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2" r:id="rId1"/>
  </p:sldMasterIdLst>
  <p:notesMasterIdLst>
    <p:notesMasterId r:id="rId64"/>
  </p:notesMasterIdLst>
  <p:sldIdLst>
    <p:sldId id="256" r:id="rId2"/>
    <p:sldId id="518" r:id="rId3"/>
    <p:sldId id="535" r:id="rId4"/>
    <p:sldId id="536" r:id="rId5"/>
    <p:sldId id="555" r:id="rId6"/>
    <p:sldId id="534" r:id="rId7"/>
    <p:sldId id="559" r:id="rId8"/>
    <p:sldId id="560" r:id="rId9"/>
    <p:sldId id="561" r:id="rId10"/>
    <p:sldId id="562" r:id="rId11"/>
    <p:sldId id="563" r:id="rId12"/>
    <p:sldId id="538" r:id="rId13"/>
    <p:sldId id="564" r:id="rId14"/>
    <p:sldId id="565" r:id="rId15"/>
    <p:sldId id="566" r:id="rId16"/>
    <p:sldId id="567" r:id="rId17"/>
    <p:sldId id="568" r:id="rId18"/>
    <p:sldId id="569" r:id="rId19"/>
    <p:sldId id="570" r:id="rId20"/>
    <p:sldId id="479" r:id="rId21"/>
    <p:sldId id="588" r:id="rId22"/>
    <p:sldId id="540" r:id="rId23"/>
    <p:sldId id="547" r:id="rId24"/>
    <p:sldId id="481" r:id="rId25"/>
    <p:sldId id="554" r:id="rId26"/>
    <p:sldId id="589" r:id="rId27"/>
    <p:sldId id="590" r:id="rId28"/>
    <p:sldId id="571" r:id="rId29"/>
    <p:sldId id="591" r:id="rId30"/>
    <p:sldId id="592" r:id="rId31"/>
    <p:sldId id="593" r:id="rId32"/>
    <p:sldId id="483" r:id="rId33"/>
    <p:sldId id="548" r:id="rId34"/>
    <p:sldId id="485" r:id="rId35"/>
    <p:sldId id="546" r:id="rId36"/>
    <p:sldId id="594" r:id="rId37"/>
    <p:sldId id="487" r:id="rId38"/>
    <p:sldId id="545" r:id="rId39"/>
    <p:sldId id="543" r:id="rId40"/>
    <p:sldId id="489" r:id="rId41"/>
    <p:sldId id="572" r:id="rId42"/>
    <p:sldId id="573" r:id="rId43"/>
    <p:sldId id="491" r:id="rId44"/>
    <p:sldId id="574" r:id="rId45"/>
    <p:sldId id="595" r:id="rId46"/>
    <p:sldId id="542" r:id="rId47"/>
    <p:sldId id="575" r:id="rId48"/>
    <p:sldId id="493" r:id="rId49"/>
    <p:sldId id="576" r:id="rId50"/>
    <p:sldId id="577" r:id="rId51"/>
    <p:sldId id="578" r:id="rId52"/>
    <p:sldId id="579" r:id="rId53"/>
    <p:sldId id="580" r:id="rId54"/>
    <p:sldId id="533" r:id="rId55"/>
    <p:sldId id="581" r:id="rId56"/>
    <p:sldId id="582" r:id="rId57"/>
    <p:sldId id="583" r:id="rId58"/>
    <p:sldId id="584" r:id="rId59"/>
    <p:sldId id="585" r:id="rId60"/>
    <p:sldId id="586" r:id="rId61"/>
    <p:sldId id="587" r:id="rId62"/>
    <p:sldId id="558" r:id="rId63"/>
  </p:sldIdLst>
  <p:sldSz cx="9144000" cy="6858000" type="screen4x3"/>
  <p:notesSz cx="6921500" cy="9423400"/>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lleen Arnold" initials="CA" lastIdx="3" clrIdx="0"/>
  <p:cmAuthor id="1" name="Greg Marcozzi" initials="G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4CAC"/>
    <a:srgbClr val="F8E180"/>
    <a:srgbClr val="FFFF00"/>
    <a:srgbClr val="3399FF"/>
    <a:srgbClr val="EBF3FF"/>
    <a:srgbClr val="FFFFFF"/>
    <a:srgbClr val="005ABB"/>
    <a:srgbClr val="FFECB5"/>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71" autoAdjust="0"/>
    <p:restoredTop sz="89914" autoAdjust="0"/>
  </p:normalViewPr>
  <p:slideViewPr>
    <p:cSldViewPr>
      <p:cViewPr varScale="1">
        <p:scale>
          <a:sx n="193" d="100"/>
          <a:sy n="193" d="100"/>
        </p:scale>
        <p:origin x="1644"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98788" cy="471488"/>
          </a:xfrm>
          <a:prstGeom prst="rect">
            <a:avLst/>
          </a:prstGeom>
          <a:noFill/>
          <a:ln w="9525">
            <a:noFill/>
            <a:miter lim="800000"/>
            <a:headEnd/>
            <a:tailEnd/>
          </a:ln>
          <a:effectLst/>
        </p:spPr>
        <p:txBody>
          <a:bodyPr vert="horz" wrap="square" lIns="94339" tIns="47169" rIns="94339" bIns="47169" numCol="1" anchor="t" anchorCtr="0" compatLnSpc="1">
            <a:prstTxWarp prst="textNoShape">
              <a:avLst/>
            </a:prstTxWarp>
          </a:bodyPr>
          <a:lstStyle>
            <a:lvl1pPr defTabSz="942975">
              <a:defRPr sz="1200"/>
            </a:lvl1pPr>
          </a:lstStyle>
          <a:p>
            <a:pPr>
              <a:defRPr/>
            </a:pPr>
            <a:endParaRPr lang="en-US"/>
          </a:p>
        </p:txBody>
      </p:sp>
      <p:sp>
        <p:nvSpPr>
          <p:cNvPr id="9219" name="Rectangle 3"/>
          <p:cNvSpPr>
            <a:spLocks noGrp="1" noChangeArrowheads="1"/>
          </p:cNvSpPr>
          <p:nvPr>
            <p:ph type="dt" idx="1"/>
          </p:nvPr>
        </p:nvSpPr>
        <p:spPr bwMode="auto">
          <a:xfrm>
            <a:off x="3921125" y="0"/>
            <a:ext cx="2998788" cy="471488"/>
          </a:xfrm>
          <a:prstGeom prst="rect">
            <a:avLst/>
          </a:prstGeom>
          <a:noFill/>
          <a:ln w="9525">
            <a:noFill/>
            <a:miter lim="800000"/>
            <a:headEnd/>
            <a:tailEnd/>
          </a:ln>
          <a:effectLst/>
        </p:spPr>
        <p:txBody>
          <a:bodyPr vert="horz" wrap="square" lIns="94339" tIns="47169" rIns="94339" bIns="47169" numCol="1" anchor="t" anchorCtr="0" compatLnSpc="1">
            <a:prstTxWarp prst="textNoShape">
              <a:avLst/>
            </a:prstTxWarp>
          </a:bodyPr>
          <a:lstStyle>
            <a:lvl1pPr algn="r" defTabSz="942975">
              <a:defRPr sz="1200"/>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04900" y="706438"/>
            <a:ext cx="4711700" cy="3533775"/>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92150" y="4476750"/>
            <a:ext cx="5537200" cy="4240213"/>
          </a:xfrm>
          <a:prstGeom prst="rect">
            <a:avLst/>
          </a:prstGeom>
          <a:noFill/>
          <a:ln w="9525">
            <a:noFill/>
            <a:miter lim="800000"/>
            <a:headEnd/>
            <a:tailEnd/>
          </a:ln>
          <a:effectLst/>
        </p:spPr>
        <p:txBody>
          <a:bodyPr vert="horz" wrap="square" lIns="94339" tIns="47169" rIns="94339" bIns="4716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0" y="8950325"/>
            <a:ext cx="2998788" cy="471488"/>
          </a:xfrm>
          <a:prstGeom prst="rect">
            <a:avLst/>
          </a:prstGeom>
          <a:noFill/>
          <a:ln w="9525">
            <a:noFill/>
            <a:miter lim="800000"/>
            <a:headEnd/>
            <a:tailEnd/>
          </a:ln>
          <a:effectLst/>
        </p:spPr>
        <p:txBody>
          <a:bodyPr vert="horz" wrap="square" lIns="94339" tIns="47169" rIns="94339" bIns="47169" numCol="1" anchor="b" anchorCtr="0" compatLnSpc="1">
            <a:prstTxWarp prst="textNoShape">
              <a:avLst/>
            </a:prstTxWarp>
          </a:bodyPr>
          <a:lstStyle>
            <a:lvl1pPr defTabSz="942975">
              <a:defRPr sz="1200"/>
            </a:lvl1pPr>
          </a:lstStyle>
          <a:p>
            <a:pPr>
              <a:defRPr/>
            </a:pPr>
            <a:endParaRPr lang="en-US"/>
          </a:p>
        </p:txBody>
      </p:sp>
      <p:sp>
        <p:nvSpPr>
          <p:cNvPr id="9223" name="Rectangle 7"/>
          <p:cNvSpPr>
            <a:spLocks noGrp="1" noChangeArrowheads="1"/>
          </p:cNvSpPr>
          <p:nvPr>
            <p:ph type="sldNum" sz="quarter" idx="5"/>
          </p:nvPr>
        </p:nvSpPr>
        <p:spPr bwMode="auto">
          <a:xfrm>
            <a:off x="3921125" y="8950325"/>
            <a:ext cx="2998788" cy="471488"/>
          </a:xfrm>
          <a:prstGeom prst="rect">
            <a:avLst/>
          </a:prstGeom>
          <a:noFill/>
          <a:ln w="9525">
            <a:noFill/>
            <a:miter lim="800000"/>
            <a:headEnd/>
            <a:tailEnd/>
          </a:ln>
          <a:effectLst/>
        </p:spPr>
        <p:txBody>
          <a:bodyPr vert="horz" wrap="square" lIns="94339" tIns="47169" rIns="94339" bIns="47169" numCol="1" anchor="b" anchorCtr="0" compatLnSpc="1">
            <a:prstTxWarp prst="textNoShape">
              <a:avLst/>
            </a:prstTxWarp>
          </a:bodyPr>
          <a:lstStyle>
            <a:lvl1pPr algn="r" defTabSz="942975">
              <a:defRPr sz="1200"/>
            </a:lvl1pPr>
          </a:lstStyle>
          <a:p>
            <a:pPr>
              <a:defRPr/>
            </a:pPr>
            <a:fld id="{0E06F2C8-6DD9-4895-B0D0-967A6806831D}" type="slidenum">
              <a:rPr lang="en-US"/>
              <a:pPr>
                <a:defRPr/>
              </a:pPr>
              <a:t>‹#›</a:t>
            </a:fld>
            <a:endParaRPr lang="en-US"/>
          </a:p>
        </p:txBody>
      </p:sp>
    </p:spTree>
    <p:extLst>
      <p:ext uri="{BB962C8B-B14F-4D97-AF65-F5344CB8AC3E}">
        <p14:creationId xmlns:p14="http://schemas.microsoft.com/office/powerpoint/2010/main" val="11318327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65F7A83-1F3E-46BE-9D4C-41A980603A33}" type="slidenum">
              <a:rPr lang="en-US" smtClean="0"/>
              <a:pPr/>
              <a:t>1</a:t>
            </a:fld>
            <a:endParaRPr lang="en-US" dirty="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97008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3853898-68E1-4A57-AE7A-D80F7E53ED64}" type="slidenum">
              <a:rPr lang="en-US" smtClean="0"/>
              <a:pPr/>
              <a:t>3</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752475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3853898-68E1-4A57-AE7A-D80F7E53ED64}" type="slidenum">
              <a:rPr lang="en-US" smtClean="0"/>
              <a:pPr/>
              <a:t>4</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280924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3853898-68E1-4A57-AE7A-D80F7E53ED64}" type="slidenum">
              <a:rPr lang="en-US" smtClean="0"/>
              <a:pPr/>
              <a:t>6</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545363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E06F2C8-6DD9-4895-B0D0-967A6806831D}" type="slidenum">
              <a:rPr lang="en-US" smtClean="0"/>
              <a:pPr>
                <a:defRPr/>
              </a:pPr>
              <a:t>55</a:t>
            </a:fld>
            <a:endParaRPr lang="en-US"/>
          </a:p>
        </p:txBody>
      </p:sp>
    </p:spTree>
    <p:extLst>
      <p:ext uri="{BB962C8B-B14F-4D97-AF65-F5344CB8AC3E}">
        <p14:creationId xmlns:p14="http://schemas.microsoft.com/office/powerpoint/2010/main" val="21238562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EB8E70-3F14-4983-91FC-52ED84E88B44}" type="datetimeFigureOut">
              <a:rPr lang="en-US" smtClean="0"/>
              <a:pPr/>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C89E5790-21F2-4182-9919-CDEC8E1901C9}" type="slidenum">
              <a:rPr lang="en-US" smtClean="0"/>
              <a:pPr>
                <a:defRPr/>
              </a:pPr>
              <a:t>‹#›</a:t>
            </a:fld>
            <a:endParaRPr lang="en-US" dirty="0"/>
          </a:p>
        </p:txBody>
      </p:sp>
      <p:pic>
        <p:nvPicPr>
          <p:cNvPr id="3074" name="Picture 2" descr="K:\OMB\2017 Dept Budget Presentations\Information Technologies Department\COW_2018_Information_Technologies_Dept_Slid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EB8E70-3F14-4983-91FC-52ED84E88B44}" type="datetimeFigureOut">
              <a:rPr lang="en-US" smtClean="0"/>
              <a:pPr/>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DBD00646-6DBC-4E63-BBD9-289BEB37D04E}" type="slidenum">
              <a:rPr lang="en-US" smtClean="0"/>
              <a:pPr>
                <a:defRPr/>
              </a:pPr>
              <a:t>‹#›</a:t>
            </a:fld>
            <a:endParaRPr lang="en-US" dirty="0"/>
          </a:p>
        </p:txBody>
      </p:sp>
      <p:pic>
        <p:nvPicPr>
          <p:cNvPr id="2050" name="Picture 2" descr="K:\OMB\2017 Dept Budget Presentations\Information Technologies Department\COW_2018_Information_Technologies_Dept_Slid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EB8E70-3F14-4983-91FC-52ED84E88B44}" type="datetimeFigureOut">
              <a:rPr lang="en-US" smtClean="0"/>
              <a:pPr/>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F07ACF4E-6F07-4B52-AA17-8EC8202254C1}" type="slidenum">
              <a:rPr lang="en-US" smtClean="0"/>
              <a:pPr>
                <a:defRPr/>
              </a:pPr>
              <a:t>‹#›</a:t>
            </a:fld>
            <a:endParaRPr lang="en-US"/>
          </a:p>
        </p:txBody>
      </p:sp>
      <p:pic>
        <p:nvPicPr>
          <p:cNvPr id="4098" name="Picture 2" descr="K:\OMB\2017 Dept Budget Presentations\Information Technologies Department\COW_2018_Information_Technologies_Dept_Slid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EB8E70-3F14-4983-91FC-52ED84E88B44}" type="datetimeFigureOut">
              <a:rPr lang="en-US" smtClean="0"/>
              <a:pPr/>
              <a:t>4/13/2017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B3468658-58F1-47D6-82FF-A83A2E51A3FB}" type="slidenum">
              <a:rPr lang="en-US" smtClean="0"/>
              <a:pPr>
                <a:defRPr/>
              </a:pPr>
              <a:t>‹#›</a:t>
            </a:fld>
            <a:endParaRPr lang="en-US"/>
          </a:p>
        </p:txBody>
      </p:sp>
      <p:pic>
        <p:nvPicPr>
          <p:cNvPr id="5122" name="Picture 2" descr="K:\OMB\2017 Dept Budget Presentations\Information Technologies Department\COW_2018_Information_Technologies_Dept_Slide.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EB8E70-3F14-4983-91FC-52ED84E88B44}" type="datetimeFigureOut">
              <a:rPr lang="en-US" smtClean="0"/>
              <a:pPr/>
              <a:t>4/13/2017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defRPr/>
            </a:pPr>
            <a:fld id="{97B4D10A-0ECC-4CCA-A9AE-B71FAC6E7DD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EB8E70-3F14-4983-91FC-52ED84E88B44}" type="datetimeFigureOut">
              <a:rPr lang="en-US" smtClean="0"/>
              <a:pPr/>
              <a:t>4/13/2017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FBBAC0C7-24CC-4479-8549-FB19145D264C}"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EB8E70-3F14-4983-91FC-52ED84E88B44}" type="datetimeFigureOut">
              <a:rPr lang="en-US" smtClean="0"/>
              <a:pPr/>
              <a:t>4/13/2017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9D33B97D-0C56-4B3D-870D-CFD38F51089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B8E70-3F14-4983-91FC-52ED84E88B44}" type="datetimeFigureOut">
              <a:rPr lang="en-US" smtClean="0"/>
              <a:pPr/>
              <a:t>4/13/2017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E19B8D98-79B8-4D9B-8D88-B4C680AFE0DD}"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B8E70-3F14-4983-91FC-52ED84E88B44}" type="datetimeFigureOut">
              <a:rPr lang="en-US" smtClean="0"/>
              <a:pPr/>
              <a:t>4/13/2017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EEABDB59-5204-4472-81F1-D9CC351FCDEF}"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EB8E70-3F14-4983-91FC-52ED84E88B44}" type="datetimeFigureOut">
              <a:rPr lang="en-US" smtClean="0"/>
              <a:pPr/>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16B45748-3E8D-4B0C-A5C8-A0BB0BBCFB3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EB8E70-3F14-4983-91FC-52ED84E88B44}" type="datetimeFigureOut">
              <a:rPr lang="en-US" smtClean="0"/>
              <a:pPr/>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4D068138-381A-4837-B9CD-74892C479903}"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B8E70-3F14-4983-91FC-52ED84E88B44}" type="datetimeFigureOut">
              <a:rPr lang="en-US" smtClean="0"/>
              <a:pPr/>
              <a:t>4/13/2017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89E5790-21F2-4182-9919-CDEC8E1901C9}" type="slidenum">
              <a:rPr lang="en-US" smtClean="0"/>
              <a:pPr>
                <a:defRPr/>
              </a:pPr>
              <a:t>‹#›</a:t>
            </a:fld>
            <a:endParaRPr lang="en-US" dirty="0"/>
          </a:p>
        </p:txBody>
      </p:sp>
      <p:sp>
        <p:nvSpPr>
          <p:cNvPr id="8" name="Picture 5" descr="slide2011r1.jpg"/>
          <p:cNvSpPr>
            <a:spLocks noChangeAspect="1"/>
          </p:cNvSpPr>
          <p:nvPr userDrawn="1"/>
        </p:nvSpPr>
        <p:spPr bwMode="auto">
          <a:xfrm>
            <a:off x="0" y="0"/>
            <a:ext cx="9144000" cy="6858000"/>
          </a:xfrm>
          <a:prstGeom prst="rect">
            <a:avLst/>
          </a:prstGeom>
          <a:noFill/>
          <a:ln w="9525">
            <a:noFill/>
            <a:miter lim="800000"/>
            <a:headEnd/>
            <a:tailEnd/>
          </a:ln>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K:\OMB\2017 Dept Budget Presentations\Information Technologies Department\COW_2018_Information_Technologies_Dept_Tit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09828" y="2042032"/>
            <a:ext cx="5064395" cy="4598408"/>
            <a:chOff x="628650" y="2019998"/>
            <a:chExt cx="5254625" cy="4533202"/>
          </a:xfrm>
        </p:grpSpPr>
        <p:sp>
          <p:nvSpPr>
            <p:cNvPr id="7" name="Rectangle 16"/>
            <p:cNvSpPr>
              <a:spLocks noChangeArrowheads="1"/>
            </p:cNvSpPr>
            <p:nvPr/>
          </p:nvSpPr>
          <p:spPr bwMode="auto">
            <a:xfrm>
              <a:off x="628650" y="2051050"/>
              <a:ext cx="2514600" cy="1828800"/>
            </a:xfrm>
            <a:prstGeom prst="rect">
              <a:avLst/>
            </a:prstGeom>
            <a:solidFill>
              <a:srgbClr val="0070C0"/>
            </a:solidFill>
            <a:ln>
              <a:headEnd/>
              <a:tailEnd/>
            </a:ln>
          </p:spPr>
          <p:style>
            <a:lnRef idx="0">
              <a:schemeClr val="dk1"/>
            </a:lnRef>
            <a:fillRef idx="3">
              <a:schemeClr val="dk1"/>
            </a:fillRef>
            <a:effectRef idx="3">
              <a:schemeClr val="dk1"/>
            </a:effectRef>
            <a:fontRef idx="minor">
              <a:schemeClr val="lt1"/>
            </a:fontRef>
          </p:style>
          <p:txBody>
            <a:bodyPr wrap="none" anchor="ctr"/>
            <a:lstStyle/>
            <a:p>
              <a:pPr eaLnBrk="0" hangingPunct="0">
                <a:defRPr/>
              </a:pPr>
              <a:endParaRPr lang="en-US" sz="1800" dirty="0">
                <a:latin typeface="Garamond" pitchFamily="18" charset="0"/>
              </a:endParaRPr>
            </a:p>
          </p:txBody>
        </p:sp>
        <p:sp>
          <p:nvSpPr>
            <p:cNvPr id="8" name="Rectangle 17"/>
            <p:cNvSpPr>
              <a:spLocks noChangeArrowheads="1"/>
            </p:cNvSpPr>
            <p:nvPr/>
          </p:nvSpPr>
          <p:spPr bwMode="auto">
            <a:xfrm>
              <a:off x="628650" y="3956050"/>
              <a:ext cx="2514600" cy="2597150"/>
            </a:xfrm>
            <a:prstGeom prst="rect">
              <a:avLst/>
            </a:prstGeom>
            <a:solidFill>
              <a:srgbClr val="C00000"/>
            </a:solidFill>
            <a:ln>
              <a:headEnd/>
              <a:tailEnd/>
            </a:ln>
          </p:spPr>
          <p:style>
            <a:lnRef idx="0">
              <a:schemeClr val="dk1"/>
            </a:lnRef>
            <a:fillRef idx="3">
              <a:schemeClr val="dk1"/>
            </a:fillRef>
            <a:effectRef idx="3">
              <a:schemeClr val="dk1"/>
            </a:effectRef>
            <a:fontRef idx="minor">
              <a:schemeClr val="lt1"/>
            </a:fontRef>
          </p:style>
          <p:txBody>
            <a:bodyPr wrap="none" anchor="ctr"/>
            <a:lstStyle/>
            <a:p>
              <a:pPr eaLnBrk="0" hangingPunct="0">
                <a:defRPr/>
              </a:pPr>
              <a:endParaRPr lang="en-US" sz="1800" dirty="0">
                <a:latin typeface="Garamond" pitchFamily="18" charset="0"/>
              </a:endParaRPr>
            </a:p>
          </p:txBody>
        </p:sp>
        <p:sp>
          <p:nvSpPr>
            <p:cNvPr id="10" name="Rectangle 19"/>
            <p:cNvSpPr>
              <a:spLocks noChangeArrowheads="1"/>
            </p:cNvSpPr>
            <p:nvPr/>
          </p:nvSpPr>
          <p:spPr bwMode="auto">
            <a:xfrm>
              <a:off x="3216275" y="3956050"/>
              <a:ext cx="2667000" cy="2597150"/>
            </a:xfrm>
            <a:prstGeom prst="rect">
              <a:avLst/>
            </a:prstGeom>
            <a:solidFill>
              <a:srgbClr val="8A4CAC"/>
            </a:solidFill>
            <a:ln>
              <a:headEnd/>
              <a:tailEnd/>
            </a:ln>
          </p:spPr>
          <p:style>
            <a:lnRef idx="0">
              <a:schemeClr val="dk1"/>
            </a:lnRef>
            <a:fillRef idx="3">
              <a:schemeClr val="dk1"/>
            </a:fillRef>
            <a:effectRef idx="3">
              <a:schemeClr val="dk1"/>
            </a:effectRef>
            <a:fontRef idx="minor">
              <a:schemeClr val="lt1"/>
            </a:fontRef>
          </p:style>
          <p:txBody>
            <a:bodyPr wrap="none" anchor="ctr"/>
            <a:lstStyle/>
            <a:p>
              <a:pPr eaLnBrk="0" hangingPunct="0">
                <a:defRPr/>
              </a:pPr>
              <a:endParaRPr lang="en-US" sz="1800" dirty="0">
                <a:latin typeface="Garamond" pitchFamily="18" charset="0"/>
              </a:endParaRPr>
            </a:p>
          </p:txBody>
        </p:sp>
        <p:sp>
          <p:nvSpPr>
            <p:cNvPr id="13" name="Text Box 22"/>
            <p:cNvSpPr txBox="1">
              <a:spLocks noChangeArrowheads="1"/>
            </p:cNvSpPr>
            <p:nvPr/>
          </p:nvSpPr>
          <p:spPr bwMode="auto">
            <a:xfrm>
              <a:off x="704849" y="2019998"/>
              <a:ext cx="2286000" cy="1535266"/>
            </a:xfrm>
            <a:prstGeom prst="rect">
              <a:avLst/>
            </a:prstGeom>
            <a:noFill/>
            <a:ln w="9525">
              <a:noFill/>
              <a:miter lim="800000"/>
              <a:headEnd/>
              <a:tailEnd/>
            </a:ln>
            <a:effectLst>
              <a:outerShdw dist="17961" dir="2700000" algn="ctr" rotWithShape="0">
                <a:schemeClr val="tx1"/>
              </a:outerShdw>
            </a:effectLst>
          </p:spPr>
          <p:txBody>
            <a:bodyPr>
              <a:spAutoFit/>
            </a:bodyPr>
            <a:lstStyle/>
            <a:p>
              <a:pPr>
                <a:spcBef>
                  <a:spcPts val="0"/>
                </a:spcBef>
                <a:defRPr/>
              </a:pPr>
              <a:r>
                <a:rPr lang="en-US" sz="2400" b="1" i="1" cap="small" dirty="0">
                  <a:solidFill>
                    <a:schemeClr val="accent4">
                      <a:lumMod val="20000"/>
                      <a:lumOff val="80000"/>
                    </a:schemeClr>
                  </a:solidFill>
                  <a:latin typeface="Cambria" pitchFamily="18" charset="0"/>
                </a:rPr>
                <a:t>Admin</a:t>
              </a:r>
              <a:endParaRPr lang="en-US" sz="1600" dirty="0">
                <a:solidFill>
                  <a:schemeClr val="bg1"/>
                </a:solidFill>
                <a:latin typeface="+mn-lt"/>
              </a:endParaRPr>
            </a:p>
            <a:p>
              <a:pPr>
                <a:lnSpc>
                  <a:spcPct val="80000"/>
                </a:lnSpc>
                <a:spcBef>
                  <a:spcPts val="600"/>
                </a:spcBef>
                <a:buSzPct val="65000"/>
                <a:buFont typeface="Wingdings" pitchFamily="2" charset="2"/>
                <a:buChar char="Ø"/>
                <a:defRPr/>
              </a:pPr>
              <a:r>
                <a:rPr lang="en-US" sz="1600" dirty="0">
                  <a:solidFill>
                    <a:schemeClr val="bg1"/>
                  </a:solidFill>
                  <a:latin typeface="+mn-lt"/>
                </a:rPr>
                <a:t> Strategic Planning</a:t>
              </a:r>
            </a:p>
            <a:p>
              <a:pPr>
                <a:lnSpc>
                  <a:spcPct val="80000"/>
                </a:lnSpc>
                <a:spcBef>
                  <a:spcPts val="600"/>
                </a:spcBef>
                <a:buSzPct val="65000"/>
                <a:buFont typeface="Wingdings" pitchFamily="2" charset="2"/>
                <a:buChar char="Ø"/>
                <a:defRPr/>
              </a:pPr>
              <a:r>
                <a:rPr lang="en-US" sz="1600" dirty="0">
                  <a:solidFill>
                    <a:schemeClr val="bg1"/>
                  </a:solidFill>
                  <a:latin typeface="+mn-lt"/>
                </a:rPr>
                <a:t>Records Management</a:t>
              </a:r>
            </a:p>
            <a:p>
              <a:pPr>
                <a:lnSpc>
                  <a:spcPct val="80000"/>
                </a:lnSpc>
                <a:spcBef>
                  <a:spcPts val="600"/>
                </a:spcBef>
                <a:buSzPct val="65000"/>
                <a:buFont typeface="Wingdings" pitchFamily="2" charset="2"/>
                <a:buChar char="Ø"/>
                <a:defRPr/>
              </a:pPr>
              <a:r>
                <a:rPr lang="en-US" sz="1600" dirty="0">
                  <a:solidFill>
                    <a:schemeClr val="bg1"/>
                  </a:solidFill>
                  <a:latin typeface="+mn-lt"/>
                </a:rPr>
                <a:t>Mail Services</a:t>
              </a:r>
            </a:p>
            <a:p>
              <a:pPr>
                <a:lnSpc>
                  <a:spcPct val="80000"/>
                </a:lnSpc>
                <a:spcBef>
                  <a:spcPts val="600"/>
                </a:spcBef>
                <a:buSzPct val="65000"/>
                <a:buFont typeface="Wingdings" pitchFamily="2" charset="2"/>
                <a:buChar char="Ø"/>
                <a:defRPr/>
              </a:pPr>
              <a:r>
                <a:rPr lang="en-US" sz="1600" dirty="0">
                  <a:solidFill>
                    <a:schemeClr val="bg1"/>
                  </a:solidFill>
                  <a:latin typeface="+mn-lt"/>
                </a:rPr>
                <a:t>Business Continuity</a:t>
              </a:r>
            </a:p>
          </p:txBody>
        </p:sp>
        <p:sp>
          <p:nvSpPr>
            <p:cNvPr id="14" name="Text Box 23"/>
            <p:cNvSpPr txBox="1">
              <a:spLocks noChangeArrowheads="1"/>
            </p:cNvSpPr>
            <p:nvPr/>
          </p:nvSpPr>
          <p:spPr bwMode="auto">
            <a:xfrm>
              <a:off x="3169096" y="2045119"/>
              <a:ext cx="2714179" cy="1774962"/>
            </a:xfrm>
            <a:prstGeom prst="rect">
              <a:avLst/>
            </a:prstGeom>
            <a:solidFill>
              <a:schemeClr val="tx2">
                <a:lumMod val="40000"/>
                <a:lumOff val="60000"/>
              </a:schemeClr>
            </a:solidFill>
            <a:ln w="9525">
              <a:noFill/>
              <a:miter lim="800000"/>
              <a:headEnd/>
              <a:tailEnd/>
            </a:ln>
            <a:effectLst>
              <a:outerShdw dist="17961" dir="2700000" algn="ctr" rotWithShape="0">
                <a:schemeClr val="tx1"/>
              </a:outerShdw>
            </a:effectLst>
          </p:spPr>
          <p:txBody>
            <a:bodyPr wrap="square">
              <a:spAutoFit/>
            </a:bodyPr>
            <a:lstStyle/>
            <a:p>
              <a:pPr>
                <a:lnSpc>
                  <a:spcPct val="80000"/>
                </a:lnSpc>
                <a:spcBef>
                  <a:spcPct val="35000"/>
                </a:spcBef>
                <a:defRPr/>
              </a:pPr>
              <a:r>
                <a:rPr lang="en-US" sz="2400" b="1" i="1" cap="small" dirty="0">
                  <a:solidFill>
                    <a:schemeClr val="accent4">
                      <a:lumMod val="20000"/>
                      <a:lumOff val="80000"/>
                    </a:schemeClr>
                  </a:solidFill>
                  <a:latin typeface="Cambria" pitchFamily="18" charset="0"/>
                </a:rPr>
                <a:t>Applications</a:t>
              </a:r>
            </a:p>
            <a:p>
              <a:pPr>
                <a:lnSpc>
                  <a:spcPct val="80000"/>
                </a:lnSpc>
                <a:spcBef>
                  <a:spcPts val="600"/>
                </a:spcBef>
                <a:buSzPct val="65000"/>
                <a:buFont typeface="Wingdings" pitchFamily="2" charset="2"/>
                <a:buChar char="Ø"/>
                <a:defRPr/>
              </a:pPr>
              <a:r>
                <a:rPr lang="en-US" sz="1600" dirty="0">
                  <a:solidFill>
                    <a:schemeClr val="bg1"/>
                  </a:solidFill>
                  <a:latin typeface="+mn-lt"/>
                </a:rPr>
                <a:t>MUNIS Application Support</a:t>
              </a:r>
              <a:br>
                <a:rPr lang="en-US" sz="1600" dirty="0">
                  <a:solidFill>
                    <a:schemeClr val="bg1"/>
                  </a:solidFill>
                  <a:latin typeface="+mn-lt"/>
                </a:rPr>
              </a:br>
              <a:endParaRPr lang="en-US" sz="1600" dirty="0">
                <a:solidFill>
                  <a:schemeClr val="bg1"/>
                </a:solidFill>
                <a:latin typeface="+mn-lt"/>
              </a:endParaRPr>
            </a:p>
            <a:p>
              <a:pPr>
                <a:lnSpc>
                  <a:spcPct val="80000"/>
                </a:lnSpc>
                <a:spcBef>
                  <a:spcPts val="600"/>
                </a:spcBef>
                <a:buSzPct val="65000"/>
                <a:buFont typeface="Wingdings" pitchFamily="2" charset="2"/>
                <a:buChar char="Ø"/>
                <a:defRPr/>
              </a:pPr>
              <a:r>
                <a:rPr lang="en-US" sz="1600" dirty="0">
                  <a:solidFill>
                    <a:schemeClr val="bg1"/>
                  </a:solidFill>
                  <a:latin typeface="+mn-lt"/>
                </a:rPr>
                <a:t> Data Analytics </a:t>
              </a:r>
              <a:br>
                <a:rPr lang="en-US" sz="1600" dirty="0">
                  <a:solidFill>
                    <a:schemeClr val="bg1"/>
                  </a:solidFill>
                  <a:latin typeface="+mn-lt"/>
                </a:rPr>
              </a:br>
              <a:endParaRPr lang="en-US" sz="1600" dirty="0">
                <a:solidFill>
                  <a:schemeClr val="bg1"/>
                </a:solidFill>
                <a:latin typeface="+mn-lt"/>
              </a:endParaRPr>
            </a:p>
            <a:p>
              <a:pPr>
                <a:lnSpc>
                  <a:spcPct val="80000"/>
                </a:lnSpc>
                <a:spcBef>
                  <a:spcPts val="600"/>
                </a:spcBef>
                <a:buSzPct val="65000"/>
                <a:buFont typeface="Wingdings" pitchFamily="2" charset="2"/>
                <a:buChar char="Ø"/>
                <a:defRPr/>
              </a:pPr>
              <a:r>
                <a:rPr lang="en-US" sz="1600" dirty="0">
                  <a:solidFill>
                    <a:schemeClr val="bg1"/>
                  </a:solidFill>
                  <a:latin typeface="+mn-lt"/>
                </a:rPr>
                <a:t> Application Development and Support</a:t>
              </a:r>
            </a:p>
          </p:txBody>
        </p:sp>
        <p:sp>
          <p:nvSpPr>
            <p:cNvPr id="15" name="Text Box 24"/>
            <p:cNvSpPr txBox="1">
              <a:spLocks noChangeArrowheads="1"/>
            </p:cNvSpPr>
            <p:nvPr/>
          </p:nvSpPr>
          <p:spPr bwMode="auto">
            <a:xfrm>
              <a:off x="3216274" y="3975098"/>
              <a:ext cx="2667001" cy="2269524"/>
            </a:xfrm>
            <a:prstGeom prst="rect">
              <a:avLst/>
            </a:prstGeom>
            <a:noFill/>
            <a:ln w="9525">
              <a:noFill/>
              <a:miter lim="800000"/>
              <a:headEnd/>
              <a:tailEnd/>
            </a:ln>
            <a:effectLst>
              <a:outerShdw dist="17961" dir="2700000" algn="ctr" rotWithShape="0">
                <a:schemeClr val="tx1"/>
              </a:outerShdw>
            </a:effectLst>
          </p:spPr>
          <p:txBody>
            <a:bodyPr wrap="square">
              <a:spAutoFit/>
            </a:bodyPr>
            <a:lstStyle/>
            <a:p>
              <a:pPr>
                <a:spcBef>
                  <a:spcPct val="50000"/>
                </a:spcBef>
                <a:tabLst>
                  <a:tab pos="228600" algn="l"/>
                </a:tabLst>
                <a:defRPr/>
              </a:pPr>
              <a:r>
                <a:rPr lang="en-US" sz="2400" b="1" i="1" cap="small" dirty="0">
                  <a:solidFill>
                    <a:schemeClr val="accent4">
                      <a:lumMod val="20000"/>
                      <a:lumOff val="80000"/>
                    </a:schemeClr>
                  </a:solidFill>
                  <a:latin typeface="Cambria" pitchFamily="18" charset="0"/>
                </a:rPr>
                <a:t>Network</a:t>
              </a:r>
            </a:p>
            <a:p>
              <a:pPr>
                <a:lnSpc>
                  <a:spcPct val="80000"/>
                </a:lnSpc>
                <a:spcBef>
                  <a:spcPts val="600"/>
                </a:spcBef>
                <a:buSzPct val="65000"/>
                <a:buFont typeface="Wingdings" pitchFamily="2" charset="2"/>
                <a:buChar char="Ø"/>
                <a:tabLst>
                  <a:tab pos="228600" algn="l"/>
                </a:tabLst>
                <a:defRPr/>
              </a:pPr>
              <a:r>
                <a:rPr lang="en-US" sz="1600" dirty="0">
                  <a:solidFill>
                    <a:schemeClr val="bg1"/>
                  </a:solidFill>
                </a:rPr>
                <a:t> </a:t>
              </a:r>
              <a:r>
                <a:rPr lang="en-US" sz="1600" dirty="0">
                  <a:solidFill>
                    <a:schemeClr val="bg1"/>
                  </a:solidFill>
                  <a:latin typeface="+mn-lt"/>
                </a:rPr>
                <a:t>Network Access</a:t>
              </a:r>
            </a:p>
            <a:p>
              <a:pPr>
                <a:lnSpc>
                  <a:spcPct val="80000"/>
                </a:lnSpc>
                <a:spcBef>
                  <a:spcPts val="600"/>
                </a:spcBef>
                <a:buSzPct val="65000"/>
                <a:buFont typeface="Wingdings" pitchFamily="2" charset="2"/>
                <a:buChar char="Ø"/>
                <a:tabLst>
                  <a:tab pos="228600" algn="l"/>
                </a:tabLst>
                <a:defRPr/>
              </a:pPr>
              <a:r>
                <a:rPr lang="en-US" sz="1600" dirty="0">
                  <a:solidFill>
                    <a:schemeClr val="bg1"/>
                  </a:solidFill>
                  <a:latin typeface="+mn-lt"/>
                </a:rPr>
                <a:t> Server Support</a:t>
              </a:r>
            </a:p>
            <a:p>
              <a:pPr>
                <a:lnSpc>
                  <a:spcPct val="80000"/>
                </a:lnSpc>
                <a:spcBef>
                  <a:spcPts val="600"/>
                </a:spcBef>
                <a:buSzPct val="65000"/>
                <a:buFont typeface="Wingdings" pitchFamily="2" charset="2"/>
                <a:buChar char="Ø"/>
                <a:tabLst>
                  <a:tab pos="228600" algn="l"/>
                </a:tabLst>
                <a:defRPr/>
              </a:pPr>
              <a:r>
                <a:rPr lang="en-US" sz="1600" dirty="0">
                  <a:solidFill>
                    <a:schemeClr val="bg1"/>
                  </a:solidFill>
                  <a:latin typeface="+mn-lt"/>
                </a:rPr>
                <a:t>Remote Accessibility</a:t>
              </a:r>
            </a:p>
            <a:p>
              <a:pPr>
                <a:lnSpc>
                  <a:spcPct val="80000"/>
                </a:lnSpc>
                <a:spcBef>
                  <a:spcPts val="600"/>
                </a:spcBef>
                <a:buSzPct val="65000"/>
                <a:buFont typeface="Wingdings" pitchFamily="2" charset="2"/>
                <a:buChar char="Ø"/>
                <a:tabLst>
                  <a:tab pos="228600" algn="l"/>
                </a:tabLst>
                <a:defRPr/>
              </a:pPr>
              <a:r>
                <a:rPr lang="en-US" sz="1600" dirty="0">
                  <a:solidFill>
                    <a:schemeClr val="bg1"/>
                  </a:solidFill>
                  <a:latin typeface="+mn-lt"/>
                </a:rPr>
                <a:t>Network Security</a:t>
              </a:r>
            </a:p>
            <a:p>
              <a:pPr>
                <a:lnSpc>
                  <a:spcPct val="80000"/>
                </a:lnSpc>
                <a:spcBef>
                  <a:spcPts val="600"/>
                </a:spcBef>
                <a:buSzPct val="65000"/>
                <a:buFont typeface="Wingdings" pitchFamily="2" charset="2"/>
                <a:buChar char="Ø"/>
                <a:tabLst>
                  <a:tab pos="228600" algn="l"/>
                </a:tabLst>
                <a:defRPr/>
              </a:pPr>
              <a:r>
                <a:rPr lang="en-US" sz="1600" dirty="0">
                  <a:solidFill>
                    <a:schemeClr val="bg1"/>
                  </a:solidFill>
                  <a:latin typeface="+mn-lt"/>
                </a:rPr>
                <a:t>Backup and Restores</a:t>
              </a:r>
            </a:p>
            <a:p>
              <a:pPr>
                <a:lnSpc>
                  <a:spcPct val="80000"/>
                </a:lnSpc>
                <a:spcBef>
                  <a:spcPts val="600"/>
                </a:spcBef>
                <a:buSzPct val="65000"/>
                <a:buFont typeface="Wingdings" pitchFamily="2" charset="2"/>
                <a:buChar char="Ø"/>
                <a:tabLst>
                  <a:tab pos="228600" algn="l"/>
                </a:tabLst>
                <a:defRPr/>
              </a:pPr>
              <a:r>
                <a:rPr lang="en-US" sz="1600" dirty="0">
                  <a:solidFill>
                    <a:schemeClr val="bg1"/>
                  </a:solidFill>
                  <a:latin typeface="+mn-lt"/>
                </a:rPr>
                <a:t>Server and Storage Virtualization</a:t>
              </a:r>
            </a:p>
          </p:txBody>
        </p:sp>
        <p:sp>
          <p:nvSpPr>
            <p:cNvPr id="16" name="Text Box 25"/>
            <p:cNvSpPr txBox="1">
              <a:spLocks noChangeArrowheads="1"/>
            </p:cNvSpPr>
            <p:nvPr/>
          </p:nvSpPr>
          <p:spPr bwMode="auto">
            <a:xfrm>
              <a:off x="704850" y="3962400"/>
              <a:ext cx="2438400" cy="2478879"/>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ts val="2400"/>
                </a:lnSpc>
                <a:spcBef>
                  <a:spcPts val="0"/>
                </a:spcBef>
                <a:defRPr/>
              </a:pPr>
              <a:r>
                <a:rPr lang="en-US" sz="2400" b="1" i="1" cap="small" dirty="0">
                  <a:solidFill>
                    <a:schemeClr val="accent4">
                      <a:lumMod val="20000"/>
                      <a:lumOff val="80000"/>
                    </a:schemeClr>
                  </a:solidFill>
                  <a:latin typeface="Cambria" pitchFamily="18" charset="0"/>
                </a:rPr>
                <a:t>Helpdesk	</a:t>
              </a:r>
            </a:p>
            <a:p>
              <a:pPr>
                <a:lnSpc>
                  <a:spcPct val="80000"/>
                </a:lnSpc>
                <a:spcBef>
                  <a:spcPts val="600"/>
                </a:spcBef>
                <a:buSzPct val="65000"/>
                <a:buFont typeface="Wingdings" pitchFamily="2" charset="2"/>
                <a:buChar char="Ø"/>
                <a:defRPr/>
              </a:pPr>
              <a:r>
                <a:rPr lang="en-US" sz="1600" dirty="0">
                  <a:solidFill>
                    <a:schemeClr val="bg1"/>
                  </a:solidFill>
                  <a:latin typeface="+mn-lt"/>
                </a:rPr>
                <a:t> Desktop and Device      support </a:t>
              </a:r>
            </a:p>
            <a:p>
              <a:pPr>
                <a:lnSpc>
                  <a:spcPct val="80000"/>
                </a:lnSpc>
                <a:spcBef>
                  <a:spcPts val="600"/>
                </a:spcBef>
                <a:buSzPct val="65000"/>
                <a:buFont typeface="Wingdings" pitchFamily="2" charset="2"/>
                <a:buChar char="Ø"/>
                <a:defRPr/>
              </a:pPr>
              <a:r>
                <a:rPr lang="en-US" sz="1600" dirty="0">
                  <a:solidFill>
                    <a:schemeClr val="bg1"/>
                  </a:solidFill>
                  <a:latin typeface="+mn-lt"/>
                </a:rPr>
                <a:t>Procurement</a:t>
              </a:r>
            </a:p>
            <a:p>
              <a:pPr>
                <a:lnSpc>
                  <a:spcPct val="80000"/>
                </a:lnSpc>
                <a:spcBef>
                  <a:spcPts val="600"/>
                </a:spcBef>
                <a:buSzPct val="65000"/>
                <a:buFont typeface="Wingdings" pitchFamily="2" charset="2"/>
                <a:buChar char="Ø"/>
                <a:defRPr/>
              </a:pPr>
              <a:r>
                <a:rPr lang="en-US" sz="1600" dirty="0">
                  <a:solidFill>
                    <a:schemeClr val="bg1"/>
                  </a:solidFill>
                  <a:latin typeface="+mn-lt"/>
                </a:rPr>
                <a:t> </a:t>
              </a:r>
              <a:r>
                <a:rPr lang="en-US" sz="1600" dirty="0">
                  <a:solidFill>
                    <a:schemeClr val="bg1"/>
                  </a:solidFill>
                </a:rPr>
                <a:t>Asset Management</a:t>
              </a:r>
              <a:endParaRPr lang="en-US" sz="1600" dirty="0">
                <a:solidFill>
                  <a:schemeClr val="bg1"/>
                </a:solidFill>
                <a:latin typeface="+mn-lt"/>
              </a:endParaRPr>
            </a:p>
            <a:p>
              <a:pPr>
                <a:lnSpc>
                  <a:spcPct val="80000"/>
                </a:lnSpc>
                <a:spcBef>
                  <a:spcPts val="600"/>
                </a:spcBef>
                <a:buSzPct val="65000"/>
                <a:buFont typeface="Wingdings" pitchFamily="2" charset="2"/>
                <a:buChar char="Ø"/>
                <a:defRPr/>
              </a:pPr>
              <a:r>
                <a:rPr lang="en-US" sz="1600" dirty="0">
                  <a:solidFill>
                    <a:schemeClr val="bg1"/>
                  </a:solidFill>
                  <a:latin typeface="+mn-lt"/>
                </a:rPr>
                <a:t>Call Center</a:t>
              </a:r>
            </a:p>
            <a:p>
              <a:pPr>
                <a:lnSpc>
                  <a:spcPct val="80000"/>
                </a:lnSpc>
                <a:spcBef>
                  <a:spcPts val="600"/>
                </a:spcBef>
                <a:buSzPct val="65000"/>
                <a:buFont typeface="Wingdings" pitchFamily="2" charset="2"/>
                <a:buChar char="Ø"/>
                <a:defRPr/>
              </a:pPr>
              <a:r>
                <a:rPr lang="en-US" sz="1600" dirty="0">
                  <a:solidFill>
                    <a:schemeClr val="bg1"/>
                  </a:solidFill>
                  <a:latin typeface="+mn-lt"/>
                </a:rPr>
                <a:t>Desktop Virtualization</a:t>
              </a:r>
            </a:p>
            <a:p>
              <a:pPr>
                <a:lnSpc>
                  <a:spcPct val="80000"/>
                </a:lnSpc>
                <a:spcBef>
                  <a:spcPts val="600"/>
                </a:spcBef>
                <a:buSzPct val="65000"/>
                <a:buFont typeface="Wingdings" pitchFamily="2" charset="2"/>
                <a:buChar char="Ø"/>
                <a:defRPr/>
              </a:pPr>
              <a:r>
                <a:rPr lang="en-US" sz="1600" dirty="0">
                  <a:solidFill>
                    <a:schemeClr val="bg1"/>
                  </a:solidFill>
                  <a:latin typeface="+mn-lt"/>
                </a:rPr>
                <a:t>Kronos Support</a:t>
              </a:r>
            </a:p>
            <a:p>
              <a:pPr>
                <a:lnSpc>
                  <a:spcPct val="80000"/>
                </a:lnSpc>
                <a:spcBef>
                  <a:spcPts val="600"/>
                </a:spcBef>
                <a:buSzPct val="65000"/>
                <a:defRPr/>
              </a:pPr>
              <a:endParaRPr lang="en-US" sz="1600" dirty="0">
                <a:solidFill>
                  <a:schemeClr val="bg1"/>
                </a:solidFill>
                <a:latin typeface="+mn-lt"/>
              </a:endParaRPr>
            </a:p>
          </p:txBody>
        </p:sp>
      </p:grpSp>
      <p:sp>
        <p:nvSpPr>
          <p:cNvPr id="17" name="Rectangle 2"/>
          <p:cNvSpPr txBox="1">
            <a:spLocks noChangeArrowheads="1"/>
          </p:cNvSpPr>
          <p:nvPr/>
        </p:nvSpPr>
        <p:spPr>
          <a:xfrm>
            <a:off x="533400" y="1495536"/>
            <a:ext cx="7772400" cy="533400"/>
          </a:xfrm>
          <a:prstGeom prst="rect">
            <a:avLst/>
          </a:prstGeom>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a:latin typeface="+mj-lt"/>
                <a:ea typeface="+mj-ea"/>
                <a:cs typeface="+mj-cs"/>
              </a:rPr>
              <a:t>Department of Integrated Technologies</a:t>
            </a:r>
            <a:endParaRPr kumimoji="0" lang="en-US" sz="3200" b="0" i="1" u="none" strike="noStrike" kern="1200" cap="none" spc="0" normalizeH="0" baseline="0" noProof="0" dirty="0">
              <a:ln>
                <a:noFill/>
              </a:ln>
              <a:solidFill>
                <a:schemeClr val="tx1"/>
              </a:solidFill>
              <a:effectLst/>
              <a:uLnTx/>
              <a:uFillTx/>
              <a:latin typeface="+mj-lt"/>
              <a:ea typeface="+mj-ea"/>
              <a:cs typeface="+mj-cs"/>
            </a:endParaRPr>
          </a:p>
        </p:txBody>
      </p:sp>
      <p:sp>
        <p:nvSpPr>
          <p:cNvPr id="18"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a:t>
            </a:fld>
            <a:endParaRPr lang="en-US" sz="1100" dirty="0">
              <a:solidFill>
                <a:schemeClr val="tx2">
                  <a:lumMod val="50000"/>
                </a:schemeClr>
              </a:solidFill>
            </a:endParaRPr>
          </a:p>
        </p:txBody>
      </p:sp>
      <p:grpSp>
        <p:nvGrpSpPr>
          <p:cNvPr id="30" name="Group 29"/>
          <p:cNvGrpSpPr/>
          <p:nvPr/>
        </p:nvGrpSpPr>
        <p:grpSpPr>
          <a:xfrm>
            <a:off x="5779213" y="2067514"/>
            <a:ext cx="2592993" cy="4572925"/>
            <a:chOff x="9471186" y="4204466"/>
            <a:chExt cx="2690392" cy="4508081"/>
          </a:xfrm>
        </p:grpSpPr>
        <p:sp>
          <p:nvSpPr>
            <p:cNvPr id="34" name="Rectangle 19"/>
            <p:cNvSpPr>
              <a:spLocks noChangeArrowheads="1"/>
            </p:cNvSpPr>
            <p:nvPr/>
          </p:nvSpPr>
          <p:spPr bwMode="auto">
            <a:xfrm>
              <a:off x="9471186" y="6115397"/>
              <a:ext cx="2667000" cy="2597150"/>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eaLnBrk="0" hangingPunct="0">
                <a:defRPr/>
              </a:pPr>
              <a:endParaRPr lang="en-US" sz="1800" dirty="0">
                <a:latin typeface="Garamond" pitchFamily="18" charset="0"/>
              </a:endParaRPr>
            </a:p>
          </p:txBody>
        </p:sp>
        <p:sp>
          <p:nvSpPr>
            <p:cNvPr id="37" name="Text Box 23"/>
            <p:cNvSpPr txBox="1">
              <a:spLocks noChangeArrowheads="1"/>
            </p:cNvSpPr>
            <p:nvPr/>
          </p:nvSpPr>
          <p:spPr bwMode="auto">
            <a:xfrm>
              <a:off x="9478334" y="4204466"/>
              <a:ext cx="2683244" cy="1850815"/>
            </a:xfrm>
            <a:prstGeom prst="rect">
              <a:avLst/>
            </a:prstGeom>
            <a:solidFill>
              <a:srgbClr val="00B050"/>
            </a:solidFill>
            <a:ln w="9525">
              <a:noFill/>
              <a:miter lim="800000"/>
              <a:headEnd/>
              <a:tailEnd/>
            </a:ln>
            <a:effectLst>
              <a:outerShdw dist="17961" dir="2700000" algn="ctr" rotWithShape="0">
                <a:schemeClr val="tx1"/>
              </a:outerShdw>
            </a:effectLst>
          </p:spPr>
          <p:txBody>
            <a:bodyPr wrap="square">
              <a:spAutoFit/>
            </a:bodyPr>
            <a:lstStyle/>
            <a:p>
              <a:pPr>
                <a:lnSpc>
                  <a:spcPct val="80000"/>
                </a:lnSpc>
                <a:spcBef>
                  <a:spcPct val="35000"/>
                </a:spcBef>
                <a:defRPr/>
              </a:pPr>
              <a:r>
                <a:rPr lang="en-US" sz="2400" b="1" i="1" cap="small" dirty="0">
                  <a:solidFill>
                    <a:schemeClr val="accent4">
                      <a:lumMod val="20000"/>
                      <a:lumOff val="80000"/>
                    </a:schemeClr>
                  </a:solidFill>
                  <a:latin typeface="Cambria" pitchFamily="18" charset="0"/>
                </a:rPr>
                <a:t>Communications</a:t>
              </a:r>
            </a:p>
            <a:p>
              <a:pPr>
                <a:lnSpc>
                  <a:spcPct val="80000"/>
                </a:lnSpc>
                <a:spcBef>
                  <a:spcPts val="600"/>
                </a:spcBef>
                <a:buSzPct val="65000"/>
                <a:buFont typeface="Wingdings" pitchFamily="2" charset="2"/>
                <a:buChar char="Ø"/>
                <a:defRPr/>
              </a:pPr>
              <a:r>
                <a:rPr lang="en-US" sz="1600" dirty="0">
                  <a:solidFill>
                    <a:schemeClr val="bg1"/>
                  </a:solidFill>
                  <a:latin typeface="+mn-lt"/>
                </a:rPr>
                <a:t> 911 Dispatch Center and Radio Systems</a:t>
              </a:r>
            </a:p>
            <a:p>
              <a:pPr>
                <a:lnSpc>
                  <a:spcPct val="80000"/>
                </a:lnSpc>
                <a:spcBef>
                  <a:spcPts val="600"/>
                </a:spcBef>
                <a:buSzPct val="65000"/>
                <a:buFont typeface="Wingdings" pitchFamily="2" charset="2"/>
                <a:buChar char="Ø"/>
                <a:defRPr/>
              </a:pPr>
              <a:r>
                <a:rPr lang="en-US" sz="1600" dirty="0">
                  <a:solidFill>
                    <a:schemeClr val="bg1"/>
                  </a:solidFill>
                  <a:latin typeface="+mn-lt"/>
                </a:rPr>
                <a:t> City Telephone Networks</a:t>
              </a:r>
            </a:p>
            <a:p>
              <a:pPr>
                <a:lnSpc>
                  <a:spcPct val="80000"/>
                </a:lnSpc>
                <a:spcBef>
                  <a:spcPts val="600"/>
                </a:spcBef>
                <a:buSzPct val="65000"/>
                <a:buFont typeface="Wingdings" pitchFamily="2" charset="2"/>
                <a:buChar char="Ø"/>
                <a:defRPr/>
              </a:pPr>
              <a:r>
                <a:rPr lang="en-US" sz="1600" dirty="0">
                  <a:solidFill>
                    <a:schemeClr val="bg1"/>
                  </a:solidFill>
                  <a:latin typeface="+mn-lt"/>
                </a:rPr>
                <a:t> Wireless (cell phones,  tablets) </a:t>
              </a:r>
            </a:p>
            <a:p>
              <a:pPr>
                <a:lnSpc>
                  <a:spcPct val="80000"/>
                </a:lnSpc>
                <a:spcBef>
                  <a:spcPts val="600"/>
                </a:spcBef>
                <a:buSzPct val="65000"/>
                <a:buFont typeface="Wingdings" pitchFamily="2" charset="2"/>
                <a:buChar char="Ø"/>
                <a:defRPr/>
              </a:pPr>
              <a:r>
                <a:rPr lang="en-US" sz="1600" dirty="0">
                  <a:solidFill>
                    <a:schemeClr val="bg1"/>
                  </a:solidFill>
                  <a:latin typeface="+mn-lt"/>
                </a:rPr>
                <a:t>WAN communications</a:t>
              </a:r>
              <a:endParaRPr lang="en-US" sz="1600" b="1" dirty="0">
                <a:solidFill>
                  <a:schemeClr val="bg1"/>
                </a:solidFill>
                <a:latin typeface="+mn-lt"/>
              </a:endParaRPr>
            </a:p>
          </p:txBody>
        </p:sp>
        <p:sp>
          <p:nvSpPr>
            <p:cNvPr id="38" name="Text Box 24"/>
            <p:cNvSpPr txBox="1">
              <a:spLocks noChangeArrowheads="1"/>
            </p:cNvSpPr>
            <p:nvPr/>
          </p:nvSpPr>
          <p:spPr bwMode="auto">
            <a:xfrm>
              <a:off x="9489179" y="6145372"/>
              <a:ext cx="2619375" cy="2102647"/>
            </a:xfrm>
            <a:prstGeom prst="rect">
              <a:avLst/>
            </a:prstGeom>
            <a:noFill/>
            <a:ln w="9525">
              <a:noFill/>
              <a:miter lim="800000"/>
              <a:headEnd/>
              <a:tailEnd/>
            </a:ln>
            <a:effectLst>
              <a:outerShdw dist="17961" dir="2700000" algn="ctr" rotWithShape="0">
                <a:schemeClr val="tx1"/>
              </a:outerShdw>
            </a:effectLst>
          </p:spPr>
          <p:txBody>
            <a:bodyPr>
              <a:spAutoFit/>
            </a:bodyPr>
            <a:lstStyle/>
            <a:p>
              <a:pPr>
                <a:spcBef>
                  <a:spcPct val="50000"/>
                </a:spcBef>
                <a:tabLst>
                  <a:tab pos="228600" algn="l"/>
                </a:tabLst>
                <a:defRPr/>
              </a:pPr>
              <a:r>
                <a:rPr lang="en-US" sz="1800" b="1" i="1" cap="small" dirty="0">
                  <a:solidFill>
                    <a:schemeClr val="accent4">
                      <a:lumMod val="20000"/>
                      <a:lumOff val="80000"/>
                    </a:schemeClr>
                  </a:solidFill>
                  <a:latin typeface="Cambria" pitchFamily="18" charset="0"/>
                </a:rPr>
                <a:t>Mapping and Graphics</a:t>
              </a:r>
            </a:p>
            <a:p>
              <a:pPr>
                <a:lnSpc>
                  <a:spcPct val="80000"/>
                </a:lnSpc>
                <a:spcBef>
                  <a:spcPts val="600"/>
                </a:spcBef>
                <a:buSzPct val="65000"/>
                <a:buFont typeface="Wingdings" pitchFamily="2" charset="2"/>
                <a:buChar char="Ø"/>
                <a:tabLst>
                  <a:tab pos="228600" algn="l"/>
                </a:tabLst>
                <a:defRPr/>
              </a:pPr>
              <a:r>
                <a:rPr lang="en-US" sz="1600" dirty="0">
                  <a:solidFill>
                    <a:schemeClr val="bg1"/>
                  </a:solidFill>
                </a:rPr>
                <a:t> </a:t>
              </a:r>
              <a:r>
                <a:rPr lang="en-US" sz="1600" dirty="0">
                  <a:solidFill>
                    <a:schemeClr val="bg1"/>
                  </a:solidFill>
                  <a:latin typeface="+mn-lt"/>
                </a:rPr>
                <a:t>GIS</a:t>
              </a:r>
            </a:p>
            <a:p>
              <a:pPr>
                <a:lnSpc>
                  <a:spcPct val="80000"/>
                </a:lnSpc>
                <a:spcBef>
                  <a:spcPts val="600"/>
                </a:spcBef>
                <a:buSzPct val="65000"/>
                <a:buFont typeface="Wingdings" pitchFamily="2" charset="2"/>
                <a:buChar char="Ø"/>
                <a:tabLst>
                  <a:tab pos="228600" algn="l"/>
                </a:tabLst>
                <a:defRPr/>
              </a:pPr>
              <a:endParaRPr lang="en-US" sz="1600" dirty="0">
                <a:solidFill>
                  <a:schemeClr val="bg1"/>
                </a:solidFill>
                <a:latin typeface="+mn-lt"/>
              </a:endParaRPr>
            </a:p>
            <a:p>
              <a:pPr>
                <a:lnSpc>
                  <a:spcPct val="80000"/>
                </a:lnSpc>
                <a:spcBef>
                  <a:spcPts val="600"/>
                </a:spcBef>
                <a:buSzPct val="65000"/>
                <a:buFont typeface="Wingdings" pitchFamily="2" charset="2"/>
                <a:buChar char="Ø"/>
                <a:tabLst>
                  <a:tab pos="228600" algn="l"/>
                </a:tabLst>
                <a:defRPr/>
              </a:pPr>
              <a:r>
                <a:rPr lang="en-US" sz="1600" dirty="0">
                  <a:solidFill>
                    <a:schemeClr val="bg1"/>
                  </a:solidFill>
                  <a:latin typeface="+mn-lt"/>
                </a:rPr>
                <a:t> Document Design and Publishing</a:t>
              </a:r>
              <a:br>
                <a:rPr lang="en-US" sz="1600" dirty="0">
                  <a:solidFill>
                    <a:schemeClr val="bg1"/>
                  </a:solidFill>
                  <a:latin typeface="+mn-lt"/>
                </a:rPr>
              </a:br>
              <a:endParaRPr lang="en-US" sz="1600" dirty="0">
                <a:solidFill>
                  <a:schemeClr val="bg1"/>
                </a:solidFill>
                <a:latin typeface="+mn-lt"/>
              </a:endParaRPr>
            </a:p>
            <a:p>
              <a:pPr>
                <a:lnSpc>
                  <a:spcPct val="80000"/>
                </a:lnSpc>
                <a:spcBef>
                  <a:spcPts val="600"/>
                </a:spcBef>
                <a:buSzPct val="65000"/>
                <a:buFont typeface="Wingdings" pitchFamily="2" charset="2"/>
                <a:buChar char="Ø"/>
                <a:tabLst>
                  <a:tab pos="228600" algn="l"/>
                </a:tabLst>
                <a:defRPr/>
              </a:pPr>
              <a:r>
                <a:rPr lang="en-US" sz="1600" dirty="0">
                  <a:solidFill>
                    <a:schemeClr val="bg1"/>
                  </a:solidFill>
                  <a:latin typeface="+mn-lt"/>
                </a:rPr>
                <a:t> Document Management</a:t>
              </a:r>
            </a:p>
            <a:p>
              <a:pPr>
                <a:lnSpc>
                  <a:spcPct val="80000"/>
                </a:lnSpc>
                <a:spcBef>
                  <a:spcPts val="600"/>
                </a:spcBef>
                <a:buSzPct val="65000"/>
                <a:buFont typeface="Wingdings" pitchFamily="2" charset="2"/>
                <a:buChar char="Ø"/>
                <a:tabLst>
                  <a:tab pos="228600" algn="l"/>
                </a:tabLst>
                <a:defRPr/>
              </a:pPr>
              <a:endParaRPr lang="en-US" sz="1600" dirty="0">
                <a:solidFill>
                  <a:schemeClr val="bg1"/>
                </a:solidFill>
                <a:latin typeface="+mn-lt"/>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ctrTitle"/>
          </p:nvPr>
        </p:nvSpPr>
        <p:spPr>
          <a:xfrm>
            <a:off x="685800" y="1752600"/>
            <a:ext cx="7772400" cy="1470025"/>
          </a:xfrm>
        </p:spPr>
        <p:txBody>
          <a:bodyPr/>
          <a:lstStyle/>
          <a:p>
            <a:pPr eaLnBrk="1" hangingPunct="1"/>
            <a:r>
              <a:rPr lang="en-US" sz="5400" u="sng" dirty="0"/>
              <a:t>Our Mission:</a:t>
            </a:r>
          </a:p>
        </p:txBody>
      </p:sp>
      <p:sp>
        <p:nvSpPr>
          <p:cNvPr id="2" name="Subtitle 1"/>
          <p:cNvSpPr>
            <a:spLocks noGrp="1"/>
          </p:cNvSpPr>
          <p:nvPr>
            <p:ph type="subTitle" idx="1"/>
          </p:nvPr>
        </p:nvSpPr>
        <p:spPr>
          <a:xfrm>
            <a:off x="1371600" y="3390900"/>
            <a:ext cx="6400800" cy="1752600"/>
          </a:xfrm>
        </p:spPr>
        <p:txBody>
          <a:bodyPr>
            <a:normAutofit fontScale="92500" lnSpcReduction="10000"/>
          </a:bodyPr>
          <a:lstStyle/>
          <a:p>
            <a:r>
              <a:rPr lang="en-US" dirty="0">
                <a:solidFill>
                  <a:schemeClr val="tx1"/>
                </a:solidFill>
              </a:rPr>
              <a:t>Enabling technology to increase the effectiveness and efficiency of services for the employees and citizens of the City of Wilmington.</a:t>
            </a:r>
          </a:p>
        </p:txBody>
      </p:sp>
      <p:sp>
        <p:nvSpPr>
          <p:cNvPr id="33796" name="Slide Number Placeholder 2"/>
          <p:cNvSpPr txBox="1">
            <a:spLocks/>
          </p:cNvSpPr>
          <p:nvPr/>
        </p:nvSpPr>
        <p:spPr bwMode="auto">
          <a:xfrm>
            <a:off x="6926263" y="6172200"/>
            <a:ext cx="2133600" cy="476250"/>
          </a:xfrm>
          <a:prstGeom prst="rect">
            <a:avLst/>
          </a:prstGeom>
          <a:noFill/>
          <a:ln w="9525">
            <a:noFill/>
            <a:miter lim="800000"/>
            <a:headEnd/>
            <a:tailEnd/>
          </a:ln>
        </p:spPr>
        <p:txBody>
          <a:bodyPr/>
          <a:lstStyle/>
          <a:p>
            <a:pPr algn="r"/>
            <a:fld id="{3B81405C-843D-48FB-8C0D-B81C66DF11F7}" type="slidenum">
              <a:rPr lang="en-US" sz="1600">
                <a:solidFill>
                  <a:schemeClr val="bg1"/>
                </a:solidFill>
              </a:rPr>
              <a:pPr algn="r"/>
              <a:t>3</a:t>
            </a:fld>
            <a:endParaRPr lang="en-US" sz="1600" dirty="0">
              <a:solidFill>
                <a:schemeClr val="bg1"/>
              </a:solidFill>
            </a:endParaRPr>
          </a:p>
        </p:txBody>
      </p:sp>
      <p:sp>
        <p:nvSpPr>
          <p:cNvPr id="5"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a:t>
            </a:fld>
            <a:endParaRPr lang="en-US" sz="1100" dirty="0">
              <a:solidFill>
                <a:schemeClr val="tx2">
                  <a:lumMod val="50000"/>
                </a:schemeClr>
              </a:solidFill>
            </a:endParaRPr>
          </a:p>
        </p:txBody>
      </p:sp>
    </p:spTree>
    <p:extLst>
      <p:ext uri="{BB962C8B-B14F-4D97-AF65-F5344CB8AC3E}">
        <p14:creationId xmlns:p14="http://schemas.microsoft.com/office/powerpoint/2010/main" val="286056981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ctrTitle"/>
          </p:nvPr>
        </p:nvSpPr>
        <p:spPr>
          <a:xfrm>
            <a:off x="685800" y="1752600"/>
            <a:ext cx="7772400" cy="1470025"/>
          </a:xfrm>
        </p:spPr>
        <p:txBody>
          <a:bodyPr/>
          <a:lstStyle/>
          <a:p>
            <a:pPr eaLnBrk="1" hangingPunct="1"/>
            <a:r>
              <a:rPr lang="en-US" sz="5400" u="sng" dirty="0"/>
              <a:t>Department Vision:</a:t>
            </a:r>
          </a:p>
        </p:txBody>
      </p:sp>
      <p:sp>
        <p:nvSpPr>
          <p:cNvPr id="2" name="Subtitle 1"/>
          <p:cNvSpPr>
            <a:spLocks noGrp="1"/>
          </p:cNvSpPr>
          <p:nvPr>
            <p:ph type="subTitle" idx="1"/>
          </p:nvPr>
        </p:nvSpPr>
        <p:spPr>
          <a:xfrm>
            <a:off x="304800" y="3411538"/>
            <a:ext cx="8382000" cy="2266950"/>
          </a:xfrm>
        </p:spPr>
        <p:txBody>
          <a:bodyPr>
            <a:normAutofit fontScale="92500" lnSpcReduction="10000"/>
          </a:bodyPr>
          <a:lstStyle/>
          <a:p>
            <a:r>
              <a:rPr lang="en-US" dirty="0">
                <a:solidFill>
                  <a:schemeClr val="tx1"/>
                </a:solidFill>
              </a:rPr>
              <a:t>To provide a secure, efficient and flexible technical environment that will enhance the productivity of the City’s workforce.</a:t>
            </a:r>
            <a:br>
              <a:rPr lang="en-US" dirty="0">
                <a:solidFill>
                  <a:schemeClr val="tx1"/>
                </a:solidFill>
              </a:rPr>
            </a:br>
            <a:br>
              <a:rPr lang="en-US" dirty="0">
                <a:solidFill>
                  <a:schemeClr val="tx1"/>
                </a:solidFill>
              </a:rPr>
            </a:br>
            <a:endParaRPr lang="en-US" sz="3900" b="1" dirty="0">
              <a:solidFill>
                <a:schemeClr val="tx1"/>
              </a:solidFill>
            </a:endParaRPr>
          </a:p>
        </p:txBody>
      </p:sp>
      <p:sp>
        <p:nvSpPr>
          <p:cNvPr id="33796" name="Slide Number Placeholder 2"/>
          <p:cNvSpPr txBox="1">
            <a:spLocks/>
          </p:cNvSpPr>
          <p:nvPr/>
        </p:nvSpPr>
        <p:spPr bwMode="auto">
          <a:xfrm>
            <a:off x="6926263" y="6172200"/>
            <a:ext cx="2133600" cy="476250"/>
          </a:xfrm>
          <a:prstGeom prst="rect">
            <a:avLst/>
          </a:prstGeom>
          <a:noFill/>
          <a:ln w="9525">
            <a:noFill/>
            <a:miter lim="800000"/>
            <a:headEnd/>
            <a:tailEnd/>
          </a:ln>
        </p:spPr>
        <p:txBody>
          <a:bodyPr/>
          <a:lstStyle/>
          <a:p>
            <a:pPr algn="r"/>
            <a:fld id="{3B81405C-843D-48FB-8C0D-B81C66DF11F7}" type="slidenum">
              <a:rPr lang="en-US" sz="1600">
                <a:solidFill>
                  <a:schemeClr val="bg1"/>
                </a:solidFill>
              </a:rPr>
              <a:pPr algn="r"/>
              <a:t>4</a:t>
            </a:fld>
            <a:endParaRPr lang="en-US" sz="1600" dirty="0">
              <a:solidFill>
                <a:schemeClr val="bg1"/>
              </a:solidFill>
            </a:endParaRPr>
          </a:p>
        </p:txBody>
      </p:sp>
      <p:sp>
        <p:nvSpPr>
          <p:cNvPr id="5"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a:t>
            </a:fld>
            <a:endParaRPr lang="en-US" sz="1100" dirty="0">
              <a:solidFill>
                <a:schemeClr val="tx2">
                  <a:lumMod val="50000"/>
                </a:schemeClr>
              </a:solidFill>
            </a:endParaRPr>
          </a:p>
        </p:txBody>
      </p:sp>
    </p:spTree>
    <p:extLst>
      <p:ext uri="{BB962C8B-B14F-4D97-AF65-F5344CB8AC3E}">
        <p14:creationId xmlns:p14="http://schemas.microsoft.com/office/powerpoint/2010/main" val="233618607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590800"/>
            <a:ext cx="8382000" cy="4038600"/>
          </a:xfrm>
        </p:spPr>
        <p:txBody>
          <a:bodyPr>
            <a:normAutofit fontScale="55000" lnSpcReduction="20000"/>
          </a:bodyPr>
          <a:lstStyle/>
          <a:p>
            <a:pPr marL="0" indent="0">
              <a:buNone/>
            </a:pPr>
            <a:br>
              <a:rPr lang="en-US" sz="2600" b="1" dirty="0"/>
            </a:br>
            <a:endParaRPr lang="en-US" sz="2600" b="1" dirty="0"/>
          </a:p>
          <a:p>
            <a:pPr lvl="1">
              <a:buFont typeface="Arial" panose="020B0604020202020204" pitchFamily="34" charset="0"/>
              <a:buChar char="•"/>
            </a:pPr>
            <a:r>
              <a:rPr lang="en-US" sz="3300" dirty="0"/>
              <a:t>Alignment of the IT Department and its resources to support the vision and initiatives of the Mayor’s Office</a:t>
            </a:r>
            <a:br>
              <a:rPr lang="en-US" sz="3300" dirty="0"/>
            </a:br>
            <a:endParaRPr lang="en-US" sz="3300" dirty="0"/>
          </a:p>
          <a:p>
            <a:pPr lvl="1">
              <a:buFont typeface="Arial" panose="020B0604020202020204" pitchFamily="34" charset="0"/>
              <a:buChar char="•"/>
            </a:pPr>
            <a:r>
              <a:rPr lang="en-US" sz="3300" dirty="0"/>
              <a:t>Deployment of an Open Government portal by Fall 2017</a:t>
            </a:r>
            <a:br>
              <a:rPr lang="en-US" sz="3300" dirty="0"/>
            </a:br>
            <a:endParaRPr lang="en-US" sz="3300" dirty="0"/>
          </a:p>
          <a:p>
            <a:pPr lvl="1">
              <a:buFont typeface="Arial" panose="020B0604020202020204" pitchFamily="34" charset="0"/>
              <a:buChar char="•"/>
            </a:pPr>
            <a:r>
              <a:rPr lang="en-US" sz="3300" dirty="0"/>
              <a:t>Update MUNIS to version 11.2 by December 2017</a:t>
            </a:r>
            <a:br>
              <a:rPr lang="en-US" sz="3300" dirty="0"/>
            </a:br>
            <a:endParaRPr lang="en-US" sz="3300" dirty="0"/>
          </a:p>
          <a:p>
            <a:pPr lvl="1">
              <a:buFont typeface="Arial" panose="020B0604020202020204" pitchFamily="34" charset="0"/>
              <a:buChar char="•"/>
            </a:pPr>
            <a:r>
              <a:rPr lang="en-US" sz="3300" dirty="0"/>
              <a:t>Deployment of Windows 10 to all desktop systems by December 2017</a:t>
            </a:r>
            <a:br>
              <a:rPr lang="en-US" sz="3300" dirty="0"/>
            </a:br>
            <a:endParaRPr lang="en-US" sz="3300" dirty="0"/>
          </a:p>
          <a:p>
            <a:pPr lvl="1">
              <a:buFont typeface="Arial" panose="020B0604020202020204" pitchFamily="34" charset="0"/>
              <a:buChar char="•"/>
            </a:pPr>
            <a:r>
              <a:rPr lang="en-US" sz="3300" dirty="0"/>
              <a:t>Complete a full Disaster Recovery exercise by December 2017</a:t>
            </a:r>
            <a:br>
              <a:rPr lang="en-US" sz="3300" dirty="0"/>
            </a:br>
            <a:endParaRPr lang="en-US" sz="3300" dirty="0"/>
          </a:p>
          <a:p>
            <a:pPr marL="400050" lvl="1" indent="0">
              <a:buNone/>
            </a:pPr>
            <a:endParaRPr lang="en-US" sz="2500" dirty="0"/>
          </a:p>
          <a:p>
            <a:pPr marL="0" indent="0">
              <a:buNone/>
            </a:pPr>
            <a:r>
              <a:rPr lang="en-US" sz="2900" dirty="0"/>
              <a:t> </a:t>
            </a:r>
          </a:p>
          <a:p>
            <a:pPr marL="0" indent="0">
              <a:buNone/>
            </a:pPr>
            <a:r>
              <a:rPr lang="en-US" sz="2900" dirty="0"/>
              <a:t>	 </a:t>
            </a:r>
            <a:endParaRPr lang="en-US" sz="2500" dirty="0"/>
          </a:p>
          <a:p>
            <a:pPr marL="0"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FY 2018 Priorities</a:t>
            </a:r>
          </a:p>
        </p:txBody>
      </p:sp>
    </p:spTree>
    <p:extLst>
      <p:ext uri="{BB962C8B-B14F-4D97-AF65-F5344CB8AC3E}">
        <p14:creationId xmlns:p14="http://schemas.microsoft.com/office/powerpoint/2010/main" val="4209810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57200" y="2209800"/>
            <a:ext cx="8229600" cy="930275"/>
          </a:xfrm>
        </p:spPr>
        <p:txBody>
          <a:bodyPr/>
          <a:lstStyle/>
          <a:p>
            <a:pPr eaLnBrk="1" hangingPunct="1"/>
            <a:r>
              <a:rPr lang="en-US" sz="5400" dirty="0"/>
              <a:t>Questions</a:t>
            </a:r>
          </a:p>
        </p:txBody>
      </p:sp>
      <p:sp>
        <p:nvSpPr>
          <p:cNvPr id="33796" name="Slide Number Placeholder 2"/>
          <p:cNvSpPr txBox="1">
            <a:spLocks/>
          </p:cNvSpPr>
          <p:nvPr/>
        </p:nvSpPr>
        <p:spPr bwMode="auto">
          <a:xfrm>
            <a:off x="6926263" y="6172200"/>
            <a:ext cx="2133600" cy="476250"/>
          </a:xfrm>
          <a:prstGeom prst="rect">
            <a:avLst/>
          </a:prstGeom>
          <a:noFill/>
          <a:ln w="9525">
            <a:noFill/>
            <a:miter lim="800000"/>
            <a:headEnd/>
            <a:tailEnd/>
          </a:ln>
        </p:spPr>
        <p:txBody>
          <a:bodyPr/>
          <a:lstStyle/>
          <a:p>
            <a:pPr algn="r"/>
            <a:fld id="{3B81405C-843D-48FB-8C0D-B81C66DF11F7}" type="slidenum">
              <a:rPr lang="en-US" sz="1600">
                <a:solidFill>
                  <a:schemeClr val="bg1"/>
                </a:solidFill>
              </a:rPr>
              <a:pPr algn="r"/>
              <a:t>6</a:t>
            </a:fld>
            <a:endParaRPr lang="en-US" sz="1600" dirty="0">
              <a:solidFill>
                <a:schemeClr val="bg1"/>
              </a:solidFill>
            </a:endParaRPr>
          </a:p>
        </p:txBody>
      </p:sp>
      <p:sp>
        <p:nvSpPr>
          <p:cNvPr id="5"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6</a:t>
            </a:fld>
            <a:endParaRPr lang="en-US" sz="1100" dirty="0">
              <a:solidFill>
                <a:schemeClr val="tx2">
                  <a:lumMod val="50000"/>
                </a:schemeClr>
              </a:solidFill>
            </a:endParaRPr>
          </a:p>
        </p:txBody>
      </p:sp>
    </p:spTree>
    <p:extLst>
      <p:ext uri="{BB962C8B-B14F-4D97-AF65-F5344CB8AC3E}">
        <p14:creationId xmlns:p14="http://schemas.microsoft.com/office/powerpoint/2010/main" val="6467718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Changes to 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7</a:t>
            </a:fld>
            <a:endParaRPr lang="en-US" sz="1100" dirty="0">
              <a:solidFill>
                <a:schemeClr val="tx2">
                  <a:lumMod val="50000"/>
                </a:schemeClr>
              </a:solidFill>
            </a:endParaRPr>
          </a:p>
        </p:txBody>
      </p:sp>
      <p:sp>
        <p:nvSpPr>
          <p:cNvPr id="9" name="Rounded Rectangle 8"/>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a:t>
            </a:r>
          </a:p>
        </p:txBody>
      </p:sp>
      <p:sp>
        <p:nvSpPr>
          <p:cNvPr id="10" name="Rectangle 3"/>
          <p:cNvSpPr txBox="1">
            <a:spLocks noChangeArrowheads="1"/>
          </p:cNvSpPr>
          <p:nvPr/>
        </p:nvSpPr>
        <p:spPr>
          <a:xfrm>
            <a:off x="1295400" y="2590800"/>
            <a:ext cx="5791200" cy="2209800"/>
          </a:xfrm>
          <a:prstGeom prst="rect">
            <a:avLst/>
          </a:prstGeom>
        </p:spPr>
        <p:txBody>
          <a:bodyPr vert="horz" lIns="91440" tIns="45720" rIns="91440" bIns="45720" rtlCol="0">
            <a:normAutofit/>
          </a:bodyPr>
          <a:lstStyle/>
          <a:p>
            <a:r>
              <a:rPr lang="en-US" sz="2800" dirty="0"/>
              <a:t>1. Discuss any changes to staffing positions (appeals, etc.)</a:t>
            </a:r>
            <a:endParaRPr lang="en-US" sz="2000" dirty="0"/>
          </a:p>
        </p:txBody>
      </p:sp>
    </p:spTree>
    <p:extLst>
      <p:ext uri="{BB962C8B-B14F-4D97-AF65-F5344CB8AC3E}">
        <p14:creationId xmlns:p14="http://schemas.microsoft.com/office/powerpoint/2010/main" val="4101151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Changes to 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8</a:t>
            </a:fld>
            <a:endParaRPr lang="en-US" sz="1100" dirty="0">
              <a:solidFill>
                <a:schemeClr val="tx2">
                  <a:lumMod val="50000"/>
                </a:schemeClr>
              </a:solidFill>
            </a:endParaRPr>
          </a:p>
        </p:txBody>
      </p:sp>
      <p:sp>
        <p:nvSpPr>
          <p:cNvPr id="9" name="Rounded Rectangle 8"/>
          <p:cNvSpPr/>
          <p:nvPr/>
        </p:nvSpPr>
        <p:spPr>
          <a:xfrm>
            <a:off x="7391400" y="1524000"/>
            <a:ext cx="10668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a:t>
            </a:r>
          </a:p>
        </p:txBody>
      </p:sp>
      <p:sp>
        <p:nvSpPr>
          <p:cNvPr id="10" name="Rectangle 3"/>
          <p:cNvSpPr txBox="1">
            <a:spLocks noChangeArrowheads="1"/>
          </p:cNvSpPr>
          <p:nvPr/>
        </p:nvSpPr>
        <p:spPr>
          <a:xfrm>
            <a:off x="1295400" y="2590800"/>
            <a:ext cx="5791200" cy="2209800"/>
          </a:xfrm>
          <a:prstGeom prst="rect">
            <a:avLst/>
          </a:prstGeom>
        </p:spPr>
        <p:txBody>
          <a:bodyPr vert="horz" lIns="91440" tIns="45720" rIns="91440" bIns="45720" rtlCol="0">
            <a:normAutofit fontScale="55000" lnSpcReduction="20000"/>
          </a:bodyPr>
          <a:lstStyle/>
          <a:p>
            <a:r>
              <a:rPr lang="en-US" sz="3300" b="1" dirty="0"/>
              <a:t>Upgrade</a:t>
            </a:r>
          </a:p>
          <a:p>
            <a:endParaRPr lang="en-US" sz="2800" dirty="0"/>
          </a:p>
          <a:p>
            <a:r>
              <a:rPr lang="en-US" dirty="0"/>
              <a:t>During the 2016 bi-annual re-classification process, 4   positions were upgraded from class N to class O after a review by HR of their current responsibilities.  </a:t>
            </a:r>
            <a:br>
              <a:rPr lang="en-US" dirty="0"/>
            </a:br>
            <a:br>
              <a:rPr lang="en-US" dirty="0"/>
            </a:br>
            <a:r>
              <a:rPr lang="en-US" dirty="0"/>
              <a:t> Information Helpdesk Engineer       (3)</a:t>
            </a:r>
            <a:br>
              <a:rPr lang="en-US" dirty="0"/>
            </a:br>
            <a:br>
              <a:rPr lang="en-US" dirty="0"/>
            </a:br>
            <a:r>
              <a:rPr lang="en-US" dirty="0"/>
              <a:t> Information Systems Administrator  (1) </a:t>
            </a:r>
          </a:p>
          <a:p>
            <a:endParaRPr lang="en-US" sz="2000" dirty="0"/>
          </a:p>
        </p:txBody>
      </p:sp>
    </p:spTree>
    <p:extLst>
      <p:ext uri="{BB962C8B-B14F-4D97-AF65-F5344CB8AC3E}">
        <p14:creationId xmlns:p14="http://schemas.microsoft.com/office/powerpoint/2010/main" val="388612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Vacant Positions</a:t>
            </a:r>
          </a:p>
        </p:txBody>
      </p:sp>
      <p:sp>
        <p:nvSpPr>
          <p:cNvPr id="34819" name="Rectangle 3"/>
          <p:cNvSpPr>
            <a:spLocks noGrp="1" noChangeArrowheads="1"/>
          </p:cNvSpPr>
          <p:nvPr>
            <p:ph idx="1"/>
          </p:nvPr>
        </p:nvSpPr>
        <p:spPr>
          <a:xfrm>
            <a:off x="381000" y="2590800"/>
            <a:ext cx="8077200" cy="4114800"/>
          </a:xfrm>
        </p:spPr>
        <p:txBody>
          <a:bodyPr>
            <a:normAutofit/>
          </a:bodyPr>
          <a:lstStyle/>
          <a:p>
            <a:pPr marL="0" indent="0">
              <a:buNone/>
            </a:pPr>
            <a:r>
              <a:rPr lang="en-US" dirty="0"/>
              <a:t>2. As part of the FY 2017 Budget, there were 3 newly created positions: Help Desk Manager,</a:t>
            </a:r>
          </a:p>
          <a:p>
            <a:pPr marL="0" indent="0">
              <a:buNone/>
            </a:pPr>
            <a:r>
              <a:rPr lang="en-US" dirty="0"/>
              <a:t>Application Support Specialist I, and Network Technician, discuss the current vacant</a:t>
            </a:r>
          </a:p>
          <a:p>
            <a:pPr marL="0" indent="0">
              <a:buNone/>
            </a:pPr>
            <a:r>
              <a:rPr lang="en-US" dirty="0"/>
              <a:t>positions within your department.</a:t>
            </a: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9</a:t>
            </a:fld>
            <a:endParaRPr lang="en-US" sz="1100" dirty="0">
              <a:solidFill>
                <a:schemeClr val="tx2">
                  <a:lumMod val="50000"/>
                </a:schemeClr>
              </a:solidFill>
            </a:endParaRPr>
          </a:p>
        </p:txBody>
      </p:sp>
      <p:sp>
        <p:nvSpPr>
          <p:cNvPr id="11" name="Rounded Rectangle 10"/>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2</a:t>
            </a:r>
          </a:p>
        </p:txBody>
      </p:sp>
    </p:spTree>
    <p:extLst>
      <p:ext uri="{BB962C8B-B14F-4D97-AF65-F5344CB8AC3E}">
        <p14:creationId xmlns:p14="http://schemas.microsoft.com/office/powerpoint/2010/main" val="1235642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Vacant Positions</a:t>
            </a:r>
          </a:p>
        </p:txBody>
      </p:sp>
      <p:sp>
        <p:nvSpPr>
          <p:cNvPr id="34819" name="Rectangle 3"/>
          <p:cNvSpPr>
            <a:spLocks noGrp="1" noChangeArrowheads="1"/>
          </p:cNvSpPr>
          <p:nvPr>
            <p:ph idx="1"/>
          </p:nvPr>
        </p:nvSpPr>
        <p:spPr>
          <a:xfrm>
            <a:off x="381000" y="2590800"/>
            <a:ext cx="8077200" cy="4114800"/>
          </a:xfrm>
        </p:spPr>
        <p:txBody>
          <a:bodyPr>
            <a:normAutofit/>
          </a:bodyPr>
          <a:lstStyle/>
          <a:p>
            <a:pPr marL="0" indent="0">
              <a:buNone/>
            </a:pPr>
            <a:r>
              <a:rPr lang="en-US" sz="2800" dirty="0"/>
              <a:t>We are in the process of working with HR to review the job descriptions and anticipate hiring before by the end of Summer 2017.  The intent was to have the positions posted by close of Q3 2016, however, the administration transition delayed the process.</a:t>
            </a: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10</a:t>
            </a:fld>
            <a:endParaRPr lang="en-US" sz="1100" dirty="0">
              <a:solidFill>
                <a:schemeClr val="tx2">
                  <a:lumMod val="50000"/>
                </a:schemeClr>
              </a:solidFill>
            </a:endParaRPr>
          </a:p>
        </p:txBody>
      </p:sp>
      <p:sp>
        <p:nvSpPr>
          <p:cNvPr id="11" name="Rounded Rectangle 10"/>
          <p:cNvSpPr/>
          <p:nvPr/>
        </p:nvSpPr>
        <p:spPr>
          <a:xfrm>
            <a:off x="7467600" y="1382210"/>
            <a:ext cx="1143000" cy="105619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2</a:t>
            </a:r>
          </a:p>
        </p:txBody>
      </p:sp>
    </p:spTree>
    <p:extLst>
      <p:ext uri="{BB962C8B-B14F-4D97-AF65-F5344CB8AC3E}">
        <p14:creationId xmlns:p14="http://schemas.microsoft.com/office/powerpoint/2010/main" val="498857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09600" y="2133601"/>
            <a:ext cx="7086600" cy="4648200"/>
          </a:xfrm>
          <a:prstGeom prst="rect">
            <a:avLst/>
          </a:prstGeom>
        </p:spPr>
      </p:pic>
      <p:sp>
        <p:nvSpPr>
          <p:cNvPr id="34818" name="Rectangle 2"/>
          <p:cNvSpPr>
            <a:spLocks noGrp="1" noChangeArrowheads="1"/>
          </p:cNvSpPr>
          <p:nvPr>
            <p:ph type="title"/>
          </p:nvPr>
        </p:nvSpPr>
        <p:spPr>
          <a:xfrm>
            <a:off x="-188452" y="1508127"/>
            <a:ext cx="9144000" cy="549275"/>
          </a:xfrm>
        </p:spPr>
        <p:txBody>
          <a:bodyPr>
            <a:normAutofit fontScale="90000"/>
          </a:bodyPr>
          <a:lstStyle/>
          <a:p>
            <a:r>
              <a:rPr lang="en-US" dirty="0"/>
              <a:t>Consultants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11</a:t>
            </a:fld>
            <a:endParaRPr lang="en-US" sz="1100" dirty="0">
              <a:solidFill>
                <a:schemeClr val="tx2">
                  <a:lumMod val="50000"/>
                </a:schemeClr>
              </a:solidFill>
            </a:endParaRPr>
          </a:p>
        </p:txBody>
      </p:sp>
      <p:sp>
        <p:nvSpPr>
          <p:cNvPr id="10" name="Rounded Rectangle 9"/>
          <p:cNvSpPr/>
          <p:nvPr/>
        </p:nvSpPr>
        <p:spPr>
          <a:xfrm>
            <a:off x="7489819" y="1217278"/>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a:t>
            </a:r>
          </a:p>
        </p:txBody>
      </p:sp>
    </p:spTree>
    <p:extLst>
      <p:ext uri="{BB962C8B-B14F-4D97-AF65-F5344CB8AC3E}">
        <p14:creationId xmlns:p14="http://schemas.microsoft.com/office/powerpoint/2010/main" val="918147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Consultants</a:t>
            </a:r>
          </a:p>
        </p:txBody>
      </p:sp>
      <p:sp>
        <p:nvSpPr>
          <p:cNvPr id="34819" name="Rectangle 3"/>
          <p:cNvSpPr>
            <a:spLocks noGrp="1" noChangeArrowheads="1"/>
          </p:cNvSpPr>
          <p:nvPr>
            <p:ph idx="1"/>
          </p:nvPr>
        </p:nvSpPr>
        <p:spPr>
          <a:xfrm>
            <a:off x="1295400" y="2590800"/>
            <a:ext cx="6858000" cy="3733800"/>
          </a:xfrm>
        </p:spPr>
        <p:txBody>
          <a:bodyPr>
            <a:normAutofit fontScale="85000" lnSpcReduction="20000"/>
          </a:bodyPr>
          <a:lstStyle/>
          <a:p>
            <a:r>
              <a:rPr lang="en-US" dirty="0"/>
              <a:t>Creation of the Network Admin position served to reduce the overall amount budgeted for Network contracted services.  The other positions do not have functions that overlap with the areas supported by the services contracted from Diamond Technologies.</a:t>
            </a:r>
            <a:br>
              <a:rPr lang="en-US" dirty="0"/>
            </a:br>
            <a:endParaRPr lang="en-US" dirty="0"/>
          </a:p>
          <a:p>
            <a:r>
              <a:rPr lang="en-US" dirty="0"/>
              <a:t>The increase reflects the request for professional project management services.</a:t>
            </a: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12</a:t>
            </a:fld>
            <a:endParaRPr lang="en-US" sz="1100" dirty="0">
              <a:solidFill>
                <a:schemeClr val="tx2">
                  <a:lumMod val="50000"/>
                </a:schemeClr>
              </a:solidFill>
            </a:endParaRPr>
          </a:p>
        </p:txBody>
      </p:sp>
      <p:sp>
        <p:nvSpPr>
          <p:cNvPr id="10" name="Rounded Rectangle 9"/>
          <p:cNvSpPr/>
          <p:nvPr/>
        </p:nvSpPr>
        <p:spPr>
          <a:xfrm>
            <a:off x="7557343" y="1407778"/>
            <a:ext cx="1192113" cy="99252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a:t>
            </a:r>
          </a:p>
        </p:txBody>
      </p:sp>
    </p:spTree>
    <p:extLst>
      <p:ext uri="{BB962C8B-B14F-4D97-AF65-F5344CB8AC3E}">
        <p14:creationId xmlns:p14="http://schemas.microsoft.com/office/powerpoint/2010/main" val="1823791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Consultants</a:t>
            </a:r>
          </a:p>
        </p:txBody>
      </p:sp>
      <p:sp>
        <p:nvSpPr>
          <p:cNvPr id="34819" name="Rectangle 3"/>
          <p:cNvSpPr>
            <a:spLocks noGrp="1" noChangeArrowheads="1"/>
          </p:cNvSpPr>
          <p:nvPr>
            <p:ph idx="1"/>
          </p:nvPr>
        </p:nvSpPr>
        <p:spPr>
          <a:xfrm>
            <a:off x="533400" y="2590800"/>
            <a:ext cx="8077200" cy="3733800"/>
          </a:xfrm>
        </p:spPr>
        <p:txBody>
          <a:bodyPr>
            <a:normAutofit/>
          </a:bodyPr>
          <a:lstStyle/>
          <a:p>
            <a:pPr marL="0" indent="0" algn="ctr">
              <a:buNone/>
            </a:pPr>
            <a:r>
              <a:rPr lang="en-US" sz="1800" dirty="0"/>
              <a:t>T</a:t>
            </a:r>
            <a:r>
              <a:rPr lang="en-US" sz="2000" dirty="0"/>
              <a:t>here are currently 3 full-time consultants staffed by Diamond Technologies:</a:t>
            </a:r>
            <a:br>
              <a:rPr lang="en-US" sz="2800" dirty="0"/>
            </a:br>
            <a:endParaRPr lang="en-US" sz="2800" dirty="0"/>
          </a:p>
          <a:p>
            <a:r>
              <a:rPr lang="en-US" sz="1800" dirty="0"/>
              <a:t> </a:t>
            </a:r>
            <a:r>
              <a:rPr lang="en-US" sz="2000" dirty="0"/>
              <a:t>1 Network Team Lead and Network Consultant - $354K</a:t>
            </a:r>
            <a:br>
              <a:rPr lang="en-US" sz="2000" dirty="0"/>
            </a:br>
            <a:endParaRPr lang="en-US" sz="2000" dirty="0"/>
          </a:p>
          <a:p>
            <a:r>
              <a:rPr lang="en-US" sz="2000" dirty="0"/>
              <a:t> 1 Applications Developer - $182K</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13</a:t>
            </a:fld>
            <a:endParaRPr lang="en-US" sz="1100" dirty="0">
              <a:solidFill>
                <a:schemeClr val="tx2">
                  <a:lumMod val="50000"/>
                </a:schemeClr>
              </a:solidFill>
            </a:endParaRPr>
          </a:p>
        </p:txBody>
      </p:sp>
      <p:sp>
        <p:nvSpPr>
          <p:cNvPr id="10" name="Rounded Rectangle 9"/>
          <p:cNvSpPr/>
          <p:nvPr/>
        </p:nvSpPr>
        <p:spPr>
          <a:xfrm>
            <a:off x="7620001" y="1217278"/>
            <a:ext cx="1344512" cy="99252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3a</a:t>
            </a:r>
          </a:p>
        </p:txBody>
      </p:sp>
    </p:spTree>
    <p:extLst>
      <p:ext uri="{BB962C8B-B14F-4D97-AF65-F5344CB8AC3E}">
        <p14:creationId xmlns:p14="http://schemas.microsoft.com/office/powerpoint/2010/main" val="1780638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Consultants</a:t>
            </a:r>
          </a:p>
        </p:txBody>
      </p:sp>
      <p:sp>
        <p:nvSpPr>
          <p:cNvPr id="34819" name="Rectangle 3"/>
          <p:cNvSpPr>
            <a:spLocks noGrp="1" noChangeArrowheads="1"/>
          </p:cNvSpPr>
          <p:nvPr>
            <p:ph idx="1"/>
          </p:nvPr>
        </p:nvSpPr>
        <p:spPr>
          <a:xfrm>
            <a:off x="381000" y="2209800"/>
            <a:ext cx="8153400" cy="4495800"/>
          </a:xfrm>
        </p:spPr>
        <p:txBody>
          <a:bodyPr>
            <a:normAutofit fontScale="25000" lnSpcReduction="20000"/>
          </a:bodyPr>
          <a:lstStyle/>
          <a:p>
            <a:pPr marL="0" indent="0">
              <a:buNone/>
            </a:pPr>
            <a:r>
              <a:rPr lang="en-US" sz="5600" b="1" dirty="0"/>
              <a:t> Network Team Completed Tasks</a:t>
            </a:r>
            <a:br>
              <a:rPr lang="en-US" sz="2800" dirty="0"/>
            </a:br>
            <a:br>
              <a:rPr lang="en-US" sz="2800" dirty="0"/>
            </a:br>
            <a:endParaRPr lang="en-US" sz="2800" dirty="0"/>
          </a:p>
          <a:p>
            <a:pPr lvl="0"/>
            <a:r>
              <a:rPr lang="en-US" sz="3600" dirty="0"/>
              <a:t>NetApp Upgrade – Completed the migration of city data at both MOB and Hosting locations to new NetApp SAN equipment and optimized storage for city data.</a:t>
            </a:r>
          </a:p>
          <a:p>
            <a:pPr lvl="0"/>
            <a:r>
              <a:rPr lang="en-US" sz="3600" dirty="0"/>
              <a:t>Retired the </a:t>
            </a:r>
            <a:r>
              <a:rPr lang="en-US" sz="3600" dirty="0" err="1"/>
              <a:t>CityFile</a:t>
            </a:r>
            <a:r>
              <a:rPr lang="en-US" sz="3600" dirty="0"/>
              <a:t> file server. Completed migration of data from the </a:t>
            </a:r>
            <a:r>
              <a:rPr lang="en-US" sz="3600" dirty="0" err="1"/>
              <a:t>CityFile</a:t>
            </a:r>
            <a:r>
              <a:rPr lang="en-US" sz="3600" dirty="0"/>
              <a:t> file server to the new City-File file server (upgraded to Windows 2008 R2).</a:t>
            </a:r>
          </a:p>
          <a:p>
            <a:pPr lvl="0"/>
            <a:r>
              <a:rPr lang="en-US" sz="3600" dirty="0"/>
              <a:t>Upgraded the Checkpoint Manager server for the city’s firewall platform.</a:t>
            </a:r>
          </a:p>
          <a:p>
            <a:pPr lvl="0"/>
            <a:r>
              <a:rPr lang="en-US" sz="3600" dirty="0"/>
              <a:t>Deployed new Domain Controller to replace one that had intermittent issues.</a:t>
            </a:r>
          </a:p>
          <a:p>
            <a:pPr lvl="0"/>
            <a:r>
              <a:rPr lang="en-US" sz="3600" dirty="0"/>
              <a:t>Upgraded the Active Directory Domain functional level from 2003 to 2008.</a:t>
            </a:r>
          </a:p>
          <a:p>
            <a:pPr lvl="0"/>
            <a:r>
              <a:rPr lang="en-US" sz="3600" dirty="0"/>
              <a:t>Assisted Apps Group with deployment of </a:t>
            </a:r>
            <a:r>
              <a:rPr lang="en-US" sz="3600" dirty="0" err="1"/>
              <a:t>Paymentus</a:t>
            </a:r>
            <a:r>
              <a:rPr lang="en-US" sz="3600" dirty="0"/>
              <a:t>.</a:t>
            </a:r>
          </a:p>
          <a:p>
            <a:pPr lvl="0"/>
            <a:r>
              <a:rPr lang="en-US" sz="3600" dirty="0"/>
              <a:t>Upgraded the </a:t>
            </a:r>
            <a:r>
              <a:rPr lang="en-US" sz="3600" dirty="0" err="1"/>
              <a:t>Vmware</a:t>
            </a:r>
            <a:r>
              <a:rPr lang="en-US" sz="3600" dirty="0"/>
              <a:t> </a:t>
            </a:r>
            <a:r>
              <a:rPr lang="en-US" sz="3600" dirty="0" err="1"/>
              <a:t>Vsphere</a:t>
            </a:r>
            <a:r>
              <a:rPr lang="en-US" sz="3600" dirty="0"/>
              <a:t> environment to 5.5 and installed current patches.</a:t>
            </a:r>
          </a:p>
          <a:p>
            <a:pPr lvl="0"/>
            <a:r>
              <a:rPr lang="en-US" sz="3600" dirty="0"/>
              <a:t>Worked with Downtown Visions to plan and configure network and firewall protocols for additional IP cameras being added to the  City Building.</a:t>
            </a:r>
          </a:p>
          <a:p>
            <a:pPr lvl="0"/>
            <a:r>
              <a:rPr lang="en-US" sz="3600" dirty="0"/>
              <a:t>Consolidated 3 physical backup servers to 2 Virtual Servers and upgraded from Replay to Rapid Recovery.</a:t>
            </a:r>
          </a:p>
          <a:p>
            <a:pPr lvl="0"/>
            <a:r>
              <a:rPr lang="en-US" sz="3600" dirty="0"/>
              <a:t>Retired </a:t>
            </a:r>
            <a:r>
              <a:rPr lang="en-US" sz="3600" dirty="0" err="1"/>
              <a:t>LeftHand</a:t>
            </a:r>
            <a:r>
              <a:rPr lang="en-US" sz="3600" dirty="0"/>
              <a:t> SAN equipment.</a:t>
            </a:r>
          </a:p>
          <a:p>
            <a:pPr lvl="0"/>
            <a:r>
              <a:rPr lang="en-US" sz="3600" dirty="0"/>
              <a:t>Extended VLAN for </a:t>
            </a:r>
            <a:r>
              <a:rPr lang="en-US" sz="3600" dirty="0" err="1"/>
              <a:t>Fuelmaster</a:t>
            </a:r>
            <a:r>
              <a:rPr lang="en-US" sz="3600" dirty="0"/>
              <a:t> network to accommodate pumps at Public Safety building.</a:t>
            </a:r>
          </a:p>
          <a:p>
            <a:pPr lvl="0"/>
            <a:r>
              <a:rPr lang="en-US" sz="3600" dirty="0"/>
              <a:t>Built and configured ONBASE server for Public Works.</a:t>
            </a:r>
          </a:p>
          <a:p>
            <a:pPr lvl="0"/>
            <a:r>
              <a:rPr lang="en-US" sz="3600" dirty="0"/>
              <a:t>Deployed new media content server for Lobby screens (with Bud Finney – Helpdesk).</a:t>
            </a:r>
          </a:p>
          <a:p>
            <a:pPr lvl="0"/>
            <a:r>
              <a:rPr lang="en-US" sz="3600" dirty="0"/>
              <a:t>Assisted contractors with SCADA system upgrades.</a:t>
            </a:r>
          </a:p>
          <a:p>
            <a:pPr lvl="0"/>
            <a:r>
              <a:rPr lang="en-US" sz="3600" dirty="0"/>
              <a:t>Assisted and Resolved a long-time issue for Jeff Flynn regarding his email account and archiving.	</a:t>
            </a:r>
          </a:p>
          <a:p>
            <a:pPr lvl="0"/>
            <a:r>
              <a:rPr lang="en-US" sz="3600" dirty="0"/>
              <a:t>Added SNMP configuration to all switch stacks for new </a:t>
            </a:r>
            <a:r>
              <a:rPr lang="en-US" sz="3600" dirty="0" err="1"/>
              <a:t>Solarwinds</a:t>
            </a:r>
            <a:r>
              <a:rPr lang="en-US" sz="3600" dirty="0"/>
              <a:t> Monitoring.</a:t>
            </a:r>
          </a:p>
          <a:p>
            <a:pPr lvl="0"/>
            <a:r>
              <a:rPr lang="en-US" sz="3600" dirty="0"/>
              <a:t>Deployed upgraded </a:t>
            </a:r>
            <a:r>
              <a:rPr lang="en-US" sz="3600" dirty="0" err="1"/>
              <a:t>Solarwinds</a:t>
            </a:r>
            <a:r>
              <a:rPr lang="en-US" sz="3600" dirty="0"/>
              <a:t> to new server and DB.</a:t>
            </a:r>
          </a:p>
          <a:p>
            <a:pPr lvl="0"/>
            <a:r>
              <a:rPr lang="en-US" sz="3600" dirty="0"/>
              <a:t>Consolidated multiple switch stacks at Hosting facility into a single core chassis.</a:t>
            </a:r>
          </a:p>
          <a:p>
            <a:pPr lvl="0"/>
            <a:r>
              <a:rPr lang="en-US" sz="3600" dirty="0"/>
              <a:t>Worked with vendor for GIS Interface systems (in progress).</a:t>
            </a:r>
          </a:p>
          <a:p>
            <a:pPr lvl="0"/>
            <a:r>
              <a:rPr lang="en-US" sz="3600" dirty="0"/>
              <a:t>Assisted with Office 365 deployment testing by creating a virtualized environment to conduct installation tests.</a:t>
            </a:r>
          </a:p>
          <a:p>
            <a:pPr lvl="0"/>
            <a:r>
              <a:rPr lang="en-US" sz="3600" dirty="0"/>
              <a:t>Responded and fulfilled several FOIA requests.</a:t>
            </a:r>
          </a:p>
          <a:p>
            <a:pPr lvl="0"/>
            <a:r>
              <a:rPr lang="en-US" sz="3600" dirty="0"/>
              <a:t>Implemented CITRIX server – Setup and </a:t>
            </a:r>
            <a:r>
              <a:rPr lang="en-US" sz="3600" dirty="0" err="1"/>
              <a:t>config</a:t>
            </a:r>
            <a:r>
              <a:rPr lang="en-US" sz="3600" dirty="0"/>
              <a:t> VM servers, racked physical hosts, set firewalls and switch stack configurations.</a:t>
            </a:r>
          </a:p>
          <a:p>
            <a:pPr lvl="0"/>
            <a:r>
              <a:rPr lang="en-US" sz="3600" dirty="0"/>
              <a:t>Assisted with MUNIS Virtualization process (Planning and VM server setup).</a:t>
            </a:r>
          </a:p>
          <a:p>
            <a:pPr lvl="0"/>
            <a:r>
              <a:rPr lang="en-US" sz="3600" dirty="0"/>
              <a:t>Conduct Security Risk assessment with Availability Guard Software and systems.</a:t>
            </a:r>
          </a:p>
          <a:p>
            <a:pPr lvl="0"/>
            <a:r>
              <a:rPr lang="en-US" sz="3600" dirty="0"/>
              <a:t>Assisted with Mayoral Administration  transition as needed.</a:t>
            </a:r>
          </a:p>
          <a:p>
            <a:pPr lvl="0"/>
            <a:r>
              <a:rPr lang="en-US" sz="3600" dirty="0"/>
              <a:t>Configured 6</a:t>
            </a:r>
            <a:r>
              <a:rPr lang="en-US" sz="3600" baseline="30000" dirty="0"/>
              <a:t>th</a:t>
            </a:r>
            <a:r>
              <a:rPr lang="en-US" sz="3600" dirty="0"/>
              <a:t> floor swing space area for network access for IT department.</a:t>
            </a:r>
          </a:p>
          <a:p>
            <a:pPr lvl="0"/>
            <a:r>
              <a:rPr lang="en-US" sz="3600" dirty="0"/>
              <a:t>Deployed and configured new TrendMicro Anti-Virus and Intrusion Detection platform of servers.</a:t>
            </a:r>
          </a:p>
          <a:p>
            <a:pPr lvl="0"/>
            <a:r>
              <a:rPr lang="en-US" sz="3600" dirty="0"/>
              <a:t>Retired old Kronos time keeping servers.</a:t>
            </a:r>
          </a:p>
          <a:p>
            <a:pPr lvl="0"/>
            <a:r>
              <a:rPr lang="en-US" sz="3600" dirty="0"/>
              <a:t>Tested and Evaluated an emergency backup for Internet connectivity plan using </a:t>
            </a:r>
            <a:r>
              <a:rPr lang="en-US" sz="3600" dirty="0" err="1"/>
              <a:t>Cradlepoint</a:t>
            </a:r>
            <a:r>
              <a:rPr lang="en-US" sz="3600" dirty="0"/>
              <a:t> systems.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14</a:t>
            </a:fld>
            <a:endParaRPr lang="en-US" sz="1100" dirty="0">
              <a:solidFill>
                <a:schemeClr val="tx2">
                  <a:lumMod val="50000"/>
                </a:schemeClr>
              </a:solidFill>
            </a:endParaRPr>
          </a:p>
        </p:txBody>
      </p:sp>
      <p:sp>
        <p:nvSpPr>
          <p:cNvPr id="10" name="Rounded Rectangle 9"/>
          <p:cNvSpPr/>
          <p:nvPr/>
        </p:nvSpPr>
        <p:spPr>
          <a:xfrm>
            <a:off x="7543800" y="1437010"/>
            <a:ext cx="142051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3a</a:t>
            </a:r>
          </a:p>
        </p:txBody>
      </p:sp>
    </p:spTree>
    <p:extLst>
      <p:ext uri="{BB962C8B-B14F-4D97-AF65-F5344CB8AC3E}">
        <p14:creationId xmlns:p14="http://schemas.microsoft.com/office/powerpoint/2010/main" val="3247099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Consultants</a:t>
            </a:r>
          </a:p>
        </p:txBody>
      </p:sp>
      <p:sp>
        <p:nvSpPr>
          <p:cNvPr id="34819" name="Rectangle 3"/>
          <p:cNvSpPr>
            <a:spLocks noGrp="1" noChangeArrowheads="1"/>
          </p:cNvSpPr>
          <p:nvPr>
            <p:ph idx="1"/>
          </p:nvPr>
        </p:nvSpPr>
        <p:spPr>
          <a:xfrm>
            <a:off x="457200" y="2209800"/>
            <a:ext cx="8153400" cy="4495800"/>
          </a:xfrm>
        </p:spPr>
        <p:txBody>
          <a:bodyPr>
            <a:normAutofit fontScale="32500" lnSpcReduction="20000"/>
          </a:bodyPr>
          <a:lstStyle/>
          <a:p>
            <a:pPr marL="0" indent="0">
              <a:buNone/>
            </a:pPr>
            <a:r>
              <a:rPr lang="en-US" sz="4900" dirty="0"/>
              <a:t>Application Developer Completed tasks</a:t>
            </a:r>
            <a:br>
              <a:rPr lang="en-US" sz="4900" dirty="0"/>
            </a:br>
            <a:endParaRPr lang="en-US" sz="4900" dirty="0"/>
          </a:p>
          <a:p>
            <a:pPr marL="0" lvl="0" indent="0">
              <a:buNone/>
            </a:pPr>
            <a:r>
              <a:rPr lang="en-US" sz="3700" b="1" dirty="0"/>
              <a:t>L&amp;I WEB/Mobile APP Development and Database Maintenance:</a:t>
            </a:r>
            <a:endParaRPr lang="en-US" sz="3700" dirty="0"/>
          </a:p>
          <a:p>
            <a:pPr lvl="3"/>
            <a:r>
              <a:rPr lang="en-US" sz="2800" dirty="0"/>
              <a:t>Completed Multiple Reports using </a:t>
            </a:r>
            <a:r>
              <a:rPr lang="en-US" sz="2800" dirty="0" err="1"/>
              <a:t>sql</a:t>
            </a:r>
            <a:r>
              <a:rPr lang="en-US" sz="2800" dirty="0"/>
              <a:t> server reporting tool.</a:t>
            </a:r>
          </a:p>
          <a:p>
            <a:pPr lvl="0"/>
            <a:r>
              <a:rPr lang="en-US" sz="3700" dirty="0"/>
              <a:t>Completed Property Maintenance, Vacant Property, Vacant Bills interface for the L&amp;I mobile application.</a:t>
            </a:r>
          </a:p>
          <a:p>
            <a:pPr lvl="0"/>
            <a:r>
              <a:rPr lang="en-US" sz="3700" dirty="0"/>
              <a:t>Completed updating related database objects.</a:t>
            </a:r>
          </a:p>
          <a:p>
            <a:pPr lvl="0"/>
            <a:r>
              <a:rPr lang="en-US" sz="3700" dirty="0"/>
              <a:t>Integrated Violation process to accommodate new violation codes.</a:t>
            </a:r>
          </a:p>
          <a:p>
            <a:pPr lvl="0"/>
            <a:r>
              <a:rPr lang="en-US" sz="3700" dirty="0"/>
              <a:t>Troubleshoot maintenance issues for L&amp;I Database.</a:t>
            </a:r>
          </a:p>
          <a:p>
            <a:pPr lvl="0"/>
            <a:r>
              <a:rPr lang="en-US" sz="3700" dirty="0"/>
              <a:t>Updated nightly jobs to send out </a:t>
            </a:r>
            <a:r>
              <a:rPr lang="en-US" sz="3700" dirty="0" err="1"/>
              <a:t>sql</a:t>
            </a:r>
            <a:r>
              <a:rPr lang="en-US" sz="3700" dirty="0"/>
              <a:t> alerts.</a:t>
            </a:r>
          </a:p>
          <a:p>
            <a:pPr lvl="0"/>
            <a:r>
              <a:rPr lang="en-US" sz="3700" b="1" dirty="0"/>
              <a:t>Following are in the test environment waiting for approval to move into production.</a:t>
            </a:r>
            <a:endParaRPr lang="en-US" sz="3700" dirty="0"/>
          </a:p>
          <a:p>
            <a:pPr lvl="0"/>
            <a:r>
              <a:rPr lang="en-US" sz="3700" dirty="0"/>
              <a:t>Vacant Property Module.</a:t>
            </a:r>
          </a:p>
          <a:p>
            <a:pPr lvl="2"/>
            <a:r>
              <a:rPr lang="en-US" sz="3100" dirty="0"/>
              <a:t>Vacant Bills Module.</a:t>
            </a:r>
          </a:p>
          <a:p>
            <a:pPr lvl="2"/>
            <a:r>
              <a:rPr lang="en-US" sz="3100" dirty="0"/>
              <a:t>Property Maintenance updated Module.</a:t>
            </a:r>
          </a:p>
          <a:p>
            <a:pPr lvl="2"/>
            <a:r>
              <a:rPr lang="en-US" sz="3100" dirty="0"/>
              <a:t>Related Database objects.</a:t>
            </a:r>
          </a:p>
          <a:p>
            <a:pPr marL="0" lvl="0" indent="0">
              <a:buNone/>
            </a:pPr>
            <a:r>
              <a:rPr lang="en-US" sz="3700" b="1" dirty="0"/>
              <a:t>Harris Interface</a:t>
            </a:r>
            <a:r>
              <a:rPr lang="en-US" sz="3400" b="1" dirty="0"/>
              <a:t>:</a:t>
            </a:r>
            <a:endParaRPr lang="en-US" sz="3400" dirty="0"/>
          </a:p>
          <a:p>
            <a:pPr lvl="1"/>
            <a:r>
              <a:rPr lang="en-US" sz="3400" dirty="0"/>
              <a:t>Completed creating Harris framework to integrate Harris Database.</a:t>
            </a:r>
          </a:p>
          <a:p>
            <a:pPr marL="0" lvl="0" indent="0">
              <a:buNone/>
            </a:pPr>
            <a:r>
              <a:rPr lang="en-US" sz="3700" b="1" dirty="0" err="1"/>
              <a:t>Munis</a:t>
            </a:r>
            <a:r>
              <a:rPr lang="en-US" sz="3700" b="1" dirty="0"/>
              <a:t> </a:t>
            </a:r>
            <a:r>
              <a:rPr lang="en-US" sz="3700" b="1" dirty="0" err="1"/>
              <a:t>Databse</a:t>
            </a:r>
            <a:r>
              <a:rPr lang="en-US" sz="3700" b="1" dirty="0"/>
              <a:t> Maintenance/Administration/Development:</a:t>
            </a:r>
            <a:endParaRPr lang="en-US" sz="3700" dirty="0"/>
          </a:p>
          <a:p>
            <a:pPr lvl="0"/>
            <a:r>
              <a:rPr lang="en-US" sz="3700" dirty="0"/>
              <a:t>Completed automating posting customer’s utility bill payments on the </a:t>
            </a:r>
            <a:r>
              <a:rPr lang="en-US" sz="3700" dirty="0" err="1"/>
              <a:t>Paymentus</a:t>
            </a:r>
            <a:r>
              <a:rPr lang="en-US" sz="3700" dirty="0"/>
              <a:t> site after the data is generated from </a:t>
            </a:r>
            <a:r>
              <a:rPr lang="en-US" sz="3700" dirty="0" err="1"/>
              <a:t>munis</a:t>
            </a:r>
            <a:r>
              <a:rPr lang="en-US" sz="3700" dirty="0"/>
              <a:t>.</a:t>
            </a:r>
          </a:p>
          <a:p>
            <a:pPr lvl="0"/>
            <a:r>
              <a:rPr lang="en-US" sz="3700" dirty="0"/>
              <a:t>Completed creating process for </a:t>
            </a:r>
            <a:r>
              <a:rPr lang="en-US" sz="3700" dirty="0" err="1"/>
              <a:t>cityworks</a:t>
            </a:r>
            <a:r>
              <a:rPr lang="en-US" sz="3700" dirty="0"/>
              <a:t> to extract meter data from </a:t>
            </a:r>
            <a:r>
              <a:rPr lang="en-US" sz="3700" dirty="0" err="1"/>
              <a:t>munis</a:t>
            </a:r>
            <a:r>
              <a:rPr lang="en-US" sz="3700" dirty="0"/>
              <a:t>.</a:t>
            </a:r>
          </a:p>
          <a:p>
            <a:pPr lvl="0"/>
            <a:r>
              <a:rPr lang="en-US" sz="3700" dirty="0"/>
              <a:t>Automated process to create </a:t>
            </a:r>
            <a:r>
              <a:rPr lang="en-US" sz="3700" dirty="0" err="1"/>
              <a:t>citymunis</a:t>
            </a:r>
            <a:r>
              <a:rPr lang="en-US" sz="3700" dirty="0"/>
              <a:t> objects after MIU runs.</a:t>
            </a:r>
          </a:p>
          <a:p>
            <a:pPr lvl="0"/>
            <a:r>
              <a:rPr lang="en-US" sz="3700" dirty="0"/>
              <a:t>Completed moving </a:t>
            </a:r>
            <a:r>
              <a:rPr lang="en-US" sz="3700" dirty="0" err="1"/>
              <a:t>munis</a:t>
            </a:r>
            <a:r>
              <a:rPr lang="en-US" sz="3700" dirty="0"/>
              <a:t> objects to Virtual Server.</a:t>
            </a:r>
          </a:p>
          <a:p>
            <a:pPr lvl="0"/>
            <a:r>
              <a:rPr lang="en-US" sz="3700" dirty="0"/>
              <a:t>Completed creating data extract for users from </a:t>
            </a:r>
            <a:r>
              <a:rPr lang="en-US" sz="3700" dirty="0" err="1"/>
              <a:t>munis</a:t>
            </a:r>
            <a:r>
              <a:rPr lang="en-US" sz="3700" dirty="0"/>
              <a:t> based on the request.</a:t>
            </a:r>
          </a:p>
          <a:p>
            <a:pPr lvl="0"/>
            <a:r>
              <a:rPr lang="en-US" sz="3700" dirty="0"/>
              <a:t>Assisted in completing ROTR project.</a:t>
            </a:r>
          </a:p>
          <a:p>
            <a:pPr marL="0" indent="0">
              <a:buNone/>
            </a:pP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15</a:t>
            </a:fld>
            <a:endParaRPr lang="en-US" sz="1100" dirty="0">
              <a:solidFill>
                <a:schemeClr val="tx2">
                  <a:lumMod val="50000"/>
                </a:schemeClr>
              </a:solidFill>
            </a:endParaRPr>
          </a:p>
        </p:txBody>
      </p:sp>
      <p:sp>
        <p:nvSpPr>
          <p:cNvPr id="10" name="Rounded Rectangle 9"/>
          <p:cNvSpPr/>
          <p:nvPr/>
        </p:nvSpPr>
        <p:spPr>
          <a:xfrm>
            <a:off x="7696200" y="1219200"/>
            <a:ext cx="1288366"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3a</a:t>
            </a:r>
          </a:p>
        </p:txBody>
      </p:sp>
    </p:spTree>
    <p:extLst>
      <p:ext uri="{BB962C8B-B14F-4D97-AF65-F5344CB8AC3E}">
        <p14:creationId xmlns:p14="http://schemas.microsoft.com/office/powerpoint/2010/main" val="1930091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Consultants</a:t>
            </a:r>
          </a:p>
        </p:txBody>
      </p:sp>
      <p:sp>
        <p:nvSpPr>
          <p:cNvPr id="34819" name="Rectangle 3"/>
          <p:cNvSpPr>
            <a:spLocks noGrp="1" noChangeArrowheads="1"/>
          </p:cNvSpPr>
          <p:nvPr>
            <p:ph idx="1"/>
          </p:nvPr>
        </p:nvSpPr>
        <p:spPr>
          <a:xfrm>
            <a:off x="1295400" y="2590800"/>
            <a:ext cx="6858000" cy="4191000"/>
          </a:xfrm>
        </p:spPr>
        <p:txBody>
          <a:bodyPr>
            <a:normAutofit fontScale="62500" lnSpcReduction="20000"/>
          </a:bodyPr>
          <a:lstStyle/>
          <a:p>
            <a:r>
              <a:rPr lang="en-US" dirty="0"/>
              <a:t>The Network Admin position created in FY 17 served to decrease the network services contract cost by $72K.  The Network contract cost remains consistent and will not increase in FY 18. </a:t>
            </a:r>
            <a:br>
              <a:rPr lang="en-US" dirty="0"/>
            </a:br>
            <a:endParaRPr lang="en-US" dirty="0"/>
          </a:p>
          <a:p>
            <a:r>
              <a:rPr lang="en-US" dirty="0"/>
              <a:t>The Application Developer contract was also reduced by $15K and will not increase. </a:t>
            </a:r>
            <a:br>
              <a:rPr lang="en-US" dirty="0"/>
            </a:br>
            <a:endParaRPr lang="en-US" dirty="0"/>
          </a:p>
          <a:p>
            <a:r>
              <a:rPr lang="en-US" dirty="0"/>
              <a:t>The remaining newly created positions do not include duties that impact the contracted services.</a:t>
            </a:r>
            <a:br>
              <a:rPr lang="en-US" dirty="0"/>
            </a:br>
            <a:br>
              <a:rPr lang="en-US" dirty="0"/>
            </a:br>
            <a:endParaRPr lang="en-US" dirty="0"/>
          </a:p>
          <a:p>
            <a:r>
              <a:rPr lang="en-US" dirty="0"/>
              <a:t>Technical Consultants perform tasks, administer technologies and implement solutions that are beyond the scope and capabilities of current City personnel.</a:t>
            </a: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16</a:t>
            </a:fld>
            <a:endParaRPr lang="en-US" sz="1100" dirty="0">
              <a:solidFill>
                <a:schemeClr val="tx2">
                  <a:lumMod val="50000"/>
                </a:schemeClr>
              </a:solidFill>
            </a:endParaRPr>
          </a:p>
        </p:txBody>
      </p:sp>
      <p:sp>
        <p:nvSpPr>
          <p:cNvPr id="10" name="Rounded Rectangle 9"/>
          <p:cNvSpPr/>
          <p:nvPr/>
        </p:nvSpPr>
        <p:spPr>
          <a:xfrm>
            <a:off x="7543801" y="1217278"/>
            <a:ext cx="1420712" cy="99252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3b</a:t>
            </a:r>
          </a:p>
        </p:txBody>
      </p:sp>
    </p:spTree>
    <p:extLst>
      <p:ext uri="{BB962C8B-B14F-4D97-AF65-F5344CB8AC3E}">
        <p14:creationId xmlns:p14="http://schemas.microsoft.com/office/powerpoint/2010/main" val="4039589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Consultants</a:t>
            </a:r>
          </a:p>
        </p:txBody>
      </p:sp>
      <p:sp>
        <p:nvSpPr>
          <p:cNvPr id="34819" name="Rectangle 3"/>
          <p:cNvSpPr>
            <a:spLocks noGrp="1" noChangeArrowheads="1"/>
          </p:cNvSpPr>
          <p:nvPr>
            <p:ph idx="1"/>
          </p:nvPr>
        </p:nvSpPr>
        <p:spPr>
          <a:xfrm>
            <a:off x="0" y="2819400"/>
            <a:ext cx="9220200" cy="4343400"/>
          </a:xfrm>
        </p:spPr>
        <p:txBody>
          <a:bodyPr>
            <a:normAutofit/>
          </a:bodyPr>
          <a:lstStyle/>
          <a:p>
            <a:pPr marL="800100" lvl="1" indent="-342900">
              <a:buFont typeface="Arial" panose="020B0604020202020204" pitchFamily="34" charset="0"/>
              <a:buChar char="•"/>
              <a:defRPr/>
            </a:pPr>
            <a:r>
              <a:rPr lang="en-US" sz="1600" b="1" dirty="0"/>
              <a:t>$536K </a:t>
            </a:r>
            <a:r>
              <a:rPr lang="en-US" sz="1600" dirty="0"/>
              <a:t>for Diamond Technologies 					</a:t>
            </a:r>
            <a:r>
              <a:rPr lang="en-US" sz="1600" b="1" dirty="0"/>
              <a:t>11 Years</a:t>
            </a:r>
          </a:p>
          <a:p>
            <a:pPr marL="800100" lvl="1" indent="-342900">
              <a:buFont typeface="Arial" panose="020B0604020202020204" pitchFamily="34" charset="0"/>
              <a:buChar char="•"/>
              <a:defRPr/>
            </a:pPr>
            <a:r>
              <a:rPr lang="en-US" sz="1600" b="1" dirty="0"/>
              <a:t>$475K </a:t>
            </a:r>
            <a:r>
              <a:rPr lang="en-US" sz="1600" dirty="0"/>
              <a:t>for CH2MHill Public Works GIS/City Works app  			</a:t>
            </a:r>
            <a:r>
              <a:rPr lang="en-US" sz="1600" b="1" dirty="0"/>
              <a:t>11+ Years</a:t>
            </a:r>
            <a:br>
              <a:rPr lang="en-US" sz="1600" dirty="0"/>
            </a:br>
            <a:r>
              <a:rPr lang="en-US" sz="1600" dirty="0"/>
              <a:t> Development Infrastructure and Database support, GIS</a:t>
            </a:r>
          </a:p>
          <a:p>
            <a:pPr marL="800100" lvl="1" indent="-342900">
              <a:buFont typeface="Arial" panose="020B0604020202020204" pitchFamily="34" charset="0"/>
              <a:buChar char="•"/>
              <a:defRPr/>
            </a:pPr>
            <a:r>
              <a:rPr lang="en-US" sz="1600" b="1" dirty="0"/>
              <a:t>$45K </a:t>
            </a:r>
            <a:r>
              <a:rPr lang="en-US" sz="1600" dirty="0"/>
              <a:t>Tyler MUNIS/Software 				                     </a:t>
            </a:r>
            <a:r>
              <a:rPr lang="en-US" sz="1600" b="1" dirty="0"/>
              <a:t>10 Years</a:t>
            </a:r>
          </a:p>
          <a:p>
            <a:pPr marL="800100" lvl="1" indent="-342900">
              <a:buFont typeface="Arial" panose="020B0604020202020204" pitchFamily="34" charset="0"/>
              <a:buChar char="•"/>
              <a:defRPr/>
            </a:pPr>
            <a:r>
              <a:rPr lang="en-US" sz="1600" b="1" dirty="0"/>
              <a:t>$35K  </a:t>
            </a:r>
            <a:r>
              <a:rPr lang="en-US" sz="1600" dirty="0"/>
              <a:t>BTB Security (Security Audit)				 </a:t>
            </a:r>
            <a:r>
              <a:rPr lang="en-US" sz="1600" b="1" dirty="0"/>
              <a:t>&gt; 1 Years </a:t>
            </a:r>
          </a:p>
          <a:p>
            <a:pPr marL="800100" lvl="1" indent="-342900">
              <a:buFont typeface="Arial" panose="020B0604020202020204" pitchFamily="34" charset="0"/>
              <a:buChar char="•"/>
              <a:defRPr/>
            </a:pPr>
            <a:r>
              <a:rPr lang="en-US" sz="1600" b="1" dirty="0"/>
              <a:t>$20K </a:t>
            </a:r>
            <a:r>
              <a:rPr lang="en-US" sz="1600" dirty="0"/>
              <a:t>For Bill Pfeiffer (Wage Tax Software Developer) 		</a:t>
            </a:r>
            <a:r>
              <a:rPr lang="en-US" sz="1600" b="1" dirty="0"/>
              <a:t>                      8 Years</a:t>
            </a:r>
          </a:p>
          <a:p>
            <a:pPr marL="800100" lvl="1" indent="-342900">
              <a:buFont typeface="Arial" panose="020B0604020202020204" pitchFamily="34" charset="0"/>
              <a:buChar char="•"/>
              <a:defRPr/>
            </a:pPr>
            <a:r>
              <a:rPr lang="en-US" sz="1600" b="1" dirty="0"/>
              <a:t>$20K </a:t>
            </a:r>
            <a:r>
              <a:rPr lang="en-US" sz="1600" dirty="0"/>
              <a:t>For Intern Assistance 				</a:t>
            </a:r>
            <a:r>
              <a:rPr lang="en-US" sz="1600" b="1" dirty="0"/>
              <a:t>                      4 Years</a:t>
            </a:r>
          </a:p>
          <a:p>
            <a:pPr marL="800100" lvl="1" indent="-342900">
              <a:buFont typeface="Arial" panose="020B0604020202020204" pitchFamily="34" charset="0"/>
              <a:buChar char="•"/>
              <a:defRPr/>
            </a:pPr>
            <a:r>
              <a:rPr lang="en-US" sz="1600" b="1" dirty="0"/>
              <a:t>$65K </a:t>
            </a:r>
            <a:r>
              <a:rPr lang="en-US" sz="1600" dirty="0"/>
              <a:t>For Temp Agency (Integrity Staffing Solutions Helpdesk Phone Support)       </a:t>
            </a:r>
            <a:r>
              <a:rPr lang="en-US" sz="1600" b="1" dirty="0"/>
              <a:t>3 Years</a:t>
            </a:r>
          </a:p>
          <a:p>
            <a:pPr marL="800100" lvl="1" indent="-342900">
              <a:buFont typeface="Arial" panose="020B0604020202020204" pitchFamily="34" charset="0"/>
              <a:buChar char="•"/>
              <a:defRPr/>
            </a:pPr>
            <a:r>
              <a:rPr lang="en-US" sz="1600" b="1" dirty="0"/>
              <a:t>$22K </a:t>
            </a:r>
            <a:r>
              <a:rPr lang="en-US" sz="1600" dirty="0"/>
              <a:t>For Misc. Charges N.O.C. (Iron Mountain Offsite Archival Services)	   </a:t>
            </a:r>
            <a:r>
              <a:rPr lang="en-US" sz="1600" b="1" dirty="0"/>
              <a:t>9  </a:t>
            </a:r>
            <a:r>
              <a:rPr lang="en-US" sz="1400" b="1" dirty="0"/>
              <a:t>Years</a:t>
            </a:r>
            <a:endParaRPr lang="en-US" sz="1600" b="1" dirty="0"/>
          </a:p>
          <a:p>
            <a:pPr marL="457200" lvl="1" indent="0">
              <a:buNone/>
              <a:defRPr/>
            </a:pPr>
            <a:endParaRPr lang="en-US" sz="1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17</a:t>
            </a:fld>
            <a:endParaRPr lang="en-US" sz="1100" dirty="0">
              <a:solidFill>
                <a:schemeClr val="tx2">
                  <a:lumMod val="50000"/>
                </a:schemeClr>
              </a:solidFill>
            </a:endParaRPr>
          </a:p>
        </p:txBody>
      </p:sp>
      <p:sp>
        <p:nvSpPr>
          <p:cNvPr id="10" name="Rounded Rectangle 9"/>
          <p:cNvSpPr/>
          <p:nvPr/>
        </p:nvSpPr>
        <p:spPr>
          <a:xfrm>
            <a:off x="7696201" y="1217278"/>
            <a:ext cx="1268312" cy="99252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3c</a:t>
            </a:r>
          </a:p>
        </p:txBody>
      </p:sp>
    </p:spTree>
    <p:extLst>
      <p:ext uri="{BB962C8B-B14F-4D97-AF65-F5344CB8AC3E}">
        <p14:creationId xmlns:p14="http://schemas.microsoft.com/office/powerpoint/2010/main" val="1914800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Consultants</a:t>
            </a:r>
          </a:p>
        </p:txBody>
      </p:sp>
      <p:sp>
        <p:nvSpPr>
          <p:cNvPr id="34819" name="Rectangle 3"/>
          <p:cNvSpPr>
            <a:spLocks noGrp="1" noChangeArrowheads="1"/>
          </p:cNvSpPr>
          <p:nvPr>
            <p:ph idx="1"/>
          </p:nvPr>
        </p:nvSpPr>
        <p:spPr>
          <a:xfrm>
            <a:off x="304800" y="2286000"/>
            <a:ext cx="7620000" cy="4419600"/>
          </a:xfrm>
        </p:spPr>
        <p:txBody>
          <a:bodyPr>
            <a:normAutofit fontScale="62500" lnSpcReduction="20000"/>
          </a:bodyPr>
          <a:lstStyle/>
          <a:p>
            <a:r>
              <a:rPr lang="en-US" dirty="0"/>
              <a:t>The Help Desk support position is utilized to answer calls to the helpdesk, coordinate communications to staff and enter/assign/manage service tickets. The position also manages enterprise printing supplies.  This frees the Help Desk Support Engineers to actively work on service requests and projects.  </a:t>
            </a:r>
            <a:br>
              <a:rPr lang="en-US" dirty="0"/>
            </a:br>
            <a:endParaRPr lang="en-US" dirty="0"/>
          </a:p>
          <a:p>
            <a:r>
              <a:rPr lang="en-US" dirty="0"/>
              <a:t>IT regularly receives in excess of 1000 calls to the helpdesk each month.</a:t>
            </a:r>
            <a:br>
              <a:rPr lang="en-US" dirty="0"/>
            </a:br>
            <a:endParaRPr lang="en-US" dirty="0"/>
          </a:p>
          <a:p>
            <a:r>
              <a:rPr lang="en-US" dirty="0"/>
              <a:t>IT will be seeking to convert this position to full-time in FY 19.</a:t>
            </a:r>
            <a:br>
              <a:rPr lang="en-US" dirty="0"/>
            </a:br>
            <a:endParaRPr lang="en-US" dirty="0"/>
          </a:p>
          <a:p>
            <a:r>
              <a:rPr lang="en-US" dirty="0"/>
              <a:t>The 72K transferred in FY 16 was done in anticipation of a larger cost, which did not occur.  </a:t>
            </a:r>
          </a:p>
          <a:p>
            <a:r>
              <a:rPr lang="en-US" dirty="0"/>
              <a:t>The 72K transferred in FY 17 reflects funding for an additional temporary position which supports applications and paid interns as well.</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18</a:t>
            </a:fld>
            <a:endParaRPr lang="en-US" sz="1100" dirty="0">
              <a:solidFill>
                <a:schemeClr val="tx2">
                  <a:lumMod val="50000"/>
                </a:schemeClr>
              </a:solidFill>
            </a:endParaRPr>
          </a:p>
        </p:txBody>
      </p:sp>
      <p:sp>
        <p:nvSpPr>
          <p:cNvPr id="10" name="Rounded Rectangle 9"/>
          <p:cNvSpPr/>
          <p:nvPr/>
        </p:nvSpPr>
        <p:spPr>
          <a:xfrm>
            <a:off x="7620001" y="1217278"/>
            <a:ext cx="1344512" cy="99252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3d</a:t>
            </a:r>
          </a:p>
        </p:txBody>
      </p:sp>
    </p:spTree>
    <p:extLst>
      <p:ext uri="{BB962C8B-B14F-4D97-AF65-F5344CB8AC3E}">
        <p14:creationId xmlns:p14="http://schemas.microsoft.com/office/powerpoint/2010/main" val="2165817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117" y="2209800"/>
            <a:ext cx="7688736" cy="4255626"/>
          </a:xfrm>
          <a:prstGeom prst="rect">
            <a:avLst/>
          </a:prstGeom>
        </p:spPr>
      </p:pic>
      <p:sp>
        <p:nvSpPr>
          <p:cNvPr id="34818" name="Rectangle 2"/>
          <p:cNvSpPr>
            <a:spLocks noGrp="1" noChangeArrowheads="1"/>
          </p:cNvSpPr>
          <p:nvPr>
            <p:ph type="title"/>
          </p:nvPr>
        </p:nvSpPr>
        <p:spPr>
          <a:xfrm>
            <a:off x="0" y="1660525"/>
            <a:ext cx="7720853" cy="549275"/>
          </a:xfrm>
        </p:spPr>
        <p:txBody>
          <a:bodyPr>
            <a:normAutofit fontScale="90000"/>
          </a:bodyPr>
          <a:lstStyle/>
          <a:p>
            <a:r>
              <a:rPr lang="en-US" dirty="0"/>
              <a:t>Communication &amp; Utilities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19</a:t>
            </a:fld>
            <a:endParaRPr lang="en-US" sz="1100" dirty="0">
              <a:solidFill>
                <a:schemeClr val="tx2">
                  <a:lumMod val="50000"/>
                </a:schemeClr>
              </a:solidFill>
            </a:endParaRPr>
          </a:p>
        </p:txBody>
      </p:sp>
      <p:sp>
        <p:nvSpPr>
          <p:cNvPr id="9" name="Rounded Rectangle 8"/>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4</a:t>
            </a:r>
          </a:p>
        </p:txBody>
      </p:sp>
    </p:spTree>
    <p:extLst>
      <p:ext uri="{BB962C8B-B14F-4D97-AF65-F5344CB8AC3E}">
        <p14:creationId xmlns:p14="http://schemas.microsoft.com/office/powerpoint/2010/main" val="1850794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Communication &amp; Utilities</a:t>
            </a:r>
          </a:p>
        </p:txBody>
      </p:sp>
      <p:sp>
        <p:nvSpPr>
          <p:cNvPr id="34819" name="Rectangle 3"/>
          <p:cNvSpPr>
            <a:spLocks noGrp="1" noChangeArrowheads="1"/>
          </p:cNvSpPr>
          <p:nvPr>
            <p:ph idx="1"/>
          </p:nvPr>
        </p:nvSpPr>
        <p:spPr>
          <a:xfrm>
            <a:off x="1295400" y="2590800"/>
            <a:ext cx="6858000" cy="3733800"/>
          </a:xfrm>
        </p:spPr>
        <p:txBody>
          <a:bodyPr>
            <a:normAutofit/>
          </a:bodyPr>
          <a:lstStyle/>
          <a:p>
            <a:pPr marL="0" indent="0">
              <a:buNone/>
            </a:pPr>
            <a:endParaRPr lang="en-US" sz="2400" dirty="0"/>
          </a:p>
          <a:p>
            <a:r>
              <a:rPr lang="en-US" sz="2400" dirty="0"/>
              <a:t>The Telephone Direct Charge contains much of our WAN connectivity.  We tend to be cautious about cutting deeply into items that could possibly impact operations. </a:t>
            </a:r>
            <a:br>
              <a:rPr lang="en-US" sz="2400" dirty="0"/>
            </a:br>
            <a:endParaRPr lang="en-US" sz="2400" dirty="0"/>
          </a:p>
          <a:p>
            <a:r>
              <a:rPr lang="en-US" sz="2400" dirty="0"/>
              <a:t>$40K was reduced from the FY17 request.</a:t>
            </a:r>
          </a:p>
          <a:p>
            <a:pPr marL="0" indent="0">
              <a:buNone/>
            </a:pPr>
            <a:endParaRPr lang="en-US" sz="2400" dirty="0"/>
          </a:p>
          <a:p>
            <a:pPr marL="0"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20</a:t>
            </a:fld>
            <a:endParaRPr lang="en-US" sz="1100" dirty="0">
              <a:solidFill>
                <a:schemeClr val="tx2">
                  <a:lumMod val="50000"/>
                </a:schemeClr>
              </a:solidFill>
            </a:endParaRPr>
          </a:p>
        </p:txBody>
      </p:sp>
      <p:sp>
        <p:nvSpPr>
          <p:cNvPr id="10" name="Rounded Rectangle 9"/>
          <p:cNvSpPr/>
          <p:nvPr/>
        </p:nvSpPr>
        <p:spPr>
          <a:xfrm>
            <a:off x="7848599" y="1143000"/>
            <a:ext cx="1042147"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Communication &amp; Utilities</a:t>
            </a:r>
          </a:p>
        </p:txBody>
      </p:sp>
      <p:sp>
        <p:nvSpPr>
          <p:cNvPr id="34819" name="Rectangle 3"/>
          <p:cNvSpPr>
            <a:spLocks noGrp="1" noChangeArrowheads="1"/>
          </p:cNvSpPr>
          <p:nvPr>
            <p:ph idx="1"/>
          </p:nvPr>
        </p:nvSpPr>
        <p:spPr>
          <a:xfrm>
            <a:off x="1295400" y="2590800"/>
            <a:ext cx="6858000" cy="3733800"/>
          </a:xfrm>
        </p:spPr>
        <p:txBody>
          <a:bodyPr>
            <a:normAutofit/>
          </a:bodyPr>
          <a:lstStyle/>
          <a:p>
            <a:pPr marL="0" indent="0">
              <a:buNone/>
            </a:pPr>
            <a:endParaRPr lang="en-US" sz="2400" dirty="0"/>
          </a:p>
          <a:p>
            <a:r>
              <a:rPr lang="en-US" sz="2400" dirty="0"/>
              <a:t>$191K is allocated for City issued cell phones and tablets. </a:t>
            </a:r>
          </a:p>
          <a:p>
            <a:pPr marL="0"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21</a:t>
            </a:fld>
            <a:endParaRPr lang="en-US" sz="1100" dirty="0">
              <a:solidFill>
                <a:schemeClr val="tx2">
                  <a:lumMod val="50000"/>
                </a:schemeClr>
              </a:solidFill>
            </a:endParaRPr>
          </a:p>
        </p:txBody>
      </p:sp>
      <p:sp>
        <p:nvSpPr>
          <p:cNvPr id="10" name="Rounded Rectangle 9"/>
          <p:cNvSpPr/>
          <p:nvPr/>
        </p:nvSpPr>
        <p:spPr>
          <a:xfrm>
            <a:off x="7543801" y="1143000"/>
            <a:ext cx="1346946"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4a</a:t>
            </a:r>
          </a:p>
        </p:txBody>
      </p:sp>
    </p:spTree>
    <p:extLst>
      <p:ext uri="{BB962C8B-B14F-4D97-AF65-F5344CB8AC3E}">
        <p14:creationId xmlns:p14="http://schemas.microsoft.com/office/powerpoint/2010/main" val="3347860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66700" y="1496695"/>
            <a:ext cx="9144000" cy="549275"/>
          </a:xfrm>
        </p:spPr>
        <p:txBody>
          <a:bodyPr>
            <a:normAutofit fontScale="90000"/>
          </a:bodyPr>
          <a:lstStyle/>
          <a:p>
            <a:r>
              <a:rPr lang="en-US" dirty="0"/>
              <a:t>Communication &amp; Utilities</a:t>
            </a:r>
          </a:p>
        </p:txBody>
      </p:sp>
      <p:sp>
        <p:nvSpPr>
          <p:cNvPr id="34819" name="Rectangle 3"/>
          <p:cNvSpPr>
            <a:spLocks noGrp="1" noChangeArrowheads="1"/>
          </p:cNvSpPr>
          <p:nvPr>
            <p:ph idx="1"/>
          </p:nvPr>
        </p:nvSpPr>
        <p:spPr>
          <a:xfrm>
            <a:off x="457200" y="2590800"/>
            <a:ext cx="7696200" cy="3733800"/>
          </a:xfrm>
        </p:spPr>
        <p:txBody>
          <a:bodyPr>
            <a:normAutofit/>
          </a:bodyPr>
          <a:lstStyle/>
          <a:p>
            <a:pPr marL="0" indent="0">
              <a:buNone/>
            </a:pPr>
            <a:r>
              <a:rPr lang="en-US" sz="2400" dirty="0"/>
              <a:t>	</a:t>
            </a:r>
            <a:br>
              <a:rPr lang="en-US" sz="2400" dirty="0"/>
            </a:br>
            <a:r>
              <a:rPr lang="en-US" sz="2400" dirty="0"/>
              <a:t>		</a:t>
            </a:r>
            <a:br>
              <a:rPr lang="en-US" sz="2400" dirty="0"/>
            </a:b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22</a:t>
            </a:fld>
            <a:endParaRPr lang="en-US" sz="1100" dirty="0">
              <a:solidFill>
                <a:schemeClr val="tx2">
                  <a:lumMod val="50000"/>
                </a:schemeClr>
              </a:solidFill>
            </a:endParaRPr>
          </a:p>
        </p:txBody>
      </p:sp>
      <p:sp>
        <p:nvSpPr>
          <p:cNvPr id="10" name="Rounded Rectangle 9"/>
          <p:cNvSpPr/>
          <p:nvPr/>
        </p:nvSpPr>
        <p:spPr>
          <a:xfrm>
            <a:off x="7543800" y="1295400"/>
            <a:ext cx="1308847" cy="9282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4b</a:t>
            </a:r>
          </a:p>
        </p:txBody>
      </p:sp>
      <p:graphicFrame>
        <p:nvGraphicFramePr>
          <p:cNvPr id="2" name="Table 1"/>
          <p:cNvGraphicFramePr>
            <a:graphicFrameLocks noGrp="1"/>
          </p:cNvGraphicFramePr>
          <p:nvPr>
            <p:extLst>
              <p:ext uri="{D42A27DB-BD31-4B8C-83A1-F6EECF244321}">
                <p14:modId xmlns:p14="http://schemas.microsoft.com/office/powerpoint/2010/main" val="2806677994"/>
              </p:ext>
            </p:extLst>
          </p:nvPr>
        </p:nvGraphicFramePr>
        <p:xfrm>
          <a:off x="228600" y="2015444"/>
          <a:ext cx="7010400" cy="4632907"/>
        </p:xfrm>
        <a:graphic>
          <a:graphicData uri="http://schemas.openxmlformats.org/drawingml/2006/table">
            <a:tbl>
              <a:tblPr>
                <a:tableStyleId>{C4B1156A-380E-4F78-BDF5-A606A8083BF9}</a:tableStyleId>
              </a:tblPr>
              <a:tblGrid>
                <a:gridCol w="5122985">
                  <a:extLst>
                    <a:ext uri="{9D8B030D-6E8A-4147-A177-3AD203B41FA5}">
                      <a16:colId xmlns:a16="http://schemas.microsoft.com/office/drawing/2014/main" val="20000"/>
                    </a:ext>
                  </a:extLst>
                </a:gridCol>
                <a:gridCol w="1887415">
                  <a:extLst>
                    <a:ext uri="{9D8B030D-6E8A-4147-A177-3AD203B41FA5}">
                      <a16:colId xmlns:a16="http://schemas.microsoft.com/office/drawing/2014/main" val="20001"/>
                    </a:ext>
                  </a:extLst>
                </a:gridCol>
              </a:tblGrid>
              <a:tr h="290986">
                <a:tc>
                  <a:txBody>
                    <a:bodyPr/>
                    <a:lstStyle/>
                    <a:p>
                      <a:pPr algn="l" fontAlgn="b"/>
                      <a:r>
                        <a:rPr lang="en-US" sz="1600" b="1" u="none" strike="noStrike" dirty="0">
                          <a:effectLst/>
                        </a:rPr>
                        <a:t>Mobile Airtime Services</a:t>
                      </a:r>
                      <a:endParaRPr lang="en-US"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sng" strike="noStrike" dirty="0">
                          <a:effectLst/>
                        </a:rPr>
                        <a:t>FY'18 Proposed </a:t>
                      </a:r>
                      <a:endParaRPr lang="en-US" sz="1100" b="1" i="0" u="sng"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0"/>
                  </a:ext>
                </a:extLst>
              </a:tr>
              <a:tr h="368328">
                <a:tc>
                  <a:txBody>
                    <a:bodyPr/>
                    <a:lstStyle/>
                    <a:p>
                      <a:pPr algn="l" fontAlgn="b"/>
                      <a:r>
                        <a:rPr lang="en-US" sz="1100" u="none" strike="noStrike" dirty="0">
                          <a:effectLst/>
                        </a:rPr>
                        <a:t>Downtown Visions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$125,000</a:t>
                      </a:r>
                    </a:p>
                  </a:txBody>
                  <a:tcPr marL="7620" marR="7620" marT="7620" marB="0" anchor="b"/>
                </a:tc>
                <a:extLst>
                  <a:ext uri="{0D108BD9-81ED-4DB2-BD59-A6C34878D82A}">
                    <a16:rowId xmlns:a16="http://schemas.microsoft.com/office/drawing/2014/main" val="10001"/>
                  </a:ext>
                </a:extLst>
              </a:tr>
              <a:tr h="368328">
                <a:tc>
                  <a:txBody>
                    <a:bodyPr/>
                    <a:lstStyle/>
                    <a:p>
                      <a:pPr algn="l" fontAlgn="b"/>
                      <a:r>
                        <a:rPr lang="en-US" sz="1100" u="none" strike="noStrike" dirty="0">
                          <a:effectLst/>
                        </a:rPr>
                        <a:t>WCCNPAC Mobile Airtime</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$1500</a:t>
                      </a:r>
                    </a:p>
                  </a:txBody>
                  <a:tcPr marL="7620" marR="7620" marT="7620" marB="0" anchor="b"/>
                </a:tc>
                <a:extLst>
                  <a:ext uri="{0D108BD9-81ED-4DB2-BD59-A6C34878D82A}">
                    <a16:rowId xmlns:a16="http://schemas.microsoft.com/office/drawing/2014/main" val="10002"/>
                  </a:ext>
                </a:extLst>
              </a:tr>
              <a:tr h="368328">
                <a:tc>
                  <a:txBody>
                    <a:bodyPr/>
                    <a:lstStyle/>
                    <a:p>
                      <a:pPr algn="l" fontAlgn="b"/>
                      <a:r>
                        <a:rPr lang="en-US" sz="1100" u="none" strike="noStrike" dirty="0">
                          <a:effectLst/>
                        </a:rPr>
                        <a:t>WPD Mobile Command Trucks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$900</a:t>
                      </a:r>
                    </a:p>
                  </a:txBody>
                  <a:tcPr marL="7620" marR="7620" marT="7620" marB="0" anchor="b"/>
                </a:tc>
                <a:extLst>
                  <a:ext uri="{0D108BD9-81ED-4DB2-BD59-A6C34878D82A}">
                    <a16:rowId xmlns:a16="http://schemas.microsoft.com/office/drawing/2014/main" val="10003"/>
                  </a:ext>
                </a:extLst>
              </a:tr>
              <a:tr h="368328">
                <a:tc>
                  <a:txBody>
                    <a:bodyPr/>
                    <a:lstStyle/>
                    <a:p>
                      <a:pPr algn="l" fontAlgn="b"/>
                      <a:r>
                        <a:rPr lang="en-US" sz="1100" u="none" strike="noStrike" dirty="0">
                          <a:effectLst/>
                        </a:rPr>
                        <a:t>MPD Public Safety Building</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$900</a:t>
                      </a:r>
                    </a:p>
                  </a:txBody>
                  <a:tcPr marL="7620" marR="7620" marT="7620" marB="0" anchor="b"/>
                </a:tc>
                <a:extLst>
                  <a:ext uri="{0D108BD9-81ED-4DB2-BD59-A6C34878D82A}">
                    <a16:rowId xmlns:a16="http://schemas.microsoft.com/office/drawing/2014/main" val="10004"/>
                  </a:ext>
                </a:extLst>
              </a:tr>
              <a:tr h="352983">
                <a:tc>
                  <a:txBody>
                    <a:bodyPr/>
                    <a:lstStyle/>
                    <a:p>
                      <a:pPr algn="l" fontAlgn="b"/>
                      <a:r>
                        <a:rPr lang="en-US" sz="1100" u="none" strike="noStrike" dirty="0">
                          <a:effectLst/>
                        </a:rPr>
                        <a:t>Verizon Wireless WPD Air cards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$105,700</a:t>
                      </a:r>
                    </a:p>
                  </a:txBody>
                  <a:tcPr marL="7620" marR="7620" marT="7620" marB="0" anchor="b"/>
                </a:tc>
                <a:extLst>
                  <a:ext uri="{0D108BD9-81ED-4DB2-BD59-A6C34878D82A}">
                    <a16:rowId xmlns:a16="http://schemas.microsoft.com/office/drawing/2014/main" val="10005"/>
                  </a:ext>
                </a:extLst>
              </a:tr>
              <a:tr h="368328">
                <a:tc>
                  <a:txBody>
                    <a:bodyPr/>
                    <a:lstStyle/>
                    <a:p>
                      <a:pPr algn="l" fontAlgn="b"/>
                      <a:r>
                        <a:rPr lang="en-US" sz="1100" u="none" strike="noStrike" dirty="0">
                          <a:effectLst/>
                        </a:rPr>
                        <a:t>Comcast Public Safety BLDG</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$1,350</a:t>
                      </a:r>
                    </a:p>
                  </a:txBody>
                  <a:tcPr marL="7620" marR="7620" marT="7620" marB="0" anchor="b"/>
                </a:tc>
                <a:extLst>
                  <a:ext uri="{0D108BD9-81ED-4DB2-BD59-A6C34878D82A}">
                    <a16:rowId xmlns:a16="http://schemas.microsoft.com/office/drawing/2014/main" val="10006"/>
                  </a:ext>
                </a:extLst>
              </a:tr>
              <a:tr h="368328">
                <a:tc>
                  <a:txBody>
                    <a:bodyPr/>
                    <a:lstStyle/>
                    <a:p>
                      <a:pPr algn="l" fontAlgn="b"/>
                      <a:r>
                        <a:rPr lang="en-US" sz="1100" u="none" strike="noStrike" dirty="0">
                          <a:effectLst/>
                        </a:rPr>
                        <a:t>Comcast Public Safety BLDG-Cameras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$2,100</a:t>
                      </a:r>
                    </a:p>
                  </a:txBody>
                  <a:tcPr marL="7620" marR="7620" marT="7620" marB="0" anchor="b"/>
                </a:tc>
                <a:extLst>
                  <a:ext uri="{0D108BD9-81ED-4DB2-BD59-A6C34878D82A}">
                    <a16:rowId xmlns:a16="http://schemas.microsoft.com/office/drawing/2014/main" val="10007"/>
                  </a:ext>
                </a:extLst>
              </a:tr>
              <a:tr h="540819">
                <a:tc>
                  <a:txBody>
                    <a:bodyPr/>
                    <a:lstStyle/>
                    <a:p>
                      <a:pPr algn="l" fontAlgn="b"/>
                      <a:r>
                        <a:rPr lang="en-US" sz="1100" u="none" strike="noStrike" dirty="0">
                          <a:effectLst/>
                        </a:rPr>
                        <a:t>Verizon CABS Direct TV Cameras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$105,500</a:t>
                      </a:r>
                    </a:p>
                  </a:txBody>
                  <a:tcPr marL="7620" marR="7620" marT="7620" marB="0" anchor="b"/>
                </a:tc>
                <a:extLst>
                  <a:ext uri="{0D108BD9-81ED-4DB2-BD59-A6C34878D82A}">
                    <a16:rowId xmlns:a16="http://schemas.microsoft.com/office/drawing/2014/main" val="10008"/>
                  </a:ext>
                </a:extLst>
              </a:tr>
              <a:tr h="368328">
                <a:tc>
                  <a:txBody>
                    <a:bodyPr/>
                    <a:lstStyle/>
                    <a:p>
                      <a:pPr algn="l" fontAlgn="b"/>
                      <a:r>
                        <a:rPr lang="en-US" sz="1100" u="none" strike="noStrike" dirty="0">
                          <a:effectLst/>
                        </a:rPr>
                        <a:t>DELJIS High Speed Internet Access-WPD</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$7,200</a:t>
                      </a:r>
                    </a:p>
                  </a:txBody>
                  <a:tcPr marL="7620" marR="7620" marT="7620" marB="0" anchor="b"/>
                </a:tc>
                <a:extLst>
                  <a:ext uri="{0D108BD9-81ED-4DB2-BD59-A6C34878D82A}">
                    <a16:rowId xmlns:a16="http://schemas.microsoft.com/office/drawing/2014/main" val="10010"/>
                  </a:ext>
                </a:extLst>
              </a:tr>
              <a:tr h="368328">
                <a:tc>
                  <a:txBody>
                    <a:bodyPr/>
                    <a:lstStyle/>
                    <a:p>
                      <a:pPr algn="l" fontAlgn="b"/>
                      <a:r>
                        <a:rPr lang="en-US" sz="1100" u="none" strike="noStrike" dirty="0">
                          <a:effectLst/>
                        </a:rPr>
                        <a:t>Verizon Public Safety T-1 Connection</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$3,900</a:t>
                      </a:r>
                    </a:p>
                  </a:txBody>
                  <a:tcPr marL="7620" marR="7620" marT="7620" marB="0" anchor="b"/>
                </a:tc>
                <a:extLst>
                  <a:ext uri="{0D108BD9-81ED-4DB2-BD59-A6C34878D82A}">
                    <a16:rowId xmlns:a16="http://schemas.microsoft.com/office/drawing/2014/main" val="10011"/>
                  </a:ext>
                </a:extLst>
              </a:tr>
              <a:tr h="219555">
                <a:tc>
                  <a:txBody>
                    <a:bodyPr/>
                    <a:lstStyle/>
                    <a:p>
                      <a:pPr algn="l" fontAlgn="b"/>
                      <a:r>
                        <a:rPr lang="en-US" sz="1100" u="none" strike="noStrike" dirty="0">
                          <a:effectLst/>
                        </a:rPr>
                        <a:t>IPADS W/ANNUAL Usage WPD &amp; PIO Office</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b="0" i="0" u="none" strike="noStrike" dirty="0">
                          <a:solidFill>
                            <a:srgbClr val="000000"/>
                          </a:solidFill>
                          <a:effectLst/>
                          <a:latin typeface="Calibri" panose="020F0502020204030204" pitchFamily="34" charset="0"/>
                        </a:rPr>
                        <a:t>$6540</a:t>
                      </a:r>
                    </a:p>
                  </a:txBody>
                  <a:tcPr marL="7620" marR="7620" marT="7620" marB="0" anchor="b"/>
                </a:tc>
                <a:extLst>
                  <a:ext uri="{0D108BD9-81ED-4DB2-BD59-A6C34878D82A}">
                    <a16:rowId xmlns:a16="http://schemas.microsoft.com/office/drawing/2014/main" val="10012"/>
                  </a:ext>
                </a:extLst>
              </a:tr>
              <a:tr h="219555">
                <a:tc>
                  <a:txBody>
                    <a:bodyPr/>
                    <a:lstStyle/>
                    <a:p>
                      <a:pPr algn="l" fontAlgn="b"/>
                      <a:r>
                        <a:rPr lang="en-US" sz="1600" b="0" i="0" u="none" strike="noStrike" dirty="0">
                          <a:solidFill>
                            <a:schemeClr val="bg1"/>
                          </a:solidFill>
                          <a:effectLst/>
                          <a:latin typeface="Calibri" panose="020F0502020204030204" pitchFamily="34" charset="0"/>
                        </a:rPr>
                        <a:t>TOTAL</a:t>
                      </a:r>
                    </a:p>
                  </a:txBody>
                  <a:tcPr marL="7620" marR="7620" marT="7620" marB="0" anchor="b">
                    <a:solidFill>
                      <a:schemeClr val="tx1"/>
                    </a:solidFill>
                  </a:tcPr>
                </a:tc>
                <a:tc>
                  <a:txBody>
                    <a:bodyPr/>
                    <a:lstStyle/>
                    <a:p>
                      <a:pPr algn="ctr" fontAlgn="b"/>
                      <a:r>
                        <a:rPr lang="en-US" sz="1800" b="0" i="0" u="none" strike="noStrike" dirty="0">
                          <a:solidFill>
                            <a:schemeClr val="bg1"/>
                          </a:solidFill>
                          <a:effectLst/>
                          <a:latin typeface="Calibri" panose="020F0502020204030204" pitchFamily="34" charset="0"/>
                        </a:rPr>
                        <a:t>$360,590.00</a:t>
                      </a:r>
                    </a:p>
                  </a:txBody>
                  <a:tcPr marL="7620" marR="7620" marT="7620" marB="0" anchor="b">
                    <a:solidFill>
                      <a:schemeClr val="tx1"/>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94599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Communication &amp; Utilities</a:t>
            </a:r>
          </a:p>
        </p:txBody>
      </p:sp>
      <p:sp>
        <p:nvSpPr>
          <p:cNvPr id="34819" name="Rectangle 3"/>
          <p:cNvSpPr>
            <a:spLocks noGrp="1" noChangeArrowheads="1"/>
          </p:cNvSpPr>
          <p:nvPr>
            <p:ph idx="1"/>
          </p:nvPr>
        </p:nvSpPr>
        <p:spPr>
          <a:xfrm>
            <a:off x="228600" y="2590800"/>
            <a:ext cx="8534400" cy="4267200"/>
          </a:xfrm>
        </p:spPr>
        <p:txBody>
          <a:bodyPr>
            <a:normAutofit fontScale="92500" lnSpcReduction="10000"/>
          </a:bodyPr>
          <a:lstStyle/>
          <a:p>
            <a:pPr marL="0" indent="0">
              <a:buNone/>
            </a:pPr>
            <a:r>
              <a:rPr lang="en-US" sz="2400" b="1" dirty="0"/>
              <a:t>   $260K Postage Direct Charge:</a:t>
            </a:r>
            <a:endParaRPr lang="en-US" sz="2400" dirty="0"/>
          </a:p>
          <a:p>
            <a:pPr marL="0" indent="0">
              <a:buNone/>
            </a:pPr>
            <a:endParaRPr lang="en-US" sz="2400" dirty="0"/>
          </a:p>
          <a:p>
            <a:pPr lvl="1">
              <a:buFont typeface="Arial" panose="020B0604020202020204" pitchFamily="34" charset="0"/>
              <a:buChar char="•"/>
            </a:pPr>
            <a:r>
              <a:rPr lang="en-US" sz="1800" dirty="0"/>
              <a:t>Request is based on FY2015 and FY2016 actuals which trended at 96% and 85% respectively.</a:t>
            </a:r>
          </a:p>
          <a:p>
            <a:endParaRPr lang="en-US" sz="2100" dirty="0"/>
          </a:p>
          <a:p>
            <a:pPr lvl="1">
              <a:buFont typeface="Arial" panose="020B0604020202020204" pitchFamily="34" charset="0"/>
              <a:buChar char="•"/>
            </a:pPr>
            <a:r>
              <a:rPr lang="en-US" sz="1800" dirty="0"/>
              <a:t>Utilization is dependent on the number of direct and mass mailings requested, which can vary.</a:t>
            </a:r>
            <a:br>
              <a:rPr lang="en-US" sz="1800" dirty="0"/>
            </a:br>
            <a:br>
              <a:rPr lang="en-US" sz="1800" dirty="0"/>
            </a:br>
            <a:endParaRPr lang="en-US" sz="1800" dirty="0"/>
          </a:p>
          <a:p>
            <a:pPr lvl="1">
              <a:buFont typeface="Arial" panose="020B0604020202020204" pitchFamily="34" charset="0"/>
              <a:buChar char="•"/>
            </a:pPr>
            <a:r>
              <a:rPr lang="en-US" sz="1800" dirty="0"/>
              <a:t>Postage is increased in increments of 15K; total expenditures can rapidly increase.</a:t>
            </a:r>
            <a:br>
              <a:rPr lang="en-US" sz="1800" dirty="0"/>
            </a:br>
            <a:br>
              <a:rPr lang="en-US" sz="1800" dirty="0"/>
            </a:br>
            <a:endParaRPr lang="en-US" sz="1800" dirty="0"/>
          </a:p>
          <a:p>
            <a:pPr lvl="1">
              <a:buFont typeface="Arial" panose="020B0604020202020204" pitchFamily="34" charset="0"/>
              <a:buChar char="•"/>
            </a:pPr>
            <a:r>
              <a:rPr lang="en-US" sz="1800" dirty="0"/>
              <a:t>Should the current FY 17 trend hold, we will consider reducing the request next year.</a:t>
            </a:r>
          </a:p>
          <a:p>
            <a:pPr marL="0" indent="0">
              <a:buNone/>
            </a:pPr>
            <a:br>
              <a:rPr lang="en-US" sz="2400" dirty="0"/>
            </a:b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23</a:t>
            </a:fld>
            <a:endParaRPr lang="en-US" sz="1100" dirty="0">
              <a:solidFill>
                <a:schemeClr val="tx2">
                  <a:lumMod val="50000"/>
                </a:schemeClr>
              </a:solidFill>
            </a:endParaRPr>
          </a:p>
        </p:txBody>
      </p:sp>
      <p:sp>
        <p:nvSpPr>
          <p:cNvPr id="10" name="Rounded Rectangle 9"/>
          <p:cNvSpPr/>
          <p:nvPr/>
        </p:nvSpPr>
        <p:spPr>
          <a:xfrm>
            <a:off x="7696201" y="1143000"/>
            <a:ext cx="1303798" cy="10668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4c</a:t>
            </a:r>
          </a:p>
        </p:txBody>
      </p:sp>
    </p:spTree>
    <p:extLst>
      <p:ext uri="{BB962C8B-B14F-4D97-AF65-F5344CB8AC3E}">
        <p14:creationId xmlns:p14="http://schemas.microsoft.com/office/powerpoint/2010/main" val="2683325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458200" cy="4191000"/>
          </a:xfrm>
        </p:spPr>
        <p:txBody>
          <a:bodyPr>
            <a:normAutofit fontScale="62500" lnSpcReduction="20000"/>
          </a:bodyPr>
          <a:lstStyle/>
          <a:p>
            <a:pPr marL="0" indent="0">
              <a:buNone/>
            </a:pPr>
            <a:r>
              <a:rPr lang="en-US" b="1" dirty="0"/>
              <a:t>5. Discuss the </a:t>
            </a:r>
            <a:r>
              <a:rPr lang="en-US" b="1" i="1" dirty="0"/>
              <a:t>~$1.3M </a:t>
            </a:r>
            <a:r>
              <a:rPr lang="en-US" b="1" dirty="0"/>
              <a:t>budgeted for equipment, up ~</a:t>
            </a:r>
            <a:r>
              <a:rPr lang="en-US" b="1" i="1" dirty="0"/>
              <a:t>$94K </a:t>
            </a:r>
            <a:r>
              <a:rPr lang="en-US" b="1" dirty="0"/>
              <a:t>over prior year’s budget.</a:t>
            </a:r>
          </a:p>
          <a:p>
            <a:r>
              <a:rPr lang="en-US" dirty="0"/>
              <a:t>a. Considering $30K has been transferred from the account line in FY17, justify additional $94K budgeted.</a:t>
            </a:r>
          </a:p>
          <a:p>
            <a:r>
              <a:rPr lang="en-US" dirty="0"/>
              <a:t>b. Specify the time parameters for implementing Permitting Technology Improvements budgeted for $210K.</a:t>
            </a:r>
          </a:p>
          <a:p>
            <a:r>
              <a:rPr lang="en-US" dirty="0"/>
              <a:t>c. Specify cost budgeted for replacement computers/laptops/tablets/servers based upon replacement schedule.</a:t>
            </a:r>
          </a:p>
          <a:p>
            <a:r>
              <a:rPr lang="en-US" dirty="0"/>
              <a:t>d. Specify cost for computers/laptops/tablets/servers that’s not part of the replacement schedule.</a:t>
            </a:r>
          </a:p>
          <a:p>
            <a:r>
              <a:rPr lang="en-US" dirty="0"/>
              <a:t>e. Specify the frequency for replacement of desktops.</a:t>
            </a:r>
          </a:p>
          <a:p>
            <a:r>
              <a:rPr lang="en-US" dirty="0"/>
              <a:t>f. Provide an update on the implementation and user status of Microsoft 365, which$275K budgeted in FY16, and $275K in FY17, and $365K proposed for FY18.</a:t>
            </a: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24</a:t>
            </a:fld>
            <a:endParaRPr lang="en-US" sz="1100" dirty="0">
              <a:solidFill>
                <a:schemeClr val="tx2">
                  <a:lumMod val="50000"/>
                </a:schemeClr>
              </a:solidFill>
            </a:endParaRPr>
          </a:p>
        </p:txBody>
      </p:sp>
      <p:sp>
        <p:nvSpPr>
          <p:cNvPr id="9" name="Rounded Rectangle 8"/>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229600" cy="3886200"/>
          </a:xfrm>
        </p:spPr>
        <p:txBody>
          <a:bodyPr>
            <a:normAutofit/>
          </a:bodyPr>
          <a:lstStyle/>
          <a:p>
            <a:pPr lvl="1">
              <a:buFont typeface="Arial" panose="020B0604020202020204" pitchFamily="34" charset="0"/>
              <a:buChar char="•"/>
            </a:pPr>
            <a:r>
              <a:rPr lang="en-US" sz="2400" dirty="0"/>
              <a:t>The additional $94K requested is for Phase 2 of the PC replacement project of systems 5 years and older.</a:t>
            </a:r>
            <a:br>
              <a:rPr lang="en-US" sz="2400" dirty="0"/>
            </a:br>
            <a:endParaRPr lang="en-US" sz="2400" dirty="0"/>
          </a:p>
          <a:p>
            <a:pPr marL="457200" lvl="1" indent="0">
              <a:buNone/>
            </a:pPr>
            <a:br>
              <a:rPr lang="en-US" sz="2400" dirty="0"/>
            </a:br>
            <a:endParaRPr lang="en-US" sz="2400" dirty="0"/>
          </a:p>
          <a:p>
            <a:pPr marL="457200" lvl="1" indent="0">
              <a:buNone/>
            </a:pPr>
            <a:br>
              <a:rPr lang="en-US" sz="2000" dirty="0"/>
            </a:br>
            <a:endParaRPr lang="en-US" sz="1800" dirty="0"/>
          </a:p>
          <a:p>
            <a:pPr marL="731520" lvl="1" indent="-274320">
              <a:buFont typeface="+mj-lt"/>
              <a:buAutoNum type="alphaLcPeriod"/>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25</a:t>
            </a:fld>
            <a:endParaRPr lang="en-US" sz="1100" dirty="0">
              <a:solidFill>
                <a:schemeClr val="tx2">
                  <a:lumMod val="50000"/>
                </a:schemeClr>
              </a:solidFill>
            </a:endParaRPr>
          </a:p>
        </p:txBody>
      </p:sp>
      <p:sp>
        <p:nvSpPr>
          <p:cNvPr id="9" name="Rounded Rectangle 8"/>
          <p:cNvSpPr/>
          <p:nvPr/>
        </p:nvSpPr>
        <p:spPr>
          <a:xfrm>
            <a:off x="7391400" y="1143000"/>
            <a:ext cx="10668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a:t>
            </a:r>
          </a:p>
        </p:txBody>
      </p:sp>
    </p:spTree>
    <p:extLst>
      <p:ext uri="{BB962C8B-B14F-4D97-AF65-F5344CB8AC3E}">
        <p14:creationId xmlns:p14="http://schemas.microsoft.com/office/powerpoint/2010/main" val="1907168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229600" cy="3886200"/>
          </a:xfrm>
        </p:spPr>
        <p:txBody>
          <a:bodyPr>
            <a:normAutofit/>
          </a:bodyPr>
          <a:lstStyle/>
          <a:p>
            <a:pPr lvl="1">
              <a:buFont typeface="Arial" panose="020B0604020202020204" pitchFamily="34" charset="0"/>
              <a:buChar char="•"/>
            </a:pPr>
            <a:r>
              <a:rPr lang="en-US" sz="2400" dirty="0"/>
              <a:t>The $30K that was transferred represented a cost savings from a combination items that were no longer needed and not renewed. </a:t>
            </a:r>
          </a:p>
          <a:p>
            <a:pPr marL="457200" lvl="1" indent="0">
              <a:buNone/>
            </a:pPr>
            <a:br>
              <a:rPr lang="en-US" sz="2000" dirty="0"/>
            </a:br>
            <a:endParaRPr lang="en-US" sz="1800" dirty="0"/>
          </a:p>
          <a:p>
            <a:pPr marL="731520" lvl="1" indent="-274320">
              <a:buFont typeface="+mj-lt"/>
              <a:buAutoNum type="alphaLcPeriod"/>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26</a:t>
            </a:fld>
            <a:endParaRPr lang="en-US" sz="1100" dirty="0">
              <a:solidFill>
                <a:schemeClr val="tx2">
                  <a:lumMod val="50000"/>
                </a:schemeClr>
              </a:solidFill>
            </a:endParaRPr>
          </a:p>
        </p:txBody>
      </p:sp>
      <p:sp>
        <p:nvSpPr>
          <p:cNvPr id="9" name="Rounded Rectangle 8"/>
          <p:cNvSpPr/>
          <p:nvPr/>
        </p:nvSpPr>
        <p:spPr>
          <a:xfrm>
            <a:off x="7086600" y="1143000"/>
            <a:ext cx="13716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5a</a:t>
            </a:r>
          </a:p>
        </p:txBody>
      </p:sp>
    </p:spTree>
    <p:extLst>
      <p:ext uri="{BB962C8B-B14F-4D97-AF65-F5344CB8AC3E}">
        <p14:creationId xmlns:p14="http://schemas.microsoft.com/office/powerpoint/2010/main" val="69637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229600" cy="3886200"/>
          </a:xfrm>
        </p:spPr>
        <p:txBody>
          <a:bodyPr>
            <a:normAutofit/>
          </a:bodyPr>
          <a:lstStyle/>
          <a:p>
            <a:pPr marL="457200" lvl="1" indent="0">
              <a:buNone/>
            </a:pPr>
            <a:endParaRPr lang="en-US" sz="2400" dirty="0"/>
          </a:p>
          <a:p>
            <a:pPr lvl="1">
              <a:buFont typeface="Arial" panose="020B0604020202020204" pitchFamily="34" charset="0"/>
              <a:buChar char="•"/>
            </a:pPr>
            <a:r>
              <a:rPr lang="en-US" sz="2400" dirty="0"/>
              <a:t>The permitting technology improvements are projected to take 9 months to complete, factoring in training for employees.</a:t>
            </a:r>
            <a:br>
              <a:rPr lang="en-US" sz="2400" dirty="0"/>
            </a:br>
            <a:endParaRPr lang="en-US" sz="2400" dirty="0"/>
          </a:p>
          <a:p>
            <a:pPr marL="457200" lvl="1" indent="0">
              <a:buNone/>
            </a:pPr>
            <a:br>
              <a:rPr lang="en-US" sz="2000" dirty="0"/>
            </a:br>
            <a:endParaRPr lang="en-US" sz="1800" dirty="0"/>
          </a:p>
          <a:p>
            <a:pPr marL="731520" lvl="1" indent="-274320">
              <a:buFont typeface="+mj-lt"/>
              <a:buAutoNum type="alphaLcPeriod"/>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27</a:t>
            </a:fld>
            <a:endParaRPr lang="en-US" sz="1100" dirty="0">
              <a:solidFill>
                <a:schemeClr val="tx2">
                  <a:lumMod val="50000"/>
                </a:schemeClr>
              </a:solidFill>
            </a:endParaRPr>
          </a:p>
        </p:txBody>
      </p:sp>
      <p:sp>
        <p:nvSpPr>
          <p:cNvPr id="9" name="Rounded Rectangle 8"/>
          <p:cNvSpPr/>
          <p:nvPr/>
        </p:nvSpPr>
        <p:spPr>
          <a:xfrm>
            <a:off x="7162800" y="1143000"/>
            <a:ext cx="12954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5b</a:t>
            </a:r>
          </a:p>
        </p:txBody>
      </p:sp>
    </p:spTree>
    <p:extLst>
      <p:ext uri="{BB962C8B-B14F-4D97-AF65-F5344CB8AC3E}">
        <p14:creationId xmlns:p14="http://schemas.microsoft.com/office/powerpoint/2010/main" val="3980834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229600" cy="3886200"/>
          </a:xfrm>
        </p:spPr>
        <p:txBody>
          <a:bodyPr>
            <a:normAutofit/>
          </a:bodyPr>
          <a:lstStyle/>
          <a:p>
            <a:pPr lvl="1">
              <a:buFont typeface="Arial" panose="020B0604020202020204" pitchFamily="34" charset="0"/>
              <a:buChar char="•"/>
            </a:pPr>
            <a:r>
              <a:rPr lang="en-US" sz="2600" dirty="0"/>
              <a:t>$95K is requested to replace computers, laptops and tablets on schedule.</a:t>
            </a:r>
            <a:br>
              <a:rPr lang="en-US" sz="2600" dirty="0"/>
            </a:br>
            <a:endParaRPr lang="en-US" sz="2600" dirty="0"/>
          </a:p>
          <a:p>
            <a:pPr marL="457200" lvl="1"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28</a:t>
            </a:fld>
            <a:endParaRPr lang="en-US" sz="1100" dirty="0">
              <a:solidFill>
                <a:schemeClr val="tx2">
                  <a:lumMod val="50000"/>
                </a:schemeClr>
              </a:solidFill>
            </a:endParaRPr>
          </a:p>
        </p:txBody>
      </p:sp>
      <p:sp>
        <p:nvSpPr>
          <p:cNvPr id="9" name="Rounded Rectangle 8"/>
          <p:cNvSpPr/>
          <p:nvPr/>
        </p:nvSpPr>
        <p:spPr>
          <a:xfrm>
            <a:off x="7239000" y="1143000"/>
            <a:ext cx="12192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5c</a:t>
            </a:r>
          </a:p>
        </p:txBody>
      </p:sp>
    </p:spTree>
    <p:extLst>
      <p:ext uri="{BB962C8B-B14F-4D97-AF65-F5344CB8AC3E}">
        <p14:creationId xmlns:p14="http://schemas.microsoft.com/office/powerpoint/2010/main" val="2459896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229600" cy="3886200"/>
          </a:xfrm>
        </p:spPr>
        <p:txBody>
          <a:bodyPr>
            <a:normAutofit/>
          </a:bodyPr>
          <a:lstStyle/>
          <a:p>
            <a:pPr marL="457200" lvl="1" indent="0">
              <a:buNone/>
            </a:pPr>
            <a:br>
              <a:rPr lang="en-US" sz="2600" dirty="0"/>
            </a:br>
            <a:r>
              <a:rPr lang="en-US" sz="2600" dirty="0"/>
              <a:t>$15K is requested to replace servers that are not part of the replacement schedule.</a:t>
            </a:r>
            <a:br>
              <a:rPr lang="en-US" sz="2600" dirty="0"/>
            </a:br>
            <a:endParaRPr lang="en-US" sz="2600" dirty="0"/>
          </a:p>
          <a:p>
            <a:pPr marL="457200" lvl="1" indent="0">
              <a:buNone/>
            </a:pPr>
            <a:br>
              <a:rPr lang="en-US" sz="2000" dirty="0"/>
            </a:br>
            <a:endParaRPr lang="en-US" sz="1800" dirty="0"/>
          </a:p>
          <a:p>
            <a:pPr marL="731520" lvl="1" indent="-274320">
              <a:buFont typeface="+mj-lt"/>
              <a:buAutoNum type="alphaLcPeriod"/>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29</a:t>
            </a:fld>
            <a:endParaRPr lang="en-US" sz="1100" dirty="0">
              <a:solidFill>
                <a:schemeClr val="tx2">
                  <a:lumMod val="50000"/>
                </a:schemeClr>
              </a:solidFill>
            </a:endParaRPr>
          </a:p>
        </p:txBody>
      </p:sp>
      <p:sp>
        <p:nvSpPr>
          <p:cNvPr id="9" name="Rounded Rectangle 8"/>
          <p:cNvSpPr/>
          <p:nvPr/>
        </p:nvSpPr>
        <p:spPr>
          <a:xfrm>
            <a:off x="7010400" y="1143000"/>
            <a:ext cx="14478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5d</a:t>
            </a:r>
          </a:p>
        </p:txBody>
      </p:sp>
    </p:spTree>
    <p:extLst>
      <p:ext uri="{BB962C8B-B14F-4D97-AF65-F5344CB8AC3E}">
        <p14:creationId xmlns:p14="http://schemas.microsoft.com/office/powerpoint/2010/main" val="2148711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229600" cy="3886200"/>
          </a:xfrm>
        </p:spPr>
        <p:txBody>
          <a:bodyPr>
            <a:normAutofit/>
          </a:bodyPr>
          <a:lstStyle/>
          <a:p>
            <a:pPr lvl="1">
              <a:buFont typeface="Arial" panose="020B0604020202020204" pitchFamily="34" charset="0"/>
              <a:buChar char="•"/>
            </a:pPr>
            <a:r>
              <a:rPr lang="en-US" sz="2300" dirty="0"/>
              <a:t>The frequency for replacing desktops should be at least 4 years. </a:t>
            </a:r>
            <a:br>
              <a:rPr lang="en-US" sz="2300" dirty="0"/>
            </a:br>
            <a:endParaRPr lang="en-US" sz="2300" dirty="0"/>
          </a:p>
          <a:p>
            <a:pPr marL="457200" lvl="1"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30</a:t>
            </a:fld>
            <a:endParaRPr lang="en-US" sz="1100" dirty="0">
              <a:solidFill>
                <a:schemeClr val="tx2">
                  <a:lumMod val="50000"/>
                </a:schemeClr>
              </a:solidFill>
            </a:endParaRPr>
          </a:p>
        </p:txBody>
      </p:sp>
      <p:sp>
        <p:nvSpPr>
          <p:cNvPr id="9" name="Rounded Rectangle 8"/>
          <p:cNvSpPr/>
          <p:nvPr/>
        </p:nvSpPr>
        <p:spPr>
          <a:xfrm>
            <a:off x="7162800" y="1143000"/>
            <a:ext cx="12954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5e</a:t>
            </a:r>
          </a:p>
        </p:txBody>
      </p:sp>
    </p:spTree>
    <p:extLst>
      <p:ext uri="{BB962C8B-B14F-4D97-AF65-F5344CB8AC3E}">
        <p14:creationId xmlns:p14="http://schemas.microsoft.com/office/powerpoint/2010/main" val="772939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Equipment</a:t>
            </a:r>
          </a:p>
        </p:txBody>
      </p:sp>
      <p:sp>
        <p:nvSpPr>
          <p:cNvPr id="34819" name="Rectangle 3"/>
          <p:cNvSpPr>
            <a:spLocks noGrp="1" noChangeArrowheads="1"/>
          </p:cNvSpPr>
          <p:nvPr>
            <p:ph idx="1"/>
          </p:nvPr>
        </p:nvSpPr>
        <p:spPr>
          <a:xfrm>
            <a:off x="228600" y="2590800"/>
            <a:ext cx="8229600" cy="3886200"/>
          </a:xfrm>
        </p:spPr>
        <p:txBody>
          <a:bodyPr>
            <a:normAutofit/>
          </a:bodyPr>
          <a:lstStyle/>
          <a:p>
            <a:pPr marL="457200" lvl="1" indent="0">
              <a:buNone/>
            </a:pPr>
            <a:endParaRPr lang="en-US" sz="2300" dirty="0"/>
          </a:p>
          <a:p>
            <a:pPr lvl="1">
              <a:buFont typeface="Arial" panose="020B0604020202020204" pitchFamily="34" charset="0"/>
              <a:buChar char="•"/>
            </a:pPr>
            <a:r>
              <a:rPr lang="en-US" sz="2300" dirty="0"/>
              <a:t>The actual requested amount for Office 365 and services is $325K.  Up $50K as a result of additional licenses needed for advanced filtering and security features.</a:t>
            </a:r>
            <a:endParaRPr lang="en-US" sz="2000" dirty="0"/>
          </a:p>
          <a:p>
            <a:pPr marL="457200" lvl="1" indent="0">
              <a:buNone/>
            </a:pPr>
            <a:br>
              <a:rPr lang="en-US" sz="2000" dirty="0"/>
            </a:br>
            <a:endParaRPr lang="en-US" sz="1800" dirty="0"/>
          </a:p>
          <a:p>
            <a:pPr marL="731520" lvl="1" indent="-274320">
              <a:buFont typeface="+mj-lt"/>
              <a:buAutoNum type="alphaLcPeriod"/>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31</a:t>
            </a:fld>
            <a:endParaRPr lang="en-US" sz="1100" dirty="0">
              <a:solidFill>
                <a:schemeClr val="tx2">
                  <a:lumMod val="50000"/>
                </a:schemeClr>
              </a:solidFill>
            </a:endParaRPr>
          </a:p>
        </p:txBody>
      </p:sp>
      <p:sp>
        <p:nvSpPr>
          <p:cNvPr id="9" name="Rounded Rectangle 8"/>
          <p:cNvSpPr/>
          <p:nvPr/>
        </p:nvSpPr>
        <p:spPr>
          <a:xfrm>
            <a:off x="7239000" y="1143000"/>
            <a:ext cx="12192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5f</a:t>
            </a:r>
          </a:p>
        </p:txBody>
      </p:sp>
    </p:spTree>
    <p:extLst>
      <p:ext uri="{BB962C8B-B14F-4D97-AF65-F5344CB8AC3E}">
        <p14:creationId xmlns:p14="http://schemas.microsoft.com/office/powerpoint/2010/main" val="4179316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Contracted Maintenance</a:t>
            </a:r>
          </a:p>
        </p:txBody>
      </p:sp>
      <p:sp>
        <p:nvSpPr>
          <p:cNvPr id="34819" name="Rectangle 3"/>
          <p:cNvSpPr>
            <a:spLocks noGrp="1" noChangeArrowheads="1"/>
          </p:cNvSpPr>
          <p:nvPr>
            <p:ph idx="1"/>
          </p:nvPr>
        </p:nvSpPr>
        <p:spPr>
          <a:xfrm>
            <a:off x="228600" y="2628900"/>
            <a:ext cx="8382000" cy="4038600"/>
          </a:xfrm>
        </p:spPr>
        <p:txBody>
          <a:bodyPr>
            <a:normAutofit/>
          </a:bodyPr>
          <a:lstStyle/>
          <a:p>
            <a:pPr marL="0" indent="0">
              <a:buNone/>
            </a:pPr>
            <a:r>
              <a:rPr lang="en-US" dirty="0"/>
              <a:t>6. Discuss the ~ </a:t>
            </a:r>
            <a:r>
              <a:rPr lang="en-US" b="1" dirty="0"/>
              <a:t>$720K </a:t>
            </a:r>
            <a:r>
              <a:rPr lang="en-US" dirty="0"/>
              <a:t>budgeted for Contracted Maintenance, considering actual expenditures has not exceeded ~$510K the last three years.</a:t>
            </a: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32</a:t>
            </a:fld>
            <a:endParaRPr lang="en-US" sz="1100" dirty="0">
              <a:solidFill>
                <a:schemeClr val="tx2">
                  <a:lumMod val="50000"/>
                </a:schemeClr>
              </a:solidFill>
            </a:endParaRPr>
          </a:p>
        </p:txBody>
      </p:sp>
      <p:sp>
        <p:nvSpPr>
          <p:cNvPr id="9" name="Rounded Rectangle 8"/>
          <p:cNvSpPr/>
          <p:nvPr/>
        </p:nvSpPr>
        <p:spPr>
          <a:xfrm>
            <a:off x="7212106" y="1215189"/>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Contracted Maintenance</a:t>
            </a:r>
          </a:p>
        </p:txBody>
      </p:sp>
      <p:sp>
        <p:nvSpPr>
          <p:cNvPr id="34819" name="Rectangle 3"/>
          <p:cNvSpPr>
            <a:spLocks noGrp="1" noChangeArrowheads="1"/>
          </p:cNvSpPr>
          <p:nvPr>
            <p:ph idx="1"/>
          </p:nvPr>
        </p:nvSpPr>
        <p:spPr>
          <a:xfrm>
            <a:off x="76200" y="2590800"/>
            <a:ext cx="8839200" cy="4038600"/>
          </a:xfrm>
        </p:spPr>
        <p:txBody>
          <a:bodyPr>
            <a:normAutofit/>
          </a:bodyPr>
          <a:lstStyle/>
          <a:p>
            <a:pPr lvl="1">
              <a:buFont typeface="Arial" panose="020B0604020202020204" pitchFamily="34" charset="0"/>
              <a:buChar char="•"/>
            </a:pPr>
            <a:endParaRPr lang="en-US" sz="2000" dirty="0"/>
          </a:p>
          <a:p>
            <a:pPr lvl="1">
              <a:buFont typeface="Arial" panose="020B0604020202020204" pitchFamily="34" charset="0"/>
              <a:buChar char="•"/>
            </a:pPr>
            <a:r>
              <a:rPr lang="en-US" sz="2400" dirty="0"/>
              <a:t>Costs are down $40K over the requested amount from FY 17.</a:t>
            </a:r>
            <a:br>
              <a:rPr lang="en-US" sz="2400" dirty="0"/>
            </a:br>
            <a:endParaRPr lang="en-US" sz="2400" dirty="0"/>
          </a:p>
          <a:p>
            <a:pPr lvl="1">
              <a:buFont typeface="Arial" panose="020B0604020202020204" pitchFamily="34" charset="0"/>
              <a:buChar char="•"/>
            </a:pPr>
            <a:r>
              <a:rPr lang="en-US" sz="2400" dirty="0"/>
              <a:t>Funds allocated for </a:t>
            </a:r>
            <a:r>
              <a:rPr lang="en-US" sz="2400" dirty="0" err="1"/>
              <a:t>Netapp</a:t>
            </a:r>
            <a:r>
              <a:rPr lang="en-US" sz="2400" dirty="0"/>
              <a:t> storage have yet to be spent as we await anticipated price reductions in flash storage technology.  The funds will be utilized by June 30.</a:t>
            </a:r>
            <a:br>
              <a:rPr lang="en-US" sz="2400" dirty="0"/>
            </a:br>
            <a:endParaRPr lang="en-US" sz="2400" dirty="0"/>
          </a:p>
          <a:p>
            <a:pPr lvl="1">
              <a:buFont typeface="Arial" panose="020B0604020202020204" pitchFamily="34" charset="0"/>
              <a:buChar char="•"/>
            </a:pPr>
            <a:r>
              <a:rPr lang="en-US" sz="2400" dirty="0"/>
              <a:t>Costs also reflect an anticipated increase in cloud service and hosting fees from Kronos, which were waived in FY 17.</a:t>
            </a:r>
          </a:p>
          <a:p>
            <a:pPr marL="0" indent="0">
              <a:buNone/>
            </a:pP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33</a:t>
            </a:fld>
            <a:endParaRPr lang="en-US" sz="1100" dirty="0">
              <a:solidFill>
                <a:schemeClr val="tx2">
                  <a:lumMod val="50000"/>
                </a:schemeClr>
              </a:solidFill>
            </a:endParaRPr>
          </a:p>
        </p:txBody>
      </p:sp>
      <p:sp>
        <p:nvSpPr>
          <p:cNvPr id="9" name="Rounded Rectangle 8"/>
          <p:cNvSpPr/>
          <p:nvPr/>
        </p:nvSpPr>
        <p:spPr>
          <a:xfrm>
            <a:off x="7524964" y="1361954"/>
            <a:ext cx="1173411"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6</a:t>
            </a:r>
          </a:p>
        </p:txBody>
      </p:sp>
    </p:spTree>
    <p:extLst>
      <p:ext uri="{BB962C8B-B14F-4D97-AF65-F5344CB8AC3E}">
        <p14:creationId xmlns:p14="http://schemas.microsoft.com/office/powerpoint/2010/main" val="4135954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Autofit/>
          </a:bodyPr>
          <a:lstStyle/>
          <a:p>
            <a:r>
              <a:rPr lang="en-US" sz="3600" dirty="0"/>
              <a:t>Membership &amp; Registrations</a:t>
            </a:r>
          </a:p>
        </p:txBody>
      </p:sp>
      <p:sp>
        <p:nvSpPr>
          <p:cNvPr id="34819" name="Rectangle 3"/>
          <p:cNvSpPr>
            <a:spLocks noGrp="1" noChangeArrowheads="1"/>
          </p:cNvSpPr>
          <p:nvPr>
            <p:ph idx="1"/>
          </p:nvPr>
        </p:nvSpPr>
        <p:spPr>
          <a:xfrm>
            <a:off x="152400" y="2590800"/>
            <a:ext cx="8832166" cy="3886200"/>
          </a:xfrm>
        </p:spPr>
        <p:txBody>
          <a:bodyPr>
            <a:normAutofit/>
          </a:bodyPr>
          <a:lstStyle/>
          <a:p>
            <a:pPr marL="0" indent="0">
              <a:buNone/>
            </a:pPr>
            <a:r>
              <a:rPr lang="en-US" sz="2400" b="1" dirty="0"/>
              <a:t>7. Discuss the planned use of ~$72K budgeted for Membership &amp; Registrations.</a:t>
            </a:r>
          </a:p>
          <a:p>
            <a:pPr marL="0" indent="0">
              <a:buNone/>
            </a:pPr>
            <a:r>
              <a:rPr lang="en-US" sz="2400" dirty="0"/>
              <a:t>	a. Specify amount of funding budgeted for IT employees for 	training, certifications, and conferences per employee.</a:t>
            </a:r>
            <a:endParaRPr lang="en-US" sz="1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34</a:t>
            </a:fld>
            <a:endParaRPr lang="en-US" sz="1100" dirty="0">
              <a:solidFill>
                <a:schemeClr val="tx2">
                  <a:lumMod val="50000"/>
                </a:schemeClr>
              </a:solidFill>
            </a:endParaRPr>
          </a:p>
        </p:txBody>
      </p:sp>
      <p:sp>
        <p:nvSpPr>
          <p:cNvPr id="9" name="Rounded Rectangle 8"/>
          <p:cNvSpPr/>
          <p:nvPr/>
        </p:nvSpPr>
        <p:spPr>
          <a:xfrm>
            <a:off x="7620000" y="1128532"/>
            <a:ext cx="1135966" cy="10668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Autofit/>
          </a:bodyPr>
          <a:lstStyle/>
          <a:p>
            <a:r>
              <a:rPr lang="en-US" sz="3600" dirty="0"/>
              <a:t>Membership &amp; Registrations</a:t>
            </a:r>
          </a:p>
        </p:txBody>
      </p:sp>
      <p:sp>
        <p:nvSpPr>
          <p:cNvPr id="34819" name="Rectangle 3"/>
          <p:cNvSpPr>
            <a:spLocks noGrp="1" noChangeArrowheads="1"/>
          </p:cNvSpPr>
          <p:nvPr>
            <p:ph idx="1"/>
          </p:nvPr>
        </p:nvSpPr>
        <p:spPr>
          <a:xfrm>
            <a:off x="304800" y="2590800"/>
            <a:ext cx="8382000" cy="3886200"/>
          </a:xfrm>
        </p:spPr>
        <p:txBody>
          <a:bodyPr>
            <a:normAutofit fontScale="92500"/>
          </a:bodyPr>
          <a:lstStyle/>
          <a:p>
            <a:pPr marL="0" indent="0">
              <a:buNone/>
            </a:pPr>
            <a:r>
              <a:rPr lang="en-US" sz="3400" b="1" dirty="0"/>
              <a:t> The $72K request reflects:</a:t>
            </a:r>
            <a:br>
              <a:rPr lang="en-US" sz="3400" b="1" dirty="0"/>
            </a:br>
            <a:endParaRPr lang="en-US" sz="4600" b="1" dirty="0"/>
          </a:p>
          <a:p>
            <a:pPr lvl="0"/>
            <a:r>
              <a:rPr lang="en-US" dirty="0"/>
              <a:t>50K for City-Wide IT training for Microsoft Office 365 products and cyber security awareness. </a:t>
            </a:r>
            <a:br>
              <a:rPr lang="en-US" dirty="0"/>
            </a:br>
            <a:endParaRPr lang="en-US" dirty="0"/>
          </a:p>
          <a:p>
            <a:pPr marL="0" lvl="0" indent="0">
              <a:buNone/>
            </a:pPr>
            <a:br>
              <a:rPr lang="en-US" dirty="0"/>
            </a:br>
            <a:endParaRPr lang="en-US" sz="2400" dirty="0"/>
          </a:p>
          <a:p>
            <a:pPr marL="800100" lvl="1" indent="-342900">
              <a:buAutoNum type="alphaLcPeriod"/>
            </a:pPr>
            <a:endParaRPr lang="en-US" sz="18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35</a:t>
            </a:fld>
            <a:endParaRPr lang="en-US" sz="1100" dirty="0">
              <a:solidFill>
                <a:schemeClr val="tx2">
                  <a:lumMod val="50000"/>
                </a:schemeClr>
              </a:solidFill>
            </a:endParaRPr>
          </a:p>
        </p:txBody>
      </p:sp>
      <p:sp>
        <p:nvSpPr>
          <p:cNvPr id="9" name="Rounded Rectangle 8"/>
          <p:cNvSpPr/>
          <p:nvPr/>
        </p:nvSpPr>
        <p:spPr>
          <a:xfrm>
            <a:off x="8001000" y="1219200"/>
            <a:ext cx="983566" cy="6858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7</a:t>
            </a:r>
          </a:p>
        </p:txBody>
      </p:sp>
    </p:spTree>
    <p:extLst>
      <p:ext uri="{BB962C8B-B14F-4D97-AF65-F5344CB8AC3E}">
        <p14:creationId xmlns:p14="http://schemas.microsoft.com/office/powerpoint/2010/main" val="2448820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Autofit/>
          </a:bodyPr>
          <a:lstStyle/>
          <a:p>
            <a:r>
              <a:rPr lang="en-US" sz="3600" dirty="0"/>
              <a:t>Membership &amp; Registrations</a:t>
            </a:r>
          </a:p>
        </p:txBody>
      </p:sp>
      <p:sp>
        <p:nvSpPr>
          <p:cNvPr id="34819" name="Rectangle 3"/>
          <p:cNvSpPr>
            <a:spLocks noGrp="1" noChangeArrowheads="1"/>
          </p:cNvSpPr>
          <p:nvPr>
            <p:ph idx="1"/>
          </p:nvPr>
        </p:nvSpPr>
        <p:spPr>
          <a:xfrm>
            <a:off x="304800" y="2590800"/>
            <a:ext cx="8382000" cy="3886200"/>
          </a:xfrm>
        </p:spPr>
        <p:txBody>
          <a:bodyPr>
            <a:normAutofit/>
          </a:bodyPr>
          <a:lstStyle/>
          <a:p>
            <a:pPr lvl="0"/>
            <a:r>
              <a:rPr lang="en-US" dirty="0"/>
              <a:t>15K is budgeted for training and training and certifications ($3,750 per employee).</a:t>
            </a:r>
            <a:br>
              <a:rPr lang="en-US" dirty="0"/>
            </a:br>
            <a:endParaRPr lang="en-US" dirty="0"/>
          </a:p>
          <a:p>
            <a:pPr lvl="0"/>
            <a:r>
              <a:rPr lang="en-US" dirty="0"/>
              <a:t> 7K is budgeted for the annual Kronos, MUNIS and Motorola training</a:t>
            </a:r>
          </a:p>
          <a:p>
            <a:pPr marL="0" lvl="0" indent="0">
              <a:buNone/>
            </a:pPr>
            <a:endParaRPr lang="en-US" sz="2400" dirty="0"/>
          </a:p>
          <a:p>
            <a:pPr marL="800100" lvl="1" indent="-342900">
              <a:buAutoNum type="alphaLcPeriod"/>
            </a:pPr>
            <a:endParaRPr lang="en-US" sz="18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36</a:t>
            </a:fld>
            <a:endParaRPr lang="en-US" sz="1100" dirty="0">
              <a:solidFill>
                <a:schemeClr val="tx2">
                  <a:lumMod val="50000"/>
                </a:schemeClr>
              </a:solidFill>
            </a:endParaRPr>
          </a:p>
        </p:txBody>
      </p:sp>
      <p:sp>
        <p:nvSpPr>
          <p:cNvPr id="9" name="Rounded Rectangle 8"/>
          <p:cNvSpPr/>
          <p:nvPr/>
        </p:nvSpPr>
        <p:spPr>
          <a:xfrm>
            <a:off x="7772400" y="1219200"/>
            <a:ext cx="1212166" cy="6858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7a</a:t>
            </a:r>
          </a:p>
        </p:txBody>
      </p:sp>
    </p:spTree>
    <p:extLst>
      <p:ext uri="{BB962C8B-B14F-4D97-AF65-F5344CB8AC3E}">
        <p14:creationId xmlns:p14="http://schemas.microsoft.com/office/powerpoint/2010/main" val="1255278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Office &amp; General Supplies</a:t>
            </a:r>
          </a:p>
        </p:txBody>
      </p:sp>
      <p:sp>
        <p:nvSpPr>
          <p:cNvPr id="34819" name="Rectangle 3"/>
          <p:cNvSpPr>
            <a:spLocks noGrp="1" noChangeArrowheads="1"/>
          </p:cNvSpPr>
          <p:nvPr>
            <p:ph idx="1"/>
          </p:nvPr>
        </p:nvSpPr>
        <p:spPr>
          <a:xfrm>
            <a:off x="1295400" y="2590800"/>
            <a:ext cx="6172200" cy="2209800"/>
          </a:xfrm>
        </p:spPr>
        <p:txBody>
          <a:bodyPr>
            <a:normAutofit fontScale="92500"/>
          </a:bodyPr>
          <a:lstStyle/>
          <a:p>
            <a:pPr marL="0" indent="0">
              <a:buNone/>
            </a:pPr>
            <a:r>
              <a:rPr lang="en-US" dirty="0"/>
              <a:t>8. Discuss the </a:t>
            </a:r>
            <a:r>
              <a:rPr lang="en-US" b="1" i="1" dirty="0"/>
              <a:t>~$138K </a:t>
            </a:r>
            <a:r>
              <a:rPr lang="en-US" dirty="0"/>
              <a:t>budgeted for Office &amp; General Supplies, considering current expenditures and past trends are well below budget.</a:t>
            </a: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37</a:t>
            </a:fld>
            <a:endParaRPr lang="en-US" sz="1100" dirty="0">
              <a:solidFill>
                <a:schemeClr val="tx2">
                  <a:lumMod val="50000"/>
                </a:schemeClr>
              </a:solidFill>
            </a:endParaRPr>
          </a:p>
        </p:txBody>
      </p:sp>
      <p:sp>
        <p:nvSpPr>
          <p:cNvPr id="9" name="Rounded Rectangle 8"/>
          <p:cNvSpPr/>
          <p:nvPr/>
        </p:nvSpPr>
        <p:spPr>
          <a:xfrm>
            <a:off x="7391400" y="107442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Autofit/>
          </a:bodyPr>
          <a:lstStyle/>
          <a:p>
            <a:r>
              <a:rPr lang="en-US" sz="3600" dirty="0"/>
              <a:t>Office &amp; General Supplies</a:t>
            </a:r>
          </a:p>
        </p:txBody>
      </p:sp>
      <p:sp>
        <p:nvSpPr>
          <p:cNvPr id="34819" name="Rectangle 3"/>
          <p:cNvSpPr>
            <a:spLocks noGrp="1" noChangeArrowheads="1"/>
          </p:cNvSpPr>
          <p:nvPr>
            <p:ph idx="1"/>
          </p:nvPr>
        </p:nvSpPr>
        <p:spPr>
          <a:xfrm>
            <a:off x="380999" y="2590800"/>
            <a:ext cx="8274113" cy="3733800"/>
          </a:xfrm>
        </p:spPr>
        <p:txBody>
          <a:bodyPr>
            <a:normAutofit/>
          </a:bodyPr>
          <a:lstStyle/>
          <a:p>
            <a:r>
              <a:rPr lang="en-US" sz="2400" dirty="0"/>
              <a:t>This request has been reduced $23K over last year’s request of $161K.</a:t>
            </a:r>
            <a:br>
              <a:rPr lang="en-US" sz="2400" dirty="0"/>
            </a:br>
            <a:endParaRPr lang="en-US" sz="2400" dirty="0"/>
          </a:p>
          <a:p>
            <a:r>
              <a:rPr lang="en-US" sz="2400" dirty="0"/>
              <a:t>The majority of this cost is related to printer toner and maintenance kits.</a:t>
            </a:r>
            <a:br>
              <a:rPr lang="en-US" sz="2400" dirty="0"/>
            </a:br>
            <a:endParaRPr lang="en-US" sz="2400" dirty="0"/>
          </a:p>
          <a:p>
            <a:pPr marL="0" indent="0">
              <a:buNone/>
            </a:pPr>
            <a:br>
              <a:rPr lang="en-US" sz="2400" dirty="0"/>
            </a:br>
            <a:endParaRPr lang="en-US" sz="2400" dirty="0"/>
          </a:p>
          <a:p>
            <a:pPr marL="0"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38</a:t>
            </a:fld>
            <a:endParaRPr lang="en-US" sz="1100" dirty="0">
              <a:solidFill>
                <a:schemeClr val="tx2">
                  <a:lumMod val="50000"/>
                </a:schemeClr>
              </a:solidFill>
            </a:endParaRPr>
          </a:p>
        </p:txBody>
      </p:sp>
      <p:sp>
        <p:nvSpPr>
          <p:cNvPr id="9" name="Rounded Rectangle 8"/>
          <p:cNvSpPr/>
          <p:nvPr/>
        </p:nvSpPr>
        <p:spPr>
          <a:xfrm>
            <a:off x="7619999" y="1184910"/>
            <a:ext cx="1035113" cy="102489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8</a:t>
            </a:r>
          </a:p>
        </p:txBody>
      </p:sp>
    </p:spTree>
    <p:extLst>
      <p:ext uri="{BB962C8B-B14F-4D97-AF65-F5344CB8AC3E}">
        <p14:creationId xmlns:p14="http://schemas.microsoft.com/office/powerpoint/2010/main" val="766142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295400" y="2590800"/>
            <a:ext cx="6858000" cy="3657600"/>
          </a:xfrm>
        </p:spPr>
        <p:txBody>
          <a:bodyPr>
            <a:noAutofit/>
          </a:bodyPr>
          <a:lstStyle/>
          <a:p>
            <a:pPr marL="0" indent="0">
              <a:lnSpc>
                <a:spcPct val="110000"/>
              </a:lnSpc>
              <a:spcBef>
                <a:spcPts val="0"/>
              </a:spcBef>
              <a:buNone/>
            </a:pPr>
            <a:r>
              <a:rPr lang="en-US" sz="2400" dirty="0"/>
              <a:t>9. Discuss any platforms the City has in place to avoid and or prevent data breaches within the cyber community. </a:t>
            </a:r>
          </a:p>
          <a:p>
            <a:pPr marL="0" indent="0">
              <a:buNone/>
            </a:pPr>
            <a:r>
              <a:rPr lang="en-US" sz="2400" dirty="0"/>
              <a:t>          </a:t>
            </a:r>
            <a:r>
              <a:rPr lang="en-US" sz="1800" dirty="0"/>
              <a:t>a. Specify how often the City’s back up plan to the network 	system is tested, and how it compares with the industry 	standards</a:t>
            </a: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39</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Security</a:t>
            </a:r>
          </a:p>
        </p:txBody>
      </p:sp>
      <p:sp>
        <p:nvSpPr>
          <p:cNvPr id="10" name="Rounded Rectangle 9"/>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9</a:t>
            </a:r>
          </a:p>
        </p:txBody>
      </p:sp>
    </p:spTree>
    <p:extLst>
      <p:ext uri="{BB962C8B-B14F-4D97-AF65-F5344CB8AC3E}">
        <p14:creationId xmlns:p14="http://schemas.microsoft.com/office/powerpoint/2010/main" val="2700822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590800"/>
            <a:ext cx="8382000" cy="3886200"/>
          </a:xfrm>
        </p:spPr>
        <p:txBody>
          <a:bodyPr>
            <a:noAutofit/>
          </a:bodyPr>
          <a:lstStyle/>
          <a:p>
            <a:pPr marL="0" indent="0">
              <a:lnSpc>
                <a:spcPct val="110000"/>
              </a:lnSpc>
              <a:spcBef>
                <a:spcPts val="0"/>
              </a:spcBef>
              <a:buNone/>
            </a:pPr>
            <a:r>
              <a:rPr lang="en-US" sz="2400" b="1" dirty="0"/>
              <a:t>Security is a top priority for IT!</a:t>
            </a:r>
            <a:br>
              <a:rPr lang="en-US" sz="2400" b="1" dirty="0"/>
            </a:br>
            <a:endParaRPr lang="en-US" sz="2000" dirty="0"/>
          </a:p>
          <a:p>
            <a:pPr lvl="1">
              <a:lnSpc>
                <a:spcPct val="110000"/>
              </a:lnSpc>
              <a:spcBef>
                <a:spcPts val="0"/>
              </a:spcBef>
              <a:buFont typeface="Arial" panose="020B0604020202020204" pitchFamily="34" charset="0"/>
              <a:buChar char="•"/>
            </a:pPr>
            <a:r>
              <a:rPr lang="en-US" sz="2000" dirty="0"/>
              <a:t>Implementation and management of industry leading security products (firewalls, VPN, filters and virus protection).</a:t>
            </a:r>
          </a:p>
          <a:p>
            <a:pPr lvl="1">
              <a:lnSpc>
                <a:spcPct val="110000"/>
              </a:lnSpc>
              <a:spcBef>
                <a:spcPts val="0"/>
              </a:spcBef>
              <a:buFont typeface="Arial" panose="020B0604020202020204" pitchFamily="34" charset="0"/>
              <a:buChar char="•"/>
            </a:pPr>
            <a:endParaRPr lang="en-US" sz="2000" dirty="0"/>
          </a:p>
          <a:p>
            <a:pPr lvl="1">
              <a:lnSpc>
                <a:spcPct val="110000"/>
              </a:lnSpc>
              <a:spcBef>
                <a:spcPts val="0"/>
              </a:spcBef>
              <a:buFont typeface="Arial" panose="020B0604020202020204" pitchFamily="34" charset="0"/>
              <a:buChar char="•"/>
            </a:pPr>
            <a:r>
              <a:rPr lang="en-US" sz="2000" dirty="0"/>
              <a:t>Consistent patching of desktops and servers. </a:t>
            </a:r>
            <a:br>
              <a:rPr lang="en-US" sz="2000" dirty="0"/>
            </a:br>
            <a:endParaRPr lang="en-US" sz="2000" dirty="0"/>
          </a:p>
          <a:p>
            <a:pPr lvl="1">
              <a:lnSpc>
                <a:spcPct val="110000"/>
              </a:lnSpc>
              <a:spcBef>
                <a:spcPts val="0"/>
              </a:spcBef>
              <a:buFont typeface="Arial" panose="020B0604020202020204" pitchFamily="34" charset="0"/>
              <a:buChar char="•"/>
            </a:pPr>
            <a:r>
              <a:rPr lang="en-US" sz="2000" dirty="0"/>
              <a:t>Aggressive network security models and access rights. </a:t>
            </a:r>
            <a:br>
              <a:rPr lang="en-US" sz="2000" dirty="0"/>
            </a:br>
            <a:endParaRPr lang="en-US" sz="2000" dirty="0"/>
          </a:p>
          <a:p>
            <a:pPr marL="457200" lvl="1" indent="0">
              <a:lnSpc>
                <a:spcPct val="110000"/>
              </a:lnSpc>
              <a:spcBef>
                <a:spcPts val="0"/>
              </a:spcBef>
              <a:buNone/>
            </a:pPr>
            <a:br>
              <a:rPr lang="en-US" sz="2000" dirty="0"/>
            </a:br>
            <a:endParaRPr lang="en-US" sz="2000" dirty="0"/>
          </a:p>
          <a:p>
            <a:pPr marL="457200" lvl="1" indent="0">
              <a:lnSpc>
                <a:spcPct val="110000"/>
              </a:lnSpc>
              <a:spcBef>
                <a:spcPts val="0"/>
              </a:spcBef>
              <a:buNone/>
            </a:pPr>
            <a:br>
              <a:rPr lang="en-US" sz="2000" dirty="0"/>
            </a:br>
            <a:endParaRPr lang="en-US" sz="2000" dirty="0"/>
          </a:p>
          <a:p>
            <a:pPr lvl="1">
              <a:lnSpc>
                <a:spcPct val="110000"/>
              </a:lnSpc>
              <a:spcBef>
                <a:spcPts val="0"/>
              </a:spcBef>
            </a:pPr>
            <a:endParaRPr lang="en-US" sz="2000" dirty="0"/>
          </a:p>
          <a:p>
            <a:pPr marL="0" indent="0">
              <a:lnSpc>
                <a:spcPct val="110000"/>
              </a:lnSpc>
              <a:spcBef>
                <a:spcPts val="0"/>
              </a:spcBef>
              <a:buNone/>
            </a:pPr>
            <a:endParaRPr lang="en-US" sz="2400" dirty="0"/>
          </a:p>
          <a:p>
            <a:pPr marL="0" indent="0">
              <a:lnSpc>
                <a:spcPct val="110000"/>
              </a:lnSpc>
              <a:spcBef>
                <a:spcPts val="0"/>
              </a:spcBef>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40</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Security</a:t>
            </a:r>
          </a:p>
        </p:txBody>
      </p:sp>
      <p:sp>
        <p:nvSpPr>
          <p:cNvPr id="10" name="Rounded Rectangle 9"/>
          <p:cNvSpPr/>
          <p:nvPr/>
        </p:nvSpPr>
        <p:spPr>
          <a:xfrm>
            <a:off x="7239000" y="1477962"/>
            <a:ext cx="10668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590800"/>
            <a:ext cx="8382000" cy="3886200"/>
          </a:xfrm>
        </p:spPr>
        <p:txBody>
          <a:bodyPr>
            <a:noAutofit/>
          </a:bodyPr>
          <a:lstStyle/>
          <a:p>
            <a:pPr marL="0" indent="0">
              <a:lnSpc>
                <a:spcPct val="110000"/>
              </a:lnSpc>
              <a:spcBef>
                <a:spcPts val="0"/>
              </a:spcBef>
              <a:buNone/>
            </a:pPr>
            <a:r>
              <a:rPr lang="en-US" sz="2400" b="1" dirty="0"/>
              <a:t> </a:t>
            </a:r>
            <a:br>
              <a:rPr lang="en-US" sz="2400" b="1" dirty="0"/>
            </a:br>
            <a:endParaRPr lang="en-US" sz="2400" b="1" dirty="0"/>
          </a:p>
          <a:p>
            <a:pPr lvl="1">
              <a:lnSpc>
                <a:spcPct val="110000"/>
              </a:lnSpc>
              <a:spcBef>
                <a:spcPts val="0"/>
              </a:spcBef>
              <a:buFont typeface="Arial" panose="020B0604020202020204" pitchFamily="34" charset="0"/>
              <a:buChar char="•"/>
            </a:pPr>
            <a:endParaRPr lang="en-US" sz="2000" dirty="0"/>
          </a:p>
          <a:p>
            <a:pPr marL="457200" lvl="1" indent="0">
              <a:lnSpc>
                <a:spcPct val="110000"/>
              </a:lnSpc>
              <a:spcBef>
                <a:spcPts val="0"/>
              </a:spcBef>
              <a:buNone/>
            </a:pPr>
            <a:br>
              <a:rPr lang="en-US" sz="2000" dirty="0"/>
            </a:br>
            <a:endParaRPr lang="en-US" sz="2000" dirty="0"/>
          </a:p>
          <a:p>
            <a:pPr marL="457200" lvl="1" indent="0">
              <a:lnSpc>
                <a:spcPct val="110000"/>
              </a:lnSpc>
              <a:spcBef>
                <a:spcPts val="0"/>
              </a:spcBef>
              <a:buNone/>
            </a:pPr>
            <a:br>
              <a:rPr lang="en-US" sz="2000" dirty="0"/>
            </a:br>
            <a:endParaRPr lang="en-US" sz="2000" dirty="0"/>
          </a:p>
          <a:p>
            <a:pPr lvl="1">
              <a:lnSpc>
                <a:spcPct val="110000"/>
              </a:lnSpc>
              <a:spcBef>
                <a:spcPts val="0"/>
              </a:spcBef>
            </a:pPr>
            <a:endParaRPr lang="en-US" sz="2000" dirty="0"/>
          </a:p>
          <a:p>
            <a:pPr marL="0" indent="0">
              <a:lnSpc>
                <a:spcPct val="110000"/>
              </a:lnSpc>
              <a:spcBef>
                <a:spcPts val="0"/>
              </a:spcBef>
              <a:buNone/>
            </a:pPr>
            <a:endParaRPr lang="en-US" sz="2400" dirty="0"/>
          </a:p>
          <a:p>
            <a:pPr marL="0" indent="0">
              <a:lnSpc>
                <a:spcPct val="110000"/>
              </a:lnSpc>
              <a:spcBef>
                <a:spcPts val="0"/>
              </a:spcBef>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41</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Security</a:t>
            </a:r>
          </a:p>
        </p:txBody>
      </p:sp>
      <p:sp>
        <p:nvSpPr>
          <p:cNvPr id="10" name="Rounded Rectangle 9"/>
          <p:cNvSpPr/>
          <p:nvPr/>
        </p:nvSpPr>
        <p:spPr>
          <a:xfrm>
            <a:off x="7391400" y="1143000"/>
            <a:ext cx="10668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9</a:t>
            </a:r>
          </a:p>
        </p:txBody>
      </p:sp>
      <p:sp>
        <p:nvSpPr>
          <p:cNvPr id="2" name="Rectangle 1"/>
          <p:cNvSpPr/>
          <p:nvPr/>
        </p:nvSpPr>
        <p:spPr>
          <a:xfrm>
            <a:off x="159434" y="2514600"/>
            <a:ext cx="8298766" cy="3046988"/>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The most significant improvement this year was the adoption of the Trend Micro Deep Security solution. </a:t>
            </a:r>
            <a:br>
              <a:rPr lang="en-US" sz="2400" dirty="0">
                <a:latin typeface="Times New Roman" panose="02020603050405020304" pitchFamily="18" charset="0"/>
                <a:ea typeface="Times New Roman" panose="02020603050405020304" pitchFamily="18" charset="0"/>
              </a:rPr>
            </a:br>
            <a:endParaRPr lang="en-US" sz="2400"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 Trend is currently the #1 provider of endpoint security.</a:t>
            </a:r>
            <a:br>
              <a:rPr lang="en-US" sz="2400" dirty="0">
                <a:latin typeface="Times New Roman" panose="02020603050405020304" pitchFamily="18" charset="0"/>
                <a:ea typeface="Times New Roman" panose="02020603050405020304" pitchFamily="18" charset="0"/>
              </a:rPr>
            </a:br>
            <a:endParaRPr lang="en-US" sz="2400"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The system proactively monitors the City’s network for threats and abnormal system behavior and provides an automated response if an exploit is detected.</a:t>
            </a:r>
            <a:endParaRPr lang="en-US" sz="2400" dirty="0"/>
          </a:p>
        </p:txBody>
      </p:sp>
    </p:spTree>
    <p:extLst>
      <p:ext uri="{BB962C8B-B14F-4D97-AF65-F5344CB8AC3E}">
        <p14:creationId xmlns:p14="http://schemas.microsoft.com/office/powerpoint/2010/main" val="11605707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590800"/>
            <a:ext cx="8382000" cy="3886200"/>
          </a:xfrm>
        </p:spPr>
        <p:txBody>
          <a:bodyPr>
            <a:noAutofit/>
          </a:bodyPr>
          <a:lstStyle/>
          <a:p>
            <a:pPr marL="0" indent="0">
              <a:lnSpc>
                <a:spcPct val="110000"/>
              </a:lnSpc>
              <a:spcBef>
                <a:spcPts val="0"/>
              </a:spcBef>
              <a:buNone/>
            </a:pPr>
            <a:br>
              <a:rPr lang="en-US" sz="2400" b="1" dirty="0"/>
            </a:br>
            <a:endParaRPr lang="en-US" sz="2000" dirty="0"/>
          </a:p>
          <a:p>
            <a:pPr lvl="1">
              <a:lnSpc>
                <a:spcPct val="110000"/>
              </a:lnSpc>
              <a:spcBef>
                <a:spcPts val="0"/>
              </a:spcBef>
              <a:buFont typeface="Arial" panose="020B0604020202020204" pitchFamily="34" charset="0"/>
              <a:buChar char="•"/>
            </a:pPr>
            <a:r>
              <a:rPr lang="en-US" sz="2000" dirty="0"/>
              <a:t>The Network team performs regular monthly restores as well as monitoring backup logs. We have achieved a 100% recovery rate for this year. </a:t>
            </a:r>
          </a:p>
          <a:p>
            <a:pPr lvl="1">
              <a:lnSpc>
                <a:spcPct val="110000"/>
              </a:lnSpc>
              <a:spcBef>
                <a:spcPts val="0"/>
              </a:spcBef>
              <a:buFont typeface="Arial" panose="020B0604020202020204" pitchFamily="34" charset="0"/>
              <a:buChar char="•"/>
            </a:pPr>
            <a:endParaRPr lang="en-US" sz="2000" dirty="0"/>
          </a:p>
          <a:p>
            <a:pPr lvl="1">
              <a:lnSpc>
                <a:spcPct val="110000"/>
              </a:lnSpc>
              <a:spcBef>
                <a:spcPts val="0"/>
              </a:spcBef>
              <a:buFont typeface="Arial" panose="020B0604020202020204" pitchFamily="34" charset="0"/>
              <a:buChar char="•"/>
            </a:pPr>
            <a:r>
              <a:rPr lang="en-US" sz="2000" dirty="0"/>
              <a:t>The City’s backup implementation currently exceeds industry standards.</a:t>
            </a:r>
            <a:br>
              <a:rPr lang="en-US" sz="2000" dirty="0"/>
            </a:br>
            <a:br>
              <a:rPr lang="en-US" sz="2000" dirty="0"/>
            </a:br>
            <a:endParaRPr lang="en-US" sz="2000" dirty="0"/>
          </a:p>
          <a:p>
            <a:pPr marL="457200" lvl="1" indent="0">
              <a:lnSpc>
                <a:spcPct val="110000"/>
              </a:lnSpc>
              <a:spcBef>
                <a:spcPts val="0"/>
              </a:spcBef>
              <a:buNone/>
            </a:pPr>
            <a:br>
              <a:rPr lang="en-US" sz="2000" dirty="0"/>
            </a:br>
            <a:endParaRPr lang="en-US" sz="2000" dirty="0"/>
          </a:p>
          <a:p>
            <a:pPr marL="457200" lvl="1" indent="0">
              <a:lnSpc>
                <a:spcPct val="110000"/>
              </a:lnSpc>
              <a:spcBef>
                <a:spcPts val="0"/>
              </a:spcBef>
              <a:buNone/>
            </a:pPr>
            <a:br>
              <a:rPr lang="en-US" sz="2000" dirty="0"/>
            </a:br>
            <a:endParaRPr lang="en-US" sz="2000" dirty="0"/>
          </a:p>
          <a:p>
            <a:pPr lvl="1">
              <a:lnSpc>
                <a:spcPct val="110000"/>
              </a:lnSpc>
              <a:spcBef>
                <a:spcPts val="0"/>
              </a:spcBef>
            </a:pPr>
            <a:endParaRPr lang="en-US" sz="2000" dirty="0"/>
          </a:p>
          <a:p>
            <a:pPr marL="0" indent="0">
              <a:lnSpc>
                <a:spcPct val="110000"/>
              </a:lnSpc>
              <a:spcBef>
                <a:spcPts val="0"/>
              </a:spcBef>
              <a:buNone/>
            </a:pPr>
            <a:endParaRPr lang="en-US" sz="2400" dirty="0"/>
          </a:p>
          <a:p>
            <a:pPr marL="0" indent="0">
              <a:lnSpc>
                <a:spcPct val="110000"/>
              </a:lnSpc>
              <a:spcBef>
                <a:spcPts val="0"/>
              </a:spcBef>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42</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Security</a:t>
            </a:r>
          </a:p>
        </p:txBody>
      </p:sp>
      <p:sp>
        <p:nvSpPr>
          <p:cNvPr id="10" name="Rounded Rectangle 9"/>
          <p:cNvSpPr/>
          <p:nvPr/>
        </p:nvSpPr>
        <p:spPr>
          <a:xfrm>
            <a:off x="6850966" y="1477962"/>
            <a:ext cx="1454834"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9a</a:t>
            </a:r>
          </a:p>
        </p:txBody>
      </p:sp>
    </p:spTree>
    <p:extLst>
      <p:ext uri="{BB962C8B-B14F-4D97-AF65-F5344CB8AC3E}">
        <p14:creationId xmlns:p14="http://schemas.microsoft.com/office/powerpoint/2010/main" val="2725140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590800"/>
            <a:ext cx="8077200" cy="4038600"/>
          </a:xfrm>
        </p:spPr>
        <p:txBody>
          <a:bodyPr>
            <a:normAutofit/>
          </a:bodyPr>
          <a:lstStyle/>
          <a:p>
            <a:pPr marL="0" indent="0">
              <a:buNone/>
            </a:pPr>
            <a:r>
              <a:rPr lang="en-US" sz="2800" dirty="0"/>
              <a:t>10. Discuss the </a:t>
            </a:r>
            <a:r>
              <a:rPr lang="en-US" sz="2800" b="1" dirty="0"/>
              <a:t>$120K </a:t>
            </a:r>
            <a:r>
              <a:rPr lang="en-US" sz="2800" dirty="0"/>
              <a:t>budgeted for Rentals.</a:t>
            </a:r>
          </a:p>
          <a:p>
            <a:pPr marL="0" indent="0">
              <a:buNone/>
            </a:pPr>
            <a:r>
              <a:rPr lang="en-US" sz="2800" dirty="0"/>
              <a:t> 	a. Specify number of Canon copy machines 	that are rented City-wide, and the length of the 	contract.</a:t>
            </a:r>
            <a:endParaRPr lang="en-US" sz="20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43</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Rentals</a:t>
            </a:r>
          </a:p>
        </p:txBody>
      </p:sp>
      <p:sp>
        <p:nvSpPr>
          <p:cNvPr id="10" name="Rounded Rectangle 9"/>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295400" y="2590800"/>
            <a:ext cx="6324600" cy="3657600"/>
          </a:xfrm>
        </p:spPr>
        <p:txBody>
          <a:bodyPr>
            <a:normAutofit/>
          </a:bodyPr>
          <a:lstStyle/>
          <a:p>
            <a:pPr lvl="1">
              <a:buFont typeface="Arial" panose="020B0604020202020204" pitchFamily="34" charset="0"/>
              <a:buChar char="•"/>
            </a:pPr>
            <a:r>
              <a:rPr lang="en-US" sz="2600" dirty="0"/>
              <a:t>The funding is allocated for the 37 Canon copy machines, used City-Wide</a:t>
            </a:r>
            <a:br>
              <a:rPr lang="en-US" sz="2600" dirty="0"/>
            </a:br>
            <a:endParaRPr lang="en-US" sz="2600" dirty="0"/>
          </a:p>
          <a:p>
            <a:pPr marL="400050" lvl="1" indent="0">
              <a:buNone/>
            </a:pPr>
            <a:endParaRPr lang="en-US" sz="2000" dirty="0"/>
          </a:p>
          <a:p>
            <a:pPr marL="0" indent="0">
              <a:buNone/>
            </a:pPr>
            <a:r>
              <a:rPr lang="en-US" sz="2400" dirty="0"/>
              <a:t> </a:t>
            </a:r>
          </a:p>
          <a:p>
            <a:pPr marL="0" indent="0">
              <a:buNone/>
            </a:pPr>
            <a:r>
              <a:rPr lang="en-US" sz="2400" dirty="0"/>
              <a:t>	 </a:t>
            </a:r>
            <a:endParaRPr lang="en-US" sz="2000" dirty="0"/>
          </a:p>
          <a:p>
            <a:pPr marL="0"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44</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Rentals</a:t>
            </a:r>
          </a:p>
        </p:txBody>
      </p:sp>
      <p:sp>
        <p:nvSpPr>
          <p:cNvPr id="10" name="Rounded Rectangle 9"/>
          <p:cNvSpPr/>
          <p:nvPr/>
        </p:nvSpPr>
        <p:spPr>
          <a:xfrm>
            <a:off x="7467600" y="1447800"/>
            <a:ext cx="1295400" cy="10668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10</a:t>
            </a:r>
          </a:p>
        </p:txBody>
      </p:sp>
    </p:spTree>
    <p:extLst>
      <p:ext uri="{BB962C8B-B14F-4D97-AF65-F5344CB8AC3E}">
        <p14:creationId xmlns:p14="http://schemas.microsoft.com/office/powerpoint/2010/main" val="2117490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295400" y="2590800"/>
            <a:ext cx="6324600" cy="3657600"/>
          </a:xfrm>
        </p:spPr>
        <p:txBody>
          <a:bodyPr>
            <a:normAutofit/>
          </a:bodyPr>
          <a:lstStyle/>
          <a:p>
            <a:pPr lvl="1">
              <a:buFont typeface="Arial" panose="020B0604020202020204" pitchFamily="34" charset="0"/>
              <a:buChar char="•"/>
            </a:pPr>
            <a:r>
              <a:rPr lang="en-US" sz="2600" dirty="0"/>
              <a:t>The contract is associated with the State of Delaware and has recently been extended to January of 2018.  </a:t>
            </a:r>
          </a:p>
          <a:p>
            <a:pPr marL="400050" lvl="1" indent="0">
              <a:buNone/>
            </a:pPr>
            <a:endParaRPr lang="en-US" sz="2000" dirty="0"/>
          </a:p>
          <a:p>
            <a:pPr marL="0" indent="0">
              <a:buNone/>
            </a:pPr>
            <a:r>
              <a:rPr lang="en-US" sz="2400" dirty="0"/>
              <a:t> </a:t>
            </a:r>
          </a:p>
          <a:p>
            <a:pPr marL="0" indent="0">
              <a:buNone/>
            </a:pPr>
            <a:r>
              <a:rPr lang="en-US" sz="2400" dirty="0"/>
              <a:t>	 </a:t>
            </a:r>
            <a:endParaRPr lang="en-US" sz="2000" dirty="0"/>
          </a:p>
          <a:p>
            <a:pPr marL="0"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45</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Rentals</a:t>
            </a:r>
          </a:p>
        </p:txBody>
      </p:sp>
      <p:sp>
        <p:nvSpPr>
          <p:cNvPr id="10" name="Rounded Rectangle 9"/>
          <p:cNvSpPr/>
          <p:nvPr/>
        </p:nvSpPr>
        <p:spPr>
          <a:xfrm>
            <a:off x="7162800" y="1371600"/>
            <a:ext cx="1752600" cy="1295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10a</a:t>
            </a:r>
          </a:p>
        </p:txBody>
      </p:sp>
    </p:spTree>
    <p:extLst>
      <p:ext uri="{BB962C8B-B14F-4D97-AF65-F5344CB8AC3E}">
        <p14:creationId xmlns:p14="http://schemas.microsoft.com/office/powerpoint/2010/main" val="38207456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590800"/>
            <a:ext cx="8382000" cy="3886200"/>
          </a:xfrm>
        </p:spPr>
        <p:txBody>
          <a:bodyPr>
            <a:normAutofit/>
          </a:bodyPr>
          <a:lstStyle/>
          <a:p>
            <a:pPr marL="0" indent="0">
              <a:buNone/>
            </a:pPr>
            <a:r>
              <a:rPr lang="en-US" dirty="0"/>
              <a:t>11. As the City continues to grow its technology infrastructure, discuss if this budget addresses the high demands such as storage capacity, etc.</a:t>
            </a:r>
            <a:r>
              <a:rPr lang="en-US" sz="2400" dirty="0"/>
              <a:t>	 </a:t>
            </a:r>
            <a:endParaRPr lang="en-US" sz="2000" dirty="0"/>
          </a:p>
          <a:p>
            <a:pPr marL="0" indent="0">
              <a:buNone/>
            </a:pP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46</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Storage</a:t>
            </a:r>
          </a:p>
        </p:txBody>
      </p:sp>
      <p:sp>
        <p:nvSpPr>
          <p:cNvPr id="10" name="Rounded Rectangle 9"/>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11</a:t>
            </a:r>
          </a:p>
        </p:txBody>
      </p:sp>
    </p:spTree>
    <p:extLst>
      <p:ext uri="{BB962C8B-B14F-4D97-AF65-F5344CB8AC3E}">
        <p14:creationId xmlns:p14="http://schemas.microsoft.com/office/powerpoint/2010/main" val="28765045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81000" y="2590800"/>
            <a:ext cx="8382000" cy="3886200"/>
          </a:xfrm>
        </p:spPr>
        <p:txBody>
          <a:bodyPr>
            <a:normAutofit/>
          </a:bodyPr>
          <a:lstStyle/>
          <a:p>
            <a:r>
              <a:rPr lang="en-US" dirty="0"/>
              <a:t>$145K is requested to address future physical and cloud storage needs.</a:t>
            </a:r>
            <a:br>
              <a:rPr lang="en-US" dirty="0"/>
            </a:br>
            <a:endParaRPr lang="en-US"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47</a:t>
            </a:fld>
            <a:endParaRPr lang="en-US" sz="1100" dirty="0">
              <a:solidFill>
                <a:schemeClr val="tx2">
                  <a:lumMod val="50000"/>
                </a:schemeClr>
              </a:solidFill>
            </a:endParaRPr>
          </a:p>
        </p:txBody>
      </p:sp>
      <p:sp>
        <p:nvSpPr>
          <p:cNvPr id="9"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Storage</a:t>
            </a:r>
          </a:p>
        </p:txBody>
      </p:sp>
      <p:sp>
        <p:nvSpPr>
          <p:cNvPr id="10" name="Rounded Rectangle 9"/>
          <p:cNvSpPr/>
          <p:nvPr/>
        </p:nvSpPr>
        <p:spPr>
          <a:xfrm>
            <a:off x="7162800" y="1143000"/>
            <a:ext cx="12954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11</a:t>
            </a:r>
          </a:p>
        </p:txBody>
      </p:sp>
    </p:spTree>
    <p:extLst>
      <p:ext uri="{BB962C8B-B14F-4D97-AF65-F5344CB8AC3E}">
        <p14:creationId xmlns:p14="http://schemas.microsoft.com/office/powerpoint/2010/main" val="1880927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295400" y="2590800"/>
            <a:ext cx="6553200" cy="2209800"/>
          </a:xfrm>
        </p:spPr>
        <p:txBody>
          <a:bodyPr>
            <a:normAutofit/>
          </a:bodyPr>
          <a:lstStyle/>
          <a:p>
            <a:pPr marL="0" indent="0">
              <a:buNone/>
            </a:pPr>
            <a:r>
              <a:rPr lang="en-US" dirty="0"/>
              <a:t>12. Discuss how this budget provides the technological growth and keeps the City of Wilmington on the cutting edge of technology.</a:t>
            </a: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48</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ea typeface="+mj-ea"/>
                <a:cs typeface="+mj-cs"/>
              </a:rPr>
              <a:t>Technology</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Rounded Rectangle 8"/>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09600" y="2590800"/>
            <a:ext cx="7239000" cy="3733800"/>
          </a:xfrm>
        </p:spPr>
        <p:txBody>
          <a:bodyPr>
            <a:normAutofit fontScale="85000" lnSpcReduction="10000"/>
          </a:bodyPr>
          <a:lstStyle/>
          <a:p>
            <a:pPr marL="0" indent="0">
              <a:buNone/>
            </a:pPr>
            <a:r>
              <a:rPr lang="en-US" dirty="0"/>
              <a:t>The current budget proposal allows for the city to leverage several key enterprise technologies: </a:t>
            </a:r>
            <a:br>
              <a:rPr lang="en-US" dirty="0"/>
            </a:br>
            <a:endParaRPr lang="en-US" dirty="0"/>
          </a:p>
          <a:p>
            <a:r>
              <a:rPr lang="en-US" dirty="0"/>
              <a:t>Virtualization (Desktop and Server)</a:t>
            </a:r>
          </a:p>
          <a:p>
            <a:r>
              <a:rPr lang="en-US" dirty="0"/>
              <a:t>Cloud-Based messaging and collaboration</a:t>
            </a:r>
          </a:p>
          <a:p>
            <a:r>
              <a:rPr lang="en-US" dirty="0"/>
              <a:t>Mobile Device Management</a:t>
            </a:r>
          </a:p>
          <a:p>
            <a:r>
              <a:rPr lang="en-US" dirty="0"/>
              <a:t>Application publishing/Remote </a:t>
            </a:r>
            <a:r>
              <a:rPr lang="en-US" dirty="0" err="1"/>
              <a:t>accessbility</a:t>
            </a:r>
            <a:endParaRPr lang="en-US" dirty="0"/>
          </a:p>
          <a:p>
            <a:r>
              <a:rPr lang="en-US" dirty="0"/>
              <a:t>Advanced Security and Threat Management </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49</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ea typeface="+mj-ea"/>
                <a:cs typeface="+mj-cs"/>
              </a:rPr>
              <a:t>Technology</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Rounded Rectangle 8"/>
          <p:cNvSpPr/>
          <p:nvPr/>
        </p:nvSpPr>
        <p:spPr>
          <a:xfrm>
            <a:off x="7162800" y="1143000"/>
            <a:ext cx="1295400" cy="990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12</a:t>
            </a:r>
          </a:p>
        </p:txBody>
      </p:sp>
    </p:spTree>
    <p:extLst>
      <p:ext uri="{BB962C8B-B14F-4D97-AF65-F5344CB8AC3E}">
        <p14:creationId xmlns:p14="http://schemas.microsoft.com/office/powerpoint/2010/main" val="18668174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09600" y="2590800"/>
            <a:ext cx="7239000" cy="3733800"/>
          </a:xfrm>
        </p:spPr>
        <p:txBody>
          <a:bodyPr>
            <a:normAutofit/>
          </a:bodyPr>
          <a:lstStyle/>
          <a:p>
            <a:pPr marL="0" indent="0">
              <a:buNone/>
            </a:pPr>
            <a:r>
              <a:rPr lang="en-US" sz="2800" dirty="0"/>
              <a:t>13. Discuss the amount of funds budgeted and expended for printing of live paper checks for  City pay payroll checks, vendor checks, etc. (FY18 budget, FY16 actual, FY15 actual).</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50</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ea typeface="+mj-ea"/>
                <a:cs typeface="+mj-cs"/>
              </a:rPr>
              <a:t>Printing</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Rounded Rectangle 8"/>
          <p:cNvSpPr/>
          <p:nvPr/>
        </p:nvSpPr>
        <p:spPr>
          <a:xfrm>
            <a:off x="6983506"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13</a:t>
            </a:r>
          </a:p>
        </p:txBody>
      </p:sp>
    </p:spTree>
    <p:extLst>
      <p:ext uri="{BB962C8B-B14F-4D97-AF65-F5344CB8AC3E}">
        <p14:creationId xmlns:p14="http://schemas.microsoft.com/office/powerpoint/2010/main" val="1344656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228600" y="2362200"/>
            <a:ext cx="8077200" cy="4114800"/>
          </a:xfrm>
        </p:spPr>
        <p:txBody>
          <a:bodyPr>
            <a:normAutofit/>
          </a:bodyPr>
          <a:lstStyle/>
          <a:p>
            <a:pPr marL="0" indent="0">
              <a:buNone/>
            </a:pPr>
            <a:r>
              <a:rPr lang="en-US" dirty="0"/>
              <a:t>The request for funds has been reduced to 26K for FY 18.  This is due to a successful project to shift employee pay stubs online.  </a:t>
            </a:r>
            <a:endParaRPr lang="en-US" sz="24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51</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ea typeface="+mj-ea"/>
                <a:cs typeface="+mj-cs"/>
              </a:rPr>
              <a:t>Printing</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Rounded Rectangle 8"/>
          <p:cNvSpPr/>
          <p:nvPr/>
        </p:nvSpPr>
        <p:spPr>
          <a:xfrm>
            <a:off x="7162800" y="1143000"/>
            <a:ext cx="12954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13</a:t>
            </a:r>
          </a:p>
        </p:txBody>
      </p:sp>
    </p:spTree>
    <p:extLst>
      <p:ext uri="{BB962C8B-B14F-4D97-AF65-F5344CB8AC3E}">
        <p14:creationId xmlns:p14="http://schemas.microsoft.com/office/powerpoint/2010/main" val="23367985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09600" y="2590800"/>
            <a:ext cx="7239000" cy="3733800"/>
          </a:xfrm>
        </p:spPr>
        <p:txBody>
          <a:bodyPr>
            <a:normAutofit/>
          </a:bodyPr>
          <a:lstStyle/>
          <a:p>
            <a:pPr marL="0" indent="0">
              <a:buNone/>
            </a:pPr>
            <a:r>
              <a:rPr lang="en-US" dirty="0"/>
              <a:t>14. Discuss the frequency of how often Internal Services charge backs are updated to reflect departments correct usage (such as postage, telephone, data processing, etc.).</a:t>
            </a:r>
            <a:endParaRPr lang="en-US" sz="2800" dirty="0"/>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52</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ea typeface="+mj-ea"/>
                <a:cs typeface="+mj-cs"/>
              </a:rPr>
              <a:t>Internal Services Funds</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Rounded Rectangle 8"/>
          <p:cNvSpPr/>
          <p:nvPr/>
        </p:nvSpPr>
        <p:spPr>
          <a:xfrm>
            <a:off x="7315200"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14</a:t>
            </a:r>
          </a:p>
        </p:txBody>
      </p:sp>
    </p:spTree>
    <p:extLst>
      <p:ext uri="{BB962C8B-B14F-4D97-AF65-F5344CB8AC3E}">
        <p14:creationId xmlns:p14="http://schemas.microsoft.com/office/powerpoint/2010/main" val="1308820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09600" y="2590800"/>
            <a:ext cx="7239000" cy="3733800"/>
          </a:xfrm>
        </p:spPr>
        <p:txBody>
          <a:bodyPr>
            <a:noAutofit/>
          </a:bodyPr>
          <a:lstStyle/>
          <a:p>
            <a:r>
              <a:rPr lang="en-US" sz="2400" dirty="0"/>
              <a:t>Telephone charges are reported to Finance on a quarterly basis</a:t>
            </a:r>
            <a:br>
              <a:rPr lang="en-US" sz="2400" dirty="0"/>
            </a:br>
            <a:r>
              <a:rPr lang="en-US" sz="2400" dirty="0"/>
              <a:t> </a:t>
            </a:r>
          </a:p>
          <a:p>
            <a:r>
              <a:rPr lang="en-US" sz="2400" dirty="0"/>
              <a:t>Internal Services charges for postage, Mapping and Graphics and Document Management are updated on a monthly basis</a:t>
            </a:r>
            <a:br>
              <a:rPr lang="en-US" sz="2400" dirty="0"/>
            </a:br>
            <a:endParaRPr lang="en-US" sz="2400" dirty="0"/>
          </a:p>
          <a:p>
            <a:r>
              <a:rPr lang="en-US" sz="2400" dirty="0"/>
              <a:t>We are working with Audit to establish a new process for Data Processing with a yearly review. </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53</a:t>
            </a:fld>
            <a:endParaRPr lang="en-US" sz="1100" dirty="0">
              <a:solidFill>
                <a:schemeClr val="tx2">
                  <a:lumMod val="50000"/>
                </a:schemeClr>
              </a:solidFill>
            </a:endParaRPr>
          </a:p>
        </p:txBody>
      </p:sp>
      <p:sp>
        <p:nvSpPr>
          <p:cNvPr id="8" name="Rectangle 2"/>
          <p:cNvSpPr txBox="1">
            <a:spLocks noChangeArrowheads="1"/>
          </p:cNvSpPr>
          <p:nvPr/>
        </p:nvSpPr>
        <p:spPr>
          <a:xfrm>
            <a:off x="0" y="1660525"/>
            <a:ext cx="9144000" cy="5492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ea typeface="+mj-ea"/>
                <a:cs typeface="+mj-cs"/>
              </a:rPr>
              <a:t>Internal Services Funds</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Rounded Rectangle 8"/>
          <p:cNvSpPr/>
          <p:nvPr/>
        </p:nvSpPr>
        <p:spPr>
          <a:xfrm>
            <a:off x="7315200" y="1143000"/>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14</a:t>
            </a:r>
          </a:p>
        </p:txBody>
      </p:sp>
    </p:spTree>
    <p:extLst>
      <p:ext uri="{BB962C8B-B14F-4D97-AF65-F5344CB8AC3E}">
        <p14:creationId xmlns:p14="http://schemas.microsoft.com/office/powerpoint/2010/main" val="9352380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All Departments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54</a:t>
            </a:fld>
            <a:endParaRPr lang="en-US" sz="1100" dirty="0">
              <a:solidFill>
                <a:schemeClr val="tx2">
                  <a:lumMod val="50000"/>
                </a:schemeClr>
              </a:solidFill>
            </a:endParaRPr>
          </a:p>
        </p:txBody>
      </p:sp>
      <p:sp>
        <p:nvSpPr>
          <p:cNvPr id="11" name="Rectangle 3"/>
          <p:cNvSpPr>
            <a:spLocks noGrp="1" noChangeArrowheads="1"/>
          </p:cNvSpPr>
          <p:nvPr>
            <p:ph idx="1"/>
          </p:nvPr>
        </p:nvSpPr>
        <p:spPr>
          <a:xfrm>
            <a:off x="1295400" y="2590800"/>
            <a:ext cx="6248400" cy="4114800"/>
          </a:xfrm>
        </p:spPr>
        <p:txBody>
          <a:bodyPr>
            <a:noAutofit/>
          </a:bodyPr>
          <a:lstStyle/>
          <a:p>
            <a:pPr marL="0" indent="0">
              <a:buNone/>
            </a:pPr>
            <a:r>
              <a:rPr lang="en-US" sz="2000" dirty="0"/>
              <a:t>15. Provide FY18 proposed organizational chart with the total number of employees (i.e. permanent,</a:t>
            </a:r>
          </a:p>
          <a:p>
            <a:pPr marL="0" indent="0">
              <a:buNone/>
            </a:pPr>
            <a:r>
              <a:rPr lang="en-US" sz="2000" dirty="0"/>
              <a:t>temporary, contract, vacancies).</a:t>
            </a:r>
          </a:p>
          <a:p>
            <a:pPr marL="0" indent="0">
              <a:buNone/>
            </a:pPr>
            <a:r>
              <a:rPr lang="en-US" sz="2000" dirty="0"/>
              <a:t>	a. Outline specific duties of each employee.</a:t>
            </a:r>
          </a:p>
          <a:p>
            <a:pPr marL="0" indent="0">
              <a:buNone/>
            </a:pPr>
            <a:r>
              <a:rPr lang="en-US" sz="2000" dirty="0"/>
              <a:t>	b. If there are multiple divisions, please ensure 	there are sub-org charts that enumerate all of</a:t>
            </a:r>
          </a:p>
          <a:p>
            <a:pPr marL="0" indent="0">
              <a:buNone/>
            </a:pPr>
            <a:r>
              <a:rPr lang="en-US" sz="2000" dirty="0"/>
              <a:t>	the above.</a:t>
            </a:r>
          </a:p>
        </p:txBody>
      </p:sp>
      <p:sp>
        <p:nvSpPr>
          <p:cNvPr id="7" name="Rounded Rectangle 6"/>
          <p:cNvSpPr/>
          <p:nvPr/>
        </p:nvSpPr>
        <p:spPr>
          <a:xfrm>
            <a:off x="6983506" y="1143000"/>
            <a:ext cx="1703294" cy="15240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59434" y="1393383"/>
            <a:ext cx="9144000" cy="549275"/>
          </a:xfrm>
        </p:spPr>
        <p:txBody>
          <a:bodyPr>
            <a:noAutofit/>
          </a:bodyPr>
          <a:lstStyle/>
          <a:p>
            <a:r>
              <a:rPr lang="en-US" sz="3200" dirty="0"/>
              <a:t>FY ‘18 Proposed Organization Chart</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55</a:t>
            </a:fld>
            <a:endParaRPr lang="en-US" sz="1100" dirty="0">
              <a:solidFill>
                <a:schemeClr val="tx2">
                  <a:lumMod val="50000"/>
                </a:schemeClr>
              </a:solidFill>
            </a:endParaRPr>
          </a:p>
        </p:txBody>
      </p:sp>
      <p:sp>
        <p:nvSpPr>
          <p:cNvPr id="7" name="Rounded Rectangle 6"/>
          <p:cNvSpPr/>
          <p:nvPr/>
        </p:nvSpPr>
        <p:spPr>
          <a:xfrm>
            <a:off x="7543800" y="1127125"/>
            <a:ext cx="1295400" cy="10668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pic>
        <p:nvPicPr>
          <p:cNvPr id="3" name="Content Placeholder 2"/>
          <p:cNvPicPr>
            <a:picLocks noGrp="1" noChangeAspect="1"/>
          </p:cNvPicPr>
          <p:nvPr>
            <p:ph idx="1"/>
          </p:nvPr>
        </p:nvPicPr>
        <p:blipFill>
          <a:blip r:embed="rId3"/>
          <a:stretch>
            <a:fillRect/>
          </a:stretch>
        </p:blipFill>
        <p:spPr>
          <a:xfrm>
            <a:off x="152400" y="2250852"/>
            <a:ext cx="8763000" cy="4149948"/>
          </a:xfrm>
          <a:prstGeom prst="rect">
            <a:avLst/>
          </a:prstGeom>
        </p:spPr>
      </p:pic>
    </p:spTree>
    <p:extLst>
      <p:ext uri="{BB962C8B-B14F-4D97-AF65-F5344CB8AC3E}">
        <p14:creationId xmlns:p14="http://schemas.microsoft.com/office/powerpoint/2010/main" val="2110118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56</a:t>
            </a:fld>
            <a:endParaRPr lang="en-US" sz="1100" dirty="0">
              <a:solidFill>
                <a:schemeClr val="tx2">
                  <a:lumMod val="50000"/>
                </a:schemeClr>
              </a:solidFill>
            </a:endParaRPr>
          </a:p>
        </p:txBody>
      </p:sp>
      <p:sp>
        <p:nvSpPr>
          <p:cNvPr id="11" name="Rectangle 3"/>
          <p:cNvSpPr>
            <a:spLocks noGrp="1" noChangeArrowheads="1"/>
          </p:cNvSpPr>
          <p:nvPr>
            <p:ph idx="1"/>
          </p:nvPr>
        </p:nvSpPr>
        <p:spPr>
          <a:xfrm>
            <a:off x="1295400" y="2590800"/>
            <a:ext cx="6248400" cy="4114800"/>
          </a:xfrm>
        </p:spPr>
        <p:txBody>
          <a:bodyPr>
            <a:noAutofit/>
          </a:bodyPr>
          <a:lstStyle/>
          <a:p>
            <a:pPr marL="355600">
              <a:buFont typeface="Arial"/>
              <a:buChar char="•"/>
              <a:tabLst>
                <a:tab pos="354965" algn="l"/>
                <a:tab pos="355600" algn="l"/>
              </a:tabLst>
            </a:pPr>
            <a:r>
              <a:rPr lang="en-US" sz="1600" b="1" spc="-5" dirty="0">
                <a:cs typeface="Calibri"/>
              </a:rPr>
              <a:t>Director</a:t>
            </a:r>
            <a:endParaRPr lang="en-US" sz="1600" dirty="0">
              <a:cs typeface="Calibri"/>
            </a:endParaRPr>
          </a:p>
          <a:p>
            <a:pPr marL="469900" marR="149860" lvl="1" indent="0">
              <a:lnSpc>
                <a:spcPct val="100000"/>
              </a:lnSpc>
              <a:spcBef>
                <a:spcPts val="430"/>
              </a:spcBef>
              <a:buNone/>
              <a:tabLst>
                <a:tab pos="756285" algn="l"/>
                <a:tab pos="756920" algn="l"/>
              </a:tabLst>
            </a:pPr>
            <a:r>
              <a:rPr lang="en-US" sz="1400" spc="-10" dirty="0">
                <a:cs typeface="Calibri"/>
              </a:rPr>
              <a:t>Responsible </a:t>
            </a:r>
            <a:r>
              <a:rPr lang="en-US" sz="1400" spc="-15" dirty="0">
                <a:cs typeface="Calibri"/>
              </a:rPr>
              <a:t>for </a:t>
            </a:r>
            <a:r>
              <a:rPr lang="en-US" sz="1400" dirty="0">
                <a:cs typeface="Calibri"/>
              </a:rPr>
              <a:t>the </a:t>
            </a:r>
            <a:r>
              <a:rPr lang="en-US" sz="1400" spc="-10" dirty="0">
                <a:cs typeface="Calibri"/>
              </a:rPr>
              <a:t>overall operation </a:t>
            </a:r>
            <a:r>
              <a:rPr lang="en-US" sz="1400" dirty="0">
                <a:cs typeface="Calibri"/>
              </a:rPr>
              <a:t>and </a:t>
            </a:r>
            <a:r>
              <a:rPr lang="en-US" sz="1400" spc="-5" dirty="0">
                <a:cs typeface="Calibri"/>
              </a:rPr>
              <a:t>function of </a:t>
            </a:r>
            <a:r>
              <a:rPr lang="en-US" sz="1400" dirty="0">
                <a:cs typeface="Calibri"/>
              </a:rPr>
              <a:t>the </a:t>
            </a:r>
            <a:r>
              <a:rPr lang="en-US" sz="1400" spc="-10" dirty="0">
                <a:cs typeface="Calibri"/>
              </a:rPr>
              <a:t>Office. </a:t>
            </a:r>
            <a:r>
              <a:rPr lang="en-US" sz="1400" spc="-5" dirty="0">
                <a:cs typeface="Calibri"/>
              </a:rPr>
              <a:t>Builds  </a:t>
            </a:r>
            <a:r>
              <a:rPr lang="en-US" sz="1400" spc="-10" dirty="0">
                <a:cs typeface="Calibri"/>
              </a:rPr>
              <a:t>relationships </a:t>
            </a:r>
            <a:r>
              <a:rPr lang="en-US" sz="1400" spc="-5" dirty="0">
                <a:cs typeface="Calibri"/>
              </a:rPr>
              <a:t>with internal clients and vendors</a:t>
            </a:r>
            <a:r>
              <a:rPr lang="en-US" sz="1400" spc="-20" dirty="0">
                <a:cs typeface="Calibri"/>
              </a:rPr>
              <a:t>. </a:t>
            </a:r>
            <a:r>
              <a:rPr lang="en-US" sz="1400" spc="-10" dirty="0">
                <a:cs typeface="Calibri"/>
              </a:rPr>
              <a:t>Establishes policy </a:t>
            </a:r>
            <a:r>
              <a:rPr lang="en-US" sz="1400" dirty="0">
                <a:cs typeface="Calibri"/>
              </a:rPr>
              <a:t>and </a:t>
            </a:r>
            <a:r>
              <a:rPr lang="en-US" sz="1400" spc="-5" dirty="0">
                <a:cs typeface="Calibri"/>
              </a:rPr>
              <a:t>determines vision for the department. Aligns IT’s mission to the strategic goals of the organization.</a:t>
            </a:r>
          </a:p>
          <a:p>
            <a:pPr marL="355600" marR="149860">
              <a:spcBef>
                <a:spcPts val="430"/>
              </a:spcBef>
              <a:tabLst>
                <a:tab pos="756285" algn="l"/>
                <a:tab pos="756920" algn="l"/>
              </a:tabLst>
            </a:pPr>
            <a:r>
              <a:rPr lang="en-US" sz="1400" b="1" dirty="0">
                <a:cs typeface="Calibri"/>
              </a:rPr>
              <a:t>Mapping/Graphics Manager</a:t>
            </a:r>
            <a:endParaRPr lang="en-US" sz="1400" dirty="0">
              <a:cs typeface="Calibri"/>
            </a:endParaRPr>
          </a:p>
          <a:p>
            <a:pPr marL="469900" marR="137795" lvl="1" indent="0">
              <a:lnSpc>
                <a:spcPct val="100000"/>
              </a:lnSpc>
              <a:spcBef>
                <a:spcPts val="430"/>
              </a:spcBef>
              <a:buNone/>
              <a:tabLst>
                <a:tab pos="756285" algn="l"/>
                <a:tab pos="756920" algn="l"/>
              </a:tabLst>
            </a:pPr>
            <a:r>
              <a:rPr lang="en-US" sz="1400" spc="-10" dirty="0">
                <a:cs typeface="Calibri"/>
              </a:rPr>
              <a:t>Direct </a:t>
            </a:r>
            <a:r>
              <a:rPr lang="en-US" sz="1400" spc="-5" dirty="0">
                <a:cs typeface="Calibri"/>
              </a:rPr>
              <a:t>supervision of graphics and document management personnel.  </a:t>
            </a:r>
            <a:r>
              <a:rPr lang="en-US" sz="1400" spc="-10" dirty="0">
                <a:cs typeface="Calibri"/>
              </a:rPr>
              <a:t>Designs organizational graphic communication correspondence.  </a:t>
            </a:r>
            <a:endParaRPr lang="en-US" sz="1400" dirty="0">
              <a:cs typeface="Calibri"/>
            </a:endParaRPr>
          </a:p>
          <a:p>
            <a:pPr marL="355600">
              <a:spcBef>
                <a:spcPts val="434"/>
              </a:spcBef>
              <a:buFont typeface="Arial"/>
              <a:buChar char="•"/>
              <a:tabLst>
                <a:tab pos="354965" algn="l"/>
                <a:tab pos="355600" algn="l"/>
              </a:tabLst>
            </a:pPr>
            <a:r>
              <a:rPr lang="en-US" sz="1400" b="1" spc="-10" dirty="0">
                <a:cs typeface="Calibri"/>
              </a:rPr>
              <a:t>IT Office Assistant</a:t>
            </a:r>
            <a:endParaRPr lang="en-US" sz="1400" dirty="0">
              <a:cs typeface="Calibri"/>
            </a:endParaRPr>
          </a:p>
          <a:p>
            <a:pPr marL="469900" marR="5080" lvl="1" indent="0">
              <a:lnSpc>
                <a:spcPct val="100000"/>
              </a:lnSpc>
              <a:spcBef>
                <a:spcPts val="430"/>
              </a:spcBef>
              <a:buNone/>
              <a:tabLst>
                <a:tab pos="756285" algn="l"/>
                <a:tab pos="756920" algn="l"/>
              </a:tabLst>
            </a:pPr>
            <a:r>
              <a:rPr lang="en-US" sz="1400" spc="-10" dirty="0">
                <a:cs typeface="Calibri"/>
              </a:rPr>
              <a:t>Administrative </a:t>
            </a:r>
            <a:r>
              <a:rPr lang="en-US" sz="1400" spc="-5" dirty="0">
                <a:cs typeface="Calibri"/>
              </a:rPr>
              <a:t>support </a:t>
            </a:r>
            <a:r>
              <a:rPr lang="en-US" sz="1400" spc="-10" dirty="0">
                <a:cs typeface="Calibri"/>
              </a:rPr>
              <a:t>to </a:t>
            </a:r>
            <a:r>
              <a:rPr lang="en-US" sz="1400" spc="-30" dirty="0">
                <a:cs typeface="Calibri"/>
              </a:rPr>
              <a:t>Director. </a:t>
            </a:r>
            <a:r>
              <a:rPr lang="en-US" sz="1400" spc="-10" dirty="0">
                <a:cs typeface="Calibri"/>
              </a:rPr>
              <a:t>Processes contracts </a:t>
            </a:r>
            <a:r>
              <a:rPr lang="en-US" sz="1400" dirty="0">
                <a:cs typeface="Calibri"/>
              </a:rPr>
              <a:t>&amp; </a:t>
            </a:r>
            <a:r>
              <a:rPr lang="en-US" sz="1400" spc="-10" dirty="0">
                <a:cs typeface="Calibri"/>
              </a:rPr>
              <a:t>invoices </a:t>
            </a:r>
            <a:r>
              <a:rPr lang="en-US" sz="1400" spc="-15" dirty="0">
                <a:cs typeface="Calibri"/>
              </a:rPr>
              <a:t>for </a:t>
            </a:r>
            <a:r>
              <a:rPr lang="en-US" sz="1400" spc="-10" dirty="0">
                <a:cs typeface="Calibri"/>
              </a:rPr>
              <a:t>office  </a:t>
            </a:r>
            <a:r>
              <a:rPr lang="en-US" sz="1400" dirty="0">
                <a:cs typeface="Calibri"/>
              </a:rPr>
              <a:t>and </a:t>
            </a:r>
            <a:r>
              <a:rPr lang="en-US" sz="1400" spc="-10" dirty="0">
                <a:cs typeface="Calibri"/>
              </a:rPr>
              <a:t>project-related </a:t>
            </a:r>
            <a:r>
              <a:rPr lang="en-US" sz="1400" spc="-5" dirty="0">
                <a:cs typeface="Calibri"/>
              </a:rPr>
              <a:t>expenses. </a:t>
            </a:r>
            <a:endParaRPr lang="en-US" sz="1400" dirty="0">
              <a:cs typeface="Calibri"/>
            </a:endParaRPr>
          </a:p>
          <a:p>
            <a:pPr marL="355600">
              <a:spcBef>
                <a:spcPts val="430"/>
              </a:spcBef>
              <a:buFont typeface="Arial"/>
              <a:buChar char="•"/>
              <a:tabLst>
                <a:tab pos="354965" algn="l"/>
                <a:tab pos="355600" algn="l"/>
              </a:tabLst>
            </a:pPr>
            <a:r>
              <a:rPr lang="en-US" sz="1400" b="1" spc="-15" dirty="0">
                <a:cs typeface="Calibri"/>
              </a:rPr>
              <a:t>Webmaster</a:t>
            </a:r>
            <a:endParaRPr lang="en-US" sz="1400" dirty="0">
              <a:cs typeface="Calibri"/>
            </a:endParaRPr>
          </a:p>
          <a:p>
            <a:pPr marL="469900" lvl="1" indent="0">
              <a:lnSpc>
                <a:spcPct val="100000"/>
              </a:lnSpc>
              <a:spcBef>
                <a:spcPts val="430"/>
              </a:spcBef>
              <a:buNone/>
              <a:tabLst>
                <a:tab pos="756285" algn="l"/>
                <a:tab pos="756920" algn="l"/>
              </a:tabLst>
            </a:pPr>
            <a:r>
              <a:rPr lang="en-US" sz="1400" dirty="0">
                <a:cs typeface="Calibri"/>
              </a:rPr>
              <a:t>Manage website content and administration.  Works closely with the office of communication.  Administers internal SharePoint intranet site. </a:t>
            </a:r>
          </a:p>
          <a:p>
            <a:pPr marL="0" indent="0">
              <a:buNone/>
            </a:pPr>
            <a:endParaRPr lang="en-US" sz="2000" dirty="0"/>
          </a:p>
        </p:txBody>
      </p:sp>
      <p:sp>
        <p:nvSpPr>
          <p:cNvPr id="7" name="Rounded Rectangle 6"/>
          <p:cNvSpPr/>
          <p:nvPr/>
        </p:nvSpPr>
        <p:spPr>
          <a:xfrm>
            <a:off x="7162800" y="1143000"/>
            <a:ext cx="12954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12546560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57</a:t>
            </a:fld>
            <a:endParaRPr lang="en-US" sz="1100" dirty="0">
              <a:solidFill>
                <a:schemeClr val="tx2">
                  <a:lumMod val="50000"/>
                </a:schemeClr>
              </a:solidFill>
            </a:endParaRPr>
          </a:p>
        </p:txBody>
      </p:sp>
      <p:sp>
        <p:nvSpPr>
          <p:cNvPr id="11" name="Rectangle 3"/>
          <p:cNvSpPr>
            <a:spLocks noGrp="1" noChangeArrowheads="1"/>
          </p:cNvSpPr>
          <p:nvPr>
            <p:ph idx="1"/>
          </p:nvPr>
        </p:nvSpPr>
        <p:spPr>
          <a:xfrm>
            <a:off x="609600" y="2590800"/>
            <a:ext cx="6934200" cy="4114800"/>
          </a:xfrm>
        </p:spPr>
        <p:txBody>
          <a:bodyPr>
            <a:noAutofit/>
          </a:bodyPr>
          <a:lstStyle/>
          <a:p>
            <a:pPr marL="355600">
              <a:buFont typeface="Arial"/>
              <a:buChar char="•"/>
              <a:tabLst>
                <a:tab pos="354965" algn="l"/>
                <a:tab pos="355600" algn="l"/>
              </a:tabLst>
            </a:pPr>
            <a:r>
              <a:rPr lang="en-US" sz="1400" b="1" spc="-5" dirty="0">
                <a:cs typeface="Calibri"/>
              </a:rPr>
              <a:t>Mail Services Support Technician</a:t>
            </a:r>
            <a:endParaRPr lang="en-US" sz="1400" dirty="0">
              <a:cs typeface="Calibri"/>
            </a:endParaRPr>
          </a:p>
          <a:p>
            <a:pPr marL="469900" marR="149860" lvl="1" indent="0">
              <a:lnSpc>
                <a:spcPct val="100000"/>
              </a:lnSpc>
              <a:spcBef>
                <a:spcPts val="430"/>
              </a:spcBef>
              <a:buNone/>
              <a:tabLst>
                <a:tab pos="756285" algn="l"/>
                <a:tab pos="756920" algn="l"/>
              </a:tabLst>
            </a:pPr>
            <a:r>
              <a:rPr lang="en-US" sz="1400" spc="-10" dirty="0">
                <a:cs typeface="Calibri"/>
              </a:rPr>
              <a:t>Receives, sends and delivers mail items.  Coordinates Canon copier support calls.</a:t>
            </a:r>
            <a:endParaRPr lang="en-US" sz="1400" dirty="0">
              <a:cs typeface="Calibri"/>
            </a:endParaRPr>
          </a:p>
          <a:p>
            <a:pPr marL="355600">
              <a:spcBef>
                <a:spcPts val="430"/>
              </a:spcBef>
              <a:buFont typeface="Arial"/>
              <a:buChar char="•"/>
              <a:tabLst>
                <a:tab pos="354965" algn="l"/>
                <a:tab pos="355600" algn="l"/>
              </a:tabLst>
            </a:pPr>
            <a:r>
              <a:rPr lang="en-US" sz="1400" b="1" dirty="0">
                <a:cs typeface="Calibri"/>
              </a:rPr>
              <a:t>Information Desktop Engineer (Fire)</a:t>
            </a:r>
            <a:endParaRPr lang="en-US" sz="1400" dirty="0">
              <a:cs typeface="Calibri"/>
            </a:endParaRPr>
          </a:p>
          <a:p>
            <a:pPr marL="469900" marR="137795" lvl="1" indent="0">
              <a:lnSpc>
                <a:spcPct val="100000"/>
              </a:lnSpc>
              <a:spcBef>
                <a:spcPts val="430"/>
              </a:spcBef>
              <a:buNone/>
              <a:tabLst>
                <a:tab pos="756285" algn="l"/>
                <a:tab pos="756920" algn="l"/>
              </a:tabLst>
            </a:pPr>
            <a:r>
              <a:rPr lang="en-US" sz="1400" spc="-10" dirty="0">
                <a:cs typeface="Calibri"/>
              </a:rPr>
              <a:t>Supports WFD network and desktop support requests and projects.</a:t>
            </a:r>
            <a:endParaRPr lang="en-US" sz="1400" dirty="0">
              <a:cs typeface="Calibri"/>
            </a:endParaRPr>
          </a:p>
          <a:p>
            <a:pPr marL="355600">
              <a:spcBef>
                <a:spcPts val="434"/>
              </a:spcBef>
              <a:buFont typeface="Arial"/>
              <a:buChar char="•"/>
              <a:tabLst>
                <a:tab pos="354965" algn="l"/>
                <a:tab pos="355600" algn="l"/>
              </a:tabLst>
            </a:pPr>
            <a:r>
              <a:rPr lang="en-US" sz="1400" b="1" spc="-10" dirty="0">
                <a:cs typeface="Calibri"/>
              </a:rPr>
              <a:t>Information Systems Administrator (Police)</a:t>
            </a:r>
            <a:endParaRPr lang="en-US" sz="1400" dirty="0">
              <a:cs typeface="Calibri"/>
            </a:endParaRPr>
          </a:p>
          <a:p>
            <a:pPr marL="469900" marR="5080" lvl="1" indent="0">
              <a:lnSpc>
                <a:spcPct val="100000"/>
              </a:lnSpc>
              <a:spcBef>
                <a:spcPts val="430"/>
              </a:spcBef>
              <a:buNone/>
              <a:tabLst>
                <a:tab pos="756285" algn="l"/>
                <a:tab pos="756920" algn="l"/>
              </a:tabLst>
            </a:pPr>
            <a:r>
              <a:rPr lang="en-US" sz="1400" spc="-10" dirty="0">
                <a:cs typeface="Calibri"/>
              </a:rPr>
              <a:t>Supports WPD network and desktop support requests and projects. </a:t>
            </a:r>
            <a:endParaRPr lang="en-US" sz="1400" dirty="0">
              <a:cs typeface="Calibri"/>
            </a:endParaRPr>
          </a:p>
          <a:p>
            <a:pPr marL="355600">
              <a:spcBef>
                <a:spcPts val="430"/>
              </a:spcBef>
              <a:buFont typeface="Arial"/>
              <a:buChar char="•"/>
              <a:tabLst>
                <a:tab pos="354965" algn="l"/>
                <a:tab pos="355600" algn="l"/>
              </a:tabLst>
            </a:pPr>
            <a:r>
              <a:rPr lang="en-US" sz="1400" b="1" spc="-15" dirty="0">
                <a:cs typeface="Calibri"/>
              </a:rPr>
              <a:t>Document Management Technician (2) </a:t>
            </a:r>
          </a:p>
          <a:p>
            <a:pPr marL="12700" indent="0">
              <a:spcBef>
                <a:spcPts val="430"/>
              </a:spcBef>
              <a:buNone/>
              <a:tabLst>
                <a:tab pos="354965" algn="l"/>
                <a:tab pos="355600" algn="l"/>
              </a:tabLst>
            </a:pPr>
            <a:r>
              <a:rPr lang="en-US" sz="1600" b="1" spc="-15" dirty="0">
                <a:cs typeface="Calibri"/>
              </a:rPr>
              <a:t>        </a:t>
            </a:r>
            <a:r>
              <a:rPr lang="en-US" sz="1400" dirty="0"/>
              <a:t>Scans reformats various documents as requested, designs layouts of various printed 	</a:t>
            </a:r>
            <a:r>
              <a:rPr lang="en-US" sz="1400" dirty="0" err="1"/>
              <a:t>materialsusing</a:t>
            </a:r>
            <a:r>
              <a:rPr lang="en-US" sz="1400" dirty="0"/>
              <a:t> current tools and technology, manage documents in the TCM and 	</a:t>
            </a:r>
            <a:r>
              <a:rPr lang="en-US" sz="1400" dirty="0" err="1"/>
              <a:t>Worldox</a:t>
            </a:r>
            <a:r>
              <a:rPr lang="en-US" sz="1400" dirty="0"/>
              <a:t> environments, mass duplication of documents and transcribes from 	</a:t>
            </a:r>
            <a:r>
              <a:rPr lang="en-US" sz="1400" dirty="0" err="1"/>
              <a:t>VoiceWriter</a:t>
            </a:r>
            <a:r>
              <a:rPr lang="en-US" sz="1400" dirty="0"/>
              <a:t> 1000 Digital Voice Recorder. </a:t>
            </a:r>
          </a:p>
        </p:txBody>
      </p:sp>
      <p:sp>
        <p:nvSpPr>
          <p:cNvPr id="7" name="Rounded Rectangle 6"/>
          <p:cNvSpPr/>
          <p:nvPr/>
        </p:nvSpPr>
        <p:spPr>
          <a:xfrm>
            <a:off x="7162800" y="1143000"/>
            <a:ext cx="12954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28147311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58</a:t>
            </a:fld>
            <a:endParaRPr lang="en-US" sz="1100" dirty="0">
              <a:solidFill>
                <a:schemeClr val="tx2">
                  <a:lumMod val="50000"/>
                </a:schemeClr>
              </a:solidFill>
            </a:endParaRPr>
          </a:p>
        </p:txBody>
      </p:sp>
      <p:sp>
        <p:nvSpPr>
          <p:cNvPr id="11" name="Rectangle 3"/>
          <p:cNvSpPr>
            <a:spLocks noGrp="1" noChangeArrowheads="1"/>
          </p:cNvSpPr>
          <p:nvPr>
            <p:ph idx="1"/>
          </p:nvPr>
        </p:nvSpPr>
        <p:spPr>
          <a:xfrm>
            <a:off x="1295400" y="2590800"/>
            <a:ext cx="6248400" cy="4114800"/>
          </a:xfrm>
        </p:spPr>
        <p:txBody>
          <a:bodyPr>
            <a:noAutofit/>
          </a:bodyPr>
          <a:lstStyle/>
          <a:p>
            <a:pPr marL="355600">
              <a:buFont typeface="Arial"/>
              <a:buChar char="•"/>
              <a:tabLst>
                <a:tab pos="354965" algn="l"/>
                <a:tab pos="355600" algn="l"/>
              </a:tabLst>
            </a:pPr>
            <a:r>
              <a:rPr lang="en-US" sz="1400" b="1" spc="-5" dirty="0">
                <a:cs typeface="Calibri"/>
              </a:rPr>
              <a:t>Helpdesk Manager (vacant)</a:t>
            </a:r>
            <a:endParaRPr lang="en-US" sz="1400" dirty="0">
              <a:cs typeface="Calibri"/>
            </a:endParaRPr>
          </a:p>
          <a:p>
            <a:pPr marL="469900" marR="149860" lvl="1" indent="0">
              <a:lnSpc>
                <a:spcPct val="100000"/>
              </a:lnSpc>
              <a:spcBef>
                <a:spcPts val="430"/>
              </a:spcBef>
              <a:buNone/>
              <a:tabLst>
                <a:tab pos="756285" algn="l"/>
                <a:tab pos="756920" algn="l"/>
              </a:tabLst>
            </a:pPr>
            <a:r>
              <a:rPr lang="en-US" sz="1400" spc="-10" dirty="0">
                <a:cs typeface="Calibri"/>
              </a:rPr>
              <a:t>Responsible </a:t>
            </a:r>
            <a:r>
              <a:rPr lang="en-US" sz="1400" spc="-15" dirty="0">
                <a:cs typeface="Calibri"/>
              </a:rPr>
              <a:t>for </a:t>
            </a:r>
            <a:r>
              <a:rPr lang="en-US" sz="1400" dirty="0">
                <a:cs typeface="Calibri"/>
              </a:rPr>
              <a:t>the </a:t>
            </a:r>
            <a:r>
              <a:rPr lang="en-US" sz="1400" spc="-10" dirty="0">
                <a:cs typeface="Calibri"/>
              </a:rPr>
              <a:t>overall operation </a:t>
            </a:r>
            <a:r>
              <a:rPr lang="en-US" sz="1400" dirty="0">
                <a:cs typeface="Calibri"/>
              </a:rPr>
              <a:t>and </a:t>
            </a:r>
            <a:r>
              <a:rPr lang="en-US" sz="1400" spc="-5" dirty="0">
                <a:cs typeface="Calibri"/>
              </a:rPr>
              <a:t>function of </a:t>
            </a:r>
            <a:r>
              <a:rPr lang="en-US" sz="1400" dirty="0">
                <a:cs typeface="Calibri"/>
              </a:rPr>
              <a:t>the Helpdesk.</a:t>
            </a:r>
            <a:r>
              <a:rPr lang="en-US" sz="1400" spc="-10" dirty="0">
                <a:cs typeface="Calibri"/>
              </a:rPr>
              <a:t> </a:t>
            </a:r>
            <a:r>
              <a:rPr lang="en-US" sz="1400" spc="-5" dirty="0">
                <a:cs typeface="Calibri"/>
              </a:rPr>
              <a:t>Monitors established metrics to measure performance.  Manages Helpdesk projects. </a:t>
            </a:r>
            <a:endParaRPr lang="en-US" sz="1400" dirty="0">
              <a:cs typeface="Calibri"/>
            </a:endParaRPr>
          </a:p>
          <a:p>
            <a:pPr marL="355600">
              <a:spcBef>
                <a:spcPts val="430"/>
              </a:spcBef>
              <a:buFont typeface="Arial"/>
              <a:buChar char="•"/>
              <a:tabLst>
                <a:tab pos="354965" algn="l"/>
                <a:tab pos="355600" algn="l"/>
              </a:tabLst>
            </a:pPr>
            <a:r>
              <a:rPr lang="en-US" sz="1400" b="1" dirty="0">
                <a:cs typeface="Calibri"/>
              </a:rPr>
              <a:t>Information Helpdesk Coordinator</a:t>
            </a:r>
            <a:endParaRPr lang="en-US" sz="1400" dirty="0">
              <a:cs typeface="Calibri"/>
            </a:endParaRPr>
          </a:p>
          <a:p>
            <a:pPr marL="469900" marR="137795" lvl="1" indent="0">
              <a:lnSpc>
                <a:spcPct val="100000"/>
              </a:lnSpc>
              <a:spcBef>
                <a:spcPts val="430"/>
              </a:spcBef>
              <a:buNone/>
              <a:tabLst>
                <a:tab pos="756285" algn="l"/>
                <a:tab pos="756920" algn="l"/>
              </a:tabLst>
            </a:pPr>
            <a:r>
              <a:rPr lang="en-US" sz="1400" spc="-10" dirty="0">
                <a:cs typeface="Calibri"/>
              </a:rPr>
              <a:t>Works with IT Admin office to gather specifications and procure technology related equipment for the organization.  Supports the desktop technology needs of the City of Wilmington.</a:t>
            </a:r>
            <a:endParaRPr lang="en-US" sz="1400" dirty="0">
              <a:cs typeface="Calibri"/>
            </a:endParaRPr>
          </a:p>
          <a:p>
            <a:pPr marL="355600">
              <a:spcBef>
                <a:spcPts val="434"/>
              </a:spcBef>
              <a:buFont typeface="Arial"/>
              <a:buChar char="•"/>
              <a:tabLst>
                <a:tab pos="354965" algn="l"/>
                <a:tab pos="355600" algn="l"/>
              </a:tabLst>
            </a:pPr>
            <a:r>
              <a:rPr lang="en-US" sz="1400" b="1" spc="-10" dirty="0">
                <a:cs typeface="Calibri"/>
              </a:rPr>
              <a:t>Information helpdesk Engineer (3)</a:t>
            </a:r>
            <a:endParaRPr lang="en-US" sz="1400" dirty="0">
              <a:cs typeface="Calibri"/>
            </a:endParaRPr>
          </a:p>
          <a:p>
            <a:pPr marL="469900" marR="5080" lvl="1" indent="0">
              <a:lnSpc>
                <a:spcPct val="100000"/>
              </a:lnSpc>
              <a:spcBef>
                <a:spcPts val="430"/>
              </a:spcBef>
              <a:buNone/>
              <a:tabLst>
                <a:tab pos="756285" algn="l"/>
                <a:tab pos="756920" algn="l"/>
              </a:tabLst>
            </a:pPr>
            <a:r>
              <a:rPr lang="en-US" sz="1400" spc="-10" dirty="0">
                <a:cs typeface="Calibri"/>
              </a:rPr>
              <a:t>Supports the desktop technology needs of the City of Wilmington.  Resolve issues, provide level 3 support, manage deployment of new computer devices, provide Kronos issue resolution </a:t>
            </a:r>
            <a:endParaRPr lang="en-US" sz="1400" dirty="0">
              <a:cs typeface="Calibri"/>
            </a:endParaRPr>
          </a:p>
          <a:p>
            <a:pPr marL="355600">
              <a:spcBef>
                <a:spcPts val="430"/>
              </a:spcBef>
              <a:buFont typeface="Arial"/>
              <a:buChar char="•"/>
              <a:tabLst>
                <a:tab pos="354965" algn="l"/>
                <a:tab pos="355600" algn="l"/>
              </a:tabLst>
            </a:pPr>
            <a:r>
              <a:rPr lang="en-US" sz="1400" b="1" spc="-15" dirty="0">
                <a:cs typeface="Calibri"/>
              </a:rPr>
              <a:t>Helpdesk Analyst (Temp)</a:t>
            </a:r>
            <a:endParaRPr lang="en-US" sz="1400" dirty="0">
              <a:cs typeface="Calibri"/>
            </a:endParaRPr>
          </a:p>
          <a:p>
            <a:pPr marL="469900" lvl="1" indent="0">
              <a:lnSpc>
                <a:spcPct val="100000"/>
              </a:lnSpc>
              <a:spcBef>
                <a:spcPts val="430"/>
              </a:spcBef>
              <a:buNone/>
              <a:tabLst>
                <a:tab pos="756285" algn="l"/>
                <a:tab pos="756920" algn="l"/>
              </a:tabLst>
            </a:pPr>
            <a:r>
              <a:rPr lang="en-US" sz="1400" dirty="0">
                <a:cs typeface="Calibri"/>
              </a:rPr>
              <a:t>Answers calls to the helpdesk, enters and assigns prioritized tickets to technicians, manages printer supplies </a:t>
            </a:r>
          </a:p>
          <a:p>
            <a:pPr marL="0" indent="0">
              <a:buNone/>
            </a:pPr>
            <a:endParaRPr lang="en-US" sz="2000" dirty="0"/>
          </a:p>
        </p:txBody>
      </p:sp>
      <p:sp>
        <p:nvSpPr>
          <p:cNvPr id="7" name="Rounded Rectangle 6"/>
          <p:cNvSpPr/>
          <p:nvPr/>
        </p:nvSpPr>
        <p:spPr>
          <a:xfrm>
            <a:off x="7162800" y="1143000"/>
            <a:ext cx="12954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6532633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59</a:t>
            </a:fld>
            <a:endParaRPr lang="en-US" sz="1100" dirty="0">
              <a:solidFill>
                <a:schemeClr val="tx2">
                  <a:lumMod val="50000"/>
                </a:schemeClr>
              </a:solidFill>
            </a:endParaRPr>
          </a:p>
        </p:txBody>
      </p:sp>
      <p:sp>
        <p:nvSpPr>
          <p:cNvPr id="11" name="Rectangle 3"/>
          <p:cNvSpPr>
            <a:spLocks noGrp="1" noChangeArrowheads="1"/>
          </p:cNvSpPr>
          <p:nvPr>
            <p:ph idx="1"/>
          </p:nvPr>
        </p:nvSpPr>
        <p:spPr>
          <a:xfrm>
            <a:off x="1295400" y="2590800"/>
            <a:ext cx="6248400" cy="4114800"/>
          </a:xfrm>
        </p:spPr>
        <p:txBody>
          <a:bodyPr>
            <a:noAutofit/>
          </a:bodyPr>
          <a:lstStyle/>
          <a:p>
            <a:pPr marL="355600">
              <a:buFont typeface="Arial"/>
              <a:buChar char="•"/>
              <a:tabLst>
                <a:tab pos="354965" algn="l"/>
                <a:tab pos="355600" algn="l"/>
              </a:tabLst>
            </a:pPr>
            <a:r>
              <a:rPr lang="en-US" sz="1400" b="1" spc="-5" dirty="0">
                <a:cs typeface="Calibri"/>
              </a:rPr>
              <a:t>Application Support Specialist II</a:t>
            </a:r>
            <a:br>
              <a:rPr lang="en-US" sz="1400" dirty="0">
                <a:cs typeface="Calibri"/>
              </a:rPr>
            </a:br>
            <a:r>
              <a:rPr lang="en-US" sz="1400" dirty="0">
                <a:cs typeface="Calibri"/>
              </a:rPr>
              <a:t> Manage the MUNIS ERP environment, provide assistance to clients for data requests, functionality improvements and resolve access issues.</a:t>
            </a:r>
          </a:p>
          <a:p>
            <a:pPr marL="355600">
              <a:spcBef>
                <a:spcPts val="430"/>
              </a:spcBef>
              <a:buFont typeface="Arial"/>
              <a:buChar char="•"/>
              <a:tabLst>
                <a:tab pos="354965" algn="l"/>
                <a:tab pos="355600" algn="l"/>
              </a:tabLst>
            </a:pPr>
            <a:r>
              <a:rPr lang="en-US" sz="1400" b="1" dirty="0">
                <a:cs typeface="Calibri"/>
              </a:rPr>
              <a:t>Application Support Specialist I (Vacant)</a:t>
            </a:r>
            <a:endParaRPr lang="en-US" sz="1400" dirty="0">
              <a:cs typeface="Calibri"/>
            </a:endParaRPr>
          </a:p>
          <a:p>
            <a:pPr marL="469900" marR="137795" lvl="1" indent="0">
              <a:lnSpc>
                <a:spcPct val="100000"/>
              </a:lnSpc>
              <a:spcBef>
                <a:spcPts val="430"/>
              </a:spcBef>
              <a:buNone/>
              <a:tabLst>
                <a:tab pos="756285" algn="l"/>
                <a:tab pos="756920" algn="l"/>
              </a:tabLst>
            </a:pPr>
            <a:r>
              <a:rPr lang="en-US" sz="1400" spc="-10" dirty="0">
                <a:cs typeface="Calibri"/>
              </a:rPr>
              <a:t>Provide level 1-2 support for application issues to users.  Enter support tickets for application related issues with vendors.  Processes electronic payments and print checks.  </a:t>
            </a:r>
            <a:endParaRPr lang="en-US" sz="1400" dirty="0">
              <a:cs typeface="Calibri"/>
            </a:endParaRPr>
          </a:p>
          <a:p>
            <a:pPr marL="355600">
              <a:spcBef>
                <a:spcPts val="434"/>
              </a:spcBef>
              <a:buFont typeface="Arial"/>
              <a:buChar char="•"/>
              <a:tabLst>
                <a:tab pos="354965" algn="l"/>
                <a:tab pos="355600" algn="l"/>
              </a:tabLst>
            </a:pPr>
            <a:r>
              <a:rPr lang="en-US" sz="1400" b="1" spc="-10" dirty="0">
                <a:cs typeface="Calibri"/>
              </a:rPr>
              <a:t>Developer (Consultant)</a:t>
            </a:r>
            <a:endParaRPr lang="en-US" sz="1400" dirty="0">
              <a:cs typeface="Calibri"/>
            </a:endParaRPr>
          </a:p>
          <a:p>
            <a:pPr marL="469900" marR="5080" lvl="1" indent="0">
              <a:lnSpc>
                <a:spcPct val="100000"/>
              </a:lnSpc>
              <a:spcBef>
                <a:spcPts val="430"/>
              </a:spcBef>
              <a:buNone/>
              <a:tabLst>
                <a:tab pos="756285" algn="l"/>
                <a:tab pos="756920" algn="l"/>
              </a:tabLst>
            </a:pPr>
            <a:r>
              <a:rPr lang="en-US" sz="1400" spc="-10" dirty="0">
                <a:cs typeface="Calibri"/>
              </a:rPr>
              <a:t>Designs, implements and supports custom applications.  Assists with client data requests.  Provides level 3 support for application development issues and database administration duties. </a:t>
            </a:r>
            <a:endParaRPr lang="en-US" sz="1400" dirty="0">
              <a:cs typeface="Calibri"/>
            </a:endParaRPr>
          </a:p>
          <a:p>
            <a:pPr marL="0" indent="0">
              <a:buNone/>
            </a:pPr>
            <a:endParaRPr lang="en-US" sz="2000" dirty="0"/>
          </a:p>
        </p:txBody>
      </p:sp>
      <p:sp>
        <p:nvSpPr>
          <p:cNvPr id="7" name="Rounded Rectangle 6"/>
          <p:cNvSpPr/>
          <p:nvPr/>
        </p:nvSpPr>
        <p:spPr>
          <a:xfrm>
            <a:off x="7162800" y="1143000"/>
            <a:ext cx="12954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38545265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60</a:t>
            </a:fld>
            <a:endParaRPr lang="en-US" sz="1100" dirty="0">
              <a:solidFill>
                <a:schemeClr val="tx2">
                  <a:lumMod val="50000"/>
                </a:schemeClr>
              </a:solidFill>
            </a:endParaRPr>
          </a:p>
        </p:txBody>
      </p:sp>
      <p:sp>
        <p:nvSpPr>
          <p:cNvPr id="11" name="Rectangle 3"/>
          <p:cNvSpPr>
            <a:spLocks noGrp="1" noChangeArrowheads="1"/>
          </p:cNvSpPr>
          <p:nvPr>
            <p:ph idx="1"/>
          </p:nvPr>
        </p:nvSpPr>
        <p:spPr>
          <a:xfrm>
            <a:off x="1295400" y="2590800"/>
            <a:ext cx="6248400" cy="4114800"/>
          </a:xfrm>
        </p:spPr>
        <p:txBody>
          <a:bodyPr>
            <a:noAutofit/>
          </a:bodyPr>
          <a:lstStyle/>
          <a:p>
            <a:pPr marL="355600">
              <a:buFont typeface="Arial"/>
              <a:buChar char="•"/>
              <a:tabLst>
                <a:tab pos="354965" algn="l"/>
                <a:tab pos="355600" algn="l"/>
              </a:tabLst>
            </a:pPr>
            <a:r>
              <a:rPr lang="en-US" sz="1400" b="1" spc="-5" dirty="0">
                <a:cs typeface="Calibri"/>
              </a:rPr>
              <a:t>Network Team Lead </a:t>
            </a:r>
            <a:endParaRPr lang="en-US" sz="1400" dirty="0">
              <a:cs typeface="Calibri"/>
            </a:endParaRPr>
          </a:p>
          <a:p>
            <a:pPr marL="469900" marR="149860" lvl="1" indent="0">
              <a:lnSpc>
                <a:spcPct val="100000"/>
              </a:lnSpc>
              <a:spcBef>
                <a:spcPts val="430"/>
              </a:spcBef>
              <a:buNone/>
              <a:tabLst>
                <a:tab pos="756285" algn="l"/>
                <a:tab pos="756920" algn="l"/>
              </a:tabLst>
            </a:pPr>
            <a:r>
              <a:rPr lang="en-US" sz="1400" spc="-10" dirty="0">
                <a:cs typeface="Calibri"/>
              </a:rPr>
              <a:t>Responsible </a:t>
            </a:r>
            <a:r>
              <a:rPr lang="en-US" sz="1400" spc="-15" dirty="0">
                <a:cs typeface="Calibri"/>
              </a:rPr>
              <a:t>for </a:t>
            </a:r>
            <a:r>
              <a:rPr lang="en-US" sz="1400" dirty="0">
                <a:cs typeface="Calibri"/>
              </a:rPr>
              <a:t>the </a:t>
            </a:r>
            <a:r>
              <a:rPr lang="en-US" sz="1400" spc="-10" dirty="0">
                <a:cs typeface="Calibri"/>
              </a:rPr>
              <a:t>overall operation </a:t>
            </a:r>
            <a:r>
              <a:rPr lang="en-US" sz="1400" dirty="0">
                <a:cs typeface="Calibri"/>
              </a:rPr>
              <a:t>and </a:t>
            </a:r>
            <a:r>
              <a:rPr lang="en-US" sz="1400" spc="-5" dirty="0">
                <a:cs typeface="Calibri"/>
              </a:rPr>
              <a:t>function of the City’s network</a:t>
            </a:r>
            <a:r>
              <a:rPr lang="en-US" sz="1400" spc="-10" dirty="0">
                <a:cs typeface="Calibri"/>
              </a:rPr>
              <a:t>.  Manages network projects. </a:t>
            </a:r>
            <a:r>
              <a:rPr lang="en-US" sz="1400" spc="-5" dirty="0">
                <a:cs typeface="Calibri"/>
              </a:rPr>
              <a:t>Administers and supports Storage and data network infrastructure.  </a:t>
            </a:r>
            <a:endParaRPr lang="en-US" sz="1400" dirty="0">
              <a:cs typeface="Calibri"/>
            </a:endParaRPr>
          </a:p>
          <a:p>
            <a:pPr marL="355600">
              <a:spcBef>
                <a:spcPts val="430"/>
              </a:spcBef>
              <a:buFont typeface="Arial"/>
              <a:buChar char="•"/>
              <a:tabLst>
                <a:tab pos="354965" algn="l"/>
                <a:tab pos="355600" algn="l"/>
              </a:tabLst>
            </a:pPr>
            <a:r>
              <a:rPr lang="en-US" sz="1400" b="1" dirty="0">
                <a:cs typeface="Calibri"/>
              </a:rPr>
              <a:t>Network Consultant </a:t>
            </a:r>
            <a:endParaRPr lang="en-US" sz="1400" dirty="0">
              <a:cs typeface="Calibri"/>
            </a:endParaRPr>
          </a:p>
          <a:p>
            <a:pPr marL="469900" marR="137795" lvl="1" indent="0">
              <a:lnSpc>
                <a:spcPct val="100000"/>
              </a:lnSpc>
              <a:spcBef>
                <a:spcPts val="430"/>
              </a:spcBef>
              <a:buNone/>
              <a:tabLst>
                <a:tab pos="756285" algn="l"/>
                <a:tab pos="756920" algn="l"/>
              </a:tabLst>
            </a:pPr>
            <a:r>
              <a:rPr lang="en-US" sz="1400" spc="-10" dirty="0">
                <a:cs typeface="Calibri"/>
              </a:rPr>
              <a:t>Oversees network and system security, responsible for network firewalls and monitoring.  Performs Storage and virtual network administration and high level active directory management.</a:t>
            </a:r>
            <a:endParaRPr lang="en-US" sz="1400" dirty="0">
              <a:cs typeface="Calibri"/>
            </a:endParaRPr>
          </a:p>
          <a:p>
            <a:pPr marL="355600">
              <a:spcBef>
                <a:spcPts val="434"/>
              </a:spcBef>
              <a:buFont typeface="Arial"/>
              <a:buChar char="•"/>
              <a:tabLst>
                <a:tab pos="354965" algn="l"/>
                <a:tab pos="355600" algn="l"/>
              </a:tabLst>
            </a:pPr>
            <a:r>
              <a:rPr lang="en-US" sz="1400" b="1" spc="-10" dirty="0">
                <a:cs typeface="Calibri"/>
              </a:rPr>
              <a:t>Network Admin (Vacant)</a:t>
            </a:r>
            <a:endParaRPr lang="en-US" sz="1400" dirty="0">
              <a:cs typeface="Calibri"/>
            </a:endParaRPr>
          </a:p>
          <a:p>
            <a:pPr marL="469900" marR="5080" lvl="1" indent="0">
              <a:lnSpc>
                <a:spcPct val="100000"/>
              </a:lnSpc>
              <a:spcBef>
                <a:spcPts val="430"/>
              </a:spcBef>
              <a:buNone/>
              <a:tabLst>
                <a:tab pos="756285" algn="l"/>
                <a:tab pos="756920" algn="l"/>
              </a:tabLst>
            </a:pPr>
            <a:r>
              <a:rPr lang="en-US" sz="1400" spc="-10" dirty="0">
                <a:cs typeface="Calibri"/>
              </a:rPr>
              <a:t>Manages AD Account creation, deploys switches and network devices.  Performs admin duties and reviews system reports. </a:t>
            </a:r>
            <a:endParaRPr lang="en-US" sz="1400" dirty="0">
              <a:cs typeface="Calibri"/>
            </a:endParaRPr>
          </a:p>
          <a:p>
            <a:pPr marL="0" indent="0">
              <a:buNone/>
            </a:pPr>
            <a:endParaRPr lang="en-US" sz="2000" dirty="0"/>
          </a:p>
        </p:txBody>
      </p:sp>
      <p:sp>
        <p:nvSpPr>
          <p:cNvPr id="7" name="Rounded Rectangle 6"/>
          <p:cNvSpPr/>
          <p:nvPr/>
        </p:nvSpPr>
        <p:spPr>
          <a:xfrm>
            <a:off x="7162800" y="1143000"/>
            <a:ext cx="12954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22630364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660525"/>
            <a:ext cx="9144000" cy="549275"/>
          </a:xfrm>
        </p:spPr>
        <p:txBody>
          <a:bodyPr>
            <a:normAutofit fontScale="90000"/>
          </a:bodyPr>
          <a:lstStyle/>
          <a:p>
            <a:r>
              <a:rPr lang="en-US" dirty="0"/>
              <a:t>Positions</a:t>
            </a:r>
          </a:p>
        </p:txBody>
      </p:sp>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chemeClr val="tx2">
                    <a:lumMod val="50000"/>
                  </a:schemeClr>
                </a:solidFill>
              </a:rPr>
              <a:pPr algn="r"/>
              <a:t>61</a:t>
            </a:fld>
            <a:endParaRPr lang="en-US" sz="1100" dirty="0">
              <a:solidFill>
                <a:schemeClr val="tx2">
                  <a:lumMod val="50000"/>
                </a:schemeClr>
              </a:solidFill>
            </a:endParaRPr>
          </a:p>
        </p:txBody>
      </p:sp>
      <p:sp>
        <p:nvSpPr>
          <p:cNvPr id="11" name="Rectangle 3"/>
          <p:cNvSpPr>
            <a:spLocks noGrp="1" noChangeArrowheads="1"/>
          </p:cNvSpPr>
          <p:nvPr>
            <p:ph idx="1"/>
          </p:nvPr>
        </p:nvSpPr>
        <p:spPr>
          <a:xfrm>
            <a:off x="1295400" y="2590800"/>
            <a:ext cx="6248400" cy="4114800"/>
          </a:xfrm>
        </p:spPr>
        <p:txBody>
          <a:bodyPr>
            <a:noAutofit/>
          </a:bodyPr>
          <a:lstStyle/>
          <a:p>
            <a:pPr marL="355600">
              <a:buFont typeface="Arial"/>
              <a:buChar char="•"/>
              <a:tabLst>
                <a:tab pos="354965" algn="l"/>
                <a:tab pos="355600" algn="l"/>
              </a:tabLst>
            </a:pPr>
            <a:r>
              <a:rPr lang="en-US" sz="1400" b="1" spc="-5" dirty="0">
                <a:cs typeface="Calibri"/>
              </a:rPr>
              <a:t>Telecom Analyst </a:t>
            </a:r>
            <a:endParaRPr lang="en-US" sz="1400" dirty="0">
              <a:cs typeface="Calibri"/>
            </a:endParaRPr>
          </a:p>
          <a:p>
            <a:pPr marL="469900" marR="149860" lvl="1" indent="0">
              <a:lnSpc>
                <a:spcPct val="100000"/>
              </a:lnSpc>
              <a:spcBef>
                <a:spcPts val="430"/>
              </a:spcBef>
              <a:buNone/>
              <a:tabLst>
                <a:tab pos="756285" algn="l"/>
                <a:tab pos="756920" algn="l"/>
              </a:tabLst>
            </a:pPr>
            <a:r>
              <a:rPr lang="en-US" sz="1400" spc="-10" dirty="0">
                <a:cs typeface="Calibri"/>
              </a:rPr>
              <a:t>Responsible </a:t>
            </a:r>
            <a:r>
              <a:rPr lang="en-US" sz="1400" spc="-15" dirty="0">
                <a:cs typeface="Calibri"/>
              </a:rPr>
              <a:t>for </a:t>
            </a:r>
            <a:r>
              <a:rPr lang="en-US" sz="1400" dirty="0">
                <a:cs typeface="Calibri"/>
              </a:rPr>
              <a:t>the </a:t>
            </a:r>
            <a:r>
              <a:rPr lang="en-US" sz="1400" spc="-10" dirty="0">
                <a:cs typeface="Calibri"/>
              </a:rPr>
              <a:t>overall operation </a:t>
            </a:r>
            <a:r>
              <a:rPr lang="en-US" sz="1400" dirty="0">
                <a:cs typeface="Calibri"/>
              </a:rPr>
              <a:t>and </a:t>
            </a:r>
            <a:r>
              <a:rPr lang="en-US" sz="1400" spc="-5" dirty="0">
                <a:cs typeface="Calibri"/>
              </a:rPr>
              <a:t>function of </a:t>
            </a:r>
            <a:r>
              <a:rPr lang="en-US" sz="1400" dirty="0">
                <a:cs typeface="Calibri"/>
              </a:rPr>
              <a:t>the </a:t>
            </a:r>
            <a:r>
              <a:rPr lang="en-US" sz="1400" spc="-10" dirty="0">
                <a:cs typeface="Calibri"/>
              </a:rPr>
              <a:t>City’s phone system and WAN connections. </a:t>
            </a:r>
            <a:r>
              <a:rPr lang="en-US" sz="1400" spc="-5" dirty="0">
                <a:cs typeface="Calibri"/>
              </a:rPr>
              <a:t>Works with vendors to resolve issues and manages wireless phones.</a:t>
            </a:r>
            <a:endParaRPr lang="en-US" sz="1400" dirty="0">
              <a:cs typeface="Calibri"/>
            </a:endParaRPr>
          </a:p>
          <a:p>
            <a:pPr marL="355600">
              <a:spcBef>
                <a:spcPts val="430"/>
              </a:spcBef>
              <a:buFont typeface="Arial"/>
              <a:buChar char="•"/>
              <a:tabLst>
                <a:tab pos="354965" algn="l"/>
                <a:tab pos="355600" algn="l"/>
              </a:tabLst>
            </a:pPr>
            <a:r>
              <a:rPr lang="en-US" sz="1400" b="1" dirty="0">
                <a:cs typeface="Calibri"/>
              </a:rPr>
              <a:t>Information Analyst</a:t>
            </a:r>
            <a:endParaRPr lang="en-US" sz="1400" dirty="0">
              <a:cs typeface="Calibri"/>
            </a:endParaRPr>
          </a:p>
          <a:p>
            <a:pPr marL="469900" marR="137795" lvl="1" indent="0">
              <a:lnSpc>
                <a:spcPct val="100000"/>
              </a:lnSpc>
              <a:spcBef>
                <a:spcPts val="430"/>
              </a:spcBef>
              <a:buNone/>
              <a:tabLst>
                <a:tab pos="756285" algn="l"/>
                <a:tab pos="756920" algn="l"/>
              </a:tabLst>
            </a:pPr>
            <a:r>
              <a:rPr lang="en-US" sz="1400" spc="-10" dirty="0">
                <a:cs typeface="Calibri"/>
              </a:rPr>
              <a:t>Manages the City’s radio transmission infrastructure.</a:t>
            </a:r>
            <a:endParaRPr lang="en-US" sz="1400" dirty="0">
              <a:cs typeface="Calibri"/>
            </a:endParaRPr>
          </a:p>
          <a:p>
            <a:pPr marL="355600">
              <a:spcBef>
                <a:spcPts val="434"/>
              </a:spcBef>
              <a:buFont typeface="Arial"/>
              <a:buChar char="•"/>
              <a:tabLst>
                <a:tab pos="354965" algn="l"/>
                <a:tab pos="355600" algn="l"/>
              </a:tabLst>
            </a:pPr>
            <a:r>
              <a:rPr lang="en-US" sz="1400" b="1" spc="-10" dirty="0">
                <a:cs typeface="Calibri"/>
              </a:rPr>
              <a:t>Communications Analyst</a:t>
            </a:r>
            <a:endParaRPr lang="en-US" sz="1400" dirty="0">
              <a:cs typeface="Calibri"/>
            </a:endParaRPr>
          </a:p>
          <a:p>
            <a:pPr marL="469900" marR="5080" lvl="1" indent="0">
              <a:lnSpc>
                <a:spcPct val="100000"/>
              </a:lnSpc>
              <a:spcBef>
                <a:spcPts val="430"/>
              </a:spcBef>
              <a:buNone/>
              <a:tabLst>
                <a:tab pos="756285" algn="l"/>
                <a:tab pos="756920" algn="l"/>
              </a:tabLst>
            </a:pPr>
            <a:r>
              <a:rPr lang="en-US" sz="1400" spc="-10" dirty="0">
                <a:cs typeface="Calibri"/>
              </a:rPr>
              <a:t>Administrative </a:t>
            </a:r>
            <a:r>
              <a:rPr lang="en-US" sz="1400" spc="-5" dirty="0">
                <a:cs typeface="Calibri"/>
              </a:rPr>
              <a:t>support </a:t>
            </a:r>
            <a:r>
              <a:rPr lang="en-US" sz="1400" spc="-10" dirty="0">
                <a:cs typeface="Calibri"/>
              </a:rPr>
              <a:t>to the Telecommunications unit</a:t>
            </a:r>
            <a:r>
              <a:rPr lang="en-US" sz="1400" spc="-30" dirty="0">
                <a:cs typeface="Calibri"/>
              </a:rPr>
              <a:t>. </a:t>
            </a:r>
            <a:r>
              <a:rPr lang="en-US" sz="1400" spc="-10" dirty="0">
                <a:cs typeface="Calibri"/>
              </a:rPr>
              <a:t>Processes contracts </a:t>
            </a:r>
            <a:r>
              <a:rPr lang="en-US" sz="1400" dirty="0">
                <a:cs typeface="Calibri"/>
              </a:rPr>
              <a:t>&amp; </a:t>
            </a:r>
            <a:r>
              <a:rPr lang="en-US" sz="1400" spc="-10" dirty="0">
                <a:cs typeface="Calibri"/>
              </a:rPr>
              <a:t>invoices </a:t>
            </a:r>
            <a:r>
              <a:rPr lang="en-US" sz="1400" spc="-15" dirty="0">
                <a:cs typeface="Calibri"/>
              </a:rPr>
              <a:t>for </a:t>
            </a:r>
            <a:r>
              <a:rPr lang="en-US" sz="1400" spc="-10" dirty="0">
                <a:cs typeface="Calibri"/>
              </a:rPr>
              <a:t>office. </a:t>
            </a:r>
            <a:endParaRPr lang="en-US" sz="1400" dirty="0">
              <a:cs typeface="Calibri"/>
            </a:endParaRPr>
          </a:p>
          <a:p>
            <a:pPr marL="0" indent="0">
              <a:buNone/>
            </a:pPr>
            <a:endParaRPr lang="en-US" sz="2000" dirty="0"/>
          </a:p>
        </p:txBody>
      </p:sp>
      <p:sp>
        <p:nvSpPr>
          <p:cNvPr id="7" name="Rounded Rectangle 6"/>
          <p:cNvSpPr/>
          <p:nvPr/>
        </p:nvSpPr>
        <p:spPr>
          <a:xfrm>
            <a:off x="7162800" y="1143000"/>
            <a:ext cx="1295400" cy="914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latin typeface="+mj-lt"/>
                <a:cs typeface="Times New Roman" pitchFamily="18" charset="0"/>
              </a:rPr>
              <a:t>15</a:t>
            </a:r>
          </a:p>
        </p:txBody>
      </p:sp>
    </p:spTree>
    <p:extLst>
      <p:ext uri="{BB962C8B-B14F-4D97-AF65-F5344CB8AC3E}">
        <p14:creationId xmlns:p14="http://schemas.microsoft.com/office/powerpoint/2010/main" val="15423915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txBox="1">
            <a:spLocks/>
          </p:cNvSpPr>
          <p:nvPr/>
        </p:nvSpPr>
        <p:spPr bwMode="auto">
          <a:xfrm>
            <a:off x="6850966" y="6477000"/>
            <a:ext cx="2133600" cy="381000"/>
          </a:xfrm>
          <a:prstGeom prst="rect">
            <a:avLst/>
          </a:prstGeom>
          <a:noFill/>
          <a:ln w="9525">
            <a:noFill/>
            <a:miter lim="800000"/>
            <a:headEnd/>
            <a:tailEnd/>
          </a:ln>
        </p:spPr>
        <p:txBody>
          <a:bodyPr/>
          <a:lstStyle/>
          <a:p>
            <a:pPr algn="r"/>
            <a:fld id="{A2AF4432-A628-4E91-8A6C-3163C8545CC1}" type="slidenum">
              <a:rPr lang="en-US" sz="1100">
                <a:solidFill>
                  <a:srgbClr val="455F51">
                    <a:lumMod val="50000"/>
                  </a:srgbClr>
                </a:solidFill>
              </a:rPr>
              <a:pPr algn="r"/>
              <a:t>62</a:t>
            </a:fld>
            <a:endParaRPr lang="en-US" sz="1100" dirty="0">
              <a:solidFill>
                <a:srgbClr val="455F51">
                  <a:lumMod val="50000"/>
                </a:srgbClr>
              </a:solidFill>
            </a:endParaRPr>
          </a:p>
        </p:txBody>
      </p:sp>
      <p:sp>
        <p:nvSpPr>
          <p:cNvPr id="7" name="Rounded Rectangle 6"/>
          <p:cNvSpPr/>
          <p:nvPr/>
        </p:nvSpPr>
        <p:spPr>
          <a:xfrm>
            <a:off x="9753600" y="555942"/>
            <a:ext cx="1474694" cy="13716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rgbClr val="F8F8F8"/>
                </a:solidFill>
                <a:effectLst>
                  <a:outerShdw blurRad="25400" algn="tl" rotWithShape="0">
                    <a:srgbClr val="000000">
                      <a:alpha val="43000"/>
                    </a:srgbClr>
                  </a:outerShdw>
                </a:effectLst>
                <a:cs typeface="Times New Roman" pitchFamily="18" charset="0"/>
              </a:rPr>
              <a:t>11</a:t>
            </a:r>
          </a:p>
        </p:txBody>
      </p:sp>
      <p:sp>
        <p:nvSpPr>
          <p:cNvPr id="11" name="Title 10"/>
          <p:cNvSpPr>
            <a:spLocks noGrp="1"/>
          </p:cNvSpPr>
          <p:nvPr>
            <p:ph type="ctrTitle"/>
          </p:nvPr>
        </p:nvSpPr>
        <p:spPr>
          <a:xfrm>
            <a:off x="609600" y="1447800"/>
            <a:ext cx="7772400" cy="723900"/>
          </a:xfrm>
        </p:spPr>
        <p:txBody>
          <a:bodyPr>
            <a:normAutofit fontScale="90000"/>
          </a:bodyPr>
          <a:lstStyle/>
          <a:p>
            <a:br>
              <a:rPr lang="en-US" dirty="0"/>
            </a:br>
            <a:br>
              <a:rPr lang="en-US" dirty="0"/>
            </a:br>
            <a:br>
              <a:rPr lang="en-US" dirty="0"/>
            </a:br>
            <a:br>
              <a:rPr lang="en-US" dirty="0"/>
            </a:br>
            <a:br>
              <a:rPr lang="en-US" dirty="0"/>
            </a:br>
            <a:r>
              <a:rPr lang="en-US" dirty="0"/>
              <a:t>THANK YOU!</a:t>
            </a:r>
          </a:p>
        </p:txBody>
      </p:sp>
    </p:spTree>
    <p:extLst>
      <p:ext uri="{BB962C8B-B14F-4D97-AF65-F5344CB8AC3E}">
        <p14:creationId xmlns:p14="http://schemas.microsoft.com/office/powerpoint/2010/main" val="197445474"/>
      </p:ext>
    </p:extLst>
  </p:cSld>
  <p:clrMapOvr>
    <a:masterClrMapping/>
  </p:clrMapOvr>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5703</TotalTime>
  <Words>1861</Words>
  <Application>Microsoft Office PowerPoint</Application>
  <PresentationFormat>On-screen Show (4:3)</PresentationFormat>
  <Paragraphs>486</Paragraphs>
  <Slides>62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Calibri</vt:lpstr>
      <vt:lpstr>Cambria</vt:lpstr>
      <vt:lpstr>Garamond</vt:lpstr>
      <vt:lpstr>Times New Roman</vt:lpstr>
      <vt:lpstr>Wingdings</vt:lpstr>
      <vt:lpstr>Office Theme</vt:lpstr>
      <vt:lpstr>PowerPoint Presentation</vt:lpstr>
      <vt:lpstr>PowerPoint Presentation</vt:lpstr>
      <vt:lpstr>Our Mission:</vt:lpstr>
      <vt:lpstr>Department Vision:</vt:lpstr>
      <vt:lpstr>PowerPoint Presentation</vt:lpstr>
      <vt:lpstr>Questions</vt:lpstr>
      <vt:lpstr>Changes to Positions</vt:lpstr>
      <vt:lpstr>Changes to Positions</vt:lpstr>
      <vt:lpstr>Vacant Positions</vt:lpstr>
      <vt:lpstr>Vacant Positions</vt:lpstr>
      <vt:lpstr>Consultants</vt:lpstr>
      <vt:lpstr>Consultants</vt:lpstr>
      <vt:lpstr>Consultants</vt:lpstr>
      <vt:lpstr>Consultants</vt:lpstr>
      <vt:lpstr>Consultants</vt:lpstr>
      <vt:lpstr>Consultants</vt:lpstr>
      <vt:lpstr>Consultants</vt:lpstr>
      <vt:lpstr>Consultants</vt:lpstr>
      <vt:lpstr>Communication &amp; Utilities</vt:lpstr>
      <vt:lpstr>Communication &amp; Utilities</vt:lpstr>
      <vt:lpstr>Communication &amp; Utilities</vt:lpstr>
      <vt:lpstr>Communication &amp; Utilities</vt:lpstr>
      <vt:lpstr>Communication &amp; Utilities</vt:lpstr>
      <vt:lpstr>Equipment</vt:lpstr>
      <vt:lpstr>Equipment</vt:lpstr>
      <vt:lpstr>Equipment</vt:lpstr>
      <vt:lpstr>Equipment</vt:lpstr>
      <vt:lpstr>Equipment</vt:lpstr>
      <vt:lpstr>Equipment</vt:lpstr>
      <vt:lpstr>Equipment</vt:lpstr>
      <vt:lpstr>Equipment</vt:lpstr>
      <vt:lpstr>Contracted Maintenance</vt:lpstr>
      <vt:lpstr>Contracted Maintenance</vt:lpstr>
      <vt:lpstr>Membership &amp; Registrations</vt:lpstr>
      <vt:lpstr>Membership &amp; Registrations</vt:lpstr>
      <vt:lpstr>Membership &amp; Registrations</vt:lpstr>
      <vt:lpstr>Office &amp; General Supplies</vt:lpstr>
      <vt:lpstr>Office &amp; General Supplies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 Departments</vt:lpstr>
      <vt:lpstr>FY ‘18 Proposed Organization Chart</vt:lpstr>
      <vt:lpstr>Positions</vt:lpstr>
      <vt:lpstr>Positions</vt:lpstr>
      <vt:lpstr>Positions</vt:lpstr>
      <vt:lpstr>Positions</vt:lpstr>
      <vt:lpstr>Positions</vt:lpstr>
      <vt:lpstr>Positions</vt:lpstr>
      <vt:lpstr>     THANK YOU!</vt:lpstr>
    </vt:vector>
  </TitlesOfParts>
  <Company>Remline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Marcozzi</dc:creator>
  <cp:lastModifiedBy>Marchelle Basnight</cp:lastModifiedBy>
  <cp:revision>430</cp:revision>
  <dcterms:created xsi:type="dcterms:W3CDTF">2008-04-07T19:32:43Z</dcterms:created>
  <dcterms:modified xsi:type="dcterms:W3CDTF">2017-04-13T19:42:38Z</dcterms:modified>
</cp:coreProperties>
</file>