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notesMasterIdLst>
    <p:notesMasterId r:id="rId32"/>
  </p:notesMasterIdLst>
  <p:sldIdLst>
    <p:sldId id="576" r:id="rId2"/>
    <p:sldId id="608" r:id="rId3"/>
    <p:sldId id="607" r:id="rId4"/>
    <p:sldId id="575" r:id="rId5"/>
    <p:sldId id="577" r:id="rId6"/>
    <p:sldId id="580" r:id="rId7"/>
    <p:sldId id="551" r:id="rId8"/>
    <p:sldId id="554" r:id="rId9"/>
    <p:sldId id="586" r:id="rId10"/>
    <p:sldId id="587" r:id="rId11"/>
    <p:sldId id="599" r:id="rId12"/>
    <p:sldId id="600" r:id="rId13"/>
    <p:sldId id="601" r:id="rId14"/>
    <p:sldId id="603" r:id="rId15"/>
    <p:sldId id="602" r:id="rId16"/>
    <p:sldId id="592" r:id="rId17"/>
    <p:sldId id="593" r:id="rId18"/>
    <p:sldId id="594" r:id="rId19"/>
    <p:sldId id="595" r:id="rId20"/>
    <p:sldId id="562" r:id="rId21"/>
    <p:sldId id="561" r:id="rId22"/>
    <p:sldId id="566" r:id="rId23"/>
    <p:sldId id="567" r:id="rId24"/>
    <p:sldId id="569" r:id="rId25"/>
    <p:sldId id="604" r:id="rId26"/>
    <p:sldId id="570" r:id="rId27"/>
    <p:sldId id="571" r:id="rId28"/>
    <p:sldId id="572" r:id="rId29"/>
    <p:sldId id="609" r:id="rId30"/>
    <p:sldId id="574" r:id="rId31"/>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lleen Arnold" initials="CA" lastIdx="3" clrIdx="0"/>
  <p:cmAuthor id="1" name="Greg Marcozzi" initials="G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EBF3FF"/>
    <a:srgbClr val="F8E180"/>
    <a:srgbClr val="FFFFFF"/>
    <a:srgbClr val="005ABB"/>
    <a:srgbClr val="8A4CAC"/>
    <a:srgbClr val="FFECB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29" autoAdjust="0"/>
    <p:restoredTop sz="96825" autoAdjust="0"/>
  </p:normalViewPr>
  <p:slideViewPr>
    <p:cSldViewPr>
      <p:cViewPr varScale="1">
        <p:scale>
          <a:sx n="90" d="100"/>
          <a:sy n="90" d="100"/>
        </p:scale>
        <p:origin x="160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7305" cy="465134"/>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lvl1pPr defTabSz="942975">
              <a:defRPr sz="1200"/>
            </a:lvl1pPr>
          </a:lstStyle>
          <a:p>
            <a:pPr>
              <a:defRPr/>
            </a:pPr>
            <a:endParaRPr lang="en-US" dirty="0"/>
          </a:p>
        </p:txBody>
      </p:sp>
      <p:sp>
        <p:nvSpPr>
          <p:cNvPr id="9219" name="Rectangle 3"/>
          <p:cNvSpPr>
            <a:spLocks noGrp="1" noChangeArrowheads="1"/>
          </p:cNvSpPr>
          <p:nvPr>
            <p:ph type="dt" idx="1"/>
          </p:nvPr>
        </p:nvSpPr>
        <p:spPr bwMode="auto">
          <a:xfrm>
            <a:off x="3971488" y="0"/>
            <a:ext cx="3037305" cy="465134"/>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lvl1pPr algn="r" defTabSz="942975">
              <a:defRPr sz="1200"/>
            </a:lvl1pPr>
          </a:lstStyle>
          <a:p>
            <a:pPr>
              <a:defRPr/>
            </a:pPr>
            <a:endParaRPr lang="en-US" dirty="0"/>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1040" y="4416417"/>
            <a:ext cx="5608320" cy="4183067"/>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829701"/>
            <a:ext cx="3037305" cy="465134"/>
          </a:xfrm>
          <a:prstGeom prst="rect">
            <a:avLst/>
          </a:prstGeom>
          <a:noFill/>
          <a:ln w="9525">
            <a:noFill/>
            <a:miter lim="800000"/>
            <a:headEnd/>
            <a:tailEnd/>
          </a:ln>
          <a:effectLst/>
        </p:spPr>
        <p:txBody>
          <a:bodyPr vert="horz" wrap="square" lIns="94339" tIns="47169" rIns="94339" bIns="47169" numCol="1" anchor="b" anchorCtr="0" compatLnSpc="1">
            <a:prstTxWarp prst="textNoShape">
              <a:avLst/>
            </a:prstTxWarp>
          </a:bodyPr>
          <a:lstStyle>
            <a:lvl1pPr defTabSz="942975">
              <a:defRPr sz="1200"/>
            </a:lvl1pPr>
          </a:lstStyle>
          <a:p>
            <a:pPr>
              <a:defRPr/>
            </a:pPr>
            <a:endParaRPr lang="en-US" dirty="0"/>
          </a:p>
        </p:txBody>
      </p:sp>
      <p:sp>
        <p:nvSpPr>
          <p:cNvPr id="9223" name="Rectangle 7"/>
          <p:cNvSpPr>
            <a:spLocks noGrp="1" noChangeArrowheads="1"/>
          </p:cNvSpPr>
          <p:nvPr>
            <p:ph type="sldNum" sz="quarter" idx="5"/>
          </p:nvPr>
        </p:nvSpPr>
        <p:spPr bwMode="auto">
          <a:xfrm>
            <a:off x="3971488" y="8829701"/>
            <a:ext cx="3037305" cy="465134"/>
          </a:xfrm>
          <a:prstGeom prst="rect">
            <a:avLst/>
          </a:prstGeom>
          <a:noFill/>
          <a:ln w="9525">
            <a:noFill/>
            <a:miter lim="800000"/>
            <a:headEnd/>
            <a:tailEnd/>
          </a:ln>
          <a:effectLst/>
        </p:spPr>
        <p:txBody>
          <a:bodyPr vert="horz" wrap="square" lIns="94339" tIns="47169" rIns="94339" bIns="47169" numCol="1" anchor="b" anchorCtr="0" compatLnSpc="1">
            <a:prstTxWarp prst="textNoShape">
              <a:avLst/>
            </a:prstTxWarp>
          </a:bodyPr>
          <a:lstStyle>
            <a:lvl1pPr algn="r" defTabSz="942975">
              <a:defRPr sz="1200"/>
            </a:lvl1pPr>
          </a:lstStyle>
          <a:p>
            <a:pPr>
              <a:defRPr/>
            </a:pPr>
            <a:fld id="{0E06F2C8-6DD9-4895-B0D0-967A6806831D}" type="slidenum">
              <a:rPr lang="en-US"/>
              <a:pPr>
                <a:defRPr/>
              </a:pPr>
              <a:t>‹#›</a:t>
            </a:fld>
            <a:endParaRPr lang="en-US" dirty="0"/>
          </a:p>
        </p:txBody>
      </p:sp>
    </p:spTree>
    <p:extLst>
      <p:ext uri="{BB962C8B-B14F-4D97-AF65-F5344CB8AC3E}">
        <p14:creationId xmlns:p14="http://schemas.microsoft.com/office/powerpoint/2010/main" val="935029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65F7A83-1F3E-46BE-9D4C-41A980603A33}" type="slidenum">
              <a:rPr lang="en-US" smtClean="0"/>
              <a:pPr/>
              <a:t>1</a:t>
            </a:fld>
            <a:endParaRPr lang="en-US"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96029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3853898-68E1-4A57-AE7A-D80F7E53ED64}" type="slidenum">
              <a:rPr lang="en-US" smtClean="0"/>
              <a:pPr/>
              <a:t>4</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81807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89E5790-21F2-4182-9919-CDEC8E1901C9}" type="slidenum">
              <a:rPr lang="en-US" smtClean="0"/>
              <a:pPr>
                <a:defRPr/>
              </a:pPr>
              <a:t>‹#›</a:t>
            </a:fld>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DBD00646-6DBC-4E63-BBD9-289BEB37D04E}"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F07ACF4E-6F07-4B52-AA17-8EC8202254C1}"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B3468658-58F1-47D6-82FF-A83A2E51A3FB}"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97B4D10A-0ECC-4CCA-A9AE-B71FAC6E7DDB}"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FBBAC0C7-24CC-4479-8549-FB19145D264C}"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9D33B97D-0C56-4B3D-870D-CFD38F51089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E19B8D98-79B8-4D9B-8D88-B4C680AFE0DD}"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EEABDB59-5204-4472-81F1-D9CC351FCDEF}"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16B45748-3E8D-4B0C-A5C8-A0BB0BBCFB3C}"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4D068138-381A-4837-B9CD-74892C479903}"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B8E70-3F14-4983-91FC-52ED84E88B44}" type="datetimeFigureOut">
              <a:rPr lang="en-US" smtClean="0"/>
              <a:pPr/>
              <a:t>4/17/2017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89E5790-21F2-4182-9919-CDEC8E1901C9}" type="slidenum">
              <a:rPr lang="en-US" smtClean="0"/>
              <a:pPr>
                <a:defRPr/>
              </a:pPr>
              <a:t>‹#›</a:t>
            </a:fld>
            <a:endParaRPr lang="en-US" dirty="0"/>
          </a:p>
        </p:txBody>
      </p:sp>
      <p:sp>
        <p:nvSpPr>
          <p:cNvPr id="8" name="Picture 5" descr="slide2011r1.jpg"/>
          <p:cNvSpPr>
            <a:spLocks noChangeAspect="1"/>
          </p:cNvSpPr>
          <p:nvPr userDrawn="1"/>
        </p:nvSpPr>
        <p:spPr bwMode="auto">
          <a:xfrm>
            <a:off x="0" y="0"/>
            <a:ext cx="9144000" cy="6858000"/>
          </a:xfrm>
          <a:prstGeom prst="rect">
            <a:avLst/>
          </a:prstGeom>
          <a:noFill/>
          <a:ln w="9525">
            <a:noFill/>
            <a:miter lim="800000"/>
            <a:headEnd/>
            <a:tailEnd/>
          </a:ln>
        </p:spPr>
        <p:txBody>
          <a:bodyPr/>
          <a:lstStyle/>
          <a:p>
            <a:pPr>
              <a:defRPr/>
            </a:pPr>
            <a:endParaRPr lang="en-US" dirty="0"/>
          </a:p>
        </p:txBody>
      </p:sp>
      <p:pic>
        <p:nvPicPr>
          <p:cNvPr id="1026" name="Picture 2" descr="K:\OMB\2017 Dept Budget Presentations\Real Estate and Housing Department\COW_2018_Real_Estate_Dept_Slide.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package" Target="../embeddings/Microsoft_Excel_Worksheet1.xlsx"/><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package" Target="../embeddings/Microsoft_Excel_Worksheet4.xlsx"/><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OMB\2017 Dept Budget Presentations\Real Estate and Housing Department\COW_2018_Real_Estate_Dept_Tit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835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a:t>
            </a:fld>
            <a:endParaRPr lang="en-US" sz="1100" dirty="0">
              <a:solidFill>
                <a:schemeClr val="tx2">
                  <a:lumMod val="50000"/>
                </a:schemeClr>
              </a:solidFill>
            </a:endParaRPr>
          </a:p>
        </p:txBody>
      </p:sp>
      <p:sp>
        <p:nvSpPr>
          <p:cNvPr id="9" name="Rectangle 3"/>
          <p:cNvSpPr>
            <a:spLocks noGrp="1" noChangeArrowheads="1"/>
          </p:cNvSpPr>
          <p:nvPr>
            <p:ph idx="1"/>
          </p:nvPr>
        </p:nvSpPr>
        <p:spPr>
          <a:xfrm>
            <a:off x="990600" y="2362200"/>
            <a:ext cx="7079566" cy="3200400"/>
          </a:xfrm>
        </p:spPr>
        <p:txBody>
          <a:bodyPr>
            <a:noAutofit/>
          </a:bodyPr>
          <a:lstStyle/>
          <a:p>
            <a:pPr marL="0" indent="0">
              <a:lnSpc>
                <a:spcPct val="120000"/>
              </a:lnSpc>
              <a:spcBef>
                <a:spcPts val="0"/>
              </a:spcBef>
              <a:spcAft>
                <a:spcPts val="1800"/>
              </a:spcAft>
              <a:buNone/>
            </a:pPr>
            <a:r>
              <a:rPr lang="en-US" sz="2800" i="1" dirty="0"/>
              <a:t>To improve the quality of life for residents in the      City of Wilmington by increasing the supply of affordable homes, improving housing markets, preserving the quality of existing housing stock, promoting self-sufficiency, and engaging in  activities to revitalize our City’s neighborhoods.</a:t>
            </a:r>
          </a:p>
        </p:txBody>
      </p:sp>
      <p:sp>
        <p:nvSpPr>
          <p:cNvPr id="4" name="TextBox 3"/>
          <p:cNvSpPr txBox="1"/>
          <p:nvPr/>
        </p:nvSpPr>
        <p:spPr>
          <a:xfrm>
            <a:off x="609600" y="1524000"/>
            <a:ext cx="8001000" cy="461665"/>
          </a:xfrm>
          <a:prstGeom prst="rect">
            <a:avLst/>
          </a:prstGeom>
          <a:noFill/>
        </p:spPr>
        <p:txBody>
          <a:bodyPr wrap="square" rtlCol="0">
            <a:spAutoFit/>
          </a:bodyPr>
          <a:lstStyle/>
          <a:p>
            <a:pPr marL="0" indent="0" algn="ctr">
              <a:buNone/>
            </a:pPr>
            <a:r>
              <a:rPr lang="en-US" sz="2400" b="1" u="sng" dirty="0">
                <a:latin typeface="+mn-lt"/>
              </a:rPr>
              <a:t>Vision</a:t>
            </a:r>
            <a:endParaRPr lang="en-US" sz="2000" b="1" dirty="0">
              <a:latin typeface="+mn-lt"/>
            </a:endParaRPr>
          </a:p>
        </p:txBody>
      </p:sp>
    </p:spTree>
    <p:extLst>
      <p:ext uri="{BB962C8B-B14F-4D97-AF65-F5344CB8AC3E}">
        <p14:creationId xmlns:p14="http://schemas.microsoft.com/office/powerpoint/2010/main" val="1632525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a:t>
            </a:fld>
            <a:endParaRPr lang="en-US" sz="1100" dirty="0">
              <a:solidFill>
                <a:schemeClr val="tx2">
                  <a:lumMod val="50000"/>
                </a:schemeClr>
              </a:solidFill>
            </a:endParaRPr>
          </a:p>
        </p:txBody>
      </p:sp>
      <p:sp>
        <p:nvSpPr>
          <p:cNvPr id="4" name="Rectangle 3"/>
          <p:cNvSpPr>
            <a:spLocks noGrp="1" noChangeArrowheads="1"/>
          </p:cNvSpPr>
          <p:nvPr>
            <p:ph idx="1"/>
          </p:nvPr>
        </p:nvSpPr>
        <p:spPr>
          <a:xfrm>
            <a:off x="304800" y="2343210"/>
            <a:ext cx="8610600" cy="3828990"/>
          </a:xfrm>
        </p:spPr>
        <p:txBody>
          <a:bodyPr>
            <a:noAutofit/>
          </a:bodyPr>
          <a:lstStyle/>
          <a:p>
            <a:pPr marL="457200">
              <a:spcBef>
                <a:spcPts val="1200"/>
              </a:spcBef>
              <a:buFont typeface="+mj-lt"/>
              <a:buAutoNum type="arabicPeriod"/>
            </a:pPr>
            <a:r>
              <a:rPr lang="en-US" sz="2200" dirty="0"/>
              <a:t>Plan, allocate and prudently administer federal, state and local resources for the benefit of City residents and the neighborhoods in which they live, involving residents to the greatest extent feasible in decisions that affect their lives. </a:t>
            </a:r>
          </a:p>
          <a:p>
            <a:pPr marL="457200">
              <a:spcBef>
                <a:spcPts val="1200"/>
              </a:spcBef>
              <a:buFont typeface="+mj-lt"/>
              <a:buAutoNum type="arabicPeriod"/>
            </a:pPr>
            <a:r>
              <a:rPr lang="en-US" sz="2200" dirty="0"/>
              <a:t>Promote using a combination of public and private financing and partnerships to develop housing that is integrated physically, socially and economical with the greater community, thus improving job availability, community services and self-sufficiency.</a:t>
            </a:r>
          </a:p>
          <a:p>
            <a:pPr marL="457200">
              <a:spcBef>
                <a:spcPts val="1200"/>
              </a:spcBef>
              <a:buFont typeface="+mj-lt"/>
              <a:buAutoNum type="arabicPeriod"/>
            </a:pPr>
            <a:r>
              <a:rPr lang="en-US" sz="2200" dirty="0"/>
              <a:t>Work closely with the Department of Planning and Development to engage citizens in development of the City-wide Comprehensive Plan.</a:t>
            </a:r>
          </a:p>
          <a:p>
            <a:pPr marL="457200">
              <a:buFont typeface="+mj-lt"/>
              <a:buAutoNum type="arabicPeriod"/>
            </a:pPr>
            <a:endParaRPr lang="en-US" sz="2200" dirty="0"/>
          </a:p>
          <a:p>
            <a:pPr marL="461963" indent="-461963">
              <a:buAutoNum type="arabicPeriod" startAt="3"/>
            </a:pPr>
            <a:endParaRPr lang="en-US" sz="1800" dirty="0"/>
          </a:p>
        </p:txBody>
      </p:sp>
      <p:sp>
        <p:nvSpPr>
          <p:cNvPr id="3" name="TextBox 2"/>
          <p:cNvSpPr txBox="1"/>
          <p:nvPr/>
        </p:nvSpPr>
        <p:spPr>
          <a:xfrm>
            <a:off x="228600" y="1676400"/>
            <a:ext cx="8755966" cy="400110"/>
          </a:xfrm>
          <a:prstGeom prst="rect">
            <a:avLst/>
          </a:prstGeom>
          <a:noFill/>
        </p:spPr>
        <p:txBody>
          <a:bodyPr wrap="square" rtlCol="0">
            <a:spAutoFit/>
          </a:bodyPr>
          <a:lstStyle/>
          <a:p>
            <a:pPr marL="0" indent="0" algn="ctr">
              <a:buNone/>
            </a:pPr>
            <a:r>
              <a:rPr lang="en-US" sz="2000" b="1" u="sng" dirty="0">
                <a:latin typeface="+mn-lt"/>
              </a:rPr>
              <a:t>Top Three Priorities</a:t>
            </a:r>
            <a:endParaRPr lang="en-US" sz="2000" b="1" dirty="0">
              <a:latin typeface="+mn-lt"/>
            </a:endParaRPr>
          </a:p>
        </p:txBody>
      </p:sp>
    </p:spTree>
    <p:extLst>
      <p:ext uri="{BB962C8B-B14F-4D97-AF65-F5344CB8AC3E}">
        <p14:creationId xmlns:p14="http://schemas.microsoft.com/office/powerpoint/2010/main" val="322144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0" y="3032125"/>
            <a:ext cx="9144000" cy="930275"/>
          </a:xfrm>
        </p:spPr>
        <p:txBody>
          <a:bodyPr/>
          <a:lstStyle/>
          <a:p>
            <a:pPr eaLnBrk="1" hangingPunct="1"/>
            <a:r>
              <a:rPr lang="en-US" sz="5400" dirty="0"/>
              <a:t>Questions</a:t>
            </a:r>
          </a:p>
        </p:txBody>
      </p:sp>
      <p:sp>
        <p:nvSpPr>
          <p:cNvPr id="33796" name="Slide Number Placeholder 2"/>
          <p:cNvSpPr txBox="1">
            <a:spLocks/>
          </p:cNvSpPr>
          <p:nvPr/>
        </p:nvSpPr>
        <p:spPr bwMode="auto">
          <a:xfrm>
            <a:off x="6926263" y="6172200"/>
            <a:ext cx="2133600" cy="476250"/>
          </a:xfrm>
          <a:prstGeom prst="rect">
            <a:avLst/>
          </a:prstGeom>
          <a:noFill/>
          <a:ln w="9525">
            <a:noFill/>
            <a:miter lim="800000"/>
            <a:headEnd/>
            <a:tailEnd/>
          </a:ln>
        </p:spPr>
        <p:txBody>
          <a:bodyPr/>
          <a:lstStyle/>
          <a:p>
            <a:pPr algn="r"/>
            <a:fld id="{3B81405C-843D-48FB-8C0D-B81C66DF11F7}" type="slidenum">
              <a:rPr lang="en-US" sz="1600">
                <a:solidFill>
                  <a:schemeClr val="bg1"/>
                </a:solidFill>
              </a:rPr>
              <a:pPr algn="r"/>
              <a:t>4</a:t>
            </a:fld>
            <a:endParaRPr lang="en-US" sz="1600" dirty="0">
              <a:solidFill>
                <a:schemeClr val="bg1"/>
              </a:solidFill>
            </a:endParaRPr>
          </a:p>
        </p:txBody>
      </p:sp>
      <p:sp>
        <p:nvSpPr>
          <p:cNvPr id="5"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a:t>
            </a:fld>
            <a:endParaRPr lang="en-US" sz="1100" dirty="0">
              <a:solidFill>
                <a:schemeClr val="tx2">
                  <a:lumMod val="50000"/>
                </a:schemeClr>
              </a:solidFill>
            </a:endParaRPr>
          </a:p>
        </p:txBody>
      </p:sp>
    </p:spTree>
    <p:extLst>
      <p:ext uri="{BB962C8B-B14F-4D97-AF65-F5344CB8AC3E}">
        <p14:creationId xmlns:p14="http://schemas.microsoft.com/office/powerpoint/2010/main" val="11966475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5</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5000" b="1" spc="150" dirty="0">
                <a:ln w="11430"/>
                <a:solidFill>
                  <a:srgbClr val="F8F8F8"/>
                </a:solidFill>
                <a:effectLst>
                  <a:outerShdw blurRad="25400" algn="tl" rotWithShape="0">
                    <a:srgbClr val="000000">
                      <a:alpha val="43000"/>
                    </a:srgbClr>
                  </a:outerShdw>
                </a:effectLst>
                <a:latin typeface="+mj-lt"/>
                <a:cs typeface="Times New Roman" pitchFamily="18" charset="0"/>
              </a:rPr>
              <a:t>1.</a:t>
            </a:r>
          </a:p>
        </p:txBody>
      </p:sp>
      <p:sp>
        <p:nvSpPr>
          <p:cNvPr id="4" name="Rectangle 2"/>
          <p:cNvSpPr txBox="1">
            <a:spLocks noChangeArrowheads="1"/>
          </p:cNvSpPr>
          <p:nvPr/>
        </p:nvSpPr>
        <p:spPr>
          <a:xfrm>
            <a:off x="457200" y="1752600"/>
            <a:ext cx="7010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latin typeface="+mn-lt"/>
              </a:rPr>
              <a:t>Discuss current vacant positions.</a:t>
            </a:r>
          </a:p>
        </p:txBody>
      </p:sp>
      <p:sp>
        <p:nvSpPr>
          <p:cNvPr id="5" name="Rectangle 2"/>
          <p:cNvSpPr txBox="1">
            <a:spLocks noChangeArrowheads="1"/>
          </p:cNvSpPr>
          <p:nvPr/>
        </p:nvSpPr>
        <p:spPr>
          <a:xfrm>
            <a:off x="838200" y="4648200"/>
            <a:ext cx="7783286"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b="1" dirty="0"/>
              <a:t>b.  Specify time frame for filling this position.</a:t>
            </a:r>
          </a:p>
        </p:txBody>
      </p:sp>
      <p:sp>
        <p:nvSpPr>
          <p:cNvPr id="7" name="Rectangle 2"/>
          <p:cNvSpPr txBox="1">
            <a:spLocks noChangeArrowheads="1"/>
          </p:cNvSpPr>
          <p:nvPr/>
        </p:nvSpPr>
        <p:spPr>
          <a:xfrm>
            <a:off x="517566" y="2514600"/>
            <a:ext cx="7559634" cy="533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t>We have one vacant position, Administrative Clerk II.</a:t>
            </a:r>
          </a:p>
          <a:p>
            <a:pPr algn="l"/>
            <a:endParaRPr lang="en-US" sz="2600" dirty="0"/>
          </a:p>
        </p:txBody>
      </p:sp>
      <p:sp>
        <p:nvSpPr>
          <p:cNvPr id="8" name="Rectangle 2"/>
          <p:cNvSpPr txBox="1">
            <a:spLocks noChangeArrowheads="1"/>
          </p:cNvSpPr>
          <p:nvPr/>
        </p:nvSpPr>
        <p:spPr>
          <a:xfrm>
            <a:off x="1600200" y="5181600"/>
            <a:ext cx="4724400" cy="49777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t>In the process of filling this position</a:t>
            </a:r>
            <a:r>
              <a:rPr lang="en-US" sz="2600" dirty="0"/>
              <a:t>.</a:t>
            </a:r>
          </a:p>
          <a:p>
            <a:pPr algn="l"/>
            <a:endParaRPr lang="en-US" sz="2600" dirty="0"/>
          </a:p>
        </p:txBody>
      </p:sp>
      <p:sp>
        <p:nvSpPr>
          <p:cNvPr id="9" name="Rectangle 2"/>
          <p:cNvSpPr txBox="1">
            <a:spLocks noChangeArrowheads="1"/>
          </p:cNvSpPr>
          <p:nvPr/>
        </p:nvSpPr>
        <p:spPr>
          <a:xfrm>
            <a:off x="1600200" y="3962400"/>
            <a:ext cx="6629400" cy="533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t>This position has been vacant for three months.</a:t>
            </a:r>
            <a:endParaRPr lang="en-US" sz="1200" dirty="0"/>
          </a:p>
          <a:p>
            <a:pPr algn="l"/>
            <a:endParaRPr lang="en-US" sz="2600" dirty="0"/>
          </a:p>
        </p:txBody>
      </p:sp>
      <p:sp>
        <p:nvSpPr>
          <p:cNvPr id="10" name="Rectangle 2"/>
          <p:cNvSpPr txBox="1">
            <a:spLocks noChangeArrowheads="1"/>
          </p:cNvSpPr>
          <p:nvPr/>
        </p:nvSpPr>
        <p:spPr>
          <a:xfrm>
            <a:off x="838200" y="3545774"/>
            <a:ext cx="7783286"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t>a.  Specify duration of vacancy.</a:t>
            </a:r>
          </a:p>
        </p:txBody>
      </p:sp>
    </p:spTree>
    <p:extLst>
      <p:ext uri="{BB962C8B-B14F-4D97-AF65-F5344CB8AC3E}">
        <p14:creationId xmlns:p14="http://schemas.microsoft.com/office/powerpoint/2010/main" val="408455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6</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5000" b="1" spc="150" dirty="0">
                <a:ln w="11430"/>
                <a:solidFill>
                  <a:srgbClr val="F8F8F8"/>
                </a:solidFill>
                <a:effectLst>
                  <a:outerShdw blurRad="25400" algn="tl" rotWithShape="0">
                    <a:srgbClr val="000000">
                      <a:alpha val="43000"/>
                    </a:srgbClr>
                  </a:outerShdw>
                </a:effectLst>
                <a:latin typeface="+mj-lt"/>
                <a:cs typeface="Times New Roman" pitchFamily="18" charset="0"/>
              </a:rPr>
              <a:t>2.</a:t>
            </a:r>
          </a:p>
        </p:txBody>
      </p:sp>
      <p:sp>
        <p:nvSpPr>
          <p:cNvPr id="4" name="Rectangle 2"/>
          <p:cNvSpPr txBox="1">
            <a:spLocks noChangeArrowheads="1"/>
          </p:cNvSpPr>
          <p:nvPr/>
        </p:nvSpPr>
        <p:spPr>
          <a:xfrm>
            <a:off x="457200" y="1752600"/>
            <a:ext cx="7010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t>Discuss any changes to positions (upgrade).</a:t>
            </a:r>
          </a:p>
        </p:txBody>
      </p:sp>
      <p:sp>
        <p:nvSpPr>
          <p:cNvPr id="5" name="Rectangle 2"/>
          <p:cNvSpPr txBox="1">
            <a:spLocks noChangeArrowheads="1"/>
          </p:cNvSpPr>
          <p:nvPr/>
        </p:nvSpPr>
        <p:spPr>
          <a:xfrm>
            <a:off x="609600" y="4724400"/>
            <a:ext cx="7924800"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t>b.  Specify why change was not submitted as part of the appeals process.</a:t>
            </a:r>
          </a:p>
        </p:txBody>
      </p:sp>
      <p:sp>
        <p:nvSpPr>
          <p:cNvPr id="7" name="Rectangle 2"/>
          <p:cNvSpPr txBox="1">
            <a:spLocks noChangeArrowheads="1"/>
          </p:cNvSpPr>
          <p:nvPr/>
        </p:nvSpPr>
        <p:spPr>
          <a:xfrm>
            <a:off x="517566" y="2438400"/>
            <a:ext cx="7559634" cy="914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t>The Senior Program Administrator’s classification was upgraded to reflect current level of responsibilities. </a:t>
            </a:r>
          </a:p>
          <a:p>
            <a:pPr algn="l"/>
            <a:endParaRPr lang="en-US" sz="2600" dirty="0"/>
          </a:p>
        </p:txBody>
      </p:sp>
      <p:sp>
        <p:nvSpPr>
          <p:cNvPr id="8" name="Rectangle 2"/>
          <p:cNvSpPr txBox="1">
            <a:spLocks noChangeArrowheads="1"/>
          </p:cNvSpPr>
          <p:nvPr/>
        </p:nvSpPr>
        <p:spPr>
          <a:xfrm>
            <a:off x="994913" y="5217226"/>
            <a:ext cx="7737764" cy="40128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mn-lt"/>
              </a:rPr>
              <a:t>Earlier filing for appeal was submitted based on previous responsibilities.</a:t>
            </a:r>
          </a:p>
          <a:p>
            <a:pPr algn="l"/>
            <a:endParaRPr lang="en-US" sz="2600" dirty="0"/>
          </a:p>
        </p:txBody>
      </p:sp>
      <p:sp>
        <p:nvSpPr>
          <p:cNvPr id="9" name="Rectangle 2"/>
          <p:cNvSpPr txBox="1">
            <a:spLocks noChangeArrowheads="1"/>
          </p:cNvSpPr>
          <p:nvPr/>
        </p:nvSpPr>
        <p:spPr>
          <a:xfrm>
            <a:off x="990600" y="4057291"/>
            <a:ext cx="6858000" cy="381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t>This position was last upgraded in 2015.</a:t>
            </a:r>
          </a:p>
          <a:p>
            <a:pPr algn="l"/>
            <a:endParaRPr lang="en-US" sz="1200" dirty="0"/>
          </a:p>
          <a:p>
            <a:pPr algn="l"/>
            <a:endParaRPr lang="en-US" sz="2600" b="1" dirty="0"/>
          </a:p>
        </p:txBody>
      </p:sp>
      <p:sp>
        <p:nvSpPr>
          <p:cNvPr id="10" name="Rectangle 2"/>
          <p:cNvSpPr txBox="1">
            <a:spLocks noChangeArrowheads="1"/>
          </p:cNvSpPr>
          <p:nvPr/>
        </p:nvSpPr>
        <p:spPr>
          <a:xfrm>
            <a:off x="609600" y="3621974"/>
            <a:ext cx="7783286"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t>a.  </a:t>
            </a:r>
            <a:r>
              <a:rPr lang="en-US" sz="2000" b="1" dirty="0">
                <a:latin typeface="+mn-lt"/>
              </a:rPr>
              <a:t>Specify the last time any changes were done for this position.</a:t>
            </a:r>
          </a:p>
        </p:txBody>
      </p:sp>
    </p:spTree>
    <p:extLst>
      <p:ext uri="{BB962C8B-B14F-4D97-AF65-F5344CB8AC3E}">
        <p14:creationId xmlns:p14="http://schemas.microsoft.com/office/powerpoint/2010/main" val="4032087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7</a:t>
            </a:fld>
            <a:endParaRPr lang="en-US" dirty="0"/>
          </a:p>
        </p:txBody>
      </p:sp>
      <p:sp>
        <p:nvSpPr>
          <p:cNvPr id="4" name="Rounded Rectangle 3"/>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5000" b="1" spc="150" dirty="0">
                <a:ln w="11430"/>
                <a:solidFill>
                  <a:srgbClr val="F8F8F8"/>
                </a:solidFill>
                <a:effectLst>
                  <a:outerShdw blurRad="25400" algn="tl" rotWithShape="0">
                    <a:srgbClr val="000000">
                      <a:alpha val="43000"/>
                    </a:srgbClr>
                  </a:outerShdw>
                </a:effectLst>
                <a:latin typeface="+mj-lt"/>
                <a:cs typeface="Times New Roman" pitchFamily="18" charset="0"/>
              </a:rPr>
              <a:t>3.</a:t>
            </a:r>
          </a:p>
        </p:txBody>
      </p:sp>
      <p:sp>
        <p:nvSpPr>
          <p:cNvPr id="5" name="Rectangle 2"/>
          <p:cNvSpPr txBox="1">
            <a:spLocks noChangeArrowheads="1"/>
          </p:cNvSpPr>
          <p:nvPr/>
        </p:nvSpPr>
        <p:spPr>
          <a:xfrm>
            <a:off x="457200" y="1752600"/>
            <a:ext cx="7288306"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plans to address diminishing Federal Grant Funds so cost is not allocated to the General Fund.</a:t>
            </a:r>
          </a:p>
        </p:txBody>
      </p:sp>
      <p:sp>
        <p:nvSpPr>
          <p:cNvPr id="8" name="Rectangle 2"/>
          <p:cNvSpPr txBox="1">
            <a:spLocks noChangeArrowheads="1"/>
          </p:cNvSpPr>
          <p:nvPr/>
        </p:nvSpPr>
        <p:spPr>
          <a:xfrm>
            <a:off x="533400" y="2743200"/>
            <a:ext cx="7924800" cy="3733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285750" algn="l">
              <a:spcAft>
                <a:spcPts val="1200"/>
              </a:spcAft>
              <a:buFont typeface="Arial" pitchFamily="34" charset="0"/>
              <a:buChar char="•"/>
            </a:pPr>
            <a:r>
              <a:rPr lang="en-US" sz="1800" dirty="0">
                <a:latin typeface="+mn-lt"/>
              </a:rPr>
              <a:t>The Department is closely monitoring annual reduction in federal funds.</a:t>
            </a:r>
          </a:p>
          <a:p>
            <a:pPr marL="457200" indent="-285750" algn="l">
              <a:spcAft>
                <a:spcPts val="1200"/>
              </a:spcAft>
              <a:buFont typeface="Arial" pitchFamily="34" charset="0"/>
              <a:buChar char="•"/>
            </a:pPr>
            <a:r>
              <a:rPr lang="en-US" sz="1800" dirty="0">
                <a:latin typeface="+mn-lt"/>
              </a:rPr>
              <a:t>Staff are being cross-trained to increase skills and abilities so costs can be covered by a variety of available, eligible fund sources.</a:t>
            </a:r>
          </a:p>
          <a:p>
            <a:pPr marL="457200" indent="-285750" algn="l">
              <a:spcAft>
                <a:spcPts val="1200"/>
              </a:spcAft>
              <a:buFont typeface="Arial" pitchFamily="34" charset="0"/>
              <a:buChar char="•"/>
            </a:pPr>
            <a:r>
              <a:rPr lang="en-US" sz="1800" dirty="0">
                <a:latin typeface="+mn-lt"/>
              </a:rPr>
              <a:t>We are looking at ways to recoup federal development awards by requiring loans in lieu of our historical grant model. </a:t>
            </a:r>
          </a:p>
          <a:p>
            <a:pPr marL="457200" indent="-285750" algn="l">
              <a:spcAft>
                <a:spcPts val="1200"/>
              </a:spcAft>
              <a:buFont typeface="Arial" pitchFamily="34" charset="0"/>
              <a:buChar char="•"/>
            </a:pPr>
            <a:r>
              <a:rPr lang="en-US" sz="1800" dirty="0">
                <a:latin typeface="+mn-lt"/>
              </a:rPr>
              <a:t>We are working to keep Material, Supplies and Equipment costs down, in order to increase the availability of administrative funds.</a:t>
            </a:r>
          </a:p>
          <a:p>
            <a:pPr marL="457200" indent="-285750" algn="l">
              <a:spcAft>
                <a:spcPts val="1200"/>
              </a:spcAft>
              <a:buFont typeface="Arial" pitchFamily="34" charset="0"/>
              <a:buChar char="•"/>
            </a:pPr>
            <a:r>
              <a:rPr lang="en-US" sz="1800" dirty="0">
                <a:latin typeface="+mn-lt"/>
              </a:rPr>
              <a:t>All staff are actively engaged in seeking new funding sources.</a:t>
            </a:r>
          </a:p>
          <a:p>
            <a:pPr marL="457200" indent="-285750" algn="l">
              <a:spcAft>
                <a:spcPts val="1200"/>
              </a:spcAft>
            </a:pPr>
            <a:endParaRPr lang="en-US" sz="2600" dirty="0"/>
          </a:p>
        </p:txBody>
      </p:sp>
    </p:spTree>
    <p:extLst>
      <p:ext uri="{BB962C8B-B14F-4D97-AF65-F5344CB8AC3E}">
        <p14:creationId xmlns:p14="http://schemas.microsoft.com/office/powerpoint/2010/main" val="3896684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8</a:t>
            </a:fld>
            <a:endParaRPr lang="en-US" dirty="0"/>
          </a:p>
        </p:txBody>
      </p:sp>
      <p:sp>
        <p:nvSpPr>
          <p:cNvPr id="3" name="Rounded Rectangle 2"/>
          <p:cNvSpPr/>
          <p:nvPr/>
        </p:nvSpPr>
        <p:spPr>
          <a:xfrm>
            <a:off x="8077200" y="1143000"/>
            <a:ext cx="914400" cy="9144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800" b="1" spc="150" dirty="0">
                <a:ln w="11430"/>
                <a:solidFill>
                  <a:srgbClr val="F8F8F8"/>
                </a:solidFill>
                <a:effectLst>
                  <a:outerShdw blurRad="25400" algn="tl" rotWithShape="0">
                    <a:srgbClr val="000000">
                      <a:alpha val="43000"/>
                    </a:srgbClr>
                  </a:outerShdw>
                </a:effectLst>
                <a:latin typeface="+mj-lt"/>
                <a:cs typeface="Times New Roman" pitchFamily="18" charset="0"/>
              </a:rPr>
              <a:t>4i.</a:t>
            </a:r>
          </a:p>
        </p:txBody>
      </p:sp>
      <p:sp>
        <p:nvSpPr>
          <p:cNvPr id="4" name="Rectangle 2"/>
          <p:cNvSpPr txBox="1">
            <a:spLocks noChangeArrowheads="1"/>
          </p:cNvSpPr>
          <p:nvPr/>
        </p:nvSpPr>
        <p:spPr>
          <a:xfrm>
            <a:off x="457200" y="1717119"/>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t>Discuss planned use of the approximately ~$3.027M budgeted</a:t>
            </a:r>
          </a:p>
          <a:p>
            <a:pPr algn="l"/>
            <a:r>
              <a:rPr lang="en-US" sz="2100" b="1" dirty="0"/>
              <a:t>across CDBG, HOME, HOPWA, ESG and NSP Funds, down ~$161K.</a:t>
            </a:r>
          </a:p>
        </p:txBody>
      </p:sp>
      <p:sp>
        <p:nvSpPr>
          <p:cNvPr id="5" name="Rectangle 2"/>
          <p:cNvSpPr txBox="1">
            <a:spLocks noChangeArrowheads="1"/>
          </p:cNvSpPr>
          <p:nvPr/>
        </p:nvSpPr>
        <p:spPr>
          <a:xfrm>
            <a:off x="990600" y="2479119"/>
            <a:ext cx="7010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t>Specify criteria and selection process.</a:t>
            </a:r>
          </a:p>
        </p:txBody>
      </p:sp>
      <p:sp>
        <p:nvSpPr>
          <p:cNvPr id="8" name="TextBox 7"/>
          <p:cNvSpPr txBox="1"/>
          <p:nvPr/>
        </p:nvSpPr>
        <p:spPr>
          <a:xfrm>
            <a:off x="457200" y="4876800"/>
            <a:ext cx="8382000" cy="1200329"/>
          </a:xfrm>
          <a:prstGeom prst="rect">
            <a:avLst/>
          </a:prstGeom>
          <a:noFill/>
        </p:spPr>
        <p:txBody>
          <a:bodyPr wrap="square" rtlCol="0">
            <a:spAutoFit/>
          </a:bodyPr>
          <a:lstStyle/>
          <a:p>
            <a:r>
              <a:rPr lang="en-US" sz="1700" b="1" u="sng" dirty="0">
                <a:latin typeface="+mn-lt"/>
              </a:rPr>
              <a:t>Project Criteria</a:t>
            </a:r>
          </a:p>
          <a:p>
            <a:pPr marL="857250" indent="-342900">
              <a:buFont typeface="Arial" pitchFamily="34" charset="0"/>
              <a:buChar char="•"/>
            </a:pPr>
            <a:r>
              <a:rPr lang="en-US" sz="1700" dirty="0">
                <a:latin typeface="+mn-lt"/>
              </a:rPr>
              <a:t> Must address one or more targeted public service needs</a:t>
            </a:r>
          </a:p>
          <a:p>
            <a:pPr marL="857250" indent="-342900">
              <a:buFont typeface="Arial" pitchFamily="34" charset="0"/>
              <a:buChar char="•"/>
            </a:pPr>
            <a:r>
              <a:rPr lang="en-US" sz="1700" dirty="0">
                <a:latin typeface="+mn-lt"/>
              </a:rPr>
              <a:t> Must serve primarily low to moderate income persons in the City of Wilmington </a:t>
            </a:r>
          </a:p>
          <a:p>
            <a:pPr marL="857250" indent="-342900">
              <a:buFont typeface="Arial" pitchFamily="34" charset="0"/>
              <a:buChar char="•"/>
            </a:pPr>
            <a:r>
              <a:rPr lang="en-US" sz="1700" dirty="0">
                <a:latin typeface="+mn-lt"/>
              </a:rPr>
              <a:t> Must meet the established 65-point threshold</a:t>
            </a:r>
          </a:p>
          <a:p>
            <a:pPr marL="969963" indent="-288925"/>
            <a:endParaRPr lang="en-US" sz="400" dirty="0"/>
          </a:p>
        </p:txBody>
      </p:sp>
      <p:sp>
        <p:nvSpPr>
          <p:cNvPr id="9" name="TextBox 8"/>
          <p:cNvSpPr txBox="1"/>
          <p:nvPr/>
        </p:nvSpPr>
        <p:spPr>
          <a:xfrm>
            <a:off x="304800" y="2860119"/>
            <a:ext cx="8534400" cy="1985159"/>
          </a:xfrm>
          <a:prstGeom prst="rect">
            <a:avLst/>
          </a:prstGeom>
          <a:noFill/>
        </p:spPr>
        <p:txBody>
          <a:bodyPr wrap="square" rtlCol="0">
            <a:spAutoFit/>
          </a:bodyPr>
          <a:lstStyle/>
          <a:p>
            <a:endParaRPr lang="en-US" sz="400" dirty="0">
              <a:latin typeface="+mj-lt"/>
            </a:endParaRPr>
          </a:p>
          <a:p>
            <a:r>
              <a:rPr lang="en-US" sz="1700" b="1" u="sng" dirty="0">
                <a:latin typeface="+mn-lt"/>
              </a:rPr>
              <a:t>The public is notified and informed of various programs, services and Request for Proposals that this department offers via:</a:t>
            </a:r>
          </a:p>
          <a:p>
            <a:pPr marL="1022350" lvl="1" indent="-341313" defTabSz="1027113">
              <a:buFont typeface="Arial"/>
              <a:buChar char="•"/>
            </a:pPr>
            <a:r>
              <a:rPr lang="en-US" sz="1700" dirty="0">
                <a:latin typeface="+mn-lt"/>
              </a:rPr>
              <a:t>E-mail</a:t>
            </a:r>
          </a:p>
          <a:p>
            <a:pPr marL="1022350" lvl="1" indent="-341313" defTabSz="1027113">
              <a:buFont typeface="Arial"/>
              <a:buChar char="•"/>
            </a:pPr>
            <a:r>
              <a:rPr lang="en-US" sz="1700" dirty="0">
                <a:latin typeface="+mn-lt"/>
              </a:rPr>
              <a:t>City’s website/WITN22</a:t>
            </a:r>
          </a:p>
          <a:p>
            <a:pPr marL="1022350" lvl="1" indent="-341313" defTabSz="1027113">
              <a:buFont typeface="Arial"/>
              <a:buChar char="•"/>
            </a:pPr>
            <a:r>
              <a:rPr lang="en-US" sz="1700" dirty="0">
                <a:latin typeface="+mn-lt"/>
              </a:rPr>
              <a:t>Delaware Helpline </a:t>
            </a:r>
          </a:p>
          <a:p>
            <a:pPr marL="1022350" lvl="1" indent="-341313" defTabSz="1027113">
              <a:buFont typeface="Arial"/>
              <a:buChar char="•"/>
            </a:pPr>
            <a:r>
              <a:rPr lang="en-US" sz="1700" dirty="0">
                <a:latin typeface="+mn-lt"/>
              </a:rPr>
              <a:t>Newspaper notification</a:t>
            </a:r>
          </a:p>
          <a:p>
            <a:pPr marL="1022350" lvl="1" indent="-341313" defTabSz="1027113">
              <a:buFont typeface="Arial"/>
              <a:buChar char="•"/>
            </a:pPr>
            <a:r>
              <a:rPr lang="en-US" sz="1700" dirty="0">
                <a:latin typeface="+mn-lt"/>
              </a:rPr>
              <a:t>Social media and flyers</a:t>
            </a:r>
          </a:p>
        </p:txBody>
      </p:sp>
    </p:spTree>
    <p:extLst>
      <p:ext uri="{BB962C8B-B14F-4D97-AF65-F5344CB8AC3E}">
        <p14:creationId xmlns:p14="http://schemas.microsoft.com/office/powerpoint/2010/main" val="121927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9</a:t>
            </a:fld>
            <a:endParaRPr lang="en-US" dirty="0"/>
          </a:p>
        </p:txBody>
      </p:sp>
      <p:sp>
        <p:nvSpPr>
          <p:cNvPr id="3" name="Rounded Rectangle 2"/>
          <p:cNvSpPr/>
          <p:nvPr/>
        </p:nvSpPr>
        <p:spPr>
          <a:xfrm>
            <a:off x="8077200" y="1143000"/>
            <a:ext cx="914400" cy="9144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800" b="1" spc="150" dirty="0">
                <a:ln w="11430"/>
                <a:solidFill>
                  <a:srgbClr val="F8F8F8"/>
                </a:solidFill>
                <a:effectLst>
                  <a:outerShdw blurRad="25400" algn="tl" rotWithShape="0">
                    <a:srgbClr val="000000">
                      <a:alpha val="43000"/>
                    </a:srgbClr>
                  </a:outerShdw>
                </a:effectLst>
                <a:latin typeface="+mj-lt"/>
                <a:cs typeface="Times New Roman" pitchFamily="18" charset="0"/>
              </a:rPr>
              <a:t>4i.</a:t>
            </a:r>
          </a:p>
        </p:txBody>
      </p:sp>
      <p:sp>
        <p:nvSpPr>
          <p:cNvPr id="4" name="Rectangle 2"/>
          <p:cNvSpPr txBox="1">
            <a:spLocks noChangeArrowheads="1"/>
          </p:cNvSpPr>
          <p:nvPr/>
        </p:nvSpPr>
        <p:spPr>
          <a:xfrm>
            <a:off x="457200" y="17526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t>Discuss planned use of the approximately ~$3.027M budgeted</a:t>
            </a:r>
          </a:p>
          <a:p>
            <a:pPr algn="l"/>
            <a:r>
              <a:rPr lang="en-US" sz="2100" b="1" dirty="0"/>
              <a:t>across CDBG, HOME, HOPWA</a:t>
            </a:r>
            <a:r>
              <a:rPr lang="en-US" sz="2100" b="1" dirty="0">
                <a:latin typeface="+mn-lt"/>
              </a:rPr>
              <a:t>,</a:t>
            </a:r>
            <a:r>
              <a:rPr lang="en-US" sz="2100" b="1" dirty="0"/>
              <a:t> ESG and NSP Funds, down ~$161K.</a:t>
            </a:r>
          </a:p>
        </p:txBody>
      </p:sp>
      <p:sp>
        <p:nvSpPr>
          <p:cNvPr id="5" name="Rectangle 2"/>
          <p:cNvSpPr txBox="1">
            <a:spLocks noChangeArrowheads="1"/>
          </p:cNvSpPr>
          <p:nvPr/>
        </p:nvSpPr>
        <p:spPr>
          <a:xfrm>
            <a:off x="990600" y="2514600"/>
            <a:ext cx="7010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dirty="0">
                <a:latin typeface="+mn-lt"/>
              </a:rPr>
              <a:t>Specify criteria and selection process.</a:t>
            </a:r>
          </a:p>
        </p:txBody>
      </p:sp>
      <p:sp>
        <p:nvSpPr>
          <p:cNvPr id="10" name="TextBox 9"/>
          <p:cNvSpPr txBox="1"/>
          <p:nvPr/>
        </p:nvSpPr>
        <p:spPr>
          <a:xfrm>
            <a:off x="381000" y="3058939"/>
            <a:ext cx="8305800" cy="2808461"/>
          </a:xfrm>
          <a:prstGeom prst="rect">
            <a:avLst/>
          </a:prstGeom>
          <a:noFill/>
        </p:spPr>
        <p:txBody>
          <a:bodyPr wrap="square" rtlCol="0">
            <a:spAutoFit/>
          </a:bodyPr>
          <a:lstStyle/>
          <a:p>
            <a:endParaRPr lang="en-US" sz="400" dirty="0"/>
          </a:p>
          <a:p>
            <a:r>
              <a:rPr lang="en-US" sz="1800" b="1" u="sng" dirty="0">
                <a:latin typeface="+mn-lt"/>
              </a:rPr>
              <a:t>Selection Process</a:t>
            </a:r>
            <a:endParaRPr lang="en-US" sz="1800" u="sng" dirty="0">
              <a:latin typeface="+mn-lt"/>
            </a:endParaRPr>
          </a:p>
          <a:p>
            <a:r>
              <a:rPr lang="en-US" sz="1800" dirty="0">
                <a:latin typeface="+mn-lt"/>
              </a:rPr>
              <a:t>Applications are reviewed by an Advisory Committee.</a:t>
            </a:r>
          </a:p>
          <a:p>
            <a:pPr marL="1028700" indent="-285750">
              <a:buFont typeface="Arial" pitchFamily="34" charset="0"/>
              <a:buChar char="•"/>
            </a:pPr>
            <a:r>
              <a:rPr lang="en-US" sz="1800" dirty="0">
                <a:latin typeface="+mn-lt"/>
              </a:rPr>
              <a:t>City Council representative</a:t>
            </a:r>
          </a:p>
          <a:p>
            <a:pPr marL="1028700" indent="-285750">
              <a:buFont typeface="Arial" pitchFamily="34" charset="0"/>
              <a:buChar char="•"/>
            </a:pPr>
            <a:r>
              <a:rPr lang="en-US" sz="1800" dirty="0">
                <a:latin typeface="+mn-lt"/>
              </a:rPr>
              <a:t>Real Estate and Housing staff</a:t>
            </a:r>
          </a:p>
          <a:p>
            <a:pPr marL="1028700" lvl="1" indent="-285750">
              <a:buFont typeface="Arial" pitchFamily="34" charset="0"/>
              <a:buChar char="•"/>
            </a:pPr>
            <a:r>
              <a:rPr lang="en-US" sz="1800" dirty="0">
                <a:latin typeface="+mn-lt"/>
              </a:rPr>
              <a:t>Department of Planning and Development staff</a:t>
            </a:r>
          </a:p>
          <a:p>
            <a:pPr marL="1028700" lvl="1" indent="-285750">
              <a:buFont typeface="Arial" pitchFamily="34" charset="0"/>
              <a:buChar char="•"/>
            </a:pPr>
            <a:r>
              <a:rPr lang="en-US" sz="1800" dirty="0">
                <a:latin typeface="+mn-lt"/>
              </a:rPr>
              <a:t>Representative from Delaware State Housing Authority</a:t>
            </a:r>
          </a:p>
          <a:p>
            <a:pPr marL="1028700" lvl="1" indent="-285750">
              <a:buFont typeface="Arial" pitchFamily="34" charset="0"/>
              <a:buChar char="•"/>
            </a:pPr>
            <a:r>
              <a:rPr lang="en-US" sz="1800" dirty="0">
                <a:latin typeface="+mn-lt"/>
              </a:rPr>
              <a:t>Representative from New Castle County</a:t>
            </a:r>
          </a:p>
          <a:p>
            <a:pPr marL="1028700" lvl="1" indent="-285750">
              <a:buFont typeface="Arial" pitchFamily="34" charset="0"/>
              <a:buChar char="•"/>
            </a:pPr>
            <a:r>
              <a:rPr lang="en-US" sz="1800" dirty="0">
                <a:latin typeface="+mn-lt"/>
              </a:rPr>
              <a:t>Representative from Continuum of Care</a:t>
            </a:r>
          </a:p>
          <a:p>
            <a:pPr lvl="1"/>
            <a:r>
              <a:rPr lang="en-US" sz="800" dirty="0">
                <a:latin typeface="+mn-lt"/>
              </a:rPr>
              <a:t> </a:t>
            </a:r>
            <a:endParaRPr lang="en-US" sz="600" dirty="0">
              <a:latin typeface="+mn-lt"/>
            </a:endParaRPr>
          </a:p>
          <a:p>
            <a:pPr lvl="1"/>
            <a:r>
              <a:rPr lang="en-US" sz="1800" dirty="0">
                <a:latin typeface="+mn-lt"/>
              </a:rPr>
              <a:t>Recommendations given to Mayor’s Office for final approval.</a:t>
            </a:r>
          </a:p>
        </p:txBody>
      </p:sp>
    </p:spTree>
    <p:extLst>
      <p:ext uri="{BB962C8B-B14F-4D97-AF65-F5344CB8AC3E}">
        <p14:creationId xmlns:p14="http://schemas.microsoft.com/office/powerpoint/2010/main" val="2389610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10</a:t>
            </a:fld>
            <a:endParaRPr lang="en-US" dirty="0"/>
          </a:p>
        </p:txBody>
      </p:sp>
      <p:sp>
        <p:nvSpPr>
          <p:cNvPr id="9" name="Rounded Rectangle 8"/>
          <p:cNvSpPr/>
          <p:nvPr/>
        </p:nvSpPr>
        <p:spPr>
          <a:xfrm>
            <a:off x="7772400" y="10668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latin typeface="+mj-lt"/>
                <a:cs typeface="Times New Roman" pitchFamily="18" charset="0"/>
              </a:rPr>
              <a:t>4ii.</a:t>
            </a:r>
          </a:p>
        </p:txBody>
      </p:sp>
      <p:sp>
        <p:nvSpPr>
          <p:cNvPr id="11" name="Rectangle 2"/>
          <p:cNvSpPr txBox="1">
            <a:spLocks noChangeArrowheads="1"/>
          </p:cNvSpPr>
          <p:nvPr/>
        </p:nvSpPr>
        <p:spPr>
          <a:xfrm>
            <a:off x="533400" y="5715000"/>
            <a:ext cx="3276600" cy="37669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u="sng" dirty="0"/>
              <a:t>New recipients are highlighted in yellow</a:t>
            </a:r>
            <a:r>
              <a:rPr lang="en-US" sz="1400" dirty="0"/>
              <a:t>.</a:t>
            </a:r>
            <a:endParaRPr lang="en-US" sz="2000" u="sng" dirty="0"/>
          </a:p>
        </p:txBody>
      </p:sp>
      <p:sp>
        <p:nvSpPr>
          <p:cNvPr id="7" name="Rectangle 2"/>
          <p:cNvSpPr txBox="1">
            <a:spLocks noChangeArrowheads="1"/>
          </p:cNvSpPr>
          <p:nvPr/>
        </p:nvSpPr>
        <p:spPr>
          <a:xfrm>
            <a:off x="457200" y="15240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t>Discuss planned use of the approximately ~$3.027M budgeted</a:t>
            </a:r>
          </a:p>
          <a:p>
            <a:pPr algn="l"/>
            <a:r>
              <a:rPr lang="en-US" sz="2000" b="1" dirty="0"/>
              <a:t>across CDBG, HOME, HOPWA, ESG and NSP Funds, down ~$161K.</a:t>
            </a:r>
          </a:p>
        </p:txBody>
      </p:sp>
      <p:graphicFrame>
        <p:nvGraphicFramePr>
          <p:cNvPr id="3" name="Object 2"/>
          <p:cNvGraphicFramePr>
            <a:graphicFrameLocks noChangeAspect="1"/>
          </p:cNvGraphicFramePr>
          <p:nvPr>
            <p:extLst>
              <p:ext uri="{D42A27DB-BD31-4B8C-83A1-F6EECF244321}">
                <p14:modId xmlns:p14="http://schemas.microsoft.com/office/powerpoint/2010/main" val="3028966220"/>
              </p:ext>
            </p:extLst>
          </p:nvPr>
        </p:nvGraphicFramePr>
        <p:xfrm>
          <a:off x="609600" y="2743200"/>
          <a:ext cx="3573161" cy="2362200"/>
        </p:xfrm>
        <a:graphic>
          <a:graphicData uri="http://schemas.openxmlformats.org/presentationml/2006/ole">
            <mc:AlternateContent xmlns:mc="http://schemas.openxmlformats.org/markup-compatibility/2006">
              <mc:Choice xmlns:v="urn:schemas-microsoft-com:vml" Requires="v">
                <p:oleObj spid="_x0000_s7308" name="Worksheet" r:id="rId3" imgW="2828819" imgH="2181354" progId="Excel.Sheet.12">
                  <p:embed/>
                </p:oleObj>
              </mc:Choice>
              <mc:Fallback>
                <p:oleObj name="Worksheet" r:id="rId3" imgW="2828819" imgH="2181354" progId="Excel.Sheet.12">
                  <p:embed/>
                  <p:pic>
                    <p:nvPicPr>
                      <p:cNvPr id="0" name="Picture 42"/>
                      <p:cNvPicPr>
                        <a:picLocks noChangeAspect="1" noChangeArrowheads="1"/>
                      </p:cNvPicPr>
                      <p:nvPr/>
                    </p:nvPicPr>
                    <p:blipFill>
                      <a:blip r:embed="rId4"/>
                      <a:srcRect/>
                      <a:stretch>
                        <a:fillRect/>
                      </a:stretch>
                    </p:blipFill>
                    <p:spPr bwMode="auto">
                      <a:xfrm>
                        <a:off x="609600" y="2743200"/>
                        <a:ext cx="3573161" cy="2362200"/>
                      </a:xfrm>
                      <a:prstGeom prst="rect">
                        <a:avLst/>
                      </a:prstGeom>
                      <a:noFill/>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214105682"/>
              </p:ext>
            </p:extLst>
          </p:nvPr>
        </p:nvGraphicFramePr>
        <p:xfrm>
          <a:off x="4419600" y="2729225"/>
          <a:ext cx="3935412" cy="3442975"/>
        </p:xfrm>
        <a:graphic>
          <a:graphicData uri="http://schemas.openxmlformats.org/presentationml/2006/ole">
            <mc:AlternateContent xmlns:mc="http://schemas.openxmlformats.org/markup-compatibility/2006">
              <mc:Choice xmlns:v="urn:schemas-microsoft-com:vml" Requires="v">
                <p:oleObj spid="_x0000_s7309" name="Worksheet" r:id="rId5" imgW="3524218" imgH="3086061" progId="Excel.Sheet.12">
                  <p:embed/>
                </p:oleObj>
              </mc:Choice>
              <mc:Fallback>
                <p:oleObj name="Worksheet" r:id="rId5" imgW="3524218" imgH="3086061" progId="Excel.Sheet.12">
                  <p:embed/>
                  <p:pic>
                    <p:nvPicPr>
                      <p:cNvPr id="0" name="Picture 43"/>
                      <p:cNvPicPr>
                        <a:picLocks noChangeAspect="1" noChangeArrowheads="1"/>
                      </p:cNvPicPr>
                      <p:nvPr/>
                    </p:nvPicPr>
                    <p:blipFill>
                      <a:blip r:embed="rId6"/>
                      <a:srcRect/>
                      <a:stretch>
                        <a:fillRect/>
                      </a:stretch>
                    </p:blipFill>
                    <p:spPr bwMode="auto">
                      <a:xfrm>
                        <a:off x="4419600" y="2729225"/>
                        <a:ext cx="3935412" cy="3442975"/>
                      </a:xfrm>
                      <a:prstGeom prst="rect">
                        <a:avLst/>
                      </a:prstGeom>
                      <a:noFill/>
                      <a:extLst/>
                    </p:spPr>
                  </p:pic>
                </p:oleObj>
              </mc:Fallback>
            </mc:AlternateContent>
          </a:graphicData>
        </a:graphic>
      </p:graphicFrame>
      <p:sp>
        <p:nvSpPr>
          <p:cNvPr id="5" name="TextBox 4"/>
          <p:cNvSpPr txBox="1"/>
          <p:nvPr/>
        </p:nvSpPr>
        <p:spPr>
          <a:xfrm flipH="1">
            <a:off x="838200" y="2209800"/>
            <a:ext cx="5848185" cy="369332"/>
          </a:xfrm>
          <a:prstGeom prst="rect">
            <a:avLst/>
          </a:prstGeom>
          <a:noFill/>
        </p:spPr>
        <p:txBody>
          <a:bodyPr wrap="square" rtlCol="0">
            <a:spAutoFit/>
          </a:bodyPr>
          <a:lstStyle/>
          <a:p>
            <a:pPr lvl="0"/>
            <a:r>
              <a:rPr lang="en-US" sz="1800" dirty="0">
                <a:solidFill>
                  <a:prstClr val="black"/>
                </a:solidFill>
                <a:latin typeface="+mn-lt"/>
              </a:rPr>
              <a:t>Specify any new recipients projected to receive funds.</a:t>
            </a:r>
          </a:p>
        </p:txBody>
      </p:sp>
    </p:spTree>
    <p:extLst>
      <p:ext uri="{BB962C8B-B14F-4D97-AF65-F5344CB8AC3E}">
        <p14:creationId xmlns:p14="http://schemas.microsoft.com/office/powerpoint/2010/main" val="14389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solidFill>
                  <a:prstClr val="black">
                    <a:tint val="75000"/>
                  </a:prstClr>
                </a:solidFill>
              </a:rPr>
              <a:pPr>
                <a:defRPr/>
              </a:pPr>
              <a:t>11</a:t>
            </a:fld>
            <a:endParaRPr lang="en-US" dirty="0">
              <a:solidFill>
                <a:prstClr val="black">
                  <a:tint val="75000"/>
                </a:prstClr>
              </a:solidFill>
            </a:endParaRPr>
          </a:p>
        </p:txBody>
      </p:sp>
      <p:sp>
        <p:nvSpPr>
          <p:cNvPr id="9" name="Rounded Rectangle 8"/>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cs typeface="Times New Roman" pitchFamily="18" charset="0"/>
              </a:rPr>
              <a:t>4ii.</a:t>
            </a:r>
          </a:p>
        </p:txBody>
      </p:sp>
      <p:sp>
        <p:nvSpPr>
          <p:cNvPr id="7" name="Rectangle 2"/>
          <p:cNvSpPr txBox="1">
            <a:spLocks noChangeArrowheads="1"/>
          </p:cNvSpPr>
          <p:nvPr/>
        </p:nvSpPr>
        <p:spPr>
          <a:xfrm>
            <a:off x="457200" y="1759226"/>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prstClr val="black"/>
                </a:solidFill>
              </a:rPr>
              <a:t>Discuss planned use of the approximately ~$3.027M budgeted</a:t>
            </a:r>
          </a:p>
          <a:p>
            <a:pPr algn="l"/>
            <a:r>
              <a:rPr lang="en-US" sz="2000" b="1" dirty="0">
                <a:solidFill>
                  <a:prstClr val="black"/>
                </a:solidFill>
              </a:rPr>
              <a:t>across CDBG, HOME, HOPWA, ESG and NSP Funds, down ~$161K.</a:t>
            </a:r>
          </a:p>
        </p:txBody>
      </p:sp>
      <p:graphicFrame>
        <p:nvGraphicFramePr>
          <p:cNvPr id="4" name="Object 3"/>
          <p:cNvGraphicFramePr>
            <a:graphicFrameLocks noChangeAspect="1"/>
          </p:cNvGraphicFramePr>
          <p:nvPr>
            <p:extLst>
              <p:ext uri="{D42A27DB-BD31-4B8C-83A1-F6EECF244321}">
                <p14:modId xmlns:p14="http://schemas.microsoft.com/office/powerpoint/2010/main" val="759817275"/>
              </p:ext>
            </p:extLst>
          </p:nvPr>
        </p:nvGraphicFramePr>
        <p:xfrm>
          <a:off x="1524000" y="2590800"/>
          <a:ext cx="5257800" cy="3681270"/>
        </p:xfrm>
        <a:graphic>
          <a:graphicData uri="http://schemas.openxmlformats.org/presentationml/2006/ole">
            <mc:AlternateContent xmlns:mc="http://schemas.openxmlformats.org/markup-compatibility/2006">
              <mc:Choice xmlns:v="urn:schemas-microsoft-com:vml" Requires="v">
                <p:oleObj spid="_x0000_s15422" name="Worksheet" r:id="rId3" imgW="3848036" imgH="2695472" progId="Excel.Sheet.12">
                  <p:embed/>
                </p:oleObj>
              </mc:Choice>
              <mc:Fallback>
                <p:oleObj name="Worksheet" r:id="rId3" imgW="3848036" imgH="2695472" progId="Excel.Sheet.12">
                  <p:embed/>
                  <p:pic>
                    <p:nvPicPr>
                      <p:cNvPr id="0" name="Picture 13"/>
                      <p:cNvPicPr>
                        <a:picLocks noChangeAspect="1" noChangeArrowheads="1"/>
                      </p:cNvPicPr>
                      <p:nvPr/>
                    </p:nvPicPr>
                    <p:blipFill>
                      <a:blip r:embed="rId4"/>
                      <a:srcRect/>
                      <a:stretch>
                        <a:fillRect/>
                      </a:stretch>
                    </p:blipFill>
                    <p:spPr bwMode="auto">
                      <a:xfrm>
                        <a:off x="1524000" y="2590800"/>
                        <a:ext cx="5257800" cy="3681270"/>
                      </a:xfrm>
                      <a:prstGeom prst="rect">
                        <a:avLst/>
                      </a:prstGeom>
                      <a:noFill/>
                      <a:extLst/>
                    </p:spPr>
                  </p:pic>
                </p:oleObj>
              </mc:Fallback>
            </mc:AlternateContent>
          </a:graphicData>
        </a:graphic>
      </p:graphicFrame>
    </p:spTree>
    <p:extLst>
      <p:ext uri="{BB962C8B-B14F-4D97-AF65-F5344CB8AC3E}">
        <p14:creationId xmlns:p14="http://schemas.microsoft.com/office/powerpoint/2010/main" val="3503965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solidFill>
                  <a:prstClr val="black">
                    <a:tint val="75000"/>
                  </a:prstClr>
                </a:solidFill>
              </a:rPr>
              <a:pPr>
                <a:defRPr/>
              </a:pPr>
              <a:t>12</a:t>
            </a:fld>
            <a:endParaRPr lang="en-US" dirty="0">
              <a:solidFill>
                <a:prstClr val="black">
                  <a:tint val="75000"/>
                </a:prstClr>
              </a:solidFill>
            </a:endParaRPr>
          </a:p>
        </p:txBody>
      </p:sp>
      <p:sp>
        <p:nvSpPr>
          <p:cNvPr id="9" name="Rounded Rectangle 8"/>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cs typeface="Times New Roman" pitchFamily="18" charset="0"/>
              </a:rPr>
              <a:t>4ii.</a:t>
            </a:r>
          </a:p>
        </p:txBody>
      </p:sp>
      <p:sp>
        <p:nvSpPr>
          <p:cNvPr id="7" name="Rectangle 2"/>
          <p:cNvSpPr txBox="1">
            <a:spLocks noChangeArrowheads="1"/>
          </p:cNvSpPr>
          <p:nvPr/>
        </p:nvSpPr>
        <p:spPr>
          <a:xfrm>
            <a:off x="381000" y="16002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prstClr val="black"/>
                </a:solidFill>
              </a:rPr>
              <a:t>Discuss planned use of the approximately ~$3.027M budgeted</a:t>
            </a:r>
          </a:p>
          <a:p>
            <a:pPr algn="l"/>
            <a:r>
              <a:rPr lang="en-US" sz="2000" b="1" dirty="0">
                <a:solidFill>
                  <a:prstClr val="black"/>
                </a:solidFill>
              </a:rPr>
              <a:t>across CDBG, HOME, HOPWA, ESG and NSP Funds, down ~$161K.</a:t>
            </a:r>
          </a:p>
        </p:txBody>
      </p:sp>
      <p:graphicFrame>
        <p:nvGraphicFramePr>
          <p:cNvPr id="3" name="Object 2"/>
          <p:cNvGraphicFramePr>
            <a:graphicFrameLocks noChangeAspect="1"/>
          </p:cNvGraphicFramePr>
          <p:nvPr>
            <p:extLst>
              <p:ext uri="{D42A27DB-BD31-4B8C-83A1-F6EECF244321}">
                <p14:modId xmlns:p14="http://schemas.microsoft.com/office/powerpoint/2010/main" val="3796704535"/>
              </p:ext>
            </p:extLst>
          </p:nvPr>
        </p:nvGraphicFramePr>
        <p:xfrm>
          <a:off x="1828800" y="2362200"/>
          <a:ext cx="5014913" cy="1981200"/>
        </p:xfrm>
        <a:graphic>
          <a:graphicData uri="http://schemas.openxmlformats.org/presentationml/2006/ole">
            <mc:AlternateContent xmlns:mc="http://schemas.openxmlformats.org/markup-compatibility/2006">
              <mc:Choice xmlns:v="urn:schemas-microsoft-com:vml" Requires="v">
                <p:oleObj spid="_x0000_s16506" name="Worksheet" r:id="rId3" imgW="4953000" imgH="1993900" progId="Excel.Sheet.12">
                  <p:embed/>
                </p:oleObj>
              </mc:Choice>
              <mc:Fallback>
                <p:oleObj name="Worksheet" r:id="rId3" imgW="4953000" imgH="1993900" progId="Excel.Sheet.12">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362200"/>
                        <a:ext cx="5014913" cy="198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555645406"/>
              </p:ext>
            </p:extLst>
          </p:nvPr>
        </p:nvGraphicFramePr>
        <p:xfrm>
          <a:off x="1795463" y="4478338"/>
          <a:ext cx="5065712" cy="1452562"/>
        </p:xfrm>
        <a:graphic>
          <a:graphicData uri="http://schemas.openxmlformats.org/presentationml/2006/ole">
            <mc:AlternateContent xmlns:mc="http://schemas.openxmlformats.org/markup-compatibility/2006">
              <mc:Choice xmlns:v="urn:schemas-microsoft-com:vml" Requires="v">
                <p:oleObj spid="_x0000_s16507" name="Worksheet" r:id="rId5" imgW="4546600" imgH="1473200" progId="Excel.Sheet.12">
                  <p:embed/>
                </p:oleObj>
              </mc:Choice>
              <mc:Fallback>
                <p:oleObj name="Worksheet" r:id="rId5" imgW="4546600" imgH="1473200" progId="Excel.Sheet.12">
                  <p:embed/>
                  <p:pic>
                    <p:nvPicPr>
                      <p:cNvPr id="0"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463" y="4478338"/>
                        <a:ext cx="5065712" cy="1452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txBox="1">
            <a:spLocks noChangeArrowheads="1"/>
          </p:cNvSpPr>
          <p:nvPr/>
        </p:nvSpPr>
        <p:spPr>
          <a:xfrm>
            <a:off x="1905000" y="6137320"/>
            <a:ext cx="4953000" cy="41588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900" dirty="0">
                <a:solidFill>
                  <a:prstClr val="black"/>
                </a:solidFill>
              </a:rPr>
              <a:t>No new recipients projected to receive funds.</a:t>
            </a:r>
          </a:p>
        </p:txBody>
      </p:sp>
    </p:spTree>
    <p:extLst>
      <p:ext uri="{BB962C8B-B14F-4D97-AF65-F5344CB8AC3E}">
        <p14:creationId xmlns:p14="http://schemas.microsoft.com/office/powerpoint/2010/main" val="4066570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solidFill>
                  <a:prstClr val="black">
                    <a:tint val="75000"/>
                  </a:prstClr>
                </a:solidFill>
              </a:rPr>
              <a:pPr>
                <a:defRPr/>
              </a:pPr>
              <a:t>13</a:t>
            </a:fld>
            <a:endParaRPr lang="en-US" dirty="0">
              <a:solidFill>
                <a:prstClr val="black">
                  <a:tint val="75000"/>
                </a:prstClr>
              </a:solidFill>
            </a:endParaRPr>
          </a:p>
        </p:txBody>
      </p:sp>
      <p:sp>
        <p:nvSpPr>
          <p:cNvPr id="9" name="Rounded Rectangle 8"/>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cs typeface="Times New Roman" pitchFamily="18" charset="0"/>
              </a:rPr>
              <a:t>4ii.</a:t>
            </a:r>
          </a:p>
        </p:txBody>
      </p:sp>
      <p:sp>
        <p:nvSpPr>
          <p:cNvPr id="7" name="Rectangle 2"/>
          <p:cNvSpPr txBox="1">
            <a:spLocks noChangeArrowheads="1"/>
          </p:cNvSpPr>
          <p:nvPr/>
        </p:nvSpPr>
        <p:spPr>
          <a:xfrm>
            <a:off x="457200" y="17526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solidFill>
                  <a:prstClr val="black"/>
                </a:solidFill>
              </a:rPr>
              <a:t>Discuss planned use of the approximately ~$3.027M budgeted</a:t>
            </a:r>
          </a:p>
          <a:p>
            <a:pPr algn="l"/>
            <a:r>
              <a:rPr lang="en-US" sz="2100" b="1" dirty="0">
                <a:solidFill>
                  <a:prstClr val="black"/>
                </a:solidFill>
              </a:rPr>
              <a:t>across CDBG, HOME, HOPWA, ESG and NSP Funds, down ~$161K.</a:t>
            </a:r>
          </a:p>
        </p:txBody>
      </p:sp>
      <p:graphicFrame>
        <p:nvGraphicFramePr>
          <p:cNvPr id="3" name="Object 2"/>
          <p:cNvGraphicFramePr>
            <a:graphicFrameLocks noChangeAspect="1"/>
          </p:cNvGraphicFramePr>
          <p:nvPr>
            <p:extLst>
              <p:ext uri="{D42A27DB-BD31-4B8C-83A1-F6EECF244321}">
                <p14:modId xmlns:p14="http://schemas.microsoft.com/office/powerpoint/2010/main" val="1026768795"/>
              </p:ext>
            </p:extLst>
          </p:nvPr>
        </p:nvGraphicFramePr>
        <p:xfrm>
          <a:off x="1905000" y="3048001"/>
          <a:ext cx="4876800" cy="1196962"/>
        </p:xfrm>
        <a:graphic>
          <a:graphicData uri="http://schemas.openxmlformats.org/presentationml/2006/ole">
            <mc:AlternateContent xmlns:mc="http://schemas.openxmlformats.org/markup-compatibility/2006">
              <mc:Choice xmlns:v="urn:schemas-microsoft-com:vml" Requires="v">
                <p:oleObj spid="_x0000_s17470" name="Worksheet" r:id="rId3" imgW="4102100" imgH="1016000" progId="Excel.Sheet.12">
                  <p:embed/>
                </p:oleObj>
              </mc:Choice>
              <mc:Fallback>
                <p:oleObj name="Worksheet" r:id="rId3" imgW="4102100" imgH="1016000" progId="Excel.Sheet.12">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048001"/>
                        <a:ext cx="4876800" cy="1196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44305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solidFill>
                  <a:prstClr val="black">
                    <a:tint val="75000"/>
                  </a:prstClr>
                </a:solidFill>
              </a:rPr>
              <a:pPr>
                <a:defRPr/>
              </a:pPr>
              <a:t>14</a:t>
            </a:fld>
            <a:endParaRPr lang="en-US" dirty="0">
              <a:solidFill>
                <a:prstClr val="black">
                  <a:tint val="75000"/>
                </a:prstClr>
              </a:solidFill>
            </a:endParaRPr>
          </a:p>
        </p:txBody>
      </p:sp>
      <p:sp>
        <p:nvSpPr>
          <p:cNvPr id="9" name="Rounded Rectangle 8"/>
          <p:cNvSpPr/>
          <p:nvPr/>
        </p:nvSpPr>
        <p:spPr>
          <a:xfrm>
            <a:off x="7696200" y="1219200"/>
            <a:ext cx="1219200" cy="1219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cs typeface="Times New Roman" pitchFamily="18" charset="0"/>
              </a:rPr>
              <a:t>4ii.</a:t>
            </a:r>
          </a:p>
        </p:txBody>
      </p:sp>
      <p:sp>
        <p:nvSpPr>
          <p:cNvPr id="11" name="Rectangle 2"/>
          <p:cNvSpPr txBox="1">
            <a:spLocks noChangeArrowheads="1"/>
          </p:cNvSpPr>
          <p:nvPr/>
        </p:nvSpPr>
        <p:spPr>
          <a:xfrm>
            <a:off x="609600" y="2487881"/>
            <a:ext cx="7379525"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900" dirty="0">
                <a:solidFill>
                  <a:prstClr val="black"/>
                </a:solidFill>
              </a:rPr>
              <a:t>Specify total dollar amount of requests, and the total amount awarded</a:t>
            </a:r>
            <a:r>
              <a:rPr lang="en-US" sz="2200" dirty="0">
                <a:solidFill>
                  <a:prstClr val="black"/>
                </a:solidFill>
              </a:rPr>
              <a:t>. </a:t>
            </a:r>
          </a:p>
        </p:txBody>
      </p:sp>
      <p:sp>
        <p:nvSpPr>
          <p:cNvPr id="7" name="Rectangle 2"/>
          <p:cNvSpPr txBox="1">
            <a:spLocks noChangeArrowheads="1"/>
          </p:cNvSpPr>
          <p:nvPr/>
        </p:nvSpPr>
        <p:spPr>
          <a:xfrm>
            <a:off x="304800" y="17526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solidFill>
                  <a:prstClr val="black"/>
                </a:solidFill>
              </a:rPr>
              <a:t>Discuss planned use of the approximately ~$3.027M budgeted</a:t>
            </a:r>
          </a:p>
          <a:p>
            <a:pPr algn="l"/>
            <a:r>
              <a:rPr lang="en-US" sz="2100" b="1" dirty="0">
                <a:solidFill>
                  <a:prstClr val="black"/>
                </a:solidFill>
              </a:rPr>
              <a:t>across CDBG, HOME, HOPWA, ESG and NSP Funds, down ~$161K.</a:t>
            </a:r>
          </a:p>
        </p:txBody>
      </p:sp>
      <p:sp>
        <p:nvSpPr>
          <p:cNvPr id="8" name="Rectangle 3"/>
          <p:cNvSpPr txBox="1">
            <a:spLocks noChangeArrowheads="1"/>
          </p:cNvSpPr>
          <p:nvPr/>
        </p:nvSpPr>
        <p:spPr>
          <a:xfrm>
            <a:off x="533400" y="3276600"/>
            <a:ext cx="8305800" cy="3581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None/>
            </a:pPr>
            <a:endParaRPr lang="en-US" sz="2000" dirty="0">
              <a:solidFill>
                <a:prstClr val="black"/>
              </a:solidFill>
            </a:endParaRPr>
          </a:p>
          <a:p>
            <a:pPr fontAlgn="auto">
              <a:spcAft>
                <a:spcPts val="0"/>
              </a:spcAft>
              <a:buFont typeface="Arial" pitchFamily="34" charset="0"/>
              <a:buNone/>
            </a:pPr>
            <a:endParaRPr lang="en-US" sz="2000" dirty="0">
              <a:solidFill>
                <a:prstClr val="black"/>
              </a:solidFill>
            </a:endParaRPr>
          </a:p>
        </p:txBody>
      </p:sp>
      <p:sp>
        <p:nvSpPr>
          <p:cNvPr id="13" name="Rectangle 3"/>
          <p:cNvSpPr txBox="1">
            <a:spLocks noChangeArrowheads="1"/>
          </p:cNvSpPr>
          <p:nvPr/>
        </p:nvSpPr>
        <p:spPr>
          <a:xfrm>
            <a:off x="304800" y="3579083"/>
            <a:ext cx="8534400" cy="10691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r>
              <a:rPr lang="en-US" sz="2000" dirty="0">
                <a:solidFill>
                  <a:prstClr val="black"/>
                </a:solidFill>
              </a:rPr>
              <a:t>Neighborhood Stabilization Program 1 and Neighborhood Stabilization Program 2 have no available funds. Therefore, at this time there are no new recipients projected to receive funding through these programs.</a:t>
            </a:r>
          </a:p>
          <a:p>
            <a:pPr marL="0" indent="0" fontAlgn="auto">
              <a:spcAft>
                <a:spcPts val="0"/>
              </a:spcAft>
              <a:buNone/>
            </a:pPr>
            <a:endParaRPr lang="en-US" sz="2000" dirty="0">
              <a:solidFill>
                <a:prstClr val="black"/>
              </a:solidFill>
            </a:endParaRPr>
          </a:p>
          <a:p>
            <a:pPr fontAlgn="auto">
              <a:spcAft>
                <a:spcPts val="0"/>
              </a:spcAft>
              <a:buFont typeface="Arial" pitchFamily="34" charset="0"/>
              <a:buNone/>
            </a:pPr>
            <a:endParaRPr lang="en-US" sz="2000" dirty="0">
              <a:solidFill>
                <a:prstClr val="black"/>
              </a:solidFill>
            </a:endParaRPr>
          </a:p>
        </p:txBody>
      </p:sp>
    </p:spTree>
    <p:extLst>
      <p:ext uri="{BB962C8B-B14F-4D97-AF65-F5344CB8AC3E}">
        <p14:creationId xmlns:p14="http://schemas.microsoft.com/office/powerpoint/2010/main" val="1183860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solidFill>
                  <a:prstClr val="black">
                    <a:tint val="75000"/>
                  </a:prstClr>
                </a:solidFill>
              </a:rPr>
              <a:pPr>
                <a:defRPr/>
              </a:pPr>
              <a:t>15</a:t>
            </a:fld>
            <a:endParaRPr lang="en-US" dirty="0">
              <a:solidFill>
                <a:prstClr val="black">
                  <a:tint val="75000"/>
                </a:prstClr>
              </a:solidFill>
            </a:endParaRPr>
          </a:p>
        </p:txBody>
      </p:sp>
      <p:sp>
        <p:nvSpPr>
          <p:cNvPr id="9" name="Rounded Rectangle 8"/>
          <p:cNvSpPr/>
          <p:nvPr/>
        </p:nvSpPr>
        <p:spPr>
          <a:xfrm>
            <a:off x="7696200" y="1219200"/>
            <a:ext cx="1219200" cy="1219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b="1" spc="150" dirty="0">
                <a:ln w="11430"/>
                <a:solidFill>
                  <a:srgbClr val="F8F8F8"/>
                </a:solidFill>
                <a:effectLst>
                  <a:outerShdw blurRad="25400" algn="tl" rotWithShape="0">
                    <a:srgbClr val="000000">
                      <a:alpha val="43000"/>
                    </a:srgbClr>
                  </a:outerShdw>
                </a:effectLst>
                <a:cs typeface="Times New Roman" pitchFamily="18" charset="0"/>
              </a:rPr>
              <a:t>4iii.</a:t>
            </a:r>
          </a:p>
        </p:txBody>
      </p:sp>
      <p:sp>
        <p:nvSpPr>
          <p:cNvPr id="11" name="Rectangle 2"/>
          <p:cNvSpPr txBox="1">
            <a:spLocks noChangeArrowheads="1"/>
          </p:cNvSpPr>
          <p:nvPr/>
        </p:nvSpPr>
        <p:spPr>
          <a:xfrm>
            <a:off x="609600" y="2487881"/>
            <a:ext cx="7379525"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900" dirty="0">
                <a:solidFill>
                  <a:prstClr val="black"/>
                </a:solidFill>
              </a:rPr>
              <a:t>Specify </a:t>
            </a:r>
            <a:r>
              <a:rPr lang="en-US" sz="1900" dirty="0">
                <a:solidFill>
                  <a:prstClr val="black"/>
                </a:solidFill>
                <a:latin typeface="+mn-lt"/>
              </a:rPr>
              <a:t>total</a:t>
            </a:r>
            <a:r>
              <a:rPr lang="en-US" sz="1900" dirty="0">
                <a:solidFill>
                  <a:prstClr val="black"/>
                </a:solidFill>
              </a:rPr>
              <a:t> dollar amount of requests, and the total amount awarded</a:t>
            </a:r>
            <a:r>
              <a:rPr lang="en-US" sz="2200" dirty="0">
                <a:solidFill>
                  <a:prstClr val="black"/>
                </a:solidFill>
              </a:rPr>
              <a:t>. </a:t>
            </a:r>
          </a:p>
        </p:txBody>
      </p:sp>
      <p:sp>
        <p:nvSpPr>
          <p:cNvPr id="7" name="Rectangle 2"/>
          <p:cNvSpPr txBox="1">
            <a:spLocks noChangeArrowheads="1"/>
          </p:cNvSpPr>
          <p:nvPr/>
        </p:nvSpPr>
        <p:spPr>
          <a:xfrm>
            <a:off x="304800" y="1752600"/>
            <a:ext cx="74676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solidFill>
                  <a:prstClr val="black"/>
                </a:solidFill>
              </a:rPr>
              <a:t>Discuss planned use of the approximately ~$3.027M budgeted</a:t>
            </a:r>
          </a:p>
          <a:p>
            <a:pPr algn="l"/>
            <a:r>
              <a:rPr lang="en-US" sz="2100" b="1" dirty="0">
                <a:solidFill>
                  <a:prstClr val="black"/>
                </a:solidFill>
              </a:rPr>
              <a:t>across CDBG, HOME, HOPWA, ESG and NSP Funds, down ~$161K.</a:t>
            </a:r>
          </a:p>
        </p:txBody>
      </p:sp>
      <p:graphicFrame>
        <p:nvGraphicFramePr>
          <p:cNvPr id="5" name="Object 4"/>
          <p:cNvGraphicFramePr>
            <a:graphicFrameLocks noChangeAspect="1"/>
          </p:cNvGraphicFramePr>
          <p:nvPr>
            <p:extLst>
              <p:ext uri="{D42A27DB-BD31-4B8C-83A1-F6EECF244321}">
                <p14:modId xmlns:p14="http://schemas.microsoft.com/office/powerpoint/2010/main" val="2912653246"/>
              </p:ext>
            </p:extLst>
          </p:nvPr>
        </p:nvGraphicFramePr>
        <p:xfrm>
          <a:off x="1905000" y="3312359"/>
          <a:ext cx="5029200" cy="1793041"/>
        </p:xfrm>
        <a:graphic>
          <a:graphicData uri="http://schemas.openxmlformats.org/presentationml/2006/ole">
            <mc:AlternateContent xmlns:mc="http://schemas.openxmlformats.org/markup-compatibility/2006">
              <mc:Choice xmlns:v="urn:schemas-microsoft-com:vml" Requires="v">
                <p:oleObj spid="_x0000_s18494" name="Worksheet" r:id="rId3" imgW="4787900" imgH="1714500" progId="Excel.Sheet.12">
                  <p:embed/>
                </p:oleObj>
              </mc:Choice>
              <mc:Fallback>
                <p:oleObj name="Worksheet" r:id="rId3" imgW="4787900" imgH="1714500" progId="Excel.Sheet.12">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312359"/>
                        <a:ext cx="5029200" cy="179304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4799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16</a:t>
            </a:fld>
            <a:endParaRPr lang="en-US" dirty="0"/>
          </a:p>
        </p:txBody>
      </p:sp>
      <p:sp>
        <p:nvSpPr>
          <p:cNvPr id="9" name="Rounded Rectangle 8"/>
          <p:cNvSpPr/>
          <p:nvPr/>
        </p:nvSpPr>
        <p:spPr>
          <a:xfrm>
            <a:off x="7790213"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5a.</a:t>
            </a:r>
          </a:p>
        </p:txBody>
      </p:sp>
      <p:sp>
        <p:nvSpPr>
          <p:cNvPr id="10" name="Rectangle 2"/>
          <p:cNvSpPr txBox="1">
            <a:spLocks noChangeArrowheads="1"/>
          </p:cNvSpPr>
          <p:nvPr/>
        </p:nvSpPr>
        <p:spPr>
          <a:xfrm>
            <a:off x="225631" y="1752600"/>
            <a:ext cx="7501072"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City funding sources available to assist City residents with </a:t>
            </a:r>
            <a:r>
              <a:rPr lang="en-US" sz="2300" i="1" u="sng" dirty="0">
                <a:solidFill>
                  <a:schemeClr val="accent3">
                    <a:lumMod val="50000"/>
                  </a:schemeClr>
                </a:solidFill>
              </a:rPr>
              <a:t>Affordable Housing</a:t>
            </a:r>
          </a:p>
        </p:txBody>
      </p:sp>
      <p:sp>
        <p:nvSpPr>
          <p:cNvPr id="11" name="Rectangle 2"/>
          <p:cNvSpPr txBox="1">
            <a:spLocks noChangeArrowheads="1"/>
          </p:cNvSpPr>
          <p:nvPr/>
        </p:nvSpPr>
        <p:spPr>
          <a:xfrm>
            <a:off x="877959" y="2662052"/>
            <a:ext cx="6848744"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2300" dirty="0"/>
          </a:p>
        </p:txBody>
      </p:sp>
      <p:sp>
        <p:nvSpPr>
          <p:cNvPr id="13" name="Rectangle 2"/>
          <p:cNvSpPr txBox="1">
            <a:spLocks noChangeArrowheads="1"/>
          </p:cNvSpPr>
          <p:nvPr/>
        </p:nvSpPr>
        <p:spPr>
          <a:xfrm>
            <a:off x="1304656" y="2895600"/>
            <a:ext cx="6848744" cy="3124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i="1" u="sng" dirty="0">
                <a:solidFill>
                  <a:schemeClr val="accent2">
                    <a:lumMod val="50000"/>
                  </a:schemeClr>
                </a:solidFill>
                <a:latin typeface="+mn-lt"/>
              </a:rPr>
              <a:t>Community Development Block Grants</a:t>
            </a:r>
          </a:p>
          <a:p>
            <a:pPr marL="914400" indent="-341313" algn="l">
              <a:buFont typeface="Arial" panose="020B0604020202020204" pitchFamily="34" charset="0"/>
              <a:buChar char="•"/>
            </a:pPr>
            <a:r>
              <a:rPr lang="en-US" sz="2300" i="1" dirty="0">
                <a:latin typeface="+mn-lt"/>
              </a:rPr>
              <a:t>Catholic Charities</a:t>
            </a:r>
          </a:p>
          <a:p>
            <a:pPr marL="914400" indent="-341313" algn="l">
              <a:buFont typeface="Arial" panose="020B0604020202020204" pitchFamily="34" charset="0"/>
              <a:buChar char="•"/>
            </a:pPr>
            <a:r>
              <a:rPr lang="en-US" sz="2300" i="1" dirty="0">
                <a:latin typeface="+mn-lt"/>
              </a:rPr>
              <a:t>Lutheran Community Services</a:t>
            </a:r>
          </a:p>
          <a:p>
            <a:pPr marL="914400" indent="-341313" algn="l">
              <a:buFont typeface="Arial" panose="020B0604020202020204" pitchFamily="34" charset="0"/>
              <a:buChar char="•"/>
            </a:pPr>
            <a:r>
              <a:rPr lang="en-US" sz="2300" i="1" dirty="0">
                <a:latin typeface="+mn-lt"/>
              </a:rPr>
              <a:t>Home Loan and Emergency Repair Program</a:t>
            </a:r>
          </a:p>
          <a:p>
            <a:pPr algn="l"/>
            <a:endParaRPr lang="en-US" sz="1100" dirty="0">
              <a:latin typeface="+mn-lt"/>
            </a:endParaRPr>
          </a:p>
          <a:p>
            <a:pPr algn="l"/>
            <a:r>
              <a:rPr lang="en-US" sz="2300" i="1" u="sng" dirty="0">
                <a:solidFill>
                  <a:schemeClr val="accent3">
                    <a:lumMod val="50000"/>
                  </a:schemeClr>
                </a:solidFill>
                <a:latin typeface="+mn-lt"/>
              </a:rPr>
              <a:t>Housing Opportunity Fund</a:t>
            </a:r>
          </a:p>
          <a:p>
            <a:pPr marL="571500" algn="l"/>
            <a:r>
              <a:rPr lang="en-US" sz="2300" i="1" dirty="0">
                <a:latin typeface="+mn-lt"/>
              </a:rPr>
              <a:t>These funds are awarded to non-profit and         for-profit partners for the purpose of constructing affordable homes for City residents.</a:t>
            </a:r>
          </a:p>
        </p:txBody>
      </p:sp>
    </p:spTree>
    <p:extLst>
      <p:ext uri="{BB962C8B-B14F-4D97-AF65-F5344CB8AC3E}">
        <p14:creationId xmlns:p14="http://schemas.microsoft.com/office/powerpoint/2010/main" val="3436102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17</a:t>
            </a:fld>
            <a:endParaRPr lang="en-US" dirty="0"/>
          </a:p>
        </p:txBody>
      </p:sp>
      <p:sp>
        <p:nvSpPr>
          <p:cNvPr id="3" name="Rounded Rectangle 2"/>
          <p:cNvSpPr/>
          <p:nvPr/>
        </p:nvSpPr>
        <p:spPr>
          <a:xfrm>
            <a:off x="7799738"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5b.</a:t>
            </a:r>
          </a:p>
        </p:txBody>
      </p:sp>
      <p:sp>
        <p:nvSpPr>
          <p:cNvPr id="4" name="Rectangle 2"/>
          <p:cNvSpPr txBox="1">
            <a:spLocks noChangeArrowheads="1"/>
          </p:cNvSpPr>
          <p:nvPr/>
        </p:nvSpPr>
        <p:spPr>
          <a:xfrm>
            <a:off x="246413" y="1752600"/>
            <a:ext cx="7501072"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City funding </a:t>
            </a:r>
            <a:r>
              <a:rPr lang="en-US" sz="2300" b="1" dirty="0">
                <a:latin typeface="+mn-lt"/>
              </a:rPr>
              <a:t>sources</a:t>
            </a:r>
            <a:r>
              <a:rPr lang="en-US" sz="2300" b="1" dirty="0"/>
              <a:t> available to assist City residents with  </a:t>
            </a:r>
            <a:r>
              <a:rPr lang="en-US" sz="2300" i="1" u="sng" dirty="0">
                <a:solidFill>
                  <a:schemeClr val="tx1">
                    <a:lumMod val="95000"/>
                    <a:lumOff val="5000"/>
                  </a:schemeClr>
                </a:solidFill>
              </a:rPr>
              <a:t>Home Repair</a:t>
            </a:r>
          </a:p>
        </p:txBody>
      </p:sp>
      <p:sp>
        <p:nvSpPr>
          <p:cNvPr id="6" name="Rectangle 2"/>
          <p:cNvSpPr txBox="1">
            <a:spLocks noChangeArrowheads="1"/>
          </p:cNvSpPr>
          <p:nvPr/>
        </p:nvSpPr>
        <p:spPr>
          <a:xfrm>
            <a:off x="1228456" y="2819400"/>
            <a:ext cx="6848744" cy="2743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i="1" u="sng" dirty="0">
                <a:solidFill>
                  <a:schemeClr val="tx1">
                    <a:lumMod val="95000"/>
                    <a:lumOff val="5000"/>
                  </a:schemeClr>
                </a:solidFill>
              </a:rPr>
              <a:t>Community Development Block Grants</a:t>
            </a:r>
          </a:p>
          <a:p>
            <a:pPr marL="917575" indent="-457200" algn="l">
              <a:buFont typeface="Arial" panose="020B0604020202020204" pitchFamily="34" charset="0"/>
              <a:buChar char="•"/>
            </a:pPr>
            <a:r>
              <a:rPr lang="en-US" sz="2300" i="1" dirty="0"/>
              <a:t>Home Loan Repair Program</a:t>
            </a:r>
          </a:p>
          <a:p>
            <a:pPr marL="917575" indent="-457200" algn="l">
              <a:buFont typeface="Arial" panose="020B0604020202020204" pitchFamily="34" charset="0"/>
              <a:buChar char="•"/>
            </a:pPr>
            <a:r>
              <a:rPr lang="en-US" sz="2300" i="1" dirty="0"/>
              <a:t>Emergency Home Loan Repair Program</a:t>
            </a:r>
          </a:p>
          <a:p>
            <a:pPr marL="917575" indent="-457200" algn="l">
              <a:buFont typeface="Arial" panose="020B0604020202020204" pitchFamily="34" charset="0"/>
              <a:buChar char="•"/>
            </a:pPr>
            <a:r>
              <a:rPr lang="en-US" sz="2300" i="1" dirty="0"/>
              <a:t>Ingleside Senior Safety and Repair Program</a:t>
            </a:r>
          </a:p>
          <a:p>
            <a:pPr marL="457200" indent="-457200" algn="l">
              <a:buFont typeface="Arial" panose="020B0604020202020204" pitchFamily="34" charset="0"/>
              <a:buChar char="•"/>
            </a:pPr>
            <a:endParaRPr lang="en-US" sz="1100" i="1" dirty="0"/>
          </a:p>
          <a:p>
            <a:pPr algn="l"/>
            <a:r>
              <a:rPr lang="en-US" sz="2300" i="1" u="sng" dirty="0">
                <a:solidFill>
                  <a:schemeClr val="tx1">
                    <a:lumMod val="95000"/>
                    <a:lumOff val="5000"/>
                  </a:schemeClr>
                </a:solidFill>
                <a:latin typeface="+mn-lt"/>
              </a:rPr>
              <a:t>Emergency Repair Program</a:t>
            </a:r>
          </a:p>
          <a:p>
            <a:pPr marL="914400" indent="-457200" algn="l">
              <a:buFont typeface="Arial" pitchFamily="34" charset="0"/>
              <a:buChar char="•"/>
            </a:pPr>
            <a:r>
              <a:rPr lang="en-US" sz="2300" i="1" dirty="0"/>
              <a:t>Milford Housing Development</a:t>
            </a:r>
          </a:p>
          <a:p>
            <a:pPr algn="l">
              <a:tabLst>
                <a:tab pos="1144588" algn="l"/>
              </a:tabLst>
            </a:pPr>
            <a:r>
              <a:rPr lang="en-US" sz="2300" i="1" dirty="0"/>
              <a:t>	</a:t>
            </a:r>
            <a:r>
              <a:rPr lang="en-US" sz="1800" i="1" dirty="0">
                <a:latin typeface="+mn-lt"/>
              </a:rPr>
              <a:t>Administering state-wide DSHA program</a:t>
            </a:r>
          </a:p>
          <a:p>
            <a:pPr marL="457200" indent="-457200" algn="l">
              <a:buFont typeface="Arial" panose="020B0604020202020204" pitchFamily="34" charset="0"/>
              <a:buChar char="•"/>
            </a:pPr>
            <a:endParaRPr lang="en-US" sz="2300" dirty="0"/>
          </a:p>
          <a:p>
            <a:pPr marL="457200" indent="-457200" algn="l">
              <a:buFont typeface="Arial" panose="020B0604020202020204" pitchFamily="34" charset="0"/>
              <a:buChar char="•"/>
            </a:pPr>
            <a:endParaRPr lang="en-US" sz="2300" dirty="0"/>
          </a:p>
          <a:p>
            <a:pPr algn="l"/>
            <a:endParaRPr lang="en-US" sz="2300" dirty="0"/>
          </a:p>
        </p:txBody>
      </p:sp>
    </p:spTree>
    <p:extLst>
      <p:ext uri="{BB962C8B-B14F-4D97-AF65-F5344CB8AC3E}">
        <p14:creationId xmlns:p14="http://schemas.microsoft.com/office/powerpoint/2010/main" val="3824387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18</a:t>
            </a:fld>
            <a:endParaRPr lang="en-US" dirty="0"/>
          </a:p>
        </p:txBody>
      </p:sp>
      <p:sp>
        <p:nvSpPr>
          <p:cNvPr id="3" name="Rounded Rectangle 2"/>
          <p:cNvSpPr/>
          <p:nvPr/>
        </p:nvSpPr>
        <p:spPr>
          <a:xfrm>
            <a:off x="7790213"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5c.</a:t>
            </a:r>
          </a:p>
        </p:txBody>
      </p:sp>
      <p:sp>
        <p:nvSpPr>
          <p:cNvPr id="4" name="Rectangle 2"/>
          <p:cNvSpPr txBox="1">
            <a:spLocks noChangeArrowheads="1"/>
          </p:cNvSpPr>
          <p:nvPr/>
        </p:nvSpPr>
        <p:spPr>
          <a:xfrm>
            <a:off x="246413" y="1752600"/>
            <a:ext cx="7501072"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City funding sources available to assist City residents with De-lead</a:t>
            </a:r>
          </a:p>
        </p:txBody>
      </p:sp>
      <p:sp>
        <p:nvSpPr>
          <p:cNvPr id="6" name="Rectangle 2"/>
          <p:cNvSpPr txBox="1">
            <a:spLocks noChangeArrowheads="1"/>
          </p:cNvSpPr>
          <p:nvPr/>
        </p:nvSpPr>
        <p:spPr>
          <a:xfrm>
            <a:off x="609600" y="3129148"/>
            <a:ext cx="8000999" cy="4522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600" i="1" dirty="0"/>
              <a:t>No funding is currently allocated for lead remediation.</a:t>
            </a:r>
          </a:p>
        </p:txBody>
      </p:sp>
    </p:spTree>
    <p:extLst>
      <p:ext uri="{BB962C8B-B14F-4D97-AF65-F5344CB8AC3E}">
        <p14:creationId xmlns:p14="http://schemas.microsoft.com/office/powerpoint/2010/main" val="4142250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19</a:t>
            </a:fld>
            <a:endParaRPr lang="en-US" dirty="0"/>
          </a:p>
        </p:txBody>
      </p:sp>
      <p:sp>
        <p:nvSpPr>
          <p:cNvPr id="3" name="Rounded Rectangle 2"/>
          <p:cNvSpPr/>
          <p:nvPr/>
        </p:nvSpPr>
        <p:spPr>
          <a:xfrm>
            <a:off x="7790213"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5d.</a:t>
            </a:r>
          </a:p>
        </p:txBody>
      </p:sp>
      <p:sp>
        <p:nvSpPr>
          <p:cNvPr id="4" name="Rectangle 2"/>
          <p:cNvSpPr txBox="1">
            <a:spLocks noChangeArrowheads="1"/>
          </p:cNvSpPr>
          <p:nvPr/>
        </p:nvSpPr>
        <p:spPr>
          <a:xfrm>
            <a:off x="246413" y="1752600"/>
            <a:ext cx="7501072"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City funding sources available to assist City residents with Pre-rental Inspections</a:t>
            </a:r>
          </a:p>
        </p:txBody>
      </p:sp>
      <p:sp>
        <p:nvSpPr>
          <p:cNvPr id="6" name="Rectangle 2"/>
          <p:cNvSpPr txBox="1">
            <a:spLocks noChangeArrowheads="1"/>
          </p:cNvSpPr>
          <p:nvPr/>
        </p:nvSpPr>
        <p:spPr>
          <a:xfrm>
            <a:off x="508221" y="3429000"/>
            <a:ext cx="8229599" cy="2286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600" i="1" dirty="0"/>
              <a:t>The Department of Real Estate and Housing currently has no funding available for Pre-rental Inspections.</a:t>
            </a:r>
          </a:p>
          <a:p>
            <a:pPr algn="l"/>
            <a:endParaRPr lang="en-US" sz="1100" i="1" dirty="0"/>
          </a:p>
          <a:p>
            <a:pPr algn="l"/>
            <a:r>
              <a:rPr lang="en-US" sz="2600" i="1" dirty="0"/>
              <a:t>This responsibility falls within the purview of the Department of Licenses and Inspections.</a:t>
            </a:r>
          </a:p>
        </p:txBody>
      </p:sp>
    </p:spTree>
    <p:extLst>
      <p:ext uri="{BB962C8B-B14F-4D97-AF65-F5344CB8AC3E}">
        <p14:creationId xmlns:p14="http://schemas.microsoft.com/office/powerpoint/2010/main" val="3582337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20</a:t>
            </a:fld>
            <a:endParaRPr lang="en-US" dirty="0"/>
          </a:p>
        </p:txBody>
      </p:sp>
      <p:sp>
        <p:nvSpPr>
          <p:cNvPr id="3" name="Rounded Rectangle 2"/>
          <p:cNvSpPr/>
          <p:nvPr/>
        </p:nvSpPr>
        <p:spPr>
          <a:xfrm>
            <a:off x="7790213"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6a.</a:t>
            </a:r>
          </a:p>
        </p:txBody>
      </p:sp>
      <p:sp>
        <p:nvSpPr>
          <p:cNvPr id="4" name="Rectangle 2"/>
          <p:cNvSpPr txBox="1">
            <a:spLocks noChangeArrowheads="1"/>
          </p:cNvSpPr>
          <p:nvPr/>
        </p:nvSpPr>
        <p:spPr>
          <a:xfrm>
            <a:off x="457200" y="1841721"/>
            <a:ext cx="5791199" cy="88855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t>Discuss the available fund balance in the Housing Opportunity Fund.</a:t>
            </a:r>
          </a:p>
        </p:txBody>
      </p:sp>
      <p:sp>
        <p:nvSpPr>
          <p:cNvPr id="5" name="Rectangle 2"/>
          <p:cNvSpPr txBox="1">
            <a:spLocks noChangeArrowheads="1"/>
          </p:cNvSpPr>
          <p:nvPr/>
        </p:nvSpPr>
        <p:spPr>
          <a:xfrm>
            <a:off x="957128" y="2747507"/>
            <a:ext cx="3995872"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t>Specify funding since inception.</a:t>
            </a:r>
          </a:p>
        </p:txBody>
      </p:sp>
      <p:graphicFrame>
        <p:nvGraphicFramePr>
          <p:cNvPr id="8" name="Object 7"/>
          <p:cNvGraphicFramePr>
            <a:graphicFrameLocks noChangeAspect="1"/>
          </p:cNvGraphicFramePr>
          <p:nvPr>
            <p:extLst>
              <p:ext uri="{D42A27DB-BD31-4B8C-83A1-F6EECF244321}">
                <p14:modId xmlns:p14="http://schemas.microsoft.com/office/powerpoint/2010/main" val="2964479984"/>
              </p:ext>
            </p:extLst>
          </p:nvPr>
        </p:nvGraphicFramePr>
        <p:xfrm>
          <a:off x="503238" y="3505200"/>
          <a:ext cx="8104908" cy="1524000"/>
        </p:xfrm>
        <a:graphic>
          <a:graphicData uri="http://schemas.openxmlformats.org/presentationml/2006/ole">
            <mc:AlternateContent xmlns:mc="http://schemas.openxmlformats.org/markup-compatibility/2006">
              <mc:Choice xmlns:v="urn:schemas-microsoft-com:vml" Requires="v">
                <p:oleObj spid="_x0000_s3178" name="Worksheet" r:id="rId3" imgW="6095872" imgH="1152576" progId="Excel.Sheet.12">
                  <p:embed/>
                </p:oleObj>
              </mc:Choice>
              <mc:Fallback>
                <p:oleObj name="Worksheet" r:id="rId3" imgW="6095872" imgH="1152576" progId="Excel.Sheet.12">
                  <p:embed/>
                  <p:pic>
                    <p:nvPicPr>
                      <p:cNvPr id="0" name="Picture 57"/>
                      <p:cNvPicPr>
                        <a:picLocks noChangeAspect="1" noChangeArrowheads="1"/>
                      </p:cNvPicPr>
                      <p:nvPr/>
                    </p:nvPicPr>
                    <p:blipFill>
                      <a:blip r:embed="rId4"/>
                      <a:srcRect/>
                      <a:stretch>
                        <a:fillRect/>
                      </a:stretch>
                    </p:blipFill>
                    <p:spPr bwMode="auto">
                      <a:xfrm>
                        <a:off x="503238" y="3505200"/>
                        <a:ext cx="8104908" cy="1524000"/>
                      </a:xfrm>
                      <a:prstGeom prst="rect">
                        <a:avLst/>
                      </a:prstGeom>
                      <a:noFill/>
                      <a:extLst/>
                    </p:spPr>
                  </p:pic>
                </p:oleObj>
              </mc:Fallback>
            </mc:AlternateContent>
          </a:graphicData>
        </a:graphic>
      </p:graphicFrame>
    </p:spTree>
    <p:extLst>
      <p:ext uri="{BB962C8B-B14F-4D97-AF65-F5344CB8AC3E}">
        <p14:creationId xmlns:p14="http://schemas.microsoft.com/office/powerpoint/2010/main" val="3703307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21</a:t>
            </a:fld>
            <a:endParaRPr lang="en-US" dirty="0"/>
          </a:p>
        </p:txBody>
      </p:sp>
      <p:sp>
        <p:nvSpPr>
          <p:cNvPr id="4" name="Rectangle 2"/>
          <p:cNvSpPr txBox="1">
            <a:spLocks noChangeArrowheads="1"/>
          </p:cNvSpPr>
          <p:nvPr/>
        </p:nvSpPr>
        <p:spPr>
          <a:xfrm>
            <a:off x="4953000" y="2362200"/>
            <a:ext cx="3904013" cy="685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t>Discuss the available fund balance in the Housing Opportunity Fund.</a:t>
            </a:r>
          </a:p>
        </p:txBody>
      </p:sp>
      <p:sp>
        <p:nvSpPr>
          <p:cNvPr id="5" name="Rectangle 2"/>
          <p:cNvSpPr txBox="1">
            <a:spLocks noChangeArrowheads="1"/>
          </p:cNvSpPr>
          <p:nvPr/>
        </p:nvSpPr>
        <p:spPr>
          <a:xfrm>
            <a:off x="4953000" y="3200400"/>
            <a:ext cx="3904013" cy="685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341313" algn="l"/>
              </a:tabLst>
            </a:pPr>
            <a:r>
              <a:rPr lang="en-US" sz="1600" dirty="0"/>
              <a:t>6b.  Specify committed projects with 	correlating amount per project.</a:t>
            </a:r>
          </a:p>
        </p:txBody>
      </p:sp>
      <p:graphicFrame>
        <p:nvGraphicFramePr>
          <p:cNvPr id="7" name="Object 6"/>
          <p:cNvGraphicFramePr>
            <a:graphicFrameLocks noChangeAspect="1"/>
          </p:cNvGraphicFramePr>
          <p:nvPr>
            <p:extLst>
              <p:ext uri="{D42A27DB-BD31-4B8C-83A1-F6EECF244321}">
                <p14:modId xmlns:p14="http://schemas.microsoft.com/office/powerpoint/2010/main" val="3079517394"/>
              </p:ext>
            </p:extLst>
          </p:nvPr>
        </p:nvGraphicFramePr>
        <p:xfrm>
          <a:off x="685800" y="1812328"/>
          <a:ext cx="3962400" cy="4664672"/>
        </p:xfrm>
        <a:graphic>
          <a:graphicData uri="http://schemas.openxmlformats.org/presentationml/2006/ole">
            <mc:AlternateContent xmlns:mc="http://schemas.openxmlformats.org/markup-compatibility/2006">
              <mc:Choice xmlns:v="urn:schemas-microsoft-com:vml" Requires="v">
                <p:oleObj spid="_x0000_s5227" name="Worksheet" r:id="rId3" imgW="4248221" imgH="5000625" progId="Excel.Sheet.12">
                  <p:embed/>
                </p:oleObj>
              </mc:Choice>
              <mc:Fallback>
                <p:oleObj name="Worksheet" r:id="rId3" imgW="4248221" imgH="5000625" progId="Excel.Sheet.12">
                  <p:embed/>
                  <p:pic>
                    <p:nvPicPr>
                      <p:cNvPr id="0" name="Picture 58"/>
                      <p:cNvPicPr>
                        <a:picLocks noChangeAspect="1" noChangeArrowheads="1"/>
                      </p:cNvPicPr>
                      <p:nvPr/>
                    </p:nvPicPr>
                    <p:blipFill>
                      <a:blip r:embed="rId4"/>
                      <a:srcRect/>
                      <a:stretch>
                        <a:fillRect/>
                      </a:stretch>
                    </p:blipFill>
                    <p:spPr bwMode="auto">
                      <a:xfrm>
                        <a:off x="685800" y="1812328"/>
                        <a:ext cx="3962400" cy="4664672"/>
                      </a:xfrm>
                      <a:prstGeom prst="rect">
                        <a:avLst/>
                      </a:prstGeom>
                      <a:noFill/>
                    </p:spPr>
                  </p:pic>
                </p:oleObj>
              </mc:Fallback>
            </mc:AlternateContent>
          </a:graphicData>
        </a:graphic>
      </p:graphicFrame>
      <p:sp>
        <p:nvSpPr>
          <p:cNvPr id="8" name="Rounded Rectangle 7"/>
          <p:cNvSpPr/>
          <p:nvPr/>
        </p:nvSpPr>
        <p:spPr>
          <a:xfrm>
            <a:off x="6858000" y="1219200"/>
            <a:ext cx="1922813" cy="9906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b="1" spc="150" dirty="0">
                <a:ln w="11430"/>
                <a:solidFill>
                  <a:srgbClr val="F8F8F8"/>
                </a:solidFill>
                <a:effectLst>
                  <a:outerShdw blurRad="25400" algn="tl" rotWithShape="0">
                    <a:srgbClr val="000000">
                      <a:alpha val="43000"/>
                    </a:srgbClr>
                  </a:outerShdw>
                </a:effectLst>
                <a:cs typeface="Times New Roman" pitchFamily="18" charset="0"/>
              </a:rPr>
              <a:t>6b. - 6e.</a:t>
            </a:r>
          </a:p>
        </p:txBody>
      </p:sp>
      <p:sp>
        <p:nvSpPr>
          <p:cNvPr id="10" name="Rectangle 2"/>
          <p:cNvSpPr txBox="1">
            <a:spLocks noChangeArrowheads="1"/>
          </p:cNvSpPr>
          <p:nvPr/>
        </p:nvSpPr>
        <p:spPr>
          <a:xfrm>
            <a:off x="4953001" y="3886200"/>
            <a:ext cx="3904012" cy="685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341313" algn="l"/>
              </a:tabLst>
            </a:pPr>
            <a:r>
              <a:rPr lang="en-US" sz="1600" dirty="0"/>
              <a:t>6c.  Specify projects in the pipeline with 	correlating amount per project</a:t>
            </a:r>
          </a:p>
        </p:txBody>
      </p:sp>
      <p:sp>
        <p:nvSpPr>
          <p:cNvPr id="11" name="Rectangle 2"/>
          <p:cNvSpPr txBox="1">
            <a:spLocks noChangeArrowheads="1"/>
          </p:cNvSpPr>
          <p:nvPr/>
        </p:nvSpPr>
        <p:spPr>
          <a:xfrm>
            <a:off x="4953002" y="4648200"/>
            <a:ext cx="3904012" cy="3429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t>6d.  Specify amount allocated per project.</a:t>
            </a:r>
          </a:p>
        </p:txBody>
      </p:sp>
      <p:sp>
        <p:nvSpPr>
          <p:cNvPr id="12" name="Rectangle 2"/>
          <p:cNvSpPr txBox="1">
            <a:spLocks noChangeArrowheads="1"/>
          </p:cNvSpPr>
          <p:nvPr/>
        </p:nvSpPr>
        <p:spPr>
          <a:xfrm>
            <a:off x="4953000" y="5181600"/>
            <a:ext cx="3904014" cy="6096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t>6e.  Specify available balance</a:t>
            </a:r>
            <a:br>
              <a:rPr lang="en-US" sz="1600" dirty="0"/>
            </a:br>
            <a:r>
              <a:rPr lang="en-US" sz="1600" dirty="0"/>
              <a:t>       </a:t>
            </a:r>
            <a:r>
              <a:rPr lang="en-US" sz="1600" b="1" dirty="0"/>
              <a:t>$41,503.00</a:t>
            </a:r>
          </a:p>
        </p:txBody>
      </p:sp>
    </p:spTree>
    <p:extLst>
      <p:ext uri="{BB962C8B-B14F-4D97-AF65-F5344CB8AC3E}">
        <p14:creationId xmlns:p14="http://schemas.microsoft.com/office/powerpoint/2010/main" val="1337858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22</a:t>
            </a:fld>
            <a:endParaRPr lang="en-US" dirty="0"/>
          </a:p>
        </p:txBody>
      </p:sp>
      <p:sp>
        <p:nvSpPr>
          <p:cNvPr id="3" name="Rounded Rectangle 2"/>
          <p:cNvSpPr/>
          <p:nvPr/>
        </p:nvSpPr>
        <p:spPr>
          <a:xfrm>
            <a:off x="7790213"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6f.</a:t>
            </a:r>
          </a:p>
        </p:txBody>
      </p:sp>
      <p:sp>
        <p:nvSpPr>
          <p:cNvPr id="4" name="Rectangle 2"/>
          <p:cNvSpPr txBox="1">
            <a:spLocks noChangeArrowheads="1"/>
          </p:cNvSpPr>
          <p:nvPr/>
        </p:nvSpPr>
        <p:spPr>
          <a:xfrm>
            <a:off x="228600" y="2438400"/>
            <a:ext cx="8095013"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b="1" dirty="0"/>
              <a:t>Discuss the available fund balance in the Housing Opportunity Fund.</a:t>
            </a:r>
          </a:p>
        </p:txBody>
      </p:sp>
      <p:sp>
        <p:nvSpPr>
          <p:cNvPr id="5" name="Rectangle 2"/>
          <p:cNvSpPr txBox="1">
            <a:spLocks noChangeArrowheads="1"/>
          </p:cNvSpPr>
          <p:nvPr/>
        </p:nvSpPr>
        <p:spPr>
          <a:xfrm>
            <a:off x="609600" y="2971800"/>
            <a:ext cx="8153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dirty="0"/>
              <a:t>Specify any plans for replenishing the fund, and timing.</a:t>
            </a:r>
          </a:p>
        </p:txBody>
      </p:sp>
      <p:sp>
        <p:nvSpPr>
          <p:cNvPr id="6" name="Rectangle 2"/>
          <p:cNvSpPr txBox="1">
            <a:spLocks noChangeArrowheads="1"/>
          </p:cNvSpPr>
          <p:nvPr/>
        </p:nvSpPr>
        <p:spPr>
          <a:xfrm>
            <a:off x="457199" y="3738748"/>
            <a:ext cx="8458201" cy="22048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itchFamily="34" charset="0"/>
              <a:buChar char="•"/>
            </a:pPr>
            <a:r>
              <a:rPr lang="en-US" sz="2400" b="1" dirty="0"/>
              <a:t>There exists a profound need to replenish the Fund.</a:t>
            </a:r>
          </a:p>
          <a:p>
            <a:pPr marL="342900" indent="-342900" algn="l">
              <a:buFont typeface="Arial" pitchFamily="34" charset="0"/>
              <a:buChar char="•"/>
            </a:pPr>
            <a:endParaRPr lang="en-US" sz="2400" b="1" dirty="0"/>
          </a:p>
          <a:p>
            <a:pPr marL="342900" indent="-342900" algn="l">
              <a:buFont typeface="Arial" pitchFamily="34" charset="0"/>
              <a:buChar char="•"/>
            </a:pPr>
            <a:r>
              <a:rPr lang="en-US" sz="2400" b="1" dirty="0"/>
              <a:t>Talks regarding replenishment of the Fund are underway.</a:t>
            </a:r>
          </a:p>
        </p:txBody>
      </p:sp>
    </p:spTree>
    <p:extLst>
      <p:ext uri="{BB962C8B-B14F-4D97-AF65-F5344CB8AC3E}">
        <p14:creationId xmlns:p14="http://schemas.microsoft.com/office/powerpoint/2010/main" val="2903873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23</a:t>
            </a:fld>
            <a:endParaRPr lang="en-US" dirty="0"/>
          </a:p>
        </p:txBody>
      </p:sp>
      <p:sp>
        <p:nvSpPr>
          <p:cNvPr id="3" name="Rounded Rectangle 2"/>
          <p:cNvSpPr/>
          <p:nvPr/>
        </p:nvSpPr>
        <p:spPr>
          <a:xfrm>
            <a:off x="8153400" y="1143000"/>
            <a:ext cx="849086" cy="9144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7.</a:t>
            </a:r>
          </a:p>
        </p:txBody>
      </p:sp>
      <p:sp>
        <p:nvSpPr>
          <p:cNvPr id="7" name="Rectangle 2"/>
          <p:cNvSpPr txBox="1">
            <a:spLocks noChangeArrowheads="1"/>
          </p:cNvSpPr>
          <p:nvPr/>
        </p:nvSpPr>
        <p:spPr>
          <a:xfrm>
            <a:off x="152400" y="1676400"/>
            <a:ext cx="86868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t>Provide high level update on the City’s Land Bank.</a:t>
            </a:r>
          </a:p>
        </p:txBody>
      </p:sp>
      <p:sp>
        <p:nvSpPr>
          <p:cNvPr id="8" name="Rectangle 2"/>
          <p:cNvSpPr txBox="1">
            <a:spLocks noChangeArrowheads="1"/>
          </p:cNvSpPr>
          <p:nvPr/>
        </p:nvSpPr>
        <p:spPr>
          <a:xfrm>
            <a:off x="152400" y="2057400"/>
            <a:ext cx="8686800" cy="29465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t>The Wilmington Neighborhood Conservancy Land Bank is a non-profit organization created to serve as the repository for vacant and abandoned properties that, left unaddressed, can contribute to crime, depress the local real estate market, and deplete the tax base of the City of Wilmington.</a:t>
            </a:r>
          </a:p>
          <a:p>
            <a:pPr algn="l"/>
            <a:endParaRPr lang="en-US" sz="500" dirty="0"/>
          </a:p>
          <a:p>
            <a:pPr marL="917575" indent="-342900" algn="l">
              <a:buFont typeface="Arial" pitchFamily="34" charset="0"/>
              <a:buChar char="•"/>
            </a:pPr>
            <a:r>
              <a:rPr lang="en-US" sz="1800" dirty="0"/>
              <a:t>Non-profit status has been acquired </a:t>
            </a:r>
          </a:p>
          <a:p>
            <a:pPr marL="917575" indent="-342900" algn="l">
              <a:buFont typeface="Arial" pitchFamily="34" charset="0"/>
              <a:buChar char="•"/>
            </a:pPr>
            <a:r>
              <a:rPr lang="en-US" sz="1800" dirty="0"/>
              <a:t>An Executive Director has been hired</a:t>
            </a:r>
          </a:p>
          <a:p>
            <a:pPr marL="917575" indent="-342900" algn="l">
              <a:buFont typeface="Arial" pitchFamily="34" charset="0"/>
              <a:buChar char="•"/>
            </a:pPr>
            <a:r>
              <a:rPr lang="en-US" sz="1800" dirty="0"/>
              <a:t>The Governing Board meets monthly</a:t>
            </a:r>
          </a:p>
          <a:p>
            <a:pPr marL="917575" indent="-342900" algn="l">
              <a:buFont typeface="Arial" pitchFamily="34" charset="0"/>
              <a:buChar char="•"/>
            </a:pPr>
            <a:r>
              <a:rPr lang="en-US" sz="1800" dirty="0"/>
              <a:t>The Technical Board meets monthly </a:t>
            </a:r>
          </a:p>
          <a:p>
            <a:pPr marL="917575" indent="-342900" algn="l">
              <a:buFont typeface="Arial" pitchFamily="34" charset="0"/>
              <a:buChar char="•"/>
            </a:pPr>
            <a:r>
              <a:rPr lang="en-US" sz="1800" dirty="0"/>
              <a:t>The Land Bank is preparing to receive vacant and abandoned properties</a:t>
            </a:r>
          </a:p>
          <a:p>
            <a:pPr marL="917575" indent="-342900" algn="l">
              <a:buFont typeface="Arial" pitchFamily="34" charset="0"/>
              <a:buChar char="•"/>
            </a:pPr>
            <a:r>
              <a:rPr lang="en-US" sz="1800" dirty="0"/>
              <a:t>The Land Bank is also focused on receiving open lots for greening</a:t>
            </a:r>
          </a:p>
          <a:p>
            <a:pPr marL="342900" indent="-342900" algn="l">
              <a:buFont typeface="Arial" pitchFamily="34" charset="0"/>
              <a:buChar char="•"/>
            </a:pPr>
            <a:endParaRPr lang="en-US" sz="2200" dirty="0"/>
          </a:p>
          <a:p>
            <a:pPr marL="342900" indent="-342900" algn="l">
              <a:buFont typeface="Arial" pitchFamily="34" charset="0"/>
              <a:buChar char="•"/>
            </a:pPr>
            <a:endParaRPr lang="en-US" sz="2200" dirty="0"/>
          </a:p>
          <a:p>
            <a:pPr marL="342900" indent="-342900" algn="l">
              <a:buFont typeface="Arial" pitchFamily="34" charset="0"/>
              <a:buChar char="•"/>
            </a:pPr>
            <a:endParaRPr lang="en-US" sz="2200" dirty="0"/>
          </a:p>
        </p:txBody>
      </p:sp>
      <p:sp>
        <p:nvSpPr>
          <p:cNvPr id="9" name="Rectangle 2"/>
          <p:cNvSpPr txBox="1">
            <a:spLocks noChangeArrowheads="1"/>
          </p:cNvSpPr>
          <p:nvPr/>
        </p:nvSpPr>
        <p:spPr>
          <a:xfrm>
            <a:off x="1513114" y="6096000"/>
            <a:ext cx="6629400" cy="381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50" dirty="0">
                <a:latin typeface="+mn-lt"/>
              </a:rPr>
              <a:t>None to date.</a:t>
            </a:r>
          </a:p>
          <a:p>
            <a:pPr algn="l"/>
            <a:endParaRPr lang="en-US" sz="1850" dirty="0">
              <a:latin typeface="+mn-lt"/>
            </a:endParaRPr>
          </a:p>
          <a:p>
            <a:pPr algn="l"/>
            <a:endParaRPr lang="en-US" sz="1850" dirty="0">
              <a:latin typeface="+mn-lt"/>
            </a:endParaRPr>
          </a:p>
        </p:txBody>
      </p:sp>
      <p:sp>
        <p:nvSpPr>
          <p:cNvPr id="10" name="Rectangle 2"/>
          <p:cNvSpPr txBox="1">
            <a:spLocks noChangeArrowheads="1"/>
          </p:cNvSpPr>
          <p:nvPr/>
        </p:nvSpPr>
        <p:spPr>
          <a:xfrm>
            <a:off x="751114" y="5715000"/>
            <a:ext cx="7783286"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50" b="1" dirty="0">
                <a:latin typeface="+mn-lt"/>
              </a:rPr>
              <a:t>b.  Number of vacant housing in the Land Bank’s inventory.</a:t>
            </a:r>
          </a:p>
        </p:txBody>
      </p:sp>
      <p:sp>
        <p:nvSpPr>
          <p:cNvPr id="13" name="Rectangle 2"/>
          <p:cNvSpPr txBox="1">
            <a:spLocks noChangeArrowheads="1"/>
          </p:cNvSpPr>
          <p:nvPr/>
        </p:nvSpPr>
        <p:spPr>
          <a:xfrm>
            <a:off x="1513114" y="5334000"/>
            <a:ext cx="6629400" cy="40226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50" dirty="0">
                <a:latin typeface="+mn-lt"/>
              </a:rPr>
              <a:t>$1.5M </a:t>
            </a:r>
          </a:p>
          <a:p>
            <a:pPr algn="l"/>
            <a:endParaRPr lang="en-US" sz="1850" dirty="0">
              <a:latin typeface="+mn-lt"/>
            </a:endParaRPr>
          </a:p>
        </p:txBody>
      </p:sp>
      <p:sp>
        <p:nvSpPr>
          <p:cNvPr id="14" name="Rectangle 2"/>
          <p:cNvSpPr txBox="1">
            <a:spLocks noChangeArrowheads="1"/>
          </p:cNvSpPr>
          <p:nvPr/>
        </p:nvSpPr>
        <p:spPr>
          <a:xfrm>
            <a:off x="751114" y="5003940"/>
            <a:ext cx="7783286" cy="33006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50" b="1" dirty="0">
                <a:latin typeface="+mn-lt"/>
              </a:rPr>
              <a:t>a.  Amount of funding provided to the entity since inception.</a:t>
            </a:r>
          </a:p>
        </p:txBody>
      </p:sp>
    </p:spTree>
    <p:extLst>
      <p:ext uri="{BB962C8B-B14F-4D97-AF65-F5344CB8AC3E}">
        <p14:creationId xmlns:p14="http://schemas.microsoft.com/office/powerpoint/2010/main" val="4138896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24</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8.</a:t>
            </a:r>
          </a:p>
        </p:txBody>
      </p:sp>
      <p:sp>
        <p:nvSpPr>
          <p:cNvPr id="4" name="Rectangle 2"/>
          <p:cNvSpPr txBox="1">
            <a:spLocks noChangeArrowheads="1"/>
          </p:cNvSpPr>
          <p:nvPr/>
        </p:nvSpPr>
        <p:spPr>
          <a:xfrm>
            <a:off x="304800" y="1752600"/>
            <a:ext cx="7239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t>Discuss the planned use of $125K budgeted for Disposition Cost in the General Fund.</a:t>
            </a:r>
          </a:p>
        </p:txBody>
      </p:sp>
      <p:sp>
        <p:nvSpPr>
          <p:cNvPr id="6" name="Rectangle 2"/>
          <p:cNvSpPr txBox="1">
            <a:spLocks noChangeArrowheads="1"/>
          </p:cNvSpPr>
          <p:nvPr/>
        </p:nvSpPr>
        <p:spPr>
          <a:xfrm>
            <a:off x="914400" y="2590800"/>
            <a:ext cx="7010400" cy="36576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i="1" u="sng" dirty="0">
                <a:latin typeface="+mn-lt"/>
              </a:rPr>
              <a:t>FY18 Property Management Contract $82,000</a:t>
            </a:r>
            <a:r>
              <a:rPr lang="en-US" sz="2000" b="1" i="1" dirty="0">
                <a:latin typeface="+mn-lt"/>
              </a:rPr>
              <a:t>:</a:t>
            </a:r>
          </a:p>
          <a:p>
            <a:pPr marL="806450" lvl="0" indent="-342900" algn="l">
              <a:buFont typeface="Arial" pitchFamily="34" charset="0"/>
              <a:buChar char="•"/>
            </a:pPr>
            <a:r>
              <a:rPr lang="en-US" sz="2000" dirty="0">
                <a:latin typeface="+mn-lt"/>
              </a:rPr>
              <a:t>Snow Removal</a:t>
            </a:r>
          </a:p>
          <a:p>
            <a:pPr marL="806450" lvl="0" indent="-342900" algn="l">
              <a:buFont typeface="Arial" pitchFamily="34" charset="0"/>
              <a:buChar char="•"/>
            </a:pPr>
            <a:r>
              <a:rPr lang="en-US" sz="2000" dirty="0">
                <a:latin typeface="+mn-lt"/>
              </a:rPr>
              <a:t>Debris Removal</a:t>
            </a:r>
          </a:p>
          <a:p>
            <a:pPr marL="806450" lvl="0" indent="-342900" algn="l">
              <a:buFont typeface="Arial" pitchFamily="34" charset="0"/>
              <a:buChar char="•"/>
            </a:pPr>
            <a:r>
              <a:rPr lang="en-US" sz="2000" dirty="0">
                <a:latin typeface="+mn-lt"/>
              </a:rPr>
              <a:t>Grass Cutting</a:t>
            </a:r>
          </a:p>
          <a:p>
            <a:pPr marL="806450" lvl="0" indent="-342900" algn="l">
              <a:buFont typeface="Arial" pitchFamily="34" charset="0"/>
              <a:buChar char="•"/>
            </a:pPr>
            <a:r>
              <a:rPr lang="en-US" sz="2000" dirty="0">
                <a:latin typeface="+mn-lt"/>
              </a:rPr>
              <a:t>Property Boarding and Cleanouts </a:t>
            </a:r>
          </a:p>
          <a:p>
            <a:pPr algn="l"/>
            <a:endParaRPr lang="en-US" sz="1050" dirty="0">
              <a:latin typeface="+mn-lt"/>
            </a:endParaRPr>
          </a:p>
          <a:p>
            <a:pPr algn="l"/>
            <a:r>
              <a:rPr lang="en-US" sz="2000" b="1" i="1" u="sng" dirty="0">
                <a:latin typeface="+mn-lt"/>
              </a:rPr>
              <a:t>The remaining $42,000 will be used for</a:t>
            </a:r>
            <a:r>
              <a:rPr lang="en-US" sz="2000" b="1" i="1" dirty="0">
                <a:latin typeface="+mn-lt"/>
              </a:rPr>
              <a:t>:</a:t>
            </a:r>
          </a:p>
          <a:p>
            <a:pPr marL="793750" lvl="0" indent="-342900" algn="l">
              <a:buFont typeface="Arial" pitchFamily="34" charset="0"/>
              <a:buChar char="•"/>
            </a:pPr>
            <a:r>
              <a:rPr lang="en-US" sz="2000" dirty="0">
                <a:latin typeface="+mn-lt"/>
              </a:rPr>
              <a:t>Appraisals </a:t>
            </a:r>
          </a:p>
          <a:p>
            <a:pPr marL="793750" lvl="0" indent="-342900" algn="l">
              <a:buFont typeface="Arial" pitchFamily="34" charset="0"/>
              <a:buChar char="•"/>
            </a:pPr>
            <a:r>
              <a:rPr lang="en-US" sz="2000" dirty="0">
                <a:latin typeface="+mn-lt"/>
              </a:rPr>
              <a:t>Environmental studies</a:t>
            </a:r>
          </a:p>
          <a:p>
            <a:pPr marL="793750" lvl="0" indent="-342900" algn="l">
              <a:buFont typeface="Arial" pitchFamily="34" charset="0"/>
              <a:buChar char="•"/>
            </a:pPr>
            <a:r>
              <a:rPr lang="en-US" sz="2000" dirty="0">
                <a:latin typeface="+mn-lt"/>
              </a:rPr>
              <a:t>Roofing and Fencing</a:t>
            </a:r>
          </a:p>
          <a:p>
            <a:pPr marL="793750" lvl="0" indent="-342900" algn="l">
              <a:buFont typeface="Arial" pitchFamily="34" charset="0"/>
              <a:buChar char="•"/>
            </a:pPr>
            <a:r>
              <a:rPr lang="en-US" sz="2000" dirty="0">
                <a:latin typeface="+mn-lt"/>
              </a:rPr>
              <a:t>Tree Removal</a:t>
            </a:r>
          </a:p>
          <a:p>
            <a:pPr marL="793750" lvl="0" indent="-342900" algn="l">
              <a:buFont typeface="Arial" pitchFamily="34" charset="0"/>
              <a:buChar char="•"/>
            </a:pPr>
            <a:r>
              <a:rPr lang="en-US" sz="2000" dirty="0">
                <a:latin typeface="+mn-lt"/>
              </a:rPr>
              <a:t>Interior Demolitions </a:t>
            </a:r>
          </a:p>
          <a:p>
            <a:pPr algn="l"/>
            <a:endParaRPr lang="en-US" sz="2200" dirty="0">
              <a:latin typeface="+mn-lt"/>
            </a:endParaRPr>
          </a:p>
        </p:txBody>
      </p:sp>
    </p:spTree>
    <p:extLst>
      <p:ext uri="{BB962C8B-B14F-4D97-AF65-F5344CB8AC3E}">
        <p14:creationId xmlns:p14="http://schemas.microsoft.com/office/powerpoint/2010/main" val="3263544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25</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9.</a:t>
            </a:r>
          </a:p>
        </p:txBody>
      </p:sp>
      <p:sp>
        <p:nvSpPr>
          <p:cNvPr id="4" name="Rectangle 2"/>
          <p:cNvSpPr txBox="1">
            <a:spLocks noChangeArrowheads="1"/>
          </p:cNvSpPr>
          <p:nvPr/>
        </p:nvSpPr>
        <p:spPr>
          <a:xfrm>
            <a:off x="304800" y="1752600"/>
            <a:ext cx="7239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t>Discuss the $324K increase in Debt Service.</a:t>
            </a:r>
          </a:p>
        </p:txBody>
      </p:sp>
      <p:sp>
        <p:nvSpPr>
          <p:cNvPr id="6" name="Rectangle 2"/>
          <p:cNvSpPr txBox="1">
            <a:spLocks noChangeArrowheads="1"/>
          </p:cNvSpPr>
          <p:nvPr/>
        </p:nvSpPr>
        <p:spPr>
          <a:xfrm>
            <a:off x="838200" y="2667000"/>
            <a:ext cx="7162800"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dirty="0">
                <a:latin typeface="+mn-lt"/>
              </a:rPr>
              <a:t>The existing Debt Schedule’s principal payments increased above and beyond the savings due to the recent refinancing.</a:t>
            </a:r>
          </a:p>
        </p:txBody>
      </p:sp>
    </p:spTree>
    <p:extLst>
      <p:ext uri="{BB962C8B-B14F-4D97-AF65-F5344CB8AC3E}">
        <p14:creationId xmlns:p14="http://schemas.microsoft.com/office/powerpoint/2010/main" val="4197591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26</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10.</a:t>
            </a:r>
          </a:p>
        </p:txBody>
      </p:sp>
      <p:sp>
        <p:nvSpPr>
          <p:cNvPr id="4" name="Rectangle 2"/>
          <p:cNvSpPr txBox="1">
            <a:spLocks noChangeArrowheads="1"/>
          </p:cNvSpPr>
          <p:nvPr/>
        </p:nvSpPr>
        <p:spPr>
          <a:xfrm>
            <a:off x="457200" y="1752600"/>
            <a:ext cx="76200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the $1M capital budget request pertaining to acquisition and demolition.</a:t>
            </a:r>
          </a:p>
        </p:txBody>
      </p:sp>
      <p:sp>
        <p:nvSpPr>
          <p:cNvPr id="7" name="Rectangle 2"/>
          <p:cNvSpPr txBox="1">
            <a:spLocks noChangeArrowheads="1"/>
          </p:cNvSpPr>
          <p:nvPr/>
        </p:nvSpPr>
        <p:spPr>
          <a:xfrm>
            <a:off x="990600" y="3837564"/>
            <a:ext cx="67818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dirty="0"/>
              <a:t>a.  Provide an update on all existing Capital Projects.</a:t>
            </a:r>
          </a:p>
        </p:txBody>
      </p:sp>
      <p:sp>
        <p:nvSpPr>
          <p:cNvPr id="8" name="Rectangle 2"/>
          <p:cNvSpPr txBox="1">
            <a:spLocks noChangeArrowheads="1"/>
          </p:cNvSpPr>
          <p:nvPr/>
        </p:nvSpPr>
        <p:spPr>
          <a:xfrm>
            <a:off x="990600" y="2667000"/>
            <a:ext cx="7095506"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t>The $1M capital budget request will enable the City to fund the acquisition of selected properties that facilitate revitalization of key parts of neighborhoods throughout the City.</a:t>
            </a:r>
          </a:p>
        </p:txBody>
      </p:sp>
      <p:sp>
        <p:nvSpPr>
          <p:cNvPr id="6" name="TextBox 5"/>
          <p:cNvSpPr txBox="1"/>
          <p:nvPr/>
        </p:nvSpPr>
        <p:spPr>
          <a:xfrm>
            <a:off x="990600" y="4294763"/>
            <a:ext cx="7162800" cy="1815882"/>
          </a:xfrm>
          <a:prstGeom prst="rect">
            <a:avLst/>
          </a:prstGeom>
          <a:noFill/>
        </p:spPr>
        <p:txBody>
          <a:bodyPr wrap="square" rtlCol="0">
            <a:spAutoFit/>
          </a:bodyPr>
          <a:lstStyle/>
          <a:p>
            <a:pPr>
              <a:tabLst>
                <a:tab pos="341313" algn="l"/>
                <a:tab pos="6742113" algn="r"/>
              </a:tabLst>
            </a:pPr>
            <a:r>
              <a:rPr lang="en-US" sz="1800" dirty="0">
                <a:latin typeface="+mn-lt"/>
              </a:rPr>
              <a:t>	</a:t>
            </a:r>
            <a:r>
              <a:rPr lang="en-US" sz="1800" u="sng" dirty="0">
                <a:latin typeface="+mn-lt"/>
              </a:rPr>
              <a:t>Existing Capital Projects</a:t>
            </a:r>
          </a:p>
          <a:p>
            <a:pPr>
              <a:tabLst>
                <a:tab pos="341313" algn="r"/>
                <a:tab pos="6742113" algn="r"/>
              </a:tabLst>
            </a:pPr>
            <a:endParaRPr lang="en-US" sz="200" dirty="0">
              <a:latin typeface="+mn-lt"/>
            </a:endParaRPr>
          </a:p>
          <a:p>
            <a:pPr>
              <a:tabLst>
                <a:tab pos="341313" algn="l"/>
                <a:tab pos="6400800" algn="r"/>
              </a:tabLst>
            </a:pPr>
            <a:r>
              <a:rPr lang="en-US" sz="1800" dirty="0">
                <a:latin typeface="+mn-lt"/>
              </a:rPr>
              <a:t>	Infrastructure	$500,000</a:t>
            </a:r>
          </a:p>
          <a:p>
            <a:pPr lvl="0">
              <a:tabLst>
                <a:tab pos="341313" algn="l"/>
                <a:tab pos="6400800" algn="r"/>
              </a:tabLst>
            </a:pPr>
            <a:r>
              <a:rPr lang="en-US" sz="1800" dirty="0">
                <a:solidFill>
                  <a:prstClr val="black"/>
                </a:solidFill>
                <a:latin typeface="+mn-lt"/>
              </a:rPr>
              <a:t>	Acquisition 	$668,000</a:t>
            </a:r>
          </a:p>
          <a:p>
            <a:pPr lvl="0">
              <a:tabLst>
                <a:tab pos="341313" algn="l"/>
                <a:tab pos="6400800" algn="r"/>
              </a:tabLst>
            </a:pPr>
            <a:r>
              <a:rPr lang="en-US" sz="1800" dirty="0">
                <a:solidFill>
                  <a:prstClr val="black"/>
                </a:solidFill>
                <a:latin typeface="+mn-lt"/>
              </a:rPr>
              <a:t>	201 </a:t>
            </a:r>
            <a:r>
              <a:rPr lang="en-US" sz="1800" dirty="0" err="1">
                <a:solidFill>
                  <a:prstClr val="black"/>
                </a:solidFill>
                <a:latin typeface="+mn-lt"/>
              </a:rPr>
              <a:t>Vandever</a:t>
            </a:r>
            <a:r>
              <a:rPr lang="en-US" sz="1800" dirty="0">
                <a:solidFill>
                  <a:prstClr val="black"/>
                </a:solidFill>
                <a:latin typeface="+mn-lt"/>
              </a:rPr>
              <a:t> Avenue	$657,503</a:t>
            </a:r>
          </a:p>
          <a:p>
            <a:pPr lvl="0">
              <a:tabLst>
                <a:tab pos="341313" algn="l"/>
                <a:tab pos="6400800" algn="r"/>
              </a:tabLst>
            </a:pPr>
            <a:r>
              <a:rPr lang="en-US" sz="1800" dirty="0">
                <a:solidFill>
                  <a:prstClr val="black"/>
                </a:solidFill>
                <a:latin typeface="+mn-lt"/>
              </a:rPr>
              <a:t>	Diamond State Salvage Infrastructure	$150,000</a:t>
            </a:r>
          </a:p>
          <a:p>
            <a:pPr>
              <a:tabLst>
                <a:tab pos="341313" algn="l"/>
                <a:tab pos="6400800" algn="r"/>
              </a:tabLst>
            </a:pPr>
            <a:endParaRPr lang="en-US" sz="2000" dirty="0">
              <a:latin typeface="+mn-lt"/>
            </a:endParaRPr>
          </a:p>
        </p:txBody>
      </p:sp>
    </p:spTree>
    <p:extLst>
      <p:ext uri="{BB962C8B-B14F-4D97-AF65-F5344CB8AC3E}">
        <p14:creationId xmlns:p14="http://schemas.microsoft.com/office/powerpoint/2010/main" val="4292060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27</a:t>
            </a:fld>
            <a:endParaRPr lang="en-US" dirty="0"/>
          </a:p>
        </p:txBody>
      </p:sp>
      <p:sp>
        <p:nvSpPr>
          <p:cNvPr id="3" name="Rounded Rectangle 2"/>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300" b="1" spc="150" dirty="0">
                <a:ln w="11430"/>
                <a:solidFill>
                  <a:srgbClr val="F8F8F8"/>
                </a:solidFill>
                <a:effectLst>
                  <a:outerShdw blurRad="25400" algn="tl" rotWithShape="0">
                    <a:srgbClr val="000000">
                      <a:alpha val="43000"/>
                    </a:srgbClr>
                  </a:outerShdw>
                </a:effectLst>
                <a:latin typeface="+mj-lt"/>
                <a:cs typeface="Times New Roman" pitchFamily="18" charset="0"/>
              </a:rPr>
              <a:t>11.</a:t>
            </a:r>
          </a:p>
        </p:txBody>
      </p:sp>
      <p:sp>
        <p:nvSpPr>
          <p:cNvPr id="4" name="Rectangle 2"/>
          <p:cNvSpPr txBox="1">
            <a:spLocks noChangeArrowheads="1"/>
          </p:cNvSpPr>
          <p:nvPr/>
        </p:nvSpPr>
        <p:spPr>
          <a:xfrm>
            <a:off x="457200" y="1981200"/>
            <a:ext cx="7315200"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300" b="1" dirty="0"/>
              <a:t>Discuss the number of vacant properties acquired the last (2) two years for rehabilitation and homeownership.</a:t>
            </a:r>
          </a:p>
        </p:txBody>
      </p:sp>
      <p:sp>
        <p:nvSpPr>
          <p:cNvPr id="5" name="Rectangle 2"/>
          <p:cNvSpPr txBox="1">
            <a:spLocks noChangeArrowheads="1"/>
          </p:cNvSpPr>
          <p:nvPr/>
        </p:nvSpPr>
        <p:spPr>
          <a:xfrm>
            <a:off x="457200" y="2819400"/>
            <a:ext cx="8534400" cy="457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50" dirty="0"/>
              <a:t>a.  Specify total cost per year, and amount of funds City recouped per year.</a:t>
            </a:r>
          </a:p>
        </p:txBody>
      </p:sp>
      <p:sp>
        <p:nvSpPr>
          <p:cNvPr id="7" name="Rectangle 6"/>
          <p:cNvSpPr/>
          <p:nvPr/>
        </p:nvSpPr>
        <p:spPr>
          <a:xfrm>
            <a:off x="457200" y="3429000"/>
            <a:ext cx="7391400" cy="2616101"/>
          </a:xfrm>
          <a:prstGeom prst="rect">
            <a:avLst/>
          </a:prstGeom>
        </p:spPr>
        <p:txBody>
          <a:bodyPr wrap="square">
            <a:spAutoFit/>
          </a:bodyPr>
          <a:lstStyle/>
          <a:p>
            <a:r>
              <a:rPr lang="en-US" sz="2000" dirty="0">
                <a:latin typeface="+mn-lt"/>
              </a:rPr>
              <a:t>The Department of Real Estate and Housing acquired the following vacant properties over the last (2) two years.</a:t>
            </a:r>
          </a:p>
          <a:p>
            <a:endParaRPr lang="en-US" sz="400" dirty="0">
              <a:latin typeface="+mn-lt"/>
            </a:endParaRPr>
          </a:p>
          <a:p>
            <a:pPr marL="461963" lvl="0"/>
            <a:r>
              <a:rPr lang="en-US" sz="1900" u="sng" dirty="0">
                <a:latin typeface="+mn-lt"/>
              </a:rPr>
              <a:t>FY2015 and 2016</a:t>
            </a:r>
          </a:p>
          <a:p>
            <a:pPr marL="461963" lvl="0"/>
            <a:endParaRPr lang="en-US" sz="300" u="sng" dirty="0">
              <a:latin typeface="+mn-lt"/>
            </a:endParaRPr>
          </a:p>
          <a:p>
            <a:pPr marL="804863" lvl="0" indent="-342900">
              <a:buFont typeface="Arial" pitchFamily="34" charset="0"/>
              <a:buChar char="•"/>
            </a:pPr>
            <a:r>
              <a:rPr lang="en-US" sz="1800" dirty="0">
                <a:latin typeface="+mn-lt"/>
              </a:rPr>
              <a:t> Acquired 50 properties</a:t>
            </a:r>
          </a:p>
          <a:p>
            <a:pPr marL="804863" lvl="0" indent="-342900">
              <a:buFont typeface="Arial" pitchFamily="34" charset="0"/>
              <a:buChar char="•"/>
            </a:pPr>
            <a:r>
              <a:rPr lang="en-US" sz="1800" dirty="0">
                <a:latin typeface="+mn-lt"/>
              </a:rPr>
              <a:t> Received revenue totaling $23,300</a:t>
            </a:r>
          </a:p>
          <a:p>
            <a:pPr marL="461963" lvl="0"/>
            <a:endParaRPr lang="en-US" sz="400" dirty="0">
              <a:latin typeface="+mn-lt"/>
            </a:endParaRPr>
          </a:p>
          <a:p>
            <a:pPr marL="461963" lvl="0"/>
            <a:r>
              <a:rPr lang="en-US" sz="1900" u="sng" dirty="0">
                <a:solidFill>
                  <a:prstClr val="black"/>
                </a:solidFill>
                <a:latin typeface="Calibri"/>
              </a:rPr>
              <a:t>FY2017</a:t>
            </a:r>
          </a:p>
          <a:p>
            <a:pPr marL="461963" lvl="0"/>
            <a:endParaRPr lang="en-US" sz="300" u="sng" dirty="0">
              <a:solidFill>
                <a:prstClr val="black"/>
              </a:solidFill>
              <a:latin typeface="Calibri"/>
            </a:endParaRPr>
          </a:p>
          <a:p>
            <a:pPr marL="804863" lvl="0" indent="-342900">
              <a:buFont typeface="Arial" pitchFamily="34" charset="0"/>
              <a:buChar char="•"/>
            </a:pPr>
            <a:r>
              <a:rPr lang="en-US" sz="1800" dirty="0">
                <a:solidFill>
                  <a:prstClr val="black"/>
                </a:solidFill>
                <a:latin typeface="Calibri"/>
              </a:rPr>
              <a:t> Acquired 14 properties</a:t>
            </a:r>
          </a:p>
          <a:p>
            <a:pPr marL="804863" lvl="0" indent="-342900">
              <a:buFont typeface="Arial" pitchFamily="34" charset="0"/>
              <a:buChar char="•"/>
            </a:pPr>
            <a:r>
              <a:rPr lang="en-US" sz="1800" dirty="0">
                <a:solidFill>
                  <a:prstClr val="black"/>
                </a:solidFill>
                <a:latin typeface="Calibri"/>
              </a:rPr>
              <a:t> Received revenue totaling  $3,275</a:t>
            </a:r>
            <a:endParaRPr lang="en-US" sz="2000" dirty="0">
              <a:latin typeface="+mn-lt"/>
            </a:endParaRPr>
          </a:p>
        </p:txBody>
      </p:sp>
    </p:spTree>
    <p:extLst>
      <p:ext uri="{BB962C8B-B14F-4D97-AF65-F5344CB8AC3E}">
        <p14:creationId xmlns:p14="http://schemas.microsoft.com/office/powerpoint/2010/main" val="129670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28</a:t>
            </a:fld>
            <a:endParaRPr lang="en-US" dirty="0"/>
          </a:p>
        </p:txBody>
      </p:sp>
      <p:sp>
        <p:nvSpPr>
          <p:cNvPr id="4" name="Rounded Rectangle 3"/>
          <p:cNvSpPr/>
          <p:nvPr/>
        </p:nvSpPr>
        <p:spPr>
          <a:xfrm>
            <a:off x="7772400" y="1219200"/>
            <a:ext cx="1066800" cy="10668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latin typeface="+mj-lt"/>
                <a:cs typeface="Times New Roman" pitchFamily="18" charset="0"/>
              </a:rPr>
              <a:t>12.</a:t>
            </a:r>
          </a:p>
        </p:txBody>
      </p:sp>
      <p:sp>
        <p:nvSpPr>
          <p:cNvPr id="5" name="Rectangle 2"/>
          <p:cNvSpPr txBox="1">
            <a:spLocks noChangeArrowheads="1"/>
          </p:cNvSpPr>
          <p:nvPr/>
        </p:nvSpPr>
        <p:spPr>
          <a:xfrm>
            <a:off x="533400" y="1600200"/>
            <a:ext cx="70866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100" b="1" dirty="0">
                <a:latin typeface="+mn-lt"/>
              </a:rPr>
              <a:t>Provide an update on City funds allocated to the </a:t>
            </a:r>
            <a:br>
              <a:rPr lang="en-US" sz="2100" b="1" dirty="0">
                <a:latin typeface="+mn-lt"/>
              </a:rPr>
            </a:br>
            <a:r>
              <a:rPr lang="en-US" sz="2100" b="1" dirty="0">
                <a:latin typeface="+mn-lt"/>
              </a:rPr>
              <a:t>Wilmington Housing Partnership within the last (4) four years.</a:t>
            </a:r>
          </a:p>
        </p:txBody>
      </p:sp>
      <p:sp>
        <p:nvSpPr>
          <p:cNvPr id="6" name="Rectangle 2"/>
          <p:cNvSpPr txBox="1">
            <a:spLocks noChangeArrowheads="1"/>
          </p:cNvSpPr>
          <p:nvPr/>
        </p:nvSpPr>
        <p:spPr>
          <a:xfrm>
            <a:off x="4114800" y="2286000"/>
            <a:ext cx="3657600" cy="706087"/>
          </a:xfrm>
          <a:prstGeom prst="rect">
            <a:avLst/>
          </a:prstGeom>
        </p:spPr>
        <p:txBody>
          <a:bodyPr numCol="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3260725" algn="r"/>
              </a:tabLst>
            </a:pPr>
            <a:r>
              <a:rPr lang="en-US" sz="1600" dirty="0">
                <a:latin typeface="+mn-lt"/>
              </a:rPr>
              <a:t>527-529 </a:t>
            </a:r>
            <a:r>
              <a:rPr lang="en-US" sz="1600" dirty="0" err="1">
                <a:latin typeface="+mn-lt"/>
              </a:rPr>
              <a:t>Vandever</a:t>
            </a:r>
            <a:r>
              <a:rPr lang="en-US" sz="1600" dirty="0">
                <a:latin typeface="+mn-lt"/>
              </a:rPr>
              <a:t> Avenue	$192,000</a:t>
            </a:r>
          </a:p>
          <a:p>
            <a:pPr algn="l">
              <a:tabLst>
                <a:tab pos="3260725" algn="r"/>
              </a:tabLst>
            </a:pPr>
            <a:r>
              <a:rPr lang="en-US" sz="1600" dirty="0">
                <a:latin typeface="+mn-lt"/>
              </a:rPr>
              <a:t>VFW </a:t>
            </a:r>
            <a:r>
              <a:rPr lang="en-US" sz="1600" dirty="0" err="1">
                <a:latin typeface="+mn-lt"/>
              </a:rPr>
              <a:t>Browntown</a:t>
            </a:r>
            <a:r>
              <a:rPr lang="en-US" sz="1600" dirty="0">
                <a:latin typeface="+mn-lt"/>
              </a:rPr>
              <a:t>	$325,000</a:t>
            </a:r>
          </a:p>
        </p:txBody>
      </p:sp>
      <p:sp>
        <p:nvSpPr>
          <p:cNvPr id="8" name="Rectangle 2"/>
          <p:cNvSpPr txBox="1">
            <a:spLocks noChangeArrowheads="1"/>
          </p:cNvSpPr>
          <p:nvPr/>
        </p:nvSpPr>
        <p:spPr>
          <a:xfrm>
            <a:off x="491836" y="3164774"/>
            <a:ext cx="8271164" cy="49282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900" b="1" dirty="0"/>
              <a:t>a.  Discuss the City’s role with the Wilmington Housing Partnership.</a:t>
            </a:r>
          </a:p>
        </p:txBody>
      </p:sp>
      <p:sp>
        <p:nvSpPr>
          <p:cNvPr id="9" name="Rectangle 2"/>
          <p:cNvSpPr txBox="1">
            <a:spLocks noChangeArrowheads="1"/>
          </p:cNvSpPr>
          <p:nvPr/>
        </p:nvSpPr>
        <p:spPr>
          <a:xfrm>
            <a:off x="491836" y="3505200"/>
            <a:ext cx="8271164" cy="293617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61963" indent="-342900" algn="l">
              <a:spcBef>
                <a:spcPts val="600"/>
              </a:spcBef>
              <a:buFont typeface="Arial" pitchFamily="34" charset="0"/>
              <a:buChar char="•"/>
            </a:pPr>
            <a:r>
              <a:rPr lang="en-US" sz="1900" dirty="0">
                <a:latin typeface="+mn-lt"/>
              </a:rPr>
              <a:t>Since 1972, the City and the Partnership have been engaged in a collaborative effort to construct new housing and restore existing homes for affordable home ownership within the City. </a:t>
            </a:r>
          </a:p>
          <a:p>
            <a:pPr marL="461963" indent="-342900" algn="l">
              <a:spcBef>
                <a:spcPts val="600"/>
              </a:spcBef>
              <a:spcAft>
                <a:spcPts val="300"/>
              </a:spcAft>
              <a:buFont typeface="Arial" pitchFamily="34" charset="0"/>
              <a:buChar char="•"/>
            </a:pPr>
            <a:r>
              <a:rPr lang="en-US" sz="1900" dirty="0">
                <a:latin typeface="+mn-lt"/>
              </a:rPr>
              <a:t>Partnership Board includes six ex-officio members from City government. </a:t>
            </a:r>
          </a:p>
          <a:p>
            <a:pPr algn="l"/>
            <a:r>
              <a:rPr lang="en-US" sz="1900" i="1" dirty="0">
                <a:latin typeface="+mn-lt"/>
              </a:rPr>
              <a:t>	</a:t>
            </a:r>
            <a:r>
              <a:rPr lang="en-US" sz="1700" i="1" dirty="0">
                <a:latin typeface="+mn-lt"/>
              </a:rPr>
              <a:t>Mayor’s Chief of Staff</a:t>
            </a:r>
          </a:p>
          <a:p>
            <a:pPr algn="l"/>
            <a:r>
              <a:rPr lang="en-US" sz="1700" i="1" dirty="0">
                <a:latin typeface="+mn-lt"/>
              </a:rPr>
              <a:t>	Council Finance Committee, Chair</a:t>
            </a:r>
          </a:p>
          <a:p>
            <a:pPr algn="l"/>
            <a:r>
              <a:rPr lang="en-US" sz="1700" i="1" dirty="0">
                <a:latin typeface="+mn-lt"/>
              </a:rPr>
              <a:t>	Department of Planning and Development, Director</a:t>
            </a:r>
          </a:p>
          <a:p>
            <a:pPr algn="l"/>
            <a:r>
              <a:rPr lang="en-US" sz="1700" i="1" dirty="0">
                <a:latin typeface="+mn-lt"/>
              </a:rPr>
              <a:t>	Department of Real Estate and Housing, Director</a:t>
            </a:r>
          </a:p>
          <a:p>
            <a:pPr algn="l"/>
            <a:r>
              <a:rPr lang="en-US" sz="1700" i="1" dirty="0">
                <a:latin typeface="+mn-lt"/>
              </a:rPr>
              <a:t>	Department of Finance, Director</a:t>
            </a:r>
          </a:p>
          <a:p>
            <a:pPr algn="l"/>
            <a:r>
              <a:rPr lang="en-US" sz="1700" i="1" dirty="0">
                <a:latin typeface="+mn-lt"/>
              </a:rPr>
              <a:t>	Mayor’s Office of Economic Development. Director</a:t>
            </a:r>
          </a:p>
          <a:p>
            <a:pPr algn="l"/>
            <a:endParaRPr lang="en-US" sz="2600" dirty="0"/>
          </a:p>
        </p:txBody>
      </p:sp>
      <p:sp>
        <p:nvSpPr>
          <p:cNvPr id="10" name="Rectangle 2"/>
          <p:cNvSpPr txBox="1">
            <a:spLocks noChangeArrowheads="1"/>
          </p:cNvSpPr>
          <p:nvPr/>
        </p:nvSpPr>
        <p:spPr>
          <a:xfrm>
            <a:off x="838200" y="2286000"/>
            <a:ext cx="3276600" cy="914400"/>
          </a:xfrm>
          <a:prstGeom prst="rect">
            <a:avLst/>
          </a:prstGeom>
        </p:spPr>
        <p:txBody>
          <a:bodyPr numCol="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2854325" algn="r"/>
              </a:tabLst>
            </a:pPr>
            <a:r>
              <a:rPr lang="en-US" sz="1600" dirty="0">
                <a:latin typeface="+mn-lt"/>
              </a:rPr>
              <a:t>Bennett Street 	$300,000</a:t>
            </a:r>
          </a:p>
          <a:p>
            <a:pPr algn="l">
              <a:tabLst>
                <a:tab pos="2854325" algn="r"/>
              </a:tabLst>
            </a:pPr>
            <a:r>
              <a:rPr lang="en-US" sz="1600" dirty="0">
                <a:latin typeface="+mn-lt"/>
              </a:rPr>
              <a:t>East Side Demolition 	$160,000</a:t>
            </a:r>
          </a:p>
          <a:p>
            <a:pPr algn="l">
              <a:tabLst>
                <a:tab pos="2854325" algn="r"/>
              </a:tabLst>
            </a:pPr>
            <a:r>
              <a:rPr lang="en-US" sz="1600" dirty="0">
                <a:latin typeface="+mn-lt"/>
              </a:rPr>
              <a:t>Operational Funding 	$100,000</a:t>
            </a:r>
          </a:p>
        </p:txBody>
      </p:sp>
    </p:spTree>
    <p:extLst>
      <p:ext uri="{BB962C8B-B14F-4D97-AF65-F5344CB8AC3E}">
        <p14:creationId xmlns:p14="http://schemas.microsoft.com/office/powerpoint/2010/main" val="3594764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29</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6185" t="16667" r="8247" b="53412"/>
          <a:stretch/>
        </p:blipFill>
        <p:spPr>
          <a:xfrm>
            <a:off x="251218" y="1640474"/>
            <a:ext cx="8587981" cy="2321926"/>
          </a:xfrm>
          <a:prstGeom prst="rect">
            <a:avLst/>
          </a:prstGeom>
        </p:spPr>
      </p:pic>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6185" t="48699" r="8247" b="24666"/>
          <a:stretch/>
        </p:blipFill>
        <p:spPr>
          <a:xfrm>
            <a:off x="251219" y="4333911"/>
            <a:ext cx="8587981" cy="2066890"/>
          </a:xfrm>
          <a:prstGeom prst="rect">
            <a:avLst/>
          </a:prstGeom>
        </p:spPr>
      </p:pic>
      <p:cxnSp>
        <p:nvCxnSpPr>
          <p:cNvPr id="8" name="Straight Connector 7"/>
          <p:cNvCxnSpPr/>
          <p:nvPr/>
        </p:nvCxnSpPr>
        <p:spPr>
          <a:xfrm>
            <a:off x="4648200" y="3962400"/>
            <a:ext cx="0" cy="457200"/>
          </a:xfrm>
          <a:prstGeom prst="line">
            <a:avLst/>
          </a:prstGeom>
          <a:ln w="1778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3" idx="1"/>
          </p:cNvCxnSpPr>
          <p:nvPr/>
        </p:nvCxnSpPr>
        <p:spPr>
          <a:xfrm flipH="1" flipV="1">
            <a:off x="4648200" y="4209425"/>
            <a:ext cx="762000" cy="3170"/>
          </a:xfrm>
          <a:prstGeom prst="line">
            <a:avLst/>
          </a:prstGeom>
          <a:ln w="1778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410200" y="4081790"/>
            <a:ext cx="1828800" cy="261610"/>
          </a:xfrm>
          <a:prstGeom prst="rect">
            <a:avLst/>
          </a:prstGeom>
          <a:noFill/>
          <a:ln w="15875">
            <a:solidFill>
              <a:schemeClr val="bg1">
                <a:lumMod val="50000"/>
              </a:schemeClr>
            </a:solidFill>
          </a:ln>
        </p:spPr>
        <p:txBody>
          <a:bodyPr wrap="square" rtlCol="0">
            <a:spAutoFit/>
          </a:bodyPr>
          <a:lstStyle/>
          <a:p>
            <a:pPr algn="ctr"/>
            <a:r>
              <a:rPr lang="en-US" sz="1100" dirty="0">
                <a:latin typeface="Times New Roman" pitchFamily="18" charset="0"/>
                <a:cs typeface="Times New Roman" pitchFamily="18" charset="0"/>
              </a:rPr>
              <a:t>One Temporary Employee</a:t>
            </a:r>
          </a:p>
        </p:txBody>
      </p:sp>
    </p:spTree>
    <p:extLst>
      <p:ext uri="{BB962C8B-B14F-4D97-AF65-F5344CB8AC3E}">
        <p14:creationId xmlns:p14="http://schemas.microsoft.com/office/powerpoint/2010/main" val="418444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33B97D-0C56-4B3D-870D-CFD38F51089D}" type="slidenum">
              <a:rPr lang="en-US" smtClean="0"/>
              <a:pPr>
                <a:defRPr/>
              </a:pPr>
              <a:t>30</a:t>
            </a:fld>
            <a:endParaRPr lang="en-US" dirty="0"/>
          </a:p>
        </p:txBody>
      </p:sp>
      <p:sp>
        <p:nvSpPr>
          <p:cNvPr id="10" name="Rectangle 2"/>
          <p:cNvSpPr txBox="1">
            <a:spLocks noChangeArrowheads="1"/>
          </p:cNvSpPr>
          <p:nvPr/>
        </p:nvSpPr>
        <p:spPr>
          <a:xfrm>
            <a:off x="-11875" y="3108325"/>
            <a:ext cx="9144000" cy="9302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dirty="0"/>
              <a:t>Thank You.</a:t>
            </a:r>
          </a:p>
        </p:txBody>
      </p:sp>
    </p:spTree>
    <p:extLst>
      <p:ext uri="{BB962C8B-B14F-4D97-AF65-F5344CB8AC3E}">
        <p14:creationId xmlns:p14="http://schemas.microsoft.com/office/powerpoint/2010/main" val="1837338305"/>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13675</TotalTime>
  <Words>1509</Words>
  <Application>Microsoft Office PowerPoint</Application>
  <PresentationFormat>On-screen Show (4:3)</PresentationFormat>
  <Paragraphs>231</Paragraphs>
  <Slides>30</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Calibri</vt:lpstr>
      <vt:lpstr>Times New Roman</vt:lpstr>
      <vt:lpstr>Office Theme</vt:lpstr>
      <vt:lpstr>Worksheet</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Remline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Marcozzi</dc:creator>
  <cp:lastModifiedBy>Marchelle Basnight</cp:lastModifiedBy>
  <cp:revision>540</cp:revision>
  <cp:lastPrinted>2017-04-17T17:51:21Z</cp:lastPrinted>
  <dcterms:created xsi:type="dcterms:W3CDTF">2017-04-16T17:18:34Z</dcterms:created>
  <dcterms:modified xsi:type="dcterms:W3CDTF">2017-04-17T18:54:15Z</dcterms:modified>
</cp:coreProperties>
</file>