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2" r:id="rId1"/>
  </p:sldMasterIdLst>
  <p:notesMasterIdLst>
    <p:notesMasterId r:id="rId53"/>
  </p:notesMasterIdLst>
  <p:sldIdLst>
    <p:sldId id="256" r:id="rId2"/>
    <p:sldId id="464" r:id="rId3"/>
    <p:sldId id="674" r:id="rId4"/>
    <p:sldId id="477" r:id="rId5"/>
    <p:sldId id="676" r:id="rId6"/>
    <p:sldId id="478" r:id="rId7"/>
    <p:sldId id="677" r:id="rId8"/>
    <p:sldId id="525" r:id="rId9"/>
    <p:sldId id="555" r:id="rId10"/>
    <p:sldId id="592" r:id="rId11"/>
    <p:sldId id="678" r:id="rId12"/>
    <p:sldId id="652" r:id="rId13"/>
    <p:sldId id="557" r:id="rId14"/>
    <p:sldId id="558" r:id="rId15"/>
    <p:sldId id="679" r:id="rId16"/>
    <p:sldId id="680" r:id="rId17"/>
    <p:sldId id="683" r:id="rId18"/>
    <p:sldId id="560" r:id="rId19"/>
    <p:sldId id="561" r:id="rId20"/>
    <p:sldId id="483" r:id="rId21"/>
    <p:sldId id="625" r:id="rId22"/>
    <p:sldId id="584" r:id="rId23"/>
    <p:sldId id="589" r:id="rId24"/>
    <p:sldId id="654" r:id="rId25"/>
    <p:sldId id="684" r:id="rId26"/>
    <p:sldId id="685" r:id="rId27"/>
    <p:sldId id="664" r:id="rId28"/>
    <p:sldId id="650" r:id="rId29"/>
    <p:sldId id="565" r:id="rId30"/>
    <p:sldId id="563" r:id="rId31"/>
    <p:sldId id="576" r:id="rId32"/>
    <p:sldId id="567" r:id="rId33"/>
    <p:sldId id="568" r:id="rId34"/>
    <p:sldId id="636" r:id="rId35"/>
    <p:sldId id="638" r:id="rId36"/>
    <p:sldId id="637" r:id="rId37"/>
    <p:sldId id="628" r:id="rId38"/>
    <p:sldId id="629" r:id="rId39"/>
    <p:sldId id="617" r:id="rId40"/>
    <p:sldId id="663" r:id="rId41"/>
    <p:sldId id="668" r:id="rId42"/>
    <p:sldId id="669" r:id="rId43"/>
    <p:sldId id="670" r:id="rId44"/>
    <p:sldId id="499" r:id="rId45"/>
    <p:sldId id="570" r:id="rId46"/>
    <p:sldId id="569" r:id="rId47"/>
    <p:sldId id="672" r:id="rId48"/>
    <p:sldId id="673" r:id="rId49"/>
    <p:sldId id="631" r:id="rId50"/>
    <p:sldId id="632" r:id="rId51"/>
    <p:sldId id="671" r:id="rId52"/>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lleen Arnold" initials="CA" lastIdx="3" clrIdx="0"/>
  <p:cmAuthor id="1" name="Greg Marcozzi" initials="G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EBF3FF"/>
    <a:srgbClr val="F8E180"/>
    <a:srgbClr val="FFFFFF"/>
    <a:srgbClr val="005ABB"/>
    <a:srgbClr val="8A4CAC"/>
    <a:srgbClr val="FFECB5"/>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99" autoAdjust="0"/>
    <p:restoredTop sz="93931" autoAdjust="0"/>
  </p:normalViewPr>
  <p:slideViewPr>
    <p:cSldViewPr>
      <p:cViewPr varScale="1">
        <p:scale>
          <a:sx n="85" d="100"/>
          <a:sy n="85" d="100"/>
        </p:scale>
        <p:origin x="190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1" y="0"/>
            <a:ext cx="3037304" cy="465134"/>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lvl1pPr defTabSz="933188">
              <a:defRPr sz="1200"/>
            </a:lvl1pPr>
          </a:lstStyle>
          <a:p>
            <a:pPr>
              <a:defRPr/>
            </a:pPr>
            <a:endParaRPr lang="en-US" dirty="0"/>
          </a:p>
        </p:txBody>
      </p:sp>
      <p:sp>
        <p:nvSpPr>
          <p:cNvPr id="9219" name="Rectangle 3"/>
          <p:cNvSpPr>
            <a:spLocks noGrp="1" noChangeArrowheads="1"/>
          </p:cNvSpPr>
          <p:nvPr>
            <p:ph type="dt" idx="1"/>
          </p:nvPr>
        </p:nvSpPr>
        <p:spPr bwMode="auto">
          <a:xfrm>
            <a:off x="3971488" y="0"/>
            <a:ext cx="3037304" cy="465134"/>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lvl1pPr algn="r" defTabSz="933188">
              <a:defRPr sz="1200"/>
            </a:lvl1pPr>
          </a:lstStyle>
          <a:p>
            <a:pPr>
              <a:defRPr/>
            </a:pPr>
            <a:endParaRPr lang="en-US" dirty="0"/>
          </a:p>
        </p:txBody>
      </p:sp>
      <p:sp>
        <p:nvSpPr>
          <p:cNvPr id="389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701041" y="4416420"/>
            <a:ext cx="5608320" cy="4183067"/>
          </a:xfrm>
          <a:prstGeom prst="rect">
            <a:avLst/>
          </a:prstGeom>
          <a:noFill/>
          <a:ln w="9525">
            <a:noFill/>
            <a:miter lim="800000"/>
            <a:headEnd/>
            <a:tailEnd/>
          </a:ln>
          <a:effectLst/>
        </p:spPr>
        <p:txBody>
          <a:bodyPr vert="horz" wrap="square" lIns="93360" tIns="46680" rIns="93360" bIns="466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1" y="8829700"/>
            <a:ext cx="3037304" cy="465134"/>
          </a:xfrm>
          <a:prstGeom prst="rect">
            <a:avLst/>
          </a:prstGeom>
          <a:noFill/>
          <a:ln w="9525">
            <a:noFill/>
            <a:miter lim="800000"/>
            <a:headEnd/>
            <a:tailEnd/>
          </a:ln>
          <a:effectLst/>
        </p:spPr>
        <p:txBody>
          <a:bodyPr vert="horz" wrap="square" lIns="93360" tIns="46680" rIns="93360" bIns="46680" numCol="1" anchor="b" anchorCtr="0" compatLnSpc="1">
            <a:prstTxWarp prst="textNoShape">
              <a:avLst/>
            </a:prstTxWarp>
          </a:bodyPr>
          <a:lstStyle>
            <a:lvl1pPr defTabSz="933188">
              <a:defRPr sz="1200"/>
            </a:lvl1pPr>
          </a:lstStyle>
          <a:p>
            <a:pPr>
              <a:defRPr/>
            </a:pPr>
            <a:endParaRPr lang="en-US" dirty="0"/>
          </a:p>
        </p:txBody>
      </p:sp>
      <p:sp>
        <p:nvSpPr>
          <p:cNvPr id="9223" name="Rectangle 7"/>
          <p:cNvSpPr>
            <a:spLocks noGrp="1" noChangeArrowheads="1"/>
          </p:cNvSpPr>
          <p:nvPr>
            <p:ph type="sldNum" sz="quarter" idx="5"/>
          </p:nvPr>
        </p:nvSpPr>
        <p:spPr bwMode="auto">
          <a:xfrm>
            <a:off x="3971488" y="8829700"/>
            <a:ext cx="3037304" cy="465134"/>
          </a:xfrm>
          <a:prstGeom prst="rect">
            <a:avLst/>
          </a:prstGeom>
          <a:noFill/>
          <a:ln w="9525">
            <a:noFill/>
            <a:miter lim="800000"/>
            <a:headEnd/>
            <a:tailEnd/>
          </a:ln>
          <a:effectLst/>
        </p:spPr>
        <p:txBody>
          <a:bodyPr vert="horz" wrap="square" lIns="93360" tIns="46680" rIns="93360" bIns="46680" numCol="1" anchor="b" anchorCtr="0" compatLnSpc="1">
            <a:prstTxWarp prst="textNoShape">
              <a:avLst/>
            </a:prstTxWarp>
          </a:bodyPr>
          <a:lstStyle>
            <a:lvl1pPr algn="r" defTabSz="933188">
              <a:defRPr sz="1200"/>
            </a:lvl1pPr>
          </a:lstStyle>
          <a:p>
            <a:pPr>
              <a:defRPr/>
            </a:pPr>
            <a:fld id="{0E06F2C8-6DD9-4895-B0D0-967A6806831D}" type="slidenum">
              <a:rPr lang="en-US"/>
              <a:pPr>
                <a:defRPr/>
              </a:pPr>
              <a:t>‹#›</a:t>
            </a:fld>
            <a:endParaRPr lang="en-US" dirty="0"/>
          </a:p>
        </p:txBody>
      </p:sp>
    </p:spTree>
    <p:extLst>
      <p:ext uri="{BB962C8B-B14F-4D97-AF65-F5344CB8AC3E}">
        <p14:creationId xmlns:p14="http://schemas.microsoft.com/office/powerpoint/2010/main" val="1802801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65F7A83-1F3E-46BE-9D4C-41A980603A33}" type="slidenum">
              <a:rPr lang="en-US" smtClean="0"/>
              <a:pPr/>
              <a:t>1</a:t>
            </a:fld>
            <a:endParaRPr lang="en-US" dirty="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3816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3853898-68E1-4A57-AE7A-D80F7E53ED64}" type="slidenum">
              <a:rPr lang="en-US" smtClean="0"/>
              <a:pPr/>
              <a:t>2</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784237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a:t>
            </a:fld>
            <a:endParaRPr lang="en-US" dirty="0"/>
          </a:p>
        </p:txBody>
      </p:sp>
    </p:spTree>
    <p:extLst>
      <p:ext uri="{BB962C8B-B14F-4D97-AF65-F5344CB8AC3E}">
        <p14:creationId xmlns:p14="http://schemas.microsoft.com/office/powerpoint/2010/main" val="2420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5</a:t>
            </a:fld>
            <a:endParaRPr lang="en-US" dirty="0"/>
          </a:p>
        </p:txBody>
      </p:sp>
    </p:spTree>
    <p:extLst>
      <p:ext uri="{BB962C8B-B14F-4D97-AF65-F5344CB8AC3E}">
        <p14:creationId xmlns:p14="http://schemas.microsoft.com/office/powerpoint/2010/main" val="343245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YF</a:t>
            </a:r>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9</a:t>
            </a:fld>
            <a:endParaRPr lang="en-US" dirty="0"/>
          </a:p>
        </p:txBody>
      </p:sp>
    </p:spTree>
    <p:extLst>
      <p:ext uri="{BB962C8B-B14F-4D97-AF65-F5344CB8AC3E}">
        <p14:creationId xmlns:p14="http://schemas.microsoft.com/office/powerpoint/2010/main" val="2655045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an attempt to gauge the progress of the program, a comparison between the previous years with the first year of CVW implementation will be conducted. Another analysis will be done to compare changes within specific zones to see if they experienced a decrease or increase. Finally, some explanation on why changes were made. </a:t>
            </a:r>
          </a:p>
          <a:p>
            <a:r>
              <a:rPr lang="en-US" dirty="0"/>
              <a:t>Copies of the final evaluation will be forwarded to City Council upon receipt from the University of Delaware.</a:t>
            </a:r>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11</a:t>
            </a:fld>
            <a:endParaRPr lang="en-US" dirty="0"/>
          </a:p>
        </p:txBody>
      </p:sp>
    </p:spTree>
    <p:extLst>
      <p:ext uri="{BB962C8B-B14F-4D97-AF65-F5344CB8AC3E}">
        <p14:creationId xmlns:p14="http://schemas.microsoft.com/office/powerpoint/2010/main" val="903211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an attempt to gauge the progress of the program, a comparison between the previous years with the first year of CVW implementation will be conducted. Another analysis will be done to compare changes within specific zones to see if they experienced a decrease or increase. Finally, some explanation on why changes were made. </a:t>
            </a:r>
          </a:p>
          <a:p>
            <a:r>
              <a:rPr lang="en-US" dirty="0"/>
              <a:t>Copies of the final evaluation will be forwarded to City Council upon receipt from the University of Delaware.</a:t>
            </a:r>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12</a:t>
            </a:fld>
            <a:endParaRPr lang="en-US" dirty="0"/>
          </a:p>
        </p:txBody>
      </p:sp>
    </p:spTree>
    <p:extLst>
      <p:ext uri="{BB962C8B-B14F-4D97-AF65-F5344CB8AC3E}">
        <p14:creationId xmlns:p14="http://schemas.microsoft.com/office/powerpoint/2010/main" val="3247625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16</a:t>
            </a:fld>
            <a:endParaRPr lang="en-US" dirty="0"/>
          </a:p>
        </p:txBody>
      </p:sp>
    </p:spTree>
    <p:extLst>
      <p:ext uri="{BB962C8B-B14F-4D97-AF65-F5344CB8AC3E}">
        <p14:creationId xmlns:p14="http://schemas.microsoft.com/office/powerpoint/2010/main" val="3993038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17</a:t>
            </a:fld>
            <a:endParaRPr lang="en-US" dirty="0"/>
          </a:p>
        </p:txBody>
      </p:sp>
    </p:spTree>
    <p:extLst>
      <p:ext uri="{BB962C8B-B14F-4D97-AF65-F5344CB8AC3E}">
        <p14:creationId xmlns:p14="http://schemas.microsoft.com/office/powerpoint/2010/main" val="1951756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18</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19</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20</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23</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24</a:t>
            </a:fld>
            <a:endParaRPr lang="en-US" dirty="0"/>
          </a:p>
        </p:txBody>
      </p:sp>
    </p:spTree>
    <p:extLst>
      <p:ext uri="{BB962C8B-B14F-4D97-AF65-F5344CB8AC3E}">
        <p14:creationId xmlns:p14="http://schemas.microsoft.com/office/powerpoint/2010/main" val="2443529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25</a:t>
            </a:fld>
            <a:endParaRPr lang="en-US" dirty="0"/>
          </a:p>
        </p:txBody>
      </p:sp>
    </p:spTree>
    <p:extLst>
      <p:ext uri="{BB962C8B-B14F-4D97-AF65-F5344CB8AC3E}">
        <p14:creationId xmlns:p14="http://schemas.microsoft.com/office/powerpoint/2010/main" val="3596592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26</a:t>
            </a:fld>
            <a:endParaRPr lang="en-US" dirty="0"/>
          </a:p>
        </p:txBody>
      </p:sp>
    </p:spTree>
    <p:extLst>
      <p:ext uri="{BB962C8B-B14F-4D97-AF65-F5344CB8AC3E}">
        <p14:creationId xmlns:p14="http://schemas.microsoft.com/office/powerpoint/2010/main" val="1352147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27</a:t>
            </a:fld>
            <a:endParaRPr lang="en-US" dirty="0"/>
          </a:p>
        </p:txBody>
      </p:sp>
    </p:spTree>
    <p:extLst>
      <p:ext uri="{BB962C8B-B14F-4D97-AF65-F5344CB8AC3E}">
        <p14:creationId xmlns:p14="http://schemas.microsoft.com/office/powerpoint/2010/main" val="2633318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28</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29</a:t>
            </a:fld>
            <a:endParaRPr lang="en-US" dirty="0"/>
          </a:p>
        </p:txBody>
      </p:sp>
    </p:spTree>
    <p:extLst>
      <p:ext uri="{BB962C8B-B14F-4D97-AF65-F5344CB8AC3E}">
        <p14:creationId xmlns:p14="http://schemas.microsoft.com/office/powerpoint/2010/main" val="1104289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30</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31</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32</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33</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34</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35</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36</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37</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40</a:t>
            </a:fld>
            <a:endParaRPr lang="en-US" dirty="0"/>
          </a:p>
        </p:txBody>
      </p:sp>
    </p:spTree>
    <p:extLst>
      <p:ext uri="{BB962C8B-B14F-4D97-AF65-F5344CB8AC3E}">
        <p14:creationId xmlns:p14="http://schemas.microsoft.com/office/powerpoint/2010/main" val="1671527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41</a:t>
            </a:fld>
            <a:endParaRPr lang="en-US" dirty="0"/>
          </a:p>
        </p:txBody>
      </p:sp>
    </p:spTree>
    <p:extLst>
      <p:ext uri="{BB962C8B-B14F-4D97-AF65-F5344CB8AC3E}">
        <p14:creationId xmlns:p14="http://schemas.microsoft.com/office/powerpoint/2010/main" val="3924323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42</a:t>
            </a:fld>
            <a:endParaRPr lang="en-US" dirty="0"/>
          </a:p>
        </p:txBody>
      </p:sp>
    </p:spTree>
    <p:extLst>
      <p:ext uri="{BB962C8B-B14F-4D97-AF65-F5344CB8AC3E}">
        <p14:creationId xmlns:p14="http://schemas.microsoft.com/office/powerpoint/2010/main" val="211297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43</a:t>
            </a:fld>
            <a:endParaRPr lang="en-US" dirty="0"/>
          </a:p>
        </p:txBody>
      </p:sp>
    </p:spTree>
    <p:extLst>
      <p:ext uri="{BB962C8B-B14F-4D97-AF65-F5344CB8AC3E}">
        <p14:creationId xmlns:p14="http://schemas.microsoft.com/office/powerpoint/2010/main" val="2286434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49">
              <a:defRPr/>
            </a:pPr>
            <a:r>
              <a:rPr lang="en-US" b="1" dirty="0"/>
              <a:t>Maintenance Division continues  to work with any organization willing to participate in Park Clean-Up </a:t>
            </a:r>
          </a:p>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44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Where does</a:t>
            </a:r>
            <a:r>
              <a:rPr lang="en-US" baseline="0" dirty="0"/>
              <a:t> the </a:t>
            </a:r>
            <a:r>
              <a:rPr lang="en-US" dirty="0"/>
              <a:t>Funds</a:t>
            </a:r>
            <a:r>
              <a:rPr lang="en-US" baseline="0" dirty="0"/>
              <a:t> go ?  to the general fund</a:t>
            </a:r>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50</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Where does</a:t>
            </a:r>
            <a:r>
              <a:rPr lang="en-US" baseline="0" dirty="0"/>
              <a:t> the </a:t>
            </a:r>
            <a:r>
              <a:rPr lang="en-US" dirty="0"/>
              <a:t>Funds</a:t>
            </a:r>
            <a:r>
              <a:rPr lang="en-US" baseline="0" dirty="0"/>
              <a:t> go ?  to the general fund</a:t>
            </a:r>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51</a:t>
            </a:fld>
            <a:endParaRPr lang="en-US" dirty="0"/>
          </a:p>
        </p:txBody>
      </p:sp>
    </p:spTree>
    <p:extLst>
      <p:ext uri="{BB962C8B-B14F-4D97-AF65-F5344CB8AC3E}">
        <p14:creationId xmlns:p14="http://schemas.microsoft.com/office/powerpoint/2010/main" val="2136088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AA9B5F1-337D-4B39-9D47-62776B5B3707}"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89E5790-21F2-4182-9919-CDEC8E1901C9}"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8F4EB0-8244-43BF-BC55-A545EE9CE19F}"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DBD00646-6DBC-4E63-BBD9-289BEB37D04E}" type="slidenum">
              <a:rPr lang="en-US" smtClean="0"/>
              <a:pPr>
                <a:defRPr/>
              </a:pPr>
              <a:t>‹#›</a:t>
            </a:fld>
            <a:endParaRPr lang="en-US" dirty="0"/>
          </a:p>
        </p:txBody>
      </p:sp>
      <p:pic>
        <p:nvPicPr>
          <p:cNvPr id="114690" name="Picture 2" descr="K:\OMB\2017 Dept Budget Presentations\Parks and Recreation Department\COW_2018_Parks_Recreation_Dept_Slid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F360C-8F52-448E-8CA2-B60B361615E5}"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F07ACF4E-6F07-4B52-AA17-8EC8202254C1}"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F636ED-E7BB-4ABA-AD23-10971F718EC6}" type="datetime1">
              <a:rPr lang="en-US" smtClean="0"/>
              <a:t>4/10/2017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B3468658-58F1-47D6-82FF-A83A2E51A3FB}"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8285A8-504F-4BB9-8AB5-4F9F2F457D76}" type="datetime1">
              <a:rPr lang="en-US" smtClean="0"/>
              <a:t>4/10/2017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97B4D10A-0ECC-4CCA-A9AE-B71FAC6E7DDB}"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40212C-56E0-4211-BF10-8E30058A98B9}" type="datetime1">
              <a:rPr lang="en-US" smtClean="0"/>
              <a:t>4/10/2017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FBBAC0C7-24CC-4479-8549-FB19145D264C}"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9AE167-93AE-4656-A816-0D26B290552C}" type="datetime1">
              <a:rPr lang="en-US" smtClean="0"/>
              <a:t>4/10/2017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9D33B97D-0C56-4B3D-870D-CFD38F51089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E743EE-7D3E-42B4-BFFA-6D17DE828738}" type="datetime1">
              <a:rPr lang="en-US" smtClean="0"/>
              <a:t>4/10/2017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E19B8D98-79B8-4D9B-8D88-B4C680AFE0DD}"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9BD489-7C9C-4DB1-92DE-7B0DF3BE0831}" type="datetime1">
              <a:rPr lang="en-US" smtClean="0"/>
              <a:t>4/10/2017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EEABDB59-5204-4472-81F1-D9CC351FCDEF}"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36758A-12EB-49EB-BB10-371901929E3E}"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16B45748-3E8D-4B0C-A5C8-A0BB0BBCFB3C}"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3B9C40-1455-42B7-84A0-9D24C7CEDD67}" type="datetime1">
              <a:rPr lang="en-US" smtClean="0"/>
              <a:t>4/10/2017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4D068138-381A-4837-B9CD-74892C479903}"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895060-DA98-47D4-8C43-A2E16EB31941}" type="datetime1">
              <a:rPr lang="en-US" smtClean="0"/>
              <a:t>4/10/2017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89E5790-21F2-4182-9919-CDEC8E1901C9}" type="slidenum">
              <a:rPr lang="en-US" smtClean="0"/>
              <a:pPr>
                <a:defRPr/>
              </a:pPr>
              <a:t>‹#›</a:t>
            </a:fld>
            <a:endParaRPr lang="en-US" dirty="0"/>
          </a:p>
        </p:txBody>
      </p:sp>
      <p:sp>
        <p:nvSpPr>
          <p:cNvPr id="8" name="Picture 5" descr="slide2011r1.jpg"/>
          <p:cNvSpPr>
            <a:spLocks noChangeAspect="1"/>
          </p:cNvSpPr>
          <p:nvPr/>
        </p:nvSpPr>
        <p:spPr bwMode="auto">
          <a:xfrm>
            <a:off x="0" y="0"/>
            <a:ext cx="9144000" cy="6858000"/>
          </a:xfrm>
          <a:prstGeom prst="rect">
            <a:avLst/>
          </a:prstGeom>
          <a:noFill/>
          <a:ln w="9525">
            <a:noFill/>
            <a:miter lim="800000"/>
            <a:headEnd/>
            <a:tailEnd/>
          </a:ln>
        </p:spPr>
        <p:txBody>
          <a:body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OMB\2017 Dept Budget Presentations\Parks and Recreation Department\COW_2018_Parks_Recreation_Dept_Tit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86"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57200" y="2209800"/>
            <a:ext cx="8229600" cy="930275"/>
          </a:xfrm>
        </p:spPr>
        <p:txBody>
          <a:bodyPr/>
          <a:lstStyle/>
          <a:p>
            <a:pPr eaLnBrk="1" hangingPunct="1"/>
            <a:r>
              <a:rPr lang="en-US" sz="5400" dirty="0"/>
              <a:t>Questions</a:t>
            </a:r>
          </a:p>
        </p:txBody>
      </p:sp>
      <p:sp>
        <p:nvSpPr>
          <p:cNvPr id="33796" name="Slide Number Placeholder 2"/>
          <p:cNvSpPr txBox="1">
            <a:spLocks/>
          </p:cNvSpPr>
          <p:nvPr/>
        </p:nvSpPr>
        <p:spPr bwMode="auto">
          <a:xfrm>
            <a:off x="6926263" y="6172200"/>
            <a:ext cx="2133600" cy="476250"/>
          </a:xfrm>
          <a:prstGeom prst="rect">
            <a:avLst/>
          </a:prstGeom>
          <a:noFill/>
          <a:ln w="9525">
            <a:noFill/>
            <a:miter lim="800000"/>
            <a:headEnd/>
            <a:tailEnd/>
          </a:ln>
        </p:spPr>
        <p:txBody>
          <a:bodyPr/>
          <a:lstStyle/>
          <a:p>
            <a:pPr algn="r"/>
            <a:fld id="{3B81405C-843D-48FB-8C0D-B81C66DF11F7}" type="slidenum">
              <a:rPr lang="en-US" sz="1600">
                <a:solidFill>
                  <a:schemeClr val="bg1"/>
                </a:solidFill>
              </a:rPr>
              <a:pPr algn="r"/>
              <a:t>2</a:t>
            </a:fld>
            <a:endParaRPr lang="en-US" sz="1600" dirty="0">
              <a:solidFill>
                <a:schemeClr val="bg1"/>
              </a:solidFill>
            </a:endParaRPr>
          </a:p>
        </p:txBody>
      </p:sp>
      <p:sp>
        <p:nvSpPr>
          <p:cNvPr id="5"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a:t>
            </a:fld>
            <a:endParaRPr lang="en-US" sz="1100" dirty="0">
              <a:solidFill>
                <a:schemeClr val="tx2">
                  <a:lumMod val="50000"/>
                </a:schemeClr>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905000"/>
            <a:ext cx="9144000" cy="914400"/>
          </a:xfrm>
        </p:spPr>
        <p:txBody>
          <a:bodyPr>
            <a:normAutofit fontScale="90000"/>
          </a:bodyPr>
          <a:lstStyle/>
          <a:p>
            <a:br>
              <a:rPr lang="en-US" sz="2700" dirty="0">
                <a:latin typeface="Arial" pitchFamily="34" charset="0"/>
                <a:cs typeface="Arial" pitchFamily="34" charset="0"/>
              </a:rPr>
            </a:br>
            <a:br>
              <a:rPr lang="en-US" sz="3100" dirty="0">
                <a:latin typeface="Arial" pitchFamily="34" charset="0"/>
                <a:cs typeface="Arial" pitchFamily="34" charset="0"/>
              </a:rPr>
            </a:br>
            <a:endParaRPr lang="en-US" sz="31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a:t>
            </a:fld>
            <a:endParaRPr lang="en-US" sz="1100" dirty="0">
              <a:solidFill>
                <a:schemeClr val="tx2">
                  <a:lumMod val="50000"/>
                </a:schemeClr>
              </a:solidFill>
            </a:endParaRPr>
          </a:p>
        </p:txBody>
      </p:sp>
      <p:sp>
        <p:nvSpPr>
          <p:cNvPr id="38913" name="Rectangle 1"/>
          <p:cNvSpPr>
            <a:spLocks noChangeArrowheads="1"/>
          </p:cNvSpPr>
          <p:nvPr/>
        </p:nvSpPr>
        <p:spPr bwMode="auto">
          <a:xfrm>
            <a:off x="0" y="9010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 name="Content Placeholder 1"/>
          <p:cNvSpPr>
            <a:spLocks noGrp="1"/>
          </p:cNvSpPr>
          <p:nvPr>
            <p:ph idx="1"/>
          </p:nvPr>
        </p:nvSpPr>
        <p:spPr>
          <a:xfrm>
            <a:off x="457200" y="2743200"/>
            <a:ext cx="8229600" cy="3382963"/>
          </a:xfrm>
        </p:spPr>
        <p:txBody>
          <a:bodyPr>
            <a:normAutofit/>
          </a:bodyPr>
          <a:lstStyle/>
          <a:p>
            <a:pPr marL="0" indent="-457200">
              <a:spcBef>
                <a:spcPts val="0"/>
              </a:spcBef>
              <a:buAutoNum type="arabicPeriod"/>
            </a:pPr>
            <a:r>
              <a:rPr lang="en-US" sz="2800" b="1" dirty="0"/>
              <a:t>Discuss any changes to position (deleted, upgraded). </a:t>
            </a:r>
          </a:p>
          <a:p>
            <a:pPr marL="514350" indent="-457200">
              <a:spcBef>
                <a:spcPts val="0"/>
              </a:spcBef>
              <a:buAutoNum type="arabicPeriod"/>
            </a:pPr>
            <a:endParaRPr lang="en-US" sz="2800" b="1" dirty="0"/>
          </a:p>
          <a:p>
            <a:pPr marL="731520" indent="-457200">
              <a:spcBef>
                <a:spcPts val="0"/>
              </a:spcBef>
            </a:pPr>
            <a:r>
              <a:rPr lang="en-US" sz="2800" b="1" dirty="0"/>
              <a:t>Project Manager – Deleted.</a:t>
            </a:r>
            <a:endParaRPr lang="en-US" sz="2800" dirty="0"/>
          </a:p>
          <a:p>
            <a:pPr fontAlgn="t"/>
            <a:endParaRPr lang="en-US" sz="2800" dirty="0"/>
          </a:p>
          <a:p>
            <a:pPr marL="0" indent="0">
              <a:buNone/>
            </a:pPr>
            <a:endParaRPr lang="en-US" dirty="0"/>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a:t>
            </a:r>
          </a:p>
        </p:txBody>
      </p:sp>
    </p:spTree>
    <p:extLst>
      <p:ext uri="{BB962C8B-B14F-4D97-AF65-F5344CB8AC3E}">
        <p14:creationId xmlns:p14="http://schemas.microsoft.com/office/powerpoint/2010/main" val="2732467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905000"/>
            <a:ext cx="9144000" cy="914400"/>
          </a:xfrm>
        </p:spPr>
        <p:txBody>
          <a:bodyPr>
            <a:normAutofit fontScale="90000"/>
          </a:bodyPr>
          <a:lstStyle/>
          <a:p>
            <a:br>
              <a:rPr lang="en-US" sz="2700" dirty="0">
                <a:latin typeface="Arial" pitchFamily="34" charset="0"/>
                <a:cs typeface="Arial" pitchFamily="34" charset="0"/>
              </a:rPr>
            </a:br>
            <a:br>
              <a:rPr lang="en-US" sz="3100" dirty="0">
                <a:latin typeface="Arial" pitchFamily="34" charset="0"/>
                <a:cs typeface="Arial" pitchFamily="34" charset="0"/>
              </a:rPr>
            </a:br>
            <a:endParaRPr lang="en-US" sz="31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a:t>
            </a:fld>
            <a:endParaRPr lang="en-US" sz="1100" dirty="0">
              <a:solidFill>
                <a:schemeClr val="tx2">
                  <a:lumMod val="50000"/>
                </a:schemeClr>
              </a:solidFill>
            </a:endParaRPr>
          </a:p>
        </p:txBody>
      </p:sp>
      <p:sp>
        <p:nvSpPr>
          <p:cNvPr id="38913" name="Rectangle 1"/>
          <p:cNvSpPr>
            <a:spLocks noChangeArrowheads="1"/>
          </p:cNvSpPr>
          <p:nvPr/>
        </p:nvSpPr>
        <p:spPr bwMode="auto">
          <a:xfrm>
            <a:off x="0" y="9010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 name="Content Placeholder 1"/>
          <p:cNvSpPr>
            <a:spLocks noGrp="1"/>
          </p:cNvSpPr>
          <p:nvPr>
            <p:ph idx="1"/>
          </p:nvPr>
        </p:nvSpPr>
        <p:spPr>
          <a:xfrm>
            <a:off x="488092" y="2530346"/>
            <a:ext cx="8351108" cy="3382963"/>
          </a:xfrm>
        </p:spPr>
        <p:txBody>
          <a:bodyPr>
            <a:normAutofit/>
          </a:bodyPr>
          <a:lstStyle/>
          <a:p>
            <a:pPr marL="0" indent="-457200">
              <a:spcBef>
                <a:spcPts val="0"/>
              </a:spcBef>
              <a:buNone/>
            </a:pPr>
            <a:r>
              <a:rPr lang="en-US" sz="2800" b="1" dirty="0">
                <a:latin typeface="+mj-lt"/>
              </a:rPr>
              <a:t>1a</a:t>
            </a:r>
            <a:r>
              <a:rPr lang="en-US" sz="2800" b="1" dirty="0"/>
              <a:t>. Specify any vacant positions and duration of the      vacancy.</a:t>
            </a:r>
          </a:p>
          <a:p>
            <a:pPr marL="0" indent="-457200">
              <a:spcBef>
                <a:spcPts val="0"/>
              </a:spcBef>
              <a:buNone/>
            </a:pPr>
            <a:endParaRPr lang="en-US" sz="2800" b="1" dirty="0"/>
          </a:p>
          <a:p>
            <a:pPr marL="822960" indent="-457200" fontAlgn="t">
              <a:spcBef>
                <a:spcPts val="0"/>
              </a:spcBef>
            </a:pPr>
            <a:r>
              <a:rPr lang="en-US" sz="2800" b="1" dirty="0"/>
              <a:t>General Laborer II- Vacant since 01/2017 –Posted.</a:t>
            </a:r>
            <a:endParaRPr lang="en-US" sz="2800" dirty="0"/>
          </a:p>
          <a:p>
            <a:pPr marL="822960" indent="-457200">
              <a:spcBef>
                <a:spcPts val="0"/>
              </a:spcBef>
            </a:pPr>
            <a:r>
              <a:rPr lang="en-US" sz="2800" b="1" dirty="0"/>
              <a:t>Clerk II- Vacant since 02/2017 – Posted.</a:t>
            </a:r>
            <a:endParaRPr lang="en-US" sz="2800" dirty="0"/>
          </a:p>
          <a:p>
            <a:pPr marL="822960" indent="-457200" fontAlgn="t">
              <a:spcBef>
                <a:spcPts val="0"/>
              </a:spcBef>
            </a:pPr>
            <a:r>
              <a:rPr lang="en-US" sz="2800" b="1" dirty="0"/>
              <a:t>Equipment  Operator I- Vacant since 3/2017 – Pending posting.</a:t>
            </a:r>
            <a:endParaRPr lang="en-US" sz="2800" dirty="0"/>
          </a:p>
          <a:p>
            <a:pPr marL="0" indent="0">
              <a:buNone/>
            </a:pPr>
            <a:endParaRPr lang="en-US" dirty="0"/>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178" y="1887374"/>
            <a:ext cx="9144000" cy="1143000"/>
          </a:xfrm>
        </p:spPr>
        <p:txBody>
          <a:bodyPr>
            <a:normAutofit fontScale="90000"/>
          </a:bodyPr>
          <a:lstStyle/>
          <a:p>
            <a:pPr indent="-457200"/>
            <a:br>
              <a:rPr lang="en-US" sz="2700" b="1" dirty="0">
                <a:cs typeface="Arial" pitchFamily="34" charset="0"/>
              </a:rPr>
            </a:br>
            <a:br>
              <a:rPr lang="en-US" sz="2700" b="1" dirty="0">
                <a:cs typeface="Arial" pitchFamily="34" charset="0"/>
              </a:rPr>
            </a:br>
            <a:br>
              <a:rPr lang="en-US" sz="2700" b="1" dirty="0">
                <a:cs typeface="Arial" pitchFamily="34" charset="0"/>
              </a:rPr>
            </a:br>
            <a:r>
              <a:rPr lang="en-US" sz="3100" b="1" dirty="0">
                <a:latin typeface="+mn-lt"/>
                <a:cs typeface="Arial" pitchFamily="34" charset="0"/>
              </a:rPr>
              <a:t>2. Discuss the $1,126,810 budgeted for Temporary Salaries.</a:t>
            </a:r>
            <a:br>
              <a:rPr lang="en-US" sz="3100" b="1" dirty="0">
                <a:latin typeface="+mn-lt"/>
                <a:cs typeface="Arial" pitchFamily="34" charset="0"/>
              </a:rPr>
            </a:br>
            <a:r>
              <a:rPr lang="en-US" sz="3100" b="1" dirty="0">
                <a:latin typeface="+mn-lt"/>
                <a:cs typeface="Arial" pitchFamily="34" charset="0"/>
              </a:rPr>
              <a:t> </a:t>
            </a:r>
            <a:br>
              <a:rPr lang="en-US" sz="3100" b="1" dirty="0">
                <a:cs typeface="Arial" pitchFamily="34" charset="0"/>
              </a:rPr>
            </a:br>
            <a:endParaRPr lang="en-US" sz="31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a:t>
            </a:fld>
            <a:endParaRPr lang="en-US" sz="1100" dirty="0">
              <a:solidFill>
                <a:schemeClr val="tx2">
                  <a:lumMod val="50000"/>
                </a:schemeClr>
              </a:solidFill>
            </a:endParaRPr>
          </a:p>
        </p:txBody>
      </p:sp>
      <p:sp>
        <p:nvSpPr>
          <p:cNvPr id="38913" name="Rectangle 1"/>
          <p:cNvSpPr>
            <a:spLocks noChangeArrowheads="1"/>
          </p:cNvSpPr>
          <p:nvPr/>
        </p:nvSpPr>
        <p:spPr bwMode="auto">
          <a:xfrm>
            <a:off x="0" y="9010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2</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774884674"/>
              </p:ext>
            </p:extLst>
          </p:nvPr>
        </p:nvGraphicFramePr>
        <p:xfrm>
          <a:off x="248764" y="2983469"/>
          <a:ext cx="8534400" cy="313436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86079901"/>
                    </a:ext>
                  </a:extLst>
                </a:gridCol>
                <a:gridCol w="1371600">
                  <a:extLst>
                    <a:ext uri="{9D8B030D-6E8A-4147-A177-3AD203B41FA5}">
                      <a16:colId xmlns:a16="http://schemas.microsoft.com/office/drawing/2014/main" val="4009021364"/>
                    </a:ext>
                  </a:extLst>
                </a:gridCol>
                <a:gridCol w="1371600">
                  <a:extLst>
                    <a:ext uri="{9D8B030D-6E8A-4147-A177-3AD203B41FA5}">
                      <a16:colId xmlns:a16="http://schemas.microsoft.com/office/drawing/2014/main" val="1452472358"/>
                    </a:ext>
                  </a:extLst>
                </a:gridCol>
                <a:gridCol w="1371600">
                  <a:extLst>
                    <a:ext uri="{9D8B030D-6E8A-4147-A177-3AD203B41FA5}">
                      <a16:colId xmlns:a16="http://schemas.microsoft.com/office/drawing/2014/main" val="2475890122"/>
                    </a:ext>
                  </a:extLst>
                </a:gridCol>
                <a:gridCol w="1371600">
                  <a:extLst>
                    <a:ext uri="{9D8B030D-6E8A-4147-A177-3AD203B41FA5}">
                      <a16:colId xmlns:a16="http://schemas.microsoft.com/office/drawing/2014/main" val="4911385"/>
                    </a:ext>
                  </a:extLst>
                </a:gridCol>
                <a:gridCol w="1371600">
                  <a:extLst>
                    <a:ext uri="{9D8B030D-6E8A-4147-A177-3AD203B41FA5}">
                      <a16:colId xmlns:a16="http://schemas.microsoft.com/office/drawing/2014/main" val="1940664543"/>
                    </a:ext>
                  </a:extLst>
                </a:gridCol>
              </a:tblGrid>
              <a:tr h="370840">
                <a:tc>
                  <a:txBody>
                    <a:bodyPr/>
                    <a:lstStyle/>
                    <a:p>
                      <a:endParaRPr lang="en-US" dirty="0"/>
                    </a:p>
                  </a:txBody>
                  <a:tcPr/>
                </a:tc>
                <a:tc>
                  <a:txBody>
                    <a:bodyPr/>
                    <a:lstStyle/>
                    <a:p>
                      <a:pPr algn="ctr"/>
                      <a:r>
                        <a:rPr lang="en-US" dirty="0"/>
                        <a:t>FY 16 Budget</a:t>
                      </a:r>
                    </a:p>
                  </a:txBody>
                  <a:tcPr/>
                </a:tc>
                <a:tc>
                  <a:txBody>
                    <a:bodyPr/>
                    <a:lstStyle/>
                    <a:p>
                      <a:pPr algn="ctr"/>
                      <a:r>
                        <a:rPr lang="en-US" dirty="0"/>
                        <a:t>FY 15   Actual </a:t>
                      </a:r>
                    </a:p>
                  </a:txBody>
                  <a:tcPr/>
                </a:tc>
                <a:tc>
                  <a:txBody>
                    <a:bodyPr/>
                    <a:lstStyle/>
                    <a:p>
                      <a:pPr algn="ctr"/>
                      <a:r>
                        <a:rPr lang="en-US" dirty="0"/>
                        <a:t>FY 16</a:t>
                      </a:r>
                    </a:p>
                    <a:p>
                      <a:pPr algn="ctr"/>
                      <a:r>
                        <a:rPr lang="en-US" dirty="0"/>
                        <a:t>Budget</a:t>
                      </a:r>
                    </a:p>
                  </a:txBody>
                  <a:tcPr/>
                </a:tc>
                <a:tc>
                  <a:txBody>
                    <a:bodyPr/>
                    <a:lstStyle/>
                    <a:p>
                      <a:pPr algn="ctr"/>
                      <a:r>
                        <a:rPr lang="en-US" dirty="0"/>
                        <a:t>FY 17       YTD</a:t>
                      </a:r>
                    </a:p>
                  </a:txBody>
                  <a:tcPr/>
                </a:tc>
                <a:tc>
                  <a:txBody>
                    <a:bodyPr/>
                    <a:lstStyle/>
                    <a:p>
                      <a:pPr algn="ctr"/>
                      <a:r>
                        <a:rPr lang="en-US" dirty="0"/>
                        <a:t>FY</a:t>
                      </a:r>
                      <a:r>
                        <a:rPr lang="en-US" baseline="0" dirty="0"/>
                        <a:t> 18 Proposed</a:t>
                      </a:r>
                      <a:endParaRPr lang="en-US" dirty="0"/>
                    </a:p>
                  </a:txBody>
                  <a:tcPr/>
                </a:tc>
                <a:extLst>
                  <a:ext uri="{0D108BD9-81ED-4DB2-BD59-A6C34878D82A}">
                    <a16:rowId xmlns:a16="http://schemas.microsoft.com/office/drawing/2014/main" val="3951065308"/>
                  </a:ext>
                </a:extLst>
              </a:tr>
              <a:tr h="370840">
                <a:tc>
                  <a:txBody>
                    <a:bodyPr/>
                    <a:lstStyle/>
                    <a:p>
                      <a:pPr algn="ctr"/>
                      <a:r>
                        <a:rPr lang="en-US" b="1" dirty="0"/>
                        <a:t>Administration</a:t>
                      </a:r>
                    </a:p>
                  </a:txBody>
                  <a:tcPr/>
                </a:tc>
                <a:tc>
                  <a:txBody>
                    <a:bodyPr/>
                    <a:lstStyle/>
                    <a:p>
                      <a:pPr algn="ctr"/>
                      <a:r>
                        <a:rPr lang="en-US" b="1" dirty="0"/>
                        <a:t>$376,473</a:t>
                      </a:r>
                    </a:p>
                  </a:txBody>
                  <a:tcPr/>
                </a:tc>
                <a:tc>
                  <a:txBody>
                    <a:bodyPr/>
                    <a:lstStyle/>
                    <a:p>
                      <a:pPr algn="ctr"/>
                      <a:r>
                        <a:rPr lang="en-US" b="1" dirty="0"/>
                        <a:t>$58,029</a:t>
                      </a:r>
                    </a:p>
                  </a:txBody>
                  <a:tcPr/>
                </a:tc>
                <a:tc>
                  <a:txBody>
                    <a:bodyPr/>
                    <a:lstStyle/>
                    <a:p>
                      <a:pPr algn="ctr"/>
                      <a:r>
                        <a:rPr lang="en-US" b="1" dirty="0"/>
                        <a:t>$45,972</a:t>
                      </a:r>
                    </a:p>
                  </a:txBody>
                  <a:tcPr/>
                </a:tc>
                <a:tc>
                  <a:txBody>
                    <a:bodyPr/>
                    <a:lstStyle/>
                    <a:p>
                      <a:pPr algn="ctr"/>
                      <a:r>
                        <a:rPr lang="en-US" b="1" dirty="0"/>
                        <a:t>$28,685</a:t>
                      </a:r>
                    </a:p>
                  </a:txBody>
                  <a:tcPr/>
                </a:tc>
                <a:tc>
                  <a:txBody>
                    <a:bodyPr/>
                    <a:lstStyle/>
                    <a:p>
                      <a:pPr algn="ctr"/>
                      <a:r>
                        <a:rPr lang="en-US" b="1" dirty="0"/>
                        <a:t>$57,320</a:t>
                      </a:r>
                    </a:p>
                  </a:txBody>
                  <a:tcPr/>
                </a:tc>
                <a:extLst>
                  <a:ext uri="{0D108BD9-81ED-4DB2-BD59-A6C34878D82A}">
                    <a16:rowId xmlns:a16="http://schemas.microsoft.com/office/drawing/2014/main" val="4101611648"/>
                  </a:ext>
                </a:extLst>
              </a:tr>
              <a:tr h="370840">
                <a:tc>
                  <a:txBody>
                    <a:bodyPr/>
                    <a:lstStyle/>
                    <a:p>
                      <a:pPr algn="ctr"/>
                      <a:r>
                        <a:rPr lang="en-US" b="1" dirty="0"/>
                        <a:t>Recreation</a:t>
                      </a:r>
                    </a:p>
                  </a:txBody>
                  <a:tcPr/>
                </a:tc>
                <a:tc>
                  <a:txBody>
                    <a:bodyPr/>
                    <a:lstStyle/>
                    <a:p>
                      <a:pPr algn="ctr"/>
                      <a:r>
                        <a:rPr lang="en-US" b="1" dirty="0"/>
                        <a:t>$290,576</a:t>
                      </a:r>
                    </a:p>
                  </a:txBody>
                  <a:tcPr/>
                </a:tc>
                <a:tc>
                  <a:txBody>
                    <a:bodyPr/>
                    <a:lstStyle/>
                    <a:p>
                      <a:pPr algn="ctr"/>
                      <a:r>
                        <a:rPr lang="en-US" b="1" dirty="0"/>
                        <a:t>$334,015</a:t>
                      </a:r>
                    </a:p>
                  </a:txBody>
                  <a:tcPr/>
                </a:tc>
                <a:tc>
                  <a:txBody>
                    <a:bodyPr/>
                    <a:lstStyle/>
                    <a:p>
                      <a:pPr algn="ctr"/>
                      <a:r>
                        <a:rPr lang="en-US" b="1" dirty="0"/>
                        <a:t>$290,756</a:t>
                      </a:r>
                    </a:p>
                  </a:txBody>
                  <a:tcPr/>
                </a:tc>
                <a:tc>
                  <a:txBody>
                    <a:bodyPr/>
                    <a:lstStyle/>
                    <a:p>
                      <a:pPr algn="ctr"/>
                      <a:r>
                        <a:rPr lang="en-US" b="1" dirty="0"/>
                        <a:t>$209,508</a:t>
                      </a:r>
                    </a:p>
                  </a:txBody>
                  <a:tcPr/>
                </a:tc>
                <a:tc>
                  <a:txBody>
                    <a:bodyPr/>
                    <a:lstStyle/>
                    <a:p>
                      <a:pPr algn="ctr"/>
                      <a:r>
                        <a:rPr lang="en-US" b="1" dirty="0"/>
                        <a:t>$304,320</a:t>
                      </a:r>
                    </a:p>
                  </a:txBody>
                  <a:tcPr/>
                </a:tc>
                <a:extLst>
                  <a:ext uri="{0D108BD9-81ED-4DB2-BD59-A6C34878D82A}">
                    <a16:rowId xmlns:a16="http://schemas.microsoft.com/office/drawing/2014/main" val="4046263345"/>
                  </a:ext>
                </a:extLst>
              </a:tr>
              <a:tr h="370840">
                <a:tc>
                  <a:txBody>
                    <a:bodyPr/>
                    <a:lstStyle/>
                    <a:p>
                      <a:pPr algn="ctr"/>
                      <a:r>
                        <a:rPr lang="en-US" b="1" dirty="0"/>
                        <a:t>W.H.A.C.C</a:t>
                      </a:r>
                    </a:p>
                  </a:txBody>
                  <a:tcPr/>
                </a:tc>
                <a:tc>
                  <a:txBody>
                    <a:bodyPr/>
                    <a:lstStyle/>
                    <a:p>
                      <a:pPr algn="ctr"/>
                      <a:r>
                        <a:rPr lang="en-US" b="1" dirty="0"/>
                        <a:t>$317,040</a:t>
                      </a:r>
                    </a:p>
                  </a:txBody>
                  <a:tcPr/>
                </a:tc>
                <a:tc>
                  <a:txBody>
                    <a:bodyPr/>
                    <a:lstStyle/>
                    <a:p>
                      <a:pPr algn="ctr"/>
                      <a:r>
                        <a:rPr lang="en-US" b="1" dirty="0"/>
                        <a:t>$323,172</a:t>
                      </a:r>
                    </a:p>
                  </a:txBody>
                  <a:tcPr/>
                </a:tc>
                <a:tc>
                  <a:txBody>
                    <a:bodyPr/>
                    <a:lstStyle/>
                    <a:p>
                      <a:pPr algn="ctr"/>
                      <a:r>
                        <a:rPr lang="en-US" b="1" dirty="0"/>
                        <a:t>$317,040</a:t>
                      </a:r>
                    </a:p>
                  </a:txBody>
                  <a:tcPr/>
                </a:tc>
                <a:tc>
                  <a:txBody>
                    <a:bodyPr/>
                    <a:lstStyle/>
                    <a:p>
                      <a:pPr algn="ctr"/>
                      <a:r>
                        <a:rPr lang="en-US" b="1" dirty="0"/>
                        <a:t>$210,477</a:t>
                      </a:r>
                    </a:p>
                  </a:txBody>
                  <a:tcPr/>
                </a:tc>
                <a:tc>
                  <a:txBody>
                    <a:bodyPr/>
                    <a:lstStyle/>
                    <a:p>
                      <a:pPr algn="ctr"/>
                      <a:r>
                        <a:rPr lang="en-US" b="1" dirty="0"/>
                        <a:t>$318,287</a:t>
                      </a:r>
                    </a:p>
                  </a:txBody>
                  <a:tcPr/>
                </a:tc>
                <a:extLst>
                  <a:ext uri="{0D108BD9-81ED-4DB2-BD59-A6C34878D82A}">
                    <a16:rowId xmlns:a16="http://schemas.microsoft.com/office/drawing/2014/main" val="467669014"/>
                  </a:ext>
                </a:extLst>
              </a:tr>
              <a:tr h="370840">
                <a:tc>
                  <a:txBody>
                    <a:bodyPr/>
                    <a:lstStyle/>
                    <a:p>
                      <a:pPr algn="ctr"/>
                      <a:r>
                        <a:rPr lang="en-US" b="1" dirty="0"/>
                        <a:t>Youth &amp; Families</a:t>
                      </a:r>
                    </a:p>
                  </a:txBody>
                  <a:tcPr/>
                </a:tc>
                <a:tc>
                  <a:txBody>
                    <a:bodyPr/>
                    <a:lstStyle/>
                    <a:p>
                      <a:pPr algn="ctr"/>
                      <a:r>
                        <a:rPr lang="en-US" b="1" dirty="0"/>
                        <a:t>$437,827</a:t>
                      </a:r>
                    </a:p>
                  </a:txBody>
                  <a:tcPr/>
                </a:tc>
                <a:tc>
                  <a:txBody>
                    <a:bodyPr/>
                    <a:lstStyle/>
                    <a:p>
                      <a:pPr algn="ctr"/>
                      <a:r>
                        <a:rPr lang="en-US" b="1" dirty="0"/>
                        <a:t>$439,877</a:t>
                      </a:r>
                    </a:p>
                  </a:txBody>
                  <a:tcPr/>
                </a:tc>
                <a:tc>
                  <a:txBody>
                    <a:bodyPr/>
                    <a:lstStyle/>
                    <a:p>
                      <a:pPr algn="ctr"/>
                      <a:r>
                        <a:rPr lang="en-US" b="1" dirty="0"/>
                        <a:t>$427,897</a:t>
                      </a:r>
                    </a:p>
                  </a:txBody>
                  <a:tcPr/>
                </a:tc>
                <a:tc>
                  <a:txBody>
                    <a:bodyPr/>
                    <a:lstStyle/>
                    <a:p>
                      <a:pPr algn="ctr"/>
                      <a:r>
                        <a:rPr lang="en-US" b="1" dirty="0"/>
                        <a:t>$325,772</a:t>
                      </a:r>
                    </a:p>
                  </a:txBody>
                  <a:tcPr/>
                </a:tc>
                <a:tc>
                  <a:txBody>
                    <a:bodyPr/>
                    <a:lstStyle/>
                    <a:p>
                      <a:pPr algn="ctr"/>
                      <a:r>
                        <a:rPr lang="en-US" b="1" dirty="0"/>
                        <a:t>$445,661</a:t>
                      </a:r>
                    </a:p>
                  </a:txBody>
                  <a:tcPr/>
                </a:tc>
                <a:extLst>
                  <a:ext uri="{0D108BD9-81ED-4DB2-BD59-A6C34878D82A}">
                    <a16:rowId xmlns:a16="http://schemas.microsoft.com/office/drawing/2014/main" val="25125274"/>
                  </a:ext>
                </a:extLst>
              </a:tr>
              <a:tr h="370840">
                <a:tc>
                  <a:txBody>
                    <a:bodyPr/>
                    <a:lstStyle/>
                    <a:p>
                      <a:pPr algn="ctr"/>
                      <a:r>
                        <a:rPr lang="en-US" b="1" dirty="0"/>
                        <a:t>Maintenance</a:t>
                      </a:r>
                    </a:p>
                  </a:txBody>
                  <a:tcPr/>
                </a:tc>
                <a:tc>
                  <a:txBody>
                    <a:bodyPr/>
                    <a:lstStyle/>
                    <a:p>
                      <a:pPr algn="ctr"/>
                      <a:endParaRPr lang="en-US" b="1" dirty="0"/>
                    </a:p>
                  </a:txBody>
                  <a:tcPr/>
                </a:tc>
                <a:tc>
                  <a:txBody>
                    <a:bodyPr/>
                    <a:lstStyle/>
                    <a:p>
                      <a:pPr algn="ctr"/>
                      <a:r>
                        <a:rPr lang="en-US" b="1" dirty="0"/>
                        <a:t>$341</a:t>
                      </a:r>
                    </a:p>
                  </a:txBody>
                  <a:tcPr/>
                </a:tc>
                <a:tc>
                  <a:txBody>
                    <a:bodyPr/>
                    <a:lstStyle/>
                    <a:p>
                      <a:pPr algn="ctr"/>
                      <a:endParaRPr lang="en-US" b="1" dirty="0"/>
                    </a:p>
                  </a:txBody>
                  <a:tcPr/>
                </a:tc>
                <a:tc>
                  <a:txBody>
                    <a:bodyPr/>
                    <a:lstStyle/>
                    <a:p>
                      <a:pPr algn="ctr"/>
                      <a:r>
                        <a:rPr lang="en-US" b="1" dirty="0"/>
                        <a:t>$1,031</a:t>
                      </a:r>
                    </a:p>
                  </a:txBody>
                  <a:tcPr/>
                </a:tc>
                <a:tc>
                  <a:txBody>
                    <a:bodyPr/>
                    <a:lstStyle/>
                    <a:p>
                      <a:pPr algn="ctr"/>
                      <a:endParaRPr lang="en-US" b="1" dirty="0"/>
                    </a:p>
                  </a:txBody>
                  <a:tcPr/>
                </a:tc>
                <a:extLst>
                  <a:ext uri="{0D108BD9-81ED-4DB2-BD59-A6C34878D82A}">
                    <a16:rowId xmlns:a16="http://schemas.microsoft.com/office/drawing/2014/main" val="3757187425"/>
                  </a:ext>
                </a:extLst>
              </a:tr>
              <a:tr h="370840">
                <a:tc>
                  <a:txBody>
                    <a:bodyPr/>
                    <a:lstStyle/>
                    <a:p>
                      <a:pPr algn="ctr"/>
                      <a:r>
                        <a:rPr lang="en-US" b="1" dirty="0"/>
                        <a:t>TOTALS </a:t>
                      </a:r>
                    </a:p>
                  </a:txBody>
                  <a:tcPr/>
                </a:tc>
                <a:tc>
                  <a:txBody>
                    <a:bodyPr/>
                    <a:lstStyle/>
                    <a:p>
                      <a:pPr algn="ctr"/>
                      <a:r>
                        <a:rPr lang="en-US" b="1" dirty="0"/>
                        <a:t>$1,045,443</a:t>
                      </a:r>
                    </a:p>
                  </a:txBody>
                  <a:tcPr/>
                </a:tc>
                <a:tc>
                  <a:txBody>
                    <a:bodyPr/>
                    <a:lstStyle/>
                    <a:p>
                      <a:pPr algn="ctr"/>
                      <a:r>
                        <a:rPr lang="en-US" b="1" dirty="0"/>
                        <a:t>$1,155,434</a:t>
                      </a:r>
                    </a:p>
                  </a:txBody>
                  <a:tcPr/>
                </a:tc>
                <a:tc>
                  <a:txBody>
                    <a:bodyPr/>
                    <a:lstStyle/>
                    <a:p>
                      <a:pPr algn="ctr"/>
                      <a:r>
                        <a:rPr lang="en-US" b="1" dirty="0"/>
                        <a:t>$1,045,443</a:t>
                      </a:r>
                    </a:p>
                  </a:txBody>
                  <a:tcPr/>
                </a:tc>
                <a:tc>
                  <a:txBody>
                    <a:bodyPr/>
                    <a:lstStyle/>
                    <a:p>
                      <a:pPr algn="ctr"/>
                      <a:r>
                        <a:rPr lang="en-US" b="1" dirty="0"/>
                        <a:t>$785,619</a:t>
                      </a:r>
                    </a:p>
                  </a:txBody>
                  <a:tcPr/>
                </a:tc>
                <a:tc>
                  <a:txBody>
                    <a:bodyPr/>
                    <a:lstStyle/>
                    <a:p>
                      <a:pPr algn="ctr"/>
                      <a:r>
                        <a:rPr lang="en-US" b="1" dirty="0"/>
                        <a:t>$1,064,818</a:t>
                      </a:r>
                    </a:p>
                  </a:txBody>
                  <a:tcPr/>
                </a:tc>
                <a:extLst>
                  <a:ext uri="{0D108BD9-81ED-4DB2-BD59-A6C34878D82A}">
                    <a16:rowId xmlns:a16="http://schemas.microsoft.com/office/drawing/2014/main" val="2448753963"/>
                  </a:ext>
                </a:extLst>
              </a:tr>
            </a:tbl>
          </a:graphicData>
        </a:graphic>
      </p:graphicFrame>
    </p:spTree>
    <p:extLst>
      <p:ext uri="{BB962C8B-B14F-4D97-AF65-F5344CB8AC3E}">
        <p14:creationId xmlns:p14="http://schemas.microsoft.com/office/powerpoint/2010/main" val="3472540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6</a:t>
            </a:fld>
            <a:endParaRPr lang="en-US" sz="1100" dirty="0">
              <a:solidFill>
                <a:schemeClr val="tx2">
                  <a:lumMod val="50000"/>
                </a:schemeClr>
              </a:solidFill>
            </a:endParaRPr>
          </a:p>
        </p:txBody>
      </p:sp>
      <p:sp>
        <p:nvSpPr>
          <p:cNvPr id="8" name="Rectangle 3"/>
          <p:cNvSpPr txBox="1">
            <a:spLocks noChangeArrowheads="1"/>
          </p:cNvSpPr>
          <p:nvPr/>
        </p:nvSpPr>
        <p:spPr>
          <a:xfrm>
            <a:off x="1295400" y="2590800"/>
            <a:ext cx="5943600" cy="4267200"/>
          </a:xfrm>
          <a:prstGeom prst="rect">
            <a:avLst/>
          </a:prstGeom>
        </p:spPr>
        <p:txBody>
          <a:bodyPr vert="horz" lIns="91440" tIns="45720" rIns="91440" bIns="45720" rtlCol="0">
            <a:normAutofit/>
          </a:bodyPr>
          <a:lstStyle/>
          <a:p>
            <a:pPr marL="400050" marR="0" lvl="1" indent="0" algn="l" defTabSz="914400" rtl="0" eaLnBrk="1" fontAlgn="auto" latinLnBrk="0" hangingPunct="1">
              <a:lnSpc>
                <a:spcPct val="100000"/>
              </a:lnSpc>
              <a:spcBef>
                <a:spcPts val="1200"/>
              </a:spcBef>
              <a:spcAft>
                <a:spcPts val="0"/>
              </a:spcAft>
              <a:buClrTx/>
              <a:buSzTx/>
              <a:buFont typeface="Arial" pitchFamily="34" charset="0"/>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Rectangle 2"/>
          <p:cNvSpPr>
            <a:spLocks noGrp="1" noChangeArrowheads="1"/>
          </p:cNvSpPr>
          <p:nvPr>
            <p:ph type="title"/>
          </p:nvPr>
        </p:nvSpPr>
        <p:spPr>
          <a:xfrm>
            <a:off x="152400" y="2667000"/>
            <a:ext cx="8763000" cy="685800"/>
          </a:xfrm>
        </p:spPr>
        <p:txBody>
          <a:bodyPr>
            <a:noAutofit/>
          </a:bodyPr>
          <a:lstStyle/>
          <a:p>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endParaRPr lang="en-US" sz="2400" dirty="0">
              <a:latin typeface="Arial" pitchFamily="34" charset="0"/>
              <a:cs typeface="Arial" pitchFamily="34" charset="0"/>
            </a:endParaRPr>
          </a:p>
        </p:txBody>
      </p:sp>
      <p:sp>
        <p:nvSpPr>
          <p:cNvPr id="6" name="TextBox 5"/>
          <p:cNvSpPr txBox="1"/>
          <p:nvPr/>
        </p:nvSpPr>
        <p:spPr>
          <a:xfrm>
            <a:off x="457200" y="2667000"/>
            <a:ext cx="8267700" cy="2092881"/>
          </a:xfrm>
          <a:prstGeom prst="rect">
            <a:avLst/>
          </a:prstGeom>
          <a:noFill/>
        </p:spPr>
        <p:txBody>
          <a:bodyPr wrap="square" rtlCol="0">
            <a:spAutoFit/>
          </a:bodyPr>
          <a:lstStyle/>
          <a:p>
            <a:pPr marL="0" lvl="1" indent="-457200"/>
            <a:r>
              <a:rPr lang="en-US" sz="2800" b="1" dirty="0">
                <a:latin typeface="+mn-lt"/>
              </a:rPr>
              <a:t>2a. Specify the number of Summer Youth jobs and correlating funds budgeted in the General Fund. </a:t>
            </a:r>
          </a:p>
          <a:p>
            <a:pPr lvl="1" indent="-457200"/>
            <a:endParaRPr lang="en-US" sz="2800" b="1" dirty="0">
              <a:latin typeface="+mn-lt"/>
            </a:endParaRPr>
          </a:p>
          <a:p>
            <a:pPr marL="822960" lvl="1" indent="-457200">
              <a:buFont typeface="Arial" panose="020B0604020202020204" pitchFamily="34" charset="0"/>
              <a:buChar char="•"/>
            </a:pPr>
            <a:r>
              <a:rPr lang="en-US" sz="2800" b="1" dirty="0">
                <a:latin typeface="+mn-lt"/>
              </a:rPr>
              <a:t>General Fund-$309,375		250 Jobs</a:t>
            </a:r>
          </a:p>
          <a:p>
            <a:pPr lvl="2"/>
            <a:endParaRPr lang="en-US" sz="1800" b="1" dirty="0"/>
          </a:p>
        </p:txBody>
      </p:sp>
      <p:sp>
        <p:nvSpPr>
          <p:cNvPr id="12"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2a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905000"/>
            <a:ext cx="9144000" cy="914400"/>
          </a:xfrm>
        </p:spPr>
        <p:txBody>
          <a:bodyPr>
            <a:normAutofit fontScale="90000"/>
          </a:bodyPr>
          <a:lstStyle/>
          <a:p>
            <a:br>
              <a:rPr lang="en-US" sz="2700" dirty="0">
                <a:latin typeface="Arial" pitchFamily="34" charset="0"/>
                <a:cs typeface="Arial" pitchFamily="34" charset="0"/>
              </a:rPr>
            </a:br>
            <a:br>
              <a:rPr lang="en-US" sz="3100" dirty="0">
                <a:latin typeface="Arial" pitchFamily="34" charset="0"/>
                <a:cs typeface="Arial" pitchFamily="34" charset="0"/>
              </a:rPr>
            </a:br>
            <a:endParaRPr lang="en-US" sz="31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7</a:t>
            </a:fld>
            <a:endParaRPr lang="en-US" sz="1100" dirty="0">
              <a:solidFill>
                <a:schemeClr val="tx2">
                  <a:lumMod val="50000"/>
                </a:schemeClr>
              </a:solidFill>
            </a:endParaRPr>
          </a:p>
        </p:txBody>
      </p:sp>
      <p:sp>
        <p:nvSpPr>
          <p:cNvPr id="38913" name="Rectangle 1"/>
          <p:cNvSpPr>
            <a:spLocks noChangeArrowheads="1"/>
          </p:cNvSpPr>
          <p:nvPr/>
        </p:nvSpPr>
        <p:spPr bwMode="auto">
          <a:xfrm>
            <a:off x="0" y="9010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 name="Content Placeholder 1"/>
          <p:cNvSpPr>
            <a:spLocks noGrp="1"/>
          </p:cNvSpPr>
          <p:nvPr>
            <p:ph idx="1"/>
          </p:nvPr>
        </p:nvSpPr>
        <p:spPr>
          <a:xfrm>
            <a:off x="457200" y="2362200"/>
            <a:ext cx="8229600" cy="4267200"/>
          </a:xfrm>
        </p:spPr>
        <p:txBody>
          <a:bodyPr>
            <a:normAutofit fontScale="85000" lnSpcReduction="20000"/>
          </a:bodyPr>
          <a:lstStyle/>
          <a:p>
            <a:pPr marL="0" indent="-457200">
              <a:spcAft>
                <a:spcPts val="1200"/>
              </a:spcAft>
              <a:buNone/>
            </a:pPr>
            <a:r>
              <a:rPr lang="en-US" sz="3300" b="1" dirty="0">
                <a:cs typeface="Arial" pitchFamily="34" charset="0"/>
              </a:rPr>
              <a:t>2b. Specify the amount of grant dollars anticipated for summer youth for FY 2018, and anticipated number of summer youth jobs for City residents and number for non-City residents.</a:t>
            </a:r>
            <a:endParaRPr lang="en-US" sz="3300" b="1" dirty="0"/>
          </a:p>
          <a:p>
            <a:pPr marL="822960" indent="-457200"/>
            <a:r>
              <a:rPr lang="en-US" sz="3300" b="1" dirty="0">
                <a:solidFill>
                  <a:prstClr val="black"/>
                </a:solidFill>
                <a:ea typeface="+mj-ea"/>
                <a:cs typeface="Arial" pitchFamily="34" charset="0"/>
              </a:rPr>
              <a:t>$65K from Bank of America.</a:t>
            </a:r>
          </a:p>
          <a:p>
            <a:pPr marL="822960" indent="-457200"/>
            <a:r>
              <a:rPr lang="en-US" sz="3300" b="1" dirty="0">
                <a:cs typeface="Arial" pitchFamily="34" charset="0"/>
              </a:rPr>
              <a:t>$225K Department of Labor.</a:t>
            </a:r>
          </a:p>
          <a:p>
            <a:pPr marL="822960" indent="-457200"/>
            <a:endParaRPr lang="en-US" sz="3300" b="1" dirty="0">
              <a:cs typeface="Arial" pitchFamily="34" charset="0"/>
            </a:endParaRPr>
          </a:p>
          <a:p>
            <a:pPr marL="822960" indent="-457200"/>
            <a:r>
              <a:rPr lang="en-US" sz="3300" b="1" dirty="0"/>
              <a:t>City Residents - 385 Youth.</a:t>
            </a:r>
          </a:p>
          <a:p>
            <a:pPr marL="822960" indent="-457200"/>
            <a:r>
              <a:rPr lang="en-US" sz="3300" b="1" dirty="0"/>
              <a:t>Non-City Residents - 65 Youth (approx.).</a:t>
            </a:r>
          </a:p>
          <a:p>
            <a:pPr marL="822960" indent="-457200"/>
            <a:endParaRPr lang="en-US" sz="3300" b="1" dirty="0"/>
          </a:p>
          <a:p>
            <a:pPr marL="822960" indent="-457200">
              <a:lnSpc>
                <a:spcPct val="20000"/>
              </a:lnSpc>
            </a:pPr>
            <a:r>
              <a:rPr lang="en-US" sz="3300" b="1" dirty="0">
                <a:cs typeface="Arial" pitchFamily="34" charset="0"/>
              </a:rPr>
              <a:t>Anticipated </a:t>
            </a:r>
            <a:r>
              <a:rPr lang="en-US" sz="3300" b="1" dirty="0"/>
              <a:t>FY18 Summer Youth Jobs Total – 450</a:t>
            </a:r>
            <a:endParaRPr lang="en-US" sz="3300" dirty="0"/>
          </a:p>
          <a:p>
            <a:pPr marL="0" indent="0">
              <a:buNone/>
            </a:pPr>
            <a:endParaRPr lang="en-US" dirty="0"/>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2b</a:t>
            </a:r>
          </a:p>
        </p:txBody>
      </p:sp>
    </p:spTree>
    <p:extLst>
      <p:ext uri="{BB962C8B-B14F-4D97-AF65-F5344CB8AC3E}">
        <p14:creationId xmlns:p14="http://schemas.microsoft.com/office/powerpoint/2010/main" val="315344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8</a:t>
            </a:fld>
            <a:endParaRPr lang="en-US" sz="1100" dirty="0">
              <a:solidFill>
                <a:schemeClr val="tx2">
                  <a:lumMod val="50000"/>
                </a:schemeClr>
              </a:solidFill>
            </a:endParaRPr>
          </a:p>
        </p:txBody>
      </p:sp>
      <p:sp>
        <p:nvSpPr>
          <p:cNvPr id="6" name="TextBox 5"/>
          <p:cNvSpPr txBox="1"/>
          <p:nvPr/>
        </p:nvSpPr>
        <p:spPr>
          <a:xfrm>
            <a:off x="569615" y="2368478"/>
            <a:ext cx="8382000" cy="1723549"/>
          </a:xfrm>
          <a:prstGeom prst="rect">
            <a:avLst/>
          </a:prstGeom>
          <a:noFill/>
        </p:spPr>
        <p:txBody>
          <a:bodyPr wrap="square" rtlCol="0">
            <a:spAutoFit/>
          </a:bodyPr>
          <a:lstStyle/>
          <a:p>
            <a:pPr indent="-457200"/>
            <a:r>
              <a:rPr lang="en-US" sz="2800" b="1" dirty="0">
                <a:latin typeface="+mn-lt"/>
              </a:rPr>
              <a:t>2c. Specify the number of corporations, etc. that has sponsored summer youth jobs in FY 2017 and number anticipated for FY2018.</a:t>
            </a:r>
          </a:p>
          <a:p>
            <a:endParaRPr lang="en-US" sz="2200" dirty="0"/>
          </a:p>
        </p:txBody>
      </p:sp>
      <p:graphicFrame>
        <p:nvGraphicFramePr>
          <p:cNvPr id="8" name="Content Placeholder 6"/>
          <p:cNvGraphicFramePr>
            <a:graphicFrameLocks noGrp="1"/>
          </p:cNvGraphicFramePr>
          <p:nvPr>
            <p:ph idx="1"/>
            <p:extLst>
              <p:ext uri="{D42A27DB-BD31-4B8C-83A1-F6EECF244321}">
                <p14:modId xmlns:p14="http://schemas.microsoft.com/office/powerpoint/2010/main" val="4154855528"/>
              </p:ext>
            </p:extLst>
          </p:nvPr>
        </p:nvGraphicFramePr>
        <p:xfrm>
          <a:off x="1066800" y="4190999"/>
          <a:ext cx="7239000" cy="1793948"/>
        </p:xfrm>
        <a:graphic>
          <a:graphicData uri="http://schemas.openxmlformats.org/drawingml/2006/table">
            <a:tbl>
              <a:tblPr firstRow="1" bandRow="1">
                <a:tableStyleId>{5C22544A-7EE6-4342-B048-85BDC9FD1C3A}</a:tableStyleId>
              </a:tblPr>
              <a:tblGrid>
                <a:gridCol w="35814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527967">
                <a:tc>
                  <a:txBody>
                    <a:bodyPr/>
                    <a:lstStyle/>
                    <a:p>
                      <a:pPr algn="ctr"/>
                      <a:r>
                        <a:rPr lang="en-US" b="1" dirty="0"/>
                        <a:t>FY17</a:t>
                      </a:r>
                    </a:p>
                  </a:txBody>
                  <a:tcPr/>
                </a:tc>
                <a:tc>
                  <a:txBody>
                    <a:bodyPr/>
                    <a:lstStyle/>
                    <a:p>
                      <a:pPr algn="ctr"/>
                      <a:r>
                        <a:rPr lang="en-US" b="1" dirty="0"/>
                        <a:t>FY</a:t>
                      </a:r>
                      <a:r>
                        <a:rPr lang="en-US" b="1" baseline="0" dirty="0"/>
                        <a:t> 18</a:t>
                      </a:r>
                      <a:endParaRPr lang="en-US" b="1" dirty="0"/>
                    </a:p>
                  </a:txBody>
                  <a:tcPr/>
                </a:tc>
                <a:extLst>
                  <a:ext uri="{0D108BD9-81ED-4DB2-BD59-A6C34878D82A}">
                    <a16:rowId xmlns:a16="http://schemas.microsoft.com/office/drawing/2014/main" val="10000"/>
                  </a:ext>
                </a:extLst>
              </a:tr>
              <a:tr h="527967">
                <a:tc>
                  <a:txBody>
                    <a:bodyPr/>
                    <a:lstStyle/>
                    <a:p>
                      <a:pPr algn="ctr"/>
                      <a:r>
                        <a:rPr lang="en-US" b="1" dirty="0"/>
                        <a:t>Bank of America</a:t>
                      </a:r>
                      <a:r>
                        <a:rPr lang="en-US" b="1" baseline="0" dirty="0"/>
                        <a:t> </a:t>
                      </a:r>
                      <a:endParaRPr lang="en-US"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Bank of America</a:t>
                      </a:r>
                    </a:p>
                    <a:p>
                      <a:pPr algn="ctr"/>
                      <a:endParaRPr lang="en-US" b="1" dirty="0"/>
                    </a:p>
                  </a:txBody>
                  <a:tcPr/>
                </a:tc>
                <a:extLst>
                  <a:ext uri="{0D108BD9-81ED-4DB2-BD59-A6C34878D82A}">
                    <a16:rowId xmlns:a16="http://schemas.microsoft.com/office/drawing/2014/main" val="10001"/>
                  </a:ext>
                </a:extLst>
              </a:tr>
              <a:tr h="625901">
                <a:tc>
                  <a:txBody>
                    <a:bodyPr/>
                    <a:lstStyle/>
                    <a:p>
                      <a:pPr algn="ctr"/>
                      <a:r>
                        <a:rPr lang="en-US" b="1" dirty="0"/>
                        <a:t>Lafferty</a:t>
                      </a:r>
                      <a:r>
                        <a:rPr lang="en-US" b="1" baseline="0" dirty="0"/>
                        <a:t>- McHugh Award</a:t>
                      </a:r>
                      <a:endParaRPr lang="en-US" b="1" dirty="0"/>
                    </a:p>
                  </a:txBody>
                  <a:tcPr/>
                </a:tc>
                <a:tc>
                  <a:txBody>
                    <a:bodyPr/>
                    <a:lstStyle/>
                    <a:p>
                      <a:pPr algn="ctr"/>
                      <a:endParaRPr lang="en-US" b="1" dirty="0"/>
                    </a:p>
                  </a:txBody>
                  <a:tcPr/>
                </a:tc>
                <a:extLst>
                  <a:ext uri="{0D108BD9-81ED-4DB2-BD59-A6C34878D82A}">
                    <a16:rowId xmlns:a16="http://schemas.microsoft.com/office/drawing/2014/main" val="10002"/>
                  </a:ext>
                </a:extLst>
              </a:tr>
            </a:tbl>
          </a:graphicData>
        </a:graphic>
      </p:graphicFrame>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2c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9</a:t>
            </a:fld>
            <a:endParaRPr lang="en-US" sz="1100" dirty="0">
              <a:solidFill>
                <a:schemeClr val="tx2">
                  <a:lumMod val="50000"/>
                </a:schemeClr>
              </a:solidFill>
            </a:endParaRPr>
          </a:p>
        </p:txBody>
      </p:sp>
      <p:sp>
        <p:nvSpPr>
          <p:cNvPr id="8" name="Rectangle 7"/>
          <p:cNvSpPr/>
          <p:nvPr/>
        </p:nvSpPr>
        <p:spPr>
          <a:xfrm>
            <a:off x="533400" y="2819400"/>
            <a:ext cx="7924800" cy="3724096"/>
          </a:xfrm>
          <a:prstGeom prst="rect">
            <a:avLst/>
          </a:prstGeom>
        </p:spPr>
        <p:txBody>
          <a:bodyPr wrap="square">
            <a:spAutoFit/>
          </a:bodyPr>
          <a:lstStyle/>
          <a:p>
            <a:pPr indent="-457200"/>
            <a:r>
              <a:rPr lang="en-US" sz="2800" b="1" dirty="0">
                <a:latin typeface="Calibri" pitchFamily="34" charset="0"/>
                <a:ea typeface="Calibri" pitchFamily="34" charset="0"/>
                <a:cs typeface="Times New Roman" pitchFamily="18" charset="0"/>
              </a:rPr>
              <a:t>2d. Specify if any funding has been allocated for the Youth Leadership Project. </a:t>
            </a:r>
          </a:p>
          <a:p>
            <a:pPr indent="-457200"/>
            <a:endParaRPr lang="en-US" sz="2800" b="1" dirty="0">
              <a:latin typeface="Calibri" pitchFamily="34" charset="0"/>
              <a:ea typeface="Calibri" pitchFamily="34" charset="0"/>
              <a:cs typeface="Times New Roman" pitchFamily="18" charset="0"/>
            </a:endParaRPr>
          </a:p>
          <a:p>
            <a:pPr indent="-457200"/>
            <a:r>
              <a:rPr lang="en-US" sz="2000" b="1" dirty="0">
                <a:latin typeface="+mn-lt"/>
              </a:rPr>
              <a:t>Funding for Wilmington Youth Leadership Commission is split between Admin. and WHACC. $31,944.00 </a:t>
            </a:r>
          </a:p>
          <a:p>
            <a:pPr lvl="0" indent="-457200"/>
            <a:endParaRPr lang="en-US" sz="2800" b="1" dirty="0">
              <a:latin typeface="+mn-lt"/>
            </a:endParaRPr>
          </a:p>
          <a:p>
            <a:pPr marL="822960" lvl="0" indent="-457200">
              <a:buFont typeface="Arial" panose="020B0604020202020204" pitchFamily="34" charset="0"/>
              <a:buChar char="•"/>
            </a:pPr>
            <a:r>
              <a:rPr lang="en-US" sz="2800" b="1" dirty="0">
                <a:latin typeface="+mn-lt"/>
              </a:rPr>
              <a:t>Salary $27,144.00. </a:t>
            </a:r>
          </a:p>
          <a:p>
            <a:pPr marL="822960" lvl="0" indent="-457200">
              <a:buFont typeface="Arial" panose="020B0604020202020204" pitchFamily="34" charset="0"/>
              <a:buChar char="•"/>
            </a:pPr>
            <a:r>
              <a:rPr lang="en-US" sz="2800" b="1" dirty="0">
                <a:latin typeface="+mn-lt"/>
              </a:rPr>
              <a:t>Food $3,000.00 allocated within Admin.</a:t>
            </a:r>
          </a:p>
          <a:p>
            <a:pPr marL="822960" indent="-457200">
              <a:buFont typeface="Arial" panose="020B0604020202020204" pitchFamily="34" charset="0"/>
              <a:buChar char="•"/>
            </a:pPr>
            <a:r>
              <a:rPr lang="en-US" sz="2800" b="1" dirty="0">
                <a:latin typeface="+mn-lt"/>
              </a:rPr>
              <a:t>Clothing $1,800.00 Allocated within Admin.</a:t>
            </a:r>
            <a:endParaRPr lang="en-US" sz="2800" b="1" dirty="0">
              <a:latin typeface="+mn-lt"/>
              <a:ea typeface="Calibri" pitchFamily="34" charset="0"/>
              <a:cs typeface="Times New Roman" pitchFamily="18" charset="0"/>
            </a:endParaRPr>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2d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10</a:t>
            </a:fld>
            <a:endParaRPr lang="en-US" sz="1100" dirty="0">
              <a:solidFill>
                <a:schemeClr val="tx2">
                  <a:lumMod val="50000"/>
                </a:schemeClr>
              </a:solidFill>
            </a:endParaRPr>
          </a:p>
        </p:txBody>
      </p:sp>
      <p:sp>
        <p:nvSpPr>
          <p:cNvPr id="8" name="Rectangle 7"/>
          <p:cNvSpPr/>
          <p:nvPr/>
        </p:nvSpPr>
        <p:spPr>
          <a:xfrm>
            <a:off x="495300" y="1790214"/>
            <a:ext cx="7237115" cy="4893647"/>
          </a:xfrm>
          <a:prstGeom prst="rect">
            <a:avLst/>
          </a:prstGeom>
        </p:spPr>
        <p:txBody>
          <a:bodyPr wrap="square">
            <a:spAutoFit/>
          </a:bodyPr>
          <a:lstStyle/>
          <a:p>
            <a:pPr indent="-457200"/>
            <a:r>
              <a:rPr lang="en-US" sz="2800" b="1" dirty="0">
                <a:latin typeface="+mn-lt"/>
              </a:rPr>
              <a:t>2e. Specify if any funding has been allocated for extended hours for W.H.A.C.C and the funding sources (i.e. grant funding, etc.).  </a:t>
            </a:r>
          </a:p>
          <a:p>
            <a:pPr indent="-457200"/>
            <a:endParaRPr lang="en-US" sz="2800" b="1" dirty="0">
              <a:latin typeface="+mn-lt"/>
            </a:endParaRPr>
          </a:p>
          <a:p>
            <a:pPr marL="822960" indent="-457200">
              <a:buFont typeface="Arial" panose="020B0604020202020204" pitchFamily="34" charset="0"/>
              <a:buChar char="•"/>
            </a:pPr>
            <a:r>
              <a:rPr lang="en-US" sz="2800" b="1" dirty="0">
                <a:latin typeface="+mn-lt"/>
              </a:rPr>
              <a:t>We anticipate the Safe Haven grant from  June 15</a:t>
            </a:r>
            <a:r>
              <a:rPr lang="en-US" sz="2800" b="1" baseline="30000" dirty="0">
                <a:latin typeface="+mn-lt"/>
              </a:rPr>
              <a:t>th</a:t>
            </a:r>
            <a:r>
              <a:rPr lang="en-US" sz="2800" b="1" dirty="0">
                <a:latin typeface="+mn-lt"/>
              </a:rPr>
              <a:t>- October 2017 to be funded by the State of DE Dept of Services for Children Youth and Families.  </a:t>
            </a:r>
          </a:p>
          <a:p>
            <a:pPr marL="822960" indent="-457200">
              <a:buFont typeface="Arial" panose="020B0604020202020204" pitchFamily="34" charset="0"/>
              <a:buChar char="•"/>
            </a:pPr>
            <a:endParaRPr lang="en-US" sz="2800" b="1" dirty="0">
              <a:latin typeface="+mn-lt"/>
            </a:endParaRPr>
          </a:p>
          <a:p>
            <a:pPr marL="822960" indent="-457200">
              <a:buFont typeface="Arial" panose="020B0604020202020204" pitchFamily="34" charset="0"/>
              <a:buChar char="•"/>
            </a:pPr>
            <a:r>
              <a:rPr lang="en-US" sz="2800" b="1" dirty="0">
                <a:latin typeface="+mn-lt"/>
              </a:rPr>
              <a:t>Anticipated Funding Amount $22,500.</a:t>
            </a:r>
            <a:endParaRPr lang="en-US" sz="2800" dirty="0">
              <a:latin typeface="+mn-lt"/>
            </a:endParaRPr>
          </a:p>
          <a:p>
            <a:pPr algn="ctr"/>
            <a:endParaRPr lang="en-US" b="1" dirty="0">
              <a:latin typeface="Calibri" pitchFamily="34" charset="0"/>
              <a:ea typeface="Calibri" pitchFamily="34" charset="0"/>
              <a:cs typeface="Times New Roman" pitchFamily="18" charset="0"/>
            </a:endParaRPr>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2e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11</a:t>
            </a:fld>
            <a:endParaRPr lang="en-US" sz="1100" dirty="0">
              <a:solidFill>
                <a:schemeClr val="tx2">
                  <a:lumMod val="50000"/>
                </a:schemeClr>
              </a:solidFill>
            </a:endParaRPr>
          </a:p>
        </p:txBody>
      </p:sp>
      <p:sp>
        <p:nvSpPr>
          <p:cNvPr id="84995" name="Rectangle 3"/>
          <p:cNvSpPr>
            <a:spLocks noChangeArrowheads="1"/>
          </p:cNvSpPr>
          <p:nvPr/>
        </p:nvSpPr>
        <p:spPr bwMode="auto">
          <a:xfrm>
            <a:off x="533400" y="2514600"/>
            <a:ext cx="7772400" cy="21844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dirty="0">
              <a:ln>
                <a:noFill/>
              </a:ln>
              <a:solidFill>
                <a:schemeClr val="tx1"/>
              </a:solidFill>
              <a:effectLst/>
              <a:latin typeface="+mn-lt"/>
              <a:cs typeface="Arial" pitchFamily="34" charset="0"/>
            </a:endParaRPr>
          </a:p>
        </p:txBody>
      </p:sp>
      <p:sp>
        <p:nvSpPr>
          <p:cNvPr id="2" name="TextBox 1"/>
          <p:cNvSpPr txBox="1"/>
          <p:nvPr/>
        </p:nvSpPr>
        <p:spPr>
          <a:xfrm>
            <a:off x="533400" y="1897569"/>
            <a:ext cx="7199014" cy="2092881"/>
          </a:xfrm>
          <a:prstGeom prst="rect">
            <a:avLst/>
          </a:prstGeom>
          <a:noFill/>
        </p:spPr>
        <p:txBody>
          <a:bodyPr wrap="square" rtlCol="0">
            <a:spAutoFit/>
          </a:bodyPr>
          <a:lstStyle/>
          <a:p>
            <a:pPr indent="-457200"/>
            <a:r>
              <a:rPr lang="en-US" sz="2800" b="1" dirty="0">
                <a:latin typeface="+mn-lt"/>
              </a:rPr>
              <a:t>3.  Discuss the planned hours of operations for            all City pools and the correlating cost per site (Eden, Brown, Prices, W.H.A.C.C. and P.S).</a:t>
            </a:r>
          </a:p>
          <a:p>
            <a:endParaRPr lang="en-US" sz="2800" dirty="0">
              <a:latin typeface="+mn-lt"/>
            </a:endParaRPr>
          </a:p>
          <a:p>
            <a:endParaRPr lang="en-US" sz="1800" dirty="0"/>
          </a:p>
        </p:txBody>
      </p:sp>
      <p:sp>
        <p:nvSpPr>
          <p:cNvPr id="4" name="Date Placeholder 3"/>
          <p:cNvSpPr>
            <a:spLocks noGrp="1"/>
          </p:cNvSpPr>
          <p:nvPr>
            <p:ph type="dt" sz="half" idx="10"/>
          </p:nvPr>
        </p:nvSpPr>
        <p:spPr/>
        <p:txBody>
          <a:bodyPr/>
          <a:lstStyle/>
          <a:p>
            <a:fld id="{CA5B610B-F995-42AD-90B2-E1C41F8EBF38}" type="datetime1">
              <a:rPr lang="en-US" smtClean="0"/>
              <a:t>4/10/2017</a:t>
            </a:fld>
            <a:endParaRPr lang="en-US" dirty="0"/>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3</a:t>
            </a:r>
          </a:p>
        </p:txBody>
      </p:sp>
      <p:graphicFrame>
        <p:nvGraphicFramePr>
          <p:cNvPr id="3" name="Table 2"/>
          <p:cNvGraphicFramePr>
            <a:graphicFrameLocks noGrp="1"/>
          </p:cNvGraphicFramePr>
          <p:nvPr>
            <p:extLst>
              <p:ext uri="{D42A27DB-BD31-4B8C-83A1-F6EECF244321}">
                <p14:modId xmlns:p14="http://schemas.microsoft.com/office/powerpoint/2010/main" val="1843587172"/>
              </p:ext>
            </p:extLst>
          </p:nvPr>
        </p:nvGraphicFramePr>
        <p:xfrm>
          <a:off x="152398" y="3581399"/>
          <a:ext cx="8832172" cy="3197592"/>
        </p:xfrm>
        <a:graphic>
          <a:graphicData uri="http://schemas.openxmlformats.org/drawingml/2006/table">
            <a:tbl>
              <a:tblPr firstRow="1" bandRow="1">
                <a:tableStyleId>{5C22544A-7EE6-4342-B048-85BDC9FD1C3A}</a:tableStyleId>
              </a:tblPr>
              <a:tblGrid>
                <a:gridCol w="762002">
                  <a:extLst>
                    <a:ext uri="{9D8B030D-6E8A-4147-A177-3AD203B41FA5}">
                      <a16:colId xmlns:a16="http://schemas.microsoft.com/office/drawing/2014/main" val="1271842197"/>
                    </a:ext>
                  </a:extLst>
                </a:gridCol>
                <a:gridCol w="891012">
                  <a:extLst>
                    <a:ext uri="{9D8B030D-6E8A-4147-A177-3AD203B41FA5}">
                      <a16:colId xmlns:a16="http://schemas.microsoft.com/office/drawing/2014/main" val="3747641792"/>
                    </a:ext>
                  </a:extLst>
                </a:gridCol>
                <a:gridCol w="1025594">
                  <a:extLst>
                    <a:ext uri="{9D8B030D-6E8A-4147-A177-3AD203B41FA5}">
                      <a16:colId xmlns:a16="http://schemas.microsoft.com/office/drawing/2014/main" val="614047972"/>
                    </a:ext>
                  </a:extLst>
                </a:gridCol>
                <a:gridCol w="1025594">
                  <a:extLst>
                    <a:ext uri="{9D8B030D-6E8A-4147-A177-3AD203B41FA5}">
                      <a16:colId xmlns:a16="http://schemas.microsoft.com/office/drawing/2014/main" val="220112191"/>
                    </a:ext>
                  </a:extLst>
                </a:gridCol>
                <a:gridCol w="1025594">
                  <a:extLst>
                    <a:ext uri="{9D8B030D-6E8A-4147-A177-3AD203B41FA5}">
                      <a16:colId xmlns:a16="http://schemas.microsoft.com/office/drawing/2014/main" val="1959858880"/>
                    </a:ext>
                  </a:extLst>
                </a:gridCol>
                <a:gridCol w="1025594">
                  <a:extLst>
                    <a:ext uri="{9D8B030D-6E8A-4147-A177-3AD203B41FA5}">
                      <a16:colId xmlns:a16="http://schemas.microsoft.com/office/drawing/2014/main" val="3368584177"/>
                    </a:ext>
                  </a:extLst>
                </a:gridCol>
                <a:gridCol w="1025594">
                  <a:extLst>
                    <a:ext uri="{9D8B030D-6E8A-4147-A177-3AD203B41FA5}">
                      <a16:colId xmlns:a16="http://schemas.microsoft.com/office/drawing/2014/main" val="297841816"/>
                    </a:ext>
                  </a:extLst>
                </a:gridCol>
                <a:gridCol w="1025594">
                  <a:extLst>
                    <a:ext uri="{9D8B030D-6E8A-4147-A177-3AD203B41FA5}">
                      <a16:colId xmlns:a16="http://schemas.microsoft.com/office/drawing/2014/main" val="784076954"/>
                    </a:ext>
                  </a:extLst>
                </a:gridCol>
                <a:gridCol w="1025594">
                  <a:extLst>
                    <a:ext uri="{9D8B030D-6E8A-4147-A177-3AD203B41FA5}">
                      <a16:colId xmlns:a16="http://schemas.microsoft.com/office/drawing/2014/main" val="3776910716"/>
                    </a:ext>
                  </a:extLst>
                </a:gridCol>
              </a:tblGrid>
              <a:tr h="522729">
                <a:tc>
                  <a:txBody>
                    <a:bodyPr/>
                    <a:lstStyle/>
                    <a:p>
                      <a:endParaRPr lang="en-US" dirty="0"/>
                    </a:p>
                  </a:txBody>
                  <a:tcPr/>
                </a:tc>
                <a:tc>
                  <a:txBody>
                    <a:bodyPr/>
                    <a:lstStyle/>
                    <a:p>
                      <a:pPr marL="0" marR="0" algn="ctr">
                        <a:spcBef>
                          <a:spcPts val="0"/>
                        </a:spcBef>
                        <a:spcAft>
                          <a:spcPts val="0"/>
                        </a:spcAft>
                      </a:pPr>
                      <a:r>
                        <a:rPr lang="en-US" sz="1200" dirty="0">
                          <a:effectLst/>
                        </a:rPr>
                        <a:t>Hours of Operation</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Sunday</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Monday</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Tuesday</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Wednesday</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Thursday</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Friday</a:t>
                      </a:r>
                      <a:endParaRPr lang="en-US" sz="1200"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dirty="0">
                          <a:effectLst/>
                        </a:rPr>
                        <a:t>Saturday</a:t>
                      </a:r>
                      <a:endParaRPr lang="en-US" sz="1200" dirty="0">
                        <a:effectLst/>
                        <a:latin typeface="Times New Roman"/>
                        <a:ea typeface="Calibri"/>
                      </a:endParaRPr>
                    </a:p>
                  </a:txBody>
                  <a:tcPr marL="65112" marR="65112" marT="0" marB="0" anchor="ctr"/>
                </a:tc>
                <a:extLst>
                  <a:ext uri="{0D108BD9-81ED-4DB2-BD59-A6C34878D82A}">
                    <a16:rowId xmlns:a16="http://schemas.microsoft.com/office/drawing/2014/main" val="4001621497"/>
                  </a:ext>
                </a:extLst>
              </a:tr>
              <a:tr h="583947">
                <a:tc>
                  <a:txBody>
                    <a:bodyPr/>
                    <a:lstStyle/>
                    <a:p>
                      <a:pPr marL="0" marR="0" algn="ctr">
                        <a:spcBef>
                          <a:spcPts val="0"/>
                        </a:spcBef>
                        <a:spcAft>
                          <a:spcPts val="0"/>
                        </a:spcAft>
                      </a:pPr>
                      <a:r>
                        <a:rPr lang="en-US" sz="1200" b="1" dirty="0">
                          <a:effectLst/>
                        </a:rPr>
                        <a:t>EDEN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CAMPS</a:t>
                      </a:r>
                    </a:p>
                    <a:p>
                      <a:pPr marL="0" marR="0" algn="ctr">
                        <a:spcBef>
                          <a:spcPts val="0"/>
                        </a:spcBef>
                        <a:spcAft>
                          <a:spcPts val="0"/>
                        </a:spcAft>
                      </a:pPr>
                      <a:r>
                        <a:rPr lang="en-US" sz="1200" b="1" dirty="0">
                          <a:effectLst/>
                        </a:rPr>
                        <a:t>ONLY</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p>
                    <a:p>
                      <a:pPr marL="0" marR="0" algn="ctr">
                        <a:spcBef>
                          <a:spcPts val="0"/>
                        </a:spcBef>
                        <a:spcAft>
                          <a:spcPts val="0"/>
                        </a:spcAft>
                      </a:pPr>
                      <a:r>
                        <a:rPr lang="en-US" sz="1200" b="1" dirty="0">
                          <a:effectLst/>
                        </a:rPr>
                        <a:t>SWIM</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CAMP</a:t>
                      </a:r>
                    </a:p>
                    <a:p>
                      <a:pPr marL="0" marR="0" algn="ctr">
                        <a:spcBef>
                          <a:spcPts val="0"/>
                        </a:spcBef>
                        <a:spcAft>
                          <a:spcPts val="0"/>
                        </a:spcAft>
                      </a:pPr>
                      <a:r>
                        <a:rPr lang="en-US" sz="1200" b="1" dirty="0">
                          <a:effectLst/>
                        </a:rPr>
                        <a:t>OPEN</a:t>
                      </a:r>
                    </a:p>
                    <a:p>
                      <a:pPr marL="0" marR="0" algn="ctr">
                        <a:spcBef>
                          <a:spcPts val="0"/>
                        </a:spcBef>
                        <a:spcAft>
                          <a:spcPts val="0"/>
                        </a:spcAft>
                      </a:pPr>
                      <a:r>
                        <a:rPr lang="en-US" sz="1200" b="1" dirty="0">
                          <a:effectLst/>
                        </a:rPr>
                        <a:t>3PM-6PM</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CAMP </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CAMP OPEN</a:t>
                      </a:r>
                    </a:p>
                    <a:p>
                      <a:pPr marL="0" marR="0" algn="ctr">
                        <a:spcBef>
                          <a:spcPts val="0"/>
                        </a:spcBef>
                        <a:spcAft>
                          <a:spcPts val="0"/>
                        </a:spcAft>
                      </a:pPr>
                      <a:r>
                        <a:rPr lang="en-US" sz="1200" b="1" dirty="0">
                          <a:effectLst/>
                        </a:rPr>
                        <a:t>3PM-6PM </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CAMP</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p>
                    <a:p>
                      <a:pPr marL="0" marR="0" algn="ctr">
                        <a:spcBef>
                          <a:spcPts val="0"/>
                        </a:spcBef>
                        <a:spcAft>
                          <a:spcPts val="0"/>
                        </a:spcAft>
                      </a:pPr>
                      <a:r>
                        <a:rPr lang="en-US" sz="1200" b="1" dirty="0">
                          <a:effectLst/>
                        </a:rPr>
                        <a:t>SWIM</a:t>
                      </a:r>
                      <a:endParaRPr lang="en-US" sz="1200" b="1" dirty="0">
                        <a:effectLst/>
                        <a:latin typeface="Times New Roman"/>
                        <a:ea typeface="Calibri"/>
                      </a:endParaRPr>
                    </a:p>
                  </a:txBody>
                  <a:tcPr marL="65112" marR="65112" marT="0" marB="0" anchor="ctr"/>
                </a:tc>
                <a:extLst>
                  <a:ext uri="{0D108BD9-81ED-4DB2-BD59-A6C34878D82A}">
                    <a16:rowId xmlns:a16="http://schemas.microsoft.com/office/drawing/2014/main" val="2531193763"/>
                  </a:ext>
                </a:extLst>
              </a:tr>
              <a:tr h="522729">
                <a:tc>
                  <a:txBody>
                    <a:bodyPr/>
                    <a:lstStyle/>
                    <a:p>
                      <a:pPr marL="0" marR="0" algn="ctr">
                        <a:spcBef>
                          <a:spcPts val="0"/>
                        </a:spcBef>
                        <a:spcAft>
                          <a:spcPts val="0"/>
                        </a:spcAft>
                      </a:pPr>
                      <a:r>
                        <a:rPr lang="en-US" sz="1200" b="1" dirty="0">
                          <a:effectLst/>
                        </a:rPr>
                        <a:t>PRICES</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1PM - 6PM</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    OPEN</a:t>
                      </a:r>
                      <a:endParaRPr lang="en-US" sz="1200" b="1" dirty="0">
                        <a:effectLst/>
                        <a:latin typeface="+mn-lt"/>
                        <a:ea typeface="Calibri"/>
                      </a:endParaRPr>
                    </a:p>
                  </a:txBody>
                  <a:tcPr marL="65112" marR="6511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effectLst/>
                        </a:rPr>
                        <a:t>OPEN</a:t>
                      </a: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effectLst/>
                        </a:rPr>
                        <a:t>OPEN</a:t>
                      </a:r>
                    </a:p>
                  </a:txBody>
                  <a:tcPr marL="65112" marR="65112" marT="0" marB="0" anchor="ctr"/>
                </a:tc>
                <a:extLst>
                  <a:ext uri="{0D108BD9-81ED-4DB2-BD59-A6C34878D82A}">
                    <a16:rowId xmlns:a16="http://schemas.microsoft.com/office/drawing/2014/main" val="1663152858"/>
                  </a:ext>
                </a:extLst>
              </a:tr>
              <a:tr h="522729">
                <a:tc>
                  <a:txBody>
                    <a:bodyPr/>
                    <a:lstStyle/>
                    <a:p>
                      <a:pPr marL="0" marR="0" algn="ctr">
                        <a:spcBef>
                          <a:spcPts val="0"/>
                        </a:spcBef>
                        <a:spcAft>
                          <a:spcPts val="0"/>
                        </a:spcAft>
                      </a:pPr>
                      <a:r>
                        <a:rPr lang="en-US" sz="1200" b="1" dirty="0">
                          <a:effectLst/>
                        </a:rPr>
                        <a:t>BROWN </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1PM - 6PM</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extLst>
                  <a:ext uri="{0D108BD9-81ED-4DB2-BD59-A6C34878D82A}">
                    <a16:rowId xmlns:a16="http://schemas.microsoft.com/office/drawing/2014/main" val="1426924056"/>
                  </a:ext>
                </a:extLst>
              </a:tr>
              <a:tr h="522729">
                <a:tc>
                  <a:txBody>
                    <a:bodyPr/>
                    <a:lstStyle/>
                    <a:p>
                      <a:pPr marL="0" marR="0" algn="ctr">
                        <a:spcBef>
                          <a:spcPts val="0"/>
                        </a:spcBef>
                        <a:spcAft>
                          <a:spcPts val="0"/>
                        </a:spcAft>
                      </a:pPr>
                      <a:r>
                        <a:rPr lang="en-US" sz="1200" b="1" dirty="0">
                          <a:effectLst/>
                        </a:rPr>
                        <a:t>WHACC</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1PM - 6PM</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effectLst/>
                        </a:rPr>
                        <a:t>OPEN</a:t>
                      </a:r>
                    </a:p>
                  </a:txBody>
                  <a:tcPr marL="65112" marR="6511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effectLst/>
                        </a:rPr>
                        <a:t>  OPEN           </a:t>
                      </a:r>
                      <a:endParaRPr lang="en-US" sz="1200" b="1" dirty="0">
                        <a:effectLst/>
                        <a:latin typeface="Times New Roman"/>
                        <a:ea typeface="Calibri"/>
                      </a:endParaRPr>
                    </a:p>
                  </a:txBody>
                  <a:tcPr marL="65112" marR="6511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effectLst/>
                        </a:rPr>
                        <a:t>OPEN</a:t>
                      </a:r>
                      <a:endParaRPr lang="en-US" sz="1200" b="1" dirty="0">
                        <a:effectLst/>
                        <a:latin typeface="+mj-lt"/>
                        <a:ea typeface="Calibri"/>
                      </a:endParaRPr>
                    </a:p>
                  </a:txBody>
                  <a:tcPr marL="65112" marR="6511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effectLst/>
                        </a:rPr>
                        <a:t>OPEN</a:t>
                      </a: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extLst>
                  <a:ext uri="{0D108BD9-81ED-4DB2-BD59-A6C34878D82A}">
                    <a16:rowId xmlns:a16="http://schemas.microsoft.com/office/drawing/2014/main" val="2066689845"/>
                  </a:ext>
                </a:extLst>
              </a:tr>
              <a:tr h="522729">
                <a:tc>
                  <a:txBody>
                    <a:bodyPr/>
                    <a:lstStyle/>
                    <a:p>
                      <a:pPr marL="0" marR="0" algn="ctr">
                        <a:spcBef>
                          <a:spcPts val="0"/>
                        </a:spcBef>
                        <a:spcAft>
                          <a:spcPts val="0"/>
                        </a:spcAft>
                      </a:pPr>
                      <a:r>
                        <a:rPr lang="en-US" sz="1200" b="1" dirty="0">
                          <a:effectLst/>
                        </a:rPr>
                        <a:t>P.S. DuPont</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1PM - 6PM</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OPEN</a:t>
                      </a:r>
                      <a:endParaRPr lang="en-US" sz="1200" b="1" dirty="0">
                        <a:effectLst/>
                        <a:latin typeface="Times New Roman"/>
                        <a:ea typeface="Calibri"/>
                      </a:endParaRPr>
                    </a:p>
                  </a:txBody>
                  <a:tcPr marL="65112" marR="65112" marT="0" marB="0" anchor="ctr"/>
                </a:tc>
                <a:tc>
                  <a:txBody>
                    <a:bodyPr/>
                    <a:lstStyle/>
                    <a:p>
                      <a:pPr marL="0" marR="0" algn="ctr">
                        <a:spcBef>
                          <a:spcPts val="0"/>
                        </a:spcBef>
                        <a:spcAft>
                          <a:spcPts val="0"/>
                        </a:spcAft>
                      </a:pPr>
                      <a:r>
                        <a:rPr lang="en-US" sz="1200" b="1" dirty="0">
                          <a:effectLst/>
                        </a:rPr>
                        <a:t>CLOSED</a:t>
                      </a:r>
                      <a:endParaRPr lang="en-US" sz="1200" b="1" dirty="0">
                        <a:effectLst/>
                        <a:latin typeface="Times New Roman"/>
                        <a:ea typeface="Calibri"/>
                      </a:endParaRPr>
                    </a:p>
                  </a:txBody>
                  <a:tcPr marL="65112" marR="65112" marT="0" marB="0" anchor="ctr"/>
                </a:tc>
                <a:extLst>
                  <a:ext uri="{0D108BD9-81ED-4DB2-BD59-A6C34878D82A}">
                    <a16:rowId xmlns:a16="http://schemas.microsoft.com/office/drawing/2014/main" val="3324195058"/>
                  </a:ext>
                </a:extLst>
              </a:tr>
            </a:tbl>
          </a:graphicData>
        </a:graphic>
      </p:graphicFrame>
    </p:spTree>
    <p:extLst>
      <p:ext uri="{BB962C8B-B14F-4D97-AF65-F5344CB8AC3E}">
        <p14:creationId xmlns:p14="http://schemas.microsoft.com/office/powerpoint/2010/main" val="3389765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12</a:t>
            </a:fld>
            <a:endParaRPr lang="en-US" sz="1100" dirty="0">
              <a:solidFill>
                <a:schemeClr val="tx2">
                  <a:lumMod val="50000"/>
                </a:schemeClr>
              </a:solidFill>
            </a:endParaRPr>
          </a:p>
        </p:txBody>
      </p:sp>
      <p:sp>
        <p:nvSpPr>
          <p:cNvPr id="84995" name="Rectangle 3"/>
          <p:cNvSpPr>
            <a:spLocks noChangeArrowheads="1"/>
          </p:cNvSpPr>
          <p:nvPr/>
        </p:nvSpPr>
        <p:spPr bwMode="auto">
          <a:xfrm>
            <a:off x="533400" y="2514600"/>
            <a:ext cx="7772400" cy="21844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dirty="0">
              <a:ln>
                <a:noFill/>
              </a:ln>
              <a:solidFill>
                <a:schemeClr val="tx1"/>
              </a:solidFill>
              <a:effectLst/>
              <a:latin typeface="+mn-lt"/>
              <a:cs typeface="Arial" pitchFamily="34" charset="0"/>
            </a:endParaRPr>
          </a:p>
        </p:txBody>
      </p:sp>
      <p:sp>
        <p:nvSpPr>
          <p:cNvPr id="3" name="Date Placeholder 2"/>
          <p:cNvSpPr>
            <a:spLocks noGrp="1"/>
          </p:cNvSpPr>
          <p:nvPr>
            <p:ph type="dt" sz="half" idx="10"/>
          </p:nvPr>
        </p:nvSpPr>
        <p:spPr/>
        <p:txBody>
          <a:bodyPr/>
          <a:lstStyle/>
          <a:p>
            <a:fld id="{19EE716F-120E-4FF8-BF68-C4D9A04A403A}" type="datetime1">
              <a:rPr lang="en-US" smtClean="0"/>
              <a:t>4/10/2017</a:t>
            </a:fld>
            <a:endParaRPr lang="en-US" dirty="0"/>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3</a:t>
            </a:r>
          </a:p>
        </p:txBody>
      </p:sp>
      <p:sp>
        <p:nvSpPr>
          <p:cNvPr id="2" name="Rectangle 1"/>
          <p:cNvSpPr/>
          <p:nvPr/>
        </p:nvSpPr>
        <p:spPr>
          <a:xfrm>
            <a:off x="3051276" y="1963450"/>
            <a:ext cx="2736647" cy="584775"/>
          </a:xfrm>
          <a:prstGeom prst="rect">
            <a:avLst/>
          </a:prstGeom>
        </p:spPr>
        <p:txBody>
          <a:bodyPr wrap="none">
            <a:spAutoFit/>
          </a:bodyPr>
          <a:lstStyle/>
          <a:p>
            <a:pPr indent="-457200"/>
            <a:r>
              <a:rPr lang="en-US" b="1" dirty="0"/>
              <a:t>Cost Per Site</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52191483"/>
              </p:ext>
            </p:extLst>
          </p:nvPr>
        </p:nvGraphicFramePr>
        <p:xfrm>
          <a:off x="228600" y="2635250"/>
          <a:ext cx="8610600" cy="4035348"/>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8245473"/>
                    </a:ext>
                  </a:extLst>
                </a:gridCol>
                <a:gridCol w="1524000">
                  <a:extLst>
                    <a:ext uri="{9D8B030D-6E8A-4147-A177-3AD203B41FA5}">
                      <a16:colId xmlns:a16="http://schemas.microsoft.com/office/drawing/2014/main" val="2403546413"/>
                    </a:ext>
                  </a:extLst>
                </a:gridCol>
                <a:gridCol w="4800600">
                  <a:extLst>
                    <a:ext uri="{9D8B030D-6E8A-4147-A177-3AD203B41FA5}">
                      <a16:colId xmlns:a16="http://schemas.microsoft.com/office/drawing/2014/main" val="4185570237"/>
                    </a:ext>
                  </a:extLst>
                </a:gridCol>
              </a:tblGrid>
              <a:tr h="597357">
                <a:tc gridSpan="3">
                  <a:txBody>
                    <a:bodyPr/>
                    <a:lstStyle/>
                    <a:p>
                      <a:pPr algn="ctr"/>
                      <a:r>
                        <a:rPr lang="en-US" sz="2800" dirty="0"/>
                        <a:t>OPERATING</a:t>
                      </a:r>
                      <a:r>
                        <a:rPr lang="en-US" sz="2800" baseline="0" dirty="0"/>
                        <a:t> COSTS FOR CITY POOLS</a:t>
                      </a:r>
                      <a:endParaRPr lang="en-US" sz="2800" dirty="0">
                        <a:solidFill>
                          <a:schemeClr val="tx1"/>
                        </a:solidFill>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93766437"/>
                  </a:ext>
                </a:extLst>
              </a:tr>
              <a:tr h="597357">
                <a:tc>
                  <a:txBody>
                    <a:bodyPr/>
                    <a:lstStyle/>
                    <a:p>
                      <a:r>
                        <a:rPr lang="en-US" sz="2400" dirty="0"/>
                        <a:t>EDEN POOL</a:t>
                      </a:r>
                      <a:endParaRPr lang="en-US" sz="2400" b="1" dirty="0"/>
                    </a:p>
                  </a:txBody>
                  <a:tcPr anchor="ctr"/>
                </a:tc>
                <a:tc>
                  <a:txBody>
                    <a:bodyPr/>
                    <a:lstStyle/>
                    <a:p>
                      <a:pPr algn="ctr"/>
                      <a:r>
                        <a:rPr lang="en-US" sz="2400" dirty="0"/>
                        <a:t>$</a:t>
                      </a:r>
                      <a:r>
                        <a:rPr lang="en-US" sz="2400" baseline="0" dirty="0"/>
                        <a:t> 36,560</a:t>
                      </a:r>
                      <a:endParaRPr lang="en-US" sz="2400" b="1" dirty="0"/>
                    </a:p>
                  </a:txBody>
                  <a:tcPr anchor="ctr"/>
                </a:tc>
                <a:tc>
                  <a:txBody>
                    <a:bodyPr/>
                    <a:lstStyle/>
                    <a:p>
                      <a:r>
                        <a:rPr lang="en-US" sz="2400" dirty="0"/>
                        <a:t>Outdoor</a:t>
                      </a:r>
                      <a:r>
                        <a:rPr lang="en-US" sz="2400" baseline="0" dirty="0"/>
                        <a:t>  pool open only  8 weeks</a:t>
                      </a:r>
                      <a:endParaRPr lang="en-US" sz="2400" b="1" dirty="0"/>
                    </a:p>
                  </a:txBody>
                  <a:tcPr anchor="ctr"/>
                </a:tc>
                <a:extLst>
                  <a:ext uri="{0D108BD9-81ED-4DB2-BD59-A6C34878D82A}">
                    <a16:rowId xmlns:a16="http://schemas.microsoft.com/office/drawing/2014/main" val="2600305611"/>
                  </a:ext>
                </a:extLst>
              </a:tr>
              <a:tr h="734313">
                <a:tc>
                  <a:txBody>
                    <a:bodyPr/>
                    <a:lstStyle/>
                    <a:p>
                      <a:r>
                        <a:rPr lang="en-US" sz="2400" dirty="0"/>
                        <a:t>FOSTER</a:t>
                      </a:r>
                      <a:r>
                        <a:rPr lang="en-US" sz="2400" baseline="0" dirty="0"/>
                        <a:t> BROWN POOL</a:t>
                      </a:r>
                      <a:endParaRPr 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a:t>
                      </a:r>
                      <a:r>
                        <a:rPr lang="en-US" sz="2400" baseline="0" dirty="0"/>
                        <a:t> 36,560</a:t>
                      </a:r>
                      <a:endParaRPr lang="en-US" sz="24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Outdoor</a:t>
                      </a:r>
                      <a:r>
                        <a:rPr lang="en-US" sz="2400" baseline="0" dirty="0"/>
                        <a:t>  pool open only  8 weeks</a:t>
                      </a:r>
                      <a:endParaRPr lang="en-US" sz="2400" dirty="0"/>
                    </a:p>
                  </a:txBody>
                  <a:tcPr anchor="ctr"/>
                </a:tc>
                <a:extLst>
                  <a:ext uri="{0D108BD9-81ED-4DB2-BD59-A6C34878D82A}">
                    <a16:rowId xmlns:a16="http://schemas.microsoft.com/office/drawing/2014/main" val="1747169876"/>
                  </a:ext>
                </a:extLst>
              </a:tr>
              <a:tr h="597357">
                <a:tc>
                  <a:txBody>
                    <a:bodyPr/>
                    <a:lstStyle/>
                    <a:p>
                      <a:r>
                        <a:rPr lang="en-US" sz="2400" dirty="0"/>
                        <a:t>PRICES POOL</a:t>
                      </a:r>
                      <a:endParaRPr 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a:t>
                      </a:r>
                      <a:r>
                        <a:rPr lang="en-US" sz="2400" baseline="0" dirty="0"/>
                        <a:t> 35,560</a:t>
                      </a:r>
                      <a:endParaRPr lang="en-US" sz="24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Outdoor</a:t>
                      </a:r>
                      <a:r>
                        <a:rPr lang="en-US" sz="2400" baseline="0" dirty="0"/>
                        <a:t>  pool open only 8 weeks</a:t>
                      </a:r>
                      <a:endParaRPr lang="en-US" sz="2400" b="1" dirty="0"/>
                    </a:p>
                  </a:txBody>
                  <a:tcPr anchor="ctr"/>
                </a:tc>
                <a:extLst>
                  <a:ext uri="{0D108BD9-81ED-4DB2-BD59-A6C34878D82A}">
                    <a16:rowId xmlns:a16="http://schemas.microsoft.com/office/drawing/2014/main" val="1209590148"/>
                  </a:ext>
                </a:extLst>
              </a:tr>
              <a:tr h="597357">
                <a:tc>
                  <a:txBody>
                    <a:bodyPr/>
                    <a:lstStyle/>
                    <a:p>
                      <a:r>
                        <a:rPr lang="en-US" sz="2400" dirty="0"/>
                        <a:t>PS DUPONT POOL</a:t>
                      </a:r>
                      <a:endParaRPr 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a:t>
                      </a:r>
                      <a:r>
                        <a:rPr lang="en-US" sz="2400" baseline="0" dirty="0"/>
                        <a:t> 28,000</a:t>
                      </a:r>
                      <a:endParaRPr lang="en-US" sz="2400" b="1" dirty="0"/>
                    </a:p>
                  </a:txBody>
                  <a:tcPr anchor="ctr"/>
                </a:tc>
                <a:tc>
                  <a:txBody>
                    <a:bodyPr/>
                    <a:lstStyle/>
                    <a:p>
                      <a:r>
                        <a:rPr lang="en-US" sz="2400" dirty="0"/>
                        <a:t>Indoor pool open for 6 weeks</a:t>
                      </a:r>
                      <a:endParaRPr lang="en-US" sz="2400" b="1" dirty="0"/>
                    </a:p>
                  </a:txBody>
                  <a:tcPr anchor="ctr"/>
                </a:tc>
                <a:extLst>
                  <a:ext uri="{0D108BD9-81ED-4DB2-BD59-A6C34878D82A}">
                    <a16:rowId xmlns:a16="http://schemas.microsoft.com/office/drawing/2014/main" val="3389049039"/>
                  </a:ext>
                </a:extLst>
              </a:tr>
              <a:tr h="597357">
                <a:tc>
                  <a:txBody>
                    <a:bodyPr/>
                    <a:lstStyle/>
                    <a:p>
                      <a:r>
                        <a:rPr lang="en-US" sz="2400" dirty="0"/>
                        <a:t>WHACC POOL</a:t>
                      </a:r>
                      <a:endParaRPr lang="en-US" sz="2400" b="1" dirty="0"/>
                    </a:p>
                  </a:txBody>
                  <a:tcPr anchor="ctr"/>
                </a:tc>
                <a:tc>
                  <a:txBody>
                    <a:bodyPr/>
                    <a:lstStyle/>
                    <a:p>
                      <a:pPr algn="ctr"/>
                      <a:r>
                        <a:rPr lang="en-US" sz="2400" dirty="0"/>
                        <a:t>$ 90,000</a:t>
                      </a:r>
                      <a:endParaRPr lang="en-US" sz="2400" b="1" dirty="0"/>
                    </a:p>
                  </a:txBody>
                  <a:tcPr anchor="ctr"/>
                </a:tc>
                <a:tc>
                  <a:txBody>
                    <a:bodyPr/>
                    <a:lstStyle/>
                    <a:p>
                      <a:r>
                        <a:rPr lang="en-US" sz="2400" dirty="0"/>
                        <a:t>Indoor pool open year-round</a:t>
                      </a:r>
                      <a:endParaRPr lang="en-US" sz="2400" b="1" dirty="0"/>
                    </a:p>
                  </a:txBody>
                  <a:tcPr anchor="ctr"/>
                </a:tc>
                <a:extLst>
                  <a:ext uri="{0D108BD9-81ED-4DB2-BD59-A6C34878D82A}">
                    <a16:rowId xmlns:a16="http://schemas.microsoft.com/office/drawing/2014/main" val="1601618952"/>
                  </a:ext>
                </a:extLst>
              </a:tr>
            </a:tbl>
          </a:graphicData>
        </a:graphic>
      </p:graphicFrame>
    </p:spTree>
    <p:extLst>
      <p:ext uri="{BB962C8B-B14F-4D97-AF65-F5344CB8AC3E}">
        <p14:creationId xmlns:p14="http://schemas.microsoft.com/office/powerpoint/2010/main" val="3162490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13</a:t>
            </a:fld>
            <a:endParaRPr lang="en-US" sz="1100" dirty="0">
              <a:solidFill>
                <a:schemeClr val="tx2">
                  <a:lumMod val="50000"/>
                </a:schemeClr>
              </a:solidFill>
            </a:endParaRPr>
          </a:p>
        </p:txBody>
      </p:sp>
      <p:sp>
        <p:nvSpPr>
          <p:cNvPr id="8" name="Rectangle 7"/>
          <p:cNvSpPr/>
          <p:nvPr/>
        </p:nvSpPr>
        <p:spPr>
          <a:xfrm>
            <a:off x="609600" y="2667000"/>
            <a:ext cx="7924800" cy="1877437"/>
          </a:xfrm>
          <a:prstGeom prst="rect">
            <a:avLst/>
          </a:prstGeom>
        </p:spPr>
        <p:txBody>
          <a:bodyPr wrap="square">
            <a:spAutoFit/>
          </a:bodyPr>
          <a:lstStyle/>
          <a:p>
            <a:r>
              <a:rPr lang="en-US" sz="2800" b="1" dirty="0">
                <a:latin typeface="+mn-lt"/>
                <a:ea typeface="Calibri" pitchFamily="34" charset="0"/>
                <a:cs typeface="Times New Roman" pitchFamily="18" charset="0"/>
              </a:rPr>
              <a:t>3a. Specify any anticipated plans for Canby Pool.</a:t>
            </a:r>
          </a:p>
          <a:p>
            <a:endParaRPr lang="en-US" sz="2800" b="1" dirty="0">
              <a:latin typeface="+mn-lt"/>
              <a:ea typeface="Calibri" pitchFamily="34" charset="0"/>
              <a:cs typeface="Times New Roman" pitchFamily="18" charset="0"/>
            </a:endParaRPr>
          </a:p>
          <a:p>
            <a:pPr marL="822960" indent="-457200">
              <a:buFont typeface="Arial" panose="020B0604020202020204" pitchFamily="34" charset="0"/>
              <a:buChar char="•"/>
            </a:pPr>
            <a:r>
              <a:rPr lang="en-US" sz="2800" b="1" dirty="0">
                <a:latin typeface="+mn-lt"/>
                <a:ea typeface="Calibri" pitchFamily="34" charset="0"/>
                <a:cs typeface="Times New Roman" pitchFamily="18" charset="0"/>
              </a:rPr>
              <a:t>There are no plans for Canby.</a:t>
            </a:r>
          </a:p>
          <a:p>
            <a:pPr algn="ctr"/>
            <a:endParaRPr lang="en-US" b="1" dirty="0">
              <a:latin typeface="+mj-lt"/>
              <a:ea typeface="Calibri" pitchFamily="34" charset="0"/>
              <a:cs typeface="Times New Roman" pitchFamily="18" charset="0"/>
            </a:endParaRPr>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3a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14</a:t>
            </a:fld>
            <a:endParaRPr lang="en-US" sz="1100" dirty="0">
              <a:solidFill>
                <a:schemeClr val="tx2">
                  <a:lumMod val="50000"/>
                </a:schemeClr>
              </a:solidFill>
            </a:endParaRPr>
          </a:p>
        </p:txBody>
      </p:sp>
      <p:sp>
        <p:nvSpPr>
          <p:cNvPr id="8" name="Rectangle 7"/>
          <p:cNvSpPr/>
          <p:nvPr/>
        </p:nvSpPr>
        <p:spPr>
          <a:xfrm>
            <a:off x="533400" y="2105085"/>
            <a:ext cx="8077200" cy="4955203"/>
          </a:xfrm>
          <a:prstGeom prst="rect">
            <a:avLst/>
          </a:prstGeom>
        </p:spPr>
        <p:txBody>
          <a:bodyPr wrap="square">
            <a:spAutoFit/>
          </a:bodyPr>
          <a:lstStyle/>
          <a:p>
            <a:r>
              <a:rPr lang="en-US" sz="2800" b="1" dirty="0">
                <a:latin typeface="+mn-lt"/>
                <a:ea typeface="Calibri" pitchFamily="34" charset="0"/>
                <a:cs typeface="Times New Roman" pitchFamily="18" charset="0"/>
              </a:rPr>
              <a:t>3b. Provide site locations for City Spray Parks.</a:t>
            </a:r>
          </a:p>
          <a:p>
            <a:endParaRPr lang="en-US" sz="2800" b="1" dirty="0">
              <a:latin typeface="+mn-lt"/>
              <a:ea typeface="Calibri" pitchFamily="34" charset="0"/>
              <a:cs typeface="Times New Roman" pitchFamily="18" charset="0"/>
            </a:endParaRPr>
          </a:p>
          <a:p>
            <a:pPr marL="822960" indent="-457200">
              <a:buFont typeface="Arial" panose="020B0604020202020204" pitchFamily="34" charset="0"/>
              <a:buChar char="•"/>
            </a:pPr>
            <a:r>
              <a:rPr lang="en-US" sz="2800" b="1" dirty="0">
                <a:latin typeface="+mn-lt"/>
              </a:rPr>
              <a:t>Helen Chambers Park</a:t>
            </a:r>
          </a:p>
          <a:p>
            <a:pPr marL="822960" indent="-457200">
              <a:buFont typeface="Arial" panose="020B0604020202020204" pitchFamily="34" charset="0"/>
              <a:buChar char="•"/>
            </a:pPr>
            <a:r>
              <a:rPr lang="en-US" sz="2800" b="1" dirty="0">
                <a:latin typeface="+mn-lt"/>
              </a:rPr>
              <a:t>Judy Johnson Park</a:t>
            </a:r>
          </a:p>
          <a:p>
            <a:pPr marL="822960" indent="-457200">
              <a:buFont typeface="Arial" panose="020B0604020202020204" pitchFamily="34" charset="0"/>
              <a:buChar char="•"/>
            </a:pPr>
            <a:r>
              <a:rPr lang="en-US" sz="2800" b="1" dirty="0">
                <a:latin typeface="+mn-lt"/>
              </a:rPr>
              <a:t>Brown Cihocki Park</a:t>
            </a:r>
          </a:p>
          <a:p>
            <a:pPr marL="822960" indent="-457200">
              <a:buFont typeface="Arial" panose="020B0604020202020204" pitchFamily="34" charset="0"/>
              <a:buChar char="•"/>
            </a:pPr>
            <a:r>
              <a:rPr lang="en-US" sz="2800" b="1" dirty="0">
                <a:latin typeface="+mn-lt"/>
              </a:rPr>
              <a:t>Mack Park</a:t>
            </a:r>
          </a:p>
          <a:p>
            <a:pPr marL="822960" indent="-457200">
              <a:buFont typeface="Arial" panose="020B0604020202020204" pitchFamily="34" charset="0"/>
              <a:buChar char="•"/>
            </a:pPr>
            <a:r>
              <a:rPr lang="en-US" sz="2800" b="1" dirty="0">
                <a:latin typeface="+mn-lt"/>
              </a:rPr>
              <a:t>Woodlawn Park</a:t>
            </a:r>
          </a:p>
          <a:p>
            <a:pPr marL="822960" indent="-457200">
              <a:buFont typeface="Arial" panose="020B0604020202020204" pitchFamily="34" charset="0"/>
              <a:buChar char="•"/>
            </a:pPr>
            <a:r>
              <a:rPr lang="en-US" sz="2800" b="1" dirty="0">
                <a:latin typeface="+mn-lt"/>
              </a:rPr>
              <a:t>Father Tucker Park</a:t>
            </a:r>
          </a:p>
          <a:p>
            <a:pPr marL="822960" indent="-457200">
              <a:buFont typeface="Arial" panose="020B0604020202020204" pitchFamily="34" charset="0"/>
              <a:buChar char="•"/>
            </a:pPr>
            <a:r>
              <a:rPr lang="en-US" sz="2800" b="1" dirty="0">
                <a:latin typeface="+mn-lt"/>
              </a:rPr>
              <a:t>Eastlake Playground</a:t>
            </a:r>
          </a:p>
          <a:p>
            <a:pPr algn="ctr"/>
            <a:endParaRPr lang="en-US" b="1" dirty="0">
              <a:latin typeface="Calibri" pitchFamily="34" charset="0"/>
              <a:ea typeface="Calibri" pitchFamily="34" charset="0"/>
              <a:cs typeface="Times New Roman" pitchFamily="18" charset="0"/>
            </a:endParaRPr>
          </a:p>
          <a:p>
            <a:pPr algn="ctr"/>
            <a:endParaRPr lang="en-US" b="1" dirty="0">
              <a:latin typeface="Calibri" pitchFamily="34" charset="0"/>
              <a:ea typeface="Calibri" pitchFamily="34" charset="0"/>
              <a:cs typeface="Times New Roman" pitchFamily="18" charset="0"/>
            </a:endParaRPr>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3b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905000"/>
            <a:ext cx="9144000" cy="914400"/>
          </a:xfrm>
        </p:spPr>
        <p:txBody>
          <a:bodyPr>
            <a:normAutofit fontScale="90000"/>
          </a:bodyPr>
          <a:lstStyle/>
          <a:p>
            <a:br>
              <a:rPr lang="en-US" sz="2700" dirty="0">
                <a:latin typeface="Arial" pitchFamily="34" charset="0"/>
                <a:cs typeface="Arial" pitchFamily="34" charset="0"/>
              </a:rPr>
            </a:br>
            <a:br>
              <a:rPr lang="en-US" sz="3100" dirty="0">
                <a:latin typeface="Arial" pitchFamily="34" charset="0"/>
                <a:cs typeface="Arial" pitchFamily="34" charset="0"/>
              </a:rPr>
            </a:br>
            <a:endParaRPr lang="en-US" sz="31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15</a:t>
            </a:fld>
            <a:endParaRPr lang="en-US" sz="1100" dirty="0">
              <a:solidFill>
                <a:schemeClr val="tx2">
                  <a:lumMod val="50000"/>
                </a:schemeClr>
              </a:solidFill>
            </a:endParaRPr>
          </a:p>
        </p:txBody>
      </p:sp>
      <p:sp>
        <p:nvSpPr>
          <p:cNvPr id="38913" name="Rectangle 1"/>
          <p:cNvSpPr>
            <a:spLocks noChangeArrowheads="1"/>
          </p:cNvSpPr>
          <p:nvPr/>
        </p:nvSpPr>
        <p:spPr bwMode="auto">
          <a:xfrm>
            <a:off x="0" y="9010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 name="Content Placeholder 1"/>
          <p:cNvSpPr>
            <a:spLocks noGrp="1"/>
          </p:cNvSpPr>
          <p:nvPr>
            <p:ph idx="1"/>
          </p:nvPr>
        </p:nvSpPr>
        <p:spPr>
          <a:xfrm>
            <a:off x="457200" y="2438400"/>
            <a:ext cx="8229600" cy="3687763"/>
          </a:xfrm>
        </p:spPr>
        <p:txBody>
          <a:bodyPr>
            <a:normAutofit lnSpcReduction="10000"/>
          </a:bodyPr>
          <a:lstStyle/>
          <a:p>
            <a:pPr marL="0" indent="0">
              <a:buNone/>
            </a:pPr>
            <a:r>
              <a:rPr lang="en-US" sz="3000" b="1" dirty="0">
                <a:cs typeface="Arial" pitchFamily="34" charset="0"/>
              </a:rPr>
              <a:t>4. Discuss the planned use of $319K budgeted for Professional Fees for Consultants and Temporary Agency Cost up $58.5K.</a:t>
            </a:r>
          </a:p>
          <a:p>
            <a:pPr marL="0" indent="0">
              <a:buNone/>
            </a:pPr>
            <a:endParaRPr lang="en-US" sz="3000" b="1" dirty="0"/>
          </a:p>
          <a:p>
            <a:pPr marL="640080" indent="-457200">
              <a:spcBef>
                <a:spcPts val="0"/>
              </a:spcBef>
            </a:pPr>
            <a:r>
              <a:rPr lang="en-US" sz="3000" b="1" dirty="0">
                <a:cs typeface="Arial" pitchFamily="34" charset="0"/>
              </a:rPr>
              <a:t>Maintenance-$30K-(Temp Winter Staff).</a:t>
            </a:r>
          </a:p>
          <a:p>
            <a:pPr marL="640080" indent="-457200">
              <a:spcBef>
                <a:spcPts val="0"/>
              </a:spcBef>
            </a:pPr>
            <a:r>
              <a:rPr lang="en-US" sz="3000" b="1" dirty="0">
                <a:cs typeface="Arial" pitchFamily="34" charset="0"/>
              </a:rPr>
              <a:t>Recreation- $28.5K- (Program Evaluations).</a:t>
            </a:r>
            <a:br>
              <a:rPr lang="en-US" sz="2800" b="1" dirty="0">
                <a:latin typeface="Arial" pitchFamily="34" charset="0"/>
                <a:cs typeface="Arial" pitchFamily="34" charset="0"/>
              </a:rPr>
            </a:br>
            <a:br>
              <a:rPr lang="en-US" sz="2800" b="1" dirty="0">
                <a:latin typeface="Arial" pitchFamily="34" charset="0"/>
                <a:cs typeface="Arial" pitchFamily="34" charset="0"/>
              </a:rPr>
            </a:br>
            <a:endParaRPr lang="en-US" sz="2800" dirty="0"/>
          </a:p>
          <a:p>
            <a:pPr marL="0" indent="0">
              <a:buNone/>
            </a:pPr>
            <a:endParaRPr lang="en-US" dirty="0"/>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4</a:t>
            </a:r>
          </a:p>
        </p:txBody>
      </p:sp>
    </p:spTree>
    <p:extLst>
      <p:ext uri="{BB962C8B-B14F-4D97-AF65-F5344CB8AC3E}">
        <p14:creationId xmlns:p14="http://schemas.microsoft.com/office/powerpoint/2010/main" val="3844385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447800"/>
            <a:ext cx="9144000" cy="549275"/>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16</a:t>
            </a:fld>
            <a:endParaRPr lang="en-US" sz="1100" dirty="0">
              <a:solidFill>
                <a:schemeClr val="tx2">
                  <a:lumMod val="50000"/>
                </a:schemeClr>
              </a:solidFill>
            </a:endParaRPr>
          </a:p>
        </p:txBody>
      </p:sp>
      <p:sp>
        <p:nvSpPr>
          <p:cNvPr id="55298" name="Rectangle 2"/>
          <p:cNvSpPr>
            <a:spLocks noChangeArrowheads="1"/>
          </p:cNvSpPr>
          <p:nvPr/>
        </p:nvSpPr>
        <p:spPr bwMode="auto">
          <a:xfrm>
            <a:off x="473676" y="2345806"/>
            <a:ext cx="83058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457200"/>
            <a:r>
              <a:rPr kumimoji="0" lang="en-US" sz="2800" b="1" i="0" u="none" strike="noStrike" cap="none" normalizeH="0" baseline="0" dirty="0">
                <a:ln>
                  <a:noFill/>
                </a:ln>
                <a:solidFill>
                  <a:schemeClr val="tx1"/>
                </a:solidFill>
                <a:effectLst/>
                <a:latin typeface="+mn-lt"/>
                <a:cs typeface="Arial" pitchFamily="34" charset="0"/>
              </a:rPr>
              <a:t>5. </a:t>
            </a:r>
            <a:r>
              <a:rPr lang="en-US" sz="2800" b="1" dirty="0">
                <a:latin typeface="+mn-lt"/>
                <a:cs typeface="Arial" pitchFamily="34" charset="0"/>
              </a:rPr>
              <a:t>Discuss the $165K Budgeted overtime.</a:t>
            </a:r>
          </a:p>
          <a:p>
            <a:pPr marL="400050" lvl="1"/>
            <a:endParaRPr lang="en-US" b="1" dirty="0">
              <a:latin typeface="+mj-lt"/>
              <a:cs typeface="Arial" pitchFamily="34" charset="0"/>
            </a:endParaRPr>
          </a:p>
          <a:p>
            <a:pPr marL="857250" lvl="1" indent="-457200">
              <a:buFont typeface="Arial" pitchFamily="34" charset="0"/>
              <a:buChar char="•"/>
            </a:pPr>
            <a:endParaRPr kumimoji="0" lang="en-US" sz="2000" b="1" i="0" u="none" strike="noStrike" cap="none" normalizeH="0" baseline="0" dirty="0">
              <a:ln>
                <a:noFill/>
              </a:ln>
              <a:solidFill>
                <a:schemeClr val="tx1"/>
              </a:solidFill>
              <a:effectLst/>
              <a:latin typeface="+mj-lt"/>
              <a:cs typeface="Arial" pitchFamily="34" charset="0"/>
            </a:endParaRPr>
          </a:p>
        </p:txBody>
      </p:sp>
      <p:sp>
        <p:nvSpPr>
          <p:cNvPr id="10"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5</a:t>
            </a:r>
          </a:p>
        </p:txBody>
      </p:sp>
      <p:graphicFrame>
        <p:nvGraphicFramePr>
          <p:cNvPr id="8" name="Table 7"/>
          <p:cNvGraphicFramePr>
            <a:graphicFrameLocks noGrp="1"/>
          </p:cNvGraphicFramePr>
          <p:nvPr>
            <p:extLst>
              <p:ext uri="{D42A27DB-BD31-4B8C-83A1-F6EECF244321}">
                <p14:modId xmlns:p14="http://schemas.microsoft.com/office/powerpoint/2010/main" val="3560287583"/>
              </p:ext>
            </p:extLst>
          </p:nvPr>
        </p:nvGraphicFramePr>
        <p:xfrm>
          <a:off x="473676" y="3064930"/>
          <a:ext cx="8305800" cy="3484880"/>
        </p:xfrm>
        <a:graphic>
          <a:graphicData uri="http://schemas.openxmlformats.org/drawingml/2006/table">
            <a:tbl>
              <a:tblPr firstRow="1" bandRow="1">
                <a:tableStyleId>{5C22544A-7EE6-4342-B048-85BDC9FD1C3A}</a:tableStyleId>
              </a:tblPr>
              <a:tblGrid>
                <a:gridCol w="2040924">
                  <a:extLst>
                    <a:ext uri="{9D8B030D-6E8A-4147-A177-3AD203B41FA5}">
                      <a16:colId xmlns:a16="http://schemas.microsoft.com/office/drawing/2014/main" val="2102100671"/>
                    </a:ext>
                  </a:extLst>
                </a:gridCol>
                <a:gridCol w="1447800">
                  <a:extLst>
                    <a:ext uri="{9D8B030D-6E8A-4147-A177-3AD203B41FA5}">
                      <a16:colId xmlns:a16="http://schemas.microsoft.com/office/drawing/2014/main" val="2367138787"/>
                    </a:ext>
                  </a:extLst>
                </a:gridCol>
                <a:gridCol w="4817076">
                  <a:extLst>
                    <a:ext uri="{9D8B030D-6E8A-4147-A177-3AD203B41FA5}">
                      <a16:colId xmlns:a16="http://schemas.microsoft.com/office/drawing/2014/main" val="2478850779"/>
                    </a:ext>
                  </a:extLst>
                </a:gridCol>
              </a:tblGrid>
              <a:tr h="695960">
                <a:tc>
                  <a:txBody>
                    <a:bodyPr/>
                    <a:lstStyle/>
                    <a:p>
                      <a:pPr algn="ctr"/>
                      <a:r>
                        <a:rPr lang="en-US" dirty="0"/>
                        <a:t>DIVISION </a:t>
                      </a:r>
                    </a:p>
                  </a:txBody>
                  <a:tcPr/>
                </a:tc>
                <a:tc>
                  <a:txBody>
                    <a:bodyPr/>
                    <a:lstStyle/>
                    <a:p>
                      <a:pPr algn="ctr"/>
                      <a:r>
                        <a:rPr lang="en-US" dirty="0"/>
                        <a:t>AMOUNT </a:t>
                      </a:r>
                    </a:p>
                  </a:txBody>
                  <a:tcPr/>
                </a:tc>
                <a:tc>
                  <a:txBody>
                    <a:bodyPr/>
                    <a:lstStyle/>
                    <a:p>
                      <a:pPr algn="ctr"/>
                      <a:r>
                        <a:rPr lang="en-US" dirty="0"/>
                        <a:t>EXPLANATION FOR USE</a:t>
                      </a:r>
                    </a:p>
                  </a:txBody>
                  <a:tcPr/>
                </a:tc>
                <a:extLst>
                  <a:ext uri="{0D108BD9-81ED-4DB2-BD59-A6C34878D82A}">
                    <a16:rowId xmlns:a16="http://schemas.microsoft.com/office/drawing/2014/main" val="3151469960"/>
                  </a:ext>
                </a:extLst>
              </a:tr>
              <a:tr h="695960">
                <a:tc>
                  <a:txBody>
                    <a:bodyPr/>
                    <a:lstStyle/>
                    <a:p>
                      <a:r>
                        <a:rPr lang="en-US" sz="2000" b="1" dirty="0">
                          <a:latin typeface="+mn-lt"/>
                        </a:rPr>
                        <a:t>ADMINSTRATION</a:t>
                      </a:r>
                    </a:p>
                  </a:txBody>
                  <a:tcPr/>
                </a:tc>
                <a:tc>
                  <a:txBody>
                    <a:bodyPr/>
                    <a:lstStyle/>
                    <a:p>
                      <a:r>
                        <a:rPr lang="en-US" sz="2000" b="1" dirty="0">
                          <a:latin typeface="+mn-lt"/>
                        </a:rPr>
                        <a:t>$8.7K</a:t>
                      </a:r>
                    </a:p>
                  </a:txBody>
                  <a:tcPr/>
                </a:tc>
                <a:tc>
                  <a:txBody>
                    <a:bodyPr/>
                    <a:lstStyle/>
                    <a:p>
                      <a:r>
                        <a:rPr lang="en-US" sz="2000" b="1" dirty="0">
                          <a:latin typeface="+mn-lt"/>
                        </a:rPr>
                        <a:t>Transportation.</a:t>
                      </a:r>
                    </a:p>
                  </a:txBody>
                  <a:tcPr/>
                </a:tc>
                <a:extLst>
                  <a:ext uri="{0D108BD9-81ED-4DB2-BD59-A6C34878D82A}">
                    <a16:rowId xmlns:a16="http://schemas.microsoft.com/office/drawing/2014/main" val="2146878156"/>
                  </a:ext>
                </a:extLst>
              </a:tr>
              <a:tr h="695960">
                <a:tc>
                  <a:txBody>
                    <a:bodyPr/>
                    <a:lstStyle/>
                    <a:p>
                      <a:r>
                        <a:rPr lang="en-US" sz="2000" b="1" dirty="0">
                          <a:latin typeface="+mn-lt"/>
                        </a:rPr>
                        <a:t>RECREATION</a:t>
                      </a:r>
                    </a:p>
                  </a:txBody>
                  <a:tcPr/>
                </a:tc>
                <a:tc>
                  <a:txBody>
                    <a:bodyPr/>
                    <a:lstStyle/>
                    <a:p>
                      <a:r>
                        <a:rPr lang="en-US" sz="2000" b="1" dirty="0">
                          <a:latin typeface="+mn-lt"/>
                        </a:rPr>
                        <a:t>$6K</a:t>
                      </a:r>
                    </a:p>
                  </a:txBody>
                  <a:tcPr/>
                </a:tc>
                <a:tc>
                  <a:txBody>
                    <a:bodyPr/>
                    <a:lstStyle/>
                    <a:p>
                      <a:r>
                        <a:rPr lang="en-US" sz="2000" b="1" dirty="0">
                          <a:latin typeface="+mn-lt"/>
                        </a:rPr>
                        <a:t>Weekend and Holiday activities.</a:t>
                      </a:r>
                    </a:p>
                  </a:txBody>
                  <a:tcPr/>
                </a:tc>
                <a:extLst>
                  <a:ext uri="{0D108BD9-81ED-4DB2-BD59-A6C34878D82A}">
                    <a16:rowId xmlns:a16="http://schemas.microsoft.com/office/drawing/2014/main" val="2076156986"/>
                  </a:ext>
                </a:extLst>
              </a:tr>
              <a:tr h="695960">
                <a:tc>
                  <a:txBody>
                    <a:bodyPr/>
                    <a:lstStyle/>
                    <a:p>
                      <a:r>
                        <a:rPr lang="en-US" sz="2000" b="1" dirty="0">
                          <a:latin typeface="+mn-lt"/>
                        </a:rPr>
                        <a:t>W.H.A.C.C.</a:t>
                      </a:r>
                    </a:p>
                  </a:txBody>
                  <a:tcPr/>
                </a:tc>
                <a:tc>
                  <a:txBody>
                    <a:bodyPr/>
                    <a:lstStyle/>
                    <a:p>
                      <a:r>
                        <a:rPr lang="en-US" sz="2000" b="1" dirty="0">
                          <a:latin typeface="+mn-lt"/>
                        </a:rPr>
                        <a:t>$5K</a:t>
                      </a:r>
                    </a:p>
                  </a:txBody>
                  <a:tcPr/>
                </a:tc>
                <a:tc>
                  <a:txBody>
                    <a:bodyPr/>
                    <a:lstStyle/>
                    <a:p>
                      <a:r>
                        <a:rPr lang="en-US" sz="2000" b="1" dirty="0">
                          <a:latin typeface="+mn-lt"/>
                        </a:rPr>
                        <a:t>5K-Weekend and Holiday activities.</a:t>
                      </a:r>
                    </a:p>
                  </a:txBody>
                  <a:tcPr/>
                </a:tc>
                <a:extLst>
                  <a:ext uri="{0D108BD9-81ED-4DB2-BD59-A6C34878D82A}">
                    <a16:rowId xmlns:a16="http://schemas.microsoft.com/office/drawing/2014/main" val="81968162"/>
                  </a:ext>
                </a:extLst>
              </a:tr>
              <a:tr h="695960">
                <a:tc>
                  <a:txBody>
                    <a:bodyPr/>
                    <a:lstStyle/>
                    <a:p>
                      <a:r>
                        <a:rPr lang="en-US" sz="2000" b="1" dirty="0">
                          <a:latin typeface="+mn-lt"/>
                        </a:rPr>
                        <a:t>MAINTENANCE</a:t>
                      </a:r>
                    </a:p>
                  </a:txBody>
                  <a:tcPr/>
                </a:tc>
                <a:tc>
                  <a:txBody>
                    <a:bodyPr/>
                    <a:lstStyle/>
                    <a:p>
                      <a:r>
                        <a:rPr lang="en-US" sz="2000" b="1" dirty="0">
                          <a:latin typeface="+mn-lt"/>
                        </a:rPr>
                        <a:t>$145K</a:t>
                      </a:r>
                    </a:p>
                  </a:txBody>
                  <a:tcPr/>
                </a:tc>
                <a:tc>
                  <a:txBody>
                    <a:bodyPr/>
                    <a:lstStyle/>
                    <a:p>
                      <a:r>
                        <a:rPr lang="en-US" sz="2000" b="1" dirty="0">
                          <a:latin typeface="+mn-lt"/>
                        </a:rPr>
                        <a:t>Work required outside normal operation hours. </a:t>
                      </a:r>
                    </a:p>
                  </a:txBody>
                  <a:tcPr/>
                </a:tc>
                <a:extLst>
                  <a:ext uri="{0D108BD9-81ED-4DB2-BD59-A6C34878D82A}">
                    <a16:rowId xmlns:a16="http://schemas.microsoft.com/office/drawing/2014/main" val="688108704"/>
                  </a:ext>
                </a:extLst>
              </a:tr>
            </a:tbl>
          </a:graphicData>
        </a:graphic>
      </p:graphicFrame>
    </p:spTree>
    <p:extLst>
      <p:ext uri="{BB962C8B-B14F-4D97-AF65-F5344CB8AC3E}">
        <p14:creationId xmlns:p14="http://schemas.microsoft.com/office/powerpoint/2010/main" val="1043331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73792" y="1455720"/>
            <a:ext cx="8313008" cy="3421080"/>
          </a:xfrm>
        </p:spPr>
        <p:txBody>
          <a:bodyPr>
            <a:normAutofit fontScale="90000"/>
          </a:bodyPr>
          <a:lstStyle/>
          <a:p>
            <a:pPr algn="l"/>
            <a:br>
              <a:rPr lang="en-US" b="1" dirty="0"/>
            </a:br>
            <a:br>
              <a:rPr lang="en-US" b="1" dirty="0"/>
            </a:br>
            <a:r>
              <a:rPr lang="en-US" sz="3100" b="1" dirty="0">
                <a:latin typeface="+mn-lt"/>
                <a:cs typeface="Arial" pitchFamily="34" charset="0"/>
              </a:rPr>
              <a:t>6. Discuss the $271.7K budgeted in Miscellaneous Services, up $56K.</a:t>
            </a:r>
            <a:br>
              <a:rPr lang="en-US" sz="3100" b="1" dirty="0">
                <a:latin typeface="+mn-lt"/>
              </a:rPr>
            </a:br>
            <a:br>
              <a:rPr lang="en-US" sz="3100" b="1" dirty="0">
                <a:latin typeface="+mn-lt"/>
              </a:rPr>
            </a:br>
            <a:br>
              <a:rPr lang="en-US" b="1" dirty="0"/>
            </a:br>
            <a:br>
              <a:rPr lang="en-US" b="1" dirty="0"/>
            </a:br>
            <a:endParaRPr lang="en-US" sz="2700" dirty="0">
              <a:latin typeface="Arial" pitchFamily="34" charset="0"/>
              <a:cs typeface="Arial" pitchFamily="34" charset="0"/>
            </a:endParaRP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17</a:t>
            </a:fld>
            <a:endParaRPr lang="en-US" sz="1100" dirty="0">
              <a:solidFill>
                <a:schemeClr val="tx2">
                  <a:lumMod val="50000"/>
                </a:schemeClr>
              </a:solidFill>
            </a:endParaRPr>
          </a:p>
        </p:txBody>
      </p:sp>
      <p:sp>
        <p:nvSpPr>
          <p:cNvPr id="8"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6</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06896"/>
              </p:ext>
            </p:extLst>
          </p:nvPr>
        </p:nvGraphicFramePr>
        <p:xfrm>
          <a:off x="373792" y="3581400"/>
          <a:ext cx="8465408" cy="2655229"/>
        </p:xfrm>
        <a:graphic>
          <a:graphicData uri="http://schemas.openxmlformats.org/drawingml/2006/table">
            <a:tbl>
              <a:tblPr firstRow="1" bandRow="1">
                <a:tableStyleId>{5C22544A-7EE6-4342-B048-85BDC9FD1C3A}</a:tableStyleId>
              </a:tblPr>
              <a:tblGrid>
                <a:gridCol w="1531208">
                  <a:extLst>
                    <a:ext uri="{9D8B030D-6E8A-4147-A177-3AD203B41FA5}">
                      <a16:colId xmlns:a16="http://schemas.microsoft.com/office/drawing/2014/main" val="3233561319"/>
                    </a:ext>
                  </a:extLst>
                </a:gridCol>
                <a:gridCol w="1143000">
                  <a:extLst>
                    <a:ext uri="{9D8B030D-6E8A-4147-A177-3AD203B41FA5}">
                      <a16:colId xmlns:a16="http://schemas.microsoft.com/office/drawing/2014/main" val="2749268069"/>
                    </a:ext>
                  </a:extLst>
                </a:gridCol>
                <a:gridCol w="5791200">
                  <a:extLst>
                    <a:ext uri="{9D8B030D-6E8A-4147-A177-3AD203B41FA5}">
                      <a16:colId xmlns:a16="http://schemas.microsoft.com/office/drawing/2014/main" val="1438990460"/>
                    </a:ext>
                  </a:extLst>
                </a:gridCol>
              </a:tblGrid>
              <a:tr h="629185">
                <a:tc>
                  <a:txBody>
                    <a:bodyPr/>
                    <a:lstStyle/>
                    <a:p>
                      <a:pPr algn="ctr"/>
                      <a:r>
                        <a:rPr lang="en-US" dirty="0"/>
                        <a:t>DIVISION</a:t>
                      </a:r>
                    </a:p>
                  </a:txBody>
                  <a:tcPr/>
                </a:tc>
                <a:tc>
                  <a:txBody>
                    <a:bodyPr/>
                    <a:lstStyle/>
                    <a:p>
                      <a:pPr algn="ctr"/>
                      <a:r>
                        <a:rPr lang="en-US" dirty="0"/>
                        <a:t>AMOUNT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EXPLANATION FOR USE</a:t>
                      </a:r>
                    </a:p>
                    <a:p>
                      <a:pPr algn="ctr"/>
                      <a:endParaRPr lang="en-US" dirty="0"/>
                    </a:p>
                  </a:txBody>
                  <a:tcPr/>
                </a:tc>
                <a:extLst>
                  <a:ext uri="{0D108BD9-81ED-4DB2-BD59-A6C34878D82A}">
                    <a16:rowId xmlns:a16="http://schemas.microsoft.com/office/drawing/2014/main" val="1594809604"/>
                  </a:ext>
                </a:extLst>
              </a:tr>
              <a:tr h="632823">
                <a:tc>
                  <a:txBody>
                    <a:bodyPr/>
                    <a:lstStyle/>
                    <a:p>
                      <a:r>
                        <a:rPr lang="en-US" sz="1800" b="1" dirty="0"/>
                        <a:t>Recreation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$500</a:t>
                      </a:r>
                    </a:p>
                    <a:p>
                      <a:endParaRPr lang="en-US" dirty="0"/>
                    </a:p>
                  </a:txBody>
                  <a:tcPr/>
                </a:tc>
                <a:tc>
                  <a:txBody>
                    <a:bodyPr/>
                    <a:lstStyle/>
                    <a:p>
                      <a:r>
                        <a:rPr lang="en-US" b="1" dirty="0"/>
                        <a:t>Recreational</a:t>
                      </a:r>
                      <a:r>
                        <a:rPr lang="en-US" b="1" baseline="0" dirty="0"/>
                        <a:t> Activities</a:t>
                      </a:r>
                      <a:endParaRPr lang="en-US" b="1" dirty="0"/>
                    </a:p>
                  </a:txBody>
                  <a:tcPr/>
                </a:tc>
                <a:extLst>
                  <a:ext uri="{0D108BD9-81ED-4DB2-BD59-A6C34878D82A}">
                    <a16:rowId xmlns:a16="http://schemas.microsoft.com/office/drawing/2014/main" val="2967709735"/>
                  </a:ext>
                </a:extLst>
              </a:tr>
              <a:tr h="632823">
                <a:tc>
                  <a:txBody>
                    <a:bodyPr/>
                    <a:lstStyle/>
                    <a:p>
                      <a:r>
                        <a:rPr lang="en-US" sz="1800" b="1" dirty="0"/>
                        <a:t>W.H.A.C.C.</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$500</a:t>
                      </a:r>
                    </a:p>
                    <a:p>
                      <a:endParaRPr lang="en-US" dirty="0"/>
                    </a:p>
                  </a:txBody>
                  <a:tcPr/>
                </a:tc>
                <a:tc>
                  <a:txBody>
                    <a:bodyPr/>
                    <a:lstStyle/>
                    <a:p>
                      <a:r>
                        <a:rPr lang="en-US" sz="1800" b="1" dirty="0"/>
                        <a:t>Security, Extermination, Facility/Equipment Repair. </a:t>
                      </a:r>
                      <a:endParaRPr lang="en-US" dirty="0"/>
                    </a:p>
                  </a:txBody>
                  <a:tcPr/>
                </a:tc>
                <a:extLst>
                  <a:ext uri="{0D108BD9-81ED-4DB2-BD59-A6C34878D82A}">
                    <a16:rowId xmlns:a16="http://schemas.microsoft.com/office/drawing/2014/main" val="1385592078"/>
                  </a:ext>
                </a:extLst>
              </a:tr>
              <a:tr h="734989">
                <a:tc>
                  <a:txBody>
                    <a:bodyPr/>
                    <a:lstStyle/>
                    <a:p>
                      <a:r>
                        <a:rPr lang="en-US" sz="1800" b="1" dirty="0"/>
                        <a:t>Maintenance</a:t>
                      </a:r>
                      <a:endParaRPr lang="en-US" dirty="0"/>
                    </a:p>
                  </a:txBody>
                  <a:tcPr/>
                </a:tc>
                <a:tc>
                  <a:txBody>
                    <a:bodyPr/>
                    <a:lstStyle/>
                    <a:p>
                      <a:r>
                        <a:rPr lang="en-US" sz="1800" b="1" dirty="0"/>
                        <a:t>$55K</a:t>
                      </a:r>
                      <a:endParaRPr lang="en-US" dirty="0"/>
                    </a:p>
                  </a:txBody>
                  <a:tcPr/>
                </a:tc>
                <a:tc>
                  <a:txBody>
                    <a:bodyPr/>
                    <a:lstStyle/>
                    <a:p>
                      <a:r>
                        <a:rPr lang="en-US" sz="1800" b="1" dirty="0"/>
                        <a:t>Contracted Maintenance, Mowing Contracts/Fountain up- keep.</a:t>
                      </a:r>
                      <a:endParaRPr lang="en-US" dirty="0"/>
                    </a:p>
                  </a:txBody>
                  <a:tcPr/>
                </a:tc>
                <a:extLst>
                  <a:ext uri="{0D108BD9-81ED-4DB2-BD59-A6C34878D82A}">
                    <a16:rowId xmlns:a16="http://schemas.microsoft.com/office/drawing/2014/main" val="1504103407"/>
                  </a:ext>
                </a:extLst>
              </a:tr>
            </a:tbl>
          </a:graphicData>
        </a:graphic>
      </p:graphicFrame>
    </p:spTree>
    <p:extLst>
      <p:ext uri="{BB962C8B-B14F-4D97-AF65-F5344CB8AC3E}">
        <p14:creationId xmlns:p14="http://schemas.microsoft.com/office/powerpoint/2010/main" val="4061361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438400"/>
            <a:ext cx="8077200" cy="2819400"/>
          </a:xfrm>
        </p:spPr>
        <p:txBody>
          <a:bodyPr>
            <a:normAutofit fontScale="90000"/>
          </a:bodyPr>
          <a:lstStyle/>
          <a:p>
            <a:pPr indent="-457200" algn="l"/>
            <a:br>
              <a:rPr lang="en-US" b="1" dirty="0"/>
            </a:br>
            <a:r>
              <a:rPr lang="en-US" sz="3100" b="1" dirty="0">
                <a:latin typeface="+mn-lt"/>
                <a:cs typeface="Arial" pitchFamily="34" charset="0"/>
              </a:rPr>
              <a:t>6a. Specify funding allocated for Security Guard Service for W.H.A.C.C and whether armed and or unarmed and the number of guards. </a:t>
            </a:r>
            <a:br>
              <a:rPr lang="en-US" sz="2700" b="1" dirty="0">
                <a:latin typeface="Arial" pitchFamily="34" charset="0"/>
                <a:cs typeface="Arial" pitchFamily="34" charset="0"/>
              </a:rPr>
            </a:br>
            <a:br>
              <a:rPr lang="en-US" sz="2000" b="1" dirty="0"/>
            </a:br>
            <a:br>
              <a:rPr lang="en-US" b="1" dirty="0"/>
            </a:br>
            <a:br>
              <a:rPr lang="en-US" b="1" dirty="0"/>
            </a:br>
            <a:br>
              <a:rPr lang="en-US" b="1" dirty="0"/>
            </a:br>
            <a:endParaRPr lang="en-US" sz="2700" dirty="0">
              <a:latin typeface="Arial" pitchFamily="34" charset="0"/>
              <a:cs typeface="Arial" pitchFamily="34" charset="0"/>
            </a:endParaRPr>
          </a:p>
        </p:txBody>
      </p:sp>
      <p:sp>
        <p:nvSpPr>
          <p:cNvPr id="34819" name="Rectangle 3"/>
          <p:cNvSpPr>
            <a:spLocks noGrp="1" noChangeArrowheads="1"/>
          </p:cNvSpPr>
          <p:nvPr>
            <p:ph idx="1"/>
          </p:nvPr>
        </p:nvSpPr>
        <p:spPr>
          <a:xfrm>
            <a:off x="838200" y="3962400"/>
            <a:ext cx="7467600" cy="2209800"/>
          </a:xfrm>
        </p:spPr>
        <p:txBody>
          <a:bodyPr>
            <a:normAutofit/>
          </a:bodyPr>
          <a:lstStyle/>
          <a:p>
            <a:pPr marL="457200" indent="-457200">
              <a:spcBef>
                <a:spcPts val="0"/>
              </a:spcBef>
            </a:pPr>
            <a:r>
              <a:rPr lang="en-US" sz="2800" b="1" dirty="0"/>
              <a:t>Gettier Security Service -(2 Armed Guards) (45Hrs per week) $65K</a:t>
            </a:r>
          </a:p>
          <a:p>
            <a:pPr marL="0" indent="-457200">
              <a:spcBef>
                <a:spcPts val="0"/>
              </a:spcBef>
            </a:pPr>
            <a:r>
              <a:rPr lang="en-US" sz="2800" b="1" dirty="0"/>
              <a:t>M-F 8am-1pm</a:t>
            </a:r>
          </a:p>
          <a:p>
            <a:pPr marL="0" indent="-457200">
              <a:spcBef>
                <a:spcPts val="0"/>
              </a:spcBef>
            </a:pPr>
            <a:r>
              <a:rPr lang="en-US" sz="2800" b="1" dirty="0"/>
              <a:t>M-F 4pm-8pm</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18</a:t>
            </a:fld>
            <a:endParaRPr lang="en-US" sz="1100" dirty="0">
              <a:solidFill>
                <a:schemeClr val="tx2">
                  <a:lumMod val="50000"/>
                </a:schemeClr>
              </a:solidFill>
            </a:endParaRPr>
          </a:p>
        </p:txBody>
      </p:sp>
      <p:sp>
        <p:nvSpPr>
          <p:cNvPr id="8"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6a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81000" y="1418482"/>
            <a:ext cx="8077200" cy="1676400"/>
          </a:xfrm>
        </p:spPr>
        <p:txBody>
          <a:bodyPr>
            <a:normAutofit fontScale="90000"/>
          </a:bodyPr>
          <a:lstStyle/>
          <a:p>
            <a:pPr indent="-457200" algn="l"/>
            <a:br>
              <a:rPr lang="en-US" b="1" dirty="0"/>
            </a:br>
            <a:br>
              <a:rPr lang="en-US" b="1" dirty="0"/>
            </a:br>
            <a:br>
              <a:rPr lang="en-US" sz="3100" b="1" dirty="0">
                <a:latin typeface="+mn-lt"/>
              </a:rPr>
            </a:br>
            <a:r>
              <a:rPr lang="en-US" sz="3100" b="1" dirty="0">
                <a:latin typeface="+mn-lt"/>
                <a:cs typeface="Arial" pitchFamily="34" charset="0"/>
              </a:rPr>
              <a:t>6b. Justify the additional funds requested for   upkeep of City fountains, and how that differs      from Capital funds. </a:t>
            </a:r>
            <a:br>
              <a:rPr lang="en-US" b="1" dirty="0"/>
            </a:br>
            <a:br>
              <a:rPr lang="en-US" b="1" dirty="0"/>
            </a:br>
            <a:br>
              <a:rPr lang="en-US" b="1" dirty="0"/>
            </a:br>
            <a:endParaRPr lang="en-US" sz="2700" dirty="0">
              <a:latin typeface="Arial" pitchFamily="34" charset="0"/>
              <a:cs typeface="Arial" pitchFamily="34" charset="0"/>
            </a:endParaRP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19</a:t>
            </a:fld>
            <a:endParaRPr lang="en-US" sz="1100" dirty="0">
              <a:solidFill>
                <a:schemeClr val="tx2">
                  <a:lumMod val="50000"/>
                </a:schemeClr>
              </a:solidFill>
            </a:endParaRPr>
          </a:p>
        </p:txBody>
      </p:sp>
      <p:sp>
        <p:nvSpPr>
          <p:cNvPr id="2" name="Content Placeholder 1"/>
          <p:cNvSpPr>
            <a:spLocks noGrp="1"/>
          </p:cNvSpPr>
          <p:nvPr>
            <p:ph idx="1"/>
          </p:nvPr>
        </p:nvSpPr>
        <p:spPr>
          <a:xfrm>
            <a:off x="533399" y="3047257"/>
            <a:ext cx="8451167" cy="4039343"/>
          </a:xfrm>
        </p:spPr>
        <p:txBody>
          <a:bodyPr>
            <a:normAutofit/>
          </a:bodyPr>
          <a:lstStyle/>
          <a:p>
            <a:pPr marL="731520" indent="-457200">
              <a:spcBef>
                <a:spcPts val="0"/>
              </a:spcBef>
            </a:pPr>
            <a:r>
              <a:rPr lang="en-US" sz="2800" b="1" dirty="0"/>
              <a:t>These additional funds were requested for the care and maintenance of parks water infrastructure. (i.e. Decorative &amp; Drinking fountains, Spray Showers, Pools, etc.) and in place of the creation of a new position originally requested.  </a:t>
            </a:r>
          </a:p>
          <a:p>
            <a:pPr marL="731520" indent="-457200">
              <a:lnSpc>
                <a:spcPct val="50000"/>
              </a:lnSpc>
              <a:spcBef>
                <a:spcPts val="0"/>
              </a:spcBef>
            </a:pPr>
            <a:endParaRPr lang="en-US" sz="2800" b="1" dirty="0"/>
          </a:p>
          <a:p>
            <a:pPr marL="731520" indent="-457200">
              <a:spcBef>
                <a:spcPts val="0"/>
              </a:spcBef>
            </a:pPr>
            <a:r>
              <a:rPr lang="en-US" sz="2800" b="1" dirty="0"/>
              <a:t>These are operational funds to maintain infrastructure and not capital improvements. </a:t>
            </a:r>
          </a:p>
          <a:p>
            <a:pPr marL="0" indent="0">
              <a:buNone/>
            </a:pPr>
            <a:endParaRPr lang="en-US" sz="2000" dirty="0"/>
          </a:p>
        </p:txBody>
      </p:sp>
      <p:sp>
        <p:nvSpPr>
          <p:cNvPr id="8"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6b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652577"/>
            <a:ext cx="8077200" cy="1143000"/>
          </a:xfrm>
        </p:spPr>
        <p:txBody>
          <a:bodyPr>
            <a:normAutofit fontScale="90000"/>
          </a:bodyPr>
          <a:lstStyle/>
          <a:p>
            <a:pPr algn="l"/>
            <a:br>
              <a:rPr lang="en-US" sz="2700" dirty="0"/>
            </a:br>
            <a:r>
              <a:rPr lang="en-US" sz="3100" b="1" dirty="0">
                <a:latin typeface="+mn-lt"/>
              </a:rPr>
              <a:t>7. Discuss the operating hours for the William Hicks Anderson Community Center W.H.A.C.C</a:t>
            </a:r>
            <a:r>
              <a:rPr lang="en-US" sz="3600" b="1" dirty="0"/>
              <a:t>. </a:t>
            </a:r>
            <a:br>
              <a:rPr lang="en-US" sz="3600" b="1" dirty="0"/>
            </a:br>
            <a:br>
              <a:rPr lang="en-US" sz="2700" dirty="0"/>
            </a:br>
            <a:endParaRPr lang="en-US" sz="2700" dirty="0">
              <a:latin typeface="Arial" pitchFamily="34" charset="0"/>
              <a:cs typeface="Arial" pitchFamily="34" charset="0"/>
            </a:endParaRPr>
          </a:p>
        </p:txBody>
      </p:sp>
      <p:sp>
        <p:nvSpPr>
          <p:cNvPr id="34819" name="Rectangle 3"/>
          <p:cNvSpPr>
            <a:spLocks noGrp="1" noChangeArrowheads="1"/>
          </p:cNvSpPr>
          <p:nvPr>
            <p:ph idx="1"/>
          </p:nvPr>
        </p:nvSpPr>
        <p:spPr>
          <a:xfrm>
            <a:off x="424774" y="3405323"/>
            <a:ext cx="8559792" cy="3262177"/>
          </a:xfrm>
        </p:spPr>
        <p:txBody>
          <a:bodyPr>
            <a:normAutofit/>
          </a:bodyPr>
          <a:lstStyle/>
          <a:p>
            <a:pPr marL="0" lvl="0" indent="0">
              <a:buNone/>
            </a:pPr>
            <a:endParaRPr lang="en-US" sz="2800" b="1" dirty="0"/>
          </a:p>
          <a:p>
            <a:pPr marL="548640"/>
            <a:r>
              <a:rPr lang="en-US" sz="2800" b="1" dirty="0"/>
              <a:t>The center hours are:</a:t>
            </a:r>
          </a:p>
          <a:p>
            <a:pPr marL="205740" indent="0">
              <a:buNone/>
            </a:pPr>
            <a:r>
              <a:rPr lang="en-US" sz="2800" b="1" dirty="0"/>
              <a:t>	Monday through Friday 8am – 8pm.   </a:t>
            </a:r>
          </a:p>
          <a:p>
            <a:pPr marL="548640"/>
            <a:r>
              <a:rPr lang="en-US" sz="2800" b="1" dirty="0"/>
              <a:t>Safe Haven Program- June-October extended hours</a:t>
            </a:r>
          </a:p>
          <a:p>
            <a:pPr marL="548640" algn="just">
              <a:buNone/>
            </a:pPr>
            <a:r>
              <a:rPr lang="en-US" sz="2800" b="1" dirty="0"/>
              <a:t> 		Friday 8pm - 10pm</a:t>
            </a:r>
          </a:p>
          <a:p>
            <a:pPr marL="548640" algn="just">
              <a:buNone/>
            </a:pPr>
            <a:r>
              <a:rPr lang="en-US" sz="2800" b="1" dirty="0"/>
              <a:t>    		Saturday &amp; Sunday 10am–2pm. </a:t>
            </a:r>
          </a:p>
          <a:p>
            <a:pPr marL="0" indent="0">
              <a:buNone/>
            </a:pPr>
            <a:endParaRPr lang="en-US" sz="22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20</a:t>
            </a:fld>
            <a:endParaRPr lang="en-US" sz="1100" dirty="0">
              <a:solidFill>
                <a:schemeClr val="tx2">
                  <a:lumMod val="50000"/>
                </a:schemeClr>
              </a:solidFill>
            </a:endParaRPr>
          </a:p>
        </p:txBody>
      </p:sp>
      <p:sp>
        <p:nvSpPr>
          <p:cNvPr id="8"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04800" y="2590800"/>
            <a:ext cx="8382000" cy="2209800"/>
          </a:xfrm>
        </p:spPr>
        <p:txBody>
          <a:bodyPr>
            <a:normAutofit/>
          </a:bodyPr>
          <a:lstStyle/>
          <a:p>
            <a:pPr marL="0" indent="0">
              <a:lnSpc>
                <a:spcPct val="110000"/>
              </a:lnSpc>
              <a:buNone/>
            </a:pPr>
            <a:r>
              <a:rPr lang="en-US" sz="2800" b="1" dirty="0"/>
              <a:t>7a. Specify any plans for having a WPD Officer at W.H.A.C.C.</a:t>
            </a:r>
          </a:p>
          <a:p>
            <a:pPr marL="0" indent="0">
              <a:lnSpc>
                <a:spcPct val="110000"/>
              </a:lnSpc>
              <a:buNone/>
            </a:pPr>
            <a:endParaRPr lang="en-US" sz="2800" b="1" dirty="0"/>
          </a:p>
          <a:p>
            <a:pPr marL="731520">
              <a:lnSpc>
                <a:spcPct val="110000"/>
              </a:lnSpc>
            </a:pPr>
            <a:r>
              <a:rPr lang="en-US" sz="2800" b="1" dirty="0"/>
              <a:t>An Officer is on site Monday-Friday 1pm-8pm.</a:t>
            </a:r>
          </a:p>
          <a:p>
            <a:pPr marL="0" indent="0">
              <a:lnSpc>
                <a:spcPct val="110000"/>
              </a:lnSpc>
              <a:buNone/>
            </a:pPr>
            <a:endParaRPr lang="en-US" sz="2800" b="1" dirty="0"/>
          </a:p>
          <a:p>
            <a:pPr marL="0" indent="0">
              <a:lnSpc>
                <a:spcPct val="110000"/>
              </a:lnSpc>
              <a:buNone/>
            </a:pPr>
            <a:endParaRPr lang="en-US" sz="2600" b="1" u="sng" dirty="0"/>
          </a:p>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21</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7a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2590799"/>
            <a:ext cx="8229600" cy="3825875"/>
          </a:xfrm>
        </p:spPr>
        <p:txBody>
          <a:bodyPr>
            <a:normAutofit/>
          </a:bodyPr>
          <a:lstStyle/>
          <a:p>
            <a:pPr marL="0" indent="0">
              <a:lnSpc>
                <a:spcPct val="110000"/>
              </a:lnSpc>
              <a:buNone/>
            </a:pPr>
            <a:r>
              <a:rPr lang="en-US" sz="2800" b="1" dirty="0"/>
              <a:t>8. Discuss the number of parks maintained by the Department of Parks &amp; Recreation. </a:t>
            </a:r>
          </a:p>
          <a:p>
            <a:pPr marL="0" indent="0" algn="ctr">
              <a:lnSpc>
                <a:spcPct val="110000"/>
              </a:lnSpc>
              <a:buNone/>
            </a:pPr>
            <a:endParaRPr lang="en-US" sz="2800" b="1" dirty="0"/>
          </a:p>
          <a:p>
            <a:pPr marL="548640">
              <a:lnSpc>
                <a:spcPct val="110000"/>
              </a:lnSpc>
            </a:pPr>
            <a:r>
              <a:rPr lang="en-US" sz="2800" b="1" dirty="0"/>
              <a:t>The next slides list all City Park Sites.</a:t>
            </a:r>
          </a:p>
          <a:p>
            <a:pPr marL="0" indent="0" algn="ctr">
              <a:lnSpc>
                <a:spcPct val="110000"/>
              </a:lnSpc>
              <a:buNone/>
            </a:pPr>
            <a:endParaRPr lang="en-US" sz="4500" b="1" dirty="0"/>
          </a:p>
          <a:p>
            <a:pPr marL="0" indent="0">
              <a:lnSpc>
                <a:spcPct val="110000"/>
              </a:lnSpc>
              <a:buNone/>
            </a:pPr>
            <a:endParaRPr lang="en-US" sz="2600" b="1" u="sng" dirty="0"/>
          </a:p>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22</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52400" y="2590800"/>
            <a:ext cx="8534400" cy="3581400"/>
          </a:xfrm>
        </p:spPr>
        <p:txBody>
          <a:bodyPr>
            <a:normAutofit/>
          </a:bodyPr>
          <a:lstStyle/>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23</a:t>
            </a:fld>
            <a:endParaRPr lang="en-US" sz="1100" dirty="0">
              <a:solidFill>
                <a:schemeClr val="tx2">
                  <a:lumMod val="50000"/>
                </a:schemeClr>
              </a:solidFill>
            </a:endParaRPr>
          </a:p>
        </p:txBody>
      </p:sp>
      <p:sp>
        <p:nvSpPr>
          <p:cNvPr id="8" name="Rectangle 2"/>
          <p:cNvSpPr txBox="1">
            <a:spLocks noChangeArrowheads="1"/>
          </p:cNvSpPr>
          <p:nvPr/>
        </p:nvSpPr>
        <p:spPr>
          <a:xfrm>
            <a:off x="0" y="1295401"/>
            <a:ext cx="9144000"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n-lt"/>
                <a:ea typeface="+mj-ea"/>
                <a:cs typeface="+mj-cs"/>
              </a:rPr>
              <a:t>CITY PARKS LISTS</a:t>
            </a:r>
          </a:p>
        </p:txBody>
      </p:sp>
      <p:sp>
        <p:nvSpPr>
          <p:cNvPr id="2" name="TextBox 1"/>
          <p:cNvSpPr txBox="1"/>
          <p:nvPr/>
        </p:nvSpPr>
        <p:spPr>
          <a:xfrm>
            <a:off x="190123" y="2797624"/>
            <a:ext cx="7620000" cy="2492990"/>
          </a:xfrm>
          <a:prstGeom prst="rect">
            <a:avLst/>
          </a:prstGeom>
          <a:noFill/>
        </p:spPr>
        <p:txBody>
          <a:bodyPr wrap="square" rtlCol="0">
            <a:spAutoFit/>
          </a:bodyPr>
          <a:lstStyle/>
          <a:p>
            <a:r>
              <a:rPr lang="en-US" sz="1200" dirty="0"/>
              <a:t>.</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r>
              <a:rPr lang="en-US" sz="1200" dirty="0"/>
              <a:t> </a:t>
            </a:r>
          </a:p>
        </p:txBody>
      </p:sp>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126831" y="2050415"/>
            <a:ext cx="7543800" cy="4274185"/>
          </a:xfrm>
          <a:prstGeom prst="rect">
            <a:avLst/>
          </a:prstGeom>
          <a:noFill/>
          <a:ln>
            <a:noFill/>
          </a:ln>
        </p:spPr>
      </p:pic>
      <p:sp>
        <p:nvSpPr>
          <p:cNvPr id="12"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52400" y="2590800"/>
            <a:ext cx="8534400" cy="3581400"/>
          </a:xfrm>
        </p:spPr>
        <p:txBody>
          <a:bodyPr>
            <a:normAutofit/>
          </a:bodyPr>
          <a:lstStyle/>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24</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p:cNvSpPr txBox="1"/>
          <p:nvPr/>
        </p:nvSpPr>
        <p:spPr>
          <a:xfrm>
            <a:off x="190123" y="2797624"/>
            <a:ext cx="7620000" cy="2492990"/>
          </a:xfrm>
          <a:prstGeom prst="rect">
            <a:avLst/>
          </a:prstGeom>
          <a:noFill/>
        </p:spPr>
        <p:txBody>
          <a:bodyPr wrap="square" rtlCol="0">
            <a:spAutoFit/>
          </a:bodyPr>
          <a:lstStyle/>
          <a:p>
            <a:r>
              <a:rPr lang="en-US" sz="1200" dirty="0"/>
              <a:t>.</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r>
              <a:rPr lang="en-US" sz="1200" dirty="0"/>
              <a:t> </a:t>
            </a:r>
          </a:p>
        </p:txBody>
      </p:sp>
      <p:sp>
        <p:nvSpPr>
          <p:cNvPr id="3" name="Rectangle 2"/>
          <p:cNvSpPr/>
          <p:nvPr/>
        </p:nvSpPr>
        <p:spPr>
          <a:xfrm>
            <a:off x="457201" y="1856583"/>
            <a:ext cx="7696978" cy="1446550"/>
          </a:xfrm>
          <a:prstGeom prst="rect">
            <a:avLst/>
          </a:prstGeom>
        </p:spPr>
        <p:txBody>
          <a:bodyPr wrap="square">
            <a:spAutoFit/>
          </a:bodyPr>
          <a:lstStyle/>
          <a:p>
            <a:endParaRPr lang="en-US" dirty="0"/>
          </a:p>
          <a:p>
            <a:r>
              <a:rPr lang="en-US" sz="2800" b="1" dirty="0">
                <a:latin typeface="+mn-lt"/>
              </a:rPr>
              <a:t>8a. Specify the number of Parks maintained by the State.</a:t>
            </a:r>
          </a:p>
        </p:txBody>
      </p:sp>
      <p:graphicFrame>
        <p:nvGraphicFramePr>
          <p:cNvPr id="4" name="Table 3"/>
          <p:cNvGraphicFramePr>
            <a:graphicFrameLocks noGrp="1"/>
          </p:cNvGraphicFramePr>
          <p:nvPr>
            <p:extLst>
              <p:ext uri="{D42A27DB-BD31-4B8C-83A1-F6EECF244321}">
                <p14:modId xmlns:p14="http://schemas.microsoft.com/office/powerpoint/2010/main" val="3295194063"/>
              </p:ext>
            </p:extLst>
          </p:nvPr>
        </p:nvGraphicFramePr>
        <p:xfrm>
          <a:off x="457201" y="3421250"/>
          <a:ext cx="8000999" cy="3147513"/>
        </p:xfrm>
        <a:graphic>
          <a:graphicData uri="http://schemas.openxmlformats.org/drawingml/2006/table">
            <a:tbl>
              <a:tblPr firstRow="1" firstCol="1" bandRow="1">
                <a:tableStyleId>{2D5ABB26-0587-4C30-8999-92F81FD0307C}</a:tableStyleId>
              </a:tblPr>
              <a:tblGrid>
                <a:gridCol w="8000999">
                  <a:extLst>
                    <a:ext uri="{9D8B030D-6E8A-4147-A177-3AD203B41FA5}">
                      <a16:colId xmlns:a16="http://schemas.microsoft.com/office/drawing/2014/main" val="1575607888"/>
                    </a:ext>
                  </a:extLst>
                </a:gridCol>
              </a:tblGrid>
              <a:tr h="376119">
                <a:tc>
                  <a:txBody>
                    <a:bodyPr/>
                    <a:lstStyle/>
                    <a:p>
                      <a:pPr marL="457200" marR="0" indent="-228600" algn="ctr">
                        <a:lnSpc>
                          <a:spcPct val="115000"/>
                        </a:lnSpc>
                        <a:spcBef>
                          <a:spcPts val="0"/>
                        </a:spcBef>
                        <a:spcAft>
                          <a:spcPts val="0"/>
                        </a:spcAft>
                      </a:pPr>
                      <a:r>
                        <a:rPr lang="en-US" sz="2800" b="1" dirty="0">
                          <a:effectLst/>
                        </a:rPr>
                        <a:t>State Maintained Parks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6218718"/>
                  </a:ext>
                </a:extLst>
              </a:tr>
              <a:tr h="376119">
                <a:tc>
                  <a:txBody>
                    <a:bodyPr/>
                    <a:lstStyle/>
                    <a:p>
                      <a:pPr marL="822960" marR="0" indent="-457200">
                        <a:lnSpc>
                          <a:spcPct val="115000"/>
                        </a:lnSpc>
                        <a:spcBef>
                          <a:spcPts val="0"/>
                        </a:spcBef>
                        <a:spcAft>
                          <a:spcPts val="0"/>
                        </a:spcAft>
                        <a:buFont typeface="Arial" panose="020B0604020202020204" pitchFamily="34" charset="0"/>
                        <a:buChar char="•"/>
                      </a:pPr>
                      <a:r>
                        <a:rPr lang="en-US" sz="2800" b="1" dirty="0">
                          <a:effectLst/>
                        </a:rPr>
                        <a:t>Alapocos Woods </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1704569"/>
                  </a:ext>
                </a:extLst>
              </a:tr>
              <a:tr h="376119">
                <a:tc>
                  <a:txBody>
                    <a:bodyPr/>
                    <a:lstStyle/>
                    <a:p>
                      <a:pPr marL="822960" marR="0" indent="-457200">
                        <a:lnSpc>
                          <a:spcPct val="115000"/>
                        </a:lnSpc>
                        <a:spcBef>
                          <a:spcPts val="0"/>
                        </a:spcBef>
                        <a:spcAft>
                          <a:spcPts val="0"/>
                        </a:spcAft>
                        <a:buFont typeface="Arial" panose="020B0604020202020204" pitchFamily="34" charset="0"/>
                        <a:buChar char="•"/>
                      </a:pPr>
                      <a:r>
                        <a:rPr lang="en-US" sz="2800" b="1" dirty="0">
                          <a:effectLst/>
                        </a:rPr>
                        <a:t>Brandywine Park</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3118141"/>
                  </a:ext>
                </a:extLst>
              </a:tr>
              <a:tr h="376119">
                <a:tc>
                  <a:txBody>
                    <a:bodyPr/>
                    <a:lstStyle/>
                    <a:p>
                      <a:pPr marL="822960" marR="0" indent="-457200">
                        <a:lnSpc>
                          <a:spcPct val="115000"/>
                        </a:lnSpc>
                        <a:spcBef>
                          <a:spcPts val="0"/>
                        </a:spcBef>
                        <a:spcAft>
                          <a:spcPts val="0"/>
                        </a:spcAft>
                        <a:buFont typeface="Arial" panose="020B0604020202020204" pitchFamily="34" charset="0"/>
                        <a:buChar char="•"/>
                      </a:pPr>
                      <a:r>
                        <a:rPr lang="en-US" sz="2800" b="1" dirty="0">
                          <a:effectLst/>
                        </a:rPr>
                        <a:t>Kentmere Parkway</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1827543"/>
                  </a:ext>
                </a:extLst>
              </a:tr>
              <a:tr h="376119">
                <a:tc>
                  <a:txBody>
                    <a:bodyPr/>
                    <a:lstStyle/>
                    <a:p>
                      <a:pPr marL="822960" marR="0" indent="-457200">
                        <a:lnSpc>
                          <a:spcPct val="115000"/>
                        </a:lnSpc>
                        <a:spcBef>
                          <a:spcPts val="0"/>
                        </a:spcBef>
                        <a:spcAft>
                          <a:spcPts val="0"/>
                        </a:spcAft>
                        <a:buFont typeface="Arial" panose="020B0604020202020204" pitchFamily="34" charset="0"/>
                        <a:buChar char="•"/>
                      </a:pPr>
                      <a:r>
                        <a:rPr lang="en-US" sz="2800" b="1" dirty="0">
                          <a:effectLst/>
                        </a:rPr>
                        <a:t>Rockford Park</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6661711"/>
                  </a:ext>
                </a:extLst>
              </a:tr>
              <a:tr h="376119">
                <a:tc>
                  <a:txBody>
                    <a:bodyPr/>
                    <a:lstStyle/>
                    <a:p>
                      <a:pPr marL="822960" marR="0" indent="-457200">
                        <a:lnSpc>
                          <a:spcPct val="115000"/>
                        </a:lnSpc>
                        <a:spcBef>
                          <a:spcPts val="0"/>
                        </a:spcBef>
                        <a:spcAft>
                          <a:spcPts val="0"/>
                        </a:spcAft>
                        <a:buFont typeface="Arial" panose="020B0604020202020204" pitchFamily="34" charset="0"/>
                        <a:buChar char="•"/>
                      </a:pPr>
                      <a:r>
                        <a:rPr lang="en-US" sz="2800" b="1" dirty="0">
                          <a:effectLst/>
                        </a:rPr>
                        <a:t>H. Fletcher Brown</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6397625"/>
                  </a:ext>
                </a:extLst>
              </a:tr>
              <a:tr h="376119">
                <a:tc>
                  <a:txBody>
                    <a:bodyPr/>
                    <a:lstStyle/>
                    <a:p>
                      <a:pPr marL="457200" marR="0" indent="-228600">
                        <a:lnSpc>
                          <a:spcPct val="115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3528032"/>
                  </a:ext>
                </a:extLst>
              </a:tr>
            </a:tbl>
          </a:graphicData>
        </a:graphic>
      </p:graphicFrame>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8a</a:t>
            </a:r>
          </a:p>
        </p:txBody>
      </p:sp>
    </p:spTree>
    <p:extLst>
      <p:ext uri="{BB962C8B-B14F-4D97-AF65-F5344CB8AC3E}">
        <p14:creationId xmlns:p14="http://schemas.microsoft.com/office/powerpoint/2010/main" val="1688453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52400" y="2590800"/>
            <a:ext cx="8534400" cy="3581400"/>
          </a:xfrm>
        </p:spPr>
        <p:txBody>
          <a:bodyPr>
            <a:normAutofit/>
          </a:bodyPr>
          <a:lstStyle/>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25</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p:cNvSpPr txBox="1"/>
          <p:nvPr/>
        </p:nvSpPr>
        <p:spPr>
          <a:xfrm>
            <a:off x="222850" y="1502150"/>
            <a:ext cx="8780251" cy="2308324"/>
          </a:xfrm>
          <a:prstGeom prst="rect">
            <a:avLst/>
          </a:prstGeom>
          <a:noFill/>
        </p:spPr>
        <p:txBody>
          <a:bodyPr wrap="square" rtlCol="0">
            <a:spAutoFit/>
          </a:bodyPr>
          <a:lstStyle/>
          <a:p>
            <a:r>
              <a:rPr lang="en-US" sz="2800" b="1" dirty="0">
                <a:latin typeface="+mn-lt"/>
              </a:rPr>
              <a:t>9. Discuss the $194.4K budgeted between Misc. Mat.,Supp and Parts &amp; Parts and Equipment              account categories, up $28.7K.</a:t>
            </a:r>
          </a:p>
          <a:p>
            <a:endParaRPr lang="en-US" sz="2800" dirty="0"/>
          </a:p>
          <a:p>
            <a:endParaRPr lang="en-US" dirty="0"/>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9</a:t>
            </a:r>
          </a:p>
        </p:txBody>
      </p:sp>
      <p:graphicFrame>
        <p:nvGraphicFramePr>
          <p:cNvPr id="4" name="Table 3"/>
          <p:cNvGraphicFramePr>
            <a:graphicFrameLocks noGrp="1"/>
          </p:cNvGraphicFramePr>
          <p:nvPr>
            <p:extLst>
              <p:ext uri="{D42A27DB-BD31-4B8C-83A1-F6EECF244321}">
                <p14:modId xmlns:p14="http://schemas.microsoft.com/office/powerpoint/2010/main" val="3501342124"/>
              </p:ext>
            </p:extLst>
          </p:nvPr>
        </p:nvGraphicFramePr>
        <p:xfrm>
          <a:off x="222850" y="2879725"/>
          <a:ext cx="8534399" cy="3928130"/>
        </p:xfrm>
        <a:graphic>
          <a:graphicData uri="http://schemas.openxmlformats.org/drawingml/2006/table">
            <a:tbl>
              <a:tblPr firstRow="1" bandRow="1">
                <a:tableStyleId>{5C22544A-7EE6-4342-B048-85BDC9FD1C3A}</a:tableStyleId>
              </a:tblPr>
              <a:tblGrid>
                <a:gridCol w="2183730">
                  <a:extLst>
                    <a:ext uri="{9D8B030D-6E8A-4147-A177-3AD203B41FA5}">
                      <a16:colId xmlns:a16="http://schemas.microsoft.com/office/drawing/2014/main" val="3090145286"/>
                    </a:ext>
                  </a:extLst>
                </a:gridCol>
                <a:gridCol w="1784420">
                  <a:extLst>
                    <a:ext uri="{9D8B030D-6E8A-4147-A177-3AD203B41FA5}">
                      <a16:colId xmlns:a16="http://schemas.microsoft.com/office/drawing/2014/main" val="3145774555"/>
                    </a:ext>
                  </a:extLst>
                </a:gridCol>
                <a:gridCol w="4566249">
                  <a:extLst>
                    <a:ext uri="{9D8B030D-6E8A-4147-A177-3AD203B41FA5}">
                      <a16:colId xmlns:a16="http://schemas.microsoft.com/office/drawing/2014/main" val="590409688"/>
                    </a:ext>
                  </a:extLst>
                </a:gridCol>
              </a:tblGrid>
              <a:tr h="636290">
                <a:tc>
                  <a:txBody>
                    <a:bodyPr/>
                    <a:lstStyle/>
                    <a:p>
                      <a:pPr algn="ctr"/>
                      <a:r>
                        <a:rPr lang="en-US" sz="2400" dirty="0"/>
                        <a:t>DIVISION</a:t>
                      </a:r>
                    </a:p>
                  </a:txBody>
                  <a:tcPr/>
                </a:tc>
                <a:tc>
                  <a:txBody>
                    <a:bodyPr/>
                    <a:lstStyle/>
                    <a:p>
                      <a:pPr algn="ctr"/>
                      <a:r>
                        <a:rPr lang="en-US" sz="2400" dirty="0"/>
                        <a:t>AMOUNT</a:t>
                      </a:r>
                    </a:p>
                  </a:txBody>
                  <a:tcPr/>
                </a:tc>
                <a:tc>
                  <a:txBody>
                    <a:bodyPr/>
                    <a:lstStyle/>
                    <a:p>
                      <a:pPr algn="ctr"/>
                      <a:r>
                        <a:rPr lang="en-US" sz="2400" dirty="0"/>
                        <a:t>EXPLANATION FOR USE</a:t>
                      </a:r>
                    </a:p>
                  </a:txBody>
                  <a:tcPr/>
                </a:tc>
                <a:extLst>
                  <a:ext uri="{0D108BD9-81ED-4DB2-BD59-A6C34878D82A}">
                    <a16:rowId xmlns:a16="http://schemas.microsoft.com/office/drawing/2014/main" val="1342040994"/>
                  </a:ext>
                </a:extLst>
              </a:tr>
              <a:tr h="636290">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Recreation</a:t>
                      </a:r>
                      <a:endParaRPr lang="en-US" sz="2400"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$7K</a:t>
                      </a:r>
                    </a:p>
                    <a:p>
                      <a:endParaRPr lang="en-US" sz="2400" dirty="0"/>
                    </a:p>
                  </a:txBody>
                  <a:tcPr/>
                </a:tc>
                <a:tc>
                  <a:txBody>
                    <a:bodyPr/>
                    <a:lstStyle/>
                    <a:p>
                      <a:r>
                        <a:rPr lang="en-US" sz="2400" b="1" dirty="0"/>
                        <a:t>Expansion</a:t>
                      </a:r>
                      <a:r>
                        <a:rPr lang="en-US" sz="2400" b="1" baseline="0" dirty="0"/>
                        <a:t> of after-school programs. (Tutoring)</a:t>
                      </a:r>
                      <a:endParaRPr lang="en-US" sz="2400" b="1" dirty="0"/>
                    </a:p>
                  </a:txBody>
                  <a:tcPr/>
                </a:tc>
                <a:extLst>
                  <a:ext uri="{0D108BD9-81ED-4DB2-BD59-A6C34878D82A}">
                    <a16:rowId xmlns:a16="http://schemas.microsoft.com/office/drawing/2014/main" val="4030134068"/>
                  </a:ext>
                </a:extLst>
              </a:tr>
              <a:tr h="636290">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WHACC</a:t>
                      </a:r>
                      <a:endParaRPr lang="en-US" sz="2400" dirty="0"/>
                    </a:p>
                  </a:txBody>
                  <a:tcPr/>
                </a:tc>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$6.1K</a:t>
                      </a:r>
                      <a:endParaRPr lang="en-US" sz="2400" dirty="0"/>
                    </a:p>
                  </a:txBody>
                  <a:tcPr/>
                </a:tc>
                <a:tc>
                  <a:txBody>
                    <a:bodyPr/>
                    <a:lstStyle/>
                    <a:p>
                      <a:r>
                        <a:rPr lang="en-US" sz="2400" b="1" dirty="0"/>
                        <a:t>Expansion of Safe-Haven program Oct-Apr.</a:t>
                      </a:r>
                    </a:p>
                  </a:txBody>
                  <a:tcPr/>
                </a:tc>
                <a:extLst>
                  <a:ext uri="{0D108BD9-81ED-4DB2-BD59-A6C34878D82A}">
                    <a16:rowId xmlns:a16="http://schemas.microsoft.com/office/drawing/2014/main" val="2190750251"/>
                  </a:ext>
                </a:extLst>
              </a:tr>
              <a:tr h="636290">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Youth &amp; Family</a:t>
                      </a:r>
                      <a:endParaRPr lang="en-US" sz="2400" dirty="0"/>
                    </a:p>
                  </a:txBody>
                  <a:tcPr/>
                </a:tc>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$4.9K</a:t>
                      </a:r>
                      <a:endParaRPr lang="en-US" sz="2400" dirty="0"/>
                    </a:p>
                  </a:txBody>
                  <a:tcPr/>
                </a:tc>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Teen Summit &amp; other summer programming to include food cost</a:t>
                      </a:r>
                      <a:endParaRPr lang="en-US" sz="2400" dirty="0"/>
                    </a:p>
                  </a:txBody>
                  <a:tcPr/>
                </a:tc>
                <a:extLst>
                  <a:ext uri="{0D108BD9-81ED-4DB2-BD59-A6C34878D82A}">
                    <a16:rowId xmlns:a16="http://schemas.microsoft.com/office/drawing/2014/main" val="3511606290"/>
                  </a:ext>
                </a:extLst>
              </a:tr>
              <a:tr h="6362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Maintenance</a:t>
                      </a: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p>
                      <a:endParaRPr lang="en-US" sz="2400" dirty="0"/>
                    </a:p>
                  </a:txBody>
                  <a:tcPr/>
                </a:tc>
                <a:tc>
                  <a:txBody>
                    <a:bodyPr/>
                    <a:lstStyle/>
                    <a:p>
                      <a:r>
                        <a:rPr kumimoji="0" lang="en-US" sz="2400" b="1" i="0" u="none" strike="noStrike" kern="1200" cap="none" spc="0" normalizeH="0" baseline="0" noProof="0" dirty="0">
                          <a:ln>
                            <a:noFill/>
                          </a:ln>
                          <a:solidFill>
                            <a:prstClr val="black"/>
                          </a:solidFill>
                          <a:effectLst/>
                          <a:uLnTx/>
                          <a:uFillTx/>
                          <a:latin typeface="+mn-lt"/>
                          <a:ea typeface="+mn-ea"/>
                          <a:cs typeface="+mn-cs"/>
                        </a:rPr>
                        <a:t>$6.5K</a:t>
                      </a:r>
                      <a:endParaRPr lang="en-US" sz="2400" dirty="0"/>
                    </a:p>
                  </a:txBody>
                  <a:tcPr/>
                </a:tc>
                <a:tc>
                  <a:txBody>
                    <a:bodyPr/>
                    <a:lstStyle/>
                    <a:p>
                      <a:r>
                        <a:rPr lang="en-US" sz="2400" b="1" dirty="0">
                          <a:latin typeface="+mn-lt"/>
                        </a:rPr>
                        <a:t>Increase cost of equipment &amp; Supplies</a:t>
                      </a:r>
                      <a:endParaRPr lang="en-US" sz="2400" dirty="0"/>
                    </a:p>
                  </a:txBody>
                  <a:tcPr/>
                </a:tc>
                <a:extLst>
                  <a:ext uri="{0D108BD9-81ED-4DB2-BD59-A6C34878D82A}">
                    <a16:rowId xmlns:a16="http://schemas.microsoft.com/office/drawing/2014/main" val="2906233309"/>
                  </a:ext>
                </a:extLst>
              </a:tr>
            </a:tbl>
          </a:graphicData>
        </a:graphic>
      </p:graphicFrame>
    </p:spTree>
    <p:extLst>
      <p:ext uri="{BB962C8B-B14F-4D97-AF65-F5344CB8AC3E}">
        <p14:creationId xmlns:p14="http://schemas.microsoft.com/office/powerpoint/2010/main" val="142543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52400" y="2590800"/>
            <a:ext cx="8534400" cy="3581400"/>
          </a:xfrm>
        </p:spPr>
        <p:txBody>
          <a:bodyPr>
            <a:normAutofit/>
          </a:bodyPr>
          <a:lstStyle/>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26</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p:cNvSpPr txBox="1"/>
          <p:nvPr/>
        </p:nvSpPr>
        <p:spPr>
          <a:xfrm>
            <a:off x="544749" y="1864164"/>
            <a:ext cx="8068557" cy="3539430"/>
          </a:xfrm>
          <a:prstGeom prst="rect">
            <a:avLst/>
          </a:prstGeom>
          <a:noFill/>
        </p:spPr>
        <p:txBody>
          <a:bodyPr wrap="square" rtlCol="0">
            <a:spAutoFit/>
          </a:bodyPr>
          <a:lstStyle/>
          <a:p>
            <a:r>
              <a:rPr lang="en-US" sz="2800" b="1" dirty="0">
                <a:latin typeface="+mn-lt"/>
              </a:rPr>
              <a:t>9a. Specify the number of programs that encompasses $42K budget for Food.</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9a</a:t>
            </a:r>
          </a:p>
        </p:txBody>
      </p:sp>
      <p:graphicFrame>
        <p:nvGraphicFramePr>
          <p:cNvPr id="5" name="Table 4"/>
          <p:cNvGraphicFramePr>
            <a:graphicFrameLocks noGrp="1"/>
          </p:cNvGraphicFramePr>
          <p:nvPr>
            <p:extLst>
              <p:ext uri="{D42A27DB-BD31-4B8C-83A1-F6EECF244321}">
                <p14:modId xmlns:p14="http://schemas.microsoft.com/office/powerpoint/2010/main" val="1061650999"/>
              </p:ext>
            </p:extLst>
          </p:nvPr>
        </p:nvGraphicFramePr>
        <p:xfrm>
          <a:off x="544749" y="3119875"/>
          <a:ext cx="8153400" cy="3204725"/>
        </p:xfrm>
        <a:graphic>
          <a:graphicData uri="http://schemas.openxmlformats.org/drawingml/2006/table">
            <a:tbl>
              <a:tblPr firstRow="1" bandRow="1">
                <a:tableStyleId>{5C22544A-7EE6-4342-B048-85BDC9FD1C3A}</a:tableStyleId>
              </a:tblPr>
              <a:tblGrid>
                <a:gridCol w="4076700">
                  <a:extLst>
                    <a:ext uri="{9D8B030D-6E8A-4147-A177-3AD203B41FA5}">
                      <a16:colId xmlns:a16="http://schemas.microsoft.com/office/drawing/2014/main" val="2687187946"/>
                    </a:ext>
                  </a:extLst>
                </a:gridCol>
                <a:gridCol w="4076700">
                  <a:extLst>
                    <a:ext uri="{9D8B030D-6E8A-4147-A177-3AD203B41FA5}">
                      <a16:colId xmlns:a16="http://schemas.microsoft.com/office/drawing/2014/main" val="557984875"/>
                    </a:ext>
                  </a:extLst>
                </a:gridCol>
              </a:tblGrid>
              <a:tr h="523132">
                <a:tc>
                  <a:txBody>
                    <a:bodyPr/>
                    <a:lstStyle/>
                    <a:p>
                      <a:pPr algn="ctr"/>
                      <a:r>
                        <a:rPr lang="en-US" sz="2800" dirty="0">
                          <a:latin typeface="+mn-lt"/>
                        </a:rPr>
                        <a:t>DIVISION</a:t>
                      </a:r>
                    </a:p>
                  </a:txBody>
                  <a:tcPr/>
                </a:tc>
                <a:tc>
                  <a:txBody>
                    <a:bodyPr/>
                    <a:lstStyle/>
                    <a:p>
                      <a:pPr algn="ctr"/>
                      <a:r>
                        <a:rPr lang="en-US" sz="2800" dirty="0">
                          <a:latin typeface="+mn-lt"/>
                        </a:rPr>
                        <a:t>AMOUNT</a:t>
                      </a:r>
                    </a:p>
                  </a:txBody>
                  <a:tcPr/>
                </a:tc>
                <a:extLst>
                  <a:ext uri="{0D108BD9-81ED-4DB2-BD59-A6C34878D82A}">
                    <a16:rowId xmlns:a16="http://schemas.microsoft.com/office/drawing/2014/main" val="2390027200"/>
                  </a:ext>
                </a:extLst>
              </a:tr>
              <a:tr h="523132">
                <a:tc>
                  <a:txBody>
                    <a:bodyPr/>
                    <a:lstStyle/>
                    <a:p>
                      <a:r>
                        <a:rPr lang="en-US" sz="2800" b="1" dirty="0">
                          <a:latin typeface="+mn-lt"/>
                        </a:rPr>
                        <a:t>Administration</a:t>
                      </a:r>
                    </a:p>
                  </a:txBody>
                  <a:tcPr/>
                </a:tc>
                <a:tc>
                  <a:txBody>
                    <a:bodyPr/>
                    <a:lstStyle/>
                    <a:p>
                      <a:r>
                        <a:rPr kumimoji="0" lang="en-US" sz="2800" b="1" i="0" u="none" strike="noStrike" kern="1200" cap="none" spc="0" normalizeH="0" baseline="0" noProof="0" dirty="0">
                          <a:ln>
                            <a:noFill/>
                          </a:ln>
                          <a:solidFill>
                            <a:prstClr val="black"/>
                          </a:solidFill>
                          <a:effectLst/>
                          <a:uLnTx/>
                          <a:uFillTx/>
                          <a:latin typeface="+mn-lt"/>
                          <a:ea typeface="+mn-ea"/>
                          <a:cs typeface="+mn-cs"/>
                        </a:rPr>
                        <a:t>$4K</a:t>
                      </a:r>
                      <a:endParaRPr lang="en-US" sz="2800" b="1" dirty="0">
                        <a:latin typeface="+mn-lt"/>
                      </a:endParaRPr>
                    </a:p>
                  </a:txBody>
                  <a:tcPr/>
                </a:tc>
                <a:extLst>
                  <a:ext uri="{0D108BD9-81ED-4DB2-BD59-A6C34878D82A}">
                    <a16:rowId xmlns:a16="http://schemas.microsoft.com/office/drawing/2014/main" val="1294246058"/>
                  </a:ext>
                </a:extLst>
              </a:tr>
              <a:tr h="523132">
                <a:tc>
                  <a:txBody>
                    <a:bodyPr/>
                    <a:lstStyle/>
                    <a:p>
                      <a:r>
                        <a:rPr lang="en-US" sz="2800" b="1" dirty="0">
                          <a:latin typeface="+mn-lt"/>
                        </a:rPr>
                        <a:t>Recreation</a:t>
                      </a:r>
                    </a:p>
                  </a:txBody>
                  <a:tcPr/>
                </a:tc>
                <a:tc>
                  <a:txBody>
                    <a:bodyPr/>
                    <a:lstStyle/>
                    <a:p>
                      <a:r>
                        <a:rPr kumimoji="0" lang="en-US" sz="2800" b="1" i="0" u="none" strike="noStrike" kern="1200" cap="none" spc="0" normalizeH="0" baseline="0" noProof="0" dirty="0">
                          <a:ln>
                            <a:noFill/>
                          </a:ln>
                          <a:solidFill>
                            <a:prstClr val="black"/>
                          </a:solidFill>
                          <a:effectLst/>
                          <a:uLnTx/>
                          <a:uFillTx/>
                          <a:latin typeface="+mn-lt"/>
                          <a:ea typeface="+mn-ea"/>
                          <a:cs typeface="+mn-cs"/>
                        </a:rPr>
                        <a:t>$10K</a:t>
                      </a:r>
                      <a:endParaRPr lang="en-US" sz="2800" b="1" dirty="0">
                        <a:latin typeface="+mn-lt"/>
                      </a:endParaRPr>
                    </a:p>
                  </a:txBody>
                  <a:tcPr/>
                </a:tc>
                <a:extLst>
                  <a:ext uri="{0D108BD9-81ED-4DB2-BD59-A6C34878D82A}">
                    <a16:rowId xmlns:a16="http://schemas.microsoft.com/office/drawing/2014/main" val="1006572949"/>
                  </a:ext>
                </a:extLst>
              </a:tr>
              <a:tr h="523132">
                <a:tc>
                  <a:txBody>
                    <a:bodyPr/>
                    <a:lstStyle/>
                    <a:p>
                      <a:r>
                        <a:rPr lang="en-US" sz="2800" b="1" dirty="0">
                          <a:latin typeface="+mn-lt"/>
                        </a:rPr>
                        <a:t>W.H.A.C.C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$8K</a:t>
                      </a:r>
                      <a:endParaRPr lang="en-US" sz="2800" b="1" dirty="0">
                        <a:latin typeface="+mn-lt"/>
                      </a:endParaRPr>
                    </a:p>
                  </a:txBody>
                  <a:tcPr/>
                </a:tc>
                <a:extLst>
                  <a:ext uri="{0D108BD9-81ED-4DB2-BD59-A6C34878D82A}">
                    <a16:rowId xmlns:a16="http://schemas.microsoft.com/office/drawing/2014/main" val="1939694963"/>
                  </a:ext>
                </a:extLst>
              </a:tr>
              <a:tr h="589065">
                <a:tc>
                  <a:txBody>
                    <a:bodyPr/>
                    <a:lstStyle/>
                    <a:p>
                      <a:r>
                        <a:rPr lang="en-US" sz="2800" b="1" dirty="0">
                          <a:latin typeface="+mn-lt"/>
                        </a:rPr>
                        <a:t>Youth &amp; Families</a:t>
                      </a:r>
                    </a:p>
                  </a:txBody>
                  <a:tcPr/>
                </a:tc>
                <a:tc>
                  <a:txBody>
                    <a:bodyPr/>
                    <a:lstStyle/>
                    <a:p>
                      <a:r>
                        <a:rPr kumimoji="0" lang="en-US" sz="2800" b="1" i="0" u="none" strike="noStrike" kern="1200" cap="none" spc="0" normalizeH="0" baseline="0" noProof="0" dirty="0">
                          <a:ln>
                            <a:noFill/>
                          </a:ln>
                          <a:solidFill>
                            <a:prstClr val="black"/>
                          </a:solidFill>
                          <a:effectLst/>
                          <a:uLnTx/>
                          <a:uFillTx/>
                          <a:latin typeface="+mn-lt"/>
                          <a:ea typeface="+mn-ea"/>
                          <a:cs typeface="+mn-cs"/>
                        </a:rPr>
                        <a:t>$18.3K</a:t>
                      </a:r>
                      <a:endParaRPr lang="en-US" sz="2800" b="1" dirty="0">
                        <a:latin typeface="+mn-lt"/>
                      </a:endParaRPr>
                    </a:p>
                  </a:txBody>
                  <a:tcPr/>
                </a:tc>
                <a:extLst>
                  <a:ext uri="{0D108BD9-81ED-4DB2-BD59-A6C34878D82A}">
                    <a16:rowId xmlns:a16="http://schemas.microsoft.com/office/drawing/2014/main" val="2105244665"/>
                  </a:ext>
                </a:extLst>
              </a:tr>
              <a:tr h="523132">
                <a:tc>
                  <a:txBody>
                    <a:bodyPr/>
                    <a:lstStyle/>
                    <a:p>
                      <a:r>
                        <a:rPr lang="en-US" sz="2800" b="1" dirty="0">
                          <a:latin typeface="+mn-lt"/>
                        </a:rPr>
                        <a:t>Maintenance</a:t>
                      </a:r>
                    </a:p>
                  </a:txBody>
                  <a:tcPr/>
                </a:tc>
                <a:tc>
                  <a:txBody>
                    <a:bodyPr/>
                    <a:lstStyle/>
                    <a:p>
                      <a:r>
                        <a:rPr kumimoji="0" lang="en-US" sz="2800" b="1" i="0" u="none" strike="noStrike" kern="1200" cap="none" spc="0" normalizeH="0" baseline="0" noProof="0" dirty="0">
                          <a:ln>
                            <a:noFill/>
                          </a:ln>
                          <a:solidFill>
                            <a:prstClr val="black"/>
                          </a:solidFill>
                          <a:effectLst/>
                          <a:uLnTx/>
                          <a:uFillTx/>
                          <a:latin typeface="+mn-lt"/>
                          <a:ea typeface="+mn-ea"/>
                          <a:cs typeface="+mn-cs"/>
                        </a:rPr>
                        <a:t>$1.5K </a:t>
                      </a:r>
                      <a:endParaRPr lang="en-US" sz="2800" b="1" dirty="0">
                        <a:latin typeface="+mn-lt"/>
                      </a:endParaRPr>
                    </a:p>
                  </a:txBody>
                  <a:tcPr/>
                </a:tc>
                <a:extLst>
                  <a:ext uri="{0D108BD9-81ED-4DB2-BD59-A6C34878D82A}">
                    <a16:rowId xmlns:a16="http://schemas.microsoft.com/office/drawing/2014/main" val="2894459949"/>
                  </a:ext>
                </a:extLst>
              </a:tr>
            </a:tbl>
          </a:graphicData>
        </a:graphic>
      </p:graphicFrame>
    </p:spTree>
    <p:extLst>
      <p:ext uri="{BB962C8B-B14F-4D97-AF65-F5344CB8AC3E}">
        <p14:creationId xmlns:p14="http://schemas.microsoft.com/office/powerpoint/2010/main" val="3091848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27</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p:cNvSpPr txBox="1"/>
          <p:nvPr/>
        </p:nvSpPr>
        <p:spPr>
          <a:xfrm>
            <a:off x="304802" y="2716650"/>
            <a:ext cx="7536766" cy="4524315"/>
          </a:xfrm>
          <a:prstGeom prst="rect">
            <a:avLst/>
          </a:prstGeom>
          <a:noFill/>
        </p:spPr>
        <p:txBody>
          <a:bodyPr wrap="square" rtlCol="0">
            <a:spAutoFit/>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graphicFrame>
        <p:nvGraphicFramePr>
          <p:cNvPr id="10" name="Table 9"/>
          <p:cNvGraphicFramePr>
            <a:graphicFrameLocks noGrp="1"/>
          </p:cNvGraphicFramePr>
          <p:nvPr>
            <p:extLst>
              <p:ext uri="{D42A27DB-BD31-4B8C-83A1-F6EECF244321}">
                <p14:modId xmlns:p14="http://schemas.microsoft.com/office/powerpoint/2010/main" val="2393609177"/>
              </p:ext>
            </p:extLst>
          </p:nvPr>
        </p:nvGraphicFramePr>
        <p:xfrm>
          <a:off x="304802" y="2361722"/>
          <a:ext cx="8305801" cy="4478532"/>
        </p:xfrm>
        <a:graphic>
          <a:graphicData uri="http://schemas.openxmlformats.org/drawingml/2006/table">
            <a:tbl>
              <a:tblPr firstRow="1" bandRow="1">
                <a:tableStyleId>{5C22544A-7EE6-4342-B048-85BDC9FD1C3A}</a:tableStyleId>
              </a:tblPr>
              <a:tblGrid>
                <a:gridCol w="1661162">
                  <a:extLst>
                    <a:ext uri="{9D8B030D-6E8A-4147-A177-3AD203B41FA5}">
                      <a16:colId xmlns:a16="http://schemas.microsoft.com/office/drawing/2014/main" val="596258845"/>
                    </a:ext>
                  </a:extLst>
                </a:gridCol>
                <a:gridCol w="1661160">
                  <a:extLst>
                    <a:ext uri="{9D8B030D-6E8A-4147-A177-3AD203B41FA5}">
                      <a16:colId xmlns:a16="http://schemas.microsoft.com/office/drawing/2014/main" val="353805293"/>
                    </a:ext>
                  </a:extLst>
                </a:gridCol>
                <a:gridCol w="1661160">
                  <a:extLst>
                    <a:ext uri="{9D8B030D-6E8A-4147-A177-3AD203B41FA5}">
                      <a16:colId xmlns:a16="http://schemas.microsoft.com/office/drawing/2014/main" val="449396240"/>
                    </a:ext>
                  </a:extLst>
                </a:gridCol>
                <a:gridCol w="1862210">
                  <a:extLst>
                    <a:ext uri="{9D8B030D-6E8A-4147-A177-3AD203B41FA5}">
                      <a16:colId xmlns:a16="http://schemas.microsoft.com/office/drawing/2014/main" val="3519562994"/>
                    </a:ext>
                  </a:extLst>
                </a:gridCol>
                <a:gridCol w="1460109">
                  <a:extLst>
                    <a:ext uri="{9D8B030D-6E8A-4147-A177-3AD203B41FA5}">
                      <a16:colId xmlns:a16="http://schemas.microsoft.com/office/drawing/2014/main" val="1621495709"/>
                    </a:ext>
                  </a:extLst>
                </a:gridCol>
              </a:tblGrid>
              <a:tr h="705943">
                <a:tc>
                  <a:txBody>
                    <a:bodyPr/>
                    <a:lstStyle/>
                    <a:p>
                      <a:pPr algn="ctr"/>
                      <a:r>
                        <a:rPr lang="en-US" sz="1600" dirty="0">
                          <a:latin typeface="+mn-lt"/>
                        </a:rPr>
                        <a:t>Administration </a:t>
                      </a:r>
                    </a:p>
                    <a:p>
                      <a:pPr algn="ctr"/>
                      <a:r>
                        <a:rPr lang="en-US" sz="1600" dirty="0">
                          <a:latin typeface="+mn-lt"/>
                        </a:rPr>
                        <a:t>$4K</a:t>
                      </a:r>
                    </a:p>
                  </a:txBody>
                  <a:tcPr/>
                </a:tc>
                <a:tc>
                  <a:txBody>
                    <a:bodyPr/>
                    <a:lstStyle/>
                    <a:p>
                      <a:pPr algn="ctr"/>
                      <a:r>
                        <a:rPr lang="en-US" sz="1600" dirty="0">
                          <a:latin typeface="+mn-lt"/>
                        </a:rPr>
                        <a:t>Maintenance</a:t>
                      </a:r>
                      <a:r>
                        <a:rPr lang="en-US" sz="1600" baseline="0" dirty="0">
                          <a:latin typeface="+mn-lt"/>
                        </a:rPr>
                        <a:t> $1.5K</a:t>
                      </a:r>
                      <a:endParaRPr lang="en-US" sz="1600" dirty="0">
                        <a:latin typeface="+mn-lt"/>
                      </a:endParaRPr>
                    </a:p>
                  </a:txBody>
                  <a:tcPr/>
                </a:tc>
                <a:tc>
                  <a:txBody>
                    <a:bodyPr/>
                    <a:lstStyle/>
                    <a:p>
                      <a:pPr algn="ctr"/>
                      <a:r>
                        <a:rPr lang="en-US" sz="1600" dirty="0">
                          <a:latin typeface="+mn-lt"/>
                        </a:rPr>
                        <a:t>Recreation</a:t>
                      </a:r>
                    </a:p>
                    <a:p>
                      <a:pPr algn="ctr"/>
                      <a:r>
                        <a:rPr lang="en-US" sz="1600" dirty="0">
                          <a:latin typeface="+mn-lt"/>
                        </a:rPr>
                        <a:t>$10K</a:t>
                      </a:r>
                    </a:p>
                  </a:txBody>
                  <a:tcPr/>
                </a:tc>
                <a:tc>
                  <a:txBody>
                    <a:bodyPr/>
                    <a:lstStyle/>
                    <a:p>
                      <a:pPr algn="ctr"/>
                      <a:r>
                        <a:rPr lang="en-US" sz="1600" dirty="0">
                          <a:latin typeface="+mn-lt"/>
                        </a:rPr>
                        <a:t>Youth &amp; Families</a:t>
                      </a:r>
                      <a:r>
                        <a:rPr lang="en-US" sz="1600" baseline="0" dirty="0">
                          <a:latin typeface="+mn-lt"/>
                        </a:rPr>
                        <a:t> $18K</a:t>
                      </a:r>
                      <a:endParaRPr lang="en-US" sz="1600" dirty="0">
                        <a:latin typeface="+mn-lt"/>
                      </a:endParaRPr>
                    </a:p>
                  </a:txBody>
                  <a:tcPr/>
                </a:tc>
                <a:tc>
                  <a:txBody>
                    <a:bodyPr/>
                    <a:lstStyle/>
                    <a:p>
                      <a:pPr algn="ctr"/>
                      <a:r>
                        <a:rPr lang="en-US" sz="1600" dirty="0">
                          <a:latin typeface="+mn-lt"/>
                        </a:rPr>
                        <a:t>WHACC</a:t>
                      </a:r>
                    </a:p>
                    <a:p>
                      <a:pPr algn="ctr"/>
                      <a:r>
                        <a:rPr lang="en-US" sz="1600" dirty="0">
                          <a:latin typeface="+mn-lt"/>
                        </a:rPr>
                        <a:t>$8K</a:t>
                      </a:r>
                    </a:p>
                  </a:txBody>
                  <a:tcPr/>
                </a:tc>
                <a:extLst>
                  <a:ext uri="{0D108BD9-81ED-4DB2-BD59-A6C34878D82A}">
                    <a16:rowId xmlns:a16="http://schemas.microsoft.com/office/drawing/2014/main" val="342868893"/>
                  </a:ext>
                </a:extLst>
              </a:tr>
              <a:tr h="739215">
                <a:tc>
                  <a:txBody>
                    <a:bodyPr/>
                    <a:lstStyle/>
                    <a:p>
                      <a:pPr algn="ctr"/>
                      <a:r>
                        <a:rPr lang="en-US" sz="1400" b="1" dirty="0">
                          <a:latin typeface="+mn-lt"/>
                        </a:rPr>
                        <a:t>Wilmington</a:t>
                      </a:r>
                      <a:r>
                        <a:rPr lang="en-US" sz="1400" b="1" baseline="0" dirty="0">
                          <a:latin typeface="+mn-lt"/>
                        </a:rPr>
                        <a:t> Youth Leadership Commission</a:t>
                      </a:r>
                      <a:endParaRPr lang="en-US" sz="1400" b="1" dirty="0">
                        <a:latin typeface="+mn-lt"/>
                      </a:endParaRPr>
                    </a:p>
                  </a:txBody>
                  <a:tcPr/>
                </a:tc>
                <a:tc>
                  <a:txBody>
                    <a:bodyPr/>
                    <a:lstStyle/>
                    <a:p>
                      <a:pPr algn="ctr"/>
                      <a:r>
                        <a:rPr lang="en-US" sz="1400" b="1" dirty="0">
                          <a:latin typeface="+mn-lt"/>
                        </a:rPr>
                        <a:t>Emergency</a:t>
                      </a:r>
                      <a:r>
                        <a:rPr lang="en-US" sz="1400" b="1" baseline="0" dirty="0">
                          <a:latin typeface="+mn-lt"/>
                        </a:rPr>
                        <a:t> Operations</a:t>
                      </a:r>
                      <a:endParaRPr lang="en-US" sz="1400" b="1" dirty="0">
                        <a:latin typeface="+mn-lt"/>
                      </a:endParaRPr>
                    </a:p>
                  </a:txBody>
                  <a:tcPr/>
                </a:tc>
                <a:tc>
                  <a:txBody>
                    <a:bodyPr/>
                    <a:lstStyle/>
                    <a:p>
                      <a:pPr algn="ctr"/>
                      <a:r>
                        <a:rPr lang="en-US" sz="1400" b="1" dirty="0">
                          <a:latin typeface="+mn-lt"/>
                        </a:rPr>
                        <a:t>5K Run</a:t>
                      </a:r>
                    </a:p>
                  </a:txBody>
                  <a:tcPr/>
                </a:tc>
                <a:tc>
                  <a:txBody>
                    <a:bodyPr/>
                    <a:lstStyle/>
                    <a:p>
                      <a:pPr algn="ctr"/>
                      <a:r>
                        <a:rPr lang="en-US" sz="1400" b="1" dirty="0">
                          <a:latin typeface="+mn-lt"/>
                        </a:rPr>
                        <a:t>Teen Summit</a:t>
                      </a:r>
                    </a:p>
                  </a:txBody>
                  <a:tcPr/>
                </a:tc>
                <a:tc>
                  <a:txBody>
                    <a:bodyPr/>
                    <a:lstStyle/>
                    <a:p>
                      <a:pPr algn="ctr"/>
                      <a:r>
                        <a:rPr lang="en-US" sz="1400" b="1" dirty="0">
                          <a:latin typeface="+mn-lt"/>
                        </a:rPr>
                        <a:t>Summer Camps</a:t>
                      </a:r>
                    </a:p>
                  </a:txBody>
                  <a:tcPr/>
                </a:tc>
                <a:extLst>
                  <a:ext uri="{0D108BD9-81ED-4DB2-BD59-A6C34878D82A}">
                    <a16:rowId xmlns:a16="http://schemas.microsoft.com/office/drawing/2014/main" val="2910108178"/>
                  </a:ext>
                </a:extLst>
              </a:tr>
              <a:tr h="520188">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r>
                        <a:rPr lang="en-US" sz="1400" b="1" dirty="0">
                          <a:latin typeface="+mn-lt"/>
                        </a:rPr>
                        <a:t>Tennis</a:t>
                      </a:r>
                      <a:r>
                        <a:rPr lang="en-US" sz="1400" b="1" baseline="0" dirty="0">
                          <a:latin typeface="+mn-lt"/>
                        </a:rPr>
                        <a:t> in the Street</a:t>
                      </a:r>
                      <a:endParaRPr lang="en-US" sz="1400" b="1" dirty="0">
                        <a:latin typeface="+mn-lt"/>
                      </a:endParaRPr>
                    </a:p>
                  </a:txBody>
                  <a:tcPr/>
                </a:tc>
                <a:tc>
                  <a:txBody>
                    <a:bodyPr/>
                    <a:lstStyle/>
                    <a:p>
                      <a:pPr algn="ctr"/>
                      <a:r>
                        <a:rPr lang="en-US" sz="1400" b="1" dirty="0">
                          <a:latin typeface="+mn-lt"/>
                        </a:rPr>
                        <a:t>Holiday Giveaway</a:t>
                      </a:r>
                    </a:p>
                  </a:txBody>
                  <a:tcPr/>
                </a:tc>
                <a:tc>
                  <a:txBody>
                    <a:bodyPr/>
                    <a:lstStyle/>
                    <a:p>
                      <a:pPr algn="ctr"/>
                      <a:r>
                        <a:rPr lang="en-US" sz="1400" b="1" dirty="0">
                          <a:latin typeface="+mn-lt"/>
                        </a:rPr>
                        <a:t>Senior Thanksgiving</a:t>
                      </a:r>
                      <a:r>
                        <a:rPr lang="en-US" sz="1400" b="1" baseline="0" dirty="0">
                          <a:latin typeface="+mn-lt"/>
                        </a:rPr>
                        <a:t> Luncheon</a:t>
                      </a:r>
                      <a:endParaRPr lang="en-US" sz="1400" b="1" dirty="0">
                        <a:latin typeface="+mn-lt"/>
                      </a:endParaRPr>
                    </a:p>
                  </a:txBody>
                  <a:tcPr/>
                </a:tc>
                <a:extLst>
                  <a:ext uri="{0D108BD9-81ED-4DB2-BD59-A6C34878D82A}">
                    <a16:rowId xmlns:a16="http://schemas.microsoft.com/office/drawing/2014/main" val="3574802148"/>
                  </a:ext>
                </a:extLst>
              </a:tr>
              <a:tr h="571478">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r>
                        <a:rPr lang="en-US" sz="1400" b="1" dirty="0">
                          <a:latin typeface="+mn-lt"/>
                        </a:rPr>
                        <a:t>National</a:t>
                      </a:r>
                      <a:r>
                        <a:rPr lang="en-US" sz="1400" b="1" baseline="0" dirty="0">
                          <a:latin typeface="+mn-lt"/>
                        </a:rPr>
                        <a:t> Senior/</a:t>
                      </a:r>
                    </a:p>
                    <a:p>
                      <a:pPr algn="ctr"/>
                      <a:r>
                        <a:rPr lang="en-US" sz="1400" b="1" baseline="0" dirty="0">
                          <a:latin typeface="+mn-lt"/>
                        </a:rPr>
                        <a:t>Health &amp; Fitness</a:t>
                      </a:r>
                      <a:endParaRPr lang="en-US" sz="1400" b="1" dirty="0">
                        <a:latin typeface="+mn-lt"/>
                      </a:endParaRPr>
                    </a:p>
                  </a:txBody>
                  <a:tcPr/>
                </a:tc>
                <a:tc>
                  <a:txBody>
                    <a:bodyPr/>
                    <a:lstStyle/>
                    <a:p>
                      <a:pPr algn="ctr"/>
                      <a:r>
                        <a:rPr lang="en-US" sz="1400" b="1" dirty="0">
                          <a:latin typeface="+mn-lt"/>
                        </a:rPr>
                        <a:t>At-Risk</a:t>
                      </a:r>
                      <a:r>
                        <a:rPr lang="en-US" sz="1400" b="1" baseline="0" dirty="0">
                          <a:latin typeface="+mn-lt"/>
                        </a:rPr>
                        <a:t> Community Trips</a:t>
                      </a:r>
                      <a:endParaRPr lang="en-US" sz="1400" b="1" dirty="0">
                        <a:latin typeface="+mn-lt"/>
                      </a:endParaRPr>
                    </a:p>
                  </a:txBody>
                  <a:tcPr/>
                </a:tc>
                <a:tc>
                  <a:txBody>
                    <a:bodyPr/>
                    <a:lstStyle/>
                    <a:p>
                      <a:pPr algn="ctr"/>
                      <a:r>
                        <a:rPr lang="en-US" sz="1400" b="1" dirty="0">
                          <a:latin typeface="+mn-lt"/>
                        </a:rPr>
                        <a:t>Christmas</a:t>
                      </a:r>
                      <a:r>
                        <a:rPr lang="en-US" sz="1400" b="1" baseline="0" dirty="0">
                          <a:latin typeface="+mn-lt"/>
                        </a:rPr>
                        <a:t> Breakfast</a:t>
                      </a:r>
                      <a:endParaRPr lang="en-US" sz="1400" b="1" dirty="0">
                        <a:latin typeface="+mn-lt"/>
                      </a:endParaRPr>
                    </a:p>
                  </a:txBody>
                  <a:tcPr/>
                </a:tc>
                <a:extLst>
                  <a:ext uri="{0D108BD9-81ED-4DB2-BD59-A6C34878D82A}">
                    <a16:rowId xmlns:a16="http://schemas.microsoft.com/office/drawing/2014/main" val="1341389725"/>
                  </a:ext>
                </a:extLst>
              </a:tr>
              <a:tr h="520188">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r>
                        <a:rPr lang="en-US" sz="1400" b="1" dirty="0">
                          <a:latin typeface="+mn-lt"/>
                        </a:rPr>
                        <a:t>All</a:t>
                      </a:r>
                      <a:r>
                        <a:rPr lang="en-US" sz="1400" b="1" baseline="0" dirty="0">
                          <a:latin typeface="+mn-lt"/>
                        </a:rPr>
                        <a:t> Awards Banquet </a:t>
                      </a:r>
                      <a:endParaRPr lang="en-US" sz="1400" b="1" dirty="0">
                        <a:latin typeface="+mn-lt"/>
                      </a:endParaRPr>
                    </a:p>
                  </a:txBody>
                  <a:tcPr/>
                </a:tc>
                <a:tc>
                  <a:txBody>
                    <a:bodyPr/>
                    <a:lstStyle/>
                    <a:p>
                      <a:pPr algn="ctr"/>
                      <a:r>
                        <a:rPr lang="en-US" sz="1400" b="1" dirty="0">
                          <a:latin typeface="+mn-lt"/>
                        </a:rPr>
                        <a:t>Summer</a:t>
                      </a:r>
                      <a:r>
                        <a:rPr lang="en-US" sz="1400" b="1" baseline="0" dirty="0">
                          <a:latin typeface="+mn-lt"/>
                        </a:rPr>
                        <a:t> Programs</a:t>
                      </a:r>
                      <a:endParaRPr lang="en-US" sz="1400" b="1" dirty="0">
                        <a:latin typeface="+mn-lt"/>
                      </a:endParaRPr>
                    </a:p>
                  </a:txBody>
                  <a:tcPr/>
                </a:tc>
                <a:tc>
                  <a:txBody>
                    <a:bodyPr/>
                    <a:lstStyle/>
                    <a:p>
                      <a:pPr algn="ctr"/>
                      <a:r>
                        <a:rPr lang="en-US" sz="1400" b="1" dirty="0">
                          <a:latin typeface="+mn-lt"/>
                        </a:rPr>
                        <a:t>Saturday Academy</a:t>
                      </a:r>
                    </a:p>
                  </a:txBody>
                  <a:tcPr/>
                </a:tc>
                <a:extLst>
                  <a:ext uri="{0D108BD9-81ED-4DB2-BD59-A6C34878D82A}">
                    <a16:rowId xmlns:a16="http://schemas.microsoft.com/office/drawing/2014/main" val="2576388728"/>
                  </a:ext>
                </a:extLst>
              </a:tr>
              <a:tr h="403396">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r>
                        <a:rPr lang="en-US" sz="1400" b="1" dirty="0">
                          <a:latin typeface="+mn-lt"/>
                        </a:rPr>
                        <a:t>SAT Prep</a:t>
                      </a:r>
                      <a:r>
                        <a:rPr lang="en-US" sz="1400" b="1" baseline="0" dirty="0">
                          <a:latin typeface="+mn-lt"/>
                        </a:rPr>
                        <a:t> Session</a:t>
                      </a:r>
                      <a:endParaRPr lang="en-US" sz="1400" b="1" dirty="0">
                        <a:latin typeface="+mn-lt"/>
                      </a:endParaRPr>
                    </a:p>
                  </a:txBody>
                  <a:tcPr/>
                </a:tc>
                <a:tc>
                  <a:txBody>
                    <a:bodyPr/>
                    <a:lstStyle/>
                    <a:p>
                      <a:pPr algn="ctr"/>
                      <a:endParaRPr lang="en-US" sz="1400" b="1" dirty="0">
                        <a:latin typeface="+mn-lt"/>
                      </a:endParaRPr>
                    </a:p>
                  </a:txBody>
                  <a:tcPr/>
                </a:tc>
                <a:extLst>
                  <a:ext uri="{0D108BD9-81ED-4DB2-BD59-A6C34878D82A}">
                    <a16:rowId xmlns:a16="http://schemas.microsoft.com/office/drawing/2014/main" val="819048679"/>
                  </a:ext>
                </a:extLst>
              </a:tr>
              <a:tr h="403396">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r>
                        <a:rPr lang="en-US" sz="1400" b="1" dirty="0">
                          <a:latin typeface="+mn-lt"/>
                        </a:rPr>
                        <a:t>Youth &amp;</a:t>
                      </a:r>
                      <a:r>
                        <a:rPr lang="en-US" sz="1400" b="1" baseline="0" dirty="0">
                          <a:latin typeface="+mn-lt"/>
                        </a:rPr>
                        <a:t> City Gov’t</a:t>
                      </a:r>
                      <a:endParaRPr lang="en-US" sz="1400" b="1" dirty="0">
                        <a:latin typeface="+mn-lt"/>
                      </a:endParaRPr>
                    </a:p>
                  </a:txBody>
                  <a:tcPr/>
                </a:tc>
                <a:tc>
                  <a:txBody>
                    <a:bodyPr/>
                    <a:lstStyle/>
                    <a:p>
                      <a:pPr algn="ctr"/>
                      <a:endParaRPr lang="en-US" sz="1400" b="1" dirty="0">
                        <a:latin typeface="+mn-lt"/>
                      </a:endParaRPr>
                    </a:p>
                  </a:txBody>
                  <a:tcPr/>
                </a:tc>
                <a:extLst>
                  <a:ext uri="{0D108BD9-81ED-4DB2-BD59-A6C34878D82A}">
                    <a16:rowId xmlns:a16="http://schemas.microsoft.com/office/drawing/2014/main" val="246768910"/>
                  </a:ext>
                </a:extLst>
              </a:tr>
              <a:tr h="403396">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endParaRPr lang="en-US" sz="1400" b="1" dirty="0">
                        <a:latin typeface="+mn-lt"/>
                      </a:endParaRPr>
                    </a:p>
                  </a:txBody>
                  <a:tcPr/>
                </a:tc>
                <a:tc>
                  <a:txBody>
                    <a:bodyPr/>
                    <a:lstStyle/>
                    <a:p>
                      <a:pPr algn="ctr"/>
                      <a:r>
                        <a:rPr lang="en-US" sz="1400" b="1" dirty="0">
                          <a:latin typeface="+mn-lt"/>
                        </a:rPr>
                        <a:t>College</a:t>
                      </a:r>
                      <a:r>
                        <a:rPr lang="en-US" sz="1400" b="1" baseline="0" dirty="0">
                          <a:latin typeface="+mn-lt"/>
                        </a:rPr>
                        <a:t> Tours</a:t>
                      </a:r>
                      <a:endParaRPr lang="en-US" sz="1400" b="1" dirty="0">
                        <a:latin typeface="+mn-lt"/>
                      </a:endParaRPr>
                    </a:p>
                  </a:txBody>
                  <a:tcPr/>
                </a:tc>
                <a:tc>
                  <a:txBody>
                    <a:bodyPr/>
                    <a:lstStyle/>
                    <a:p>
                      <a:pPr algn="ctr"/>
                      <a:endParaRPr lang="en-US" sz="1400" b="1" dirty="0">
                        <a:latin typeface="+mn-lt"/>
                      </a:endParaRPr>
                    </a:p>
                  </a:txBody>
                  <a:tcPr/>
                </a:tc>
                <a:extLst>
                  <a:ext uri="{0D108BD9-81ED-4DB2-BD59-A6C34878D82A}">
                    <a16:rowId xmlns:a16="http://schemas.microsoft.com/office/drawing/2014/main" val="345141503"/>
                  </a:ext>
                </a:extLst>
              </a:tr>
            </a:tbl>
          </a:graphicData>
        </a:graphic>
      </p:graphicFrame>
      <p:sp>
        <p:nvSpPr>
          <p:cNvPr id="12" name="Rectangle 11"/>
          <p:cNvSpPr/>
          <p:nvPr/>
        </p:nvSpPr>
        <p:spPr>
          <a:xfrm>
            <a:off x="306421" y="1462979"/>
            <a:ext cx="7315200" cy="954107"/>
          </a:xfrm>
          <a:prstGeom prst="rect">
            <a:avLst/>
          </a:prstGeom>
        </p:spPr>
        <p:txBody>
          <a:bodyPr wrap="square">
            <a:spAutoFit/>
          </a:bodyPr>
          <a:lstStyle/>
          <a:p>
            <a:r>
              <a:rPr lang="en-US" sz="2800" b="1" dirty="0">
                <a:latin typeface="+mn-lt"/>
              </a:rPr>
              <a:t>9a. Specify the number of programs that                 encompasses $42K budget for Food.</a:t>
            </a:r>
          </a:p>
        </p:txBody>
      </p:sp>
      <p:sp>
        <p:nvSpPr>
          <p:cNvPr id="13"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9a</a:t>
            </a:r>
          </a:p>
        </p:txBody>
      </p:sp>
    </p:spTree>
    <p:extLst>
      <p:ext uri="{BB962C8B-B14F-4D97-AF65-F5344CB8AC3E}">
        <p14:creationId xmlns:p14="http://schemas.microsoft.com/office/powerpoint/2010/main" val="2857164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52400" y="2590800"/>
            <a:ext cx="8534400" cy="3581400"/>
          </a:xfrm>
        </p:spPr>
        <p:txBody>
          <a:bodyPr>
            <a:normAutofit/>
          </a:bodyPr>
          <a:lstStyle/>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28</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p:cNvSpPr txBox="1"/>
          <p:nvPr/>
        </p:nvSpPr>
        <p:spPr>
          <a:xfrm>
            <a:off x="381000" y="2489943"/>
            <a:ext cx="8077200" cy="3170099"/>
          </a:xfrm>
          <a:prstGeom prst="rect">
            <a:avLst/>
          </a:prstGeom>
          <a:noFill/>
        </p:spPr>
        <p:txBody>
          <a:bodyPr wrap="square" rtlCol="0">
            <a:spAutoFit/>
          </a:bodyPr>
          <a:lstStyle/>
          <a:p>
            <a:r>
              <a:rPr lang="en-US" sz="2800" b="1" dirty="0">
                <a:latin typeface="+mn-lt"/>
              </a:rPr>
              <a:t>9b. Provide an update on recreational equipment for W.H.A.C.C. that has been requested. </a:t>
            </a:r>
          </a:p>
          <a:p>
            <a:endParaRPr lang="en-US" sz="2800" b="1" dirty="0">
              <a:latin typeface="+mn-lt"/>
            </a:endParaRPr>
          </a:p>
          <a:p>
            <a:endParaRPr lang="en-US" sz="2800" dirty="0">
              <a:latin typeface="+mn-lt"/>
            </a:endParaRPr>
          </a:p>
          <a:p>
            <a:pPr marL="822960" indent="-457200">
              <a:buFont typeface="Arial" panose="020B0604020202020204" pitchFamily="34" charset="0"/>
              <a:buChar char="•"/>
            </a:pPr>
            <a:r>
              <a:rPr lang="en-US" sz="2800" b="1" dirty="0">
                <a:latin typeface="+mn-lt"/>
              </a:rPr>
              <a:t>Stationary Bike</a:t>
            </a:r>
          </a:p>
          <a:p>
            <a:pPr marL="822960" indent="-457200">
              <a:buFont typeface="Arial" panose="020B0604020202020204" pitchFamily="34" charset="0"/>
              <a:buChar char="•"/>
            </a:pPr>
            <a:r>
              <a:rPr lang="en-US" sz="2800" b="1" dirty="0">
                <a:latin typeface="+mn-lt"/>
              </a:rPr>
              <a:t>Elliptical Machine</a:t>
            </a:r>
          </a:p>
          <a:p>
            <a:pPr marL="822960" indent="-457200">
              <a:buFont typeface="Arial" panose="020B0604020202020204" pitchFamily="34" charset="0"/>
              <a:buChar char="•"/>
            </a:pPr>
            <a:r>
              <a:rPr lang="en-US" sz="2800" b="1" dirty="0">
                <a:latin typeface="+mn-lt"/>
              </a:rPr>
              <a:t>(2) Pool Tables </a:t>
            </a:r>
          </a:p>
        </p:txBody>
      </p:sp>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9b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1660525"/>
            <a:ext cx="8382000" cy="2606675"/>
          </a:xfrm>
        </p:spPr>
        <p:txBody>
          <a:bodyPr>
            <a:normAutofit lnSpcReduction="10000"/>
          </a:bodyPr>
          <a:lstStyle/>
          <a:p>
            <a:pPr marL="0" indent="0">
              <a:lnSpc>
                <a:spcPct val="110000"/>
              </a:lnSpc>
              <a:buNone/>
            </a:pPr>
            <a:r>
              <a:rPr lang="en-US" sz="2800" b="1" dirty="0"/>
              <a:t>10. Discuss the planned use of $154K budgeted between Rental and Contracted Maintenance account lines. </a:t>
            </a:r>
          </a:p>
          <a:p>
            <a:pPr marL="0" indent="0">
              <a:lnSpc>
                <a:spcPct val="110000"/>
              </a:lnSpc>
              <a:buNone/>
            </a:pPr>
            <a:endParaRPr lang="en-US" sz="2800" b="1" u="sng" dirty="0"/>
          </a:p>
          <a:p>
            <a:pPr marL="0" indent="0">
              <a:lnSpc>
                <a:spcPct val="110000"/>
              </a:lnSpc>
              <a:buNone/>
            </a:pPr>
            <a:r>
              <a:rPr lang="en-US" sz="2800" b="1" dirty="0"/>
              <a:t> </a:t>
            </a:r>
            <a:endParaRPr lang="en-US" sz="28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29</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2" name="Table 1"/>
          <p:cNvGraphicFramePr>
            <a:graphicFrameLocks noGrp="1"/>
          </p:cNvGraphicFramePr>
          <p:nvPr>
            <p:extLst>
              <p:ext uri="{D42A27DB-BD31-4B8C-83A1-F6EECF244321}">
                <p14:modId xmlns:p14="http://schemas.microsoft.com/office/powerpoint/2010/main" val="3442118733"/>
              </p:ext>
            </p:extLst>
          </p:nvPr>
        </p:nvGraphicFramePr>
        <p:xfrm>
          <a:off x="381000" y="2621281"/>
          <a:ext cx="8267700" cy="4465321"/>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690053215"/>
                    </a:ext>
                  </a:extLst>
                </a:gridCol>
                <a:gridCol w="1814376">
                  <a:extLst>
                    <a:ext uri="{9D8B030D-6E8A-4147-A177-3AD203B41FA5}">
                      <a16:colId xmlns:a16="http://schemas.microsoft.com/office/drawing/2014/main" val="939077147"/>
                    </a:ext>
                  </a:extLst>
                </a:gridCol>
                <a:gridCol w="2224224">
                  <a:extLst>
                    <a:ext uri="{9D8B030D-6E8A-4147-A177-3AD203B41FA5}">
                      <a16:colId xmlns:a16="http://schemas.microsoft.com/office/drawing/2014/main" val="1787605853"/>
                    </a:ext>
                  </a:extLst>
                </a:gridCol>
                <a:gridCol w="2095500">
                  <a:extLst>
                    <a:ext uri="{9D8B030D-6E8A-4147-A177-3AD203B41FA5}">
                      <a16:colId xmlns:a16="http://schemas.microsoft.com/office/drawing/2014/main" val="333016748"/>
                    </a:ext>
                  </a:extLst>
                </a:gridCol>
              </a:tblGrid>
              <a:tr h="995863">
                <a:tc>
                  <a:txBody>
                    <a:bodyPr/>
                    <a:lstStyle/>
                    <a:p>
                      <a:pPr algn="ctr"/>
                      <a:r>
                        <a:rPr lang="en-US" sz="2800" b="1" dirty="0"/>
                        <a:t>Maintenance</a:t>
                      </a:r>
                    </a:p>
                  </a:txBody>
                  <a:tcPr/>
                </a:tc>
                <a:tc>
                  <a:txBody>
                    <a:bodyPr/>
                    <a:lstStyle/>
                    <a:p>
                      <a:pPr algn="ctr"/>
                      <a:r>
                        <a:rPr lang="en-US" sz="2800" b="1" dirty="0"/>
                        <a:t>WHACC</a:t>
                      </a:r>
                    </a:p>
                  </a:txBody>
                  <a:tcPr/>
                </a:tc>
                <a:tc>
                  <a:txBody>
                    <a:bodyPr/>
                    <a:lstStyle/>
                    <a:p>
                      <a:pPr algn="ctr"/>
                      <a:r>
                        <a:rPr lang="en-US" sz="2800" b="1" dirty="0"/>
                        <a:t>Recreation </a:t>
                      </a:r>
                    </a:p>
                  </a:txBody>
                  <a:tcPr/>
                </a:tc>
                <a:tc>
                  <a:txBody>
                    <a:bodyPr/>
                    <a:lstStyle/>
                    <a:p>
                      <a:pPr algn="ctr"/>
                      <a:r>
                        <a:rPr lang="en-US" sz="2800" b="1" dirty="0"/>
                        <a:t>Youth &amp; Families </a:t>
                      </a:r>
                    </a:p>
                  </a:txBody>
                  <a:tcPr/>
                </a:tc>
                <a:extLst>
                  <a:ext uri="{0D108BD9-81ED-4DB2-BD59-A6C34878D82A}">
                    <a16:rowId xmlns:a16="http://schemas.microsoft.com/office/drawing/2014/main" val="3063341727"/>
                  </a:ext>
                </a:extLst>
              </a:tr>
              <a:tr h="546118">
                <a:tc>
                  <a:txBody>
                    <a:bodyPr/>
                    <a:lstStyle/>
                    <a:p>
                      <a:pPr algn="ctr"/>
                      <a:r>
                        <a:rPr lang="en-US" sz="2800" b="1" dirty="0"/>
                        <a:t>$39.1K</a:t>
                      </a:r>
                    </a:p>
                  </a:txBody>
                  <a:tcPr/>
                </a:tc>
                <a:tc>
                  <a:txBody>
                    <a:bodyPr/>
                    <a:lstStyle/>
                    <a:p>
                      <a:pPr algn="ctr"/>
                      <a:r>
                        <a:rPr lang="en-US" sz="2800" b="1" dirty="0"/>
                        <a:t>$51.8K</a:t>
                      </a:r>
                    </a:p>
                  </a:txBody>
                  <a:tcPr/>
                </a:tc>
                <a:tc>
                  <a:txBody>
                    <a:bodyPr/>
                    <a:lstStyle/>
                    <a:p>
                      <a:pPr algn="ctr"/>
                      <a:r>
                        <a:rPr lang="en-US" sz="2800" b="1" dirty="0"/>
                        <a:t>$51K</a:t>
                      </a:r>
                    </a:p>
                  </a:txBody>
                  <a:tcPr/>
                </a:tc>
                <a:tc>
                  <a:txBody>
                    <a:bodyPr/>
                    <a:lstStyle/>
                    <a:p>
                      <a:pPr algn="ctr"/>
                      <a:r>
                        <a:rPr lang="en-US" sz="2800" b="1" dirty="0"/>
                        <a:t>$11.4K</a:t>
                      </a:r>
                    </a:p>
                  </a:txBody>
                  <a:tcPr/>
                </a:tc>
                <a:extLst>
                  <a:ext uri="{0D108BD9-81ED-4DB2-BD59-A6C34878D82A}">
                    <a16:rowId xmlns:a16="http://schemas.microsoft.com/office/drawing/2014/main" val="1754921269"/>
                  </a:ext>
                </a:extLst>
              </a:tr>
              <a:tr h="1445608">
                <a:tc>
                  <a:txBody>
                    <a:bodyPr/>
                    <a:lstStyle/>
                    <a:p>
                      <a:pPr algn="ctr"/>
                      <a:r>
                        <a:rPr lang="en-US" sz="2800" b="1" dirty="0"/>
                        <a:t>Heavy Equipment Rental </a:t>
                      </a:r>
                    </a:p>
                  </a:txBody>
                  <a:tcPr/>
                </a:tc>
                <a:tc>
                  <a:txBody>
                    <a:bodyPr/>
                    <a:lstStyle/>
                    <a:p>
                      <a:pPr algn="ctr"/>
                      <a:r>
                        <a:rPr lang="en-US" sz="2800" b="1" dirty="0"/>
                        <a:t>Repairs to HVAC</a:t>
                      </a:r>
                    </a:p>
                  </a:txBody>
                  <a:tcPr/>
                </a:tc>
                <a:tc>
                  <a:txBody>
                    <a:bodyPr/>
                    <a:lstStyle/>
                    <a:p>
                      <a:pPr algn="ctr"/>
                      <a:r>
                        <a:rPr lang="en-US" sz="2800" b="1" dirty="0"/>
                        <a:t>Portable</a:t>
                      </a:r>
                      <a:r>
                        <a:rPr lang="en-US" sz="2800" b="1" baseline="0" dirty="0"/>
                        <a:t> Toilets </a:t>
                      </a:r>
                      <a:endParaRPr lang="en-US" sz="2800" b="1" dirty="0"/>
                    </a:p>
                  </a:txBody>
                  <a:tcPr/>
                </a:tc>
                <a:tc>
                  <a:txBody>
                    <a:bodyPr/>
                    <a:lstStyle/>
                    <a:p>
                      <a:pPr algn="ctr"/>
                      <a:r>
                        <a:rPr lang="en-US" sz="2800" b="1" dirty="0"/>
                        <a:t>Kitchen Repairs</a:t>
                      </a:r>
                    </a:p>
                  </a:txBody>
                  <a:tcPr/>
                </a:tc>
                <a:extLst>
                  <a:ext uri="{0D108BD9-81ED-4DB2-BD59-A6C34878D82A}">
                    <a16:rowId xmlns:a16="http://schemas.microsoft.com/office/drawing/2014/main" val="1699883265"/>
                  </a:ext>
                </a:extLst>
              </a:tr>
              <a:tr h="995863">
                <a:tc>
                  <a:txBody>
                    <a:bodyPr/>
                    <a:lstStyle/>
                    <a:p>
                      <a:pPr algn="ctr"/>
                      <a:r>
                        <a:rPr lang="en-US" sz="2800" b="1" dirty="0"/>
                        <a:t>Misc. Repairs</a:t>
                      </a:r>
                    </a:p>
                  </a:txBody>
                  <a:tcPr/>
                </a:tc>
                <a:tc>
                  <a:txBody>
                    <a:bodyPr/>
                    <a:lstStyle/>
                    <a:p>
                      <a:pPr algn="ctr"/>
                      <a:r>
                        <a:rPr lang="en-US" sz="2800" b="1" dirty="0"/>
                        <a:t>Building Repairs</a:t>
                      </a:r>
                    </a:p>
                  </a:txBody>
                  <a:tcPr/>
                </a:tc>
                <a:tc>
                  <a:txBody>
                    <a:bodyPr/>
                    <a:lstStyle/>
                    <a:p>
                      <a:pPr algn="ctr"/>
                      <a:r>
                        <a:rPr lang="en-US" sz="2800" b="1" dirty="0"/>
                        <a:t>Tables/Chairs</a:t>
                      </a:r>
                    </a:p>
                  </a:txBody>
                  <a:tcPr/>
                </a:tc>
                <a:tc>
                  <a:txBody>
                    <a:bodyPr/>
                    <a:lstStyle/>
                    <a:p>
                      <a:pPr algn="ctr"/>
                      <a:r>
                        <a:rPr lang="en-US" sz="2800" b="1" dirty="0"/>
                        <a:t>Summer Programs</a:t>
                      </a:r>
                      <a:r>
                        <a:rPr lang="en-US" sz="2800" b="1" baseline="0" dirty="0"/>
                        <a:t> </a:t>
                      </a:r>
                      <a:endParaRPr lang="en-US" sz="2800" b="1" dirty="0"/>
                    </a:p>
                  </a:txBody>
                  <a:tcPr/>
                </a:tc>
                <a:extLst>
                  <a:ext uri="{0D108BD9-81ED-4DB2-BD59-A6C34878D82A}">
                    <a16:rowId xmlns:a16="http://schemas.microsoft.com/office/drawing/2014/main" val="1097300004"/>
                  </a:ext>
                </a:extLst>
              </a:tr>
              <a:tr h="481869">
                <a:tc>
                  <a:txBody>
                    <a:bodyPr/>
                    <a:lstStyle/>
                    <a:p>
                      <a:pPr algn="ctr"/>
                      <a:endParaRPr lang="en-US" sz="1400" dirty="0"/>
                    </a:p>
                  </a:txBody>
                  <a:tcPr/>
                </a:tc>
                <a:tc>
                  <a:txBody>
                    <a:bodyPr/>
                    <a:lstStyle/>
                    <a:p>
                      <a:pPr algn="ctr"/>
                      <a:endParaRPr lang="en-US" sz="1400" dirty="0"/>
                    </a:p>
                  </a:txBody>
                  <a:tcPr/>
                </a:tc>
                <a:tc>
                  <a:txBody>
                    <a:bodyPr/>
                    <a:lstStyle/>
                    <a:p>
                      <a:pPr algn="ctr"/>
                      <a:endParaRPr lang="en-US" sz="1400" dirty="0"/>
                    </a:p>
                  </a:txBody>
                  <a:tcPr/>
                </a:tc>
                <a:tc>
                  <a:txBody>
                    <a:bodyPr/>
                    <a:lstStyle/>
                    <a:p>
                      <a:pPr algn="ctr"/>
                      <a:endParaRPr lang="en-US" sz="2400" dirty="0"/>
                    </a:p>
                  </a:txBody>
                  <a:tcPr/>
                </a:tc>
                <a:extLst>
                  <a:ext uri="{0D108BD9-81ED-4DB2-BD59-A6C34878D82A}">
                    <a16:rowId xmlns:a16="http://schemas.microsoft.com/office/drawing/2014/main" val="4247629488"/>
                  </a:ext>
                </a:extLst>
              </a:tr>
            </a:tbl>
          </a:graphicData>
        </a:graphic>
      </p:graphicFrame>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09600" y="2590800"/>
            <a:ext cx="8077200" cy="3505200"/>
          </a:xfrm>
        </p:spPr>
        <p:txBody>
          <a:bodyPr>
            <a:normAutofit lnSpcReduction="10000"/>
          </a:bodyPr>
          <a:lstStyle/>
          <a:p>
            <a:pPr marL="0" indent="0">
              <a:lnSpc>
                <a:spcPct val="110000"/>
              </a:lnSpc>
              <a:buNone/>
            </a:pPr>
            <a:r>
              <a:rPr lang="en-US" sz="2800" b="1" dirty="0"/>
              <a:t>10a. Specify if the City is using shared services for portable toilet services, renting of chairs and tables for City events.</a:t>
            </a:r>
          </a:p>
          <a:p>
            <a:pPr marL="0" indent="0">
              <a:lnSpc>
                <a:spcPct val="110000"/>
              </a:lnSpc>
              <a:buNone/>
            </a:pPr>
            <a:endParaRPr lang="en-US" sz="2800" b="1" dirty="0"/>
          </a:p>
          <a:p>
            <a:pPr marL="822960">
              <a:lnSpc>
                <a:spcPct val="110000"/>
              </a:lnSpc>
            </a:pPr>
            <a:r>
              <a:rPr lang="en-US" sz="2800" b="1" dirty="0"/>
              <a:t>Parks and Recreation is paying full cost for these services. All funds are paid out of Parks and Recreation budget. </a:t>
            </a:r>
          </a:p>
          <a:p>
            <a:pPr marL="0" indent="0">
              <a:lnSpc>
                <a:spcPct val="110000"/>
              </a:lnSpc>
              <a:buNone/>
            </a:pPr>
            <a:endParaRPr lang="en-US" sz="2600" b="1" dirty="0"/>
          </a:p>
          <a:p>
            <a:pPr marL="0" indent="0">
              <a:lnSpc>
                <a:spcPct val="110000"/>
              </a:lnSpc>
              <a:buNone/>
            </a:pPr>
            <a:endParaRPr lang="en-US" sz="2600" b="1" dirty="0"/>
          </a:p>
          <a:p>
            <a:pPr marL="0" indent="0">
              <a:lnSpc>
                <a:spcPct val="110000"/>
              </a:lnSpc>
              <a:buNone/>
            </a:pPr>
            <a:endParaRPr lang="en-US" sz="2600" b="1" u="sng" dirty="0"/>
          </a:p>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30</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10a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270125"/>
            <a:ext cx="8305800" cy="3521075"/>
          </a:xfrm>
        </p:spPr>
        <p:txBody>
          <a:bodyPr>
            <a:normAutofit/>
          </a:bodyPr>
          <a:lstStyle/>
          <a:p>
            <a:pPr marL="0" indent="0">
              <a:lnSpc>
                <a:spcPct val="110000"/>
              </a:lnSpc>
              <a:buNone/>
            </a:pPr>
            <a:r>
              <a:rPr lang="en-US" sz="2800" b="1" dirty="0"/>
              <a:t>11. Discuss the planned use of $54K budgeted in Other fees.</a:t>
            </a:r>
            <a:endParaRPr lang="en-US" sz="2800" b="1" u="sng" dirty="0"/>
          </a:p>
          <a:p>
            <a:pPr marL="0" indent="0">
              <a:lnSpc>
                <a:spcPct val="110000"/>
              </a:lnSpc>
              <a:buNone/>
            </a:pPr>
            <a:endParaRPr lang="en-US" sz="28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31</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2" name="Table 1"/>
          <p:cNvGraphicFramePr>
            <a:graphicFrameLocks noGrp="1"/>
          </p:cNvGraphicFramePr>
          <p:nvPr>
            <p:extLst>
              <p:ext uri="{D42A27DB-BD31-4B8C-83A1-F6EECF244321}">
                <p14:modId xmlns:p14="http://schemas.microsoft.com/office/powerpoint/2010/main" val="4020995381"/>
              </p:ext>
            </p:extLst>
          </p:nvPr>
        </p:nvGraphicFramePr>
        <p:xfrm>
          <a:off x="381000" y="3901438"/>
          <a:ext cx="8191499" cy="2406620"/>
        </p:xfrm>
        <a:graphic>
          <a:graphicData uri="http://schemas.openxmlformats.org/drawingml/2006/table">
            <a:tbl>
              <a:tblPr firstRow="1" bandRow="1">
                <a:tableStyleId>{5C22544A-7EE6-4342-B048-85BDC9FD1C3A}</a:tableStyleId>
              </a:tblPr>
              <a:tblGrid>
                <a:gridCol w="1638299">
                  <a:extLst>
                    <a:ext uri="{9D8B030D-6E8A-4147-A177-3AD203B41FA5}">
                      <a16:colId xmlns:a16="http://schemas.microsoft.com/office/drawing/2014/main" val="2218334583"/>
                    </a:ext>
                  </a:extLst>
                </a:gridCol>
                <a:gridCol w="1700894">
                  <a:extLst>
                    <a:ext uri="{9D8B030D-6E8A-4147-A177-3AD203B41FA5}">
                      <a16:colId xmlns:a16="http://schemas.microsoft.com/office/drawing/2014/main" val="2912598384"/>
                    </a:ext>
                  </a:extLst>
                </a:gridCol>
                <a:gridCol w="1535094">
                  <a:extLst>
                    <a:ext uri="{9D8B030D-6E8A-4147-A177-3AD203B41FA5}">
                      <a16:colId xmlns:a16="http://schemas.microsoft.com/office/drawing/2014/main" val="1017802455"/>
                    </a:ext>
                  </a:extLst>
                </a:gridCol>
                <a:gridCol w="1658606">
                  <a:extLst>
                    <a:ext uri="{9D8B030D-6E8A-4147-A177-3AD203B41FA5}">
                      <a16:colId xmlns:a16="http://schemas.microsoft.com/office/drawing/2014/main" val="3185565191"/>
                    </a:ext>
                  </a:extLst>
                </a:gridCol>
                <a:gridCol w="1658606">
                  <a:extLst>
                    <a:ext uri="{9D8B030D-6E8A-4147-A177-3AD203B41FA5}">
                      <a16:colId xmlns:a16="http://schemas.microsoft.com/office/drawing/2014/main" val="3152609580"/>
                    </a:ext>
                  </a:extLst>
                </a:gridCol>
              </a:tblGrid>
              <a:tr h="748696">
                <a:tc>
                  <a:txBody>
                    <a:bodyPr/>
                    <a:lstStyle/>
                    <a:p>
                      <a:pPr algn="ctr"/>
                      <a:r>
                        <a:rPr lang="en-US" sz="1600" b="1" dirty="0"/>
                        <a:t>Administration</a:t>
                      </a:r>
                    </a:p>
                  </a:txBody>
                  <a:tcPr/>
                </a:tc>
                <a:tc>
                  <a:txBody>
                    <a:bodyPr/>
                    <a:lstStyle/>
                    <a:p>
                      <a:pPr algn="ctr"/>
                      <a:r>
                        <a:rPr lang="en-US" sz="1600" b="1" dirty="0"/>
                        <a:t>Maintenance</a:t>
                      </a:r>
                      <a:r>
                        <a:rPr lang="en-US" sz="1600" b="1" baseline="0" dirty="0"/>
                        <a:t> </a:t>
                      </a:r>
                      <a:endParaRPr lang="en-US" sz="1600" b="1" dirty="0"/>
                    </a:p>
                  </a:txBody>
                  <a:tcPr/>
                </a:tc>
                <a:tc>
                  <a:txBody>
                    <a:bodyPr/>
                    <a:lstStyle/>
                    <a:p>
                      <a:pPr algn="ctr"/>
                      <a:r>
                        <a:rPr lang="en-US" sz="1600" b="1" dirty="0"/>
                        <a:t>Recreation</a:t>
                      </a:r>
                      <a:r>
                        <a:rPr lang="en-US" sz="1600" b="1" baseline="0" dirty="0"/>
                        <a:t> </a:t>
                      </a:r>
                      <a:endParaRPr lang="en-US" sz="1600" b="1" dirty="0"/>
                    </a:p>
                  </a:txBody>
                  <a:tcPr/>
                </a:tc>
                <a:tc>
                  <a:txBody>
                    <a:bodyPr/>
                    <a:lstStyle/>
                    <a:p>
                      <a:pPr algn="ctr"/>
                      <a:r>
                        <a:rPr lang="en-US" sz="1600" b="1" dirty="0"/>
                        <a:t>WHACC</a:t>
                      </a:r>
                    </a:p>
                  </a:txBody>
                  <a:tcPr/>
                </a:tc>
                <a:tc>
                  <a:txBody>
                    <a:bodyPr/>
                    <a:lstStyle/>
                    <a:p>
                      <a:pPr algn="ctr"/>
                      <a:r>
                        <a:rPr lang="en-US" sz="1600" b="1" dirty="0"/>
                        <a:t>Youth &amp; Families</a:t>
                      </a:r>
                      <a:r>
                        <a:rPr lang="en-US" sz="1600" b="1" baseline="0" dirty="0"/>
                        <a:t> </a:t>
                      </a:r>
                      <a:endParaRPr lang="en-US" sz="1600" b="1" dirty="0"/>
                    </a:p>
                  </a:txBody>
                  <a:tcPr/>
                </a:tc>
                <a:extLst>
                  <a:ext uri="{0D108BD9-81ED-4DB2-BD59-A6C34878D82A}">
                    <a16:rowId xmlns:a16="http://schemas.microsoft.com/office/drawing/2014/main" val="1079034807"/>
                  </a:ext>
                </a:extLst>
              </a:tr>
              <a:tr h="713044">
                <a:tc>
                  <a:txBody>
                    <a:bodyPr/>
                    <a:lstStyle/>
                    <a:p>
                      <a:pPr algn="ctr"/>
                      <a:r>
                        <a:rPr lang="en-US" sz="2800" b="1" dirty="0"/>
                        <a:t>$0</a:t>
                      </a:r>
                    </a:p>
                  </a:txBody>
                  <a:tcPr/>
                </a:tc>
                <a:tc>
                  <a:txBody>
                    <a:bodyPr/>
                    <a:lstStyle/>
                    <a:p>
                      <a:pPr algn="ctr"/>
                      <a:r>
                        <a:rPr lang="en-US" sz="2800" b="1" dirty="0"/>
                        <a:t>$15K</a:t>
                      </a:r>
                    </a:p>
                  </a:txBody>
                  <a:tcPr/>
                </a:tc>
                <a:tc>
                  <a:txBody>
                    <a:bodyPr/>
                    <a:lstStyle/>
                    <a:p>
                      <a:pPr algn="ctr"/>
                      <a:r>
                        <a:rPr lang="en-US" sz="2800" b="1" dirty="0"/>
                        <a:t>$38.5K</a:t>
                      </a:r>
                    </a:p>
                  </a:txBody>
                  <a:tcPr/>
                </a:tc>
                <a:tc>
                  <a:txBody>
                    <a:bodyPr/>
                    <a:lstStyle/>
                    <a:p>
                      <a:pPr algn="ctr"/>
                      <a:r>
                        <a:rPr lang="en-US" sz="2800" b="1" dirty="0"/>
                        <a:t>$0</a:t>
                      </a:r>
                    </a:p>
                  </a:txBody>
                  <a:tcPr/>
                </a:tc>
                <a:tc>
                  <a:txBody>
                    <a:bodyPr/>
                    <a:lstStyle/>
                    <a:p>
                      <a:pPr algn="ctr"/>
                      <a:r>
                        <a:rPr lang="en-US" sz="2800" b="1" dirty="0"/>
                        <a:t>$0</a:t>
                      </a:r>
                    </a:p>
                  </a:txBody>
                  <a:tcPr/>
                </a:tc>
                <a:extLst>
                  <a:ext uri="{0D108BD9-81ED-4DB2-BD59-A6C34878D82A}">
                    <a16:rowId xmlns:a16="http://schemas.microsoft.com/office/drawing/2014/main" val="3659121002"/>
                  </a:ext>
                </a:extLst>
              </a:tr>
              <a:tr h="748696">
                <a:tc>
                  <a:txBody>
                    <a:bodyPr/>
                    <a:lstStyle/>
                    <a:p>
                      <a:pPr algn="ctr"/>
                      <a:endParaRPr lang="en-US" sz="2800" b="1" dirty="0"/>
                    </a:p>
                  </a:txBody>
                  <a:tcPr/>
                </a:tc>
                <a:tc>
                  <a:txBody>
                    <a:bodyPr/>
                    <a:lstStyle/>
                    <a:p>
                      <a:pPr algn="ctr"/>
                      <a:r>
                        <a:rPr lang="en-US" sz="2800" b="1" dirty="0"/>
                        <a:t>Landfill</a:t>
                      </a:r>
                      <a:r>
                        <a:rPr lang="en-US" sz="2800" b="1" baseline="0" dirty="0"/>
                        <a:t> Fees</a:t>
                      </a:r>
                      <a:endParaRPr lang="en-US" sz="2800" b="1" dirty="0"/>
                    </a:p>
                  </a:txBody>
                  <a:tcPr/>
                </a:tc>
                <a:tc>
                  <a:txBody>
                    <a:bodyPr/>
                    <a:lstStyle/>
                    <a:p>
                      <a:pPr algn="ctr"/>
                      <a:r>
                        <a:rPr lang="en-US" sz="2800" b="1" dirty="0"/>
                        <a:t>Referees</a:t>
                      </a:r>
                    </a:p>
                    <a:p>
                      <a:pPr algn="ctr"/>
                      <a:r>
                        <a:rPr lang="en-US" sz="2800" b="1" dirty="0"/>
                        <a:t>Umpire</a:t>
                      </a:r>
                      <a:r>
                        <a:rPr lang="en-US" sz="2800" b="1" baseline="0" dirty="0"/>
                        <a:t> </a:t>
                      </a:r>
                      <a:endParaRPr lang="en-US" sz="2800" b="1" dirty="0"/>
                    </a:p>
                  </a:txBody>
                  <a:tcPr/>
                </a:tc>
                <a:tc>
                  <a:txBody>
                    <a:bodyPr/>
                    <a:lstStyle/>
                    <a:p>
                      <a:pPr algn="ctr"/>
                      <a:endParaRPr lang="en-US" sz="2800" b="1" dirty="0"/>
                    </a:p>
                  </a:txBody>
                  <a:tcPr/>
                </a:tc>
                <a:tc>
                  <a:txBody>
                    <a:bodyPr/>
                    <a:lstStyle/>
                    <a:p>
                      <a:pPr algn="ctr"/>
                      <a:endParaRPr lang="en-US" sz="2800" b="1" dirty="0"/>
                    </a:p>
                  </a:txBody>
                  <a:tcPr/>
                </a:tc>
                <a:extLst>
                  <a:ext uri="{0D108BD9-81ED-4DB2-BD59-A6C34878D82A}">
                    <a16:rowId xmlns:a16="http://schemas.microsoft.com/office/drawing/2014/main" val="3684096407"/>
                  </a:ext>
                </a:extLst>
              </a:tr>
            </a:tbl>
          </a:graphicData>
        </a:graphic>
      </p:graphicFrame>
      <p:sp>
        <p:nvSpPr>
          <p:cNvPr id="11"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2590800"/>
            <a:ext cx="8229600" cy="3581400"/>
          </a:xfrm>
        </p:spPr>
        <p:txBody>
          <a:bodyPr>
            <a:normAutofit/>
          </a:bodyPr>
          <a:lstStyle/>
          <a:p>
            <a:pPr marL="0" indent="0">
              <a:lnSpc>
                <a:spcPct val="110000"/>
              </a:lnSpc>
              <a:buNone/>
            </a:pPr>
            <a:r>
              <a:rPr lang="en-US" sz="2800" b="1" dirty="0"/>
              <a:t>11a. Specify the amount of fees recouped for Sporting fees.</a:t>
            </a:r>
          </a:p>
          <a:p>
            <a:pPr marL="0" indent="0">
              <a:lnSpc>
                <a:spcPct val="110000"/>
              </a:lnSpc>
              <a:buNone/>
            </a:pPr>
            <a:endParaRPr lang="en-US" sz="2800" b="1" dirty="0"/>
          </a:p>
          <a:p>
            <a:pPr marL="822960">
              <a:lnSpc>
                <a:spcPct val="110000"/>
              </a:lnSpc>
            </a:pPr>
            <a:r>
              <a:rPr lang="en-US" sz="2800" b="1" dirty="0"/>
              <a:t>$2,250 (Softball registration fees).</a:t>
            </a:r>
          </a:p>
          <a:p>
            <a:pPr marL="0" indent="0">
              <a:lnSpc>
                <a:spcPct val="110000"/>
              </a:lnSpc>
              <a:buNone/>
            </a:pPr>
            <a:endParaRPr lang="en-US" b="1" u="sng" dirty="0"/>
          </a:p>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32</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11a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2590800"/>
            <a:ext cx="8229600" cy="3765550"/>
          </a:xfrm>
        </p:spPr>
        <p:txBody>
          <a:bodyPr>
            <a:normAutofit/>
          </a:bodyPr>
          <a:lstStyle/>
          <a:p>
            <a:pPr marL="0" indent="0">
              <a:lnSpc>
                <a:spcPct val="110000"/>
              </a:lnSpc>
              <a:spcBef>
                <a:spcPts val="0"/>
              </a:spcBef>
              <a:buNone/>
            </a:pPr>
            <a:r>
              <a:rPr lang="en-US" sz="2800" b="1" dirty="0"/>
              <a:t>12. Discuss the planned use of $47K budgeted in Community Activities.</a:t>
            </a:r>
          </a:p>
          <a:p>
            <a:pPr marL="0" indent="0">
              <a:lnSpc>
                <a:spcPct val="110000"/>
              </a:lnSpc>
              <a:spcBef>
                <a:spcPts val="0"/>
              </a:spcBef>
              <a:buNone/>
            </a:pPr>
            <a:endParaRPr lang="en-US" sz="2800" b="1" dirty="0"/>
          </a:p>
          <a:p>
            <a:pPr marL="731520">
              <a:lnSpc>
                <a:spcPct val="110000"/>
              </a:lnSpc>
              <a:spcBef>
                <a:spcPts val="0"/>
              </a:spcBef>
            </a:pPr>
            <a:r>
              <a:rPr lang="en-US" sz="2800" b="1" dirty="0"/>
              <a:t>Arts In the Parks: $44K</a:t>
            </a:r>
          </a:p>
          <a:p>
            <a:pPr marL="731520">
              <a:lnSpc>
                <a:spcPct val="110000"/>
              </a:lnSpc>
              <a:spcBef>
                <a:spcPts val="0"/>
              </a:spcBef>
            </a:pPr>
            <a:r>
              <a:rPr lang="en-US" sz="2800" b="1" dirty="0"/>
              <a:t>Delaware Nature Society: $3K</a:t>
            </a:r>
          </a:p>
          <a:p>
            <a:pPr marL="0" indent="0">
              <a:lnSpc>
                <a:spcPct val="110000"/>
              </a:lnSpc>
              <a:buNone/>
            </a:pPr>
            <a:endParaRPr lang="en-US" sz="2400" b="1"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33</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132806"/>
            <a:ext cx="8382000" cy="4421188"/>
          </a:xfrm>
        </p:spPr>
        <p:txBody>
          <a:bodyPr>
            <a:normAutofit/>
          </a:bodyPr>
          <a:lstStyle/>
          <a:p>
            <a:pPr fontAlgn="t">
              <a:spcBef>
                <a:spcPts val="0"/>
              </a:spcBef>
              <a:buNone/>
            </a:pPr>
            <a:r>
              <a:rPr lang="en-US" sz="2800" b="1" dirty="0"/>
              <a:t>12a. How is the Summer/Arts in the Parks program being measured to determine the success of the program? How is the program being marketed? </a:t>
            </a:r>
          </a:p>
          <a:p>
            <a:pPr fontAlgn="t">
              <a:spcBef>
                <a:spcPts val="0"/>
              </a:spcBef>
              <a:buNone/>
            </a:pPr>
            <a:r>
              <a:rPr lang="en-US" sz="2800" b="1" dirty="0"/>
              <a:t> </a:t>
            </a:r>
          </a:p>
          <a:p>
            <a:pPr marL="822960" fontAlgn="t">
              <a:spcBef>
                <a:spcPts val="0"/>
              </a:spcBef>
            </a:pPr>
            <a:r>
              <a:rPr lang="en-US" sz="2800" b="1" dirty="0"/>
              <a:t>By it’s participation. </a:t>
            </a:r>
          </a:p>
          <a:p>
            <a:pPr marL="822960" fontAlgn="t">
              <a:spcBef>
                <a:spcPts val="0"/>
              </a:spcBef>
            </a:pPr>
            <a:r>
              <a:rPr lang="en-US" sz="2800" b="1" dirty="0"/>
              <a:t>Through a collaborative effort by the City of Wilmington and the Grand Opera House.</a:t>
            </a:r>
          </a:p>
          <a:p>
            <a:pPr fontAlgn="t">
              <a:buNone/>
            </a:pPr>
            <a:endParaRPr lang="en-US" dirty="0"/>
          </a:p>
          <a:p>
            <a:pPr marL="0" indent="0">
              <a:lnSpc>
                <a:spcPct val="110000"/>
              </a:lnSpc>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34</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12a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35</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Content Placeholder 1"/>
          <p:cNvSpPr>
            <a:spLocks noGrp="1"/>
          </p:cNvSpPr>
          <p:nvPr>
            <p:ph idx="1"/>
          </p:nvPr>
        </p:nvSpPr>
        <p:spPr>
          <a:xfrm>
            <a:off x="457200" y="1524001"/>
            <a:ext cx="8229600" cy="4832350"/>
          </a:xfrm>
        </p:spPr>
        <p:txBody>
          <a:bodyPr>
            <a:normAutofit fontScale="92500" lnSpcReduction="20000"/>
          </a:bodyPr>
          <a:lstStyle/>
          <a:p>
            <a:pPr marL="0" indent="0">
              <a:spcBef>
                <a:spcPts val="0"/>
              </a:spcBef>
              <a:buNone/>
            </a:pPr>
            <a:r>
              <a:rPr lang="en-US" sz="2800" b="1" dirty="0"/>
              <a:t>13. Discuss the Park Trust Fund and how funds           are allocated.</a:t>
            </a:r>
          </a:p>
          <a:p>
            <a:pPr marL="0" indent="0">
              <a:lnSpc>
                <a:spcPct val="50000"/>
              </a:lnSpc>
              <a:spcBef>
                <a:spcPts val="0"/>
              </a:spcBef>
              <a:buNone/>
            </a:pPr>
            <a:endParaRPr lang="en-US" sz="2800" b="1" dirty="0"/>
          </a:p>
          <a:p>
            <a:pPr marL="731520">
              <a:spcBef>
                <a:spcPts val="0"/>
              </a:spcBef>
            </a:pPr>
            <a:r>
              <a:rPr lang="en-US" sz="2800" b="1" dirty="0"/>
              <a:t>The Wilmington Park Trust Fund Commission (The Commission) was organized under an Act of Legislature of the State of Delaware on March 25 1935 for the park system within and around the city of Wilmington, Delaware. The Commission governed by three commissioners appointed by the City’s Mayor is authorized and empowered with the approval of Department of Parks and Recreation of the City of Wilmington to receive and hold in trust, grants of lands and gifts of money and other personal property for use by the department as specified in the respective bequest.</a:t>
            </a:r>
          </a:p>
          <a:p>
            <a:pPr marL="0" indent="0">
              <a:buNone/>
            </a:pPr>
            <a:endParaRPr lang="en-US" sz="2400" b="1" dirty="0"/>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36</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Content Placeholder 1"/>
          <p:cNvSpPr>
            <a:spLocks noGrp="1"/>
          </p:cNvSpPr>
          <p:nvPr>
            <p:ph idx="1"/>
          </p:nvPr>
        </p:nvSpPr>
        <p:spPr>
          <a:xfrm>
            <a:off x="457200" y="2643981"/>
            <a:ext cx="8305800" cy="3157538"/>
          </a:xfrm>
        </p:spPr>
        <p:txBody>
          <a:bodyPr/>
          <a:lstStyle/>
          <a:p>
            <a:pPr marL="0" indent="0">
              <a:spcBef>
                <a:spcPts val="0"/>
              </a:spcBef>
              <a:buNone/>
            </a:pPr>
            <a:r>
              <a:rPr lang="en-US" sz="2800" b="1" dirty="0"/>
              <a:t>13a. Specify the available amount.</a:t>
            </a:r>
          </a:p>
          <a:p>
            <a:pPr marL="0" indent="0">
              <a:spcBef>
                <a:spcPts val="0"/>
              </a:spcBef>
              <a:buNone/>
            </a:pPr>
            <a:endParaRPr lang="en-US" sz="2800" b="1" dirty="0"/>
          </a:p>
          <a:p>
            <a:pPr marL="914400">
              <a:spcBef>
                <a:spcPts val="0"/>
              </a:spcBef>
            </a:pPr>
            <a:r>
              <a:rPr lang="en-US" sz="2800" b="1" dirty="0"/>
              <a:t>The Total Park Trust Fund is:   $6,246,698.00.</a:t>
            </a:r>
          </a:p>
          <a:p>
            <a:pPr marL="0" indent="0">
              <a:buNone/>
            </a:pPr>
            <a:endParaRPr lang="en-US" dirty="0"/>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13a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209800"/>
            <a:ext cx="8305800" cy="3886200"/>
          </a:xfrm>
        </p:spPr>
        <p:txBody>
          <a:bodyPr>
            <a:noAutofit/>
          </a:bodyPr>
          <a:lstStyle/>
          <a:p>
            <a:pPr algn="l">
              <a:spcBef>
                <a:spcPts val="0"/>
              </a:spcBef>
            </a:pPr>
            <a:br>
              <a:rPr lang="en-US" sz="2800" b="1" dirty="0">
                <a:latin typeface="+mn-lt"/>
                <a:cs typeface="Arial" pitchFamily="34" charset="0"/>
              </a:rPr>
            </a:br>
            <a:br>
              <a:rPr lang="en-US" sz="2800" b="1" dirty="0">
                <a:latin typeface="+mn-lt"/>
                <a:cs typeface="Arial" pitchFamily="34" charset="0"/>
              </a:rPr>
            </a:br>
            <a:br>
              <a:rPr lang="en-US" sz="2800" b="1" dirty="0">
                <a:latin typeface="+mn-lt"/>
                <a:cs typeface="Arial" pitchFamily="34" charset="0"/>
              </a:rPr>
            </a:br>
            <a:br>
              <a:rPr lang="en-US" sz="2800" b="1" dirty="0">
                <a:latin typeface="+mn-lt"/>
                <a:cs typeface="Arial" pitchFamily="34" charset="0"/>
              </a:rPr>
            </a:br>
            <a:r>
              <a:rPr lang="en-US" sz="2800" b="1" dirty="0">
                <a:latin typeface="+mn-lt"/>
                <a:cs typeface="Arial" pitchFamily="34" charset="0"/>
              </a:rPr>
              <a:t>14.Provide an update on the William Hicks Anderson Community Center Task Force Report. </a:t>
            </a:r>
            <a:br>
              <a:rPr lang="en-US" sz="2800" b="1" dirty="0">
                <a:latin typeface="+mn-lt"/>
                <a:cs typeface="Arial" pitchFamily="34" charset="0"/>
              </a:rPr>
            </a:br>
            <a:br>
              <a:rPr lang="en-US" sz="2800" b="1" dirty="0">
                <a:latin typeface="+mn-lt"/>
                <a:cs typeface="Arial" pitchFamily="34" charset="0"/>
              </a:rPr>
            </a:br>
            <a:r>
              <a:rPr lang="en-US" sz="2800" b="1" dirty="0"/>
              <a:t>14a. Specify if any of the recommendation has </a:t>
            </a:r>
            <a:br>
              <a:rPr lang="en-US" sz="2800" b="1" dirty="0"/>
            </a:br>
            <a:r>
              <a:rPr lang="en-US" sz="2800" b="1" dirty="0"/>
              <a:t>been implemented.</a:t>
            </a:r>
            <a:br>
              <a:rPr lang="en-US" sz="2800" b="1" dirty="0"/>
            </a:br>
            <a:br>
              <a:rPr lang="en-US" sz="2800" b="1" dirty="0">
                <a:latin typeface="+mn-lt"/>
                <a:cs typeface="Arial" pitchFamily="34" charset="0"/>
              </a:rPr>
            </a:br>
            <a:br>
              <a:rPr lang="en-US" sz="2800" b="1" dirty="0">
                <a:latin typeface="+mn-lt"/>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endParaRPr lang="en-US" sz="2400" dirty="0">
              <a:latin typeface="Arial" pitchFamily="34" charset="0"/>
              <a:cs typeface="Arial" pitchFamily="34" charset="0"/>
            </a:endParaRP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37</a:t>
            </a:fld>
            <a:endParaRPr lang="en-US" sz="1100" dirty="0">
              <a:solidFill>
                <a:schemeClr val="tx2">
                  <a:lumMod val="50000"/>
                </a:schemeClr>
              </a:solidFill>
            </a:endParaRPr>
          </a:p>
        </p:txBody>
      </p:sp>
      <p:sp>
        <p:nvSpPr>
          <p:cNvPr id="8"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14a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31134"/>
            <a:ext cx="8229600" cy="2554545"/>
          </a:xfrm>
          <a:prstGeom prst="rect">
            <a:avLst/>
          </a:prstGeom>
        </p:spPr>
        <p:txBody>
          <a:bodyPr wrap="square">
            <a:spAutoFit/>
          </a:bodyPr>
          <a:lstStyle/>
          <a:p>
            <a:br>
              <a:rPr lang="en-US" b="1" dirty="0"/>
            </a:br>
            <a:br>
              <a:rPr lang="en-US" b="1" dirty="0"/>
            </a:br>
            <a:br>
              <a:rPr lang="en-US" b="1" dirty="0"/>
            </a:br>
            <a:endParaRPr lang="en-US" sz="2800" dirty="0"/>
          </a:p>
        </p:txBody>
      </p:sp>
      <p:sp>
        <p:nvSpPr>
          <p:cNvPr id="6" name="Content Placeholder 5"/>
          <p:cNvSpPr>
            <a:spLocks noGrp="1"/>
          </p:cNvSpPr>
          <p:nvPr>
            <p:ph idx="1"/>
          </p:nvPr>
        </p:nvSpPr>
        <p:spPr>
          <a:xfrm>
            <a:off x="457200" y="2503630"/>
            <a:ext cx="8229600" cy="3108543"/>
          </a:xfrm>
          <a:prstGeom prst="rect">
            <a:avLst/>
          </a:prstGeom>
        </p:spPr>
        <p:txBody>
          <a:bodyPr wrap="square">
            <a:spAutoFit/>
          </a:bodyPr>
          <a:lstStyle/>
          <a:p>
            <a:pPr marL="0" indent="0">
              <a:buNone/>
            </a:pPr>
            <a:r>
              <a:rPr lang="en-US" sz="2800" b="1" dirty="0"/>
              <a:t>14b. Specify the total amount of Capital funding available for this project. </a:t>
            </a:r>
          </a:p>
          <a:p>
            <a:pPr marL="0" indent="0">
              <a:buNone/>
            </a:pPr>
            <a:endParaRPr lang="en-US" sz="2800" b="1" dirty="0"/>
          </a:p>
          <a:p>
            <a:pPr marL="822960">
              <a:spcBef>
                <a:spcPts val="0"/>
              </a:spcBef>
            </a:pPr>
            <a:r>
              <a:rPr lang="en-US" sz="2800" b="1" dirty="0"/>
              <a:t>Current capital improvement funding in the WHACC account code is  $3,031,004.00 which will be used future development.</a:t>
            </a:r>
          </a:p>
          <a:p>
            <a:pPr marL="0" indent="0" algn="ctr">
              <a:buNone/>
            </a:pPr>
            <a:endParaRPr lang="en-US" sz="1400" dirty="0"/>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14b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39</a:t>
            </a:fld>
            <a:endParaRPr lang="en-US" sz="1100" dirty="0">
              <a:solidFill>
                <a:schemeClr val="tx2">
                  <a:lumMod val="50000"/>
                </a:schemeClr>
              </a:solidFill>
            </a:endParaRPr>
          </a:p>
        </p:txBody>
      </p:sp>
      <p:sp>
        <p:nvSpPr>
          <p:cNvPr id="3" name="TextBox 2"/>
          <p:cNvSpPr txBox="1"/>
          <p:nvPr/>
        </p:nvSpPr>
        <p:spPr>
          <a:xfrm>
            <a:off x="504369" y="2270125"/>
            <a:ext cx="8534400" cy="4462760"/>
          </a:xfrm>
          <a:prstGeom prst="rect">
            <a:avLst/>
          </a:prstGeom>
          <a:noFill/>
        </p:spPr>
        <p:txBody>
          <a:bodyPr wrap="square" rtlCol="0">
            <a:spAutoFit/>
          </a:bodyPr>
          <a:lstStyle/>
          <a:p>
            <a:r>
              <a:rPr lang="en-US" sz="2800" b="1" dirty="0">
                <a:latin typeface="+mn-lt"/>
              </a:rPr>
              <a:t>15. Provide an update on all Parks &amp; Recreation programs and the participation levels for the last 2 years.</a:t>
            </a:r>
          </a:p>
          <a:p>
            <a:r>
              <a:rPr lang="en-US" sz="2800" b="1" dirty="0">
                <a:latin typeface="+mn-lt"/>
              </a:rPr>
              <a:t>	a. Specify cost per program, if any. </a:t>
            </a:r>
          </a:p>
          <a:p>
            <a:r>
              <a:rPr lang="en-US" sz="2800" b="1" dirty="0">
                <a:latin typeface="+mn-lt"/>
              </a:rPr>
              <a:t>	b. Specify amount of funds collected per program, 	if any. </a:t>
            </a:r>
          </a:p>
          <a:p>
            <a:endParaRPr lang="en-US" sz="2800" b="1" dirty="0">
              <a:latin typeface="+mn-lt"/>
            </a:endParaRPr>
          </a:p>
          <a:p>
            <a:pPr marL="822960" indent="-457200">
              <a:buFont typeface="Arial" panose="020B0604020202020204" pitchFamily="34" charset="0"/>
              <a:buChar char="•"/>
            </a:pPr>
            <a:r>
              <a:rPr lang="en-US" sz="2800" b="1" dirty="0">
                <a:latin typeface="+mn-lt"/>
              </a:rPr>
              <a:t>The next (2) slides will provide the information requested.  </a:t>
            </a:r>
          </a:p>
          <a:p>
            <a:endParaRPr lang="en-US" dirty="0"/>
          </a:p>
        </p:txBody>
      </p:sp>
      <p:sp>
        <p:nvSpPr>
          <p:cNvPr id="7" name="Rounded Rectangle 8"/>
          <p:cNvSpPr/>
          <p:nvPr/>
        </p:nvSpPr>
        <p:spPr>
          <a:xfrm>
            <a:off x="7162800" y="1050925"/>
            <a:ext cx="182176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15a,b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077200" cy="1371600"/>
          </a:xfrm>
        </p:spPr>
        <p:txBody>
          <a:bodyPr>
            <a:normAutofit/>
          </a:bodyPr>
          <a:lstStyle/>
          <a:p>
            <a:r>
              <a:rPr lang="en-US" sz="2800" b="1" dirty="0">
                <a:latin typeface="+mn-lt"/>
              </a:rPr>
              <a:t>2016 Program Participation </a:t>
            </a:r>
          </a:p>
        </p:txBody>
      </p:sp>
      <p:graphicFrame>
        <p:nvGraphicFramePr>
          <p:cNvPr id="18" name="Table 17"/>
          <p:cNvGraphicFramePr>
            <a:graphicFrameLocks noGrp="1"/>
          </p:cNvGraphicFramePr>
          <p:nvPr>
            <p:extLst>
              <p:ext uri="{D42A27DB-BD31-4B8C-83A1-F6EECF244321}">
                <p14:modId xmlns:p14="http://schemas.microsoft.com/office/powerpoint/2010/main" val="1802413676"/>
              </p:ext>
            </p:extLst>
          </p:nvPr>
        </p:nvGraphicFramePr>
        <p:xfrm>
          <a:off x="228600" y="1981199"/>
          <a:ext cx="8610600" cy="4876804"/>
        </p:xfrm>
        <a:graphic>
          <a:graphicData uri="http://schemas.openxmlformats.org/drawingml/2006/table">
            <a:tbl>
              <a:tblPr firstRow="1" bandRow="1">
                <a:tableStyleId>{5C22544A-7EE6-4342-B048-85BDC9FD1C3A}</a:tableStyleId>
              </a:tblPr>
              <a:tblGrid>
                <a:gridCol w="1722120">
                  <a:extLst>
                    <a:ext uri="{9D8B030D-6E8A-4147-A177-3AD203B41FA5}">
                      <a16:colId xmlns:a16="http://schemas.microsoft.com/office/drawing/2014/main" val="3273636794"/>
                    </a:ext>
                  </a:extLst>
                </a:gridCol>
                <a:gridCol w="1722120">
                  <a:extLst>
                    <a:ext uri="{9D8B030D-6E8A-4147-A177-3AD203B41FA5}">
                      <a16:colId xmlns:a16="http://schemas.microsoft.com/office/drawing/2014/main" val="1560144800"/>
                    </a:ext>
                  </a:extLst>
                </a:gridCol>
                <a:gridCol w="271913">
                  <a:extLst>
                    <a:ext uri="{9D8B030D-6E8A-4147-A177-3AD203B41FA5}">
                      <a16:colId xmlns:a16="http://schemas.microsoft.com/office/drawing/2014/main" val="2054934244"/>
                    </a:ext>
                  </a:extLst>
                </a:gridCol>
                <a:gridCol w="2701181">
                  <a:extLst>
                    <a:ext uri="{9D8B030D-6E8A-4147-A177-3AD203B41FA5}">
                      <a16:colId xmlns:a16="http://schemas.microsoft.com/office/drawing/2014/main" val="3656849506"/>
                    </a:ext>
                  </a:extLst>
                </a:gridCol>
                <a:gridCol w="2193266">
                  <a:extLst>
                    <a:ext uri="{9D8B030D-6E8A-4147-A177-3AD203B41FA5}">
                      <a16:colId xmlns:a16="http://schemas.microsoft.com/office/drawing/2014/main" val="2709850282"/>
                    </a:ext>
                  </a:extLst>
                </a:gridCol>
              </a:tblGrid>
              <a:tr h="529341">
                <a:tc>
                  <a:txBody>
                    <a:bodyPr/>
                    <a:lstStyle/>
                    <a:p>
                      <a:r>
                        <a:rPr lang="en-US" sz="1200" dirty="0"/>
                        <a:t>Program</a:t>
                      </a:r>
                    </a:p>
                  </a:txBody>
                  <a:tcPr/>
                </a:tc>
                <a:tc>
                  <a:txBody>
                    <a:bodyPr/>
                    <a:lstStyle/>
                    <a:p>
                      <a:r>
                        <a:rPr lang="en-US" sz="1200" dirty="0"/>
                        <a:t>Participation</a:t>
                      </a:r>
                      <a:r>
                        <a:rPr lang="en-US" sz="1200" baseline="0" dirty="0"/>
                        <a:t> </a:t>
                      </a:r>
                    </a:p>
                    <a:p>
                      <a:r>
                        <a:rPr lang="en-US" sz="1200" baseline="0" dirty="0"/>
                        <a:t>FY 2016</a:t>
                      </a:r>
                      <a:endParaRPr lang="en-US" sz="1200" dirty="0"/>
                    </a:p>
                  </a:txBody>
                  <a:tcPr/>
                </a:tc>
                <a:tc>
                  <a:txBody>
                    <a:bodyPr/>
                    <a:lstStyle/>
                    <a:p>
                      <a:endParaRPr lang="en-US" sz="1200" dirty="0"/>
                    </a:p>
                  </a:txBody>
                  <a:tcPr/>
                </a:tc>
                <a:tc>
                  <a:txBody>
                    <a:bodyPr/>
                    <a:lstStyle/>
                    <a:p>
                      <a:r>
                        <a:rPr lang="en-US" sz="1200" dirty="0"/>
                        <a:t>Program</a:t>
                      </a:r>
                    </a:p>
                  </a:txBody>
                  <a:tcPr/>
                </a:tc>
                <a:tc>
                  <a:txBody>
                    <a:bodyPr/>
                    <a:lstStyle/>
                    <a:p>
                      <a:r>
                        <a:rPr lang="en-US" sz="1200" dirty="0"/>
                        <a:t>Participation</a:t>
                      </a:r>
                    </a:p>
                    <a:p>
                      <a:r>
                        <a:rPr lang="en-US" sz="1200" dirty="0"/>
                        <a:t>FY 2017</a:t>
                      </a:r>
                    </a:p>
                  </a:txBody>
                  <a:tcPr/>
                </a:tc>
                <a:extLst>
                  <a:ext uri="{0D108BD9-81ED-4DB2-BD59-A6C34878D82A}">
                    <a16:rowId xmlns:a16="http://schemas.microsoft.com/office/drawing/2014/main" val="2187228940"/>
                  </a:ext>
                </a:extLst>
              </a:tr>
              <a:tr h="347102">
                <a:tc>
                  <a:txBody>
                    <a:bodyPr/>
                    <a:lstStyle/>
                    <a:p>
                      <a:r>
                        <a:rPr lang="en-US" sz="1200" dirty="0"/>
                        <a:t>Family Matters</a:t>
                      </a:r>
                    </a:p>
                  </a:txBody>
                  <a:tcPr/>
                </a:tc>
                <a:tc>
                  <a:txBody>
                    <a:bodyPr/>
                    <a:lstStyle/>
                    <a:p>
                      <a:r>
                        <a:rPr lang="en-US" sz="1200" dirty="0"/>
                        <a:t>2706</a:t>
                      </a:r>
                    </a:p>
                  </a:txBody>
                  <a:tcPr/>
                </a:tc>
                <a:tc>
                  <a:txBody>
                    <a:bodyPr/>
                    <a:lstStyle/>
                    <a:p>
                      <a:endParaRPr lang="en-US" sz="1200" dirty="0"/>
                    </a:p>
                  </a:txBody>
                  <a:tcPr/>
                </a:tc>
                <a:tc>
                  <a:txBody>
                    <a:bodyPr/>
                    <a:lstStyle/>
                    <a:p>
                      <a:r>
                        <a:rPr lang="en-US" sz="1200" dirty="0"/>
                        <a:t>Christmas Breakfast</a:t>
                      </a:r>
                    </a:p>
                  </a:txBody>
                  <a:tcPr/>
                </a:tc>
                <a:tc>
                  <a:txBody>
                    <a:bodyPr/>
                    <a:lstStyle/>
                    <a:p>
                      <a:r>
                        <a:rPr lang="en-US" sz="1200" dirty="0"/>
                        <a:t>249</a:t>
                      </a:r>
                    </a:p>
                  </a:txBody>
                  <a:tcPr/>
                </a:tc>
                <a:extLst>
                  <a:ext uri="{0D108BD9-81ED-4DB2-BD59-A6C34878D82A}">
                    <a16:rowId xmlns:a16="http://schemas.microsoft.com/office/drawing/2014/main" val="1700714904"/>
                  </a:ext>
                </a:extLst>
              </a:tr>
              <a:tr h="347102">
                <a:tc>
                  <a:txBody>
                    <a:bodyPr/>
                    <a:lstStyle/>
                    <a:p>
                      <a:r>
                        <a:rPr lang="en-US" sz="1200" dirty="0"/>
                        <a:t>Food Program</a:t>
                      </a:r>
                    </a:p>
                  </a:txBody>
                  <a:tcPr/>
                </a:tc>
                <a:tc>
                  <a:txBody>
                    <a:bodyPr/>
                    <a:lstStyle/>
                    <a:p>
                      <a:r>
                        <a:rPr lang="en-US" sz="1200" dirty="0"/>
                        <a:t>11743</a:t>
                      </a:r>
                    </a:p>
                  </a:txBody>
                  <a:tcPr/>
                </a:tc>
                <a:tc>
                  <a:txBody>
                    <a:bodyPr/>
                    <a:lstStyle/>
                    <a:p>
                      <a:endParaRPr lang="en-US" sz="1200" dirty="0"/>
                    </a:p>
                  </a:txBody>
                  <a:tcPr/>
                </a:tc>
                <a:tc>
                  <a:txBody>
                    <a:bodyPr/>
                    <a:lstStyle/>
                    <a:p>
                      <a:r>
                        <a:rPr lang="en-US" sz="1200" dirty="0"/>
                        <a:t>Community</a:t>
                      </a:r>
                      <a:r>
                        <a:rPr lang="en-US" sz="1200" baseline="0" dirty="0"/>
                        <a:t> Trips</a:t>
                      </a:r>
                      <a:endParaRPr lang="en-US" sz="1200" dirty="0"/>
                    </a:p>
                  </a:txBody>
                  <a:tcPr/>
                </a:tc>
                <a:tc>
                  <a:txBody>
                    <a:bodyPr/>
                    <a:lstStyle/>
                    <a:p>
                      <a:r>
                        <a:rPr lang="en-US" sz="1200" dirty="0"/>
                        <a:t>142</a:t>
                      </a:r>
                    </a:p>
                  </a:txBody>
                  <a:tcPr/>
                </a:tc>
                <a:extLst>
                  <a:ext uri="{0D108BD9-81ED-4DB2-BD59-A6C34878D82A}">
                    <a16:rowId xmlns:a16="http://schemas.microsoft.com/office/drawing/2014/main" val="2930140434"/>
                  </a:ext>
                </a:extLst>
              </a:tr>
              <a:tr h="347102">
                <a:tc>
                  <a:txBody>
                    <a:bodyPr/>
                    <a:lstStyle/>
                    <a:p>
                      <a:r>
                        <a:rPr lang="en-US" sz="1200" dirty="0"/>
                        <a:t>Girls</a:t>
                      </a:r>
                      <a:r>
                        <a:rPr lang="en-US" sz="1200" baseline="0" dirty="0"/>
                        <a:t> on the Run</a:t>
                      </a:r>
                      <a:endParaRPr lang="en-US" sz="1200" dirty="0"/>
                    </a:p>
                  </a:txBody>
                  <a:tcPr/>
                </a:tc>
                <a:tc>
                  <a:txBody>
                    <a:bodyPr/>
                    <a:lstStyle/>
                    <a:p>
                      <a:r>
                        <a:rPr lang="en-US" sz="1200" dirty="0"/>
                        <a:t>17</a:t>
                      </a:r>
                    </a:p>
                  </a:txBody>
                  <a:tcPr/>
                </a:tc>
                <a:tc>
                  <a:txBody>
                    <a:bodyPr/>
                    <a:lstStyle/>
                    <a:p>
                      <a:endParaRPr lang="en-US" sz="1200" dirty="0"/>
                    </a:p>
                  </a:txBody>
                  <a:tcPr/>
                </a:tc>
                <a:tc>
                  <a:txBody>
                    <a:bodyPr/>
                    <a:lstStyle/>
                    <a:p>
                      <a:r>
                        <a:rPr lang="en-US" sz="1200" dirty="0"/>
                        <a:t>SAT Prep</a:t>
                      </a:r>
                      <a:r>
                        <a:rPr lang="en-US" sz="1200" baseline="0" dirty="0"/>
                        <a:t> Class</a:t>
                      </a:r>
                      <a:endParaRPr lang="en-US" sz="1200" dirty="0"/>
                    </a:p>
                  </a:txBody>
                  <a:tcPr/>
                </a:tc>
                <a:tc>
                  <a:txBody>
                    <a:bodyPr/>
                    <a:lstStyle/>
                    <a:p>
                      <a:r>
                        <a:rPr lang="en-US" sz="1200" dirty="0"/>
                        <a:t>40</a:t>
                      </a:r>
                    </a:p>
                  </a:txBody>
                  <a:tcPr/>
                </a:tc>
                <a:extLst>
                  <a:ext uri="{0D108BD9-81ED-4DB2-BD59-A6C34878D82A}">
                    <a16:rowId xmlns:a16="http://schemas.microsoft.com/office/drawing/2014/main" val="895635616"/>
                  </a:ext>
                </a:extLst>
              </a:tr>
              <a:tr h="347102">
                <a:tc>
                  <a:txBody>
                    <a:bodyPr/>
                    <a:lstStyle/>
                    <a:p>
                      <a:r>
                        <a:rPr lang="en-US" sz="1200" dirty="0"/>
                        <a:t>Karate</a:t>
                      </a:r>
                    </a:p>
                  </a:txBody>
                  <a:tcPr/>
                </a:tc>
                <a:tc>
                  <a:txBody>
                    <a:bodyPr/>
                    <a:lstStyle/>
                    <a:p>
                      <a:r>
                        <a:rPr lang="en-US" sz="1200" dirty="0"/>
                        <a:t>60</a:t>
                      </a:r>
                    </a:p>
                  </a:txBody>
                  <a:tcPr/>
                </a:tc>
                <a:tc>
                  <a:txBody>
                    <a:bodyPr/>
                    <a:lstStyle/>
                    <a:p>
                      <a:endParaRPr lang="en-US" sz="1200" dirty="0"/>
                    </a:p>
                  </a:txBody>
                  <a:tcPr/>
                </a:tc>
                <a:tc>
                  <a:txBody>
                    <a:bodyPr/>
                    <a:lstStyle/>
                    <a:p>
                      <a:r>
                        <a:rPr lang="en-US" sz="1200" dirty="0"/>
                        <a:t>Green</a:t>
                      </a:r>
                      <a:r>
                        <a:rPr lang="en-US" sz="1200" baseline="0" dirty="0"/>
                        <a:t> Jobs</a:t>
                      </a:r>
                      <a:endParaRPr lang="en-US" sz="1200" dirty="0"/>
                    </a:p>
                  </a:txBody>
                  <a:tcPr/>
                </a:tc>
                <a:tc>
                  <a:txBody>
                    <a:bodyPr/>
                    <a:lstStyle/>
                    <a:p>
                      <a:r>
                        <a:rPr lang="en-US" sz="1200" dirty="0"/>
                        <a:t>14</a:t>
                      </a:r>
                    </a:p>
                  </a:txBody>
                  <a:tcPr/>
                </a:tc>
                <a:extLst>
                  <a:ext uri="{0D108BD9-81ED-4DB2-BD59-A6C34878D82A}">
                    <a16:rowId xmlns:a16="http://schemas.microsoft.com/office/drawing/2014/main" val="3402687292"/>
                  </a:ext>
                </a:extLst>
              </a:tr>
              <a:tr h="347102">
                <a:tc>
                  <a:txBody>
                    <a:bodyPr/>
                    <a:lstStyle/>
                    <a:p>
                      <a:r>
                        <a:rPr lang="en-US" sz="1200" dirty="0"/>
                        <a:t>Golf</a:t>
                      </a:r>
                    </a:p>
                  </a:txBody>
                  <a:tcPr/>
                </a:tc>
                <a:tc>
                  <a:txBody>
                    <a:bodyPr/>
                    <a:lstStyle/>
                    <a:p>
                      <a:r>
                        <a:rPr lang="en-US" sz="1200" dirty="0"/>
                        <a:t>11</a:t>
                      </a:r>
                    </a:p>
                  </a:txBody>
                  <a:tcPr/>
                </a:tc>
                <a:tc>
                  <a:txBody>
                    <a:bodyPr/>
                    <a:lstStyle/>
                    <a:p>
                      <a:endParaRPr lang="en-US" sz="1200" dirty="0"/>
                    </a:p>
                  </a:txBody>
                  <a:tcPr/>
                </a:tc>
                <a:tc>
                  <a:txBody>
                    <a:bodyPr/>
                    <a:lstStyle/>
                    <a:p>
                      <a:r>
                        <a:rPr lang="en-US" sz="1200" dirty="0"/>
                        <a:t>WYLC</a:t>
                      </a:r>
                    </a:p>
                  </a:txBody>
                  <a:tcPr/>
                </a:tc>
                <a:tc>
                  <a:txBody>
                    <a:bodyPr/>
                    <a:lstStyle/>
                    <a:p>
                      <a:r>
                        <a:rPr lang="en-US" sz="1200" dirty="0"/>
                        <a:t>16</a:t>
                      </a:r>
                    </a:p>
                  </a:txBody>
                  <a:tcPr/>
                </a:tc>
                <a:extLst>
                  <a:ext uri="{0D108BD9-81ED-4DB2-BD59-A6C34878D82A}">
                    <a16:rowId xmlns:a16="http://schemas.microsoft.com/office/drawing/2014/main" val="353211740"/>
                  </a:ext>
                </a:extLst>
              </a:tr>
              <a:tr h="347102">
                <a:tc>
                  <a:txBody>
                    <a:bodyPr/>
                    <a:lstStyle/>
                    <a:p>
                      <a:r>
                        <a:rPr lang="en-US" sz="1200" dirty="0"/>
                        <a:t>Job Fair</a:t>
                      </a:r>
                      <a:r>
                        <a:rPr lang="en-US" sz="1200" baseline="0" dirty="0"/>
                        <a:t> (2)</a:t>
                      </a:r>
                      <a:endParaRPr lang="en-US" sz="1200" dirty="0"/>
                    </a:p>
                  </a:txBody>
                  <a:tcPr/>
                </a:tc>
                <a:tc>
                  <a:txBody>
                    <a:bodyPr/>
                    <a:lstStyle/>
                    <a:p>
                      <a:r>
                        <a:rPr lang="en-US" sz="1200" dirty="0"/>
                        <a:t>143</a:t>
                      </a:r>
                    </a:p>
                  </a:txBody>
                  <a:tcPr/>
                </a:tc>
                <a:tc>
                  <a:txBody>
                    <a:bodyPr/>
                    <a:lstStyle/>
                    <a:p>
                      <a:endParaRPr lang="en-US" sz="1200" dirty="0"/>
                    </a:p>
                  </a:txBody>
                  <a:tcPr/>
                </a:tc>
                <a:tc>
                  <a:txBody>
                    <a:bodyPr/>
                    <a:lstStyle/>
                    <a:p>
                      <a:r>
                        <a:rPr lang="en-US" sz="1200" dirty="0"/>
                        <a:t>College Tours</a:t>
                      </a:r>
                    </a:p>
                  </a:txBody>
                  <a:tcPr/>
                </a:tc>
                <a:tc>
                  <a:txBody>
                    <a:bodyPr/>
                    <a:lstStyle/>
                    <a:p>
                      <a:r>
                        <a:rPr lang="en-US" sz="1200" dirty="0"/>
                        <a:t>114</a:t>
                      </a:r>
                    </a:p>
                  </a:txBody>
                  <a:tcPr/>
                </a:tc>
                <a:extLst>
                  <a:ext uri="{0D108BD9-81ED-4DB2-BD59-A6C34878D82A}">
                    <a16:rowId xmlns:a16="http://schemas.microsoft.com/office/drawing/2014/main" val="940933889"/>
                  </a:ext>
                </a:extLst>
              </a:tr>
              <a:tr h="347102">
                <a:tc>
                  <a:txBody>
                    <a:bodyPr/>
                    <a:lstStyle/>
                    <a:p>
                      <a:r>
                        <a:rPr lang="en-US" sz="1200" dirty="0"/>
                        <a:t>Camp</a:t>
                      </a:r>
                      <a:r>
                        <a:rPr lang="en-US" sz="1200" baseline="0" dirty="0"/>
                        <a:t> Barnes</a:t>
                      </a:r>
                      <a:endParaRPr lang="en-US" sz="1200" dirty="0"/>
                    </a:p>
                  </a:txBody>
                  <a:tcPr/>
                </a:tc>
                <a:tc>
                  <a:txBody>
                    <a:bodyPr/>
                    <a:lstStyle/>
                    <a:p>
                      <a:r>
                        <a:rPr lang="en-US" sz="1200" dirty="0"/>
                        <a:t>154</a:t>
                      </a:r>
                    </a:p>
                  </a:txBody>
                  <a:tcPr/>
                </a:tc>
                <a:tc>
                  <a:txBody>
                    <a:bodyPr/>
                    <a:lstStyle/>
                    <a:p>
                      <a:endParaRPr lang="en-US" sz="1200" dirty="0"/>
                    </a:p>
                  </a:txBody>
                  <a:tcPr/>
                </a:tc>
                <a:tc>
                  <a:txBody>
                    <a:bodyPr/>
                    <a:lstStyle/>
                    <a:p>
                      <a:r>
                        <a:rPr lang="en-US" sz="1200" dirty="0"/>
                        <a:t>Tennis</a:t>
                      </a:r>
                      <a:r>
                        <a:rPr lang="en-US" sz="1200" baseline="0" dirty="0"/>
                        <a:t> </a:t>
                      </a:r>
                      <a:endParaRPr lang="en-US" sz="1200" dirty="0"/>
                    </a:p>
                  </a:txBody>
                  <a:tcPr/>
                </a:tc>
                <a:tc>
                  <a:txBody>
                    <a:bodyPr/>
                    <a:lstStyle/>
                    <a:p>
                      <a:r>
                        <a:rPr lang="en-US" sz="1200" dirty="0"/>
                        <a:t>840</a:t>
                      </a:r>
                    </a:p>
                  </a:txBody>
                  <a:tcPr/>
                </a:tc>
                <a:extLst>
                  <a:ext uri="{0D108BD9-81ED-4DB2-BD59-A6C34878D82A}">
                    <a16:rowId xmlns:a16="http://schemas.microsoft.com/office/drawing/2014/main" val="1568681822"/>
                  </a:ext>
                </a:extLst>
              </a:tr>
              <a:tr h="347102">
                <a:tc>
                  <a:txBody>
                    <a:bodyPr/>
                    <a:lstStyle/>
                    <a:p>
                      <a:r>
                        <a:rPr lang="en-US" sz="1200" dirty="0"/>
                        <a:t>Boxing</a:t>
                      </a:r>
                    </a:p>
                  </a:txBody>
                  <a:tcPr/>
                </a:tc>
                <a:tc>
                  <a:txBody>
                    <a:bodyPr/>
                    <a:lstStyle/>
                    <a:p>
                      <a:r>
                        <a:rPr lang="en-US" sz="1200" dirty="0"/>
                        <a:t>151</a:t>
                      </a:r>
                    </a:p>
                  </a:txBody>
                  <a:tcPr/>
                </a:tc>
                <a:tc>
                  <a:txBody>
                    <a:bodyPr/>
                    <a:lstStyle/>
                    <a:p>
                      <a:endParaRPr lang="en-US" sz="1200" dirty="0"/>
                    </a:p>
                  </a:txBody>
                  <a:tcPr/>
                </a:tc>
                <a:tc>
                  <a:txBody>
                    <a:bodyPr/>
                    <a:lstStyle/>
                    <a:p>
                      <a:r>
                        <a:rPr lang="en-US" sz="1200" dirty="0"/>
                        <a:t>Summer Youth Employment</a:t>
                      </a:r>
                    </a:p>
                  </a:txBody>
                  <a:tcPr/>
                </a:tc>
                <a:tc>
                  <a:txBody>
                    <a:bodyPr/>
                    <a:lstStyle/>
                    <a:p>
                      <a:r>
                        <a:rPr lang="en-US" sz="1200" dirty="0"/>
                        <a:t>530</a:t>
                      </a:r>
                    </a:p>
                  </a:txBody>
                  <a:tcPr/>
                </a:tc>
                <a:extLst>
                  <a:ext uri="{0D108BD9-81ED-4DB2-BD59-A6C34878D82A}">
                    <a16:rowId xmlns:a16="http://schemas.microsoft.com/office/drawing/2014/main" val="3160784033"/>
                  </a:ext>
                </a:extLst>
              </a:tr>
              <a:tr h="347102">
                <a:tc>
                  <a:txBody>
                    <a:bodyPr/>
                    <a:lstStyle/>
                    <a:p>
                      <a:r>
                        <a:rPr lang="en-US" sz="1200" dirty="0"/>
                        <a:t>Chess</a:t>
                      </a:r>
                    </a:p>
                  </a:txBody>
                  <a:tcPr/>
                </a:tc>
                <a:tc>
                  <a:txBody>
                    <a:bodyPr/>
                    <a:lstStyle/>
                    <a:p>
                      <a:r>
                        <a:rPr lang="en-US" sz="1200" dirty="0"/>
                        <a:t>20</a:t>
                      </a:r>
                    </a:p>
                  </a:txBody>
                  <a:tcPr/>
                </a:tc>
                <a:tc>
                  <a:txBody>
                    <a:bodyPr/>
                    <a:lstStyle/>
                    <a:p>
                      <a:endParaRPr lang="en-US" sz="1200" dirty="0"/>
                    </a:p>
                  </a:txBody>
                  <a:tcPr/>
                </a:tc>
                <a:tc>
                  <a:txBody>
                    <a:bodyPr/>
                    <a:lstStyle/>
                    <a:p>
                      <a:r>
                        <a:rPr lang="en-US" sz="1200" dirty="0"/>
                        <a:t>Summer</a:t>
                      </a:r>
                      <a:r>
                        <a:rPr lang="en-US" sz="1200" baseline="0" dirty="0"/>
                        <a:t> Enrichment camp</a:t>
                      </a:r>
                      <a:endParaRPr lang="en-US" sz="1200" dirty="0"/>
                    </a:p>
                  </a:txBody>
                  <a:tcPr/>
                </a:tc>
                <a:tc>
                  <a:txBody>
                    <a:bodyPr/>
                    <a:lstStyle/>
                    <a:p>
                      <a:r>
                        <a:rPr lang="en-US" sz="1200" dirty="0"/>
                        <a:t>36</a:t>
                      </a:r>
                    </a:p>
                  </a:txBody>
                  <a:tcPr/>
                </a:tc>
                <a:extLst>
                  <a:ext uri="{0D108BD9-81ED-4DB2-BD59-A6C34878D82A}">
                    <a16:rowId xmlns:a16="http://schemas.microsoft.com/office/drawing/2014/main" val="1438498302"/>
                  </a:ext>
                </a:extLst>
              </a:tr>
              <a:tr h="529341">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r>
                        <a:rPr lang="en-US" sz="1200" dirty="0"/>
                        <a:t>Hicks Summer Camp</a:t>
                      </a:r>
                    </a:p>
                  </a:txBody>
                  <a:tcPr/>
                </a:tc>
                <a:tc>
                  <a:txBody>
                    <a:bodyPr/>
                    <a:lstStyle/>
                    <a:p>
                      <a:r>
                        <a:rPr lang="en-US" sz="1200" dirty="0"/>
                        <a:t>95</a:t>
                      </a:r>
                    </a:p>
                  </a:txBody>
                  <a:tcPr/>
                </a:tc>
                <a:extLst>
                  <a:ext uri="{0D108BD9-81ED-4DB2-BD59-A6C34878D82A}">
                    <a16:rowId xmlns:a16="http://schemas.microsoft.com/office/drawing/2014/main" val="112080497"/>
                  </a:ext>
                </a:extLst>
              </a:tr>
              <a:tr h="347102">
                <a:tc>
                  <a:txBody>
                    <a:bodyPr/>
                    <a:lstStyle/>
                    <a:p>
                      <a:r>
                        <a:rPr lang="en-US" sz="1200" dirty="0"/>
                        <a:t>Teen Summit</a:t>
                      </a:r>
                    </a:p>
                  </a:txBody>
                  <a:tcPr/>
                </a:tc>
                <a:tc>
                  <a:txBody>
                    <a:bodyPr/>
                    <a:lstStyle/>
                    <a:p>
                      <a:r>
                        <a:rPr lang="en-US" sz="1200" dirty="0"/>
                        <a:t>438</a:t>
                      </a:r>
                    </a:p>
                  </a:txBody>
                  <a:tcPr/>
                </a:tc>
                <a:tc>
                  <a:txBody>
                    <a:bodyPr/>
                    <a:lstStyle/>
                    <a:p>
                      <a:endParaRPr lang="en-US" sz="1200" dirty="0"/>
                    </a:p>
                  </a:txBody>
                  <a:tcPr/>
                </a:tc>
                <a:tc>
                  <a:txBody>
                    <a:bodyPr/>
                    <a:lstStyle/>
                    <a:p>
                      <a:r>
                        <a:rPr lang="en-US" sz="1200" dirty="0"/>
                        <a:t>Youth &amp;</a:t>
                      </a:r>
                      <a:r>
                        <a:rPr lang="en-US" sz="1200" baseline="0" dirty="0"/>
                        <a:t> City Government </a:t>
                      </a:r>
                      <a:endParaRPr lang="en-US" sz="1200" dirty="0"/>
                    </a:p>
                  </a:txBody>
                  <a:tcPr/>
                </a:tc>
                <a:tc>
                  <a:txBody>
                    <a:bodyPr/>
                    <a:lstStyle/>
                    <a:p>
                      <a:r>
                        <a:rPr lang="en-US" sz="1200" dirty="0"/>
                        <a:t>154</a:t>
                      </a:r>
                    </a:p>
                  </a:txBody>
                  <a:tcPr/>
                </a:tc>
                <a:extLst>
                  <a:ext uri="{0D108BD9-81ED-4DB2-BD59-A6C34878D82A}">
                    <a16:rowId xmlns:a16="http://schemas.microsoft.com/office/drawing/2014/main" val="1072798204"/>
                  </a:ext>
                </a:extLst>
              </a:tr>
              <a:tr h="347102">
                <a:tc>
                  <a:txBody>
                    <a:bodyPr/>
                    <a:lstStyle/>
                    <a:p>
                      <a:r>
                        <a:rPr lang="en-US" sz="1200" dirty="0"/>
                        <a:t>Men’s softball</a:t>
                      </a:r>
                    </a:p>
                  </a:txBody>
                  <a:tcPr/>
                </a:tc>
                <a:tc>
                  <a:txBody>
                    <a:bodyPr/>
                    <a:lstStyle/>
                    <a:p>
                      <a:r>
                        <a:rPr lang="en-US" sz="1200" dirty="0"/>
                        <a:t>2253</a:t>
                      </a:r>
                    </a:p>
                  </a:txBody>
                  <a:tcPr/>
                </a:tc>
                <a:tc>
                  <a:txBody>
                    <a:bodyPr/>
                    <a:lstStyle/>
                    <a:p>
                      <a:endParaRPr lang="en-US" sz="1200" dirty="0"/>
                    </a:p>
                  </a:txBody>
                  <a:tcPr/>
                </a:tc>
                <a:tc>
                  <a:txBody>
                    <a:bodyPr/>
                    <a:lstStyle/>
                    <a:p>
                      <a:r>
                        <a:rPr lang="en-US" sz="1200" dirty="0"/>
                        <a:t>College/Career Fair</a:t>
                      </a:r>
                    </a:p>
                  </a:txBody>
                  <a:tcPr/>
                </a:tc>
                <a:tc>
                  <a:txBody>
                    <a:bodyPr/>
                    <a:lstStyle/>
                    <a:p>
                      <a:r>
                        <a:rPr lang="en-US" sz="1200" dirty="0"/>
                        <a:t>40</a:t>
                      </a:r>
                    </a:p>
                  </a:txBody>
                  <a:tcPr/>
                </a:tc>
                <a:extLst>
                  <a:ext uri="{0D108BD9-81ED-4DB2-BD59-A6C34878D82A}">
                    <a16:rowId xmlns:a16="http://schemas.microsoft.com/office/drawing/2014/main" val="36861287"/>
                  </a:ext>
                </a:extLst>
              </a:tr>
            </a:tbl>
          </a:graphicData>
        </a:graphic>
      </p:graphicFrame>
      <p:sp>
        <p:nvSpPr>
          <p:cNvPr id="6"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1563523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077200" cy="1371600"/>
          </a:xfrm>
        </p:spPr>
        <p:txBody>
          <a:bodyPr>
            <a:normAutofit/>
          </a:bodyPr>
          <a:lstStyle/>
          <a:p>
            <a:r>
              <a:rPr lang="en-US" sz="2800" b="1" dirty="0">
                <a:latin typeface="+mn-lt"/>
              </a:rPr>
              <a:t>2017 Program Participation </a:t>
            </a:r>
          </a:p>
        </p:txBody>
      </p:sp>
      <p:graphicFrame>
        <p:nvGraphicFramePr>
          <p:cNvPr id="18" name="Table 17"/>
          <p:cNvGraphicFramePr>
            <a:graphicFrameLocks noGrp="1"/>
          </p:cNvGraphicFramePr>
          <p:nvPr>
            <p:extLst>
              <p:ext uri="{D42A27DB-BD31-4B8C-83A1-F6EECF244321}">
                <p14:modId xmlns:p14="http://schemas.microsoft.com/office/powerpoint/2010/main" val="4192957797"/>
              </p:ext>
            </p:extLst>
          </p:nvPr>
        </p:nvGraphicFramePr>
        <p:xfrm>
          <a:off x="139595" y="2362200"/>
          <a:ext cx="8229601" cy="4344586"/>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3636794"/>
                    </a:ext>
                  </a:extLst>
                </a:gridCol>
                <a:gridCol w="1645920">
                  <a:extLst>
                    <a:ext uri="{9D8B030D-6E8A-4147-A177-3AD203B41FA5}">
                      <a16:colId xmlns:a16="http://schemas.microsoft.com/office/drawing/2014/main" val="1560144800"/>
                    </a:ext>
                  </a:extLst>
                </a:gridCol>
                <a:gridCol w="259882">
                  <a:extLst>
                    <a:ext uri="{9D8B030D-6E8A-4147-A177-3AD203B41FA5}">
                      <a16:colId xmlns:a16="http://schemas.microsoft.com/office/drawing/2014/main" val="2054934244"/>
                    </a:ext>
                  </a:extLst>
                </a:gridCol>
                <a:gridCol w="2581660">
                  <a:extLst>
                    <a:ext uri="{9D8B030D-6E8A-4147-A177-3AD203B41FA5}">
                      <a16:colId xmlns:a16="http://schemas.microsoft.com/office/drawing/2014/main" val="3656849506"/>
                    </a:ext>
                  </a:extLst>
                </a:gridCol>
                <a:gridCol w="2096219">
                  <a:extLst>
                    <a:ext uri="{9D8B030D-6E8A-4147-A177-3AD203B41FA5}">
                      <a16:colId xmlns:a16="http://schemas.microsoft.com/office/drawing/2014/main" val="2709850282"/>
                    </a:ext>
                  </a:extLst>
                </a:gridCol>
              </a:tblGrid>
              <a:tr h="416578">
                <a:tc>
                  <a:txBody>
                    <a:bodyPr/>
                    <a:lstStyle/>
                    <a:p>
                      <a:r>
                        <a:rPr lang="en-US" sz="1200" dirty="0"/>
                        <a:t>Program</a:t>
                      </a:r>
                    </a:p>
                  </a:txBody>
                  <a:tcPr/>
                </a:tc>
                <a:tc>
                  <a:txBody>
                    <a:bodyPr/>
                    <a:lstStyle/>
                    <a:p>
                      <a:r>
                        <a:rPr lang="en-US" sz="1200" dirty="0"/>
                        <a:t>Participation</a:t>
                      </a:r>
                      <a:r>
                        <a:rPr lang="en-US" sz="1200" baseline="0" dirty="0"/>
                        <a:t> </a:t>
                      </a:r>
                    </a:p>
                    <a:p>
                      <a:r>
                        <a:rPr lang="en-US" sz="1200" baseline="0" dirty="0"/>
                        <a:t>FY 2016</a:t>
                      </a:r>
                      <a:endParaRPr lang="en-US" sz="1200" dirty="0"/>
                    </a:p>
                  </a:txBody>
                  <a:tcPr/>
                </a:tc>
                <a:tc>
                  <a:txBody>
                    <a:bodyPr/>
                    <a:lstStyle/>
                    <a:p>
                      <a:endParaRPr lang="en-US" sz="1200" dirty="0"/>
                    </a:p>
                  </a:txBody>
                  <a:tcPr/>
                </a:tc>
                <a:tc>
                  <a:txBody>
                    <a:bodyPr/>
                    <a:lstStyle/>
                    <a:p>
                      <a:r>
                        <a:rPr lang="en-US" sz="1200" dirty="0"/>
                        <a:t>Program</a:t>
                      </a:r>
                    </a:p>
                  </a:txBody>
                  <a:tcPr/>
                </a:tc>
                <a:tc>
                  <a:txBody>
                    <a:bodyPr/>
                    <a:lstStyle/>
                    <a:p>
                      <a:r>
                        <a:rPr lang="en-US" sz="1200" dirty="0"/>
                        <a:t>Participation</a:t>
                      </a:r>
                    </a:p>
                    <a:p>
                      <a:r>
                        <a:rPr lang="en-US" sz="1200" dirty="0"/>
                        <a:t>FY 2017</a:t>
                      </a:r>
                    </a:p>
                  </a:txBody>
                  <a:tcPr/>
                </a:tc>
                <a:extLst>
                  <a:ext uri="{0D108BD9-81ED-4DB2-BD59-A6C34878D82A}">
                    <a16:rowId xmlns:a16="http://schemas.microsoft.com/office/drawing/2014/main" val="2187228940"/>
                  </a:ext>
                </a:extLst>
              </a:tr>
              <a:tr h="315528">
                <a:tc>
                  <a:txBody>
                    <a:bodyPr/>
                    <a:lstStyle/>
                    <a:p>
                      <a:r>
                        <a:rPr lang="en-US" sz="1200" dirty="0"/>
                        <a:t>Family Matters</a:t>
                      </a:r>
                    </a:p>
                  </a:txBody>
                  <a:tcPr/>
                </a:tc>
                <a:tc>
                  <a:txBody>
                    <a:bodyPr/>
                    <a:lstStyle/>
                    <a:p>
                      <a:r>
                        <a:rPr lang="en-US" sz="1200" dirty="0"/>
                        <a:t>94</a:t>
                      </a:r>
                    </a:p>
                  </a:txBody>
                  <a:tcPr/>
                </a:tc>
                <a:tc>
                  <a:txBody>
                    <a:bodyPr/>
                    <a:lstStyle/>
                    <a:p>
                      <a:endParaRPr lang="en-US" sz="1200" dirty="0"/>
                    </a:p>
                  </a:txBody>
                  <a:tcPr/>
                </a:tc>
                <a:tc>
                  <a:txBody>
                    <a:bodyPr/>
                    <a:lstStyle/>
                    <a:p>
                      <a:r>
                        <a:rPr lang="en-US" sz="1200" dirty="0"/>
                        <a:t>Christmas Breakfast</a:t>
                      </a:r>
                    </a:p>
                  </a:txBody>
                  <a:tcPr/>
                </a:tc>
                <a:tc>
                  <a:txBody>
                    <a:bodyPr/>
                    <a:lstStyle/>
                    <a:p>
                      <a:r>
                        <a:rPr lang="en-US" sz="1200" dirty="0"/>
                        <a:t>450</a:t>
                      </a:r>
                    </a:p>
                  </a:txBody>
                  <a:tcPr/>
                </a:tc>
                <a:extLst>
                  <a:ext uri="{0D108BD9-81ED-4DB2-BD59-A6C34878D82A}">
                    <a16:rowId xmlns:a16="http://schemas.microsoft.com/office/drawing/2014/main" val="1700714904"/>
                  </a:ext>
                </a:extLst>
              </a:tr>
              <a:tr h="315528">
                <a:tc>
                  <a:txBody>
                    <a:bodyPr/>
                    <a:lstStyle/>
                    <a:p>
                      <a:r>
                        <a:rPr lang="en-US" sz="1200" dirty="0"/>
                        <a:t>Food Program</a:t>
                      </a:r>
                    </a:p>
                  </a:txBody>
                  <a:tcPr/>
                </a:tc>
                <a:tc>
                  <a:txBody>
                    <a:bodyPr/>
                    <a:lstStyle/>
                    <a:p>
                      <a:r>
                        <a:rPr lang="en-US" sz="1200" dirty="0"/>
                        <a:t>300</a:t>
                      </a:r>
                    </a:p>
                  </a:txBody>
                  <a:tcPr/>
                </a:tc>
                <a:tc>
                  <a:txBody>
                    <a:bodyPr/>
                    <a:lstStyle/>
                    <a:p>
                      <a:endParaRPr lang="en-US" sz="1200" dirty="0"/>
                    </a:p>
                  </a:txBody>
                  <a:tcPr/>
                </a:tc>
                <a:tc>
                  <a:txBody>
                    <a:bodyPr/>
                    <a:lstStyle/>
                    <a:p>
                      <a:r>
                        <a:rPr lang="en-US" sz="1200" dirty="0"/>
                        <a:t>Community</a:t>
                      </a:r>
                      <a:r>
                        <a:rPr lang="en-US" sz="1200" baseline="0" dirty="0"/>
                        <a:t> Trips</a:t>
                      </a:r>
                      <a:endParaRPr lang="en-US" sz="1200" dirty="0"/>
                    </a:p>
                  </a:txBody>
                  <a:tcPr/>
                </a:tc>
                <a:tc>
                  <a:txBody>
                    <a:bodyPr/>
                    <a:lstStyle/>
                    <a:p>
                      <a:r>
                        <a:rPr lang="en-US" sz="1200" dirty="0"/>
                        <a:t>110</a:t>
                      </a:r>
                    </a:p>
                  </a:txBody>
                  <a:tcPr/>
                </a:tc>
                <a:extLst>
                  <a:ext uri="{0D108BD9-81ED-4DB2-BD59-A6C34878D82A}">
                    <a16:rowId xmlns:a16="http://schemas.microsoft.com/office/drawing/2014/main" val="2930140434"/>
                  </a:ext>
                </a:extLst>
              </a:tr>
              <a:tr h="315528">
                <a:tc>
                  <a:txBody>
                    <a:bodyPr/>
                    <a:lstStyle/>
                    <a:p>
                      <a:r>
                        <a:rPr lang="en-US" sz="1200" dirty="0"/>
                        <a:t>Girls</a:t>
                      </a:r>
                      <a:r>
                        <a:rPr lang="en-US" sz="1200" baseline="0" dirty="0"/>
                        <a:t> on the Run</a:t>
                      </a:r>
                      <a:endParaRPr lang="en-US" sz="1200" dirty="0"/>
                    </a:p>
                  </a:txBody>
                  <a:tcPr/>
                </a:tc>
                <a:tc>
                  <a:txBody>
                    <a:bodyPr/>
                    <a:lstStyle/>
                    <a:p>
                      <a:r>
                        <a:rPr lang="en-US" sz="1200" dirty="0"/>
                        <a:t>17</a:t>
                      </a:r>
                    </a:p>
                  </a:txBody>
                  <a:tcPr/>
                </a:tc>
                <a:tc>
                  <a:txBody>
                    <a:bodyPr/>
                    <a:lstStyle/>
                    <a:p>
                      <a:endParaRPr lang="en-US" sz="1200" dirty="0"/>
                    </a:p>
                  </a:txBody>
                  <a:tcPr/>
                </a:tc>
                <a:tc>
                  <a:txBody>
                    <a:bodyPr/>
                    <a:lstStyle/>
                    <a:p>
                      <a:r>
                        <a:rPr lang="en-US" sz="1200" dirty="0"/>
                        <a:t>SAT Prep</a:t>
                      </a:r>
                      <a:r>
                        <a:rPr lang="en-US" sz="1200" baseline="0" dirty="0"/>
                        <a:t> Class</a:t>
                      </a:r>
                      <a:endParaRPr lang="en-US" sz="1200" dirty="0"/>
                    </a:p>
                  </a:txBody>
                  <a:tcPr/>
                </a:tc>
                <a:tc>
                  <a:txBody>
                    <a:bodyPr/>
                    <a:lstStyle/>
                    <a:p>
                      <a:r>
                        <a:rPr lang="en-US" sz="1200" dirty="0"/>
                        <a:t>40</a:t>
                      </a:r>
                    </a:p>
                  </a:txBody>
                  <a:tcPr/>
                </a:tc>
                <a:extLst>
                  <a:ext uri="{0D108BD9-81ED-4DB2-BD59-A6C34878D82A}">
                    <a16:rowId xmlns:a16="http://schemas.microsoft.com/office/drawing/2014/main" val="895635616"/>
                  </a:ext>
                </a:extLst>
              </a:tr>
              <a:tr h="315528">
                <a:tc>
                  <a:txBody>
                    <a:bodyPr/>
                    <a:lstStyle/>
                    <a:p>
                      <a:r>
                        <a:rPr lang="en-US" sz="1200" dirty="0"/>
                        <a:t>Karate</a:t>
                      </a:r>
                    </a:p>
                  </a:txBody>
                  <a:tcPr/>
                </a:tc>
                <a:tc>
                  <a:txBody>
                    <a:bodyPr/>
                    <a:lstStyle/>
                    <a:p>
                      <a:r>
                        <a:rPr lang="en-US" sz="1200" dirty="0"/>
                        <a:t>60</a:t>
                      </a:r>
                    </a:p>
                  </a:txBody>
                  <a:tcPr/>
                </a:tc>
                <a:tc>
                  <a:txBody>
                    <a:bodyPr/>
                    <a:lstStyle/>
                    <a:p>
                      <a:endParaRPr lang="en-US" sz="1200" dirty="0"/>
                    </a:p>
                  </a:txBody>
                  <a:tcPr/>
                </a:tc>
                <a:tc>
                  <a:txBody>
                    <a:bodyPr/>
                    <a:lstStyle/>
                    <a:p>
                      <a:r>
                        <a:rPr lang="en-US" sz="1200" dirty="0"/>
                        <a:t>Green</a:t>
                      </a:r>
                      <a:r>
                        <a:rPr lang="en-US" sz="1200" baseline="0" dirty="0"/>
                        <a:t> Jobs</a:t>
                      </a:r>
                      <a:endParaRPr lang="en-US" sz="1200" dirty="0"/>
                    </a:p>
                  </a:txBody>
                  <a:tcPr/>
                </a:tc>
                <a:tc>
                  <a:txBody>
                    <a:bodyPr/>
                    <a:lstStyle/>
                    <a:p>
                      <a:r>
                        <a:rPr lang="en-US" sz="1200" dirty="0"/>
                        <a:t>14</a:t>
                      </a:r>
                    </a:p>
                  </a:txBody>
                  <a:tcPr/>
                </a:tc>
                <a:extLst>
                  <a:ext uri="{0D108BD9-81ED-4DB2-BD59-A6C34878D82A}">
                    <a16:rowId xmlns:a16="http://schemas.microsoft.com/office/drawing/2014/main" val="3402687292"/>
                  </a:ext>
                </a:extLst>
              </a:tr>
              <a:tr h="315528">
                <a:tc>
                  <a:txBody>
                    <a:bodyPr/>
                    <a:lstStyle/>
                    <a:p>
                      <a:r>
                        <a:rPr lang="en-US" sz="1200" dirty="0"/>
                        <a:t>Golf</a:t>
                      </a:r>
                    </a:p>
                  </a:txBody>
                  <a:tcPr/>
                </a:tc>
                <a:tc>
                  <a:txBody>
                    <a:bodyPr/>
                    <a:lstStyle/>
                    <a:p>
                      <a:r>
                        <a:rPr lang="en-US" sz="1200" dirty="0"/>
                        <a:t>11</a:t>
                      </a:r>
                    </a:p>
                  </a:txBody>
                  <a:tcPr/>
                </a:tc>
                <a:tc>
                  <a:txBody>
                    <a:bodyPr/>
                    <a:lstStyle/>
                    <a:p>
                      <a:endParaRPr lang="en-US" sz="1200" dirty="0"/>
                    </a:p>
                  </a:txBody>
                  <a:tcPr/>
                </a:tc>
                <a:tc>
                  <a:txBody>
                    <a:bodyPr/>
                    <a:lstStyle/>
                    <a:p>
                      <a:r>
                        <a:rPr lang="en-US" sz="1200" dirty="0"/>
                        <a:t>WYLC</a:t>
                      </a:r>
                    </a:p>
                  </a:txBody>
                  <a:tcPr/>
                </a:tc>
                <a:tc>
                  <a:txBody>
                    <a:bodyPr/>
                    <a:lstStyle/>
                    <a:p>
                      <a:r>
                        <a:rPr lang="en-US" sz="1200" dirty="0"/>
                        <a:t>16</a:t>
                      </a:r>
                    </a:p>
                  </a:txBody>
                  <a:tcPr/>
                </a:tc>
                <a:extLst>
                  <a:ext uri="{0D108BD9-81ED-4DB2-BD59-A6C34878D82A}">
                    <a16:rowId xmlns:a16="http://schemas.microsoft.com/office/drawing/2014/main" val="353211740"/>
                  </a:ext>
                </a:extLst>
              </a:tr>
              <a:tr h="315528">
                <a:tc>
                  <a:txBody>
                    <a:bodyPr/>
                    <a:lstStyle/>
                    <a:p>
                      <a:r>
                        <a:rPr lang="en-US" sz="1200" dirty="0"/>
                        <a:t>Job Fair</a:t>
                      </a:r>
                      <a:r>
                        <a:rPr lang="en-US" sz="1200" baseline="0" dirty="0"/>
                        <a:t> (2)</a:t>
                      </a:r>
                      <a:endParaRPr lang="en-US" sz="1200" dirty="0"/>
                    </a:p>
                  </a:txBody>
                  <a:tcPr/>
                </a:tc>
                <a:tc>
                  <a:txBody>
                    <a:bodyPr/>
                    <a:lstStyle/>
                    <a:p>
                      <a:r>
                        <a:rPr lang="en-US" sz="1200" dirty="0"/>
                        <a:t>30</a:t>
                      </a:r>
                    </a:p>
                  </a:txBody>
                  <a:tcPr/>
                </a:tc>
                <a:tc>
                  <a:txBody>
                    <a:bodyPr/>
                    <a:lstStyle/>
                    <a:p>
                      <a:endParaRPr lang="en-US" sz="1200" dirty="0"/>
                    </a:p>
                  </a:txBody>
                  <a:tcPr/>
                </a:tc>
                <a:tc>
                  <a:txBody>
                    <a:bodyPr/>
                    <a:lstStyle/>
                    <a:p>
                      <a:r>
                        <a:rPr lang="en-US" sz="1200" dirty="0"/>
                        <a:t>College Tours</a:t>
                      </a:r>
                    </a:p>
                  </a:txBody>
                  <a:tcPr/>
                </a:tc>
                <a:tc>
                  <a:txBody>
                    <a:bodyPr/>
                    <a:lstStyle/>
                    <a:p>
                      <a:r>
                        <a:rPr lang="en-US" sz="1200" dirty="0"/>
                        <a:t>141</a:t>
                      </a:r>
                    </a:p>
                  </a:txBody>
                  <a:tcPr/>
                </a:tc>
                <a:extLst>
                  <a:ext uri="{0D108BD9-81ED-4DB2-BD59-A6C34878D82A}">
                    <a16:rowId xmlns:a16="http://schemas.microsoft.com/office/drawing/2014/main" val="940933889"/>
                  </a:ext>
                </a:extLst>
              </a:tr>
              <a:tr h="315528">
                <a:tc>
                  <a:txBody>
                    <a:bodyPr/>
                    <a:lstStyle/>
                    <a:p>
                      <a:r>
                        <a:rPr lang="en-US" sz="1200" dirty="0"/>
                        <a:t>Camp Barnes</a:t>
                      </a:r>
                    </a:p>
                  </a:txBody>
                  <a:tcPr/>
                </a:tc>
                <a:tc>
                  <a:txBody>
                    <a:bodyPr/>
                    <a:lstStyle/>
                    <a:p>
                      <a:r>
                        <a:rPr lang="en-US" sz="1200" dirty="0"/>
                        <a:t>146</a:t>
                      </a:r>
                    </a:p>
                  </a:txBody>
                  <a:tcPr/>
                </a:tc>
                <a:tc>
                  <a:txBody>
                    <a:bodyPr/>
                    <a:lstStyle/>
                    <a:p>
                      <a:endParaRPr lang="en-US" sz="1200" dirty="0"/>
                    </a:p>
                  </a:txBody>
                  <a:tcPr/>
                </a:tc>
                <a:tc>
                  <a:txBody>
                    <a:bodyPr/>
                    <a:lstStyle/>
                    <a:p>
                      <a:r>
                        <a:rPr lang="en-US" sz="1200" dirty="0"/>
                        <a:t>Tennis</a:t>
                      </a:r>
                      <a:r>
                        <a:rPr lang="en-US" sz="1200" baseline="0" dirty="0"/>
                        <a:t> </a:t>
                      </a:r>
                      <a:endParaRPr lang="en-US" sz="1200" dirty="0"/>
                    </a:p>
                  </a:txBody>
                  <a:tcPr/>
                </a:tc>
                <a:tc>
                  <a:txBody>
                    <a:bodyPr/>
                    <a:lstStyle/>
                    <a:p>
                      <a:r>
                        <a:rPr lang="en-US" sz="1200" dirty="0"/>
                        <a:t>935</a:t>
                      </a:r>
                    </a:p>
                  </a:txBody>
                  <a:tcPr/>
                </a:tc>
                <a:extLst>
                  <a:ext uri="{0D108BD9-81ED-4DB2-BD59-A6C34878D82A}">
                    <a16:rowId xmlns:a16="http://schemas.microsoft.com/office/drawing/2014/main" val="1568681822"/>
                  </a:ext>
                </a:extLst>
              </a:tr>
              <a:tr h="315528">
                <a:tc>
                  <a:txBody>
                    <a:bodyPr/>
                    <a:lstStyle/>
                    <a:p>
                      <a:r>
                        <a:rPr lang="en-US" sz="1200" dirty="0"/>
                        <a:t>Boxing</a:t>
                      </a:r>
                    </a:p>
                  </a:txBody>
                  <a:tcPr/>
                </a:tc>
                <a:tc>
                  <a:txBody>
                    <a:bodyPr/>
                    <a:lstStyle/>
                    <a:p>
                      <a:r>
                        <a:rPr lang="en-US" sz="1200" dirty="0"/>
                        <a:t>30</a:t>
                      </a:r>
                    </a:p>
                  </a:txBody>
                  <a:tcPr/>
                </a:tc>
                <a:tc>
                  <a:txBody>
                    <a:bodyPr/>
                    <a:lstStyle/>
                    <a:p>
                      <a:endParaRPr lang="en-US" sz="1200" dirty="0"/>
                    </a:p>
                  </a:txBody>
                  <a:tcPr/>
                </a:tc>
                <a:tc>
                  <a:txBody>
                    <a:bodyPr/>
                    <a:lstStyle/>
                    <a:p>
                      <a:r>
                        <a:rPr lang="en-US" sz="1200" dirty="0"/>
                        <a:t>Summer Youth Employment</a:t>
                      </a:r>
                    </a:p>
                  </a:txBody>
                  <a:tcPr/>
                </a:tc>
                <a:tc>
                  <a:txBody>
                    <a:bodyPr/>
                    <a:lstStyle/>
                    <a:p>
                      <a:r>
                        <a:rPr lang="en-US" sz="1200" dirty="0"/>
                        <a:t>548</a:t>
                      </a:r>
                    </a:p>
                  </a:txBody>
                  <a:tcPr/>
                </a:tc>
                <a:extLst>
                  <a:ext uri="{0D108BD9-81ED-4DB2-BD59-A6C34878D82A}">
                    <a16:rowId xmlns:a16="http://schemas.microsoft.com/office/drawing/2014/main" val="3160784033"/>
                  </a:ext>
                </a:extLst>
              </a:tr>
              <a:tr h="315528">
                <a:tc>
                  <a:txBody>
                    <a:bodyPr/>
                    <a:lstStyle/>
                    <a:p>
                      <a:r>
                        <a:rPr lang="en-US" sz="1200" dirty="0"/>
                        <a:t>Chess</a:t>
                      </a:r>
                    </a:p>
                  </a:txBody>
                  <a:tcPr/>
                </a:tc>
                <a:tc>
                  <a:txBody>
                    <a:bodyPr/>
                    <a:lstStyle/>
                    <a:p>
                      <a:r>
                        <a:rPr lang="en-US" sz="1200" dirty="0"/>
                        <a:t>30</a:t>
                      </a:r>
                    </a:p>
                  </a:txBody>
                  <a:tcPr/>
                </a:tc>
                <a:tc>
                  <a:txBody>
                    <a:bodyPr/>
                    <a:lstStyle/>
                    <a:p>
                      <a:endParaRPr lang="en-US" sz="1200" dirty="0"/>
                    </a:p>
                  </a:txBody>
                  <a:tcPr/>
                </a:tc>
                <a:tc>
                  <a:txBody>
                    <a:bodyPr/>
                    <a:lstStyle/>
                    <a:p>
                      <a:r>
                        <a:rPr lang="en-US" sz="1200" dirty="0"/>
                        <a:t>Summer</a:t>
                      </a:r>
                      <a:r>
                        <a:rPr lang="en-US" sz="1200" baseline="0" dirty="0"/>
                        <a:t> Enrichment camp</a:t>
                      </a:r>
                      <a:endParaRPr lang="en-US" sz="1200" dirty="0"/>
                    </a:p>
                  </a:txBody>
                  <a:tcPr/>
                </a:tc>
                <a:tc>
                  <a:txBody>
                    <a:bodyPr/>
                    <a:lstStyle/>
                    <a:p>
                      <a:r>
                        <a:rPr lang="en-US" sz="1200" dirty="0"/>
                        <a:t>46</a:t>
                      </a:r>
                    </a:p>
                  </a:txBody>
                  <a:tcPr/>
                </a:tc>
                <a:extLst>
                  <a:ext uri="{0D108BD9-81ED-4DB2-BD59-A6C34878D82A}">
                    <a16:rowId xmlns:a16="http://schemas.microsoft.com/office/drawing/2014/main" val="1438498302"/>
                  </a:ext>
                </a:extLst>
              </a:tr>
              <a:tr h="416578">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r>
                        <a:rPr lang="en-US" sz="1200" dirty="0"/>
                        <a:t>Hicks Summer Camp</a:t>
                      </a:r>
                    </a:p>
                  </a:txBody>
                  <a:tcPr/>
                </a:tc>
                <a:tc>
                  <a:txBody>
                    <a:bodyPr/>
                    <a:lstStyle/>
                    <a:p>
                      <a:r>
                        <a:rPr lang="en-US" sz="1200" dirty="0"/>
                        <a:t>95</a:t>
                      </a:r>
                    </a:p>
                  </a:txBody>
                  <a:tcPr/>
                </a:tc>
                <a:extLst>
                  <a:ext uri="{0D108BD9-81ED-4DB2-BD59-A6C34878D82A}">
                    <a16:rowId xmlns:a16="http://schemas.microsoft.com/office/drawing/2014/main" val="112080497"/>
                  </a:ext>
                </a:extLst>
              </a:tr>
              <a:tr h="315528">
                <a:tc>
                  <a:txBody>
                    <a:bodyPr/>
                    <a:lstStyle/>
                    <a:p>
                      <a:r>
                        <a:rPr lang="en-US" sz="1200" dirty="0"/>
                        <a:t>Teen Summit</a:t>
                      </a:r>
                    </a:p>
                  </a:txBody>
                  <a:tcPr/>
                </a:tc>
                <a:tc>
                  <a:txBody>
                    <a:bodyPr/>
                    <a:lstStyle/>
                    <a:p>
                      <a:r>
                        <a:rPr lang="en-US" sz="1200" dirty="0"/>
                        <a:t>516</a:t>
                      </a:r>
                    </a:p>
                  </a:txBody>
                  <a:tcPr/>
                </a:tc>
                <a:tc>
                  <a:txBody>
                    <a:bodyPr/>
                    <a:lstStyle/>
                    <a:p>
                      <a:endParaRPr lang="en-US" sz="1200" dirty="0"/>
                    </a:p>
                  </a:txBody>
                  <a:tcPr/>
                </a:tc>
                <a:tc>
                  <a:txBody>
                    <a:bodyPr/>
                    <a:lstStyle/>
                    <a:p>
                      <a:r>
                        <a:rPr lang="en-US" sz="1200" dirty="0"/>
                        <a:t>Youth &amp;</a:t>
                      </a:r>
                      <a:r>
                        <a:rPr lang="en-US" sz="1200" baseline="0" dirty="0"/>
                        <a:t> City Government </a:t>
                      </a:r>
                      <a:endParaRPr lang="en-US" sz="1200" dirty="0"/>
                    </a:p>
                  </a:txBody>
                  <a:tcPr/>
                </a:tc>
                <a:tc>
                  <a:txBody>
                    <a:bodyPr/>
                    <a:lstStyle/>
                    <a:p>
                      <a:r>
                        <a:rPr lang="en-US" sz="1200" dirty="0"/>
                        <a:t>163</a:t>
                      </a:r>
                    </a:p>
                  </a:txBody>
                  <a:tcPr/>
                </a:tc>
                <a:extLst>
                  <a:ext uri="{0D108BD9-81ED-4DB2-BD59-A6C34878D82A}">
                    <a16:rowId xmlns:a16="http://schemas.microsoft.com/office/drawing/2014/main" val="1072798204"/>
                  </a:ext>
                </a:extLst>
              </a:tr>
              <a:tr h="315528">
                <a:tc>
                  <a:txBody>
                    <a:bodyPr/>
                    <a:lstStyle/>
                    <a:p>
                      <a:r>
                        <a:rPr lang="en-US" sz="1200" dirty="0"/>
                        <a:t>Men’s softball</a:t>
                      </a:r>
                    </a:p>
                  </a:txBody>
                  <a:tcPr/>
                </a:tc>
                <a:tc>
                  <a:txBody>
                    <a:bodyPr/>
                    <a:lstStyle/>
                    <a:p>
                      <a:r>
                        <a:rPr lang="en-US" sz="1200" dirty="0"/>
                        <a:t>2413</a:t>
                      </a:r>
                    </a:p>
                  </a:txBody>
                  <a:tcPr/>
                </a:tc>
                <a:tc>
                  <a:txBody>
                    <a:bodyPr/>
                    <a:lstStyle/>
                    <a:p>
                      <a:endParaRPr lang="en-US" sz="1200" dirty="0"/>
                    </a:p>
                  </a:txBody>
                  <a:tcPr/>
                </a:tc>
                <a:tc>
                  <a:txBody>
                    <a:bodyPr/>
                    <a:lstStyle/>
                    <a:p>
                      <a:r>
                        <a:rPr lang="en-US" sz="1200" dirty="0"/>
                        <a:t>College/Career Fair</a:t>
                      </a:r>
                    </a:p>
                  </a:txBody>
                  <a:tcPr/>
                </a:tc>
                <a:tc>
                  <a:txBody>
                    <a:bodyPr/>
                    <a:lstStyle/>
                    <a:p>
                      <a:r>
                        <a:rPr lang="en-US" sz="1200" dirty="0"/>
                        <a:t>46</a:t>
                      </a:r>
                    </a:p>
                  </a:txBody>
                  <a:tcPr/>
                </a:tc>
                <a:extLst>
                  <a:ext uri="{0D108BD9-81ED-4DB2-BD59-A6C34878D82A}">
                    <a16:rowId xmlns:a16="http://schemas.microsoft.com/office/drawing/2014/main" val="36861287"/>
                  </a:ext>
                </a:extLst>
              </a:tr>
            </a:tbl>
          </a:graphicData>
        </a:graphic>
      </p:graphicFrame>
      <p:sp>
        <p:nvSpPr>
          <p:cNvPr id="6"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2266277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8077200" cy="1371600"/>
          </a:xfrm>
        </p:spPr>
        <p:txBody>
          <a:bodyPr>
            <a:normAutofit/>
          </a:bodyPr>
          <a:lstStyle/>
          <a:p>
            <a:r>
              <a:rPr lang="en-US" sz="2800" b="1" dirty="0">
                <a:latin typeface="+mn-lt"/>
              </a:rPr>
              <a:t>2016 Program Costs </a:t>
            </a:r>
          </a:p>
        </p:txBody>
      </p:sp>
      <p:graphicFrame>
        <p:nvGraphicFramePr>
          <p:cNvPr id="18" name="Table 17"/>
          <p:cNvGraphicFramePr>
            <a:graphicFrameLocks noGrp="1"/>
          </p:cNvGraphicFramePr>
          <p:nvPr>
            <p:extLst>
              <p:ext uri="{D42A27DB-BD31-4B8C-83A1-F6EECF244321}">
                <p14:modId xmlns:p14="http://schemas.microsoft.com/office/powerpoint/2010/main" val="4152893918"/>
              </p:ext>
            </p:extLst>
          </p:nvPr>
        </p:nvGraphicFramePr>
        <p:xfrm>
          <a:off x="1103015" y="2057400"/>
          <a:ext cx="6821785" cy="4609126"/>
        </p:xfrm>
        <a:graphic>
          <a:graphicData uri="http://schemas.openxmlformats.org/drawingml/2006/table">
            <a:tbl>
              <a:tblPr firstRow="1" bandRow="1">
                <a:tableStyleId>{5C22544A-7EE6-4342-B048-85BDC9FD1C3A}</a:tableStyleId>
              </a:tblPr>
              <a:tblGrid>
                <a:gridCol w="1410130">
                  <a:extLst>
                    <a:ext uri="{9D8B030D-6E8A-4147-A177-3AD203B41FA5}">
                      <a16:colId xmlns:a16="http://schemas.microsoft.com/office/drawing/2014/main" val="3273636794"/>
                    </a:ext>
                  </a:extLst>
                </a:gridCol>
                <a:gridCol w="791157">
                  <a:extLst>
                    <a:ext uri="{9D8B030D-6E8A-4147-A177-3AD203B41FA5}">
                      <a16:colId xmlns:a16="http://schemas.microsoft.com/office/drawing/2014/main" val="1560144800"/>
                    </a:ext>
                  </a:extLst>
                </a:gridCol>
                <a:gridCol w="962898">
                  <a:extLst>
                    <a:ext uri="{9D8B030D-6E8A-4147-A177-3AD203B41FA5}">
                      <a16:colId xmlns:a16="http://schemas.microsoft.com/office/drawing/2014/main" val="2054934244"/>
                    </a:ext>
                  </a:extLst>
                </a:gridCol>
                <a:gridCol w="1549776">
                  <a:extLst>
                    <a:ext uri="{9D8B030D-6E8A-4147-A177-3AD203B41FA5}">
                      <a16:colId xmlns:a16="http://schemas.microsoft.com/office/drawing/2014/main" val="3656849506"/>
                    </a:ext>
                  </a:extLst>
                </a:gridCol>
                <a:gridCol w="924838">
                  <a:extLst>
                    <a:ext uri="{9D8B030D-6E8A-4147-A177-3AD203B41FA5}">
                      <a16:colId xmlns:a16="http://schemas.microsoft.com/office/drawing/2014/main" val="2709850282"/>
                    </a:ext>
                  </a:extLst>
                </a:gridCol>
                <a:gridCol w="1182986">
                  <a:extLst>
                    <a:ext uri="{9D8B030D-6E8A-4147-A177-3AD203B41FA5}">
                      <a16:colId xmlns:a16="http://schemas.microsoft.com/office/drawing/2014/main" val="20005"/>
                    </a:ext>
                  </a:extLst>
                </a:gridCol>
              </a:tblGrid>
              <a:tr h="685800">
                <a:tc>
                  <a:txBody>
                    <a:bodyPr/>
                    <a:lstStyle/>
                    <a:p>
                      <a:pPr algn="ctr"/>
                      <a:r>
                        <a:rPr lang="en-US" sz="1200" dirty="0"/>
                        <a:t>Program</a:t>
                      </a:r>
                    </a:p>
                  </a:txBody>
                  <a:tcPr/>
                </a:tc>
                <a:tc>
                  <a:txBody>
                    <a:bodyPr/>
                    <a:lstStyle/>
                    <a:p>
                      <a:pPr algn="ctr"/>
                      <a:r>
                        <a:rPr lang="en-US" sz="1200" dirty="0"/>
                        <a:t>Cost</a:t>
                      </a:r>
                    </a:p>
                  </a:txBody>
                  <a:tcPr/>
                </a:tc>
                <a:tc>
                  <a:txBody>
                    <a:bodyPr/>
                    <a:lstStyle/>
                    <a:p>
                      <a:pPr algn="ctr"/>
                      <a:r>
                        <a:rPr lang="en-US" sz="1200" dirty="0"/>
                        <a:t>Fees</a:t>
                      </a:r>
                      <a:r>
                        <a:rPr lang="en-US" sz="1200" baseline="0" dirty="0"/>
                        <a:t> Collected</a:t>
                      </a:r>
                      <a:endParaRPr lang="en-US" sz="1200" dirty="0"/>
                    </a:p>
                  </a:txBody>
                  <a:tcPr/>
                </a:tc>
                <a:tc>
                  <a:txBody>
                    <a:bodyPr/>
                    <a:lstStyle/>
                    <a:p>
                      <a:pPr algn="ctr"/>
                      <a:r>
                        <a:rPr lang="en-US" sz="1200" dirty="0"/>
                        <a:t>Program</a:t>
                      </a:r>
                    </a:p>
                  </a:txBody>
                  <a:tcPr/>
                </a:tc>
                <a:tc>
                  <a:txBody>
                    <a:bodyPr/>
                    <a:lstStyle/>
                    <a:p>
                      <a:pPr algn="ctr"/>
                      <a:r>
                        <a:rPr lang="en-US" sz="1200" dirty="0"/>
                        <a:t>Cost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Fees Collected</a:t>
                      </a:r>
                    </a:p>
                    <a:p>
                      <a:pPr algn="ctr"/>
                      <a:endParaRPr lang="en-US" sz="1200" dirty="0"/>
                    </a:p>
                  </a:txBody>
                  <a:tcPr/>
                </a:tc>
                <a:extLst>
                  <a:ext uri="{0D108BD9-81ED-4DB2-BD59-A6C34878D82A}">
                    <a16:rowId xmlns:a16="http://schemas.microsoft.com/office/drawing/2014/main" val="2187228940"/>
                  </a:ext>
                </a:extLst>
              </a:tr>
              <a:tr h="299218">
                <a:tc>
                  <a:txBody>
                    <a:bodyPr/>
                    <a:lstStyle/>
                    <a:p>
                      <a:pPr algn="ctr"/>
                      <a:r>
                        <a:rPr lang="en-US" sz="1200" dirty="0"/>
                        <a:t>Family Matters</a:t>
                      </a:r>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Christmas Breakfast</a:t>
                      </a:r>
                    </a:p>
                  </a:txBody>
                  <a:tcPr/>
                </a:tc>
                <a:tc>
                  <a:txBody>
                    <a:bodyPr/>
                    <a:lstStyle/>
                    <a:p>
                      <a:pPr algn="ctr"/>
                      <a:r>
                        <a:rPr lang="en-US" sz="1200" dirty="0"/>
                        <a:t>$2K</a:t>
                      </a:r>
                    </a:p>
                  </a:txBody>
                  <a:tcPr/>
                </a:tc>
                <a:tc>
                  <a:txBody>
                    <a:bodyPr/>
                    <a:lstStyle/>
                    <a:p>
                      <a:pPr algn="ctr"/>
                      <a:r>
                        <a:rPr lang="en-US" sz="1200" dirty="0"/>
                        <a:t>$0</a:t>
                      </a:r>
                    </a:p>
                  </a:txBody>
                  <a:tcPr/>
                </a:tc>
                <a:extLst>
                  <a:ext uri="{0D108BD9-81ED-4DB2-BD59-A6C34878D82A}">
                    <a16:rowId xmlns:a16="http://schemas.microsoft.com/office/drawing/2014/main" val="1700714904"/>
                  </a:ext>
                </a:extLst>
              </a:tr>
              <a:tr h="299218">
                <a:tc>
                  <a:txBody>
                    <a:bodyPr/>
                    <a:lstStyle/>
                    <a:p>
                      <a:pPr algn="ctr"/>
                      <a:r>
                        <a:rPr lang="en-US" sz="1200" dirty="0"/>
                        <a:t>Food Program</a:t>
                      </a:r>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Community</a:t>
                      </a:r>
                      <a:r>
                        <a:rPr lang="en-US" sz="1200" baseline="0" dirty="0"/>
                        <a:t> Trips</a:t>
                      </a:r>
                      <a:endParaRPr lang="en-US" sz="1200" dirty="0"/>
                    </a:p>
                  </a:txBody>
                  <a:tcPr/>
                </a:tc>
                <a:tc>
                  <a:txBody>
                    <a:bodyPr/>
                    <a:lstStyle/>
                    <a:p>
                      <a:pPr algn="ctr"/>
                      <a:r>
                        <a:rPr lang="en-US" sz="1200" dirty="0"/>
                        <a:t>$10K</a:t>
                      </a:r>
                    </a:p>
                  </a:txBody>
                  <a:tcPr/>
                </a:tc>
                <a:tc>
                  <a:txBody>
                    <a:bodyPr/>
                    <a:lstStyle/>
                    <a:p>
                      <a:pPr algn="ctr"/>
                      <a:r>
                        <a:rPr lang="en-US" sz="1200" dirty="0"/>
                        <a:t>$55 pp</a:t>
                      </a:r>
                    </a:p>
                  </a:txBody>
                  <a:tcPr/>
                </a:tc>
                <a:extLst>
                  <a:ext uri="{0D108BD9-81ED-4DB2-BD59-A6C34878D82A}">
                    <a16:rowId xmlns:a16="http://schemas.microsoft.com/office/drawing/2014/main" val="2930140434"/>
                  </a:ext>
                </a:extLst>
              </a:tr>
              <a:tr h="299218">
                <a:tc>
                  <a:txBody>
                    <a:bodyPr/>
                    <a:lstStyle/>
                    <a:p>
                      <a:pPr algn="ctr"/>
                      <a:r>
                        <a:rPr lang="en-US" sz="1200" dirty="0"/>
                        <a:t>Girls</a:t>
                      </a:r>
                      <a:r>
                        <a:rPr lang="en-US" sz="1200" baseline="0" dirty="0"/>
                        <a:t> on the Run</a:t>
                      </a:r>
                      <a:endParaRPr lang="en-US" sz="1200" dirty="0"/>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SAT Prep</a:t>
                      </a:r>
                      <a:r>
                        <a:rPr lang="en-US" sz="1200" baseline="0" dirty="0"/>
                        <a:t> Class</a:t>
                      </a:r>
                      <a:endParaRPr lang="en-US" sz="1200" dirty="0"/>
                    </a:p>
                  </a:txBody>
                  <a:tcPr/>
                </a:tc>
                <a:tc>
                  <a:txBody>
                    <a:bodyPr/>
                    <a:lstStyle/>
                    <a:p>
                      <a:pPr algn="ctr"/>
                      <a:r>
                        <a:rPr lang="en-US" sz="1200" dirty="0"/>
                        <a:t>$6.K</a:t>
                      </a:r>
                    </a:p>
                  </a:txBody>
                  <a:tcPr/>
                </a:tc>
                <a:tc>
                  <a:txBody>
                    <a:bodyPr/>
                    <a:lstStyle/>
                    <a:p>
                      <a:pPr algn="ctr"/>
                      <a:r>
                        <a:rPr lang="en-US" sz="1200" dirty="0"/>
                        <a:t>$0</a:t>
                      </a:r>
                    </a:p>
                  </a:txBody>
                  <a:tcPr/>
                </a:tc>
                <a:extLst>
                  <a:ext uri="{0D108BD9-81ED-4DB2-BD59-A6C34878D82A}">
                    <a16:rowId xmlns:a16="http://schemas.microsoft.com/office/drawing/2014/main" val="895635616"/>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Job Fair</a:t>
                      </a:r>
                      <a:r>
                        <a:rPr lang="en-US" sz="1200" baseline="0" dirty="0"/>
                        <a:t> (2)</a:t>
                      </a:r>
                      <a:endParaRPr lang="en-US" sz="1200" dirty="0"/>
                    </a:p>
                    <a:p>
                      <a:pPr algn="ctr"/>
                      <a:endParaRPr lang="en-US" sz="1200" dirty="0"/>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Green</a:t>
                      </a:r>
                      <a:r>
                        <a:rPr lang="en-US" sz="1200" baseline="0" dirty="0"/>
                        <a:t> Jobs</a:t>
                      </a:r>
                      <a:endParaRPr lang="en-US" sz="1200" dirty="0"/>
                    </a:p>
                  </a:txBody>
                  <a:tcPr/>
                </a:tc>
                <a:tc>
                  <a:txBody>
                    <a:bodyPr/>
                    <a:lstStyle/>
                    <a:p>
                      <a:pPr algn="ctr"/>
                      <a:r>
                        <a:rPr lang="en-US" sz="1200" dirty="0"/>
                        <a:t>$0</a:t>
                      </a:r>
                    </a:p>
                  </a:txBody>
                  <a:tcPr/>
                </a:tc>
                <a:tc>
                  <a:txBody>
                    <a:bodyPr/>
                    <a:lstStyle/>
                    <a:p>
                      <a:pPr algn="ctr"/>
                      <a:r>
                        <a:rPr lang="en-US" sz="1200" dirty="0"/>
                        <a:t>$0</a:t>
                      </a:r>
                    </a:p>
                  </a:txBody>
                  <a:tcPr/>
                </a:tc>
                <a:extLst>
                  <a:ext uri="{0D108BD9-81ED-4DB2-BD59-A6C34878D82A}">
                    <a16:rowId xmlns:a16="http://schemas.microsoft.com/office/drawing/2014/main" val="3402687292"/>
                  </a:ext>
                </a:extLst>
              </a:tr>
              <a:tr h="299218">
                <a:tc>
                  <a:txBody>
                    <a:bodyPr/>
                    <a:lstStyle/>
                    <a:p>
                      <a:pPr algn="ctr"/>
                      <a:r>
                        <a:rPr lang="en-US" sz="1200" dirty="0"/>
                        <a:t>Camp Barnes</a:t>
                      </a:r>
                    </a:p>
                  </a:txBody>
                  <a:tcPr/>
                </a:tc>
                <a:tc>
                  <a:txBody>
                    <a:bodyPr/>
                    <a:lstStyle/>
                    <a:p>
                      <a:pPr algn="ctr"/>
                      <a:r>
                        <a:rPr lang="en-US" sz="1200" dirty="0"/>
                        <a:t>$17.2K</a:t>
                      </a:r>
                    </a:p>
                  </a:txBody>
                  <a:tcPr/>
                </a:tc>
                <a:tc>
                  <a:txBody>
                    <a:bodyPr/>
                    <a:lstStyle/>
                    <a:p>
                      <a:pPr algn="ctr"/>
                      <a:r>
                        <a:rPr lang="en-US" sz="1200" dirty="0"/>
                        <a:t>$0</a:t>
                      </a:r>
                    </a:p>
                  </a:txBody>
                  <a:tcPr/>
                </a:tc>
                <a:tc>
                  <a:txBody>
                    <a:bodyPr/>
                    <a:lstStyle/>
                    <a:p>
                      <a:pPr algn="ctr"/>
                      <a:r>
                        <a:rPr lang="en-US" sz="1200" dirty="0"/>
                        <a:t>WYLC</a:t>
                      </a:r>
                    </a:p>
                  </a:txBody>
                  <a:tcPr/>
                </a:tc>
                <a:tc>
                  <a:txBody>
                    <a:bodyPr/>
                    <a:lstStyle/>
                    <a:p>
                      <a:pPr algn="ctr"/>
                      <a:r>
                        <a:rPr lang="en-US" sz="1200" dirty="0"/>
                        <a:t>0</a:t>
                      </a:r>
                    </a:p>
                  </a:txBody>
                  <a:tcPr/>
                </a:tc>
                <a:tc>
                  <a:txBody>
                    <a:bodyPr/>
                    <a:lstStyle/>
                    <a:p>
                      <a:pPr algn="ctr"/>
                      <a:r>
                        <a:rPr lang="en-US" sz="1200" dirty="0"/>
                        <a:t>$0</a:t>
                      </a:r>
                    </a:p>
                  </a:txBody>
                  <a:tcPr/>
                </a:tc>
                <a:extLst>
                  <a:ext uri="{0D108BD9-81ED-4DB2-BD59-A6C34878D82A}">
                    <a16:rowId xmlns:a16="http://schemas.microsoft.com/office/drawing/2014/main" val="353211740"/>
                  </a:ext>
                </a:extLst>
              </a:tr>
              <a:tr h="299218">
                <a:tc>
                  <a:txBody>
                    <a:bodyPr/>
                    <a:lstStyle/>
                    <a:p>
                      <a:pPr algn="ctr"/>
                      <a:r>
                        <a:rPr lang="en-US" sz="1200" dirty="0"/>
                        <a:t>Boxing</a:t>
                      </a:r>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College Tours</a:t>
                      </a:r>
                    </a:p>
                  </a:txBody>
                  <a:tcPr/>
                </a:tc>
                <a:tc>
                  <a:txBody>
                    <a:bodyPr/>
                    <a:lstStyle/>
                    <a:p>
                      <a:pPr algn="ctr"/>
                      <a:r>
                        <a:rPr lang="en-US" sz="1200" dirty="0"/>
                        <a:t>$20.4K</a:t>
                      </a:r>
                    </a:p>
                  </a:txBody>
                  <a:tcPr/>
                </a:tc>
                <a:tc>
                  <a:txBody>
                    <a:bodyPr/>
                    <a:lstStyle/>
                    <a:p>
                      <a:pPr algn="ctr"/>
                      <a:r>
                        <a:rPr lang="en-US" sz="1200" dirty="0"/>
                        <a:t>$350</a:t>
                      </a:r>
                      <a:r>
                        <a:rPr lang="en-US" sz="1200" baseline="0" dirty="0"/>
                        <a:t> pp</a:t>
                      </a:r>
                      <a:endParaRPr lang="en-US" sz="1200" dirty="0"/>
                    </a:p>
                  </a:txBody>
                  <a:tcPr/>
                </a:tc>
                <a:extLst>
                  <a:ext uri="{0D108BD9-81ED-4DB2-BD59-A6C34878D82A}">
                    <a16:rowId xmlns:a16="http://schemas.microsoft.com/office/drawing/2014/main" val="940933889"/>
                  </a:ext>
                </a:extLst>
              </a:tr>
              <a:tr h="299218">
                <a:tc>
                  <a:txBody>
                    <a:bodyPr/>
                    <a:lstStyle/>
                    <a:p>
                      <a:pPr algn="ctr"/>
                      <a:r>
                        <a:rPr lang="en-US" sz="1200" dirty="0"/>
                        <a:t>Chess</a:t>
                      </a:r>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Tennis</a:t>
                      </a:r>
                      <a:r>
                        <a:rPr lang="en-US" sz="1200" baseline="0" dirty="0"/>
                        <a:t> </a:t>
                      </a:r>
                      <a:endParaRPr lang="en-US" sz="1200" dirty="0"/>
                    </a:p>
                  </a:txBody>
                  <a:tcPr/>
                </a:tc>
                <a:tc>
                  <a:txBody>
                    <a:bodyPr/>
                    <a:lstStyle/>
                    <a:p>
                      <a:pPr algn="ctr"/>
                      <a:r>
                        <a:rPr lang="en-US" sz="1200" dirty="0"/>
                        <a:t>$2.4K</a:t>
                      </a:r>
                    </a:p>
                  </a:txBody>
                  <a:tcPr/>
                </a:tc>
                <a:tc>
                  <a:txBody>
                    <a:bodyPr/>
                    <a:lstStyle/>
                    <a:p>
                      <a:pPr algn="ctr"/>
                      <a:r>
                        <a:rPr lang="en-US" sz="1200" dirty="0"/>
                        <a:t>$0</a:t>
                      </a:r>
                    </a:p>
                  </a:txBody>
                  <a:tcPr/>
                </a:tc>
                <a:extLst>
                  <a:ext uri="{0D108BD9-81ED-4DB2-BD59-A6C34878D82A}">
                    <a16:rowId xmlns:a16="http://schemas.microsoft.com/office/drawing/2014/main" val="1568681822"/>
                  </a:ext>
                </a:extLst>
              </a:tr>
              <a:tr h="457200">
                <a:tc>
                  <a:txBody>
                    <a:bodyPr/>
                    <a:lstStyle/>
                    <a:p>
                      <a:pPr algn="ctr"/>
                      <a:r>
                        <a:rPr lang="en-US" sz="1200" dirty="0"/>
                        <a:t>Teen Summit</a:t>
                      </a:r>
                    </a:p>
                  </a:txBody>
                  <a:tcPr/>
                </a:tc>
                <a:tc>
                  <a:txBody>
                    <a:bodyPr/>
                    <a:lstStyle/>
                    <a:p>
                      <a:pPr algn="ctr"/>
                      <a:r>
                        <a:rPr lang="en-US" sz="1200" dirty="0"/>
                        <a:t>$7K</a:t>
                      </a:r>
                    </a:p>
                  </a:txBody>
                  <a:tcPr/>
                </a:tc>
                <a:tc>
                  <a:txBody>
                    <a:bodyPr/>
                    <a:lstStyle/>
                    <a:p>
                      <a:pPr algn="ctr"/>
                      <a:r>
                        <a:rPr lang="en-US" sz="1200" dirty="0"/>
                        <a:t>$0</a:t>
                      </a:r>
                    </a:p>
                  </a:txBody>
                  <a:tcPr/>
                </a:tc>
                <a:tc>
                  <a:txBody>
                    <a:bodyPr/>
                    <a:lstStyle/>
                    <a:p>
                      <a:pPr algn="ctr"/>
                      <a:r>
                        <a:rPr lang="en-US" sz="1200" dirty="0"/>
                        <a:t>Summer Youth Employment</a:t>
                      </a:r>
                    </a:p>
                  </a:txBody>
                  <a:tcPr/>
                </a:tc>
                <a:tc>
                  <a:txBody>
                    <a:bodyPr/>
                    <a:lstStyle/>
                    <a:p>
                      <a:pPr algn="ctr"/>
                      <a:r>
                        <a:rPr lang="en-US" sz="1200" dirty="0"/>
                        <a:t>$623.1K</a:t>
                      </a:r>
                    </a:p>
                  </a:txBody>
                  <a:tcPr/>
                </a:tc>
                <a:tc>
                  <a:txBody>
                    <a:bodyPr/>
                    <a:lstStyle/>
                    <a:p>
                      <a:pPr algn="ctr"/>
                      <a:r>
                        <a:rPr lang="en-US" sz="1200" dirty="0"/>
                        <a:t>$0</a:t>
                      </a:r>
                    </a:p>
                  </a:txBody>
                  <a:tcPr/>
                </a:tc>
                <a:extLst>
                  <a:ext uri="{0D108BD9-81ED-4DB2-BD59-A6C34878D82A}">
                    <a16:rowId xmlns:a16="http://schemas.microsoft.com/office/drawing/2014/main" val="3160784033"/>
                  </a:ext>
                </a:extLst>
              </a:tr>
              <a:tr h="457200">
                <a:tc>
                  <a:txBody>
                    <a:bodyPr/>
                    <a:lstStyle/>
                    <a:p>
                      <a:pPr algn="ctr"/>
                      <a:r>
                        <a:rPr lang="en-US" sz="1200" dirty="0"/>
                        <a:t>Men’s softball</a:t>
                      </a:r>
                    </a:p>
                  </a:txBody>
                  <a:tcPr/>
                </a:tc>
                <a:tc>
                  <a:txBody>
                    <a:bodyPr/>
                    <a:lstStyle/>
                    <a:p>
                      <a:pPr algn="ctr"/>
                      <a:r>
                        <a:rPr lang="en-US" sz="1200" dirty="0"/>
                        <a:t>$7.3K</a:t>
                      </a:r>
                    </a:p>
                  </a:txBody>
                  <a:tcPr/>
                </a:tc>
                <a:tc>
                  <a:txBody>
                    <a:bodyPr/>
                    <a:lstStyle/>
                    <a:p>
                      <a:pPr algn="ctr"/>
                      <a:r>
                        <a:rPr lang="en-US" sz="1200" dirty="0"/>
                        <a:t>$2.7K</a:t>
                      </a:r>
                    </a:p>
                  </a:txBody>
                  <a:tcPr/>
                </a:tc>
                <a:tc>
                  <a:txBody>
                    <a:bodyPr/>
                    <a:lstStyle/>
                    <a:p>
                      <a:pPr algn="ctr"/>
                      <a:r>
                        <a:rPr lang="en-US" sz="1200" dirty="0"/>
                        <a:t>Summer</a:t>
                      </a:r>
                      <a:r>
                        <a:rPr lang="en-US" sz="1200" baseline="0" dirty="0"/>
                        <a:t> Enrichment camp</a:t>
                      </a:r>
                      <a:endParaRPr lang="en-US" sz="1200" dirty="0"/>
                    </a:p>
                  </a:txBody>
                  <a:tcPr/>
                </a:tc>
                <a:tc>
                  <a:txBody>
                    <a:bodyPr/>
                    <a:lstStyle/>
                    <a:p>
                      <a:pPr algn="ctr"/>
                      <a:r>
                        <a:rPr lang="en-US" sz="1200" dirty="0"/>
                        <a:t>$11K</a:t>
                      </a:r>
                    </a:p>
                  </a:txBody>
                  <a:tcPr/>
                </a:tc>
                <a:tc>
                  <a:txBody>
                    <a:bodyPr/>
                    <a:lstStyle/>
                    <a:p>
                      <a:pPr algn="ctr"/>
                      <a:r>
                        <a:rPr lang="en-US" sz="1200" dirty="0"/>
                        <a:t>$55 pp</a:t>
                      </a:r>
                    </a:p>
                  </a:txBody>
                  <a:tcPr/>
                </a:tc>
                <a:extLst>
                  <a:ext uri="{0D108BD9-81ED-4DB2-BD59-A6C34878D82A}">
                    <a16:rowId xmlns:a16="http://schemas.microsoft.com/office/drawing/2014/main" val="1438498302"/>
                  </a:ext>
                </a:extLst>
              </a:tr>
              <a:tr h="457200">
                <a:tc>
                  <a:txBody>
                    <a:bodyPr/>
                    <a:lstStyle/>
                    <a:p>
                      <a:pPr algn="ctr"/>
                      <a:r>
                        <a:rPr lang="en-US" sz="1200" dirty="0"/>
                        <a:t>Youth &amp;</a:t>
                      </a:r>
                      <a:r>
                        <a:rPr lang="en-US" sz="1200" baseline="0" dirty="0"/>
                        <a:t> City Government </a:t>
                      </a:r>
                      <a:endParaRPr lang="en-US" sz="1200" dirty="0"/>
                    </a:p>
                  </a:txBody>
                  <a:tcPr/>
                </a:tc>
                <a:tc>
                  <a:txBody>
                    <a:bodyPr/>
                    <a:lstStyle/>
                    <a:p>
                      <a:pPr algn="ctr"/>
                      <a:r>
                        <a:rPr lang="en-US" sz="1200" dirty="0"/>
                        <a:t>$6.7K</a:t>
                      </a:r>
                    </a:p>
                  </a:txBody>
                  <a:tcPr/>
                </a:tc>
                <a:tc>
                  <a:txBody>
                    <a:bodyPr/>
                    <a:lstStyle/>
                    <a:p>
                      <a:pPr algn="ctr"/>
                      <a:r>
                        <a:rPr lang="en-US" sz="1200" dirty="0"/>
                        <a:t>$0</a:t>
                      </a:r>
                    </a:p>
                  </a:txBody>
                  <a:tcPr/>
                </a:tc>
                <a:tc>
                  <a:txBody>
                    <a:bodyPr/>
                    <a:lstStyle/>
                    <a:p>
                      <a:pPr algn="ctr"/>
                      <a:r>
                        <a:rPr lang="en-US" sz="1200" dirty="0"/>
                        <a:t>Hicks Summer Camp</a:t>
                      </a:r>
                    </a:p>
                  </a:txBody>
                  <a:tcPr/>
                </a:tc>
                <a:tc>
                  <a:txBody>
                    <a:bodyPr/>
                    <a:lstStyle/>
                    <a:p>
                      <a:pPr algn="ctr"/>
                      <a:r>
                        <a:rPr lang="en-US" sz="1200" dirty="0"/>
                        <a:t>$10K</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$65</a:t>
                      </a:r>
                    </a:p>
                    <a:p>
                      <a:pPr algn="ctr"/>
                      <a:endParaRPr lang="en-US" sz="1200" dirty="0"/>
                    </a:p>
                  </a:txBody>
                  <a:tcPr/>
                </a:tc>
                <a:extLst>
                  <a:ext uri="{0D108BD9-81ED-4DB2-BD59-A6C34878D82A}">
                    <a16:rowId xmlns:a16="http://schemas.microsoft.com/office/drawing/2014/main" val="112080497"/>
                  </a:ext>
                </a:extLst>
              </a:tr>
              <a:tr h="299218">
                <a:tc>
                  <a:txBody>
                    <a:bodyPr/>
                    <a:lstStyle/>
                    <a:p>
                      <a:pPr algn="ctr"/>
                      <a:r>
                        <a:rPr lang="en-US" sz="1200" dirty="0"/>
                        <a:t>College/Career Fair</a:t>
                      </a:r>
                    </a:p>
                  </a:txBody>
                  <a:tcPr/>
                </a:tc>
                <a:tc>
                  <a:txBody>
                    <a:bodyPr/>
                    <a:lstStyle/>
                    <a:p>
                      <a:pPr algn="ctr"/>
                      <a:r>
                        <a:rPr lang="en-US" sz="1200" dirty="0"/>
                        <a:t>$398</a:t>
                      </a:r>
                    </a:p>
                  </a:txBody>
                  <a:tcPr/>
                </a:tc>
                <a:tc>
                  <a:txBody>
                    <a:bodyPr/>
                    <a:lstStyle/>
                    <a:p>
                      <a:pPr algn="ctr"/>
                      <a:r>
                        <a:rPr lang="en-US" sz="1200" dirty="0"/>
                        <a:t>$0</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072798204"/>
                  </a:ext>
                </a:extLst>
              </a:tr>
            </a:tbl>
          </a:graphicData>
        </a:graphic>
      </p:graphicFrame>
      <p:sp>
        <p:nvSpPr>
          <p:cNvPr id="6"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15a</a:t>
            </a:r>
          </a:p>
        </p:txBody>
      </p:sp>
    </p:spTree>
    <p:extLst>
      <p:ext uri="{BB962C8B-B14F-4D97-AF65-F5344CB8AC3E}">
        <p14:creationId xmlns:p14="http://schemas.microsoft.com/office/powerpoint/2010/main" val="2169538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153400" cy="1066800"/>
          </a:xfrm>
        </p:spPr>
        <p:txBody>
          <a:bodyPr>
            <a:normAutofit/>
          </a:bodyPr>
          <a:lstStyle/>
          <a:p>
            <a:r>
              <a:rPr lang="en-US" sz="3200" dirty="0"/>
              <a:t>2017 Program Costs </a:t>
            </a:r>
          </a:p>
        </p:txBody>
      </p:sp>
      <p:graphicFrame>
        <p:nvGraphicFramePr>
          <p:cNvPr id="18" name="Table 17"/>
          <p:cNvGraphicFramePr>
            <a:graphicFrameLocks noGrp="1"/>
          </p:cNvGraphicFramePr>
          <p:nvPr>
            <p:extLst>
              <p:ext uri="{D42A27DB-BD31-4B8C-83A1-F6EECF244321}">
                <p14:modId xmlns:p14="http://schemas.microsoft.com/office/powerpoint/2010/main" val="314764665"/>
              </p:ext>
            </p:extLst>
          </p:nvPr>
        </p:nvGraphicFramePr>
        <p:xfrm>
          <a:off x="1143000" y="2057400"/>
          <a:ext cx="6814029" cy="3802828"/>
        </p:xfrm>
        <a:graphic>
          <a:graphicData uri="http://schemas.openxmlformats.org/drawingml/2006/table">
            <a:tbl>
              <a:tblPr firstRow="1" bandRow="1">
                <a:tableStyleId>{5C22544A-7EE6-4342-B048-85BDC9FD1C3A}</a:tableStyleId>
              </a:tblPr>
              <a:tblGrid>
                <a:gridCol w="1481968">
                  <a:extLst>
                    <a:ext uri="{9D8B030D-6E8A-4147-A177-3AD203B41FA5}">
                      <a16:colId xmlns:a16="http://schemas.microsoft.com/office/drawing/2014/main" val="3273636794"/>
                    </a:ext>
                  </a:extLst>
                </a:gridCol>
                <a:gridCol w="702115">
                  <a:extLst>
                    <a:ext uri="{9D8B030D-6E8A-4147-A177-3AD203B41FA5}">
                      <a16:colId xmlns:a16="http://schemas.microsoft.com/office/drawing/2014/main" val="1560144800"/>
                    </a:ext>
                  </a:extLst>
                </a:gridCol>
                <a:gridCol w="972346">
                  <a:extLst>
                    <a:ext uri="{9D8B030D-6E8A-4147-A177-3AD203B41FA5}">
                      <a16:colId xmlns:a16="http://schemas.microsoft.com/office/drawing/2014/main" val="2054934244"/>
                    </a:ext>
                  </a:extLst>
                </a:gridCol>
                <a:gridCol w="1544840">
                  <a:extLst>
                    <a:ext uri="{9D8B030D-6E8A-4147-A177-3AD203B41FA5}">
                      <a16:colId xmlns:a16="http://schemas.microsoft.com/office/drawing/2014/main" val="3656849506"/>
                    </a:ext>
                  </a:extLst>
                </a:gridCol>
                <a:gridCol w="1045960">
                  <a:extLst>
                    <a:ext uri="{9D8B030D-6E8A-4147-A177-3AD203B41FA5}">
                      <a16:colId xmlns:a16="http://schemas.microsoft.com/office/drawing/2014/main" val="2709850282"/>
                    </a:ext>
                  </a:extLst>
                </a:gridCol>
                <a:gridCol w="1066800">
                  <a:extLst>
                    <a:ext uri="{9D8B030D-6E8A-4147-A177-3AD203B41FA5}">
                      <a16:colId xmlns:a16="http://schemas.microsoft.com/office/drawing/2014/main" val="20005"/>
                    </a:ext>
                  </a:extLst>
                </a:gridCol>
              </a:tblGrid>
              <a:tr h="564776">
                <a:tc>
                  <a:txBody>
                    <a:bodyPr/>
                    <a:lstStyle/>
                    <a:p>
                      <a:pPr algn="l"/>
                      <a:r>
                        <a:rPr lang="en-US" sz="1200" dirty="0"/>
                        <a:t>Program</a:t>
                      </a:r>
                    </a:p>
                  </a:txBody>
                  <a:tcPr/>
                </a:tc>
                <a:tc>
                  <a:txBody>
                    <a:bodyPr/>
                    <a:lstStyle/>
                    <a:p>
                      <a:pPr algn="l"/>
                      <a:r>
                        <a:rPr lang="en-US" sz="1200" dirty="0"/>
                        <a:t>Cost</a:t>
                      </a:r>
                    </a:p>
                  </a:txBody>
                  <a:tcPr/>
                </a:tc>
                <a:tc>
                  <a:txBody>
                    <a:bodyPr/>
                    <a:lstStyle/>
                    <a:p>
                      <a:pPr algn="l"/>
                      <a:r>
                        <a:rPr lang="en-US" sz="1200" dirty="0"/>
                        <a:t>Fees</a:t>
                      </a:r>
                      <a:r>
                        <a:rPr lang="en-US" sz="1200" baseline="0" dirty="0"/>
                        <a:t> Collected </a:t>
                      </a:r>
                      <a:endParaRPr lang="en-US" sz="1200" dirty="0"/>
                    </a:p>
                  </a:txBody>
                  <a:tcPr/>
                </a:tc>
                <a:tc>
                  <a:txBody>
                    <a:bodyPr/>
                    <a:lstStyle/>
                    <a:p>
                      <a:pPr algn="l"/>
                      <a:r>
                        <a:rPr lang="en-US" sz="1200" dirty="0"/>
                        <a:t>Program</a:t>
                      </a:r>
                    </a:p>
                  </a:txBody>
                  <a:tcPr/>
                </a:tc>
                <a:tc>
                  <a:txBody>
                    <a:bodyPr/>
                    <a:lstStyle/>
                    <a:p>
                      <a:pPr algn="l"/>
                      <a:r>
                        <a:rPr lang="en-US" sz="1200" dirty="0"/>
                        <a:t>Cost</a:t>
                      </a:r>
                    </a:p>
                  </a:txBody>
                  <a:tcPr/>
                </a:tc>
                <a:tc>
                  <a:txBody>
                    <a:bodyPr/>
                    <a:lstStyle/>
                    <a:p>
                      <a:pPr algn="l"/>
                      <a:r>
                        <a:rPr lang="en-US" sz="1200" dirty="0"/>
                        <a:t>Fees            Collected </a:t>
                      </a:r>
                    </a:p>
                  </a:txBody>
                  <a:tcPr/>
                </a:tc>
                <a:extLst>
                  <a:ext uri="{0D108BD9-81ED-4DB2-BD59-A6C34878D82A}">
                    <a16:rowId xmlns:a16="http://schemas.microsoft.com/office/drawing/2014/main" val="2187228940"/>
                  </a:ext>
                </a:extLst>
              </a:tr>
              <a:tr h="242047">
                <a:tc>
                  <a:txBody>
                    <a:bodyPr/>
                    <a:lstStyle/>
                    <a:p>
                      <a:r>
                        <a:rPr lang="en-US" sz="1200" dirty="0"/>
                        <a:t>Family Matters</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Christmas Breakfast</a:t>
                      </a:r>
                    </a:p>
                  </a:txBody>
                  <a:tcPr/>
                </a:tc>
                <a:tc>
                  <a:txBody>
                    <a:bodyPr/>
                    <a:lstStyle/>
                    <a:p>
                      <a:r>
                        <a:rPr lang="en-US" sz="1200" dirty="0"/>
                        <a:t>$2K</a:t>
                      </a:r>
                    </a:p>
                  </a:txBody>
                  <a:tcPr/>
                </a:tc>
                <a:tc>
                  <a:txBody>
                    <a:bodyPr/>
                    <a:lstStyle/>
                    <a:p>
                      <a:r>
                        <a:rPr lang="en-US" sz="1200" dirty="0"/>
                        <a:t>$0</a:t>
                      </a:r>
                    </a:p>
                  </a:txBody>
                  <a:tcPr/>
                </a:tc>
                <a:extLst>
                  <a:ext uri="{0D108BD9-81ED-4DB2-BD59-A6C34878D82A}">
                    <a16:rowId xmlns:a16="http://schemas.microsoft.com/office/drawing/2014/main" val="1700714904"/>
                  </a:ext>
                </a:extLst>
              </a:tr>
              <a:tr h="242047">
                <a:tc>
                  <a:txBody>
                    <a:bodyPr/>
                    <a:lstStyle/>
                    <a:p>
                      <a:r>
                        <a:rPr lang="en-US" sz="1200" dirty="0"/>
                        <a:t>Food Program</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Community</a:t>
                      </a:r>
                      <a:r>
                        <a:rPr lang="en-US" sz="1200" baseline="0" dirty="0"/>
                        <a:t> Trips</a:t>
                      </a:r>
                      <a:endParaRPr lang="en-US" sz="1200" dirty="0"/>
                    </a:p>
                  </a:txBody>
                  <a:tcPr/>
                </a:tc>
                <a:tc>
                  <a:txBody>
                    <a:bodyPr/>
                    <a:lstStyle/>
                    <a:p>
                      <a:r>
                        <a:rPr lang="en-US" sz="1200" dirty="0"/>
                        <a:t>$10K</a:t>
                      </a:r>
                    </a:p>
                  </a:txBody>
                  <a:tcPr/>
                </a:tc>
                <a:tc>
                  <a:txBody>
                    <a:bodyPr/>
                    <a:lstStyle/>
                    <a:p>
                      <a:r>
                        <a:rPr lang="en-US" sz="1200" dirty="0"/>
                        <a:t>$55pp</a:t>
                      </a:r>
                    </a:p>
                  </a:txBody>
                  <a:tcPr/>
                </a:tc>
                <a:extLst>
                  <a:ext uri="{0D108BD9-81ED-4DB2-BD59-A6C34878D82A}">
                    <a16:rowId xmlns:a16="http://schemas.microsoft.com/office/drawing/2014/main" val="2930140434"/>
                  </a:ext>
                </a:extLst>
              </a:tr>
              <a:tr h="242047">
                <a:tc>
                  <a:txBody>
                    <a:bodyPr/>
                    <a:lstStyle/>
                    <a:p>
                      <a:r>
                        <a:rPr lang="en-US" sz="1200" dirty="0"/>
                        <a:t>Girls</a:t>
                      </a:r>
                      <a:r>
                        <a:rPr lang="en-US" sz="1200" baseline="0" dirty="0"/>
                        <a:t> on the Run</a:t>
                      </a:r>
                      <a:endParaRPr lang="en-US" sz="1200" dirty="0"/>
                    </a:p>
                  </a:txBody>
                  <a:tcPr/>
                </a:tc>
                <a:tc>
                  <a:txBody>
                    <a:bodyPr/>
                    <a:lstStyle/>
                    <a:p>
                      <a:r>
                        <a:rPr lang="en-US" sz="1200" dirty="0"/>
                        <a:t>$0</a:t>
                      </a:r>
                    </a:p>
                  </a:txBody>
                  <a:tcPr/>
                </a:tc>
                <a:tc>
                  <a:txBody>
                    <a:bodyPr/>
                    <a:lstStyle/>
                    <a:p>
                      <a:r>
                        <a:rPr lang="en-US" sz="1200" dirty="0"/>
                        <a:t>$0</a:t>
                      </a:r>
                    </a:p>
                  </a:txBody>
                  <a:tcPr/>
                </a:tc>
                <a:tc>
                  <a:txBody>
                    <a:bodyPr/>
                    <a:lstStyle/>
                    <a:p>
                      <a:r>
                        <a:rPr lang="en-US" sz="1200" dirty="0"/>
                        <a:t>SAT Prep</a:t>
                      </a:r>
                      <a:r>
                        <a:rPr lang="en-US" sz="1200" baseline="0" dirty="0"/>
                        <a:t> Class</a:t>
                      </a:r>
                      <a:endParaRPr lang="en-US" sz="1200" dirty="0"/>
                    </a:p>
                  </a:txBody>
                  <a:tcPr/>
                </a:tc>
                <a:tc>
                  <a:txBody>
                    <a:bodyPr/>
                    <a:lstStyle/>
                    <a:p>
                      <a:r>
                        <a:rPr lang="en-US" sz="1200" dirty="0"/>
                        <a:t>$6.7K</a:t>
                      </a:r>
                    </a:p>
                  </a:txBody>
                  <a:tcPr/>
                </a:tc>
                <a:tc>
                  <a:txBody>
                    <a:bodyPr/>
                    <a:lstStyle/>
                    <a:p>
                      <a:r>
                        <a:rPr lang="en-US" sz="1200" dirty="0"/>
                        <a:t>$0</a:t>
                      </a:r>
                    </a:p>
                  </a:txBody>
                  <a:tcPr/>
                </a:tc>
                <a:extLst>
                  <a:ext uri="{0D108BD9-81ED-4DB2-BD59-A6C34878D82A}">
                    <a16:rowId xmlns:a16="http://schemas.microsoft.com/office/drawing/2014/main" val="895635616"/>
                  </a:ext>
                </a:extLst>
              </a:tr>
              <a:tr h="242047">
                <a:tc>
                  <a:txBody>
                    <a:bodyPr/>
                    <a:lstStyle/>
                    <a:p>
                      <a:r>
                        <a:rPr lang="en-US" sz="1200" dirty="0"/>
                        <a:t>Job Fair</a:t>
                      </a:r>
                      <a:r>
                        <a:rPr lang="en-US" sz="1200" baseline="0" dirty="0"/>
                        <a:t> (2)</a:t>
                      </a:r>
                      <a:endParaRPr lang="en-US" sz="1200" dirty="0"/>
                    </a:p>
                  </a:txBody>
                  <a:tcPr/>
                </a:tc>
                <a:tc>
                  <a:txBody>
                    <a:bodyPr/>
                    <a:lstStyle/>
                    <a:p>
                      <a:r>
                        <a:rPr lang="en-US" sz="1200" dirty="0"/>
                        <a:t>$0</a:t>
                      </a:r>
                    </a:p>
                  </a:txBody>
                  <a:tcPr/>
                </a:tc>
                <a:tc>
                  <a:txBody>
                    <a:bodyPr/>
                    <a:lstStyle/>
                    <a:p>
                      <a:r>
                        <a:rPr lang="en-US" sz="1200" dirty="0"/>
                        <a:t>$0</a:t>
                      </a:r>
                    </a:p>
                  </a:txBody>
                  <a:tcPr/>
                </a:tc>
                <a:tc>
                  <a:txBody>
                    <a:bodyPr/>
                    <a:lstStyle/>
                    <a:p>
                      <a:r>
                        <a:rPr lang="en-US" sz="1200" dirty="0"/>
                        <a:t>Green</a:t>
                      </a:r>
                      <a:r>
                        <a:rPr lang="en-US" sz="1200" baseline="0" dirty="0"/>
                        <a:t> Jobs</a:t>
                      </a:r>
                      <a:endParaRPr lang="en-US" sz="1200" dirty="0"/>
                    </a:p>
                  </a:txBody>
                  <a:tcPr/>
                </a:tc>
                <a:tc>
                  <a:txBody>
                    <a:bodyPr/>
                    <a:lstStyle/>
                    <a:p>
                      <a:r>
                        <a:rPr lang="en-US" sz="1200" dirty="0"/>
                        <a:t>$6.7K</a:t>
                      </a:r>
                    </a:p>
                  </a:txBody>
                  <a:tcPr/>
                </a:tc>
                <a:tc>
                  <a:txBody>
                    <a:bodyPr/>
                    <a:lstStyle/>
                    <a:p>
                      <a:r>
                        <a:rPr lang="en-US" sz="1200" dirty="0"/>
                        <a:t>$0</a:t>
                      </a:r>
                    </a:p>
                  </a:txBody>
                  <a:tcPr/>
                </a:tc>
                <a:extLst>
                  <a:ext uri="{0D108BD9-81ED-4DB2-BD59-A6C34878D82A}">
                    <a16:rowId xmlns:a16="http://schemas.microsoft.com/office/drawing/2014/main" val="3402687292"/>
                  </a:ext>
                </a:extLst>
              </a:tr>
              <a:tr h="242047">
                <a:tc>
                  <a:txBody>
                    <a:bodyPr/>
                    <a:lstStyle/>
                    <a:p>
                      <a:r>
                        <a:rPr lang="en-US" sz="1200" dirty="0"/>
                        <a:t>Camp Barnes</a:t>
                      </a:r>
                    </a:p>
                  </a:txBody>
                  <a:tcPr/>
                </a:tc>
                <a:tc>
                  <a:txBody>
                    <a:bodyPr/>
                    <a:lstStyle/>
                    <a:p>
                      <a:r>
                        <a:rPr lang="en-US" sz="1200" dirty="0"/>
                        <a:t>$17.2K</a:t>
                      </a:r>
                    </a:p>
                  </a:txBody>
                  <a:tcPr/>
                </a:tc>
                <a:tc>
                  <a:txBody>
                    <a:bodyPr/>
                    <a:lstStyle/>
                    <a:p>
                      <a:r>
                        <a:rPr lang="en-US" sz="1200" dirty="0"/>
                        <a:t>$0</a:t>
                      </a:r>
                    </a:p>
                  </a:txBody>
                  <a:tcPr/>
                </a:tc>
                <a:tc>
                  <a:txBody>
                    <a:bodyPr/>
                    <a:lstStyle/>
                    <a:p>
                      <a:r>
                        <a:rPr lang="en-US" sz="1200" dirty="0"/>
                        <a:t>WYLC</a:t>
                      </a:r>
                    </a:p>
                  </a:txBody>
                  <a:tcPr/>
                </a:tc>
                <a:tc>
                  <a:txBody>
                    <a:bodyPr/>
                    <a:lstStyle/>
                    <a:p>
                      <a:r>
                        <a:rPr lang="en-US" sz="1200" dirty="0"/>
                        <a:t>$0</a:t>
                      </a:r>
                    </a:p>
                  </a:txBody>
                  <a:tcPr/>
                </a:tc>
                <a:tc>
                  <a:txBody>
                    <a:bodyPr/>
                    <a:lstStyle/>
                    <a:p>
                      <a:r>
                        <a:rPr lang="en-US" sz="1200" dirty="0"/>
                        <a:t>$0</a:t>
                      </a:r>
                    </a:p>
                  </a:txBody>
                  <a:tcPr/>
                </a:tc>
                <a:extLst>
                  <a:ext uri="{0D108BD9-81ED-4DB2-BD59-A6C34878D82A}">
                    <a16:rowId xmlns:a16="http://schemas.microsoft.com/office/drawing/2014/main" val="353211740"/>
                  </a:ext>
                </a:extLst>
              </a:tr>
              <a:tr h="242047">
                <a:tc>
                  <a:txBody>
                    <a:bodyPr/>
                    <a:lstStyle/>
                    <a:p>
                      <a:r>
                        <a:rPr lang="en-US" sz="1200" dirty="0"/>
                        <a:t>Boxing</a:t>
                      </a:r>
                    </a:p>
                  </a:txBody>
                  <a:tcPr/>
                </a:tc>
                <a:tc>
                  <a:txBody>
                    <a:bodyPr/>
                    <a:lstStyle/>
                    <a:p>
                      <a:r>
                        <a:rPr lang="en-US" sz="1200" dirty="0"/>
                        <a:t>TBD</a:t>
                      </a:r>
                    </a:p>
                  </a:txBody>
                  <a:tcPr/>
                </a:tc>
                <a:tc>
                  <a:txBody>
                    <a:bodyPr/>
                    <a:lstStyle/>
                    <a:p>
                      <a:r>
                        <a:rPr lang="en-US" sz="1200" dirty="0"/>
                        <a:t>TBD</a:t>
                      </a:r>
                    </a:p>
                  </a:txBody>
                  <a:tcPr/>
                </a:tc>
                <a:tc>
                  <a:txBody>
                    <a:bodyPr/>
                    <a:lstStyle/>
                    <a:p>
                      <a:r>
                        <a:rPr lang="en-US" sz="1200" dirty="0"/>
                        <a:t>College Tours</a:t>
                      </a:r>
                    </a:p>
                  </a:txBody>
                  <a:tcPr/>
                </a:tc>
                <a:tc>
                  <a:txBody>
                    <a:bodyPr/>
                    <a:lstStyle/>
                    <a:p>
                      <a:r>
                        <a:rPr lang="en-US" sz="1200" dirty="0"/>
                        <a:t>$14.5K</a:t>
                      </a:r>
                    </a:p>
                  </a:txBody>
                  <a:tcPr/>
                </a:tc>
                <a:tc>
                  <a:txBody>
                    <a:bodyPr/>
                    <a:lstStyle/>
                    <a:p>
                      <a:r>
                        <a:rPr lang="en-US" sz="1200" dirty="0"/>
                        <a:t>$350pp</a:t>
                      </a:r>
                    </a:p>
                  </a:txBody>
                  <a:tcPr/>
                </a:tc>
                <a:extLst>
                  <a:ext uri="{0D108BD9-81ED-4DB2-BD59-A6C34878D82A}">
                    <a16:rowId xmlns:a16="http://schemas.microsoft.com/office/drawing/2014/main" val="940933889"/>
                  </a:ext>
                </a:extLst>
              </a:tr>
              <a:tr h="242047">
                <a:tc>
                  <a:txBody>
                    <a:bodyPr/>
                    <a:lstStyle/>
                    <a:p>
                      <a:r>
                        <a:rPr lang="en-US" sz="1200" dirty="0"/>
                        <a:t>Teen Summit</a:t>
                      </a:r>
                    </a:p>
                  </a:txBody>
                  <a:tcPr/>
                </a:tc>
                <a:tc>
                  <a:txBody>
                    <a:bodyPr/>
                    <a:lstStyle/>
                    <a:p>
                      <a:r>
                        <a:rPr lang="en-US" sz="1200" dirty="0"/>
                        <a:t>$2K</a:t>
                      </a:r>
                    </a:p>
                  </a:txBody>
                  <a:tcPr/>
                </a:tc>
                <a:tc>
                  <a:txBody>
                    <a:bodyPr/>
                    <a:lstStyle/>
                    <a:p>
                      <a:r>
                        <a:rPr lang="en-US" sz="1200" dirty="0"/>
                        <a:t>$0</a:t>
                      </a:r>
                    </a:p>
                  </a:txBody>
                  <a:tcPr/>
                </a:tc>
                <a:tc>
                  <a:txBody>
                    <a:bodyPr/>
                    <a:lstStyle/>
                    <a:p>
                      <a:r>
                        <a:rPr lang="en-US" sz="1200" dirty="0"/>
                        <a:t>Tennis</a:t>
                      </a:r>
                      <a:r>
                        <a:rPr lang="en-US" sz="1200" baseline="0" dirty="0"/>
                        <a:t> </a:t>
                      </a:r>
                      <a:endParaRPr lang="en-US" sz="1200" dirty="0"/>
                    </a:p>
                  </a:txBody>
                  <a:tcPr/>
                </a:tc>
                <a:tc>
                  <a:txBody>
                    <a:bodyPr/>
                    <a:lstStyle/>
                    <a:p>
                      <a:r>
                        <a:rPr lang="en-US" sz="1200" dirty="0"/>
                        <a:t>$2.4K</a:t>
                      </a:r>
                    </a:p>
                  </a:txBody>
                  <a:tcPr/>
                </a:tc>
                <a:tc>
                  <a:txBody>
                    <a:bodyPr/>
                    <a:lstStyle/>
                    <a:p>
                      <a:r>
                        <a:rPr lang="en-US" sz="1200" dirty="0"/>
                        <a:t>$0</a:t>
                      </a:r>
                    </a:p>
                  </a:txBody>
                  <a:tcPr/>
                </a:tc>
                <a:extLst>
                  <a:ext uri="{0D108BD9-81ED-4DB2-BD59-A6C34878D82A}">
                    <a16:rowId xmlns:a16="http://schemas.microsoft.com/office/drawing/2014/main" val="1568681822"/>
                  </a:ext>
                </a:extLst>
              </a:tr>
              <a:tr h="403412">
                <a:tc>
                  <a:txBody>
                    <a:bodyPr/>
                    <a:lstStyle/>
                    <a:p>
                      <a:r>
                        <a:rPr lang="en-US" sz="1200" dirty="0"/>
                        <a:t>Men’s softball</a:t>
                      </a:r>
                    </a:p>
                  </a:txBody>
                  <a:tcPr/>
                </a:tc>
                <a:tc>
                  <a:txBody>
                    <a:bodyPr/>
                    <a:lstStyle/>
                    <a:p>
                      <a:r>
                        <a:rPr lang="en-US" sz="1200" dirty="0"/>
                        <a:t>$7.3K</a:t>
                      </a:r>
                    </a:p>
                  </a:txBody>
                  <a:tcPr/>
                </a:tc>
                <a:tc>
                  <a:txBody>
                    <a:bodyPr/>
                    <a:lstStyle/>
                    <a:p>
                      <a:r>
                        <a:rPr lang="en-US" sz="1200" dirty="0"/>
                        <a:t>$2.4K</a:t>
                      </a:r>
                    </a:p>
                  </a:txBody>
                  <a:tcPr/>
                </a:tc>
                <a:tc>
                  <a:txBody>
                    <a:bodyPr/>
                    <a:lstStyle/>
                    <a:p>
                      <a:r>
                        <a:rPr lang="en-US" sz="1200" dirty="0"/>
                        <a:t>Summer Youth Employment</a:t>
                      </a:r>
                    </a:p>
                  </a:txBody>
                  <a:tcPr/>
                </a:tc>
                <a:tc>
                  <a:txBody>
                    <a:bodyPr/>
                    <a:lstStyle/>
                    <a:p>
                      <a:r>
                        <a:rPr lang="en-US" sz="1200" dirty="0"/>
                        <a:t>$654. 7K</a:t>
                      </a:r>
                    </a:p>
                  </a:txBody>
                  <a:tcPr/>
                </a:tc>
                <a:tc>
                  <a:txBody>
                    <a:bodyPr/>
                    <a:lstStyle/>
                    <a:p>
                      <a:r>
                        <a:rPr lang="en-US" sz="1200" dirty="0"/>
                        <a:t>$0</a:t>
                      </a:r>
                    </a:p>
                  </a:txBody>
                  <a:tcPr/>
                </a:tc>
                <a:extLst>
                  <a:ext uri="{0D108BD9-81ED-4DB2-BD59-A6C34878D82A}">
                    <a16:rowId xmlns:a16="http://schemas.microsoft.com/office/drawing/2014/main" val="3160784033"/>
                  </a:ext>
                </a:extLst>
              </a:tr>
              <a:tr h="403412">
                <a:tc>
                  <a:txBody>
                    <a:bodyPr/>
                    <a:lstStyle/>
                    <a:p>
                      <a:r>
                        <a:rPr lang="en-US" sz="1200" dirty="0"/>
                        <a:t>Youth &amp;</a:t>
                      </a:r>
                      <a:r>
                        <a:rPr lang="en-US" sz="1200" baseline="0" dirty="0"/>
                        <a:t> City Government </a:t>
                      </a:r>
                      <a:endParaRPr lang="en-US" sz="1200" dirty="0"/>
                    </a:p>
                  </a:txBody>
                  <a:tcPr/>
                </a:tc>
                <a:tc>
                  <a:txBody>
                    <a:bodyPr/>
                    <a:lstStyle/>
                    <a:p>
                      <a:r>
                        <a:rPr lang="en-US" sz="1200" dirty="0"/>
                        <a:t>$6.7K</a:t>
                      </a:r>
                    </a:p>
                  </a:txBody>
                  <a:tcPr/>
                </a:tc>
                <a:tc>
                  <a:txBody>
                    <a:bodyPr/>
                    <a:lstStyle/>
                    <a:p>
                      <a:r>
                        <a:rPr lang="en-US" sz="1200" dirty="0"/>
                        <a:t>$0</a:t>
                      </a:r>
                    </a:p>
                  </a:txBody>
                  <a:tcPr/>
                </a:tc>
                <a:tc>
                  <a:txBody>
                    <a:bodyPr/>
                    <a:lstStyle/>
                    <a:p>
                      <a:r>
                        <a:rPr lang="en-US" sz="1200" dirty="0"/>
                        <a:t>Summer</a:t>
                      </a:r>
                      <a:r>
                        <a:rPr lang="en-US" sz="1200" baseline="0" dirty="0"/>
                        <a:t> Enrichment camp</a:t>
                      </a:r>
                      <a:endParaRPr lang="en-US" sz="1200" dirty="0"/>
                    </a:p>
                  </a:txBody>
                  <a:tcPr/>
                </a:tc>
                <a:tc>
                  <a:txBody>
                    <a:bodyPr/>
                    <a:lstStyle/>
                    <a:p>
                      <a:r>
                        <a:rPr lang="en-US" sz="1200" dirty="0"/>
                        <a:t>$11.6K</a:t>
                      </a:r>
                    </a:p>
                  </a:txBody>
                  <a:tcPr/>
                </a:tc>
                <a:tc>
                  <a:txBody>
                    <a:bodyPr/>
                    <a:lstStyle/>
                    <a:p>
                      <a:r>
                        <a:rPr lang="en-US" sz="1200" dirty="0"/>
                        <a:t>$55pp</a:t>
                      </a:r>
                    </a:p>
                  </a:txBody>
                  <a:tcPr/>
                </a:tc>
                <a:extLst>
                  <a:ext uri="{0D108BD9-81ED-4DB2-BD59-A6C34878D82A}">
                    <a16:rowId xmlns:a16="http://schemas.microsoft.com/office/drawing/2014/main" val="1438498302"/>
                  </a:ext>
                </a:extLst>
              </a:tr>
              <a:tr h="403412">
                <a:tc>
                  <a:txBody>
                    <a:bodyPr/>
                    <a:lstStyle/>
                    <a:p>
                      <a:r>
                        <a:rPr lang="en-US" sz="1200" dirty="0"/>
                        <a:t>College/Career Fair</a:t>
                      </a:r>
                    </a:p>
                  </a:txBody>
                  <a:tcPr/>
                </a:tc>
                <a:tc>
                  <a:txBody>
                    <a:bodyPr/>
                    <a:lstStyle/>
                    <a:p>
                      <a:r>
                        <a:rPr lang="en-US" sz="1200" dirty="0"/>
                        <a:t>$419</a:t>
                      </a:r>
                    </a:p>
                  </a:txBody>
                  <a:tcPr/>
                </a:tc>
                <a:tc>
                  <a:txBody>
                    <a:bodyPr/>
                    <a:lstStyle/>
                    <a:p>
                      <a:r>
                        <a:rPr lang="en-US" sz="1200" dirty="0"/>
                        <a:t>$0</a:t>
                      </a:r>
                    </a:p>
                  </a:txBody>
                  <a:tcPr/>
                </a:tc>
                <a:tc>
                  <a:txBody>
                    <a:bodyPr/>
                    <a:lstStyle/>
                    <a:p>
                      <a:r>
                        <a:rPr lang="en-US" sz="1200" dirty="0"/>
                        <a:t>Hicks Summer Camp</a:t>
                      </a:r>
                    </a:p>
                  </a:txBody>
                  <a:tcPr/>
                </a:tc>
                <a:tc>
                  <a:txBody>
                    <a:bodyPr/>
                    <a:lstStyle/>
                    <a:p>
                      <a:r>
                        <a:rPr lang="en-US" sz="1200" dirty="0"/>
                        <a:t>$10K</a:t>
                      </a:r>
                    </a:p>
                  </a:txBody>
                  <a:tcPr/>
                </a:tc>
                <a:tc>
                  <a:txBody>
                    <a:bodyPr/>
                    <a:lstStyle/>
                    <a:p>
                      <a:r>
                        <a:rPr lang="en-US" sz="1200" dirty="0"/>
                        <a:t>$65pp</a:t>
                      </a:r>
                    </a:p>
                  </a:txBody>
                  <a:tcPr/>
                </a:tc>
                <a:extLst>
                  <a:ext uri="{0D108BD9-81ED-4DB2-BD59-A6C34878D82A}">
                    <a16:rowId xmlns:a16="http://schemas.microsoft.com/office/drawing/2014/main" val="112080497"/>
                  </a:ext>
                </a:extLst>
              </a:tr>
            </a:tbl>
          </a:graphicData>
        </a:graphic>
      </p:graphicFrame>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15a</a:t>
            </a:r>
          </a:p>
        </p:txBody>
      </p:sp>
    </p:spTree>
    <p:extLst>
      <p:ext uri="{BB962C8B-B14F-4D97-AF65-F5344CB8AC3E}">
        <p14:creationId xmlns:p14="http://schemas.microsoft.com/office/powerpoint/2010/main" val="3825565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468549" y="1945533"/>
            <a:ext cx="8763000" cy="4775942"/>
          </a:xfrm>
        </p:spPr>
        <p:txBody>
          <a:bodyPr>
            <a:noAutofit/>
          </a:bodyPr>
          <a:lstStyle/>
          <a:p>
            <a:pPr marL="0" indent="0">
              <a:buNone/>
            </a:pPr>
            <a:r>
              <a:rPr lang="en-US" sz="2800" b="1" dirty="0"/>
              <a:t>15c. List the name of each event:</a:t>
            </a:r>
          </a:p>
          <a:p>
            <a:pPr marL="0" indent="0">
              <a:lnSpc>
                <a:spcPct val="50000"/>
              </a:lnSpc>
              <a:buNone/>
            </a:pPr>
            <a:endParaRPr lang="en-US" sz="2800" b="1" dirty="0"/>
          </a:p>
          <a:p>
            <a:pPr marL="822960"/>
            <a:r>
              <a:rPr lang="en-US" sz="2800" b="1" dirty="0"/>
              <a:t> Ben Jones </a:t>
            </a:r>
          </a:p>
          <a:p>
            <a:pPr marL="822960"/>
            <a:r>
              <a:rPr lang="en-US" sz="2800" b="1" dirty="0"/>
              <a:t> Camp Barnes</a:t>
            </a:r>
          </a:p>
          <a:p>
            <a:pPr marL="822960"/>
            <a:r>
              <a:rPr lang="en-US" sz="2800" b="1" dirty="0"/>
              <a:t> College Tour </a:t>
            </a:r>
          </a:p>
          <a:p>
            <a:pPr marL="822960"/>
            <a:r>
              <a:rPr lang="en-US" sz="2800" b="1" dirty="0"/>
              <a:t> Crozier Summer League</a:t>
            </a:r>
          </a:p>
          <a:p>
            <a:pPr marL="822960"/>
            <a:r>
              <a:rPr lang="en-US" sz="2800" b="1" dirty="0"/>
              <a:t> Flag Football </a:t>
            </a:r>
          </a:p>
          <a:p>
            <a:pPr marL="822960"/>
            <a:r>
              <a:rPr lang="en-US" sz="2800" b="1" dirty="0"/>
              <a:t> Wednesday Night Track</a:t>
            </a:r>
          </a:p>
          <a:p>
            <a:pPr marL="822960"/>
            <a:r>
              <a:rPr lang="en-US" sz="2800" b="1" dirty="0"/>
              <a:t> SAT Training</a:t>
            </a:r>
          </a:p>
          <a:p>
            <a:pPr marL="822960"/>
            <a:r>
              <a:rPr lang="en-US" sz="2800" b="1" dirty="0"/>
              <a:t> Tennis Program, etc. </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44</a:t>
            </a:fld>
            <a:endParaRPr lang="en-US" sz="1100" dirty="0">
              <a:solidFill>
                <a:schemeClr val="tx2">
                  <a:lumMod val="50000"/>
                </a:schemeClr>
              </a:solidFill>
            </a:endParaRPr>
          </a:p>
        </p:txBody>
      </p:sp>
      <p:sp>
        <p:nvSpPr>
          <p:cNvPr id="7" name="Rectangle 6"/>
          <p:cNvSpPr/>
          <p:nvPr/>
        </p:nvSpPr>
        <p:spPr>
          <a:xfrm>
            <a:off x="457200" y="3136613"/>
            <a:ext cx="4612693" cy="461665"/>
          </a:xfrm>
          <a:prstGeom prst="rect">
            <a:avLst/>
          </a:prstGeom>
        </p:spPr>
        <p:txBody>
          <a:bodyPr wrap="square">
            <a:spAutoFit/>
          </a:bodyPr>
          <a:lstStyle/>
          <a:p>
            <a:r>
              <a:rPr lang="en-US" sz="2400" b="1" dirty="0">
                <a:latin typeface="+mj-lt"/>
              </a:rPr>
              <a:t> </a:t>
            </a:r>
            <a:endParaRPr lang="en-US" sz="2400" dirty="0">
              <a:latin typeface="+mj-lt"/>
            </a:endParaRPr>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15c</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215815" y="2293129"/>
            <a:ext cx="8763000" cy="4648200"/>
          </a:xfrm>
        </p:spPr>
        <p:txBody>
          <a:bodyPr>
            <a:noAutofit/>
          </a:bodyPr>
          <a:lstStyle/>
          <a:p>
            <a:pPr marL="457200" indent="-457200">
              <a:buNone/>
            </a:pPr>
            <a:r>
              <a:rPr lang="en-US" sz="2800" b="1" dirty="0"/>
              <a:t>16. Provide an update on the number of participants for the Summer Food Program and the Evening Feeding program for the last 2 years. </a:t>
            </a:r>
          </a:p>
          <a:p>
            <a:pPr marL="457200" indent="-457200">
              <a:buNone/>
            </a:pPr>
            <a:endParaRPr lang="en-US" sz="2800" b="1" dirty="0"/>
          </a:p>
          <a:p>
            <a:pPr marL="457200" indent="-457200">
              <a:buNone/>
            </a:pPr>
            <a:endParaRPr lang="en-US" sz="2400" b="1" dirty="0"/>
          </a:p>
          <a:p>
            <a:pPr marL="457200" indent="-457200">
              <a:buNone/>
            </a:pPr>
            <a:endParaRPr lang="en-US" sz="2400" b="1" dirty="0"/>
          </a:p>
          <a:p>
            <a:pPr marL="457200" indent="-457200">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45</a:t>
            </a:fld>
            <a:endParaRPr lang="en-US" sz="1100" dirty="0">
              <a:solidFill>
                <a:schemeClr val="tx2">
                  <a:lumMod val="50000"/>
                </a:schemeClr>
              </a:solidFill>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16</a:t>
            </a:r>
          </a:p>
        </p:txBody>
      </p:sp>
      <p:graphicFrame>
        <p:nvGraphicFramePr>
          <p:cNvPr id="2" name="Table 1"/>
          <p:cNvGraphicFramePr>
            <a:graphicFrameLocks noGrp="1"/>
          </p:cNvGraphicFramePr>
          <p:nvPr>
            <p:extLst>
              <p:ext uri="{D42A27DB-BD31-4B8C-83A1-F6EECF244321}">
                <p14:modId xmlns:p14="http://schemas.microsoft.com/office/powerpoint/2010/main" val="1851194594"/>
              </p:ext>
            </p:extLst>
          </p:nvPr>
        </p:nvGraphicFramePr>
        <p:xfrm>
          <a:off x="1302743" y="3733800"/>
          <a:ext cx="6629400" cy="28346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tblGrid>
              <a:tr h="357206">
                <a:tc>
                  <a:txBody>
                    <a:bodyPr/>
                    <a:lstStyle/>
                    <a:p>
                      <a:endParaRPr lang="en-US" sz="2800" b="1" dirty="0"/>
                    </a:p>
                  </a:txBody>
                  <a:tcPr/>
                </a:tc>
                <a:tc>
                  <a:txBody>
                    <a:bodyPr/>
                    <a:lstStyle/>
                    <a:p>
                      <a:r>
                        <a:rPr lang="en-US" sz="2800" b="1" dirty="0"/>
                        <a:t>FY16</a:t>
                      </a:r>
                    </a:p>
                  </a:txBody>
                  <a:tcPr/>
                </a:tc>
                <a:tc>
                  <a:txBody>
                    <a:bodyPr/>
                    <a:lstStyle/>
                    <a:p>
                      <a:r>
                        <a:rPr lang="en-US" sz="2800" b="1" dirty="0"/>
                        <a:t>FY17</a:t>
                      </a:r>
                    </a:p>
                  </a:txBody>
                  <a:tcPr/>
                </a:tc>
                <a:extLst>
                  <a:ext uri="{0D108BD9-81ED-4DB2-BD59-A6C34878D82A}">
                    <a16:rowId xmlns:a16="http://schemas.microsoft.com/office/drawing/2014/main" val="10000"/>
                  </a:ext>
                </a:extLst>
              </a:tr>
              <a:tr h="3962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a:t>Evening</a:t>
                      </a:r>
                      <a:r>
                        <a:rPr lang="en-US" sz="2800" b="1" baseline="0" dirty="0"/>
                        <a:t> Feeding</a:t>
                      </a:r>
                      <a:endParaRPr lang="en-US" sz="2800" b="1" dirty="0"/>
                    </a:p>
                  </a:txBody>
                  <a:tcPr/>
                </a:tc>
                <a:tc>
                  <a:txBody>
                    <a:bodyPr/>
                    <a:lstStyle/>
                    <a:p>
                      <a:r>
                        <a:rPr lang="en-US" sz="2800" b="1" dirty="0"/>
                        <a:t>122841</a:t>
                      </a:r>
                    </a:p>
                  </a:txBody>
                  <a:tcPr/>
                </a:tc>
                <a:tc>
                  <a:txBody>
                    <a:bodyPr/>
                    <a:lstStyle/>
                    <a:p>
                      <a:r>
                        <a:rPr lang="en-US" sz="2800" b="1" dirty="0"/>
                        <a:t>123050</a:t>
                      </a:r>
                    </a:p>
                  </a:txBody>
                  <a:tcPr/>
                </a:tc>
                <a:extLst>
                  <a:ext uri="{0D108BD9-81ED-4DB2-BD59-A6C34878D82A}">
                    <a16:rowId xmlns:a16="http://schemas.microsoft.com/office/drawing/2014/main" val="10001"/>
                  </a:ext>
                </a:extLst>
              </a:tr>
              <a:tr h="6165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a:t>Summer Feeding</a:t>
                      </a:r>
                    </a:p>
                    <a:p>
                      <a:endParaRPr lang="en-US" sz="2800" b="1" dirty="0"/>
                    </a:p>
                  </a:txBody>
                  <a:tcPr/>
                </a:tc>
                <a:tc>
                  <a:txBody>
                    <a:bodyPr/>
                    <a:lstStyle/>
                    <a:p>
                      <a:r>
                        <a:rPr lang="en-US" sz="2800" b="1" dirty="0"/>
                        <a:t>125521</a:t>
                      </a:r>
                    </a:p>
                  </a:txBody>
                  <a:tcPr/>
                </a:tc>
                <a:tc>
                  <a:txBody>
                    <a:bodyPr/>
                    <a:lstStyle/>
                    <a:p>
                      <a:r>
                        <a:rPr lang="en-US" sz="2800" b="1" dirty="0"/>
                        <a:t>97092</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152400" y="2514599"/>
            <a:ext cx="8763000" cy="3368675"/>
          </a:xfrm>
        </p:spPr>
        <p:txBody>
          <a:bodyPr>
            <a:noAutofit/>
          </a:bodyPr>
          <a:lstStyle/>
          <a:p>
            <a:pPr marL="0" lvl="0" indent="0">
              <a:buNone/>
            </a:pPr>
            <a:endParaRPr lang="en-US" sz="2400" b="1" dirty="0"/>
          </a:p>
          <a:p>
            <a:pPr marL="0" lvl="0" indent="0">
              <a:buNone/>
            </a:pPr>
            <a:r>
              <a:rPr lang="en-US" sz="2800" b="1" dirty="0"/>
              <a:t>17. Provide a program status update on all existing capital projects.  </a:t>
            </a:r>
          </a:p>
          <a:p>
            <a:pPr marL="0" lvl="0" indent="0">
              <a:buNone/>
            </a:pPr>
            <a:r>
              <a:rPr lang="en-US" sz="2800" b="1" dirty="0"/>
              <a:t>	</a:t>
            </a:r>
          </a:p>
          <a:p>
            <a:pPr marL="0" indent="0">
              <a:buNone/>
            </a:pPr>
            <a:r>
              <a:rPr lang="en-US" sz="2800" b="1" dirty="0"/>
              <a:t>   (See the next (2) slides for all existing capital projects) </a:t>
            </a:r>
          </a:p>
          <a:p>
            <a:pPr>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46</a:t>
            </a:fld>
            <a:endParaRPr lang="en-US" sz="1100" dirty="0">
              <a:solidFill>
                <a:schemeClr val="tx2">
                  <a:lumMod val="50000"/>
                </a:schemeClr>
              </a:solidFill>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152401" y="2057401"/>
            <a:ext cx="8621948" cy="4571999"/>
          </a:xfrm>
        </p:spPr>
        <p:txBody>
          <a:bodyPr>
            <a:noAutofit/>
          </a:bodyPr>
          <a:lstStyle/>
          <a:p>
            <a:pPr marL="285750" indent="-285750"/>
            <a:r>
              <a:rPr lang="en-US" sz="1800" b="1" i="1" dirty="0"/>
              <a:t>Westside Parks Project </a:t>
            </a:r>
            <a:r>
              <a:rPr lang="en-US" sz="1800" b="1" dirty="0"/>
              <a:t>– Est. $606,315</a:t>
            </a:r>
          </a:p>
          <a:p>
            <a:pPr lvl="1"/>
            <a:r>
              <a:rPr lang="en-US" sz="1800" b="1" dirty="0"/>
              <a:t>This large scale neighborhood development project spearheaded by Westside Grows and the City has been moving forward.  The project involves the complete renovation of two locations.  Renovations at these sites will include new play equipment, paving, fencing, lighting and water feature. The two locations include 4</a:t>
            </a:r>
            <a:r>
              <a:rPr lang="en-US" sz="1800" b="1" baseline="30000" dirty="0"/>
              <a:t>th</a:t>
            </a:r>
            <a:r>
              <a:rPr lang="en-US" sz="1800" b="1" dirty="0"/>
              <a:t> &amp; Rodney St., and 3</a:t>
            </a:r>
            <a:r>
              <a:rPr lang="en-US" sz="1800" b="1" baseline="30000" dirty="0"/>
              <a:t>rd</a:t>
            </a:r>
            <a:r>
              <a:rPr lang="en-US" sz="1800" b="1" dirty="0"/>
              <a:t> &amp; Connell St.   Work on this project was delayed due to an extended bid process.  After rebidding a contractor has been selected and Purchase Order issued.  Demo will begin this spring.  Reimbursable State Bond funding is half of the funding structure.</a:t>
            </a:r>
          </a:p>
          <a:p>
            <a:pPr lvl="1"/>
            <a:endParaRPr lang="en-US" sz="1800" b="1" dirty="0"/>
          </a:p>
          <a:p>
            <a:pPr marL="285750" indent="-285750">
              <a:buFont typeface="Arial"/>
              <a:buChar char="•"/>
            </a:pPr>
            <a:r>
              <a:rPr lang="en-US" sz="1800" b="1" i="1" dirty="0"/>
              <a:t>Father Tucker Park</a:t>
            </a:r>
            <a:r>
              <a:rPr lang="en-US" sz="1800" b="1" dirty="0"/>
              <a:t> – Est. $500,000</a:t>
            </a:r>
          </a:p>
          <a:p>
            <a:pPr lvl="1"/>
            <a:r>
              <a:rPr lang="en-US" sz="1800" b="1" dirty="0"/>
              <a:t>Plans and specifications are being finalized.  West Side Grows and the City are looking for additional funding sources for this project.  Renovations will consist of new walkways and paths, play equipment, poured in place surfacing, benches, and  water feature.</a:t>
            </a:r>
          </a:p>
          <a:p>
            <a:pPr>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47</a:t>
            </a:fld>
            <a:endParaRPr lang="en-US" sz="1100" dirty="0">
              <a:solidFill>
                <a:schemeClr val="tx2">
                  <a:lumMod val="50000"/>
                </a:schemeClr>
              </a:solidFill>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17</a:t>
            </a:r>
          </a:p>
        </p:txBody>
      </p:sp>
    </p:spTree>
    <p:extLst>
      <p:ext uri="{BB962C8B-B14F-4D97-AF65-F5344CB8AC3E}">
        <p14:creationId xmlns:p14="http://schemas.microsoft.com/office/powerpoint/2010/main" val="393404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381000" y="2049630"/>
            <a:ext cx="8572500" cy="4579769"/>
          </a:xfrm>
        </p:spPr>
        <p:txBody>
          <a:bodyPr>
            <a:noAutofit/>
          </a:bodyPr>
          <a:lstStyle/>
          <a:p>
            <a:pPr marL="285750" lvl="1">
              <a:buFont typeface="Arial" panose="020B0604020202020204" pitchFamily="34" charset="0"/>
              <a:buChar char="•"/>
            </a:pPr>
            <a:r>
              <a:rPr lang="en-US" sz="1800" b="1" dirty="0"/>
              <a:t>Eden Park – Est. Unknown </a:t>
            </a:r>
          </a:p>
          <a:p>
            <a:pPr marL="457200" lvl="2"/>
            <a:r>
              <a:rPr lang="en-US" sz="1800" b="1" dirty="0"/>
              <a:t>Currently the department is working with an Architectural &amp; Engineering firm to produce conceptual plans and construction estimates for the renovations of the entire park.  These renovations will include a new athletic field, playground, upgrades to the swimming pools and parking areas. </a:t>
            </a:r>
          </a:p>
          <a:p>
            <a:pPr marL="457200" lvl="2"/>
            <a:endParaRPr lang="en-US" sz="1800" b="1" dirty="0"/>
          </a:p>
          <a:p>
            <a:pPr marL="285750" lvl="2" indent="-285750"/>
            <a:r>
              <a:rPr lang="en-US" sz="1800" b="1" dirty="0"/>
              <a:t>Barbara Hicks Park – Est. Unknown</a:t>
            </a:r>
          </a:p>
          <a:p>
            <a:pPr marL="457200" lvl="3"/>
            <a:r>
              <a:rPr lang="en-US" sz="1800" b="1" dirty="0"/>
              <a:t>The City working with the neighborhood committee to develop conceptual plans for improvements to the park.</a:t>
            </a:r>
          </a:p>
          <a:p>
            <a:pPr marL="0" lvl="2" indent="-285750"/>
            <a:endParaRPr lang="en-US" sz="1800" b="1" dirty="0"/>
          </a:p>
          <a:p>
            <a:pPr marL="285750" indent="-285750"/>
            <a:r>
              <a:rPr lang="en-US" sz="1800" b="1" i="1" dirty="0"/>
              <a:t>Park Identification Signs </a:t>
            </a:r>
            <a:r>
              <a:rPr lang="en-US" sz="1800" b="1" dirty="0"/>
              <a:t>- Est. $50,000</a:t>
            </a:r>
          </a:p>
          <a:p>
            <a:pPr lvl="1"/>
            <a:r>
              <a:rPr lang="en-US" sz="1800" b="1" dirty="0"/>
              <a:t>The Department will continue to order new signs until all eighty two areas are sufficiently identified to the public at large.  In many cases there is more than one sign needed in a site.  We hope to complete this in the coming year.</a:t>
            </a:r>
          </a:p>
          <a:p>
            <a:endParaRPr lang="en-US" sz="1700" b="1" dirty="0"/>
          </a:p>
          <a:p>
            <a:pPr>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48</a:t>
            </a:fld>
            <a:endParaRPr lang="en-US" sz="1100" dirty="0">
              <a:solidFill>
                <a:schemeClr val="tx2">
                  <a:lumMod val="50000"/>
                </a:schemeClr>
              </a:solidFill>
            </a:endParaRPr>
          </a:p>
        </p:txBody>
      </p:sp>
      <p:sp>
        <p:nvSpPr>
          <p:cNvPr id="7"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17</a:t>
            </a:r>
          </a:p>
        </p:txBody>
      </p:sp>
    </p:spTree>
    <p:extLst>
      <p:ext uri="{BB962C8B-B14F-4D97-AF65-F5344CB8AC3E}">
        <p14:creationId xmlns:p14="http://schemas.microsoft.com/office/powerpoint/2010/main" val="3835190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762000" y="2667000"/>
            <a:ext cx="8153400" cy="3048000"/>
          </a:xfrm>
        </p:spPr>
        <p:txBody>
          <a:bodyPr>
            <a:noAutofit/>
          </a:bodyPr>
          <a:lstStyle/>
          <a:p>
            <a:pPr marL="457200" lvl="1" indent="-457200">
              <a:spcBef>
                <a:spcPts val="0"/>
              </a:spcBef>
              <a:buNone/>
            </a:pPr>
            <a:r>
              <a:rPr lang="en-US" b="1" dirty="0"/>
              <a:t>18. Provide FY18 proposed organizational chart with</a:t>
            </a:r>
          </a:p>
          <a:p>
            <a:pPr marL="457200" lvl="1" indent="-457200">
              <a:spcBef>
                <a:spcPts val="0"/>
              </a:spcBef>
              <a:buNone/>
            </a:pPr>
            <a:r>
              <a:rPr lang="en-US" b="1" dirty="0"/>
              <a:t>the total number of employees; i.e. permanent,</a:t>
            </a:r>
          </a:p>
          <a:p>
            <a:pPr marL="457200" lvl="1" indent="-457200">
              <a:spcBef>
                <a:spcPts val="0"/>
              </a:spcBef>
              <a:buNone/>
            </a:pPr>
            <a:r>
              <a:rPr lang="en-US" b="1" dirty="0"/>
              <a:t>temporary, contract, vacancies. </a:t>
            </a:r>
          </a:p>
          <a:p>
            <a:pPr marL="365760" lvl="1" indent="0">
              <a:spcBef>
                <a:spcPts val="0"/>
              </a:spcBef>
              <a:buNone/>
            </a:pPr>
            <a:r>
              <a:rPr lang="en-US" b="1" dirty="0"/>
              <a:t>a. Outline Specific duties of each employee.</a:t>
            </a:r>
          </a:p>
          <a:p>
            <a:pPr marL="822960" indent="-457200">
              <a:spcBef>
                <a:spcPts val="0"/>
              </a:spcBef>
              <a:buNone/>
            </a:pPr>
            <a:endParaRPr lang="en-US" sz="2000" dirty="0"/>
          </a:p>
          <a:p>
            <a:pPr>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49</a:t>
            </a:fld>
            <a:endParaRPr lang="en-US" sz="1100" dirty="0">
              <a:solidFill>
                <a:schemeClr val="tx2">
                  <a:lumMod val="50000"/>
                </a:schemeClr>
              </a:solidFill>
            </a:endParaRPr>
          </a:p>
        </p:txBody>
      </p:sp>
      <p:sp>
        <p:nvSpPr>
          <p:cNvPr id="7" name="Rectangle 6"/>
          <p:cNvSpPr/>
          <p:nvPr/>
        </p:nvSpPr>
        <p:spPr>
          <a:xfrm>
            <a:off x="304800" y="5334000"/>
            <a:ext cx="7467600" cy="830997"/>
          </a:xfrm>
          <a:prstGeom prst="rect">
            <a:avLst/>
          </a:prstGeom>
        </p:spPr>
        <p:txBody>
          <a:bodyPr wrap="square">
            <a:spAutoFit/>
          </a:bodyPr>
          <a:lstStyle/>
          <a:p>
            <a:pPr lvl="1"/>
            <a:endParaRPr lang="en-US" sz="2400" b="1" dirty="0">
              <a:latin typeface="+mn-lt"/>
            </a:endParaRPr>
          </a:p>
          <a:p>
            <a:r>
              <a:rPr lang="en-US" sz="2400" dirty="0">
                <a:latin typeface="+mn-lt"/>
              </a:rPr>
              <a:t> </a:t>
            </a:r>
          </a:p>
        </p:txBody>
      </p:sp>
      <p:sp>
        <p:nvSpPr>
          <p:cNvPr id="9"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152400" y="2514600"/>
            <a:ext cx="8763000" cy="1219200"/>
          </a:xfrm>
        </p:spPr>
        <p:txBody>
          <a:bodyPr>
            <a:noAutofit/>
          </a:bodyPr>
          <a:lstStyle/>
          <a:p>
            <a:pPr marL="914400" lvl="1" indent="-457200">
              <a:buNone/>
            </a:pPr>
            <a:endParaRPr lang="en-US" sz="2400" b="1" dirty="0"/>
          </a:p>
          <a:p>
            <a:pPr marL="914400" lvl="1" indent="-457200">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50</a:t>
            </a:fld>
            <a:endParaRPr lang="en-US" sz="1100" dirty="0">
              <a:solidFill>
                <a:schemeClr val="tx2">
                  <a:lumMod val="50000"/>
                </a:schemeClr>
              </a:solidFill>
            </a:endParaRPr>
          </a:p>
        </p:txBody>
      </p:sp>
      <p:grpSp>
        <p:nvGrpSpPr>
          <p:cNvPr id="7" name="Organization Chart 7"/>
          <p:cNvGrpSpPr>
            <a:grpSpLocks noGrp="1" noChangeAspect="1"/>
          </p:cNvGrpSpPr>
          <p:nvPr/>
        </p:nvGrpSpPr>
        <p:grpSpPr bwMode="auto">
          <a:xfrm>
            <a:off x="228600" y="1174749"/>
            <a:ext cx="8915400" cy="5181601"/>
            <a:chOff x="313" y="1008"/>
            <a:chExt cx="2866" cy="685"/>
          </a:xfrm>
        </p:grpSpPr>
        <p:cxnSp>
          <p:nvCxnSpPr>
            <p:cNvPr id="9" name="_s1028"/>
            <p:cNvCxnSpPr>
              <a:cxnSpLocks noChangeShapeType="1"/>
              <a:stCxn id="49" idx="4"/>
              <a:endCxn id="33" idx="2"/>
            </p:cNvCxnSpPr>
            <p:nvPr/>
          </p:nvCxnSpPr>
          <p:spPr bwMode="auto">
            <a:xfrm rot="10800000" flipH="1" flipV="1">
              <a:off x="1023" y="1290"/>
              <a:ext cx="1172" cy="114"/>
            </a:xfrm>
            <a:prstGeom prst="bentConnector4">
              <a:avLst>
                <a:gd name="adj1" fmla="val -3134"/>
                <a:gd name="adj2" fmla="val 122843"/>
              </a:avLst>
            </a:prstGeom>
            <a:noFill/>
            <a:ln w="9525">
              <a:solidFill>
                <a:schemeClr val="tx1"/>
              </a:solidFill>
              <a:miter lim="800000"/>
              <a:headEnd/>
              <a:tailEnd/>
            </a:ln>
          </p:spPr>
        </p:cxnSp>
        <p:cxnSp>
          <p:nvCxnSpPr>
            <p:cNvPr id="10" name="_s1029"/>
            <p:cNvCxnSpPr>
              <a:cxnSpLocks noChangeShapeType="1"/>
            </p:cNvCxnSpPr>
            <p:nvPr/>
          </p:nvCxnSpPr>
          <p:spPr bwMode="auto">
            <a:xfrm rot="10800000" flipV="1">
              <a:off x="1954" y="1377"/>
              <a:ext cx="294" cy="14"/>
            </a:xfrm>
            <a:prstGeom prst="bentConnector4">
              <a:avLst>
                <a:gd name="adj1" fmla="val 8333"/>
                <a:gd name="adj2" fmla="val 282278"/>
              </a:avLst>
            </a:prstGeom>
            <a:noFill/>
            <a:ln w="9525">
              <a:solidFill>
                <a:schemeClr val="tx1"/>
              </a:solidFill>
              <a:miter lim="800000"/>
              <a:headEnd/>
              <a:tailEnd/>
            </a:ln>
          </p:spPr>
        </p:cxnSp>
        <p:cxnSp>
          <p:nvCxnSpPr>
            <p:cNvPr id="11" name="_s1030"/>
            <p:cNvCxnSpPr>
              <a:cxnSpLocks noChangeShapeType="1"/>
            </p:cNvCxnSpPr>
            <p:nvPr/>
          </p:nvCxnSpPr>
          <p:spPr bwMode="auto">
            <a:xfrm rot="5400000" flipV="1">
              <a:off x="2070" y="1258"/>
              <a:ext cx="40" cy="417"/>
            </a:xfrm>
            <a:prstGeom prst="bentConnector5">
              <a:avLst>
                <a:gd name="adj1" fmla="val -33028"/>
                <a:gd name="adj2" fmla="val 49880"/>
                <a:gd name="adj3" fmla="val 166056"/>
              </a:avLst>
            </a:prstGeom>
            <a:noFill/>
            <a:ln w="9525">
              <a:solidFill>
                <a:schemeClr val="tx1"/>
              </a:solidFill>
              <a:miter lim="800000"/>
              <a:headEnd/>
              <a:tailEnd/>
            </a:ln>
          </p:spPr>
        </p:cxnSp>
        <p:cxnSp>
          <p:nvCxnSpPr>
            <p:cNvPr id="12" name="_s1031"/>
            <p:cNvCxnSpPr>
              <a:cxnSpLocks noChangeShapeType="1"/>
            </p:cNvCxnSpPr>
            <p:nvPr/>
          </p:nvCxnSpPr>
          <p:spPr bwMode="auto">
            <a:xfrm rot="10800000" flipV="1">
              <a:off x="435" y="1667"/>
              <a:ext cx="235" cy="26"/>
            </a:xfrm>
            <a:prstGeom prst="bentConnector4">
              <a:avLst>
                <a:gd name="adj1" fmla="val 6509"/>
                <a:gd name="adj2" fmla="val 95069"/>
              </a:avLst>
            </a:prstGeom>
            <a:noFill/>
            <a:ln w="9525">
              <a:solidFill>
                <a:schemeClr val="tx1"/>
              </a:solidFill>
              <a:miter lim="800000"/>
              <a:headEnd/>
              <a:tailEnd/>
            </a:ln>
          </p:spPr>
        </p:cxnSp>
        <p:cxnSp>
          <p:nvCxnSpPr>
            <p:cNvPr id="13" name="_s1032"/>
            <p:cNvCxnSpPr>
              <a:cxnSpLocks noChangeShapeType="1"/>
              <a:stCxn id="45" idx="6"/>
              <a:endCxn id="37" idx="2"/>
            </p:cNvCxnSpPr>
            <p:nvPr/>
          </p:nvCxnSpPr>
          <p:spPr bwMode="auto">
            <a:xfrm rot="5400000" flipH="1">
              <a:off x="958" y="1208"/>
              <a:ext cx="167" cy="698"/>
            </a:xfrm>
            <a:prstGeom prst="bentConnector3">
              <a:avLst>
                <a:gd name="adj1" fmla="val 7884"/>
              </a:avLst>
            </a:prstGeom>
            <a:noFill/>
            <a:ln w="9525">
              <a:solidFill>
                <a:schemeClr val="tx1"/>
              </a:solidFill>
              <a:miter lim="800000"/>
              <a:headEnd/>
              <a:tailEnd/>
            </a:ln>
          </p:spPr>
        </p:cxnSp>
        <p:cxnSp>
          <p:nvCxnSpPr>
            <p:cNvPr id="14" name="_s1033"/>
            <p:cNvCxnSpPr>
              <a:cxnSpLocks noChangeShapeType="1"/>
              <a:endCxn id="33" idx="4"/>
            </p:cNvCxnSpPr>
            <p:nvPr/>
          </p:nvCxnSpPr>
          <p:spPr bwMode="auto">
            <a:xfrm rot="10800000">
              <a:off x="1905" y="1373"/>
              <a:ext cx="648" cy="69"/>
            </a:xfrm>
            <a:prstGeom prst="bentConnector3">
              <a:avLst>
                <a:gd name="adj1" fmla="val 5671"/>
              </a:avLst>
            </a:prstGeom>
            <a:noFill/>
            <a:ln w="9525">
              <a:solidFill>
                <a:schemeClr val="tx1"/>
              </a:solidFill>
              <a:miter lim="800000"/>
              <a:headEnd/>
              <a:tailEnd/>
            </a:ln>
          </p:spPr>
        </p:cxnSp>
        <p:cxnSp>
          <p:nvCxnSpPr>
            <p:cNvPr id="15" name="_s1034"/>
            <p:cNvCxnSpPr>
              <a:cxnSpLocks noChangeShapeType="1"/>
              <a:endCxn id="44" idx="2"/>
            </p:cNvCxnSpPr>
            <p:nvPr/>
          </p:nvCxnSpPr>
          <p:spPr bwMode="auto">
            <a:xfrm rot="10800000">
              <a:off x="2905" y="1457"/>
              <a:ext cx="221" cy="56"/>
            </a:xfrm>
            <a:prstGeom prst="bentConnector2">
              <a:avLst/>
            </a:prstGeom>
            <a:noFill/>
            <a:ln w="9525">
              <a:solidFill>
                <a:schemeClr val="tx1"/>
              </a:solidFill>
              <a:miter lim="800000"/>
              <a:headEnd/>
              <a:tailEnd/>
            </a:ln>
          </p:spPr>
        </p:cxnSp>
        <p:cxnSp>
          <p:nvCxnSpPr>
            <p:cNvPr id="16" name="_s1035"/>
            <p:cNvCxnSpPr>
              <a:cxnSpLocks noChangeShapeType="1"/>
              <a:stCxn id="43" idx="6"/>
              <a:endCxn id="37" idx="2"/>
            </p:cNvCxnSpPr>
            <p:nvPr/>
          </p:nvCxnSpPr>
          <p:spPr bwMode="auto">
            <a:xfrm rot="5400000" flipH="1" flipV="1">
              <a:off x="503" y="1451"/>
              <a:ext cx="167" cy="211"/>
            </a:xfrm>
            <a:prstGeom prst="bentConnector3">
              <a:avLst>
                <a:gd name="adj1" fmla="val 50000"/>
              </a:avLst>
            </a:prstGeom>
            <a:noFill/>
            <a:ln w="9525">
              <a:solidFill>
                <a:schemeClr val="tx1"/>
              </a:solidFill>
              <a:miter lim="800000"/>
              <a:headEnd/>
              <a:tailEnd/>
            </a:ln>
          </p:spPr>
        </p:cxnSp>
        <p:cxnSp>
          <p:nvCxnSpPr>
            <p:cNvPr id="17" name="_s1036"/>
            <p:cNvCxnSpPr>
              <a:cxnSpLocks noChangeShapeType="1"/>
              <a:stCxn id="42" idx="7"/>
              <a:endCxn id="37" idx="2"/>
            </p:cNvCxnSpPr>
            <p:nvPr/>
          </p:nvCxnSpPr>
          <p:spPr bwMode="auto">
            <a:xfrm rot="-5400000">
              <a:off x="624" y="1474"/>
              <a:ext cx="69" cy="68"/>
            </a:xfrm>
            <a:prstGeom prst="bentConnector3">
              <a:avLst>
                <a:gd name="adj1" fmla="val 19046"/>
              </a:avLst>
            </a:prstGeom>
            <a:noFill/>
            <a:ln w="9525">
              <a:solidFill>
                <a:schemeClr val="tx1"/>
              </a:solidFill>
              <a:miter lim="800000"/>
              <a:headEnd/>
              <a:tailEnd/>
            </a:ln>
          </p:spPr>
        </p:cxnSp>
        <p:cxnSp>
          <p:nvCxnSpPr>
            <p:cNvPr id="18" name="_s1037"/>
            <p:cNvCxnSpPr>
              <a:cxnSpLocks noChangeShapeType="1"/>
            </p:cNvCxnSpPr>
            <p:nvPr/>
          </p:nvCxnSpPr>
          <p:spPr bwMode="auto">
            <a:xfrm rot="10800000" flipV="1">
              <a:off x="484" y="1544"/>
              <a:ext cx="371" cy="22"/>
            </a:xfrm>
            <a:prstGeom prst="bentConnector4">
              <a:avLst>
                <a:gd name="adj1" fmla="val 3620"/>
                <a:gd name="adj2" fmla="val 232111"/>
              </a:avLst>
            </a:prstGeom>
            <a:noFill/>
            <a:ln w="9525">
              <a:solidFill>
                <a:schemeClr val="tx1"/>
              </a:solidFill>
              <a:miter lim="800000"/>
              <a:headEnd/>
              <a:tailEnd/>
            </a:ln>
          </p:spPr>
        </p:cxnSp>
        <p:cxnSp>
          <p:nvCxnSpPr>
            <p:cNvPr id="19" name="_s1038"/>
            <p:cNvCxnSpPr>
              <a:cxnSpLocks noChangeShapeType="1"/>
            </p:cNvCxnSpPr>
            <p:nvPr/>
          </p:nvCxnSpPr>
          <p:spPr bwMode="auto">
            <a:xfrm>
              <a:off x="1391" y="1156"/>
              <a:ext cx="1464" cy="143"/>
            </a:xfrm>
            <a:prstGeom prst="bentConnector2">
              <a:avLst/>
            </a:prstGeom>
            <a:noFill/>
            <a:ln w="9525">
              <a:solidFill>
                <a:schemeClr val="tx1"/>
              </a:solidFill>
              <a:miter lim="800000"/>
              <a:headEnd/>
              <a:tailEnd/>
            </a:ln>
          </p:spPr>
        </p:cxnSp>
        <p:cxnSp>
          <p:nvCxnSpPr>
            <p:cNvPr id="20" name="_s1039"/>
            <p:cNvCxnSpPr>
              <a:cxnSpLocks noChangeShapeType="1"/>
            </p:cNvCxnSpPr>
            <p:nvPr/>
          </p:nvCxnSpPr>
          <p:spPr bwMode="auto">
            <a:xfrm>
              <a:off x="2738" y="1526"/>
              <a:ext cx="188" cy="61"/>
            </a:xfrm>
            <a:prstGeom prst="bentConnector2">
              <a:avLst/>
            </a:prstGeom>
            <a:noFill/>
            <a:ln w="9525">
              <a:solidFill>
                <a:schemeClr val="tx1"/>
              </a:solidFill>
              <a:miter lim="800000"/>
              <a:headEnd/>
              <a:tailEnd/>
            </a:ln>
          </p:spPr>
        </p:cxnSp>
        <p:cxnSp>
          <p:nvCxnSpPr>
            <p:cNvPr id="21" name="_s1040"/>
            <p:cNvCxnSpPr>
              <a:cxnSpLocks noChangeShapeType="1"/>
            </p:cNvCxnSpPr>
            <p:nvPr/>
          </p:nvCxnSpPr>
          <p:spPr bwMode="auto">
            <a:xfrm rot="5400000" flipH="1" flipV="1">
              <a:off x="939" y="555"/>
              <a:ext cx="254" cy="1212"/>
            </a:xfrm>
            <a:prstGeom prst="bentConnector3">
              <a:avLst>
                <a:gd name="adj1" fmla="val -5181"/>
              </a:avLst>
            </a:prstGeom>
            <a:noFill/>
            <a:ln w="9525">
              <a:solidFill>
                <a:schemeClr val="tx1"/>
              </a:solidFill>
              <a:miter lim="800000"/>
              <a:headEnd/>
              <a:tailEnd/>
            </a:ln>
          </p:spPr>
        </p:cxnSp>
        <p:cxnSp>
          <p:nvCxnSpPr>
            <p:cNvPr id="22" name="_s1041"/>
            <p:cNvCxnSpPr>
              <a:cxnSpLocks noChangeShapeType="1"/>
            </p:cNvCxnSpPr>
            <p:nvPr/>
          </p:nvCxnSpPr>
          <p:spPr bwMode="auto">
            <a:xfrm rot="10800000">
              <a:off x="1685" y="1034"/>
              <a:ext cx="405" cy="272"/>
            </a:xfrm>
            <a:prstGeom prst="bentConnector2">
              <a:avLst/>
            </a:prstGeom>
            <a:noFill/>
            <a:ln w="9525">
              <a:solidFill>
                <a:schemeClr val="tx1"/>
              </a:solidFill>
              <a:miter lim="800000"/>
              <a:headEnd/>
              <a:tailEnd/>
            </a:ln>
          </p:spPr>
        </p:cxnSp>
        <p:cxnSp>
          <p:nvCxnSpPr>
            <p:cNvPr id="23" name="_s1042"/>
            <p:cNvCxnSpPr>
              <a:cxnSpLocks noChangeShapeType="1"/>
            </p:cNvCxnSpPr>
            <p:nvPr/>
          </p:nvCxnSpPr>
          <p:spPr bwMode="auto">
            <a:xfrm rot="10800000" flipH="1">
              <a:off x="607" y="1582"/>
              <a:ext cx="279" cy="98"/>
            </a:xfrm>
            <a:prstGeom prst="bentConnector4">
              <a:avLst>
                <a:gd name="adj1" fmla="val -13606"/>
                <a:gd name="adj2" fmla="val 63449"/>
              </a:avLst>
            </a:prstGeom>
            <a:noFill/>
            <a:ln w="9525">
              <a:solidFill>
                <a:schemeClr val="tx1"/>
              </a:solidFill>
              <a:miter lim="800000"/>
              <a:headEnd/>
              <a:tailEnd/>
            </a:ln>
          </p:spPr>
        </p:cxnSp>
        <p:cxnSp>
          <p:nvCxnSpPr>
            <p:cNvPr id="24" name="_s1043"/>
            <p:cNvCxnSpPr>
              <a:cxnSpLocks noChangeShapeType="1"/>
            </p:cNvCxnSpPr>
            <p:nvPr/>
          </p:nvCxnSpPr>
          <p:spPr bwMode="auto">
            <a:xfrm rot="-5400000">
              <a:off x="1585" y="1240"/>
              <a:ext cx="203" cy="3"/>
            </a:xfrm>
            <a:prstGeom prst="bentConnector5">
              <a:avLst>
                <a:gd name="adj1" fmla="val 6481"/>
                <a:gd name="adj2" fmla="val -200005"/>
                <a:gd name="adj3" fmla="val 116292"/>
              </a:avLst>
            </a:prstGeom>
            <a:noFill/>
            <a:ln w="9525">
              <a:solidFill>
                <a:schemeClr val="tx1"/>
              </a:solidFill>
              <a:miter lim="800000"/>
              <a:headEnd/>
              <a:tailEnd/>
            </a:ln>
          </p:spPr>
        </p:cxnSp>
        <p:cxnSp>
          <p:nvCxnSpPr>
            <p:cNvPr id="25" name="_s1044"/>
            <p:cNvCxnSpPr>
              <a:cxnSpLocks noChangeShapeType="1"/>
            </p:cNvCxnSpPr>
            <p:nvPr/>
          </p:nvCxnSpPr>
          <p:spPr bwMode="auto">
            <a:xfrm rot="10800000" flipV="1">
              <a:off x="1342" y="1455"/>
              <a:ext cx="657" cy="127"/>
            </a:xfrm>
            <a:prstGeom prst="bentConnector2">
              <a:avLst/>
            </a:prstGeom>
            <a:noFill/>
            <a:ln w="9525">
              <a:solidFill>
                <a:schemeClr val="tx1"/>
              </a:solidFill>
              <a:miter lim="800000"/>
              <a:headEnd/>
              <a:tailEnd/>
            </a:ln>
          </p:spPr>
        </p:cxnSp>
        <p:cxnSp>
          <p:nvCxnSpPr>
            <p:cNvPr id="26" name="_s1045"/>
            <p:cNvCxnSpPr>
              <a:cxnSpLocks noChangeShapeType="1"/>
            </p:cNvCxnSpPr>
            <p:nvPr/>
          </p:nvCxnSpPr>
          <p:spPr bwMode="auto">
            <a:xfrm flipV="1">
              <a:off x="484" y="1175"/>
              <a:ext cx="1103" cy="145"/>
            </a:xfrm>
            <a:prstGeom prst="bentConnector3">
              <a:avLst>
                <a:gd name="adj1" fmla="val 3333"/>
              </a:avLst>
            </a:prstGeom>
            <a:noFill/>
            <a:ln w="9525">
              <a:solidFill>
                <a:schemeClr val="tx1"/>
              </a:solidFill>
              <a:miter lim="800000"/>
              <a:headEnd/>
              <a:tailEnd/>
            </a:ln>
          </p:spPr>
        </p:cxnSp>
        <p:cxnSp>
          <p:nvCxnSpPr>
            <p:cNvPr id="27" name="_s1046"/>
            <p:cNvCxnSpPr>
              <a:cxnSpLocks noChangeShapeType="1"/>
            </p:cNvCxnSpPr>
            <p:nvPr/>
          </p:nvCxnSpPr>
          <p:spPr bwMode="auto">
            <a:xfrm rot="-5400000">
              <a:off x="1278" y="1150"/>
              <a:ext cx="240" cy="553"/>
            </a:xfrm>
            <a:prstGeom prst="bentConnector3">
              <a:avLst>
                <a:gd name="adj1" fmla="val 5468"/>
              </a:avLst>
            </a:prstGeom>
            <a:noFill/>
            <a:ln w="9525">
              <a:solidFill>
                <a:schemeClr val="tx1"/>
              </a:solidFill>
              <a:miter lim="800000"/>
              <a:headEnd/>
              <a:tailEnd/>
            </a:ln>
          </p:spPr>
        </p:cxnSp>
        <p:cxnSp>
          <p:nvCxnSpPr>
            <p:cNvPr id="28" name="_s1047"/>
            <p:cNvCxnSpPr>
              <a:cxnSpLocks noChangeShapeType="1"/>
            </p:cNvCxnSpPr>
            <p:nvPr/>
          </p:nvCxnSpPr>
          <p:spPr bwMode="auto">
            <a:xfrm rot="-5400000">
              <a:off x="1642" y="1120"/>
              <a:ext cx="58" cy="19"/>
            </a:xfrm>
            <a:prstGeom prst="bentConnector3">
              <a:avLst>
                <a:gd name="adj1" fmla="val 23153"/>
              </a:avLst>
            </a:prstGeom>
            <a:noFill/>
            <a:ln w="9525">
              <a:solidFill>
                <a:schemeClr val="tx1"/>
              </a:solidFill>
              <a:miter lim="800000"/>
              <a:headEnd/>
              <a:tailEnd/>
            </a:ln>
          </p:spPr>
        </p:cxnSp>
        <p:sp>
          <p:nvSpPr>
            <p:cNvPr id="29" name="_s1048"/>
            <p:cNvSpPr>
              <a:spLocks noChangeArrowheads="1"/>
            </p:cNvSpPr>
            <p:nvPr/>
          </p:nvSpPr>
          <p:spPr bwMode="auto">
            <a:xfrm>
              <a:off x="1366" y="1008"/>
              <a:ext cx="726" cy="67"/>
            </a:xfrm>
            <a:prstGeom prst="bevel">
              <a:avLst>
                <a:gd name="adj" fmla="val 12500"/>
              </a:avLst>
            </a:prstGeom>
            <a:gradFill rotWithShape="0">
              <a:gsLst>
                <a:gs pos="0">
                  <a:schemeClr val="accent1"/>
                </a:gs>
                <a:gs pos="50000">
                  <a:schemeClr val="bg1"/>
                </a:gs>
                <a:gs pos="100000">
                  <a:schemeClr val="accent1"/>
                </a:gs>
              </a:gsLst>
              <a:lin ang="18900000" scaled="1"/>
            </a:gradFill>
            <a:ln w="3175">
              <a:solidFill>
                <a:schemeClr val="accent1"/>
              </a:solidFill>
              <a:miter lim="800000"/>
              <a:headEnd/>
              <a:tailEnd/>
            </a:ln>
          </p:spPr>
          <p:txBody>
            <a:bodyPr wrap="none" lIns="0" tIns="0" rIns="0" bIns="0" anchor="ctr"/>
            <a:lstStyle/>
            <a:p>
              <a:pPr algn="ctr" eaLnBrk="1" hangingPunct="1">
                <a:defRPr/>
              </a:pPr>
              <a:r>
                <a:rPr lang="en-US" sz="900" b="1" dirty="0"/>
                <a:t>Director of Parks &amp; Recreation</a:t>
              </a:r>
            </a:p>
            <a:p>
              <a:pPr algn="ctr" eaLnBrk="1" hangingPunct="1">
                <a:defRPr/>
              </a:pPr>
              <a:r>
                <a:rPr lang="en-US" sz="900" b="1" dirty="0"/>
                <a:t>Kevin F. Kelley Sr.</a:t>
              </a:r>
            </a:p>
          </p:txBody>
        </p:sp>
        <p:sp>
          <p:nvSpPr>
            <p:cNvPr id="30" name="_s1049"/>
            <p:cNvSpPr>
              <a:spLocks noChangeArrowheads="1"/>
            </p:cNvSpPr>
            <p:nvPr/>
          </p:nvSpPr>
          <p:spPr bwMode="auto">
            <a:xfrm>
              <a:off x="1322" y="1145"/>
              <a:ext cx="692" cy="54"/>
            </a:xfrm>
            <a:prstGeom prst="bevel">
              <a:avLst>
                <a:gd name="adj" fmla="val 12500"/>
              </a:avLst>
            </a:prstGeom>
            <a:gradFill rotWithShape="0">
              <a:gsLst>
                <a:gs pos="0">
                  <a:schemeClr val="accent2"/>
                </a:gs>
                <a:gs pos="50000">
                  <a:schemeClr val="bg1"/>
                </a:gs>
                <a:gs pos="100000">
                  <a:schemeClr val="accent2"/>
                </a:gs>
              </a:gsLst>
              <a:lin ang="18900000" scaled="1"/>
            </a:gradFill>
            <a:ln w="3175">
              <a:solidFill>
                <a:schemeClr val="accent2"/>
              </a:solidFill>
              <a:miter lim="800000"/>
              <a:headEnd/>
              <a:tailEnd/>
            </a:ln>
          </p:spPr>
          <p:txBody>
            <a:bodyPr wrap="none" lIns="0" tIns="0" rIns="0" bIns="0" anchor="ctr"/>
            <a:lstStyle/>
            <a:p>
              <a:pPr algn="ctr" eaLnBrk="1" hangingPunct="1">
                <a:defRPr/>
              </a:pPr>
              <a:r>
                <a:rPr lang="en-US" sz="800" b="1" dirty="0"/>
                <a:t>Deputy Director</a:t>
              </a:r>
            </a:p>
            <a:p>
              <a:pPr algn="ctr" eaLnBrk="1" hangingPunct="1">
                <a:defRPr/>
              </a:pPr>
              <a:r>
                <a:rPr lang="en-US" sz="800" b="1" dirty="0"/>
                <a:t>Wayne B. Jefferson</a:t>
              </a:r>
            </a:p>
          </p:txBody>
        </p:sp>
        <p:sp>
          <p:nvSpPr>
            <p:cNvPr id="31" name="_s1050"/>
            <p:cNvSpPr>
              <a:spLocks noChangeArrowheads="1"/>
            </p:cNvSpPr>
            <p:nvPr/>
          </p:nvSpPr>
          <p:spPr bwMode="auto">
            <a:xfrm>
              <a:off x="1072" y="1412"/>
              <a:ext cx="544" cy="63"/>
            </a:xfrm>
            <a:prstGeom prst="bevel">
              <a:avLst>
                <a:gd name="adj" fmla="val 12500"/>
              </a:avLst>
            </a:prstGeom>
            <a:gradFill rotWithShape="0">
              <a:gsLst>
                <a:gs pos="0">
                  <a:schemeClr val="accent2"/>
                </a:gs>
                <a:gs pos="50000">
                  <a:schemeClr val="bg1"/>
                </a:gs>
                <a:gs pos="100000">
                  <a:schemeClr val="accent2"/>
                </a:gs>
              </a:gsLst>
              <a:lin ang="18900000" scaled="1"/>
            </a:gradFill>
            <a:ln w="3175">
              <a:solidFill>
                <a:schemeClr val="accent2"/>
              </a:solidFill>
              <a:miter lim="800000"/>
              <a:headEnd/>
              <a:tailEnd/>
            </a:ln>
          </p:spPr>
          <p:txBody>
            <a:bodyPr wrap="none" lIns="0" tIns="0" rIns="0" bIns="0" anchor="ctr"/>
            <a:lstStyle/>
            <a:p>
              <a:pPr algn="ctr" eaLnBrk="1" hangingPunct="1">
                <a:defRPr/>
              </a:pPr>
              <a:r>
                <a:rPr lang="en-US" sz="800" dirty="0"/>
                <a:t>Superintendent of  Recreation </a:t>
              </a:r>
            </a:p>
            <a:p>
              <a:pPr algn="ctr" eaLnBrk="1" hangingPunct="1">
                <a:defRPr/>
              </a:pPr>
              <a:r>
                <a:rPr lang="en-US" sz="800" dirty="0"/>
                <a:t>Rashid  Mustafa</a:t>
              </a:r>
            </a:p>
          </p:txBody>
        </p:sp>
        <p:sp>
          <p:nvSpPr>
            <p:cNvPr id="32" name="_s1051"/>
            <p:cNvSpPr>
              <a:spLocks noChangeArrowheads="1"/>
            </p:cNvSpPr>
            <p:nvPr/>
          </p:nvSpPr>
          <p:spPr bwMode="auto">
            <a:xfrm>
              <a:off x="1048" y="1535"/>
              <a:ext cx="496" cy="56"/>
            </a:xfrm>
            <a:prstGeom prst="bevel">
              <a:avLst>
                <a:gd name="adj" fmla="val 12500"/>
              </a:avLst>
            </a:prstGeom>
            <a:gradFill rotWithShape="0">
              <a:gsLst>
                <a:gs pos="0">
                  <a:schemeClr val="accent2"/>
                </a:gs>
                <a:gs pos="50000">
                  <a:schemeClr val="bg1"/>
                </a:gs>
                <a:gs pos="100000">
                  <a:schemeClr val="accent2"/>
                </a:gs>
              </a:gsLst>
              <a:lin ang="18900000" scaled="1"/>
            </a:gradFill>
            <a:ln w="3175">
              <a:solidFill>
                <a:schemeClr val="accent2"/>
              </a:solidFill>
              <a:miter lim="800000"/>
              <a:headEnd/>
              <a:tailEnd/>
            </a:ln>
          </p:spPr>
          <p:txBody>
            <a:bodyPr wrap="none" lIns="0" tIns="0" rIns="0" bIns="0" anchor="ctr"/>
            <a:lstStyle/>
            <a:p>
              <a:pPr algn="ctr" eaLnBrk="1" hangingPunct="1">
                <a:defRPr/>
              </a:pPr>
              <a:r>
                <a:rPr lang="en-US" sz="800" dirty="0"/>
                <a:t>Program Coordinator</a:t>
              </a:r>
            </a:p>
            <a:p>
              <a:pPr algn="ctr" eaLnBrk="1" hangingPunct="1">
                <a:defRPr/>
              </a:pPr>
              <a:r>
                <a:rPr lang="en-US" sz="800" dirty="0"/>
                <a:t>Shawn Baker</a:t>
              </a:r>
            </a:p>
          </p:txBody>
        </p:sp>
        <p:sp>
          <p:nvSpPr>
            <p:cNvPr id="33" name="_s1052"/>
            <p:cNvSpPr>
              <a:spLocks noChangeArrowheads="1"/>
            </p:cNvSpPr>
            <p:nvPr/>
          </p:nvSpPr>
          <p:spPr bwMode="auto">
            <a:xfrm>
              <a:off x="1905" y="1342"/>
              <a:ext cx="580" cy="62"/>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800" dirty="0">
                  <a:latin typeface="Arial Narrow" pitchFamily="34" charset="0"/>
                </a:rPr>
                <a:t>Superintendent of  Maintenance</a:t>
              </a:r>
            </a:p>
            <a:p>
              <a:pPr algn="ctr" eaLnBrk="1" hangingPunct="1">
                <a:defRPr/>
              </a:pPr>
              <a:r>
                <a:rPr lang="en-US" sz="800" dirty="0"/>
                <a:t>Mark Sparagna</a:t>
              </a:r>
            </a:p>
          </p:txBody>
        </p:sp>
        <p:sp>
          <p:nvSpPr>
            <p:cNvPr id="34" name="_s1053"/>
            <p:cNvSpPr>
              <a:spLocks noChangeArrowheads="1"/>
            </p:cNvSpPr>
            <p:nvPr/>
          </p:nvSpPr>
          <p:spPr bwMode="auto">
            <a:xfrm>
              <a:off x="1685" y="1263"/>
              <a:ext cx="508" cy="57"/>
            </a:xfrm>
            <a:prstGeom prst="bevel">
              <a:avLst>
                <a:gd name="adj" fmla="val 12500"/>
              </a:avLst>
            </a:prstGeom>
            <a:gradFill rotWithShape="0">
              <a:gsLst>
                <a:gs pos="0">
                  <a:schemeClr val="folHlink"/>
                </a:gs>
                <a:gs pos="50000">
                  <a:schemeClr val="bg1"/>
                </a:gs>
                <a:gs pos="100000">
                  <a:schemeClr val="folHlink"/>
                </a:gs>
              </a:gsLst>
              <a:lin ang="18900000" scaled="1"/>
            </a:gradFill>
            <a:ln w="3175">
              <a:solidFill>
                <a:schemeClr val="folHlink"/>
              </a:solidFill>
              <a:miter lim="800000"/>
              <a:headEnd/>
              <a:tailEnd/>
            </a:ln>
          </p:spPr>
          <p:txBody>
            <a:bodyPr wrap="none" lIns="0" tIns="0" rIns="0" bIns="0" anchor="ctr"/>
            <a:lstStyle/>
            <a:p>
              <a:pPr algn="ctr" eaLnBrk="1" hangingPunct="1">
                <a:defRPr/>
              </a:pPr>
              <a:r>
                <a:rPr lang="en-US" sz="800" dirty="0"/>
                <a:t>Administrative Assistant</a:t>
              </a:r>
            </a:p>
            <a:p>
              <a:pPr algn="ctr" eaLnBrk="1" hangingPunct="1">
                <a:defRPr/>
              </a:pPr>
              <a:r>
                <a:rPr lang="en-US" sz="800" dirty="0"/>
                <a:t>Carmen Ferguson</a:t>
              </a:r>
            </a:p>
          </p:txBody>
        </p:sp>
        <p:sp>
          <p:nvSpPr>
            <p:cNvPr id="35" name="_s1054"/>
            <p:cNvSpPr>
              <a:spLocks noChangeArrowheads="1"/>
            </p:cNvSpPr>
            <p:nvPr/>
          </p:nvSpPr>
          <p:spPr bwMode="auto">
            <a:xfrm>
              <a:off x="1660" y="1412"/>
              <a:ext cx="490" cy="45"/>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800" dirty="0"/>
                <a:t>Maintenance Supervisor</a:t>
              </a:r>
            </a:p>
            <a:p>
              <a:pPr algn="ctr" eaLnBrk="1" hangingPunct="1">
                <a:defRPr/>
              </a:pPr>
              <a:r>
                <a:rPr lang="en-US" sz="800" dirty="0"/>
                <a:t>Leonard Williams</a:t>
              </a:r>
            </a:p>
          </p:txBody>
        </p:sp>
        <p:sp>
          <p:nvSpPr>
            <p:cNvPr id="36" name="_s1055"/>
            <p:cNvSpPr>
              <a:spLocks noChangeArrowheads="1"/>
            </p:cNvSpPr>
            <p:nvPr/>
          </p:nvSpPr>
          <p:spPr bwMode="auto">
            <a:xfrm>
              <a:off x="2322" y="1263"/>
              <a:ext cx="530" cy="57"/>
            </a:xfrm>
            <a:prstGeom prst="bevel">
              <a:avLst>
                <a:gd name="adj" fmla="val 12500"/>
              </a:avLst>
            </a:prstGeom>
            <a:gradFill rotWithShape="0">
              <a:gsLst>
                <a:gs pos="0">
                  <a:schemeClr val="accent2"/>
                </a:gs>
                <a:gs pos="50000">
                  <a:schemeClr val="bg1"/>
                </a:gs>
                <a:gs pos="100000">
                  <a:schemeClr val="accent2"/>
                </a:gs>
              </a:gsLst>
              <a:lin ang="18900000" scaled="1"/>
            </a:gradFill>
            <a:ln w="3175">
              <a:solidFill>
                <a:schemeClr val="accent2"/>
              </a:solidFill>
              <a:miter lim="800000"/>
              <a:headEnd/>
              <a:tailEnd/>
            </a:ln>
          </p:spPr>
          <p:txBody>
            <a:bodyPr wrap="none" lIns="0" tIns="0" rIns="0" bIns="0" anchor="ctr"/>
            <a:lstStyle/>
            <a:p>
              <a:pPr algn="ctr" eaLnBrk="1" hangingPunct="1">
                <a:defRPr/>
              </a:pPr>
              <a:r>
                <a:rPr lang="en-US" sz="800" dirty="0">
                  <a:latin typeface="Arial Narrow" pitchFamily="34" charset="0"/>
                </a:rPr>
                <a:t>Finance Administrator</a:t>
              </a:r>
            </a:p>
            <a:p>
              <a:pPr algn="ctr" eaLnBrk="1" hangingPunct="1">
                <a:defRPr/>
              </a:pPr>
              <a:r>
                <a:rPr lang="en-US" sz="800" dirty="0">
                  <a:latin typeface="Arial Narrow" pitchFamily="34" charset="0"/>
                </a:rPr>
                <a:t>Catrina Woody</a:t>
              </a:r>
            </a:p>
          </p:txBody>
        </p:sp>
        <p:sp>
          <p:nvSpPr>
            <p:cNvPr id="37" name="_s1056"/>
            <p:cNvSpPr>
              <a:spLocks noChangeArrowheads="1"/>
            </p:cNvSpPr>
            <p:nvPr/>
          </p:nvSpPr>
          <p:spPr bwMode="auto">
            <a:xfrm>
              <a:off x="411" y="1412"/>
              <a:ext cx="563" cy="61"/>
            </a:xfrm>
            <a:prstGeom prst="bevel">
              <a:avLst>
                <a:gd name="adj" fmla="val 12500"/>
              </a:avLst>
            </a:prstGeom>
            <a:gradFill rotWithShape="0">
              <a:gsLst>
                <a:gs pos="0">
                  <a:schemeClr val="accent2"/>
                </a:gs>
                <a:gs pos="50000">
                  <a:schemeClr val="bg1"/>
                </a:gs>
                <a:gs pos="100000">
                  <a:schemeClr val="accent2"/>
                </a:gs>
              </a:gsLst>
              <a:lin ang="18900000" scaled="1"/>
            </a:gradFill>
            <a:ln w="3175">
              <a:solidFill>
                <a:schemeClr val="accent2"/>
              </a:solidFill>
              <a:miter lim="800000"/>
              <a:headEnd/>
              <a:tailEnd/>
            </a:ln>
          </p:spPr>
          <p:txBody>
            <a:bodyPr wrap="none" lIns="0" tIns="0" rIns="0" bIns="0" anchor="ctr"/>
            <a:lstStyle/>
            <a:p>
              <a:pPr algn="ctr" eaLnBrk="1" hangingPunct="1">
                <a:defRPr/>
              </a:pPr>
              <a:r>
                <a:rPr lang="en-US" sz="800" dirty="0"/>
                <a:t>Executive Director of WHACC</a:t>
              </a:r>
            </a:p>
            <a:p>
              <a:pPr algn="ctr" eaLnBrk="1" hangingPunct="1">
                <a:defRPr/>
              </a:pPr>
              <a:r>
                <a:rPr lang="en-US" sz="800" dirty="0"/>
                <a:t>Ugundi Jacobs </a:t>
              </a:r>
            </a:p>
          </p:txBody>
        </p:sp>
        <p:sp>
          <p:nvSpPr>
            <p:cNvPr id="38" name="_s1057"/>
            <p:cNvSpPr>
              <a:spLocks noChangeArrowheads="1"/>
            </p:cNvSpPr>
            <p:nvPr/>
          </p:nvSpPr>
          <p:spPr bwMode="auto">
            <a:xfrm>
              <a:off x="2665" y="1482"/>
              <a:ext cx="514" cy="57"/>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800" dirty="0"/>
                <a:t>Program Administrator</a:t>
              </a:r>
            </a:p>
            <a:p>
              <a:pPr algn="ctr" eaLnBrk="1" hangingPunct="1">
                <a:defRPr/>
              </a:pPr>
              <a:r>
                <a:rPr lang="en-US" sz="800" dirty="0"/>
                <a:t>Nichole Torrence </a:t>
              </a:r>
            </a:p>
          </p:txBody>
        </p:sp>
        <p:sp>
          <p:nvSpPr>
            <p:cNvPr id="39" name="_s1058"/>
            <p:cNvSpPr>
              <a:spLocks noChangeArrowheads="1"/>
            </p:cNvSpPr>
            <p:nvPr/>
          </p:nvSpPr>
          <p:spPr bwMode="auto">
            <a:xfrm>
              <a:off x="2634" y="1579"/>
              <a:ext cx="545" cy="55"/>
            </a:xfrm>
            <a:prstGeom prst="bevel">
              <a:avLst>
                <a:gd name="adj" fmla="val 12500"/>
              </a:avLst>
            </a:prstGeom>
            <a:gradFill rotWithShape="0">
              <a:gsLst>
                <a:gs pos="0">
                  <a:schemeClr val="accent1"/>
                </a:gs>
                <a:gs pos="50000">
                  <a:schemeClr val="bg1"/>
                </a:gs>
                <a:gs pos="100000">
                  <a:schemeClr val="accent1"/>
                </a:gs>
              </a:gsLst>
              <a:lin ang="18900000" scaled="1"/>
            </a:gradFill>
            <a:ln w="3175">
              <a:solidFill>
                <a:schemeClr val="accent1"/>
              </a:solidFill>
              <a:miter lim="800000"/>
              <a:headEnd/>
              <a:tailEnd/>
            </a:ln>
          </p:spPr>
          <p:txBody>
            <a:bodyPr wrap="none" lIns="0" tIns="0" rIns="0" bIns="0" anchor="ctr"/>
            <a:lstStyle/>
            <a:p>
              <a:pPr algn="ctr" eaLnBrk="1" hangingPunct="1">
                <a:defRPr/>
              </a:pPr>
              <a:endParaRPr lang="en-US" sz="800" dirty="0"/>
            </a:p>
            <a:p>
              <a:pPr algn="ctr" eaLnBrk="1" hangingPunct="1">
                <a:defRPr/>
              </a:pPr>
              <a:r>
                <a:rPr lang="en-US" sz="800" dirty="0"/>
                <a:t>Account Administrator</a:t>
              </a:r>
            </a:p>
            <a:p>
              <a:pPr algn="ctr" eaLnBrk="1" hangingPunct="1">
                <a:defRPr/>
              </a:pPr>
              <a:r>
                <a:rPr lang="en-US" sz="800" dirty="0"/>
                <a:t>Eric Cotton </a:t>
              </a:r>
            </a:p>
            <a:p>
              <a:pPr algn="ctr" eaLnBrk="1" hangingPunct="1">
                <a:defRPr/>
              </a:pPr>
              <a:endParaRPr lang="en-US" sz="700" dirty="0"/>
            </a:p>
          </p:txBody>
        </p:sp>
        <p:sp>
          <p:nvSpPr>
            <p:cNvPr id="40" name="_s1059"/>
            <p:cNvSpPr>
              <a:spLocks noChangeArrowheads="1"/>
            </p:cNvSpPr>
            <p:nvPr/>
          </p:nvSpPr>
          <p:spPr bwMode="auto">
            <a:xfrm>
              <a:off x="411" y="1263"/>
              <a:ext cx="550" cy="61"/>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800" dirty="0"/>
                <a:t> Project Manager </a:t>
              </a:r>
            </a:p>
            <a:p>
              <a:pPr algn="ctr" eaLnBrk="1" hangingPunct="1">
                <a:defRPr/>
              </a:pPr>
              <a:r>
                <a:rPr lang="en-US" sz="800" dirty="0"/>
                <a:t>(Vacant)</a:t>
              </a:r>
            </a:p>
            <a:p>
              <a:pPr algn="ctr" eaLnBrk="1" hangingPunct="1">
                <a:defRPr/>
              </a:pPr>
              <a:endParaRPr lang="en-US" sz="800" dirty="0"/>
            </a:p>
          </p:txBody>
        </p:sp>
        <p:sp>
          <p:nvSpPr>
            <p:cNvPr id="41" name="_s1060"/>
            <p:cNvSpPr>
              <a:spLocks noChangeArrowheads="1"/>
            </p:cNvSpPr>
            <p:nvPr/>
          </p:nvSpPr>
          <p:spPr bwMode="auto">
            <a:xfrm>
              <a:off x="2175" y="1482"/>
              <a:ext cx="354" cy="53"/>
            </a:xfrm>
            <a:prstGeom prst="bevel">
              <a:avLst>
                <a:gd name="adj" fmla="val 12500"/>
              </a:avLst>
            </a:prstGeom>
            <a:gradFill rotWithShape="0">
              <a:gsLst>
                <a:gs pos="0">
                  <a:schemeClr val="folHlink"/>
                </a:gs>
                <a:gs pos="50000">
                  <a:schemeClr val="bg1"/>
                </a:gs>
                <a:gs pos="100000">
                  <a:schemeClr val="folHlink"/>
                </a:gs>
              </a:gsLst>
              <a:lin ang="18900000" scaled="1"/>
            </a:gradFill>
            <a:ln w="3175">
              <a:solidFill>
                <a:schemeClr val="folHlink"/>
              </a:solidFill>
              <a:miter lim="800000"/>
              <a:headEnd/>
              <a:tailEnd/>
            </a:ln>
          </p:spPr>
          <p:txBody>
            <a:bodyPr wrap="none" lIns="0" tIns="0" rIns="0" bIns="0" anchor="ctr"/>
            <a:lstStyle/>
            <a:p>
              <a:pPr algn="ctr" eaLnBrk="1" hangingPunct="1">
                <a:defRPr/>
              </a:pPr>
              <a:r>
                <a:rPr lang="en-US" sz="800" dirty="0"/>
                <a:t>Local 1102</a:t>
              </a:r>
            </a:p>
            <a:p>
              <a:pPr algn="ctr" eaLnBrk="1" hangingPunct="1">
                <a:defRPr/>
              </a:pPr>
              <a:r>
                <a:rPr lang="en-US" sz="800" dirty="0"/>
                <a:t>4 Employees</a:t>
              </a:r>
            </a:p>
          </p:txBody>
        </p:sp>
        <p:sp>
          <p:nvSpPr>
            <p:cNvPr id="42" name="_s1061"/>
            <p:cNvSpPr>
              <a:spLocks noChangeArrowheads="1"/>
            </p:cNvSpPr>
            <p:nvPr/>
          </p:nvSpPr>
          <p:spPr bwMode="auto">
            <a:xfrm>
              <a:off x="337" y="1535"/>
              <a:ext cx="575" cy="57"/>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700" dirty="0"/>
                <a:t>Physical Activity Coordinator</a:t>
              </a:r>
            </a:p>
            <a:p>
              <a:pPr algn="ctr" eaLnBrk="1" hangingPunct="1">
                <a:defRPr/>
              </a:pPr>
              <a:r>
                <a:rPr lang="en-US" sz="700" dirty="0"/>
                <a:t>Ed Johnson</a:t>
              </a:r>
            </a:p>
          </p:txBody>
        </p:sp>
        <p:sp>
          <p:nvSpPr>
            <p:cNvPr id="43" name="_s1062"/>
            <p:cNvSpPr>
              <a:spLocks noChangeArrowheads="1"/>
            </p:cNvSpPr>
            <p:nvPr/>
          </p:nvSpPr>
          <p:spPr bwMode="auto">
            <a:xfrm>
              <a:off x="313" y="1640"/>
              <a:ext cx="338" cy="53"/>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800" dirty="0"/>
                <a:t>Account Administrator </a:t>
              </a:r>
            </a:p>
            <a:p>
              <a:pPr algn="ctr" eaLnBrk="1" hangingPunct="1">
                <a:defRPr/>
              </a:pPr>
              <a:r>
                <a:rPr lang="en-US" sz="800" dirty="0"/>
                <a:t>Katrina Dorsey</a:t>
              </a:r>
            </a:p>
          </p:txBody>
        </p:sp>
        <p:sp>
          <p:nvSpPr>
            <p:cNvPr id="44" name="_s1063"/>
            <p:cNvSpPr>
              <a:spLocks noChangeArrowheads="1"/>
            </p:cNvSpPr>
            <p:nvPr/>
          </p:nvSpPr>
          <p:spPr bwMode="auto">
            <a:xfrm>
              <a:off x="2631" y="1403"/>
              <a:ext cx="548" cy="54"/>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eaLnBrk="1" hangingPunct="1">
                <a:defRPr/>
              </a:pPr>
              <a:r>
                <a:rPr lang="en-US" sz="800" dirty="0"/>
                <a:t>Youth &amp; Family Manager</a:t>
              </a:r>
            </a:p>
            <a:p>
              <a:pPr algn="ctr" eaLnBrk="1" hangingPunct="1">
                <a:defRPr/>
              </a:pPr>
              <a:r>
                <a:rPr lang="en-US" sz="800" dirty="0"/>
                <a:t>Nicole Adams</a:t>
              </a:r>
            </a:p>
          </p:txBody>
        </p:sp>
        <p:sp>
          <p:nvSpPr>
            <p:cNvPr id="45" name="_s1064"/>
            <p:cNvSpPr>
              <a:spLocks noChangeArrowheads="1"/>
            </p:cNvSpPr>
            <p:nvPr/>
          </p:nvSpPr>
          <p:spPr bwMode="auto">
            <a:xfrm>
              <a:off x="1146" y="1640"/>
              <a:ext cx="490" cy="53"/>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a:defRPr/>
              </a:pPr>
              <a:r>
                <a:rPr lang="en-US" sz="900" dirty="0"/>
                <a:t>General Laborer I</a:t>
              </a:r>
            </a:p>
            <a:p>
              <a:pPr algn="ctr">
                <a:defRPr/>
              </a:pPr>
              <a:r>
                <a:rPr lang="en-US" sz="900" dirty="0"/>
                <a:t>Franklin Moon</a:t>
              </a:r>
            </a:p>
          </p:txBody>
        </p:sp>
        <p:sp>
          <p:nvSpPr>
            <p:cNvPr id="46" name="_s1065"/>
            <p:cNvSpPr>
              <a:spLocks noChangeArrowheads="1"/>
            </p:cNvSpPr>
            <p:nvPr/>
          </p:nvSpPr>
          <p:spPr bwMode="auto">
            <a:xfrm>
              <a:off x="680" y="1640"/>
              <a:ext cx="417" cy="53"/>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a:defRPr/>
              </a:pPr>
              <a:r>
                <a:rPr lang="en-US" sz="900" dirty="0"/>
                <a:t>Clerk II</a:t>
              </a:r>
            </a:p>
            <a:p>
              <a:pPr algn="ctr">
                <a:defRPr/>
              </a:pPr>
              <a:r>
                <a:rPr lang="en-US" sz="900" dirty="0"/>
                <a:t>Open</a:t>
              </a:r>
            </a:p>
          </p:txBody>
        </p:sp>
        <p:sp>
          <p:nvSpPr>
            <p:cNvPr id="47" name="_s1066"/>
            <p:cNvSpPr>
              <a:spLocks noChangeArrowheads="1"/>
            </p:cNvSpPr>
            <p:nvPr/>
          </p:nvSpPr>
          <p:spPr bwMode="auto">
            <a:xfrm>
              <a:off x="1734" y="1482"/>
              <a:ext cx="392" cy="53"/>
            </a:xfrm>
            <a:prstGeom prst="bevel">
              <a:avLst>
                <a:gd name="adj" fmla="val 12500"/>
              </a:avLst>
            </a:prstGeom>
            <a:gradFill rotWithShape="0">
              <a:gsLst>
                <a:gs pos="0">
                  <a:schemeClr val="accent2"/>
                </a:gs>
                <a:gs pos="50000">
                  <a:schemeClr val="bg1"/>
                </a:gs>
                <a:gs pos="100000">
                  <a:schemeClr val="accent2"/>
                </a:gs>
              </a:gsLst>
              <a:lin ang="18900000" scaled="1"/>
            </a:gradFill>
            <a:ln w="3175">
              <a:solidFill>
                <a:schemeClr val="accent2"/>
              </a:solidFill>
              <a:miter lim="800000"/>
              <a:headEnd/>
              <a:tailEnd/>
            </a:ln>
          </p:spPr>
          <p:txBody>
            <a:bodyPr wrap="none" lIns="0" tIns="0" rIns="0" bIns="0" anchor="ctr"/>
            <a:lstStyle/>
            <a:p>
              <a:pPr algn="ctr">
                <a:defRPr/>
              </a:pPr>
              <a:r>
                <a:rPr lang="en-US" sz="900" dirty="0"/>
                <a:t>Local 320</a:t>
              </a:r>
            </a:p>
            <a:p>
              <a:pPr algn="ctr">
                <a:defRPr/>
              </a:pPr>
              <a:r>
                <a:rPr lang="en-US" sz="900" dirty="0"/>
                <a:t>18 Employees</a:t>
              </a:r>
            </a:p>
          </p:txBody>
        </p:sp>
        <p:sp>
          <p:nvSpPr>
            <p:cNvPr id="48" name="_s1067"/>
            <p:cNvSpPr>
              <a:spLocks noChangeArrowheads="1"/>
            </p:cNvSpPr>
            <p:nvPr/>
          </p:nvSpPr>
          <p:spPr bwMode="auto">
            <a:xfrm>
              <a:off x="2199" y="1412"/>
              <a:ext cx="392" cy="61"/>
            </a:xfrm>
            <a:prstGeom prst="bevel">
              <a:avLst>
                <a:gd name="adj" fmla="val 12500"/>
              </a:avLst>
            </a:prstGeom>
            <a:gradFill rotWithShape="0">
              <a:gsLst>
                <a:gs pos="0">
                  <a:schemeClr val="folHlink"/>
                </a:gs>
                <a:gs pos="50000">
                  <a:schemeClr val="bg1"/>
                </a:gs>
                <a:gs pos="100000">
                  <a:schemeClr val="folHlink"/>
                </a:gs>
              </a:gsLst>
              <a:lin ang="18900000" scaled="1"/>
            </a:gradFill>
            <a:ln w="3175">
              <a:solidFill>
                <a:schemeClr val="folHlink"/>
              </a:solidFill>
              <a:miter lim="800000"/>
              <a:headEnd/>
              <a:tailEnd/>
            </a:ln>
          </p:spPr>
          <p:txBody>
            <a:bodyPr wrap="none" lIns="0" tIns="0" rIns="0" bIns="0" anchor="ctr"/>
            <a:lstStyle/>
            <a:p>
              <a:pPr algn="ctr">
                <a:defRPr/>
              </a:pPr>
              <a:r>
                <a:rPr lang="en-US" sz="900" dirty="0">
                  <a:latin typeface="Arial Narrow" pitchFamily="34" charset="0"/>
                </a:rPr>
                <a:t>Asst. Maintenance </a:t>
              </a:r>
            </a:p>
            <a:p>
              <a:pPr algn="ctr">
                <a:defRPr/>
              </a:pPr>
              <a:r>
                <a:rPr lang="en-US" sz="900" dirty="0">
                  <a:latin typeface="Arial Narrow" pitchFamily="34" charset="0"/>
                </a:rPr>
                <a:t>Supervisor</a:t>
              </a:r>
            </a:p>
            <a:p>
              <a:pPr algn="ctr">
                <a:defRPr/>
              </a:pPr>
              <a:r>
                <a:rPr lang="en-US" sz="900" dirty="0">
                  <a:latin typeface="Arial Narrow" pitchFamily="34" charset="0"/>
                </a:rPr>
                <a:t>Matthew Emerson</a:t>
              </a:r>
            </a:p>
          </p:txBody>
        </p:sp>
        <p:sp>
          <p:nvSpPr>
            <p:cNvPr id="49" name="_s1068"/>
            <p:cNvSpPr>
              <a:spLocks noChangeArrowheads="1"/>
            </p:cNvSpPr>
            <p:nvPr/>
          </p:nvSpPr>
          <p:spPr bwMode="auto">
            <a:xfrm>
              <a:off x="1023" y="1263"/>
              <a:ext cx="564" cy="53"/>
            </a:xfrm>
            <a:prstGeom prst="bevel">
              <a:avLst>
                <a:gd name="adj" fmla="val 12500"/>
              </a:avLst>
            </a:prstGeom>
            <a:gradFill rotWithShape="0">
              <a:gsLst>
                <a:gs pos="0">
                  <a:schemeClr val="hlink"/>
                </a:gs>
                <a:gs pos="50000">
                  <a:schemeClr val="bg1"/>
                </a:gs>
                <a:gs pos="100000">
                  <a:schemeClr val="hlink"/>
                </a:gs>
              </a:gsLst>
              <a:lin ang="18900000" scaled="1"/>
            </a:gradFill>
            <a:ln w="3175">
              <a:solidFill>
                <a:schemeClr val="hlink"/>
              </a:solidFill>
              <a:miter lim="800000"/>
              <a:headEnd/>
              <a:tailEnd/>
            </a:ln>
          </p:spPr>
          <p:txBody>
            <a:bodyPr wrap="none" lIns="0" tIns="0" rIns="0" bIns="0" anchor="ctr"/>
            <a:lstStyle/>
            <a:p>
              <a:pPr algn="ctr">
                <a:defRPr/>
              </a:pPr>
              <a:r>
                <a:rPr lang="en-US" sz="900" dirty="0"/>
                <a:t>Equipment Transportation </a:t>
              </a:r>
            </a:p>
            <a:p>
              <a:pPr algn="ctr">
                <a:defRPr/>
              </a:pPr>
              <a:r>
                <a:rPr lang="en-US" sz="900" dirty="0"/>
                <a:t>LaShawn Grinnell</a:t>
              </a:r>
            </a:p>
          </p:txBody>
        </p:sp>
      </p:grpSp>
      <p:sp>
        <p:nvSpPr>
          <p:cNvPr id="50" name="Rounded Rectangle 8"/>
          <p:cNvSpPr/>
          <p:nvPr/>
        </p:nvSpPr>
        <p:spPr>
          <a:xfrm>
            <a:off x="7732415" y="1050925"/>
            <a:ext cx="1270686" cy="1219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209800"/>
            <a:ext cx="9144000" cy="533400"/>
          </a:xfrm>
        </p:spPr>
        <p:txBody>
          <a:bodyPr>
            <a:noAutofit/>
          </a:bodyPr>
          <a:lstStyle/>
          <a:p>
            <a:br>
              <a:rPr lang="en-US" sz="2000" b="1" dirty="0">
                <a:latin typeface="Arial" pitchFamily="34" charset="0"/>
                <a:cs typeface="Arial" pitchFamily="34" charset="0"/>
              </a:rPr>
            </a:br>
            <a:br>
              <a:rPr lang="en-US" sz="2000" b="1" dirty="0">
                <a:latin typeface="Arial" pitchFamily="34" charset="0"/>
                <a:cs typeface="Arial" pitchFamily="34" charset="0"/>
              </a:rPr>
            </a:br>
            <a:endParaRPr lang="en-US" sz="2000" dirty="0">
              <a:latin typeface="Arial" pitchFamily="34" charset="0"/>
              <a:cs typeface="Arial" pitchFamily="34" charset="0"/>
            </a:endParaRPr>
          </a:p>
        </p:txBody>
      </p:sp>
      <p:sp>
        <p:nvSpPr>
          <p:cNvPr id="34819" name="Rectangle 3"/>
          <p:cNvSpPr>
            <a:spLocks noGrp="1" noChangeArrowheads="1"/>
          </p:cNvSpPr>
          <p:nvPr>
            <p:ph idx="1"/>
          </p:nvPr>
        </p:nvSpPr>
        <p:spPr>
          <a:xfrm>
            <a:off x="152400" y="2514600"/>
            <a:ext cx="8763000" cy="1219200"/>
          </a:xfrm>
        </p:spPr>
        <p:txBody>
          <a:bodyPr>
            <a:noAutofit/>
          </a:bodyPr>
          <a:lstStyle/>
          <a:p>
            <a:pPr marL="914400" lvl="1" indent="-457200">
              <a:buNone/>
            </a:pPr>
            <a:endParaRPr lang="en-US" sz="2400" b="1" dirty="0"/>
          </a:p>
          <a:p>
            <a:pPr marL="914400" lvl="1" indent="-457200">
              <a:buNone/>
            </a:pPr>
            <a:endParaRPr lang="en-US" sz="2400" b="1"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51</a:t>
            </a:fld>
            <a:endParaRPr lang="en-US" sz="1100" dirty="0">
              <a:solidFill>
                <a:schemeClr val="tx2">
                  <a:lumMod val="50000"/>
                </a:schemeClr>
              </a:solidFill>
            </a:endParaRPr>
          </a:p>
        </p:txBody>
      </p:sp>
      <p:sp>
        <p:nvSpPr>
          <p:cNvPr id="2" name="Rectangle 1"/>
          <p:cNvSpPr/>
          <p:nvPr/>
        </p:nvSpPr>
        <p:spPr>
          <a:xfrm>
            <a:off x="3454674" y="3136613"/>
            <a:ext cx="2234651" cy="584775"/>
          </a:xfrm>
          <a:prstGeom prst="rect">
            <a:avLst/>
          </a:prstGeom>
        </p:spPr>
        <p:txBody>
          <a:bodyPr wrap="none">
            <a:spAutoFit/>
          </a:bodyPr>
          <a:lstStyle/>
          <a:p>
            <a:r>
              <a:rPr lang="en-US" dirty="0"/>
              <a:t>Thank You!</a:t>
            </a:r>
          </a:p>
        </p:txBody>
      </p:sp>
    </p:spTree>
    <p:extLst>
      <p:ext uri="{BB962C8B-B14F-4D97-AF65-F5344CB8AC3E}">
        <p14:creationId xmlns:p14="http://schemas.microsoft.com/office/powerpoint/2010/main" val="3049294509"/>
      </p:ext>
    </p:extLst>
  </p:cSld>
  <p:clrMapOvr>
    <a:masterClrMapping/>
  </p:clrMapOvr>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8003</TotalTime>
  <Words>2778</Words>
  <Application>Microsoft Office PowerPoint</Application>
  <PresentationFormat>On-screen Show (4:3)</PresentationFormat>
  <Paragraphs>899</Paragraphs>
  <Slides>51</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Arial Narrow</vt:lpstr>
      <vt:lpstr>Calibri</vt:lpstr>
      <vt:lpstr>Times New Roman</vt:lpstr>
      <vt:lpstr>Office Theme</vt:lpstr>
      <vt:lpstr>PowerPoint Presentation</vt:lpstr>
      <vt:lpstr>Questions</vt:lpstr>
      <vt:lpstr>  </vt:lpstr>
      <vt:lpstr>  </vt:lpstr>
      <vt:lpstr>   2. Discuss the $1,126,810 budgeted for Temporary Salaries.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6. Discuss the $271.7K budgeted in Miscellaneous Services, up $56K.    </vt:lpstr>
      <vt:lpstr> 6a. Specify funding allocated for Security Guard Service for W.H.A.C.C and whether armed and or unarmed and the number of guards.      </vt:lpstr>
      <vt:lpstr>   6b. Justify the additional funds requested for   upkeep of City fountains, and how that differs      from Capital funds.    </vt:lpstr>
      <vt:lpstr> 7. Discuss the operating hours for the William Hicks Anderson Community Center W.H.A.C.C.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14.Provide an update on the William Hicks Anderson Community Center Task Force Report.   14a. Specify if any of the recommendation has  been implemented.      </vt:lpstr>
      <vt:lpstr>   </vt:lpstr>
      <vt:lpstr>PowerPoint Presentation</vt:lpstr>
      <vt:lpstr>2016 Program Participation </vt:lpstr>
      <vt:lpstr>2017 Program Participation </vt:lpstr>
      <vt:lpstr>2016 Program Costs </vt:lpstr>
      <vt:lpstr>2017 Program Costs </vt:lpstr>
      <vt:lpstr>  </vt:lpstr>
      <vt:lpstr>  </vt:lpstr>
      <vt:lpstr>  </vt:lpstr>
      <vt:lpstr>  </vt:lpstr>
      <vt:lpstr>  </vt:lpstr>
      <vt:lpstr>  </vt:lpstr>
      <vt:lpstr>  </vt:lpstr>
      <vt:lpstr>  </vt:lpstr>
    </vt:vector>
  </TitlesOfParts>
  <Company>Remline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Marcozzi</dc:creator>
  <cp:lastModifiedBy>Marchelle Basnight</cp:lastModifiedBy>
  <cp:revision>919</cp:revision>
  <cp:lastPrinted>2017-04-10T16:03:39Z</cp:lastPrinted>
  <dcterms:created xsi:type="dcterms:W3CDTF">2008-04-07T19:32:43Z</dcterms:created>
  <dcterms:modified xsi:type="dcterms:W3CDTF">2017-04-10T16:47:20Z</dcterms:modified>
</cp:coreProperties>
</file>