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368" r:id="rId5"/>
    <p:sldId id="337" r:id="rId6"/>
    <p:sldId id="370" r:id="rId7"/>
    <p:sldId id="369" r:id="rId8"/>
    <p:sldId id="339" r:id="rId9"/>
    <p:sldId id="373" r:id="rId10"/>
    <p:sldId id="374" r:id="rId11"/>
    <p:sldId id="375" r:id="rId12"/>
    <p:sldId id="371" r:id="rId13"/>
    <p:sldId id="379" r:id="rId14"/>
    <p:sldId id="385" r:id="rId15"/>
    <p:sldId id="383" r:id="rId16"/>
    <p:sldId id="381" r:id="rId17"/>
    <p:sldId id="378" r:id="rId18"/>
    <p:sldId id="377" r:id="rId19"/>
    <p:sldId id="386"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C963"/>
    <a:srgbClr val="9BD9FF"/>
    <a:srgbClr val="CCECFF"/>
    <a:srgbClr val="FFFFFF"/>
    <a:srgbClr val="F0FBFE"/>
    <a:srgbClr val="D9DCD2"/>
    <a:srgbClr val="BAC0AC"/>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78" y="12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DFA5848-4350-4C8C-841A-A2639A912AD6}" type="datetimeFigureOut">
              <a:rPr lang="en-US" smtClean="0"/>
              <a:t>4/7/2025</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FY 2024 Budget Hearings - Department of Real Estate &amp; Housing</a:t>
            </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1D78027-D353-483E-95A2-FCBA33FBCBEA}" type="datetimeFigureOut">
              <a:rPr lang="en-US" smtClean="0"/>
              <a:t>4/7/2025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785235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280282" y="1922585"/>
            <a:ext cx="10866020" cy="4614739"/>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280282" y="1161174"/>
            <a:ext cx="4934479" cy="473825"/>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dirty="0">
                <a:effectLst/>
              </a:rPr>
              <a:t>FY 2026 Budget Hearings</a:t>
            </a:r>
            <a:br>
              <a:rPr lang="en-US" b="1" dirty="0">
                <a:effectLst/>
              </a:rPr>
            </a:br>
            <a:r>
              <a:rPr lang="en-US" b="1" dirty="0">
                <a:effectLst/>
              </a:rPr>
              <a:t>Audit Department</a:t>
            </a:r>
          </a:p>
        </p:txBody>
      </p:sp>
      <p:sp>
        <p:nvSpPr>
          <p:cNvPr id="4" name="Date Placeholder 3">
            <a:extLst>
              <a:ext uri="{FF2B5EF4-FFF2-40B4-BE49-F238E27FC236}">
                <a16:creationId xmlns:a16="http://schemas.microsoft.com/office/drawing/2014/main" id="{FE16BE27-F529-D2AF-3885-D5FB9603FF37}"/>
              </a:ext>
            </a:extLst>
          </p:cNvPr>
          <p:cNvSpPr>
            <a:spLocks noGrp="1"/>
          </p:cNvSpPr>
          <p:nvPr>
            <p:ph type="dt" sz="half" idx="14"/>
          </p:nvPr>
        </p:nvSpPr>
        <p:spPr/>
        <p:txBody>
          <a:bodyPr/>
          <a:lstStyle/>
          <a:p>
            <a:r>
              <a:rPr lang="en-US"/>
              <a:t>2/9/2023</a:t>
            </a:r>
          </a:p>
        </p:txBody>
      </p:sp>
      <p:sp>
        <p:nvSpPr>
          <p:cNvPr id="7" name="Footer Placeholder 6">
            <a:extLst>
              <a:ext uri="{FF2B5EF4-FFF2-40B4-BE49-F238E27FC236}">
                <a16:creationId xmlns:a16="http://schemas.microsoft.com/office/drawing/2014/main" id="{BA33C0F6-407B-199C-5312-DF86605188AB}"/>
              </a:ext>
            </a:extLst>
          </p:cNvPr>
          <p:cNvSpPr>
            <a:spLocks noGrp="1"/>
          </p:cNvSpPr>
          <p:nvPr>
            <p:ph type="ftr" sz="quarter" idx="15"/>
          </p:nvPr>
        </p:nvSpPr>
        <p:spPr/>
        <p:txBody>
          <a:bodyPr/>
          <a:lstStyle/>
          <a:p>
            <a:endParaRPr lang="en-US"/>
          </a:p>
        </p:txBody>
      </p:sp>
      <p:sp>
        <p:nvSpPr>
          <p:cNvPr id="8" name="Slide Number Placeholder 7">
            <a:extLst>
              <a:ext uri="{FF2B5EF4-FFF2-40B4-BE49-F238E27FC236}">
                <a16:creationId xmlns:a16="http://schemas.microsoft.com/office/drawing/2014/main" id="{ABE5FDEE-3AC0-3887-F54F-0A22F9B5CDE9}"/>
              </a:ext>
            </a:extLst>
          </p:cNvPr>
          <p:cNvSpPr>
            <a:spLocks noGrp="1"/>
          </p:cNvSpPr>
          <p:nvPr>
            <p:ph type="sldNum" sz="quarter" idx="16"/>
          </p:nvPr>
        </p:nvSpPr>
        <p:spPr/>
        <p:txBody>
          <a:bodyPr/>
          <a:lstStyle/>
          <a:p>
            <a:fld id="{1EFD85F0-C7B9-4E2B-A6E2-651C8B36BE83}" type="slidenum">
              <a:rPr lang="en-US" smtClean="0"/>
              <a:t>‹#›</a:t>
            </a:fld>
            <a:endParaRPr lang="en-US"/>
          </a:p>
        </p:txBody>
      </p:sp>
      <p:pic>
        <p:nvPicPr>
          <p:cNvPr id="2" name="Picture 1">
            <a:extLst>
              <a:ext uri="{FF2B5EF4-FFF2-40B4-BE49-F238E27FC236}">
                <a16:creationId xmlns:a16="http://schemas.microsoft.com/office/drawing/2014/main" id="{9A4812D6-CF30-2E3A-5AE6-D9A4FD7EAB6A}"/>
              </a:ext>
            </a:extLst>
          </p:cNvPr>
          <p:cNvPicPr>
            <a:picLocks noChangeAspect="1"/>
          </p:cNvPicPr>
          <p:nvPr userDrawn="1"/>
        </p:nvPicPr>
        <p:blipFill>
          <a:blip r:embed="rId2"/>
          <a:stretch>
            <a:fillRect/>
          </a:stretch>
        </p:blipFill>
        <p:spPr>
          <a:xfrm>
            <a:off x="10379184" y="246258"/>
            <a:ext cx="1532534" cy="1532534"/>
          </a:xfrm>
          <a:prstGeom prst="rect">
            <a:avLst/>
          </a:prstGeom>
        </p:spPr>
      </p:pic>
    </p:spTree>
    <p:extLst>
      <p:ext uri="{BB962C8B-B14F-4D97-AF65-F5344CB8AC3E}">
        <p14:creationId xmlns:p14="http://schemas.microsoft.com/office/powerpoint/2010/main" val="1447766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ty with a river running through it&#10;&#10;AI-generated content may be incorrect.">
            <a:extLst>
              <a:ext uri="{FF2B5EF4-FFF2-40B4-BE49-F238E27FC236}">
                <a16:creationId xmlns:a16="http://schemas.microsoft.com/office/drawing/2014/main" id="{D8711CBD-3D99-11E0-6CE6-5FD891004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06" y="-518001"/>
            <a:ext cx="12322206" cy="8212750"/>
          </a:xfrm>
          <a:prstGeom prst="rect">
            <a:avLst/>
          </a:prstGeom>
        </p:spPr>
      </p:pic>
      <p:sp>
        <p:nvSpPr>
          <p:cNvPr id="7" name="Title 1">
            <a:extLst>
              <a:ext uri="{FF2B5EF4-FFF2-40B4-BE49-F238E27FC236}">
                <a16:creationId xmlns:a16="http://schemas.microsoft.com/office/drawing/2014/main" id="{878D54B3-D87F-5CF0-D71C-0BB0DDED11CF}"/>
              </a:ext>
            </a:extLst>
          </p:cNvPr>
          <p:cNvSpPr txBox="1">
            <a:spLocks/>
          </p:cNvSpPr>
          <p:nvPr/>
        </p:nvSpPr>
        <p:spPr>
          <a:xfrm>
            <a:off x="-130206" y="3911612"/>
            <a:ext cx="12322206" cy="1686757"/>
          </a:xfrm>
          <a:prstGeom prst="rect">
            <a:avLst/>
          </a:prstGeom>
          <a:solidFill>
            <a:schemeClr val="accent4">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2026 Budget Hearing</a:t>
            </a:r>
          </a:p>
          <a:p>
            <a:pPr algn="ctr">
              <a:lnSpc>
                <a:spcPct val="100000"/>
              </a:lnSpc>
              <a:spcBef>
                <a:spcPts val="0"/>
              </a:spcBef>
              <a:buClr>
                <a:srgbClr val="4472C4"/>
              </a:buClr>
              <a:buSzPct val="100000"/>
              <a:buFont typeface="Calibri" panose="020F0502020204030204" pitchFamily="34" charset="0"/>
              <a:buNone/>
              <a:defRPr/>
            </a:pPr>
            <a:r>
              <a:rPr lang="en-US" b="1" dirty="0">
                <a:solidFill>
                  <a:srgbClr val="0033CC"/>
                </a:solidFill>
                <a:latin typeface="+mn-lt"/>
                <a:cs typeface="Times New Roman" panose="02020603050405020304" pitchFamily="18" charset="0"/>
              </a:rPr>
              <a:t>             AUDIT DEPARTMENT</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2" name="Picture 1" descr="A picture containing calendar&#10;&#10;Description automatically generated">
            <a:extLst>
              <a:ext uri="{FF2B5EF4-FFF2-40B4-BE49-F238E27FC236}">
                <a16:creationId xmlns:a16="http://schemas.microsoft.com/office/drawing/2014/main" id="{0E7EFC3F-DE66-3CFF-D7FF-9A50EDA96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52400" y="3429000"/>
            <a:ext cx="2618913" cy="2618913"/>
          </a:xfrm>
          <a:prstGeom prst="rect">
            <a:avLst/>
          </a:prstGeom>
          <a:noFill/>
        </p:spPr>
      </p:pic>
    </p:spTree>
    <p:extLst>
      <p:ext uri="{BB962C8B-B14F-4D97-AF65-F5344CB8AC3E}">
        <p14:creationId xmlns:p14="http://schemas.microsoft.com/office/powerpoint/2010/main" val="1742818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dirty="0">
                <a:solidFill>
                  <a:schemeClr val="tx1">
                    <a:lumMod val="95000"/>
                  </a:schemeClr>
                </a:solidFill>
              </a:rPr>
              <a:t>General Fund – FY 2026 Budget</a:t>
            </a:r>
          </a:p>
          <a:p>
            <a:endParaRPr lang="en-US" sz="2600" u="sng" dirty="0">
              <a:solidFill>
                <a:schemeClr val="tx1">
                  <a:lumMod val="95000"/>
                </a:schemeClr>
              </a:solidFill>
            </a:endParaRPr>
          </a:p>
        </p:txBody>
      </p:sp>
      <p:graphicFrame>
        <p:nvGraphicFramePr>
          <p:cNvPr id="6" name="Table 4">
            <a:extLst>
              <a:ext uri="{FF2B5EF4-FFF2-40B4-BE49-F238E27FC236}">
                <a16:creationId xmlns:a16="http://schemas.microsoft.com/office/drawing/2014/main" id="{7B4BFDBD-F26C-43D0-AF02-FF4B606C0C7B}"/>
              </a:ext>
            </a:extLst>
          </p:cNvPr>
          <p:cNvGraphicFramePr>
            <a:graphicFrameLocks noGrp="1"/>
          </p:cNvGraphicFramePr>
          <p:nvPr>
            <p:ph sz="half" idx="2"/>
            <p:extLst>
              <p:ext uri="{D42A27DB-BD31-4B8C-83A1-F6EECF244321}">
                <p14:modId xmlns:p14="http://schemas.microsoft.com/office/powerpoint/2010/main" val="2932966788"/>
              </p:ext>
            </p:extLst>
          </p:nvPr>
        </p:nvGraphicFramePr>
        <p:xfrm>
          <a:off x="605633" y="1923542"/>
          <a:ext cx="10980733" cy="2738060"/>
        </p:xfrm>
        <a:graphic>
          <a:graphicData uri="http://schemas.openxmlformats.org/drawingml/2006/table">
            <a:tbl>
              <a:tblPr firstRow="1" bandRow="1">
                <a:tableStyleId>{7DF18680-E054-41AD-8BC1-D1AEF772440D}</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a:t>Audit Department </a:t>
                      </a:r>
                    </a:p>
                    <a:p>
                      <a:pPr algn="l"/>
                      <a:r>
                        <a:rPr lang="en-US" sz="1600"/>
                        <a:t>Total All Funds</a:t>
                      </a:r>
                      <a:endParaRPr lang="en-US" sz="1600">
                        <a:latin typeface="+mn-lt"/>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2023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2024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2025 Budget</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FY 2026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 FY'26-25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a:t>
                      </a:r>
                    </a:p>
                    <a:p>
                      <a:pPr marL="0" algn="ctr" defTabSz="457200" rtl="0" eaLnBrk="1" fontAlgn="b" latinLnBrk="0" hangingPunct="1"/>
                      <a:r>
                        <a:rPr lang="en-US" sz="1600" b="1" kern="1200" dirty="0">
                          <a:solidFill>
                            <a:schemeClr val="lt1"/>
                          </a:solidFill>
                          <a:latin typeface="+mn-lt"/>
                          <a:ea typeface="+mn-ea"/>
                          <a:cs typeface="+mn-cs"/>
                        </a:rPr>
                        <a:t> FY'26-25</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67850942"/>
                  </a:ext>
                </a:extLst>
              </a:tr>
              <a:tr h="399403">
                <a:tc>
                  <a:txBody>
                    <a:bodyPr/>
                    <a:lstStyle/>
                    <a:p>
                      <a:r>
                        <a:rPr lang="en-US" sz="1600"/>
                        <a:t>Personal Services</a:t>
                      </a:r>
                      <a:endParaRPr lang="en-US" sz="1600">
                        <a:latin typeface="+mn-lt"/>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$710,046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$744,756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$772,131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$932,387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$160,256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20.8%</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553187"/>
                  </a:ext>
                </a:extLst>
              </a:tr>
              <a:tr h="399403">
                <a:tc>
                  <a:txBody>
                    <a:bodyPr/>
                    <a:lstStyle/>
                    <a:p>
                      <a:r>
                        <a:rPr lang="en-US" sz="1600"/>
                        <a:t>Materials, Supplies, and Equipment</a:t>
                      </a:r>
                      <a:endParaRPr lang="en-US" sz="1600">
                        <a:latin typeface="+mn-lt"/>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226,392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210,947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207,870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270,069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62,199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29.9%</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07242354"/>
                  </a:ext>
                </a:extLst>
              </a:tr>
              <a:tr h="399403">
                <a:tc>
                  <a:txBody>
                    <a:bodyPr/>
                    <a:lstStyle/>
                    <a:p>
                      <a:r>
                        <a:rPr lang="en-US" sz="1600"/>
                        <a:t>Internal Services</a:t>
                      </a:r>
                      <a:endParaRPr lang="en-US" sz="1600">
                        <a:latin typeface="+mn-lt"/>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4,585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6,967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3,982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4,123 </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141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3.5%</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55438367"/>
                  </a:ext>
                </a:extLst>
              </a:tr>
              <a:tr h="399403">
                <a:tc>
                  <a:txBody>
                    <a:bodyPr/>
                    <a:lstStyle/>
                    <a:p>
                      <a:r>
                        <a:rPr lang="en-US" sz="1600" b="1"/>
                        <a:t>Total</a:t>
                      </a:r>
                      <a:endParaRPr lang="en-US" sz="1600" b="1">
                        <a:latin typeface="+mn-lt"/>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$941,023 </a:t>
                      </a:r>
                    </a:p>
                  </a:txBody>
                  <a:tcPr marL="6350" marR="6350" marT="6350"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$962,670 </a:t>
                      </a:r>
                    </a:p>
                  </a:txBody>
                  <a:tcPr marL="6350" marR="6350" marT="6350"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$983,983 </a:t>
                      </a:r>
                    </a:p>
                  </a:txBody>
                  <a:tcPr marL="6350" marR="6350" marT="6350"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$1,206,579 </a:t>
                      </a:r>
                    </a:p>
                  </a:txBody>
                  <a:tcPr marL="6350" marR="6350" marT="6350"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$222,596 </a:t>
                      </a:r>
                    </a:p>
                  </a:txBody>
                  <a:tcPr marL="6350" marR="6350" marT="6350"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22.6%</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57006471"/>
                  </a:ext>
                </a:extLst>
              </a:tr>
              <a:tr h="399403">
                <a:tc>
                  <a:txBody>
                    <a:bodyPr/>
                    <a:lstStyle/>
                    <a:p>
                      <a:r>
                        <a:rPr lang="en-US" sz="1600" b="1"/>
                        <a:t>Staffing Level (All Funds FTEs)</a:t>
                      </a:r>
                      <a:endParaRPr lang="en-US" sz="1600" b="1">
                        <a:latin typeface="+mn-lt"/>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5.00 </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5.00 </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5.00 </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6.00 </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1.00 </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20.0%</a:t>
                      </a:r>
                    </a:p>
                  </a:txBody>
                  <a:tcPr marL="6350" marR="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474230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dirty="0">
                <a:solidFill>
                  <a:schemeClr val="tx1">
                    <a:lumMod val="95000"/>
                  </a:schemeClr>
                </a:solidFill>
              </a:rPr>
              <a:t>General Fund – FY 2026 Budget</a:t>
            </a:r>
          </a:p>
        </p:txBody>
      </p:sp>
      <p:graphicFrame>
        <p:nvGraphicFramePr>
          <p:cNvPr id="6" name="Table 4">
            <a:extLst>
              <a:ext uri="{FF2B5EF4-FFF2-40B4-BE49-F238E27FC236}">
                <a16:creationId xmlns:a16="http://schemas.microsoft.com/office/drawing/2014/main" id="{7B4BFDBD-F26C-43D0-AF02-FF4B606C0C7B}"/>
              </a:ext>
            </a:extLst>
          </p:cNvPr>
          <p:cNvGraphicFramePr>
            <a:graphicFrameLocks noGrp="1"/>
          </p:cNvGraphicFramePr>
          <p:nvPr>
            <p:ph sz="half" idx="2"/>
            <p:extLst>
              <p:ext uri="{D42A27DB-BD31-4B8C-83A1-F6EECF244321}">
                <p14:modId xmlns:p14="http://schemas.microsoft.com/office/powerpoint/2010/main" val="823562668"/>
              </p:ext>
            </p:extLst>
          </p:nvPr>
        </p:nvGraphicFramePr>
        <p:xfrm>
          <a:off x="605633" y="1923542"/>
          <a:ext cx="10980733" cy="2738060"/>
        </p:xfrm>
        <a:graphic>
          <a:graphicData uri="http://schemas.openxmlformats.org/drawingml/2006/table">
            <a:tbl>
              <a:tblPr firstRow="1" bandRow="1">
                <a:tableStyleId>{7DF18680-E054-41AD-8BC1-D1AEF772440D}</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a:t>Audit Department </a:t>
                      </a:r>
                    </a:p>
                    <a:p>
                      <a:pPr algn="l"/>
                      <a:r>
                        <a:rPr lang="en-US" sz="1600"/>
                        <a:t>General Fund</a:t>
                      </a:r>
                      <a:endParaRPr lang="en-US" sz="1600">
                        <a:latin typeface="+mn-lt"/>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2023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2024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2025 Budget</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FY 2026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 FY'26-25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a:t>
                      </a:r>
                    </a:p>
                    <a:p>
                      <a:pPr marL="0" algn="ctr" defTabSz="457200" rtl="0" eaLnBrk="1" fontAlgn="b" latinLnBrk="0" hangingPunct="1"/>
                      <a:r>
                        <a:rPr lang="en-US" sz="1600" b="1" kern="1200" dirty="0">
                          <a:solidFill>
                            <a:schemeClr val="lt1"/>
                          </a:solidFill>
                          <a:latin typeface="+mn-lt"/>
                          <a:ea typeface="+mn-ea"/>
                          <a:cs typeface="+mn-cs"/>
                        </a:rPr>
                        <a:t> FY'26-25</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67850942"/>
                  </a:ext>
                </a:extLst>
              </a:tr>
              <a:tr h="399403">
                <a:tc>
                  <a:txBody>
                    <a:bodyPr/>
                    <a:lstStyle/>
                    <a:p>
                      <a:r>
                        <a:rPr lang="en-US" sz="1600"/>
                        <a:t>Personal Services</a:t>
                      </a:r>
                      <a:endParaRPr lang="en-US" sz="1600">
                        <a:latin typeface="+mn-lt"/>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$710,046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$744,756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$772,131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$932,387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$160,256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20.8%</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553187"/>
                  </a:ext>
                </a:extLst>
              </a:tr>
              <a:tr h="399403">
                <a:tc>
                  <a:txBody>
                    <a:bodyPr/>
                    <a:lstStyle/>
                    <a:p>
                      <a:r>
                        <a:rPr lang="en-US" sz="1600"/>
                        <a:t>Materials, Supplies, and Equipment</a:t>
                      </a:r>
                      <a:endParaRPr lang="en-US" sz="1600">
                        <a:latin typeface="+mn-lt"/>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226,392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210,947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207,870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270,069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62,199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29.9%</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07242354"/>
                  </a:ext>
                </a:extLst>
              </a:tr>
              <a:tr h="399403">
                <a:tc>
                  <a:txBody>
                    <a:bodyPr/>
                    <a:lstStyle/>
                    <a:p>
                      <a:r>
                        <a:rPr lang="en-US" sz="1600"/>
                        <a:t>Internal Services</a:t>
                      </a:r>
                      <a:endParaRPr lang="en-US" sz="1600">
                        <a:latin typeface="+mn-lt"/>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4,585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6,967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3,982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4,123 </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141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3.5%</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55438367"/>
                  </a:ext>
                </a:extLst>
              </a:tr>
              <a:tr h="399403">
                <a:tc>
                  <a:txBody>
                    <a:bodyPr/>
                    <a:lstStyle/>
                    <a:p>
                      <a:r>
                        <a:rPr lang="en-US" sz="1600" b="1"/>
                        <a:t>Total</a:t>
                      </a:r>
                      <a:endParaRPr lang="en-US" sz="1600" b="1">
                        <a:latin typeface="+mn-lt"/>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$941,023 </a:t>
                      </a:r>
                    </a:p>
                  </a:txBody>
                  <a:tcPr marL="6350" marR="6350" marT="6350"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$962,670 </a:t>
                      </a:r>
                    </a:p>
                  </a:txBody>
                  <a:tcPr marL="6350" marR="6350" marT="6350"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$983,983 </a:t>
                      </a:r>
                    </a:p>
                  </a:txBody>
                  <a:tcPr marL="6350" marR="6350" marT="6350"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$1,206,579 </a:t>
                      </a:r>
                    </a:p>
                  </a:txBody>
                  <a:tcPr marL="6350" marR="6350" marT="6350"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$222,596 </a:t>
                      </a:r>
                    </a:p>
                  </a:txBody>
                  <a:tcPr marL="6350" marR="6350" marT="6350"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22.6%</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57006471"/>
                  </a:ext>
                </a:extLst>
              </a:tr>
              <a:tr h="399403">
                <a:tc>
                  <a:txBody>
                    <a:bodyPr/>
                    <a:lstStyle/>
                    <a:p>
                      <a:r>
                        <a:rPr lang="en-US" sz="1600" b="1"/>
                        <a:t>Staffing Level (General Fund FTEs)</a:t>
                      </a:r>
                      <a:endParaRPr lang="en-US" sz="1600" b="1">
                        <a:latin typeface="+mn-lt"/>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5.00 </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5.00 </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5.00 </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6.00 </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1.00 </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20.0%</a:t>
                      </a:r>
                    </a:p>
                  </a:txBody>
                  <a:tcPr marL="6350" marR="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4006207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dirty="0">
                <a:solidFill>
                  <a:schemeClr val="tx1">
                    <a:lumMod val="95000"/>
                  </a:schemeClr>
                </a:solidFill>
              </a:rPr>
              <a:t>Water/Sewer Fund – FY 2026 Budget</a:t>
            </a:r>
          </a:p>
        </p:txBody>
      </p:sp>
      <p:graphicFrame>
        <p:nvGraphicFramePr>
          <p:cNvPr id="6" name="Table 4">
            <a:extLst>
              <a:ext uri="{FF2B5EF4-FFF2-40B4-BE49-F238E27FC236}">
                <a16:creationId xmlns:a16="http://schemas.microsoft.com/office/drawing/2014/main" id="{7B4BFDBD-F26C-43D0-AF02-FF4B606C0C7B}"/>
              </a:ext>
            </a:extLst>
          </p:cNvPr>
          <p:cNvGraphicFramePr>
            <a:graphicFrameLocks noGrp="1"/>
          </p:cNvGraphicFramePr>
          <p:nvPr>
            <p:ph sz="half" idx="2"/>
            <p:extLst>
              <p:ext uri="{D42A27DB-BD31-4B8C-83A1-F6EECF244321}">
                <p14:modId xmlns:p14="http://schemas.microsoft.com/office/powerpoint/2010/main" val="7360791"/>
              </p:ext>
            </p:extLst>
          </p:nvPr>
        </p:nvGraphicFramePr>
        <p:xfrm>
          <a:off x="605633" y="1923542"/>
          <a:ext cx="10980733" cy="2738060"/>
        </p:xfrm>
        <a:graphic>
          <a:graphicData uri="http://schemas.openxmlformats.org/drawingml/2006/table">
            <a:tbl>
              <a:tblPr firstRow="1" bandRow="1">
                <a:tableStyleId>{7DF18680-E054-41AD-8BC1-D1AEF772440D}</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a:t>Audit Department </a:t>
                      </a:r>
                    </a:p>
                    <a:p>
                      <a:pPr algn="l"/>
                      <a:r>
                        <a:rPr lang="en-US" sz="1600"/>
                        <a:t>Water/Sewer Fund</a:t>
                      </a:r>
                      <a:endParaRPr lang="en-US" sz="1600">
                        <a:latin typeface="+mn-lt"/>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2023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2024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2025 Budget</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FY 2026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 FY'26-25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a:t>
                      </a:r>
                    </a:p>
                    <a:p>
                      <a:pPr marL="0" algn="ctr" defTabSz="457200" rtl="0" eaLnBrk="1" fontAlgn="b" latinLnBrk="0" hangingPunct="1"/>
                      <a:r>
                        <a:rPr lang="en-US" sz="1600" b="1" kern="1200" dirty="0">
                          <a:solidFill>
                            <a:schemeClr val="lt1"/>
                          </a:solidFill>
                          <a:latin typeface="+mn-lt"/>
                          <a:ea typeface="+mn-ea"/>
                          <a:cs typeface="+mn-cs"/>
                        </a:rPr>
                        <a:t> FY'26-25</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67850942"/>
                  </a:ext>
                </a:extLst>
              </a:tr>
              <a:tr h="399403">
                <a:tc>
                  <a:txBody>
                    <a:bodyPr/>
                    <a:lstStyle/>
                    <a:p>
                      <a:r>
                        <a:rPr lang="en-US" sz="1600"/>
                        <a:t>Personal Services</a:t>
                      </a:r>
                      <a:endParaRPr lang="en-US" sz="1600">
                        <a:latin typeface="+mn-lt"/>
                      </a:endParaRPr>
                    </a:p>
                  </a:txBody>
                  <a:tcPr anchor="ctr">
                    <a:lnL w="12700" cap="flat" cmpd="sng" algn="ctr">
                      <a:solidFill>
                        <a:schemeClr val="tx1"/>
                      </a:solidFill>
                      <a:prstDash val="solid"/>
                      <a:round/>
                      <a:headEnd type="none" w="med" len="med"/>
                      <a:tailEnd type="none" w="med" len="med"/>
                    </a:lnL>
                  </a:tcPr>
                </a:tc>
                <a:tc>
                  <a:txBody>
                    <a:bodyPr/>
                    <a:lstStyle/>
                    <a:p>
                      <a:pPr algn="ctr" fontAlgn="b"/>
                      <a:r>
                        <a:rPr lang="en-US" sz="1600" b="0" u="none" strike="noStrike" dirty="0">
                          <a:solidFill>
                            <a:srgbClr val="000000"/>
                          </a:solidFill>
                          <a:effectLst/>
                        </a:rPr>
                        <a:t>$0</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a:solidFill>
                            <a:srgbClr val="000000"/>
                          </a:solidFill>
                          <a:effectLst/>
                        </a:rPr>
                        <a:t>$0</a:t>
                      </a:r>
                      <a:endParaRPr lang="en-US" sz="1600" b="0" i="0" u="none" strike="noStrike">
                        <a:solidFill>
                          <a:srgbClr val="000000"/>
                        </a:solidFill>
                        <a:effectLst/>
                        <a:latin typeface="+mn-lt"/>
                      </a:endParaRPr>
                    </a:p>
                  </a:txBody>
                  <a:tcPr marL="0" marR="0" marT="0" marB="0" anchor="ctr"/>
                </a:tc>
                <a:tc>
                  <a:txBody>
                    <a:bodyPr/>
                    <a:lstStyle/>
                    <a:p>
                      <a:pPr algn="ctr" fontAlgn="b"/>
                      <a:r>
                        <a:rPr lang="en-US" sz="1600" b="0" u="none" strike="noStrike">
                          <a:solidFill>
                            <a:srgbClr val="000000"/>
                          </a:solidFill>
                          <a:effectLst/>
                        </a:rPr>
                        <a:t>$0</a:t>
                      </a:r>
                      <a:endParaRPr lang="en-US" sz="1600" b="0" i="0" u="none" strike="noStrike">
                        <a:solidFill>
                          <a:srgbClr val="000000"/>
                        </a:solidFill>
                        <a:effectLst/>
                        <a:latin typeface="+mn-lt"/>
                      </a:endParaRPr>
                    </a:p>
                  </a:txBody>
                  <a:tcPr marL="0" marR="0" marT="0" marB="0" anchor="ctr"/>
                </a:tc>
                <a:tc>
                  <a:txBody>
                    <a:bodyPr/>
                    <a:lstStyle/>
                    <a:p>
                      <a:pPr algn="ctr" fontAlgn="b"/>
                      <a:r>
                        <a:rPr lang="en-US" sz="1600" b="0" u="none" strike="noStrike">
                          <a:solidFill>
                            <a:srgbClr val="000000"/>
                          </a:solidFill>
                          <a:effectLst/>
                        </a:rPr>
                        <a:t>$0</a:t>
                      </a:r>
                      <a:endParaRPr lang="en-US" sz="1600" b="0" i="0" u="none" strike="noStrike">
                        <a:solidFill>
                          <a:srgbClr val="000000"/>
                        </a:solidFill>
                        <a:effectLst/>
                        <a:latin typeface="+mn-lt"/>
                      </a:endParaRPr>
                    </a:p>
                  </a:txBody>
                  <a:tcPr marL="0" marR="0" marT="0" marB="0" anchor="ctr"/>
                </a:tc>
                <a:tc>
                  <a:txBody>
                    <a:bodyPr/>
                    <a:lstStyle/>
                    <a:p>
                      <a:pPr algn="ctr" fontAlgn="b"/>
                      <a:r>
                        <a:rPr lang="en-US" sz="1600" b="0" u="none" strike="noStrike" kern="1200">
                          <a:solidFill>
                            <a:srgbClr val="000000"/>
                          </a:solidFill>
                          <a:effectLst/>
                        </a:rPr>
                        <a:t>$0</a:t>
                      </a:r>
                      <a:endParaRPr lang="en-US" sz="1600" b="0" i="0" u="none" strike="noStrike" kern="120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a:solidFill>
                            <a:srgbClr val="000000"/>
                          </a:solidFill>
                          <a:effectLst/>
                        </a:rPr>
                        <a:t>0.0%</a:t>
                      </a:r>
                      <a:endParaRPr lang="en-US" sz="1600" b="0" i="0" u="none" strike="noStrike" kern="1200">
                        <a:solidFill>
                          <a:srgbClr val="000000"/>
                        </a:solidFill>
                        <a:effectLst/>
                        <a:latin typeface="+mn-lt"/>
                        <a:ea typeface="+mn-ea"/>
                        <a:cs typeface="+mn-cs"/>
                      </a:endParaRPr>
                    </a:p>
                  </a:txBody>
                  <a:tcPr marL="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553187"/>
                  </a:ext>
                </a:extLst>
              </a:tr>
              <a:tr h="399403">
                <a:tc>
                  <a:txBody>
                    <a:bodyPr/>
                    <a:lstStyle/>
                    <a:p>
                      <a:r>
                        <a:rPr lang="en-US" sz="1600"/>
                        <a:t>Materials, Supplies, and Equipment</a:t>
                      </a:r>
                      <a:endParaRPr lang="en-US" sz="1600">
                        <a:latin typeface="+mn-lt"/>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84,075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84,308 </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85,049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139,230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54,181 </a:t>
                      </a:r>
                    </a:p>
                  </a:txBody>
                  <a:tcPr marL="6350" marR="6350" marT="6350" marB="0" anchor="ctr"/>
                </a:tc>
                <a:tc>
                  <a:txBody>
                    <a:bodyPr/>
                    <a:lstStyle/>
                    <a:p>
                      <a:pPr marL="0" algn="ctr" defTabSz="914400" rtl="0" eaLnBrk="1" fontAlgn="b" latinLnBrk="0" hangingPunct="1"/>
                      <a:r>
                        <a:rPr lang="en-US" sz="1600" b="0" i="0" u="none" strike="noStrike" kern="1200" dirty="0">
                          <a:solidFill>
                            <a:srgbClr val="000000"/>
                          </a:solidFill>
                          <a:effectLst/>
                          <a:latin typeface="+mn-lt"/>
                          <a:ea typeface="+mn-ea"/>
                          <a:cs typeface="+mn-cs"/>
                        </a:rPr>
                        <a:t>63.7%</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07242354"/>
                  </a:ext>
                </a:extLst>
              </a:tr>
              <a:tr h="399403">
                <a:tc>
                  <a:txBody>
                    <a:bodyPr/>
                    <a:lstStyle/>
                    <a:p>
                      <a:r>
                        <a:rPr lang="en-US" sz="1600"/>
                        <a:t>Internal Services</a:t>
                      </a:r>
                      <a:endParaRPr lang="en-US" sz="1600">
                        <a:latin typeface="+mn-lt"/>
                      </a:endParaRPr>
                    </a:p>
                  </a:txBody>
                  <a:tcPr anchor="ctr">
                    <a:lnL w="12700" cap="flat" cmpd="sng" algn="ctr">
                      <a:solidFill>
                        <a:schemeClr val="tx1"/>
                      </a:solidFill>
                      <a:prstDash val="solid"/>
                      <a:round/>
                      <a:headEnd type="none" w="med" len="med"/>
                      <a:tailEnd type="none" w="med" len="med"/>
                    </a:lnL>
                  </a:tcPr>
                </a:tc>
                <a:tc>
                  <a:txBody>
                    <a:bodyPr/>
                    <a:lstStyle/>
                    <a:p>
                      <a:pPr algn="ctr" fontAlgn="b"/>
                      <a:r>
                        <a:rPr lang="en-US" sz="1600" b="0" u="none" strike="noStrike" dirty="0">
                          <a:solidFill>
                            <a:srgbClr val="000000"/>
                          </a:solidFill>
                          <a:effectLst/>
                          <a:latin typeface="+mn-lt"/>
                        </a:rPr>
                        <a:t>0</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i="0" u="none" strike="noStrike" dirty="0">
                          <a:solidFill>
                            <a:srgbClr val="000000"/>
                          </a:solidFill>
                          <a:effectLst/>
                          <a:latin typeface="+mn-lt"/>
                        </a:rPr>
                        <a:t>0</a:t>
                      </a:r>
                    </a:p>
                  </a:txBody>
                  <a:tcPr marL="0" marR="0" marT="0" marB="0" anchor="ctr"/>
                </a:tc>
                <a:tc>
                  <a:txBody>
                    <a:bodyPr/>
                    <a:lstStyle/>
                    <a:p>
                      <a:pPr algn="ctr" fontAlgn="b"/>
                      <a:r>
                        <a:rPr lang="en-US" sz="1600" b="0" u="none" strike="noStrike">
                          <a:solidFill>
                            <a:srgbClr val="000000"/>
                          </a:solidFill>
                          <a:effectLst/>
                          <a:latin typeface="+mn-lt"/>
                        </a:rPr>
                        <a:t>0</a:t>
                      </a:r>
                      <a:endParaRPr lang="en-US" sz="1600" b="0" i="0" u="none" strike="noStrike">
                        <a:solidFill>
                          <a:srgbClr val="000000"/>
                        </a:solidFill>
                        <a:effectLst/>
                        <a:latin typeface="+mn-lt"/>
                      </a:endParaRPr>
                    </a:p>
                  </a:txBody>
                  <a:tcPr marL="0" marR="0" marT="0" marB="0" anchor="ctr"/>
                </a:tc>
                <a:tc>
                  <a:txBody>
                    <a:bodyPr/>
                    <a:lstStyle/>
                    <a:p>
                      <a:pPr algn="ctr" fontAlgn="b"/>
                      <a:r>
                        <a:rPr lang="en-US" sz="1600" b="0" u="none" strike="noStrike">
                          <a:solidFill>
                            <a:srgbClr val="000000"/>
                          </a:solidFill>
                          <a:effectLst/>
                          <a:latin typeface="+mn-lt"/>
                        </a:rPr>
                        <a:t>0</a:t>
                      </a:r>
                      <a:endParaRPr lang="en-US" sz="1600" b="0" i="0" u="none" strike="noStrike">
                        <a:solidFill>
                          <a:srgbClr val="000000"/>
                        </a:solidFill>
                        <a:effectLst/>
                        <a:latin typeface="+mn-lt"/>
                      </a:endParaRPr>
                    </a:p>
                  </a:txBody>
                  <a:tcPr marL="0" marR="0" marT="0" marB="0" anchor="ctr"/>
                </a:tc>
                <a:tc>
                  <a:txBody>
                    <a:bodyPr/>
                    <a:lstStyle/>
                    <a:p>
                      <a:pPr algn="ctr" fontAlgn="b"/>
                      <a:r>
                        <a:rPr lang="en-US" sz="1600" b="0" u="none" strike="noStrike" kern="1200">
                          <a:solidFill>
                            <a:srgbClr val="000000"/>
                          </a:solidFill>
                          <a:effectLst/>
                          <a:latin typeface="+mn-lt"/>
                        </a:rPr>
                        <a:t>0</a:t>
                      </a:r>
                      <a:endParaRPr lang="en-US" sz="1600" b="0" i="0" u="none" strike="noStrike" kern="120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a:solidFill>
                            <a:srgbClr val="000000"/>
                          </a:solidFill>
                          <a:effectLst/>
                          <a:latin typeface="+mn-lt"/>
                        </a:rPr>
                        <a:t>0.0%</a:t>
                      </a:r>
                      <a:endParaRPr lang="en-US" sz="1600" b="0" i="0" u="none" strike="noStrike" kern="1200">
                        <a:solidFill>
                          <a:srgbClr val="000000"/>
                        </a:solidFill>
                        <a:effectLst/>
                        <a:latin typeface="+mn-lt"/>
                        <a:ea typeface="+mn-ea"/>
                        <a:cs typeface="+mn-cs"/>
                      </a:endParaRPr>
                    </a:p>
                  </a:txBody>
                  <a:tcPr marL="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55438367"/>
                  </a:ext>
                </a:extLst>
              </a:tr>
              <a:tr h="399403">
                <a:tc>
                  <a:txBody>
                    <a:bodyPr/>
                    <a:lstStyle/>
                    <a:p>
                      <a:r>
                        <a:rPr lang="en-US" sz="1600" b="1"/>
                        <a:t>Total</a:t>
                      </a:r>
                      <a:endParaRPr lang="en-US" sz="1600" b="1">
                        <a:latin typeface="+mn-lt"/>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$84,075 </a:t>
                      </a:r>
                    </a:p>
                  </a:txBody>
                  <a:tcPr marL="6350" marR="6350" marT="6350"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$84,308 </a:t>
                      </a:r>
                    </a:p>
                  </a:txBody>
                  <a:tcPr marL="6350" marR="6350" marT="6350"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$85,049 </a:t>
                      </a:r>
                    </a:p>
                  </a:txBody>
                  <a:tcPr marL="6350" marR="6350" marT="6350"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$139,230 </a:t>
                      </a:r>
                    </a:p>
                  </a:txBody>
                  <a:tcPr marL="6350" marR="6350" marT="6350"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$54,181 </a:t>
                      </a:r>
                    </a:p>
                  </a:txBody>
                  <a:tcPr marL="6350" marR="6350" marT="6350" marB="0" anchor="ctr"/>
                </a:tc>
                <a:tc>
                  <a:txBody>
                    <a:bodyPr/>
                    <a:lstStyle/>
                    <a:p>
                      <a:pPr marL="0" algn="ctr" defTabSz="914400" rtl="0" eaLnBrk="1" fontAlgn="b" latinLnBrk="0" hangingPunct="1"/>
                      <a:r>
                        <a:rPr lang="en-US" sz="1600" b="1" i="0" u="none" strike="noStrike" kern="1200" dirty="0">
                          <a:solidFill>
                            <a:srgbClr val="000000"/>
                          </a:solidFill>
                          <a:effectLst/>
                          <a:latin typeface="+mn-lt"/>
                          <a:ea typeface="+mn-ea"/>
                          <a:cs typeface="+mn-cs"/>
                        </a:rPr>
                        <a:t>63.7%</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57006471"/>
                  </a:ext>
                </a:extLst>
              </a:tr>
              <a:tr h="399403">
                <a:tc>
                  <a:txBody>
                    <a:bodyPr/>
                    <a:lstStyle/>
                    <a:p>
                      <a:r>
                        <a:rPr lang="en-US" sz="1600" b="1"/>
                        <a:t>Staffing Level (Water/Sewer Fund FTEs)</a:t>
                      </a:r>
                      <a:endParaRPr lang="en-US" sz="1600" b="1">
                        <a:latin typeface="+mn-lt"/>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0.00</a:t>
                      </a:r>
                      <a:endParaRPr lang="en-US" sz="1600" b="1" i="0" u="none" strike="noStrike" dirty="0">
                        <a:solidFill>
                          <a:srgbClr val="000000"/>
                        </a:solidFill>
                        <a:effectLst/>
                        <a:latin typeface="+mn-lt"/>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0.00</a:t>
                      </a:r>
                      <a:endParaRPr lang="en-US" sz="1600" b="1" i="0" u="none" strike="noStrike" dirty="0">
                        <a:solidFill>
                          <a:srgbClr val="000000"/>
                        </a:solidFill>
                        <a:effectLst/>
                        <a:latin typeface="+mn-lt"/>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0.00</a:t>
                      </a:r>
                      <a:endParaRPr lang="en-US" sz="1600" b="1" i="0" u="none" strike="noStrike" dirty="0">
                        <a:solidFill>
                          <a:srgbClr val="000000"/>
                        </a:solidFill>
                        <a:effectLst/>
                        <a:latin typeface="+mn-lt"/>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0.00</a:t>
                      </a:r>
                      <a:endParaRPr lang="en-US" sz="1600" b="1" i="0" u="none" strike="noStrike" dirty="0">
                        <a:solidFill>
                          <a:srgbClr val="000000"/>
                        </a:solidFill>
                        <a:effectLst/>
                        <a:latin typeface="+mn-lt"/>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kern="1200" dirty="0">
                          <a:solidFill>
                            <a:srgbClr val="000000"/>
                          </a:solidFill>
                          <a:effectLst/>
                        </a:rPr>
                        <a:t>0.00</a:t>
                      </a:r>
                      <a:endParaRPr lang="en-US" sz="1600" b="1" i="0" u="none" strike="noStrike" kern="1200" dirty="0">
                        <a:solidFill>
                          <a:srgbClr val="000000"/>
                        </a:solidFill>
                        <a:effectLst/>
                        <a:latin typeface="+mn-lt"/>
                        <a:ea typeface="+mn-ea"/>
                        <a:cs typeface="+mn-cs"/>
                      </a:endParaRPr>
                    </a:p>
                  </a:txBody>
                  <a:tcPr marL="6350" marT="635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kern="1200" dirty="0">
                          <a:solidFill>
                            <a:srgbClr val="000000"/>
                          </a:solidFill>
                          <a:effectLst/>
                        </a:rPr>
                        <a:t>0.0%</a:t>
                      </a:r>
                      <a:endParaRPr lang="en-US" sz="1600" b="1" i="0" u="none" strike="noStrike" kern="1200" dirty="0">
                        <a:solidFill>
                          <a:srgbClr val="000000"/>
                        </a:solidFill>
                        <a:effectLst/>
                        <a:latin typeface="+mn-lt"/>
                        <a:ea typeface="+mn-ea"/>
                        <a:cs typeface="+mn-cs"/>
                      </a:endParaRPr>
                    </a:p>
                  </a:txBody>
                  <a:tcPr marL="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4253152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784472"/>
            <a:ext cx="11922128" cy="4671560"/>
          </a:xfrm>
        </p:spPr>
        <p:txBody>
          <a:bodyPr numCol="1">
            <a:normAutofit/>
          </a:bodyPr>
          <a:lstStyle/>
          <a:p>
            <a:pPr marL="0" indent="0">
              <a:spcAft>
                <a:spcPts val="0"/>
              </a:spcAft>
              <a:buClrTx/>
              <a:buNone/>
            </a:pPr>
            <a:r>
              <a:rPr lang="en-US" sz="2400" b="1" u="sng" dirty="0"/>
              <a:t>Personal Services (General Fund)</a:t>
            </a:r>
          </a:p>
          <a:p>
            <a:pPr marL="169863" indent="-169863">
              <a:spcAft>
                <a:spcPts val="0"/>
              </a:spcAft>
            </a:pPr>
            <a:r>
              <a:rPr lang="en-US" sz="2400" dirty="0"/>
              <a:t>Midyear FY 2025: compensation and classification revisions (</a:t>
            </a:r>
            <a:r>
              <a:rPr lang="en-US" sz="2400" b="1" dirty="0"/>
              <a:t>↑</a:t>
            </a:r>
            <a:r>
              <a:rPr lang="en-US" sz="2400" dirty="0"/>
              <a:t> $41,700)</a:t>
            </a:r>
          </a:p>
          <a:p>
            <a:pPr marL="169863" indent="-169863">
              <a:spcAft>
                <a:spcPts val="0"/>
              </a:spcAft>
            </a:pPr>
            <a:r>
              <a:rPr lang="en-US" sz="2400" dirty="0"/>
              <a:t>FY 2026 budget: Senior Auditor - IT position (</a:t>
            </a:r>
            <a:r>
              <a:rPr lang="en-US" sz="2400" b="1" dirty="0"/>
              <a:t>↑</a:t>
            </a:r>
            <a:r>
              <a:rPr lang="en-US" sz="2400" dirty="0"/>
              <a:t> $118,451)</a:t>
            </a:r>
          </a:p>
          <a:p>
            <a:pPr marL="169863" indent="-169863">
              <a:spcAft>
                <a:spcPts val="0"/>
              </a:spcAft>
            </a:pPr>
            <a:r>
              <a:rPr lang="en-US" sz="2400" dirty="0"/>
              <a:t>Temporary Salaries for admin assistant (</a:t>
            </a:r>
            <a:r>
              <a:rPr lang="en-US" sz="2400" b="1" dirty="0"/>
              <a:t>↑</a:t>
            </a:r>
            <a:r>
              <a:rPr lang="en-US" sz="2400" dirty="0"/>
              <a:t> $23,000)</a:t>
            </a:r>
          </a:p>
          <a:p>
            <a:pPr marL="0" indent="0">
              <a:spcAft>
                <a:spcPts val="0"/>
              </a:spcAft>
              <a:buNone/>
            </a:pPr>
            <a:endParaRPr lang="en-US" sz="2600" dirty="0"/>
          </a:p>
          <a:p>
            <a:pPr marL="0" indent="0">
              <a:spcAft>
                <a:spcPts val="0"/>
              </a:spcAft>
              <a:buClrTx/>
              <a:buNone/>
            </a:pPr>
            <a:r>
              <a:rPr lang="en-US" sz="2400" b="1" u="sng" dirty="0"/>
              <a:t>Materials, Supplies, and Equipment</a:t>
            </a:r>
          </a:p>
          <a:p>
            <a:pPr marL="169863" indent="-169863"/>
            <a:r>
              <a:rPr lang="en-US" sz="2400" dirty="0"/>
              <a:t>General Fund: Contractual accounting costs, peer review (</a:t>
            </a:r>
            <a:r>
              <a:rPr lang="en-US" sz="2400" b="1" dirty="0"/>
              <a:t>↑</a:t>
            </a:r>
            <a:r>
              <a:rPr lang="en-US" sz="2400" dirty="0"/>
              <a:t> $12,100)</a:t>
            </a:r>
          </a:p>
          <a:p>
            <a:pPr marL="169863" indent="-169863"/>
            <a:r>
              <a:rPr lang="en-US" sz="2400" dirty="0"/>
              <a:t>General Fund: Subscriptions/Books - Gartner audit research and guidance (</a:t>
            </a:r>
            <a:r>
              <a:rPr lang="en-US" sz="2400" b="1" dirty="0"/>
              <a:t>↑</a:t>
            </a:r>
            <a:r>
              <a:rPr lang="en-US" sz="2400" dirty="0"/>
              <a:t> $46,100)</a:t>
            </a:r>
          </a:p>
          <a:p>
            <a:pPr marL="169863" indent="-169863"/>
            <a:r>
              <a:rPr lang="en-US" sz="2400" dirty="0"/>
              <a:t>Water/Sewer Fund: Indirect costs based on new cost study (</a:t>
            </a:r>
            <a:r>
              <a:rPr lang="en-US" sz="2400" b="1" dirty="0"/>
              <a:t>↑</a:t>
            </a:r>
            <a:r>
              <a:rPr lang="en-US" sz="2400" dirty="0"/>
              <a:t> $51,300)</a:t>
            </a:r>
            <a:br>
              <a:rPr lang="en-US" sz="3200" b="1" dirty="0"/>
            </a:br>
            <a:endParaRPr lang="en-US" sz="3200" b="1" dirty="0"/>
          </a:p>
          <a:p>
            <a:pPr lvl="2">
              <a:lnSpc>
                <a:spcPct val="150000"/>
              </a:lnSpc>
              <a:buClr>
                <a:schemeClr val="accent5"/>
              </a:buClr>
              <a:buFont typeface="Wingdings" panose="05000000000000000000" pitchFamily="2" charset="2"/>
              <a:buChar char="§"/>
            </a:pPr>
            <a:endParaRPr lang="en-US" sz="3000" b="1" dirty="0"/>
          </a:p>
          <a:p>
            <a:pPr marL="914400" lvl="2" indent="0">
              <a:lnSpc>
                <a:spcPct val="150000"/>
              </a:lnSpc>
              <a:buClr>
                <a:schemeClr val="accent5"/>
              </a:buClr>
              <a:buNone/>
            </a:pPr>
            <a:endParaRPr lang="en-US" sz="2700" dirty="0"/>
          </a:p>
          <a:p>
            <a:pPr marL="0" indent="0">
              <a:lnSpc>
                <a:spcPct val="150000"/>
              </a:lnSpc>
              <a:buNone/>
            </a:pPr>
            <a:endParaRPr lang="en-US" b="1" dirty="0">
              <a:cs typeface="Calibri"/>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09" y="1188720"/>
            <a:ext cx="9954331" cy="442117"/>
          </a:xfrm>
        </p:spPr>
        <p:txBody>
          <a:bodyPr>
            <a:noAutofit/>
          </a:bodyPr>
          <a:lstStyle/>
          <a:p>
            <a:r>
              <a:rPr lang="en-US" sz="2500" u="sng" dirty="0"/>
              <a:t>Major Funding Changes (General &amp; Water/Sewer Funds Proposed Budget)</a:t>
            </a:r>
          </a:p>
          <a:p>
            <a:endParaRPr lang="en-US" sz="2500" u="sng" dirty="0"/>
          </a:p>
        </p:txBody>
      </p:sp>
    </p:spTree>
    <p:extLst>
      <p:ext uri="{BB962C8B-B14F-4D97-AF65-F5344CB8AC3E}">
        <p14:creationId xmlns:p14="http://schemas.microsoft.com/office/powerpoint/2010/main" val="1416681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927274"/>
            <a:ext cx="10943323" cy="4610050"/>
          </a:xfrm>
        </p:spPr>
        <p:txBody>
          <a:bodyPr/>
          <a:lstStyle/>
          <a:p>
            <a:pPr marL="457200" indent="-457200">
              <a:buFont typeface="Wingdings" panose="020B0604020202020204" pitchFamily="34" charset="0"/>
              <a:buChar char="Ø"/>
            </a:pPr>
            <a:r>
              <a:rPr lang="en-US">
                <a:ea typeface="+mn-lt"/>
                <a:cs typeface="+mn-lt"/>
              </a:rPr>
              <a:t>Maintain an efficient approach to the overall audit process. </a:t>
            </a:r>
            <a:endParaRPr lang="en-US">
              <a:cs typeface="Calibri"/>
            </a:endParaRPr>
          </a:p>
          <a:p>
            <a:pPr marL="457200" indent="-457200">
              <a:buFont typeface="Wingdings" panose="020B0604020202020204" pitchFamily="34" charset="0"/>
              <a:buChar char="Ø"/>
            </a:pPr>
            <a:r>
              <a:rPr lang="en-US">
                <a:ea typeface="+mn-lt"/>
                <a:cs typeface="+mn-lt"/>
              </a:rPr>
              <a:t>To provide an independent and objective perspective to an accountable government.</a:t>
            </a:r>
          </a:p>
          <a:p>
            <a:pPr marL="457200" indent="-457200">
              <a:buFont typeface="Wingdings" panose="020B0604020202020204" pitchFamily="34" charset="0"/>
              <a:buChar char="Ø"/>
            </a:pPr>
            <a:r>
              <a:rPr lang="en-US">
                <a:ea typeface="+mn-lt"/>
                <a:cs typeface="+mn-lt"/>
              </a:rPr>
              <a:t>Provide efficient and effective audits and look for ways to help improve controls and processes at the City. </a:t>
            </a:r>
            <a:endParaRPr lang="en-US">
              <a:cs typeface="Calibri"/>
            </a:endParaRPr>
          </a:p>
          <a:p>
            <a:pPr>
              <a:buFont typeface="Wingdings" pitchFamily="2" charset="2"/>
              <a:buChar char="Ø"/>
            </a:pPr>
            <a:endParaRPr lang="en-US">
              <a:cs typeface="Calibri"/>
            </a:endParaRPr>
          </a:p>
          <a:p>
            <a:endParaRPr lang="en-US"/>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280282" y="1031845"/>
            <a:ext cx="5088672" cy="629175"/>
          </a:xfrm>
        </p:spPr>
        <p:txBody>
          <a:bodyPr>
            <a:normAutofit/>
          </a:bodyPr>
          <a:lstStyle/>
          <a:p>
            <a:r>
              <a:rPr lang="en-US" sz="2600"/>
              <a:t>Audit Department Vision</a:t>
            </a:r>
          </a:p>
          <a:p>
            <a:endParaRPr lang="en-US"/>
          </a:p>
        </p:txBody>
      </p:sp>
    </p:spTree>
    <p:extLst>
      <p:ext uri="{BB962C8B-B14F-4D97-AF65-F5344CB8AC3E}">
        <p14:creationId xmlns:p14="http://schemas.microsoft.com/office/powerpoint/2010/main" val="791620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3B2F52-B241-4784-8C1E-DB02FE438AD8}"/>
              </a:ext>
            </a:extLst>
          </p:cNvPr>
          <p:cNvSpPr>
            <a:spLocks noGrp="1"/>
          </p:cNvSpPr>
          <p:nvPr>
            <p:ph sz="half" idx="2"/>
          </p:nvPr>
        </p:nvSpPr>
        <p:spPr>
          <a:xfrm>
            <a:off x="188911" y="1931963"/>
            <a:ext cx="10938634" cy="4605361"/>
          </a:xfrm>
        </p:spPr>
        <p:txBody>
          <a:bodyPr/>
          <a:lstStyle/>
          <a:p>
            <a:pPr>
              <a:buFont typeface="Wingdings" panose="05000000000000000000" pitchFamily="2" charset="2"/>
              <a:buChar char="Ø"/>
            </a:pPr>
            <a:r>
              <a:rPr lang="en-US">
                <a:solidFill>
                  <a:schemeClr val="tx1"/>
                </a:solidFill>
              </a:rPr>
              <a:t>To conduct quality audits.</a:t>
            </a:r>
          </a:p>
          <a:p>
            <a:pPr>
              <a:buFont typeface="Wingdings" panose="05000000000000000000" pitchFamily="2" charset="2"/>
              <a:buChar char="Ø"/>
            </a:pPr>
            <a:r>
              <a:rPr lang="en-US">
                <a:solidFill>
                  <a:schemeClr val="tx1"/>
                </a:solidFill>
              </a:rPr>
              <a:t>Provide timely and consistent audit follow-ups with Management. </a:t>
            </a:r>
          </a:p>
          <a:p>
            <a:pPr>
              <a:buFont typeface="Wingdings" panose="05000000000000000000" pitchFamily="2" charset="2"/>
              <a:buChar char="Ø"/>
            </a:pPr>
            <a:r>
              <a:rPr lang="en-US">
                <a:solidFill>
                  <a:schemeClr val="tx1"/>
                </a:solidFill>
              </a:rPr>
              <a:t>To promote awareness of the Fraud Hotline.</a:t>
            </a:r>
          </a:p>
          <a:p>
            <a:pPr marL="0" indent="0">
              <a:buNone/>
            </a:pPr>
            <a:endParaRPr lang="en-US"/>
          </a:p>
        </p:txBody>
      </p:sp>
      <p:sp>
        <p:nvSpPr>
          <p:cNvPr id="3" name="Content Placeholder 2">
            <a:extLst>
              <a:ext uri="{FF2B5EF4-FFF2-40B4-BE49-F238E27FC236}">
                <a16:creationId xmlns:a16="http://schemas.microsoft.com/office/drawing/2014/main" id="{E91F8B49-62C7-40FF-8809-A254B69C619B}"/>
              </a:ext>
            </a:extLst>
          </p:cNvPr>
          <p:cNvSpPr>
            <a:spLocks noGrp="1"/>
          </p:cNvSpPr>
          <p:nvPr>
            <p:ph sz="half" idx="13"/>
          </p:nvPr>
        </p:nvSpPr>
        <p:spPr/>
        <p:txBody>
          <a:bodyPr>
            <a:normAutofit/>
          </a:bodyPr>
          <a:lstStyle/>
          <a:p>
            <a:r>
              <a:rPr lang="en-US" sz="2600"/>
              <a:t>Top Three Priorities</a:t>
            </a:r>
          </a:p>
        </p:txBody>
      </p:sp>
    </p:spTree>
    <p:extLst>
      <p:ext uri="{BB962C8B-B14F-4D97-AF65-F5344CB8AC3E}">
        <p14:creationId xmlns:p14="http://schemas.microsoft.com/office/powerpoint/2010/main" val="3831423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p:txBody>
          <a:bodyPr/>
          <a:lstStyle/>
          <a:p>
            <a:pPr>
              <a:buFont typeface="Wingdings" panose="05000000000000000000" pitchFamily="2" charset="2"/>
              <a:buChar char="Ø"/>
            </a:pPr>
            <a:r>
              <a:rPr lang="en-US" sz="2400">
                <a:solidFill>
                  <a:schemeClr val="tx1"/>
                </a:solidFill>
              </a:rPr>
              <a:t>Completed Audits </a:t>
            </a:r>
          </a:p>
          <a:p>
            <a:pPr>
              <a:buFont typeface="Wingdings" panose="05000000000000000000" pitchFamily="2" charset="2"/>
              <a:buChar char="Ø"/>
            </a:pPr>
            <a:r>
              <a:rPr lang="en-US" sz="2400">
                <a:solidFill>
                  <a:schemeClr val="tx1"/>
                </a:solidFill>
              </a:rPr>
              <a:t>Reporting the Status of Management Action Plans</a:t>
            </a:r>
          </a:p>
          <a:p>
            <a:pPr lvl="1"/>
            <a:r>
              <a:rPr lang="en-US" sz="2000">
                <a:solidFill>
                  <a:schemeClr val="tx1"/>
                </a:solidFill>
              </a:rPr>
              <a:t>Implemented</a:t>
            </a:r>
          </a:p>
          <a:p>
            <a:pPr lvl="1"/>
            <a:r>
              <a:rPr lang="en-US" sz="2000">
                <a:solidFill>
                  <a:schemeClr val="tx1"/>
                </a:solidFill>
              </a:rPr>
              <a:t>Open</a:t>
            </a:r>
          </a:p>
          <a:p>
            <a:pPr lvl="1"/>
            <a:r>
              <a:rPr lang="en-US" sz="2000">
                <a:solidFill>
                  <a:schemeClr val="tx1"/>
                </a:solidFill>
              </a:rPr>
              <a:t>Past due, action taken</a:t>
            </a:r>
          </a:p>
          <a:p>
            <a:pPr lvl="1"/>
            <a:r>
              <a:rPr lang="en-US" sz="2000">
                <a:solidFill>
                  <a:schemeClr val="tx1"/>
                </a:solidFill>
              </a:rPr>
              <a:t>Past due, no action taken</a:t>
            </a:r>
          </a:p>
          <a:p>
            <a:pPr>
              <a:buFont typeface="Wingdings" panose="05000000000000000000" pitchFamily="2" charset="2"/>
              <a:buChar char="Ø"/>
            </a:pPr>
            <a:r>
              <a:rPr lang="en-US" sz="2400">
                <a:solidFill>
                  <a:schemeClr val="tx1"/>
                </a:solidFill>
              </a:rPr>
              <a:t>Fraud Calls Investigated</a:t>
            </a:r>
          </a:p>
          <a:p>
            <a:pPr marL="0" indent="0">
              <a:buNone/>
            </a:pPr>
            <a:endParaRPr lang="en-US"/>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5687103" cy="473825"/>
          </a:xfrm>
        </p:spPr>
        <p:txBody>
          <a:bodyPr>
            <a:noAutofit/>
          </a:bodyPr>
          <a:lstStyle/>
          <a:p>
            <a:pPr lvl="0" defTabSz="914400">
              <a:spcBef>
                <a:spcPct val="0"/>
              </a:spcBef>
              <a:spcAft>
                <a:spcPts val="0"/>
              </a:spcAft>
              <a:buClrTx/>
              <a:buSzTx/>
              <a:defRPr/>
            </a:pPr>
            <a:r>
              <a:rPr lang="en-US" sz="2600"/>
              <a:t>Top Three Performance Measures</a:t>
            </a:r>
          </a:p>
        </p:txBody>
      </p:sp>
    </p:spTree>
    <p:extLst>
      <p:ext uri="{BB962C8B-B14F-4D97-AF65-F5344CB8AC3E}">
        <p14:creationId xmlns:p14="http://schemas.microsoft.com/office/powerpoint/2010/main" val="3497807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DB9A4A-EC6C-A53C-6D76-28BAD87FE533}"/>
              </a:ext>
            </a:extLst>
          </p:cNvPr>
          <p:cNvSpPr>
            <a:spLocks noGrp="1"/>
          </p:cNvSpPr>
          <p:nvPr>
            <p:ph sz="half" idx="2"/>
          </p:nvPr>
        </p:nvSpPr>
        <p:spPr>
          <a:xfrm>
            <a:off x="280282" y="2130552"/>
            <a:ext cx="10866020" cy="4406771"/>
          </a:xfrm>
        </p:spPr>
        <p:txBody>
          <a:bodyPr>
            <a:normAutofit/>
          </a:bodyPr>
          <a:lstStyle/>
          <a:p>
            <a:pPr marL="457200" indent="-457200">
              <a:buFont typeface="+mj-lt"/>
              <a:buAutoNum type="alphaLcPeriod"/>
            </a:pPr>
            <a:r>
              <a:rPr lang="en-US" sz="2000" dirty="0">
                <a:solidFill>
                  <a:srgbClr val="000000"/>
                </a:solidFill>
                <a:latin typeface="Calibri" panose="020F0502020204030204" pitchFamily="34" charset="0"/>
                <a:cs typeface="Calibri" panose="020F0502020204030204" pitchFamily="34" charset="0"/>
              </a:rPr>
              <a:t>Question: Specify if any possible consideration for use with </a:t>
            </a:r>
            <a:r>
              <a:rPr lang="en-US" sz="2000" dirty="0" err="1">
                <a:solidFill>
                  <a:srgbClr val="000000"/>
                </a:solidFill>
                <a:latin typeface="Calibri" panose="020F0502020204030204" pitchFamily="34" charset="0"/>
                <a:cs typeface="Calibri" panose="020F0502020204030204" pitchFamily="34" charset="0"/>
              </a:rPr>
              <a:t>Thirdline</a:t>
            </a:r>
            <a:r>
              <a:rPr lang="en-US" sz="2000" dirty="0">
                <a:solidFill>
                  <a:srgbClr val="000000"/>
                </a:solidFill>
                <a:latin typeface="Calibri" panose="020F0502020204030204" pitchFamily="34" charset="0"/>
                <a:cs typeface="Calibri" panose="020F0502020204030204" pitchFamily="34" charset="0"/>
              </a:rPr>
              <a:t> Software that is for Municipal Analytics, budgeted for $100,000.   </a:t>
            </a:r>
          </a:p>
          <a:p>
            <a:pPr marL="457200" lvl="1" indent="0">
              <a:buNone/>
            </a:pPr>
            <a:endParaRPr lang="en-US" sz="1600" dirty="0">
              <a:solidFill>
                <a:srgbClr val="000000"/>
              </a:solidFill>
              <a:latin typeface="Calibri" panose="020F0502020204030204" pitchFamily="34" charset="0"/>
              <a:cs typeface="Calibri" panose="020F0502020204030204" pitchFamily="34" charset="0"/>
            </a:endParaRPr>
          </a:p>
          <a:p>
            <a:pPr marL="457200" lvl="1" indent="0">
              <a:buNone/>
            </a:pPr>
            <a:r>
              <a:rPr lang="en-US" sz="2000" dirty="0">
                <a:solidFill>
                  <a:srgbClr val="000000"/>
                </a:solidFill>
                <a:latin typeface="Calibri" panose="020F0502020204030204" pitchFamily="34" charset="0"/>
                <a:cs typeface="Calibri" panose="020F0502020204030204" pitchFamily="34" charset="0"/>
              </a:rPr>
              <a:t>Answer: No, because we don’t have access to the County’s data and </a:t>
            </a:r>
            <a:r>
              <a:rPr lang="en-US" sz="2000" dirty="0" err="1">
                <a:solidFill>
                  <a:srgbClr val="000000"/>
                </a:solidFill>
                <a:latin typeface="Calibri" panose="020F0502020204030204" pitchFamily="34" charset="0"/>
                <a:cs typeface="Calibri" panose="020F0502020204030204" pitchFamily="34" charset="0"/>
              </a:rPr>
              <a:t>ThirdLine</a:t>
            </a:r>
            <a:r>
              <a:rPr lang="en-US" sz="2000" dirty="0">
                <a:solidFill>
                  <a:srgbClr val="000000"/>
                </a:solidFill>
                <a:latin typeface="Calibri" panose="020F0502020204030204" pitchFamily="34" charset="0"/>
                <a:cs typeface="Calibri" panose="020F0502020204030204" pitchFamily="34" charset="0"/>
              </a:rPr>
              <a:t> can only analyze data processed in MUNIS which is the city’s ERP system.</a:t>
            </a:r>
          </a:p>
          <a:p>
            <a:pPr marL="457200" indent="-457200">
              <a:buFont typeface="+mj-lt"/>
              <a:buAutoNum type="alphaLcPeriod"/>
            </a:pPr>
            <a:r>
              <a:rPr lang="en-US" sz="2000" dirty="0">
                <a:solidFill>
                  <a:srgbClr val="000000"/>
                </a:solidFill>
                <a:latin typeface="Calibri" panose="020F0502020204030204" pitchFamily="34" charset="0"/>
                <a:cs typeface="Calibri" panose="020F0502020204030204" pitchFamily="34" charset="0"/>
              </a:rPr>
              <a:t>Question: Specify if any possible consideration with Gartner service, budgeted for~$46K.  </a:t>
            </a:r>
          </a:p>
          <a:p>
            <a:pPr marL="457200" lvl="1" indent="0">
              <a:buNone/>
            </a:pPr>
            <a:endParaRPr lang="en-US" sz="2000" dirty="0">
              <a:solidFill>
                <a:srgbClr val="000000"/>
              </a:solidFill>
              <a:latin typeface="Calibri" panose="020F0502020204030204" pitchFamily="34" charset="0"/>
              <a:cs typeface="Calibri" panose="020F0502020204030204" pitchFamily="34" charset="0"/>
            </a:endParaRPr>
          </a:p>
          <a:p>
            <a:pPr marL="457200" lvl="1" indent="0">
              <a:buNone/>
            </a:pPr>
            <a:r>
              <a:rPr lang="en-US" sz="2000" dirty="0">
                <a:solidFill>
                  <a:srgbClr val="000000"/>
                </a:solidFill>
                <a:latin typeface="Calibri" panose="020F0502020204030204" pitchFamily="34" charset="0"/>
                <a:cs typeface="Calibri" panose="020F0502020204030204" pitchFamily="34" charset="0"/>
              </a:rPr>
              <a:t>Answer: This will be our department’s first year using Gartner.  Although they provide advisory services for various industries, I’m not sure if they’ll have any research or analysis that can help the city with the County’s Property Tax Reassessment.</a:t>
            </a:r>
            <a:r>
              <a:rPr lang="en-US" sz="2000" dirty="0">
                <a:solidFill>
                  <a:srgbClr val="000000"/>
                </a:solidFill>
                <a:highlight>
                  <a:srgbClr val="FFFF00"/>
                </a:highlight>
                <a:latin typeface="Calibri" panose="020F0502020204030204" pitchFamily="34" charset="0"/>
                <a:cs typeface="Calibri" panose="020F0502020204030204" pitchFamily="34" charset="0"/>
              </a:rPr>
              <a:t>   </a:t>
            </a:r>
          </a:p>
          <a:p>
            <a:endParaRPr lang="en-US" sz="2000" dirty="0">
              <a:solidFill>
                <a:srgbClr val="000000"/>
              </a:solidFill>
              <a:latin typeface="Calibri" panose="020F0502020204030204" pitchFamily="34" charset="0"/>
              <a:cs typeface="Calibri" panose="020F0502020204030204" pitchFamily="34" charset="0"/>
            </a:endParaRPr>
          </a:p>
          <a:p>
            <a:pPr marL="0" indent="0">
              <a:buNone/>
            </a:pPr>
            <a:endParaRPr lang="en-US" sz="1200" dirty="0">
              <a:solidFill>
                <a:srgbClr val="000000"/>
              </a:solidFill>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1E34A81D-5AA9-858C-6E93-2E262687F38E}"/>
              </a:ext>
            </a:extLst>
          </p:cNvPr>
          <p:cNvSpPr>
            <a:spLocks noGrp="1"/>
          </p:cNvSpPr>
          <p:nvPr>
            <p:ph sz="half" idx="13"/>
          </p:nvPr>
        </p:nvSpPr>
        <p:spPr>
          <a:xfrm>
            <a:off x="280282" y="945507"/>
            <a:ext cx="10105289" cy="1277576"/>
          </a:xfrm>
        </p:spPr>
        <p:txBody>
          <a:bodyPr vert="horz" lIns="91440" tIns="45720" rIns="91440" bIns="45720" rtlCol="0" anchor="t">
            <a:normAutofit/>
          </a:bodyPr>
          <a:lstStyle/>
          <a:p>
            <a:pPr algn="l"/>
            <a:r>
              <a:rPr lang="en-US" sz="2000" dirty="0">
                <a:ea typeface="+mn-lt"/>
                <a:cs typeface="+mn-lt"/>
              </a:rPr>
              <a:t>1. Considering the court mandated Property Tax Reassessment for New Castle County that was done by Tyler Technologies, which the methodology used is based on market rate value, please share any budgetary or fiscal plans to audit the data file. Please explain why or why not. </a:t>
            </a:r>
          </a:p>
          <a:p>
            <a:endParaRPr lang="en-US" sz="2000" dirty="0">
              <a:ea typeface="+mn-lt"/>
              <a:cs typeface="+mn-lt"/>
            </a:endParaRPr>
          </a:p>
          <a:p>
            <a:endParaRPr lang="en-US" sz="2000" dirty="0"/>
          </a:p>
          <a:p>
            <a:endParaRPr lang="en-US" sz="2000" dirty="0"/>
          </a:p>
        </p:txBody>
      </p:sp>
    </p:spTree>
    <p:extLst>
      <p:ext uri="{BB962C8B-B14F-4D97-AF65-F5344CB8AC3E}">
        <p14:creationId xmlns:p14="http://schemas.microsoft.com/office/powerpoint/2010/main" val="58881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42D863-BA3C-A4D5-A4EC-1290BDD1E858}"/>
              </a:ext>
            </a:extLst>
          </p:cNvPr>
          <p:cNvSpPr>
            <a:spLocks noGrp="1"/>
          </p:cNvSpPr>
          <p:nvPr>
            <p:ph sz="half" idx="2"/>
          </p:nvPr>
        </p:nvSpPr>
        <p:spPr>
          <a:xfrm>
            <a:off x="280282" y="2399251"/>
            <a:ext cx="10866020" cy="4138073"/>
          </a:xfrm>
        </p:spPr>
        <p:txBody>
          <a:bodyPr>
            <a:normAutofit/>
          </a:bodyPr>
          <a:lstStyle/>
          <a:p>
            <a:pPr marL="0" indent="0">
              <a:buNone/>
            </a:pPr>
            <a:r>
              <a:rPr lang="en-US" sz="2000" b="0" i="0" u="none" strike="noStrike" baseline="0" dirty="0">
                <a:solidFill>
                  <a:srgbClr val="000000"/>
                </a:solidFill>
                <a:latin typeface="Calibri" panose="020F0502020204030204" pitchFamily="34" charset="0"/>
                <a:cs typeface="Calibri" panose="020F0502020204030204" pitchFamily="34" charset="0"/>
              </a:rPr>
              <a:t>Cost driver 1:</a:t>
            </a:r>
          </a:p>
          <a:p>
            <a:pPr marL="0" indent="0">
              <a:buNone/>
            </a:pPr>
            <a:r>
              <a:rPr lang="en-US" sz="2000" b="0" i="0" u="none" strike="noStrike" baseline="0" dirty="0">
                <a:solidFill>
                  <a:srgbClr val="000000"/>
                </a:solidFill>
                <a:latin typeface="Calibri" panose="020F0502020204030204" pitchFamily="34" charset="0"/>
                <a:cs typeface="Calibri" panose="020F0502020204030204" pitchFamily="34" charset="0"/>
              </a:rPr>
              <a:t> </a:t>
            </a:r>
            <a:r>
              <a:rPr lang="en-US" sz="2000" dirty="0">
                <a:solidFill>
                  <a:srgbClr val="000000"/>
                </a:solidFill>
                <a:latin typeface="Calibri" panose="020F0502020204030204" pitchFamily="34" charset="0"/>
                <a:cs typeface="Calibri" panose="020F0502020204030204" pitchFamily="34" charset="0"/>
              </a:rPr>
              <a:t>Audit Staff Time </a:t>
            </a:r>
            <a:r>
              <a:rPr lang="en-US" sz="2000" b="0" i="0" u="none" strike="noStrike" baseline="0" dirty="0">
                <a:solidFill>
                  <a:srgbClr val="000000"/>
                </a:solidFill>
                <a:latin typeface="Calibri" panose="020F0502020204030204" pitchFamily="34" charset="0"/>
                <a:cs typeface="Calibri" panose="020F0502020204030204" pitchFamily="34" charset="0"/>
              </a:rPr>
              <a:t>per FTE ( Total Time Spent 7,315)</a:t>
            </a:r>
          </a:p>
          <a:p>
            <a:pPr marL="0" indent="0">
              <a:buNone/>
            </a:pPr>
            <a:endParaRPr lang="en-US" sz="2000" b="0" i="0" u="none" strike="noStrike" baseline="0" dirty="0">
              <a:solidFill>
                <a:srgbClr val="000000"/>
              </a:solidFill>
              <a:latin typeface="Calibri" panose="020F0502020204030204" pitchFamily="34" charset="0"/>
              <a:cs typeface="Calibri" panose="020F0502020204030204" pitchFamily="34" charset="0"/>
            </a:endParaRPr>
          </a:p>
          <a:p>
            <a:pPr marL="0" indent="0">
              <a:buNone/>
            </a:pPr>
            <a:r>
              <a:rPr lang="en-US" sz="2000" b="0" i="0" u="none" strike="noStrike" baseline="0" dirty="0">
                <a:solidFill>
                  <a:srgbClr val="000000"/>
                </a:solidFill>
                <a:latin typeface="Calibri" panose="020F0502020204030204" pitchFamily="34" charset="0"/>
                <a:cs typeface="Calibri" panose="020F0502020204030204" pitchFamily="34" charset="0"/>
              </a:rPr>
              <a:t>Cost Driver 2:</a:t>
            </a:r>
          </a:p>
          <a:p>
            <a:pPr marL="0" indent="0">
              <a:buNone/>
            </a:pPr>
            <a:r>
              <a:rPr lang="en-US" sz="2000" b="0" i="0" u="none" strike="noStrike" baseline="0" dirty="0">
                <a:solidFill>
                  <a:srgbClr val="000000"/>
                </a:solidFill>
                <a:latin typeface="Calibri" panose="020F0502020204030204" pitchFamily="34" charset="0"/>
                <a:cs typeface="Calibri" panose="020F0502020204030204" pitchFamily="34" charset="0"/>
              </a:rPr>
              <a:t>Number of audited items per FTE ( Total Audited Items 19)</a:t>
            </a:r>
          </a:p>
          <a:p>
            <a:pPr marL="0" indent="0">
              <a:buNone/>
            </a:pPr>
            <a:endParaRPr lang="en-US" sz="1600" b="0" i="0" u="none" strike="noStrike" baseline="0" dirty="0">
              <a:solidFill>
                <a:srgbClr val="000000"/>
              </a:solidFill>
              <a:highlight>
                <a:srgbClr val="FFFF00"/>
              </a:highlight>
              <a:latin typeface="Calibri" panose="020F0502020204030204" pitchFamily="34" charset="0"/>
              <a:cs typeface="Calibri" panose="020F0502020204030204" pitchFamily="34" charset="0"/>
            </a:endParaRPr>
          </a:p>
          <a:p>
            <a:pPr marL="0" indent="0">
              <a:buNone/>
            </a:pPr>
            <a:endParaRPr lang="en-US" sz="1600" dirty="0">
              <a:solidFill>
                <a:srgbClr val="000000"/>
              </a:solidFill>
              <a:highlight>
                <a:srgbClr val="FFFF00"/>
              </a:highlight>
              <a:latin typeface="Calibri" panose="020F0502020204030204" pitchFamily="34" charset="0"/>
              <a:cs typeface="Calibri" panose="020F0502020204030204" pitchFamily="34" charset="0"/>
            </a:endParaRPr>
          </a:p>
          <a:p>
            <a:pPr marL="0" indent="0">
              <a:buNone/>
            </a:pPr>
            <a:endParaRPr lang="en-US" sz="1600" b="0" i="0" u="none" strike="noStrike" baseline="0" dirty="0">
              <a:solidFill>
                <a:srgbClr val="000000"/>
              </a:solidFill>
              <a:highlight>
                <a:srgbClr val="FFFF00"/>
              </a:highlight>
              <a:latin typeface="Calibri" panose="020F0502020204030204" pitchFamily="34" charset="0"/>
              <a:cs typeface="Calibri" panose="020F0502020204030204" pitchFamily="34" charset="0"/>
            </a:endParaRPr>
          </a:p>
          <a:p>
            <a:pPr marL="0" indent="0">
              <a:buNone/>
            </a:pPr>
            <a:endParaRPr lang="en-US" sz="1600" dirty="0">
              <a:solidFill>
                <a:srgbClr val="000000"/>
              </a:solidFill>
              <a:highlight>
                <a:srgbClr val="FFFF00"/>
              </a:highlight>
              <a:latin typeface="Calibri" panose="020F0502020204030204" pitchFamily="34" charset="0"/>
              <a:cs typeface="Calibri" panose="020F0502020204030204" pitchFamily="34" charset="0"/>
            </a:endParaRPr>
          </a:p>
          <a:p>
            <a:pPr marL="0" indent="0">
              <a:buNone/>
            </a:pPr>
            <a:endParaRPr lang="en-US" sz="1600" b="0" i="0" u="none" strike="noStrike" baseline="0" dirty="0">
              <a:solidFill>
                <a:srgbClr val="000000"/>
              </a:solidFill>
              <a:highlight>
                <a:srgbClr val="FFFF00"/>
              </a:highlight>
              <a:latin typeface="Calibri" panose="020F0502020204030204" pitchFamily="34" charset="0"/>
              <a:cs typeface="Calibri" panose="020F0502020204030204" pitchFamily="34" charset="0"/>
            </a:endParaRPr>
          </a:p>
          <a:p>
            <a:pPr marL="0" indent="0">
              <a:buNone/>
            </a:pPr>
            <a:r>
              <a:rPr lang="en-US" sz="1100" dirty="0">
                <a:ea typeface="+mn-lt"/>
                <a:cs typeface="+mn-lt"/>
              </a:rPr>
              <a:t>* This included FY22 to FY24.</a:t>
            </a:r>
          </a:p>
        </p:txBody>
      </p:sp>
      <p:sp>
        <p:nvSpPr>
          <p:cNvPr id="3" name="Content Placeholder 2">
            <a:extLst>
              <a:ext uri="{FF2B5EF4-FFF2-40B4-BE49-F238E27FC236}">
                <a16:creationId xmlns:a16="http://schemas.microsoft.com/office/drawing/2014/main" id="{AD210B11-A792-5010-8FED-7FF95C37F3A9}"/>
              </a:ext>
            </a:extLst>
          </p:cNvPr>
          <p:cNvSpPr>
            <a:spLocks noGrp="1"/>
          </p:cNvSpPr>
          <p:nvPr>
            <p:ph sz="half" idx="13"/>
          </p:nvPr>
        </p:nvSpPr>
        <p:spPr>
          <a:xfrm>
            <a:off x="280282" y="864065"/>
            <a:ext cx="10096900" cy="1258349"/>
          </a:xfrm>
        </p:spPr>
        <p:txBody>
          <a:bodyPr vert="horz" lIns="91440" tIns="45720" rIns="91440" bIns="45720" rtlCol="0" anchor="t">
            <a:normAutofit/>
          </a:bodyPr>
          <a:lstStyle/>
          <a:p>
            <a:r>
              <a:rPr lang="en-US" sz="2100" dirty="0">
                <a:solidFill>
                  <a:srgbClr val="000000"/>
                </a:solidFill>
                <a:latin typeface="Calibri" panose="020F0502020204030204" pitchFamily="34" charset="0"/>
                <a:cs typeface="Calibri" panose="020F0502020204030204" pitchFamily="34" charset="0"/>
              </a:rPr>
              <a:t>2. Understanding the recent Indirect Cost Study done by Black &amp; Vetch, share the new cost drivers used that resulted in cost in your Water Sewer Fund budget increasing ~384%. </a:t>
            </a:r>
          </a:p>
          <a:p>
            <a:endParaRPr lang="en-US" b="0" dirty="0">
              <a:cs typeface="Calibri"/>
            </a:endParaRPr>
          </a:p>
        </p:txBody>
      </p:sp>
    </p:spTree>
    <p:extLst>
      <p:ext uri="{BB962C8B-B14F-4D97-AF65-F5344CB8AC3E}">
        <p14:creationId xmlns:p14="http://schemas.microsoft.com/office/powerpoint/2010/main" val="1721130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978D46-7FAA-6644-75AA-E2D097F94E82}"/>
              </a:ext>
            </a:extLst>
          </p:cNvPr>
          <p:cNvSpPr>
            <a:spLocks noGrp="1"/>
          </p:cNvSpPr>
          <p:nvPr>
            <p:ph sz="half" idx="2"/>
          </p:nvPr>
        </p:nvSpPr>
        <p:spPr/>
        <p:txBody>
          <a:bodyPr>
            <a:normAutofit fontScale="92500" lnSpcReduction="20000"/>
          </a:bodyPr>
          <a:lstStyle/>
          <a:p>
            <a:pPr marL="0" indent="0" algn="l">
              <a:buNone/>
            </a:pPr>
            <a:r>
              <a:rPr lang="en-US" sz="1600" dirty="0">
                <a:solidFill>
                  <a:srgbClr val="000000"/>
                </a:solidFill>
                <a:latin typeface="Times New Roman" panose="02020603050405020304" pitchFamily="18" charset="0"/>
              </a:rPr>
              <a:t>a) </a:t>
            </a:r>
            <a:r>
              <a:rPr lang="en-US" sz="1800" b="0" i="0" u="none" strike="noStrike" baseline="0" dirty="0">
                <a:solidFill>
                  <a:srgbClr val="000000"/>
                </a:solidFill>
                <a:latin typeface="Times New Roman" panose="02020603050405020304" pitchFamily="18" charset="0"/>
              </a:rPr>
              <a:t>Share the amount of funds budgeted. Answer: $1,000 </a:t>
            </a:r>
          </a:p>
          <a:p>
            <a:pPr marL="0" indent="0">
              <a:buNone/>
            </a:pPr>
            <a:r>
              <a:rPr lang="en-US" sz="1800" b="0" i="0" u="none" strike="noStrike" baseline="0" dirty="0">
                <a:solidFill>
                  <a:srgbClr val="000000"/>
                </a:solidFill>
                <a:latin typeface="Times New Roman" panose="02020603050405020304" pitchFamily="18" charset="0"/>
              </a:rPr>
              <a:t>b) Specify the number of calls for FY23, FY24, and year to date. </a:t>
            </a:r>
          </a:p>
          <a:p>
            <a:pPr lvl="1">
              <a:buFont typeface="Courier New" panose="02070309020205020404" pitchFamily="49" charset="0"/>
              <a:buChar char="o"/>
            </a:pPr>
            <a:r>
              <a:rPr lang="en-US" sz="1800" dirty="0">
                <a:ea typeface="+mn-lt"/>
                <a:cs typeface="+mn-lt"/>
              </a:rPr>
              <a:t>FY23 -  6 calls</a:t>
            </a:r>
          </a:p>
          <a:p>
            <a:pPr lvl="1">
              <a:buFont typeface="Courier New" panose="02070309020205020404" pitchFamily="49" charset="0"/>
              <a:buChar char="o"/>
            </a:pPr>
            <a:r>
              <a:rPr lang="en-US" sz="1800" dirty="0">
                <a:ea typeface="+mn-lt"/>
                <a:cs typeface="+mn-lt"/>
              </a:rPr>
              <a:t>FY24 -  4 calls</a:t>
            </a:r>
          </a:p>
          <a:p>
            <a:pPr lvl="1">
              <a:buFont typeface="Courier New" panose="02070309020205020404" pitchFamily="49" charset="0"/>
              <a:buChar char="o"/>
            </a:pPr>
            <a:r>
              <a:rPr lang="en-US" sz="1800" dirty="0">
                <a:ea typeface="+mn-lt"/>
                <a:cs typeface="+mn-lt"/>
              </a:rPr>
              <a:t>FY25 -  4 calls</a:t>
            </a:r>
          </a:p>
          <a:p>
            <a:pPr marL="0" indent="0">
              <a:buNone/>
            </a:pPr>
            <a:endParaRPr lang="en-US" sz="1800" b="0" i="0" u="none" strike="noStrike" baseline="0" dirty="0">
              <a:solidFill>
                <a:srgbClr val="000000"/>
              </a:solidFill>
              <a:latin typeface="Times New Roman" panose="02020603050405020304" pitchFamily="18" charset="0"/>
            </a:endParaRPr>
          </a:p>
          <a:p>
            <a:pPr marL="0" indent="0">
              <a:buNone/>
            </a:pPr>
            <a:r>
              <a:rPr lang="en-US" sz="1800" b="0" i="0" u="none" strike="noStrike" baseline="0" dirty="0">
                <a:solidFill>
                  <a:srgbClr val="000000"/>
                </a:solidFill>
                <a:latin typeface="Times New Roman" panose="02020603050405020304" pitchFamily="18" charset="0"/>
              </a:rPr>
              <a:t>c) Specify if any calls led to fraud investigation, per year, for the last 5 years. </a:t>
            </a:r>
          </a:p>
          <a:p>
            <a:pPr lvl="1">
              <a:buFont typeface="Courier New" panose="02070309020205020404" pitchFamily="49" charset="0"/>
              <a:buChar char="o"/>
            </a:pPr>
            <a:r>
              <a:rPr lang="en-US" sz="1800" dirty="0">
                <a:cs typeface="Times New Roman" panose="02020603050405020304" pitchFamily="18" charset="0"/>
              </a:rPr>
              <a:t>FY21 - </a:t>
            </a:r>
            <a:r>
              <a:rPr lang="en-US" sz="1800" dirty="0">
                <a:ea typeface="+mn-lt"/>
                <a:cs typeface="+mn-lt"/>
              </a:rPr>
              <a:t> 4 fraud investigations</a:t>
            </a:r>
          </a:p>
          <a:p>
            <a:pPr lvl="1">
              <a:buFont typeface="Courier New" panose="02070309020205020404" pitchFamily="49" charset="0"/>
              <a:buChar char="o"/>
            </a:pPr>
            <a:r>
              <a:rPr lang="en-US" sz="1800" dirty="0">
                <a:ea typeface="+mn-lt"/>
                <a:cs typeface="+mn-lt"/>
              </a:rPr>
              <a:t>FY22 -  0 fraud investigations</a:t>
            </a:r>
          </a:p>
          <a:p>
            <a:pPr lvl="1">
              <a:buFont typeface="Courier New" panose="02070309020205020404" pitchFamily="49" charset="0"/>
              <a:buChar char="o"/>
            </a:pPr>
            <a:r>
              <a:rPr lang="en-US" sz="1800" dirty="0">
                <a:ea typeface="+mn-lt"/>
                <a:cs typeface="+mn-lt"/>
              </a:rPr>
              <a:t>FY23 -  2 fraud investigations</a:t>
            </a:r>
          </a:p>
          <a:p>
            <a:pPr lvl="1">
              <a:buFont typeface="Courier New" panose="02070309020205020404" pitchFamily="49" charset="0"/>
              <a:buChar char="o"/>
            </a:pPr>
            <a:r>
              <a:rPr lang="en-US" sz="1800" dirty="0">
                <a:ea typeface="+mn-lt"/>
                <a:cs typeface="+mn-lt"/>
              </a:rPr>
              <a:t>FY24 -  1 fraud investigation</a:t>
            </a:r>
          </a:p>
          <a:p>
            <a:pPr lvl="1">
              <a:buFont typeface="Courier New" panose="02070309020205020404" pitchFamily="49" charset="0"/>
              <a:buChar char="o"/>
            </a:pPr>
            <a:r>
              <a:rPr lang="en-US" sz="1800" dirty="0">
                <a:ea typeface="+mn-lt"/>
                <a:cs typeface="+mn-lt"/>
              </a:rPr>
              <a:t>FY25 -  2 Fraud investigations</a:t>
            </a:r>
          </a:p>
          <a:p>
            <a:pPr marL="0" indent="0">
              <a:buNone/>
            </a:pPr>
            <a:endParaRPr lang="en-US" sz="1800" b="0" i="0" u="none" strike="noStrike" baseline="0" dirty="0">
              <a:solidFill>
                <a:srgbClr val="000000"/>
              </a:solidFill>
              <a:latin typeface="Times New Roman" panose="02020603050405020304" pitchFamily="18" charset="0"/>
            </a:endParaRPr>
          </a:p>
          <a:p>
            <a:pPr marL="0" indent="0">
              <a:buNone/>
            </a:pPr>
            <a:r>
              <a:rPr lang="en-US" sz="1800" b="0" i="0" u="none" strike="noStrike" baseline="0" dirty="0">
                <a:solidFill>
                  <a:srgbClr val="000000"/>
                </a:solidFill>
                <a:latin typeface="Times New Roman" panose="02020603050405020304" pitchFamily="18" charset="0"/>
              </a:rPr>
              <a:t>d) Share the number of Risk Assessments submitted FY23, FY24, and FY25. </a:t>
            </a:r>
          </a:p>
          <a:p>
            <a:pPr lvl="1">
              <a:buFont typeface="Courier New" panose="02070309020205020404" pitchFamily="49" charset="0"/>
              <a:buChar char="o"/>
            </a:pPr>
            <a:r>
              <a:rPr lang="en-US" sz="1800" dirty="0">
                <a:ea typeface="+mn-lt"/>
                <a:cs typeface="+mn-lt"/>
              </a:rPr>
              <a:t>FY23 - 24 Respondents</a:t>
            </a:r>
          </a:p>
          <a:p>
            <a:pPr lvl="1">
              <a:buFont typeface="Courier New" panose="02070309020205020404" pitchFamily="49" charset="0"/>
              <a:buChar char="o"/>
            </a:pPr>
            <a:r>
              <a:rPr lang="en-US" sz="1800" dirty="0">
                <a:ea typeface="+mn-lt"/>
                <a:cs typeface="+mn-lt"/>
              </a:rPr>
              <a:t>FY24 - 20 Respondents</a:t>
            </a:r>
          </a:p>
          <a:p>
            <a:pPr lvl="1">
              <a:buFont typeface="Courier New" panose="02070309020205020404" pitchFamily="49" charset="0"/>
              <a:buChar char="o"/>
            </a:pPr>
            <a:r>
              <a:rPr lang="en-US" sz="1800" dirty="0">
                <a:ea typeface="+mn-lt"/>
                <a:cs typeface="+mn-lt"/>
              </a:rPr>
              <a:t>FY25 -  15 Respondents</a:t>
            </a:r>
          </a:p>
          <a:p>
            <a:pPr lvl="1">
              <a:buFont typeface="Courier New" panose="02070309020205020404" pitchFamily="49" charset="0"/>
              <a:buChar char="o"/>
            </a:pPr>
            <a:endParaRPr lang="en-US" sz="1800" dirty="0">
              <a:ea typeface="+mn-lt"/>
              <a:cs typeface="+mn-lt"/>
            </a:endParaRPr>
          </a:p>
          <a:p>
            <a:pPr marL="0" indent="0">
              <a:buNone/>
            </a:pPr>
            <a:endParaRPr lang="en-US" sz="1600" dirty="0">
              <a:highlight>
                <a:srgbClr val="FFFF00"/>
              </a:highlight>
              <a:latin typeface="Times New Roman"/>
              <a:cs typeface="Calibri"/>
            </a:endParaRPr>
          </a:p>
          <a:p>
            <a:pPr marL="0" indent="0">
              <a:buNone/>
            </a:pPr>
            <a:endParaRPr lang="en-US" sz="1600" dirty="0">
              <a:latin typeface="Times New Roman"/>
              <a:cs typeface="Calibri"/>
            </a:endParaRPr>
          </a:p>
        </p:txBody>
      </p:sp>
      <p:sp>
        <p:nvSpPr>
          <p:cNvPr id="3" name="Content Placeholder 2">
            <a:extLst>
              <a:ext uri="{FF2B5EF4-FFF2-40B4-BE49-F238E27FC236}">
                <a16:creationId xmlns:a16="http://schemas.microsoft.com/office/drawing/2014/main" id="{40BE15D0-7C3C-7F41-7B79-43364B3A59AD}"/>
              </a:ext>
            </a:extLst>
          </p:cNvPr>
          <p:cNvSpPr>
            <a:spLocks noGrp="1"/>
          </p:cNvSpPr>
          <p:nvPr>
            <p:ph sz="half" idx="13"/>
          </p:nvPr>
        </p:nvSpPr>
        <p:spPr>
          <a:xfrm>
            <a:off x="280282" y="1010172"/>
            <a:ext cx="9662342" cy="655665"/>
          </a:xfrm>
        </p:spPr>
        <p:txBody>
          <a:bodyPr vert="horz" lIns="91440" tIns="45720" rIns="91440" bIns="45720" rtlCol="0" anchor="t">
            <a:normAutofit/>
          </a:bodyPr>
          <a:lstStyle/>
          <a:p>
            <a:pPr algn="l"/>
            <a:r>
              <a:rPr lang="en-US" sz="2000" dirty="0">
                <a:ea typeface="+mn-lt"/>
                <a:cs typeface="+mn-lt"/>
              </a:rPr>
              <a:t>3.</a:t>
            </a:r>
            <a:r>
              <a:rPr lang="en-US" sz="2000" dirty="0">
                <a:solidFill>
                  <a:srgbClr val="000000"/>
                </a:solidFill>
                <a:latin typeface="Calibri" panose="020F0502020204030204" pitchFamily="34" charset="0"/>
                <a:cs typeface="Calibri" panose="020F0502020204030204" pitchFamily="34" charset="0"/>
              </a:rPr>
              <a:t>Discuss the mechanisms in place to ensure that both internal and external clients are abreast of the City’s fraud hotline. </a:t>
            </a:r>
          </a:p>
          <a:p>
            <a:endParaRPr lang="en-US" sz="2000" i="1" dirty="0"/>
          </a:p>
        </p:txBody>
      </p:sp>
    </p:spTree>
    <p:extLst>
      <p:ext uri="{BB962C8B-B14F-4D97-AF65-F5344CB8AC3E}">
        <p14:creationId xmlns:p14="http://schemas.microsoft.com/office/powerpoint/2010/main" val="2624405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96A19B-C637-62E0-FB99-0598D198C4A3}"/>
              </a:ext>
            </a:extLst>
          </p:cNvPr>
          <p:cNvSpPr>
            <a:spLocks noGrp="1"/>
          </p:cNvSpPr>
          <p:nvPr>
            <p:ph sz="half" idx="2"/>
          </p:nvPr>
        </p:nvSpPr>
        <p:spPr>
          <a:xfrm>
            <a:off x="115410" y="1922585"/>
            <a:ext cx="11709646" cy="2441185"/>
          </a:xfrm>
        </p:spPr>
        <p:txBody>
          <a:bodyPr>
            <a:normAutofit/>
          </a:bodyPr>
          <a:lstStyle/>
          <a:p>
            <a:pPr marL="457200" lvl="1" indent="0">
              <a:lnSpc>
                <a:spcPct val="100000"/>
              </a:lnSpc>
              <a:spcBef>
                <a:spcPts val="0"/>
              </a:spcBef>
              <a:buNone/>
            </a:pPr>
            <a:r>
              <a:rPr lang="en-US" sz="2000" dirty="0">
                <a:cs typeface="Calibri" panose="020F0502020204030204"/>
              </a:rPr>
              <a:t>We have proposed the addition of a Senior IT Auditor position to ensure IT security and controls are in place and operating effectively, by focusing on assessing systems and controls that continue to change and evolve as part of departmental efforts to meet organizational goals. </a:t>
            </a:r>
          </a:p>
        </p:txBody>
      </p:sp>
      <p:sp>
        <p:nvSpPr>
          <p:cNvPr id="3" name="Content Placeholder 2">
            <a:extLst>
              <a:ext uri="{FF2B5EF4-FFF2-40B4-BE49-F238E27FC236}">
                <a16:creationId xmlns:a16="http://schemas.microsoft.com/office/drawing/2014/main" id="{3A397C2F-E545-BD1C-EE04-EF593D7CBCB6}"/>
              </a:ext>
            </a:extLst>
          </p:cNvPr>
          <p:cNvSpPr>
            <a:spLocks noGrp="1"/>
          </p:cNvSpPr>
          <p:nvPr>
            <p:ph sz="half" idx="13"/>
          </p:nvPr>
        </p:nvSpPr>
        <p:spPr>
          <a:xfrm>
            <a:off x="280282" y="1161174"/>
            <a:ext cx="9922115" cy="612370"/>
          </a:xfrm>
        </p:spPr>
        <p:txBody>
          <a:bodyPr vert="horz" lIns="91440" tIns="45720" rIns="91440" bIns="45720" rtlCol="0" anchor="t">
            <a:normAutofit fontScale="77500" lnSpcReduction="20000"/>
          </a:bodyPr>
          <a:lstStyle/>
          <a:p>
            <a:pPr algn="l"/>
            <a:r>
              <a:rPr lang="en-US" sz="2800" dirty="0">
                <a:ea typeface="+mn-lt"/>
                <a:cs typeface="+mn-lt"/>
              </a:rPr>
              <a:t>4. </a:t>
            </a:r>
            <a:r>
              <a:rPr lang="en-US" sz="2800" b="0" dirty="0">
                <a:solidFill>
                  <a:srgbClr val="000000"/>
                </a:solidFill>
                <a:ea typeface="+mn-lt"/>
              </a:rPr>
              <a:t> </a:t>
            </a:r>
            <a:r>
              <a:rPr lang="en-US" sz="2800" i="0" u="none" strike="noStrike" baseline="0" dirty="0">
                <a:solidFill>
                  <a:srgbClr val="000000"/>
                </a:solidFill>
                <a:latin typeface="Calibri" panose="020F0502020204030204" pitchFamily="34" charset="0"/>
                <a:cs typeface="Calibri" panose="020F0502020204030204" pitchFamily="34" charset="0"/>
              </a:rPr>
              <a:t>Discuss </a:t>
            </a:r>
            <a:r>
              <a:rPr lang="en-US" dirty="0">
                <a:solidFill>
                  <a:srgbClr val="000000"/>
                </a:solidFill>
                <a:latin typeface="Calibri" panose="020F0502020204030204" pitchFamily="34" charset="0"/>
                <a:cs typeface="Calibri" panose="020F0502020204030204" pitchFamily="34" charset="0"/>
              </a:rPr>
              <a:t>any proposed changes to positions (new position, deleted position, upgrade, realignment, transition, downgrade, title change, salary changes, etc.). </a:t>
            </a:r>
          </a:p>
          <a:p>
            <a:endParaRPr lang="en-US" dirty="0"/>
          </a:p>
        </p:txBody>
      </p:sp>
    </p:spTree>
    <p:extLst>
      <p:ext uri="{BB962C8B-B14F-4D97-AF65-F5344CB8AC3E}">
        <p14:creationId xmlns:p14="http://schemas.microsoft.com/office/powerpoint/2010/main" val="2266591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17DF46-A7ED-DFC5-03BE-08F7360C4DC0}"/>
              </a:ext>
            </a:extLst>
          </p:cNvPr>
          <p:cNvSpPr>
            <a:spLocks noGrp="1"/>
          </p:cNvSpPr>
          <p:nvPr>
            <p:ph sz="half" idx="2"/>
          </p:nvPr>
        </p:nvSpPr>
        <p:spPr/>
        <p:txBody>
          <a:bodyPr>
            <a:normAutofit/>
          </a:bodyPr>
          <a:lstStyle/>
          <a:p>
            <a:pPr marL="285750" indent="-285750"/>
            <a:r>
              <a:rPr lang="en-US" sz="1800" dirty="0">
                <a:ea typeface="+mn-lt"/>
                <a:cs typeface="+mn-lt"/>
              </a:rPr>
              <a:t>$198K is budgeted to cover the cost of the city’s external audit fees.  </a:t>
            </a:r>
          </a:p>
          <a:p>
            <a:pPr marL="285750" indent="-285750"/>
            <a:r>
              <a:rPr lang="en-US" sz="1800" dirty="0">
                <a:ea typeface="+mn-lt"/>
                <a:cs typeface="+mn-lt"/>
              </a:rPr>
              <a:t>$35k is being budgeted for Annual Financial Reporting assistance to the finance department.</a:t>
            </a:r>
            <a:endParaRPr lang="en-US" sz="1800" dirty="0">
              <a:cs typeface="Calibri" panose="020F0502020204030204"/>
            </a:endParaRPr>
          </a:p>
          <a:p>
            <a:pPr marL="285750" indent="-285750"/>
            <a:r>
              <a:rPr lang="en-US" sz="1800" dirty="0">
                <a:ea typeface="+mn-lt"/>
                <a:cs typeface="+mn-lt"/>
              </a:rPr>
              <a:t>$9K is budgeted to fund additional auditing services provided by consultants, as needed. </a:t>
            </a:r>
          </a:p>
          <a:p>
            <a:pPr marL="285750" indent="-285750"/>
            <a:r>
              <a:rPr lang="en-US" sz="1800" dirty="0">
                <a:ea typeface="+mn-lt"/>
                <a:cs typeface="+mn-lt"/>
              </a:rPr>
              <a:t>$6k is budgeted to pay for peer review services provided through the Association of Local Government Auditors.</a:t>
            </a:r>
            <a:endParaRPr lang="en-US" sz="1800" dirty="0">
              <a:cs typeface="Calibri" panose="020F0502020204030204"/>
            </a:endParaRPr>
          </a:p>
          <a:p>
            <a:pPr marL="342900" indent="-342900">
              <a:buAutoNum type="alphaLcParenR"/>
            </a:pPr>
            <a:r>
              <a:rPr lang="en-US" sz="1800" dirty="0">
                <a:ea typeface="+mn-lt"/>
                <a:cs typeface="+mn-lt"/>
              </a:rPr>
              <a:t>Specify vendor name, duration of the contract, and how long the City has been doing business with this vendor.</a:t>
            </a:r>
            <a:endParaRPr lang="en-US" sz="1800" dirty="0">
              <a:cs typeface="Times New Roman"/>
            </a:endParaRPr>
          </a:p>
          <a:p>
            <a:pPr marL="1028700" lvl="2" indent="-342900"/>
            <a:r>
              <a:rPr lang="en-US" sz="1800" dirty="0">
                <a:ea typeface="+mn-lt"/>
                <a:cs typeface="+mn-lt"/>
              </a:rPr>
              <a:t>Vendor name: </a:t>
            </a:r>
            <a:r>
              <a:rPr lang="en-US" sz="1800" dirty="0" err="1">
                <a:ea typeface="+mn-lt"/>
                <a:cs typeface="+mn-lt"/>
              </a:rPr>
              <a:t>Belfint</a:t>
            </a:r>
            <a:r>
              <a:rPr lang="en-US" sz="1800" dirty="0">
                <a:ea typeface="+mn-lt"/>
                <a:cs typeface="+mn-lt"/>
              </a:rPr>
              <a:t>, Lyons and Schuman</a:t>
            </a:r>
            <a:endParaRPr lang="en-US" sz="1800" dirty="0">
              <a:cs typeface="Calibri" panose="020F0502020204030204"/>
            </a:endParaRPr>
          </a:p>
          <a:p>
            <a:pPr marL="1028700" lvl="2" indent="-342900"/>
            <a:r>
              <a:rPr lang="en-US" sz="1800" dirty="0">
                <a:ea typeface="+mn-lt"/>
                <a:cs typeface="+mn-lt"/>
              </a:rPr>
              <a:t>Contract amount: $198,000</a:t>
            </a:r>
          </a:p>
          <a:p>
            <a:pPr marL="1028700" lvl="2" indent="-342900"/>
            <a:r>
              <a:rPr lang="en-US" sz="1800" dirty="0">
                <a:ea typeface="+mn-lt"/>
                <a:cs typeface="+mn-lt"/>
              </a:rPr>
              <a:t>Contract duration: Three-year contract with two possible one-year extensions.</a:t>
            </a:r>
          </a:p>
          <a:p>
            <a:pPr marL="1028700" lvl="2" indent="-342900"/>
            <a:r>
              <a:rPr lang="en-US" sz="1800" dirty="0">
                <a:ea typeface="+mn-lt"/>
                <a:cs typeface="+mn-lt"/>
              </a:rPr>
              <a:t>Length of contract &amp; relationship: </a:t>
            </a:r>
            <a:r>
              <a:rPr lang="en-US" dirty="0">
                <a:ea typeface="+mn-lt"/>
                <a:cs typeface="+mn-lt"/>
              </a:rPr>
              <a:t>BLS is the firm we currently use for the city’s external audit. </a:t>
            </a:r>
            <a:r>
              <a:rPr lang="en-US" sz="1800" dirty="0">
                <a:ea typeface="+mn-lt"/>
                <a:cs typeface="+mn-lt"/>
              </a:rPr>
              <a:t>We have been doing business with them for eight years.</a:t>
            </a:r>
          </a:p>
          <a:p>
            <a:pPr marL="342900" indent="-342900">
              <a:buFont typeface="Arial" panose="020B0604020202020204" pitchFamily="34" charset="0"/>
              <a:buAutoNum type="alphaLcParenR"/>
            </a:pPr>
            <a:r>
              <a:rPr lang="en-US" sz="1800" dirty="0">
                <a:ea typeface="+mn-lt"/>
                <a:cs typeface="+mn-lt"/>
              </a:rPr>
              <a:t>Specify if the vendor has affiliation with inclusion of DBE’s:</a:t>
            </a:r>
          </a:p>
          <a:p>
            <a:pPr marL="1027113" lvl="1" indent="-342900"/>
            <a:r>
              <a:rPr lang="en-US" sz="1800" dirty="0">
                <a:ea typeface="+mn-lt"/>
                <a:cs typeface="+mn-lt"/>
              </a:rPr>
              <a:t>No formal subcontractor relationships with DBEs (or non-DBEs).</a:t>
            </a:r>
          </a:p>
          <a:p>
            <a:pPr marL="0" indent="0">
              <a:buNone/>
            </a:pPr>
            <a:endParaRPr lang="en-US" sz="1600" dirty="0">
              <a:cs typeface="Calibri"/>
            </a:endParaRPr>
          </a:p>
        </p:txBody>
      </p:sp>
      <p:sp>
        <p:nvSpPr>
          <p:cNvPr id="3" name="Content Placeholder 2">
            <a:extLst>
              <a:ext uri="{FF2B5EF4-FFF2-40B4-BE49-F238E27FC236}">
                <a16:creationId xmlns:a16="http://schemas.microsoft.com/office/drawing/2014/main" id="{CF3FD802-5F03-36CC-44AE-3439BD6BA288}"/>
              </a:ext>
            </a:extLst>
          </p:cNvPr>
          <p:cNvSpPr>
            <a:spLocks noGrp="1"/>
          </p:cNvSpPr>
          <p:nvPr>
            <p:ph sz="half" idx="13"/>
          </p:nvPr>
        </p:nvSpPr>
        <p:spPr>
          <a:xfrm>
            <a:off x="280282" y="1031846"/>
            <a:ext cx="9774910" cy="741698"/>
          </a:xfrm>
        </p:spPr>
        <p:txBody>
          <a:bodyPr vert="horz" lIns="91440" tIns="45720" rIns="91440" bIns="45720" rtlCol="0" anchor="t">
            <a:normAutofit/>
          </a:bodyPr>
          <a:lstStyle/>
          <a:p>
            <a:r>
              <a:rPr lang="en-US" sz="2000" dirty="0">
                <a:ea typeface="+mn-lt"/>
                <a:cs typeface="+mn-lt"/>
              </a:rPr>
              <a:t>5. Discuss the planned use of $248K budgeted in the Consultants account line (across both the General and Water Sewer Funds)</a:t>
            </a:r>
            <a:endParaRPr lang="en-US" sz="2000" dirty="0"/>
          </a:p>
          <a:p>
            <a:endParaRPr lang="en-US" sz="2000" dirty="0">
              <a:ea typeface="+mn-lt"/>
              <a:cs typeface="+mn-lt"/>
            </a:endParaRPr>
          </a:p>
        </p:txBody>
      </p:sp>
    </p:spTree>
    <p:extLst>
      <p:ext uri="{BB962C8B-B14F-4D97-AF65-F5344CB8AC3E}">
        <p14:creationId xmlns:p14="http://schemas.microsoft.com/office/powerpoint/2010/main" val="1217933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6C7103-515A-28CF-7920-DFA5F98BBF0E}"/>
              </a:ext>
            </a:extLst>
          </p:cNvPr>
          <p:cNvSpPr>
            <a:spLocks noGrp="1"/>
          </p:cNvSpPr>
          <p:nvPr>
            <p:ph sz="half" idx="2"/>
          </p:nvPr>
        </p:nvSpPr>
        <p:spPr>
          <a:xfrm>
            <a:off x="280282" y="1951074"/>
            <a:ext cx="10866020" cy="4586251"/>
          </a:xfrm>
        </p:spPr>
        <p:txBody>
          <a:bodyPr>
            <a:noAutofit/>
          </a:bodyPr>
          <a:lstStyle/>
          <a:p>
            <a:r>
              <a:rPr lang="en-US" sz="1800" dirty="0">
                <a:ea typeface="+mn-lt"/>
                <a:cs typeface="+mn-lt"/>
              </a:rPr>
              <a:t>We are still in the process of gathering responses to formulate the audit plan for FY26. </a:t>
            </a:r>
            <a:endParaRPr lang="en-US" sz="1800" dirty="0">
              <a:cs typeface="Calibri"/>
            </a:endParaRPr>
          </a:p>
          <a:p>
            <a:r>
              <a:rPr lang="en-US" sz="1800" dirty="0">
                <a:ea typeface="+mn-lt"/>
                <a:cs typeface="+mn-lt"/>
              </a:rPr>
              <a:t>In FY25, we planned to conduct 13 audits*.  We have completed four audits to date, and four audits are currently a work in progress. </a:t>
            </a:r>
            <a:endParaRPr lang="en-US" sz="1800" dirty="0">
              <a:cs typeface="Calibri"/>
            </a:endParaRPr>
          </a:p>
          <a:p>
            <a:r>
              <a:rPr lang="en-US" sz="1800" dirty="0">
                <a:ea typeface="+mn-lt"/>
                <a:cs typeface="+mn-lt"/>
              </a:rPr>
              <a:t>For FY24, we planned 12 audits*, completed six and six</a:t>
            </a:r>
            <a:r>
              <a:rPr lang="en-US" sz="1800" dirty="0">
                <a:cs typeface="Calibri"/>
              </a:rPr>
              <a:t> were carried forward to FY25.</a:t>
            </a:r>
          </a:p>
          <a:p>
            <a:pPr marL="457200" lvl="1" indent="0">
              <a:buNone/>
            </a:pPr>
            <a:r>
              <a:rPr lang="en-US" sz="1800" dirty="0">
                <a:ea typeface="+mn-lt"/>
                <a:cs typeface="+mn-lt"/>
              </a:rPr>
              <a:t>a) Specify the number of audits that will be carried over to FY26:</a:t>
            </a:r>
            <a:endParaRPr lang="en-US" sz="1800" dirty="0">
              <a:cs typeface="Calibri"/>
            </a:endParaRPr>
          </a:p>
          <a:p>
            <a:pPr lvl="2" indent="-285750"/>
            <a:r>
              <a:rPr lang="en-US" sz="1800" dirty="0">
                <a:ea typeface="+mn-lt"/>
                <a:cs typeface="+mn-lt"/>
              </a:rPr>
              <a:t>At this time, we anticipate 4 audits being carried over.</a:t>
            </a:r>
          </a:p>
          <a:p>
            <a:pPr marL="457200" lvl="1" indent="-57150">
              <a:buNone/>
            </a:pPr>
            <a:r>
              <a:rPr lang="en-US" sz="1800" dirty="0">
                <a:ea typeface="+mn-lt"/>
                <a:cs typeface="+mn-lt"/>
              </a:rPr>
              <a:t>b) Specify the number of audits that have been done externally per year, the last 3 years.  </a:t>
            </a:r>
          </a:p>
          <a:p>
            <a:pPr lvl="2"/>
            <a:r>
              <a:rPr lang="en-US" sz="1800" b="0" i="0" u="none" strike="noStrike" baseline="0" dirty="0" err="1">
                <a:solidFill>
                  <a:srgbClr val="000000"/>
                </a:solidFill>
                <a:latin typeface="Calibri" panose="020F0502020204030204" pitchFamily="34" charset="0"/>
                <a:cs typeface="Calibri" panose="020F0502020204030204" pitchFamily="34" charset="0"/>
              </a:rPr>
              <a:t>Belfint</a:t>
            </a:r>
            <a:r>
              <a:rPr lang="en-US" sz="1800" b="0" i="0" u="none" strike="noStrike" baseline="0" dirty="0">
                <a:solidFill>
                  <a:srgbClr val="000000"/>
                </a:solidFill>
                <a:latin typeface="Calibri" panose="020F0502020204030204" pitchFamily="34" charset="0"/>
                <a:cs typeface="Calibri" panose="020F0502020204030204" pitchFamily="34" charset="0"/>
              </a:rPr>
              <a:t>, Lyons and Shuman conducted the City’s ACFR, Singl</a:t>
            </a:r>
            <a:r>
              <a:rPr lang="en-US" sz="1800" dirty="0">
                <a:solidFill>
                  <a:srgbClr val="000000"/>
                </a:solidFill>
                <a:latin typeface="Calibri" panose="020F0502020204030204" pitchFamily="34" charset="0"/>
                <a:cs typeface="Calibri" panose="020F0502020204030204" pitchFamily="34" charset="0"/>
              </a:rPr>
              <a:t>e Audit, as well as the Police and Fire Pension Audits</a:t>
            </a:r>
            <a:r>
              <a:rPr lang="en-US" sz="1800" b="0" i="0" u="none" strike="noStrike" baseline="0" dirty="0">
                <a:solidFill>
                  <a:srgbClr val="000000"/>
                </a:solidFill>
                <a:latin typeface="Calibri" panose="020F0502020204030204" pitchFamily="34" charset="0"/>
                <a:cs typeface="Calibri" panose="020F0502020204030204" pitchFamily="34" charset="0"/>
              </a:rPr>
              <a:t> over the last 3 years.</a:t>
            </a:r>
          </a:p>
          <a:p>
            <a:pPr lvl="2"/>
            <a:r>
              <a:rPr lang="en-US" sz="1800" dirty="0">
                <a:solidFill>
                  <a:srgbClr val="000000"/>
                </a:solidFill>
                <a:latin typeface="Calibri" panose="020F0502020204030204" pitchFamily="34" charset="0"/>
                <a:cs typeface="Calibri" panose="020F0502020204030204" pitchFamily="34" charset="0"/>
              </a:rPr>
              <a:t>UHY Conducted an audit of Emergency Solutions Grant to Delaware Center for Homeless Veterans in FY23</a:t>
            </a:r>
          </a:p>
          <a:p>
            <a:pPr lvl="2"/>
            <a:r>
              <a:rPr lang="en-US" sz="1800" dirty="0">
                <a:solidFill>
                  <a:srgbClr val="000000"/>
                </a:solidFill>
                <a:latin typeface="Calibri" panose="020F0502020204030204" pitchFamily="34" charset="0"/>
                <a:cs typeface="Calibri" panose="020F0502020204030204" pitchFamily="34" charset="0"/>
              </a:rPr>
              <a:t>Avenu Insights and Analytics conducted the City’s Comcast Franchise Audit in FY24.</a:t>
            </a:r>
          </a:p>
          <a:p>
            <a:pPr lvl="2"/>
            <a:r>
              <a:rPr lang="en-US" sz="1800" dirty="0">
                <a:solidFill>
                  <a:srgbClr val="000000"/>
                </a:solidFill>
                <a:latin typeface="Calibri" panose="020F0502020204030204" pitchFamily="34" charset="0"/>
                <a:cs typeface="Calibri" panose="020F0502020204030204" pitchFamily="34" charset="0"/>
              </a:rPr>
              <a:t>Victor Prospero conducted the City’s  ARPA funding Audit in FY24 and completed the Wilmington Neighborhood Conservancy Land Bank audit in FY25.</a:t>
            </a:r>
            <a:endParaRPr lang="en-US" sz="1800" b="0" i="0" u="none" strike="noStrike" baseline="0" dirty="0">
              <a:solidFill>
                <a:srgbClr val="000000"/>
              </a:solidFill>
              <a:latin typeface="Calibri" panose="020F0502020204030204" pitchFamily="34" charset="0"/>
              <a:cs typeface="Calibri" panose="020F0502020204030204" pitchFamily="34" charset="0"/>
            </a:endParaRPr>
          </a:p>
          <a:p>
            <a:pPr marL="0" indent="0">
              <a:buNone/>
            </a:pPr>
            <a:r>
              <a:rPr lang="en-US" sz="1600">
                <a:cs typeface="Calibri" panose="020F0502020204030204"/>
              </a:rPr>
              <a:t>* </a:t>
            </a:r>
            <a:r>
              <a:rPr lang="en-US" sz="1600" dirty="0">
                <a:cs typeface="Calibri" panose="020F0502020204030204"/>
              </a:rPr>
              <a:t>Staffing turnover directly impacts our ability to complete the total number of planned audits.</a:t>
            </a:r>
          </a:p>
        </p:txBody>
      </p:sp>
      <p:sp>
        <p:nvSpPr>
          <p:cNvPr id="3" name="Content Placeholder 2">
            <a:extLst>
              <a:ext uri="{FF2B5EF4-FFF2-40B4-BE49-F238E27FC236}">
                <a16:creationId xmlns:a16="http://schemas.microsoft.com/office/drawing/2014/main" id="{CB9BB6B8-9E11-0B41-6D5E-DA155CFD8EA5}"/>
              </a:ext>
            </a:extLst>
          </p:cNvPr>
          <p:cNvSpPr>
            <a:spLocks noGrp="1"/>
          </p:cNvSpPr>
          <p:nvPr>
            <p:ph sz="half" idx="13"/>
          </p:nvPr>
        </p:nvSpPr>
        <p:spPr>
          <a:xfrm>
            <a:off x="280281" y="1161173"/>
            <a:ext cx="10054955" cy="1204521"/>
          </a:xfrm>
        </p:spPr>
        <p:txBody>
          <a:bodyPr vert="horz" lIns="91440" tIns="45720" rIns="91440" bIns="45720" rtlCol="0" anchor="t">
            <a:normAutofit/>
          </a:bodyPr>
          <a:lstStyle/>
          <a:p>
            <a:r>
              <a:rPr lang="en-US" sz="2000" dirty="0">
                <a:ea typeface="+mn-lt"/>
                <a:cs typeface="+mn-lt"/>
              </a:rPr>
              <a:t>6. Discuss the number of planned audits proposed for FY26, and the number of planned audits versus completed audits for FY24 and FY25.</a:t>
            </a:r>
          </a:p>
          <a:p>
            <a:endParaRPr lang="en-US" sz="2000" dirty="0"/>
          </a:p>
        </p:txBody>
      </p:sp>
    </p:spTree>
    <p:extLst>
      <p:ext uri="{BB962C8B-B14F-4D97-AF65-F5344CB8AC3E}">
        <p14:creationId xmlns:p14="http://schemas.microsoft.com/office/powerpoint/2010/main" val="3067268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CAEBB39-C969-43FE-B682-5DB60A7390EF}"/>
              </a:ext>
            </a:extLst>
          </p:cNvPr>
          <p:cNvSpPr>
            <a:spLocks noGrp="1"/>
          </p:cNvSpPr>
          <p:nvPr>
            <p:ph sz="half" idx="2"/>
          </p:nvPr>
        </p:nvSpPr>
        <p:spPr>
          <a:xfrm>
            <a:off x="400070" y="1746648"/>
            <a:ext cx="10384194" cy="4767273"/>
          </a:xfrm>
        </p:spPr>
        <p:txBody>
          <a:bodyPr>
            <a:normAutofit/>
          </a:bodyPr>
          <a:lstStyle/>
          <a:p>
            <a:pPr marL="457200" lvl="1" indent="0">
              <a:buNone/>
            </a:pPr>
            <a:endParaRPr lang="en-US" sz="1900" i="1" dirty="0"/>
          </a:p>
          <a:p>
            <a:r>
              <a:rPr lang="en-US" sz="2400" b="1" dirty="0"/>
              <a:t>Audit Organizational Chart</a:t>
            </a:r>
          </a:p>
          <a:p>
            <a:pPr marL="0" indent="0">
              <a:buNone/>
            </a:pPr>
            <a:endParaRPr lang="en-US" dirty="0"/>
          </a:p>
        </p:txBody>
      </p:sp>
      <p:sp>
        <p:nvSpPr>
          <p:cNvPr id="7" name="TextBox 6">
            <a:extLst>
              <a:ext uri="{FF2B5EF4-FFF2-40B4-BE49-F238E27FC236}">
                <a16:creationId xmlns:a16="http://schemas.microsoft.com/office/drawing/2014/main" id="{D985E40C-BEBF-CE9D-A80D-40FF8CF0D6EF}"/>
              </a:ext>
            </a:extLst>
          </p:cNvPr>
          <p:cNvSpPr txBox="1"/>
          <p:nvPr/>
        </p:nvSpPr>
        <p:spPr>
          <a:xfrm>
            <a:off x="400070" y="1038763"/>
            <a:ext cx="944533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7. Provide FY26 proposed organizational chart with the total number of employees (i.e. permanent, temporary, contract, vacancies). </a:t>
            </a:r>
          </a:p>
        </p:txBody>
      </p:sp>
      <p:grpSp>
        <p:nvGrpSpPr>
          <p:cNvPr id="10" name="Group 9">
            <a:extLst>
              <a:ext uri="{FF2B5EF4-FFF2-40B4-BE49-F238E27FC236}">
                <a16:creationId xmlns:a16="http://schemas.microsoft.com/office/drawing/2014/main" id="{5C38B912-CA1B-F48E-F535-70A8C73A145B}"/>
              </a:ext>
            </a:extLst>
          </p:cNvPr>
          <p:cNvGrpSpPr/>
          <p:nvPr/>
        </p:nvGrpSpPr>
        <p:grpSpPr>
          <a:xfrm>
            <a:off x="853904" y="3004398"/>
            <a:ext cx="2791917" cy="1395958"/>
            <a:chOff x="10216" y="1431924"/>
            <a:chExt cx="2791917" cy="1395958"/>
          </a:xfrm>
          <a:scene3d>
            <a:camera prst="orthographicFront">
              <a:rot lat="0" lon="0" rev="0"/>
            </a:camera>
            <a:lightRig rig="contrasting" dir="t">
              <a:rot lat="0" lon="0" rev="1200000"/>
            </a:lightRig>
          </a:scene3d>
        </p:grpSpPr>
        <p:sp>
          <p:nvSpPr>
            <p:cNvPr id="11" name="Rectangle: Rounded Corners 10">
              <a:extLst>
                <a:ext uri="{FF2B5EF4-FFF2-40B4-BE49-F238E27FC236}">
                  <a16:creationId xmlns:a16="http://schemas.microsoft.com/office/drawing/2014/main" id="{91C847AF-3BB5-4356-ED57-B47747D2DD8C}"/>
                </a:ext>
              </a:extLst>
            </p:cNvPr>
            <p:cNvSpPr/>
            <p:nvPr/>
          </p:nvSpPr>
          <p:spPr>
            <a:xfrm>
              <a:off x="10216" y="1431924"/>
              <a:ext cx="2791917" cy="1395958"/>
            </a:xfrm>
            <a:prstGeom prst="roundRect">
              <a:avLst>
                <a:gd name="adj" fmla="val 10000"/>
              </a:avLst>
            </a:prstGeom>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en-US"/>
            </a:p>
          </p:txBody>
        </p:sp>
        <p:sp>
          <p:nvSpPr>
            <p:cNvPr id="12" name="Rectangle: Rounded Corners 4">
              <a:extLst>
                <a:ext uri="{FF2B5EF4-FFF2-40B4-BE49-F238E27FC236}">
                  <a16:creationId xmlns:a16="http://schemas.microsoft.com/office/drawing/2014/main" id="{819A56F8-A8AA-CB44-FB7F-1BE318DD847B}"/>
                </a:ext>
              </a:extLst>
            </p:cNvPr>
            <p:cNvSpPr txBox="1"/>
            <p:nvPr/>
          </p:nvSpPr>
          <p:spPr>
            <a:xfrm>
              <a:off x="51102" y="1472810"/>
              <a:ext cx="2710145" cy="131418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CITY AUDITOR</a:t>
              </a:r>
            </a:p>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Terence J. Williams</a:t>
              </a:r>
            </a:p>
          </p:txBody>
        </p:sp>
      </p:grpSp>
      <p:grpSp>
        <p:nvGrpSpPr>
          <p:cNvPr id="13" name="Group 12">
            <a:extLst>
              <a:ext uri="{FF2B5EF4-FFF2-40B4-BE49-F238E27FC236}">
                <a16:creationId xmlns:a16="http://schemas.microsoft.com/office/drawing/2014/main" id="{1ED4A394-D649-810B-43E5-2DA3644CEB67}"/>
              </a:ext>
            </a:extLst>
          </p:cNvPr>
          <p:cNvGrpSpPr/>
          <p:nvPr/>
        </p:nvGrpSpPr>
        <p:grpSpPr>
          <a:xfrm>
            <a:off x="4577320" y="2618389"/>
            <a:ext cx="2305426" cy="1043828"/>
            <a:chOff x="3711349" y="1001787"/>
            <a:chExt cx="2305426" cy="1043828"/>
          </a:xfrm>
          <a:scene3d>
            <a:camera prst="orthographicFront">
              <a:rot lat="0" lon="0" rev="0"/>
            </a:camera>
            <a:lightRig rig="contrasting" dir="t">
              <a:rot lat="0" lon="0" rev="1200000"/>
            </a:lightRig>
          </a:scene3d>
        </p:grpSpPr>
        <p:sp>
          <p:nvSpPr>
            <p:cNvPr id="14" name="Rectangle: Rounded Corners 13">
              <a:extLst>
                <a:ext uri="{FF2B5EF4-FFF2-40B4-BE49-F238E27FC236}">
                  <a16:creationId xmlns:a16="http://schemas.microsoft.com/office/drawing/2014/main" id="{65615E46-028B-8A35-AF3A-03E82CAECCD2}"/>
                </a:ext>
              </a:extLst>
            </p:cNvPr>
            <p:cNvSpPr/>
            <p:nvPr/>
          </p:nvSpPr>
          <p:spPr>
            <a:xfrm>
              <a:off x="3711349" y="1001787"/>
              <a:ext cx="2305426" cy="1043828"/>
            </a:xfrm>
            <a:prstGeom prst="roundRect">
              <a:avLst>
                <a:gd name="adj" fmla="val 10000"/>
              </a:avLst>
            </a:prstGeom>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en-US"/>
            </a:p>
          </p:txBody>
        </p:sp>
        <p:sp>
          <p:nvSpPr>
            <p:cNvPr id="15" name="Rectangle: Rounded Corners 4">
              <a:extLst>
                <a:ext uri="{FF2B5EF4-FFF2-40B4-BE49-F238E27FC236}">
                  <a16:creationId xmlns:a16="http://schemas.microsoft.com/office/drawing/2014/main" id="{37C49ADD-02D6-CE8F-5429-09AE37C477DA}"/>
                </a:ext>
              </a:extLst>
            </p:cNvPr>
            <p:cNvSpPr txBox="1"/>
            <p:nvPr/>
          </p:nvSpPr>
          <p:spPr>
            <a:xfrm>
              <a:off x="3741922" y="1032360"/>
              <a:ext cx="2244280" cy="9826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en-US" sz="2000" b="1" kern="1200">
                <a:latin typeface="Times New Roman" pitchFamily="18" charset="0"/>
                <a:ea typeface="+mn-ea"/>
                <a:cs typeface="Times New Roman" pitchFamily="18" charset="0"/>
              </a:endParaRPr>
            </a:p>
            <a:p>
              <a:pPr marL="0" lvl="0" indent="0" algn="ctr" defTabSz="889000">
                <a:lnSpc>
                  <a:spcPct val="90000"/>
                </a:lnSpc>
                <a:spcBef>
                  <a:spcPct val="0"/>
                </a:spcBef>
                <a:spcAft>
                  <a:spcPct val="35000"/>
                </a:spcAft>
                <a:buNone/>
              </a:pPr>
              <a:r>
                <a:rPr lang="en-US" sz="2000" b="1" kern="1200">
                  <a:latin typeface="Times New Roman" pitchFamily="18" charset="0"/>
                  <a:ea typeface="+mn-ea"/>
                  <a:cs typeface="Times New Roman" pitchFamily="18" charset="0"/>
                </a:rPr>
                <a:t>Office Assistance</a:t>
              </a:r>
              <a:endParaRPr lang="en-US" sz="2000" b="1" kern="1200">
                <a:latin typeface="Times New Roman"/>
                <a:ea typeface="+mn-ea"/>
                <a:cs typeface="Times New Roman"/>
              </a:endParaRPr>
            </a:p>
            <a:p>
              <a:pPr marL="0" lvl="0" indent="0" algn="ctr" defTabSz="889000">
                <a:lnSpc>
                  <a:spcPct val="90000"/>
                </a:lnSpc>
                <a:spcBef>
                  <a:spcPct val="0"/>
                </a:spcBef>
                <a:spcAft>
                  <a:spcPct val="35000"/>
                </a:spcAft>
                <a:buNone/>
              </a:pPr>
              <a:r>
                <a:rPr lang="en-US" sz="2000" b="1" kern="1200">
                  <a:latin typeface="Times New Roman"/>
                  <a:ea typeface="+mn-ea"/>
                  <a:cs typeface="Times New Roman"/>
                </a:rPr>
                <a:t>Part-time</a:t>
              </a:r>
            </a:p>
            <a:p>
              <a:pPr marL="0" lvl="0" indent="0" algn="ctr" defTabSz="889000">
                <a:lnSpc>
                  <a:spcPct val="90000"/>
                </a:lnSpc>
                <a:spcBef>
                  <a:spcPct val="0"/>
                </a:spcBef>
                <a:spcAft>
                  <a:spcPct val="35000"/>
                </a:spcAft>
                <a:buNone/>
              </a:pPr>
              <a:r>
                <a:rPr lang="en-US" sz="2000" b="1" kern="1200">
                  <a:latin typeface="Times New Roman"/>
                  <a:ea typeface="+mn-ea"/>
                  <a:cs typeface="Times New Roman"/>
                </a:rPr>
                <a:t>Rebecca Cruz</a:t>
              </a:r>
            </a:p>
            <a:p>
              <a:pPr marL="0" lvl="0" indent="0" algn="ctr" defTabSz="889000">
                <a:lnSpc>
                  <a:spcPct val="90000"/>
                </a:lnSpc>
                <a:spcBef>
                  <a:spcPct val="0"/>
                </a:spcBef>
                <a:spcAft>
                  <a:spcPct val="35000"/>
                </a:spcAft>
                <a:buNone/>
              </a:pPr>
              <a:endParaRPr lang="en-US" sz="2000" b="1" kern="1200" dirty="0">
                <a:latin typeface="Times New Roman" pitchFamily="18" charset="0"/>
                <a:ea typeface="+mn-ea"/>
                <a:cs typeface="Times New Roman" pitchFamily="18" charset="0"/>
              </a:endParaRPr>
            </a:p>
          </p:txBody>
        </p:sp>
      </p:grpSp>
      <p:grpSp>
        <p:nvGrpSpPr>
          <p:cNvPr id="16" name="Group 15">
            <a:extLst>
              <a:ext uri="{FF2B5EF4-FFF2-40B4-BE49-F238E27FC236}">
                <a16:creationId xmlns:a16="http://schemas.microsoft.com/office/drawing/2014/main" id="{CC9C16F1-AED5-51DB-1EB6-2D7A43A8A78C}"/>
              </a:ext>
            </a:extLst>
          </p:cNvPr>
          <p:cNvGrpSpPr/>
          <p:nvPr/>
        </p:nvGrpSpPr>
        <p:grpSpPr>
          <a:xfrm>
            <a:off x="4577320" y="4011947"/>
            <a:ext cx="2297413" cy="1003010"/>
            <a:chOff x="3712382" y="2250374"/>
            <a:chExt cx="2297413" cy="1003010"/>
          </a:xfrm>
          <a:scene3d>
            <a:camera prst="orthographicFront">
              <a:rot lat="0" lon="0" rev="0"/>
            </a:camera>
            <a:lightRig rig="contrasting" dir="t">
              <a:rot lat="0" lon="0" rev="1200000"/>
            </a:lightRig>
          </a:scene3d>
        </p:grpSpPr>
        <p:sp>
          <p:nvSpPr>
            <p:cNvPr id="17" name="Rectangle: Rounded Corners 16">
              <a:extLst>
                <a:ext uri="{FF2B5EF4-FFF2-40B4-BE49-F238E27FC236}">
                  <a16:creationId xmlns:a16="http://schemas.microsoft.com/office/drawing/2014/main" id="{0FE4F7BC-77E8-CFE4-A1BE-88B7BEC850C2}"/>
                </a:ext>
              </a:extLst>
            </p:cNvPr>
            <p:cNvSpPr/>
            <p:nvPr/>
          </p:nvSpPr>
          <p:spPr>
            <a:xfrm>
              <a:off x="3712382" y="2250374"/>
              <a:ext cx="2297413" cy="1003010"/>
            </a:xfrm>
            <a:prstGeom prst="roundRect">
              <a:avLst>
                <a:gd name="adj" fmla="val 10000"/>
              </a:avLst>
            </a:prstGeom>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en-US"/>
            </a:p>
          </p:txBody>
        </p:sp>
        <p:sp>
          <p:nvSpPr>
            <p:cNvPr id="18" name="Rectangle: Rounded Corners 4">
              <a:extLst>
                <a:ext uri="{FF2B5EF4-FFF2-40B4-BE49-F238E27FC236}">
                  <a16:creationId xmlns:a16="http://schemas.microsoft.com/office/drawing/2014/main" id="{7F53112A-216B-C49D-78E8-6EB4B01BE3E8}"/>
                </a:ext>
              </a:extLst>
            </p:cNvPr>
            <p:cNvSpPr txBox="1"/>
            <p:nvPr/>
          </p:nvSpPr>
          <p:spPr>
            <a:xfrm>
              <a:off x="3741759" y="2279751"/>
              <a:ext cx="2238659" cy="94425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Audit Manager</a:t>
              </a:r>
            </a:p>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Tamara Thompson</a:t>
              </a:r>
            </a:p>
          </p:txBody>
        </p:sp>
      </p:grpSp>
      <p:grpSp>
        <p:nvGrpSpPr>
          <p:cNvPr id="19" name="Group 18">
            <a:extLst>
              <a:ext uri="{FF2B5EF4-FFF2-40B4-BE49-F238E27FC236}">
                <a16:creationId xmlns:a16="http://schemas.microsoft.com/office/drawing/2014/main" id="{5139AC1C-39B2-1094-F01F-3AC28F008E2E}"/>
              </a:ext>
            </a:extLst>
          </p:cNvPr>
          <p:cNvGrpSpPr/>
          <p:nvPr/>
        </p:nvGrpSpPr>
        <p:grpSpPr>
          <a:xfrm>
            <a:off x="7867446" y="2299120"/>
            <a:ext cx="2791917" cy="638539"/>
            <a:chOff x="7219394" y="635159"/>
            <a:chExt cx="2791917" cy="638539"/>
          </a:xfrm>
          <a:scene3d>
            <a:camera prst="orthographicFront">
              <a:rot lat="0" lon="0" rev="0"/>
            </a:camera>
            <a:lightRig rig="contrasting" dir="t">
              <a:rot lat="0" lon="0" rev="1200000"/>
            </a:lightRig>
          </a:scene3d>
        </p:grpSpPr>
        <p:sp>
          <p:nvSpPr>
            <p:cNvPr id="20" name="Rectangle: Rounded Corners 19">
              <a:extLst>
                <a:ext uri="{FF2B5EF4-FFF2-40B4-BE49-F238E27FC236}">
                  <a16:creationId xmlns:a16="http://schemas.microsoft.com/office/drawing/2014/main" id="{AF574CCD-B72B-D1E2-9410-C0B6FFCC3F85}"/>
                </a:ext>
              </a:extLst>
            </p:cNvPr>
            <p:cNvSpPr/>
            <p:nvPr/>
          </p:nvSpPr>
          <p:spPr>
            <a:xfrm>
              <a:off x="7219394" y="635159"/>
              <a:ext cx="2791917" cy="638539"/>
            </a:xfrm>
            <a:prstGeom prst="roundRect">
              <a:avLst>
                <a:gd name="adj" fmla="val 10000"/>
              </a:avLst>
            </a:prstGeom>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en-US"/>
            </a:p>
          </p:txBody>
        </p:sp>
        <p:sp>
          <p:nvSpPr>
            <p:cNvPr id="21" name="Rectangle: Rounded Corners 4">
              <a:extLst>
                <a:ext uri="{FF2B5EF4-FFF2-40B4-BE49-F238E27FC236}">
                  <a16:creationId xmlns:a16="http://schemas.microsoft.com/office/drawing/2014/main" id="{126F4396-1171-E18C-2E75-A4708AE2FFDF}"/>
                </a:ext>
              </a:extLst>
            </p:cNvPr>
            <p:cNvSpPr txBox="1"/>
            <p:nvPr/>
          </p:nvSpPr>
          <p:spPr>
            <a:xfrm>
              <a:off x="7238096" y="653861"/>
              <a:ext cx="2754513" cy="60113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Times New Roman" pitchFamily="18" charset="0"/>
                  <a:ea typeface="+mn-ea"/>
                  <a:cs typeface="Times New Roman" pitchFamily="18" charset="0"/>
                </a:rPr>
                <a:t>Senior Auditor</a:t>
              </a:r>
            </a:p>
            <a:p>
              <a:pPr marL="0" lvl="0" indent="0" algn="ctr" defTabSz="844550">
                <a:lnSpc>
                  <a:spcPct val="90000"/>
                </a:lnSpc>
                <a:spcBef>
                  <a:spcPct val="0"/>
                </a:spcBef>
                <a:spcAft>
                  <a:spcPct val="35000"/>
                </a:spcAft>
                <a:buNone/>
              </a:pPr>
              <a:r>
                <a:rPr lang="en-US" sz="1900" b="1" kern="1200" dirty="0">
                  <a:latin typeface="Times New Roman" pitchFamily="18" charset="0"/>
                  <a:ea typeface="+mn-ea"/>
                  <a:cs typeface="Times New Roman" pitchFamily="18" charset="0"/>
                </a:rPr>
                <a:t>Michael J. Maldonado</a:t>
              </a:r>
            </a:p>
          </p:txBody>
        </p:sp>
      </p:grpSp>
      <p:grpSp>
        <p:nvGrpSpPr>
          <p:cNvPr id="22" name="Group 21">
            <a:extLst>
              <a:ext uri="{FF2B5EF4-FFF2-40B4-BE49-F238E27FC236}">
                <a16:creationId xmlns:a16="http://schemas.microsoft.com/office/drawing/2014/main" id="{3D61143C-CC98-15CB-5D76-97CEC9EEA260}"/>
              </a:ext>
            </a:extLst>
          </p:cNvPr>
          <p:cNvGrpSpPr/>
          <p:nvPr/>
        </p:nvGrpSpPr>
        <p:grpSpPr>
          <a:xfrm>
            <a:off x="7867598" y="3198729"/>
            <a:ext cx="2791917" cy="638539"/>
            <a:chOff x="7219422" y="1549052"/>
            <a:chExt cx="2791917" cy="638539"/>
          </a:xfrm>
          <a:scene3d>
            <a:camera prst="orthographicFront">
              <a:rot lat="0" lon="0" rev="0"/>
            </a:camera>
            <a:lightRig rig="contrasting" dir="t">
              <a:rot lat="0" lon="0" rev="1200000"/>
            </a:lightRig>
          </a:scene3d>
        </p:grpSpPr>
        <p:sp>
          <p:nvSpPr>
            <p:cNvPr id="23" name="Rectangle: Rounded Corners 22">
              <a:extLst>
                <a:ext uri="{FF2B5EF4-FFF2-40B4-BE49-F238E27FC236}">
                  <a16:creationId xmlns:a16="http://schemas.microsoft.com/office/drawing/2014/main" id="{11C80F7F-05AB-08C2-C077-8E6E59D5FB11}"/>
                </a:ext>
              </a:extLst>
            </p:cNvPr>
            <p:cNvSpPr/>
            <p:nvPr/>
          </p:nvSpPr>
          <p:spPr>
            <a:xfrm>
              <a:off x="7219422" y="1549052"/>
              <a:ext cx="2791917" cy="638539"/>
            </a:xfrm>
            <a:prstGeom prst="roundRect">
              <a:avLst>
                <a:gd name="adj" fmla="val 10000"/>
              </a:avLst>
            </a:prstGeom>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en-US"/>
            </a:p>
          </p:txBody>
        </p:sp>
        <p:sp>
          <p:nvSpPr>
            <p:cNvPr id="24" name="Rectangle: Rounded Corners 4">
              <a:extLst>
                <a:ext uri="{FF2B5EF4-FFF2-40B4-BE49-F238E27FC236}">
                  <a16:creationId xmlns:a16="http://schemas.microsoft.com/office/drawing/2014/main" id="{CF40460F-8C5D-F222-DF96-6A0723C8D284}"/>
                </a:ext>
              </a:extLst>
            </p:cNvPr>
            <p:cNvSpPr txBox="1"/>
            <p:nvPr/>
          </p:nvSpPr>
          <p:spPr>
            <a:xfrm>
              <a:off x="7238124" y="1567754"/>
              <a:ext cx="2754513" cy="60113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Senior Auditor</a:t>
              </a:r>
            </a:p>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Victoria Fuentes-Cox</a:t>
              </a:r>
            </a:p>
          </p:txBody>
        </p:sp>
      </p:grpSp>
      <p:grpSp>
        <p:nvGrpSpPr>
          <p:cNvPr id="25" name="Group 24">
            <a:extLst>
              <a:ext uri="{FF2B5EF4-FFF2-40B4-BE49-F238E27FC236}">
                <a16:creationId xmlns:a16="http://schemas.microsoft.com/office/drawing/2014/main" id="{F5D4858B-6738-75A7-EC1D-F5E6460D7227}"/>
              </a:ext>
            </a:extLst>
          </p:cNvPr>
          <p:cNvGrpSpPr/>
          <p:nvPr/>
        </p:nvGrpSpPr>
        <p:grpSpPr>
          <a:xfrm>
            <a:off x="7867598" y="4164891"/>
            <a:ext cx="2791917" cy="638539"/>
            <a:chOff x="7200520" y="2444098"/>
            <a:chExt cx="2791917" cy="638539"/>
          </a:xfrm>
          <a:scene3d>
            <a:camera prst="orthographicFront">
              <a:rot lat="0" lon="0" rev="0"/>
            </a:camera>
            <a:lightRig rig="contrasting" dir="t">
              <a:rot lat="0" lon="0" rev="1200000"/>
            </a:lightRig>
          </a:scene3d>
        </p:grpSpPr>
        <p:sp>
          <p:nvSpPr>
            <p:cNvPr id="26" name="Rectangle: Rounded Corners 25">
              <a:extLst>
                <a:ext uri="{FF2B5EF4-FFF2-40B4-BE49-F238E27FC236}">
                  <a16:creationId xmlns:a16="http://schemas.microsoft.com/office/drawing/2014/main" id="{63460F3E-B23A-F9A9-E8EC-978DC362AF3A}"/>
                </a:ext>
              </a:extLst>
            </p:cNvPr>
            <p:cNvSpPr/>
            <p:nvPr/>
          </p:nvSpPr>
          <p:spPr>
            <a:xfrm>
              <a:off x="7200520" y="2444098"/>
              <a:ext cx="2791917" cy="638539"/>
            </a:xfrm>
            <a:prstGeom prst="roundRect">
              <a:avLst>
                <a:gd name="adj" fmla="val 10000"/>
              </a:avLst>
            </a:prstGeom>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en-US"/>
            </a:p>
          </p:txBody>
        </p:sp>
        <p:sp>
          <p:nvSpPr>
            <p:cNvPr id="27" name="Rectangle: Rounded Corners 4">
              <a:extLst>
                <a:ext uri="{FF2B5EF4-FFF2-40B4-BE49-F238E27FC236}">
                  <a16:creationId xmlns:a16="http://schemas.microsoft.com/office/drawing/2014/main" id="{1F2A98F9-88E6-DB89-9248-1F16A12F3F10}"/>
                </a:ext>
              </a:extLst>
            </p:cNvPr>
            <p:cNvSpPr txBox="1"/>
            <p:nvPr/>
          </p:nvSpPr>
          <p:spPr>
            <a:xfrm>
              <a:off x="7219222" y="2462800"/>
              <a:ext cx="2754513" cy="60113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Senior Auditor</a:t>
              </a:r>
            </a:p>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Ariana M. Fleming</a:t>
              </a:r>
            </a:p>
          </p:txBody>
        </p:sp>
      </p:grpSp>
      <p:grpSp>
        <p:nvGrpSpPr>
          <p:cNvPr id="28" name="Group 27">
            <a:extLst>
              <a:ext uri="{FF2B5EF4-FFF2-40B4-BE49-F238E27FC236}">
                <a16:creationId xmlns:a16="http://schemas.microsoft.com/office/drawing/2014/main" id="{C5865300-E5FF-C0CB-3792-47D7FFC3A7F3}"/>
              </a:ext>
            </a:extLst>
          </p:cNvPr>
          <p:cNvGrpSpPr/>
          <p:nvPr/>
        </p:nvGrpSpPr>
        <p:grpSpPr>
          <a:xfrm>
            <a:off x="7867294" y="5112196"/>
            <a:ext cx="2791917" cy="638539"/>
            <a:chOff x="7192312" y="3322387"/>
            <a:chExt cx="2791917" cy="638539"/>
          </a:xfrm>
          <a:scene3d>
            <a:camera prst="orthographicFront">
              <a:rot lat="0" lon="0" rev="0"/>
            </a:camera>
            <a:lightRig rig="contrasting" dir="t">
              <a:rot lat="0" lon="0" rev="1200000"/>
            </a:lightRig>
          </a:scene3d>
        </p:grpSpPr>
        <p:sp>
          <p:nvSpPr>
            <p:cNvPr id="29" name="Rectangle: Rounded Corners 28">
              <a:extLst>
                <a:ext uri="{FF2B5EF4-FFF2-40B4-BE49-F238E27FC236}">
                  <a16:creationId xmlns:a16="http://schemas.microsoft.com/office/drawing/2014/main" id="{1EBBB891-58C2-7CBB-E205-BA3F898CCF58}"/>
                </a:ext>
              </a:extLst>
            </p:cNvPr>
            <p:cNvSpPr/>
            <p:nvPr/>
          </p:nvSpPr>
          <p:spPr>
            <a:xfrm>
              <a:off x="7192312" y="3322387"/>
              <a:ext cx="2791917" cy="638539"/>
            </a:xfrm>
            <a:prstGeom prst="roundRect">
              <a:avLst>
                <a:gd name="adj" fmla="val 10000"/>
              </a:avLst>
            </a:prstGeom>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en-US"/>
            </a:p>
          </p:txBody>
        </p:sp>
        <p:sp>
          <p:nvSpPr>
            <p:cNvPr id="30" name="Rectangle: Rounded Corners 4">
              <a:extLst>
                <a:ext uri="{FF2B5EF4-FFF2-40B4-BE49-F238E27FC236}">
                  <a16:creationId xmlns:a16="http://schemas.microsoft.com/office/drawing/2014/main" id="{67926A7D-F13A-47AB-4846-895CA3CF3B06}"/>
                </a:ext>
              </a:extLst>
            </p:cNvPr>
            <p:cNvSpPr txBox="1"/>
            <p:nvPr/>
          </p:nvSpPr>
          <p:spPr>
            <a:xfrm>
              <a:off x="7211014" y="3341089"/>
              <a:ext cx="2754513" cy="60113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Senior IT Auditor</a:t>
              </a:r>
            </a:p>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(Proposed)</a:t>
              </a:r>
            </a:p>
          </p:txBody>
        </p:sp>
      </p:grpSp>
      <p:pic>
        <p:nvPicPr>
          <p:cNvPr id="31" name="Picture 30" descr="A person in a suit smiling">
            <a:extLst>
              <a:ext uri="{FF2B5EF4-FFF2-40B4-BE49-F238E27FC236}">
                <a16:creationId xmlns:a16="http://schemas.microsoft.com/office/drawing/2014/main" id="{74114F77-3484-69B7-F367-9D468AB6B22C}"/>
              </a:ext>
            </a:extLst>
          </p:cNvPr>
          <p:cNvPicPr>
            <a:picLocks noChangeAspect="1"/>
          </p:cNvPicPr>
          <p:nvPr/>
        </p:nvPicPr>
        <p:blipFill>
          <a:blip r:embed="rId2"/>
          <a:stretch>
            <a:fillRect/>
          </a:stretch>
        </p:blipFill>
        <p:spPr>
          <a:xfrm>
            <a:off x="1477109" y="4628876"/>
            <a:ext cx="1385588" cy="1962623"/>
          </a:xfrm>
          <a:prstGeom prst="rect">
            <a:avLst/>
          </a:prstGeom>
        </p:spPr>
      </p:pic>
      <p:pic>
        <p:nvPicPr>
          <p:cNvPr id="32" name="Picture 31" descr="A person wearing glasses and a blue turtleneck&#10;&#10;Description automatically generated">
            <a:extLst>
              <a:ext uri="{FF2B5EF4-FFF2-40B4-BE49-F238E27FC236}">
                <a16:creationId xmlns:a16="http://schemas.microsoft.com/office/drawing/2014/main" id="{857D5086-0C48-BFA2-D4C3-972DF167CAB9}"/>
              </a:ext>
            </a:extLst>
          </p:cNvPr>
          <p:cNvPicPr>
            <a:picLocks noChangeAspect="1"/>
          </p:cNvPicPr>
          <p:nvPr/>
        </p:nvPicPr>
        <p:blipFill>
          <a:blip r:embed="rId3"/>
          <a:stretch>
            <a:fillRect/>
          </a:stretch>
        </p:blipFill>
        <p:spPr>
          <a:xfrm>
            <a:off x="5122738" y="5112196"/>
            <a:ext cx="1175436" cy="1680611"/>
          </a:xfrm>
          <a:prstGeom prst="rect">
            <a:avLst/>
          </a:prstGeom>
        </p:spPr>
      </p:pic>
      <p:cxnSp>
        <p:nvCxnSpPr>
          <p:cNvPr id="34" name="Straight Connector 33">
            <a:extLst>
              <a:ext uri="{FF2B5EF4-FFF2-40B4-BE49-F238E27FC236}">
                <a16:creationId xmlns:a16="http://schemas.microsoft.com/office/drawing/2014/main" id="{C5D7DD12-6DB8-9425-9B32-25F7A7E9C35D}"/>
              </a:ext>
            </a:extLst>
          </p:cNvPr>
          <p:cNvCxnSpPr>
            <a:cxnSpLocks/>
            <a:stCxn id="20" idx="1"/>
          </p:cNvCxnSpPr>
          <p:nvPr/>
        </p:nvCxnSpPr>
        <p:spPr>
          <a:xfrm flipH="1">
            <a:off x="6882746" y="2618390"/>
            <a:ext cx="984700" cy="18950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F147EF8-9B15-4191-01CB-F519D690833F}"/>
              </a:ext>
            </a:extLst>
          </p:cNvPr>
          <p:cNvCxnSpPr>
            <a:cxnSpLocks/>
            <a:stCxn id="23" idx="1"/>
            <a:endCxn id="17" idx="3"/>
          </p:cNvCxnSpPr>
          <p:nvPr/>
        </p:nvCxnSpPr>
        <p:spPr>
          <a:xfrm flipH="1">
            <a:off x="6874733" y="3517999"/>
            <a:ext cx="992865" cy="995453"/>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D701E85-246E-A336-FCFE-54D9EF753C10}"/>
              </a:ext>
            </a:extLst>
          </p:cNvPr>
          <p:cNvCxnSpPr>
            <a:cxnSpLocks/>
            <a:stCxn id="26" idx="1"/>
            <a:endCxn id="17" idx="3"/>
          </p:cNvCxnSpPr>
          <p:nvPr/>
        </p:nvCxnSpPr>
        <p:spPr>
          <a:xfrm flipH="1">
            <a:off x="6874733" y="4484161"/>
            <a:ext cx="992865" cy="2929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6FD1167-FB6D-91AA-32B2-0AC2BACD7E4F}"/>
              </a:ext>
            </a:extLst>
          </p:cNvPr>
          <p:cNvCxnSpPr>
            <a:cxnSpLocks/>
            <a:stCxn id="29" idx="1"/>
          </p:cNvCxnSpPr>
          <p:nvPr/>
        </p:nvCxnSpPr>
        <p:spPr>
          <a:xfrm flipH="1" flipV="1">
            <a:off x="6882746" y="4513452"/>
            <a:ext cx="984548" cy="918014"/>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81EAD15-F151-4BBA-428A-594E9E381FC9}"/>
              </a:ext>
            </a:extLst>
          </p:cNvPr>
          <p:cNvCxnSpPr>
            <a:cxnSpLocks/>
          </p:cNvCxnSpPr>
          <p:nvPr/>
        </p:nvCxnSpPr>
        <p:spPr>
          <a:xfrm flipH="1">
            <a:off x="3645821" y="3198729"/>
            <a:ext cx="931499" cy="619837"/>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6DDCCD64-09BA-21A9-8F90-7F54C4EED594}"/>
              </a:ext>
            </a:extLst>
          </p:cNvPr>
          <p:cNvCxnSpPr>
            <a:cxnSpLocks/>
            <a:stCxn id="17" idx="1"/>
          </p:cNvCxnSpPr>
          <p:nvPr/>
        </p:nvCxnSpPr>
        <p:spPr>
          <a:xfrm flipH="1" flipV="1">
            <a:off x="3645821" y="3837268"/>
            <a:ext cx="931499" cy="67618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3347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E2BD2-2885-8A54-D4A2-05B0A296084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EB5E9D-02D9-4842-E086-3C89B5AF99D3}"/>
              </a:ext>
            </a:extLst>
          </p:cNvPr>
          <p:cNvSpPr>
            <a:spLocks noGrp="1"/>
          </p:cNvSpPr>
          <p:nvPr>
            <p:ph sz="half" idx="2"/>
          </p:nvPr>
        </p:nvSpPr>
        <p:spPr>
          <a:xfrm>
            <a:off x="188911" y="1718780"/>
            <a:ext cx="10418129" cy="4778749"/>
          </a:xfrm>
        </p:spPr>
        <p:txBody>
          <a:bodyPr>
            <a:normAutofit fontScale="92500" lnSpcReduction="20000"/>
          </a:bodyPr>
          <a:lstStyle/>
          <a:p>
            <a:pPr marL="0" indent="0">
              <a:buNone/>
            </a:pPr>
            <a:r>
              <a:rPr lang="en-US" sz="1900" i="1" dirty="0"/>
              <a:t>City Auditor-</a:t>
            </a:r>
            <a:endParaRPr lang="en-US" sz="1900" dirty="0"/>
          </a:p>
          <a:p>
            <a:pPr lvl="1">
              <a:buFont typeface="Wingdings" panose="05000000000000000000" pitchFamily="2" charset="2"/>
              <a:buChar char="Ø"/>
            </a:pPr>
            <a:r>
              <a:rPr lang="en-US" sz="1900" dirty="0"/>
              <a:t>As the Chief Audit Executive, responsibilities include overseeing the department’s financial and operational activities and monitoring compliance of the established policies and procedures of the City. This is accomplished by conducting an annual risk assessment and presenting the annual audit plan to the Audit Review Committee.  In addition, reporting results of completed audits and the status of risks being mitigated by City Management on a quarterly basis. </a:t>
            </a:r>
            <a:endParaRPr lang="en-US" sz="1900" i="1" dirty="0"/>
          </a:p>
          <a:p>
            <a:pPr marL="0" indent="0">
              <a:buNone/>
            </a:pPr>
            <a:r>
              <a:rPr lang="en-US" sz="1900" i="1" dirty="0"/>
              <a:t>Audit Manager-</a:t>
            </a:r>
            <a:endParaRPr lang="en-US" sz="1900" dirty="0"/>
          </a:p>
          <a:p>
            <a:pPr lvl="1">
              <a:buFont typeface="Wingdings" panose="05000000000000000000" pitchFamily="2" charset="2"/>
              <a:buChar char="Ø"/>
            </a:pPr>
            <a:r>
              <a:rPr lang="en-US" sz="1900" dirty="0"/>
              <a:t>Handles the day-to-day operations of the department.  The Manager assists the City Auditor with planning the audit schedule, managing projects to ensure engagements are properly planned, staffed, and completed in accordance with Generally Accepted Government Auditing Standards. In addition, the Audit Manager ensures the staff are properly trained in the evolving needs of the audit profession and maintaining their continuing professional education requirements. </a:t>
            </a:r>
          </a:p>
          <a:p>
            <a:pPr marL="0" indent="0">
              <a:buNone/>
            </a:pPr>
            <a:r>
              <a:rPr lang="en-US" sz="1900" i="1" dirty="0"/>
              <a:t>Office Assistant-</a:t>
            </a:r>
          </a:p>
          <a:p>
            <a:pPr lvl="1">
              <a:buFont typeface="Wingdings" panose="05000000000000000000" pitchFamily="2" charset="2"/>
              <a:buChar char="Ø"/>
            </a:pPr>
            <a:r>
              <a:rPr lang="en-US" sz="1900" i="1" dirty="0"/>
              <a:t>H</a:t>
            </a:r>
            <a:r>
              <a:rPr lang="en-US" sz="1900" dirty="0"/>
              <a:t>andles administrative, organizational and clerical support tasks.</a:t>
            </a:r>
            <a:endParaRPr lang="en-US" sz="1900" i="1" dirty="0"/>
          </a:p>
          <a:p>
            <a:pPr marL="0" indent="0">
              <a:buNone/>
            </a:pPr>
            <a:r>
              <a:rPr lang="en-US" sz="1900" i="1" dirty="0"/>
              <a:t>Senior Auditor (3)-</a:t>
            </a:r>
            <a:endParaRPr lang="en-US" sz="1900" dirty="0"/>
          </a:p>
          <a:p>
            <a:pPr lvl="1">
              <a:buFont typeface="Wingdings" panose="05000000000000000000" pitchFamily="2" charset="2"/>
              <a:buChar char="Ø"/>
            </a:pPr>
            <a:r>
              <a:rPr lang="en-US" sz="1900" dirty="0"/>
              <a:t>They are responsible for completing audit objectives by gaining an understanding of functional areas being audited.  This is accomplished by interviewing process owners, documenting their understanding of the processes, identifying gaps / control weaknesses in processes and performing detailed testing.  In addition, they are responsible for assisting Audit Management with developing audit reports and quarterly status updates for the Audit Review Committee. </a:t>
            </a:r>
          </a:p>
          <a:p>
            <a:pPr marL="457200" lvl="1" indent="0">
              <a:buNone/>
            </a:pPr>
            <a:endParaRPr lang="en-US" sz="1900" i="1" dirty="0"/>
          </a:p>
          <a:p>
            <a:endParaRPr lang="en-US" dirty="0"/>
          </a:p>
        </p:txBody>
      </p:sp>
      <p:sp>
        <p:nvSpPr>
          <p:cNvPr id="3" name="Content Placeholder 2">
            <a:extLst>
              <a:ext uri="{FF2B5EF4-FFF2-40B4-BE49-F238E27FC236}">
                <a16:creationId xmlns:a16="http://schemas.microsoft.com/office/drawing/2014/main" id="{94CC4275-9880-3BD0-6B9D-D5570C1E1B1F}"/>
              </a:ext>
            </a:extLst>
          </p:cNvPr>
          <p:cNvSpPr>
            <a:spLocks noGrp="1"/>
          </p:cNvSpPr>
          <p:nvPr>
            <p:ph sz="half" idx="13"/>
          </p:nvPr>
        </p:nvSpPr>
        <p:spPr>
          <a:xfrm>
            <a:off x="188911" y="1088052"/>
            <a:ext cx="6458379" cy="473825"/>
          </a:xfrm>
        </p:spPr>
        <p:txBody>
          <a:bodyPr>
            <a:noAutofit/>
          </a:bodyPr>
          <a:lstStyle/>
          <a:p>
            <a:r>
              <a:rPr lang="en-US" sz="2400"/>
              <a:t>Outline specific duties of each employee.</a:t>
            </a:r>
          </a:p>
          <a:p>
            <a:endParaRPr lang="en-US" sz="2400"/>
          </a:p>
        </p:txBody>
      </p:sp>
    </p:spTree>
    <p:extLst>
      <p:ext uri="{BB962C8B-B14F-4D97-AF65-F5344CB8AC3E}">
        <p14:creationId xmlns:p14="http://schemas.microsoft.com/office/powerpoint/2010/main" val="30936434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E8BD28707201C44A1289CFFD61633FE" ma:contentTypeVersion="16" ma:contentTypeDescription="Create a new document." ma:contentTypeScope="" ma:versionID="889ab9578d2775c99632e1767f22cb88">
  <xsd:schema xmlns:xsd="http://www.w3.org/2001/XMLSchema" xmlns:xs="http://www.w3.org/2001/XMLSchema" xmlns:p="http://schemas.microsoft.com/office/2006/metadata/properties" xmlns:ns3="16da131a-382b-4cb7-8623-11f3d2b68184" xmlns:ns4="a35a0919-2760-4334-b73a-7860f86ab8db" targetNamespace="http://schemas.microsoft.com/office/2006/metadata/properties" ma:root="true" ma:fieldsID="97b2b014010a7eb0b04443f7f9cc4d31" ns3:_="" ns4:_="">
    <xsd:import namespace="16da131a-382b-4cb7-8623-11f3d2b68184"/>
    <xsd:import namespace="a35a0919-2760-4334-b73a-7860f86ab8db"/>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_activity" minOccurs="0"/>
                <xsd:element ref="ns3:MediaServiceOCR" minOccurs="0"/>
                <xsd:element ref="ns3:MediaServiceGenerationTime" minOccurs="0"/>
                <xsd:element ref="ns3:MediaServiceEventHashCode" minOccurs="0"/>
                <xsd:element ref="ns3:MediaServiceLocation"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da131a-382b-4cb7-8623-11f3d2b681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5a0919-2760-4334-b73a-7860f86ab8d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16da131a-382b-4cb7-8623-11f3d2b68184" xsi:nil="true"/>
  </documentManagement>
</p:properties>
</file>

<file path=customXml/itemProps1.xml><?xml version="1.0" encoding="utf-8"?>
<ds:datastoreItem xmlns:ds="http://schemas.openxmlformats.org/officeDocument/2006/customXml" ds:itemID="{A8B62615-5C0C-4365-848D-95E1248D4F57}">
  <ds:schemaRefs>
    <ds:schemaRef ds:uri="http://schemas.microsoft.com/sharepoint/v3/contenttype/forms"/>
  </ds:schemaRefs>
</ds:datastoreItem>
</file>

<file path=customXml/itemProps2.xml><?xml version="1.0" encoding="utf-8"?>
<ds:datastoreItem xmlns:ds="http://schemas.openxmlformats.org/officeDocument/2006/customXml" ds:itemID="{D5E2172B-3381-4934-BC82-9FAE45F7D3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da131a-382b-4cb7-8623-11f3d2b68184"/>
    <ds:schemaRef ds:uri="a35a0919-2760-4334-b73a-7860f86ab8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872F86-D61A-4930-AE7A-8E6B530A59D2}">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a35a0919-2760-4334-b73a-7860f86ab8db"/>
    <ds:schemaRef ds:uri="16da131a-382b-4cb7-8623-11f3d2b6818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478</TotalTime>
  <Words>1686</Words>
  <Application>Microsoft Office PowerPoint</Application>
  <PresentationFormat>Widescreen</PresentationFormat>
  <Paragraphs>264</Paragraphs>
  <Slides>16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Courier New</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Stephanie L. Mergler</cp:lastModifiedBy>
  <cp:revision>18</cp:revision>
  <cp:lastPrinted>2023-04-19T17:27:23Z</cp:lastPrinted>
  <dcterms:created xsi:type="dcterms:W3CDTF">2023-02-09T18:35:57Z</dcterms:created>
  <dcterms:modified xsi:type="dcterms:W3CDTF">2025-04-07T20:35:02Z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0x010100FE8BD28707201C44A1289CFFD61633FE</vt:lpwstr>
  </property>
</Properties>
</file>