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0"/>
  </p:notesMasterIdLst>
  <p:handoutMasterIdLst>
    <p:handoutMasterId r:id="rId51"/>
  </p:handoutMasterIdLst>
  <p:sldIdLst>
    <p:sldId id="368" r:id="rId5"/>
    <p:sldId id="770" r:id="rId6"/>
    <p:sldId id="330" r:id="rId7"/>
    <p:sldId id="638" r:id="rId8"/>
    <p:sldId id="735" r:id="rId9"/>
    <p:sldId id="771" r:id="rId10"/>
    <p:sldId id="753" r:id="rId11"/>
    <p:sldId id="752" r:id="rId12"/>
    <p:sldId id="755" r:id="rId13"/>
    <p:sldId id="736" r:id="rId14"/>
    <p:sldId id="772" r:id="rId15"/>
    <p:sldId id="305" r:id="rId16"/>
    <p:sldId id="757" r:id="rId17"/>
    <p:sldId id="758" r:id="rId18"/>
    <p:sldId id="728" r:id="rId19"/>
    <p:sldId id="737" r:id="rId20"/>
    <p:sldId id="759" r:id="rId21"/>
    <p:sldId id="738" r:id="rId22"/>
    <p:sldId id="734" r:id="rId23"/>
    <p:sldId id="739" r:id="rId24"/>
    <p:sldId id="761" r:id="rId25"/>
    <p:sldId id="773" r:id="rId26"/>
    <p:sldId id="762" r:id="rId27"/>
    <p:sldId id="763" r:id="rId28"/>
    <p:sldId id="764" r:id="rId29"/>
    <p:sldId id="767" r:id="rId30"/>
    <p:sldId id="740" r:id="rId31"/>
    <p:sldId id="748" r:id="rId32"/>
    <p:sldId id="712" r:id="rId33"/>
    <p:sldId id="750" r:id="rId34"/>
    <p:sldId id="751" r:id="rId35"/>
    <p:sldId id="711" r:id="rId36"/>
    <p:sldId id="741" r:id="rId37"/>
    <p:sldId id="746" r:id="rId38"/>
    <p:sldId id="769" r:id="rId39"/>
    <p:sldId id="742" r:id="rId40"/>
    <p:sldId id="720" r:id="rId41"/>
    <p:sldId id="721" r:id="rId42"/>
    <p:sldId id="743" r:id="rId43"/>
    <p:sldId id="722" r:id="rId44"/>
    <p:sldId id="766" r:id="rId45"/>
    <p:sldId id="744" r:id="rId46"/>
    <p:sldId id="363" r:id="rId47"/>
    <p:sldId id="745" r:id="rId48"/>
    <p:sldId id="768" r:id="rId4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87A78D3-CA5E-2F18-A745-BBD6F082A4FA}" name="Sean J. Park" initials="SP" userId="S::sjpark@wilmingtonde.gov::d71260b7-28bc-442e-aab1-15584217a0a9" providerId="AD"/>
  <p188:author id="{901AC8DB-51D1-66B9-6E5A-EAE1EA22FFB4}" name="James C. Williams" initials="JW" userId="S::jcwilliams@wilmingtonde.gov::16e45a41-261b-4f2d-9fc6-011cf83a8df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A57BD7-1E08-D627-ACA5-C37F5FC3136C}" v="6" dt="2025-04-21T13:16:26.850"/>
    <p1510:client id="{C0672951-065F-4873-9C5A-FED84FD36477}" v="1801" dt="2025-04-21T12:48:15.478"/>
  </p1510:revLst>
</p1510:revInfo>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8"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handoutMaster" Target="handoutMasters/handoutMaster1.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an J. Park" userId="d71260b7-28bc-442e-aab1-15584217a0a9" providerId="ADAL" clId="{C0672951-065F-4873-9C5A-FED84FD36477}"/>
    <pc:docChg chg="undo custSel modSld modNotesMaster modHandout">
      <pc:chgData name="Sean J. Park" userId="d71260b7-28bc-442e-aab1-15584217a0a9" providerId="ADAL" clId="{C0672951-065F-4873-9C5A-FED84FD36477}" dt="2025-04-21T14:16:32.219" v="2060" actId="20577"/>
      <pc:docMkLst>
        <pc:docMk/>
      </pc:docMkLst>
      <pc:sldChg chg="modSp mod">
        <pc:chgData name="Sean J. Park" userId="d71260b7-28bc-442e-aab1-15584217a0a9" providerId="ADAL" clId="{C0672951-065F-4873-9C5A-FED84FD36477}" dt="2025-04-17T20:13:24.527" v="1599" actId="20577"/>
        <pc:sldMkLst>
          <pc:docMk/>
          <pc:sldMk cId="4220729073" sldId="305"/>
        </pc:sldMkLst>
        <pc:spChg chg="mod">
          <ac:chgData name="Sean J. Park" userId="d71260b7-28bc-442e-aab1-15584217a0a9" providerId="ADAL" clId="{C0672951-065F-4873-9C5A-FED84FD36477}" dt="2025-04-17T20:13:24.527" v="1599" actId="20577"/>
          <ac:spMkLst>
            <pc:docMk/>
            <pc:sldMk cId="4220729073" sldId="305"/>
            <ac:spMk id="2" creationId="{674E2429-0735-4BC1-8CC3-70F956A673C9}"/>
          </ac:spMkLst>
        </pc:spChg>
      </pc:sldChg>
      <pc:sldChg chg="modSp mod">
        <pc:chgData name="Sean J. Park" userId="d71260b7-28bc-442e-aab1-15584217a0a9" providerId="ADAL" clId="{C0672951-065F-4873-9C5A-FED84FD36477}" dt="2025-04-21T12:42:07.003" v="1960" actId="1076"/>
        <pc:sldMkLst>
          <pc:docMk/>
          <pc:sldMk cId="1749261817" sldId="363"/>
        </pc:sldMkLst>
        <pc:spChg chg="mod">
          <ac:chgData name="Sean J. Park" userId="d71260b7-28bc-442e-aab1-15584217a0a9" providerId="ADAL" clId="{C0672951-065F-4873-9C5A-FED84FD36477}" dt="2025-04-21T12:42:07.003" v="1960" actId="1076"/>
          <ac:spMkLst>
            <pc:docMk/>
            <pc:sldMk cId="1749261817" sldId="363"/>
            <ac:spMk id="12" creationId="{AEA442E1-22C0-4E78-81B4-89420C184857}"/>
          </ac:spMkLst>
        </pc:spChg>
      </pc:sldChg>
      <pc:sldChg chg="modSp mod">
        <pc:chgData name="Sean J. Park" userId="d71260b7-28bc-442e-aab1-15584217a0a9" providerId="ADAL" clId="{C0672951-065F-4873-9C5A-FED84FD36477}" dt="2025-04-17T20:30:01.435" v="1936" actId="1076"/>
        <pc:sldMkLst>
          <pc:docMk/>
          <pc:sldMk cId="904971485" sldId="711"/>
        </pc:sldMkLst>
        <pc:graphicFrameChg chg="mod">
          <ac:chgData name="Sean J. Park" userId="d71260b7-28bc-442e-aab1-15584217a0a9" providerId="ADAL" clId="{C0672951-065F-4873-9C5A-FED84FD36477}" dt="2025-04-17T20:30:01.435" v="1936" actId="1076"/>
          <ac:graphicFrameMkLst>
            <pc:docMk/>
            <pc:sldMk cId="904971485" sldId="711"/>
            <ac:graphicFrameMk id="9" creationId="{424F95D4-8184-A002-6D52-6B0A14616B0F}"/>
          </ac:graphicFrameMkLst>
        </pc:graphicFrameChg>
      </pc:sldChg>
      <pc:sldChg chg="modSp mod">
        <pc:chgData name="Sean J. Park" userId="d71260b7-28bc-442e-aab1-15584217a0a9" providerId="ADAL" clId="{C0672951-065F-4873-9C5A-FED84FD36477}" dt="2025-04-17T20:27:11.743" v="1919" actId="15"/>
        <pc:sldMkLst>
          <pc:docMk/>
          <pc:sldMk cId="848487406" sldId="712"/>
        </pc:sldMkLst>
        <pc:spChg chg="mod">
          <ac:chgData name="Sean J. Park" userId="d71260b7-28bc-442e-aab1-15584217a0a9" providerId="ADAL" clId="{C0672951-065F-4873-9C5A-FED84FD36477}" dt="2025-04-17T20:27:11.743" v="1919" actId="15"/>
          <ac:spMkLst>
            <pc:docMk/>
            <pc:sldMk cId="848487406" sldId="712"/>
            <ac:spMk id="4" creationId="{D99CF7BA-08EF-61BF-4585-0420C9E93071}"/>
          </ac:spMkLst>
        </pc:spChg>
      </pc:sldChg>
      <pc:sldChg chg="modSp mod">
        <pc:chgData name="Sean J. Park" userId="d71260b7-28bc-442e-aab1-15584217a0a9" providerId="ADAL" clId="{C0672951-065F-4873-9C5A-FED84FD36477}" dt="2025-04-17T20:27:40.612" v="1920" actId="13926"/>
        <pc:sldMkLst>
          <pc:docMk/>
          <pc:sldMk cId="3361983082" sldId="721"/>
        </pc:sldMkLst>
        <pc:spChg chg="mod">
          <ac:chgData name="Sean J. Park" userId="d71260b7-28bc-442e-aab1-15584217a0a9" providerId="ADAL" clId="{C0672951-065F-4873-9C5A-FED84FD36477}" dt="2025-04-17T19:04:58.405" v="483" actId="20577"/>
          <ac:spMkLst>
            <pc:docMk/>
            <pc:sldMk cId="3361983082" sldId="721"/>
            <ac:spMk id="2" creationId="{674E2429-0735-4BC1-8CC3-70F956A673C9}"/>
          </ac:spMkLst>
        </pc:spChg>
        <pc:spChg chg="mod">
          <ac:chgData name="Sean J. Park" userId="d71260b7-28bc-442e-aab1-15584217a0a9" providerId="ADAL" clId="{C0672951-065F-4873-9C5A-FED84FD36477}" dt="2025-04-17T20:27:40.612" v="1920" actId="13926"/>
          <ac:spMkLst>
            <pc:docMk/>
            <pc:sldMk cId="3361983082" sldId="721"/>
            <ac:spMk id="5" creationId="{D8A678ED-837C-4B29-B4DC-610900E344B2}"/>
          </ac:spMkLst>
        </pc:spChg>
      </pc:sldChg>
      <pc:sldChg chg="modSp mod">
        <pc:chgData name="Sean J. Park" userId="d71260b7-28bc-442e-aab1-15584217a0a9" providerId="ADAL" clId="{C0672951-065F-4873-9C5A-FED84FD36477}" dt="2025-04-17T19:05:29.233" v="486" actId="20577"/>
        <pc:sldMkLst>
          <pc:docMk/>
          <pc:sldMk cId="3253175434" sldId="722"/>
        </pc:sldMkLst>
        <pc:graphicFrameChg chg="modGraphic">
          <ac:chgData name="Sean J. Park" userId="d71260b7-28bc-442e-aab1-15584217a0a9" providerId="ADAL" clId="{C0672951-065F-4873-9C5A-FED84FD36477}" dt="2025-04-17T19:05:29.233" v="486" actId="20577"/>
          <ac:graphicFrameMkLst>
            <pc:docMk/>
            <pc:sldMk cId="3253175434" sldId="722"/>
            <ac:graphicFrameMk id="4" creationId="{8C481A63-7C8F-4B95-9F21-DB8BE015EFDA}"/>
          </ac:graphicFrameMkLst>
        </pc:graphicFrameChg>
      </pc:sldChg>
      <pc:sldChg chg="modSp mod">
        <pc:chgData name="Sean J. Park" userId="d71260b7-28bc-442e-aab1-15584217a0a9" providerId="ADAL" clId="{C0672951-065F-4873-9C5A-FED84FD36477}" dt="2025-04-17T20:38:27.277" v="1939" actId="20577"/>
        <pc:sldMkLst>
          <pc:docMk/>
          <pc:sldMk cId="2916799286" sldId="728"/>
        </pc:sldMkLst>
        <pc:spChg chg="mod">
          <ac:chgData name="Sean J. Park" userId="d71260b7-28bc-442e-aab1-15584217a0a9" providerId="ADAL" clId="{C0672951-065F-4873-9C5A-FED84FD36477}" dt="2025-04-17T20:38:27.277" v="1939" actId="20577"/>
          <ac:spMkLst>
            <pc:docMk/>
            <pc:sldMk cId="2916799286" sldId="728"/>
            <ac:spMk id="2" creationId="{4F9EABBC-0E54-41F9-891B-05AFE352FC0D}"/>
          </ac:spMkLst>
        </pc:spChg>
      </pc:sldChg>
      <pc:sldChg chg="modSp mod">
        <pc:chgData name="Sean J. Park" userId="d71260b7-28bc-442e-aab1-15584217a0a9" providerId="ADAL" clId="{C0672951-065F-4873-9C5A-FED84FD36477}" dt="2025-04-17T20:13:12.429" v="1595" actId="20577"/>
        <pc:sldMkLst>
          <pc:docMk/>
          <pc:sldMk cId="3199823604" sldId="734"/>
        </pc:sldMkLst>
        <pc:spChg chg="mod">
          <ac:chgData name="Sean J. Park" userId="d71260b7-28bc-442e-aab1-15584217a0a9" providerId="ADAL" clId="{C0672951-065F-4873-9C5A-FED84FD36477}" dt="2025-04-17T20:13:12.429" v="1595" actId="20577"/>
          <ac:spMkLst>
            <pc:docMk/>
            <pc:sldMk cId="3199823604" sldId="734"/>
            <ac:spMk id="2" creationId="{4F9EABBC-0E54-41F9-891B-05AFE352FC0D}"/>
          </ac:spMkLst>
        </pc:spChg>
      </pc:sldChg>
      <pc:sldChg chg="addSp delSp modSp mod">
        <pc:chgData name="Sean J. Park" userId="d71260b7-28bc-442e-aab1-15584217a0a9" providerId="ADAL" clId="{C0672951-065F-4873-9C5A-FED84FD36477}" dt="2025-04-17T18:10:42.948" v="7" actId="20577"/>
        <pc:sldMkLst>
          <pc:docMk/>
          <pc:sldMk cId="4263860687" sldId="735"/>
        </pc:sldMkLst>
        <pc:spChg chg="add mod">
          <ac:chgData name="Sean J. Park" userId="d71260b7-28bc-442e-aab1-15584217a0a9" providerId="ADAL" clId="{C0672951-065F-4873-9C5A-FED84FD36477}" dt="2025-04-17T18:10:42.948" v="7" actId="20577"/>
          <ac:spMkLst>
            <pc:docMk/>
            <pc:sldMk cId="4263860687" sldId="735"/>
            <ac:spMk id="4" creationId="{10BD6DD7-D612-2355-A499-53E557320217}"/>
          </ac:spMkLst>
        </pc:spChg>
      </pc:sldChg>
      <pc:sldChg chg="modSp mod">
        <pc:chgData name="Sean J. Park" userId="d71260b7-28bc-442e-aab1-15584217a0a9" providerId="ADAL" clId="{C0672951-065F-4873-9C5A-FED84FD36477}" dt="2025-04-17T19:54:43.730" v="1317" actId="13926"/>
        <pc:sldMkLst>
          <pc:docMk/>
          <pc:sldMk cId="2338012491" sldId="740"/>
        </pc:sldMkLst>
        <pc:spChg chg="mod">
          <ac:chgData name="Sean J. Park" userId="d71260b7-28bc-442e-aab1-15584217a0a9" providerId="ADAL" clId="{C0672951-065F-4873-9C5A-FED84FD36477}" dt="2025-04-17T19:54:43.730" v="1317" actId="13926"/>
          <ac:spMkLst>
            <pc:docMk/>
            <pc:sldMk cId="2338012491" sldId="740"/>
            <ac:spMk id="2" creationId="{983942AE-9AA9-49F1-4D51-BE6E34F044A5}"/>
          </ac:spMkLst>
        </pc:spChg>
      </pc:sldChg>
      <pc:sldChg chg="modSp mod">
        <pc:chgData name="Sean J. Park" userId="d71260b7-28bc-442e-aab1-15584217a0a9" providerId="ADAL" clId="{C0672951-065F-4873-9C5A-FED84FD36477}" dt="2025-04-17T20:25:14.148" v="1865" actId="13926"/>
        <pc:sldMkLst>
          <pc:docMk/>
          <pc:sldMk cId="2602196330" sldId="750"/>
        </pc:sldMkLst>
        <pc:graphicFrameChg chg="modGraphic">
          <ac:chgData name="Sean J. Park" userId="d71260b7-28bc-442e-aab1-15584217a0a9" providerId="ADAL" clId="{C0672951-065F-4873-9C5A-FED84FD36477}" dt="2025-04-17T20:25:14.148" v="1865" actId="13926"/>
          <ac:graphicFrameMkLst>
            <pc:docMk/>
            <pc:sldMk cId="2602196330" sldId="750"/>
            <ac:graphicFrameMk id="5" creationId="{73D523E2-AD93-B605-A86C-78A13D03D9A8}"/>
          </ac:graphicFrameMkLst>
        </pc:graphicFrameChg>
      </pc:sldChg>
      <pc:sldChg chg="delSp modSp mod">
        <pc:chgData name="Sean J. Park" userId="d71260b7-28bc-442e-aab1-15584217a0a9" providerId="ADAL" clId="{C0672951-065F-4873-9C5A-FED84FD36477}" dt="2025-04-17T19:34:44.431" v="650" actId="403"/>
        <pc:sldMkLst>
          <pc:docMk/>
          <pc:sldMk cId="3769950721" sldId="752"/>
        </pc:sldMkLst>
        <pc:graphicFrameChg chg="modGraphic">
          <ac:chgData name="Sean J. Park" userId="d71260b7-28bc-442e-aab1-15584217a0a9" providerId="ADAL" clId="{C0672951-065F-4873-9C5A-FED84FD36477}" dt="2025-04-17T19:34:44.431" v="650" actId="403"/>
          <ac:graphicFrameMkLst>
            <pc:docMk/>
            <pc:sldMk cId="3769950721" sldId="752"/>
            <ac:graphicFrameMk id="8" creationId="{65724793-DA59-CD5F-C8D3-9F7452155C0F}"/>
          </ac:graphicFrameMkLst>
        </pc:graphicFrameChg>
      </pc:sldChg>
      <pc:sldChg chg="modSp mod modNotesTx">
        <pc:chgData name="Sean J. Park" userId="d71260b7-28bc-442e-aab1-15584217a0a9" providerId="ADAL" clId="{C0672951-065F-4873-9C5A-FED84FD36477}" dt="2025-04-17T19:42:52.002" v="805"/>
        <pc:sldMkLst>
          <pc:docMk/>
          <pc:sldMk cId="1686017817" sldId="753"/>
        </pc:sldMkLst>
        <pc:spChg chg="mod">
          <ac:chgData name="Sean J. Park" userId="d71260b7-28bc-442e-aab1-15584217a0a9" providerId="ADAL" clId="{C0672951-065F-4873-9C5A-FED84FD36477}" dt="2025-04-17T19:42:46.762" v="798" actId="21"/>
          <ac:spMkLst>
            <pc:docMk/>
            <pc:sldMk cId="1686017817" sldId="753"/>
            <ac:spMk id="2" creationId="{B5B75565-6C46-359C-B024-5480925AED75}"/>
          </ac:spMkLst>
        </pc:spChg>
      </pc:sldChg>
      <pc:sldChg chg="modSp mod">
        <pc:chgData name="Sean J. Park" userId="d71260b7-28bc-442e-aab1-15584217a0a9" providerId="ADAL" clId="{C0672951-065F-4873-9C5A-FED84FD36477}" dt="2025-04-17T18:30:00.140" v="68" actId="20577"/>
        <pc:sldMkLst>
          <pc:docMk/>
          <pc:sldMk cId="2858490835" sldId="757"/>
        </pc:sldMkLst>
        <pc:spChg chg="mod">
          <ac:chgData name="Sean J. Park" userId="d71260b7-28bc-442e-aab1-15584217a0a9" providerId="ADAL" clId="{C0672951-065F-4873-9C5A-FED84FD36477}" dt="2025-04-17T18:30:00.140" v="68" actId="20577"/>
          <ac:spMkLst>
            <pc:docMk/>
            <pc:sldMk cId="2858490835" sldId="757"/>
            <ac:spMk id="2" creationId="{F6104176-1EC4-BDBB-A324-FB6AAFA022DD}"/>
          </ac:spMkLst>
        </pc:spChg>
      </pc:sldChg>
      <pc:sldChg chg="delSp modSp mod">
        <pc:chgData name="Sean J. Park" userId="d71260b7-28bc-442e-aab1-15584217a0a9" providerId="ADAL" clId="{C0672951-065F-4873-9C5A-FED84FD36477}" dt="2025-04-17T20:38:46.989" v="1950" actId="20577"/>
        <pc:sldMkLst>
          <pc:docMk/>
          <pc:sldMk cId="1248617730" sldId="759"/>
        </pc:sldMkLst>
        <pc:spChg chg="mod">
          <ac:chgData name="Sean J. Park" userId="d71260b7-28bc-442e-aab1-15584217a0a9" providerId="ADAL" clId="{C0672951-065F-4873-9C5A-FED84FD36477}" dt="2025-04-17T20:38:46.989" v="1950" actId="20577"/>
          <ac:spMkLst>
            <pc:docMk/>
            <pc:sldMk cId="1248617730" sldId="759"/>
            <ac:spMk id="2" creationId="{9E8D2504-AB30-7B26-F733-FBC0872B3A66}"/>
          </ac:spMkLst>
        </pc:spChg>
      </pc:sldChg>
      <pc:sldChg chg="addSp modSp mod">
        <pc:chgData name="Sean J. Park" userId="d71260b7-28bc-442e-aab1-15584217a0a9" providerId="ADAL" clId="{C0672951-065F-4873-9C5A-FED84FD36477}" dt="2025-04-17T19:33:17.592" v="643" actId="114"/>
        <pc:sldMkLst>
          <pc:docMk/>
          <pc:sldMk cId="3382972359" sldId="761"/>
        </pc:sldMkLst>
        <pc:spChg chg="add mod">
          <ac:chgData name="Sean J. Park" userId="d71260b7-28bc-442e-aab1-15584217a0a9" providerId="ADAL" clId="{C0672951-065F-4873-9C5A-FED84FD36477}" dt="2025-04-17T19:33:17.592" v="643" actId="114"/>
          <ac:spMkLst>
            <pc:docMk/>
            <pc:sldMk cId="3382972359" sldId="761"/>
            <ac:spMk id="4" creationId="{D31A6C4B-B0E9-C4AD-5760-96643A2EA415}"/>
          </ac:spMkLst>
        </pc:spChg>
        <pc:graphicFrameChg chg="mod">
          <ac:chgData name="Sean J. Park" userId="d71260b7-28bc-442e-aab1-15584217a0a9" providerId="ADAL" clId="{C0672951-065F-4873-9C5A-FED84FD36477}" dt="2025-04-17T19:33:04.312" v="636" actId="1076"/>
          <ac:graphicFrameMkLst>
            <pc:docMk/>
            <pc:sldMk cId="3382972359" sldId="761"/>
            <ac:graphicFrameMk id="6" creationId="{C6BDC876-9580-B475-EDB1-DE1D4A3A5948}"/>
          </ac:graphicFrameMkLst>
        </pc:graphicFrameChg>
      </pc:sldChg>
      <pc:sldChg chg="modSp mod">
        <pc:chgData name="Sean J. Park" userId="d71260b7-28bc-442e-aab1-15584217a0a9" providerId="ADAL" clId="{C0672951-065F-4873-9C5A-FED84FD36477}" dt="2025-04-17T19:32:43.184" v="634" actId="20577"/>
        <pc:sldMkLst>
          <pc:docMk/>
          <pc:sldMk cId="298309495" sldId="762"/>
        </pc:sldMkLst>
        <pc:spChg chg="mod">
          <ac:chgData name="Sean J. Park" userId="d71260b7-28bc-442e-aab1-15584217a0a9" providerId="ADAL" clId="{C0672951-065F-4873-9C5A-FED84FD36477}" dt="2025-04-17T19:32:43.184" v="634" actId="20577"/>
          <ac:spMkLst>
            <pc:docMk/>
            <pc:sldMk cId="298309495" sldId="762"/>
            <ac:spMk id="2" creationId="{5E7C6356-DE6F-DC62-FDE4-EB12F3915B26}"/>
          </ac:spMkLst>
        </pc:spChg>
      </pc:sldChg>
      <pc:sldChg chg="delSp modSp mod">
        <pc:chgData name="Sean J. Park" userId="d71260b7-28bc-442e-aab1-15584217a0a9" providerId="ADAL" clId="{C0672951-065F-4873-9C5A-FED84FD36477}" dt="2025-04-17T20:23:26.763" v="1802" actId="403"/>
        <pc:sldMkLst>
          <pc:docMk/>
          <pc:sldMk cId="3411770244" sldId="763"/>
        </pc:sldMkLst>
        <pc:graphicFrameChg chg="mod">
          <ac:chgData name="Sean J. Park" userId="d71260b7-28bc-442e-aab1-15584217a0a9" providerId="ADAL" clId="{C0672951-065F-4873-9C5A-FED84FD36477}" dt="2025-04-17T20:23:26.763" v="1802" actId="403"/>
          <ac:graphicFrameMkLst>
            <pc:docMk/>
            <pc:sldMk cId="3411770244" sldId="763"/>
            <ac:graphicFrameMk id="4" creationId="{E2F755E7-7E05-25BB-1099-C08FA99DCA21}"/>
          </ac:graphicFrameMkLst>
        </pc:graphicFrameChg>
      </pc:sldChg>
      <pc:sldChg chg="modSp mod">
        <pc:chgData name="Sean J. Park" userId="d71260b7-28bc-442e-aab1-15584217a0a9" providerId="ADAL" clId="{C0672951-065F-4873-9C5A-FED84FD36477}" dt="2025-04-17T20:29:23.693" v="1935" actId="403"/>
        <pc:sldMkLst>
          <pc:docMk/>
          <pc:sldMk cId="1262309100" sldId="764"/>
        </pc:sldMkLst>
        <pc:spChg chg="mod">
          <ac:chgData name="Sean J. Park" userId="d71260b7-28bc-442e-aab1-15584217a0a9" providerId="ADAL" clId="{C0672951-065F-4873-9C5A-FED84FD36477}" dt="2025-04-17T20:29:23.693" v="1935" actId="403"/>
          <ac:spMkLst>
            <pc:docMk/>
            <pc:sldMk cId="1262309100" sldId="764"/>
            <ac:spMk id="2" creationId="{50759159-88D6-A7F1-72F4-7283495DF1F0}"/>
          </ac:spMkLst>
        </pc:spChg>
      </pc:sldChg>
      <pc:sldChg chg="modSp mod">
        <pc:chgData name="Sean J. Park" userId="d71260b7-28bc-442e-aab1-15584217a0a9" providerId="ADAL" clId="{C0672951-065F-4873-9C5A-FED84FD36477}" dt="2025-04-17T20:42:52.853" v="1958" actId="20577"/>
        <pc:sldMkLst>
          <pc:docMk/>
          <pc:sldMk cId="566281730" sldId="766"/>
        </pc:sldMkLst>
        <pc:spChg chg="mod">
          <ac:chgData name="Sean J. Park" userId="d71260b7-28bc-442e-aab1-15584217a0a9" providerId="ADAL" clId="{C0672951-065F-4873-9C5A-FED84FD36477}" dt="2025-04-17T20:42:52.853" v="1958" actId="20577"/>
          <ac:spMkLst>
            <pc:docMk/>
            <pc:sldMk cId="566281730" sldId="766"/>
            <ac:spMk id="2" creationId="{CB5ED625-3BB9-C028-C3BC-F7E3A30537CD}"/>
          </ac:spMkLst>
        </pc:spChg>
      </pc:sldChg>
      <pc:sldChg chg="modSp mod">
        <pc:chgData name="Sean J. Park" userId="d71260b7-28bc-442e-aab1-15584217a0a9" providerId="ADAL" clId="{C0672951-065F-4873-9C5A-FED84FD36477}" dt="2025-04-17T20:24:27.884" v="1855" actId="20577"/>
        <pc:sldMkLst>
          <pc:docMk/>
          <pc:sldMk cId="4140879505" sldId="767"/>
        </pc:sldMkLst>
        <pc:spChg chg="mod">
          <ac:chgData name="Sean J. Park" userId="d71260b7-28bc-442e-aab1-15584217a0a9" providerId="ADAL" clId="{C0672951-065F-4873-9C5A-FED84FD36477}" dt="2025-04-17T20:24:27.884" v="1855" actId="20577"/>
          <ac:spMkLst>
            <pc:docMk/>
            <pc:sldMk cId="4140879505" sldId="767"/>
            <ac:spMk id="2" creationId="{EA82B237-60F7-890A-8935-3340F6689222}"/>
          </ac:spMkLst>
        </pc:spChg>
      </pc:sldChg>
      <pc:sldChg chg="modSp mod">
        <pc:chgData name="Sean J. Park" userId="d71260b7-28bc-442e-aab1-15584217a0a9" providerId="ADAL" clId="{C0672951-065F-4873-9C5A-FED84FD36477}" dt="2025-04-21T14:16:32.219" v="2060" actId="20577"/>
        <pc:sldMkLst>
          <pc:docMk/>
          <pc:sldMk cId="3720892093" sldId="768"/>
        </pc:sldMkLst>
        <pc:spChg chg="mod">
          <ac:chgData name="Sean J. Park" userId="d71260b7-28bc-442e-aab1-15584217a0a9" providerId="ADAL" clId="{C0672951-065F-4873-9C5A-FED84FD36477}" dt="2025-04-21T14:16:32.219" v="2060" actId="20577"/>
          <ac:spMkLst>
            <pc:docMk/>
            <pc:sldMk cId="3720892093" sldId="768"/>
            <ac:spMk id="2" creationId="{E7C14583-003B-DBC1-A08B-70895BE1D591}"/>
          </ac:spMkLst>
        </pc:spChg>
      </pc:sldChg>
      <pc:sldChg chg="modSp mod">
        <pc:chgData name="Sean J. Park" userId="d71260b7-28bc-442e-aab1-15584217a0a9" providerId="ADAL" clId="{C0672951-065F-4873-9C5A-FED84FD36477}" dt="2025-04-17T20:30:11.982" v="1938" actId="27636"/>
        <pc:sldMkLst>
          <pc:docMk/>
          <pc:sldMk cId="2733792278" sldId="769"/>
        </pc:sldMkLst>
        <pc:spChg chg="mod">
          <ac:chgData name="Sean J. Park" userId="d71260b7-28bc-442e-aab1-15584217a0a9" providerId="ADAL" clId="{C0672951-065F-4873-9C5A-FED84FD36477}" dt="2025-04-17T20:30:11.982" v="1938" actId="27636"/>
          <ac:spMkLst>
            <pc:docMk/>
            <pc:sldMk cId="2733792278" sldId="769"/>
            <ac:spMk id="3" creationId="{59157767-E7DD-D1C0-F712-A33EEAB9C1B0}"/>
          </ac:spMkLst>
        </pc:spChg>
      </pc:sldChg>
      <pc:sldChg chg="modSp mod">
        <pc:chgData name="Sean J. Park" userId="d71260b7-28bc-442e-aab1-15584217a0a9" providerId="ADAL" clId="{C0672951-065F-4873-9C5A-FED84FD36477}" dt="2025-04-17T20:40:59.469" v="1956" actId="255"/>
        <pc:sldMkLst>
          <pc:docMk/>
          <pc:sldMk cId="3355231147" sldId="771"/>
        </pc:sldMkLst>
        <pc:spChg chg="mod">
          <ac:chgData name="Sean J. Park" userId="d71260b7-28bc-442e-aab1-15584217a0a9" providerId="ADAL" clId="{C0672951-065F-4873-9C5A-FED84FD36477}" dt="2025-04-17T20:40:59.469" v="1956" actId="255"/>
          <ac:spMkLst>
            <pc:docMk/>
            <pc:sldMk cId="3355231147" sldId="771"/>
            <ac:spMk id="2" creationId="{35B6F4B0-788F-F366-CFA1-E37D13521A9C}"/>
          </ac:spMkLst>
        </pc:spChg>
      </pc:sldChg>
      <pc:sldChg chg="modSp mod">
        <pc:chgData name="Sean J. Park" userId="d71260b7-28bc-442e-aab1-15584217a0a9" providerId="ADAL" clId="{C0672951-065F-4873-9C5A-FED84FD36477}" dt="2025-04-17T20:23:09.499" v="1798" actId="20577"/>
        <pc:sldMkLst>
          <pc:docMk/>
          <pc:sldMk cId="3480520667" sldId="773"/>
        </pc:sldMkLst>
        <pc:spChg chg="mod">
          <ac:chgData name="Sean J. Park" userId="d71260b7-28bc-442e-aab1-15584217a0a9" providerId="ADAL" clId="{C0672951-065F-4873-9C5A-FED84FD36477}" dt="2025-04-17T20:23:09.499" v="1798" actId="20577"/>
          <ac:spMkLst>
            <pc:docMk/>
            <pc:sldMk cId="3480520667" sldId="773"/>
            <ac:spMk id="2" creationId="{86F4AEAB-977D-89CD-ED5A-5F30FA9E8D9C}"/>
          </ac:spMkLst>
        </pc:spChg>
      </pc:sldChg>
    </pc:docChg>
  </pc:docChgLst>
  <pc:docChgLst>
    <pc:chgData name="Peter Weir" userId="S::pweir@wilmingtonde.gov::294dda87-7c74-4322-b2f3-84b7da758f51" providerId="AD" clId="Web-{D51373A3-A47F-B28A-24FC-5C2838BDB7E9}"/>
    <pc:docChg chg="modSld">
      <pc:chgData name="Peter Weir" userId="S::pweir@wilmingtonde.gov::294dda87-7c74-4322-b2f3-84b7da758f51" providerId="AD" clId="Web-{D51373A3-A47F-B28A-24FC-5C2838BDB7E9}" dt="2025-04-17T20:32:40.452" v="118"/>
      <pc:docMkLst>
        <pc:docMk/>
      </pc:docMkLst>
      <pc:sldChg chg="modSp">
        <pc:chgData name="Peter Weir" userId="S::pweir@wilmingtonde.gov::294dda87-7c74-4322-b2f3-84b7da758f51" providerId="AD" clId="Web-{D51373A3-A47F-B28A-24FC-5C2838BDB7E9}" dt="2025-04-17T20:00:49.317" v="114" actId="20577"/>
        <pc:sldMkLst>
          <pc:docMk/>
          <pc:sldMk cId="1262309100" sldId="764"/>
        </pc:sldMkLst>
        <pc:spChg chg="mod">
          <ac:chgData name="Peter Weir" userId="S::pweir@wilmingtonde.gov::294dda87-7c74-4322-b2f3-84b7da758f51" providerId="AD" clId="Web-{D51373A3-A47F-B28A-24FC-5C2838BDB7E9}" dt="2025-04-17T20:00:49.317" v="114" actId="20577"/>
          <ac:spMkLst>
            <pc:docMk/>
            <pc:sldMk cId="1262309100" sldId="764"/>
            <ac:spMk id="2" creationId="{50759159-88D6-A7F1-72F4-7283495DF1F0}"/>
          </ac:spMkLst>
        </pc:spChg>
      </pc:sldChg>
      <pc:sldChg chg="modSp">
        <pc:chgData name="Peter Weir" userId="S::pweir@wilmingtonde.gov::294dda87-7c74-4322-b2f3-84b7da758f51" providerId="AD" clId="Web-{D51373A3-A47F-B28A-24FC-5C2838BDB7E9}" dt="2025-04-17T20:32:40.452" v="118"/>
        <pc:sldMkLst>
          <pc:docMk/>
          <pc:sldMk cId="2733792278" sldId="769"/>
        </pc:sldMkLst>
        <pc:picChg chg="mod">
          <ac:chgData name="Peter Weir" userId="S::pweir@wilmingtonde.gov::294dda87-7c74-4322-b2f3-84b7da758f51" providerId="AD" clId="Web-{D51373A3-A47F-B28A-24FC-5C2838BDB7E9}" dt="2025-04-17T20:32:40.452" v="118"/>
          <ac:picMkLst>
            <pc:docMk/>
            <pc:sldMk cId="2733792278" sldId="769"/>
            <ac:picMk id="11" creationId="{72352DF5-E2BE-3A45-CA57-7DD846F07FFE}"/>
          </ac:picMkLst>
        </pc:picChg>
      </pc:sldChg>
    </pc:docChg>
  </pc:docChgLst>
  <pc:docChgLst>
    <pc:chgData name="James C. Williams" userId="S::jcwilliams@wilmingtonde.gov::16e45a41-261b-4f2d-9fc6-011cf83a8df0" providerId="AD" clId="Web-{79419256-37A0-AC2E-8E56-239294BE211B}"/>
    <pc:docChg chg="modSld">
      <pc:chgData name="James C. Williams" userId="S::jcwilliams@wilmingtonde.gov::16e45a41-261b-4f2d-9fc6-011cf83a8df0" providerId="AD" clId="Web-{79419256-37A0-AC2E-8E56-239294BE211B}" dt="2025-04-17T19:41:36.204" v="20" actId="20577"/>
      <pc:docMkLst>
        <pc:docMk/>
      </pc:docMkLst>
      <pc:sldChg chg="addSp delSp modSp">
        <pc:chgData name="James C. Williams" userId="S::jcwilliams@wilmingtonde.gov::16e45a41-261b-4f2d-9fc6-011cf83a8df0" providerId="AD" clId="Web-{79419256-37A0-AC2E-8E56-239294BE211B}" dt="2025-04-17T19:41:36.204" v="20" actId="20577"/>
        <pc:sldMkLst>
          <pc:docMk/>
          <pc:sldMk cId="2858490835" sldId="757"/>
        </pc:sldMkLst>
        <pc:spChg chg="mod">
          <ac:chgData name="James C. Williams" userId="S::jcwilliams@wilmingtonde.gov::16e45a41-261b-4f2d-9fc6-011cf83a8df0" providerId="AD" clId="Web-{79419256-37A0-AC2E-8E56-239294BE211B}" dt="2025-04-17T19:41:36.204" v="20" actId="20577"/>
          <ac:spMkLst>
            <pc:docMk/>
            <pc:sldMk cId="2858490835" sldId="757"/>
            <ac:spMk id="2" creationId="{F6104176-1EC4-BDBB-A324-FB6AAFA022DD}"/>
          </ac:spMkLst>
        </pc:spChg>
        <pc:picChg chg="add mod">
          <ac:chgData name="James C. Williams" userId="S::jcwilliams@wilmingtonde.gov::16e45a41-261b-4f2d-9fc6-011cf83a8df0" providerId="AD" clId="Web-{79419256-37A0-AC2E-8E56-239294BE211B}" dt="2025-04-17T19:30:33.009" v="18" actId="1076"/>
          <ac:picMkLst>
            <pc:docMk/>
            <pc:sldMk cId="2858490835" sldId="757"/>
            <ac:picMk id="7" creationId="{E9D88329-7C50-6FB7-2F4E-6288C527EACE}"/>
          </ac:picMkLst>
        </pc:picChg>
        <pc:picChg chg="mod">
          <ac:chgData name="James C. Williams" userId="S::jcwilliams@wilmingtonde.gov::16e45a41-261b-4f2d-9fc6-011cf83a8df0" providerId="AD" clId="Web-{79419256-37A0-AC2E-8E56-239294BE211B}" dt="2025-04-17T19:29:25.712" v="13"/>
          <ac:picMkLst>
            <pc:docMk/>
            <pc:sldMk cId="2858490835" sldId="757"/>
            <ac:picMk id="11" creationId="{7A2A1A53-3F39-8827-422D-1997A0E36963}"/>
          </ac:picMkLst>
        </pc:picChg>
      </pc:sldChg>
    </pc:docChg>
  </pc:docChgLst>
  <pc:docChgLst>
    <pc:chgData name="Peter Weir" userId="S::pweir@wilmingtonde.gov::294dda87-7c74-4322-b2f3-84b7da758f51" providerId="AD" clId="Web-{51A57BD7-1E08-D627-ACA5-C37F5FC3136C}"/>
    <pc:docChg chg="modSld">
      <pc:chgData name="Peter Weir" userId="S::pweir@wilmingtonde.gov::294dda87-7c74-4322-b2f3-84b7da758f51" providerId="AD" clId="Web-{51A57BD7-1E08-D627-ACA5-C37F5FC3136C}" dt="2025-04-21T13:16:26.850" v="2" actId="20577"/>
      <pc:docMkLst>
        <pc:docMk/>
      </pc:docMkLst>
      <pc:sldChg chg="modSp">
        <pc:chgData name="Peter Weir" userId="S::pweir@wilmingtonde.gov::294dda87-7c74-4322-b2f3-84b7da758f51" providerId="AD" clId="Web-{51A57BD7-1E08-D627-ACA5-C37F5FC3136C}" dt="2025-04-21T13:16:26.850" v="2" actId="20577"/>
        <pc:sldMkLst>
          <pc:docMk/>
          <pc:sldMk cId="2602196330" sldId="750"/>
        </pc:sldMkLst>
        <pc:spChg chg="mod">
          <ac:chgData name="Peter Weir" userId="S::pweir@wilmingtonde.gov::294dda87-7c74-4322-b2f3-84b7da758f51" providerId="AD" clId="Web-{51A57BD7-1E08-D627-ACA5-C37F5FC3136C}" dt="2025-04-21T13:16:26.850" v="2" actId="20577"/>
          <ac:spMkLst>
            <pc:docMk/>
            <pc:sldMk cId="2602196330" sldId="750"/>
            <ac:spMk id="2" creationId="{F4931C6C-5C75-DEF8-F5B6-B97C20F87BA8}"/>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wilmingtonde-my.sharepoint.com/personal/sjpark_wilmingtonde_gov/Documents/City%20of%20Wilmington%20Business%20License%20by%20Type.csv"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a:t>City of Wilmington Business Licenses Issued by Year</a:t>
            </a:r>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Categories!$A$22</c:f>
              <c:strCache>
                <c:ptCount val="1"/>
                <c:pt idx="0">
                  <c:v>Business Licenses Issued</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Categories!$B$21:$G$21</c:f>
              <c:numCache>
                <c:formatCode>General</c:formatCode>
                <c:ptCount val="6"/>
                <c:pt idx="0">
                  <c:v>2019</c:v>
                </c:pt>
                <c:pt idx="1">
                  <c:v>2020</c:v>
                </c:pt>
                <c:pt idx="2">
                  <c:v>2021</c:v>
                </c:pt>
                <c:pt idx="3">
                  <c:v>2022</c:v>
                </c:pt>
                <c:pt idx="4">
                  <c:v>2023</c:v>
                </c:pt>
                <c:pt idx="5">
                  <c:v>2024</c:v>
                </c:pt>
              </c:numCache>
            </c:numRef>
          </c:cat>
          <c:val>
            <c:numRef>
              <c:f>Categories!$B$22:$G$22</c:f>
              <c:numCache>
                <c:formatCode>General</c:formatCode>
                <c:ptCount val="6"/>
                <c:pt idx="0">
                  <c:v>2752</c:v>
                </c:pt>
                <c:pt idx="1">
                  <c:v>2598</c:v>
                </c:pt>
                <c:pt idx="2">
                  <c:v>2617</c:v>
                </c:pt>
                <c:pt idx="3">
                  <c:v>2737</c:v>
                </c:pt>
                <c:pt idx="4">
                  <c:v>2853</c:v>
                </c:pt>
                <c:pt idx="5">
                  <c:v>2895</c:v>
                </c:pt>
              </c:numCache>
            </c:numRef>
          </c:val>
          <c:extLst>
            <c:ext xmlns:c16="http://schemas.microsoft.com/office/drawing/2014/chart" uri="{C3380CC4-5D6E-409C-BE32-E72D297353CC}">
              <c16:uniqueId val="{00000000-4DE5-4BC3-B13D-204F6DDE8134}"/>
            </c:ext>
          </c:extLst>
        </c:ser>
        <c:dLbls>
          <c:dLblPos val="outEnd"/>
          <c:showLegendKey val="0"/>
          <c:showVal val="1"/>
          <c:showCatName val="0"/>
          <c:showSerName val="0"/>
          <c:showPercent val="0"/>
          <c:showBubbleSize val="0"/>
        </c:dLbls>
        <c:gapWidth val="219"/>
        <c:overlap val="-27"/>
        <c:axId val="474799152"/>
        <c:axId val="484630656"/>
      </c:barChart>
      <c:catAx>
        <c:axId val="474799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484630656"/>
        <c:crosses val="autoZero"/>
        <c:auto val="1"/>
        <c:lblAlgn val="ctr"/>
        <c:lblOffset val="100"/>
        <c:noMultiLvlLbl val="0"/>
      </c:catAx>
      <c:valAx>
        <c:axId val="484630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474799152"/>
        <c:crosses val="autoZero"/>
        <c:crossBetween val="between"/>
      </c:valAx>
      <c:spPr>
        <a:noFill/>
        <a:ln>
          <a:noFill/>
        </a:ln>
        <a:effectLst/>
      </c:spPr>
    </c:plotArea>
    <c:plotVisOnly val="1"/>
    <c:dispBlanksAs val="gap"/>
    <c:showDLblsOverMax val="0"/>
  </c:chart>
  <c:spPr>
    <a:noFill/>
    <a:ln>
      <a:noFill/>
    </a:ln>
    <a:effectLst/>
  </c:spPr>
  <c:txPr>
    <a:bodyPr/>
    <a:lstStyle/>
    <a:p>
      <a:pPr>
        <a:defRPr sz="20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A91F4D-1569-479D-96DE-AC4BF6D8EDC0}"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FF9ED937-2104-4932-9642-D0DDBED685D1}">
      <dgm:prSet custT="1"/>
      <dgm:spPr/>
      <dgm:t>
        <a:bodyPr/>
        <a:lstStyle/>
        <a:p>
          <a:r>
            <a:rPr lang="en-US" sz="1800"/>
            <a:t>Strategic Fund</a:t>
          </a:r>
        </a:p>
      </dgm:t>
    </dgm:pt>
    <dgm:pt modelId="{F02E0C0A-93D2-47A7-B1BF-DD6920F67C9D}" type="parTrans" cxnId="{03A65A70-B850-4CCA-A1E5-6EAA54766082}">
      <dgm:prSet/>
      <dgm:spPr/>
      <dgm:t>
        <a:bodyPr/>
        <a:lstStyle/>
        <a:p>
          <a:endParaRPr lang="en-US" sz="2800"/>
        </a:p>
      </dgm:t>
    </dgm:pt>
    <dgm:pt modelId="{D568F605-4003-4FF1-B0C9-46CEF44DFE35}" type="sibTrans" cxnId="{03A65A70-B850-4CCA-A1E5-6EAA54766082}">
      <dgm:prSet/>
      <dgm:spPr/>
      <dgm:t>
        <a:bodyPr/>
        <a:lstStyle/>
        <a:p>
          <a:endParaRPr lang="en-US" sz="2800"/>
        </a:p>
      </dgm:t>
    </dgm:pt>
    <dgm:pt modelId="{1AC22A6C-F40C-4DF8-875C-E53DC056F5E3}">
      <dgm:prSet custT="1"/>
      <dgm:spPr/>
      <dgm:t>
        <a:bodyPr/>
        <a:lstStyle/>
        <a:p>
          <a:r>
            <a:rPr lang="en-US" sz="1600"/>
            <a:t>Employment</a:t>
          </a:r>
        </a:p>
      </dgm:t>
    </dgm:pt>
    <dgm:pt modelId="{AE420E88-A5BD-46A2-BC23-0E16FD1FE055}" type="parTrans" cxnId="{621D1F19-9310-4CAB-8DAF-1322F6BF8F86}">
      <dgm:prSet/>
      <dgm:spPr/>
      <dgm:t>
        <a:bodyPr/>
        <a:lstStyle/>
        <a:p>
          <a:endParaRPr lang="en-US" sz="2800"/>
        </a:p>
      </dgm:t>
    </dgm:pt>
    <dgm:pt modelId="{73492322-4D8A-4197-A80B-3461C3A2BB98}" type="sibTrans" cxnId="{621D1F19-9310-4CAB-8DAF-1322F6BF8F86}">
      <dgm:prSet/>
      <dgm:spPr/>
      <dgm:t>
        <a:bodyPr/>
        <a:lstStyle/>
        <a:p>
          <a:endParaRPr lang="en-US" sz="2800"/>
        </a:p>
      </dgm:t>
    </dgm:pt>
    <dgm:pt modelId="{A258C28B-74DA-47FD-BDF6-EA451C86545F}">
      <dgm:prSet custT="1"/>
      <dgm:spPr/>
      <dgm:t>
        <a:bodyPr/>
        <a:lstStyle/>
        <a:p>
          <a:r>
            <a:rPr lang="en-US" sz="1600"/>
            <a:t>Attraction</a:t>
          </a:r>
        </a:p>
      </dgm:t>
    </dgm:pt>
    <dgm:pt modelId="{2AD9AB6C-6F5C-4D5E-9627-860E34B37D42}" type="parTrans" cxnId="{DD44F042-F4C9-4270-B1D4-E4C79EF06857}">
      <dgm:prSet/>
      <dgm:spPr/>
      <dgm:t>
        <a:bodyPr/>
        <a:lstStyle/>
        <a:p>
          <a:endParaRPr lang="en-US" sz="2800"/>
        </a:p>
      </dgm:t>
    </dgm:pt>
    <dgm:pt modelId="{5C932FCD-C7D5-4E8E-9EE1-1656F5723431}" type="sibTrans" cxnId="{DD44F042-F4C9-4270-B1D4-E4C79EF06857}">
      <dgm:prSet/>
      <dgm:spPr/>
      <dgm:t>
        <a:bodyPr/>
        <a:lstStyle/>
        <a:p>
          <a:endParaRPr lang="en-US" sz="2800"/>
        </a:p>
      </dgm:t>
    </dgm:pt>
    <dgm:pt modelId="{6B172B23-1D1E-4E34-8F05-0F42E8383368}">
      <dgm:prSet custT="1"/>
      <dgm:spPr/>
      <dgm:t>
        <a:bodyPr/>
        <a:lstStyle/>
        <a:p>
          <a:r>
            <a:rPr lang="en-US" sz="1600"/>
            <a:t>Retention</a:t>
          </a:r>
        </a:p>
      </dgm:t>
    </dgm:pt>
    <dgm:pt modelId="{62950432-964D-43F1-9572-651943A6F5C7}" type="parTrans" cxnId="{235031A6-4967-4693-9AA1-B9C1FE070BD6}">
      <dgm:prSet/>
      <dgm:spPr/>
      <dgm:t>
        <a:bodyPr/>
        <a:lstStyle/>
        <a:p>
          <a:endParaRPr lang="en-US" sz="2800"/>
        </a:p>
      </dgm:t>
    </dgm:pt>
    <dgm:pt modelId="{951123FB-455A-4455-A79A-E752E619CB4E}" type="sibTrans" cxnId="{235031A6-4967-4693-9AA1-B9C1FE070BD6}">
      <dgm:prSet/>
      <dgm:spPr/>
      <dgm:t>
        <a:bodyPr/>
        <a:lstStyle/>
        <a:p>
          <a:endParaRPr lang="en-US" sz="2800"/>
        </a:p>
      </dgm:t>
    </dgm:pt>
    <dgm:pt modelId="{43D126FD-FE60-4B39-B6A7-5720F8CE0E03}">
      <dgm:prSet custT="1"/>
      <dgm:spPr/>
      <dgm:t>
        <a:bodyPr/>
        <a:lstStyle/>
        <a:p>
          <a:r>
            <a:rPr lang="en-US" sz="1600"/>
            <a:t>Property Investment </a:t>
          </a:r>
        </a:p>
      </dgm:t>
    </dgm:pt>
    <dgm:pt modelId="{67D2CE10-13D6-46FD-B54C-3DB80FB44EC3}" type="parTrans" cxnId="{7A5FC00E-6017-4BA8-BF6B-275B82BD0E7D}">
      <dgm:prSet/>
      <dgm:spPr/>
      <dgm:t>
        <a:bodyPr/>
        <a:lstStyle/>
        <a:p>
          <a:endParaRPr lang="en-US" sz="2800"/>
        </a:p>
      </dgm:t>
    </dgm:pt>
    <dgm:pt modelId="{35A8B09C-7B6E-4A7C-A158-560F8EA4C9C2}" type="sibTrans" cxnId="{7A5FC00E-6017-4BA8-BF6B-275B82BD0E7D}">
      <dgm:prSet/>
      <dgm:spPr/>
      <dgm:t>
        <a:bodyPr/>
        <a:lstStyle/>
        <a:p>
          <a:endParaRPr lang="en-US" sz="2800"/>
        </a:p>
      </dgm:t>
    </dgm:pt>
    <dgm:pt modelId="{3F6D370E-B018-4E83-8AD9-28BFC22BB5C7}">
      <dgm:prSet custT="1"/>
      <dgm:spPr/>
      <dgm:t>
        <a:bodyPr/>
        <a:lstStyle/>
        <a:p>
          <a:r>
            <a:rPr lang="en-US" sz="1600"/>
            <a:t>Architecture and Engineering Study</a:t>
          </a:r>
        </a:p>
      </dgm:t>
    </dgm:pt>
    <dgm:pt modelId="{CAB055AA-DC84-48FE-94D5-A946D01505AD}" type="parTrans" cxnId="{0D0C9258-4374-4C52-A7C1-FD503DC5355F}">
      <dgm:prSet/>
      <dgm:spPr/>
      <dgm:t>
        <a:bodyPr/>
        <a:lstStyle/>
        <a:p>
          <a:endParaRPr lang="en-US" sz="2800"/>
        </a:p>
      </dgm:t>
    </dgm:pt>
    <dgm:pt modelId="{97755118-4C1D-4428-B98D-6891307C6C5B}" type="sibTrans" cxnId="{0D0C9258-4374-4C52-A7C1-FD503DC5355F}">
      <dgm:prSet/>
      <dgm:spPr/>
      <dgm:t>
        <a:bodyPr/>
        <a:lstStyle/>
        <a:p>
          <a:endParaRPr lang="en-US" sz="2800"/>
        </a:p>
      </dgm:t>
    </dgm:pt>
    <dgm:pt modelId="{7238F7B8-20D1-451C-A7D6-53F7C491859D}">
      <dgm:prSet custT="1"/>
      <dgm:spPr/>
      <dgm:t>
        <a:bodyPr/>
        <a:lstStyle/>
        <a:p>
          <a:r>
            <a:rPr lang="en-US" sz="1600"/>
            <a:t>Façade Improvements</a:t>
          </a:r>
        </a:p>
      </dgm:t>
    </dgm:pt>
    <dgm:pt modelId="{C686DC34-EEBC-4A51-A6B4-AECD0B4A9C81}" type="parTrans" cxnId="{B6610FEE-4602-447E-8031-3511DFEBA871}">
      <dgm:prSet/>
      <dgm:spPr/>
      <dgm:t>
        <a:bodyPr/>
        <a:lstStyle/>
        <a:p>
          <a:endParaRPr lang="en-US" sz="2800"/>
        </a:p>
      </dgm:t>
    </dgm:pt>
    <dgm:pt modelId="{849D84B4-4B7D-4403-90BD-08F4530D172C}" type="sibTrans" cxnId="{B6610FEE-4602-447E-8031-3511DFEBA871}">
      <dgm:prSet/>
      <dgm:spPr/>
      <dgm:t>
        <a:bodyPr/>
        <a:lstStyle/>
        <a:p>
          <a:endParaRPr lang="en-US" sz="2800"/>
        </a:p>
      </dgm:t>
    </dgm:pt>
    <dgm:pt modelId="{6FF2B4DC-28C7-40E7-B981-D69BA406C945}">
      <dgm:prSet custT="1"/>
      <dgm:spPr/>
      <dgm:t>
        <a:bodyPr/>
        <a:lstStyle/>
        <a:p>
          <a:r>
            <a:rPr lang="en-US" sz="1800"/>
            <a:t>Operating Budget</a:t>
          </a:r>
        </a:p>
      </dgm:t>
    </dgm:pt>
    <dgm:pt modelId="{5E237D71-A043-477D-9A46-B81852D53BF2}" type="parTrans" cxnId="{375E5D2E-DCBB-4247-B6DB-FDC751F68731}">
      <dgm:prSet/>
      <dgm:spPr/>
      <dgm:t>
        <a:bodyPr/>
        <a:lstStyle/>
        <a:p>
          <a:endParaRPr lang="en-US" sz="2800"/>
        </a:p>
      </dgm:t>
    </dgm:pt>
    <dgm:pt modelId="{31B16B69-EB69-4F01-8937-A43EF11BA9BB}" type="sibTrans" cxnId="{375E5D2E-DCBB-4247-B6DB-FDC751F68731}">
      <dgm:prSet/>
      <dgm:spPr/>
      <dgm:t>
        <a:bodyPr/>
        <a:lstStyle/>
        <a:p>
          <a:endParaRPr lang="en-US" sz="2800"/>
        </a:p>
      </dgm:t>
    </dgm:pt>
    <dgm:pt modelId="{BF0D64E4-FF3E-469F-9F8F-C83E4F5AC954}">
      <dgm:prSet custT="1"/>
      <dgm:spPr/>
      <dgm:t>
        <a:bodyPr/>
        <a:lstStyle/>
        <a:p>
          <a:r>
            <a:rPr lang="en-US" sz="1600"/>
            <a:t>Consulting</a:t>
          </a:r>
        </a:p>
      </dgm:t>
    </dgm:pt>
    <dgm:pt modelId="{E0CA0051-BBED-46A2-AE38-64730465C26E}" type="parTrans" cxnId="{858A5E85-0681-4333-87BD-0DC1AA8E8832}">
      <dgm:prSet/>
      <dgm:spPr/>
      <dgm:t>
        <a:bodyPr/>
        <a:lstStyle/>
        <a:p>
          <a:endParaRPr lang="en-US" sz="2800"/>
        </a:p>
      </dgm:t>
    </dgm:pt>
    <dgm:pt modelId="{D511BE55-41E4-4751-ADBE-3C4241B3F1A1}" type="sibTrans" cxnId="{858A5E85-0681-4333-87BD-0DC1AA8E8832}">
      <dgm:prSet/>
      <dgm:spPr/>
      <dgm:t>
        <a:bodyPr/>
        <a:lstStyle/>
        <a:p>
          <a:endParaRPr lang="en-US" sz="2800"/>
        </a:p>
      </dgm:t>
    </dgm:pt>
    <dgm:pt modelId="{FF583F0E-C091-489B-9927-168CEE1A74A2}">
      <dgm:prSet custT="1"/>
      <dgm:spPr/>
      <dgm:t>
        <a:bodyPr/>
        <a:lstStyle/>
        <a:p>
          <a:r>
            <a:rPr lang="en-US" sz="1800"/>
            <a:t>State Incentives</a:t>
          </a:r>
        </a:p>
      </dgm:t>
    </dgm:pt>
    <dgm:pt modelId="{86329825-AECB-4969-8C65-EFE86AD3D42A}" type="parTrans" cxnId="{36754F54-2DC2-4BA9-BC55-EFD042FB8F6A}">
      <dgm:prSet/>
      <dgm:spPr/>
      <dgm:t>
        <a:bodyPr/>
        <a:lstStyle/>
        <a:p>
          <a:endParaRPr lang="en-US" sz="2800"/>
        </a:p>
      </dgm:t>
    </dgm:pt>
    <dgm:pt modelId="{8CF4D053-4675-4B7D-B334-517978EFDF75}" type="sibTrans" cxnId="{36754F54-2DC2-4BA9-BC55-EFD042FB8F6A}">
      <dgm:prSet/>
      <dgm:spPr/>
      <dgm:t>
        <a:bodyPr/>
        <a:lstStyle/>
        <a:p>
          <a:endParaRPr lang="en-US" sz="2800"/>
        </a:p>
      </dgm:t>
    </dgm:pt>
    <dgm:pt modelId="{880A943B-5445-43E2-91F4-0DFDD9C8849A}">
      <dgm:prSet custT="1"/>
      <dgm:spPr/>
      <dgm: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a:t>Delaware Prosperity Partnership</a:t>
          </a:r>
        </a:p>
      </dgm:t>
    </dgm:pt>
    <dgm:pt modelId="{8B6DA01B-2D90-400A-8F44-A105369F9135}" type="parTrans" cxnId="{D3DF7EC1-0756-4910-8A35-B84C9355CCF1}">
      <dgm:prSet/>
      <dgm:spPr/>
      <dgm:t>
        <a:bodyPr/>
        <a:lstStyle/>
        <a:p>
          <a:endParaRPr lang="en-US" sz="2800"/>
        </a:p>
      </dgm:t>
    </dgm:pt>
    <dgm:pt modelId="{E0F8336B-5608-4814-90DC-D48FD28DB838}" type="sibTrans" cxnId="{D3DF7EC1-0756-4910-8A35-B84C9355CCF1}">
      <dgm:prSet/>
      <dgm:spPr/>
      <dgm:t>
        <a:bodyPr/>
        <a:lstStyle/>
        <a:p>
          <a:endParaRPr lang="en-US" sz="2800"/>
        </a:p>
      </dgm:t>
    </dgm:pt>
    <dgm:pt modelId="{0057AFE9-FF85-480B-B5F4-9A8DCD823BDF}">
      <dgm:prSet custT="1"/>
      <dgm:spPr/>
      <dgm:t>
        <a:bodyPr/>
        <a:lstStyle/>
        <a:p>
          <a:r>
            <a:rPr lang="en-US" sz="1800"/>
            <a:t>City Component Units</a:t>
          </a:r>
        </a:p>
      </dgm:t>
    </dgm:pt>
    <dgm:pt modelId="{66FFBB9A-93A3-4F62-BFD6-D054A85A85C0}" type="parTrans" cxnId="{E5B41A5A-1B78-447C-9700-162420AA53D3}">
      <dgm:prSet/>
      <dgm:spPr/>
      <dgm:t>
        <a:bodyPr/>
        <a:lstStyle/>
        <a:p>
          <a:endParaRPr lang="en-US" sz="2800"/>
        </a:p>
      </dgm:t>
    </dgm:pt>
    <dgm:pt modelId="{CAB7D818-74E0-430E-8811-209A56495D77}" type="sibTrans" cxnId="{E5B41A5A-1B78-447C-9700-162420AA53D3}">
      <dgm:prSet/>
      <dgm:spPr/>
      <dgm:t>
        <a:bodyPr/>
        <a:lstStyle/>
        <a:p>
          <a:endParaRPr lang="en-US" sz="2800"/>
        </a:p>
      </dgm:t>
    </dgm:pt>
    <dgm:pt modelId="{8258EFB8-80FC-469A-A268-DA7C2721A6F5}">
      <dgm:prSet custT="1"/>
      <dgm:spPr/>
      <dgm:t>
        <a:bodyPr/>
        <a:lstStyle/>
        <a:p>
          <a:r>
            <a:rPr lang="en-US" sz="1800"/>
            <a:t>Local CDFIs</a:t>
          </a:r>
        </a:p>
      </dgm:t>
    </dgm:pt>
    <dgm:pt modelId="{01EE3529-0341-4408-9FB7-D240A4DD784B}" type="parTrans" cxnId="{89ECDA2A-1085-4E69-855B-8F690766772E}">
      <dgm:prSet/>
      <dgm:spPr/>
      <dgm:t>
        <a:bodyPr/>
        <a:lstStyle/>
        <a:p>
          <a:endParaRPr lang="en-US" sz="2800"/>
        </a:p>
      </dgm:t>
    </dgm:pt>
    <dgm:pt modelId="{9882389D-41E8-4AA7-9DD7-ADAF8569D077}" type="sibTrans" cxnId="{89ECDA2A-1085-4E69-855B-8F690766772E}">
      <dgm:prSet/>
      <dgm:spPr/>
      <dgm:t>
        <a:bodyPr/>
        <a:lstStyle/>
        <a:p>
          <a:endParaRPr lang="en-US" sz="2800"/>
        </a:p>
      </dgm:t>
    </dgm:pt>
    <dgm:pt modelId="{699EC7FD-E3E9-48DC-A654-7591D9D9FCD3}">
      <dgm:prSet custT="1"/>
      <dgm:spPr/>
      <dgm:t>
        <a:bodyPr/>
        <a:lstStyle/>
        <a:p>
          <a:r>
            <a:rPr lang="en-US" sz="1600"/>
            <a:t>WEDCO</a:t>
          </a:r>
        </a:p>
      </dgm:t>
    </dgm:pt>
    <dgm:pt modelId="{933929A6-982D-40B6-B66E-0F13A3F78740}" type="parTrans" cxnId="{D040EFA7-AC3E-49B6-BA58-A506B230BABD}">
      <dgm:prSet/>
      <dgm:spPr/>
      <dgm:t>
        <a:bodyPr/>
        <a:lstStyle/>
        <a:p>
          <a:endParaRPr lang="en-US" sz="2800"/>
        </a:p>
      </dgm:t>
    </dgm:pt>
    <dgm:pt modelId="{AF70A18C-354B-4518-A7BD-C53305DAA2BA}" type="sibTrans" cxnId="{D040EFA7-AC3E-49B6-BA58-A506B230BABD}">
      <dgm:prSet/>
      <dgm:spPr/>
      <dgm:t>
        <a:bodyPr/>
        <a:lstStyle/>
        <a:p>
          <a:endParaRPr lang="en-US" sz="2800"/>
        </a:p>
      </dgm:t>
    </dgm:pt>
    <dgm:pt modelId="{3330AD07-7C0E-47EC-AA4E-D3A1D7D75B67}">
      <dgm:prSet custT="1"/>
      <dgm:spPr/>
      <dgm:t>
        <a:bodyPr/>
        <a:lstStyle/>
        <a:p>
          <a:r>
            <a:rPr lang="en-US" sz="1600"/>
            <a:t>True Access Capital</a:t>
          </a:r>
        </a:p>
      </dgm:t>
    </dgm:pt>
    <dgm:pt modelId="{15C58B95-A1BB-498E-9AB7-3091E05AA580}" type="parTrans" cxnId="{BB58E350-F3CC-4FCD-9234-CD5DF5529D2B}">
      <dgm:prSet/>
      <dgm:spPr/>
      <dgm:t>
        <a:bodyPr/>
        <a:lstStyle/>
        <a:p>
          <a:endParaRPr lang="en-US" sz="2800"/>
        </a:p>
      </dgm:t>
    </dgm:pt>
    <dgm:pt modelId="{7778A94E-0482-4028-A879-A5AF5220FF21}" type="sibTrans" cxnId="{BB58E350-F3CC-4FCD-9234-CD5DF5529D2B}">
      <dgm:prSet/>
      <dgm:spPr/>
      <dgm:t>
        <a:bodyPr/>
        <a:lstStyle/>
        <a:p>
          <a:endParaRPr lang="en-US" sz="2800"/>
        </a:p>
      </dgm:t>
    </dgm:pt>
    <dgm:pt modelId="{A2FFE809-E821-4918-B235-67ECB8F7FC52}">
      <dgm:prSet custT="1"/>
      <dgm:spPr/>
      <dgm:t>
        <a:bodyPr/>
        <a:lstStyle/>
        <a:p>
          <a:r>
            <a:rPr lang="en-US" sz="1600"/>
            <a:t>Grow Wilmington Fund</a:t>
          </a:r>
        </a:p>
      </dgm:t>
    </dgm:pt>
    <dgm:pt modelId="{E2C0650A-F458-4424-A8A1-F49CD4AACE1B}" type="parTrans" cxnId="{AC89345C-1B8D-4F89-8B0D-0C1D721C3844}">
      <dgm:prSet/>
      <dgm:spPr/>
      <dgm:t>
        <a:bodyPr/>
        <a:lstStyle/>
        <a:p>
          <a:endParaRPr lang="en-US" sz="2800"/>
        </a:p>
      </dgm:t>
    </dgm:pt>
    <dgm:pt modelId="{D3EFCD44-2896-4FA4-8BA9-2A55EC2268E1}" type="sibTrans" cxnId="{AC89345C-1B8D-4F89-8B0D-0C1D721C3844}">
      <dgm:prSet/>
      <dgm:spPr/>
      <dgm:t>
        <a:bodyPr/>
        <a:lstStyle/>
        <a:p>
          <a:endParaRPr lang="en-US" sz="2800"/>
        </a:p>
      </dgm:t>
    </dgm:pt>
    <dgm:pt modelId="{D26D408D-209B-407F-BDD7-0FCCB3D8DD89}">
      <dgm:prSet custT="1"/>
      <dgm:spPr/>
      <dgm:t>
        <a:bodyPr/>
        <a:lstStyle/>
        <a:p>
          <a:r>
            <a:rPr lang="en-US" sz="1600"/>
            <a:t>Wilmington UDAG Corporation</a:t>
          </a:r>
        </a:p>
      </dgm:t>
    </dgm:pt>
    <dgm:pt modelId="{75CDD76F-2982-4CE1-81C2-40408C3D13DD}" type="parTrans" cxnId="{4AE76678-CFCC-451D-80A1-119D3F404E01}">
      <dgm:prSet/>
      <dgm:spPr/>
      <dgm:t>
        <a:bodyPr/>
        <a:lstStyle/>
        <a:p>
          <a:endParaRPr lang="en-US" sz="2800"/>
        </a:p>
      </dgm:t>
    </dgm:pt>
    <dgm:pt modelId="{6EFE1A31-1EFD-480C-A02D-5A08888962DB}" type="sibTrans" cxnId="{4AE76678-CFCC-451D-80A1-119D3F404E01}">
      <dgm:prSet/>
      <dgm:spPr/>
      <dgm:t>
        <a:bodyPr/>
        <a:lstStyle/>
        <a:p>
          <a:endParaRPr lang="en-US" sz="2800"/>
        </a:p>
      </dgm:t>
    </dgm:pt>
    <dgm:pt modelId="{4D052B60-1C59-4B4D-8508-2F55AF34585B}">
      <dgm:prSet custT="1"/>
      <dgm:spPr/>
      <dgm:t>
        <a:bodyPr/>
        <a:lstStyle/>
        <a:p>
          <a:r>
            <a:rPr lang="en-US" sz="1600"/>
            <a:t>Christina Gateway Corporation</a:t>
          </a:r>
        </a:p>
      </dgm:t>
    </dgm:pt>
    <dgm:pt modelId="{477A8942-20B8-43E0-A1CA-AD4D2B366D5F}" type="parTrans" cxnId="{516B3C5A-053E-4852-A563-838E33E3356E}">
      <dgm:prSet/>
      <dgm:spPr/>
      <dgm:t>
        <a:bodyPr/>
        <a:lstStyle/>
        <a:p>
          <a:endParaRPr lang="en-US" sz="2800"/>
        </a:p>
      </dgm:t>
    </dgm:pt>
    <dgm:pt modelId="{10BE9B71-5CA4-4611-B67A-E6784D83A9CC}" type="sibTrans" cxnId="{516B3C5A-053E-4852-A563-838E33E3356E}">
      <dgm:prSet/>
      <dgm:spPr/>
      <dgm:t>
        <a:bodyPr/>
        <a:lstStyle/>
        <a:p>
          <a:endParaRPr lang="en-US" sz="2800"/>
        </a:p>
      </dgm:t>
    </dgm:pt>
    <dgm:pt modelId="{C0D72EAE-FBB7-4DF4-BB85-BE46EF413E83}">
      <dgm:prSet custT="1"/>
      <dgm:spPr/>
      <dgm:t>
        <a:bodyPr/>
        <a:lstStyle/>
        <a:p>
          <a:r>
            <a:rPr lang="en-US" sz="1600"/>
            <a:t>Expansion</a:t>
          </a:r>
        </a:p>
      </dgm:t>
    </dgm:pt>
    <dgm:pt modelId="{3E9784B6-FF9C-47BA-A01B-DC509C5603C6}" type="parTrans" cxnId="{7F4DBA2A-CF09-49D9-B57A-65D5010F8992}">
      <dgm:prSet/>
      <dgm:spPr/>
      <dgm:t>
        <a:bodyPr/>
        <a:lstStyle/>
        <a:p>
          <a:endParaRPr lang="en-US" sz="2800"/>
        </a:p>
      </dgm:t>
    </dgm:pt>
    <dgm:pt modelId="{865FA353-9C4E-4DBF-9E95-D72C907B2563}" type="sibTrans" cxnId="{7F4DBA2A-CF09-49D9-B57A-65D5010F8992}">
      <dgm:prSet/>
      <dgm:spPr/>
      <dgm:t>
        <a:bodyPr/>
        <a:lstStyle/>
        <a:p>
          <a:endParaRPr lang="en-US" sz="2800"/>
        </a:p>
      </dgm:t>
    </dgm:pt>
    <dgm:pt modelId="{792A68FF-AC0E-4681-A735-5144518174E2}">
      <dgm:prSet custT="1"/>
      <dgm:spPr/>
      <dgm:t>
        <a:bodyPr/>
        <a:lstStyle/>
        <a:p>
          <a:r>
            <a:rPr lang="en-US" sz="1800"/>
            <a:t>Capital Budget</a:t>
          </a:r>
        </a:p>
      </dgm:t>
    </dgm:pt>
    <dgm:pt modelId="{959BD55F-CCD9-439E-B7BD-164876728758}" type="parTrans" cxnId="{F28AFF0B-6D09-44F8-B835-58901E91FCB8}">
      <dgm:prSet/>
      <dgm:spPr/>
      <dgm:t>
        <a:bodyPr/>
        <a:lstStyle/>
        <a:p>
          <a:endParaRPr lang="en-US" sz="2800"/>
        </a:p>
      </dgm:t>
    </dgm:pt>
    <dgm:pt modelId="{34B3644F-EE0F-484C-92E2-C2D4FA04D477}" type="sibTrans" cxnId="{F28AFF0B-6D09-44F8-B835-58901E91FCB8}">
      <dgm:prSet/>
      <dgm:spPr/>
      <dgm:t>
        <a:bodyPr/>
        <a:lstStyle/>
        <a:p>
          <a:endParaRPr lang="en-US" sz="2800"/>
        </a:p>
      </dgm:t>
    </dgm:pt>
    <dgm:pt modelId="{C21630F5-B34A-4CAA-8E37-BF26C694F086}">
      <dgm:prSet custT="1"/>
      <dgm:spPr/>
      <dgm:t>
        <a:bodyPr/>
        <a:lstStyle/>
        <a:p>
          <a:r>
            <a:rPr lang="en-US" sz="1600"/>
            <a:t>Site Acquisition</a:t>
          </a:r>
        </a:p>
      </dgm:t>
    </dgm:pt>
    <dgm:pt modelId="{30AB387C-2D39-43F2-8A14-9B5A01D2B55A}" type="parTrans" cxnId="{43C12B29-FDB3-4842-8229-F38E95010850}">
      <dgm:prSet/>
      <dgm:spPr/>
      <dgm:t>
        <a:bodyPr/>
        <a:lstStyle/>
        <a:p>
          <a:endParaRPr lang="en-US" sz="2800"/>
        </a:p>
      </dgm:t>
    </dgm:pt>
    <dgm:pt modelId="{EF09D713-2C86-4491-8F44-0713FC196339}" type="sibTrans" cxnId="{43C12B29-FDB3-4842-8229-F38E95010850}">
      <dgm:prSet/>
      <dgm:spPr/>
      <dgm:t>
        <a:bodyPr/>
        <a:lstStyle/>
        <a:p>
          <a:endParaRPr lang="en-US" sz="2800"/>
        </a:p>
      </dgm:t>
    </dgm:pt>
    <dgm:pt modelId="{83AB385C-B8C9-4134-92B4-9E6687967B1B}">
      <dgm:prSet custT="1"/>
      <dgm:spPr/>
      <dgm:t>
        <a:bodyPr/>
        <a:lstStyle/>
        <a:p>
          <a:r>
            <a:rPr lang="en-US" sz="1600"/>
            <a:t>Site Improvements</a:t>
          </a:r>
        </a:p>
      </dgm:t>
    </dgm:pt>
    <dgm:pt modelId="{AF9249E8-6D0A-4187-B018-5D40F95A5C99}" type="parTrans" cxnId="{882B0A20-87B7-4C1B-9E19-8063CA439D58}">
      <dgm:prSet/>
      <dgm:spPr/>
      <dgm:t>
        <a:bodyPr/>
        <a:lstStyle/>
        <a:p>
          <a:endParaRPr lang="en-US" sz="2800"/>
        </a:p>
      </dgm:t>
    </dgm:pt>
    <dgm:pt modelId="{04DEC468-8FED-493B-A2C2-964120316992}" type="sibTrans" cxnId="{882B0A20-87B7-4C1B-9E19-8063CA439D58}">
      <dgm:prSet/>
      <dgm:spPr/>
      <dgm:t>
        <a:bodyPr/>
        <a:lstStyle/>
        <a:p>
          <a:endParaRPr lang="en-US" sz="2800"/>
        </a:p>
      </dgm:t>
    </dgm:pt>
    <dgm:pt modelId="{B71E3852-554E-48EA-ADFD-03D680188C17}">
      <dgm:prSet custT="1"/>
      <dgm:spPr/>
      <dgm:t>
        <a:bodyPr/>
        <a:lstStyle/>
        <a:p>
          <a:r>
            <a:rPr lang="en-US" sz="1600"/>
            <a:t>DCDC</a:t>
          </a:r>
        </a:p>
      </dgm:t>
    </dgm:pt>
    <dgm:pt modelId="{F7FE0810-2025-4526-96A4-5AA28E1620E7}" type="parTrans" cxnId="{BC5379D9-5F55-4F97-8742-8500E155970B}">
      <dgm:prSet/>
      <dgm:spPr/>
      <dgm:t>
        <a:bodyPr/>
        <a:lstStyle/>
        <a:p>
          <a:endParaRPr lang="en-US" sz="2400"/>
        </a:p>
      </dgm:t>
    </dgm:pt>
    <dgm:pt modelId="{ED7A08CF-3289-49D0-80C3-5601B1CBE1FA}" type="sibTrans" cxnId="{BC5379D9-5F55-4F97-8742-8500E155970B}">
      <dgm:prSet/>
      <dgm:spPr/>
      <dgm:t>
        <a:bodyPr/>
        <a:lstStyle/>
        <a:p>
          <a:endParaRPr lang="en-US" sz="2400"/>
        </a:p>
      </dgm:t>
    </dgm:pt>
    <dgm:pt modelId="{70A15743-F15D-4AC6-B9B6-2E43CE253C1D}">
      <dgm:prSet custT="1"/>
      <dgm:spPr/>
      <dgm:t>
        <a:bodyPr/>
        <a:lstStyle/>
        <a:p>
          <a:r>
            <a:rPr lang="en-US" sz="1600"/>
            <a:t>Advertising</a:t>
          </a:r>
        </a:p>
      </dgm:t>
    </dgm:pt>
    <dgm:pt modelId="{05D9EF40-0608-4C78-A0EA-B7E9505A1CFC}" type="parTrans" cxnId="{161364E6-665B-4630-B23A-B351C3BF0E58}">
      <dgm:prSet/>
      <dgm:spPr/>
      <dgm:t>
        <a:bodyPr/>
        <a:lstStyle/>
        <a:p>
          <a:endParaRPr lang="en-US" sz="2400"/>
        </a:p>
      </dgm:t>
    </dgm:pt>
    <dgm:pt modelId="{A5CB2443-A9B7-4F0C-9E3F-D4C0BC6D7F1D}" type="sibTrans" cxnId="{161364E6-665B-4630-B23A-B351C3BF0E58}">
      <dgm:prSet/>
      <dgm:spPr/>
      <dgm:t>
        <a:bodyPr/>
        <a:lstStyle/>
        <a:p>
          <a:endParaRPr lang="en-US" sz="2400"/>
        </a:p>
      </dgm:t>
    </dgm:pt>
    <dgm:pt modelId="{D5DAE19D-EADE-4CA8-9303-48A3462A5F5E}">
      <dgm:prSet custT="1"/>
      <dgm:spPr/>
      <dgm: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a:t>Division of Small Business</a:t>
          </a:r>
        </a:p>
      </dgm:t>
    </dgm:pt>
    <dgm:pt modelId="{825736DC-AA0B-491B-A659-19885E02DAF0}" type="parTrans" cxnId="{43713CA1-6D08-4DC2-8BFA-3060A24BA0FA}">
      <dgm:prSet/>
      <dgm:spPr/>
      <dgm:t>
        <a:bodyPr/>
        <a:lstStyle/>
        <a:p>
          <a:endParaRPr lang="en-US" sz="2400"/>
        </a:p>
      </dgm:t>
    </dgm:pt>
    <dgm:pt modelId="{47E0179F-CE32-479B-84DC-BA45DCB161EA}" type="sibTrans" cxnId="{43713CA1-6D08-4DC2-8BFA-3060A24BA0FA}">
      <dgm:prSet/>
      <dgm:spPr/>
      <dgm:t>
        <a:bodyPr/>
        <a:lstStyle/>
        <a:p>
          <a:endParaRPr lang="en-US" sz="2400"/>
        </a:p>
      </dgm:t>
    </dgm:pt>
    <dgm:pt modelId="{5345F977-B8A5-452C-8941-75ACC2D545B3}">
      <dgm:prSet custT="1"/>
      <dgm:spPr/>
      <dgm: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a:t>Transportation Infrastructure Investment Fund (TIIF)</a:t>
          </a:r>
        </a:p>
      </dgm:t>
    </dgm:pt>
    <dgm:pt modelId="{2D2E8DF0-3AFD-4821-B249-348F803E3943}" type="parTrans" cxnId="{ED004E38-CFC3-43A8-88AC-732210293271}">
      <dgm:prSet/>
      <dgm:spPr/>
      <dgm:t>
        <a:bodyPr/>
        <a:lstStyle/>
        <a:p>
          <a:endParaRPr lang="en-US" sz="2400"/>
        </a:p>
      </dgm:t>
    </dgm:pt>
    <dgm:pt modelId="{F6858249-0634-41FE-BC66-32AA2A18AAA7}" type="sibTrans" cxnId="{ED004E38-CFC3-43A8-88AC-732210293271}">
      <dgm:prSet/>
      <dgm:spPr/>
      <dgm:t>
        <a:bodyPr/>
        <a:lstStyle/>
        <a:p>
          <a:endParaRPr lang="en-US" sz="2400"/>
        </a:p>
      </dgm:t>
    </dgm:pt>
    <dgm:pt modelId="{7B15A3E7-331D-467A-B14C-9BD8EE0EF04D}">
      <dgm:prSet custT="1"/>
      <dgm:spPr/>
      <dgm: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a:t>Downtown Development District</a:t>
          </a:r>
        </a:p>
      </dgm:t>
    </dgm:pt>
    <dgm:pt modelId="{D8FDCF93-6C2C-443B-A34A-A3FA83737219}" type="parTrans" cxnId="{43527139-FB08-45CD-B2E5-C4D6A2EE7ED1}">
      <dgm:prSet/>
      <dgm:spPr/>
      <dgm:t>
        <a:bodyPr/>
        <a:lstStyle/>
        <a:p>
          <a:endParaRPr lang="en-US" sz="2400"/>
        </a:p>
      </dgm:t>
    </dgm:pt>
    <dgm:pt modelId="{BB769DCD-BE38-45A9-8F6B-2DA19E4E359F}" type="sibTrans" cxnId="{43527139-FB08-45CD-B2E5-C4D6A2EE7ED1}">
      <dgm:prSet/>
      <dgm:spPr/>
      <dgm:t>
        <a:bodyPr/>
        <a:lstStyle/>
        <a:p>
          <a:endParaRPr lang="en-US" sz="2400"/>
        </a:p>
      </dgm:t>
    </dgm:pt>
    <dgm:pt modelId="{A8D0FB7B-4FFD-4193-9EE1-FC309CDFC608}">
      <dgm:prSet custT="1"/>
      <dgm:spPr/>
      <dgm: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600"/>
        </a:p>
      </dgm:t>
    </dgm:pt>
    <dgm:pt modelId="{B525DF99-3DD2-42F7-8ECB-1065C0D3111F}" type="parTrans" cxnId="{DF003E00-2806-403C-9CD7-49AC77A0D258}">
      <dgm:prSet/>
      <dgm:spPr/>
      <dgm:t>
        <a:bodyPr/>
        <a:lstStyle/>
        <a:p>
          <a:endParaRPr lang="en-US"/>
        </a:p>
      </dgm:t>
    </dgm:pt>
    <dgm:pt modelId="{40C3F1BB-8BEE-45E6-849F-F95DE897AECB}" type="sibTrans" cxnId="{DF003E00-2806-403C-9CD7-49AC77A0D258}">
      <dgm:prSet/>
      <dgm:spPr/>
      <dgm:t>
        <a:bodyPr/>
        <a:lstStyle/>
        <a:p>
          <a:endParaRPr lang="en-US"/>
        </a:p>
      </dgm:t>
    </dgm:pt>
    <dgm:pt modelId="{AA89E66F-F1EB-414C-A930-3F301B0C222C}">
      <dgm:prSet custT="1"/>
      <dgm:spPr/>
      <dgm:t>
        <a:bodyPr/>
        <a:lstStyle/>
        <a:p>
          <a:r>
            <a:rPr lang="en-US" sz="1600"/>
            <a:t>Small business assistance</a:t>
          </a:r>
        </a:p>
      </dgm:t>
    </dgm:pt>
    <dgm:pt modelId="{B4A88AA2-E96E-462B-856B-EECFB89D87FD}" type="parTrans" cxnId="{ED2E560E-2B77-423A-B26F-A4EB152FE480}">
      <dgm:prSet/>
      <dgm:spPr/>
      <dgm:t>
        <a:bodyPr/>
        <a:lstStyle/>
        <a:p>
          <a:endParaRPr lang="en-US"/>
        </a:p>
      </dgm:t>
    </dgm:pt>
    <dgm:pt modelId="{01E3B23F-EEE2-4223-9181-42AE383E41EB}" type="sibTrans" cxnId="{ED2E560E-2B77-423A-B26F-A4EB152FE480}">
      <dgm:prSet/>
      <dgm:spPr/>
      <dgm:t>
        <a:bodyPr/>
        <a:lstStyle/>
        <a:p>
          <a:endParaRPr lang="en-US"/>
        </a:p>
      </dgm:t>
    </dgm:pt>
    <dgm:pt modelId="{32DA74F9-BD7B-4A98-B4A6-DD08DE8275C5}">
      <dgm:prSet custT="1"/>
      <dgm:spPr/>
      <dgm:t>
        <a:bodyPr/>
        <a:lstStyle/>
        <a:p>
          <a:r>
            <a:rPr lang="en-US" sz="1600"/>
            <a:t>DETV</a:t>
          </a:r>
        </a:p>
      </dgm:t>
    </dgm:pt>
    <dgm:pt modelId="{37D54B86-F768-42EE-A6F2-50E47D171A14}" type="parTrans" cxnId="{A835203F-25B1-4D33-8D67-440CA6BBFFC5}">
      <dgm:prSet/>
      <dgm:spPr/>
      <dgm:t>
        <a:bodyPr/>
        <a:lstStyle/>
        <a:p>
          <a:endParaRPr lang="en-US"/>
        </a:p>
      </dgm:t>
    </dgm:pt>
    <dgm:pt modelId="{017A2D06-5C02-4D01-B705-8B0AA218E658}" type="sibTrans" cxnId="{A835203F-25B1-4D33-8D67-440CA6BBFFC5}">
      <dgm:prSet/>
      <dgm:spPr/>
      <dgm:t>
        <a:bodyPr/>
        <a:lstStyle/>
        <a:p>
          <a:endParaRPr lang="en-US"/>
        </a:p>
      </dgm:t>
    </dgm:pt>
    <dgm:pt modelId="{F674BFDD-81D9-4E30-BBF0-DE8389142076}">
      <dgm:prSet custT="1"/>
      <dgm:spPr/>
      <dgm:t>
        <a:bodyPr/>
        <a:lstStyle/>
        <a:p>
          <a:r>
            <a:rPr lang="en-US" sz="1600"/>
            <a:t>Strategic Planning</a:t>
          </a:r>
        </a:p>
      </dgm:t>
    </dgm:pt>
    <dgm:pt modelId="{F2C46914-85B2-44B6-BD43-6DAAB3331D97}" type="parTrans" cxnId="{3044D145-2DD2-46FA-8969-D396FF344114}">
      <dgm:prSet/>
      <dgm:spPr/>
      <dgm:t>
        <a:bodyPr/>
        <a:lstStyle/>
        <a:p>
          <a:endParaRPr lang="en-US"/>
        </a:p>
      </dgm:t>
    </dgm:pt>
    <dgm:pt modelId="{7E8E0CF0-24BF-42E2-8DBF-4475292217E3}" type="sibTrans" cxnId="{3044D145-2DD2-46FA-8969-D396FF344114}">
      <dgm:prSet/>
      <dgm:spPr/>
      <dgm:t>
        <a:bodyPr/>
        <a:lstStyle/>
        <a:p>
          <a:endParaRPr lang="en-US"/>
        </a:p>
      </dgm:t>
    </dgm:pt>
    <dgm:pt modelId="{F31C732D-C7DB-4CD4-8232-F5D2829B29C0}">
      <dgm:prSet custT="1"/>
      <dgm:spPr/>
      <dgm:t>
        <a:bodyPr/>
        <a:lstStyle/>
        <a:p>
          <a:r>
            <a:rPr lang="en-US" sz="1600"/>
            <a:t>Business </a:t>
          </a:r>
          <a:r>
            <a:rPr lang="en-US" sz="1600" err="1"/>
            <a:t>Xpansion</a:t>
          </a:r>
          <a:r>
            <a:rPr lang="en-US" sz="1600"/>
            <a:t> Journal, Site Selector Magazine</a:t>
          </a:r>
        </a:p>
      </dgm:t>
    </dgm:pt>
    <dgm:pt modelId="{5D0537F5-7E35-4CCA-859B-8CF763BEBC45}" type="parTrans" cxnId="{B116BF5B-D713-43EB-8401-FF6314F6060C}">
      <dgm:prSet/>
      <dgm:spPr/>
      <dgm:t>
        <a:bodyPr/>
        <a:lstStyle/>
        <a:p>
          <a:endParaRPr lang="en-US"/>
        </a:p>
      </dgm:t>
    </dgm:pt>
    <dgm:pt modelId="{B3994F29-90AC-436E-BB0E-FD7E9CF410B3}" type="sibTrans" cxnId="{B116BF5B-D713-43EB-8401-FF6314F6060C}">
      <dgm:prSet/>
      <dgm:spPr/>
      <dgm:t>
        <a:bodyPr/>
        <a:lstStyle/>
        <a:p>
          <a:endParaRPr lang="en-US"/>
        </a:p>
      </dgm:t>
    </dgm:pt>
    <dgm:pt modelId="{860F6D39-4199-413C-B49A-E16DFE3F4766}">
      <dgm:prSet custT="1"/>
      <dgm:spPr/>
      <dgm:t>
        <a:bodyPr/>
        <a:lstStyle/>
        <a:p>
          <a:r>
            <a:rPr lang="en-US" sz="1600"/>
            <a:t>Downtown Visions</a:t>
          </a:r>
        </a:p>
      </dgm:t>
    </dgm:pt>
    <dgm:pt modelId="{2A46EA38-8287-426F-A6E3-BF42709C2C9F}" type="parTrans" cxnId="{4FB43CC9-BDF4-47AB-B87F-8AC60F740766}">
      <dgm:prSet/>
      <dgm:spPr/>
      <dgm:t>
        <a:bodyPr/>
        <a:lstStyle/>
        <a:p>
          <a:endParaRPr lang="en-US"/>
        </a:p>
      </dgm:t>
    </dgm:pt>
    <dgm:pt modelId="{10DF8C1D-2C5D-4CF4-A01E-DECA51CF58BC}" type="sibTrans" cxnId="{4FB43CC9-BDF4-47AB-B87F-8AC60F740766}">
      <dgm:prSet/>
      <dgm:spPr/>
      <dgm:t>
        <a:bodyPr/>
        <a:lstStyle/>
        <a:p>
          <a:endParaRPr lang="en-US"/>
        </a:p>
      </dgm:t>
    </dgm:pt>
    <dgm:pt modelId="{BC068A82-7836-46A3-AA31-053FA8763FC6}" type="pres">
      <dgm:prSet presAssocID="{8FA91F4D-1569-479D-96DE-AC4BF6D8EDC0}" presName="Name0" presStyleCnt="0">
        <dgm:presLayoutVars>
          <dgm:dir/>
          <dgm:animLvl val="lvl"/>
          <dgm:resizeHandles val="exact"/>
        </dgm:presLayoutVars>
      </dgm:prSet>
      <dgm:spPr/>
    </dgm:pt>
    <dgm:pt modelId="{4A933019-B0DC-4B44-9E9C-190987A21470}" type="pres">
      <dgm:prSet presAssocID="{FF9ED937-2104-4932-9642-D0DDBED685D1}" presName="composite" presStyleCnt="0"/>
      <dgm:spPr/>
    </dgm:pt>
    <dgm:pt modelId="{590D5D2A-BFA4-4A9F-8A81-3CC6C1C402C3}" type="pres">
      <dgm:prSet presAssocID="{FF9ED937-2104-4932-9642-D0DDBED685D1}" presName="parTx" presStyleLbl="alignNode1" presStyleIdx="0" presStyleCnt="6">
        <dgm:presLayoutVars>
          <dgm:chMax val="0"/>
          <dgm:chPref val="0"/>
          <dgm:bulletEnabled val="1"/>
        </dgm:presLayoutVars>
      </dgm:prSet>
      <dgm:spPr/>
    </dgm:pt>
    <dgm:pt modelId="{74745825-22FA-465F-8619-9A88A6AC7FBE}" type="pres">
      <dgm:prSet presAssocID="{FF9ED937-2104-4932-9642-D0DDBED685D1}" presName="desTx" presStyleLbl="alignAccFollowNode1" presStyleIdx="0" presStyleCnt="6">
        <dgm:presLayoutVars>
          <dgm:bulletEnabled val="1"/>
        </dgm:presLayoutVars>
      </dgm:prSet>
      <dgm:spPr/>
    </dgm:pt>
    <dgm:pt modelId="{3BD00078-1265-4F91-93A3-68C5436A756B}" type="pres">
      <dgm:prSet presAssocID="{D568F605-4003-4FF1-B0C9-46CEF44DFE35}" presName="space" presStyleCnt="0"/>
      <dgm:spPr/>
    </dgm:pt>
    <dgm:pt modelId="{E8530751-8EA3-42B9-9CD1-9F9943A30AFB}" type="pres">
      <dgm:prSet presAssocID="{6FF2B4DC-28C7-40E7-B981-D69BA406C945}" presName="composite" presStyleCnt="0"/>
      <dgm:spPr/>
    </dgm:pt>
    <dgm:pt modelId="{96CBD53F-B2B6-4BD7-A4BC-C4D214DB2F4D}" type="pres">
      <dgm:prSet presAssocID="{6FF2B4DC-28C7-40E7-B981-D69BA406C945}" presName="parTx" presStyleLbl="alignNode1" presStyleIdx="1" presStyleCnt="6">
        <dgm:presLayoutVars>
          <dgm:chMax val="0"/>
          <dgm:chPref val="0"/>
          <dgm:bulletEnabled val="1"/>
        </dgm:presLayoutVars>
      </dgm:prSet>
      <dgm:spPr/>
    </dgm:pt>
    <dgm:pt modelId="{212AE93E-F50E-495A-A71E-A3B3DB325E57}" type="pres">
      <dgm:prSet presAssocID="{6FF2B4DC-28C7-40E7-B981-D69BA406C945}" presName="desTx" presStyleLbl="alignAccFollowNode1" presStyleIdx="1" presStyleCnt="6">
        <dgm:presLayoutVars>
          <dgm:bulletEnabled val="1"/>
        </dgm:presLayoutVars>
      </dgm:prSet>
      <dgm:spPr/>
    </dgm:pt>
    <dgm:pt modelId="{55E2840C-B35E-426B-8A82-A30B25CFF090}" type="pres">
      <dgm:prSet presAssocID="{31B16B69-EB69-4F01-8937-A43EF11BA9BB}" presName="space" presStyleCnt="0"/>
      <dgm:spPr/>
    </dgm:pt>
    <dgm:pt modelId="{3AA61ED3-18F3-4AE5-8681-AD8E8D481166}" type="pres">
      <dgm:prSet presAssocID="{792A68FF-AC0E-4681-A735-5144518174E2}" presName="composite" presStyleCnt="0"/>
      <dgm:spPr/>
    </dgm:pt>
    <dgm:pt modelId="{184EB213-3B52-495F-82A7-9B7912655BD1}" type="pres">
      <dgm:prSet presAssocID="{792A68FF-AC0E-4681-A735-5144518174E2}" presName="parTx" presStyleLbl="alignNode1" presStyleIdx="2" presStyleCnt="6">
        <dgm:presLayoutVars>
          <dgm:chMax val="0"/>
          <dgm:chPref val="0"/>
          <dgm:bulletEnabled val="1"/>
        </dgm:presLayoutVars>
      </dgm:prSet>
      <dgm:spPr/>
    </dgm:pt>
    <dgm:pt modelId="{6F1AAA2D-1DE9-424E-8A99-CC8D06857834}" type="pres">
      <dgm:prSet presAssocID="{792A68FF-AC0E-4681-A735-5144518174E2}" presName="desTx" presStyleLbl="alignAccFollowNode1" presStyleIdx="2" presStyleCnt="6">
        <dgm:presLayoutVars>
          <dgm:bulletEnabled val="1"/>
        </dgm:presLayoutVars>
      </dgm:prSet>
      <dgm:spPr/>
    </dgm:pt>
    <dgm:pt modelId="{DA44283A-6215-4493-8B7E-B52D3E10562D}" type="pres">
      <dgm:prSet presAssocID="{34B3644F-EE0F-484C-92E2-C2D4FA04D477}" presName="space" presStyleCnt="0"/>
      <dgm:spPr/>
    </dgm:pt>
    <dgm:pt modelId="{99E16EDF-EEBB-4F3F-9038-A177244864BD}" type="pres">
      <dgm:prSet presAssocID="{FF583F0E-C091-489B-9927-168CEE1A74A2}" presName="composite" presStyleCnt="0"/>
      <dgm:spPr/>
    </dgm:pt>
    <dgm:pt modelId="{F48BAF18-9F4B-4BB9-B228-8B2300E8FB1F}" type="pres">
      <dgm:prSet presAssocID="{FF583F0E-C091-489B-9927-168CEE1A74A2}" presName="parTx" presStyleLbl="alignNode1" presStyleIdx="3" presStyleCnt="6">
        <dgm:presLayoutVars>
          <dgm:chMax val="0"/>
          <dgm:chPref val="0"/>
          <dgm:bulletEnabled val="1"/>
        </dgm:presLayoutVars>
      </dgm:prSet>
      <dgm:spPr/>
    </dgm:pt>
    <dgm:pt modelId="{7F5E41ED-4A81-4121-A47E-DADC63E17572}" type="pres">
      <dgm:prSet presAssocID="{FF583F0E-C091-489B-9927-168CEE1A74A2}" presName="desTx" presStyleLbl="alignAccFollowNode1" presStyleIdx="3" presStyleCnt="6">
        <dgm:presLayoutVars>
          <dgm:bulletEnabled val="1"/>
        </dgm:presLayoutVars>
      </dgm:prSet>
      <dgm:spPr/>
    </dgm:pt>
    <dgm:pt modelId="{6493CF7F-448B-41F1-81C3-4B6D3BBABB7A}" type="pres">
      <dgm:prSet presAssocID="{8CF4D053-4675-4B7D-B334-517978EFDF75}" presName="space" presStyleCnt="0"/>
      <dgm:spPr/>
    </dgm:pt>
    <dgm:pt modelId="{F9AA7F62-79D7-4169-8DD6-56ECD4216FEC}" type="pres">
      <dgm:prSet presAssocID="{0057AFE9-FF85-480B-B5F4-9A8DCD823BDF}" presName="composite" presStyleCnt="0"/>
      <dgm:spPr/>
    </dgm:pt>
    <dgm:pt modelId="{AD65711E-18F6-4224-93DF-06CB29F11009}" type="pres">
      <dgm:prSet presAssocID="{0057AFE9-FF85-480B-B5F4-9A8DCD823BDF}" presName="parTx" presStyleLbl="alignNode1" presStyleIdx="4" presStyleCnt="6">
        <dgm:presLayoutVars>
          <dgm:chMax val="0"/>
          <dgm:chPref val="0"/>
          <dgm:bulletEnabled val="1"/>
        </dgm:presLayoutVars>
      </dgm:prSet>
      <dgm:spPr/>
    </dgm:pt>
    <dgm:pt modelId="{DE08E5DF-76A8-41E6-A377-77E70551CA03}" type="pres">
      <dgm:prSet presAssocID="{0057AFE9-FF85-480B-B5F4-9A8DCD823BDF}" presName="desTx" presStyleLbl="alignAccFollowNode1" presStyleIdx="4" presStyleCnt="6">
        <dgm:presLayoutVars>
          <dgm:bulletEnabled val="1"/>
        </dgm:presLayoutVars>
      </dgm:prSet>
      <dgm:spPr/>
    </dgm:pt>
    <dgm:pt modelId="{D8C153CF-D9AA-4C16-991F-0F930EC0B681}" type="pres">
      <dgm:prSet presAssocID="{CAB7D818-74E0-430E-8811-209A56495D77}" presName="space" presStyleCnt="0"/>
      <dgm:spPr/>
    </dgm:pt>
    <dgm:pt modelId="{975727DB-C894-46FD-93B2-77F546097E80}" type="pres">
      <dgm:prSet presAssocID="{8258EFB8-80FC-469A-A268-DA7C2721A6F5}" presName="composite" presStyleCnt="0"/>
      <dgm:spPr/>
    </dgm:pt>
    <dgm:pt modelId="{B0F1BFE2-AEF0-4583-AABD-725435CA5513}" type="pres">
      <dgm:prSet presAssocID="{8258EFB8-80FC-469A-A268-DA7C2721A6F5}" presName="parTx" presStyleLbl="alignNode1" presStyleIdx="5" presStyleCnt="6">
        <dgm:presLayoutVars>
          <dgm:chMax val="0"/>
          <dgm:chPref val="0"/>
          <dgm:bulletEnabled val="1"/>
        </dgm:presLayoutVars>
      </dgm:prSet>
      <dgm:spPr/>
    </dgm:pt>
    <dgm:pt modelId="{73514271-F6F6-4098-9802-76AACF8619A2}" type="pres">
      <dgm:prSet presAssocID="{8258EFB8-80FC-469A-A268-DA7C2721A6F5}" presName="desTx" presStyleLbl="alignAccFollowNode1" presStyleIdx="5" presStyleCnt="6">
        <dgm:presLayoutVars>
          <dgm:bulletEnabled val="1"/>
        </dgm:presLayoutVars>
      </dgm:prSet>
      <dgm:spPr/>
    </dgm:pt>
  </dgm:ptLst>
  <dgm:cxnLst>
    <dgm:cxn modelId="{DF003E00-2806-403C-9CD7-49AC77A0D258}" srcId="{7B15A3E7-331D-467A-B14C-9BD8EE0EF04D}" destId="{A8D0FB7B-4FFD-4193-9EE1-FC309CDFC608}" srcOrd="0" destOrd="0" parTransId="{B525DF99-3DD2-42F7-8ECB-1065C0D3111F}" sibTransId="{40C3F1BB-8BEE-45E6-849F-F95DE897AECB}"/>
    <dgm:cxn modelId="{F28AFF0B-6D09-44F8-B835-58901E91FCB8}" srcId="{8FA91F4D-1569-479D-96DE-AC4BF6D8EDC0}" destId="{792A68FF-AC0E-4681-A735-5144518174E2}" srcOrd="2" destOrd="0" parTransId="{959BD55F-CCD9-439E-B7BD-164876728758}" sibTransId="{34B3644F-EE0F-484C-92E2-C2D4FA04D477}"/>
    <dgm:cxn modelId="{ED2E560E-2B77-423A-B26F-A4EB152FE480}" srcId="{BF0D64E4-FF3E-469F-9F8F-C83E4F5AC954}" destId="{AA89E66F-F1EB-414C-A930-3F301B0C222C}" srcOrd="0" destOrd="0" parTransId="{B4A88AA2-E96E-462B-856B-EECFB89D87FD}" sibTransId="{01E3B23F-EEE2-4223-9181-42AE383E41EB}"/>
    <dgm:cxn modelId="{7A5FC00E-6017-4BA8-BF6B-275B82BD0E7D}" srcId="{FF9ED937-2104-4932-9642-D0DDBED685D1}" destId="{43D126FD-FE60-4B39-B6A7-5720F8CE0E03}" srcOrd="1" destOrd="0" parTransId="{67D2CE10-13D6-46FD-B54C-3DB80FB44EC3}" sibTransId="{35A8B09C-7B6E-4A7C-A158-560F8EA4C9C2}"/>
    <dgm:cxn modelId="{B9663410-9BAE-430C-879E-30143DC71E0C}" type="presOf" srcId="{8258EFB8-80FC-469A-A268-DA7C2721A6F5}" destId="{B0F1BFE2-AEF0-4583-AABD-725435CA5513}" srcOrd="0" destOrd="0" presId="urn:microsoft.com/office/officeart/2005/8/layout/hList1"/>
    <dgm:cxn modelId="{621D1F19-9310-4CAB-8DAF-1322F6BF8F86}" srcId="{FF9ED937-2104-4932-9642-D0DDBED685D1}" destId="{1AC22A6C-F40C-4DF8-875C-E53DC056F5E3}" srcOrd="0" destOrd="0" parTransId="{AE420E88-A5BD-46A2-BC23-0E16FD1FE055}" sibTransId="{73492322-4D8A-4197-A80B-3461C3A2BB98}"/>
    <dgm:cxn modelId="{882B0A20-87B7-4C1B-9E19-8063CA439D58}" srcId="{792A68FF-AC0E-4681-A735-5144518174E2}" destId="{83AB385C-B8C9-4134-92B4-9E6687967B1B}" srcOrd="1" destOrd="0" parTransId="{AF9249E8-6D0A-4187-B018-5D40F95A5C99}" sibTransId="{04DEC468-8FED-493B-A2C2-964120316992}"/>
    <dgm:cxn modelId="{1E083721-4282-48BD-835C-26E304A74697}" type="presOf" srcId="{AA89E66F-F1EB-414C-A930-3F301B0C222C}" destId="{212AE93E-F50E-495A-A71E-A3B3DB325E57}" srcOrd="0" destOrd="1" presId="urn:microsoft.com/office/officeart/2005/8/layout/hList1"/>
    <dgm:cxn modelId="{2EE42129-D545-4036-AB2A-762170773187}" type="presOf" srcId="{3330AD07-7C0E-47EC-AA4E-D3A1D7D75B67}" destId="{73514271-F6F6-4098-9802-76AACF8619A2}" srcOrd="0" destOrd="2" presId="urn:microsoft.com/office/officeart/2005/8/layout/hList1"/>
    <dgm:cxn modelId="{43C12B29-FDB3-4842-8229-F38E95010850}" srcId="{792A68FF-AC0E-4681-A735-5144518174E2}" destId="{C21630F5-B34A-4CAA-8E37-BF26C694F086}" srcOrd="0" destOrd="0" parTransId="{30AB387C-2D39-43F2-8A14-9B5A01D2B55A}" sibTransId="{EF09D713-2C86-4491-8F44-0713FC196339}"/>
    <dgm:cxn modelId="{7F4DBA2A-CF09-49D9-B57A-65D5010F8992}" srcId="{1AC22A6C-F40C-4DF8-875C-E53DC056F5E3}" destId="{C0D72EAE-FBB7-4DF4-BB85-BE46EF413E83}" srcOrd="1" destOrd="0" parTransId="{3E9784B6-FF9C-47BA-A01B-DC509C5603C6}" sibTransId="{865FA353-9C4E-4DBF-9E95-D72C907B2563}"/>
    <dgm:cxn modelId="{89ECDA2A-1085-4E69-855B-8F690766772E}" srcId="{8FA91F4D-1569-479D-96DE-AC4BF6D8EDC0}" destId="{8258EFB8-80FC-469A-A268-DA7C2721A6F5}" srcOrd="5" destOrd="0" parTransId="{01EE3529-0341-4408-9FB7-D240A4DD784B}" sibTransId="{9882389D-41E8-4AA7-9DD7-ADAF8569D077}"/>
    <dgm:cxn modelId="{94D3912B-11F8-4112-AF9A-D3029E7E6D80}" type="presOf" srcId="{BF0D64E4-FF3E-469F-9F8F-C83E4F5AC954}" destId="{212AE93E-F50E-495A-A71E-A3B3DB325E57}" srcOrd="0" destOrd="0" presId="urn:microsoft.com/office/officeart/2005/8/layout/hList1"/>
    <dgm:cxn modelId="{12A3FC2B-94CC-4C46-A4CA-67524D154D77}" type="presOf" srcId="{FF583F0E-C091-489B-9927-168CEE1A74A2}" destId="{F48BAF18-9F4B-4BB9-B228-8B2300E8FB1F}" srcOrd="0" destOrd="0" presId="urn:microsoft.com/office/officeart/2005/8/layout/hList1"/>
    <dgm:cxn modelId="{375E5D2E-DCBB-4247-B6DB-FDC751F68731}" srcId="{8FA91F4D-1569-479D-96DE-AC4BF6D8EDC0}" destId="{6FF2B4DC-28C7-40E7-B981-D69BA406C945}" srcOrd="1" destOrd="0" parTransId="{5E237D71-A043-477D-9A46-B81852D53BF2}" sibTransId="{31B16B69-EB69-4F01-8937-A43EF11BA9BB}"/>
    <dgm:cxn modelId="{D72DA52F-12AA-41F4-B9FB-76A7241E090B}" type="presOf" srcId="{6B172B23-1D1E-4E34-8F05-0F42E8383368}" destId="{74745825-22FA-465F-8619-9A88A6AC7FBE}" srcOrd="0" destOrd="3" presId="urn:microsoft.com/office/officeart/2005/8/layout/hList1"/>
    <dgm:cxn modelId="{ED004E38-CFC3-43A8-88AC-732210293271}" srcId="{FF583F0E-C091-489B-9927-168CEE1A74A2}" destId="{5345F977-B8A5-452C-8941-75ACC2D545B3}" srcOrd="2" destOrd="0" parTransId="{2D2E8DF0-3AFD-4821-B249-348F803E3943}" sibTransId="{F6858249-0634-41FE-BC66-32AA2A18AAA7}"/>
    <dgm:cxn modelId="{43527139-FB08-45CD-B2E5-C4D6A2EE7ED1}" srcId="{FF583F0E-C091-489B-9927-168CEE1A74A2}" destId="{7B15A3E7-331D-467A-B14C-9BD8EE0EF04D}" srcOrd="3" destOrd="0" parTransId="{D8FDCF93-6C2C-443B-A34A-A3FA83737219}" sibTransId="{BB769DCD-BE38-45A9-8F6B-2DA19E4E359F}"/>
    <dgm:cxn modelId="{78BB3D3D-1658-451A-A4FC-7AAFA99C7ECB}" type="presOf" srcId="{7238F7B8-20D1-451C-A7D6-53F7C491859D}" destId="{74745825-22FA-465F-8619-9A88A6AC7FBE}" srcOrd="0" destOrd="6" presId="urn:microsoft.com/office/officeart/2005/8/layout/hList1"/>
    <dgm:cxn modelId="{A835203F-25B1-4D33-8D67-440CA6BBFFC5}" srcId="{70A15743-F15D-4AC6-B9B6-2E43CE253C1D}" destId="{32DA74F9-BD7B-4A98-B4A6-DD08DE8275C5}" srcOrd="0" destOrd="0" parTransId="{37D54B86-F768-42EE-A6F2-50E47D171A14}" sibTransId="{017A2D06-5C02-4D01-B705-8B0AA218E658}"/>
    <dgm:cxn modelId="{4BA73540-FF98-4A9D-A78F-B5B0284AA1A7}" type="presOf" srcId="{D26D408D-209B-407F-BDD7-0FCCB3D8DD89}" destId="{DE08E5DF-76A8-41E6-A377-77E70551CA03}" srcOrd="0" destOrd="0" presId="urn:microsoft.com/office/officeart/2005/8/layout/hList1"/>
    <dgm:cxn modelId="{B116BF5B-D713-43EB-8401-FF6314F6060C}" srcId="{70A15743-F15D-4AC6-B9B6-2E43CE253C1D}" destId="{F31C732D-C7DB-4CD4-8232-F5D2829B29C0}" srcOrd="2" destOrd="0" parTransId="{5D0537F5-7E35-4CCA-859B-8CF763BEBC45}" sibTransId="{B3994F29-90AC-436E-BB0E-FD7E9CF410B3}"/>
    <dgm:cxn modelId="{AC89345C-1B8D-4F89-8B0D-0C1D721C3844}" srcId="{8258EFB8-80FC-469A-A268-DA7C2721A6F5}" destId="{A2FFE809-E821-4918-B235-67ECB8F7FC52}" srcOrd="3" destOrd="0" parTransId="{E2C0650A-F458-4424-A8A1-F49CD4AACE1B}" sibTransId="{D3EFCD44-2896-4FA4-8BA9-2A55EC2268E1}"/>
    <dgm:cxn modelId="{5459735F-EC24-483F-A99A-1A8D4448106E}" type="presOf" srcId="{860F6D39-4199-413C-B49A-E16DFE3F4766}" destId="{212AE93E-F50E-495A-A71E-A3B3DB325E57}" srcOrd="0" destOrd="5" presId="urn:microsoft.com/office/officeart/2005/8/layout/hList1"/>
    <dgm:cxn modelId="{B27F5A42-B33C-4426-B984-60A64EB9ECCA}" type="presOf" srcId="{70A15743-F15D-4AC6-B9B6-2E43CE253C1D}" destId="{212AE93E-F50E-495A-A71E-A3B3DB325E57}" srcOrd="0" destOrd="3" presId="urn:microsoft.com/office/officeart/2005/8/layout/hList1"/>
    <dgm:cxn modelId="{DD44F042-F4C9-4270-B1D4-E4C79EF06857}" srcId="{1AC22A6C-F40C-4DF8-875C-E53DC056F5E3}" destId="{A258C28B-74DA-47FD-BDF6-EA451C86545F}" srcOrd="0" destOrd="0" parTransId="{2AD9AB6C-6F5C-4D5E-9627-860E34B37D42}" sibTransId="{5C932FCD-C7D5-4E8E-9EE1-1656F5723431}"/>
    <dgm:cxn modelId="{66EDDF43-A607-4E34-9B66-E409A2D5C7C2}" type="presOf" srcId="{43D126FD-FE60-4B39-B6A7-5720F8CE0E03}" destId="{74745825-22FA-465F-8619-9A88A6AC7FBE}" srcOrd="0" destOrd="4" presId="urn:microsoft.com/office/officeart/2005/8/layout/hList1"/>
    <dgm:cxn modelId="{3044D145-2DD2-46FA-8969-D396FF344114}" srcId="{BF0D64E4-FF3E-469F-9F8F-C83E4F5AC954}" destId="{F674BFDD-81D9-4E30-BBF0-DE8389142076}" srcOrd="1" destOrd="0" parTransId="{F2C46914-85B2-44B6-BD43-6DAAB3331D97}" sibTransId="{7E8E0CF0-24BF-42E2-8DBF-4475292217E3}"/>
    <dgm:cxn modelId="{80F9D645-A08C-4D50-A46C-D7F39E9CA896}" type="presOf" srcId="{C0D72EAE-FBB7-4DF4-BB85-BE46EF413E83}" destId="{74745825-22FA-465F-8619-9A88A6AC7FBE}" srcOrd="0" destOrd="2" presId="urn:microsoft.com/office/officeart/2005/8/layout/hList1"/>
    <dgm:cxn modelId="{C5288747-6160-44CB-8C34-FEA769348700}" type="presOf" srcId="{4D052B60-1C59-4B4D-8508-2F55AF34585B}" destId="{DE08E5DF-76A8-41E6-A377-77E70551CA03}" srcOrd="0" destOrd="1" presId="urn:microsoft.com/office/officeart/2005/8/layout/hList1"/>
    <dgm:cxn modelId="{542B696A-EE57-4696-AA48-838ABD2CBC04}" type="presOf" srcId="{B71E3852-554E-48EA-ADFD-03D680188C17}" destId="{73514271-F6F6-4098-9802-76AACF8619A2}" srcOrd="0" destOrd="1" presId="urn:microsoft.com/office/officeart/2005/8/layout/hList1"/>
    <dgm:cxn modelId="{FB9C446E-29BF-4A5C-8045-4B2A78EDF4F0}" type="presOf" srcId="{792A68FF-AC0E-4681-A735-5144518174E2}" destId="{184EB213-3B52-495F-82A7-9B7912655BD1}" srcOrd="0" destOrd="0" presId="urn:microsoft.com/office/officeart/2005/8/layout/hList1"/>
    <dgm:cxn modelId="{03A65A70-B850-4CCA-A1E5-6EAA54766082}" srcId="{8FA91F4D-1569-479D-96DE-AC4BF6D8EDC0}" destId="{FF9ED937-2104-4932-9642-D0DDBED685D1}" srcOrd="0" destOrd="0" parTransId="{F02E0C0A-93D2-47A7-B1BF-DD6920F67C9D}" sibTransId="{D568F605-4003-4FF1-B0C9-46CEF44DFE35}"/>
    <dgm:cxn modelId="{BB58E350-F3CC-4FCD-9234-CD5DF5529D2B}" srcId="{8258EFB8-80FC-469A-A268-DA7C2721A6F5}" destId="{3330AD07-7C0E-47EC-AA4E-D3A1D7D75B67}" srcOrd="2" destOrd="0" parTransId="{15C58B95-A1BB-498E-9AB7-3091E05AA580}" sibTransId="{7778A94E-0482-4028-A879-A5AF5220FF21}"/>
    <dgm:cxn modelId="{B5555773-8C6F-4553-902B-BA98A1CB3FE2}" type="presOf" srcId="{A258C28B-74DA-47FD-BDF6-EA451C86545F}" destId="{74745825-22FA-465F-8619-9A88A6AC7FBE}" srcOrd="0" destOrd="1" presId="urn:microsoft.com/office/officeart/2005/8/layout/hList1"/>
    <dgm:cxn modelId="{36754F54-2DC2-4BA9-BC55-EFD042FB8F6A}" srcId="{8FA91F4D-1569-479D-96DE-AC4BF6D8EDC0}" destId="{FF583F0E-C091-489B-9927-168CEE1A74A2}" srcOrd="3" destOrd="0" parTransId="{86329825-AECB-4969-8C65-EFE86AD3D42A}" sibTransId="{8CF4D053-4675-4B7D-B334-517978EFDF75}"/>
    <dgm:cxn modelId="{5E8A9C54-1DF0-44E2-8274-35CEB37B3F42}" type="presOf" srcId="{A8D0FB7B-4FFD-4193-9EE1-FC309CDFC608}" destId="{7F5E41ED-4A81-4121-A47E-DADC63E17572}" srcOrd="0" destOrd="4" presId="urn:microsoft.com/office/officeart/2005/8/layout/hList1"/>
    <dgm:cxn modelId="{B149E177-FB47-4E47-9086-9D97FACC4F3E}" type="presOf" srcId="{32DA74F9-BD7B-4A98-B4A6-DD08DE8275C5}" destId="{212AE93E-F50E-495A-A71E-A3B3DB325E57}" srcOrd="0" destOrd="4" presId="urn:microsoft.com/office/officeart/2005/8/layout/hList1"/>
    <dgm:cxn modelId="{4AE76678-CFCC-451D-80A1-119D3F404E01}" srcId="{0057AFE9-FF85-480B-B5F4-9A8DCD823BDF}" destId="{D26D408D-209B-407F-BDD7-0FCCB3D8DD89}" srcOrd="0" destOrd="0" parTransId="{75CDD76F-2982-4CE1-81C2-40408C3D13DD}" sibTransId="{6EFE1A31-1EFD-480C-A02D-5A08888962DB}"/>
    <dgm:cxn modelId="{0D0C9258-4374-4C52-A7C1-FD503DC5355F}" srcId="{43D126FD-FE60-4B39-B6A7-5720F8CE0E03}" destId="{3F6D370E-B018-4E83-8AD9-28BFC22BB5C7}" srcOrd="0" destOrd="0" parTransId="{CAB055AA-DC84-48FE-94D5-A946D01505AD}" sibTransId="{97755118-4C1D-4428-B98D-6891307C6C5B}"/>
    <dgm:cxn modelId="{86FFA958-403D-408B-8569-45BE29A0B753}" type="presOf" srcId="{0057AFE9-FF85-480B-B5F4-9A8DCD823BDF}" destId="{AD65711E-18F6-4224-93DF-06CB29F11009}" srcOrd="0" destOrd="0" presId="urn:microsoft.com/office/officeart/2005/8/layout/hList1"/>
    <dgm:cxn modelId="{E5B41A5A-1B78-447C-9700-162420AA53D3}" srcId="{8FA91F4D-1569-479D-96DE-AC4BF6D8EDC0}" destId="{0057AFE9-FF85-480B-B5F4-9A8DCD823BDF}" srcOrd="4" destOrd="0" parTransId="{66FFBB9A-93A3-4F62-BFD6-D054A85A85C0}" sibTransId="{CAB7D818-74E0-430E-8811-209A56495D77}"/>
    <dgm:cxn modelId="{516B3C5A-053E-4852-A563-838E33E3356E}" srcId="{0057AFE9-FF85-480B-B5F4-9A8DCD823BDF}" destId="{4D052B60-1C59-4B4D-8508-2F55AF34585B}" srcOrd="1" destOrd="0" parTransId="{477A8942-20B8-43E0-A1CA-AD4D2B366D5F}" sibTransId="{10BE9B71-5CA4-4611-B67A-E6784D83A9CC}"/>
    <dgm:cxn modelId="{678DD37C-151C-4BA5-8D0C-2C83DA402E14}" type="presOf" srcId="{3F6D370E-B018-4E83-8AD9-28BFC22BB5C7}" destId="{74745825-22FA-465F-8619-9A88A6AC7FBE}" srcOrd="0" destOrd="5" presId="urn:microsoft.com/office/officeart/2005/8/layout/hList1"/>
    <dgm:cxn modelId="{858A5E85-0681-4333-87BD-0DC1AA8E8832}" srcId="{6FF2B4DC-28C7-40E7-B981-D69BA406C945}" destId="{BF0D64E4-FF3E-469F-9F8F-C83E4F5AC954}" srcOrd="0" destOrd="0" parTransId="{E0CA0051-BBED-46A2-AE38-64730465C26E}" sibTransId="{D511BE55-41E4-4751-ADBE-3C4241B3F1A1}"/>
    <dgm:cxn modelId="{50F70D8B-95AB-4A12-BFC4-4798C48D261C}" type="presOf" srcId="{C21630F5-B34A-4CAA-8E37-BF26C694F086}" destId="{6F1AAA2D-1DE9-424E-8A99-CC8D06857834}" srcOrd="0" destOrd="0" presId="urn:microsoft.com/office/officeart/2005/8/layout/hList1"/>
    <dgm:cxn modelId="{73D49793-B7B5-403B-85F3-99551861943D}" type="presOf" srcId="{7B15A3E7-331D-467A-B14C-9BD8EE0EF04D}" destId="{7F5E41ED-4A81-4121-A47E-DADC63E17572}" srcOrd="0" destOrd="3" presId="urn:microsoft.com/office/officeart/2005/8/layout/hList1"/>
    <dgm:cxn modelId="{DA805299-7BE7-42F8-A428-EB5F7FA791F0}" type="presOf" srcId="{6FF2B4DC-28C7-40E7-B981-D69BA406C945}" destId="{96CBD53F-B2B6-4BD7-A4BC-C4D214DB2F4D}" srcOrd="0" destOrd="0" presId="urn:microsoft.com/office/officeart/2005/8/layout/hList1"/>
    <dgm:cxn modelId="{CC6CA39A-2921-4E4C-84D2-1EC798467C08}" type="presOf" srcId="{D5DAE19D-EADE-4CA8-9303-48A3462A5F5E}" destId="{7F5E41ED-4A81-4121-A47E-DADC63E17572}" srcOrd="0" destOrd="1" presId="urn:microsoft.com/office/officeart/2005/8/layout/hList1"/>
    <dgm:cxn modelId="{43713CA1-6D08-4DC2-8BFA-3060A24BA0FA}" srcId="{FF583F0E-C091-489B-9927-168CEE1A74A2}" destId="{D5DAE19D-EADE-4CA8-9303-48A3462A5F5E}" srcOrd="1" destOrd="0" parTransId="{825736DC-AA0B-491B-A659-19885E02DAF0}" sibTransId="{47E0179F-CE32-479B-84DC-BA45DCB161EA}"/>
    <dgm:cxn modelId="{235031A6-4967-4693-9AA1-B9C1FE070BD6}" srcId="{1AC22A6C-F40C-4DF8-875C-E53DC056F5E3}" destId="{6B172B23-1D1E-4E34-8F05-0F42E8383368}" srcOrd="2" destOrd="0" parTransId="{62950432-964D-43F1-9572-651943A6F5C7}" sibTransId="{951123FB-455A-4455-A79A-E752E619CB4E}"/>
    <dgm:cxn modelId="{A2CD66A7-7B69-4302-B468-0CFC7AA51F17}" type="presOf" srcId="{F31C732D-C7DB-4CD4-8232-F5D2829B29C0}" destId="{212AE93E-F50E-495A-A71E-A3B3DB325E57}" srcOrd="0" destOrd="6" presId="urn:microsoft.com/office/officeart/2005/8/layout/hList1"/>
    <dgm:cxn modelId="{D040EFA7-AC3E-49B6-BA58-A506B230BABD}" srcId="{8258EFB8-80FC-469A-A268-DA7C2721A6F5}" destId="{699EC7FD-E3E9-48DC-A654-7591D9D9FCD3}" srcOrd="0" destOrd="0" parTransId="{933929A6-982D-40B6-B66E-0F13A3F78740}" sibTransId="{AF70A18C-354B-4518-A7BD-C53305DAA2BA}"/>
    <dgm:cxn modelId="{0D35ABB0-7D33-4AAF-BD4A-5AB14C795A69}" type="presOf" srcId="{1AC22A6C-F40C-4DF8-875C-E53DC056F5E3}" destId="{74745825-22FA-465F-8619-9A88A6AC7FBE}" srcOrd="0" destOrd="0" presId="urn:microsoft.com/office/officeart/2005/8/layout/hList1"/>
    <dgm:cxn modelId="{121249B8-2440-4B87-8B87-AA43D54CF6A3}" type="presOf" srcId="{8FA91F4D-1569-479D-96DE-AC4BF6D8EDC0}" destId="{BC068A82-7836-46A3-AA31-053FA8763FC6}" srcOrd="0" destOrd="0" presId="urn:microsoft.com/office/officeart/2005/8/layout/hList1"/>
    <dgm:cxn modelId="{243A10BA-EC27-4F7C-A37B-2A95BBE372A8}" type="presOf" srcId="{A2FFE809-E821-4918-B235-67ECB8F7FC52}" destId="{73514271-F6F6-4098-9802-76AACF8619A2}" srcOrd="0" destOrd="3" presId="urn:microsoft.com/office/officeart/2005/8/layout/hList1"/>
    <dgm:cxn modelId="{4ECC33BA-8BA9-4832-AB23-B538DA522C79}" type="presOf" srcId="{FF9ED937-2104-4932-9642-D0DDBED685D1}" destId="{590D5D2A-BFA4-4A9F-8A81-3CC6C1C402C3}" srcOrd="0" destOrd="0" presId="urn:microsoft.com/office/officeart/2005/8/layout/hList1"/>
    <dgm:cxn modelId="{4E117EBA-F6BD-4FC2-81E5-89A821803899}" type="presOf" srcId="{F674BFDD-81D9-4E30-BBF0-DE8389142076}" destId="{212AE93E-F50E-495A-A71E-A3B3DB325E57}" srcOrd="0" destOrd="2" presId="urn:microsoft.com/office/officeart/2005/8/layout/hList1"/>
    <dgm:cxn modelId="{D3DF7EC1-0756-4910-8A35-B84C9355CCF1}" srcId="{FF583F0E-C091-489B-9927-168CEE1A74A2}" destId="{880A943B-5445-43E2-91F4-0DFDD9C8849A}" srcOrd="0" destOrd="0" parTransId="{8B6DA01B-2D90-400A-8F44-A105369F9135}" sibTransId="{E0F8336B-5608-4814-90DC-D48FD28DB838}"/>
    <dgm:cxn modelId="{4FB43CC9-BDF4-47AB-B87F-8AC60F740766}" srcId="{70A15743-F15D-4AC6-B9B6-2E43CE253C1D}" destId="{860F6D39-4199-413C-B49A-E16DFE3F4766}" srcOrd="1" destOrd="0" parTransId="{2A46EA38-8287-426F-A6E3-BF42709C2C9F}" sibTransId="{10DF8C1D-2C5D-4CF4-A01E-DECA51CF58BC}"/>
    <dgm:cxn modelId="{D55759D2-4180-4DBE-842C-B87F796C69FE}" type="presOf" srcId="{5345F977-B8A5-452C-8941-75ACC2D545B3}" destId="{7F5E41ED-4A81-4121-A47E-DADC63E17572}" srcOrd="0" destOrd="2" presId="urn:microsoft.com/office/officeart/2005/8/layout/hList1"/>
    <dgm:cxn modelId="{BC5379D9-5F55-4F97-8742-8500E155970B}" srcId="{8258EFB8-80FC-469A-A268-DA7C2721A6F5}" destId="{B71E3852-554E-48EA-ADFD-03D680188C17}" srcOrd="1" destOrd="0" parTransId="{F7FE0810-2025-4526-96A4-5AA28E1620E7}" sibTransId="{ED7A08CF-3289-49D0-80C3-5601B1CBE1FA}"/>
    <dgm:cxn modelId="{062AA5E5-0209-49B6-9489-79C85472B3BA}" type="presOf" srcId="{83AB385C-B8C9-4134-92B4-9E6687967B1B}" destId="{6F1AAA2D-1DE9-424E-8A99-CC8D06857834}" srcOrd="0" destOrd="1" presId="urn:microsoft.com/office/officeart/2005/8/layout/hList1"/>
    <dgm:cxn modelId="{161364E6-665B-4630-B23A-B351C3BF0E58}" srcId="{6FF2B4DC-28C7-40E7-B981-D69BA406C945}" destId="{70A15743-F15D-4AC6-B9B6-2E43CE253C1D}" srcOrd="1" destOrd="0" parTransId="{05D9EF40-0608-4C78-A0EA-B7E9505A1CFC}" sibTransId="{A5CB2443-A9B7-4F0C-9E3F-D4C0BC6D7F1D}"/>
    <dgm:cxn modelId="{A1049DED-A633-45EB-BF6A-312F734E8BEF}" type="presOf" srcId="{699EC7FD-E3E9-48DC-A654-7591D9D9FCD3}" destId="{73514271-F6F6-4098-9802-76AACF8619A2}" srcOrd="0" destOrd="0" presId="urn:microsoft.com/office/officeart/2005/8/layout/hList1"/>
    <dgm:cxn modelId="{B6610FEE-4602-447E-8031-3511DFEBA871}" srcId="{43D126FD-FE60-4B39-B6A7-5720F8CE0E03}" destId="{7238F7B8-20D1-451C-A7D6-53F7C491859D}" srcOrd="1" destOrd="0" parTransId="{C686DC34-EEBC-4A51-A6B4-AECD0B4A9C81}" sibTransId="{849D84B4-4B7D-4403-90BD-08F4530D172C}"/>
    <dgm:cxn modelId="{5A5406EF-05D2-460A-8CCC-53C2B1CFBBF8}" type="presOf" srcId="{880A943B-5445-43E2-91F4-0DFDD9C8849A}" destId="{7F5E41ED-4A81-4121-A47E-DADC63E17572}" srcOrd="0" destOrd="0" presId="urn:microsoft.com/office/officeart/2005/8/layout/hList1"/>
    <dgm:cxn modelId="{EFAC7B62-A7A3-41F7-9D18-40B5535FF85D}" type="presParOf" srcId="{BC068A82-7836-46A3-AA31-053FA8763FC6}" destId="{4A933019-B0DC-4B44-9E9C-190987A21470}" srcOrd="0" destOrd="0" presId="urn:microsoft.com/office/officeart/2005/8/layout/hList1"/>
    <dgm:cxn modelId="{73F28EF4-0BEB-40F1-B8F8-94527E395ACF}" type="presParOf" srcId="{4A933019-B0DC-4B44-9E9C-190987A21470}" destId="{590D5D2A-BFA4-4A9F-8A81-3CC6C1C402C3}" srcOrd="0" destOrd="0" presId="urn:microsoft.com/office/officeart/2005/8/layout/hList1"/>
    <dgm:cxn modelId="{C16A9793-461E-4D74-842E-4742DE19DB6F}" type="presParOf" srcId="{4A933019-B0DC-4B44-9E9C-190987A21470}" destId="{74745825-22FA-465F-8619-9A88A6AC7FBE}" srcOrd="1" destOrd="0" presId="urn:microsoft.com/office/officeart/2005/8/layout/hList1"/>
    <dgm:cxn modelId="{644FB12B-1AEF-4C7B-897C-A536746D10F7}" type="presParOf" srcId="{BC068A82-7836-46A3-AA31-053FA8763FC6}" destId="{3BD00078-1265-4F91-93A3-68C5436A756B}" srcOrd="1" destOrd="0" presId="urn:microsoft.com/office/officeart/2005/8/layout/hList1"/>
    <dgm:cxn modelId="{164300C3-4176-478E-B4E1-4EDA7B5F1860}" type="presParOf" srcId="{BC068A82-7836-46A3-AA31-053FA8763FC6}" destId="{E8530751-8EA3-42B9-9CD1-9F9943A30AFB}" srcOrd="2" destOrd="0" presId="urn:microsoft.com/office/officeart/2005/8/layout/hList1"/>
    <dgm:cxn modelId="{8CE7A4C0-723D-464E-BB2F-5AB966BB35CF}" type="presParOf" srcId="{E8530751-8EA3-42B9-9CD1-9F9943A30AFB}" destId="{96CBD53F-B2B6-4BD7-A4BC-C4D214DB2F4D}" srcOrd="0" destOrd="0" presId="urn:microsoft.com/office/officeart/2005/8/layout/hList1"/>
    <dgm:cxn modelId="{617EE465-D46B-44C0-A875-792BF76DC00E}" type="presParOf" srcId="{E8530751-8EA3-42B9-9CD1-9F9943A30AFB}" destId="{212AE93E-F50E-495A-A71E-A3B3DB325E57}" srcOrd="1" destOrd="0" presId="urn:microsoft.com/office/officeart/2005/8/layout/hList1"/>
    <dgm:cxn modelId="{0047A3F8-C650-4666-8225-58C98FB406C8}" type="presParOf" srcId="{BC068A82-7836-46A3-AA31-053FA8763FC6}" destId="{55E2840C-B35E-426B-8A82-A30B25CFF090}" srcOrd="3" destOrd="0" presId="urn:microsoft.com/office/officeart/2005/8/layout/hList1"/>
    <dgm:cxn modelId="{B0F3052A-2132-40DC-9495-D6258F2BF4AF}" type="presParOf" srcId="{BC068A82-7836-46A3-AA31-053FA8763FC6}" destId="{3AA61ED3-18F3-4AE5-8681-AD8E8D481166}" srcOrd="4" destOrd="0" presId="urn:microsoft.com/office/officeart/2005/8/layout/hList1"/>
    <dgm:cxn modelId="{9E8A9FBB-91BD-496E-8BA2-A456FBDF8C54}" type="presParOf" srcId="{3AA61ED3-18F3-4AE5-8681-AD8E8D481166}" destId="{184EB213-3B52-495F-82A7-9B7912655BD1}" srcOrd="0" destOrd="0" presId="urn:microsoft.com/office/officeart/2005/8/layout/hList1"/>
    <dgm:cxn modelId="{81547E41-6D91-43A4-B3DF-32E700C4AD41}" type="presParOf" srcId="{3AA61ED3-18F3-4AE5-8681-AD8E8D481166}" destId="{6F1AAA2D-1DE9-424E-8A99-CC8D06857834}" srcOrd="1" destOrd="0" presId="urn:microsoft.com/office/officeart/2005/8/layout/hList1"/>
    <dgm:cxn modelId="{9210033E-AD1B-400B-AEA1-EF185E1AD8A5}" type="presParOf" srcId="{BC068A82-7836-46A3-AA31-053FA8763FC6}" destId="{DA44283A-6215-4493-8B7E-B52D3E10562D}" srcOrd="5" destOrd="0" presId="urn:microsoft.com/office/officeart/2005/8/layout/hList1"/>
    <dgm:cxn modelId="{6A8A4A49-A786-4566-B3B5-4B1072379079}" type="presParOf" srcId="{BC068A82-7836-46A3-AA31-053FA8763FC6}" destId="{99E16EDF-EEBB-4F3F-9038-A177244864BD}" srcOrd="6" destOrd="0" presId="urn:microsoft.com/office/officeart/2005/8/layout/hList1"/>
    <dgm:cxn modelId="{1BB0B60E-29AC-42D3-A414-C0CCAF35EBA6}" type="presParOf" srcId="{99E16EDF-EEBB-4F3F-9038-A177244864BD}" destId="{F48BAF18-9F4B-4BB9-B228-8B2300E8FB1F}" srcOrd="0" destOrd="0" presId="urn:microsoft.com/office/officeart/2005/8/layout/hList1"/>
    <dgm:cxn modelId="{F0EFF88B-5158-4653-BCAF-2A61863A33E2}" type="presParOf" srcId="{99E16EDF-EEBB-4F3F-9038-A177244864BD}" destId="{7F5E41ED-4A81-4121-A47E-DADC63E17572}" srcOrd="1" destOrd="0" presId="urn:microsoft.com/office/officeart/2005/8/layout/hList1"/>
    <dgm:cxn modelId="{5D6406B6-3C62-4B0B-827C-1CA49CD7F6DB}" type="presParOf" srcId="{BC068A82-7836-46A3-AA31-053FA8763FC6}" destId="{6493CF7F-448B-41F1-81C3-4B6D3BBABB7A}" srcOrd="7" destOrd="0" presId="urn:microsoft.com/office/officeart/2005/8/layout/hList1"/>
    <dgm:cxn modelId="{E13453F9-BDEB-4289-8D9D-EFED88EFD7D6}" type="presParOf" srcId="{BC068A82-7836-46A3-AA31-053FA8763FC6}" destId="{F9AA7F62-79D7-4169-8DD6-56ECD4216FEC}" srcOrd="8" destOrd="0" presId="urn:microsoft.com/office/officeart/2005/8/layout/hList1"/>
    <dgm:cxn modelId="{9FA0F810-C197-4AC6-8F22-E754DE52CF04}" type="presParOf" srcId="{F9AA7F62-79D7-4169-8DD6-56ECD4216FEC}" destId="{AD65711E-18F6-4224-93DF-06CB29F11009}" srcOrd="0" destOrd="0" presId="urn:microsoft.com/office/officeart/2005/8/layout/hList1"/>
    <dgm:cxn modelId="{36473B34-207E-436B-B1D7-C43A4507CC89}" type="presParOf" srcId="{F9AA7F62-79D7-4169-8DD6-56ECD4216FEC}" destId="{DE08E5DF-76A8-41E6-A377-77E70551CA03}" srcOrd="1" destOrd="0" presId="urn:microsoft.com/office/officeart/2005/8/layout/hList1"/>
    <dgm:cxn modelId="{525B524B-D043-4257-823F-BB6095526BF4}" type="presParOf" srcId="{BC068A82-7836-46A3-AA31-053FA8763FC6}" destId="{D8C153CF-D9AA-4C16-991F-0F930EC0B681}" srcOrd="9" destOrd="0" presId="urn:microsoft.com/office/officeart/2005/8/layout/hList1"/>
    <dgm:cxn modelId="{A14C328C-096A-4C51-99D2-DE2E3189ED22}" type="presParOf" srcId="{BC068A82-7836-46A3-AA31-053FA8763FC6}" destId="{975727DB-C894-46FD-93B2-77F546097E80}" srcOrd="10" destOrd="0" presId="urn:microsoft.com/office/officeart/2005/8/layout/hList1"/>
    <dgm:cxn modelId="{ADF382CD-89E9-4AC9-894F-BF80EB14404A}" type="presParOf" srcId="{975727DB-C894-46FD-93B2-77F546097E80}" destId="{B0F1BFE2-AEF0-4583-AABD-725435CA5513}" srcOrd="0" destOrd="0" presId="urn:microsoft.com/office/officeart/2005/8/layout/hList1"/>
    <dgm:cxn modelId="{A853799D-272E-4C1C-8324-4328FDC9C3B4}" type="presParOf" srcId="{975727DB-C894-46FD-93B2-77F546097E80}" destId="{73514271-F6F6-4098-9802-76AACF8619A2}"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9A94347-66C9-4B14-BC84-C64426D2EA8D}" type="doc">
      <dgm:prSet loTypeId="urn:microsoft.com/office/officeart/2009/3/layout/RandomtoResultProcess" loCatId="process" qsTypeId="urn:microsoft.com/office/officeart/2005/8/quickstyle/simple1" qsCatId="simple" csTypeId="urn:microsoft.com/office/officeart/2005/8/colors/accent1_2" csCatId="accent1" phldr="1"/>
      <dgm:spPr/>
      <dgm:t>
        <a:bodyPr/>
        <a:lstStyle/>
        <a:p>
          <a:endParaRPr lang="en-US"/>
        </a:p>
      </dgm:t>
    </dgm:pt>
    <dgm:pt modelId="{BA095715-8816-412D-82D0-3F03E4477E62}">
      <dgm:prSet phldrT="[Text]"/>
      <dgm:spPr/>
      <dgm:t>
        <a:bodyPr/>
        <a:lstStyle/>
        <a:p>
          <a:r>
            <a:rPr lang="en-US"/>
            <a:t>2002</a:t>
          </a:r>
        </a:p>
      </dgm:t>
    </dgm:pt>
    <dgm:pt modelId="{8721ECF6-EF0B-413A-9C05-8092CFC86199}" type="parTrans" cxnId="{211869E7-6A19-46BA-A773-A4DB60E79B98}">
      <dgm:prSet/>
      <dgm:spPr/>
      <dgm:t>
        <a:bodyPr/>
        <a:lstStyle/>
        <a:p>
          <a:endParaRPr lang="en-US"/>
        </a:p>
      </dgm:t>
    </dgm:pt>
    <dgm:pt modelId="{6AD13671-367B-413B-BB23-391D0887D329}" type="sibTrans" cxnId="{211869E7-6A19-46BA-A773-A4DB60E79B98}">
      <dgm:prSet/>
      <dgm:spPr/>
      <dgm:t>
        <a:bodyPr/>
        <a:lstStyle/>
        <a:p>
          <a:endParaRPr lang="en-US"/>
        </a:p>
      </dgm:t>
    </dgm:pt>
    <dgm:pt modelId="{BA7A5F1B-A394-4694-AAED-AD5908DB1977}">
      <dgm:prSet phldrT="[Text]"/>
      <dgm:spPr/>
      <dgm:t>
        <a:bodyPr/>
        <a:lstStyle/>
        <a:p>
          <a:r>
            <a:rPr lang="en-US"/>
            <a:t>Initial Funding: $1.25M</a:t>
          </a:r>
        </a:p>
      </dgm:t>
    </dgm:pt>
    <dgm:pt modelId="{39B4158C-BE63-4D9E-8C66-0EA29847AEF2}" type="parTrans" cxnId="{BCCC765E-4F7C-48B1-AAAD-7CD31170D8B3}">
      <dgm:prSet/>
      <dgm:spPr/>
      <dgm:t>
        <a:bodyPr/>
        <a:lstStyle/>
        <a:p>
          <a:endParaRPr lang="en-US"/>
        </a:p>
      </dgm:t>
    </dgm:pt>
    <dgm:pt modelId="{FD3548E9-DC9C-4C30-9230-E6CD657F6C05}" type="sibTrans" cxnId="{BCCC765E-4F7C-48B1-AAAD-7CD31170D8B3}">
      <dgm:prSet/>
      <dgm:spPr/>
      <dgm:t>
        <a:bodyPr/>
        <a:lstStyle/>
        <a:p>
          <a:endParaRPr lang="en-US"/>
        </a:p>
      </dgm:t>
    </dgm:pt>
    <dgm:pt modelId="{BEF04DD0-687B-45CE-B642-632C22336E06}">
      <dgm:prSet phldrT="[Text]"/>
      <dgm:spPr/>
      <dgm:t>
        <a:bodyPr/>
        <a:lstStyle/>
        <a:p>
          <a:r>
            <a:rPr lang="en-US"/>
            <a:t>2004</a:t>
          </a:r>
        </a:p>
      </dgm:t>
    </dgm:pt>
    <dgm:pt modelId="{0DBD7A01-2E0E-49FD-90C7-4C669ADC441A}" type="parTrans" cxnId="{ED1CB77A-FCD1-49C7-8DDA-BEC07DB1DEA7}">
      <dgm:prSet/>
      <dgm:spPr/>
      <dgm:t>
        <a:bodyPr/>
        <a:lstStyle/>
        <a:p>
          <a:endParaRPr lang="en-US"/>
        </a:p>
      </dgm:t>
    </dgm:pt>
    <dgm:pt modelId="{2648A986-C36D-431F-9E01-6ABCB5A01DA6}" type="sibTrans" cxnId="{ED1CB77A-FCD1-49C7-8DDA-BEC07DB1DEA7}">
      <dgm:prSet/>
      <dgm:spPr/>
      <dgm:t>
        <a:bodyPr/>
        <a:lstStyle/>
        <a:p>
          <a:endParaRPr lang="en-US"/>
        </a:p>
      </dgm:t>
    </dgm:pt>
    <dgm:pt modelId="{0F28C283-E0DD-447A-8804-7721FE0B7CDB}">
      <dgm:prSet phldrT="[Text]"/>
      <dgm:spPr/>
      <dgm:t>
        <a:bodyPr/>
        <a:lstStyle/>
        <a:p>
          <a:r>
            <a:rPr lang="en-US"/>
            <a:t>2007</a:t>
          </a:r>
        </a:p>
      </dgm:t>
    </dgm:pt>
    <dgm:pt modelId="{744C8451-84D9-4039-B18F-93EB9EFE2520}" type="parTrans" cxnId="{D93B923C-E708-4997-9ABF-FF9D25CFD041}">
      <dgm:prSet/>
      <dgm:spPr/>
      <dgm:t>
        <a:bodyPr/>
        <a:lstStyle/>
        <a:p>
          <a:endParaRPr lang="en-US"/>
        </a:p>
      </dgm:t>
    </dgm:pt>
    <dgm:pt modelId="{C2E41E9A-BAA6-4F38-850A-E151DB4D524D}" type="sibTrans" cxnId="{D93B923C-E708-4997-9ABF-FF9D25CFD041}">
      <dgm:prSet/>
      <dgm:spPr/>
      <dgm:t>
        <a:bodyPr/>
        <a:lstStyle/>
        <a:p>
          <a:endParaRPr lang="en-US"/>
        </a:p>
      </dgm:t>
    </dgm:pt>
    <dgm:pt modelId="{5C7726A8-82A8-4055-8EDB-1914095A2931}">
      <dgm:prSet phldrT="[Text]"/>
      <dgm:spPr/>
      <dgm:t>
        <a:bodyPr/>
        <a:lstStyle/>
        <a:p>
          <a:r>
            <a:rPr lang="en-US"/>
            <a:t>Second Round: $1.53M</a:t>
          </a:r>
        </a:p>
      </dgm:t>
    </dgm:pt>
    <dgm:pt modelId="{422177C0-7DFD-4A96-85F5-1AFAD7AB8F0D}" type="parTrans" cxnId="{55FC3DEC-83DD-4CE4-ACD7-13FC4205460D}">
      <dgm:prSet/>
      <dgm:spPr/>
      <dgm:t>
        <a:bodyPr/>
        <a:lstStyle/>
        <a:p>
          <a:endParaRPr lang="en-US"/>
        </a:p>
      </dgm:t>
    </dgm:pt>
    <dgm:pt modelId="{18C591CD-A2F9-47AB-BBAA-3BD04622FBC9}" type="sibTrans" cxnId="{55FC3DEC-83DD-4CE4-ACD7-13FC4205460D}">
      <dgm:prSet/>
      <dgm:spPr/>
      <dgm:t>
        <a:bodyPr/>
        <a:lstStyle/>
        <a:p>
          <a:endParaRPr lang="en-US"/>
        </a:p>
      </dgm:t>
    </dgm:pt>
    <dgm:pt modelId="{D009D308-9E2F-4739-A7B0-C9E350D0EB0E}">
      <dgm:prSet phldrT="[Text]"/>
      <dgm:spPr/>
      <dgm:t>
        <a:bodyPr/>
        <a:lstStyle/>
        <a:p>
          <a:r>
            <a:rPr lang="en-US"/>
            <a:t>Third Round: $3.5M</a:t>
          </a:r>
        </a:p>
      </dgm:t>
    </dgm:pt>
    <dgm:pt modelId="{B85F1DC6-69D5-495E-ADAE-9C2731369F3A}" type="parTrans" cxnId="{0F869F73-34F5-49E4-92CB-5D100CFBDBB0}">
      <dgm:prSet/>
      <dgm:spPr/>
      <dgm:t>
        <a:bodyPr/>
        <a:lstStyle/>
        <a:p>
          <a:endParaRPr lang="en-US"/>
        </a:p>
      </dgm:t>
    </dgm:pt>
    <dgm:pt modelId="{2225144D-DBAF-4FC5-8B1C-565A7B35EF9D}" type="sibTrans" cxnId="{0F869F73-34F5-49E4-92CB-5D100CFBDBB0}">
      <dgm:prSet/>
      <dgm:spPr/>
      <dgm:t>
        <a:bodyPr/>
        <a:lstStyle/>
        <a:p>
          <a:endParaRPr lang="en-US"/>
        </a:p>
      </dgm:t>
    </dgm:pt>
    <dgm:pt modelId="{AB850FAE-ADA0-4964-B7B9-97C0F9DBB981}">
      <dgm:prSet phldrT="[Text]"/>
      <dgm:spPr/>
      <dgm:t>
        <a:bodyPr/>
        <a:lstStyle/>
        <a:p>
          <a:r>
            <a:rPr lang="en-US"/>
            <a:t>2008</a:t>
          </a:r>
        </a:p>
      </dgm:t>
    </dgm:pt>
    <dgm:pt modelId="{C43E0EB0-0220-4289-A5F8-5E6E8CAACFAB}" type="parTrans" cxnId="{A957065C-9FE4-42C3-B5BE-880E44D8AA43}">
      <dgm:prSet/>
      <dgm:spPr/>
      <dgm:t>
        <a:bodyPr/>
        <a:lstStyle/>
        <a:p>
          <a:endParaRPr lang="en-US"/>
        </a:p>
      </dgm:t>
    </dgm:pt>
    <dgm:pt modelId="{126662E7-C455-48C6-A572-C3C81A49685B}" type="sibTrans" cxnId="{A957065C-9FE4-42C3-B5BE-880E44D8AA43}">
      <dgm:prSet/>
      <dgm:spPr/>
      <dgm:t>
        <a:bodyPr/>
        <a:lstStyle/>
        <a:p>
          <a:endParaRPr lang="en-US"/>
        </a:p>
      </dgm:t>
    </dgm:pt>
    <dgm:pt modelId="{C0DC3842-45C0-4F54-BDE2-008281E4922A}">
      <dgm:prSet phldrT="[Text]"/>
      <dgm:spPr/>
      <dgm:t>
        <a:bodyPr/>
        <a:lstStyle/>
        <a:p>
          <a:r>
            <a:rPr lang="en-US"/>
            <a:t>Fourth Round: $8.575M</a:t>
          </a:r>
        </a:p>
      </dgm:t>
    </dgm:pt>
    <dgm:pt modelId="{CC3A1E97-5C0C-4F77-BE18-C8A99E2F700A}" type="parTrans" cxnId="{A2D8C4DC-2029-455D-BCFB-6D0AE9D597E6}">
      <dgm:prSet/>
      <dgm:spPr/>
      <dgm:t>
        <a:bodyPr/>
        <a:lstStyle/>
        <a:p>
          <a:endParaRPr lang="en-US"/>
        </a:p>
      </dgm:t>
    </dgm:pt>
    <dgm:pt modelId="{0D09ADD9-6BD0-4AFF-94E3-D4FB232838EF}" type="sibTrans" cxnId="{A2D8C4DC-2029-455D-BCFB-6D0AE9D597E6}">
      <dgm:prSet/>
      <dgm:spPr/>
      <dgm:t>
        <a:bodyPr/>
        <a:lstStyle/>
        <a:p>
          <a:endParaRPr lang="en-US"/>
        </a:p>
      </dgm:t>
    </dgm:pt>
    <dgm:pt modelId="{D65985D4-C951-42BE-B4F1-A6B7E50FAFEB}">
      <dgm:prSet phldrT="[Text]"/>
      <dgm:spPr/>
      <dgm:t>
        <a:bodyPr/>
        <a:lstStyle/>
        <a:p>
          <a:r>
            <a:rPr lang="en-US"/>
            <a:t>2013</a:t>
          </a:r>
        </a:p>
      </dgm:t>
    </dgm:pt>
    <dgm:pt modelId="{D0801AAC-805B-4F15-B570-A31A7EA57C11}" type="parTrans" cxnId="{9B7B5299-2A45-4A76-8D67-74449957AC7A}">
      <dgm:prSet/>
      <dgm:spPr/>
      <dgm:t>
        <a:bodyPr/>
        <a:lstStyle/>
        <a:p>
          <a:endParaRPr lang="en-US"/>
        </a:p>
      </dgm:t>
    </dgm:pt>
    <dgm:pt modelId="{2EA77E89-4D6A-4C0F-A209-1A2E88287CBC}" type="sibTrans" cxnId="{9B7B5299-2A45-4A76-8D67-74449957AC7A}">
      <dgm:prSet/>
      <dgm:spPr/>
      <dgm:t>
        <a:bodyPr/>
        <a:lstStyle/>
        <a:p>
          <a:endParaRPr lang="en-US"/>
        </a:p>
      </dgm:t>
    </dgm:pt>
    <dgm:pt modelId="{25A1385F-7CCC-4B6D-AB1B-27A13F6FAE92}">
      <dgm:prSet phldrT="[Text]"/>
      <dgm:spPr/>
      <dgm:t>
        <a:bodyPr/>
        <a:lstStyle/>
        <a:p>
          <a:r>
            <a:rPr lang="en-US"/>
            <a:t>Fifth Round: $225K for Minority Business Set Aside</a:t>
          </a:r>
        </a:p>
      </dgm:t>
    </dgm:pt>
    <dgm:pt modelId="{10255927-A2B7-4B06-83E1-0281DCBA97F2}" type="parTrans" cxnId="{7C6E7EF8-8374-4E2E-ADBF-10CAE16365AF}">
      <dgm:prSet/>
      <dgm:spPr/>
      <dgm:t>
        <a:bodyPr/>
        <a:lstStyle/>
        <a:p>
          <a:endParaRPr lang="en-US"/>
        </a:p>
      </dgm:t>
    </dgm:pt>
    <dgm:pt modelId="{42F1E2EE-6234-47DD-B260-C92EB23542BA}" type="sibTrans" cxnId="{7C6E7EF8-8374-4E2E-ADBF-10CAE16365AF}">
      <dgm:prSet/>
      <dgm:spPr/>
      <dgm:t>
        <a:bodyPr/>
        <a:lstStyle/>
        <a:p>
          <a:endParaRPr lang="en-US"/>
        </a:p>
      </dgm:t>
    </dgm:pt>
    <dgm:pt modelId="{54E688F1-9588-4F31-803F-39C068644831}">
      <dgm:prSet phldrT="[Text]"/>
      <dgm:spPr/>
      <dgm:t>
        <a:bodyPr/>
        <a:lstStyle/>
        <a:p>
          <a:r>
            <a:rPr lang="en-US"/>
            <a:t>2020</a:t>
          </a:r>
        </a:p>
      </dgm:t>
    </dgm:pt>
    <dgm:pt modelId="{6E890516-D639-4989-9A24-691FED5505EC}" type="parTrans" cxnId="{E4C631D7-56CD-4751-B21D-A948A42B2A37}">
      <dgm:prSet/>
      <dgm:spPr/>
      <dgm:t>
        <a:bodyPr/>
        <a:lstStyle/>
        <a:p>
          <a:endParaRPr lang="en-US"/>
        </a:p>
      </dgm:t>
    </dgm:pt>
    <dgm:pt modelId="{5A068448-E881-42A4-A3CC-35278789E8C3}" type="sibTrans" cxnId="{E4C631D7-56CD-4751-B21D-A948A42B2A37}">
      <dgm:prSet/>
      <dgm:spPr/>
      <dgm:t>
        <a:bodyPr/>
        <a:lstStyle/>
        <a:p>
          <a:endParaRPr lang="en-US"/>
        </a:p>
      </dgm:t>
    </dgm:pt>
    <dgm:pt modelId="{18F71890-DCFD-4CBE-B922-88A6EEC657C8}">
      <dgm:prSet phldrT="[Text]"/>
      <dgm:spPr/>
      <dgm:t>
        <a:bodyPr/>
        <a:lstStyle/>
        <a:p>
          <a:r>
            <a:rPr lang="en-US"/>
            <a:t>Sixth Round: $1.25M ($250K Minority Business Set Aside)</a:t>
          </a:r>
        </a:p>
      </dgm:t>
    </dgm:pt>
    <dgm:pt modelId="{CB69CDDA-E865-4E6B-B0D2-1080553CF025}" type="parTrans" cxnId="{BF267523-A784-4123-9584-AFE8C996ED28}">
      <dgm:prSet/>
      <dgm:spPr/>
      <dgm:t>
        <a:bodyPr/>
        <a:lstStyle/>
        <a:p>
          <a:endParaRPr lang="en-US"/>
        </a:p>
      </dgm:t>
    </dgm:pt>
    <dgm:pt modelId="{62C8B063-73DE-41F8-AA39-FD8FE7607F67}" type="sibTrans" cxnId="{BF267523-A784-4123-9584-AFE8C996ED28}">
      <dgm:prSet/>
      <dgm:spPr/>
      <dgm:t>
        <a:bodyPr/>
        <a:lstStyle/>
        <a:p>
          <a:endParaRPr lang="en-US"/>
        </a:p>
      </dgm:t>
    </dgm:pt>
    <dgm:pt modelId="{BEA21076-B2D4-4234-B4DB-C5D9B62719BA}">
      <dgm:prSet phldrT="[Text]"/>
      <dgm:spPr/>
      <dgm:t>
        <a:bodyPr/>
        <a:lstStyle/>
        <a:p>
          <a:r>
            <a:rPr lang="en-US"/>
            <a:t>2021</a:t>
          </a:r>
        </a:p>
      </dgm:t>
    </dgm:pt>
    <dgm:pt modelId="{E25EFE7D-5F31-48A6-8531-B64B962AFF32}" type="parTrans" cxnId="{FBB08AF8-8341-4B12-81A0-6F90AC3CFB3A}">
      <dgm:prSet/>
      <dgm:spPr/>
      <dgm:t>
        <a:bodyPr/>
        <a:lstStyle/>
        <a:p>
          <a:endParaRPr lang="en-US"/>
        </a:p>
      </dgm:t>
    </dgm:pt>
    <dgm:pt modelId="{04A9B921-3E1A-43F0-B559-965F946672DD}" type="sibTrans" cxnId="{FBB08AF8-8341-4B12-81A0-6F90AC3CFB3A}">
      <dgm:prSet/>
      <dgm:spPr/>
      <dgm:t>
        <a:bodyPr/>
        <a:lstStyle/>
        <a:p>
          <a:endParaRPr lang="en-US"/>
        </a:p>
      </dgm:t>
    </dgm:pt>
    <dgm:pt modelId="{4125FFB5-9CA1-4B8C-B3DB-A2A1EBCE581D}">
      <dgm:prSet phldrT="[Text]"/>
      <dgm:spPr/>
      <dgm:t>
        <a:bodyPr/>
        <a:lstStyle/>
        <a:p>
          <a:r>
            <a:rPr lang="en-US"/>
            <a:t>Seventh Round: $1.2M ($250K Minority Business Set Aside)</a:t>
          </a:r>
        </a:p>
      </dgm:t>
    </dgm:pt>
    <dgm:pt modelId="{2F710F11-5C94-4215-B146-DD2AB4855F47}" type="parTrans" cxnId="{D7E641D2-1CE6-4CE2-933B-D74256B4E609}">
      <dgm:prSet/>
      <dgm:spPr/>
      <dgm:t>
        <a:bodyPr/>
        <a:lstStyle/>
        <a:p>
          <a:endParaRPr lang="en-US"/>
        </a:p>
      </dgm:t>
    </dgm:pt>
    <dgm:pt modelId="{6B26EF71-C32B-418D-BAE1-B8B2409358D1}" type="sibTrans" cxnId="{D7E641D2-1CE6-4CE2-933B-D74256B4E609}">
      <dgm:prSet/>
      <dgm:spPr/>
      <dgm:t>
        <a:bodyPr/>
        <a:lstStyle/>
        <a:p>
          <a:endParaRPr lang="en-US"/>
        </a:p>
      </dgm:t>
    </dgm:pt>
    <dgm:pt modelId="{508C4C1A-88F3-4991-B8EC-2E09341410B9}">
      <dgm:prSet phldr="0"/>
      <dgm:spPr/>
      <dgm:t>
        <a:bodyPr/>
        <a:lstStyle/>
        <a:p>
          <a:r>
            <a:rPr lang="en-US">
              <a:latin typeface="Calibri Light" panose="020F0302020204030204"/>
            </a:rPr>
            <a:t>2023</a:t>
          </a:r>
        </a:p>
      </dgm:t>
    </dgm:pt>
    <dgm:pt modelId="{8D827FD6-F3A9-4C34-95CE-592C658235AB}" type="parTrans" cxnId="{3E6B3288-0F74-4D98-AC00-341954354819}">
      <dgm:prSet/>
      <dgm:spPr/>
      <dgm:t>
        <a:bodyPr/>
        <a:lstStyle/>
        <a:p>
          <a:endParaRPr lang="en-US"/>
        </a:p>
      </dgm:t>
    </dgm:pt>
    <dgm:pt modelId="{E40C96D8-FB54-43B5-AC3C-35326FBB4E81}" type="sibTrans" cxnId="{3E6B3288-0F74-4D98-AC00-341954354819}">
      <dgm:prSet/>
      <dgm:spPr/>
      <dgm:t>
        <a:bodyPr/>
        <a:lstStyle/>
        <a:p>
          <a:endParaRPr lang="en-US"/>
        </a:p>
      </dgm:t>
    </dgm:pt>
    <dgm:pt modelId="{0D50C6A3-B7ED-400D-A002-1B124B8E9F87}">
      <dgm:prSet phldr="0"/>
      <dgm:spPr/>
      <dgm:t>
        <a:bodyPr/>
        <a:lstStyle/>
        <a:p>
          <a:pPr rtl="0"/>
          <a:r>
            <a:rPr lang="en-US">
              <a:latin typeface="Calibri Light" panose="020F0302020204030204"/>
            </a:rPr>
            <a:t>Eighth Round: $1M ($300K Minority Business Set Aside)</a:t>
          </a:r>
        </a:p>
      </dgm:t>
    </dgm:pt>
    <dgm:pt modelId="{CC2A5148-483C-4921-BB6C-54467E53E3EE}" type="parTrans" cxnId="{A9353865-EB99-4106-B942-5937FEBCB79E}">
      <dgm:prSet/>
      <dgm:spPr/>
      <dgm:t>
        <a:bodyPr/>
        <a:lstStyle/>
        <a:p>
          <a:endParaRPr lang="en-US"/>
        </a:p>
      </dgm:t>
    </dgm:pt>
    <dgm:pt modelId="{298EAB05-2562-4D7C-BC0D-B2E62C3EC0CE}" type="sibTrans" cxnId="{A9353865-EB99-4106-B942-5937FEBCB79E}">
      <dgm:prSet/>
      <dgm:spPr/>
      <dgm:t>
        <a:bodyPr/>
        <a:lstStyle/>
        <a:p>
          <a:endParaRPr lang="en-US"/>
        </a:p>
      </dgm:t>
    </dgm:pt>
    <dgm:pt modelId="{A58FB6E4-7E2C-4794-9F58-D4C5B5729BA1}">
      <dgm:prSet phldr="0"/>
      <dgm:spPr/>
      <dgm:t>
        <a:bodyPr/>
        <a:lstStyle/>
        <a:p>
          <a:r>
            <a:rPr lang="en-US">
              <a:latin typeface="Calibri Light" panose="020F0302020204030204"/>
            </a:rPr>
            <a:t>2024</a:t>
          </a:r>
        </a:p>
      </dgm:t>
    </dgm:pt>
    <dgm:pt modelId="{CCF3450A-ECF5-47C1-A47D-C9775C3633FD}" type="parTrans" cxnId="{8898F168-41CB-4EE7-8D79-C89F8ABE19C4}">
      <dgm:prSet/>
      <dgm:spPr/>
    </dgm:pt>
    <dgm:pt modelId="{DE7BEB54-8EA1-403A-AA89-9B413416C053}" type="sibTrans" cxnId="{8898F168-41CB-4EE7-8D79-C89F8ABE19C4}">
      <dgm:prSet/>
      <dgm:spPr/>
    </dgm:pt>
    <dgm:pt modelId="{A18939EB-F459-4270-8726-FDD977E26A86}">
      <dgm:prSet phldr="0"/>
      <dgm:spPr/>
      <dgm:t>
        <a:bodyPr/>
        <a:lstStyle/>
        <a:p>
          <a:pPr rtl="0"/>
          <a:r>
            <a:rPr lang="en-US">
              <a:latin typeface="Calibri Light" panose="020F0302020204030204"/>
            </a:rPr>
            <a:t>Tenth Round: $350K Minority Business Set Aside</a:t>
          </a:r>
        </a:p>
      </dgm:t>
    </dgm:pt>
    <dgm:pt modelId="{2CFF7D8B-2DFE-49B5-8E65-CFEC89B7C54D}" type="parTrans" cxnId="{E7065C81-B626-4535-B72E-0BBC1411F7C6}">
      <dgm:prSet/>
      <dgm:spPr/>
    </dgm:pt>
    <dgm:pt modelId="{A1EEA080-4DC3-4CD6-A8C2-F3F838124FDF}" type="sibTrans" cxnId="{E7065C81-B626-4535-B72E-0BBC1411F7C6}">
      <dgm:prSet/>
      <dgm:spPr/>
    </dgm:pt>
    <dgm:pt modelId="{72BAB98E-1010-4B6C-875B-AC6268B27076}" type="pres">
      <dgm:prSet presAssocID="{A9A94347-66C9-4B14-BC84-C64426D2EA8D}" presName="Name0" presStyleCnt="0">
        <dgm:presLayoutVars>
          <dgm:dir/>
          <dgm:animOne val="branch"/>
          <dgm:animLvl val="lvl"/>
        </dgm:presLayoutVars>
      </dgm:prSet>
      <dgm:spPr/>
    </dgm:pt>
    <dgm:pt modelId="{D52EA7A2-C64B-4C6E-ACEF-1A62C915034F}" type="pres">
      <dgm:prSet presAssocID="{BA095715-8816-412D-82D0-3F03E4477E62}" presName="chaos" presStyleCnt="0"/>
      <dgm:spPr/>
    </dgm:pt>
    <dgm:pt modelId="{160A60D8-7FC5-4623-9D27-90AE29AB3295}" type="pres">
      <dgm:prSet presAssocID="{BA095715-8816-412D-82D0-3F03E4477E62}" presName="parTx1" presStyleLbl="revTx" presStyleIdx="0" presStyleCnt="17"/>
      <dgm:spPr/>
    </dgm:pt>
    <dgm:pt modelId="{F6466EBD-31B1-480D-91A6-50474A3C96FB}" type="pres">
      <dgm:prSet presAssocID="{BA095715-8816-412D-82D0-3F03E4477E62}" presName="desTx1" presStyleLbl="revTx" presStyleIdx="1" presStyleCnt="17">
        <dgm:presLayoutVars>
          <dgm:bulletEnabled val="1"/>
        </dgm:presLayoutVars>
      </dgm:prSet>
      <dgm:spPr/>
    </dgm:pt>
    <dgm:pt modelId="{E01CBB62-C529-4CB7-9A95-847E67AD72E9}" type="pres">
      <dgm:prSet presAssocID="{BA095715-8816-412D-82D0-3F03E4477E62}" presName="c1" presStyleLbl="node1" presStyleIdx="0" presStyleCnt="19"/>
      <dgm:spPr/>
    </dgm:pt>
    <dgm:pt modelId="{360CCEB9-67FE-4EC4-9E61-FE01C56269F8}" type="pres">
      <dgm:prSet presAssocID="{BA095715-8816-412D-82D0-3F03E4477E62}" presName="c2" presStyleLbl="node1" presStyleIdx="1" presStyleCnt="19"/>
      <dgm:spPr/>
    </dgm:pt>
    <dgm:pt modelId="{B1490D9D-B830-4D03-8175-7532B72C8BFE}" type="pres">
      <dgm:prSet presAssocID="{BA095715-8816-412D-82D0-3F03E4477E62}" presName="c3" presStyleLbl="node1" presStyleIdx="2" presStyleCnt="19"/>
      <dgm:spPr/>
    </dgm:pt>
    <dgm:pt modelId="{E9D4472D-C7AE-4CA3-A566-031AB3B2E1D9}" type="pres">
      <dgm:prSet presAssocID="{BA095715-8816-412D-82D0-3F03E4477E62}" presName="c4" presStyleLbl="node1" presStyleIdx="3" presStyleCnt="19"/>
      <dgm:spPr/>
    </dgm:pt>
    <dgm:pt modelId="{F82D6BC1-A357-4915-A028-7029A850552B}" type="pres">
      <dgm:prSet presAssocID="{BA095715-8816-412D-82D0-3F03E4477E62}" presName="c5" presStyleLbl="node1" presStyleIdx="4" presStyleCnt="19"/>
      <dgm:spPr/>
    </dgm:pt>
    <dgm:pt modelId="{0F76B67B-4097-4D88-AA8E-1412A05033CB}" type="pres">
      <dgm:prSet presAssocID="{BA095715-8816-412D-82D0-3F03E4477E62}" presName="c6" presStyleLbl="node1" presStyleIdx="5" presStyleCnt="19"/>
      <dgm:spPr/>
    </dgm:pt>
    <dgm:pt modelId="{F70641B9-4A83-44BE-9BD7-9BFDF596D7E3}" type="pres">
      <dgm:prSet presAssocID="{BA095715-8816-412D-82D0-3F03E4477E62}" presName="c7" presStyleLbl="node1" presStyleIdx="6" presStyleCnt="19"/>
      <dgm:spPr/>
    </dgm:pt>
    <dgm:pt modelId="{0E201D60-CE71-4BB4-A193-97F7F36EF27C}" type="pres">
      <dgm:prSet presAssocID="{BA095715-8816-412D-82D0-3F03E4477E62}" presName="c8" presStyleLbl="node1" presStyleIdx="7" presStyleCnt="19"/>
      <dgm:spPr/>
    </dgm:pt>
    <dgm:pt modelId="{47CDBA05-1A06-46F4-B5ED-37ACF5D6AEA4}" type="pres">
      <dgm:prSet presAssocID="{BA095715-8816-412D-82D0-3F03E4477E62}" presName="c9" presStyleLbl="node1" presStyleIdx="8" presStyleCnt="19"/>
      <dgm:spPr/>
    </dgm:pt>
    <dgm:pt modelId="{60909122-2D50-497F-9057-930F05587EF1}" type="pres">
      <dgm:prSet presAssocID="{BA095715-8816-412D-82D0-3F03E4477E62}" presName="c10" presStyleLbl="node1" presStyleIdx="9" presStyleCnt="19"/>
      <dgm:spPr/>
    </dgm:pt>
    <dgm:pt modelId="{B7DD09AC-C814-41A7-AA34-A945E0DD4468}" type="pres">
      <dgm:prSet presAssocID="{BA095715-8816-412D-82D0-3F03E4477E62}" presName="c11" presStyleLbl="node1" presStyleIdx="10" presStyleCnt="19"/>
      <dgm:spPr/>
    </dgm:pt>
    <dgm:pt modelId="{38F9D0A0-F42F-4A14-99F8-C50041EC155A}" type="pres">
      <dgm:prSet presAssocID="{BA095715-8816-412D-82D0-3F03E4477E62}" presName="c12" presStyleLbl="node1" presStyleIdx="11" presStyleCnt="19"/>
      <dgm:spPr/>
    </dgm:pt>
    <dgm:pt modelId="{037705BC-1AFE-47A8-8A68-1E77367F1EE3}" type="pres">
      <dgm:prSet presAssocID="{BA095715-8816-412D-82D0-3F03E4477E62}" presName="c13" presStyleLbl="node1" presStyleIdx="12" presStyleCnt="19"/>
      <dgm:spPr/>
    </dgm:pt>
    <dgm:pt modelId="{C2D741F8-D534-478E-A01F-CD91C730A8A8}" type="pres">
      <dgm:prSet presAssocID="{BA095715-8816-412D-82D0-3F03E4477E62}" presName="c14" presStyleLbl="node1" presStyleIdx="13" presStyleCnt="19"/>
      <dgm:spPr/>
    </dgm:pt>
    <dgm:pt modelId="{13076374-F706-4B02-9B59-8A444D74BA9A}" type="pres">
      <dgm:prSet presAssocID="{BA095715-8816-412D-82D0-3F03E4477E62}" presName="c15" presStyleLbl="node1" presStyleIdx="14" presStyleCnt="19"/>
      <dgm:spPr/>
    </dgm:pt>
    <dgm:pt modelId="{D400DB66-B55A-435C-AEAD-8B18E604D56D}" type="pres">
      <dgm:prSet presAssocID="{BA095715-8816-412D-82D0-3F03E4477E62}" presName="c16" presStyleLbl="node1" presStyleIdx="15" presStyleCnt="19"/>
      <dgm:spPr/>
    </dgm:pt>
    <dgm:pt modelId="{B43CAF85-0D89-4140-B9F8-6BDE33C06B43}" type="pres">
      <dgm:prSet presAssocID="{BA095715-8816-412D-82D0-3F03E4477E62}" presName="c17" presStyleLbl="node1" presStyleIdx="16" presStyleCnt="19"/>
      <dgm:spPr/>
    </dgm:pt>
    <dgm:pt modelId="{B41344B0-BCE3-4082-975D-DF4DF55D9A23}" type="pres">
      <dgm:prSet presAssocID="{BA095715-8816-412D-82D0-3F03E4477E62}" presName="c18" presStyleLbl="node1" presStyleIdx="17" presStyleCnt="19"/>
      <dgm:spPr/>
    </dgm:pt>
    <dgm:pt modelId="{4A1B6F96-D561-42B2-B93A-48C3F6177B16}" type="pres">
      <dgm:prSet presAssocID="{6AD13671-367B-413B-BB23-391D0887D329}" presName="chevronComposite1" presStyleCnt="0"/>
      <dgm:spPr/>
    </dgm:pt>
    <dgm:pt modelId="{0950D9E5-CCB7-4D8E-9C9E-1868377589D8}" type="pres">
      <dgm:prSet presAssocID="{6AD13671-367B-413B-BB23-391D0887D329}" presName="chevron1" presStyleLbl="sibTrans2D1" presStyleIdx="0" presStyleCnt="8"/>
      <dgm:spPr/>
    </dgm:pt>
    <dgm:pt modelId="{C83295B9-B2F4-4111-882B-73EB40724B1E}" type="pres">
      <dgm:prSet presAssocID="{6AD13671-367B-413B-BB23-391D0887D329}" presName="spChevron1" presStyleCnt="0"/>
      <dgm:spPr/>
    </dgm:pt>
    <dgm:pt modelId="{82FAA421-E625-4304-8D36-57C8CCBC61DB}" type="pres">
      <dgm:prSet presAssocID="{BEF04DD0-687B-45CE-B642-632C22336E06}" presName="middle" presStyleCnt="0"/>
      <dgm:spPr/>
    </dgm:pt>
    <dgm:pt modelId="{68BD8C12-5D1D-4F80-B0CF-8A162E48E001}" type="pres">
      <dgm:prSet presAssocID="{BEF04DD0-687B-45CE-B642-632C22336E06}" presName="parTxMid" presStyleLbl="revTx" presStyleIdx="2" presStyleCnt="17"/>
      <dgm:spPr/>
    </dgm:pt>
    <dgm:pt modelId="{2D2DA6F6-E912-4A5C-9ED9-5F730DE388F6}" type="pres">
      <dgm:prSet presAssocID="{BEF04DD0-687B-45CE-B642-632C22336E06}" presName="desTxMid" presStyleLbl="revTx" presStyleIdx="3" presStyleCnt="17">
        <dgm:presLayoutVars>
          <dgm:bulletEnabled val="1"/>
        </dgm:presLayoutVars>
      </dgm:prSet>
      <dgm:spPr/>
    </dgm:pt>
    <dgm:pt modelId="{313B3A63-C3E2-481C-B95F-05F895192131}" type="pres">
      <dgm:prSet presAssocID="{BEF04DD0-687B-45CE-B642-632C22336E06}" presName="spMid" presStyleCnt="0"/>
      <dgm:spPr/>
    </dgm:pt>
    <dgm:pt modelId="{C2EB40B0-BAFA-4706-90DF-7E34697E5196}" type="pres">
      <dgm:prSet presAssocID="{2648A986-C36D-431F-9E01-6ABCB5A01DA6}" presName="chevronComposite1" presStyleCnt="0"/>
      <dgm:spPr/>
    </dgm:pt>
    <dgm:pt modelId="{B7946769-305D-4F4F-AE27-BA7960C12E2D}" type="pres">
      <dgm:prSet presAssocID="{2648A986-C36D-431F-9E01-6ABCB5A01DA6}" presName="chevron1" presStyleLbl="sibTrans2D1" presStyleIdx="1" presStyleCnt="8"/>
      <dgm:spPr/>
    </dgm:pt>
    <dgm:pt modelId="{D6CB865D-5281-4E05-9480-8ABB479FE80E}" type="pres">
      <dgm:prSet presAssocID="{2648A986-C36D-431F-9E01-6ABCB5A01DA6}" presName="spChevron1" presStyleCnt="0"/>
      <dgm:spPr/>
    </dgm:pt>
    <dgm:pt modelId="{F64CEB11-C5F0-4567-99B7-F7B0B03EA2E8}" type="pres">
      <dgm:prSet presAssocID="{0F28C283-E0DD-447A-8804-7721FE0B7CDB}" presName="middle" presStyleCnt="0"/>
      <dgm:spPr/>
    </dgm:pt>
    <dgm:pt modelId="{BD63754C-A71A-41ED-B7B0-AB2B6981382E}" type="pres">
      <dgm:prSet presAssocID="{0F28C283-E0DD-447A-8804-7721FE0B7CDB}" presName="parTxMid" presStyleLbl="revTx" presStyleIdx="4" presStyleCnt="17"/>
      <dgm:spPr/>
    </dgm:pt>
    <dgm:pt modelId="{30D5B4C3-E6CD-4761-8510-AA87AF2D8DD0}" type="pres">
      <dgm:prSet presAssocID="{0F28C283-E0DD-447A-8804-7721FE0B7CDB}" presName="desTxMid" presStyleLbl="revTx" presStyleIdx="5" presStyleCnt="17">
        <dgm:presLayoutVars>
          <dgm:bulletEnabled val="1"/>
        </dgm:presLayoutVars>
      </dgm:prSet>
      <dgm:spPr/>
    </dgm:pt>
    <dgm:pt modelId="{D1598664-FABD-42DD-BB3C-D34E0425D6EA}" type="pres">
      <dgm:prSet presAssocID="{0F28C283-E0DD-447A-8804-7721FE0B7CDB}" presName="spMid" presStyleCnt="0"/>
      <dgm:spPr/>
    </dgm:pt>
    <dgm:pt modelId="{C04EE50B-428A-4FA0-B582-53148167F98F}" type="pres">
      <dgm:prSet presAssocID="{C2E41E9A-BAA6-4F38-850A-E151DB4D524D}" presName="chevronComposite1" presStyleCnt="0"/>
      <dgm:spPr/>
    </dgm:pt>
    <dgm:pt modelId="{E219BA1C-0075-47D8-B22C-B9B94320A0AC}" type="pres">
      <dgm:prSet presAssocID="{C2E41E9A-BAA6-4F38-850A-E151DB4D524D}" presName="chevron1" presStyleLbl="sibTrans2D1" presStyleIdx="2" presStyleCnt="8"/>
      <dgm:spPr/>
    </dgm:pt>
    <dgm:pt modelId="{16D59224-7171-43D2-94A3-90533C2C1D38}" type="pres">
      <dgm:prSet presAssocID="{C2E41E9A-BAA6-4F38-850A-E151DB4D524D}" presName="spChevron1" presStyleCnt="0"/>
      <dgm:spPr/>
    </dgm:pt>
    <dgm:pt modelId="{EC9DEA1D-6BE2-4DFE-8841-CB92EF129EDD}" type="pres">
      <dgm:prSet presAssocID="{AB850FAE-ADA0-4964-B7B9-97C0F9DBB981}" presName="middle" presStyleCnt="0"/>
      <dgm:spPr/>
    </dgm:pt>
    <dgm:pt modelId="{B8D40EC5-46ED-466C-80B0-C7F2EA2F2DAC}" type="pres">
      <dgm:prSet presAssocID="{AB850FAE-ADA0-4964-B7B9-97C0F9DBB981}" presName="parTxMid" presStyleLbl="revTx" presStyleIdx="6" presStyleCnt="17"/>
      <dgm:spPr/>
    </dgm:pt>
    <dgm:pt modelId="{0E86946E-4CC5-460D-985D-EA294CDF4404}" type="pres">
      <dgm:prSet presAssocID="{AB850FAE-ADA0-4964-B7B9-97C0F9DBB981}" presName="desTxMid" presStyleLbl="revTx" presStyleIdx="7" presStyleCnt="17">
        <dgm:presLayoutVars>
          <dgm:bulletEnabled val="1"/>
        </dgm:presLayoutVars>
      </dgm:prSet>
      <dgm:spPr/>
    </dgm:pt>
    <dgm:pt modelId="{6D7C590C-D0D5-4B7A-9470-C52FA9ED6C28}" type="pres">
      <dgm:prSet presAssocID="{AB850FAE-ADA0-4964-B7B9-97C0F9DBB981}" presName="spMid" presStyleCnt="0"/>
      <dgm:spPr/>
    </dgm:pt>
    <dgm:pt modelId="{57B307B4-E6D1-43B6-93D1-DEE81D6C7EBB}" type="pres">
      <dgm:prSet presAssocID="{126662E7-C455-48C6-A572-C3C81A49685B}" presName="chevronComposite1" presStyleCnt="0"/>
      <dgm:spPr/>
    </dgm:pt>
    <dgm:pt modelId="{EB83BA00-0AB9-44EA-982F-577CE77518B3}" type="pres">
      <dgm:prSet presAssocID="{126662E7-C455-48C6-A572-C3C81A49685B}" presName="chevron1" presStyleLbl="sibTrans2D1" presStyleIdx="3" presStyleCnt="8"/>
      <dgm:spPr/>
    </dgm:pt>
    <dgm:pt modelId="{E906417C-A86A-4BBE-8572-A28CE5A2007A}" type="pres">
      <dgm:prSet presAssocID="{126662E7-C455-48C6-A572-C3C81A49685B}" presName="spChevron1" presStyleCnt="0"/>
      <dgm:spPr/>
    </dgm:pt>
    <dgm:pt modelId="{59968E5F-CBED-47F8-BC07-E9956FEE06A9}" type="pres">
      <dgm:prSet presAssocID="{D65985D4-C951-42BE-B4F1-A6B7E50FAFEB}" presName="middle" presStyleCnt="0"/>
      <dgm:spPr/>
    </dgm:pt>
    <dgm:pt modelId="{660F226A-A48C-446D-8A66-685C47D06DEA}" type="pres">
      <dgm:prSet presAssocID="{D65985D4-C951-42BE-B4F1-A6B7E50FAFEB}" presName="parTxMid" presStyleLbl="revTx" presStyleIdx="8" presStyleCnt="17"/>
      <dgm:spPr/>
    </dgm:pt>
    <dgm:pt modelId="{CB3B5796-555F-467C-91E2-45D2BE62763C}" type="pres">
      <dgm:prSet presAssocID="{D65985D4-C951-42BE-B4F1-A6B7E50FAFEB}" presName="desTxMid" presStyleLbl="revTx" presStyleIdx="9" presStyleCnt="17">
        <dgm:presLayoutVars>
          <dgm:bulletEnabled val="1"/>
        </dgm:presLayoutVars>
      </dgm:prSet>
      <dgm:spPr/>
    </dgm:pt>
    <dgm:pt modelId="{EBFE57CA-05A9-47DC-99EE-D89FD2B801E1}" type="pres">
      <dgm:prSet presAssocID="{D65985D4-C951-42BE-B4F1-A6B7E50FAFEB}" presName="spMid" presStyleCnt="0"/>
      <dgm:spPr/>
    </dgm:pt>
    <dgm:pt modelId="{959570BC-00E2-4338-83B5-18AFDCC84245}" type="pres">
      <dgm:prSet presAssocID="{2EA77E89-4D6A-4C0F-A209-1A2E88287CBC}" presName="chevronComposite1" presStyleCnt="0"/>
      <dgm:spPr/>
    </dgm:pt>
    <dgm:pt modelId="{1839A066-95B3-4512-AB4A-37B615B950EA}" type="pres">
      <dgm:prSet presAssocID="{2EA77E89-4D6A-4C0F-A209-1A2E88287CBC}" presName="chevron1" presStyleLbl="sibTrans2D1" presStyleIdx="4" presStyleCnt="8"/>
      <dgm:spPr/>
    </dgm:pt>
    <dgm:pt modelId="{7846154D-8CD3-4250-B4C4-AF097B5B3224}" type="pres">
      <dgm:prSet presAssocID="{2EA77E89-4D6A-4C0F-A209-1A2E88287CBC}" presName="spChevron1" presStyleCnt="0"/>
      <dgm:spPr/>
    </dgm:pt>
    <dgm:pt modelId="{30967486-F271-43CB-B13A-F739A4D307F7}" type="pres">
      <dgm:prSet presAssocID="{54E688F1-9588-4F31-803F-39C068644831}" presName="middle" presStyleCnt="0"/>
      <dgm:spPr/>
    </dgm:pt>
    <dgm:pt modelId="{4E821E8B-0E83-4984-A69E-22D877147095}" type="pres">
      <dgm:prSet presAssocID="{54E688F1-9588-4F31-803F-39C068644831}" presName="parTxMid" presStyleLbl="revTx" presStyleIdx="10" presStyleCnt="17"/>
      <dgm:spPr/>
    </dgm:pt>
    <dgm:pt modelId="{1564188B-AF6C-45D1-A280-6B4FD43122D2}" type="pres">
      <dgm:prSet presAssocID="{54E688F1-9588-4F31-803F-39C068644831}" presName="desTxMid" presStyleLbl="revTx" presStyleIdx="11" presStyleCnt="17">
        <dgm:presLayoutVars>
          <dgm:bulletEnabled val="1"/>
        </dgm:presLayoutVars>
      </dgm:prSet>
      <dgm:spPr/>
    </dgm:pt>
    <dgm:pt modelId="{247F3167-879B-4000-809A-A16E96AA44E7}" type="pres">
      <dgm:prSet presAssocID="{54E688F1-9588-4F31-803F-39C068644831}" presName="spMid" presStyleCnt="0"/>
      <dgm:spPr/>
    </dgm:pt>
    <dgm:pt modelId="{1CA12844-2650-4EDD-8514-7E687E79A780}" type="pres">
      <dgm:prSet presAssocID="{5A068448-E881-42A4-A3CC-35278789E8C3}" presName="chevronComposite1" presStyleCnt="0"/>
      <dgm:spPr/>
    </dgm:pt>
    <dgm:pt modelId="{2E89208B-9CCA-4390-9919-53F8E6D0D3C7}" type="pres">
      <dgm:prSet presAssocID="{5A068448-E881-42A4-A3CC-35278789E8C3}" presName="chevron1" presStyleLbl="sibTrans2D1" presStyleIdx="5" presStyleCnt="8"/>
      <dgm:spPr/>
    </dgm:pt>
    <dgm:pt modelId="{AE576EE8-0CAD-427D-9B9B-82BF0987E7EF}" type="pres">
      <dgm:prSet presAssocID="{5A068448-E881-42A4-A3CC-35278789E8C3}" presName="spChevron1" presStyleCnt="0"/>
      <dgm:spPr/>
    </dgm:pt>
    <dgm:pt modelId="{B11B234A-955A-40BC-9441-4596762D8145}" type="pres">
      <dgm:prSet presAssocID="{BEA21076-B2D4-4234-B4DB-C5D9B62719BA}" presName="middle" presStyleCnt="0"/>
      <dgm:spPr/>
    </dgm:pt>
    <dgm:pt modelId="{2D418253-4861-4841-9F9F-F5FEA2CF0461}" type="pres">
      <dgm:prSet presAssocID="{BEA21076-B2D4-4234-B4DB-C5D9B62719BA}" presName="parTxMid" presStyleLbl="revTx" presStyleIdx="12" presStyleCnt="17"/>
      <dgm:spPr/>
    </dgm:pt>
    <dgm:pt modelId="{FF63A8DC-D98C-4A87-B46F-6E334A4BF657}" type="pres">
      <dgm:prSet presAssocID="{BEA21076-B2D4-4234-B4DB-C5D9B62719BA}" presName="desTxMid" presStyleLbl="revTx" presStyleIdx="13" presStyleCnt="17">
        <dgm:presLayoutVars>
          <dgm:bulletEnabled val="1"/>
        </dgm:presLayoutVars>
      </dgm:prSet>
      <dgm:spPr/>
    </dgm:pt>
    <dgm:pt modelId="{F1BA437D-A5C5-471D-9470-C0F1FE60FEED}" type="pres">
      <dgm:prSet presAssocID="{BEA21076-B2D4-4234-B4DB-C5D9B62719BA}" presName="spMid" presStyleCnt="0"/>
      <dgm:spPr/>
    </dgm:pt>
    <dgm:pt modelId="{177830B8-3B67-4E01-903F-7B08F61C777E}" type="pres">
      <dgm:prSet presAssocID="{04A9B921-3E1A-43F0-B559-965F946672DD}" presName="chevronComposite1" presStyleCnt="0"/>
      <dgm:spPr/>
    </dgm:pt>
    <dgm:pt modelId="{9AAE0DC3-0159-4835-8DC3-2638DDF3A53D}" type="pres">
      <dgm:prSet presAssocID="{04A9B921-3E1A-43F0-B559-965F946672DD}" presName="chevron1" presStyleLbl="sibTrans2D1" presStyleIdx="6" presStyleCnt="8"/>
      <dgm:spPr/>
    </dgm:pt>
    <dgm:pt modelId="{87CCD482-E943-4420-895F-E948FFDDF917}" type="pres">
      <dgm:prSet presAssocID="{04A9B921-3E1A-43F0-B559-965F946672DD}" presName="spChevron1" presStyleCnt="0"/>
      <dgm:spPr/>
    </dgm:pt>
    <dgm:pt modelId="{7473484A-1F7F-4879-A993-C0C4BB1DF7C9}" type="pres">
      <dgm:prSet presAssocID="{508C4C1A-88F3-4991-B8EC-2E09341410B9}" presName="middle" presStyleCnt="0"/>
      <dgm:spPr/>
    </dgm:pt>
    <dgm:pt modelId="{18AD06F9-D43D-4330-BC55-F30DA3447AEF}" type="pres">
      <dgm:prSet presAssocID="{508C4C1A-88F3-4991-B8EC-2E09341410B9}" presName="parTxMid" presStyleLbl="revTx" presStyleIdx="14" presStyleCnt="17"/>
      <dgm:spPr/>
    </dgm:pt>
    <dgm:pt modelId="{BBA31958-317C-46EF-8186-4B21381CFC8B}" type="pres">
      <dgm:prSet presAssocID="{508C4C1A-88F3-4991-B8EC-2E09341410B9}" presName="desTxMid" presStyleLbl="revTx" presStyleIdx="15" presStyleCnt="17">
        <dgm:presLayoutVars>
          <dgm:bulletEnabled val="1"/>
        </dgm:presLayoutVars>
      </dgm:prSet>
      <dgm:spPr/>
    </dgm:pt>
    <dgm:pt modelId="{DDE17226-1974-4699-90D9-4570E8036663}" type="pres">
      <dgm:prSet presAssocID="{508C4C1A-88F3-4991-B8EC-2E09341410B9}" presName="spMid" presStyleCnt="0"/>
      <dgm:spPr/>
    </dgm:pt>
    <dgm:pt modelId="{A3693D6C-17D2-47B9-ACEE-30D88B10E193}" type="pres">
      <dgm:prSet presAssocID="{E40C96D8-FB54-43B5-AC3C-35326FBB4E81}" presName="chevronComposite1" presStyleCnt="0"/>
      <dgm:spPr/>
    </dgm:pt>
    <dgm:pt modelId="{4DEF1B74-68AE-4CFE-8027-41E10CEFCD1E}" type="pres">
      <dgm:prSet presAssocID="{E40C96D8-FB54-43B5-AC3C-35326FBB4E81}" presName="chevron1" presStyleLbl="sibTrans2D1" presStyleIdx="7" presStyleCnt="8"/>
      <dgm:spPr/>
    </dgm:pt>
    <dgm:pt modelId="{A55361C8-398C-4DF9-87E5-E587E7123FE9}" type="pres">
      <dgm:prSet presAssocID="{E40C96D8-FB54-43B5-AC3C-35326FBB4E81}" presName="spChevron1" presStyleCnt="0"/>
      <dgm:spPr/>
    </dgm:pt>
    <dgm:pt modelId="{30F1CF00-7348-45E6-AEAF-6DF45C4FFC28}" type="pres">
      <dgm:prSet presAssocID="{A58FB6E4-7E2C-4794-9F58-D4C5B5729BA1}" presName="last" presStyleCnt="0"/>
      <dgm:spPr/>
    </dgm:pt>
    <dgm:pt modelId="{778C9BB9-9AB6-4B19-BCFD-E99AD1AFB27F}" type="pres">
      <dgm:prSet presAssocID="{A58FB6E4-7E2C-4794-9F58-D4C5B5729BA1}" presName="circleTx" presStyleLbl="node1" presStyleIdx="18" presStyleCnt="19"/>
      <dgm:spPr/>
    </dgm:pt>
    <dgm:pt modelId="{452E0111-1A6D-4CE0-96D4-D7DBC7324E42}" type="pres">
      <dgm:prSet presAssocID="{A58FB6E4-7E2C-4794-9F58-D4C5B5729BA1}" presName="desTxN" presStyleLbl="revTx" presStyleIdx="16" presStyleCnt="17">
        <dgm:presLayoutVars>
          <dgm:bulletEnabled val="1"/>
        </dgm:presLayoutVars>
      </dgm:prSet>
      <dgm:spPr/>
    </dgm:pt>
    <dgm:pt modelId="{8CC77F61-274F-4060-9E82-DBC074928CEF}" type="pres">
      <dgm:prSet presAssocID="{A58FB6E4-7E2C-4794-9F58-D4C5B5729BA1}" presName="spN" presStyleCnt="0"/>
      <dgm:spPr/>
    </dgm:pt>
  </dgm:ptLst>
  <dgm:cxnLst>
    <dgm:cxn modelId="{51B98604-CA16-440A-A525-CD82E8EFA3DA}" type="presOf" srcId="{508C4C1A-88F3-4991-B8EC-2E09341410B9}" destId="{18AD06F9-D43D-4330-BC55-F30DA3447AEF}" srcOrd="0" destOrd="0" presId="urn:microsoft.com/office/officeart/2009/3/layout/RandomtoResultProcess"/>
    <dgm:cxn modelId="{1BA30A10-BC94-4698-BEE3-A9C4B50FF3F2}" type="presOf" srcId="{C0DC3842-45C0-4F54-BDE2-008281E4922A}" destId="{0E86946E-4CC5-460D-985D-EA294CDF4404}" srcOrd="0" destOrd="0" presId="urn:microsoft.com/office/officeart/2009/3/layout/RandomtoResultProcess"/>
    <dgm:cxn modelId="{A6EB4F21-82DE-4B6D-B37E-8AFD14038746}" type="presOf" srcId="{4125FFB5-9CA1-4B8C-B3DB-A2A1EBCE581D}" destId="{FF63A8DC-D98C-4A87-B46F-6E334A4BF657}" srcOrd="0" destOrd="0" presId="urn:microsoft.com/office/officeart/2009/3/layout/RandomtoResultProcess"/>
    <dgm:cxn modelId="{BF267523-A784-4123-9584-AFE8C996ED28}" srcId="{54E688F1-9588-4F31-803F-39C068644831}" destId="{18F71890-DCFD-4CBE-B922-88A6EEC657C8}" srcOrd="0" destOrd="0" parTransId="{CB69CDDA-E865-4E6B-B0D2-1080553CF025}" sibTransId="{62C8B063-73DE-41F8-AA39-FD8FE7607F67}"/>
    <dgm:cxn modelId="{481A5625-007B-4B89-9E1A-DA1126A753FD}" type="presOf" srcId="{D65985D4-C951-42BE-B4F1-A6B7E50FAFEB}" destId="{660F226A-A48C-446D-8A66-685C47D06DEA}" srcOrd="0" destOrd="0" presId="urn:microsoft.com/office/officeart/2009/3/layout/RandomtoResultProcess"/>
    <dgm:cxn modelId="{3D8D1E3B-8B61-42B2-BFB1-904B120659F9}" type="presOf" srcId="{A9A94347-66C9-4B14-BC84-C64426D2EA8D}" destId="{72BAB98E-1010-4B6C-875B-AC6268B27076}" srcOrd="0" destOrd="0" presId="urn:microsoft.com/office/officeart/2009/3/layout/RandomtoResultProcess"/>
    <dgm:cxn modelId="{D93B923C-E708-4997-9ABF-FF9D25CFD041}" srcId="{A9A94347-66C9-4B14-BC84-C64426D2EA8D}" destId="{0F28C283-E0DD-447A-8804-7721FE0B7CDB}" srcOrd="2" destOrd="0" parTransId="{744C8451-84D9-4039-B18F-93EB9EFE2520}" sibTransId="{C2E41E9A-BAA6-4F38-850A-E151DB4D524D}"/>
    <dgm:cxn modelId="{A957065C-9FE4-42C3-B5BE-880E44D8AA43}" srcId="{A9A94347-66C9-4B14-BC84-C64426D2EA8D}" destId="{AB850FAE-ADA0-4964-B7B9-97C0F9DBB981}" srcOrd="3" destOrd="0" parTransId="{C43E0EB0-0220-4289-A5F8-5E6E8CAACFAB}" sibTransId="{126662E7-C455-48C6-A572-C3C81A49685B}"/>
    <dgm:cxn modelId="{BCCC765E-4F7C-48B1-AAAD-7CD31170D8B3}" srcId="{BA095715-8816-412D-82D0-3F03E4477E62}" destId="{BA7A5F1B-A394-4694-AAED-AD5908DB1977}" srcOrd="0" destOrd="0" parTransId="{39B4158C-BE63-4D9E-8C66-0EA29847AEF2}" sibTransId="{FD3548E9-DC9C-4C30-9230-E6CD657F6C05}"/>
    <dgm:cxn modelId="{A9353865-EB99-4106-B942-5937FEBCB79E}" srcId="{508C4C1A-88F3-4991-B8EC-2E09341410B9}" destId="{0D50C6A3-B7ED-400D-A002-1B124B8E9F87}" srcOrd="0" destOrd="0" parTransId="{CC2A5148-483C-4921-BB6C-54467E53E3EE}" sibTransId="{298EAB05-2562-4D7C-BC0D-B2E62C3EC0CE}"/>
    <dgm:cxn modelId="{8898F168-41CB-4EE7-8D79-C89F8ABE19C4}" srcId="{A9A94347-66C9-4B14-BC84-C64426D2EA8D}" destId="{A58FB6E4-7E2C-4794-9F58-D4C5B5729BA1}" srcOrd="8" destOrd="0" parTransId="{CCF3450A-ECF5-47C1-A47D-C9775C3633FD}" sibTransId="{DE7BEB54-8EA1-403A-AA89-9B413416C053}"/>
    <dgm:cxn modelId="{8AA1494A-68A1-4A78-AFD6-B033F6A526E1}" type="presOf" srcId="{BEF04DD0-687B-45CE-B642-632C22336E06}" destId="{68BD8C12-5D1D-4F80-B0CF-8A162E48E001}" srcOrd="0" destOrd="0" presId="urn:microsoft.com/office/officeart/2009/3/layout/RandomtoResultProcess"/>
    <dgm:cxn modelId="{0F869F73-34F5-49E4-92CB-5D100CFBDBB0}" srcId="{0F28C283-E0DD-447A-8804-7721FE0B7CDB}" destId="{D009D308-9E2F-4739-A7B0-C9E350D0EB0E}" srcOrd="0" destOrd="0" parTransId="{B85F1DC6-69D5-495E-ADAE-9C2731369F3A}" sibTransId="{2225144D-DBAF-4FC5-8B1C-565A7B35EF9D}"/>
    <dgm:cxn modelId="{BE265259-578F-4565-A93E-DD9278FABEC0}" type="presOf" srcId="{AB850FAE-ADA0-4964-B7B9-97C0F9DBB981}" destId="{B8D40EC5-46ED-466C-80B0-C7F2EA2F2DAC}" srcOrd="0" destOrd="0" presId="urn:microsoft.com/office/officeart/2009/3/layout/RandomtoResultProcess"/>
    <dgm:cxn modelId="{ED1CB77A-FCD1-49C7-8DDA-BEC07DB1DEA7}" srcId="{A9A94347-66C9-4B14-BC84-C64426D2EA8D}" destId="{BEF04DD0-687B-45CE-B642-632C22336E06}" srcOrd="1" destOrd="0" parTransId="{0DBD7A01-2E0E-49FD-90C7-4C669ADC441A}" sibTransId="{2648A986-C36D-431F-9E01-6ABCB5A01DA6}"/>
    <dgm:cxn modelId="{E7065C81-B626-4535-B72E-0BBC1411F7C6}" srcId="{A58FB6E4-7E2C-4794-9F58-D4C5B5729BA1}" destId="{A18939EB-F459-4270-8726-FDD977E26A86}" srcOrd="0" destOrd="0" parTransId="{2CFF7D8B-2DFE-49B5-8E65-CFEC89B7C54D}" sibTransId="{A1EEA080-4DC3-4CD6-A8C2-F3F838124FDF}"/>
    <dgm:cxn modelId="{3E6B3288-0F74-4D98-AC00-341954354819}" srcId="{A9A94347-66C9-4B14-BC84-C64426D2EA8D}" destId="{508C4C1A-88F3-4991-B8EC-2E09341410B9}" srcOrd="7" destOrd="0" parTransId="{8D827FD6-F3A9-4C34-95CE-592C658235AB}" sibTransId="{E40C96D8-FB54-43B5-AC3C-35326FBB4E81}"/>
    <dgm:cxn modelId="{7797588F-367F-4CCA-A710-1D5FF9E20D18}" type="presOf" srcId="{25A1385F-7CCC-4B6D-AB1B-27A13F6FAE92}" destId="{CB3B5796-555F-467C-91E2-45D2BE62763C}" srcOrd="0" destOrd="0" presId="urn:microsoft.com/office/officeart/2009/3/layout/RandomtoResultProcess"/>
    <dgm:cxn modelId="{5D37D993-E2E1-460C-B83C-F46FCAADB129}" type="presOf" srcId="{A58FB6E4-7E2C-4794-9F58-D4C5B5729BA1}" destId="{778C9BB9-9AB6-4B19-BCFD-E99AD1AFB27F}" srcOrd="0" destOrd="0" presId="urn:microsoft.com/office/officeart/2009/3/layout/RandomtoResultProcess"/>
    <dgm:cxn modelId="{4EF78F94-998A-43C5-BCD5-E40E42470228}" type="presOf" srcId="{D009D308-9E2F-4739-A7B0-C9E350D0EB0E}" destId="{30D5B4C3-E6CD-4761-8510-AA87AF2D8DD0}" srcOrd="0" destOrd="0" presId="urn:microsoft.com/office/officeart/2009/3/layout/RandomtoResultProcess"/>
    <dgm:cxn modelId="{11DEDD94-BADE-4555-B8DA-DF4A8E6B1F34}" type="presOf" srcId="{BA095715-8816-412D-82D0-3F03E4477E62}" destId="{160A60D8-7FC5-4623-9D27-90AE29AB3295}" srcOrd="0" destOrd="0" presId="urn:microsoft.com/office/officeart/2009/3/layout/RandomtoResultProcess"/>
    <dgm:cxn modelId="{9B7B5299-2A45-4A76-8D67-74449957AC7A}" srcId="{A9A94347-66C9-4B14-BC84-C64426D2EA8D}" destId="{D65985D4-C951-42BE-B4F1-A6B7E50FAFEB}" srcOrd="4" destOrd="0" parTransId="{D0801AAC-805B-4F15-B570-A31A7EA57C11}" sibTransId="{2EA77E89-4D6A-4C0F-A209-1A2E88287CBC}"/>
    <dgm:cxn modelId="{FF4EC69B-4FDF-4274-BA39-D8AB0E53DE0E}" type="presOf" srcId="{A18939EB-F459-4270-8726-FDD977E26A86}" destId="{452E0111-1A6D-4CE0-96D4-D7DBC7324E42}" srcOrd="0" destOrd="0" presId="urn:microsoft.com/office/officeart/2009/3/layout/RandomtoResultProcess"/>
    <dgm:cxn modelId="{D86AD9A3-5236-4AA5-A743-683F8A6ED5D3}" type="presOf" srcId="{5C7726A8-82A8-4055-8EDB-1914095A2931}" destId="{2D2DA6F6-E912-4A5C-9ED9-5F730DE388F6}" srcOrd="0" destOrd="0" presId="urn:microsoft.com/office/officeart/2009/3/layout/RandomtoResultProcess"/>
    <dgm:cxn modelId="{FA6AC1A4-68EE-4FA6-B5B6-BB495BB55F98}" type="presOf" srcId="{BEA21076-B2D4-4234-B4DB-C5D9B62719BA}" destId="{2D418253-4861-4841-9F9F-F5FEA2CF0461}" srcOrd="0" destOrd="0" presId="urn:microsoft.com/office/officeart/2009/3/layout/RandomtoResultProcess"/>
    <dgm:cxn modelId="{DB87D0C0-2115-4FEE-9966-815DF1243B73}" type="presOf" srcId="{0F28C283-E0DD-447A-8804-7721FE0B7CDB}" destId="{BD63754C-A71A-41ED-B7B0-AB2B6981382E}" srcOrd="0" destOrd="0" presId="urn:microsoft.com/office/officeart/2009/3/layout/RandomtoResultProcess"/>
    <dgm:cxn modelId="{43F963C2-2CAE-4143-8F1F-83E544FD2C3D}" type="presOf" srcId="{0D50C6A3-B7ED-400D-A002-1B124B8E9F87}" destId="{BBA31958-317C-46EF-8186-4B21381CFC8B}" srcOrd="0" destOrd="0" presId="urn:microsoft.com/office/officeart/2009/3/layout/RandomtoResultProcess"/>
    <dgm:cxn modelId="{7FB82EC6-3CF7-415D-BD87-31004DE2F7E3}" type="presOf" srcId="{BA7A5F1B-A394-4694-AAED-AD5908DB1977}" destId="{F6466EBD-31B1-480D-91A6-50474A3C96FB}" srcOrd="0" destOrd="0" presId="urn:microsoft.com/office/officeart/2009/3/layout/RandomtoResultProcess"/>
    <dgm:cxn modelId="{4B0629C9-FCCB-41F0-8261-566F7802F62D}" type="presOf" srcId="{18F71890-DCFD-4CBE-B922-88A6EEC657C8}" destId="{1564188B-AF6C-45D1-A280-6B4FD43122D2}" srcOrd="0" destOrd="0" presId="urn:microsoft.com/office/officeart/2009/3/layout/RandomtoResultProcess"/>
    <dgm:cxn modelId="{D7E641D2-1CE6-4CE2-933B-D74256B4E609}" srcId="{BEA21076-B2D4-4234-B4DB-C5D9B62719BA}" destId="{4125FFB5-9CA1-4B8C-B3DB-A2A1EBCE581D}" srcOrd="0" destOrd="0" parTransId="{2F710F11-5C94-4215-B146-DD2AB4855F47}" sibTransId="{6B26EF71-C32B-418D-BAE1-B8B2409358D1}"/>
    <dgm:cxn modelId="{E4C631D7-56CD-4751-B21D-A948A42B2A37}" srcId="{A9A94347-66C9-4B14-BC84-C64426D2EA8D}" destId="{54E688F1-9588-4F31-803F-39C068644831}" srcOrd="5" destOrd="0" parTransId="{6E890516-D639-4989-9A24-691FED5505EC}" sibTransId="{5A068448-E881-42A4-A3CC-35278789E8C3}"/>
    <dgm:cxn modelId="{A3A5C1DC-B14F-42FA-988C-486663A7CC1F}" type="presOf" srcId="{54E688F1-9588-4F31-803F-39C068644831}" destId="{4E821E8B-0E83-4984-A69E-22D877147095}" srcOrd="0" destOrd="0" presId="urn:microsoft.com/office/officeart/2009/3/layout/RandomtoResultProcess"/>
    <dgm:cxn modelId="{A2D8C4DC-2029-455D-BCFB-6D0AE9D597E6}" srcId="{AB850FAE-ADA0-4964-B7B9-97C0F9DBB981}" destId="{C0DC3842-45C0-4F54-BDE2-008281E4922A}" srcOrd="0" destOrd="0" parTransId="{CC3A1E97-5C0C-4F77-BE18-C8A99E2F700A}" sibTransId="{0D09ADD9-6BD0-4AFF-94E3-D4FB232838EF}"/>
    <dgm:cxn modelId="{211869E7-6A19-46BA-A773-A4DB60E79B98}" srcId="{A9A94347-66C9-4B14-BC84-C64426D2EA8D}" destId="{BA095715-8816-412D-82D0-3F03E4477E62}" srcOrd="0" destOrd="0" parTransId="{8721ECF6-EF0B-413A-9C05-8092CFC86199}" sibTransId="{6AD13671-367B-413B-BB23-391D0887D329}"/>
    <dgm:cxn modelId="{55FC3DEC-83DD-4CE4-ACD7-13FC4205460D}" srcId="{BEF04DD0-687B-45CE-B642-632C22336E06}" destId="{5C7726A8-82A8-4055-8EDB-1914095A2931}" srcOrd="0" destOrd="0" parTransId="{422177C0-7DFD-4A96-85F5-1AFAD7AB8F0D}" sibTransId="{18C591CD-A2F9-47AB-BBAA-3BD04622FBC9}"/>
    <dgm:cxn modelId="{7C6E7EF8-8374-4E2E-ADBF-10CAE16365AF}" srcId="{D65985D4-C951-42BE-B4F1-A6B7E50FAFEB}" destId="{25A1385F-7CCC-4B6D-AB1B-27A13F6FAE92}" srcOrd="0" destOrd="0" parTransId="{10255927-A2B7-4B06-83E1-0281DCBA97F2}" sibTransId="{42F1E2EE-6234-47DD-B260-C92EB23542BA}"/>
    <dgm:cxn modelId="{FBB08AF8-8341-4B12-81A0-6F90AC3CFB3A}" srcId="{A9A94347-66C9-4B14-BC84-C64426D2EA8D}" destId="{BEA21076-B2D4-4234-B4DB-C5D9B62719BA}" srcOrd="6" destOrd="0" parTransId="{E25EFE7D-5F31-48A6-8531-B64B962AFF32}" sibTransId="{04A9B921-3E1A-43F0-B559-965F946672DD}"/>
    <dgm:cxn modelId="{F1CDFD7E-8C02-4CB0-B010-FCBD91F4622A}" type="presParOf" srcId="{72BAB98E-1010-4B6C-875B-AC6268B27076}" destId="{D52EA7A2-C64B-4C6E-ACEF-1A62C915034F}" srcOrd="0" destOrd="0" presId="urn:microsoft.com/office/officeart/2009/3/layout/RandomtoResultProcess"/>
    <dgm:cxn modelId="{21144D29-0DC2-4310-982C-D0162482B8A3}" type="presParOf" srcId="{D52EA7A2-C64B-4C6E-ACEF-1A62C915034F}" destId="{160A60D8-7FC5-4623-9D27-90AE29AB3295}" srcOrd="0" destOrd="0" presId="urn:microsoft.com/office/officeart/2009/3/layout/RandomtoResultProcess"/>
    <dgm:cxn modelId="{65D41423-B009-436C-A1BB-3A1C976B3170}" type="presParOf" srcId="{D52EA7A2-C64B-4C6E-ACEF-1A62C915034F}" destId="{F6466EBD-31B1-480D-91A6-50474A3C96FB}" srcOrd="1" destOrd="0" presId="urn:microsoft.com/office/officeart/2009/3/layout/RandomtoResultProcess"/>
    <dgm:cxn modelId="{D42859BA-7BE1-4FCF-9206-749021F186B2}" type="presParOf" srcId="{D52EA7A2-C64B-4C6E-ACEF-1A62C915034F}" destId="{E01CBB62-C529-4CB7-9A95-847E67AD72E9}" srcOrd="2" destOrd="0" presId="urn:microsoft.com/office/officeart/2009/3/layout/RandomtoResultProcess"/>
    <dgm:cxn modelId="{29B4DCC3-A976-418C-8473-04697B951C3C}" type="presParOf" srcId="{D52EA7A2-C64B-4C6E-ACEF-1A62C915034F}" destId="{360CCEB9-67FE-4EC4-9E61-FE01C56269F8}" srcOrd="3" destOrd="0" presId="urn:microsoft.com/office/officeart/2009/3/layout/RandomtoResultProcess"/>
    <dgm:cxn modelId="{EFEAE531-452F-4892-99DE-836F344F6202}" type="presParOf" srcId="{D52EA7A2-C64B-4C6E-ACEF-1A62C915034F}" destId="{B1490D9D-B830-4D03-8175-7532B72C8BFE}" srcOrd="4" destOrd="0" presId="urn:microsoft.com/office/officeart/2009/3/layout/RandomtoResultProcess"/>
    <dgm:cxn modelId="{7DB94F49-CBA7-4BBB-B28B-FCF5D4416C12}" type="presParOf" srcId="{D52EA7A2-C64B-4C6E-ACEF-1A62C915034F}" destId="{E9D4472D-C7AE-4CA3-A566-031AB3B2E1D9}" srcOrd="5" destOrd="0" presId="urn:microsoft.com/office/officeart/2009/3/layout/RandomtoResultProcess"/>
    <dgm:cxn modelId="{BF41AE5E-4453-48B7-B3F3-837753A6D7DB}" type="presParOf" srcId="{D52EA7A2-C64B-4C6E-ACEF-1A62C915034F}" destId="{F82D6BC1-A357-4915-A028-7029A850552B}" srcOrd="6" destOrd="0" presId="urn:microsoft.com/office/officeart/2009/3/layout/RandomtoResultProcess"/>
    <dgm:cxn modelId="{8E128D8D-2426-4424-8771-078B55DBECC8}" type="presParOf" srcId="{D52EA7A2-C64B-4C6E-ACEF-1A62C915034F}" destId="{0F76B67B-4097-4D88-AA8E-1412A05033CB}" srcOrd="7" destOrd="0" presId="urn:microsoft.com/office/officeart/2009/3/layout/RandomtoResultProcess"/>
    <dgm:cxn modelId="{1E07208E-76AC-4836-8E7C-DE7CF1D4137C}" type="presParOf" srcId="{D52EA7A2-C64B-4C6E-ACEF-1A62C915034F}" destId="{F70641B9-4A83-44BE-9BD7-9BFDF596D7E3}" srcOrd="8" destOrd="0" presId="urn:microsoft.com/office/officeart/2009/3/layout/RandomtoResultProcess"/>
    <dgm:cxn modelId="{50DE8AD7-38C1-490E-AB9F-0515246EE651}" type="presParOf" srcId="{D52EA7A2-C64B-4C6E-ACEF-1A62C915034F}" destId="{0E201D60-CE71-4BB4-A193-97F7F36EF27C}" srcOrd="9" destOrd="0" presId="urn:microsoft.com/office/officeart/2009/3/layout/RandomtoResultProcess"/>
    <dgm:cxn modelId="{A1486F47-67B8-4CD6-9353-97ACCB377400}" type="presParOf" srcId="{D52EA7A2-C64B-4C6E-ACEF-1A62C915034F}" destId="{47CDBA05-1A06-46F4-B5ED-37ACF5D6AEA4}" srcOrd="10" destOrd="0" presId="urn:microsoft.com/office/officeart/2009/3/layout/RandomtoResultProcess"/>
    <dgm:cxn modelId="{CEDAEAA3-C7A5-43F7-94F5-2BD6C85D0E40}" type="presParOf" srcId="{D52EA7A2-C64B-4C6E-ACEF-1A62C915034F}" destId="{60909122-2D50-497F-9057-930F05587EF1}" srcOrd="11" destOrd="0" presId="urn:microsoft.com/office/officeart/2009/3/layout/RandomtoResultProcess"/>
    <dgm:cxn modelId="{A130E608-C03F-420A-9AD2-18377EB91D26}" type="presParOf" srcId="{D52EA7A2-C64B-4C6E-ACEF-1A62C915034F}" destId="{B7DD09AC-C814-41A7-AA34-A945E0DD4468}" srcOrd="12" destOrd="0" presId="urn:microsoft.com/office/officeart/2009/3/layout/RandomtoResultProcess"/>
    <dgm:cxn modelId="{A4BD90AB-B68A-40D1-844B-0106B8967C03}" type="presParOf" srcId="{D52EA7A2-C64B-4C6E-ACEF-1A62C915034F}" destId="{38F9D0A0-F42F-4A14-99F8-C50041EC155A}" srcOrd="13" destOrd="0" presId="urn:microsoft.com/office/officeart/2009/3/layout/RandomtoResultProcess"/>
    <dgm:cxn modelId="{2EFC1E9C-F284-4891-8872-3F3A57E91AA3}" type="presParOf" srcId="{D52EA7A2-C64B-4C6E-ACEF-1A62C915034F}" destId="{037705BC-1AFE-47A8-8A68-1E77367F1EE3}" srcOrd="14" destOrd="0" presId="urn:microsoft.com/office/officeart/2009/3/layout/RandomtoResultProcess"/>
    <dgm:cxn modelId="{DA68010F-66FF-427D-85CC-70B0F781B66E}" type="presParOf" srcId="{D52EA7A2-C64B-4C6E-ACEF-1A62C915034F}" destId="{C2D741F8-D534-478E-A01F-CD91C730A8A8}" srcOrd="15" destOrd="0" presId="urn:microsoft.com/office/officeart/2009/3/layout/RandomtoResultProcess"/>
    <dgm:cxn modelId="{770A3FEE-D3DF-4C47-8211-D262FADC0EC6}" type="presParOf" srcId="{D52EA7A2-C64B-4C6E-ACEF-1A62C915034F}" destId="{13076374-F706-4B02-9B59-8A444D74BA9A}" srcOrd="16" destOrd="0" presId="urn:microsoft.com/office/officeart/2009/3/layout/RandomtoResultProcess"/>
    <dgm:cxn modelId="{C28EC82F-F6A0-4C89-8205-82BCA4212C94}" type="presParOf" srcId="{D52EA7A2-C64B-4C6E-ACEF-1A62C915034F}" destId="{D400DB66-B55A-435C-AEAD-8B18E604D56D}" srcOrd="17" destOrd="0" presId="urn:microsoft.com/office/officeart/2009/3/layout/RandomtoResultProcess"/>
    <dgm:cxn modelId="{FE7A1A77-0D48-4375-84D4-6FBA1618A5B8}" type="presParOf" srcId="{D52EA7A2-C64B-4C6E-ACEF-1A62C915034F}" destId="{B43CAF85-0D89-4140-B9F8-6BDE33C06B43}" srcOrd="18" destOrd="0" presId="urn:microsoft.com/office/officeart/2009/3/layout/RandomtoResultProcess"/>
    <dgm:cxn modelId="{63F615FE-6CAB-490E-9544-4FC78F29A4BA}" type="presParOf" srcId="{D52EA7A2-C64B-4C6E-ACEF-1A62C915034F}" destId="{B41344B0-BCE3-4082-975D-DF4DF55D9A23}" srcOrd="19" destOrd="0" presId="urn:microsoft.com/office/officeart/2009/3/layout/RandomtoResultProcess"/>
    <dgm:cxn modelId="{313A1273-2D71-45A1-9B76-F0F366C06B14}" type="presParOf" srcId="{72BAB98E-1010-4B6C-875B-AC6268B27076}" destId="{4A1B6F96-D561-42B2-B93A-48C3F6177B16}" srcOrd="1" destOrd="0" presId="urn:microsoft.com/office/officeart/2009/3/layout/RandomtoResultProcess"/>
    <dgm:cxn modelId="{DBEF11DE-9257-4325-96CD-BAAD7BCB5099}" type="presParOf" srcId="{4A1B6F96-D561-42B2-B93A-48C3F6177B16}" destId="{0950D9E5-CCB7-4D8E-9C9E-1868377589D8}" srcOrd="0" destOrd="0" presId="urn:microsoft.com/office/officeart/2009/3/layout/RandomtoResultProcess"/>
    <dgm:cxn modelId="{7F1E7C7A-3DAB-4FD0-B9B0-75AA61D6F9A8}" type="presParOf" srcId="{4A1B6F96-D561-42B2-B93A-48C3F6177B16}" destId="{C83295B9-B2F4-4111-882B-73EB40724B1E}" srcOrd="1" destOrd="0" presId="urn:microsoft.com/office/officeart/2009/3/layout/RandomtoResultProcess"/>
    <dgm:cxn modelId="{0DF9FB23-F58A-4F7F-9B9E-15349770BEA0}" type="presParOf" srcId="{72BAB98E-1010-4B6C-875B-AC6268B27076}" destId="{82FAA421-E625-4304-8D36-57C8CCBC61DB}" srcOrd="2" destOrd="0" presId="urn:microsoft.com/office/officeart/2009/3/layout/RandomtoResultProcess"/>
    <dgm:cxn modelId="{934948BA-DFA9-4CDE-B11C-195E1B86E048}" type="presParOf" srcId="{82FAA421-E625-4304-8D36-57C8CCBC61DB}" destId="{68BD8C12-5D1D-4F80-B0CF-8A162E48E001}" srcOrd="0" destOrd="0" presId="urn:microsoft.com/office/officeart/2009/3/layout/RandomtoResultProcess"/>
    <dgm:cxn modelId="{A1058870-C6E2-461E-8571-B40919D38B3C}" type="presParOf" srcId="{82FAA421-E625-4304-8D36-57C8CCBC61DB}" destId="{2D2DA6F6-E912-4A5C-9ED9-5F730DE388F6}" srcOrd="1" destOrd="0" presId="urn:microsoft.com/office/officeart/2009/3/layout/RandomtoResultProcess"/>
    <dgm:cxn modelId="{D66B175E-86F1-4AE2-A5B0-A9B6506737D6}" type="presParOf" srcId="{82FAA421-E625-4304-8D36-57C8CCBC61DB}" destId="{313B3A63-C3E2-481C-B95F-05F895192131}" srcOrd="2" destOrd="0" presId="urn:microsoft.com/office/officeart/2009/3/layout/RandomtoResultProcess"/>
    <dgm:cxn modelId="{CA664653-56E1-4FB1-B90C-E5586BE3C4AD}" type="presParOf" srcId="{72BAB98E-1010-4B6C-875B-AC6268B27076}" destId="{C2EB40B0-BAFA-4706-90DF-7E34697E5196}" srcOrd="3" destOrd="0" presId="urn:microsoft.com/office/officeart/2009/3/layout/RandomtoResultProcess"/>
    <dgm:cxn modelId="{3E46ECDE-5B48-437D-80D0-E2C22B287071}" type="presParOf" srcId="{C2EB40B0-BAFA-4706-90DF-7E34697E5196}" destId="{B7946769-305D-4F4F-AE27-BA7960C12E2D}" srcOrd="0" destOrd="0" presId="urn:microsoft.com/office/officeart/2009/3/layout/RandomtoResultProcess"/>
    <dgm:cxn modelId="{6FA057C0-15F0-48E3-8F26-E8CA2AB4B8C8}" type="presParOf" srcId="{C2EB40B0-BAFA-4706-90DF-7E34697E5196}" destId="{D6CB865D-5281-4E05-9480-8ABB479FE80E}" srcOrd="1" destOrd="0" presId="urn:microsoft.com/office/officeart/2009/3/layout/RandomtoResultProcess"/>
    <dgm:cxn modelId="{E4E0DED1-0971-4B4B-98D6-1AF94ABD94D1}" type="presParOf" srcId="{72BAB98E-1010-4B6C-875B-AC6268B27076}" destId="{F64CEB11-C5F0-4567-99B7-F7B0B03EA2E8}" srcOrd="4" destOrd="0" presId="urn:microsoft.com/office/officeart/2009/3/layout/RandomtoResultProcess"/>
    <dgm:cxn modelId="{CBA46BE2-F5D6-456A-A3F5-226081B70E16}" type="presParOf" srcId="{F64CEB11-C5F0-4567-99B7-F7B0B03EA2E8}" destId="{BD63754C-A71A-41ED-B7B0-AB2B6981382E}" srcOrd="0" destOrd="0" presId="urn:microsoft.com/office/officeart/2009/3/layout/RandomtoResultProcess"/>
    <dgm:cxn modelId="{34FDC817-FD95-44D9-9194-8BD36CA9CF0F}" type="presParOf" srcId="{F64CEB11-C5F0-4567-99B7-F7B0B03EA2E8}" destId="{30D5B4C3-E6CD-4761-8510-AA87AF2D8DD0}" srcOrd="1" destOrd="0" presId="urn:microsoft.com/office/officeart/2009/3/layout/RandomtoResultProcess"/>
    <dgm:cxn modelId="{E2AB0EEE-DB42-4404-81A6-C6C067322BFA}" type="presParOf" srcId="{F64CEB11-C5F0-4567-99B7-F7B0B03EA2E8}" destId="{D1598664-FABD-42DD-BB3C-D34E0425D6EA}" srcOrd="2" destOrd="0" presId="urn:microsoft.com/office/officeart/2009/3/layout/RandomtoResultProcess"/>
    <dgm:cxn modelId="{A29DADE0-6D1E-4BEC-96B9-6ADED8B107A7}" type="presParOf" srcId="{72BAB98E-1010-4B6C-875B-AC6268B27076}" destId="{C04EE50B-428A-4FA0-B582-53148167F98F}" srcOrd="5" destOrd="0" presId="urn:microsoft.com/office/officeart/2009/3/layout/RandomtoResultProcess"/>
    <dgm:cxn modelId="{AB22C881-7067-4E5C-A37E-B41BD65799A0}" type="presParOf" srcId="{C04EE50B-428A-4FA0-B582-53148167F98F}" destId="{E219BA1C-0075-47D8-B22C-B9B94320A0AC}" srcOrd="0" destOrd="0" presId="urn:microsoft.com/office/officeart/2009/3/layout/RandomtoResultProcess"/>
    <dgm:cxn modelId="{8944A6A2-F6AC-491D-AAA8-A7609B52102C}" type="presParOf" srcId="{C04EE50B-428A-4FA0-B582-53148167F98F}" destId="{16D59224-7171-43D2-94A3-90533C2C1D38}" srcOrd="1" destOrd="0" presId="urn:microsoft.com/office/officeart/2009/3/layout/RandomtoResultProcess"/>
    <dgm:cxn modelId="{E1009DDD-B435-4F36-9E92-79E3BCACE2AD}" type="presParOf" srcId="{72BAB98E-1010-4B6C-875B-AC6268B27076}" destId="{EC9DEA1D-6BE2-4DFE-8841-CB92EF129EDD}" srcOrd="6" destOrd="0" presId="urn:microsoft.com/office/officeart/2009/3/layout/RandomtoResultProcess"/>
    <dgm:cxn modelId="{52CFC396-17FA-4844-9A27-B325F4EC2541}" type="presParOf" srcId="{EC9DEA1D-6BE2-4DFE-8841-CB92EF129EDD}" destId="{B8D40EC5-46ED-466C-80B0-C7F2EA2F2DAC}" srcOrd="0" destOrd="0" presId="urn:microsoft.com/office/officeart/2009/3/layout/RandomtoResultProcess"/>
    <dgm:cxn modelId="{1562FA09-A087-4231-9D15-3073798A892A}" type="presParOf" srcId="{EC9DEA1D-6BE2-4DFE-8841-CB92EF129EDD}" destId="{0E86946E-4CC5-460D-985D-EA294CDF4404}" srcOrd="1" destOrd="0" presId="urn:microsoft.com/office/officeart/2009/3/layout/RandomtoResultProcess"/>
    <dgm:cxn modelId="{6DD71652-9528-49AE-8721-D41034C862F8}" type="presParOf" srcId="{EC9DEA1D-6BE2-4DFE-8841-CB92EF129EDD}" destId="{6D7C590C-D0D5-4B7A-9470-C52FA9ED6C28}" srcOrd="2" destOrd="0" presId="urn:microsoft.com/office/officeart/2009/3/layout/RandomtoResultProcess"/>
    <dgm:cxn modelId="{2AD40BAE-0E1A-4FD1-99B1-640602A76134}" type="presParOf" srcId="{72BAB98E-1010-4B6C-875B-AC6268B27076}" destId="{57B307B4-E6D1-43B6-93D1-DEE81D6C7EBB}" srcOrd="7" destOrd="0" presId="urn:microsoft.com/office/officeart/2009/3/layout/RandomtoResultProcess"/>
    <dgm:cxn modelId="{FE30E1AE-858E-4E90-99A1-6760FC7FDBB5}" type="presParOf" srcId="{57B307B4-E6D1-43B6-93D1-DEE81D6C7EBB}" destId="{EB83BA00-0AB9-44EA-982F-577CE77518B3}" srcOrd="0" destOrd="0" presId="urn:microsoft.com/office/officeart/2009/3/layout/RandomtoResultProcess"/>
    <dgm:cxn modelId="{D854D09C-ABFC-424F-95CA-75A4C72585CB}" type="presParOf" srcId="{57B307B4-E6D1-43B6-93D1-DEE81D6C7EBB}" destId="{E906417C-A86A-4BBE-8572-A28CE5A2007A}" srcOrd="1" destOrd="0" presId="urn:microsoft.com/office/officeart/2009/3/layout/RandomtoResultProcess"/>
    <dgm:cxn modelId="{A8FDF67F-E114-47F8-AB45-9D76CA89E32D}" type="presParOf" srcId="{72BAB98E-1010-4B6C-875B-AC6268B27076}" destId="{59968E5F-CBED-47F8-BC07-E9956FEE06A9}" srcOrd="8" destOrd="0" presId="urn:microsoft.com/office/officeart/2009/3/layout/RandomtoResultProcess"/>
    <dgm:cxn modelId="{544D8BDD-0D26-4D5F-A7F8-9F9C5BBDB27B}" type="presParOf" srcId="{59968E5F-CBED-47F8-BC07-E9956FEE06A9}" destId="{660F226A-A48C-446D-8A66-685C47D06DEA}" srcOrd="0" destOrd="0" presId="urn:microsoft.com/office/officeart/2009/3/layout/RandomtoResultProcess"/>
    <dgm:cxn modelId="{ABA69F74-3F5F-4318-86F0-F5FAFA02C51B}" type="presParOf" srcId="{59968E5F-CBED-47F8-BC07-E9956FEE06A9}" destId="{CB3B5796-555F-467C-91E2-45D2BE62763C}" srcOrd="1" destOrd="0" presId="urn:microsoft.com/office/officeart/2009/3/layout/RandomtoResultProcess"/>
    <dgm:cxn modelId="{9E559918-B725-4F69-A36F-35FDF354E9D4}" type="presParOf" srcId="{59968E5F-CBED-47F8-BC07-E9956FEE06A9}" destId="{EBFE57CA-05A9-47DC-99EE-D89FD2B801E1}" srcOrd="2" destOrd="0" presId="urn:microsoft.com/office/officeart/2009/3/layout/RandomtoResultProcess"/>
    <dgm:cxn modelId="{4D1CA8CA-FEC5-448A-AA46-8BFA2A59DF58}" type="presParOf" srcId="{72BAB98E-1010-4B6C-875B-AC6268B27076}" destId="{959570BC-00E2-4338-83B5-18AFDCC84245}" srcOrd="9" destOrd="0" presId="urn:microsoft.com/office/officeart/2009/3/layout/RandomtoResultProcess"/>
    <dgm:cxn modelId="{32194050-7A98-4C93-9C76-536AA0298077}" type="presParOf" srcId="{959570BC-00E2-4338-83B5-18AFDCC84245}" destId="{1839A066-95B3-4512-AB4A-37B615B950EA}" srcOrd="0" destOrd="0" presId="urn:microsoft.com/office/officeart/2009/3/layout/RandomtoResultProcess"/>
    <dgm:cxn modelId="{551C7949-63C2-495B-A95A-D2087E2B67DE}" type="presParOf" srcId="{959570BC-00E2-4338-83B5-18AFDCC84245}" destId="{7846154D-8CD3-4250-B4C4-AF097B5B3224}" srcOrd="1" destOrd="0" presId="urn:microsoft.com/office/officeart/2009/3/layout/RandomtoResultProcess"/>
    <dgm:cxn modelId="{F8FF0B7D-13A6-46C6-B953-22D4A35AA07C}" type="presParOf" srcId="{72BAB98E-1010-4B6C-875B-AC6268B27076}" destId="{30967486-F271-43CB-B13A-F739A4D307F7}" srcOrd="10" destOrd="0" presId="urn:microsoft.com/office/officeart/2009/3/layout/RandomtoResultProcess"/>
    <dgm:cxn modelId="{24CCDAB9-6E7E-43EF-85FB-D7AC754AD836}" type="presParOf" srcId="{30967486-F271-43CB-B13A-F739A4D307F7}" destId="{4E821E8B-0E83-4984-A69E-22D877147095}" srcOrd="0" destOrd="0" presId="urn:microsoft.com/office/officeart/2009/3/layout/RandomtoResultProcess"/>
    <dgm:cxn modelId="{0F571D5A-E68D-470F-A13E-4EE08F5DA03C}" type="presParOf" srcId="{30967486-F271-43CB-B13A-F739A4D307F7}" destId="{1564188B-AF6C-45D1-A280-6B4FD43122D2}" srcOrd="1" destOrd="0" presId="urn:microsoft.com/office/officeart/2009/3/layout/RandomtoResultProcess"/>
    <dgm:cxn modelId="{60F61657-F594-4613-AFA1-62D441E26339}" type="presParOf" srcId="{30967486-F271-43CB-B13A-F739A4D307F7}" destId="{247F3167-879B-4000-809A-A16E96AA44E7}" srcOrd="2" destOrd="0" presId="urn:microsoft.com/office/officeart/2009/3/layout/RandomtoResultProcess"/>
    <dgm:cxn modelId="{9629815B-03BC-4F15-8D83-8FC867F74367}" type="presParOf" srcId="{72BAB98E-1010-4B6C-875B-AC6268B27076}" destId="{1CA12844-2650-4EDD-8514-7E687E79A780}" srcOrd="11" destOrd="0" presId="urn:microsoft.com/office/officeart/2009/3/layout/RandomtoResultProcess"/>
    <dgm:cxn modelId="{A188187B-9550-49FF-8F49-9D87169D8AEC}" type="presParOf" srcId="{1CA12844-2650-4EDD-8514-7E687E79A780}" destId="{2E89208B-9CCA-4390-9919-53F8E6D0D3C7}" srcOrd="0" destOrd="0" presId="urn:microsoft.com/office/officeart/2009/3/layout/RandomtoResultProcess"/>
    <dgm:cxn modelId="{9D399A2E-1897-4B74-BA88-9AC86FCC58D2}" type="presParOf" srcId="{1CA12844-2650-4EDD-8514-7E687E79A780}" destId="{AE576EE8-0CAD-427D-9B9B-82BF0987E7EF}" srcOrd="1" destOrd="0" presId="urn:microsoft.com/office/officeart/2009/3/layout/RandomtoResultProcess"/>
    <dgm:cxn modelId="{39C7BF19-81F5-42E9-8541-7ACF86CEE5F3}" type="presParOf" srcId="{72BAB98E-1010-4B6C-875B-AC6268B27076}" destId="{B11B234A-955A-40BC-9441-4596762D8145}" srcOrd="12" destOrd="0" presId="urn:microsoft.com/office/officeart/2009/3/layout/RandomtoResultProcess"/>
    <dgm:cxn modelId="{A874DCDB-F461-45A0-8741-C374E4ABA448}" type="presParOf" srcId="{B11B234A-955A-40BC-9441-4596762D8145}" destId="{2D418253-4861-4841-9F9F-F5FEA2CF0461}" srcOrd="0" destOrd="0" presId="urn:microsoft.com/office/officeart/2009/3/layout/RandomtoResultProcess"/>
    <dgm:cxn modelId="{C33A9B5B-9CFE-42BC-9EDA-0C3E6DA6BA12}" type="presParOf" srcId="{B11B234A-955A-40BC-9441-4596762D8145}" destId="{FF63A8DC-D98C-4A87-B46F-6E334A4BF657}" srcOrd="1" destOrd="0" presId="urn:microsoft.com/office/officeart/2009/3/layout/RandomtoResultProcess"/>
    <dgm:cxn modelId="{584A4902-6132-4E7F-860D-0AE52FA86478}" type="presParOf" srcId="{B11B234A-955A-40BC-9441-4596762D8145}" destId="{F1BA437D-A5C5-471D-9470-C0F1FE60FEED}" srcOrd="2" destOrd="0" presId="urn:microsoft.com/office/officeart/2009/3/layout/RandomtoResultProcess"/>
    <dgm:cxn modelId="{8580479B-2B5E-40EE-84AB-0D4AC10624FB}" type="presParOf" srcId="{72BAB98E-1010-4B6C-875B-AC6268B27076}" destId="{177830B8-3B67-4E01-903F-7B08F61C777E}" srcOrd="13" destOrd="0" presId="urn:microsoft.com/office/officeart/2009/3/layout/RandomtoResultProcess"/>
    <dgm:cxn modelId="{2ECD9AAC-6F05-46FF-8658-06548FFCACC2}" type="presParOf" srcId="{177830B8-3B67-4E01-903F-7B08F61C777E}" destId="{9AAE0DC3-0159-4835-8DC3-2638DDF3A53D}" srcOrd="0" destOrd="0" presId="urn:microsoft.com/office/officeart/2009/3/layout/RandomtoResultProcess"/>
    <dgm:cxn modelId="{8F129CFD-243D-4DBE-AE54-EDADF1444A5F}" type="presParOf" srcId="{177830B8-3B67-4E01-903F-7B08F61C777E}" destId="{87CCD482-E943-4420-895F-E948FFDDF917}" srcOrd="1" destOrd="0" presId="urn:microsoft.com/office/officeart/2009/3/layout/RandomtoResultProcess"/>
    <dgm:cxn modelId="{5D920A7A-7492-430C-93C5-3FD021B7460B}" type="presParOf" srcId="{72BAB98E-1010-4B6C-875B-AC6268B27076}" destId="{7473484A-1F7F-4879-A993-C0C4BB1DF7C9}" srcOrd="14" destOrd="0" presId="urn:microsoft.com/office/officeart/2009/3/layout/RandomtoResultProcess"/>
    <dgm:cxn modelId="{2AAF34F3-EF62-4AA7-967B-BA40864761F6}" type="presParOf" srcId="{7473484A-1F7F-4879-A993-C0C4BB1DF7C9}" destId="{18AD06F9-D43D-4330-BC55-F30DA3447AEF}" srcOrd="0" destOrd="0" presId="urn:microsoft.com/office/officeart/2009/3/layout/RandomtoResultProcess"/>
    <dgm:cxn modelId="{2579B605-876E-42A0-90B7-3005D5C7A539}" type="presParOf" srcId="{7473484A-1F7F-4879-A993-C0C4BB1DF7C9}" destId="{BBA31958-317C-46EF-8186-4B21381CFC8B}" srcOrd="1" destOrd="0" presId="urn:microsoft.com/office/officeart/2009/3/layout/RandomtoResultProcess"/>
    <dgm:cxn modelId="{90F1B6F3-5D1B-458E-9351-FE4C693B602D}" type="presParOf" srcId="{7473484A-1F7F-4879-A993-C0C4BB1DF7C9}" destId="{DDE17226-1974-4699-90D9-4570E8036663}" srcOrd="2" destOrd="0" presId="urn:microsoft.com/office/officeart/2009/3/layout/RandomtoResultProcess"/>
    <dgm:cxn modelId="{8141CE45-F229-42BC-8A23-B7431B8A4C5E}" type="presParOf" srcId="{72BAB98E-1010-4B6C-875B-AC6268B27076}" destId="{A3693D6C-17D2-47B9-ACEE-30D88B10E193}" srcOrd="15" destOrd="0" presId="urn:microsoft.com/office/officeart/2009/3/layout/RandomtoResultProcess"/>
    <dgm:cxn modelId="{02C737AE-55AC-46FA-88A9-286AB6BE6CC5}" type="presParOf" srcId="{A3693D6C-17D2-47B9-ACEE-30D88B10E193}" destId="{4DEF1B74-68AE-4CFE-8027-41E10CEFCD1E}" srcOrd="0" destOrd="0" presId="urn:microsoft.com/office/officeart/2009/3/layout/RandomtoResultProcess"/>
    <dgm:cxn modelId="{55CA7BB8-8BCB-46B1-A9A1-993FEC92D782}" type="presParOf" srcId="{A3693D6C-17D2-47B9-ACEE-30D88B10E193}" destId="{A55361C8-398C-4DF9-87E5-E587E7123FE9}" srcOrd="1" destOrd="0" presId="urn:microsoft.com/office/officeart/2009/3/layout/RandomtoResultProcess"/>
    <dgm:cxn modelId="{88B66DEC-E309-42C9-AA29-4C60A6A6810C}" type="presParOf" srcId="{72BAB98E-1010-4B6C-875B-AC6268B27076}" destId="{30F1CF00-7348-45E6-AEAF-6DF45C4FFC28}" srcOrd="16" destOrd="0" presId="urn:microsoft.com/office/officeart/2009/3/layout/RandomtoResultProcess"/>
    <dgm:cxn modelId="{CF0E547A-0C36-4D37-B9C0-215403F997DB}" type="presParOf" srcId="{30F1CF00-7348-45E6-AEAF-6DF45C4FFC28}" destId="{778C9BB9-9AB6-4B19-BCFD-E99AD1AFB27F}" srcOrd="0" destOrd="0" presId="urn:microsoft.com/office/officeart/2009/3/layout/RandomtoResultProcess"/>
    <dgm:cxn modelId="{54311CA3-8F12-4464-A628-ADF43227A7ED}" type="presParOf" srcId="{30F1CF00-7348-45E6-AEAF-6DF45C4FFC28}" destId="{452E0111-1A6D-4CE0-96D4-D7DBC7324E42}" srcOrd="1" destOrd="0" presId="urn:microsoft.com/office/officeart/2009/3/layout/RandomtoResultProcess"/>
    <dgm:cxn modelId="{13791100-AAE2-4E59-AC41-4675F2239419}" type="presParOf" srcId="{30F1CF00-7348-45E6-AEAF-6DF45C4FFC28}" destId="{8CC77F61-274F-4060-9E82-DBC074928CEF}" srcOrd="2" destOrd="0" presId="urn:microsoft.com/office/officeart/2009/3/layout/RandomtoResult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0D5D2A-BFA4-4A9F-8A81-3CC6C1C402C3}">
      <dsp:nvSpPr>
        <dsp:cNvPr id="0" name=""/>
        <dsp:cNvSpPr/>
      </dsp:nvSpPr>
      <dsp:spPr>
        <a:xfrm>
          <a:off x="3320" y="291986"/>
          <a:ext cx="1764334" cy="705733"/>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a:t>Strategic Fund</a:t>
          </a:r>
        </a:p>
      </dsp:txBody>
      <dsp:txXfrm>
        <a:off x="3320" y="291986"/>
        <a:ext cx="1764334" cy="705733"/>
      </dsp:txXfrm>
    </dsp:sp>
    <dsp:sp modelId="{74745825-22FA-465F-8619-9A88A6AC7FBE}">
      <dsp:nvSpPr>
        <dsp:cNvPr id="0" name=""/>
        <dsp:cNvSpPr/>
      </dsp:nvSpPr>
      <dsp:spPr>
        <a:xfrm>
          <a:off x="3320" y="997720"/>
          <a:ext cx="1764334" cy="356457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a:t>Employment</a:t>
          </a:r>
        </a:p>
        <a:p>
          <a:pPr marL="342900" lvl="2" indent="-171450" algn="l" defTabSz="711200">
            <a:lnSpc>
              <a:spcPct val="90000"/>
            </a:lnSpc>
            <a:spcBef>
              <a:spcPct val="0"/>
            </a:spcBef>
            <a:spcAft>
              <a:spcPct val="15000"/>
            </a:spcAft>
            <a:buChar char="•"/>
          </a:pPr>
          <a:r>
            <a:rPr lang="en-US" sz="1600" kern="1200"/>
            <a:t>Attraction</a:t>
          </a:r>
        </a:p>
        <a:p>
          <a:pPr marL="342900" lvl="2" indent="-171450" algn="l" defTabSz="711200">
            <a:lnSpc>
              <a:spcPct val="90000"/>
            </a:lnSpc>
            <a:spcBef>
              <a:spcPct val="0"/>
            </a:spcBef>
            <a:spcAft>
              <a:spcPct val="15000"/>
            </a:spcAft>
            <a:buChar char="•"/>
          </a:pPr>
          <a:r>
            <a:rPr lang="en-US" sz="1600" kern="1200"/>
            <a:t>Expansion</a:t>
          </a:r>
        </a:p>
        <a:p>
          <a:pPr marL="342900" lvl="2" indent="-171450" algn="l" defTabSz="711200">
            <a:lnSpc>
              <a:spcPct val="90000"/>
            </a:lnSpc>
            <a:spcBef>
              <a:spcPct val="0"/>
            </a:spcBef>
            <a:spcAft>
              <a:spcPct val="15000"/>
            </a:spcAft>
            <a:buChar char="•"/>
          </a:pPr>
          <a:r>
            <a:rPr lang="en-US" sz="1600" kern="1200"/>
            <a:t>Retention</a:t>
          </a:r>
        </a:p>
        <a:p>
          <a:pPr marL="171450" lvl="1" indent="-171450" algn="l" defTabSz="711200">
            <a:lnSpc>
              <a:spcPct val="90000"/>
            </a:lnSpc>
            <a:spcBef>
              <a:spcPct val="0"/>
            </a:spcBef>
            <a:spcAft>
              <a:spcPct val="15000"/>
            </a:spcAft>
            <a:buChar char="•"/>
          </a:pPr>
          <a:r>
            <a:rPr lang="en-US" sz="1600" kern="1200"/>
            <a:t>Property Investment </a:t>
          </a:r>
        </a:p>
        <a:p>
          <a:pPr marL="342900" lvl="2" indent="-171450" algn="l" defTabSz="711200">
            <a:lnSpc>
              <a:spcPct val="90000"/>
            </a:lnSpc>
            <a:spcBef>
              <a:spcPct val="0"/>
            </a:spcBef>
            <a:spcAft>
              <a:spcPct val="15000"/>
            </a:spcAft>
            <a:buChar char="•"/>
          </a:pPr>
          <a:r>
            <a:rPr lang="en-US" sz="1600" kern="1200"/>
            <a:t>Architecture and Engineering Study</a:t>
          </a:r>
        </a:p>
        <a:p>
          <a:pPr marL="342900" lvl="2" indent="-171450" algn="l" defTabSz="711200">
            <a:lnSpc>
              <a:spcPct val="90000"/>
            </a:lnSpc>
            <a:spcBef>
              <a:spcPct val="0"/>
            </a:spcBef>
            <a:spcAft>
              <a:spcPct val="15000"/>
            </a:spcAft>
            <a:buChar char="•"/>
          </a:pPr>
          <a:r>
            <a:rPr lang="en-US" sz="1600" kern="1200"/>
            <a:t>Façade Improvements</a:t>
          </a:r>
        </a:p>
      </dsp:txBody>
      <dsp:txXfrm>
        <a:off x="3320" y="997720"/>
        <a:ext cx="1764334" cy="3564579"/>
      </dsp:txXfrm>
    </dsp:sp>
    <dsp:sp modelId="{96CBD53F-B2B6-4BD7-A4BC-C4D214DB2F4D}">
      <dsp:nvSpPr>
        <dsp:cNvPr id="0" name=""/>
        <dsp:cNvSpPr/>
      </dsp:nvSpPr>
      <dsp:spPr>
        <a:xfrm>
          <a:off x="2014662" y="291986"/>
          <a:ext cx="1764334" cy="705733"/>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a:t>Operating Budget</a:t>
          </a:r>
        </a:p>
      </dsp:txBody>
      <dsp:txXfrm>
        <a:off x="2014662" y="291986"/>
        <a:ext cx="1764334" cy="705733"/>
      </dsp:txXfrm>
    </dsp:sp>
    <dsp:sp modelId="{212AE93E-F50E-495A-A71E-A3B3DB325E57}">
      <dsp:nvSpPr>
        <dsp:cNvPr id="0" name=""/>
        <dsp:cNvSpPr/>
      </dsp:nvSpPr>
      <dsp:spPr>
        <a:xfrm>
          <a:off x="2014662" y="997720"/>
          <a:ext cx="1764334" cy="356457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a:t>Consulting</a:t>
          </a:r>
        </a:p>
        <a:p>
          <a:pPr marL="342900" lvl="2" indent="-171450" algn="l" defTabSz="711200">
            <a:lnSpc>
              <a:spcPct val="90000"/>
            </a:lnSpc>
            <a:spcBef>
              <a:spcPct val="0"/>
            </a:spcBef>
            <a:spcAft>
              <a:spcPct val="15000"/>
            </a:spcAft>
            <a:buChar char="•"/>
          </a:pPr>
          <a:r>
            <a:rPr lang="en-US" sz="1600" kern="1200"/>
            <a:t>Small business assistance</a:t>
          </a:r>
        </a:p>
        <a:p>
          <a:pPr marL="342900" lvl="2" indent="-171450" algn="l" defTabSz="711200">
            <a:lnSpc>
              <a:spcPct val="90000"/>
            </a:lnSpc>
            <a:spcBef>
              <a:spcPct val="0"/>
            </a:spcBef>
            <a:spcAft>
              <a:spcPct val="15000"/>
            </a:spcAft>
            <a:buChar char="•"/>
          </a:pPr>
          <a:r>
            <a:rPr lang="en-US" sz="1600" kern="1200"/>
            <a:t>Strategic Planning</a:t>
          </a:r>
        </a:p>
        <a:p>
          <a:pPr marL="171450" lvl="1" indent="-171450" algn="l" defTabSz="711200">
            <a:lnSpc>
              <a:spcPct val="90000"/>
            </a:lnSpc>
            <a:spcBef>
              <a:spcPct val="0"/>
            </a:spcBef>
            <a:spcAft>
              <a:spcPct val="15000"/>
            </a:spcAft>
            <a:buChar char="•"/>
          </a:pPr>
          <a:r>
            <a:rPr lang="en-US" sz="1600" kern="1200"/>
            <a:t>Advertising</a:t>
          </a:r>
        </a:p>
        <a:p>
          <a:pPr marL="342900" lvl="2" indent="-171450" algn="l" defTabSz="711200">
            <a:lnSpc>
              <a:spcPct val="90000"/>
            </a:lnSpc>
            <a:spcBef>
              <a:spcPct val="0"/>
            </a:spcBef>
            <a:spcAft>
              <a:spcPct val="15000"/>
            </a:spcAft>
            <a:buChar char="•"/>
          </a:pPr>
          <a:r>
            <a:rPr lang="en-US" sz="1600" kern="1200"/>
            <a:t>DETV</a:t>
          </a:r>
        </a:p>
        <a:p>
          <a:pPr marL="342900" lvl="2" indent="-171450" algn="l" defTabSz="711200">
            <a:lnSpc>
              <a:spcPct val="90000"/>
            </a:lnSpc>
            <a:spcBef>
              <a:spcPct val="0"/>
            </a:spcBef>
            <a:spcAft>
              <a:spcPct val="15000"/>
            </a:spcAft>
            <a:buChar char="•"/>
          </a:pPr>
          <a:r>
            <a:rPr lang="en-US" sz="1600" kern="1200"/>
            <a:t>Downtown Visions</a:t>
          </a:r>
        </a:p>
        <a:p>
          <a:pPr marL="342900" lvl="2" indent="-171450" algn="l" defTabSz="711200">
            <a:lnSpc>
              <a:spcPct val="90000"/>
            </a:lnSpc>
            <a:spcBef>
              <a:spcPct val="0"/>
            </a:spcBef>
            <a:spcAft>
              <a:spcPct val="15000"/>
            </a:spcAft>
            <a:buChar char="•"/>
          </a:pPr>
          <a:r>
            <a:rPr lang="en-US" sz="1600" kern="1200"/>
            <a:t>Business </a:t>
          </a:r>
          <a:r>
            <a:rPr lang="en-US" sz="1600" kern="1200" err="1"/>
            <a:t>Xpansion</a:t>
          </a:r>
          <a:r>
            <a:rPr lang="en-US" sz="1600" kern="1200"/>
            <a:t> Journal, Site Selector Magazine</a:t>
          </a:r>
        </a:p>
      </dsp:txBody>
      <dsp:txXfrm>
        <a:off x="2014662" y="997720"/>
        <a:ext cx="1764334" cy="3564579"/>
      </dsp:txXfrm>
    </dsp:sp>
    <dsp:sp modelId="{184EB213-3B52-495F-82A7-9B7912655BD1}">
      <dsp:nvSpPr>
        <dsp:cNvPr id="0" name=""/>
        <dsp:cNvSpPr/>
      </dsp:nvSpPr>
      <dsp:spPr>
        <a:xfrm>
          <a:off x="4026003" y="291986"/>
          <a:ext cx="1764334" cy="705733"/>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a:t>Capital Budget</a:t>
          </a:r>
        </a:p>
      </dsp:txBody>
      <dsp:txXfrm>
        <a:off x="4026003" y="291986"/>
        <a:ext cx="1764334" cy="705733"/>
      </dsp:txXfrm>
    </dsp:sp>
    <dsp:sp modelId="{6F1AAA2D-1DE9-424E-8A99-CC8D06857834}">
      <dsp:nvSpPr>
        <dsp:cNvPr id="0" name=""/>
        <dsp:cNvSpPr/>
      </dsp:nvSpPr>
      <dsp:spPr>
        <a:xfrm>
          <a:off x="4026003" y="997720"/>
          <a:ext cx="1764334" cy="356457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a:t>Site Acquisition</a:t>
          </a:r>
        </a:p>
        <a:p>
          <a:pPr marL="171450" lvl="1" indent="-171450" algn="l" defTabSz="711200">
            <a:lnSpc>
              <a:spcPct val="90000"/>
            </a:lnSpc>
            <a:spcBef>
              <a:spcPct val="0"/>
            </a:spcBef>
            <a:spcAft>
              <a:spcPct val="15000"/>
            </a:spcAft>
            <a:buChar char="•"/>
          </a:pPr>
          <a:r>
            <a:rPr lang="en-US" sz="1600" kern="1200"/>
            <a:t>Site Improvements</a:t>
          </a:r>
        </a:p>
      </dsp:txBody>
      <dsp:txXfrm>
        <a:off x="4026003" y="997720"/>
        <a:ext cx="1764334" cy="3564579"/>
      </dsp:txXfrm>
    </dsp:sp>
    <dsp:sp modelId="{F48BAF18-9F4B-4BB9-B228-8B2300E8FB1F}">
      <dsp:nvSpPr>
        <dsp:cNvPr id="0" name=""/>
        <dsp:cNvSpPr/>
      </dsp:nvSpPr>
      <dsp:spPr>
        <a:xfrm>
          <a:off x="6037344" y="291986"/>
          <a:ext cx="1764334" cy="705733"/>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a:t>State Incentives</a:t>
          </a:r>
        </a:p>
      </dsp:txBody>
      <dsp:txXfrm>
        <a:off x="6037344" y="291986"/>
        <a:ext cx="1764334" cy="705733"/>
      </dsp:txXfrm>
    </dsp:sp>
    <dsp:sp modelId="{7F5E41ED-4A81-4121-A47E-DADC63E17572}">
      <dsp:nvSpPr>
        <dsp:cNvPr id="0" name=""/>
        <dsp:cNvSpPr/>
      </dsp:nvSpPr>
      <dsp:spPr>
        <a:xfrm>
          <a:off x="6037344" y="997720"/>
          <a:ext cx="1764334" cy="356457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0" marR="0" lvl="0" indent="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a:t>Delaware Prosperity Partnership</a:t>
          </a:r>
        </a:p>
        <a:p>
          <a:pPr marL="0" marR="0" lvl="0" indent="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a:t>Division of Small Business</a:t>
          </a:r>
        </a:p>
        <a:p>
          <a:pPr marL="0" marR="0" lvl="0" indent="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a:t>Transportation Infrastructure Investment Fund (TIIF)</a:t>
          </a:r>
        </a:p>
        <a:p>
          <a:pPr marL="0" marR="0" lvl="0" indent="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a:t>Downtown Development District</a:t>
          </a:r>
        </a:p>
        <a:p>
          <a:pPr marL="0" marR="0" lvl="0" indent="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600" kern="1200"/>
        </a:p>
      </dsp:txBody>
      <dsp:txXfrm>
        <a:off x="6037344" y="997720"/>
        <a:ext cx="1764334" cy="3564579"/>
      </dsp:txXfrm>
    </dsp:sp>
    <dsp:sp modelId="{AD65711E-18F6-4224-93DF-06CB29F11009}">
      <dsp:nvSpPr>
        <dsp:cNvPr id="0" name=""/>
        <dsp:cNvSpPr/>
      </dsp:nvSpPr>
      <dsp:spPr>
        <a:xfrm>
          <a:off x="8048686" y="291986"/>
          <a:ext cx="1764334" cy="705733"/>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a:t>City Component Units</a:t>
          </a:r>
        </a:p>
      </dsp:txBody>
      <dsp:txXfrm>
        <a:off x="8048686" y="291986"/>
        <a:ext cx="1764334" cy="705733"/>
      </dsp:txXfrm>
    </dsp:sp>
    <dsp:sp modelId="{DE08E5DF-76A8-41E6-A377-77E70551CA03}">
      <dsp:nvSpPr>
        <dsp:cNvPr id="0" name=""/>
        <dsp:cNvSpPr/>
      </dsp:nvSpPr>
      <dsp:spPr>
        <a:xfrm>
          <a:off x="8048686" y="997720"/>
          <a:ext cx="1764334" cy="356457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a:t>Wilmington UDAG Corporation</a:t>
          </a:r>
        </a:p>
        <a:p>
          <a:pPr marL="171450" lvl="1" indent="-171450" algn="l" defTabSz="711200">
            <a:lnSpc>
              <a:spcPct val="90000"/>
            </a:lnSpc>
            <a:spcBef>
              <a:spcPct val="0"/>
            </a:spcBef>
            <a:spcAft>
              <a:spcPct val="15000"/>
            </a:spcAft>
            <a:buChar char="•"/>
          </a:pPr>
          <a:r>
            <a:rPr lang="en-US" sz="1600" kern="1200"/>
            <a:t>Christina Gateway Corporation</a:t>
          </a:r>
        </a:p>
      </dsp:txBody>
      <dsp:txXfrm>
        <a:off x="8048686" y="997720"/>
        <a:ext cx="1764334" cy="3564579"/>
      </dsp:txXfrm>
    </dsp:sp>
    <dsp:sp modelId="{B0F1BFE2-AEF0-4583-AABD-725435CA5513}">
      <dsp:nvSpPr>
        <dsp:cNvPr id="0" name=""/>
        <dsp:cNvSpPr/>
      </dsp:nvSpPr>
      <dsp:spPr>
        <a:xfrm>
          <a:off x="10060027" y="291986"/>
          <a:ext cx="1764334" cy="705733"/>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a:t>Local CDFIs</a:t>
          </a:r>
        </a:p>
      </dsp:txBody>
      <dsp:txXfrm>
        <a:off x="10060027" y="291986"/>
        <a:ext cx="1764334" cy="705733"/>
      </dsp:txXfrm>
    </dsp:sp>
    <dsp:sp modelId="{73514271-F6F6-4098-9802-76AACF8619A2}">
      <dsp:nvSpPr>
        <dsp:cNvPr id="0" name=""/>
        <dsp:cNvSpPr/>
      </dsp:nvSpPr>
      <dsp:spPr>
        <a:xfrm>
          <a:off x="10060027" y="997720"/>
          <a:ext cx="1764334" cy="356457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a:t>WEDCO</a:t>
          </a:r>
        </a:p>
        <a:p>
          <a:pPr marL="171450" lvl="1" indent="-171450" algn="l" defTabSz="711200">
            <a:lnSpc>
              <a:spcPct val="90000"/>
            </a:lnSpc>
            <a:spcBef>
              <a:spcPct val="0"/>
            </a:spcBef>
            <a:spcAft>
              <a:spcPct val="15000"/>
            </a:spcAft>
            <a:buChar char="•"/>
          </a:pPr>
          <a:r>
            <a:rPr lang="en-US" sz="1600" kern="1200"/>
            <a:t>DCDC</a:t>
          </a:r>
        </a:p>
        <a:p>
          <a:pPr marL="171450" lvl="1" indent="-171450" algn="l" defTabSz="711200">
            <a:lnSpc>
              <a:spcPct val="90000"/>
            </a:lnSpc>
            <a:spcBef>
              <a:spcPct val="0"/>
            </a:spcBef>
            <a:spcAft>
              <a:spcPct val="15000"/>
            </a:spcAft>
            <a:buChar char="•"/>
          </a:pPr>
          <a:r>
            <a:rPr lang="en-US" sz="1600" kern="1200"/>
            <a:t>True Access Capital</a:t>
          </a:r>
        </a:p>
        <a:p>
          <a:pPr marL="171450" lvl="1" indent="-171450" algn="l" defTabSz="711200">
            <a:lnSpc>
              <a:spcPct val="90000"/>
            </a:lnSpc>
            <a:spcBef>
              <a:spcPct val="0"/>
            </a:spcBef>
            <a:spcAft>
              <a:spcPct val="15000"/>
            </a:spcAft>
            <a:buChar char="•"/>
          </a:pPr>
          <a:r>
            <a:rPr lang="en-US" sz="1600" kern="1200"/>
            <a:t>Grow Wilmington Fund</a:t>
          </a:r>
        </a:p>
      </dsp:txBody>
      <dsp:txXfrm>
        <a:off x="10060027" y="997720"/>
        <a:ext cx="1764334" cy="356457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0A60D8-7FC5-4623-9D27-90AE29AB3295}">
      <dsp:nvSpPr>
        <dsp:cNvPr id="0" name=""/>
        <dsp:cNvSpPr/>
      </dsp:nvSpPr>
      <dsp:spPr>
        <a:xfrm>
          <a:off x="65290" y="749295"/>
          <a:ext cx="964848" cy="3179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a:t>2002</a:t>
          </a:r>
        </a:p>
      </dsp:txBody>
      <dsp:txXfrm>
        <a:off x="65290" y="749295"/>
        <a:ext cx="964848" cy="317961"/>
      </dsp:txXfrm>
    </dsp:sp>
    <dsp:sp modelId="{F6466EBD-31B1-480D-91A6-50474A3C96FB}">
      <dsp:nvSpPr>
        <dsp:cNvPr id="0" name=""/>
        <dsp:cNvSpPr/>
      </dsp:nvSpPr>
      <dsp:spPr>
        <a:xfrm>
          <a:off x="65290" y="1419766"/>
          <a:ext cx="964848" cy="5957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a:t>Initial Funding: $1.25M</a:t>
          </a:r>
        </a:p>
      </dsp:txBody>
      <dsp:txXfrm>
        <a:off x="65290" y="1419766"/>
        <a:ext cx="964848" cy="595704"/>
      </dsp:txXfrm>
    </dsp:sp>
    <dsp:sp modelId="{E01CBB62-C529-4CB7-9A95-847E67AD72E9}">
      <dsp:nvSpPr>
        <dsp:cNvPr id="0" name=""/>
        <dsp:cNvSpPr/>
      </dsp:nvSpPr>
      <dsp:spPr>
        <a:xfrm>
          <a:off x="64194" y="652591"/>
          <a:ext cx="76749" cy="7674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0CCEB9-67FE-4EC4-9E61-FE01C56269F8}">
      <dsp:nvSpPr>
        <dsp:cNvPr id="0" name=""/>
        <dsp:cNvSpPr/>
      </dsp:nvSpPr>
      <dsp:spPr>
        <a:xfrm>
          <a:off x="117918" y="545142"/>
          <a:ext cx="76749" cy="7674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490D9D-B830-4D03-8175-7532B72C8BFE}">
      <dsp:nvSpPr>
        <dsp:cNvPr id="0" name=""/>
        <dsp:cNvSpPr/>
      </dsp:nvSpPr>
      <dsp:spPr>
        <a:xfrm>
          <a:off x="246857" y="566632"/>
          <a:ext cx="120606" cy="12060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9D4472D-C7AE-4CA3-A566-031AB3B2E1D9}">
      <dsp:nvSpPr>
        <dsp:cNvPr id="0" name=""/>
        <dsp:cNvSpPr/>
      </dsp:nvSpPr>
      <dsp:spPr>
        <a:xfrm>
          <a:off x="354306" y="448438"/>
          <a:ext cx="76749" cy="7674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2D6BC1-A357-4915-A028-7029A850552B}">
      <dsp:nvSpPr>
        <dsp:cNvPr id="0" name=""/>
        <dsp:cNvSpPr/>
      </dsp:nvSpPr>
      <dsp:spPr>
        <a:xfrm>
          <a:off x="493990" y="405458"/>
          <a:ext cx="76749" cy="7674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76B67B-4097-4D88-AA8E-1412A05033CB}">
      <dsp:nvSpPr>
        <dsp:cNvPr id="0" name=""/>
        <dsp:cNvSpPr/>
      </dsp:nvSpPr>
      <dsp:spPr>
        <a:xfrm>
          <a:off x="665909" y="480672"/>
          <a:ext cx="76749" cy="7674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70641B9-4A83-44BE-9BD7-9BFDF596D7E3}">
      <dsp:nvSpPr>
        <dsp:cNvPr id="0" name=""/>
        <dsp:cNvSpPr/>
      </dsp:nvSpPr>
      <dsp:spPr>
        <a:xfrm>
          <a:off x="773358" y="534397"/>
          <a:ext cx="120606" cy="12060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201D60-CE71-4BB4-A193-97F7F36EF27C}">
      <dsp:nvSpPr>
        <dsp:cNvPr id="0" name=""/>
        <dsp:cNvSpPr/>
      </dsp:nvSpPr>
      <dsp:spPr>
        <a:xfrm>
          <a:off x="923786" y="652591"/>
          <a:ext cx="76749" cy="7674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CDBA05-1A06-46F4-B5ED-37ACF5D6AEA4}">
      <dsp:nvSpPr>
        <dsp:cNvPr id="0" name=""/>
        <dsp:cNvSpPr/>
      </dsp:nvSpPr>
      <dsp:spPr>
        <a:xfrm>
          <a:off x="988256" y="770785"/>
          <a:ext cx="76749" cy="7674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909122-2D50-497F-9057-930F05587EF1}">
      <dsp:nvSpPr>
        <dsp:cNvPr id="0" name=""/>
        <dsp:cNvSpPr/>
      </dsp:nvSpPr>
      <dsp:spPr>
        <a:xfrm>
          <a:off x="429521" y="545142"/>
          <a:ext cx="197355" cy="19735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7DD09AC-C814-41A7-AA34-A945E0DD4468}">
      <dsp:nvSpPr>
        <dsp:cNvPr id="0" name=""/>
        <dsp:cNvSpPr/>
      </dsp:nvSpPr>
      <dsp:spPr>
        <a:xfrm>
          <a:off x="10469" y="953448"/>
          <a:ext cx="76749" cy="7674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F9D0A0-F42F-4A14-99F8-C50041EC155A}">
      <dsp:nvSpPr>
        <dsp:cNvPr id="0" name=""/>
        <dsp:cNvSpPr/>
      </dsp:nvSpPr>
      <dsp:spPr>
        <a:xfrm>
          <a:off x="74939" y="1050152"/>
          <a:ext cx="120606" cy="12060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7705BC-1AFE-47A8-8A68-1E77367F1EE3}">
      <dsp:nvSpPr>
        <dsp:cNvPr id="0" name=""/>
        <dsp:cNvSpPr/>
      </dsp:nvSpPr>
      <dsp:spPr>
        <a:xfrm>
          <a:off x="236112" y="1136112"/>
          <a:ext cx="175427" cy="1754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D741F8-D534-478E-A01F-CD91C730A8A8}">
      <dsp:nvSpPr>
        <dsp:cNvPr id="0" name=""/>
        <dsp:cNvSpPr/>
      </dsp:nvSpPr>
      <dsp:spPr>
        <a:xfrm>
          <a:off x="461755" y="1275795"/>
          <a:ext cx="76749" cy="7674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3076374-F706-4B02-9B59-8A444D74BA9A}">
      <dsp:nvSpPr>
        <dsp:cNvPr id="0" name=""/>
        <dsp:cNvSpPr/>
      </dsp:nvSpPr>
      <dsp:spPr>
        <a:xfrm>
          <a:off x="504735" y="1136112"/>
          <a:ext cx="120606" cy="12060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00DB66-B55A-435C-AEAD-8B18E604D56D}">
      <dsp:nvSpPr>
        <dsp:cNvPr id="0" name=""/>
        <dsp:cNvSpPr/>
      </dsp:nvSpPr>
      <dsp:spPr>
        <a:xfrm>
          <a:off x="612184" y="1286540"/>
          <a:ext cx="76749" cy="7674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3CAF85-0D89-4140-B9F8-6BDE33C06B43}">
      <dsp:nvSpPr>
        <dsp:cNvPr id="0" name=""/>
        <dsp:cNvSpPr/>
      </dsp:nvSpPr>
      <dsp:spPr>
        <a:xfrm>
          <a:off x="708888" y="1114622"/>
          <a:ext cx="175427" cy="1754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1344B0-BCE3-4082-975D-DF4DF55D9A23}">
      <dsp:nvSpPr>
        <dsp:cNvPr id="0" name=""/>
        <dsp:cNvSpPr/>
      </dsp:nvSpPr>
      <dsp:spPr>
        <a:xfrm>
          <a:off x="945276" y="1071642"/>
          <a:ext cx="120606" cy="12060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50D9E5-CCB7-4D8E-9C9E-1868377589D8}">
      <dsp:nvSpPr>
        <dsp:cNvPr id="0" name=""/>
        <dsp:cNvSpPr/>
      </dsp:nvSpPr>
      <dsp:spPr>
        <a:xfrm>
          <a:off x="1065882" y="566453"/>
          <a:ext cx="354202" cy="676211"/>
        </a:xfrm>
        <a:prstGeom prst="chevron">
          <a:avLst>
            <a:gd name="adj" fmla="val 6231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8BD8C12-5D1D-4F80-B0CF-8A162E48E001}">
      <dsp:nvSpPr>
        <dsp:cNvPr id="0" name=""/>
        <dsp:cNvSpPr/>
      </dsp:nvSpPr>
      <dsp:spPr>
        <a:xfrm>
          <a:off x="1420085" y="566781"/>
          <a:ext cx="966007" cy="676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a:t>2004</a:t>
          </a:r>
        </a:p>
      </dsp:txBody>
      <dsp:txXfrm>
        <a:off x="1420085" y="566781"/>
        <a:ext cx="966007" cy="676205"/>
      </dsp:txXfrm>
    </dsp:sp>
    <dsp:sp modelId="{2D2DA6F6-E912-4A5C-9ED9-5F730DE388F6}">
      <dsp:nvSpPr>
        <dsp:cNvPr id="0" name=""/>
        <dsp:cNvSpPr/>
      </dsp:nvSpPr>
      <dsp:spPr>
        <a:xfrm>
          <a:off x="1420085" y="1419766"/>
          <a:ext cx="966007" cy="5957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a:t>Second Round: $1.53M</a:t>
          </a:r>
        </a:p>
      </dsp:txBody>
      <dsp:txXfrm>
        <a:off x="1420085" y="1419766"/>
        <a:ext cx="966007" cy="595704"/>
      </dsp:txXfrm>
    </dsp:sp>
    <dsp:sp modelId="{B7946769-305D-4F4F-AE27-BA7960C12E2D}">
      <dsp:nvSpPr>
        <dsp:cNvPr id="0" name=""/>
        <dsp:cNvSpPr/>
      </dsp:nvSpPr>
      <dsp:spPr>
        <a:xfrm>
          <a:off x="2386093" y="566453"/>
          <a:ext cx="354202" cy="676211"/>
        </a:xfrm>
        <a:prstGeom prst="chevron">
          <a:avLst>
            <a:gd name="adj" fmla="val 6231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D63754C-A71A-41ED-B7B0-AB2B6981382E}">
      <dsp:nvSpPr>
        <dsp:cNvPr id="0" name=""/>
        <dsp:cNvSpPr/>
      </dsp:nvSpPr>
      <dsp:spPr>
        <a:xfrm>
          <a:off x="2740296" y="566781"/>
          <a:ext cx="966007" cy="676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a:t>2007</a:t>
          </a:r>
        </a:p>
      </dsp:txBody>
      <dsp:txXfrm>
        <a:off x="2740296" y="566781"/>
        <a:ext cx="966007" cy="676205"/>
      </dsp:txXfrm>
    </dsp:sp>
    <dsp:sp modelId="{30D5B4C3-E6CD-4761-8510-AA87AF2D8DD0}">
      <dsp:nvSpPr>
        <dsp:cNvPr id="0" name=""/>
        <dsp:cNvSpPr/>
      </dsp:nvSpPr>
      <dsp:spPr>
        <a:xfrm>
          <a:off x="2740296" y="1419766"/>
          <a:ext cx="966007" cy="5957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a:t>Third Round: $3.5M</a:t>
          </a:r>
        </a:p>
      </dsp:txBody>
      <dsp:txXfrm>
        <a:off x="2740296" y="1419766"/>
        <a:ext cx="966007" cy="595704"/>
      </dsp:txXfrm>
    </dsp:sp>
    <dsp:sp modelId="{E219BA1C-0075-47D8-B22C-B9B94320A0AC}">
      <dsp:nvSpPr>
        <dsp:cNvPr id="0" name=""/>
        <dsp:cNvSpPr/>
      </dsp:nvSpPr>
      <dsp:spPr>
        <a:xfrm>
          <a:off x="3706304" y="566453"/>
          <a:ext cx="354202" cy="676211"/>
        </a:xfrm>
        <a:prstGeom prst="chevron">
          <a:avLst>
            <a:gd name="adj" fmla="val 6231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8D40EC5-46ED-466C-80B0-C7F2EA2F2DAC}">
      <dsp:nvSpPr>
        <dsp:cNvPr id="0" name=""/>
        <dsp:cNvSpPr/>
      </dsp:nvSpPr>
      <dsp:spPr>
        <a:xfrm>
          <a:off x="4060506" y="566781"/>
          <a:ext cx="966007" cy="676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a:t>2008</a:t>
          </a:r>
        </a:p>
      </dsp:txBody>
      <dsp:txXfrm>
        <a:off x="4060506" y="566781"/>
        <a:ext cx="966007" cy="676205"/>
      </dsp:txXfrm>
    </dsp:sp>
    <dsp:sp modelId="{0E86946E-4CC5-460D-985D-EA294CDF4404}">
      <dsp:nvSpPr>
        <dsp:cNvPr id="0" name=""/>
        <dsp:cNvSpPr/>
      </dsp:nvSpPr>
      <dsp:spPr>
        <a:xfrm>
          <a:off x="4060506" y="1419766"/>
          <a:ext cx="966007" cy="5957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a:t>Fourth Round: $8.575M</a:t>
          </a:r>
        </a:p>
      </dsp:txBody>
      <dsp:txXfrm>
        <a:off x="4060506" y="1419766"/>
        <a:ext cx="966007" cy="595704"/>
      </dsp:txXfrm>
    </dsp:sp>
    <dsp:sp modelId="{EB83BA00-0AB9-44EA-982F-577CE77518B3}">
      <dsp:nvSpPr>
        <dsp:cNvPr id="0" name=""/>
        <dsp:cNvSpPr/>
      </dsp:nvSpPr>
      <dsp:spPr>
        <a:xfrm>
          <a:off x="5026514" y="566453"/>
          <a:ext cx="354202" cy="676211"/>
        </a:xfrm>
        <a:prstGeom prst="chevron">
          <a:avLst>
            <a:gd name="adj" fmla="val 6231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60F226A-A48C-446D-8A66-685C47D06DEA}">
      <dsp:nvSpPr>
        <dsp:cNvPr id="0" name=""/>
        <dsp:cNvSpPr/>
      </dsp:nvSpPr>
      <dsp:spPr>
        <a:xfrm>
          <a:off x="5380717" y="566781"/>
          <a:ext cx="966007" cy="676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a:t>2013</a:t>
          </a:r>
        </a:p>
      </dsp:txBody>
      <dsp:txXfrm>
        <a:off x="5380717" y="566781"/>
        <a:ext cx="966007" cy="676205"/>
      </dsp:txXfrm>
    </dsp:sp>
    <dsp:sp modelId="{CB3B5796-555F-467C-91E2-45D2BE62763C}">
      <dsp:nvSpPr>
        <dsp:cNvPr id="0" name=""/>
        <dsp:cNvSpPr/>
      </dsp:nvSpPr>
      <dsp:spPr>
        <a:xfrm>
          <a:off x="5380717" y="1419766"/>
          <a:ext cx="966007" cy="5957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a:t>Fifth Round: $225K for Minority Business Set Aside</a:t>
          </a:r>
        </a:p>
      </dsp:txBody>
      <dsp:txXfrm>
        <a:off x="5380717" y="1419766"/>
        <a:ext cx="966007" cy="595704"/>
      </dsp:txXfrm>
    </dsp:sp>
    <dsp:sp modelId="{1839A066-95B3-4512-AB4A-37B615B950EA}">
      <dsp:nvSpPr>
        <dsp:cNvPr id="0" name=""/>
        <dsp:cNvSpPr/>
      </dsp:nvSpPr>
      <dsp:spPr>
        <a:xfrm>
          <a:off x="6346725" y="566453"/>
          <a:ext cx="354202" cy="676211"/>
        </a:xfrm>
        <a:prstGeom prst="chevron">
          <a:avLst>
            <a:gd name="adj" fmla="val 6231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E821E8B-0E83-4984-A69E-22D877147095}">
      <dsp:nvSpPr>
        <dsp:cNvPr id="0" name=""/>
        <dsp:cNvSpPr/>
      </dsp:nvSpPr>
      <dsp:spPr>
        <a:xfrm>
          <a:off x="6700928" y="566781"/>
          <a:ext cx="966007" cy="676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a:t>2020</a:t>
          </a:r>
        </a:p>
      </dsp:txBody>
      <dsp:txXfrm>
        <a:off x="6700928" y="566781"/>
        <a:ext cx="966007" cy="676205"/>
      </dsp:txXfrm>
    </dsp:sp>
    <dsp:sp modelId="{1564188B-AF6C-45D1-A280-6B4FD43122D2}">
      <dsp:nvSpPr>
        <dsp:cNvPr id="0" name=""/>
        <dsp:cNvSpPr/>
      </dsp:nvSpPr>
      <dsp:spPr>
        <a:xfrm>
          <a:off x="6700928" y="1419766"/>
          <a:ext cx="966007" cy="5957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a:t>Sixth Round: $1.25M ($250K Minority Business Set Aside)</a:t>
          </a:r>
        </a:p>
      </dsp:txBody>
      <dsp:txXfrm>
        <a:off x="6700928" y="1419766"/>
        <a:ext cx="966007" cy="595704"/>
      </dsp:txXfrm>
    </dsp:sp>
    <dsp:sp modelId="{2E89208B-9CCA-4390-9919-53F8E6D0D3C7}">
      <dsp:nvSpPr>
        <dsp:cNvPr id="0" name=""/>
        <dsp:cNvSpPr/>
      </dsp:nvSpPr>
      <dsp:spPr>
        <a:xfrm>
          <a:off x="7666936" y="566453"/>
          <a:ext cx="354202" cy="676211"/>
        </a:xfrm>
        <a:prstGeom prst="chevron">
          <a:avLst>
            <a:gd name="adj" fmla="val 6231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D418253-4861-4841-9F9F-F5FEA2CF0461}">
      <dsp:nvSpPr>
        <dsp:cNvPr id="0" name=""/>
        <dsp:cNvSpPr/>
      </dsp:nvSpPr>
      <dsp:spPr>
        <a:xfrm>
          <a:off x="8021138" y="566781"/>
          <a:ext cx="966007" cy="676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a:t>2021</a:t>
          </a:r>
        </a:p>
      </dsp:txBody>
      <dsp:txXfrm>
        <a:off x="8021138" y="566781"/>
        <a:ext cx="966007" cy="676205"/>
      </dsp:txXfrm>
    </dsp:sp>
    <dsp:sp modelId="{FF63A8DC-D98C-4A87-B46F-6E334A4BF657}">
      <dsp:nvSpPr>
        <dsp:cNvPr id="0" name=""/>
        <dsp:cNvSpPr/>
      </dsp:nvSpPr>
      <dsp:spPr>
        <a:xfrm>
          <a:off x="8021138" y="1419766"/>
          <a:ext cx="966007" cy="5957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a:t>Seventh Round: $1.2M ($250K Minority Business Set Aside)</a:t>
          </a:r>
        </a:p>
      </dsp:txBody>
      <dsp:txXfrm>
        <a:off x="8021138" y="1419766"/>
        <a:ext cx="966007" cy="595704"/>
      </dsp:txXfrm>
    </dsp:sp>
    <dsp:sp modelId="{9AAE0DC3-0159-4835-8DC3-2638DDF3A53D}">
      <dsp:nvSpPr>
        <dsp:cNvPr id="0" name=""/>
        <dsp:cNvSpPr/>
      </dsp:nvSpPr>
      <dsp:spPr>
        <a:xfrm>
          <a:off x="8987146" y="566453"/>
          <a:ext cx="354202" cy="676211"/>
        </a:xfrm>
        <a:prstGeom prst="chevron">
          <a:avLst>
            <a:gd name="adj" fmla="val 6231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8AD06F9-D43D-4330-BC55-F30DA3447AEF}">
      <dsp:nvSpPr>
        <dsp:cNvPr id="0" name=""/>
        <dsp:cNvSpPr/>
      </dsp:nvSpPr>
      <dsp:spPr>
        <a:xfrm>
          <a:off x="9341349" y="566781"/>
          <a:ext cx="966007" cy="676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a:latin typeface="Calibri Light" panose="020F0302020204030204"/>
            </a:rPr>
            <a:t>2023</a:t>
          </a:r>
        </a:p>
      </dsp:txBody>
      <dsp:txXfrm>
        <a:off x="9341349" y="566781"/>
        <a:ext cx="966007" cy="676205"/>
      </dsp:txXfrm>
    </dsp:sp>
    <dsp:sp modelId="{BBA31958-317C-46EF-8186-4B21381CFC8B}">
      <dsp:nvSpPr>
        <dsp:cNvPr id="0" name=""/>
        <dsp:cNvSpPr/>
      </dsp:nvSpPr>
      <dsp:spPr>
        <a:xfrm>
          <a:off x="9341349" y="1419766"/>
          <a:ext cx="966007" cy="5957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444500" rtl="0">
            <a:lnSpc>
              <a:spcPct val="90000"/>
            </a:lnSpc>
            <a:spcBef>
              <a:spcPct val="0"/>
            </a:spcBef>
            <a:spcAft>
              <a:spcPct val="35000"/>
            </a:spcAft>
            <a:buNone/>
          </a:pPr>
          <a:r>
            <a:rPr lang="en-US" sz="1000" kern="1200">
              <a:latin typeface="Calibri Light" panose="020F0302020204030204"/>
            </a:rPr>
            <a:t>Eighth Round: $1M ($300K Minority Business Set Aside)</a:t>
          </a:r>
        </a:p>
      </dsp:txBody>
      <dsp:txXfrm>
        <a:off x="9341349" y="1419766"/>
        <a:ext cx="966007" cy="595704"/>
      </dsp:txXfrm>
    </dsp:sp>
    <dsp:sp modelId="{4DEF1B74-68AE-4CFE-8027-41E10CEFCD1E}">
      <dsp:nvSpPr>
        <dsp:cNvPr id="0" name=""/>
        <dsp:cNvSpPr/>
      </dsp:nvSpPr>
      <dsp:spPr>
        <a:xfrm>
          <a:off x="10307357" y="566453"/>
          <a:ext cx="354202" cy="676211"/>
        </a:xfrm>
        <a:prstGeom prst="chevron">
          <a:avLst>
            <a:gd name="adj" fmla="val 6231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78C9BB9-9AB6-4B19-BCFD-E99AD1AFB27F}">
      <dsp:nvSpPr>
        <dsp:cNvPr id="0" name=""/>
        <dsp:cNvSpPr/>
      </dsp:nvSpPr>
      <dsp:spPr>
        <a:xfrm>
          <a:off x="10734010" y="518481"/>
          <a:ext cx="821106" cy="82110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r>
            <a:rPr lang="en-US" sz="1900" kern="1200">
              <a:latin typeface="Calibri Light" panose="020F0302020204030204"/>
            </a:rPr>
            <a:t>2024</a:t>
          </a:r>
        </a:p>
      </dsp:txBody>
      <dsp:txXfrm>
        <a:off x="10854258" y="638729"/>
        <a:ext cx="580610" cy="580610"/>
      </dsp:txXfrm>
    </dsp:sp>
    <dsp:sp modelId="{452E0111-1A6D-4CE0-96D4-D7DBC7324E42}">
      <dsp:nvSpPr>
        <dsp:cNvPr id="0" name=""/>
        <dsp:cNvSpPr/>
      </dsp:nvSpPr>
      <dsp:spPr>
        <a:xfrm>
          <a:off x="10661560" y="1419766"/>
          <a:ext cx="966007" cy="5957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444500" rtl="0">
            <a:lnSpc>
              <a:spcPct val="90000"/>
            </a:lnSpc>
            <a:spcBef>
              <a:spcPct val="0"/>
            </a:spcBef>
            <a:spcAft>
              <a:spcPct val="35000"/>
            </a:spcAft>
            <a:buNone/>
          </a:pPr>
          <a:r>
            <a:rPr lang="en-US" sz="1000" kern="1200">
              <a:latin typeface="Calibri Light" panose="020F0302020204030204"/>
            </a:rPr>
            <a:t>Tenth Round: $350K Minority Business Set Aside</a:t>
          </a:r>
        </a:p>
      </dsp:txBody>
      <dsp:txXfrm>
        <a:off x="10661560" y="1419766"/>
        <a:ext cx="966007" cy="595704"/>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RandomtoResultProcess">
  <dgm:title val=""/>
  <dgm:desc val=""/>
  <dgm:catLst>
    <dgm:cat type="process" pri="1275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clrData>
  <dgm:layoutNode name="Name0">
    <dgm:varLst>
      <dgm:dir/>
      <dgm:animOne val="branch"/>
      <dgm:animLvl val="lvl"/>
    </dgm:varLst>
    <dgm:choose name="Name1">
      <dgm:if name="Name2" func="var" arg="dir" op="equ" val="norm">
        <dgm:alg type="lin">
          <dgm:param type="fallback" val="2D"/>
          <dgm:param type="nodeVertAlign" val="t"/>
        </dgm:alg>
      </dgm:if>
      <dgm:else name="Name3">
        <dgm:alg type="lin">
          <dgm:param type="fallback" val="2D"/>
          <dgm:param type="nodeVertAlign" val="t"/>
          <dgm:param type="linDir" val="fromR"/>
        </dgm:alg>
      </dgm:else>
    </dgm:choose>
    <dgm:shape xmlns:r="http://schemas.openxmlformats.org/officeDocument/2006/relationships" r:blip="">
      <dgm:adjLst/>
    </dgm:shape>
    <dgm:constrLst>
      <dgm:constr type="userH" refType="h" fact="2"/>
      <dgm:constr type="w" for="ch" forName="chaos" refType="userH" fact="0.681"/>
      <dgm:constr type="h" for="ch" forName="chaos" refType="userH"/>
      <dgm:constr type="w" for="ch" forName="middle" refType="userH" fact="0.6"/>
      <dgm:constr type="h" for="ch" forName="middle" refType="userH"/>
      <dgm:constr type="w" for="ch" forName="last" refType="userH" fact="0.6"/>
      <dgm:constr type="h" for="ch" forName="last" refType="userH"/>
      <dgm:constr type="w" for="ch" forName="chevronComposite1" refType="userH" fact="0.22"/>
      <dgm:constr type="h" for="ch" forName="chevronComposite1" refType="userH" fact="0.52"/>
      <dgm:constr type="w" for="ch" forName="chevronComposite2" refType="userH" fact="0.22"/>
      <dgm:constr type="h" for="ch" forName="chevronComposite2" refType="userH" fact="0.52"/>
      <dgm:constr type="w" for="ch" forName="overlap" refType="userH" fact="-0.04"/>
      <dgm:constr type="h" for="ch" forName="overlap" refType="userH" fact="0.06"/>
      <dgm:constr type="primFontSz" for="des" forName="parTx1" op="equ" val="65"/>
      <dgm:constr type="primFontSz" for="des" forName="parTxMid" refType="primFontSz" refFor="des" refForName="parTx1" op="equ"/>
      <dgm:constr type="primFontSz" for="des" forName="circleTx" refType="primFontSz" refFor="des" refForName="parTx1" op="equ"/>
      <dgm:constr type="primFontSz" for="des" forName="desTx1" op="equ" val="65"/>
      <dgm:constr type="primFontSz" for="des" forName="desTxMid" refType="primFontSz" refFor="des" refForName="desTx1" op="equ"/>
      <dgm:constr type="primFontSz" for="des" forName="desTxN" refType="primFontSz" refFor="des" refForName="desTx1" op="equ"/>
    </dgm:constrLst>
    <dgm:forEach name="Name4" axis="ch" ptType="node">
      <dgm:choose name="Name5">
        <dgm:if name="Name6" axis="self" ptType="node" func="pos" op="equ" val="1">
          <dgm:layoutNode name="chaos">
            <dgm:alg type="composite"/>
            <dgm:shape xmlns:r="http://schemas.openxmlformats.org/officeDocument/2006/relationships" r:blip="">
              <dgm:adjLst/>
            </dgm:shape>
            <dgm:presOf/>
            <dgm:constrLst>
              <dgm:constr type="ctrX" for="ch" forName="parTx1" refType="w" fact="0.5"/>
              <dgm:constr type="t" for="ch" forName="parTx1" refType="w" fact="0.32"/>
              <dgm:constr type="w" for="ch" forName="parTx1" refType="w" fact="0.88"/>
              <dgm:constr type="h" for="ch" forName="parTx1" refType="w" fact="0.29"/>
              <dgm:constr type="ctrX" for="ch" forName="desTx1" refType="w" fact="0.5"/>
              <dgm:constr type="b" for="ch" forName="desTx1" refType="h"/>
              <dgm:constr type="w" for="ch" forName="desTx1" refType="w" fact="0.88"/>
              <dgm:constr type="h" for="ch" forName="desTx1" refType="h" fact="0.37"/>
              <dgm:constr type="l" for="ch" forName="c1" refType="w" fact="0.05"/>
              <dgm:constr type="t" for="ch" forName="c1" refType="w" fact="0.23"/>
              <dgm:constr type="w" for="ch" forName="c1" refType="w" fact="0.07"/>
              <dgm:constr type="h" for="ch" forName="c1" refType="w" refFor="ch" refForName="c1"/>
              <dgm:constr type="l" for="ch" forName="c2" refType="w" fact="0.1"/>
              <dgm:constr type="t" for="ch" forName="c2" refType="w" fact="0.13"/>
              <dgm:constr type="w" for="ch" forName="c2" refType="w" fact="0.07"/>
              <dgm:constr type="h" for="ch" forName="c2" refType="w" refFor="ch" refForName="c2"/>
              <dgm:constr type="l" for="ch" forName="c3" refType="w" fact="0.22"/>
              <dgm:constr type="t" for="ch" forName="c3" refType="w" fact="0.15"/>
              <dgm:constr type="w" for="ch" forName="c3" refType="w" fact="0.11"/>
              <dgm:constr type="h" for="ch" forName="c3" refType="w" refFor="ch" refForName="c3"/>
              <dgm:constr type="l" for="ch" forName="c4" refType="w" fact="0.32"/>
              <dgm:constr type="t" for="ch" forName="c4" refType="w" fact="0.04"/>
              <dgm:constr type="w" for="ch" forName="c4" refType="w" fact="0.07"/>
              <dgm:constr type="h" for="ch" forName="c4" refType="w" refFor="ch" refForName="c4"/>
              <dgm:constr type="l" for="ch" forName="c5" refType="w" fact="0.45"/>
              <dgm:constr type="t" for="ch" forName="c5" refType="w" fact="0"/>
              <dgm:constr type="w" for="ch" forName="c5" refType="w" fact="0.07"/>
              <dgm:constr type="h" for="ch" forName="c5" refType="w" refFor="ch" refForName="c5"/>
              <dgm:constr type="l" for="ch" forName="c6" refType="w" fact="0.61"/>
              <dgm:constr type="t" for="ch" forName="c6" refType="w" fact="0.07"/>
              <dgm:constr type="w" for="ch" forName="c6" refType="w" fact="0.07"/>
              <dgm:constr type="h" for="ch" forName="c6" refType="w" refFor="ch" refForName="c6"/>
              <dgm:constr type="l" for="ch" forName="c7" refType="w" fact="0.71"/>
              <dgm:constr type="t" for="ch" forName="c7" refType="w" fact="0.12"/>
              <dgm:constr type="w" for="ch" forName="c7" refType="w" fact="0.11"/>
              <dgm:constr type="h" for="ch" forName="c7" refType="w" refFor="ch" refForName="c7"/>
              <dgm:constr type="l" for="ch" forName="c8" refType="w" fact="0.85"/>
              <dgm:constr type="t" for="ch" forName="c8" refType="w" fact="0.23"/>
              <dgm:constr type="w" for="ch" forName="c8" refType="w" fact="0.07"/>
              <dgm:constr type="h" for="ch" forName="c8" refType="w" refFor="ch" refForName="c8"/>
              <dgm:constr type="l" for="ch" forName="c9" refType="w" fact="0.91"/>
              <dgm:constr type="t" for="ch" forName="c9" refType="w" fact="0.34"/>
              <dgm:constr type="w" for="ch" forName="c9" refType="w" fact="0.07"/>
              <dgm:constr type="h" for="ch" forName="c9" refType="w" refFor="ch" refForName="c9"/>
              <dgm:constr type="l" for="ch" forName="c10" refType="w" fact="0.39"/>
              <dgm:constr type="t" for="ch" forName="c10" refType="w" fact="0.13"/>
              <dgm:constr type="w" for="ch" forName="c10" refType="w" fact="0.18"/>
              <dgm:constr type="h" for="ch" forName="c10" refType="w" refFor="ch" refForName="c10"/>
              <dgm:constr type="l" for="ch" forName="c11" refType="w" fact="0"/>
              <dgm:constr type="t" for="ch" forName="c11" refType="w" fact="0.51"/>
              <dgm:constr type="w" for="ch" forName="c11" refType="w" fact="0.07"/>
              <dgm:constr type="h" for="ch" forName="c11" refType="w" refFor="ch" refForName="c11"/>
              <dgm:constr type="l" for="ch" forName="c12" refType="w" fact="0.06"/>
              <dgm:constr type="t" for="ch" forName="c12" refType="w" fact="0.6"/>
              <dgm:constr type="w" for="ch" forName="c12" refType="w" fact="0.11"/>
              <dgm:constr type="h" for="ch" forName="c12" refType="w" refFor="ch" refForName="c12"/>
              <dgm:constr type="l" for="ch" forName="c13" refType="w" fact="0.21"/>
              <dgm:constr type="t" for="ch" forName="c13" refType="w" fact="0.68"/>
              <dgm:constr type="w" for="ch" forName="c13" refType="w" fact="0.16"/>
              <dgm:constr type="h" for="ch" forName="c13" refType="w" refFor="ch" refForName="c13"/>
              <dgm:constr type="l" for="ch" forName="c14" refType="w" fact="0.42"/>
              <dgm:constr type="t" for="ch" forName="c14" refType="w" fact="0.81"/>
              <dgm:constr type="w" for="ch" forName="c14" refType="w" fact="0.07"/>
              <dgm:constr type="h" for="ch" forName="c14" refType="w" refFor="ch" refForName="c14"/>
              <dgm:constr type="l" for="ch" forName="c15" refType="w" fact="0.46"/>
              <dgm:constr type="t" for="ch" forName="c15" refType="w" fact="0.68"/>
              <dgm:constr type="w" for="ch" forName="c15" refType="w" fact="0.11"/>
              <dgm:constr type="h" for="ch" forName="c15" refType="w" refFor="ch" refForName="c15"/>
              <dgm:constr type="l" for="ch" forName="c16" refType="w" fact="0.56"/>
              <dgm:constr type="t" for="ch" forName="c16" refType="w" fact="0.82"/>
              <dgm:constr type="w" for="ch" forName="c16" refType="w" fact="0.07"/>
              <dgm:constr type="h" for="ch" forName="c16" refType="w" refFor="ch" refForName="c16"/>
              <dgm:constr type="l" for="ch" forName="c17" refType="w" fact="0.65"/>
              <dgm:constr type="t" for="ch" forName="c17" refType="w" fact="0.66"/>
              <dgm:constr type="w" for="ch" forName="c17" refType="w" fact="0.16"/>
              <dgm:constr type="h" for="ch" forName="c17" refType="w" refFor="ch" refForName="c17"/>
              <dgm:constr type="l" for="ch" forName="c18" refType="w" fact="0.87"/>
              <dgm:constr type="t" for="ch" forName="c18" refType="w" fact="0.62"/>
              <dgm:constr type="w" for="ch" forName="c18" refType="w" fact="0.11"/>
              <dgm:constr type="h" for="ch" forName="c18" refType="w" refFor="ch" refForName="c18"/>
            </dgm:constrLst>
            <dgm:layoutNode name="parTx1"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7">
              <dgm:if name="Name8" axis="ch" ptType="node" func="cnt" op="gte" val="1">
                <dgm:layoutNode name="desTx1" styleLbl="revTx">
                  <dgm:varLst>
                    <dgm:bulletEnabled val="1"/>
                  </dgm:varLst>
                  <dgm:choose name="Name9">
                    <dgm:if name="Name10" axis="ch" ptType="node" func="cnt" op="equ" val="1">
                      <dgm:alg type="tx">
                        <dgm:param type="shpTxLTRAlignCh" val="l"/>
                      </dgm:alg>
                    </dgm:if>
                    <dgm:else name="Name11">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2"/>
            </dgm:choose>
            <dgm:layoutNode name="c1" styleLbl="node1">
              <dgm:alg type="sp"/>
              <dgm:shape xmlns:r="http://schemas.openxmlformats.org/officeDocument/2006/relationships" type="ellipse" r:blip="">
                <dgm:adjLst/>
              </dgm:shape>
              <dgm:presOf/>
            </dgm:layoutNode>
            <dgm:layoutNode name="c2" styleLbl="node1">
              <dgm:alg type="sp"/>
              <dgm:shape xmlns:r="http://schemas.openxmlformats.org/officeDocument/2006/relationships" type="ellipse" r:blip="">
                <dgm:adjLst/>
              </dgm:shape>
              <dgm:presOf/>
            </dgm:layoutNode>
            <dgm:layoutNode name="c3" styleLbl="node1">
              <dgm:alg type="sp"/>
              <dgm:shape xmlns:r="http://schemas.openxmlformats.org/officeDocument/2006/relationships" type="ellipse" r:blip="">
                <dgm:adjLst/>
              </dgm:shape>
              <dgm:presOf/>
            </dgm:layoutNode>
            <dgm:layoutNode name="c4" styleLbl="node1">
              <dgm:alg type="sp"/>
              <dgm:shape xmlns:r="http://schemas.openxmlformats.org/officeDocument/2006/relationships" type="ellipse" r:blip="">
                <dgm:adjLst/>
              </dgm:shape>
              <dgm:presOf/>
            </dgm:layoutNode>
            <dgm:layoutNode name="c5" styleLbl="node1">
              <dgm:alg type="sp"/>
              <dgm:shape xmlns:r="http://schemas.openxmlformats.org/officeDocument/2006/relationships" type="ellipse" r:blip="">
                <dgm:adjLst/>
              </dgm:shape>
              <dgm:presOf/>
            </dgm:layoutNode>
            <dgm:layoutNode name="c6" styleLbl="node1">
              <dgm:alg type="sp"/>
              <dgm:shape xmlns:r="http://schemas.openxmlformats.org/officeDocument/2006/relationships" type="ellipse" r:blip="">
                <dgm:adjLst/>
              </dgm:shape>
              <dgm:presOf/>
            </dgm:layoutNode>
            <dgm:layoutNode name="c7" styleLbl="node1">
              <dgm:alg type="sp"/>
              <dgm:shape xmlns:r="http://schemas.openxmlformats.org/officeDocument/2006/relationships" type="ellipse" r:blip="">
                <dgm:adjLst/>
              </dgm:shape>
              <dgm:presOf/>
            </dgm:layoutNode>
            <dgm:layoutNode name="c8" styleLbl="node1">
              <dgm:alg type="sp"/>
              <dgm:shape xmlns:r="http://schemas.openxmlformats.org/officeDocument/2006/relationships" type="ellipse" r:blip="">
                <dgm:adjLst/>
              </dgm:shape>
              <dgm:presOf/>
            </dgm:layoutNode>
            <dgm:layoutNode name="c9" styleLbl="node1">
              <dgm:alg type="sp"/>
              <dgm:shape xmlns:r="http://schemas.openxmlformats.org/officeDocument/2006/relationships" type="ellipse" r:blip="">
                <dgm:adjLst/>
              </dgm:shape>
              <dgm:presOf/>
            </dgm:layoutNode>
            <dgm:layoutNode name="c10" styleLbl="node1">
              <dgm:alg type="sp"/>
              <dgm:shape xmlns:r="http://schemas.openxmlformats.org/officeDocument/2006/relationships" type="ellipse" r:blip="">
                <dgm:adjLst/>
              </dgm:shape>
              <dgm:presOf/>
            </dgm:layoutNode>
            <dgm:layoutNode name="c11" styleLbl="node1">
              <dgm:alg type="sp"/>
              <dgm:shape xmlns:r="http://schemas.openxmlformats.org/officeDocument/2006/relationships" type="ellipse" r:blip="">
                <dgm:adjLst/>
              </dgm:shape>
              <dgm:presOf/>
            </dgm:layoutNode>
            <dgm:layoutNode name="c12" styleLbl="node1">
              <dgm:alg type="sp"/>
              <dgm:shape xmlns:r="http://schemas.openxmlformats.org/officeDocument/2006/relationships" type="ellipse" r:blip="">
                <dgm:adjLst/>
              </dgm:shape>
              <dgm:presOf/>
            </dgm:layoutNode>
            <dgm:layoutNode name="c13" styleLbl="node1">
              <dgm:alg type="sp"/>
              <dgm:shape xmlns:r="http://schemas.openxmlformats.org/officeDocument/2006/relationships" type="ellipse" r:blip="">
                <dgm:adjLst/>
              </dgm:shape>
              <dgm:presOf/>
            </dgm:layoutNode>
            <dgm:layoutNode name="c14" styleLbl="node1">
              <dgm:alg type="sp"/>
              <dgm:shape xmlns:r="http://schemas.openxmlformats.org/officeDocument/2006/relationships" type="ellipse" r:blip="">
                <dgm:adjLst/>
              </dgm:shape>
              <dgm:presOf/>
            </dgm:layoutNode>
            <dgm:layoutNode name="c15" styleLbl="node1">
              <dgm:alg type="sp"/>
              <dgm:shape xmlns:r="http://schemas.openxmlformats.org/officeDocument/2006/relationships" type="ellipse" r:blip="">
                <dgm:adjLst/>
              </dgm:shape>
              <dgm:presOf/>
            </dgm:layoutNode>
            <dgm:layoutNode name="c16" styleLbl="node1">
              <dgm:alg type="sp"/>
              <dgm:shape xmlns:r="http://schemas.openxmlformats.org/officeDocument/2006/relationships" type="ellipse" r:blip="">
                <dgm:adjLst/>
              </dgm:shape>
              <dgm:presOf/>
            </dgm:layoutNode>
            <dgm:layoutNode name="c17" styleLbl="node1">
              <dgm:alg type="sp"/>
              <dgm:shape xmlns:r="http://schemas.openxmlformats.org/officeDocument/2006/relationships" type="ellipse" r:blip="">
                <dgm:adjLst/>
              </dgm:shape>
              <dgm:presOf/>
            </dgm:layoutNode>
            <dgm:layoutNode name="c18" styleLbl="node1">
              <dgm:alg type="sp"/>
              <dgm:shape xmlns:r="http://schemas.openxmlformats.org/officeDocument/2006/relationships" type="ellipse" r:blip="">
                <dgm:adjLst/>
              </dgm:shape>
              <dgm:presOf/>
            </dgm:layoutNode>
          </dgm:layoutNode>
        </dgm:if>
        <dgm:if name="Name13" axis="self" ptType="node" func="revPos" op="equ" val="1">
          <dgm:layoutNode name="last">
            <dgm:alg type="composite"/>
            <dgm:shape xmlns:r="http://schemas.openxmlformats.org/officeDocument/2006/relationships" r:blip="">
              <dgm:adjLst/>
            </dgm:shape>
            <dgm:presOf/>
            <dgm:constrLst>
              <dgm:constr type="ctrX" for="ch" forName="circleTx" refType="w" fact="0.5"/>
              <dgm:constr type="t" for="ch" forName="circleTx" refType="w" fact="0.117"/>
              <dgm:constr type="w" for="ch" forName="circleTx" refType="h" refFor="ch" refForName="circleTx"/>
              <dgm:constr type="h" for="ch" forName="circleTx" refType="w" fact="0.85"/>
              <dgm:constr type="l" for="ch" forName="desTxN"/>
              <dgm:constr type="b" for="ch" forName="desTxN" refType="h"/>
              <dgm:constr type="w" for="ch" forName="desTxN" refType="w"/>
              <dgm:constr type="h" for="ch" forName="desTxN" refType="h" fact="0.37"/>
              <dgm:constr type="ctrX" for="ch" forName="spN" refType="w" fact="0.5"/>
              <dgm:constr type="t" for="ch" forName="spN"/>
              <dgm:constr type="w" for="ch" forName="spN" refType="w" fact="0.93"/>
              <dgm:constr type="h" for="ch" forName="spN" refType="h" fact="0.01"/>
            </dgm:constrLst>
            <dgm:layoutNode name="circleTx" styleLbl="node1">
              <dgm:alg type="tx"/>
              <dgm:shape xmlns:r="http://schemas.openxmlformats.org/officeDocument/2006/relationships" type="ellipse" r:blip="">
                <dgm:adjLst/>
              </dgm:shape>
              <dgm:presOf axis="self" ptType="node"/>
              <dgm:constrLst>
                <dgm:constr type="lMarg"/>
                <dgm:constr type="rMarg"/>
                <dgm:constr type="tMarg"/>
                <dgm:constr type="bMarg"/>
              </dgm:constrLst>
              <dgm:ruleLst>
                <dgm:rule type="primFontSz" val="5" fact="NaN" max="NaN"/>
              </dgm:ruleLst>
            </dgm:layoutNode>
            <dgm:choose name="Name14">
              <dgm:if name="Name15" axis="ch" ptType="node" func="cnt" op="gte" val="1">
                <dgm:layoutNode name="desTxN" styleLbl="revTx">
                  <dgm:varLst>
                    <dgm:bulletEnabled val="1"/>
                  </dgm:varLst>
                  <dgm:choose name="Name16">
                    <dgm:if name="Name17" axis="ch" ptType="node" func="cnt" op="equ" val="1">
                      <dgm:alg type="tx">
                        <dgm:param type="shpTxLTRAlignCh" val="l"/>
                      </dgm:alg>
                    </dgm:if>
                    <dgm:else name="Name18">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9"/>
            </dgm:choose>
            <dgm:layoutNode name="spN">
              <dgm:alg type="sp"/>
              <dgm:shape xmlns:r="http://schemas.openxmlformats.org/officeDocument/2006/relationships" r:blip="">
                <dgm:adjLst/>
              </dgm:shape>
              <dgm:presOf/>
            </dgm:layoutNode>
          </dgm:layoutNode>
        </dgm:if>
        <dgm:else name="Name20">
          <dgm:layoutNode name="middle">
            <dgm:alg type="composite"/>
            <dgm:shape xmlns:r="http://schemas.openxmlformats.org/officeDocument/2006/relationships" r:blip="">
              <dgm:adjLst/>
            </dgm:shape>
            <dgm:presOf/>
            <dgm:constrLst>
              <dgm:constr type="l" for="ch" forName="parTxMid"/>
              <dgm:constr type="t" for="ch" forName="parTxMid" refType="w" fact="0.167"/>
              <dgm:constr type="w" for="ch" forName="parTxMid" refType="w"/>
              <dgm:constr type="h" for="ch" forName="parTxMid" refType="w" fact="0.7"/>
              <dgm:constr type="l" for="ch" forName="desTxMid"/>
              <dgm:constr type="b" for="ch" forName="desTxMid" refType="h"/>
              <dgm:constr type="w" for="ch" forName="desTxMid" refType="w"/>
              <dgm:constr type="h" for="ch" forName="desTxMid" refType="h" fact="0.37"/>
              <dgm:constr type="ctrX" for="ch" forName="spMid" refType="w" fact="0.5"/>
              <dgm:constr type="t" for="ch" forName="spMid"/>
              <dgm:constr type="w" for="ch" forName="spMid" refType="w" fact="0.01"/>
              <dgm:constr type="h" for="ch" forName="spMid" refType="h" fact="0.01"/>
            </dgm:constrLst>
            <dgm:layoutNode name="parTxMid"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1">
              <dgm:if name="Name22" axis="ch" ptType="node" func="cnt" op="gte" val="1">
                <dgm:layoutNode name="desTxMid" styleLbl="revTx">
                  <dgm:varLst>
                    <dgm:bulletEnabled val="1"/>
                  </dgm:varLst>
                  <dgm:choose name="Name23">
                    <dgm:if name="Name24" axis="ch" ptType="node" func="cnt" op="equ" val="1">
                      <dgm:alg type="tx">
                        <dgm:param type="shpTxLTRAlignCh" val="l"/>
                      </dgm:alg>
                    </dgm:if>
                    <dgm:else name="Name25">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26"/>
            </dgm:choose>
            <dgm:layoutNode name="spMid">
              <dgm:alg type="sp"/>
              <dgm:shape xmlns:r="http://schemas.openxmlformats.org/officeDocument/2006/relationships" r:blip="">
                <dgm:adjLst/>
              </dgm:shape>
              <dgm:presOf/>
            </dgm:layoutNode>
          </dgm:layoutNode>
        </dgm:else>
      </dgm:choose>
      <dgm:forEach name="Name27" axis="followSib" ptType="sibTrans" cnt="1">
        <dgm:layoutNode name="chevronComposite1" styleLbl="alignImgPlace1">
          <dgm:alg type="composite"/>
          <dgm:shape xmlns:r="http://schemas.openxmlformats.org/officeDocument/2006/relationships" r:blip="">
            <dgm:adjLst/>
          </dgm:shape>
          <dgm:presOf/>
          <dgm:constrLst>
            <dgm:constr type="l" for="ch" forName="chevron1"/>
            <dgm:constr type="t" for="ch" forName="chevron1" refType="h" fact="0.1923"/>
            <dgm:constr type="w" for="ch" forName="chevron1" refType="w"/>
            <dgm:constr type="b" for="ch" forName="chevron1" refType="h"/>
            <dgm:constr type="l" for="ch" forName="spChevron1"/>
            <dgm:constr type="t" for="ch" forName="spChevron1"/>
            <dgm:constr type="w" for="ch" forName="spChevron1" refType="w" fact="0.01"/>
            <dgm:constr type="h" for="ch" forName="spChevron1" refType="h" fact="0.01"/>
          </dgm:constrLst>
          <dgm:layoutNode name="chevron1">
            <dgm:alg type="sp"/>
            <dgm:choose name="Name28">
              <dgm:if name="Name29" func="var" arg="dir" op="equ" val="norm">
                <dgm:shape xmlns:r="http://schemas.openxmlformats.org/officeDocument/2006/relationships" type="chevron" r:blip="">
                  <dgm:adjLst>
                    <dgm:adj idx="1" val="0.6231"/>
                  </dgm:adjLst>
                </dgm:shape>
              </dgm:if>
              <dgm:else name="Name30">
                <dgm:shape xmlns:r="http://schemas.openxmlformats.org/officeDocument/2006/relationships" rot="180" type="chevron" r:blip="">
                  <dgm:adjLst>
                    <dgm:adj idx="1" val="0.6231"/>
                  </dgm:adjLst>
                </dgm:shape>
              </dgm:else>
            </dgm:choose>
            <dgm:presOf/>
          </dgm:layoutNode>
          <dgm:layoutNode name="spChevron1">
            <dgm:alg type="sp"/>
            <dgm:shape xmlns:r="http://schemas.openxmlformats.org/officeDocument/2006/relationships" r:blip="">
              <dgm:adjLst/>
            </dgm:shape>
            <dgm:presOf/>
          </dgm:layoutNode>
        </dgm:layoutNode>
        <dgm:choose name="Name31">
          <dgm:if name="Name32" axis="root ch" ptType="all node" func="cnt" op="equ" val="2">
            <dgm:layoutNode name="overlap">
              <dgm:alg type="sp"/>
              <dgm:shape xmlns:r="http://schemas.openxmlformats.org/officeDocument/2006/relationships" r:blip="">
                <dgm:adjLst/>
              </dgm:shape>
              <dgm:presOf/>
            </dgm:layoutNode>
            <dgm:layoutNode name="chevronComposite2" styleLbl="alignImgPlace1">
              <dgm:alg type="composite"/>
              <dgm:shape xmlns:r="http://schemas.openxmlformats.org/officeDocument/2006/relationships" r:blip="">
                <dgm:adjLst/>
              </dgm:shape>
              <dgm:presOf/>
              <dgm:constrLst>
                <dgm:constr type="l" for="ch" forName="chevron2"/>
                <dgm:constr type="t" for="ch" forName="chevron2" refType="h" fact="0.1923"/>
                <dgm:constr type="w" for="ch" forName="chevron2" refType="w"/>
                <dgm:constr type="b" for="ch" forName="chevron2" refType="h"/>
                <dgm:constr type="l" for="ch" forName="spChevron2"/>
                <dgm:constr type="t" for="ch" forName="spChevron2"/>
                <dgm:constr type="w" for="ch" forName="spChevron2" refType="w" fact="0.01"/>
                <dgm:constr type="h" for="ch" forName="spChevron2" refType="h" fact="0.01"/>
              </dgm:constrLst>
              <dgm:layoutNode name="chevron2">
                <dgm:alg type="sp"/>
                <dgm:choose name="Name33">
                  <dgm:if name="Name34" func="var" arg="dir" op="equ" val="norm">
                    <dgm:shape xmlns:r="http://schemas.openxmlformats.org/officeDocument/2006/relationships" type="chevron" r:blip="">
                      <dgm:adjLst>
                        <dgm:adj idx="1" val="0.6231"/>
                      </dgm:adjLst>
                    </dgm:shape>
                  </dgm:if>
                  <dgm:else name="Name35">
                    <dgm:shape xmlns:r="http://schemas.openxmlformats.org/officeDocument/2006/relationships" rot="180" type="chevron" r:blip="">
                      <dgm:adjLst>
                        <dgm:adj idx="1" val="0.6231"/>
                      </dgm:adjLst>
                    </dgm:shape>
                  </dgm:else>
                </dgm:choose>
                <dgm:presOf/>
              </dgm:layoutNode>
              <dgm:layoutNode name="spChevron2">
                <dgm:alg type="sp"/>
                <dgm:shape xmlns:r="http://schemas.openxmlformats.org/officeDocument/2006/relationships" r:blip="">
                  <dgm:adjLst/>
                </dgm:shape>
                <dgm:presOf/>
              </dgm:layoutNode>
            </dgm:layoutNode>
          </dgm:if>
          <dgm:else name="Name36"/>
        </dgm:choos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B78804-F583-D62A-CD56-C3C9042DD25F}"/>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r>
              <a:rPr lang="en-US"/>
              <a:t>FY 2024 Budget Hearings - Department of Real Estate &amp; Housing</a:t>
            </a:r>
          </a:p>
        </p:txBody>
      </p:sp>
      <p:sp>
        <p:nvSpPr>
          <p:cNvPr id="3" name="Date Placeholder 2">
            <a:extLst>
              <a:ext uri="{FF2B5EF4-FFF2-40B4-BE49-F238E27FC236}">
                <a16:creationId xmlns:a16="http://schemas.microsoft.com/office/drawing/2014/main" id="{EDA16728-4826-97D7-3E06-257C4D086292}"/>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DFA5848-4350-4C8C-841A-A2639A912AD6}" type="datetimeFigureOut">
              <a:rPr lang="en-US" smtClean="0"/>
              <a:t>4/21/2025</a:t>
            </a:fld>
            <a:endParaRPr lang="en-US"/>
          </a:p>
        </p:txBody>
      </p:sp>
      <p:sp>
        <p:nvSpPr>
          <p:cNvPr id="4" name="Footer Placeholder 3">
            <a:extLst>
              <a:ext uri="{FF2B5EF4-FFF2-40B4-BE49-F238E27FC236}">
                <a16:creationId xmlns:a16="http://schemas.microsoft.com/office/drawing/2014/main" id="{3710E874-82A0-FE53-9550-E6815B72A3B8}"/>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0B88830-783D-6900-0F7B-F2D61DB645A4}"/>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CC9B554-CE9A-4EFC-8C58-8C0B48350D8A}" type="slidenum">
              <a:rPr lang="en-US" smtClean="0"/>
              <a:t>‹#›</a:t>
            </a:fld>
            <a:endParaRPr lang="en-US"/>
          </a:p>
        </p:txBody>
      </p:sp>
    </p:spTree>
    <p:extLst>
      <p:ext uri="{BB962C8B-B14F-4D97-AF65-F5344CB8AC3E}">
        <p14:creationId xmlns:p14="http://schemas.microsoft.com/office/powerpoint/2010/main" val="2483692639"/>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r>
              <a:rPr lang="en-US"/>
              <a:t>FY 2024 Budget Hearings - Department of Real Estate &amp; Housing</a:t>
            </a:r>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1D78027-D353-483E-95A2-FCBA33FBCBEA}" type="datetimeFigureOut">
              <a:rPr lang="en-US" smtClean="0"/>
              <a:t>4/21/2025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334F976-DB2A-4B38-ABF1-FB6B30916456}" type="slidenum">
              <a:rPr lang="en-US" smtClean="0"/>
              <a:t>‹#›</a:t>
            </a:fld>
            <a:endParaRPr lang="en-US"/>
          </a:p>
        </p:txBody>
      </p:sp>
    </p:spTree>
    <p:extLst>
      <p:ext uri="{BB962C8B-B14F-4D97-AF65-F5344CB8AC3E}">
        <p14:creationId xmlns:p14="http://schemas.microsoft.com/office/powerpoint/2010/main" val="3657226426"/>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0760" lvl="2" indent="-349415">
              <a:buFont typeface="+mj-lt"/>
              <a:buAutoNum type="arabicPeriod"/>
            </a:pPr>
            <a:r>
              <a:rPr lang="en-US">
                <a:latin typeface="Calibri" panose="020F0502020204030204" pitchFamily="34" charset="0"/>
                <a:ea typeface="Calibri" panose="020F0502020204030204" pitchFamily="34" charset="0"/>
              </a:rPr>
              <a:t>Delaware Prosperity Partnership</a:t>
            </a:r>
          </a:p>
          <a:p>
            <a:pPr marL="740760" lvl="2" indent="-349415">
              <a:buFont typeface="+mj-lt"/>
              <a:buAutoNum type="arabicPeriod"/>
            </a:pPr>
            <a:r>
              <a:rPr lang="en-US">
                <a:latin typeface="Calibri" panose="020F0502020204030204" pitchFamily="34" charset="0"/>
                <a:ea typeface="Calibri" panose="020F0502020204030204" pitchFamily="34" charset="0"/>
              </a:rPr>
              <a:t>OED Website</a:t>
            </a:r>
          </a:p>
          <a:p>
            <a:pPr marL="740760" lvl="2" indent="-349415">
              <a:buFont typeface="+mj-lt"/>
              <a:buAutoNum type="arabicPeriod"/>
            </a:pPr>
            <a:r>
              <a:rPr lang="en-US">
                <a:latin typeface="Calibri" panose="020F0502020204030204" pitchFamily="34" charset="0"/>
                <a:ea typeface="Calibri" panose="020F0502020204030204" pitchFamily="34" charset="0"/>
              </a:rPr>
              <a:t>Regional Publications</a:t>
            </a:r>
          </a:p>
          <a:p>
            <a:pPr marL="740760" lvl="2" indent="-349415" defTabSz="931774">
              <a:buFont typeface="+mj-lt"/>
              <a:buAutoNum type="arabicPeriod"/>
              <a:defRPr/>
            </a:pPr>
            <a:r>
              <a:rPr lang="en-US">
                <a:latin typeface="Calibri" panose="020F0502020204030204" pitchFamily="34" charset="0"/>
                <a:ea typeface="Calibri" panose="020F0502020204030204" pitchFamily="34" charset="0"/>
              </a:rPr>
              <a:t>Strategic Fund</a:t>
            </a:r>
          </a:p>
          <a:p>
            <a:pPr marL="740760" lvl="2" indent="-349415" defTabSz="931774">
              <a:buFont typeface="+mj-lt"/>
              <a:buAutoNum type="arabicPeriod"/>
              <a:defRPr/>
            </a:pPr>
            <a:r>
              <a:rPr lang="en-US">
                <a:latin typeface="Calibri" panose="020F0502020204030204" pitchFamily="34" charset="0"/>
                <a:ea typeface="Calibri" panose="020F0502020204030204" pitchFamily="34" charset="0"/>
              </a:rPr>
              <a:t>Conversion of office to residential units</a:t>
            </a:r>
          </a:p>
          <a:p>
            <a:pPr marL="740760" lvl="2" indent="-349415">
              <a:buFont typeface="+mj-lt"/>
              <a:buAutoNum type="arabicPeriod"/>
            </a:pPr>
            <a:r>
              <a:rPr lang="en-US">
                <a:latin typeface="Calibri" panose="020F0502020204030204" pitchFamily="34" charset="0"/>
                <a:ea typeface="Calibri" panose="020F0502020204030204" pitchFamily="34" charset="0"/>
              </a:rPr>
              <a:t>Downtown Development District</a:t>
            </a:r>
          </a:p>
          <a:p>
            <a:pPr marL="740760" lvl="2" indent="-349415">
              <a:buFont typeface="+mj-lt"/>
              <a:buAutoNum type="arabicPeriod"/>
            </a:pPr>
            <a:r>
              <a:rPr lang="en-US">
                <a:latin typeface="Calibri" panose="020F0502020204030204" pitchFamily="34" charset="0"/>
                <a:ea typeface="Calibri" panose="020F0502020204030204" pitchFamily="34" charset="0"/>
              </a:rPr>
              <a:t>Architecture and Engineering Feasibility Studies</a:t>
            </a:r>
          </a:p>
          <a:p>
            <a:pPr marL="740760" lvl="2" indent="-349415">
              <a:buFont typeface="+mj-lt"/>
              <a:buAutoNum type="arabicPeriod"/>
            </a:pPr>
            <a:r>
              <a:rPr lang="en-US">
                <a:latin typeface="Calibri" panose="020F0502020204030204" pitchFamily="34" charset="0"/>
                <a:ea typeface="Calibri" panose="020F0502020204030204" pitchFamily="34" charset="0"/>
              </a:rPr>
              <a:t>UDAG/CGC</a:t>
            </a:r>
          </a:p>
          <a:p>
            <a:pPr marL="740760" lvl="2" indent="-349415">
              <a:buFont typeface="+mj-lt"/>
              <a:buAutoNum type="arabicPeriod"/>
            </a:pPr>
            <a:r>
              <a:rPr lang="en-US">
                <a:latin typeface="Calibri" panose="020F0502020204030204" pitchFamily="34" charset="0"/>
                <a:ea typeface="Calibri" panose="020F0502020204030204" pitchFamily="34" charset="0"/>
              </a:rPr>
              <a:t>Historic District Incentives</a:t>
            </a:r>
          </a:p>
          <a:p>
            <a:pPr marL="740760" lvl="2" indent="-349415">
              <a:buFont typeface="+mj-lt"/>
              <a:buAutoNum type="arabicPeriod"/>
            </a:pPr>
            <a:r>
              <a:rPr lang="en-US">
                <a:latin typeface="Calibri" panose="020F0502020204030204" pitchFamily="34" charset="0"/>
                <a:ea typeface="Calibri" panose="020F0502020204030204" pitchFamily="34" charset="0"/>
              </a:rPr>
              <a:t>Property Tax Abatements</a:t>
            </a:r>
          </a:p>
          <a:p>
            <a:endParaRPr lang="en-US"/>
          </a:p>
        </p:txBody>
      </p:sp>
      <p:sp>
        <p:nvSpPr>
          <p:cNvPr id="4" name="Slide Number Placeholder 3"/>
          <p:cNvSpPr>
            <a:spLocks noGrp="1"/>
          </p:cNvSpPr>
          <p:nvPr>
            <p:ph type="sldNum" sz="quarter" idx="5"/>
          </p:nvPr>
        </p:nvSpPr>
        <p:spPr/>
        <p:txBody>
          <a:bodyPr/>
          <a:lstStyle/>
          <a:p>
            <a:fld id="{C312916E-25CD-47EA-BE2F-E5CF17440729}" type="slidenum">
              <a:rPr lang="en-US" smtClean="0"/>
              <a:t>4</a:t>
            </a:fld>
            <a:endParaRPr lang="en-US"/>
          </a:p>
        </p:txBody>
      </p:sp>
    </p:spTree>
    <p:extLst>
      <p:ext uri="{BB962C8B-B14F-4D97-AF65-F5344CB8AC3E}">
        <p14:creationId xmlns:p14="http://schemas.microsoft.com/office/powerpoint/2010/main" val="14474128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8A617-B863-038C-6D34-95AE2F283B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CAD9D7-5276-AFAA-CB6D-F5253D996B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5EA3CA-1A06-F606-841D-BB265E450487}"/>
              </a:ext>
            </a:extLst>
          </p:cNvPr>
          <p:cNvSpPr>
            <a:spLocks noGrp="1"/>
          </p:cNvSpPr>
          <p:nvPr>
            <p:ph type="body" idx="1"/>
          </p:nvPr>
        </p:nvSpPr>
        <p:spPr/>
        <p:txBody>
          <a:bodyPr/>
          <a:lstStyle/>
          <a:p>
            <a:r>
              <a:rPr lang="en-US"/>
              <a:t>According to the SBA, small business is defined as less than 500 employees. In 2024, there were 104,457 small businesses in Delaware</a:t>
            </a:r>
          </a:p>
          <a:p>
            <a:pPr lvl="1"/>
            <a:r>
              <a:rPr lang="en-US"/>
              <a:t>78.68% of small businesses did not have employees</a:t>
            </a:r>
          </a:p>
          <a:p>
            <a:pPr lvl="1"/>
            <a:r>
              <a:rPr lang="en-US">
                <a:ea typeface="+mn-lt"/>
                <a:cs typeface="+mn-lt"/>
              </a:rPr>
              <a:t>97.36% of small businesses had less than 20 employees</a:t>
            </a:r>
          </a:p>
          <a:p>
            <a:endParaRPr lang="en-US"/>
          </a:p>
        </p:txBody>
      </p:sp>
      <p:sp>
        <p:nvSpPr>
          <p:cNvPr id="4" name="Header Placeholder 3">
            <a:extLst>
              <a:ext uri="{FF2B5EF4-FFF2-40B4-BE49-F238E27FC236}">
                <a16:creationId xmlns:a16="http://schemas.microsoft.com/office/drawing/2014/main" id="{F7ABDD03-22D9-1BF9-BFC5-F445C7135182}"/>
              </a:ext>
            </a:extLst>
          </p:cNvPr>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2867653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According to the SBA, small business is defined as less than 500 employees. In 2024, there were 104,457 small businesses in Delaware</a:t>
            </a:r>
          </a:p>
          <a:p>
            <a:pPr lvl="1"/>
            <a:r>
              <a:rPr lang="en-US"/>
              <a:t>78.68% of small businesses did not have employees</a:t>
            </a:r>
          </a:p>
          <a:p>
            <a:pPr lvl="1"/>
            <a:r>
              <a:rPr lang="en-US">
                <a:ea typeface="+mn-lt"/>
                <a:cs typeface="+mn-lt"/>
              </a:rPr>
              <a:t>97.36% of small businesses had less than 20 employees</a:t>
            </a:r>
          </a:p>
          <a:p>
            <a:pPr lvl="1"/>
            <a:endParaRPr lang="en-US">
              <a:ea typeface="+mn-lt"/>
              <a:cs typeface="+mn-lt"/>
            </a:endParaRPr>
          </a:p>
          <a:p>
            <a:pPr lvl="1"/>
            <a:r>
              <a:rPr lang="en-US">
                <a:ea typeface="+mn-lt"/>
                <a:cs typeface="+mn-lt"/>
              </a:rPr>
              <a:t>DUNS number</a:t>
            </a:r>
          </a:p>
          <a:p>
            <a:pPr lvl="1"/>
            <a:r>
              <a:rPr lang="en-US">
                <a:ea typeface="+mn-lt"/>
                <a:cs typeface="+mn-lt"/>
              </a:rPr>
              <a:t>Trade data</a:t>
            </a:r>
          </a:p>
          <a:p>
            <a:pPr lvl="1"/>
            <a:r>
              <a:rPr lang="en-US">
                <a:ea typeface="+mn-lt"/>
                <a:cs typeface="+mn-lt"/>
              </a:rPr>
              <a:t>Data scientists</a:t>
            </a:r>
          </a:p>
          <a:p>
            <a:pPr lvl="1"/>
            <a:r>
              <a:rPr lang="en-US">
                <a:ea typeface="+mn-lt"/>
                <a:cs typeface="+mn-lt"/>
              </a:rPr>
              <a:t>Public record</a:t>
            </a:r>
          </a:p>
          <a:p>
            <a:pPr lvl="1"/>
            <a:r>
              <a:rPr lang="en-US">
                <a:ea typeface="+mn-lt"/>
                <a:cs typeface="+mn-lt"/>
              </a:rPr>
              <a:t>Business registration</a:t>
            </a:r>
          </a:p>
          <a:p>
            <a:pPr lvl="1"/>
            <a:r>
              <a:rPr lang="en-US">
                <a:ea typeface="+mn-lt"/>
                <a:cs typeface="+mn-lt"/>
              </a:rPr>
              <a:t>SBA data sets</a:t>
            </a:r>
          </a:p>
          <a:p>
            <a:pPr lvl="1"/>
            <a:endParaRPr lang="en-US">
              <a:ea typeface="+mn-lt"/>
              <a:cs typeface="+mn-lt"/>
            </a:endParaRPr>
          </a:p>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1539583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9A1B3-7004-30AC-EC55-FFD31AAAF4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9CABE8-C59A-C139-4744-AECE622F85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DD0127-D6C0-C39D-D7BC-1F57704FB8BA}"/>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9137A37A-43AF-8B8B-FBCE-52EDD147DC0B}"/>
              </a:ext>
            </a:extLst>
          </p:cNvPr>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392110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5887" lvl="1"/>
            <a:r>
              <a:rPr lang="en-US">
                <a:cs typeface="Calibri"/>
              </a:rPr>
              <a:t>DBE Marketing Efforts</a:t>
            </a:r>
          </a:p>
          <a:p>
            <a:pPr marL="1019774" lvl="2" indent="-349415">
              <a:buAutoNum type="arabicPeriod"/>
            </a:pPr>
            <a:r>
              <a:rPr lang="en-US">
                <a:ea typeface="+mn-lt"/>
                <a:cs typeface="+mn-lt"/>
              </a:rPr>
              <a:t>Continued participation in local vendor fairs and procurement related events</a:t>
            </a:r>
          </a:p>
          <a:p>
            <a:pPr marL="1019774" lvl="2" indent="-349415">
              <a:buAutoNum type="arabicPeriod"/>
            </a:pPr>
            <a:r>
              <a:rPr lang="en-US">
                <a:ea typeface="+mn-lt"/>
                <a:cs typeface="+mn-lt"/>
              </a:rPr>
              <a:t>Targeted recruitment of DBE's using B2GNow data</a:t>
            </a:r>
          </a:p>
          <a:p>
            <a:pPr marL="1019774" lvl="2" indent="-349415">
              <a:buAutoNum type="arabicPeriod"/>
            </a:pPr>
            <a:r>
              <a:rPr lang="en-US">
                <a:ea typeface="+mn-lt"/>
                <a:cs typeface="+mn-lt"/>
              </a:rPr>
              <a:t>Top vendor engagement events (4/16/2025)</a:t>
            </a:r>
          </a:p>
          <a:p>
            <a:pPr marL="1019774" lvl="2" indent="-349415">
              <a:buAutoNum type="arabicPeriod"/>
            </a:pPr>
            <a:r>
              <a:rPr lang="en-US">
                <a:ea typeface="+mn-lt"/>
                <a:cs typeface="+mn-lt"/>
              </a:rPr>
              <a:t>Enhance OED and City websites to include procurement opportunities beyond bids</a:t>
            </a:r>
            <a:endParaRPr lang="en-US">
              <a:cs typeface="Calibri"/>
            </a:endParaRPr>
          </a:p>
          <a:p>
            <a:pPr marL="1019774" lvl="2" indent="-349415">
              <a:buAutoNum type="arabicPeriod"/>
            </a:pPr>
            <a:r>
              <a:rPr lang="en-US">
                <a:cs typeface="Calibri"/>
              </a:rPr>
              <a:t>Engage local partners to help outreach and promote the DBE program</a:t>
            </a:r>
            <a:endParaRPr lang="en-US">
              <a:ea typeface="Calibri"/>
              <a:cs typeface="Calibri"/>
            </a:endParaRPr>
          </a:p>
          <a:p>
            <a:pPr marL="1019774" lvl="2" indent="-349415">
              <a:buAutoNum type="arabicPeriod"/>
            </a:pPr>
            <a:r>
              <a:rPr lang="en-US"/>
              <a:t>Actively matchmaking and conducing outreach to DBEs for opportunities</a:t>
            </a:r>
            <a:endParaRPr lang="en-US">
              <a:cs typeface="Calibri"/>
            </a:endParaRPr>
          </a:p>
          <a:p>
            <a:pPr marL="1019774" lvl="2" indent="-349415">
              <a:buAutoNum type="arabicPeriod"/>
            </a:pPr>
            <a:r>
              <a:rPr lang="en-US">
                <a:cs typeface="Calibri"/>
              </a:rPr>
              <a:t>Supporting ecosystem partners procurement aligned activities (Wilm. Alliance, True Access Capital, WEDCO)</a:t>
            </a:r>
            <a:endParaRPr lang="en-US">
              <a:ea typeface="Calibri"/>
              <a:cs typeface="Calibri"/>
            </a:endParaRPr>
          </a:p>
          <a:p>
            <a:pPr marL="1019774" lvl="2" indent="-349415">
              <a:buAutoNum type="arabicPeriod"/>
            </a:pPr>
            <a:r>
              <a:rPr lang="en-US">
                <a:cs typeface="Calibri"/>
              </a:rPr>
              <a:t>Department "DBE Days" - Public Works (May 6th)</a:t>
            </a:r>
          </a:p>
          <a:p>
            <a:pPr marL="1019774" lvl="2" indent="-349415">
              <a:buAutoNum type="arabicPeriod"/>
            </a:pPr>
            <a:r>
              <a:rPr lang="en-US">
                <a:cs typeface="Calibri"/>
              </a:rPr>
              <a:t>Facilitate mentorships, partnerships and promote DBE  participation on City supported projects </a:t>
            </a:r>
            <a:endParaRPr lang="en-US">
              <a:ea typeface="Calibri"/>
              <a:cs typeface="Calibri"/>
            </a:endParaRPr>
          </a:p>
          <a:p>
            <a:pPr marL="1019774" lvl="2" indent="-349415">
              <a:buAutoNum type="arabicPeriod"/>
            </a:pPr>
            <a:r>
              <a:rPr lang="en-US">
                <a:cs typeface="Calibri"/>
              </a:rPr>
              <a:t>Work with local developers and successful prime contractors to source DBE participants on projects</a:t>
            </a:r>
            <a:endParaRPr lang="en-US">
              <a:ea typeface="Calibri"/>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C312916E-25CD-47EA-BE2F-E5CF17440729}" type="slidenum">
              <a:rPr lang="en-US" smtClean="0"/>
              <a:t>12</a:t>
            </a:fld>
            <a:endParaRPr lang="en-US"/>
          </a:p>
        </p:txBody>
      </p:sp>
    </p:spTree>
    <p:extLst>
      <p:ext uri="{BB962C8B-B14F-4D97-AF65-F5344CB8AC3E}">
        <p14:creationId xmlns:p14="http://schemas.microsoft.com/office/powerpoint/2010/main" val="29999529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53888" lvl="1" indent="-349415">
              <a:lnSpc>
                <a:spcPct val="90000"/>
              </a:lnSpc>
              <a:spcBef>
                <a:spcPts val="510"/>
              </a:spcBef>
              <a:buChar char="•"/>
            </a:pPr>
            <a:r>
              <a:rPr lang="en-US"/>
              <a:t>OED utilized its remaining FY '24 SMBEO budget combined with our some of our consulting budget to implement B2GNow ($27,900). We are in the process of implementing the new online application, with expected release by July 1.</a:t>
            </a:r>
          </a:p>
          <a:p>
            <a:pPr marL="553888" lvl="1" indent="-349415">
              <a:lnSpc>
                <a:spcPct val="90000"/>
              </a:lnSpc>
              <a:spcBef>
                <a:spcPts val="510"/>
              </a:spcBef>
              <a:buChar char="•"/>
            </a:pPr>
            <a:r>
              <a:rPr lang="en-US"/>
              <a:t>We worked with IT to move this expense ($40K) under the IT budget for FY '25 going forward. In addition to the yearly subscription, this  brings us the online DBE certification module and a new contract compliance module, to be implemented mid FY '25. </a:t>
            </a:r>
          </a:p>
          <a:p>
            <a:pPr marL="553888" lvl="1" indent="-349415">
              <a:lnSpc>
                <a:spcPct val="90000"/>
              </a:lnSpc>
              <a:spcBef>
                <a:spcPts val="510"/>
              </a:spcBef>
              <a:buChar char="•"/>
            </a:pPr>
            <a:r>
              <a:rPr lang="en-US"/>
              <a:t>Additionally, we have hired a DBE Administrator, who's salary initially fell under Finance dept., but going forward will report up within OED.</a:t>
            </a:r>
          </a:p>
          <a:p>
            <a:pPr marL="553888" lvl="1" indent="-349415">
              <a:lnSpc>
                <a:spcPct val="90000"/>
              </a:lnSpc>
              <a:spcBef>
                <a:spcPts val="510"/>
              </a:spcBef>
              <a:buChar char="•"/>
            </a:pPr>
            <a:r>
              <a:rPr lang="en-US"/>
              <a:t>Lastly, we are considering ways to create a "DBE Fund" at WEDCO to create lines of credit for contractors bidding on or holding city contracts.</a:t>
            </a:r>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40475897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7209172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12916E-25CD-47EA-BE2F-E5CF17440729}" type="slidenum">
              <a:rPr lang="en-US" smtClean="0"/>
              <a:t>29</a:t>
            </a:fld>
            <a:endParaRPr lang="en-US"/>
          </a:p>
        </p:txBody>
      </p:sp>
    </p:spTree>
    <p:extLst>
      <p:ext uri="{BB962C8B-B14F-4D97-AF65-F5344CB8AC3E}">
        <p14:creationId xmlns:p14="http://schemas.microsoft.com/office/powerpoint/2010/main" val="12885765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12916E-25CD-47EA-BE2F-E5CF17440729}" type="slidenum">
              <a:rPr lang="en-US" smtClean="0"/>
              <a:t>32</a:t>
            </a:fld>
            <a:endParaRPr lang="en-US"/>
          </a:p>
        </p:txBody>
      </p:sp>
    </p:spTree>
    <p:extLst>
      <p:ext uri="{BB962C8B-B14F-4D97-AF65-F5344CB8AC3E}">
        <p14:creationId xmlns:p14="http://schemas.microsoft.com/office/powerpoint/2010/main" val="41180363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12916E-25CD-47EA-BE2F-E5CF17440729}" type="slidenum">
              <a:rPr lang="en-US" smtClean="0"/>
              <a:t>40</a:t>
            </a:fld>
            <a:endParaRPr lang="en-US"/>
          </a:p>
        </p:txBody>
      </p:sp>
    </p:spTree>
    <p:extLst>
      <p:ext uri="{BB962C8B-B14F-4D97-AF65-F5344CB8AC3E}">
        <p14:creationId xmlns:p14="http://schemas.microsoft.com/office/powerpoint/2010/main" val="1037511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D5A8-C909-C5BC-EDA8-4C6BD30CC7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CCAFCD-3108-B415-C800-28B9E55E21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54E761-A5CD-FDEF-517B-7EC9BBBB40A3}"/>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2CC42AE1-DA3A-AF4B-3D04-E92824DC32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3B90EC-A7B2-393F-E4A9-23D0F8EF0565}"/>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67549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5F92F-42AD-869B-71C2-1B27C116C2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AB8F68-BE0B-C4DE-DF08-6C856B245C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55C41D-A2F6-5FA7-A461-43C1951F342B}"/>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F4DF496B-0596-2B4A-F6A1-5A588FDE20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AB55DB-A191-EA49-309A-7FDCBC294DF6}"/>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291009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3509C-C878-B2AF-AF9C-2615905B35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5122C4-084C-B25D-F402-A6D824BC89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0B7623-9CDD-AD26-66BF-270311E08B79}"/>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4F0349CD-50B0-0CDB-7559-7644543D68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E0DEE4-E28D-C017-21D5-B0596FD6D8B5}"/>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010968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829EF-C940-913B-0419-3B72F4B8CA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01E668-1C21-02EC-3D38-95C7518D6C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332BC8-6002-D2F9-363C-D504A05D0E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206E67-FC54-037F-3E6C-C95DC988A8DD}"/>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71D61099-70CC-C6ED-163E-B8C20900AB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7291FB-2AA0-2B0C-8DDE-1009F38F9E59}"/>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131603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3651A-8A19-F32C-DC34-F1B298960D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E63F11-8437-CB44-931A-8BEA059CC4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55E54-E496-3BD3-A128-DED8FEC879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721A46-0889-5427-1313-8C64BA26EE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4C402C-FCFF-0066-058C-A3D738B16A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CE3316-29FC-EF4F-CEF4-2220AD3DAEA7}"/>
              </a:ext>
            </a:extLst>
          </p:cNvPr>
          <p:cNvSpPr>
            <a:spLocks noGrp="1"/>
          </p:cNvSpPr>
          <p:nvPr>
            <p:ph type="dt" sz="half" idx="10"/>
          </p:nvPr>
        </p:nvSpPr>
        <p:spPr/>
        <p:txBody>
          <a:bodyPr/>
          <a:lstStyle/>
          <a:p>
            <a:r>
              <a:rPr lang="en-US"/>
              <a:t>2/9/2023</a:t>
            </a:r>
          </a:p>
        </p:txBody>
      </p:sp>
      <p:sp>
        <p:nvSpPr>
          <p:cNvPr id="8" name="Footer Placeholder 7">
            <a:extLst>
              <a:ext uri="{FF2B5EF4-FFF2-40B4-BE49-F238E27FC236}">
                <a16:creationId xmlns:a16="http://schemas.microsoft.com/office/drawing/2014/main" id="{80F4829D-A303-3BBA-7307-CD0E0B2CFED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257B143-E39C-8F07-5725-A92B177850F2}"/>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535928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A83E9-01CC-1391-A4E2-33DA131387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58B44E-2C89-6603-05B3-223790E6CB83}"/>
              </a:ext>
            </a:extLst>
          </p:cNvPr>
          <p:cNvSpPr>
            <a:spLocks noGrp="1"/>
          </p:cNvSpPr>
          <p:nvPr>
            <p:ph type="dt" sz="half" idx="10"/>
          </p:nvPr>
        </p:nvSpPr>
        <p:spPr/>
        <p:txBody>
          <a:bodyPr/>
          <a:lstStyle/>
          <a:p>
            <a:r>
              <a:rPr lang="en-US"/>
              <a:t>2/9/2023</a:t>
            </a:r>
          </a:p>
        </p:txBody>
      </p:sp>
      <p:sp>
        <p:nvSpPr>
          <p:cNvPr id="4" name="Footer Placeholder 3">
            <a:extLst>
              <a:ext uri="{FF2B5EF4-FFF2-40B4-BE49-F238E27FC236}">
                <a16:creationId xmlns:a16="http://schemas.microsoft.com/office/drawing/2014/main" id="{C5626D98-8C2E-2E35-CDB0-F882383AC45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9164CBD-AA61-5103-B4CF-FFB6256E464A}"/>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467081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5DC619-44BF-73AF-611E-A6C25F5BF57E}"/>
              </a:ext>
            </a:extLst>
          </p:cNvPr>
          <p:cNvSpPr>
            <a:spLocks noGrp="1"/>
          </p:cNvSpPr>
          <p:nvPr>
            <p:ph type="dt" sz="half" idx="10"/>
          </p:nvPr>
        </p:nvSpPr>
        <p:spPr/>
        <p:txBody>
          <a:bodyPr/>
          <a:lstStyle/>
          <a:p>
            <a:r>
              <a:rPr lang="en-US"/>
              <a:t>2/9/2023</a:t>
            </a:r>
          </a:p>
        </p:txBody>
      </p:sp>
      <p:sp>
        <p:nvSpPr>
          <p:cNvPr id="3" name="Footer Placeholder 2">
            <a:extLst>
              <a:ext uri="{FF2B5EF4-FFF2-40B4-BE49-F238E27FC236}">
                <a16:creationId xmlns:a16="http://schemas.microsoft.com/office/drawing/2014/main" id="{5458DB03-98AE-E002-37E1-0E136B081C3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89594F9-CB67-B850-0FB0-8BCCE2EBF36F}"/>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78356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ED1B3-15E4-AAAD-96FA-E44B459275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3E753B6-E677-41F3-3E9A-629438464A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ADC61B-394C-DAC7-5F6A-FCD5B1D3DF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942D13-09BD-0BA3-0241-CF55A0420537}"/>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0DA872C7-CFB7-E474-E3E0-019AB6BE24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F09A7B-6F1A-D9D1-E2F2-FD2EAEA18E2E}"/>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319265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1E264-AFB4-128D-0BC6-FCECB27634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1CFDCD-A72C-4EAD-9167-A01AC1C605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34B53C-3825-4F09-625F-271CDBD98D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0B316A-C5BB-0A55-180B-85F3F162554B}"/>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1030F608-5212-89EA-1201-92F0AA9219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798B62-E7D8-0F82-2F5C-655DD01D44CD}"/>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794332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C32A5-E1BA-B730-8DAC-76962E8D72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C94E3E-1B98-66CE-E445-42752556B8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ACD205-A515-631D-354D-6BA0A2BD6608}"/>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7BE8F5D6-BD1D-4EDF-801C-F89CCE586E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72B8A5-99D5-2343-DB44-0EAC4CC07FB8}"/>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135391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1BAF24-231A-8F02-2BDB-2CD52A832F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4C53B0-83D8-44FA-0C3F-BCC09DDCB9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00F5FD-4D2D-6D6E-C32C-755ED6FC850C}"/>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8A2755FE-BC3A-010B-4F30-403196DCB3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C4873F-CC60-5DE8-B801-4D9FB4F1038D}"/>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13754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023 Forma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ED7550C-D594-4A02-9700-272D711F82F5}"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4/21/2025</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A6D4A602-0934-4A84-AAB9-5983821657F4}"/>
              </a:ext>
            </a:extLst>
          </p:cNvPr>
          <p:cNvPicPr>
            <a:picLocks noChangeAspect="1"/>
          </p:cNvPicPr>
          <p:nvPr userDrawn="1"/>
        </p:nvPicPr>
        <p:blipFill>
          <a:blip r:embed="rId2"/>
          <a:stretch>
            <a:fillRect/>
          </a:stretch>
        </p:blipFill>
        <p:spPr>
          <a:xfrm>
            <a:off x="10363200" y="142996"/>
            <a:ext cx="1548518" cy="1615580"/>
          </a:xfrm>
          <a:prstGeom prst="rect">
            <a:avLst/>
          </a:prstGeom>
        </p:spPr>
      </p:pic>
      <p:sp>
        <p:nvSpPr>
          <p:cNvPr id="9" name="Content Placeholder 3">
            <a:extLst>
              <a:ext uri="{FF2B5EF4-FFF2-40B4-BE49-F238E27FC236}">
                <a16:creationId xmlns:a16="http://schemas.microsoft.com/office/drawing/2014/main" id="{701D285E-E395-41FC-A5AC-B0F64C830874}"/>
              </a:ext>
            </a:extLst>
          </p:cNvPr>
          <p:cNvSpPr>
            <a:spLocks noGrp="1"/>
          </p:cNvSpPr>
          <p:nvPr>
            <p:ph sz="half" idx="2"/>
          </p:nvPr>
        </p:nvSpPr>
        <p:spPr>
          <a:xfrm>
            <a:off x="188911" y="1758575"/>
            <a:ext cx="10980837" cy="4778749"/>
          </a:xfrm>
        </p:spPr>
        <p:txBody>
          <a:bodyPr anchor="t">
            <a:norm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5B4F7209-2422-49F8-A8A2-19BFCF96F0C7}"/>
              </a:ext>
            </a:extLst>
          </p:cNvPr>
          <p:cNvSpPr>
            <a:spLocks noGrp="1"/>
          </p:cNvSpPr>
          <p:nvPr>
            <p:ph sz="half" idx="13" hasCustomPrompt="1"/>
          </p:nvPr>
        </p:nvSpPr>
        <p:spPr>
          <a:xfrm>
            <a:off x="188911" y="1188720"/>
            <a:ext cx="4934479" cy="473825"/>
          </a:xfrm>
        </p:spPr>
        <p:txBody>
          <a:bodyPr>
            <a:normAutofit/>
          </a:bodyPr>
          <a:lstStyle>
            <a:lvl1pPr marL="0" indent="0">
              <a:buNone/>
              <a:defRPr b="1">
                <a:solidFill>
                  <a:schemeClr val="tx1"/>
                </a:solidFill>
              </a:defRPr>
            </a:lvl1pPr>
            <a:lvl5pPr marL="1828800" indent="0">
              <a:buNone/>
              <a:defRPr/>
            </a:lvl5pPr>
          </a:lstStyle>
          <a:p>
            <a:pPr lvl="0"/>
            <a:r>
              <a:rPr lang="en-US"/>
              <a:t>Question 1.</a:t>
            </a:r>
          </a:p>
        </p:txBody>
      </p:sp>
      <p:sp>
        <p:nvSpPr>
          <p:cNvPr id="12" name="TextBox 11">
            <a:extLst>
              <a:ext uri="{FF2B5EF4-FFF2-40B4-BE49-F238E27FC236}">
                <a16:creationId xmlns:a16="http://schemas.microsoft.com/office/drawing/2014/main" id="{7DCAD475-D25C-487B-9FBF-A2C215E71A46}"/>
              </a:ext>
            </a:extLst>
          </p:cNvPr>
          <p:cNvSpPr txBox="1"/>
          <p:nvPr userDrawn="1"/>
        </p:nvSpPr>
        <p:spPr>
          <a:xfrm>
            <a:off x="114266" y="254803"/>
            <a:ext cx="8534399"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FY 2026 Budget Hearings</a:t>
            </a:r>
            <a:b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b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Office of Economic Development</a:t>
            </a:r>
          </a:p>
        </p:txBody>
      </p:sp>
      <p:pic>
        <p:nvPicPr>
          <p:cNvPr id="2" name="Picture 1" descr="A seal of the city of wilmington&#10;&#10;Description automatically generated">
            <a:extLst>
              <a:ext uri="{FF2B5EF4-FFF2-40B4-BE49-F238E27FC236}">
                <a16:creationId xmlns:a16="http://schemas.microsoft.com/office/drawing/2014/main" id="{FEA321FB-C5D3-3412-917F-C4A825AE153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69514" y="142996"/>
            <a:ext cx="1141852" cy="1141852"/>
          </a:xfrm>
          <a:prstGeom prst="rect">
            <a:avLst/>
          </a:prstGeom>
        </p:spPr>
      </p:pic>
    </p:spTree>
    <p:extLst>
      <p:ext uri="{BB962C8B-B14F-4D97-AF65-F5344CB8AC3E}">
        <p14:creationId xmlns:p14="http://schemas.microsoft.com/office/powerpoint/2010/main" val="2376987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DBA9A8-2371-D07C-0953-649EFEBA48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6F4A5E-E71D-E91F-350A-9B081919F5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A6B4F5-3C34-BE76-C0A7-8C53E58028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2/9/2023</a:t>
            </a:r>
          </a:p>
        </p:txBody>
      </p:sp>
      <p:sp>
        <p:nvSpPr>
          <p:cNvPr id="5" name="Footer Placeholder 4">
            <a:extLst>
              <a:ext uri="{FF2B5EF4-FFF2-40B4-BE49-F238E27FC236}">
                <a16:creationId xmlns:a16="http://schemas.microsoft.com/office/drawing/2014/main" id="{383C6788-0655-379E-8B9E-55F213FD71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AC0600C-5C9D-D459-A6FF-E58A8D5847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FD85F0-C7B9-4E2B-A6E2-651C8B36BE83}" type="slidenum">
              <a:rPr lang="en-US" smtClean="0"/>
              <a:t>‹#›</a:t>
            </a:fld>
            <a:endParaRPr lang="en-US"/>
          </a:p>
        </p:txBody>
      </p:sp>
    </p:spTree>
    <p:extLst>
      <p:ext uri="{BB962C8B-B14F-4D97-AF65-F5344CB8AC3E}">
        <p14:creationId xmlns:p14="http://schemas.microsoft.com/office/powerpoint/2010/main" val="385282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hyperlink" Target="http://www.choosewilmingtonde.org/" TargetMode="Externa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ity with a river running through it&#10;&#10;AI-generated content may be incorrect.">
            <a:extLst>
              <a:ext uri="{FF2B5EF4-FFF2-40B4-BE49-F238E27FC236}">
                <a16:creationId xmlns:a16="http://schemas.microsoft.com/office/drawing/2014/main" id="{D8711CBD-3D99-11E0-6CE6-5FD8910042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206" y="-518001"/>
            <a:ext cx="12322206" cy="8212750"/>
          </a:xfrm>
          <a:prstGeom prst="rect">
            <a:avLst/>
          </a:prstGeom>
        </p:spPr>
      </p:pic>
      <p:sp>
        <p:nvSpPr>
          <p:cNvPr id="7" name="Title 1">
            <a:extLst>
              <a:ext uri="{FF2B5EF4-FFF2-40B4-BE49-F238E27FC236}">
                <a16:creationId xmlns:a16="http://schemas.microsoft.com/office/drawing/2014/main" id="{878D54B3-D87F-5CF0-D71C-0BB0DDED11CF}"/>
              </a:ext>
            </a:extLst>
          </p:cNvPr>
          <p:cNvSpPr txBox="1">
            <a:spLocks/>
          </p:cNvSpPr>
          <p:nvPr/>
        </p:nvSpPr>
        <p:spPr>
          <a:xfrm>
            <a:off x="-130206" y="3911612"/>
            <a:ext cx="12322206" cy="1686757"/>
          </a:xfrm>
          <a:prstGeom prst="rect">
            <a:avLst/>
          </a:prstGeom>
          <a:solidFill>
            <a:schemeClr val="accent4">
              <a:lumMod val="20000"/>
              <a:lumOff val="80000"/>
            </a:schemeClr>
          </a:solidFill>
          <a:effectLst>
            <a:outerShdw blurRad="76200" dir="18900000" sy="23000" kx="-1200000" algn="bl" rotWithShape="0">
              <a:prstClr val="black">
                <a:alpha val="2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buClr>
                <a:srgbClr val="4472C4"/>
              </a:buClr>
              <a:buSzPct val="100000"/>
              <a:buFont typeface="Calibri" panose="020F0502020204030204" pitchFamily="34" charset="0"/>
              <a:buNone/>
              <a:defRPr/>
            </a:pPr>
            <a:endParaRPr lang="en-US" sz="5500" b="1">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r>
              <a:rPr lang="en-US" sz="5000" b="1">
                <a:latin typeface="+mn-lt"/>
                <a:cs typeface="Times New Roman" panose="02020603050405020304" pitchFamily="18" charset="0"/>
              </a:rPr>
              <a:t>           FY 2026 Budget Hearing</a:t>
            </a:r>
          </a:p>
          <a:p>
            <a:pPr algn="ctr">
              <a:lnSpc>
                <a:spcPct val="100000"/>
              </a:lnSpc>
              <a:spcBef>
                <a:spcPts val="0"/>
              </a:spcBef>
              <a:buClr>
                <a:srgbClr val="4472C4"/>
              </a:buClr>
              <a:buSzPct val="100000"/>
              <a:buFont typeface="Calibri" panose="020F0502020204030204" pitchFamily="34" charset="0"/>
              <a:buNone/>
              <a:defRPr/>
            </a:pPr>
            <a:r>
              <a:rPr lang="en-US" b="1">
                <a:solidFill>
                  <a:srgbClr val="0033CC"/>
                </a:solidFill>
                <a:latin typeface="+mn-lt"/>
                <a:cs typeface="Times New Roman" panose="02020603050405020304" pitchFamily="18" charset="0"/>
              </a:rPr>
              <a:t>             ECONOMIC DEVELOPMENT</a:t>
            </a:r>
          </a:p>
          <a:p>
            <a:pPr algn="ctr">
              <a:lnSpc>
                <a:spcPct val="100000"/>
              </a:lnSpc>
              <a:spcBef>
                <a:spcPts val="0"/>
              </a:spcBef>
              <a:buClr>
                <a:srgbClr val="4472C4"/>
              </a:buClr>
              <a:buSzPct val="100000"/>
              <a:buFont typeface="Calibri" panose="020F0502020204030204" pitchFamily="34" charset="0"/>
              <a:buNone/>
              <a:defRPr/>
            </a:pPr>
            <a:endParaRPr lang="en-US" sz="1000" b="1">
              <a:latin typeface="+mn-lt"/>
              <a:cs typeface="Times New Roman" panose="02020603050405020304" pitchFamily="18" charset="0"/>
            </a:endParaRPr>
          </a:p>
        </p:txBody>
      </p:sp>
      <p:pic>
        <p:nvPicPr>
          <p:cNvPr id="2" name="Picture 1" descr="A picture containing calendar&#10;&#10;Description automatically generated">
            <a:extLst>
              <a:ext uri="{FF2B5EF4-FFF2-40B4-BE49-F238E27FC236}">
                <a16:creationId xmlns:a16="http://schemas.microsoft.com/office/drawing/2014/main" id="{0E7EFC3F-DE66-3CFF-D7FF-9A50EDA969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152400" y="3429000"/>
            <a:ext cx="2618913" cy="2618913"/>
          </a:xfrm>
          <a:prstGeom prst="rect">
            <a:avLst/>
          </a:prstGeom>
          <a:noFill/>
        </p:spPr>
      </p:pic>
    </p:spTree>
    <p:extLst>
      <p:ext uri="{BB962C8B-B14F-4D97-AF65-F5344CB8AC3E}">
        <p14:creationId xmlns:p14="http://schemas.microsoft.com/office/powerpoint/2010/main" val="17428180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96A93715-0CED-4496-B0EB-9D02B5B1DAFF}"/>
              </a:ext>
            </a:extLst>
          </p:cNvPr>
          <p:cNvGraphicFramePr>
            <a:graphicFrameLocks noGrp="1"/>
          </p:cNvGraphicFramePr>
          <p:nvPr>
            <p:ph sz="half" idx="2"/>
          </p:nvPr>
        </p:nvGraphicFramePr>
        <p:xfrm>
          <a:off x="511628" y="1996440"/>
          <a:ext cx="11168744" cy="3336925"/>
        </p:xfrm>
        <a:graphic>
          <a:graphicData uri="http://schemas.openxmlformats.org/drawingml/2006/table">
            <a:tbl>
              <a:tblPr firstRow="1" bandRow="1">
                <a:tableStyleId>{7DF18680-E054-41AD-8BC1-D1AEF772440D}</a:tableStyleId>
              </a:tblPr>
              <a:tblGrid>
                <a:gridCol w="3575740">
                  <a:extLst>
                    <a:ext uri="{9D8B030D-6E8A-4147-A177-3AD203B41FA5}">
                      <a16:colId xmlns:a16="http://schemas.microsoft.com/office/drawing/2014/main" val="2551090829"/>
                    </a:ext>
                  </a:extLst>
                </a:gridCol>
                <a:gridCol w="1197864">
                  <a:extLst>
                    <a:ext uri="{9D8B030D-6E8A-4147-A177-3AD203B41FA5}">
                      <a16:colId xmlns:a16="http://schemas.microsoft.com/office/drawing/2014/main" val="958917588"/>
                    </a:ext>
                  </a:extLst>
                </a:gridCol>
                <a:gridCol w="1106424">
                  <a:extLst>
                    <a:ext uri="{9D8B030D-6E8A-4147-A177-3AD203B41FA5}">
                      <a16:colId xmlns:a16="http://schemas.microsoft.com/office/drawing/2014/main" val="4162923738"/>
                    </a:ext>
                  </a:extLst>
                </a:gridCol>
                <a:gridCol w="1271016">
                  <a:extLst>
                    <a:ext uri="{9D8B030D-6E8A-4147-A177-3AD203B41FA5}">
                      <a16:colId xmlns:a16="http://schemas.microsoft.com/office/drawing/2014/main" val="1242384018"/>
                    </a:ext>
                  </a:extLst>
                </a:gridCol>
                <a:gridCol w="1179576">
                  <a:extLst>
                    <a:ext uri="{9D8B030D-6E8A-4147-A177-3AD203B41FA5}">
                      <a16:colId xmlns:a16="http://schemas.microsoft.com/office/drawing/2014/main" val="2874584347"/>
                    </a:ext>
                  </a:extLst>
                </a:gridCol>
                <a:gridCol w="1243584">
                  <a:extLst>
                    <a:ext uri="{9D8B030D-6E8A-4147-A177-3AD203B41FA5}">
                      <a16:colId xmlns:a16="http://schemas.microsoft.com/office/drawing/2014/main" val="3619692300"/>
                    </a:ext>
                  </a:extLst>
                </a:gridCol>
                <a:gridCol w="1594540">
                  <a:extLst>
                    <a:ext uri="{9D8B030D-6E8A-4147-A177-3AD203B41FA5}">
                      <a16:colId xmlns:a16="http://schemas.microsoft.com/office/drawing/2014/main" val="596270393"/>
                    </a:ext>
                  </a:extLst>
                </a:gridCol>
              </a:tblGrid>
              <a:tr h="623062">
                <a:tc>
                  <a:txBody>
                    <a:bodyPr/>
                    <a:lstStyle/>
                    <a:p>
                      <a:r>
                        <a:rPr lang="en-US" sz="1800"/>
                        <a:t>General Fund</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a:solidFill>
                            <a:schemeClr val="lt1"/>
                          </a:solidFill>
                          <a:latin typeface="+mn-lt"/>
                          <a:ea typeface="+mn-ea"/>
                          <a:cs typeface="+mn-cs"/>
                        </a:rPr>
                        <a:t>FY 2023 Actuals</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a:solidFill>
                            <a:schemeClr val="lt1"/>
                          </a:solidFill>
                          <a:latin typeface="+mn-lt"/>
                          <a:ea typeface="+mn-ea"/>
                          <a:cs typeface="+mn-cs"/>
                        </a:rPr>
                        <a:t>FY 2024 Actuals</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a:solidFill>
                            <a:schemeClr val="lt1"/>
                          </a:solidFill>
                          <a:latin typeface="+mn-lt"/>
                          <a:ea typeface="+mn-ea"/>
                          <a:cs typeface="+mn-cs"/>
                        </a:rPr>
                        <a:t>FY 2025 Budget</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a:solidFill>
                            <a:schemeClr val="lt1"/>
                          </a:solidFill>
                          <a:latin typeface="+mn-lt"/>
                          <a:ea typeface="+mn-ea"/>
                          <a:cs typeface="+mn-cs"/>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a:solidFill>
                            <a:schemeClr val="lt1"/>
                          </a:solidFill>
                          <a:latin typeface="+mn-lt"/>
                          <a:ea typeface="+mn-ea"/>
                          <a:cs typeface="+mn-cs"/>
                        </a:rPr>
                        <a:t>FY 2026</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a:solidFill>
                            <a:schemeClr val="lt1"/>
                          </a:solidFill>
                          <a:latin typeface="+mn-lt"/>
                          <a:ea typeface="+mn-ea"/>
                          <a:cs typeface="+mn-cs"/>
                        </a:rPr>
                        <a:t>$ Change FY'26-25</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a:solidFill>
                            <a:schemeClr val="lt1"/>
                          </a:solidFill>
                          <a:latin typeface="+mn-lt"/>
                          <a:ea typeface="+mn-ea"/>
                          <a:cs typeface="+mn-cs"/>
                        </a:rPr>
                        <a:t>% Change</a:t>
                      </a:r>
                    </a:p>
                    <a:p>
                      <a:pPr marL="0" algn="ctr" defTabSz="457200" rtl="0" eaLnBrk="1" fontAlgn="b" latinLnBrk="0" hangingPunct="1"/>
                      <a:r>
                        <a:rPr lang="en-US" sz="1600" b="1" kern="1200">
                          <a:solidFill>
                            <a:schemeClr val="lt1"/>
                          </a:solidFill>
                          <a:latin typeface="+mn-lt"/>
                          <a:ea typeface="+mn-ea"/>
                          <a:cs typeface="+mn-cs"/>
                        </a:rPr>
                        <a:t> FY'26-25</a:t>
                      </a: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667850942"/>
                  </a:ext>
                </a:extLst>
              </a:tr>
              <a:tr h="370840">
                <a:tc>
                  <a:txBody>
                    <a:bodyPr/>
                    <a:lstStyle/>
                    <a:p>
                      <a:pPr marL="0" algn="l" defTabSz="914400" rtl="0" eaLnBrk="1" latinLnBrk="0" hangingPunct="1"/>
                      <a:r>
                        <a:rPr lang="en-US" sz="1600" kern="1200">
                          <a:solidFill>
                            <a:schemeClr val="dk1"/>
                          </a:solidFill>
                          <a:latin typeface="+mn-lt"/>
                          <a:ea typeface="+mn-ea"/>
                          <a:cs typeface="+mn-cs"/>
                        </a:rPr>
                        <a:t>Personal Services</a:t>
                      </a:r>
                    </a:p>
                  </a:txBody>
                  <a:tcPr anchor="ctr">
                    <a:lnL w="12700" cap="flat" cmpd="sng" algn="ctr">
                      <a:solidFill>
                        <a:schemeClr val="tx1"/>
                      </a:solidFill>
                      <a:prstDash val="solid"/>
                      <a:round/>
                      <a:headEnd type="none" w="med" len="med"/>
                      <a:tailEnd type="none" w="med" len="med"/>
                    </a:lnL>
                  </a:tcPr>
                </a:tc>
                <a:tc>
                  <a:txBody>
                    <a:bodyPr/>
                    <a:lstStyle/>
                    <a:p>
                      <a:pPr marL="0" algn="ctr" defTabSz="914400" rtl="0" eaLnBrk="1" fontAlgn="b" latinLnBrk="0" hangingPunct="1"/>
                      <a:r>
                        <a:rPr lang="en-US" sz="1600" b="0" i="0" u="none" strike="noStrike" kern="1200">
                          <a:solidFill>
                            <a:srgbClr val="000000"/>
                          </a:solidFill>
                          <a:effectLst/>
                          <a:latin typeface="+mn-lt"/>
                          <a:ea typeface="+mn-ea"/>
                          <a:cs typeface="+mn-cs"/>
                        </a:rPr>
                        <a:t>$417,973</a:t>
                      </a:r>
                    </a:p>
                  </a:txBody>
                  <a:tcPr marL="6350" marR="6350" marT="6350" marB="0" anchor="ctr"/>
                </a:tc>
                <a:tc>
                  <a:txBody>
                    <a:bodyPr/>
                    <a:lstStyle/>
                    <a:p>
                      <a:pPr marL="0" algn="ctr" defTabSz="914400" rtl="0" eaLnBrk="1" fontAlgn="b" latinLnBrk="0" hangingPunct="1"/>
                      <a:r>
                        <a:rPr lang="en-US" sz="1600" b="0" i="0" u="none" strike="noStrike" kern="1200">
                          <a:solidFill>
                            <a:srgbClr val="000000"/>
                          </a:solidFill>
                          <a:effectLst/>
                          <a:latin typeface="+mn-lt"/>
                          <a:ea typeface="+mn-ea"/>
                          <a:cs typeface="+mn-cs"/>
                        </a:rPr>
                        <a:t>$476,246</a:t>
                      </a:r>
                    </a:p>
                  </a:txBody>
                  <a:tcPr marL="6350" marR="6350" marT="6350" marB="0" anchor="ctr"/>
                </a:tc>
                <a:tc>
                  <a:txBody>
                    <a:bodyPr/>
                    <a:lstStyle/>
                    <a:p>
                      <a:pPr marL="0" algn="ctr" defTabSz="914400" rtl="0" eaLnBrk="1" fontAlgn="b" latinLnBrk="0" hangingPunct="1"/>
                      <a:r>
                        <a:rPr lang="en-US" sz="1600" b="0" i="0" u="none" strike="noStrike" kern="1200">
                          <a:solidFill>
                            <a:srgbClr val="000000"/>
                          </a:solidFill>
                          <a:effectLst/>
                          <a:latin typeface="+mn-lt"/>
                          <a:ea typeface="+mn-ea"/>
                          <a:cs typeface="+mn-cs"/>
                        </a:rPr>
                        <a:t>$578,087</a:t>
                      </a:r>
                    </a:p>
                  </a:txBody>
                  <a:tcPr marL="6350" marR="6350" marT="6350" marB="0" anchor="ctr"/>
                </a:tc>
                <a:tc>
                  <a:txBody>
                    <a:bodyPr/>
                    <a:lstStyle/>
                    <a:p>
                      <a:pPr marL="0" algn="ctr" defTabSz="914400" rtl="0" eaLnBrk="1" fontAlgn="b" latinLnBrk="0" hangingPunct="1"/>
                      <a:r>
                        <a:rPr lang="en-US" sz="1600" b="0" i="0" u="none" strike="noStrike" kern="1200">
                          <a:solidFill>
                            <a:srgbClr val="000000"/>
                          </a:solidFill>
                          <a:effectLst/>
                          <a:latin typeface="+mn-lt"/>
                          <a:ea typeface="+mn-ea"/>
                          <a:cs typeface="+mn-cs"/>
                        </a:rPr>
                        <a:t>$620,951</a:t>
                      </a:r>
                    </a:p>
                  </a:txBody>
                  <a:tcPr marL="6350" marR="6350" marT="6350" marB="0" anchor="ctr"/>
                </a:tc>
                <a:tc>
                  <a:txBody>
                    <a:bodyPr/>
                    <a:lstStyle/>
                    <a:p>
                      <a:pPr marL="0" algn="ctr" defTabSz="914400" rtl="0" eaLnBrk="1" fontAlgn="b" latinLnBrk="0" hangingPunct="1"/>
                      <a:r>
                        <a:rPr lang="en-US" sz="1600" b="0" i="0" u="none" strike="noStrike" kern="1200">
                          <a:solidFill>
                            <a:srgbClr val="000000"/>
                          </a:solidFill>
                          <a:effectLst/>
                          <a:latin typeface="+mn-lt"/>
                          <a:ea typeface="+mn-ea"/>
                          <a:cs typeface="+mn-cs"/>
                        </a:rPr>
                        <a:t>$42,864</a:t>
                      </a:r>
                    </a:p>
                  </a:txBody>
                  <a:tcPr marL="6350" marR="6350" marT="6350" marB="0" anchor="ctr"/>
                </a:tc>
                <a:tc>
                  <a:txBody>
                    <a:bodyPr/>
                    <a:lstStyle/>
                    <a:p>
                      <a:pPr marL="0" algn="ctr" defTabSz="914400" rtl="0" eaLnBrk="1" fontAlgn="b" latinLnBrk="0" hangingPunct="1"/>
                      <a:r>
                        <a:rPr lang="en-US" sz="1600" b="0" i="0" u="none" strike="noStrike" kern="1200">
                          <a:solidFill>
                            <a:srgbClr val="000000"/>
                          </a:solidFill>
                          <a:effectLst/>
                          <a:latin typeface="+mn-lt"/>
                          <a:ea typeface="+mn-ea"/>
                          <a:cs typeface="+mn-cs"/>
                        </a:rPr>
                        <a:t>7.4%</a:t>
                      </a:r>
                    </a:p>
                  </a:txBody>
                  <a:tcPr marL="6350" marR="6350" marT="635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52553187"/>
                  </a:ext>
                </a:extLst>
              </a:tr>
              <a:tr h="370840">
                <a:tc>
                  <a:txBody>
                    <a:bodyPr/>
                    <a:lstStyle/>
                    <a:p>
                      <a:r>
                        <a:rPr lang="en-US" sz="1600"/>
                        <a:t>Materials, Supplies, and Equipment</a:t>
                      </a:r>
                    </a:p>
                  </a:txBody>
                  <a:tcPr anchor="ctr">
                    <a:lnL w="12700" cap="flat" cmpd="sng" algn="ctr">
                      <a:solidFill>
                        <a:schemeClr val="tx1"/>
                      </a:solidFill>
                      <a:prstDash val="solid"/>
                      <a:round/>
                      <a:headEnd type="none" w="med" len="med"/>
                      <a:tailEnd type="none" w="med" len="med"/>
                    </a:lnL>
                  </a:tcPr>
                </a:tc>
                <a:tc>
                  <a:txBody>
                    <a:bodyPr/>
                    <a:lstStyle/>
                    <a:p>
                      <a:pPr marL="0" algn="ctr" defTabSz="914400" rtl="0" eaLnBrk="1" fontAlgn="b" latinLnBrk="0" hangingPunct="1"/>
                      <a:r>
                        <a:rPr lang="en-US" sz="1600" b="0" i="0" u="none" strike="noStrike" kern="1200">
                          <a:solidFill>
                            <a:srgbClr val="000000"/>
                          </a:solidFill>
                          <a:effectLst/>
                          <a:latin typeface="+mn-lt"/>
                          <a:ea typeface="+mn-ea"/>
                          <a:cs typeface="+mn-cs"/>
                        </a:rPr>
                        <a:t>109,435</a:t>
                      </a:r>
                    </a:p>
                  </a:txBody>
                  <a:tcPr marL="6350" marR="6350" marT="6350" marB="0" anchor="ctr"/>
                </a:tc>
                <a:tc>
                  <a:txBody>
                    <a:bodyPr/>
                    <a:lstStyle/>
                    <a:p>
                      <a:pPr marL="0" algn="ctr" defTabSz="914400" rtl="0" eaLnBrk="1" fontAlgn="b" latinLnBrk="0" hangingPunct="1"/>
                      <a:r>
                        <a:rPr lang="en-US" sz="1600" b="0" i="0" u="none" strike="noStrike" kern="1200">
                          <a:solidFill>
                            <a:srgbClr val="000000"/>
                          </a:solidFill>
                          <a:effectLst/>
                          <a:latin typeface="+mn-lt"/>
                          <a:ea typeface="+mn-ea"/>
                          <a:cs typeface="+mn-cs"/>
                        </a:rPr>
                        <a:t>155,333</a:t>
                      </a:r>
                    </a:p>
                  </a:txBody>
                  <a:tcPr marL="6350" marR="6350" marT="6350" marB="0" anchor="ctr"/>
                </a:tc>
                <a:tc>
                  <a:txBody>
                    <a:bodyPr/>
                    <a:lstStyle/>
                    <a:p>
                      <a:pPr marL="0" algn="ctr" defTabSz="914400" rtl="0" eaLnBrk="1" fontAlgn="b" latinLnBrk="0" hangingPunct="1"/>
                      <a:r>
                        <a:rPr lang="en-US" sz="1600" b="0" i="0" u="none" strike="noStrike" kern="1200">
                          <a:solidFill>
                            <a:srgbClr val="000000"/>
                          </a:solidFill>
                          <a:effectLst/>
                          <a:latin typeface="+mn-lt"/>
                          <a:ea typeface="+mn-ea"/>
                          <a:cs typeface="+mn-cs"/>
                        </a:rPr>
                        <a:t>161,930</a:t>
                      </a:r>
                    </a:p>
                  </a:txBody>
                  <a:tcPr marL="6350" marR="6350" marT="6350" marB="0" anchor="ctr"/>
                </a:tc>
                <a:tc>
                  <a:txBody>
                    <a:bodyPr/>
                    <a:lstStyle/>
                    <a:p>
                      <a:pPr marL="0" algn="ctr" defTabSz="914400" rtl="0" eaLnBrk="1" fontAlgn="b" latinLnBrk="0" hangingPunct="1"/>
                      <a:r>
                        <a:rPr lang="en-US" sz="1600" b="0" i="0" u="none" strike="noStrike" kern="1200">
                          <a:solidFill>
                            <a:srgbClr val="000000"/>
                          </a:solidFill>
                          <a:effectLst/>
                          <a:latin typeface="+mn-lt"/>
                          <a:ea typeface="+mn-ea"/>
                          <a:cs typeface="+mn-cs"/>
                        </a:rPr>
                        <a:t>161,930</a:t>
                      </a:r>
                    </a:p>
                  </a:txBody>
                  <a:tcPr marL="6350" marR="6350" marT="6350" marB="0" anchor="ctr"/>
                </a:tc>
                <a:tc>
                  <a:txBody>
                    <a:bodyPr/>
                    <a:lstStyle/>
                    <a:p>
                      <a:pPr marL="0" algn="ctr" defTabSz="914400" rtl="0" eaLnBrk="1" fontAlgn="b" latinLnBrk="0" hangingPunct="1"/>
                      <a:r>
                        <a:rPr lang="en-US" sz="1600" b="0" i="0" u="none" strike="noStrike" kern="1200">
                          <a:solidFill>
                            <a:srgbClr val="000000"/>
                          </a:solidFill>
                          <a:effectLst/>
                          <a:latin typeface="+mn-lt"/>
                          <a:ea typeface="+mn-ea"/>
                          <a:cs typeface="+mn-cs"/>
                        </a:rPr>
                        <a:t>0</a:t>
                      </a:r>
                    </a:p>
                  </a:txBody>
                  <a:tcPr marL="6350" marR="6350" marT="6350" marB="0" anchor="ctr"/>
                </a:tc>
                <a:tc>
                  <a:txBody>
                    <a:bodyPr/>
                    <a:lstStyle/>
                    <a:p>
                      <a:pPr marL="0" algn="ctr" defTabSz="914400" rtl="0" eaLnBrk="1" fontAlgn="b" latinLnBrk="0" hangingPunct="1"/>
                      <a:r>
                        <a:rPr lang="en-US" sz="1600" b="0" i="0" u="none" strike="noStrike" kern="1200">
                          <a:solidFill>
                            <a:srgbClr val="000000"/>
                          </a:solidFill>
                          <a:effectLst/>
                          <a:latin typeface="+mn-lt"/>
                          <a:ea typeface="+mn-ea"/>
                          <a:cs typeface="+mn-cs"/>
                        </a:rPr>
                        <a:t>0.0%</a:t>
                      </a:r>
                    </a:p>
                  </a:txBody>
                  <a:tcPr marL="6350" marR="6350" marT="635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107242354"/>
                  </a:ext>
                </a:extLst>
              </a:tr>
              <a:tr h="370840">
                <a:tc>
                  <a:txBody>
                    <a:bodyPr/>
                    <a:lstStyle/>
                    <a:p>
                      <a:r>
                        <a:rPr lang="en-US" sz="1600"/>
                        <a:t>Internal Services</a:t>
                      </a:r>
                    </a:p>
                  </a:txBody>
                  <a:tcPr anchor="ctr">
                    <a:lnL w="12700" cap="flat" cmpd="sng" algn="ctr">
                      <a:solidFill>
                        <a:schemeClr val="tx1"/>
                      </a:solidFill>
                      <a:prstDash val="solid"/>
                      <a:round/>
                      <a:headEnd type="none" w="med" len="med"/>
                      <a:tailEnd type="none" w="med" len="med"/>
                    </a:lnL>
                  </a:tcPr>
                </a:tc>
                <a:tc>
                  <a:txBody>
                    <a:bodyPr/>
                    <a:lstStyle/>
                    <a:p>
                      <a:pPr marL="0" algn="ctr" defTabSz="914400" rtl="0" eaLnBrk="1" fontAlgn="b" latinLnBrk="0" hangingPunct="1"/>
                      <a:r>
                        <a:rPr lang="en-US" sz="1600" b="0" i="0" u="none" strike="noStrike" kern="1200">
                          <a:solidFill>
                            <a:srgbClr val="000000"/>
                          </a:solidFill>
                          <a:effectLst/>
                          <a:latin typeface="+mn-lt"/>
                          <a:ea typeface="+mn-ea"/>
                          <a:cs typeface="+mn-cs"/>
                        </a:rPr>
                        <a:t>3,193</a:t>
                      </a:r>
                    </a:p>
                  </a:txBody>
                  <a:tcPr marL="6350" marR="6350" marT="6350" marB="0" anchor="ctr"/>
                </a:tc>
                <a:tc>
                  <a:txBody>
                    <a:bodyPr/>
                    <a:lstStyle/>
                    <a:p>
                      <a:pPr marL="0" algn="ctr" defTabSz="914400" rtl="0" eaLnBrk="1" fontAlgn="b" latinLnBrk="0" hangingPunct="1"/>
                      <a:r>
                        <a:rPr lang="en-US" sz="1600" b="0" i="0" u="none" strike="noStrike" kern="1200">
                          <a:solidFill>
                            <a:srgbClr val="000000"/>
                          </a:solidFill>
                          <a:effectLst/>
                          <a:latin typeface="+mn-lt"/>
                          <a:ea typeface="+mn-ea"/>
                          <a:cs typeface="+mn-cs"/>
                        </a:rPr>
                        <a:t>5,690</a:t>
                      </a:r>
                    </a:p>
                  </a:txBody>
                  <a:tcPr marL="6350" marR="6350" marT="6350" marB="0" anchor="ctr"/>
                </a:tc>
                <a:tc>
                  <a:txBody>
                    <a:bodyPr/>
                    <a:lstStyle/>
                    <a:p>
                      <a:pPr marL="0" algn="ctr" defTabSz="914400" rtl="0" eaLnBrk="1" fontAlgn="b" latinLnBrk="0" hangingPunct="1"/>
                      <a:r>
                        <a:rPr lang="en-US" sz="1600" b="0" i="0" u="none" strike="noStrike" kern="1200">
                          <a:solidFill>
                            <a:srgbClr val="000000"/>
                          </a:solidFill>
                          <a:effectLst/>
                          <a:latin typeface="+mn-lt"/>
                          <a:ea typeface="+mn-ea"/>
                          <a:cs typeface="+mn-cs"/>
                        </a:rPr>
                        <a:t>4,807</a:t>
                      </a:r>
                    </a:p>
                  </a:txBody>
                  <a:tcPr marL="6350" marR="6350" marT="6350" marB="0" anchor="ctr"/>
                </a:tc>
                <a:tc>
                  <a:txBody>
                    <a:bodyPr/>
                    <a:lstStyle/>
                    <a:p>
                      <a:pPr marL="0" algn="ctr" defTabSz="914400" rtl="0" eaLnBrk="1" fontAlgn="b" latinLnBrk="0" hangingPunct="1"/>
                      <a:r>
                        <a:rPr lang="en-US" sz="1600" b="0" i="0" u="none" strike="noStrike" kern="1200">
                          <a:solidFill>
                            <a:srgbClr val="000000"/>
                          </a:solidFill>
                          <a:effectLst/>
                          <a:latin typeface="+mn-lt"/>
                          <a:ea typeface="+mn-ea"/>
                          <a:cs typeface="+mn-cs"/>
                        </a:rPr>
                        <a:t>4,978</a:t>
                      </a:r>
                    </a:p>
                  </a:txBody>
                  <a:tcPr marL="6350" marR="6350" marT="6350" marB="0" anchor="ctr"/>
                </a:tc>
                <a:tc>
                  <a:txBody>
                    <a:bodyPr/>
                    <a:lstStyle/>
                    <a:p>
                      <a:pPr marL="0" algn="ctr" defTabSz="914400" rtl="0" eaLnBrk="1" fontAlgn="b" latinLnBrk="0" hangingPunct="1"/>
                      <a:r>
                        <a:rPr lang="en-US" sz="1600" b="0" i="0" u="none" strike="noStrike" kern="1200">
                          <a:solidFill>
                            <a:srgbClr val="000000"/>
                          </a:solidFill>
                          <a:effectLst/>
                          <a:latin typeface="+mn-lt"/>
                          <a:ea typeface="+mn-ea"/>
                          <a:cs typeface="+mn-cs"/>
                        </a:rPr>
                        <a:t>171</a:t>
                      </a:r>
                    </a:p>
                  </a:txBody>
                  <a:tcPr marL="6350" marR="6350" marT="6350" marB="0" anchor="ctr"/>
                </a:tc>
                <a:tc>
                  <a:txBody>
                    <a:bodyPr/>
                    <a:lstStyle/>
                    <a:p>
                      <a:pPr marL="0" algn="ctr" defTabSz="914400" rtl="0" eaLnBrk="1" fontAlgn="b" latinLnBrk="0" hangingPunct="1"/>
                      <a:r>
                        <a:rPr lang="en-US" sz="1600" b="0" i="0" u="none" strike="noStrike" kern="1200">
                          <a:solidFill>
                            <a:srgbClr val="000000"/>
                          </a:solidFill>
                          <a:effectLst/>
                          <a:latin typeface="+mn-lt"/>
                          <a:ea typeface="+mn-ea"/>
                          <a:cs typeface="+mn-cs"/>
                        </a:rPr>
                        <a:t>3.6%</a:t>
                      </a:r>
                    </a:p>
                  </a:txBody>
                  <a:tcPr marL="6350" marR="6350" marT="635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55438367"/>
                  </a:ext>
                </a:extLst>
              </a:tr>
              <a:tr h="370840">
                <a:tc>
                  <a:txBody>
                    <a:bodyPr/>
                    <a:lstStyle/>
                    <a:p>
                      <a:r>
                        <a:rPr lang="en-US" sz="1600"/>
                        <a:t>Debt Service</a:t>
                      </a:r>
                    </a:p>
                  </a:txBody>
                  <a:tcPr anchor="ctr">
                    <a:lnL w="12700" cap="flat" cmpd="sng" algn="ctr">
                      <a:solidFill>
                        <a:schemeClr val="tx1"/>
                      </a:solidFill>
                      <a:prstDash val="solid"/>
                      <a:round/>
                      <a:headEnd type="none" w="med" len="med"/>
                      <a:tailEnd type="none" w="med" len="med"/>
                    </a:lnL>
                  </a:tcPr>
                </a:tc>
                <a:tc>
                  <a:txBody>
                    <a:bodyPr/>
                    <a:lstStyle/>
                    <a:p>
                      <a:pPr marL="0" algn="ctr" defTabSz="914400" rtl="0" eaLnBrk="1" fontAlgn="b" latinLnBrk="0" hangingPunct="1"/>
                      <a:r>
                        <a:rPr lang="en-US" sz="1600" b="0" i="0" u="none" strike="noStrike" kern="1200">
                          <a:solidFill>
                            <a:srgbClr val="000000"/>
                          </a:solidFill>
                          <a:effectLst/>
                          <a:latin typeface="+mn-lt"/>
                          <a:ea typeface="+mn-ea"/>
                          <a:cs typeface="+mn-cs"/>
                        </a:rPr>
                        <a:t>361,847</a:t>
                      </a:r>
                    </a:p>
                  </a:txBody>
                  <a:tcPr marL="6350" marR="6350" marT="6350" marB="0" anchor="ctr"/>
                </a:tc>
                <a:tc>
                  <a:txBody>
                    <a:bodyPr/>
                    <a:lstStyle/>
                    <a:p>
                      <a:pPr marL="0" algn="ctr" defTabSz="914400" rtl="0" eaLnBrk="1" fontAlgn="b" latinLnBrk="0" hangingPunct="1"/>
                      <a:r>
                        <a:rPr lang="en-US" sz="1600" b="0" i="0" u="none" strike="noStrike" kern="1200">
                          <a:solidFill>
                            <a:srgbClr val="000000"/>
                          </a:solidFill>
                          <a:effectLst/>
                          <a:latin typeface="+mn-lt"/>
                          <a:ea typeface="+mn-ea"/>
                          <a:cs typeface="+mn-cs"/>
                        </a:rPr>
                        <a:t>381,730</a:t>
                      </a:r>
                    </a:p>
                  </a:txBody>
                  <a:tcPr marL="6350" marR="6350" marT="6350" marB="0" anchor="ctr"/>
                </a:tc>
                <a:tc>
                  <a:txBody>
                    <a:bodyPr/>
                    <a:lstStyle/>
                    <a:p>
                      <a:pPr marL="0" algn="ctr" defTabSz="914400" rtl="0" eaLnBrk="1" fontAlgn="b" latinLnBrk="0" hangingPunct="1"/>
                      <a:r>
                        <a:rPr lang="en-US" sz="1600" b="0" i="0" u="none" strike="noStrike" kern="1200">
                          <a:solidFill>
                            <a:srgbClr val="000000"/>
                          </a:solidFill>
                          <a:effectLst/>
                          <a:latin typeface="+mn-lt"/>
                          <a:ea typeface="+mn-ea"/>
                          <a:cs typeface="+mn-cs"/>
                        </a:rPr>
                        <a:t>377,992</a:t>
                      </a:r>
                    </a:p>
                  </a:txBody>
                  <a:tcPr marL="6350" marR="6350" marT="6350" marB="0" anchor="ctr"/>
                </a:tc>
                <a:tc>
                  <a:txBody>
                    <a:bodyPr/>
                    <a:lstStyle/>
                    <a:p>
                      <a:pPr marL="0" algn="ctr" defTabSz="914400" rtl="0" eaLnBrk="1" fontAlgn="b" latinLnBrk="0" hangingPunct="1"/>
                      <a:r>
                        <a:rPr lang="en-US" sz="1600" b="0" i="0" u="none" strike="noStrike" kern="1200">
                          <a:solidFill>
                            <a:srgbClr val="000000"/>
                          </a:solidFill>
                          <a:effectLst/>
                          <a:latin typeface="+mn-lt"/>
                          <a:ea typeface="+mn-ea"/>
                          <a:cs typeface="+mn-cs"/>
                        </a:rPr>
                        <a:t>356,671</a:t>
                      </a:r>
                    </a:p>
                  </a:txBody>
                  <a:tcPr marL="6350" marR="6350" marT="6350" marB="0" anchor="ctr"/>
                </a:tc>
                <a:tc>
                  <a:txBody>
                    <a:bodyPr/>
                    <a:lstStyle/>
                    <a:p>
                      <a:pPr marL="0" algn="ctr" defTabSz="914400" rtl="0" eaLnBrk="1" fontAlgn="b" latinLnBrk="0" hangingPunct="1"/>
                      <a:r>
                        <a:rPr lang="en-US" sz="1600" b="0" i="0" u="none" strike="noStrike" kern="1200">
                          <a:solidFill>
                            <a:srgbClr val="000000"/>
                          </a:solidFill>
                          <a:effectLst/>
                          <a:latin typeface="+mn-lt"/>
                          <a:ea typeface="+mn-ea"/>
                          <a:cs typeface="+mn-cs"/>
                        </a:rPr>
                        <a:t>(21,321)</a:t>
                      </a:r>
                    </a:p>
                  </a:txBody>
                  <a:tcPr marL="6350" marR="6350" marT="6350" marB="0" anchor="ctr"/>
                </a:tc>
                <a:tc>
                  <a:txBody>
                    <a:bodyPr/>
                    <a:lstStyle/>
                    <a:p>
                      <a:pPr marL="0" algn="ctr" defTabSz="914400" rtl="0" eaLnBrk="1" fontAlgn="b" latinLnBrk="0" hangingPunct="1"/>
                      <a:r>
                        <a:rPr lang="en-US" sz="1600" b="0" i="0" u="none" strike="noStrike" kern="1200">
                          <a:solidFill>
                            <a:srgbClr val="000000"/>
                          </a:solidFill>
                          <a:effectLst/>
                          <a:latin typeface="+mn-lt"/>
                          <a:ea typeface="+mn-ea"/>
                          <a:cs typeface="+mn-cs"/>
                        </a:rPr>
                        <a:t>-5.6%</a:t>
                      </a:r>
                    </a:p>
                  </a:txBody>
                  <a:tcPr marL="6350" marR="6350" marT="635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568109426"/>
                  </a:ext>
                </a:extLst>
              </a:tr>
              <a:tr h="370840">
                <a:tc>
                  <a:txBody>
                    <a:bodyPr/>
                    <a:lstStyle/>
                    <a:p>
                      <a:r>
                        <a:rPr lang="en-US" sz="1600"/>
                        <a:t>SMBEO</a:t>
                      </a:r>
                    </a:p>
                  </a:txBody>
                  <a:tcPr anchor="ctr">
                    <a:lnL w="12700" cap="flat" cmpd="sng" algn="ctr">
                      <a:solidFill>
                        <a:schemeClr val="tx1"/>
                      </a:solidFill>
                      <a:prstDash val="solid"/>
                      <a:round/>
                      <a:headEnd type="none" w="med" len="med"/>
                      <a:tailEnd type="none" w="med" len="med"/>
                    </a:lnL>
                  </a:tcPr>
                </a:tc>
                <a:tc>
                  <a:txBody>
                    <a:bodyPr/>
                    <a:lstStyle/>
                    <a:p>
                      <a:pPr marL="0" algn="ctr" defTabSz="914400" rtl="0" eaLnBrk="1" fontAlgn="b" latinLnBrk="0" hangingPunct="1"/>
                      <a:r>
                        <a:rPr lang="en-US" sz="1600" b="0" i="0" u="none" strike="noStrike" kern="1200">
                          <a:solidFill>
                            <a:srgbClr val="000000"/>
                          </a:solidFill>
                          <a:effectLst/>
                          <a:latin typeface="+mn-lt"/>
                          <a:ea typeface="+mn-ea"/>
                          <a:cs typeface="+mn-cs"/>
                        </a:rPr>
                        <a:t>12,608</a:t>
                      </a:r>
                    </a:p>
                  </a:txBody>
                  <a:tcPr marL="6350" marR="6350" marT="6350" marB="0" anchor="ctr"/>
                </a:tc>
                <a:tc>
                  <a:txBody>
                    <a:bodyPr/>
                    <a:lstStyle/>
                    <a:p>
                      <a:pPr marL="0" algn="ctr" defTabSz="914400" rtl="0" eaLnBrk="1" fontAlgn="b" latinLnBrk="0" hangingPunct="1"/>
                      <a:r>
                        <a:rPr lang="en-US" sz="1600" b="0" i="0" u="none" strike="noStrike" kern="1200">
                          <a:solidFill>
                            <a:srgbClr val="000000"/>
                          </a:solidFill>
                          <a:effectLst/>
                          <a:latin typeface="+mn-lt"/>
                          <a:ea typeface="+mn-ea"/>
                          <a:cs typeface="+mn-cs"/>
                        </a:rPr>
                        <a:t>22,600</a:t>
                      </a:r>
                    </a:p>
                  </a:txBody>
                  <a:tcPr marL="6350" marR="6350" marT="6350" marB="0" anchor="ctr"/>
                </a:tc>
                <a:tc>
                  <a:txBody>
                    <a:bodyPr/>
                    <a:lstStyle/>
                    <a:p>
                      <a:pPr marL="0" algn="ctr" defTabSz="914400" rtl="0" eaLnBrk="1" fontAlgn="b" latinLnBrk="0" hangingPunct="1"/>
                      <a:r>
                        <a:rPr lang="en-US" sz="1600" b="0" i="0" u="none" strike="noStrike" kern="1200">
                          <a:solidFill>
                            <a:srgbClr val="000000"/>
                          </a:solidFill>
                          <a:effectLst/>
                          <a:latin typeface="+mn-lt"/>
                          <a:ea typeface="+mn-ea"/>
                          <a:cs typeface="+mn-cs"/>
                        </a:rPr>
                        <a:t>22,600</a:t>
                      </a:r>
                    </a:p>
                  </a:txBody>
                  <a:tcPr marL="6350" marR="6350" marT="6350" marB="0" anchor="ctr"/>
                </a:tc>
                <a:tc>
                  <a:txBody>
                    <a:bodyPr/>
                    <a:lstStyle/>
                    <a:p>
                      <a:pPr marL="0" algn="ctr" defTabSz="914400" rtl="0" eaLnBrk="1" fontAlgn="b" latinLnBrk="0" hangingPunct="1"/>
                      <a:r>
                        <a:rPr lang="en-US" sz="1600" b="0" i="0" u="none" strike="noStrike" kern="1200">
                          <a:solidFill>
                            <a:srgbClr val="000000"/>
                          </a:solidFill>
                          <a:effectLst/>
                          <a:latin typeface="+mn-lt"/>
                          <a:ea typeface="+mn-ea"/>
                          <a:cs typeface="+mn-cs"/>
                        </a:rPr>
                        <a:t>22,600</a:t>
                      </a:r>
                    </a:p>
                  </a:txBody>
                  <a:tcPr marL="6350" marR="6350" marT="6350" marB="0" anchor="ctr"/>
                </a:tc>
                <a:tc>
                  <a:txBody>
                    <a:bodyPr/>
                    <a:lstStyle/>
                    <a:p>
                      <a:pPr marL="0" algn="ctr" defTabSz="914400" rtl="0" eaLnBrk="1" fontAlgn="b" latinLnBrk="0" hangingPunct="1"/>
                      <a:r>
                        <a:rPr lang="en-US" sz="1600" b="0" i="0" u="none" strike="noStrike" kern="1200">
                          <a:solidFill>
                            <a:srgbClr val="000000"/>
                          </a:solidFill>
                          <a:effectLst/>
                          <a:latin typeface="+mn-lt"/>
                          <a:ea typeface="+mn-ea"/>
                          <a:cs typeface="+mn-cs"/>
                        </a:rPr>
                        <a:t>0</a:t>
                      </a:r>
                    </a:p>
                  </a:txBody>
                  <a:tcPr marL="6350" marR="6350" marT="6350" marB="0" anchor="ctr"/>
                </a:tc>
                <a:tc>
                  <a:txBody>
                    <a:bodyPr/>
                    <a:lstStyle/>
                    <a:p>
                      <a:pPr marL="0" algn="ctr" defTabSz="914400" rtl="0" eaLnBrk="1" fontAlgn="b" latinLnBrk="0" hangingPunct="1"/>
                      <a:r>
                        <a:rPr lang="en-US" sz="1600" b="0" i="0" u="none" strike="noStrike" kern="1200">
                          <a:solidFill>
                            <a:srgbClr val="000000"/>
                          </a:solidFill>
                          <a:effectLst/>
                          <a:latin typeface="+mn-lt"/>
                          <a:ea typeface="+mn-ea"/>
                          <a:cs typeface="+mn-cs"/>
                        </a:rPr>
                        <a:t>0.0%</a:t>
                      </a:r>
                    </a:p>
                  </a:txBody>
                  <a:tcPr marL="6350" marR="6350" marT="635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305355740"/>
                  </a:ext>
                </a:extLst>
              </a:tr>
              <a:tr h="370840">
                <a:tc>
                  <a:txBody>
                    <a:bodyPr/>
                    <a:lstStyle/>
                    <a:p>
                      <a:pPr marL="0" algn="l" defTabSz="914400" rtl="0" eaLnBrk="1" fontAlgn="b" latinLnBrk="0" hangingPunct="1"/>
                      <a:r>
                        <a:rPr lang="en-US" sz="1600" b="1" kern="1200">
                          <a:solidFill>
                            <a:schemeClr val="dk1"/>
                          </a:solidFill>
                          <a:latin typeface="+mn-lt"/>
                          <a:ea typeface="+mn-ea"/>
                          <a:cs typeface="+mn-cs"/>
                        </a:rPr>
                        <a:t>Total</a:t>
                      </a:r>
                    </a:p>
                  </a:txBody>
                  <a:tcPr anchor="ctr">
                    <a:lnL w="12700" cap="flat" cmpd="sng" algn="ctr">
                      <a:solidFill>
                        <a:schemeClr val="tx1"/>
                      </a:solidFill>
                      <a:prstDash val="solid"/>
                      <a:round/>
                      <a:headEnd type="none" w="med" len="med"/>
                      <a:tailEnd type="none" w="med" len="med"/>
                    </a:lnL>
                  </a:tcPr>
                </a:tc>
                <a:tc>
                  <a:txBody>
                    <a:bodyPr/>
                    <a:lstStyle/>
                    <a:p>
                      <a:pPr marL="0" algn="ctr" defTabSz="914400" rtl="0" eaLnBrk="1" fontAlgn="b" latinLnBrk="0" hangingPunct="1"/>
                      <a:r>
                        <a:rPr lang="en-US" sz="1600" b="1" i="0" u="none" strike="noStrike" kern="1200">
                          <a:solidFill>
                            <a:srgbClr val="000000"/>
                          </a:solidFill>
                          <a:effectLst/>
                          <a:latin typeface="+mn-lt"/>
                          <a:ea typeface="+mn-ea"/>
                          <a:cs typeface="+mn-cs"/>
                        </a:rPr>
                        <a:t>$905,056</a:t>
                      </a:r>
                    </a:p>
                  </a:txBody>
                  <a:tcPr marL="6350" marR="6350" marT="6350" marB="0" anchor="ctr"/>
                </a:tc>
                <a:tc>
                  <a:txBody>
                    <a:bodyPr/>
                    <a:lstStyle/>
                    <a:p>
                      <a:pPr marL="0" algn="ctr" defTabSz="914400" rtl="0" eaLnBrk="1" fontAlgn="b" latinLnBrk="0" hangingPunct="1"/>
                      <a:r>
                        <a:rPr lang="en-US" sz="1600" b="1" i="0" u="none" strike="noStrike" kern="1200">
                          <a:solidFill>
                            <a:srgbClr val="000000"/>
                          </a:solidFill>
                          <a:effectLst/>
                          <a:latin typeface="+mn-lt"/>
                          <a:ea typeface="+mn-ea"/>
                          <a:cs typeface="+mn-cs"/>
                        </a:rPr>
                        <a:t>$1,041,599</a:t>
                      </a:r>
                    </a:p>
                  </a:txBody>
                  <a:tcPr marL="6350" marR="6350" marT="6350" marB="0" anchor="ctr"/>
                </a:tc>
                <a:tc>
                  <a:txBody>
                    <a:bodyPr/>
                    <a:lstStyle/>
                    <a:p>
                      <a:pPr marL="0" algn="ctr" defTabSz="914400" rtl="0" eaLnBrk="1" fontAlgn="b" latinLnBrk="0" hangingPunct="1"/>
                      <a:r>
                        <a:rPr lang="en-US" sz="1600" b="1" i="0" u="none" strike="noStrike" kern="1200">
                          <a:solidFill>
                            <a:srgbClr val="000000"/>
                          </a:solidFill>
                          <a:effectLst/>
                          <a:latin typeface="+mn-lt"/>
                          <a:ea typeface="+mn-ea"/>
                          <a:cs typeface="+mn-cs"/>
                        </a:rPr>
                        <a:t>$1,145,416</a:t>
                      </a:r>
                    </a:p>
                  </a:txBody>
                  <a:tcPr marL="6350" marR="6350" marT="6350" marB="0" anchor="ctr"/>
                </a:tc>
                <a:tc>
                  <a:txBody>
                    <a:bodyPr/>
                    <a:lstStyle/>
                    <a:p>
                      <a:pPr marL="0" algn="ctr" defTabSz="914400" rtl="0" eaLnBrk="1" fontAlgn="b" latinLnBrk="0" hangingPunct="1"/>
                      <a:r>
                        <a:rPr lang="en-US" sz="1600" b="1" i="0" u="none" strike="noStrike" kern="1200">
                          <a:solidFill>
                            <a:srgbClr val="000000"/>
                          </a:solidFill>
                          <a:effectLst/>
                          <a:latin typeface="+mn-lt"/>
                          <a:ea typeface="+mn-ea"/>
                          <a:cs typeface="+mn-cs"/>
                        </a:rPr>
                        <a:t>$1,167,130</a:t>
                      </a:r>
                    </a:p>
                  </a:txBody>
                  <a:tcPr marL="6350" marR="6350" marT="6350" marB="0" anchor="ctr"/>
                </a:tc>
                <a:tc>
                  <a:txBody>
                    <a:bodyPr/>
                    <a:lstStyle/>
                    <a:p>
                      <a:pPr marL="0" algn="ctr" defTabSz="914400" rtl="0" eaLnBrk="1" fontAlgn="b" latinLnBrk="0" hangingPunct="1"/>
                      <a:r>
                        <a:rPr lang="en-US" sz="1600" b="1" i="0" u="none" strike="noStrike" kern="1200">
                          <a:solidFill>
                            <a:srgbClr val="000000"/>
                          </a:solidFill>
                          <a:effectLst/>
                          <a:latin typeface="+mn-lt"/>
                          <a:ea typeface="+mn-ea"/>
                          <a:cs typeface="+mn-cs"/>
                        </a:rPr>
                        <a:t>$21,714</a:t>
                      </a:r>
                    </a:p>
                  </a:txBody>
                  <a:tcPr marL="6350" marR="6350" marT="6350" marB="0" anchor="ctr"/>
                </a:tc>
                <a:tc>
                  <a:txBody>
                    <a:bodyPr/>
                    <a:lstStyle/>
                    <a:p>
                      <a:pPr marL="0" algn="ctr" defTabSz="914400" rtl="0" eaLnBrk="1" fontAlgn="b" latinLnBrk="0" hangingPunct="1"/>
                      <a:r>
                        <a:rPr lang="en-US" sz="1600" b="1" i="0" u="none" strike="noStrike" kern="1200">
                          <a:solidFill>
                            <a:srgbClr val="000000"/>
                          </a:solidFill>
                          <a:effectLst/>
                          <a:latin typeface="+mn-lt"/>
                          <a:ea typeface="+mn-ea"/>
                          <a:cs typeface="+mn-cs"/>
                        </a:rPr>
                        <a:t>1.9%</a:t>
                      </a:r>
                    </a:p>
                  </a:txBody>
                  <a:tcPr marL="6350" marR="6350" marT="635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415591311"/>
                  </a:ext>
                </a:extLst>
              </a:tr>
              <a:tr h="370840">
                <a:tc>
                  <a:txBody>
                    <a:bodyPr/>
                    <a:lstStyle/>
                    <a:p>
                      <a:r>
                        <a:rPr lang="en-US" sz="1600" b="1"/>
                        <a:t>Staffing Level (FTEs)</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rtl="0" fontAlgn="b"/>
                      <a:r>
                        <a:rPr lang="en-US" sz="1600" b="1" i="0" u="none" strike="noStrike">
                          <a:solidFill>
                            <a:srgbClr val="000000"/>
                          </a:solidFill>
                          <a:effectLst/>
                          <a:latin typeface="Calibri" panose="020F0502020204030204" pitchFamily="34" charset="0"/>
                        </a:rPr>
                        <a:t>5.00</a:t>
                      </a:r>
                    </a:p>
                  </a:txBody>
                  <a:tcPr marL="6350" marR="6350" marT="6350" marB="0" anchor="ctr">
                    <a:lnB w="12700" cap="flat" cmpd="sng" algn="ctr">
                      <a:solidFill>
                        <a:schemeClr val="tx1"/>
                      </a:solidFill>
                      <a:prstDash val="solid"/>
                      <a:round/>
                      <a:headEnd type="none" w="med" len="med"/>
                      <a:tailEnd type="none" w="med" len="med"/>
                    </a:lnB>
                  </a:tcPr>
                </a:tc>
                <a:tc>
                  <a:txBody>
                    <a:bodyPr/>
                    <a:lstStyle/>
                    <a:p>
                      <a:pPr algn="ctr" rtl="0" fontAlgn="b"/>
                      <a:r>
                        <a:rPr lang="en-US" sz="1600" b="1" i="0" u="none" strike="noStrike">
                          <a:solidFill>
                            <a:srgbClr val="000000"/>
                          </a:solidFill>
                          <a:effectLst/>
                          <a:latin typeface="Calibri" panose="020F0502020204030204" pitchFamily="34" charset="0"/>
                        </a:rPr>
                        <a:t>4.00</a:t>
                      </a:r>
                    </a:p>
                  </a:txBody>
                  <a:tcPr marL="6350" marR="6350" marT="6350" marB="0" anchor="ctr">
                    <a:lnB w="12700" cap="flat" cmpd="sng" algn="ctr">
                      <a:solidFill>
                        <a:schemeClr val="tx1"/>
                      </a:solidFill>
                      <a:prstDash val="solid"/>
                      <a:round/>
                      <a:headEnd type="none" w="med" len="med"/>
                      <a:tailEnd type="none" w="med" len="med"/>
                    </a:lnB>
                  </a:tcPr>
                </a:tc>
                <a:tc>
                  <a:txBody>
                    <a:bodyPr/>
                    <a:lstStyle/>
                    <a:p>
                      <a:pPr algn="ctr" rtl="0" fontAlgn="b"/>
                      <a:r>
                        <a:rPr lang="en-US" sz="1600" b="1" i="0" u="none" strike="noStrike">
                          <a:solidFill>
                            <a:srgbClr val="000000"/>
                          </a:solidFill>
                          <a:effectLst/>
                          <a:latin typeface="Calibri" panose="020F0502020204030204" pitchFamily="34" charset="0"/>
                        </a:rPr>
                        <a:t>5.00</a:t>
                      </a:r>
                    </a:p>
                  </a:txBody>
                  <a:tcPr marL="6350" marR="6350" marT="6350" marB="0" anchor="ctr">
                    <a:lnB w="12700" cap="flat" cmpd="sng" algn="ctr">
                      <a:solidFill>
                        <a:schemeClr val="tx1"/>
                      </a:solidFill>
                      <a:prstDash val="solid"/>
                      <a:round/>
                      <a:headEnd type="none" w="med" len="med"/>
                      <a:tailEnd type="none" w="med" len="med"/>
                    </a:lnB>
                  </a:tcPr>
                </a:tc>
                <a:tc>
                  <a:txBody>
                    <a:bodyPr/>
                    <a:lstStyle/>
                    <a:p>
                      <a:pPr algn="ctr" rtl="0" fontAlgn="b"/>
                      <a:r>
                        <a:rPr lang="en-US" sz="1600" b="1" i="0" u="none" strike="noStrike">
                          <a:solidFill>
                            <a:srgbClr val="000000"/>
                          </a:solidFill>
                          <a:effectLst/>
                          <a:latin typeface="Calibri" panose="020F0502020204030204" pitchFamily="34" charset="0"/>
                        </a:rPr>
                        <a:t>5.00</a:t>
                      </a:r>
                    </a:p>
                  </a:txBody>
                  <a:tcPr marL="6350" marR="6350" marT="6350" marB="0" anchor="ctr">
                    <a:lnB w="12700" cap="flat" cmpd="sng" algn="ctr">
                      <a:solidFill>
                        <a:schemeClr val="tx1"/>
                      </a:solidFill>
                      <a:prstDash val="solid"/>
                      <a:round/>
                      <a:headEnd type="none" w="med" len="med"/>
                      <a:tailEnd type="none" w="med" len="med"/>
                    </a:lnB>
                  </a:tcPr>
                </a:tc>
                <a:tc>
                  <a:txBody>
                    <a:bodyPr/>
                    <a:lstStyle/>
                    <a:p>
                      <a:pPr algn="ctr" rtl="0" fontAlgn="b"/>
                      <a:r>
                        <a:rPr lang="en-US" sz="1600" b="1" i="0" u="none" strike="noStrike">
                          <a:solidFill>
                            <a:srgbClr val="000000"/>
                          </a:solidFill>
                          <a:effectLst/>
                          <a:latin typeface="Calibri" panose="020F0502020204030204" pitchFamily="34" charset="0"/>
                        </a:rPr>
                        <a:t>0.00</a:t>
                      </a:r>
                    </a:p>
                  </a:txBody>
                  <a:tcPr marL="6350" marR="6350" marT="6350" marB="0" anchor="ctr">
                    <a:lnB w="12700" cap="flat" cmpd="sng" algn="ctr">
                      <a:solidFill>
                        <a:schemeClr val="tx1"/>
                      </a:solidFill>
                      <a:prstDash val="solid"/>
                      <a:round/>
                      <a:headEnd type="none" w="med" len="med"/>
                      <a:tailEnd type="none" w="med" len="med"/>
                    </a:lnB>
                  </a:tcPr>
                </a:tc>
                <a:tc>
                  <a:txBody>
                    <a:bodyPr/>
                    <a:lstStyle/>
                    <a:p>
                      <a:pPr algn="ctr" rtl="0" fontAlgn="b"/>
                      <a:r>
                        <a:rPr lang="en-US" sz="1600" b="1" i="0" u="none" strike="noStrike">
                          <a:solidFill>
                            <a:srgbClr val="000000"/>
                          </a:solidFill>
                          <a:effectLst/>
                          <a:latin typeface="Calibri" panose="020F0502020204030204" pitchFamily="34" charset="0"/>
                        </a:rPr>
                        <a:t>0.0%</a:t>
                      </a:r>
                    </a:p>
                  </a:txBody>
                  <a:tcPr marL="6350" marR="6350" marT="635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06873689"/>
                  </a:ext>
                </a:extLst>
              </a:tr>
            </a:tbl>
          </a:graphicData>
        </a:graphic>
      </p:graphicFrame>
      <p:sp>
        <p:nvSpPr>
          <p:cNvPr id="3" name="Content Placeholder 2">
            <a:extLst>
              <a:ext uri="{FF2B5EF4-FFF2-40B4-BE49-F238E27FC236}">
                <a16:creationId xmlns:a16="http://schemas.microsoft.com/office/drawing/2014/main" id="{5E10707D-63BE-4A76-A649-DE2C13E7D8B0}"/>
              </a:ext>
            </a:extLst>
          </p:cNvPr>
          <p:cNvSpPr>
            <a:spLocks noGrp="1"/>
          </p:cNvSpPr>
          <p:nvPr>
            <p:ph sz="half" idx="13"/>
          </p:nvPr>
        </p:nvSpPr>
        <p:spPr/>
        <p:txBody>
          <a:bodyPr vert="horz" lIns="0" tIns="45720" rIns="0" bIns="45720" rtlCol="0" anchor="t">
            <a:normAutofit lnSpcReduction="10000"/>
          </a:bodyPr>
          <a:lstStyle/>
          <a:p>
            <a:r>
              <a:rPr lang="en-US"/>
              <a:t>FY 2026 Proposed Budget</a:t>
            </a:r>
          </a:p>
        </p:txBody>
      </p:sp>
    </p:spTree>
    <p:extLst>
      <p:ext uri="{BB962C8B-B14F-4D97-AF65-F5344CB8AC3E}">
        <p14:creationId xmlns:p14="http://schemas.microsoft.com/office/powerpoint/2010/main" val="13816905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63B2F52-B241-4784-8C1E-DB02FE438AD8}"/>
              </a:ext>
            </a:extLst>
          </p:cNvPr>
          <p:cNvSpPr>
            <a:spLocks noGrp="1"/>
          </p:cNvSpPr>
          <p:nvPr>
            <p:ph sz="half" idx="2"/>
          </p:nvPr>
        </p:nvSpPr>
        <p:spPr/>
        <p:txBody>
          <a:bodyPr>
            <a:normAutofit/>
          </a:bodyPr>
          <a:lstStyle/>
          <a:p>
            <a:r>
              <a:rPr lang="en-US"/>
              <a:t>Identify Departmental Vision</a:t>
            </a:r>
          </a:p>
          <a:p>
            <a:pPr lvl="1"/>
            <a:r>
              <a:rPr lang="en-US"/>
              <a:t>The Office of Economic Development (OED) is committed to ensuring a diversified local economy for the City by promoting and developing all varieties of industry and by initiating programs to increase job opportunities for residents of the City of Wilmington.</a:t>
            </a:r>
          </a:p>
        </p:txBody>
      </p:sp>
      <p:sp>
        <p:nvSpPr>
          <p:cNvPr id="3" name="Content Placeholder 2">
            <a:extLst>
              <a:ext uri="{FF2B5EF4-FFF2-40B4-BE49-F238E27FC236}">
                <a16:creationId xmlns:a16="http://schemas.microsoft.com/office/drawing/2014/main" id="{E91F8B49-62C7-40FF-8809-A254B69C619B}"/>
              </a:ext>
            </a:extLst>
          </p:cNvPr>
          <p:cNvSpPr>
            <a:spLocks noGrp="1"/>
          </p:cNvSpPr>
          <p:nvPr>
            <p:ph sz="half" idx="13"/>
          </p:nvPr>
        </p:nvSpPr>
        <p:spPr/>
        <p:txBody>
          <a:bodyPr>
            <a:normAutofit lnSpcReduction="10000"/>
          </a:bodyPr>
          <a:lstStyle/>
          <a:p>
            <a:r>
              <a:rPr lang="en-US"/>
              <a:t>Departmental Overview</a:t>
            </a:r>
          </a:p>
        </p:txBody>
      </p:sp>
      <p:pic>
        <p:nvPicPr>
          <p:cNvPr id="4" name="Picture 3">
            <a:extLst>
              <a:ext uri="{FF2B5EF4-FFF2-40B4-BE49-F238E27FC236}">
                <a16:creationId xmlns:a16="http://schemas.microsoft.com/office/drawing/2014/main" id="{682BD9BC-D780-4654-B413-D91E54F0C2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6909" y="3655291"/>
            <a:ext cx="9144000" cy="2743200"/>
          </a:xfrm>
          <a:prstGeom prst="rect">
            <a:avLst/>
          </a:prstGeom>
        </p:spPr>
      </p:pic>
    </p:spTree>
    <p:extLst>
      <p:ext uri="{BB962C8B-B14F-4D97-AF65-F5344CB8AC3E}">
        <p14:creationId xmlns:p14="http://schemas.microsoft.com/office/powerpoint/2010/main" val="1717665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D79925F-D19C-4601-B8B2-5140ACF86144}"/>
              </a:ext>
            </a:extLst>
          </p:cNvPr>
          <p:cNvSpPr>
            <a:spLocks noGrp="1"/>
          </p:cNvSpPr>
          <p:nvPr>
            <p:ph sz="half" idx="2"/>
          </p:nvPr>
        </p:nvSpPr>
        <p:spPr>
          <a:xfrm>
            <a:off x="188911" y="1798655"/>
            <a:ext cx="10980837" cy="4738669"/>
          </a:xfrm>
        </p:spPr>
        <p:txBody>
          <a:bodyPr>
            <a:normAutofit/>
          </a:bodyPr>
          <a:lstStyle/>
          <a:p>
            <a:pPr marL="0" indent="0">
              <a:buNone/>
            </a:pPr>
            <a:r>
              <a:rPr lang="en-US">
                <a:effectLst/>
                <a:latin typeface="Calibri"/>
                <a:ea typeface="Calibri"/>
                <a:cs typeface="Calibri"/>
              </a:rPr>
              <a:t>Top Priorities</a:t>
            </a:r>
          </a:p>
          <a:p>
            <a:pPr lvl="1">
              <a:buFont typeface="Wingdings" panose="05000000000000000000" pitchFamily="2" charset="2"/>
              <a:buChar char="Ø"/>
            </a:pPr>
            <a:r>
              <a:rPr lang="en-US">
                <a:latin typeface="Calibri"/>
                <a:ea typeface="Calibri"/>
                <a:cs typeface="Calibri"/>
              </a:rPr>
              <a:t>Complete DBE program updates</a:t>
            </a:r>
            <a:endParaRPr lang="en-US">
              <a:latin typeface="Calibri"/>
              <a:ea typeface="Calibri" panose="020F0502020204030204" pitchFamily="34" charset="0"/>
              <a:cs typeface="Calibri"/>
            </a:endParaRPr>
          </a:p>
          <a:p>
            <a:pPr lvl="1">
              <a:buFont typeface="Wingdings" panose="05000000000000000000" pitchFamily="2" charset="2"/>
              <a:buChar char="Ø"/>
            </a:pPr>
            <a:r>
              <a:rPr lang="en-US">
                <a:effectLst/>
                <a:latin typeface="Calibri"/>
                <a:ea typeface="Calibri"/>
                <a:cs typeface="Calibri"/>
              </a:rPr>
              <a:t>Create and retain permanent private-sector jobs</a:t>
            </a:r>
            <a:endParaRPr lang="en-US">
              <a:latin typeface="Calibri"/>
              <a:ea typeface="Calibri"/>
              <a:cs typeface="Calibri"/>
            </a:endParaRPr>
          </a:p>
          <a:p>
            <a:pPr lvl="1">
              <a:buFont typeface="Wingdings" panose="05000000000000000000" pitchFamily="2" charset="2"/>
              <a:buChar char="Ø"/>
            </a:pPr>
            <a:r>
              <a:rPr lang="en-US">
                <a:effectLst/>
                <a:latin typeface="Calibri"/>
                <a:ea typeface="Calibri"/>
                <a:cs typeface="Calibri"/>
              </a:rPr>
              <a:t>Stimulate </a:t>
            </a:r>
            <a:r>
              <a:rPr lang="en-US">
                <a:latin typeface="Calibri"/>
                <a:ea typeface="Calibri"/>
                <a:cs typeface="Calibri"/>
              </a:rPr>
              <a:t>private sector investment</a:t>
            </a:r>
          </a:p>
          <a:p>
            <a:pPr lvl="1">
              <a:buFont typeface="Wingdings" panose="05000000000000000000" pitchFamily="2" charset="2"/>
              <a:buChar char="Ø"/>
            </a:pPr>
            <a:r>
              <a:rPr lang="en-US">
                <a:effectLst/>
                <a:latin typeface="Calibri"/>
                <a:ea typeface="Calibri"/>
                <a:cs typeface="Calibri"/>
              </a:rPr>
              <a:t>Increase productivity</a:t>
            </a:r>
          </a:p>
          <a:p>
            <a:pPr lvl="1">
              <a:buFont typeface="Wingdings" panose="05000000000000000000" pitchFamily="2" charset="2"/>
              <a:buChar char="Ø"/>
            </a:pPr>
            <a:r>
              <a:rPr lang="en-US">
                <a:latin typeface="Calibri"/>
                <a:ea typeface="Calibri"/>
                <a:cs typeface="Calibri"/>
              </a:rPr>
              <a:t>Increase the quality of life</a:t>
            </a:r>
          </a:p>
          <a:p>
            <a:pPr lvl="1">
              <a:buFont typeface="Wingdings" panose="05000000000000000000" pitchFamily="2" charset="2"/>
              <a:buChar char="Ø"/>
            </a:pPr>
            <a:r>
              <a:rPr lang="en-US">
                <a:latin typeface="Calibri"/>
                <a:ea typeface="Calibri"/>
                <a:cs typeface="Calibri"/>
              </a:rPr>
              <a:t>Grow the tax base</a:t>
            </a:r>
          </a:p>
          <a:p>
            <a:pPr lvl="1">
              <a:buFont typeface="Wingdings" panose="05000000000000000000" pitchFamily="2" charset="2"/>
              <a:buChar char="Ø"/>
            </a:pPr>
            <a:endParaRPr lang="en-US">
              <a:effectLst/>
              <a:latin typeface="Calibri" panose="020F0502020204030204" pitchFamily="34" charset="0"/>
              <a:ea typeface="Calibri" panose="020F0502020204030204" pitchFamily="34" charset="0"/>
            </a:endParaRPr>
          </a:p>
          <a:p>
            <a:pPr marL="0" indent="0">
              <a:buNone/>
            </a:pPr>
            <a:endParaRPr lang="en-US">
              <a:latin typeface="Calibri" panose="020F0502020204030204" pitchFamily="34" charset="0"/>
              <a:ea typeface="Calibri" panose="020F0502020204030204" pitchFamily="34" charset="0"/>
            </a:endParaRPr>
          </a:p>
          <a:p>
            <a:pPr marL="0" indent="0">
              <a:buNone/>
            </a:pPr>
            <a:endParaRPr lang="en-US">
              <a:effectLst/>
              <a:latin typeface="Calibri" panose="020F0502020204030204" pitchFamily="34" charset="0"/>
              <a:ea typeface="Calibri" panose="020F0502020204030204" pitchFamily="34" charset="0"/>
            </a:endParaRPr>
          </a:p>
          <a:p>
            <a:pPr marL="0" indent="0">
              <a:buNone/>
            </a:pPr>
            <a:endParaRPr lang="en-US">
              <a:effectLst/>
              <a:latin typeface="Calibri" panose="020F0502020204030204" pitchFamily="34" charset="0"/>
              <a:ea typeface="Calibri" panose="020F0502020204030204" pitchFamily="34" charset="0"/>
            </a:endParaRPr>
          </a:p>
        </p:txBody>
      </p:sp>
      <p:sp>
        <p:nvSpPr>
          <p:cNvPr id="5" name="Content Placeholder 4">
            <a:extLst>
              <a:ext uri="{FF2B5EF4-FFF2-40B4-BE49-F238E27FC236}">
                <a16:creationId xmlns:a16="http://schemas.microsoft.com/office/drawing/2014/main" id="{89B00FA2-6636-4C61-9F6E-D323751BA5CB}"/>
              </a:ext>
            </a:extLst>
          </p:cNvPr>
          <p:cNvSpPr>
            <a:spLocks noGrp="1"/>
          </p:cNvSpPr>
          <p:nvPr>
            <p:ph sz="half" idx="13"/>
          </p:nvPr>
        </p:nvSpPr>
        <p:spPr/>
        <p:txBody>
          <a:bodyPr>
            <a:normAutofit lnSpcReduction="10000"/>
          </a:bodyPr>
          <a:lstStyle/>
          <a:p>
            <a:r>
              <a:rPr lang="en-US"/>
              <a:t>Departmental Overview</a:t>
            </a:r>
          </a:p>
        </p:txBody>
      </p:sp>
    </p:spTree>
    <p:extLst>
      <p:ext uri="{BB962C8B-B14F-4D97-AF65-F5344CB8AC3E}">
        <p14:creationId xmlns:p14="http://schemas.microsoft.com/office/powerpoint/2010/main" val="2528343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E03C469-F6C3-4437-DCFF-5F2D77B0A324}"/>
              </a:ext>
            </a:extLst>
          </p:cNvPr>
          <p:cNvSpPr>
            <a:spLocks noGrp="1"/>
          </p:cNvSpPr>
          <p:nvPr>
            <p:ph sz="half" idx="2"/>
          </p:nvPr>
        </p:nvSpPr>
        <p:spPr/>
        <p:txBody>
          <a:bodyPr/>
          <a:lstStyle/>
          <a:p>
            <a:pPr marL="0" indent="0">
              <a:buNone/>
            </a:pPr>
            <a:r>
              <a:rPr lang="en-US" dirty="0">
                <a:ea typeface="+mn-lt"/>
                <a:cs typeface="+mn-lt"/>
              </a:rPr>
              <a:t>With the evolving changes regarding Federal Grant Funding, while understanding possible legal challenges, share if this budget addresses any contingency funds or planning for assisting small minority business programs and non-profits that could bare the most financial impact with regards to diversity, inclusion, etc. that perhaps could be on the chopping block for federal funding. </a:t>
            </a:r>
            <a:endParaRPr lang="en-US" dirty="0"/>
          </a:p>
          <a:p>
            <a:pPr lvl="1"/>
            <a:r>
              <a:rPr lang="en-US" dirty="0">
                <a:ea typeface="+mn-lt"/>
                <a:cs typeface="+mn-lt"/>
              </a:rPr>
              <a:t>a. Share the number of small minority businesses in the City of Wilmington. </a:t>
            </a:r>
          </a:p>
          <a:p>
            <a:pPr lvl="1"/>
            <a:r>
              <a:rPr lang="en-US" dirty="0">
                <a:ea typeface="+mn-lt"/>
                <a:cs typeface="+mn-lt"/>
              </a:rPr>
              <a:t>b. Share the number of businesses in the City of Wilmington. </a:t>
            </a:r>
          </a:p>
          <a:p>
            <a:pPr lvl="1"/>
            <a:r>
              <a:rPr lang="en-US" dirty="0">
                <a:ea typeface="+mn-lt"/>
                <a:cs typeface="+mn-lt"/>
              </a:rPr>
              <a:t>c. Share the number of non-profits in the City of Wilmington. </a:t>
            </a:r>
          </a:p>
        </p:txBody>
      </p:sp>
      <p:sp>
        <p:nvSpPr>
          <p:cNvPr id="4" name="Content Placeholder 2">
            <a:extLst>
              <a:ext uri="{FF2B5EF4-FFF2-40B4-BE49-F238E27FC236}">
                <a16:creationId xmlns:a16="http://schemas.microsoft.com/office/drawing/2014/main" id="{10BD6DD7-D612-2355-A499-53E557320217}"/>
              </a:ext>
            </a:extLst>
          </p:cNvPr>
          <p:cNvSpPr>
            <a:spLocks noGrp="1"/>
          </p:cNvSpPr>
          <p:nvPr>
            <p:ph sz="half" idx="13"/>
          </p:nvPr>
        </p:nvSpPr>
        <p:spPr>
          <a:xfrm>
            <a:off x="188913" y="1189038"/>
            <a:ext cx="4933950" cy="473075"/>
          </a:xfrm>
        </p:spPr>
        <p:txBody>
          <a:bodyPr vert="horz" lIns="91440" tIns="45720" rIns="91440" bIns="45720" rtlCol="0" anchor="t">
            <a:normAutofit lnSpcReduction="10000"/>
          </a:bodyPr>
          <a:lstStyle/>
          <a:p>
            <a:r>
              <a:rPr lang="en-US">
                <a:ea typeface="Calibri"/>
                <a:cs typeface="Calibri"/>
              </a:rPr>
              <a:t>Question 1.</a:t>
            </a:r>
            <a:endParaRPr lang="en-US"/>
          </a:p>
        </p:txBody>
      </p:sp>
    </p:spTree>
    <p:extLst>
      <p:ext uri="{BB962C8B-B14F-4D97-AF65-F5344CB8AC3E}">
        <p14:creationId xmlns:p14="http://schemas.microsoft.com/office/powerpoint/2010/main" val="42638606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DF016-FD0D-D373-397B-419458A368E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5B6F4B0-788F-F366-CFA1-E37D13521A9C}"/>
              </a:ext>
            </a:extLst>
          </p:cNvPr>
          <p:cNvSpPr>
            <a:spLocks noGrp="1"/>
          </p:cNvSpPr>
          <p:nvPr>
            <p:ph sz="half" idx="2"/>
          </p:nvPr>
        </p:nvSpPr>
        <p:spPr>
          <a:xfrm>
            <a:off x="188911" y="1758575"/>
            <a:ext cx="11896697" cy="4778749"/>
          </a:xfrm>
        </p:spPr>
        <p:txBody>
          <a:bodyPr>
            <a:normAutofit/>
          </a:bodyPr>
          <a:lstStyle/>
          <a:p>
            <a:pPr marL="0" indent="0">
              <a:buNone/>
            </a:pPr>
            <a:r>
              <a:rPr lang="en-US" i="1">
                <a:ea typeface="+mn-lt"/>
                <a:cs typeface="+mn-lt"/>
              </a:rPr>
              <a:t>Q: Share if this budget addresses any contingency funds or planning for assisting small minority business programs and non-profits</a:t>
            </a:r>
            <a:endParaRPr lang="en-US">
              <a:ea typeface="+mn-lt"/>
              <a:cs typeface="+mn-lt"/>
            </a:endParaRPr>
          </a:p>
          <a:p>
            <a:pPr indent="-342900"/>
            <a:r>
              <a:rPr lang="en-US"/>
              <a:t>OED assistance for small minority businesses:</a:t>
            </a:r>
          </a:p>
          <a:p>
            <a:pPr lvl="1" indent="-342900"/>
            <a:r>
              <a:rPr lang="en-US"/>
              <a:t>Minority Business Strategic Fund Set-Aside</a:t>
            </a:r>
          </a:p>
          <a:p>
            <a:pPr lvl="1" indent="-342900"/>
            <a:r>
              <a:rPr lang="en-US"/>
              <a:t>SMBEO FY26 Budget: $22,600</a:t>
            </a:r>
          </a:p>
          <a:p>
            <a:pPr lvl="1" indent="-342900"/>
            <a:r>
              <a:rPr lang="en-US"/>
              <a:t>Consultant funds available to assist small businesses with business needs assessments, s</a:t>
            </a:r>
            <a:r>
              <a:rPr lang="en-US">
                <a:ea typeface="Calibri"/>
                <a:cs typeface="Calibri"/>
              </a:rPr>
              <a:t>ocial media marketing strategy, funding application support</a:t>
            </a:r>
          </a:p>
          <a:p>
            <a:pPr lvl="1" indent="-342900"/>
            <a:r>
              <a:rPr lang="en-US"/>
              <a:t>Access to capital via WEDCO, True Access Capital, Grow Wilmington Fund</a:t>
            </a:r>
          </a:p>
          <a:p>
            <a:pPr indent="-342900"/>
            <a:r>
              <a:rPr lang="en-US"/>
              <a:t>OED cannot offer funds for non-profit programming</a:t>
            </a:r>
          </a:p>
          <a:p>
            <a:pPr indent="-342900"/>
            <a:endParaRPr lang="en-US">
              <a:ea typeface="Calibri"/>
              <a:cs typeface="Calibri"/>
            </a:endParaRPr>
          </a:p>
        </p:txBody>
      </p:sp>
      <p:sp>
        <p:nvSpPr>
          <p:cNvPr id="3" name="Content Placeholder 2">
            <a:extLst>
              <a:ext uri="{FF2B5EF4-FFF2-40B4-BE49-F238E27FC236}">
                <a16:creationId xmlns:a16="http://schemas.microsoft.com/office/drawing/2014/main" id="{9D061EEB-9692-DA92-0D11-A4865B4BB766}"/>
              </a:ext>
            </a:extLst>
          </p:cNvPr>
          <p:cNvSpPr>
            <a:spLocks noGrp="1"/>
          </p:cNvSpPr>
          <p:nvPr>
            <p:ph sz="half" idx="13"/>
          </p:nvPr>
        </p:nvSpPr>
        <p:spPr/>
        <p:txBody>
          <a:bodyPr vert="horz" lIns="91440" tIns="45720" rIns="91440" bIns="45720" rtlCol="0" anchor="t">
            <a:normAutofit lnSpcReduction="10000"/>
          </a:bodyPr>
          <a:lstStyle/>
          <a:p>
            <a:r>
              <a:rPr lang="en-US">
                <a:ea typeface="Calibri"/>
                <a:cs typeface="Calibri"/>
              </a:rPr>
              <a:t>Question 1. Answer</a:t>
            </a:r>
            <a:endParaRPr lang="en-US"/>
          </a:p>
        </p:txBody>
      </p:sp>
    </p:spTree>
    <p:extLst>
      <p:ext uri="{BB962C8B-B14F-4D97-AF65-F5344CB8AC3E}">
        <p14:creationId xmlns:p14="http://schemas.microsoft.com/office/powerpoint/2010/main" val="33552311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2CCC81-75E0-9600-859A-EDB48A03E97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5B75565-6C46-359C-B024-5480925AED75}"/>
              </a:ext>
            </a:extLst>
          </p:cNvPr>
          <p:cNvSpPr>
            <a:spLocks noGrp="1"/>
          </p:cNvSpPr>
          <p:nvPr>
            <p:ph sz="half" idx="2"/>
          </p:nvPr>
        </p:nvSpPr>
        <p:spPr>
          <a:xfrm>
            <a:off x="188911" y="1758575"/>
            <a:ext cx="11896697" cy="4778749"/>
          </a:xfrm>
        </p:spPr>
        <p:txBody>
          <a:bodyPr>
            <a:normAutofit/>
          </a:bodyPr>
          <a:lstStyle/>
          <a:p>
            <a:pPr marL="0" indent="0">
              <a:buNone/>
            </a:pPr>
            <a:r>
              <a:rPr lang="en-US" i="1" dirty="0">
                <a:ea typeface="+mn-lt"/>
                <a:cs typeface="+mn-lt"/>
              </a:rPr>
              <a:t>Q: Share the number of small minority businesses in the City of Wilmington</a:t>
            </a:r>
          </a:p>
          <a:p>
            <a:r>
              <a:rPr lang="en-US" dirty="0">
                <a:ea typeface="+mn-lt"/>
                <a:cs typeface="+mn-lt"/>
              </a:rPr>
              <a:t>170 Minority Owned Small Businesses (Dun &amp; Bradstreet, April 2025)</a:t>
            </a:r>
          </a:p>
        </p:txBody>
      </p:sp>
      <p:sp>
        <p:nvSpPr>
          <p:cNvPr id="3" name="Content Placeholder 2">
            <a:extLst>
              <a:ext uri="{FF2B5EF4-FFF2-40B4-BE49-F238E27FC236}">
                <a16:creationId xmlns:a16="http://schemas.microsoft.com/office/drawing/2014/main" id="{1A6AD6AB-7F6B-4488-C878-941D10DFFBC9}"/>
              </a:ext>
            </a:extLst>
          </p:cNvPr>
          <p:cNvSpPr>
            <a:spLocks noGrp="1"/>
          </p:cNvSpPr>
          <p:nvPr>
            <p:ph sz="half" idx="13"/>
          </p:nvPr>
        </p:nvSpPr>
        <p:spPr/>
        <p:txBody>
          <a:bodyPr vert="horz" lIns="91440" tIns="45720" rIns="91440" bIns="45720" rtlCol="0" anchor="t">
            <a:normAutofit lnSpcReduction="10000"/>
          </a:bodyPr>
          <a:lstStyle/>
          <a:p>
            <a:r>
              <a:rPr lang="en-US">
                <a:ea typeface="Calibri"/>
                <a:cs typeface="Calibri"/>
              </a:rPr>
              <a:t>Question 1.a Answer</a:t>
            </a:r>
            <a:endParaRPr lang="en-US"/>
          </a:p>
        </p:txBody>
      </p:sp>
    </p:spTree>
    <p:extLst>
      <p:ext uri="{BB962C8B-B14F-4D97-AF65-F5344CB8AC3E}">
        <p14:creationId xmlns:p14="http://schemas.microsoft.com/office/powerpoint/2010/main" val="16860178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A0237-7D9F-EABE-CB6B-3ECDBADDCDC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6FE7685-9AC2-3FE4-C6C5-45C0FD696D1B}"/>
              </a:ext>
            </a:extLst>
          </p:cNvPr>
          <p:cNvSpPr>
            <a:spLocks noGrp="1"/>
          </p:cNvSpPr>
          <p:nvPr>
            <p:ph sz="half" idx="2"/>
          </p:nvPr>
        </p:nvSpPr>
        <p:spPr/>
        <p:txBody>
          <a:bodyPr>
            <a:normAutofit/>
          </a:bodyPr>
          <a:lstStyle/>
          <a:p>
            <a:pPr marL="0">
              <a:buNone/>
            </a:pPr>
            <a:r>
              <a:rPr lang="en-US" i="1">
                <a:ea typeface="+mn-lt"/>
                <a:cs typeface="+mn-lt"/>
              </a:rPr>
              <a:t>Q: Share the number of businesses in the City of Wilmington</a:t>
            </a:r>
            <a:endParaRPr lang="en-US" i="1">
              <a:ea typeface="Calibri"/>
              <a:cs typeface="Calibri"/>
            </a:endParaRPr>
          </a:p>
          <a:p>
            <a:r>
              <a:rPr lang="en-US">
                <a:ea typeface="+mn-lt"/>
                <a:cs typeface="+mn-lt"/>
              </a:rPr>
              <a:t>2895 business licenses were issued in 2024</a:t>
            </a:r>
          </a:p>
        </p:txBody>
      </p:sp>
      <p:sp>
        <p:nvSpPr>
          <p:cNvPr id="3" name="Content Placeholder 2">
            <a:extLst>
              <a:ext uri="{FF2B5EF4-FFF2-40B4-BE49-F238E27FC236}">
                <a16:creationId xmlns:a16="http://schemas.microsoft.com/office/drawing/2014/main" id="{B8515279-2589-4889-12DA-379CF5D7C736}"/>
              </a:ext>
            </a:extLst>
          </p:cNvPr>
          <p:cNvSpPr>
            <a:spLocks noGrp="1"/>
          </p:cNvSpPr>
          <p:nvPr>
            <p:ph sz="half" idx="13"/>
          </p:nvPr>
        </p:nvSpPr>
        <p:spPr/>
        <p:txBody>
          <a:bodyPr vert="horz" lIns="91440" tIns="45720" rIns="91440" bIns="45720" rtlCol="0" anchor="t">
            <a:normAutofit lnSpcReduction="10000"/>
          </a:bodyPr>
          <a:lstStyle/>
          <a:p>
            <a:r>
              <a:rPr lang="en-US">
                <a:ea typeface="Calibri"/>
                <a:cs typeface="Calibri"/>
              </a:rPr>
              <a:t>Question 1.b Answer</a:t>
            </a:r>
            <a:endParaRPr lang="en-US"/>
          </a:p>
        </p:txBody>
      </p:sp>
      <p:graphicFrame>
        <p:nvGraphicFramePr>
          <p:cNvPr id="8" name="Table 7">
            <a:extLst>
              <a:ext uri="{FF2B5EF4-FFF2-40B4-BE49-F238E27FC236}">
                <a16:creationId xmlns:a16="http://schemas.microsoft.com/office/drawing/2014/main" id="{65724793-DA59-CD5F-C8D3-9F7452155C0F}"/>
              </a:ext>
            </a:extLst>
          </p:cNvPr>
          <p:cNvGraphicFramePr>
            <a:graphicFrameLocks noGrp="1"/>
          </p:cNvGraphicFramePr>
          <p:nvPr>
            <p:extLst>
              <p:ext uri="{D42A27DB-BD31-4B8C-83A1-F6EECF244321}">
                <p14:modId xmlns:p14="http://schemas.microsoft.com/office/powerpoint/2010/main" val="2085026061"/>
              </p:ext>
            </p:extLst>
          </p:nvPr>
        </p:nvGraphicFramePr>
        <p:xfrm>
          <a:off x="368116" y="3029686"/>
          <a:ext cx="10406276" cy="3251039"/>
        </p:xfrm>
        <a:graphic>
          <a:graphicData uri="http://schemas.openxmlformats.org/drawingml/2006/table">
            <a:tbl>
              <a:tblPr/>
              <a:tblGrid>
                <a:gridCol w="5590781">
                  <a:extLst>
                    <a:ext uri="{9D8B030D-6E8A-4147-A177-3AD203B41FA5}">
                      <a16:colId xmlns:a16="http://schemas.microsoft.com/office/drawing/2014/main" val="3036129833"/>
                    </a:ext>
                  </a:extLst>
                </a:gridCol>
                <a:gridCol w="4815495">
                  <a:extLst>
                    <a:ext uri="{9D8B030D-6E8A-4147-A177-3AD203B41FA5}">
                      <a16:colId xmlns:a16="http://schemas.microsoft.com/office/drawing/2014/main" val="714719117"/>
                    </a:ext>
                  </a:extLst>
                </a:gridCol>
              </a:tblGrid>
              <a:tr h="295549">
                <a:tc>
                  <a:txBody>
                    <a:bodyPr/>
                    <a:lstStyle/>
                    <a:p>
                      <a:pPr algn="l" fontAlgn="b"/>
                      <a:r>
                        <a:rPr lang="en-US" sz="1800" b="1" i="0" u="sng" strike="noStrike">
                          <a:solidFill>
                            <a:srgbClr val="000000"/>
                          </a:solidFill>
                          <a:effectLst/>
                          <a:latin typeface="+mn-lt"/>
                        </a:rPr>
                        <a:t>Industry Type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800" b="1" i="0" u="sng" strike="noStrike">
                          <a:solidFill>
                            <a:srgbClr val="000000"/>
                          </a:solidFill>
                          <a:effectLst/>
                          <a:latin typeface="+mn-lt"/>
                        </a:rPr>
                        <a:t>Business Licenses Issued in 2024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13167929"/>
                  </a:ext>
                </a:extLst>
              </a:tr>
              <a:tr h="295549">
                <a:tc>
                  <a:txBody>
                    <a:bodyPr/>
                    <a:lstStyle/>
                    <a:p>
                      <a:pPr algn="l" fontAlgn="b"/>
                      <a:r>
                        <a:rPr lang="en-US" sz="1800" b="0" i="0" u="none" strike="noStrike">
                          <a:solidFill>
                            <a:srgbClr val="000000"/>
                          </a:solidFill>
                          <a:effectLst/>
                          <a:latin typeface="+mn-lt"/>
                        </a:rPr>
                        <a:t>Construction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800" b="0" i="0" u="none" strike="noStrike">
                          <a:solidFill>
                            <a:srgbClr val="000000"/>
                          </a:solidFill>
                          <a:effectLst/>
                          <a:latin typeface="+mn-lt"/>
                        </a:rPr>
                        <a:t>231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37626740"/>
                  </a:ext>
                </a:extLst>
              </a:tr>
              <a:tr h="295549">
                <a:tc>
                  <a:txBody>
                    <a:bodyPr/>
                    <a:lstStyle/>
                    <a:p>
                      <a:pPr algn="l" fontAlgn="b"/>
                      <a:r>
                        <a:rPr lang="en-US" sz="1800" b="0" i="0" u="none" strike="noStrike">
                          <a:solidFill>
                            <a:srgbClr val="000000"/>
                          </a:solidFill>
                          <a:effectLst/>
                          <a:latin typeface="+mn-lt"/>
                        </a:rPr>
                        <a:t>Entertainment/Recreation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800" b="0" i="0" u="none" strike="noStrike">
                          <a:solidFill>
                            <a:srgbClr val="000000"/>
                          </a:solidFill>
                          <a:effectLst/>
                          <a:latin typeface="+mn-lt"/>
                        </a:rPr>
                        <a:t>158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24694139"/>
                  </a:ext>
                </a:extLst>
              </a:tr>
              <a:tr h="295549">
                <a:tc>
                  <a:txBody>
                    <a:bodyPr/>
                    <a:lstStyle/>
                    <a:p>
                      <a:pPr algn="l" fontAlgn="b"/>
                      <a:r>
                        <a:rPr lang="en-US" sz="1800" b="0" i="0" u="none" strike="noStrike">
                          <a:solidFill>
                            <a:srgbClr val="000000"/>
                          </a:solidFill>
                          <a:effectLst/>
                          <a:latin typeface="+mn-lt"/>
                        </a:rPr>
                        <a:t>Financial/Real Estate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800" b="0" i="0" u="none" strike="noStrike">
                          <a:solidFill>
                            <a:srgbClr val="000000"/>
                          </a:solidFill>
                          <a:effectLst/>
                          <a:latin typeface="+mn-lt"/>
                        </a:rPr>
                        <a:t>333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75802795"/>
                  </a:ext>
                </a:extLst>
              </a:tr>
              <a:tr h="295549">
                <a:tc>
                  <a:txBody>
                    <a:bodyPr/>
                    <a:lstStyle/>
                    <a:p>
                      <a:pPr algn="l" fontAlgn="b"/>
                      <a:r>
                        <a:rPr lang="en-US" sz="1800" b="0" i="0" u="none" strike="noStrike">
                          <a:solidFill>
                            <a:srgbClr val="000000"/>
                          </a:solidFill>
                          <a:effectLst/>
                          <a:latin typeface="+mn-lt"/>
                        </a:rPr>
                        <a:t>Non-Professional Services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800" b="0" i="0" u="none" strike="noStrike">
                          <a:solidFill>
                            <a:srgbClr val="000000"/>
                          </a:solidFill>
                          <a:effectLst/>
                          <a:latin typeface="+mn-lt"/>
                        </a:rPr>
                        <a:t>517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30598501"/>
                  </a:ext>
                </a:extLst>
              </a:tr>
              <a:tr h="295549">
                <a:tc>
                  <a:txBody>
                    <a:bodyPr/>
                    <a:lstStyle/>
                    <a:p>
                      <a:pPr algn="l" fontAlgn="b"/>
                      <a:r>
                        <a:rPr lang="en-US" sz="1800" b="0" i="0" u="none" strike="noStrike">
                          <a:solidFill>
                            <a:srgbClr val="000000"/>
                          </a:solidFill>
                          <a:effectLst/>
                          <a:latin typeface="+mn-lt"/>
                        </a:rPr>
                        <a:t>Professional Services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800" b="0" i="0" u="none" strike="noStrike">
                          <a:solidFill>
                            <a:srgbClr val="000000"/>
                          </a:solidFill>
                          <a:effectLst/>
                          <a:latin typeface="+mn-lt"/>
                        </a:rPr>
                        <a:t>1014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32065803"/>
                  </a:ext>
                </a:extLst>
              </a:tr>
              <a:tr h="295549">
                <a:tc>
                  <a:txBody>
                    <a:bodyPr/>
                    <a:lstStyle/>
                    <a:p>
                      <a:pPr algn="l" fontAlgn="b"/>
                      <a:r>
                        <a:rPr lang="en-US" sz="1800" b="0" i="0" u="none" strike="noStrike">
                          <a:solidFill>
                            <a:srgbClr val="000000"/>
                          </a:solidFill>
                          <a:effectLst/>
                          <a:latin typeface="+mn-lt"/>
                        </a:rPr>
                        <a:t>Retailers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800" b="0" i="0" u="none" strike="noStrike">
                          <a:solidFill>
                            <a:srgbClr val="000000"/>
                          </a:solidFill>
                          <a:effectLst/>
                          <a:latin typeface="+mn-lt"/>
                        </a:rPr>
                        <a:t>424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25209800"/>
                  </a:ext>
                </a:extLst>
              </a:tr>
              <a:tr h="295549">
                <a:tc>
                  <a:txBody>
                    <a:bodyPr/>
                    <a:lstStyle/>
                    <a:p>
                      <a:pPr algn="l" fontAlgn="b"/>
                      <a:r>
                        <a:rPr lang="en-US" sz="1800" b="0" i="0" u="none" strike="noStrike">
                          <a:solidFill>
                            <a:srgbClr val="000000"/>
                          </a:solidFill>
                          <a:effectLst/>
                          <a:latin typeface="+mn-lt"/>
                        </a:rPr>
                        <a:t>Travel/Lodging/Automotive Services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800" b="0" i="0" u="none" strike="noStrike">
                          <a:solidFill>
                            <a:srgbClr val="000000"/>
                          </a:solidFill>
                          <a:effectLst/>
                          <a:latin typeface="+mn-lt"/>
                        </a:rPr>
                        <a:t>136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42370288"/>
                  </a:ext>
                </a:extLst>
              </a:tr>
              <a:tr h="295549">
                <a:tc>
                  <a:txBody>
                    <a:bodyPr/>
                    <a:lstStyle/>
                    <a:p>
                      <a:pPr algn="l" fontAlgn="b"/>
                      <a:r>
                        <a:rPr lang="en-US" sz="1800" b="0" i="0" u="none" strike="noStrike">
                          <a:solidFill>
                            <a:srgbClr val="000000"/>
                          </a:solidFill>
                          <a:effectLst/>
                          <a:latin typeface="+mn-lt"/>
                        </a:rPr>
                        <a:t>Utilities/Public Services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800" b="0" i="0" u="none" strike="noStrike">
                          <a:solidFill>
                            <a:srgbClr val="000000"/>
                          </a:solidFill>
                          <a:effectLst/>
                          <a:latin typeface="+mn-lt"/>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773684"/>
                  </a:ext>
                </a:extLst>
              </a:tr>
              <a:tr h="295549">
                <a:tc>
                  <a:txBody>
                    <a:bodyPr/>
                    <a:lstStyle/>
                    <a:p>
                      <a:pPr algn="l" fontAlgn="b"/>
                      <a:r>
                        <a:rPr lang="en-US" sz="1800" b="0" i="0" u="none" strike="noStrike">
                          <a:solidFill>
                            <a:srgbClr val="000000"/>
                          </a:solidFill>
                          <a:effectLst/>
                          <a:latin typeface="+mn-lt"/>
                        </a:rPr>
                        <a:t>Wholesale/Manufacturer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800" b="0" i="0" u="none" strike="noStrike">
                          <a:solidFill>
                            <a:srgbClr val="000000"/>
                          </a:solidFill>
                          <a:effectLst/>
                          <a:latin typeface="+mn-lt"/>
                        </a:rPr>
                        <a:t>77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24733422"/>
                  </a:ext>
                </a:extLst>
              </a:tr>
              <a:tr h="295549">
                <a:tc>
                  <a:txBody>
                    <a:bodyPr/>
                    <a:lstStyle/>
                    <a:p>
                      <a:pPr algn="r" fontAlgn="b"/>
                      <a:r>
                        <a:rPr lang="en-US" sz="1800" b="1" i="0" u="none" strike="noStrike">
                          <a:solidFill>
                            <a:srgbClr val="000000"/>
                          </a:solidFill>
                          <a:effectLst/>
                          <a:latin typeface="+mn-lt"/>
                        </a:rPr>
                        <a:t>Total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800" b="1" i="0" u="none" strike="noStrike" dirty="0">
                          <a:solidFill>
                            <a:srgbClr val="000000"/>
                          </a:solidFill>
                          <a:effectLst/>
                          <a:latin typeface="+mn-lt"/>
                        </a:rPr>
                        <a:t>2895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922984"/>
                  </a:ext>
                </a:extLst>
              </a:tr>
            </a:tbl>
          </a:graphicData>
        </a:graphic>
      </p:graphicFrame>
    </p:spTree>
    <p:extLst>
      <p:ext uri="{BB962C8B-B14F-4D97-AF65-F5344CB8AC3E}">
        <p14:creationId xmlns:p14="http://schemas.microsoft.com/office/powerpoint/2010/main" val="37699507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FD0FC-BB5A-2D2D-22A1-1AE615C3354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77A1817-3BE5-7080-391E-9989469AE648}"/>
              </a:ext>
            </a:extLst>
          </p:cNvPr>
          <p:cNvSpPr>
            <a:spLocks noGrp="1"/>
          </p:cNvSpPr>
          <p:nvPr>
            <p:ph sz="half" idx="2"/>
          </p:nvPr>
        </p:nvSpPr>
        <p:spPr/>
        <p:txBody>
          <a:bodyPr>
            <a:normAutofit/>
          </a:bodyPr>
          <a:lstStyle/>
          <a:p>
            <a:pPr marL="0" indent="0">
              <a:buNone/>
            </a:pPr>
            <a:r>
              <a:rPr lang="en-US" dirty="0">
                <a:ea typeface="+mn-lt"/>
                <a:cs typeface="+mn-lt"/>
              </a:rPr>
              <a:t>Share the number of non-profits in the City of Wilmington. </a:t>
            </a:r>
            <a:r>
              <a:rPr lang="en-US" dirty="0"/>
              <a:t> </a:t>
            </a:r>
            <a:endParaRPr lang="en-US" dirty="0">
              <a:ea typeface="Calibri"/>
              <a:cs typeface="Calibri"/>
            </a:endParaRPr>
          </a:p>
          <a:p>
            <a:r>
              <a:rPr lang="en-US" dirty="0"/>
              <a:t>922 active 501(c)(3) organizations in Wilmington (GuideStar, April 2025)</a:t>
            </a:r>
            <a:endParaRPr lang="en-US" dirty="0">
              <a:ea typeface="Calibri"/>
              <a:cs typeface="Calibri"/>
            </a:endParaRPr>
          </a:p>
        </p:txBody>
      </p:sp>
      <p:sp>
        <p:nvSpPr>
          <p:cNvPr id="3" name="Content Placeholder 2">
            <a:extLst>
              <a:ext uri="{FF2B5EF4-FFF2-40B4-BE49-F238E27FC236}">
                <a16:creationId xmlns:a16="http://schemas.microsoft.com/office/drawing/2014/main" id="{4B5DD3F6-06D7-41E7-47E6-78C1445D1A2A}"/>
              </a:ext>
            </a:extLst>
          </p:cNvPr>
          <p:cNvSpPr>
            <a:spLocks noGrp="1"/>
          </p:cNvSpPr>
          <p:nvPr>
            <p:ph sz="half" idx="13"/>
          </p:nvPr>
        </p:nvSpPr>
        <p:spPr/>
        <p:txBody>
          <a:bodyPr vert="horz" lIns="91440" tIns="45720" rIns="91440" bIns="45720" rtlCol="0" anchor="t">
            <a:normAutofit lnSpcReduction="10000"/>
          </a:bodyPr>
          <a:lstStyle/>
          <a:p>
            <a:r>
              <a:rPr lang="en-US">
                <a:ea typeface="Calibri"/>
                <a:cs typeface="Calibri"/>
              </a:rPr>
              <a:t>Question 1.c Answer</a:t>
            </a:r>
            <a:endParaRPr lang="en-US"/>
          </a:p>
        </p:txBody>
      </p:sp>
    </p:spTree>
    <p:extLst>
      <p:ext uri="{BB962C8B-B14F-4D97-AF65-F5344CB8AC3E}">
        <p14:creationId xmlns:p14="http://schemas.microsoft.com/office/powerpoint/2010/main" val="21622626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DE5A078-6698-515D-A7F4-982AAB6F256A}"/>
              </a:ext>
            </a:extLst>
          </p:cNvPr>
          <p:cNvSpPr>
            <a:spLocks noGrp="1"/>
          </p:cNvSpPr>
          <p:nvPr>
            <p:ph sz="half" idx="2"/>
          </p:nvPr>
        </p:nvSpPr>
        <p:spPr/>
        <p:txBody>
          <a:bodyPr>
            <a:normAutofit lnSpcReduction="10000"/>
          </a:bodyPr>
          <a:lstStyle/>
          <a:p>
            <a:pPr marL="0" indent="0">
              <a:buNone/>
            </a:pPr>
            <a:r>
              <a:rPr lang="en-US" dirty="0">
                <a:ea typeface="+mn-lt"/>
                <a:cs typeface="+mn-lt"/>
              </a:rPr>
              <a:t>Considering that one of Council’s budget priorities is Economic Development, please share how this budget is in alignment with that priority by specifying the following: </a:t>
            </a:r>
          </a:p>
          <a:p>
            <a:r>
              <a:rPr lang="en-US" dirty="0">
                <a:ea typeface="+mn-lt"/>
                <a:cs typeface="+mn-lt"/>
              </a:rPr>
              <a:t>a. Any funds specifically allocated for the Small Minority Business Program set aside from the Economic Development Strategic Funds.</a:t>
            </a:r>
          </a:p>
          <a:p>
            <a:r>
              <a:rPr lang="en-US" dirty="0">
                <a:ea typeface="+mn-lt"/>
                <a:cs typeface="+mn-lt"/>
              </a:rPr>
              <a:t>b. Any fiscal budgetary funding set aside for fully implementing many of the recommendations from the Disparity Report that could perhaps increase business growth in Wilmington.</a:t>
            </a:r>
          </a:p>
          <a:p>
            <a:pPr lvl="1"/>
            <a:r>
              <a:rPr lang="en-US" dirty="0">
                <a:ea typeface="+mn-lt"/>
                <a:cs typeface="+mn-lt"/>
              </a:rPr>
              <a:t>i. Since this report has been issued, share if there has been any growth with Disadvantage Business Enterprise (DBE’s). </a:t>
            </a:r>
          </a:p>
          <a:p>
            <a:pPr lvl="1"/>
            <a:r>
              <a:rPr lang="en-US" dirty="0">
                <a:ea typeface="+mn-lt"/>
                <a:cs typeface="+mn-lt"/>
              </a:rPr>
              <a:t>ii. Provide list of certified DBE’s and the corelating industry. </a:t>
            </a:r>
          </a:p>
          <a:p>
            <a:pPr lvl="1"/>
            <a:r>
              <a:rPr lang="en-US" dirty="0">
                <a:ea typeface="+mn-lt"/>
                <a:cs typeface="+mn-lt"/>
              </a:rPr>
              <a:t>iii. Specify any funding set aside for tracking data.</a:t>
            </a:r>
            <a:endParaRPr lang="en-US" dirty="0">
              <a:ea typeface="Calibri"/>
              <a:cs typeface="Calibri"/>
            </a:endParaRPr>
          </a:p>
        </p:txBody>
      </p:sp>
      <p:sp>
        <p:nvSpPr>
          <p:cNvPr id="3" name="Content Placeholder 2">
            <a:extLst>
              <a:ext uri="{FF2B5EF4-FFF2-40B4-BE49-F238E27FC236}">
                <a16:creationId xmlns:a16="http://schemas.microsoft.com/office/drawing/2014/main" id="{2078C78F-B18F-D704-2F1F-F18DFB7043BF}"/>
              </a:ext>
            </a:extLst>
          </p:cNvPr>
          <p:cNvSpPr>
            <a:spLocks noGrp="1"/>
          </p:cNvSpPr>
          <p:nvPr>
            <p:ph sz="half" idx="13"/>
          </p:nvPr>
        </p:nvSpPr>
        <p:spPr/>
        <p:txBody>
          <a:bodyPr vert="horz" lIns="91440" tIns="45720" rIns="91440" bIns="45720" rtlCol="0" anchor="t">
            <a:normAutofit lnSpcReduction="10000"/>
          </a:bodyPr>
          <a:lstStyle/>
          <a:p>
            <a:r>
              <a:rPr lang="en-US">
                <a:ea typeface="Calibri"/>
                <a:cs typeface="Calibri"/>
              </a:rPr>
              <a:t>Question 2.</a:t>
            </a:r>
            <a:endParaRPr lang="en-US"/>
          </a:p>
        </p:txBody>
      </p:sp>
    </p:spTree>
    <p:extLst>
      <p:ext uri="{BB962C8B-B14F-4D97-AF65-F5344CB8AC3E}">
        <p14:creationId xmlns:p14="http://schemas.microsoft.com/office/powerpoint/2010/main" val="17128895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22C8D-2C2A-245E-5792-C11DC6B3DEF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F5E31B3-3830-4E10-1CBC-5207D8354D92}"/>
              </a:ext>
            </a:extLst>
          </p:cNvPr>
          <p:cNvSpPr>
            <a:spLocks noGrp="1"/>
          </p:cNvSpPr>
          <p:nvPr>
            <p:ph sz="half" idx="2"/>
          </p:nvPr>
        </p:nvSpPr>
        <p:spPr/>
        <p:txBody>
          <a:bodyPr>
            <a:normAutofit/>
          </a:bodyPr>
          <a:lstStyle/>
          <a:p>
            <a:pPr marL="0" indent="0">
              <a:buNone/>
            </a:pPr>
            <a:r>
              <a:rPr lang="en-US" i="1" dirty="0">
                <a:ea typeface="+mn-lt"/>
                <a:cs typeface="+mn-lt"/>
              </a:rPr>
              <a:t>Q: Any funds specifically allocated for the Small Minority Business Program set aside from the Economic Development Strategic Funds</a:t>
            </a:r>
            <a:endParaRPr lang="en-US" i="1" dirty="0"/>
          </a:p>
          <a:p>
            <a:pPr indent="-342900"/>
            <a:r>
              <a:rPr lang="en-US" dirty="0"/>
              <a:t>Minority Business Strategic Fund Set-Aside: $350,000 approved in FY25</a:t>
            </a:r>
          </a:p>
        </p:txBody>
      </p:sp>
      <p:sp>
        <p:nvSpPr>
          <p:cNvPr id="3" name="Content Placeholder 2">
            <a:extLst>
              <a:ext uri="{FF2B5EF4-FFF2-40B4-BE49-F238E27FC236}">
                <a16:creationId xmlns:a16="http://schemas.microsoft.com/office/drawing/2014/main" id="{40AE6194-29EF-F308-512A-E1465ED7B988}"/>
              </a:ext>
            </a:extLst>
          </p:cNvPr>
          <p:cNvSpPr>
            <a:spLocks noGrp="1"/>
          </p:cNvSpPr>
          <p:nvPr>
            <p:ph sz="half" idx="13"/>
          </p:nvPr>
        </p:nvSpPr>
        <p:spPr/>
        <p:txBody>
          <a:bodyPr vert="horz" lIns="91440" tIns="45720" rIns="91440" bIns="45720" rtlCol="0" anchor="t">
            <a:normAutofit lnSpcReduction="10000"/>
          </a:bodyPr>
          <a:lstStyle/>
          <a:p>
            <a:r>
              <a:rPr lang="en-US"/>
              <a:t>Question 2.a Answer</a:t>
            </a:r>
          </a:p>
        </p:txBody>
      </p:sp>
    </p:spTree>
    <p:extLst>
      <p:ext uri="{BB962C8B-B14F-4D97-AF65-F5344CB8AC3E}">
        <p14:creationId xmlns:p14="http://schemas.microsoft.com/office/powerpoint/2010/main" val="4173975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p:txBody>
          <a:bodyPr>
            <a:normAutofit/>
          </a:bodyPr>
          <a:lstStyle/>
          <a:p>
            <a:pPr marL="0" lvl="0" indent="0">
              <a:spcAft>
                <a:spcPts val="0"/>
              </a:spcAft>
              <a:buNone/>
            </a:pPr>
            <a:r>
              <a:rPr lang="en-US" i="1" dirty="0">
                <a:ea typeface="+mn-lt"/>
                <a:cs typeface="+mn-lt"/>
              </a:rPr>
              <a:t>Q: Any fiscal budgetary funding set aside for fully implementing many of the recommendations from the Disparity Report that could perhaps increase business growth in Wilmington:</a:t>
            </a:r>
            <a:endParaRPr lang="en-US" i="1" dirty="0"/>
          </a:p>
          <a:p>
            <a:pPr indent="-342900"/>
            <a:r>
              <a:rPr lang="en-US" dirty="0"/>
              <a:t>SMBEO FY26 Budget: $22,600</a:t>
            </a:r>
          </a:p>
          <a:p>
            <a:pPr lvl="1" indent="-342900"/>
            <a:r>
              <a:rPr lang="en-US" dirty="0"/>
              <a:t>Procurement events expected in FY26: True Access Capital Fair, SBDC Procurement Fair, New Castle County Diverse Vendor Fair, SBA Procurement Webinars, APEX Accelerator</a:t>
            </a:r>
          </a:p>
          <a:p>
            <a:pPr lvl="1" indent="-342900"/>
            <a:r>
              <a:rPr lang="en-US" dirty="0"/>
              <a:t>Turner Construction Class (Q3 2025)</a:t>
            </a:r>
          </a:p>
          <a:p>
            <a:pPr lvl="1" indent="-342900"/>
            <a:r>
              <a:rPr lang="en-US" dirty="0"/>
              <a:t>DBE Day Events </a:t>
            </a:r>
            <a:r>
              <a:rPr lang="en-US" dirty="0">
                <a:ea typeface="Calibri"/>
                <a:cs typeface="Calibri"/>
              </a:rPr>
              <a:t>with City Departments</a:t>
            </a:r>
            <a:endParaRPr lang="en-US" dirty="0"/>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vert="horz" lIns="0" tIns="45720" rIns="0" bIns="45720" rtlCol="0" anchor="t">
            <a:normAutofit lnSpcReduction="10000"/>
          </a:bodyPr>
          <a:lstStyle/>
          <a:p>
            <a:r>
              <a:rPr lang="en-US"/>
              <a:t>Question 2.b Answer</a:t>
            </a:r>
          </a:p>
        </p:txBody>
      </p:sp>
    </p:spTree>
    <p:extLst>
      <p:ext uri="{BB962C8B-B14F-4D97-AF65-F5344CB8AC3E}">
        <p14:creationId xmlns:p14="http://schemas.microsoft.com/office/powerpoint/2010/main" val="42207290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4D6AD-559C-E48A-B700-38B8952CBE7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6104176-1EC4-BDBB-A324-FB6AAFA022DD}"/>
              </a:ext>
            </a:extLst>
          </p:cNvPr>
          <p:cNvSpPr>
            <a:spLocks noGrp="1"/>
          </p:cNvSpPr>
          <p:nvPr>
            <p:ph sz="half" idx="2"/>
          </p:nvPr>
        </p:nvSpPr>
        <p:spPr/>
        <p:txBody>
          <a:bodyPr>
            <a:normAutofit/>
          </a:bodyPr>
          <a:lstStyle/>
          <a:p>
            <a:pPr marL="0" indent="0">
              <a:buNone/>
            </a:pPr>
            <a:r>
              <a:rPr lang="en-US" i="1" dirty="0">
                <a:ea typeface="+mn-lt"/>
                <a:cs typeface="+mn-lt"/>
              </a:rPr>
              <a:t>Q: Since this report has been issued (Feb 2023), share if there has been any growth with Disadvantaged Business Enterprise (DBE’s):</a:t>
            </a:r>
          </a:p>
          <a:p>
            <a:r>
              <a:rPr lang="en-US" sz="2400" dirty="0">
                <a:cs typeface="Times New Roman"/>
              </a:rPr>
              <a:t>46 new DBE's certified CY 2024, 15% Increase YoY</a:t>
            </a:r>
            <a:endParaRPr lang="en-US" dirty="0">
              <a:ea typeface="Calibri"/>
              <a:cs typeface="Calibri"/>
            </a:endParaRPr>
          </a:p>
          <a:p>
            <a:r>
              <a:rPr lang="en-US" sz="2400" dirty="0">
                <a:cs typeface="Times New Roman"/>
              </a:rPr>
              <a:t>8 renewals completed CY 2024</a:t>
            </a:r>
            <a:endParaRPr lang="en-US" sz="2400" dirty="0">
              <a:ea typeface="Calibri"/>
              <a:cs typeface="Times New Roman"/>
            </a:endParaRPr>
          </a:p>
          <a:p>
            <a:pPr marL="0" indent="0">
              <a:buNone/>
            </a:pPr>
            <a:endParaRPr lang="en-US" sz="2400" strike="sngStrike" dirty="0">
              <a:highlight>
                <a:srgbClr val="FFFF00"/>
              </a:highlight>
              <a:ea typeface="+mn-lt"/>
              <a:cs typeface="Times New Roman"/>
            </a:endParaRPr>
          </a:p>
        </p:txBody>
      </p:sp>
      <p:sp>
        <p:nvSpPr>
          <p:cNvPr id="3" name="Content Placeholder 2">
            <a:extLst>
              <a:ext uri="{FF2B5EF4-FFF2-40B4-BE49-F238E27FC236}">
                <a16:creationId xmlns:a16="http://schemas.microsoft.com/office/drawing/2014/main" id="{78527A16-5810-D046-F347-84A793C04089}"/>
              </a:ext>
            </a:extLst>
          </p:cNvPr>
          <p:cNvSpPr>
            <a:spLocks noGrp="1"/>
          </p:cNvSpPr>
          <p:nvPr>
            <p:ph sz="half" idx="13"/>
          </p:nvPr>
        </p:nvSpPr>
        <p:spPr/>
        <p:txBody>
          <a:bodyPr vert="horz" lIns="91440" tIns="45720" rIns="91440" bIns="45720" rtlCol="0" anchor="t">
            <a:normAutofit lnSpcReduction="10000"/>
          </a:bodyPr>
          <a:lstStyle/>
          <a:p>
            <a:r>
              <a:rPr lang="en-US">
                <a:ea typeface="Calibri"/>
                <a:cs typeface="Calibri"/>
              </a:rPr>
              <a:t>Question 2.b.i Answer</a:t>
            </a:r>
            <a:endParaRPr lang="en-US"/>
          </a:p>
        </p:txBody>
      </p:sp>
      <p:pic>
        <p:nvPicPr>
          <p:cNvPr id="11" name="Picture 10">
            <a:extLst>
              <a:ext uri="{FF2B5EF4-FFF2-40B4-BE49-F238E27FC236}">
                <a16:creationId xmlns:a16="http://schemas.microsoft.com/office/drawing/2014/main" id="{7A2A1A53-3F39-8827-422D-1997A0E36963}"/>
              </a:ext>
            </a:extLst>
          </p:cNvPr>
          <p:cNvPicPr>
            <a:picLocks noChangeAspect="1"/>
          </p:cNvPicPr>
          <p:nvPr/>
        </p:nvPicPr>
        <p:blipFill>
          <a:blip r:embed="rId2"/>
          <a:stretch>
            <a:fillRect/>
          </a:stretch>
        </p:blipFill>
        <p:spPr>
          <a:xfrm>
            <a:off x="6279193" y="3669996"/>
            <a:ext cx="5562600" cy="3067050"/>
          </a:xfrm>
          <a:prstGeom prst="rect">
            <a:avLst/>
          </a:prstGeom>
          <a:ln>
            <a:noFill/>
          </a:ln>
        </p:spPr>
      </p:pic>
      <p:pic>
        <p:nvPicPr>
          <p:cNvPr id="7" name="Picture 6">
            <a:extLst>
              <a:ext uri="{FF2B5EF4-FFF2-40B4-BE49-F238E27FC236}">
                <a16:creationId xmlns:a16="http://schemas.microsoft.com/office/drawing/2014/main" id="{E9D88329-7C50-6FB7-2F4E-6288C527EACE}"/>
              </a:ext>
            </a:extLst>
          </p:cNvPr>
          <p:cNvPicPr>
            <a:picLocks noChangeAspect="1"/>
          </p:cNvPicPr>
          <p:nvPr/>
        </p:nvPicPr>
        <p:blipFill>
          <a:blip r:embed="rId3"/>
          <a:stretch>
            <a:fillRect/>
          </a:stretch>
        </p:blipFill>
        <p:spPr>
          <a:xfrm>
            <a:off x="193951" y="3428309"/>
            <a:ext cx="5409924" cy="3303381"/>
          </a:xfrm>
          <a:prstGeom prst="rect">
            <a:avLst/>
          </a:prstGeom>
        </p:spPr>
      </p:pic>
    </p:spTree>
    <p:extLst>
      <p:ext uri="{BB962C8B-B14F-4D97-AF65-F5344CB8AC3E}">
        <p14:creationId xmlns:p14="http://schemas.microsoft.com/office/powerpoint/2010/main" val="28584908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37083-52DF-18D8-0050-1BFECE7F7B6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A22AB5-A47D-7AE5-6A75-2E8D40C0AF5B}"/>
              </a:ext>
            </a:extLst>
          </p:cNvPr>
          <p:cNvSpPr>
            <a:spLocks noGrp="1"/>
          </p:cNvSpPr>
          <p:nvPr>
            <p:ph sz="half" idx="13"/>
          </p:nvPr>
        </p:nvSpPr>
        <p:spPr/>
        <p:txBody>
          <a:bodyPr vert="horz" lIns="91440" tIns="45720" rIns="91440" bIns="45720" rtlCol="0" anchor="t">
            <a:normAutofit lnSpcReduction="10000"/>
          </a:bodyPr>
          <a:lstStyle/>
          <a:p>
            <a:r>
              <a:rPr lang="en-US">
                <a:ea typeface="Calibri"/>
                <a:cs typeface="Calibri"/>
              </a:rPr>
              <a:t>Question 2.b.ii Answer</a:t>
            </a:r>
            <a:endParaRPr lang="en-US"/>
          </a:p>
        </p:txBody>
      </p:sp>
      <p:graphicFrame>
        <p:nvGraphicFramePr>
          <p:cNvPr id="9" name="Table 8">
            <a:extLst>
              <a:ext uri="{FF2B5EF4-FFF2-40B4-BE49-F238E27FC236}">
                <a16:creationId xmlns:a16="http://schemas.microsoft.com/office/drawing/2014/main" id="{5B8D776B-97AC-F57D-4737-7FB5EBEAD7A7}"/>
              </a:ext>
            </a:extLst>
          </p:cNvPr>
          <p:cNvGraphicFramePr>
            <a:graphicFrameLocks noGrp="1"/>
          </p:cNvGraphicFramePr>
          <p:nvPr>
            <p:extLst>
              <p:ext uri="{D42A27DB-BD31-4B8C-83A1-F6EECF244321}">
                <p14:modId xmlns:p14="http://schemas.microsoft.com/office/powerpoint/2010/main" val="3964008308"/>
              </p:ext>
            </p:extLst>
          </p:nvPr>
        </p:nvGraphicFramePr>
        <p:xfrm>
          <a:off x="4705350" y="3154680"/>
          <a:ext cx="2781300" cy="548640"/>
        </p:xfrm>
        <a:graphic>
          <a:graphicData uri="http://schemas.openxmlformats.org/drawingml/2006/table">
            <a:tbl>
              <a:tblPr bandRow="1">
                <a:tableStyleId>{5C22544A-7EE6-4342-B048-85BDC9FD1C3A}</a:tableStyleId>
              </a:tblPr>
              <a:tblGrid>
                <a:gridCol w="2781300">
                  <a:extLst>
                    <a:ext uri="{9D8B030D-6E8A-4147-A177-3AD203B41FA5}">
                      <a16:colId xmlns:a16="http://schemas.microsoft.com/office/drawing/2014/main" val="2614903444"/>
                    </a:ext>
                  </a:extLst>
                </a:gridCol>
              </a:tblGrid>
              <a:tr h="190500">
                <a:tc>
                  <a:txBody>
                    <a:bodyPr/>
                    <a:lstStyle/>
                    <a:p>
                      <a:endParaRPr lang="en-US">
                        <a:effectLst/>
                      </a:endParaRPr>
                    </a:p>
                  </a:txBody>
                  <a:tcPr marL="0" marR="0" marT="0" marB="0" anchor="ctr">
                    <a:lnL>
                      <a:noFill/>
                    </a:lnL>
                    <a:lnR>
                      <a:noFill/>
                    </a:lnR>
                    <a:lnT>
                      <a:noFill/>
                    </a:lnT>
                    <a:lnB>
                      <a:noFill/>
                    </a:lnB>
                    <a:noFill/>
                  </a:tcPr>
                </a:tc>
                <a:extLst>
                  <a:ext uri="{0D108BD9-81ED-4DB2-BD59-A6C34878D82A}">
                    <a16:rowId xmlns:a16="http://schemas.microsoft.com/office/drawing/2014/main" val="2091365409"/>
                  </a:ext>
                </a:extLst>
              </a:tr>
              <a:tr h="190500">
                <a:tc>
                  <a:txBody>
                    <a:bodyPr/>
                    <a:lstStyle/>
                    <a:p>
                      <a:endParaRPr lang="en-US">
                        <a:effectLst/>
                      </a:endParaRPr>
                    </a:p>
                  </a:txBody>
                  <a:tcPr marL="0" marR="0" marT="0" marB="0" anchor="ctr">
                    <a:lnL>
                      <a:noFill/>
                    </a:lnL>
                    <a:lnR>
                      <a:noFill/>
                    </a:lnR>
                    <a:lnT>
                      <a:noFill/>
                    </a:lnT>
                    <a:lnB>
                      <a:noFill/>
                    </a:lnB>
                    <a:noFill/>
                  </a:tcPr>
                </a:tc>
                <a:extLst>
                  <a:ext uri="{0D108BD9-81ED-4DB2-BD59-A6C34878D82A}">
                    <a16:rowId xmlns:a16="http://schemas.microsoft.com/office/drawing/2014/main" val="1661483431"/>
                  </a:ext>
                </a:extLst>
              </a:tr>
            </a:tbl>
          </a:graphicData>
        </a:graphic>
      </p:graphicFrame>
      <p:pic>
        <p:nvPicPr>
          <p:cNvPr id="52" name="Picture 51">
            <a:extLst>
              <a:ext uri="{FF2B5EF4-FFF2-40B4-BE49-F238E27FC236}">
                <a16:creationId xmlns:a16="http://schemas.microsoft.com/office/drawing/2014/main" id="{DD7DCD46-F77E-B0B2-CFC3-FFD33850B19D}"/>
              </a:ext>
            </a:extLst>
          </p:cNvPr>
          <p:cNvPicPr>
            <a:picLocks noChangeAspect="1"/>
          </p:cNvPicPr>
          <p:nvPr/>
        </p:nvPicPr>
        <p:blipFill>
          <a:blip r:embed="rId2"/>
          <a:stretch>
            <a:fillRect/>
          </a:stretch>
        </p:blipFill>
        <p:spPr>
          <a:xfrm>
            <a:off x="647308" y="1507559"/>
            <a:ext cx="4477794" cy="3122635"/>
          </a:xfrm>
          <a:prstGeom prst="rect">
            <a:avLst/>
          </a:prstGeom>
        </p:spPr>
      </p:pic>
      <p:pic>
        <p:nvPicPr>
          <p:cNvPr id="53" name="Picture 52">
            <a:extLst>
              <a:ext uri="{FF2B5EF4-FFF2-40B4-BE49-F238E27FC236}">
                <a16:creationId xmlns:a16="http://schemas.microsoft.com/office/drawing/2014/main" id="{9CCCE62F-495A-1651-19CC-4420C1E651C4}"/>
              </a:ext>
            </a:extLst>
          </p:cNvPr>
          <p:cNvPicPr>
            <a:picLocks noChangeAspect="1"/>
          </p:cNvPicPr>
          <p:nvPr/>
        </p:nvPicPr>
        <p:blipFill>
          <a:blip r:embed="rId3"/>
          <a:stretch>
            <a:fillRect/>
          </a:stretch>
        </p:blipFill>
        <p:spPr>
          <a:xfrm>
            <a:off x="6476804" y="1587217"/>
            <a:ext cx="4781159" cy="3130333"/>
          </a:xfrm>
          <a:prstGeom prst="rect">
            <a:avLst/>
          </a:prstGeom>
        </p:spPr>
      </p:pic>
      <p:pic>
        <p:nvPicPr>
          <p:cNvPr id="54" name="Picture 53">
            <a:extLst>
              <a:ext uri="{FF2B5EF4-FFF2-40B4-BE49-F238E27FC236}">
                <a16:creationId xmlns:a16="http://schemas.microsoft.com/office/drawing/2014/main" id="{470DE02D-9527-24CB-2F10-2642705D3322}"/>
              </a:ext>
            </a:extLst>
          </p:cNvPr>
          <p:cNvPicPr>
            <a:picLocks noChangeAspect="1"/>
          </p:cNvPicPr>
          <p:nvPr/>
        </p:nvPicPr>
        <p:blipFill>
          <a:blip r:embed="rId4"/>
          <a:stretch>
            <a:fillRect/>
          </a:stretch>
        </p:blipFill>
        <p:spPr>
          <a:xfrm>
            <a:off x="929144" y="4454699"/>
            <a:ext cx="3903685" cy="2405781"/>
          </a:xfrm>
          <a:prstGeom prst="rect">
            <a:avLst/>
          </a:prstGeom>
        </p:spPr>
      </p:pic>
      <p:pic>
        <p:nvPicPr>
          <p:cNvPr id="56" name="Picture 55">
            <a:extLst>
              <a:ext uri="{FF2B5EF4-FFF2-40B4-BE49-F238E27FC236}">
                <a16:creationId xmlns:a16="http://schemas.microsoft.com/office/drawing/2014/main" id="{0A2F6A13-69DA-70E5-5F4F-F5180F048115}"/>
              </a:ext>
            </a:extLst>
          </p:cNvPr>
          <p:cNvPicPr>
            <a:picLocks noChangeAspect="1"/>
          </p:cNvPicPr>
          <p:nvPr/>
        </p:nvPicPr>
        <p:blipFill>
          <a:blip r:embed="rId5"/>
          <a:stretch>
            <a:fillRect/>
          </a:stretch>
        </p:blipFill>
        <p:spPr>
          <a:xfrm>
            <a:off x="7362890" y="4635348"/>
            <a:ext cx="3019425" cy="885825"/>
          </a:xfrm>
          <a:prstGeom prst="rect">
            <a:avLst/>
          </a:prstGeom>
        </p:spPr>
      </p:pic>
      <p:pic>
        <p:nvPicPr>
          <p:cNvPr id="57" name="Picture 56">
            <a:extLst>
              <a:ext uri="{FF2B5EF4-FFF2-40B4-BE49-F238E27FC236}">
                <a16:creationId xmlns:a16="http://schemas.microsoft.com/office/drawing/2014/main" id="{1CE85D12-8735-4E04-78A6-3CD145C56A9D}"/>
              </a:ext>
            </a:extLst>
          </p:cNvPr>
          <p:cNvPicPr>
            <a:picLocks noChangeAspect="1"/>
          </p:cNvPicPr>
          <p:nvPr/>
        </p:nvPicPr>
        <p:blipFill>
          <a:blip r:embed="rId6"/>
          <a:stretch>
            <a:fillRect/>
          </a:stretch>
        </p:blipFill>
        <p:spPr>
          <a:xfrm>
            <a:off x="7362890" y="5400610"/>
            <a:ext cx="3019425" cy="1171575"/>
          </a:xfrm>
          <a:prstGeom prst="rect">
            <a:avLst/>
          </a:prstGeom>
        </p:spPr>
      </p:pic>
    </p:spTree>
    <p:extLst>
      <p:ext uri="{BB962C8B-B14F-4D97-AF65-F5344CB8AC3E}">
        <p14:creationId xmlns:p14="http://schemas.microsoft.com/office/powerpoint/2010/main" val="10155984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F9EABBC-0E54-41F9-891B-05AFE352FC0D}"/>
              </a:ext>
            </a:extLst>
          </p:cNvPr>
          <p:cNvSpPr>
            <a:spLocks noGrp="1"/>
          </p:cNvSpPr>
          <p:nvPr>
            <p:ph sz="half" idx="2"/>
          </p:nvPr>
        </p:nvSpPr>
        <p:spPr/>
        <p:txBody>
          <a:bodyPr>
            <a:normAutofit/>
          </a:bodyPr>
          <a:lstStyle/>
          <a:p>
            <a:pPr marL="200660" lvl="1" indent="0">
              <a:buNone/>
            </a:pPr>
            <a:r>
              <a:rPr lang="en-US" i="1" dirty="0">
                <a:cs typeface="Calibri"/>
              </a:rPr>
              <a:t>Q: Specify any funding set aside for tracking data</a:t>
            </a:r>
          </a:p>
          <a:p>
            <a:pPr marL="543560" lvl="1" indent="-342900"/>
            <a:r>
              <a:rPr lang="en-US" dirty="0">
                <a:cs typeface="Calibri"/>
              </a:rPr>
              <a:t>$40K within IT budget for FY ‘26 B2GNow subscription including the contract compliance module (implementation underway)</a:t>
            </a:r>
          </a:p>
          <a:p>
            <a:pPr marL="543560" lvl="1" indent="-342900"/>
            <a:r>
              <a:rPr lang="en-US" dirty="0" err="1">
                <a:ea typeface="+mn-lt"/>
                <a:cs typeface="+mn-lt"/>
              </a:rPr>
              <a:t>ThirdLine</a:t>
            </a:r>
            <a:r>
              <a:rPr lang="en-US" dirty="0">
                <a:ea typeface="+mn-lt"/>
                <a:cs typeface="+mn-lt"/>
              </a:rPr>
              <a:t> to develop Procurement reporting including DBE dashboard</a:t>
            </a:r>
          </a:p>
          <a:p>
            <a:pPr marL="543560" lvl="1" indent="-342900"/>
            <a:r>
              <a:rPr lang="en-US" dirty="0">
                <a:cs typeface="Calibri"/>
              </a:rPr>
              <a:t>DBE Administrator Position Hired FY '24: Salary moved from Finance into OED going forward</a:t>
            </a:r>
            <a:endParaRPr lang="en-US" dirty="0">
              <a:ea typeface="Calibri"/>
              <a:cs typeface="Calibri"/>
            </a:endParaRPr>
          </a:p>
        </p:txBody>
      </p:sp>
      <p:sp>
        <p:nvSpPr>
          <p:cNvPr id="3" name="Content Placeholder 2">
            <a:extLst>
              <a:ext uri="{FF2B5EF4-FFF2-40B4-BE49-F238E27FC236}">
                <a16:creationId xmlns:a16="http://schemas.microsoft.com/office/drawing/2014/main" id="{5021A9A7-E13C-4601-96EC-8F9A54E2D716}"/>
              </a:ext>
            </a:extLst>
          </p:cNvPr>
          <p:cNvSpPr>
            <a:spLocks noGrp="1"/>
          </p:cNvSpPr>
          <p:nvPr>
            <p:ph sz="half" idx="13"/>
          </p:nvPr>
        </p:nvSpPr>
        <p:spPr/>
        <p:txBody>
          <a:bodyPr vert="horz" lIns="91440" tIns="45720" rIns="91440" bIns="45720" rtlCol="0" anchor="t">
            <a:normAutofit lnSpcReduction="10000"/>
          </a:bodyPr>
          <a:lstStyle/>
          <a:p>
            <a:r>
              <a:rPr lang="en-US"/>
              <a:t>Question 2.b.iii Answer</a:t>
            </a:r>
          </a:p>
        </p:txBody>
      </p:sp>
    </p:spTree>
    <p:extLst>
      <p:ext uri="{BB962C8B-B14F-4D97-AF65-F5344CB8AC3E}">
        <p14:creationId xmlns:p14="http://schemas.microsoft.com/office/powerpoint/2010/main" val="29167992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AB1B945-4C97-00C2-9560-7C328BE0262B}"/>
              </a:ext>
            </a:extLst>
          </p:cNvPr>
          <p:cNvSpPr>
            <a:spLocks noGrp="1"/>
          </p:cNvSpPr>
          <p:nvPr>
            <p:ph sz="half" idx="2"/>
          </p:nvPr>
        </p:nvSpPr>
        <p:spPr/>
        <p:txBody>
          <a:bodyPr/>
          <a:lstStyle/>
          <a:p>
            <a:pPr marL="0" indent="0">
              <a:buNone/>
            </a:pPr>
            <a:r>
              <a:rPr lang="en-US">
                <a:ea typeface="+mn-lt"/>
                <a:cs typeface="+mn-lt"/>
              </a:rPr>
              <a:t>Since Wilmington UDAG Corp (WUC) entered into a Multi-Party Loan and Participation Agreement (MPLPA) with Grow America Fund, Inc. (GAF) and Discover Bank to establish a revolving loan fund (the Grow Wilmington Fund) intended to make loans to small businesses (Program Loans) in the City of Wilmington under the Small Business Act, please share the number of small businesses in Wilmington that has benefited from this collaboration within the last 2 years and the amounts.</a:t>
            </a:r>
          </a:p>
        </p:txBody>
      </p:sp>
      <p:sp>
        <p:nvSpPr>
          <p:cNvPr id="3" name="Content Placeholder 2">
            <a:extLst>
              <a:ext uri="{FF2B5EF4-FFF2-40B4-BE49-F238E27FC236}">
                <a16:creationId xmlns:a16="http://schemas.microsoft.com/office/drawing/2014/main" id="{1DE34BE2-F5D0-ADA7-CC19-3EA0F81AFBFC}"/>
              </a:ext>
            </a:extLst>
          </p:cNvPr>
          <p:cNvSpPr>
            <a:spLocks noGrp="1"/>
          </p:cNvSpPr>
          <p:nvPr>
            <p:ph sz="half" idx="13"/>
          </p:nvPr>
        </p:nvSpPr>
        <p:spPr/>
        <p:txBody>
          <a:bodyPr vert="horz" lIns="91440" tIns="45720" rIns="91440" bIns="45720" rtlCol="0" anchor="t">
            <a:normAutofit lnSpcReduction="10000"/>
          </a:bodyPr>
          <a:lstStyle/>
          <a:p>
            <a:r>
              <a:rPr lang="en-US">
                <a:ea typeface="Calibri"/>
                <a:cs typeface="Calibri"/>
              </a:rPr>
              <a:t>Question 3.</a:t>
            </a:r>
            <a:endParaRPr lang="en-US"/>
          </a:p>
        </p:txBody>
      </p:sp>
    </p:spTree>
    <p:extLst>
      <p:ext uri="{BB962C8B-B14F-4D97-AF65-F5344CB8AC3E}">
        <p14:creationId xmlns:p14="http://schemas.microsoft.com/office/powerpoint/2010/main" val="15570379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56045-4EF5-1943-F7AC-70319C631D1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E8D2504-AB30-7B26-F733-FBC0872B3A66}"/>
              </a:ext>
            </a:extLst>
          </p:cNvPr>
          <p:cNvSpPr>
            <a:spLocks noGrp="1"/>
          </p:cNvSpPr>
          <p:nvPr>
            <p:ph sz="half" idx="2"/>
          </p:nvPr>
        </p:nvSpPr>
        <p:spPr>
          <a:xfrm>
            <a:off x="188911" y="1758575"/>
            <a:ext cx="11905323" cy="4918270"/>
          </a:xfrm>
        </p:spPr>
        <p:txBody>
          <a:bodyPr>
            <a:normAutofit lnSpcReduction="10000"/>
          </a:bodyPr>
          <a:lstStyle/>
          <a:p>
            <a:pPr marL="0" indent="0">
              <a:buNone/>
            </a:pPr>
            <a:r>
              <a:rPr lang="en-US" i="1" dirty="0">
                <a:ea typeface="+mn-lt"/>
                <a:cs typeface="+mn-lt"/>
              </a:rPr>
              <a:t>Q: Please share the number of small businesses in Wilmington that has benefited from this collaboration within the last 2 years and the amounts</a:t>
            </a:r>
          </a:p>
          <a:p>
            <a:r>
              <a:rPr lang="en-US" dirty="0">
                <a:ea typeface="+mn-lt"/>
                <a:cs typeface="+mn-lt"/>
              </a:rPr>
              <a:t>Wilmington UDAG Corp entered into an agreement with Grow America Fund and Discover Bank in October 2014 to establish the Grow Wilmington Fund to make loans to small businesses in the City of Wilmington </a:t>
            </a:r>
          </a:p>
          <a:p>
            <a:pPr lvl="1"/>
            <a:r>
              <a:rPr lang="en-US" dirty="0">
                <a:ea typeface="+mn-lt"/>
                <a:cs typeface="+mn-lt"/>
              </a:rPr>
              <a:t>Total Loans Made: $4,287,000</a:t>
            </a:r>
          </a:p>
          <a:p>
            <a:pPr lvl="1"/>
            <a:r>
              <a:rPr lang="en-US" dirty="0">
                <a:ea typeface="+mn-lt"/>
                <a:cs typeface="+mn-lt"/>
              </a:rPr>
              <a:t>Number of Loans: 8</a:t>
            </a:r>
          </a:p>
          <a:p>
            <a:pPr lvl="1"/>
            <a:r>
              <a:rPr lang="en-US" dirty="0">
                <a:ea typeface="+mn-lt"/>
                <a:cs typeface="+mn-lt"/>
              </a:rPr>
              <a:t>Total Jobs Retained/Created: 78</a:t>
            </a:r>
          </a:p>
          <a:p>
            <a:pPr lvl="1"/>
            <a:r>
              <a:rPr lang="en-US" dirty="0">
                <a:ea typeface="+mn-lt"/>
                <a:cs typeface="+mn-lt"/>
              </a:rPr>
              <a:t>$481,773 in funds available to invest</a:t>
            </a:r>
          </a:p>
          <a:p>
            <a:r>
              <a:rPr lang="en-US" dirty="0">
                <a:ea typeface="+mn-lt"/>
                <a:cs typeface="+mn-lt"/>
              </a:rPr>
              <a:t>Grow New Castle County Fund announced in April 2023</a:t>
            </a:r>
          </a:p>
          <a:p>
            <a:pPr lvl="1"/>
            <a:r>
              <a:rPr lang="en-US" dirty="0">
                <a:ea typeface="+mn-lt"/>
                <a:cs typeface="+mn-lt"/>
              </a:rPr>
              <a:t>$700,000 in loans approved for Wilmington businesses since April 2023</a:t>
            </a:r>
          </a:p>
          <a:p>
            <a:r>
              <a:rPr lang="en-US" dirty="0">
                <a:ea typeface="+mn-lt"/>
                <a:cs typeface="+mn-lt"/>
              </a:rPr>
              <a:t>WEDCO loans within the last 2 years: $150,000, 5 businesses</a:t>
            </a:r>
            <a:endParaRPr lang="en-US" dirty="0">
              <a:highlight>
                <a:srgbClr val="FFFF00"/>
              </a:highlight>
              <a:ea typeface="+mn-lt"/>
              <a:cs typeface="+mn-lt"/>
            </a:endParaRPr>
          </a:p>
        </p:txBody>
      </p:sp>
      <p:sp>
        <p:nvSpPr>
          <p:cNvPr id="3" name="Content Placeholder 2">
            <a:extLst>
              <a:ext uri="{FF2B5EF4-FFF2-40B4-BE49-F238E27FC236}">
                <a16:creationId xmlns:a16="http://schemas.microsoft.com/office/drawing/2014/main" id="{16E2FA67-40B9-3BF5-CD36-A581319AC3FA}"/>
              </a:ext>
            </a:extLst>
          </p:cNvPr>
          <p:cNvSpPr>
            <a:spLocks noGrp="1"/>
          </p:cNvSpPr>
          <p:nvPr>
            <p:ph sz="half" idx="13"/>
          </p:nvPr>
        </p:nvSpPr>
        <p:spPr/>
        <p:txBody>
          <a:bodyPr vert="horz" lIns="91440" tIns="45720" rIns="91440" bIns="45720" rtlCol="0" anchor="t">
            <a:normAutofit lnSpcReduction="10000"/>
          </a:bodyPr>
          <a:lstStyle/>
          <a:p>
            <a:r>
              <a:rPr lang="en-US">
                <a:ea typeface="Calibri"/>
                <a:cs typeface="Calibri"/>
              </a:rPr>
              <a:t>Question 3. Answer</a:t>
            </a:r>
            <a:endParaRPr lang="en-US"/>
          </a:p>
        </p:txBody>
      </p:sp>
    </p:spTree>
    <p:extLst>
      <p:ext uri="{BB962C8B-B14F-4D97-AF65-F5344CB8AC3E}">
        <p14:creationId xmlns:p14="http://schemas.microsoft.com/office/powerpoint/2010/main" val="12486177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9BFF34-BC1A-C0FE-E11B-A097AD4F1EEA}"/>
              </a:ext>
            </a:extLst>
          </p:cNvPr>
          <p:cNvSpPr>
            <a:spLocks noGrp="1"/>
          </p:cNvSpPr>
          <p:nvPr>
            <p:ph sz="half" idx="2"/>
          </p:nvPr>
        </p:nvSpPr>
        <p:spPr/>
        <p:txBody>
          <a:bodyPr/>
          <a:lstStyle/>
          <a:p>
            <a:pPr marL="0" indent="0">
              <a:buNone/>
            </a:pPr>
            <a:r>
              <a:rPr lang="en-US">
                <a:ea typeface="+mn-lt"/>
                <a:cs typeface="+mn-lt"/>
              </a:rPr>
              <a:t>Notwithstanding that OED’s FY2026 budget total ~$1.17M; share the percentage of this budget that are direct cost for the small minority business program. </a:t>
            </a:r>
            <a:endParaRPr lang="en-US"/>
          </a:p>
          <a:p>
            <a:r>
              <a:rPr lang="en-US">
                <a:ea typeface="+mn-lt"/>
                <a:cs typeface="+mn-lt"/>
              </a:rPr>
              <a:t>a. Please specify all budgetary cost for the program.</a:t>
            </a:r>
            <a:endParaRPr lang="en-US">
              <a:ea typeface="Calibri" panose="020F0502020204030204"/>
              <a:cs typeface="Calibri" panose="020F0502020204030204"/>
            </a:endParaRPr>
          </a:p>
        </p:txBody>
      </p:sp>
      <p:sp>
        <p:nvSpPr>
          <p:cNvPr id="3" name="Content Placeholder 2">
            <a:extLst>
              <a:ext uri="{FF2B5EF4-FFF2-40B4-BE49-F238E27FC236}">
                <a16:creationId xmlns:a16="http://schemas.microsoft.com/office/drawing/2014/main" id="{E2F6D0D5-3101-8635-3502-CC2726B2636E}"/>
              </a:ext>
            </a:extLst>
          </p:cNvPr>
          <p:cNvSpPr>
            <a:spLocks noGrp="1"/>
          </p:cNvSpPr>
          <p:nvPr>
            <p:ph sz="half" idx="13"/>
          </p:nvPr>
        </p:nvSpPr>
        <p:spPr/>
        <p:txBody>
          <a:bodyPr vert="horz" lIns="91440" tIns="45720" rIns="91440" bIns="45720" rtlCol="0" anchor="t">
            <a:normAutofit lnSpcReduction="10000"/>
          </a:bodyPr>
          <a:lstStyle/>
          <a:p>
            <a:r>
              <a:rPr lang="en-US">
                <a:ea typeface="Calibri"/>
                <a:cs typeface="Calibri"/>
              </a:rPr>
              <a:t>Question 4.</a:t>
            </a:r>
            <a:endParaRPr lang="en-US"/>
          </a:p>
        </p:txBody>
      </p:sp>
    </p:spTree>
    <p:extLst>
      <p:ext uri="{BB962C8B-B14F-4D97-AF65-F5344CB8AC3E}">
        <p14:creationId xmlns:p14="http://schemas.microsoft.com/office/powerpoint/2010/main" val="17498794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F9EABBC-0E54-41F9-891B-05AFE352FC0D}"/>
              </a:ext>
            </a:extLst>
          </p:cNvPr>
          <p:cNvSpPr>
            <a:spLocks noGrp="1"/>
          </p:cNvSpPr>
          <p:nvPr>
            <p:ph sz="half" idx="2"/>
          </p:nvPr>
        </p:nvSpPr>
        <p:spPr/>
        <p:txBody>
          <a:bodyPr>
            <a:normAutofit lnSpcReduction="10000"/>
          </a:bodyPr>
          <a:lstStyle/>
          <a:p>
            <a:pPr marL="0" indent="0">
              <a:buNone/>
            </a:pPr>
            <a:r>
              <a:rPr lang="en-US" i="1" dirty="0">
                <a:ea typeface="+mn-lt"/>
                <a:cs typeface="+mn-lt"/>
              </a:rPr>
              <a:t>Q: Please specify all budgetary cost for the program</a:t>
            </a:r>
            <a:endParaRPr lang="en-US" i="1" dirty="0"/>
          </a:p>
          <a:p>
            <a:pPr indent="-342900"/>
            <a:r>
              <a:rPr lang="en-US" dirty="0"/>
              <a:t>SMBEO FY26 Budget: $22,600</a:t>
            </a:r>
            <a:endParaRPr lang="en-US" dirty="0">
              <a:ea typeface="Calibri"/>
              <a:cs typeface="Calibri"/>
            </a:endParaRPr>
          </a:p>
          <a:p>
            <a:pPr lvl="1" indent="-342900"/>
            <a:r>
              <a:rPr lang="en-US" dirty="0"/>
              <a:t>Procurement events expected in FY26: True Access Capital Fair, SBDC Procurement Fair, </a:t>
            </a:r>
            <a:r>
              <a:rPr lang="en-US" dirty="0" err="1"/>
              <a:t>NCCo</a:t>
            </a:r>
            <a:r>
              <a:rPr lang="en-US" dirty="0"/>
              <a:t> Diverse Vendor Fair, SBA Procurement Webinars, APEX Accelerator</a:t>
            </a:r>
            <a:endParaRPr lang="en-US" dirty="0">
              <a:ea typeface="Calibri"/>
              <a:cs typeface="Calibri"/>
            </a:endParaRPr>
          </a:p>
          <a:p>
            <a:pPr lvl="1" indent="-342900"/>
            <a:r>
              <a:rPr lang="en-US" dirty="0"/>
              <a:t>Turner Construction Class (Q3 2025)</a:t>
            </a:r>
            <a:endParaRPr lang="en-US" dirty="0">
              <a:ea typeface="Calibri"/>
              <a:cs typeface="Calibri"/>
            </a:endParaRPr>
          </a:p>
          <a:p>
            <a:pPr lvl="1" indent="-342900"/>
            <a:r>
              <a:rPr lang="en-US" dirty="0">
                <a:ea typeface="Calibri"/>
                <a:cs typeface="Calibri"/>
              </a:rPr>
              <a:t>DBE Day Events with City Departments</a:t>
            </a:r>
            <a:endParaRPr lang="en-US" dirty="0"/>
          </a:p>
          <a:p>
            <a:r>
              <a:rPr lang="en-US" sz="3000" dirty="0"/>
              <a:t>Small Business Support: </a:t>
            </a:r>
            <a:endParaRPr lang="en-US" sz="3000" dirty="0">
              <a:ea typeface="Calibri"/>
              <a:cs typeface="Calibri"/>
            </a:endParaRPr>
          </a:p>
          <a:p>
            <a:pPr lvl="1" indent="-342900"/>
            <a:r>
              <a:rPr lang="en-US" dirty="0"/>
              <a:t>Support for property investment: Signage, Façade improvement, Architecture and Engineering Feasibility Studies, Critical Infrastructure (Strategic Fund)</a:t>
            </a:r>
            <a:endParaRPr lang="en-US" dirty="0">
              <a:ea typeface="Calibri"/>
              <a:cs typeface="Calibri"/>
            </a:endParaRPr>
          </a:p>
          <a:p>
            <a:pPr lvl="1" indent="-342900"/>
            <a:r>
              <a:rPr lang="en-US" dirty="0"/>
              <a:t>Business needs assessments (Consulting)</a:t>
            </a:r>
            <a:endParaRPr lang="en-US" dirty="0">
              <a:ea typeface="Calibri"/>
              <a:cs typeface="Calibri"/>
            </a:endParaRPr>
          </a:p>
          <a:p>
            <a:pPr lvl="1" indent="-342900"/>
            <a:r>
              <a:rPr lang="en-US" dirty="0">
                <a:ea typeface="Calibri"/>
                <a:cs typeface="Calibri"/>
              </a:rPr>
              <a:t>Social media marketing strategy creation (Consulting)</a:t>
            </a:r>
            <a:endParaRPr lang="en-US" dirty="0"/>
          </a:p>
          <a:p>
            <a:pPr lvl="1" indent="-342900"/>
            <a:r>
              <a:rPr lang="en-US" dirty="0">
                <a:ea typeface="Calibri" panose="020F0502020204030204"/>
                <a:cs typeface="Calibri" panose="020F0502020204030204"/>
              </a:rPr>
              <a:t>Program application support (Consulting)</a:t>
            </a:r>
          </a:p>
        </p:txBody>
      </p:sp>
      <p:sp>
        <p:nvSpPr>
          <p:cNvPr id="3" name="Content Placeholder 2">
            <a:extLst>
              <a:ext uri="{FF2B5EF4-FFF2-40B4-BE49-F238E27FC236}">
                <a16:creationId xmlns:a16="http://schemas.microsoft.com/office/drawing/2014/main" id="{5021A9A7-E13C-4601-96EC-8F9A54E2D716}"/>
              </a:ext>
            </a:extLst>
          </p:cNvPr>
          <p:cNvSpPr>
            <a:spLocks noGrp="1"/>
          </p:cNvSpPr>
          <p:nvPr>
            <p:ph sz="half" idx="13"/>
          </p:nvPr>
        </p:nvSpPr>
        <p:spPr/>
        <p:txBody>
          <a:bodyPr vert="horz" lIns="91440" tIns="45720" rIns="91440" bIns="45720" rtlCol="0" anchor="t">
            <a:normAutofit lnSpcReduction="10000"/>
          </a:bodyPr>
          <a:lstStyle/>
          <a:p>
            <a:r>
              <a:rPr lang="en-US"/>
              <a:t>Question 4.a Answer</a:t>
            </a:r>
          </a:p>
        </p:txBody>
      </p:sp>
    </p:spTree>
    <p:extLst>
      <p:ext uri="{BB962C8B-B14F-4D97-AF65-F5344CB8AC3E}">
        <p14:creationId xmlns:p14="http://schemas.microsoft.com/office/powerpoint/2010/main" val="3199823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2FACAA7-670C-A955-E34B-9965F963E1E9}"/>
              </a:ext>
            </a:extLst>
          </p:cNvPr>
          <p:cNvSpPr>
            <a:spLocks noGrp="1"/>
          </p:cNvSpPr>
          <p:nvPr>
            <p:ph sz="half" idx="2"/>
          </p:nvPr>
        </p:nvSpPr>
        <p:spPr/>
        <p:txBody>
          <a:bodyPr>
            <a:normAutofit fontScale="92500" lnSpcReduction="20000"/>
          </a:bodyPr>
          <a:lstStyle/>
          <a:p>
            <a:pPr marL="0" indent="0">
              <a:buNone/>
            </a:pPr>
            <a:r>
              <a:rPr lang="en-US">
                <a:ea typeface="+mn-lt"/>
                <a:cs typeface="+mn-lt"/>
              </a:rPr>
              <a:t>Discuss the incentives the City of Wilmington offers to major and small businesses seeking to relocate to the City of Wilmington, as well as to attract and retains businesses to keep Wilmington competitive and on par. </a:t>
            </a:r>
            <a:endParaRPr lang="en-US"/>
          </a:p>
          <a:p>
            <a:r>
              <a:rPr lang="en-US">
                <a:ea typeface="+mn-lt"/>
                <a:cs typeface="+mn-lt"/>
              </a:rPr>
              <a:t>a. Specify if any joint collaborative efforts with the State of Delaware, and if so, share if any funding allocations, etc. </a:t>
            </a:r>
          </a:p>
          <a:p>
            <a:r>
              <a:rPr lang="en-US">
                <a:ea typeface="+mn-lt"/>
                <a:cs typeface="+mn-lt"/>
              </a:rPr>
              <a:t>b. Specify if any support for Cultural Restoration Project. </a:t>
            </a:r>
          </a:p>
          <a:p>
            <a:r>
              <a:rPr lang="en-US">
                <a:ea typeface="+mn-lt"/>
                <a:cs typeface="+mn-lt"/>
              </a:rPr>
              <a:t>c. Specify number of new businesses within the last 2 years. </a:t>
            </a:r>
          </a:p>
          <a:p>
            <a:r>
              <a:rPr lang="en-US">
                <a:ea typeface="+mn-lt"/>
                <a:cs typeface="+mn-lt"/>
              </a:rPr>
              <a:t>d. Any plans to make OED’s website more user friendly. </a:t>
            </a:r>
          </a:p>
          <a:p>
            <a:r>
              <a:rPr lang="en-US">
                <a:ea typeface="+mn-lt"/>
                <a:cs typeface="+mn-lt"/>
              </a:rPr>
              <a:t>e. Share potential impact to Wilmington if SB# 33 passes: </a:t>
            </a:r>
          </a:p>
          <a:p>
            <a:pPr lvl="1"/>
            <a:r>
              <a:rPr lang="en-US">
                <a:ea typeface="+mn-lt"/>
                <a:cs typeface="+mn-lt"/>
              </a:rPr>
              <a:t>i. "This Act builds on the success of the Downtown Development Districts Act, Chapter 19 of Title 22 of the Delaware Code, by permitting a municipality with a population of 30,000 or more in the 2020 federal census, which includes Wilmington, Dover, and Newark, to designate an area in the municipality as a "Downtown Development Corridor". This Act also makes technical corrections to conform existing law to the standards of the Delaware Legislative Drafting Manual." </a:t>
            </a:r>
            <a:endParaRPr lang="en-US">
              <a:ea typeface="Calibri" panose="020F0502020204030204"/>
              <a:cs typeface="Calibri" panose="020F0502020204030204"/>
            </a:endParaRPr>
          </a:p>
        </p:txBody>
      </p:sp>
      <p:sp>
        <p:nvSpPr>
          <p:cNvPr id="3" name="Content Placeholder 2">
            <a:extLst>
              <a:ext uri="{FF2B5EF4-FFF2-40B4-BE49-F238E27FC236}">
                <a16:creationId xmlns:a16="http://schemas.microsoft.com/office/drawing/2014/main" id="{BC4FA41E-D6D2-20AD-987C-C6E47DE51216}"/>
              </a:ext>
            </a:extLst>
          </p:cNvPr>
          <p:cNvSpPr>
            <a:spLocks noGrp="1"/>
          </p:cNvSpPr>
          <p:nvPr>
            <p:ph sz="half" idx="13"/>
          </p:nvPr>
        </p:nvSpPr>
        <p:spPr/>
        <p:txBody>
          <a:bodyPr vert="horz" lIns="91440" tIns="45720" rIns="91440" bIns="45720" rtlCol="0" anchor="t">
            <a:normAutofit lnSpcReduction="10000"/>
          </a:bodyPr>
          <a:lstStyle/>
          <a:p>
            <a:r>
              <a:rPr lang="en-US">
                <a:ea typeface="Calibri"/>
                <a:cs typeface="Calibri"/>
              </a:rPr>
              <a:t>Question 5.</a:t>
            </a:r>
            <a:endParaRPr lang="en-US"/>
          </a:p>
        </p:txBody>
      </p:sp>
    </p:spTree>
    <p:extLst>
      <p:ext uri="{BB962C8B-B14F-4D97-AF65-F5344CB8AC3E}">
        <p14:creationId xmlns:p14="http://schemas.microsoft.com/office/powerpoint/2010/main" val="38846420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2A88F-620E-020A-EB78-664DC581DD0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4204E8-EB69-56B1-1072-1E61214FC386}"/>
              </a:ext>
            </a:extLst>
          </p:cNvPr>
          <p:cNvSpPr>
            <a:spLocks noGrp="1"/>
          </p:cNvSpPr>
          <p:nvPr>
            <p:ph sz="half" idx="13"/>
          </p:nvPr>
        </p:nvSpPr>
        <p:spPr/>
        <p:txBody>
          <a:bodyPr vert="horz" lIns="91440" tIns="45720" rIns="91440" bIns="45720" rtlCol="0" anchor="t">
            <a:normAutofit lnSpcReduction="10000"/>
          </a:bodyPr>
          <a:lstStyle/>
          <a:p>
            <a:r>
              <a:rPr lang="en-US">
                <a:ea typeface="Calibri"/>
                <a:cs typeface="Calibri"/>
              </a:rPr>
              <a:t>Question 5. Answer</a:t>
            </a:r>
            <a:endParaRPr lang="en-US"/>
          </a:p>
        </p:txBody>
      </p:sp>
      <p:graphicFrame>
        <p:nvGraphicFramePr>
          <p:cNvPr id="6" name="Content Placeholder 5">
            <a:extLst>
              <a:ext uri="{FF2B5EF4-FFF2-40B4-BE49-F238E27FC236}">
                <a16:creationId xmlns:a16="http://schemas.microsoft.com/office/drawing/2014/main" id="{C6BDC876-9580-B475-EDB1-DE1D4A3A5948}"/>
              </a:ext>
            </a:extLst>
          </p:cNvPr>
          <p:cNvGraphicFramePr>
            <a:graphicFrameLocks noGrp="1"/>
          </p:cNvGraphicFramePr>
          <p:nvPr>
            <p:ph sz="half" idx="2"/>
            <p:extLst>
              <p:ext uri="{D42A27DB-BD31-4B8C-83A1-F6EECF244321}">
                <p14:modId xmlns:p14="http://schemas.microsoft.com/office/powerpoint/2010/main" val="478344790"/>
              </p:ext>
            </p:extLst>
          </p:nvPr>
        </p:nvGraphicFramePr>
        <p:xfrm>
          <a:off x="188911" y="2207523"/>
          <a:ext cx="11827683" cy="48542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D31A6C4B-B0E9-C4AD-5760-96643A2EA415}"/>
              </a:ext>
            </a:extLst>
          </p:cNvPr>
          <p:cNvSpPr txBox="1"/>
          <p:nvPr/>
        </p:nvSpPr>
        <p:spPr>
          <a:xfrm>
            <a:off x="188911" y="1662545"/>
            <a:ext cx="11672410" cy="646331"/>
          </a:xfrm>
          <a:prstGeom prst="rect">
            <a:avLst/>
          </a:prstGeom>
          <a:noFill/>
        </p:spPr>
        <p:txBody>
          <a:bodyPr wrap="square">
            <a:spAutoFit/>
          </a:bodyPr>
          <a:lstStyle/>
          <a:p>
            <a:r>
              <a:rPr lang="en-US" i="1">
                <a:ea typeface="+mn-lt"/>
                <a:cs typeface="+mn-lt"/>
              </a:rPr>
              <a:t>Q: Discuss the incentives the City of Wilmington offers to major and small businesses seeking to relocate to the City of Wilmington, as well as to attract and retains businesses to keep Wilmington competitive and on par</a:t>
            </a:r>
            <a:endParaRPr lang="en-US" i="1"/>
          </a:p>
        </p:txBody>
      </p:sp>
    </p:spTree>
    <p:extLst>
      <p:ext uri="{BB962C8B-B14F-4D97-AF65-F5344CB8AC3E}">
        <p14:creationId xmlns:p14="http://schemas.microsoft.com/office/powerpoint/2010/main" val="33829723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86F5F-4FBE-FF64-62BD-B2418D5E249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6F4AEAB-977D-89CD-ED5A-5F30FA9E8D9C}"/>
              </a:ext>
            </a:extLst>
          </p:cNvPr>
          <p:cNvSpPr>
            <a:spLocks noGrp="1"/>
          </p:cNvSpPr>
          <p:nvPr>
            <p:ph sz="half" idx="2"/>
          </p:nvPr>
        </p:nvSpPr>
        <p:spPr/>
        <p:txBody>
          <a:bodyPr>
            <a:normAutofit/>
          </a:bodyPr>
          <a:lstStyle/>
          <a:p>
            <a:pPr marL="0" indent="0">
              <a:buNone/>
            </a:pPr>
            <a:r>
              <a:rPr lang="en-US" i="1" dirty="0">
                <a:ea typeface="+mn-lt"/>
                <a:cs typeface="+mn-lt"/>
              </a:rPr>
              <a:t>Q: Specify if any joint collaborative efforts with the State of Delaware, and if so, share if any funding allocations</a:t>
            </a:r>
          </a:p>
          <a:p>
            <a:pPr marL="0" marR="0" lvl="0" indent="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dirty="0"/>
              <a:t>Delaware Prosperity Partnership</a:t>
            </a:r>
          </a:p>
          <a:p>
            <a:pPr marL="457200" lvl="1" indent="0">
              <a:lnSpc>
                <a:spcPct val="100000"/>
              </a:lnSpc>
              <a:spcBef>
                <a:spcPts val="0"/>
              </a:spcBef>
              <a:defRPr/>
            </a:pPr>
            <a:r>
              <a:rPr lang="en-US" dirty="0"/>
              <a:t>Council on Development Finance</a:t>
            </a:r>
          </a:p>
          <a:p>
            <a:pPr marL="0" marR="0" lvl="0" indent="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dirty="0"/>
              <a:t>Division of Small Business</a:t>
            </a:r>
          </a:p>
          <a:p>
            <a:pPr marL="457200" lvl="1" indent="0">
              <a:lnSpc>
                <a:spcPct val="100000"/>
              </a:lnSpc>
              <a:spcBef>
                <a:spcPts val="0"/>
              </a:spcBef>
              <a:defRPr/>
            </a:pPr>
            <a:r>
              <a:rPr lang="en-US" dirty="0"/>
              <a:t>Small Business Credit Initiative, EDGE grant</a:t>
            </a:r>
          </a:p>
          <a:p>
            <a:r>
              <a:rPr lang="en-US" dirty="0"/>
              <a:t>Transportation Infrastructure Investment Fund (TIIF)</a:t>
            </a:r>
          </a:p>
          <a:p>
            <a:pPr lvl="1"/>
            <a:r>
              <a:rPr lang="en-US" dirty="0"/>
              <a:t>State Funds committed $4.67M for 7</a:t>
            </a:r>
            <a:r>
              <a:rPr lang="en-US" baseline="30000" dirty="0"/>
              <a:t>th</a:t>
            </a:r>
            <a:r>
              <a:rPr lang="en-US" dirty="0"/>
              <a:t> Street Peninsula Infrastructure </a:t>
            </a:r>
          </a:p>
          <a:p>
            <a:r>
              <a:rPr lang="en-US" dirty="0"/>
              <a:t>Delaware State Housing Authority,</a:t>
            </a:r>
          </a:p>
          <a:p>
            <a:pPr lvl="1"/>
            <a:r>
              <a:rPr lang="en-US" dirty="0"/>
              <a:t>Downtown Development District Round 16: $3,906,371 in reservation awards</a:t>
            </a:r>
          </a:p>
        </p:txBody>
      </p:sp>
      <p:sp>
        <p:nvSpPr>
          <p:cNvPr id="3" name="Content Placeholder 2">
            <a:extLst>
              <a:ext uri="{FF2B5EF4-FFF2-40B4-BE49-F238E27FC236}">
                <a16:creationId xmlns:a16="http://schemas.microsoft.com/office/drawing/2014/main" id="{E88E3AEA-39A0-91D8-50C6-15CEA820059A}"/>
              </a:ext>
            </a:extLst>
          </p:cNvPr>
          <p:cNvSpPr>
            <a:spLocks noGrp="1"/>
          </p:cNvSpPr>
          <p:nvPr>
            <p:ph sz="half" idx="13"/>
          </p:nvPr>
        </p:nvSpPr>
        <p:spPr/>
        <p:txBody>
          <a:bodyPr vert="horz" lIns="91440" tIns="45720" rIns="91440" bIns="45720" rtlCol="0" anchor="t">
            <a:normAutofit lnSpcReduction="10000"/>
          </a:bodyPr>
          <a:lstStyle/>
          <a:p>
            <a:r>
              <a:rPr lang="en-US">
                <a:ea typeface="Calibri"/>
                <a:cs typeface="Calibri"/>
              </a:rPr>
              <a:t>Question 5.a Answer</a:t>
            </a:r>
          </a:p>
          <a:p>
            <a:endParaRPr lang="en-US"/>
          </a:p>
        </p:txBody>
      </p:sp>
    </p:spTree>
    <p:extLst>
      <p:ext uri="{BB962C8B-B14F-4D97-AF65-F5344CB8AC3E}">
        <p14:creationId xmlns:p14="http://schemas.microsoft.com/office/powerpoint/2010/main" val="34805206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E63B2-B4E8-B95C-5D39-C9273EA27D1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E7C6356-DE6F-DC62-FDE4-EB12F3915B26}"/>
              </a:ext>
            </a:extLst>
          </p:cNvPr>
          <p:cNvSpPr>
            <a:spLocks noGrp="1"/>
          </p:cNvSpPr>
          <p:nvPr>
            <p:ph sz="half" idx="2"/>
          </p:nvPr>
        </p:nvSpPr>
        <p:spPr/>
        <p:txBody>
          <a:bodyPr>
            <a:normAutofit/>
          </a:bodyPr>
          <a:lstStyle/>
          <a:p>
            <a:pPr marL="0" indent="0">
              <a:buNone/>
            </a:pPr>
            <a:r>
              <a:rPr lang="en-US" i="1" dirty="0">
                <a:ea typeface="+mn-lt"/>
                <a:cs typeface="+mn-lt"/>
              </a:rPr>
              <a:t>Q: Specify if any support for Cultural Restoration Project</a:t>
            </a:r>
          </a:p>
          <a:p>
            <a:r>
              <a:rPr lang="en-US" dirty="0"/>
              <a:t>OED cannot offer funds for non-profit programming</a:t>
            </a:r>
          </a:p>
          <a:p>
            <a:pPr lvl="1"/>
            <a:r>
              <a:rPr lang="en-US" dirty="0"/>
              <a:t>Cultural Restoration Project became a 501(c)3 organization in 2016</a:t>
            </a:r>
          </a:p>
          <a:p>
            <a:r>
              <a:rPr lang="en-US" dirty="0"/>
              <a:t>City ARPA funds committed: $150,000</a:t>
            </a:r>
          </a:p>
        </p:txBody>
      </p:sp>
      <p:sp>
        <p:nvSpPr>
          <p:cNvPr id="3" name="Content Placeholder 2">
            <a:extLst>
              <a:ext uri="{FF2B5EF4-FFF2-40B4-BE49-F238E27FC236}">
                <a16:creationId xmlns:a16="http://schemas.microsoft.com/office/drawing/2014/main" id="{6475BCA0-894F-F815-2675-E1D587C709D4}"/>
              </a:ext>
            </a:extLst>
          </p:cNvPr>
          <p:cNvSpPr>
            <a:spLocks noGrp="1"/>
          </p:cNvSpPr>
          <p:nvPr>
            <p:ph sz="half" idx="13"/>
          </p:nvPr>
        </p:nvSpPr>
        <p:spPr/>
        <p:txBody>
          <a:bodyPr vert="horz" lIns="91440" tIns="45720" rIns="91440" bIns="45720" rtlCol="0" anchor="t">
            <a:normAutofit lnSpcReduction="10000"/>
          </a:bodyPr>
          <a:lstStyle/>
          <a:p>
            <a:r>
              <a:rPr lang="en-US">
                <a:ea typeface="Calibri"/>
                <a:cs typeface="Calibri"/>
              </a:rPr>
              <a:t>Question 5.b Answer</a:t>
            </a:r>
            <a:endParaRPr lang="en-US"/>
          </a:p>
        </p:txBody>
      </p:sp>
    </p:spTree>
    <p:extLst>
      <p:ext uri="{BB962C8B-B14F-4D97-AF65-F5344CB8AC3E}">
        <p14:creationId xmlns:p14="http://schemas.microsoft.com/office/powerpoint/2010/main" val="2983094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329061-AF70-2CC1-0818-B1A0DEFCEB2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C3170A9-B2F9-904B-FA2A-2CECC17ACE3D}"/>
              </a:ext>
            </a:extLst>
          </p:cNvPr>
          <p:cNvSpPr>
            <a:spLocks noGrp="1"/>
          </p:cNvSpPr>
          <p:nvPr>
            <p:ph sz="half" idx="2"/>
          </p:nvPr>
        </p:nvSpPr>
        <p:spPr/>
        <p:txBody>
          <a:bodyPr>
            <a:normAutofit/>
          </a:bodyPr>
          <a:lstStyle/>
          <a:p>
            <a:pPr marL="0" indent="0">
              <a:buNone/>
            </a:pPr>
            <a:r>
              <a:rPr lang="en-US" i="1">
                <a:ea typeface="+mn-lt"/>
                <a:cs typeface="+mn-lt"/>
              </a:rPr>
              <a:t>Q: Specify number of new businesses within the last 2 years</a:t>
            </a:r>
          </a:p>
        </p:txBody>
      </p:sp>
      <p:sp>
        <p:nvSpPr>
          <p:cNvPr id="3" name="Content Placeholder 2">
            <a:extLst>
              <a:ext uri="{FF2B5EF4-FFF2-40B4-BE49-F238E27FC236}">
                <a16:creationId xmlns:a16="http://schemas.microsoft.com/office/drawing/2014/main" id="{96A21A71-69D8-9F70-11B9-AB0E821DAF58}"/>
              </a:ext>
            </a:extLst>
          </p:cNvPr>
          <p:cNvSpPr>
            <a:spLocks noGrp="1"/>
          </p:cNvSpPr>
          <p:nvPr>
            <p:ph sz="half" idx="13"/>
          </p:nvPr>
        </p:nvSpPr>
        <p:spPr/>
        <p:txBody>
          <a:bodyPr vert="horz" lIns="91440" tIns="45720" rIns="91440" bIns="45720" rtlCol="0" anchor="t">
            <a:normAutofit lnSpcReduction="10000"/>
          </a:bodyPr>
          <a:lstStyle/>
          <a:p>
            <a:r>
              <a:rPr lang="en-US">
                <a:ea typeface="Calibri"/>
                <a:cs typeface="Calibri"/>
              </a:rPr>
              <a:t>Question 5.c Answer</a:t>
            </a:r>
            <a:endParaRPr lang="en-US"/>
          </a:p>
        </p:txBody>
      </p:sp>
      <p:graphicFrame>
        <p:nvGraphicFramePr>
          <p:cNvPr id="4" name="Chart 3">
            <a:extLst>
              <a:ext uri="{FF2B5EF4-FFF2-40B4-BE49-F238E27FC236}">
                <a16:creationId xmlns:a16="http://schemas.microsoft.com/office/drawing/2014/main" id="{E2F755E7-7E05-25BB-1099-C08FA99DCA21}"/>
              </a:ext>
            </a:extLst>
          </p:cNvPr>
          <p:cNvGraphicFramePr>
            <a:graphicFrameLocks/>
          </p:cNvGraphicFramePr>
          <p:nvPr>
            <p:extLst>
              <p:ext uri="{D42A27DB-BD31-4B8C-83A1-F6EECF244321}">
                <p14:modId xmlns:p14="http://schemas.microsoft.com/office/powerpoint/2010/main" val="3605619178"/>
              </p:ext>
            </p:extLst>
          </p:nvPr>
        </p:nvGraphicFramePr>
        <p:xfrm>
          <a:off x="663464" y="2589739"/>
          <a:ext cx="10826921" cy="376792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117702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702F9-69A6-1403-26F7-E66AE6FBBEA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0759159-88D6-A7F1-72F4-7283495DF1F0}"/>
              </a:ext>
            </a:extLst>
          </p:cNvPr>
          <p:cNvSpPr>
            <a:spLocks noGrp="1"/>
          </p:cNvSpPr>
          <p:nvPr>
            <p:ph sz="half" idx="2"/>
          </p:nvPr>
        </p:nvSpPr>
        <p:spPr>
          <a:xfrm>
            <a:off x="188911" y="1644073"/>
            <a:ext cx="11781416" cy="4602488"/>
          </a:xfrm>
        </p:spPr>
        <p:txBody>
          <a:bodyPr vert="horz" lIns="91440" tIns="45720" rIns="91440" bIns="45720" rtlCol="0" anchor="t">
            <a:normAutofit/>
          </a:bodyPr>
          <a:lstStyle/>
          <a:p>
            <a:pPr marL="0" indent="0">
              <a:buNone/>
            </a:pPr>
            <a:r>
              <a:rPr lang="en-US" sz="2800" i="1" dirty="0">
                <a:latin typeface="Calibri"/>
                <a:ea typeface="Calibri"/>
                <a:cs typeface="Calibri"/>
              </a:rPr>
              <a:t>Q: Any plans to make OED’s website more user friendly</a:t>
            </a:r>
            <a:endParaRPr lang="en-US" i="1" dirty="0">
              <a:ea typeface="+mn-lt"/>
              <a:cs typeface="+mn-lt"/>
            </a:endParaRPr>
          </a:p>
          <a:p>
            <a:r>
              <a:rPr lang="en-US" dirty="0">
                <a:ea typeface="+mn-lt"/>
                <a:cs typeface="+mn-lt"/>
              </a:rPr>
              <a:t>OED will request a change in the City of Wilmington website to link to OED’s website: </a:t>
            </a:r>
            <a:r>
              <a:rPr lang="en-US" dirty="0">
                <a:ea typeface="+mn-lt"/>
                <a:cs typeface="+mn-lt"/>
                <a:hlinkClick r:id="rId2"/>
              </a:rPr>
              <a:t>www.choosewilmingtonde.org</a:t>
            </a:r>
            <a:r>
              <a:rPr lang="en-US" dirty="0">
                <a:ea typeface="+mn-lt"/>
                <a:cs typeface="+mn-lt"/>
              </a:rPr>
              <a:t>.</a:t>
            </a:r>
            <a:endParaRPr lang="en-US" dirty="0">
              <a:highlight>
                <a:srgbClr val="FFFF00"/>
              </a:highlight>
              <a:ea typeface="+mn-lt"/>
              <a:cs typeface="+mn-lt"/>
            </a:endParaRPr>
          </a:p>
          <a:p>
            <a:r>
              <a:rPr lang="en-US" dirty="0">
                <a:ea typeface="+mn-lt"/>
                <a:cs typeface="+mn-lt"/>
              </a:rPr>
              <a:t>In the first annual website audit conducted by Golden Shovel since the update was completed, the website received a letter grade of "A" in the categories of Usability, On-Page SEO, and Performance.</a:t>
            </a:r>
          </a:p>
          <a:p>
            <a:pPr lvl="1"/>
            <a:r>
              <a:rPr lang="en-US" sz="2000" dirty="0">
                <a:ea typeface="+mn-lt"/>
                <a:cs typeface="+mn-lt"/>
              </a:rPr>
              <a:t>Google Analytics for Q3 FY '25</a:t>
            </a:r>
          </a:p>
          <a:p>
            <a:pPr lvl="2"/>
            <a:r>
              <a:rPr lang="en-US" sz="1600" dirty="0">
                <a:ea typeface="Calibri"/>
                <a:cs typeface="Calibri"/>
              </a:rPr>
              <a:t>Total Users: 3,417</a:t>
            </a:r>
          </a:p>
          <a:p>
            <a:pPr lvl="2"/>
            <a:r>
              <a:rPr lang="en-US" sz="1600" dirty="0">
                <a:ea typeface="Calibri"/>
                <a:cs typeface="Calibri"/>
              </a:rPr>
              <a:t>Sessions per user: 1.23</a:t>
            </a:r>
          </a:p>
          <a:p>
            <a:pPr lvl="2"/>
            <a:r>
              <a:rPr lang="en-US" sz="1600" dirty="0">
                <a:ea typeface="Calibri"/>
                <a:cs typeface="Calibri"/>
              </a:rPr>
              <a:t>Engagement Rate: 55%</a:t>
            </a:r>
          </a:p>
          <a:p>
            <a:pPr lvl="2"/>
            <a:r>
              <a:rPr lang="en-US" sz="1600" dirty="0">
                <a:ea typeface="Calibri"/>
                <a:cs typeface="Calibri"/>
              </a:rPr>
              <a:t>Traffic from organic searches: 75%</a:t>
            </a:r>
          </a:p>
          <a:p>
            <a:pPr lvl="2"/>
            <a:endParaRPr lang="en-US" sz="1200" dirty="0">
              <a:ea typeface="Calibri"/>
              <a:cs typeface="Calibri"/>
            </a:endParaRPr>
          </a:p>
        </p:txBody>
      </p:sp>
      <p:sp>
        <p:nvSpPr>
          <p:cNvPr id="6" name="Title 5">
            <a:extLst>
              <a:ext uri="{FF2B5EF4-FFF2-40B4-BE49-F238E27FC236}">
                <a16:creationId xmlns:a16="http://schemas.microsoft.com/office/drawing/2014/main" id="{0F131248-772E-063B-5224-535B93BD144F}"/>
              </a:ext>
            </a:extLst>
          </p:cNvPr>
          <p:cNvSpPr>
            <a:spLocks noGrp="1"/>
          </p:cNvSpPr>
          <p:nvPr>
            <p:ph type="title" idx="4294967295"/>
          </p:nvPr>
        </p:nvSpPr>
        <p:spPr>
          <a:xfrm>
            <a:off x="0" y="605757"/>
            <a:ext cx="10515600" cy="1325563"/>
          </a:xfrm>
        </p:spPr>
        <p:txBody>
          <a:bodyPr/>
          <a:lstStyle/>
          <a:p>
            <a:r>
              <a:rPr lang="en-US" sz="2700" b="1">
                <a:latin typeface="Calibri"/>
                <a:ea typeface="Calibri"/>
                <a:cs typeface="Calibri"/>
              </a:rPr>
              <a:t>Question 5.d Answer</a:t>
            </a:r>
            <a:endParaRPr lang="en-US" b="1">
              <a:ea typeface="Calibri Light"/>
              <a:cs typeface="Calibri Light"/>
            </a:endParaRPr>
          </a:p>
        </p:txBody>
      </p:sp>
    </p:spTree>
    <p:extLst>
      <p:ext uri="{BB962C8B-B14F-4D97-AF65-F5344CB8AC3E}">
        <p14:creationId xmlns:p14="http://schemas.microsoft.com/office/powerpoint/2010/main" val="12623091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79C09-4E45-494D-C8B6-1C1C38FBD77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A82B237-60F7-890A-8935-3340F6689222}"/>
              </a:ext>
            </a:extLst>
          </p:cNvPr>
          <p:cNvSpPr>
            <a:spLocks noGrp="1"/>
          </p:cNvSpPr>
          <p:nvPr>
            <p:ph sz="half" idx="2"/>
          </p:nvPr>
        </p:nvSpPr>
        <p:spPr/>
        <p:txBody>
          <a:bodyPr>
            <a:normAutofit/>
          </a:bodyPr>
          <a:lstStyle/>
          <a:p>
            <a:pPr marL="0" indent="0">
              <a:buNone/>
            </a:pPr>
            <a:r>
              <a:rPr lang="en-US" i="1" dirty="0">
                <a:ea typeface="+mn-lt"/>
                <a:cs typeface="+mn-lt"/>
              </a:rPr>
              <a:t>Q: Share potential impact to Wilmington if SB#33 passes</a:t>
            </a:r>
          </a:p>
          <a:p>
            <a:r>
              <a:rPr lang="en-US" dirty="0">
                <a:ea typeface="+mn-lt"/>
                <a:cs typeface="+mn-lt"/>
              </a:rPr>
              <a:t>According to the 2024 Delaware State Housing Authority Annual DDD report, since 2015 the State has invested $26.7M in completed projects leveraging $466M in Private Investment</a:t>
            </a:r>
          </a:p>
          <a:p>
            <a:pPr lvl="1"/>
            <a:r>
              <a:rPr lang="en-US" dirty="0">
                <a:ea typeface="+mn-lt"/>
                <a:cs typeface="+mn-lt"/>
              </a:rPr>
              <a:t>50 Large Projects, 54 Small Projects in Wilmington</a:t>
            </a:r>
          </a:p>
          <a:p>
            <a:pPr lvl="1"/>
            <a:r>
              <a:rPr lang="en-US" dirty="0">
                <a:ea typeface="+mn-lt"/>
                <a:cs typeface="+mn-lt"/>
              </a:rPr>
              <a:t>Current District Boundary: 275 Acres</a:t>
            </a:r>
          </a:p>
          <a:p>
            <a:r>
              <a:rPr lang="en-US" dirty="0">
                <a:ea typeface="+mn-lt"/>
                <a:cs typeface="+mn-lt"/>
              </a:rPr>
              <a:t>Potential impact of SB#33 is contingent on the corridor location, increased acreage allowed, and State funding increases for the DDD program</a:t>
            </a:r>
          </a:p>
        </p:txBody>
      </p:sp>
      <p:sp>
        <p:nvSpPr>
          <p:cNvPr id="3" name="Content Placeholder 2">
            <a:extLst>
              <a:ext uri="{FF2B5EF4-FFF2-40B4-BE49-F238E27FC236}">
                <a16:creationId xmlns:a16="http://schemas.microsoft.com/office/drawing/2014/main" id="{A4352A22-81A9-A9AC-2242-748500AA0018}"/>
              </a:ext>
            </a:extLst>
          </p:cNvPr>
          <p:cNvSpPr>
            <a:spLocks noGrp="1"/>
          </p:cNvSpPr>
          <p:nvPr>
            <p:ph sz="half" idx="13"/>
          </p:nvPr>
        </p:nvSpPr>
        <p:spPr/>
        <p:txBody>
          <a:bodyPr vert="horz" lIns="91440" tIns="45720" rIns="91440" bIns="45720" rtlCol="0" anchor="t">
            <a:normAutofit lnSpcReduction="10000"/>
          </a:bodyPr>
          <a:lstStyle/>
          <a:p>
            <a:r>
              <a:rPr lang="en-US">
                <a:ea typeface="Calibri"/>
                <a:cs typeface="Calibri"/>
              </a:rPr>
              <a:t>Question 5.d Answer</a:t>
            </a:r>
            <a:endParaRPr lang="en-US"/>
          </a:p>
        </p:txBody>
      </p:sp>
    </p:spTree>
    <p:extLst>
      <p:ext uri="{BB962C8B-B14F-4D97-AF65-F5344CB8AC3E}">
        <p14:creationId xmlns:p14="http://schemas.microsoft.com/office/powerpoint/2010/main" val="41408795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83942AE-9AA9-49F1-4D51-BE6E34F044A5}"/>
              </a:ext>
            </a:extLst>
          </p:cNvPr>
          <p:cNvSpPr>
            <a:spLocks noGrp="1"/>
          </p:cNvSpPr>
          <p:nvPr>
            <p:ph sz="half" idx="2"/>
          </p:nvPr>
        </p:nvSpPr>
        <p:spPr/>
        <p:txBody>
          <a:bodyPr/>
          <a:lstStyle/>
          <a:p>
            <a:pPr marL="0" indent="0">
              <a:buNone/>
            </a:pPr>
            <a:r>
              <a:rPr lang="en-US" dirty="0">
                <a:ea typeface="+mn-lt"/>
                <a:cs typeface="+mn-lt"/>
              </a:rPr>
              <a:t>Discuss the planned budgetary use for $1.8M fund balance in the Strategic Fund as of the latest Annual Comprehensive Financial Report, considering the fund balance has been a similar amount for the last 2 fiscal years. </a:t>
            </a:r>
            <a:endParaRPr lang="en-US" dirty="0"/>
          </a:p>
          <a:p>
            <a:r>
              <a:rPr lang="en-US" dirty="0">
                <a:ea typeface="+mn-lt"/>
                <a:cs typeface="+mn-lt"/>
              </a:rPr>
              <a:t>a. Specify projects in the pipeline and anticipated revenues. </a:t>
            </a:r>
          </a:p>
          <a:p>
            <a:r>
              <a:rPr lang="en-US" dirty="0">
                <a:ea typeface="+mn-lt"/>
                <a:cs typeface="+mn-lt"/>
              </a:rPr>
              <a:t>b. Specify the amount of cash infusions since inception. </a:t>
            </a:r>
          </a:p>
          <a:p>
            <a:r>
              <a:rPr lang="en-US" dirty="0">
                <a:ea typeface="+mn-lt"/>
                <a:cs typeface="+mn-lt"/>
              </a:rPr>
              <a:t>c. Specify current amount committed. </a:t>
            </a:r>
          </a:p>
          <a:p>
            <a:r>
              <a:rPr lang="en-US" dirty="0">
                <a:ea typeface="+mn-lt"/>
                <a:cs typeface="+mn-lt"/>
              </a:rPr>
              <a:t>d. Specify funding allocated for small business, minority business. </a:t>
            </a:r>
            <a:endParaRPr lang="en-US" dirty="0"/>
          </a:p>
          <a:p>
            <a:r>
              <a:rPr lang="en-US" dirty="0">
                <a:ea typeface="+mn-lt"/>
                <a:cs typeface="+mn-lt"/>
              </a:rPr>
              <a:t>e. Specify amount of funds set aside for the Minority Business Development Program, and the available fund balance. </a:t>
            </a:r>
          </a:p>
          <a:p>
            <a:pPr lvl="1"/>
            <a:r>
              <a:rPr lang="en-US" dirty="0">
                <a:ea typeface="+mn-lt"/>
                <a:cs typeface="+mn-lt"/>
              </a:rPr>
              <a:t>i. Provide an update on amounts provided for program since inception.</a:t>
            </a:r>
            <a:endParaRPr lang="en-US" dirty="0">
              <a:ea typeface="Calibri" panose="020F0502020204030204"/>
              <a:cs typeface="Calibri" panose="020F0502020204030204"/>
            </a:endParaRPr>
          </a:p>
        </p:txBody>
      </p:sp>
      <p:sp>
        <p:nvSpPr>
          <p:cNvPr id="3" name="Content Placeholder 2">
            <a:extLst>
              <a:ext uri="{FF2B5EF4-FFF2-40B4-BE49-F238E27FC236}">
                <a16:creationId xmlns:a16="http://schemas.microsoft.com/office/drawing/2014/main" id="{02FD3843-BA67-745B-571F-BEEF3D1BDBB1}"/>
              </a:ext>
            </a:extLst>
          </p:cNvPr>
          <p:cNvSpPr>
            <a:spLocks noGrp="1"/>
          </p:cNvSpPr>
          <p:nvPr>
            <p:ph sz="half" idx="13"/>
          </p:nvPr>
        </p:nvSpPr>
        <p:spPr/>
        <p:txBody>
          <a:bodyPr vert="horz" lIns="91440" tIns="45720" rIns="91440" bIns="45720" rtlCol="0" anchor="t">
            <a:normAutofit lnSpcReduction="10000"/>
          </a:bodyPr>
          <a:lstStyle/>
          <a:p>
            <a:r>
              <a:rPr lang="en-US">
                <a:ea typeface="Calibri"/>
                <a:cs typeface="Calibri"/>
              </a:rPr>
              <a:t>Question 6.</a:t>
            </a:r>
            <a:endParaRPr lang="en-US"/>
          </a:p>
        </p:txBody>
      </p:sp>
    </p:spTree>
    <p:extLst>
      <p:ext uri="{BB962C8B-B14F-4D97-AF65-F5344CB8AC3E}">
        <p14:creationId xmlns:p14="http://schemas.microsoft.com/office/powerpoint/2010/main" val="23380124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4AA7CA7-2F44-2231-3CF1-E8C874B308CA}"/>
              </a:ext>
            </a:extLst>
          </p:cNvPr>
          <p:cNvSpPr>
            <a:spLocks noGrp="1"/>
          </p:cNvSpPr>
          <p:nvPr>
            <p:ph sz="half" idx="2"/>
          </p:nvPr>
        </p:nvSpPr>
        <p:spPr/>
        <p:txBody>
          <a:bodyPr/>
          <a:lstStyle/>
          <a:p>
            <a:pPr marL="0" indent="0">
              <a:buNone/>
            </a:pPr>
            <a:r>
              <a:rPr lang="en-US" sz="2800" b="0" i="1" dirty="0">
                <a:ea typeface="Calibri"/>
                <a:cs typeface="Calibri"/>
              </a:rPr>
              <a:t>Q: Specify projects in the pipeline and anticipated revenues</a:t>
            </a:r>
            <a:endParaRPr lang="en-US" i="1" dirty="0">
              <a:ea typeface="Calibri"/>
              <a:cs typeface="Calibri"/>
            </a:endParaRPr>
          </a:p>
          <a:p>
            <a:r>
              <a:rPr lang="en-US" dirty="0">
                <a:ea typeface="Calibri"/>
                <a:cs typeface="Calibri"/>
              </a:rPr>
              <a:t>Of the three pipeline projects that are currently in progress, OED estimates that the City will receive roughly $40,685 in combined wage tax and permit fees.  </a:t>
            </a:r>
          </a:p>
          <a:p>
            <a:r>
              <a:rPr lang="en-US" dirty="0">
                <a:ea typeface="Calibri"/>
                <a:cs typeface="Calibri"/>
              </a:rPr>
              <a:t>These projects cumulatively account for about $1.9 million in private investment in the City.</a:t>
            </a:r>
          </a:p>
        </p:txBody>
      </p:sp>
      <p:sp>
        <p:nvSpPr>
          <p:cNvPr id="3" name="Content Placeholder 2">
            <a:extLst>
              <a:ext uri="{FF2B5EF4-FFF2-40B4-BE49-F238E27FC236}">
                <a16:creationId xmlns:a16="http://schemas.microsoft.com/office/drawing/2014/main" id="{0DBEB190-5598-643E-7223-D3111203599A}"/>
              </a:ext>
            </a:extLst>
          </p:cNvPr>
          <p:cNvSpPr>
            <a:spLocks noGrp="1"/>
          </p:cNvSpPr>
          <p:nvPr>
            <p:ph sz="half" idx="13"/>
          </p:nvPr>
        </p:nvSpPr>
        <p:spPr>
          <a:xfrm>
            <a:off x="188911" y="1188720"/>
            <a:ext cx="9837347" cy="523956"/>
          </a:xfrm>
        </p:spPr>
        <p:txBody>
          <a:bodyPr vert="horz" lIns="91440" tIns="45720" rIns="91440" bIns="45720" rtlCol="0" anchor="t">
            <a:normAutofit/>
          </a:bodyPr>
          <a:lstStyle/>
          <a:p>
            <a:r>
              <a:rPr lang="en-US">
                <a:ea typeface="Calibri"/>
                <a:cs typeface="Calibri"/>
              </a:rPr>
              <a:t>Question 6.a Answer</a:t>
            </a:r>
            <a:endParaRPr lang="en-US"/>
          </a:p>
        </p:txBody>
      </p:sp>
    </p:spTree>
    <p:extLst>
      <p:ext uri="{BB962C8B-B14F-4D97-AF65-F5344CB8AC3E}">
        <p14:creationId xmlns:p14="http://schemas.microsoft.com/office/powerpoint/2010/main" val="27253939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6" name="Diagram 165">
            <a:extLst>
              <a:ext uri="{FF2B5EF4-FFF2-40B4-BE49-F238E27FC236}">
                <a16:creationId xmlns:a16="http://schemas.microsoft.com/office/drawing/2014/main" id="{4013777B-4AC2-4726-A023-8C3FC3C74E4D}"/>
              </a:ext>
            </a:extLst>
          </p:cNvPr>
          <p:cNvGraphicFramePr/>
          <p:nvPr>
            <p:extLst>
              <p:ext uri="{D42A27DB-BD31-4B8C-83A1-F6EECF244321}">
                <p14:modId xmlns:p14="http://schemas.microsoft.com/office/powerpoint/2010/main" val="3484326483"/>
              </p:ext>
            </p:extLst>
          </p:nvPr>
        </p:nvGraphicFramePr>
        <p:xfrm>
          <a:off x="189895" y="4261604"/>
          <a:ext cx="11638038" cy="24209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ontent Placeholder 2">
            <a:extLst>
              <a:ext uri="{FF2B5EF4-FFF2-40B4-BE49-F238E27FC236}">
                <a16:creationId xmlns:a16="http://schemas.microsoft.com/office/drawing/2014/main" id="{FEFD140A-2091-4EED-879A-AB4B3A1D87F9}"/>
              </a:ext>
            </a:extLst>
          </p:cNvPr>
          <p:cNvSpPr txBox="1">
            <a:spLocks/>
          </p:cNvSpPr>
          <p:nvPr/>
        </p:nvSpPr>
        <p:spPr>
          <a:xfrm>
            <a:off x="280282" y="1157756"/>
            <a:ext cx="9887950" cy="480726"/>
          </a:xfrm>
          <a:prstGeom prst="rect">
            <a:avLst/>
          </a:prstGeom>
        </p:spPr>
        <p:txBody>
          <a:bodyPr vert="horz" lIns="0" tIns="45720" rIns="0" bIns="45720" rtlCol="0" anchor="t">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000" b="1" kern="1200">
                <a:solidFill>
                  <a:schemeClr val="tx1"/>
                </a:solidFill>
                <a:effectLst/>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1828800" indent="0" algn="l" defTabSz="914400" rtl="0" eaLnBrk="1" latinLnBrk="0" hangingPunct="1">
              <a:lnSpc>
                <a:spcPct val="90000"/>
              </a:lnSpc>
              <a:spcBef>
                <a:spcPts val="200"/>
              </a:spcBef>
              <a:spcAft>
                <a:spcPts val="400"/>
              </a:spcAft>
              <a:buClr>
                <a:schemeClr val="accent1"/>
              </a:buClr>
              <a:buFont typeface="Calibri" pitchFamily="34" charset="0"/>
              <a:buNone/>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800"/>
              <a:t>Question 6.b Answer</a:t>
            </a:r>
          </a:p>
        </p:txBody>
      </p:sp>
      <p:sp>
        <p:nvSpPr>
          <p:cNvPr id="4" name="TextBox 3">
            <a:extLst>
              <a:ext uri="{FF2B5EF4-FFF2-40B4-BE49-F238E27FC236}">
                <a16:creationId xmlns:a16="http://schemas.microsoft.com/office/drawing/2014/main" id="{D99CF7BA-08EF-61BF-4585-0420C9E93071}"/>
              </a:ext>
            </a:extLst>
          </p:cNvPr>
          <p:cNvSpPr txBox="1"/>
          <p:nvPr/>
        </p:nvSpPr>
        <p:spPr>
          <a:xfrm>
            <a:off x="189895" y="1638482"/>
            <a:ext cx="9327169" cy="3416320"/>
          </a:xfrm>
          <a:prstGeom prst="rect">
            <a:avLst/>
          </a:prstGeom>
          <a:noFill/>
        </p:spPr>
        <p:txBody>
          <a:bodyPr wrap="none" lIns="91440" tIns="45720" rIns="91440" bIns="45720" rtlCol="0" anchor="t">
            <a:spAutoFit/>
          </a:bodyPr>
          <a:lstStyle/>
          <a:p>
            <a:r>
              <a:rPr lang="en-US" sz="1800" i="1" dirty="0">
                <a:cs typeface="Arial"/>
              </a:rPr>
              <a:t>Q: Specify the amount of cash infusions since inception</a:t>
            </a:r>
          </a:p>
          <a:p>
            <a:endParaRPr lang="en-US" sz="1800" i="1" dirty="0">
              <a:cs typeface="Arial"/>
            </a:endParaRPr>
          </a:p>
          <a:p>
            <a:r>
              <a:rPr lang="en-US" sz="1800" u="sng" dirty="0">
                <a:cs typeface="Arial"/>
              </a:rPr>
              <a:t>Strategic Fund</a:t>
            </a:r>
          </a:p>
          <a:p>
            <a:pPr marL="285750" indent="-285750">
              <a:buFont typeface="Arial" panose="020B0604020202020204" pitchFamily="34" charset="0"/>
              <a:buChar char="•"/>
            </a:pPr>
            <a:r>
              <a:rPr lang="en-US" sz="1800" dirty="0">
                <a:cs typeface="Arial"/>
              </a:rPr>
              <a:t>Established by legislation in 2002 to provide a “tool” to provide financial incentives to business</a:t>
            </a:r>
            <a:endParaRPr lang="en-US" sz="1800" dirty="0">
              <a:ea typeface="Calibri"/>
              <a:cs typeface="Arial"/>
            </a:endParaRPr>
          </a:p>
          <a:p>
            <a:pPr marL="285750" indent="-285750">
              <a:buFont typeface="Arial" panose="020B0604020202020204" pitchFamily="34" charset="0"/>
              <a:buChar char="•"/>
            </a:pPr>
            <a:r>
              <a:rPr lang="en-US" sz="1800" dirty="0">
                <a:cs typeface="Arial"/>
              </a:rPr>
              <a:t>Purpose is to attract &amp; retain jobs in city, modeled after State’s fund</a:t>
            </a:r>
            <a:endParaRPr lang="en-US" sz="1800" dirty="0">
              <a:ea typeface="Calibri"/>
              <a:cs typeface="Arial"/>
            </a:endParaRPr>
          </a:p>
          <a:p>
            <a:pPr marL="285750" indent="-285750">
              <a:buFont typeface="Arial" panose="020B0604020202020204" pitchFamily="34" charset="0"/>
              <a:buChar char="•"/>
            </a:pPr>
            <a:r>
              <a:rPr lang="en-US" sz="1800" dirty="0">
                <a:cs typeface="Arial"/>
              </a:rPr>
              <a:t>Amounts based on number of jobs and wages</a:t>
            </a:r>
            <a:endParaRPr lang="en-US" sz="1800" dirty="0">
              <a:ea typeface="Calibri"/>
              <a:cs typeface="Arial"/>
            </a:endParaRPr>
          </a:p>
          <a:p>
            <a:pPr marL="285750" indent="-285750">
              <a:buFont typeface="Arial" panose="020B0604020202020204" pitchFamily="34" charset="0"/>
              <a:buChar char="•"/>
            </a:pPr>
            <a:r>
              <a:rPr lang="en-US" sz="1800" dirty="0">
                <a:cs typeface="Arial"/>
              </a:rPr>
              <a:t>Payback from wage taxes</a:t>
            </a:r>
            <a:endParaRPr lang="en-US" sz="1800" dirty="0">
              <a:ea typeface="Calibri"/>
              <a:cs typeface="Arial"/>
            </a:endParaRPr>
          </a:p>
          <a:p>
            <a:pPr marL="285750" indent="-285750">
              <a:buFont typeface="Arial" panose="020B0604020202020204" pitchFamily="34" charset="0"/>
              <a:buChar char="•"/>
            </a:pPr>
            <a:r>
              <a:rPr lang="en-US" sz="1800" dirty="0">
                <a:cs typeface="Arial"/>
              </a:rPr>
              <a:t>Performance requirements and claw-backs</a:t>
            </a:r>
            <a:endParaRPr lang="en-US" sz="1800" dirty="0">
              <a:ea typeface="Calibri"/>
              <a:cs typeface="Arial"/>
            </a:endParaRPr>
          </a:p>
          <a:p>
            <a:pPr marL="285750" indent="-285750">
              <a:buFont typeface="Arial" panose="020B0604020202020204" pitchFamily="34" charset="0"/>
              <a:buChar char="•"/>
            </a:pPr>
            <a:r>
              <a:rPr lang="en-US" sz="1800" b="1" dirty="0">
                <a:cs typeface="Arial"/>
              </a:rPr>
              <a:t>Total Funding to date: $</a:t>
            </a:r>
            <a:r>
              <a:rPr lang="en-US" b="1" dirty="0">
                <a:cs typeface="Arial"/>
              </a:rPr>
              <a:t>18,710,000</a:t>
            </a:r>
          </a:p>
          <a:p>
            <a:pPr marL="285750" indent="-285750">
              <a:buFont typeface="Arial" panose="020B0604020202020204" pitchFamily="34" charset="0"/>
              <a:buChar char="•"/>
            </a:pPr>
            <a:r>
              <a:rPr lang="en-US" b="1" dirty="0">
                <a:ea typeface="Calibri"/>
                <a:cs typeface="Arial"/>
              </a:rPr>
              <a:t>T</a:t>
            </a:r>
            <a:r>
              <a:rPr lang="en-US" b="1" dirty="0">
                <a:ea typeface="Calibri"/>
                <a:cs typeface="Arial" panose="020B0604020202020204" pitchFamily="34" charset="0"/>
              </a:rPr>
              <a:t>otal Returns to date: </a:t>
            </a:r>
            <a:r>
              <a:rPr lang="en-US" b="1" i="0" u="none" strike="noStrike" noProof="0" dirty="0">
                <a:solidFill>
                  <a:srgbClr val="000000"/>
                </a:solidFill>
                <a:latin typeface="Calibri"/>
              </a:rPr>
              <a:t>$158,804,171</a:t>
            </a:r>
            <a:endParaRPr lang="en-US" b="1" dirty="0">
              <a:cs typeface="Arial" panose="020B0604020202020204" pitchFamily="34" charset="0"/>
            </a:endParaRPr>
          </a:p>
          <a:p>
            <a:pPr marL="285750" indent="-285750">
              <a:buFont typeface="Arial" panose="020B0604020202020204" pitchFamily="34" charset="0"/>
              <a:buChar char="•"/>
            </a:pPr>
            <a:endParaRPr lang="en-US" sz="1800" dirty="0">
              <a:cs typeface="Arial" panose="020B0604020202020204" pitchFamily="34" charset="0"/>
            </a:endParaRPr>
          </a:p>
          <a:p>
            <a:endParaRPr lang="en-US" dirty="0"/>
          </a:p>
        </p:txBody>
      </p:sp>
    </p:spTree>
    <p:extLst>
      <p:ext uri="{BB962C8B-B14F-4D97-AF65-F5344CB8AC3E}">
        <p14:creationId xmlns:p14="http://schemas.microsoft.com/office/powerpoint/2010/main" val="8484874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444BE2-0358-36F9-0F05-39AE8696176A}"/>
              </a:ext>
            </a:extLst>
          </p:cNvPr>
          <p:cNvSpPr>
            <a:spLocks noGrp="1"/>
          </p:cNvSpPr>
          <p:nvPr>
            <p:ph sz="half" idx="13"/>
          </p:nvPr>
        </p:nvSpPr>
        <p:spPr>
          <a:xfrm>
            <a:off x="569911" y="1078431"/>
            <a:ext cx="8684321" cy="473825"/>
          </a:xfrm>
        </p:spPr>
        <p:txBody>
          <a:bodyPr vert="horz" lIns="91440" tIns="45720" rIns="91440" bIns="45720" rtlCol="0" anchor="t">
            <a:normAutofit lnSpcReduction="10000"/>
          </a:bodyPr>
          <a:lstStyle/>
          <a:p>
            <a:r>
              <a:rPr lang="en-US">
                <a:ea typeface="Calibri"/>
                <a:cs typeface="Calibri"/>
              </a:rPr>
              <a:t>Question 6.c Answer</a:t>
            </a:r>
            <a:endParaRPr lang="en-US"/>
          </a:p>
        </p:txBody>
      </p:sp>
      <p:graphicFrame>
        <p:nvGraphicFramePr>
          <p:cNvPr id="5" name="Table 4">
            <a:extLst>
              <a:ext uri="{FF2B5EF4-FFF2-40B4-BE49-F238E27FC236}">
                <a16:creationId xmlns:a16="http://schemas.microsoft.com/office/drawing/2014/main" id="{73D523E2-AD93-B605-A86C-78A13D03D9A8}"/>
              </a:ext>
            </a:extLst>
          </p:cNvPr>
          <p:cNvGraphicFramePr>
            <a:graphicFrameLocks noGrp="1"/>
          </p:cNvGraphicFramePr>
          <p:nvPr>
            <p:extLst>
              <p:ext uri="{D42A27DB-BD31-4B8C-83A1-F6EECF244321}">
                <p14:modId xmlns:p14="http://schemas.microsoft.com/office/powerpoint/2010/main" val="2206769709"/>
              </p:ext>
            </p:extLst>
          </p:nvPr>
        </p:nvGraphicFramePr>
        <p:xfrm>
          <a:off x="571500" y="2364509"/>
          <a:ext cx="10207255" cy="3290240"/>
        </p:xfrm>
        <a:graphic>
          <a:graphicData uri="http://schemas.openxmlformats.org/drawingml/2006/table">
            <a:tbl>
              <a:tblPr bandRow="1">
                <a:tableStyleId>{5C22544A-7EE6-4342-B048-85BDC9FD1C3A}</a:tableStyleId>
              </a:tblPr>
              <a:tblGrid>
                <a:gridCol w="7559842">
                  <a:extLst>
                    <a:ext uri="{9D8B030D-6E8A-4147-A177-3AD203B41FA5}">
                      <a16:colId xmlns:a16="http://schemas.microsoft.com/office/drawing/2014/main" val="2847827820"/>
                    </a:ext>
                  </a:extLst>
                </a:gridCol>
                <a:gridCol w="2647413">
                  <a:extLst>
                    <a:ext uri="{9D8B030D-6E8A-4147-A177-3AD203B41FA5}">
                      <a16:colId xmlns:a16="http://schemas.microsoft.com/office/drawing/2014/main" val="3770960410"/>
                    </a:ext>
                  </a:extLst>
                </a:gridCol>
              </a:tblGrid>
              <a:tr h="543266">
                <a:tc gridSpan="2">
                  <a:txBody>
                    <a:bodyPr/>
                    <a:lstStyle/>
                    <a:p>
                      <a:pPr algn="l" fontAlgn="base"/>
                      <a:r>
                        <a:rPr lang="en-US" sz="3200" b="0" i="0" u="none" strike="noStrike">
                          <a:solidFill>
                            <a:srgbClr val="000000"/>
                          </a:solidFill>
                          <a:effectLst/>
                          <a:highlight>
                            <a:srgbClr val="FFF4E7"/>
                          </a:highlight>
                          <a:latin typeface="Calibri"/>
                        </a:rPr>
                        <a:t>Economic Development Strategic Fund</a:t>
                      </a:r>
                      <a:endParaRPr lang="en-US" b="0" i="0">
                        <a:solidFill>
                          <a:srgbClr val="000000"/>
                        </a:solidFill>
                        <a:effectLst/>
                        <a:highlight>
                          <a:srgbClr val="FFF4E7"/>
                        </a:highlight>
                        <a:latin typeface="Calibri"/>
                      </a:endParaRPr>
                    </a:p>
                  </a:txBody>
                  <a:tcPr anchor="b">
                    <a:lnL w="13649" cap="flat" cmpd="sng" algn="ctr">
                      <a:solidFill>
                        <a:srgbClr val="FFFFFF"/>
                      </a:solidFill>
                      <a:prstDash val="solid"/>
                      <a:round/>
                      <a:headEnd type="none" w="med" len="med"/>
                      <a:tailEnd type="none" w="med" len="med"/>
                    </a:lnL>
                    <a:lnR w="13649" cap="flat" cmpd="sng" algn="ctr">
                      <a:solidFill>
                        <a:srgbClr val="FFFFFF"/>
                      </a:solidFill>
                      <a:prstDash val="solid"/>
                      <a:round/>
                      <a:headEnd type="none" w="med" len="med"/>
                      <a:tailEnd type="none" w="med" len="med"/>
                    </a:lnR>
                    <a:lnT w="13649" cap="flat" cmpd="sng" algn="ctr">
                      <a:solidFill>
                        <a:srgbClr val="FFFFFF"/>
                      </a:solidFill>
                      <a:prstDash val="solid"/>
                      <a:round/>
                      <a:headEnd type="none" w="med" len="med"/>
                      <a:tailEnd type="none" w="med" len="med"/>
                    </a:lnT>
                    <a:lnB w="13649" cap="flat" cmpd="sng" algn="ctr">
                      <a:solidFill>
                        <a:srgbClr val="FFFFFF"/>
                      </a:solidFill>
                      <a:prstDash val="solid"/>
                      <a:round/>
                      <a:headEnd type="none" w="med" len="med"/>
                      <a:tailEnd type="none" w="med" len="med"/>
                    </a:lnB>
                    <a:solidFill>
                      <a:srgbClr val="FFF4E7"/>
                    </a:solidFill>
                  </a:tcPr>
                </a:tc>
                <a:tc hMerge="1">
                  <a:txBody>
                    <a:bodyPr/>
                    <a:lstStyle/>
                    <a:p>
                      <a:endParaRPr lang="en-US"/>
                    </a:p>
                  </a:txBody>
                  <a:tcPr/>
                </a:tc>
                <a:extLst>
                  <a:ext uri="{0D108BD9-81ED-4DB2-BD59-A6C34878D82A}">
                    <a16:rowId xmlns:a16="http://schemas.microsoft.com/office/drawing/2014/main" val="598027928"/>
                  </a:ext>
                </a:extLst>
              </a:tr>
              <a:tr h="445964">
                <a:tc>
                  <a:txBody>
                    <a:bodyPr/>
                    <a:lstStyle/>
                    <a:p>
                      <a:pPr algn="l" fontAlgn="base"/>
                      <a:r>
                        <a:rPr lang="en-US" sz="1800" b="0" i="0" u="none" strike="noStrike">
                          <a:solidFill>
                            <a:srgbClr val="000000"/>
                          </a:solidFill>
                          <a:effectLst/>
                          <a:highlight>
                            <a:srgbClr val="FFF4E7"/>
                          </a:highlight>
                          <a:latin typeface="Calibri"/>
                        </a:rPr>
                        <a:t>FY’25 Starting Fund Balance</a:t>
                      </a:r>
                      <a:endParaRPr lang="en-US" b="0" i="0">
                        <a:solidFill>
                          <a:srgbClr val="000000"/>
                        </a:solidFill>
                        <a:effectLst/>
                        <a:highlight>
                          <a:srgbClr val="FFF4E7"/>
                        </a:highlight>
                        <a:latin typeface="Calibri"/>
                      </a:endParaRPr>
                    </a:p>
                  </a:txBody>
                  <a:tcPr marL="9525" marR="9525" marT="9525" anchor="b">
                    <a:lnL w="13649" cap="flat" cmpd="sng" algn="ctr">
                      <a:solidFill>
                        <a:srgbClr val="FFFFFF"/>
                      </a:solidFill>
                      <a:prstDash val="solid"/>
                      <a:round/>
                      <a:headEnd type="none" w="med" len="med"/>
                      <a:tailEnd type="none" w="med" len="med"/>
                    </a:lnL>
                    <a:lnR w="13649" cap="flat" cmpd="sng" algn="ctr">
                      <a:solidFill>
                        <a:srgbClr val="FFFFFF"/>
                      </a:solidFill>
                      <a:prstDash val="solid"/>
                      <a:round/>
                      <a:headEnd type="none" w="med" len="med"/>
                      <a:tailEnd type="none" w="med" len="med"/>
                    </a:lnR>
                    <a:lnT w="13649" cap="flat" cmpd="sng" algn="ctr">
                      <a:solidFill>
                        <a:srgbClr val="FFFFFF"/>
                      </a:solidFill>
                      <a:prstDash val="solid"/>
                      <a:round/>
                      <a:headEnd type="none" w="med" len="med"/>
                      <a:tailEnd type="none" w="med" len="med"/>
                    </a:lnT>
                    <a:lnB w="13649" cap="flat" cmpd="sng" algn="ctr">
                      <a:solidFill>
                        <a:srgbClr val="FFFFFF"/>
                      </a:solidFill>
                      <a:prstDash val="solid"/>
                      <a:round/>
                      <a:headEnd type="none" w="med" len="med"/>
                      <a:tailEnd type="none" w="med" len="med"/>
                    </a:lnB>
                    <a:solidFill>
                      <a:srgbClr val="FFF4E7"/>
                    </a:solidFill>
                  </a:tcPr>
                </a:tc>
                <a:tc>
                  <a:txBody>
                    <a:bodyPr/>
                    <a:lstStyle/>
                    <a:p>
                      <a:pPr algn="r" fontAlgn="base"/>
                      <a:r>
                        <a:rPr lang="en-US" sz="1800" b="0" i="0" u="none" strike="noStrike">
                          <a:solidFill>
                            <a:srgbClr val="000000"/>
                          </a:solidFill>
                          <a:effectLst/>
                          <a:highlight>
                            <a:srgbClr val="FFF4E7"/>
                          </a:highlight>
                          <a:latin typeface="Calibri"/>
                        </a:rPr>
                        <a:t> $2,167,966 </a:t>
                      </a:r>
                      <a:endParaRPr lang="en-US" b="0" i="0">
                        <a:solidFill>
                          <a:srgbClr val="000000"/>
                        </a:solidFill>
                        <a:effectLst/>
                        <a:highlight>
                          <a:srgbClr val="FFF4E7"/>
                        </a:highlight>
                        <a:latin typeface="Calibri"/>
                      </a:endParaRPr>
                    </a:p>
                  </a:txBody>
                  <a:tcPr marL="9525" marR="9525" marT="9525" anchor="b">
                    <a:lnL w="13649" cap="flat" cmpd="sng" algn="ctr">
                      <a:solidFill>
                        <a:srgbClr val="FFFFFF"/>
                      </a:solidFill>
                      <a:prstDash val="solid"/>
                      <a:round/>
                      <a:headEnd type="none" w="med" len="med"/>
                      <a:tailEnd type="none" w="med" len="med"/>
                    </a:lnL>
                    <a:lnR w="13649" cap="flat" cmpd="sng" algn="ctr">
                      <a:solidFill>
                        <a:srgbClr val="FFFFFF"/>
                      </a:solidFill>
                      <a:prstDash val="solid"/>
                      <a:round/>
                      <a:headEnd type="none" w="med" len="med"/>
                      <a:tailEnd type="none" w="med" len="med"/>
                    </a:lnR>
                    <a:lnT w="13649" cap="flat" cmpd="sng" algn="ctr">
                      <a:solidFill>
                        <a:srgbClr val="FFFFFF"/>
                      </a:solidFill>
                      <a:prstDash val="solid"/>
                      <a:round/>
                      <a:headEnd type="none" w="med" len="med"/>
                      <a:tailEnd type="none" w="med" len="med"/>
                    </a:lnT>
                    <a:lnB w="13649" cap="flat" cmpd="sng" algn="ctr">
                      <a:solidFill>
                        <a:srgbClr val="FFFFFF"/>
                      </a:solidFill>
                      <a:prstDash val="solid"/>
                      <a:round/>
                      <a:headEnd type="none" w="med" len="med"/>
                      <a:tailEnd type="none" w="med" len="med"/>
                    </a:lnB>
                    <a:solidFill>
                      <a:srgbClr val="FFF4E7"/>
                    </a:solidFill>
                  </a:tcPr>
                </a:tc>
                <a:extLst>
                  <a:ext uri="{0D108BD9-81ED-4DB2-BD59-A6C34878D82A}">
                    <a16:rowId xmlns:a16="http://schemas.microsoft.com/office/drawing/2014/main" val="904633004"/>
                  </a:ext>
                </a:extLst>
              </a:tr>
              <a:tr h="445964">
                <a:tc>
                  <a:txBody>
                    <a:bodyPr/>
                    <a:lstStyle/>
                    <a:p>
                      <a:pPr algn="l" fontAlgn="base"/>
                      <a:r>
                        <a:rPr lang="en-US" sz="1800" b="0" i="0" u="none" strike="noStrike">
                          <a:solidFill>
                            <a:srgbClr val="000000"/>
                          </a:solidFill>
                          <a:effectLst/>
                          <a:highlight>
                            <a:srgbClr val="FFF4E7"/>
                          </a:highlight>
                          <a:latin typeface="Calibri"/>
                        </a:rPr>
                        <a:t>Expenditures</a:t>
                      </a:r>
                      <a:endParaRPr lang="en-US" b="0" i="0">
                        <a:solidFill>
                          <a:srgbClr val="000000"/>
                        </a:solidFill>
                        <a:effectLst/>
                        <a:highlight>
                          <a:srgbClr val="FFF4E7"/>
                        </a:highlight>
                        <a:latin typeface="Calibri"/>
                      </a:endParaRPr>
                    </a:p>
                  </a:txBody>
                  <a:tcPr marL="9525" marR="9525" marT="9525" anchor="b">
                    <a:lnL w="13649" cap="flat" cmpd="sng" algn="ctr">
                      <a:solidFill>
                        <a:srgbClr val="FFFFFF"/>
                      </a:solidFill>
                      <a:prstDash val="solid"/>
                      <a:round/>
                      <a:headEnd type="none" w="med" len="med"/>
                      <a:tailEnd type="none" w="med" len="med"/>
                    </a:lnL>
                    <a:lnR w="13649" cap="flat" cmpd="sng" algn="ctr">
                      <a:solidFill>
                        <a:srgbClr val="FFFFFF"/>
                      </a:solidFill>
                      <a:prstDash val="solid"/>
                      <a:round/>
                      <a:headEnd type="none" w="med" len="med"/>
                      <a:tailEnd type="none" w="med" len="med"/>
                    </a:lnR>
                    <a:lnT w="13649" cap="flat" cmpd="sng" algn="ctr">
                      <a:solidFill>
                        <a:srgbClr val="FFFFFF"/>
                      </a:solidFill>
                      <a:prstDash val="solid"/>
                      <a:round/>
                      <a:headEnd type="none" w="med" len="med"/>
                      <a:tailEnd type="none" w="med" len="med"/>
                    </a:lnT>
                    <a:lnB w="13649" cap="flat" cmpd="sng" algn="ctr">
                      <a:solidFill>
                        <a:srgbClr val="FFFFFF"/>
                      </a:solidFill>
                      <a:prstDash val="solid"/>
                      <a:round/>
                      <a:headEnd type="none" w="med" len="med"/>
                      <a:tailEnd type="none" w="med" len="med"/>
                    </a:lnB>
                    <a:solidFill>
                      <a:srgbClr val="FFF4E7"/>
                    </a:solidFill>
                  </a:tcPr>
                </a:tc>
                <a:tc>
                  <a:txBody>
                    <a:bodyPr/>
                    <a:lstStyle/>
                    <a:p>
                      <a:pPr algn="r" fontAlgn="base"/>
                      <a:r>
                        <a:rPr lang="en-US" sz="1800" b="0" i="0" u="none" strike="noStrike">
                          <a:solidFill>
                            <a:srgbClr val="000000"/>
                          </a:solidFill>
                          <a:effectLst/>
                          <a:highlight>
                            <a:srgbClr val="FFF4E7"/>
                          </a:highlight>
                          <a:latin typeface="Calibri"/>
                        </a:rPr>
                        <a:t>$(824,513)</a:t>
                      </a:r>
                      <a:endParaRPr lang="en-US" b="0" i="0">
                        <a:solidFill>
                          <a:srgbClr val="000000"/>
                        </a:solidFill>
                        <a:effectLst/>
                        <a:highlight>
                          <a:srgbClr val="FFF4E7"/>
                        </a:highlight>
                        <a:latin typeface="Calibri"/>
                      </a:endParaRPr>
                    </a:p>
                  </a:txBody>
                  <a:tcPr marL="9525" marR="9525" marT="9525" anchor="b">
                    <a:lnL w="13649" cap="flat" cmpd="sng" algn="ctr">
                      <a:solidFill>
                        <a:srgbClr val="FFFFFF"/>
                      </a:solidFill>
                      <a:prstDash val="solid"/>
                      <a:round/>
                      <a:headEnd type="none" w="med" len="med"/>
                      <a:tailEnd type="none" w="med" len="med"/>
                    </a:lnL>
                    <a:lnR w="13649" cap="flat" cmpd="sng" algn="ctr">
                      <a:solidFill>
                        <a:srgbClr val="FFFFFF"/>
                      </a:solidFill>
                      <a:prstDash val="solid"/>
                      <a:round/>
                      <a:headEnd type="none" w="med" len="med"/>
                      <a:tailEnd type="none" w="med" len="med"/>
                    </a:lnR>
                    <a:lnT w="13649" cap="flat" cmpd="sng" algn="ctr">
                      <a:solidFill>
                        <a:srgbClr val="FFFFFF"/>
                      </a:solidFill>
                      <a:prstDash val="solid"/>
                      <a:round/>
                      <a:headEnd type="none" w="med" len="med"/>
                      <a:tailEnd type="none" w="med" len="med"/>
                    </a:lnT>
                    <a:lnB w="13649" cap="flat" cmpd="sng" algn="ctr">
                      <a:solidFill>
                        <a:srgbClr val="FFFFFF"/>
                      </a:solidFill>
                      <a:prstDash val="solid"/>
                      <a:round/>
                      <a:headEnd type="none" w="med" len="med"/>
                      <a:tailEnd type="none" w="med" len="med"/>
                    </a:lnB>
                    <a:solidFill>
                      <a:srgbClr val="FFF4E7"/>
                    </a:solidFill>
                  </a:tcPr>
                </a:tc>
                <a:extLst>
                  <a:ext uri="{0D108BD9-81ED-4DB2-BD59-A6C34878D82A}">
                    <a16:rowId xmlns:a16="http://schemas.microsoft.com/office/drawing/2014/main" val="1048874682"/>
                  </a:ext>
                </a:extLst>
              </a:tr>
              <a:tr h="445964">
                <a:tc>
                  <a:txBody>
                    <a:bodyPr/>
                    <a:lstStyle/>
                    <a:p>
                      <a:pPr algn="l" fontAlgn="base"/>
                      <a:r>
                        <a:rPr lang="en-US" sz="1800" b="0" i="0" u="none" strike="noStrike" dirty="0">
                          <a:solidFill>
                            <a:srgbClr val="000000"/>
                          </a:solidFill>
                          <a:effectLst/>
                          <a:highlight>
                            <a:srgbClr val="FFF4E7"/>
                          </a:highlight>
                          <a:latin typeface="Calibri"/>
                        </a:rPr>
                        <a:t>Encumbrances</a:t>
                      </a:r>
                      <a:endParaRPr lang="en-US" b="0" i="0" dirty="0">
                        <a:solidFill>
                          <a:srgbClr val="000000"/>
                        </a:solidFill>
                        <a:effectLst/>
                        <a:highlight>
                          <a:srgbClr val="FFF4E7"/>
                        </a:highlight>
                        <a:latin typeface="Calibri"/>
                      </a:endParaRPr>
                    </a:p>
                  </a:txBody>
                  <a:tcPr marL="9525" marR="9525" marT="9525" anchor="b">
                    <a:lnL w="13649" cap="flat" cmpd="sng" algn="ctr">
                      <a:solidFill>
                        <a:srgbClr val="FFFFFF"/>
                      </a:solidFill>
                      <a:prstDash val="solid"/>
                      <a:round/>
                      <a:headEnd type="none" w="med" len="med"/>
                      <a:tailEnd type="none" w="med" len="med"/>
                    </a:lnL>
                    <a:lnR w="13649" cap="flat" cmpd="sng" algn="ctr">
                      <a:solidFill>
                        <a:srgbClr val="FFFFFF"/>
                      </a:solidFill>
                      <a:prstDash val="solid"/>
                      <a:round/>
                      <a:headEnd type="none" w="med" len="med"/>
                      <a:tailEnd type="none" w="med" len="med"/>
                    </a:lnR>
                    <a:lnT w="13649" cap="flat" cmpd="sng" algn="ctr">
                      <a:solidFill>
                        <a:srgbClr val="FFFFFF"/>
                      </a:solidFill>
                      <a:prstDash val="solid"/>
                      <a:round/>
                      <a:headEnd type="none" w="med" len="med"/>
                      <a:tailEnd type="none" w="med" len="med"/>
                    </a:lnT>
                    <a:lnB w="13649" cap="flat" cmpd="sng" algn="ctr">
                      <a:solidFill>
                        <a:srgbClr val="FFFFFF"/>
                      </a:solidFill>
                      <a:prstDash val="solid"/>
                      <a:round/>
                      <a:headEnd type="none" w="med" len="med"/>
                      <a:tailEnd type="none" w="med" len="med"/>
                    </a:lnB>
                    <a:solidFill>
                      <a:srgbClr val="FFF4E7"/>
                    </a:solidFill>
                  </a:tcPr>
                </a:tc>
                <a:tc>
                  <a:txBody>
                    <a:bodyPr/>
                    <a:lstStyle/>
                    <a:p>
                      <a:pPr algn="r" fontAlgn="base"/>
                      <a:r>
                        <a:rPr lang="en-US" sz="1800" b="0" i="0" u="none" strike="noStrike">
                          <a:solidFill>
                            <a:srgbClr val="000000"/>
                          </a:solidFill>
                          <a:effectLst/>
                          <a:highlight>
                            <a:srgbClr val="FFF4E7"/>
                          </a:highlight>
                          <a:latin typeface="Calibri"/>
                        </a:rPr>
                        <a:t>$(279,750)</a:t>
                      </a:r>
                      <a:endParaRPr lang="en-US" b="0" i="0">
                        <a:solidFill>
                          <a:srgbClr val="000000"/>
                        </a:solidFill>
                        <a:effectLst/>
                        <a:highlight>
                          <a:srgbClr val="FFF4E7"/>
                        </a:highlight>
                        <a:latin typeface="Calibri"/>
                      </a:endParaRPr>
                    </a:p>
                  </a:txBody>
                  <a:tcPr marL="9525" marR="9525" marT="9525" anchor="b">
                    <a:lnL w="13649" cap="flat" cmpd="sng" algn="ctr">
                      <a:solidFill>
                        <a:srgbClr val="FFFFFF"/>
                      </a:solidFill>
                      <a:prstDash val="solid"/>
                      <a:round/>
                      <a:headEnd type="none" w="med" len="med"/>
                      <a:tailEnd type="none" w="med" len="med"/>
                    </a:lnL>
                    <a:lnR w="13649" cap="flat" cmpd="sng" algn="ctr">
                      <a:solidFill>
                        <a:srgbClr val="FFFFFF"/>
                      </a:solidFill>
                      <a:prstDash val="solid"/>
                      <a:round/>
                      <a:headEnd type="none" w="med" len="med"/>
                      <a:tailEnd type="none" w="med" len="med"/>
                    </a:lnR>
                    <a:lnT w="13649" cap="flat" cmpd="sng" algn="ctr">
                      <a:solidFill>
                        <a:srgbClr val="FFFFFF"/>
                      </a:solidFill>
                      <a:prstDash val="solid"/>
                      <a:round/>
                      <a:headEnd type="none" w="med" len="med"/>
                      <a:tailEnd type="none" w="med" len="med"/>
                    </a:lnT>
                    <a:lnB w="13649" cap="flat" cmpd="sng" algn="ctr">
                      <a:solidFill>
                        <a:srgbClr val="FFFFFF"/>
                      </a:solidFill>
                      <a:prstDash val="solid"/>
                      <a:round/>
                      <a:headEnd type="none" w="med" len="med"/>
                      <a:tailEnd type="none" w="med" len="med"/>
                    </a:lnB>
                    <a:solidFill>
                      <a:srgbClr val="FFF4E7"/>
                    </a:solidFill>
                  </a:tcPr>
                </a:tc>
                <a:extLst>
                  <a:ext uri="{0D108BD9-81ED-4DB2-BD59-A6C34878D82A}">
                    <a16:rowId xmlns:a16="http://schemas.microsoft.com/office/drawing/2014/main" val="1375359189"/>
                  </a:ext>
                </a:extLst>
              </a:tr>
              <a:tr h="445964">
                <a:tc>
                  <a:txBody>
                    <a:bodyPr/>
                    <a:lstStyle/>
                    <a:p>
                      <a:pPr algn="l" fontAlgn="base"/>
                      <a:r>
                        <a:rPr lang="en-US" b="0" i="0">
                          <a:solidFill>
                            <a:srgbClr val="000000"/>
                          </a:solidFill>
                          <a:effectLst/>
                          <a:latin typeface="Calibri"/>
                        </a:rPr>
                        <a:t>Repayment</a:t>
                      </a:r>
                    </a:p>
                  </a:txBody>
                  <a:tcPr marL="9525" marR="9525" marT="9525" anchor="b">
                    <a:lnL w="13649" cap="flat" cmpd="sng" algn="ctr">
                      <a:solidFill>
                        <a:srgbClr val="FFFFFF"/>
                      </a:solidFill>
                      <a:prstDash val="solid"/>
                      <a:round/>
                      <a:headEnd type="none" w="med" len="med"/>
                      <a:tailEnd type="none" w="med" len="med"/>
                    </a:lnL>
                    <a:lnR w="13649" cap="flat" cmpd="sng" algn="ctr">
                      <a:solidFill>
                        <a:srgbClr val="FFFFFF"/>
                      </a:solidFill>
                      <a:prstDash val="solid"/>
                      <a:round/>
                      <a:headEnd type="none" w="med" len="med"/>
                      <a:tailEnd type="none" w="med" len="med"/>
                    </a:lnR>
                    <a:lnT w="13649" cap="flat" cmpd="sng" algn="ctr">
                      <a:solidFill>
                        <a:srgbClr val="FFFFFF"/>
                      </a:solidFill>
                      <a:prstDash val="solid"/>
                      <a:round/>
                      <a:headEnd type="none" w="med" len="med"/>
                      <a:tailEnd type="none" w="med" len="med"/>
                    </a:lnT>
                    <a:lnB w="13649" cap="flat" cmpd="sng" algn="ctr">
                      <a:solidFill>
                        <a:srgbClr val="FFFFFF"/>
                      </a:solidFill>
                      <a:prstDash val="solid"/>
                      <a:round/>
                      <a:headEnd type="none" w="med" len="med"/>
                      <a:tailEnd type="none" w="med" len="med"/>
                    </a:lnB>
                    <a:solidFill>
                      <a:srgbClr val="FFF4E7"/>
                    </a:solidFill>
                  </a:tcPr>
                </a:tc>
                <a:tc>
                  <a:txBody>
                    <a:bodyPr/>
                    <a:lstStyle/>
                    <a:p>
                      <a:pPr lvl="0" algn="r">
                        <a:buNone/>
                      </a:pPr>
                      <a:r>
                        <a:rPr lang="en-US" sz="1800" b="0" i="0" u="none">
                          <a:solidFill>
                            <a:srgbClr val="000000"/>
                          </a:solidFill>
                          <a:effectLst/>
                          <a:highlight>
                            <a:srgbClr val="FFF4E7"/>
                          </a:highlight>
                          <a:latin typeface="Calibri"/>
                        </a:rPr>
                        <a:t>$300,000</a:t>
                      </a:r>
                      <a:endParaRPr lang="en-US" u="none"/>
                    </a:p>
                  </a:txBody>
                  <a:tcPr marL="9525" marR="9525" marT="9525" anchor="b">
                    <a:lnL w="13649" cap="flat" cmpd="sng" algn="ctr">
                      <a:solidFill>
                        <a:srgbClr val="FFFFFF"/>
                      </a:solidFill>
                      <a:prstDash val="solid"/>
                      <a:round/>
                      <a:headEnd type="none" w="med" len="med"/>
                      <a:tailEnd type="none" w="med" len="med"/>
                    </a:lnL>
                    <a:lnR w="13649" cap="flat" cmpd="sng" algn="ctr">
                      <a:solidFill>
                        <a:srgbClr val="FFFFFF"/>
                      </a:solidFill>
                      <a:prstDash val="solid"/>
                      <a:round/>
                      <a:headEnd type="none" w="med" len="med"/>
                      <a:tailEnd type="none" w="med" len="med"/>
                    </a:lnR>
                    <a:lnT w="13649" cap="flat" cmpd="sng" algn="ctr">
                      <a:solidFill>
                        <a:srgbClr val="FFFFFF"/>
                      </a:solidFill>
                      <a:prstDash val="solid"/>
                      <a:round/>
                      <a:headEnd type="none" w="med" len="med"/>
                      <a:tailEnd type="none" w="med" len="med"/>
                    </a:lnT>
                    <a:lnB w="13649" cap="flat" cmpd="sng" algn="ctr">
                      <a:solidFill>
                        <a:srgbClr val="FFFFFF"/>
                      </a:solidFill>
                      <a:prstDash val="solid"/>
                      <a:round/>
                      <a:headEnd type="none" w="med" len="med"/>
                      <a:tailEnd type="none" w="med" len="med"/>
                    </a:lnB>
                    <a:solidFill>
                      <a:srgbClr val="FFF4E7"/>
                    </a:solidFill>
                  </a:tcPr>
                </a:tc>
                <a:extLst>
                  <a:ext uri="{0D108BD9-81ED-4DB2-BD59-A6C34878D82A}">
                    <a16:rowId xmlns:a16="http://schemas.microsoft.com/office/drawing/2014/main" val="981737729"/>
                  </a:ext>
                </a:extLst>
              </a:tr>
              <a:tr h="445964">
                <a:tc>
                  <a:txBody>
                    <a:bodyPr/>
                    <a:lstStyle/>
                    <a:p>
                      <a:pPr algn="l" fontAlgn="base"/>
                      <a:r>
                        <a:rPr lang="en-US" sz="1800" b="1" i="0" u="sng" strike="noStrike">
                          <a:solidFill>
                            <a:srgbClr val="000000"/>
                          </a:solidFill>
                          <a:effectLst/>
                          <a:highlight>
                            <a:srgbClr val="FFF4E7"/>
                          </a:highlight>
                          <a:latin typeface="Calibri"/>
                        </a:rPr>
                        <a:t>Total Funds Available as of April 2025</a:t>
                      </a:r>
                      <a:endParaRPr lang="en-US" sz="1800" b="0" i="0" u="none" strike="noStrike">
                        <a:solidFill>
                          <a:srgbClr val="000000"/>
                        </a:solidFill>
                        <a:effectLst/>
                        <a:highlight>
                          <a:srgbClr val="FFF4E7"/>
                        </a:highlight>
                        <a:latin typeface="Calibri"/>
                      </a:endParaRPr>
                    </a:p>
                  </a:txBody>
                  <a:tcPr marL="9525" marR="9525" marT="9525" anchor="b">
                    <a:lnL w="13649" cap="flat" cmpd="sng" algn="ctr">
                      <a:solidFill>
                        <a:srgbClr val="FFFFFF"/>
                      </a:solidFill>
                      <a:prstDash val="solid"/>
                      <a:round/>
                      <a:headEnd type="none" w="med" len="med"/>
                      <a:tailEnd type="none" w="med" len="med"/>
                    </a:lnL>
                    <a:lnR w="13649" cap="flat" cmpd="sng" algn="ctr">
                      <a:solidFill>
                        <a:srgbClr val="FFFFFF"/>
                      </a:solidFill>
                      <a:prstDash val="solid"/>
                      <a:round/>
                      <a:headEnd type="none" w="med" len="med"/>
                      <a:tailEnd type="none" w="med" len="med"/>
                    </a:lnR>
                    <a:lnT w="13649" cap="flat" cmpd="sng" algn="ctr">
                      <a:solidFill>
                        <a:srgbClr val="FFFFFF"/>
                      </a:solidFill>
                      <a:prstDash val="solid"/>
                      <a:round/>
                      <a:headEnd type="none" w="med" len="med"/>
                      <a:tailEnd type="none" w="med" len="med"/>
                    </a:lnT>
                    <a:lnB w="13649" cap="flat" cmpd="sng" algn="ctr">
                      <a:solidFill>
                        <a:srgbClr val="FFFFFF"/>
                      </a:solidFill>
                      <a:prstDash val="solid"/>
                      <a:round/>
                      <a:headEnd type="none" w="med" len="med"/>
                      <a:tailEnd type="none" w="med" len="med"/>
                    </a:lnB>
                    <a:solidFill>
                      <a:srgbClr val="FFF4E7"/>
                    </a:solidFill>
                  </a:tcPr>
                </a:tc>
                <a:tc>
                  <a:txBody>
                    <a:bodyPr/>
                    <a:lstStyle/>
                    <a:p>
                      <a:pPr lvl="0" algn="r">
                        <a:lnSpc>
                          <a:spcPct val="100000"/>
                        </a:lnSpc>
                        <a:spcBef>
                          <a:spcPts val="0"/>
                        </a:spcBef>
                        <a:spcAft>
                          <a:spcPts val="0"/>
                        </a:spcAft>
                        <a:buNone/>
                      </a:pPr>
                      <a:r>
                        <a:rPr lang="en-US" sz="1800" b="0" i="0" u="sng" strike="noStrike" noProof="0" dirty="0">
                          <a:solidFill>
                            <a:srgbClr val="000000"/>
                          </a:solidFill>
                          <a:effectLst/>
                          <a:highlight>
                            <a:srgbClr val="FFF4E7"/>
                          </a:highlight>
                        </a:rPr>
                        <a:t> $1,363,703</a:t>
                      </a:r>
                      <a:endParaRPr lang="en-US" sz="1800" b="0" i="0" u="none" strike="noStrike" noProof="0" dirty="0">
                        <a:solidFill>
                          <a:srgbClr val="000000"/>
                        </a:solidFill>
                        <a:effectLst/>
                        <a:highlight>
                          <a:srgbClr val="FFF4E7"/>
                        </a:highlight>
                      </a:endParaRPr>
                    </a:p>
                  </a:txBody>
                  <a:tcPr marL="9525" marR="9525" marT="9525" anchor="b">
                    <a:lnL w="13649" cap="flat" cmpd="sng" algn="ctr">
                      <a:solidFill>
                        <a:srgbClr val="FFFFFF"/>
                      </a:solidFill>
                      <a:prstDash val="solid"/>
                      <a:round/>
                      <a:headEnd type="none" w="med" len="med"/>
                      <a:tailEnd type="none" w="med" len="med"/>
                    </a:lnL>
                    <a:lnR w="13649" cap="flat" cmpd="sng" algn="ctr">
                      <a:solidFill>
                        <a:srgbClr val="FFFFFF"/>
                      </a:solidFill>
                      <a:prstDash val="solid"/>
                      <a:round/>
                      <a:headEnd type="none" w="med" len="med"/>
                      <a:tailEnd type="none" w="med" len="med"/>
                    </a:lnR>
                    <a:lnT w="13649" cap="flat" cmpd="sng" algn="ctr">
                      <a:solidFill>
                        <a:srgbClr val="FFFFFF"/>
                      </a:solidFill>
                      <a:prstDash val="solid"/>
                      <a:round/>
                      <a:headEnd type="none" w="med" len="med"/>
                      <a:tailEnd type="none" w="med" len="med"/>
                    </a:lnT>
                    <a:lnB w="13649" cap="flat" cmpd="sng" algn="ctr">
                      <a:solidFill>
                        <a:srgbClr val="FFFFFF"/>
                      </a:solidFill>
                      <a:prstDash val="solid"/>
                      <a:round/>
                      <a:headEnd type="none" w="med" len="med"/>
                      <a:tailEnd type="none" w="med" len="med"/>
                    </a:lnB>
                    <a:solidFill>
                      <a:srgbClr val="FFF4E7"/>
                    </a:solidFill>
                  </a:tcPr>
                </a:tc>
                <a:extLst>
                  <a:ext uri="{0D108BD9-81ED-4DB2-BD59-A6C34878D82A}">
                    <a16:rowId xmlns:a16="http://schemas.microsoft.com/office/drawing/2014/main" val="2962114312"/>
                  </a:ext>
                </a:extLst>
              </a:tr>
              <a:tr h="481300">
                <a:tc>
                  <a:txBody>
                    <a:bodyPr/>
                    <a:lstStyle/>
                    <a:p>
                      <a:pPr algn="l" fontAlgn="base"/>
                      <a:r>
                        <a:rPr lang="en-US" sz="1800" b="1" i="0" u="none" strike="noStrike">
                          <a:solidFill>
                            <a:srgbClr val="000000"/>
                          </a:solidFill>
                          <a:effectLst/>
                          <a:highlight>
                            <a:srgbClr val="FFF4E7"/>
                          </a:highlight>
                          <a:latin typeface="Calibri"/>
                        </a:rPr>
                        <a:t>     </a:t>
                      </a:r>
                      <a:endParaRPr lang="en-US" sz="1800" b="0" i="0" u="none" strike="noStrike">
                        <a:solidFill>
                          <a:srgbClr val="000000"/>
                        </a:solidFill>
                        <a:effectLst/>
                        <a:highlight>
                          <a:srgbClr val="FFF4E7"/>
                        </a:highlight>
                        <a:latin typeface="Calibri"/>
                      </a:endParaRPr>
                    </a:p>
                  </a:txBody>
                  <a:tcPr marL="9525" marR="9525" marT="9525" anchor="b">
                    <a:lnL w="13649" cap="flat" cmpd="sng" algn="ctr">
                      <a:solidFill>
                        <a:srgbClr val="FFFFFF"/>
                      </a:solidFill>
                      <a:prstDash val="solid"/>
                      <a:round/>
                      <a:headEnd type="none" w="med" len="med"/>
                      <a:tailEnd type="none" w="med" len="med"/>
                    </a:lnL>
                    <a:lnR w="13649" cap="flat" cmpd="sng" algn="ctr">
                      <a:solidFill>
                        <a:srgbClr val="FFFFFF"/>
                      </a:solidFill>
                      <a:prstDash val="solid"/>
                      <a:round/>
                      <a:headEnd type="none" w="med" len="med"/>
                      <a:tailEnd type="none" w="med" len="med"/>
                    </a:lnR>
                    <a:lnT w="13649" cap="flat" cmpd="sng" algn="ctr">
                      <a:solidFill>
                        <a:srgbClr val="FFFFFF"/>
                      </a:solidFill>
                      <a:prstDash val="solid"/>
                      <a:round/>
                      <a:headEnd type="none" w="med" len="med"/>
                      <a:tailEnd type="none" w="med" len="med"/>
                    </a:lnT>
                    <a:lnB w="13649" cap="flat" cmpd="sng" algn="ctr">
                      <a:solidFill>
                        <a:srgbClr val="FFFFFF"/>
                      </a:solidFill>
                      <a:prstDash val="solid"/>
                      <a:round/>
                      <a:headEnd type="none" w="med" len="med"/>
                      <a:tailEnd type="none" w="med" len="med"/>
                    </a:lnB>
                    <a:solidFill>
                      <a:srgbClr val="FFF4E7"/>
                    </a:solidFill>
                  </a:tcPr>
                </a:tc>
                <a:tc>
                  <a:txBody>
                    <a:bodyPr/>
                    <a:lstStyle/>
                    <a:p>
                      <a:pPr lvl="0" algn="r">
                        <a:buNone/>
                      </a:pPr>
                      <a:endParaRPr lang="en-US" sz="1700" b="0" i="0" u="none" strike="noStrike" noProof="0" dirty="0">
                        <a:solidFill>
                          <a:srgbClr val="000000"/>
                        </a:solidFill>
                        <a:effectLst/>
                        <a:highlight>
                          <a:srgbClr val="FFF4E7"/>
                        </a:highlight>
                        <a:latin typeface="Calibri"/>
                      </a:endParaRPr>
                    </a:p>
                  </a:txBody>
                  <a:tcPr marL="9525" marR="9525" marT="9525" anchor="b">
                    <a:lnL w="13649" cap="flat" cmpd="sng" algn="ctr">
                      <a:solidFill>
                        <a:srgbClr val="FFFFFF"/>
                      </a:solidFill>
                      <a:prstDash val="solid"/>
                      <a:round/>
                      <a:headEnd type="none" w="med" len="med"/>
                      <a:tailEnd type="none" w="med" len="med"/>
                    </a:lnL>
                    <a:lnR w="13649" cap="flat" cmpd="sng" algn="ctr">
                      <a:solidFill>
                        <a:srgbClr val="FFFFFF"/>
                      </a:solidFill>
                      <a:prstDash val="solid"/>
                      <a:round/>
                      <a:headEnd type="none" w="med" len="med"/>
                      <a:tailEnd type="none" w="med" len="med"/>
                    </a:lnR>
                    <a:lnT w="13649" cap="flat" cmpd="sng" algn="ctr">
                      <a:solidFill>
                        <a:srgbClr val="FFFFFF"/>
                      </a:solidFill>
                      <a:prstDash val="solid"/>
                      <a:round/>
                      <a:headEnd type="none" w="med" len="med"/>
                      <a:tailEnd type="none" w="med" len="med"/>
                    </a:lnT>
                    <a:lnB w="13649" cap="flat" cmpd="sng" algn="ctr">
                      <a:solidFill>
                        <a:srgbClr val="FFFFFF"/>
                      </a:solidFill>
                      <a:prstDash val="solid"/>
                      <a:round/>
                      <a:headEnd type="none" w="med" len="med"/>
                      <a:tailEnd type="none" w="med" len="med"/>
                    </a:lnB>
                    <a:solidFill>
                      <a:srgbClr val="FFF4E7"/>
                    </a:solidFill>
                  </a:tcPr>
                </a:tc>
                <a:extLst>
                  <a:ext uri="{0D108BD9-81ED-4DB2-BD59-A6C34878D82A}">
                    <a16:rowId xmlns:a16="http://schemas.microsoft.com/office/drawing/2014/main" val="2982210466"/>
                  </a:ext>
                </a:extLst>
              </a:tr>
            </a:tbl>
          </a:graphicData>
        </a:graphic>
      </p:graphicFrame>
      <p:sp>
        <p:nvSpPr>
          <p:cNvPr id="2" name="TextBox 1">
            <a:extLst>
              <a:ext uri="{FF2B5EF4-FFF2-40B4-BE49-F238E27FC236}">
                <a16:creationId xmlns:a16="http://schemas.microsoft.com/office/drawing/2014/main" id="{F4931C6C-5C75-DEF8-F5B6-B97C20F87BA8}"/>
              </a:ext>
            </a:extLst>
          </p:cNvPr>
          <p:cNvSpPr txBox="1"/>
          <p:nvPr/>
        </p:nvSpPr>
        <p:spPr>
          <a:xfrm>
            <a:off x="571500" y="5905500"/>
            <a:ext cx="10282988"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u="sng">
                <a:ea typeface="Calibri"/>
                <a:cs typeface="Calibri"/>
              </a:rPr>
              <a:t>Total Businesses FY '25:</a:t>
            </a:r>
            <a:r>
              <a:rPr lang="en-US">
                <a:ea typeface="Calibri"/>
                <a:cs typeface="Calibri"/>
              </a:rPr>
              <a:t> 20   </a:t>
            </a:r>
            <a:r>
              <a:rPr lang="en-US" u="sng">
                <a:ea typeface="Calibri"/>
                <a:cs typeface="Calibri"/>
              </a:rPr>
              <a:t>Small/Minority Owned:</a:t>
            </a:r>
            <a:r>
              <a:rPr lang="en-US">
                <a:ea typeface="Calibri"/>
                <a:cs typeface="Calibri"/>
              </a:rPr>
              <a:t> 16  </a:t>
            </a:r>
            <a:r>
              <a:rPr lang="en-US" u="sng">
                <a:ea typeface="Calibri"/>
                <a:cs typeface="Calibri"/>
              </a:rPr>
              <a:t>Minority Owned:</a:t>
            </a:r>
            <a:r>
              <a:rPr lang="en-US">
                <a:ea typeface="Calibri"/>
                <a:cs typeface="Calibri"/>
              </a:rPr>
              <a:t> 9</a:t>
            </a:r>
            <a:endParaRPr lang="en-US" u="sng">
              <a:ea typeface="Calibri" panose="020F0502020204030204"/>
              <a:cs typeface="Calibri" panose="020F0502020204030204"/>
            </a:endParaRPr>
          </a:p>
        </p:txBody>
      </p:sp>
      <p:sp>
        <p:nvSpPr>
          <p:cNvPr id="4" name="TextBox 3">
            <a:extLst>
              <a:ext uri="{FF2B5EF4-FFF2-40B4-BE49-F238E27FC236}">
                <a16:creationId xmlns:a16="http://schemas.microsoft.com/office/drawing/2014/main" id="{CA09FF55-5E79-04E2-83E7-3C5736AADDFF}"/>
              </a:ext>
            </a:extLst>
          </p:cNvPr>
          <p:cNvSpPr txBox="1"/>
          <p:nvPr/>
        </p:nvSpPr>
        <p:spPr>
          <a:xfrm>
            <a:off x="481263" y="1713297"/>
            <a:ext cx="5614737" cy="369332"/>
          </a:xfrm>
          <a:prstGeom prst="rect">
            <a:avLst/>
          </a:prstGeom>
          <a:noFill/>
        </p:spPr>
        <p:txBody>
          <a:bodyPr wrap="square" rtlCol="0">
            <a:spAutoFit/>
          </a:bodyPr>
          <a:lstStyle/>
          <a:p>
            <a:r>
              <a:rPr lang="en-US" i="1">
                <a:ea typeface="Calibri"/>
                <a:cs typeface="Calibri"/>
              </a:rPr>
              <a:t>Q: </a:t>
            </a:r>
            <a:r>
              <a:rPr lang="en-US" i="1">
                <a:ea typeface="+mn-lt"/>
                <a:cs typeface="+mn-lt"/>
              </a:rPr>
              <a:t>Specify current amount committed</a:t>
            </a:r>
            <a:endParaRPr lang="en-US" i="1"/>
          </a:p>
        </p:txBody>
      </p:sp>
    </p:spTree>
    <p:extLst>
      <p:ext uri="{BB962C8B-B14F-4D97-AF65-F5344CB8AC3E}">
        <p14:creationId xmlns:p14="http://schemas.microsoft.com/office/powerpoint/2010/main" val="26021963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715A27D6-7132-F5CD-AAC4-A21CD9CF595E}"/>
              </a:ext>
            </a:extLst>
          </p:cNvPr>
          <p:cNvGraphicFramePr>
            <a:graphicFrameLocks noGrp="1"/>
          </p:cNvGraphicFramePr>
          <p:nvPr>
            <p:ph sz="half" idx="2"/>
            <p:extLst>
              <p:ext uri="{D42A27DB-BD31-4B8C-83A1-F6EECF244321}">
                <p14:modId xmlns:p14="http://schemas.microsoft.com/office/powerpoint/2010/main" val="1874291541"/>
              </p:ext>
            </p:extLst>
          </p:nvPr>
        </p:nvGraphicFramePr>
        <p:xfrm>
          <a:off x="188911" y="2389994"/>
          <a:ext cx="10980736" cy="2293014"/>
        </p:xfrm>
        <a:graphic>
          <a:graphicData uri="http://schemas.openxmlformats.org/drawingml/2006/table">
            <a:tbl>
              <a:tblPr firstRow="1" bandRow="1">
                <a:tableStyleId>{5C22544A-7EE6-4342-B048-85BDC9FD1C3A}</a:tableStyleId>
              </a:tblPr>
              <a:tblGrid>
                <a:gridCol w="5490368">
                  <a:extLst>
                    <a:ext uri="{9D8B030D-6E8A-4147-A177-3AD203B41FA5}">
                      <a16:colId xmlns:a16="http://schemas.microsoft.com/office/drawing/2014/main" val="3492770713"/>
                    </a:ext>
                  </a:extLst>
                </a:gridCol>
                <a:gridCol w="5490368">
                  <a:extLst>
                    <a:ext uri="{9D8B030D-6E8A-4147-A177-3AD203B41FA5}">
                      <a16:colId xmlns:a16="http://schemas.microsoft.com/office/drawing/2014/main" val="934616734"/>
                    </a:ext>
                  </a:extLst>
                </a:gridCol>
              </a:tblGrid>
              <a:tr h="514047">
                <a:tc gridSpan="2">
                  <a:txBody>
                    <a:bodyPr/>
                    <a:lstStyle/>
                    <a:p>
                      <a:pPr algn="ctr"/>
                      <a:r>
                        <a:rPr lang="en-US"/>
                        <a:t>Strategic funding allocated for small business, minority business in FY 2025.</a:t>
                      </a:r>
                    </a:p>
                  </a:txBody>
                  <a:tcPr/>
                </a:tc>
                <a:tc hMerge="1">
                  <a:txBody>
                    <a:bodyPr/>
                    <a:lstStyle/>
                    <a:p>
                      <a:endParaRPr lang="en-US"/>
                    </a:p>
                  </a:txBody>
                  <a:tcPr/>
                </a:tc>
                <a:extLst>
                  <a:ext uri="{0D108BD9-81ED-4DB2-BD59-A6C34878D82A}">
                    <a16:rowId xmlns:a16="http://schemas.microsoft.com/office/drawing/2014/main" val="948340047"/>
                  </a:ext>
                </a:extLst>
              </a:tr>
              <a:tr h="514047">
                <a:tc>
                  <a:txBody>
                    <a:bodyPr/>
                    <a:lstStyle/>
                    <a:p>
                      <a:r>
                        <a:rPr lang="en-US" dirty="0"/>
                        <a:t>Total amount of expenditures FY '25</a:t>
                      </a:r>
                    </a:p>
                  </a:txBody>
                  <a:tcPr/>
                </a:tc>
                <a:tc>
                  <a:txBody>
                    <a:bodyPr/>
                    <a:lstStyle/>
                    <a:p>
                      <a:pPr algn="r"/>
                      <a:r>
                        <a:rPr lang="en-US"/>
                        <a:t>$824,513</a:t>
                      </a:r>
                    </a:p>
                  </a:txBody>
                  <a:tcPr/>
                </a:tc>
                <a:extLst>
                  <a:ext uri="{0D108BD9-81ED-4DB2-BD59-A6C34878D82A}">
                    <a16:rowId xmlns:a16="http://schemas.microsoft.com/office/drawing/2014/main" val="3741236070"/>
                  </a:ext>
                </a:extLst>
              </a:tr>
              <a:tr h="514047">
                <a:tc>
                  <a:txBody>
                    <a:bodyPr/>
                    <a:lstStyle/>
                    <a:p>
                      <a:r>
                        <a:rPr lang="en-US" dirty="0"/>
                        <a:t>Total amount of expenditure allocated to small/minority business FY '25</a:t>
                      </a:r>
                    </a:p>
                  </a:txBody>
                  <a:tcPr/>
                </a:tc>
                <a:tc>
                  <a:txBody>
                    <a:bodyPr/>
                    <a:lstStyle/>
                    <a:p>
                      <a:pPr algn="r"/>
                      <a:r>
                        <a:rPr lang="en-US" u="sng" dirty="0"/>
                        <a:t>$515,655</a:t>
                      </a:r>
                    </a:p>
                  </a:txBody>
                  <a:tcPr anchor="b"/>
                </a:tc>
                <a:extLst>
                  <a:ext uri="{0D108BD9-81ED-4DB2-BD59-A6C34878D82A}">
                    <a16:rowId xmlns:a16="http://schemas.microsoft.com/office/drawing/2014/main" val="1871212293"/>
                  </a:ext>
                </a:extLst>
              </a:tr>
              <a:tr h="514047">
                <a:tc>
                  <a:txBody>
                    <a:bodyPr/>
                    <a:lstStyle/>
                    <a:p>
                      <a:pPr lvl="0">
                        <a:buNone/>
                      </a:pPr>
                      <a:r>
                        <a:rPr lang="en-US"/>
                        <a:t>Percentage of total </a:t>
                      </a:r>
                      <a:r>
                        <a:rPr lang="en-US" sz="1700" b="0" i="0" u="none" strike="noStrike" noProof="0">
                          <a:solidFill>
                            <a:srgbClr val="000000"/>
                          </a:solidFill>
                          <a:latin typeface="Calibri"/>
                        </a:rPr>
                        <a:t>expenditures allocated to small/minority business FY '25</a:t>
                      </a:r>
                    </a:p>
                  </a:txBody>
                  <a:tcPr/>
                </a:tc>
                <a:tc>
                  <a:txBody>
                    <a:bodyPr/>
                    <a:lstStyle/>
                    <a:p>
                      <a:pPr lvl="0" algn="r">
                        <a:buNone/>
                      </a:pPr>
                      <a:r>
                        <a:rPr lang="en-US" b="1" u="sng" dirty="0"/>
                        <a:t>63%</a:t>
                      </a:r>
                    </a:p>
                  </a:txBody>
                  <a:tcPr anchor="b"/>
                </a:tc>
                <a:extLst>
                  <a:ext uri="{0D108BD9-81ED-4DB2-BD59-A6C34878D82A}">
                    <a16:rowId xmlns:a16="http://schemas.microsoft.com/office/drawing/2014/main" val="4291723613"/>
                  </a:ext>
                </a:extLst>
              </a:tr>
            </a:tbl>
          </a:graphicData>
        </a:graphic>
      </p:graphicFrame>
      <p:sp>
        <p:nvSpPr>
          <p:cNvPr id="3" name="Content Placeholder 2">
            <a:extLst>
              <a:ext uri="{FF2B5EF4-FFF2-40B4-BE49-F238E27FC236}">
                <a16:creationId xmlns:a16="http://schemas.microsoft.com/office/drawing/2014/main" id="{B6048FAB-1F63-229D-0769-2687E57ABC25}"/>
              </a:ext>
            </a:extLst>
          </p:cNvPr>
          <p:cNvSpPr>
            <a:spLocks noGrp="1"/>
          </p:cNvSpPr>
          <p:nvPr>
            <p:ph sz="half" idx="13"/>
          </p:nvPr>
        </p:nvSpPr>
        <p:spPr>
          <a:xfrm>
            <a:off x="188911" y="1188720"/>
            <a:ext cx="9616767" cy="523956"/>
          </a:xfrm>
        </p:spPr>
        <p:txBody>
          <a:bodyPr vert="horz" lIns="91440" tIns="45720" rIns="91440" bIns="45720" rtlCol="0" anchor="t">
            <a:normAutofit/>
          </a:bodyPr>
          <a:lstStyle/>
          <a:p>
            <a:r>
              <a:rPr lang="en-US">
                <a:ea typeface="Calibri"/>
                <a:cs typeface="Calibri"/>
              </a:rPr>
              <a:t>Question 6.d Answer</a:t>
            </a:r>
            <a:endParaRPr lang="en-US"/>
          </a:p>
        </p:txBody>
      </p:sp>
      <p:sp>
        <p:nvSpPr>
          <p:cNvPr id="2" name="TextBox 1">
            <a:extLst>
              <a:ext uri="{FF2B5EF4-FFF2-40B4-BE49-F238E27FC236}">
                <a16:creationId xmlns:a16="http://schemas.microsoft.com/office/drawing/2014/main" id="{A156287B-AC8E-F823-6DC1-3E1EE4C289B0}"/>
              </a:ext>
            </a:extLst>
          </p:cNvPr>
          <p:cNvSpPr txBox="1"/>
          <p:nvPr/>
        </p:nvSpPr>
        <p:spPr>
          <a:xfrm>
            <a:off x="188911" y="1805661"/>
            <a:ext cx="7785282" cy="369332"/>
          </a:xfrm>
          <a:prstGeom prst="rect">
            <a:avLst/>
          </a:prstGeom>
          <a:noFill/>
        </p:spPr>
        <p:txBody>
          <a:bodyPr wrap="square" rtlCol="0">
            <a:spAutoFit/>
          </a:bodyPr>
          <a:lstStyle/>
          <a:p>
            <a:r>
              <a:rPr lang="en-US" i="1">
                <a:ea typeface="Calibri"/>
                <a:cs typeface="Calibri"/>
              </a:rPr>
              <a:t>Q: </a:t>
            </a:r>
            <a:r>
              <a:rPr lang="en-US" i="1">
                <a:ea typeface="+mn-lt"/>
                <a:cs typeface="+mn-lt"/>
              </a:rPr>
              <a:t>Specify funding allocated for small business, minority business</a:t>
            </a:r>
            <a:endParaRPr lang="en-US" i="1"/>
          </a:p>
        </p:txBody>
      </p:sp>
    </p:spTree>
    <p:extLst>
      <p:ext uri="{BB962C8B-B14F-4D97-AF65-F5344CB8AC3E}">
        <p14:creationId xmlns:p14="http://schemas.microsoft.com/office/powerpoint/2010/main" val="20346097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98746"/>
            <a:ext cx="10057925" cy="513930"/>
          </a:xfrm>
        </p:spPr>
        <p:txBody>
          <a:bodyPr vert="horz" lIns="91440" tIns="45720" rIns="91440" bIns="45720" rtlCol="0" anchor="t">
            <a:normAutofit/>
          </a:bodyPr>
          <a:lstStyle/>
          <a:p>
            <a:r>
              <a:rPr lang="en-US"/>
              <a:t>Question 6.e Answer</a:t>
            </a:r>
          </a:p>
        </p:txBody>
      </p:sp>
      <p:sp>
        <p:nvSpPr>
          <p:cNvPr id="7" name="TextBox 6">
            <a:extLst>
              <a:ext uri="{FF2B5EF4-FFF2-40B4-BE49-F238E27FC236}">
                <a16:creationId xmlns:a16="http://schemas.microsoft.com/office/drawing/2014/main" id="{E1AB255C-25DC-4623-96D7-6F9AAE60233E}"/>
              </a:ext>
            </a:extLst>
          </p:cNvPr>
          <p:cNvSpPr txBox="1"/>
          <p:nvPr/>
        </p:nvSpPr>
        <p:spPr>
          <a:xfrm>
            <a:off x="4125501" y="1198064"/>
            <a:ext cx="4962293" cy="400110"/>
          </a:xfrm>
          <a:prstGeom prst="rect">
            <a:avLst/>
          </a:prstGeom>
          <a:noFill/>
        </p:spPr>
        <p:txBody>
          <a:bodyPr wrap="square" lIns="91440" tIns="45720" rIns="91440" bIns="45720" rtlCol="0" anchor="t">
            <a:spAutoFit/>
          </a:bodyPr>
          <a:lstStyle/>
          <a:p>
            <a:endParaRPr lang="en-US" sz="2000" b="1"/>
          </a:p>
        </p:txBody>
      </p:sp>
      <p:graphicFrame>
        <p:nvGraphicFramePr>
          <p:cNvPr id="9" name="Content Placeholder 8">
            <a:extLst>
              <a:ext uri="{FF2B5EF4-FFF2-40B4-BE49-F238E27FC236}">
                <a16:creationId xmlns:a16="http://schemas.microsoft.com/office/drawing/2014/main" id="{424F95D4-8184-A002-6D52-6B0A14616B0F}"/>
              </a:ext>
            </a:extLst>
          </p:cNvPr>
          <p:cNvGraphicFramePr>
            <a:graphicFrameLocks noGrp="1"/>
          </p:cNvGraphicFramePr>
          <p:nvPr>
            <p:ph sz="half" idx="2"/>
            <p:extLst>
              <p:ext uri="{D42A27DB-BD31-4B8C-83A1-F6EECF244321}">
                <p14:modId xmlns:p14="http://schemas.microsoft.com/office/powerpoint/2010/main" val="2218158030"/>
              </p:ext>
            </p:extLst>
          </p:nvPr>
        </p:nvGraphicFramePr>
        <p:xfrm>
          <a:off x="583355" y="2083778"/>
          <a:ext cx="7084291" cy="4693920"/>
        </p:xfrm>
        <a:graphic>
          <a:graphicData uri="http://schemas.openxmlformats.org/drawingml/2006/table">
            <a:tbl>
              <a:tblPr firstRow="1" bandRow="1">
                <a:tableStyleId>{5C22544A-7EE6-4342-B048-85BDC9FD1C3A}</a:tableStyleId>
              </a:tblPr>
              <a:tblGrid>
                <a:gridCol w="4963692">
                  <a:extLst>
                    <a:ext uri="{9D8B030D-6E8A-4147-A177-3AD203B41FA5}">
                      <a16:colId xmlns:a16="http://schemas.microsoft.com/office/drawing/2014/main" val="3134286166"/>
                    </a:ext>
                  </a:extLst>
                </a:gridCol>
                <a:gridCol w="2120599">
                  <a:extLst>
                    <a:ext uri="{9D8B030D-6E8A-4147-A177-3AD203B41FA5}">
                      <a16:colId xmlns:a16="http://schemas.microsoft.com/office/drawing/2014/main" val="2897264205"/>
                    </a:ext>
                  </a:extLst>
                </a:gridCol>
              </a:tblGrid>
              <a:tr h="329896">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t>Minority Business Development Program</a:t>
                      </a:r>
                      <a:endParaRPr lang="en-US" sz="1600"/>
                    </a:p>
                  </a:txBody>
                  <a:tcPr/>
                </a:tc>
                <a:tc hMerge="1">
                  <a:txBody>
                    <a:bodyPr/>
                    <a:lstStyle/>
                    <a:p>
                      <a:endParaRPr lang="en-US"/>
                    </a:p>
                  </a:txBody>
                  <a:tcPr/>
                </a:tc>
                <a:extLst>
                  <a:ext uri="{0D108BD9-81ED-4DB2-BD59-A6C34878D82A}">
                    <a16:rowId xmlns:a16="http://schemas.microsoft.com/office/drawing/2014/main" val="3778519927"/>
                  </a:ext>
                </a:extLst>
              </a:tr>
              <a:tr h="329896">
                <a:tc>
                  <a:txBody>
                    <a:bodyPr/>
                    <a:lstStyle/>
                    <a:p>
                      <a:r>
                        <a:rPr lang="en-US" sz="1600"/>
                        <a:t>FY21 Infusion Set-aside</a:t>
                      </a:r>
                    </a:p>
                  </a:txBody>
                  <a:tcPr/>
                </a:tc>
                <a:tc>
                  <a:txBody>
                    <a:bodyPr/>
                    <a:lstStyle/>
                    <a:p>
                      <a:r>
                        <a:rPr lang="en-US" sz="1600" dirty="0"/>
                        <a:t>$250,000</a:t>
                      </a:r>
                    </a:p>
                  </a:txBody>
                  <a:tcPr/>
                </a:tc>
                <a:extLst>
                  <a:ext uri="{0D108BD9-81ED-4DB2-BD59-A6C34878D82A}">
                    <a16:rowId xmlns:a16="http://schemas.microsoft.com/office/drawing/2014/main" val="534288421"/>
                  </a:ext>
                </a:extLst>
              </a:tr>
              <a:tr h="329896">
                <a:tc>
                  <a:txBody>
                    <a:bodyPr/>
                    <a:lstStyle/>
                    <a:p>
                      <a:r>
                        <a:rPr lang="en-US" sz="1600"/>
                        <a:t>FY22 Infusion Set-aside</a:t>
                      </a:r>
                    </a:p>
                  </a:txBody>
                  <a:tcPr/>
                </a:tc>
                <a:tc>
                  <a:txBody>
                    <a:bodyPr/>
                    <a:lstStyle/>
                    <a:p>
                      <a:r>
                        <a:rPr lang="en-US" sz="1600"/>
                        <a:t>$250,000</a:t>
                      </a:r>
                    </a:p>
                  </a:txBody>
                  <a:tcPr/>
                </a:tc>
                <a:extLst>
                  <a:ext uri="{0D108BD9-81ED-4DB2-BD59-A6C34878D82A}">
                    <a16:rowId xmlns:a16="http://schemas.microsoft.com/office/drawing/2014/main" val="2845005349"/>
                  </a:ext>
                </a:extLst>
              </a:tr>
              <a:tr h="329896">
                <a:tc>
                  <a:txBody>
                    <a:bodyPr/>
                    <a:lstStyle/>
                    <a:p>
                      <a:pPr lvl="0" algn="l">
                        <a:lnSpc>
                          <a:spcPct val="100000"/>
                        </a:lnSpc>
                        <a:spcBef>
                          <a:spcPts val="0"/>
                        </a:spcBef>
                        <a:spcAft>
                          <a:spcPts val="0"/>
                        </a:spcAft>
                        <a:buNone/>
                      </a:pPr>
                      <a:r>
                        <a:rPr lang="en-US" sz="1600" b="0" i="0" u="none" strike="noStrike" noProof="0">
                          <a:solidFill>
                            <a:srgbClr val="000000"/>
                          </a:solidFill>
                          <a:latin typeface="Calibri"/>
                        </a:rPr>
                        <a:t>FY24 Infusion Set-aside</a:t>
                      </a:r>
                    </a:p>
                  </a:txBody>
                  <a:tcPr/>
                </a:tc>
                <a:tc>
                  <a:txBody>
                    <a:bodyPr/>
                    <a:lstStyle/>
                    <a:p>
                      <a:pPr lvl="0">
                        <a:buNone/>
                      </a:pPr>
                      <a:r>
                        <a:rPr lang="en-US" sz="1600" dirty="0"/>
                        <a:t>$300,000</a:t>
                      </a:r>
                    </a:p>
                  </a:txBody>
                  <a:tcPr/>
                </a:tc>
                <a:extLst>
                  <a:ext uri="{0D108BD9-81ED-4DB2-BD59-A6C34878D82A}">
                    <a16:rowId xmlns:a16="http://schemas.microsoft.com/office/drawing/2014/main" val="923348157"/>
                  </a:ext>
                </a:extLst>
              </a:tr>
              <a:tr h="329896">
                <a:tc>
                  <a:txBody>
                    <a:bodyPr/>
                    <a:lstStyle/>
                    <a:p>
                      <a:r>
                        <a:rPr lang="en-US" sz="1600"/>
                        <a:t>FY25 Infusion Set-aside</a:t>
                      </a:r>
                    </a:p>
                  </a:txBody>
                  <a:tcPr>
                    <a:lnB w="12700" cap="flat" cmpd="sng" algn="ctr">
                      <a:solidFill>
                        <a:schemeClr val="tx1"/>
                      </a:solidFill>
                      <a:prstDash val="solid"/>
                      <a:round/>
                      <a:headEnd type="none" w="med" len="med"/>
                      <a:tailEnd type="none" w="med" len="med"/>
                    </a:lnB>
                  </a:tcPr>
                </a:tc>
                <a:tc>
                  <a:txBody>
                    <a:bodyPr/>
                    <a:lstStyle/>
                    <a:p>
                      <a:r>
                        <a:rPr lang="en-US" sz="1600"/>
                        <a:t>$350,000</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16705178"/>
                  </a:ext>
                </a:extLst>
              </a:tr>
              <a:tr h="329896">
                <a:tc>
                  <a:txBody>
                    <a:bodyPr/>
                    <a:lstStyle/>
                    <a:p>
                      <a:r>
                        <a:rPr lang="en-US" sz="1600" dirty="0"/>
                        <a:t>Total Set-aside</a:t>
                      </a:r>
                    </a:p>
                  </a:txBody>
                  <a:tcP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600" dirty="0"/>
                        <a:t>$1,150,000</a:t>
                      </a:r>
                    </a:p>
                  </a:txBody>
                  <a:tcP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147209010"/>
                  </a:ext>
                </a:extLst>
              </a:tr>
              <a:tr h="329896">
                <a:tc>
                  <a:txBody>
                    <a:bodyPr/>
                    <a:lstStyle/>
                    <a:p>
                      <a:endParaRPr lang="en-US" sz="1600"/>
                    </a:p>
                  </a:txBody>
                  <a:tcPr>
                    <a:lnT w="12700" cap="flat" cmpd="sng" algn="ctr">
                      <a:noFill/>
                      <a:prstDash val="solid"/>
                      <a:round/>
                      <a:headEnd type="none" w="med" len="med"/>
                      <a:tailEnd type="none" w="med" len="med"/>
                    </a:lnT>
                    <a:solidFill>
                      <a:schemeClr val="bg1"/>
                    </a:solidFill>
                  </a:tcPr>
                </a:tc>
                <a:tc>
                  <a:txBody>
                    <a:bodyPr/>
                    <a:lstStyle/>
                    <a:p>
                      <a:endParaRPr lang="en-US" sz="1600"/>
                    </a:p>
                  </a:txBody>
                  <a:tcPr>
                    <a:lnT w="12700" cap="flat" cmpd="sng" algn="ctr">
                      <a:noFill/>
                      <a:prstDash val="solid"/>
                      <a:round/>
                      <a:headEnd type="none" w="med" len="med"/>
                      <a:tailEnd type="none" w="med" len="med"/>
                    </a:lnT>
                    <a:solidFill>
                      <a:schemeClr val="bg1"/>
                    </a:solidFill>
                  </a:tcPr>
                </a:tc>
                <a:extLst>
                  <a:ext uri="{0D108BD9-81ED-4DB2-BD59-A6C34878D82A}">
                    <a16:rowId xmlns:a16="http://schemas.microsoft.com/office/drawing/2014/main" val="2136863214"/>
                  </a:ext>
                </a:extLst>
              </a:tr>
              <a:tr h="329896">
                <a:tc>
                  <a:txBody>
                    <a:bodyPr/>
                    <a:lstStyle/>
                    <a:p>
                      <a:r>
                        <a:rPr lang="en-US" sz="1600"/>
                        <a:t>FY21 Expenditures </a:t>
                      </a:r>
                    </a:p>
                  </a:txBody>
                  <a:tcPr/>
                </a:tc>
                <a:tc>
                  <a:txBody>
                    <a:bodyPr/>
                    <a:lstStyle/>
                    <a:p>
                      <a:r>
                        <a:rPr lang="en-US" sz="1600"/>
                        <a:t>-$211,370</a:t>
                      </a:r>
                    </a:p>
                  </a:txBody>
                  <a:tcPr/>
                </a:tc>
                <a:extLst>
                  <a:ext uri="{0D108BD9-81ED-4DB2-BD59-A6C34878D82A}">
                    <a16:rowId xmlns:a16="http://schemas.microsoft.com/office/drawing/2014/main" val="2013143770"/>
                  </a:ext>
                </a:extLst>
              </a:tr>
              <a:tr h="329896">
                <a:tc>
                  <a:txBody>
                    <a:bodyPr/>
                    <a:lstStyle/>
                    <a:p>
                      <a:r>
                        <a:rPr lang="en-US" sz="1600"/>
                        <a:t>FY22 Expenditures</a:t>
                      </a:r>
                    </a:p>
                  </a:txBody>
                  <a:tcPr/>
                </a:tc>
                <a:tc>
                  <a:txBody>
                    <a:bodyPr/>
                    <a:lstStyle/>
                    <a:p>
                      <a:r>
                        <a:rPr lang="en-US" sz="1600"/>
                        <a:t>-$81,316</a:t>
                      </a:r>
                    </a:p>
                  </a:txBody>
                  <a:tcPr/>
                </a:tc>
                <a:extLst>
                  <a:ext uri="{0D108BD9-81ED-4DB2-BD59-A6C34878D82A}">
                    <a16:rowId xmlns:a16="http://schemas.microsoft.com/office/drawing/2014/main" val="2722648532"/>
                  </a:ext>
                </a:extLst>
              </a:tr>
              <a:tr h="329896">
                <a:tc>
                  <a:txBody>
                    <a:bodyPr/>
                    <a:lstStyle/>
                    <a:p>
                      <a:r>
                        <a:rPr lang="en-US" sz="1600"/>
                        <a:t>FY23 Expenditures</a:t>
                      </a:r>
                    </a:p>
                  </a:txBody>
                  <a:tcPr/>
                </a:tc>
                <a:tc>
                  <a:txBody>
                    <a:bodyPr/>
                    <a:lstStyle/>
                    <a:p>
                      <a:r>
                        <a:rPr lang="en-US" sz="1600" dirty="0"/>
                        <a:t>-$153,424</a:t>
                      </a:r>
                    </a:p>
                  </a:txBody>
                  <a:tcPr/>
                </a:tc>
                <a:extLst>
                  <a:ext uri="{0D108BD9-81ED-4DB2-BD59-A6C34878D82A}">
                    <a16:rowId xmlns:a16="http://schemas.microsoft.com/office/drawing/2014/main" val="61097191"/>
                  </a:ext>
                </a:extLst>
              </a:tr>
              <a:tr h="329896">
                <a:tc>
                  <a:txBody>
                    <a:bodyPr/>
                    <a:lstStyle/>
                    <a:p>
                      <a:pPr lvl="0">
                        <a:buNone/>
                      </a:pPr>
                      <a:r>
                        <a:rPr lang="en-US" sz="1600" b="0" i="0" u="none" strike="noStrike" noProof="0">
                          <a:solidFill>
                            <a:srgbClr val="000000"/>
                          </a:solidFill>
                          <a:latin typeface="Calibri"/>
                        </a:rPr>
                        <a:t>FY24 Expenditures</a:t>
                      </a:r>
                      <a:endParaRPr lang="en-US" sz="1600"/>
                    </a:p>
                  </a:txBody>
                  <a:tcPr/>
                </a:tc>
                <a:tc>
                  <a:txBody>
                    <a:bodyPr/>
                    <a:lstStyle/>
                    <a:p>
                      <a:pPr lvl="0" algn="l">
                        <a:lnSpc>
                          <a:spcPct val="100000"/>
                        </a:lnSpc>
                        <a:spcBef>
                          <a:spcPts val="0"/>
                        </a:spcBef>
                        <a:spcAft>
                          <a:spcPts val="0"/>
                        </a:spcAft>
                        <a:buNone/>
                      </a:pPr>
                      <a:r>
                        <a:rPr lang="en-US" sz="1600" b="0" i="0" u="none" strike="noStrike" noProof="0">
                          <a:solidFill>
                            <a:srgbClr val="000000"/>
                          </a:solidFill>
                          <a:latin typeface="Calibri"/>
                        </a:rPr>
                        <a:t>-$370,000</a:t>
                      </a:r>
                    </a:p>
                  </a:txBody>
                  <a:tcPr/>
                </a:tc>
                <a:extLst>
                  <a:ext uri="{0D108BD9-81ED-4DB2-BD59-A6C34878D82A}">
                    <a16:rowId xmlns:a16="http://schemas.microsoft.com/office/drawing/2014/main" val="1797073285"/>
                  </a:ext>
                </a:extLst>
              </a:tr>
              <a:tr h="329896">
                <a:tc>
                  <a:txBody>
                    <a:bodyPr/>
                    <a:lstStyle/>
                    <a:p>
                      <a:r>
                        <a:rPr lang="en-US" sz="1600" dirty="0"/>
                        <a:t>FY25 Expenditures</a:t>
                      </a:r>
                    </a:p>
                  </a:txBody>
                  <a:tcPr/>
                </a:tc>
                <a:tc>
                  <a:txBody>
                    <a:bodyPr/>
                    <a:lstStyle/>
                    <a:p>
                      <a:r>
                        <a:rPr lang="en-US" sz="1600"/>
                        <a:t>-$371,743</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6081976"/>
                  </a:ext>
                </a:extLst>
              </a:tr>
              <a:tr h="329896">
                <a:tc>
                  <a:txBody>
                    <a:bodyPr/>
                    <a:lstStyle/>
                    <a:p>
                      <a:r>
                        <a:rPr lang="en-US" sz="1600" dirty="0"/>
                        <a:t>(Additional Strategic Fund Contribution)</a:t>
                      </a:r>
                    </a:p>
                  </a:txBody>
                  <a:tcPr>
                    <a:lnB w="12700" cap="flat" cmpd="sng" algn="ctr">
                      <a:solidFill>
                        <a:schemeClr val="tx1"/>
                      </a:solidFill>
                      <a:prstDash val="solid"/>
                      <a:round/>
                      <a:headEnd type="none" w="med" len="med"/>
                      <a:tailEnd type="none" w="med" len="med"/>
                    </a:lnB>
                  </a:tcPr>
                </a:tc>
                <a:tc>
                  <a:txBody>
                    <a:bodyPr/>
                    <a:lstStyle/>
                    <a:p>
                      <a:r>
                        <a:rPr lang="en-US" sz="1600" dirty="0"/>
                        <a:t>-$37,853</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10008915"/>
                  </a:ext>
                </a:extLst>
              </a:tr>
              <a:tr h="329896">
                <a:tc>
                  <a:txBody>
                    <a:bodyPr/>
                    <a:lstStyle/>
                    <a:p>
                      <a:r>
                        <a:rPr lang="en-US" sz="1600"/>
                        <a:t>Total Expenditures</a:t>
                      </a:r>
                    </a:p>
                  </a:txBody>
                  <a:tcPr>
                    <a:lnT w="12700" cap="flat" cmpd="sng" algn="ctr">
                      <a:solidFill>
                        <a:schemeClr val="tx1"/>
                      </a:solidFill>
                      <a:prstDash val="solid"/>
                      <a:round/>
                      <a:headEnd type="none" w="med" len="med"/>
                      <a:tailEnd type="none" w="med" len="med"/>
                    </a:lnT>
                  </a:tcPr>
                </a:tc>
                <a:tc>
                  <a:txBody>
                    <a:bodyPr/>
                    <a:lstStyle/>
                    <a:p>
                      <a:r>
                        <a:rPr lang="en-US" sz="1600" dirty="0"/>
                        <a:t>$1,187,853</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305998667"/>
                  </a:ext>
                </a:extLst>
              </a:tr>
            </a:tbl>
          </a:graphicData>
        </a:graphic>
      </p:graphicFrame>
      <p:sp>
        <p:nvSpPr>
          <p:cNvPr id="4" name="TextBox 3">
            <a:extLst>
              <a:ext uri="{FF2B5EF4-FFF2-40B4-BE49-F238E27FC236}">
                <a16:creationId xmlns:a16="http://schemas.microsoft.com/office/drawing/2014/main" id="{028DA0D5-4194-080C-7E86-E1DC4194B5EA}"/>
              </a:ext>
            </a:extLst>
          </p:cNvPr>
          <p:cNvSpPr txBox="1"/>
          <p:nvPr/>
        </p:nvSpPr>
        <p:spPr>
          <a:xfrm>
            <a:off x="188910" y="1714446"/>
            <a:ext cx="11485853" cy="369332"/>
          </a:xfrm>
          <a:prstGeom prst="rect">
            <a:avLst/>
          </a:prstGeom>
          <a:noFill/>
        </p:spPr>
        <p:txBody>
          <a:bodyPr wrap="square">
            <a:spAutoFit/>
          </a:bodyPr>
          <a:lstStyle/>
          <a:p>
            <a:r>
              <a:rPr lang="en-US" sz="1800" b="0" i="1"/>
              <a:t>Q: Specify amount of funds set aside for the Minority Business Development Program, and the available fund balance.</a:t>
            </a:r>
            <a:endParaRPr lang="en-US" i="1"/>
          </a:p>
        </p:txBody>
      </p:sp>
    </p:spTree>
    <p:extLst>
      <p:ext uri="{BB962C8B-B14F-4D97-AF65-F5344CB8AC3E}">
        <p14:creationId xmlns:p14="http://schemas.microsoft.com/office/powerpoint/2010/main" val="9049714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E66078A-AD20-1ABB-0F2E-CCFB264F9BB8}"/>
              </a:ext>
            </a:extLst>
          </p:cNvPr>
          <p:cNvSpPr>
            <a:spLocks noGrp="1"/>
          </p:cNvSpPr>
          <p:nvPr>
            <p:ph sz="half" idx="2"/>
          </p:nvPr>
        </p:nvSpPr>
        <p:spPr/>
        <p:txBody>
          <a:bodyPr/>
          <a:lstStyle/>
          <a:p>
            <a:pPr marL="0" indent="0">
              <a:buNone/>
            </a:pPr>
            <a:r>
              <a:rPr lang="en-US">
                <a:ea typeface="+mn-lt"/>
                <a:cs typeface="+mn-lt"/>
              </a:rPr>
              <a:t>Discuss the amount of revenues generated and collected directly as a result of the Office of Economic Development efforts for FY2023 through FY2025 year to date.</a:t>
            </a:r>
          </a:p>
        </p:txBody>
      </p:sp>
      <p:sp>
        <p:nvSpPr>
          <p:cNvPr id="3" name="Content Placeholder 2">
            <a:extLst>
              <a:ext uri="{FF2B5EF4-FFF2-40B4-BE49-F238E27FC236}">
                <a16:creationId xmlns:a16="http://schemas.microsoft.com/office/drawing/2014/main" id="{D3811232-55B1-B763-6894-778737AD456A}"/>
              </a:ext>
            </a:extLst>
          </p:cNvPr>
          <p:cNvSpPr>
            <a:spLocks noGrp="1"/>
          </p:cNvSpPr>
          <p:nvPr>
            <p:ph sz="half" idx="13"/>
          </p:nvPr>
        </p:nvSpPr>
        <p:spPr/>
        <p:txBody>
          <a:bodyPr vert="horz" lIns="91440" tIns="45720" rIns="91440" bIns="45720" rtlCol="0" anchor="t">
            <a:normAutofit lnSpcReduction="10000"/>
          </a:bodyPr>
          <a:lstStyle/>
          <a:p>
            <a:r>
              <a:rPr lang="en-US">
                <a:ea typeface="Calibri"/>
                <a:cs typeface="Calibri"/>
              </a:rPr>
              <a:t>Question 7.</a:t>
            </a:r>
            <a:endParaRPr lang="en-US"/>
          </a:p>
        </p:txBody>
      </p:sp>
    </p:spTree>
    <p:extLst>
      <p:ext uri="{BB962C8B-B14F-4D97-AF65-F5344CB8AC3E}">
        <p14:creationId xmlns:p14="http://schemas.microsoft.com/office/powerpoint/2010/main" val="20755605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F6578089-65CE-3E2B-F6BA-5FA7351D8E2F}"/>
              </a:ext>
            </a:extLst>
          </p:cNvPr>
          <p:cNvGraphicFramePr>
            <a:graphicFrameLocks noGrp="1"/>
          </p:cNvGraphicFramePr>
          <p:nvPr>
            <p:ph sz="half" idx="2"/>
            <p:extLst>
              <p:ext uri="{D42A27DB-BD31-4B8C-83A1-F6EECF244321}">
                <p14:modId xmlns:p14="http://schemas.microsoft.com/office/powerpoint/2010/main" val="402108490"/>
              </p:ext>
            </p:extLst>
          </p:nvPr>
        </p:nvGraphicFramePr>
        <p:xfrm>
          <a:off x="188913" y="1758950"/>
          <a:ext cx="10980736" cy="2176305"/>
        </p:xfrm>
        <a:graphic>
          <a:graphicData uri="http://schemas.openxmlformats.org/drawingml/2006/table">
            <a:tbl>
              <a:tblPr firstRow="1" bandRow="1">
                <a:tableStyleId>{5C22544A-7EE6-4342-B048-85BDC9FD1C3A}</a:tableStyleId>
              </a:tblPr>
              <a:tblGrid>
                <a:gridCol w="5490368">
                  <a:extLst>
                    <a:ext uri="{9D8B030D-6E8A-4147-A177-3AD203B41FA5}">
                      <a16:colId xmlns:a16="http://schemas.microsoft.com/office/drawing/2014/main" val="2426277382"/>
                    </a:ext>
                  </a:extLst>
                </a:gridCol>
                <a:gridCol w="5490368">
                  <a:extLst>
                    <a:ext uri="{9D8B030D-6E8A-4147-A177-3AD203B41FA5}">
                      <a16:colId xmlns:a16="http://schemas.microsoft.com/office/drawing/2014/main" val="1316247167"/>
                    </a:ext>
                  </a:extLst>
                </a:gridCol>
              </a:tblGrid>
              <a:tr h="435261">
                <a:tc gridSpan="2">
                  <a:txBody>
                    <a:bodyPr/>
                    <a:lstStyle/>
                    <a:p>
                      <a:pPr lvl="0" algn="ctr">
                        <a:buNone/>
                      </a:pPr>
                      <a:r>
                        <a:rPr lang="en-US" sz="1800" b="1" i="0" u="none" strike="noStrike" baseline="0" noProof="0" dirty="0">
                          <a:solidFill>
                            <a:srgbClr val="FFFFFF"/>
                          </a:solidFill>
                          <a:latin typeface="Calibri"/>
                        </a:rPr>
                        <a:t>Wage Taxes Collected from Strategic Fund Businesses</a:t>
                      </a:r>
                      <a:endParaRPr lang="en-US" dirty="0"/>
                    </a:p>
                  </a:txBody>
                  <a:tcPr/>
                </a:tc>
                <a:tc hMerge="1">
                  <a:txBody>
                    <a:bodyPr/>
                    <a:lstStyle/>
                    <a:p>
                      <a:endParaRPr lang="en-US"/>
                    </a:p>
                  </a:txBody>
                  <a:tcPr/>
                </a:tc>
                <a:extLst>
                  <a:ext uri="{0D108BD9-81ED-4DB2-BD59-A6C34878D82A}">
                    <a16:rowId xmlns:a16="http://schemas.microsoft.com/office/drawing/2014/main" val="316826696"/>
                  </a:ext>
                </a:extLst>
              </a:tr>
              <a:tr h="435261">
                <a:tc>
                  <a:txBody>
                    <a:bodyPr/>
                    <a:lstStyle/>
                    <a:p>
                      <a:pPr lvl="0">
                        <a:buNone/>
                      </a:pPr>
                      <a:r>
                        <a:rPr lang="en-US" sz="1700" b="0" i="0" u="none" strike="noStrike" noProof="0">
                          <a:solidFill>
                            <a:srgbClr val="000000"/>
                          </a:solidFill>
                          <a:latin typeface="Calibri"/>
                        </a:rPr>
                        <a:t>Calendar Year 2024</a:t>
                      </a:r>
                      <a:endParaRPr lang="en-US"/>
                    </a:p>
                  </a:txBody>
                  <a:tcPr/>
                </a:tc>
                <a:tc>
                  <a:txBody>
                    <a:bodyPr/>
                    <a:lstStyle/>
                    <a:p>
                      <a:pPr lvl="0" algn="ctr">
                        <a:lnSpc>
                          <a:spcPct val="100000"/>
                        </a:lnSpc>
                        <a:spcBef>
                          <a:spcPts val="0"/>
                        </a:spcBef>
                        <a:spcAft>
                          <a:spcPts val="0"/>
                        </a:spcAft>
                        <a:buNone/>
                      </a:pPr>
                      <a:r>
                        <a:rPr lang="en-US" sz="1700" b="0" i="0" u="none" strike="noStrike" noProof="0" dirty="0">
                          <a:solidFill>
                            <a:srgbClr val="000000"/>
                          </a:solidFill>
                          <a:latin typeface="Calibri"/>
                        </a:rPr>
                        <a:t>$10,959,257.63</a:t>
                      </a:r>
                    </a:p>
                  </a:txBody>
                  <a:tcPr/>
                </a:tc>
                <a:extLst>
                  <a:ext uri="{0D108BD9-81ED-4DB2-BD59-A6C34878D82A}">
                    <a16:rowId xmlns:a16="http://schemas.microsoft.com/office/drawing/2014/main" val="1355065276"/>
                  </a:ext>
                </a:extLst>
              </a:tr>
              <a:tr h="435261">
                <a:tc>
                  <a:txBody>
                    <a:bodyPr/>
                    <a:lstStyle/>
                    <a:p>
                      <a:pPr lvl="0">
                        <a:buNone/>
                      </a:pPr>
                      <a:r>
                        <a:rPr lang="en-US" sz="1700" b="0" i="0" u="none" strike="noStrike" noProof="0">
                          <a:solidFill>
                            <a:srgbClr val="000000"/>
                          </a:solidFill>
                          <a:latin typeface="Calibri"/>
                        </a:rPr>
                        <a:t>Calendar Year 2023</a:t>
                      </a:r>
                      <a:endParaRPr lang="en-US"/>
                    </a:p>
                  </a:txBody>
                  <a:tcPr/>
                </a:tc>
                <a:tc>
                  <a:txBody>
                    <a:bodyPr/>
                    <a:lstStyle/>
                    <a:p>
                      <a:pPr lvl="0" algn="ctr">
                        <a:lnSpc>
                          <a:spcPct val="100000"/>
                        </a:lnSpc>
                        <a:spcBef>
                          <a:spcPts val="0"/>
                        </a:spcBef>
                        <a:spcAft>
                          <a:spcPts val="0"/>
                        </a:spcAft>
                        <a:buNone/>
                      </a:pPr>
                      <a:r>
                        <a:rPr lang="en-US" sz="1700" b="0" i="0" u="none" strike="noStrike" noProof="0" dirty="0">
                          <a:solidFill>
                            <a:srgbClr val="000000"/>
                          </a:solidFill>
                          <a:latin typeface="Calibri"/>
                        </a:rPr>
                        <a:t>$10,454,103.40</a:t>
                      </a:r>
                    </a:p>
                  </a:txBody>
                  <a:tcPr/>
                </a:tc>
                <a:extLst>
                  <a:ext uri="{0D108BD9-81ED-4DB2-BD59-A6C34878D82A}">
                    <a16:rowId xmlns:a16="http://schemas.microsoft.com/office/drawing/2014/main" val="1491012783"/>
                  </a:ext>
                </a:extLst>
              </a:tr>
              <a:tr h="435261">
                <a:tc>
                  <a:txBody>
                    <a:bodyPr/>
                    <a:lstStyle/>
                    <a:p>
                      <a:pPr lvl="0">
                        <a:buNone/>
                      </a:pPr>
                      <a:r>
                        <a:rPr lang="en-US" sz="1700" b="0" i="0" u="none" strike="noStrike" noProof="0">
                          <a:solidFill>
                            <a:srgbClr val="000000"/>
                          </a:solidFill>
                          <a:latin typeface="Calibri"/>
                        </a:rPr>
                        <a:t>Calendar Year 2022</a:t>
                      </a:r>
                      <a:endParaRPr lang="en-US"/>
                    </a:p>
                  </a:txBody>
                  <a:tcPr/>
                </a:tc>
                <a:tc>
                  <a:txBody>
                    <a:bodyPr/>
                    <a:lstStyle/>
                    <a:p>
                      <a:pPr lvl="0" algn="ctr">
                        <a:lnSpc>
                          <a:spcPct val="100000"/>
                        </a:lnSpc>
                        <a:spcBef>
                          <a:spcPts val="0"/>
                        </a:spcBef>
                        <a:spcAft>
                          <a:spcPts val="0"/>
                        </a:spcAft>
                        <a:buNone/>
                      </a:pPr>
                      <a:r>
                        <a:rPr lang="en-US" sz="1700" b="0" i="0" u="none" strike="noStrike" noProof="0" dirty="0">
                          <a:solidFill>
                            <a:srgbClr val="000000"/>
                          </a:solidFill>
                          <a:latin typeface="Calibri"/>
                        </a:rPr>
                        <a:t>$10,117,042.23</a:t>
                      </a:r>
                    </a:p>
                  </a:txBody>
                  <a:tcPr/>
                </a:tc>
                <a:extLst>
                  <a:ext uri="{0D108BD9-81ED-4DB2-BD59-A6C34878D82A}">
                    <a16:rowId xmlns:a16="http://schemas.microsoft.com/office/drawing/2014/main" val="1304775991"/>
                  </a:ext>
                </a:extLst>
              </a:tr>
              <a:tr h="435261">
                <a:tc>
                  <a:txBody>
                    <a:bodyPr/>
                    <a:lstStyle/>
                    <a:p>
                      <a:pPr lvl="0">
                        <a:buNone/>
                      </a:pPr>
                      <a:r>
                        <a:rPr lang="en-US" sz="1700" b="0" i="0" u="none" strike="noStrike" noProof="0" dirty="0">
                          <a:solidFill>
                            <a:srgbClr val="000000"/>
                          </a:solidFill>
                          <a:latin typeface="Calibri"/>
                        </a:rPr>
                        <a:t>Total (2002-present)</a:t>
                      </a:r>
                      <a:endParaRPr lang="en-US" dirty="0"/>
                    </a:p>
                  </a:txBody>
                  <a:tcPr/>
                </a:tc>
                <a:tc>
                  <a:txBody>
                    <a:bodyPr/>
                    <a:lstStyle/>
                    <a:p>
                      <a:pPr lvl="0" algn="ctr">
                        <a:lnSpc>
                          <a:spcPct val="100000"/>
                        </a:lnSpc>
                        <a:spcBef>
                          <a:spcPts val="0"/>
                        </a:spcBef>
                        <a:spcAft>
                          <a:spcPts val="0"/>
                        </a:spcAft>
                        <a:buNone/>
                      </a:pPr>
                      <a:r>
                        <a:rPr lang="en-US" sz="1700" b="0" i="0" u="none" strike="noStrike" noProof="0" dirty="0">
                          <a:solidFill>
                            <a:srgbClr val="000000"/>
                          </a:solidFill>
                          <a:latin typeface="Calibri"/>
                        </a:rPr>
                        <a:t>$158,804,171.68</a:t>
                      </a:r>
                    </a:p>
                  </a:txBody>
                  <a:tcPr/>
                </a:tc>
                <a:extLst>
                  <a:ext uri="{0D108BD9-81ED-4DB2-BD59-A6C34878D82A}">
                    <a16:rowId xmlns:a16="http://schemas.microsoft.com/office/drawing/2014/main" val="48517651"/>
                  </a:ext>
                </a:extLst>
              </a:tr>
            </a:tbl>
          </a:graphicData>
        </a:graphic>
      </p:graphicFrame>
      <p:sp>
        <p:nvSpPr>
          <p:cNvPr id="3" name="Content Placeholder 2">
            <a:extLst>
              <a:ext uri="{FF2B5EF4-FFF2-40B4-BE49-F238E27FC236}">
                <a16:creationId xmlns:a16="http://schemas.microsoft.com/office/drawing/2014/main" id="{8898E0BE-E45A-C8A2-8FE5-4892F9711C57}"/>
              </a:ext>
            </a:extLst>
          </p:cNvPr>
          <p:cNvSpPr>
            <a:spLocks noGrp="1"/>
          </p:cNvSpPr>
          <p:nvPr>
            <p:ph sz="half" idx="13"/>
          </p:nvPr>
        </p:nvSpPr>
        <p:spPr/>
        <p:txBody>
          <a:bodyPr vert="horz" lIns="91440" tIns="45720" rIns="91440" bIns="45720" rtlCol="0" anchor="t">
            <a:normAutofit lnSpcReduction="10000"/>
          </a:bodyPr>
          <a:lstStyle/>
          <a:p>
            <a:r>
              <a:rPr lang="en-US">
                <a:ea typeface="Calibri"/>
                <a:cs typeface="Calibri"/>
              </a:rPr>
              <a:t>Question 7. Answer</a:t>
            </a:r>
            <a:endParaRPr lang="en-US"/>
          </a:p>
        </p:txBody>
      </p:sp>
    </p:spTree>
    <p:extLst>
      <p:ext uri="{BB962C8B-B14F-4D97-AF65-F5344CB8AC3E}">
        <p14:creationId xmlns:p14="http://schemas.microsoft.com/office/powerpoint/2010/main" val="3604824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a:extLst>
              <a:ext uri="{FF2B5EF4-FFF2-40B4-BE49-F238E27FC236}">
                <a16:creationId xmlns:a16="http://schemas.microsoft.com/office/drawing/2014/main" id="{72352DF5-E2BE-3A45-CA57-7DD846F07FFE}"/>
              </a:ext>
            </a:extLst>
          </p:cNvPr>
          <p:cNvPicPr>
            <a:picLocks noGrp="1" noChangeAspect="1"/>
          </p:cNvPicPr>
          <p:nvPr>
            <p:ph sz="half" idx="2"/>
          </p:nvPr>
        </p:nvPicPr>
        <p:blipFill>
          <a:blip r:embed="rId2"/>
          <a:stretch>
            <a:fillRect/>
          </a:stretch>
        </p:blipFill>
        <p:spPr>
          <a:xfrm>
            <a:off x="1237673" y="1665777"/>
            <a:ext cx="9725525" cy="4473053"/>
          </a:xfrm>
        </p:spPr>
      </p:pic>
      <p:sp>
        <p:nvSpPr>
          <p:cNvPr id="3" name="Content Placeholder 2">
            <a:extLst>
              <a:ext uri="{FF2B5EF4-FFF2-40B4-BE49-F238E27FC236}">
                <a16:creationId xmlns:a16="http://schemas.microsoft.com/office/drawing/2014/main" id="{59157767-E7DD-D1C0-F712-A33EEAB9C1B0}"/>
              </a:ext>
            </a:extLst>
          </p:cNvPr>
          <p:cNvSpPr>
            <a:spLocks noGrp="1"/>
          </p:cNvSpPr>
          <p:nvPr>
            <p:ph sz="half" idx="13"/>
          </p:nvPr>
        </p:nvSpPr>
        <p:spPr/>
        <p:txBody>
          <a:bodyPr vert="horz" lIns="91440" tIns="45720" rIns="91440" bIns="45720" rtlCol="0" anchor="t">
            <a:normAutofit lnSpcReduction="10000"/>
          </a:bodyPr>
          <a:lstStyle/>
          <a:p>
            <a:r>
              <a:rPr lang="en-US">
                <a:ea typeface="Calibri"/>
                <a:cs typeface="Calibri"/>
              </a:rPr>
              <a:t>Question 7. Answer</a:t>
            </a:r>
            <a:endParaRPr lang="en-US"/>
          </a:p>
        </p:txBody>
      </p:sp>
    </p:spTree>
    <p:extLst>
      <p:ext uri="{BB962C8B-B14F-4D97-AF65-F5344CB8AC3E}">
        <p14:creationId xmlns:p14="http://schemas.microsoft.com/office/powerpoint/2010/main" val="27337922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B68B9B8-C2DC-95D8-721F-8C083B1CE2C8}"/>
              </a:ext>
            </a:extLst>
          </p:cNvPr>
          <p:cNvSpPr>
            <a:spLocks noGrp="1"/>
          </p:cNvSpPr>
          <p:nvPr>
            <p:ph sz="half" idx="2"/>
          </p:nvPr>
        </p:nvSpPr>
        <p:spPr/>
        <p:txBody>
          <a:bodyPr/>
          <a:lstStyle/>
          <a:p>
            <a:pPr marL="0" indent="0">
              <a:buNone/>
            </a:pPr>
            <a:r>
              <a:rPr lang="en-US">
                <a:ea typeface="+mn-lt"/>
                <a:cs typeface="+mn-lt"/>
              </a:rPr>
              <a:t>Discuss the planned use of $110K budgeted for Consultants. </a:t>
            </a:r>
            <a:endParaRPr lang="en-US"/>
          </a:p>
          <a:p>
            <a:r>
              <a:rPr lang="en-US">
                <a:ea typeface="+mn-lt"/>
                <a:cs typeface="+mn-lt"/>
              </a:rPr>
              <a:t>a. Specify any DBE’s.</a:t>
            </a:r>
            <a:endParaRPr lang="en-US">
              <a:ea typeface="Calibri" panose="020F0502020204030204"/>
              <a:cs typeface="Calibri" panose="020F0502020204030204"/>
            </a:endParaRPr>
          </a:p>
        </p:txBody>
      </p:sp>
      <p:sp>
        <p:nvSpPr>
          <p:cNvPr id="3" name="Content Placeholder 2">
            <a:extLst>
              <a:ext uri="{FF2B5EF4-FFF2-40B4-BE49-F238E27FC236}">
                <a16:creationId xmlns:a16="http://schemas.microsoft.com/office/drawing/2014/main" id="{3DBE2BFC-C724-D2C8-1F29-6BDFC2FA7830}"/>
              </a:ext>
            </a:extLst>
          </p:cNvPr>
          <p:cNvSpPr>
            <a:spLocks noGrp="1"/>
          </p:cNvSpPr>
          <p:nvPr>
            <p:ph sz="half" idx="13"/>
          </p:nvPr>
        </p:nvSpPr>
        <p:spPr/>
        <p:txBody>
          <a:bodyPr vert="horz" lIns="91440" tIns="45720" rIns="91440" bIns="45720" rtlCol="0" anchor="t">
            <a:normAutofit lnSpcReduction="10000"/>
          </a:bodyPr>
          <a:lstStyle/>
          <a:p>
            <a:r>
              <a:rPr lang="en-US">
                <a:ea typeface="Calibri"/>
                <a:cs typeface="Calibri"/>
              </a:rPr>
              <a:t>Question 8.</a:t>
            </a:r>
            <a:endParaRPr lang="en-US"/>
          </a:p>
        </p:txBody>
      </p:sp>
    </p:spTree>
    <p:extLst>
      <p:ext uri="{BB962C8B-B14F-4D97-AF65-F5344CB8AC3E}">
        <p14:creationId xmlns:p14="http://schemas.microsoft.com/office/powerpoint/2010/main" val="29419448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p:txBody>
          <a:bodyPr>
            <a:normAutofit/>
          </a:bodyPr>
          <a:lstStyle/>
          <a:p>
            <a:r>
              <a:rPr lang="en-US" b="0">
                <a:effectLst/>
              </a:rPr>
              <a:t>FY26 Consultants Proposed</a:t>
            </a: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vert="horz" lIns="0" tIns="45720" rIns="0" bIns="45720" rtlCol="0" anchor="t">
            <a:normAutofit lnSpcReduction="10000"/>
          </a:bodyPr>
          <a:lstStyle/>
          <a:p>
            <a:r>
              <a:rPr lang="en-US"/>
              <a:t>Question 8. Answer</a:t>
            </a:r>
          </a:p>
        </p:txBody>
      </p:sp>
      <p:graphicFrame>
        <p:nvGraphicFramePr>
          <p:cNvPr id="4" name="Table 3">
            <a:extLst>
              <a:ext uri="{FF2B5EF4-FFF2-40B4-BE49-F238E27FC236}">
                <a16:creationId xmlns:a16="http://schemas.microsoft.com/office/drawing/2014/main" id="{5939D814-73E5-467A-9412-621FA9CA95F9}"/>
              </a:ext>
            </a:extLst>
          </p:cNvPr>
          <p:cNvGraphicFramePr>
            <a:graphicFrameLocks noGrp="1"/>
          </p:cNvGraphicFramePr>
          <p:nvPr/>
        </p:nvGraphicFramePr>
        <p:xfrm>
          <a:off x="743584" y="2926607"/>
          <a:ext cx="10704832" cy="1529564"/>
        </p:xfrm>
        <a:graphic>
          <a:graphicData uri="http://schemas.openxmlformats.org/drawingml/2006/table">
            <a:tbl>
              <a:tblPr firstRow="1" bandRow="1">
                <a:tableStyleId>{7DF18680-E054-41AD-8BC1-D1AEF772440D}</a:tableStyleId>
              </a:tblPr>
              <a:tblGrid>
                <a:gridCol w="8766455">
                  <a:extLst>
                    <a:ext uri="{9D8B030D-6E8A-4147-A177-3AD203B41FA5}">
                      <a16:colId xmlns:a16="http://schemas.microsoft.com/office/drawing/2014/main" val="20000"/>
                    </a:ext>
                  </a:extLst>
                </a:gridCol>
                <a:gridCol w="1938377">
                  <a:extLst>
                    <a:ext uri="{9D8B030D-6E8A-4147-A177-3AD203B41FA5}">
                      <a16:colId xmlns:a16="http://schemas.microsoft.com/office/drawing/2014/main" val="20003"/>
                    </a:ext>
                  </a:extLst>
                </a:gridCol>
              </a:tblGrid>
              <a:tr h="376334">
                <a:tc>
                  <a:txBody>
                    <a:bodyPr/>
                    <a:lstStyle/>
                    <a:p>
                      <a:pPr algn="ctr"/>
                      <a:r>
                        <a:rPr lang="en-US" sz="1600"/>
                        <a:t>Proposed Use</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sz="1600"/>
                        <a:t>Amount</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8441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dirty="0"/>
                        <a:t>Consulting Support for Development &amp; Infrastructure Projects</a:t>
                      </a:r>
                      <a:endParaRPr lang="en-US" sz="1800" b="0" i="0" dirty="0"/>
                    </a:p>
                  </a:txBody>
                  <a:tcPr>
                    <a:lnL w="12700" cap="flat" cmpd="sng" algn="ctr">
                      <a:solidFill>
                        <a:schemeClr val="tx1"/>
                      </a:solidFill>
                      <a:prstDash val="solid"/>
                      <a:round/>
                      <a:headEnd type="none" w="med" len="med"/>
                      <a:tailEnd type="none" w="med" len="med"/>
                    </a:lnL>
                  </a:tcPr>
                </a:tc>
                <a:tc>
                  <a:txBody>
                    <a:bodyPr/>
                    <a:lstStyle/>
                    <a:p>
                      <a:pPr algn="r"/>
                      <a:r>
                        <a:rPr lang="en-US" sz="1800" dirty="0"/>
                        <a:t>$95,000</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84410">
                <a:tc>
                  <a:txBody>
                    <a:bodyPr/>
                    <a:lstStyle/>
                    <a:p>
                      <a:r>
                        <a:rPr lang="en-US" sz="1800" b="0" dirty="0"/>
                        <a:t>Consultant services for SMBEO programing</a:t>
                      </a:r>
                      <a:endParaRPr lang="en-US" sz="1800" b="0" i="1" dirty="0"/>
                    </a:p>
                  </a:txBody>
                  <a:tcPr>
                    <a:lnL w="12700" cap="flat" cmpd="sng" algn="ctr">
                      <a:solidFill>
                        <a:schemeClr val="tx1"/>
                      </a:solidFill>
                      <a:prstDash val="solid"/>
                      <a:round/>
                      <a:headEnd type="none" w="med" len="med"/>
                      <a:tailEnd type="none" w="med" len="med"/>
                    </a:lnL>
                  </a:tcPr>
                </a:tc>
                <a:tc>
                  <a:txBody>
                    <a:bodyPr/>
                    <a:lstStyle/>
                    <a:p>
                      <a:pPr algn="r"/>
                      <a:r>
                        <a:rPr lang="en-US" sz="1800" dirty="0"/>
                        <a:t>$15,000</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384410">
                <a:tc>
                  <a:txBody>
                    <a:bodyPr/>
                    <a:lstStyle/>
                    <a:p>
                      <a:r>
                        <a:rPr lang="en-US" sz="1800" b="1" u="none"/>
                        <a:t>Total</a:t>
                      </a:r>
                      <a:endParaRPr lang="en-US" sz="1800" b="1" i="0" u="none"/>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r"/>
                      <a:r>
                        <a:rPr lang="en-US" sz="1800" b="1" dirty="0"/>
                        <a:t>$110,000</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0261285"/>
                  </a:ext>
                </a:extLst>
              </a:tr>
            </a:tbl>
          </a:graphicData>
        </a:graphic>
      </p:graphicFrame>
    </p:spTree>
    <p:extLst>
      <p:ext uri="{BB962C8B-B14F-4D97-AF65-F5344CB8AC3E}">
        <p14:creationId xmlns:p14="http://schemas.microsoft.com/office/powerpoint/2010/main" val="30909887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p:txBody>
          <a:bodyPr>
            <a:normAutofit/>
          </a:bodyPr>
          <a:lstStyle/>
          <a:p>
            <a:r>
              <a:rPr lang="en-US"/>
              <a:t>Proposed Examples in FY26:</a:t>
            </a:r>
            <a:endParaRPr lang="en-US" b="0">
              <a:effectLst/>
            </a:endParaRP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vert="horz" lIns="0" tIns="45720" rIns="0" bIns="45720" rtlCol="0" anchor="t">
            <a:normAutofit lnSpcReduction="10000"/>
          </a:bodyPr>
          <a:lstStyle/>
          <a:p>
            <a:r>
              <a:rPr lang="en-US"/>
              <a:t>Question 8. Answer</a:t>
            </a:r>
          </a:p>
        </p:txBody>
      </p:sp>
      <p:sp>
        <p:nvSpPr>
          <p:cNvPr id="5" name="Content Placeholder 2">
            <a:extLst>
              <a:ext uri="{FF2B5EF4-FFF2-40B4-BE49-F238E27FC236}">
                <a16:creationId xmlns:a16="http://schemas.microsoft.com/office/drawing/2014/main" id="{D8A678ED-837C-4B29-B4DC-610900E344B2}"/>
              </a:ext>
            </a:extLst>
          </p:cNvPr>
          <p:cNvSpPr txBox="1">
            <a:spLocks/>
          </p:cNvSpPr>
          <p:nvPr/>
        </p:nvSpPr>
        <p:spPr>
          <a:xfrm>
            <a:off x="730897" y="2480731"/>
            <a:ext cx="10131656" cy="3560763"/>
          </a:xfrm>
          <a:prstGeom prst="rect">
            <a:avLst/>
          </a:prstGeom>
        </p:spPr>
        <p:txBody>
          <a:bodyPr lIns="91440" tIns="45720" rIns="91440" bIns="45720" anchor="t"/>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a:buClr>
                <a:srgbClr val="000000"/>
              </a:buClr>
            </a:pPr>
            <a:r>
              <a:rPr lang="en-US" b="1">
                <a:solidFill>
                  <a:schemeClr val="tx1"/>
                </a:solidFill>
              </a:rPr>
              <a:t>The </a:t>
            </a:r>
            <a:r>
              <a:rPr lang="en-US" b="1" err="1">
                <a:solidFill>
                  <a:schemeClr val="tx1"/>
                </a:solidFill>
              </a:rPr>
              <a:t>Savoury</a:t>
            </a:r>
            <a:r>
              <a:rPr lang="en-US" b="1">
                <a:solidFill>
                  <a:schemeClr val="tx1"/>
                </a:solidFill>
              </a:rPr>
              <a:t> Group (DBE): </a:t>
            </a:r>
            <a:r>
              <a:rPr lang="en-US">
                <a:solidFill>
                  <a:schemeClr val="tx1"/>
                </a:solidFill>
              </a:rPr>
              <a:t>Business needs assessments</a:t>
            </a:r>
          </a:p>
          <a:p>
            <a:pPr>
              <a:buClr>
                <a:srgbClr val="000000"/>
              </a:buClr>
            </a:pPr>
            <a:r>
              <a:rPr lang="en-US" b="1">
                <a:solidFill>
                  <a:schemeClr val="tx1"/>
                </a:solidFill>
              </a:rPr>
              <a:t>Aliya Hammond Consulting (DBE): </a:t>
            </a:r>
            <a:r>
              <a:rPr lang="en-US">
                <a:solidFill>
                  <a:schemeClr val="tx1"/>
                </a:solidFill>
                <a:cs typeface="Calibri"/>
              </a:rPr>
              <a:t>Social Media Marketing Strategy development </a:t>
            </a:r>
          </a:p>
          <a:p>
            <a:pPr>
              <a:buClr>
                <a:srgbClr val="000000"/>
              </a:buClr>
            </a:pPr>
            <a:r>
              <a:rPr lang="en-US" b="1">
                <a:solidFill>
                  <a:schemeClr val="tx1"/>
                </a:solidFill>
              </a:rPr>
              <a:t>Erin Hutt Consulting (DBE): </a:t>
            </a:r>
            <a:r>
              <a:rPr lang="en-US">
                <a:solidFill>
                  <a:schemeClr val="tx1"/>
                </a:solidFill>
                <a:cs typeface="Calibri"/>
              </a:rPr>
              <a:t>Program application support</a:t>
            </a:r>
          </a:p>
          <a:p>
            <a:pPr>
              <a:buClr>
                <a:srgbClr val="000000"/>
              </a:buClr>
            </a:pPr>
            <a:r>
              <a:rPr lang="en-US" b="1">
                <a:solidFill>
                  <a:schemeClr val="tx1"/>
                </a:solidFill>
              </a:rPr>
              <a:t>Golden Shovel: </a:t>
            </a:r>
            <a:r>
              <a:rPr lang="en-US">
                <a:solidFill>
                  <a:schemeClr val="tx1"/>
                </a:solidFill>
              </a:rPr>
              <a:t>Economic Development website hosting and copywriting</a:t>
            </a:r>
          </a:p>
          <a:p>
            <a:pPr>
              <a:buClr>
                <a:srgbClr val="000000"/>
              </a:buClr>
            </a:pPr>
            <a:r>
              <a:rPr lang="en-US" b="1">
                <a:solidFill>
                  <a:schemeClr val="tx1"/>
                </a:solidFill>
                <a:cs typeface="Calibri"/>
              </a:rPr>
              <a:t>Costar Realty Information</a:t>
            </a:r>
            <a:r>
              <a:rPr lang="en-US">
                <a:solidFill>
                  <a:schemeClr val="tx1"/>
                </a:solidFill>
                <a:cs typeface="Calibri"/>
              </a:rPr>
              <a:t>: Real Estate software subscription</a:t>
            </a:r>
          </a:p>
          <a:p>
            <a:pPr>
              <a:buClr>
                <a:srgbClr val="000000"/>
              </a:buClr>
            </a:pPr>
            <a:r>
              <a:rPr lang="en-US" b="1">
                <a:solidFill>
                  <a:schemeClr val="tx1"/>
                </a:solidFill>
                <a:cs typeface="Calibri"/>
              </a:rPr>
              <a:t>Dun &amp; Bradstreet</a:t>
            </a:r>
            <a:r>
              <a:rPr lang="en-US">
                <a:solidFill>
                  <a:schemeClr val="tx1"/>
                </a:solidFill>
                <a:cs typeface="Calibri"/>
              </a:rPr>
              <a:t>: Business Data subscription</a:t>
            </a:r>
          </a:p>
        </p:txBody>
      </p:sp>
    </p:spTree>
    <p:extLst>
      <p:ext uri="{BB962C8B-B14F-4D97-AF65-F5344CB8AC3E}">
        <p14:creationId xmlns:p14="http://schemas.microsoft.com/office/powerpoint/2010/main" val="33619830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2EDFA41-17EF-934A-4E38-6764E36C4D07}"/>
              </a:ext>
            </a:extLst>
          </p:cNvPr>
          <p:cNvSpPr>
            <a:spLocks noGrp="1"/>
          </p:cNvSpPr>
          <p:nvPr>
            <p:ph sz="half" idx="2"/>
          </p:nvPr>
        </p:nvSpPr>
        <p:spPr/>
        <p:txBody>
          <a:bodyPr/>
          <a:lstStyle/>
          <a:p>
            <a:pPr marL="0" indent="0">
              <a:buNone/>
            </a:pPr>
            <a:r>
              <a:rPr lang="en-US">
                <a:ea typeface="+mn-lt"/>
                <a:cs typeface="+mn-lt"/>
              </a:rPr>
              <a:t>Discuss the planned use for ~$16K budgeted for Advertising/Marketing. </a:t>
            </a:r>
          </a:p>
          <a:p>
            <a:r>
              <a:rPr lang="en-US">
                <a:ea typeface="+mn-lt"/>
                <a:cs typeface="+mn-lt"/>
              </a:rPr>
              <a:t>a. Share the number of businesses the City marketed the last 2 years.</a:t>
            </a:r>
            <a:endParaRPr lang="en-US">
              <a:ea typeface="Calibri"/>
              <a:cs typeface="Calibri"/>
            </a:endParaRPr>
          </a:p>
        </p:txBody>
      </p:sp>
      <p:sp>
        <p:nvSpPr>
          <p:cNvPr id="3" name="Content Placeholder 2">
            <a:extLst>
              <a:ext uri="{FF2B5EF4-FFF2-40B4-BE49-F238E27FC236}">
                <a16:creationId xmlns:a16="http://schemas.microsoft.com/office/drawing/2014/main" id="{DA56CF28-1166-596F-9F05-F12F33B52097}"/>
              </a:ext>
            </a:extLst>
          </p:cNvPr>
          <p:cNvSpPr>
            <a:spLocks noGrp="1"/>
          </p:cNvSpPr>
          <p:nvPr>
            <p:ph sz="half" idx="13"/>
          </p:nvPr>
        </p:nvSpPr>
        <p:spPr/>
        <p:txBody>
          <a:bodyPr vert="horz" lIns="91440" tIns="45720" rIns="91440" bIns="45720" rtlCol="0" anchor="t">
            <a:normAutofit lnSpcReduction="10000"/>
          </a:bodyPr>
          <a:lstStyle/>
          <a:p>
            <a:r>
              <a:rPr lang="en-US">
                <a:ea typeface="Calibri"/>
                <a:cs typeface="Calibri"/>
              </a:rPr>
              <a:t>Question 9.</a:t>
            </a:r>
            <a:endParaRPr lang="en-US"/>
          </a:p>
        </p:txBody>
      </p:sp>
    </p:spTree>
    <p:extLst>
      <p:ext uri="{BB962C8B-B14F-4D97-AF65-F5344CB8AC3E}">
        <p14:creationId xmlns:p14="http://schemas.microsoft.com/office/powerpoint/2010/main" val="3417905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p:txBody>
          <a:bodyPr/>
          <a:lstStyle/>
          <a:p>
            <a:r>
              <a:rPr lang="en-US" b="0">
                <a:effectLst/>
              </a:rPr>
              <a:t>FY26 Advertising Proposed</a:t>
            </a: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normAutofit lnSpcReduction="10000"/>
          </a:bodyPr>
          <a:lstStyle/>
          <a:p>
            <a:r>
              <a:rPr lang="en-US"/>
              <a:t>Question 9. Answer</a:t>
            </a:r>
          </a:p>
        </p:txBody>
      </p:sp>
      <p:graphicFrame>
        <p:nvGraphicFramePr>
          <p:cNvPr id="4" name="Table 3">
            <a:extLst>
              <a:ext uri="{FF2B5EF4-FFF2-40B4-BE49-F238E27FC236}">
                <a16:creationId xmlns:a16="http://schemas.microsoft.com/office/drawing/2014/main" id="{8C481A63-7C8F-4B95-9F21-DB8BE015EFDA}"/>
              </a:ext>
            </a:extLst>
          </p:cNvPr>
          <p:cNvGraphicFramePr>
            <a:graphicFrameLocks noGrp="1"/>
          </p:cNvGraphicFramePr>
          <p:nvPr>
            <p:extLst>
              <p:ext uri="{D42A27DB-BD31-4B8C-83A1-F6EECF244321}">
                <p14:modId xmlns:p14="http://schemas.microsoft.com/office/powerpoint/2010/main" val="1269607628"/>
              </p:ext>
            </p:extLst>
          </p:nvPr>
        </p:nvGraphicFramePr>
        <p:xfrm>
          <a:off x="924128" y="2393004"/>
          <a:ext cx="9766570" cy="3103124"/>
        </p:xfrm>
        <a:graphic>
          <a:graphicData uri="http://schemas.openxmlformats.org/drawingml/2006/table">
            <a:tbl>
              <a:tblPr firstRow="1" bandRow="1">
                <a:tableStyleId>{7DF18680-E054-41AD-8BC1-D1AEF772440D}</a:tableStyleId>
              </a:tblPr>
              <a:tblGrid>
                <a:gridCol w="7031930">
                  <a:extLst>
                    <a:ext uri="{9D8B030D-6E8A-4147-A177-3AD203B41FA5}">
                      <a16:colId xmlns:a16="http://schemas.microsoft.com/office/drawing/2014/main" val="20000"/>
                    </a:ext>
                  </a:extLst>
                </a:gridCol>
                <a:gridCol w="2734640">
                  <a:extLst>
                    <a:ext uri="{9D8B030D-6E8A-4147-A177-3AD203B41FA5}">
                      <a16:colId xmlns:a16="http://schemas.microsoft.com/office/drawing/2014/main" val="20001"/>
                    </a:ext>
                  </a:extLst>
                </a:gridCol>
              </a:tblGrid>
              <a:tr h="672169">
                <a:tc gridSpan="2">
                  <a:txBody>
                    <a:bodyPr/>
                    <a:lstStyle/>
                    <a:p>
                      <a:pPr algn="ctr"/>
                      <a:r>
                        <a:rPr lang="en-US" sz="2400" b="1">
                          <a:solidFill>
                            <a:schemeClr val="bg1"/>
                          </a:solidFill>
                          <a:effectLst/>
                        </a:rPr>
                        <a:t>ADVERTISING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pPr algn="r"/>
                      <a:endParaRPr lang="en-US" sz="1800"/>
                    </a:p>
                  </a:txBody>
                  <a:tcPr>
                    <a:solidFill>
                      <a:schemeClr val="accent1">
                        <a:lumMod val="20000"/>
                        <a:lumOff val="80000"/>
                      </a:schemeClr>
                    </a:solidFill>
                  </a:tcPr>
                </a:tc>
                <a:extLst>
                  <a:ext uri="{0D108BD9-81ED-4DB2-BD59-A6C34878D82A}">
                    <a16:rowId xmlns:a16="http://schemas.microsoft.com/office/drawing/2014/main" val="114067425"/>
                  </a:ext>
                </a:extLst>
              </a:tr>
              <a:tr h="879393">
                <a:tc>
                  <a:txBody>
                    <a:bodyPr/>
                    <a:lstStyle/>
                    <a:p>
                      <a:r>
                        <a:rPr lang="en-US" sz="2000" dirty="0">
                          <a:solidFill>
                            <a:schemeClr val="tx1"/>
                          </a:solidFill>
                          <a:effectLst/>
                        </a:rPr>
                        <a:t>City-oriented advertising, website, &amp; promotional content in local &amp; regional publications</a:t>
                      </a:r>
                    </a:p>
                  </a:txBody>
                  <a:tcPr anchor="ctr">
                    <a:lnL w="12700" cap="flat" cmpd="sng" algn="ctr">
                      <a:solidFill>
                        <a:schemeClr val="tx1"/>
                      </a:solidFill>
                      <a:prstDash val="solid"/>
                      <a:round/>
                      <a:headEnd type="none" w="med" len="med"/>
                      <a:tailEnd type="none" w="med" len="med"/>
                    </a:lnL>
                  </a:tcPr>
                </a:tc>
                <a:tc>
                  <a:txBody>
                    <a:bodyPr/>
                    <a:lstStyle/>
                    <a:p>
                      <a:pPr algn="r"/>
                      <a:r>
                        <a:rPr lang="en-US" sz="2400" dirty="0">
                          <a:solidFill>
                            <a:schemeClr val="tx1"/>
                          </a:solidFill>
                          <a:effectLst/>
                        </a:rPr>
                        <a:t>$12,000</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3"/>
                  </a:ext>
                </a:extLst>
              </a:tr>
              <a:tr h="67216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solidFill>
                            <a:schemeClr val="tx1"/>
                          </a:solidFill>
                          <a:effectLst/>
                        </a:rPr>
                        <a:t>Direct Billboard expense for </a:t>
                      </a:r>
                      <a:r>
                        <a:rPr lang="en-US" sz="2000" dirty="0" err="1">
                          <a:solidFill>
                            <a:schemeClr val="tx1"/>
                          </a:solidFill>
                          <a:effectLst/>
                        </a:rPr>
                        <a:t>LadyBug</a:t>
                      </a:r>
                      <a:r>
                        <a:rPr lang="en-US" sz="2000" dirty="0">
                          <a:solidFill>
                            <a:schemeClr val="tx1"/>
                          </a:solidFill>
                          <a:effectLst/>
                        </a:rPr>
                        <a:t> Festival 2025</a:t>
                      </a:r>
                      <a:endParaRPr lang="en-US" sz="2400" dirty="0">
                        <a:solidFill>
                          <a:schemeClr val="tx1"/>
                        </a:solidFill>
                        <a:effectLst/>
                      </a:endParaRPr>
                    </a:p>
                  </a:txBody>
                  <a:tcPr anchor="ctr">
                    <a:lnL w="12700" cap="flat" cmpd="sng" algn="ctr">
                      <a:solidFill>
                        <a:schemeClr val="tx1"/>
                      </a:solidFill>
                      <a:prstDash val="solid"/>
                      <a:round/>
                      <a:headEnd type="none" w="med" len="med"/>
                      <a:tailEnd type="none" w="med" len="med"/>
                    </a:lnL>
                  </a:tcPr>
                </a:tc>
                <a:tc>
                  <a:txBody>
                    <a:bodyPr/>
                    <a:lstStyle/>
                    <a:p>
                      <a:pPr algn="r"/>
                      <a:r>
                        <a:rPr lang="en-US" sz="2400" dirty="0">
                          <a:solidFill>
                            <a:schemeClr val="tx1"/>
                          </a:solidFill>
                          <a:effectLst/>
                        </a:rPr>
                        <a:t>$1,700</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997191325"/>
                  </a:ext>
                </a:extLst>
              </a:tr>
              <a:tr h="87939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solidFill>
                            <a:schemeClr val="tx1"/>
                          </a:solidFill>
                          <a:effectLst/>
                        </a:rPr>
                        <a:t>Advertisement and promotion of City small &amp; minority business initiatives classes and related outreach (in SMBEO)</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r"/>
                      <a:r>
                        <a:rPr lang="en-US" sz="2400" dirty="0">
                          <a:solidFill>
                            <a:schemeClr val="tx1"/>
                          </a:solidFill>
                          <a:effectLst/>
                        </a:rPr>
                        <a:t>$2,000</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2422358"/>
                  </a:ext>
                </a:extLst>
              </a:tr>
            </a:tbl>
          </a:graphicData>
        </a:graphic>
      </p:graphicFrame>
    </p:spTree>
    <p:extLst>
      <p:ext uri="{BB962C8B-B14F-4D97-AF65-F5344CB8AC3E}">
        <p14:creationId xmlns:p14="http://schemas.microsoft.com/office/powerpoint/2010/main" val="32531754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59BB59-823C-B664-E55F-AB774393553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B5ED625-3BB9-C028-C3BC-F7E3A30537CD}"/>
              </a:ext>
            </a:extLst>
          </p:cNvPr>
          <p:cNvSpPr>
            <a:spLocks noGrp="1"/>
          </p:cNvSpPr>
          <p:nvPr>
            <p:ph sz="half" idx="2"/>
          </p:nvPr>
        </p:nvSpPr>
        <p:spPr/>
        <p:txBody>
          <a:bodyPr>
            <a:normAutofit/>
          </a:bodyPr>
          <a:lstStyle/>
          <a:p>
            <a:pPr marL="0" indent="0">
              <a:buNone/>
            </a:pPr>
            <a:r>
              <a:rPr lang="en-US" i="1">
                <a:ea typeface="+mn-lt"/>
                <a:cs typeface="+mn-lt"/>
              </a:rPr>
              <a:t>Q: Share the number of businesses the City marketed the last 2 years</a:t>
            </a:r>
          </a:p>
          <a:p>
            <a:r>
              <a:rPr lang="en-US">
                <a:ea typeface="Calibri"/>
                <a:cs typeface="Calibri"/>
              </a:rPr>
              <a:t>Events:</a:t>
            </a:r>
          </a:p>
          <a:p>
            <a:pPr lvl="1"/>
            <a:r>
              <a:rPr lang="en-US">
                <a:ea typeface="Calibri"/>
                <a:cs typeface="Calibri"/>
              </a:rPr>
              <a:t>Restaurant Week FY24-25</a:t>
            </a:r>
          </a:p>
          <a:p>
            <a:pPr lvl="1"/>
            <a:r>
              <a:rPr lang="en-US">
                <a:ea typeface="Calibri"/>
                <a:cs typeface="Calibri"/>
              </a:rPr>
              <a:t>Black Restaurant Week FY24-25</a:t>
            </a:r>
          </a:p>
          <a:p>
            <a:pPr lvl="1"/>
            <a:r>
              <a:rPr lang="en-US">
                <a:ea typeface="Calibri"/>
                <a:cs typeface="Calibri"/>
              </a:rPr>
              <a:t>Lady Bug Festival FY24-25</a:t>
            </a:r>
          </a:p>
          <a:p>
            <a:pPr lvl="1"/>
            <a:r>
              <a:rPr lang="en-US">
                <a:ea typeface="Calibri"/>
                <a:cs typeface="Calibri"/>
              </a:rPr>
              <a:t>Brandywine Arts Festival FY24-25</a:t>
            </a:r>
          </a:p>
          <a:p>
            <a:r>
              <a:rPr lang="en-US">
                <a:ea typeface="Calibri"/>
                <a:cs typeface="Calibri"/>
              </a:rPr>
              <a:t>Small Business Advertisement Support Partners:</a:t>
            </a:r>
          </a:p>
          <a:p>
            <a:pPr lvl="1"/>
            <a:r>
              <a:rPr lang="en-US">
                <a:ea typeface="Calibri"/>
                <a:cs typeface="Calibri"/>
              </a:rPr>
              <a:t>Greater Wilmington Convention and Visitors Bureau</a:t>
            </a:r>
          </a:p>
          <a:p>
            <a:pPr lvl="1"/>
            <a:r>
              <a:rPr lang="en-US">
                <a:ea typeface="Calibri"/>
                <a:cs typeface="Calibri"/>
              </a:rPr>
              <a:t>Downtown Visions</a:t>
            </a:r>
          </a:p>
          <a:p>
            <a:pPr lvl="1"/>
            <a:r>
              <a:rPr lang="en-US">
                <a:ea typeface="Calibri"/>
                <a:cs typeface="Calibri"/>
              </a:rPr>
              <a:t>King Creative</a:t>
            </a:r>
          </a:p>
          <a:p>
            <a:pPr lvl="1"/>
            <a:r>
              <a:rPr lang="en-US">
                <a:ea typeface="Calibri"/>
                <a:cs typeface="Calibri"/>
              </a:rPr>
              <a:t>DETV</a:t>
            </a:r>
          </a:p>
          <a:p>
            <a:endParaRPr lang="en-US">
              <a:highlight>
                <a:srgbClr val="FFFF00"/>
              </a:highlight>
              <a:ea typeface="+mn-lt"/>
              <a:cs typeface="+mn-lt"/>
            </a:endParaRPr>
          </a:p>
          <a:p>
            <a:pPr marL="0" indent="0">
              <a:buNone/>
            </a:pPr>
            <a:endParaRPr lang="en-US">
              <a:ea typeface="+mn-lt"/>
              <a:cs typeface="+mn-lt"/>
            </a:endParaRPr>
          </a:p>
        </p:txBody>
      </p:sp>
      <p:sp>
        <p:nvSpPr>
          <p:cNvPr id="3" name="Content Placeholder 2">
            <a:extLst>
              <a:ext uri="{FF2B5EF4-FFF2-40B4-BE49-F238E27FC236}">
                <a16:creationId xmlns:a16="http://schemas.microsoft.com/office/drawing/2014/main" id="{6C6D55A6-28CF-F2E0-CEE0-D60EE11C0162}"/>
              </a:ext>
            </a:extLst>
          </p:cNvPr>
          <p:cNvSpPr>
            <a:spLocks noGrp="1"/>
          </p:cNvSpPr>
          <p:nvPr>
            <p:ph sz="half" idx="13"/>
          </p:nvPr>
        </p:nvSpPr>
        <p:spPr/>
        <p:txBody>
          <a:bodyPr vert="horz" lIns="91440" tIns="45720" rIns="91440" bIns="45720" rtlCol="0" anchor="t">
            <a:normAutofit lnSpcReduction="10000"/>
          </a:bodyPr>
          <a:lstStyle/>
          <a:p>
            <a:r>
              <a:rPr lang="en-US">
                <a:ea typeface="Calibri"/>
                <a:cs typeface="Calibri"/>
              </a:rPr>
              <a:t>Question 9.a Answer</a:t>
            </a:r>
            <a:endParaRPr lang="en-US"/>
          </a:p>
        </p:txBody>
      </p:sp>
    </p:spTree>
    <p:extLst>
      <p:ext uri="{BB962C8B-B14F-4D97-AF65-F5344CB8AC3E}">
        <p14:creationId xmlns:p14="http://schemas.microsoft.com/office/powerpoint/2010/main" val="5662817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6873456-99F1-DC0A-E1DB-1C9DBB5C6BFE}"/>
              </a:ext>
            </a:extLst>
          </p:cNvPr>
          <p:cNvSpPr>
            <a:spLocks noGrp="1"/>
          </p:cNvSpPr>
          <p:nvPr>
            <p:ph sz="half" idx="2"/>
          </p:nvPr>
        </p:nvSpPr>
        <p:spPr/>
        <p:txBody>
          <a:bodyPr/>
          <a:lstStyle/>
          <a:p>
            <a:pPr marL="0" indent="0">
              <a:buNone/>
            </a:pPr>
            <a:r>
              <a:rPr lang="en-US">
                <a:ea typeface="+mn-lt"/>
                <a:cs typeface="+mn-lt"/>
              </a:rPr>
              <a:t>Provide FY26 proposed organizational chart with the total number of employees (i.e. permanent, temporary, contract, vacancies).</a:t>
            </a:r>
          </a:p>
        </p:txBody>
      </p:sp>
      <p:sp>
        <p:nvSpPr>
          <p:cNvPr id="3" name="Content Placeholder 2">
            <a:extLst>
              <a:ext uri="{FF2B5EF4-FFF2-40B4-BE49-F238E27FC236}">
                <a16:creationId xmlns:a16="http://schemas.microsoft.com/office/drawing/2014/main" id="{D137657A-A6BE-6C5D-D04F-E5493B8C6ECF}"/>
              </a:ext>
            </a:extLst>
          </p:cNvPr>
          <p:cNvSpPr>
            <a:spLocks noGrp="1"/>
          </p:cNvSpPr>
          <p:nvPr>
            <p:ph sz="half" idx="13"/>
          </p:nvPr>
        </p:nvSpPr>
        <p:spPr/>
        <p:txBody>
          <a:bodyPr vert="horz" lIns="91440" tIns="45720" rIns="91440" bIns="45720" rtlCol="0" anchor="t">
            <a:normAutofit lnSpcReduction="10000"/>
          </a:bodyPr>
          <a:lstStyle/>
          <a:p>
            <a:r>
              <a:rPr lang="en-US">
                <a:ea typeface="Calibri"/>
                <a:cs typeface="Calibri"/>
              </a:rPr>
              <a:t>Question 10.</a:t>
            </a:r>
            <a:endParaRPr lang="en-US"/>
          </a:p>
        </p:txBody>
      </p:sp>
    </p:spTree>
    <p:extLst>
      <p:ext uri="{BB962C8B-B14F-4D97-AF65-F5344CB8AC3E}">
        <p14:creationId xmlns:p14="http://schemas.microsoft.com/office/powerpoint/2010/main" val="25340513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7">
            <a:extLst>
              <a:ext uri="{FF2B5EF4-FFF2-40B4-BE49-F238E27FC236}">
                <a16:creationId xmlns:a16="http://schemas.microsoft.com/office/drawing/2014/main" id="{3FCE6567-0FF5-4876-9973-9020C9942848}"/>
              </a:ext>
            </a:extLst>
          </p:cNvPr>
          <p:cNvSpPr txBox="1">
            <a:spLocks noChangeArrowheads="1"/>
          </p:cNvSpPr>
          <p:nvPr/>
        </p:nvSpPr>
        <p:spPr bwMode="auto">
          <a:xfrm>
            <a:off x="1333323" y="4316844"/>
            <a:ext cx="1828800" cy="1558631"/>
          </a:xfrm>
          <a:prstGeom prst="rect">
            <a:avLst/>
          </a:prstGeom>
          <a:noFill/>
          <a:ln w="19050">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nchor="ctr" anchorCtr="1"/>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endParaRPr lang="en-US" altLang="en-US" sz="1200" b="1">
              <a:latin typeface="+mj-lt"/>
            </a:endParaRPr>
          </a:p>
          <a:p>
            <a:pPr algn="ctr" eaLnBrk="1" hangingPunct="1">
              <a:spcBef>
                <a:spcPct val="50000"/>
              </a:spcBef>
            </a:pPr>
            <a:endParaRPr lang="en-US" altLang="en-US" sz="1200" b="1">
              <a:latin typeface="+mj-lt"/>
            </a:endParaRPr>
          </a:p>
          <a:p>
            <a:pPr algn="ctr" eaLnBrk="1" hangingPunct="1">
              <a:spcBef>
                <a:spcPct val="50000"/>
              </a:spcBef>
            </a:pPr>
            <a:endParaRPr lang="en-US" altLang="en-US" sz="1200" b="1">
              <a:latin typeface="+mj-lt"/>
            </a:endParaRPr>
          </a:p>
          <a:p>
            <a:pPr algn="ctr" eaLnBrk="1" hangingPunct="1">
              <a:spcBef>
                <a:spcPct val="50000"/>
              </a:spcBef>
            </a:pPr>
            <a:endParaRPr lang="en-US" altLang="en-US" sz="1200" b="1">
              <a:latin typeface="+mj-lt"/>
            </a:endParaRPr>
          </a:p>
          <a:p>
            <a:pPr algn="ctr" eaLnBrk="1" hangingPunct="1">
              <a:spcBef>
                <a:spcPct val="50000"/>
              </a:spcBef>
            </a:pPr>
            <a:r>
              <a:rPr lang="en-US" altLang="en-US" sz="1200" b="1">
                <a:latin typeface="+mj-lt"/>
              </a:rPr>
              <a:t>Marcie Moss</a:t>
            </a:r>
          </a:p>
          <a:p>
            <a:pPr algn="ctr" eaLnBrk="1" hangingPunct="1">
              <a:spcBef>
                <a:spcPct val="50000"/>
              </a:spcBef>
            </a:pPr>
            <a:r>
              <a:rPr lang="en-US" altLang="en-US" sz="1200" b="1">
                <a:latin typeface="+mj-lt"/>
              </a:rPr>
              <a:t>Administrative Assistant II*</a:t>
            </a:r>
          </a:p>
        </p:txBody>
      </p:sp>
      <p:sp>
        <p:nvSpPr>
          <p:cNvPr id="7" name="Text Box 11">
            <a:extLst>
              <a:ext uri="{FF2B5EF4-FFF2-40B4-BE49-F238E27FC236}">
                <a16:creationId xmlns:a16="http://schemas.microsoft.com/office/drawing/2014/main" id="{14CEF575-8E01-495E-B849-334A103E85A1}"/>
              </a:ext>
            </a:extLst>
          </p:cNvPr>
          <p:cNvSpPr txBox="1">
            <a:spLocks noChangeArrowheads="1"/>
          </p:cNvSpPr>
          <p:nvPr/>
        </p:nvSpPr>
        <p:spPr bwMode="auto">
          <a:xfrm>
            <a:off x="3354716" y="4887925"/>
            <a:ext cx="1665768" cy="1886578"/>
          </a:xfrm>
          <a:prstGeom prst="rect">
            <a:avLst/>
          </a:prstGeom>
          <a:noFill/>
          <a:ln w="19050">
            <a:solidFill>
              <a:srgbClr val="002060"/>
            </a:solidFill>
            <a:miter lim="800000"/>
            <a:headEnd/>
            <a:tailEnd/>
          </a:ln>
        </p:spPr>
        <p:txBody>
          <a:bodyPr lIns="91440" tIns="45720" rIns="91440" bIns="45720" anchor="ctr" anchorCtr="1"/>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endParaRPr lang="en-US" altLang="en-US" sz="1200" b="1">
              <a:latin typeface="Calibri Light" panose="020F0302020204030204"/>
            </a:endParaRPr>
          </a:p>
          <a:p>
            <a:pPr algn="ctr">
              <a:spcBef>
                <a:spcPct val="50000"/>
              </a:spcBef>
            </a:pPr>
            <a:endParaRPr lang="en-US" altLang="en-US" sz="1200" b="1">
              <a:latin typeface="Calibri Light" panose="020F0302020204030204"/>
            </a:endParaRPr>
          </a:p>
          <a:p>
            <a:pPr algn="ctr">
              <a:spcBef>
                <a:spcPct val="50000"/>
              </a:spcBef>
            </a:pPr>
            <a:endParaRPr lang="en-US" altLang="en-US" sz="1200" b="1">
              <a:latin typeface="Calibri Light" panose="020F0302020204030204"/>
              <a:cs typeface="Calibri Light"/>
            </a:endParaRPr>
          </a:p>
          <a:p>
            <a:pPr algn="ctr">
              <a:spcBef>
                <a:spcPct val="50000"/>
              </a:spcBef>
            </a:pPr>
            <a:endParaRPr lang="en-US" altLang="en-US" sz="1200" b="1">
              <a:latin typeface="Calibri Light" panose="020F0302020204030204"/>
              <a:cs typeface="Calibri Light"/>
            </a:endParaRPr>
          </a:p>
          <a:p>
            <a:pPr algn="ctr">
              <a:spcBef>
                <a:spcPct val="50000"/>
              </a:spcBef>
            </a:pPr>
            <a:r>
              <a:rPr lang="en-US" altLang="en-US" sz="1200" b="1">
                <a:latin typeface="Calibri Light" panose="020F0302020204030204"/>
                <a:cs typeface="Calibri Light"/>
              </a:rPr>
              <a:t>Peter Weir</a:t>
            </a:r>
          </a:p>
          <a:p>
            <a:pPr algn="ctr">
              <a:spcBef>
                <a:spcPct val="50000"/>
              </a:spcBef>
            </a:pPr>
            <a:r>
              <a:rPr lang="en-US" altLang="en-US" sz="1200" b="1">
                <a:latin typeface="Calibri Light" panose="020F0302020204030204"/>
                <a:cs typeface="Calibri Light"/>
              </a:rPr>
              <a:t>Economic</a:t>
            </a:r>
            <a:r>
              <a:rPr lang="en-US" altLang="en-US" sz="1200" b="1">
                <a:latin typeface="Calibri Light" panose="020F0302020204030204"/>
              </a:rPr>
              <a:t> Development Project Manager I*</a:t>
            </a:r>
            <a:endParaRPr lang="en-US" altLang="en-US" sz="1200" i="1">
              <a:latin typeface="Calibri" panose="020F0502020204030204"/>
              <a:cs typeface="Calibri"/>
            </a:endParaRPr>
          </a:p>
        </p:txBody>
      </p:sp>
      <p:sp>
        <p:nvSpPr>
          <p:cNvPr id="8" name="Line 17">
            <a:extLst>
              <a:ext uri="{FF2B5EF4-FFF2-40B4-BE49-F238E27FC236}">
                <a16:creationId xmlns:a16="http://schemas.microsoft.com/office/drawing/2014/main" id="{AEB2B639-3908-4465-914A-6534C87808FF}"/>
              </a:ext>
            </a:extLst>
          </p:cNvPr>
          <p:cNvSpPr>
            <a:spLocks noChangeShapeType="1"/>
          </p:cNvSpPr>
          <p:nvPr/>
        </p:nvSpPr>
        <p:spPr bwMode="auto">
          <a:xfrm flipH="1">
            <a:off x="5262065" y="3767535"/>
            <a:ext cx="8373" cy="931984"/>
          </a:xfrm>
          <a:prstGeom prst="line">
            <a:avLst/>
          </a:prstGeom>
          <a:noFill/>
          <a:ln w="9525">
            <a:solidFill>
              <a:srgbClr val="002060"/>
            </a:solidFill>
            <a:round/>
            <a:headEnd/>
            <a:tailEnd/>
          </a:ln>
          <a:extLst>
            <a:ext uri="{909E8E84-426E-40DD-AFC4-6F175D3DCCD1}">
              <a14:hiddenFill xmlns:a14="http://schemas.microsoft.com/office/drawing/2010/main">
                <a:noFill/>
              </a14:hiddenFill>
            </a:ext>
          </a:extLst>
        </p:spPr>
        <p:txBody>
          <a:bodyPr anchor="ctr"/>
          <a:lstStyle/>
          <a:p>
            <a:endParaRPr lang="en-US" sz="1000">
              <a:latin typeface="+mj-lt"/>
            </a:endParaRPr>
          </a:p>
        </p:txBody>
      </p:sp>
      <p:sp>
        <p:nvSpPr>
          <p:cNvPr id="9" name="Line 24">
            <a:extLst>
              <a:ext uri="{FF2B5EF4-FFF2-40B4-BE49-F238E27FC236}">
                <a16:creationId xmlns:a16="http://schemas.microsoft.com/office/drawing/2014/main" id="{77DBB310-D4F9-4536-9F14-B2691BF5A8BA}"/>
              </a:ext>
            </a:extLst>
          </p:cNvPr>
          <p:cNvSpPr>
            <a:spLocks noChangeShapeType="1"/>
          </p:cNvSpPr>
          <p:nvPr/>
        </p:nvSpPr>
        <p:spPr bwMode="auto">
          <a:xfrm flipV="1">
            <a:off x="4187600" y="4699520"/>
            <a:ext cx="2110563" cy="1"/>
          </a:xfrm>
          <a:prstGeom prst="line">
            <a:avLst/>
          </a:prstGeom>
          <a:noFill/>
          <a:ln w="9525">
            <a:solidFill>
              <a:srgbClr val="002060"/>
            </a:solidFill>
            <a:round/>
            <a:headEnd/>
            <a:tailEnd/>
          </a:ln>
          <a:extLst>
            <a:ext uri="{909E8E84-426E-40DD-AFC4-6F175D3DCCD1}">
              <a14:hiddenFill xmlns:a14="http://schemas.microsoft.com/office/drawing/2010/main">
                <a:noFill/>
              </a14:hiddenFill>
            </a:ext>
          </a:extLst>
        </p:spPr>
        <p:txBody>
          <a:bodyPr anchor="ctr"/>
          <a:lstStyle/>
          <a:p>
            <a:endParaRPr lang="en-US" sz="1000">
              <a:latin typeface="+mj-lt"/>
            </a:endParaRPr>
          </a:p>
        </p:txBody>
      </p:sp>
      <p:sp>
        <p:nvSpPr>
          <p:cNvPr id="11" name="Line 40">
            <a:extLst>
              <a:ext uri="{FF2B5EF4-FFF2-40B4-BE49-F238E27FC236}">
                <a16:creationId xmlns:a16="http://schemas.microsoft.com/office/drawing/2014/main" id="{DC6DA52E-CCDB-44D1-B539-01B318681E9B}"/>
              </a:ext>
            </a:extLst>
          </p:cNvPr>
          <p:cNvSpPr>
            <a:spLocks noChangeShapeType="1"/>
          </p:cNvSpPr>
          <p:nvPr/>
        </p:nvSpPr>
        <p:spPr bwMode="auto">
          <a:xfrm flipH="1">
            <a:off x="2252028" y="4079871"/>
            <a:ext cx="0" cy="228600"/>
          </a:xfrm>
          <a:prstGeom prst="line">
            <a:avLst/>
          </a:prstGeom>
          <a:noFill/>
          <a:ln w="9525">
            <a:solidFill>
              <a:srgbClr val="002060"/>
            </a:solidFill>
            <a:round/>
            <a:headEnd/>
            <a:tailEnd/>
          </a:ln>
          <a:extLst>
            <a:ext uri="{909E8E84-426E-40DD-AFC4-6F175D3DCCD1}">
              <a14:hiddenFill xmlns:a14="http://schemas.microsoft.com/office/drawing/2010/main">
                <a:noFill/>
              </a14:hiddenFill>
            </a:ext>
          </a:extLst>
        </p:spPr>
        <p:txBody>
          <a:bodyPr anchor="ctr"/>
          <a:lstStyle/>
          <a:p>
            <a:endParaRPr lang="en-US" sz="1000">
              <a:latin typeface="+mj-lt"/>
            </a:endParaRPr>
          </a:p>
        </p:txBody>
      </p:sp>
      <p:sp>
        <p:nvSpPr>
          <p:cNvPr id="12" name="Line 53">
            <a:extLst>
              <a:ext uri="{FF2B5EF4-FFF2-40B4-BE49-F238E27FC236}">
                <a16:creationId xmlns:a16="http://schemas.microsoft.com/office/drawing/2014/main" id="{AEA442E1-22C0-4E78-81B4-89420C184857}"/>
              </a:ext>
            </a:extLst>
          </p:cNvPr>
          <p:cNvSpPr>
            <a:spLocks noChangeShapeType="1"/>
          </p:cNvSpPr>
          <p:nvPr/>
        </p:nvSpPr>
        <p:spPr bwMode="auto">
          <a:xfrm flipV="1">
            <a:off x="2252028" y="4054752"/>
            <a:ext cx="3035158" cy="16747"/>
          </a:xfrm>
          <a:prstGeom prst="line">
            <a:avLst/>
          </a:prstGeom>
          <a:noFill/>
          <a:ln w="9525">
            <a:solidFill>
              <a:srgbClr val="002060"/>
            </a:solidFill>
            <a:round/>
            <a:headEnd/>
            <a:tailEnd/>
          </a:ln>
          <a:extLst>
            <a:ext uri="{909E8E84-426E-40DD-AFC4-6F175D3DCCD1}">
              <a14:hiddenFill xmlns:a14="http://schemas.microsoft.com/office/drawing/2010/main">
                <a:noFill/>
              </a14:hiddenFill>
            </a:ext>
          </a:extLst>
        </p:spPr>
        <p:txBody>
          <a:bodyPr anchor="ctr"/>
          <a:lstStyle/>
          <a:p>
            <a:endParaRPr lang="en-US" sz="1000">
              <a:latin typeface="+mj-lt"/>
            </a:endParaRPr>
          </a:p>
        </p:txBody>
      </p:sp>
      <p:sp>
        <p:nvSpPr>
          <p:cNvPr id="13" name="Line 62">
            <a:extLst>
              <a:ext uri="{FF2B5EF4-FFF2-40B4-BE49-F238E27FC236}">
                <a16:creationId xmlns:a16="http://schemas.microsoft.com/office/drawing/2014/main" id="{196CB3B2-2F39-459E-B086-C4C8C97C3D35}"/>
              </a:ext>
            </a:extLst>
          </p:cNvPr>
          <p:cNvSpPr>
            <a:spLocks noChangeShapeType="1"/>
          </p:cNvSpPr>
          <p:nvPr/>
        </p:nvSpPr>
        <p:spPr bwMode="auto">
          <a:xfrm>
            <a:off x="6292848" y="4699519"/>
            <a:ext cx="0" cy="188406"/>
          </a:xfrm>
          <a:prstGeom prst="line">
            <a:avLst/>
          </a:prstGeom>
          <a:noFill/>
          <a:ln w="9525">
            <a:solidFill>
              <a:srgbClr val="002060"/>
            </a:solidFill>
            <a:round/>
            <a:headEnd/>
            <a:tailEnd/>
          </a:ln>
          <a:extLst>
            <a:ext uri="{909E8E84-426E-40DD-AFC4-6F175D3DCCD1}">
              <a14:hiddenFill xmlns:a14="http://schemas.microsoft.com/office/drawing/2010/main">
                <a:noFill/>
              </a14:hiddenFill>
            </a:ext>
          </a:extLst>
        </p:spPr>
        <p:txBody>
          <a:bodyPr anchor="ctr"/>
          <a:lstStyle/>
          <a:p>
            <a:endParaRPr lang="en-US" sz="1000">
              <a:latin typeface="+mj-lt"/>
            </a:endParaRPr>
          </a:p>
        </p:txBody>
      </p:sp>
      <p:sp>
        <p:nvSpPr>
          <p:cNvPr id="14" name="Line 62">
            <a:extLst>
              <a:ext uri="{FF2B5EF4-FFF2-40B4-BE49-F238E27FC236}">
                <a16:creationId xmlns:a16="http://schemas.microsoft.com/office/drawing/2014/main" id="{0E5733B8-8C53-4C2C-8C47-7C1BB4F945E5}"/>
              </a:ext>
            </a:extLst>
          </p:cNvPr>
          <p:cNvSpPr>
            <a:spLocks noChangeShapeType="1"/>
          </p:cNvSpPr>
          <p:nvPr/>
        </p:nvSpPr>
        <p:spPr bwMode="auto">
          <a:xfrm>
            <a:off x="4187601" y="4699519"/>
            <a:ext cx="0" cy="180033"/>
          </a:xfrm>
          <a:prstGeom prst="line">
            <a:avLst/>
          </a:prstGeom>
          <a:noFill/>
          <a:ln w="9525">
            <a:solidFill>
              <a:srgbClr val="002060"/>
            </a:solidFill>
            <a:round/>
            <a:headEnd/>
            <a:tailEnd/>
          </a:ln>
          <a:extLst>
            <a:ext uri="{909E8E84-426E-40DD-AFC4-6F175D3DCCD1}">
              <a14:hiddenFill xmlns:a14="http://schemas.microsoft.com/office/drawing/2010/main">
                <a:noFill/>
              </a14:hiddenFill>
            </a:ext>
          </a:extLst>
        </p:spPr>
        <p:txBody>
          <a:bodyPr anchor="ctr"/>
          <a:lstStyle/>
          <a:p>
            <a:endParaRPr lang="en-US" sz="1000">
              <a:latin typeface="+mj-lt"/>
            </a:endParaRPr>
          </a:p>
        </p:txBody>
      </p:sp>
      <p:sp>
        <p:nvSpPr>
          <p:cNvPr id="15" name="Text Box 58">
            <a:extLst>
              <a:ext uri="{FF2B5EF4-FFF2-40B4-BE49-F238E27FC236}">
                <a16:creationId xmlns:a16="http://schemas.microsoft.com/office/drawing/2014/main" id="{61E1250A-9D14-4899-AAAB-FDEF32DD6B64}"/>
              </a:ext>
            </a:extLst>
          </p:cNvPr>
          <p:cNvSpPr txBox="1">
            <a:spLocks noChangeArrowheads="1"/>
          </p:cNvSpPr>
          <p:nvPr/>
        </p:nvSpPr>
        <p:spPr bwMode="auto">
          <a:xfrm>
            <a:off x="5465767" y="4887926"/>
            <a:ext cx="1676400" cy="1886578"/>
          </a:xfrm>
          <a:prstGeom prst="rect">
            <a:avLst/>
          </a:prstGeom>
          <a:noFill/>
          <a:ln w="19050">
            <a:solidFill>
              <a:srgbClr val="002060"/>
            </a:solidFill>
            <a:miter lim="800000"/>
            <a:headEnd/>
            <a:tailEnd/>
          </a:ln>
        </p:spPr>
        <p:txBody>
          <a:bodyPr lIns="91440" tIns="45720" rIns="91440" bIns="45720" anchor="ctr" anchorCtr="1"/>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en-US" altLang="en-US" sz="1200" b="1">
              <a:latin typeface="Calibri Light" panose="020F0302020204030204"/>
            </a:endParaRPr>
          </a:p>
          <a:p>
            <a:pPr algn="ctr"/>
            <a:endParaRPr lang="en-US" altLang="en-US" sz="1200" b="1">
              <a:latin typeface="Calibri Light" panose="020F0302020204030204"/>
            </a:endParaRPr>
          </a:p>
          <a:p>
            <a:pPr algn="ctr"/>
            <a:endParaRPr lang="en-US" altLang="en-US" sz="1200" b="1">
              <a:latin typeface="Calibri Light" panose="020F0302020204030204"/>
            </a:endParaRPr>
          </a:p>
          <a:p>
            <a:pPr algn="ctr"/>
            <a:endParaRPr lang="en-US" altLang="en-US" sz="1200" b="1">
              <a:latin typeface="Calibri Light" panose="020F0302020204030204"/>
            </a:endParaRPr>
          </a:p>
          <a:p>
            <a:pPr algn="ctr"/>
            <a:endParaRPr lang="en-US" altLang="en-US" sz="1200" b="1">
              <a:latin typeface="Calibri Light" panose="020F0302020204030204"/>
            </a:endParaRPr>
          </a:p>
          <a:p>
            <a:pPr algn="ctr"/>
            <a:endParaRPr lang="en-US" altLang="en-US" sz="1200" b="1">
              <a:latin typeface="Calibri Light" panose="020F0302020204030204"/>
            </a:endParaRPr>
          </a:p>
          <a:p>
            <a:pPr algn="ctr"/>
            <a:r>
              <a:rPr lang="en-US" altLang="en-US" sz="1200" b="1">
                <a:latin typeface="Calibri Light" panose="020F0302020204030204"/>
                <a:cs typeface="Calibri Light"/>
              </a:rPr>
              <a:t>James Williams</a:t>
            </a:r>
            <a:endParaRPr lang="en-US" altLang="en-US" sz="1200" b="1">
              <a:latin typeface="Calibri Light" panose="020F0302020204030204"/>
            </a:endParaRPr>
          </a:p>
          <a:p>
            <a:pPr lvl="0" algn="ctr">
              <a:spcBef>
                <a:spcPts val="0"/>
              </a:spcBef>
            </a:pPr>
            <a:r>
              <a:rPr lang="en-US" altLang="en-US" sz="1200" b="1">
                <a:latin typeface="Calibri Light" panose="020F0302020204030204"/>
              </a:rPr>
              <a:t>Small &amp; Minority Business Development Manager</a:t>
            </a:r>
            <a:endParaRPr lang="en-US">
              <a:cs typeface="Arial"/>
            </a:endParaRPr>
          </a:p>
        </p:txBody>
      </p:sp>
      <p:sp>
        <p:nvSpPr>
          <p:cNvPr id="16" name="Rectangle 15">
            <a:extLst>
              <a:ext uri="{FF2B5EF4-FFF2-40B4-BE49-F238E27FC236}">
                <a16:creationId xmlns:a16="http://schemas.microsoft.com/office/drawing/2014/main" id="{5934DB8D-16E4-478E-A62E-8E7E35F36A12}"/>
              </a:ext>
            </a:extLst>
          </p:cNvPr>
          <p:cNvSpPr/>
          <p:nvPr/>
        </p:nvSpPr>
        <p:spPr>
          <a:xfrm>
            <a:off x="1068715" y="1081390"/>
            <a:ext cx="8429843" cy="523220"/>
          </a:xfrm>
          <a:prstGeom prst="rect">
            <a:avLst/>
          </a:prstGeom>
        </p:spPr>
        <p:txBody>
          <a:bodyPr wrap="square">
            <a:spAutoFit/>
          </a:bodyPr>
          <a:lstStyle/>
          <a:p>
            <a:r>
              <a:rPr lang="en-US" sz="2800" b="1"/>
              <a:t>The Office of Economic Development Current Staff</a:t>
            </a:r>
          </a:p>
        </p:txBody>
      </p:sp>
      <p:sp>
        <p:nvSpPr>
          <p:cNvPr id="17" name="TextBox 16">
            <a:extLst>
              <a:ext uri="{FF2B5EF4-FFF2-40B4-BE49-F238E27FC236}">
                <a16:creationId xmlns:a16="http://schemas.microsoft.com/office/drawing/2014/main" id="{DD4FAF58-B975-4D30-82CB-EB20BCB94316}"/>
              </a:ext>
            </a:extLst>
          </p:cNvPr>
          <p:cNvSpPr txBox="1"/>
          <p:nvPr/>
        </p:nvSpPr>
        <p:spPr>
          <a:xfrm>
            <a:off x="7136364" y="2413523"/>
            <a:ext cx="2514600" cy="830997"/>
          </a:xfrm>
          <a:prstGeom prst="rect">
            <a:avLst/>
          </a:prstGeom>
          <a:noFill/>
        </p:spPr>
        <p:txBody>
          <a:bodyPr wrap="square" lIns="91440" tIns="45720" rIns="91440" bIns="45720" rtlCol="0" anchor="t">
            <a:spAutoFit/>
          </a:bodyPr>
          <a:lstStyle/>
          <a:p>
            <a:r>
              <a:rPr lang="en-US" sz="1600"/>
              <a:t>5 Total Employees:</a:t>
            </a:r>
          </a:p>
          <a:p>
            <a:pPr marL="342900" indent="-342900">
              <a:buFont typeface="Arial" panose="020B0604020202020204" pitchFamily="34" charset="0"/>
              <a:buChar char="•"/>
            </a:pPr>
            <a:r>
              <a:rPr lang="en-US" sz="1600"/>
              <a:t>3 Appointed* </a:t>
            </a:r>
            <a:endParaRPr lang="en-US" sz="1600">
              <a:cs typeface="Calibri"/>
            </a:endParaRPr>
          </a:p>
          <a:p>
            <a:pPr marL="342900" indent="-342900">
              <a:buFont typeface="Arial" panose="020B0604020202020204" pitchFamily="34" charset="0"/>
              <a:buChar char="•"/>
            </a:pPr>
            <a:r>
              <a:rPr lang="en-US" sz="1600"/>
              <a:t>2 Merit</a:t>
            </a:r>
            <a:endParaRPr lang="en-US" sz="1600">
              <a:cs typeface="Calibri"/>
            </a:endParaRPr>
          </a:p>
        </p:txBody>
      </p:sp>
      <p:pic>
        <p:nvPicPr>
          <p:cNvPr id="2" name="Picture 2">
            <a:extLst>
              <a:ext uri="{FF2B5EF4-FFF2-40B4-BE49-F238E27FC236}">
                <a16:creationId xmlns:a16="http://schemas.microsoft.com/office/drawing/2014/main" id="{A0777A71-FA73-D8FF-9CF4-675E535D2C94}"/>
              </a:ext>
            </a:extLst>
          </p:cNvPr>
          <p:cNvPicPr>
            <a:picLocks noChangeAspect="1"/>
          </p:cNvPicPr>
          <p:nvPr/>
        </p:nvPicPr>
        <p:blipFill>
          <a:blip r:embed="rId2"/>
          <a:stretch>
            <a:fillRect/>
          </a:stretch>
        </p:blipFill>
        <p:spPr>
          <a:xfrm>
            <a:off x="5913454" y="5127466"/>
            <a:ext cx="783773" cy="748011"/>
          </a:xfrm>
          <a:prstGeom prst="rect">
            <a:avLst/>
          </a:prstGeom>
        </p:spPr>
      </p:pic>
      <p:sp>
        <p:nvSpPr>
          <p:cNvPr id="3" name="Text Box 58">
            <a:extLst>
              <a:ext uri="{FF2B5EF4-FFF2-40B4-BE49-F238E27FC236}">
                <a16:creationId xmlns:a16="http://schemas.microsoft.com/office/drawing/2014/main" id="{65598FED-6239-8E09-40D3-C39361EEC52A}"/>
              </a:ext>
            </a:extLst>
          </p:cNvPr>
          <p:cNvSpPr txBox="1">
            <a:spLocks noChangeArrowheads="1"/>
          </p:cNvSpPr>
          <p:nvPr/>
        </p:nvSpPr>
        <p:spPr bwMode="auto">
          <a:xfrm>
            <a:off x="4444184" y="1881794"/>
            <a:ext cx="1676400" cy="1886578"/>
          </a:xfrm>
          <a:prstGeom prst="rect">
            <a:avLst/>
          </a:prstGeom>
          <a:noFill/>
          <a:ln w="19050">
            <a:solidFill>
              <a:srgbClr val="002060"/>
            </a:solidFill>
            <a:miter lim="800000"/>
            <a:headEnd/>
            <a:tailEnd/>
          </a:ln>
        </p:spPr>
        <p:txBody>
          <a:bodyPr lIns="91440" tIns="45720" rIns="91440" bIns="45720" anchor="ctr" anchorCtr="1"/>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en-US" altLang="en-US" sz="1200" b="1">
              <a:latin typeface="Calibri Light" panose="020F0302020204030204"/>
            </a:endParaRPr>
          </a:p>
          <a:p>
            <a:pPr algn="ctr"/>
            <a:endParaRPr lang="en-US" altLang="en-US" sz="1200" b="1">
              <a:latin typeface="Calibri Light" panose="020F0302020204030204"/>
            </a:endParaRPr>
          </a:p>
          <a:p>
            <a:pPr algn="ctr"/>
            <a:endParaRPr lang="en-US" altLang="en-US" sz="1200" b="1">
              <a:latin typeface="Calibri Light" panose="020F0302020204030204"/>
            </a:endParaRPr>
          </a:p>
          <a:p>
            <a:pPr algn="ctr"/>
            <a:endParaRPr lang="en-US" altLang="en-US" sz="1200" b="1">
              <a:latin typeface="Calibri Light" panose="020F0302020204030204"/>
            </a:endParaRPr>
          </a:p>
          <a:p>
            <a:pPr algn="ctr"/>
            <a:endParaRPr lang="en-US" altLang="en-US" sz="1200" b="1">
              <a:latin typeface="Calibri Light" panose="020F0302020204030204"/>
            </a:endParaRPr>
          </a:p>
          <a:p>
            <a:pPr algn="ctr"/>
            <a:endParaRPr lang="en-US" altLang="en-US" sz="1200" b="1">
              <a:latin typeface="Calibri Light" panose="020F0302020204030204"/>
            </a:endParaRPr>
          </a:p>
          <a:p>
            <a:pPr algn="ctr"/>
            <a:r>
              <a:rPr lang="en-US" altLang="en-US" sz="1200" b="1">
                <a:latin typeface="Calibri Light" panose="020F0302020204030204"/>
                <a:cs typeface="Calibri Light"/>
              </a:rPr>
              <a:t>Sean Park</a:t>
            </a:r>
            <a:endParaRPr lang="en-US" altLang="en-US" sz="1200" b="1">
              <a:latin typeface="Calibri Light" panose="020F0302020204030204"/>
            </a:endParaRPr>
          </a:p>
          <a:p>
            <a:pPr lvl="0" algn="ctr">
              <a:spcBef>
                <a:spcPts val="0"/>
              </a:spcBef>
            </a:pPr>
            <a:r>
              <a:rPr lang="en-US" altLang="en-US" sz="1200" b="1">
                <a:latin typeface="Calibri Light" panose="020F0302020204030204"/>
              </a:rPr>
              <a:t>Director*</a:t>
            </a:r>
            <a:endParaRPr lang="en-US" altLang="en-US" sz="1200" b="1">
              <a:latin typeface="Calibri Light"/>
              <a:cs typeface="Calibri Light"/>
            </a:endParaRPr>
          </a:p>
        </p:txBody>
      </p:sp>
      <p:pic>
        <p:nvPicPr>
          <p:cNvPr id="6" name="Picture 9">
            <a:extLst>
              <a:ext uri="{FF2B5EF4-FFF2-40B4-BE49-F238E27FC236}">
                <a16:creationId xmlns:a16="http://schemas.microsoft.com/office/drawing/2014/main" id="{59C401D3-1E3B-5314-4A3D-679601214812}"/>
              </a:ext>
            </a:extLst>
          </p:cNvPr>
          <p:cNvPicPr>
            <a:picLocks noChangeAspect="1"/>
          </p:cNvPicPr>
          <p:nvPr/>
        </p:nvPicPr>
        <p:blipFill rotWithShape="1">
          <a:blip r:embed="rId3"/>
          <a:srcRect l="22481" t="1295" r="12644" b="14091"/>
          <a:stretch/>
        </p:blipFill>
        <p:spPr>
          <a:xfrm rot="5400000">
            <a:off x="3725676" y="5015732"/>
            <a:ext cx="998351" cy="973373"/>
          </a:xfrm>
          <a:prstGeom prst="rect">
            <a:avLst/>
          </a:prstGeom>
        </p:spPr>
      </p:pic>
      <p:pic>
        <p:nvPicPr>
          <p:cNvPr id="10" name="Picture 17">
            <a:extLst>
              <a:ext uri="{FF2B5EF4-FFF2-40B4-BE49-F238E27FC236}">
                <a16:creationId xmlns:a16="http://schemas.microsoft.com/office/drawing/2014/main" id="{5B0107FD-AAEC-F486-EE37-CEA765A797E7}"/>
              </a:ext>
            </a:extLst>
          </p:cNvPr>
          <p:cNvPicPr>
            <a:picLocks noChangeAspect="1"/>
          </p:cNvPicPr>
          <p:nvPr/>
        </p:nvPicPr>
        <p:blipFill>
          <a:blip r:embed="rId4"/>
          <a:stretch>
            <a:fillRect/>
          </a:stretch>
        </p:blipFill>
        <p:spPr>
          <a:xfrm>
            <a:off x="4924926" y="2029327"/>
            <a:ext cx="721896" cy="1098885"/>
          </a:xfrm>
          <a:prstGeom prst="rect">
            <a:avLst/>
          </a:prstGeom>
        </p:spPr>
      </p:pic>
      <p:sp>
        <p:nvSpPr>
          <p:cNvPr id="4" name="Text Box 58">
            <a:extLst>
              <a:ext uri="{FF2B5EF4-FFF2-40B4-BE49-F238E27FC236}">
                <a16:creationId xmlns:a16="http://schemas.microsoft.com/office/drawing/2014/main" id="{A864124E-3966-2019-5F45-390F2E30C812}"/>
              </a:ext>
            </a:extLst>
          </p:cNvPr>
          <p:cNvSpPr txBox="1">
            <a:spLocks noChangeArrowheads="1"/>
          </p:cNvSpPr>
          <p:nvPr/>
        </p:nvSpPr>
        <p:spPr bwMode="auto">
          <a:xfrm>
            <a:off x="7686452" y="4887926"/>
            <a:ext cx="1676400" cy="1886578"/>
          </a:xfrm>
          <a:prstGeom prst="rect">
            <a:avLst/>
          </a:prstGeom>
          <a:noFill/>
          <a:ln w="19050">
            <a:solidFill>
              <a:srgbClr val="002060"/>
            </a:solidFill>
            <a:miter lim="800000"/>
            <a:headEnd/>
            <a:tailEnd/>
          </a:ln>
        </p:spPr>
        <p:txBody>
          <a:bodyPr lIns="91440" tIns="45720" rIns="91440" bIns="45720" anchor="ctr" anchorCtr="1"/>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spcBef>
                <a:spcPct val="50000"/>
              </a:spcBef>
            </a:pPr>
            <a:endParaRPr lang="en-US" altLang="en-US" sz="1200" b="1">
              <a:latin typeface="Calibri Light" panose="020F0302020204030204"/>
              <a:cs typeface="Calibri Light"/>
            </a:endParaRPr>
          </a:p>
          <a:p>
            <a:pPr algn="ctr">
              <a:spcBef>
                <a:spcPct val="50000"/>
              </a:spcBef>
            </a:pPr>
            <a:endParaRPr lang="en-US" altLang="en-US" sz="1200" b="1">
              <a:latin typeface="Calibri Light" panose="020F0302020204030204"/>
              <a:cs typeface="Calibri Light"/>
            </a:endParaRPr>
          </a:p>
          <a:p>
            <a:pPr algn="ctr">
              <a:spcBef>
                <a:spcPct val="50000"/>
              </a:spcBef>
            </a:pPr>
            <a:endParaRPr lang="en-US" altLang="en-US" sz="1200" b="1">
              <a:latin typeface="Calibri Light" panose="020F0302020204030204"/>
              <a:cs typeface="Calibri Light"/>
            </a:endParaRPr>
          </a:p>
          <a:p>
            <a:pPr algn="ctr">
              <a:spcBef>
                <a:spcPct val="50000"/>
              </a:spcBef>
            </a:pPr>
            <a:endParaRPr lang="en-US" altLang="en-US" sz="1200" b="1">
              <a:latin typeface="Calibri Light" panose="020F0302020204030204"/>
              <a:cs typeface="Calibri Light"/>
            </a:endParaRPr>
          </a:p>
          <a:p>
            <a:pPr algn="ctr">
              <a:spcBef>
                <a:spcPct val="50000"/>
              </a:spcBef>
            </a:pPr>
            <a:r>
              <a:rPr lang="en-US" altLang="en-US" sz="1200" b="1" err="1">
                <a:latin typeface="Calibri Light" panose="020F0302020204030204"/>
                <a:cs typeface="Calibri Light"/>
              </a:rPr>
              <a:t>Shawnte</a:t>
            </a:r>
            <a:r>
              <a:rPr lang="en-US" altLang="en-US" sz="1200" b="1">
                <a:latin typeface="Calibri Light" panose="020F0302020204030204"/>
                <a:cs typeface="Calibri Light"/>
              </a:rPr>
              <a:t> Manning Disadvantaged Business Enterprise Analyst </a:t>
            </a:r>
          </a:p>
        </p:txBody>
      </p:sp>
      <p:sp>
        <p:nvSpPr>
          <p:cNvPr id="20" name="Line 24">
            <a:extLst>
              <a:ext uri="{FF2B5EF4-FFF2-40B4-BE49-F238E27FC236}">
                <a16:creationId xmlns:a16="http://schemas.microsoft.com/office/drawing/2014/main" id="{05513CA1-6139-1A2C-B851-EE20FE0BDF8A}"/>
              </a:ext>
            </a:extLst>
          </p:cNvPr>
          <p:cNvSpPr>
            <a:spLocks noChangeShapeType="1"/>
          </p:cNvSpPr>
          <p:nvPr/>
        </p:nvSpPr>
        <p:spPr bwMode="auto">
          <a:xfrm flipV="1">
            <a:off x="7144913" y="5875473"/>
            <a:ext cx="541539" cy="1"/>
          </a:xfrm>
          <a:prstGeom prst="line">
            <a:avLst/>
          </a:prstGeom>
          <a:noFill/>
          <a:ln w="9525">
            <a:solidFill>
              <a:srgbClr val="002060"/>
            </a:solidFill>
            <a:round/>
            <a:headEnd/>
            <a:tailEnd/>
          </a:ln>
          <a:extLst>
            <a:ext uri="{909E8E84-426E-40DD-AFC4-6F175D3DCCD1}">
              <a14:hiddenFill xmlns:a14="http://schemas.microsoft.com/office/drawing/2010/main">
                <a:noFill/>
              </a14:hiddenFill>
            </a:ext>
          </a:extLst>
        </p:spPr>
        <p:txBody>
          <a:bodyPr anchor="ctr"/>
          <a:lstStyle/>
          <a:p>
            <a:endParaRPr lang="en-US" sz="1000">
              <a:latin typeface="+mj-lt"/>
            </a:endParaRPr>
          </a:p>
        </p:txBody>
      </p:sp>
      <p:pic>
        <p:nvPicPr>
          <p:cNvPr id="22" name="Picture 21">
            <a:extLst>
              <a:ext uri="{FF2B5EF4-FFF2-40B4-BE49-F238E27FC236}">
                <a16:creationId xmlns:a16="http://schemas.microsoft.com/office/drawing/2014/main" id="{94F06E46-4A17-EBBC-9A44-692A3B25DFA4}"/>
              </a:ext>
            </a:extLst>
          </p:cNvPr>
          <p:cNvPicPr>
            <a:picLocks noChangeAspect="1"/>
          </p:cNvPicPr>
          <p:nvPr/>
        </p:nvPicPr>
        <p:blipFill rotWithShape="1">
          <a:blip r:embed="rId5"/>
          <a:srcRect l="13696" b="21561"/>
          <a:stretch/>
        </p:blipFill>
        <p:spPr>
          <a:xfrm>
            <a:off x="8125881" y="4953747"/>
            <a:ext cx="797542" cy="1095447"/>
          </a:xfrm>
          <a:prstGeom prst="rect">
            <a:avLst/>
          </a:prstGeom>
        </p:spPr>
      </p:pic>
      <p:pic>
        <p:nvPicPr>
          <p:cNvPr id="23" name="Picture 22">
            <a:extLst>
              <a:ext uri="{FF2B5EF4-FFF2-40B4-BE49-F238E27FC236}">
                <a16:creationId xmlns:a16="http://schemas.microsoft.com/office/drawing/2014/main" id="{37C381F9-9B46-015C-BD35-18A936B2090F}"/>
              </a:ext>
            </a:extLst>
          </p:cNvPr>
          <p:cNvPicPr>
            <a:picLocks noChangeAspect="1"/>
          </p:cNvPicPr>
          <p:nvPr/>
        </p:nvPicPr>
        <p:blipFill rotWithShape="1">
          <a:blip r:embed="rId6"/>
          <a:srcRect b="15493"/>
          <a:stretch/>
        </p:blipFill>
        <p:spPr>
          <a:xfrm>
            <a:off x="1829866" y="4441521"/>
            <a:ext cx="792372" cy="892807"/>
          </a:xfrm>
          <a:prstGeom prst="rect">
            <a:avLst/>
          </a:prstGeom>
        </p:spPr>
      </p:pic>
    </p:spTree>
    <p:extLst>
      <p:ext uri="{BB962C8B-B14F-4D97-AF65-F5344CB8AC3E}">
        <p14:creationId xmlns:p14="http://schemas.microsoft.com/office/powerpoint/2010/main" val="17492618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CFF0F44-36C4-231A-EE5C-B79C12896159}"/>
              </a:ext>
            </a:extLst>
          </p:cNvPr>
          <p:cNvSpPr>
            <a:spLocks noGrp="1"/>
          </p:cNvSpPr>
          <p:nvPr>
            <p:ph sz="half" idx="2"/>
          </p:nvPr>
        </p:nvSpPr>
        <p:spPr/>
        <p:txBody>
          <a:bodyPr/>
          <a:lstStyle/>
          <a:p>
            <a:pPr marL="0" indent="0">
              <a:buNone/>
            </a:pPr>
            <a:r>
              <a:rPr lang="en-US">
                <a:ea typeface="+mn-lt"/>
                <a:cs typeface="+mn-lt"/>
              </a:rPr>
              <a:t>Provide planned use of funding allocated for the following capital projects: </a:t>
            </a:r>
          </a:p>
          <a:p>
            <a:r>
              <a:rPr lang="en-US">
                <a:ea typeface="+mn-lt"/>
                <a:cs typeface="+mn-lt"/>
              </a:rPr>
              <a:t>a. $500K Infrastructure and Site Improvement Closing Fund </a:t>
            </a:r>
          </a:p>
          <a:p>
            <a:r>
              <a:rPr lang="en-US">
                <a:ea typeface="+mn-lt"/>
                <a:cs typeface="+mn-lt"/>
              </a:rPr>
              <a:t>b. $500K Site Acquisition</a:t>
            </a:r>
            <a:endParaRPr lang="en-US">
              <a:ea typeface="Calibri"/>
              <a:cs typeface="Calibri"/>
            </a:endParaRPr>
          </a:p>
        </p:txBody>
      </p:sp>
      <p:sp>
        <p:nvSpPr>
          <p:cNvPr id="3" name="Content Placeholder 2">
            <a:extLst>
              <a:ext uri="{FF2B5EF4-FFF2-40B4-BE49-F238E27FC236}">
                <a16:creationId xmlns:a16="http://schemas.microsoft.com/office/drawing/2014/main" id="{4CD93538-EB04-72BF-9774-048C3140EFD4}"/>
              </a:ext>
            </a:extLst>
          </p:cNvPr>
          <p:cNvSpPr>
            <a:spLocks noGrp="1"/>
          </p:cNvSpPr>
          <p:nvPr>
            <p:ph sz="half" idx="13"/>
          </p:nvPr>
        </p:nvSpPr>
        <p:spPr/>
        <p:txBody>
          <a:bodyPr vert="horz" lIns="91440" tIns="45720" rIns="91440" bIns="45720" rtlCol="0" anchor="t">
            <a:normAutofit lnSpcReduction="10000"/>
          </a:bodyPr>
          <a:lstStyle/>
          <a:p>
            <a:r>
              <a:rPr lang="en-US">
                <a:ea typeface="Calibri"/>
                <a:cs typeface="Calibri"/>
              </a:rPr>
              <a:t>Question 11.</a:t>
            </a:r>
            <a:endParaRPr lang="en-US"/>
          </a:p>
        </p:txBody>
      </p:sp>
    </p:spTree>
    <p:extLst>
      <p:ext uri="{BB962C8B-B14F-4D97-AF65-F5344CB8AC3E}">
        <p14:creationId xmlns:p14="http://schemas.microsoft.com/office/powerpoint/2010/main" val="20639034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507C8-5619-472F-DC77-2CA5A797C78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7C14583-003B-DBC1-A08B-70895BE1D591}"/>
              </a:ext>
            </a:extLst>
          </p:cNvPr>
          <p:cNvSpPr>
            <a:spLocks noGrp="1"/>
          </p:cNvSpPr>
          <p:nvPr>
            <p:ph sz="half" idx="2"/>
          </p:nvPr>
        </p:nvSpPr>
        <p:spPr/>
        <p:txBody>
          <a:bodyPr>
            <a:normAutofit/>
          </a:bodyPr>
          <a:lstStyle/>
          <a:p>
            <a:pPr marL="0" indent="0">
              <a:buNone/>
            </a:pPr>
            <a:r>
              <a:rPr lang="en-US" dirty="0">
                <a:ea typeface="+mn-lt"/>
                <a:cs typeface="+mn-lt"/>
              </a:rPr>
              <a:t>a. $500K Infrastructure and Site Improvement Closing Fund </a:t>
            </a:r>
          </a:p>
          <a:p>
            <a:pPr lvl="1"/>
            <a:r>
              <a:rPr lang="en-US" dirty="0">
                <a:ea typeface="+mn-lt"/>
                <a:cs typeface="+mn-lt"/>
              </a:rPr>
              <a:t>Purpose: Provides funds for public infrastructure and site improvements. Eligible use include infrastructure expenses such as construction of new roads, utilities, site preparation work, and environmental remediation. </a:t>
            </a:r>
          </a:p>
          <a:p>
            <a:pPr lvl="1"/>
            <a:r>
              <a:rPr lang="en-US" dirty="0">
                <a:ea typeface="+mn-lt"/>
                <a:cs typeface="+mn-lt"/>
              </a:rPr>
              <a:t>Example: Right of way infrastructure improvements, Brownfields remediation</a:t>
            </a:r>
          </a:p>
          <a:p>
            <a:pPr marL="0" indent="0">
              <a:buNone/>
            </a:pPr>
            <a:r>
              <a:rPr lang="en-US" dirty="0">
                <a:ea typeface="+mn-lt"/>
                <a:cs typeface="+mn-lt"/>
              </a:rPr>
              <a:t>b. $500K Site Acquisition</a:t>
            </a:r>
          </a:p>
          <a:p>
            <a:pPr lvl="1"/>
            <a:r>
              <a:rPr lang="en-US" dirty="0">
                <a:ea typeface="Calibri"/>
                <a:cs typeface="Calibri"/>
              </a:rPr>
              <a:t>Purpose: Provides funds for land acquisition with a focus on preventing the expansion of undesirable commercial uses in underutilized and blighted areas.</a:t>
            </a:r>
          </a:p>
          <a:p>
            <a:pPr lvl="1"/>
            <a:r>
              <a:rPr lang="en-US" dirty="0">
                <a:ea typeface="Calibri"/>
                <a:cs typeface="Calibri"/>
              </a:rPr>
              <a:t>Example: Wetlands Park parcel acquisitions</a:t>
            </a:r>
          </a:p>
          <a:p>
            <a:pPr marL="0" indent="0">
              <a:buNone/>
            </a:pPr>
            <a:endParaRPr lang="en-US" dirty="0">
              <a:ea typeface="Calibri"/>
              <a:cs typeface="Calibri"/>
            </a:endParaRPr>
          </a:p>
        </p:txBody>
      </p:sp>
      <p:sp>
        <p:nvSpPr>
          <p:cNvPr id="3" name="Content Placeholder 2">
            <a:extLst>
              <a:ext uri="{FF2B5EF4-FFF2-40B4-BE49-F238E27FC236}">
                <a16:creationId xmlns:a16="http://schemas.microsoft.com/office/drawing/2014/main" id="{3DA8EEAA-0244-A0F1-5F8E-C68353100B12}"/>
              </a:ext>
            </a:extLst>
          </p:cNvPr>
          <p:cNvSpPr>
            <a:spLocks noGrp="1"/>
          </p:cNvSpPr>
          <p:nvPr>
            <p:ph sz="half" idx="13"/>
          </p:nvPr>
        </p:nvSpPr>
        <p:spPr/>
        <p:txBody>
          <a:bodyPr vert="horz" lIns="91440" tIns="45720" rIns="91440" bIns="45720" rtlCol="0" anchor="t">
            <a:normAutofit lnSpcReduction="10000"/>
          </a:bodyPr>
          <a:lstStyle/>
          <a:p>
            <a:r>
              <a:rPr lang="en-US">
                <a:ea typeface="Calibri"/>
                <a:cs typeface="Calibri"/>
              </a:rPr>
              <a:t>Question 11. Answer</a:t>
            </a:r>
            <a:endParaRPr lang="en-US"/>
          </a:p>
        </p:txBody>
      </p:sp>
    </p:spTree>
    <p:extLst>
      <p:ext uri="{BB962C8B-B14F-4D97-AF65-F5344CB8AC3E}">
        <p14:creationId xmlns:p14="http://schemas.microsoft.com/office/powerpoint/2010/main" val="37208920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47A77AB566C414A869DB19D23270DFA" ma:contentTypeVersion="11" ma:contentTypeDescription="Create a new document." ma:contentTypeScope="" ma:versionID="21aa1081838314274f228afde5c431cd">
  <xsd:schema xmlns:xsd="http://www.w3.org/2001/XMLSchema" xmlns:xs="http://www.w3.org/2001/XMLSchema" xmlns:p="http://schemas.microsoft.com/office/2006/metadata/properties" xmlns:ns2="9e0ba56f-cfd2-4adc-94f0-8b64bdc4615f" xmlns:ns3="1e43cdca-8463-48ba-88cb-791d966fe838" targetNamespace="http://schemas.microsoft.com/office/2006/metadata/properties" ma:root="true" ma:fieldsID="ef248293d0dc2c9f0674fc7cdd226799" ns2:_="" ns3:_="">
    <xsd:import namespace="9e0ba56f-cfd2-4adc-94f0-8b64bdc4615f"/>
    <xsd:import namespace="1e43cdca-8463-48ba-88cb-791d966fe83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0ba56f-cfd2-4adc-94f0-8b64bdc4615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e43cdca-8463-48ba-88cb-791d966fe83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71944FA-BFBD-451F-8809-C613EB95FE35}">
  <ds:schemaRefs>
    <ds:schemaRef ds:uri="http://schemas.microsoft.com/sharepoint/v3/contenttype/forms"/>
  </ds:schemaRefs>
</ds:datastoreItem>
</file>

<file path=customXml/itemProps2.xml><?xml version="1.0" encoding="utf-8"?>
<ds:datastoreItem xmlns:ds="http://schemas.openxmlformats.org/officeDocument/2006/customXml" ds:itemID="{5897E904-67F6-421D-8A6E-559C5CBA1FCB}">
  <ds:schemaRefs>
    <ds:schemaRef ds:uri="http://schemas.openxmlformats.org/package/2006/metadata/core-properties"/>
    <ds:schemaRef ds:uri="http://purl.org/dc/dcmitype/"/>
    <ds:schemaRef ds:uri="http://schemas.microsoft.com/office/2006/documentManagement/types"/>
    <ds:schemaRef ds:uri="http://schemas.microsoft.com/office/infopath/2007/PartnerControls"/>
    <ds:schemaRef ds:uri="http://purl.org/dc/elements/1.1/"/>
    <ds:schemaRef ds:uri="http://schemas.microsoft.com/office/2006/metadata/properties"/>
    <ds:schemaRef ds:uri="1e43cdca-8463-48ba-88cb-791d966fe838"/>
    <ds:schemaRef ds:uri="http://purl.org/dc/terms/"/>
    <ds:schemaRef ds:uri="9e0ba56f-cfd2-4adc-94f0-8b64bdc4615f"/>
    <ds:schemaRef ds:uri="http://www.w3.org/XML/1998/namespace"/>
  </ds:schemaRefs>
</ds:datastoreItem>
</file>

<file path=customXml/itemProps3.xml><?xml version="1.0" encoding="utf-8"?>
<ds:datastoreItem xmlns:ds="http://schemas.openxmlformats.org/officeDocument/2006/customXml" ds:itemID="{49129DA9-505B-41CD-9FDF-CD2EA3D443F7}">
  <ds:schemaRefs>
    <ds:schemaRef ds:uri="1e43cdca-8463-48ba-88cb-791d966fe838"/>
    <ds:schemaRef ds:uri="9e0ba56f-cfd2-4adc-94f0-8b64bdc4615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3400</Words>
  <Application>Microsoft Office PowerPoint</Application>
  <PresentationFormat>Widescreen</PresentationFormat>
  <Paragraphs>496</Paragraphs>
  <Slides>45</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45</vt:i4>
      </vt:variant>
    </vt:vector>
  </HeadingPairs>
  <TitlesOfParts>
    <vt:vector size="51" baseType="lpstr">
      <vt:lpstr>Arial</vt:lpstr>
      <vt:lpstr>Calibri</vt:lpstr>
      <vt:lpstr>Calibri Light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 5.d Answer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 2024 Budget Hearings Real estate &amp; Housing department</dc:title>
  <dc:creator>John M. Wehmeyer</dc:creator>
  <cp:lastModifiedBy>Sean J. Park</cp:lastModifiedBy>
  <cp:revision>1</cp:revision>
  <cp:lastPrinted>2025-04-21T12:48:32Z</cp:lastPrinted>
  <dcterms:created xsi:type="dcterms:W3CDTF">2023-02-09T18:35:57Z</dcterms:created>
  <dcterms:modified xsi:type="dcterms:W3CDTF">2025-04-21T14:16:36Z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0x010100747A77AB566C414A869DB19D23270DFA</vt:lpwstr>
  </property>
</Properties>
</file>