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410" r:id="rId2"/>
    <p:sldId id="304" r:id="rId3"/>
    <p:sldId id="273" r:id="rId4"/>
    <p:sldId id="301" r:id="rId5"/>
    <p:sldId id="369" r:id="rId6"/>
    <p:sldId id="275" r:id="rId7"/>
    <p:sldId id="390" r:id="rId8"/>
    <p:sldId id="393" r:id="rId9"/>
    <p:sldId id="306" r:id="rId10"/>
    <p:sldId id="258" r:id="rId11"/>
    <p:sldId id="427" r:id="rId12"/>
    <p:sldId id="265" r:id="rId13"/>
    <p:sldId id="316" r:id="rId14"/>
    <p:sldId id="370" r:id="rId15"/>
    <p:sldId id="266" r:id="rId16"/>
    <p:sldId id="341" r:id="rId17"/>
    <p:sldId id="263" r:id="rId18"/>
    <p:sldId id="274" r:id="rId19"/>
    <p:sldId id="372" r:id="rId20"/>
    <p:sldId id="397" r:id="rId21"/>
    <p:sldId id="419" r:id="rId22"/>
    <p:sldId id="420" r:id="rId23"/>
    <p:sldId id="408" r:id="rId24"/>
    <p:sldId id="421" r:id="rId25"/>
    <p:sldId id="422" r:id="rId26"/>
    <p:sldId id="399" r:id="rId27"/>
    <p:sldId id="373" r:id="rId28"/>
    <p:sldId id="398" r:id="rId29"/>
    <p:sldId id="423" r:id="rId30"/>
    <p:sldId id="425" r:id="rId31"/>
    <p:sldId id="409" r:id="rId32"/>
    <p:sldId id="424" r:id="rId33"/>
    <p:sldId id="374" r:id="rId34"/>
    <p:sldId id="426" r:id="rId35"/>
    <p:sldId id="294" r:id="rId36"/>
    <p:sldId id="295" r:id="rId37"/>
    <p:sldId id="296" r:id="rId38"/>
    <p:sldId id="297" r:id="rId39"/>
    <p:sldId id="298" r:id="rId40"/>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94CA7B-9B90-4DC9-B29A-7C59D811C219}" v="4" dt="2025-04-04T18:50:59.698"/>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13" autoAdjust="0"/>
    <p:restoredTop sz="94660"/>
  </p:normalViewPr>
  <p:slideViewPr>
    <p:cSldViewPr snapToGrid="0">
      <p:cViewPr varScale="1">
        <p:scale>
          <a:sx n="102" d="100"/>
          <a:sy n="102" d="100"/>
        </p:scale>
        <p:origin x="3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1F01F2-955E-4A67-876D-03881067E898}" type="doc">
      <dgm:prSet loTypeId="urn:microsoft.com/office/officeart/2005/8/layout/orgChart1" loCatId="hierarchy" qsTypeId="urn:microsoft.com/office/officeart/2005/8/quickstyle/3d1" qsCatId="3D" csTypeId="urn:microsoft.com/office/officeart/2005/8/colors/accent1_2" csCatId="accent1" phldr="1"/>
      <dgm:spPr/>
      <dgm:t>
        <a:bodyPr/>
        <a:lstStyle/>
        <a:p>
          <a:endParaRPr lang="en-US"/>
        </a:p>
      </dgm:t>
    </dgm:pt>
    <dgm:pt modelId="{6B3AB639-2FA3-4103-8193-E91BD9DA590E}">
      <dgm:prSet phldrT="[Text]" custT="1"/>
      <dgm:spPr/>
      <dgm:t>
        <a:bodyPr/>
        <a:lstStyle/>
        <a:p>
          <a:r>
            <a:rPr lang="en-US" sz="1800" dirty="0"/>
            <a:t>Director of Finance</a:t>
          </a:r>
        </a:p>
        <a:p>
          <a:r>
            <a:rPr lang="en-US" sz="1800" b="1" dirty="0"/>
            <a:t>J. Brett Taylor</a:t>
          </a:r>
        </a:p>
      </dgm:t>
    </dgm:pt>
    <dgm:pt modelId="{8A783DDE-27BE-439C-BCDC-95A29E2AA974}" type="parTrans" cxnId="{157EC6A2-0C1C-47AE-B9DC-287A16CED5CC}">
      <dgm:prSet/>
      <dgm:spPr/>
      <dgm:t>
        <a:bodyPr/>
        <a:lstStyle/>
        <a:p>
          <a:endParaRPr lang="en-US">
            <a:solidFill>
              <a:schemeClr val="bg1"/>
            </a:solidFill>
          </a:endParaRPr>
        </a:p>
      </dgm:t>
    </dgm:pt>
    <dgm:pt modelId="{BA4D8B77-058C-4F47-BDCC-FCBCF59A1D58}" type="sibTrans" cxnId="{157EC6A2-0C1C-47AE-B9DC-287A16CED5CC}">
      <dgm:prSet/>
      <dgm:spPr/>
      <dgm:t>
        <a:bodyPr/>
        <a:lstStyle/>
        <a:p>
          <a:endParaRPr lang="en-US">
            <a:solidFill>
              <a:schemeClr val="bg1"/>
            </a:solidFill>
          </a:endParaRPr>
        </a:p>
      </dgm:t>
    </dgm:pt>
    <dgm:pt modelId="{32EF1019-50E9-446F-BB00-45945FEC4C91}" type="asst">
      <dgm:prSet phldrT="[Text]" custT="1"/>
      <dgm:spPr/>
      <dgm:t>
        <a:bodyPr/>
        <a:lstStyle/>
        <a:p>
          <a:r>
            <a:rPr lang="en-US" sz="1400" dirty="0"/>
            <a:t>Principal Analyst</a:t>
          </a:r>
        </a:p>
      </dgm:t>
    </dgm:pt>
    <dgm:pt modelId="{D17F50DD-6BC7-4B84-8AE5-463D766A911A}" type="parTrans" cxnId="{34CEAEC8-E0A8-4CCC-81C5-F00857F74B0A}">
      <dgm:prSet/>
      <dgm:spPr/>
      <dgm:t>
        <a:bodyPr/>
        <a:lstStyle/>
        <a:p>
          <a:endParaRPr lang="en-US">
            <a:solidFill>
              <a:schemeClr val="bg1"/>
            </a:solidFill>
          </a:endParaRPr>
        </a:p>
      </dgm:t>
    </dgm:pt>
    <dgm:pt modelId="{9D4A185A-E6A9-422C-B7E2-E1608822C449}" type="sibTrans" cxnId="{34CEAEC8-E0A8-4CCC-81C5-F00857F74B0A}">
      <dgm:prSet/>
      <dgm:spPr/>
      <dgm:t>
        <a:bodyPr/>
        <a:lstStyle/>
        <a:p>
          <a:endParaRPr lang="en-US">
            <a:solidFill>
              <a:schemeClr val="bg1"/>
            </a:solidFill>
          </a:endParaRPr>
        </a:p>
      </dgm:t>
    </dgm:pt>
    <dgm:pt modelId="{F81ACD99-1624-49AE-8827-4E518826EE74}">
      <dgm:prSet phldrT="[Text]" custT="1"/>
      <dgm:spPr/>
      <dgm:t>
        <a:bodyPr/>
        <a:lstStyle/>
        <a:p>
          <a:r>
            <a:rPr lang="en-US" sz="1400" dirty="0"/>
            <a:t>Procurement Manager</a:t>
          </a:r>
        </a:p>
      </dgm:t>
    </dgm:pt>
    <dgm:pt modelId="{2F92A613-9F6B-496E-BB14-D34280BDD673}" type="parTrans" cxnId="{2AF276BF-1EA3-49E8-832E-FA65AE58F675}">
      <dgm:prSet/>
      <dgm:spPr/>
      <dgm:t>
        <a:bodyPr/>
        <a:lstStyle/>
        <a:p>
          <a:endParaRPr lang="en-US">
            <a:solidFill>
              <a:schemeClr val="bg1"/>
            </a:solidFill>
          </a:endParaRPr>
        </a:p>
      </dgm:t>
    </dgm:pt>
    <dgm:pt modelId="{248C3956-5670-4D15-972B-3ADFB39D701E}" type="sibTrans" cxnId="{2AF276BF-1EA3-49E8-832E-FA65AE58F675}">
      <dgm:prSet/>
      <dgm:spPr/>
      <dgm:t>
        <a:bodyPr/>
        <a:lstStyle/>
        <a:p>
          <a:endParaRPr lang="en-US">
            <a:solidFill>
              <a:schemeClr val="bg1"/>
            </a:solidFill>
          </a:endParaRPr>
        </a:p>
      </dgm:t>
    </dgm:pt>
    <dgm:pt modelId="{B5F59F7D-53D6-45DC-99B1-4C6877BF73C2}">
      <dgm:prSet phldrT="[Text]" custT="1"/>
      <dgm:spPr/>
      <dgm:t>
        <a:bodyPr/>
        <a:lstStyle/>
        <a:p>
          <a:r>
            <a:rPr lang="en-US" sz="1400" dirty="0"/>
            <a:t>Accounting Manager</a:t>
          </a:r>
        </a:p>
      </dgm:t>
    </dgm:pt>
    <dgm:pt modelId="{BE90B4A3-51DF-4519-BCB7-96A7BC11E6D6}" type="parTrans" cxnId="{EFCDB679-5A7F-4434-BE24-16B82CD15AF1}">
      <dgm:prSet/>
      <dgm:spPr/>
      <dgm:t>
        <a:bodyPr/>
        <a:lstStyle/>
        <a:p>
          <a:endParaRPr lang="en-US">
            <a:solidFill>
              <a:schemeClr val="bg1"/>
            </a:solidFill>
          </a:endParaRPr>
        </a:p>
      </dgm:t>
    </dgm:pt>
    <dgm:pt modelId="{890261AF-05EA-4C4D-963A-2C574E257856}" type="sibTrans" cxnId="{EFCDB679-5A7F-4434-BE24-16B82CD15AF1}">
      <dgm:prSet/>
      <dgm:spPr/>
      <dgm:t>
        <a:bodyPr/>
        <a:lstStyle/>
        <a:p>
          <a:endParaRPr lang="en-US">
            <a:solidFill>
              <a:schemeClr val="bg1"/>
            </a:solidFill>
          </a:endParaRPr>
        </a:p>
      </dgm:t>
    </dgm:pt>
    <dgm:pt modelId="{6FC25191-9B72-4A08-B63D-4F050434253D}" type="asst">
      <dgm:prSet custT="1"/>
      <dgm:spPr/>
      <dgm:t>
        <a:bodyPr/>
        <a:lstStyle/>
        <a:p>
          <a:r>
            <a:rPr lang="en-US" sz="1600" dirty="0"/>
            <a:t>Deputy Director</a:t>
          </a:r>
        </a:p>
        <a:p>
          <a:r>
            <a:rPr lang="en-US" sz="1400" dirty="0"/>
            <a:t>Lois McLaughlin </a:t>
          </a:r>
        </a:p>
      </dgm:t>
    </dgm:pt>
    <dgm:pt modelId="{6B06CB41-2FE3-45E0-A55B-8E3C3C818EA2}" type="parTrans" cxnId="{E35051C9-5EB6-4E0E-A7AE-9C5EDF276809}">
      <dgm:prSet/>
      <dgm:spPr/>
      <dgm:t>
        <a:bodyPr/>
        <a:lstStyle/>
        <a:p>
          <a:endParaRPr lang="en-US">
            <a:solidFill>
              <a:schemeClr val="bg1"/>
            </a:solidFill>
          </a:endParaRPr>
        </a:p>
      </dgm:t>
    </dgm:pt>
    <dgm:pt modelId="{E14AE602-693B-4CF4-BC6E-0EA12A2D84EF}" type="sibTrans" cxnId="{E35051C9-5EB6-4E0E-A7AE-9C5EDF276809}">
      <dgm:prSet/>
      <dgm:spPr/>
      <dgm:t>
        <a:bodyPr/>
        <a:lstStyle/>
        <a:p>
          <a:endParaRPr lang="en-US">
            <a:solidFill>
              <a:schemeClr val="bg1"/>
            </a:solidFill>
          </a:endParaRPr>
        </a:p>
      </dgm:t>
    </dgm:pt>
    <dgm:pt modelId="{EA8FF0E2-B245-4851-A6F2-DA6EE17703D7}">
      <dgm:prSet custT="1"/>
      <dgm:spPr/>
      <dgm:t>
        <a:bodyPr/>
        <a:lstStyle/>
        <a:p>
          <a:r>
            <a:rPr lang="en-US" sz="1400" dirty="0"/>
            <a:t>Customer Service Manager</a:t>
          </a:r>
        </a:p>
      </dgm:t>
    </dgm:pt>
    <dgm:pt modelId="{D8E27B7A-56BF-45D1-BF64-0106400BA9E0}" type="parTrans" cxnId="{E0A75BC5-689A-4D8C-84F5-2FCE9472F72E}">
      <dgm:prSet/>
      <dgm:spPr/>
      <dgm:t>
        <a:bodyPr/>
        <a:lstStyle/>
        <a:p>
          <a:endParaRPr lang="en-US">
            <a:solidFill>
              <a:schemeClr val="bg1"/>
            </a:solidFill>
          </a:endParaRPr>
        </a:p>
      </dgm:t>
    </dgm:pt>
    <dgm:pt modelId="{4F9DE219-F6C6-4015-95B8-748FE753D138}" type="sibTrans" cxnId="{E0A75BC5-689A-4D8C-84F5-2FCE9472F72E}">
      <dgm:prSet/>
      <dgm:spPr/>
      <dgm:t>
        <a:bodyPr/>
        <a:lstStyle/>
        <a:p>
          <a:endParaRPr lang="en-US">
            <a:solidFill>
              <a:schemeClr val="bg1"/>
            </a:solidFill>
          </a:endParaRPr>
        </a:p>
      </dgm:t>
    </dgm:pt>
    <dgm:pt modelId="{52D48B72-3EBE-48AF-AE6B-CDE2DA55BFF8}">
      <dgm:prSet custT="1"/>
      <dgm:spPr/>
      <dgm:t>
        <a:bodyPr/>
        <a:lstStyle/>
        <a:p>
          <a:r>
            <a:rPr lang="en-US" sz="1400" dirty="0"/>
            <a:t>Senior </a:t>
          </a:r>
          <a:r>
            <a:rPr lang="en-US" sz="1200" dirty="0"/>
            <a:t>Financial</a:t>
          </a:r>
          <a:r>
            <a:rPr lang="en-US" sz="1400" dirty="0"/>
            <a:t> Officer</a:t>
          </a:r>
        </a:p>
      </dgm:t>
    </dgm:pt>
    <dgm:pt modelId="{069EC6A7-F5D7-47E3-AB62-9160D4EEEAC4}" type="parTrans" cxnId="{DBF0C729-494E-41C2-8ACC-15AD789BD214}">
      <dgm:prSet/>
      <dgm:spPr/>
      <dgm:t>
        <a:bodyPr/>
        <a:lstStyle/>
        <a:p>
          <a:endParaRPr lang="en-US">
            <a:solidFill>
              <a:schemeClr val="bg1"/>
            </a:solidFill>
          </a:endParaRPr>
        </a:p>
      </dgm:t>
    </dgm:pt>
    <dgm:pt modelId="{0F95A0A5-A8E3-4C84-B0E6-FA9C41CE42E5}" type="sibTrans" cxnId="{DBF0C729-494E-41C2-8ACC-15AD789BD214}">
      <dgm:prSet/>
      <dgm:spPr/>
      <dgm:t>
        <a:bodyPr/>
        <a:lstStyle/>
        <a:p>
          <a:endParaRPr lang="en-US">
            <a:solidFill>
              <a:schemeClr val="bg1"/>
            </a:solidFill>
          </a:endParaRPr>
        </a:p>
      </dgm:t>
    </dgm:pt>
    <dgm:pt modelId="{C2077492-3602-4C69-A1C7-7546F5D5EBD4}">
      <dgm:prSet custT="1"/>
      <dgm:spPr/>
      <dgm:t>
        <a:bodyPr/>
        <a:lstStyle/>
        <a:p>
          <a:r>
            <a:rPr lang="en-US" sz="1400" dirty="0"/>
            <a:t>Tax </a:t>
          </a:r>
        </a:p>
        <a:p>
          <a:r>
            <a:rPr lang="en-US" sz="1400" dirty="0"/>
            <a:t>Manager</a:t>
          </a:r>
        </a:p>
      </dgm:t>
    </dgm:pt>
    <dgm:pt modelId="{8ADE206A-7415-4469-8728-52539520F3AF}" type="parTrans" cxnId="{55C2E3EC-55F2-4FFE-8FAD-A0B3D17E0DC1}">
      <dgm:prSet/>
      <dgm:spPr/>
      <dgm:t>
        <a:bodyPr/>
        <a:lstStyle/>
        <a:p>
          <a:endParaRPr lang="en-US">
            <a:solidFill>
              <a:schemeClr val="bg1"/>
            </a:solidFill>
          </a:endParaRPr>
        </a:p>
      </dgm:t>
    </dgm:pt>
    <dgm:pt modelId="{22C25C96-B90A-460D-8B35-13EEE991060C}" type="sibTrans" cxnId="{55C2E3EC-55F2-4FFE-8FAD-A0B3D17E0DC1}">
      <dgm:prSet/>
      <dgm:spPr/>
      <dgm:t>
        <a:bodyPr/>
        <a:lstStyle/>
        <a:p>
          <a:endParaRPr lang="en-US">
            <a:solidFill>
              <a:schemeClr val="bg1"/>
            </a:solidFill>
          </a:endParaRPr>
        </a:p>
      </dgm:t>
    </dgm:pt>
    <dgm:pt modelId="{E3773CAC-A42D-4C5B-B602-8C163423A47C}">
      <dgm:prSet custT="1"/>
      <dgm:spPr/>
      <dgm:t>
        <a:bodyPr/>
        <a:lstStyle/>
        <a:p>
          <a:r>
            <a:rPr lang="en-US" sz="1200" dirty="0"/>
            <a:t>Procurement </a:t>
          </a:r>
        </a:p>
        <a:p>
          <a:r>
            <a:rPr lang="en-US" sz="1200" dirty="0"/>
            <a:t>3</a:t>
          </a:r>
        </a:p>
      </dgm:t>
    </dgm:pt>
    <dgm:pt modelId="{EEC6BD2E-F1AE-4D33-8B7D-9D175E62CAF6}" type="parTrans" cxnId="{D7EEF147-2EF7-40C2-B55E-F69ED6A0A0C6}">
      <dgm:prSet/>
      <dgm:spPr/>
      <dgm:t>
        <a:bodyPr/>
        <a:lstStyle/>
        <a:p>
          <a:endParaRPr lang="en-US">
            <a:solidFill>
              <a:schemeClr val="bg1"/>
            </a:solidFill>
          </a:endParaRPr>
        </a:p>
      </dgm:t>
    </dgm:pt>
    <dgm:pt modelId="{B12C09E4-509C-4C70-A545-535CAE39B808}" type="sibTrans" cxnId="{D7EEF147-2EF7-40C2-B55E-F69ED6A0A0C6}">
      <dgm:prSet/>
      <dgm:spPr/>
      <dgm:t>
        <a:bodyPr/>
        <a:lstStyle/>
        <a:p>
          <a:endParaRPr lang="en-US">
            <a:solidFill>
              <a:schemeClr val="bg1"/>
            </a:solidFill>
          </a:endParaRPr>
        </a:p>
      </dgm:t>
    </dgm:pt>
    <dgm:pt modelId="{BAEB034B-058D-4524-B1D6-6FA02689F5B4}">
      <dgm:prSet custT="1"/>
      <dgm:spPr/>
      <dgm:t>
        <a:bodyPr/>
        <a:lstStyle/>
        <a:p>
          <a:r>
            <a:rPr lang="en-US" sz="1200" dirty="0"/>
            <a:t>Accounting</a:t>
          </a:r>
        </a:p>
        <a:p>
          <a:r>
            <a:rPr lang="en-US" sz="1200" dirty="0"/>
            <a:t>7</a:t>
          </a:r>
        </a:p>
      </dgm:t>
    </dgm:pt>
    <dgm:pt modelId="{00D5F452-CA71-4C72-841B-B60C11C5A924}" type="parTrans" cxnId="{518CEBEF-5762-4FD8-BC4D-4FA34D9B40A0}">
      <dgm:prSet/>
      <dgm:spPr/>
      <dgm:t>
        <a:bodyPr/>
        <a:lstStyle/>
        <a:p>
          <a:endParaRPr lang="en-US">
            <a:solidFill>
              <a:schemeClr val="bg1"/>
            </a:solidFill>
          </a:endParaRPr>
        </a:p>
      </dgm:t>
    </dgm:pt>
    <dgm:pt modelId="{EED935D4-C5DC-4B19-8C07-3D7F3C7D3E60}" type="sibTrans" cxnId="{518CEBEF-5762-4FD8-BC4D-4FA34D9B40A0}">
      <dgm:prSet/>
      <dgm:spPr/>
      <dgm:t>
        <a:bodyPr/>
        <a:lstStyle/>
        <a:p>
          <a:endParaRPr lang="en-US">
            <a:solidFill>
              <a:schemeClr val="bg1"/>
            </a:solidFill>
          </a:endParaRPr>
        </a:p>
      </dgm:t>
    </dgm:pt>
    <dgm:pt modelId="{5AF46B47-C996-4C76-A082-0C9C45E5D241}">
      <dgm:prSet custT="1"/>
      <dgm:spPr/>
      <dgm:t>
        <a:bodyPr/>
        <a:lstStyle/>
        <a:p>
          <a:r>
            <a:rPr lang="en-US" sz="1200" dirty="0"/>
            <a:t>Accounts </a:t>
          </a:r>
        </a:p>
        <a:p>
          <a:r>
            <a:rPr lang="en-US" sz="1200" dirty="0"/>
            <a:t>Payable</a:t>
          </a:r>
        </a:p>
        <a:p>
          <a:r>
            <a:rPr lang="en-US" sz="1200" dirty="0"/>
            <a:t>5</a:t>
          </a:r>
        </a:p>
      </dgm:t>
    </dgm:pt>
    <dgm:pt modelId="{B0BF0D63-410E-4E70-AB46-13CDAA9AB16C}" type="parTrans" cxnId="{4EA37945-F2F0-4FEB-B690-341C403449FD}">
      <dgm:prSet/>
      <dgm:spPr/>
      <dgm:t>
        <a:bodyPr/>
        <a:lstStyle/>
        <a:p>
          <a:endParaRPr lang="en-US">
            <a:solidFill>
              <a:schemeClr val="bg1"/>
            </a:solidFill>
          </a:endParaRPr>
        </a:p>
      </dgm:t>
    </dgm:pt>
    <dgm:pt modelId="{69469ECD-963F-4C42-8561-D688ABEC82E3}" type="sibTrans" cxnId="{4EA37945-F2F0-4FEB-B690-341C403449FD}">
      <dgm:prSet/>
      <dgm:spPr/>
      <dgm:t>
        <a:bodyPr/>
        <a:lstStyle/>
        <a:p>
          <a:endParaRPr lang="en-US">
            <a:solidFill>
              <a:schemeClr val="bg1"/>
            </a:solidFill>
          </a:endParaRPr>
        </a:p>
      </dgm:t>
    </dgm:pt>
    <dgm:pt modelId="{7F9A4338-18E9-448B-8180-F540E5771A60}">
      <dgm:prSet custT="1"/>
      <dgm:spPr/>
      <dgm:t>
        <a:bodyPr/>
        <a:lstStyle/>
        <a:p>
          <a:r>
            <a:rPr lang="en-US" sz="1200" dirty="0"/>
            <a:t>Central Cashier</a:t>
          </a:r>
        </a:p>
        <a:p>
          <a:r>
            <a:rPr lang="en-US" sz="1200" dirty="0"/>
            <a:t>10</a:t>
          </a:r>
        </a:p>
      </dgm:t>
    </dgm:pt>
    <dgm:pt modelId="{FE1DED7A-1E1F-4CAF-BB28-845C7E335463}" type="parTrans" cxnId="{509C9356-06D5-4747-886F-492885FDB6B1}">
      <dgm:prSet/>
      <dgm:spPr/>
      <dgm:t>
        <a:bodyPr/>
        <a:lstStyle/>
        <a:p>
          <a:endParaRPr lang="en-US">
            <a:solidFill>
              <a:schemeClr val="bg1"/>
            </a:solidFill>
          </a:endParaRPr>
        </a:p>
      </dgm:t>
    </dgm:pt>
    <dgm:pt modelId="{93E4A906-649D-4E9C-AD8D-8F0AA7E038EC}" type="sibTrans" cxnId="{509C9356-06D5-4747-886F-492885FDB6B1}">
      <dgm:prSet/>
      <dgm:spPr/>
      <dgm:t>
        <a:bodyPr/>
        <a:lstStyle/>
        <a:p>
          <a:endParaRPr lang="en-US">
            <a:solidFill>
              <a:schemeClr val="bg1"/>
            </a:solidFill>
          </a:endParaRPr>
        </a:p>
      </dgm:t>
    </dgm:pt>
    <dgm:pt modelId="{83AFC234-E544-484D-9430-817787D936A0}">
      <dgm:prSet custT="1"/>
      <dgm:spPr/>
      <dgm:t>
        <a:bodyPr/>
        <a:lstStyle/>
        <a:p>
          <a:r>
            <a:rPr lang="en-US" sz="1200" dirty="0"/>
            <a:t>Earned Income </a:t>
          </a:r>
        </a:p>
        <a:p>
          <a:r>
            <a:rPr lang="en-US" sz="1200" dirty="0"/>
            <a:t>Tax</a:t>
          </a:r>
        </a:p>
        <a:p>
          <a:r>
            <a:rPr lang="en-US" sz="1200" dirty="0"/>
            <a:t>9</a:t>
          </a:r>
        </a:p>
      </dgm:t>
    </dgm:pt>
    <dgm:pt modelId="{FB610ED2-DD84-4EFF-AE37-489CE8F79F1A}" type="parTrans" cxnId="{421F9189-558D-4ABF-B0D2-CEE8DA83FD45}">
      <dgm:prSet/>
      <dgm:spPr/>
      <dgm:t>
        <a:bodyPr/>
        <a:lstStyle/>
        <a:p>
          <a:endParaRPr lang="en-US">
            <a:solidFill>
              <a:schemeClr val="bg1"/>
            </a:solidFill>
          </a:endParaRPr>
        </a:p>
      </dgm:t>
    </dgm:pt>
    <dgm:pt modelId="{9EEC14AD-B9F2-4FBB-9C98-ECF6B6B60047}" type="sibTrans" cxnId="{421F9189-558D-4ABF-B0D2-CEE8DA83FD45}">
      <dgm:prSet/>
      <dgm:spPr/>
      <dgm:t>
        <a:bodyPr/>
        <a:lstStyle/>
        <a:p>
          <a:endParaRPr lang="en-US">
            <a:solidFill>
              <a:schemeClr val="bg1"/>
            </a:solidFill>
          </a:endParaRPr>
        </a:p>
      </dgm:t>
    </dgm:pt>
    <dgm:pt modelId="{E2CBE643-18FA-42A9-95CD-B83DDEC62678}">
      <dgm:prSet custT="1"/>
      <dgm:spPr/>
      <dgm:t>
        <a:bodyPr/>
        <a:lstStyle/>
        <a:p>
          <a:r>
            <a:rPr lang="en-US" sz="1200" dirty="0"/>
            <a:t>Revenue Audit </a:t>
          </a:r>
        </a:p>
        <a:p>
          <a:r>
            <a:rPr lang="en-US" sz="1200" dirty="0"/>
            <a:t>3</a:t>
          </a:r>
        </a:p>
      </dgm:t>
    </dgm:pt>
    <dgm:pt modelId="{71A2A5CC-5278-48FB-A909-6DAE9EA79D88}" type="parTrans" cxnId="{F45436D6-32AC-4232-8EE0-A7B9DFD62AD5}">
      <dgm:prSet/>
      <dgm:spPr/>
      <dgm:t>
        <a:bodyPr/>
        <a:lstStyle/>
        <a:p>
          <a:endParaRPr lang="en-US">
            <a:solidFill>
              <a:schemeClr val="bg1"/>
            </a:solidFill>
          </a:endParaRPr>
        </a:p>
      </dgm:t>
    </dgm:pt>
    <dgm:pt modelId="{EFF86ABF-013A-40B1-B687-D3C6D09EEF13}" type="sibTrans" cxnId="{F45436D6-32AC-4232-8EE0-A7B9DFD62AD5}">
      <dgm:prSet/>
      <dgm:spPr/>
      <dgm:t>
        <a:bodyPr/>
        <a:lstStyle/>
        <a:p>
          <a:endParaRPr lang="en-US">
            <a:solidFill>
              <a:schemeClr val="bg1"/>
            </a:solidFill>
          </a:endParaRPr>
        </a:p>
      </dgm:t>
    </dgm:pt>
    <dgm:pt modelId="{5631795A-7F80-4366-BE14-8A58ACCEBFDF}" type="asst">
      <dgm:prSet custT="1"/>
      <dgm:spPr/>
      <dgm:t>
        <a:bodyPr/>
        <a:lstStyle/>
        <a:p>
          <a:r>
            <a:rPr lang="en-US" sz="1200" dirty="0"/>
            <a:t>Administrative</a:t>
          </a:r>
          <a:r>
            <a:rPr lang="en-US" sz="1400" dirty="0"/>
            <a:t> Assistant</a:t>
          </a:r>
        </a:p>
      </dgm:t>
    </dgm:pt>
    <dgm:pt modelId="{A8CCB6E3-15D5-4620-A324-88EB6EA3A51C}" type="parTrans" cxnId="{71784186-49CE-4B03-B14A-A47D9F8AC0AE}">
      <dgm:prSet/>
      <dgm:spPr/>
      <dgm:t>
        <a:bodyPr/>
        <a:lstStyle/>
        <a:p>
          <a:endParaRPr lang="en-US">
            <a:solidFill>
              <a:schemeClr val="bg1"/>
            </a:solidFill>
          </a:endParaRPr>
        </a:p>
      </dgm:t>
    </dgm:pt>
    <dgm:pt modelId="{25FE74D4-F483-48C7-9E3E-C49B463A952C}" type="sibTrans" cxnId="{71784186-49CE-4B03-B14A-A47D9F8AC0AE}">
      <dgm:prSet/>
      <dgm:spPr/>
      <dgm:t>
        <a:bodyPr/>
        <a:lstStyle/>
        <a:p>
          <a:endParaRPr lang="en-US">
            <a:solidFill>
              <a:schemeClr val="bg1"/>
            </a:solidFill>
          </a:endParaRPr>
        </a:p>
      </dgm:t>
    </dgm:pt>
    <dgm:pt modelId="{20AD836E-E8CE-4D87-9C41-595DC230E6FD}">
      <dgm:prSet phldrT="[Text]" custT="1"/>
      <dgm:spPr/>
      <dgm:t>
        <a:bodyPr/>
        <a:lstStyle/>
        <a:p>
          <a:r>
            <a:rPr lang="en-US" sz="1400" dirty="0"/>
            <a:t>Billing </a:t>
          </a:r>
        </a:p>
        <a:p>
          <a:r>
            <a:rPr lang="en-US" sz="1400" dirty="0"/>
            <a:t>Manager </a:t>
          </a:r>
        </a:p>
      </dgm:t>
    </dgm:pt>
    <dgm:pt modelId="{4CA9627F-ACBC-41C5-96BA-22F028835249}" type="sibTrans" cxnId="{6C0F6C38-8C06-4DCD-AFA6-ABB20FEDC5A1}">
      <dgm:prSet/>
      <dgm:spPr/>
      <dgm:t>
        <a:bodyPr/>
        <a:lstStyle/>
        <a:p>
          <a:endParaRPr lang="en-US">
            <a:solidFill>
              <a:schemeClr val="bg1"/>
            </a:solidFill>
          </a:endParaRPr>
        </a:p>
      </dgm:t>
    </dgm:pt>
    <dgm:pt modelId="{8ECD0F59-AF4A-4942-A04D-D50A2C841A9A}" type="parTrans" cxnId="{6C0F6C38-8C06-4DCD-AFA6-ABB20FEDC5A1}">
      <dgm:prSet/>
      <dgm:spPr/>
      <dgm:t>
        <a:bodyPr/>
        <a:lstStyle/>
        <a:p>
          <a:endParaRPr lang="en-US">
            <a:solidFill>
              <a:schemeClr val="bg1"/>
            </a:solidFill>
          </a:endParaRPr>
        </a:p>
      </dgm:t>
    </dgm:pt>
    <dgm:pt modelId="{42930101-F04C-4EB7-883A-DAF6D0A64365}">
      <dgm:prSet custT="1"/>
      <dgm:spPr/>
      <dgm:t>
        <a:bodyPr/>
        <a:lstStyle/>
        <a:p>
          <a:r>
            <a:rPr lang="en-US" sz="1200" dirty="0"/>
            <a:t>Billing</a:t>
          </a:r>
        </a:p>
        <a:p>
          <a:r>
            <a:rPr lang="en-US" sz="1200" dirty="0"/>
            <a:t>9</a:t>
          </a:r>
        </a:p>
      </dgm:t>
    </dgm:pt>
    <dgm:pt modelId="{DF351D4D-E6F2-42B0-832E-99E0DB77F5B3}" type="sibTrans" cxnId="{FCCB2B4B-6433-44AD-8947-C64D60CC1B0C}">
      <dgm:prSet/>
      <dgm:spPr/>
      <dgm:t>
        <a:bodyPr/>
        <a:lstStyle/>
        <a:p>
          <a:endParaRPr lang="en-US">
            <a:solidFill>
              <a:schemeClr val="bg1"/>
            </a:solidFill>
          </a:endParaRPr>
        </a:p>
      </dgm:t>
    </dgm:pt>
    <dgm:pt modelId="{225EC88E-A742-48CB-AF2B-3513F8316909}" type="parTrans" cxnId="{FCCB2B4B-6433-44AD-8947-C64D60CC1B0C}">
      <dgm:prSet/>
      <dgm:spPr/>
      <dgm:t>
        <a:bodyPr/>
        <a:lstStyle/>
        <a:p>
          <a:endParaRPr lang="en-US">
            <a:solidFill>
              <a:schemeClr val="bg1"/>
            </a:solidFill>
          </a:endParaRPr>
        </a:p>
      </dgm:t>
    </dgm:pt>
    <dgm:pt modelId="{858FB8CC-6BA5-48A5-A9C7-60142F6D9D0B}">
      <dgm:prSet custT="1"/>
      <dgm:spPr/>
      <dgm:t>
        <a:bodyPr spcFirstLastPara="0" vert="horz" wrap="square" lIns="7620" tIns="7620" rIns="7620" bIns="7620" numCol="1" spcCol="1270" anchor="ctr" anchorCtr="0"/>
        <a:lstStyle/>
        <a:p>
          <a:r>
            <a:rPr lang="en-US" sz="1400" dirty="0"/>
            <a:t>Account Services Manager</a:t>
          </a:r>
        </a:p>
      </dgm:t>
    </dgm:pt>
    <dgm:pt modelId="{28331C8E-1C1A-4053-8E92-398A2829A0EB}" type="parTrans" cxnId="{07459811-8967-42B7-A070-6C93DA53C48E}">
      <dgm:prSet/>
      <dgm:spPr/>
      <dgm:t>
        <a:bodyPr/>
        <a:lstStyle/>
        <a:p>
          <a:endParaRPr lang="en-US"/>
        </a:p>
      </dgm:t>
    </dgm:pt>
    <dgm:pt modelId="{2A7D448A-CF7A-49E2-9CDD-2A6FA3B557DB}" type="sibTrans" cxnId="{07459811-8967-42B7-A070-6C93DA53C48E}">
      <dgm:prSet/>
      <dgm:spPr/>
      <dgm:t>
        <a:bodyPr/>
        <a:lstStyle/>
        <a:p>
          <a:endParaRPr lang="en-US"/>
        </a:p>
      </dgm:t>
    </dgm:pt>
    <dgm:pt modelId="{3AAF2543-AA8F-4BF4-A6D8-D30E38A2A810}">
      <dgm:prSet custT="1"/>
      <dgm:spPr/>
      <dgm:t>
        <a:bodyPr spcFirstLastPara="0" vert="horz" wrap="square" lIns="7620" tIns="7620" rIns="7620" bIns="7620" numCol="1" spcCol="1270" anchor="ctr" anchorCtr="0"/>
        <a:lstStyle/>
        <a:p>
          <a:pPr marL="0" lvl="0" algn="ctr" defTabSz="533400">
            <a:lnSpc>
              <a:spcPct val="90000"/>
            </a:lnSpc>
            <a:spcBef>
              <a:spcPct val="0"/>
            </a:spcBef>
            <a:spcAft>
              <a:spcPct val="35000"/>
            </a:spcAft>
            <a:buNone/>
          </a:pPr>
          <a:r>
            <a:rPr lang="en-US" sz="1200" kern="1200" dirty="0">
              <a:latin typeface="Calibri" panose="020F0502020204030204"/>
              <a:ea typeface="+mn-ea"/>
              <a:cs typeface="+mn-cs"/>
            </a:rPr>
            <a:t>Account Services</a:t>
          </a:r>
        </a:p>
        <a:p>
          <a:pPr marL="0" lvl="0" algn="ctr" defTabSz="533400">
            <a:lnSpc>
              <a:spcPct val="90000"/>
            </a:lnSpc>
            <a:spcBef>
              <a:spcPct val="0"/>
            </a:spcBef>
            <a:spcAft>
              <a:spcPct val="35000"/>
            </a:spcAft>
            <a:buNone/>
          </a:pPr>
          <a:r>
            <a:rPr lang="en-US" sz="1200" kern="1200" dirty="0">
              <a:latin typeface="Calibri" panose="020F0502020204030204"/>
              <a:ea typeface="+mn-ea"/>
              <a:cs typeface="+mn-cs"/>
            </a:rPr>
            <a:t>7 </a:t>
          </a:r>
        </a:p>
      </dgm:t>
    </dgm:pt>
    <dgm:pt modelId="{3E10A8C2-EDB7-44D6-BA4D-7BA17C154644}" type="parTrans" cxnId="{2D11CA64-0B5E-4947-A468-E57B33D13973}">
      <dgm:prSet/>
      <dgm:spPr/>
      <dgm:t>
        <a:bodyPr/>
        <a:lstStyle/>
        <a:p>
          <a:endParaRPr lang="en-US"/>
        </a:p>
      </dgm:t>
    </dgm:pt>
    <dgm:pt modelId="{2FF0337E-050B-4FC9-932B-9E17D11DF78F}" type="sibTrans" cxnId="{2D11CA64-0B5E-4947-A468-E57B33D13973}">
      <dgm:prSet/>
      <dgm:spPr/>
      <dgm:t>
        <a:bodyPr/>
        <a:lstStyle/>
        <a:p>
          <a:endParaRPr lang="en-US"/>
        </a:p>
      </dgm:t>
    </dgm:pt>
    <dgm:pt modelId="{08C3596E-1C39-4834-BBD3-DFAFCC6D21FC}">
      <dgm:prSet custT="1"/>
      <dgm:spPr/>
      <dgm:t>
        <a:bodyPr/>
        <a:lstStyle/>
        <a:p>
          <a:r>
            <a:rPr lang="en-US" sz="1400" dirty="0"/>
            <a:t>Parking Service Manager</a:t>
          </a:r>
        </a:p>
      </dgm:t>
    </dgm:pt>
    <dgm:pt modelId="{B2FF56D9-1520-4B17-BF43-D23A0F97AD4E}" type="parTrans" cxnId="{C395E3B0-296B-4A3F-A686-6D189AC716D7}">
      <dgm:prSet/>
      <dgm:spPr/>
      <dgm:t>
        <a:bodyPr/>
        <a:lstStyle/>
        <a:p>
          <a:endParaRPr lang="en-US"/>
        </a:p>
      </dgm:t>
    </dgm:pt>
    <dgm:pt modelId="{5F27BA29-9C62-416E-95FE-7D4811B3A594}" type="sibTrans" cxnId="{C395E3B0-296B-4A3F-A686-6D189AC716D7}">
      <dgm:prSet/>
      <dgm:spPr/>
      <dgm:t>
        <a:bodyPr/>
        <a:lstStyle/>
        <a:p>
          <a:endParaRPr lang="en-US"/>
        </a:p>
      </dgm:t>
    </dgm:pt>
    <dgm:pt modelId="{C6CC9142-D64D-4A08-A2FA-FA4808F992AA}">
      <dgm:prSet custT="1"/>
      <dgm:spPr/>
      <dgm:t>
        <a:bodyPr/>
        <a:lstStyle/>
        <a:p>
          <a:pPr rtl="0"/>
          <a:r>
            <a:rPr lang="en-US" sz="1200" dirty="0"/>
            <a:t>Parking Enforcement</a:t>
          </a:r>
          <a:endParaRPr lang="en-US" sz="1200" dirty="0">
            <a:latin typeface="Calibri Light" panose="020F0302020204030204"/>
          </a:endParaRPr>
        </a:p>
        <a:p>
          <a:pPr rtl="0"/>
          <a:r>
            <a:rPr lang="en-US" sz="1200" dirty="0">
              <a:latin typeface="Calibri Light" panose="020F0302020204030204"/>
            </a:rPr>
            <a:t>14</a:t>
          </a:r>
        </a:p>
      </dgm:t>
    </dgm:pt>
    <dgm:pt modelId="{6F277BAE-A46E-4BDC-81D0-01379C093E72}" type="parTrans" cxnId="{A581F37D-F562-45E9-B756-806E9A1F84C3}">
      <dgm:prSet/>
      <dgm:spPr/>
      <dgm:t>
        <a:bodyPr/>
        <a:lstStyle/>
        <a:p>
          <a:endParaRPr lang="en-US"/>
        </a:p>
      </dgm:t>
    </dgm:pt>
    <dgm:pt modelId="{2AFB9902-DF72-4C59-819B-93F3A47CF3FC}" type="sibTrans" cxnId="{A581F37D-F562-45E9-B756-806E9A1F84C3}">
      <dgm:prSet/>
      <dgm:spPr/>
      <dgm:t>
        <a:bodyPr/>
        <a:lstStyle/>
        <a:p>
          <a:endParaRPr lang="en-US"/>
        </a:p>
      </dgm:t>
    </dgm:pt>
    <dgm:pt modelId="{E44A51AB-F9A2-4C86-9461-91E401491913}">
      <dgm:prSet custT="1"/>
      <dgm:spPr/>
      <dgm:t>
        <a:bodyPr/>
        <a:lstStyle/>
        <a:p>
          <a:r>
            <a:rPr lang="en-US" sz="1200" dirty="0"/>
            <a:t>Meter Readers</a:t>
          </a:r>
        </a:p>
        <a:p>
          <a:r>
            <a:rPr lang="en-US" sz="1200" dirty="0"/>
            <a:t>2</a:t>
          </a:r>
        </a:p>
      </dgm:t>
    </dgm:pt>
    <dgm:pt modelId="{BE154668-6181-4B5D-8597-7531F12041E9}" type="parTrans" cxnId="{D0CA2D85-448F-4FC6-86A4-C6A594AD4241}">
      <dgm:prSet/>
      <dgm:spPr/>
      <dgm:t>
        <a:bodyPr/>
        <a:lstStyle/>
        <a:p>
          <a:endParaRPr lang="en-US"/>
        </a:p>
      </dgm:t>
    </dgm:pt>
    <dgm:pt modelId="{0B8C5A4B-8156-4E3F-A3A8-F3D9DC141998}" type="sibTrans" cxnId="{D0CA2D85-448F-4FC6-86A4-C6A594AD4241}">
      <dgm:prSet/>
      <dgm:spPr/>
      <dgm:t>
        <a:bodyPr/>
        <a:lstStyle/>
        <a:p>
          <a:endParaRPr lang="en-US"/>
        </a:p>
      </dgm:t>
    </dgm:pt>
    <dgm:pt modelId="{8D1CE792-2872-4C9D-AC4B-6E8F8DE6374A}" type="pres">
      <dgm:prSet presAssocID="{211F01F2-955E-4A67-876D-03881067E898}" presName="hierChild1" presStyleCnt="0">
        <dgm:presLayoutVars>
          <dgm:orgChart val="1"/>
          <dgm:chPref val="1"/>
          <dgm:dir/>
          <dgm:animOne val="branch"/>
          <dgm:animLvl val="lvl"/>
          <dgm:resizeHandles/>
        </dgm:presLayoutVars>
      </dgm:prSet>
      <dgm:spPr/>
    </dgm:pt>
    <dgm:pt modelId="{0C5A5A3D-66DC-4EFD-8904-4140048E339A}" type="pres">
      <dgm:prSet presAssocID="{6B3AB639-2FA3-4103-8193-E91BD9DA590E}" presName="hierRoot1" presStyleCnt="0">
        <dgm:presLayoutVars>
          <dgm:hierBranch val="init"/>
        </dgm:presLayoutVars>
      </dgm:prSet>
      <dgm:spPr/>
    </dgm:pt>
    <dgm:pt modelId="{09FEC062-92BA-4EE8-8DD6-D617DC054179}" type="pres">
      <dgm:prSet presAssocID="{6B3AB639-2FA3-4103-8193-E91BD9DA590E}" presName="rootComposite1" presStyleCnt="0"/>
      <dgm:spPr/>
    </dgm:pt>
    <dgm:pt modelId="{11B0B6BB-FBD2-4CFA-BFAE-19715365B8BB}" type="pres">
      <dgm:prSet presAssocID="{6B3AB639-2FA3-4103-8193-E91BD9DA590E}" presName="rootText1" presStyleLbl="node0" presStyleIdx="0" presStyleCnt="1" custScaleX="208880" custScaleY="141995" custLinFactNeighborX="5712" custLinFactNeighborY="-67134">
        <dgm:presLayoutVars>
          <dgm:chPref val="3"/>
        </dgm:presLayoutVars>
      </dgm:prSet>
      <dgm:spPr/>
    </dgm:pt>
    <dgm:pt modelId="{0E9295A3-038C-4C95-BA51-6809F553795C}" type="pres">
      <dgm:prSet presAssocID="{6B3AB639-2FA3-4103-8193-E91BD9DA590E}" presName="rootConnector1" presStyleLbl="node1" presStyleIdx="0" presStyleCnt="0"/>
      <dgm:spPr/>
    </dgm:pt>
    <dgm:pt modelId="{CCBD133F-6F1F-4373-AFD8-FE04B51EF986}" type="pres">
      <dgm:prSet presAssocID="{6B3AB639-2FA3-4103-8193-E91BD9DA590E}" presName="hierChild2" presStyleCnt="0"/>
      <dgm:spPr/>
    </dgm:pt>
    <dgm:pt modelId="{274773CF-0627-4C4A-89EC-4588A1B931BC}" type="pres">
      <dgm:prSet presAssocID="{2F92A613-9F6B-496E-BB14-D34280BDD673}" presName="Name37" presStyleLbl="parChTrans1D2" presStyleIdx="0" presStyleCnt="11"/>
      <dgm:spPr/>
    </dgm:pt>
    <dgm:pt modelId="{2C47CB4D-BCFB-4461-BF0D-24E4CBF7906B}" type="pres">
      <dgm:prSet presAssocID="{F81ACD99-1624-49AE-8827-4E518826EE74}" presName="hierRoot2" presStyleCnt="0">
        <dgm:presLayoutVars>
          <dgm:hierBranch val="init"/>
        </dgm:presLayoutVars>
      </dgm:prSet>
      <dgm:spPr/>
    </dgm:pt>
    <dgm:pt modelId="{E18FBB99-364F-4923-908A-9854AA7A0D2B}" type="pres">
      <dgm:prSet presAssocID="{F81ACD99-1624-49AE-8827-4E518826EE74}" presName="rootComposite" presStyleCnt="0"/>
      <dgm:spPr/>
    </dgm:pt>
    <dgm:pt modelId="{E29A3FB1-EA1D-4EDC-A64A-932450A5F96B}" type="pres">
      <dgm:prSet presAssocID="{F81ACD99-1624-49AE-8827-4E518826EE74}" presName="rootText" presStyleLbl="node2" presStyleIdx="0" presStyleCnt="8" custLinFactNeighborX="43872" custLinFactNeighborY="-16801">
        <dgm:presLayoutVars>
          <dgm:chPref val="3"/>
        </dgm:presLayoutVars>
      </dgm:prSet>
      <dgm:spPr/>
    </dgm:pt>
    <dgm:pt modelId="{98B6445C-49D9-44A9-8FE2-AC7607CF1F5B}" type="pres">
      <dgm:prSet presAssocID="{F81ACD99-1624-49AE-8827-4E518826EE74}" presName="rootConnector" presStyleLbl="node2" presStyleIdx="0" presStyleCnt="8"/>
      <dgm:spPr/>
    </dgm:pt>
    <dgm:pt modelId="{B4232CD5-A2F6-4C8A-B47F-E20100F8ABE7}" type="pres">
      <dgm:prSet presAssocID="{F81ACD99-1624-49AE-8827-4E518826EE74}" presName="hierChild4" presStyleCnt="0"/>
      <dgm:spPr/>
    </dgm:pt>
    <dgm:pt modelId="{67DFF49A-D820-4DF1-93E1-1713EE5D377F}" type="pres">
      <dgm:prSet presAssocID="{EEC6BD2E-F1AE-4D33-8B7D-9D175E62CAF6}" presName="Name37" presStyleLbl="parChTrans1D3" presStyleIdx="0" presStyleCnt="10"/>
      <dgm:spPr/>
    </dgm:pt>
    <dgm:pt modelId="{DC29F710-09EA-4219-AD55-33A03E7CFECE}" type="pres">
      <dgm:prSet presAssocID="{E3773CAC-A42D-4C5B-B602-8C163423A47C}" presName="hierRoot2" presStyleCnt="0">
        <dgm:presLayoutVars>
          <dgm:hierBranch val="init"/>
        </dgm:presLayoutVars>
      </dgm:prSet>
      <dgm:spPr/>
    </dgm:pt>
    <dgm:pt modelId="{D226D4C3-912E-40B3-AF2A-E2DCD7B96F23}" type="pres">
      <dgm:prSet presAssocID="{E3773CAC-A42D-4C5B-B602-8C163423A47C}" presName="rootComposite" presStyleCnt="0"/>
      <dgm:spPr/>
    </dgm:pt>
    <dgm:pt modelId="{CD9FBC13-C8FF-4CDA-94EF-707C9E61DC19}" type="pres">
      <dgm:prSet presAssocID="{E3773CAC-A42D-4C5B-B602-8C163423A47C}" presName="rootText" presStyleLbl="node3" presStyleIdx="0" presStyleCnt="10" custLinFactNeighborX="32574" custLinFactNeighborY="-13034">
        <dgm:presLayoutVars>
          <dgm:chPref val="3"/>
        </dgm:presLayoutVars>
      </dgm:prSet>
      <dgm:spPr/>
    </dgm:pt>
    <dgm:pt modelId="{8AA9C6B1-3555-4C13-A10F-37620387C5F1}" type="pres">
      <dgm:prSet presAssocID="{E3773CAC-A42D-4C5B-B602-8C163423A47C}" presName="rootConnector" presStyleLbl="node3" presStyleIdx="0" presStyleCnt="10"/>
      <dgm:spPr/>
    </dgm:pt>
    <dgm:pt modelId="{F608878C-7EA2-4804-9453-8E42883F1C27}" type="pres">
      <dgm:prSet presAssocID="{E3773CAC-A42D-4C5B-B602-8C163423A47C}" presName="hierChild4" presStyleCnt="0"/>
      <dgm:spPr/>
    </dgm:pt>
    <dgm:pt modelId="{E15DB13D-5913-4628-A681-E09297A7FDDE}" type="pres">
      <dgm:prSet presAssocID="{E3773CAC-A42D-4C5B-B602-8C163423A47C}" presName="hierChild5" presStyleCnt="0"/>
      <dgm:spPr/>
    </dgm:pt>
    <dgm:pt modelId="{4C610482-896B-4870-9E14-752617F64F55}" type="pres">
      <dgm:prSet presAssocID="{F81ACD99-1624-49AE-8827-4E518826EE74}" presName="hierChild5" presStyleCnt="0"/>
      <dgm:spPr/>
    </dgm:pt>
    <dgm:pt modelId="{776FABAC-B373-4004-9B21-501C37AC0B46}" type="pres">
      <dgm:prSet presAssocID="{BE90B4A3-51DF-4519-BCB7-96A7BC11E6D6}" presName="Name37" presStyleLbl="parChTrans1D2" presStyleIdx="1" presStyleCnt="11"/>
      <dgm:spPr/>
    </dgm:pt>
    <dgm:pt modelId="{59A6B656-6BC1-411D-9B91-794875E9FC53}" type="pres">
      <dgm:prSet presAssocID="{B5F59F7D-53D6-45DC-99B1-4C6877BF73C2}" presName="hierRoot2" presStyleCnt="0">
        <dgm:presLayoutVars>
          <dgm:hierBranch val="init"/>
        </dgm:presLayoutVars>
      </dgm:prSet>
      <dgm:spPr/>
    </dgm:pt>
    <dgm:pt modelId="{B98C338A-A294-441F-B7F2-0E7A01B1F712}" type="pres">
      <dgm:prSet presAssocID="{B5F59F7D-53D6-45DC-99B1-4C6877BF73C2}" presName="rootComposite" presStyleCnt="0"/>
      <dgm:spPr/>
    </dgm:pt>
    <dgm:pt modelId="{90D24171-8BEB-4C0D-A8E0-0E3739C1925F}" type="pres">
      <dgm:prSet presAssocID="{B5F59F7D-53D6-45DC-99B1-4C6877BF73C2}" presName="rootText" presStyleLbl="node2" presStyleIdx="1" presStyleCnt="8" custLinFactNeighborX="56902" custLinFactNeighborY="-16801">
        <dgm:presLayoutVars>
          <dgm:chPref val="3"/>
        </dgm:presLayoutVars>
      </dgm:prSet>
      <dgm:spPr/>
    </dgm:pt>
    <dgm:pt modelId="{C3B8080B-A0E4-4571-B4BD-759200D0DE6A}" type="pres">
      <dgm:prSet presAssocID="{B5F59F7D-53D6-45DC-99B1-4C6877BF73C2}" presName="rootConnector" presStyleLbl="node2" presStyleIdx="1" presStyleCnt="8"/>
      <dgm:spPr/>
    </dgm:pt>
    <dgm:pt modelId="{C11B72FE-4D0E-4580-8439-8BC85536BCB8}" type="pres">
      <dgm:prSet presAssocID="{B5F59F7D-53D6-45DC-99B1-4C6877BF73C2}" presName="hierChild4" presStyleCnt="0"/>
      <dgm:spPr/>
    </dgm:pt>
    <dgm:pt modelId="{C2984CDE-788F-4994-BE12-AB733C65484F}" type="pres">
      <dgm:prSet presAssocID="{00D5F452-CA71-4C72-841B-B60C11C5A924}" presName="Name37" presStyleLbl="parChTrans1D3" presStyleIdx="1" presStyleCnt="10"/>
      <dgm:spPr/>
    </dgm:pt>
    <dgm:pt modelId="{A88A4CE8-2663-420E-8222-68DFB6CED774}" type="pres">
      <dgm:prSet presAssocID="{BAEB034B-058D-4524-B1D6-6FA02689F5B4}" presName="hierRoot2" presStyleCnt="0">
        <dgm:presLayoutVars>
          <dgm:hierBranch val="init"/>
        </dgm:presLayoutVars>
      </dgm:prSet>
      <dgm:spPr/>
    </dgm:pt>
    <dgm:pt modelId="{BBA6436B-65D2-4263-8E8C-3CA05E955BB0}" type="pres">
      <dgm:prSet presAssocID="{BAEB034B-058D-4524-B1D6-6FA02689F5B4}" presName="rootComposite" presStyleCnt="0"/>
      <dgm:spPr/>
    </dgm:pt>
    <dgm:pt modelId="{BE97CFB2-6019-48CF-ABC0-0F74C1097456}" type="pres">
      <dgm:prSet presAssocID="{BAEB034B-058D-4524-B1D6-6FA02689F5B4}" presName="rootText" presStyleLbl="node3" presStyleIdx="1" presStyleCnt="10" custLinFactNeighborX="47064" custLinFactNeighborY="-31645">
        <dgm:presLayoutVars>
          <dgm:chPref val="3"/>
        </dgm:presLayoutVars>
      </dgm:prSet>
      <dgm:spPr/>
    </dgm:pt>
    <dgm:pt modelId="{1AC4C33C-9A57-4E6E-98F7-546CA6F9D23B}" type="pres">
      <dgm:prSet presAssocID="{BAEB034B-058D-4524-B1D6-6FA02689F5B4}" presName="rootConnector" presStyleLbl="node3" presStyleIdx="1" presStyleCnt="10"/>
      <dgm:spPr/>
    </dgm:pt>
    <dgm:pt modelId="{A7EB83A5-AA44-4722-87A2-A5CD72615826}" type="pres">
      <dgm:prSet presAssocID="{BAEB034B-058D-4524-B1D6-6FA02689F5B4}" presName="hierChild4" presStyleCnt="0"/>
      <dgm:spPr/>
    </dgm:pt>
    <dgm:pt modelId="{CF7D07FC-E91C-4FB3-A79D-575AC7630468}" type="pres">
      <dgm:prSet presAssocID="{BAEB034B-058D-4524-B1D6-6FA02689F5B4}" presName="hierChild5" presStyleCnt="0"/>
      <dgm:spPr/>
    </dgm:pt>
    <dgm:pt modelId="{D001D0F6-65F2-4528-99C3-C7F4B076E240}" type="pres">
      <dgm:prSet presAssocID="{B0BF0D63-410E-4E70-AB46-13CDAA9AB16C}" presName="Name37" presStyleLbl="parChTrans1D3" presStyleIdx="2" presStyleCnt="10"/>
      <dgm:spPr/>
    </dgm:pt>
    <dgm:pt modelId="{83A7E5A7-561D-4C2B-8A68-8F68F693E170}" type="pres">
      <dgm:prSet presAssocID="{5AF46B47-C996-4C76-A082-0C9C45E5D241}" presName="hierRoot2" presStyleCnt="0">
        <dgm:presLayoutVars>
          <dgm:hierBranch val="init"/>
        </dgm:presLayoutVars>
      </dgm:prSet>
      <dgm:spPr/>
    </dgm:pt>
    <dgm:pt modelId="{9DF08EF2-75AC-4F38-92EE-564FBE84763A}" type="pres">
      <dgm:prSet presAssocID="{5AF46B47-C996-4C76-A082-0C9C45E5D241}" presName="rootComposite" presStyleCnt="0"/>
      <dgm:spPr/>
    </dgm:pt>
    <dgm:pt modelId="{7E8E2264-41FC-4129-B39E-A2484A417C74}" type="pres">
      <dgm:prSet presAssocID="{5AF46B47-C996-4C76-A082-0C9C45E5D241}" presName="rootText" presStyleLbl="node3" presStyleIdx="2" presStyleCnt="10" custScaleY="114632" custLinFactNeighborX="47702" custLinFactNeighborY="-29787">
        <dgm:presLayoutVars>
          <dgm:chPref val="3"/>
        </dgm:presLayoutVars>
      </dgm:prSet>
      <dgm:spPr/>
    </dgm:pt>
    <dgm:pt modelId="{EC077097-2BDC-445D-820F-3E065EF79A09}" type="pres">
      <dgm:prSet presAssocID="{5AF46B47-C996-4C76-A082-0C9C45E5D241}" presName="rootConnector" presStyleLbl="node3" presStyleIdx="2" presStyleCnt="10"/>
      <dgm:spPr/>
    </dgm:pt>
    <dgm:pt modelId="{2672AC2F-E9F8-45F0-8BE5-C9AF0EFACD38}" type="pres">
      <dgm:prSet presAssocID="{5AF46B47-C996-4C76-A082-0C9C45E5D241}" presName="hierChild4" presStyleCnt="0"/>
      <dgm:spPr/>
    </dgm:pt>
    <dgm:pt modelId="{C3BFAA18-EF80-4BE4-9B66-DED26A74B18F}" type="pres">
      <dgm:prSet presAssocID="{5AF46B47-C996-4C76-A082-0C9C45E5D241}" presName="hierChild5" presStyleCnt="0"/>
      <dgm:spPr/>
    </dgm:pt>
    <dgm:pt modelId="{91269B79-85D1-4820-8AFE-48F9E35F9374}" type="pres">
      <dgm:prSet presAssocID="{B5F59F7D-53D6-45DC-99B1-4C6877BF73C2}" presName="hierChild5" presStyleCnt="0"/>
      <dgm:spPr/>
    </dgm:pt>
    <dgm:pt modelId="{8826423B-DE2C-4F83-850A-69A4A91B5ED7}" type="pres">
      <dgm:prSet presAssocID="{8ECD0F59-AF4A-4942-A04D-D50A2C841A9A}" presName="Name37" presStyleLbl="parChTrans1D2" presStyleIdx="2" presStyleCnt="11"/>
      <dgm:spPr/>
    </dgm:pt>
    <dgm:pt modelId="{4E778EA1-4082-45E6-AEC0-1AF95D96FED3}" type="pres">
      <dgm:prSet presAssocID="{20AD836E-E8CE-4D87-9C41-595DC230E6FD}" presName="hierRoot2" presStyleCnt="0">
        <dgm:presLayoutVars>
          <dgm:hierBranch val="init"/>
        </dgm:presLayoutVars>
      </dgm:prSet>
      <dgm:spPr/>
    </dgm:pt>
    <dgm:pt modelId="{0367C01D-A7D2-4D8E-A4D5-FE85C1415D9A}" type="pres">
      <dgm:prSet presAssocID="{20AD836E-E8CE-4D87-9C41-595DC230E6FD}" presName="rootComposite" presStyleCnt="0"/>
      <dgm:spPr/>
    </dgm:pt>
    <dgm:pt modelId="{2D212E61-3423-4285-BAD2-4151CE456EAC}" type="pres">
      <dgm:prSet presAssocID="{20AD836E-E8CE-4D87-9C41-595DC230E6FD}" presName="rootText" presStyleLbl="node2" presStyleIdx="2" presStyleCnt="8" custLinFactNeighborX="69757" custLinFactNeighborY="-16801">
        <dgm:presLayoutVars>
          <dgm:chPref val="3"/>
        </dgm:presLayoutVars>
      </dgm:prSet>
      <dgm:spPr/>
    </dgm:pt>
    <dgm:pt modelId="{4B55D9CD-9E44-461A-9976-3960E4AAAB3A}" type="pres">
      <dgm:prSet presAssocID="{20AD836E-E8CE-4D87-9C41-595DC230E6FD}" presName="rootConnector" presStyleLbl="node2" presStyleIdx="2" presStyleCnt="8"/>
      <dgm:spPr/>
    </dgm:pt>
    <dgm:pt modelId="{172716C4-8CD6-4ABE-A2FD-4D069985831B}" type="pres">
      <dgm:prSet presAssocID="{20AD836E-E8CE-4D87-9C41-595DC230E6FD}" presName="hierChild4" presStyleCnt="0"/>
      <dgm:spPr/>
    </dgm:pt>
    <dgm:pt modelId="{5C30B29B-7DE6-4B11-B47E-26232203B0D5}" type="pres">
      <dgm:prSet presAssocID="{225EC88E-A742-48CB-AF2B-3513F8316909}" presName="Name37" presStyleLbl="parChTrans1D3" presStyleIdx="3" presStyleCnt="10"/>
      <dgm:spPr/>
    </dgm:pt>
    <dgm:pt modelId="{6E5F28DA-CB9F-4ACD-8F54-23CD61A27F19}" type="pres">
      <dgm:prSet presAssocID="{42930101-F04C-4EB7-883A-DAF6D0A64365}" presName="hierRoot2" presStyleCnt="0">
        <dgm:presLayoutVars>
          <dgm:hierBranch val="init"/>
        </dgm:presLayoutVars>
      </dgm:prSet>
      <dgm:spPr/>
    </dgm:pt>
    <dgm:pt modelId="{6D846361-25FB-47FD-B5E2-85463FCD5962}" type="pres">
      <dgm:prSet presAssocID="{42930101-F04C-4EB7-883A-DAF6D0A64365}" presName="rootComposite" presStyleCnt="0"/>
      <dgm:spPr/>
    </dgm:pt>
    <dgm:pt modelId="{CB457D8F-453A-4028-AE7F-1AC8B937CF0E}" type="pres">
      <dgm:prSet presAssocID="{42930101-F04C-4EB7-883A-DAF6D0A64365}" presName="rootText" presStyleLbl="node3" presStyleIdx="3" presStyleCnt="10" custLinFactNeighborX="62089" custLinFactNeighborY="-9307">
        <dgm:presLayoutVars>
          <dgm:chPref val="3"/>
        </dgm:presLayoutVars>
      </dgm:prSet>
      <dgm:spPr/>
    </dgm:pt>
    <dgm:pt modelId="{651504F5-2C02-49C5-A191-B9AF2D043F36}" type="pres">
      <dgm:prSet presAssocID="{42930101-F04C-4EB7-883A-DAF6D0A64365}" presName="rootConnector" presStyleLbl="node3" presStyleIdx="3" presStyleCnt="10"/>
      <dgm:spPr/>
    </dgm:pt>
    <dgm:pt modelId="{E26CBC4B-A7BB-4FD8-95D7-8DB02F7EC5F9}" type="pres">
      <dgm:prSet presAssocID="{42930101-F04C-4EB7-883A-DAF6D0A64365}" presName="hierChild4" presStyleCnt="0"/>
      <dgm:spPr/>
    </dgm:pt>
    <dgm:pt modelId="{FFE05957-130D-47DC-BB5D-43FCB0E24EDC}" type="pres">
      <dgm:prSet presAssocID="{42930101-F04C-4EB7-883A-DAF6D0A64365}" presName="hierChild5" presStyleCnt="0"/>
      <dgm:spPr/>
    </dgm:pt>
    <dgm:pt modelId="{77DE5582-B14E-4F26-8D81-9DB3A1920DB3}" type="pres">
      <dgm:prSet presAssocID="{BE154668-6181-4B5D-8597-7531F12041E9}" presName="Name37" presStyleLbl="parChTrans1D3" presStyleIdx="4" presStyleCnt="10"/>
      <dgm:spPr/>
    </dgm:pt>
    <dgm:pt modelId="{A7E20DD9-B699-4C55-B307-4CACD25C88FB}" type="pres">
      <dgm:prSet presAssocID="{E44A51AB-F9A2-4C86-9461-91E401491913}" presName="hierRoot2" presStyleCnt="0">
        <dgm:presLayoutVars>
          <dgm:hierBranch val="init"/>
        </dgm:presLayoutVars>
      </dgm:prSet>
      <dgm:spPr/>
    </dgm:pt>
    <dgm:pt modelId="{3EC21A50-9744-4B7E-A3E9-9434F08256B6}" type="pres">
      <dgm:prSet presAssocID="{E44A51AB-F9A2-4C86-9461-91E401491913}" presName="rootComposite" presStyleCnt="0"/>
      <dgm:spPr/>
    </dgm:pt>
    <dgm:pt modelId="{9F7543A8-7157-4679-8306-FB09DF38D8AC}" type="pres">
      <dgm:prSet presAssocID="{E44A51AB-F9A2-4C86-9461-91E401491913}" presName="rootText" presStyleLbl="node3" presStyleIdx="4" presStyleCnt="10" custLinFactNeighborX="61950" custLinFactNeighborY="2926">
        <dgm:presLayoutVars>
          <dgm:chPref val="3"/>
        </dgm:presLayoutVars>
      </dgm:prSet>
      <dgm:spPr/>
    </dgm:pt>
    <dgm:pt modelId="{ECB4C558-2E3B-48BE-B44C-BA84457AC173}" type="pres">
      <dgm:prSet presAssocID="{E44A51AB-F9A2-4C86-9461-91E401491913}" presName="rootConnector" presStyleLbl="node3" presStyleIdx="4" presStyleCnt="10"/>
      <dgm:spPr/>
    </dgm:pt>
    <dgm:pt modelId="{49F29998-F44D-4122-A183-369A79A792FF}" type="pres">
      <dgm:prSet presAssocID="{E44A51AB-F9A2-4C86-9461-91E401491913}" presName="hierChild4" presStyleCnt="0"/>
      <dgm:spPr/>
    </dgm:pt>
    <dgm:pt modelId="{091CC21A-FD71-4688-8DEA-629DDB429491}" type="pres">
      <dgm:prSet presAssocID="{E44A51AB-F9A2-4C86-9461-91E401491913}" presName="hierChild5" presStyleCnt="0"/>
      <dgm:spPr/>
    </dgm:pt>
    <dgm:pt modelId="{DC7385B8-415C-4E97-8FC4-6A941704A951}" type="pres">
      <dgm:prSet presAssocID="{20AD836E-E8CE-4D87-9C41-595DC230E6FD}" presName="hierChild5" presStyleCnt="0"/>
      <dgm:spPr/>
    </dgm:pt>
    <dgm:pt modelId="{D18C7D0E-2C16-4327-80F8-BCD37D1BD2B5}" type="pres">
      <dgm:prSet presAssocID="{D8E27B7A-56BF-45D1-BF64-0106400BA9E0}" presName="Name37" presStyleLbl="parChTrans1D2" presStyleIdx="3" presStyleCnt="11"/>
      <dgm:spPr/>
    </dgm:pt>
    <dgm:pt modelId="{091D496B-9A52-4938-AA21-D0F67A997A28}" type="pres">
      <dgm:prSet presAssocID="{EA8FF0E2-B245-4851-A6F2-DA6EE17703D7}" presName="hierRoot2" presStyleCnt="0">
        <dgm:presLayoutVars>
          <dgm:hierBranch val="init"/>
        </dgm:presLayoutVars>
      </dgm:prSet>
      <dgm:spPr/>
    </dgm:pt>
    <dgm:pt modelId="{B6832F4B-5A9F-4CEF-9F84-8C6EC8FC8408}" type="pres">
      <dgm:prSet presAssocID="{EA8FF0E2-B245-4851-A6F2-DA6EE17703D7}" presName="rootComposite" presStyleCnt="0"/>
      <dgm:spPr/>
    </dgm:pt>
    <dgm:pt modelId="{3FDD1D47-A8E9-4FF9-AECC-4319D8EE6DD0}" type="pres">
      <dgm:prSet presAssocID="{EA8FF0E2-B245-4851-A6F2-DA6EE17703D7}" presName="rootText" presStyleLbl="node2" presStyleIdx="3" presStyleCnt="8" custLinFactNeighborX="77378" custLinFactNeighborY="-16801">
        <dgm:presLayoutVars>
          <dgm:chPref val="3"/>
        </dgm:presLayoutVars>
      </dgm:prSet>
      <dgm:spPr/>
    </dgm:pt>
    <dgm:pt modelId="{7BCA7675-B4E5-47B3-9DD6-6717D5F5E8F6}" type="pres">
      <dgm:prSet presAssocID="{EA8FF0E2-B245-4851-A6F2-DA6EE17703D7}" presName="rootConnector" presStyleLbl="node2" presStyleIdx="3" presStyleCnt="8"/>
      <dgm:spPr/>
    </dgm:pt>
    <dgm:pt modelId="{E3A60ADB-01CA-4837-AA26-9F989A71C93E}" type="pres">
      <dgm:prSet presAssocID="{EA8FF0E2-B245-4851-A6F2-DA6EE17703D7}" presName="hierChild4" presStyleCnt="0"/>
      <dgm:spPr/>
    </dgm:pt>
    <dgm:pt modelId="{A850CB6B-B3E1-4CCA-B13A-5A11EF34B1B2}" type="pres">
      <dgm:prSet presAssocID="{FE1DED7A-1E1F-4CAF-BB28-845C7E335463}" presName="Name37" presStyleLbl="parChTrans1D3" presStyleIdx="5" presStyleCnt="10"/>
      <dgm:spPr/>
    </dgm:pt>
    <dgm:pt modelId="{5B1112D6-7F93-40DC-AE9B-316FE0448DC7}" type="pres">
      <dgm:prSet presAssocID="{7F9A4338-18E9-448B-8180-F540E5771A60}" presName="hierRoot2" presStyleCnt="0">
        <dgm:presLayoutVars>
          <dgm:hierBranch val="init"/>
        </dgm:presLayoutVars>
      </dgm:prSet>
      <dgm:spPr/>
    </dgm:pt>
    <dgm:pt modelId="{CA49D09D-215A-4FCC-BF59-8A35F1C8A4DF}" type="pres">
      <dgm:prSet presAssocID="{7F9A4338-18E9-448B-8180-F540E5771A60}" presName="rootComposite" presStyleCnt="0"/>
      <dgm:spPr/>
    </dgm:pt>
    <dgm:pt modelId="{75C7DC53-99CF-44AE-97F2-C0D52F90E2B4}" type="pres">
      <dgm:prSet presAssocID="{7F9A4338-18E9-448B-8180-F540E5771A60}" presName="rootText" presStyleLbl="node3" presStyleIdx="5" presStyleCnt="10" custLinFactNeighborX="67944" custLinFactNeighborY="-16753">
        <dgm:presLayoutVars>
          <dgm:chPref val="3"/>
        </dgm:presLayoutVars>
      </dgm:prSet>
      <dgm:spPr/>
    </dgm:pt>
    <dgm:pt modelId="{0EB729D5-E280-4D29-B628-094438D1E948}" type="pres">
      <dgm:prSet presAssocID="{7F9A4338-18E9-448B-8180-F540E5771A60}" presName="rootConnector" presStyleLbl="node3" presStyleIdx="5" presStyleCnt="10"/>
      <dgm:spPr/>
    </dgm:pt>
    <dgm:pt modelId="{7CA6761C-FCC8-4E9A-B894-C6EBDB939F14}" type="pres">
      <dgm:prSet presAssocID="{7F9A4338-18E9-448B-8180-F540E5771A60}" presName="hierChild4" presStyleCnt="0"/>
      <dgm:spPr/>
    </dgm:pt>
    <dgm:pt modelId="{3DD85EF1-3EA8-4DAC-AA82-E35C7A96AC99}" type="pres">
      <dgm:prSet presAssocID="{7F9A4338-18E9-448B-8180-F540E5771A60}" presName="hierChild5" presStyleCnt="0"/>
      <dgm:spPr/>
    </dgm:pt>
    <dgm:pt modelId="{84A9F5DB-E70E-44DD-922A-8EE04381CED4}" type="pres">
      <dgm:prSet presAssocID="{EA8FF0E2-B245-4851-A6F2-DA6EE17703D7}" presName="hierChild5" presStyleCnt="0"/>
      <dgm:spPr/>
    </dgm:pt>
    <dgm:pt modelId="{160F0A34-BC50-4074-842D-4791CDDCB45A}" type="pres">
      <dgm:prSet presAssocID="{069EC6A7-F5D7-47E3-AB62-9160D4EEEAC4}" presName="Name37" presStyleLbl="parChTrans1D2" presStyleIdx="4" presStyleCnt="11"/>
      <dgm:spPr/>
    </dgm:pt>
    <dgm:pt modelId="{8B59732D-6656-4783-A52D-458D9C405D68}" type="pres">
      <dgm:prSet presAssocID="{52D48B72-3EBE-48AF-AE6B-CDE2DA55BFF8}" presName="hierRoot2" presStyleCnt="0">
        <dgm:presLayoutVars>
          <dgm:hierBranch val="init"/>
        </dgm:presLayoutVars>
      </dgm:prSet>
      <dgm:spPr/>
    </dgm:pt>
    <dgm:pt modelId="{342FDE42-7FF2-4CC4-98B3-8169DE62B10B}" type="pres">
      <dgm:prSet presAssocID="{52D48B72-3EBE-48AF-AE6B-CDE2DA55BFF8}" presName="rootComposite" presStyleCnt="0"/>
      <dgm:spPr/>
    </dgm:pt>
    <dgm:pt modelId="{D676EB65-D48C-4C36-9182-8EE2E362421A}" type="pres">
      <dgm:prSet presAssocID="{52D48B72-3EBE-48AF-AE6B-CDE2DA55BFF8}" presName="rootText" presStyleLbl="node2" presStyleIdx="4" presStyleCnt="8" custScaleY="97091" custLinFactY="-100000" custLinFactNeighborX="18864" custLinFactNeighborY="-112190">
        <dgm:presLayoutVars>
          <dgm:chPref val="3"/>
        </dgm:presLayoutVars>
      </dgm:prSet>
      <dgm:spPr/>
    </dgm:pt>
    <dgm:pt modelId="{E3983F13-FAE1-49CA-A2BA-4E926F61C4E0}" type="pres">
      <dgm:prSet presAssocID="{52D48B72-3EBE-48AF-AE6B-CDE2DA55BFF8}" presName="rootConnector" presStyleLbl="node2" presStyleIdx="4" presStyleCnt="8"/>
      <dgm:spPr/>
    </dgm:pt>
    <dgm:pt modelId="{6D0C66A9-A4C0-4C50-B127-652B21EB154B}" type="pres">
      <dgm:prSet presAssocID="{52D48B72-3EBE-48AF-AE6B-CDE2DA55BFF8}" presName="hierChild4" presStyleCnt="0"/>
      <dgm:spPr/>
    </dgm:pt>
    <dgm:pt modelId="{5988ED35-B4A9-4E7A-85BF-51971339F135}" type="pres">
      <dgm:prSet presAssocID="{52D48B72-3EBE-48AF-AE6B-CDE2DA55BFF8}" presName="hierChild5" presStyleCnt="0"/>
      <dgm:spPr/>
    </dgm:pt>
    <dgm:pt modelId="{92F19662-81A2-4F9C-AF4B-6C4067C84E76}" type="pres">
      <dgm:prSet presAssocID="{8ADE206A-7415-4469-8728-52539520F3AF}" presName="Name37" presStyleLbl="parChTrans1D2" presStyleIdx="5" presStyleCnt="11"/>
      <dgm:spPr/>
    </dgm:pt>
    <dgm:pt modelId="{7EE1C4D5-7551-4161-95E0-254A544BCB01}" type="pres">
      <dgm:prSet presAssocID="{C2077492-3602-4C69-A1C7-7546F5D5EBD4}" presName="hierRoot2" presStyleCnt="0">
        <dgm:presLayoutVars>
          <dgm:hierBranch val="init"/>
        </dgm:presLayoutVars>
      </dgm:prSet>
      <dgm:spPr/>
    </dgm:pt>
    <dgm:pt modelId="{33A50F5B-29CB-48C3-A9BE-E134EDC3F5B6}" type="pres">
      <dgm:prSet presAssocID="{C2077492-3602-4C69-A1C7-7546F5D5EBD4}" presName="rootComposite" presStyleCnt="0"/>
      <dgm:spPr/>
    </dgm:pt>
    <dgm:pt modelId="{DD372DD8-044F-4D35-8B83-6DBBD128A8F0}" type="pres">
      <dgm:prSet presAssocID="{C2077492-3602-4C69-A1C7-7546F5D5EBD4}" presName="rootText" presStyleLbl="node2" presStyleIdx="5" presStyleCnt="8" custLinFactNeighborX="-40738" custLinFactNeighborY="-16801">
        <dgm:presLayoutVars>
          <dgm:chPref val="3"/>
        </dgm:presLayoutVars>
      </dgm:prSet>
      <dgm:spPr/>
    </dgm:pt>
    <dgm:pt modelId="{9B3FF5E7-7B69-4F9A-A633-2C2AE1E8F979}" type="pres">
      <dgm:prSet presAssocID="{C2077492-3602-4C69-A1C7-7546F5D5EBD4}" presName="rootConnector" presStyleLbl="node2" presStyleIdx="5" presStyleCnt="8"/>
      <dgm:spPr/>
    </dgm:pt>
    <dgm:pt modelId="{0B189BB3-9419-44E6-BB66-EFDF2D85D2CC}" type="pres">
      <dgm:prSet presAssocID="{C2077492-3602-4C69-A1C7-7546F5D5EBD4}" presName="hierChild4" presStyleCnt="0"/>
      <dgm:spPr/>
    </dgm:pt>
    <dgm:pt modelId="{87EDEB1E-306F-4C1D-96AF-6B24D4C18403}" type="pres">
      <dgm:prSet presAssocID="{FB610ED2-DD84-4EFF-AE37-489CE8F79F1A}" presName="Name37" presStyleLbl="parChTrans1D3" presStyleIdx="6" presStyleCnt="10"/>
      <dgm:spPr/>
    </dgm:pt>
    <dgm:pt modelId="{3CAA9891-A64A-497F-89CC-56F59434166F}" type="pres">
      <dgm:prSet presAssocID="{83AFC234-E544-484D-9430-817787D936A0}" presName="hierRoot2" presStyleCnt="0">
        <dgm:presLayoutVars>
          <dgm:hierBranch val="init"/>
        </dgm:presLayoutVars>
      </dgm:prSet>
      <dgm:spPr/>
    </dgm:pt>
    <dgm:pt modelId="{093613B4-CF3D-4EF9-91D2-C021CB37F8BD}" type="pres">
      <dgm:prSet presAssocID="{83AFC234-E544-484D-9430-817787D936A0}" presName="rootComposite" presStyleCnt="0"/>
      <dgm:spPr/>
    </dgm:pt>
    <dgm:pt modelId="{FA774BE3-60D9-4E1F-BE6A-B802676C9FBE}" type="pres">
      <dgm:prSet presAssocID="{83AFC234-E544-484D-9430-817787D936A0}" presName="rootText" presStyleLbl="node3" presStyleIdx="6" presStyleCnt="10" custScaleY="111219" custLinFactNeighborX="-34601" custLinFactNeighborY="-24185">
        <dgm:presLayoutVars>
          <dgm:chPref val="3"/>
        </dgm:presLayoutVars>
      </dgm:prSet>
      <dgm:spPr/>
    </dgm:pt>
    <dgm:pt modelId="{BB7FF184-49F7-4755-AE2C-F76726E41F0A}" type="pres">
      <dgm:prSet presAssocID="{83AFC234-E544-484D-9430-817787D936A0}" presName="rootConnector" presStyleLbl="node3" presStyleIdx="6" presStyleCnt="10"/>
      <dgm:spPr/>
    </dgm:pt>
    <dgm:pt modelId="{4E96343E-274F-4240-B4B5-4A66DD044B61}" type="pres">
      <dgm:prSet presAssocID="{83AFC234-E544-484D-9430-817787D936A0}" presName="hierChild4" presStyleCnt="0"/>
      <dgm:spPr/>
    </dgm:pt>
    <dgm:pt modelId="{7D2BFCE9-4C31-4139-8834-FF7E38DCCA93}" type="pres">
      <dgm:prSet presAssocID="{83AFC234-E544-484D-9430-817787D936A0}" presName="hierChild5" presStyleCnt="0"/>
      <dgm:spPr/>
    </dgm:pt>
    <dgm:pt modelId="{8F4C3B53-B069-404C-B83A-20CAEF791F61}" type="pres">
      <dgm:prSet presAssocID="{71A2A5CC-5278-48FB-A909-6DAE9EA79D88}" presName="Name37" presStyleLbl="parChTrans1D3" presStyleIdx="7" presStyleCnt="10"/>
      <dgm:spPr/>
    </dgm:pt>
    <dgm:pt modelId="{865659A7-87E0-400A-92B6-4D2F78C61457}" type="pres">
      <dgm:prSet presAssocID="{E2CBE643-18FA-42A9-95CD-B83DDEC62678}" presName="hierRoot2" presStyleCnt="0">
        <dgm:presLayoutVars>
          <dgm:hierBranch val="init"/>
        </dgm:presLayoutVars>
      </dgm:prSet>
      <dgm:spPr/>
    </dgm:pt>
    <dgm:pt modelId="{22E2BFE9-B487-4DEC-8892-15E62993BBBF}" type="pres">
      <dgm:prSet presAssocID="{E2CBE643-18FA-42A9-95CD-B83DDEC62678}" presName="rootComposite" presStyleCnt="0"/>
      <dgm:spPr/>
    </dgm:pt>
    <dgm:pt modelId="{95F57449-9919-480B-9EB5-4F7367139A17}" type="pres">
      <dgm:prSet presAssocID="{E2CBE643-18FA-42A9-95CD-B83DDEC62678}" presName="rootText" presStyleLbl="node3" presStyleIdx="7" presStyleCnt="10" custLinFactNeighborX="-33694" custLinFactNeighborY="-45837">
        <dgm:presLayoutVars>
          <dgm:chPref val="3"/>
        </dgm:presLayoutVars>
      </dgm:prSet>
      <dgm:spPr/>
    </dgm:pt>
    <dgm:pt modelId="{F0FCF888-30A2-4936-8A25-1660F0A5E37D}" type="pres">
      <dgm:prSet presAssocID="{E2CBE643-18FA-42A9-95CD-B83DDEC62678}" presName="rootConnector" presStyleLbl="node3" presStyleIdx="7" presStyleCnt="10"/>
      <dgm:spPr/>
    </dgm:pt>
    <dgm:pt modelId="{59A70ED8-C131-4BC5-B3D8-485C9BD4235A}" type="pres">
      <dgm:prSet presAssocID="{E2CBE643-18FA-42A9-95CD-B83DDEC62678}" presName="hierChild4" presStyleCnt="0"/>
      <dgm:spPr/>
    </dgm:pt>
    <dgm:pt modelId="{B60B8274-E1AF-4FF1-B07C-5393E1A05888}" type="pres">
      <dgm:prSet presAssocID="{E2CBE643-18FA-42A9-95CD-B83DDEC62678}" presName="hierChild5" presStyleCnt="0"/>
      <dgm:spPr/>
    </dgm:pt>
    <dgm:pt modelId="{A1C7E8F6-64D7-44D1-B48A-FDB5DD755C11}" type="pres">
      <dgm:prSet presAssocID="{C2077492-3602-4C69-A1C7-7546F5D5EBD4}" presName="hierChild5" presStyleCnt="0"/>
      <dgm:spPr/>
    </dgm:pt>
    <dgm:pt modelId="{334AED83-446F-4D5A-BC37-31096778D99E}" type="pres">
      <dgm:prSet presAssocID="{28331C8E-1C1A-4053-8E92-398A2829A0EB}" presName="Name37" presStyleLbl="parChTrans1D2" presStyleIdx="6" presStyleCnt="11"/>
      <dgm:spPr/>
    </dgm:pt>
    <dgm:pt modelId="{BAC18BA7-309E-4553-8F1F-AC6DA0377A15}" type="pres">
      <dgm:prSet presAssocID="{858FB8CC-6BA5-48A5-A9C7-60142F6D9D0B}" presName="hierRoot2" presStyleCnt="0">
        <dgm:presLayoutVars>
          <dgm:hierBranch val="init"/>
        </dgm:presLayoutVars>
      </dgm:prSet>
      <dgm:spPr/>
    </dgm:pt>
    <dgm:pt modelId="{A4119C67-6DDB-4F5B-B99F-0C03533B3B1D}" type="pres">
      <dgm:prSet presAssocID="{858FB8CC-6BA5-48A5-A9C7-60142F6D9D0B}" presName="rootComposite" presStyleCnt="0"/>
      <dgm:spPr/>
    </dgm:pt>
    <dgm:pt modelId="{88DCC377-9CB8-40CC-BB63-A340DA658613}" type="pres">
      <dgm:prSet presAssocID="{858FB8CC-6BA5-48A5-A9C7-60142F6D9D0B}" presName="rootText" presStyleLbl="node2" presStyleIdx="6" presStyleCnt="8" custLinFactNeighborX="-9197" custLinFactNeighborY="-19310">
        <dgm:presLayoutVars>
          <dgm:chPref val="3"/>
        </dgm:presLayoutVars>
      </dgm:prSet>
      <dgm:spPr>
        <a:xfrm>
          <a:off x="9762097" y="2671412"/>
          <a:ext cx="1349131" cy="674565"/>
        </a:xfrm>
        <a:prstGeom prst="rect">
          <a:avLst/>
        </a:prstGeom>
      </dgm:spPr>
    </dgm:pt>
    <dgm:pt modelId="{4CC34879-3B82-49D1-8C85-7A479242C2FD}" type="pres">
      <dgm:prSet presAssocID="{858FB8CC-6BA5-48A5-A9C7-60142F6D9D0B}" presName="rootConnector" presStyleLbl="node2" presStyleIdx="6" presStyleCnt="8"/>
      <dgm:spPr/>
    </dgm:pt>
    <dgm:pt modelId="{A627081C-0363-4FB0-A19F-A5913FCC95A6}" type="pres">
      <dgm:prSet presAssocID="{858FB8CC-6BA5-48A5-A9C7-60142F6D9D0B}" presName="hierChild4" presStyleCnt="0"/>
      <dgm:spPr/>
    </dgm:pt>
    <dgm:pt modelId="{FBBF4DB6-66A2-4F2B-87B1-D18BEA817B3B}" type="pres">
      <dgm:prSet presAssocID="{3E10A8C2-EDB7-44D6-BA4D-7BA17C154644}" presName="Name37" presStyleLbl="parChTrans1D3" presStyleIdx="8" presStyleCnt="10"/>
      <dgm:spPr/>
    </dgm:pt>
    <dgm:pt modelId="{626FCED6-62B7-4F4F-BBEB-77C64D186A5A}" type="pres">
      <dgm:prSet presAssocID="{3AAF2543-AA8F-4BF4-A6D8-D30E38A2A810}" presName="hierRoot2" presStyleCnt="0">
        <dgm:presLayoutVars>
          <dgm:hierBranch val="init"/>
        </dgm:presLayoutVars>
      </dgm:prSet>
      <dgm:spPr/>
    </dgm:pt>
    <dgm:pt modelId="{79AB821C-31E8-4F7B-9D52-3DFD0B32FC9F}" type="pres">
      <dgm:prSet presAssocID="{3AAF2543-AA8F-4BF4-A6D8-D30E38A2A810}" presName="rootComposite" presStyleCnt="0"/>
      <dgm:spPr/>
    </dgm:pt>
    <dgm:pt modelId="{3E1312CD-26BA-494B-BCD4-79692BE3B928}" type="pres">
      <dgm:prSet presAssocID="{3AAF2543-AA8F-4BF4-A6D8-D30E38A2A810}" presName="rootText" presStyleLbl="node3" presStyleIdx="8" presStyleCnt="10" custLinFactNeighborX="-14895" custLinFactNeighborY="-8132">
        <dgm:presLayoutVars>
          <dgm:chPref val="3"/>
        </dgm:presLayoutVars>
      </dgm:prSet>
      <dgm:spPr>
        <a:xfrm>
          <a:off x="9643755" y="3668673"/>
          <a:ext cx="1310001" cy="655000"/>
        </a:xfrm>
        <a:prstGeom prst="rect">
          <a:avLst/>
        </a:prstGeom>
      </dgm:spPr>
    </dgm:pt>
    <dgm:pt modelId="{EA8B7DD7-09F1-4C50-ABD4-80A83B4A5F47}" type="pres">
      <dgm:prSet presAssocID="{3AAF2543-AA8F-4BF4-A6D8-D30E38A2A810}" presName="rootConnector" presStyleLbl="node3" presStyleIdx="8" presStyleCnt="10"/>
      <dgm:spPr/>
    </dgm:pt>
    <dgm:pt modelId="{03BC93A0-5576-400C-B55B-7F7A76D1022A}" type="pres">
      <dgm:prSet presAssocID="{3AAF2543-AA8F-4BF4-A6D8-D30E38A2A810}" presName="hierChild4" presStyleCnt="0"/>
      <dgm:spPr/>
    </dgm:pt>
    <dgm:pt modelId="{37647BCD-F8D0-4208-8626-E3E9333ED159}" type="pres">
      <dgm:prSet presAssocID="{3AAF2543-AA8F-4BF4-A6D8-D30E38A2A810}" presName="hierChild5" presStyleCnt="0"/>
      <dgm:spPr/>
    </dgm:pt>
    <dgm:pt modelId="{6A181118-0D18-497C-92BC-942A3BD2B1C3}" type="pres">
      <dgm:prSet presAssocID="{858FB8CC-6BA5-48A5-A9C7-60142F6D9D0B}" presName="hierChild5" presStyleCnt="0"/>
      <dgm:spPr/>
    </dgm:pt>
    <dgm:pt modelId="{DF754313-25B1-4FED-A787-8947535EF8AB}" type="pres">
      <dgm:prSet presAssocID="{B2FF56D9-1520-4B17-BF43-D23A0F97AD4E}" presName="Name37" presStyleLbl="parChTrans1D2" presStyleIdx="7" presStyleCnt="11"/>
      <dgm:spPr/>
    </dgm:pt>
    <dgm:pt modelId="{2D4929D1-714D-4B0A-BE78-671AA9614F8E}" type="pres">
      <dgm:prSet presAssocID="{08C3596E-1C39-4834-BBD3-DFAFCC6D21FC}" presName="hierRoot2" presStyleCnt="0">
        <dgm:presLayoutVars>
          <dgm:hierBranch val="init"/>
        </dgm:presLayoutVars>
      </dgm:prSet>
      <dgm:spPr/>
    </dgm:pt>
    <dgm:pt modelId="{918929ED-BBB0-43E6-82D1-EBA233AFB741}" type="pres">
      <dgm:prSet presAssocID="{08C3596E-1C39-4834-BBD3-DFAFCC6D21FC}" presName="rootComposite" presStyleCnt="0"/>
      <dgm:spPr/>
    </dgm:pt>
    <dgm:pt modelId="{86A69B71-B42D-4121-A441-92AB8B8A271A}" type="pres">
      <dgm:prSet presAssocID="{08C3596E-1C39-4834-BBD3-DFAFCC6D21FC}" presName="rootText" presStyleLbl="node2" presStyleIdx="7" presStyleCnt="8" custLinFactNeighborX="1425" custLinFactNeighborY="-19951">
        <dgm:presLayoutVars>
          <dgm:chPref val="3"/>
        </dgm:presLayoutVars>
      </dgm:prSet>
      <dgm:spPr/>
    </dgm:pt>
    <dgm:pt modelId="{7395C5C4-A3BA-4F85-ADE7-C8151D1202F1}" type="pres">
      <dgm:prSet presAssocID="{08C3596E-1C39-4834-BBD3-DFAFCC6D21FC}" presName="rootConnector" presStyleLbl="node2" presStyleIdx="7" presStyleCnt="8"/>
      <dgm:spPr/>
    </dgm:pt>
    <dgm:pt modelId="{B92C71E9-6689-4CE6-AC1D-508F0262D0FD}" type="pres">
      <dgm:prSet presAssocID="{08C3596E-1C39-4834-BBD3-DFAFCC6D21FC}" presName="hierChild4" presStyleCnt="0"/>
      <dgm:spPr/>
    </dgm:pt>
    <dgm:pt modelId="{F5068012-162E-4BBC-90F5-630E9BA7093D}" type="pres">
      <dgm:prSet presAssocID="{6F277BAE-A46E-4BDC-81D0-01379C093E72}" presName="Name37" presStyleLbl="parChTrans1D3" presStyleIdx="9" presStyleCnt="10"/>
      <dgm:spPr/>
    </dgm:pt>
    <dgm:pt modelId="{4BD63565-C8A2-4D0F-8BB0-1C2BAB3A60B7}" type="pres">
      <dgm:prSet presAssocID="{C6CC9142-D64D-4A08-A2FA-FA4808F992AA}" presName="hierRoot2" presStyleCnt="0">
        <dgm:presLayoutVars>
          <dgm:hierBranch val="init"/>
        </dgm:presLayoutVars>
      </dgm:prSet>
      <dgm:spPr/>
    </dgm:pt>
    <dgm:pt modelId="{E6ECC4F1-917C-421B-8934-54F89A6CAA2D}" type="pres">
      <dgm:prSet presAssocID="{C6CC9142-D64D-4A08-A2FA-FA4808F992AA}" presName="rootComposite" presStyleCnt="0"/>
      <dgm:spPr/>
    </dgm:pt>
    <dgm:pt modelId="{67A9F027-EAB9-456B-9BA4-153231F74533}" type="pres">
      <dgm:prSet presAssocID="{C6CC9142-D64D-4A08-A2FA-FA4808F992AA}" presName="rootText" presStyleLbl="node3" presStyleIdx="9" presStyleCnt="10" custLinFactNeighborX="-3658" custLinFactNeighborY="-7316">
        <dgm:presLayoutVars>
          <dgm:chPref val="3"/>
        </dgm:presLayoutVars>
      </dgm:prSet>
      <dgm:spPr/>
    </dgm:pt>
    <dgm:pt modelId="{409874E7-F5D0-4BBD-918C-3B0E4571930E}" type="pres">
      <dgm:prSet presAssocID="{C6CC9142-D64D-4A08-A2FA-FA4808F992AA}" presName="rootConnector" presStyleLbl="node3" presStyleIdx="9" presStyleCnt="10"/>
      <dgm:spPr/>
    </dgm:pt>
    <dgm:pt modelId="{BF47797E-9268-4C4A-A98B-C1358EC1330D}" type="pres">
      <dgm:prSet presAssocID="{C6CC9142-D64D-4A08-A2FA-FA4808F992AA}" presName="hierChild4" presStyleCnt="0"/>
      <dgm:spPr/>
    </dgm:pt>
    <dgm:pt modelId="{6D3CCE68-F523-4289-8270-0736E1DA9E9F}" type="pres">
      <dgm:prSet presAssocID="{C6CC9142-D64D-4A08-A2FA-FA4808F992AA}" presName="hierChild5" presStyleCnt="0"/>
      <dgm:spPr/>
    </dgm:pt>
    <dgm:pt modelId="{C5FE00CB-B5B8-461A-A77C-2650FD039517}" type="pres">
      <dgm:prSet presAssocID="{08C3596E-1C39-4834-BBD3-DFAFCC6D21FC}" presName="hierChild5" presStyleCnt="0"/>
      <dgm:spPr/>
    </dgm:pt>
    <dgm:pt modelId="{15BE100F-8E87-4337-8EA2-0C04D87BAA6E}" type="pres">
      <dgm:prSet presAssocID="{6B3AB639-2FA3-4103-8193-E91BD9DA590E}" presName="hierChild3" presStyleCnt="0"/>
      <dgm:spPr/>
    </dgm:pt>
    <dgm:pt modelId="{B4C33022-8F50-4887-889B-68E161B1B219}" type="pres">
      <dgm:prSet presAssocID="{D17F50DD-6BC7-4B84-8AE5-463D766A911A}" presName="Name111" presStyleLbl="parChTrans1D2" presStyleIdx="8" presStyleCnt="11"/>
      <dgm:spPr/>
    </dgm:pt>
    <dgm:pt modelId="{82CF357C-E91C-42E8-ADA6-67DE8F1C4B52}" type="pres">
      <dgm:prSet presAssocID="{32EF1019-50E9-446F-BB00-45945FEC4C91}" presName="hierRoot3" presStyleCnt="0">
        <dgm:presLayoutVars>
          <dgm:hierBranch val="init"/>
        </dgm:presLayoutVars>
      </dgm:prSet>
      <dgm:spPr/>
    </dgm:pt>
    <dgm:pt modelId="{7105F1FB-0B7D-45C7-BC51-1E189A83DB5D}" type="pres">
      <dgm:prSet presAssocID="{32EF1019-50E9-446F-BB00-45945FEC4C91}" presName="rootComposite3" presStyleCnt="0"/>
      <dgm:spPr/>
    </dgm:pt>
    <dgm:pt modelId="{05F0555B-64E8-418D-839D-3BC2B67226A7}" type="pres">
      <dgm:prSet presAssocID="{32EF1019-50E9-446F-BB00-45945FEC4C91}" presName="rootText3" presStyleLbl="asst1" presStyleIdx="0" presStyleCnt="3" custScaleX="93016" custScaleY="97180" custLinFactNeighborX="-13217" custLinFactNeighborY="32329">
        <dgm:presLayoutVars>
          <dgm:chPref val="3"/>
        </dgm:presLayoutVars>
      </dgm:prSet>
      <dgm:spPr/>
    </dgm:pt>
    <dgm:pt modelId="{C1E9F8EC-5DA7-4678-A5D8-DE52A8450911}" type="pres">
      <dgm:prSet presAssocID="{32EF1019-50E9-446F-BB00-45945FEC4C91}" presName="rootConnector3" presStyleLbl="asst1" presStyleIdx="0" presStyleCnt="3"/>
      <dgm:spPr/>
    </dgm:pt>
    <dgm:pt modelId="{BCC71265-F400-4921-8B51-D8F532BC93E7}" type="pres">
      <dgm:prSet presAssocID="{32EF1019-50E9-446F-BB00-45945FEC4C91}" presName="hierChild6" presStyleCnt="0"/>
      <dgm:spPr/>
    </dgm:pt>
    <dgm:pt modelId="{579BBA46-9A8C-4B3F-9CEA-1AD41A20E1DE}" type="pres">
      <dgm:prSet presAssocID="{32EF1019-50E9-446F-BB00-45945FEC4C91}" presName="hierChild7" presStyleCnt="0"/>
      <dgm:spPr/>
    </dgm:pt>
    <dgm:pt modelId="{2C9C8AC6-DEA9-485A-8E2E-EC85D41E31C5}" type="pres">
      <dgm:prSet presAssocID="{6B06CB41-2FE3-45E0-A55B-8E3C3C818EA2}" presName="Name111" presStyleLbl="parChTrans1D2" presStyleIdx="9" presStyleCnt="11"/>
      <dgm:spPr/>
    </dgm:pt>
    <dgm:pt modelId="{087A2EF2-AED1-4392-8C65-3889BD4C85D5}" type="pres">
      <dgm:prSet presAssocID="{6FC25191-9B72-4A08-B63D-4F050434253D}" presName="hierRoot3" presStyleCnt="0">
        <dgm:presLayoutVars>
          <dgm:hierBranch val="init"/>
        </dgm:presLayoutVars>
      </dgm:prSet>
      <dgm:spPr/>
    </dgm:pt>
    <dgm:pt modelId="{672FED00-DFB0-4F99-87AB-86D433A93A8A}" type="pres">
      <dgm:prSet presAssocID="{6FC25191-9B72-4A08-B63D-4F050434253D}" presName="rootComposite3" presStyleCnt="0"/>
      <dgm:spPr/>
    </dgm:pt>
    <dgm:pt modelId="{E2238AF4-F114-4C0F-9AFA-65F74B732734}" type="pres">
      <dgm:prSet presAssocID="{6FC25191-9B72-4A08-B63D-4F050434253D}" presName="rootText3" presStyleLbl="asst1" presStyleIdx="1" presStyleCnt="3" custScaleX="152562" custScaleY="93202" custLinFactNeighborX="40190" custLinFactNeighborY="-62565">
        <dgm:presLayoutVars>
          <dgm:chPref val="3"/>
        </dgm:presLayoutVars>
      </dgm:prSet>
      <dgm:spPr/>
    </dgm:pt>
    <dgm:pt modelId="{544E3E97-ADCF-4B22-B95D-B3FBA1E58D2B}" type="pres">
      <dgm:prSet presAssocID="{6FC25191-9B72-4A08-B63D-4F050434253D}" presName="rootConnector3" presStyleLbl="asst1" presStyleIdx="1" presStyleCnt="3"/>
      <dgm:spPr/>
    </dgm:pt>
    <dgm:pt modelId="{894FDFE4-40FC-46A4-BC85-1E44450A7E1F}" type="pres">
      <dgm:prSet presAssocID="{6FC25191-9B72-4A08-B63D-4F050434253D}" presName="hierChild6" presStyleCnt="0"/>
      <dgm:spPr/>
    </dgm:pt>
    <dgm:pt modelId="{8B0E5C7E-6945-405F-8164-6D07DE7ABA9D}" type="pres">
      <dgm:prSet presAssocID="{6FC25191-9B72-4A08-B63D-4F050434253D}" presName="hierChild7" presStyleCnt="0"/>
      <dgm:spPr/>
    </dgm:pt>
    <dgm:pt modelId="{501984DD-9C46-4272-B181-5CFC25A47EAC}" type="pres">
      <dgm:prSet presAssocID="{A8CCB6E3-15D5-4620-A324-88EB6EA3A51C}" presName="Name111" presStyleLbl="parChTrans1D2" presStyleIdx="10" presStyleCnt="11"/>
      <dgm:spPr/>
    </dgm:pt>
    <dgm:pt modelId="{504BC3B5-BA7F-4DB4-A77C-DB8B3EAE0E1A}" type="pres">
      <dgm:prSet presAssocID="{5631795A-7F80-4366-BE14-8A58ACCEBFDF}" presName="hierRoot3" presStyleCnt="0">
        <dgm:presLayoutVars>
          <dgm:hierBranch val="init"/>
        </dgm:presLayoutVars>
      </dgm:prSet>
      <dgm:spPr/>
    </dgm:pt>
    <dgm:pt modelId="{104EB5A7-5638-4139-9E35-5551A79FF31E}" type="pres">
      <dgm:prSet presAssocID="{5631795A-7F80-4366-BE14-8A58ACCEBFDF}" presName="rootComposite3" presStyleCnt="0"/>
      <dgm:spPr/>
    </dgm:pt>
    <dgm:pt modelId="{FB5C7BFF-96D9-48A8-AF8D-C5C583AAA0F2}" type="pres">
      <dgm:prSet presAssocID="{5631795A-7F80-4366-BE14-8A58ACCEBFDF}" presName="rootText3" presStyleLbl="asst1" presStyleIdx="2" presStyleCnt="3" custScaleX="98059" custScaleY="69990" custLinFactNeighborX="1727" custLinFactNeighborY="-7686">
        <dgm:presLayoutVars>
          <dgm:chPref val="3"/>
        </dgm:presLayoutVars>
      </dgm:prSet>
      <dgm:spPr/>
    </dgm:pt>
    <dgm:pt modelId="{23DD677D-60FB-4BA7-80AB-2BAF5C913E02}" type="pres">
      <dgm:prSet presAssocID="{5631795A-7F80-4366-BE14-8A58ACCEBFDF}" presName="rootConnector3" presStyleLbl="asst1" presStyleIdx="2" presStyleCnt="3"/>
      <dgm:spPr/>
    </dgm:pt>
    <dgm:pt modelId="{074AA1C1-E626-44FA-9A55-2E82544F7A2C}" type="pres">
      <dgm:prSet presAssocID="{5631795A-7F80-4366-BE14-8A58ACCEBFDF}" presName="hierChild6" presStyleCnt="0"/>
      <dgm:spPr/>
    </dgm:pt>
    <dgm:pt modelId="{962C63EE-1962-4D5D-857F-8478E1E27DBB}" type="pres">
      <dgm:prSet presAssocID="{5631795A-7F80-4366-BE14-8A58ACCEBFDF}" presName="hierChild7" presStyleCnt="0"/>
      <dgm:spPr/>
    </dgm:pt>
  </dgm:ptLst>
  <dgm:cxnLst>
    <dgm:cxn modelId="{14756301-BED4-4D03-9754-788EDCD60A79}" type="presOf" srcId="{E2CBE643-18FA-42A9-95CD-B83DDEC62678}" destId="{F0FCF888-30A2-4936-8A25-1660F0A5E37D}" srcOrd="1" destOrd="0" presId="urn:microsoft.com/office/officeart/2005/8/layout/orgChart1"/>
    <dgm:cxn modelId="{A689B101-F61D-4353-96E3-7EF7C7F792C2}" type="presOf" srcId="{2F92A613-9F6B-496E-BB14-D34280BDD673}" destId="{274773CF-0627-4C4A-89EC-4588A1B931BC}" srcOrd="0" destOrd="0" presId="urn:microsoft.com/office/officeart/2005/8/layout/orgChart1"/>
    <dgm:cxn modelId="{3ECD0507-F30A-4C54-8A7E-954393AD0859}" type="presOf" srcId="{D8E27B7A-56BF-45D1-BF64-0106400BA9E0}" destId="{D18C7D0E-2C16-4327-80F8-BCD37D1BD2B5}" srcOrd="0" destOrd="0" presId="urn:microsoft.com/office/officeart/2005/8/layout/orgChart1"/>
    <dgm:cxn modelId="{7404F80D-CB2A-45A3-AE32-4A5F963F1728}" type="presOf" srcId="{BAEB034B-058D-4524-B1D6-6FA02689F5B4}" destId="{1AC4C33C-9A57-4E6E-98F7-546CA6F9D23B}" srcOrd="1" destOrd="0" presId="urn:microsoft.com/office/officeart/2005/8/layout/orgChart1"/>
    <dgm:cxn modelId="{ED8D6D11-43CD-466F-8314-A9700ED8DA80}" type="presOf" srcId="{F81ACD99-1624-49AE-8827-4E518826EE74}" destId="{98B6445C-49D9-44A9-8FE2-AC7607CF1F5B}" srcOrd="1" destOrd="0" presId="urn:microsoft.com/office/officeart/2005/8/layout/orgChart1"/>
    <dgm:cxn modelId="{07459811-8967-42B7-A070-6C93DA53C48E}" srcId="{6B3AB639-2FA3-4103-8193-E91BD9DA590E}" destId="{858FB8CC-6BA5-48A5-A9C7-60142F6D9D0B}" srcOrd="9" destOrd="0" parTransId="{28331C8E-1C1A-4053-8E92-398A2829A0EB}" sibTransId="{2A7D448A-CF7A-49E2-9CDD-2A6FA3B557DB}"/>
    <dgm:cxn modelId="{1378FD12-E087-417A-A11B-CF8F76625308}" type="presOf" srcId="{5631795A-7F80-4366-BE14-8A58ACCEBFDF}" destId="{23DD677D-60FB-4BA7-80AB-2BAF5C913E02}" srcOrd="1" destOrd="0" presId="urn:microsoft.com/office/officeart/2005/8/layout/orgChart1"/>
    <dgm:cxn modelId="{3CD13A13-3C27-4922-89FB-CF979E89C57A}" type="presOf" srcId="{225EC88E-A742-48CB-AF2B-3513F8316909}" destId="{5C30B29B-7DE6-4B11-B47E-26232203B0D5}" srcOrd="0" destOrd="0" presId="urn:microsoft.com/office/officeart/2005/8/layout/orgChart1"/>
    <dgm:cxn modelId="{099F3A14-A48F-40D5-B4E4-1F788EAE59A0}" type="presOf" srcId="{B5F59F7D-53D6-45DC-99B1-4C6877BF73C2}" destId="{C3B8080B-A0E4-4571-B4BD-759200D0DE6A}" srcOrd="1" destOrd="0" presId="urn:microsoft.com/office/officeart/2005/8/layout/orgChart1"/>
    <dgm:cxn modelId="{CC9E8B16-8C39-44AB-A853-3D6495EFECB0}" type="presOf" srcId="{EA8FF0E2-B245-4851-A6F2-DA6EE17703D7}" destId="{7BCA7675-B4E5-47B3-9DD6-6717D5F5E8F6}" srcOrd="1" destOrd="0" presId="urn:microsoft.com/office/officeart/2005/8/layout/orgChart1"/>
    <dgm:cxn modelId="{49BC8C18-27D9-445C-A1C2-D5DBD585ECF4}" type="presOf" srcId="{B5F59F7D-53D6-45DC-99B1-4C6877BF73C2}" destId="{90D24171-8BEB-4C0D-A8E0-0E3739C1925F}" srcOrd="0" destOrd="0" presId="urn:microsoft.com/office/officeart/2005/8/layout/orgChart1"/>
    <dgm:cxn modelId="{3FC77D1A-BF46-476E-9E65-18A8B9601E63}" type="presOf" srcId="{858FB8CC-6BA5-48A5-A9C7-60142F6D9D0B}" destId="{88DCC377-9CB8-40CC-BB63-A340DA658613}" srcOrd="0" destOrd="0" presId="urn:microsoft.com/office/officeart/2005/8/layout/orgChart1"/>
    <dgm:cxn modelId="{D288501C-F93F-45E2-B768-B851AA2C0C0A}" type="presOf" srcId="{71A2A5CC-5278-48FB-A909-6DAE9EA79D88}" destId="{8F4C3B53-B069-404C-B83A-20CAEF791F61}" srcOrd="0" destOrd="0" presId="urn:microsoft.com/office/officeart/2005/8/layout/orgChart1"/>
    <dgm:cxn modelId="{556C9D1C-CD17-4DBA-99B4-651C5F87CE07}" type="presOf" srcId="{8ADE206A-7415-4469-8728-52539520F3AF}" destId="{92F19662-81A2-4F9C-AF4B-6C4067C84E76}" srcOrd="0" destOrd="0" presId="urn:microsoft.com/office/officeart/2005/8/layout/orgChart1"/>
    <dgm:cxn modelId="{CF3F201F-3895-4331-BE0D-43CDC5C5524F}" type="presOf" srcId="{32EF1019-50E9-446F-BB00-45945FEC4C91}" destId="{C1E9F8EC-5DA7-4678-A5D8-DE52A8450911}" srcOrd="1" destOrd="0" presId="urn:microsoft.com/office/officeart/2005/8/layout/orgChart1"/>
    <dgm:cxn modelId="{3149D823-FC98-4D1A-A9D1-AB71E192113E}" type="presOf" srcId="{3AAF2543-AA8F-4BF4-A6D8-D30E38A2A810}" destId="{EA8B7DD7-09F1-4C50-ABD4-80A83B4A5F47}" srcOrd="1" destOrd="0" presId="urn:microsoft.com/office/officeart/2005/8/layout/orgChart1"/>
    <dgm:cxn modelId="{FFB7F927-0457-49CF-A38A-25FA625B273C}" type="presOf" srcId="{7F9A4338-18E9-448B-8180-F540E5771A60}" destId="{75C7DC53-99CF-44AE-97F2-C0D52F90E2B4}" srcOrd="0" destOrd="0" presId="urn:microsoft.com/office/officeart/2005/8/layout/orgChart1"/>
    <dgm:cxn modelId="{DBF0C729-494E-41C2-8ACC-15AD789BD214}" srcId="{6B3AB639-2FA3-4103-8193-E91BD9DA590E}" destId="{52D48B72-3EBE-48AF-AE6B-CDE2DA55BFF8}" srcOrd="6" destOrd="0" parTransId="{069EC6A7-F5D7-47E3-AB62-9160D4EEEAC4}" sibTransId="{0F95A0A5-A8E3-4C84-B0E6-FA9C41CE42E5}"/>
    <dgm:cxn modelId="{0D444331-2585-4ACE-BB15-57204BEEE084}" type="presOf" srcId="{C2077492-3602-4C69-A1C7-7546F5D5EBD4}" destId="{9B3FF5E7-7B69-4F9A-A633-2C2AE1E8F979}" srcOrd="1" destOrd="0" presId="urn:microsoft.com/office/officeart/2005/8/layout/orgChart1"/>
    <dgm:cxn modelId="{F58C4B35-C118-4EF5-9ADE-F9F35F8CE941}" type="presOf" srcId="{F81ACD99-1624-49AE-8827-4E518826EE74}" destId="{E29A3FB1-EA1D-4EDC-A64A-932450A5F96B}" srcOrd="0" destOrd="0" presId="urn:microsoft.com/office/officeart/2005/8/layout/orgChart1"/>
    <dgm:cxn modelId="{6C0F6C38-8C06-4DCD-AFA6-ABB20FEDC5A1}" srcId="{6B3AB639-2FA3-4103-8193-E91BD9DA590E}" destId="{20AD836E-E8CE-4D87-9C41-595DC230E6FD}" srcOrd="3" destOrd="0" parTransId="{8ECD0F59-AF4A-4942-A04D-D50A2C841A9A}" sibTransId="{4CA9627F-ACBC-41C5-96BA-22F028835249}"/>
    <dgm:cxn modelId="{B3D0D73B-192F-4050-8DEF-3D55ABC6C8B7}" type="presOf" srcId="{6FC25191-9B72-4A08-B63D-4F050434253D}" destId="{E2238AF4-F114-4C0F-9AFA-65F74B732734}" srcOrd="0" destOrd="0" presId="urn:microsoft.com/office/officeart/2005/8/layout/orgChart1"/>
    <dgm:cxn modelId="{765F683E-62BD-4136-943A-9061138E9A09}" type="presOf" srcId="{EA8FF0E2-B245-4851-A6F2-DA6EE17703D7}" destId="{3FDD1D47-A8E9-4FF9-AECC-4319D8EE6DD0}" srcOrd="0" destOrd="0" presId="urn:microsoft.com/office/officeart/2005/8/layout/orgChart1"/>
    <dgm:cxn modelId="{76DEE03E-48F2-49C5-825C-FB7899E25C1E}" type="presOf" srcId="{211F01F2-955E-4A67-876D-03881067E898}" destId="{8D1CE792-2872-4C9D-AC4B-6E8F8DE6374A}" srcOrd="0" destOrd="0" presId="urn:microsoft.com/office/officeart/2005/8/layout/orgChart1"/>
    <dgm:cxn modelId="{A2608B40-37D4-42D0-8BD3-5556C19A5326}" type="presOf" srcId="{BAEB034B-058D-4524-B1D6-6FA02689F5B4}" destId="{BE97CFB2-6019-48CF-ABC0-0F74C1097456}" srcOrd="0" destOrd="0" presId="urn:microsoft.com/office/officeart/2005/8/layout/orgChart1"/>
    <dgm:cxn modelId="{50A6CC5D-B386-4F63-88D7-CA506D22CDA2}" type="presOf" srcId="{BE90B4A3-51DF-4519-BCB7-96A7BC11E6D6}" destId="{776FABAC-B373-4004-9B21-501C37AC0B46}" srcOrd="0" destOrd="0" presId="urn:microsoft.com/office/officeart/2005/8/layout/orgChart1"/>
    <dgm:cxn modelId="{2D11CA64-0B5E-4947-A468-E57B33D13973}" srcId="{858FB8CC-6BA5-48A5-A9C7-60142F6D9D0B}" destId="{3AAF2543-AA8F-4BF4-A6D8-D30E38A2A810}" srcOrd="0" destOrd="0" parTransId="{3E10A8C2-EDB7-44D6-BA4D-7BA17C154644}" sibTransId="{2FF0337E-050B-4FC9-932B-9E17D11DF78F}"/>
    <dgm:cxn modelId="{4EA37945-F2F0-4FEB-B690-341C403449FD}" srcId="{B5F59F7D-53D6-45DC-99B1-4C6877BF73C2}" destId="{5AF46B47-C996-4C76-A082-0C9C45E5D241}" srcOrd="1" destOrd="0" parTransId="{B0BF0D63-410E-4E70-AB46-13CDAA9AB16C}" sibTransId="{69469ECD-963F-4C42-8561-D688ABEC82E3}"/>
    <dgm:cxn modelId="{55B19466-1BB4-45A2-ACDF-25C8ED9CE2A1}" type="presOf" srcId="{E44A51AB-F9A2-4C86-9461-91E401491913}" destId="{ECB4C558-2E3B-48BE-B44C-BA84457AC173}" srcOrd="1" destOrd="0" presId="urn:microsoft.com/office/officeart/2005/8/layout/orgChart1"/>
    <dgm:cxn modelId="{D7EEF147-2EF7-40C2-B55E-F69ED6A0A0C6}" srcId="{F81ACD99-1624-49AE-8827-4E518826EE74}" destId="{E3773CAC-A42D-4C5B-B602-8C163423A47C}" srcOrd="0" destOrd="0" parTransId="{EEC6BD2E-F1AE-4D33-8B7D-9D175E62CAF6}" sibTransId="{B12C09E4-509C-4C70-A545-535CAE39B808}"/>
    <dgm:cxn modelId="{80A9C948-B7DE-493E-9953-D146ED5BFD72}" type="presOf" srcId="{83AFC234-E544-484D-9430-817787D936A0}" destId="{BB7FF184-49F7-4755-AE2C-F76726E41F0A}" srcOrd="1" destOrd="0" presId="urn:microsoft.com/office/officeart/2005/8/layout/orgChart1"/>
    <dgm:cxn modelId="{F7354D49-2605-4F83-B4E6-81E5858D1579}" type="presOf" srcId="{83AFC234-E544-484D-9430-817787D936A0}" destId="{FA774BE3-60D9-4E1F-BE6A-B802676C9FBE}" srcOrd="0" destOrd="0" presId="urn:microsoft.com/office/officeart/2005/8/layout/orgChart1"/>
    <dgm:cxn modelId="{694EDB49-6C5D-45A3-961B-DC715310CCA2}" type="presOf" srcId="{28331C8E-1C1A-4053-8E92-398A2829A0EB}" destId="{334AED83-446F-4D5A-BC37-31096778D99E}" srcOrd="0" destOrd="0" presId="urn:microsoft.com/office/officeart/2005/8/layout/orgChart1"/>
    <dgm:cxn modelId="{FCCB2B4B-6433-44AD-8947-C64D60CC1B0C}" srcId="{20AD836E-E8CE-4D87-9C41-595DC230E6FD}" destId="{42930101-F04C-4EB7-883A-DAF6D0A64365}" srcOrd="0" destOrd="0" parTransId="{225EC88E-A742-48CB-AF2B-3513F8316909}" sibTransId="{DF351D4D-E6F2-42B0-832E-99E0DB77F5B3}"/>
    <dgm:cxn modelId="{478F6F71-A889-4467-8D07-DB093A26870F}" type="presOf" srcId="{E44A51AB-F9A2-4C86-9461-91E401491913}" destId="{9F7543A8-7157-4679-8306-FB09DF38D8AC}" srcOrd="0" destOrd="0" presId="urn:microsoft.com/office/officeart/2005/8/layout/orgChart1"/>
    <dgm:cxn modelId="{509C9356-06D5-4747-886F-492885FDB6B1}" srcId="{EA8FF0E2-B245-4851-A6F2-DA6EE17703D7}" destId="{7F9A4338-18E9-448B-8180-F540E5771A60}" srcOrd="0" destOrd="0" parTransId="{FE1DED7A-1E1F-4CAF-BB28-845C7E335463}" sibTransId="{93E4A906-649D-4E9C-AD8D-8F0AA7E038EC}"/>
    <dgm:cxn modelId="{42178D77-6B62-4E68-9309-EE7169298F17}" type="presOf" srcId="{C2077492-3602-4C69-A1C7-7546F5D5EBD4}" destId="{DD372DD8-044F-4D35-8B83-6DBBD128A8F0}" srcOrd="0" destOrd="0" presId="urn:microsoft.com/office/officeart/2005/8/layout/orgChart1"/>
    <dgm:cxn modelId="{2D12E877-14AA-4BC4-91D0-9AE01ED71C26}" type="presOf" srcId="{BE154668-6181-4B5D-8597-7531F12041E9}" destId="{77DE5582-B14E-4F26-8D81-9DB3A1920DB3}" srcOrd="0" destOrd="0" presId="urn:microsoft.com/office/officeart/2005/8/layout/orgChart1"/>
    <dgm:cxn modelId="{E46A8E58-C2EB-4638-8CE0-55A660153C55}" type="presOf" srcId="{3AAF2543-AA8F-4BF4-A6D8-D30E38A2A810}" destId="{3E1312CD-26BA-494B-BCD4-79692BE3B928}" srcOrd="0" destOrd="0" presId="urn:microsoft.com/office/officeart/2005/8/layout/orgChart1"/>
    <dgm:cxn modelId="{EFCDB679-5A7F-4434-BE24-16B82CD15AF1}" srcId="{6B3AB639-2FA3-4103-8193-E91BD9DA590E}" destId="{B5F59F7D-53D6-45DC-99B1-4C6877BF73C2}" srcOrd="2" destOrd="0" parTransId="{BE90B4A3-51DF-4519-BCB7-96A7BC11E6D6}" sibTransId="{890261AF-05EA-4C4D-963A-2C574E257856}"/>
    <dgm:cxn modelId="{A581F37D-F562-45E9-B756-806E9A1F84C3}" srcId="{08C3596E-1C39-4834-BBD3-DFAFCC6D21FC}" destId="{C6CC9142-D64D-4A08-A2FA-FA4808F992AA}" srcOrd="0" destOrd="0" parTransId="{6F277BAE-A46E-4BDC-81D0-01379C093E72}" sibTransId="{2AFB9902-DF72-4C59-819B-93F3A47CF3FC}"/>
    <dgm:cxn modelId="{D0CA2D85-448F-4FC6-86A4-C6A594AD4241}" srcId="{20AD836E-E8CE-4D87-9C41-595DC230E6FD}" destId="{E44A51AB-F9A2-4C86-9461-91E401491913}" srcOrd="1" destOrd="0" parTransId="{BE154668-6181-4B5D-8597-7531F12041E9}" sibTransId="{0B8C5A4B-8156-4E3F-A3A8-F3D9DC141998}"/>
    <dgm:cxn modelId="{71784186-49CE-4B03-B14A-A47D9F8AC0AE}" srcId="{6B3AB639-2FA3-4103-8193-E91BD9DA590E}" destId="{5631795A-7F80-4366-BE14-8A58ACCEBFDF}" srcOrd="8" destOrd="0" parTransId="{A8CCB6E3-15D5-4620-A324-88EB6EA3A51C}" sibTransId="{25FE74D4-F483-48C7-9E3E-C49B463A952C}"/>
    <dgm:cxn modelId="{81CD3387-8F80-4DB7-ADC1-147CAAAB27E5}" type="presOf" srcId="{FB610ED2-DD84-4EFF-AE37-489CE8F79F1A}" destId="{87EDEB1E-306F-4C1D-96AF-6B24D4C18403}" srcOrd="0" destOrd="0" presId="urn:microsoft.com/office/officeart/2005/8/layout/orgChart1"/>
    <dgm:cxn modelId="{7279C587-3C05-4EDE-AD19-742EAC2DF514}" type="presOf" srcId="{069EC6A7-F5D7-47E3-AB62-9160D4EEEAC4}" destId="{160F0A34-BC50-4074-842D-4791CDDCB45A}" srcOrd="0" destOrd="0" presId="urn:microsoft.com/office/officeart/2005/8/layout/orgChart1"/>
    <dgm:cxn modelId="{421F9189-558D-4ABF-B0D2-CEE8DA83FD45}" srcId="{C2077492-3602-4C69-A1C7-7546F5D5EBD4}" destId="{83AFC234-E544-484D-9430-817787D936A0}" srcOrd="0" destOrd="0" parTransId="{FB610ED2-DD84-4EFF-AE37-489CE8F79F1A}" sibTransId="{9EEC14AD-B9F2-4FBB-9C98-ECF6B6B60047}"/>
    <dgm:cxn modelId="{8230DB90-C72A-46E4-8924-F04BE3537056}" type="presOf" srcId="{3E10A8C2-EDB7-44D6-BA4D-7BA17C154644}" destId="{FBBF4DB6-66A2-4F2B-87B1-D18BEA817B3B}" srcOrd="0" destOrd="0" presId="urn:microsoft.com/office/officeart/2005/8/layout/orgChart1"/>
    <dgm:cxn modelId="{D9FAD19B-5E1C-43E7-9793-994D30FFD545}" type="presOf" srcId="{E3773CAC-A42D-4C5B-B602-8C163423A47C}" destId="{8AA9C6B1-3555-4C13-A10F-37620387C5F1}" srcOrd="1" destOrd="0" presId="urn:microsoft.com/office/officeart/2005/8/layout/orgChart1"/>
    <dgm:cxn modelId="{68EB019C-A109-447C-995C-3CADB7739BB7}" type="presOf" srcId="{20AD836E-E8CE-4D87-9C41-595DC230E6FD}" destId="{4B55D9CD-9E44-461A-9976-3960E4AAAB3A}" srcOrd="1" destOrd="0" presId="urn:microsoft.com/office/officeart/2005/8/layout/orgChart1"/>
    <dgm:cxn modelId="{BFCF059E-B74B-4589-8C2D-C108FF4E2EB0}" type="presOf" srcId="{52D48B72-3EBE-48AF-AE6B-CDE2DA55BFF8}" destId="{E3983F13-FAE1-49CA-A2BA-4E926F61C4E0}" srcOrd="1" destOrd="0" presId="urn:microsoft.com/office/officeart/2005/8/layout/orgChart1"/>
    <dgm:cxn modelId="{146A7D9F-65A0-4168-A347-145FC3C20BB2}" type="presOf" srcId="{00D5F452-CA71-4C72-841B-B60C11C5A924}" destId="{C2984CDE-788F-4994-BE12-AB733C65484F}" srcOrd="0" destOrd="0" presId="urn:microsoft.com/office/officeart/2005/8/layout/orgChart1"/>
    <dgm:cxn modelId="{DE3EEF9F-1625-4EB0-BC4A-1539B9D70330}" type="presOf" srcId="{EEC6BD2E-F1AE-4D33-8B7D-9D175E62CAF6}" destId="{67DFF49A-D820-4DF1-93E1-1713EE5D377F}" srcOrd="0" destOrd="0" presId="urn:microsoft.com/office/officeart/2005/8/layout/orgChart1"/>
    <dgm:cxn modelId="{4E3D7BA2-6574-4244-8884-7861982C47A5}" type="presOf" srcId="{858FB8CC-6BA5-48A5-A9C7-60142F6D9D0B}" destId="{4CC34879-3B82-49D1-8C85-7A479242C2FD}" srcOrd="1" destOrd="0" presId="urn:microsoft.com/office/officeart/2005/8/layout/orgChart1"/>
    <dgm:cxn modelId="{157EC6A2-0C1C-47AE-B9DC-287A16CED5CC}" srcId="{211F01F2-955E-4A67-876D-03881067E898}" destId="{6B3AB639-2FA3-4103-8193-E91BD9DA590E}" srcOrd="0" destOrd="0" parTransId="{8A783DDE-27BE-439C-BCDC-95A29E2AA974}" sibTransId="{BA4D8B77-058C-4F47-BDCC-FCBCF59A1D58}"/>
    <dgm:cxn modelId="{87674AAC-A055-48E8-BF1A-B95C3A8F58F4}" type="presOf" srcId="{A8CCB6E3-15D5-4620-A324-88EB6EA3A51C}" destId="{501984DD-9C46-4272-B181-5CFC25A47EAC}" srcOrd="0" destOrd="0" presId="urn:microsoft.com/office/officeart/2005/8/layout/orgChart1"/>
    <dgm:cxn modelId="{087A4FB0-2AB0-49B3-A009-2DADEE126F22}" type="presOf" srcId="{5AF46B47-C996-4C76-A082-0C9C45E5D241}" destId="{EC077097-2BDC-445D-820F-3E065EF79A09}" srcOrd="1" destOrd="0" presId="urn:microsoft.com/office/officeart/2005/8/layout/orgChart1"/>
    <dgm:cxn modelId="{C395E3B0-296B-4A3F-A686-6D189AC716D7}" srcId="{6B3AB639-2FA3-4103-8193-E91BD9DA590E}" destId="{08C3596E-1C39-4834-BBD3-DFAFCC6D21FC}" srcOrd="10" destOrd="0" parTransId="{B2FF56D9-1520-4B17-BF43-D23A0F97AD4E}" sibTransId="{5F27BA29-9C62-416E-95FE-7D4811B3A594}"/>
    <dgm:cxn modelId="{CA48E8B0-78D5-4432-BF2D-7F59C668A140}" type="presOf" srcId="{6B06CB41-2FE3-45E0-A55B-8E3C3C818EA2}" destId="{2C9C8AC6-DEA9-485A-8E2E-EC85D41E31C5}" srcOrd="0" destOrd="0" presId="urn:microsoft.com/office/officeart/2005/8/layout/orgChart1"/>
    <dgm:cxn modelId="{080B66B5-8D6C-4D31-BA80-C4BF264A9F2B}" type="presOf" srcId="{6B3AB639-2FA3-4103-8193-E91BD9DA590E}" destId="{0E9295A3-038C-4C95-BA51-6809F553795C}" srcOrd="1" destOrd="0" presId="urn:microsoft.com/office/officeart/2005/8/layout/orgChart1"/>
    <dgm:cxn modelId="{39DEC1B7-9BA6-44FC-9EB7-BE829EB3F6DC}" type="presOf" srcId="{52D48B72-3EBE-48AF-AE6B-CDE2DA55BFF8}" destId="{D676EB65-D48C-4C36-9182-8EE2E362421A}" srcOrd="0" destOrd="0" presId="urn:microsoft.com/office/officeart/2005/8/layout/orgChart1"/>
    <dgm:cxn modelId="{2AF276BF-1EA3-49E8-832E-FA65AE58F675}" srcId="{6B3AB639-2FA3-4103-8193-E91BD9DA590E}" destId="{F81ACD99-1624-49AE-8827-4E518826EE74}" srcOrd="1" destOrd="0" parTransId="{2F92A613-9F6B-496E-BB14-D34280BDD673}" sibTransId="{248C3956-5670-4D15-972B-3ADFB39D701E}"/>
    <dgm:cxn modelId="{F635B7C4-2869-4F16-818F-8BEBDA04FED0}" type="presOf" srcId="{08C3596E-1C39-4834-BBD3-DFAFCC6D21FC}" destId="{7395C5C4-A3BA-4F85-ADE7-C8151D1202F1}" srcOrd="1" destOrd="0" presId="urn:microsoft.com/office/officeart/2005/8/layout/orgChart1"/>
    <dgm:cxn modelId="{E0A75BC5-689A-4D8C-84F5-2FCE9472F72E}" srcId="{6B3AB639-2FA3-4103-8193-E91BD9DA590E}" destId="{EA8FF0E2-B245-4851-A6F2-DA6EE17703D7}" srcOrd="5" destOrd="0" parTransId="{D8E27B7A-56BF-45D1-BF64-0106400BA9E0}" sibTransId="{4F9DE219-F6C6-4015-95B8-748FE753D138}"/>
    <dgm:cxn modelId="{1B5C23C7-6F2F-4992-B4AE-E5B774607926}" type="presOf" srcId="{C6CC9142-D64D-4A08-A2FA-FA4808F992AA}" destId="{409874E7-F5D0-4BBD-918C-3B0E4571930E}" srcOrd="1" destOrd="0" presId="urn:microsoft.com/office/officeart/2005/8/layout/orgChart1"/>
    <dgm:cxn modelId="{34CEAEC8-E0A8-4CCC-81C5-F00857F74B0A}" srcId="{6B3AB639-2FA3-4103-8193-E91BD9DA590E}" destId="{32EF1019-50E9-446F-BB00-45945FEC4C91}" srcOrd="0" destOrd="0" parTransId="{D17F50DD-6BC7-4B84-8AE5-463D766A911A}" sibTransId="{9D4A185A-E6A9-422C-B7E2-E1608822C449}"/>
    <dgm:cxn modelId="{3926BBC8-CEA1-4CDE-B994-4B18252D99E2}" type="presOf" srcId="{08C3596E-1C39-4834-BBD3-DFAFCC6D21FC}" destId="{86A69B71-B42D-4121-A441-92AB8B8A271A}" srcOrd="0" destOrd="0" presId="urn:microsoft.com/office/officeart/2005/8/layout/orgChart1"/>
    <dgm:cxn modelId="{E35051C9-5EB6-4E0E-A7AE-9C5EDF276809}" srcId="{6B3AB639-2FA3-4103-8193-E91BD9DA590E}" destId="{6FC25191-9B72-4A08-B63D-4F050434253D}" srcOrd="4" destOrd="0" parTransId="{6B06CB41-2FE3-45E0-A55B-8E3C3C818EA2}" sibTransId="{E14AE602-693B-4CF4-BC6E-0EA12A2D84EF}"/>
    <dgm:cxn modelId="{45C891C9-11D4-4093-A318-543062CAAC20}" type="presOf" srcId="{C6CC9142-D64D-4A08-A2FA-FA4808F992AA}" destId="{67A9F027-EAB9-456B-9BA4-153231F74533}" srcOrd="0" destOrd="0" presId="urn:microsoft.com/office/officeart/2005/8/layout/orgChart1"/>
    <dgm:cxn modelId="{E930A7CA-D1A3-4B38-84C5-315BC9322D13}" type="presOf" srcId="{7F9A4338-18E9-448B-8180-F540E5771A60}" destId="{0EB729D5-E280-4D29-B628-094438D1E948}" srcOrd="1" destOrd="0" presId="urn:microsoft.com/office/officeart/2005/8/layout/orgChart1"/>
    <dgm:cxn modelId="{3810C2CA-D9A8-4720-AD21-3C5B5C2AB754}" type="presOf" srcId="{42930101-F04C-4EB7-883A-DAF6D0A64365}" destId="{651504F5-2C02-49C5-A191-B9AF2D043F36}" srcOrd="1" destOrd="0" presId="urn:microsoft.com/office/officeart/2005/8/layout/orgChart1"/>
    <dgm:cxn modelId="{4896BDD0-E037-44DE-96A1-FA0BA2E49B43}" type="presOf" srcId="{B2FF56D9-1520-4B17-BF43-D23A0F97AD4E}" destId="{DF754313-25B1-4FED-A787-8947535EF8AB}" srcOrd="0" destOrd="0" presId="urn:microsoft.com/office/officeart/2005/8/layout/orgChart1"/>
    <dgm:cxn modelId="{1A17E0D2-3AD1-4779-A19C-A6DB983F3336}" type="presOf" srcId="{E3773CAC-A42D-4C5B-B602-8C163423A47C}" destId="{CD9FBC13-C8FF-4CDA-94EF-707C9E61DC19}" srcOrd="0" destOrd="0" presId="urn:microsoft.com/office/officeart/2005/8/layout/orgChart1"/>
    <dgm:cxn modelId="{F45436D6-32AC-4232-8EE0-A7B9DFD62AD5}" srcId="{C2077492-3602-4C69-A1C7-7546F5D5EBD4}" destId="{E2CBE643-18FA-42A9-95CD-B83DDEC62678}" srcOrd="1" destOrd="0" parTransId="{71A2A5CC-5278-48FB-A909-6DAE9EA79D88}" sibTransId="{EFF86ABF-013A-40B1-B687-D3C6D09EEF13}"/>
    <dgm:cxn modelId="{BEA0F0D9-CF87-4257-8B56-2DED8A75D48B}" type="presOf" srcId="{E2CBE643-18FA-42A9-95CD-B83DDEC62678}" destId="{95F57449-9919-480B-9EB5-4F7367139A17}" srcOrd="0" destOrd="0" presId="urn:microsoft.com/office/officeart/2005/8/layout/orgChart1"/>
    <dgm:cxn modelId="{8DC91CDB-76F0-49E0-8963-95CBD7D5F947}" type="presOf" srcId="{6B3AB639-2FA3-4103-8193-E91BD9DA590E}" destId="{11B0B6BB-FBD2-4CFA-BFAE-19715365B8BB}" srcOrd="0" destOrd="0" presId="urn:microsoft.com/office/officeart/2005/8/layout/orgChart1"/>
    <dgm:cxn modelId="{116069DE-8037-4AF3-8E07-C9839D48DF4E}" type="presOf" srcId="{6F277BAE-A46E-4BDC-81D0-01379C093E72}" destId="{F5068012-162E-4BBC-90F5-630E9BA7093D}" srcOrd="0" destOrd="0" presId="urn:microsoft.com/office/officeart/2005/8/layout/orgChart1"/>
    <dgm:cxn modelId="{8E22D2DF-D5CD-45DD-B5D3-5417DF464F2A}" type="presOf" srcId="{5AF46B47-C996-4C76-A082-0C9C45E5D241}" destId="{7E8E2264-41FC-4129-B39E-A2484A417C74}" srcOrd="0" destOrd="0" presId="urn:microsoft.com/office/officeart/2005/8/layout/orgChart1"/>
    <dgm:cxn modelId="{DF023CE1-D19D-421E-AFC3-749EED457040}" type="presOf" srcId="{6FC25191-9B72-4A08-B63D-4F050434253D}" destId="{544E3E97-ADCF-4B22-B95D-B3FBA1E58D2B}" srcOrd="1" destOrd="0" presId="urn:microsoft.com/office/officeart/2005/8/layout/orgChart1"/>
    <dgm:cxn modelId="{D2E06AE7-6A3F-450C-8C72-7B267BE83692}" type="presOf" srcId="{D17F50DD-6BC7-4B84-8AE5-463D766A911A}" destId="{B4C33022-8F50-4887-889B-68E161B1B219}" srcOrd="0" destOrd="0" presId="urn:microsoft.com/office/officeart/2005/8/layout/orgChart1"/>
    <dgm:cxn modelId="{55C2E3EC-55F2-4FFE-8FAD-A0B3D17E0DC1}" srcId="{6B3AB639-2FA3-4103-8193-E91BD9DA590E}" destId="{C2077492-3602-4C69-A1C7-7546F5D5EBD4}" srcOrd="7" destOrd="0" parTransId="{8ADE206A-7415-4469-8728-52539520F3AF}" sibTransId="{22C25C96-B90A-460D-8B35-13EEE991060C}"/>
    <dgm:cxn modelId="{518CEBEF-5762-4FD8-BC4D-4FA34D9B40A0}" srcId="{B5F59F7D-53D6-45DC-99B1-4C6877BF73C2}" destId="{BAEB034B-058D-4524-B1D6-6FA02689F5B4}" srcOrd="0" destOrd="0" parTransId="{00D5F452-CA71-4C72-841B-B60C11C5A924}" sibTransId="{EED935D4-C5DC-4B19-8C07-3D7F3C7D3E60}"/>
    <dgm:cxn modelId="{4DFE4AF4-89E6-45A5-88AD-AF2F6A897A60}" type="presOf" srcId="{8ECD0F59-AF4A-4942-A04D-D50A2C841A9A}" destId="{8826423B-DE2C-4F83-850A-69A4A91B5ED7}" srcOrd="0" destOrd="0" presId="urn:microsoft.com/office/officeart/2005/8/layout/orgChart1"/>
    <dgm:cxn modelId="{9F2BABF6-B3A2-4EBD-87F1-FBB6B4A99A0C}" type="presOf" srcId="{20AD836E-E8CE-4D87-9C41-595DC230E6FD}" destId="{2D212E61-3423-4285-BAD2-4151CE456EAC}" srcOrd="0" destOrd="0" presId="urn:microsoft.com/office/officeart/2005/8/layout/orgChart1"/>
    <dgm:cxn modelId="{2249A6F7-D901-42F6-BEDC-B6C5F489F5BD}" type="presOf" srcId="{FE1DED7A-1E1F-4CAF-BB28-845C7E335463}" destId="{A850CB6B-B3E1-4CCA-B13A-5A11EF34B1B2}" srcOrd="0" destOrd="0" presId="urn:microsoft.com/office/officeart/2005/8/layout/orgChart1"/>
    <dgm:cxn modelId="{71307EF9-3B12-413E-B896-83022918FBB9}" type="presOf" srcId="{B0BF0D63-410E-4E70-AB46-13CDAA9AB16C}" destId="{D001D0F6-65F2-4528-99C3-C7F4B076E240}" srcOrd="0" destOrd="0" presId="urn:microsoft.com/office/officeart/2005/8/layout/orgChart1"/>
    <dgm:cxn modelId="{0D7BE1FB-B1EF-4CDA-956B-C295217FA636}" type="presOf" srcId="{42930101-F04C-4EB7-883A-DAF6D0A64365}" destId="{CB457D8F-453A-4028-AE7F-1AC8B937CF0E}" srcOrd="0" destOrd="0" presId="urn:microsoft.com/office/officeart/2005/8/layout/orgChart1"/>
    <dgm:cxn modelId="{5E9064FD-13B2-4C7C-BBF7-1B4CB4152666}" type="presOf" srcId="{5631795A-7F80-4366-BE14-8A58ACCEBFDF}" destId="{FB5C7BFF-96D9-48A8-AF8D-C5C583AAA0F2}" srcOrd="0" destOrd="0" presId="urn:microsoft.com/office/officeart/2005/8/layout/orgChart1"/>
    <dgm:cxn modelId="{D3587DFE-31CB-4FF9-9A8A-5B0321CD8082}" type="presOf" srcId="{32EF1019-50E9-446F-BB00-45945FEC4C91}" destId="{05F0555B-64E8-418D-839D-3BC2B67226A7}" srcOrd="0" destOrd="0" presId="urn:microsoft.com/office/officeart/2005/8/layout/orgChart1"/>
    <dgm:cxn modelId="{2537AACE-B975-4ED1-B0F6-136B6B6D0042}" type="presParOf" srcId="{8D1CE792-2872-4C9D-AC4B-6E8F8DE6374A}" destId="{0C5A5A3D-66DC-4EFD-8904-4140048E339A}" srcOrd="0" destOrd="0" presId="urn:microsoft.com/office/officeart/2005/8/layout/orgChart1"/>
    <dgm:cxn modelId="{5C419E67-6931-4EDF-941F-2C22335441FE}" type="presParOf" srcId="{0C5A5A3D-66DC-4EFD-8904-4140048E339A}" destId="{09FEC062-92BA-4EE8-8DD6-D617DC054179}" srcOrd="0" destOrd="0" presId="urn:microsoft.com/office/officeart/2005/8/layout/orgChart1"/>
    <dgm:cxn modelId="{8B70BE63-0142-4D39-80FA-626BFFA0BFB1}" type="presParOf" srcId="{09FEC062-92BA-4EE8-8DD6-D617DC054179}" destId="{11B0B6BB-FBD2-4CFA-BFAE-19715365B8BB}" srcOrd="0" destOrd="0" presId="urn:microsoft.com/office/officeart/2005/8/layout/orgChart1"/>
    <dgm:cxn modelId="{E0299422-1EDB-421C-BF22-4B8AF9A572D2}" type="presParOf" srcId="{09FEC062-92BA-4EE8-8DD6-D617DC054179}" destId="{0E9295A3-038C-4C95-BA51-6809F553795C}" srcOrd="1" destOrd="0" presId="urn:microsoft.com/office/officeart/2005/8/layout/orgChart1"/>
    <dgm:cxn modelId="{66A272F8-23B4-4EA6-8D50-A1DE70CCCE15}" type="presParOf" srcId="{0C5A5A3D-66DC-4EFD-8904-4140048E339A}" destId="{CCBD133F-6F1F-4373-AFD8-FE04B51EF986}" srcOrd="1" destOrd="0" presId="urn:microsoft.com/office/officeart/2005/8/layout/orgChart1"/>
    <dgm:cxn modelId="{0670F6F2-B283-4227-8D58-02C21D80E585}" type="presParOf" srcId="{CCBD133F-6F1F-4373-AFD8-FE04B51EF986}" destId="{274773CF-0627-4C4A-89EC-4588A1B931BC}" srcOrd="0" destOrd="0" presId="urn:microsoft.com/office/officeart/2005/8/layout/orgChart1"/>
    <dgm:cxn modelId="{F44893AC-BD74-4358-AB84-4F30C380D639}" type="presParOf" srcId="{CCBD133F-6F1F-4373-AFD8-FE04B51EF986}" destId="{2C47CB4D-BCFB-4461-BF0D-24E4CBF7906B}" srcOrd="1" destOrd="0" presId="urn:microsoft.com/office/officeart/2005/8/layout/orgChart1"/>
    <dgm:cxn modelId="{CACD6716-ED76-4951-ACAA-083810B0B6B0}" type="presParOf" srcId="{2C47CB4D-BCFB-4461-BF0D-24E4CBF7906B}" destId="{E18FBB99-364F-4923-908A-9854AA7A0D2B}" srcOrd="0" destOrd="0" presId="urn:microsoft.com/office/officeart/2005/8/layout/orgChart1"/>
    <dgm:cxn modelId="{6BC67783-552B-4BE0-9168-18A524BDE118}" type="presParOf" srcId="{E18FBB99-364F-4923-908A-9854AA7A0D2B}" destId="{E29A3FB1-EA1D-4EDC-A64A-932450A5F96B}" srcOrd="0" destOrd="0" presId="urn:microsoft.com/office/officeart/2005/8/layout/orgChart1"/>
    <dgm:cxn modelId="{6A64E93D-5569-499F-931C-89B2E8BAF03E}" type="presParOf" srcId="{E18FBB99-364F-4923-908A-9854AA7A0D2B}" destId="{98B6445C-49D9-44A9-8FE2-AC7607CF1F5B}" srcOrd="1" destOrd="0" presId="urn:microsoft.com/office/officeart/2005/8/layout/orgChart1"/>
    <dgm:cxn modelId="{B1F05755-1F84-4BDC-BC24-601E808FA9AE}" type="presParOf" srcId="{2C47CB4D-BCFB-4461-BF0D-24E4CBF7906B}" destId="{B4232CD5-A2F6-4C8A-B47F-E20100F8ABE7}" srcOrd="1" destOrd="0" presId="urn:microsoft.com/office/officeart/2005/8/layout/orgChart1"/>
    <dgm:cxn modelId="{B9A734D5-A06A-4186-A303-BA2EA114AB3C}" type="presParOf" srcId="{B4232CD5-A2F6-4C8A-B47F-E20100F8ABE7}" destId="{67DFF49A-D820-4DF1-93E1-1713EE5D377F}" srcOrd="0" destOrd="0" presId="urn:microsoft.com/office/officeart/2005/8/layout/orgChart1"/>
    <dgm:cxn modelId="{71E341C0-0A17-4932-87FA-C3023B91D37A}" type="presParOf" srcId="{B4232CD5-A2F6-4C8A-B47F-E20100F8ABE7}" destId="{DC29F710-09EA-4219-AD55-33A03E7CFECE}" srcOrd="1" destOrd="0" presId="urn:microsoft.com/office/officeart/2005/8/layout/orgChart1"/>
    <dgm:cxn modelId="{56833FD4-60FE-4CDF-93B7-E3E7B6679F78}" type="presParOf" srcId="{DC29F710-09EA-4219-AD55-33A03E7CFECE}" destId="{D226D4C3-912E-40B3-AF2A-E2DCD7B96F23}" srcOrd="0" destOrd="0" presId="urn:microsoft.com/office/officeart/2005/8/layout/orgChart1"/>
    <dgm:cxn modelId="{F2EDEFEC-825F-45D7-8389-0B2774D1E158}" type="presParOf" srcId="{D226D4C3-912E-40B3-AF2A-E2DCD7B96F23}" destId="{CD9FBC13-C8FF-4CDA-94EF-707C9E61DC19}" srcOrd="0" destOrd="0" presId="urn:microsoft.com/office/officeart/2005/8/layout/orgChart1"/>
    <dgm:cxn modelId="{7D963F45-A554-4570-8C94-5E4BB5FED7CA}" type="presParOf" srcId="{D226D4C3-912E-40B3-AF2A-E2DCD7B96F23}" destId="{8AA9C6B1-3555-4C13-A10F-37620387C5F1}" srcOrd="1" destOrd="0" presId="urn:microsoft.com/office/officeart/2005/8/layout/orgChart1"/>
    <dgm:cxn modelId="{182222B6-3E8E-49C4-804F-17D35B658693}" type="presParOf" srcId="{DC29F710-09EA-4219-AD55-33A03E7CFECE}" destId="{F608878C-7EA2-4804-9453-8E42883F1C27}" srcOrd="1" destOrd="0" presId="urn:microsoft.com/office/officeart/2005/8/layout/orgChart1"/>
    <dgm:cxn modelId="{0B2F539F-27FB-40CC-B76C-A2B2872CFA6C}" type="presParOf" srcId="{DC29F710-09EA-4219-AD55-33A03E7CFECE}" destId="{E15DB13D-5913-4628-A681-E09297A7FDDE}" srcOrd="2" destOrd="0" presId="urn:microsoft.com/office/officeart/2005/8/layout/orgChart1"/>
    <dgm:cxn modelId="{3017A0FF-A864-42FD-BA0F-1401116D3030}" type="presParOf" srcId="{2C47CB4D-BCFB-4461-BF0D-24E4CBF7906B}" destId="{4C610482-896B-4870-9E14-752617F64F55}" srcOrd="2" destOrd="0" presId="urn:microsoft.com/office/officeart/2005/8/layout/orgChart1"/>
    <dgm:cxn modelId="{2D1ED7E8-7C38-4F01-8607-FE076A56B3E7}" type="presParOf" srcId="{CCBD133F-6F1F-4373-AFD8-FE04B51EF986}" destId="{776FABAC-B373-4004-9B21-501C37AC0B46}" srcOrd="2" destOrd="0" presId="urn:microsoft.com/office/officeart/2005/8/layout/orgChart1"/>
    <dgm:cxn modelId="{409724DC-9B84-4366-ABB8-0F9F8085E1BC}" type="presParOf" srcId="{CCBD133F-6F1F-4373-AFD8-FE04B51EF986}" destId="{59A6B656-6BC1-411D-9B91-794875E9FC53}" srcOrd="3" destOrd="0" presId="urn:microsoft.com/office/officeart/2005/8/layout/orgChart1"/>
    <dgm:cxn modelId="{8182D8BC-3B01-466E-9B1B-D23383D80280}" type="presParOf" srcId="{59A6B656-6BC1-411D-9B91-794875E9FC53}" destId="{B98C338A-A294-441F-B7F2-0E7A01B1F712}" srcOrd="0" destOrd="0" presId="urn:microsoft.com/office/officeart/2005/8/layout/orgChart1"/>
    <dgm:cxn modelId="{D538EB45-BB45-403B-B72B-B5AE0683D883}" type="presParOf" srcId="{B98C338A-A294-441F-B7F2-0E7A01B1F712}" destId="{90D24171-8BEB-4C0D-A8E0-0E3739C1925F}" srcOrd="0" destOrd="0" presId="urn:microsoft.com/office/officeart/2005/8/layout/orgChart1"/>
    <dgm:cxn modelId="{1F61EAE4-3EEF-47BF-9D82-B97D9DA75069}" type="presParOf" srcId="{B98C338A-A294-441F-B7F2-0E7A01B1F712}" destId="{C3B8080B-A0E4-4571-B4BD-759200D0DE6A}" srcOrd="1" destOrd="0" presId="urn:microsoft.com/office/officeart/2005/8/layout/orgChart1"/>
    <dgm:cxn modelId="{1FDA38EB-11E8-40D8-A80A-D9583C804E71}" type="presParOf" srcId="{59A6B656-6BC1-411D-9B91-794875E9FC53}" destId="{C11B72FE-4D0E-4580-8439-8BC85536BCB8}" srcOrd="1" destOrd="0" presId="urn:microsoft.com/office/officeart/2005/8/layout/orgChart1"/>
    <dgm:cxn modelId="{096E77DD-6F07-45EC-97A7-3EC4B9CE48AB}" type="presParOf" srcId="{C11B72FE-4D0E-4580-8439-8BC85536BCB8}" destId="{C2984CDE-788F-4994-BE12-AB733C65484F}" srcOrd="0" destOrd="0" presId="urn:microsoft.com/office/officeart/2005/8/layout/orgChart1"/>
    <dgm:cxn modelId="{2023BBAF-1ADB-499C-BFE1-AEEC9702782D}" type="presParOf" srcId="{C11B72FE-4D0E-4580-8439-8BC85536BCB8}" destId="{A88A4CE8-2663-420E-8222-68DFB6CED774}" srcOrd="1" destOrd="0" presId="urn:microsoft.com/office/officeart/2005/8/layout/orgChart1"/>
    <dgm:cxn modelId="{0D1FDD8C-8364-4BEB-816D-A4A6D0FF3AC5}" type="presParOf" srcId="{A88A4CE8-2663-420E-8222-68DFB6CED774}" destId="{BBA6436B-65D2-4263-8E8C-3CA05E955BB0}" srcOrd="0" destOrd="0" presId="urn:microsoft.com/office/officeart/2005/8/layout/orgChart1"/>
    <dgm:cxn modelId="{A3376296-ED0A-4D2A-9D67-DE5D89427715}" type="presParOf" srcId="{BBA6436B-65D2-4263-8E8C-3CA05E955BB0}" destId="{BE97CFB2-6019-48CF-ABC0-0F74C1097456}" srcOrd="0" destOrd="0" presId="urn:microsoft.com/office/officeart/2005/8/layout/orgChart1"/>
    <dgm:cxn modelId="{592E64FD-55B1-467D-97F5-11967A59D099}" type="presParOf" srcId="{BBA6436B-65D2-4263-8E8C-3CA05E955BB0}" destId="{1AC4C33C-9A57-4E6E-98F7-546CA6F9D23B}" srcOrd="1" destOrd="0" presId="urn:microsoft.com/office/officeart/2005/8/layout/orgChart1"/>
    <dgm:cxn modelId="{C5CF0446-B01C-499E-9062-2556676E0C2A}" type="presParOf" srcId="{A88A4CE8-2663-420E-8222-68DFB6CED774}" destId="{A7EB83A5-AA44-4722-87A2-A5CD72615826}" srcOrd="1" destOrd="0" presId="urn:microsoft.com/office/officeart/2005/8/layout/orgChart1"/>
    <dgm:cxn modelId="{57ACDB2E-1A37-4BB9-9783-E59C8A600A21}" type="presParOf" srcId="{A88A4CE8-2663-420E-8222-68DFB6CED774}" destId="{CF7D07FC-E91C-4FB3-A79D-575AC7630468}" srcOrd="2" destOrd="0" presId="urn:microsoft.com/office/officeart/2005/8/layout/orgChart1"/>
    <dgm:cxn modelId="{DC98F2CE-0B19-4BDD-88C3-4C03E25B9FD2}" type="presParOf" srcId="{C11B72FE-4D0E-4580-8439-8BC85536BCB8}" destId="{D001D0F6-65F2-4528-99C3-C7F4B076E240}" srcOrd="2" destOrd="0" presId="urn:microsoft.com/office/officeart/2005/8/layout/orgChart1"/>
    <dgm:cxn modelId="{FE890F1F-7B07-4271-9F24-15A56ACE4C2D}" type="presParOf" srcId="{C11B72FE-4D0E-4580-8439-8BC85536BCB8}" destId="{83A7E5A7-561D-4C2B-8A68-8F68F693E170}" srcOrd="3" destOrd="0" presId="urn:microsoft.com/office/officeart/2005/8/layout/orgChart1"/>
    <dgm:cxn modelId="{9EFC3DDC-1AF3-42FA-A570-3A9CC5119AF7}" type="presParOf" srcId="{83A7E5A7-561D-4C2B-8A68-8F68F693E170}" destId="{9DF08EF2-75AC-4F38-92EE-564FBE84763A}" srcOrd="0" destOrd="0" presId="urn:microsoft.com/office/officeart/2005/8/layout/orgChart1"/>
    <dgm:cxn modelId="{43A414F9-8546-4020-B510-2D269B0C5262}" type="presParOf" srcId="{9DF08EF2-75AC-4F38-92EE-564FBE84763A}" destId="{7E8E2264-41FC-4129-B39E-A2484A417C74}" srcOrd="0" destOrd="0" presId="urn:microsoft.com/office/officeart/2005/8/layout/orgChart1"/>
    <dgm:cxn modelId="{7D863B1A-187E-4F66-8313-80E23480F59E}" type="presParOf" srcId="{9DF08EF2-75AC-4F38-92EE-564FBE84763A}" destId="{EC077097-2BDC-445D-820F-3E065EF79A09}" srcOrd="1" destOrd="0" presId="urn:microsoft.com/office/officeart/2005/8/layout/orgChart1"/>
    <dgm:cxn modelId="{7545248C-E9F1-4D8E-9AA3-CE3FECC80CE6}" type="presParOf" srcId="{83A7E5A7-561D-4C2B-8A68-8F68F693E170}" destId="{2672AC2F-E9F8-45F0-8BE5-C9AF0EFACD38}" srcOrd="1" destOrd="0" presId="urn:microsoft.com/office/officeart/2005/8/layout/orgChart1"/>
    <dgm:cxn modelId="{609C08A4-F9C9-46F2-8822-A98C432F8E6A}" type="presParOf" srcId="{83A7E5A7-561D-4C2B-8A68-8F68F693E170}" destId="{C3BFAA18-EF80-4BE4-9B66-DED26A74B18F}" srcOrd="2" destOrd="0" presId="urn:microsoft.com/office/officeart/2005/8/layout/orgChart1"/>
    <dgm:cxn modelId="{E185A510-D979-4202-B1E6-E1CF97FA5F8A}" type="presParOf" srcId="{59A6B656-6BC1-411D-9B91-794875E9FC53}" destId="{91269B79-85D1-4820-8AFE-48F9E35F9374}" srcOrd="2" destOrd="0" presId="urn:microsoft.com/office/officeart/2005/8/layout/orgChart1"/>
    <dgm:cxn modelId="{8C33F8FE-028D-43D1-8B62-34465FBCC51A}" type="presParOf" srcId="{CCBD133F-6F1F-4373-AFD8-FE04B51EF986}" destId="{8826423B-DE2C-4F83-850A-69A4A91B5ED7}" srcOrd="4" destOrd="0" presId="urn:microsoft.com/office/officeart/2005/8/layout/orgChart1"/>
    <dgm:cxn modelId="{9C23AE94-F728-496B-9F48-C8AFE51FE714}" type="presParOf" srcId="{CCBD133F-6F1F-4373-AFD8-FE04B51EF986}" destId="{4E778EA1-4082-45E6-AEC0-1AF95D96FED3}" srcOrd="5" destOrd="0" presId="urn:microsoft.com/office/officeart/2005/8/layout/orgChart1"/>
    <dgm:cxn modelId="{35AC4257-A574-4AF7-9F85-F3F81DB373CD}" type="presParOf" srcId="{4E778EA1-4082-45E6-AEC0-1AF95D96FED3}" destId="{0367C01D-A7D2-4D8E-A4D5-FE85C1415D9A}" srcOrd="0" destOrd="0" presId="urn:microsoft.com/office/officeart/2005/8/layout/orgChart1"/>
    <dgm:cxn modelId="{B8455CC0-0A85-41E5-8841-2C84AD5A6D6B}" type="presParOf" srcId="{0367C01D-A7D2-4D8E-A4D5-FE85C1415D9A}" destId="{2D212E61-3423-4285-BAD2-4151CE456EAC}" srcOrd="0" destOrd="0" presId="urn:microsoft.com/office/officeart/2005/8/layout/orgChart1"/>
    <dgm:cxn modelId="{E2BBD57D-CBA9-4481-A7FC-85628EF9D9FC}" type="presParOf" srcId="{0367C01D-A7D2-4D8E-A4D5-FE85C1415D9A}" destId="{4B55D9CD-9E44-461A-9976-3960E4AAAB3A}" srcOrd="1" destOrd="0" presId="urn:microsoft.com/office/officeart/2005/8/layout/orgChart1"/>
    <dgm:cxn modelId="{52AC21DA-1AE5-4A18-A6DA-B09350387F6A}" type="presParOf" srcId="{4E778EA1-4082-45E6-AEC0-1AF95D96FED3}" destId="{172716C4-8CD6-4ABE-A2FD-4D069985831B}" srcOrd="1" destOrd="0" presId="urn:microsoft.com/office/officeart/2005/8/layout/orgChart1"/>
    <dgm:cxn modelId="{E45DD980-4438-48D6-92A0-AAF4857B2B59}" type="presParOf" srcId="{172716C4-8CD6-4ABE-A2FD-4D069985831B}" destId="{5C30B29B-7DE6-4B11-B47E-26232203B0D5}" srcOrd="0" destOrd="0" presId="urn:microsoft.com/office/officeart/2005/8/layout/orgChart1"/>
    <dgm:cxn modelId="{F93C7799-FA07-486D-A9A8-E9F0C9CDEAB8}" type="presParOf" srcId="{172716C4-8CD6-4ABE-A2FD-4D069985831B}" destId="{6E5F28DA-CB9F-4ACD-8F54-23CD61A27F19}" srcOrd="1" destOrd="0" presId="urn:microsoft.com/office/officeart/2005/8/layout/orgChart1"/>
    <dgm:cxn modelId="{B359BCCD-7C4D-43BC-B08B-EBDE7F38C370}" type="presParOf" srcId="{6E5F28DA-CB9F-4ACD-8F54-23CD61A27F19}" destId="{6D846361-25FB-47FD-B5E2-85463FCD5962}" srcOrd="0" destOrd="0" presId="urn:microsoft.com/office/officeart/2005/8/layout/orgChart1"/>
    <dgm:cxn modelId="{8BB3DEC0-A55C-4B57-8F87-ECD523B67188}" type="presParOf" srcId="{6D846361-25FB-47FD-B5E2-85463FCD5962}" destId="{CB457D8F-453A-4028-AE7F-1AC8B937CF0E}" srcOrd="0" destOrd="0" presId="urn:microsoft.com/office/officeart/2005/8/layout/orgChart1"/>
    <dgm:cxn modelId="{8AB9B691-1FA4-4C8C-A7D9-5935977D84D4}" type="presParOf" srcId="{6D846361-25FB-47FD-B5E2-85463FCD5962}" destId="{651504F5-2C02-49C5-A191-B9AF2D043F36}" srcOrd="1" destOrd="0" presId="urn:microsoft.com/office/officeart/2005/8/layout/orgChart1"/>
    <dgm:cxn modelId="{6675625F-F383-499D-A08F-F9F5331D7814}" type="presParOf" srcId="{6E5F28DA-CB9F-4ACD-8F54-23CD61A27F19}" destId="{E26CBC4B-A7BB-4FD8-95D7-8DB02F7EC5F9}" srcOrd="1" destOrd="0" presId="urn:microsoft.com/office/officeart/2005/8/layout/orgChart1"/>
    <dgm:cxn modelId="{B2D0C40D-3889-4ECD-8550-1E147B4F70FB}" type="presParOf" srcId="{6E5F28DA-CB9F-4ACD-8F54-23CD61A27F19}" destId="{FFE05957-130D-47DC-BB5D-43FCB0E24EDC}" srcOrd="2" destOrd="0" presId="urn:microsoft.com/office/officeart/2005/8/layout/orgChart1"/>
    <dgm:cxn modelId="{0A6BB5CC-BD8D-4BFB-A79A-280EAB8956A2}" type="presParOf" srcId="{172716C4-8CD6-4ABE-A2FD-4D069985831B}" destId="{77DE5582-B14E-4F26-8D81-9DB3A1920DB3}" srcOrd="2" destOrd="0" presId="urn:microsoft.com/office/officeart/2005/8/layout/orgChart1"/>
    <dgm:cxn modelId="{5BF6D47F-87F4-45A2-AD25-6B3C55E397F1}" type="presParOf" srcId="{172716C4-8CD6-4ABE-A2FD-4D069985831B}" destId="{A7E20DD9-B699-4C55-B307-4CACD25C88FB}" srcOrd="3" destOrd="0" presId="urn:microsoft.com/office/officeart/2005/8/layout/orgChart1"/>
    <dgm:cxn modelId="{E2B013CC-4114-4224-8472-6300C2250516}" type="presParOf" srcId="{A7E20DD9-B699-4C55-B307-4CACD25C88FB}" destId="{3EC21A50-9744-4B7E-A3E9-9434F08256B6}" srcOrd="0" destOrd="0" presId="urn:microsoft.com/office/officeart/2005/8/layout/orgChart1"/>
    <dgm:cxn modelId="{CF63D42F-C59F-4C4B-9342-9A231AEB9F91}" type="presParOf" srcId="{3EC21A50-9744-4B7E-A3E9-9434F08256B6}" destId="{9F7543A8-7157-4679-8306-FB09DF38D8AC}" srcOrd="0" destOrd="0" presId="urn:microsoft.com/office/officeart/2005/8/layout/orgChart1"/>
    <dgm:cxn modelId="{5FD0BD3A-538C-455A-94DE-19456D74D884}" type="presParOf" srcId="{3EC21A50-9744-4B7E-A3E9-9434F08256B6}" destId="{ECB4C558-2E3B-48BE-B44C-BA84457AC173}" srcOrd="1" destOrd="0" presId="urn:microsoft.com/office/officeart/2005/8/layout/orgChart1"/>
    <dgm:cxn modelId="{9D32A926-42CB-4973-BB75-A637AC8CB57F}" type="presParOf" srcId="{A7E20DD9-B699-4C55-B307-4CACD25C88FB}" destId="{49F29998-F44D-4122-A183-369A79A792FF}" srcOrd="1" destOrd="0" presId="urn:microsoft.com/office/officeart/2005/8/layout/orgChart1"/>
    <dgm:cxn modelId="{974F1933-72C8-4AA3-95ED-79333CD24C5C}" type="presParOf" srcId="{A7E20DD9-B699-4C55-B307-4CACD25C88FB}" destId="{091CC21A-FD71-4688-8DEA-629DDB429491}" srcOrd="2" destOrd="0" presId="urn:microsoft.com/office/officeart/2005/8/layout/orgChart1"/>
    <dgm:cxn modelId="{B73C692E-3EC1-4EE3-BC0B-FA4BB616BAD2}" type="presParOf" srcId="{4E778EA1-4082-45E6-AEC0-1AF95D96FED3}" destId="{DC7385B8-415C-4E97-8FC4-6A941704A951}" srcOrd="2" destOrd="0" presId="urn:microsoft.com/office/officeart/2005/8/layout/orgChart1"/>
    <dgm:cxn modelId="{EE434087-B5B7-4E05-8133-45A2E94E9C48}" type="presParOf" srcId="{CCBD133F-6F1F-4373-AFD8-FE04B51EF986}" destId="{D18C7D0E-2C16-4327-80F8-BCD37D1BD2B5}" srcOrd="6" destOrd="0" presId="urn:microsoft.com/office/officeart/2005/8/layout/orgChart1"/>
    <dgm:cxn modelId="{41AE7FB1-9431-4F1D-95C1-58FA89723EC0}" type="presParOf" srcId="{CCBD133F-6F1F-4373-AFD8-FE04B51EF986}" destId="{091D496B-9A52-4938-AA21-D0F67A997A28}" srcOrd="7" destOrd="0" presId="urn:microsoft.com/office/officeart/2005/8/layout/orgChart1"/>
    <dgm:cxn modelId="{0927F09E-A811-4967-BE2B-18AD0CAF87BE}" type="presParOf" srcId="{091D496B-9A52-4938-AA21-D0F67A997A28}" destId="{B6832F4B-5A9F-4CEF-9F84-8C6EC8FC8408}" srcOrd="0" destOrd="0" presId="urn:microsoft.com/office/officeart/2005/8/layout/orgChart1"/>
    <dgm:cxn modelId="{64171136-0F1F-4533-B55D-7AD0A8D0884E}" type="presParOf" srcId="{B6832F4B-5A9F-4CEF-9F84-8C6EC8FC8408}" destId="{3FDD1D47-A8E9-4FF9-AECC-4319D8EE6DD0}" srcOrd="0" destOrd="0" presId="urn:microsoft.com/office/officeart/2005/8/layout/orgChart1"/>
    <dgm:cxn modelId="{1D32C82C-8F6A-4710-A0D1-543DD12298BD}" type="presParOf" srcId="{B6832F4B-5A9F-4CEF-9F84-8C6EC8FC8408}" destId="{7BCA7675-B4E5-47B3-9DD6-6717D5F5E8F6}" srcOrd="1" destOrd="0" presId="urn:microsoft.com/office/officeart/2005/8/layout/orgChart1"/>
    <dgm:cxn modelId="{1DEF14B0-A969-4B8E-B4F7-020A5FBA2938}" type="presParOf" srcId="{091D496B-9A52-4938-AA21-D0F67A997A28}" destId="{E3A60ADB-01CA-4837-AA26-9F989A71C93E}" srcOrd="1" destOrd="0" presId="urn:microsoft.com/office/officeart/2005/8/layout/orgChart1"/>
    <dgm:cxn modelId="{F11406CA-E99C-4AD9-B0DB-406A733AA281}" type="presParOf" srcId="{E3A60ADB-01CA-4837-AA26-9F989A71C93E}" destId="{A850CB6B-B3E1-4CCA-B13A-5A11EF34B1B2}" srcOrd="0" destOrd="0" presId="urn:microsoft.com/office/officeart/2005/8/layout/orgChart1"/>
    <dgm:cxn modelId="{94B17B71-EACC-4047-96E6-04877836553D}" type="presParOf" srcId="{E3A60ADB-01CA-4837-AA26-9F989A71C93E}" destId="{5B1112D6-7F93-40DC-AE9B-316FE0448DC7}" srcOrd="1" destOrd="0" presId="urn:microsoft.com/office/officeart/2005/8/layout/orgChart1"/>
    <dgm:cxn modelId="{A2C2B075-4DF9-4B6C-A3B8-FE5C1CB6E4AE}" type="presParOf" srcId="{5B1112D6-7F93-40DC-AE9B-316FE0448DC7}" destId="{CA49D09D-215A-4FCC-BF59-8A35F1C8A4DF}" srcOrd="0" destOrd="0" presId="urn:microsoft.com/office/officeart/2005/8/layout/orgChart1"/>
    <dgm:cxn modelId="{8521AFC3-E974-43B4-8B59-B807219DB88A}" type="presParOf" srcId="{CA49D09D-215A-4FCC-BF59-8A35F1C8A4DF}" destId="{75C7DC53-99CF-44AE-97F2-C0D52F90E2B4}" srcOrd="0" destOrd="0" presId="urn:microsoft.com/office/officeart/2005/8/layout/orgChart1"/>
    <dgm:cxn modelId="{C79E1D22-250C-4B49-8B16-FAF097B3AA47}" type="presParOf" srcId="{CA49D09D-215A-4FCC-BF59-8A35F1C8A4DF}" destId="{0EB729D5-E280-4D29-B628-094438D1E948}" srcOrd="1" destOrd="0" presId="urn:microsoft.com/office/officeart/2005/8/layout/orgChart1"/>
    <dgm:cxn modelId="{49237DFD-6F18-429E-96D9-6157EF18C007}" type="presParOf" srcId="{5B1112D6-7F93-40DC-AE9B-316FE0448DC7}" destId="{7CA6761C-FCC8-4E9A-B894-C6EBDB939F14}" srcOrd="1" destOrd="0" presId="urn:microsoft.com/office/officeart/2005/8/layout/orgChart1"/>
    <dgm:cxn modelId="{2F37331F-367E-4D5F-8BCA-C78CF886DFDD}" type="presParOf" srcId="{5B1112D6-7F93-40DC-AE9B-316FE0448DC7}" destId="{3DD85EF1-3EA8-4DAC-AA82-E35C7A96AC99}" srcOrd="2" destOrd="0" presId="urn:microsoft.com/office/officeart/2005/8/layout/orgChart1"/>
    <dgm:cxn modelId="{07AF24A1-BB35-4C8A-9B6C-4539A9AFFBFD}" type="presParOf" srcId="{091D496B-9A52-4938-AA21-D0F67A997A28}" destId="{84A9F5DB-E70E-44DD-922A-8EE04381CED4}" srcOrd="2" destOrd="0" presId="urn:microsoft.com/office/officeart/2005/8/layout/orgChart1"/>
    <dgm:cxn modelId="{C7340B5B-63F2-4A71-BD50-9E70A6BC024D}" type="presParOf" srcId="{CCBD133F-6F1F-4373-AFD8-FE04B51EF986}" destId="{160F0A34-BC50-4074-842D-4791CDDCB45A}" srcOrd="8" destOrd="0" presId="urn:microsoft.com/office/officeart/2005/8/layout/orgChart1"/>
    <dgm:cxn modelId="{070AC945-FDC3-43E4-BCC7-AAF5418A6666}" type="presParOf" srcId="{CCBD133F-6F1F-4373-AFD8-FE04B51EF986}" destId="{8B59732D-6656-4783-A52D-458D9C405D68}" srcOrd="9" destOrd="0" presId="urn:microsoft.com/office/officeart/2005/8/layout/orgChart1"/>
    <dgm:cxn modelId="{1D17B50E-519C-4820-8E17-8C2AE83A5817}" type="presParOf" srcId="{8B59732D-6656-4783-A52D-458D9C405D68}" destId="{342FDE42-7FF2-4CC4-98B3-8169DE62B10B}" srcOrd="0" destOrd="0" presId="urn:microsoft.com/office/officeart/2005/8/layout/orgChart1"/>
    <dgm:cxn modelId="{189FBDBB-A4B3-4ED7-8552-CA5422AE9ACE}" type="presParOf" srcId="{342FDE42-7FF2-4CC4-98B3-8169DE62B10B}" destId="{D676EB65-D48C-4C36-9182-8EE2E362421A}" srcOrd="0" destOrd="0" presId="urn:microsoft.com/office/officeart/2005/8/layout/orgChart1"/>
    <dgm:cxn modelId="{440BC6C7-848F-4753-9D8F-25F225B6338C}" type="presParOf" srcId="{342FDE42-7FF2-4CC4-98B3-8169DE62B10B}" destId="{E3983F13-FAE1-49CA-A2BA-4E926F61C4E0}" srcOrd="1" destOrd="0" presId="urn:microsoft.com/office/officeart/2005/8/layout/orgChart1"/>
    <dgm:cxn modelId="{DF881D1A-C4F4-467F-82A2-B2862C1D4F8E}" type="presParOf" srcId="{8B59732D-6656-4783-A52D-458D9C405D68}" destId="{6D0C66A9-A4C0-4C50-B127-652B21EB154B}" srcOrd="1" destOrd="0" presId="urn:microsoft.com/office/officeart/2005/8/layout/orgChart1"/>
    <dgm:cxn modelId="{C078F970-E513-4449-8D01-2749C73AB9D0}" type="presParOf" srcId="{8B59732D-6656-4783-A52D-458D9C405D68}" destId="{5988ED35-B4A9-4E7A-85BF-51971339F135}" srcOrd="2" destOrd="0" presId="urn:microsoft.com/office/officeart/2005/8/layout/orgChart1"/>
    <dgm:cxn modelId="{79E9DAA2-9982-4EC7-BDA6-A31159055CED}" type="presParOf" srcId="{CCBD133F-6F1F-4373-AFD8-FE04B51EF986}" destId="{92F19662-81A2-4F9C-AF4B-6C4067C84E76}" srcOrd="10" destOrd="0" presId="urn:microsoft.com/office/officeart/2005/8/layout/orgChart1"/>
    <dgm:cxn modelId="{8A71260A-EA13-4E70-AF45-3A8F793E0C54}" type="presParOf" srcId="{CCBD133F-6F1F-4373-AFD8-FE04B51EF986}" destId="{7EE1C4D5-7551-4161-95E0-254A544BCB01}" srcOrd="11" destOrd="0" presId="urn:microsoft.com/office/officeart/2005/8/layout/orgChart1"/>
    <dgm:cxn modelId="{F8D81DF5-E502-466D-A6CA-0674A1068E3E}" type="presParOf" srcId="{7EE1C4D5-7551-4161-95E0-254A544BCB01}" destId="{33A50F5B-29CB-48C3-A9BE-E134EDC3F5B6}" srcOrd="0" destOrd="0" presId="urn:microsoft.com/office/officeart/2005/8/layout/orgChart1"/>
    <dgm:cxn modelId="{2E2C2B9E-4002-4581-AD13-6EC45564BDD1}" type="presParOf" srcId="{33A50F5B-29CB-48C3-A9BE-E134EDC3F5B6}" destId="{DD372DD8-044F-4D35-8B83-6DBBD128A8F0}" srcOrd="0" destOrd="0" presId="urn:microsoft.com/office/officeart/2005/8/layout/orgChart1"/>
    <dgm:cxn modelId="{8032D8B8-CF86-40B8-9214-B4BF1F3BA99C}" type="presParOf" srcId="{33A50F5B-29CB-48C3-A9BE-E134EDC3F5B6}" destId="{9B3FF5E7-7B69-4F9A-A633-2C2AE1E8F979}" srcOrd="1" destOrd="0" presId="urn:microsoft.com/office/officeart/2005/8/layout/orgChart1"/>
    <dgm:cxn modelId="{08BF6AC0-8FDB-419B-80D0-FED182CB017E}" type="presParOf" srcId="{7EE1C4D5-7551-4161-95E0-254A544BCB01}" destId="{0B189BB3-9419-44E6-BB66-EFDF2D85D2CC}" srcOrd="1" destOrd="0" presId="urn:microsoft.com/office/officeart/2005/8/layout/orgChart1"/>
    <dgm:cxn modelId="{D2BDAE6C-E85B-46F1-9673-8B586AE5329E}" type="presParOf" srcId="{0B189BB3-9419-44E6-BB66-EFDF2D85D2CC}" destId="{87EDEB1E-306F-4C1D-96AF-6B24D4C18403}" srcOrd="0" destOrd="0" presId="urn:microsoft.com/office/officeart/2005/8/layout/orgChart1"/>
    <dgm:cxn modelId="{BEEF5B22-E36E-4E0E-A43E-070C37B34688}" type="presParOf" srcId="{0B189BB3-9419-44E6-BB66-EFDF2D85D2CC}" destId="{3CAA9891-A64A-497F-89CC-56F59434166F}" srcOrd="1" destOrd="0" presId="urn:microsoft.com/office/officeart/2005/8/layout/orgChart1"/>
    <dgm:cxn modelId="{333BEE30-BF40-491C-AF6D-C62B4B845AEF}" type="presParOf" srcId="{3CAA9891-A64A-497F-89CC-56F59434166F}" destId="{093613B4-CF3D-4EF9-91D2-C021CB37F8BD}" srcOrd="0" destOrd="0" presId="urn:microsoft.com/office/officeart/2005/8/layout/orgChart1"/>
    <dgm:cxn modelId="{E0F532F1-E89F-46C2-9259-1BE6CEEA7508}" type="presParOf" srcId="{093613B4-CF3D-4EF9-91D2-C021CB37F8BD}" destId="{FA774BE3-60D9-4E1F-BE6A-B802676C9FBE}" srcOrd="0" destOrd="0" presId="urn:microsoft.com/office/officeart/2005/8/layout/orgChart1"/>
    <dgm:cxn modelId="{29CD6A3B-1124-4B38-8A91-D462B1F9B09D}" type="presParOf" srcId="{093613B4-CF3D-4EF9-91D2-C021CB37F8BD}" destId="{BB7FF184-49F7-4755-AE2C-F76726E41F0A}" srcOrd="1" destOrd="0" presId="urn:microsoft.com/office/officeart/2005/8/layout/orgChart1"/>
    <dgm:cxn modelId="{8E3EFAE2-C804-4997-8E92-1E2E8499AD4E}" type="presParOf" srcId="{3CAA9891-A64A-497F-89CC-56F59434166F}" destId="{4E96343E-274F-4240-B4B5-4A66DD044B61}" srcOrd="1" destOrd="0" presId="urn:microsoft.com/office/officeart/2005/8/layout/orgChart1"/>
    <dgm:cxn modelId="{DCCE4EFA-A648-4CB2-B13D-357A776122AB}" type="presParOf" srcId="{3CAA9891-A64A-497F-89CC-56F59434166F}" destId="{7D2BFCE9-4C31-4139-8834-FF7E38DCCA93}" srcOrd="2" destOrd="0" presId="urn:microsoft.com/office/officeart/2005/8/layout/orgChart1"/>
    <dgm:cxn modelId="{F3772194-56FE-4C68-B9A5-ECE77CE5E3D9}" type="presParOf" srcId="{0B189BB3-9419-44E6-BB66-EFDF2D85D2CC}" destId="{8F4C3B53-B069-404C-B83A-20CAEF791F61}" srcOrd="2" destOrd="0" presId="urn:microsoft.com/office/officeart/2005/8/layout/orgChart1"/>
    <dgm:cxn modelId="{7622E6CA-C017-4D00-92F7-CCD56E6FE348}" type="presParOf" srcId="{0B189BB3-9419-44E6-BB66-EFDF2D85D2CC}" destId="{865659A7-87E0-400A-92B6-4D2F78C61457}" srcOrd="3" destOrd="0" presId="urn:microsoft.com/office/officeart/2005/8/layout/orgChart1"/>
    <dgm:cxn modelId="{A54F2330-13C8-4E04-A7CB-513F4CAE24E0}" type="presParOf" srcId="{865659A7-87E0-400A-92B6-4D2F78C61457}" destId="{22E2BFE9-B487-4DEC-8892-15E62993BBBF}" srcOrd="0" destOrd="0" presId="urn:microsoft.com/office/officeart/2005/8/layout/orgChart1"/>
    <dgm:cxn modelId="{CB770BC4-0272-4294-A94A-FD6FA7154F48}" type="presParOf" srcId="{22E2BFE9-B487-4DEC-8892-15E62993BBBF}" destId="{95F57449-9919-480B-9EB5-4F7367139A17}" srcOrd="0" destOrd="0" presId="urn:microsoft.com/office/officeart/2005/8/layout/orgChart1"/>
    <dgm:cxn modelId="{A4C34D0E-45B4-4185-972A-2E94070BE83D}" type="presParOf" srcId="{22E2BFE9-B487-4DEC-8892-15E62993BBBF}" destId="{F0FCF888-30A2-4936-8A25-1660F0A5E37D}" srcOrd="1" destOrd="0" presId="urn:microsoft.com/office/officeart/2005/8/layout/orgChart1"/>
    <dgm:cxn modelId="{DE411BFA-30B7-41AE-81F0-802830E3D207}" type="presParOf" srcId="{865659A7-87E0-400A-92B6-4D2F78C61457}" destId="{59A70ED8-C131-4BC5-B3D8-485C9BD4235A}" srcOrd="1" destOrd="0" presId="urn:microsoft.com/office/officeart/2005/8/layout/orgChart1"/>
    <dgm:cxn modelId="{B3BB5EDF-F70C-44DA-82B1-B5505AB01523}" type="presParOf" srcId="{865659A7-87E0-400A-92B6-4D2F78C61457}" destId="{B60B8274-E1AF-4FF1-B07C-5393E1A05888}" srcOrd="2" destOrd="0" presId="urn:microsoft.com/office/officeart/2005/8/layout/orgChart1"/>
    <dgm:cxn modelId="{EF39A916-AB75-465A-86D2-8086E49B65AA}" type="presParOf" srcId="{7EE1C4D5-7551-4161-95E0-254A544BCB01}" destId="{A1C7E8F6-64D7-44D1-B48A-FDB5DD755C11}" srcOrd="2" destOrd="0" presId="urn:microsoft.com/office/officeart/2005/8/layout/orgChart1"/>
    <dgm:cxn modelId="{7EED5E92-EFEE-4E09-89FB-D6D560583C73}" type="presParOf" srcId="{CCBD133F-6F1F-4373-AFD8-FE04B51EF986}" destId="{334AED83-446F-4D5A-BC37-31096778D99E}" srcOrd="12" destOrd="0" presId="urn:microsoft.com/office/officeart/2005/8/layout/orgChart1"/>
    <dgm:cxn modelId="{1E3D4169-1A82-49A3-9E43-9EF954EE2B1E}" type="presParOf" srcId="{CCBD133F-6F1F-4373-AFD8-FE04B51EF986}" destId="{BAC18BA7-309E-4553-8F1F-AC6DA0377A15}" srcOrd="13" destOrd="0" presId="urn:microsoft.com/office/officeart/2005/8/layout/orgChart1"/>
    <dgm:cxn modelId="{5A40D1F7-5A23-4355-AE32-3683442DF2DE}" type="presParOf" srcId="{BAC18BA7-309E-4553-8F1F-AC6DA0377A15}" destId="{A4119C67-6DDB-4F5B-B99F-0C03533B3B1D}" srcOrd="0" destOrd="0" presId="urn:microsoft.com/office/officeart/2005/8/layout/orgChart1"/>
    <dgm:cxn modelId="{0F72A71D-0304-45D5-86B7-BC8A5F4C6DBD}" type="presParOf" srcId="{A4119C67-6DDB-4F5B-B99F-0C03533B3B1D}" destId="{88DCC377-9CB8-40CC-BB63-A340DA658613}" srcOrd="0" destOrd="0" presId="urn:microsoft.com/office/officeart/2005/8/layout/orgChart1"/>
    <dgm:cxn modelId="{102EE7E1-00FB-4978-94D7-29CBFB8608D5}" type="presParOf" srcId="{A4119C67-6DDB-4F5B-B99F-0C03533B3B1D}" destId="{4CC34879-3B82-49D1-8C85-7A479242C2FD}" srcOrd="1" destOrd="0" presId="urn:microsoft.com/office/officeart/2005/8/layout/orgChart1"/>
    <dgm:cxn modelId="{545628A7-2CA2-48A9-95F8-015D005D9279}" type="presParOf" srcId="{BAC18BA7-309E-4553-8F1F-AC6DA0377A15}" destId="{A627081C-0363-4FB0-A19F-A5913FCC95A6}" srcOrd="1" destOrd="0" presId="urn:microsoft.com/office/officeart/2005/8/layout/orgChart1"/>
    <dgm:cxn modelId="{D4B68913-0592-4FED-8E2A-E29A609F28F5}" type="presParOf" srcId="{A627081C-0363-4FB0-A19F-A5913FCC95A6}" destId="{FBBF4DB6-66A2-4F2B-87B1-D18BEA817B3B}" srcOrd="0" destOrd="0" presId="urn:microsoft.com/office/officeart/2005/8/layout/orgChart1"/>
    <dgm:cxn modelId="{C3C43E5C-8B61-4878-B96E-C4B0946C1017}" type="presParOf" srcId="{A627081C-0363-4FB0-A19F-A5913FCC95A6}" destId="{626FCED6-62B7-4F4F-BBEB-77C64D186A5A}" srcOrd="1" destOrd="0" presId="urn:microsoft.com/office/officeart/2005/8/layout/orgChart1"/>
    <dgm:cxn modelId="{CA6A8B32-D36F-4A75-AC0E-7F1D2FDEBFF2}" type="presParOf" srcId="{626FCED6-62B7-4F4F-BBEB-77C64D186A5A}" destId="{79AB821C-31E8-4F7B-9D52-3DFD0B32FC9F}" srcOrd="0" destOrd="0" presId="urn:microsoft.com/office/officeart/2005/8/layout/orgChart1"/>
    <dgm:cxn modelId="{4A9764A0-F126-4A8C-B4A9-DE3C158DA5C6}" type="presParOf" srcId="{79AB821C-31E8-4F7B-9D52-3DFD0B32FC9F}" destId="{3E1312CD-26BA-494B-BCD4-79692BE3B928}" srcOrd="0" destOrd="0" presId="urn:microsoft.com/office/officeart/2005/8/layout/orgChart1"/>
    <dgm:cxn modelId="{1C58E335-6A9F-4F98-A5B1-A0FB51CBFDCB}" type="presParOf" srcId="{79AB821C-31E8-4F7B-9D52-3DFD0B32FC9F}" destId="{EA8B7DD7-09F1-4C50-ABD4-80A83B4A5F47}" srcOrd="1" destOrd="0" presId="urn:microsoft.com/office/officeart/2005/8/layout/orgChart1"/>
    <dgm:cxn modelId="{CF88AFD8-C4AF-4D16-87B2-E70EC3BE1619}" type="presParOf" srcId="{626FCED6-62B7-4F4F-BBEB-77C64D186A5A}" destId="{03BC93A0-5576-400C-B55B-7F7A76D1022A}" srcOrd="1" destOrd="0" presId="urn:microsoft.com/office/officeart/2005/8/layout/orgChart1"/>
    <dgm:cxn modelId="{8C47ECC0-E007-4246-A084-4B388E36C11F}" type="presParOf" srcId="{626FCED6-62B7-4F4F-BBEB-77C64D186A5A}" destId="{37647BCD-F8D0-4208-8626-E3E9333ED159}" srcOrd="2" destOrd="0" presId="urn:microsoft.com/office/officeart/2005/8/layout/orgChart1"/>
    <dgm:cxn modelId="{A863CD8D-98D1-438D-AC06-44A0A062CAEB}" type="presParOf" srcId="{BAC18BA7-309E-4553-8F1F-AC6DA0377A15}" destId="{6A181118-0D18-497C-92BC-942A3BD2B1C3}" srcOrd="2" destOrd="0" presId="urn:microsoft.com/office/officeart/2005/8/layout/orgChart1"/>
    <dgm:cxn modelId="{3AFE0790-18E3-4B76-BFEC-E8B255E3D0B3}" type="presParOf" srcId="{CCBD133F-6F1F-4373-AFD8-FE04B51EF986}" destId="{DF754313-25B1-4FED-A787-8947535EF8AB}" srcOrd="14" destOrd="0" presId="urn:microsoft.com/office/officeart/2005/8/layout/orgChart1"/>
    <dgm:cxn modelId="{D01CF108-6EDD-45C2-8CDD-046463E70E6F}" type="presParOf" srcId="{CCBD133F-6F1F-4373-AFD8-FE04B51EF986}" destId="{2D4929D1-714D-4B0A-BE78-671AA9614F8E}" srcOrd="15" destOrd="0" presId="urn:microsoft.com/office/officeart/2005/8/layout/orgChart1"/>
    <dgm:cxn modelId="{5FA993EA-4B96-479C-BC2F-0FF8EDC52483}" type="presParOf" srcId="{2D4929D1-714D-4B0A-BE78-671AA9614F8E}" destId="{918929ED-BBB0-43E6-82D1-EBA233AFB741}" srcOrd="0" destOrd="0" presId="urn:microsoft.com/office/officeart/2005/8/layout/orgChart1"/>
    <dgm:cxn modelId="{9FD4E159-8A9B-4E58-9102-0BE619EE9C8D}" type="presParOf" srcId="{918929ED-BBB0-43E6-82D1-EBA233AFB741}" destId="{86A69B71-B42D-4121-A441-92AB8B8A271A}" srcOrd="0" destOrd="0" presId="urn:microsoft.com/office/officeart/2005/8/layout/orgChart1"/>
    <dgm:cxn modelId="{5C008BC8-27DD-4140-BD4C-2501A47A9E10}" type="presParOf" srcId="{918929ED-BBB0-43E6-82D1-EBA233AFB741}" destId="{7395C5C4-A3BA-4F85-ADE7-C8151D1202F1}" srcOrd="1" destOrd="0" presId="urn:microsoft.com/office/officeart/2005/8/layout/orgChart1"/>
    <dgm:cxn modelId="{1C374541-61E8-4AA6-A382-E3DC4606A517}" type="presParOf" srcId="{2D4929D1-714D-4B0A-BE78-671AA9614F8E}" destId="{B92C71E9-6689-4CE6-AC1D-508F0262D0FD}" srcOrd="1" destOrd="0" presId="urn:microsoft.com/office/officeart/2005/8/layout/orgChart1"/>
    <dgm:cxn modelId="{6003AC90-046B-413F-860C-D9C8024018DA}" type="presParOf" srcId="{B92C71E9-6689-4CE6-AC1D-508F0262D0FD}" destId="{F5068012-162E-4BBC-90F5-630E9BA7093D}" srcOrd="0" destOrd="0" presId="urn:microsoft.com/office/officeart/2005/8/layout/orgChart1"/>
    <dgm:cxn modelId="{4EF1B153-8547-4A95-85E4-445541B28060}" type="presParOf" srcId="{B92C71E9-6689-4CE6-AC1D-508F0262D0FD}" destId="{4BD63565-C8A2-4D0F-8BB0-1C2BAB3A60B7}" srcOrd="1" destOrd="0" presId="urn:microsoft.com/office/officeart/2005/8/layout/orgChart1"/>
    <dgm:cxn modelId="{DB5CD7CD-0D20-405C-82FF-E13C026C7309}" type="presParOf" srcId="{4BD63565-C8A2-4D0F-8BB0-1C2BAB3A60B7}" destId="{E6ECC4F1-917C-421B-8934-54F89A6CAA2D}" srcOrd="0" destOrd="0" presId="urn:microsoft.com/office/officeart/2005/8/layout/orgChart1"/>
    <dgm:cxn modelId="{AEC13559-7BC9-46B1-9CD3-DF03B432E442}" type="presParOf" srcId="{E6ECC4F1-917C-421B-8934-54F89A6CAA2D}" destId="{67A9F027-EAB9-456B-9BA4-153231F74533}" srcOrd="0" destOrd="0" presId="urn:microsoft.com/office/officeart/2005/8/layout/orgChart1"/>
    <dgm:cxn modelId="{F0285FBA-0215-4F60-B77F-88805411D7EA}" type="presParOf" srcId="{E6ECC4F1-917C-421B-8934-54F89A6CAA2D}" destId="{409874E7-F5D0-4BBD-918C-3B0E4571930E}" srcOrd="1" destOrd="0" presId="urn:microsoft.com/office/officeart/2005/8/layout/orgChart1"/>
    <dgm:cxn modelId="{01F34589-D63C-4129-A647-2117488135C3}" type="presParOf" srcId="{4BD63565-C8A2-4D0F-8BB0-1C2BAB3A60B7}" destId="{BF47797E-9268-4C4A-A98B-C1358EC1330D}" srcOrd="1" destOrd="0" presId="urn:microsoft.com/office/officeart/2005/8/layout/orgChart1"/>
    <dgm:cxn modelId="{4928F0B5-8838-4047-8A9A-FF44334CD7D1}" type="presParOf" srcId="{4BD63565-C8A2-4D0F-8BB0-1C2BAB3A60B7}" destId="{6D3CCE68-F523-4289-8270-0736E1DA9E9F}" srcOrd="2" destOrd="0" presId="urn:microsoft.com/office/officeart/2005/8/layout/orgChart1"/>
    <dgm:cxn modelId="{B46FC213-2144-4E02-9A0F-354DCFF868F7}" type="presParOf" srcId="{2D4929D1-714D-4B0A-BE78-671AA9614F8E}" destId="{C5FE00CB-B5B8-461A-A77C-2650FD039517}" srcOrd="2" destOrd="0" presId="urn:microsoft.com/office/officeart/2005/8/layout/orgChart1"/>
    <dgm:cxn modelId="{7EB75AA4-1B97-48BA-A0E3-0B02F3571F26}" type="presParOf" srcId="{0C5A5A3D-66DC-4EFD-8904-4140048E339A}" destId="{15BE100F-8E87-4337-8EA2-0C04D87BAA6E}" srcOrd="2" destOrd="0" presId="urn:microsoft.com/office/officeart/2005/8/layout/orgChart1"/>
    <dgm:cxn modelId="{B65DDD2C-5B9F-4CFB-9F3A-AAAE74A43D44}" type="presParOf" srcId="{15BE100F-8E87-4337-8EA2-0C04D87BAA6E}" destId="{B4C33022-8F50-4887-889B-68E161B1B219}" srcOrd="0" destOrd="0" presId="urn:microsoft.com/office/officeart/2005/8/layout/orgChart1"/>
    <dgm:cxn modelId="{FC9D96A8-9B3D-4E32-8614-ACB16CD275B4}" type="presParOf" srcId="{15BE100F-8E87-4337-8EA2-0C04D87BAA6E}" destId="{82CF357C-E91C-42E8-ADA6-67DE8F1C4B52}" srcOrd="1" destOrd="0" presId="urn:microsoft.com/office/officeart/2005/8/layout/orgChart1"/>
    <dgm:cxn modelId="{0EAD172C-230E-4CB0-979C-5AA8D0089CF3}" type="presParOf" srcId="{82CF357C-E91C-42E8-ADA6-67DE8F1C4B52}" destId="{7105F1FB-0B7D-45C7-BC51-1E189A83DB5D}" srcOrd="0" destOrd="0" presId="urn:microsoft.com/office/officeart/2005/8/layout/orgChart1"/>
    <dgm:cxn modelId="{39335698-B702-4284-B743-C1715D51D412}" type="presParOf" srcId="{7105F1FB-0B7D-45C7-BC51-1E189A83DB5D}" destId="{05F0555B-64E8-418D-839D-3BC2B67226A7}" srcOrd="0" destOrd="0" presId="urn:microsoft.com/office/officeart/2005/8/layout/orgChart1"/>
    <dgm:cxn modelId="{CB9CEDF3-D197-4FD1-B6A3-8AE159AFE1E2}" type="presParOf" srcId="{7105F1FB-0B7D-45C7-BC51-1E189A83DB5D}" destId="{C1E9F8EC-5DA7-4678-A5D8-DE52A8450911}" srcOrd="1" destOrd="0" presId="urn:microsoft.com/office/officeart/2005/8/layout/orgChart1"/>
    <dgm:cxn modelId="{5473161F-3D8B-4443-A521-956E255DF059}" type="presParOf" srcId="{82CF357C-E91C-42E8-ADA6-67DE8F1C4B52}" destId="{BCC71265-F400-4921-8B51-D8F532BC93E7}" srcOrd="1" destOrd="0" presId="urn:microsoft.com/office/officeart/2005/8/layout/orgChart1"/>
    <dgm:cxn modelId="{F67A3027-3547-4303-97AC-E53EEC948140}" type="presParOf" srcId="{82CF357C-E91C-42E8-ADA6-67DE8F1C4B52}" destId="{579BBA46-9A8C-4B3F-9CEA-1AD41A20E1DE}" srcOrd="2" destOrd="0" presId="urn:microsoft.com/office/officeart/2005/8/layout/orgChart1"/>
    <dgm:cxn modelId="{8EE5D4BA-F5F0-4892-B0E4-E5AEF3C861E7}" type="presParOf" srcId="{15BE100F-8E87-4337-8EA2-0C04D87BAA6E}" destId="{2C9C8AC6-DEA9-485A-8E2E-EC85D41E31C5}" srcOrd="2" destOrd="0" presId="urn:microsoft.com/office/officeart/2005/8/layout/orgChart1"/>
    <dgm:cxn modelId="{568D4EC7-0C0A-4B02-9ABB-E81352CFA5BE}" type="presParOf" srcId="{15BE100F-8E87-4337-8EA2-0C04D87BAA6E}" destId="{087A2EF2-AED1-4392-8C65-3889BD4C85D5}" srcOrd="3" destOrd="0" presId="urn:microsoft.com/office/officeart/2005/8/layout/orgChart1"/>
    <dgm:cxn modelId="{EB71F24F-E431-4370-87A5-99E17FD7CCAB}" type="presParOf" srcId="{087A2EF2-AED1-4392-8C65-3889BD4C85D5}" destId="{672FED00-DFB0-4F99-87AB-86D433A93A8A}" srcOrd="0" destOrd="0" presId="urn:microsoft.com/office/officeart/2005/8/layout/orgChart1"/>
    <dgm:cxn modelId="{2787B518-F8AD-4504-AB0E-50197B250F51}" type="presParOf" srcId="{672FED00-DFB0-4F99-87AB-86D433A93A8A}" destId="{E2238AF4-F114-4C0F-9AFA-65F74B732734}" srcOrd="0" destOrd="0" presId="urn:microsoft.com/office/officeart/2005/8/layout/orgChart1"/>
    <dgm:cxn modelId="{45548DD9-373D-402D-BBAA-DF4461677752}" type="presParOf" srcId="{672FED00-DFB0-4F99-87AB-86D433A93A8A}" destId="{544E3E97-ADCF-4B22-B95D-B3FBA1E58D2B}" srcOrd="1" destOrd="0" presId="urn:microsoft.com/office/officeart/2005/8/layout/orgChart1"/>
    <dgm:cxn modelId="{B63F0E24-0B93-442A-A7DB-91BA4BB07B6C}" type="presParOf" srcId="{087A2EF2-AED1-4392-8C65-3889BD4C85D5}" destId="{894FDFE4-40FC-46A4-BC85-1E44450A7E1F}" srcOrd="1" destOrd="0" presId="urn:microsoft.com/office/officeart/2005/8/layout/orgChart1"/>
    <dgm:cxn modelId="{801BA60D-D0F4-491C-8B28-34677B4D4F63}" type="presParOf" srcId="{087A2EF2-AED1-4392-8C65-3889BD4C85D5}" destId="{8B0E5C7E-6945-405F-8164-6D07DE7ABA9D}" srcOrd="2" destOrd="0" presId="urn:microsoft.com/office/officeart/2005/8/layout/orgChart1"/>
    <dgm:cxn modelId="{B348984E-735B-4659-AFA1-D4BA0BBFB53E}" type="presParOf" srcId="{15BE100F-8E87-4337-8EA2-0C04D87BAA6E}" destId="{501984DD-9C46-4272-B181-5CFC25A47EAC}" srcOrd="4" destOrd="0" presId="urn:microsoft.com/office/officeart/2005/8/layout/orgChart1"/>
    <dgm:cxn modelId="{E34DDB4B-953B-40D7-A948-3D95A53CCB38}" type="presParOf" srcId="{15BE100F-8E87-4337-8EA2-0C04D87BAA6E}" destId="{504BC3B5-BA7F-4DB4-A77C-DB8B3EAE0E1A}" srcOrd="5" destOrd="0" presId="urn:microsoft.com/office/officeart/2005/8/layout/orgChart1"/>
    <dgm:cxn modelId="{93DD72DD-819D-4C21-BB72-1B2FB894ADC5}" type="presParOf" srcId="{504BC3B5-BA7F-4DB4-A77C-DB8B3EAE0E1A}" destId="{104EB5A7-5638-4139-9E35-5551A79FF31E}" srcOrd="0" destOrd="0" presId="urn:microsoft.com/office/officeart/2005/8/layout/orgChart1"/>
    <dgm:cxn modelId="{43B4930A-0DB2-4E75-B759-CBA417DBA63E}" type="presParOf" srcId="{104EB5A7-5638-4139-9E35-5551A79FF31E}" destId="{FB5C7BFF-96D9-48A8-AF8D-C5C583AAA0F2}" srcOrd="0" destOrd="0" presId="urn:microsoft.com/office/officeart/2005/8/layout/orgChart1"/>
    <dgm:cxn modelId="{AF679262-5479-442D-9ECB-3172DCE437E1}" type="presParOf" srcId="{104EB5A7-5638-4139-9E35-5551A79FF31E}" destId="{23DD677D-60FB-4BA7-80AB-2BAF5C913E02}" srcOrd="1" destOrd="0" presId="urn:microsoft.com/office/officeart/2005/8/layout/orgChart1"/>
    <dgm:cxn modelId="{9DA2FB6A-BC4C-46DA-AF58-ECA3BBD7AFF6}" type="presParOf" srcId="{504BC3B5-BA7F-4DB4-A77C-DB8B3EAE0E1A}" destId="{074AA1C1-E626-44FA-9A55-2E82544F7A2C}" srcOrd="1" destOrd="0" presId="urn:microsoft.com/office/officeart/2005/8/layout/orgChart1"/>
    <dgm:cxn modelId="{400B1136-AFD8-4528-A0CA-ED46EE4FD31C}" type="presParOf" srcId="{504BC3B5-BA7F-4DB4-A77C-DB8B3EAE0E1A}" destId="{962C63EE-1962-4D5D-857F-8478E1E27DBB}" srcOrd="2" destOrd="0" presId="urn:microsoft.com/office/officeart/2005/8/layout/orgChart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1984DD-9C46-4272-B181-5CFC25A47EAC}">
      <dsp:nvSpPr>
        <dsp:cNvPr id="0" name=""/>
        <dsp:cNvSpPr/>
      </dsp:nvSpPr>
      <dsp:spPr>
        <a:xfrm>
          <a:off x="5330891" y="1003180"/>
          <a:ext cx="166096" cy="1682450"/>
        </a:xfrm>
        <a:custGeom>
          <a:avLst/>
          <a:gdLst/>
          <a:ahLst/>
          <a:cxnLst/>
          <a:rect l="0" t="0" r="0" b="0"/>
          <a:pathLst>
            <a:path>
              <a:moveTo>
                <a:pt x="166096" y="0"/>
              </a:moveTo>
              <a:lnTo>
                <a:pt x="166096" y="1682450"/>
              </a:lnTo>
              <a:lnTo>
                <a:pt x="0" y="168245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C9C8AC6-DEA9-485A-8E2E-EC85D41E31C5}">
      <dsp:nvSpPr>
        <dsp:cNvPr id="0" name=""/>
        <dsp:cNvSpPr/>
      </dsp:nvSpPr>
      <dsp:spPr>
        <a:xfrm>
          <a:off x="5496987" y="1003180"/>
          <a:ext cx="515752" cy="553667"/>
        </a:xfrm>
        <a:custGeom>
          <a:avLst/>
          <a:gdLst/>
          <a:ahLst/>
          <a:cxnLst/>
          <a:rect l="0" t="0" r="0" b="0"/>
          <a:pathLst>
            <a:path>
              <a:moveTo>
                <a:pt x="0" y="0"/>
              </a:moveTo>
              <a:lnTo>
                <a:pt x="0" y="553667"/>
              </a:lnTo>
              <a:lnTo>
                <a:pt x="515752" y="55366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4C33022-8F50-4887-889B-68E161B1B219}">
      <dsp:nvSpPr>
        <dsp:cNvPr id="0" name=""/>
        <dsp:cNvSpPr/>
      </dsp:nvSpPr>
      <dsp:spPr>
        <a:xfrm>
          <a:off x="5130618" y="1003180"/>
          <a:ext cx="366369" cy="1097731"/>
        </a:xfrm>
        <a:custGeom>
          <a:avLst/>
          <a:gdLst/>
          <a:ahLst/>
          <a:cxnLst/>
          <a:rect l="0" t="0" r="0" b="0"/>
          <a:pathLst>
            <a:path>
              <a:moveTo>
                <a:pt x="366369" y="0"/>
              </a:moveTo>
              <a:lnTo>
                <a:pt x="366369" y="1097731"/>
              </a:lnTo>
              <a:lnTo>
                <a:pt x="0" y="1097731"/>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5068012-162E-4BBC-90F5-630E9BA7093D}">
      <dsp:nvSpPr>
        <dsp:cNvPr id="0" name=""/>
        <dsp:cNvSpPr/>
      </dsp:nvSpPr>
      <dsp:spPr>
        <a:xfrm>
          <a:off x="9845336" y="3716120"/>
          <a:ext cx="113715" cy="599912"/>
        </a:xfrm>
        <a:custGeom>
          <a:avLst/>
          <a:gdLst/>
          <a:ahLst/>
          <a:cxnLst/>
          <a:rect l="0" t="0" r="0" b="0"/>
          <a:pathLst>
            <a:path>
              <a:moveTo>
                <a:pt x="0" y="0"/>
              </a:moveTo>
              <a:lnTo>
                <a:pt x="0" y="599912"/>
              </a:lnTo>
              <a:lnTo>
                <a:pt x="113715" y="599912"/>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F754313-25B1-4FED-A787-8947535EF8AB}">
      <dsp:nvSpPr>
        <dsp:cNvPr id="0" name=""/>
        <dsp:cNvSpPr/>
      </dsp:nvSpPr>
      <dsp:spPr>
        <a:xfrm>
          <a:off x="5496987" y="1003180"/>
          <a:ext cx="4807019" cy="2139601"/>
        </a:xfrm>
        <a:custGeom>
          <a:avLst/>
          <a:gdLst/>
          <a:ahLst/>
          <a:cxnLst/>
          <a:rect l="0" t="0" r="0" b="0"/>
          <a:pathLst>
            <a:path>
              <a:moveTo>
                <a:pt x="0" y="0"/>
              </a:moveTo>
              <a:lnTo>
                <a:pt x="0" y="2019200"/>
              </a:lnTo>
              <a:lnTo>
                <a:pt x="4807019" y="2019200"/>
              </a:lnTo>
              <a:lnTo>
                <a:pt x="4807019" y="2139601"/>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BBF4DB6-66A2-4F2B-87B1-D18BEA817B3B}">
      <dsp:nvSpPr>
        <dsp:cNvPr id="0" name=""/>
        <dsp:cNvSpPr/>
      </dsp:nvSpPr>
      <dsp:spPr>
        <a:xfrm>
          <a:off x="8336056" y="3719795"/>
          <a:ext cx="106663" cy="591559"/>
        </a:xfrm>
        <a:custGeom>
          <a:avLst/>
          <a:gdLst/>
          <a:ahLst/>
          <a:cxnLst/>
          <a:rect l="0" t="0" r="0" b="0"/>
          <a:pathLst>
            <a:path>
              <a:moveTo>
                <a:pt x="0" y="0"/>
              </a:moveTo>
              <a:lnTo>
                <a:pt x="0" y="591559"/>
              </a:lnTo>
              <a:lnTo>
                <a:pt x="106663" y="591559"/>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34AED83-446F-4D5A-BC37-31096778D99E}">
      <dsp:nvSpPr>
        <dsp:cNvPr id="0" name=""/>
        <dsp:cNvSpPr/>
      </dsp:nvSpPr>
      <dsp:spPr>
        <a:xfrm>
          <a:off x="5496987" y="1003180"/>
          <a:ext cx="3297740" cy="2143277"/>
        </a:xfrm>
        <a:custGeom>
          <a:avLst/>
          <a:gdLst/>
          <a:ahLst/>
          <a:cxnLst/>
          <a:rect l="0" t="0" r="0" b="0"/>
          <a:pathLst>
            <a:path>
              <a:moveTo>
                <a:pt x="0" y="0"/>
              </a:moveTo>
              <a:lnTo>
                <a:pt x="0" y="2022875"/>
              </a:lnTo>
              <a:lnTo>
                <a:pt x="3297740" y="2022875"/>
              </a:lnTo>
              <a:lnTo>
                <a:pt x="3297740" y="214327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F4C3B53-B069-404C-B83A-20CAEF791F61}">
      <dsp:nvSpPr>
        <dsp:cNvPr id="0" name=""/>
        <dsp:cNvSpPr/>
      </dsp:nvSpPr>
      <dsp:spPr>
        <a:xfrm>
          <a:off x="6586904" y="3734180"/>
          <a:ext cx="252773" cy="1239460"/>
        </a:xfrm>
        <a:custGeom>
          <a:avLst/>
          <a:gdLst/>
          <a:ahLst/>
          <a:cxnLst/>
          <a:rect l="0" t="0" r="0" b="0"/>
          <a:pathLst>
            <a:path>
              <a:moveTo>
                <a:pt x="0" y="0"/>
              </a:moveTo>
              <a:lnTo>
                <a:pt x="0" y="1239460"/>
              </a:lnTo>
              <a:lnTo>
                <a:pt x="252773" y="1239460"/>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7EDEB1E-306F-4C1D-96AF-6B24D4C18403}">
      <dsp:nvSpPr>
        <dsp:cNvPr id="0" name=""/>
        <dsp:cNvSpPr/>
      </dsp:nvSpPr>
      <dsp:spPr>
        <a:xfrm>
          <a:off x="6586904" y="3734180"/>
          <a:ext cx="242373" cy="517297"/>
        </a:xfrm>
        <a:custGeom>
          <a:avLst/>
          <a:gdLst/>
          <a:ahLst/>
          <a:cxnLst/>
          <a:rect l="0" t="0" r="0" b="0"/>
          <a:pathLst>
            <a:path>
              <a:moveTo>
                <a:pt x="0" y="0"/>
              </a:moveTo>
              <a:lnTo>
                <a:pt x="0" y="517297"/>
              </a:lnTo>
              <a:lnTo>
                <a:pt x="242373" y="517297"/>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2F19662-81A2-4F9C-AF4B-6C4067C84E76}">
      <dsp:nvSpPr>
        <dsp:cNvPr id="0" name=""/>
        <dsp:cNvSpPr/>
      </dsp:nvSpPr>
      <dsp:spPr>
        <a:xfrm>
          <a:off x="5496987" y="1003180"/>
          <a:ext cx="1548587" cy="2157662"/>
        </a:xfrm>
        <a:custGeom>
          <a:avLst/>
          <a:gdLst/>
          <a:ahLst/>
          <a:cxnLst/>
          <a:rect l="0" t="0" r="0" b="0"/>
          <a:pathLst>
            <a:path>
              <a:moveTo>
                <a:pt x="0" y="0"/>
              </a:moveTo>
              <a:lnTo>
                <a:pt x="0" y="2037260"/>
              </a:lnTo>
              <a:lnTo>
                <a:pt x="1548587" y="2037260"/>
              </a:lnTo>
              <a:lnTo>
                <a:pt x="1548587" y="2157662"/>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60F0A34-BC50-4074-842D-4791CDDCB45A}">
      <dsp:nvSpPr>
        <dsp:cNvPr id="0" name=""/>
        <dsp:cNvSpPr/>
      </dsp:nvSpPr>
      <dsp:spPr>
        <a:xfrm>
          <a:off x="5496987" y="1003180"/>
          <a:ext cx="844550" cy="1037421"/>
        </a:xfrm>
        <a:custGeom>
          <a:avLst/>
          <a:gdLst/>
          <a:ahLst/>
          <a:cxnLst/>
          <a:rect l="0" t="0" r="0" b="0"/>
          <a:pathLst>
            <a:path>
              <a:moveTo>
                <a:pt x="0" y="0"/>
              </a:moveTo>
              <a:lnTo>
                <a:pt x="0" y="917020"/>
              </a:lnTo>
              <a:lnTo>
                <a:pt x="844550" y="917020"/>
              </a:lnTo>
              <a:lnTo>
                <a:pt x="844550" y="1037421"/>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850CB6B-B3E1-4CCA-B13A-5A11EF34B1B2}">
      <dsp:nvSpPr>
        <dsp:cNvPr id="0" name=""/>
        <dsp:cNvSpPr/>
      </dsp:nvSpPr>
      <dsp:spPr>
        <a:xfrm>
          <a:off x="5120634" y="3734180"/>
          <a:ext cx="91440" cy="527746"/>
        </a:xfrm>
        <a:custGeom>
          <a:avLst/>
          <a:gdLst/>
          <a:ahLst/>
          <a:cxnLst/>
          <a:rect l="0" t="0" r="0" b="0"/>
          <a:pathLst>
            <a:path>
              <a:moveTo>
                <a:pt x="45720" y="0"/>
              </a:moveTo>
              <a:lnTo>
                <a:pt x="45720" y="527746"/>
              </a:lnTo>
              <a:lnTo>
                <a:pt x="109544" y="527746"/>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18C7D0E-2C16-4327-80F8-BCD37D1BD2B5}">
      <dsp:nvSpPr>
        <dsp:cNvPr id="0" name=""/>
        <dsp:cNvSpPr/>
      </dsp:nvSpPr>
      <dsp:spPr>
        <a:xfrm>
          <a:off x="5496987" y="1003180"/>
          <a:ext cx="128037" cy="2157662"/>
        </a:xfrm>
        <a:custGeom>
          <a:avLst/>
          <a:gdLst/>
          <a:ahLst/>
          <a:cxnLst/>
          <a:rect l="0" t="0" r="0" b="0"/>
          <a:pathLst>
            <a:path>
              <a:moveTo>
                <a:pt x="0" y="0"/>
              </a:moveTo>
              <a:lnTo>
                <a:pt x="0" y="2037260"/>
              </a:lnTo>
              <a:lnTo>
                <a:pt x="128037" y="2037260"/>
              </a:lnTo>
              <a:lnTo>
                <a:pt x="128037" y="2157662"/>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7DE5582-B14E-4F26-8D81-9DB3A1920DB3}">
      <dsp:nvSpPr>
        <dsp:cNvPr id="0" name=""/>
        <dsp:cNvSpPr/>
      </dsp:nvSpPr>
      <dsp:spPr>
        <a:xfrm>
          <a:off x="3645767" y="3734180"/>
          <a:ext cx="91440" cy="1454714"/>
        </a:xfrm>
        <a:custGeom>
          <a:avLst/>
          <a:gdLst/>
          <a:ahLst/>
          <a:cxnLst/>
          <a:rect l="0" t="0" r="0" b="0"/>
          <a:pathLst>
            <a:path>
              <a:moveTo>
                <a:pt x="45720" y="0"/>
              </a:moveTo>
              <a:lnTo>
                <a:pt x="45720" y="1454714"/>
              </a:lnTo>
              <a:lnTo>
                <a:pt x="128200" y="1454714"/>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C30B29B-7DE6-4B11-B47E-26232203B0D5}">
      <dsp:nvSpPr>
        <dsp:cNvPr id="0" name=""/>
        <dsp:cNvSpPr/>
      </dsp:nvSpPr>
      <dsp:spPr>
        <a:xfrm>
          <a:off x="3645767" y="3734180"/>
          <a:ext cx="91440" cy="570437"/>
        </a:xfrm>
        <a:custGeom>
          <a:avLst/>
          <a:gdLst/>
          <a:ahLst/>
          <a:cxnLst/>
          <a:rect l="0" t="0" r="0" b="0"/>
          <a:pathLst>
            <a:path>
              <a:moveTo>
                <a:pt x="45720" y="0"/>
              </a:moveTo>
              <a:lnTo>
                <a:pt x="45720" y="570437"/>
              </a:lnTo>
              <a:lnTo>
                <a:pt x="129794" y="570437"/>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826423B-DE2C-4F83-850A-69A4A91B5ED7}">
      <dsp:nvSpPr>
        <dsp:cNvPr id="0" name=""/>
        <dsp:cNvSpPr/>
      </dsp:nvSpPr>
      <dsp:spPr>
        <a:xfrm>
          <a:off x="4150158" y="1003180"/>
          <a:ext cx="1346829" cy="2157662"/>
        </a:xfrm>
        <a:custGeom>
          <a:avLst/>
          <a:gdLst/>
          <a:ahLst/>
          <a:cxnLst/>
          <a:rect l="0" t="0" r="0" b="0"/>
          <a:pathLst>
            <a:path>
              <a:moveTo>
                <a:pt x="1346829" y="0"/>
              </a:moveTo>
              <a:lnTo>
                <a:pt x="1346829" y="2037260"/>
              </a:lnTo>
              <a:lnTo>
                <a:pt x="0" y="2037260"/>
              </a:lnTo>
              <a:lnTo>
                <a:pt x="0" y="2157662"/>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001D0F6-65F2-4528-99C3-C7F4B076E240}">
      <dsp:nvSpPr>
        <dsp:cNvPr id="0" name=""/>
        <dsp:cNvSpPr/>
      </dsp:nvSpPr>
      <dsp:spPr>
        <a:xfrm>
          <a:off x="2110882" y="3734180"/>
          <a:ext cx="91440" cy="1309103"/>
        </a:xfrm>
        <a:custGeom>
          <a:avLst/>
          <a:gdLst/>
          <a:ahLst/>
          <a:cxnLst/>
          <a:rect l="0" t="0" r="0" b="0"/>
          <a:pathLst>
            <a:path>
              <a:moveTo>
                <a:pt x="45720" y="0"/>
              </a:moveTo>
              <a:lnTo>
                <a:pt x="45720" y="1309103"/>
              </a:lnTo>
              <a:lnTo>
                <a:pt x="112227" y="1309103"/>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2984CDE-788F-4994-BE12-AB733C65484F}">
      <dsp:nvSpPr>
        <dsp:cNvPr id="0" name=""/>
        <dsp:cNvSpPr/>
      </dsp:nvSpPr>
      <dsp:spPr>
        <a:xfrm>
          <a:off x="2110882" y="3734180"/>
          <a:ext cx="91440" cy="442365"/>
        </a:xfrm>
        <a:custGeom>
          <a:avLst/>
          <a:gdLst/>
          <a:ahLst/>
          <a:cxnLst/>
          <a:rect l="0" t="0" r="0" b="0"/>
          <a:pathLst>
            <a:path>
              <a:moveTo>
                <a:pt x="45720" y="0"/>
              </a:moveTo>
              <a:lnTo>
                <a:pt x="45720" y="442365"/>
              </a:lnTo>
              <a:lnTo>
                <a:pt x="104911" y="442365"/>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76FABAC-B373-4004-9B21-501C37AC0B46}">
      <dsp:nvSpPr>
        <dsp:cNvPr id="0" name=""/>
        <dsp:cNvSpPr/>
      </dsp:nvSpPr>
      <dsp:spPr>
        <a:xfrm>
          <a:off x="2615273" y="1003180"/>
          <a:ext cx="2881714" cy="2157662"/>
        </a:xfrm>
        <a:custGeom>
          <a:avLst/>
          <a:gdLst/>
          <a:ahLst/>
          <a:cxnLst/>
          <a:rect l="0" t="0" r="0" b="0"/>
          <a:pathLst>
            <a:path>
              <a:moveTo>
                <a:pt x="2881714" y="0"/>
              </a:moveTo>
              <a:lnTo>
                <a:pt x="2881714" y="2037260"/>
              </a:lnTo>
              <a:lnTo>
                <a:pt x="0" y="2037260"/>
              </a:lnTo>
              <a:lnTo>
                <a:pt x="0" y="2157662"/>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7DFF49A-D820-4DF1-93E1-1713EE5D377F}">
      <dsp:nvSpPr>
        <dsp:cNvPr id="0" name=""/>
        <dsp:cNvSpPr/>
      </dsp:nvSpPr>
      <dsp:spPr>
        <a:xfrm>
          <a:off x="573991" y="3734180"/>
          <a:ext cx="91440" cy="549069"/>
        </a:xfrm>
        <a:custGeom>
          <a:avLst/>
          <a:gdLst/>
          <a:ahLst/>
          <a:cxnLst/>
          <a:rect l="0" t="0" r="0" b="0"/>
          <a:pathLst>
            <a:path>
              <a:moveTo>
                <a:pt x="45720" y="0"/>
              </a:moveTo>
              <a:lnTo>
                <a:pt x="45720" y="549069"/>
              </a:lnTo>
              <a:lnTo>
                <a:pt x="88169" y="549069"/>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74773CF-0627-4C4A-89EC-4588A1B931BC}">
      <dsp:nvSpPr>
        <dsp:cNvPr id="0" name=""/>
        <dsp:cNvSpPr/>
      </dsp:nvSpPr>
      <dsp:spPr>
        <a:xfrm>
          <a:off x="1078382" y="1003180"/>
          <a:ext cx="4418605" cy="2157662"/>
        </a:xfrm>
        <a:custGeom>
          <a:avLst/>
          <a:gdLst/>
          <a:ahLst/>
          <a:cxnLst/>
          <a:rect l="0" t="0" r="0" b="0"/>
          <a:pathLst>
            <a:path>
              <a:moveTo>
                <a:pt x="4418605" y="0"/>
              </a:moveTo>
              <a:lnTo>
                <a:pt x="4418605" y="2037260"/>
              </a:lnTo>
              <a:lnTo>
                <a:pt x="0" y="2037260"/>
              </a:lnTo>
              <a:lnTo>
                <a:pt x="0" y="2157662"/>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1B0B6BB-FBD2-4CFA-BFAE-19715365B8BB}">
      <dsp:nvSpPr>
        <dsp:cNvPr id="0" name=""/>
        <dsp:cNvSpPr/>
      </dsp:nvSpPr>
      <dsp:spPr>
        <a:xfrm>
          <a:off x="4299398" y="189068"/>
          <a:ext cx="2395179" cy="81411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Director of Finance</a:t>
          </a:r>
        </a:p>
        <a:p>
          <a:pPr marL="0" lvl="0" indent="0" algn="ctr" defTabSz="800100">
            <a:lnSpc>
              <a:spcPct val="90000"/>
            </a:lnSpc>
            <a:spcBef>
              <a:spcPct val="0"/>
            </a:spcBef>
            <a:spcAft>
              <a:spcPct val="35000"/>
            </a:spcAft>
            <a:buNone/>
          </a:pPr>
          <a:r>
            <a:rPr lang="en-US" sz="1800" b="1" kern="1200" dirty="0"/>
            <a:t>J. Brett Taylor</a:t>
          </a:r>
        </a:p>
      </dsp:txBody>
      <dsp:txXfrm>
        <a:off x="4299398" y="189068"/>
        <a:ext cx="2395179" cy="814112"/>
      </dsp:txXfrm>
    </dsp:sp>
    <dsp:sp modelId="{E29A3FB1-EA1D-4EDC-A64A-932450A5F96B}">
      <dsp:nvSpPr>
        <dsp:cNvPr id="0" name=""/>
        <dsp:cNvSpPr/>
      </dsp:nvSpPr>
      <dsp:spPr>
        <a:xfrm>
          <a:off x="505043" y="3160842"/>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Procurement Manager</a:t>
          </a:r>
        </a:p>
      </dsp:txBody>
      <dsp:txXfrm>
        <a:off x="505043" y="3160842"/>
        <a:ext cx="1146677" cy="573338"/>
      </dsp:txXfrm>
    </dsp:sp>
    <dsp:sp modelId="{CD9FBC13-C8FF-4CDA-94EF-707C9E61DC19}">
      <dsp:nvSpPr>
        <dsp:cNvPr id="0" name=""/>
        <dsp:cNvSpPr/>
      </dsp:nvSpPr>
      <dsp:spPr>
        <a:xfrm>
          <a:off x="662161" y="3996580"/>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Procurement </a:t>
          </a:r>
        </a:p>
        <a:p>
          <a:pPr marL="0" lvl="0" indent="0" algn="ctr" defTabSz="533400">
            <a:lnSpc>
              <a:spcPct val="90000"/>
            </a:lnSpc>
            <a:spcBef>
              <a:spcPct val="0"/>
            </a:spcBef>
            <a:spcAft>
              <a:spcPct val="35000"/>
            </a:spcAft>
            <a:buNone/>
          </a:pPr>
          <a:r>
            <a:rPr lang="en-US" sz="1200" kern="1200" dirty="0"/>
            <a:t>3</a:t>
          </a:r>
        </a:p>
      </dsp:txBody>
      <dsp:txXfrm>
        <a:off x="662161" y="3996580"/>
        <a:ext cx="1146677" cy="573338"/>
      </dsp:txXfrm>
    </dsp:sp>
    <dsp:sp modelId="{90D24171-8BEB-4C0D-A8E0-0E3739C1925F}">
      <dsp:nvSpPr>
        <dsp:cNvPr id="0" name=""/>
        <dsp:cNvSpPr/>
      </dsp:nvSpPr>
      <dsp:spPr>
        <a:xfrm>
          <a:off x="2041934" y="3160842"/>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Accounting Manager</a:t>
          </a:r>
        </a:p>
      </dsp:txBody>
      <dsp:txXfrm>
        <a:off x="2041934" y="3160842"/>
        <a:ext cx="1146677" cy="573338"/>
      </dsp:txXfrm>
    </dsp:sp>
    <dsp:sp modelId="{BE97CFB2-6019-48CF-ABC0-0F74C1097456}">
      <dsp:nvSpPr>
        <dsp:cNvPr id="0" name=""/>
        <dsp:cNvSpPr/>
      </dsp:nvSpPr>
      <dsp:spPr>
        <a:xfrm>
          <a:off x="2215794" y="3889876"/>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Accounting</a:t>
          </a:r>
        </a:p>
        <a:p>
          <a:pPr marL="0" lvl="0" indent="0" algn="ctr" defTabSz="533400">
            <a:lnSpc>
              <a:spcPct val="90000"/>
            </a:lnSpc>
            <a:spcBef>
              <a:spcPct val="0"/>
            </a:spcBef>
            <a:spcAft>
              <a:spcPct val="35000"/>
            </a:spcAft>
            <a:buNone/>
          </a:pPr>
          <a:r>
            <a:rPr lang="en-US" sz="1200" kern="1200" dirty="0"/>
            <a:t>7</a:t>
          </a:r>
        </a:p>
      </dsp:txBody>
      <dsp:txXfrm>
        <a:off x="2215794" y="3889876"/>
        <a:ext cx="1146677" cy="573338"/>
      </dsp:txXfrm>
    </dsp:sp>
    <dsp:sp modelId="{7E8E2264-41FC-4129-B39E-A2484A417C74}">
      <dsp:nvSpPr>
        <dsp:cNvPr id="0" name=""/>
        <dsp:cNvSpPr/>
      </dsp:nvSpPr>
      <dsp:spPr>
        <a:xfrm>
          <a:off x="2223109" y="4714669"/>
          <a:ext cx="1146677" cy="657229"/>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Accounts </a:t>
          </a:r>
        </a:p>
        <a:p>
          <a:pPr marL="0" lvl="0" indent="0" algn="ctr" defTabSz="533400">
            <a:lnSpc>
              <a:spcPct val="90000"/>
            </a:lnSpc>
            <a:spcBef>
              <a:spcPct val="0"/>
            </a:spcBef>
            <a:spcAft>
              <a:spcPct val="35000"/>
            </a:spcAft>
            <a:buNone/>
          </a:pPr>
          <a:r>
            <a:rPr lang="en-US" sz="1200" kern="1200" dirty="0"/>
            <a:t>Payable</a:t>
          </a:r>
        </a:p>
        <a:p>
          <a:pPr marL="0" lvl="0" indent="0" algn="ctr" defTabSz="533400">
            <a:lnSpc>
              <a:spcPct val="90000"/>
            </a:lnSpc>
            <a:spcBef>
              <a:spcPct val="0"/>
            </a:spcBef>
            <a:spcAft>
              <a:spcPct val="35000"/>
            </a:spcAft>
            <a:buNone/>
          </a:pPr>
          <a:r>
            <a:rPr lang="en-US" sz="1200" kern="1200" dirty="0"/>
            <a:t>5</a:t>
          </a:r>
        </a:p>
      </dsp:txBody>
      <dsp:txXfrm>
        <a:off x="2223109" y="4714669"/>
        <a:ext cx="1146677" cy="657229"/>
      </dsp:txXfrm>
    </dsp:sp>
    <dsp:sp modelId="{2D212E61-3423-4285-BAD2-4151CE456EAC}">
      <dsp:nvSpPr>
        <dsp:cNvPr id="0" name=""/>
        <dsp:cNvSpPr/>
      </dsp:nvSpPr>
      <dsp:spPr>
        <a:xfrm>
          <a:off x="3576819" y="3160842"/>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Billing </a:t>
          </a:r>
        </a:p>
        <a:p>
          <a:pPr marL="0" lvl="0" indent="0" algn="ctr" defTabSz="622300">
            <a:lnSpc>
              <a:spcPct val="90000"/>
            </a:lnSpc>
            <a:spcBef>
              <a:spcPct val="0"/>
            </a:spcBef>
            <a:spcAft>
              <a:spcPct val="35000"/>
            </a:spcAft>
            <a:buNone/>
          </a:pPr>
          <a:r>
            <a:rPr lang="en-US" sz="1400" kern="1200" dirty="0"/>
            <a:t>Manager </a:t>
          </a:r>
        </a:p>
      </dsp:txBody>
      <dsp:txXfrm>
        <a:off x="3576819" y="3160842"/>
        <a:ext cx="1146677" cy="573338"/>
      </dsp:txXfrm>
    </dsp:sp>
    <dsp:sp modelId="{CB457D8F-453A-4028-AE7F-1AC8B937CF0E}">
      <dsp:nvSpPr>
        <dsp:cNvPr id="0" name=""/>
        <dsp:cNvSpPr/>
      </dsp:nvSpPr>
      <dsp:spPr>
        <a:xfrm>
          <a:off x="3775561" y="4017948"/>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Billing</a:t>
          </a:r>
        </a:p>
        <a:p>
          <a:pPr marL="0" lvl="0" indent="0" algn="ctr" defTabSz="533400">
            <a:lnSpc>
              <a:spcPct val="90000"/>
            </a:lnSpc>
            <a:spcBef>
              <a:spcPct val="0"/>
            </a:spcBef>
            <a:spcAft>
              <a:spcPct val="35000"/>
            </a:spcAft>
            <a:buNone/>
          </a:pPr>
          <a:r>
            <a:rPr lang="en-US" sz="1200" kern="1200" dirty="0"/>
            <a:t>9</a:t>
          </a:r>
        </a:p>
      </dsp:txBody>
      <dsp:txXfrm>
        <a:off x="3775561" y="4017948"/>
        <a:ext cx="1146677" cy="573338"/>
      </dsp:txXfrm>
    </dsp:sp>
    <dsp:sp modelId="{9F7543A8-7157-4679-8306-FB09DF38D8AC}">
      <dsp:nvSpPr>
        <dsp:cNvPr id="0" name=""/>
        <dsp:cNvSpPr/>
      </dsp:nvSpPr>
      <dsp:spPr>
        <a:xfrm>
          <a:off x="3773967" y="4902226"/>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Meter Readers</a:t>
          </a:r>
        </a:p>
        <a:p>
          <a:pPr marL="0" lvl="0" indent="0" algn="ctr" defTabSz="533400">
            <a:lnSpc>
              <a:spcPct val="90000"/>
            </a:lnSpc>
            <a:spcBef>
              <a:spcPct val="0"/>
            </a:spcBef>
            <a:spcAft>
              <a:spcPct val="35000"/>
            </a:spcAft>
            <a:buNone/>
          </a:pPr>
          <a:r>
            <a:rPr lang="en-US" sz="1200" kern="1200" dirty="0"/>
            <a:t>2</a:t>
          </a:r>
        </a:p>
      </dsp:txBody>
      <dsp:txXfrm>
        <a:off x="3773967" y="4902226"/>
        <a:ext cx="1146677" cy="573338"/>
      </dsp:txXfrm>
    </dsp:sp>
    <dsp:sp modelId="{3FDD1D47-A8E9-4FF9-AECC-4319D8EE6DD0}">
      <dsp:nvSpPr>
        <dsp:cNvPr id="0" name=""/>
        <dsp:cNvSpPr/>
      </dsp:nvSpPr>
      <dsp:spPr>
        <a:xfrm>
          <a:off x="5051686" y="3160842"/>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Customer Service Manager</a:t>
          </a:r>
        </a:p>
      </dsp:txBody>
      <dsp:txXfrm>
        <a:off x="5051686" y="3160842"/>
        <a:ext cx="1146677" cy="573338"/>
      </dsp:txXfrm>
    </dsp:sp>
    <dsp:sp modelId="{75C7DC53-99CF-44AE-97F2-C0D52F90E2B4}">
      <dsp:nvSpPr>
        <dsp:cNvPr id="0" name=""/>
        <dsp:cNvSpPr/>
      </dsp:nvSpPr>
      <dsp:spPr>
        <a:xfrm>
          <a:off x="5230178" y="3975258"/>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Central Cashier</a:t>
          </a:r>
        </a:p>
        <a:p>
          <a:pPr marL="0" lvl="0" indent="0" algn="ctr" defTabSz="533400">
            <a:lnSpc>
              <a:spcPct val="90000"/>
            </a:lnSpc>
            <a:spcBef>
              <a:spcPct val="0"/>
            </a:spcBef>
            <a:spcAft>
              <a:spcPct val="35000"/>
            </a:spcAft>
            <a:buNone/>
          </a:pPr>
          <a:r>
            <a:rPr lang="en-US" sz="1200" kern="1200" dirty="0"/>
            <a:t>10</a:t>
          </a:r>
        </a:p>
      </dsp:txBody>
      <dsp:txXfrm>
        <a:off x="5230178" y="3975258"/>
        <a:ext cx="1146677" cy="573338"/>
      </dsp:txXfrm>
    </dsp:sp>
    <dsp:sp modelId="{D676EB65-D48C-4C36-9182-8EE2E362421A}">
      <dsp:nvSpPr>
        <dsp:cNvPr id="0" name=""/>
        <dsp:cNvSpPr/>
      </dsp:nvSpPr>
      <dsp:spPr>
        <a:xfrm>
          <a:off x="5768199" y="2040601"/>
          <a:ext cx="1146677" cy="55666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Senior </a:t>
          </a:r>
          <a:r>
            <a:rPr lang="en-US" sz="1200" kern="1200" dirty="0"/>
            <a:t>Financial</a:t>
          </a:r>
          <a:r>
            <a:rPr lang="en-US" sz="1400" kern="1200" dirty="0"/>
            <a:t> Officer</a:t>
          </a:r>
        </a:p>
      </dsp:txBody>
      <dsp:txXfrm>
        <a:off x="5768199" y="2040601"/>
        <a:ext cx="1146677" cy="556660"/>
      </dsp:txXfrm>
    </dsp:sp>
    <dsp:sp modelId="{DD372DD8-044F-4D35-8B83-6DBBD128A8F0}">
      <dsp:nvSpPr>
        <dsp:cNvPr id="0" name=""/>
        <dsp:cNvSpPr/>
      </dsp:nvSpPr>
      <dsp:spPr>
        <a:xfrm>
          <a:off x="6472236" y="3160842"/>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Tax </a:t>
          </a:r>
        </a:p>
        <a:p>
          <a:pPr marL="0" lvl="0" indent="0" algn="ctr" defTabSz="622300">
            <a:lnSpc>
              <a:spcPct val="90000"/>
            </a:lnSpc>
            <a:spcBef>
              <a:spcPct val="0"/>
            </a:spcBef>
            <a:spcAft>
              <a:spcPct val="35000"/>
            </a:spcAft>
            <a:buNone/>
          </a:pPr>
          <a:r>
            <a:rPr lang="en-US" sz="1400" kern="1200" dirty="0"/>
            <a:t>Manager</a:t>
          </a:r>
        </a:p>
      </dsp:txBody>
      <dsp:txXfrm>
        <a:off x="6472236" y="3160842"/>
        <a:ext cx="1146677" cy="573338"/>
      </dsp:txXfrm>
    </dsp:sp>
    <dsp:sp modelId="{FA774BE3-60D9-4E1F-BE6A-B802676C9FBE}">
      <dsp:nvSpPr>
        <dsp:cNvPr id="0" name=""/>
        <dsp:cNvSpPr/>
      </dsp:nvSpPr>
      <dsp:spPr>
        <a:xfrm>
          <a:off x="6829277" y="3932647"/>
          <a:ext cx="1146677" cy="63766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Earned Income </a:t>
          </a:r>
        </a:p>
        <a:p>
          <a:pPr marL="0" lvl="0" indent="0" algn="ctr" defTabSz="533400">
            <a:lnSpc>
              <a:spcPct val="90000"/>
            </a:lnSpc>
            <a:spcBef>
              <a:spcPct val="0"/>
            </a:spcBef>
            <a:spcAft>
              <a:spcPct val="35000"/>
            </a:spcAft>
            <a:buNone/>
          </a:pPr>
          <a:r>
            <a:rPr lang="en-US" sz="1200" kern="1200" dirty="0"/>
            <a:t>Tax</a:t>
          </a:r>
        </a:p>
        <a:p>
          <a:pPr marL="0" lvl="0" indent="0" algn="ctr" defTabSz="533400">
            <a:lnSpc>
              <a:spcPct val="90000"/>
            </a:lnSpc>
            <a:spcBef>
              <a:spcPct val="0"/>
            </a:spcBef>
            <a:spcAft>
              <a:spcPct val="35000"/>
            </a:spcAft>
            <a:buNone/>
          </a:pPr>
          <a:r>
            <a:rPr lang="en-US" sz="1200" kern="1200" dirty="0"/>
            <a:t>9</a:t>
          </a:r>
        </a:p>
      </dsp:txBody>
      <dsp:txXfrm>
        <a:off x="6829277" y="3932647"/>
        <a:ext cx="1146677" cy="637661"/>
      </dsp:txXfrm>
    </dsp:sp>
    <dsp:sp modelId="{95F57449-9919-480B-9EB5-4F7367139A17}">
      <dsp:nvSpPr>
        <dsp:cNvPr id="0" name=""/>
        <dsp:cNvSpPr/>
      </dsp:nvSpPr>
      <dsp:spPr>
        <a:xfrm>
          <a:off x="6839677" y="4686971"/>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Revenue Audit </a:t>
          </a:r>
        </a:p>
        <a:p>
          <a:pPr marL="0" lvl="0" indent="0" algn="ctr" defTabSz="533400">
            <a:lnSpc>
              <a:spcPct val="90000"/>
            </a:lnSpc>
            <a:spcBef>
              <a:spcPct val="0"/>
            </a:spcBef>
            <a:spcAft>
              <a:spcPct val="35000"/>
            </a:spcAft>
            <a:buNone/>
          </a:pPr>
          <a:r>
            <a:rPr lang="en-US" sz="1200" kern="1200" dirty="0"/>
            <a:t>3</a:t>
          </a:r>
        </a:p>
      </dsp:txBody>
      <dsp:txXfrm>
        <a:off x="6839677" y="4686971"/>
        <a:ext cx="1146677" cy="573338"/>
      </dsp:txXfrm>
    </dsp:sp>
    <dsp:sp modelId="{88DCC377-9CB8-40CC-BB63-A340DA658613}">
      <dsp:nvSpPr>
        <dsp:cNvPr id="0" name=""/>
        <dsp:cNvSpPr/>
      </dsp:nvSpPr>
      <dsp:spPr>
        <a:xfrm>
          <a:off x="8221389" y="3146457"/>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622300">
            <a:lnSpc>
              <a:spcPct val="90000"/>
            </a:lnSpc>
            <a:spcBef>
              <a:spcPct val="0"/>
            </a:spcBef>
            <a:spcAft>
              <a:spcPct val="35000"/>
            </a:spcAft>
            <a:buNone/>
          </a:pPr>
          <a:r>
            <a:rPr lang="en-US" sz="1400" kern="1200" dirty="0"/>
            <a:t>Account Services Manager</a:t>
          </a:r>
        </a:p>
      </dsp:txBody>
      <dsp:txXfrm>
        <a:off x="8221389" y="3146457"/>
        <a:ext cx="1146677" cy="573338"/>
      </dsp:txXfrm>
    </dsp:sp>
    <dsp:sp modelId="{3E1312CD-26BA-494B-BCD4-79692BE3B928}">
      <dsp:nvSpPr>
        <dsp:cNvPr id="0" name=""/>
        <dsp:cNvSpPr/>
      </dsp:nvSpPr>
      <dsp:spPr>
        <a:xfrm>
          <a:off x="8442720" y="4024685"/>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libri" panose="020F0502020204030204"/>
              <a:ea typeface="+mn-ea"/>
              <a:cs typeface="+mn-cs"/>
            </a:rPr>
            <a:t>Account Services</a:t>
          </a:r>
        </a:p>
        <a:p>
          <a:pPr marL="0" lvl="0" indent="0" algn="ctr" defTabSz="533400">
            <a:lnSpc>
              <a:spcPct val="90000"/>
            </a:lnSpc>
            <a:spcBef>
              <a:spcPct val="0"/>
            </a:spcBef>
            <a:spcAft>
              <a:spcPct val="35000"/>
            </a:spcAft>
            <a:buNone/>
          </a:pPr>
          <a:r>
            <a:rPr lang="en-US" sz="1200" kern="1200" dirty="0">
              <a:latin typeface="Calibri" panose="020F0502020204030204"/>
              <a:ea typeface="+mn-ea"/>
              <a:cs typeface="+mn-cs"/>
            </a:rPr>
            <a:t>7 </a:t>
          </a:r>
        </a:p>
      </dsp:txBody>
      <dsp:txXfrm>
        <a:off x="8442720" y="4024685"/>
        <a:ext cx="1146677" cy="573338"/>
      </dsp:txXfrm>
    </dsp:sp>
    <dsp:sp modelId="{86A69B71-B42D-4121-A441-92AB8B8A271A}">
      <dsp:nvSpPr>
        <dsp:cNvPr id="0" name=""/>
        <dsp:cNvSpPr/>
      </dsp:nvSpPr>
      <dsp:spPr>
        <a:xfrm>
          <a:off x="9730668" y="3142782"/>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Parking Service Manager</a:t>
          </a:r>
        </a:p>
      </dsp:txBody>
      <dsp:txXfrm>
        <a:off x="9730668" y="3142782"/>
        <a:ext cx="1146677" cy="573338"/>
      </dsp:txXfrm>
    </dsp:sp>
    <dsp:sp modelId="{67A9F027-EAB9-456B-9BA4-153231F74533}">
      <dsp:nvSpPr>
        <dsp:cNvPr id="0" name=""/>
        <dsp:cNvSpPr/>
      </dsp:nvSpPr>
      <dsp:spPr>
        <a:xfrm>
          <a:off x="9959051" y="4029364"/>
          <a:ext cx="1146677" cy="57333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kern="1200" dirty="0"/>
            <a:t>Parking Enforcement</a:t>
          </a:r>
          <a:endParaRPr lang="en-US" sz="1200" kern="1200" dirty="0">
            <a:latin typeface="Calibri Light" panose="020F0302020204030204"/>
          </a:endParaRPr>
        </a:p>
        <a:p>
          <a:pPr marL="0" lvl="0" indent="0" algn="ctr" defTabSz="533400" rtl="0">
            <a:lnSpc>
              <a:spcPct val="90000"/>
            </a:lnSpc>
            <a:spcBef>
              <a:spcPct val="0"/>
            </a:spcBef>
            <a:spcAft>
              <a:spcPct val="35000"/>
            </a:spcAft>
            <a:buNone/>
          </a:pPr>
          <a:r>
            <a:rPr lang="en-US" sz="1200" kern="1200" dirty="0">
              <a:latin typeface="Calibri Light" panose="020F0302020204030204"/>
            </a:rPr>
            <a:t>14</a:t>
          </a:r>
        </a:p>
      </dsp:txBody>
      <dsp:txXfrm>
        <a:off x="9959051" y="4029364"/>
        <a:ext cx="1146677" cy="573338"/>
      </dsp:txXfrm>
    </dsp:sp>
    <dsp:sp modelId="{05F0555B-64E8-418D-839D-3BC2B67226A7}">
      <dsp:nvSpPr>
        <dsp:cNvPr id="0" name=""/>
        <dsp:cNvSpPr/>
      </dsp:nvSpPr>
      <dsp:spPr>
        <a:xfrm>
          <a:off x="4064025" y="1822326"/>
          <a:ext cx="1066593" cy="55717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Principal Analyst</a:t>
          </a:r>
        </a:p>
      </dsp:txBody>
      <dsp:txXfrm>
        <a:off x="4064025" y="1822326"/>
        <a:ext cx="1066593" cy="557170"/>
      </dsp:txXfrm>
    </dsp:sp>
    <dsp:sp modelId="{E2238AF4-F114-4C0F-9AFA-65F74B732734}">
      <dsp:nvSpPr>
        <dsp:cNvPr id="0" name=""/>
        <dsp:cNvSpPr/>
      </dsp:nvSpPr>
      <dsp:spPr>
        <a:xfrm>
          <a:off x="6012739" y="1289666"/>
          <a:ext cx="1749393" cy="53436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Deputy Director</a:t>
          </a:r>
        </a:p>
        <a:p>
          <a:pPr marL="0" lvl="0" indent="0" algn="ctr" defTabSz="711200">
            <a:lnSpc>
              <a:spcPct val="90000"/>
            </a:lnSpc>
            <a:spcBef>
              <a:spcPct val="0"/>
            </a:spcBef>
            <a:spcAft>
              <a:spcPct val="35000"/>
            </a:spcAft>
            <a:buNone/>
          </a:pPr>
          <a:r>
            <a:rPr lang="en-US" sz="1400" kern="1200" dirty="0"/>
            <a:t>Lois McLaughlin </a:t>
          </a:r>
        </a:p>
      </dsp:txBody>
      <dsp:txXfrm>
        <a:off x="6012739" y="1289666"/>
        <a:ext cx="1749393" cy="534362"/>
      </dsp:txXfrm>
    </dsp:sp>
    <dsp:sp modelId="{FB5C7BFF-96D9-48A8-AF8D-C5C583AAA0F2}">
      <dsp:nvSpPr>
        <dsp:cNvPr id="0" name=""/>
        <dsp:cNvSpPr/>
      </dsp:nvSpPr>
      <dsp:spPr>
        <a:xfrm>
          <a:off x="4206471" y="2484990"/>
          <a:ext cx="1124420" cy="401279"/>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Administrative</a:t>
          </a:r>
          <a:r>
            <a:rPr lang="en-US" sz="1400" kern="1200" dirty="0"/>
            <a:t> Assistant</a:t>
          </a:r>
        </a:p>
      </dsp:txBody>
      <dsp:txXfrm>
        <a:off x="4206471" y="2484990"/>
        <a:ext cx="1124420" cy="40127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2"/>
            <a:ext cx="3011699" cy="463408"/>
          </a:xfrm>
          <a:prstGeom prst="rect">
            <a:avLst/>
          </a:prstGeom>
        </p:spPr>
        <p:txBody>
          <a:bodyPr vert="horz" lIns="92481" tIns="46240" rIns="92481" bIns="46240" rtlCol="0"/>
          <a:lstStyle>
            <a:lvl1pPr algn="l">
              <a:defRPr sz="1200"/>
            </a:lvl1pPr>
          </a:lstStyle>
          <a:p>
            <a:r>
              <a:rPr lang="en-US" dirty="0"/>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36770" y="2"/>
            <a:ext cx="3011699" cy="463408"/>
          </a:xfrm>
          <a:prstGeom prst="rect">
            <a:avLst/>
          </a:prstGeom>
        </p:spPr>
        <p:txBody>
          <a:bodyPr vert="horz" lIns="92481" tIns="46240" rIns="92481" bIns="46240" rtlCol="0"/>
          <a:lstStyle>
            <a:lvl1pPr algn="r">
              <a:defRPr sz="1200"/>
            </a:lvl1pPr>
          </a:lstStyle>
          <a:p>
            <a:fld id="{BDFA5848-4350-4C8C-841A-A2639A912AD6}" type="datetimeFigureOut">
              <a:rPr lang="en-US" smtClean="0"/>
              <a:t>4/4/2025</a:t>
            </a:fld>
            <a:endParaRPr lang="en-US" dirty="0"/>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772670"/>
            <a:ext cx="3011699" cy="463407"/>
          </a:xfrm>
          <a:prstGeom prst="rect">
            <a:avLst/>
          </a:prstGeom>
        </p:spPr>
        <p:txBody>
          <a:bodyPr vert="horz" lIns="92481" tIns="46240" rIns="92481" bIns="4624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36770" y="8772670"/>
            <a:ext cx="3011699" cy="463407"/>
          </a:xfrm>
          <a:prstGeom prst="rect">
            <a:avLst/>
          </a:prstGeom>
        </p:spPr>
        <p:txBody>
          <a:bodyPr vert="horz" lIns="92481" tIns="46240" rIns="92481" bIns="46240" rtlCol="0" anchor="b"/>
          <a:lstStyle>
            <a:lvl1pPr algn="r">
              <a:defRPr sz="1200"/>
            </a:lvl1pPr>
          </a:lstStyle>
          <a:p>
            <a:fld id="{9CC9B554-CE9A-4EFC-8C58-8C0B48350D8A}" type="slidenum">
              <a:rPr lang="en-US" smtClean="0"/>
              <a:t>‹#›</a:t>
            </a:fld>
            <a:endParaRPr lang="en-US" dirty="0"/>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11699" cy="463408"/>
          </a:xfrm>
          <a:prstGeom prst="rect">
            <a:avLst/>
          </a:prstGeom>
        </p:spPr>
        <p:txBody>
          <a:bodyPr vert="horz" lIns="92481" tIns="46240" rIns="92481" bIns="46240" rtlCol="0"/>
          <a:lstStyle>
            <a:lvl1pPr algn="l">
              <a:defRPr sz="1200"/>
            </a:lvl1pPr>
          </a:lstStyle>
          <a:p>
            <a:r>
              <a:rPr lang="en-US" dirty="0"/>
              <a:t>FY 2024 Budget Hearings - Department of Real Estate &amp; Housing</a:t>
            </a:r>
          </a:p>
        </p:txBody>
      </p:sp>
      <p:sp>
        <p:nvSpPr>
          <p:cNvPr id="3" name="Date Placeholder 2"/>
          <p:cNvSpPr>
            <a:spLocks noGrp="1"/>
          </p:cNvSpPr>
          <p:nvPr>
            <p:ph type="dt" idx="1"/>
          </p:nvPr>
        </p:nvSpPr>
        <p:spPr>
          <a:xfrm>
            <a:off x="3936770" y="2"/>
            <a:ext cx="3011699" cy="463408"/>
          </a:xfrm>
          <a:prstGeom prst="rect">
            <a:avLst/>
          </a:prstGeom>
        </p:spPr>
        <p:txBody>
          <a:bodyPr vert="horz" lIns="92481" tIns="46240" rIns="92481" bIns="46240" rtlCol="0"/>
          <a:lstStyle>
            <a:lvl1pPr algn="r">
              <a:defRPr sz="1200"/>
            </a:lvl1pPr>
          </a:lstStyle>
          <a:p>
            <a:fld id="{41D78027-D353-483E-95A2-FCBA33FBCBEA}" type="datetimeFigureOut">
              <a:rPr lang="en-US" smtClean="0"/>
              <a:t>4/4/2025</a:t>
            </a:fld>
            <a:endParaRPr lang="en-US" dirty="0"/>
          </a:p>
        </p:txBody>
      </p:sp>
      <p:sp>
        <p:nvSpPr>
          <p:cNvPr id="4" name="Slide Image Placeholder 3"/>
          <p:cNvSpPr>
            <a:spLocks noGrp="1" noRot="1" noChangeAspect="1"/>
          </p:cNvSpPr>
          <p:nvPr>
            <p:ph type="sldImg" idx="2"/>
          </p:nvPr>
        </p:nvSpPr>
        <p:spPr>
          <a:xfrm>
            <a:off x="706438" y="1154113"/>
            <a:ext cx="5537200" cy="3116262"/>
          </a:xfrm>
          <a:prstGeom prst="rect">
            <a:avLst/>
          </a:prstGeom>
          <a:noFill/>
          <a:ln w="12700">
            <a:solidFill>
              <a:prstClr val="black"/>
            </a:solidFill>
          </a:ln>
        </p:spPr>
        <p:txBody>
          <a:bodyPr vert="horz" lIns="92481" tIns="46240" rIns="92481" bIns="46240" rtlCol="0" anchor="ctr"/>
          <a:lstStyle/>
          <a:p>
            <a:endParaRPr lang="en-US" dirty="0"/>
          </a:p>
        </p:txBody>
      </p:sp>
      <p:sp>
        <p:nvSpPr>
          <p:cNvPr id="5" name="Notes Placeholder 4"/>
          <p:cNvSpPr>
            <a:spLocks noGrp="1"/>
          </p:cNvSpPr>
          <p:nvPr>
            <p:ph type="body" sz="quarter" idx="3"/>
          </p:nvPr>
        </p:nvSpPr>
        <p:spPr>
          <a:xfrm>
            <a:off x="695008" y="4444862"/>
            <a:ext cx="5560060" cy="3636705"/>
          </a:xfrm>
          <a:prstGeom prst="rect">
            <a:avLst/>
          </a:prstGeom>
        </p:spPr>
        <p:txBody>
          <a:bodyPr vert="horz" lIns="92481" tIns="46240" rIns="92481" bIns="4624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0"/>
            <a:ext cx="3011699" cy="463407"/>
          </a:xfrm>
          <a:prstGeom prst="rect">
            <a:avLst/>
          </a:prstGeom>
        </p:spPr>
        <p:txBody>
          <a:bodyPr vert="horz" lIns="92481" tIns="46240" rIns="92481" bIns="4624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70" y="8772670"/>
            <a:ext cx="3011699" cy="463407"/>
          </a:xfrm>
          <a:prstGeom prst="rect">
            <a:avLst/>
          </a:prstGeom>
        </p:spPr>
        <p:txBody>
          <a:bodyPr vert="horz" lIns="92481" tIns="46240" rIns="92481" bIns="46240" rtlCol="0" anchor="b"/>
          <a:lstStyle>
            <a:lvl1pPr algn="r">
              <a:defRPr sz="1200"/>
            </a:lvl1pPr>
          </a:lstStyle>
          <a:p>
            <a:fld id="{3334F976-DB2A-4B38-ABF1-FB6B30916456}" type="slidenum">
              <a:rPr lang="en-US" smtClean="0"/>
              <a:t>‹#›</a:t>
            </a:fld>
            <a:endParaRPr lang="en-US" dirty="0"/>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2</a:t>
            </a:fld>
            <a:endParaRPr lang="en-US" dirty="0"/>
          </a:p>
        </p:txBody>
      </p:sp>
    </p:spTree>
    <p:extLst>
      <p:ext uri="{BB962C8B-B14F-4D97-AF65-F5344CB8AC3E}">
        <p14:creationId xmlns:p14="http://schemas.microsoft.com/office/powerpoint/2010/main" val="1209710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3</a:t>
            </a:fld>
            <a:endParaRPr lang="en-US" dirty="0"/>
          </a:p>
        </p:txBody>
      </p:sp>
    </p:spTree>
    <p:extLst>
      <p:ext uri="{BB962C8B-B14F-4D97-AF65-F5344CB8AC3E}">
        <p14:creationId xmlns:p14="http://schemas.microsoft.com/office/powerpoint/2010/main" val="1442259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4</a:t>
            </a:fld>
            <a:endParaRPr lang="en-US" dirty="0"/>
          </a:p>
        </p:txBody>
      </p:sp>
    </p:spTree>
    <p:extLst>
      <p:ext uri="{BB962C8B-B14F-4D97-AF65-F5344CB8AC3E}">
        <p14:creationId xmlns:p14="http://schemas.microsoft.com/office/powerpoint/2010/main" val="2396427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5</a:t>
            </a:fld>
            <a:endParaRPr lang="en-US" dirty="0"/>
          </a:p>
        </p:txBody>
      </p:sp>
    </p:spTree>
    <p:extLst>
      <p:ext uri="{BB962C8B-B14F-4D97-AF65-F5344CB8AC3E}">
        <p14:creationId xmlns:p14="http://schemas.microsoft.com/office/powerpoint/2010/main" val="3340274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6</a:t>
            </a:fld>
            <a:endParaRPr lang="en-US" dirty="0"/>
          </a:p>
        </p:txBody>
      </p:sp>
    </p:spTree>
    <p:extLst>
      <p:ext uri="{BB962C8B-B14F-4D97-AF65-F5344CB8AC3E}">
        <p14:creationId xmlns:p14="http://schemas.microsoft.com/office/powerpoint/2010/main" val="2929734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7</a:t>
            </a:fld>
            <a:endParaRPr lang="en-US" dirty="0"/>
          </a:p>
        </p:txBody>
      </p:sp>
    </p:spTree>
    <p:extLst>
      <p:ext uri="{BB962C8B-B14F-4D97-AF65-F5344CB8AC3E}">
        <p14:creationId xmlns:p14="http://schemas.microsoft.com/office/powerpoint/2010/main" val="2290360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8</a:t>
            </a:fld>
            <a:endParaRPr lang="en-US" dirty="0"/>
          </a:p>
        </p:txBody>
      </p:sp>
    </p:spTree>
    <p:extLst>
      <p:ext uri="{BB962C8B-B14F-4D97-AF65-F5344CB8AC3E}">
        <p14:creationId xmlns:p14="http://schemas.microsoft.com/office/powerpoint/2010/main" val="187509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9</a:t>
            </a:fld>
            <a:endParaRPr lang="en-US" dirty="0"/>
          </a:p>
        </p:txBody>
      </p:sp>
    </p:spTree>
    <p:extLst>
      <p:ext uri="{BB962C8B-B14F-4D97-AF65-F5344CB8AC3E}">
        <p14:creationId xmlns:p14="http://schemas.microsoft.com/office/powerpoint/2010/main" val="898407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10</a:t>
            </a:fld>
            <a:endParaRPr lang="en-US" dirty="0"/>
          </a:p>
        </p:txBody>
      </p:sp>
    </p:spTree>
    <p:extLst>
      <p:ext uri="{BB962C8B-B14F-4D97-AF65-F5344CB8AC3E}">
        <p14:creationId xmlns:p14="http://schemas.microsoft.com/office/powerpoint/2010/main" val="3938010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12</a:t>
            </a:fld>
            <a:endParaRPr lang="en-US" dirty="0"/>
          </a:p>
        </p:txBody>
      </p:sp>
    </p:spTree>
    <p:extLst>
      <p:ext uri="{BB962C8B-B14F-4D97-AF65-F5344CB8AC3E}">
        <p14:creationId xmlns:p14="http://schemas.microsoft.com/office/powerpoint/2010/main" val="4014567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13</a:t>
            </a:fld>
            <a:endParaRPr lang="en-US" dirty="0"/>
          </a:p>
        </p:txBody>
      </p:sp>
    </p:spTree>
    <p:extLst>
      <p:ext uri="{BB962C8B-B14F-4D97-AF65-F5344CB8AC3E}">
        <p14:creationId xmlns:p14="http://schemas.microsoft.com/office/powerpoint/2010/main" val="613648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14</a:t>
            </a:fld>
            <a:endParaRPr lang="en-US" dirty="0"/>
          </a:p>
        </p:txBody>
      </p:sp>
    </p:spTree>
    <p:extLst>
      <p:ext uri="{BB962C8B-B14F-4D97-AF65-F5344CB8AC3E}">
        <p14:creationId xmlns:p14="http://schemas.microsoft.com/office/powerpoint/2010/main" val="2901512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15</a:t>
            </a:fld>
            <a:endParaRPr lang="en-US" dirty="0"/>
          </a:p>
        </p:txBody>
      </p:sp>
    </p:spTree>
    <p:extLst>
      <p:ext uri="{BB962C8B-B14F-4D97-AF65-F5344CB8AC3E}">
        <p14:creationId xmlns:p14="http://schemas.microsoft.com/office/powerpoint/2010/main" val="3214460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16</a:t>
            </a:fld>
            <a:endParaRPr lang="en-US" dirty="0"/>
          </a:p>
        </p:txBody>
      </p:sp>
    </p:spTree>
    <p:extLst>
      <p:ext uri="{BB962C8B-B14F-4D97-AF65-F5344CB8AC3E}">
        <p14:creationId xmlns:p14="http://schemas.microsoft.com/office/powerpoint/2010/main" val="2037303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17</a:t>
            </a:fld>
            <a:endParaRPr lang="en-US" dirty="0"/>
          </a:p>
        </p:txBody>
      </p:sp>
    </p:spTree>
    <p:extLst>
      <p:ext uri="{BB962C8B-B14F-4D97-AF65-F5344CB8AC3E}">
        <p14:creationId xmlns:p14="http://schemas.microsoft.com/office/powerpoint/2010/main" val="2084723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18</a:t>
            </a:fld>
            <a:endParaRPr lang="en-US" dirty="0"/>
          </a:p>
        </p:txBody>
      </p:sp>
    </p:spTree>
    <p:extLst>
      <p:ext uri="{BB962C8B-B14F-4D97-AF65-F5344CB8AC3E}">
        <p14:creationId xmlns:p14="http://schemas.microsoft.com/office/powerpoint/2010/main" val="601043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19</a:t>
            </a:fld>
            <a:endParaRPr lang="en-US" dirty="0"/>
          </a:p>
        </p:txBody>
      </p:sp>
    </p:spTree>
    <p:extLst>
      <p:ext uri="{BB962C8B-B14F-4D97-AF65-F5344CB8AC3E}">
        <p14:creationId xmlns:p14="http://schemas.microsoft.com/office/powerpoint/2010/main" val="3434726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20</a:t>
            </a:fld>
            <a:endParaRPr lang="en-US" dirty="0"/>
          </a:p>
        </p:txBody>
      </p:sp>
    </p:spTree>
    <p:extLst>
      <p:ext uri="{BB962C8B-B14F-4D97-AF65-F5344CB8AC3E}">
        <p14:creationId xmlns:p14="http://schemas.microsoft.com/office/powerpoint/2010/main" val="4203455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15855326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26</a:t>
            </a:fld>
            <a:endParaRPr lang="en-US" dirty="0"/>
          </a:p>
        </p:txBody>
      </p:sp>
    </p:spTree>
    <p:extLst>
      <p:ext uri="{BB962C8B-B14F-4D97-AF65-F5344CB8AC3E}">
        <p14:creationId xmlns:p14="http://schemas.microsoft.com/office/powerpoint/2010/main" val="1296436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27</a:t>
            </a:fld>
            <a:endParaRPr lang="en-US" dirty="0"/>
          </a:p>
        </p:txBody>
      </p:sp>
    </p:spTree>
    <p:extLst>
      <p:ext uri="{BB962C8B-B14F-4D97-AF65-F5344CB8AC3E}">
        <p14:creationId xmlns:p14="http://schemas.microsoft.com/office/powerpoint/2010/main" val="1877633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28</a:t>
            </a:fld>
            <a:endParaRPr lang="en-US" dirty="0"/>
          </a:p>
        </p:txBody>
      </p:sp>
    </p:spTree>
    <p:extLst>
      <p:ext uri="{BB962C8B-B14F-4D97-AF65-F5344CB8AC3E}">
        <p14:creationId xmlns:p14="http://schemas.microsoft.com/office/powerpoint/2010/main" val="3524253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33</a:t>
            </a:fld>
            <a:endParaRPr lang="en-US" dirty="0"/>
          </a:p>
        </p:txBody>
      </p:sp>
    </p:spTree>
    <p:extLst>
      <p:ext uri="{BB962C8B-B14F-4D97-AF65-F5344CB8AC3E}">
        <p14:creationId xmlns:p14="http://schemas.microsoft.com/office/powerpoint/2010/main" val="1157160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CA7E0-D85D-E95C-8A5F-D646EEA33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E20FC-FC91-9DF9-CE0C-25BA7A9F47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12DE4D-4B2F-0CA2-0EF4-3F00413D1B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0133A1-DDB0-A0A1-FDBD-4204AD053919}"/>
              </a:ext>
            </a:extLst>
          </p:cNvPr>
          <p:cNvSpPr>
            <a:spLocks noGrp="1"/>
          </p:cNvSpPr>
          <p:nvPr>
            <p:ph type="sldNum" sz="quarter" idx="5"/>
          </p:nvPr>
        </p:nvSpPr>
        <p:spPr/>
        <p:txBody>
          <a:bodyPr/>
          <a:lstStyle/>
          <a:p>
            <a:fld id="{CCAFFBF1-E2CF-42D0-A5FA-9FB2DE89D650}" type="slidenum">
              <a:rPr lang="en-US" smtClean="0"/>
              <a:t>34</a:t>
            </a:fld>
            <a:endParaRPr lang="en-US" dirty="0"/>
          </a:p>
        </p:txBody>
      </p:sp>
    </p:spTree>
    <p:extLst>
      <p:ext uri="{BB962C8B-B14F-4D97-AF65-F5344CB8AC3E}">
        <p14:creationId xmlns:p14="http://schemas.microsoft.com/office/powerpoint/2010/main" val="40681238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35</a:t>
            </a:fld>
            <a:endParaRPr lang="en-US" dirty="0"/>
          </a:p>
        </p:txBody>
      </p:sp>
    </p:spTree>
    <p:extLst>
      <p:ext uri="{BB962C8B-B14F-4D97-AF65-F5344CB8AC3E}">
        <p14:creationId xmlns:p14="http://schemas.microsoft.com/office/powerpoint/2010/main" val="952398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36</a:t>
            </a:fld>
            <a:endParaRPr lang="en-US" dirty="0"/>
          </a:p>
        </p:txBody>
      </p:sp>
    </p:spTree>
    <p:extLst>
      <p:ext uri="{BB962C8B-B14F-4D97-AF65-F5344CB8AC3E}">
        <p14:creationId xmlns:p14="http://schemas.microsoft.com/office/powerpoint/2010/main" val="37492096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37</a:t>
            </a:fld>
            <a:endParaRPr lang="en-US" dirty="0"/>
          </a:p>
        </p:txBody>
      </p:sp>
    </p:spTree>
    <p:extLst>
      <p:ext uri="{BB962C8B-B14F-4D97-AF65-F5344CB8AC3E}">
        <p14:creationId xmlns:p14="http://schemas.microsoft.com/office/powerpoint/2010/main" val="3113548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38</a:t>
            </a:fld>
            <a:endParaRPr lang="en-US" dirty="0"/>
          </a:p>
        </p:txBody>
      </p:sp>
    </p:spTree>
    <p:extLst>
      <p:ext uri="{BB962C8B-B14F-4D97-AF65-F5344CB8AC3E}">
        <p14:creationId xmlns:p14="http://schemas.microsoft.com/office/powerpoint/2010/main" val="3380920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FFBF1-E2CF-42D0-A5FA-9FB2DE89D650}" type="slidenum">
              <a:rPr lang="en-US" smtClean="0"/>
              <a:t>39</a:t>
            </a:fld>
            <a:endParaRPr lang="en-US" dirty="0"/>
          </a:p>
        </p:txBody>
      </p:sp>
    </p:spTree>
    <p:extLst>
      <p:ext uri="{BB962C8B-B14F-4D97-AF65-F5344CB8AC3E}">
        <p14:creationId xmlns:p14="http://schemas.microsoft.com/office/powerpoint/2010/main" val="368772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fld id="{9FF083B3-AA1A-4E05-88D4-E81DA676419C}" type="datetime1">
              <a:rPr lang="en-US" smtClean="0"/>
              <a:t>4/4/2025</a:t>
            </a:fld>
            <a:endParaRPr lang="en-US" dirty="0"/>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fld id="{E3E26EBD-5F7F-46C7-8682-3109EC0F6B93}" type="datetime1">
              <a:rPr lang="en-US" smtClean="0"/>
              <a:t>4/4/2025</a:t>
            </a:fld>
            <a:endParaRPr lang="en-US" dirty="0"/>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fld id="{0FF73F25-8C8B-4189-86C3-02337F0CF9AB}" type="datetime1">
              <a:rPr lang="en-US" smtClean="0"/>
              <a:t>4/4/2025</a:t>
            </a:fld>
            <a:endParaRPr lang="en-US" dirty="0"/>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fld id="{61119DBB-0D0C-4573-A174-37D5FBC7D238}" type="datetime1">
              <a:rPr lang="en-US" smtClean="0"/>
              <a:t>4/4/2025</a:t>
            </a:fld>
            <a:endParaRPr lang="en-US" dirty="0"/>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fld id="{1C656103-003D-4B2D-9649-693B82F0391D}" type="datetime1">
              <a:rPr lang="en-US" smtClean="0"/>
              <a:t>4/4/2025</a:t>
            </a:fld>
            <a:endParaRPr lang="en-US" dirty="0"/>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fld id="{D8489C3D-ECFD-4F74-A29B-F94BC8374217}" type="datetime1">
              <a:rPr lang="en-US" smtClean="0"/>
              <a:t>4/4/2025</a:t>
            </a:fld>
            <a:endParaRPr lang="en-US" dirty="0"/>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fld id="{D1D1BD91-CA24-4E48-95C1-952321B801A5}" type="datetime1">
              <a:rPr lang="en-US" smtClean="0"/>
              <a:t>4/4/2025</a:t>
            </a:fld>
            <a:endParaRPr lang="en-US" dirty="0"/>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fld id="{A1830B38-AC6E-4A0B-99CF-5A141B04544E}" type="datetime1">
              <a:rPr lang="en-US" smtClean="0"/>
              <a:t>4/4/2025</a:t>
            </a:fld>
            <a:endParaRPr lang="en-US" dirty="0"/>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fld id="{5DBBBCD3-A60B-4599-BA97-8370329C227A}" type="datetime1">
              <a:rPr lang="en-US" smtClean="0"/>
              <a:t>4/4/2025</a:t>
            </a:fld>
            <a:endParaRPr lang="en-US" dirty="0"/>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fld id="{F06A9A52-8827-4CCF-9083-E26639FA8AB6}" type="datetime1">
              <a:rPr lang="en-US" smtClean="0"/>
              <a:t>4/4/2025</a:t>
            </a:fld>
            <a:endParaRPr lang="en-US" dirty="0"/>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fld id="{13FBB385-57E6-4E05-9550-E620C627E160}" type="datetime1">
              <a:rPr lang="en-US" smtClean="0"/>
              <a:t>4/4/2025</a:t>
            </a:fld>
            <a:endParaRPr lang="en-US" dirty="0"/>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0CA9285-F0BD-410A-BFA2-76711F25F60E}" type="datetime1">
              <a:rPr lang="en-US" smtClean="0"/>
              <a:t>4/4/2025</a:t>
            </a:fld>
            <a:endParaRPr lang="en-US" dirty="0"/>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dirty="0"/>
          </a:p>
        </p:txBody>
      </p:sp>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2028390"/>
            <a:ext cx="10964912" cy="4158895"/>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276447"/>
            <a:ext cx="4934479" cy="386098"/>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2026 Budget Hearings</a:t>
            </a:r>
            <a:br>
              <a:rPr lang="en-US" b="1" dirty="0">
                <a:effectLst/>
              </a:rPr>
            </a:br>
            <a:r>
              <a:rPr lang="en-US" b="1" dirty="0">
                <a:effectLst/>
              </a:rPr>
              <a:t>Finance Department</a:t>
            </a:r>
          </a:p>
        </p:txBody>
      </p:sp>
      <p:pic>
        <p:nvPicPr>
          <p:cNvPr id="4" name="Picture 3" descr="A picture containing calendar&#10;&#10;Description automatically generated">
            <a:extLst>
              <a:ext uri="{FF2B5EF4-FFF2-40B4-BE49-F238E27FC236}">
                <a16:creationId xmlns:a16="http://schemas.microsoft.com/office/drawing/2014/main" id="{60135541-3E97-26C6-C313-86EB8AE3DA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647886" y="182532"/>
            <a:ext cx="1409507" cy="1409507"/>
          </a:xfrm>
          <a:prstGeom prst="rect">
            <a:avLst/>
          </a:prstGeom>
          <a:noFill/>
        </p:spPr>
      </p:pic>
    </p:spTree>
    <p:extLst>
      <p:ext uri="{BB962C8B-B14F-4D97-AF65-F5344CB8AC3E}">
        <p14:creationId xmlns:p14="http://schemas.microsoft.com/office/powerpoint/2010/main" val="4262307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B0E849-B9AB-4FD3-AE00-431D35D6E90C}" type="datetime1">
              <a:rPr lang="en-US" smtClean="0"/>
              <a:t>4/4/2025</a:t>
            </a:fld>
            <a:endParaRPr lang="en-US" dirty="0"/>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dirty="0"/>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6.emf"/></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06" y="-518001"/>
            <a:ext cx="12322206" cy="8212750"/>
          </a:xfrm>
          <a:prstGeom prst="rect">
            <a:avLst/>
          </a:prstGeom>
        </p:spPr>
      </p:pic>
      <p:sp>
        <p:nvSpPr>
          <p:cNvPr id="7" name="Title 1">
            <a:extLst>
              <a:ext uri="{FF2B5EF4-FFF2-40B4-BE49-F238E27FC236}">
                <a16:creationId xmlns:a16="http://schemas.microsoft.com/office/drawing/2014/main" id="{878D54B3-D87F-5CF0-D71C-0BB0DDED11CF}"/>
              </a:ext>
            </a:extLst>
          </p:cNvPr>
          <p:cNvSpPr txBox="1">
            <a:spLocks/>
          </p:cNvSpPr>
          <p:nvPr/>
        </p:nvSpPr>
        <p:spPr>
          <a:xfrm>
            <a:off x="-130206" y="3911612"/>
            <a:ext cx="12322206" cy="1686757"/>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2026 Budget Hearing</a:t>
            </a:r>
          </a:p>
          <a:p>
            <a:pPr algn="ctr">
              <a:lnSpc>
                <a:spcPct val="100000"/>
              </a:lnSpc>
              <a:spcBef>
                <a:spcPts val="0"/>
              </a:spcBef>
              <a:buClr>
                <a:srgbClr val="4472C4"/>
              </a:buClr>
              <a:buSzPct val="100000"/>
              <a:buFont typeface="Calibri" panose="020F0502020204030204" pitchFamily="34" charset="0"/>
              <a:buNone/>
              <a:defRPr/>
            </a:pPr>
            <a:r>
              <a:rPr lang="en-US" b="1" dirty="0">
                <a:solidFill>
                  <a:srgbClr val="0033CC"/>
                </a:solidFill>
                <a:latin typeface="+mn-lt"/>
                <a:cs typeface="Times New Roman" panose="02020603050405020304" pitchFamily="18" charset="0"/>
              </a:rPr>
              <a:t>             FINANCE DEPARTMENT</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2400" y="3429000"/>
            <a:ext cx="2618913" cy="2618913"/>
          </a:xfrm>
          <a:prstGeom prst="rect">
            <a:avLst/>
          </a:prstGeom>
          <a:noFill/>
        </p:spPr>
      </p:pic>
    </p:spTree>
    <p:extLst>
      <p:ext uri="{BB962C8B-B14F-4D97-AF65-F5344CB8AC3E}">
        <p14:creationId xmlns:p14="http://schemas.microsoft.com/office/powerpoint/2010/main" val="2872622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9">
            <a:extLst>
              <a:ext uri="{FF2B5EF4-FFF2-40B4-BE49-F238E27FC236}">
                <a16:creationId xmlns:a16="http://schemas.microsoft.com/office/drawing/2014/main" id="{C470C066-27B4-4162-A4D7-43508F489121}"/>
              </a:ext>
            </a:extLst>
          </p:cNvPr>
          <p:cNvGraphicFramePr>
            <a:graphicFrameLocks noGrp="1"/>
          </p:cNvGraphicFramePr>
          <p:nvPr>
            <p:ph sz="half" idx="2"/>
          </p:nvPr>
        </p:nvGraphicFramePr>
        <p:xfrm>
          <a:off x="396146" y="1902460"/>
          <a:ext cx="11358579" cy="3843022"/>
        </p:xfrm>
        <a:graphic>
          <a:graphicData uri="http://schemas.openxmlformats.org/drawingml/2006/table">
            <a:tbl>
              <a:tblPr firstRow="1" bandRow="1">
                <a:tableStyleId>{7DF18680-E054-41AD-8BC1-D1AEF772440D}</a:tableStyleId>
              </a:tblPr>
              <a:tblGrid>
                <a:gridCol w="3860594">
                  <a:extLst>
                    <a:ext uri="{9D8B030D-6E8A-4147-A177-3AD203B41FA5}">
                      <a16:colId xmlns:a16="http://schemas.microsoft.com/office/drawing/2014/main" val="2288248860"/>
                    </a:ext>
                  </a:extLst>
                </a:gridCol>
                <a:gridCol w="1215390">
                  <a:extLst>
                    <a:ext uri="{9D8B030D-6E8A-4147-A177-3AD203B41FA5}">
                      <a16:colId xmlns:a16="http://schemas.microsoft.com/office/drawing/2014/main" val="1860256158"/>
                    </a:ext>
                  </a:extLst>
                </a:gridCol>
                <a:gridCol w="1207581">
                  <a:extLst>
                    <a:ext uri="{9D8B030D-6E8A-4147-A177-3AD203B41FA5}">
                      <a16:colId xmlns:a16="http://schemas.microsoft.com/office/drawing/2014/main" val="192919010"/>
                    </a:ext>
                  </a:extLst>
                </a:gridCol>
                <a:gridCol w="1305457">
                  <a:extLst>
                    <a:ext uri="{9D8B030D-6E8A-4147-A177-3AD203B41FA5}">
                      <a16:colId xmlns:a16="http://schemas.microsoft.com/office/drawing/2014/main" val="3940164692"/>
                    </a:ext>
                  </a:extLst>
                </a:gridCol>
                <a:gridCol w="1256519">
                  <a:extLst>
                    <a:ext uri="{9D8B030D-6E8A-4147-A177-3AD203B41FA5}">
                      <a16:colId xmlns:a16="http://schemas.microsoft.com/office/drawing/2014/main" val="795531151"/>
                    </a:ext>
                  </a:extLst>
                </a:gridCol>
                <a:gridCol w="1256519">
                  <a:extLst>
                    <a:ext uri="{9D8B030D-6E8A-4147-A177-3AD203B41FA5}">
                      <a16:colId xmlns:a16="http://schemas.microsoft.com/office/drawing/2014/main" val="2158662793"/>
                    </a:ext>
                  </a:extLst>
                </a:gridCol>
                <a:gridCol w="1256519">
                  <a:extLst>
                    <a:ext uri="{9D8B030D-6E8A-4147-A177-3AD203B41FA5}">
                      <a16:colId xmlns:a16="http://schemas.microsoft.com/office/drawing/2014/main" val="4089164217"/>
                    </a:ext>
                  </a:extLst>
                </a:gridCol>
              </a:tblGrid>
              <a:tr h="781943">
                <a:tc>
                  <a:txBody>
                    <a:bodyPr/>
                    <a:lstStyle/>
                    <a:p>
                      <a:pPr algn="ctr"/>
                      <a:r>
                        <a:rPr lang="en-US" sz="1600" dirty="0"/>
                        <a:t>Combined Funds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a:t>
                      </a:r>
                    </a:p>
                    <a:p>
                      <a:pPr marL="0" algn="ctr" defTabSz="457200" rtl="0" eaLnBrk="1" fontAlgn="b" latinLnBrk="0" hangingPunct="1"/>
                      <a:r>
                        <a:rPr lang="en-US" sz="1600" b="1" kern="1200" dirty="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03345447"/>
                  </a:ext>
                </a:extLst>
              </a:tr>
              <a:tr h="500718">
                <a:tc>
                  <a:txBody>
                    <a:bodyPr/>
                    <a:lstStyle/>
                    <a:p>
                      <a:pPr algn="ctr"/>
                      <a:r>
                        <a:rPr lang="en-US" sz="1600" dirty="0"/>
                        <a:t>Personal Services</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$7,514,874</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$7,994,938</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$8,614,437</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$9,044,308</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$429,871</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5.0%</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40619546"/>
                  </a:ext>
                </a:extLst>
              </a:tr>
              <a:tr h="500718">
                <a:tc>
                  <a:txBody>
                    <a:bodyPr/>
                    <a:lstStyle/>
                    <a:p>
                      <a:pPr algn="ctr"/>
                      <a:r>
                        <a:rPr lang="en-US" sz="1600" dirty="0"/>
                        <a:t>Materials, Supplies, and Equipment</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8,698,792</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8,549,204</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10,219,516</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11,197,832</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978,316</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9.6%</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12667587"/>
                  </a:ext>
                </a:extLst>
              </a:tr>
              <a:tr h="500718">
                <a:tc>
                  <a:txBody>
                    <a:bodyPr/>
                    <a:lstStyle/>
                    <a:p>
                      <a:pPr algn="ctr"/>
                      <a:r>
                        <a:rPr lang="en-US" sz="1600" dirty="0"/>
                        <a:t>Internal Services</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324,797</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514,055</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383,087</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396,830</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13,743</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3.6%</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86096006"/>
                  </a:ext>
                </a:extLst>
              </a:tr>
              <a:tr h="500718">
                <a:tc>
                  <a:txBody>
                    <a:bodyPr/>
                    <a:lstStyle/>
                    <a:p>
                      <a:pPr algn="ctr"/>
                      <a:r>
                        <a:rPr lang="en-US" sz="1600" dirty="0"/>
                        <a:t>Debt Service</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91,529</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79,053</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79,021</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197,160</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118,139</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149.5%</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35949448"/>
                  </a:ext>
                </a:extLst>
              </a:tr>
              <a:tr h="557489">
                <a:tc>
                  <a:txBody>
                    <a:bodyPr/>
                    <a:lstStyle/>
                    <a:p>
                      <a:pPr algn="ctr"/>
                      <a:r>
                        <a:rPr lang="en-US" sz="1600" b="1" dirty="0"/>
                        <a:t>Total</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$16,629,992</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$17,137,250</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$19,296,061</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$20,836,130</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$1,540,069</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8.0%</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26791589"/>
                  </a:ext>
                </a:extLst>
              </a:tr>
              <a:tr h="500718">
                <a:tc>
                  <a:txBody>
                    <a:bodyPr/>
                    <a:lstStyle/>
                    <a:p>
                      <a:pPr algn="ctr"/>
                      <a:r>
                        <a:rPr lang="en-US" sz="1600" b="1" dirty="0"/>
                        <a:t>Staffing Level (Combined Funds FTE</a:t>
                      </a:r>
                      <a:r>
                        <a:rPr lang="en-US" sz="2000" b="1" dirty="0"/>
                        <a:t>)</a:t>
                      </a:r>
                      <a:endParaRPr lang="en-US" sz="1600" b="1" dirty="0"/>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81.00 </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84.00 </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83.00 </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84.00 </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1.00 </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1.2%</a:t>
                      </a:r>
                      <a:endParaRPr lang="en-US" sz="1600" b="1" i="0" u="none" strike="noStrike" dirty="0">
                        <a:solidFill>
                          <a:srgbClr val="000000"/>
                        </a:solidFill>
                        <a:effectLst/>
                        <a:latin typeface="+mn-lt"/>
                      </a:endParaRPr>
                    </a:p>
                  </a:txBody>
                  <a:tcPr marL="7620" marR="7620" marT="762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7554"/>
                  </a:ext>
                </a:extLst>
              </a:tr>
            </a:tbl>
          </a:graphicData>
        </a:graphic>
      </p:graphicFrame>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lnSpcReduction="10000"/>
          </a:bodyPr>
          <a:lstStyle/>
          <a:p>
            <a:r>
              <a:rPr lang="en-US" dirty="0">
                <a:solidFill>
                  <a:schemeClr val="tx1">
                    <a:lumMod val="95000"/>
                  </a:schemeClr>
                </a:solidFill>
              </a:rPr>
              <a:t>Combined Funds – Proposed FY 2026 Budget</a:t>
            </a:r>
          </a:p>
        </p:txBody>
      </p:sp>
    </p:spTree>
    <p:extLst>
      <p:ext uri="{BB962C8B-B14F-4D97-AF65-F5344CB8AC3E}">
        <p14:creationId xmlns:p14="http://schemas.microsoft.com/office/powerpoint/2010/main" val="4046267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9">
            <a:extLst>
              <a:ext uri="{FF2B5EF4-FFF2-40B4-BE49-F238E27FC236}">
                <a16:creationId xmlns:a16="http://schemas.microsoft.com/office/drawing/2014/main" id="{C470C066-27B4-4162-A4D7-43508F489121}"/>
              </a:ext>
            </a:extLst>
          </p:cNvPr>
          <p:cNvGraphicFramePr>
            <a:graphicFrameLocks noGrp="1"/>
          </p:cNvGraphicFramePr>
          <p:nvPr>
            <p:ph sz="half" idx="2"/>
          </p:nvPr>
        </p:nvGraphicFramePr>
        <p:xfrm>
          <a:off x="443883" y="1964688"/>
          <a:ext cx="11298820" cy="3576540"/>
        </p:xfrm>
        <a:graphic>
          <a:graphicData uri="http://schemas.openxmlformats.org/drawingml/2006/table">
            <a:tbl>
              <a:tblPr firstRow="1" bandRow="1">
                <a:tableStyleId>{7DF18680-E054-41AD-8BC1-D1AEF772440D}</a:tableStyleId>
              </a:tblPr>
              <a:tblGrid>
                <a:gridCol w="3891292">
                  <a:extLst>
                    <a:ext uri="{9D8B030D-6E8A-4147-A177-3AD203B41FA5}">
                      <a16:colId xmlns:a16="http://schemas.microsoft.com/office/drawing/2014/main" val="2288248860"/>
                    </a:ext>
                  </a:extLst>
                </a:gridCol>
                <a:gridCol w="1256519">
                  <a:extLst>
                    <a:ext uri="{9D8B030D-6E8A-4147-A177-3AD203B41FA5}">
                      <a16:colId xmlns:a16="http://schemas.microsoft.com/office/drawing/2014/main" val="1860256158"/>
                    </a:ext>
                  </a:extLst>
                </a:gridCol>
                <a:gridCol w="1215390">
                  <a:extLst>
                    <a:ext uri="{9D8B030D-6E8A-4147-A177-3AD203B41FA5}">
                      <a16:colId xmlns:a16="http://schemas.microsoft.com/office/drawing/2014/main" val="192919010"/>
                    </a:ext>
                  </a:extLst>
                </a:gridCol>
                <a:gridCol w="1166062">
                  <a:extLst>
                    <a:ext uri="{9D8B030D-6E8A-4147-A177-3AD203B41FA5}">
                      <a16:colId xmlns:a16="http://schemas.microsoft.com/office/drawing/2014/main" val="3940164692"/>
                    </a:ext>
                  </a:extLst>
                </a:gridCol>
                <a:gridCol w="1256519">
                  <a:extLst>
                    <a:ext uri="{9D8B030D-6E8A-4147-A177-3AD203B41FA5}">
                      <a16:colId xmlns:a16="http://schemas.microsoft.com/office/drawing/2014/main" val="795531151"/>
                    </a:ext>
                  </a:extLst>
                </a:gridCol>
                <a:gridCol w="1256519">
                  <a:extLst>
                    <a:ext uri="{9D8B030D-6E8A-4147-A177-3AD203B41FA5}">
                      <a16:colId xmlns:a16="http://schemas.microsoft.com/office/drawing/2014/main" val="2158662793"/>
                    </a:ext>
                  </a:extLst>
                </a:gridCol>
                <a:gridCol w="1256519">
                  <a:extLst>
                    <a:ext uri="{9D8B030D-6E8A-4147-A177-3AD203B41FA5}">
                      <a16:colId xmlns:a16="http://schemas.microsoft.com/office/drawing/2014/main" val="4089164217"/>
                    </a:ext>
                  </a:extLst>
                </a:gridCol>
              </a:tblGrid>
              <a:tr h="724318">
                <a:tc>
                  <a:txBody>
                    <a:bodyPr/>
                    <a:lstStyle/>
                    <a:p>
                      <a:pPr algn="ctr"/>
                      <a:r>
                        <a:rPr lang="en-US" sz="1600" dirty="0"/>
                        <a:t>General Fund</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a:t>
                      </a:r>
                    </a:p>
                    <a:p>
                      <a:pPr marL="0" algn="ctr" defTabSz="457200" rtl="0" eaLnBrk="1" fontAlgn="b" latinLnBrk="0" hangingPunct="1"/>
                      <a:r>
                        <a:rPr lang="en-US" sz="1600" b="1" kern="1200" dirty="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03345447"/>
                  </a:ext>
                </a:extLst>
              </a:tr>
              <a:tr h="463818">
                <a:tc>
                  <a:txBody>
                    <a:bodyPr/>
                    <a:lstStyle/>
                    <a:p>
                      <a:pPr algn="ctr"/>
                      <a:r>
                        <a:rPr lang="en-US" sz="1600" dirty="0"/>
                        <a:t>Personal Services</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$5,007,848</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$5,361,817</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$5,595,232</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$5,784,322</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$189,090</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3.4%</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40619546"/>
                  </a:ext>
                </a:extLst>
              </a:tr>
              <a:tr h="463818">
                <a:tc>
                  <a:txBody>
                    <a:bodyPr/>
                    <a:lstStyle/>
                    <a:p>
                      <a:pPr algn="ctr"/>
                      <a:r>
                        <a:rPr lang="en-US" sz="1600" dirty="0"/>
                        <a:t>Materials, Supplies, and Equipment</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4,552,492</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4,239,049</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5,163,198</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4,995,302</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(167,896)</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-3.3%</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12667587"/>
                  </a:ext>
                </a:extLst>
              </a:tr>
              <a:tr h="463818">
                <a:tc>
                  <a:txBody>
                    <a:bodyPr/>
                    <a:lstStyle/>
                    <a:p>
                      <a:pPr algn="ctr"/>
                      <a:r>
                        <a:rPr lang="en-US" sz="1600" dirty="0"/>
                        <a:t>Internal Services</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210,978</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342,868</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214,121</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221,565</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7,444</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3.5%</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86096006"/>
                  </a:ext>
                </a:extLst>
              </a:tr>
              <a:tr h="463818">
                <a:tc>
                  <a:txBody>
                    <a:bodyPr/>
                    <a:lstStyle/>
                    <a:p>
                      <a:pPr algn="ctr"/>
                      <a:r>
                        <a:rPr lang="en-US" sz="1600" dirty="0"/>
                        <a:t>Debt Service</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54,949</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44,130</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45,248</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164,663</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119,415</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263.9%</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35949448"/>
                  </a:ext>
                </a:extLst>
              </a:tr>
              <a:tr h="516405">
                <a:tc>
                  <a:txBody>
                    <a:bodyPr/>
                    <a:lstStyle/>
                    <a:p>
                      <a:pPr algn="ctr"/>
                      <a:r>
                        <a:rPr lang="en-US" sz="1600" b="1" dirty="0"/>
                        <a:t>Total</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$9,826,267</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$9,987,854</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$11,017,799</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$11,165,852</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$148,053</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1.3%</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26791589"/>
                  </a:ext>
                </a:extLst>
              </a:tr>
              <a:tr h="463818">
                <a:tc>
                  <a:txBody>
                    <a:bodyPr/>
                    <a:lstStyle/>
                    <a:p>
                      <a:pPr algn="ctr"/>
                      <a:r>
                        <a:rPr lang="en-US" sz="1600" b="1" dirty="0"/>
                        <a:t>Staffing Level (General Fund FTE)</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55.40 </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56.60 </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54.80</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55.15 </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0.35 </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 0.6%</a:t>
                      </a:r>
                      <a:endParaRPr lang="en-US" sz="1600" b="1" i="0" u="none" strike="noStrike" dirty="0">
                        <a:solidFill>
                          <a:srgbClr val="000000"/>
                        </a:solidFill>
                        <a:effectLst/>
                        <a:latin typeface="+mn-lt"/>
                      </a:endParaRPr>
                    </a:p>
                  </a:txBody>
                  <a:tcPr marL="7620" marR="7620" marT="762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7554"/>
                  </a:ext>
                </a:extLst>
              </a:tr>
            </a:tbl>
          </a:graphicData>
        </a:graphic>
      </p:graphicFrame>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lnSpcReduction="10000"/>
          </a:bodyPr>
          <a:lstStyle/>
          <a:p>
            <a:r>
              <a:rPr lang="en-US" dirty="0">
                <a:solidFill>
                  <a:schemeClr val="tx1">
                    <a:lumMod val="95000"/>
                  </a:schemeClr>
                </a:solidFill>
              </a:rPr>
              <a:t>General</a:t>
            </a:r>
            <a:r>
              <a:rPr lang="en-US" dirty="0">
                <a:solidFill>
                  <a:schemeClr val="bg1"/>
                </a:solidFill>
              </a:rPr>
              <a:t> </a:t>
            </a:r>
            <a:r>
              <a:rPr lang="en-US" dirty="0">
                <a:solidFill>
                  <a:schemeClr val="tx1">
                    <a:lumMod val="95000"/>
                  </a:schemeClr>
                </a:solidFill>
              </a:rPr>
              <a:t>Fund – Proposed FY 2026 Budget</a:t>
            </a:r>
          </a:p>
        </p:txBody>
      </p:sp>
    </p:spTree>
    <p:extLst>
      <p:ext uri="{BB962C8B-B14F-4D97-AF65-F5344CB8AC3E}">
        <p14:creationId xmlns:p14="http://schemas.microsoft.com/office/powerpoint/2010/main" val="3358926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1" y="1784412"/>
            <a:ext cx="11121820" cy="4731798"/>
          </a:xfrm>
        </p:spPr>
        <p:txBody>
          <a:bodyPr>
            <a:normAutofit/>
          </a:bodyPr>
          <a:lstStyle/>
          <a:p>
            <a:pPr marL="0" indent="0">
              <a:buNone/>
            </a:pPr>
            <a:r>
              <a:rPr lang="en-US" sz="2400" b="1" u="sng" dirty="0"/>
              <a:t>Personal Services Changes</a:t>
            </a:r>
          </a:p>
          <a:p>
            <a:r>
              <a:rPr lang="en-US" sz="2400" dirty="0"/>
              <a:t>Total positions up net 0.35 FTE</a:t>
            </a:r>
          </a:p>
          <a:p>
            <a:r>
              <a:rPr lang="en-US" sz="2400" dirty="0"/>
              <a:t>Database Manager position created (35% General Fund / 65% Water/Sewer Fund ) (</a:t>
            </a:r>
            <a:r>
              <a:rPr lang="en-US" sz="2400" b="1" dirty="0"/>
              <a:t>↑</a:t>
            </a:r>
            <a:r>
              <a:rPr lang="en-US" sz="2400" dirty="0"/>
              <a:t>$42,588) </a:t>
            </a:r>
          </a:p>
          <a:p>
            <a:r>
              <a:rPr lang="en-US" sz="2400" dirty="0"/>
              <a:t>Midyear Staff realignment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$43,553)</a:t>
            </a:r>
            <a:endParaRPr lang="en-US" sz="2400" dirty="0"/>
          </a:p>
          <a:p>
            <a:r>
              <a:rPr lang="en-US" sz="2400" dirty="0"/>
              <a:t>Regular Salaries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2400" dirty="0"/>
              <a:t>$166,042)</a:t>
            </a:r>
          </a:p>
          <a:p>
            <a:pPr marL="0" indent="0">
              <a:buNone/>
            </a:pPr>
            <a:endParaRPr lang="en-US" sz="2400" dirty="0"/>
          </a:p>
          <a:p>
            <a:pPr marL="0" indent="0">
              <a:buNone/>
            </a:pPr>
            <a:endParaRPr lang="en-US" sz="2400" b="1" dirty="0">
              <a:cs typeface="Calibri"/>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7926389" cy="473825"/>
          </a:xfrm>
        </p:spPr>
        <p:txBody>
          <a:bodyPr>
            <a:normAutofit fontScale="85000" lnSpcReduction="10000"/>
          </a:bodyPr>
          <a:lstStyle/>
          <a:p>
            <a:r>
              <a:rPr lang="en-US" dirty="0"/>
              <a:t>Major Funding Changes (General Fund Proposed Budget)</a:t>
            </a:r>
          </a:p>
        </p:txBody>
      </p:sp>
    </p:spTree>
    <p:extLst>
      <p:ext uri="{BB962C8B-B14F-4D97-AF65-F5344CB8AC3E}">
        <p14:creationId xmlns:p14="http://schemas.microsoft.com/office/powerpoint/2010/main" val="374600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1" y="1784412"/>
            <a:ext cx="10964912" cy="4731798"/>
          </a:xfrm>
        </p:spPr>
        <p:txBody>
          <a:bodyPr>
            <a:normAutofit/>
          </a:bodyPr>
          <a:lstStyle/>
          <a:p>
            <a:pPr marL="0" indent="0">
              <a:buNone/>
            </a:pPr>
            <a:r>
              <a:rPr lang="en-US" sz="2400" b="1" u="sng" dirty="0"/>
              <a:t>Materials, Supplies, and Equipment Changes:</a:t>
            </a:r>
            <a:r>
              <a:rPr lang="en-US" sz="2400" b="1" dirty="0"/>
              <a:t>  net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↓$167,900)</a:t>
            </a:r>
            <a:endParaRPr lang="en-US" sz="2400" b="1" u="sng" dirty="0"/>
          </a:p>
          <a:p>
            <a:r>
              <a:rPr lang="en-US" sz="2400" dirty="0"/>
              <a:t>Temporary Agencies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dirty="0"/>
              <a:t>$15,000) </a:t>
            </a:r>
          </a:p>
          <a:p>
            <a:r>
              <a:rPr lang="en-US" sz="2400" dirty="0"/>
              <a:t>Consultants   (</a:t>
            </a:r>
            <a:r>
              <a:rPr lang="en-US" sz="2400" b="1" dirty="0"/>
              <a:t>↑</a:t>
            </a:r>
            <a:r>
              <a:rPr lang="en-US" sz="2400" dirty="0"/>
              <a:t> $70,000 )</a:t>
            </a:r>
          </a:p>
          <a:p>
            <a:r>
              <a:rPr lang="en-US" sz="2400" dirty="0"/>
              <a:t>Collection Expense-Legal, Sheriff Sale, &amp; Other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dirty="0"/>
              <a:t>$200,000)</a:t>
            </a:r>
            <a:endParaRPr lang="en-US" sz="2400" dirty="0">
              <a:cs typeface="Calibri"/>
            </a:endParaRPr>
          </a:p>
          <a:p>
            <a:r>
              <a:rPr lang="en-US" sz="2400" dirty="0"/>
              <a:t>Collection Expense – Parking Citation Commissions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dirty="0"/>
              <a:t>$587,345)</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Collection Expense - Red Light Camera Commissions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dirty="0">
                <a:solidFill>
                  <a:prstClr val="black"/>
                </a:solidFill>
                <a:latin typeface="Calibri" panose="020F0502020204030204"/>
              </a:rPr>
              <a:t>103</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,749)</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endParaRPr>
          </a:p>
          <a:p>
            <a:r>
              <a:rPr lang="en-US" sz="2400" dirty="0"/>
              <a:t>Wage and Head Tax Audit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dirty="0"/>
              <a:t>$55,000)</a:t>
            </a:r>
          </a:p>
          <a:p>
            <a:r>
              <a:rPr lang="en-US" sz="2400" dirty="0">
                <a:cs typeface="Calibri"/>
              </a:rPr>
              <a:t>Debt Service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dirty="0"/>
              <a:t>$119,415)</a:t>
            </a:r>
            <a:endParaRPr lang="en-US" sz="2400" dirty="0">
              <a:cs typeface="Calibri"/>
            </a:endParaRPr>
          </a:p>
          <a:p>
            <a:pPr marL="0" indent="0">
              <a:buNone/>
            </a:pPr>
            <a:endParaRPr lang="en-US" sz="2400" b="1" dirty="0">
              <a:cs typeface="Calibri"/>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7926389" cy="473825"/>
          </a:xfrm>
        </p:spPr>
        <p:txBody>
          <a:bodyPr>
            <a:normAutofit fontScale="85000" lnSpcReduction="10000"/>
          </a:bodyPr>
          <a:lstStyle/>
          <a:p>
            <a:r>
              <a:rPr lang="en-US" dirty="0"/>
              <a:t>Major Funding Changes (General Fund Proposed Budget)</a:t>
            </a:r>
          </a:p>
        </p:txBody>
      </p:sp>
    </p:spTree>
    <p:extLst>
      <p:ext uri="{BB962C8B-B14F-4D97-AF65-F5344CB8AC3E}">
        <p14:creationId xmlns:p14="http://schemas.microsoft.com/office/powerpoint/2010/main" val="3054922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9">
            <a:extLst>
              <a:ext uri="{FF2B5EF4-FFF2-40B4-BE49-F238E27FC236}">
                <a16:creationId xmlns:a16="http://schemas.microsoft.com/office/drawing/2014/main" id="{C470C066-27B4-4162-A4D7-43508F489121}"/>
              </a:ext>
            </a:extLst>
          </p:cNvPr>
          <p:cNvGraphicFramePr>
            <a:graphicFrameLocks noGrp="1"/>
          </p:cNvGraphicFramePr>
          <p:nvPr>
            <p:ph sz="half" idx="2"/>
          </p:nvPr>
        </p:nvGraphicFramePr>
        <p:xfrm>
          <a:off x="603682" y="1964688"/>
          <a:ext cx="11139021" cy="3576540"/>
        </p:xfrm>
        <a:graphic>
          <a:graphicData uri="http://schemas.openxmlformats.org/drawingml/2006/table">
            <a:tbl>
              <a:tblPr firstRow="1" bandRow="1">
                <a:tableStyleId>{7DF18680-E054-41AD-8BC1-D1AEF772440D}</a:tableStyleId>
              </a:tblPr>
              <a:tblGrid>
                <a:gridCol w="3731493">
                  <a:extLst>
                    <a:ext uri="{9D8B030D-6E8A-4147-A177-3AD203B41FA5}">
                      <a16:colId xmlns:a16="http://schemas.microsoft.com/office/drawing/2014/main" val="2288248860"/>
                    </a:ext>
                  </a:extLst>
                </a:gridCol>
                <a:gridCol w="1120745">
                  <a:extLst>
                    <a:ext uri="{9D8B030D-6E8A-4147-A177-3AD203B41FA5}">
                      <a16:colId xmlns:a16="http://schemas.microsoft.com/office/drawing/2014/main" val="1860256158"/>
                    </a:ext>
                  </a:extLst>
                </a:gridCol>
                <a:gridCol w="1271451">
                  <a:extLst>
                    <a:ext uri="{9D8B030D-6E8A-4147-A177-3AD203B41FA5}">
                      <a16:colId xmlns:a16="http://schemas.microsoft.com/office/drawing/2014/main" val="192919010"/>
                    </a:ext>
                  </a:extLst>
                </a:gridCol>
                <a:gridCol w="1245775">
                  <a:extLst>
                    <a:ext uri="{9D8B030D-6E8A-4147-A177-3AD203B41FA5}">
                      <a16:colId xmlns:a16="http://schemas.microsoft.com/office/drawing/2014/main" val="3940164692"/>
                    </a:ext>
                  </a:extLst>
                </a:gridCol>
                <a:gridCol w="1256519">
                  <a:extLst>
                    <a:ext uri="{9D8B030D-6E8A-4147-A177-3AD203B41FA5}">
                      <a16:colId xmlns:a16="http://schemas.microsoft.com/office/drawing/2014/main" val="795531151"/>
                    </a:ext>
                  </a:extLst>
                </a:gridCol>
                <a:gridCol w="1256519">
                  <a:extLst>
                    <a:ext uri="{9D8B030D-6E8A-4147-A177-3AD203B41FA5}">
                      <a16:colId xmlns:a16="http://schemas.microsoft.com/office/drawing/2014/main" val="2158662793"/>
                    </a:ext>
                  </a:extLst>
                </a:gridCol>
                <a:gridCol w="1256519">
                  <a:extLst>
                    <a:ext uri="{9D8B030D-6E8A-4147-A177-3AD203B41FA5}">
                      <a16:colId xmlns:a16="http://schemas.microsoft.com/office/drawing/2014/main" val="4089164217"/>
                    </a:ext>
                  </a:extLst>
                </a:gridCol>
              </a:tblGrid>
              <a:tr h="724318">
                <a:tc>
                  <a:txBody>
                    <a:bodyPr/>
                    <a:lstStyle/>
                    <a:p>
                      <a:pPr algn="ctr"/>
                      <a:r>
                        <a:rPr lang="en-US" sz="1600" dirty="0"/>
                        <a:t>Water/Sewer Fund</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a:t>
                      </a:r>
                    </a:p>
                    <a:p>
                      <a:pPr marL="0" algn="ctr" defTabSz="457200" rtl="0" eaLnBrk="1" fontAlgn="b" latinLnBrk="0" hangingPunct="1"/>
                      <a:r>
                        <a:rPr lang="en-US" sz="1600" b="1" kern="1200" dirty="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03345447"/>
                  </a:ext>
                </a:extLst>
              </a:tr>
              <a:tr h="463818">
                <a:tc>
                  <a:txBody>
                    <a:bodyPr/>
                    <a:lstStyle/>
                    <a:p>
                      <a:pPr algn="ctr"/>
                      <a:r>
                        <a:rPr lang="en-US" sz="1600" dirty="0"/>
                        <a:t>Personal Services</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$2,507,026</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$2,633,121</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$3,019,205</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$3,259,986</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$240,781</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8.0%</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40619546"/>
                  </a:ext>
                </a:extLst>
              </a:tr>
              <a:tr h="463818">
                <a:tc>
                  <a:txBody>
                    <a:bodyPr/>
                    <a:lstStyle/>
                    <a:p>
                      <a:pPr algn="ctr"/>
                      <a:r>
                        <a:rPr lang="en-US" sz="1600" dirty="0"/>
                        <a:t>Materials, Supplies, and Equipment</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4,146,300</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4,310,155</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5,056,318</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6,202,530</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1,146,212</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22.7%</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12667587"/>
                  </a:ext>
                </a:extLst>
              </a:tr>
              <a:tr h="463818">
                <a:tc>
                  <a:txBody>
                    <a:bodyPr/>
                    <a:lstStyle/>
                    <a:p>
                      <a:pPr algn="ctr"/>
                      <a:r>
                        <a:rPr lang="en-US" sz="1600" dirty="0"/>
                        <a:t>Internal Services</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113,819</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171,187</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168,966</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175,265</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6,299</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3.7%</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86096006"/>
                  </a:ext>
                </a:extLst>
              </a:tr>
              <a:tr h="463818">
                <a:tc>
                  <a:txBody>
                    <a:bodyPr/>
                    <a:lstStyle/>
                    <a:p>
                      <a:pPr algn="ctr"/>
                      <a:r>
                        <a:rPr lang="en-US" sz="1600" dirty="0"/>
                        <a:t>Debt Service</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36,580</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34,923</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33,773</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32,497</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(1,276)</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-3.8%</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35949448"/>
                  </a:ext>
                </a:extLst>
              </a:tr>
              <a:tr h="516405">
                <a:tc>
                  <a:txBody>
                    <a:bodyPr/>
                    <a:lstStyle/>
                    <a:p>
                      <a:pPr algn="ctr"/>
                      <a:r>
                        <a:rPr lang="en-US" sz="1600" b="1" dirty="0"/>
                        <a:t>Total</a:t>
                      </a: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$6,803,725</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$7,149,386</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$8,278,262</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$9,670,278</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$1,392,016</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16.8%</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26791589"/>
                  </a:ext>
                </a:extLst>
              </a:tr>
              <a:tr h="463818">
                <a:tc>
                  <a:txBody>
                    <a:bodyPr/>
                    <a:lstStyle/>
                    <a:p>
                      <a:pPr algn="ctr"/>
                      <a:r>
                        <a:rPr lang="en-US" sz="1600" b="1" dirty="0"/>
                        <a:t>Staffing Level (Water/Sewer Fund FTE)</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25.60 </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27.40 </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28.20 </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28.85 </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0.65</a:t>
                      </a:r>
                      <a:endParaRPr lang="en-US" sz="1600" b="1" i="0" u="none" strike="noStrike" dirty="0">
                        <a:solidFill>
                          <a:srgbClr val="000000"/>
                        </a:solidFill>
                        <a:effectLst/>
                        <a:latin typeface="+mn-lt"/>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 2.3%</a:t>
                      </a:r>
                      <a:endParaRPr lang="en-US" sz="1600" b="1" i="0" u="none" strike="noStrike" dirty="0">
                        <a:solidFill>
                          <a:srgbClr val="000000"/>
                        </a:solidFill>
                        <a:effectLst/>
                        <a:latin typeface="+mn-lt"/>
                      </a:endParaRPr>
                    </a:p>
                  </a:txBody>
                  <a:tcPr marL="7620" marR="7620" marT="762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7554"/>
                  </a:ext>
                </a:extLst>
              </a:tr>
            </a:tbl>
          </a:graphicData>
        </a:graphic>
      </p:graphicFrame>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lnSpcReduction="10000"/>
          </a:bodyPr>
          <a:lstStyle/>
          <a:p>
            <a:r>
              <a:rPr lang="en-US" dirty="0">
                <a:solidFill>
                  <a:schemeClr val="tx1">
                    <a:lumMod val="95000"/>
                  </a:schemeClr>
                </a:solidFill>
              </a:rPr>
              <a:t>Water/Sewer Fund – Proposed FY 2026 Budget</a:t>
            </a:r>
          </a:p>
        </p:txBody>
      </p:sp>
    </p:spTree>
    <p:extLst>
      <p:ext uri="{BB962C8B-B14F-4D97-AF65-F5344CB8AC3E}">
        <p14:creationId xmlns:p14="http://schemas.microsoft.com/office/powerpoint/2010/main" val="4206464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09" y="1887523"/>
            <a:ext cx="11270451" cy="4706224"/>
          </a:xfrm>
        </p:spPr>
        <p:txBody>
          <a:bodyPr>
            <a:normAutofit/>
          </a:bodyPr>
          <a:lstStyle/>
          <a:p>
            <a:pPr marL="0" indent="0">
              <a:buNone/>
            </a:pPr>
            <a:r>
              <a:rPr lang="en-US" sz="2400" b="1" u="sng" dirty="0"/>
              <a:t>Personal Services Changes</a:t>
            </a:r>
          </a:p>
          <a:p>
            <a:r>
              <a:rPr lang="en-US" sz="2400" dirty="0"/>
              <a:t>Total positions up net 0.65 FTE</a:t>
            </a:r>
          </a:p>
          <a:p>
            <a:r>
              <a:rPr lang="en-US" sz="2400" dirty="0"/>
              <a:t>Database Manager position (65% Water/Sewer Fund/ 35% General Fund ) added (</a:t>
            </a:r>
            <a:r>
              <a:rPr lang="en-US" sz="2400" b="1" dirty="0"/>
              <a:t>↑</a:t>
            </a:r>
            <a:r>
              <a:rPr lang="en-US" sz="2400" dirty="0"/>
              <a:t>$79,091)</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Midyear Staff realignment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$44,328)</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Calibri" panose="020F0502020204030204"/>
              </a:rPr>
              <a:t>Regular Salaries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$161,281)</a:t>
            </a:r>
          </a:p>
          <a:p>
            <a:pPr marL="0" indent="0">
              <a:buNone/>
            </a:pPr>
            <a:r>
              <a:rPr lang="en-US" sz="900" b="1" dirty="0"/>
              <a:t>	</a:t>
            </a:r>
            <a:endParaRPr lang="en-US" sz="900" dirty="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306166"/>
            <a:ext cx="7926389" cy="473825"/>
          </a:xfrm>
        </p:spPr>
        <p:txBody>
          <a:bodyPr>
            <a:normAutofit fontScale="77500" lnSpcReduction="20000"/>
          </a:bodyPr>
          <a:lstStyle/>
          <a:p>
            <a:r>
              <a:rPr lang="en-US" dirty="0"/>
              <a:t>Major Funding Changes (Water/Sewer Fund Proposed Budget)</a:t>
            </a:r>
          </a:p>
        </p:txBody>
      </p:sp>
    </p:spTree>
    <p:extLst>
      <p:ext uri="{BB962C8B-B14F-4D97-AF65-F5344CB8AC3E}">
        <p14:creationId xmlns:p14="http://schemas.microsoft.com/office/powerpoint/2010/main" val="23801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09" y="1887523"/>
            <a:ext cx="11270451" cy="4706224"/>
          </a:xfrm>
        </p:spPr>
        <p:txBody>
          <a:bodyPr>
            <a:normAutofit/>
          </a:bodyPr>
          <a:lstStyle/>
          <a:p>
            <a:pPr marL="0" indent="0">
              <a:buNone/>
            </a:pPr>
            <a:r>
              <a:rPr lang="en-US" sz="2400" b="1" u="sng" dirty="0"/>
              <a:t>Materials, Supplies, and Equipment Changes: </a:t>
            </a:r>
            <a:r>
              <a:rPr lang="en-US" sz="2400" b="1" dirty="0"/>
              <a:t>net (↑$1,146,212)</a:t>
            </a:r>
          </a:p>
          <a:p>
            <a:r>
              <a:rPr lang="en-US" sz="2400" dirty="0"/>
              <a:t>Consultants  (</a:t>
            </a:r>
            <a:r>
              <a:rPr lang="en-US" sz="2400" b="1" dirty="0"/>
              <a:t>↑</a:t>
            </a:r>
            <a:r>
              <a:rPr lang="en-US" sz="2400" dirty="0"/>
              <a:t>$30,000 )</a:t>
            </a:r>
          </a:p>
          <a:p>
            <a:r>
              <a:rPr lang="en-US" sz="2400" dirty="0"/>
              <a:t>Miscellaneous Charges-N.O.C  (</a:t>
            </a:r>
            <a:r>
              <a:rPr lang="en-US" sz="2400" b="1" dirty="0"/>
              <a:t>↓</a:t>
            </a:r>
            <a:r>
              <a:rPr lang="en-US" sz="2400" dirty="0"/>
              <a:t>$75,000)</a:t>
            </a:r>
          </a:p>
          <a:p>
            <a:r>
              <a:rPr lang="en-US" sz="2400" dirty="0"/>
              <a:t>Contracted Maintenance Services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$147,808)</a:t>
            </a:r>
            <a:endParaRPr lang="en-US" sz="2400" dirty="0"/>
          </a:p>
          <a:p>
            <a:r>
              <a:rPr lang="en-US" sz="2400" dirty="0"/>
              <a:t>Collection Expense-Legal, Sheriff Sale, &amp; Other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2400" dirty="0"/>
              <a:t>$60,000)</a:t>
            </a:r>
          </a:p>
          <a:p>
            <a:r>
              <a:rPr lang="en-US" sz="2400" dirty="0"/>
              <a:t>Indirect Cost Charges (</a:t>
            </a:r>
            <a:r>
              <a:rPr lang="en-US" sz="2400" b="1" dirty="0"/>
              <a:t>↑</a:t>
            </a:r>
            <a:r>
              <a:rPr lang="en-US" sz="2400" dirty="0"/>
              <a:t>$827,096)</a:t>
            </a:r>
          </a:p>
          <a:p>
            <a:r>
              <a:rPr lang="en-US" sz="2400" dirty="0"/>
              <a:t>Computer Software Licenses (</a:t>
            </a:r>
            <a:r>
              <a:rPr lang="en-US" sz="2400" b="1" dirty="0"/>
              <a:t>↑</a:t>
            </a:r>
            <a:r>
              <a:rPr lang="en-US" sz="2400" dirty="0"/>
              <a:t>$147,808)</a:t>
            </a:r>
          </a:p>
          <a:p>
            <a:endParaRPr lang="en-US" sz="2400" dirty="0">
              <a:cs typeface="Calibri"/>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306166"/>
            <a:ext cx="7926389" cy="473825"/>
          </a:xfrm>
        </p:spPr>
        <p:txBody>
          <a:bodyPr>
            <a:normAutofit fontScale="77500" lnSpcReduction="20000"/>
          </a:bodyPr>
          <a:lstStyle/>
          <a:p>
            <a:r>
              <a:rPr lang="en-US" dirty="0"/>
              <a:t>Major Funding Changes (Water/Sewer Fund Proposed Budget)</a:t>
            </a:r>
          </a:p>
        </p:txBody>
      </p:sp>
    </p:spTree>
    <p:extLst>
      <p:ext uri="{BB962C8B-B14F-4D97-AF65-F5344CB8AC3E}">
        <p14:creationId xmlns:p14="http://schemas.microsoft.com/office/powerpoint/2010/main" val="3107606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3B2F52-B241-4784-8C1E-DB02FE438AD8}"/>
              </a:ext>
            </a:extLst>
          </p:cNvPr>
          <p:cNvSpPr>
            <a:spLocks noGrp="1"/>
          </p:cNvSpPr>
          <p:nvPr>
            <p:ph sz="half" idx="2"/>
          </p:nvPr>
        </p:nvSpPr>
        <p:spPr>
          <a:xfrm>
            <a:off x="293686" y="1871003"/>
            <a:ext cx="11620148" cy="3784209"/>
          </a:xfrm>
        </p:spPr>
        <p:txBody>
          <a:bodyPr/>
          <a:lstStyle/>
          <a:p>
            <a:pPr marL="0" indent="0" algn="ctr">
              <a:buNone/>
            </a:pPr>
            <a:endParaRPr lang="en-US" sz="3200" dirty="0"/>
          </a:p>
          <a:p>
            <a:pPr marL="0" indent="0" algn="ctr">
              <a:buNone/>
            </a:pPr>
            <a:r>
              <a:rPr lang="en-US" sz="3200" dirty="0"/>
              <a:t>“Excellence in Financial Management”</a:t>
            </a:r>
          </a:p>
          <a:p>
            <a:pPr marL="0" indent="0" algn="ctr">
              <a:buNone/>
            </a:pPr>
            <a:endParaRPr lang="en-US" sz="2800" dirty="0"/>
          </a:p>
          <a:p>
            <a:pPr marL="0" indent="0" algn="ctr">
              <a:buNone/>
            </a:pPr>
            <a:r>
              <a:rPr lang="en-US" sz="3200" dirty="0"/>
              <a:t>The Financial Department preserves the financial integrity of </a:t>
            </a:r>
          </a:p>
          <a:p>
            <a:pPr marL="0" indent="0" algn="ctr">
              <a:buNone/>
            </a:pPr>
            <a:r>
              <a:rPr lang="en-US" sz="3200" dirty="0"/>
              <a:t>the City of Wilmington through excellence in accounting services,  </a:t>
            </a:r>
          </a:p>
          <a:p>
            <a:pPr marL="0" indent="0" algn="ctr">
              <a:buNone/>
            </a:pPr>
            <a:r>
              <a:rPr lang="en-US" sz="3200" dirty="0"/>
              <a:t>customer service and financial management</a:t>
            </a:r>
            <a:r>
              <a:rPr lang="en-US" sz="2800"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Content Placeholder 2">
            <a:extLst>
              <a:ext uri="{FF2B5EF4-FFF2-40B4-BE49-F238E27FC236}">
                <a16:creationId xmlns:a16="http://schemas.microsoft.com/office/drawing/2014/main" id="{E91F8B49-62C7-40FF-8809-A254B69C619B}"/>
              </a:ext>
            </a:extLst>
          </p:cNvPr>
          <p:cNvSpPr>
            <a:spLocks noGrp="1"/>
          </p:cNvSpPr>
          <p:nvPr>
            <p:ph sz="half" idx="13"/>
          </p:nvPr>
        </p:nvSpPr>
        <p:spPr>
          <a:xfrm>
            <a:off x="2424112" y="1202788"/>
            <a:ext cx="7343775" cy="883969"/>
          </a:xfrm>
        </p:spPr>
        <p:txBody>
          <a:bodyPr anchor="b">
            <a:normAutofit fontScale="92500" lnSpcReduction="20000"/>
          </a:bodyPr>
          <a:lstStyle/>
          <a:p>
            <a:pPr algn="ctr"/>
            <a:r>
              <a:rPr lang="en-US" sz="3200" dirty="0"/>
              <a:t>Finance Department </a:t>
            </a:r>
          </a:p>
          <a:p>
            <a:pPr algn="ctr"/>
            <a:r>
              <a:rPr lang="en-US" sz="3200" dirty="0"/>
              <a:t>Mission </a:t>
            </a:r>
            <a:r>
              <a:rPr lang="en-US" sz="3200" b="1" dirty="0"/>
              <a:t>Statement</a:t>
            </a:r>
          </a:p>
          <a:p>
            <a:pPr algn="ctr"/>
            <a:endParaRPr lang="en-US" sz="1800" dirty="0"/>
          </a:p>
        </p:txBody>
      </p:sp>
      <p:sp>
        <p:nvSpPr>
          <p:cNvPr id="4" name="Slide Number Placeholder 3">
            <a:extLst>
              <a:ext uri="{FF2B5EF4-FFF2-40B4-BE49-F238E27FC236}">
                <a16:creationId xmlns:a16="http://schemas.microsoft.com/office/drawing/2014/main" id="{A4405559-C3A4-407F-AE82-25D301401EAE}"/>
              </a:ext>
            </a:extLst>
          </p:cNvPr>
          <p:cNvSpPr>
            <a:spLocks noGrp="1"/>
          </p:cNvSpPr>
          <p:nvPr>
            <p:ph type="sldNum" sz="quarter" idx="12"/>
          </p:nvPr>
        </p:nvSpPr>
        <p:spPr/>
        <p:txBody>
          <a:bodyPr/>
          <a:lstStyle/>
          <a:p>
            <a:fld id="{EA92FC10-7FA6-42BC-9A9E-94AE6167F2C9}" type="slidenum">
              <a:rPr lang="en-US" smtClean="0"/>
              <a:t>9</a:t>
            </a:fld>
            <a:endParaRPr lang="en-US" dirty="0"/>
          </a:p>
        </p:txBody>
      </p:sp>
    </p:spTree>
    <p:extLst>
      <p:ext uri="{BB962C8B-B14F-4D97-AF65-F5344CB8AC3E}">
        <p14:creationId xmlns:p14="http://schemas.microsoft.com/office/powerpoint/2010/main" val="3974943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116464" y="895351"/>
            <a:ext cx="9422770" cy="5549110"/>
          </a:xfrm>
        </p:spPr>
        <p:txBody>
          <a:bodyPr/>
          <a:lstStyle/>
          <a:p>
            <a:pPr marL="0" indent="0" algn="ctr">
              <a:buNone/>
            </a:pPr>
            <a:r>
              <a:rPr lang="en-US" sz="3200" b="1" dirty="0"/>
              <a:t>Vision Statement</a:t>
            </a:r>
          </a:p>
          <a:p>
            <a:pPr marL="0" indent="0" algn="ctr">
              <a:buNone/>
            </a:pPr>
            <a:endParaRPr lang="en-US" sz="3200" b="1" dirty="0"/>
          </a:p>
          <a:p>
            <a:pPr>
              <a:buClr>
                <a:schemeClr val="accent5"/>
              </a:buClr>
              <a:buFont typeface="Wingdings" panose="05000000000000000000" pitchFamily="2" charset="2"/>
              <a:buChar char="v"/>
            </a:pPr>
            <a:r>
              <a:rPr lang="en-US" sz="2400" dirty="0"/>
              <a:t>Enhance community engagement and customer service to support residents in accessing City of Wilmington services and resources</a:t>
            </a:r>
          </a:p>
          <a:p>
            <a:pPr>
              <a:buClr>
                <a:schemeClr val="accent5"/>
              </a:buClr>
              <a:buFont typeface="Wingdings" panose="05000000000000000000" pitchFamily="2" charset="2"/>
              <a:buChar char="v"/>
            </a:pPr>
            <a:endParaRPr lang="en-US" sz="2400" dirty="0"/>
          </a:p>
          <a:p>
            <a:pPr>
              <a:buClr>
                <a:schemeClr val="accent5"/>
              </a:buClr>
              <a:buFont typeface="Wingdings" panose="05000000000000000000" pitchFamily="2" charset="2"/>
              <a:buChar char="v"/>
            </a:pPr>
            <a:r>
              <a:rPr lang="en-US" sz="2400" dirty="0"/>
              <a:t>Ensure reliable accounting practices with strong quality control and assurance.</a:t>
            </a:r>
          </a:p>
          <a:p>
            <a:pPr>
              <a:buClr>
                <a:schemeClr val="accent5"/>
              </a:buClr>
              <a:buFont typeface="Wingdings" panose="05000000000000000000" pitchFamily="2" charset="2"/>
              <a:buChar char="v"/>
            </a:pPr>
            <a:endParaRPr lang="en-US" sz="2400" dirty="0"/>
          </a:p>
          <a:p>
            <a:pPr>
              <a:buClr>
                <a:schemeClr val="accent5"/>
              </a:buClr>
              <a:buFont typeface="Wingdings" panose="05000000000000000000" pitchFamily="2" charset="2"/>
              <a:buChar char="v"/>
            </a:pPr>
            <a:r>
              <a:rPr lang="en-US" sz="2400" dirty="0"/>
              <a:t>Streamline collection processes to maximize revenue generation.</a:t>
            </a:r>
          </a:p>
          <a:p>
            <a:pPr>
              <a:buClr>
                <a:schemeClr val="accent5"/>
              </a:buClr>
              <a:buFont typeface="Wingdings" panose="05000000000000000000" pitchFamily="2" charset="2"/>
              <a:buChar char="v"/>
            </a:pPr>
            <a:endParaRPr lang="en-US" sz="2400" dirty="0"/>
          </a:p>
          <a:p>
            <a:pPr>
              <a:buClr>
                <a:schemeClr val="accent5"/>
              </a:buClr>
              <a:buFont typeface="Wingdings" panose="05000000000000000000" pitchFamily="2" charset="2"/>
              <a:buChar char="v"/>
            </a:pPr>
            <a:r>
              <a:rPr lang="en-US" sz="2400" dirty="0"/>
              <a:t>Implement best practices to improve business processes, optimize data management, and leverage technology effectively.</a:t>
            </a:r>
          </a:p>
          <a:p>
            <a:endParaRPr lang="en-US" b="1" dirty="0"/>
          </a:p>
        </p:txBody>
      </p:sp>
      <p:sp>
        <p:nvSpPr>
          <p:cNvPr id="3" name="Slide Number Placeholder 2">
            <a:extLst>
              <a:ext uri="{FF2B5EF4-FFF2-40B4-BE49-F238E27FC236}">
                <a16:creationId xmlns:a16="http://schemas.microsoft.com/office/drawing/2014/main" id="{57F6FFBE-8CA7-425D-9F38-526965DC8896}"/>
              </a:ext>
            </a:extLst>
          </p:cNvPr>
          <p:cNvSpPr>
            <a:spLocks noGrp="1"/>
          </p:cNvSpPr>
          <p:nvPr>
            <p:ph type="sldNum" sz="quarter" idx="12"/>
          </p:nvPr>
        </p:nvSpPr>
        <p:spPr/>
        <p:txBody>
          <a:bodyPr/>
          <a:lstStyle/>
          <a:p>
            <a:fld id="{EA92FC10-7FA6-42BC-9A9E-94AE6167F2C9}" type="slidenum">
              <a:rPr lang="en-US" smtClean="0"/>
              <a:t>10</a:t>
            </a:fld>
            <a:endParaRPr lang="en-US" dirty="0"/>
          </a:p>
        </p:txBody>
      </p:sp>
    </p:spTree>
    <p:extLst>
      <p:ext uri="{BB962C8B-B14F-4D97-AF65-F5344CB8AC3E}">
        <p14:creationId xmlns:p14="http://schemas.microsoft.com/office/powerpoint/2010/main" val="3662186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349846-D267-1412-4011-368931CF8B56}"/>
              </a:ext>
            </a:extLst>
          </p:cNvPr>
          <p:cNvSpPr>
            <a:spLocks noGrp="1"/>
          </p:cNvSpPr>
          <p:nvPr>
            <p:ph type="sldNum" sz="quarter" idx="12"/>
          </p:nvPr>
        </p:nvSpPr>
        <p:spPr/>
        <p:txBody>
          <a:bodyPr/>
          <a:lstStyle/>
          <a:p>
            <a:fld id="{EA92FC10-7FA6-42BC-9A9E-94AE6167F2C9}" type="slidenum">
              <a:rPr lang="en-US" smtClean="0"/>
              <a:t>11</a:t>
            </a:fld>
            <a:endParaRPr lang="en-US" dirty="0"/>
          </a:p>
        </p:txBody>
      </p:sp>
      <p:sp>
        <p:nvSpPr>
          <p:cNvPr id="5" name="TextBox 4">
            <a:extLst>
              <a:ext uri="{FF2B5EF4-FFF2-40B4-BE49-F238E27FC236}">
                <a16:creationId xmlns:a16="http://schemas.microsoft.com/office/drawing/2014/main" id="{9E16CA91-E87C-B489-1B74-0A3A85998465}"/>
              </a:ext>
            </a:extLst>
          </p:cNvPr>
          <p:cNvSpPr txBox="1"/>
          <p:nvPr/>
        </p:nvSpPr>
        <p:spPr>
          <a:xfrm>
            <a:off x="1603323" y="1473602"/>
            <a:ext cx="8776699" cy="369332"/>
          </a:xfrm>
          <a:prstGeom prst="rect">
            <a:avLst/>
          </a:prstGeom>
          <a:noFill/>
        </p:spPr>
        <p:txBody>
          <a:bodyPr wrap="square">
            <a:spAutoFit/>
          </a:bodyPr>
          <a:lstStyle/>
          <a:p>
            <a:r>
              <a:rPr lang="en-US" b="1" dirty="0"/>
              <a:t>The Department of Finance processes over 1.3 million transactions each year</a:t>
            </a:r>
            <a:endParaRPr lang="en-US" dirty="0"/>
          </a:p>
        </p:txBody>
      </p:sp>
      <p:pic>
        <p:nvPicPr>
          <p:cNvPr id="6" name="Picture 5">
            <a:extLst>
              <a:ext uri="{FF2B5EF4-FFF2-40B4-BE49-F238E27FC236}">
                <a16:creationId xmlns:a16="http://schemas.microsoft.com/office/drawing/2014/main" id="{0E834BB8-DF3E-F8F3-8AF3-4A9B2182223E}"/>
              </a:ext>
            </a:extLst>
          </p:cNvPr>
          <p:cNvPicPr>
            <a:picLocks noChangeAspect="1"/>
          </p:cNvPicPr>
          <p:nvPr/>
        </p:nvPicPr>
        <p:blipFill>
          <a:blip r:embed="rId2"/>
          <a:stretch>
            <a:fillRect/>
          </a:stretch>
        </p:blipFill>
        <p:spPr>
          <a:xfrm>
            <a:off x="634257" y="2138815"/>
            <a:ext cx="10223878" cy="493819"/>
          </a:xfrm>
          <a:prstGeom prst="rect">
            <a:avLst/>
          </a:prstGeom>
        </p:spPr>
      </p:pic>
      <p:sp>
        <p:nvSpPr>
          <p:cNvPr id="8" name="TextBox 7">
            <a:extLst>
              <a:ext uri="{FF2B5EF4-FFF2-40B4-BE49-F238E27FC236}">
                <a16:creationId xmlns:a16="http://schemas.microsoft.com/office/drawing/2014/main" id="{FCD926CF-5FD9-7258-DAED-C794A51DF636}"/>
              </a:ext>
            </a:extLst>
          </p:cNvPr>
          <p:cNvSpPr txBox="1"/>
          <p:nvPr/>
        </p:nvSpPr>
        <p:spPr>
          <a:xfrm>
            <a:off x="1864547" y="2754232"/>
            <a:ext cx="8462907" cy="2308324"/>
          </a:xfrm>
          <a:prstGeom prst="rect">
            <a:avLst/>
          </a:prstGeom>
          <a:noFill/>
        </p:spPr>
        <p:txBody>
          <a:bodyPr wrap="square" lIns="91440" tIns="45720" rIns="91440" bIns="45720" numCol="2" rtlCol="0" anchor="t">
            <a:spAutoFit/>
          </a:bodyPr>
          <a:lstStyle/>
          <a:p>
            <a:pPr marL="285750" indent="-285750">
              <a:buFont typeface="Wingdings" panose="05000000000000000000" pitchFamily="2" charset="2"/>
              <a:buChar char="Ø"/>
            </a:pPr>
            <a:r>
              <a:rPr lang="en-US" dirty="0"/>
              <a:t>Bills Issued = 874,104</a:t>
            </a:r>
          </a:p>
          <a:p>
            <a:pPr marL="285750" indent="-285750">
              <a:buFont typeface="Wingdings" panose="05000000000000000000" pitchFamily="2" charset="2"/>
              <a:buChar char="Ø"/>
            </a:pPr>
            <a:r>
              <a:rPr lang="en-US" dirty="0"/>
              <a:t>UB Payment processed= 586,178</a:t>
            </a:r>
          </a:p>
          <a:p>
            <a:pPr marL="285750" indent="-285750">
              <a:buFont typeface="Wingdings" panose="05000000000000000000" pitchFamily="2" charset="2"/>
              <a:buChar char="Ø"/>
            </a:pPr>
            <a:r>
              <a:rPr lang="en-US" dirty="0"/>
              <a:t>Total Payment processed = 658,653</a:t>
            </a:r>
          </a:p>
          <a:p>
            <a:pPr marL="285750" indent="-285750">
              <a:buFont typeface="Wingdings" panose="05000000000000000000" pitchFamily="2" charset="2"/>
              <a:buChar char="Ø"/>
            </a:pPr>
            <a:r>
              <a:rPr lang="en-US" dirty="0"/>
              <a:t>311 Calls = 63,152</a:t>
            </a:r>
          </a:p>
          <a:p>
            <a:pPr marL="285750" indent="-285750">
              <a:buFont typeface="Wingdings" panose="05000000000000000000" pitchFamily="2" charset="2"/>
              <a:buChar char="Ø"/>
            </a:pPr>
            <a:r>
              <a:rPr lang="en-US" dirty="0"/>
              <a:t>Parking Tickets= 45,916</a:t>
            </a:r>
            <a:endParaRPr lang="en-US" dirty="0">
              <a:cs typeface="Calibri"/>
            </a:endParaRPr>
          </a:p>
          <a:p>
            <a:pPr marL="285750" indent="-285750">
              <a:buFont typeface="Wingdings" panose="05000000000000000000" pitchFamily="2" charset="2"/>
              <a:buChar char="Ø"/>
            </a:pPr>
            <a:r>
              <a:rPr lang="en-US" dirty="0"/>
              <a:t>Redlight Tickets Issued = 59,065</a:t>
            </a:r>
          </a:p>
          <a:p>
            <a:pPr marL="285750" indent="-285750">
              <a:buFont typeface="Wingdings" panose="05000000000000000000" pitchFamily="2" charset="2"/>
              <a:buChar char="Ø"/>
            </a:pPr>
            <a:r>
              <a:rPr lang="en-US" dirty="0"/>
              <a:t>Vendors Served = 21,323</a:t>
            </a:r>
          </a:p>
          <a:p>
            <a:pPr marL="285750" indent="-285750">
              <a:buFont typeface="Wingdings" panose="05000000000000000000" pitchFamily="2" charset="2"/>
              <a:buChar char="Ø"/>
            </a:pPr>
            <a:r>
              <a:rPr lang="en-US" dirty="0"/>
              <a:t>Accounting Transactions = 42,723</a:t>
            </a:r>
          </a:p>
          <a:p>
            <a:pPr marL="285750" indent="-285750">
              <a:buFont typeface="Wingdings" panose="05000000000000000000" pitchFamily="2" charset="2"/>
              <a:buChar char="Ø"/>
            </a:pPr>
            <a:r>
              <a:rPr lang="en-US" dirty="0"/>
              <a:t>AP Invoices = 9,668</a:t>
            </a:r>
          </a:p>
          <a:p>
            <a:pPr marL="285750" indent="-285750">
              <a:buFont typeface="Wingdings" panose="05000000000000000000" pitchFamily="2" charset="2"/>
              <a:buChar char="Ø"/>
            </a:pPr>
            <a:r>
              <a:rPr lang="en-US" dirty="0"/>
              <a:t>Delinquent Accounts Processed = 12,677</a:t>
            </a:r>
          </a:p>
          <a:p>
            <a:pPr marL="285750" indent="-285750">
              <a:buFont typeface="Wingdings" panose="05000000000000000000" pitchFamily="2" charset="2"/>
              <a:buChar char="Ø"/>
            </a:pPr>
            <a:r>
              <a:rPr lang="en-US" dirty="0"/>
              <a:t>Net Profits Processed =1,663</a:t>
            </a:r>
          </a:p>
          <a:p>
            <a:pPr marL="285750" indent="-285750">
              <a:buFont typeface="Wingdings" panose="05000000000000000000" pitchFamily="2" charset="2"/>
              <a:buChar char="Ø"/>
            </a:pPr>
            <a:r>
              <a:rPr lang="en-US" dirty="0"/>
              <a:t>Move Ins Processed = 2,975</a:t>
            </a:r>
          </a:p>
          <a:p>
            <a:pPr marL="285750" indent="-285750">
              <a:buFont typeface="Wingdings" panose="05000000000000000000" pitchFamily="2" charset="2"/>
              <a:buChar char="Ø"/>
            </a:pPr>
            <a:r>
              <a:rPr lang="en-US" dirty="0"/>
              <a:t>Vehicles Booted= 4,069</a:t>
            </a:r>
          </a:p>
          <a:p>
            <a:pPr marL="285750" indent="-285750">
              <a:buFont typeface="Wingdings" panose="05000000000000000000" pitchFamily="2" charset="2"/>
              <a:buChar char="Ø"/>
            </a:pPr>
            <a:r>
              <a:rPr lang="en-US" dirty="0"/>
              <a:t>Cars Towed = 437</a:t>
            </a:r>
          </a:p>
          <a:p>
            <a:pPr marL="285750" indent="-285750">
              <a:buFont typeface="Wingdings" panose="05000000000000000000" pitchFamily="2" charset="2"/>
              <a:buChar char="Ø"/>
            </a:pPr>
            <a:r>
              <a:rPr lang="en-US" dirty="0"/>
              <a:t>Settlements Processed = 6,800</a:t>
            </a:r>
          </a:p>
          <a:p>
            <a:pPr marL="285750" indent="-285750">
              <a:buFont typeface="Wingdings" panose="05000000000000000000" pitchFamily="2" charset="2"/>
              <a:buChar char="Ø"/>
            </a:pPr>
            <a:r>
              <a:rPr lang="en-US" dirty="0"/>
              <a:t>Contracts Bid = 39</a:t>
            </a:r>
          </a:p>
        </p:txBody>
      </p:sp>
    </p:spTree>
    <p:extLst>
      <p:ext uri="{BB962C8B-B14F-4D97-AF65-F5344CB8AC3E}">
        <p14:creationId xmlns:p14="http://schemas.microsoft.com/office/powerpoint/2010/main" val="3693273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724748" y="1394591"/>
            <a:ext cx="8534399" cy="4778749"/>
          </a:xfrm>
        </p:spPr>
        <p:txBody>
          <a:bodyPr/>
          <a:lstStyle/>
          <a:p>
            <a:endParaRPr lang="en-US" dirty="0"/>
          </a:p>
          <a:p>
            <a:endParaRPr lang="en-US" dirty="0"/>
          </a:p>
          <a:p>
            <a:endParaRPr lang="en-US" dirty="0"/>
          </a:p>
          <a:p>
            <a:pPr marL="457200" lvl="1" indent="0" algn="ctr">
              <a:buNone/>
            </a:pPr>
            <a:r>
              <a:rPr lang="en-US" sz="4000" b="1" dirty="0"/>
              <a:t>Questions &amp; Answers</a:t>
            </a:r>
          </a:p>
        </p:txBody>
      </p:sp>
      <p:sp>
        <p:nvSpPr>
          <p:cNvPr id="3" name="Slide Number Placeholder 2">
            <a:extLst>
              <a:ext uri="{FF2B5EF4-FFF2-40B4-BE49-F238E27FC236}">
                <a16:creationId xmlns:a16="http://schemas.microsoft.com/office/drawing/2014/main" id="{C627C65F-4418-42D7-9A71-02F2A7EF3AB7}"/>
              </a:ext>
            </a:extLst>
          </p:cNvPr>
          <p:cNvSpPr>
            <a:spLocks noGrp="1"/>
          </p:cNvSpPr>
          <p:nvPr>
            <p:ph type="sldNum" sz="quarter" idx="12"/>
          </p:nvPr>
        </p:nvSpPr>
        <p:spPr/>
        <p:txBody>
          <a:bodyPr/>
          <a:lstStyle/>
          <a:p>
            <a:fld id="{EA92FC10-7FA6-42BC-9A9E-94AE6167F2C9}" type="slidenum">
              <a:rPr lang="en-US" smtClean="0"/>
              <a:t>12</a:t>
            </a:fld>
            <a:endParaRPr lang="en-US" dirty="0"/>
          </a:p>
        </p:txBody>
      </p:sp>
    </p:spTree>
    <p:extLst>
      <p:ext uri="{BB962C8B-B14F-4D97-AF65-F5344CB8AC3E}">
        <p14:creationId xmlns:p14="http://schemas.microsoft.com/office/powerpoint/2010/main" val="2290736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9ABD25-E5CA-4777-9A40-5BDCC3A0ADF1}"/>
              </a:ext>
            </a:extLst>
          </p:cNvPr>
          <p:cNvSpPr>
            <a:spLocks noGrp="1"/>
          </p:cNvSpPr>
          <p:nvPr>
            <p:ph sz="half" idx="2"/>
          </p:nvPr>
        </p:nvSpPr>
        <p:spPr>
          <a:xfrm>
            <a:off x="819750" y="1717727"/>
            <a:ext cx="11178285" cy="4156599"/>
          </a:xfrm>
        </p:spPr>
        <p:txBody>
          <a:bodyPr>
            <a:noAutofit/>
          </a:bodyPr>
          <a:lstStyle/>
          <a:p>
            <a:pPr marL="0" marR="189230" lvl="0" indent="0">
              <a:lnSpc>
                <a:spcPct val="114000"/>
              </a:lnSpc>
              <a:spcBef>
                <a:spcPts val="0"/>
              </a:spcBef>
              <a:spcAft>
                <a:spcPts val="0"/>
              </a:spcAft>
              <a:buSzPts val="1100"/>
              <a:buNone/>
              <a:tabLst>
                <a:tab pos="520700" algn="l"/>
              </a:tabLst>
            </a:pPr>
            <a:r>
              <a:rPr lang="en-US" sz="2000" b="1" spc="-5" dirty="0">
                <a:effectLst/>
                <a:ea typeface="Times New Roman" panose="02020603050405020304" pitchFamily="18" charset="0"/>
                <a:cs typeface="Times New Roman" panose="02020603050405020304" pitchFamily="18" charset="0"/>
              </a:rPr>
              <a:t>Understanding the City has the responsibility to ensure that Indirect Cost adequately reflect the</a:t>
            </a:r>
          </a:p>
          <a:p>
            <a:pPr marL="0" marR="189230" lvl="0" indent="0">
              <a:lnSpc>
                <a:spcPct val="114000"/>
              </a:lnSpc>
              <a:spcBef>
                <a:spcPts val="0"/>
              </a:spcBef>
              <a:spcAft>
                <a:spcPts val="0"/>
              </a:spcAft>
              <a:buSzPts val="1100"/>
              <a:buNone/>
              <a:tabLst>
                <a:tab pos="520700" algn="l"/>
              </a:tabLst>
            </a:pPr>
            <a:r>
              <a:rPr lang="en-US" sz="2000" b="1" spc="-5" dirty="0">
                <a:effectLst/>
                <a:ea typeface="Times New Roman" panose="02020603050405020304" pitchFamily="18" charset="0"/>
                <a:cs typeface="Times New Roman" panose="02020603050405020304" pitchFamily="18" charset="0"/>
              </a:rPr>
              <a:t>best usage for services that are aligned with the Water Sewer Fund, please justify the ~$8.5M</a:t>
            </a:r>
          </a:p>
          <a:p>
            <a:pPr marL="0" marR="189230" lvl="0" indent="0">
              <a:lnSpc>
                <a:spcPct val="114000"/>
              </a:lnSpc>
              <a:spcBef>
                <a:spcPts val="0"/>
              </a:spcBef>
              <a:spcAft>
                <a:spcPts val="0"/>
              </a:spcAft>
              <a:buSzPts val="1100"/>
              <a:buNone/>
              <a:tabLst>
                <a:tab pos="520700" algn="l"/>
              </a:tabLst>
            </a:pPr>
            <a:r>
              <a:rPr lang="en-US" sz="2000" b="1" spc="-5" dirty="0">
                <a:effectLst/>
                <a:ea typeface="Times New Roman" panose="02020603050405020304" pitchFamily="18" charset="0"/>
                <a:cs typeface="Times New Roman" panose="02020603050405020304" pitchFamily="18" charset="0"/>
              </a:rPr>
              <a:t>(WSF) budgeted citywide for Indirect Cost, down ~$600K from the previous year’s budget, yet</a:t>
            </a:r>
          </a:p>
          <a:p>
            <a:pPr marL="0" marR="189230" lvl="0" indent="0">
              <a:lnSpc>
                <a:spcPct val="114000"/>
              </a:lnSpc>
              <a:spcBef>
                <a:spcPts val="0"/>
              </a:spcBef>
              <a:spcAft>
                <a:spcPts val="0"/>
              </a:spcAft>
              <a:buSzPts val="1100"/>
              <a:buNone/>
              <a:tabLst>
                <a:tab pos="520700" algn="l"/>
              </a:tabLst>
            </a:pPr>
            <a:r>
              <a:rPr lang="en-US" sz="2000" b="1" spc="-5" dirty="0">
                <a:effectLst/>
                <a:ea typeface="Times New Roman" panose="02020603050405020304" pitchFamily="18" charset="0"/>
                <a:cs typeface="Times New Roman" panose="02020603050405020304" pitchFamily="18" charset="0"/>
              </a:rPr>
              <a:t>while realizing the FY26 proposed Water and Sewer Rate Increase of 6.5% and Stormwater for</a:t>
            </a:r>
          </a:p>
          <a:p>
            <a:pPr marL="0" marR="189230" lvl="0" indent="0">
              <a:lnSpc>
                <a:spcPct val="114000"/>
              </a:lnSpc>
              <a:spcBef>
                <a:spcPts val="0"/>
              </a:spcBef>
              <a:spcAft>
                <a:spcPts val="0"/>
              </a:spcAft>
              <a:buSzPts val="1100"/>
              <a:buNone/>
              <a:tabLst>
                <a:tab pos="520700" algn="l"/>
              </a:tabLst>
            </a:pPr>
            <a:r>
              <a:rPr lang="en-US" sz="2000" b="1" spc="-5" dirty="0">
                <a:effectLst/>
                <a:ea typeface="Times New Roman" panose="02020603050405020304" pitchFamily="18" charset="0"/>
                <a:cs typeface="Times New Roman" panose="02020603050405020304" pitchFamily="18" charset="0"/>
              </a:rPr>
              <a:t>6%. Please explain, considering that Indirect Cost for the Finance Department has increased</a:t>
            </a:r>
          </a:p>
          <a:p>
            <a:pPr marL="0" marR="189230" lvl="0" indent="0">
              <a:lnSpc>
                <a:spcPct val="114000"/>
              </a:lnSpc>
              <a:spcBef>
                <a:spcPts val="0"/>
              </a:spcBef>
              <a:spcAft>
                <a:spcPts val="0"/>
              </a:spcAft>
              <a:buSzPts val="1100"/>
              <a:buNone/>
              <a:tabLst>
                <a:tab pos="520700" algn="l"/>
              </a:tabLst>
            </a:pPr>
            <a:r>
              <a:rPr lang="en-US" sz="2000" b="1" spc="-5" dirty="0">
                <a:effectLst/>
                <a:ea typeface="Times New Roman" panose="02020603050405020304" pitchFamily="18" charset="0"/>
                <a:cs typeface="Times New Roman" panose="02020603050405020304" pitchFamily="18" charset="0"/>
              </a:rPr>
              <a:t>~$827K (WSF).</a:t>
            </a:r>
          </a:p>
          <a:p>
            <a:pPr marL="0" marR="189230" lvl="0" indent="0">
              <a:lnSpc>
                <a:spcPct val="114000"/>
              </a:lnSpc>
              <a:spcBef>
                <a:spcPts val="0"/>
              </a:spcBef>
              <a:spcAft>
                <a:spcPts val="0"/>
              </a:spcAft>
              <a:buSzPts val="1100"/>
              <a:buNone/>
              <a:tabLst>
                <a:tab pos="520700" algn="l"/>
              </a:tabLst>
            </a:pPr>
            <a:r>
              <a:rPr lang="en-US" sz="2000" b="1" spc="-5" dirty="0">
                <a:effectLst/>
                <a:ea typeface="Times New Roman" panose="02020603050405020304" pitchFamily="18" charset="0"/>
                <a:cs typeface="Times New Roman" panose="02020603050405020304" pitchFamily="18" charset="0"/>
              </a:rPr>
              <a:t>	a. Specify the frequency for how often the indirect cost study is done.</a:t>
            </a:r>
          </a:p>
          <a:p>
            <a:pPr marL="0" marR="189230" lvl="0" indent="0">
              <a:lnSpc>
                <a:spcPct val="114000"/>
              </a:lnSpc>
              <a:spcBef>
                <a:spcPts val="0"/>
              </a:spcBef>
              <a:spcAft>
                <a:spcPts val="0"/>
              </a:spcAft>
              <a:buSzPts val="1100"/>
              <a:buNone/>
              <a:tabLst>
                <a:tab pos="520700" algn="l"/>
              </a:tabLst>
            </a:pPr>
            <a:r>
              <a:rPr lang="en-US" sz="2000" b="1" spc="-5" dirty="0">
                <a:effectLst/>
                <a:ea typeface="Times New Roman" panose="02020603050405020304" pitchFamily="18" charset="0"/>
                <a:cs typeface="Times New Roman" panose="02020603050405020304" pitchFamily="18" charset="0"/>
              </a:rPr>
              <a:t>	b. Specify the direct correlation to the impact of Water, Sewer, and Stormwater Rates, considering    	    a rate increase has been done each year for the last 5 years.</a:t>
            </a:r>
          </a:p>
          <a:p>
            <a:pPr marL="0" marR="189230" lvl="0" indent="0">
              <a:lnSpc>
                <a:spcPct val="114000"/>
              </a:lnSpc>
              <a:spcBef>
                <a:spcPts val="0"/>
              </a:spcBef>
              <a:spcAft>
                <a:spcPts val="0"/>
              </a:spcAft>
              <a:buSzPts val="1100"/>
              <a:buNone/>
              <a:tabLst>
                <a:tab pos="520700" algn="l"/>
              </a:tabLst>
            </a:pPr>
            <a:r>
              <a:rPr lang="en-US" sz="2000" b="1" spc="-5" dirty="0">
                <a:effectLst/>
                <a:ea typeface="Times New Roman" panose="02020603050405020304" pitchFamily="18" charset="0"/>
                <a:cs typeface="Times New Roman" panose="02020603050405020304" pitchFamily="18" charset="0"/>
              </a:rPr>
              <a:t>	c. Specify if the indirect cost allocation is a standard governmental best practice for cities of</a:t>
            </a:r>
          </a:p>
          <a:p>
            <a:pPr marL="0" marR="189230" lvl="0" indent="0">
              <a:lnSpc>
                <a:spcPct val="114000"/>
              </a:lnSpc>
              <a:spcBef>
                <a:spcPts val="0"/>
              </a:spcBef>
              <a:spcAft>
                <a:spcPts val="0"/>
              </a:spcAft>
              <a:buSzPts val="1100"/>
              <a:buNone/>
              <a:tabLst>
                <a:tab pos="520700" algn="l"/>
              </a:tabLst>
            </a:pPr>
            <a:r>
              <a:rPr lang="en-US" sz="2000" b="1" spc="-5" dirty="0">
                <a:effectLst/>
                <a:ea typeface="Times New Roman" panose="02020603050405020304" pitchFamily="18" charset="0"/>
                <a:cs typeface="Times New Roman" panose="02020603050405020304" pitchFamily="18" charset="0"/>
              </a:rPr>
              <a:t>	    a similar size as Wilmington with a water utility</a:t>
            </a:r>
            <a:endParaRPr lang="en-US" sz="2000" b="1" spc="-5" dirty="0">
              <a:ea typeface="Times New Roman" panose="02020603050405020304" pitchFamily="18" charset="0"/>
              <a:cs typeface="Times New Roman"/>
            </a:endParaRPr>
          </a:p>
        </p:txBody>
      </p:sp>
      <p:sp>
        <p:nvSpPr>
          <p:cNvPr id="8" name="Content Placeholder 2">
            <a:extLst>
              <a:ext uri="{FF2B5EF4-FFF2-40B4-BE49-F238E27FC236}">
                <a16:creationId xmlns:a16="http://schemas.microsoft.com/office/drawing/2014/main" id="{8249D2E5-5E43-451C-9DA3-75C1B37AE09D}"/>
              </a:ext>
            </a:extLst>
          </p:cNvPr>
          <p:cNvSpPr txBox="1">
            <a:spLocks/>
          </p:cNvSpPr>
          <p:nvPr/>
        </p:nvSpPr>
        <p:spPr>
          <a:xfrm>
            <a:off x="265111" y="1170940"/>
            <a:ext cx="4934479" cy="473825"/>
          </a:xfrm>
          <a:prstGeom prst="rect">
            <a:avLst/>
          </a:prstGeom>
        </p:spPr>
        <p:txBody>
          <a:bodyPr vert="horz" lIns="91440" tIns="45720" rIns="91440" bIns="45720" rtlCol="0" anchor="ctr">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000" b="1"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t>Question 1. </a:t>
            </a:r>
          </a:p>
        </p:txBody>
      </p:sp>
      <p:sp>
        <p:nvSpPr>
          <p:cNvPr id="4" name="Slide Number Placeholder 3">
            <a:extLst>
              <a:ext uri="{FF2B5EF4-FFF2-40B4-BE49-F238E27FC236}">
                <a16:creationId xmlns:a16="http://schemas.microsoft.com/office/drawing/2014/main" id="{849E2E48-60E5-4D9F-9C02-CB518101656D}"/>
              </a:ext>
            </a:extLst>
          </p:cNvPr>
          <p:cNvSpPr>
            <a:spLocks noGrp="1"/>
          </p:cNvSpPr>
          <p:nvPr>
            <p:ph type="sldNum" sz="quarter" idx="12"/>
          </p:nvPr>
        </p:nvSpPr>
        <p:spPr/>
        <p:txBody>
          <a:bodyPr/>
          <a:lstStyle/>
          <a:p>
            <a:fld id="{EA92FC10-7FA6-42BC-9A9E-94AE6167F2C9}" type="slidenum">
              <a:rPr lang="en-US" smtClean="0"/>
              <a:t>13</a:t>
            </a:fld>
            <a:endParaRPr lang="en-US" dirty="0"/>
          </a:p>
        </p:txBody>
      </p:sp>
    </p:spTree>
    <p:extLst>
      <p:ext uri="{BB962C8B-B14F-4D97-AF65-F5344CB8AC3E}">
        <p14:creationId xmlns:p14="http://schemas.microsoft.com/office/powerpoint/2010/main" val="3344238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8249D2E5-5E43-451C-9DA3-75C1B37AE09D}"/>
              </a:ext>
            </a:extLst>
          </p:cNvPr>
          <p:cNvSpPr txBox="1">
            <a:spLocks/>
          </p:cNvSpPr>
          <p:nvPr/>
        </p:nvSpPr>
        <p:spPr>
          <a:xfrm>
            <a:off x="265111" y="1170940"/>
            <a:ext cx="4934479" cy="473825"/>
          </a:xfrm>
          <a:prstGeom prst="rect">
            <a:avLst/>
          </a:prstGeom>
        </p:spPr>
        <p:txBody>
          <a:bodyPr vert="horz" lIns="91440" tIns="45720" rIns="91440" bIns="45720" rtlCol="0" anchor="ctr">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000" b="1"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dirty="0"/>
              <a:t>Question 1. </a:t>
            </a:r>
          </a:p>
        </p:txBody>
      </p:sp>
      <p:sp>
        <p:nvSpPr>
          <p:cNvPr id="4" name="Slide Number Placeholder 3">
            <a:extLst>
              <a:ext uri="{FF2B5EF4-FFF2-40B4-BE49-F238E27FC236}">
                <a16:creationId xmlns:a16="http://schemas.microsoft.com/office/drawing/2014/main" id="{849E2E48-60E5-4D9F-9C02-CB518101656D}"/>
              </a:ext>
            </a:extLst>
          </p:cNvPr>
          <p:cNvSpPr>
            <a:spLocks noGrp="1"/>
          </p:cNvSpPr>
          <p:nvPr>
            <p:ph type="sldNum" sz="quarter" idx="12"/>
          </p:nvPr>
        </p:nvSpPr>
        <p:spPr/>
        <p:txBody>
          <a:bodyPr/>
          <a:lstStyle/>
          <a:p>
            <a:fld id="{EA92FC10-7FA6-42BC-9A9E-94AE6167F2C9}" type="slidenum">
              <a:rPr lang="en-US" smtClean="0"/>
              <a:t>14</a:t>
            </a:fld>
            <a:endParaRPr lang="en-US" dirty="0"/>
          </a:p>
        </p:txBody>
      </p:sp>
      <p:sp>
        <p:nvSpPr>
          <p:cNvPr id="3" name="Content Placeholder 2">
            <a:extLst>
              <a:ext uri="{FF2B5EF4-FFF2-40B4-BE49-F238E27FC236}">
                <a16:creationId xmlns:a16="http://schemas.microsoft.com/office/drawing/2014/main" id="{A66FFF3B-48CD-300B-9895-F02A41A48AD4}"/>
              </a:ext>
            </a:extLst>
          </p:cNvPr>
          <p:cNvSpPr>
            <a:spLocks noGrp="1"/>
          </p:cNvSpPr>
          <p:nvPr>
            <p:ph sz="half" idx="2"/>
          </p:nvPr>
        </p:nvSpPr>
        <p:spPr>
          <a:xfrm>
            <a:off x="188911" y="1652610"/>
            <a:ext cx="10964912" cy="4534675"/>
          </a:xfrm>
        </p:spPr>
        <p:txBody>
          <a:bodyPr>
            <a:normAutofit/>
          </a:bodyPr>
          <a:lstStyle/>
          <a:p>
            <a:pPr>
              <a:buNone/>
            </a:pPr>
            <a:r>
              <a:rPr lang="en-US" sz="1400" b="1" dirty="0">
                <a:ea typeface="Calibri"/>
                <a:cs typeface="Calibri"/>
              </a:rPr>
              <a:t>A) Specify the frequency for how often the indirect cost study is done.</a:t>
            </a:r>
            <a:endParaRPr lang="en-US" sz="1400" dirty="0">
              <a:ea typeface="Calibri"/>
              <a:cs typeface="Calibri"/>
            </a:endParaRPr>
          </a:p>
          <a:p>
            <a:pPr>
              <a:buNone/>
            </a:pPr>
            <a:r>
              <a:rPr lang="en-US" sz="1400" dirty="0">
                <a:ea typeface="+mn-lt"/>
                <a:cs typeface="+mn-lt"/>
              </a:rPr>
              <a:t>Comprehensive indirect cost allocation studies are commonly performed once every five years or so and/or whenever there are any material departmental changes within a municipal government’s organizational structure.  The comprehensive study helps define an allocation plan which is then used by municipalities to update and allocate indirect cost budgets to the enterprise fund departments.</a:t>
            </a:r>
            <a:endParaRPr lang="en-US" sz="1400" dirty="0">
              <a:ea typeface="Calibri"/>
              <a:cs typeface="Calibri"/>
            </a:endParaRPr>
          </a:p>
          <a:p>
            <a:pPr>
              <a:buNone/>
            </a:pPr>
            <a:endParaRPr lang="en-US" sz="1400" dirty="0">
              <a:ea typeface="+mn-lt"/>
              <a:cs typeface="+mn-lt"/>
            </a:endParaRPr>
          </a:p>
          <a:p>
            <a:pPr>
              <a:buNone/>
            </a:pPr>
            <a:r>
              <a:rPr lang="en-US" sz="1400" b="1" dirty="0">
                <a:ea typeface="+mn-lt"/>
                <a:cs typeface="+mn-lt"/>
              </a:rPr>
              <a:t>B) Specify the direct correlation to the impact of Water, Sewer, and Stormwater Rates, considering a rate increase has been done each year for the last 5 years.</a:t>
            </a:r>
          </a:p>
          <a:p>
            <a:pPr>
              <a:buNone/>
            </a:pPr>
            <a:r>
              <a:rPr lang="en-US" sz="1400" dirty="0">
                <a:ea typeface="+mn-lt"/>
                <a:cs typeface="+mn-lt"/>
              </a:rPr>
              <a:t>The OMB uses its Indirect Cost Allocation Plan to first determine the O&amp;M indirect cost budget allocation for each direct division of the 421 Water/Sewer Fund.    Then, the water, sewer, stormwater O&amp;M costs inclusive of the indirect costs along with all other revenue requirements such as capital costs and reserves determine the level of annual rate increases that are needed.  Therefore, while the O&amp;M indirect costs allocated each year to the water, sewer, and stormwater utilities are an integral part of the total water/sewer fund cost increases, the magnitude of the allocated indirect cost increase could be higher or lower than the annual water/sewer and stormwater rate increases.</a:t>
            </a:r>
            <a:endParaRPr lang="en-US" sz="1400" b="1" dirty="0">
              <a:ea typeface="+mn-lt"/>
              <a:cs typeface="+mn-lt"/>
            </a:endParaRPr>
          </a:p>
          <a:p>
            <a:pPr indent="0">
              <a:buNone/>
            </a:pPr>
            <a:endParaRPr lang="en-US" sz="1400" dirty="0">
              <a:ea typeface="+mn-lt"/>
              <a:cs typeface="+mn-lt"/>
            </a:endParaRPr>
          </a:p>
          <a:p>
            <a:pPr indent="0">
              <a:buNone/>
            </a:pPr>
            <a:r>
              <a:rPr lang="en-US" sz="1400" b="1" dirty="0">
                <a:ea typeface="+mn-lt"/>
                <a:cs typeface="+mn-lt"/>
              </a:rPr>
              <a:t>C) Specify if the indirect cost allocation is a standard governmental best practice for cities of a similar size as Wilmington with a water utility.</a:t>
            </a:r>
            <a:endParaRPr lang="en-US" sz="1400" b="1" dirty="0">
              <a:ea typeface="Calibri"/>
              <a:cs typeface="Calibri"/>
            </a:endParaRPr>
          </a:p>
          <a:p>
            <a:pPr>
              <a:buNone/>
            </a:pPr>
            <a:r>
              <a:rPr lang="en-US" sz="1400" dirty="0">
                <a:ea typeface="+mn-lt"/>
                <a:cs typeface="+mn-lt"/>
              </a:rPr>
              <a:t>The indirect cost allocation (referred also as pricing of internal services) is a governmental best practice that is adopted widely in the public sector, where an Internal Service Fund and/or General Fund provides services to an Enterprise Fund such as the utilities.  Therefore, the operating budgets of water/sewer utilities include indirect costs.  Attached are a couple of resources that provide an overview of governmental best practices for determining and allocating indirect costs to enterprise fund departments. </a:t>
            </a:r>
            <a:endParaRPr lang="en-US" sz="1400" dirty="0">
              <a:ea typeface="Calibri"/>
              <a:cs typeface="Calibri"/>
            </a:endParaRPr>
          </a:p>
          <a:p>
            <a:pPr marL="0" indent="0">
              <a:buNone/>
            </a:pPr>
            <a:endParaRPr lang="en-US" sz="1200" dirty="0">
              <a:latin typeface="Arial Nova"/>
              <a:ea typeface="Calibri"/>
              <a:cs typeface="Calibri"/>
            </a:endParaRPr>
          </a:p>
        </p:txBody>
      </p:sp>
    </p:spTree>
    <p:extLst>
      <p:ext uri="{BB962C8B-B14F-4D97-AF65-F5344CB8AC3E}">
        <p14:creationId xmlns:p14="http://schemas.microsoft.com/office/powerpoint/2010/main" val="3379546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727503"/>
            <a:ext cx="11495089" cy="4811409"/>
          </a:xfrm>
        </p:spPr>
        <p:txBody>
          <a:bodyPr>
            <a:normAutofit/>
          </a:bodyPr>
          <a:lstStyle/>
          <a:p>
            <a:pPr marL="0" indent="0">
              <a:buNone/>
            </a:pPr>
            <a:r>
              <a:rPr lang="en-US" sz="2000" b="1" dirty="0"/>
              <a:t>While understanding one of Council’s FY2026 Budget Priorities is Financial Sustainability, which is the reason Council codified Ord# 23-019, (“Funding for the water utility assistance program shall derive each fiscal year from an appropriation contained in that fiscal year’s annual operating budget ordinance. The amount of funding for each fiscal year's water utility assistance program shall be an amount that is no less than one percent of such fiscal year’s water/sewer fund operation and maintenance reserve.”), please discuss the $250K (WSF) budgeted for the Utility Assistance Program, considering $350K was budgeted in FY2025.</a:t>
            </a:r>
          </a:p>
          <a:p>
            <a:pPr marL="0" indent="0">
              <a:buNone/>
            </a:pPr>
            <a:r>
              <a:rPr lang="en-US" sz="1800" b="1" dirty="0"/>
              <a:t>	a. Specify the number of households that has used this program since inception, per fiscal year. </a:t>
            </a:r>
          </a:p>
          <a:p>
            <a:pPr marL="0" indent="0">
              <a:buNone/>
            </a:pPr>
            <a:r>
              <a:rPr lang="en-US" sz="1800" b="1" dirty="0"/>
              <a:t>	b. Specify the amount of funds expended for the Utility Assistance Program since inception, per fiscal year.</a:t>
            </a:r>
          </a:p>
          <a:p>
            <a:pPr marL="0" indent="0">
              <a:buNone/>
            </a:pPr>
            <a:r>
              <a:rPr lang="en-US" sz="1800" b="1" dirty="0"/>
              <a:t>	c. Justify if $250K is adequate.</a:t>
            </a:r>
          </a:p>
          <a:p>
            <a:pPr marL="0" indent="0">
              <a:buNone/>
            </a:pPr>
            <a:r>
              <a:rPr lang="en-US" sz="1800" b="1" dirty="0"/>
              <a:t>	d. Specify amount of funds in the water/sewer fund operation and maintenance reserve.</a:t>
            </a:r>
          </a:p>
          <a:p>
            <a:pPr marL="0" indent="0">
              <a:buNone/>
            </a:pPr>
            <a:r>
              <a:rPr lang="en-US" sz="1800" b="1" dirty="0"/>
              <a:t>	e. Specify how the program is advertised.</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811339" cy="473825"/>
          </a:xfrm>
        </p:spPr>
        <p:txBody>
          <a:bodyPr>
            <a:normAutofit/>
          </a:bodyPr>
          <a:lstStyle/>
          <a:p>
            <a:r>
              <a:rPr lang="en-US" sz="2000" dirty="0"/>
              <a:t>Question 2. </a:t>
            </a:r>
          </a:p>
        </p:txBody>
      </p:sp>
      <p:sp>
        <p:nvSpPr>
          <p:cNvPr id="5" name="Slide Number Placeholder 4">
            <a:extLst>
              <a:ext uri="{FF2B5EF4-FFF2-40B4-BE49-F238E27FC236}">
                <a16:creationId xmlns:a16="http://schemas.microsoft.com/office/drawing/2014/main" id="{C46BF0F6-E57F-4EFC-B2BA-BDA88AACB4C9}"/>
              </a:ext>
            </a:extLst>
          </p:cNvPr>
          <p:cNvSpPr>
            <a:spLocks noGrp="1"/>
          </p:cNvSpPr>
          <p:nvPr>
            <p:ph type="sldNum" sz="quarter" idx="12"/>
          </p:nvPr>
        </p:nvSpPr>
        <p:spPr/>
        <p:txBody>
          <a:bodyPr/>
          <a:lstStyle/>
          <a:p>
            <a:fld id="{EA92FC10-7FA6-42BC-9A9E-94AE6167F2C9}" type="slidenum">
              <a:rPr lang="en-US" smtClean="0"/>
              <a:t>15</a:t>
            </a:fld>
            <a:endParaRPr lang="en-US" dirty="0"/>
          </a:p>
        </p:txBody>
      </p:sp>
    </p:spTree>
    <p:extLst>
      <p:ext uri="{BB962C8B-B14F-4D97-AF65-F5344CB8AC3E}">
        <p14:creationId xmlns:p14="http://schemas.microsoft.com/office/powerpoint/2010/main" val="4113024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875960"/>
            <a:ext cx="1811339" cy="473825"/>
          </a:xfrm>
        </p:spPr>
        <p:txBody>
          <a:bodyPr>
            <a:normAutofit/>
          </a:bodyPr>
          <a:lstStyle/>
          <a:p>
            <a:r>
              <a:rPr lang="en-US" sz="2000" dirty="0"/>
              <a:t>Question 2. </a:t>
            </a:r>
          </a:p>
        </p:txBody>
      </p:sp>
      <p:sp>
        <p:nvSpPr>
          <p:cNvPr id="5" name="Slide Number Placeholder 4">
            <a:extLst>
              <a:ext uri="{FF2B5EF4-FFF2-40B4-BE49-F238E27FC236}">
                <a16:creationId xmlns:a16="http://schemas.microsoft.com/office/drawing/2014/main" id="{C46BF0F6-E57F-4EFC-B2BA-BDA88AACB4C9}"/>
              </a:ext>
            </a:extLst>
          </p:cNvPr>
          <p:cNvSpPr>
            <a:spLocks noGrp="1"/>
          </p:cNvSpPr>
          <p:nvPr>
            <p:ph type="sldNum" sz="quarter" idx="12"/>
          </p:nvPr>
        </p:nvSpPr>
        <p:spPr/>
        <p:txBody>
          <a:bodyPr/>
          <a:lstStyle/>
          <a:p>
            <a:fld id="{EA92FC10-7FA6-42BC-9A9E-94AE6167F2C9}" type="slidenum">
              <a:rPr lang="en-US" smtClean="0"/>
              <a:t>16</a:t>
            </a:fld>
            <a:endParaRPr lang="en-US" dirty="0"/>
          </a:p>
        </p:txBody>
      </p:sp>
      <p:sp>
        <p:nvSpPr>
          <p:cNvPr id="10" name="TextBox 9">
            <a:extLst>
              <a:ext uri="{FF2B5EF4-FFF2-40B4-BE49-F238E27FC236}">
                <a16:creationId xmlns:a16="http://schemas.microsoft.com/office/drawing/2014/main" id="{94AF134A-1F71-77D1-F27E-CC2F599EFBEE}"/>
              </a:ext>
            </a:extLst>
          </p:cNvPr>
          <p:cNvSpPr txBox="1"/>
          <p:nvPr/>
        </p:nvSpPr>
        <p:spPr>
          <a:xfrm>
            <a:off x="719757" y="1112872"/>
            <a:ext cx="9376645" cy="1477328"/>
          </a:xfrm>
          <a:prstGeom prst="rect">
            <a:avLst/>
          </a:prstGeom>
          <a:noFill/>
        </p:spPr>
        <p:txBody>
          <a:bodyPr wrap="square" lIns="91440" tIns="45720" rIns="91440" bIns="45720" rtlCol="0" anchor="t">
            <a:spAutoFit/>
          </a:bodyPr>
          <a:lstStyle/>
          <a:p>
            <a:r>
              <a:rPr lang="en-US" dirty="0"/>
              <a:t>The Utility Assistance Program was launched in 2021 to help constituents facing difficult situations. Through advertisements in the City’s utility newsletter, on the City’s website, and through social media campaigns, this program has successfully assisted close to 1,000 households, distributing a total of $1.4 million. We will continue to use all awarded funds to support eligible constituents. Current unpaid utility over 90 days past due is  $19,774,497.</a:t>
            </a:r>
            <a:endParaRPr lang="en-US" dirty="0">
              <a:ea typeface="Calibri"/>
              <a:cs typeface="Calibri"/>
            </a:endParaRPr>
          </a:p>
        </p:txBody>
      </p:sp>
      <p:graphicFrame>
        <p:nvGraphicFramePr>
          <p:cNvPr id="18" name="Object 17">
            <a:extLst>
              <a:ext uri="{FF2B5EF4-FFF2-40B4-BE49-F238E27FC236}">
                <a16:creationId xmlns:a16="http://schemas.microsoft.com/office/drawing/2014/main" id="{E345B06B-540C-1405-2549-2E8B6E98924B}"/>
              </a:ext>
            </a:extLst>
          </p:cNvPr>
          <p:cNvGraphicFramePr>
            <a:graphicFrameLocks noChangeAspect="1"/>
          </p:cNvGraphicFramePr>
          <p:nvPr>
            <p:extLst>
              <p:ext uri="{D42A27DB-BD31-4B8C-83A1-F6EECF244321}">
                <p14:modId xmlns:p14="http://schemas.microsoft.com/office/powerpoint/2010/main" val="3895973717"/>
              </p:ext>
            </p:extLst>
          </p:nvPr>
        </p:nvGraphicFramePr>
        <p:xfrm>
          <a:off x="2897338" y="2508828"/>
          <a:ext cx="5256848" cy="2581646"/>
        </p:xfrm>
        <a:graphic>
          <a:graphicData uri="http://schemas.openxmlformats.org/presentationml/2006/ole">
            <mc:AlternateContent xmlns:mc="http://schemas.openxmlformats.org/markup-compatibility/2006">
              <mc:Choice xmlns:v="urn:schemas-microsoft-com:vml" Requires="v">
                <p:oleObj name="Worksheet" r:id="rId3" imgW="3200574" imgH="2076514" progId="Excel.Sheet.12">
                  <p:embed/>
                </p:oleObj>
              </mc:Choice>
              <mc:Fallback>
                <p:oleObj name="Worksheet" r:id="rId3" imgW="3200574" imgH="2076514" progId="Excel.Sheet.12">
                  <p:embed/>
                  <p:pic>
                    <p:nvPicPr>
                      <p:cNvPr id="18" name="Object 17">
                        <a:extLst>
                          <a:ext uri="{FF2B5EF4-FFF2-40B4-BE49-F238E27FC236}">
                            <a16:creationId xmlns:a16="http://schemas.microsoft.com/office/drawing/2014/main" id="{E345B06B-540C-1405-2549-2E8B6E98924B}"/>
                          </a:ext>
                        </a:extLst>
                      </p:cNvPr>
                      <p:cNvPicPr/>
                      <p:nvPr/>
                    </p:nvPicPr>
                    <p:blipFill>
                      <a:blip r:embed="rId4"/>
                      <a:stretch>
                        <a:fillRect/>
                      </a:stretch>
                    </p:blipFill>
                    <p:spPr>
                      <a:xfrm>
                        <a:off x="2897338" y="2508828"/>
                        <a:ext cx="5256848" cy="2581646"/>
                      </a:xfrm>
                      <a:prstGeom prst="rect">
                        <a:avLst/>
                      </a:prstGeom>
                    </p:spPr>
                  </p:pic>
                </p:oleObj>
              </mc:Fallback>
            </mc:AlternateContent>
          </a:graphicData>
        </a:graphic>
      </p:graphicFrame>
      <p:graphicFrame>
        <p:nvGraphicFramePr>
          <p:cNvPr id="2" name="Table 1">
            <a:extLst>
              <a:ext uri="{FF2B5EF4-FFF2-40B4-BE49-F238E27FC236}">
                <a16:creationId xmlns:a16="http://schemas.microsoft.com/office/drawing/2014/main" id="{2310029F-37A4-7D69-8A89-954E0D2C7AD5}"/>
              </a:ext>
            </a:extLst>
          </p:cNvPr>
          <p:cNvGraphicFramePr>
            <a:graphicFrameLocks noGrp="1"/>
          </p:cNvGraphicFramePr>
          <p:nvPr>
            <p:extLst>
              <p:ext uri="{D42A27DB-BD31-4B8C-83A1-F6EECF244321}">
                <p14:modId xmlns:p14="http://schemas.microsoft.com/office/powerpoint/2010/main" val="501599302"/>
              </p:ext>
            </p:extLst>
          </p:nvPr>
        </p:nvGraphicFramePr>
        <p:xfrm>
          <a:off x="2897338" y="5279072"/>
          <a:ext cx="5256848" cy="1077278"/>
        </p:xfrm>
        <a:graphic>
          <a:graphicData uri="http://schemas.openxmlformats.org/drawingml/2006/table">
            <a:tbl>
              <a:tblPr/>
              <a:tblGrid>
                <a:gridCol w="1359148">
                  <a:extLst>
                    <a:ext uri="{9D8B030D-6E8A-4147-A177-3AD203B41FA5}">
                      <a16:colId xmlns:a16="http://schemas.microsoft.com/office/drawing/2014/main" val="2056453932"/>
                    </a:ext>
                  </a:extLst>
                </a:gridCol>
                <a:gridCol w="960178">
                  <a:extLst>
                    <a:ext uri="{9D8B030D-6E8A-4147-A177-3AD203B41FA5}">
                      <a16:colId xmlns:a16="http://schemas.microsoft.com/office/drawing/2014/main" val="954870233"/>
                    </a:ext>
                  </a:extLst>
                </a:gridCol>
                <a:gridCol w="1076257">
                  <a:extLst>
                    <a:ext uri="{9D8B030D-6E8A-4147-A177-3AD203B41FA5}">
                      <a16:colId xmlns:a16="http://schemas.microsoft.com/office/drawing/2014/main" val="4096751336"/>
                    </a:ext>
                  </a:extLst>
                </a:gridCol>
                <a:gridCol w="1861265">
                  <a:extLst>
                    <a:ext uri="{9D8B030D-6E8A-4147-A177-3AD203B41FA5}">
                      <a16:colId xmlns:a16="http://schemas.microsoft.com/office/drawing/2014/main" val="2248782484"/>
                    </a:ext>
                  </a:extLst>
                </a:gridCol>
              </a:tblGrid>
              <a:tr h="381000">
                <a:tc gridSpan="4">
                  <a:txBody>
                    <a:bodyPr/>
                    <a:lstStyle/>
                    <a:p>
                      <a:pPr algn="ctr" rtl="0" fontAlgn="b"/>
                      <a:r>
                        <a:rPr lang="en-US" sz="1400" b="1" i="0" u="none" strike="noStrike" dirty="0">
                          <a:solidFill>
                            <a:srgbClr val="000000"/>
                          </a:solidFill>
                          <a:effectLst/>
                          <a:latin typeface="Calibri" panose="020F0502020204030204" pitchFamily="34" charset="0"/>
                        </a:rPr>
                        <a:t>Low Income Household Water Assistance Program (LIHWAP)</a:t>
                      </a:r>
                    </a:p>
                    <a:p>
                      <a:pPr algn="ctr" rtl="0" fontAlgn="b"/>
                      <a:r>
                        <a:rPr lang="en-US" sz="1200" b="1" i="0" u="none" strike="noStrike" dirty="0">
                          <a:solidFill>
                            <a:srgbClr val="000000"/>
                          </a:solidFill>
                          <a:effectLst/>
                          <a:latin typeface="Calibri" panose="020F0502020204030204" pitchFamily="34" charset="0"/>
                        </a:rPr>
                        <a:t>January 2022 through July 2023</a:t>
                      </a:r>
                    </a:p>
                  </a:txBody>
                  <a:tcPr marL="5239" marR="5239" marT="52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71719411"/>
                  </a:ext>
                </a:extLst>
              </a:tr>
              <a:tr h="304800">
                <a:tc>
                  <a:txBody>
                    <a:bodyPr/>
                    <a:lstStyle/>
                    <a:p>
                      <a:pPr algn="ctr" fontAlgn="ctr"/>
                      <a:r>
                        <a:rPr lang="en-US" sz="1500" b="0" i="0" u="none" strike="noStrike" dirty="0">
                          <a:solidFill>
                            <a:srgbClr val="000000"/>
                          </a:solidFill>
                          <a:effectLst/>
                          <a:latin typeface="Arial" panose="020B0604020202020204" pitchFamily="34" charset="0"/>
                        </a:rPr>
                        <a:t> </a:t>
                      </a:r>
                    </a:p>
                  </a:txBody>
                  <a:tcPr marL="5239" marR="5239" marT="52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a:txBody>
                    <a:bodyPr/>
                    <a:lstStyle/>
                    <a:p>
                      <a:pPr algn="ctr" rtl="0" fontAlgn="b"/>
                      <a:r>
                        <a:rPr lang="en-US" sz="1200" b="1" i="0" u="none" strike="noStrike" dirty="0">
                          <a:solidFill>
                            <a:srgbClr val="000000"/>
                          </a:solidFill>
                          <a:effectLst/>
                          <a:latin typeface="Calibri" panose="020F0502020204030204" pitchFamily="34" charset="0"/>
                        </a:rPr>
                        <a:t>Amount Requested</a:t>
                      </a:r>
                    </a:p>
                  </a:txBody>
                  <a:tcPr marL="5239" marR="5239" marT="52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a:txBody>
                    <a:bodyPr/>
                    <a:lstStyle/>
                    <a:p>
                      <a:pPr algn="ctr" rtl="0" fontAlgn="b"/>
                      <a:r>
                        <a:rPr lang="en-US" sz="1200" b="1" i="0" u="none" strike="noStrike" dirty="0">
                          <a:solidFill>
                            <a:srgbClr val="000000"/>
                          </a:solidFill>
                          <a:effectLst/>
                          <a:latin typeface="Calibri" panose="020F0502020204030204" pitchFamily="34" charset="0"/>
                        </a:rPr>
                        <a:t>Number of Recipients</a:t>
                      </a:r>
                    </a:p>
                  </a:txBody>
                  <a:tcPr marL="5239" marR="5239" marT="52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a:txBody>
                    <a:bodyPr/>
                    <a:lstStyle/>
                    <a:p>
                      <a:pPr algn="ctr" rtl="0" fontAlgn="b"/>
                      <a:r>
                        <a:rPr lang="en-US" sz="1200" b="1" i="0" u="none" strike="noStrike" dirty="0">
                          <a:solidFill>
                            <a:srgbClr val="000000"/>
                          </a:solidFill>
                          <a:effectLst/>
                          <a:latin typeface="Calibri" panose="020F0502020204030204" pitchFamily="34" charset="0"/>
                        </a:rPr>
                        <a:t>Avg Amount Awarded</a:t>
                      </a:r>
                    </a:p>
                  </a:txBody>
                  <a:tcPr marL="5239" marR="5239" marT="52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652606303"/>
                  </a:ext>
                </a:extLst>
              </a:tr>
              <a:tr h="304800">
                <a:tc>
                  <a:txBody>
                    <a:bodyPr/>
                    <a:lstStyle/>
                    <a:p>
                      <a:pPr algn="ctr" rtl="0" fontAlgn="b"/>
                      <a:r>
                        <a:rPr lang="en-US" sz="1100" b="1" i="0" u="none" strike="noStrike" dirty="0">
                          <a:solidFill>
                            <a:srgbClr val="000000"/>
                          </a:solidFill>
                          <a:effectLst/>
                          <a:latin typeface="Calibri" panose="020F0502020204030204" pitchFamily="34" charset="0"/>
                        </a:rPr>
                        <a:t>Total</a:t>
                      </a:r>
                    </a:p>
                  </a:txBody>
                  <a:tcPr marL="5239" marR="5239" marT="523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a:txBody>
                    <a:bodyPr/>
                    <a:lstStyle/>
                    <a:p>
                      <a:pPr algn="ctr" rtl="0" fontAlgn="b"/>
                      <a:r>
                        <a:rPr lang="en-US" sz="1200" b="1" i="0" u="none" strike="noStrike" dirty="0">
                          <a:solidFill>
                            <a:srgbClr val="000000"/>
                          </a:solidFill>
                          <a:effectLst/>
                          <a:latin typeface="Calibri" panose="020F0502020204030204" pitchFamily="34" charset="0"/>
                        </a:rPr>
                        <a:t>$1,871,557.56</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3F3"/>
                    </a:solidFill>
                  </a:tcPr>
                </a:tc>
                <a:tc>
                  <a:txBody>
                    <a:bodyPr/>
                    <a:lstStyle/>
                    <a:p>
                      <a:pPr algn="ctr" rtl="0" fontAlgn="b"/>
                      <a:r>
                        <a:rPr lang="en-US" sz="1200" b="1" i="0" u="none" strike="noStrike" dirty="0">
                          <a:solidFill>
                            <a:srgbClr val="000000"/>
                          </a:solidFill>
                          <a:effectLst/>
                          <a:latin typeface="Calibri" panose="020F0502020204030204" pitchFamily="34" charset="0"/>
                        </a:rPr>
                        <a:t>847</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3F3"/>
                    </a:solidFill>
                  </a:tcPr>
                </a:tc>
                <a:tc>
                  <a:txBody>
                    <a:bodyPr/>
                    <a:lstStyle/>
                    <a:p>
                      <a:pPr algn="ctr" rtl="0" fontAlgn="b"/>
                      <a:r>
                        <a:rPr lang="en-US" sz="1200" b="1" i="0" u="none" strike="noStrike" dirty="0">
                          <a:solidFill>
                            <a:srgbClr val="000000"/>
                          </a:solidFill>
                          <a:effectLst/>
                          <a:latin typeface="Calibri" panose="020F0502020204030204" pitchFamily="34" charset="0"/>
                        </a:rPr>
                        <a:t>$2,209.63</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3F3"/>
                    </a:solidFill>
                  </a:tcPr>
                </a:tc>
                <a:extLst>
                  <a:ext uri="{0D108BD9-81ED-4DB2-BD59-A6C34878D82A}">
                    <a16:rowId xmlns:a16="http://schemas.microsoft.com/office/drawing/2014/main" val="1254771910"/>
                  </a:ext>
                </a:extLst>
              </a:tr>
            </a:tbl>
          </a:graphicData>
        </a:graphic>
      </p:graphicFrame>
    </p:spTree>
    <p:extLst>
      <p:ext uri="{BB962C8B-B14F-4D97-AF65-F5344CB8AC3E}">
        <p14:creationId xmlns:p14="http://schemas.microsoft.com/office/powerpoint/2010/main" val="2937445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880268" y="1201980"/>
            <a:ext cx="10028166" cy="4631470"/>
          </a:xfrm>
        </p:spPr>
        <p:txBody>
          <a:bodyPr>
            <a:normAutofit fontScale="92500" lnSpcReduction="10000"/>
          </a:bodyPr>
          <a:lstStyle/>
          <a:p>
            <a:pPr marL="0" marR="189230" lvl="0" indent="0">
              <a:spcBef>
                <a:spcPts val="0"/>
              </a:spcBef>
              <a:spcAft>
                <a:spcPts val="0"/>
              </a:spcAft>
              <a:buSzPts val="1100"/>
              <a:buNone/>
              <a:tabLst>
                <a:tab pos="521335" algn="l"/>
              </a:tabLst>
            </a:pPr>
            <a:r>
              <a:rPr lang="en-US" sz="2000" b="1" spc="-5" dirty="0">
                <a:effectLst/>
                <a:ea typeface="Times New Roman" panose="02020603050405020304" pitchFamily="18" charset="0"/>
                <a:cs typeface="Times New Roman" panose="02020603050405020304" pitchFamily="18" charset="0"/>
              </a:rPr>
              <a:t>Realizing the challenges the City has endured with the MUNIS financial system over the years, discuss the $200K in the proposed budget for a new ERP System regarding a study in the Misc. Services account line (WSF), considering a similar amount for $200K was budgeted in the previous year.</a:t>
            </a:r>
          </a:p>
          <a:p>
            <a:pPr marL="0" marR="189230" lvl="0" indent="0">
              <a:spcBef>
                <a:spcPts val="0"/>
              </a:spcBef>
              <a:spcAft>
                <a:spcPts val="0"/>
              </a:spcAft>
              <a:buSzPts val="1100"/>
              <a:buNone/>
              <a:tabLst>
                <a:tab pos="521335" algn="l"/>
              </a:tabLst>
            </a:pPr>
            <a:endParaRPr lang="en-US" sz="2000" b="1" spc="-5" dirty="0">
              <a:effectLst/>
              <a:ea typeface="Times New Roman" panose="02020603050405020304" pitchFamily="18" charset="0"/>
              <a:cs typeface="Times New Roman" panose="02020603050405020304" pitchFamily="18" charset="0"/>
            </a:endParaRPr>
          </a:p>
          <a:p>
            <a:pPr marL="0" marR="189230" lvl="0" indent="0">
              <a:spcBef>
                <a:spcPts val="0"/>
              </a:spcBef>
              <a:spcAft>
                <a:spcPts val="0"/>
              </a:spcAft>
              <a:buSzPts val="1100"/>
              <a:buNone/>
              <a:tabLst>
                <a:tab pos="521335" algn="l"/>
              </a:tabLst>
            </a:pPr>
            <a:r>
              <a:rPr lang="en-US" sz="2000" b="1" spc="-5" dirty="0">
                <a:effectLst/>
                <a:ea typeface="Times New Roman" panose="02020603050405020304" pitchFamily="18" charset="0"/>
                <a:cs typeface="Times New Roman"/>
              </a:rPr>
              <a:t>a. Discuss the $2,970,000 in the FY26 Capital Budget for updating the ERP Financial Systems.</a:t>
            </a:r>
          </a:p>
          <a:p>
            <a:pPr marL="0" marR="189230" lvl="0" indent="0">
              <a:spcBef>
                <a:spcPts val="0"/>
              </a:spcBef>
              <a:spcAft>
                <a:spcPts val="0"/>
              </a:spcAft>
              <a:buSzPts val="1100"/>
              <a:buNone/>
              <a:tabLst>
                <a:tab pos="521335" algn="l"/>
              </a:tabLst>
            </a:pPr>
            <a:endParaRPr lang="en-US" sz="2000" b="1" spc="-5" dirty="0">
              <a:effectLst/>
              <a:ea typeface="Times New Roman" panose="02020603050405020304" pitchFamily="18" charset="0"/>
              <a:cs typeface="Times New Roman" panose="02020603050405020304" pitchFamily="18" charset="0"/>
            </a:endParaRPr>
          </a:p>
          <a:p>
            <a:pPr marL="0" marR="189230" lvl="0" indent="0">
              <a:spcBef>
                <a:spcPts val="0"/>
              </a:spcBef>
              <a:spcAft>
                <a:spcPts val="0"/>
              </a:spcAft>
              <a:buSzPts val="1100"/>
              <a:buNone/>
              <a:tabLst>
                <a:tab pos="521335" algn="l"/>
              </a:tabLst>
            </a:pPr>
            <a:r>
              <a:rPr lang="en-US" sz="2000" b="1" spc="-5" dirty="0">
                <a:effectLst/>
                <a:ea typeface="Times New Roman" panose="02020603050405020304" pitchFamily="18" charset="0"/>
                <a:cs typeface="Times New Roman"/>
              </a:rPr>
              <a:t>b. Specify the approximate timeframe schedule for implementation, considering the city is</a:t>
            </a:r>
          </a:p>
          <a:p>
            <a:pPr marL="0" marR="189230" lvl="0" indent="0">
              <a:spcBef>
                <a:spcPts val="0"/>
              </a:spcBef>
              <a:spcAft>
                <a:spcPts val="0"/>
              </a:spcAft>
              <a:buSzPts val="1100"/>
              <a:buNone/>
              <a:tabLst>
                <a:tab pos="521335" algn="l"/>
              </a:tabLst>
            </a:pPr>
            <a:r>
              <a:rPr lang="en-US" sz="2000" b="1" spc="-5" dirty="0">
                <a:effectLst/>
                <a:ea typeface="Times New Roman" panose="02020603050405020304" pitchFamily="18" charset="0"/>
                <a:cs typeface="Times New Roman"/>
              </a:rPr>
              <a:t>    typically delayed when going to the bond market.</a:t>
            </a:r>
          </a:p>
          <a:p>
            <a:pPr marL="0" marR="189230" lvl="0" indent="0">
              <a:spcBef>
                <a:spcPts val="0"/>
              </a:spcBef>
              <a:spcAft>
                <a:spcPts val="0"/>
              </a:spcAft>
              <a:buSzPts val="1100"/>
              <a:buNone/>
              <a:tabLst>
                <a:tab pos="521335" algn="l"/>
              </a:tabLst>
            </a:pPr>
            <a:endParaRPr lang="en-US" sz="2000" b="1" spc="-5" dirty="0">
              <a:cs typeface="Times New Roman" panose="02020603050405020304" pitchFamily="18" charset="0"/>
            </a:endParaRPr>
          </a:p>
          <a:p>
            <a:pPr marL="0" marR="189230" indent="0">
              <a:spcBef>
                <a:spcPts val="0"/>
              </a:spcBef>
              <a:buNone/>
              <a:tabLst>
                <a:tab pos="521335" algn="l"/>
              </a:tabLst>
            </a:pPr>
            <a:r>
              <a:rPr lang="en-US" sz="2000" spc="-5" dirty="0">
                <a:cs typeface="Times New Roman"/>
              </a:rPr>
              <a:t>Funding in FY 2025 was used to a) evaluate the current MUNIS system for efficacy and obsolescence and b) construct a gameplan, timeframe and cost estimate for a new ERP approach. </a:t>
            </a:r>
            <a:endParaRPr lang="en-US" sz="2000" spc="-5" dirty="0">
              <a:ea typeface="Calibri"/>
              <a:cs typeface="Times New Roman"/>
            </a:endParaRPr>
          </a:p>
          <a:p>
            <a:pPr marL="0" marR="189230" indent="0">
              <a:spcBef>
                <a:spcPts val="0"/>
              </a:spcBef>
              <a:buNone/>
              <a:tabLst>
                <a:tab pos="521335" algn="l"/>
              </a:tabLst>
            </a:pPr>
            <a:endParaRPr lang="en-US" sz="2000" spc="-5" dirty="0">
              <a:ea typeface="Calibri"/>
              <a:cs typeface="Times New Roman"/>
            </a:endParaRPr>
          </a:p>
          <a:p>
            <a:pPr marL="0" marR="189230" indent="0">
              <a:spcBef>
                <a:spcPts val="0"/>
              </a:spcBef>
              <a:buNone/>
              <a:tabLst>
                <a:tab pos="521335" algn="l"/>
              </a:tabLst>
            </a:pPr>
            <a:r>
              <a:rPr lang="en-US" sz="2000" spc="-5" dirty="0">
                <a:cs typeface="Times New Roman"/>
              </a:rPr>
              <a:t>FY 2026 funding will be used for a) development of the solicitation for potential vendors for a new system; b) consultant services for project management; and c) actual ERP system components.  Focus will initially focus on human resource and financial accounting functions.  We will begin on July 1 utilizing Bond Anticipation Notes, which will be redeemed when we go to the public markets in the Fall of 2025.</a:t>
            </a:r>
            <a:endParaRPr lang="en-US" sz="2000" spc="-5" dirty="0">
              <a:ea typeface="Calibri"/>
              <a:cs typeface="Times New Roman"/>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322261" y="814855"/>
            <a:ext cx="4934479" cy="473825"/>
          </a:xfrm>
        </p:spPr>
        <p:txBody>
          <a:bodyPr>
            <a:normAutofit/>
          </a:bodyPr>
          <a:lstStyle/>
          <a:p>
            <a:r>
              <a:rPr lang="en-US" sz="2000" dirty="0"/>
              <a:t>Question 3. </a:t>
            </a:r>
          </a:p>
        </p:txBody>
      </p:sp>
      <p:sp>
        <p:nvSpPr>
          <p:cNvPr id="5" name="Slide Number Placeholder 4">
            <a:extLst>
              <a:ext uri="{FF2B5EF4-FFF2-40B4-BE49-F238E27FC236}">
                <a16:creationId xmlns:a16="http://schemas.microsoft.com/office/drawing/2014/main" id="{EF518D6C-DC70-4FC2-9B75-931A344DB1EB}"/>
              </a:ext>
            </a:extLst>
          </p:cNvPr>
          <p:cNvSpPr>
            <a:spLocks noGrp="1"/>
          </p:cNvSpPr>
          <p:nvPr>
            <p:ph type="sldNum" sz="quarter" idx="12"/>
          </p:nvPr>
        </p:nvSpPr>
        <p:spPr/>
        <p:txBody>
          <a:bodyPr/>
          <a:lstStyle/>
          <a:p>
            <a:fld id="{EA92FC10-7FA6-42BC-9A9E-94AE6167F2C9}" type="slidenum">
              <a:rPr lang="en-US" smtClean="0"/>
              <a:t>17</a:t>
            </a:fld>
            <a:endParaRPr lang="en-US" dirty="0"/>
          </a:p>
        </p:txBody>
      </p:sp>
    </p:spTree>
    <p:extLst>
      <p:ext uri="{BB962C8B-B14F-4D97-AF65-F5344CB8AC3E}">
        <p14:creationId xmlns:p14="http://schemas.microsoft.com/office/powerpoint/2010/main" val="3794125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517612" y="792492"/>
            <a:ext cx="11156776" cy="5273016"/>
          </a:xfrm>
        </p:spPr>
        <p:txBody>
          <a:bodyPr>
            <a:normAutofit/>
          </a:bodyPr>
          <a:lstStyle/>
          <a:p>
            <a:pPr marL="0" marR="100330" lvl="0" indent="0">
              <a:spcBef>
                <a:spcPts val="0"/>
              </a:spcBef>
              <a:spcAft>
                <a:spcPts val="0"/>
              </a:spcAft>
              <a:buSzPts val="1100"/>
              <a:buNone/>
              <a:tabLst>
                <a:tab pos="520700" algn="l"/>
              </a:tabLst>
            </a:pPr>
            <a:endParaRPr lang="en-US" sz="1800" b="1" spc="-5" dirty="0">
              <a:effectLst/>
              <a:ea typeface="Times New Roman" panose="02020603050405020304" pitchFamily="18" charset="0"/>
              <a:cs typeface="Times New Roman" panose="02020603050405020304" pitchFamily="18" charset="0"/>
            </a:endParaRPr>
          </a:p>
          <a:p>
            <a:pPr marL="0" marR="100330" lvl="0" indent="0">
              <a:spcBef>
                <a:spcPts val="0"/>
              </a:spcBef>
              <a:spcAft>
                <a:spcPts val="0"/>
              </a:spcAft>
              <a:buSzPts val="1100"/>
              <a:buNone/>
              <a:tabLst>
                <a:tab pos="520700" algn="l"/>
              </a:tabLst>
            </a:pPr>
            <a:r>
              <a:rPr lang="en-US" sz="1800" b="1" spc="-5" dirty="0">
                <a:effectLst/>
                <a:ea typeface="Times New Roman" panose="02020603050405020304" pitchFamily="18" charset="0"/>
                <a:cs typeface="Times New Roman" panose="02020603050405020304" pitchFamily="18" charset="0"/>
              </a:rPr>
              <a:t>Discuss current vacant positions.</a:t>
            </a:r>
          </a:p>
          <a:p>
            <a:pPr marL="0" marR="100330" lvl="0" indent="0">
              <a:spcBef>
                <a:spcPts val="0"/>
              </a:spcBef>
              <a:spcAft>
                <a:spcPts val="0"/>
              </a:spcAft>
              <a:buSzPts val="1100"/>
              <a:buNone/>
              <a:tabLst>
                <a:tab pos="520700" algn="l"/>
              </a:tabLst>
            </a:pPr>
            <a:r>
              <a:rPr lang="en-US" sz="1800" b="1" spc="-5" dirty="0">
                <a:effectLst/>
                <a:ea typeface="Times New Roman" panose="02020603050405020304" pitchFamily="18" charset="0"/>
                <a:cs typeface="Times New Roman" panose="02020603050405020304" pitchFamily="18" charset="0"/>
              </a:rPr>
              <a:t>	a. Specify duration of the vacancy.</a:t>
            </a:r>
          </a:p>
          <a:p>
            <a:pPr marL="0" marR="100330" lvl="0" indent="0">
              <a:spcBef>
                <a:spcPts val="0"/>
              </a:spcBef>
              <a:spcAft>
                <a:spcPts val="0"/>
              </a:spcAft>
              <a:buSzPts val="1100"/>
              <a:buNone/>
              <a:tabLst>
                <a:tab pos="520700" algn="l"/>
              </a:tabLst>
            </a:pPr>
            <a:r>
              <a:rPr lang="en-US" sz="1800" b="1" spc="-5" dirty="0">
                <a:effectLst/>
                <a:ea typeface="Times New Roman" panose="02020603050405020304" pitchFamily="18" charset="0"/>
                <a:cs typeface="Times New Roman" panose="02020603050405020304" pitchFamily="18" charset="0"/>
              </a:rPr>
              <a:t>	b. Specify timeframe for filling position.</a:t>
            </a:r>
          </a:p>
          <a:p>
            <a:pPr marL="0" marR="100330" lvl="0" indent="0">
              <a:spcBef>
                <a:spcPts val="0"/>
              </a:spcBef>
              <a:spcAft>
                <a:spcPts val="0"/>
              </a:spcAft>
              <a:buSzPts val="1100"/>
              <a:buNone/>
              <a:tabLst>
                <a:tab pos="520700" algn="l"/>
              </a:tabLst>
            </a:pPr>
            <a:r>
              <a:rPr lang="en-US" sz="1800" b="1" spc="-5" dirty="0">
                <a:effectLst/>
                <a:ea typeface="Times New Roman" panose="02020603050405020304" pitchFamily="18" charset="0"/>
                <a:cs typeface="Times New Roman" panose="02020603050405020304" pitchFamily="18" charset="0"/>
              </a:rPr>
              <a:t>	c. Specify if position generates revenue, and if so, estimated amount.</a:t>
            </a:r>
            <a:r>
              <a:rPr lang="en-US" sz="1800" dirty="0">
                <a:effectLst/>
                <a:ea typeface="Times New Roman" panose="02020603050405020304" pitchFamily="18" charset="0"/>
                <a:cs typeface="Times New Roman" panose="02020603050405020304" pitchFamily="18" charset="0"/>
              </a:rPr>
              <a:t> </a:t>
            </a:r>
          </a:p>
          <a:p>
            <a:pPr marL="0" marR="100330" lvl="0" indent="0">
              <a:spcBef>
                <a:spcPts val="0"/>
              </a:spcBef>
              <a:spcAft>
                <a:spcPts val="0"/>
              </a:spcAft>
              <a:buSzPts val="1100"/>
              <a:buNone/>
              <a:tabLst>
                <a:tab pos="520700" algn="l"/>
              </a:tabLst>
            </a:pPr>
            <a:r>
              <a:rPr lang="en-US" sz="1800" dirty="0">
                <a:effectLst/>
                <a:ea typeface="Calibri" panose="020F0502020204030204" pitchFamily="34" charset="0"/>
                <a:cs typeface="Times New Roman" panose="02020603050405020304" pitchFamily="18" charset="0"/>
              </a:rPr>
              <a:t>	</a:t>
            </a:r>
            <a:r>
              <a:rPr lang="en-US" sz="1800" b="1" dirty="0">
                <a:effectLst/>
                <a:ea typeface="Calibri" panose="020F0502020204030204" pitchFamily="34" charset="0"/>
                <a:cs typeface="Times New Roman" panose="02020603050405020304" pitchFamily="18" charset="0"/>
              </a:rPr>
              <a:t>d. Specify any impact to Overtime, Temp Agency, and or Consultants.</a:t>
            </a:r>
          </a:p>
          <a:p>
            <a:pPr marL="0" marR="100330" lvl="0" indent="0">
              <a:spcBef>
                <a:spcPts val="0"/>
              </a:spcBef>
              <a:spcAft>
                <a:spcPts val="0"/>
              </a:spcAft>
              <a:buSzPts val="1100"/>
              <a:buNone/>
              <a:tabLst>
                <a:tab pos="520700" algn="l"/>
              </a:tabLst>
            </a:pPr>
            <a:r>
              <a:rPr lang="en-US" sz="1800" b="1" dirty="0">
                <a:effectLst/>
                <a:ea typeface="Calibri" panose="020F0502020204030204" pitchFamily="34" charset="0"/>
                <a:cs typeface="Times New Roman" panose="02020603050405020304" pitchFamily="18" charset="0"/>
              </a:rPr>
              <a:t>	e. Justify the need for the position.</a:t>
            </a:r>
          </a:p>
          <a:p>
            <a:pPr marL="800100" marR="102235" lvl="1" indent="-342900">
              <a:spcBef>
                <a:spcPts val="360"/>
              </a:spcBef>
              <a:spcAft>
                <a:spcPts val="0"/>
              </a:spcAft>
              <a:buClrTx/>
              <a:buSzPts val="1100"/>
              <a:buFont typeface="Times New Roman" panose="02020603050405020304" pitchFamily="18" charset="0"/>
              <a:buAutoNum type="alphaLcPeriod"/>
            </a:pPr>
            <a:endParaRPr lang="en-US" sz="1600" spc="-5" dirty="0">
              <a:cs typeface="Times New Roman" panose="02020603050405020304" pitchFamily="18" charset="0"/>
            </a:endParaRPr>
          </a:p>
          <a:p>
            <a:pPr marL="800100" marR="102235" lvl="1" indent="-342900">
              <a:spcBef>
                <a:spcPts val="360"/>
              </a:spcBef>
              <a:spcAft>
                <a:spcPts val="0"/>
              </a:spcAft>
              <a:buClrTx/>
              <a:buSzPts val="1100"/>
              <a:buFont typeface="Times New Roman" panose="02020603050405020304" pitchFamily="18" charset="0"/>
              <a:buAutoNum type="alphaLcPeriod"/>
            </a:pPr>
            <a:endParaRPr lang="en-US" sz="1400" spc="-5" dirty="0">
              <a:cs typeface="Times New Roman" panose="02020603050405020304" pitchFamily="18" charset="0"/>
            </a:endParaRPr>
          </a:p>
          <a:p>
            <a:endParaRPr lang="en-US" dirty="0">
              <a:cs typeface="Calibri" panose="020F0502020204030204"/>
            </a:endParaRPr>
          </a:p>
        </p:txBody>
      </p:sp>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289081" y="721322"/>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4.</a:t>
            </a:r>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18</a:t>
            </a:fld>
            <a:endParaRPr lang="en-US" dirty="0"/>
          </a:p>
        </p:txBody>
      </p:sp>
      <p:pic>
        <p:nvPicPr>
          <p:cNvPr id="7" name="Picture 6">
            <a:extLst>
              <a:ext uri="{FF2B5EF4-FFF2-40B4-BE49-F238E27FC236}">
                <a16:creationId xmlns:a16="http://schemas.microsoft.com/office/drawing/2014/main" id="{A09EE7CB-BC89-3E95-038F-C0817190FEF8}"/>
              </a:ext>
            </a:extLst>
          </p:cNvPr>
          <p:cNvPicPr>
            <a:picLocks noChangeAspect="1"/>
          </p:cNvPicPr>
          <p:nvPr/>
        </p:nvPicPr>
        <p:blipFill>
          <a:blip r:embed="rId3"/>
          <a:stretch>
            <a:fillRect/>
          </a:stretch>
        </p:blipFill>
        <p:spPr>
          <a:xfrm>
            <a:off x="1454398" y="2638720"/>
            <a:ext cx="8760711" cy="3717630"/>
          </a:xfrm>
          <a:prstGeom prst="rect">
            <a:avLst/>
          </a:prstGeom>
        </p:spPr>
      </p:pic>
    </p:spTree>
    <p:extLst>
      <p:ext uri="{BB962C8B-B14F-4D97-AF65-F5344CB8AC3E}">
        <p14:creationId xmlns:p14="http://schemas.microsoft.com/office/powerpoint/2010/main" val="1554278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327991" y="971258"/>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5.</a:t>
            </a:r>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19</a:t>
            </a:fld>
            <a:endParaRPr lang="en-US" dirty="0"/>
          </a:p>
        </p:txBody>
      </p:sp>
      <p:sp>
        <p:nvSpPr>
          <p:cNvPr id="7" name="TextBox 6">
            <a:extLst>
              <a:ext uri="{FF2B5EF4-FFF2-40B4-BE49-F238E27FC236}">
                <a16:creationId xmlns:a16="http://schemas.microsoft.com/office/drawing/2014/main" id="{8BBBCCAC-710B-9D98-D43E-C5855B8E14A4}"/>
              </a:ext>
            </a:extLst>
          </p:cNvPr>
          <p:cNvSpPr txBox="1"/>
          <p:nvPr/>
        </p:nvSpPr>
        <p:spPr>
          <a:xfrm>
            <a:off x="134223" y="1314055"/>
            <a:ext cx="11412877" cy="5078313"/>
          </a:xfrm>
          <a:prstGeom prst="rect">
            <a:avLst/>
          </a:prstGeom>
          <a:noFill/>
        </p:spPr>
        <p:txBody>
          <a:bodyPr wrap="square" lIns="91440" tIns="45720" rIns="91440" bIns="45720" anchor="t">
            <a:spAutoFit/>
          </a:bodyPr>
          <a:lstStyle/>
          <a:p>
            <a:pPr marL="0" marR="100330" lvl="0" indent="0">
              <a:spcBef>
                <a:spcPts val="0"/>
              </a:spcBef>
              <a:spcAft>
                <a:spcPts val="0"/>
              </a:spcAft>
              <a:buSzPts val="1100"/>
              <a:buNone/>
              <a:tabLst>
                <a:tab pos="520700" algn="l"/>
              </a:tabLst>
            </a:pPr>
            <a:r>
              <a:rPr lang="en-US" sz="1800" b="1" spc="-5" dirty="0">
                <a:effectLst/>
                <a:ea typeface="Times New Roman" panose="02020603050405020304" pitchFamily="18" charset="0"/>
                <a:cs typeface="Times New Roman"/>
              </a:rPr>
              <a:t>Discuss any proposed changes to positions (new position, deleted position, upgrade, realignment,</a:t>
            </a:r>
          </a:p>
          <a:p>
            <a:pPr marL="0" marR="100330" lvl="0" indent="0">
              <a:spcBef>
                <a:spcPts val="0"/>
              </a:spcBef>
              <a:spcAft>
                <a:spcPts val="0"/>
              </a:spcAft>
              <a:buSzPts val="1100"/>
              <a:buNone/>
              <a:tabLst>
                <a:tab pos="520700" algn="l"/>
              </a:tabLst>
            </a:pPr>
            <a:r>
              <a:rPr lang="en-US" sz="1800" b="1" spc="-5" dirty="0">
                <a:effectLst/>
                <a:ea typeface="Times New Roman" panose="02020603050405020304" pitchFamily="18" charset="0"/>
                <a:cs typeface="Times New Roman"/>
              </a:rPr>
              <a:t>transition, downgrade, title change, salary changes, etc.).</a:t>
            </a:r>
          </a:p>
          <a:p>
            <a:pPr marL="0" marR="100330" lvl="0" indent="0">
              <a:spcBef>
                <a:spcPts val="0"/>
              </a:spcBef>
              <a:spcAft>
                <a:spcPts val="0"/>
              </a:spcAft>
              <a:buSzPts val="1100"/>
              <a:buNone/>
              <a:tabLst>
                <a:tab pos="520700" algn="l"/>
              </a:tabLst>
            </a:pPr>
            <a:endParaRPr lang="en-US" sz="1800" b="1" spc="-5" dirty="0">
              <a:effectLst/>
              <a:ea typeface="Times New Roman" panose="02020603050405020304" pitchFamily="18" charset="0"/>
              <a:cs typeface="Times New Roman" panose="02020603050405020304" pitchFamily="18" charset="0"/>
            </a:endParaRPr>
          </a:p>
          <a:p>
            <a:pPr marL="0" marR="100330" lvl="0" indent="0">
              <a:spcBef>
                <a:spcPts val="0"/>
              </a:spcBef>
              <a:spcAft>
                <a:spcPts val="0"/>
              </a:spcAft>
              <a:buSzPts val="1100"/>
              <a:buNone/>
              <a:tabLst>
                <a:tab pos="520700" algn="l"/>
              </a:tabLst>
            </a:pPr>
            <a:r>
              <a:rPr lang="en-US" sz="1800" b="1" spc="-5" dirty="0">
                <a:effectLst/>
                <a:ea typeface="Times New Roman" panose="02020603050405020304" pitchFamily="18" charset="0"/>
                <a:cs typeface="Times New Roman"/>
              </a:rPr>
              <a:t>a. Specify if the new Database Manager position has any correlating impact with revenue generating, and if so,  </a:t>
            </a:r>
          </a:p>
          <a:p>
            <a:pPr marL="0" marR="100330" lvl="0" indent="0">
              <a:spcBef>
                <a:spcPts val="0"/>
              </a:spcBef>
              <a:spcAft>
                <a:spcPts val="0"/>
              </a:spcAft>
              <a:buSzPts val="1100"/>
              <a:buNone/>
              <a:tabLst>
                <a:tab pos="520700" algn="l"/>
              </a:tabLst>
            </a:pPr>
            <a:r>
              <a:rPr lang="en-US" b="1" spc="-5" dirty="0">
                <a:ea typeface="Times New Roman" panose="02020603050405020304" pitchFamily="18" charset="0"/>
                <a:cs typeface="Times New Roman"/>
              </a:rPr>
              <a:t>             </a:t>
            </a:r>
            <a:r>
              <a:rPr lang="en-US" sz="1800" b="1" spc="-5" dirty="0">
                <a:effectLst/>
                <a:ea typeface="Times New Roman" panose="02020603050405020304" pitchFamily="18" charset="0"/>
                <a:cs typeface="Times New Roman"/>
              </a:rPr>
              <a:t> please share.</a:t>
            </a:r>
          </a:p>
          <a:p>
            <a:pPr marL="0" marR="100330" lvl="0" indent="0">
              <a:spcBef>
                <a:spcPts val="0"/>
              </a:spcBef>
              <a:spcAft>
                <a:spcPts val="0"/>
              </a:spcAft>
              <a:buSzPts val="1100"/>
              <a:buNone/>
              <a:tabLst>
                <a:tab pos="520700" algn="l"/>
              </a:tabLst>
            </a:pPr>
            <a:endParaRPr lang="en-US" sz="1800" b="1" spc="-5" dirty="0">
              <a:effectLst/>
              <a:ea typeface="Times New Roman" panose="02020603050405020304" pitchFamily="18" charset="0"/>
              <a:cs typeface="Times New Roman" panose="02020603050405020304" pitchFamily="18" charset="0"/>
            </a:endParaRPr>
          </a:p>
          <a:p>
            <a:pPr marL="0" marR="100330" lvl="0" indent="0">
              <a:spcBef>
                <a:spcPts val="0"/>
              </a:spcBef>
              <a:spcAft>
                <a:spcPts val="0"/>
              </a:spcAft>
              <a:buSzPts val="1100"/>
              <a:buNone/>
              <a:tabLst>
                <a:tab pos="520700" algn="l"/>
              </a:tabLst>
            </a:pPr>
            <a:endParaRPr lang="en-US" sz="1800" b="1" spc="-5" dirty="0">
              <a:effectLst/>
              <a:ea typeface="Times New Roman" panose="02020603050405020304" pitchFamily="18" charset="0"/>
              <a:cs typeface="Times New Roman" panose="02020603050405020304" pitchFamily="18" charset="0"/>
            </a:endParaRPr>
          </a:p>
          <a:p>
            <a:pPr marR="100330">
              <a:buSzPts val="1100"/>
              <a:tabLst>
                <a:tab pos="520700" algn="l"/>
              </a:tabLst>
            </a:pPr>
            <a:r>
              <a:rPr lang="en-US" sz="1800" b="1" spc="-5" dirty="0">
                <a:effectLst/>
                <a:ea typeface="Times New Roman" panose="02020603050405020304" pitchFamily="18" charset="0"/>
                <a:cs typeface="Times New Roman"/>
              </a:rPr>
              <a:t>	</a:t>
            </a:r>
            <a:endParaRPr lang="en-US" b="1" spc="-5" dirty="0">
              <a:ea typeface="Times New Roman" panose="02020603050405020304" pitchFamily="18" charset="0"/>
              <a:cs typeface="Times New Roman"/>
            </a:endParaRPr>
          </a:p>
          <a:p>
            <a:pPr marR="100330">
              <a:buSzPts val="1100"/>
              <a:tabLst>
                <a:tab pos="520700" algn="l"/>
              </a:tabLst>
            </a:pPr>
            <a:endParaRPr lang="en-US" b="1" spc="-5" dirty="0">
              <a:ea typeface="Times New Roman" panose="02020603050405020304" pitchFamily="18" charset="0"/>
              <a:cs typeface="Times New Roman"/>
            </a:endParaRPr>
          </a:p>
          <a:p>
            <a:pPr marL="0" marR="100330" lvl="0" indent="0">
              <a:spcBef>
                <a:spcPts val="0"/>
              </a:spcBef>
              <a:spcAft>
                <a:spcPts val="0"/>
              </a:spcAft>
              <a:buSzPts val="1100"/>
              <a:buNone/>
              <a:tabLst>
                <a:tab pos="520700" algn="l"/>
              </a:tabLst>
            </a:pPr>
            <a:r>
              <a:rPr lang="en-US" sz="1800" b="1" spc="-5" dirty="0">
                <a:effectLst/>
                <a:ea typeface="Times New Roman" panose="02020603050405020304" pitchFamily="18" charset="0"/>
                <a:cs typeface="Times New Roman"/>
              </a:rPr>
              <a:t>b. Considering the FY26 proposed 6.5% water rate, and 6% stormwater increase, justify the necessity for the new</a:t>
            </a:r>
            <a:r>
              <a:rPr lang="en-US" b="1" spc="-5" dirty="0">
                <a:ea typeface="Times New Roman" panose="02020603050405020304" pitchFamily="18" charset="0"/>
                <a:cs typeface="Times New Roman"/>
              </a:rPr>
              <a:t>             </a:t>
            </a:r>
            <a:r>
              <a:rPr lang="en-US" sz="1800" b="1" spc="-5" dirty="0">
                <a:effectLst/>
                <a:ea typeface="Times New Roman" panose="02020603050405020304" pitchFamily="18" charset="0"/>
                <a:cs typeface="Times New Roman"/>
              </a:rPr>
              <a:t>  Database Manager position particularly since the cost for this new position is split funded 65% Water Sewer </a:t>
            </a:r>
            <a:endParaRPr lang="en-US" dirty="0">
              <a:ea typeface="Calibri"/>
              <a:cs typeface="Calibri"/>
            </a:endParaRPr>
          </a:p>
          <a:p>
            <a:pPr marL="0" marR="100330" lvl="0" indent="0">
              <a:spcBef>
                <a:spcPts val="0"/>
              </a:spcBef>
              <a:spcAft>
                <a:spcPts val="0"/>
              </a:spcAft>
              <a:buSzPts val="1100"/>
              <a:buNone/>
              <a:tabLst>
                <a:tab pos="520700" algn="l"/>
              </a:tabLst>
            </a:pPr>
            <a:r>
              <a:rPr lang="en-US" b="1" spc="-5" dirty="0">
                <a:ea typeface="Times New Roman" panose="02020603050405020304" pitchFamily="18" charset="0"/>
                <a:cs typeface="Times New Roman"/>
              </a:rPr>
              <a:t>              </a:t>
            </a:r>
            <a:r>
              <a:rPr lang="en-US" sz="1800" b="1" spc="-5" dirty="0">
                <a:effectLst/>
                <a:ea typeface="Times New Roman" panose="02020603050405020304" pitchFamily="18" charset="0"/>
                <a:cs typeface="Times New Roman"/>
              </a:rPr>
              <a:t> Fund and 35% General Fund, in other words heavily funded by the Water Sewer Fund.</a:t>
            </a:r>
          </a:p>
          <a:p>
            <a:endParaRPr lang="en-US" dirty="0">
              <a:solidFill>
                <a:srgbClr val="0070C0"/>
              </a:solidFill>
            </a:endParaRPr>
          </a:p>
          <a:p>
            <a:r>
              <a:rPr lang="en-US" dirty="0"/>
              <a:t>This role is will focus on cleaning up the data, thereby provide efficiencies within our billing systems and making customer billing more accurate. Due to our operational frequency of monthly utility billing, the position funding allocation is appropriate.  </a:t>
            </a:r>
            <a:r>
              <a:rPr lang="en-US" sz="1800" spc="-5" dirty="0">
                <a:effectLst/>
                <a:ea typeface="Times New Roman" panose="02020603050405020304" pitchFamily="18" charset="0"/>
                <a:cs typeface="Times New Roman"/>
              </a:rPr>
              <a:t>By optimizing our data management, we can enhance operational effectiveness and maximize profitability.</a:t>
            </a:r>
            <a:r>
              <a:rPr lang="en-US" spc="-5" dirty="0">
                <a:ea typeface="Times New Roman" panose="02020603050405020304" pitchFamily="18" charset="0"/>
                <a:cs typeface="Times New Roman"/>
              </a:rPr>
              <a:t>  It is expected that funds saved and recovered as a result of better data management will far exceed the cost of the position.  In addition, having a qualified technologist to support a multi-million information system is necessary. </a:t>
            </a:r>
            <a:endParaRPr lang="en-US" sz="1800" b="1" spc="-5" dirty="0">
              <a:effectLst/>
              <a:ea typeface="Times New Roman" panose="02020603050405020304" pitchFamily="18" charset="0"/>
              <a:cs typeface="Times New Roman"/>
            </a:endParaRPr>
          </a:p>
        </p:txBody>
      </p:sp>
      <p:graphicFrame>
        <p:nvGraphicFramePr>
          <p:cNvPr id="5" name="Table 4">
            <a:extLst>
              <a:ext uri="{FF2B5EF4-FFF2-40B4-BE49-F238E27FC236}">
                <a16:creationId xmlns:a16="http://schemas.microsoft.com/office/drawing/2014/main" id="{BD4C1351-633F-BBA1-6895-F5EBAEB7C86F}"/>
              </a:ext>
            </a:extLst>
          </p:cNvPr>
          <p:cNvGraphicFramePr>
            <a:graphicFrameLocks noGrp="1"/>
          </p:cNvGraphicFramePr>
          <p:nvPr>
            <p:extLst>
              <p:ext uri="{D42A27DB-BD31-4B8C-83A1-F6EECF244321}">
                <p14:modId xmlns:p14="http://schemas.microsoft.com/office/powerpoint/2010/main" val="3939919319"/>
              </p:ext>
            </p:extLst>
          </p:nvPr>
        </p:nvGraphicFramePr>
        <p:xfrm>
          <a:off x="1854200" y="2883030"/>
          <a:ext cx="8128000" cy="741680"/>
        </p:xfrm>
        <a:graphic>
          <a:graphicData uri="http://schemas.openxmlformats.org/drawingml/2006/table">
            <a:tbl>
              <a:tblPr firstRow="1" bandRow="1">
                <a:tableStyleId>{7DF18680-E054-41AD-8BC1-D1AEF772440D}</a:tableStyleId>
              </a:tblPr>
              <a:tblGrid>
                <a:gridCol w="2032000">
                  <a:extLst>
                    <a:ext uri="{9D8B030D-6E8A-4147-A177-3AD203B41FA5}">
                      <a16:colId xmlns:a16="http://schemas.microsoft.com/office/drawing/2014/main" val="701528618"/>
                    </a:ext>
                  </a:extLst>
                </a:gridCol>
                <a:gridCol w="2032000">
                  <a:extLst>
                    <a:ext uri="{9D8B030D-6E8A-4147-A177-3AD203B41FA5}">
                      <a16:colId xmlns:a16="http://schemas.microsoft.com/office/drawing/2014/main" val="2384239870"/>
                    </a:ext>
                  </a:extLst>
                </a:gridCol>
                <a:gridCol w="2032000">
                  <a:extLst>
                    <a:ext uri="{9D8B030D-6E8A-4147-A177-3AD203B41FA5}">
                      <a16:colId xmlns:a16="http://schemas.microsoft.com/office/drawing/2014/main" val="2807908367"/>
                    </a:ext>
                  </a:extLst>
                </a:gridCol>
                <a:gridCol w="2032000">
                  <a:extLst>
                    <a:ext uri="{9D8B030D-6E8A-4147-A177-3AD203B41FA5}">
                      <a16:colId xmlns:a16="http://schemas.microsoft.com/office/drawing/2014/main" val="34195494"/>
                    </a:ext>
                  </a:extLst>
                </a:gridCol>
              </a:tblGrid>
              <a:tr h="370840">
                <a:tc>
                  <a:txBody>
                    <a:bodyPr/>
                    <a:lstStyle/>
                    <a:p>
                      <a:pPr algn="ctr"/>
                      <a:r>
                        <a:rPr lang="en-US" sz="1400" dirty="0">
                          <a:solidFill>
                            <a:schemeClr val="tx1"/>
                          </a:solidFill>
                        </a:rPr>
                        <a:t>Position</a:t>
                      </a:r>
                    </a:p>
                  </a:txBody>
                  <a:tcPr anchor="ctr"/>
                </a:tc>
                <a:tc>
                  <a:txBody>
                    <a:bodyPr/>
                    <a:lstStyle/>
                    <a:p>
                      <a:pPr algn="ctr"/>
                      <a:r>
                        <a:rPr lang="en-US" sz="1400" dirty="0">
                          <a:solidFill>
                            <a:schemeClr val="tx1"/>
                          </a:solidFill>
                        </a:rPr>
                        <a:t>General Fund</a:t>
                      </a:r>
                    </a:p>
                  </a:txBody>
                  <a:tcPr anchor="ctr"/>
                </a:tc>
                <a:tc>
                  <a:txBody>
                    <a:bodyPr/>
                    <a:lstStyle/>
                    <a:p>
                      <a:pPr algn="ctr"/>
                      <a:r>
                        <a:rPr lang="en-US" sz="1400" dirty="0">
                          <a:solidFill>
                            <a:schemeClr val="tx1"/>
                          </a:solidFill>
                        </a:rPr>
                        <a:t>Water Fund</a:t>
                      </a:r>
                    </a:p>
                  </a:txBody>
                  <a:tcPr anchor="ctr"/>
                </a:tc>
                <a:tc>
                  <a:txBody>
                    <a:bodyPr/>
                    <a:lstStyle/>
                    <a:p>
                      <a:pPr algn="ctr"/>
                      <a:r>
                        <a:rPr lang="en-US" sz="1400" dirty="0">
                          <a:solidFill>
                            <a:schemeClr val="tx1"/>
                          </a:solidFill>
                        </a:rPr>
                        <a:t>Total</a:t>
                      </a:r>
                    </a:p>
                  </a:txBody>
                  <a:tcPr anchor="ctr"/>
                </a:tc>
                <a:extLst>
                  <a:ext uri="{0D108BD9-81ED-4DB2-BD59-A6C34878D82A}">
                    <a16:rowId xmlns:a16="http://schemas.microsoft.com/office/drawing/2014/main" val="4176709043"/>
                  </a:ext>
                </a:extLst>
              </a:tr>
              <a:tr h="370840">
                <a:tc>
                  <a:txBody>
                    <a:bodyPr/>
                    <a:lstStyle/>
                    <a:p>
                      <a:r>
                        <a:rPr lang="en-US" dirty="0"/>
                        <a:t>Database Manager</a:t>
                      </a:r>
                    </a:p>
                  </a:txBody>
                  <a:tcPr/>
                </a:tc>
                <a:tc>
                  <a:txBody>
                    <a:bodyPr/>
                    <a:lstStyle/>
                    <a:p>
                      <a:pPr algn="ctr"/>
                      <a:r>
                        <a:rPr lang="en-US" dirty="0"/>
                        <a:t>$42,588</a:t>
                      </a:r>
                    </a:p>
                  </a:txBody>
                  <a:tcPr/>
                </a:tc>
                <a:tc>
                  <a:txBody>
                    <a:bodyPr/>
                    <a:lstStyle/>
                    <a:p>
                      <a:pPr algn="ctr"/>
                      <a:r>
                        <a:rPr lang="en-US" dirty="0"/>
                        <a:t>$79,092</a:t>
                      </a:r>
                    </a:p>
                  </a:txBody>
                  <a:tcPr/>
                </a:tc>
                <a:tc>
                  <a:txBody>
                    <a:bodyPr/>
                    <a:lstStyle/>
                    <a:p>
                      <a:pPr algn="ctr"/>
                      <a:r>
                        <a:rPr lang="en-US" b="1" dirty="0"/>
                        <a:t>$121,679</a:t>
                      </a:r>
                    </a:p>
                  </a:txBody>
                  <a:tcPr/>
                </a:tc>
                <a:extLst>
                  <a:ext uri="{0D108BD9-81ED-4DB2-BD59-A6C34878D82A}">
                    <a16:rowId xmlns:a16="http://schemas.microsoft.com/office/drawing/2014/main" val="1779324890"/>
                  </a:ext>
                </a:extLst>
              </a:tr>
            </a:tbl>
          </a:graphicData>
        </a:graphic>
      </p:graphicFrame>
    </p:spTree>
    <p:extLst>
      <p:ext uri="{BB962C8B-B14F-4D97-AF65-F5344CB8AC3E}">
        <p14:creationId xmlns:p14="http://schemas.microsoft.com/office/powerpoint/2010/main" val="3632473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219836" y="1660812"/>
            <a:ext cx="11735003" cy="4266416"/>
          </a:xfrm>
        </p:spPr>
        <p:txBody>
          <a:bodyPr anchor="ctr">
            <a:normAutofit fontScale="25000" lnSpcReduction="20000"/>
          </a:bodyPr>
          <a:lstStyle/>
          <a:p>
            <a:pPr marL="0" marR="224155" indent="0">
              <a:spcBef>
                <a:spcPts val="5"/>
              </a:spcBef>
              <a:buSzPts val="1100"/>
              <a:buNone/>
              <a:tabLst>
                <a:tab pos="978535" algn="l"/>
              </a:tabLst>
            </a:pPr>
            <a:r>
              <a:rPr lang="en-US" sz="7200" dirty="0"/>
              <a:t>Discuss the planned use for ~$1.370M in Professional Services (Temp Agencies and Consultants), </a:t>
            </a:r>
          </a:p>
          <a:p>
            <a:pPr marL="0" marR="224155" indent="0">
              <a:spcBef>
                <a:spcPts val="5"/>
              </a:spcBef>
              <a:buSzPts val="1100"/>
              <a:buNone/>
              <a:tabLst>
                <a:tab pos="978535" algn="l"/>
              </a:tabLst>
            </a:pPr>
            <a:r>
              <a:rPr lang="en-US" sz="7200" dirty="0"/>
              <a:t>up ~$85K over the prior year’s budget ($745K General Fund, $625K Water Sewer Fund), in conjunction </a:t>
            </a:r>
          </a:p>
          <a:p>
            <a:pPr marL="0" marR="224155" indent="0">
              <a:spcBef>
                <a:spcPts val="5"/>
              </a:spcBef>
              <a:buSzPts val="1100"/>
              <a:buNone/>
              <a:tabLst>
                <a:tab pos="978535" algn="l"/>
              </a:tabLst>
            </a:pPr>
            <a:r>
              <a:rPr lang="en-US" sz="7200" dirty="0"/>
              <a:t>with a proposed budget for 84 FTE’s. </a:t>
            </a: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spcBef>
                <a:spcPts val="5"/>
              </a:spcBef>
              <a:buSzPts val="1100"/>
              <a:buNone/>
              <a:tabLst>
                <a:tab pos="978535" algn="l"/>
              </a:tabLst>
            </a:pPr>
            <a:endParaRPr lang="en-US" sz="6400" dirty="0">
              <a:cs typeface="Calibri"/>
            </a:endParaRPr>
          </a:p>
          <a:p>
            <a:pPr marL="0" marR="224155" indent="0">
              <a:lnSpc>
                <a:spcPct val="110000"/>
              </a:lnSpc>
              <a:buSzPts val="1100"/>
              <a:buNone/>
              <a:tabLst>
                <a:tab pos="978535" algn="l"/>
              </a:tabLst>
            </a:pPr>
            <a:endParaRPr lang="en-US" sz="7200" dirty="0"/>
          </a:p>
          <a:p>
            <a:pPr marL="0" marR="224155" indent="0">
              <a:lnSpc>
                <a:spcPct val="110000"/>
              </a:lnSpc>
              <a:spcBef>
                <a:spcPts val="0"/>
              </a:spcBef>
              <a:buSzPts val="1100"/>
              <a:buNone/>
              <a:tabLst>
                <a:tab pos="978535" algn="l"/>
              </a:tabLst>
            </a:pPr>
            <a:r>
              <a:rPr lang="en-US" sz="7200" dirty="0"/>
              <a:t>a. Specify vendor name, length of contract, amount, and purpose for all Consultants.</a:t>
            </a:r>
          </a:p>
          <a:p>
            <a:pPr marL="0" marR="224155" indent="0">
              <a:lnSpc>
                <a:spcPct val="110000"/>
              </a:lnSpc>
              <a:spcBef>
                <a:spcPts val="0"/>
              </a:spcBef>
              <a:buSzPts val="1100"/>
              <a:buNone/>
              <a:tabLst>
                <a:tab pos="978535" algn="l"/>
              </a:tabLst>
            </a:pPr>
            <a:r>
              <a:rPr lang="en-US" sz="7200" dirty="0"/>
              <a:t>b. Specify if any vendors are DBE’s.</a:t>
            </a:r>
          </a:p>
          <a:p>
            <a:pPr marL="0" marR="224155" indent="0">
              <a:lnSpc>
                <a:spcPct val="110000"/>
              </a:lnSpc>
              <a:spcBef>
                <a:spcPts val="0"/>
              </a:spcBef>
              <a:buSzPts val="1100"/>
              <a:buNone/>
              <a:tabLst>
                <a:tab pos="978535" algn="l"/>
              </a:tabLst>
            </a:pPr>
            <a:r>
              <a:rPr lang="en-US" sz="7200" dirty="0"/>
              <a:t>c. Specify any reoccurring one-year agreements.</a:t>
            </a:r>
          </a:p>
          <a:p>
            <a:pPr marL="0" marR="224155" indent="0">
              <a:lnSpc>
                <a:spcPct val="110000"/>
              </a:lnSpc>
              <a:spcBef>
                <a:spcPts val="0"/>
              </a:spcBef>
              <a:buSzPts val="1100"/>
              <a:buNone/>
              <a:tabLst>
                <a:tab pos="978535" algn="l"/>
              </a:tabLst>
            </a:pPr>
            <a:r>
              <a:rPr lang="en-US" sz="7200" dirty="0"/>
              <a:t>d. Specify number of Temps per Division.</a:t>
            </a:r>
          </a:p>
          <a:p>
            <a:pPr marL="0" marR="224155" indent="0">
              <a:lnSpc>
                <a:spcPct val="110000"/>
              </a:lnSpc>
              <a:spcBef>
                <a:spcPts val="0"/>
              </a:spcBef>
              <a:buSzPts val="1100"/>
              <a:buNone/>
              <a:tabLst>
                <a:tab pos="978535" algn="l"/>
              </a:tabLst>
            </a:pPr>
            <a:r>
              <a:rPr lang="en-US" sz="7200" dirty="0"/>
              <a:t>e. Please explain funding allocated for the Water Billing Technology implementation, as well as the CIS </a:t>
            </a:r>
          </a:p>
          <a:p>
            <a:pPr marL="0" marR="224155" indent="0">
              <a:lnSpc>
                <a:spcPct val="110000"/>
              </a:lnSpc>
              <a:spcBef>
                <a:spcPts val="0"/>
              </a:spcBef>
              <a:buSzPts val="1100"/>
              <a:buNone/>
              <a:tabLst>
                <a:tab pos="978535" algn="l"/>
              </a:tabLst>
            </a:pPr>
            <a:r>
              <a:rPr lang="en-US" sz="7200" dirty="0"/>
              <a:t>    System Support for GO-Live.</a:t>
            </a:r>
          </a:p>
          <a:p>
            <a:pPr marL="0" marR="224155" indent="0">
              <a:spcBef>
                <a:spcPts val="5"/>
              </a:spcBef>
              <a:buSzPts val="1100"/>
              <a:buNone/>
              <a:tabLst>
                <a:tab pos="978535" algn="l"/>
              </a:tabLst>
            </a:pPr>
            <a:endParaRPr lang="en-US" sz="2400" dirty="0">
              <a:cs typeface="Calibri"/>
            </a:endParaRPr>
          </a:p>
          <a:p>
            <a:pPr marL="457200" marR="224155" lvl="1" indent="0">
              <a:spcBef>
                <a:spcPts val="5"/>
              </a:spcBef>
              <a:buSzPts val="1100"/>
              <a:buNone/>
              <a:tabLst>
                <a:tab pos="978535" algn="l"/>
              </a:tabLst>
            </a:pPr>
            <a:endParaRPr lang="en-US" dirty="0">
              <a:cs typeface="Calibri"/>
            </a:endParaRPr>
          </a:p>
          <a:p>
            <a:pPr marL="457200" marR="224155" lvl="1" indent="0">
              <a:spcBef>
                <a:spcPts val="5"/>
              </a:spcBef>
              <a:buSzPts val="1100"/>
              <a:buNone/>
              <a:tabLst>
                <a:tab pos="978535" algn="l"/>
              </a:tabLst>
            </a:pPr>
            <a:endParaRPr lang="en-US" dirty="0">
              <a:cs typeface="Calibri"/>
            </a:endParaRPr>
          </a:p>
          <a:p>
            <a:pPr marL="457200" marR="224155" lvl="1" indent="0">
              <a:spcBef>
                <a:spcPts val="5"/>
              </a:spcBef>
              <a:buSzPts val="1100"/>
              <a:buNone/>
              <a:tabLst>
                <a:tab pos="978535" algn="l"/>
              </a:tabLst>
            </a:pPr>
            <a:endParaRPr lang="en-US" dirty="0">
              <a:cs typeface="Calibri"/>
            </a:endParaRPr>
          </a:p>
        </p:txBody>
      </p:sp>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219836" y="730731"/>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6.</a:t>
            </a:r>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20</a:t>
            </a:fld>
            <a:endParaRPr lang="en-US" dirty="0"/>
          </a:p>
        </p:txBody>
      </p:sp>
      <p:graphicFrame>
        <p:nvGraphicFramePr>
          <p:cNvPr id="8" name="Object 7">
            <a:extLst>
              <a:ext uri="{FF2B5EF4-FFF2-40B4-BE49-F238E27FC236}">
                <a16:creationId xmlns:a16="http://schemas.microsoft.com/office/drawing/2014/main" id="{95FA675B-F997-2530-A32E-4D2B7ADC2070}"/>
              </a:ext>
            </a:extLst>
          </p:cNvPr>
          <p:cNvGraphicFramePr>
            <a:graphicFrameLocks noChangeAspect="1"/>
          </p:cNvGraphicFramePr>
          <p:nvPr>
            <p:extLst>
              <p:ext uri="{D42A27DB-BD31-4B8C-83A1-F6EECF244321}">
                <p14:modId xmlns:p14="http://schemas.microsoft.com/office/powerpoint/2010/main" val="348472754"/>
              </p:ext>
            </p:extLst>
          </p:nvPr>
        </p:nvGraphicFramePr>
        <p:xfrm>
          <a:off x="1895475" y="1860302"/>
          <a:ext cx="6440129" cy="2854325"/>
        </p:xfrm>
        <a:graphic>
          <a:graphicData uri="http://schemas.openxmlformats.org/presentationml/2006/ole">
            <mc:AlternateContent xmlns:mc="http://schemas.openxmlformats.org/markup-compatibility/2006">
              <mc:Choice xmlns:v="urn:schemas-microsoft-com:vml" Requires="v">
                <p:oleObj name="Document" r:id="rId3" imgW="5926031" imgH="2854104" progId="Word.Document.12">
                  <p:embed/>
                </p:oleObj>
              </mc:Choice>
              <mc:Fallback>
                <p:oleObj name="Document" r:id="rId3" imgW="5926031" imgH="2854104" progId="Word.Document.12">
                  <p:embed/>
                  <p:pic>
                    <p:nvPicPr>
                      <p:cNvPr id="8" name="Object 7">
                        <a:extLst>
                          <a:ext uri="{FF2B5EF4-FFF2-40B4-BE49-F238E27FC236}">
                            <a16:creationId xmlns:a16="http://schemas.microsoft.com/office/drawing/2014/main" id="{95FA675B-F997-2530-A32E-4D2B7ADC2070}"/>
                          </a:ext>
                        </a:extLst>
                      </p:cNvPr>
                      <p:cNvPicPr/>
                      <p:nvPr/>
                    </p:nvPicPr>
                    <p:blipFill>
                      <a:blip r:embed="rId4"/>
                      <a:stretch>
                        <a:fillRect/>
                      </a:stretch>
                    </p:blipFill>
                    <p:spPr>
                      <a:xfrm>
                        <a:off x="1895475" y="1860302"/>
                        <a:ext cx="6440129" cy="2854325"/>
                      </a:xfrm>
                      <a:prstGeom prst="rect">
                        <a:avLst/>
                      </a:prstGeom>
                      <a:ln>
                        <a:solidFill>
                          <a:schemeClr val="tx1"/>
                        </a:solidFill>
                      </a:ln>
                    </p:spPr>
                  </p:pic>
                </p:oleObj>
              </mc:Fallback>
            </mc:AlternateContent>
          </a:graphicData>
        </a:graphic>
      </p:graphicFrame>
    </p:spTree>
    <p:extLst>
      <p:ext uri="{BB962C8B-B14F-4D97-AF65-F5344CB8AC3E}">
        <p14:creationId xmlns:p14="http://schemas.microsoft.com/office/powerpoint/2010/main" val="345928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5C79BA-6965-0F4B-2FF9-D24AC2626F4F}"/>
              </a:ext>
            </a:extLst>
          </p:cNvPr>
          <p:cNvSpPr>
            <a:spLocks noGrp="1"/>
          </p:cNvSpPr>
          <p:nvPr>
            <p:ph type="sldNum" sz="quarter" idx="12"/>
          </p:nvPr>
        </p:nvSpPr>
        <p:spPr/>
        <p:txBody>
          <a:bodyPr/>
          <a:lstStyle/>
          <a:p>
            <a:fld id="{EA92FC10-7FA6-42BC-9A9E-94AE6167F2C9}" type="slidenum">
              <a:rPr lang="en-US" smtClean="0"/>
              <a:t>21</a:t>
            </a:fld>
            <a:endParaRPr lang="en-US" dirty="0"/>
          </a:p>
        </p:txBody>
      </p:sp>
      <p:sp>
        <p:nvSpPr>
          <p:cNvPr id="8" name="TextBox 7">
            <a:extLst>
              <a:ext uri="{FF2B5EF4-FFF2-40B4-BE49-F238E27FC236}">
                <a16:creationId xmlns:a16="http://schemas.microsoft.com/office/drawing/2014/main" id="{7C6A4DDF-92B7-07A8-A1F5-08665CCC8665}"/>
              </a:ext>
            </a:extLst>
          </p:cNvPr>
          <p:cNvSpPr txBox="1"/>
          <p:nvPr/>
        </p:nvSpPr>
        <p:spPr>
          <a:xfrm>
            <a:off x="350196" y="1231691"/>
            <a:ext cx="10340502" cy="3139321"/>
          </a:xfrm>
          <a:prstGeom prst="rect">
            <a:avLst/>
          </a:prstGeom>
          <a:noFill/>
        </p:spPr>
        <p:txBody>
          <a:bodyPr wrap="square" lIns="91440" tIns="45720" rIns="91440" bIns="45720" anchor="t">
            <a:spAutoFit/>
          </a:bodyPr>
          <a:lstStyle/>
          <a:p>
            <a:pPr marL="0" marR="224155" indent="0">
              <a:spcBef>
                <a:spcPts val="5"/>
              </a:spcBef>
              <a:buSzPts val="1100"/>
              <a:buNone/>
              <a:tabLst>
                <a:tab pos="978535" algn="l"/>
              </a:tabLst>
            </a:pPr>
            <a:r>
              <a:rPr lang="en-US" sz="1800" b="1" dirty="0">
                <a:cs typeface="Calibri"/>
              </a:rPr>
              <a:t>Discuss the planned use for ~$1.370M in Professional Services (Temp Agencies and Consultants), </a:t>
            </a:r>
          </a:p>
          <a:p>
            <a:pPr marL="0" marR="224155" indent="0">
              <a:spcBef>
                <a:spcPts val="5"/>
              </a:spcBef>
              <a:buSzPts val="1100"/>
              <a:buNone/>
              <a:tabLst>
                <a:tab pos="978535" algn="l"/>
              </a:tabLst>
            </a:pPr>
            <a:r>
              <a:rPr lang="en-US" sz="1800" b="1" dirty="0">
                <a:cs typeface="Calibri"/>
              </a:rPr>
              <a:t>up ~$85K over the prior year’s budget ($745K General Fund, $625K Water Sewer Fund), in conjunction </a:t>
            </a:r>
          </a:p>
          <a:p>
            <a:pPr marL="0" marR="224155" indent="0">
              <a:spcBef>
                <a:spcPts val="5"/>
              </a:spcBef>
              <a:buSzPts val="1100"/>
              <a:buNone/>
              <a:tabLst>
                <a:tab pos="978535" algn="l"/>
              </a:tabLst>
            </a:pPr>
            <a:r>
              <a:rPr lang="en-US" sz="1800" b="1" dirty="0">
                <a:cs typeface="Calibri"/>
              </a:rPr>
              <a:t>with a proposed budget for 84 FTE’s. </a:t>
            </a:r>
          </a:p>
          <a:p>
            <a:pPr marR="224155">
              <a:spcBef>
                <a:spcPts val="5"/>
              </a:spcBef>
              <a:buSzPts val="1100"/>
              <a:tabLst>
                <a:tab pos="978535" algn="l"/>
              </a:tabLst>
            </a:pPr>
            <a:r>
              <a:rPr lang="en-US" sz="1800" b="1" dirty="0">
                <a:cs typeface="Calibri"/>
              </a:rPr>
              <a:t>a. Specify vendor name, length of contract, amount, and purpose for all Consultants.</a:t>
            </a:r>
            <a:r>
              <a:rPr lang="en-US" b="1" dirty="0">
                <a:cs typeface="Calibri"/>
              </a:rPr>
              <a:t> </a:t>
            </a:r>
          </a:p>
          <a:p>
            <a:pPr marR="224155">
              <a:spcBef>
                <a:spcPts val="5"/>
              </a:spcBef>
              <a:buSzPts val="1100"/>
              <a:tabLst>
                <a:tab pos="978535" algn="l"/>
              </a:tabLst>
            </a:pPr>
            <a:r>
              <a:rPr lang="en-US" dirty="0">
                <a:cs typeface="Calibri"/>
              </a:rPr>
              <a:t>            To be answered later in presentation</a:t>
            </a:r>
            <a:endParaRPr lang="en-US" sz="1800" dirty="0">
              <a:ea typeface="Calibri"/>
              <a:cs typeface="Calibri"/>
            </a:endParaRPr>
          </a:p>
          <a:p>
            <a:pPr marL="0" marR="224155" indent="0">
              <a:spcBef>
                <a:spcPts val="5"/>
              </a:spcBef>
              <a:buSzPts val="1100"/>
              <a:buNone/>
              <a:tabLst>
                <a:tab pos="978535" algn="l"/>
              </a:tabLst>
            </a:pPr>
            <a:r>
              <a:rPr lang="en-US" sz="1800" b="1" dirty="0">
                <a:cs typeface="Calibri"/>
              </a:rPr>
              <a:t>b. Specify if any vendors are DBE’s. </a:t>
            </a:r>
          </a:p>
          <a:p>
            <a:pPr marL="0" marR="224155" indent="0">
              <a:spcBef>
                <a:spcPts val="5"/>
              </a:spcBef>
              <a:buSzPts val="1100"/>
              <a:buNone/>
              <a:tabLst>
                <a:tab pos="978535" algn="l"/>
              </a:tabLst>
            </a:pPr>
            <a:r>
              <a:rPr lang="en-US" sz="1800" dirty="0">
                <a:cs typeface="Calibri"/>
              </a:rPr>
              <a:t>             Not at this time.</a:t>
            </a:r>
          </a:p>
          <a:p>
            <a:pPr marR="224155">
              <a:spcBef>
                <a:spcPts val="5"/>
              </a:spcBef>
              <a:buSzPts val="1100"/>
              <a:tabLst>
                <a:tab pos="978535" algn="l"/>
              </a:tabLst>
            </a:pPr>
            <a:r>
              <a:rPr lang="en-US" sz="1800" b="1" dirty="0">
                <a:cs typeface="Calibri"/>
              </a:rPr>
              <a:t>c. Specify any reoccurring one-year agreements. </a:t>
            </a:r>
          </a:p>
          <a:p>
            <a:pPr marR="224155">
              <a:spcBef>
                <a:spcPts val="5"/>
              </a:spcBef>
              <a:buSzPts val="1100"/>
              <a:tabLst>
                <a:tab pos="978535" algn="l"/>
              </a:tabLst>
            </a:pPr>
            <a:r>
              <a:rPr lang="en-US" sz="1800" dirty="0">
                <a:cs typeface="Calibri"/>
              </a:rPr>
              <a:t>              Integrity Staffing (HR Contract)</a:t>
            </a:r>
          </a:p>
          <a:p>
            <a:pPr marL="0" marR="224155" indent="0">
              <a:spcBef>
                <a:spcPts val="5"/>
              </a:spcBef>
              <a:buSzPts val="1100"/>
              <a:buNone/>
              <a:tabLst>
                <a:tab pos="978535" algn="l"/>
              </a:tabLst>
            </a:pPr>
            <a:endParaRPr lang="en-US" sz="1800" b="1" dirty="0">
              <a:solidFill>
                <a:srgbClr val="0070C0"/>
              </a:solidFill>
              <a:cs typeface="Calibri"/>
            </a:endParaRPr>
          </a:p>
          <a:p>
            <a:pPr marL="0" marR="224155" indent="0">
              <a:spcBef>
                <a:spcPts val="5"/>
              </a:spcBef>
              <a:buSzPts val="1100"/>
              <a:buNone/>
              <a:tabLst>
                <a:tab pos="978535" algn="l"/>
              </a:tabLst>
            </a:pPr>
            <a:endParaRPr lang="en-US" sz="1800" b="1" dirty="0">
              <a:cs typeface="Calibri"/>
            </a:endParaRPr>
          </a:p>
        </p:txBody>
      </p:sp>
      <p:sp>
        <p:nvSpPr>
          <p:cNvPr id="9" name="Rectangle 8">
            <a:extLst>
              <a:ext uri="{FF2B5EF4-FFF2-40B4-BE49-F238E27FC236}">
                <a16:creationId xmlns:a16="http://schemas.microsoft.com/office/drawing/2014/main" id="{0A46DF06-6220-5B62-E078-A998764D7493}"/>
              </a:ext>
            </a:extLst>
          </p:cNvPr>
          <p:cNvSpPr>
            <a:spLocks noChangeArrowheads="1"/>
          </p:cNvSpPr>
          <p:nvPr/>
        </p:nvSpPr>
        <p:spPr bwMode="auto">
          <a:xfrm>
            <a:off x="219836" y="831610"/>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6.</a:t>
            </a:r>
          </a:p>
        </p:txBody>
      </p:sp>
      <p:pic>
        <p:nvPicPr>
          <p:cNvPr id="13" name="Content Placeholder 12">
            <a:extLst>
              <a:ext uri="{FF2B5EF4-FFF2-40B4-BE49-F238E27FC236}">
                <a16:creationId xmlns:a16="http://schemas.microsoft.com/office/drawing/2014/main" id="{B9AFAC58-834B-2FB3-4E00-1ABF6F148894}"/>
              </a:ext>
            </a:extLst>
          </p:cNvPr>
          <p:cNvPicPr>
            <a:picLocks noGrp="1" noChangeAspect="1"/>
          </p:cNvPicPr>
          <p:nvPr>
            <p:ph sz="half" idx="2"/>
          </p:nvPr>
        </p:nvPicPr>
        <p:blipFill>
          <a:blip r:embed="rId2"/>
          <a:stretch>
            <a:fillRect/>
          </a:stretch>
        </p:blipFill>
        <p:spPr>
          <a:xfrm>
            <a:off x="854271" y="3767326"/>
            <a:ext cx="10483459" cy="2683631"/>
          </a:xfrm>
        </p:spPr>
      </p:pic>
    </p:spTree>
    <p:extLst>
      <p:ext uri="{BB962C8B-B14F-4D97-AF65-F5344CB8AC3E}">
        <p14:creationId xmlns:p14="http://schemas.microsoft.com/office/powerpoint/2010/main" val="1365776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59CE31-A6AF-0350-DC6F-07507C9EC60D}"/>
              </a:ext>
            </a:extLst>
          </p:cNvPr>
          <p:cNvSpPr>
            <a:spLocks noGrp="1"/>
          </p:cNvSpPr>
          <p:nvPr>
            <p:ph type="sldNum" sz="quarter" idx="12"/>
          </p:nvPr>
        </p:nvSpPr>
        <p:spPr/>
        <p:txBody>
          <a:bodyPr/>
          <a:lstStyle/>
          <a:p>
            <a:fld id="{EA92FC10-7FA6-42BC-9A9E-94AE6167F2C9}" type="slidenum">
              <a:rPr lang="en-US" smtClean="0"/>
              <a:t>22</a:t>
            </a:fld>
            <a:endParaRPr lang="en-US" dirty="0"/>
          </a:p>
        </p:txBody>
      </p:sp>
      <p:sp>
        <p:nvSpPr>
          <p:cNvPr id="3" name="Content Placeholder 2">
            <a:extLst>
              <a:ext uri="{FF2B5EF4-FFF2-40B4-BE49-F238E27FC236}">
                <a16:creationId xmlns:a16="http://schemas.microsoft.com/office/drawing/2014/main" id="{69F4151F-7B8E-2656-7389-B789DC08AA05}"/>
              </a:ext>
            </a:extLst>
          </p:cNvPr>
          <p:cNvSpPr>
            <a:spLocks noGrp="1"/>
          </p:cNvSpPr>
          <p:nvPr>
            <p:ph sz="half" idx="2"/>
          </p:nvPr>
        </p:nvSpPr>
        <p:spPr>
          <a:xfrm>
            <a:off x="130545" y="1231691"/>
            <a:ext cx="10964912" cy="4158895"/>
          </a:xfrm>
        </p:spPr>
        <p:txBody>
          <a:bodyPr/>
          <a:lstStyle/>
          <a:p>
            <a:pPr marL="0" marR="224155" indent="0">
              <a:spcBef>
                <a:spcPts val="5"/>
              </a:spcBef>
              <a:buSzPts val="1100"/>
              <a:buNone/>
              <a:tabLst>
                <a:tab pos="978535" algn="l"/>
              </a:tabLst>
            </a:pPr>
            <a:r>
              <a:rPr lang="en-US" sz="1600" b="1" dirty="0">
                <a:cs typeface="Calibri"/>
              </a:rPr>
              <a:t>d. Specify number of Temps per Division.</a:t>
            </a:r>
            <a:endParaRPr lang="en-US" dirty="0"/>
          </a:p>
        </p:txBody>
      </p:sp>
      <p:sp>
        <p:nvSpPr>
          <p:cNvPr id="5" name="Rectangle 4">
            <a:extLst>
              <a:ext uri="{FF2B5EF4-FFF2-40B4-BE49-F238E27FC236}">
                <a16:creationId xmlns:a16="http://schemas.microsoft.com/office/drawing/2014/main" id="{AEE0F7D0-9EF6-4ABF-782E-8DF622299D54}"/>
              </a:ext>
            </a:extLst>
          </p:cNvPr>
          <p:cNvSpPr>
            <a:spLocks noChangeArrowheads="1"/>
          </p:cNvSpPr>
          <p:nvPr/>
        </p:nvSpPr>
        <p:spPr bwMode="auto">
          <a:xfrm>
            <a:off x="219836" y="831610"/>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6.</a:t>
            </a:r>
          </a:p>
        </p:txBody>
      </p:sp>
      <p:graphicFrame>
        <p:nvGraphicFramePr>
          <p:cNvPr id="6" name="Table 5">
            <a:extLst>
              <a:ext uri="{FF2B5EF4-FFF2-40B4-BE49-F238E27FC236}">
                <a16:creationId xmlns:a16="http://schemas.microsoft.com/office/drawing/2014/main" id="{31B54645-3FA8-A2E6-98DD-CF2E6D545E4E}"/>
              </a:ext>
            </a:extLst>
          </p:cNvPr>
          <p:cNvGraphicFramePr>
            <a:graphicFrameLocks noGrp="1"/>
          </p:cNvGraphicFramePr>
          <p:nvPr>
            <p:extLst>
              <p:ext uri="{D42A27DB-BD31-4B8C-83A1-F6EECF244321}">
                <p14:modId xmlns:p14="http://schemas.microsoft.com/office/powerpoint/2010/main" val="2629622746"/>
              </p:ext>
            </p:extLst>
          </p:nvPr>
        </p:nvGraphicFramePr>
        <p:xfrm>
          <a:off x="4034672" y="1482338"/>
          <a:ext cx="4234634" cy="3423037"/>
        </p:xfrm>
        <a:graphic>
          <a:graphicData uri="http://schemas.openxmlformats.org/drawingml/2006/table">
            <a:tbl>
              <a:tblPr firstRow="1" bandRow="1">
                <a:tableStyleId>{5C22544A-7EE6-4342-B048-85BDC9FD1C3A}</a:tableStyleId>
              </a:tblPr>
              <a:tblGrid>
                <a:gridCol w="1777683">
                  <a:extLst>
                    <a:ext uri="{9D8B030D-6E8A-4147-A177-3AD203B41FA5}">
                      <a16:colId xmlns:a16="http://schemas.microsoft.com/office/drawing/2014/main" val="3555171912"/>
                    </a:ext>
                  </a:extLst>
                </a:gridCol>
                <a:gridCol w="2456951">
                  <a:extLst>
                    <a:ext uri="{9D8B030D-6E8A-4147-A177-3AD203B41FA5}">
                      <a16:colId xmlns:a16="http://schemas.microsoft.com/office/drawing/2014/main" val="689814689"/>
                    </a:ext>
                  </a:extLst>
                </a:gridCol>
              </a:tblGrid>
              <a:tr h="557239">
                <a:tc>
                  <a:txBody>
                    <a:bodyPr/>
                    <a:lstStyle/>
                    <a:p>
                      <a:pPr algn="ctr"/>
                      <a:r>
                        <a:rPr lang="en-US" sz="1400" dirty="0">
                          <a:solidFill>
                            <a:schemeClr val="tx1"/>
                          </a:solidFill>
                        </a:rPr>
                        <a:t>Division</a:t>
                      </a:r>
                    </a:p>
                  </a:txBody>
                  <a:tcPr anchor="ctr"/>
                </a:tc>
                <a:tc>
                  <a:txBody>
                    <a:bodyPr/>
                    <a:lstStyle/>
                    <a:p>
                      <a:pPr algn="ctr"/>
                      <a:r>
                        <a:rPr lang="en-US" sz="1400" dirty="0">
                          <a:solidFill>
                            <a:schemeClr val="tx1"/>
                          </a:solidFill>
                        </a:rPr>
                        <a:t>Allocated Temporary Support </a:t>
                      </a:r>
                    </a:p>
                  </a:txBody>
                  <a:tcPr anchor="ctr"/>
                </a:tc>
                <a:extLst>
                  <a:ext uri="{0D108BD9-81ED-4DB2-BD59-A6C34878D82A}">
                    <a16:rowId xmlns:a16="http://schemas.microsoft.com/office/drawing/2014/main" val="771736733"/>
                  </a:ext>
                </a:extLst>
              </a:tr>
              <a:tr h="318422">
                <a:tc>
                  <a:txBody>
                    <a:bodyPr/>
                    <a:lstStyle/>
                    <a:p>
                      <a:r>
                        <a:rPr lang="en-US" sz="1400" dirty="0"/>
                        <a:t>Administration </a:t>
                      </a:r>
                    </a:p>
                  </a:txBody>
                  <a:tcPr/>
                </a:tc>
                <a:tc>
                  <a:txBody>
                    <a:bodyPr/>
                    <a:lstStyle/>
                    <a:p>
                      <a:pPr algn="ctr"/>
                      <a:r>
                        <a:rPr lang="en-US" sz="1400" dirty="0"/>
                        <a:t>0</a:t>
                      </a:r>
                    </a:p>
                  </a:txBody>
                  <a:tcPr/>
                </a:tc>
                <a:extLst>
                  <a:ext uri="{0D108BD9-81ED-4DB2-BD59-A6C34878D82A}">
                    <a16:rowId xmlns:a16="http://schemas.microsoft.com/office/drawing/2014/main" val="282080728"/>
                  </a:ext>
                </a:extLst>
              </a:tr>
              <a:tr h="318422">
                <a:tc>
                  <a:txBody>
                    <a:bodyPr/>
                    <a:lstStyle/>
                    <a:p>
                      <a:r>
                        <a:rPr lang="en-US" sz="1400" dirty="0"/>
                        <a:t>Earned Income Tax</a:t>
                      </a:r>
                    </a:p>
                  </a:txBody>
                  <a:tcPr/>
                </a:tc>
                <a:tc>
                  <a:txBody>
                    <a:bodyPr/>
                    <a:lstStyle/>
                    <a:p>
                      <a:pPr algn="ctr"/>
                      <a:r>
                        <a:rPr lang="en-US" sz="1400" dirty="0"/>
                        <a:t>2</a:t>
                      </a:r>
                    </a:p>
                  </a:txBody>
                  <a:tcPr/>
                </a:tc>
                <a:extLst>
                  <a:ext uri="{0D108BD9-81ED-4DB2-BD59-A6C34878D82A}">
                    <a16:rowId xmlns:a16="http://schemas.microsoft.com/office/drawing/2014/main" val="2081533723"/>
                  </a:ext>
                </a:extLst>
              </a:tr>
              <a:tr h="318422">
                <a:tc>
                  <a:txBody>
                    <a:bodyPr/>
                    <a:lstStyle/>
                    <a:p>
                      <a:r>
                        <a:rPr lang="en-US" sz="1400" dirty="0"/>
                        <a:t>Accounting</a:t>
                      </a:r>
                    </a:p>
                  </a:txBody>
                  <a:tcPr/>
                </a:tc>
                <a:tc>
                  <a:txBody>
                    <a:bodyPr/>
                    <a:lstStyle/>
                    <a:p>
                      <a:pPr algn="ctr"/>
                      <a:r>
                        <a:rPr lang="en-US" sz="1400" dirty="0"/>
                        <a:t>3</a:t>
                      </a:r>
                    </a:p>
                  </a:txBody>
                  <a:tcPr/>
                </a:tc>
                <a:extLst>
                  <a:ext uri="{0D108BD9-81ED-4DB2-BD59-A6C34878D82A}">
                    <a16:rowId xmlns:a16="http://schemas.microsoft.com/office/drawing/2014/main" val="612251538"/>
                  </a:ext>
                </a:extLst>
              </a:tr>
              <a:tr h="318422">
                <a:tc>
                  <a:txBody>
                    <a:bodyPr/>
                    <a:lstStyle/>
                    <a:p>
                      <a:r>
                        <a:rPr lang="en-US" sz="1400" dirty="0"/>
                        <a:t>Procurement</a:t>
                      </a:r>
                    </a:p>
                  </a:txBody>
                  <a:tcPr/>
                </a:tc>
                <a:tc>
                  <a:txBody>
                    <a:bodyPr/>
                    <a:lstStyle/>
                    <a:p>
                      <a:pPr algn="ctr"/>
                      <a:r>
                        <a:rPr lang="en-US" sz="1400" dirty="0"/>
                        <a:t>1</a:t>
                      </a:r>
                    </a:p>
                  </a:txBody>
                  <a:tcPr/>
                </a:tc>
                <a:extLst>
                  <a:ext uri="{0D108BD9-81ED-4DB2-BD59-A6C34878D82A}">
                    <a16:rowId xmlns:a16="http://schemas.microsoft.com/office/drawing/2014/main" val="3123055329"/>
                  </a:ext>
                </a:extLst>
              </a:tr>
              <a:tr h="318422">
                <a:tc>
                  <a:txBody>
                    <a:bodyPr/>
                    <a:lstStyle/>
                    <a:p>
                      <a:r>
                        <a:rPr lang="en-US" sz="1400" dirty="0"/>
                        <a:t>Account Services</a:t>
                      </a:r>
                    </a:p>
                  </a:txBody>
                  <a:tcPr/>
                </a:tc>
                <a:tc>
                  <a:txBody>
                    <a:bodyPr/>
                    <a:lstStyle/>
                    <a:p>
                      <a:pPr algn="ctr"/>
                      <a:r>
                        <a:rPr lang="en-US" sz="1400" dirty="0"/>
                        <a:t>1</a:t>
                      </a:r>
                    </a:p>
                  </a:txBody>
                  <a:tcPr/>
                </a:tc>
                <a:extLst>
                  <a:ext uri="{0D108BD9-81ED-4DB2-BD59-A6C34878D82A}">
                    <a16:rowId xmlns:a16="http://schemas.microsoft.com/office/drawing/2014/main" val="401575474"/>
                  </a:ext>
                </a:extLst>
              </a:tr>
              <a:tr h="318422">
                <a:tc>
                  <a:txBody>
                    <a:bodyPr/>
                    <a:lstStyle/>
                    <a:p>
                      <a:r>
                        <a:rPr lang="en-US" sz="1400" dirty="0"/>
                        <a:t>Central Cash</a:t>
                      </a:r>
                    </a:p>
                  </a:txBody>
                  <a:tcPr/>
                </a:tc>
                <a:tc>
                  <a:txBody>
                    <a:bodyPr/>
                    <a:lstStyle/>
                    <a:p>
                      <a:pPr algn="ctr"/>
                      <a:r>
                        <a:rPr lang="en-US" sz="1400" dirty="0"/>
                        <a:t>1</a:t>
                      </a:r>
                    </a:p>
                  </a:txBody>
                  <a:tcPr/>
                </a:tc>
                <a:extLst>
                  <a:ext uri="{0D108BD9-81ED-4DB2-BD59-A6C34878D82A}">
                    <a16:rowId xmlns:a16="http://schemas.microsoft.com/office/drawing/2014/main" val="2140190321"/>
                  </a:ext>
                </a:extLst>
              </a:tr>
              <a:tr h="318422">
                <a:tc>
                  <a:txBody>
                    <a:bodyPr/>
                    <a:lstStyle/>
                    <a:p>
                      <a:r>
                        <a:rPr lang="en-US" sz="1400" dirty="0"/>
                        <a:t>Billing</a:t>
                      </a:r>
                    </a:p>
                  </a:txBody>
                  <a:tcPr/>
                </a:tc>
                <a:tc>
                  <a:txBody>
                    <a:bodyPr/>
                    <a:lstStyle/>
                    <a:p>
                      <a:pPr algn="ctr"/>
                      <a:r>
                        <a:rPr lang="en-US" sz="1400" dirty="0"/>
                        <a:t>2</a:t>
                      </a:r>
                    </a:p>
                  </a:txBody>
                  <a:tcPr/>
                </a:tc>
                <a:extLst>
                  <a:ext uri="{0D108BD9-81ED-4DB2-BD59-A6C34878D82A}">
                    <a16:rowId xmlns:a16="http://schemas.microsoft.com/office/drawing/2014/main" val="1998946726"/>
                  </a:ext>
                </a:extLst>
              </a:tr>
              <a:tr h="318422">
                <a:tc>
                  <a:txBody>
                    <a:bodyPr/>
                    <a:lstStyle/>
                    <a:p>
                      <a:r>
                        <a:rPr lang="en-US" sz="1400" dirty="0"/>
                        <a:t>Parking</a:t>
                      </a:r>
                    </a:p>
                  </a:txBody>
                  <a:tcPr/>
                </a:tc>
                <a:tc>
                  <a:txBody>
                    <a:bodyPr/>
                    <a:lstStyle/>
                    <a:p>
                      <a:pPr algn="ctr"/>
                      <a:r>
                        <a:rPr lang="en-US" sz="1400" dirty="0"/>
                        <a:t>3</a:t>
                      </a:r>
                    </a:p>
                  </a:txBody>
                  <a:tcPr/>
                </a:tc>
                <a:extLst>
                  <a:ext uri="{0D108BD9-81ED-4DB2-BD59-A6C34878D82A}">
                    <a16:rowId xmlns:a16="http://schemas.microsoft.com/office/drawing/2014/main" val="3987187548"/>
                  </a:ext>
                </a:extLst>
              </a:tr>
              <a:tr h="318422">
                <a:tc>
                  <a:txBody>
                    <a:bodyPr/>
                    <a:lstStyle/>
                    <a:p>
                      <a:pPr algn="r"/>
                      <a:r>
                        <a:rPr lang="en-US" sz="1400" b="1" dirty="0"/>
                        <a:t>Total</a:t>
                      </a:r>
                    </a:p>
                  </a:txBody>
                  <a:tcPr/>
                </a:tc>
                <a:tc>
                  <a:txBody>
                    <a:bodyPr/>
                    <a:lstStyle/>
                    <a:p>
                      <a:pPr algn="ctr"/>
                      <a:r>
                        <a:rPr lang="en-US" sz="1400" b="1" dirty="0"/>
                        <a:t>13</a:t>
                      </a:r>
                    </a:p>
                  </a:txBody>
                  <a:tcPr/>
                </a:tc>
                <a:extLst>
                  <a:ext uri="{0D108BD9-81ED-4DB2-BD59-A6C34878D82A}">
                    <a16:rowId xmlns:a16="http://schemas.microsoft.com/office/drawing/2014/main" val="260010655"/>
                  </a:ext>
                </a:extLst>
              </a:tr>
            </a:tbl>
          </a:graphicData>
        </a:graphic>
      </p:graphicFrame>
      <p:sp>
        <p:nvSpPr>
          <p:cNvPr id="8" name="TextBox 7">
            <a:extLst>
              <a:ext uri="{FF2B5EF4-FFF2-40B4-BE49-F238E27FC236}">
                <a16:creationId xmlns:a16="http://schemas.microsoft.com/office/drawing/2014/main" id="{79A5F454-B6CF-565F-C350-41231498E657}"/>
              </a:ext>
            </a:extLst>
          </p:cNvPr>
          <p:cNvSpPr txBox="1"/>
          <p:nvPr/>
        </p:nvSpPr>
        <p:spPr>
          <a:xfrm>
            <a:off x="381000" y="4957282"/>
            <a:ext cx="10972800" cy="1477328"/>
          </a:xfrm>
          <a:prstGeom prst="rect">
            <a:avLst/>
          </a:prstGeom>
          <a:noFill/>
        </p:spPr>
        <p:txBody>
          <a:bodyPr wrap="square" lIns="91440" tIns="45720" rIns="91440" bIns="45720" anchor="t">
            <a:spAutoFit/>
          </a:bodyPr>
          <a:lstStyle/>
          <a:p>
            <a:pPr marL="0" marR="224155" indent="0">
              <a:spcBef>
                <a:spcPts val="5"/>
              </a:spcBef>
              <a:buSzPts val="1100"/>
              <a:buNone/>
              <a:tabLst>
                <a:tab pos="978535" algn="l"/>
              </a:tabLst>
            </a:pPr>
            <a:r>
              <a:rPr lang="en-US" sz="1800" b="1" dirty="0">
                <a:cs typeface="Calibri"/>
              </a:rPr>
              <a:t>e. Please explain funding allocated for the Water Billing Technology implementation, as well as the CIS </a:t>
            </a:r>
          </a:p>
          <a:p>
            <a:pPr marL="0" marR="224155" indent="0">
              <a:spcBef>
                <a:spcPts val="5"/>
              </a:spcBef>
              <a:buSzPts val="1100"/>
              <a:buNone/>
              <a:tabLst>
                <a:tab pos="978535" algn="l"/>
              </a:tabLst>
            </a:pPr>
            <a:r>
              <a:rPr lang="en-US" sz="1800" b="1" dirty="0">
                <a:cs typeface="Calibri"/>
              </a:rPr>
              <a:t>    System Support for GO-Live.</a:t>
            </a:r>
          </a:p>
          <a:p>
            <a:pPr marL="0" marR="224155" indent="0">
              <a:spcBef>
                <a:spcPts val="5"/>
              </a:spcBef>
              <a:buSzPts val="1100"/>
              <a:buNone/>
              <a:tabLst>
                <a:tab pos="978535" algn="l"/>
              </a:tabLst>
            </a:pPr>
            <a:endParaRPr lang="en-US" sz="1800" b="1" dirty="0">
              <a:cs typeface="Calibri"/>
            </a:endParaRPr>
          </a:p>
          <a:p>
            <a:pPr marR="224155">
              <a:spcBef>
                <a:spcPts val="5"/>
              </a:spcBef>
              <a:buSzPts val="1100"/>
              <a:tabLst>
                <a:tab pos="978535" algn="l"/>
              </a:tabLst>
            </a:pPr>
            <a:r>
              <a:rPr lang="en-US" dirty="0">
                <a:cs typeface="Calibri"/>
              </a:rPr>
              <a:t>The Utility Billing Customer Information System was funded through Capital Improvement Funds, which allocated $5.4 million for the project. We remain within budget and on schedule for a Go-live date of July 7th.</a:t>
            </a:r>
            <a:endParaRPr lang="en-US" sz="1800" dirty="0">
              <a:ea typeface="Calibri"/>
              <a:cs typeface="Calibri"/>
            </a:endParaRPr>
          </a:p>
        </p:txBody>
      </p:sp>
    </p:spTree>
    <p:extLst>
      <p:ext uri="{BB962C8B-B14F-4D97-AF65-F5344CB8AC3E}">
        <p14:creationId xmlns:p14="http://schemas.microsoft.com/office/powerpoint/2010/main" val="2586843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CD40FD-D6A2-EA11-6ED3-CD3CCAFF66EF}"/>
              </a:ext>
            </a:extLst>
          </p:cNvPr>
          <p:cNvSpPr>
            <a:spLocks noGrp="1"/>
          </p:cNvSpPr>
          <p:nvPr>
            <p:ph type="sldNum" sz="quarter" idx="12"/>
          </p:nvPr>
        </p:nvSpPr>
        <p:spPr/>
        <p:txBody>
          <a:bodyPr/>
          <a:lstStyle/>
          <a:p>
            <a:fld id="{EA92FC10-7FA6-42BC-9A9E-94AE6167F2C9}" type="slidenum">
              <a:rPr lang="en-US" smtClean="0"/>
              <a:t>23</a:t>
            </a:fld>
            <a:endParaRPr lang="en-US" dirty="0"/>
          </a:p>
        </p:txBody>
      </p:sp>
      <p:sp>
        <p:nvSpPr>
          <p:cNvPr id="3" name="Content Placeholder 2">
            <a:extLst>
              <a:ext uri="{FF2B5EF4-FFF2-40B4-BE49-F238E27FC236}">
                <a16:creationId xmlns:a16="http://schemas.microsoft.com/office/drawing/2014/main" id="{E52290DD-54E9-8798-343E-FC57179A1016}"/>
              </a:ext>
            </a:extLst>
          </p:cNvPr>
          <p:cNvSpPr>
            <a:spLocks noGrp="1"/>
          </p:cNvSpPr>
          <p:nvPr>
            <p:ph sz="half" idx="2"/>
          </p:nvPr>
        </p:nvSpPr>
        <p:spPr>
          <a:xfrm>
            <a:off x="188911" y="1202635"/>
            <a:ext cx="10964912" cy="5312465"/>
          </a:xfrm>
        </p:spPr>
        <p:txBody>
          <a:bodyPr>
            <a:normAutofit/>
          </a:bodyPr>
          <a:lstStyle/>
          <a:p>
            <a:pPr marL="0" indent="0">
              <a:buNone/>
            </a:pPr>
            <a:r>
              <a:rPr lang="en-US" sz="2000" dirty="0"/>
              <a:t>While realizing the significance of the amount of funds that are overdue to the City of Wilmington from outstanding collections, which is partially accounted in the Revenue Projections, discuss the budgetary resources allocated for collection efforts across both General and Water Sewer Funds for ~$1.5M, and specify the return on investment for both internal and external costs, considering cost has increased ~$315K:</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a.	Specify vendor name, length of contract, amount, and purpose.</a:t>
            </a:r>
          </a:p>
          <a:p>
            <a:pPr marL="0" indent="0">
              <a:buNone/>
            </a:pPr>
            <a:r>
              <a:rPr lang="en-US" sz="2000" dirty="0"/>
              <a:t>b.	Specify if any DBE’s.</a:t>
            </a:r>
          </a:p>
          <a:p>
            <a:pPr marL="0" indent="0">
              <a:buNone/>
            </a:pPr>
            <a:r>
              <a:rPr lang="en-US" sz="2000" dirty="0"/>
              <a:t>c.	Specify any reoccurring one-year agreements.</a:t>
            </a:r>
          </a:p>
          <a:p>
            <a:pPr marL="0" indent="0">
              <a:buNone/>
            </a:pPr>
            <a:r>
              <a:rPr lang="en-US" sz="2000" dirty="0"/>
              <a:t>d.	Specify ROI for FY23, FY24 and year to date.</a:t>
            </a:r>
          </a:p>
          <a:p>
            <a:pPr marL="0" indent="0">
              <a:buNone/>
            </a:pPr>
            <a:r>
              <a:rPr lang="en-US" sz="2000" dirty="0"/>
              <a:t>e.	Specify the uncollectable amount for collections.</a:t>
            </a:r>
          </a:p>
          <a:p>
            <a:pPr marL="0" indent="0">
              <a:buNone/>
            </a:pPr>
            <a:endParaRPr lang="en-US" sz="2000" dirty="0"/>
          </a:p>
        </p:txBody>
      </p:sp>
      <p:sp>
        <p:nvSpPr>
          <p:cNvPr id="8" name="Rectangle 7">
            <a:extLst>
              <a:ext uri="{FF2B5EF4-FFF2-40B4-BE49-F238E27FC236}">
                <a16:creationId xmlns:a16="http://schemas.microsoft.com/office/drawing/2014/main" id="{2FCF3BF4-21EC-E6E2-8C6C-8C08D079DD40}"/>
              </a:ext>
            </a:extLst>
          </p:cNvPr>
          <p:cNvSpPr>
            <a:spLocks noChangeArrowheads="1"/>
          </p:cNvSpPr>
          <p:nvPr/>
        </p:nvSpPr>
        <p:spPr bwMode="auto">
          <a:xfrm>
            <a:off x="188911" y="796219"/>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7.</a:t>
            </a:r>
          </a:p>
        </p:txBody>
      </p:sp>
      <p:pic>
        <p:nvPicPr>
          <p:cNvPr id="18" name="Picture 17">
            <a:extLst>
              <a:ext uri="{FF2B5EF4-FFF2-40B4-BE49-F238E27FC236}">
                <a16:creationId xmlns:a16="http://schemas.microsoft.com/office/drawing/2014/main" id="{D66A9CC9-7F40-2526-FE75-BDBD9DB78C8B}"/>
              </a:ext>
            </a:extLst>
          </p:cNvPr>
          <p:cNvPicPr>
            <a:picLocks noChangeAspect="1"/>
          </p:cNvPicPr>
          <p:nvPr/>
        </p:nvPicPr>
        <p:blipFill>
          <a:blip r:embed="rId2"/>
          <a:srcRect t="2124"/>
          <a:stretch/>
        </p:blipFill>
        <p:spPr>
          <a:xfrm>
            <a:off x="2495574" y="2347273"/>
            <a:ext cx="5838825" cy="2022283"/>
          </a:xfrm>
          <a:prstGeom prst="rect">
            <a:avLst/>
          </a:prstGeom>
        </p:spPr>
      </p:pic>
    </p:spTree>
    <p:extLst>
      <p:ext uri="{BB962C8B-B14F-4D97-AF65-F5344CB8AC3E}">
        <p14:creationId xmlns:p14="http://schemas.microsoft.com/office/powerpoint/2010/main" val="1808426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EC198F-BE58-712B-4884-DC90B0672297}"/>
              </a:ext>
            </a:extLst>
          </p:cNvPr>
          <p:cNvSpPr>
            <a:spLocks noGrp="1"/>
          </p:cNvSpPr>
          <p:nvPr>
            <p:ph type="sldNum" sz="quarter" idx="12"/>
          </p:nvPr>
        </p:nvSpPr>
        <p:spPr/>
        <p:txBody>
          <a:bodyPr/>
          <a:lstStyle/>
          <a:p>
            <a:fld id="{EA92FC10-7FA6-42BC-9A9E-94AE6167F2C9}" type="slidenum">
              <a:rPr lang="en-US" smtClean="0"/>
              <a:t>24</a:t>
            </a:fld>
            <a:endParaRPr lang="en-US" dirty="0"/>
          </a:p>
        </p:txBody>
      </p:sp>
      <p:sp>
        <p:nvSpPr>
          <p:cNvPr id="7" name="TextBox 6">
            <a:extLst>
              <a:ext uri="{FF2B5EF4-FFF2-40B4-BE49-F238E27FC236}">
                <a16:creationId xmlns:a16="http://schemas.microsoft.com/office/drawing/2014/main" id="{B854D88D-98B6-93D3-8B3F-70138CC690CA}"/>
              </a:ext>
            </a:extLst>
          </p:cNvPr>
          <p:cNvSpPr txBox="1"/>
          <p:nvPr/>
        </p:nvSpPr>
        <p:spPr>
          <a:xfrm>
            <a:off x="1162050" y="1017647"/>
            <a:ext cx="7905750" cy="923330"/>
          </a:xfrm>
          <a:prstGeom prst="rect">
            <a:avLst/>
          </a:prstGeom>
          <a:noFill/>
        </p:spPr>
        <p:txBody>
          <a:bodyPr wrap="square">
            <a:spAutoFit/>
          </a:bodyPr>
          <a:lstStyle/>
          <a:p>
            <a:pPr marL="0" indent="0">
              <a:buNone/>
            </a:pPr>
            <a:r>
              <a:rPr lang="en-US" sz="1800" b="1" dirty="0"/>
              <a:t>a. Specify vendor name, length of contract, amount, and purpose.</a:t>
            </a:r>
          </a:p>
          <a:p>
            <a:pPr marL="0" indent="0">
              <a:buNone/>
            </a:pPr>
            <a:r>
              <a:rPr lang="en-US" sz="1800" b="1" dirty="0"/>
              <a:t>b. Specify if any DBE’s. </a:t>
            </a:r>
            <a:r>
              <a:rPr lang="en-US" sz="1800" dirty="0"/>
              <a:t>Not at this time</a:t>
            </a:r>
          </a:p>
          <a:p>
            <a:pPr marL="0" indent="0">
              <a:buNone/>
            </a:pPr>
            <a:r>
              <a:rPr lang="en-US" sz="1800" b="1" dirty="0"/>
              <a:t>c. Specify any reoccurring one-year agreements.</a:t>
            </a:r>
          </a:p>
        </p:txBody>
      </p:sp>
      <p:sp>
        <p:nvSpPr>
          <p:cNvPr id="8" name="Rectangle 7">
            <a:extLst>
              <a:ext uri="{FF2B5EF4-FFF2-40B4-BE49-F238E27FC236}">
                <a16:creationId xmlns:a16="http://schemas.microsoft.com/office/drawing/2014/main" id="{0F73B2B6-AE70-A86E-E6D9-3947214C8D4B}"/>
              </a:ext>
            </a:extLst>
          </p:cNvPr>
          <p:cNvSpPr>
            <a:spLocks noChangeArrowheads="1"/>
          </p:cNvSpPr>
          <p:nvPr/>
        </p:nvSpPr>
        <p:spPr bwMode="auto">
          <a:xfrm>
            <a:off x="250255" y="817606"/>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7.</a:t>
            </a:r>
          </a:p>
        </p:txBody>
      </p:sp>
      <p:graphicFrame>
        <p:nvGraphicFramePr>
          <p:cNvPr id="9" name="Table 8">
            <a:extLst>
              <a:ext uri="{FF2B5EF4-FFF2-40B4-BE49-F238E27FC236}">
                <a16:creationId xmlns:a16="http://schemas.microsoft.com/office/drawing/2014/main" id="{DA5A3F28-486A-6FF2-47CD-9FCF29144A86}"/>
              </a:ext>
            </a:extLst>
          </p:cNvPr>
          <p:cNvGraphicFramePr>
            <a:graphicFrameLocks noGrp="1"/>
          </p:cNvGraphicFramePr>
          <p:nvPr>
            <p:extLst>
              <p:ext uri="{D42A27DB-BD31-4B8C-83A1-F6EECF244321}">
                <p14:modId xmlns:p14="http://schemas.microsoft.com/office/powerpoint/2010/main" val="2763025012"/>
              </p:ext>
            </p:extLst>
          </p:nvPr>
        </p:nvGraphicFramePr>
        <p:xfrm>
          <a:off x="371475" y="1940977"/>
          <a:ext cx="10810875" cy="4153240"/>
        </p:xfrm>
        <a:graphic>
          <a:graphicData uri="http://schemas.openxmlformats.org/drawingml/2006/table">
            <a:tbl>
              <a:tblPr firstRow="1" bandRow="1">
                <a:tableStyleId>{7DF18680-E054-41AD-8BC1-D1AEF772440D}</a:tableStyleId>
              </a:tblPr>
              <a:tblGrid>
                <a:gridCol w="2182482">
                  <a:extLst>
                    <a:ext uri="{9D8B030D-6E8A-4147-A177-3AD203B41FA5}">
                      <a16:colId xmlns:a16="http://schemas.microsoft.com/office/drawing/2014/main" val="2457810940"/>
                    </a:ext>
                  </a:extLst>
                </a:gridCol>
                <a:gridCol w="1985187">
                  <a:extLst>
                    <a:ext uri="{9D8B030D-6E8A-4147-A177-3AD203B41FA5}">
                      <a16:colId xmlns:a16="http://schemas.microsoft.com/office/drawing/2014/main" val="1398497576"/>
                    </a:ext>
                  </a:extLst>
                </a:gridCol>
                <a:gridCol w="1402053">
                  <a:extLst>
                    <a:ext uri="{9D8B030D-6E8A-4147-A177-3AD203B41FA5}">
                      <a16:colId xmlns:a16="http://schemas.microsoft.com/office/drawing/2014/main" val="2279007985"/>
                    </a:ext>
                  </a:extLst>
                </a:gridCol>
                <a:gridCol w="1066232">
                  <a:extLst>
                    <a:ext uri="{9D8B030D-6E8A-4147-A177-3AD203B41FA5}">
                      <a16:colId xmlns:a16="http://schemas.microsoft.com/office/drawing/2014/main" val="3647556408"/>
                    </a:ext>
                  </a:extLst>
                </a:gridCol>
                <a:gridCol w="4174921">
                  <a:extLst>
                    <a:ext uri="{9D8B030D-6E8A-4147-A177-3AD203B41FA5}">
                      <a16:colId xmlns:a16="http://schemas.microsoft.com/office/drawing/2014/main" val="461176884"/>
                    </a:ext>
                  </a:extLst>
                </a:gridCol>
              </a:tblGrid>
              <a:tr h="305119">
                <a:tc>
                  <a:txBody>
                    <a:bodyPr/>
                    <a:lstStyle>
                      <a:lvl1pPr marL="0" algn="l" defTabSz="914400" rtl="0" eaLnBrk="1" latinLnBrk="0" hangingPunct="1">
                        <a:defRPr sz="1800" b="1" kern="1200">
                          <a:solidFill>
                            <a:schemeClr val="lt1"/>
                          </a:solidFill>
                          <a:latin typeface="+mn-lt"/>
                          <a:ea typeface="+mn-ea"/>
                          <a:cs typeface="+mn-cs"/>
                        </a:defRPr>
                      </a:lvl1pPr>
                      <a:lvl2pPr marL="457200" algn="l" defTabSz="914400" rtl="0" eaLnBrk="1" latinLnBrk="0" hangingPunct="1">
                        <a:defRPr sz="1800" b="1" kern="1200">
                          <a:solidFill>
                            <a:schemeClr val="lt1"/>
                          </a:solidFill>
                          <a:latin typeface="+mn-lt"/>
                          <a:ea typeface="+mn-ea"/>
                          <a:cs typeface="+mn-cs"/>
                        </a:defRPr>
                      </a:lvl2pPr>
                      <a:lvl3pPr marL="914400" algn="l" defTabSz="914400" rtl="0" eaLnBrk="1" latinLnBrk="0" hangingPunct="1">
                        <a:defRPr sz="1800" b="1" kern="1200">
                          <a:solidFill>
                            <a:schemeClr val="lt1"/>
                          </a:solidFill>
                          <a:latin typeface="+mn-lt"/>
                          <a:ea typeface="+mn-ea"/>
                          <a:cs typeface="+mn-cs"/>
                        </a:defRPr>
                      </a:lvl3pPr>
                      <a:lvl4pPr marL="1371600" algn="l" defTabSz="914400" rtl="0" eaLnBrk="1" latinLnBrk="0" hangingPunct="1">
                        <a:defRPr sz="1800" b="1" kern="1200">
                          <a:solidFill>
                            <a:schemeClr val="lt1"/>
                          </a:solidFill>
                          <a:latin typeface="+mn-lt"/>
                          <a:ea typeface="+mn-ea"/>
                          <a:cs typeface="+mn-cs"/>
                        </a:defRPr>
                      </a:lvl4pPr>
                      <a:lvl5pPr marL="1828800" algn="l" defTabSz="914400" rtl="0" eaLnBrk="1" latinLnBrk="0" hangingPunct="1">
                        <a:defRPr sz="1800" b="1" kern="1200">
                          <a:solidFill>
                            <a:schemeClr val="lt1"/>
                          </a:solidFill>
                          <a:latin typeface="+mn-lt"/>
                          <a:ea typeface="+mn-ea"/>
                          <a:cs typeface="+mn-cs"/>
                        </a:defRPr>
                      </a:lvl5pPr>
                      <a:lvl6pPr marL="2286000" algn="l" defTabSz="914400" rtl="0" eaLnBrk="1" latinLnBrk="0" hangingPunct="1">
                        <a:defRPr sz="1800" b="1" kern="1200">
                          <a:solidFill>
                            <a:schemeClr val="lt1"/>
                          </a:solidFill>
                          <a:latin typeface="+mn-lt"/>
                          <a:ea typeface="+mn-ea"/>
                          <a:cs typeface="+mn-cs"/>
                        </a:defRPr>
                      </a:lvl6pPr>
                      <a:lvl7pPr marL="2743200" algn="l" defTabSz="914400" rtl="0" eaLnBrk="1" latinLnBrk="0" hangingPunct="1">
                        <a:defRPr sz="1800" b="1" kern="1200">
                          <a:solidFill>
                            <a:schemeClr val="lt1"/>
                          </a:solidFill>
                          <a:latin typeface="+mn-lt"/>
                          <a:ea typeface="+mn-ea"/>
                          <a:cs typeface="+mn-cs"/>
                        </a:defRPr>
                      </a:lvl7pPr>
                      <a:lvl8pPr marL="3200400" algn="l" defTabSz="914400" rtl="0" eaLnBrk="1" latinLnBrk="0" hangingPunct="1">
                        <a:defRPr sz="1800" b="1" kern="1200">
                          <a:solidFill>
                            <a:schemeClr val="lt1"/>
                          </a:solidFill>
                          <a:latin typeface="+mn-lt"/>
                          <a:ea typeface="+mn-ea"/>
                          <a:cs typeface="+mn-cs"/>
                        </a:defRPr>
                      </a:lvl8pPr>
                      <a:lvl9pPr marL="3657600" algn="l" defTabSz="914400" rtl="0" eaLnBrk="1" latinLnBrk="0" hangingPunct="1">
                        <a:defRPr sz="1800" b="1" kern="1200">
                          <a:solidFill>
                            <a:schemeClr val="lt1"/>
                          </a:solidFill>
                          <a:latin typeface="+mn-lt"/>
                          <a:ea typeface="+mn-ea"/>
                          <a:cs typeface="+mn-cs"/>
                        </a:defRPr>
                      </a:lvl9pPr>
                    </a:lstStyle>
                    <a:p>
                      <a:pPr algn="ctr"/>
                      <a:r>
                        <a:rPr lang="en-US" sz="1400" kern="1200" dirty="0">
                          <a:solidFill>
                            <a:schemeClr val="tx1"/>
                          </a:solidFill>
                        </a:rPr>
                        <a:t>Vendor Name</a:t>
                      </a:r>
                      <a:endParaRPr lang="en-US" sz="1400" b="1" kern="1200" dirty="0">
                        <a:solidFill>
                          <a:schemeClr val="tx1"/>
                        </a:solidFill>
                        <a:latin typeface="+mn-lt"/>
                        <a:ea typeface="+mn-ea"/>
                        <a:cs typeface="+mn-cs"/>
                      </a:endParaRPr>
                    </a:p>
                  </a:txBody>
                  <a:tcPr anchor="ct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400" dirty="0">
                          <a:solidFill>
                            <a:schemeClr val="tx1"/>
                          </a:solidFill>
                        </a:rPr>
                        <a:t>Length of Contract</a:t>
                      </a:r>
                      <a:endParaRPr lang="en-US" sz="1400" b="1" dirty="0">
                        <a:solidFill>
                          <a:schemeClr val="tx1"/>
                        </a:solidFill>
                        <a:latin typeface="+mn-lt"/>
                      </a:endParaRPr>
                    </a:p>
                  </a:txBody>
                  <a:tcPr anchor="ct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400" dirty="0">
                          <a:solidFill>
                            <a:schemeClr val="tx1"/>
                          </a:solidFill>
                        </a:rPr>
                        <a:t>Amount of Contract</a:t>
                      </a:r>
                      <a:endParaRPr lang="en-US" sz="1400" b="1" dirty="0">
                        <a:solidFill>
                          <a:schemeClr val="tx1"/>
                        </a:solidFill>
                        <a:latin typeface="+mn-lt"/>
                      </a:endParaRPr>
                    </a:p>
                  </a:txBody>
                  <a:tcPr anchor="ctr"/>
                </a:tc>
                <a:tc hMerge="1">
                  <a:txBody>
                    <a:bodyPr/>
                    <a:lstStyle/>
                    <a:p>
                      <a:pPr algn="ctr"/>
                      <a:endParaRPr lang="en-US" sz="1200" b="1">
                        <a:solidFill>
                          <a:sysClr val="windowText" lastClr="000000"/>
                        </a:solidFill>
                      </a:endParaRPr>
                    </a:p>
                  </a:txBody>
                  <a:tcPr anchor="ct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400" dirty="0">
                          <a:solidFill>
                            <a:schemeClr val="tx1"/>
                          </a:solidFill>
                        </a:rPr>
                        <a:t>Purpose</a:t>
                      </a:r>
                      <a:endParaRPr lang="en-US" sz="1400" b="1" dirty="0">
                        <a:solidFill>
                          <a:schemeClr val="tx1"/>
                        </a:solidFill>
                        <a:latin typeface="+mn-lt"/>
                      </a:endParaRPr>
                    </a:p>
                  </a:txBody>
                  <a:tcPr anchor="ctr"/>
                </a:tc>
                <a:extLst>
                  <a:ext uri="{0D108BD9-81ED-4DB2-BD59-A6C34878D82A}">
                    <a16:rowId xmlns:a16="http://schemas.microsoft.com/office/drawing/2014/main" val="1483441226"/>
                  </a:ext>
                </a:extLst>
              </a:tr>
              <a:tr h="296732">
                <a:tc gridSpan="2">
                  <a:txBody>
                    <a:bodyPr/>
                    <a:lstStyle/>
                    <a:p>
                      <a:pPr algn="l"/>
                      <a:endParaRPr lang="en-US" sz="1400" b="0" kern="1200" dirty="0">
                        <a:solidFill>
                          <a:schemeClr val="tx1"/>
                        </a:solidFill>
                        <a:latin typeface="+mn-lt"/>
                        <a:ea typeface="+mn-ea"/>
                        <a:cs typeface="+mn-cs"/>
                      </a:endParaRPr>
                    </a:p>
                  </a:txBody>
                  <a:tcPr anchor="ctr"/>
                </a:tc>
                <a:tc hMerge="1">
                  <a:txBody>
                    <a:bodyPr/>
                    <a:lstStyle/>
                    <a:p>
                      <a:pPr algn="ctr">
                        <a:tabLst>
                          <a:tab pos="228600" algn="l"/>
                        </a:tabLst>
                      </a:pPr>
                      <a:endParaRPr lang="en-US" sz="1200" b="0">
                        <a:solidFill>
                          <a:schemeClr val="tx1"/>
                        </a:solidFill>
                        <a:latin typeface="+mn-lt"/>
                      </a:endParaRPr>
                    </a:p>
                  </a:txBody>
                  <a:tcPr anchor="ctr"/>
                </a:tc>
                <a:tc>
                  <a:txBody>
                    <a:bodyPr/>
                    <a:lstStyle/>
                    <a:p>
                      <a:pPr algn="ctr">
                        <a:tabLst>
                          <a:tab pos="228600" algn="l"/>
                        </a:tabLst>
                      </a:pPr>
                      <a:r>
                        <a:rPr lang="en-US" sz="1400" b="1" dirty="0"/>
                        <a:t>General Fund</a:t>
                      </a:r>
                      <a:endParaRPr lang="en-US" sz="1400" b="1" dirty="0">
                        <a:solidFill>
                          <a:schemeClr val="tx1"/>
                        </a:solidFill>
                        <a:latin typeface="+mn-lt"/>
                      </a:endParaRPr>
                    </a:p>
                  </a:txBody>
                  <a:tcPr anchor="ctr"/>
                </a:tc>
                <a:tc>
                  <a:txBody>
                    <a:bodyPr/>
                    <a:lstStyle/>
                    <a:p>
                      <a:pPr algn="ctr">
                        <a:tabLst>
                          <a:tab pos="228600" algn="l"/>
                        </a:tabLst>
                      </a:pPr>
                      <a:r>
                        <a:rPr lang="en-US" sz="1400" b="1" dirty="0"/>
                        <a:t>Water Fund</a:t>
                      </a:r>
                      <a:endParaRPr lang="en-US" sz="1400" b="1" dirty="0">
                        <a:solidFill>
                          <a:schemeClr val="tx1"/>
                        </a:solidFill>
                        <a:latin typeface="+mn-lt"/>
                      </a:endParaRPr>
                    </a:p>
                  </a:txBody>
                  <a:tcPr anchor="ctr"/>
                </a:tc>
                <a:tc>
                  <a:txBody>
                    <a:bodyPr/>
                    <a:lstStyle/>
                    <a:p>
                      <a:pPr algn="ctr" fontAlgn="b"/>
                      <a:endParaRPr lang="en-US" sz="14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646772750"/>
                  </a:ext>
                </a:extLst>
              </a:tr>
              <a:tr h="504444">
                <a:tc>
                  <a:txBody>
                    <a:bodyPr/>
                    <a:lstStyle/>
                    <a:p>
                      <a:pPr marL="0" algn="l" defTabSz="914400" rtl="0" eaLnBrk="1" latinLnBrk="0" hangingPunct="1"/>
                      <a:r>
                        <a:rPr lang="en-US" sz="1400" kern="1200" dirty="0">
                          <a:solidFill>
                            <a:schemeClr val="dk1"/>
                          </a:solidFill>
                        </a:rPr>
                        <a:t>Avenu Insights</a:t>
                      </a:r>
                      <a:endParaRPr lang="en-US" sz="1400" kern="1200" dirty="0">
                        <a:solidFill>
                          <a:schemeClr val="dk1"/>
                        </a:solidFill>
                        <a:latin typeface="+mn-lt"/>
                        <a:ea typeface="+mn-ea"/>
                        <a:cs typeface="+mn-cs"/>
                      </a:endParaRPr>
                    </a:p>
                  </a:txBody>
                  <a:tcPr anchor="b"/>
                </a:tc>
                <a:tc>
                  <a:txBody>
                    <a:bodyPr/>
                    <a:lstStyle/>
                    <a:p>
                      <a:pPr algn="ctr">
                        <a:tabLst>
                          <a:tab pos="228600" algn="l"/>
                        </a:tabLst>
                      </a:pPr>
                      <a:r>
                        <a:rPr lang="en-US" sz="1400" dirty="0"/>
                        <a:t>07/01/2024-06/30/2025</a:t>
                      </a:r>
                      <a:endParaRPr lang="en-US" sz="1400" b="0" kern="1200" dirty="0">
                        <a:solidFill>
                          <a:schemeClr val="tx1"/>
                        </a:solidFill>
                        <a:latin typeface="+mn-lt"/>
                        <a:ea typeface="+mn-ea"/>
                        <a:cs typeface="+mn-cs"/>
                      </a:endParaRPr>
                    </a:p>
                  </a:txBody>
                  <a:tcPr anchor="b"/>
                </a:tc>
                <a:tc>
                  <a:txBody>
                    <a:bodyPr/>
                    <a:lstStyle/>
                    <a:p>
                      <a:pPr algn="r"/>
                      <a:r>
                        <a:rPr lang="en-US" sz="1400" b="0" dirty="0">
                          <a:solidFill>
                            <a:schemeClr val="tx1"/>
                          </a:solidFill>
                        </a:rPr>
                        <a:t>$200,000</a:t>
                      </a:r>
                      <a:endParaRPr lang="en-US" sz="1400" b="0" dirty="0">
                        <a:solidFill>
                          <a:schemeClr val="tx1"/>
                        </a:solidFill>
                        <a:latin typeface="+mn-lt"/>
                      </a:endParaRPr>
                    </a:p>
                  </a:txBody>
                  <a:tcPr anchor="b"/>
                </a:tc>
                <a:tc>
                  <a:txBody>
                    <a:bodyPr/>
                    <a:lstStyle/>
                    <a:p>
                      <a:pPr algn="r"/>
                      <a:r>
                        <a:rPr lang="en-US" sz="1400" b="0" dirty="0">
                          <a:solidFill>
                            <a:schemeClr val="tx1"/>
                          </a:solidFill>
                        </a:rPr>
                        <a:t>$0</a:t>
                      </a:r>
                      <a:endParaRPr lang="en-US" sz="1400" b="0" dirty="0">
                        <a:solidFill>
                          <a:schemeClr val="tx1"/>
                        </a:solidFill>
                        <a:latin typeface="+mn-lt"/>
                      </a:endParaRPr>
                    </a:p>
                  </a:txBody>
                  <a:tcPr anchor="b"/>
                </a:tc>
                <a:tc>
                  <a:txBody>
                    <a:bodyPr/>
                    <a:lstStyle/>
                    <a:p>
                      <a:pPr marL="0" marR="0" lvl="0" indent="0" algn="l" rtl="0" eaLnBrk="1" fontAlgn="b" latinLnBrk="0" hangingPunct="1">
                        <a:lnSpc>
                          <a:spcPct val="100000"/>
                        </a:lnSpc>
                        <a:spcBef>
                          <a:spcPts val="0"/>
                        </a:spcBef>
                        <a:spcAft>
                          <a:spcPts val="0"/>
                        </a:spcAft>
                        <a:buClrTx/>
                        <a:buSzTx/>
                        <a:buFontTx/>
                        <a:buNone/>
                      </a:pPr>
                      <a:r>
                        <a:rPr lang="en-US" sz="1400" u="none" strike="noStrike" kern="1200" dirty="0">
                          <a:effectLst/>
                        </a:rPr>
                        <a:t>Collections through audits and discovery of wages, heads, net profits, lodging taxes, and business licenses.</a:t>
                      </a:r>
                      <a:endParaRPr lang="en-US" sz="1400" b="0" i="0" u="none" strike="noStrike" kern="1200" dirty="0">
                        <a:solidFill>
                          <a:srgbClr val="000000"/>
                        </a:solidFill>
                        <a:effectLst/>
                        <a:latin typeface="+mn-lt"/>
                        <a:ea typeface="+mn-ea"/>
                        <a:cs typeface="+mn-cs"/>
                      </a:endParaRPr>
                    </a:p>
                  </a:txBody>
                  <a:tcPr anchor="b"/>
                </a:tc>
                <a:extLst>
                  <a:ext uri="{0D108BD9-81ED-4DB2-BD59-A6C34878D82A}">
                    <a16:rowId xmlns:a16="http://schemas.microsoft.com/office/drawing/2014/main" val="920998088"/>
                  </a:ext>
                </a:extLst>
              </a:tr>
              <a:tr h="296732">
                <a:tc>
                  <a:txBody>
                    <a:bodyPr/>
                    <a:lstStyle/>
                    <a:p>
                      <a:pPr algn="l"/>
                      <a:r>
                        <a:rPr lang="en-US" sz="1400" b="0" kern="1200" dirty="0">
                          <a:solidFill>
                            <a:schemeClr val="tx1"/>
                          </a:solidFill>
                        </a:rPr>
                        <a:t>Thomas Reuter</a:t>
                      </a:r>
                      <a:endParaRPr lang="en-US" sz="1400" b="0" kern="1200" dirty="0">
                        <a:solidFill>
                          <a:schemeClr val="tx1"/>
                        </a:solidFill>
                        <a:latin typeface="+mn-lt"/>
                        <a:ea typeface="+mn-ea"/>
                        <a:cs typeface="+mn-cs"/>
                      </a:endParaRPr>
                    </a:p>
                  </a:txBody>
                  <a:tcPr anchor="b"/>
                </a:tc>
                <a:tc>
                  <a:txBody>
                    <a:bodyPr/>
                    <a:lstStyle/>
                    <a:p>
                      <a:pPr algn="ctr">
                        <a:tabLst>
                          <a:tab pos="228600" algn="l"/>
                        </a:tabLst>
                      </a:pPr>
                      <a:r>
                        <a:rPr lang="en-US" sz="1400" b="0" kern="1200" dirty="0">
                          <a:solidFill>
                            <a:schemeClr val="tx1"/>
                          </a:solidFill>
                        </a:rPr>
                        <a:t>07/01/2024-06/30/2025</a:t>
                      </a:r>
                      <a:endParaRPr lang="en-US" sz="1400" b="0" kern="1200" dirty="0">
                        <a:solidFill>
                          <a:schemeClr val="tx1"/>
                        </a:solidFill>
                        <a:latin typeface="+mn-lt"/>
                        <a:ea typeface="+mn-ea"/>
                        <a:cs typeface="+mn-cs"/>
                      </a:endParaRPr>
                    </a:p>
                  </a:txBody>
                  <a:tcPr anchor="b"/>
                </a:tc>
                <a:tc>
                  <a:txBody>
                    <a:bodyPr/>
                    <a:lstStyle/>
                    <a:p>
                      <a:pPr algn="r"/>
                      <a:r>
                        <a:rPr lang="en-US" sz="1400" b="0" dirty="0">
                          <a:solidFill>
                            <a:schemeClr val="tx1"/>
                          </a:solidFill>
                        </a:rPr>
                        <a:t>$7,000</a:t>
                      </a:r>
                      <a:endParaRPr lang="en-US" sz="1400" b="0" dirty="0">
                        <a:solidFill>
                          <a:schemeClr val="tx1"/>
                        </a:solidFill>
                        <a:latin typeface="+mn-lt"/>
                      </a:endParaRPr>
                    </a:p>
                  </a:txBody>
                  <a:tcPr anchor="b"/>
                </a:tc>
                <a:tc>
                  <a:txBody>
                    <a:bodyPr/>
                    <a:lstStyle/>
                    <a:p>
                      <a:pPr marL="0" algn="r" defTabSz="914400" rtl="0" eaLnBrk="1" latinLnBrk="0" hangingPunct="1"/>
                      <a:r>
                        <a:rPr lang="en-US" sz="1400" b="0" kern="1200" dirty="0">
                          <a:solidFill>
                            <a:schemeClr val="tx1"/>
                          </a:solidFill>
                        </a:rPr>
                        <a:t>$5,000</a:t>
                      </a:r>
                      <a:endParaRPr lang="en-US" sz="1400" b="0" kern="1200" dirty="0">
                        <a:solidFill>
                          <a:schemeClr val="tx1"/>
                        </a:solidFill>
                        <a:latin typeface="+mn-lt"/>
                        <a:ea typeface="+mn-ea"/>
                        <a:cs typeface="+mn-cs"/>
                      </a:endParaRPr>
                    </a:p>
                  </a:txBody>
                  <a:tcPr anchor="b"/>
                </a:tc>
                <a:tc>
                  <a:txBody>
                    <a:bodyPr/>
                    <a:lstStyle/>
                    <a:p>
                      <a:pPr marL="0" algn="l" defTabSz="914400" rtl="0" eaLnBrk="1" fontAlgn="b" latinLnBrk="0" hangingPunct="1"/>
                      <a:r>
                        <a:rPr lang="en-US" sz="1400" b="0" u="none" strike="noStrike" kern="1200" dirty="0">
                          <a:solidFill>
                            <a:srgbClr val="000000"/>
                          </a:solidFill>
                          <a:effectLst/>
                        </a:rPr>
                        <a:t>Web – based skip tracing service</a:t>
                      </a:r>
                      <a:endParaRPr lang="en-US" sz="1400" b="0" i="0" u="none" strike="noStrike" kern="1200" dirty="0">
                        <a:solidFill>
                          <a:srgbClr val="000000"/>
                        </a:solidFill>
                        <a:effectLst/>
                        <a:latin typeface="+mn-lt"/>
                        <a:ea typeface="+mn-ea"/>
                        <a:cs typeface="+mn-cs"/>
                      </a:endParaRPr>
                    </a:p>
                  </a:txBody>
                  <a:tcPr anchor="b"/>
                </a:tc>
                <a:extLst>
                  <a:ext uri="{0D108BD9-81ED-4DB2-BD59-A6C34878D82A}">
                    <a16:rowId xmlns:a16="http://schemas.microsoft.com/office/drawing/2014/main" val="3858307472"/>
                  </a:ext>
                </a:extLst>
              </a:tr>
              <a:tr h="504444">
                <a:tc>
                  <a:txBody>
                    <a:bodyPr/>
                    <a:lstStyle>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l"/>
                      <a:r>
                        <a:rPr lang="en-US" sz="1400" kern="1200" dirty="0"/>
                        <a:t>Manning, Gross + Massenburg, LLP</a:t>
                      </a:r>
                      <a:endParaRPr lang="en-US" sz="1400" b="1" kern="1200" dirty="0">
                        <a:solidFill>
                          <a:schemeClr val="lt1"/>
                        </a:solidFill>
                        <a:latin typeface="+mn-lt"/>
                        <a:ea typeface="+mn-ea"/>
                        <a:cs typeface="+mn-cs"/>
                      </a:endParaRPr>
                    </a:p>
                  </a:txBody>
                  <a:tcPr anchor="b"/>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tabLst>
                          <a:tab pos="228600" algn="l"/>
                        </a:tabLst>
                      </a:pPr>
                      <a:r>
                        <a:rPr lang="en-US" sz="1400" dirty="0"/>
                        <a:t>07/01/2022 -06/30/2022</a:t>
                      </a:r>
                      <a:endParaRPr lang="en-US" sz="1400" b="0" kern="1200" dirty="0">
                        <a:solidFill>
                          <a:schemeClr val="tx1"/>
                        </a:solidFill>
                        <a:latin typeface="+mn-lt"/>
                        <a:ea typeface="+mn-ea"/>
                        <a:cs typeface="+mn-cs"/>
                      </a:endParaRPr>
                    </a:p>
                  </a:txBody>
                  <a:tcPr anchor="b"/>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1400" dirty="0">
                          <a:solidFill>
                            <a:schemeClr val="tx1"/>
                          </a:solidFill>
                        </a:rPr>
                        <a:t>$200,000</a:t>
                      </a:r>
                      <a:endParaRPr lang="en-US" sz="1400" b="0" dirty="0">
                        <a:solidFill>
                          <a:schemeClr val="tx1"/>
                        </a:solidFill>
                        <a:latin typeface="+mn-lt"/>
                      </a:endParaRPr>
                    </a:p>
                  </a:txBody>
                  <a:tcPr anchor="b"/>
                </a:tc>
                <a:tc>
                  <a:txBody>
                    <a:bodyPr/>
                    <a:lstStyle/>
                    <a:p>
                      <a:pPr marL="0" algn="r" defTabSz="914400" rtl="0" eaLnBrk="1" latinLnBrk="0" hangingPunct="1"/>
                      <a:r>
                        <a:rPr lang="en-US" sz="1400" b="0" kern="1200" dirty="0">
                          <a:solidFill>
                            <a:schemeClr val="tx1"/>
                          </a:solidFill>
                        </a:rPr>
                        <a:t>$300,000</a:t>
                      </a:r>
                      <a:endParaRPr lang="en-US" sz="1400" b="0" kern="1200" dirty="0">
                        <a:solidFill>
                          <a:schemeClr val="tx1"/>
                        </a:solidFill>
                        <a:latin typeface="+mn-lt"/>
                        <a:ea typeface="+mn-ea"/>
                        <a:cs typeface="+mn-cs"/>
                      </a:endParaRPr>
                    </a:p>
                  </a:txBody>
                  <a:tcPr anchor="b"/>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l" defTabSz="914400" rtl="0" eaLnBrk="1" fontAlgn="b" latinLnBrk="0" hangingPunct="1"/>
                      <a:r>
                        <a:rPr lang="en-US" sz="1400" u="none" strike="noStrike" kern="1200" dirty="0">
                          <a:effectLst/>
                        </a:rPr>
                        <a:t>To take necessary and reasonable actions to collect outstanding receivables owed to the City of Wilmington.</a:t>
                      </a:r>
                      <a:endParaRPr lang="en-US" sz="1400" b="0" i="0" u="none" strike="noStrike" kern="1200" dirty="0">
                        <a:solidFill>
                          <a:srgbClr val="000000"/>
                        </a:solidFill>
                        <a:effectLst/>
                        <a:latin typeface="+mn-lt"/>
                        <a:ea typeface="+mn-ea"/>
                        <a:cs typeface="+mn-cs"/>
                      </a:endParaRPr>
                    </a:p>
                  </a:txBody>
                  <a:tcPr anchor="b"/>
                </a:tc>
                <a:extLst>
                  <a:ext uri="{0D108BD9-81ED-4DB2-BD59-A6C34878D82A}">
                    <a16:rowId xmlns:a16="http://schemas.microsoft.com/office/drawing/2014/main" val="1643406967"/>
                  </a:ext>
                </a:extLst>
              </a:tr>
              <a:tr h="504444">
                <a:tc>
                  <a:txBody>
                    <a:bodyPr/>
                    <a:lstStyle/>
                    <a:p>
                      <a:pPr algn="l"/>
                      <a:r>
                        <a:rPr lang="en-US" sz="1400" b="0" kern="1200" dirty="0">
                          <a:solidFill>
                            <a:schemeClr val="tx1"/>
                          </a:solidFill>
                        </a:rPr>
                        <a:t>Paymentus</a:t>
                      </a:r>
                      <a:endParaRPr lang="en-US" sz="1400" b="0" kern="1200" dirty="0">
                        <a:solidFill>
                          <a:schemeClr val="tx1"/>
                        </a:solidFill>
                        <a:latin typeface="+mn-lt"/>
                        <a:ea typeface="+mn-ea"/>
                        <a:cs typeface="+mn-cs"/>
                      </a:endParaRPr>
                    </a:p>
                  </a:txBody>
                  <a:tcPr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228600" algn="l"/>
                        </a:tabLst>
                        <a:defRPr/>
                      </a:pPr>
                      <a:r>
                        <a:rPr lang="en-US" sz="1400" dirty="0"/>
                        <a:t>07//2020-12/20/2023 w/ 3 one-year extensions</a:t>
                      </a:r>
                      <a:endParaRPr lang="en-US" sz="1400" b="0" kern="1200" dirty="0">
                        <a:solidFill>
                          <a:schemeClr val="tx1"/>
                        </a:solidFill>
                        <a:latin typeface="+mn-lt"/>
                        <a:ea typeface="+mn-ea"/>
                        <a:cs typeface="+mn-cs"/>
                      </a:endParaRPr>
                    </a:p>
                  </a:txBody>
                  <a:tcPr anchor="b"/>
                </a:tc>
                <a:tc>
                  <a:txBody>
                    <a:bodyPr/>
                    <a:lstStyle/>
                    <a:p>
                      <a:pPr algn="r"/>
                      <a:r>
                        <a:rPr lang="en-US" sz="1400" b="0" dirty="0">
                          <a:solidFill>
                            <a:schemeClr val="tx1"/>
                          </a:solidFill>
                        </a:rPr>
                        <a:t>$125,000</a:t>
                      </a:r>
                      <a:endParaRPr lang="en-US" sz="1400" b="0" dirty="0">
                        <a:solidFill>
                          <a:schemeClr val="tx1"/>
                        </a:solidFill>
                        <a:latin typeface="+mn-lt"/>
                      </a:endParaRPr>
                    </a:p>
                  </a:txBody>
                  <a:tcPr anchor="b"/>
                </a:tc>
                <a:tc>
                  <a:txBody>
                    <a:bodyPr/>
                    <a:lstStyle/>
                    <a:p>
                      <a:pPr marL="0" algn="r" defTabSz="914400" rtl="0" eaLnBrk="1" latinLnBrk="0" hangingPunct="1"/>
                      <a:r>
                        <a:rPr lang="en-US" sz="1400" b="0" kern="1200" dirty="0">
                          <a:solidFill>
                            <a:schemeClr val="tx1"/>
                          </a:solidFill>
                        </a:rPr>
                        <a:t>$180,000</a:t>
                      </a:r>
                      <a:endParaRPr lang="en-US" sz="1400" b="0" kern="1200" dirty="0">
                        <a:solidFill>
                          <a:schemeClr val="tx1"/>
                        </a:solidFill>
                        <a:latin typeface="+mn-lt"/>
                        <a:ea typeface="+mn-ea"/>
                        <a:cs typeface="+mn-cs"/>
                      </a:endParaRPr>
                    </a:p>
                  </a:txBody>
                  <a:tcPr anchor="b"/>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l" defTabSz="914400" rtl="0" eaLnBrk="1" fontAlgn="b" latinLnBrk="0" hangingPunct="1"/>
                      <a:r>
                        <a:rPr lang="en-US" sz="1400" u="none" strike="noStrike" kern="1200" dirty="0">
                          <a:effectLst/>
                        </a:rPr>
                        <a:t>Online payment processing and bill presentment system.</a:t>
                      </a:r>
                      <a:endParaRPr lang="en-US" sz="1400" b="0" i="0" u="none" strike="noStrike" kern="1200" dirty="0">
                        <a:solidFill>
                          <a:srgbClr val="000000"/>
                        </a:solidFill>
                        <a:effectLst/>
                        <a:latin typeface="+mn-lt"/>
                        <a:ea typeface="+mn-ea"/>
                        <a:cs typeface="+mn-cs"/>
                      </a:endParaRPr>
                    </a:p>
                  </a:txBody>
                  <a:tcPr anchor="b"/>
                </a:tc>
                <a:extLst>
                  <a:ext uri="{0D108BD9-81ED-4DB2-BD59-A6C34878D82A}">
                    <a16:rowId xmlns:a16="http://schemas.microsoft.com/office/drawing/2014/main" val="597781432"/>
                  </a:ext>
                </a:extLst>
              </a:tr>
              <a:tr h="296732">
                <a:tc>
                  <a:txBody>
                    <a:bodyPr/>
                    <a:lstStyle/>
                    <a:p>
                      <a:pPr algn="l"/>
                      <a:r>
                        <a:rPr lang="en-US" sz="1400" b="0" kern="1200" dirty="0">
                          <a:solidFill>
                            <a:schemeClr val="tx1"/>
                          </a:solidFill>
                        </a:rPr>
                        <a:t>Giordano, DelCollo, Werb &amp; Gagne, LLC</a:t>
                      </a:r>
                      <a:endParaRPr lang="en-US" sz="1400" b="0" kern="1200" dirty="0">
                        <a:solidFill>
                          <a:schemeClr val="tx1"/>
                        </a:solidFill>
                        <a:latin typeface="+mn-lt"/>
                        <a:ea typeface="+mn-ea"/>
                        <a:cs typeface="+mn-cs"/>
                      </a:endParaRPr>
                    </a:p>
                  </a:txBody>
                  <a:tcPr anchor="b"/>
                </a:tc>
                <a:tc>
                  <a:txBody>
                    <a:bodyPr/>
                    <a:lstStyle/>
                    <a:p>
                      <a:pPr algn="ctr">
                        <a:tabLst>
                          <a:tab pos="228600" algn="l"/>
                        </a:tabLst>
                      </a:pPr>
                      <a:r>
                        <a:rPr lang="en-US" sz="1400" b="0" kern="1200" dirty="0">
                          <a:solidFill>
                            <a:schemeClr val="tx1"/>
                          </a:solidFill>
                        </a:rPr>
                        <a:t>07/01/2024-06/30/2025</a:t>
                      </a:r>
                      <a:endParaRPr lang="en-US" sz="1400" b="0" kern="1200" dirty="0">
                        <a:solidFill>
                          <a:schemeClr val="tx1"/>
                        </a:solidFill>
                        <a:latin typeface="+mn-lt"/>
                        <a:ea typeface="+mn-ea"/>
                        <a:cs typeface="+mn-cs"/>
                      </a:endParaRPr>
                    </a:p>
                  </a:txBody>
                  <a:tcPr anchor="b"/>
                </a:tc>
                <a:tc>
                  <a:txBody>
                    <a:bodyPr/>
                    <a:lstStyle/>
                    <a:p>
                      <a:pPr algn="r"/>
                      <a:r>
                        <a:rPr lang="en-US" sz="1400" b="0" dirty="0">
                          <a:solidFill>
                            <a:schemeClr val="tx1"/>
                          </a:solidFill>
                        </a:rPr>
                        <a:t>450,000</a:t>
                      </a:r>
                      <a:endParaRPr lang="en-US" sz="1400" b="0" dirty="0">
                        <a:solidFill>
                          <a:schemeClr val="tx1"/>
                        </a:solidFill>
                        <a:latin typeface="+mn-lt"/>
                      </a:endParaRPr>
                    </a:p>
                  </a:txBody>
                  <a:tcPr anchor="b"/>
                </a:tc>
                <a:tc>
                  <a:txBody>
                    <a:bodyPr/>
                    <a:lstStyle/>
                    <a:p>
                      <a:pPr marL="0" algn="r" defTabSz="914400" rtl="0" eaLnBrk="1" latinLnBrk="0" hangingPunct="1"/>
                      <a:r>
                        <a:rPr lang="en-US" sz="1400" b="0" kern="1200" dirty="0">
                          <a:solidFill>
                            <a:schemeClr val="tx1"/>
                          </a:solidFill>
                        </a:rPr>
                        <a:t>$25,000</a:t>
                      </a:r>
                      <a:endParaRPr lang="en-US" sz="1400" b="0" kern="1200" dirty="0">
                        <a:solidFill>
                          <a:schemeClr val="tx1"/>
                        </a:solidFill>
                        <a:latin typeface="+mn-lt"/>
                        <a:ea typeface="+mn-ea"/>
                        <a:cs typeface="+mn-cs"/>
                      </a:endParaRPr>
                    </a:p>
                  </a:txBody>
                  <a:tcPr anchor="b"/>
                </a:tc>
                <a:tc>
                  <a:txBody>
                    <a:bodyPr/>
                    <a:lstStyle/>
                    <a:p>
                      <a:pPr marL="0" algn="l" defTabSz="914400" rtl="0" eaLnBrk="1" fontAlgn="b" latinLnBrk="0" hangingPunct="1"/>
                      <a:r>
                        <a:rPr lang="en-US" sz="1400" u="none" strike="noStrike" kern="1200" dirty="0">
                          <a:effectLst/>
                        </a:rPr>
                        <a:t>  Court cost associated with collections and sheriff sales </a:t>
                      </a:r>
                      <a:endParaRPr lang="en-US" sz="1400" b="0" i="0" u="none" strike="noStrike" kern="1200" dirty="0">
                        <a:solidFill>
                          <a:srgbClr val="000000"/>
                        </a:solidFill>
                        <a:effectLst/>
                        <a:latin typeface="+mn-lt"/>
                        <a:ea typeface="+mn-ea"/>
                        <a:cs typeface="+mn-cs"/>
                      </a:endParaRPr>
                    </a:p>
                  </a:txBody>
                  <a:tcPr marL="9525" marR="9525" marT="9525" marB="0" anchor="b"/>
                </a:tc>
                <a:extLst>
                  <a:ext uri="{0D108BD9-81ED-4DB2-BD59-A6C34878D82A}">
                    <a16:rowId xmlns:a16="http://schemas.microsoft.com/office/drawing/2014/main" val="1474162430"/>
                  </a:ext>
                </a:extLst>
              </a:tr>
              <a:tr h="434361">
                <a:tc>
                  <a:txBody>
                    <a:bodyPr/>
                    <a:lstStyle/>
                    <a:p>
                      <a:pPr algn="l"/>
                      <a:r>
                        <a:rPr lang="en-US" sz="1400" b="0" kern="1200" dirty="0">
                          <a:solidFill>
                            <a:schemeClr val="tx1"/>
                          </a:solidFill>
                        </a:rPr>
                        <a:t>Blindsight</a:t>
                      </a:r>
                      <a:endParaRPr lang="en-US" sz="1400" b="0" kern="1200" dirty="0">
                        <a:solidFill>
                          <a:schemeClr val="tx1"/>
                        </a:solidFill>
                        <a:latin typeface="+mn-lt"/>
                        <a:ea typeface="+mn-ea"/>
                        <a:cs typeface="+mn-cs"/>
                      </a:endParaRPr>
                    </a:p>
                  </a:txBody>
                  <a:tcPr anchor="b"/>
                </a:tc>
                <a:tc>
                  <a:txBody>
                    <a:bodyPr/>
                    <a:lstStyle/>
                    <a:p>
                      <a:pPr algn="ctr">
                        <a:tabLst>
                          <a:tab pos="228600" algn="l"/>
                        </a:tabLst>
                      </a:pPr>
                      <a:r>
                        <a:rPr lang="en-US" sz="1400" b="0" kern="1200" dirty="0">
                          <a:solidFill>
                            <a:schemeClr val="tx1"/>
                          </a:solidFill>
                        </a:rPr>
                        <a:t>08/01/2024-06/30/2025</a:t>
                      </a:r>
                      <a:endParaRPr lang="en-US" sz="1400" b="0" kern="1200" dirty="0">
                        <a:solidFill>
                          <a:schemeClr val="tx1"/>
                        </a:solidFill>
                        <a:latin typeface="+mn-lt"/>
                        <a:ea typeface="+mn-ea"/>
                        <a:cs typeface="+mn-cs"/>
                      </a:endParaRPr>
                    </a:p>
                  </a:txBody>
                  <a:tcPr anchor="b"/>
                </a:tc>
                <a:tc>
                  <a:txBody>
                    <a:bodyPr/>
                    <a:lstStyle/>
                    <a:p>
                      <a:pPr algn="r"/>
                      <a:r>
                        <a:rPr lang="en-US" sz="1400" b="0" dirty="0">
                          <a:solidFill>
                            <a:schemeClr val="tx1"/>
                          </a:solidFill>
                        </a:rPr>
                        <a:t>$100,000</a:t>
                      </a:r>
                      <a:endParaRPr lang="en-US" sz="1400" b="0" dirty="0">
                        <a:solidFill>
                          <a:schemeClr val="tx1"/>
                        </a:solidFill>
                        <a:latin typeface="+mn-lt"/>
                      </a:endParaRPr>
                    </a:p>
                  </a:txBody>
                  <a:tcPr anchor="b"/>
                </a:tc>
                <a:tc>
                  <a:txBody>
                    <a:bodyPr/>
                    <a:lstStyle/>
                    <a:p>
                      <a:pPr marL="0" algn="r" defTabSz="914400" rtl="0" eaLnBrk="1" latinLnBrk="0" hangingPunct="1"/>
                      <a:r>
                        <a:rPr lang="en-US" sz="1400" b="0" kern="1200" dirty="0">
                          <a:solidFill>
                            <a:schemeClr val="tx1"/>
                          </a:solidFill>
                        </a:rPr>
                        <a:t>$350,000</a:t>
                      </a:r>
                      <a:endParaRPr lang="en-US" sz="1400" b="0" kern="1200" dirty="0">
                        <a:solidFill>
                          <a:schemeClr val="tx1"/>
                        </a:solidFill>
                        <a:latin typeface="+mn-lt"/>
                        <a:ea typeface="+mn-ea"/>
                        <a:cs typeface="+mn-cs"/>
                      </a:endParaRPr>
                    </a:p>
                  </a:txBody>
                  <a:tcPr anchor="b"/>
                </a:tc>
                <a:tc>
                  <a:txBody>
                    <a:bodyPr/>
                    <a:lstStyle/>
                    <a:p>
                      <a:pPr marL="0" algn="l" defTabSz="914400" rtl="0" eaLnBrk="1" fontAlgn="b" latinLnBrk="0" hangingPunct="1"/>
                      <a:r>
                        <a:rPr lang="en-US" sz="1400" b="0" u="none" strike="noStrike" kern="1200" dirty="0">
                          <a:solidFill>
                            <a:schemeClr val="tx1"/>
                          </a:solidFill>
                          <a:effectLst/>
                        </a:rPr>
                        <a:t>  311 services</a:t>
                      </a:r>
                      <a:endParaRPr lang="en-US" sz="1400" b="0" i="0" u="none" strike="noStrike" kern="1200" dirty="0">
                        <a:solidFill>
                          <a:schemeClr val="tx1"/>
                        </a:solidFill>
                        <a:effectLst/>
                        <a:latin typeface="+mn-lt"/>
                        <a:ea typeface="+mn-ea"/>
                        <a:cs typeface="+mn-cs"/>
                      </a:endParaRPr>
                    </a:p>
                  </a:txBody>
                  <a:tcPr marL="9525" marR="9525" marT="9525" marB="0" anchor="b"/>
                </a:tc>
                <a:extLst>
                  <a:ext uri="{0D108BD9-81ED-4DB2-BD59-A6C34878D82A}">
                    <a16:rowId xmlns:a16="http://schemas.microsoft.com/office/drawing/2014/main" val="326549982"/>
                  </a:ext>
                </a:extLst>
              </a:tr>
              <a:tr h="296732">
                <a:tc>
                  <a:txBody>
                    <a:bodyPr/>
                    <a:lstStyle/>
                    <a:p>
                      <a:pPr algn="l"/>
                      <a:r>
                        <a:rPr lang="en-US" sz="1400" b="0" kern="1200" dirty="0">
                          <a:solidFill>
                            <a:schemeClr val="tx1"/>
                          </a:solidFill>
                        </a:rPr>
                        <a:t>Utility Assistance Program</a:t>
                      </a:r>
                      <a:endParaRPr lang="en-US" sz="1400" b="0" kern="1200" dirty="0">
                        <a:solidFill>
                          <a:schemeClr val="tx1"/>
                        </a:solidFill>
                        <a:latin typeface="+mn-lt"/>
                        <a:ea typeface="+mn-ea"/>
                        <a:cs typeface="+mn-cs"/>
                      </a:endParaRPr>
                    </a:p>
                  </a:txBody>
                  <a:tcPr anchor="b"/>
                </a:tc>
                <a:tc>
                  <a:txBody>
                    <a:bodyPr/>
                    <a:lstStyle/>
                    <a:p>
                      <a:pPr algn="ctr">
                        <a:tabLst>
                          <a:tab pos="228600" algn="l"/>
                        </a:tabLst>
                      </a:pPr>
                      <a:r>
                        <a:rPr lang="en-US" sz="1400" b="0" kern="1200" dirty="0">
                          <a:solidFill>
                            <a:schemeClr val="tx1"/>
                          </a:solidFill>
                        </a:rPr>
                        <a:t>TBD</a:t>
                      </a:r>
                      <a:endParaRPr lang="en-US" sz="1400" b="0" kern="1200" dirty="0">
                        <a:solidFill>
                          <a:schemeClr val="tx1"/>
                        </a:solidFill>
                        <a:latin typeface="+mn-lt"/>
                        <a:ea typeface="+mn-ea"/>
                        <a:cs typeface="+mn-cs"/>
                      </a:endParaRPr>
                    </a:p>
                  </a:txBody>
                  <a:tcPr anchor="b"/>
                </a:tc>
                <a:tc>
                  <a:txBody>
                    <a:bodyPr/>
                    <a:lstStyle/>
                    <a:p>
                      <a:pPr algn="r"/>
                      <a:endParaRPr lang="en-US" sz="1400" b="1" dirty="0">
                        <a:solidFill>
                          <a:schemeClr val="tx1"/>
                        </a:solidFill>
                        <a:latin typeface="+mn-lt"/>
                      </a:endParaRPr>
                    </a:p>
                  </a:txBody>
                  <a:tcPr anchor="b"/>
                </a:tc>
                <a:tc>
                  <a:txBody>
                    <a:bodyPr/>
                    <a:lstStyle/>
                    <a:p>
                      <a:pPr marL="0" algn="r" defTabSz="914400" rtl="0" eaLnBrk="1" latinLnBrk="0" hangingPunct="1"/>
                      <a:r>
                        <a:rPr lang="en-US" sz="1400" b="0" kern="1200" dirty="0">
                          <a:solidFill>
                            <a:schemeClr val="tx1"/>
                          </a:solidFill>
                        </a:rPr>
                        <a:t>$300,000</a:t>
                      </a:r>
                      <a:endParaRPr lang="en-US" sz="1400" b="0" kern="1200" dirty="0">
                        <a:solidFill>
                          <a:schemeClr val="tx1"/>
                        </a:solidFill>
                        <a:latin typeface="+mn-lt"/>
                        <a:ea typeface="+mn-ea"/>
                        <a:cs typeface="+mn-cs"/>
                      </a:endParaRPr>
                    </a:p>
                  </a:txBody>
                  <a:tcPr anchor="b"/>
                </a:tc>
                <a:tc>
                  <a:txBody>
                    <a:bodyPr/>
                    <a:lstStyle/>
                    <a:p>
                      <a:pPr marL="0" algn="l" defTabSz="914400" rtl="0" eaLnBrk="1" fontAlgn="b" latinLnBrk="0" hangingPunct="1"/>
                      <a:r>
                        <a:rPr lang="en-US" sz="1400" b="0" u="none" strike="noStrike" kern="1200" dirty="0">
                          <a:solidFill>
                            <a:schemeClr val="tx1"/>
                          </a:solidFill>
                          <a:effectLst/>
                        </a:rPr>
                        <a:t>Funding to assist constituents with water expenses</a:t>
                      </a:r>
                      <a:endParaRPr lang="en-US" sz="1400" b="0" i="0" u="none" strike="noStrike" kern="1200" dirty="0">
                        <a:solidFill>
                          <a:schemeClr val="tx1"/>
                        </a:solidFill>
                        <a:effectLst/>
                        <a:latin typeface="+mn-lt"/>
                        <a:ea typeface="+mn-ea"/>
                        <a:cs typeface="+mn-cs"/>
                      </a:endParaRPr>
                    </a:p>
                  </a:txBody>
                  <a:tcPr anchor="b"/>
                </a:tc>
                <a:extLst>
                  <a:ext uri="{0D108BD9-81ED-4DB2-BD59-A6C34878D82A}">
                    <a16:rowId xmlns:a16="http://schemas.microsoft.com/office/drawing/2014/main" val="820025698"/>
                  </a:ext>
                </a:extLst>
              </a:tr>
            </a:tbl>
          </a:graphicData>
        </a:graphic>
      </p:graphicFrame>
    </p:spTree>
    <p:extLst>
      <p:ext uri="{BB962C8B-B14F-4D97-AF65-F5344CB8AC3E}">
        <p14:creationId xmlns:p14="http://schemas.microsoft.com/office/powerpoint/2010/main" val="1254932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1B8910-2F9B-C5E9-C8EB-36E17F7EA442}"/>
              </a:ext>
            </a:extLst>
          </p:cNvPr>
          <p:cNvSpPr>
            <a:spLocks noGrp="1"/>
          </p:cNvSpPr>
          <p:nvPr>
            <p:ph type="sldNum" sz="quarter" idx="12"/>
          </p:nvPr>
        </p:nvSpPr>
        <p:spPr/>
        <p:txBody>
          <a:bodyPr/>
          <a:lstStyle/>
          <a:p>
            <a:fld id="{EA92FC10-7FA6-42BC-9A9E-94AE6167F2C9}" type="slidenum">
              <a:rPr lang="en-US" smtClean="0"/>
              <a:t>25</a:t>
            </a:fld>
            <a:endParaRPr lang="en-US" dirty="0"/>
          </a:p>
        </p:txBody>
      </p:sp>
      <p:sp>
        <p:nvSpPr>
          <p:cNvPr id="7" name="Rectangle 6">
            <a:extLst>
              <a:ext uri="{FF2B5EF4-FFF2-40B4-BE49-F238E27FC236}">
                <a16:creationId xmlns:a16="http://schemas.microsoft.com/office/drawing/2014/main" id="{8585C32C-A06D-341D-B669-06489A7A9A8D}"/>
              </a:ext>
            </a:extLst>
          </p:cNvPr>
          <p:cNvSpPr>
            <a:spLocks noChangeArrowheads="1"/>
          </p:cNvSpPr>
          <p:nvPr/>
        </p:nvSpPr>
        <p:spPr bwMode="auto">
          <a:xfrm>
            <a:off x="335980" y="812194"/>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7.</a:t>
            </a:r>
          </a:p>
        </p:txBody>
      </p:sp>
      <p:sp>
        <p:nvSpPr>
          <p:cNvPr id="10" name="TextBox 9">
            <a:extLst>
              <a:ext uri="{FF2B5EF4-FFF2-40B4-BE49-F238E27FC236}">
                <a16:creationId xmlns:a16="http://schemas.microsoft.com/office/drawing/2014/main" id="{61494B27-4061-0A48-E34B-1B7BBEF4A8B7}"/>
              </a:ext>
            </a:extLst>
          </p:cNvPr>
          <p:cNvSpPr txBox="1"/>
          <p:nvPr/>
        </p:nvSpPr>
        <p:spPr>
          <a:xfrm>
            <a:off x="483266" y="1348800"/>
            <a:ext cx="10734675" cy="4878259"/>
          </a:xfrm>
          <a:prstGeom prst="rect">
            <a:avLst/>
          </a:prstGeom>
          <a:noFill/>
        </p:spPr>
        <p:txBody>
          <a:bodyPr wrap="square" lIns="91440" tIns="45720" rIns="91440" bIns="45720" anchor="t">
            <a:spAutoFit/>
          </a:bodyPr>
          <a:lstStyle/>
          <a:p>
            <a:pPr marL="457200" indent="-457200">
              <a:lnSpc>
                <a:spcPct val="90000"/>
              </a:lnSpc>
              <a:spcBef>
                <a:spcPts val="1000"/>
              </a:spcBef>
              <a:buFont typeface="Arial" panose="020B0604020202020204" pitchFamily="34" charset="0"/>
              <a:buAutoNum type="alphaLcPeriod" startAt="4"/>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Specify ROI for FY23, FY24 and year to date</a:t>
            </a:r>
            <a:r>
              <a:rPr lang="en-US" sz="2000" b="1" dirty="0">
                <a:solidFill>
                  <a:prstClr val="black"/>
                </a:solidFill>
                <a:latin typeface="Calibri" panose="020F0502020204030204"/>
              </a:rPr>
              <a:t>.</a:t>
            </a:r>
            <a:endParaRPr lang="en-US" sz="20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AutoNum type="alphaLcPeriod" startAt="4"/>
              <a:tabLst/>
              <a:defRPr/>
            </a:pPr>
            <a:endParaRPr lang="en-US" sz="2000" dirty="0">
              <a:solidFill>
                <a:prstClr val="black"/>
              </a:solidFill>
              <a:latin typeface="Calibri" panose="020F0502020204030204"/>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AutoNum type="alphaLcPeriod" startAt="4"/>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AutoNum type="alphaLcPeriod" startAt="4"/>
              <a:tabLst/>
              <a:defRPr/>
            </a:pPr>
            <a:endParaRPr lang="en-US" sz="2000" dirty="0">
              <a:solidFill>
                <a:prstClr val="black"/>
              </a:solidFill>
              <a:latin typeface="Calibri" panose="020F0502020204030204"/>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AutoNum type="alphaLcPeriod" startAt="4"/>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AutoNum type="alphaLcPeriod" startAt="4"/>
              <a:tabLst/>
              <a:defRPr/>
            </a:pPr>
            <a:endParaRPr lang="en-US" sz="2000" dirty="0">
              <a:solidFill>
                <a:prstClr val="black"/>
              </a:solidFill>
              <a:latin typeface="Calibri" panose="020F0502020204030204"/>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AutoNum type="alphaLcPeriod" startAt="4"/>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90000"/>
              </a:lnSpc>
              <a:spcBef>
                <a:spcPts val="1000"/>
              </a:spcBef>
              <a:spcAft>
                <a:spcPts val="0"/>
              </a:spcAft>
              <a:buClrTx/>
              <a:buSzTx/>
              <a:tabLst/>
              <a:defRPr/>
            </a:pPr>
            <a:endParaRPr lang="en-US" sz="2000" dirty="0">
              <a:solidFill>
                <a:prstClr val="black"/>
              </a:solidFill>
              <a:latin typeface="Calibri" panose="020F0502020204030204"/>
            </a:endParaRPr>
          </a:p>
          <a:p>
            <a:pPr>
              <a:lnSpc>
                <a:spcPct val="90000"/>
              </a:lnSpc>
              <a:spcBef>
                <a:spcPts val="1000"/>
              </a:spcBef>
              <a:defRPr/>
            </a:pPr>
            <a:r>
              <a:rPr lang="en-US" sz="2000" dirty="0">
                <a:solidFill>
                  <a:prstClr val="black"/>
                </a:solidFill>
                <a:latin typeface="Calibri" panose="020F0502020204030204"/>
                <a:ea typeface="Calibri"/>
                <a:cs typeface="Calibri"/>
              </a:rPr>
              <a:t>NOTE:  For contracts only.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AutoNum type="alphaLcPeriod" startAt="5"/>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Specify the uncollectable amount for collections</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a:defRPr/>
            </a:pPr>
            <a:r>
              <a:rPr lang="en-US" sz="2000" dirty="0">
                <a:latin typeface="Calibri" panose="020F0502020204030204"/>
              </a:rPr>
              <a:t>          </a:t>
            </a:r>
            <a:r>
              <a:rPr lang="en-US" b="0" i="0" dirty="0">
                <a:solidFill>
                  <a:srgbClr val="1C1C1C"/>
                </a:solidFill>
                <a:effectLst/>
              </a:rPr>
              <a:t>Total delinquency for the City, with accounts overdue 91 days or more, is $35,535,050. Of this amount, </a:t>
            </a:r>
          </a:p>
          <a:p>
            <a:pPr>
              <a:defRPr/>
            </a:pPr>
            <a:r>
              <a:rPr lang="en-US" dirty="0">
                <a:solidFill>
                  <a:srgbClr val="1C1C1C"/>
                </a:solidFill>
              </a:rPr>
              <a:t>            </a:t>
            </a:r>
            <a:r>
              <a:rPr lang="en-US" b="0" i="0" dirty="0">
                <a:solidFill>
                  <a:srgbClr val="1C1C1C"/>
                </a:solidFill>
                <a:effectLst/>
              </a:rPr>
              <a:t>$19,774,497 (55%) is related to water services.</a:t>
            </a:r>
            <a:r>
              <a:rPr lang="en-US" dirty="0">
                <a:solidFill>
                  <a:srgbClr val="1C1C1C"/>
                </a:solidFill>
              </a:rPr>
              <a:t> In FY 2024, our Account Services team collected </a:t>
            </a:r>
          </a:p>
          <a:p>
            <a:pPr>
              <a:defRPr/>
            </a:pPr>
            <a:r>
              <a:rPr lang="en-US" dirty="0">
                <a:solidFill>
                  <a:srgbClr val="1C1C1C"/>
                </a:solidFill>
              </a:rPr>
              <a:t>            $16.1 million in arrears. Our Wage Tax team collected $1.7 million in back earned income taxes.</a:t>
            </a:r>
            <a:endParaRPr lang="en-US" b="0" i="0" u="none" strike="noStrike" kern="1200" cap="none" spc="0" normalizeH="0" baseline="0" noProof="0" dirty="0">
              <a:ln>
                <a:noFill/>
              </a:ln>
              <a:solidFill>
                <a:srgbClr val="1C1C1C"/>
              </a:solidFill>
              <a:effectLst/>
              <a:uLnTx/>
              <a:uFillTx/>
            </a:endParaRPr>
          </a:p>
        </p:txBody>
      </p:sp>
      <p:pic>
        <p:nvPicPr>
          <p:cNvPr id="4" name="Picture 3">
            <a:extLst>
              <a:ext uri="{FF2B5EF4-FFF2-40B4-BE49-F238E27FC236}">
                <a16:creationId xmlns:a16="http://schemas.microsoft.com/office/drawing/2014/main" id="{311C30A9-F858-557B-3E1D-5341677D738E}"/>
              </a:ext>
            </a:extLst>
          </p:cNvPr>
          <p:cNvPicPr>
            <a:picLocks noChangeAspect="1"/>
          </p:cNvPicPr>
          <p:nvPr/>
        </p:nvPicPr>
        <p:blipFill>
          <a:blip r:embed="rId2"/>
          <a:stretch>
            <a:fillRect/>
          </a:stretch>
        </p:blipFill>
        <p:spPr>
          <a:xfrm>
            <a:off x="2197270" y="1694658"/>
            <a:ext cx="7797460" cy="2865368"/>
          </a:xfrm>
          <a:prstGeom prst="rect">
            <a:avLst/>
          </a:prstGeom>
        </p:spPr>
      </p:pic>
    </p:spTree>
    <p:extLst>
      <p:ext uri="{BB962C8B-B14F-4D97-AF65-F5344CB8AC3E}">
        <p14:creationId xmlns:p14="http://schemas.microsoft.com/office/powerpoint/2010/main" val="1182403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237456" y="1093154"/>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8.</a:t>
            </a:r>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26</a:t>
            </a:fld>
            <a:endParaRPr lang="en-US" dirty="0"/>
          </a:p>
        </p:txBody>
      </p:sp>
      <p:sp>
        <p:nvSpPr>
          <p:cNvPr id="5" name="TextBox 4">
            <a:extLst>
              <a:ext uri="{FF2B5EF4-FFF2-40B4-BE49-F238E27FC236}">
                <a16:creationId xmlns:a16="http://schemas.microsoft.com/office/drawing/2014/main" id="{0C7EFA06-DACB-639F-3E82-99056F2D32B8}"/>
              </a:ext>
            </a:extLst>
          </p:cNvPr>
          <p:cNvSpPr txBox="1"/>
          <p:nvPr/>
        </p:nvSpPr>
        <p:spPr>
          <a:xfrm>
            <a:off x="581024" y="1619161"/>
            <a:ext cx="10772776" cy="1200329"/>
          </a:xfrm>
          <a:prstGeom prst="rect">
            <a:avLst/>
          </a:prstGeom>
          <a:noFill/>
        </p:spPr>
        <p:txBody>
          <a:bodyPr wrap="square">
            <a:spAutoFit/>
          </a:bodyPr>
          <a:lstStyle/>
          <a:p>
            <a:r>
              <a:rPr lang="en-US" dirty="0"/>
              <a:t>Discuss the planned use for $525K (WSF) in the Central Cashier Division regarding the Citywide 311 Initiative, up $25K over the prior year’s budget.</a:t>
            </a:r>
          </a:p>
          <a:p>
            <a:endParaRPr lang="en-US" dirty="0"/>
          </a:p>
          <a:p>
            <a:r>
              <a:rPr lang="en-US" b="1" dirty="0"/>
              <a:t>a.	Share rationale for why this cost is funded 100% WSF.</a:t>
            </a:r>
          </a:p>
        </p:txBody>
      </p:sp>
      <p:sp>
        <p:nvSpPr>
          <p:cNvPr id="6" name="TextBox 5">
            <a:extLst>
              <a:ext uri="{FF2B5EF4-FFF2-40B4-BE49-F238E27FC236}">
                <a16:creationId xmlns:a16="http://schemas.microsoft.com/office/drawing/2014/main" id="{DB2E9CC0-13BB-2FC1-F84A-B761368198C7}"/>
              </a:ext>
            </a:extLst>
          </p:cNvPr>
          <p:cNvSpPr txBox="1"/>
          <p:nvPr/>
        </p:nvSpPr>
        <p:spPr>
          <a:xfrm>
            <a:off x="676275" y="3105834"/>
            <a:ext cx="9124950" cy="923330"/>
          </a:xfrm>
          <a:prstGeom prst="rect">
            <a:avLst/>
          </a:prstGeom>
          <a:noFill/>
        </p:spPr>
        <p:txBody>
          <a:bodyPr wrap="square" lIns="91440" tIns="45720" rIns="91440" bIns="45720" rtlCol="0" anchor="t">
            <a:spAutoFit/>
          </a:bodyPr>
          <a:lstStyle/>
          <a:p>
            <a:r>
              <a:rPr lang="en-US" dirty="0"/>
              <a:t>The Citywide 311 is funded 100% by the Finance Department Budget. Call inquiries for Finance and/or Public Works are primarily utility related which corelates to the allocation.   [shift narrative to split funding]</a:t>
            </a:r>
          </a:p>
        </p:txBody>
      </p:sp>
    </p:spTree>
    <p:extLst>
      <p:ext uri="{BB962C8B-B14F-4D97-AF65-F5344CB8AC3E}">
        <p14:creationId xmlns:p14="http://schemas.microsoft.com/office/powerpoint/2010/main" val="1439267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327991" y="1239223"/>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9.</a:t>
            </a:r>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27</a:t>
            </a:fld>
            <a:endParaRPr lang="en-US" dirty="0"/>
          </a:p>
        </p:txBody>
      </p:sp>
      <p:sp>
        <p:nvSpPr>
          <p:cNvPr id="7" name="TextBox 6">
            <a:extLst>
              <a:ext uri="{FF2B5EF4-FFF2-40B4-BE49-F238E27FC236}">
                <a16:creationId xmlns:a16="http://schemas.microsoft.com/office/drawing/2014/main" id="{8117406F-D6CE-4354-00C1-6DD7F6555DF9}"/>
              </a:ext>
            </a:extLst>
          </p:cNvPr>
          <p:cNvSpPr txBox="1"/>
          <p:nvPr/>
        </p:nvSpPr>
        <p:spPr>
          <a:xfrm>
            <a:off x="1277177" y="1639304"/>
            <a:ext cx="9343197" cy="1323439"/>
          </a:xfrm>
          <a:prstGeom prst="rect">
            <a:avLst/>
          </a:prstGeom>
          <a:noFill/>
        </p:spPr>
        <p:txBody>
          <a:bodyPr wrap="square">
            <a:spAutoFit/>
          </a:bodyPr>
          <a:lstStyle/>
          <a:p>
            <a:r>
              <a:rPr lang="en-US" sz="2000" dirty="0"/>
              <a:t>For the UBCIS cost budgeted within the Contracted Maintenance and Computer &amp; Software Licenses account line in the WSF for $295,616, please discuss this new additional cost:</a:t>
            </a:r>
          </a:p>
          <a:p>
            <a:endParaRPr lang="en-US" sz="2000" dirty="0"/>
          </a:p>
        </p:txBody>
      </p:sp>
      <p:pic>
        <p:nvPicPr>
          <p:cNvPr id="8" name="Picture 7">
            <a:extLst>
              <a:ext uri="{FF2B5EF4-FFF2-40B4-BE49-F238E27FC236}">
                <a16:creationId xmlns:a16="http://schemas.microsoft.com/office/drawing/2014/main" id="{5BAB2467-6E97-925D-ACC1-B2F4D9D29B96}"/>
              </a:ext>
            </a:extLst>
          </p:cNvPr>
          <p:cNvPicPr>
            <a:picLocks noChangeAspect="1"/>
          </p:cNvPicPr>
          <p:nvPr/>
        </p:nvPicPr>
        <p:blipFill>
          <a:blip r:embed="rId3"/>
          <a:stretch>
            <a:fillRect/>
          </a:stretch>
        </p:blipFill>
        <p:spPr>
          <a:xfrm>
            <a:off x="2045904" y="2708459"/>
            <a:ext cx="5926836" cy="848868"/>
          </a:xfrm>
          <a:prstGeom prst="rect">
            <a:avLst/>
          </a:prstGeom>
        </p:spPr>
      </p:pic>
      <p:sp>
        <p:nvSpPr>
          <p:cNvPr id="11" name="TextBox 10">
            <a:extLst>
              <a:ext uri="{FF2B5EF4-FFF2-40B4-BE49-F238E27FC236}">
                <a16:creationId xmlns:a16="http://schemas.microsoft.com/office/drawing/2014/main" id="{E241EDDC-A2DC-5A53-2C6D-2A3C2FD6E07F}"/>
              </a:ext>
            </a:extLst>
          </p:cNvPr>
          <p:cNvSpPr txBox="1"/>
          <p:nvPr/>
        </p:nvSpPr>
        <p:spPr>
          <a:xfrm>
            <a:off x="1160709" y="3832582"/>
            <a:ext cx="9457056" cy="1477328"/>
          </a:xfrm>
          <a:prstGeom prst="rect">
            <a:avLst/>
          </a:prstGeom>
          <a:noFill/>
        </p:spPr>
        <p:txBody>
          <a:bodyPr wrap="square" lIns="91440" tIns="45720" rIns="91440" bIns="45720" anchor="t">
            <a:spAutoFit/>
          </a:bodyPr>
          <a:lstStyle/>
          <a:p>
            <a:pPr marL="342900" indent="-342900">
              <a:buAutoNum type="alphaLcPeriod"/>
            </a:pPr>
            <a:r>
              <a:rPr lang="en-US" b="1" dirty="0"/>
              <a:t>Specify if this is item is a potential capital project.</a:t>
            </a:r>
          </a:p>
          <a:p>
            <a:pPr marL="342900" indent="-342900">
              <a:buAutoNum type="alphaLcPeriod"/>
            </a:pPr>
            <a:endParaRPr lang="en-US" dirty="0">
              <a:solidFill>
                <a:schemeClr val="accent1">
                  <a:lumMod val="75000"/>
                </a:schemeClr>
              </a:solidFill>
            </a:endParaRPr>
          </a:p>
          <a:p>
            <a:r>
              <a:rPr lang="en-US" dirty="0"/>
              <a:t>This licensing and maintenance expense is for servicing and maintaining the UBCIS Software, and it will be included in future annual budgets for the next five years.  Upgrades are included in the system, thereby saving money on changes to software versus on an ad-hoc basis.  </a:t>
            </a:r>
            <a:endParaRPr lang="en-US" dirty="0">
              <a:ea typeface="Calibri"/>
              <a:cs typeface="Calibri"/>
            </a:endParaRPr>
          </a:p>
        </p:txBody>
      </p:sp>
    </p:spTree>
    <p:extLst>
      <p:ext uri="{BB962C8B-B14F-4D97-AF65-F5344CB8AC3E}">
        <p14:creationId xmlns:p14="http://schemas.microsoft.com/office/powerpoint/2010/main" val="1277304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199356" y="833651"/>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10.</a:t>
            </a:r>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28</a:t>
            </a:fld>
            <a:endParaRPr lang="en-US" dirty="0"/>
          </a:p>
        </p:txBody>
      </p:sp>
      <p:sp>
        <p:nvSpPr>
          <p:cNvPr id="7" name="TextBox 6">
            <a:extLst>
              <a:ext uri="{FF2B5EF4-FFF2-40B4-BE49-F238E27FC236}">
                <a16:creationId xmlns:a16="http://schemas.microsoft.com/office/drawing/2014/main" id="{6E1E380E-284D-098F-1F4D-29867B515FF1}"/>
              </a:ext>
            </a:extLst>
          </p:cNvPr>
          <p:cNvSpPr txBox="1"/>
          <p:nvPr/>
        </p:nvSpPr>
        <p:spPr>
          <a:xfrm>
            <a:off x="646290" y="1112125"/>
            <a:ext cx="10169515" cy="646331"/>
          </a:xfrm>
          <a:prstGeom prst="rect">
            <a:avLst/>
          </a:prstGeom>
          <a:noFill/>
        </p:spPr>
        <p:txBody>
          <a:bodyPr wrap="square">
            <a:spAutoFit/>
          </a:bodyPr>
          <a:lstStyle/>
          <a:p>
            <a:r>
              <a:rPr lang="en-US" dirty="0"/>
              <a:t> </a:t>
            </a:r>
            <a:r>
              <a:rPr lang="en-US" sz="1800" spc="-5" dirty="0">
                <a:effectLst/>
                <a:latin typeface="Times New Roman" panose="02020603050405020304" pitchFamily="18" charset="0"/>
                <a:ea typeface="Times New Roman" panose="02020603050405020304" pitchFamily="18" charset="0"/>
                <a:cs typeface="Times New Roman" panose="02020603050405020304" pitchFamily="18" charset="0"/>
              </a:rPr>
              <a:t>Discuss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spc="-5" dirty="0">
                <a:effectLst/>
                <a:latin typeface="Times New Roman" panose="02020603050405020304" pitchFamily="18" charset="0"/>
                <a:ea typeface="Times New Roman" panose="02020603050405020304" pitchFamily="18" charset="0"/>
                <a:cs typeface="Times New Roman" panose="02020603050405020304" pitchFamily="18" charset="0"/>
              </a:rPr>
              <a:t>the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spc="-5" dirty="0">
                <a:effectLst/>
                <a:latin typeface="Times New Roman" panose="02020603050405020304" pitchFamily="18" charset="0"/>
                <a:ea typeface="Times New Roman" panose="02020603050405020304" pitchFamily="18" charset="0"/>
                <a:cs typeface="Times New Roman" panose="02020603050405020304" pitchFamily="18" charset="0"/>
              </a:rPr>
              <a:t>planned</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spc="-5" dirty="0">
                <a:effectLst/>
                <a:latin typeface="Times New Roman" panose="02020603050405020304" pitchFamily="18" charset="0"/>
                <a:ea typeface="Times New Roman" panose="02020603050405020304" pitchFamily="18" charset="0"/>
                <a:cs typeface="Times New Roman" panose="02020603050405020304" pitchFamily="18" charset="0"/>
              </a:rPr>
              <a:t>use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of</a:t>
            </a: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u="heavy"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~$2.94M</a:t>
            </a:r>
            <a:r>
              <a:rPr lang="en-US" sz="1800" b="1" u="heavy" spc="-10"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spc="-5" dirty="0">
                <a:effectLst/>
                <a:latin typeface="Times New Roman" panose="02020603050405020304" pitchFamily="18" charset="0"/>
                <a:ea typeface="Times New Roman" panose="02020603050405020304" pitchFamily="18" charset="0"/>
                <a:cs typeface="Times New Roman" panose="02020603050405020304" pitchFamily="18" charset="0"/>
              </a:rPr>
              <a:t>budgeted</a:t>
            </a:r>
            <a:r>
              <a:rPr lang="en-US" sz="1800"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in </a:t>
            </a:r>
            <a:r>
              <a:rPr lang="en-US" sz="1800" spc="-5" dirty="0">
                <a:effectLst/>
                <a:latin typeface="Times New Roman" panose="02020603050405020304" pitchFamily="18" charset="0"/>
                <a:ea typeface="Times New Roman" panose="02020603050405020304" pitchFamily="18" charset="0"/>
                <a:cs typeface="Times New Roman" panose="02020603050405020304" pitchFamily="18" charset="0"/>
              </a:rPr>
              <a:t>Commissions</a:t>
            </a: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spc="-5" dirty="0">
                <a:effectLst/>
                <a:latin typeface="Times New Roman" panose="02020603050405020304" pitchFamily="18" charset="0"/>
                <a:ea typeface="Times New Roman" panose="02020603050405020304" pitchFamily="18" charset="0"/>
                <a:cs typeface="Times New Roman" panose="02020603050405020304" pitchFamily="18" charset="0"/>
              </a:rPr>
              <a:t>account</a:t>
            </a: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spc="-5" dirty="0">
                <a:effectLst/>
                <a:latin typeface="Times New Roman" panose="02020603050405020304" pitchFamily="18" charset="0"/>
                <a:ea typeface="Times New Roman" panose="02020603050405020304" pitchFamily="18" charset="0"/>
                <a:cs typeface="Times New Roman" panose="02020603050405020304" pitchFamily="18" charset="0"/>
              </a:rPr>
              <a:t>lines:</a:t>
            </a:r>
          </a:p>
          <a:p>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B8F079B5-1EFC-D616-6057-2DFCE6BF1920}"/>
              </a:ext>
            </a:extLst>
          </p:cNvPr>
          <p:cNvGraphicFramePr>
            <a:graphicFrameLocks noGrp="1"/>
          </p:cNvGraphicFramePr>
          <p:nvPr>
            <p:extLst>
              <p:ext uri="{D42A27DB-BD31-4B8C-83A1-F6EECF244321}">
                <p14:modId xmlns:p14="http://schemas.microsoft.com/office/powerpoint/2010/main" val="245467684"/>
              </p:ext>
            </p:extLst>
          </p:nvPr>
        </p:nvGraphicFramePr>
        <p:xfrm>
          <a:off x="2551290" y="1548329"/>
          <a:ext cx="5759104" cy="1509588"/>
        </p:xfrm>
        <a:graphic>
          <a:graphicData uri="http://schemas.openxmlformats.org/drawingml/2006/table">
            <a:tbl>
              <a:tblPr firstRow="1" firstCol="1" lastRow="1" lastCol="1" bandRow="1" bandCol="1"/>
              <a:tblGrid>
                <a:gridCol w="1473705">
                  <a:extLst>
                    <a:ext uri="{9D8B030D-6E8A-4147-A177-3AD203B41FA5}">
                      <a16:colId xmlns:a16="http://schemas.microsoft.com/office/drawing/2014/main" val="285759396"/>
                    </a:ext>
                  </a:extLst>
                </a:gridCol>
                <a:gridCol w="1548879">
                  <a:extLst>
                    <a:ext uri="{9D8B030D-6E8A-4147-A177-3AD203B41FA5}">
                      <a16:colId xmlns:a16="http://schemas.microsoft.com/office/drawing/2014/main" val="915084624"/>
                    </a:ext>
                  </a:extLst>
                </a:gridCol>
                <a:gridCol w="1368260">
                  <a:extLst>
                    <a:ext uri="{9D8B030D-6E8A-4147-A177-3AD203B41FA5}">
                      <a16:colId xmlns:a16="http://schemas.microsoft.com/office/drawing/2014/main" val="2123811635"/>
                    </a:ext>
                  </a:extLst>
                </a:gridCol>
                <a:gridCol w="1368260">
                  <a:extLst>
                    <a:ext uri="{9D8B030D-6E8A-4147-A177-3AD203B41FA5}">
                      <a16:colId xmlns:a16="http://schemas.microsoft.com/office/drawing/2014/main" val="3748857793"/>
                    </a:ext>
                  </a:extLst>
                </a:gridCol>
              </a:tblGrid>
              <a:tr h="288562">
                <a:tc>
                  <a:txBody>
                    <a:bodyPr/>
                    <a:lstStyle/>
                    <a:p>
                      <a:pPr marL="64770" marR="0" algn="l">
                        <a:lnSpc>
                          <a:spcPts val="1255"/>
                        </a:lnSpc>
                        <a:spcBef>
                          <a:spcPts val="0"/>
                        </a:spcBef>
                        <a:spcAft>
                          <a:spcPts val="0"/>
                        </a:spcAft>
                      </a:pPr>
                      <a:r>
                        <a:rPr lang="en-US" sz="1400" b="1"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ACCOUNT</a:t>
                      </a:r>
                      <a:r>
                        <a:rPr lang="en-US" sz="1400" b="1" spc="-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LINE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DF3"/>
                    </a:solidFill>
                  </a:tcPr>
                </a:tc>
                <a:tc>
                  <a:txBody>
                    <a:bodyPr/>
                    <a:lstStyle/>
                    <a:p>
                      <a:pPr marL="64770" marR="0" algn="l">
                        <a:lnSpc>
                          <a:spcPts val="1255"/>
                        </a:lnSpc>
                        <a:spcBef>
                          <a:spcPts val="0"/>
                        </a:spcBef>
                        <a:spcAft>
                          <a:spcPts val="0"/>
                        </a:spcAft>
                      </a:pPr>
                      <a:r>
                        <a:rPr lang="en-US" sz="1400" b="1" spc="-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FY24</a:t>
                      </a:r>
                      <a:r>
                        <a:rPr lang="en-US" sz="1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spc="-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BUDGET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DF3"/>
                    </a:solidFill>
                  </a:tcPr>
                </a:tc>
                <a:tc>
                  <a:txBody>
                    <a:bodyPr/>
                    <a:lstStyle/>
                    <a:p>
                      <a:pPr marL="64770" marR="0" algn="l">
                        <a:lnSpc>
                          <a:spcPts val="1255"/>
                        </a:lnSpc>
                        <a:spcBef>
                          <a:spcPts val="0"/>
                        </a:spcBef>
                        <a:spcAft>
                          <a:spcPts val="0"/>
                        </a:spcAft>
                      </a:pPr>
                      <a:r>
                        <a:rPr lang="en-US" sz="1400" b="1" spc="-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FY25</a:t>
                      </a:r>
                      <a:r>
                        <a:rPr lang="en-US" sz="1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spc="-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PROPOSED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DF3"/>
                    </a:solidFill>
                  </a:tcPr>
                </a:tc>
                <a:tc>
                  <a:txBody>
                    <a:bodyPr/>
                    <a:lstStyle/>
                    <a:p>
                      <a:pPr marL="64770" marR="0" algn="l">
                        <a:lnSpc>
                          <a:spcPts val="1255"/>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Change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DF3"/>
                    </a:solidFill>
                  </a:tcPr>
                </a:tc>
                <a:extLst>
                  <a:ext uri="{0D108BD9-81ED-4DB2-BD59-A6C34878D82A}">
                    <a16:rowId xmlns:a16="http://schemas.microsoft.com/office/drawing/2014/main" val="3609396636"/>
                  </a:ext>
                </a:extLst>
              </a:tr>
              <a:tr h="288562">
                <a:tc>
                  <a:txBody>
                    <a:bodyPr/>
                    <a:lstStyle/>
                    <a:p>
                      <a:pPr marL="64770" marR="0" algn="l">
                        <a:lnSpc>
                          <a:spcPts val="1250"/>
                        </a:lnSpc>
                        <a:spcBef>
                          <a:spcPts val="0"/>
                        </a:spcBef>
                        <a:spcAft>
                          <a:spcPts val="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False</a:t>
                      </a:r>
                      <a:r>
                        <a:rPr lang="en-US" sz="14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spc="-5" dirty="0">
                          <a:effectLst/>
                          <a:latin typeface="Times New Roman" panose="02020603050405020304" pitchFamily="18" charset="0"/>
                          <a:ea typeface="Calibri" panose="020F0502020204030204" pitchFamily="34" charset="0"/>
                          <a:cs typeface="Times New Roman" panose="02020603050405020304" pitchFamily="18" charset="0"/>
                        </a:rPr>
                        <a:t>Alarms Commissions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4770" marR="0" algn="l">
                        <a:lnSpc>
                          <a:spcPts val="1250"/>
                        </a:lnSpc>
                        <a:spcBef>
                          <a:spcPts val="0"/>
                        </a:spcBef>
                        <a:spcAft>
                          <a:spcPts val="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$70,000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4770" marR="0" algn="l">
                        <a:lnSpc>
                          <a:spcPts val="1250"/>
                        </a:lnSpc>
                        <a:spcBef>
                          <a:spcPts val="0"/>
                        </a:spcBef>
                        <a:spcAft>
                          <a:spcPts val="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$70,000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4770" marR="0" algn="l">
                        <a:lnSpc>
                          <a:spcPts val="125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8200014"/>
                  </a:ext>
                </a:extLst>
              </a:tr>
              <a:tr h="288562">
                <a:tc>
                  <a:txBody>
                    <a:bodyPr/>
                    <a:lstStyle/>
                    <a:p>
                      <a:pPr marL="64770" marR="0" algn="l">
                        <a:lnSpc>
                          <a:spcPts val="1255"/>
                        </a:lnSpc>
                        <a:spcBef>
                          <a:spcPts val="0"/>
                        </a:spcBef>
                        <a:spcAft>
                          <a:spcPts val="0"/>
                        </a:spcAft>
                      </a:pPr>
                      <a:r>
                        <a:rPr lang="en-US" sz="1400" spc="-5" dirty="0">
                          <a:effectLst/>
                          <a:latin typeface="Times New Roman" panose="02020603050405020304" pitchFamily="18" charset="0"/>
                          <a:ea typeface="Calibri" panose="020F0502020204030204" pitchFamily="34" charset="0"/>
                          <a:cs typeface="Times New Roman" panose="02020603050405020304" pitchFamily="18" charset="0"/>
                        </a:rPr>
                        <a:t>Parking</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spc="-5" dirty="0">
                          <a:effectLst/>
                          <a:latin typeface="Times New Roman" panose="02020603050405020304" pitchFamily="18" charset="0"/>
                          <a:ea typeface="Calibri" panose="020F0502020204030204" pitchFamily="34" charset="0"/>
                          <a:cs typeface="Times New Roman" panose="02020603050405020304" pitchFamily="18" charset="0"/>
                        </a:rPr>
                        <a:t>Citations Commissions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4770" marR="0" algn="l">
                        <a:lnSpc>
                          <a:spcPts val="1255"/>
                        </a:lnSpc>
                        <a:spcBef>
                          <a:spcPts val="0"/>
                        </a:spcBef>
                        <a:spcAft>
                          <a:spcPts val="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$990,000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4770" marR="0" algn="l">
                        <a:lnSpc>
                          <a:spcPts val="1255"/>
                        </a:lnSpc>
                        <a:spcBef>
                          <a:spcPts val="0"/>
                        </a:spcBef>
                        <a:spcAft>
                          <a:spcPts val="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$1,577,345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4770" marR="0" algn="l">
                        <a:lnSpc>
                          <a:spcPts val="1255"/>
                        </a:lnSpc>
                        <a:spcBef>
                          <a:spcPts val="0"/>
                        </a:spcBef>
                        <a:spcAft>
                          <a:spcPts val="0"/>
                        </a:spcAft>
                      </a:pPr>
                      <a:r>
                        <a:rPr lang="en-US"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-$587,345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398421"/>
                  </a:ext>
                </a:extLst>
              </a:tr>
              <a:tr h="288562">
                <a:tc>
                  <a:txBody>
                    <a:bodyPr/>
                    <a:lstStyle/>
                    <a:p>
                      <a:pPr marL="64770" marR="0" algn="l">
                        <a:lnSpc>
                          <a:spcPts val="1250"/>
                        </a:lnSpc>
                        <a:spcBef>
                          <a:spcPts val="0"/>
                        </a:spcBef>
                        <a:spcAft>
                          <a:spcPts val="0"/>
                        </a:spcAft>
                      </a:pPr>
                      <a:r>
                        <a:rPr lang="en-US" sz="1400" spc="-5" dirty="0">
                          <a:effectLst/>
                          <a:latin typeface="Times New Roman" panose="02020603050405020304" pitchFamily="18" charset="0"/>
                          <a:ea typeface="Calibri" panose="020F0502020204030204" pitchFamily="34" charset="0"/>
                          <a:cs typeface="Times New Roman" panose="02020603050405020304" pitchFamily="18" charset="0"/>
                        </a:rPr>
                        <a:t>Red</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spc="-5" dirty="0">
                          <a:effectLst/>
                          <a:latin typeface="Times New Roman" panose="02020603050405020304" pitchFamily="18" charset="0"/>
                          <a:ea typeface="Calibri" panose="020F0502020204030204" pitchFamily="34" charset="0"/>
                          <a:cs typeface="Times New Roman" panose="02020603050405020304" pitchFamily="18" charset="0"/>
                        </a:rPr>
                        <a:t>Light Commissions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4770" marR="0" algn="l">
                        <a:lnSpc>
                          <a:spcPts val="1250"/>
                        </a:lnSpc>
                        <a:spcBef>
                          <a:spcPts val="0"/>
                        </a:spcBef>
                        <a:spcAft>
                          <a:spcPts val="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$1,853,702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4770" marR="0" algn="l">
                        <a:lnSpc>
                          <a:spcPts val="1250"/>
                        </a:lnSpc>
                        <a:spcBef>
                          <a:spcPts val="0"/>
                        </a:spcBef>
                        <a:spcAft>
                          <a:spcPts val="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$1,749,953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4770" marR="0" algn="l">
                        <a:lnSpc>
                          <a:spcPts val="125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$103,749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3725613"/>
                  </a:ext>
                </a:extLst>
              </a:tr>
              <a:tr h="159689">
                <a:tc>
                  <a:txBody>
                    <a:bodyPr/>
                    <a:lstStyle/>
                    <a:p>
                      <a:pPr marL="64770" marR="0" algn="l">
                        <a:lnSpc>
                          <a:spcPts val="1255"/>
                        </a:lnSpc>
                        <a:spcBef>
                          <a:spcPts val="0"/>
                        </a:spcBef>
                        <a:spcAft>
                          <a:spcPts val="0"/>
                        </a:spcAft>
                      </a:pPr>
                      <a:r>
                        <a:rPr lang="en-US" sz="1400" b="1" spc="-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Total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DF3"/>
                    </a:solidFill>
                  </a:tcPr>
                </a:tc>
                <a:tc>
                  <a:txBody>
                    <a:bodyPr/>
                    <a:lstStyle/>
                    <a:p>
                      <a:pPr marL="64770" marR="0" algn="l">
                        <a:lnSpc>
                          <a:spcPts val="1255"/>
                        </a:lnSpc>
                        <a:spcBef>
                          <a:spcPts val="0"/>
                        </a:spcBef>
                        <a:spcAft>
                          <a:spcPts val="0"/>
                        </a:spcAft>
                      </a:pPr>
                      <a:r>
                        <a:rPr lang="en-US" sz="1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$2,913,702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DF3"/>
                    </a:solidFill>
                  </a:tcPr>
                </a:tc>
                <a:tc>
                  <a:txBody>
                    <a:bodyPr/>
                    <a:lstStyle/>
                    <a:p>
                      <a:pPr marL="64770" marR="0" algn="l">
                        <a:lnSpc>
                          <a:spcPts val="1255"/>
                        </a:lnSpc>
                        <a:spcBef>
                          <a:spcPts val="0"/>
                        </a:spcBef>
                        <a:spcAft>
                          <a:spcPts val="0"/>
                        </a:spcAft>
                      </a:pPr>
                      <a:r>
                        <a:rPr lang="en-US" sz="1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$3,397,298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DF3"/>
                    </a:solidFill>
                  </a:tcPr>
                </a:tc>
                <a:tc>
                  <a:txBody>
                    <a:bodyPr/>
                    <a:lstStyle/>
                    <a:p>
                      <a:pPr marL="64770" marR="0" algn="l">
                        <a:lnSpc>
                          <a:spcPts val="1255"/>
                        </a:lnSpc>
                        <a:spcBef>
                          <a:spcPts val="0"/>
                        </a:spcBef>
                        <a:spcAft>
                          <a:spcPts val="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-$483,596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DF3"/>
                    </a:solidFill>
                  </a:tcPr>
                </a:tc>
                <a:extLst>
                  <a:ext uri="{0D108BD9-81ED-4DB2-BD59-A6C34878D82A}">
                    <a16:rowId xmlns:a16="http://schemas.microsoft.com/office/drawing/2014/main" val="3364846863"/>
                  </a:ext>
                </a:extLst>
              </a:tr>
            </a:tbl>
          </a:graphicData>
        </a:graphic>
      </p:graphicFrame>
      <p:sp>
        <p:nvSpPr>
          <p:cNvPr id="11" name="TextBox 10">
            <a:extLst>
              <a:ext uri="{FF2B5EF4-FFF2-40B4-BE49-F238E27FC236}">
                <a16:creationId xmlns:a16="http://schemas.microsoft.com/office/drawing/2014/main" id="{658EB114-112A-2AA3-932F-B41A0E793F27}"/>
              </a:ext>
            </a:extLst>
          </p:cNvPr>
          <p:cNvSpPr txBox="1"/>
          <p:nvPr/>
        </p:nvSpPr>
        <p:spPr>
          <a:xfrm>
            <a:off x="542925" y="3386988"/>
            <a:ext cx="11096625" cy="2862322"/>
          </a:xfrm>
          <a:prstGeom prst="rect">
            <a:avLst/>
          </a:prstGeom>
          <a:noFill/>
        </p:spPr>
        <p:txBody>
          <a:bodyPr wrap="square" lIns="91440" tIns="45720" rIns="91440" bIns="45720" anchor="t">
            <a:spAutoFit/>
          </a:bodyPr>
          <a:lstStyle/>
          <a:p>
            <a:r>
              <a:rPr lang="en-US" dirty="0"/>
              <a:t>a. Specify vendor name, length of contract, amount, scope and purpose.</a:t>
            </a:r>
          </a:p>
          <a:p>
            <a:r>
              <a:rPr lang="en-US" dirty="0"/>
              <a:t>b. Specify if any vendors are DBE’s.</a:t>
            </a:r>
            <a:endParaRPr lang="en-US" dirty="0">
              <a:ea typeface="Calibri"/>
              <a:cs typeface="Calibri"/>
            </a:endParaRPr>
          </a:p>
          <a:p>
            <a:r>
              <a:rPr lang="en-US" dirty="0"/>
              <a:t>c. Specify any reoccurring one-year agreements. </a:t>
            </a:r>
            <a:endParaRPr lang="en-US" dirty="0">
              <a:ea typeface="Calibri"/>
              <a:cs typeface="Calibri"/>
            </a:endParaRPr>
          </a:p>
          <a:p>
            <a:r>
              <a:rPr lang="en-US" dirty="0"/>
              <a:t>d. Specify revenues collected for FY2023 to year to date and projected for FY26 per each commission category and</a:t>
            </a:r>
            <a:endParaRPr lang="en-US" dirty="0">
              <a:ea typeface="Calibri"/>
              <a:cs typeface="Calibri"/>
            </a:endParaRPr>
          </a:p>
          <a:p>
            <a:r>
              <a:rPr lang="en-US" dirty="0"/>
              <a:t>    amount outstanding.</a:t>
            </a:r>
            <a:endParaRPr lang="en-US" dirty="0">
              <a:ea typeface="Calibri"/>
              <a:cs typeface="Calibri"/>
            </a:endParaRPr>
          </a:p>
          <a:p>
            <a:r>
              <a:rPr lang="en-US" dirty="0"/>
              <a:t>e. Specify statistics for FY2023 to year to date for number of parking citations issued/ paid/outstanding as a result</a:t>
            </a:r>
            <a:endParaRPr lang="en-US" dirty="0">
              <a:ea typeface="Calibri"/>
              <a:cs typeface="Calibri"/>
            </a:endParaRPr>
          </a:p>
          <a:p>
            <a:r>
              <a:rPr lang="en-US" dirty="0"/>
              <a:t>    of the Auto Vu Mobile License Plate Technology (OVN notices), and the number of vehicles booted and towed.</a:t>
            </a:r>
            <a:endParaRPr lang="en-US" dirty="0">
              <a:ea typeface="Calibri"/>
              <a:cs typeface="Calibri"/>
            </a:endParaRPr>
          </a:p>
          <a:p>
            <a:r>
              <a:rPr lang="en-US" dirty="0"/>
              <a:t>f. Specify statistics for FY2023 to year to date on number of red-light tickets (video enforcement)</a:t>
            </a:r>
            <a:endParaRPr lang="en-US" dirty="0">
              <a:ea typeface="Calibri"/>
              <a:cs typeface="Calibri"/>
            </a:endParaRPr>
          </a:p>
          <a:p>
            <a:r>
              <a:rPr lang="en-US" dirty="0"/>
              <a:t>   issued/paid/outstanding per year and the number of vehicles booted and towed.</a:t>
            </a:r>
            <a:endParaRPr lang="en-US" dirty="0">
              <a:ea typeface="Calibri"/>
              <a:cs typeface="Calibri"/>
            </a:endParaRPr>
          </a:p>
          <a:p>
            <a:endParaRPr lang="en-US" dirty="0">
              <a:ea typeface="Calibri"/>
              <a:cs typeface="Calibri"/>
            </a:endParaRPr>
          </a:p>
        </p:txBody>
      </p:sp>
    </p:spTree>
    <p:extLst>
      <p:ext uri="{BB962C8B-B14F-4D97-AF65-F5344CB8AC3E}">
        <p14:creationId xmlns:p14="http://schemas.microsoft.com/office/powerpoint/2010/main" val="1479139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3762F1-A5D8-999F-E1AE-4DCB9117DC4B}"/>
              </a:ext>
            </a:extLst>
          </p:cNvPr>
          <p:cNvSpPr>
            <a:spLocks noGrp="1"/>
          </p:cNvSpPr>
          <p:nvPr>
            <p:ph type="sldNum" sz="quarter" idx="12"/>
          </p:nvPr>
        </p:nvSpPr>
        <p:spPr/>
        <p:txBody>
          <a:bodyPr/>
          <a:lstStyle/>
          <a:p>
            <a:fld id="{EA92FC10-7FA6-42BC-9A9E-94AE6167F2C9}" type="slidenum">
              <a:rPr lang="en-US" smtClean="0"/>
              <a:t>29</a:t>
            </a:fld>
            <a:endParaRPr lang="en-US" dirty="0"/>
          </a:p>
        </p:txBody>
      </p:sp>
      <p:sp>
        <p:nvSpPr>
          <p:cNvPr id="7" name="Rectangle 6">
            <a:extLst>
              <a:ext uri="{FF2B5EF4-FFF2-40B4-BE49-F238E27FC236}">
                <a16:creationId xmlns:a16="http://schemas.microsoft.com/office/drawing/2014/main" id="{F4EBEC60-8470-CC9D-418A-80F221C06DDD}"/>
              </a:ext>
            </a:extLst>
          </p:cNvPr>
          <p:cNvSpPr>
            <a:spLocks noChangeArrowheads="1"/>
          </p:cNvSpPr>
          <p:nvPr/>
        </p:nvSpPr>
        <p:spPr bwMode="auto">
          <a:xfrm>
            <a:off x="199356" y="833651"/>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10.</a:t>
            </a:r>
          </a:p>
        </p:txBody>
      </p:sp>
      <p:graphicFrame>
        <p:nvGraphicFramePr>
          <p:cNvPr id="8" name="Table 7">
            <a:extLst>
              <a:ext uri="{FF2B5EF4-FFF2-40B4-BE49-F238E27FC236}">
                <a16:creationId xmlns:a16="http://schemas.microsoft.com/office/drawing/2014/main" id="{D75BF804-3855-8CE6-3080-791D254DB68A}"/>
              </a:ext>
            </a:extLst>
          </p:cNvPr>
          <p:cNvGraphicFramePr>
            <a:graphicFrameLocks noGrp="1"/>
          </p:cNvGraphicFramePr>
          <p:nvPr>
            <p:extLst>
              <p:ext uri="{D42A27DB-BD31-4B8C-83A1-F6EECF244321}">
                <p14:modId xmlns:p14="http://schemas.microsoft.com/office/powerpoint/2010/main" val="1208775919"/>
              </p:ext>
            </p:extLst>
          </p:nvPr>
        </p:nvGraphicFramePr>
        <p:xfrm>
          <a:off x="721165" y="1177823"/>
          <a:ext cx="9991388" cy="5449355"/>
        </p:xfrm>
        <a:graphic>
          <a:graphicData uri="http://schemas.openxmlformats.org/drawingml/2006/table">
            <a:tbl>
              <a:tblPr firstRow="1" bandRow="1">
                <a:tableStyleId>{7DF18680-E054-41AD-8BC1-D1AEF772440D}</a:tableStyleId>
              </a:tblPr>
              <a:tblGrid>
                <a:gridCol w="1221327">
                  <a:extLst>
                    <a:ext uri="{9D8B030D-6E8A-4147-A177-3AD203B41FA5}">
                      <a16:colId xmlns:a16="http://schemas.microsoft.com/office/drawing/2014/main" val="4094951622"/>
                    </a:ext>
                  </a:extLst>
                </a:gridCol>
                <a:gridCol w="1355541">
                  <a:extLst>
                    <a:ext uri="{9D8B030D-6E8A-4147-A177-3AD203B41FA5}">
                      <a16:colId xmlns:a16="http://schemas.microsoft.com/office/drawing/2014/main" val="2247394081"/>
                    </a:ext>
                  </a:extLst>
                </a:gridCol>
                <a:gridCol w="1989950">
                  <a:extLst>
                    <a:ext uri="{9D8B030D-6E8A-4147-A177-3AD203B41FA5}">
                      <a16:colId xmlns:a16="http://schemas.microsoft.com/office/drawing/2014/main" val="3518915599"/>
                    </a:ext>
                  </a:extLst>
                </a:gridCol>
                <a:gridCol w="1505637">
                  <a:extLst>
                    <a:ext uri="{9D8B030D-6E8A-4147-A177-3AD203B41FA5}">
                      <a16:colId xmlns:a16="http://schemas.microsoft.com/office/drawing/2014/main" val="1669549751"/>
                    </a:ext>
                  </a:extLst>
                </a:gridCol>
                <a:gridCol w="2737894">
                  <a:extLst>
                    <a:ext uri="{9D8B030D-6E8A-4147-A177-3AD203B41FA5}">
                      <a16:colId xmlns:a16="http://schemas.microsoft.com/office/drawing/2014/main" val="1789929633"/>
                    </a:ext>
                  </a:extLst>
                </a:gridCol>
                <a:gridCol w="1181039">
                  <a:extLst>
                    <a:ext uri="{9D8B030D-6E8A-4147-A177-3AD203B41FA5}">
                      <a16:colId xmlns:a16="http://schemas.microsoft.com/office/drawing/2014/main" val="2632856973"/>
                    </a:ext>
                  </a:extLst>
                </a:gridCol>
              </a:tblGrid>
              <a:tr h="384087">
                <a:tc>
                  <a:txBody>
                    <a:bodyPr/>
                    <a:lstStyle/>
                    <a:p>
                      <a:pPr marL="0" marR="0" algn="ctr">
                        <a:lnSpc>
                          <a:spcPct val="115000"/>
                        </a:lnSpc>
                        <a:spcBef>
                          <a:spcPts val="0"/>
                        </a:spcBef>
                        <a:spcAft>
                          <a:spcPts val="1000"/>
                        </a:spcAft>
                      </a:pPr>
                      <a:r>
                        <a:rPr lang="en-US" sz="1100" dirty="0">
                          <a:effectLst/>
                        </a:rPr>
                        <a:t>Revenue Source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1000"/>
                        </a:spcAft>
                      </a:pPr>
                      <a:r>
                        <a:rPr lang="en-US" sz="1100" dirty="0">
                          <a:effectLst/>
                        </a:rPr>
                        <a:t>Vendor Name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1000"/>
                        </a:spcAft>
                      </a:pPr>
                      <a:r>
                        <a:rPr lang="en-US" sz="1100" dirty="0">
                          <a:effectLst/>
                        </a:rPr>
                        <a:t>Length of Contract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1000"/>
                        </a:spcAft>
                      </a:pPr>
                      <a:r>
                        <a:rPr lang="en-US" sz="1100" dirty="0">
                          <a:effectLst/>
                        </a:rPr>
                        <a:t>Amount of Contract</a:t>
                      </a:r>
                      <a:endParaRPr lang="en-US" sz="1100" dirty="0">
                        <a:effectLst/>
                        <a:latin typeface="Calibri" panose="020F0502020204030204" pitchFamily="34"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1000"/>
                        </a:spcAft>
                      </a:pPr>
                      <a:r>
                        <a:rPr lang="en-US" sz="1100" dirty="0">
                          <a:effectLst/>
                        </a:rPr>
                        <a:t>Scope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1000"/>
                        </a:spcAft>
                      </a:pPr>
                      <a:r>
                        <a:rPr lang="en-US" sz="1100" dirty="0">
                          <a:effectLst/>
                        </a:rPr>
                        <a:t>Purpose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42707077"/>
                  </a:ext>
                </a:extLst>
              </a:tr>
              <a:tr h="760540">
                <a:tc>
                  <a:txBody>
                    <a:bodyPr/>
                    <a:lstStyle/>
                    <a:p>
                      <a:pPr marL="0" marR="0" algn="ctr">
                        <a:lnSpc>
                          <a:spcPct val="115000"/>
                        </a:lnSpc>
                        <a:spcBef>
                          <a:spcPts val="0"/>
                        </a:spcBef>
                        <a:spcAft>
                          <a:spcPts val="1000"/>
                        </a:spcAft>
                      </a:pPr>
                      <a:r>
                        <a:rPr lang="en-US" sz="1100" dirty="0">
                          <a:solidFill>
                            <a:schemeClr val="tx1"/>
                          </a:solidFill>
                          <a:effectLst/>
                        </a:rPr>
                        <a:t>False Alarms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tcPr>
                </a:tc>
                <a:tc>
                  <a:txBody>
                    <a:bodyPr/>
                    <a:lstStyle/>
                    <a:p>
                      <a:pPr marL="0" marR="0" algn="ctr">
                        <a:lnSpc>
                          <a:spcPct val="115000"/>
                        </a:lnSpc>
                        <a:spcBef>
                          <a:spcPts val="0"/>
                        </a:spcBef>
                        <a:spcAft>
                          <a:spcPts val="1000"/>
                        </a:spcAft>
                      </a:pPr>
                      <a:r>
                        <a:rPr lang="en-US" sz="1100" dirty="0">
                          <a:solidFill>
                            <a:schemeClr val="tx1"/>
                          </a:solidFill>
                          <a:effectLst/>
                        </a:rPr>
                        <a:t>CryWolf</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defTabSz="457200" rtl="0" eaLnBrk="1" latinLnBrk="0" hangingPunct="1">
                        <a:lnSpc>
                          <a:spcPct val="115000"/>
                        </a:lnSpc>
                        <a:spcBef>
                          <a:spcPts val="0"/>
                        </a:spcBef>
                        <a:spcAft>
                          <a:spcPts val="0"/>
                        </a:spcAft>
                      </a:pPr>
                      <a:r>
                        <a:rPr lang="en-US" sz="1100" kern="1200" dirty="0">
                          <a:solidFill>
                            <a:schemeClr val="tx1"/>
                          </a:solidFill>
                          <a:effectLst/>
                        </a:rPr>
                        <a:t>7/1/2024-6/30/2025 </a:t>
                      </a:r>
                    </a:p>
                  </a:txBody>
                  <a:tcPr anchor="ctr"/>
                </a:tc>
                <a:tc>
                  <a:txBody>
                    <a:bodyPr/>
                    <a:lstStyle/>
                    <a:p>
                      <a:pPr marL="0" marR="0" algn="ctr" defTabSz="914400" rtl="0" eaLnBrk="1" latinLnBrk="0" hangingPunct="1">
                        <a:lnSpc>
                          <a:spcPct val="100000"/>
                        </a:lnSpc>
                        <a:spcBef>
                          <a:spcPts val="0"/>
                        </a:spcBef>
                        <a:spcAft>
                          <a:spcPts val="0"/>
                        </a:spcAft>
                      </a:pPr>
                      <a:r>
                        <a:rPr lang="en-US" sz="1100" kern="1200" dirty="0">
                          <a:solidFill>
                            <a:schemeClr val="tx1"/>
                          </a:solidFill>
                          <a:effectLst/>
                        </a:rPr>
                        <a:t>Fixed Percentage of 30% Superion and 70% for the City of Wilmington</a:t>
                      </a:r>
                      <a:endParaRPr lang="en-US" sz="1100" kern="1200" dirty="0">
                        <a:solidFill>
                          <a:schemeClr val="tx1"/>
                        </a:solidFill>
                        <a:effectLst/>
                        <a:latin typeface="Calibri" panose="020F0502020204030204" pitchFamily="34" charset="0"/>
                        <a:ea typeface="+mn-ea"/>
                        <a:cs typeface="Times New Roman" panose="02020603050405020304" pitchFamily="18" charset="0"/>
                      </a:endParaRPr>
                    </a:p>
                  </a:txBody>
                  <a:tcPr anchor="ctr"/>
                </a:tc>
                <a:tc>
                  <a:txBody>
                    <a:bodyPr/>
                    <a:lstStyle/>
                    <a:p>
                      <a:pPr marL="0" marR="0" algn="l">
                        <a:lnSpc>
                          <a:spcPct val="115000"/>
                        </a:lnSpc>
                        <a:spcBef>
                          <a:spcPts val="0"/>
                        </a:spcBef>
                        <a:spcAft>
                          <a:spcPts val="1000"/>
                        </a:spcAft>
                      </a:pPr>
                      <a:r>
                        <a:rPr lang="en-US" sz="1100" dirty="0">
                          <a:solidFill>
                            <a:schemeClr val="tx1"/>
                          </a:solidFill>
                          <a:effectLst/>
                        </a:rPr>
                        <a:t>Maintain, manage and provide billing consistent with City’s Alarm Ordinance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1000"/>
                        </a:spcAft>
                      </a:pPr>
                      <a:r>
                        <a:rPr lang="en-US" sz="1100" dirty="0">
                          <a:solidFill>
                            <a:schemeClr val="tx1"/>
                          </a:solidFill>
                          <a:effectLst/>
                        </a:rPr>
                        <a:t>Alarm Registration and management services</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92870272"/>
                  </a:ext>
                </a:extLst>
              </a:tr>
              <a:tr h="1938489">
                <a:tc>
                  <a:txBody>
                    <a:bodyPr/>
                    <a:lstStyle/>
                    <a:p>
                      <a:pPr marL="0" marR="0" algn="ctr">
                        <a:lnSpc>
                          <a:spcPct val="115000"/>
                        </a:lnSpc>
                        <a:spcBef>
                          <a:spcPts val="0"/>
                        </a:spcBef>
                        <a:spcAft>
                          <a:spcPts val="1000"/>
                        </a:spcAft>
                      </a:pPr>
                      <a:r>
                        <a:rPr lang="en-US" sz="1100" dirty="0">
                          <a:solidFill>
                            <a:schemeClr val="tx1"/>
                          </a:solidFill>
                          <a:effectLst/>
                        </a:rPr>
                        <a:t>Parking Citations</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tcPr>
                </a:tc>
                <a:tc>
                  <a:txBody>
                    <a:bodyPr/>
                    <a:lstStyle/>
                    <a:p>
                      <a:pPr marL="0" marR="0" algn="ctr">
                        <a:lnSpc>
                          <a:spcPct val="115000"/>
                        </a:lnSpc>
                        <a:spcBef>
                          <a:spcPts val="0"/>
                        </a:spcBef>
                        <a:spcAft>
                          <a:spcPts val="1000"/>
                        </a:spcAft>
                      </a:pPr>
                      <a:r>
                        <a:rPr lang="en-US" sz="1100" dirty="0">
                          <a:solidFill>
                            <a:schemeClr val="tx1"/>
                          </a:solidFill>
                          <a:effectLst/>
                        </a:rPr>
                        <a:t>Passport</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a:lnSpc>
                          <a:spcPct val="115000"/>
                        </a:lnSpc>
                        <a:spcBef>
                          <a:spcPts val="0"/>
                        </a:spcBef>
                        <a:spcAft>
                          <a:spcPts val="0"/>
                        </a:spcAft>
                      </a:pPr>
                      <a:r>
                        <a:rPr lang="en-US" sz="1100" dirty="0">
                          <a:solidFill>
                            <a:schemeClr val="tx1"/>
                          </a:solidFill>
                          <a:effectLst/>
                        </a:rPr>
                        <a:t>9/1/2024 – 3-year agreement with possible two, one(1) year extension</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a:lnSpc>
                          <a:spcPct val="115000"/>
                        </a:lnSpc>
                        <a:spcBef>
                          <a:spcPts val="0"/>
                        </a:spcBef>
                        <a:spcAft>
                          <a:spcPts val="1000"/>
                        </a:spcAft>
                      </a:pPr>
                      <a:r>
                        <a:rPr lang="en-US" sz="1100" dirty="0">
                          <a:solidFill>
                            <a:schemeClr val="tx1"/>
                          </a:solidFill>
                          <a:effectLst/>
                        </a:rPr>
                        <a:t>Fixed Rate: $75K per month</a:t>
                      </a:r>
                      <a:endParaRPr lang="en-US" sz="1100" dirty="0">
                        <a:solidFill>
                          <a:schemeClr val="tx1"/>
                        </a:solidFill>
                        <a:effectLst/>
                        <a:latin typeface="Calibri" panose="020F0502020204030204" pitchFamily="34" charset="0"/>
                        <a:ea typeface="+mn-ea"/>
                        <a:cs typeface="Times New Roman" panose="02020603050405020304" pitchFamily="18" charset="0"/>
                      </a:endParaRPr>
                    </a:p>
                  </a:txBody>
                  <a:tcPr anchor="ctr"/>
                </a:tc>
                <a:tc>
                  <a:txBody>
                    <a:bodyPr/>
                    <a:lstStyle/>
                    <a:p>
                      <a:pPr marL="0" marR="0" indent="0" algn="l">
                        <a:lnSpc>
                          <a:spcPct val="115000"/>
                        </a:lnSpc>
                        <a:spcBef>
                          <a:spcPts val="0"/>
                        </a:spcBef>
                        <a:spcAft>
                          <a:spcPts val="1000"/>
                        </a:spcAft>
                        <a:buFont typeface="Arial" panose="020B0604020202020204" pitchFamily="34" charset="0"/>
                        <a:buNone/>
                      </a:pPr>
                      <a:r>
                        <a:rPr lang="en-US" sz="1100" dirty="0">
                          <a:solidFill>
                            <a:schemeClr val="tx1"/>
                          </a:solidFill>
                          <a:effectLst/>
                        </a:rPr>
                        <a:t>Parking citation database management and collection service system and support on a real-time basis. To include online appeals, customer services, collections with payment arrangements</a:t>
                      </a:r>
                    </a:p>
                    <a:p>
                      <a:pPr marL="0" marR="0" lvl="0" indent="0" algn="l" defTabSz="914400" rtl="0" eaLnBrk="1" fontAlgn="auto" latinLnBrk="0" hangingPunct="1">
                        <a:lnSpc>
                          <a:spcPct val="115000"/>
                        </a:lnSpc>
                        <a:spcBef>
                          <a:spcPts val="0"/>
                        </a:spcBef>
                        <a:spcAft>
                          <a:spcPts val="1000"/>
                        </a:spcAft>
                        <a:buClrTx/>
                        <a:buSzTx/>
                        <a:buFont typeface="Arial" panose="020B0604020202020204" pitchFamily="34" charset="0"/>
                        <a:buNone/>
                        <a:tabLst/>
                        <a:defRPr/>
                      </a:pPr>
                      <a:r>
                        <a:rPr lang="en-US" sz="1100" dirty="0">
                          <a:solidFill>
                            <a:schemeClr val="tx1"/>
                          </a:solidFill>
                          <a:effectLst/>
                        </a:rPr>
                        <a:t>A web-based residential permit application process for residents to obtain digital parking permits, that can be used with license plate recognition technology for enforcement.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1000"/>
                        </a:spcAft>
                      </a:pPr>
                      <a:r>
                        <a:rPr lang="en-US" sz="1100" dirty="0">
                          <a:solidFill>
                            <a:schemeClr val="tx1"/>
                          </a:solidFill>
                          <a:effectLst/>
                        </a:rPr>
                        <a:t>Parking violation services , Digital Residential Parking Permits System , Call Center and Collections Services.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17119200"/>
                  </a:ext>
                </a:extLst>
              </a:tr>
              <a:tr h="657233">
                <a:tc>
                  <a:txBody>
                    <a:bodyPr/>
                    <a:lstStyle/>
                    <a:p>
                      <a:pPr algn="ctr">
                        <a:lnSpc>
                          <a:spcPct val="115000"/>
                        </a:lnSpc>
                      </a:pPr>
                      <a:r>
                        <a:rPr lang="en-US" sz="1100" dirty="0">
                          <a:solidFill>
                            <a:schemeClr val="tx1"/>
                          </a:solidFill>
                          <a:effectLst/>
                        </a:rPr>
                        <a:t>Parking Citations</a:t>
                      </a:r>
                      <a:endParaRPr lang="en-US" sz="1100" dirty="0">
                        <a:solidFill>
                          <a:schemeClr val="tx1"/>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marR="0" algn="ctr">
                        <a:lnSpc>
                          <a:spcPct val="115000"/>
                        </a:lnSpc>
                        <a:spcBef>
                          <a:spcPts val="0"/>
                        </a:spcBef>
                        <a:spcAft>
                          <a:spcPts val="1000"/>
                        </a:spcAft>
                      </a:pPr>
                      <a:r>
                        <a:rPr lang="en-US" sz="1100" dirty="0">
                          <a:solidFill>
                            <a:schemeClr val="tx1"/>
                          </a:solidFill>
                          <a:effectLst/>
                        </a:rPr>
                        <a:t>State of Delaware</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a:lnSpc>
                          <a:spcPct val="115000"/>
                        </a:lnSpc>
                        <a:spcBef>
                          <a:spcPts val="0"/>
                        </a:spcBef>
                        <a:spcAft>
                          <a:spcPts val="1000"/>
                        </a:spcAft>
                      </a:pPr>
                      <a:r>
                        <a:rPr lang="en-US" sz="1100" kern="1200" dirty="0">
                          <a:solidFill>
                            <a:schemeClr val="tx1"/>
                          </a:solidFill>
                          <a:effectLst/>
                        </a:rPr>
                        <a:t>Memorandum of Understanding</a:t>
                      </a:r>
                      <a:endParaRPr lang="en-US" sz="1100" kern="1200" dirty="0">
                        <a:solidFill>
                          <a:schemeClr val="tx1"/>
                        </a:solidFill>
                        <a:effectLst/>
                        <a:latin typeface="+mn-lt"/>
                        <a:ea typeface="+mn-ea"/>
                        <a:cs typeface="+mn-cs"/>
                      </a:endParaRPr>
                    </a:p>
                  </a:txBody>
                  <a:tcPr anchor="ctr"/>
                </a:tc>
                <a:tc>
                  <a:txBody>
                    <a:bodyPr/>
                    <a:lstStyle/>
                    <a:p>
                      <a:pPr marL="0" marR="0" algn="ctr">
                        <a:lnSpc>
                          <a:spcPct val="115000"/>
                        </a:lnSpc>
                        <a:spcBef>
                          <a:spcPts val="0"/>
                        </a:spcBef>
                        <a:spcAft>
                          <a:spcPts val="1000"/>
                        </a:spcAft>
                      </a:pPr>
                      <a:r>
                        <a:rPr lang="en-US" sz="1100" kern="1200" dirty="0">
                          <a:solidFill>
                            <a:schemeClr val="tx1"/>
                          </a:solidFill>
                          <a:effectLst/>
                        </a:rPr>
                        <a:t>$90,000</a:t>
                      </a:r>
                      <a:endParaRPr lang="en-US" sz="1100" kern="1200" dirty="0">
                        <a:solidFill>
                          <a:schemeClr val="tx1"/>
                        </a:solidFill>
                        <a:effectLst/>
                        <a:latin typeface="+mn-lt"/>
                        <a:ea typeface="+mn-ea"/>
                        <a:cs typeface="+mn-cs"/>
                      </a:endParaRPr>
                    </a:p>
                  </a:txBody>
                  <a:tcPr anchor="ctr"/>
                </a:tc>
                <a:tc>
                  <a:txBody>
                    <a:bodyPr/>
                    <a:lstStyle/>
                    <a:p>
                      <a:pPr marL="0" marR="0" algn="l">
                        <a:lnSpc>
                          <a:spcPct val="115000"/>
                        </a:lnSpc>
                        <a:spcBef>
                          <a:spcPts val="0"/>
                        </a:spcBef>
                        <a:spcAft>
                          <a:spcPts val="1000"/>
                        </a:spcAft>
                      </a:pPr>
                      <a:r>
                        <a:rPr lang="en-US" sz="1100" dirty="0">
                          <a:solidFill>
                            <a:schemeClr val="tx1"/>
                          </a:solidFill>
                          <a:effectLst/>
                        </a:rPr>
                        <a:t>State of Delaware provides collection assistance to the City for severely delinquent drivers, for traffic violations only.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1000"/>
                        </a:spcAft>
                      </a:pPr>
                      <a:r>
                        <a:rPr lang="en-US" sz="1100" dirty="0">
                          <a:solidFill>
                            <a:schemeClr val="tx1"/>
                          </a:solidFill>
                          <a:effectLst/>
                        </a:rPr>
                        <a:t>DMV registration hold</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92766750"/>
                  </a:ext>
                </a:extLst>
              </a:tr>
              <a:tr h="657233">
                <a:tc>
                  <a:txBody>
                    <a:bodyPr/>
                    <a:lstStyle/>
                    <a:p>
                      <a:pPr algn="ctr">
                        <a:lnSpc>
                          <a:spcPct val="115000"/>
                        </a:lnSpc>
                      </a:pPr>
                      <a:r>
                        <a:rPr lang="en-US" sz="1100" dirty="0">
                          <a:solidFill>
                            <a:schemeClr val="tx1"/>
                          </a:solidFill>
                          <a:effectLst/>
                          <a:latin typeface="Calibri" panose="020F0502020204030204" pitchFamily="34" charset="0"/>
                        </a:rPr>
                        <a:t>Parking Citations</a:t>
                      </a:r>
                    </a:p>
                  </a:txBody>
                  <a:tcPr anchor="ctr">
                    <a:lnL w="12700" cap="flat" cmpd="sng" algn="ctr">
                      <a:solidFill>
                        <a:schemeClr val="tx1"/>
                      </a:solidFill>
                      <a:prstDash val="solid"/>
                      <a:round/>
                      <a:headEnd type="none" w="med" len="med"/>
                      <a:tailEnd type="none" w="med" len="med"/>
                    </a:lnL>
                  </a:tcPr>
                </a:tc>
                <a:tc>
                  <a:txBody>
                    <a:bodyPr/>
                    <a:lstStyle/>
                    <a:p>
                      <a:pPr marL="0" marR="0" algn="ctr">
                        <a:lnSpc>
                          <a:spcPct val="115000"/>
                        </a:lnSpc>
                        <a:spcBef>
                          <a:spcPts val="0"/>
                        </a:spcBef>
                        <a:spcAft>
                          <a:spcPts val="1000"/>
                        </a:spcAf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PayLock/IPT, LLC’S </a:t>
                      </a:r>
                    </a:p>
                  </a:txBody>
                  <a:tcPr anchor="ctr"/>
                </a:tc>
                <a:tc>
                  <a:txBody>
                    <a:bodyPr/>
                    <a:lstStyle/>
                    <a:p>
                      <a:pPr marL="0" marR="0" algn="ctr">
                        <a:lnSpc>
                          <a:spcPct val="115000"/>
                        </a:lnSpc>
                        <a:spcBef>
                          <a:spcPts val="0"/>
                        </a:spcBef>
                        <a:spcAft>
                          <a:spcPts val="1000"/>
                        </a:spcAft>
                      </a:pPr>
                      <a:r>
                        <a:rPr lang="en-US" sz="1100" kern="1200" dirty="0">
                          <a:solidFill>
                            <a:schemeClr val="tx1"/>
                          </a:solidFill>
                          <a:effectLst/>
                          <a:latin typeface="+mn-lt"/>
                          <a:ea typeface="+mn-ea"/>
                          <a:cs typeface="+mn-cs"/>
                        </a:rPr>
                        <a:t>1/28/2025 – 1/28/2026</a:t>
                      </a:r>
                    </a:p>
                  </a:txBody>
                  <a:tcPr anchor="ctr"/>
                </a:tc>
                <a:tc>
                  <a:txBody>
                    <a:bodyPr/>
                    <a:lstStyle/>
                    <a:p>
                      <a:pPr marL="0" marR="0" algn="ctr">
                        <a:lnSpc>
                          <a:spcPct val="115000"/>
                        </a:lnSpc>
                        <a:spcBef>
                          <a:spcPts val="0"/>
                        </a:spcBef>
                        <a:spcAft>
                          <a:spcPts val="1000"/>
                        </a:spcAft>
                      </a:pPr>
                      <a:endParaRPr lang="en-US" sz="1100" kern="1200" dirty="0">
                        <a:solidFill>
                          <a:schemeClr val="tx1"/>
                        </a:solidFill>
                        <a:effectLst/>
                        <a:latin typeface="+mn-lt"/>
                        <a:ea typeface="+mn-ea"/>
                        <a:cs typeface="+mn-cs"/>
                      </a:endParaRPr>
                    </a:p>
                  </a:txBody>
                  <a:tcPr anchor="ctr"/>
                </a:tc>
                <a:tc>
                  <a:txBody>
                    <a:bodyPr/>
                    <a:lstStyle/>
                    <a:p>
                      <a:pPr marL="0" marR="0" algn="l">
                        <a:lnSpc>
                          <a:spcPct val="115000"/>
                        </a:lnSpc>
                        <a:spcBef>
                          <a:spcPts val="0"/>
                        </a:spcBef>
                        <a:spcAft>
                          <a:spcPts val="1000"/>
                        </a:spcAf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Provide booting software and equipment along with 24hrs/7days a week customer service for release and payment collections</a:t>
                      </a:r>
                    </a:p>
                  </a:txBody>
                  <a:tcPr anchor="ctr"/>
                </a:tc>
                <a:tc>
                  <a:txBody>
                    <a:bodyPr/>
                    <a:lstStyle/>
                    <a:p>
                      <a:pPr marL="0" marR="0">
                        <a:lnSpc>
                          <a:spcPct val="115000"/>
                        </a:lnSpc>
                        <a:spcBef>
                          <a:spcPts val="0"/>
                        </a:spcBef>
                        <a:spcAft>
                          <a:spcPts val="1000"/>
                        </a:spcAf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Booting services</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27691412"/>
                  </a:ext>
                </a:extLst>
              </a:tr>
              <a:tr h="849649">
                <a:tc>
                  <a:txBody>
                    <a:bodyPr/>
                    <a:lstStyle/>
                    <a:p>
                      <a:pPr marL="0" marR="0" algn="ctr">
                        <a:lnSpc>
                          <a:spcPct val="115000"/>
                        </a:lnSpc>
                        <a:spcBef>
                          <a:spcPts val="0"/>
                        </a:spcBef>
                        <a:spcAft>
                          <a:spcPts val="1000"/>
                        </a:spcAft>
                      </a:pPr>
                      <a:r>
                        <a:rPr lang="en-US" sz="1100" dirty="0">
                          <a:solidFill>
                            <a:schemeClr val="tx1"/>
                          </a:solidFill>
                          <a:effectLst/>
                        </a:rPr>
                        <a:t>Red Lights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chemeClr val="tx1"/>
                          </a:solidFill>
                          <a:effectLst/>
                        </a:rPr>
                        <a:t>Elovate</a:t>
                      </a:r>
                    </a:p>
                    <a:p>
                      <a:pPr marL="0" marR="0" algn="ctr">
                        <a:lnSpc>
                          <a:spcPct val="115000"/>
                        </a:lnSpc>
                        <a:spcBef>
                          <a:spcPts val="0"/>
                        </a:spcBef>
                        <a:spcAft>
                          <a:spcPts val="0"/>
                        </a:spcAft>
                      </a:pPr>
                      <a:r>
                        <a:rPr lang="en-US" sz="1100" dirty="0">
                          <a:solidFill>
                            <a:schemeClr val="tx1"/>
                          </a:solidFill>
                          <a:effectLst/>
                        </a:rPr>
                        <a:t>(formerly Conduent)</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chemeClr val="tx1"/>
                          </a:solidFill>
                          <a:effectLst/>
                        </a:rPr>
                        <a:t>04/01/2025-03/31/2026</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100" dirty="0">
                          <a:solidFill>
                            <a:schemeClr val="tx1"/>
                          </a:solidFill>
                          <a:effectLst/>
                        </a:rPr>
                        <a:t> Fixed Rate:</a:t>
                      </a:r>
                    </a:p>
                    <a:p>
                      <a:pPr marL="0" marR="0" algn="ctr">
                        <a:lnSpc>
                          <a:spcPct val="100000"/>
                        </a:lnSpc>
                        <a:spcBef>
                          <a:spcPts val="0"/>
                        </a:spcBef>
                        <a:spcAft>
                          <a:spcPts val="0"/>
                        </a:spcAft>
                      </a:pPr>
                      <a:r>
                        <a:rPr lang="en-US" sz="1100" dirty="0">
                          <a:solidFill>
                            <a:schemeClr val="tx1"/>
                          </a:solidFill>
                          <a:effectLst/>
                        </a:rPr>
                        <a:t> $1,800,000 annually</a:t>
                      </a:r>
                      <a:endParaRPr lang="en-US" sz="1100" dirty="0">
                        <a:solidFill>
                          <a:schemeClr val="tx1"/>
                        </a:solidFill>
                        <a:effectLst/>
                        <a:latin typeface="Calibri" panose="020F0502020204030204" pitchFamily="34" charset="0"/>
                        <a:ea typeface="+mn-ea"/>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1100" dirty="0">
                          <a:solidFill>
                            <a:schemeClr val="tx1"/>
                          </a:solidFill>
                          <a:effectLst/>
                        </a:rPr>
                        <a:t>Traffic signal violation photo monitoring and enforcement.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100" dirty="0">
                          <a:solidFill>
                            <a:schemeClr val="tx1"/>
                          </a:solidFill>
                          <a:effectLst/>
                        </a:rPr>
                        <a:t>Traffic signal violation monitoring system</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7151599"/>
                  </a:ext>
                </a:extLst>
              </a:tr>
            </a:tbl>
          </a:graphicData>
        </a:graphic>
      </p:graphicFrame>
    </p:spTree>
    <p:extLst>
      <p:ext uri="{BB962C8B-B14F-4D97-AF65-F5344CB8AC3E}">
        <p14:creationId xmlns:p14="http://schemas.microsoft.com/office/powerpoint/2010/main" val="1258908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19B140-FE8C-0218-BC1B-2E9284B7738A}"/>
              </a:ext>
            </a:extLst>
          </p:cNvPr>
          <p:cNvSpPr>
            <a:spLocks noGrp="1"/>
          </p:cNvSpPr>
          <p:nvPr>
            <p:ph type="sldNum" sz="quarter" idx="12"/>
          </p:nvPr>
        </p:nvSpPr>
        <p:spPr/>
        <p:txBody>
          <a:bodyPr/>
          <a:lstStyle/>
          <a:p>
            <a:fld id="{EA92FC10-7FA6-42BC-9A9E-94AE6167F2C9}" type="slidenum">
              <a:rPr lang="en-US" smtClean="0"/>
              <a:t>30</a:t>
            </a:fld>
            <a:endParaRPr lang="en-US" dirty="0"/>
          </a:p>
        </p:txBody>
      </p:sp>
      <p:sp>
        <p:nvSpPr>
          <p:cNvPr id="6" name="TextBox 5">
            <a:extLst>
              <a:ext uri="{FF2B5EF4-FFF2-40B4-BE49-F238E27FC236}">
                <a16:creationId xmlns:a16="http://schemas.microsoft.com/office/drawing/2014/main" id="{75637F88-B426-96E5-74DE-3B3B82D70244}"/>
              </a:ext>
            </a:extLst>
          </p:cNvPr>
          <p:cNvSpPr txBox="1"/>
          <p:nvPr/>
        </p:nvSpPr>
        <p:spPr>
          <a:xfrm>
            <a:off x="652877" y="1089164"/>
            <a:ext cx="10886247"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 Specify revenues collected for FY2023 to year to date and projected for FY26 per each commission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category and amount outstanding.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e. Specify statistics for FY2023 to year to date for number of parking citations issued/ paid/outstanding as a result of the Auto Vu Mobile License Plate Technology (OVN notices), and the number of vehicles booted and towed.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defRPr/>
            </a:pPr>
            <a:r>
              <a:rPr lang="en-US" b="1" dirty="0"/>
              <a:t>f. Specify statistics for FY2023 to year to date on number of red-light tickets (video enforcement) issued/paid/outstanding per year and the number of vehicles booted and towed.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7" name="Rectangle 6">
            <a:extLst>
              <a:ext uri="{FF2B5EF4-FFF2-40B4-BE49-F238E27FC236}">
                <a16:creationId xmlns:a16="http://schemas.microsoft.com/office/drawing/2014/main" id="{584605FD-C0B8-1645-18A1-EA4563A914D2}"/>
              </a:ext>
            </a:extLst>
          </p:cNvPr>
          <p:cNvSpPr>
            <a:spLocks noChangeArrowheads="1"/>
          </p:cNvSpPr>
          <p:nvPr/>
        </p:nvSpPr>
        <p:spPr bwMode="auto">
          <a:xfrm>
            <a:off x="695709" y="757589"/>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10.</a:t>
            </a:r>
          </a:p>
        </p:txBody>
      </p:sp>
      <p:graphicFrame>
        <p:nvGraphicFramePr>
          <p:cNvPr id="10" name="Table 9">
            <a:extLst>
              <a:ext uri="{FF2B5EF4-FFF2-40B4-BE49-F238E27FC236}">
                <a16:creationId xmlns:a16="http://schemas.microsoft.com/office/drawing/2014/main" id="{0B7CB235-D6EF-7C99-CB4E-E5A939E07644}"/>
              </a:ext>
            </a:extLst>
          </p:cNvPr>
          <p:cNvGraphicFramePr>
            <a:graphicFrameLocks noGrp="1"/>
          </p:cNvGraphicFramePr>
          <p:nvPr>
            <p:extLst>
              <p:ext uri="{D42A27DB-BD31-4B8C-83A1-F6EECF244321}">
                <p14:modId xmlns:p14="http://schemas.microsoft.com/office/powerpoint/2010/main" val="1879977677"/>
              </p:ext>
            </p:extLst>
          </p:nvPr>
        </p:nvGraphicFramePr>
        <p:xfrm>
          <a:off x="1326320" y="1698685"/>
          <a:ext cx="8074900" cy="1730315"/>
        </p:xfrm>
        <a:graphic>
          <a:graphicData uri="http://schemas.openxmlformats.org/drawingml/2006/table">
            <a:tbl>
              <a:tblPr firstRow="1" bandRow="1"/>
              <a:tblGrid>
                <a:gridCol w="1482789">
                  <a:extLst>
                    <a:ext uri="{9D8B030D-6E8A-4147-A177-3AD203B41FA5}">
                      <a16:colId xmlns:a16="http://schemas.microsoft.com/office/drawing/2014/main" val="4161137983"/>
                    </a:ext>
                  </a:extLst>
                </a:gridCol>
                <a:gridCol w="1170591">
                  <a:extLst>
                    <a:ext uri="{9D8B030D-6E8A-4147-A177-3AD203B41FA5}">
                      <a16:colId xmlns:a16="http://schemas.microsoft.com/office/drawing/2014/main" val="1246237147"/>
                    </a:ext>
                  </a:extLst>
                </a:gridCol>
                <a:gridCol w="1801886">
                  <a:extLst>
                    <a:ext uri="{9D8B030D-6E8A-4147-A177-3AD203B41FA5}">
                      <a16:colId xmlns:a16="http://schemas.microsoft.com/office/drawing/2014/main" val="3496477878"/>
                    </a:ext>
                  </a:extLst>
                </a:gridCol>
                <a:gridCol w="1421206">
                  <a:extLst>
                    <a:ext uri="{9D8B030D-6E8A-4147-A177-3AD203B41FA5}">
                      <a16:colId xmlns:a16="http://schemas.microsoft.com/office/drawing/2014/main" val="4200772630"/>
                    </a:ext>
                  </a:extLst>
                </a:gridCol>
                <a:gridCol w="2198428">
                  <a:extLst>
                    <a:ext uri="{9D8B030D-6E8A-4147-A177-3AD203B41FA5}">
                      <a16:colId xmlns:a16="http://schemas.microsoft.com/office/drawing/2014/main" val="996592280"/>
                    </a:ext>
                  </a:extLst>
                </a:gridCol>
              </a:tblGrid>
              <a:tr h="542925">
                <a:tc>
                  <a:txBody>
                    <a:bodyPr/>
                    <a:lstStyle/>
                    <a:p>
                      <a:pPr algn="ctr" rtl="0" fontAlgn="ctr"/>
                      <a:r>
                        <a:rPr lang="en-US" sz="1600" b="1" i="0" u="none" strike="noStrike" dirty="0">
                          <a:solidFill>
                            <a:srgbClr val="FFFFFF"/>
                          </a:solidFill>
                          <a:effectLst/>
                          <a:latin typeface="Calibri" panose="020F0502020204030204" pitchFamily="34" charset="0"/>
                        </a:rPr>
                        <a:t>Revenue Source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472C4"/>
                    </a:solidFill>
                  </a:tcPr>
                </a:tc>
                <a:tc>
                  <a:txBody>
                    <a:bodyPr/>
                    <a:lstStyle/>
                    <a:p>
                      <a:pPr algn="ctr" rtl="0" fontAlgn="ctr"/>
                      <a:r>
                        <a:rPr lang="en-US" sz="1600" b="1" i="0" u="none" strike="noStrike" dirty="0">
                          <a:solidFill>
                            <a:srgbClr val="FFFFFF"/>
                          </a:solidFill>
                          <a:effectLst/>
                          <a:latin typeface="Calibri" panose="020F0502020204030204" pitchFamily="34" charset="0"/>
                        </a:rPr>
                        <a:t>FY2023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472C4"/>
                    </a:solidFill>
                  </a:tcPr>
                </a:tc>
                <a:tc>
                  <a:txBody>
                    <a:bodyPr/>
                    <a:lstStyle/>
                    <a:p>
                      <a:pPr algn="ctr" rtl="0" fontAlgn="ctr"/>
                      <a:r>
                        <a:rPr lang="en-US" sz="1600" b="1" i="0" u="none" strike="noStrike" dirty="0">
                          <a:solidFill>
                            <a:srgbClr val="FFFFFF"/>
                          </a:solidFill>
                          <a:effectLst/>
                          <a:latin typeface="Calibri" panose="020F0502020204030204" pitchFamily="34" charset="0"/>
                        </a:rPr>
                        <a:t>FY2024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472C4"/>
                    </a:solidFill>
                  </a:tcPr>
                </a:tc>
                <a:tc>
                  <a:txBody>
                    <a:bodyPr/>
                    <a:lstStyle/>
                    <a:p>
                      <a:pPr algn="ctr" rtl="0" fontAlgn="ctr"/>
                      <a:r>
                        <a:rPr lang="en-US" sz="1600" b="1" i="0" u="none" strike="noStrike" dirty="0">
                          <a:solidFill>
                            <a:srgbClr val="FFFFFF"/>
                          </a:solidFill>
                          <a:effectLst/>
                          <a:latin typeface="Calibri" panose="020F0502020204030204" pitchFamily="34" charset="0"/>
                        </a:rPr>
                        <a:t>FY2025 YTD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472C4"/>
                    </a:solidFill>
                  </a:tcPr>
                </a:tc>
                <a:tc>
                  <a:txBody>
                    <a:bodyPr/>
                    <a:lstStyle/>
                    <a:p>
                      <a:pPr algn="ctr" rtl="0" fontAlgn="ctr"/>
                      <a:r>
                        <a:rPr lang="en-US" sz="1600" b="1" i="0" u="none" strike="noStrike" dirty="0">
                          <a:solidFill>
                            <a:srgbClr val="FFFFFF"/>
                          </a:solidFill>
                          <a:effectLst/>
                          <a:latin typeface="Calibri" panose="020F0502020204030204" pitchFamily="34" charset="0"/>
                        </a:rPr>
                        <a:t>FY2026Projected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778447339"/>
                  </a:ext>
                </a:extLst>
              </a:tr>
              <a:tr h="301565">
                <a:tc>
                  <a:txBody>
                    <a:bodyPr/>
                    <a:lstStyle/>
                    <a:p>
                      <a:pPr algn="l" rtl="0" fontAlgn="ctr"/>
                      <a:r>
                        <a:rPr lang="en-US" sz="1600" b="1" i="0" u="none" strike="noStrike" dirty="0">
                          <a:solidFill>
                            <a:srgbClr val="000000"/>
                          </a:solidFill>
                          <a:effectLst/>
                          <a:latin typeface="Calibri" panose="020F0502020204030204" pitchFamily="34" charset="0"/>
                        </a:rPr>
                        <a:t>False Alarms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lgn="r" rtl="0" fontAlgn="ctr"/>
                      <a:r>
                        <a:rPr lang="en-US" sz="1600" b="0" i="0" u="none" strike="noStrike" dirty="0">
                          <a:solidFill>
                            <a:srgbClr val="000000"/>
                          </a:solidFill>
                          <a:effectLst/>
                          <a:latin typeface="Calibri" panose="020F0502020204030204" pitchFamily="34" charset="0"/>
                        </a:rPr>
                        <a:t>$117,185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lgn="r" rtl="0" fontAlgn="ctr"/>
                      <a:r>
                        <a:rPr lang="en-US" sz="1600" b="0" i="0" u="none" strike="noStrike" dirty="0">
                          <a:solidFill>
                            <a:srgbClr val="000000"/>
                          </a:solidFill>
                          <a:effectLst/>
                          <a:latin typeface="Calibri" panose="020F0502020204030204" pitchFamily="34" charset="0"/>
                        </a:rPr>
                        <a:t>$113,959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r" rtl="0" fontAlgn="ctr"/>
                      <a:r>
                        <a:rPr lang="en-US" sz="1600" b="0" i="0" u="none" strike="noStrike" dirty="0">
                          <a:solidFill>
                            <a:srgbClr val="000000"/>
                          </a:solidFill>
                          <a:effectLst/>
                          <a:latin typeface="Calibri" panose="020F0502020204030204" pitchFamily="34" charset="0"/>
                        </a:rPr>
                        <a:t>$69,993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r" rtl="0" fontAlgn="ctr"/>
                      <a:r>
                        <a:rPr lang="en-US" sz="1600" b="0" i="0" u="none" strike="noStrike" dirty="0">
                          <a:solidFill>
                            <a:srgbClr val="000000"/>
                          </a:solidFill>
                          <a:effectLst/>
                          <a:latin typeface="Calibri" panose="020F0502020204030204" pitchFamily="34" charset="0"/>
                        </a:rPr>
                        <a:t>$152,087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80911025"/>
                  </a:ext>
                </a:extLst>
              </a:tr>
              <a:tr h="333375">
                <a:tc>
                  <a:txBody>
                    <a:bodyPr/>
                    <a:lstStyle/>
                    <a:p>
                      <a:pPr algn="l" rtl="0" fontAlgn="ctr"/>
                      <a:r>
                        <a:rPr lang="en-US" sz="1600" b="1" i="0" u="none" strike="noStrike" dirty="0">
                          <a:solidFill>
                            <a:srgbClr val="000000"/>
                          </a:solidFill>
                          <a:effectLst/>
                          <a:latin typeface="Calibri" panose="020F0502020204030204" pitchFamily="34" charset="0"/>
                        </a:rPr>
                        <a:t>Parking Citations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r" rtl="0" fontAlgn="ctr"/>
                      <a:r>
                        <a:rPr lang="en-US" sz="1600" b="0" i="0" u="none" strike="noStrike" dirty="0">
                          <a:solidFill>
                            <a:srgbClr val="000000"/>
                          </a:solidFill>
                          <a:effectLst/>
                          <a:latin typeface="Calibri" panose="020F0502020204030204" pitchFamily="34" charset="0"/>
                        </a:rPr>
                        <a:t>$2,974,991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r" rtl="0" fontAlgn="ctr"/>
                      <a:r>
                        <a:rPr lang="en-US" sz="1600" b="0" i="0" u="none" strike="noStrike" dirty="0">
                          <a:solidFill>
                            <a:srgbClr val="000000"/>
                          </a:solidFill>
                          <a:effectLst/>
                          <a:latin typeface="Calibri" panose="020F0502020204030204" pitchFamily="34" charset="0"/>
                        </a:rPr>
                        <a:t>$2,661,640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r" rtl="0" fontAlgn="ctr"/>
                      <a:r>
                        <a:rPr lang="en-US" sz="1600" b="0" i="0" u="none" strike="noStrike" dirty="0">
                          <a:solidFill>
                            <a:srgbClr val="000000"/>
                          </a:solidFill>
                          <a:effectLst/>
                          <a:latin typeface="Calibri" panose="020F0502020204030204" pitchFamily="34" charset="0"/>
                        </a:rPr>
                        <a:t>$808,904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r" rtl="0" fontAlgn="ctr"/>
                      <a:r>
                        <a:rPr lang="en-US" sz="1600" b="0" i="0" u="none" strike="noStrike" dirty="0">
                          <a:solidFill>
                            <a:srgbClr val="000000"/>
                          </a:solidFill>
                          <a:effectLst/>
                          <a:latin typeface="Calibri" panose="020F0502020204030204" pitchFamily="34" charset="0"/>
                        </a:rPr>
                        <a:t>$2,670,287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125097179"/>
                  </a:ext>
                </a:extLst>
              </a:tr>
              <a:tr h="276225">
                <a:tc>
                  <a:txBody>
                    <a:bodyPr/>
                    <a:lstStyle/>
                    <a:p>
                      <a:pPr algn="l" rtl="0" fontAlgn="ctr"/>
                      <a:r>
                        <a:rPr lang="en-US" sz="1600" b="1" i="0" u="none" strike="noStrike" dirty="0">
                          <a:solidFill>
                            <a:srgbClr val="000000"/>
                          </a:solidFill>
                          <a:effectLst/>
                          <a:latin typeface="Calibri" panose="020F0502020204030204" pitchFamily="34" charset="0"/>
                        </a:rPr>
                        <a:t>Red Lights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lgn="r" rtl="0" fontAlgn="ctr"/>
                      <a:r>
                        <a:rPr lang="en-US" sz="1600" b="0" i="0" u="none" strike="noStrike" dirty="0">
                          <a:solidFill>
                            <a:srgbClr val="000000"/>
                          </a:solidFill>
                          <a:effectLst/>
                          <a:latin typeface="Calibri" panose="020F0502020204030204" pitchFamily="34" charset="0"/>
                        </a:rPr>
                        <a:t>$4,344,311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lgn="r" rtl="0" fontAlgn="ctr"/>
                      <a:r>
                        <a:rPr lang="en-US" sz="1600" b="0" i="0" u="none" strike="noStrike" dirty="0">
                          <a:solidFill>
                            <a:srgbClr val="000000"/>
                          </a:solidFill>
                          <a:effectLst/>
                          <a:latin typeface="Calibri" panose="020F0502020204030204" pitchFamily="34" charset="0"/>
                        </a:rPr>
                        <a:t>$4,731,004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r" rtl="0" fontAlgn="ctr"/>
                      <a:r>
                        <a:rPr lang="en-US" sz="1600" b="0" i="0" u="none" strike="noStrike" dirty="0">
                          <a:solidFill>
                            <a:srgbClr val="000000"/>
                          </a:solidFill>
                          <a:effectLst/>
                          <a:latin typeface="Calibri" panose="020F0502020204030204" pitchFamily="34" charset="0"/>
                        </a:rPr>
                        <a:t>$1,259,032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r" rtl="0" fontAlgn="ctr"/>
                      <a:r>
                        <a:rPr lang="en-US" sz="1600" b="0" i="0" u="none" strike="noStrike" dirty="0">
                          <a:solidFill>
                            <a:srgbClr val="000000"/>
                          </a:solidFill>
                          <a:effectLst/>
                          <a:latin typeface="Calibri" panose="020F0502020204030204" pitchFamily="34" charset="0"/>
                        </a:rPr>
                        <a:t>$4,244,010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328391311"/>
                  </a:ext>
                </a:extLst>
              </a:tr>
              <a:tr h="276225">
                <a:tc>
                  <a:txBody>
                    <a:bodyPr/>
                    <a:lstStyle/>
                    <a:p>
                      <a:pPr algn="l" rtl="0" fontAlgn="ctr"/>
                      <a:r>
                        <a:rPr lang="en-US" sz="1600" b="1" i="0" u="none" strike="noStrike" dirty="0">
                          <a:solidFill>
                            <a:srgbClr val="000000"/>
                          </a:solidFill>
                          <a:effectLst/>
                          <a:latin typeface="Calibri" panose="020F050202020403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r" rtl="0" fontAlgn="t"/>
                      <a:r>
                        <a:rPr lang="en-US" sz="1600" b="1" i="0" u="none" strike="noStrike" dirty="0">
                          <a:solidFill>
                            <a:srgbClr val="000000"/>
                          </a:solidFill>
                          <a:effectLst/>
                          <a:latin typeface="Calibri" panose="020F0502020204030204" pitchFamily="34" charset="0"/>
                        </a:rPr>
                        <a:t>$7,436,487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r" rtl="0" fontAlgn="t"/>
                      <a:r>
                        <a:rPr lang="en-US" sz="1600" b="1" i="0" u="none" strike="noStrike" dirty="0">
                          <a:solidFill>
                            <a:srgbClr val="000000"/>
                          </a:solidFill>
                          <a:effectLst/>
                          <a:latin typeface="Calibri" panose="020F0502020204030204" pitchFamily="34" charset="0"/>
                        </a:rPr>
                        <a:t>$7,506,603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r" rtl="0" fontAlgn="t"/>
                      <a:r>
                        <a:rPr lang="en-US" sz="1600" b="1" i="0" u="none" strike="noStrike" dirty="0">
                          <a:solidFill>
                            <a:srgbClr val="000000"/>
                          </a:solidFill>
                          <a:effectLst/>
                          <a:latin typeface="Calibri" panose="020F0502020204030204" pitchFamily="34" charset="0"/>
                        </a:rPr>
                        <a:t>$2,137,928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r" rtl="0" fontAlgn="t"/>
                      <a:r>
                        <a:rPr lang="en-US" sz="1600" b="1" i="0" u="none" strike="noStrike" dirty="0">
                          <a:solidFill>
                            <a:srgbClr val="000000"/>
                          </a:solidFill>
                          <a:effectLst/>
                          <a:latin typeface="Calibri" panose="020F0502020204030204" pitchFamily="34" charset="0"/>
                        </a:rPr>
                        <a:t>$7,066,384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033204756"/>
                  </a:ext>
                </a:extLst>
              </a:tr>
            </a:tbl>
          </a:graphicData>
        </a:graphic>
      </p:graphicFrame>
      <p:pic>
        <p:nvPicPr>
          <p:cNvPr id="14" name="Picture 13">
            <a:extLst>
              <a:ext uri="{FF2B5EF4-FFF2-40B4-BE49-F238E27FC236}">
                <a16:creationId xmlns:a16="http://schemas.microsoft.com/office/drawing/2014/main" id="{DCF97ADC-C696-C9CB-FECF-668FFD9AA6A4}"/>
              </a:ext>
            </a:extLst>
          </p:cNvPr>
          <p:cNvPicPr>
            <a:picLocks noChangeAspect="1"/>
          </p:cNvPicPr>
          <p:nvPr/>
        </p:nvPicPr>
        <p:blipFill>
          <a:blip r:embed="rId2"/>
          <a:stretch>
            <a:fillRect/>
          </a:stretch>
        </p:blipFill>
        <p:spPr>
          <a:xfrm>
            <a:off x="1367444" y="5064005"/>
            <a:ext cx="3885785" cy="1626982"/>
          </a:xfrm>
          <a:prstGeom prst="rect">
            <a:avLst/>
          </a:prstGeom>
        </p:spPr>
      </p:pic>
      <p:sp>
        <p:nvSpPr>
          <p:cNvPr id="15" name="TextBox 14">
            <a:extLst>
              <a:ext uri="{FF2B5EF4-FFF2-40B4-BE49-F238E27FC236}">
                <a16:creationId xmlns:a16="http://schemas.microsoft.com/office/drawing/2014/main" id="{C798B607-16C7-CCC1-40B9-42ADF25E397F}"/>
              </a:ext>
            </a:extLst>
          </p:cNvPr>
          <p:cNvSpPr txBox="1"/>
          <p:nvPr/>
        </p:nvSpPr>
        <p:spPr>
          <a:xfrm>
            <a:off x="5363770" y="5229225"/>
            <a:ext cx="5990030" cy="923330"/>
          </a:xfrm>
          <a:prstGeom prst="rect">
            <a:avLst/>
          </a:prstGeom>
          <a:noFill/>
        </p:spPr>
        <p:txBody>
          <a:bodyPr wrap="square" rtlCol="0">
            <a:spAutoFit/>
          </a:bodyPr>
          <a:lstStyle/>
          <a:p>
            <a:r>
              <a:rPr lang="en-US" dirty="0">
                <a:solidFill>
                  <a:srgbClr val="000000"/>
                </a:solidFill>
              </a:rPr>
              <a:t>Booting and OVN is determine by the combined total of citations/violations, so the data is currently not available.  </a:t>
            </a:r>
          </a:p>
          <a:p>
            <a:r>
              <a:rPr lang="en-US" dirty="0">
                <a:solidFill>
                  <a:srgbClr val="000000"/>
                </a:solidFill>
              </a:rPr>
              <a:t>As of November 2024, OVN was dissolved.   </a:t>
            </a:r>
          </a:p>
        </p:txBody>
      </p:sp>
    </p:spTree>
    <p:extLst>
      <p:ext uri="{BB962C8B-B14F-4D97-AF65-F5344CB8AC3E}">
        <p14:creationId xmlns:p14="http://schemas.microsoft.com/office/powerpoint/2010/main" val="2045834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939271-451F-7AEA-77D7-0E5264CFB236}"/>
              </a:ext>
            </a:extLst>
          </p:cNvPr>
          <p:cNvSpPr>
            <a:spLocks noGrp="1"/>
          </p:cNvSpPr>
          <p:nvPr>
            <p:ph type="sldNum" sz="quarter" idx="12"/>
          </p:nvPr>
        </p:nvSpPr>
        <p:spPr/>
        <p:txBody>
          <a:bodyPr/>
          <a:lstStyle/>
          <a:p>
            <a:fld id="{EA92FC10-7FA6-42BC-9A9E-94AE6167F2C9}" type="slidenum">
              <a:rPr lang="en-US" smtClean="0"/>
              <a:t>31</a:t>
            </a:fld>
            <a:endParaRPr lang="en-US" dirty="0"/>
          </a:p>
        </p:txBody>
      </p:sp>
      <p:sp>
        <p:nvSpPr>
          <p:cNvPr id="6" name="TextBox 5">
            <a:extLst>
              <a:ext uri="{FF2B5EF4-FFF2-40B4-BE49-F238E27FC236}">
                <a16:creationId xmlns:a16="http://schemas.microsoft.com/office/drawing/2014/main" id="{43787E6C-1651-85C3-0252-2CF4A2F0EFDD}"/>
              </a:ext>
            </a:extLst>
          </p:cNvPr>
          <p:cNvSpPr txBox="1"/>
          <p:nvPr/>
        </p:nvSpPr>
        <p:spPr>
          <a:xfrm>
            <a:off x="428624" y="1444010"/>
            <a:ext cx="11182351" cy="3693319"/>
          </a:xfrm>
          <a:prstGeom prst="rect">
            <a:avLst/>
          </a:prstGeom>
          <a:noFill/>
        </p:spPr>
        <p:txBody>
          <a:bodyPr wrap="square">
            <a:spAutoFit/>
          </a:bodyPr>
          <a:lstStyle/>
          <a:p>
            <a:r>
              <a:rPr lang="en-US" b="1" dirty="0"/>
              <a:t>g. Specify number of parking citations issued per year by PREO’s for FY23, FY24, and year to date (list amount</a:t>
            </a:r>
          </a:p>
          <a:p>
            <a:r>
              <a:rPr lang="en-US" b="1" dirty="0"/>
              <a:t>    paid/outstanding per year).</a:t>
            </a:r>
          </a:p>
          <a:p>
            <a:endParaRPr lang="en-US" dirty="0"/>
          </a:p>
          <a:p>
            <a:endParaRPr lang="en-US" dirty="0"/>
          </a:p>
          <a:p>
            <a:endParaRPr lang="en-US" dirty="0"/>
          </a:p>
          <a:p>
            <a:endParaRPr lang="en-US" dirty="0"/>
          </a:p>
          <a:p>
            <a:r>
              <a:rPr lang="en-US" b="1" dirty="0"/>
              <a:t>h. Specify the number of participants per year for the digital parking permit program for the last 2 years.</a:t>
            </a:r>
          </a:p>
          <a:p>
            <a:pPr algn="ctr"/>
            <a:endParaRPr lang="en-US" b="1" dirty="0">
              <a:solidFill>
                <a:schemeClr val="accent1">
                  <a:lumMod val="75000"/>
                </a:schemeClr>
              </a:solidFill>
            </a:endParaRPr>
          </a:p>
          <a:p>
            <a:pPr algn="ctr"/>
            <a:r>
              <a:rPr lang="en-US" dirty="0"/>
              <a:t>In FY24 there were 4,500 active permits, FY25 YTD there are 9,476.  </a:t>
            </a:r>
          </a:p>
          <a:p>
            <a:r>
              <a:rPr lang="en-US" dirty="0">
                <a:solidFill>
                  <a:schemeClr val="accent1">
                    <a:lumMod val="75000"/>
                  </a:schemeClr>
                </a:solidFill>
              </a:rPr>
              <a:t>   </a:t>
            </a:r>
          </a:p>
          <a:p>
            <a:r>
              <a:rPr lang="en-US" dirty="0"/>
              <a:t>i</a:t>
            </a:r>
            <a:r>
              <a:rPr lang="en-US" b="1" dirty="0"/>
              <a:t>.  Specify the number of DMV red-light registrations HOLDs done per year for the last 2 years, and amount  </a:t>
            </a:r>
          </a:p>
          <a:p>
            <a:r>
              <a:rPr lang="en-US" b="1" dirty="0"/>
              <a:t>     collected/outstanding as result of DMV holds per year for the last 2 years.</a:t>
            </a:r>
          </a:p>
          <a:p>
            <a:endParaRPr lang="en-US" dirty="0"/>
          </a:p>
        </p:txBody>
      </p:sp>
      <p:sp>
        <p:nvSpPr>
          <p:cNvPr id="9" name="Rectangle 8">
            <a:extLst>
              <a:ext uri="{FF2B5EF4-FFF2-40B4-BE49-F238E27FC236}">
                <a16:creationId xmlns:a16="http://schemas.microsoft.com/office/drawing/2014/main" id="{FA0B3697-E23D-E06D-9382-219A5B9B9CD3}"/>
              </a:ext>
            </a:extLst>
          </p:cNvPr>
          <p:cNvSpPr>
            <a:spLocks noChangeArrowheads="1"/>
          </p:cNvSpPr>
          <p:nvPr/>
        </p:nvSpPr>
        <p:spPr bwMode="auto">
          <a:xfrm>
            <a:off x="199356" y="833651"/>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10.</a:t>
            </a:r>
          </a:p>
        </p:txBody>
      </p:sp>
      <p:graphicFrame>
        <p:nvGraphicFramePr>
          <p:cNvPr id="13" name="Table 12">
            <a:extLst>
              <a:ext uri="{FF2B5EF4-FFF2-40B4-BE49-F238E27FC236}">
                <a16:creationId xmlns:a16="http://schemas.microsoft.com/office/drawing/2014/main" id="{5C4AF06B-A63E-1863-33A1-22882CEB42C2}"/>
              </a:ext>
            </a:extLst>
          </p:cNvPr>
          <p:cNvGraphicFramePr>
            <a:graphicFrameLocks noGrp="1"/>
          </p:cNvGraphicFramePr>
          <p:nvPr>
            <p:extLst>
              <p:ext uri="{D42A27DB-BD31-4B8C-83A1-F6EECF244321}">
                <p14:modId xmlns:p14="http://schemas.microsoft.com/office/powerpoint/2010/main" val="3439176169"/>
              </p:ext>
            </p:extLst>
          </p:nvPr>
        </p:nvGraphicFramePr>
        <p:xfrm>
          <a:off x="3786188" y="2044307"/>
          <a:ext cx="4619625" cy="949960"/>
        </p:xfrm>
        <a:graphic>
          <a:graphicData uri="http://schemas.openxmlformats.org/drawingml/2006/table">
            <a:tbl>
              <a:tblPr firstRow="1" bandRow="1">
                <a:tableStyleId>{5C22544A-7EE6-4342-B048-85BDC9FD1C3A}</a:tableStyleId>
              </a:tblPr>
              <a:tblGrid>
                <a:gridCol w="1390650">
                  <a:extLst>
                    <a:ext uri="{9D8B030D-6E8A-4147-A177-3AD203B41FA5}">
                      <a16:colId xmlns:a16="http://schemas.microsoft.com/office/drawing/2014/main" val="2366939460"/>
                    </a:ext>
                  </a:extLst>
                </a:gridCol>
                <a:gridCol w="1485900">
                  <a:extLst>
                    <a:ext uri="{9D8B030D-6E8A-4147-A177-3AD203B41FA5}">
                      <a16:colId xmlns:a16="http://schemas.microsoft.com/office/drawing/2014/main" val="504934012"/>
                    </a:ext>
                  </a:extLst>
                </a:gridCol>
                <a:gridCol w="1743075">
                  <a:extLst>
                    <a:ext uri="{9D8B030D-6E8A-4147-A177-3AD203B41FA5}">
                      <a16:colId xmlns:a16="http://schemas.microsoft.com/office/drawing/2014/main" val="3157332830"/>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FY2023 PREO Issuance</a:t>
                      </a:r>
                    </a:p>
                  </a:txBody>
                  <a:tcPr anchor="ctr"/>
                </a:tc>
                <a:tc>
                  <a:txBody>
                    <a:bodyPr/>
                    <a:lstStyle/>
                    <a:p>
                      <a:pPr algn="ctr"/>
                      <a:r>
                        <a:rPr lang="en-US" sz="1600" dirty="0"/>
                        <a:t>FY2024 PREO Issuance  </a:t>
                      </a:r>
                    </a:p>
                  </a:txBody>
                  <a:tcPr anchor="ctr"/>
                </a:tc>
                <a:tc>
                  <a:txBody>
                    <a:bodyPr/>
                    <a:lstStyle/>
                    <a:p>
                      <a:pPr marL="0" algn="ctr" defTabSz="914400" rtl="0" eaLnBrk="1" latinLnBrk="0" hangingPunct="1"/>
                      <a:r>
                        <a:rPr lang="en-US" sz="1600" b="1" kern="1200" dirty="0">
                          <a:solidFill>
                            <a:schemeClr val="lt1"/>
                          </a:solidFill>
                          <a:latin typeface="+mn-lt"/>
                          <a:ea typeface="+mn-ea"/>
                          <a:cs typeface="+mn-cs"/>
                        </a:rPr>
                        <a:t>FY2025 PREO Issuance YTD</a:t>
                      </a:r>
                    </a:p>
                  </a:txBody>
                  <a:tcPr anchor="ctr"/>
                </a:tc>
                <a:extLst>
                  <a:ext uri="{0D108BD9-81ED-4DB2-BD59-A6C34878D82A}">
                    <a16:rowId xmlns:a16="http://schemas.microsoft.com/office/drawing/2014/main" val="3258022671"/>
                  </a:ext>
                </a:extLst>
              </a:tr>
              <a:tr h="370840">
                <a:tc>
                  <a:txBody>
                    <a:bodyPr/>
                    <a:lstStyle/>
                    <a:p>
                      <a:pPr algn="ctr"/>
                      <a:r>
                        <a:rPr lang="en-US" sz="1600" dirty="0"/>
                        <a:t>50,869</a:t>
                      </a:r>
                    </a:p>
                  </a:txBody>
                  <a:tcPr anchor="ctr"/>
                </a:tc>
                <a:tc>
                  <a:txBody>
                    <a:bodyPr/>
                    <a:lstStyle/>
                    <a:p>
                      <a:pPr algn="ctr"/>
                      <a:r>
                        <a:rPr lang="en-US" sz="1600" dirty="0"/>
                        <a:t>45,916</a:t>
                      </a:r>
                    </a:p>
                  </a:txBody>
                  <a:tcPr anchor="ctr"/>
                </a:tc>
                <a:tc>
                  <a:txBody>
                    <a:bodyPr/>
                    <a:lstStyle/>
                    <a:p>
                      <a:pPr algn="ctr"/>
                      <a:r>
                        <a:rPr lang="en-US" sz="1600" dirty="0"/>
                        <a:t>29,082</a:t>
                      </a:r>
                    </a:p>
                  </a:txBody>
                  <a:tcPr anchor="ctr"/>
                </a:tc>
                <a:extLst>
                  <a:ext uri="{0D108BD9-81ED-4DB2-BD59-A6C34878D82A}">
                    <a16:rowId xmlns:a16="http://schemas.microsoft.com/office/drawing/2014/main" val="2895982655"/>
                  </a:ext>
                </a:extLst>
              </a:tr>
            </a:tbl>
          </a:graphicData>
        </a:graphic>
      </p:graphicFrame>
      <p:graphicFrame>
        <p:nvGraphicFramePr>
          <p:cNvPr id="15" name="Table 14">
            <a:extLst>
              <a:ext uri="{FF2B5EF4-FFF2-40B4-BE49-F238E27FC236}">
                <a16:creationId xmlns:a16="http://schemas.microsoft.com/office/drawing/2014/main" id="{7DE13EC2-BD19-4CA4-DDD4-5D9A82F5E14A}"/>
              </a:ext>
            </a:extLst>
          </p:cNvPr>
          <p:cNvGraphicFramePr>
            <a:graphicFrameLocks noGrp="1"/>
          </p:cNvGraphicFramePr>
          <p:nvPr>
            <p:extLst>
              <p:ext uri="{D42A27DB-BD31-4B8C-83A1-F6EECF244321}">
                <p14:modId xmlns:p14="http://schemas.microsoft.com/office/powerpoint/2010/main" val="2153109846"/>
              </p:ext>
            </p:extLst>
          </p:nvPr>
        </p:nvGraphicFramePr>
        <p:xfrm>
          <a:off x="4426796" y="4888270"/>
          <a:ext cx="3338408" cy="1462365"/>
        </p:xfrm>
        <a:graphic>
          <a:graphicData uri="http://schemas.openxmlformats.org/drawingml/2006/table">
            <a:tbl>
              <a:tblPr firstRow="1" bandRow="1">
                <a:tableStyleId>{5C22544A-7EE6-4342-B048-85BDC9FD1C3A}</a:tableStyleId>
              </a:tblPr>
              <a:tblGrid>
                <a:gridCol w="1340168">
                  <a:extLst>
                    <a:ext uri="{9D8B030D-6E8A-4147-A177-3AD203B41FA5}">
                      <a16:colId xmlns:a16="http://schemas.microsoft.com/office/drawing/2014/main" val="1128890812"/>
                    </a:ext>
                  </a:extLst>
                </a:gridCol>
                <a:gridCol w="1002030">
                  <a:extLst>
                    <a:ext uri="{9D8B030D-6E8A-4147-A177-3AD203B41FA5}">
                      <a16:colId xmlns:a16="http://schemas.microsoft.com/office/drawing/2014/main" val="3810791755"/>
                    </a:ext>
                  </a:extLst>
                </a:gridCol>
                <a:gridCol w="996210">
                  <a:extLst>
                    <a:ext uri="{9D8B030D-6E8A-4147-A177-3AD203B41FA5}">
                      <a16:colId xmlns:a16="http://schemas.microsoft.com/office/drawing/2014/main" val="835733533"/>
                    </a:ext>
                  </a:extLst>
                </a:gridCol>
              </a:tblGrid>
              <a:tr h="349845">
                <a:tc gridSpan="3">
                  <a:txBody>
                    <a:bodyPr/>
                    <a:lstStyle/>
                    <a:p>
                      <a:pPr algn="ctr"/>
                      <a:r>
                        <a:rPr lang="en-US" sz="1600" dirty="0"/>
                        <a:t>Red Light Registration Holds</a:t>
                      </a:r>
                    </a:p>
                  </a:txBody>
                  <a:tcPr/>
                </a:tc>
                <a:tc hMerge="1">
                  <a:txBody>
                    <a:bodyPr/>
                    <a:lstStyle/>
                    <a:p>
                      <a:endParaRPr lang="en-US"/>
                    </a:p>
                  </a:txBody>
                  <a:tcPr/>
                </a:tc>
                <a:tc hMerge="1">
                  <a:txBody>
                    <a:bodyPr/>
                    <a:lstStyle/>
                    <a:p>
                      <a:pPr algn="ctr"/>
                      <a:endParaRPr lang="en-US"/>
                    </a:p>
                  </a:txBody>
                  <a:tcPr/>
                </a:tc>
                <a:extLst>
                  <a:ext uri="{0D108BD9-81ED-4DB2-BD59-A6C34878D82A}">
                    <a16:rowId xmlns:a16="http://schemas.microsoft.com/office/drawing/2014/main" val="1150015663"/>
                  </a:ext>
                </a:extLst>
              </a:tr>
              <a:tr h="370840">
                <a:tc>
                  <a:txBody>
                    <a:bodyPr/>
                    <a:lstStyle/>
                    <a:p>
                      <a:endParaRPr lang="en-US" sz="1600" dirty="0"/>
                    </a:p>
                  </a:txBody>
                  <a:tcPr/>
                </a:tc>
                <a:tc>
                  <a:txBody>
                    <a:bodyPr/>
                    <a:lstStyle/>
                    <a:p>
                      <a:r>
                        <a:rPr lang="en-US" sz="1600" dirty="0"/>
                        <a:t>FY24</a:t>
                      </a:r>
                    </a:p>
                  </a:txBody>
                  <a:tcPr/>
                </a:tc>
                <a:tc>
                  <a:txBody>
                    <a:bodyPr/>
                    <a:lstStyle/>
                    <a:p>
                      <a:r>
                        <a:rPr lang="en-US" sz="1600" dirty="0"/>
                        <a:t>FY25 YTD</a:t>
                      </a:r>
                    </a:p>
                  </a:txBody>
                  <a:tcPr/>
                </a:tc>
                <a:extLst>
                  <a:ext uri="{0D108BD9-81ED-4DB2-BD59-A6C34878D82A}">
                    <a16:rowId xmlns:a16="http://schemas.microsoft.com/office/drawing/2014/main" val="3569743489"/>
                  </a:ext>
                </a:extLst>
              </a:tr>
              <a:tr h="370840">
                <a:tc>
                  <a:txBody>
                    <a:bodyPr/>
                    <a:lstStyle/>
                    <a:p>
                      <a:r>
                        <a:rPr lang="en-US" sz="1600" dirty="0"/>
                        <a:t>Collection</a:t>
                      </a:r>
                    </a:p>
                  </a:txBody>
                  <a:tcPr/>
                </a:tc>
                <a:tc>
                  <a:txBody>
                    <a:bodyPr/>
                    <a:lstStyle/>
                    <a:p>
                      <a:r>
                        <a:rPr lang="en-US" sz="1600" dirty="0"/>
                        <a:t>$572,351</a:t>
                      </a:r>
                    </a:p>
                  </a:txBody>
                  <a:tcPr/>
                </a:tc>
                <a:tc>
                  <a:txBody>
                    <a:bodyPr/>
                    <a:lstStyle/>
                    <a:p>
                      <a:r>
                        <a:rPr lang="en-US" sz="1600" dirty="0"/>
                        <a:t>$292,779</a:t>
                      </a:r>
                    </a:p>
                  </a:txBody>
                  <a:tcPr/>
                </a:tc>
                <a:extLst>
                  <a:ext uri="{0D108BD9-81ED-4DB2-BD59-A6C34878D82A}">
                    <a16:rowId xmlns:a16="http://schemas.microsoft.com/office/drawing/2014/main" val="4064284047"/>
                  </a:ext>
                </a:extLst>
              </a:tr>
              <a:tr h="370840">
                <a:tc>
                  <a:txBody>
                    <a:bodyPr/>
                    <a:lstStyle/>
                    <a:p>
                      <a:r>
                        <a:rPr lang="en-US" sz="1600" dirty="0"/>
                        <a:t>Outstanding*</a:t>
                      </a:r>
                    </a:p>
                  </a:txBody>
                  <a:tcPr/>
                </a:tc>
                <a:tc>
                  <a:txBody>
                    <a:bodyPr/>
                    <a:lstStyle/>
                    <a:p>
                      <a:r>
                        <a:rPr lang="en-US" sz="1600" dirty="0"/>
                        <a:t>$749,342</a:t>
                      </a:r>
                    </a:p>
                  </a:txBody>
                  <a:tcPr/>
                </a:tc>
                <a:tc>
                  <a:txBody>
                    <a:bodyPr/>
                    <a:lstStyle/>
                    <a:p>
                      <a:r>
                        <a:rPr lang="en-US" sz="1600" dirty="0"/>
                        <a:t>$137,289</a:t>
                      </a:r>
                    </a:p>
                  </a:txBody>
                  <a:tcPr/>
                </a:tc>
                <a:extLst>
                  <a:ext uri="{0D108BD9-81ED-4DB2-BD59-A6C34878D82A}">
                    <a16:rowId xmlns:a16="http://schemas.microsoft.com/office/drawing/2014/main" val="3733601838"/>
                  </a:ext>
                </a:extLst>
              </a:tr>
            </a:tbl>
          </a:graphicData>
        </a:graphic>
      </p:graphicFrame>
      <p:sp>
        <p:nvSpPr>
          <p:cNvPr id="3" name="TextBox 2">
            <a:extLst>
              <a:ext uri="{FF2B5EF4-FFF2-40B4-BE49-F238E27FC236}">
                <a16:creationId xmlns:a16="http://schemas.microsoft.com/office/drawing/2014/main" id="{2E8248CA-A464-AD9B-FAC4-A6654E49B970}"/>
              </a:ext>
            </a:extLst>
          </p:cNvPr>
          <p:cNvSpPr txBox="1"/>
          <p:nvPr/>
        </p:nvSpPr>
        <p:spPr>
          <a:xfrm>
            <a:off x="8305800" y="5029200"/>
            <a:ext cx="2514600" cy="369332"/>
          </a:xfrm>
          <a:prstGeom prst="rect">
            <a:avLst/>
          </a:prstGeom>
          <a:noFill/>
        </p:spPr>
        <p:txBody>
          <a:bodyPr wrap="square" rtlCol="0">
            <a:spAutoFit/>
          </a:bodyPr>
          <a:lstStyle/>
          <a:p>
            <a:r>
              <a:rPr lang="en-US" dirty="0"/>
              <a:t>*Based on FY issuance </a:t>
            </a:r>
          </a:p>
        </p:txBody>
      </p:sp>
    </p:spTree>
    <p:extLst>
      <p:ext uri="{BB962C8B-B14F-4D97-AF65-F5344CB8AC3E}">
        <p14:creationId xmlns:p14="http://schemas.microsoft.com/office/powerpoint/2010/main" val="10440379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6D58A2-3FDB-EE50-118D-541B8ABB868E}"/>
              </a:ext>
            </a:extLst>
          </p:cNvPr>
          <p:cNvSpPr>
            <a:spLocks noGrp="1"/>
          </p:cNvSpPr>
          <p:nvPr>
            <p:ph type="sldNum" sz="quarter" idx="12"/>
          </p:nvPr>
        </p:nvSpPr>
        <p:spPr/>
        <p:txBody>
          <a:bodyPr/>
          <a:lstStyle/>
          <a:p>
            <a:fld id="{EA92FC10-7FA6-42BC-9A9E-94AE6167F2C9}" type="slidenum">
              <a:rPr lang="en-US" smtClean="0"/>
              <a:t>32</a:t>
            </a:fld>
            <a:endParaRPr lang="en-US" dirty="0"/>
          </a:p>
        </p:txBody>
      </p:sp>
      <p:sp>
        <p:nvSpPr>
          <p:cNvPr id="6" name="TextBox 5">
            <a:extLst>
              <a:ext uri="{FF2B5EF4-FFF2-40B4-BE49-F238E27FC236}">
                <a16:creationId xmlns:a16="http://schemas.microsoft.com/office/drawing/2014/main" id="{34D3DC9D-B049-C3E2-AEF2-8045B1F6F1FC}"/>
              </a:ext>
            </a:extLst>
          </p:cNvPr>
          <p:cNvSpPr txBox="1"/>
          <p:nvPr/>
        </p:nvSpPr>
        <p:spPr>
          <a:xfrm>
            <a:off x="884772" y="1233732"/>
            <a:ext cx="9115041" cy="5355312"/>
          </a:xfrm>
          <a:prstGeom prst="rect">
            <a:avLst/>
          </a:prstGeom>
          <a:noFill/>
        </p:spPr>
        <p:txBody>
          <a:bodyPr wrap="square" lIns="91440" tIns="45720" rIns="91440" bIns="45720" anchor="t">
            <a:spAutoFit/>
          </a:bodyPr>
          <a:lstStyle/>
          <a:p>
            <a:r>
              <a:rPr lang="en-US" b="1" dirty="0"/>
              <a:t>j. Specify the ROI for the commissions categories.</a:t>
            </a:r>
          </a:p>
          <a:p>
            <a:endParaRPr lang="en-US" dirty="0"/>
          </a:p>
          <a:p>
            <a:r>
              <a:rPr lang="en-US" dirty="0">
                <a:ea typeface="Calibri"/>
                <a:cs typeface="Calibri"/>
              </a:rPr>
              <a:t>Law firm assisting with collections:  There is a 30% commission associated with the firm as a result of filing of cases in court.  Otherwise, the firm is paid on a flat fee for monition and court filings and distribution of collection letters (wage tax). </a:t>
            </a:r>
          </a:p>
          <a:p>
            <a:endParaRPr lang="en-US" dirty="0">
              <a:ea typeface="Calibri"/>
              <a:cs typeface="Calibri"/>
            </a:endParaRPr>
          </a:p>
          <a:p>
            <a:r>
              <a:rPr lang="en-US" b="1" dirty="0"/>
              <a:t>k. Specify projected impact to this budget if any for the new one-year towing contracts.</a:t>
            </a:r>
            <a:endParaRPr lang="en-US" b="1" dirty="0">
              <a:ea typeface="Calibri" panose="020F0502020204030204"/>
              <a:cs typeface="Calibri" panose="020F0502020204030204"/>
            </a:endParaRPr>
          </a:p>
          <a:p>
            <a:endParaRPr lang="en-US" dirty="0">
              <a:ea typeface="Calibri" panose="020F0502020204030204"/>
              <a:cs typeface="Calibri" panose="020F0502020204030204"/>
            </a:endParaRPr>
          </a:p>
          <a:p>
            <a:r>
              <a:rPr lang="en-US" dirty="0">
                <a:ea typeface="Calibri" panose="020F0502020204030204"/>
                <a:cs typeface="Calibri" panose="020F0502020204030204"/>
              </a:rPr>
              <a:t>The towing contract will be renewed on July 1, 2025 (we provided a three-month extension to the contract to make it co-terminus with the fiscal year and to accommodate any changes in the contract terms due to the settlement).  There are no expected changes to the budget for FY 2026 with the new contract. It is anticipated that, as last year, towing companies will charge customers for tows. </a:t>
            </a:r>
          </a:p>
          <a:p>
            <a:endParaRPr lang="en-US" dirty="0"/>
          </a:p>
          <a:p>
            <a:r>
              <a:rPr lang="en-US" b="1" dirty="0"/>
              <a:t>l. Specify the number of redlight cameras down during CY2024, and year to date CY2025, and specify any impact to revenue.</a:t>
            </a:r>
            <a:endParaRPr lang="en-US" b="1" dirty="0">
              <a:ea typeface="Calibri"/>
              <a:cs typeface="Calibri"/>
            </a:endParaRPr>
          </a:p>
          <a:p>
            <a:r>
              <a:rPr lang="en-US" dirty="0"/>
              <a:t>      	CY2024 – 12 camera’s  </a:t>
            </a:r>
          </a:p>
          <a:p>
            <a:r>
              <a:rPr lang="en-US" dirty="0"/>
              <a:t>	CY 2025 - 9 camera’s </a:t>
            </a:r>
          </a:p>
          <a:p>
            <a:endParaRPr lang="en-US" dirty="0"/>
          </a:p>
        </p:txBody>
      </p:sp>
      <p:sp>
        <p:nvSpPr>
          <p:cNvPr id="3" name="Rectangle 2">
            <a:extLst>
              <a:ext uri="{FF2B5EF4-FFF2-40B4-BE49-F238E27FC236}">
                <a16:creationId xmlns:a16="http://schemas.microsoft.com/office/drawing/2014/main" id="{EF606AE1-1ECB-076B-0F47-ED49F0EBB2D2}"/>
              </a:ext>
            </a:extLst>
          </p:cNvPr>
          <p:cNvSpPr>
            <a:spLocks noChangeArrowheads="1"/>
          </p:cNvSpPr>
          <p:nvPr/>
        </p:nvSpPr>
        <p:spPr bwMode="auto">
          <a:xfrm>
            <a:off x="199356" y="833651"/>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10.</a:t>
            </a:r>
          </a:p>
        </p:txBody>
      </p:sp>
    </p:spTree>
    <p:extLst>
      <p:ext uri="{BB962C8B-B14F-4D97-AF65-F5344CB8AC3E}">
        <p14:creationId xmlns:p14="http://schemas.microsoft.com/office/powerpoint/2010/main" val="2524964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308941" y="896323"/>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11.</a:t>
            </a:r>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33</a:t>
            </a:fld>
            <a:endParaRPr lang="en-US" dirty="0"/>
          </a:p>
        </p:txBody>
      </p:sp>
      <p:sp>
        <p:nvSpPr>
          <p:cNvPr id="6" name="TextBox 5">
            <a:extLst>
              <a:ext uri="{FF2B5EF4-FFF2-40B4-BE49-F238E27FC236}">
                <a16:creationId xmlns:a16="http://schemas.microsoft.com/office/drawing/2014/main" id="{0D8CD73E-106C-91A7-E7BB-A0563400547E}"/>
              </a:ext>
            </a:extLst>
          </p:cNvPr>
          <p:cNvSpPr txBox="1"/>
          <p:nvPr/>
        </p:nvSpPr>
        <p:spPr>
          <a:xfrm>
            <a:off x="676275" y="1434903"/>
            <a:ext cx="9429750" cy="1200329"/>
          </a:xfrm>
          <a:prstGeom prst="rect">
            <a:avLst/>
          </a:prstGeom>
          <a:noFill/>
        </p:spPr>
        <p:txBody>
          <a:bodyPr wrap="square" lIns="91440" tIns="45720" rIns="91440" bIns="45720" anchor="t">
            <a:spAutoFit/>
          </a:bodyPr>
          <a:lstStyle/>
          <a:p>
            <a:r>
              <a:rPr lang="en-US" b="1" dirty="0"/>
              <a:t>Discuss the $525K budgeted for Lockbox Charges ($200K GF, $325K WSF).</a:t>
            </a:r>
          </a:p>
          <a:p>
            <a:r>
              <a:rPr lang="en-US" b="1" dirty="0"/>
              <a:t>   a. Justify the rationale for higher cost allocation to the water sewer fund for this charge.</a:t>
            </a:r>
          </a:p>
          <a:p>
            <a:r>
              <a:rPr lang="en-US" dirty="0">
                <a:ea typeface="Calibri"/>
                <a:cs typeface="Calibri"/>
              </a:rPr>
              <a:t>Lockbox charges dropped from a high of $421,000 (FY 2024) to $360,000 in FY 2026 due to drop in mail in payments as customers shift to online payments. </a:t>
            </a:r>
          </a:p>
        </p:txBody>
      </p:sp>
      <p:sp>
        <p:nvSpPr>
          <p:cNvPr id="8" name="Rectangle 7">
            <a:extLst>
              <a:ext uri="{FF2B5EF4-FFF2-40B4-BE49-F238E27FC236}">
                <a16:creationId xmlns:a16="http://schemas.microsoft.com/office/drawing/2014/main" id="{73BAF5BE-CE21-23C4-652B-15B8D247F934}"/>
              </a:ext>
            </a:extLst>
          </p:cNvPr>
          <p:cNvSpPr>
            <a:spLocks noChangeArrowheads="1"/>
          </p:cNvSpPr>
          <p:nvPr/>
        </p:nvSpPr>
        <p:spPr bwMode="auto">
          <a:xfrm>
            <a:off x="192985" y="2731640"/>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12.</a:t>
            </a:r>
          </a:p>
        </p:txBody>
      </p:sp>
      <p:sp>
        <p:nvSpPr>
          <p:cNvPr id="11" name="TextBox 10">
            <a:extLst>
              <a:ext uri="{FF2B5EF4-FFF2-40B4-BE49-F238E27FC236}">
                <a16:creationId xmlns:a16="http://schemas.microsoft.com/office/drawing/2014/main" id="{E85EB8A8-1604-4A51-9193-F06DB1F850A3}"/>
              </a:ext>
            </a:extLst>
          </p:cNvPr>
          <p:cNvSpPr txBox="1"/>
          <p:nvPr/>
        </p:nvSpPr>
        <p:spPr>
          <a:xfrm>
            <a:off x="800100" y="3131721"/>
            <a:ext cx="10553700" cy="3139321"/>
          </a:xfrm>
          <a:prstGeom prst="rect">
            <a:avLst/>
          </a:prstGeom>
          <a:noFill/>
        </p:spPr>
        <p:txBody>
          <a:bodyPr wrap="square" lIns="91440" tIns="45720" rIns="91440" bIns="45720" anchor="t">
            <a:spAutoFit/>
          </a:bodyPr>
          <a:lstStyle/>
          <a:p>
            <a:r>
              <a:rPr lang="en-US" b="1" dirty="0"/>
              <a:t>Discuss the overall growth to the Finance Department’s budget from FY22 to FY26, as to the percentage of growth immensely to the Water Sewer Fund, compared with less growth to the General Fund. Please explain</a:t>
            </a:r>
            <a:r>
              <a:rPr lang="en-US" dirty="0"/>
              <a:t>.</a:t>
            </a:r>
          </a:p>
          <a:p>
            <a:r>
              <a:rPr lang="en-US" dirty="0">
                <a:ea typeface="Calibri"/>
                <a:cs typeface="Calibri"/>
              </a:rPr>
              <a:t>The primary drivers of the increases to the Water Sewer Fund from FY 2022 to FY 2026 are:</a:t>
            </a:r>
          </a:p>
          <a:p>
            <a:pPr marL="342900" indent="-342900">
              <a:buAutoNum type="alphaLcParenR"/>
            </a:pPr>
            <a:r>
              <a:rPr lang="en-US" dirty="0">
                <a:ea typeface="Calibri"/>
                <a:cs typeface="Calibri"/>
              </a:rPr>
              <a:t>Standard personnel cost growth of salaries and benefits ($761,755)</a:t>
            </a:r>
          </a:p>
          <a:p>
            <a:pPr marL="342900" indent="-342900">
              <a:buAutoNum type="alphaLcParenR"/>
            </a:pPr>
            <a:r>
              <a:rPr lang="en-US" dirty="0">
                <a:ea typeface="Calibri"/>
                <a:cs typeface="Calibri"/>
              </a:rPr>
              <a:t>Indirect Costs supporting operational services to the Water Sewer Fund ($1,123,151). The indirect cost study was refreshed in FY 2025 from previous estimates in FY 2020.  Monthly billing of utilities and all costs associated with the process has increased the budget.</a:t>
            </a:r>
          </a:p>
          <a:p>
            <a:pPr marL="342900" indent="-342900">
              <a:buAutoNum type="alphaLcParenR"/>
            </a:pPr>
            <a:r>
              <a:rPr lang="en-US" dirty="0">
                <a:ea typeface="Calibri"/>
                <a:cs typeface="Calibri"/>
              </a:rPr>
              <a:t>ERP Study Costs ($200,000)</a:t>
            </a:r>
          </a:p>
          <a:p>
            <a:pPr marL="342900" indent="-342900">
              <a:buAutoNum type="alphaLcParenR"/>
            </a:pPr>
            <a:r>
              <a:rPr lang="en-US" dirty="0">
                <a:ea typeface="Calibri"/>
                <a:cs typeface="Calibri"/>
              </a:rPr>
              <a:t>UPAP Program ($250,000)</a:t>
            </a:r>
          </a:p>
          <a:p>
            <a:pPr marL="342900" indent="-342900">
              <a:buAutoNum type="alphaLcParenR"/>
            </a:pPr>
            <a:r>
              <a:rPr lang="en-US" dirty="0">
                <a:ea typeface="Calibri"/>
                <a:cs typeface="Calibri"/>
              </a:rPr>
              <a:t>311 Services ($500,000)</a:t>
            </a:r>
          </a:p>
          <a:p>
            <a:pPr marL="342900" indent="-342900">
              <a:buAutoNum type="alphaLcParenR"/>
            </a:pPr>
            <a:r>
              <a:rPr lang="en-US" dirty="0">
                <a:ea typeface="Calibri"/>
                <a:cs typeface="Calibri"/>
              </a:rPr>
              <a:t>UBCIS and Salesforce Licenses ($400,000)</a:t>
            </a:r>
          </a:p>
        </p:txBody>
      </p:sp>
    </p:spTree>
    <p:extLst>
      <p:ext uri="{BB962C8B-B14F-4D97-AF65-F5344CB8AC3E}">
        <p14:creationId xmlns:p14="http://schemas.microsoft.com/office/powerpoint/2010/main" val="29190308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FB54-E0F7-8E9E-33EF-ACC98832423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9F0B09-F539-F59A-DC25-C3EFD184A231}"/>
              </a:ext>
            </a:extLst>
          </p:cNvPr>
          <p:cNvSpPr>
            <a:spLocks noGrp="1"/>
          </p:cNvSpPr>
          <p:nvPr>
            <p:ph type="sldNum" sz="quarter" idx="12"/>
          </p:nvPr>
        </p:nvSpPr>
        <p:spPr/>
        <p:txBody>
          <a:bodyPr/>
          <a:lstStyle/>
          <a:p>
            <a:fld id="{EA92FC10-7FA6-42BC-9A9E-94AE6167F2C9}" type="slidenum">
              <a:rPr lang="en-US" smtClean="0"/>
              <a:t>34</a:t>
            </a:fld>
            <a:endParaRPr lang="en-US" dirty="0"/>
          </a:p>
        </p:txBody>
      </p:sp>
      <p:sp>
        <p:nvSpPr>
          <p:cNvPr id="12" name="Rectangle 11">
            <a:extLst>
              <a:ext uri="{FF2B5EF4-FFF2-40B4-BE49-F238E27FC236}">
                <a16:creationId xmlns:a16="http://schemas.microsoft.com/office/drawing/2014/main" id="{C3C699E8-04D2-9CB5-9EAA-55503E43AC15}"/>
              </a:ext>
            </a:extLst>
          </p:cNvPr>
          <p:cNvSpPr>
            <a:spLocks noChangeArrowheads="1"/>
          </p:cNvSpPr>
          <p:nvPr/>
        </p:nvSpPr>
        <p:spPr bwMode="auto">
          <a:xfrm>
            <a:off x="286929" y="889232"/>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dirty="0"/>
              <a:t>Question 13.</a:t>
            </a:r>
          </a:p>
        </p:txBody>
      </p:sp>
      <p:sp>
        <p:nvSpPr>
          <p:cNvPr id="14" name="TextBox 13">
            <a:extLst>
              <a:ext uri="{FF2B5EF4-FFF2-40B4-BE49-F238E27FC236}">
                <a16:creationId xmlns:a16="http://schemas.microsoft.com/office/drawing/2014/main" id="{8368B600-543B-A550-97D2-654C51A2222F}"/>
              </a:ext>
            </a:extLst>
          </p:cNvPr>
          <p:cNvSpPr txBox="1"/>
          <p:nvPr/>
        </p:nvSpPr>
        <p:spPr>
          <a:xfrm>
            <a:off x="894045" y="1381888"/>
            <a:ext cx="10067925" cy="3416320"/>
          </a:xfrm>
          <a:prstGeom prst="rect">
            <a:avLst/>
          </a:prstGeom>
          <a:noFill/>
        </p:spPr>
        <p:txBody>
          <a:bodyPr wrap="square" lIns="91440" tIns="45720" rIns="91440" bIns="45720" anchor="t">
            <a:spAutoFit/>
          </a:bodyPr>
          <a:lstStyle/>
          <a:p>
            <a:r>
              <a:rPr lang="en-US" b="1" dirty="0">
                <a:latin typeface="Calibri"/>
                <a:ea typeface="Calibri Light"/>
                <a:cs typeface="Calibri Light"/>
              </a:rPr>
              <a:t>Share the methodology that is used to determine how 84 full time positions in the Finance Department could be split funded, 55.15 FTE’S in the General Fund, and 28.85 in the Water Sewer Fund. Please explain.</a:t>
            </a:r>
          </a:p>
          <a:p>
            <a:endParaRPr lang="en-US" b="1" dirty="0">
              <a:latin typeface="Calibri"/>
              <a:ea typeface="Calibri"/>
              <a:cs typeface="Calibri"/>
            </a:endParaRPr>
          </a:p>
          <a:p>
            <a:r>
              <a:rPr lang="en-US" dirty="0">
                <a:latin typeface="Calibri"/>
                <a:ea typeface="Calibri"/>
                <a:cs typeface="Calibri"/>
              </a:rPr>
              <a:t>If a position is directly servicing utility customers or indirectly providing support to direct support personnel, then it is included in either the direct costs or indirect costs.  </a:t>
            </a:r>
          </a:p>
          <a:p>
            <a:endParaRPr lang="en-US" b="1" dirty="0">
              <a:latin typeface="Calibri"/>
              <a:ea typeface="Calibri"/>
              <a:cs typeface="Calibri"/>
            </a:endParaRPr>
          </a:p>
          <a:p>
            <a:r>
              <a:rPr lang="en-US" dirty="0">
                <a:latin typeface="Calibri"/>
                <a:ea typeface="+mn-lt"/>
                <a:cs typeface="+mn-lt"/>
              </a:rPr>
              <a:t>It is useful to consider the types of customers that the Department of Finance serves.  For example, there are approximately 40,000 utility customers who receive monthly bills.  This produces over 480,000 bills printed and distributed (Billing Division) and subsequently processed and reconciled when paid (Central Cashiering and Customer Service).  In addition, the majority of our collection activity (Account Services and legal partners) encompasses utility delinquencies totaling $19 million. </a:t>
            </a:r>
            <a:endParaRPr lang="en-US" b="1" dirty="0">
              <a:latin typeface="Calibri"/>
              <a:ea typeface="Calibri"/>
              <a:cs typeface="Calibri"/>
            </a:endParaRPr>
          </a:p>
        </p:txBody>
      </p:sp>
    </p:spTree>
    <p:extLst>
      <p:ext uri="{BB962C8B-B14F-4D97-AF65-F5344CB8AC3E}">
        <p14:creationId xmlns:p14="http://schemas.microsoft.com/office/powerpoint/2010/main" val="38267429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F5DAB8-87A4-4020-8DF9-887EDEEAF114}"/>
              </a:ext>
            </a:extLst>
          </p:cNvPr>
          <p:cNvSpPr>
            <a:spLocks noGrp="1"/>
          </p:cNvSpPr>
          <p:nvPr>
            <p:ph sz="half" idx="2"/>
          </p:nvPr>
        </p:nvSpPr>
        <p:spPr>
          <a:xfrm>
            <a:off x="246793" y="897674"/>
            <a:ext cx="4934479" cy="473825"/>
          </a:xfrm>
        </p:spPr>
        <p:txBody>
          <a:bodyPr>
            <a:normAutofit/>
          </a:bodyPr>
          <a:lstStyle/>
          <a:p>
            <a:pPr marL="0" indent="0">
              <a:buNone/>
            </a:pPr>
            <a:r>
              <a:rPr lang="en-US" sz="2000" b="1" dirty="0"/>
              <a:t>Question 14.</a:t>
            </a:r>
          </a:p>
        </p:txBody>
      </p:sp>
      <p:sp>
        <p:nvSpPr>
          <p:cNvPr id="6" name="Content Placeholder 2">
            <a:extLst>
              <a:ext uri="{FF2B5EF4-FFF2-40B4-BE49-F238E27FC236}">
                <a16:creationId xmlns:a16="http://schemas.microsoft.com/office/drawing/2014/main" id="{827D7E72-1A95-461A-8F39-3E834CACF8DF}"/>
              </a:ext>
            </a:extLst>
          </p:cNvPr>
          <p:cNvSpPr txBox="1">
            <a:spLocks/>
          </p:cNvSpPr>
          <p:nvPr/>
        </p:nvSpPr>
        <p:spPr>
          <a:xfrm>
            <a:off x="468630" y="1214070"/>
            <a:ext cx="9927590" cy="3277773"/>
          </a:xfrm>
          <a:prstGeom prst="rect">
            <a:avLst/>
          </a:prstGeom>
        </p:spPr>
        <p:txBody>
          <a:bodyPr vert="horz" lIns="91440" tIns="45720" rIns="91440" bIns="45720" rtlCol="0" anchor="t">
            <a:noAutofit/>
          </a:bodyPr>
          <a:lstStyle>
            <a:lvl1pPr marL="342900" indent="-342900" algn="l" defTabSz="914400" rtl="0" eaLnBrk="1" latinLnBrk="0" hangingPunct="1">
              <a:lnSpc>
                <a:spcPct val="9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9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9pPr>
          </a:lstStyle>
          <a:p>
            <a:pPr marL="0" marR="0" indent="0">
              <a:spcBef>
                <a:spcPts val="0"/>
              </a:spcBef>
              <a:spcAft>
                <a:spcPts val="0"/>
              </a:spcAft>
              <a:buNone/>
            </a:pPr>
            <a:r>
              <a:rPr lang="en-US" sz="1800" b="1" u="heavy" spc="-5" dirty="0">
                <a:effectLst/>
                <a:uFill>
                  <a:solidFill>
                    <a:srgbClr val="000000"/>
                  </a:solidFill>
                </a:uFill>
                <a:ea typeface="Calibri" panose="020F0502020204030204" pitchFamily="34" charset="0"/>
                <a:cs typeface="Times New Roman" panose="02020603050405020304" pitchFamily="18" charset="0"/>
              </a:rPr>
              <a:t>All</a:t>
            </a:r>
            <a:r>
              <a:rPr lang="en-US" sz="1800" b="1" u="heavy" spc="5" dirty="0">
                <a:effectLst/>
                <a:uFill>
                  <a:solidFill>
                    <a:srgbClr val="000000"/>
                  </a:solidFill>
                </a:uFill>
                <a:ea typeface="Calibri" panose="020F0502020204030204" pitchFamily="34" charset="0"/>
                <a:cs typeface="Times New Roman" panose="02020603050405020304" pitchFamily="18" charset="0"/>
              </a:rPr>
              <a:t> </a:t>
            </a:r>
            <a:r>
              <a:rPr lang="en-US" sz="1800" b="1" u="heavy" spc="-5" dirty="0">
                <a:effectLst/>
                <a:uFill>
                  <a:solidFill>
                    <a:srgbClr val="000000"/>
                  </a:solidFill>
                </a:uFill>
                <a:ea typeface="Calibri" panose="020F0502020204030204" pitchFamily="34" charset="0"/>
                <a:cs typeface="Times New Roman" panose="02020603050405020304" pitchFamily="18" charset="0"/>
              </a:rPr>
              <a:t>Departments</a:t>
            </a:r>
          </a:p>
          <a:p>
            <a:pPr marL="0" marR="0" indent="0">
              <a:spcBef>
                <a:spcPts val="0"/>
              </a:spcBef>
              <a:spcAft>
                <a:spcPts val="0"/>
              </a:spcAft>
              <a:buNone/>
            </a:pPr>
            <a:endParaRPr lang="en-US" sz="1800" dirty="0">
              <a:effectLst/>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3ED183D6-4034-4F74-B5E7-1FFA4CADC9E8}"/>
              </a:ext>
            </a:extLst>
          </p:cNvPr>
          <p:cNvSpPr>
            <a:spLocks noGrp="1"/>
          </p:cNvSpPr>
          <p:nvPr>
            <p:ph type="sldNum" sz="quarter" idx="12"/>
          </p:nvPr>
        </p:nvSpPr>
        <p:spPr/>
        <p:txBody>
          <a:bodyPr/>
          <a:lstStyle/>
          <a:p>
            <a:fld id="{EA92FC10-7FA6-42BC-9A9E-94AE6167F2C9}" type="slidenum">
              <a:rPr lang="en-US" smtClean="0"/>
              <a:t>35</a:t>
            </a:fld>
            <a:endParaRPr lang="en-US" dirty="0"/>
          </a:p>
        </p:txBody>
      </p:sp>
      <p:sp>
        <p:nvSpPr>
          <p:cNvPr id="5" name="TextBox 4">
            <a:extLst>
              <a:ext uri="{FF2B5EF4-FFF2-40B4-BE49-F238E27FC236}">
                <a16:creationId xmlns:a16="http://schemas.microsoft.com/office/drawing/2014/main" id="{4F7FEBFF-B8A6-870B-0A74-856CACA61A50}"/>
              </a:ext>
            </a:extLst>
          </p:cNvPr>
          <p:cNvSpPr txBox="1"/>
          <p:nvPr/>
        </p:nvSpPr>
        <p:spPr>
          <a:xfrm>
            <a:off x="468630" y="1482663"/>
            <a:ext cx="10970895" cy="923330"/>
          </a:xfrm>
          <a:prstGeom prst="rect">
            <a:avLst/>
          </a:prstGeom>
          <a:noFill/>
        </p:spPr>
        <p:txBody>
          <a:bodyPr wrap="square">
            <a:spAutoFit/>
          </a:bodyPr>
          <a:lstStyle/>
          <a:p>
            <a:r>
              <a:rPr lang="en-US" b="1" dirty="0"/>
              <a:t>Provide FY2026 proposed organizational chart with the total number of employees (i.e. permanent, temporary, contract, vacancies).</a:t>
            </a:r>
          </a:p>
          <a:p>
            <a:r>
              <a:rPr lang="en-US" b="1" dirty="0"/>
              <a:t>	a. If there are multiple divisions, please ensure there are sub-org charts that enumerate all the above.</a:t>
            </a:r>
          </a:p>
        </p:txBody>
      </p:sp>
    </p:spTree>
    <p:extLst>
      <p:ext uri="{BB962C8B-B14F-4D97-AF65-F5344CB8AC3E}">
        <p14:creationId xmlns:p14="http://schemas.microsoft.com/office/powerpoint/2010/main" val="3039057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34499CB-B373-4F43-A25E-89B6C6C09232}"/>
              </a:ext>
            </a:extLst>
          </p:cNvPr>
          <p:cNvGraphicFramePr>
            <a:graphicFrameLocks/>
          </p:cNvGraphicFramePr>
          <p:nvPr>
            <p:extLst>
              <p:ext uri="{D42A27DB-BD31-4B8C-83A1-F6EECF244321}">
                <p14:modId xmlns:p14="http://schemas.microsoft.com/office/powerpoint/2010/main" val="1512843201"/>
              </p:ext>
            </p:extLst>
          </p:nvPr>
        </p:nvGraphicFramePr>
        <p:xfrm>
          <a:off x="204502" y="610756"/>
          <a:ext cx="11149648" cy="61166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DA0EEEF0-9566-4239-8A78-7CB519FD1A8E}"/>
              </a:ext>
            </a:extLst>
          </p:cNvPr>
          <p:cNvSpPr>
            <a:spLocks noGrp="1"/>
          </p:cNvSpPr>
          <p:nvPr>
            <p:ph type="sldNum" sz="quarter" idx="12"/>
          </p:nvPr>
        </p:nvSpPr>
        <p:spPr/>
        <p:txBody>
          <a:bodyPr/>
          <a:lstStyle/>
          <a:p>
            <a:fld id="{EA92FC10-7FA6-42BC-9A9E-94AE6167F2C9}" type="slidenum">
              <a:rPr lang="en-US" smtClean="0"/>
              <a:t>36</a:t>
            </a:fld>
            <a:endParaRPr lang="en-US" dirty="0"/>
          </a:p>
        </p:txBody>
      </p:sp>
      <p:pic>
        <p:nvPicPr>
          <p:cNvPr id="5" name="Picture 4" descr="A person in a suit and tie&#10;&#10;Description automatically generated">
            <a:extLst>
              <a:ext uri="{FF2B5EF4-FFF2-40B4-BE49-F238E27FC236}">
                <a16:creationId xmlns:a16="http://schemas.microsoft.com/office/drawing/2014/main" id="{CE5773D1-4070-0009-4FC9-93D762FB1F04}"/>
              </a:ext>
            </a:extLst>
          </p:cNvPr>
          <p:cNvPicPr>
            <a:picLocks noChangeAspect="1"/>
          </p:cNvPicPr>
          <p:nvPr/>
        </p:nvPicPr>
        <p:blipFill>
          <a:blip r:embed="rId8"/>
          <a:stretch>
            <a:fillRect/>
          </a:stretch>
        </p:blipFill>
        <p:spPr>
          <a:xfrm>
            <a:off x="3450165" y="880359"/>
            <a:ext cx="855473" cy="723275"/>
          </a:xfrm>
          <a:prstGeom prst="rect">
            <a:avLst/>
          </a:prstGeom>
          <a:ln w="88900" cap="sq" cmpd="thickThin">
            <a:solidFill>
              <a:srgbClr val="000000"/>
            </a:solidFill>
            <a:prstDash val="solid"/>
            <a:miter lim="800000"/>
          </a:ln>
          <a:effectLst>
            <a:innerShdw blurRad="76200">
              <a:srgbClr val="000000"/>
            </a:innerShdw>
          </a:effectLst>
        </p:spPr>
      </p:pic>
      <p:sp>
        <p:nvSpPr>
          <p:cNvPr id="1956" name="Rectangle 1955">
            <a:extLst>
              <a:ext uri="{FF2B5EF4-FFF2-40B4-BE49-F238E27FC236}">
                <a16:creationId xmlns:a16="http://schemas.microsoft.com/office/drawing/2014/main" id="{20854729-C137-ECF2-B38B-1266FE6F2F3F}"/>
              </a:ext>
            </a:extLst>
          </p:cNvPr>
          <p:cNvSpPr/>
          <p:nvPr/>
        </p:nvSpPr>
        <p:spPr>
          <a:xfrm>
            <a:off x="7359041" y="2661780"/>
            <a:ext cx="1252602" cy="5845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ea typeface="Calibri"/>
                <a:cs typeface="Calibri"/>
              </a:rPr>
              <a:t>Database Manager (Proposed)</a:t>
            </a:r>
          </a:p>
        </p:txBody>
      </p:sp>
      <p:pic>
        <p:nvPicPr>
          <p:cNvPr id="6" name="Picture 5" descr="A person wearing glasses&#10;&#10;AI-generated content may be incorrect.">
            <a:extLst>
              <a:ext uri="{FF2B5EF4-FFF2-40B4-BE49-F238E27FC236}">
                <a16:creationId xmlns:a16="http://schemas.microsoft.com/office/drawing/2014/main" id="{7CAF4D32-3469-DB6C-494F-6301A88A84FE}"/>
              </a:ext>
            </a:extLst>
          </p:cNvPr>
          <p:cNvPicPr>
            <a:picLocks noChangeAspect="1"/>
          </p:cNvPicPr>
          <p:nvPr/>
        </p:nvPicPr>
        <p:blipFill>
          <a:blip r:embed="rId9"/>
          <a:stretch>
            <a:fillRect/>
          </a:stretch>
        </p:blipFill>
        <p:spPr>
          <a:xfrm>
            <a:off x="8078245" y="1895787"/>
            <a:ext cx="584547" cy="584547"/>
          </a:xfrm>
          <a:prstGeom prst="rect">
            <a:avLst/>
          </a:prstGeom>
          <a:ln w="38100">
            <a:solidFill>
              <a:schemeClr val="tx1"/>
            </a:solidFill>
          </a:ln>
        </p:spPr>
      </p:pic>
    </p:spTree>
    <p:extLst>
      <p:ext uri="{BB962C8B-B14F-4D97-AF65-F5344CB8AC3E}">
        <p14:creationId xmlns:p14="http://schemas.microsoft.com/office/powerpoint/2010/main" val="219980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C500A3C-631D-4DF7-8DE8-0469EA4C2C54}"/>
              </a:ext>
            </a:extLst>
          </p:cNvPr>
          <p:cNvGraphicFramePr>
            <a:graphicFrameLocks/>
          </p:cNvGraphicFramePr>
          <p:nvPr>
            <p:extLst>
              <p:ext uri="{D42A27DB-BD31-4B8C-83A1-F6EECF244321}">
                <p14:modId xmlns:p14="http://schemas.microsoft.com/office/powerpoint/2010/main" val="148788958"/>
              </p:ext>
            </p:extLst>
          </p:nvPr>
        </p:nvGraphicFramePr>
        <p:xfrm>
          <a:off x="1125956" y="1626583"/>
          <a:ext cx="9590697" cy="4444421"/>
        </p:xfrm>
        <a:graphic>
          <a:graphicData uri="http://schemas.openxmlformats.org/drawingml/2006/table">
            <a:tbl>
              <a:tblPr firstRow="1" bandRow="1">
                <a:tableStyleId>{7DF18680-E054-41AD-8BC1-D1AEF772440D}</a:tableStyleId>
              </a:tblPr>
              <a:tblGrid>
                <a:gridCol w="3133594">
                  <a:extLst>
                    <a:ext uri="{9D8B030D-6E8A-4147-A177-3AD203B41FA5}">
                      <a16:colId xmlns:a16="http://schemas.microsoft.com/office/drawing/2014/main" val="20000"/>
                    </a:ext>
                  </a:extLst>
                </a:gridCol>
                <a:gridCol w="3260204">
                  <a:extLst>
                    <a:ext uri="{9D8B030D-6E8A-4147-A177-3AD203B41FA5}">
                      <a16:colId xmlns:a16="http://schemas.microsoft.com/office/drawing/2014/main" val="20001"/>
                    </a:ext>
                  </a:extLst>
                </a:gridCol>
                <a:gridCol w="3196899">
                  <a:extLst>
                    <a:ext uri="{9D8B030D-6E8A-4147-A177-3AD203B41FA5}">
                      <a16:colId xmlns:a16="http://schemas.microsoft.com/office/drawing/2014/main" val="20002"/>
                    </a:ext>
                  </a:extLst>
                </a:gridCol>
              </a:tblGrid>
              <a:tr h="375786">
                <a:tc>
                  <a:txBody>
                    <a:bodyPr/>
                    <a:lstStyle/>
                    <a:p>
                      <a:pPr marL="0" algn="ctr" defTabSz="914139" rtl="0" eaLnBrk="1" latinLnBrk="0" hangingPunct="1">
                        <a:spcBef>
                          <a:spcPct val="50000"/>
                        </a:spcBef>
                        <a:buFont typeface="Arial" pitchFamily="34" charset="0"/>
                        <a:buNone/>
                        <a:defRPr/>
                      </a:pPr>
                      <a:r>
                        <a:rPr lang="en-US" sz="1800" kern="1200" dirty="0">
                          <a:solidFill>
                            <a:schemeClr val="tx1"/>
                          </a:solidFill>
                        </a:rPr>
                        <a:t>Accounting</a:t>
                      </a:r>
                      <a:endParaRPr lang="en-US" sz="1800" b="1" kern="1200" dirty="0">
                        <a:solidFill>
                          <a:schemeClr val="tx1"/>
                        </a:solidFill>
                        <a:latin typeface="+mn-lt"/>
                        <a:ea typeface="+mn-ea"/>
                        <a:cs typeface="+mn-cs"/>
                      </a:endParaRPr>
                    </a:p>
                  </a:txBody>
                  <a:tcPr anchor="ctr"/>
                </a:tc>
                <a:tc>
                  <a:txBody>
                    <a:bodyPr/>
                    <a:lstStyle/>
                    <a:p>
                      <a:pPr marL="0" marR="0" indent="0" algn="ctr" defTabSz="914139" rtl="0" eaLnBrk="1" fontAlgn="auto" latinLnBrk="0" hangingPunct="1">
                        <a:lnSpc>
                          <a:spcPct val="100000"/>
                        </a:lnSpc>
                        <a:spcBef>
                          <a:spcPct val="50000"/>
                        </a:spcBef>
                        <a:spcAft>
                          <a:spcPts val="0"/>
                        </a:spcAft>
                        <a:buClrTx/>
                        <a:buSzTx/>
                        <a:buFont typeface="Arial" pitchFamily="34" charset="0"/>
                        <a:buNone/>
                        <a:tabLst/>
                        <a:defRPr/>
                      </a:pPr>
                      <a:r>
                        <a:rPr lang="en-US" sz="1800" kern="1200" dirty="0">
                          <a:solidFill>
                            <a:schemeClr val="tx1"/>
                          </a:solidFill>
                        </a:rPr>
                        <a:t>Administration</a:t>
                      </a:r>
                      <a:endParaRPr lang="en-US" sz="1800" b="1" kern="1200" dirty="0">
                        <a:solidFill>
                          <a:schemeClr val="tx1"/>
                        </a:solidFill>
                        <a:latin typeface="+mn-lt"/>
                        <a:ea typeface="+mn-ea"/>
                        <a:cs typeface="+mn-cs"/>
                      </a:endParaRPr>
                    </a:p>
                  </a:txBody>
                  <a:tcPr anchor="ctr"/>
                </a:tc>
                <a:tc>
                  <a:txBody>
                    <a:bodyPr/>
                    <a:lstStyle/>
                    <a:p>
                      <a:pPr marL="0" marR="0" indent="0" algn="ctr" defTabSz="914139" rtl="0" eaLnBrk="1" fontAlgn="auto" latinLnBrk="0" hangingPunct="1">
                        <a:lnSpc>
                          <a:spcPct val="100000"/>
                        </a:lnSpc>
                        <a:spcBef>
                          <a:spcPct val="50000"/>
                        </a:spcBef>
                        <a:spcAft>
                          <a:spcPts val="0"/>
                        </a:spcAft>
                        <a:buClrTx/>
                        <a:buSzTx/>
                        <a:buFont typeface="Arial" pitchFamily="34" charset="0"/>
                        <a:buNone/>
                        <a:tabLst/>
                        <a:defRPr/>
                      </a:pPr>
                      <a:r>
                        <a:rPr lang="en-US" sz="1800" kern="1200" dirty="0">
                          <a:solidFill>
                            <a:schemeClr val="tx1"/>
                          </a:solidFill>
                        </a:rPr>
                        <a:t>Billing</a:t>
                      </a:r>
                      <a:endParaRPr lang="en-US" sz="1800" b="1" kern="1200" dirty="0">
                        <a:solidFill>
                          <a:schemeClr val="tx1"/>
                        </a:solidFill>
                        <a:latin typeface="+mn-lt"/>
                        <a:ea typeface="+mn-ea"/>
                        <a:cs typeface="+mn-cs"/>
                      </a:endParaRPr>
                    </a:p>
                  </a:txBody>
                  <a:tcPr anchor="ctr"/>
                </a:tc>
                <a:extLst>
                  <a:ext uri="{0D108BD9-81ED-4DB2-BD59-A6C34878D82A}">
                    <a16:rowId xmlns:a16="http://schemas.microsoft.com/office/drawing/2014/main" val="10000"/>
                  </a:ext>
                </a:extLst>
              </a:tr>
              <a:tr h="1970586">
                <a:tc>
                  <a:txBody>
                    <a:bodyPr/>
                    <a:lstStyle/>
                    <a:p>
                      <a:pPr>
                        <a:lnSpc>
                          <a:spcPct val="80000"/>
                        </a:lnSpc>
                        <a:spcBef>
                          <a:spcPts val="600"/>
                        </a:spcBef>
                        <a:buSzPct val="65000"/>
                        <a:buFont typeface="Arial" pitchFamily="34" charset="0"/>
                        <a:buChar char="•"/>
                      </a:pPr>
                      <a:r>
                        <a:rPr lang="en-US" sz="1600" dirty="0">
                          <a:solidFill>
                            <a:schemeClr val="tx1"/>
                          </a:solidFill>
                        </a:rPr>
                        <a:t>  Annual Financial Report  </a:t>
                      </a:r>
                    </a:p>
                    <a:p>
                      <a:pPr>
                        <a:lnSpc>
                          <a:spcPct val="80000"/>
                        </a:lnSpc>
                        <a:spcBef>
                          <a:spcPts val="600"/>
                        </a:spcBef>
                        <a:buSzPct val="65000"/>
                        <a:buFont typeface="Arial" pitchFamily="34" charset="0"/>
                        <a:buChar char="•"/>
                      </a:pPr>
                      <a:r>
                        <a:rPr lang="en-US" sz="1600" dirty="0">
                          <a:solidFill>
                            <a:schemeClr val="tx1"/>
                          </a:solidFill>
                        </a:rPr>
                        <a:t>  Accounts Payable</a:t>
                      </a:r>
                    </a:p>
                    <a:p>
                      <a:pPr>
                        <a:lnSpc>
                          <a:spcPct val="80000"/>
                        </a:lnSpc>
                        <a:spcBef>
                          <a:spcPts val="600"/>
                        </a:spcBef>
                        <a:buSzPct val="65000"/>
                        <a:buFont typeface="Arial" pitchFamily="34" charset="0"/>
                        <a:buChar char="•"/>
                      </a:pPr>
                      <a:r>
                        <a:rPr lang="en-US" sz="1600" dirty="0">
                          <a:solidFill>
                            <a:schemeClr val="tx1"/>
                          </a:solidFill>
                        </a:rPr>
                        <a:t>  Bank Reconciliation</a:t>
                      </a:r>
                    </a:p>
                    <a:p>
                      <a:pPr>
                        <a:lnSpc>
                          <a:spcPct val="80000"/>
                        </a:lnSpc>
                        <a:spcBef>
                          <a:spcPts val="600"/>
                        </a:spcBef>
                        <a:buSzPct val="65000"/>
                        <a:buFont typeface="Arial" pitchFamily="34" charset="0"/>
                        <a:buChar char="•"/>
                      </a:pPr>
                      <a:r>
                        <a:rPr lang="en-US" sz="1600" dirty="0">
                          <a:solidFill>
                            <a:schemeClr val="tx1"/>
                          </a:solidFill>
                        </a:rPr>
                        <a:t>  Grant Accounting</a:t>
                      </a:r>
                    </a:p>
                    <a:p>
                      <a:pPr>
                        <a:lnSpc>
                          <a:spcPct val="80000"/>
                        </a:lnSpc>
                        <a:spcBef>
                          <a:spcPts val="600"/>
                        </a:spcBef>
                        <a:buSzPct val="65000"/>
                        <a:buFont typeface="Arial" pitchFamily="34" charset="0"/>
                        <a:buChar char="•"/>
                      </a:pPr>
                      <a:r>
                        <a:rPr lang="en-US" sz="1600" dirty="0">
                          <a:solidFill>
                            <a:schemeClr val="tx1"/>
                          </a:solidFill>
                        </a:rPr>
                        <a:t>  Water Fund Accounting</a:t>
                      </a:r>
                    </a:p>
                    <a:p>
                      <a:pPr>
                        <a:lnSpc>
                          <a:spcPct val="80000"/>
                        </a:lnSpc>
                        <a:spcBef>
                          <a:spcPts val="600"/>
                        </a:spcBef>
                        <a:buSzPct val="65000"/>
                        <a:buFont typeface="Arial" pitchFamily="34" charset="0"/>
                        <a:buChar char="•"/>
                      </a:pPr>
                      <a:r>
                        <a:rPr lang="en-US" sz="1600" dirty="0">
                          <a:solidFill>
                            <a:schemeClr val="tx1"/>
                          </a:solidFill>
                        </a:rPr>
                        <a:t>  GL Account Analyses</a:t>
                      </a:r>
                      <a:endParaRPr lang="en-US" sz="1600" dirty="0">
                        <a:solidFill>
                          <a:schemeClr val="tx1"/>
                        </a:solidFill>
                        <a:latin typeface="+mn-lt"/>
                      </a:endParaRPr>
                    </a:p>
                  </a:txBody>
                  <a:tcPr/>
                </a:tc>
                <a:tc>
                  <a:txBody>
                    <a:bodyPr/>
                    <a:lstStyle/>
                    <a:p>
                      <a:pPr>
                        <a:lnSpc>
                          <a:spcPct val="80000"/>
                        </a:lnSpc>
                        <a:spcBef>
                          <a:spcPts val="600"/>
                        </a:spcBef>
                        <a:buSzPct val="65000"/>
                        <a:buFont typeface="Arial" pitchFamily="34" charset="0"/>
                        <a:buChar char="•"/>
                      </a:pPr>
                      <a:r>
                        <a:rPr lang="en-US" sz="1600" dirty="0">
                          <a:solidFill>
                            <a:schemeClr val="tx1"/>
                          </a:solidFill>
                        </a:rPr>
                        <a:t>  Executive Support</a:t>
                      </a:r>
                    </a:p>
                    <a:p>
                      <a:pPr>
                        <a:lnSpc>
                          <a:spcPct val="80000"/>
                        </a:lnSpc>
                        <a:spcBef>
                          <a:spcPts val="600"/>
                        </a:spcBef>
                        <a:buSzPct val="65000"/>
                        <a:buFont typeface="Arial" pitchFamily="34" charset="0"/>
                        <a:buChar char="•"/>
                      </a:pPr>
                      <a:r>
                        <a:rPr lang="en-US" sz="1600" dirty="0">
                          <a:solidFill>
                            <a:schemeClr val="tx1"/>
                          </a:solidFill>
                        </a:rPr>
                        <a:t>  Contract Management</a:t>
                      </a:r>
                    </a:p>
                    <a:p>
                      <a:pPr>
                        <a:lnSpc>
                          <a:spcPct val="80000"/>
                        </a:lnSpc>
                        <a:spcBef>
                          <a:spcPts val="600"/>
                        </a:spcBef>
                        <a:buSzPct val="65000"/>
                        <a:buFont typeface="Arial" pitchFamily="34" charset="0"/>
                        <a:buChar char="•"/>
                      </a:pPr>
                      <a:r>
                        <a:rPr lang="en-US" sz="1600" dirty="0">
                          <a:solidFill>
                            <a:schemeClr val="tx1"/>
                          </a:solidFill>
                        </a:rPr>
                        <a:t>  Personnel Reporting</a:t>
                      </a:r>
                    </a:p>
                    <a:p>
                      <a:pPr>
                        <a:lnSpc>
                          <a:spcPct val="80000"/>
                        </a:lnSpc>
                        <a:spcBef>
                          <a:spcPts val="600"/>
                        </a:spcBef>
                        <a:buSzPct val="65000"/>
                        <a:buFont typeface="Arial" pitchFamily="34" charset="0"/>
                        <a:buChar char="•"/>
                      </a:pPr>
                      <a:r>
                        <a:rPr lang="en-US" sz="1600" dirty="0">
                          <a:solidFill>
                            <a:schemeClr val="tx1"/>
                          </a:solidFill>
                        </a:rPr>
                        <a:t>  Data Analytics</a:t>
                      </a:r>
                    </a:p>
                    <a:p>
                      <a:pPr>
                        <a:lnSpc>
                          <a:spcPct val="80000"/>
                        </a:lnSpc>
                        <a:spcBef>
                          <a:spcPts val="600"/>
                        </a:spcBef>
                        <a:buSzPct val="65000"/>
                        <a:buFont typeface="Arial" pitchFamily="34" charset="0"/>
                        <a:buChar char="•"/>
                      </a:pPr>
                      <a:r>
                        <a:rPr lang="en-US" sz="1600" dirty="0">
                          <a:solidFill>
                            <a:schemeClr val="tx1"/>
                          </a:solidFill>
                        </a:rPr>
                        <a:t>  MUNIS Support </a:t>
                      </a:r>
                      <a:endParaRPr lang="en-US" sz="1600" dirty="0">
                        <a:solidFill>
                          <a:schemeClr val="tx1"/>
                        </a:solidFill>
                        <a:latin typeface="+mn-lt"/>
                      </a:endParaRPr>
                    </a:p>
                  </a:txBody>
                  <a:tcPr/>
                </a:tc>
                <a:tc>
                  <a:txBody>
                    <a:bodyPr/>
                    <a:lstStyle/>
                    <a:p>
                      <a:pPr>
                        <a:lnSpc>
                          <a:spcPct val="80000"/>
                        </a:lnSpc>
                        <a:spcBef>
                          <a:spcPct val="35000"/>
                        </a:spcBef>
                        <a:buSzPct val="65000"/>
                        <a:buFont typeface="Arial" pitchFamily="34" charset="0"/>
                        <a:buChar char="•"/>
                      </a:pPr>
                      <a:r>
                        <a:rPr lang="en-US" sz="1600" dirty="0">
                          <a:solidFill>
                            <a:schemeClr val="tx1"/>
                          </a:solidFill>
                        </a:rPr>
                        <a:t>  Utility</a:t>
                      </a:r>
                    </a:p>
                    <a:p>
                      <a:pPr>
                        <a:lnSpc>
                          <a:spcPct val="80000"/>
                        </a:lnSpc>
                        <a:spcBef>
                          <a:spcPct val="35000"/>
                        </a:spcBef>
                        <a:buSzPct val="65000"/>
                        <a:buFont typeface="Arial" pitchFamily="34" charset="0"/>
                        <a:buChar char="•"/>
                      </a:pPr>
                      <a:r>
                        <a:rPr lang="en-US" sz="1600" dirty="0">
                          <a:solidFill>
                            <a:schemeClr val="tx1"/>
                          </a:solidFill>
                        </a:rPr>
                        <a:t>  Real Estate Tax</a:t>
                      </a:r>
                    </a:p>
                    <a:p>
                      <a:pPr>
                        <a:lnSpc>
                          <a:spcPct val="80000"/>
                        </a:lnSpc>
                        <a:spcBef>
                          <a:spcPct val="35000"/>
                        </a:spcBef>
                        <a:buSzPct val="65000"/>
                        <a:buFont typeface="Arial" pitchFamily="34" charset="0"/>
                        <a:buChar char="•"/>
                      </a:pPr>
                      <a:r>
                        <a:rPr lang="en-US" sz="1600" dirty="0">
                          <a:solidFill>
                            <a:schemeClr val="tx1"/>
                          </a:solidFill>
                        </a:rPr>
                        <a:t>  Meter Reads </a:t>
                      </a:r>
                    </a:p>
                    <a:p>
                      <a:pPr>
                        <a:lnSpc>
                          <a:spcPct val="80000"/>
                        </a:lnSpc>
                        <a:spcBef>
                          <a:spcPct val="35000"/>
                        </a:spcBef>
                        <a:buSzPct val="65000"/>
                        <a:buFont typeface="Arial" pitchFamily="34" charset="0"/>
                        <a:buChar char="•"/>
                      </a:pPr>
                      <a:r>
                        <a:rPr lang="en-US" sz="1600" dirty="0">
                          <a:solidFill>
                            <a:schemeClr val="tx1"/>
                          </a:solidFill>
                        </a:rPr>
                        <a:t>  Police &amp; Fire Extra Duty </a:t>
                      </a:r>
                    </a:p>
                    <a:p>
                      <a:pPr>
                        <a:buFont typeface="Arial" pitchFamily="34" charset="0"/>
                        <a:buChar char="•"/>
                      </a:pPr>
                      <a:endParaRPr lang="en-US" sz="1600" dirty="0">
                        <a:solidFill>
                          <a:schemeClr val="tx1"/>
                        </a:solidFill>
                        <a:latin typeface="+mn-lt"/>
                      </a:endParaRPr>
                    </a:p>
                  </a:txBody>
                  <a:tcPr/>
                </a:tc>
                <a:extLst>
                  <a:ext uri="{0D108BD9-81ED-4DB2-BD59-A6C34878D82A}">
                    <a16:rowId xmlns:a16="http://schemas.microsoft.com/office/drawing/2014/main" val="10001"/>
                  </a:ext>
                </a:extLst>
              </a:tr>
              <a:tr h="339124">
                <a:tc>
                  <a:txBody>
                    <a:bodyPr/>
                    <a:lstStyle/>
                    <a:p>
                      <a:pPr marL="0" marR="0" indent="0" algn="ctr" defTabSz="914139" rtl="0" eaLnBrk="1" fontAlgn="auto" latinLnBrk="0" hangingPunct="1">
                        <a:lnSpc>
                          <a:spcPct val="100000"/>
                        </a:lnSpc>
                        <a:spcBef>
                          <a:spcPct val="50000"/>
                        </a:spcBef>
                        <a:spcAft>
                          <a:spcPts val="0"/>
                        </a:spcAft>
                        <a:buClrTx/>
                        <a:buSzTx/>
                        <a:buFont typeface="Arial" pitchFamily="34" charset="0"/>
                        <a:buNone/>
                        <a:defRPr/>
                      </a:pPr>
                      <a:r>
                        <a:rPr lang="en-US" sz="1800" b="1" kern="1200" dirty="0">
                          <a:solidFill>
                            <a:schemeClr val="tx1"/>
                          </a:solidFill>
                          <a:latin typeface="+mn-lt"/>
                          <a:ea typeface="+mn-ea"/>
                          <a:cs typeface="+mn-cs"/>
                        </a:rPr>
                        <a:t>Central  Cashier</a:t>
                      </a:r>
                    </a:p>
                  </a:txBody>
                  <a:tcPr>
                    <a:solidFill>
                      <a:schemeClr val="accent1">
                        <a:lumMod val="60000"/>
                        <a:lumOff val="40000"/>
                      </a:schemeClr>
                    </a:solidFill>
                  </a:tcPr>
                </a:tc>
                <a:tc>
                  <a:txBody>
                    <a:bodyPr/>
                    <a:lstStyle/>
                    <a:p>
                      <a:pPr marL="0" algn="ctr" defTabSz="914139" rtl="0" eaLnBrk="1" latinLnBrk="0" hangingPunct="1">
                        <a:spcBef>
                          <a:spcPct val="50000"/>
                        </a:spcBef>
                        <a:buFont typeface="Arial" pitchFamily="34" charset="0"/>
                        <a:buNone/>
                        <a:defRPr/>
                      </a:pPr>
                      <a:r>
                        <a:rPr lang="en-US" sz="1800" b="1" kern="1200" dirty="0">
                          <a:solidFill>
                            <a:schemeClr val="tx1"/>
                          </a:solidFill>
                          <a:latin typeface="+mn-lt"/>
                          <a:ea typeface="+mn-ea"/>
                          <a:cs typeface="+mn-cs"/>
                        </a:rPr>
                        <a:t>Account Services </a:t>
                      </a:r>
                    </a:p>
                  </a:txBody>
                  <a:tcPr>
                    <a:solidFill>
                      <a:schemeClr val="accent1">
                        <a:lumMod val="60000"/>
                        <a:lumOff val="40000"/>
                      </a:schemeClr>
                    </a:solidFill>
                  </a:tcPr>
                </a:tc>
                <a:tc>
                  <a:txBody>
                    <a:bodyPr/>
                    <a:lstStyle/>
                    <a:p>
                      <a:pPr marL="0" marR="0" indent="0" algn="ctr" defTabSz="914139" rtl="0" eaLnBrk="1" fontAlgn="auto" latinLnBrk="0" hangingPunct="1">
                        <a:lnSpc>
                          <a:spcPct val="100000"/>
                        </a:lnSpc>
                        <a:spcBef>
                          <a:spcPct val="50000"/>
                        </a:spcBef>
                        <a:spcAft>
                          <a:spcPts val="0"/>
                        </a:spcAft>
                        <a:buClrTx/>
                        <a:buSzTx/>
                        <a:buFont typeface="Arial" pitchFamily="34" charset="0"/>
                        <a:buNone/>
                        <a:tabLst/>
                        <a:defRPr/>
                      </a:pPr>
                      <a:r>
                        <a:rPr lang="en-US" sz="1800" b="1" kern="1200" dirty="0">
                          <a:solidFill>
                            <a:schemeClr val="tx1"/>
                          </a:solidFill>
                          <a:latin typeface="+mn-lt"/>
                          <a:ea typeface="+mn-ea"/>
                          <a:cs typeface="+mn-cs"/>
                        </a:rPr>
                        <a:t>Earned Income Tax</a:t>
                      </a:r>
                    </a:p>
                  </a:txBody>
                  <a:tcPr>
                    <a:solidFill>
                      <a:schemeClr val="accent1">
                        <a:lumMod val="60000"/>
                        <a:lumOff val="40000"/>
                      </a:schemeClr>
                    </a:solidFill>
                  </a:tcPr>
                </a:tc>
                <a:extLst>
                  <a:ext uri="{0D108BD9-81ED-4DB2-BD59-A6C34878D82A}">
                    <a16:rowId xmlns:a16="http://schemas.microsoft.com/office/drawing/2014/main" val="10002"/>
                  </a:ext>
                </a:extLst>
              </a:tr>
              <a:tr h="1732289">
                <a:tc>
                  <a:txBody>
                    <a:bodyPr/>
                    <a:lstStyle/>
                    <a:p>
                      <a:pPr marL="0" marR="0" indent="0" algn="l" rtl="0" eaLnBrk="1" fontAlgn="auto" latinLnBrk="0" hangingPunct="1">
                        <a:lnSpc>
                          <a:spcPct val="80000"/>
                        </a:lnSpc>
                        <a:spcBef>
                          <a:spcPts val="600"/>
                        </a:spcBef>
                        <a:spcAft>
                          <a:spcPts val="0"/>
                        </a:spcAft>
                        <a:buClrTx/>
                        <a:buSzPct val="65000"/>
                        <a:buFont typeface="Arial" pitchFamily="34" charset="0"/>
                        <a:buChar char="•"/>
                      </a:pPr>
                      <a:r>
                        <a:rPr lang="en-US" sz="1600" kern="1200" dirty="0">
                          <a:solidFill>
                            <a:schemeClr val="tx1"/>
                          </a:solidFill>
                        </a:rPr>
                        <a:t>  Payment  Processing</a:t>
                      </a:r>
                    </a:p>
                    <a:p>
                      <a:pPr marL="0" marR="0" indent="0" algn="l" rtl="0" eaLnBrk="1" fontAlgn="auto" latinLnBrk="0" hangingPunct="1">
                        <a:lnSpc>
                          <a:spcPct val="80000"/>
                        </a:lnSpc>
                        <a:spcBef>
                          <a:spcPts val="600"/>
                        </a:spcBef>
                        <a:spcAft>
                          <a:spcPts val="0"/>
                        </a:spcAft>
                        <a:buClrTx/>
                        <a:buSzPct val="65000"/>
                        <a:buFont typeface="Arial" pitchFamily="34" charset="0"/>
                        <a:buChar char="•"/>
                      </a:pPr>
                      <a:r>
                        <a:rPr lang="en-US" sz="1600" kern="1200" baseline="0" dirty="0">
                          <a:solidFill>
                            <a:schemeClr val="tx1"/>
                          </a:solidFill>
                        </a:rPr>
                        <a:t>  </a:t>
                      </a:r>
                      <a:r>
                        <a:rPr lang="en-US" sz="1600" kern="1200" dirty="0">
                          <a:solidFill>
                            <a:schemeClr val="tx1"/>
                          </a:solidFill>
                        </a:rPr>
                        <a:t>Customer Call Center</a:t>
                      </a:r>
                      <a:endParaRPr lang="en-US" sz="1600" kern="1200" baseline="0" dirty="0">
                        <a:solidFill>
                          <a:schemeClr val="tx1"/>
                        </a:solidFill>
                      </a:endParaRPr>
                    </a:p>
                    <a:p>
                      <a:pPr>
                        <a:lnSpc>
                          <a:spcPct val="80000"/>
                        </a:lnSpc>
                        <a:spcBef>
                          <a:spcPts val="600"/>
                        </a:spcBef>
                        <a:buSzPct val="65000"/>
                        <a:buFont typeface="Arial" pitchFamily="34" charset="0"/>
                        <a:buChar char="•"/>
                      </a:pPr>
                      <a:r>
                        <a:rPr lang="en-US" sz="1600" dirty="0">
                          <a:solidFill>
                            <a:schemeClr val="tx1"/>
                          </a:solidFill>
                        </a:rPr>
                        <a:t>  Digital Residential </a:t>
                      </a:r>
                    </a:p>
                    <a:p>
                      <a:pPr>
                        <a:lnSpc>
                          <a:spcPct val="80000"/>
                        </a:lnSpc>
                        <a:spcBef>
                          <a:spcPts val="600"/>
                        </a:spcBef>
                        <a:buSzPct val="65000"/>
                        <a:buFont typeface="Arial" pitchFamily="34" charset="0"/>
                        <a:buNone/>
                      </a:pPr>
                      <a:r>
                        <a:rPr lang="en-US" sz="1600" dirty="0">
                          <a:solidFill>
                            <a:schemeClr val="tx1"/>
                          </a:solidFill>
                        </a:rPr>
                        <a:t>   Parking Permits  </a:t>
                      </a:r>
                      <a:endParaRPr lang="en-US" sz="1600" dirty="0">
                        <a:solidFill>
                          <a:schemeClr val="tx1"/>
                        </a:solidFill>
                        <a:latin typeface="+mn-lt"/>
                      </a:endParaRPr>
                    </a:p>
                  </a:txBody>
                  <a:tcPr/>
                </a:tc>
                <a:tc>
                  <a:txBody>
                    <a:bodyPr/>
                    <a:lstStyle/>
                    <a:p>
                      <a:pPr>
                        <a:lnSpc>
                          <a:spcPct val="80000"/>
                        </a:lnSpc>
                        <a:spcBef>
                          <a:spcPts val="600"/>
                        </a:spcBef>
                        <a:buSzPct val="65000"/>
                        <a:buFont typeface="Arial" pitchFamily="34" charset="0"/>
                        <a:buChar char="•"/>
                      </a:pPr>
                      <a:r>
                        <a:rPr lang="en-US" sz="1600" dirty="0">
                          <a:solidFill>
                            <a:schemeClr val="tx1"/>
                          </a:solidFill>
                        </a:rPr>
                        <a:t>   Sheriff Sales</a:t>
                      </a:r>
                    </a:p>
                    <a:p>
                      <a:pPr>
                        <a:lnSpc>
                          <a:spcPct val="80000"/>
                        </a:lnSpc>
                        <a:spcBef>
                          <a:spcPts val="600"/>
                        </a:spcBef>
                        <a:buSzPct val="65000"/>
                        <a:buFont typeface="Arial" pitchFamily="34" charset="0"/>
                        <a:buChar char="•"/>
                      </a:pPr>
                      <a:r>
                        <a:rPr lang="en-US" sz="1600" dirty="0">
                          <a:solidFill>
                            <a:schemeClr val="tx1"/>
                          </a:solidFill>
                        </a:rPr>
                        <a:t>   Payment Agreements</a:t>
                      </a:r>
                    </a:p>
                    <a:p>
                      <a:pPr>
                        <a:lnSpc>
                          <a:spcPct val="80000"/>
                        </a:lnSpc>
                        <a:spcBef>
                          <a:spcPts val="600"/>
                        </a:spcBef>
                        <a:buSzPct val="65000"/>
                        <a:buFont typeface="Arial" pitchFamily="34" charset="0"/>
                        <a:buChar char="•"/>
                      </a:pPr>
                      <a:r>
                        <a:rPr lang="en-US" sz="1600" dirty="0">
                          <a:solidFill>
                            <a:schemeClr val="tx1"/>
                          </a:solidFill>
                        </a:rPr>
                        <a:t>   Collections Task Force</a:t>
                      </a:r>
                    </a:p>
                    <a:p>
                      <a:pPr>
                        <a:lnSpc>
                          <a:spcPct val="80000"/>
                        </a:lnSpc>
                        <a:spcBef>
                          <a:spcPts val="600"/>
                        </a:spcBef>
                        <a:buSzPct val="65000"/>
                        <a:buFont typeface="Arial" pitchFamily="34" charset="0"/>
                        <a:buNone/>
                      </a:pPr>
                      <a:r>
                        <a:rPr lang="en-US" sz="1600" dirty="0">
                          <a:solidFill>
                            <a:schemeClr val="tx1"/>
                          </a:solidFill>
                        </a:rPr>
                        <a:t>    </a:t>
                      </a:r>
                      <a:endParaRPr lang="en-US" sz="1600" dirty="0">
                        <a:solidFill>
                          <a:schemeClr val="tx1"/>
                        </a:solidFill>
                        <a:latin typeface="+mn-lt"/>
                      </a:endParaRPr>
                    </a:p>
                  </a:txBody>
                  <a:tcPr/>
                </a:tc>
                <a:tc>
                  <a:txBody>
                    <a:bodyPr/>
                    <a:lstStyle/>
                    <a:p>
                      <a:pPr>
                        <a:lnSpc>
                          <a:spcPct val="80000"/>
                        </a:lnSpc>
                        <a:spcBef>
                          <a:spcPct val="35000"/>
                        </a:spcBef>
                        <a:buSzPct val="65000"/>
                        <a:buFont typeface="Arial" pitchFamily="34" charset="0"/>
                        <a:buChar char="•"/>
                      </a:pPr>
                      <a:r>
                        <a:rPr lang="en-US" sz="1600" dirty="0">
                          <a:solidFill>
                            <a:schemeClr val="tx1"/>
                          </a:solidFill>
                        </a:rPr>
                        <a:t>   Wage Tax</a:t>
                      </a:r>
                    </a:p>
                    <a:p>
                      <a:pPr>
                        <a:lnSpc>
                          <a:spcPct val="80000"/>
                        </a:lnSpc>
                        <a:spcBef>
                          <a:spcPct val="35000"/>
                        </a:spcBef>
                        <a:buSzPct val="65000"/>
                        <a:buFont typeface="Arial" pitchFamily="34" charset="0"/>
                        <a:buChar char="•"/>
                      </a:pPr>
                      <a:r>
                        <a:rPr lang="en-US" sz="1600" dirty="0">
                          <a:solidFill>
                            <a:schemeClr val="tx1"/>
                          </a:solidFill>
                        </a:rPr>
                        <a:t>   Head Tax</a:t>
                      </a:r>
                    </a:p>
                    <a:p>
                      <a:pPr>
                        <a:lnSpc>
                          <a:spcPct val="80000"/>
                        </a:lnSpc>
                        <a:spcBef>
                          <a:spcPct val="35000"/>
                        </a:spcBef>
                        <a:buSzPct val="65000"/>
                        <a:buFont typeface="Arial" pitchFamily="34" charset="0"/>
                        <a:buChar char="•"/>
                      </a:pPr>
                      <a:r>
                        <a:rPr lang="en-US" sz="1600" dirty="0">
                          <a:solidFill>
                            <a:schemeClr val="tx1"/>
                          </a:solidFill>
                        </a:rPr>
                        <a:t>   Revenue Audit</a:t>
                      </a:r>
                    </a:p>
                    <a:p>
                      <a:pPr>
                        <a:lnSpc>
                          <a:spcPct val="80000"/>
                        </a:lnSpc>
                        <a:spcBef>
                          <a:spcPct val="35000"/>
                        </a:spcBef>
                        <a:buSzPct val="65000"/>
                        <a:buFont typeface="Arial" pitchFamily="34" charset="0"/>
                        <a:buChar char="•"/>
                      </a:pPr>
                      <a:r>
                        <a:rPr lang="en-US" sz="1600" dirty="0">
                          <a:solidFill>
                            <a:schemeClr val="tx1"/>
                          </a:solidFill>
                        </a:rPr>
                        <a:t>   Net Profits Tax</a:t>
                      </a:r>
                    </a:p>
                    <a:p>
                      <a:pPr>
                        <a:lnSpc>
                          <a:spcPct val="80000"/>
                        </a:lnSpc>
                        <a:spcBef>
                          <a:spcPct val="35000"/>
                        </a:spcBef>
                        <a:buSzPct val="65000"/>
                        <a:buFont typeface="Arial" pitchFamily="34" charset="0"/>
                        <a:buChar char="•"/>
                      </a:pPr>
                      <a:r>
                        <a:rPr lang="en-US" sz="1600" dirty="0">
                          <a:solidFill>
                            <a:schemeClr val="tx1"/>
                          </a:solidFill>
                        </a:rPr>
                        <a:t>   Business License</a:t>
                      </a:r>
                    </a:p>
                    <a:p>
                      <a:endParaRPr lang="en-US" sz="1600" dirty="0">
                        <a:solidFill>
                          <a:schemeClr val="tx1"/>
                        </a:solidFill>
                        <a:latin typeface="+mn-lt"/>
                      </a:endParaRPr>
                    </a:p>
                  </a:txBody>
                  <a:tcPr/>
                </a:tc>
                <a:extLst>
                  <a:ext uri="{0D108BD9-81ED-4DB2-BD59-A6C34878D82A}">
                    <a16:rowId xmlns:a16="http://schemas.microsoft.com/office/drawing/2014/main" val="10003"/>
                  </a:ext>
                </a:extLst>
              </a:tr>
            </a:tbl>
          </a:graphicData>
        </a:graphic>
      </p:graphicFrame>
      <p:sp>
        <p:nvSpPr>
          <p:cNvPr id="2" name="Slide Number Placeholder 1">
            <a:extLst>
              <a:ext uri="{FF2B5EF4-FFF2-40B4-BE49-F238E27FC236}">
                <a16:creationId xmlns:a16="http://schemas.microsoft.com/office/drawing/2014/main" id="{BDFB944B-5E5B-42DC-85E5-1674A2EF242C}"/>
              </a:ext>
            </a:extLst>
          </p:cNvPr>
          <p:cNvSpPr>
            <a:spLocks noGrp="1"/>
          </p:cNvSpPr>
          <p:nvPr>
            <p:ph type="sldNum" sz="quarter" idx="12"/>
          </p:nvPr>
        </p:nvSpPr>
        <p:spPr/>
        <p:txBody>
          <a:bodyPr/>
          <a:lstStyle/>
          <a:p>
            <a:fld id="{EA92FC10-7FA6-42BC-9A9E-94AE6167F2C9}" type="slidenum">
              <a:rPr lang="en-US" smtClean="0"/>
              <a:t>37</a:t>
            </a:fld>
            <a:endParaRPr lang="en-US" dirty="0"/>
          </a:p>
        </p:txBody>
      </p:sp>
    </p:spTree>
    <p:extLst>
      <p:ext uri="{BB962C8B-B14F-4D97-AF65-F5344CB8AC3E}">
        <p14:creationId xmlns:p14="http://schemas.microsoft.com/office/powerpoint/2010/main" val="14689271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a:extLst>
              <a:ext uri="{FF2B5EF4-FFF2-40B4-BE49-F238E27FC236}">
                <a16:creationId xmlns:a16="http://schemas.microsoft.com/office/drawing/2014/main" id="{E46BCCCE-8A1B-47C1-83AE-F63676458B69}"/>
              </a:ext>
            </a:extLst>
          </p:cNvPr>
          <p:cNvGraphicFramePr>
            <a:graphicFrameLocks/>
          </p:cNvGraphicFramePr>
          <p:nvPr>
            <p:extLst>
              <p:ext uri="{D42A27DB-BD31-4B8C-83A1-F6EECF244321}">
                <p14:modId xmlns:p14="http://schemas.microsoft.com/office/powerpoint/2010/main" val="3374987711"/>
              </p:ext>
            </p:extLst>
          </p:nvPr>
        </p:nvGraphicFramePr>
        <p:xfrm>
          <a:off x="2081570" y="1983065"/>
          <a:ext cx="8028860" cy="2188483"/>
        </p:xfrm>
        <a:graphic>
          <a:graphicData uri="http://schemas.openxmlformats.org/drawingml/2006/table">
            <a:tbl>
              <a:tblPr firstRow="1" bandRow="1">
                <a:tableStyleId>{FABFCF23-3B69-468F-B69F-88F6DE6A72F2}</a:tableStyleId>
              </a:tblPr>
              <a:tblGrid>
                <a:gridCol w="4127420">
                  <a:extLst>
                    <a:ext uri="{9D8B030D-6E8A-4147-A177-3AD203B41FA5}">
                      <a16:colId xmlns:a16="http://schemas.microsoft.com/office/drawing/2014/main" val="20000"/>
                    </a:ext>
                  </a:extLst>
                </a:gridCol>
                <a:gridCol w="3901440">
                  <a:extLst>
                    <a:ext uri="{9D8B030D-6E8A-4147-A177-3AD203B41FA5}">
                      <a16:colId xmlns:a16="http://schemas.microsoft.com/office/drawing/2014/main" val="20001"/>
                    </a:ext>
                  </a:extLst>
                </a:gridCol>
              </a:tblGrid>
              <a:tr h="644163">
                <a:tc>
                  <a:txBody>
                    <a:bodyPr/>
                    <a:lstStyle>
                      <a:lvl1pPr marL="0" algn="l" defTabSz="457200" rtl="0" eaLnBrk="1" latinLnBrk="0" hangingPunct="1">
                        <a:defRPr sz="1800" b="1" kern="1200">
                          <a:solidFill>
                            <a:schemeClr val="bg1"/>
                          </a:solidFill>
                          <a:latin typeface="Calibri" panose="020F0502020204030204"/>
                        </a:defRPr>
                      </a:lvl1pPr>
                      <a:lvl2pPr marL="457200" algn="l" defTabSz="457200" rtl="0" eaLnBrk="1" latinLnBrk="0" hangingPunct="1">
                        <a:defRPr sz="1800" b="1" kern="1200">
                          <a:solidFill>
                            <a:schemeClr val="bg1"/>
                          </a:solidFill>
                          <a:latin typeface="Calibri" panose="020F0502020204030204"/>
                        </a:defRPr>
                      </a:lvl2pPr>
                      <a:lvl3pPr marL="914400" algn="l" defTabSz="457200" rtl="0" eaLnBrk="1" latinLnBrk="0" hangingPunct="1">
                        <a:defRPr sz="1800" b="1" kern="1200">
                          <a:solidFill>
                            <a:schemeClr val="bg1"/>
                          </a:solidFill>
                          <a:latin typeface="Calibri" panose="020F0502020204030204"/>
                        </a:defRPr>
                      </a:lvl3pPr>
                      <a:lvl4pPr marL="1371600" algn="l" defTabSz="457200" rtl="0" eaLnBrk="1" latinLnBrk="0" hangingPunct="1">
                        <a:defRPr sz="1800" b="1" kern="1200">
                          <a:solidFill>
                            <a:schemeClr val="bg1"/>
                          </a:solidFill>
                          <a:latin typeface="Calibri" panose="020F0502020204030204"/>
                        </a:defRPr>
                      </a:lvl4pPr>
                      <a:lvl5pPr marL="1828800" algn="l" defTabSz="457200" rtl="0" eaLnBrk="1" latinLnBrk="0" hangingPunct="1">
                        <a:defRPr sz="1800" b="1" kern="1200">
                          <a:solidFill>
                            <a:schemeClr val="bg1"/>
                          </a:solidFill>
                          <a:latin typeface="Calibri" panose="020F0502020204030204"/>
                        </a:defRPr>
                      </a:lvl5pPr>
                      <a:lvl6pPr marL="2286000" algn="l" defTabSz="457200" rtl="0" eaLnBrk="1" latinLnBrk="0" hangingPunct="1">
                        <a:defRPr sz="1800" b="1" kern="1200">
                          <a:solidFill>
                            <a:schemeClr val="bg1"/>
                          </a:solidFill>
                          <a:latin typeface="Calibri" panose="020F0502020204030204"/>
                        </a:defRPr>
                      </a:lvl6pPr>
                      <a:lvl7pPr marL="2743200" algn="l" defTabSz="457200" rtl="0" eaLnBrk="1" latinLnBrk="0" hangingPunct="1">
                        <a:defRPr sz="1800" b="1" kern="1200">
                          <a:solidFill>
                            <a:schemeClr val="bg1"/>
                          </a:solidFill>
                          <a:latin typeface="Calibri" panose="020F0502020204030204"/>
                        </a:defRPr>
                      </a:lvl7pPr>
                      <a:lvl8pPr marL="3200400" algn="l" defTabSz="457200" rtl="0" eaLnBrk="1" latinLnBrk="0" hangingPunct="1">
                        <a:defRPr sz="1800" b="1" kern="1200">
                          <a:solidFill>
                            <a:schemeClr val="bg1"/>
                          </a:solidFill>
                          <a:latin typeface="Calibri" panose="020F0502020204030204"/>
                        </a:defRPr>
                      </a:lvl8pPr>
                      <a:lvl9pPr marL="3657600" algn="l" defTabSz="457200" rtl="0" eaLnBrk="1" latinLnBrk="0" hangingPunct="1">
                        <a:defRPr sz="1800" b="1" kern="1200">
                          <a:solidFill>
                            <a:schemeClr val="bg1"/>
                          </a:solidFill>
                          <a:latin typeface="Calibri" panose="020F0502020204030204"/>
                        </a:defRPr>
                      </a:lvl9pPr>
                    </a:lstStyle>
                    <a:p>
                      <a:pPr algn="ctr">
                        <a:spcBef>
                          <a:spcPct val="50000"/>
                        </a:spcBef>
                        <a:buFont typeface="Arial" pitchFamily="34" charset="0"/>
                        <a:buNone/>
                        <a:defRPr/>
                      </a:pPr>
                      <a:r>
                        <a:rPr lang="en-US" sz="1800" cap="small" dirty="0">
                          <a:solidFill>
                            <a:schemeClr val="tx1"/>
                          </a:solidFill>
                        </a:rPr>
                        <a:t>P</a:t>
                      </a:r>
                      <a:r>
                        <a:rPr lang="en-US" sz="1800" cap="none" baseline="0" dirty="0">
                          <a:solidFill>
                            <a:schemeClr val="tx1"/>
                          </a:solidFill>
                        </a:rPr>
                        <a:t>arking Enforcement</a:t>
                      </a:r>
                      <a:endParaRPr lang="en-US" sz="1800" b="1" i="0" cap="small" dirty="0">
                        <a:solidFill>
                          <a:schemeClr val="tx1"/>
                        </a:solidFill>
                        <a:latin typeface="+mn-lt"/>
                      </a:endParaRPr>
                    </a:p>
                  </a:txBody>
                  <a:tcPr anchor="ctr"/>
                </a:tc>
                <a:tc>
                  <a:txBody>
                    <a:bodyPr/>
                    <a:lstStyle>
                      <a:lvl1pPr marL="0" algn="l" defTabSz="457200" rtl="0" eaLnBrk="1" latinLnBrk="0" hangingPunct="1">
                        <a:defRPr sz="1800" b="1" kern="1200">
                          <a:solidFill>
                            <a:schemeClr val="bg1"/>
                          </a:solidFill>
                          <a:latin typeface="Calibri" panose="020F0502020204030204"/>
                        </a:defRPr>
                      </a:lvl1pPr>
                      <a:lvl2pPr marL="457200" algn="l" defTabSz="457200" rtl="0" eaLnBrk="1" latinLnBrk="0" hangingPunct="1">
                        <a:defRPr sz="1800" b="1" kern="1200">
                          <a:solidFill>
                            <a:schemeClr val="bg1"/>
                          </a:solidFill>
                          <a:latin typeface="Calibri" panose="020F0502020204030204"/>
                        </a:defRPr>
                      </a:lvl2pPr>
                      <a:lvl3pPr marL="914400" algn="l" defTabSz="457200" rtl="0" eaLnBrk="1" latinLnBrk="0" hangingPunct="1">
                        <a:defRPr sz="1800" b="1" kern="1200">
                          <a:solidFill>
                            <a:schemeClr val="bg1"/>
                          </a:solidFill>
                          <a:latin typeface="Calibri" panose="020F0502020204030204"/>
                        </a:defRPr>
                      </a:lvl3pPr>
                      <a:lvl4pPr marL="1371600" algn="l" defTabSz="457200" rtl="0" eaLnBrk="1" latinLnBrk="0" hangingPunct="1">
                        <a:defRPr sz="1800" b="1" kern="1200">
                          <a:solidFill>
                            <a:schemeClr val="bg1"/>
                          </a:solidFill>
                          <a:latin typeface="Calibri" panose="020F0502020204030204"/>
                        </a:defRPr>
                      </a:lvl4pPr>
                      <a:lvl5pPr marL="1828800" algn="l" defTabSz="457200" rtl="0" eaLnBrk="1" latinLnBrk="0" hangingPunct="1">
                        <a:defRPr sz="1800" b="1" kern="1200">
                          <a:solidFill>
                            <a:schemeClr val="bg1"/>
                          </a:solidFill>
                          <a:latin typeface="Calibri" panose="020F0502020204030204"/>
                        </a:defRPr>
                      </a:lvl5pPr>
                      <a:lvl6pPr marL="2286000" algn="l" defTabSz="457200" rtl="0" eaLnBrk="1" latinLnBrk="0" hangingPunct="1">
                        <a:defRPr sz="1800" b="1" kern="1200">
                          <a:solidFill>
                            <a:schemeClr val="bg1"/>
                          </a:solidFill>
                          <a:latin typeface="Calibri" panose="020F0502020204030204"/>
                        </a:defRPr>
                      </a:lvl6pPr>
                      <a:lvl7pPr marL="2743200" algn="l" defTabSz="457200" rtl="0" eaLnBrk="1" latinLnBrk="0" hangingPunct="1">
                        <a:defRPr sz="1800" b="1" kern="1200">
                          <a:solidFill>
                            <a:schemeClr val="bg1"/>
                          </a:solidFill>
                          <a:latin typeface="Calibri" panose="020F0502020204030204"/>
                        </a:defRPr>
                      </a:lvl7pPr>
                      <a:lvl8pPr marL="3200400" algn="l" defTabSz="457200" rtl="0" eaLnBrk="1" latinLnBrk="0" hangingPunct="1">
                        <a:defRPr sz="1800" b="1" kern="1200">
                          <a:solidFill>
                            <a:schemeClr val="bg1"/>
                          </a:solidFill>
                          <a:latin typeface="Calibri" panose="020F0502020204030204"/>
                        </a:defRPr>
                      </a:lvl8pPr>
                      <a:lvl9pPr marL="3657600" algn="l" defTabSz="457200" rtl="0" eaLnBrk="1" latinLnBrk="0" hangingPunct="1">
                        <a:defRPr sz="1800" b="1" kern="1200">
                          <a:solidFill>
                            <a:schemeClr val="bg1"/>
                          </a:solidFill>
                          <a:latin typeface="Calibri" panose="020F0502020204030204"/>
                        </a:defRPr>
                      </a:lvl9pPr>
                    </a:lstStyle>
                    <a:p>
                      <a:pPr marL="0" marR="0" indent="0" algn="ctr" defTabSz="914139" rtl="0" eaLnBrk="1" fontAlgn="auto" latinLnBrk="0" hangingPunct="1">
                        <a:lnSpc>
                          <a:spcPct val="100000"/>
                        </a:lnSpc>
                        <a:spcBef>
                          <a:spcPts val="0"/>
                        </a:spcBef>
                        <a:spcAft>
                          <a:spcPts val="0"/>
                        </a:spcAft>
                        <a:buClrTx/>
                        <a:buSzTx/>
                        <a:buFont typeface="Arial" pitchFamily="34" charset="0"/>
                        <a:buNone/>
                        <a:tabLst/>
                        <a:defRPr/>
                      </a:pPr>
                      <a:r>
                        <a:rPr lang="en-US" sz="1800" cap="small" dirty="0">
                          <a:solidFill>
                            <a:schemeClr val="tx1"/>
                          </a:solidFill>
                        </a:rPr>
                        <a:t>P</a:t>
                      </a:r>
                      <a:r>
                        <a:rPr lang="en-US" sz="1800" cap="none" baseline="0" dirty="0">
                          <a:solidFill>
                            <a:schemeClr val="tx1"/>
                          </a:solidFill>
                        </a:rPr>
                        <a:t>rocurement</a:t>
                      </a:r>
                      <a:endParaRPr lang="en-US" sz="1800" b="1" i="0" dirty="0">
                        <a:solidFill>
                          <a:schemeClr val="tx1"/>
                        </a:solidFill>
                        <a:latin typeface="+mn-lt"/>
                      </a:endParaRPr>
                    </a:p>
                  </a:txBody>
                  <a:tcPr anchor="ctr"/>
                </a:tc>
                <a:extLst>
                  <a:ext uri="{0D108BD9-81ED-4DB2-BD59-A6C34878D82A}">
                    <a16:rowId xmlns:a16="http://schemas.microsoft.com/office/drawing/2014/main" val="10000"/>
                  </a:ext>
                </a:extLst>
              </a:tr>
              <a:tr h="1544320">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nSpc>
                          <a:spcPct val="80000"/>
                        </a:lnSpc>
                        <a:spcBef>
                          <a:spcPts val="600"/>
                        </a:spcBef>
                        <a:buSzPct val="65000"/>
                        <a:buFont typeface="Arial" pitchFamily="34" charset="0"/>
                        <a:buChar char="•"/>
                      </a:pPr>
                      <a:r>
                        <a:rPr lang="en-US" sz="1800" dirty="0"/>
                        <a:t>  Parking Citations</a:t>
                      </a:r>
                    </a:p>
                    <a:p>
                      <a:pPr>
                        <a:lnSpc>
                          <a:spcPct val="80000"/>
                        </a:lnSpc>
                        <a:spcBef>
                          <a:spcPts val="600"/>
                        </a:spcBef>
                        <a:buSzPct val="65000"/>
                        <a:buFont typeface="Arial" pitchFamily="34" charset="0"/>
                        <a:buChar char="•"/>
                      </a:pPr>
                      <a:r>
                        <a:rPr lang="en-US" sz="1800" dirty="0"/>
                        <a:t>  Red-light Violation Program</a:t>
                      </a:r>
                    </a:p>
                    <a:p>
                      <a:pPr>
                        <a:lnSpc>
                          <a:spcPct val="80000"/>
                        </a:lnSpc>
                        <a:spcBef>
                          <a:spcPts val="600"/>
                        </a:spcBef>
                        <a:buSzPct val="65000"/>
                        <a:buFont typeface="Arial" pitchFamily="34" charset="0"/>
                        <a:buChar char="•"/>
                      </a:pPr>
                      <a:r>
                        <a:rPr lang="en-US" sz="1800" dirty="0"/>
                        <a:t>  Booting Program</a:t>
                      </a:r>
                    </a:p>
                    <a:p>
                      <a:pPr>
                        <a:lnSpc>
                          <a:spcPct val="80000"/>
                        </a:lnSpc>
                        <a:spcBef>
                          <a:spcPts val="600"/>
                        </a:spcBef>
                        <a:buSzPct val="65000"/>
                        <a:buFont typeface="Arial" pitchFamily="34" charset="0"/>
                        <a:buChar char="•"/>
                      </a:pPr>
                      <a:r>
                        <a:rPr lang="en-US" sz="1800" baseline="0" dirty="0"/>
                        <a:t>  Digital Residential Parking Permits</a:t>
                      </a:r>
                      <a:endParaRPr lang="en-US" sz="1800" b="0" i="0" dirty="0">
                        <a:solidFill>
                          <a:schemeClr val="tx1"/>
                        </a:solidFill>
                        <a:latin typeface="+mn-lt"/>
                      </a:endParaRPr>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nSpc>
                          <a:spcPct val="80000"/>
                        </a:lnSpc>
                        <a:spcBef>
                          <a:spcPct val="35000"/>
                        </a:spcBef>
                        <a:buSzPct val="65000"/>
                        <a:buFont typeface="Arial" pitchFamily="34" charset="0"/>
                        <a:buChar char="•"/>
                      </a:pPr>
                      <a:r>
                        <a:rPr lang="en-US" sz="1800" dirty="0"/>
                        <a:t>  Bid Notification</a:t>
                      </a:r>
                    </a:p>
                    <a:p>
                      <a:pPr>
                        <a:lnSpc>
                          <a:spcPct val="80000"/>
                        </a:lnSpc>
                        <a:spcBef>
                          <a:spcPct val="35000"/>
                        </a:spcBef>
                        <a:buSzPct val="65000"/>
                        <a:buFont typeface="Arial" pitchFamily="34" charset="0"/>
                        <a:buChar char="•"/>
                      </a:pPr>
                      <a:r>
                        <a:rPr lang="en-US" sz="1800" dirty="0"/>
                        <a:t>  Vendor Database</a:t>
                      </a:r>
                    </a:p>
                    <a:p>
                      <a:pPr>
                        <a:lnSpc>
                          <a:spcPct val="80000"/>
                        </a:lnSpc>
                        <a:spcBef>
                          <a:spcPct val="35000"/>
                        </a:spcBef>
                        <a:buSzPct val="65000"/>
                        <a:buFont typeface="Arial" pitchFamily="34" charset="0"/>
                        <a:buChar char="•"/>
                      </a:pPr>
                      <a:r>
                        <a:rPr lang="en-US" sz="1800" dirty="0"/>
                        <a:t>  Proposal Review</a:t>
                      </a:r>
                    </a:p>
                    <a:p>
                      <a:pPr>
                        <a:lnSpc>
                          <a:spcPct val="80000"/>
                        </a:lnSpc>
                        <a:spcBef>
                          <a:spcPct val="35000"/>
                        </a:spcBef>
                        <a:buSzPct val="65000"/>
                        <a:buFont typeface="Arial" pitchFamily="34" charset="0"/>
                        <a:buChar char="•"/>
                      </a:pPr>
                      <a:r>
                        <a:rPr lang="en-US" sz="1800" dirty="0"/>
                        <a:t>  Sale of City Surplus Equipment</a:t>
                      </a:r>
                    </a:p>
                    <a:p>
                      <a:pPr>
                        <a:buFont typeface="Arial" pitchFamily="34" charset="0"/>
                        <a:buChar char="•"/>
                      </a:pPr>
                      <a:endParaRPr lang="en-US" sz="1800" b="0" i="0" dirty="0">
                        <a:latin typeface="+mn-lt"/>
                      </a:endParaRPr>
                    </a:p>
                  </a:txBody>
                  <a:tcPr/>
                </a:tc>
                <a:extLst>
                  <a:ext uri="{0D108BD9-81ED-4DB2-BD59-A6C34878D82A}">
                    <a16:rowId xmlns:a16="http://schemas.microsoft.com/office/drawing/2014/main" val="10001"/>
                  </a:ext>
                </a:extLst>
              </a:tr>
            </a:tbl>
          </a:graphicData>
        </a:graphic>
      </p:graphicFrame>
      <p:sp>
        <p:nvSpPr>
          <p:cNvPr id="5" name="TextBox 4">
            <a:extLst>
              <a:ext uri="{FF2B5EF4-FFF2-40B4-BE49-F238E27FC236}">
                <a16:creationId xmlns:a16="http://schemas.microsoft.com/office/drawing/2014/main" id="{13391354-CB51-4919-8B6B-DC5C81011212}"/>
              </a:ext>
            </a:extLst>
          </p:cNvPr>
          <p:cNvSpPr txBox="1"/>
          <p:nvPr/>
        </p:nvSpPr>
        <p:spPr>
          <a:xfrm>
            <a:off x="4240915" y="4477153"/>
            <a:ext cx="3710171" cy="923330"/>
          </a:xfrm>
          <a:prstGeom prst="rect">
            <a:avLst/>
          </a:prstGeom>
          <a:noFill/>
        </p:spPr>
        <p:txBody>
          <a:bodyPr wrap="square">
            <a:spAutoFit/>
          </a:bodyPr>
          <a:lstStyle/>
          <a:p>
            <a:pPr marL="285750" indent="-285750">
              <a:buFont typeface="Wingdings" panose="05000000000000000000" pitchFamily="2" charset="2"/>
              <a:buChar char="v"/>
            </a:pPr>
            <a:r>
              <a:rPr lang="en-US" sz="1800" b="1" dirty="0"/>
              <a:t>Staff of 84 Full-time Employees </a:t>
            </a:r>
          </a:p>
          <a:p>
            <a:pPr marL="285750" indent="-285750">
              <a:buFont typeface="Wingdings" panose="05000000000000000000" pitchFamily="2" charset="2"/>
              <a:buChar char="v"/>
            </a:pPr>
            <a:r>
              <a:rPr lang="en-US" b="1" dirty="0">
                <a:cs typeface="Calibri"/>
              </a:rPr>
              <a:t>Temporary Staff of 13</a:t>
            </a:r>
          </a:p>
          <a:p>
            <a:pPr marL="285750" indent="-285750">
              <a:buFont typeface="Wingdings" panose="05000000000000000000" pitchFamily="2" charset="2"/>
              <a:buChar char="v"/>
            </a:pPr>
            <a:r>
              <a:rPr lang="en-US" sz="1800" b="1" dirty="0">
                <a:cs typeface="Calibri"/>
              </a:rPr>
              <a:t>Vacancies 6</a:t>
            </a:r>
          </a:p>
        </p:txBody>
      </p:sp>
      <p:sp>
        <p:nvSpPr>
          <p:cNvPr id="2" name="Slide Number Placeholder 1">
            <a:extLst>
              <a:ext uri="{FF2B5EF4-FFF2-40B4-BE49-F238E27FC236}">
                <a16:creationId xmlns:a16="http://schemas.microsoft.com/office/drawing/2014/main" id="{6533BCF9-3E61-4491-ABFD-BB78E21CE1E0}"/>
              </a:ext>
            </a:extLst>
          </p:cNvPr>
          <p:cNvSpPr>
            <a:spLocks noGrp="1"/>
          </p:cNvSpPr>
          <p:nvPr>
            <p:ph type="sldNum" sz="quarter" idx="12"/>
          </p:nvPr>
        </p:nvSpPr>
        <p:spPr/>
        <p:txBody>
          <a:bodyPr/>
          <a:lstStyle/>
          <a:p>
            <a:fld id="{EA92FC10-7FA6-42BC-9A9E-94AE6167F2C9}" type="slidenum">
              <a:rPr lang="en-US" smtClean="0"/>
              <a:t>38</a:t>
            </a:fld>
            <a:endParaRPr lang="en-US" dirty="0"/>
          </a:p>
        </p:txBody>
      </p:sp>
    </p:spTree>
    <p:extLst>
      <p:ext uri="{BB962C8B-B14F-4D97-AF65-F5344CB8AC3E}">
        <p14:creationId xmlns:p14="http://schemas.microsoft.com/office/powerpoint/2010/main" val="23179506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9C1474-7FF8-4D2E-8EDB-7C87CAB2CE9E}"/>
              </a:ext>
            </a:extLst>
          </p:cNvPr>
          <p:cNvSpPr/>
          <p:nvPr/>
        </p:nvSpPr>
        <p:spPr>
          <a:xfrm>
            <a:off x="3565499" y="3008885"/>
            <a:ext cx="5061002" cy="1089529"/>
          </a:xfrm>
          <a:prstGeom prst="rect">
            <a:avLst/>
          </a:prstGeom>
        </p:spPr>
        <p:txBody>
          <a:bodyPr wrap="none">
            <a:spAutoFit/>
          </a:bodyPr>
          <a:lstStyle/>
          <a:p>
            <a:pPr lvl="0" algn="ctr" defTabSz="914400">
              <a:lnSpc>
                <a:spcPct val="90000"/>
              </a:lnSpc>
              <a:spcBef>
                <a:spcPts val="1000"/>
              </a:spcBef>
            </a:pPr>
            <a:r>
              <a:rPr lang="en-US" sz="7200" b="1" dirty="0"/>
              <a:t>Thank You!</a:t>
            </a:r>
          </a:p>
        </p:txBody>
      </p:sp>
      <p:sp>
        <p:nvSpPr>
          <p:cNvPr id="2" name="Slide Number Placeholder 1">
            <a:extLst>
              <a:ext uri="{FF2B5EF4-FFF2-40B4-BE49-F238E27FC236}">
                <a16:creationId xmlns:a16="http://schemas.microsoft.com/office/drawing/2014/main" id="{B13CA418-9C59-42A5-AD69-CDAD082D1273}"/>
              </a:ext>
            </a:extLst>
          </p:cNvPr>
          <p:cNvSpPr>
            <a:spLocks noGrp="1"/>
          </p:cNvSpPr>
          <p:nvPr>
            <p:ph type="sldNum" sz="quarter" idx="12"/>
          </p:nvPr>
        </p:nvSpPr>
        <p:spPr/>
        <p:txBody>
          <a:bodyPr/>
          <a:lstStyle/>
          <a:p>
            <a:fld id="{EA92FC10-7FA6-42BC-9A9E-94AE6167F2C9}" type="slidenum">
              <a:rPr lang="en-US" smtClean="0"/>
              <a:t>39</a:t>
            </a:fld>
            <a:endParaRPr lang="en-US" dirty="0"/>
          </a:p>
        </p:txBody>
      </p:sp>
    </p:spTree>
    <p:extLst>
      <p:ext uri="{BB962C8B-B14F-4D97-AF65-F5344CB8AC3E}">
        <p14:creationId xmlns:p14="http://schemas.microsoft.com/office/powerpoint/2010/main" val="3395589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TotalTime>
  <Words>4665</Words>
  <Application>Microsoft Office PowerPoint</Application>
  <PresentationFormat>Widescreen</PresentationFormat>
  <Paragraphs>779</Paragraphs>
  <Slides>39</Slides>
  <Notes>29</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39</vt:i4>
      </vt:variant>
    </vt:vector>
  </HeadingPairs>
  <TitlesOfParts>
    <vt:vector size="48" baseType="lpstr">
      <vt:lpstr>Arial</vt:lpstr>
      <vt:lpstr>Arial Nova</vt:lpstr>
      <vt:lpstr>Calibri</vt:lpstr>
      <vt:lpstr>Calibri Light</vt:lpstr>
      <vt:lpstr>Times New Roman</vt:lpstr>
      <vt:lpstr>Wingdings</vt:lpstr>
      <vt:lpstr>Office Theme</vt:lpstr>
      <vt:lpstr>Worksheet</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Stephanie L. Mergler</cp:lastModifiedBy>
  <cp:revision>28</cp:revision>
  <cp:lastPrinted>2024-04-01T21:17:49Z</cp:lastPrinted>
  <dcterms:created xsi:type="dcterms:W3CDTF">2023-02-09T18:35:57Z</dcterms:created>
  <dcterms:modified xsi:type="dcterms:W3CDTF">2025-04-04T20:22:21Z</dcterms:modified>
</cp:coreProperties>
</file>