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392" r:id="rId2"/>
    <p:sldId id="280" r:id="rId3"/>
    <p:sldId id="281" r:id="rId4"/>
    <p:sldId id="378" r:id="rId5"/>
    <p:sldId id="407" r:id="rId6"/>
    <p:sldId id="408" r:id="rId7"/>
    <p:sldId id="270" r:id="rId8"/>
    <p:sldId id="371" r:id="rId9"/>
    <p:sldId id="382" r:id="rId10"/>
    <p:sldId id="406" r:id="rId11"/>
    <p:sldId id="399" r:id="rId12"/>
    <p:sldId id="259" r:id="rId13"/>
    <p:sldId id="398" r:id="rId14"/>
    <p:sldId id="262" r:id="rId15"/>
    <p:sldId id="409" r:id="rId16"/>
    <p:sldId id="400" r:id="rId17"/>
    <p:sldId id="405" r:id="rId18"/>
    <p:sldId id="261" r:id="rId19"/>
    <p:sldId id="393" r:id="rId20"/>
    <p:sldId id="386" r:id="rId21"/>
    <p:sldId id="276" r:id="rId22"/>
    <p:sldId id="275" r:id="rId23"/>
    <p:sldId id="376" r:id="rId24"/>
    <p:sldId id="295" r:id="rId25"/>
    <p:sldId id="383" r:id="rId26"/>
    <p:sldId id="265" r:id="rId27"/>
    <p:sldId id="260" r:id="rId28"/>
    <p:sldId id="304" r:id="rId29"/>
    <p:sldId id="289" r:id="rId30"/>
    <p:sldId id="401" r:id="rId31"/>
    <p:sldId id="377" r:id="rId32"/>
    <p:sldId id="394" r:id="rId33"/>
    <p:sldId id="302" r:id="rId34"/>
    <p:sldId id="395" r:id="rId35"/>
    <p:sldId id="286" r:id="rId36"/>
    <p:sldId id="396" r:id="rId37"/>
    <p:sldId id="27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4E956B-237F-2C16-5249-CE4DC1D4D694}" v="5" dt="2025-04-21T14:20:08.223"/>
    <p1510:client id="{1631B29B-7428-65BE-88B8-CB4DC8DDD5CF}" v="47" dt="2025-04-21T13:26:57.030"/>
    <p1510:client id="{190FD133-4AF0-3ED4-2B7D-2A2C9AB6F65E}" v="488" dt="2025-04-21T13:49:10.688"/>
    <p1510:client id="{1E41A945-53AC-E18F-2C7F-BD7EABCE6B4D}" v="110" dt="2025-04-21T14:28:35.879"/>
    <p1510:client id="{A5488C6D-1A1C-F5BB-BADB-8F1D47FF8835}" v="176" dt="2025-04-21T13:35:49.333"/>
    <p1510:client id="{B19CABD4-9F42-41FE-AA20-C6908C937F21}" v="7" dt="2025-04-21T16:02:56.695"/>
    <p1510:client id="{C596E5B1-B8D6-43C8-A570-1081DA35B346}" v="3" dt="2025-04-21T03:28:44.773"/>
    <p1510:client id="{CC90D71D-161F-6F59-F3F2-B103BAB65D21}" v="3" dt="2025-04-21T13:53:58.342"/>
    <p1510:client id="{CCE65DD8-98FF-4D50-8B29-88212CB645A7}" v="126" dt="2025-04-21T14:57:38.798"/>
    <p1510:client id="{F3B4CFA1-0603-478D-AB4F-A76046918028}" v="41" dt="2025-04-21T15:00:39.244"/>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29C1B3-87BF-48AA-8227-2A6C43829D5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104D619-2577-4B8C-84FB-87823A2FCA12}">
      <dgm:prSet phldr="0"/>
      <dgm:spPr/>
      <dgm:t>
        <a:bodyPr/>
        <a:lstStyle/>
        <a:p>
          <a:pPr>
            <a:lnSpc>
              <a:spcPct val="100000"/>
            </a:lnSpc>
            <a:defRPr cap="all"/>
          </a:pPr>
          <a:r>
            <a:rPr lang="en-US" baseline="0">
              <a:latin typeface="Aptos"/>
            </a:rPr>
            <a:t>Administration</a:t>
          </a:r>
        </a:p>
      </dgm:t>
    </dgm:pt>
    <dgm:pt modelId="{87E4D913-9B28-4657-8A1D-7F20A803D642}" type="parTrans" cxnId="{42C51111-848E-4AF8-99A1-AE50EDCF6E0A}">
      <dgm:prSet/>
      <dgm:spPr/>
      <dgm:t>
        <a:bodyPr/>
        <a:lstStyle/>
        <a:p>
          <a:endParaRPr lang="en-US"/>
        </a:p>
      </dgm:t>
    </dgm:pt>
    <dgm:pt modelId="{4D59E5AE-DAA9-4B51-8C76-5E46A9F5183D}" type="sibTrans" cxnId="{42C51111-848E-4AF8-99A1-AE50EDCF6E0A}">
      <dgm:prSet/>
      <dgm:spPr/>
      <dgm:t>
        <a:bodyPr/>
        <a:lstStyle/>
        <a:p>
          <a:endParaRPr lang="en-US"/>
        </a:p>
      </dgm:t>
    </dgm:pt>
    <dgm:pt modelId="{C5207D3A-2D7E-4904-900E-88215DCF77C9}">
      <dgm:prSet/>
      <dgm:spPr/>
      <dgm:t>
        <a:bodyPr/>
        <a:lstStyle/>
        <a:p>
          <a:pPr>
            <a:lnSpc>
              <a:spcPct val="100000"/>
            </a:lnSpc>
            <a:defRPr cap="all"/>
          </a:pPr>
          <a:r>
            <a:rPr lang="en-US" baseline="0">
              <a:latin typeface="Franklin Gothic Demi Cond"/>
            </a:rPr>
            <a:t> </a:t>
          </a:r>
          <a:r>
            <a:rPr lang="en-US" baseline="0">
              <a:latin typeface="Aptos"/>
            </a:rPr>
            <a:t>Telecom</a:t>
          </a:r>
          <a:endParaRPr lang="en-US">
            <a:latin typeface="Aptos"/>
          </a:endParaRPr>
        </a:p>
      </dgm:t>
    </dgm:pt>
    <dgm:pt modelId="{C82E3A86-E693-4895-A35D-BD448A28F0F5}" type="parTrans" cxnId="{97684121-4D33-4274-A574-AD3958EDDF32}">
      <dgm:prSet/>
      <dgm:spPr/>
      <dgm:t>
        <a:bodyPr/>
        <a:lstStyle/>
        <a:p>
          <a:endParaRPr lang="en-US"/>
        </a:p>
      </dgm:t>
    </dgm:pt>
    <dgm:pt modelId="{8BED2E6F-AB22-4338-BC70-0EA7C996C982}" type="sibTrans" cxnId="{97684121-4D33-4274-A574-AD3958EDDF32}">
      <dgm:prSet/>
      <dgm:spPr/>
      <dgm:t>
        <a:bodyPr/>
        <a:lstStyle/>
        <a:p>
          <a:endParaRPr lang="en-US"/>
        </a:p>
      </dgm:t>
    </dgm:pt>
    <dgm:pt modelId="{BAAA3B9B-34FB-42D1-AE52-7D6ABCAA7BB5}">
      <dgm:prSet/>
      <dgm:spPr/>
      <dgm:t>
        <a:bodyPr/>
        <a:lstStyle/>
        <a:p>
          <a:pPr>
            <a:lnSpc>
              <a:spcPct val="100000"/>
            </a:lnSpc>
            <a:defRPr cap="all"/>
          </a:pPr>
          <a:r>
            <a:rPr lang="en-US" baseline="0">
              <a:latin typeface="Aptos"/>
            </a:rPr>
            <a:t>Mapping and Graphics</a:t>
          </a:r>
          <a:endParaRPr lang="en-US"/>
        </a:p>
      </dgm:t>
    </dgm:pt>
    <dgm:pt modelId="{B0EB4565-4536-4D50-97AC-6F9A5B148E6D}" type="parTrans" cxnId="{DDACD2F8-7C9C-43A7-845E-8FAE6F2BC6CA}">
      <dgm:prSet/>
      <dgm:spPr/>
      <dgm:t>
        <a:bodyPr/>
        <a:lstStyle/>
        <a:p>
          <a:endParaRPr lang="en-US"/>
        </a:p>
      </dgm:t>
    </dgm:pt>
    <dgm:pt modelId="{97AC37F4-972A-4E5C-BA4D-5B26C7D39891}" type="sibTrans" cxnId="{DDACD2F8-7C9C-43A7-845E-8FAE6F2BC6CA}">
      <dgm:prSet/>
      <dgm:spPr/>
      <dgm:t>
        <a:bodyPr/>
        <a:lstStyle/>
        <a:p>
          <a:endParaRPr lang="en-US"/>
        </a:p>
      </dgm:t>
    </dgm:pt>
    <dgm:pt modelId="{AADB4577-F3F2-4D7C-B1B0-1241D39DB708}">
      <dgm:prSet phldr="0"/>
      <dgm:spPr/>
      <dgm:t>
        <a:bodyPr/>
        <a:lstStyle/>
        <a:p>
          <a:pPr>
            <a:lnSpc>
              <a:spcPct val="100000"/>
            </a:lnSpc>
            <a:defRPr cap="all"/>
          </a:pPr>
          <a:r>
            <a:rPr lang="en-US" baseline="0">
              <a:latin typeface="Franklin Gothic Demi Cond"/>
            </a:rPr>
            <a:t> </a:t>
          </a:r>
          <a:r>
            <a:rPr lang="en-US" baseline="0">
              <a:latin typeface="Aptos"/>
            </a:rPr>
            <a:t>Network</a:t>
          </a:r>
          <a:endParaRPr lang="en-US">
            <a:latin typeface="Aptos"/>
          </a:endParaRPr>
        </a:p>
      </dgm:t>
    </dgm:pt>
    <dgm:pt modelId="{2E969E13-FFCF-461C-A4E9-A1AFE20B8FAE}" type="parTrans" cxnId="{1DAB9530-037F-4F35-82DA-80C63590BB24}">
      <dgm:prSet/>
      <dgm:spPr/>
      <dgm:t>
        <a:bodyPr/>
        <a:lstStyle/>
        <a:p>
          <a:endParaRPr lang="en-US"/>
        </a:p>
      </dgm:t>
    </dgm:pt>
    <dgm:pt modelId="{766EE09E-A0B3-456F-BB62-D58F68F151E4}" type="sibTrans" cxnId="{1DAB9530-037F-4F35-82DA-80C63590BB24}">
      <dgm:prSet/>
      <dgm:spPr/>
      <dgm:t>
        <a:bodyPr/>
        <a:lstStyle/>
        <a:p>
          <a:endParaRPr lang="en-US"/>
        </a:p>
      </dgm:t>
    </dgm:pt>
    <dgm:pt modelId="{007C241F-6CF7-4F42-99B9-8C1B6038C4CC}">
      <dgm:prSet phldr="0"/>
      <dgm:spPr/>
      <dgm:t>
        <a:bodyPr/>
        <a:lstStyle/>
        <a:p>
          <a:pPr>
            <a:lnSpc>
              <a:spcPct val="100000"/>
            </a:lnSpc>
            <a:defRPr cap="all"/>
          </a:pPr>
          <a:r>
            <a:rPr lang="en-US" baseline="0">
              <a:latin typeface="Aptos"/>
            </a:rPr>
            <a:t>Applications</a:t>
          </a:r>
        </a:p>
      </dgm:t>
    </dgm:pt>
    <dgm:pt modelId="{7720DC87-A7CE-47C4-90CE-655322708146}" type="parTrans" cxnId="{3B6B5949-B5D3-4770-9B45-696E3287F581}">
      <dgm:prSet/>
      <dgm:spPr/>
      <dgm:t>
        <a:bodyPr/>
        <a:lstStyle/>
        <a:p>
          <a:endParaRPr lang="en-US"/>
        </a:p>
      </dgm:t>
    </dgm:pt>
    <dgm:pt modelId="{61910CB3-6ED6-4110-8037-5E347B4F919E}" type="sibTrans" cxnId="{3B6B5949-B5D3-4770-9B45-696E3287F581}">
      <dgm:prSet/>
      <dgm:spPr/>
      <dgm:t>
        <a:bodyPr/>
        <a:lstStyle/>
        <a:p>
          <a:endParaRPr lang="en-US"/>
        </a:p>
      </dgm:t>
    </dgm:pt>
    <dgm:pt modelId="{7B1E92E1-D689-4FAF-948A-68B2CF81896E}">
      <dgm:prSet phldr="0"/>
      <dgm:spPr/>
      <dgm:t>
        <a:bodyPr/>
        <a:lstStyle/>
        <a:p>
          <a:pPr>
            <a:lnSpc>
              <a:spcPct val="100000"/>
            </a:lnSpc>
            <a:defRPr cap="all"/>
          </a:pPr>
          <a:r>
            <a:rPr lang="en-US" baseline="0">
              <a:latin typeface="Aptos"/>
            </a:rPr>
            <a:t>Helpdesk</a:t>
          </a:r>
        </a:p>
      </dgm:t>
    </dgm:pt>
    <dgm:pt modelId="{D9727B19-0A7B-4FB1-B713-7021D4576170}" type="parTrans" cxnId="{820793CA-5B87-45B0-BAA7-5296A662BD53}">
      <dgm:prSet/>
      <dgm:spPr/>
      <dgm:t>
        <a:bodyPr/>
        <a:lstStyle/>
        <a:p>
          <a:endParaRPr lang="en-US"/>
        </a:p>
      </dgm:t>
    </dgm:pt>
    <dgm:pt modelId="{19A27C2B-CD35-413B-9E9F-CAE929EA2C64}" type="sibTrans" cxnId="{820793CA-5B87-45B0-BAA7-5296A662BD53}">
      <dgm:prSet/>
      <dgm:spPr/>
      <dgm:t>
        <a:bodyPr/>
        <a:lstStyle/>
        <a:p>
          <a:endParaRPr lang="en-US"/>
        </a:p>
      </dgm:t>
    </dgm:pt>
    <dgm:pt modelId="{AD1C7491-BE47-450A-9098-93137B65B990}" type="pres">
      <dgm:prSet presAssocID="{AF29C1B3-87BF-48AA-8227-2A6C43829D5C}" presName="root" presStyleCnt="0">
        <dgm:presLayoutVars>
          <dgm:dir/>
          <dgm:resizeHandles val="exact"/>
        </dgm:presLayoutVars>
      </dgm:prSet>
      <dgm:spPr/>
    </dgm:pt>
    <dgm:pt modelId="{6B1F6F83-9D44-433D-BF37-5D58840303DB}" type="pres">
      <dgm:prSet presAssocID="{E104D619-2577-4B8C-84FB-87823A2FCA12}" presName="compNode" presStyleCnt="0"/>
      <dgm:spPr/>
    </dgm:pt>
    <dgm:pt modelId="{C4857C75-00C1-4527-94DD-98EEBEC24DF3}" type="pres">
      <dgm:prSet presAssocID="{E104D619-2577-4B8C-84FB-87823A2FCA12}" presName="iconBgRect" presStyleLbl="bgShp" presStyleIdx="0" presStyleCnt="6"/>
      <dgm:spPr/>
    </dgm:pt>
    <dgm:pt modelId="{8795A786-823C-497D-850D-7E99A6367A45}" type="pres">
      <dgm:prSet presAssocID="{E104D619-2577-4B8C-84FB-87823A2FCA1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9C30E43B-C68C-4084-A65C-09E0B43768D2}" type="pres">
      <dgm:prSet presAssocID="{E104D619-2577-4B8C-84FB-87823A2FCA12}" presName="spaceRect" presStyleCnt="0"/>
      <dgm:spPr/>
    </dgm:pt>
    <dgm:pt modelId="{8CFAA521-EA80-4DE5-8530-EF18B2C8918A}" type="pres">
      <dgm:prSet presAssocID="{E104D619-2577-4B8C-84FB-87823A2FCA12}" presName="textRect" presStyleLbl="revTx" presStyleIdx="0" presStyleCnt="6">
        <dgm:presLayoutVars>
          <dgm:chMax val="1"/>
          <dgm:chPref val="1"/>
        </dgm:presLayoutVars>
      </dgm:prSet>
      <dgm:spPr/>
    </dgm:pt>
    <dgm:pt modelId="{414B2BB9-78A9-4E8B-A185-F3FE6F71B139}" type="pres">
      <dgm:prSet presAssocID="{4D59E5AE-DAA9-4B51-8C76-5E46A9F5183D}" presName="sibTrans" presStyleCnt="0"/>
      <dgm:spPr/>
    </dgm:pt>
    <dgm:pt modelId="{761CC90A-5490-4B0F-93CC-01282B048A57}" type="pres">
      <dgm:prSet presAssocID="{AADB4577-F3F2-4D7C-B1B0-1241D39DB708}" presName="compNode" presStyleCnt="0"/>
      <dgm:spPr/>
    </dgm:pt>
    <dgm:pt modelId="{515752E8-DCF1-4BF2-9798-27F899B8AFCB}" type="pres">
      <dgm:prSet presAssocID="{AADB4577-F3F2-4D7C-B1B0-1241D39DB708}" presName="iconBgRect" presStyleLbl="bgShp" presStyleIdx="1" presStyleCnt="6"/>
      <dgm:spPr/>
    </dgm:pt>
    <dgm:pt modelId="{742FD13E-CCA2-4BD1-B32C-EFA8AFADD034}" type="pres">
      <dgm:prSet presAssocID="{AADB4577-F3F2-4D7C-B1B0-1241D39DB708}"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CECCF519-0509-48D6-8D24-219D567553A3}" type="pres">
      <dgm:prSet presAssocID="{AADB4577-F3F2-4D7C-B1B0-1241D39DB708}" presName="spaceRect" presStyleCnt="0"/>
      <dgm:spPr/>
    </dgm:pt>
    <dgm:pt modelId="{7879779A-EF58-4DDB-AB55-3D01F52A8587}" type="pres">
      <dgm:prSet presAssocID="{AADB4577-F3F2-4D7C-B1B0-1241D39DB708}" presName="textRect" presStyleLbl="revTx" presStyleIdx="1" presStyleCnt="6">
        <dgm:presLayoutVars>
          <dgm:chMax val="1"/>
          <dgm:chPref val="1"/>
        </dgm:presLayoutVars>
      </dgm:prSet>
      <dgm:spPr/>
    </dgm:pt>
    <dgm:pt modelId="{938D996D-53C2-4064-B421-18000BD0DDFD}" type="pres">
      <dgm:prSet presAssocID="{766EE09E-A0B3-456F-BB62-D58F68F151E4}" presName="sibTrans" presStyleCnt="0"/>
      <dgm:spPr/>
    </dgm:pt>
    <dgm:pt modelId="{7770D46E-E777-47AB-89AC-4B804CD7BDA0}" type="pres">
      <dgm:prSet presAssocID="{007C241F-6CF7-4F42-99B9-8C1B6038C4CC}" presName="compNode" presStyleCnt="0"/>
      <dgm:spPr/>
    </dgm:pt>
    <dgm:pt modelId="{9E44B399-15A3-42E7-BFFE-FEE72C04A6E9}" type="pres">
      <dgm:prSet presAssocID="{007C241F-6CF7-4F42-99B9-8C1B6038C4CC}" presName="iconBgRect" presStyleLbl="bgShp" presStyleIdx="2" presStyleCnt="6"/>
      <dgm:spPr/>
    </dgm:pt>
    <dgm:pt modelId="{AEAC7711-2377-4B66-83F8-EE74DB94CFCF}" type="pres">
      <dgm:prSet presAssocID="{007C241F-6CF7-4F42-99B9-8C1B6038C4CC}"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2319D3A2-BB12-46F0-8295-6A17B8559FEE}" type="pres">
      <dgm:prSet presAssocID="{007C241F-6CF7-4F42-99B9-8C1B6038C4CC}" presName="spaceRect" presStyleCnt="0"/>
      <dgm:spPr/>
    </dgm:pt>
    <dgm:pt modelId="{E6266C1A-1786-44F3-AA26-8B4D3D33248C}" type="pres">
      <dgm:prSet presAssocID="{007C241F-6CF7-4F42-99B9-8C1B6038C4CC}" presName="textRect" presStyleLbl="revTx" presStyleIdx="2" presStyleCnt="6">
        <dgm:presLayoutVars>
          <dgm:chMax val="1"/>
          <dgm:chPref val="1"/>
        </dgm:presLayoutVars>
      </dgm:prSet>
      <dgm:spPr/>
    </dgm:pt>
    <dgm:pt modelId="{9EB11D81-D07D-4827-9297-8B8DF122A481}" type="pres">
      <dgm:prSet presAssocID="{61910CB3-6ED6-4110-8037-5E347B4F919E}" presName="sibTrans" presStyleCnt="0"/>
      <dgm:spPr/>
    </dgm:pt>
    <dgm:pt modelId="{F80C71A4-8789-442E-9C17-F0B172233053}" type="pres">
      <dgm:prSet presAssocID="{7B1E92E1-D689-4FAF-948A-68B2CF81896E}" presName="compNode" presStyleCnt="0"/>
      <dgm:spPr/>
    </dgm:pt>
    <dgm:pt modelId="{F98B38FE-6D55-4110-A140-BC3F48B6BFA1}" type="pres">
      <dgm:prSet presAssocID="{7B1E92E1-D689-4FAF-948A-68B2CF81896E}" presName="iconBgRect" presStyleLbl="bgShp" presStyleIdx="3" presStyleCnt="6"/>
      <dgm:spPr/>
    </dgm:pt>
    <dgm:pt modelId="{66AFF486-FA1A-482B-91FC-BAD409EEF7AD}" type="pres">
      <dgm:prSet presAssocID="{7B1E92E1-D689-4FAF-948A-68B2CF81896E}"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ocial Network"/>
        </a:ext>
      </dgm:extLst>
    </dgm:pt>
    <dgm:pt modelId="{9EA6985E-7087-4A17-9B74-3CD4C412E291}" type="pres">
      <dgm:prSet presAssocID="{7B1E92E1-D689-4FAF-948A-68B2CF81896E}" presName="spaceRect" presStyleCnt="0"/>
      <dgm:spPr/>
    </dgm:pt>
    <dgm:pt modelId="{661BCD2C-8A70-4748-85D8-853240C1037F}" type="pres">
      <dgm:prSet presAssocID="{7B1E92E1-D689-4FAF-948A-68B2CF81896E}" presName="textRect" presStyleLbl="revTx" presStyleIdx="3" presStyleCnt="6">
        <dgm:presLayoutVars>
          <dgm:chMax val="1"/>
          <dgm:chPref val="1"/>
        </dgm:presLayoutVars>
      </dgm:prSet>
      <dgm:spPr/>
    </dgm:pt>
    <dgm:pt modelId="{E5167EBA-3EF0-4798-B12D-417CE09159A8}" type="pres">
      <dgm:prSet presAssocID="{19A27C2B-CD35-413B-9E9F-CAE929EA2C64}" presName="sibTrans" presStyleCnt="0"/>
      <dgm:spPr/>
    </dgm:pt>
    <dgm:pt modelId="{F1B81E31-12EE-478C-83B8-37B042F6231D}" type="pres">
      <dgm:prSet presAssocID="{C5207D3A-2D7E-4904-900E-88215DCF77C9}" presName="compNode" presStyleCnt="0"/>
      <dgm:spPr/>
    </dgm:pt>
    <dgm:pt modelId="{C752EAEC-39A2-4B62-B56E-5870C1D19743}" type="pres">
      <dgm:prSet presAssocID="{C5207D3A-2D7E-4904-900E-88215DCF77C9}" presName="iconBgRect" presStyleLbl="bgShp" presStyleIdx="4" presStyleCnt="6"/>
      <dgm:spPr/>
    </dgm:pt>
    <dgm:pt modelId="{10D7CCAD-F171-4DF0-8D70-1E22D4630566}" type="pres">
      <dgm:prSet presAssocID="{C5207D3A-2D7E-4904-900E-88215DCF77C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ity"/>
        </a:ext>
      </dgm:extLst>
    </dgm:pt>
    <dgm:pt modelId="{C513AEA8-5AC1-4DD7-8947-534ED94D66CE}" type="pres">
      <dgm:prSet presAssocID="{C5207D3A-2D7E-4904-900E-88215DCF77C9}" presName="spaceRect" presStyleCnt="0"/>
      <dgm:spPr/>
    </dgm:pt>
    <dgm:pt modelId="{FE5A102F-887C-44AB-9B27-33184337F883}" type="pres">
      <dgm:prSet presAssocID="{C5207D3A-2D7E-4904-900E-88215DCF77C9}" presName="textRect" presStyleLbl="revTx" presStyleIdx="4" presStyleCnt="6">
        <dgm:presLayoutVars>
          <dgm:chMax val="1"/>
          <dgm:chPref val="1"/>
        </dgm:presLayoutVars>
      </dgm:prSet>
      <dgm:spPr/>
    </dgm:pt>
    <dgm:pt modelId="{98BAECF7-7438-44C5-8B5F-F785D874AD1F}" type="pres">
      <dgm:prSet presAssocID="{8BED2E6F-AB22-4338-BC70-0EA7C996C982}" presName="sibTrans" presStyleCnt="0"/>
      <dgm:spPr/>
    </dgm:pt>
    <dgm:pt modelId="{1692D2BF-B513-4EE6-B702-62DD9860B395}" type="pres">
      <dgm:prSet presAssocID="{BAAA3B9B-34FB-42D1-AE52-7D6ABCAA7BB5}" presName="compNode" presStyleCnt="0"/>
      <dgm:spPr/>
    </dgm:pt>
    <dgm:pt modelId="{07F648EE-7BF8-4F5B-B4E6-1C14B6E51D89}" type="pres">
      <dgm:prSet presAssocID="{BAAA3B9B-34FB-42D1-AE52-7D6ABCAA7BB5}" presName="iconBgRect" presStyleLbl="bgShp" presStyleIdx="5" presStyleCnt="6"/>
      <dgm:spPr/>
    </dgm:pt>
    <dgm:pt modelId="{BC174842-E90E-44C7-A619-82FA1DD21561}" type="pres">
      <dgm:prSet presAssocID="{BAAA3B9B-34FB-42D1-AE52-7D6ABCAA7BB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all center"/>
        </a:ext>
      </dgm:extLst>
    </dgm:pt>
    <dgm:pt modelId="{095F37E2-DC36-429D-BD3F-279947BF3D5C}" type="pres">
      <dgm:prSet presAssocID="{BAAA3B9B-34FB-42D1-AE52-7D6ABCAA7BB5}" presName="spaceRect" presStyleCnt="0"/>
      <dgm:spPr/>
    </dgm:pt>
    <dgm:pt modelId="{F6E821C2-B792-4875-890C-712F3AAC404B}" type="pres">
      <dgm:prSet presAssocID="{BAAA3B9B-34FB-42D1-AE52-7D6ABCAA7BB5}" presName="textRect" presStyleLbl="revTx" presStyleIdx="5" presStyleCnt="6">
        <dgm:presLayoutVars>
          <dgm:chMax val="1"/>
          <dgm:chPref val="1"/>
        </dgm:presLayoutVars>
      </dgm:prSet>
      <dgm:spPr/>
    </dgm:pt>
  </dgm:ptLst>
  <dgm:cxnLst>
    <dgm:cxn modelId="{8B0A0606-7982-48EC-BE87-A45468888C08}" type="presOf" srcId="{AADB4577-F3F2-4D7C-B1B0-1241D39DB708}" destId="{7879779A-EF58-4DDB-AB55-3D01F52A8587}" srcOrd="0" destOrd="0" presId="urn:microsoft.com/office/officeart/2018/5/layout/IconCircleLabelList"/>
    <dgm:cxn modelId="{42C51111-848E-4AF8-99A1-AE50EDCF6E0A}" srcId="{AF29C1B3-87BF-48AA-8227-2A6C43829D5C}" destId="{E104D619-2577-4B8C-84FB-87823A2FCA12}" srcOrd="0" destOrd="0" parTransId="{87E4D913-9B28-4657-8A1D-7F20A803D642}" sibTransId="{4D59E5AE-DAA9-4B51-8C76-5E46A9F5183D}"/>
    <dgm:cxn modelId="{97684121-4D33-4274-A574-AD3958EDDF32}" srcId="{AF29C1B3-87BF-48AA-8227-2A6C43829D5C}" destId="{C5207D3A-2D7E-4904-900E-88215DCF77C9}" srcOrd="4" destOrd="0" parTransId="{C82E3A86-E693-4895-A35D-BD448A28F0F5}" sibTransId="{8BED2E6F-AB22-4338-BC70-0EA7C996C982}"/>
    <dgm:cxn modelId="{1DAB9530-037F-4F35-82DA-80C63590BB24}" srcId="{AF29C1B3-87BF-48AA-8227-2A6C43829D5C}" destId="{AADB4577-F3F2-4D7C-B1B0-1241D39DB708}" srcOrd="1" destOrd="0" parTransId="{2E969E13-FFCF-461C-A4E9-A1AFE20B8FAE}" sibTransId="{766EE09E-A0B3-456F-BB62-D58F68F151E4}"/>
    <dgm:cxn modelId="{3B6B5949-B5D3-4770-9B45-696E3287F581}" srcId="{AF29C1B3-87BF-48AA-8227-2A6C43829D5C}" destId="{007C241F-6CF7-4F42-99B9-8C1B6038C4CC}" srcOrd="2" destOrd="0" parTransId="{7720DC87-A7CE-47C4-90CE-655322708146}" sibTransId="{61910CB3-6ED6-4110-8037-5E347B4F919E}"/>
    <dgm:cxn modelId="{1C509192-E5E7-4DB6-A6D0-AA19E7CC93A0}" type="presOf" srcId="{E104D619-2577-4B8C-84FB-87823A2FCA12}" destId="{8CFAA521-EA80-4DE5-8530-EF18B2C8918A}" srcOrd="0" destOrd="0" presId="urn:microsoft.com/office/officeart/2018/5/layout/IconCircleLabelList"/>
    <dgm:cxn modelId="{1C888393-338F-4BAE-A9A6-742DFA0AF273}" type="presOf" srcId="{C5207D3A-2D7E-4904-900E-88215DCF77C9}" destId="{FE5A102F-887C-44AB-9B27-33184337F883}" srcOrd="0" destOrd="0" presId="urn:microsoft.com/office/officeart/2018/5/layout/IconCircleLabelList"/>
    <dgm:cxn modelId="{820793CA-5B87-45B0-BAA7-5296A662BD53}" srcId="{AF29C1B3-87BF-48AA-8227-2A6C43829D5C}" destId="{7B1E92E1-D689-4FAF-948A-68B2CF81896E}" srcOrd="3" destOrd="0" parTransId="{D9727B19-0A7B-4FB1-B713-7021D4576170}" sibTransId="{19A27C2B-CD35-413B-9E9F-CAE929EA2C64}"/>
    <dgm:cxn modelId="{C1E290CE-19D1-4C6C-8A96-626FF59510D7}" type="presOf" srcId="{BAAA3B9B-34FB-42D1-AE52-7D6ABCAA7BB5}" destId="{F6E821C2-B792-4875-890C-712F3AAC404B}" srcOrd="0" destOrd="0" presId="urn:microsoft.com/office/officeart/2018/5/layout/IconCircleLabelList"/>
    <dgm:cxn modelId="{4EE7B6D3-8294-4F0E-9903-546B2E2B6D55}" type="presOf" srcId="{007C241F-6CF7-4F42-99B9-8C1B6038C4CC}" destId="{E6266C1A-1786-44F3-AA26-8B4D3D33248C}" srcOrd="0" destOrd="0" presId="urn:microsoft.com/office/officeart/2018/5/layout/IconCircleLabelList"/>
    <dgm:cxn modelId="{9D171DEF-EBCC-4978-ACC9-36FBB757E42F}" type="presOf" srcId="{7B1E92E1-D689-4FAF-948A-68B2CF81896E}" destId="{661BCD2C-8A70-4748-85D8-853240C1037F}" srcOrd="0" destOrd="0" presId="urn:microsoft.com/office/officeart/2018/5/layout/IconCircleLabelList"/>
    <dgm:cxn modelId="{889CE7F2-F71E-4219-AF85-61CC50BB3ABE}" type="presOf" srcId="{AF29C1B3-87BF-48AA-8227-2A6C43829D5C}" destId="{AD1C7491-BE47-450A-9098-93137B65B990}" srcOrd="0" destOrd="0" presId="urn:microsoft.com/office/officeart/2018/5/layout/IconCircleLabelList"/>
    <dgm:cxn modelId="{DDACD2F8-7C9C-43A7-845E-8FAE6F2BC6CA}" srcId="{AF29C1B3-87BF-48AA-8227-2A6C43829D5C}" destId="{BAAA3B9B-34FB-42D1-AE52-7D6ABCAA7BB5}" srcOrd="5" destOrd="0" parTransId="{B0EB4565-4536-4D50-97AC-6F9A5B148E6D}" sibTransId="{97AC37F4-972A-4E5C-BA4D-5B26C7D39891}"/>
    <dgm:cxn modelId="{637C85DA-96F5-4BDB-B04A-A53C8A116A7A}" type="presParOf" srcId="{AD1C7491-BE47-450A-9098-93137B65B990}" destId="{6B1F6F83-9D44-433D-BF37-5D58840303DB}" srcOrd="0" destOrd="0" presId="urn:microsoft.com/office/officeart/2018/5/layout/IconCircleLabelList"/>
    <dgm:cxn modelId="{372C6D16-E145-4436-BDEE-D362788E9944}" type="presParOf" srcId="{6B1F6F83-9D44-433D-BF37-5D58840303DB}" destId="{C4857C75-00C1-4527-94DD-98EEBEC24DF3}" srcOrd="0" destOrd="0" presId="urn:microsoft.com/office/officeart/2018/5/layout/IconCircleLabelList"/>
    <dgm:cxn modelId="{EBF8E475-C6A9-410E-A50B-C4239E94BB54}" type="presParOf" srcId="{6B1F6F83-9D44-433D-BF37-5D58840303DB}" destId="{8795A786-823C-497D-850D-7E99A6367A45}" srcOrd="1" destOrd="0" presId="urn:microsoft.com/office/officeart/2018/5/layout/IconCircleLabelList"/>
    <dgm:cxn modelId="{2F63B6EC-3A30-4309-8494-9B1C6AA7DC14}" type="presParOf" srcId="{6B1F6F83-9D44-433D-BF37-5D58840303DB}" destId="{9C30E43B-C68C-4084-A65C-09E0B43768D2}" srcOrd="2" destOrd="0" presId="urn:microsoft.com/office/officeart/2018/5/layout/IconCircleLabelList"/>
    <dgm:cxn modelId="{B8177CB9-EAFF-4FF8-B2EF-E1F7B3AD78F7}" type="presParOf" srcId="{6B1F6F83-9D44-433D-BF37-5D58840303DB}" destId="{8CFAA521-EA80-4DE5-8530-EF18B2C8918A}" srcOrd="3" destOrd="0" presId="urn:microsoft.com/office/officeart/2018/5/layout/IconCircleLabelList"/>
    <dgm:cxn modelId="{928B17EB-7608-4E31-A55B-1A07FA38ADA2}" type="presParOf" srcId="{AD1C7491-BE47-450A-9098-93137B65B990}" destId="{414B2BB9-78A9-4E8B-A185-F3FE6F71B139}" srcOrd="1" destOrd="0" presId="urn:microsoft.com/office/officeart/2018/5/layout/IconCircleLabelList"/>
    <dgm:cxn modelId="{8E52E558-81CA-44DF-A551-0ED168D6C30E}" type="presParOf" srcId="{AD1C7491-BE47-450A-9098-93137B65B990}" destId="{761CC90A-5490-4B0F-93CC-01282B048A57}" srcOrd="2" destOrd="0" presId="urn:microsoft.com/office/officeart/2018/5/layout/IconCircleLabelList"/>
    <dgm:cxn modelId="{7F825E85-665D-4319-8766-C41A8C63F454}" type="presParOf" srcId="{761CC90A-5490-4B0F-93CC-01282B048A57}" destId="{515752E8-DCF1-4BF2-9798-27F899B8AFCB}" srcOrd="0" destOrd="0" presId="urn:microsoft.com/office/officeart/2018/5/layout/IconCircleLabelList"/>
    <dgm:cxn modelId="{44513DF7-F55D-4ACF-B0E4-BC76BB025E35}" type="presParOf" srcId="{761CC90A-5490-4B0F-93CC-01282B048A57}" destId="{742FD13E-CCA2-4BD1-B32C-EFA8AFADD034}" srcOrd="1" destOrd="0" presId="urn:microsoft.com/office/officeart/2018/5/layout/IconCircleLabelList"/>
    <dgm:cxn modelId="{0AA3DFE8-81F4-4246-94B4-15BB7FA95488}" type="presParOf" srcId="{761CC90A-5490-4B0F-93CC-01282B048A57}" destId="{CECCF519-0509-48D6-8D24-219D567553A3}" srcOrd="2" destOrd="0" presId="urn:microsoft.com/office/officeart/2018/5/layout/IconCircleLabelList"/>
    <dgm:cxn modelId="{C7FEA0A0-C266-41D8-A8A5-BD8168665802}" type="presParOf" srcId="{761CC90A-5490-4B0F-93CC-01282B048A57}" destId="{7879779A-EF58-4DDB-AB55-3D01F52A8587}" srcOrd="3" destOrd="0" presId="urn:microsoft.com/office/officeart/2018/5/layout/IconCircleLabelList"/>
    <dgm:cxn modelId="{C9CC6145-F90C-47E2-9063-0A7BDC984AD5}" type="presParOf" srcId="{AD1C7491-BE47-450A-9098-93137B65B990}" destId="{938D996D-53C2-4064-B421-18000BD0DDFD}" srcOrd="3" destOrd="0" presId="urn:microsoft.com/office/officeart/2018/5/layout/IconCircleLabelList"/>
    <dgm:cxn modelId="{9D970EE0-B155-4D67-BD4F-964E6C408017}" type="presParOf" srcId="{AD1C7491-BE47-450A-9098-93137B65B990}" destId="{7770D46E-E777-47AB-89AC-4B804CD7BDA0}" srcOrd="4" destOrd="0" presId="urn:microsoft.com/office/officeart/2018/5/layout/IconCircleLabelList"/>
    <dgm:cxn modelId="{B9A51A8D-7B41-494D-93C1-F1A38FF3C19B}" type="presParOf" srcId="{7770D46E-E777-47AB-89AC-4B804CD7BDA0}" destId="{9E44B399-15A3-42E7-BFFE-FEE72C04A6E9}" srcOrd="0" destOrd="0" presId="urn:microsoft.com/office/officeart/2018/5/layout/IconCircleLabelList"/>
    <dgm:cxn modelId="{758D1EEC-ED28-4853-BE87-B42BA3DA5B85}" type="presParOf" srcId="{7770D46E-E777-47AB-89AC-4B804CD7BDA0}" destId="{AEAC7711-2377-4B66-83F8-EE74DB94CFCF}" srcOrd="1" destOrd="0" presId="urn:microsoft.com/office/officeart/2018/5/layout/IconCircleLabelList"/>
    <dgm:cxn modelId="{C997C0F9-A705-46D2-914E-D502DF657A29}" type="presParOf" srcId="{7770D46E-E777-47AB-89AC-4B804CD7BDA0}" destId="{2319D3A2-BB12-46F0-8295-6A17B8559FEE}" srcOrd="2" destOrd="0" presId="urn:microsoft.com/office/officeart/2018/5/layout/IconCircleLabelList"/>
    <dgm:cxn modelId="{D6663E02-57F4-4123-B473-7842B1667927}" type="presParOf" srcId="{7770D46E-E777-47AB-89AC-4B804CD7BDA0}" destId="{E6266C1A-1786-44F3-AA26-8B4D3D33248C}" srcOrd="3" destOrd="0" presId="urn:microsoft.com/office/officeart/2018/5/layout/IconCircleLabelList"/>
    <dgm:cxn modelId="{E0B01110-5E9D-4F7B-97AA-70F6C3B45E8B}" type="presParOf" srcId="{AD1C7491-BE47-450A-9098-93137B65B990}" destId="{9EB11D81-D07D-4827-9297-8B8DF122A481}" srcOrd="5" destOrd="0" presId="urn:microsoft.com/office/officeart/2018/5/layout/IconCircleLabelList"/>
    <dgm:cxn modelId="{3BE570E5-63A7-4156-A6E2-E402CF29ABE6}" type="presParOf" srcId="{AD1C7491-BE47-450A-9098-93137B65B990}" destId="{F80C71A4-8789-442E-9C17-F0B172233053}" srcOrd="6" destOrd="0" presId="urn:microsoft.com/office/officeart/2018/5/layout/IconCircleLabelList"/>
    <dgm:cxn modelId="{DB0D6112-6CB9-481A-BD44-3B5D64BB875C}" type="presParOf" srcId="{F80C71A4-8789-442E-9C17-F0B172233053}" destId="{F98B38FE-6D55-4110-A140-BC3F48B6BFA1}" srcOrd="0" destOrd="0" presId="urn:microsoft.com/office/officeart/2018/5/layout/IconCircleLabelList"/>
    <dgm:cxn modelId="{B8AF9DB4-CD9D-4055-B68D-7B4B75DE5039}" type="presParOf" srcId="{F80C71A4-8789-442E-9C17-F0B172233053}" destId="{66AFF486-FA1A-482B-91FC-BAD409EEF7AD}" srcOrd="1" destOrd="0" presId="urn:microsoft.com/office/officeart/2018/5/layout/IconCircleLabelList"/>
    <dgm:cxn modelId="{B2591F64-991A-47E4-9938-BBF2C96CC306}" type="presParOf" srcId="{F80C71A4-8789-442E-9C17-F0B172233053}" destId="{9EA6985E-7087-4A17-9B74-3CD4C412E291}" srcOrd="2" destOrd="0" presId="urn:microsoft.com/office/officeart/2018/5/layout/IconCircleLabelList"/>
    <dgm:cxn modelId="{9AFECFDF-06C1-48E8-9ABF-4F524FA5A0C1}" type="presParOf" srcId="{F80C71A4-8789-442E-9C17-F0B172233053}" destId="{661BCD2C-8A70-4748-85D8-853240C1037F}" srcOrd="3" destOrd="0" presId="urn:microsoft.com/office/officeart/2018/5/layout/IconCircleLabelList"/>
    <dgm:cxn modelId="{2F6970CC-C05A-425E-87A8-73D37BF9B728}" type="presParOf" srcId="{AD1C7491-BE47-450A-9098-93137B65B990}" destId="{E5167EBA-3EF0-4798-B12D-417CE09159A8}" srcOrd="7" destOrd="0" presId="urn:microsoft.com/office/officeart/2018/5/layout/IconCircleLabelList"/>
    <dgm:cxn modelId="{61B3043E-B111-4409-9713-DA0109656C47}" type="presParOf" srcId="{AD1C7491-BE47-450A-9098-93137B65B990}" destId="{F1B81E31-12EE-478C-83B8-37B042F6231D}" srcOrd="8" destOrd="0" presId="urn:microsoft.com/office/officeart/2018/5/layout/IconCircleLabelList"/>
    <dgm:cxn modelId="{390F3298-022A-469F-834E-B9F095E71758}" type="presParOf" srcId="{F1B81E31-12EE-478C-83B8-37B042F6231D}" destId="{C752EAEC-39A2-4B62-B56E-5870C1D19743}" srcOrd="0" destOrd="0" presId="urn:microsoft.com/office/officeart/2018/5/layout/IconCircleLabelList"/>
    <dgm:cxn modelId="{5607A5D0-847F-4B03-8FB6-A14A1B3034BD}" type="presParOf" srcId="{F1B81E31-12EE-478C-83B8-37B042F6231D}" destId="{10D7CCAD-F171-4DF0-8D70-1E22D4630566}" srcOrd="1" destOrd="0" presId="urn:microsoft.com/office/officeart/2018/5/layout/IconCircleLabelList"/>
    <dgm:cxn modelId="{B6CAE760-BE90-4DB3-BA29-4DC0505BA55A}" type="presParOf" srcId="{F1B81E31-12EE-478C-83B8-37B042F6231D}" destId="{C513AEA8-5AC1-4DD7-8947-534ED94D66CE}" srcOrd="2" destOrd="0" presId="urn:microsoft.com/office/officeart/2018/5/layout/IconCircleLabelList"/>
    <dgm:cxn modelId="{A71B442E-925E-46E1-92A4-433691F2AD80}" type="presParOf" srcId="{F1B81E31-12EE-478C-83B8-37B042F6231D}" destId="{FE5A102F-887C-44AB-9B27-33184337F883}" srcOrd="3" destOrd="0" presId="urn:microsoft.com/office/officeart/2018/5/layout/IconCircleLabelList"/>
    <dgm:cxn modelId="{6D3B5306-D0FF-46D5-BBDC-97F1FD9591EF}" type="presParOf" srcId="{AD1C7491-BE47-450A-9098-93137B65B990}" destId="{98BAECF7-7438-44C5-8B5F-F785D874AD1F}" srcOrd="9" destOrd="0" presId="urn:microsoft.com/office/officeart/2018/5/layout/IconCircleLabelList"/>
    <dgm:cxn modelId="{28122987-88EB-4B5A-85CA-A3CB6FB23EBE}" type="presParOf" srcId="{AD1C7491-BE47-450A-9098-93137B65B990}" destId="{1692D2BF-B513-4EE6-B702-62DD9860B395}" srcOrd="10" destOrd="0" presId="urn:microsoft.com/office/officeart/2018/5/layout/IconCircleLabelList"/>
    <dgm:cxn modelId="{FACCEF69-A6EA-4383-9A61-175F09F7CCA5}" type="presParOf" srcId="{1692D2BF-B513-4EE6-B702-62DD9860B395}" destId="{07F648EE-7BF8-4F5B-B4E6-1C14B6E51D89}" srcOrd="0" destOrd="0" presId="urn:microsoft.com/office/officeart/2018/5/layout/IconCircleLabelList"/>
    <dgm:cxn modelId="{06DFA144-3874-43EF-A3CD-2B5A37126CC2}" type="presParOf" srcId="{1692D2BF-B513-4EE6-B702-62DD9860B395}" destId="{BC174842-E90E-44C7-A619-82FA1DD21561}" srcOrd="1" destOrd="0" presId="urn:microsoft.com/office/officeart/2018/5/layout/IconCircleLabelList"/>
    <dgm:cxn modelId="{9E04B730-B9EB-4888-8F8F-C4DFF7563F88}" type="presParOf" srcId="{1692D2BF-B513-4EE6-B702-62DD9860B395}" destId="{095F37E2-DC36-429D-BD3F-279947BF3D5C}" srcOrd="2" destOrd="0" presId="urn:microsoft.com/office/officeart/2018/5/layout/IconCircleLabelList"/>
    <dgm:cxn modelId="{00FB6DDF-A37F-4178-BB5A-1C7CDCEC0E25}" type="presParOf" srcId="{1692D2BF-B513-4EE6-B702-62DD9860B395}" destId="{F6E821C2-B792-4875-890C-712F3AAC404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29C1B3-87BF-48AA-8227-2A6C43829D5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104D619-2577-4B8C-84FB-87823A2FCA12}">
      <dgm:prSet/>
      <dgm:spPr/>
      <dgm:t>
        <a:bodyPr/>
        <a:lstStyle/>
        <a:p>
          <a:pPr>
            <a:lnSpc>
              <a:spcPct val="100000"/>
            </a:lnSpc>
            <a:defRPr cap="all"/>
          </a:pPr>
          <a:r>
            <a:rPr lang="en-US" baseline="0">
              <a:latin typeface="Franklin Gothic Demi Cond"/>
            </a:rPr>
            <a:t>Knowledge</a:t>
          </a:r>
          <a:endParaRPr lang="en-US"/>
        </a:p>
      </dgm:t>
    </dgm:pt>
    <dgm:pt modelId="{87E4D913-9B28-4657-8A1D-7F20A803D642}" type="parTrans" cxnId="{42C51111-848E-4AF8-99A1-AE50EDCF6E0A}">
      <dgm:prSet/>
      <dgm:spPr/>
      <dgm:t>
        <a:bodyPr/>
        <a:lstStyle/>
        <a:p>
          <a:endParaRPr lang="en-US"/>
        </a:p>
      </dgm:t>
    </dgm:pt>
    <dgm:pt modelId="{4D59E5AE-DAA9-4B51-8C76-5E46A9F5183D}" type="sibTrans" cxnId="{42C51111-848E-4AF8-99A1-AE50EDCF6E0A}">
      <dgm:prSet/>
      <dgm:spPr/>
      <dgm:t>
        <a:bodyPr/>
        <a:lstStyle/>
        <a:p>
          <a:endParaRPr lang="en-US"/>
        </a:p>
      </dgm:t>
    </dgm:pt>
    <dgm:pt modelId="{C5207D3A-2D7E-4904-900E-88215DCF77C9}">
      <dgm:prSet/>
      <dgm:spPr/>
      <dgm:t>
        <a:bodyPr/>
        <a:lstStyle/>
        <a:p>
          <a:pPr>
            <a:lnSpc>
              <a:spcPct val="100000"/>
            </a:lnSpc>
            <a:defRPr cap="all"/>
          </a:pPr>
          <a:r>
            <a:rPr lang="en-US" baseline="0">
              <a:latin typeface="Franklin Gothic Demi Cond"/>
            </a:rPr>
            <a:t>Teamwork</a:t>
          </a:r>
          <a:endParaRPr lang="en-US"/>
        </a:p>
      </dgm:t>
    </dgm:pt>
    <dgm:pt modelId="{C82E3A86-E693-4895-A35D-BD448A28F0F5}" type="parTrans" cxnId="{97684121-4D33-4274-A574-AD3958EDDF32}">
      <dgm:prSet/>
      <dgm:spPr/>
      <dgm:t>
        <a:bodyPr/>
        <a:lstStyle/>
        <a:p>
          <a:endParaRPr lang="en-US"/>
        </a:p>
      </dgm:t>
    </dgm:pt>
    <dgm:pt modelId="{8BED2E6F-AB22-4338-BC70-0EA7C996C982}" type="sibTrans" cxnId="{97684121-4D33-4274-A574-AD3958EDDF32}">
      <dgm:prSet/>
      <dgm:spPr/>
      <dgm:t>
        <a:bodyPr/>
        <a:lstStyle/>
        <a:p>
          <a:endParaRPr lang="en-US"/>
        </a:p>
      </dgm:t>
    </dgm:pt>
    <dgm:pt modelId="{BAAA3B9B-34FB-42D1-AE52-7D6ABCAA7BB5}">
      <dgm:prSet/>
      <dgm:spPr/>
      <dgm:t>
        <a:bodyPr/>
        <a:lstStyle/>
        <a:p>
          <a:pPr>
            <a:lnSpc>
              <a:spcPct val="100000"/>
            </a:lnSpc>
            <a:defRPr cap="all"/>
          </a:pPr>
          <a:r>
            <a:rPr lang="en-US" baseline="0">
              <a:latin typeface="Franklin Gothic Demi Cond"/>
            </a:rPr>
            <a:t>Integrity</a:t>
          </a:r>
          <a:endParaRPr lang="en-US"/>
        </a:p>
      </dgm:t>
    </dgm:pt>
    <dgm:pt modelId="{B0EB4565-4536-4D50-97AC-6F9A5B148E6D}" type="parTrans" cxnId="{DDACD2F8-7C9C-43A7-845E-8FAE6F2BC6CA}">
      <dgm:prSet/>
      <dgm:spPr/>
      <dgm:t>
        <a:bodyPr/>
        <a:lstStyle/>
        <a:p>
          <a:endParaRPr lang="en-US"/>
        </a:p>
      </dgm:t>
    </dgm:pt>
    <dgm:pt modelId="{97AC37F4-972A-4E5C-BA4D-5B26C7D39891}" type="sibTrans" cxnId="{DDACD2F8-7C9C-43A7-845E-8FAE6F2BC6CA}">
      <dgm:prSet/>
      <dgm:spPr/>
      <dgm:t>
        <a:bodyPr/>
        <a:lstStyle/>
        <a:p>
          <a:endParaRPr lang="en-US"/>
        </a:p>
      </dgm:t>
    </dgm:pt>
    <dgm:pt modelId="{F62A19DB-30F1-4348-A4C4-104B1A3A238C}">
      <dgm:prSet phldr="0"/>
      <dgm:spPr/>
      <dgm:t>
        <a:bodyPr/>
        <a:lstStyle/>
        <a:p>
          <a:pPr>
            <a:lnSpc>
              <a:spcPct val="100000"/>
            </a:lnSpc>
            <a:defRPr cap="all"/>
          </a:pPr>
          <a:r>
            <a:rPr lang="en-US">
              <a:latin typeface="Franklin Gothic Demi Cond"/>
            </a:rPr>
            <a:t>Communication</a:t>
          </a:r>
        </a:p>
      </dgm:t>
    </dgm:pt>
    <dgm:pt modelId="{1CCF24A7-5497-4A83-BA29-7DF36B7E54BC}" type="parTrans" cxnId="{D6F8AD3D-B529-444F-A428-03E5F11F7E6F}">
      <dgm:prSet/>
      <dgm:spPr/>
      <dgm:t>
        <a:bodyPr/>
        <a:lstStyle/>
        <a:p>
          <a:endParaRPr lang="en-US"/>
        </a:p>
      </dgm:t>
    </dgm:pt>
    <dgm:pt modelId="{A034818C-5660-4B5B-8E26-75DCC21EBE7B}" type="sibTrans" cxnId="{D6F8AD3D-B529-444F-A428-03E5F11F7E6F}">
      <dgm:prSet/>
      <dgm:spPr/>
      <dgm:t>
        <a:bodyPr/>
        <a:lstStyle/>
        <a:p>
          <a:endParaRPr lang="en-US"/>
        </a:p>
      </dgm:t>
    </dgm:pt>
    <dgm:pt modelId="{86D2F43F-2881-44F3-A9BB-0B1971A72882}" type="pres">
      <dgm:prSet presAssocID="{AF29C1B3-87BF-48AA-8227-2A6C43829D5C}" presName="root" presStyleCnt="0">
        <dgm:presLayoutVars>
          <dgm:dir/>
          <dgm:resizeHandles val="exact"/>
        </dgm:presLayoutVars>
      </dgm:prSet>
      <dgm:spPr/>
    </dgm:pt>
    <dgm:pt modelId="{098EADDC-F838-43A6-9974-5B40F1FB27AD}" type="pres">
      <dgm:prSet presAssocID="{E104D619-2577-4B8C-84FB-87823A2FCA12}" presName="compNode" presStyleCnt="0"/>
      <dgm:spPr/>
    </dgm:pt>
    <dgm:pt modelId="{AF5CE446-181A-4F39-9E81-B2597AD03456}" type="pres">
      <dgm:prSet presAssocID="{E104D619-2577-4B8C-84FB-87823A2FCA12}" presName="iconBgRect" presStyleLbl="bgShp" presStyleIdx="0" presStyleCnt="4"/>
      <dgm:spPr/>
    </dgm:pt>
    <dgm:pt modelId="{2F281D5A-6698-426E-8C54-0B942AD837E5}" type="pres">
      <dgm:prSet presAssocID="{E104D619-2577-4B8C-84FB-87823A2FCA1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7A4C2B23-F9C8-445F-8174-B27918526C16}" type="pres">
      <dgm:prSet presAssocID="{E104D619-2577-4B8C-84FB-87823A2FCA12}" presName="spaceRect" presStyleCnt="0"/>
      <dgm:spPr/>
    </dgm:pt>
    <dgm:pt modelId="{1474F83D-BE41-4ED1-931B-0BCFB9849012}" type="pres">
      <dgm:prSet presAssocID="{E104D619-2577-4B8C-84FB-87823A2FCA12}" presName="textRect" presStyleLbl="revTx" presStyleIdx="0" presStyleCnt="4">
        <dgm:presLayoutVars>
          <dgm:chMax val="1"/>
          <dgm:chPref val="1"/>
        </dgm:presLayoutVars>
      </dgm:prSet>
      <dgm:spPr/>
    </dgm:pt>
    <dgm:pt modelId="{E98C3DEB-6A03-41D6-9C48-48AD333A0024}" type="pres">
      <dgm:prSet presAssocID="{4D59E5AE-DAA9-4B51-8C76-5E46A9F5183D}" presName="sibTrans" presStyleCnt="0"/>
      <dgm:spPr/>
    </dgm:pt>
    <dgm:pt modelId="{074505D1-440E-4A59-88FC-BC760644CFCA}" type="pres">
      <dgm:prSet presAssocID="{C5207D3A-2D7E-4904-900E-88215DCF77C9}" presName="compNode" presStyleCnt="0"/>
      <dgm:spPr/>
    </dgm:pt>
    <dgm:pt modelId="{43CF06DA-3FE2-400A-8AE3-E1C2C8C2502D}" type="pres">
      <dgm:prSet presAssocID="{C5207D3A-2D7E-4904-900E-88215DCF77C9}" presName="iconBgRect" presStyleLbl="bgShp" presStyleIdx="1" presStyleCnt="4"/>
      <dgm:spPr/>
    </dgm:pt>
    <dgm:pt modelId="{B44DA0B9-B493-4D17-95A9-8C27D6DCC477}" type="pres">
      <dgm:prSet presAssocID="{C5207D3A-2D7E-4904-900E-88215DCF77C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rd Room"/>
        </a:ext>
      </dgm:extLst>
    </dgm:pt>
    <dgm:pt modelId="{EA17B3EA-4A75-46EE-BCEA-63680E8D7A45}" type="pres">
      <dgm:prSet presAssocID="{C5207D3A-2D7E-4904-900E-88215DCF77C9}" presName="spaceRect" presStyleCnt="0"/>
      <dgm:spPr/>
    </dgm:pt>
    <dgm:pt modelId="{BCEFEC89-C453-4E84-BF48-CDDCAB3AB767}" type="pres">
      <dgm:prSet presAssocID="{C5207D3A-2D7E-4904-900E-88215DCF77C9}" presName="textRect" presStyleLbl="revTx" presStyleIdx="1" presStyleCnt="4">
        <dgm:presLayoutVars>
          <dgm:chMax val="1"/>
          <dgm:chPref val="1"/>
        </dgm:presLayoutVars>
      </dgm:prSet>
      <dgm:spPr/>
    </dgm:pt>
    <dgm:pt modelId="{A1641157-6BCD-4EAB-A959-7E1D8BEE0778}" type="pres">
      <dgm:prSet presAssocID="{8BED2E6F-AB22-4338-BC70-0EA7C996C982}" presName="sibTrans" presStyleCnt="0"/>
      <dgm:spPr/>
    </dgm:pt>
    <dgm:pt modelId="{B152FBA5-072D-4184-893A-6D69420ADB74}" type="pres">
      <dgm:prSet presAssocID="{BAAA3B9B-34FB-42D1-AE52-7D6ABCAA7BB5}" presName="compNode" presStyleCnt="0"/>
      <dgm:spPr/>
    </dgm:pt>
    <dgm:pt modelId="{88F1DFD8-6A64-49F2-9C0B-45FE2FF2C8EF}" type="pres">
      <dgm:prSet presAssocID="{BAAA3B9B-34FB-42D1-AE52-7D6ABCAA7BB5}" presName="iconBgRect" presStyleLbl="bgShp" presStyleIdx="2" presStyleCnt="4"/>
      <dgm:spPr/>
    </dgm:pt>
    <dgm:pt modelId="{09AFEA57-6153-4B97-9CDD-744B74EBC006}" type="pres">
      <dgm:prSet presAssocID="{BAAA3B9B-34FB-42D1-AE52-7D6ABCAA7BB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E43B9F35-7903-499C-8C16-D60A65AA0B86}" type="pres">
      <dgm:prSet presAssocID="{BAAA3B9B-34FB-42D1-AE52-7D6ABCAA7BB5}" presName="spaceRect" presStyleCnt="0"/>
      <dgm:spPr/>
    </dgm:pt>
    <dgm:pt modelId="{6F54311F-2CF6-45EA-BA58-785003EE6892}" type="pres">
      <dgm:prSet presAssocID="{BAAA3B9B-34FB-42D1-AE52-7D6ABCAA7BB5}" presName="textRect" presStyleLbl="revTx" presStyleIdx="2" presStyleCnt="4">
        <dgm:presLayoutVars>
          <dgm:chMax val="1"/>
          <dgm:chPref val="1"/>
        </dgm:presLayoutVars>
      </dgm:prSet>
      <dgm:spPr/>
    </dgm:pt>
    <dgm:pt modelId="{3C93AEFF-F793-42EB-A138-8865990DAF7C}" type="pres">
      <dgm:prSet presAssocID="{97AC37F4-972A-4E5C-BA4D-5B26C7D39891}" presName="sibTrans" presStyleCnt="0"/>
      <dgm:spPr/>
    </dgm:pt>
    <dgm:pt modelId="{74A1B769-4109-41E7-A8E5-4E3418F09D7B}" type="pres">
      <dgm:prSet presAssocID="{F62A19DB-30F1-4348-A4C4-104B1A3A238C}" presName="compNode" presStyleCnt="0"/>
      <dgm:spPr/>
    </dgm:pt>
    <dgm:pt modelId="{591084E8-6B0B-4329-BF0E-E27AEF11CCEC}" type="pres">
      <dgm:prSet presAssocID="{F62A19DB-30F1-4348-A4C4-104B1A3A238C}" presName="iconBgRect" presStyleLbl="bgShp" presStyleIdx="3" presStyleCnt="4"/>
      <dgm:spPr/>
    </dgm:pt>
    <dgm:pt modelId="{BA98C27C-46A6-4C33-9E78-0E5082127748}" type="pres">
      <dgm:prSet presAssocID="{F62A19DB-30F1-4348-A4C4-104B1A3A238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lephone"/>
        </a:ext>
      </dgm:extLst>
    </dgm:pt>
    <dgm:pt modelId="{7501D7BA-73BC-433D-8D9B-59360ABE2BD8}" type="pres">
      <dgm:prSet presAssocID="{F62A19DB-30F1-4348-A4C4-104B1A3A238C}" presName="spaceRect" presStyleCnt="0"/>
      <dgm:spPr/>
    </dgm:pt>
    <dgm:pt modelId="{E78DF85A-0173-456A-B403-DE8065AE0A42}" type="pres">
      <dgm:prSet presAssocID="{F62A19DB-30F1-4348-A4C4-104B1A3A238C}" presName="textRect" presStyleLbl="revTx" presStyleIdx="3" presStyleCnt="4">
        <dgm:presLayoutVars>
          <dgm:chMax val="1"/>
          <dgm:chPref val="1"/>
        </dgm:presLayoutVars>
      </dgm:prSet>
      <dgm:spPr/>
    </dgm:pt>
  </dgm:ptLst>
  <dgm:cxnLst>
    <dgm:cxn modelId="{42C51111-848E-4AF8-99A1-AE50EDCF6E0A}" srcId="{AF29C1B3-87BF-48AA-8227-2A6C43829D5C}" destId="{E104D619-2577-4B8C-84FB-87823A2FCA12}" srcOrd="0" destOrd="0" parTransId="{87E4D913-9B28-4657-8A1D-7F20A803D642}" sibTransId="{4D59E5AE-DAA9-4B51-8C76-5E46A9F5183D}"/>
    <dgm:cxn modelId="{C0E16E11-1BA2-419E-842D-2B362C0168E0}" type="presOf" srcId="{F62A19DB-30F1-4348-A4C4-104B1A3A238C}" destId="{E78DF85A-0173-456A-B403-DE8065AE0A42}" srcOrd="0" destOrd="0" presId="urn:microsoft.com/office/officeart/2018/5/layout/IconCircleLabelList"/>
    <dgm:cxn modelId="{97684121-4D33-4274-A574-AD3958EDDF32}" srcId="{AF29C1B3-87BF-48AA-8227-2A6C43829D5C}" destId="{C5207D3A-2D7E-4904-900E-88215DCF77C9}" srcOrd="1" destOrd="0" parTransId="{C82E3A86-E693-4895-A35D-BD448A28F0F5}" sibTransId="{8BED2E6F-AB22-4338-BC70-0EA7C996C982}"/>
    <dgm:cxn modelId="{D6F8AD3D-B529-444F-A428-03E5F11F7E6F}" srcId="{AF29C1B3-87BF-48AA-8227-2A6C43829D5C}" destId="{F62A19DB-30F1-4348-A4C4-104B1A3A238C}" srcOrd="3" destOrd="0" parTransId="{1CCF24A7-5497-4A83-BA29-7DF36B7E54BC}" sibTransId="{A034818C-5660-4B5B-8E26-75DCC21EBE7B}"/>
    <dgm:cxn modelId="{A7238467-BB90-44B7-8F85-0B3245E972EE}" type="presOf" srcId="{BAAA3B9B-34FB-42D1-AE52-7D6ABCAA7BB5}" destId="{6F54311F-2CF6-45EA-BA58-785003EE6892}" srcOrd="0" destOrd="0" presId="urn:microsoft.com/office/officeart/2018/5/layout/IconCircleLabelList"/>
    <dgm:cxn modelId="{2B982682-CD24-4E00-B0BF-872E68F8E72C}" type="presOf" srcId="{E104D619-2577-4B8C-84FB-87823A2FCA12}" destId="{1474F83D-BE41-4ED1-931B-0BCFB9849012}" srcOrd="0" destOrd="0" presId="urn:microsoft.com/office/officeart/2018/5/layout/IconCircleLabelList"/>
    <dgm:cxn modelId="{BCB1F1D7-06B1-401D-8217-29C77390ACFC}" type="presOf" srcId="{AF29C1B3-87BF-48AA-8227-2A6C43829D5C}" destId="{86D2F43F-2881-44F3-A9BB-0B1971A72882}" srcOrd="0" destOrd="0" presId="urn:microsoft.com/office/officeart/2018/5/layout/IconCircleLabelList"/>
    <dgm:cxn modelId="{8BDBE2E4-36AF-4304-A87E-771D9879982F}" type="presOf" srcId="{C5207D3A-2D7E-4904-900E-88215DCF77C9}" destId="{BCEFEC89-C453-4E84-BF48-CDDCAB3AB767}" srcOrd="0" destOrd="0" presId="urn:microsoft.com/office/officeart/2018/5/layout/IconCircleLabelList"/>
    <dgm:cxn modelId="{DDACD2F8-7C9C-43A7-845E-8FAE6F2BC6CA}" srcId="{AF29C1B3-87BF-48AA-8227-2A6C43829D5C}" destId="{BAAA3B9B-34FB-42D1-AE52-7D6ABCAA7BB5}" srcOrd="2" destOrd="0" parTransId="{B0EB4565-4536-4D50-97AC-6F9A5B148E6D}" sibTransId="{97AC37F4-972A-4E5C-BA4D-5B26C7D39891}"/>
    <dgm:cxn modelId="{74628134-9D90-4044-86A2-96D70F825F0F}" type="presParOf" srcId="{86D2F43F-2881-44F3-A9BB-0B1971A72882}" destId="{098EADDC-F838-43A6-9974-5B40F1FB27AD}" srcOrd="0" destOrd="0" presId="urn:microsoft.com/office/officeart/2018/5/layout/IconCircleLabelList"/>
    <dgm:cxn modelId="{C8BB60CA-9F02-4E4D-9272-8803A0CD4723}" type="presParOf" srcId="{098EADDC-F838-43A6-9974-5B40F1FB27AD}" destId="{AF5CE446-181A-4F39-9E81-B2597AD03456}" srcOrd="0" destOrd="0" presId="urn:microsoft.com/office/officeart/2018/5/layout/IconCircleLabelList"/>
    <dgm:cxn modelId="{5319B46D-51AB-4448-B7AA-B8076D46153F}" type="presParOf" srcId="{098EADDC-F838-43A6-9974-5B40F1FB27AD}" destId="{2F281D5A-6698-426E-8C54-0B942AD837E5}" srcOrd="1" destOrd="0" presId="urn:microsoft.com/office/officeart/2018/5/layout/IconCircleLabelList"/>
    <dgm:cxn modelId="{43AB33A9-89F4-48A8-A15B-AC7CE011F5B2}" type="presParOf" srcId="{098EADDC-F838-43A6-9974-5B40F1FB27AD}" destId="{7A4C2B23-F9C8-445F-8174-B27918526C16}" srcOrd="2" destOrd="0" presId="urn:microsoft.com/office/officeart/2018/5/layout/IconCircleLabelList"/>
    <dgm:cxn modelId="{7D719004-1F28-43CD-89DE-369BB34FCED5}" type="presParOf" srcId="{098EADDC-F838-43A6-9974-5B40F1FB27AD}" destId="{1474F83D-BE41-4ED1-931B-0BCFB9849012}" srcOrd="3" destOrd="0" presId="urn:microsoft.com/office/officeart/2018/5/layout/IconCircleLabelList"/>
    <dgm:cxn modelId="{BB199E4E-3B29-4A20-B668-B44517678947}" type="presParOf" srcId="{86D2F43F-2881-44F3-A9BB-0B1971A72882}" destId="{E98C3DEB-6A03-41D6-9C48-48AD333A0024}" srcOrd="1" destOrd="0" presId="urn:microsoft.com/office/officeart/2018/5/layout/IconCircleLabelList"/>
    <dgm:cxn modelId="{244FC553-757F-40D7-9A7A-D287BE2D5504}" type="presParOf" srcId="{86D2F43F-2881-44F3-A9BB-0B1971A72882}" destId="{074505D1-440E-4A59-88FC-BC760644CFCA}" srcOrd="2" destOrd="0" presId="urn:microsoft.com/office/officeart/2018/5/layout/IconCircleLabelList"/>
    <dgm:cxn modelId="{8FFA11F8-BAB6-4734-9C9B-454131285B5E}" type="presParOf" srcId="{074505D1-440E-4A59-88FC-BC760644CFCA}" destId="{43CF06DA-3FE2-400A-8AE3-E1C2C8C2502D}" srcOrd="0" destOrd="0" presId="urn:microsoft.com/office/officeart/2018/5/layout/IconCircleLabelList"/>
    <dgm:cxn modelId="{C29B9CE8-4BB3-43C3-9055-83DB70A10067}" type="presParOf" srcId="{074505D1-440E-4A59-88FC-BC760644CFCA}" destId="{B44DA0B9-B493-4D17-95A9-8C27D6DCC477}" srcOrd="1" destOrd="0" presId="urn:microsoft.com/office/officeart/2018/5/layout/IconCircleLabelList"/>
    <dgm:cxn modelId="{443D041F-70D8-44F6-AE63-D2D6C7097302}" type="presParOf" srcId="{074505D1-440E-4A59-88FC-BC760644CFCA}" destId="{EA17B3EA-4A75-46EE-BCEA-63680E8D7A45}" srcOrd="2" destOrd="0" presId="urn:microsoft.com/office/officeart/2018/5/layout/IconCircleLabelList"/>
    <dgm:cxn modelId="{600FD9FF-30C3-4969-998A-11BBCA3BF1B2}" type="presParOf" srcId="{074505D1-440E-4A59-88FC-BC760644CFCA}" destId="{BCEFEC89-C453-4E84-BF48-CDDCAB3AB767}" srcOrd="3" destOrd="0" presId="urn:microsoft.com/office/officeart/2018/5/layout/IconCircleLabelList"/>
    <dgm:cxn modelId="{72DF1C63-6A41-475D-ACC0-9F455F97C5EC}" type="presParOf" srcId="{86D2F43F-2881-44F3-A9BB-0B1971A72882}" destId="{A1641157-6BCD-4EAB-A959-7E1D8BEE0778}" srcOrd="3" destOrd="0" presId="urn:microsoft.com/office/officeart/2018/5/layout/IconCircleLabelList"/>
    <dgm:cxn modelId="{3FB462BB-D2E9-40D8-8366-098380706834}" type="presParOf" srcId="{86D2F43F-2881-44F3-A9BB-0B1971A72882}" destId="{B152FBA5-072D-4184-893A-6D69420ADB74}" srcOrd="4" destOrd="0" presId="urn:microsoft.com/office/officeart/2018/5/layout/IconCircleLabelList"/>
    <dgm:cxn modelId="{27BE4A93-ED9D-4345-A983-029BDB7EF766}" type="presParOf" srcId="{B152FBA5-072D-4184-893A-6D69420ADB74}" destId="{88F1DFD8-6A64-49F2-9C0B-45FE2FF2C8EF}" srcOrd="0" destOrd="0" presId="urn:microsoft.com/office/officeart/2018/5/layout/IconCircleLabelList"/>
    <dgm:cxn modelId="{40AEDB59-7638-4AF0-862E-AFF4F4332828}" type="presParOf" srcId="{B152FBA5-072D-4184-893A-6D69420ADB74}" destId="{09AFEA57-6153-4B97-9CDD-744B74EBC006}" srcOrd="1" destOrd="0" presId="urn:microsoft.com/office/officeart/2018/5/layout/IconCircleLabelList"/>
    <dgm:cxn modelId="{92D8BFF6-6A03-444A-993F-C7549C81252A}" type="presParOf" srcId="{B152FBA5-072D-4184-893A-6D69420ADB74}" destId="{E43B9F35-7903-499C-8C16-D60A65AA0B86}" srcOrd="2" destOrd="0" presId="urn:microsoft.com/office/officeart/2018/5/layout/IconCircleLabelList"/>
    <dgm:cxn modelId="{A360CC95-74F9-44A2-A663-07019B637951}" type="presParOf" srcId="{B152FBA5-072D-4184-893A-6D69420ADB74}" destId="{6F54311F-2CF6-45EA-BA58-785003EE6892}" srcOrd="3" destOrd="0" presId="urn:microsoft.com/office/officeart/2018/5/layout/IconCircleLabelList"/>
    <dgm:cxn modelId="{7EE07E68-0E37-43A8-9861-8DBEA1897E84}" type="presParOf" srcId="{86D2F43F-2881-44F3-A9BB-0B1971A72882}" destId="{3C93AEFF-F793-42EB-A138-8865990DAF7C}" srcOrd="5" destOrd="0" presId="urn:microsoft.com/office/officeart/2018/5/layout/IconCircleLabelList"/>
    <dgm:cxn modelId="{A7537252-F7CC-4AC0-B239-1F31A5E53AD8}" type="presParOf" srcId="{86D2F43F-2881-44F3-A9BB-0B1971A72882}" destId="{74A1B769-4109-41E7-A8E5-4E3418F09D7B}" srcOrd="6" destOrd="0" presId="urn:microsoft.com/office/officeart/2018/5/layout/IconCircleLabelList"/>
    <dgm:cxn modelId="{CDA34F69-2225-4AB8-9B54-71A9703AF5C4}" type="presParOf" srcId="{74A1B769-4109-41E7-A8E5-4E3418F09D7B}" destId="{591084E8-6B0B-4329-BF0E-E27AEF11CCEC}" srcOrd="0" destOrd="0" presId="urn:microsoft.com/office/officeart/2018/5/layout/IconCircleLabelList"/>
    <dgm:cxn modelId="{6B091319-46AD-4F5B-B242-F33C96131D4F}" type="presParOf" srcId="{74A1B769-4109-41E7-A8E5-4E3418F09D7B}" destId="{BA98C27C-46A6-4C33-9E78-0E5082127748}" srcOrd="1" destOrd="0" presId="urn:microsoft.com/office/officeart/2018/5/layout/IconCircleLabelList"/>
    <dgm:cxn modelId="{7EB0171E-B6CC-4105-8029-1EF9BBB87DF3}" type="presParOf" srcId="{74A1B769-4109-41E7-A8E5-4E3418F09D7B}" destId="{7501D7BA-73BC-433D-8D9B-59360ABE2BD8}" srcOrd="2" destOrd="0" presId="urn:microsoft.com/office/officeart/2018/5/layout/IconCircleLabelList"/>
    <dgm:cxn modelId="{343BBECE-7E67-4802-B623-E28A8D4ECCA1}" type="presParOf" srcId="{74A1B769-4109-41E7-A8E5-4E3418F09D7B}" destId="{E78DF85A-0173-456A-B403-DE8065AE0A4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B5AAA4-C614-4C81-ABC9-A5A581564D7D}"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en-US"/>
        </a:p>
      </dgm:t>
    </dgm:pt>
    <dgm:pt modelId="{81248E33-BD4A-469D-AC90-44794BE060C9}">
      <dgm:prSet/>
      <dgm:spPr/>
      <dgm:t>
        <a:bodyPr/>
        <a:lstStyle/>
        <a:p>
          <a:r>
            <a:rPr lang="en-US"/>
            <a:t>Strengthen Cyber Resilience &amp; Operational Continuity Ensure a secure, adaptive, and </a:t>
          </a:r>
          <a:r>
            <a:rPr lang="en-US">
              <a:latin typeface="Calibri Light" panose="020F0302020204030204"/>
            </a:rPr>
            <a:t>highly</a:t>
          </a:r>
          <a:r>
            <a:rPr lang="en-US"/>
            <a:t> available computing environment that proactively defends against cyber threats, while enabling seamless, resilient operations for City employees.</a:t>
          </a:r>
        </a:p>
      </dgm:t>
    </dgm:pt>
    <dgm:pt modelId="{9A04D469-0836-486D-81F5-2BE251060B97}" type="parTrans" cxnId="{EC4B936A-69E3-4748-980B-BD0360B5D40E}">
      <dgm:prSet/>
      <dgm:spPr/>
      <dgm:t>
        <a:bodyPr/>
        <a:lstStyle/>
        <a:p>
          <a:endParaRPr lang="en-US"/>
        </a:p>
      </dgm:t>
    </dgm:pt>
    <dgm:pt modelId="{C7147D8C-4153-47F7-B28C-880B4AB24A4C}" type="sibTrans" cxnId="{EC4B936A-69E3-4748-980B-BD0360B5D40E}">
      <dgm:prSet/>
      <dgm:spPr/>
      <dgm:t>
        <a:bodyPr/>
        <a:lstStyle/>
        <a:p>
          <a:endParaRPr lang="en-US"/>
        </a:p>
      </dgm:t>
    </dgm:pt>
    <dgm:pt modelId="{8E1C6D9B-B5D5-41C9-A871-BF6FFC104461}">
      <dgm:prSet/>
      <dgm:spPr/>
      <dgm:t>
        <a:bodyPr/>
        <a:lstStyle/>
        <a:p>
          <a:r>
            <a:rPr lang="en-US"/>
            <a:t>Elevate Digital Government Services for Citizen Engagement Maintain a user-centric, accessible, and intelligent digital government platform that fosters transparency, efficiency, and direct interaction between citizens and City departments. </a:t>
          </a:r>
        </a:p>
      </dgm:t>
    </dgm:pt>
    <dgm:pt modelId="{D4AB6F66-3458-4A29-8F5F-C01E91BE21E8}" type="parTrans" cxnId="{FE958F93-B218-436A-ACF6-47EC8FA98098}">
      <dgm:prSet/>
      <dgm:spPr/>
      <dgm:t>
        <a:bodyPr/>
        <a:lstStyle/>
        <a:p>
          <a:endParaRPr lang="en-US"/>
        </a:p>
      </dgm:t>
    </dgm:pt>
    <dgm:pt modelId="{CDFC1B66-3145-470F-95A8-126115866E3D}" type="sibTrans" cxnId="{FE958F93-B218-436A-ACF6-47EC8FA98098}">
      <dgm:prSet/>
      <dgm:spPr/>
      <dgm:t>
        <a:bodyPr/>
        <a:lstStyle/>
        <a:p>
          <a:endParaRPr lang="en-US"/>
        </a:p>
      </dgm:t>
    </dgm:pt>
    <dgm:pt modelId="{855A92BA-677B-4603-B3AE-ABFCAA592C63}">
      <dgm:prSet/>
      <dgm:spPr/>
      <dgm:t>
        <a:bodyPr/>
        <a:lstStyle/>
        <a:p>
          <a:r>
            <a:rPr lang="en-US"/>
            <a:t>Drive Innovation &amp; Smart Government Solutions Implement cutting-edge, data-driven enterprise solutions that enhance government service delivery, improving responsiveness, accessibility, and overall staff and citizen experience. </a:t>
          </a:r>
        </a:p>
      </dgm:t>
    </dgm:pt>
    <dgm:pt modelId="{DD489937-DFD1-4FA6-B0AC-0A51529D64E9}" type="parTrans" cxnId="{12D7F9B3-A8A5-4E2D-9A7E-C075A714AD5C}">
      <dgm:prSet/>
      <dgm:spPr/>
      <dgm:t>
        <a:bodyPr/>
        <a:lstStyle/>
        <a:p>
          <a:endParaRPr lang="en-US"/>
        </a:p>
      </dgm:t>
    </dgm:pt>
    <dgm:pt modelId="{BCCBCEB1-AE32-4826-A39D-8091C1A79335}" type="sibTrans" cxnId="{12D7F9B3-A8A5-4E2D-9A7E-C075A714AD5C}">
      <dgm:prSet/>
      <dgm:spPr/>
      <dgm:t>
        <a:bodyPr/>
        <a:lstStyle/>
        <a:p>
          <a:endParaRPr lang="en-US"/>
        </a:p>
      </dgm:t>
    </dgm:pt>
    <dgm:pt modelId="{F6E1D0DE-87B6-4FB1-A6B4-69A268DB06AE}">
      <dgm:prSet/>
      <dgm:spPr/>
      <dgm:t>
        <a:bodyPr/>
        <a:lstStyle/>
        <a:p>
          <a:r>
            <a:rPr lang="en-US"/>
            <a:t>Foster a Culture of Cyber Security Awareness &amp; Compliance Embed cybersecurity best practices, proactive threat mitigation, and continuous education into the City's workforce, ensuring robust digital protection and informed decision-making.</a:t>
          </a:r>
        </a:p>
      </dgm:t>
    </dgm:pt>
    <dgm:pt modelId="{990B3BF4-BE24-47B8-AC86-762530FB41B1}" type="parTrans" cxnId="{D0177255-8DC3-440D-9A2A-F050EA85ED1C}">
      <dgm:prSet/>
      <dgm:spPr/>
      <dgm:t>
        <a:bodyPr/>
        <a:lstStyle/>
        <a:p>
          <a:endParaRPr lang="en-US"/>
        </a:p>
      </dgm:t>
    </dgm:pt>
    <dgm:pt modelId="{CB32FD46-37B9-47C9-930A-09C1D72F3B60}" type="sibTrans" cxnId="{D0177255-8DC3-440D-9A2A-F050EA85ED1C}">
      <dgm:prSet/>
      <dgm:spPr/>
      <dgm:t>
        <a:bodyPr/>
        <a:lstStyle/>
        <a:p>
          <a:endParaRPr lang="en-US"/>
        </a:p>
      </dgm:t>
    </dgm:pt>
    <dgm:pt modelId="{5240CB11-9B95-4592-84A7-34D44E2448D5}">
      <dgm:prSet/>
      <dgm:spPr/>
      <dgm:t>
        <a:bodyPr/>
        <a:lstStyle/>
        <a:p>
          <a:r>
            <a:rPr lang="en-US"/>
            <a:t>Harness Emerging Technologies for Strategic Advancement Leverage AI, automation cloud, and other transformative technologies where they provide the best return on investment, driving efficiency and future-proofing City operations. </a:t>
          </a:r>
        </a:p>
      </dgm:t>
    </dgm:pt>
    <dgm:pt modelId="{8F6C74EB-73F4-4A9E-95E3-AF9120739EA4}" type="parTrans" cxnId="{B21E9B57-4478-44EF-B0B1-08EB1992F33B}">
      <dgm:prSet/>
      <dgm:spPr/>
      <dgm:t>
        <a:bodyPr/>
        <a:lstStyle/>
        <a:p>
          <a:endParaRPr lang="en-US"/>
        </a:p>
      </dgm:t>
    </dgm:pt>
    <dgm:pt modelId="{2FBB0072-8F95-4BDC-BB6A-4695CAF4D415}" type="sibTrans" cxnId="{B21E9B57-4478-44EF-B0B1-08EB1992F33B}">
      <dgm:prSet/>
      <dgm:spPr/>
      <dgm:t>
        <a:bodyPr/>
        <a:lstStyle/>
        <a:p>
          <a:endParaRPr lang="en-US"/>
        </a:p>
      </dgm:t>
    </dgm:pt>
    <dgm:pt modelId="{D73F1B1C-38C1-4689-889B-14DB1B152518}" type="pres">
      <dgm:prSet presAssocID="{61B5AAA4-C614-4C81-ABC9-A5A581564D7D}" presName="CompostProcess" presStyleCnt="0">
        <dgm:presLayoutVars>
          <dgm:dir/>
          <dgm:resizeHandles val="exact"/>
        </dgm:presLayoutVars>
      </dgm:prSet>
      <dgm:spPr/>
    </dgm:pt>
    <dgm:pt modelId="{8C38F856-8A4C-4EAB-85DD-B8E4D6CEF8DC}" type="pres">
      <dgm:prSet presAssocID="{61B5AAA4-C614-4C81-ABC9-A5A581564D7D}" presName="arrow" presStyleLbl="bgShp" presStyleIdx="0" presStyleCnt="1"/>
      <dgm:spPr/>
    </dgm:pt>
    <dgm:pt modelId="{BBBB9ECF-BE0C-41C7-A89E-665CDAAAF067}" type="pres">
      <dgm:prSet presAssocID="{61B5AAA4-C614-4C81-ABC9-A5A581564D7D}" presName="linearProcess" presStyleCnt="0"/>
      <dgm:spPr/>
    </dgm:pt>
    <dgm:pt modelId="{EE34EF47-F3E1-4BC6-9ADE-CF9D60A89220}" type="pres">
      <dgm:prSet presAssocID="{81248E33-BD4A-469D-AC90-44794BE060C9}" presName="textNode" presStyleLbl="node1" presStyleIdx="0" presStyleCnt="5">
        <dgm:presLayoutVars>
          <dgm:bulletEnabled val="1"/>
        </dgm:presLayoutVars>
      </dgm:prSet>
      <dgm:spPr/>
    </dgm:pt>
    <dgm:pt modelId="{D99FA625-8FCE-498D-9A2C-C4F50AF5F3E4}" type="pres">
      <dgm:prSet presAssocID="{C7147D8C-4153-47F7-B28C-880B4AB24A4C}" presName="sibTrans" presStyleCnt="0"/>
      <dgm:spPr/>
    </dgm:pt>
    <dgm:pt modelId="{CC37FC38-B5CE-416F-96DF-0A3E43EB25F8}" type="pres">
      <dgm:prSet presAssocID="{8E1C6D9B-B5D5-41C9-A871-BF6FFC104461}" presName="textNode" presStyleLbl="node1" presStyleIdx="1" presStyleCnt="5">
        <dgm:presLayoutVars>
          <dgm:bulletEnabled val="1"/>
        </dgm:presLayoutVars>
      </dgm:prSet>
      <dgm:spPr/>
    </dgm:pt>
    <dgm:pt modelId="{19607582-B98B-4694-94BE-93754C112BF7}" type="pres">
      <dgm:prSet presAssocID="{CDFC1B66-3145-470F-95A8-126115866E3D}" presName="sibTrans" presStyleCnt="0"/>
      <dgm:spPr/>
    </dgm:pt>
    <dgm:pt modelId="{C1A4BBB4-7C18-44C5-93AF-5B477AB2A15A}" type="pres">
      <dgm:prSet presAssocID="{855A92BA-677B-4603-B3AE-ABFCAA592C63}" presName="textNode" presStyleLbl="node1" presStyleIdx="2" presStyleCnt="5">
        <dgm:presLayoutVars>
          <dgm:bulletEnabled val="1"/>
        </dgm:presLayoutVars>
      </dgm:prSet>
      <dgm:spPr/>
    </dgm:pt>
    <dgm:pt modelId="{415CF53C-4E4F-45E1-BA77-28545DB7A54E}" type="pres">
      <dgm:prSet presAssocID="{BCCBCEB1-AE32-4826-A39D-8091C1A79335}" presName="sibTrans" presStyleCnt="0"/>
      <dgm:spPr/>
    </dgm:pt>
    <dgm:pt modelId="{5C23C192-2AD9-4693-8DC8-90F8DFE57E55}" type="pres">
      <dgm:prSet presAssocID="{F6E1D0DE-87B6-4FB1-A6B4-69A268DB06AE}" presName="textNode" presStyleLbl="node1" presStyleIdx="3" presStyleCnt="5">
        <dgm:presLayoutVars>
          <dgm:bulletEnabled val="1"/>
        </dgm:presLayoutVars>
      </dgm:prSet>
      <dgm:spPr/>
    </dgm:pt>
    <dgm:pt modelId="{1DDB2418-3363-4538-95CC-B279817F2317}" type="pres">
      <dgm:prSet presAssocID="{CB32FD46-37B9-47C9-930A-09C1D72F3B60}" presName="sibTrans" presStyleCnt="0"/>
      <dgm:spPr/>
    </dgm:pt>
    <dgm:pt modelId="{04BE9663-E473-4F66-9333-BE77FD8C6A7F}" type="pres">
      <dgm:prSet presAssocID="{5240CB11-9B95-4592-84A7-34D44E2448D5}" presName="textNode" presStyleLbl="node1" presStyleIdx="4" presStyleCnt="5">
        <dgm:presLayoutVars>
          <dgm:bulletEnabled val="1"/>
        </dgm:presLayoutVars>
      </dgm:prSet>
      <dgm:spPr/>
    </dgm:pt>
  </dgm:ptLst>
  <dgm:cxnLst>
    <dgm:cxn modelId="{43519503-E45B-48F9-9A7A-51CC5E97744B}" type="presOf" srcId="{61B5AAA4-C614-4C81-ABC9-A5A581564D7D}" destId="{D73F1B1C-38C1-4689-889B-14DB1B152518}" srcOrd="0" destOrd="0" presId="urn:microsoft.com/office/officeart/2005/8/layout/hProcess9"/>
    <dgm:cxn modelId="{B0ACCD29-24DC-43AB-ADEF-F5608791267A}" type="presOf" srcId="{81248E33-BD4A-469D-AC90-44794BE060C9}" destId="{EE34EF47-F3E1-4BC6-9ADE-CF9D60A89220}" srcOrd="0" destOrd="0" presId="urn:microsoft.com/office/officeart/2005/8/layout/hProcess9"/>
    <dgm:cxn modelId="{EC4B936A-69E3-4748-980B-BD0360B5D40E}" srcId="{61B5AAA4-C614-4C81-ABC9-A5A581564D7D}" destId="{81248E33-BD4A-469D-AC90-44794BE060C9}" srcOrd="0" destOrd="0" parTransId="{9A04D469-0836-486D-81F5-2BE251060B97}" sibTransId="{C7147D8C-4153-47F7-B28C-880B4AB24A4C}"/>
    <dgm:cxn modelId="{747B8D53-1DD5-4E2F-BDFF-D9DD8AC95728}" type="presOf" srcId="{5240CB11-9B95-4592-84A7-34D44E2448D5}" destId="{04BE9663-E473-4F66-9333-BE77FD8C6A7F}" srcOrd="0" destOrd="0" presId="urn:microsoft.com/office/officeart/2005/8/layout/hProcess9"/>
    <dgm:cxn modelId="{D0177255-8DC3-440D-9A2A-F050EA85ED1C}" srcId="{61B5AAA4-C614-4C81-ABC9-A5A581564D7D}" destId="{F6E1D0DE-87B6-4FB1-A6B4-69A268DB06AE}" srcOrd="3" destOrd="0" parTransId="{990B3BF4-BE24-47B8-AC86-762530FB41B1}" sibTransId="{CB32FD46-37B9-47C9-930A-09C1D72F3B60}"/>
    <dgm:cxn modelId="{B21E9B57-4478-44EF-B0B1-08EB1992F33B}" srcId="{61B5AAA4-C614-4C81-ABC9-A5A581564D7D}" destId="{5240CB11-9B95-4592-84A7-34D44E2448D5}" srcOrd="4" destOrd="0" parTransId="{8F6C74EB-73F4-4A9E-95E3-AF9120739EA4}" sibTransId="{2FBB0072-8F95-4BDC-BB6A-4695CAF4D415}"/>
    <dgm:cxn modelId="{4961AE8E-ACCF-499F-876F-52436080F717}" type="presOf" srcId="{855A92BA-677B-4603-B3AE-ABFCAA592C63}" destId="{C1A4BBB4-7C18-44C5-93AF-5B477AB2A15A}" srcOrd="0" destOrd="0" presId="urn:microsoft.com/office/officeart/2005/8/layout/hProcess9"/>
    <dgm:cxn modelId="{FE958F93-B218-436A-ACF6-47EC8FA98098}" srcId="{61B5AAA4-C614-4C81-ABC9-A5A581564D7D}" destId="{8E1C6D9B-B5D5-41C9-A871-BF6FFC104461}" srcOrd="1" destOrd="0" parTransId="{D4AB6F66-3458-4A29-8F5F-C01E91BE21E8}" sibTransId="{CDFC1B66-3145-470F-95A8-126115866E3D}"/>
    <dgm:cxn modelId="{12D7F9B3-A8A5-4E2D-9A7E-C075A714AD5C}" srcId="{61B5AAA4-C614-4C81-ABC9-A5A581564D7D}" destId="{855A92BA-677B-4603-B3AE-ABFCAA592C63}" srcOrd="2" destOrd="0" parTransId="{DD489937-DFD1-4FA6-B0AC-0A51529D64E9}" sibTransId="{BCCBCEB1-AE32-4826-A39D-8091C1A79335}"/>
    <dgm:cxn modelId="{B44C49E5-191C-4BBC-A51C-E79065E29D18}" type="presOf" srcId="{8E1C6D9B-B5D5-41C9-A871-BF6FFC104461}" destId="{CC37FC38-B5CE-416F-96DF-0A3E43EB25F8}" srcOrd="0" destOrd="0" presId="urn:microsoft.com/office/officeart/2005/8/layout/hProcess9"/>
    <dgm:cxn modelId="{41A19CEF-48DD-4742-8E8B-BEFB068DE1B4}" type="presOf" srcId="{F6E1D0DE-87B6-4FB1-A6B4-69A268DB06AE}" destId="{5C23C192-2AD9-4693-8DC8-90F8DFE57E55}" srcOrd="0" destOrd="0" presId="urn:microsoft.com/office/officeart/2005/8/layout/hProcess9"/>
    <dgm:cxn modelId="{F462A098-6C06-498D-9413-EA7EE71329DF}" type="presParOf" srcId="{D73F1B1C-38C1-4689-889B-14DB1B152518}" destId="{8C38F856-8A4C-4EAB-85DD-B8E4D6CEF8DC}" srcOrd="0" destOrd="0" presId="urn:microsoft.com/office/officeart/2005/8/layout/hProcess9"/>
    <dgm:cxn modelId="{7FD032BF-1D94-496D-B0B9-55963BDBCD19}" type="presParOf" srcId="{D73F1B1C-38C1-4689-889B-14DB1B152518}" destId="{BBBB9ECF-BE0C-41C7-A89E-665CDAAAF067}" srcOrd="1" destOrd="0" presId="urn:microsoft.com/office/officeart/2005/8/layout/hProcess9"/>
    <dgm:cxn modelId="{B8011DD5-DEB5-4DB9-9444-5D58614A962E}" type="presParOf" srcId="{BBBB9ECF-BE0C-41C7-A89E-665CDAAAF067}" destId="{EE34EF47-F3E1-4BC6-9ADE-CF9D60A89220}" srcOrd="0" destOrd="0" presId="urn:microsoft.com/office/officeart/2005/8/layout/hProcess9"/>
    <dgm:cxn modelId="{F5FC8AF3-A568-475D-BFC9-5B39D954FC23}" type="presParOf" srcId="{BBBB9ECF-BE0C-41C7-A89E-665CDAAAF067}" destId="{D99FA625-8FCE-498D-9A2C-C4F50AF5F3E4}" srcOrd="1" destOrd="0" presId="urn:microsoft.com/office/officeart/2005/8/layout/hProcess9"/>
    <dgm:cxn modelId="{8CB3CF01-2A0B-44F3-8385-3835A247A520}" type="presParOf" srcId="{BBBB9ECF-BE0C-41C7-A89E-665CDAAAF067}" destId="{CC37FC38-B5CE-416F-96DF-0A3E43EB25F8}" srcOrd="2" destOrd="0" presId="urn:microsoft.com/office/officeart/2005/8/layout/hProcess9"/>
    <dgm:cxn modelId="{8091EB83-8350-47F6-A939-7953992C56C4}" type="presParOf" srcId="{BBBB9ECF-BE0C-41C7-A89E-665CDAAAF067}" destId="{19607582-B98B-4694-94BE-93754C112BF7}" srcOrd="3" destOrd="0" presId="urn:microsoft.com/office/officeart/2005/8/layout/hProcess9"/>
    <dgm:cxn modelId="{4EBF1E51-4953-49F9-9AD4-EEB104B2DB8A}" type="presParOf" srcId="{BBBB9ECF-BE0C-41C7-A89E-665CDAAAF067}" destId="{C1A4BBB4-7C18-44C5-93AF-5B477AB2A15A}" srcOrd="4" destOrd="0" presId="urn:microsoft.com/office/officeart/2005/8/layout/hProcess9"/>
    <dgm:cxn modelId="{071DAD43-1BC1-487E-AEC7-EEBDBF48B637}" type="presParOf" srcId="{BBBB9ECF-BE0C-41C7-A89E-665CDAAAF067}" destId="{415CF53C-4E4F-45E1-BA77-28545DB7A54E}" srcOrd="5" destOrd="0" presId="urn:microsoft.com/office/officeart/2005/8/layout/hProcess9"/>
    <dgm:cxn modelId="{5D1861B5-E2A1-4F54-96A5-B110396560D1}" type="presParOf" srcId="{BBBB9ECF-BE0C-41C7-A89E-665CDAAAF067}" destId="{5C23C192-2AD9-4693-8DC8-90F8DFE57E55}" srcOrd="6" destOrd="0" presId="urn:microsoft.com/office/officeart/2005/8/layout/hProcess9"/>
    <dgm:cxn modelId="{9A3C1F60-696A-4EB7-8BB0-5ADA43774873}" type="presParOf" srcId="{BBBB9ECF-BE0C-41C7-A89E-665CDAAAF067}" destId="{1DDB2418-3363-4538-95CC-B279817F2317}" srcOrd="7" destOrd="0" presId="urn:microsoft.com/office/officeart/2005/8/layout/hProcess9"/>
    <dgm:cxn modelId="{3B9A09A3-0575-4C84-8D3A-290768D05A34}" type="presParOf" srcId="{BBBB9ECF-BE0C-41C7-A89E-665CDAAAF067}" destId="{04BE9663-E473-4F66-9333-BE77FD8C6A7F}"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57C75-00C1-4527-94DD-98EEBEC24DF3}">
      <dsp:nvSpPr>
        <dsp:cNvPr id="0" name=""/>
        <dsp:cNvSpPr/>
      </dsp:nvSpPr>
      <dsp:spPr>
        <a:xfrm>
          <a:off x="311379" y="891264"/>
          <a:ext cx="969328" cy="96932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95A786-823C-497D-850D-7E99A6367A45}">
      <dsp:nvSpPr>
        <dsp:cNvPr id="0" name=""/>
        <dsp:cNvSpPr/>
      </dsp:nvSpPr>
      <dsp:spPr>
        <a:xfrm>
          <a:off x="517957" y="1097843"/>
          <a:ext cx="556171" cy="5561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FAA521-EA80-4DE5-8530-EF18B2C8918A}">
      <dsp:nvSpPr>
        <dsp:cNvPr id="0" name=""/>
        <dsp:cNvSpPr/>
      </dsp:nvSpPr>
      <dsp:spPr>
        <a:xfrm>
          <a:off x="1512"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Administration</a:t>
          </a:r>
        </a:p>
      </dsp:txBody>
      <dsp:txXfrm>
        <a:off x="1512" y="2162515"/>
        <a:ext cx="1589062" cy="635625"/>
      </dsp:txXfrm>
    </dsp:sp>
    <dsp:sp modelId="{515752E8-DCF1-4BF2-9798-27F899B8AFCB}">
      <dsp:nvSpPr>
        <dsp:cNvPr id="0" name=""/>
        <dsp:cNvSpPr/>
      </dsp:nvSpPr>
      <dsp:spPr>
        <a:xfrm>
          <a:off x="2178527" y="891264"/>
          <a:ext cx="969328" cy="96932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2FD13E-CCA2-4BD1-B32C-EFA8AFADD034}">
      <dsp:nvSpPr>
        <dsp:cNvPr id="0" name=""/>
        <dsp:cNvSpPr/>
      </dsp:nvSpPr>
      <dsp:spPr>
        <a:xfrm>
          <a:off x="2385105" y="1097843"/>
          <a:ext cx="556171" cy="5561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79779A-EF58-4DDB-AB55-3D01F52A8587}">
      <dsp:nvSpPr>
        <dsp:cNvPr id="0" name=""/>
        <dsp:cNvSpPr/>
      </dsp:nvSpPr>
      <dsp:spPr>
        <a:xfrm>
          <a:off x="1868660"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Franklin Gothic Demi Cond"/>
            </a:rPr>
            <a:t> </a:t>
          </a:r>
          <a:r>
            <a:rPr lang="en-US" sz="1600" kern="1200" baseline="0">
              <a:latin typeface="Aptos"/>
            </a:rPr>
            <a:t>Network</a:t>
          </a:r>
          <a:endParaRPr lang="en-US" sz="1600" kern="1200">
            <a:latin typeface="Aptos"/>
          </a:endParaRPr>
        </a:p>
      </dsp:txBody>
      <dsp:txXfrm>
        <a:off x="1868660" y="2162515"/>
        <a:ext cx="1589062" cy="635625"/>
      </dsp:txXfrm>
    </dsp:sp>
    <dsp:sp modelId="{9E44B399-15A3-42E7-BFFE-FEE72C04A6E9}">
      <dsp:nvSpPr>
        <dsp:cNvPr id="0" name=""/>
        <dsp:cNvSpPr/>
      </dsp:nvSpPr>
      <dsp:spPr>
        <a:xfrm>
          <a:off x="4045676" y="891264"/>
          <a:ext cx="969328" cy="96932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AC7711-2377-4B66-83F8-EE74DB94CFCF}">
      <dsp:nvSpPr>
        <dsp:cNvPr id="0" name=""/>
        <dsp:cNvSpPr/>
      </dsp:nvSpPr>
      <dsp:spPr>
        <a:xfrm>
          <a:off x="4252254" y="1097843"/>
          <a:ext cx="556171" cy="5561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266C1A-1786-44F3-AA26-8B4D3D33248C}">
      <dsp:nvSpPr>
        <dsp:cNvPr id="0" name=""/>
        <dsp:cNvSpPr/>
      </dsp:nvSpPr>
      <dsp:spPr>
        <a:xfrm>
          <a:off x="3735809"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Applications</a:t>
          </a:r>
        </a:p>
      </dsp:txBody>
      <dsp:txXfrm>
        <a:off x="3735809" y="2162515"/>
        <a:ext cx="1589062" cy="635625"/>
      </dsp:txXfrm>
    </dsp:sp>
    <dsp:sp modelId="{F98B38FE-6D55-4110-A140-BC3F48B6BFA1}">
      <dsp:nvSpPr>
        <dsp:cNvPr id="0" name=""/>
        <dsp:cNvSpPr/>
      </dsp:nvSpPr>
      <dsp:spPr>
        <a:xfrm>
          <a:off x="5912824" y="891264"/>
          <a:ext cx="969328" cy="96932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AFF486-FA1A-482B-91FC-BAD409EEF7AD}">
      <dsp:nvSpPr>
        <dsp:cNvPr id="0" name=""/>
        <dsp:cNvSpPr/>
      </dsp:nvSpPr>
      <dsp:spPr>
        <a:xfrm>
          <a:off x="6119402" y="1097843"/>
          <a:ext cx="556171" cy="5561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1BCD2C-8A70-4748-85D8-853240C1037F}">
      <dsp:nvSpPr>
        <dsp:cNvPr id="0" name=""/>
        <dsp:cNvSpPr/>
      </dsp:nvSpPr>
      <dsp:spPr>
        <a:xfrm>
          <a:off x="5602957"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Helpdesk</a:t>
          </a:r>
        </a:p>
      </dsp:txBody>
      <dsp:txXfrm>
        <a:off x="5602957" y="2162515"/>
        <a:ext cx="1589062" cy="635625"/>
      </dsp:txXfrm>
    </dsp:sp>
    <dsp:sp modelId="{C752EAEC-39A2-4B62-B56E-5870C1D19743}">
      <dsp:nvSpPr>
        <dsp:cNvPr id="0" name=""/>
        <dsp:cNvSpPr/>
      </dsp:nvSpPr>
      <dsp:spPr>
        <a:xfrm>
          <a:off x="7779973" y="891264"/>
          <a:ext cx="969328" cy="96932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D7CCAD-F171-4DF0-8D70-1E22D4630566}">
      <dsp:nvSpPr>
        <dsp:cNvPr id="0" name=""/>
        <dsp:cNvSpPr/>
      </dsp:nvSpPr>
      <dsp:spPr>
        <a:xfrm>
          <a:off x="7986551" y="1097843"/>
          <a:ext cx="556171" cy="55617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5A102F-887C-44AB-9B27-33184337F883}">
      <dsp:nvSpPr>
        <dsp:cNvPr id="0" name=""/>
        <dsp:cNvSpPr/>
      </dsp:nvSpPr>
      <dsp:spPr>
        <a:xfrm>
          <a:off x="7470105"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Franklin Gothic Demi Cond"/>
            </a:rPr>
            <a:t> </a:t>
          </a:r>
          <a:r>
            <a:rPr lang="en-US" sz="1600" kern="1200" baseline="0">
              <a:latin typeface="Aptos"/>
            </a:rPr>
            <a:t>Telecom</a:t>
          </a:r>
          <a:endParaRPr lang="en-US" sz="1600" kern="1200">
            <a:latin typeface="Aptos"/>
          </a:endParaRPr>
        </a:p>
      </dsp:txBody>
      <dsp:txXfrm>
        <a:off x="7470105" y="2162515"/>
        <a:ext cx="1589062" cy="635625"/>
      </dsp:txXfrm>
    </dsp:sp>
    <dsp:sp modelId="{07F648EE-7BF8-4F5B-B4E6-1C14B6E51D89}">
      <dsp:nvSpPr>
        <dsp:cNvPr id="0" name=""/>
        <dsp:cNvSpPr/>
      </dsp:nvSpPr>
      <dsp:spPr>
        <a:xfrm>
          <a:off x="9647121" y="891264"/>
          <a:ext cx="969328" cy="96932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174842-E90E-44C7-A619-82FA1DD21561}">
      <dsp:nvSpPr>
        <dsp:cNvPr id="0" name=""/>
        <dsp:cNvSpPr/>
      </dsp:nvSpPr>
      <dsp:spPr>
        <a:xfrm>
          <a:off x="9853699" y="1097843"/>
          <a:ext cx="556171" cy="55617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E821C2-B792-4875-890C-712F3AAC404B}">
      <dsp:nvSpPr>
        <dsp:cNvPr id="0" name=""/>
        <dsp:cNvSpPr/>
      </dsp:nvSpPr>
      <dsp:spPr>
        <a:xfrm>
          <a:off x="9337254" y="2162515"/>
          <a:ext cx="1589062" cy="6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baseline="0">
              <a:latin typeface="Aptos"/>
            </a:rPr>
            <a:t>Mapping and Graphics</a:t>
          </a:r>
          <a:endParaRPr lang="en-US" sz="1600" kern="1200"/>
        </a:p>
      </dsp:txBody>
      <dsp:txXfrm>
        <a:off x="9337254" y="2162515"/>
        <a:ext cx="1589062" cy="6356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CE446-181A-4F39-9E81-B2597AD03456}">
      <dsp:nvSpPr>
        <dsp:cNvPr id="0" name=""/>
        <dsp:cNvSpPr/>
      </dsp:nvSpPr>
      <dsp:spPr>
        <a:xfrm>
          <a:off x="865366" y="551367"/>
          <a:ext cx="1259420" cy="125942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281D5A-6698-426E-8C54-0B942AD837E5}">
      <dsp:nvSpPr>
        <dsp:cNvPr id="0" name=""/>
        <dsp:cNvSpPr/>
      </dsp:nvSpPr>
      <dsp:spPr>
        <a:xfrm>
          <a:off x="1133767" y="819768"/>
          <a:ext cx="722618" cy="7226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74F83D-BE41-4ED1-931B-0BCFB9849012}">
      <dsp:nvSpPr>
        <dsp:cNvPr id="0" name=""/>
        <dsp:cNvSpPr/>
      </dsp:nvSpPr>
      <dsp:spPr>
        <a:xfrm>
          <a:off x="462764"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baseline="0">
              <a:latin typeface="Franklin Gothic Demi Cond"/>
            </a:rPr>
            <a:t>Knowledge</a:t>
          </a:r>
          <a:endParaRPr lang="en-US" sz="2300" kern="1200"/>
        </a:p>
      </dsp:txBody>
      <dsp:txXfrm>
        <a:off x="462764" y="2203065"/>
        <a:ext cx="2064623" cy="720000"/>
      </dsp:txXfrm>
    </dsp:sp>
    <dsp:sp modelId="{43CF06DA-3FE2-400A-8AE3-E1C2C8C2502D}">
      <dsp:nvSpPr>
        <dsp:cNvPr id="0" name=""/>
        <dsp:cNvSpPr/>
      </dsp:nvSpPr>
      <dsp:spPr>
        <a:xfrm>
          <a:off x="3291298" y="551367"/>
          <a:ext cx="1259420" cy="125942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4DA0B9-B493-4D17-95A9-8C27D6DCC477}">
      <dsp:nvSpPr>
        <dsp:cNvPr id="0" name=""/>
        <dsp:cNvSpPr/>
      </dsp:nvSpPr>
      <dsp:spPr>
        <a:xfrm>
          <a:off x="3559699" y="819768"/>
          <a:ext cx="722618" cy="7226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EFEC89-C453-4E84-BF48-CDDCAB3AB767}">
      <dsp:nvSpPr>
        <dsp:cNvPr id="0" name=""/>
        <dsp:cNvSpPr/>
      </dsp:nvSpPr>
      <dsp:spPr>
        <a:xfrm>
          <a:off x="2888697"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baseline="0">
              <a:latin typeface="Franklin Gothic Demi Cond"/>
            </a:rPr>
            <a:t>Teamwork</a:t>
          </a:r>
          <a:endParaRPr lang="en-US" sz="2300" kern="1200"/>
        </a:p>
      </dsp:txBody>
      <dsp:txXfrm>
        <a:off x="2888697" y="2203065"/>
        <a:ext cx="2064623" cy="720000"/>
      </dsp:txXfrm>
    </dsp:sp>
    <dsp:sp modelId="{88F1DFD8-6A64-49F2-9C0B-45FE2FF2C8EF}">
      <dsp:nvSpPr>
        <dsp:cNvPr id="0" name=""/>
        <dsp:cNvSpPr/>
      </dsp:nvSpPr>
      <dsp:spPr>
        <a:xfrm>
          <a:off x="5717231" y="551367"/>
          <a:ext cx="1259420" cy="125942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AFEA57-6153-4B97-9CDD-744B74EBC006}">
      <dsp:nvSpPr>
        <dsp:cNvPr id="0" name=""/>
        <dsp:cNvSpPr/>
      </dsp:nvSpPr>
      <dsp:spPr>
        <a:xfrm>
          <a:off x="5985632" y="819768"/>
          <a:ext cx="722618" cy="7226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54311F-2CF6-45EA-BA58-785003EE6892}">
      <dsp:nvSpPr>
        <dsp:cNvPr id="0" name=""/>
        <dsp:cNvSpPr/>
      </dsp:nvSpPr>
      <dsp:spPr>
        <a:xfrm>
          <a:off x="5314629"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baseline="0">
              <a:latin typeface="Franklin Gothic Demi Cond"/>
            </a:rPr>
            <a:t>Integrity</a:t>
          </a:r>
          <a:endParaRPr lang="en-US" sz="2300" kern="1200"/>
        </a:p>
      </dsp:txBody>
      <dsp:txXfrm>
        <a:off x="5314629" y="2203065"/>
        <a:ext cx="2064623" cy="720000"/>
      </dsp:txXfrm>
    </dsp:sp>
    <dsp:sp modelId="{591084E8-6B0B-4329-BF0E-E27AEF11CCEC}">
      <dsp:nvSpPr>
        <dsp:cNvPr id="0" name=""/>
        <dsp:cNvSpPr/>
      </dsp:nvSpPr>
      <dsp:spPr>
        <a:xfrm>
          <a:off x="8143163" y="551367"/>
          <a:ext cx="1259420" cy="125942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98C27C-46A6-4C33-9E78-0E5082127748}">
      <dsp:nvSpPr>
        <dsp:cNvPr id="0" name=""/>
        <dsp:cNvSpPr/>
      </dsp:nvSpPr>
      <dsp:spPr>
        <a:xfrm>
          <a:off x="8411564" y="819768"/>
          <a:ext cx="722618" cy="72261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8DF85A-0173-456A-B403-DE8065AE0A42}">
      <dsp:nvSpPr>
        <dsp:cNvPr id="0" name=""/>
        <dsp:cNvSpPr/>
      </dsp:nvSpPr>
      <dsp:spPr>
        <a:xfrm>
          <a:off x="7740562" y="2203065"/>
          <a:ext cx="20646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latin typeface="Franklin Gothic Demi Cond"/>
            </a:rPr>
            <a:t>Communication</a:t>
          </a:r>
        </a:p>
      </dsp:txBody>
      <dsp:txXfrm>
        <a:off x="7740562" y="2203065"/>
        <a:ext cx="2064623"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8F856-8A4C-4EAB-85DD-B8E4D6CEF8DC}">
      <dsp:nvSpPr>
        <dsp:cNvPr id="0" name=""/>
        <dsp:cNvSpPr/>
      </dsp:nvSpPr>
      <dsp:spPr>
        <a:xfrm>
          <a:off x="862111" y="0"/>
          <a:ext cx="9770597" cy="497927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34EF47-F3E1-4BC6-9ADE-CF9D60A89220}">
      <dsp:nvSpPr>
        <dsp:cNvPr id="0" name=""/>
        <dsp:cNvSpPr/>
      </dsp:nvSpPr>
      <dsp:spPr>
        <a:xfrm>
          <a:off x="5051"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Strengthen Cyber Resilience &amp; Operational Continuity Ensure a secure, adaptive, and </a:t>
          </a:r>
          <a:r>
            <a:rPr lang="en-US" sz="1200" kern="1200">
              <a:latin typeface="Calibri Light" panose="020F0302020204030204"/>
            </a:rPr>
            <a:t>highly</a:t>
          </a:r>
          <a:r>
            <a:rPr lang="en-US" sz="1200" kern="1200"/>
            <a:t> available computing environment that proactively defends against cyber threats, while enabling seamless, resilient operations for City employees.</a:t>
          </a:r>
        </a:p>
      </dsp:txBody>
      <dsp:txXfrm>
        <a:off x="102278" y="1591009"/>
        <a:ext cx="2014145" cy="1797256"/>
      </dsp:txXfrm>
    </dsp:sp>
    <dsp:sp modelId="{CC37FC38-B5CE-416F-96DF-0A3E43EB25F8}">
      <dsp:nvSpPr>
        <dsp:cNvPr id="0" name=""/>
        <dsp:cNvSpPr/>
      </dsp:nvSpPr>
      <dsp:spPr>
        <a:xfrm>
          <a:off x="2324081"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Elevate Digital Government Services for Citizen Engagement Maintain a user-centric, accessible, and intelligent digital government platform that fosters transparency, efficiency, and direct interaction between citizens and City departments. </a:t>
          </a:r>
        </a:p>
      </dsp:txBody>
      <dsp:txXfrm>
        <a:off x="2421308" y="1591009"/>
        <a:ext cx="2014145" cy="1797256"/>
      </dsp:txXfrm>
    </dsp:sp>
    <dsp:sp modelId="{C1A4BBB4-7C18-44C5-93AF-5B477AB2A15A}">
      <dsp:nvSpPr>
        <dsp:cNvPr id="0" name=""/>
        <dsp:cNvSpPr/>
      </dsp:nvSpPr>
      <dsp:spPr>
        <a:xfrm>
          <a:off x="4643110"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Drive Innovation &amp; Smart Government Solutions Implement cutting-edge, data-driven enterprise solutions that enhance government service delivery, improving responsiveness, accessibility, and overall staff and citizen experience. </a:t>
          </a:r>
        </a:p>
      </dsp:txBody>
      <dsp:txXfrm>
        <a:off x="4740337" y="1591009"/>
        <a:ext cx="2014145" cy="1797256"/>
      </dsp:txXfrm>
    </dsp:sp>
    <dsp:sp modelId="{5C23C192-2AD9-4693-8DC8-90F8DFE57E55}">
      <dsp:nvSpPr>
        <dsp:cNvPr id="0" name=""/>
        <dsp:cNvSpPr/>
      </dsp:nvSpPr>
      <dsp:spPr>
        <a:xfrm>
          <a:off x="6962140"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Foster a Culture of Cyber Security Awareness &amp; Compliance Embed cybersecurity best practices, proactive threat mitigation, and continuous education into the City's workforce, ensuring robust digital protection and informed decision-making.</a:t>
          </a:r>
        </a:p>
      </dsp:txBody>
      <dsp:txXfrm>
        <a:off x="7059367" y="1591009"/>
        <a:ext cx="2014145" cy="1797256"/>
      </dsp:txXfrm>
    </dsp:sp>
    <dsp:sp modelId="{04BE9663-E473-4F66-9333-BE77FD8C6A7F}">
      <dsp:nvSpPr>
        <dsp:cNvPr id="0" name=""/>
        <dsp:cNvSpPr/>
      </dsp:nvSpPr>
      <dsp:spPr>
        <a:xfrm>
          <a:off x="9281169" y="1493782"/>
          <a:ext cx="2208599" cy="1991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Harness Emerging Technologies for Strategic Advancement Leverage AI, automation cloud, and other transformative technologies where they provide the best return on investment, driving efficiency and future-proofing City operations. </a:t>
          </a:r>
        </a:p>
      </dsp:txBody>
      <dsp:txXfrm>
        <a:off x="9378396" y="1591009"/>
        <a:ext cx="2014145" cy="179725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4/21/2025</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020CA-B84C-B604-B76C-A265686AA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543EC-CA99-4623-B8B5-CEDCCB033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5673E-2835-E8E1-3092-429EE2166FA8}"/>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7481BAD-F7AC-FCDC-356A-EDBEBDA6490E}"/>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81807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63652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4/21/2025</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a:blip r:embed="rId2"/>
          <a:stretch>
            <a:fillRect/>
          </a:stretch>
        </p:blipFill>
        <p:spPr>
          <a:xfrm>
            <a:off x="10363200" y="142996"/>
            <a:ext cx="1548518" cy="16155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83479"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0" y="1234076"/>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a:effectLst/>
              </a:rPr>
              <a:t>FY 2026 Budget Hearings</a:t>
            </a:r>
            <a:br>
              <a:rPr lang="en-US" b="1">
                <a:effectLst/>
              </a:rPr>
            </a:br>
            <a:r>
              <a:rPr lang="en-US" b="1">
                <a:effectLst/>
              </a:rPr>
              <a:t>Information Technologies</a:t>
            </a:r>
          </a:p>
        </p:txBody>
      </p:sp>
      <p:pic>
        <p:nvPicPr>
          <p:cNvPr id="2" name="Picture 1" descr="A seal of the city of wilmington&#10;&#10;Description automatically generated">
            <a:extLst>
              <a:ext uri="{FF2B5EF4-FFF2-40B4-BE49-F238E27FC236}">
                <a16:creationId xmlns:a16="http://schemas.microsoft.com/office/drawing/2014/main" id="{4CB1396B-2623-628E-A481-055ECA2669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9514" y="142996"/>
            <a:ext cx="1141852" cy="1141852"/>
          </a:xfrm>
          <a:prstGeom prst="rect">
            <a:avLst/>
          </a:prstGeom>
        </p:spPr>
      </p:pic>
    </p:spTree>
    <p:extLst>
      <p:ext uri="{BB962C8B-B14F-4D97-AF65-F5344CB8AC3E}">
        <p14:creationId xmlns:p14="http://schemas.microsoft.com/office/powerpoint/2010/main" val="4167993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a:latin typeface="+mn-lt"/>
                <a:cs typeface="Times New Roman"/>
              </a:rPr>
              <a:t>           FY 2026 Budget Hearing</a:t>
            </a:r>
            <a:endParaRPr lang="en-US" sz="5000" b="1">
              <a:latin typeface="+mn-lt"/>
              <a:ea typeface="Calibri"/>
              <a:cs typeface="Times New Roman"/>
            </a:endParaRPr>
          </a:p>
          <a:p>
            <a:pPr algn="ctr">
              <a:lnSpc>
                <a:spcPct val="100000"/>
              </a:lnSpc>
              <a:spcBef>
                <a:spcPts val="0"/>
              </a:spcBef>
              <a:buClr>
                <a:srgbClr val="4472C4"/>
              </a:buClr>
              <a:buSzPct val="100000"/>
              <a:defRPr/>
            </a:pPr>
            <a:r>
              <a:rPr lang="en-US" b="1">
                <a:solidFill>
                  <a:srgbClr val="0033CC"/>
                </a:solidFill>
                <a:latin typeface="+mn-lt"/>
                <a:cs typeface="Times New Roman"/>
              </a:rPr>
              <a:t>       INFORMATION TECHNOLOGIES</a:t>
            </a:r>
            <a:endParaRPr lang="en-US" sz="1000" b="1">
              <a:latin typeface="+mn-lt"/>
              <a:cs typeface="Times New Roman"/>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42341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extLst>
              <p:ext uri="{D42A27DB-BD31-4B8C-83A1-F6EECF244321}">
                <p14:modId xmlns:p14="http://schemas.microsoft.com/office/powerpoint/2010/main" val="3186932648"/>
              </p:ext>
            </p:extLst>
          </p:nvPr>
        </p:nvGraphicFramePr>
        <p:xfrm>
          <a:off x="188911" y="2026920"/>
          <a:ext cx="11391849" cy="2988437"/>
        </p:xfrm>
        <a:graphic>
          <a:graphicData uri="http://schemas.openxmlformats.org/drawingml/2006/table">
            <a:tbl>
              <a:tblPr firstRow="1" bandRow="1">
                <a:tableStyleId>{5C22544A-7EE6-4342-B048-85BDC9FD1C3A}</a:tableStyleId>
              </a:tblPr>
              <a:tblGrid>
                <a:gridCol w="3935880">
                  <a:extLst>
                    <a:ext uri="{9D8B030D-6E8A-4147-A177-3AD203B41FA5}">
                      <a16:colId xmlns:a16="http://schemas.microsoft.com/office/drawing/2014/main" val="2551090829"/>
                    </a:ext>
                  </a:extLst>
                </a:gridCol>
                <a:gridCol w="1324749">
                  <a:extLst>
                    <a:ext uri="{9D8B030D-6E8A-4147-A177-3AD203B41FA5}">
                      <a16:colId xmlns:a16="http://schemas.microsoft.com/office/drawing/2014/main" val="958917588"/>
                    </a:ext>
                  </a:extLst>
                </a:gridCol>
                <a:gridCol w="1186687">
                  <a:extLst>
                    <a:ext uri="{9D8B030D-6E8A-4147-A177-3AD203B41FA5}">
                      <a16:colId xmlns:a16="http://schemas.microsoft.com/office/drawing/2014/main" val="4162923738"/>
                    </a:ext>
                  </a:extLst>
                </a:gridCol>
                <a:gridCol w="1300480">
                  <a:extLst>
                    <a:ext uri="{9D8B030D-6E8A-4147-A177-3AD203B41FA5}">
                      <a16:colId xmlns:a16="http://schemas.microsoft.com/office/drawing/2014/main" val="1242384018"/>
                    </a:ext>
                  </a:extLst>
                </a:gridCol>
                <a:gridCol w="1393675">
                  <a:extLst>
                    <a:ext uri="{9D8B030D-6E8A-4147-A177-3AD203B41FA5}">
                      <a16:colId xmlns:a16="http://schemas.microsoft.com/office/drawing/2014/main" val="2874584347"/>
                    </a:ext>
                  </a:extLst>
                </a:gridCol>
                <a:gridCol w="1237964">
                  <a:extLst>
                    <a:ext uri="{9D8B030D-6E8A-4147-A177-3AD203B41FA5}">
                      <a16:colId xmlns:a16="http://schemas.microsoft.com/office/drawing/2014/main" val="3619692300"/>
                    </a:ext>
                  </a:extLst>
                </a:gridCol>
                <a:gridCol w="1012414">
                  <a:extLst>
                    <a:ext uri="{9D8B030D-6E8A-4147-A177-3AD203B41FA5}">
                      <a16:colId xmlns:a16="http://schemas.microsoft.com/office/drawing/2014/main" val="596270393"/>
                    </a:ext>
                  </a:extLst>
                </a:gridCol>
              </a:tblGrid>
              <a:tr h="716280">
                <a:tc>
                  <a:txBody>
                    <a:bodyPr/>
                    <a:lstStyle/>
                    <a:p>
                      <a:pPr lvl="0" algn="l">
                        <a:lnSpc>
                          <a:spcPct val="100000"/>
                        </a:lnSpc>
                        <a:spcBef>
                          <a:spcPts val="0"/>
                        </a:spcBef>
                        <a:spcAft>
                          <a:spcPts val="0"/>
                        </a:spcAft>
                        <a:buNone/>
                      </a:pPr>
                      <a:r>
                        <a:rPr lang="en-US" sz="1600" b="1" i="0" u="none" strike="noStrike" noProof="0">
                          <a:solidFill>
                            <a:srgbClr val="FFFFFF"/>
                          </a:solidFill>
                          <a:latin typeface="Calibri"/>
                        </a:rPr>
                        <a:t>General Fund</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lvl="0" algn="ctr" defTabSz="457200">
                        <a:lnSpc>
                          <a:spcPct val="100000"/>
                        </a:lnSpc>
                        <a:spcBef>
                          <a:spcPts val="0"/>
                        </a:spcBef>
                        <a:spcAft>
                          <a:spcPts val="0"/>
                        </a:spcAft>
                        <a:buNone/>
                      </a:pPr>
                      <a:r>
                        <a:rPr lang="en-US" sz="1600" b="1" i="0" u="none" strike="noStrike" kern="1200" noProof="0">
                          <a:solidFill>
                            <a:srgbClr val="FFFFFF"/>
                          </a:solidFill>
                          <a:latin typeface="Calibri"/>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lvl="0" algn="ctr" defTabSz="457200">
                        <a:lnSpc>
                          <a:spcPct val="100000"/>
                        </a:lnSpc>
                        <a:spcBef>
                          <a:spcPts val="0"/>
                        </a:spcBef>
                        <a:spcAft>
                          <a:spcPts val="0"/>
                        </a:spcAft>
                        <a:buNone/>
                      </a:pPr>
                      <a:r>
                        <a:rPr lang="en-US" sz="1600" b="1" i="0" u="none" strike="noStrike" kern="1200" noProof="0">
                          <a:solidFill>
                            <a:srgbClr val="FFFFFF"/>
                          </a:solidFill>
                          <a:latin typeface="Calibri"/>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lvl="0" algn="ctr" defTabSz="457200">
                        <a:lnSpc>
                          <a:spcPct val="100000"/>
                        </a:lnSpc>
                        <a:spcBef>
                          <a:spcPts val="0"/>
                        </a:spcBef>
                        <a:spcAft>
                          <a:spcPts val="0"/>
                        </a:spcAft>
                        <a:buNone/>
                      </a:pPr>
                      <a:r>
                        <a:rPr lang="en-US" sz="1600" b="1" i="0" u="none" strike="noStrike" kern="1200" noProof="0">
                          <a:solidFill>
                            <a:srgbClr val="FFFFFF"/>
                          </a:solidFill>
                          <a:latin typeface="Calibri"/>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lvl="0" algn="ctr" defTabSz="457200">
                        <a:lnSpc>
                          <a:spcPct val="100000"/>
                        </a:lnSpc>
                        <a:spcBef>
                          <a:spcPts val="0"/>
                        </a:spcBef>
                        <a:spcAft>
                          <a:spcPts val="0"/>
                        </a:spcAft>
                        <a:buNone/>
                        <a:tabLst/>
                        <a:defRPr/>
                      </a:pPr>
                      <a:r>
                        <a:rPr lang="en-US" sz="1600" b="1" i="0" u="none" strike="noStrike" kern="1200" noProof="0">
                          <a:solidFill>
                            <a:srgbClr val="FFFFFF"/>
                          </a:solidFill>
                          <a:latin typeface="Calibri"/>
                        </a:rPr>
                        <a:t>Proposed Budget</a:t>
                      </a:r>
                    </a:p>
                    <a:p>
                      <a:pPr lvl="0" algn="ctr" defTabSz="457200">
                        <a:lnSpc>
                          <a:spcPct val="100000"/>
                        </a:lnSpc>
                        <a:spcBef>
                          <a:spcPts val="0"/>
                        </a:spcBef>
                        <a:spcAft>
                          <a:spcPts val="0"/>
                        </a:spcAft>
                        <a:buNone/>
                        <a:tabLst/>
                        <a:defRPr/>
                      </a:pPr>
                      <a:r>
                        <a:rPr lang="en-US" sz="1600" b="1" i="0" u="none" strike="noStrike" kern="1200" noProof="0">
                          <a:solidFill>
                            <a:srgbClr val="FFFFFF"/>
                          </a:solidFill>
                          <a:latin typeface="Calibri"/>
                        </a:rPr>
                        <a:t>FY 2026</a:t>
                      </a:r>
                      <a:endParaRPr lang="en-US" i="0" u="none" strike="noStrike" noProof="0">
                        <a:solidFill>
                          <a:srgbClr val="FFFFFF"/>
                        </a:solidFill>
                        <a:latin typeface="Calibri"/>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lvl="0" algn="ctr" defTabSz="457200">
                        <a:lnSpc>
                          <a:spcPct val="100000"/>
                        </a:lnSpc>
                        <a:spcBef>
                          <a:spcPts val="0"/>
                        </a:spcBef>
                        <a:spcAft>
                          <a:spcPts val="0"/>
                        </a:spcAft>
                        <a:buNone/>
                      </a:pPr>
                      <a:r>
                        <a:rPr lang="en-US" sz="1600" b="1" i="0" u="none" strike="noStrike" kern="1200" noProof="0">
                          <a:solidFill>
                            <a:srgbClr val="FFFFFF"/>
                          </a:solidFill>
                          <a:latin typeface="Calibri"/>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lvl="0" algn="ctr" defTabSz="457200">
                        <a:lnSpc>
                          <a:spcPct val="100000"/>
                        </a:lnSpc>
                        <a:spcBef>
                          <a:spcPts val="0"/>
                        </a:spcBef>
                        <a:spcAft>
                          <a:spcPts val="0"/>
                        </a:spcAft>
                        <a:buNone/>
                      </a:pPr>
                      <a:r>
                        <a:rPr lang="en-US" sz="1600" b="1" i="0" u="none" strike="noStrike" kern="1200" noProof="0">
                          <a:solidFill>
                            <a:srgbClr val="FFFFFF"/>
                          </a:solidFill>
                          <a:latin typeface="Calibri"/>
                        </a:rPr>
                        <a:t>% Change</a:t>
                      </a:r>
                    </a:p>
                    <a:p>
                      <a:pPr lvl="0" algn="ctr">
                        <a:lnSpc>
                          <a:spcPct val="100000"/>
                        </a:lnSpc>
                        <a:spcBef>
                          <a:spcPts val="0"/>
                        </a:spcBef>
                        <a:spcAft>
                          <a:spcPts val="0"/>
                        </a:spcAft>
                        <a:buNone/>
                      </a:pPr>
                      <a:r>
                        <a:rPr lang="en-US" sz="1600" b="1" i="0" u="none" strike="noStrike" kern="1200" noProof="0">
                          <a:solidFill>
                            <a:srgbClr val="FFFFFF"/>
                          </a:solidFill>
                          <a:latin typeface="Calibri"/>
                        </a:rPr>
                        <a:t> FY'26-25</a:t>
                      </a:r>
                      <a:endParaRPr lang="en-US" i="0" u="none" strike="noStrike" noProof="0">
                        <a:solidFill>
                          <a:srgbClr val="FFFFFF"/>
                        </a:solidFill>
                        <a:latin typeface="Calibri"/>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70840">
                <a:tc>
                  <a:txBody>
                    <a:bodyPr/>
                    <a:lstStyle/>
                    <a:p>
                      <a:pPr lvl="0" algn="l" defTabSz="914400">
                        <a:lnSpc>
                          <a:spcPct val="100000"/>
                        </a:lnSpc>
                        <a:spcBef>
                          <a:spcPts val="0"/>
                        </a:spcBef>
                        <a:spcAft>
                          <a:spcPts val="0"/>
                        </a:spcAft>
                        <a:buNone/>
                      </a:pPr>
                      <a:r>
                        <a:rPr lang="en-US" sz="1600" b="0" i="0" u="none" strike="noStrike" kern="1200" noProof="0">
                          <a:solidFill>
                            <a:srgbClr val="000000"/>
                          </a:solidFill>
                          <a:latin typeface="Calibri"/>
                        </a:rPr>
                        <a:t>Personal Services</a:t>
                      </a:r>
                    </a:p>
                  </a:txBody>
                  <a:tcPr anchor="ctr">
                    <a:lnL w="12700" cap="flat" cmpd="sng" algn="ctr">
                      <a:solidFill>
                        <a:schemeClr val="tx1"/>
                      </a:solidFill>
                      <a:prstDash val="solid"/>
                      <a:round/>
                      <a:headEnd type="none" w="med" len="med"/>
                      <a:tailEnd type="none" w="med" len="med"/>
                    </a:lnL>
                  </a:tcP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$2,046,316</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$2,283,741</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$2,363,508</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$2,436,048</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$72,540</a:t>
                      </a:r>
                      <a:endParaRPr lang="en-US"/>
                    </a:p>
                  </a:txBody>
                  <a:tcPr marL="6350" marR="6350" marT="6350" marB="0" anchor="ctr"/>
                </a:tc>
                <a:tc>
                  <a:txBody>
                    <a:bodyPr/>
                    <a:lstStyle/>
                    <a:p>
                      <a:pPr lvl="0" algn="ctr" defTabSz="914400">
                        <a:lnSpc>
                          <a:spcPct val="100000"/>
                        </a:lnSpc>
                        <a:spcBef>
                          <a:spcPts val="0"/>
                        </a:spcBef>
                        <a:spcAft>
                          <a:spcPts val="0"/>
                        </a:spcAft>
                        <a:buNone/>
                      </a:pPr>
                      <a:r>
                        <a:rPr lang="en-US" sz="1600" b="0" i="0" u="none" strike="noStrike" kern="1200" noProof="0">
                          <a:solidFill>
                            <a:srgbClr val="000000"/>
                          </a:solidFill>
                          <a:latin typeface="Calibri"/>
                        </a:rPr>
                        <a:t>3.1%</a:t>
                      </a: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70840">
                <a:tc>
                  <a:txBody>
                    <a:bodyPr/>
                    <a:lstStyle/>
                    <a:p>
                      <a:pPr lvl="0" algn="l" defTabSz="914400">
                        <a:lnSpc>
                          <a:spcPct val="100000"/>
                        </a:lnSpc>
                        <a:spcBef>
                          <a:spcPts val="0"/>
                        </a:spcBef>
                        <a:spcAft>
                          <a:spcPts val="0"/>
                        </a:spcAft>
                        <a:buNone/>
                      </a:pPr>
                      <a:r>
                        <a:rPr lang="en-US" sz="1600" b="0" i="0" u="none" strike="noStrike" kern="1200" noProof="0">
                          <a:solidFill>
                            <a:srgbClr val="000000"/>
                          </a:solidFill>
                          <a:latin typeface="Calibri"/>
                        </a:rPr>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6,324,939</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6,827,315</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7,911,580</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8,239,150</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327,570</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4.1%</a:t>
                      </a:r>
                      <a:endParaRPr lang="en-US" i="0" u="none" strike="noStrike" noProof="0">
                        <a:solidFill>
                          <a:srgbClr val="000000"/>
                        </a:solidFill>
                        <a:latin typeface="Calibri"/>
                      </a:endParaRP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70840">
                <a:tc>
                  <a:txBody>
                    <a:bodyPr/>
                    <a:lstStyle/>
                    <a:p>
                      <a:pPr lvl="0" algn="l" defTabSz="914400">
                        <a:lnSpc>
                          <a:spcPct val="100000"/>
                        </a:lnSpc>
                        <a:spcBef>
                          <a:spcPts val="0"/>
                        </a:spcBef>
                        <a:spcAft>
                          <a:spcPts val="0"/>
                        </a:spcAft>
                        <a:buNone/>
                      </a:pPr>
                      <a:r>
                        <a:rPr lang="en-US" sz="1600" b="0" i="0" u="none" strike="noStrike" kern="1200" noProof="0">
                          <a:solidFill>
                            <a:srgbClr val="000000"/>
                          </a:solidFill>
                          <a:latin typeface="Calibri"/>
                        </a:rPr>
                        <a:t>Internal Services</a:t>
                      </a:r>
                    </a:p>
                  </a:txBody>
                  <a:tcPr anchor="ctr">
                    <a:lnL w="12700" cap="flat" cmpd="sng" algn="ctr">
                      <a:solidFill>
                        <a:schemeClr val="tx1"/>
                      </a:solidFill>
                      <a:prstDash val="solid"/>
                      <a:round/>
                      <a:headEnd type="none" w="med" len="med"/>
                      <a:tailEnd type="none" w="med" len="med"/>
                    </a:lnL>
                  </a:tcP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25,088</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43,212</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17,348</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17,892</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544</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3.1%</a:t>
                      </a:r>
                      <a:endParaRPr lang="en-US" i="0" u="none" strike="noStrike" noProof="0">
                        <a:solidFill>
                          <a:srgbClr val="000000"/>
                        </a:solidFill>
                        <a:latin typeface="Calibri"/>
                      </a:endParaRP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41376">
                <a:tc>
                  <a:txBody>
                    <a:bodyPr/>
                    <a:lstStyle/>
                    <a:p>
                      <a:pPr lvl="0" algn="l" defTabSz="914400">
                        <a:lnSpc>
                          <a:spcPct val="100000"/>
                        </a:lnSpc>
                        <a:spcBef>
                          <a:spcPts val="0"/>
                        </a:spcBef>
                        <a:spcAft>
                          <a:spcPts val="0"/>
                        </a:spcAft>
                        <a:buNone/>
                      </a:pPr>
                      <a:r>
                        <a:rPr lang="en-US" sz="1600" b="0" i="0" u="none" strike="noStrike" kern="1200" noProof="0">
                          <a:solidFill>
                            <a:srgbClr val="000000"/>
                          </a:solidFill>
                          <a:latin typeface="Calibri"/>
                        </a:rPr>
                        <a:t>Debt Service</a:t>
                      </a:r>
                    </a:p>
                  </a:txBody>
                  <a:tcPr anchor="ctr">
                    <a:lnL w="12700" cap="flat" cmpd="sng" algn="ctr">
                      <a:solidFill>
                        <a:schemeClr val="tx1"/>
                      </a:solidFill>
                      <a:prstDash val="solid"/>
                      <a:round/>
                      <a:headEnd type="none" w="med" len="med"/>
                      <a:tailEnd type="none" w="med" len="med"/>
                    </a:lnL>
                  </a:tcP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321,161</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295,713</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910,948</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909,809</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(1,139)</a:t>
                      </a:r>
                      <a:endParaRPr lang="en-US"/>
                    </a:p>
                  </a:txBody>
                  <a:tcPr marL="6350" marR="6350" marT="6350" marB="0" anchor="ctr"/>
                </a:tc>
                <a:tc>
                  <a:txBody>
                    <a:bodyPr/>
                    <a:lstStyle/>
                    <a:p>
                      <a:pPr lvl="0" algn="ctr">
                        <a:lnSpc>
                          <a:spcPct val="100000"/>
                        </a:lnSpc>
                        <a:spcBef>
                          <a:spcPts val="0"/>
                        </a:spcBef>
                        <a:spcAft>
                          <a:spcPts val="0"/>
                        </a:spcAft>
                        <a:buNone/>
                      </a:pPr>
                      <a:r>
                        <a:rPr lang="en-US" sz="1600" b="0" i="0" u="none" strike="noStrike" kern="1200" noProof="0">
                          <a:solidFill>
                            <a:srgbClr val="000000"/>
                          </a:solidFill>
                          <a:latin typeface="Calibri"/>
                        </a:rPr>
                        <a:t>-0.1%</a:t>
                      </a:r>
                      <a:endParaRPr lang="en-US" i="0" u="none" strike="noStrike" noProof="0">
                        <a:solidFill>
                          <a:srgbClr val="000000"/>
                        </a:solidFill>
                        <a:latin typeface="Calibri"/>
                      </a:endParaRP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8109426"/>
                  </a:ext>
                </a:extLst>
              </a:tr>
              <a:tr h="422656">
                <a:tc>
                  <a:txBody>
                    <a:bodyPr/>
                    <a:lstStyle/>
                    <a:p>
                      <a:pPr lvl="0" algn="l">
                        <a:lnSpc>
                          <a:spcPct val="100000"/>
                        </a:lnSpc>
                        <a:spcBef>
                          <a:spcPts val="0"/>
                        </a:spcBef>
                        <a:spcAft>
                          <a:spcPts val="0"/>
                        </a:spcAft>
                        <a:buNone/>
                      </a:pPr>
                      <a:r>
                        <a:rPr lang="en-US" sz="1600" b="1" i="0" u="none" strike="noStrike" noProof="0">
                          <a:solidFill>
                            <a:srgbClr val="000000"/>
                          </a:solidFill>
                          <a:latin typeface="Calibri"/>
                        </a:rPr>
                        <a:t>Total</a:t>
                      </a:r>
                    </a:p>
                  </a:txBody>
                  <a:tcPr anchor="ctr">
                    <a:lnL w="12700" cap="flat" cmpd="sng" algn="ctr">
                      <a:solidFill>
                        <a:schemeClr val="tx1"/>
                      </a:solidFill>
                      <a:prstDash val="solid"/>
                      <a:round/>
                      <a:headEnd type="none" w="med" len="med"/>
                      <a:tailEnd type="none" w="med" len="med"/>
                    </a:lnL>
                  </a:tcPr>
                </a:tc>
                <a:tc>
                  <a:txBody>
                    <a:bodyPr/>
                    <a:lstStyle/>
                    <a:p>
                      <a:pPr lvl="0" algn="ctr">
                        <a:lnSpc>
                          <a:spcPct val="100000"/>
                        </a:lnSpc>
                        <a:spcBef>
                          <a:spcPts val="0"/>
                        </a:spcBef>
                        <a:spcAft>
                          <a:spcPts val="0"/>
                        </a:spcAft>
                        <a:buNone/>
                      </a:pPr>
                      <a:r>
                        <a:rPr lang="en-US" sz="1600" b="1" i="0" u="none" strike="noStrike" kern="1200" noProof="0">
                          <a:solidFill>
                            <a:srgbClr val="000000"/>
                          </a:solidFill>
                          <a:latin typeface="Calibri"/>
                        </a:rPr>
                        <a:t>$8,717,504</a:t>
                      </a:r>
                      <a:endParaRPr lang="en-US"/>
                    </a:p>
                  </a:txBody>
                  <a:tcPr marL="6350" marR="6350" marT="6350" marB="0" anchor="ctr"/>
                </a:tc>
                <a:tc>
                  <a:txBody>
                    <a:bodyPr/>
                    <a:lstStyle/>
                    <a:p>
                      <a:pPr lvl="0" algn="ctr">
                        <a:lnSpc>
                          <a:spcPct val="100000"/>
                        </a:lnSpc>
                        <a:spcBef>
                          <a:spcPts val="0"/>
                        </a:spcBef>
                        <a:spcAft>
                          <a:spcPts val="0"/>
                        </a:spcAft>
                        <a:buNone/>
                      </a:pPr>
                      <a:r>
                        <a:rPr lang="en-US" sz="1600" b="1" i="0" u="none" strike="noStrike" kern="1200" noProof="0">
                          <a:solidFill>
                            <a:srgbClr val="000000"/>
                          </a:solidFill>
                          <a:latin typeface="Calibri"/>
                        </a:rPr>
                        <a:t>$9,449,981</a:t>
                      </a:r>
                      <a:endParaRPr lang="en-US"/>
                    </a:p>
                  </a:txBody>
                  <a:tcPr marL="6350" marR="6350" marT="6350" marB="0" anchor="ctr"/>
                </a:tc>
                <a:tc>
                  <a:txBody>
                    <a:bodyPr/>
                    <a:lstStyle/>
                    <a:p>
                      <a:pPr lvl="0" algn="ctr">
                        <a:lnSpc>
                          <a:spcPct val="100000"/>
                        </a:lnSpc>
                        <a:spcBef>
                          <a:spcPts val="0"/>
                        </a:spcBef>
                        <a:spcAft>
                          <a:spcPts val="0"/>
                        </a:spcAft>
                        <a:buNone/>
                      </a:pPr>
                      <a:r>
                        <a:rPr lang="en-US" sz="1600" b="1" i="0" u="none" strike="noStrike" kern="1200" noProof="0">
                          <a:solidFill>
                            <a:srgbClr val="000000"/>
                          </a:solidFill>
                          <a:latin typeface="Calibri"/>
                        </a:rPr>
                        <a:t>$11,203,384</a:t>
                      </a:r>
                      <a:endParaRPr lang="en-US"/>
                    </a:p>
                  </a:txBody>
                  <a:tcPr marL="6350" marR="6350" marT="6350" marB="0" anchor="ctr"/>
                </a:tc>
                <a:tc>
                  <a:txBody>
                    <a:bodyPr/>
                    <a:lstStyle/>
                    <a:p>
                      <a:pPr lvl="0" algn="ctr">
                        <a:lnSpc>
                          <a:spcPct val="100000"/>
                        </a:lnSpc>
                        <a:spcBef>
                          <a:spcPts val="0"/>
                        </a:spcBef>
                        <a:spcAft>
                          <a:spcPts val="0"/>
                        </a:spcAft>
                        <a:buNone/>
                      </a:pPr>
                      <a:r>
                        <a:rPr lang="en-US" sz="1600" b="1" i="0" u="none" strike="noStrike" kern="1200" noProof="0">
                          <a:solidFill>
                            <a:srgbClr val="000000"/>
                          </a:solidFill>
                          <a:latin typeface="Calibri"/>
                        </a:rPr>
                        <a:t>$11,602,899</a:t>
                      </a:r>
                      <a:endParaRPr lang="en-US"/>
                    </a:p>
                  </a:txBody>
                  <a:tcPr marL="6350" marR="6350" marT="6350" marB="0" anchor="ctr"/>
                </a:tc>
                <a:tc>
                  <a:txBody>
                    <a:bodyPr/>
                    <a:lstStyle/>
                    <a:p>
                      <a:pPr lvl="0" algn="ctr">
                        <a:lnSpc>
                          <a:spcPct val="100000"/>
                        </a:lnSpc>
                        <a:spcBef>
                          <a:spcPts val="0"/>
                        </a:spcBef>
                        <a:spcAft>
                          <a:spcPts val="0"/>
                        </a:spcAft>
                        <a:buNone/>
                      </a:pPr>
                      <a:r>
                        <a:rPr lang="en-US" sz="1600" b="1" i="0" u="none" strike="noStrike" kern="1200" noProof="0">
                          <a:solidFill>
                            <a:srgbClr val="000000"/>
                          </a:solidFill>
                          <a:latin typeface="Calibri"/>
                        </a:rPr>
                        <a:t>$399,515</a:t>
                      </a:r>
                      <a:endParaRPr lang="en-US"/>
                    </a:p>
                  </a:txBody>
                  <a:tcPr marL="6350" marR="6350" marT="6350" marB="0" anchor="ctr"/>
                </a:tc>
                <a:tc>
                  <a:txBody>
                    <a:bodyPr/>
                    <a:lstStyle/>
                    <a:p>
                      <a:pPr lvl="0" algn="ctr">
                        <a:lnSpc>
                          <a:spcPct val="100000"/>
                        </a:lnSpc>
                        <a:spcBef>
                          <a:spcPts val="0"/>
                        </a:spcBef>
                        <a:spcAft>
                          <a:spcPts val="0"/>
                        </a:spcAft>
                        <a:buNone/>
                      </a:pPr>
                      <a:r>
                        <a:rPr lang="en-US" sz="1600" b="1" i="0" u="none" strike="noStrike" kern="1200" noProof="0">
                          <a:solidFill>
                            <a:srgbClr val="000000"/>
                          </a:solidFill>
                          <a:latin typeface="Calibri"/>
                        </a:rPr>
                        <a:t>3.6%</a:t>
                      </a:r>
                      <a:endParaRPr lang="en-US" i="0" u="none" strike="noStrike" noProof="0">
                        <a:solidFill>
                          <a:srgbClr val="000000"/>
                        </a:solidFill>
                        <a:latin typeface="Calibri"/>
                      </a:endParaRPr>
                    </a:p>
                  </a:txBody>
                  <a:tcPr marL="6350" marR="6350" marT="635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15591311"/>
                  </a:ext>
                </a:extLst>
              </a:tr>
              <a:tr h="370840">
                <a:tc>
                  <a:txBody>
                    <a:bodyPr/>
                    <a:lstStyle/>
                    <a:p>
                      <a:pPr lvl="0" algn="l">
                        <a:lnSpc>
                          <a:spcPct val="100000"/>
                        </a:lnSpc>
                        <a:spcBef>
                          <a:spcPts val="0"/>
                        </a:spcBef>
                        <a:spcAft>
                          <a:spcPts val="0"/>
                        </a:spcAft>
                        <a:buNone/>
                      </a:pPr>
                      <a:r>
                        <a:rPr lang="en-US" sz="1600" b="1" i="0" u="none" strike="noStrike" noProof="0">
                          <a:solidFill>
                            <a:srgbClr val="000000"/>
                          </a:solidFill>
                          <a:latin typeface="Calibri"/>
                        </a:rPr>
                        <a:t>Staffing Level (FTEs)</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lvl="0" algn="ctr" defTabSz="914400">
                        <a:lnSpc>
                          <a:spcPct val="100000"/>
                        </a:lnSpc>
                        <a:spcBef>
                          <a:spcPts val="0"/>
                        </a:spcBef>
                        <a:spcAft>
                          <a:spcPts val="0"/>
                        </a:spcAft>
                        <a:buNone/>
                      </a:pPr>
                      <a:r>
                        <a:rPr lang="en-US" sz="1600" b="1" i="0" u="none" strike="noStrike" kern="1200" noProof="0">
                          <a:solidFill>
                            <a:srgbClr val="000000"/>
                          </a:solidFill>
                          <a:latin typeface="Calibri"/>
                        </a:rPr>
                        <a:t>21.00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lvl="0" algn="ctr" defTabSz="914400">
                        <a:lnSpc>
                          <a:spcPct val="100000"/>
                        </a:lnSpc>
                        <a:spcBef>
                          <a:spcPts val="0"/>
                        </a:spcBef>
                        <a:spcAft>
                          <a:spcPts val="0"/>
                        </a:spcAft>
                        <a:buNone/>
                      </a:pPr>
                      <a:r>
                        <a:rPr lang="en-US" sz="1600" b="1" i="0" u="none" strike="noStrike" kern="1200" noProof="0">
                          <a:solidFill>
                            <a:srgbClr val="000000"/>
                          </a:solidFill>
                          <a:latin typeface="Calibri"/>
                        </a:rPr>
                        <a:t>21.00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lvl="0" algn="ctr" defTabSz="914400">
                        <a:lnSpc>
                          <a:spcPct val="100000"/>
                        </a:lnSpc>
                        <a:spcBef>
                          <a:spcPts val="0"/>
                        </a:spcBef>
                        <a:spcAft>
                          <a:spcPts val="0"/>
                        </a:spcAft>
                        <a:buNone/>
                      </a:pPr>
                      <a:r>
                        <a:rPr lang="en-US" sz="1600" b="1" i="0" u="none" strike="noStrike" kern="1200" noProof="0">
                          <a:solidFill>
                            <a:srgbClr val="000000"/>
                          </a:solidFill>
                          <a:latin typeface="Calibri"/>
                        </a:rPr>
                        <a:t>21.00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lvl="0" algn="ctr" defTabSz="914400">
                        <a:lnSpc>
                          <a:spcPct val="100000"/>
                        </a:lnSpc>
                        <a:spcBef>
                          <a:spcPts val="0"/>
                        </a:spcBef>
                        <a:spcAft>
                          <a:spcPts val="0"/>
                        </a:spcAft>
                        <a:buNone/>
                      </a:pPr>
                      <a:r>
                        <a:rPr lang="en-US" sz="1600" b="1" i="0" u="none" strike="noStrike" kern="1200" noProof="0">
                          <a:solidFill>
                            <a:srgbClr val="000000"/>
                          </a:solidFill>
                          <a:latin typeface="Calibri"/>
                        </a:rPr>
                        <a:t>21.00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lvl="0" algn="ctr" defTabSz="914400">
                        <a:lnSpc>
                          <a:spcPct val="100000"/>
                        </a:lnSpc>
                        <a:spcBef>
                          <a:spcPts val="0"/>
                        </a:spcBef>
                        <a:spcAft>
                          <a:spcPts val="0"/>
                        </a:spcAft>
                        <a:buNone/>
                      </a:pPr>
                      <a:r>
                        <a:rPr lang="en-US" sz="1600" b="1" i="0" u="none" strike="noStrike" kern="1200" noProof="0">
                          <a:solidFill>
                            <a:srgbClr val="000000"/>
                          </a:solidFill>
                          <a:latin typeface="Calibri"/>
                        </a:rPr>
                        <a:t>0.00 </a:t>
                      </a:r>
                    </a:p>
                  </a:txBody>
                  <a:tcPr marL="6350" marR="6350" marT="6350" marB="0" anchor="ctr">
                    <a:lnB w="12700" cap="flat" cmpd="sng" algn="ctr">
                      <a:solidFill>
                        <a:schemeClr val="tx1"/>
                      </a:solidFill>
                      <a:prstDash val="solid"/>
                      <a:round/>
                      <a:headEnd type="none" w="med" len="med"/>
                      <a:tailEnd type="none" w="med" len="med"/>
                    </a:lnB>
                  </a:tcPr>
                </a:tc>
                <a:tc>
                  <a:txBody>
                    <a:bodyPr/>
                    <a:lstStyle/>
                    <a:p>
                      <a:pPr lvl="0" algn="ctr" defTabSz="914400">
                        <a:lnSpc>
                          <a:spcPct val="100000"/>
                        </a:lnSpc>
                        <a:spcBef>
                          <a:spcPts val="0"/>
                        </a:spcBef>
                        <a:spcAft>
                          <a:spcPts val="0"/>
                        </a:spcAft>
                        <a:buNone/>
                      </a:pPr>
                      <a:r>
                        <a:rPr lang="en-US" sz="1600" b="1" i="0" u="none" strike="noStrike" kern="1200" noProof="0">
                          <a:solidFill>
                            <a:srgbClr val="000000"/>
                          </a:solidFill>
                          <a:latin typeface="Calibri"/>
                        </a:rPr>
                        <a:t>0.0%</a:t>
                      </a: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188911" y="1398445"/>
            <a:ext cx="6379669" cy="473825"/>
          </a:xfrm>
        </p:spPr>
        <p:txBody>
          <a:bodyPr vert="horz" lIns="91440" tIns="45720" rIns="91440" bIns="45720" rtlCol="0" anchor="t">
            <a:normAutofit lnSpcReduction="10000"/>
          </a:bodyPr>
          <a:lstStyle/>
          <a:p>
            <a:r>
              <a:rPr lang="en-US"/>
              <a:t>FY 2026 Budget</a:t>
            </a:r>
          </a:p>
        </p:txBody>
      </p:sp>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E3A9C1-02C9-4FEA-89E0-086AF9E786D4}"/>
              </a:ext>
            </a:extLst>
          </p:cNvPr>
          <p:cNvSpPr>
            <a:spLocks noGrp="1"/>
          </p:cNvSpPr>
          <p:nvPr>
            <p:ph sz="half" idx="2"/>
          </p:nvPr>
        </p:nvSpPr>
        <p:spPr>
          <a:xfrm>
            <a:off x="309093" y="1280134"/>
            <a:ext cx="10599403" cy="5432316"/>
          </a:xfrm>
        </p:spPr>
        <p:txBody>
          <a:bodyPr vert="horz" lIns="91440" tIns="45720" rIns="91440" bIns="45720" rtlCol="0" anchor="t">
            <a:noAutofit/>
          </a:bodyPr>
          <a:lstStyle/>
          <a:p>
            <a:pPr>
              <a:buNone/>
            </a:pPr>
            <a:r>
              <a:rPr lang="en-US" sz="2600" b="1" u="sng"/>
              <a:t>Personal Services</a:t>
            </a:r>
            <a:r>
              <a:rPr lang="en-US" sz="2600"/>
              <a:t>: </a:t>
            </a:r>
            <a:r>
              <a:rPr lang="en-US" sz="2600" b="1"/>
              <a:t>(</a:t>
            </a:r>
            <a:r>
              <a:rPr lang="en-US" sz="2600" b="1">
                <a:solidFill>
                  <a:srgbClr val="FF0000"/>
                </a:solidFill>
              </a:rPr>
              <a:t>↑ </a:t>
            </a:r>
            <a:r>
              <a:rPr lang="en-US" sz="2600" b="1"/>
              <a:t>$72,540)</a:t>
            </a:r>
            <a:endParaRPr lang="en-US"/>
          </a:p>
          <a:p>
            <a:r>
              <a:rPr lang="en-US" sz="2400"/>
              <a:t>COLAs and anniversary step increases (</a:t>
            </a:r>
            <a:r>
              <a:rPr lang="en-US" sz="2400">
                <a:solidFill>
                  <a:srgbClr val="FF0000"/>
                </a:solidFill>
              </a:rPr>
              <a:t>↑</a:t>
            </a:r>
            <a:r>
              <a:rPr lang="en-US" sz="2400"/>
              <a:t> $65,605)</a:t>
            </a:r>
            <a:endParaRPr lang="en-US">
              <a:ea typeface="Calibri" panose="020F0502020204030204"/>
              <a:cs typeface="Calibri" panose="020F0502020204030204"/>
            </a:endParaRPr>
          </a:p>
          <a:p>
            <a:pPr algn="just"/>
            <a:r>
              <a:rPr lang="en-US" sz="2400"/>
              <a:t>Position elimination – Webmaster (</a:t>
            </a:r>
            <a:r>
              <a:rPr lang="en-US" sz="2400">
                <a:solidFill>
                  <a:srgbClr val="00B050"/>
                </a:solidFill>
              </a:rPr>
              <a:t>↓</a:t>
            </a:r>
            <a:r>
              <a:rPr lang="en-US" sz="2400"/>
              <a:t> $116,471)</a:t>
            </a:r>
            <a:endParaRPr lang="en-US">
              <a:ea typeface="Calibri" panose="020F0502020204030204"/>
              <a:cs typeface="Calibri" panose="020F0502020204030204"/>
            </a:endParaRPr>
          </a:p>
          <a:p>
            <a:pPr algn="just"/>
            <a:r>
              <a:rPr lang="en-US" sz="2400"/>
              <a:t>Position addition - Application Support Specialist II (</a:t>
            </a:r>
            <a:r>
              <a:rPr lang="en-US" sz="2400">
                <a:solidFill>
                  <a:srgbClr val="FF0000"/>
                </a:solidFill>
              </a:rPr>
              <a:t>↑</a:t>
            </a:r>
            <a:r>
              <a:rPr lang="en-US" sz="2400"/>
              <a:t> $121,391)</a:t>
            </a:r>
            <a:endParaRPr lang="en-US" sz="2400">
              <a:ea typeface="Calibri"/>
              <a:cs typeface="Calibri"/>
            </a:endParaRPr>
          </a:p>
          <a:p>
            <a:pPr>
              <a:buNone/>
            </a:pPr>
            <a:r>
              <a:rPr lang="en-US" sz="2600" b="1" u="sng"/>
              <a:t>Materials, Supplies, and Equipment</a:t>
            </a:r>
            <a:r>
              <a:rPr lang="en-US" sz="2600" b="1"/>
              <a:t>: (</a:t>
            </a:r>
            <a:r>
              <a:rPr lang="en-US" sz="2600" b="1">
                <a:solidFill>
                  <a:srgbClr val="FF0000"/>
                </a:solidFill>
              </a:rPr>
              <a:t>↑ </a:t>
            </a:r>
            <a:r>
              <a:rPr lang="en-US" sz="2600" b="1"/>
              <a:t>$327,570)</a:t>
            </a:r>
            <a:endParaRPr lang="en-US"/>
          </a:p>
          <a:p>
            <a:r>
              <a:rPr lang="en-US" sz="2400">
                <a:ea typeface="+mn-lt"/>
                <a:cs typeface="+mn-lt"/>
              </a:rPr>
              <a:t>EMS </a:t>
            </a:r>
            <a:r>
              <a:rPr lang="en-US" sz="2400"/>
              <a:t>(</a:t>
            </a:r>
            <a:r>
              <a:rPr lang="en-US" sz="2400">
                <a:solidFill>
                  <a:srgbClr val="FF0000"/>
                </a:solidFill>
              </a:rPr>
              <a:t>↑</a:t>
            </a:r>
            <a:r>
              <a:rPr lang="en-US" sz="2400"/>
              <a:t> $166,000)</a:t>
            </a:r>
            <a:r>
              <a:rPr lang="en-US" sz="2400">
                <a:ea typeface="+mn-lt"/>
                <a:cs typeface="+mn-lt"/>
              </a:rPr>
              <a:t>: </a:t>
            </a:r>
            <a:endParaRPr lang="en-US" sz="2400">
              <a:ea typeface="Calibri" panose="020F0502020204030204"/>
              <a:cs typeface="Calibri" panose="020F0502020204030204"/>
            </a:endParaRPr>
          </a:p>
          <a:p>
            <a:pPr lvl="1">
              <a:buFont typeface="Courier New" panose="020B0604020202020204" pitchFamily="34" charset="0"/>
              <a:buChar char="o"/>
            </a:pPr>
            <a:r>
              <a:rPr lang="en-US" sz="2200">
                <a:latin typeface="Calibri"/>
                <a:ea typeface="+mn-lt"/>
                <a:cs typeface="Calibri"/>
              </a:rPr>
              <a:t>Communications</a:t>
            </a:r>
            <a:r>
              <a:rPr lang="en-US" sz="2200">
                <a:ea typeface="+mn-lt"/>
                <a:cs typeface="+mn-lt"/>
              </a:rPr>
              <a:t> equipment </a:t>
            </a:r>
            <a:r>
              <a:rPr lang="en-US" sz="2200"/>
              <a:t>(</a:t>
            </a:r>
            <a:r>
              <a:rPr lang="en-US" sz="2200">
                <a:solidFill>
                  <a:srgbClr val="FF0000"/>
                </a:solidFill>
              </a:rPr>
              <a:t>↑</a:t>
            </a:r>
            <a:r>
              <a:rPr lang="en-US" sz="2200"/>
              <a:t> $136,000)</a:t>
            </a:r>
            <a:endParaRPr lang="en-US" sz="2200">
              <a:latin typeface="Calibri"/>
              <a:ea typeface="Calibri"/>
              <a:cs typeface="Calibri"/>
            </a:endParaRPr>
          </a:p>
          <a:p>
            <a:pPr lvl="1">
              <a:buFont typeface="Courier New" panose="020B0604020202020204" pitchFamily="34" charset="0"/>
              <a:buChar char="o"/>
            </a:pPr>
            <a:r>
              <a:rPr lang="en-US" sz="2200">
                <a:latin typeface="Calibri"/>
                <a:ea typeface="Calibri"/>
                <a:cs typeface="Calibri"/>
              </a:rPr>
              <a:t>Tablets</a:t>
            </a:r>
            <a:r>
              <a:rPr lang="en-US" sz="2200"/>
              <a:t> / PCs (</a:t>
            </a:r>
            <a:r>
              <a:rPr lang="en-US" sz="2200">
                <a:solidFill>
                  <a:srgbClr val="FF0000"/>
                </a:solidFill>
              </a:rPr>
              <a:t>↑</a:t>
            </a:r>
            <a:r>
              <a:rPr lang="en-US" sz="2200"/>
              <a:t> $30,000)</a:t>
            </a:r>
            <a:endParaRPr lang="en-US" sz="2200">
              <a:ea typeface="Calibri"/>
              <a:cs typeface="Calibri"/>
            </a:endParaRPr>
          </a:p>
          <a:p>
            <a:r>
              <a:rPr lang="en-US" sz="2400"/>
              <a:t>Consultants (</a:t>
            </a:r>
            <a:r>
              <a:rPr lang="en-US" sz="2400">
                <a:solidFill>
                  <a:srgbClr val="FF0000"/>
                </a:solidFill>
              </a:rPr>
              <a:t>↑</a:t>
            </a:r>
            <a:r>
              <a:rPr lang="en-US" sz="2400"/>
              <a:t> $167,200 net): </a:t>
            </a:r>
            <a:endParaRPr lang="en-US" sz="2400">
              <a:ea typeface="Calibri"/>
              <a:cs typeface="Calibri"/>
            </a:endParaRPr>
          </a:p>
          <a:p>
            <a:pPr lvl="1">
              <a:buFont typeface="Courier New" panose="020B0604020202020204" pitchFamily="34" charset="0"/>
              <a:buChar char="o"/>
            </a:pPr>
            <a:r>
              <a:rPr lang="en-US" sz="2200">
                <a:latin typeface="Calibri"/>
                <a:ea typeface="Calibri"/>
                <a:cs typeface="Calibri"/>
              </a:rPr>
              <a:t>Diamond</a:t>
            </a:r>
            <a:r>
              <a:rPr lang="en-US" sz="2200"/>
              <a:t> Technologies (</a:t>
            </a:r>
            <a:r>
              <a:rPr lang="en-US" sz="2200">
                <a:solidFill>
                  <a:srgbClr val="FF0000"/>
                </a:solidFill>
              </a:rPr>
              <a:t>↑</a:t>
            </a:r>
            <a:r>
              <a:rPr lang="en-US" sz="2200"/>
              <a:t> $181,000)</a:t>
            </a:r>
            <a:endParaRPr lang="en-US" sz="2200">
              <a:latin typeface="Calibri"/>
              <a:ea typeface="Calibri"/>
              <a:cs typeface="Calibri"/>
            </a:endParaRPr>
          </a:p>
          <a:p>
            <a:pPr lvl="1">
              <a:buFont typeface="Courier New" panose="020B0604020202020204" pitchFamily="34" charset="0"/>
              <a:buChar char="o"/>
            </a:pPr>
            <a:r>
              <a:rPr lang="en-US" sz="2200">
                <a:latin typeface="Calibri"/>
                <a:ea typeface="Calibri"/>
                <a:cs typeface="Calibri"/>
              </a:rPr>
              <a:t>Website</a:t>
            </a:r>
            <a:r>
              <a:rPr lang="en-US" sz="2200"/>
              <a:t> management (</a:t>
            </a:r>
            <a:r>
              <a:rPr lang="en-US" sz="2200">
                <a:solidFill>
                  <a:srgbClr val="FF0000"/>
                </a:solidFill>
              </a:rPr>
              <a:t>↑</a:t>
            </a:r>
            <a:r>
              <a:rPr lang="en-US" sz="2200"/>
              <a:t> $70,000)</a:t>
            </a:r>
            <a:endParaRPr lang="en-US" sz="2200">
              <a:latin typeface="Calibri"/>
              <a:ea typeface="Calibri"/>
              <a:cs typeface="Calibri"/>
            </a:endParaRPr>
          </a:p>
          <a:p>
            <a:pPr lvl="1">
              <a:buFont typeface="Courier New" panose="020B0604020202020204" pitchFamily="34" charset="0"/>
              <a:buChar char="o"/>
            </a:pPr>
            <a:r>
              <a:rPr lang="en-US" sz="2200">
                <a:latin typeface="Calibri"/>
                <a:ea typeface="Calibri"/>
                <a:cs typeface="Calibri"/>
              </a:rPr>
              <a:t>Database</a:t>
            </a:r>
            <a:r>
              <a:rPr lang="en-US" sz="2200"/>
              <a:t> Administrator (</a:t>
            </a:r>
            <a:r>
              <a:rPr lang="en-US" sz="2200">
                <a:solidFill>
                  <a:srgbClr val="00B050"/>
                </a:solidFill>
              </a:rPr>
              <a:t>↓</a:t>
            </a:r>
            <a:r>
              <a:rPr lang="en-US" sz="2200"/>
              <a:t> $60,000), Intern Support (</a:t>
            </a:r>
            <a:r>
              <a:rPr lang="en-US" sz="2200">
                <a:solidFill>
                  <a:srgbClr val="FF0000"/>
                </a:solidFill>
              </a:rPr>
              <a:t>↑</a:t>
            </a:r>
            <a:r>
              <a:rPr lang="en-US" sz="2200"/>
              <a:t> $60,000)</a:t>
            </a:r>
            <a:endParaRPr lang="en-US" sz="2200">
              <a:latin typeface="Calibri"/>
              <a:ea typeface="Calibri"/>
              <a:cs typeface="Calibri"/>
            </a:endParaRPr>
          </a:p>
          <a:p>
            <a:pPr lvl="1">
              <a:buFont typeface="Courier New" panose="020B0604020202020204" pitchFamily="34" charset="0"/>
              <a:buChar char="o"/>
            </a:pPr>
            <a:r>
              <a:rPr lang="en-US" sz="2200">
                <a:latin typeface="Calibri"/>
                <a:ea typeface="Calibri"/>
                <a:cs typeface="Calibri"/>
              </a:rPr>
              <a:t>Network</a:t>
            </a:r>
            <a:r>
              <a:rPr lang="en-US" sz="2200"/>
              <a:t> Technician Consultant and Tyler Detect (</a:t>
            </a:r>
            <a:r>
              <a:rPr lang="en-US" sz="2200">
                <a:solidFill>
                  <a:srgbClr val="00B050"/>
                </a:solidFill>
              </a:rPr>
              <a:t>↓</a:t>
            </a:r>
            <a:r>
              <a:rPr lang="en-US" sz="2200"/>
              <a:t> $161,000)</a:t>
            </a:r>
            <a:endParaRPr lang="en-US" sz="2200">
              <a:ea typeface="Calibri"/>
              <a:cs typeface="Calibri"/>
            </a:endParaRPr>
          </a:p>
          <a:p>
            <a:pPr marL="0" indent="0">
              <a:buNone/>
            </a:pPr>
            <a:endParaRPr lang="en-US" sz="2000" b="1" u="sng">
              <a:ea typeface="Calibri"/>
              <a:cs typeface="Calibri" panose="020F0502020204030204"/>
            </a:endParaRPr>
          </a:p>
        </p:txBody>
      </p:sp>
      <p:sp>
        <p:nvSpPr>
          <p:cNvPr id="3" name="Content Placeholder 2">
            <a:extLst>
              <a:ext uri="{FF2B5EF4-FFF2-40B4-BE49-F238E27FC236}">
                <a16:creationId xmlns:a16="http://schemas.microsoft.com/office/drawing/2014/main" id="{5850A6B7-A15E-4774-A1A1-EAE9037B7692}"/>
              </a:ext>
            </a:extLst>
          </p:cNvPr>
          <p:cNvSpPr>
            <a:spLocks noGrp="1"/>
          </p:cNvSpPr>
          <p:nvPr>
            <p:ph sz="half" idx="13"/>
          </p:nvPr>
        </p:nvSpPr>
        <p:spPr>
          <a:xfrm>
            <a:off x="188910" y="863600"/>
            <a:ext cx="8534399" cy="473825"/>
          </a:xfrm>
        </p:spPr>
        <p:txBody>
          <a:bodyPr vert="horz" lIns="91440" tIns="45720" rIns="91440" bIns="45720" rtlCol="0" anchor="t">
            <a:normAutofit lnSpcReduction="10000"/>
          </a:bodyPr>
          <a:lstStyle/>
          <a:p>
            <a:r>
              <a:rPr lang="en-US"/>
              <a:t>FY 2026 Budget – Major Funding Changes</a:t>
            </a:r>
          </a:p>
        </p:txBody>
      </p:sp>
    </p:spTree>
    <p:extLst>
      <p:ext uri="{BB962C8B-B14F-4D97-AF65-F5344CB8AC3E}">
        <p14:creationId xmlns:p14="http://schemas.microsoft.com/office/powerpoint/2010/main" val="3779753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E3A9C1-02C9-4FEA-89E0-086AF9E786D4}"/>
              </a:ext>
            </a:extLst>
          </p:cNvPr>
          <p:cNvSpPr>
            <a:spLocks noGrp="1"/>
          </p:cNvSpPr>
          <p:nvPr>
            <p:ph sz="half" idx="2"/>
          </p:nvPr>
        </p:nvSpPr>
        <p:spPr>
          <a:xfrm>
            <a:off x="188910" y="1716505"/>
            <a:ext cx="12003089" cy="4499977"/>
          </a:xfrm>
        </p:spPr>
        <p:txBody>
          <a:bodyPr>
            <a:normAutofit/>
          </a:bodyPr>
          <a:lstStyle/>
          <a:p>
            <a:pPr>
              <a:buNone/>
            </a:pPr>
            <a:r>
              <a:rPr lang="en-US" sz="2400" b="1" u="sng"/>
              <a:t>Materials, Supplies, and Equipment (Continued)</a:t>
            </a:r>
            <a:endParaRPr lang="en-US" sz="2400"/>
          </a:p>
          <a:p>
            <a:pPr marL="342900" indent="-342900"/>
            <a:r>
              <a:rPr lang="en-US" sz="2400"/>
              <a:t>Other Noncapitalized Equipment (</a:t>
            </a:r>
            <a:r>
              <a:rPr lang="en-US" sz="2400">
                <a:solidFill>
                  <a:srgbClr val="FF0000"/>
                </a:solidFill>
              </a:rPr>
              <a:t>↑</a:t>
            </a:r>
            <a:r>
              <a:rPr lang="en-US" sz="2400"/>
              <a:t> $89,800 net of EMS):</a:t>
            </a:r>
            <a:endParaRPr lang="en-US" sz="2200">
              <a:latin typeface="Calibri"/>
              <a:ea typeface="Calibri"/>
              <a:cs typeface="Calibri"/>
            </a:endParaRPr>
          </a:p>
          <a:p>
            <a:pPr marL="800100" lvl="1">
              <a:buFont typeface="Courier New" panose="020B0604020202020204" pitchFamily="34" charset="0"/>
              <a:buChar char="o"/>
            </a:pPr>
            <a:r>
              <a:rPr lang="en-US" sz="2200">
                <a:latin typeface="Calibri"/>
                <a:ea typeface="Calibri"/>
                <a:cs typeface="Calibri"/>
              </a:rPr>
              <a:t>Field</a:t>
            </a:r>
            <a:r>
              <a:rPr lang="en-US" sz="2200"/>
              <a:t> PC replacements</a:t>
            </a:r>
            <a:r>
              <a:rPr lang="en-US" sz="2200" b="1"/>
              <a:t> </a:t>
            </a:r>
            <a:r>
              <a:rPr lang="en-US" sz="2200"/>
              <a:t>(</a:t>
            </a:r>
            <a:r>
              <a:rPr lang="en-US" sz="2200">
                <a:solidFill>
                  <a:srgbClr val="FF0000"/>
                </a:solidFill>
              </a:rPr>
              <a:t>↑ </a:t>
            </a:r>
            <a:r>
              <a:rPr lang="en-US" sz="2200"/>
              <a:t>$100,000)</a:t>
            </a:r>
            <a:endParaRPr lang="en-US" sz="2200">
              <a:latin typeface="Calibri"/>
              <a:ea typeface="Calibri"/>
              <a:cs typeface="Calibri"/>
            </a:endParaRPr>
          </a:p>
          <a:p>
            <a:pPr marL="800100" lvl="1">
              <a:buFont typeface="Courier New" panose="020B0604020202020204" pitchFamily="34" charset="0"/>
              <a:buChar char="o"/>
            </a:pPr>
            <a:r>
              <a:rPr lang="en-US" sz="2200">
                <a:latin typeface="Calibri"/>
                <a:ea typeface="Calibri"/>
                <a:cs typeface="Calibri"/>
              </a:rPr>
              <a:t>Land</a:t>
            </a:r>
            <a:r>
              <a:rPr lang="en-US" sz="2200">
                <a:cs typeface="Calibri"/>
              </a:rPr>
              <a:t> Use and Planning - Laptops and Monitors </a:t>
            </a:r>
            <a:r>
              <a:rPr lang="en-US" sz="2200"/>
              <a:t>(</a:t>
            </a:r>
            <a:r>
              <a:rPr lang="en-US" sz="2200">
                <a:solidFill>
                  <a:srgbClr val="FF0000"/>
                </a:solidFill>
              </a:rPr>
              <a:t>↑ </a:t>
            </a:r>
            <a:r>
              <a:rPr lang="en-US" sz="2200"/>
              <a:t>$23,800)</a:t>
            </a:r>
            <a:endParaRPr lang="en-US" sz="2200">
              <a:latin typeface="Calibri"/>
              <a:ea typeface="Calibri"/>
              <a:cs typeface="Calibri"/>
            </a:endParaRPr>
          </a:p>
          <a:p>
            <a:pPr marL="800100" lvl="1">
              <a:buFont typeface="Courier New" panose="020B0604020202020204" pitchFamily="34" charset="0"/>
              <a:buChar char="o"/>
            </a:pPr>
            <a:r>
              <a:rPr lang="en-US" sz="2200">
                <a:latin typeface="Calibri"/>
                <a:ea typeface="Calibri"/>
                <a:cs typeface="Calibri"/>
              </a:rPr>
              <a:t>Police</a:t>
            </a:r>
            <a:r>
              <a:rPr lang="en-US" sz="2200">
                <a:ea typeface="Calibri"/>
                <a:cs typeface="Calibri"/>
              </a:rPr>
              <a:t> workstations </a:t>
            </a:r>
            <a:r>
              <a:rPr lang="en-US" sz="2200"/>
              <a:t>(</a:t>
            </a:r>
            <a:r>
              <a:rPr lang="en-US" sz="2200">
                <a:solidFill>
                  <a:srgbClr val="FF0000"/>
                </a:solidFill>
              </a:rPr>
              <a:t>↑ </a:t>
            </a:r>
            <a:r>
              <a:rPr lang="en-US" sz="2200"/>
              <a:t>$55,000)</a:t>
            </a:r>
            <a:endParaRPr lang="en-US" sz="2200">
              <a:latin typeface="Calibri"/>
              <a:ea typeface="Calibri"/>
              <a:cs typeface="Calibri"/>
            </a:endParaRPr>
          </a:p>
          <a:p>
            <a:pPr marL="800100" lvl="1">
              <a:buFont typeface="Courier New" panose="020B0604020202020204" pitchFamily="34" charset="0"/>
              <a:buChar char="o"/>
            </a:pPr>
            <a:r>
              <a:rPr lang="en-US" sz="2200">
                <a:latin typeface="Calibri"/>
                <a:ea typeface="Calibri"/>
                <a:cs typeface="Calibri"/>
              </a:rPr>
              <a:t>Elimination</a:t>
            </a:r>
            <a:r>
              <a:rPr lang="en-US" sz="2200"/>
              <a:t> of one-time funding for IT requests from the prior year (</a:t>
            </a:r>
            <a:r>
              <a:rPr lang="en-US" sz="2200">
                <a:solidFill>
                  <a:srgbClr val="00B050"/>
                </a:solidFill>
              </a:rPr>
              <a:t>↓ </a:t>
            </a:r>
            <a:r>
              <a:rPr lang="en-US" sz="2200"/>
              <a:t>$89,000)</a:t>
            </a:r>
            <a:endParaRPr lang="en-US" sz="2200">
              <a:ea typeface="Calibri"/>
              <a:cs typeface="Calibri"/>
            </a:endParaRPr>
          </a:p>
          <a:p>
            <a:pPr marL="0" indent="0">
              <a:buNone/>
            </a:pPr>
            <a:endParaRPr lang="en-US" sz="2000" b="1" u="sng">
              <a:ea typeface="Calibri"/>
              <a:cs typeface="Calibri"/>
            </a:endParaRPr>
          </a:p>
          <a:p>
            <a:pPr marL="457200" lvl="1" indent="0">
              <a:buNone/>
            </a:pPr>
            <a:endParaRPr lang="en-US">
              <a:ea typeface="Calibri" panose="020F0502020204030204"/>
              <a:cs typeface="Calibri" panose="020F0502020204030204"/>
            </a:endParaRPr>
          </a:p>
          <a:p>
            <a:pPr lvl="1"/>
            <a:endParaRPr lang="en-US">
              <a:ea typeface="Calibri" panose="020F0502020204030204"/>
              <a:cs typeface="Calibri" panose="020F0502020204030204"/>
            </a:endParaRPr>
          </a:p>
          <a:p>
            <a:endParaRPr lang="en-US">
              <a:ea typeface="Calibri" panose="020F0502020204030204"/>
              <a:cs typeface="Calibri" panose="020F0502020204030204"/>
            </a:endParaRPr>
          </a:p>
          <a:p>
            <a:endParaRPr lang="en-US">
              <a:cs typeface="Calibri"/>
            </a:endParaRPr>
          </a:p>
          <a:p>
            <a:endParaRPr lang="en-US"/>
          </a:p>
        </p:txBody>
      </p:sp>
      <p:sp>
        <p:nvSpPr>
          <p:cNvPr id="3" name="Content Placeholder 2">
            <a:extLst>
              <a:ext uri="{FF2B5EF4-FFF2-40B4-BE49-F238E27FC236}">
                <a16:creationId xmlns:a16="http://schemas.microsoft.com/office/drawing/2014/main" id="{5850A6B7-A15E-4774-A1A1-EAE9037B7692}"/>
              </a:ext>
            </a:extLst>
          </p:cNvPr>
          <p:cNvSpPr>
            <a:spLocks noGrp="1"/>
          </p:cNvSpPr>
          <p:nvPr>
            <p:ph sz="half" idx="13"/>
          </p:nvPr>
        </p:nvSpPr>
        <p:spPr>
          <a:xfrm>
            <a:off x="188911" y="1188720"/>
            <a:ext cx="8534399" cy="473825"/>
          </a:xfrm>
        </p:spPr>
        <p:txBody>
          <a:bodyPr vert="horz" lIns="91440" tIns="45720" rIns="91440" bIns="45720" rtlCol="0" anchor="t">
            <a:normAutofit lnSpcReduction="10000"/>
          </a:bodyPr>
          <a:lstStyle/>
          <a:p>
            <a:r>
              <a:rPr lang="en-US"/>
              <a:t>FY 2026 Budget – Major Funding Changes</a:t>
            </a:r>
          </a:p>
        </p:txBody>
      </p:sp>
    </p:spTree>
    <p:extLst>
      <p:ext uri="{BB962C8B-B14F-4D97-AF65-F5344CB8AC3E}">
        <p14:creationId xmlns:p14="http://schemas.microsoft.com/office/powerpoint/2010/main" val="461659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F276B-0DBD-A750-0C09-BEA51373F1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37D527-3797-C5EF-76D7-52FE6A7CE102}"/>
              </a:ext>
            </a:extLst>
          </p:cNvPr>
          <p:cNvSpPr>
            <a:spLocks noGrp="1"/>
          </p:cNvSpPr>
          <p:nvPr>
            <p:ph sz="half" idx="13"/>
          </p:nvPr>
        </p:nvSpPr>
        <p:spPr>
          <a:xfrm>
            <a:off x="188911" y="916004"/>
            <a:ext cx="6677110" cy="473825"/>
          </a:xfrm>
        </p:spPr>
        <p:txBody>
          <a:bodyPr>
            <a:normAutofit lnSpcReduction="10000"/>
          </a:bodyPr>
          <a:lstStyle/>
          <a:p>
            <a:r>
              <a:rPr lang="en-US"/>
              <a:t>Department of Information Technologies</a:t>
            </a:r>
          </a:p>
        </p:txBody>
      </p:sp>
      <p:sp>
        <p:nvSpPr>
          <p:cNvPr id="10" name="Content Placeholder 9">
            <a:extLst>
              <a:ext uri="{FF2B5EF4-FFF2-40B4-BE49-F238E27FC236}">
                <a16:creationId xmlns:a16="http://schemas.microsoft.com/office/drawing/2014/main" id="{0F60891B-76E6-5118-C031-3600A2BD11EC}"/>
              </a:ext>
            </a:extLst>
          </p:cNvPr>
          <p:cNvSpPr>
            <a:spLocks noGrp="1"/>
          </p:cNvSpPr>
          <p:nvPr>
            <p:ph sz="half" idx="2"/>
          </p:nvPr>
        </p:nvSpPr>
        <p:spPr>
          <a:xfrm>
            <a:off x="532965" y="1821205"/>
            <a:ext cx="11189535" cy="4778749"/>
          </a:xfrm>
        </p:spPr>
        <p:txBody>
          <a:bodyPr>
            <a:normAutofit/>
          </a:bodyPr>
          <a:lstStyle/>
          <a:p>
            <a:r>
              <a:rPr lang="en-US"/>
              <a:t>IT Divisions</a:t>
            </a:r>
            <a:endParaRPr lang="en-US">
              <a:ea typeface="Calibri"/>
              <a:cs typeface="Calibri"/>
            </a:endParaRPr>
          </a:p>
        </p:txBody>
      </p:sp>
      <p:graphicFrame>
        <p:nvGraphicFramePr>
          <p:cNvPr id="2" name="Content Placeholder">
            <a:extLst>
              <a:ext uri="{FF2B5EF4-FFF2-40B4-BE49-F238E27FC236}">
                <a16:creationId xmlns:a16="http://schemas.microsoft.com/office/drawing/2014/main" id="{2121908A-2AD2-199D-3CFD-20C85077A714}"/>
              </a:ext>
            </a:extLst>
          </p:cNvPr>
          <p:cNvGraphicFramePr>
            <a:graphicFrameLocks/>
          </p:cNvGraphicFramePr>
          <p:nvPr>
            <p:extLst>
              <p:ext uri="{D42A27DB-BD31-4B8C-83A1-F6EECF244321}">
                <p14:modId xmlns:p14="http://schemas.microsoft.com/office/powerpoint/2010/main" val="1509158854"/>
              </p:ext>
            </p:extLst>
          </p:nvPr>
        </p:nvGraphicFramePr>
        <p:xfrm>
          <a:off x="532965" y="2486727"/>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4953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7FF12-950D-9BCD-2928-C9DDA4D2EA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37AE4C-C550-BC84-7259-5B1E04D335E9}"/>
              </a:ext>
            </a:extLst>
          </p:cNvPr>
          <p:cNvSpPr>
            <a:spLocks noGrp="1"/>
          </p:cNvSpPr>
          <p:nvPr>
            <p:ph sz="half" idx="13"/>
          </p:nvPr>
        </p:nvSpPr>
        <p:spPr>
          <a:xfrm>
            <a:off x="1411498" y="1098248"/>
            <a:ext cx="8534399" cy="463665"/>
          </a:xfrm>
        </p:spPr>
        <p:txBody>
          <a:bodyPr>
            <a:noAutofit/>
          </a:bodyPr>
          <a:lstStyle/>
          <a:p>
            <a:pPr algn="ctr"/>
            <a:r>
              <a:rPr lang="en-US" sz="4000" u="sng"/>
              <a:t>Core Values</a:t>
            </a:r>
          </a:p>
        </p:txBody>
      </p:sp>
      <p:graphicFrame>
        <p:nvGraphicFramePr>
          <p:cNvPr id="7" name="Content Placeholder">
            <a:extLst>
              <a:ext uri="{FF2B5EF4-FFF2-40B4-BE49-F238E27FC236}">
                <a16:creationId xmlns:a16="http://schemas.microsoft.com/office/drawing/2014/main" id="{E722B8FD-F7E9-F52C-C12E-5A45F474B749}"/>
              </a:ext>
            </a:extLst>
          </p:cNvPr>
          <p:cNvGraphicFramePr>
            <a:graphicFrameLocks noGrp="1"/>
          </p:cNvGraphicFramePr>
          <p:nvPr>
            <p:extLst>
              <p:ext uri="{D42A27DB-BD31-4B8C-83A1-F6EECF244321}">
                <p14:modId xmlns:p14="http://schemas.microsoft.com/office/powerpoint/2010/main" val="2274453850"/>
              </p:ext>
            </p:extLst>
          </p:nvPr>
        </p:nvGraphicFramePr>
        <p:xfrm>
          <a:off x="544722" y="2150190"/>
          <a:ext cx="10267950" cy="3474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757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BFADDB-86E6-436E-AE8D-6E1260474B55}"/>
              </a:ext>
            </a:extLst>
          </p:cNvPr>
          <p:cNvSpPr>
            <a:spLocks noGrp="1"/>
          </p:cNvSpPr>
          <p:nvPr>
            <p:ph sz="half" idx="13"/>
          </p:nvPr>
        </p:nvSpPr>
        <p:spPr>
          <a:xfrm>
            <a:off x="1390242" y="915393"/>
            <a:ext cx="8534399" cy="473825"/>
          </a:xfrm>
        </p:spPr>
        <p:txBody>
          <a:bodyPr>
            <a:noAutofit/>
          </a:bodyPr>
          <a:lstStyle/>
          <a:p>
            <a:pPr algn="ctr"/>
            <a:r>
              <a:rPr lang="en-US" sz="4000" u="sng"/>
              <a:t>FY 2026 Strategic Priorities</a:t>
            </a:r>
          </a:p>
        </p:txBody>
      </p:sp>
      <p:graphicFrame>
        <p:nvGraphicFramePr>
          <p:cNvPr id="6" name="Content Placeholder 3">
            <a:extLst>
              <a:ext uri="{FF2B5EF4-FFF2-40B4-BE49-F238E27FC236}">
                <a16:creationId xmlns:a16="http://schemas.microsoft.com/office/drawing/2014/main" id="{0950C760-6D02-5AF1-BC7B-4CAB069CFA7A}"/>
              </a:ext>
            </a:extLst>
          </p:cNvPr>
          <p:cNvGraphicFramePr>
            <a:graphicFrameLocks noGrp="1"/>
          </p:cNvGraphicFramePr>
          <p:nvPr>
            <p:ph sz="half" idx="2"/>
          </p:nvPr>
        </p:nvGraphicFramePr>
        <p:xfrm>
          <a:off x="188911" y="1718470"/>
          <a:ext cx="11494821" cy="4979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2360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364612" y="1930002"/>
            <a:ext cx="11623338" cy="4564145"/>
          </a:xfrm>
        </p:spPr>
        <p:txBody>
          <a:bodyPr>
            <a:normAutofit/>
          </a:bodyPr>
          <a:lstStyle/>
          <a:p>
            <a:pPr marL="0" indent="0" algn="just">
              <a:buNone/>
              <a:tabLst>
                <a:tab pos="520700" algn="l"/>
              </a:tabLst>
            </a:pPr>
            <a:r>
              <a:rPr lang="en-US" sz="2000">
                <a:ea typeface="Calibri"/>
                <a:cs typeface="Calibri"/>
              </a:rPr>
              <a:t>Considering the cyber security attacks that occurs nationally which can almost freeze any type of business financial activities, please share some assurances of the security and business continuity plans around ransomware that are sufficient and adequately addresses the needs of the City the size of Wilmington.</a:t>
            </a:r>
            <a:endParaRPr lang="en-US"/>
          </a:p>
          <a:p>
            <a:pPr marL="971550" lvl="1">
              <a:buAutoNum type="alphaLcPeriod"/>
              <a:tabLst>
                <a:tab pos="520700" algn="l"/>
              </a:tabLst>
            </a:pPr>
            <a:r>
              <a:rPr lang="en-US" sz="2000">
                <a:ea typeface="Calibri"/>
                <a:cs typeface="Calibri"/>
              </a:rPr>
              <a:t>Specify if there are adequate funds budgeted.</a:t>
            </a:r>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a:xfrm>
            <a:off x="188911" y="1184224"/>
            <a:ext cx="8256531" cy="478322"/>
          </a:xfrm>
        </p:spPr>
        <p:txBody>
          <a:bodyPr vert="horz" lIns="91440" tIns="45720" rIns="91440" bIns="45720" rtlCol="0" anchor="t">
            <a:normAutofit/>
          </a:bodyPr>
          <a:lstStyle/>
          <a:p>
            <a:r>
              <a:rPr lang="en-US"/>
              <a:t>Question 1. Cyber Security</a:t>
            </a:r>
            <a:endParaRPr lang="en-US">
              <a:solidFill>
                <a:srgbClr val="FF0000"/>
              </a:solidFill>
              <a:cs typeface="Calibri"/>
            </a:endParaRPr>
          </a:p>
        </p:txBody>
      </p:sp>
    </p:spTree>
    <p:extLst>
      <p:ext uri="{BB962C8B-B14F-4D97-AF65-F5344CB8AC3E}">
        <p14:creationId xmlns:p14="http://schemas.microsoft.com/office/powerpoint/2010/main" val="315784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1 - Answer Cyber Security</a:t>
            </a:r>
          </a:p>
        </p:txBody>
      </p:sp>
      <p:sp>
        <p:nvSpPr>
          <p:cNvPr id="2" name="Content Placeholder 1">
            <a:extLst>
              <a:ext uri="{FF2B5EF4-FFF2-40B4-BE49-F238E27FC236}">
                <a16:creationId xmlns:a16="http://schemas.microsoft.com/office/drawing/2014/main" id="{C63B2F52-B241-4784-8C1E-DB02FE438AD8}"/>
              </a:ext>
            </a:extLst>
          </p:cNvPr>
          <p:cNvSpPr>
            <a:spLocks/>
          </p:cNvSpPr>
          <p:nvPr/>
        </p:nvSpPr>
        <p:spPr>
          <a:xfrm>
            <a:off x="832586" y="1920240"/>
            <a:ext cx="9716702" cy="4061068"/>
          </a:xfrm>
          <a:prstGeom prst="rect">
            <a:avLst/>
          </a:prstGeom>
        </p:spPr>
        <p:txBody>
          <a:bodyPr vert="horz" lIns="91440" tIns="45720" rIns="91440" bIns="45720" rtlCol="0" anchor="t">
            <a:normAutofit/>
          </a:bodyPr>
          <a:lstStyle/>
          <a:p>
            <a:pPr marL="301625" lvl="1" indent="-228600" algn="just">
              <a:lnSpc>
                <a:spcPct val="90000"/>
              </a:lnSpc>
              <a:spcAft>
                <a:spcPts val="600"/>
              </a:spcAft>
              <a:buFont typeface="Arial" panose="020B0604020202020204" pitchFamily="34" charset="0"/>
              <a:buChar char="•"/>
            </a:pPr>
            <a:r>
              <a:rPr lang="en-US" sz="2000"/>
              <a:t>The City of Wilmington IT Department has remained committed to placing Cyber Security as a primary objective since 2015. We leverage resources, including technology, expertise, training, and compliance, to provide a comprehensive protection plan. By continuously evolving our strategies and strengthening our defenses, we ensure the City remains resilient against emerging threats, safeguarding critical systems and protecting the digital integrity of our government and community</a:t>
            </a:r>
            <a:endParaRPr lang="en-US" sz="2000">
              <a:ea typeface="Calibri"/>
              <a:cs typeface="Calibri"/>
            </a:endParaRPr>
          </a:p>
          <a:p>
            <a:pPr marL="73025" lvl="1">
              <a:lnSpc>
                <a:spcPct val="90000"/>
              </a:lnSpc>
              <a:spcAft>
                <a:spcPts val="600"/>
              </a:spcAft>
            </a:pPr>
            <a:endParaRPr lang="en-US" sz="2000">
              <a:ea typeface="Calibri"/>
              <a:cs typeface="Calibri"/>
            </a:endParaRPr>
          </a:p>
          <a:p>
            <a:pPr marL="301625" lvl="1" indent="-228600" algn="just">
              <a:lnSpc>
                <a:spcPct val="90000"/>
              </a:lnSpc>
              <a:spcAft>
                <a:spcPts val="600"/>
              </a:spcAft>
              <a:buFont typeface="Arial" panose="020B0604020202020204" pitchFamily="34" charset="0"/>
              <a:buChar char="•"/>
            </a:pPr>
            <a:r>
              <a:rPr lang="en-US" sz="2000"/>
              <a:t>The City of Wilmington currently spends 11% of its annual IT Budget on security initiatives, which places it in the top 70</a:t>
            </a:r>
            <a:r>
              <a:rPr lang="en-US" sz="2000" baseline="30000"/>
              <a:t>th</a:t>
            </a:r>
            <a:r>
              <a:rPr lang="en-US" sz="2000"/>
              <a:t> percentile among municipalities of the same size and scale.  </a:t>
            </a:r>
            <a:endParaRPr lang="en-US" sz="2000">
              <a:ea typeface="Calibri"/>
              <a:cs typeface="Calibri"/>
            </a:endParaRPr>
          </a:p>
          <a:p>
            <a:pPr marL="0" indent="-228600">
              <a:lnSpc>
                <a:spcPct val="90000"/>
              </a:lnSpc>
              <a:spcAft>
                <a:spcPts val="600"/>
              </a:spcAft>
              <a:buFont typeface="Arial" panose="020B0604020202020204" pitchFamily="34" charset="0"/>
              <a:buChar char="•"/>
            </a:pPr>
            <a:endParaRPr lang="en-US" sz="2000"/>
          </a:p>
        </p:txBody>
      </p:sp>
      <p:grpSp>
        <p:nvGrpSpPr>
          <p:cNvPr id="53" name="Group 52">
            <a:extLst>
              <a:ext uri="{FF2B5EF4-FFF2-40B4-BE49-F238E27FC236}">
                <a16:creationId xmlns:a16="http://schemas.microsoft.com/office/drawing/2014/main" id="{26D12BCC-61D9-328E-F085-BB357865E8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0CE600A4-5138-6E7C-0A6C-3653FBD817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A4652843-24E8-329C-92EE-9B5CA2D4D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66998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81AF5-28A1-FA5A-3DA2-62718D63292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EBB705-5D0E-13A5-BB8B-B91F795DAF01}"/>
              </a:ext>
            </a:extLst>
          </p:cNvPr>
          <p:cNvSpPr>
            <a:spLocks noGrp="1"/>
          </p:cNvSpPr>
          <p:nvPr>
            <p:ph sz="half" idx="2"/>
          </p:nvPr>
        </p:nvSpPr>
        <p:spPr>
          <a:xfrm>
            <a:off x="364612" y="1930002"/>
            <a:ext cx="11623338" cy="2929856"/>
          </a:xfrm>
        </p:spPr>
        <p:txBody>
          <a:bodyPr>
            <a:normAutofit/>
          </a:bodyPr>
          <a:lstStyle/>
          <a:p>
            <a:pPr marL="0" indent="0">
              <a:buSzPts val="1200"/>
              <a:buNone/>
              <a:tabLst>
                <a:tab pos="520700" algn="l"/>
              </a:tabLst>
            </a:pPr>
            <a:r>
              <a:rPr lang="en-US">
                <a:ea typeface="+mn-lt"/>
                <a:cs typeface="+mn-lt"/>
              </a:rPr>
              <a:t>Share if there are any older, legacy, and manual systems that may impact the operational efficiency of the City and specify the path forward to address these shortcomings.</a:t>
            </a:r>
            <a:endParaRPr lang="en-US">
              <a:effectLst/>
              <a:ea typeface="+mn-lt"/>
              <a:cs typeface="+mn-lt"/>
            </a:endParaRPr>
          </a:p>
          <a:p>
            <a:pPr marL="457200" lvl="1" indent="0">
              <a:buSzPts val="1200"/>
              <a:buNone/>
              <a:tabLst>
                <a:tab pos="977900" algn="l"/>
              </a:tabLst>
            </a:pPr>
            <a:endParaRPr lang="en-US" sz="3100">
              <a:ea typeface="Calibri" panose="020F0502020204030204"/>
              <a:cs typeface="Calibri"/>
            </a:endParaRPr>
          </a:p>
          <a:p>
            <a:pPr marL="0" marR="95885" indent="0">
              <a:lnSpc>
                <a:spcPct val="114999"/>
              </a:lnSpc>
              <a:spcBef>
                <a:spcPts val="0"/>
              </a:spcBef>
              <a:buSzPts val="1200"/>
              <a:buNone/>
            </a:pPr>
            <a:endParaRPr lang="en-US" sz="7400">
              <a:ea typeface="Calibri" panose="020F0502020204030204"/>
              <a:cs typeface="Calibri"/>
            </a:endParaRPr>
          </a:p>
        </p:txBody>
      </p:sp>
      <p:sp>
        <p:nvSpPr>
          <p:cNvPr id="3" name="Content Placeholder 2">
            <a:extLst>
              <a:ext uri="{FF2B5EF4-FFF2-40B4-BE49-F238E27FC236}">
                <a16:creationId xmlns:a16="http://schemas.microsoft.com/office/drawing/2014/main" id="{98152AAA-D7E0-40E4-95B4-A68C7D3ECB0D}"/>
              </a:ext>
            </a:extLst>
          </p:cNvPr>
          <p:cNvSpPr>
            <a:spLocks noGrp="1"/>
          </p:cNvSpPr>
          <p:nvPr>
            <p:ph sz="half" idx="13"/>
          </p:nvPr>
        </p:nvSpPr>
        <p:spPr>
          <a:xfrm>
            <a:off x="188911" y="1184224"/>
            <a:ext cx="8256531" cy="478322"/>
          </a:xfrm>
        </p:spPr>
        <p:txBody>
          <a:bodyPr vert="horz" lIns="91440" tIns="45720" rIns="91440" bIns="45720" rtlCol="0" anchor="t">
            <a:normAutofit/>
          </a:bodyPr>
          <a:lstStyle/>
          <a:p>
            <a:r>
              <a:rPr lang="en-US"/>
              <a:t>Question 2. Legacy Systems </a:t>
            </a:r>
            <a:endParaRPr lang="en-US">
              <a:solidFill>
                <a:srgbClr val="FF0000"/>
              </a:solidFill>
              <a:cs typeface="Calibri"/>
            </a:endParaRPr>
          </a:p>
        </p:txBody>
      </p:sp>
    </p:spTree>
    <p:extLst>
      <p:ext uri="{BB962C8B-B14F-4D97-AF65-F5344CB8AC3E}">
        <p14:creationId xmlns:p14="http://schemas.microsoft.com/office/powerpoint/2010/main" val="2044505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F9EAF5-2B7D-D2E6-52F7-CEFE7D0303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CABF75-9C86-C6B3-1881-F478A81F0687}"/>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2- Answer Legacy Systems</a:t>
            </a:r>
          </a:p>
        </p:txBody>
      </p:sp>
      <p:sp>
        <p:nvSpPr>
          <p:cNvPr id="2" name="Content Placeholder 1">
            <a:extLst>
              <a:ext uri="{FF2B5EF4-FFF2-40B4-BE49-F238E27FC236}">
                <a16:creationId xmlns:a16="http://schemas.microsoft.com/office/drawing/2014/main" id="{4552FC94-016D-2E9C-E896-CEB067B4B2DC}"/>
              </a:ext>
            </a:extLst>
          </p:cNvPr>
          <p:cNvSpPr>
            <a:spLocks/>
          </p:cNvSpPr>
          <p:nvPr/>
        </p:nvSpPr>
        <p:spPr>
          <a:xfrm>
            <a:off x="231007" y="1709688"/>
            <a:ext cx="10204567" cy="3942464"/>
          </a:xfrm>
          <a:prstGeom prst="rect">
            <a:avLst/>
          </a:prstGeom>
        </p:spPr>
        <p:txBody>
          <a:bodyPr vert="horz" lIns="91440" tIns="45720" rIns="91440" bIns="45720" rtlCol="0" anchor="t">
            <a:normAutofit/>
          </a:bodyPr>
          <a:lstStyle/>
          <a:p>
            <a:pPr marL="301625" lvl="1" indent="-228600" algn="just">
              <a:lnSpc>
                <a:spcPct val="90000"/>
              </a:lnSpc>
              <a:spcAft>
                <a:spcPts val="600"/>
              </a:spcAft>
              <a:buFont typeface="Arial" panose="020B0604020202020204" pitchFamily="34" charset="0"/>
              <a:buChar char="•"/>
            </a:pPr>
            <a:r>
              <a:rPr lang="en-US" sz="2400"/>
              <a:t>The City of Wilmington is actively addressing legacy systems that impact operational efficiency. We are focused on replacing outdated hardware, including older laptops, PCs, and printers, to enhance performance and reliability. </a:t>
            </a:r>
            <a:endParaRPr lang="en-US" sz="2400">
              <a:ea typeface="Calibri"/>
              <a:cs typeface="Calibri"/>
            </a:endParaRPr>
          </a:p>
          <a:p>
            <a:pPr marL="301625" lvl="1" indent="-228600" algn="just">
              <a:lnSpc>
                <a:spcPct val="90000"/>
              </a:lnSpc>
              <a:spcAft>
                <a:spcPts val="600"/>
              </a:spcAft>
              <a:buFont typeface="Arial" panose="020B0604020202020204" pitchFamily="34" charset="0"/>
              <a:buChar char="•"/>
            </a:pPr>
            <a:r>
              <a:rPr lang="en-US" sz="2400"/>
              <a:t>Additionally, we are upgrading the remaining Windows 10 operating systems to Windows 11 to improve security and compatibility.</a:t>
            </a:r>
            <a:endParaRPr lang="en-US" sz="2400">
              <a:ea typeface="Calibri"/>
              <a:cs typeface="Calibri"/>
            </a:endParaRPr>
          </a:p>
          <a:p>
            <a:pPr marL="301625" lvl="1" indent="-228600" algn="just">
              <a:lnSpc>
                <a:spcPct val="90000"/>
              </a:lnSpc>
              <a:spcAft>
                <a:spcPts val="600"/>
              </a:spcAft>
              <a:buFont typeface="Arial" panose="020B0604020202020204" pitchFamily="34" charset="0"/>
              <a:buChar char="•"/>
            </a:pPr>
            <a:r>
              <a:rPr lang="en-US" sz="2400"/>
              <a:t>Our timekeeping system is undergoing a modernization effort, and we have initiated the process to assess and determine the future direction for the City’s ERP software needs, ensuring alignment with evolving operational requirements</a:t>
            </a:r>
            <a:endParaRPr lang="en-US" sz="2400">
              <a:ea typeface="Calibri"/>
              <a:cs typeface="Calibri"/>
            </a:endParaRPr>
          </a:p>
        </p:txBody>
      </p:sp>
      <p:grpSp>
        <p:nvGrpSpPr>
          <p:cNvPr id="53" name="Group 52">
            <a:extLst>
              <a:ext uri="{FF2B5EF4-FFF2-40B4-BE49-F238E27FC236}">
                <a16:creationId xmlns:a16="http://schemas.microsoft.com/office/drawing/2014/main" id="{CD09A5D0-6103-3175-1816-5737B12DF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F5F36AAC-DC8F-CAB6-46D9-4DE9C01B08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F7024489-35B6-C43C-6BE3-40B83115DF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7253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2"/>
          </p:nvPr>
        </p:nvSpPr>
        <p:spPr>
          <a:xfrm>
            <a:off x="319253" y="2053389"/>
            <a:ext cx="9901319" cy="2301698"/>
          </a:xfrm>
        </p:spPr>
        <p:txBody>
          <a:bodyPr>
            <a:normAutofit/>
          </a:bodyPr>
          <a:lstStyle/>
          <a:p>
            <a:pPr marL="0" indent="0">
              <a:buNone/>
            </a:pPr>
            <a:r>
              <a:rPr lang="en-US" sz="2000">
                <a:ea typeface="+mn-lt"/>
                <a:cs typeface="+mn-lt"/>
              </a:rPr>
              <a:t>Discuss any budgetary fiscal plans to address AI (Artificial intelligence).</a:t>
            </a:r>
          </a:p>
          <a:p>
            <a:pPr marL="914400" lvl="1" indent="-457200">
              <a:buAutoNum type="alphaLcPeriod"/>
            </a:pPr>
            <a:r>
              <a:rPr lang="en-US" sz="2000">
                <a:ea typeface="+mn-lt"/>
                <a:cs typeface="+mn-lt"/>
              </a:rPr>
              <a:t>Specify any potential use of City technology services for AI, as well as if any caution against use of AI for certain services.</a:t>
            </a:r>
          </a:p>
          <a:p>
            <a:pPr marL="0" indent="0">
              <a:buNone/>
            </a:pPr>
            <a:endParaRPr lang="en-US" sz="2400">
              <a:ea typeface="+mn-lt"/>
              <a:cs typeface="+mn-lt"/>
            </a:endParaRPr>
          </a:p>
          <a:p>
            <a:pPr marL="0" indent="0">
              <a:buNone/>
            </a:pPr>
            <a:endParaRPr lang="en-US" sz="2400">
              <a:ea typeface="+mn-lt"/>
              <a:cs typeface="+mn-lt"/>
            </a:endParaRPr>
          </a:p>
          <a:p>
            <a:pPr marL="0" indent="0">
              <a:buNone/>
            </a:pPr>
            <a:endParaRPr lang="en-US" b="0">
              <a:ea typeface="+mn-lt"/>
              <a:cs typeface="+mn-lt"/>
            </a:endParaRPr>
          </a:p>
          <a:p>
            <a:endParaRPr lang="en-US" b="0">
              <a:ea typeface="+mn-lt"/>
              <a:cs typeface="+mn-lt"/>
            </a:endParaRPr>
          </a:p>
        </p:txBody>
      </p:sp>
      <p:sp>
        <p:nvSpPr>
          <p:cNvPr id="2" name="Content Placeholder 2">
            <a:extLst>
              <a:ext uri="{FF2B5EF4-FFF2-40B4-BE49-F238E27FC236}">
                <a16:creationId xmlns:a16="http://schemas.microsoft.com/office/drawing/2014/main" id="{6E981DED-C4C0-4B1E-DA3D-1E89265103E8}"/>
              </a:ext>
            </a:extLst>
          </p:cNvPr>
          <p:cNvSpPr>
            <a:spLocks noGrp="1"/>
          </p:cNvSpPr>
          <p:nvPr>
            <p:ph sz="half" idx="13"/>
          </p:nvPr>
        </p:nvSpPr>
        <p:spPr>
          <a:xfrm>
            <a:off x="319253" y="1479301"/>
            <a:ext cx="4934479" cy="473825"/>
          </a:xfrm>
        </p:spPr>
        <p:txBody>
          <a:bodyPr vert="horz" lIns="91440" tIns="45720" rIns="91440" bIns="45720" rtlCol="0" anchor="t">
            <a:normAutofit fontScale="92500"/>
          </a:bodyPr>
          <a:lstStyle/>
          <a:p>
            <a:r>
              <a:rPr lang="en-US"/>
              <a:t>Question 3. Artificial Intelligence </a:t>
            </a:r>
          </a:p>
        </p:txBody>
      </p:sp>
    </p:spTree>
    <p:extLst>
      <p:ext uri="{BB962C8B-B14F-4D97-AF65-F5344CB8AC3E}">
        <p14:creationId xmlns:p14="http://schemas.microsoft.com/office/powerpoint/2010/main" val="510627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6577F-2A68-80E8-BB67-81B282CAF9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598E22-24C9-5DE1-6251-2A549A614465}"/>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3 - Answer Artificial Intelligence</a:t>
            </a:r>
          </a:p>
        </p:txBody>
      </p:sp>
      <p:sp>
        <p:nvSpPr>
          <p:cNvPr id="2" name="Content Placeholder 1">
            <a:extLst>
              <a:ext uri="{FF2B5EF4-FFF2-40B4-BE49-F238E27FC236}">
                <a16:creationId xmlns:a16="http://schemas.microsoft.com/office/drawing/2014/main" id="{2121D60F-3255-CB66-2120-0F6E17A8E4B9}"/>
              </a:ext>
            </a:extLst>
          </p:cNvPr>
          <p:cNvSpPr>
            <a:spLocks/>
          </p:cNvSpPr>
          <p:nvPr/>
        </p:nvSpPr>
        <p:spPr>
          <a:xfrm>
            <a:off x="341296" y="1789898"/>
            <a:ext cx="10374318" cy="4050630"/>
          </a:xfrm>
          <a:prstGeom prst="rect">
            <a:avLst/>
          </a:prstGeom>
        </p:spPr>
        <p:txBody>
          <a:bodyPr vert="horz" lIns="91440" tIns="45720" rIns="91440" bIns="45720" rtlCol="0" anchor="t">
            <a:normAutofit/>
          </a:bodyPr>
          <a:lstStyle/>
          <a:p>
            <a:pPr marL="301625" lvl="1" indent="-228600" algn="just">
              <a:lnSpc>
                <a:spcPct val="90000"/>
              </a:lnSpc>
              <a:spcAft>
                <a:spcPts val="600"/>
              </a:spcAft>
              <a:buFont typeface="Arial" panose="020B0604020202020204" pitchFamily="34" charset="0"/>
              <a:buChar char="•"/>
            </a:pPr>
            <a:r>
              <a:rPr lang="en-US" sz="2000"/>
              <a:t>The City is taking a measured and strategic approach to AI adoption, recognizing its potential while ensuring responsible implementation. Over the next 15 months, we will continue exploring AI platforms, defining use cases, strengthening Data Governance, and developing employee training and compliance programs to support a secure and successful integration into City technology services.</a:t>
            </a:r>
            <a:endParaRPr lang="en-US" sz="2000">
              <a:ea typeface="Calibri"/>
              <a:cs typeface="Calibri"/>
            </a:endParaRPr>
          </a:p>
          <a:p>
            <a:pPr marL="301625" lvl="1" indent="-228600" algn="just">
              <a:lnSpc>
                <a:spcPct val="90000"/>
              </a:lnSpc>
              <a:spcAft>
                <a:spcPts val="600"/>
              </a:spcAft>
              <a:buFont typeface="Arial" panose="020B0604020202020204" pitchFamily="34" charset="0"/>
              <a:buChar char="•"/>
            </a:pPr>
            <a:endParaRPr lang="en-US" sz="2000">
              <a:ea typeface="Calibri"/>
              <a:cs typeface="Calibri"/>
            </a:endParaRPr>
          </a:p>
          <a:p>
            <a:pPr marL="301625" lvl="1" indent="-228600" algn="just">
              <a:lnSpc>
                <a:spcPct val="90000"/>
              </a:lnSpc>
              <a:spcAft>
                <a:spcPts val="600"/>
              </a:spcAft>
              <a:buFont typeface="Arial" panose="020B0604020202020204" pitchFamily="34" charset="0"/>
              <a:buChar char="•"/>
            </a:pPr>
            <a:r>
              <a:rPr lang="en-US" sz="2000"/>
              <a:t>A portion of the 'Cloud Initiatives' budget line has been strategically allocated to support AI research and development, ensuring a forward-thinking approach to emerging technology.</a:t>
            </a:r>
            <a:endParaRPr lang="en-US" sz="2000">
              <a:ea typeface="Calibri"/>
              <a:cs typeface="Calibri"/>
            </a:endParaRPr>
          </a:p>
          <a:p>
            <a:pPr marL="73025" lvl="1">
              <a:lnSpc>
                <a:spcPct val="90000"/>
              </a:lnSpc>
              <a:spcAft>
                <a:spcPts val="600"/>
              </a:spcAft>
            </a:pPr>
            <a:endParaRPr lang="en-US" sz="2800">
              <a:ea typeface="Calibri" panose="020F0502020204030204"/>
              <a:cs typeface="Calibri" panose="020F0502020204030204"/>
            </a:endParaRPr>
          </a:p>
          <a:p>
            <a:pPr marL="301625" lvl="1" indent="-228600">
              <a:lnSpc>
                <a:spcPct val="90000"/>
              </a:lnSpc>
              <a:spcAft>
                <a:spcPts val="600"/>
              </a:spcAft>
              <a:buFont typeface="Arial" panose="020B0604020202020204" pitchFamily="34" charset="0"/>
              <a:buChar char="•"/>
            </a:pPr>
            <a:endParaRPr lang="en-US" sz="2800">
              <a:ea typeface="Calibri" panose="020F0502020204030204"/>
              <a:cs typeface="Calibri" panose="020F0502020204030204"/>
            </a:endParaRPr>
          </a:p>
          <a:p>
            <a:pPr marL="301625" lvl="1" indent="-228600">
              <a:lnSpc>
                <a:spcPct val="90000"/>
              </a:lnSpc>
              <a:spcAft>
                <a:spcPts val="600"/>
              </a:spcAft>
              <a:buFont typeface="Arial" panose="020B0604020202020204" pitchFamily="34" charset="0"/>
              <a:buChar char="•"/>
            </a:pPr>
            <a:endParaRPr lang="en-US" sz="2800">
              <a:ea typeface="Calibri" panose="020F0502020204030204"/>
              <a:cs typeface="Calibri" panose="020F0502020204030204"/>
            </a:endParaRPr>
          </a:p>
        </p:txBody>
      </p:sp>
      <p:grpSp>
        <p:nvGrpSpPr>
          <p:cNvPr id="53" name="Group 52">
            <a:extLst>
              <a:ext uri="{FF2B5EF4-FFF2-40B4-BE49-F238E27FC236}">
                <a16:creationId xmlns:a16="http://schemas.microsoft.com/office/drawing/2014/main" id="{49A57F63-270C-8ADA-7745-66DCEBB4BB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3077550A-7EBA-C927-C308-EEC3CC871D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2ECE3DE-7055-7AEC-16D9-2DE9B4242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3A70243D-494A-22D4-97AC-3F6DDF6C240B}"/>
              </a:ext>
            </a:extLst>
          </p:cNvPr>
          <p:cNvPicPr>
            <a:picLocks noChangeAspect="1"/>
          </p:cNvPicPr>
          <p:nvPr/>
        </p:nvPicPr>
        <p:blipFill>
          <a:blip r:embed="rId2"/>
          <a:stretch>
            <a:fillRect/>
          </a:stretch>
        </p:blipFill>
        <p:spPr>
          <a:xfrm>
            <a:off x="4786213" y="5850966"/>
            <a:ext cx="1899765" cy="5248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close up of a logo&#10;&#10;Description automatically generated">
            <a:extLst>
              <a:ext uri="{FF2B5EF4-FFF2-40B4-BE49-F238E27FC236}">
                <a16:creationId xmlns:a16="http://schemas.microsoft.com/office/drawing/2014/main" id="{D835D970-361F-B380-6783-A2ABB3B2E2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9647" y="5467016"/>
            <a:ext cx="1072898" cy="223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95995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18470"/>
            <a:ext cx="10133367" cy="3495381"/>
          </a:xfrm>
        </p:spPr>
        <p:txBody>
          <a:bodyPr/>
          <a:lstStyle/>
          <a:p>
            <a:pPr marL="342900" marR="0" lvl="0" indent="-342900">
              <a:buSzPts val="1200"/>
              <a:buFont typeface="Times New Roman" panose="02020603050405020304" pitchFamily="18" charset="0"/>
              <a:buAutoNum type="arabicPeriod"/>
              <a:tabLst>
                <a:tab pos="304165" algn="l"/>
              </a:tabLst>
            </a:pPr>
            <a:r>
              <a:rPr lang="en-US" sz="2000" spc="0">
                <a:effectLst/>
                <a:latin typeface="Calibri"/>
                <a:ea typeface="Times New Roman" panose="02020603050405020304" pitchFamily="18" charset="0"/>
                <a:cs typeface="Calibri"/>
              </a:rPr>
              <a:t>Discuss</a:t>
            </a:r>
            <a:r>
              <a:rPr lang="en-US" sz="2000" spc="-5">
                <a:effectLst/>
                <a:latin typeface="Calibri"/>
                <a:ea typeface="Times New Roman" panose="02020603050405020304" pitchFamily="18" charset="0"/>
                <a:cs typeface="Calibri"/>
              </a:rPr>
              <a:t> </a:t>
            </a:r>
            <a:r>
              <a:rPr lang="en-US" sz="2000" spc="0">
                <a:effectLst/>
                <a:latin typeface="Calibri"/>
                <a:ea typeface="Times New Roman" panose="02020603050405020304" pitchFamily="18" charset="0"/>
                <a:cs typeface="Calibri"/>
              </a:rPr>
              <a:t>any</a:t>
            </a:r>
            <a:r>
              <a:rPr lang="en-US" sz="2000" spc="-5">
                <a:effectLst/>
                <a:latin typeface="Calibri"/>
                <a:ea typeface="Times New Roman" panose="02020603050405020304" pitchFamily="18" charset="0"/>
                <a:cs typeface="Calibri"/>
              </a:rPr>
              <a:t> </a:t>
            </a:r>
            <a:r>
              <a:rPr lang="en-US" sz="2000" spc="0">
                <a:effectLst/>
                <a:latin typeface="Calibri"/>
                <a:ea typeface="Times New Roman" panose="02020603050405020304" pitchFamily="18" charset="0"/>
                <a:cs typeface="Calibri"/>
              </a:rPr>
              <a:t>current</a:t>
            </a:r>
            <a:r>
              <a:rPr lang="en-US" sz="2000" spc="-5">
                <a:effectLst/>
                <a:latin typeface="Calibri"/>
                <a:ea typeface="Times New Roman" panose="02020603050405020304" pitchFamily="18" charset="0"/>
                <a:cs typeface="Calibri"/>
              </a:rPr>
              <a:t> </a:t>
            </a:r>
            <a:r>
              <a:rPr lang="en-US" sz="2000" spc="0">
                <a:effectLst/>
                <a:latin typeface="Calibri"/>
                <a:ea typeface="Times New Roman" panose="02020603050405020304" pitchFamily="18" charset="0"/>
                <a:cs typeface="Calibri"/>
              </a:rPr>
              <a:t>vacant</a:t>
            </a:r>
            <a:r>
              <a:rPr lang="en-US" sz="2000" spc="-5">
                <a:effectLst/>
                <a:latin typeface="Calibri"/>
                <a:ea typeface="Times New Roman" panose="02020603050405020304" pitchFamily="18" charset="0"/>
                <a:cs typeface="Calibri"/>
              </a:rPr>
              <a:t> </a:t>
            </a:r>
            <a:r>
              <a:rPr lang="en-US" sz="2000" spc="-10">
                <a:effectLst/>
                <a:latin typeface="Calibri"/>
                <a:ea typeface="Times New Roman" panose="02020603050405020304" pitchFamily="18" charset="0"/>
                <a:cs typeface="Calibri"/>
              </a:rPr>
              <a:t>positions.</a:t>
            </a:r>
            <a:br>
              <a:rPr lang="en-US" sz="2000" spc="-10">
                <a:effectLst/>
                <a:latin typeface="Calibri"/>
                <a:ea typeface="Times New Roman" panose="02020603050405020304" pitchFamily="18" charset="0"/>
                <a:cs typeface="Calibri"/>
              </a:rPr>
            </a:br>
            <a:endParaRPr lang="en-US" sz="2000" spc="0">
              <a:effectLst/>
              <a:latin typeface="Calibri"/>
              <a:ea typeface="Times New Roman" panose="02020603050405020304" pitchFamily="18" charset="0"/>
              <a:cs typeface="Calibri"/>
            </a:endParaRPr>
          </a:p>
          <a:p>
            <a:pPr marL="914400" marR="0" lvl="1" indent="-457200">
              <a:buSzPts val="1200"/>
              <a:buFont typeface="+mj-lt"/>
              <a:buAutoNum type="alphaLcPeriod"/>
              <a:tabLst>
                <a:tab pos="989330" algn="l"/>
              </a:tabLst>
            </a:pPr>
            <a:r>
              <a:rPr lang="en-US" sz="2000" spc="-5">
                <a:effectLst/>
                <a:latin typeface="Calibri"/>
                <a:ea typeface="Times New Roman" panose="02020603050405020304" pitchFamily="18" charset="0"/>
                <a:cs typeface="Calibri"/>
              </a:rPr>
              <a:t>Specify</a:t>
            </a:r>
            <a:r>
              <a:rPr lang="en-US" sz="2000" spc="-10">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duration of</a:t>
            </a:r>
            <a:r>
              <a:rPr lang="en-US" sz="2000" spc="-10">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the</a:t>
            </a:r>
            <a:r>
              <a:rPr lang="en-US" sz="2000" spc="-10">
                <a:effectLst/>
                <a:latin typeface="Calibri"/>
                <a:ea typeface="Times New Roman" panose="02020603050405020304" pitchFamily="18" charset="0"/>
                <a:cs typeface="Calibri"/>
              </a:rPr>
              <a:t> vacancy.</a:t>
            </a:r>
            <a:br>
              <a:rPr lang="en-US" sz="2000" spc="-10">
                <a:effectLst/>
                <a:latin typeface="Calibri"/>
                <a:ea typeface="Times New Roman" panose="02020603050405020304" pitchFamily="18" charset="0"/>
                <a:cs typeface="Calibri"/>
              </a:rPr>
            </a:br>
            <a:endParaRPr lang="en-US" sz="2000" spc="-5">
              <a:effectLst/>
              <a:latin typeface="Calibri"/>
              <a:ea typeface="Times New Roman" panose="02020603050405020304" pitchFamily="18" charset="0"/>
              <a:cs typeface="Calibri"/>
            </a:endParaRPr>
          </a:p>
          <a:p>
            <a:pPr marL="914400" marR="0" lvl="1" indent="-457200">
              <a:spcBef>
                <a:spcPts val="215"/>
              </a:spcBef>
              <a:buSzPts val="1200"/>
              <a:buFont typeface="+mj-lt"/>
              <a:buAutoNum type="alphaLcPeriod"/>
              <a:tabLst>
                <a:tab pos="989965" algn="l"/>
              </a:tabLst>
            </a:pPr>
            <a:r>
              <a:rPr lang="en-US" sz="2000" spc="-5">
                <a:effectLst/>
                <a:latin typeface="Calibri"/>
                <a:ea typeface="Times New Roman" panose="02020603050405020304" pitchFamily="18" charset="0"/>
                <a:cs typeface="Calibri"/>
              </a:rPr>
              <a:t>Specify</a:t>
            </a:r>
            <a:r>
              <a:rPr lang="en-US" sz="2000" spc="-10">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timeframe for</a:t>
            </a:r>
            <a:r>
              <a:rPr lang="en-US" sz="2000" spc="-15">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filling </a:t>
            </a:r>
            <a:r>
              <a:rPr lang="en-US" sz="2000" spc="-10">
                <a:effectLst/>
                <a:latin typeface="Calibri"/>
                <a:ea typeface="Times New Roman" panose="02020603050405020304" pitchFamily="18" charset="0"/>
                <a:cs typeface="Calibri"/>
              </a:rPr>
              <a:t>position.</a:t>
            </a:r>
            <a:br>
              <a:rPr lang="en-US" sz="2000" spc="-10">
                <a:effectLst/>
                <a:latin typeface="Calibri"/>
                <a:ea typeface="Times New Roman" panose="02020603050405020304" pitchFamily="18" charset="0"/>
                <a:cs typeface="Calibri"/>
              </a:rPr>
            </a:br>
            <a:endParaRPr lang="en-US" sz="2000" spc="-5">
              <a:effectLst/>
              <a:latin typeface="Calibri"/>
              <a:ea typeface="Times New Roman" panose="02020603050405020304" pitchFamily="18" charset="0"/>
              <a:cs typeface="Calibri"/>
            </a:endParaRPr>
          </a:p>
          <a:p>
            <a:pPr marL="914400" marR="0" lvl="1" indent="-457200">
              <a:spcBef>
                <a:spcPts val="205"/>
              </a:spcBef>
              <a:buSzPts val="1200"/>
              <a:buFont typeface="+mj-lt"/>
              <a:buAutoNum type="alphaLcPeriod"/>
              <a:tabLst>
                <a:tab pos="989330" algn="l"/>
              </a:tabLst>
            </a:pPr>
            <a:r>
              <a:rPr lang="en-US" sz="2000" spc="-5">
                <a:effectLst/>
                <a:latin typeface="Calibri"/>
                <a:ea typeface="Times New Roman" panose="02020603050405020304" pitchFamily="18" charset="0"/>
                <a:cs typeface="Calibri"/>
              </a:rPr>
              <a:t>Specify</a:t>
            </a:r>
            <a:r>
              <a:rPr lang="en-US" sz="2000" spc="-15">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impact to the department due</a:t>
            </a:r>
            <a:r>
              <a:rPr lang="en-US" sz="2000" spc="-10">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to the length</a:t>
            </a:r>
            <a:r>
              <a:rPr lang="en-US" sz="2000" spc="5">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of</a:t>
            </a:r>
            <a:r>
              <a:rPr lang="en-US" sz="2000" spc="-10">
                <a:effectLst/>
                <a:latin typeface="Calibri"/>
                <a:ea typeface="Times New Roman" panose="02020603050405020304" pitchFamily="18" charset="0"/>
                <a:cs typeface="Calibri"/>
              </a:rPr>
              <a:t> </a:t>
            </a:r>
            <a:r>
              <a:rPr lang="en-US" sz="2000" spc="-5">
                <a:effectLst/>
                <a:latin typeface="Calibri"/>
                <a:ea typeface="Times New Roman" panose="02020603050405020304" pitchFamily="18" charset="0"/>
                <a:cs typeface="Calibri"/>
              </a:rPr>
              <a:t>the </a:t>
            </a:r>
            <a:r>
              <a:rPr lang="en-US" sz="2000" spc="-10">
                <a:effectLst/>
                <a:latin typeface="Calibri"/>
                <a:ea typeface="Times New Roman" panose="02020603050405020304" pitchFamily="18" charset="0"/>
                <a:cs typeface="Calibri"/>
              </a:rPr>
              <a:t>vacancy.</a:t>
            </a:r>
            <a:br>
              <a:rPr lang="en-US" sz="2000" spc="-10">
                <a:effectLst/>
                <a:latin typeface="Calibri"/>
                <a:ea typeface="Times New Roman" panose="02020603050405020304" pitchFamily="18" charset="0"/>
                <a:cs typeface="Calibri"/>
              </a:rPr>
            </a:br>
            <a:endParaRPr lang="en-US" sz="2000" spc="-5">
              <a:effectLst/>
              <a:latin typeface="Calibri"/>
              <a:ea typeface="Times New Roman" panose="02020603050405020304" pitchFamily="18" charset="0"/>
              <a:cs typeface="Calibri"/>
            </a:endParaRPr>
          </a:p>
          <a:p>
            <a:pPr marL="1371600" marR="0" lvl="2" indent="-457200">
              <a:spcBef>
                <a:spcPts val="205"/>
              </a:spcBef>
              <a:buSzPts val="1200"/>
              <a:buFont typeface="+mj-lt"/>
              <a:buAutoNum type="alphaLcPeriod"/>
              <a:tabLst>
                <a:tab pos="1446530" algn="l"/>
              </a:tabLst>
            </a:pPr>
            <a:r>
              <a:rPr lang="en-US" spc="0">
                <a:effectLst/>
                <a:latin typeface="Calibri"/>
                <a:ea typeface="Times New Roman" panose="02020603050405020304" pitchFamily="18" charset="0"/>
                <a:cs typeface="Calibri"/>
              </a:rPr>
              <a:t>Any</a:t>
            </a:r>
            <a:r>
              <a:rPr lang="en-US" spc="-15">
                <a:effectLst/>
                <a:latin typeface="Calibri"/>
                <a:ea typeface="Times New Roman" panose="02020603050405020304" pitchFamily="18" charset="0"/>
                <a:cs typeface="Calibri"/>
              </a:rPr>
              <a:t> </a:t>
            </a:r>
            <a:r>
              <a:rPr lang="en-US" spc="0">
                <a:effectLst/>
                <a:latin typeface="Calibri"/>
                <a:ea typeface="Times New Roman" panose="02020603050405020304" pitchFamily="18" charset="0"/>
                <a:cs typeface="Calibri"/>
              </a:rPr>
              <a:t>impact</a:t>
            </a:r>
            <a:r>
              <a:rPr lang="en-US" spc="-10">
                <a:effectLst/>
                <a:latin typeface="Calibri"/>
                <a:ea typeface="Times New Roman" panose="02020603050405020304" pitchFamily="18" charset="0"/>
                <a:cs typeface="Calibri"/>
              </a:rPr>
              <a:t> </a:t>
            </a:r>
            <a:r>
              <a:rPr lang="en-US" spc="0">
                <a:effectLst/>
                <a:latin typeface="Calibri"/>
                <a:ea typeface="Times New Roman" panose="02020603050405020304" pitchFamily="18" charset="0"/>
                <a:cs typeface="Calibri"/>
              </a:rPr>
              <a:t>to</a:t>
            </a:r>
            <a:r>
              <a:rPr lang="en-US" spc="-10">
                <a:effectLst/>
                <a:latin typeface="Calibri"/>
                <a:ea typeface="Times New Roman" panose="02020603050405020304" pitchFamily="18" charset="0"/>
                <a:cs typeface="Calibri"/>
              </a:rPr>
              <a:t> </a:t>
            </a:r>
            <a:r>
              <a:rPr lang="en-US" spc="0">
                <a:effectLst/>
                <a:latin typeface="Calibri"/>
                <a:ea typeface="Times New Roman" panose="02020603050405020304" pitchFamily="18" charset="0"/>
                <a:cs typeface="Calibri"/>
              </a:rPr>
              <a:t>Overtime, Consultants,</a:t>
            </a:r>
            <a:r>
              <a:rPr lang="en-US" spc="-10">
                <a:effectLst/>
                <a:latin typeface="Calibri"/>
                <a:ea typeface="Times New Roman" panose="02020603050405020304" pitchFamily="18" charset="0"/>
                <a:cs typeface="Calibri"/>
              </a:rPr>
              <a:t> </a:t>
            </a:r>
            <a:r>
              <a:rPr lang="en-US" spc="0">
                <a:effectLst/>
                <a:latin typeface="Calibri"/>
                <a:ea typeface="Times New Roman" panose="02020603050405020304" pitchFamily="18" charset="0"/>
                <a:cs typeface="Calibri"/>
              </a:rPr>
              <a:t>Temps,</a:t>
            </a:r>
            <a:r>
              <a:rPr lang="en-US" spc="-10">
                <a:effectLst/>
                <a:latin typeface="Calibri"/>
                <a:ea typeface="Times New Roman" panose="02020603050405020304" pitchFamily="18" charset="0"/>
                <a:cs typeface="Calibri"/>
              </a:rPr>
              <a:t> </a:t>
            </a:r>
            <a:r>
              <a:rPr lang="en-US" spc="-20">
                <a:effectLst/>
                <a:latin typeface="Calibri"/>
                <a:ea typeface="Times New Roman" panose="02020603050405020304" pitchFamily="18" charset="0"/>
                <a:cs typeface="Calibri"/>
              </a:rPr>
              <a:t>etc.</a:t>
            </a:r>
            <a:endParaRPr lang="en-US" spc="0">
              <a:effectLst/>
              <a:latin typeface="Calibri"/>
              <a:ea typeface="Times New Roman" panose="02020603050405020304" pitchFamily="18" charset="0"/>
              <a:cs typeface="Calibri"/>
            </a:endParaRPr>
          </a:p>
          <a:p>
            <a:pPr marL="0" indent="0">
              <a:buNone/>
            </a:pPr>
            <a:endParaRPr lang="en-US">
              <a:ea typeface="+mn-lt"/>
              <a:cs typeface="+mn-lt"/>
            </a:endParaRPr>
          </a:p>
          <a:p>
            <a:pPr marL="0" indent="0">
              <a:buNone/>
            </a:pP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499794" cy="467141"/>
          </a:xfrm>
        </p:spPr>
        <p:txBody>
          <a:bodyPr>
            <a:normAutofit lnSpcReduction="10000"/>
          </a:bodyPr>
          <a:lstStyle/>
          <a:p>
            <a:r>
              <a:rPr lang="en-US"/>
              <a:t>Question 4.  Vacant Positions</a:t>
            </a:r>
          </a:p>
        </p:txBody>
      </p:sp>
    </p:spTree>
    <p:extLst>
      <p:ext uri="{BB962C8B-B14F-4D97-AF65-F5344CB8AC3E}">
        <p14:creationId xmlns:p14="http://schemas.microsoft.com/office/powerpoint/2010/main" val="3389962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755ED6-5A1E-9636-16B2-E83C85F485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AC14E8-D5DC-B438-8B83-3FB5A670FDBB}"/>
              </a:ext>
            </a:extLst>
          </p:cNvPr>
          <p:cNvSpPr>
            <a:spLocks/>
          </p:cNvSpPr>
          <p:nvPr/>
        </p:nvSpPr>
        <p:spPr>
          <a:xfrm>
            <a:off x="235819" y="1005840"/>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4 - Answer Vacant Positions</a:t>
            </a:r>
          </a:p>
        </p:txBody>
      </p:sp>
      <p:grpSp>
        <p:nvGrpSpPr>
          <p:cNvPr id="53" name="Group 52">
            <a:extLst>
              <a:ext uri="{FF2B5EF4-FFF2-40B4-BE49-F238E27FC236}">
                <a16:creationId xmlns:a16="http://schemas.microsoft.com/office/drawing/2014/main" id="{9E533F6B-7E29-C5BE-9193-A0E7BC5ACA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8D69F3C3-3074-FF8C-5DF4-6FFCD3B0C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46BD779-571E-5514-CA4A-D691BCBAB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Table 3">
            <a:extLst>
              <a:ext uri="{FF2B5EF4-FFF2-40B4-BE49-F238E27FC236}">
                <a16:creationId xmlns:a16="http://schemas.microsoft.com/office/drawing/2014/main" id="{21D3B9ED-1538-F3E8-7287-655E3661E1F2}"/>
              </a:ext>
            </a:extLst>
          </p:cNvPr>
          <p:cNvGraphicFramePr>
            <a:graphicFrameLocks noGrp="1"/>
          </p:cNvGraphicFramePr>
          <p:nvPr>
            <p:extLst>
              <p:ext uri="{D42A27DB-BD31-4B8C-83A1-F6EECF244321}">
                <p14:modId xmlns:p14="http://schemas.microsoft.com/office/powerpoint/2010/main" val="2090376825"/>
              </p:ext>
            </p:extLst>
          </p:nvPr>
        </p:nvGraphicFramePr>
        <p:xfrm>
          <a:off x="810649" y="1956392"/>
          <a:ext cx="9633097" cy="1472608"/>
        </p:xfrm>
        <a:graphic>
          <a:graphicData uri="http://schemas.openxmlformats.org/drawingml/2006/table">
            <a:tbl>
              <a:tblPr firstRow="1" bandRow="1">
                <a:tableStyleId>{5C22544A-7EE6-4342-B048-85BDC9FD1C3A}</a:tableStyleId>
              </a:tblPr>
              <a:tblGrid>
                <a:gridCol w="3842038">
                  <a:extLst>
                    <a:ext uri="{9D8B030D-6E8A-4147-A177-3AD203B41FA5}">
                      <a16:colId xmlns:a16="http://schemas.microsoft.com/office/drawing/2014/main" val="2510507239"/>
                    </a:ext>
                  </a:extLst>
                </a:gridCol>
                <a:gridCol w="2580027">
                  <a:extLst>
                    <a:ext uri="{9D8B030D-6E8A-4147-A177-3AD203B41FA5}">
                      <a16:colId xmlns:a16="http://schemas.microsoft.com/office/drawing/2014/main" val="3404754925"/>
                    </a:ext>
                  </a:extLst>
                </a:gridCol>
                <a:gridCol w="3211032">
                  <a:extLst>
                    <a:ext uri="{9D8B030D-6E8A-4147-A177-3AD203B41FA5}">
                      <a16:colId xmlns:a16="http://schemas.microsoft.com/office/drawing/2014/main" val="3572887250"/>
                    </a:ext>
                  </a:extLst>
                </a:gridCol>
              </a:tblGrid>
              <a:tr h="486366">
                <a:tc>
                  <a:txBody>
                    <a:bodyPr/>
                    <a:lstStyle/>
                    <a:p>
                      <a:r>
                        <a:rPr lang="en-US" sz="2000"/>
                        <a:t>Position Title </a:t>
                      </a:r>
                    </a:p>
                  </a:txBody>
                  <a:tcPr/>
                </a:tc>
                <a:tc>
                  <a:txBody>
                    <a:bodyPr/>
                    <a:lstStyle/>
                    <a:p>
                      <a:pPr algn="ctr"/>
                      <a:r>
                        <a:rPr lang="en-US" sz="2000"/>
                        <a:t>Vacancy Duration</a:t>
                      </a:r>
                    </a:p>
                  </a:txBody>
                  <a:tcPr/>
                </a:tc>
                <a:tc>
                  <a:txBody>
                    <a:bodyPr/>
                    <a:lstStyle/>
                    <a:p>
                      <a:pPr algn="ctr"/>
                      <a:r>
                        <a:rPr lang="en-US" sz="2000"/>
                        <a:t>Status</a:t>
                      </a:r>
                    </a:p>
                  </a:txBody>
                  <a:tcPr/>
                </a:tc>
                <a:extLst>
                  <a:ext uri="{0D108BD9-81ED-4DB2-BD59-A6C34878D82A}">
                    <a16:rowId xmlns:a16="http://schemas.microsoft.com/office/drawing/2014/main" val="31735183"/>
                  </a:ext>
                </a:extLst>
              </a:tr>
              <a:tr h="493121">
                <a:tc>
                  <a:txBody>
                    <a:bodyPr/>
                    <a:lstStyle/>
                    <a:p>
                      <a:r>
                        <a:rPr lang="en-US" sz="2000"/>
                        <a:t>Sr Desktop Information Engineer </a:t>
                      </a:r>
                    </a:p>
                  </a:txBody>
                  <a:tcPr/>
                </a:tc>
                <a:tc>
                  <a:txBody>
                    <a:bodyPr/>
                    <a:lstStyle/>
                    <a:p>
                      <a:pPr algn="ctr"/>
                      <a:r>
                        <a:rPr lang="en-US" sz="2000"/>
                        <a:t>7 Weeks</a:t>
                      </a:r>
                    </a:p>
                  </a:txBody>
                  <a:tcPr/>
                </a:tc>
                <a:tc>
                  <a:txBody>
                    <a:bodyPr/>
                    <a:lstStyle/>
                    <a:p>
                      <a:pPr algn="ctr"/>
                      <a:r>
                        <a:rPr lang="en-US" sz="2000"/>
                        <a:t>Posted, awaiting hire</a:t>
                      </a:r>
                    </a:p>
                  </a:txBody>
                  <a:tcPr/>
                </a:tc>
                <a:extLst>
                  <a:ext uri="{0D108BD9-81ED-4DB2-BD59-A6C34878D82A}">
                    <a16:rowId xmlns:a16="http://schemas.microsoft.com/office/drawing/2014/main" val="4098045368"/>
                  </a:ext>
                </a:extLst>
              </a:tr>
              <a:tr h="493121">
                <a:tc>
                  <a:txBody>
                    <a:bodyPr/>
                    <a:lstStyle/>
                    <a:p>
                      <a:r>
                        <a:rPr lang="en-US" sz="2000"/>
                        <a:t>Information Desktop Engineer</a:t>
                      </a:r>
                    </a:p>
                  </a:txBody>
                  <a:tcPr/>
                </a:tc>
                <a:tc>
                  <a:txBody>
                    <a:bodyPr/>
                    <a:lstStyle/>
                    <a:p>
                      <a:pPr algn="ctr"/>
                      <a:r>
                        <a:rPr lang="en-US" sz="2000"/>
                        <a:t>3 Weeks </a:t>
                      </a:r>
                    </a:p>
                  </a:txBody>
                  <a:tcPr/>
                </a:tc>
                <a:tc>
                  <a:txBody>
                    <a:bodyPr/>
                    <a:lstStyle/>
                    <a:p>
                      <a:pPr algn="ctr"/>
                      <a:r>
                        <a:rPr lang="en-US" sz="2000"/>
                        <a:t>Posted, awaiting hire</a:t>
                      </a:r>
                    </a:p>
                  </a:txBody>
                  <a:tcPr/>
                </a:tc>
                <a:extLst>
                  <a:ext uri="{0D108BD9-81ED-4DB2-BD59-A6C34878D82A}">
                    <a16:rowId xmlns:a16="http://schemas.microsoft.com/office/drawing/2014/main" val="4049430657"/>
                  </a:ext>
                </a:extLst>
              </a:tr>
            </a:tbl>
          </a:graphicData>
        </a:graphic>
      </p:graphicFrame>
      <p:sp>
        <p:nvSpPr>
          <p:cNvPr id="6" name="TextBox 5">
            <a:extLst>
              <a:ext uri="{FF2B5EF4-FFF2-40B4-BE49-F238E27FC236}">
                <a16:creationId xmlns:a16="http://schemas.microsoft.com/office/drawing/2014/main" id="{5546BCC2-9A94-239C-D786-8AF483A3344B}"/>
              </a:ext>
            </a:extLst>
          </p:cNvPr>
          <p:cNvSpPr txBox="1"/>
          <p:nvPr/>
        </p:nvSpPr>
        <p:spPr>
          <a:xfrm>
            <a:off x="370368" y="3855304"/>
            <a:ext cx="10749516" cy="1200329"/>
          </a:xfrm>
          <a:prstGeom prst="rect">
            <a:avLst/>
          </a:prstGeom>
          <a:noFill/>
        </p:spPr>
        <p:txBody>
          <a:bodyPr wrap="square" lIns="91440" tIns="45720" rIns="91440" bIns="45720" anchor="t">
            <a:spAutoFit/>
          </a:bodyPr>
          <a:lstStyle/>
          <a:p>
            <a:pPr marL="301625" lvl="1" indent="-228600" algn="just">
              <a:lnSpc>
                <a:spcPct val="90000"/>
              </a:lnSpc>
              <a:spcAft>
                <a:spcPts val="600"/>
              </a:spcAft>
              <a:buFont typeface="Arial" panose="020B0604020202020204" pitchFamily="34" charset="0"/>
              <a:buChar char="•"/>
            </a:pPr>
            <a:r>
              <a:rPr lang="en-US" sz="2000"/>
              <a:t>Due to the short duration of the vacancies, effective succession planning, and the exceptional performance of our existing staff, the impact on departmental operations has been minimal. Additionally, there has been no significant effect on overtime, consultant usage, or temporary staffing</a:t>
            </a:r>
            <a:endParaRPr lang="en-US"/>
          </a:p>
        </p:txBody>
      </p:sp>
    </p:spTree>
    <p:extLst>
      <p:ext uri="{BB962C8B-B14F-4D97-AF65-F5344CB8AC3E}">
        <p14:creationId xmlns:p14="http://schemas.microsoft.com/office/powerpoint/2010/main" val="2127353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A6551-B922-3262-6BFA-499C70CAE6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2AFCA6-14AC-D015-C2DF-D4AE7C30799D}"/>
              </a:ext>
            </a:extLst>
          </p:cNvPr>
          <p:cNvSpPr>
            <a:spLocks noGrp="1"/>
          </p:cNvSpPr>
          <p:nvPr>
            <p:ph sz="half" idx="2"/>
          </p:nvPr>
        </p:nvSpPr>
        <p:spPr>
          <a:xfrm>
            <a:off x="188911" y="2019259"/>
            <a:ext cx="10243656" cy="4518065"/>
          </a:xfrm>
        </p:spPr>
        <p:txBody>
          <a:bodyPr/>
          <a:lstStyle/>
          <a:p>
            <a:pPr marL="0" indent="0">
              <a:buNone/>
            </a:pPr>
            <a:r>
              <a:rPr lang="en-US" sz="2000">
                <a:ea typeface="+mn-lt"/>
                <a:cs typeface="+mn-lt"/>
              </a:rPr>
              <a:t>Discuss any proposed changes to positions (new positions, deleted positions, upgrade, realignment, transition, downgrade, title change, salary changes, etc.).</a:t>
            </a:r>
          </a:p>
          <a:p>
            <a:pPr marL="0" indent="0">
              <a:buNone/>
            </a:pPr>
            <a:endParaRPr lang="en-US">
              <a:ea typeface="+mn-lt"/>
              <a:cs typeface="+mn-lt"/>
            </a:endParaRPr>
          </a:p>
          <a:p>
            <a:endParaRPr lang="en-US"/>
          </a:p>
        </p:txBody>
      </p:sp>
      <p:sp>
        <p:nvSpPr>
          <p:cNvPr id="3" name="Content Placeholder 2">
            <a:extLst>
              <a:ext uri="{FF2B5EF4-FFF2-40B4-BE49-F238E27FC236}">
                <a16:creationId xmlns:a16="http://schemas.microsoft.com/office/drawing/2014/main" id="{DCC7D0B9-AD3E-D03B-6139-CB4D2B74069A}"/>
              </a:ext>
            </a:extLst>
          </p:cNvPr>
          <p:cNvSpPr>
            <a:spLocks noGrp="1"/>
          </p:cNvSpPr>
          <p:nvPr>
            <p:ph sz="half" idx="13"/>
          </p:nvPr>
        </p:nvSpPr>
        <p:spPr>
          <a:xfrm>
            <a:off x="188911" y="1479483"/>
            <a:ext cx="9499794" cy="467141"/>
          </a:xfrm>
        </p:spPr>
        <p:txBody>
          <a:bodyPr>
            <a:normAutofit lnSpcReduction="10000"/>
          </a:bodyPr>
          <a:lstStyle/>
          <a:p>
            <a:r>
              <a:rPr lang="en-US"/>
              <a:t>Question 5.  Changes to Positions</a:t>
            </a:r>
          </a:p>
        </p:txBody>
      </p:sp>
    </p:spTree>
    <p:extLst>
      <p:ext uri="{BB962C8B-B14F-4D97-AF65-F5344CB8AC3E}">
        <p14:creationId xmlns:p14="http://schemas.microsoft.com/office/powerpoint/2010/main" val="1599234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BC25E7-155E-A961-A306-52855EAB0E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B23B13-0554-2656-A94D-71E592642CA4}"/>
              </a:ext>
            </a:extLst>
          </p:cNvPr>
          <p:cNvSpPr>
            <a:spLocks/>
          </p:cNvSpPr>
          <p:nvPr/>
        </p:nvSpPr>
        <p:spPr>
          <a:xfrm>
            <a:off x="235819" y="1146208"/>
            <a:ext cx="9524198" cy="5727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a:ea typeface="+mj-ea"/>
                <a:cs typeface="+mj-cs"/>
              </a:rPr>
              <a:t>Question 5 - Answer Changes to Positions</a:t>
            </a:r>
          </a:p>
        </p:txBody>
      </p:sp>
      <p:sp>
        <p:nvSpPr>
          <p:cNvPr id="2" name="Content Placeholder 1">
            <a:extLst>
              <a:ext uri="{FF2B5EF4-FFF2-40B4-BE49-F238E27FC236}">
                <a16:creationId xmlns:a16="http://schemas.microsoft.com/office/drawing/2014/main" id="{E308E594-1CD2-622F-5A6A-C5B55BBD0A8B}"/>
              </a:ext>
            </a:extLst>
          </p:cNvPr>
          <p:cNvSpPr>
            <a:spLocks/>
          </p:cNvSpPr>
          <p:nvPr/>
        </p:nvSpPr>
        <p:spPr>
          <a:xfrm>
            <a:off x="231007" y="1920240"/>
            <a:ext cx="11240702" cy="4061068"/>
          </a:xfrm>
          <a:prstGeom prst="rect">
            <a:avLst/>
          </a:prstGeom>
        </p:spPr>
        <p:txBody>
          <a:bodyPr vert="horz" lIns="91440" tIns="45720" rIns="91440" bIns="45720" rtlCol="0" anchor="t">
            <a:normAutofit/>
          </a:bodyPr>
          <a:lstStyle/>
          <a:p>
            <a:pPr marL="415925" lvl="1" indent="-342900">
              <a:lnSpc>
                <a:spcPct val="90000"/>
              </a:lnSpc>
              <a:spcAft>
                <a:spcPts val="600"/>
              </a:spcAft>
              <a:buFont typeface="Arial" panose="020B0604020202020204" pitchFamily="34" charset="0"/>
              <a:buChar char="•"/>
            </a:pPr>
            <a:r>
              <a:rPr lang="en-US" sz="2000"/>
              <a:t>The Department has two positional changes. </a:t>
            </a:r>
            <a:r>
              <a:rPr lang="en-US" sz="2000" b="1"/>
              <a:t>The Webmaster position</a:t>
            </a:r>
            <a:r>
              <a:rPr lang="en-US" sz="2000"/>
              <a:t> will be deleted upon the retirement of the incumbent employee before the end of the budget year.  </a:t>
            </a:r>
            <a:br>
              <a:rPr lang="en-US" sz="2000"/>
            </a:br>
            <a:endParaRPr lang="en-US" sz="2000">
              <a:ea typeface="Calibri" panose="020F0502020204030204"/>
              <a:cs typeface="Calibri" panose="020F0502020204030204"/>
            </a:endParaRPr>
          </a:p>
          <a:p>
            <a:pPr marL="301625" lvl="1" indent="-228600">
              <a:lnSpc>
                <a:spcPct val="90000"/>
              </a:lnSpc>
              <a:spcAft>
                <a:spcPts val="600"/>
              </a:spcAft>
              <a:buFont typeface="Arial" panose="020B0604020202020204" pitchFamily="34" charset="0"/>
              <a:buChar char="•"/>
            </a:pPr>
            <a:r>
              <a:rPr lang="en-US" sz="2000"/>
              <a:t>To align with evolving technological needs, this position will be upgraded to an </a:t>
            </a:r>
            <a:r>
              <a:rPr lang="en-US" sz="2000" b="1"/>
              <a:t>Application Support Specialist II</a:t>
            </a:r>
            <a:r>
              <a:rPr lang="en-US" sz="2000"/>
              <a:t>. This transition will enhance the adoption of emerging technologies such as AI and provide improved support for users' current system requests, ensuring greater efficiency and responsiveness.</a:t>
            </a:r>
            <a:endParaRPr lang="en-US" sz="2000">
              <a:ea typeface="Calibri" panose="020F0502020204030204"/>
              <a:cs typeface="Calibri" panose="020F0502020204030204"/>
            </a:endParaRPr>
          </a:p>
        </p:txBody>
      </p:sp>
      <p:grpSp>
        <p:nvGrpSpPr>
          <p:cNvPr id="53" name="Group 52">
            <a:extLst>
              <a:ext uri="{FF2B5EF4-FFF2-40B4-BE49-F238E27FC236}">
                <a16:creationId xmlns:a16="http://schemas.microsoft.com/office/drawing/2014/main" id="{C73B408E-84C1-1823-AD6A-4A55EF9FA1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8" name="Rectangle 47">
              <a:extLst>
                <a:ext uri="{FF2B5EF4-FFF2-40B4-BE49-F238E27FC236}">
                  <a16:creationId xmlns:a16="http://schemas.microsoft.com/office/drawing/2014/main" id="{9A33C36E-4ECC-BB41-47D0-E0DEC24C66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034CF4F-63B1-0792-108B-021B8066D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586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18470"/>
            <a:ext cx="10983479" cy="1319670"/>
          </a:xfrm>
        </p:spPr>
        <p:txBody>
          <a:bodyPr/>
          <a:lstStyle/>
          <a:p>
            <a:pPr marL="0" indent="0">
              <a:buNone/>
            </a:pPr>
            <a:r>
              <a:rPr lang="en-US" sz="2000">
                <a:ea typeface="Calibri" panose="020F0502020204030204"/>
                <a:cs typeface="Calibri" panose="020F0502020204030204"/>
              </a:rPr>
              <a:t>Discuss the planned use of </a:t>
            </a:r>
            <a:r>
              <a:rPr lang="en-US" sz="2000" b="1" u="sng">
                <a:ea typeface="Calibri" panose="020F0502020204030204"/>
                <a:cs typeface="Calibri" panose="020F0502020204030204"/>
              </a:rPr>
              <a:t>~$2.3M </a:t>
            </a:r>
            <a:r>
              <a:rPr lang="en-US" sz="2000">
                <a:ea typeface="Calibri" panose="020F0502020204030204"/>
                <a:cs typeface="Calibri" panose="020F0502020204030204"/>
              </a:rPr>
              <a:t>budgeted for Professional Fees, up </a:t>
            </a:r>
            <a:r>
              <a:rPr lang="en-US" sz="2000" b="1" u="sng">
                <a:ea typeface="Calibri" panose="020F0502020204030204"/>
                <a:cs typeface="Calibri" panose="020F0502020204030204"/>
              </a:rPr>
              <a:t>$173K </a:t>
            </a:r>
            <a:r>
              <a:rPr lang="en-US" sz="2000">
                <a:ea typeface="Calibri" panose="020F0502020204030204"/>
                <a:cs typeface="Calibri" panose="020F0502020204030204"/>
              </a:rPr>
              <a:t>over the prior year's budget (</a:t>
            </a:r>
            <a:r>
              <a:rPr lang="en-US" sz="2000" b="1" u="sng">
                <a:ea typeface="Calibri" panose="020F0502020204030204"/>
                <a:cs typeface="Calibri" panose="020F0502020204030204"/>
              </a:rPr>
              <a:t>$2.14M </a:t>
            </a:r>
            <a:r>
              <a:rPr lang="en-US" sz="2000">
                <a:ea typeface="Calibri" panose="020F0502020204030204"/>
                <a:cs typeface="Calibri" panose="020F0502020204030204"/>
              </a:rPr>
              <a:t>Consultant, </a:t>
            </a:r>
            <a:r>
              <a:rPr lang="en-US" sz="2000" b="1" u="sng">
                <a:ea typeface="Calibri" panose="020F0502020204030204"/>
                <a:cs typeface="Calibri" panose="020F0502020204030204"/>
              </a:rPr>
              <a:t>~$107K </a:t>
            </a:r>
            <a:r>
              <a:rPr lang="en-US" sz="2000">
                <a:ea typeface="Calibri" panose="020F0502020204030204"/>
                <a:cs typeface="Calibri" panose="020F0502020204030204"/>
              </a:rPr>
              <a:t>Temp Agency, </a:t>
            </a:r>
            <a:r>
              <a:rPr lang="en-US" sz="2000" b="1" u="sng">
                <a:ea typeface="Calibri" panose="020F0502020204030204"/>
                <a:cs typeface="Calibri" panose="020F0502020204030204"/>
              </a:rPr>
              <a:t>$50K </a:t>
            </a:r>
            <a:r>
              <a:rPr lang="en-US" sz="2000">
                <a:ea typeface="Calibri" panose="020F0502020204030204"/>
                <a:cs typeface="Calibri" panose="020F0502020204030204"/>
              </a:rPr>
              <a:t>Storage Record Retention).</a:t>
            </a: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a:t>Question 6. Professional Fees</a:t>
            </a:r>
          </a:p>
        </p:txBody>
      </p:sp>
      <p:pic>
        <p:nvPicPr>
          <p:cNvPr id="7" name="Picture 6">
            <a:extLst>
              <a:ext uri="{FF2B5EF4-FFF2-40B4-BE49-F238E27FC236}">
                <a16:creationId xmlns:a16="http://schemas.microsoft.com/office/drawing/2014/main" id="{3BF34C55-AFB2-459D-8A7D-083A2E8DB02F}"/>
              </a:ext>
            </a:extLst>
          </p:cNvPr>
          <p:cNvPicPr>
            <a:picLocks noChangeAspect="1"/>
          </p:cNvPicPr>
          <p:nvPr/>
        </p:nvPicPr>
        <p:blipFill>
          <a:blip r:embed="rId2"/>
          <a:stretch>
            <a:fillRect/>
          </a:stretch>
        </p:blipFill>
        <p:spPr>
          <a:xfrm>
            <a:off x="2658729" y="2696829"/>
            <a:ext cx="6373228" cy="3489660"/>
          </a:xfrm>
          <a:prstGeom prst="rect">
            <a:avLst/>
          </a:prstGeom>
        </p:spPr>
      </p:pic>
    </p:spTree>
    <p:extLst>
      <p:ext uri="{BB962C8B-B14F-4D97-AF65-F5344CB8AC3E}">
        <p14:creationId xmlns:p14="http://schemas.microsoft.com/office/powerpoint/2010/main" val="2444876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4FA05B-FDEE-816C-0D20-B3BDA90A13B7}"/>
              </a:ext>
            </a:extLst>
          </p:cNvPr>
          <p:cNvSpPr>
            <a:spLocks noGrp="1"/>
          </p:cNvSpPr>
          <p:nvPr>
            <p:ph sz="half" idx="2"/>
          </p:nvPr>
        </p:nvSpPr>
        <p:spPr/>
        <p:txBody>
          <a:bodyPr/>
          <a:lstStyle/>
          <a:p>
            <a:pPr marL="514350" indent="-514350">
              <a:buAutoNum type="alphaLcPeriod"/>
            </a:pPr>
            <a:r>
              <a:rPr lang="en-US" sz="2000">
                <a:ea typeface="Calibri" panose="020F0502020204030204"/>
                <a:cs typeface="Calibri" panose="020F0502020204030204"/>
              </a:rPr>
              <a:t>With a staff of 21 full-time positions, share how the above Consultant Expertise bolsters your team.</a:t>
            </a:r>
          </a:p>
          <a:p>
            <a:pPr marL="514350" indent="-514350">
              <a:buAutoNum type="alphaLcPeriod"/>
            </a:pPr>
            <a:r>
              <a:rPr lang="en-US" sz="2000">
                <a:ea typeface="Calibri" panose="020F0502020204030204"/>
                <a:cs typeface="Calibri" panose="020F0502020204030204"/>
              </a:rPr>
              <a:t>Specify the number of Consultants staffed by Diamond Technology and the functions performed for ~$804K.</a:t>
            </a:r>
          </a:p>
          <a:p>
            <a:pPr marL="514350" indent="-514350">
              <a:buAutoNum type="alphaLcPeriod"/>
            </a:pPr>
            <a:r>
              <a:rPr lang="en-US" sz="2000">
                <a:ea typeface="Calibri" panose="020F0502020204030204"/>
                <a:cs typeface="Calibri" panose="020F0502020204030204"/>
              </a:rPr>
              <a:t>Specify the length of all consultant contracts, cost per year, and number of years City has been engaged. </a:t>
            </a:r>
          </a:p>
          <a:p>
            <a:pPr marL="514350" indent="-514350">
              <a:buAutoNum type="alphaLcPeriod"/>
            </a:pPr>
            <a:r>
              <a:rPr lang="en-US" sz="2000">
                <a:ea typeface="Calibri" panose="020F0502020204030204"/>
                <a:cs typeface="Calibri" panose="020F0502020204030204"/>
              </a:rPr>
              <a:t>Specify if any vendor are DBE's.</a:t>
            </a:r>
          </a:p>
          <a:p>
            <a:pPr marL="514350" indent="-514350">
              <a:buAutoNum type="alphaLcPeriod"/>
            </a:pPr>
            <a:r>
              <a:rPr lang="en-US" sz="2000">
                <a:ea typeface="Calibri" panose="020F0502020204030204"/>
                <a:cs typeface="Calibri" panose="020F0502020204030204"/>
              </a:rPr>
              <a:t>Share how your department is leveraging your Team with the use and growth of Interns.</a:t>
            </a:r>
          </a:p>
        </p:txBody>
      </p:sp>
      <p:sp>
        <p:nvSpPr>
          <p:cNvPr id="3" name="Content Placeholder 2">
            <a:extLst>
              <a:ext uri="{FF2B5EF4-FFF2-40B4-BE49-F238E27FC236}">
                <a16:creationId xmlns:a16="http://schemas.microsoft.com/office/drawing/2014/main" id="{7F296A9D-D919-93E0-E912-3F31BC286C77}"/>
              </a:ext>
            </a:extLst>
          </p:cNvPr>
          <p:cNvSpPr>
            <a:spLocks noGrp="1"/>
          </p:cNvSpPr>
          <p:nvPr>
            <p:ph sz="half" idx="13"/>
          </p:nvPr>
        </p:nvSpPr>
        <p:spPr>
          <a:xfrm>
            <a:off x="188910" y="1244102"/>
            <a:ext cx="6515731" cy="504854"/>
          </a:xfrm>
        </p:spPr>
        <p:txBody>
          <a:bodyPr vert="horz" lIns="91440" tIns="45720" rIns="91440" bIns="45720" rtlCol="0" anchor="t">
            <a:normAutofit/>
          </a:bodyPr>
          <a:lstStyle/>
          <a:p>
            <a:r>
              <a:rPr lang="en-US">
                <a:ea typeface="Calibri"/>
                <a:cs typeface="Calibri"/>
              </a:rPr>
              <a:t>Question 6. Professional Fees Continued. </a:t>
            </a:r>
            <a:endParaRPr lang="en-US"/>
          </a:p>
        </p:txBody>
      </p:sp>
    </p:spTree>
    <p:extLst>
      <p:ext uri="{BB962C8B-B14F-4D97-AF65-F5344CB8AC3E}">
        <p14:creationId xmlns:p14="http://schemas.microsoft.com/office/powerpoint/2010/main" val="2435632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a:xfrm>
            <a:off x="369664" y="1995386"/>
            <a:ext cx="10946346" cy="4546067"/>
          </a:xfrm>
        </p:spPr>
        <p:txBody>
          <a:bodyPr>
            <a:normAutofit/>
          </a:bodyPr>
          <a:lstStyle/>
          <a:p>
            <a:r>
              <a:rPr lang="en-US" sz="2000"/>
              <a:t>The planned ~$2.3M budget allocated for Professional Fees reflects a strategic approach to supporting the organization's IT functions through consultants, contractors and temporary personnel.  Small IT departments often face limitations in resources and expertise, making external support essential for maintaining operational efficiency and achieving project goals.</a:t>
            </a:r>
            <a:br>
              <a:rPr lang="en-US" sz="2000"/>
            </a:br>
            <a:endParaRPr lang="en-US"/>
          </a:p>
          <a:p>
            <a:r>
              <a:rPr lang="en-US" sz="2000"/>
              <a:t>This year’s increase of $173K primarily results from outsourcing the Webmaster position, providing additional funding for project manager and business analyst consultants, and expanding the internship program. These investments ensure access to specialized skills, improve workflow management, and strengthen the department’s ability to meet evolving technological demands.</a:t>
            </a:r>
            <a:endParaRPr lang="en-US" sz="2000">
              <a:ea typeface="Calibri"/>
              <a:cs typeface="Calibri"/>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67030"/>
            <a:ext cx="8534399" cy="828356"/>
          </a:xfrm>
        </p:spPr>
        <p:txBody>
          <a:bodyPr vert="horz" lIns="91440" tIns="45720" rIns="91440" bIns="45720" rtlCol="0" anchor="t">
            <a:normAutofit/>
          </a:bodyPr>
          <a:lstStyle/>
          <a:p>
            <a:r>
              <a:rPr lang="en-US"/>
              <a:t>Question 6 - Answer Professional Fees</a:t>
            </a:r>
          </a:p>
        </p:txBody>
      </p:sp>
    </p:spTree>
    <p:extLst>
      <p:ext uri="{BB962C8B-B14F-4D97-AF65-F5344CB8AC3E}">
        <p14:creationId xmlns:p14="http://schemas.microsoft.com/office/powerpoint/2010/main" val="1571929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a:xfrm>
            <a:off x="188911" y="1830391"/>
            <a:ext cx="11015970" cy="4471802"/>
          </a:xfrm>
        </p:spPr>
        <p:txBody>
          <a:bodyPr>
            <a:normAutofit/>
          </a:bodyPr>
          <a:lstStyle/>
          <a:p>
            <a:r>
              <a:rPr lang="en-US" sz="2000"/>
              <a:t>There are currently nine consultants working for City IT:</a:t>
            </a:r>
            <a:br>
              <a:rPr lang="en-US" sz="2000"/>
            </a:br>
            <a:r>
              <a:rPr lang="en-US" sz="2000"/>
              <a:t> </a:t>
            </a:r>
            <a:endParaRPr lang="en-US" sz="2000">
              <a:ea typeface="Calibri"/>
              <a:cs typeface="Calibri"/>
            </a:endParaRPr>
          </a:p>
          <a:p>
            <a:pPr lvl="1"/>
            <a:r>
              <a:rPr lang="en-US" sz="2000"/>
              <a:t>5 Diamond Technologies Consultants </a:t>
            </a:r>
            <a:endParaRPr lang="en-US" sz="2000">
              <a:ea typeface="Calibri"/>
              <a:cs typeface="Calibri"/>
            </a:endParaRPr>
          </a:p>
          <a:p>
            <a:pPr lvl="1"/>
            <a:endParaRPr lang="en-US" sz="2000">
              <a:ea typeface="Calibri"/>
              <a:cs typeface="Calibri"/>
            </a:endParaRPr>
          </a:p>
          <a:p>
            <a:pPr lvl="1"/>
            <a:r>
              <a:rPr lang="en-US" sz="2000"/>
              <a:t>3  Brandywine Technologies Consultants</a:t>
            </a:r>
            <a:br>
              <a:rPr lang="en-US" sz="2000"/>
            </a:br>
            <a:endParaRPr lang="en-US" sz="2000">
              <a:ea typeface="Calibri"/>
              <a:cs typeface="Calibri"/>
            </a:endParaRPr>
          </a:p>
          <a:p>
            <a:pPr lvl="1"/>
            <a:r>
              <a:rPr lang="en-US" sz="2000"/>
              <a:t>Remote database management services (DBA) provided by </a:t>
            </a:r>
            <a:r>
              <a:rPr lang="en-US" sz="2000" err="1"/>
              <a:t>DataStrike</a:t>
            </a:r>
            <a:br>
              <a:rPr lang="en-US" sz="2000"/>
            </a:br>
            <a:endParaRPr lang="en-US" sz="2000">
              <a:ea typeface="Calibri"/>
              <a:cs typeface="Calibri"/>
            </a:endParaRPr>
          </a:p>
          <a:p>
            <a:r>
              <a:rPr lang="en-US" sz="2000"/>
              <a:t>None of the vendors identify as DBE’s </a:t>
            </a:r>
            <a:endParaRPr lang="en-US" sz="2000">
              <a:ea typeface="Calibri"/>
              <a:cs typeface="Calibri"/>
            </a:endParaRPr>
          </a:p>
          <a:p>
            <a:pPr marL="457200" lvl="1"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257880"/>
            <a:ext cx="8534399" cy="404666"/>
          </a:xfrm>
        </p:spPr>
        <p:txBody>
          <a:bodyPr>
            <a:noAutofit/>
          </a:bodyPr>
          <a:lstStyle/>
          <a:p>
            <a:r>
              <a:rPr lang="en-US"/>
              <a:t>Question 6 - Answer Professional Fees</a:t>
            </a:r>
          </a:p>
        </p:txBody>
      </p:sp>
    </p:spTree>
    <p:extLst>
      <p:ext uri="{BB962C8B-B14F-4D97-AF65-F5344CB8AC3E}">
        <p14:creationId xmlns:p14="http://schemas.microsoft.com/office/powerpoint/2010/main" val="1598407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a:xfrm>
            <a:off x="188911" y="2071570"/>
            <a:ext cx="8282053" cy="4465754"/>
          </a:xfrm>
        </p:spPr>
        <p:txBody>
          <a:bodyPr>
            <a:normAutofit lnSpcReduction="10000"/>
          </a:bodyPr>
          <a:lstStyle/>
          <a:p>
            <a:r>
              <a:rPr lang="en-US" sz="2000"/>
              <a:t>There are currently five consultants staffed by Diamond Technologies:</a:t>
            </a:r>
            <a:br>
              <a:rPr lang="en-US" sz="2000"/>
            </a:br>
            <a:endParaRPr lang="en-US" sz="2000">
              <a:ea typeface="Calibri"/>
              <a:cs typeface="Calibri"/>
            </a:endParaRPr>
          </a:p>
          <a:p>
            <a:pPr lvl="1"/>
            <a:r>
              <a:rPr lang="en-US" sz="2000"/>
              <a:t>1 Chief Information Security Officer (CISO), 1 Network Architect and 1 Network Technician  - $576K</a:t>
            </a:r>
            <a:br>
              <a:rPr lang="en-US" sz="2000"/>
            </a:br>
            <a:endParaRPr lang="en-US" sz="2000">
              <a:ea typeface="Calibri"/>
              <a:cs typeface="Calibri"/>
            </a:endParaRPr>
          </a:p>
          <a:p>
            <a:pPr lvl="1"/>
            <a:r>
              <a:rPr lang="en-US" sz="2000"/>
              <a:t>1 Data Scientist- $228K </a:t>
            </a:r>
            <a:br>
              <a:rPr lang="en-US" sz="2000"/>
            </a:br>
            <a:endParaRPr lang="en-US" sz="2000">
              <a:ea typeface="Calibri"/>
              <a:cs typeface="Calibri"/>
            </a:endParaRPr>
          </a:p>
          <a:p>
            <a:pPr lvl="1"/>
            <a:r>
              <a:rPr lang="en-US" sz="2000"/>
              <a:t>1 Helpdesk Support Analyst  - $66K</a:t>
            </a:r>
            <a:br>
              <a:rPr lang="en-US" sz="2000"/>
            </a:br>
            <a:endParaRPr lang="en-US" sz="2000">
              <a:ea typeface="Calibri"/>
              <a:cs typeface="Calibri"/>
            </a:endParaRPr>
          </a:p>
          <a:p>
            <a:pPr marL="457200" lvl="1" indent="0">
              <a:buNone/>
            </a:pPr>
            <a:br>
              <a:rPr lang="en-US" sz="2000"/>
            </a:br>
            <a:endParaRPr lang="en-US"/>
          </a:p>
          <a:p>
            <a:pPr marL="457200" lvl="1" indent="0">
              <a:buNone/>
            </a:pPr>
            <a:br>
              <a:rPr lang="en-US"/>
            </a:br>
            <a:endParaRPr lang="en-US"/>
          </a:p>
          <a:p>
            <a:pPr lvl="1"/>
            <a:endParaRPr lang="en-US"/>
          </a:p>
          <a:p>
            <a:pPr marL="457200" lvl="1" indent="0">
              <a:buNone/>
            </a:pPr>
            <a:r>
              <a:rPr lang="en-US"/>
              <a:t>  </a:t>
            </a:r>
            <a:endParaRPr lang="en-US">
              <a:cs typeface="Calibri"/>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18727" y="1465093"/>
            <a:ext cx="10230436" cy="488215"/>
          </a:xfrm>
        </p:spPr>
        <p:txBody>
          <a:bodyPr>
            <a:noAutofit/>
          </a:bodyPr>
          <a:lstStyle/>
          <a:p>
            <a:r>
              <a:rPr lang="en-US"/>
              <a:t>Question 6 - Answer Professional Fees – Consultants</a:t>
            </a:r>
          </a:p>
        </p:txBody>
      </p:sp>
      <p:pic>
        <p:nvPicPr>
          <p:cNvPr id="6" name="Picture 5">
            <a:extLst>
              <a:ext uri="{FF2B5EF4-FFF2-40B4-BE49-F238E27FC236}">
                <a16:creationId xmlns:a16="http://schemas.microsoft.com/office/drawing/2014/main" id="{79B93AAA-500D-207E-3575-70D683A0465B}"/>
              </a:ext>
            </a:extLst>
          </p:cNvPr>
          <p:cNvPicPr>
            <a:picLocks noChangeAspect="1"/>
          </p:cNvPicPr>
          <p:nvPr/>
        </p:nvPicPr>
        <p:blipFill>
          <a:blip r:embed="rId2"/>
          <a:stretch>
            <a:fillRect/>
          </a:stretch>
        </p:blipFill>
        <p:spPr>
          <a:xfrm>
            <a:off x="7805622" y="3497827"/>
            <a:ext cx="3430320" cy="281373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48590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a:xfrm>
            <a:off x="319253" y="2211938"/>
            <a:ext cx="8282053" cy="4465754"/>
          </a:xfrm>
        </p:spPr>
        <p:txBody>
          <a:bodyPr>
            <a:normAutofit/>
          </a:bodyPr>
          <a:lstStyle/>
          <a:p>
            <a:r>
              <a:rPr lang="en-US" sz="2000"/>
              <a:t>There are currently 3 consultants staffed by Brandywine Technology Services.</a:t>
            </a:r>
            <a:br>
              <a:rPr lang="en-US" sz="2000"/>
            </a:br>
            <a:endParaRPr lang="en-US" sz="2000">
              <a:ea typeface="Calibri"/>
              <a:cs typeface="Calibri"/>
            </a:endParaRPr>
          </a:p>
          <a:p>
            <a:pPr lvl="1"/>
            <a:r>
              <a:rPr lang="en-US" sz="2000"/>
              <a:t>1 IT Project Manager- $130K</a:t>
            </a:r>
            <a:br>
              <a:rPr lang="en-US" sz="2000"/>
            </a:br>
            <a:endParaRPr lang="en-US" sz="2000">
              <a:ea typeface="Calibri"/>
              <a:cs typeface="Calibri"/>
            </a:endParaRPr>
          </a:p>
          <a:p>
            <a:pPr lvl="1"/>
            <a:r>
              <a:rPr lang="en-US" sz="2000"/>
              <a:t>1 Payroll Processing - $100K</a:t>
            </a:r>
            <a:br>
              <a:rPr lang="en-US" sz="2000"/>
            </a:br>
            <a:endParaRPr lang="en-US" sz="2000">
              <a:ea typeface="Calibri"/>
              <a:cs typeface="Calibri"/>
            </a:endParaRPr>
          </a:p>
          <a:p>
            <a:pPr lvl="1"/>
            <a:r>
              <a:rPr lang="en-US" sz="2000"/>
              <a:t>1 Business Analyst -  $130K </a:t>
            </a:r>
            <a:br>
              <a:rPr lang="en-US"/>
            </a:br>
            <a:endParaRPr lang="en-US"/>
          </a:p>
          <a:p>
            <a:pPr marL="457200" lvl="1" indent="0">
              <a:buNone/>
            </a:pPr>
            <a:br>
              <a:rPr lang="en-US"/>
            </a:br>
            <a:endParaRPr lang="en-US"/>
          </a:p>
          <a:p>
            <a:pPr marL="457200" lvl="1"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2" y="1635542"/>
            <a:ext cx="11023259" cy="1321382"/>
          </a:xfrm>
        </p:spPr>
        <p:txBody>
          <a:bodyPr vert="horz" lIns="91440" tIns="45720" rIns="91440" bIns="45720" rtlCol="0" anchor="t">
            <a:noAutofit/>
          </a:bodyPr>
          <a:lstStyle/>
          <a:p>
            <a:r>
              <a:rPr lang="en-US"/>
              <a:t>Question 6 - Answer Professional Fees – Consultants</a:t>
            </a:r>
          </a:p>
        </p:txBody>
      </p:sp>
      <p:pic>
        <p:nvPicPr>
          <p:cNvPr id="6" name="Picture 5">
            <a:extLst>
              <a:ext uri="{FF2B5EF4-FFF2-40B4-BE49-F238E27FC236}">
                <a16:creationId xmlns:a16="http://schemas.microsoft.com/office/drawing/2014/main" id="{6016E0C0-13E1-0197-603F-47D79DA9EDC0}"/>
              </a:ext>
            </a:extLst>
          </p:cNvPr>
          <p:cNvPicPr>
            <a:picLocks noChangeAspect="1"/>
          </p:cNvPicPr>
          <p:nvPr/>
        </p:nvPicPr>
        <p:blipFill>
          <a:blip r:embed="rId2"/>
          <a:stretch>
            <a:fillRect/>
          </a:stretch>
        </p:blipFill>
        <p:spPr>
          <a:xfrm>
            <a:off x="6545004" y="3327129"/>
            <a:ext cx="4112603" cy="29803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8575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B67E4B-93BA-477A-BDD0-C5FCDA624D52}"/>
              </a:ext>
            </a:extLst>
          </p:cNvPr>
          <p:cNvSpPr>
            <a:spLocks noGrp="1"/>
          </p:cNvSpPr>
          <p:nvPr>
            <p:ph sz="half" idx="2"/>
          </p:nvPr>
        </p:nvSpPr>
        <p:spPr/>
        <p:txBody>
          <a:bodyPr>
            <a:normAutofit/>
          </a:bodyPr>
          <a:lstStyle/>
          <a:p>
            <a:endParaRPr lang="en-US"/>
          </a:p>
          <a:p>
            <a:pPr marL="457200" lvl="1" indent="0">
              <a:buNone/>
            </a:pPr>
            <a:r>
              <a:rPr lang="en-US"/>
              <a:t>  </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224849"/>
            <a:ext cx="8534399" cy="497498"/>
          </a:xfrm>
        </p:spPr>
        <p:txBody>
          <a:bodyPr>
            <a:normAutofit/>
          </a:bodyPr>
          <a:lstStyle/>
          <a:p>
            <a:r>
              <a:rPr lang="en-US"/>
              <a:t>Question 6 - Answer Professional Fees</a:t>
            </a:r>
          </a:p>
        </p:txBody>
      </p:sp>
      <p:graphicFrame>
        <p:nvGraphicFramePr>
          <p:cNvPr id="8" name="Table 7">
            <a:extLst>
              <a:ext uri="{FF2B5EF4-FFF2-40B4-BE49-F238E27FC236}">
                <a16:creationId xmlns:a16="http://schemas.microsoft.com/office/drawing/2014/main" id="{82C34703-550C-4A06-0BB2-FFEFAD07257C}"/>
              </a:ext>
            </a:extLst>
          </p:cNvPr>
          <p:cNvGraphicFramePr>
            <a:graphicFrameLocks noGrp="1"/>
          </p:cNvGraphicFramePr>
          <p:nvPr>
            <p:extLst>
              <p:ext uri="{D42A27DB-BD31-4B8C-83A1-F6EECF244321}">
                <p14:modId xmlns:p14="http://schemas.microsoft.com/office/powerpoint/2010/main" val="1243923529"/>
              </p:ext>
            </p:extLst>
          </p:nvPr>
        </p:nvGraphicFramePr>
        <p:xfrm>
          <a:off x="401594" y="1822621"/>
          <a:ext cx="11491019" cy="4633938"/>
        </p:xfrm>
        <a:graphic>
          <a:graphicData uri="http://schemas.openxmlformats.org/drawingml/2006/table">
            <a:tbl>
              <a:tblPr firstRow="1" bandRow="1">
                <a:tableStyleId>{7DF18680-E054-41AD-8BC1-D1AEF772440D}</a:tableStyleId>
              </a:tblPr>
              <a:tblGrid>
                <a:gridCol w="4185449">
                  <a:extLst>
                    <a:ext uri="{9D8B030D-6E8A-4147-A177-3AD203B41FA5}">
                      <a16:colId xmlns:a16="http://schemas.microsoft.com/office/drawing/2014/main" val="2122541054"/>
                    </a:ext>
                  </a:extLst>
                </a:gridCol>
                <a:gridCol w="1829261">
                  <a:extLst>
                    <a:ext uri="{9D8B030D-6E8A-4147-A177-3AD203B41FA5}">
                      <a16:colId xmlns:a16="http://schemas.microsoft.com/office/drawing/2014/main" val="2183562421"/>
                    </a:ext>
                  </a:extLst>
                </a:gridCol>
                <a:gridCol w="2239921">
                  <a:extLst>
                    <a:ext uri="{9D8B030D-6E8A-4147-A177-3AD203B41FA5}">
                      <a16:colId xmlns:a16="http://schemas.microsoft.com/office/drawing/2014/main" val="1584001304"/>
                    </a:ext>
                  </a:extLst>
                </a:gridCol>
                <a:gridCol w="3236388">
                  <a:extLst>
                    <a:ext uri="{9D8B030D-6E8A-4147-A177-3AD203B41FA5}">
                      <a16:colId xmlns:a16="http://schemas.microsoft.com/office/drawing/2014/main" val="1859716000"/>
                    </a:ext>
                  </a:extLst>
                </a:gridCol>
              </a:tblGrid>
              <a:tr h="635021">
                <a:tc>
                  <a:txBody>
                    <a:bodyPr/>
                    <a:lstStyle/>
                    <a:p>
                      <a:pPr lvl="0" algn="ctr">
                        <a:lnSpc>
                          <a:spcPct val="100000"/>
                        </a:lnSpc>
                        <a:spcBef>
                          <a:spcPts val="0"/>
                        </a:spcBef>
                        <a:spcAft>
                          <a:spcPts val="0"/>
                        </a:spcAft>
                        <a:buNone/>
                      </a:pPr>
                      <a:r>
                        <a:rPr lang="en-US" sz="1400" b="0" i="0" u="none" strike="noStrike" noProof="0">
                          <a:effectLst/>
                          <a:latin typeface="Calibri"/>
                        </a:rPr>
                        <a:t>Consultant Name  </a:t>
                      </a:r>
                      <a:endParaRPr lang="en-US"/>
                    </a:p>
                    <a:p>
                      <a:pPr lvl="0" algn="ctr">
                        <a:buNone/>
                      </a:pPr>
                      <a:endParaRPr lang="en-US" sz="1400">
                        <a:effectLst/>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Department </a:t>
                      </a:r>
                      <a:endParaRPr lang="en-US"/>
                    </a:p>
                    <a:p>
                      <a:pPr lvl="0" algn="ctr">
                        <a:buNone/>
                      </a:pPr>
                      <a:endParaRPr lang="en-US" sz="1400">
                        <a:effectLst/>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Cost </a:t>
                      </a:r>
                      <a:endParaRPr lang="en-US"/>
                    </a:p>
                    <a:p>
                      <a:pPr lvl="0" algn="ctr">
                        <a:buNone/>
                      </a:pPr>
                      <a:endParaRPr lang="en-US" sz="1400">
                        <a:effectLst/>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Duration (Yrs) </a:t>
                      </a:r>
                      <a:endParaRPr lang="en-US"/>
                    </a:p>
                    <a:p>
                      <a:pPr lvl="0" algn="ctr">
                        <a:buNone/>
                      </a:pPr>
                      <a:endParaRPr lang="en-US" sz="1400">
                        <a:effectLst/>
                      </a:endParaRPr>
                    </a:p>
                  </a:txBody>
                  <a:tcPr marL="0" marR="0" marT="0" marB="0" anchor="ctr"/>
                </a:tc>
                <a:extLst>
                  <a:ext uri="{0D108BD9-81ED-4DB2-BD59-A6C34878D82A}">
                    <a16:rowId xmlns:a16="http://schemas.microsoft.com/office/drawing/2014/main" val="697291011"/>
                  </a:ext>
                </a:extLst>
              </a:tr>
              <a:tr h="875300">
                <a:tc>
                  <a:txBody>
                    <a:bodyPr/>
                    <a:lstStyle/>
                    <a:p>
                      <a:pPr lvl="0" algn="ctr">
                        <a:lnSpc>
                          <a:spcPct val="100000"/>
                        </a:lnSpc>
                        <a:spcBef>
                          <a:spcPts val="0"/>
                        </a:spcBef>
                        <a:spcAft>
                          <a:spcPts val="0"/>
                        </a:spcAft>
                        <a:buNone/>
                      </a:pPr>
                      <a:r>
                        <a:rPr lang="en-US" sz="1400" b="0" i="0" u="none" strike="noStrike" noProof="0">
                          <a:solidFill>
                            <a:schemeClr val="tx1"/>
                          </a:solidFill>
                          <a:effectLst/>
                        </a:rPr>
                        <a:t>Diamond Technologies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rPr>
                        <a:t>IT/CITY-WIDE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rPr>
                        <a:t>$62,000.00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latin typeface="Calibri"/>
                        </a:rPr>
                        <a:t>19 </a:t>
                      </a:r>
                      <a:endParaRPr lang="en-US">
                        <a:latin typeface="Calibri"/>
                      </a:endParaRPr>
                    </a:p>
                  </a:txBody>
                  <a:tcPr marL="0" marR="0" marT="0" marB="0" anchor="ctr"/>
                </a:tc>
                <a:extLst>
                  <a:ext uri="{0D108BD9-81ED-4DB2-BD59-A6C34878D82A}">
                    <a16:rowId xmlns:a16="http://schemas.microsoft.com/office/drawing/2014/main" val="4285324831"/>
                  </a:ext>
                </a:extLst>
              </a:tr>
              <a:tr h="703672">
                <a:tc>
                  <a:txBody>
                    <a:bodyPr/>
                    <a:lstStyle/>
                    <a:p>
                      <a:pPr lvl="0" algn="ctr">
                        <a:lnSpc>
                          <a:spcPct val="100000"/>
                        </a:lnSpc>
                        <a:spcBef>
                          <a:spcPts val="0"/>
                        </a:spcBef>
                        <a:spcAft>
                          <a:spcPts val="0"/>
                        </a:spcAft>
                        <a:buNone/>
                      </a:pPr>
                      <a:r>
                        <a:rPr lang="en-US" sz="1400" b="0" i="0" u="none" strike="noStrike" noProof="0">
                          <a:effectLst/>
                          <a:latin typeface="Calibri"/>
                        </a:rPr>
                        <a:t>Jacobs Engineering (Formerly C2HM Hill) </a:t>
                      </a:r>
                      <a:endParaRPr lang="en-US">
                        <a:latin typeface="Calibri"/>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Public Works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$500,000.00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19.5 </a:t>
                      </a:r>
                      <a:endParaRPr lang="en-US">
                        <a:latin typeface="Calibri"/>
                      </a:endParaRPr>
                    </a:p>
                  </a:txBody>
                  <a:tcPr marL="0" marR="0" marT="0" marB="0" anchor="ctr"/>
                </a:tc>
                <a:extLst>
                  <a:ext uri="{0D108BD9-81ED-4DB2-BD59-A6C34878D82A}">
                    <a16:rowId xmlns:a16="http://schemas.microsoft.com/office/drawing/2014/main" val="2885646237"/>
                  </a:ext>
                </a:extLst>
              </a:tr>
              <a:tr h="566370">
                <a:tc>
                  <a:txBody>
                    <a:bodyPr/>
                    <a:lstStyle/>
                    <a:p>
                      <a:pPr lvl="0" algn="ctr">
                        <a:lnSpc>
                          <a:spcPct val="100000"/>
                        </a:lnSpc>
                        <a:spcBef>
                          <a:spcPts val="0"/>
                        </a:spcBef>
                        <a:spcAft>
                          <a:spcPts val="0"/>
                        </a:spcAft>
                        <a:buNone/>
                      </a:pPr>
                      <a:r>
                        <a:rPr lang="en-US" sz="1400" b="0" i="0" u="none" strike="noStrike" noProof="0">
                          <a:solidFill>
                            <a:schemeClr val="tx1"/>
                          </a:solidFill>
                          <a:effectLst/>
                          <a:latin typeface="Calibri"/>
                        </a:rPr>
                        <a:t>Accellance Consulting </a:t>
                      </a:r>
                      <a:endParaRPr lang="en-US">
                        <a:solidFill>
                          <a:schemeClr val="tx1"/>
                        </a:solidFill>
                        <a:latin typeface="Calibri"/>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latin typeface="Calibri"/>
                        </a:rPr>
                        <a:t>IT/LNI/Finance/PW </a:t>
                      </a:r>
                      <a:endParaRPr lang="en-US">
                        <a:solidFill>
                          <a:schemeClr val="tx1"/>
                        </a:solidFill>
                        <a:latin typeface="Calibri"/>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latin typeface="Calibri"/>
                        </a:rPr>
                        <a:t>$50,000.00 </a:t>
                      </a:r>
                      <a:endParaRPr lang="en-US">
                        <a:solidFill>
                          <a:schemeClr val="tx1"/>
                        </a:solidFill>
                        <a:latin typeface="Calibri"/>
                      </a:endParaRPr>
                    </a:p>
                  </a:txBody>
                  <a:tcPr marL="0" marR="0" marT="0" marB="0" anchor="ctr"/>
                </a:tc>
                <a:tc>
                  <a:txBody>
                    <a:bodyPr/>
                    <a:lstStyle/>
                    <a:p>
                      <a:pPr lvl="0" algn="ctr">
                        <a:lnSpc>
                          <a:spcPct val="100000"/>
                        </a:lnSpc>
                        <a:spcBef>
                          <a:spcPts val="0"/>
                        </a:spcBef>
                        <a:spcAft>
                          <a:spcPts val="0"/>
                        </a:spcAft>
                        <a:buNone/>
                      </a:pPr>
                      <a:r>
                        <a:rPr lang="en-US" sz="1400" b="0" i="0" u="none" strike="noStrike" noProof="0">
                          <a:solidFill>
                            <a:schemeClr val="tx1"/>
                          </a:solidFill>
                          <a:effectLst/>
                          <a:latin typeface="Calibri"/>
                        </a:rPr>
                        <a:t>2 </a:t>
                      </a:r>
                      <a:endParaRPr lang="en-US">
                        <a:solidFill>
                          <a:schemeClr val="tx1"/>
                        </a:solidFill>
                        <a:latin typeface="Calibri"/>
                      </a:endParaRPr>
                    </a:p>
                  </a:txBody>
                  <a:tcPr marL="0" marR="0" marT="0" marB="0" anchor="ctr"/>
                </a:tc>
                <a:extLst>
                  <a:ext uri="{0D108BD9-81ED-4DB2-BD59-A6C34878D82A}">
                    <a16:rowId xmlns:a16="http://schemas.microsoft.com/office/drawing/2014/main" val="2301633612"/>
                  </a:ext>
                </a:extLst>
              </a:tr>
              <a:tr h="686510">
                <a:tc>
                  <a:txBody>
                    <a:bodyPr/>
                    <a:lstStyle/>
                    <a:p>
                      <a:pPr lvl="0" algn="ctr">
                        <a:lnSpc>
                          <a:spcPct val="100000"/>
                        </a:lnSpc>
                        <a:spcBef>
                          <a:spcPts val="0"/>
                        </a:spcBef>
                        <a:spcAft>
                          <a:spcPts val="0"/>
                        </a:spcAft>
                        <a:buNone/>
                      </a:pPr>
                      <a:r>
                        <a:rPr lang="en-US" sz="1400" b="0" i="0" u="none" strike="noStrike" noProof="0">
                          <a:effectLst/>
                        </a:rPr>
                        <a:t>DataStrike (Remote DBA Access)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IT/CITY-WIDE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$30,000.00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kern="1200" noProof="0">
                          <a:solidFill>
                            <a:schemeClr val="dk1"/>
                          </a:solidFill>
                          <a:effectLst/>
                          <a:latin typeface="Calibri"/>
                          <a:ea typeface="+mn-ea"/>
                          <a:cs typeface="+mn-cs"/>
                        </a:rPr>
                        <a:t> 1 </a:t>
                      </a:r>
                      <a:endParaRPr lang="en-US" sz="1400" b="0" i="0" u="none" strike="noStrike" kern="1200">
                        <a:solidFill>
                          <a:schemeClr val="dk1"/>
                        </a:solidFill>
                        <a:effectLst/>
                        <a:latin typeface="Calibri"/>
                        <a:ea typeface="+mn-ea"/>
                        <a:cs typeface="+mn-cs"/>
                      </a:endParaRPr>
                    </a:p>
                  </a:txBody>
                  <a:tcPr marL="0" marR="0" marT="0" marB="0" anchor="ctr"/>
                </a:tc>
                <a:extLst>
                  <a:ext uri="{0D108BD9-81ED-4DB2-BD59-A6C34878D82A}">
                    <a16:rowId xmlns:a16="http://schemas.microsoft.com/office/drawing/2014/main" val="297111096"/>
                  </a:ext>
                </a:extLst>
              </a:tr>
              <a:tr h="566370">
                <a:tc>
                  <a:txBody>
                    <a:bodyPr/>
                    <a:lstStyle/>
                    <a:p>
                      <a:pPr lvl="0" algn="ctr">
                        <a:lnSpc>
                          <a:spcPct val="100000"/>
                        </a:lnSpc>
                        <a:spcBef>
                          <a:spcPts val="0"/>
                        </a:spcBef>
                        <a:spcAft>
                          <a:spcPts val="0"/>
                        </a:spcAft>
                        <a:buNone/>
                      </a:pPr>
                      <a:r>
                        <a:rPr lang="en-US" sz="1400" b="0" i="0" u="none" strike="noStrike" noProof="0">
                          <a:effectLst/>
                          <a:latin typeface="Calibri"/>
                        </a:rPr>
                        <a:t>Brandywine Technology Services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IT/CITY-WIDE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$360,000.00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rPr>
                        <a:t>6 </a:t>
                      </a:r>
                      <a:endParaRPr lang="en-US"/>
                    </a:p>
                  </a:txBody>
                  <a:tcPr marL="0" marR="0" marT="0" marB="0" anchor="ctr"/>
                </a:tc>
                <a:extLst>
                  <a:ext uri="{0D108BD9-81ED-4DB2-BD59-A6C34878D82A}">
                    <a16:rowId xmlns:a16="http://schemas.microsoft.com/office/drawing/2014/main" val="856103074"/>
                  </a:ext>
                </a:extLst>
              </a:tr>
              <a:tr h="600695">
                <a:tc>
                  <a:txBody>
                    <a:bodyPr/>
                    <a:lstStyle/>
                    <a:p>
                      <a:pPr lvl="0" algn="ctr">
                        <a:lnSpc>
                          <a:spcPct val="100000"/>
                        </a:lnSpc>
                        <a:spcBef>
                          <a:spcPts val="0"/>
                        </a:spcBef>
                        <a:spcAft>
                          <a:spcPts val="0"/>
                        </a:spcAft>
                        <a:buNone/>
                      </a:pPr>
                      <a:r>
                        <a:rPr lang="en-US" sz="1400" b="0" i="0" u="none" strike="noStrike" noProof="0">
                          <a:effectLst/>
                          <a:latin typeface="Calibri"/>
                        </a:rPr>
                        <a:t>Internships and Community initiatives</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IT/CITY-WIDE </a:t>
                      </a:r>
                      <a:endParaRPr lang="en-US"/>
                    </a:p>
                  </a:txBody>
                  <a:tcPr marL="0" marR="0" marT="0" marB="0" anchor="ctr"/>
                </a:tc>
                <a:tc>
                  <a:txBody>
                    <a:bodyPr/>
                    <a:lstStyle/>
                    <a:p>
                      <a:pPr lvl="0" algn="ctr">
                        <a:lnSpc>
                          <a:spcPct val="100000"/>
                        </a:lnSpc>
                        <a:spcBef>
                          <a:spcPts val="0"/>
                        </a:spcBef>
                        <a:spcAft>
                          <a:spcPts val="0"/>
                        </a:spcAft>
                        <a:buNone/>
                      </a:pPr>
                      <a:r>
                        <a:rPr lang="en-US" sz="1400" b="0" i="0" u="none" strike="noStrike" noProof="0">
                          <a:effectLst/>
                          <a:latin typeface="Calibri"/>
                        </a:rPr>
                        <a:t>$100,000.00 </a:t>
                      </a:r>
                      <a:endParaRPr lang="en-US"/>
                    </a:p>
                  </a:txBody>
                  <a:tcPr marL="0" marR="0" marT="0" marB="0" anchor="ctr"/>
                </a:tc>
                <a:tc>
                  <a:txBody>
                    <a:bodyPr/>
                    <a:lstStyle/>
                    <a:p>
                      <a:pPr lvl="0" algn="ctr">
                        <a:lnSpc>
                          <a:spcPct val="100000"/>
                        </a:lnSpc>
                        <a:spcBef>
                          <a:spcPts val="0"/>
                        </a:spcBef>
                        <a:spcAft>
                          <a:spcPts val="0"/>
                        </a:spcAft>
                        <a:buNone/>
                      </a:pPr>
                      <a:endParaRPr lang="en-US"/>
                    </a:p>
                  </a:txBody>
                  <a:tcPr marL="0" marR="0" marT="0" marB="0" anchor="ctr"/>
                </a:tc>
                <a:extLst>
                  <a:ext uri="{0D108BD9-81ED-4DB2-BD59-A6C34878D82A}">
                    <a16:rowId xmlns:a16="http://schemas.microsoft.com/office/drawing/2014/main" val="3136204928"/>
                  </a:ext>
                </a:extLst>
              </a:tr>
            </a:tbl>
          </a:graphicData>
        </a:graphic>
      </p:graphicFrame>
    </p:spTree>
    <p:extLst>
      <p:ext uri="{BB962C8B-B14F-4D97-AF65-F5344CB8AC3E}">
        <p14:creationId xmlns:p14="http://schemas.microsoft.com/office/powerpoint/2010/main" val="1658718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26D31D-1D46-6B9C-1F2B-1F16210C541F}"/>
              </a:ext>
            </a:extLst>
          </p:cNvPr>
          <p:cNvSpPr>
            <a:spLocks noGrp="1"/>
          </p:cNvSpPr>
          <p:nvPr>
            <p:ph sz="half" idx="2"/>
          </p:nvPr>
        </p:nvSpPr>
        <p:spPr>
          <a:xfrm>
            <a:off x="188911" y="1829030"/>
            <a:ext cx="11745478" cy="4634587"/>
          </a:xfrm>
        </p:spPr>
        <p:txBody>
          <a:bodyPr vert="horz" lIns="91440" tIns="45720" rIns="91440" bIns="45720" rtlCol="0" anchor="t">
            <a:normAutofit/>
          </a:bodyPr>
          <a:lstStyle/>
          <a:p>
            <a:r>
              <a:rPr lang="en-US" sz="2000"/>
              <a:t>Our internship program is an asset to the City, as it provides our department with skilled individuals who can supplement our workforce by assisting with projects and ticket requests. In turn, interns gain hands-on experience and develop essential skills that can enhance their career prospects and lead to higher employment opportunities.</a:t>
            </a:r>
            <a:endParaRPr lang="en-US" sz="2000">
              <a:ea typeface="Calibri"/>
              <a:cs typeface="Calibri"/>
            </a:endParaRPr>
          </a:p>
          <a:p>
            <a:r>
              <a:rPr lang="en-US" sz="2000"/>
              <a:t>Many of our existing technologies, programs and procedures have been vastly improved due to the efforts and ideas of these young recruits! </a:t>
            </a:r>
            <a:endParaRPr lang="en-US" sz="2000">
              <a:ea typeface="Calibri"/>
              <a:cs typeface="Calibri"/>
            </a:endParaRPr>
          </a:p>
          <a:p>
            <a:r>
              <a:rPr lang="en-US" sz="2000"/>
              <a:t>The Tech Impact program has been our primary partner for technical talent since 2014. We have developed several exceptional full-time employees from previous internship participants.</a:t>
            </a:r>
            <a:endParaRPr lang="en-US" sz="2000">
              <a:ea typeface="Calibri"/>
              <a:cs typeface="Calibri"/>
            </a:endParaRPr>
          </a:p>
          <a:p>
            <a:r>
              <a:rPr lang="en-US" sz="2000"/>
              <a:t>IT is working to expand our pipeline and develop relationships with additional local programs and institutions.  </a:t>
            </a:r>
            <a:endParaRPr lang="en-US" sz="2000">
              <a:ea typeface="Calibri"/>
              <a:cs typeface="Calibri"/>
            </a:endParaRPr>
          </a:p>
          <a:p>
            <a:r>
              <a:rPr lang="en-US" sz="2000"/>
              <a:t>The City IT department is actively helping to develop Wilmington's future IT workforce by partnering with the Parks Department to fund programs like Kai Coders Summer Camp. This initiative provides young people with access to technology and sparks their interest in the field, equipping them with foundational skills that can inspire future careers in IT.</a:t>
            </a:r>
            <a:endParaRPr lang="en-US" sz="2000">
              <a:ea typeface="Calibri" panose="020F0502020204030204"/>
              <a:cs typeface="Calibri" panose="020F0502020204030204"/>
            </a:endParaRPr>
          </a:p>
          <a:p>
            <a:endParaRPr lang="en-US" sz="2000"/>
          </a:p>
          <a:p>
            <a:endParaRPr lang="en-US" sz="2000">
              <a:cs typeface="Calibri"/>
            </a:endParaRPr>
          </a:p>
          <a:p>
            <a:endParaRPr lang="en-US"/>
          </a:p>
        </p:txBody>
      </p:sp>
      <p:sp>
        <p:nvSpPr>
          <p:cNvPr id="3" name="Content Placeholder 2">
            <a:extLst>
              <a:ext uri="{FF2B5EF4-FFF2-40B4-BE49-F238E27FC236}">
                <a16:creationId xmlns:a16="http://schemas.microsoft.com/office/drawing/2014/main" id="{C63E7B36-1663-5042-F9AA-3995F13BC67F}"/>
              </a:ext>
            </a:extLst>
          </p:cNvPr>
          <p:cNvSpPr>
            <a:spLocks noGrp="1"/>
          </p:cNvSpPr>
          <p:nvPr>
            <p:ph sz="half" idx="13"/>
          </p:nvPr>
        </p:nvSpPr>
        <p:spPr>
          <a:xfrm>
            <a:off x="188910" y="1236357"/>
            <a:ext cx="7926962" cy="581834"/>
          </a:xfrm>
        </p:spPr>
        <p:txBody>
          <a:bodyPr>
            <a:normAutofit/>
          </a:bodyPr>
          <a:lstStyle/>
          <a:p>
            <a:r>
              <a:rPr lang="en-US"/>
              <a:t>Question 6 – Answer Professional Fees - Internships</a:t>
            </a:r>
          </a:p>
        </p:txBody>
      </p:sp>
    </p:spTree>
    <p:extLst>
      <p:ext uri="{BB962C8B-B14F-4D97-AF65-F5344CB8AC3E}">
        <p14:creationId xmlns:p14="http://schemas.microsoft.com/office/powerpoint/2010/main" val="2920129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727684"/>
            <a:ext cx="11199564" cy="4809640"/>
          </a:xfrm>
        </p:spPr>
        <p:txBody>
          <a:bodyPr/>
          <a:lstStyle/>
          <a:p>
            <a:pPr marL="0" indent="0">
              <a:buNone/>
            </a:pPr>
            <a:r>
              <a:rPr lang="en-US" sz="2000">
                <a:ea typeface="Calibri"/>
                <a:cs typeface="Calibri"/>
              </a:rPr>
              <a:t>Discuss the ~</a:t>
            </a:r>
            <a:r>
              <a:rPr lang="en-US" sz="2000" b="1" u="sng">
                <a:ea typeface="Calibri"/>
                <a:cs typeface="Calibri"/>
              </a:rPr>
              <a:t>$3M</a:t>
            </a:r>
            <a:r>
              <a:rPr lang="en-US" sz="2000">
                <a:ea typeface="Calibri"/>
                <a:cs typeface="Calibri"/>
              </a:rPr>
              <a:t> Budgeted in the Equipment account category, up </a:t>
            </a:r>
            <a:r>
              <a:rPr lang="en-US" sz="2000" b="1" u="sng">
                <a:ea typeface="Calibri"/>
                <a:cs typeface="Calibri"/>
              </a:rPr>
              <a:t>$126K</a:t>
            </a:r>
            <a:r>
              <a:rPr lang="en-US" sz="2000">
                <a:ea typeface="Calibri"/>
                <a:cs typeface="Calibri"/>
              </a:rPr>
              <a:t> over the prior year's budget.</a:t>
            </a:r>
          </a:p>
          <a:p>
            <a:pPr marL="514350" indent="-514350">
              <a:buAutoNum type="alphaLcPeriod"/>
            </a:pPr>
            <a:r>
              <a:rPr lang="en-US" sz="2000">
                <a:ea typeface="Calibri"/>
                <a:cs typeface="Calibri"/>
              </a:rPr>
              <a:t>Specify any new software request for various City initiatives.</a:t>
            </a:r>
          </a:p>
          <a:p>
            <a:pPr marL="514350" indent="-514350">
              <a:buAutoNum type="alphaLcPeriod"/>
            </a:pPr>
            <a:r>
              <a:rPr lang="en-US" sz="2000">
                <a:ea typeface="Calibri"/>
                <a:cs typeface="Calibri"/>
              </a:rPr>
              <a:t>Specify length of all contracts, cost per year, and number of years the City has been engaged, and if contract has come before Council.</a:t>
            </a:r>
          </a:p>
          <a:p>
            <a:pPr marL="514350" indent="-514350">
              <a:buAutoNum type="alphaLcPeriod"/>
            </a:pPr>
            <a:r>
              <a:rPr lang="en-US" sz="2000">
                <a:ea typeface="Calibri"/>
                <a:cs typeface="Calibri"/>
              </a:rPr>
              <a:t>Specify replacement equipment, etc. For each department.</a:t>
            </a:r>
          </a:p>
          <a:p>
            <a:pPr marL="514350" indent="-514350">
              <a:buAutoNum type="alphaLcPeriod"/>
            </a:pPr>
            <a:r>
              <a:rPr lang="en-US" sz="2000">
                <a:ea typeface="Calibri"/>
                <a:cs typeface="Calibri"/>
              </a:rPr>
              <a:t>Specify where the City is in the lifecycle for the replacement schedule pertaining to laptops, etc. </a:t>
            </a:r>
          </a:p>
          <a:p>
            <a:pPr marL="171450" lvl="1" indent="0">
              <a:buNone/>
            </a:pPr>
            <a:endParaRPr lang="en-US" sz="2000">
              <a:ea typeface="Calibri"/>
              <a:cs typeface="Calibri"/>
            </a:endParaRPr>
          </a:p>
          <a:p>
            <a:pPr marL="0" indent="0">
              <a:buNone/>
            </a:pPr>
            <a:endParaRPr lang="en-US" b="1">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a:t>Question 7.  Equipment</a:t>
            </a:r>
          </a:p>
        </p:txBody>
      </p:sp>
    </p:spTree>
    <p:extLst>
      <p:ext uri="{BB962C8B-B14F-4D97-AF65-F5344CB8AC3E}">
        <p14:creationId xmlns:p14="http://schemas.microsoft.com/office/powerpoint/2010/main" val="2290736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909093"/>
            <a:ext cx="10932421" cy="4628231"/>
          </a:xfrm>
        </p:spPr>
        <p:txBody>
          <a:bodyPr>
            <a:normAutofit/>
          </a:bodyPr>
          <a:lstStyle/>
          <a:p>
            <a:pPr algn="just"/>
            <a:r>
              <a:rPr lang="en-US" sz="2000"/>
              <a:t>The primary increase in this budget line is allocated for the replacement of PC hardware equipment across the City and Public Safety departments, ensuring updated and reliable technology for essential operations. This includes new computers for the Wilmington Police Department and upgraded equipment for Wilmington Fire Department EMS services.</a:t>
            </a:r>
            <a:endParaRPr lang="en-US" sz="2000">
              <a:ea typeface="Calibri" panose="020F0502020204030204"/>
              <a:cs typeface="Calibri" panose="020F0502020204030204"/>
            </a:endParaRPr>
          </a:p>
          <a:p>
            <a:pPr algn="just"/>
            <a:r>
              <a:rPr lang="en-US" sz="2000"/>
              <a:t>Approximately 57% of City pc systems are at or nearing the end of their lifecycle and are scheduled for replacement to align with the necessary upgrade to Windows 11, ensuring continued performance, security, and compliance.</a:t>
            </a:r>
            <a:endParaRPr lang="en-US" sz="2000">
              <a:ea typeface="Calibri" panose="020F0502020204030204"/>
              <a:cs typeface="Calibri" panose="020F0502020204030204"/>
            </a:endParaRPr>
          </a:p>
          <a:p>
            <a:pPr algn="just"/>
            <a:r>
              <a:rPr lang="en-US" sz="2000"/>
              <a:t>There are no new software requests included in the FY 2026 budget,</a:t>
            </a:r>
            <a:endParaRPr lang="en-US" sz="2000">
              <a:ea typeface="Calibri" panose="020F0502020204030204"/>
              <a:cs typeface="Calibri" panose="020F0502020204030204"/>
            </a:endParaRPr>
          </a:p>
          <a:p>
            <a:r>
              <a:rPr lang="en-US" sz="2000"/>
              <a:t>None of the vendors identify as DBEs. </a:t>
            </a:r>
            <a:br>
              <a:rPr lang="en-US" sz="2000"/>
            </a:br>
            <a:endParaRPr lang="en-US">
              <a:ea typeface="Calibri" panose="020F0502020204030204"/>
              <a:cs typeface="Calibri" panose="020F0502020204030204"/>
            </a:endParaRPr>
          </a:p>
          <a:p>
            <a:pPr marL="457200" lvl="1"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1234076"/>
            <a:ext cx="5277797" cy="473825"/>
          </a:xfrm>
        </p:spPr>
        <p:txBody>
          <a:bodyPr vert="horz" lIns="91440" tIns="45720" rIns="91440" bIns="45720" rtlCol="0" anchor="t">
            <a:normAutofit lnSpcReduction="10000"/>
          </a:bodyPr>
          <a:lstStyle/>
          <a:p>
            <a:r>
              <a:rPr lang="en-US"/>
              <a:t>Question 7 - Answer Equipment  </a:t>
            </a:r>
          </a:p>
        </p:txBody>
      </p:sp>
    </p:spTree>
    <p:extLst>
      <p:ext uri="{BB962C8B-B14F-4D97-AF65-F5344CB8AC3E}">
        <p14:creationId xmlns:p14="http://schemas.microsoft.com/office/powerpoint/2010/main" val="3193532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578279"/>
            <a:ext cx="9989184" cy="4959045"/>
          </a:xfrm>
        </p:spPr>
        <p:txBody>
          <a:bodyPr/>
          <a:lstStyle/>
          <a:p>
            <a:pPr marL="0" indent="0">
              <a:buNone/>
            </a:pPr>
            <a:r>
              <a:rPr lang="en-US"/>
              <a:t> Contract Data:</a:t>
            </a:r>
          </a:p>
          <a:p>
            <a:pPr marL="457200" lvl="1" indent="0">
              <a:buNone/>
            </a:pPr>
            <a:br>
              <a:rPr lang="en-US"/>
            </a:br>
            <a:endParaRPr lang="en-US"/>
          </a:p>
          <a:p>
            <a:pPr lvl="1"/>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47525" y="1098138"/>
            <a:ext cx="5068457" cy="618137"/>
          </a:xfrm>
        </p:spPr>
        <p:txBody>
          <a:bodyPr vert="horz" lIns="91440" tIns="45720" rIns="91440" bIns="45720" rtlCol="0" anchor="t">
            <a:normAutofit/>
          </a:bodyPr>
          <a:lstStyle/>
          <a:p>
            <a:r>
              <a:rPr lang="en-US"/>
              <a:t>Question 7 - Answer Equipment  </a:t>
            </a:r>
          </a:p>
        </p:txBody>
      </p:sp>
      <p:graphicFrame>
        <p:nvGraphicFramePr>
          <p:cNvPr id="4" name="Table 3">
            <a:extLst>
              <a:ext uri="{FF2B5EF4-FFF2-40B4-BE49-F238E27FC236}">
                <a16:creationId xmlns:a16="http://schemas.microsoft.com/office/drawing/2014/main" id="{E2C67B09-97F3-8ADC-CCC9-BAD6ED0D34C8}"/>
              </a:ext>
            </a:extLst>
          </p:cNvPr>
          <p:cNvGraphicFramePr>
            <a:graphicFrameLocks noGrp="1"/>
          </p:cNvGraphicFramePr>
          <p:nvPr>
            <p:extLst>
              <p:ext uri="{D42A27DB-BD31-4B8C-83A1-F6EECF244321}">
                <p14:modId xmlns:p14="http://schemas.microsoft.com/office/powerpoint/2010/main" val="3670776326"/>
              </p:ext>
            </p:extLst>
          </p:nvPr>
        </p:nvGraphicFramePr>
        <p:xfrm>
          <a:off x="288324" y="2059459"/>
          <a:ext cx="11625430" cy="4667369"/>
        </p:xfrm>
        <a:graphic>
          <a:graphicData uri="http://schemas.openxmlformats.org/drawingml/2006/table">
            <a:tbl>
              <a:tblPr firstRow="1" bandRow="1">
                <a:tableStyleId>{7DF18680-E054-41AD-8BC1-D1AEF772440D}</a:tableStyleId>
              </a:tblPr>
              <a:tblGrid>
                <a:gridCol w="3393371">
                  <a:extLst>
                    <a:ext uri="{9D8B030D-6E8A-4147-A177-3AD203B41FA5}">
                      <a16:colId xmlns:a16="http://schemas.microsoft.com/office/drawing/2014/main" val="90401433"/>
                    </a:ext>
                  </a:extLst>
                </a:gridCol>
                <a:gridCol w="1178253">
                  <a:extLst>
                    <a:ext uri="{9D8B030D-6E8A-4147-A177-3AD203B41FA5}">
                      <a16:colId xmlns:a16="http://schemas.microsoft.com/office/drawing/2014/main" val="3454265530"/>
                    </a:ext>
                  </a:extLst>
                </a:gridCol>
                <a:gridCol w="2231585">
                  <a:extLst>
                    <a:ext uri="{9D8B030D-6E8A-4147-A177-3AD203B41FA5}">
                      <a16:colId xmlns:a16="http://schemas.microsoft.com/office/drawing/2014/main" val="442677080"/>
                    </a:ext>
                  </a:extLst>
                </a:gridCol>
                <a:gridCol w="2120856">
                  <a:extLst>
                    <a:ext uri="{9D8B030D-6E8A-4147-A177-3AD203B41FA5}">
                      <a16:colId xmlns:a16="http://schemas.microsoft.com/office/drawing/2014/main" val="2717297516"/>
                    </a:ext>
                  </a:extLst>
                </a:gridCol>
                <a:gridCol w="1900155">
                  <a:extLst>
                    <a:ext uri="{9D8B030D-6E8A-4147-A177-3AD203B41FA5}">
                      <a16:colId xmlns:a16="http://schemas.microsoft.com/office/drawing/2014/main" val="2377270361"/>
                    </a:ext>
                  </a:extLst>
                </a:gridCol>
                <a:gridCol w="801210">
                  <a:extLst>
                    <a:ext uri="{9D8B030D-6E8A-4147-A177-3AD203B41FA5}">
                      <a16:colId xmlns:a16="http://schemas.microsoft.com/office/drawing/2014/main" val="4019157476"/>
                    </a:ext>
                  </a:extLst>
                </a:gridCol>
              </a:tblGrid>
              <a:tr h="734377">
                <a:tc>
                  <a:txBody>
                    <a:bodyPr/>
                    <a:lstStyle/>
                    <a:p>
                      <a:pPr marL="0" indent="0" algn="ctr">
                        <a:buFont typeface="Arial" panose="020B0604020202020204" pitchFamily="34" charset="0"/>
                        <a:buNone/>
                      </a:pPr>
                      <a:r>
                        <a:rPr lang="en-US" sz="2000">
                          <a:effectLst/>
                        </a:rPr>
                        <a:t>ITEM</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Duration (yrs)</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Cost</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Length (yrs)</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Council</a:t>
                      </a:r>
                      <a:endParaRPr lang="en-US" sz="2000" b="1">
                        <a:solidFill>
                          <a:srgbClr val="FFFFFF"/>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DBE</a:t>
                      </a:r>
                      <a:endParaRPr lang="en-US" sz="2000" b="1">
                        <a:solidFill>
                          <a:srgbClr val="FFFFFF"/>
                        </a:solidFill>
                        <a:effectLst/>
                        <a:latin typeface="Calibri"/>
                      </a:endParaRPr>
                    </a:p>
                  </a:txBody>
                  <a:tcPr marL="0" marR="0" marT="0" marB="0" anchor="ctr"/>
                </a:tc>
                <a:extLst>
                  <a:ext uri="{0D108BD9-81ED-4DB2-BD59-A6C34878D82A}">
                    <a16:rowId xmlns:a16="http://schemas.microsoft.com/office/drawing/2014/main" val="516393447"/>
                  </a:ext>
                </a:extLst>
              </a:tr>
              <a:tr h="391667">
                <a:tc>
                  <a:txBody>
                    <a:bodyPr/>
                    <a:lstStyle/>
                    <a:p>
                      <a:pPr marL="0" indent="0" algn="ctr">
                        <a:buFont typeface="Arial" panose="020B0604020202020204" pitchFamily="34" charset="0"/>
                        <a:buNone/>
                      </a:pPr>
                      <a:r>
                        <a:rPr lang="en-US" sz="2000">
                          <a:effectLst/>
                        </a:rPr>
                        <a:t>Tyler/MUNIS</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$924,000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18</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532898434"/>
                  </a:ext>
                </a:extLst>
              </a:tr>
              <a:tr h="359028">
                <a:tc>
                  <a:txBody>
                    <a:bodyPr/>
                    <a:lstStyle/>
                    <a:p>
                      <a:pPr marL="0" indent="0" algn="ctr">
                        <a:buFont typeface="Arial" panose="020B0604020202020204" pitchFamily="34" charset="0"/>
                        <a:buNone/>
                      </a:pPr>
                      <a:r>
                        <a:rPr lang="en-US" sz="2000">
                          <a:effectLst/>
                        </a:rPr>
                        <a:t>SHI/Microsoft</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3</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$350,000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18</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Yes</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888304870"/>
                  </a:ext>
                </a:extLst>
              </a:tr>
              <a:tr h="440626">
                <a:tc>
                  <a:txBody>
                    <a:bodyPr/>
                    <a:lstStyle/>
                    <a:p>
                      <a:pPr marL="0" indent="0" algn="ctr">
                        <a:buFont typeface="Arial" panose="020B0604020202020204" pitchFamily="34" charset="0"/>
                        <a:buNone/>
                      </a:pPr>
                      <a:r>
                        <a:rPr lang="en-US" sz="2000">
                          <a:solidFill>
                            <a:schemeClr val="tx1"/>
                          </a:solidFill>
                          <a:effectLst/>
                        </a:rPr>
                        <a:t>SalesForce </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1</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$126,150</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latin typeface="Calibri"/>
                        </a:rPr>
                        <a:t>6</a:t>
                      </a: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extLst>
                  <a:ext uri="{0D108BD9-81ED-4DB2-BD59-A6C34878D82A}">
                    <a16:rowId xmlns:a16="http://schemas.microsoft.com/office/drawing/2014/main" val="651568159"/>
                  </a:ext>
                </a:extLst>
              </a:tr>
              <a:tr h="359028">
                <a:tc>
                  <a:txBody>
                    <a:bodyPr/>
                    <a:lstStyle/>
                    <a:p>
                      <a:pPr marL="0" indent="0" algn="ctr">
                        <a:buFont typeface="Arial" panose="020B0604020202020204" pitchFamily="34" charset="0"/>
                        <a:buNone/>
                      </a:pPr>
                      <a:r>
                        <a:rPr lang="en-US" sz="2000">
                          <a:effectLst/>
                        </a:rPr>
                        <a:t>OpenGov</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$40,000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8</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458416239"/>
                  </a:ext>
                </a:extLst>
              </a:tr>
              <a:tr h="391667">
                <a:tc>
                  <a:txBody>
                    <a:bodyPr/>
                    <a:lstStyle/>
                    <a:p>
                      <a:pPr marL="0" indent="0" algn="ctr">
                        <a:buFont typeface="Arial" panose="020B0604020202020204" pitchFamily="34" charset="0"/>
                        <a:buNone/>
                      </a:pPr>
                      <a:r>
                        <a:rPr lang="en-US" sz="2000">
                          <a:effectLst/>
                        </a:rPr>
                        <a:t>Mobile Eyes </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$20,000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6</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91246701"/>
                  </a:ext>
                </a:extLst>
              </a:tr>
              <a:tr h="359028">
                <a:tc>
                  <a:txBody>
                    <a:bodyPr/>
                    <a:lstStyle/>
                    <a:p>
                      <a:pPr marL="0" indent="0" algn="ctr">
                        <a:buFont typeface="Arial" panose="020B0604020202020204" pitchFamily="34" charset="0"/>
                        <a:buNone/>
                      </a:pPr>
                      <a:r>
                        <a:rPr lang="en-US" sz="2000">
                          <a:effectLst/>
                          <a:latin typeface="Calibri"/>
                        </a:rPr>
                        <a:t>UKG/KRONS</a:t>
                      </a: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$230,000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20</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979394268"/>
                  </a:ext>
                </a:extLst>
              </a:tr>
              <a:tr h="424307">
                <a:tc>
                  <a:txBody>
                    <a:bodyPr/>
                    <a:lstStyle/>
                    <a:p>
                      <a:pPr marL="0" indent="0" algn="ctr">
                        <a:buFont typeface="Arial" panose="020B0604020202020204" pitchFamily="34" charset="0"/>
                        <a:buNone/>
                      </a:pPr>
                      <a:r>
                        <a:rPr lang="en-US" sz="2000">
                          <a:effectLst/>
                        </a:rPr>
                        <a:t>Perfect Mind </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$4,000.00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6</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4260553673"/>
                  </a:ext>
                </a:extLst>
              </a:tr>
              <a:tr h="391667">
                <a:tc>
                  <a:txBody>
                    <a:bodyPr/>
                    <a:lstStyle/>
                    <a:p>
                      <a:pPr marL="0" indent="0" algn="ctr">
                        <a:buFont typeface="Arial" panose="020B0604020202020204" pitchFamily="34" charset="0"/>
                        <a:buNone/>
                      </a:pPr>
                      <a:r>
                        <a:rPr lang="en-US" sz="2000">
                          <a:solidFill>
                            <a:schemeClr val="tx1"/>
                          </a:solidFill>
                          <a:effectLst/>
                        </a:rPr>
                        <a:t>Keystone Digital Imaging </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1</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latin typeface="Calibri"/>
                        </a:rPr>
                        <a:t>$110,000</a:t>
                      </a:r>
                    </a:p>
                  </a:txBody>
                  <a:tcPr marL="0" marR="0" marT="0" marB="0" anchor="ctr"/>
                </a:tc>
                <a:tc>
                  <a:txBody>
                    <a:bodyPr/>
                    <a:lstStyle/>
                    <a:p>
                      <a:pPr marL="0" indent="0" algn="ctr">
                        <a:buFont typeface="Arial" panose="020B0604020202020204" pitchFamily="34" charset="0"/>
                        <a:buNone/>
                      </a:pPr>
                      <a:r>
                        <a:rPr lang="en-US" sz="2000">
                          <a:solidFill>
                            <a:schemeClr val="tx1"/>
                          </a:solidFill>
                          <a:effectLst/>
                          <a:latin typeface="Calibri"/>
                        </a:rPr>
                        <a:t>5</a:t>
                      </a: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tc>
                  <a:txBody>
                    <a:bodyPr/>
                    <a:lstStyle/>
                    <a:p>
                      <a:pPr marL="0" indent="0" algn="ctr">
                        <a:buFont typeface="Arial" panose="020B0604020202020204" pitchFamily="34" charset="0"/>
                        <a:buNone/>
                      </a:pPr>
                      <a:r>
                        <a:rPr lang="en-US" sz="2000">
                          <a:solidFill>
                            <a:schemeClr val="tx1"/>
                          </a:solidFill>
                          <a:effectLst/>
                        </a:rPr>
                        <a:t>No</a:t>
                      </a:r>
                      <a:endParaRPr lang="en-US" sz="2000">
                        <a:solidFill>
                          <a:schemeClr val="tx1"/>
                        </a:solidFill>
                        <a:effectLst/>
                        <a:latin typeface="Calibri"/>
                      </a:endParaRPr>
                    </a:p>
                  </a:txBody>
                  <a:tcPr marL="0" marR="0" marT="0" marB="0" anchor="ctr"/>
                </a:tc>
                <a:extLst>
                  <a:ext uri="{0D108BD9-81ED-4DB2-BD59-A6C34878D82A}">
                    <a16:rowId xmlns:a16="http://schemas.microsoft.com/office/drawing/2014/main" val="4226357035"/>
                  </a:ext>
                </a:extLst>
              </a:tr>
              <a:tr h="424307">
                <a:tc>
                  <a:txBody>
                    <a:bodyPr/>
                    <a:lstStyle/>
                    <a:p>
                      <a:pPr marL="0" indent="0" algn="ctr">
                        <a:buFont typeface="Arial" panose="020B0604020202020204" pitchFamily="34" charset="0"/>
                        <a:buNone/>
                      </a:pPr>
                      <a:r>
                        <a:rPr lang="en-US" sz="2000">
                          <a:effectLst/>
                        </a:rPr>
                        <a:t>Hosting</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$150,000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2</a:t>
                      </a: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3124063244"/>
                  </a:ext>
                </a:extLst>
              </a:tr>
              <a:tr h="391667">
                <a:tc>
                  <a:txBody>
                    <a:bodyPr/>
                    <a:lstStyle/>
                    <a:p>
                      <a:pPr marL="0" lvl="0" indent="0" algn="ctr">
                        <a:buFont typeface="Arial" panose="020B0604020202020204" pitchFamily="34" charset="0"/>
                        <a:buNone/>
                      </a:pPr>
                      <a:r>
                        <a:rPr lang="en-US" sz="2000">
                          <a:effectLst/>
                        </a:rPr>
                        <a:t>DocuSign</a:t>
                      </a:r>
                      <a:endParaRPr lang="en-US" sz="2000"/>
                    </a:p>
                  </a:txBody>
                  <a:tcPr marL="0" marR="0" marT="0" marB="0" anchor="ctr"/>
                </a:tc>
                <a:tc>
                  <a:txBody>
                    <a:bodyPr/>
                    <a:lstStyle/>
                    <a:p>
                      <a:pPr marL="0" indent="0" algn="ctr">
                        <a:buFont typeface="Arial" panose="020B0604020202020204" pitchFamily="34" charset="0"/>
                        <a:buNone/>
                      </a:pPr>
                      <a:r>
                        <a:rPr lang="en-US" sz="2000">
                          <a:effectLst/>
                        </a:rPr>
                        <a:t>1 </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rPr>
                        <a:t>$55,000</a:t>
                      </a:r>
                      <a:endParaRPr lang="en-US" sz="2000">
                        <a:effectLst/>
                        <a:latin typeface="Calibri"/>
                      </a:endParaRPr>
                    </a:p>
                  </a:txBody>
                  <a:tcPr marL="0" marR="0" marT="0" marB="0" anchor="ctr"/>
                </a:tc>
                <a:tc>
                  <a:txBody>
                    <a:bodyPr/>
                    <a:lstStyle/>
                    <a:p>
                      <a:pPr marL="0" indent="0" algn="ctr">
                        <a:buFont typeface="Arial" panose="020B0604020202020204" pitchFamily="34" charset="0"/>
                        <a:buNone/>
                      </a:pPr>
                      <a:r>
                        <a:rPr lang="en-US" sz="2000">
                          <a:effectLst/>
                          <a:latin typeface="Calibri"/>
                        </a:rPr>
                        <a:t>6</a:t>
                      </a:r>
                    </a:p>
                  </a:txBody>
                  <a:tcPr marL="0" marR="0" marT="0" marB="0" anchor="ctr"/>
                </a:tc>
                <a:tc>
                  <a:txBody>
                    <a:bodyPr/>
                    <a:lstStyle/>
                    <a:p>
                      <a:pPr marL="0" lvl="0" indent="0" algn="ctr">
                        <a:buFont typeface="Arial" panose="020B0604020202020204" pitchFamily="34" charset="0"/>
                        <a:buNone/>
                      </a:pPr>
                      <a:r>
                        <a:rPr lang="en-US" sz="2000">
                          <a:effectLst/>
                        </a:rPr>
                        <a:t>No</a:t>
                      </a:r>
                      <a:endParaRPr lang="en-US" sz="2000"/>
                    </a:p>
                  </a:txBody>
                  <a:tcPr marL="0" marR="0" marT="0" marB="0" anchor="ctr"/>
                </a:tc>
                <a:tc>
                  <a:txBody>
                    <a:bodyPr/>
                    <a:lstStyle/>
                    <a:p>
                      <a:pPr marL="0" indent="0" algn="ctr">
                        <a:buFont typeface="Arial" panose="020B0604020202020204" pitchFamily="34" charset="0"/>
                        <a:buNone/>
                      </a:pPr>
                      <a:r>
                        <a:rPr lang="en-US" sz="2000">
                          <a:effectLst/>
                        </a:rPr>
                        <a:t>No</a:t>
                      </a:r>
                      <a:endParaRPr lang="en-US" sz="2000">
                        <a:effectLst/>
                        <a:latin typeface="Calibri"/>
                      </a:endParaRPr>
                    </a:p>
                  </a:txBody>
                  <a:tcPr marL="0" marR="0" marT="0" marB="0" anchor="ctr"/>
                </a:tc>
                <a:extLst>
                  <a:ext uri="{0D108BD9-81ED-4DB2-BD59-A6C34878D82A}">
                    <a16:rowId xmlns:a16="http://schemas.microsoft.com/office/drawing/2014/main" val="2842017364"/>
                  </a:ext>
                </a:extLst>
              </a:tr>
            </a:tbl>
          </a:graphicData>
        </a:graphic>
      </p:graphicFrame>
    </p:spTree>
    <p:extLst>
      <p:ext uri="{BB962C8B-B14F-4D97-AF65-F5344CB8AC3E}">
        <p14:creationId xmlns:p14="http://schemas.microsoft.com/office/powerpoint/2010/main" val="3887254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09489" y="2029285"/>
            <a:ext cx="10762901" cy="4508039"/>
          </a:xfrm>
        </p:spPr>
        <p:txBody>
          <a:bodyPr/>
          <a:lstStyle/>
          <a:p>
            <a:pPr marL="0" indent="0">
              <a:buNone/>
            </a:pPr>
            <a:r>
              <a:rPr lang="en-US" sz="2000">
                <a:ea typeface="Calibri"/>
                <a:cs typeface="Calibri"/>
              </a:rPr>
              <a:t>Discuss the planned use of </a:t>
            </a:r>
            <a:r>
              <a:rPr lang="en-US" sz="2000" b="1" u="sng">
                <a:ea typeface="Calibri"/>
                <a:cs typeface="Calibri"/>
              </a:rPr>
              <a:t>~$1.4M </a:t>
            </a:r>
            <a:r>
              <a:rPr lang="en-US" sz="2000">
                <a:ea typeface="Calibri"/>
                <a:cs typeface="Calibri"/>
              </a:rPr>
              <a:t>budgeted in the Communications and Utilities account groupings. </a:t>
            </a:r>
          </a:p>
          <a:p>
            <a:pPr marL="514350" indent="-514350">
              <a:buAutoNum type="alphaLcPeriod"/>
            </a:pPr>
            <a:r>
              <a:rPr lang="en-US" sz="2000">
                <a:ea typeface="Calibri"/>
                <a:cs typeface="Calibri"/>
              </a:rPr>
              <a:t>Specify number of cell phones, tablets, laptops, etc. Per department.</a:t>
            </a:r>
          </a:p>
          <a:p>
            <a:pPr marL="514350" indent="-514350">
              <a:buAutoNum type="alphaLcPeriod"/>
            </a:pPr>
            <a:r>
              <a:rPr lang="en-US" sz="2000">
                <a:ea typeface="Calibri"/>
                <a:cs typeface="Calibri"/>
              </a:rPr>
              <a:t>Specify funding allocated for WPD Camera Network and Downtown Visions.</a:t>
            </a:r>
          </a:p>
          <a:p>
            <a:pPr marL="0" indent="0">
              <a:buNone/>
            </a:pPr>
            <a:endParaRPr lang="en-US">
              <a:ea typeface="Calibri"/>
              <a:cs typeface="Calibri"/>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98937" y="1345907"/>
            <a:ext cx="9340559" cy="676615"/>
          </a:xfrm>
        </p:spPr>
        <p:txBody>
          <a:bodyPr vert="horz" lIns="91440" tIns="45720" rIns="91440" bIns="45720" rtlCol="0" anchor="t">
            <a:normAutofit/>
          </a:bodyPr>
          <a:lstStyle/>
          <a:p>
            <a:r>
              <a:rPr lang="en-US"/>
              <a:t>Question 8. Communications &amp; Utilities</a:t>
            </a:r>
          </a:p>
        </p:txBody>
      </p:sp>
    </p:spTree>
    <p:extLst>
      <p:ext uri="{BB962C8B-B14F-4D97-AF65-F5344CB8AC3E}">
        <p14:creationId xmlns:p14="http://schemas.microsoft.com/office/powerpoint/2010/main" val="2192734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8BD9C-25A9-698D-65C0-562EF5602FA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0C9A92-3189-F187-4F25-1721657ACB3B}"/>
              </a:ext>
            </a:extLst>
          </p:cNvPr>
          <p:cNvSpPr>
            <a:spLocks noGrp="1"/>
          </p:cNvSpPr>
          <p:nvPr>
            <p:ph sz="half" idx="2"/>
          </p:nvPr>
        </p:nvSpPr>
        <p:spPr>
          <a:xfrm>
            <a:off x="0" y="1728478"/>
            <a:ext cx="11020612" cy="3940802"/>
          </a:xfrm>
        </p:spPr>
        <p:txBody>
          <a:bodyPr>
            <a:normAutofit/>
          </a:bodyPr>
          <a:lstStyle/>
          <a:p>
            <a:pPr marL="0" indent="0">
              <a:buNone/>
            </a:pPr>
            <a:r>
              <a:rPr lang="en-US" sz="2000">
                <a:ea typeface="+mn-lt"/>
                <a:cs typeface="+mn-lt"/>
              </a:rPr>
              <a:t>The </a:t>
            </a:r>
            <a:r>
              <a:rPr lang="en-US" sz="2000" b="1">
                <a:ea typeface="+mn-lt"/>
                <a:cs typeface="+mn-lt"/>
              </a:rPr>
              <a:t>$1.4M</a:t>
            </a:r>
            <a:r>
              <a:rPr lang="en-US" sz="2000">
                <a:ea typeface="+mn-lt"/>
                <a:cs typeface="+mn-lt"/>
              </a:rPr>
              <a:t> requested will be used as follows:</a:t>
            </a:r>
            <a:br>
              <a:rPr lang="en-US" sz="2000">
                <a:ea typeface="+mn-lt"/>
                <a:cs typeface="+mn-lt"/>
              </a:rPr>
            </a:br>
            <a:endParaRPr lang="en-US" sz="2000">
              <a:ea typeface="+mn-lt"/>
              <a:cs typeface="+mn-lt"/>
            </a:endParaRPr>
          </a:p>
          <a:p>
            <a:pPr lvl="1" algn="just"/>
            <a:r>
              <a:rPr lang="en-US" sz="2000" b="1">
                <a:ea typeface="+mn-lt"/>
                <a:cs typeface="+mn-lt"/>
              </a:rPr>
              <a:t>$886K</a:t>
            </a:r>
            <a:r>
              <a:rPr lang="en-US" sz="2000">
                <a:ea typeface="+mn-lt"/>
                <a:cs typeface="+mn-lt"/>
              </a:rPr>
              <a:t> is requested for Telephone Direct Charge – including items such as the City's high-speed communication lines, long-distance charges, and drug tip line.</a:t>
            </a:r>
          </a:p>
          <a:p>
            <a:pPr marL="457200" lvl="1" indent="0" algn="just">
              <a:buNone/>
            </a:pPr>
            <a:endParaRPr lang="en-US" sz="2000">
              <a:ea typeface="Calibri" panose="020F0502020204030204"/>
              <a:cs typeface="Calibri" panose="020F0502020204030204"/>
            </a:endParaRPr>
          </a:p>
          <a:p>
            <a:pPr lvl="2"/>
            <a:r>
              <a:rPr lang="en-US"/>
              <a:t>This request reflects a slight increase from last year’s $77K allocation to support the transition from Comcast to Crowne Castle for the City’s WAN network services, ensuring improved connectivity and operational efficiency."</a:t>
            </a:r>
            <a:br>
              <a:rPr lang="en-US">
                <a:ea typeface="+mn-lt"/>
                <a:cs typeface="+mn-lt"/>
              </a:rPr>
            </a:br>
            <a:endParaRPr lang="en-US">
              <a:ea typeface="+mn-lt"/>
              <a:cs typeface="+mn-lt"/>
            </a:endParaRPr>
          </a:p>
          <a:p>
            <a:pPr lvl="1" algn="just"/>
            <a:r>
              <a:rPr lang="en-US" sz="2000" b="1">
                <a:ea typeface="+mn-lt"/>
                <a:cs typeface="+mn-lt"/>
              </a:rPr>
              <a:t>$414K i</a:t>
            </a:r>
            <a:r>
              <a:rPr lang="en-US" sz="2000">
                <a:ea typeface="+mn-lt"/>
                <a:cs typeface="+mn-lt"/>
              </a:rPr>
              <a:t>s requested for Mobile Airtime – which includes all of the City's wireless connections.</a:t>
            </a:r>
            <a:br>
              <a:rPr lang="en-US" sz="2000"/>
            </a:br>
            <a:endParaRPr lang="en-US" sz="2000">
              <a:ea typeface="+mn-lt"/>
              <a:cs typeface="+mn-lt"/>
            </a:endParaRPr>
          </a:p>
          <a:p>
            <a:pPr lvl="1" algn="just"/>
            <a:r>
              <a:rPr lang="en-US" sz="2000" b="1" i="0" u="none" strike="noStrike">
                <a:solidFill>
                  <a:srgbClr val="000000"/>
                </a:solidFill>
                <a:effectLst/>
                <a:latin typeface="Calibri"/>
                <a:cs typeface="Calibri"/>
              </a:rPr>
              <a:t>$</a:t>
            </a:r>
            <a:r>
              <a:rPr lang="en-US" sz="2000" b="1">
                <a:solidFill>
                  <a:srgbClr val="000000"/>
                </a:solidFill>
                <a:latin typeface="Calibri"/>
                <a:cs typeface="Calibri"/>
              </a:rPr>
              <a:t>100K</a:t>
            </a:r>
            <a:r>
              <a:rPr lang="en-US" sz="2000" b="1" i="0" u="none" strike="noStrike">
                <a:solidFill>
                  <a:srgbClr val="000000"/>
                </a:solidFill>
                <a:effectLst/>
                <a:latin typeface="Calibri"/>
                <a:cs typeface="Calibri"/>
              </a:rPr>
              <a:t> </a:t>
            </a:r>
            <a:r>
              <a:rPr lang="en-US" sz="2000" b="0" i="0" u="none" strike="noStrike">
                <a:solidFill>
                  <a:srgbClr val="000000"/>
                </a:solidFill>
                <a:effectLst/>
                <a:latin typeface="Calibri"/>
                <a:cs typeface="Calibri"/>
              </a:rPr>
              <a:t>is allocated for the WPD Camera Network and Downtown Visions.</a:t>
            </a:r>
            <a:r>
              <a:rPr lang="en-US" sz="2000">
                <a:ea typeface="+mn-lt"/>
                <a:cs typeface="+mn-lt"/>
              </a:rPr>
              <a:t> </a:t>
            </a:r>
            <a:endParaRPr lang="en-US" sz="2000">
              <a:ea typeface="Calibri"/>
              <a:cs typeface="Calibri"/>
            </a:endParaRPr>
          </a:p>
          <a:p>
            <a:pPr algn="just"/>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1C117CB2-BC35-54F5-3593-F02ABAD5D77E}"/>
              </a:ext>
            </a:extLst>
          </p:cNvPr>
          <p:cNvSpPr>
            <a:spLocks noGrp="1"/>
          </p:cNvSpPr>
          <p:nvPr>
            <p:ph sz="half" idx="13"/>
          </p:nvPr>
        </p:nvSpPr>
        <p:spPr>
          <a:xfrm>
            <a:off x="188911" y="1188720"/>
            <a:ext cx="9499794" cy="467141"/>
          </a:xfrm>
        </p:spPr>
        <p:txBody>
          <a:bodyPr>
            <a:normAutofit lnSpcReduction="10000"/>
          </a:bodyPr>
          <a:lstStyle/>
          <a:p>
            <a:r>
              <a:rPr lang="en-US"/>
              <a:t>Question 8 - Answer COMMUNICATIONS &amp; UTILITIES</a:t>
            </a:r>
          </a:p>
        </p:txBody>
      </p:sp>
    </p:spTree>
    <p:extLst>
      <p:ext uri="{BB962C8B-B14F-4D97-AF65-F5344CB8AC3E}">
        <p14:creationId xmlns:p14="http://schemas.microsoft.com/office/powerpoint/2010/main" val="1847437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7345" y="1388973"/>
            <a:ext cx="11020612" cy="457619"/>
          </a:xfrm>
        </p:spPr>
        <p:txBody>
          <a:bodyPr>
            <a:normAutofit/>
          </a:bodyPr>
          <a:lstStyle/>
          <a:p>
            <a:pPr marL="0" indent="0">
              <a:buNone/>
            </a:pPr>
            <a:r>
              <a:rPr lang="en-US" sz="2000">
                <a:ea typeface="+mn-lt"/>
                <a:cs typeface="+mn-lt"/>
              </a:rPr>
              <a:t>The number of Cell Phones, Air Cards, Tablets and Laptops are as follows:</a:t>
            </a:r>
          </a:p>
          <a:p>
            <a:pPr marL="0"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327135" y="933539"/>
            <a:ext cx="9499794" cy="467141"/>
          </a:xfrm>
        </p:spPr>
        <p:txBody>
          <a:bodyPr>
            <a:normAutofit lnSpcReduction="10000"/>
          </a:bodyPr>
          <a:lstStyle/>
          <a:p>
            <a:r>
              <a:rPr lang="en-US"/>
              <a:t>Question 8 - Answer COMMUNICATIONS &amp; UTILITIES</a:t>
            </a:r>
          </a:p>
        </p:txBody>
      </p:sp>
      <p:graphicFrame>
        <p:nvGraphicFramePr>
          <p:cNvPr id="5" name="Table 4">
            <a:extLst>
              <a:ext uri="{FF2B5EF4-FFF2-40B4-BE49-F238E27FC236}">
                <a16:creationId xmlns:a16="http://schemas.microsoft.com/office/drawing/2014/main" id="{0F753B6C-D7A6-AB02-D3CE-B0F3B54C6B40}"/>
              </a:ext>
            </a:extLst>
          </p:cNvPr>
          <p:cNvGraphicFramePr>
            <a:graphicFrameLocks noGrp="1"/>
          </p:cNvGraphicFramePr>
          <p:nvPr>
            <p:extLst>
              <p:ext uri="{D42A27DB-BD31-4B8C-83A1-F6EECF244321}">
                <p14:modId xmlns:p14="http://schemas.microsoft.com/office/powerpoint/2010/main" val="4222867177"/>
              </p:ext>
            </p:extLst>
          </p:nvPr>
        </p:nvGraphicFramePr>
        <p:xfrm>
          <a:off x="669851" y="1846592"/>
          <a:ext cx="10515600" cy="5011398"/>
        </p:xfrm>
        <a:graphic>
          <a:graphicData uri="http://schemas.openxmlformats.org/drawingml/2006/table">
            <a:tbl>
              <a:tblPr firstRow="1"/>
              <a:tblGrid>
                <a:gridCol w="3592162">
                  <a:extLst>
                    <a:ext uri="{9D8B030D-6E8A-4147-A177-3AD203B41FA5}">
                      <a16:colId xmlns:a16="http://schemas.microsoft.com/office/drawing/2014/main" val="3591466384"/>
                    </a:ext>
                  </a:extLst>
                </a:gridCol>
                <a:gridCol w="1685705">
                  <a:extLst>
                    <a:ext uri="{9D8B030D-6E8A-4147-A177-3AD203B41FA5}">
                      <a16:colId xmlns:a16="http://schemas.microsoft.com/office/drawing/2014/main" val="421396319"/>
                    </a:ext>
                  </a:extLst>
                </a:gridCol>
                <a:gridCol w="1645572">
                  <a:extLst>
                    <a:ext uri="{9D8B030D-6E8A-4147-A177-3AD203B41FA5}">
                      <a16:colId xmlns:a16="http://schemas.microsoft.com/office/drawing/2014/main" val="2730547741"/>
                    </a:ext>
                  </a:extLst>
                </a:gridCol>
                <a:gridCol w="1585366">
                  <a:extLst>
                    <a:ext uri="{9D8B030D-6E8A-4147-A177-3AD203B41FA5}">
                      <a16:colId xmlns:a16="http://schemas.microsoft.com/office/drawing/2014/main" val="670604434"/>
                    </a:ext>
                  </a:extLst>
                </a:gridCol>
                <a:gridCol w="2006795">
                  <a:extLst>
                    <a:ext uri="{9D8B030D-6E8A-4147-A177-3AD203B41FA5}">
                      <a16:colId xmlns:a16="http://schemas.microsoft.com/office/drawing/2014/main" val="3784921655"/>
                    </a:ext>
                  </a:extLst>
                </a:gridCol>
              </a:tblGrid>
              <a:tr h="238638">
                <a:tc>
                  <a:txBody>
                    <a:bodyPr/>
                    <a:lstStyle/>
                    <a:p>
                      <a:pPr algn="ctr" fontAlgn="b"/>
                      <a:r>
                        <a:rPr lang="en-US" sz="1200" b="1" i="0" u="none" strike="noStrike">
                          <a:solidFill>
                            <a:srgbClr val="FFFFFF"/>
                          </a:solidFill>
                          <a:effectLst/>
                          <a:latin typeface="Calibri"/>
                        </a:rPr>
                        <a:t>Department</a:t>
                      </a: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Cells </a:t>
                      </a: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Tablets </a:t>
                      </a: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Aircards</a:t>
                      </a:r>
                      <a:endParaRPr lang="en-US" sz="1200" b="1" i="0" u="none" strike="noStrike" err="1">
                        <a:solidFill>
                          <a:srgbClr val="FFFFFF"/>
                        </a:solidFill>
                        <a:effectLst/>
                        <a:latin typeface="Calibri"/>
                      </a:endParaRPr>
                    </a:p>
                  </a:txBody>
                  <a:tcPr marL="5716" marR="5716" marT="5716" marB="41158" anchor="b">
                    <a:lnL>
                      <a:noFill/>
                    </a:lnL>
                    <a:lnR>
                      <a:noFill/>
                    </a:lnR>
                    <a:lnT>
                      <a:noFill/>
                    </a:lnT>
                    <a:lnB>
                      <a:noFill/>
                    </a:lnB>
                    <a:solidFill>
                      <a:srgbClr val="70AD47"/>
                    </a:solidFill>
                  </a:tcPr>
                </a:tc>
                <a:tc>
                  <a:txBody>
                    <a:bodyPr/>
                    <a:lstStyle/>
                    <a:p>
                      <a:pPr algn="ctr" fontAlgn="b"/>
                      <a:r>
                        <a:rPr lang="en-US" sz="1200" b="1" i="0" u="none" strike="noStrike">
                          <a:solidFill>
                            <a:srgbClr val="FFFFFF"/>
                          </a:solidFill>
                          <a:effectLst/>
                          <a:latin typeface="Calibri"/>
                        </a:rPr>
                        <a:t>Laptops</a:t>
                      </a:r>
                    </a:p>
                  </a:txBody>
                  <a:tcPr marL="5716" marR="5716" marT="5716" marB="41158" anchor="b">
                    <a:lnL>
                      <a:noFill/>
                    </a:lnL>
                    <a:lnR>
                      <a:noFill/>
                    </a:lnR>
                    <a:lnT>
                      <a:noFill/>
                    </a:lnT>
                    <a:lnB>
                      <a:noFill/>
                    </a:lnB>
                    <a:solidFill>
                      <a:srgbClr val="70AD47"/>
                    </a:solidFill>
                  </a:tcPr>
                </a:tc>
                <a:extLst>
                  <a:ext uri="{0D108BD9-81ED-4DB2-BD59-A6C34878D82A}">
                    <a16:rowId xmlns:a16="http://schemas.microsoft.com/office/drawing/2014/main" val="1149163231"/>
                  </a:ext>
                </a:extLst>
              </a:tr>
              <a:tr h="238638">
                <a:tc>
                  <a:txBody>
                    <a:bodyPr/>
                    <a:lstStyle/>
                    <a:p>
                      <a:pPr algn="ctr" fontAlgn="b"/>
                      <a:r>
                        <a:rPr lang="en-US" sz="1200" b="0" i="0" u="none" strike="noStrike">
                          <a:solidFill>
                            <a:srgbClr val="000000"/>
                          </a:solidFill>
                          <a:effectLst/>
                          <a:latin typeface="Calibri"/>
                        </a:rPr>
                        <a:t>Mayor's Office </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12</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20</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2123633173"/>
                  </a:ext>
                </a:extLst>
              </a:tr>
              <a:tr h="238638">
                <a:tc>
                  <a:txBody>
                    <a:bodyPr/>
                    <a:lstStyle/>
                    <a:p>
                      <a:pPr algn="ctr" fontAlgn="b"/>
                      <a:r>
                        <a:rPr lang="en-US" sz="1200" b="0" i="0" u="none" strike="noStrike">
                          <a:solidFill>
                            <a:srgbClr val="000000"/>
                          </a:solidFill>
                          <a:effectLst/>
                          <a:latin typeface="Calibri"/>
                        </a:rPr>
                        <a:t>Economic Development</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5</a:t>
                      </a:r>
                    </a:p>
                  </a:txBody>
                  <a:tcPr marL="5716" marR="5716" marT="5716" marB="41158" anchor="ctr">
                    <a:lnL>
                      <a:noFill/>
                    </a:lnL>
                    <a:lnR>
                      <a:noFill/>
                    </a:lnR>
                    <a:lnT>
                      <a:noFill/>
                    </a:lnT>
                    <a:lnB>
                      <a:noFill/>
                    </a:lnB>
                  </a:tcPr>
                </a:tc>
                <a:extLst>
                  <a:ext uri="{0D108BD9-81ED-4DB2-BD59-A6C34878D82A}">
                    <a16:rowId xmlns:a16="http://schemas.microsoft.com/office/drawing/2014/main" val="3154020907"/>
                  </a:ext>
                </a:extLst>
              </a:tr>
              <a:tr h="238638">
                <a:tc>
                  <a:txBody>
                    <a:bodyPr/>
                    <a:lstStyle/>
                    <a:p>
                      <a:pPr algn="ctr" fontAlgn="b"/>
                      <a:r>
                        <a:rPr lang="en-US" sz="1200" b="0" i="0" u="none" strike="noStrike">
                          <a:solidFill>
                            <a:srgbClr val="000000"/>
                          </a:solidFill>
                          <a:effectLst/>
                          <a:latin typeface="Calibri"/>
                        </a:rPr>
                        <a:t>IT Department</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11</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21</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1262591965"/>
                  </a:ext>
                </a:extLst>
              </a:tr>
              <a:tr h="238638">
                <a:tc>
                  <a:txBody>
                    <a:bodyPr/>
                    <a:lstStyle/>
                    <a:p>
                      <a:pPr algn="ctr" fontAlgn="b"/>
                      <a:r>
                        <a:rPr lang="en-US" sz="1200" b="0" i="0" u="none" strike="noStrike">
                          <a:solidFill>
                            <a:srgbClr val="000000"/>
                          </a:solidFill>
                          <a:effectLst/>
                          <a:latin typeface="Calibri"/>
                        </a:rPr>
                        <a:t>Cultural Affairs </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extLst>
                  <a:ext uri="{0D108BD9-81ED-4DB2-BD59-A6C34878D82A}">
                    <a16:rowId xmlns:a16="http://schemas.microsoft.com/office/drawing/2014/main" val="2077099782"/>
                  </a:ext>
                </a:extLst>
              </a:tr>
              <a:tr h="238638">
                <a:tc>
                  <a:txBody>
                    <a:bodyPr/>
                    <a:lstStyle/>
                    <a:p>
                      <a:pPr algn="ctr" fontAlgn="b"/>
                      <a:r>
                        <a:rPr lang="en-US" sz="1200" b="0" i="0" u="none" strike="noStrike">
                          <a:solidFill>
                            <a:srgbClr val="000000"/>
                          </a:solidFill>
                          <a:effectLst/>
                          <a:latin typeface="Calibri"/>
                        </a:rPr>
                        <a:t>Office of Emergency Mangement</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17</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3653044846"/>
                  </a:ext>
                </a:extLst>
              </a:tr>
              <a:tr h="238638">
                <a:tc>
                  <a:txBody>
                    <a:bodyPr/>
                    <a:lstStyle/>
                    <a:p>
                      <a:pPr algn="ctr" fontAlgn="b"/>
                      <a:r>
                        <a:rPr lang="en-US" sz="1200" b="0" i="0" u="none" strike="noStrike">
                          <a:solidFill>
                            <a:srgbClr val="000000"/>
                          </a:solidFill>
                          <a:effectLst/>
                          <a:latin typeface="Calibri"/>
                        </a:rPr>
                        <a:t>Constituent Services </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tcPr>
                </a:tc>
                <a:extLst>
                  <a:ext uri="{0D108BD9-81ED-4DB2-BD59-A6C34878D82A}">
                    <a16:rowId xmlns:a16="http://schemas.microsoft.com/office/drawing/2014/main" val="4106475789"/>
                  </a:ext>
                </a:extLst>
              </a:tr>
              <a:tr h="238638">
                <a:tc>
                  <a:txBody>
                    <a:bodyPr/>
                    <a:lstStyle/>
                    <a:p>
                      <a:pPr algn="ctr" fontAlgn="b"/>
                      <a:r>
                        <a:rPr lang="en-US" sz="1200" b="0" i="0" u="none" strike="noStrike">
                          <a:solidFill>
                            <a:srgbClr val="000000"/>
                          </a:solidFill>
                          <a:effectLst/>
                          <a:latin typeface="Calibri"/>
                        </a:rPr>
                        <a:t>City Council </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16</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4</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23</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3337592744"/>
                  </a:ext>
                </a:extLst>
              </a:tr>
              <a:tr h="238638">
                <a:tc>
                  <a:txBody>
                    <a:bodyPr/>
                    <a:lstStyle/>
                    <a:p>
                      <a:pPr algn="ctr" fontAlgn="b"/>
                      <a:r>
                        <a:rPr lang="en-US" sz="1200" b="0" i="0" u="none" strike="noStrike">
                          <a:solidFill>
                            <a:srgbClr val="000000"/>
                          </a:solidFill>
                          <a:effectLst/>
                          <a:latin typeface="Calibri"/>
                        </a:rPr>
                        <a:t>Finance </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6</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39</a:t>
                      </a:r>
                    </a:p>
                  </a:txBody>
                  <a:tcPr marL="5716" marR="5716" marT="5716" marB="41158" anchor="ctr">
                    <a:lnL>
                      <a:noFill/>
                    </a:lnL>
                    <a:lnR>
                      <a:noFill/>
                    </a:lnR>
                    <a:lnT>
                      <a:noFill/>
                    </a:lnT>
                    <a:lnB>
                      <a:noFill/>
                    </a:lnB>
                  </a:tcPr>
                </a:tc>
                <a:extLst>
                  <a:ext uri="{0D108BD9-81ED-4DB2-BD59-A6C34878D82A}">
                    <a16:rowId xmlns:a16="http://schemas.microsoft.com/office/drawing/2014/main" val="92705092"/>
                  </a:ext>
                </a:extLst>
              </a:tr>
              <a:tr h="238638">
                <a:tc>
                  <a:txBody>
                    <a:bodyPr/>
                    <a:lstStyle/>
                    <a:p>
                      <a:pPr algn="ctr" fontAlgn="b"/>
                      <a:r>
                        <a:rPr lang="en-US" sz="1200" b="0" i="0" u="none" strike="noStrike">
                          <a:solidFill>
                            <a:srgbClr val="000000"/>
                          </a:solidFill>
                          <a:effectLst/>
                          <a:latin typeface="Calibri"/>
                        </a:rPr>
                        <a:t>City Auditor</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3857246027"/>
                  </a:ext>
                </a:extLst>
              </a:tr>
              <a:tr h="238638">
                <a:tc>
                  <a:txBody>
                    <a:bodyPr/>
                    <a:lstStyle/>
                    <a:p>
                      <a:pPr algn="ctr" fontAlgn="b"/>
                      <a:r>
                        <a:rPr lang="en-US" sz="1200" b="0" i="0" u="none" strike="noStrike">
                          <a:solidFill>
                            <a:srgbClr val="000000"/>
                          </a:solidFill>
                          <a:effectLst/>
                          <a:latin typeface="Calibri"/>
                        </a:rPr>
                        <a:t>Treasurer</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tcPr>
                </a:tc>
                <a:extLst>
                  <a:ext uri="{0D108BD9-81ED-4DB2-BD59-A6C34878D82A}">
                    <a16:rowId xmlns:a16="http://schemas.microsoft.com/office/drawing/2014/main" val="4119015"/>
                  </a:ext>
                </a:extLst>
              </a:tr>
              <a:tr h="238638">
                <a:tc>
                  <a:txBody>
                    <a:bodyPr/>
                    <a:lstStyle/>
                    <a:p>
                      <a:pPr algn="ctr" fontAlgn="b"/>
                      <a:r>
                        <a:rPr lang="en-US" sz="1200" b="0" i="0" u="none" strike="noStrike">
                          <a:solidFill>
                            <a:srgbClr val="000000"/>
                          </a:solidFill>
                          <a:effectLst/>
                          <a:latin typeface="Calibri"/>
                        </a:rPr>
                        <a:t>Law</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8</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19</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1545455089"/>
                  </a:ext>
                </a:extLst>
              </a:tr>
              <a:tr h="238638">
                <a:tc>
                  <a:txBody>
                    <a:bodyPr/>
                    <a:lstStyle/>
                    <a:p>
                      <a:pPr algn="ctr" fontAlgn="b"/>
                      <a:r>
                        <a:rPr lang="en-US" sz="1200" b="0" i="0" u="none" strike="noStrike">
                          <a:solidFill>
                            <a:srgbClr val="000000"/>
                          </a:solidFill>
                          <a:effectLst/>
                          <a:latin typeface="Calibri"/>
                        </a:rPr>
                        <a:t>Human Resources</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8</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29</a:t>
                      </a:r>
                    </a:p>
                  </a:txBody>
                  <a:tcPr marL="5716" marR="5716" marT="5716" marB="41158" anchor="ctr">
                    <a:lnL>
                      <a:noFill/>
                    </a:lnL>
                    <a:lnR>
                      <a:noFill/>
                    </a:lnR>
                    <a:lnT>
                      <a:noFill/>
                    </a:lnT>
                    <a:lnB>
                      <a:noFill/>
                    </a:lnB>
                  </a:tcPr>
                </a:tc>
                <a:extLst>
                  <a:ext uri="{0D108BD9-81ED-4DB2-BD59-A6C34878D82A}">
                    <a16:rowId xmlns:a16="http://schemas.microsoft.com/office/drawing/2014/main" val="1964601228"/>
                  </a:ext>
                </a:extLst>
              </a:tr>
              <a:tr h="238638">
                <a:tc>
                  <a:txBody>
                    <a:bodyPr/>
                    <a:lstStyle/>
                    <a:p>
                      <a:pPr algn="ctr" fontAlgn="b"/>
                      <a:r>
                        <a:rPr lang="en-US" sz="1200" b="0" i="0" u="none" strike="noStrike">
                          <a:solidFill>
                            <a:srgbClr val="000000"/>
                          </a:solidFill>
                          <a:effectLst/>
                          <a:latin typeface="Calibri"/>
                        </a:rPr>
                        <a:t>Planning / Land Use</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3</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6</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4040780899"/>
                  </a:ext>
                </a:extLst>
              </a:tr>
              <a:tr h="238638">
                <a:tc>
                  <a:txBody>
                    <a:bodyPr/>
                    <a:lstStyle/>
                    <a:p>
                      <a:pPr algn="ctr" fontAlgn="b"/>
                      <a:r>
                        <a:rPr lang="en-US" sz="1200" b="0" i="0" u="none" strike="noStrike">
                          <a:solidFill>
                            <a:srgbClr val="000000"/>
                          </a:solidFill>
                          <a:effectLst/>
                          <a:latin typeface="Calibri"/>
                        </a:rPr>
                        <a:t>License and Inspection</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30</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4</a:t>
                      </a:r>
                    </a:p>
                  </a:txBody>
                  <a:tcPr marL="5716" marR="5716" marT="5716" marB="41158" anchor="ctr">
                    <a:lnL>
                      <a:noFill/>
                    </a:lnL>
                    <a:lnR>
                      <a:noFill/>
                    </a:lnR>
                    <a:lnT>
                      <a:noFill/>
                    </a:lnT>
                    <a:lnB>
                      <a:noFill/>
                    </a:lnB>
                  </a:tcPr>
                </a:tc>
                <a:extLst>
                  <a:ext uri="{0D108BD9-81ED-4DB2-BD59-A6C34878D82A}">
                    <a16:rowId xmlns:a16="http://schemas.microsoft.com/office/drawing/2014/main" val="1188767781"/>
                  </a:ext>
                </a:extLst>
              </a:tr>
              <a:tr h="238638">
                <a:tc>
                  <a:txBody>
                    <a:bodyPr/>
                    <a:lstStyle/>
                    <a:p>
                      <a:pPr algn="ctr" fontAlgn="b"/>
                      <a:r>
                        <a:rPr lang="en-US" sz="1200" b="0" i="0" u="none" strike="noStrike">
                          <a:solidFill>
                            <a:srgbClr val="000000"/>
                          </a:solidFill>
                          <a:effectLst/>
                          <a:latin typeface="Calibri"/>
                        </a:rPr>
                        <a:t>Real Estate &amp; Housing</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5</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8</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2733168985"/>
                  </a:ext>
                </a:extLst>
              </a:tr>
              <a:tr h="238638">
                <a:tc>
                  <a:txBody>
                    <a:bodyPr/>
                    <a:lstStyle/>
                    <a:p>
                      <a:pPr algn="ctr" fontAlgn="b"/>
                      <a:r>
                        <a:rPr lang="en-US" sz="1200" b="0" i="0" u="none" strike="noStrike">
                          <a:solidFill>
                            <a:srgbClr val="000000"/>
                          </a:solidFill>
                          <a:effectLst/>
                          <a:latin typeface="Calibri"/>
                        </a:rPr>
                        <a:t>Public Works</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34</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26</a:t>
                      </a:r>
                    </a:p>
                  </a:txBody>
                  <a:tcPr marL="5716" marR="5716" marT="5716" marB="41158" anchor="ctr">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28</a:t>
                      </a:r>
                    </a:p>
                  </a:txBody>
                  <a:tcPr marL="5716" marR="5716" marT="5716" marB="41158" anchor="ctr">
                    <a:lnL>
                      <a:noFill/>
                    </a:lnL>
                    <a:lnR>
                      <a:noFill/>
                    </a:lnR>
                    <a:lnT>
                      <a:noFill/>
                    </a:lnT>
                    <a:lnB>
                      <a:noFill/>
                    </a:lnB>
                  </a:tcPr>
                </a:tc>
                <a:extLst>
                  <a:ext uri="{0D108BD9-81ED-4DB2-BD59-A6C34878D82A}">
                    <a16:rowId xmlns:a16="http://schemas.microsoft.com/office/drawing/2014/main" val="1250495922"/>
                  </a:ext>
                </a:extLst>
              </a:tr>
              <a:tr h="238638">
                <a:tc>
                  <a:txBody>
                    <a:bodyPr/>
                    <a:lstStyle/>
                    <a:p>
                      <a:pPr algn="ctr" fontAlgn="b"/>
                      <a:r>
                        <a:rPr lang="en-US" sz="1200" b="0" i="0" u="none" strike="noStrike">
                          <a:solidFill>
                            <a:srgbClr val="000000"/>
                          </a:solidFill>
                          <a:effectLst/>
                          <a:latin typeface="Calibri"/>
                        </a:rPr>
                        <a:t>Parks and Recreation</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a:t>
                      </a: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endParaRPr lang="en-US" sz="1200" b="0" i="0" u="none" strike="noStrike">
                        <a:solidFill>
                          <a:srgbClr val="000000"/>
                        </a:solidFill>
                        <a:effectLst/>
                        <a:latin typeface="Calibri"/>
                      </a:endParaRP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17</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1682538534"/>
                  </a:ext>
                </a:extLst>
              </a:tr>
              <a:tr h="238638">
                <a:tc>
                  <a:txBody>
                    <a:bodyPr/>
                    <a:lstStyle/>
                    <a:p>
                      <a:pPr algn="ctr" fontAlgn="b"/>
                      <a:r>
                        <a:rPr lang="en-US" sz="1200" b="0" i="0" u="none" strike="noStrike">
                          <a:solidFill>
                            <a:srgbClr val="000000"/>
                          </a:solidFill>
                          <a:effectLst/>
                          <a:latin typeface="Calibri"/>
                        </a:rPr>
                        <a:t>WFD</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25</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22</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25</a:t>
                      </a:r>
                    </a:p>
                  </a:txBody>
                  <a:tcPr marL="5716" marR="5716" marT="5716" marB="41158" anchor="ctr">
                    <a:lnL>
                      <a:noFill/>
                    </a:lnL>
                    <a:lnR>
                      <a:noFill/>
                    </a:lnR>
                    <a:lnT>
                      <a:noFill/>
                    </a:lnT>
                    <a:lnB>
                      <a:noFill/>
                    </a:lnB>
                  </a:tcPr>
                </a:tc>
                <a:tc>
                  <a:txBody>
                    <a:bodyPr/>
                    <a:lstStyle/>
                    <a:p>
                      <a:pPr algn="ctr" fontAlgn="b"/>
                      <a:r>
                        <a:rPr lang="en-US" sz="1200" b="0" i="0" u="none" strike="noStrike">
                          <a:solidFill>
                            <a:srgbClr val="000000"/>
                          </a:solidFill>
                          <a:effectLst/>
                          <a:latin typeface="Calibri"/>
                        </a:rPr>
                        <a:t>18</a:t>
                      </a:r>
                    </a:p>
                  </a:txBody>
                  <a:tcPr marL="5716" marR="5716" marT="5716" marB="41158" anchor="ctr">
                    <a:lnL>
                      <a:noFill/>
                    </a:lnL>
                    <a:lnR>
                      <a:noFill/>
                    </a:lnR>
                    <a:lnT>
                      <a:noFill/>
                    </a:lnT>
                    <a:lnB>
                      <a:noFill/>
                    </a:lnB>
                  </a:tcPr>
                </a:tc>
                <a:extLst>
                  <a:ext uri="{0D108BD9-81ED-4DB2-BD59-A6C34878D82A}">
                    <a16:rowId xmlns:a16="http://schemas.microsoft.com/office/drawing/2014/main" val="396313475"/>
                  </a:ext>
                </a:extLst>
              </a:tr>
              <a:tr h="238638">
                <a:tc>
                  <a:txBody>
                    <a:bodyPr/>
                    <a:lstStyle/>
                    <a:p>
                      <a:pPr algn="ctr" fontAlgn="b"/>
                      <a:r>
                        <a:rPr lang="en-US" sz="1200" b="0" i="0" u="none" strike="noStrike">
                          <a:solidFill>
                            <a:srgbClr val="000000"/>
                          </a:solidFill>
                          <a:effectLst/>
                          <a:latin typeface="Calibri"/>
                        </a:rPr>
                        <a:t>WPD</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78</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66</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75</a:t>
                      </a:r>
                    </a:p>
                  </a:txBody>
                  <a:tcPr marL="5716" marR="5716" marT="5716" marB="41158" anchor="ctr">
                    <a:lnL>
                      <a:noFill/>
                    </a:lnL>
                    <a:lnR>
                      <a:noFill/>
                    </a:lnR>
                    <a:lnT>
                      <a:noFill/>
                    </a:lnT>
                    <a:lnB>
                      <a:noFill/>
                    </a:lnB>
                    <a:solidFill>
                      <a:srgbClr val="D9D9D9"/>
                    </a:solidFill>
                  </a:tcPr>
                </a:tc>
                <a:tc>
                  <a:txBody>
                    <a:bodyPr/>
                    <a:lstStyle/>
                    <a:p>
                      <a:pPr algn="ctr" fontAlgn="b"/>
                      <a:r>
                        <a:rPr lang="en-US" sz="1200" b="0" i="0" u="none" strike="noStrike">
                          <a:solidFill>
                            <a:srgbClr val="000000"/>
                          </a:solidFill>
                          <a:effectLst/>
                          <a:latin typeface="Calibri"/>
                        </a:rPr>
                        <a:t>1</a:t>
                      </a:r>
                    </a:p>
                  </a:txBody>
                  <a:tcPr marL="5716" marR="5716" marT="5716" marB="41158" anchor="ctr">
                    <a:lnL>
                      <a:noFill/>
                    </a:lnL>
                    <a:lnR>
                      <a:noFill/>
                    </a:lnR>
                    <a:lnT>
                      <a:noFill/>
                    </a:lnT>
                    <a:lnB>
                      <a:noFill/>
                    </a:lnB>
                    <a:solidFill>
                      <a:srgbClr val="D9D9D9"/>
                    </a:solidFill>
                  </a:tcPr>
                </a:tc>
                <a:extLst>
                  <a:ext uri="{0D108BD9-81ED-4DB2-BD59-A6C34878D82A}">
                    <a16:rowId xmlns:a16="http://schemas.microsoft.com/office/drawing/2014/main" val="211591886"/>
                  </a:ext>
                </a:extLst>
              </a:tr>
              <a:tr h="238638">
                <a:tc>
                  <a:txBody>
                    <a:bodyPr/>
                    <a:lstStyle/>
                    <a:p>
                      <a:pPr lvl="0" algn="ctr">
                        <a:buNone/>
                      </a:pPr>
                      <a:r>
                        <a:rPr lang="en-US" sz="1200" b="1" i="0" u="none" strike="noStrike">
                          <a:solidFill>
                            <a:srgbClr val="000000"/>
                          </a:solidFill>
                          <a:effectLst/>
                          <a:latin typeface="Calibri"/>
                        </a:rPr>
                        <a:t>Totals</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226</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155</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108</a:t>
                      </a:r>
                      <a:endParaRPr lang="en-US" sz="1200" b="1"/>
                    </a:p>
                  </a:txBody>
                  <a:tcPr marL="5716" marR="5716" marT="5716" marB="41158" anchor="ctr">
                    <a:lnL>
                      <a:noFill/>
                    </a:lnL>
                    <a:lnR>
                      <a:noFill/>
                    </a:lnR>
                    <a:lnT>
                      <a:noFill/>
                    </a:lnT>
                    <a:lnB>
                      <a:noFill/>
                    </a:lnB>
                  </a:tcPr>
                </a:tc>
                <a:tc>
                  <a:txBody>
                    <a:bodyPr/>
                    <a:lstStyle/>
                    <a:p>
                      <a:pPr lvl="0" algn="ctr">
                        <a:buNone/>
                      </a:pPr>
                      <a:r>
                        <a:rPr lang="en-US" sz="1200" b="1" i="0" u="none" strike="noStrike">
                          <a:solidFill>
                            <a:srgbClr val="000000"/>
                          </a:solidFill>
                          <a:effectLst/>
                          <a:latin typeface="Calibri"/>
                        </a:rPr>
                        <a:t>266</a:t>
                      </a:r>
                    </a:p>
                  </a:txBody>
                  <a:tcPr marL="5716" marR="5716" marT="5716" marB="41158" anchor="ctr">
                    <a:lnL>
                      <a:noFill/>
                    </a:lnL>
                    <a:lnR>
                      <a:noFill/>
                    </a:lnR>
                    <a:lnT>
                      <a:noFill/>
                    </a:lnT>
                    <a:lnB>
                      <a:noFill/>
                    </a:lnB>
                  </a:tcPr>
                </a:tc>
                <a:extLst>
                  <a:ext uri="{0D108BD9-81ED-4DB2-BD59-A6C34878D82A}">
                    <a16:rowId xmlns:a16="http://schemas.microsoft.com/office/drawing/2014/main" val="2832832890"/>
                  </a:ext>
                </a:extLst>
              </a:tr>
            </a:tbl>
          </a:graphicData>
        </a:graphic>
      </p:graphicFrame>
    </p:spTree>
    <p:extLst>
      <p:ext uri="{BB962C8B-B14F-4D97-AF65-F5344CB8AC3E}">
        <p14:creationId xmlns:p14="http://schemas.microsoft.com/office/powerpoint/2010/main" val="3154151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BF98AC-5629-BBBA-90E4-EF368B5F09A5}"/>
              </a:ext>
            </a:extLst>
          </p:cNvPr>
          <p:cNvSpPr>
            <a:spLocks noGrp="1"/>
          </p:cNvSpPr>
          <p:nvPr>
            <p:ph sz="half" idx="2"/>
          </p:nvPr>
        </p:nvSpPr>
        <p:spPr>
          <a:xfrm>
            <a:off x="188911" y="2395857"/>
            <a:ext cx="10752874" cy="4578223"/>
          </a:xfrm>
        </p:spPr>
        <p:txBody>
          <a:bodyPr>
            <a:normAutofit/>
          </a:bodyPr>
          <a:lstStyle/>
          <a:p>
            <a:pPr marL="0" indent="0">
              <a:buNone/>
            </a:pPr>
            <a:r>
              <a:rPr lang="en-US" sz="2000">
                <a:ea typeface="Calibri" panose="020F0502020204030204"/>
                <a:cs typeface="Calibri" panose="020F0502020204030204"/>
              </a:rPr>
              <a:t>Discuss the ~$718K budgeted for the Contracted Maintenance account grouping.</a:t>
            </a:r>
          </a:p>
        </p:txBody>
      </p:sp>
      <p:sp>
        <p:nvSpPr>
          <p:cNvPr id="3" name="Content Placeholder 2">
            <a:extLst>
              <a:ext uri="{FF2B5EF4-FFF2-40B4-BE49-F238E27FC236}">
                <a16:creationId xmlns:a16="http://schemas.microsoft.com/office/drawing/2014/main" id="{AEAE023D-182F-A07C-B683-1FCFEEFB89C7}"/>
              </a:ext>
            </a:extLst>
          </p:cNvPr>
          <p:cNvSpPr>
            <a:spLocks noGrp="1"/>
          </p:cNvSpPr>
          <p:nvPr>
            <p:ph sz="half" idx="13"/>
          </p:nvPr>
        </p:nvSpPr>
        <p:spPr>
          <a:xfrm>
            <a:off x="188910" y="1734903"/>
            <a:ext cx="5910210" cy="455240"/>
          </a:xfrm>
        </p:spPr>
        <p:txBody>
          <a:bodyPr vert="horz" lIns="91440" tIns="45720" rIns="91440" bIns="45720" rtlCol="0" anchor="t">
            <a:normAutofit lnSpcReduction="10000"/>
          </a:bodyPr>
          <a:lstStyle/>
          <a:p>
            <a:r>
              <a:rPr lang="en-US">
                <a:ea typeface="Calibri"/>
                <a:cs typeface="Calibri"/>
              </a:rPr>
              <a:t>Question 9. Contracted Maintenance</a:t>
            </a:r>
            <a:endParaRPr lang="en-US"/>
          </a:p>
        </p:txBody>
      </p:sp>
    </p:spTree>
    <p:extLst>
      <p:ext uri="{BB962C8B-B14F-4D97-AF65-F5344CB8AC3E}">
        <p14:creationId xmlns:p14="http://schemas.microsoft.com/office/powerpoint/2010/main" val="1308512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08964" y="1957646"/>
            <a:ext cx="10946346" cy="4439310"/>
          </a:xfrm>
        </p:spPr>
        <p:txBody>
          <a:bodyPr>
            <a:normAutofit/>
          </a:bodyPr>
          <a:lstStyle/>
          <a:p>
            <a:pPr>
              <a:spcBef>
                <a:spcPts val="0"/>
              </a:spcBef>
            </a:pPr>
            <a:r>
              <a:rPr lang="en-US" sz="2000"/>
              <a:t>The requested amount for this budget line remains the same as the prior year.</a:t>
            </a:r>
            <a:endParaRPr lang="en-US" sz="2000">
              <a:ea typeface="Calibri"/>
              <a:cs typeface="Calibri"/>
            </a:endParaRPr>
          </a:p>
          <a:p>
            <a:pPr>
              <a:spcBef>
                <a:spcPts val="0"/>
              </a:spcBef>
            </a:pPr>
            <a:endParaRPr lang="en-US" sz="2000">
              <a:ea typeface="Calibri"/>
              <a:cs typeface="Calibri"/>
            </a:endParaRPr>
          </a:p>
          <a:p>
            <a:pPr>
              <a:spcBef>
                <a:spcPts val="0"/>
              </a:spcBef>
            </a:pPr>
            <a:r>
              <a:rPr lang="en-US" sz="2000"/>
              <a:t>This budget typically covers maintenance agreements, software licensing, hardware servicing, and infrastructure upkeep, which are essential for maintaining citywide IT operations.  </a:t>
            </a:r>
            <a:endParaRPr lang="en-US" sz="2000">
              <a:ea typeface="Calibri"/>
              <a:cs typeface="Calibri"/>
            </a:endParaRPr>
          </a:p>
          <a:p>
            <a:pPr>
              <a:spcBef>
                <a:spcPts val="0"/>
              </a:spcBef>
            </a:pPr>
            <a:endParaRPr lang="en-US" sz="2000">
              <a:ea typeface="Calibri"/>
              <a:cs typeface="Calibri"/>
            </a:endParaRPr>
          </a:p>
          <a:p>
            <a:pPr>
              <a:spcBef>
                <a:spcPts val="0"/>
              </a:spcBef>
            </a:pPr>
            <a:r>
              <a:rPr lang="en-US" sz="2000"/>
              <a:t>In the Communications Division, Repairs to Equipment remained $120K.</a:t>
            </a:r>
            <a:br>
              <a:rPr lang="en-US" sz="2400"/>
            </a:br>
            <a:endParaRPr lang="en-US" sz="2000">
              <a:ea typeface="Calibri"/>
              <a:cs typeface="Calibri"/>
            </a:endParaRPr>
          </a:p>
          <a:p>
            <a:pPr marL="457200" lvl="1" indent="0">
              <a:spcBef>
                <a:spcPts val="0"/>
              </a:spcBef>
              <a:buNone/>
            </a:pPr>
            <a:r>
              <a:rPr lang="en-US">
                <a:ea typeface="+mn-lt"/>
                <a:cs typeface="+mn-lt"/>
              </a:rPr>
              <a:t>  </a:t>
            </a:r>
            <a:br>
              <a:rPr lang="en-US">
                <a:ea typeface="+mn-lt"/>
                <a:cs typeface="+mn-lt"/>
              </a:rPr>
            </a:br>
            <a:r>
              <a:rPr lang="en-US">
                <a:ea typeface="+mn-lt"/>
                <a:cs typeface="+mn-lt"/>
              </a:rPr>
              <a:t> </a:t>
            </a:r>
          </a:p>
          <a:p>
            <a:pPr marL="0" indent="0">
              <a:buNone/>
            </a:pPr>
            <a:endParaRPr lang="en-US"/>
          </a:p>
          <a:p>
            <a:pPr marL="0"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99201" y="1430818"/>
            <a:ext cx="7492049" cy="769653"/>
          </a:xfrm>
        </p:spPr>
        <p:txBody>
          <a:bodyPr vert="horz" lIns="91440" tIns="45720" rIns="91440" bIns="45720" rtlCol="0" anchor="t">
            <a:noAutofit/>
          </a:bodyPr>
          <a:lstStyle/>
          <a:p>
            <a:r>
              <a:rPr lang="en-US"/>
              <a:t>Question 9 - Answer Contracted Maintenance </a:t>
            </a:r>
          </a:p>
        </p:txBody>
      </p:sp>
    </p:spTree>
    <p:extLst>
      <p:ext uri="{BB962C8B-B14F-4D97-AF65-F5344CB8AC3E}">
        <p14:creationId xmlns:p14="http://schemas.microsoft.com/office/powerpoint/2010/main" val="2199399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2D5438-DE07-DE8A-D252-E7D8F8829A94}"/>
              </a:ext>
            </a:extLst>
          </p:cNvPr>
          <p:cNvSpPr>
            <a:spLocks noGrp="1"/>
          </p:cNvSpPr>
          <p:nvPr>
            <p:ph sz="half" idx="2"/>
          </p:nvPr>
        </p:nvSpPr>
        <p:spPr>
          <a:xfrm>
            <a:off x="188911" y="2237149"/>
            <a:ext cx="10983479" cy="4778749"/>
          </a:xfrm>
        </p:spPr>
        <p:txBody>
          <a:bodyPr/>
          <a:lstStyle/>
          <a:p>
            <a:pPr marL="0" indent="0">
              <a:buNone/>
            </a:pPr>
            <a:r>
              <a:rPr lang="en-US" sz="2000">
                <a:ea typeface="Calibri"/>
                <a:cs typeface="Calibri"/>
              </a:rPr>
              <a:t>Discuss the </a:t>
            </a:r>
            <a:r>
              <a:rPr lang="en-US" sz="2000" b="1" u="sng">
                <a:ea typeface="Calibri"/>
                <a:cs typeface="Calibri"/>
              </a:rPr>
              <a:t>$859K</a:t>
            </a:r>
            <a:r>
              <a:rPr lang="en-US" sz="2000">
                <a:ea typeface="Calibri"/>
                <a:cs typeface="Calibri"/>
              </a:rPr>
              <a:t> budgeted in the Capital Lease account grouping. </a:t>
            </a:r>
          </a:p>
          <a:p>
            <a:pPr marL="971550" lvl="1" indent="-514350">
              <a:buAutoNum type="alphaLcPeriod"/>
            </a:pPr>
            <a:r>
              <a:rPr lang="en-US" sz="2000">
                <a:ea typeface="Calibri"/>
                <a:cs typeface="Calibri"/>
              </a:rPr>
              <a:t>Specify the frequency for replacement. </a:t>
            </a:r>
          </a:p>
        </p:txBody>
      </p:sp>
      <p:sp>
        <p:nvSpPr>
          <p:cNvPr id="3" name="Content Placeholder 2">
            <a:extLst>
              <a:ext uri="{FF2B5EF4-FFF2-40B4-BE49-F238E27FC236}">
                <a16:creationId xmlns:a16="http://schemas.microsoft.com/office/drawing/2014/main" id="{AD7C4C56-E527-6D7F-350C-BCE09E1C8EDD}"/>
              </a:ext>
            </a:extLst>
          </p:cNvPr>
          <p:cNvSpPr>
            <a:spLocks noGrp="1"/>
          </p:cNvSpPr>
          <p:nvPr>
            <p:ph sz="half" idx="13"/>
          </p:nvPr>
        </p:nvSpPr>
        <p:spPr>
          <a:xfrm>
            <a:off x="188910" y="1604806"/>
            <a:ext cx="4934479" cy="473825"/>
          </a:xfrm>
        </p:spPr>
        <p:txBody>
          <a:bodyPr vert="horz" lIns="91440" tIns="45720" rIns="91440" bIns="45720" rtlCol="0" anchor="t">
            <a:normAutofit lnSpcReduction="10000"/>
          </a:bodyPr>
          <a:lstStyle/>
          <a:p>
            <a:r>
              <a:rPr lang="en-US">
                <a:ea typeface="Calibri"/>
                <a:cs typeface="Calibri"/>
              </a:rPr>
              <a:t>Question 10. Capital Lease </a:t>
            </a:r>
            <a:endParaRPr lang="en-US"/>
          </a:p>
        </p:txBody>
      </p:sp>
    </p:spTree>
    <p:extLst>
      <p:ext uri="{BB962C8B-B14F-4D97-AF65-F5344CB8AC3E}">
        <p14:creationId xmlns:p14="http://schemas.microsoft.com/office/powerpoint/2010/main" val="3426262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72417" y="1847366"/>
            <a:ext cx="10497519" cy="4689958"/>
          </a:xfrm>
        </p:spPr>
        <p:txBody>
          <a:bodyPr>
            <a:normAutofit/>
          </a:bodyPr>
          <a:lstStyle/>
          <a:p>
            <a:r>
              <a:rPr lang="en-US" sz="2000">
                <a:ea typeface="+mn-lt"/>
                <a:cs typeface="+mn-lt"/>
              </a:rPr>
              <a:t>The </a:t>
            </a:r>
            <a:r>
              <a:rPr lang="en-US" sz="2000" b="1" u="sng">
                <a:ea typeface="+mn-lt"/>
                <a:cs typeface="+mn-lt"/>
              </a:rPr>
              <a:t>$859K</a:t>
            </a:r>
            <a:r>
              <a:rPr lang="en-US" sz="2000">
                <a:ea typeface="+mn-lt"/>
                <a:cs typeface="+mn-lt"/>
              </a:rPr>
              <a:t> budgeted for the Capital lease is for the City’s handheld radio replacement.  </a:t>
            </a:r>
            <a:endParaRPr lang="en-US" sz="2000">
              <a:ea typeface="Calibri"/>
              <a:cs typeface="Calibri"/>
            </a:endParaRPr>
          </a:p>
          <a:p>
            <a:pPr lvl="1" algn="just"/>
            <a:r>
              <a:rPr lang="en-US" sz="2000"/>
              <a:t>A total of 516 radios were purchased. </a:t>
            </a:r>
            <a:endParaRPr lang="en-US" sz="2000">
              <a:ea typeface="Calibri" panose="020F0502020204030204"/>
              <a:cs typeface="Calibri" panose="020F0502020204030204"/>
            </a:endParaRPr>
          </a:p>
          <a:p>
            <a:pPr lvl="1" algn="just"/>
            <a:r>
              <a:rPr lang="en-US" sz="2000"/>
              <a:t>Several units have been replaced, the City is still waiting on the State to complete the infrastructure modifications to complete the full deployment.  . </a:t>
            </a:r>
            <a:br>
              <a:rPr lang="en-US" sz="2000"/>
            </a:br>
            <a:endParaRPr lang="en-US" sz="2000">
              <a:ea typeface="Calibri"/>
              <a:cs typeface="Calibri"/>
            </a:endParaRPr>
          </a:p>
          <a:p>
            <a:pPr algn="just"/>
            <a:r>
              <a:rPr lang="en-US" sz="2000"/>
              <a:t>The typical replacement cycle for radios depends on factors such as usage intensity, AND technological advancements. Generally:  </a:t>
            </a:r>
            <a:endParaRPr lang="en-US" sz="2000">
              <a:ea typeface="Calibri" panose="020F0502020204030204"/>
              <a:cs typeface="Calibri" panose="020F0502020204030204"/>
            </a:endParaRPr>
          </a:p>
          <a:p>
            <a:pPr lvl="1" algn="just"/>
            <a:r>
              <a:rPr lang="en-US" sz="2000"/>
              <a:t>Public Safety Radios (Police, Fire, EMS): 6-8 years</a:t>
            </a:r>
            <a:endParaRPr lang="en-US" sz="2000">
              <a:ea typeface="Calibri"/>
              <a:cs typeface="Calibri"/>
            </a:endParaRPr>
          </a:p>
          <a:p>
            <a:pPr lvl="1" algn="just"/>
            <a:r>
              <a:rPr lang="en-US" sz="2000"/>
              <a:t>General Municipal Radios: 7-10 years</a:t>
            </a:r>
            <a:endParaRPr lang="en-US" sz="2000">
              <a:ea typeface="Calibri"/>
              <a:cs typeface="Calibri"/>
            </a:endParaRPr>
          </a:p>
          <a:p>
            <a:pPr lvl="1" algn="just"/>
            <a:r>
              <a:rPr lang="en-US" sz="2000"/>
              <a:t>Portable Radios: 6 year on average</a:t>
            </a:r>
            <a:endParaRPr lang="en-US" sz="2000">
              <a:ea typeface="Calibri"/>
              <a:cs typeface="Calibri"/>
            </a:endParaRPr>
          </a:p>
          <a:p>
            <a:endParaRPr lang="en-US"/>
          </a:p>
          <a:p>
            <a:pPr marL="1485900" lvl="1" indent="-514350"/>
            <a:endParaRPr lang="en-US"/>
          </a:p>
          <a:p>
            <a:pPr marL="1485900" lvl="1" indent="-514350"/>
            <a:endParaRPr lang="en-US"/>
          </a:p>
          <a:p>
            <a:pPr lvl="1" indent="-514350"/>
            <a:endParaRPr lang="en-US"/>
          </a:p>
          <a:p>
            <a:endParaRPr lang="en-US" b="1"/>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1214024"/>
            <a:ext cx="5987242" cy="503903"/>
          </a:xfrm>
        </p:spPr>
        <p:txBody>
          <a:bodyPr vert="horz" lIns="91440" tIns="45720" rIns="91440" bIns="45720" rtlCol="0" anchor="t">
            <a:normAutofit/>
          </a:bodyPr>
          <a:lstStyle/>
          <a:p>
            <a:r>
              <a:rPr lang="en-US"/>
              <a:t>Question 10 - Answer Capital Lease </a:t>
            </a:r>
          </a:p>
        </p:txBody>
      </p:sp>
    </p:spTree>
    <p:extLst>
      <p:ext uri="{BB962C8B-B14F-4D97-AF65-F5344CB8AC3E}">
        <p14:creationId xmlns:p14="http://schemas.microsoft.com/office/powerpoint/2010/main" val="3012171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3907AC-ABF1-6E21-0984-3853AC863895}"/>
              </a:ext>
            </a:extLst>
          </p:cNvPr>
          <p:cNvSpPr>
            <a:spLocks noGrp="1"/>
          </p:cNvSpPr>
          <p:nvPr>
            <p:ph sz="half" idx="2"/>
          </p:nvPr>
        </p:nvSpPr>
        <p:spPr>
          <a:xfrm>
            <a:off x="188911" y="2079417"/>
            <a:ext cx="10983479" cy="4595869"/>
          </a:xfrm>
        </p:spPr>
        <p:txBody>
          <a:bodyPr/>
          <a:lstStyle/>
          <a:p>
            <a:pPr marL="0" indent="0">
              <a:buNone/>
            </a:pPr>
            <a:r>
              <a:rPr lang="en-US" sz="2000">
                <a:ea typeface="Calibri" panose="020F0502020204030204"/>
                <a:cs typeface="Calibri" panose="020F0502020204030204"/>
              </a:rPr>
              <a:t>Provide FY2026 proposed organizational chart with the total number of employees (i.e. permanent, temporary, contract, vacancies).</a:t>
            </a:r>
          </a:p>
          <a:p>
            <a:pPr marL="971550" lvl="1" indent="-514350">
              <a:buAutoNum type="alphaLcPeriod"/>
            </a:pPr>
            <a:r>
              <a:rPr lang="en-US" sz="2000">
                <a:ea typeface="Calibri" panose="020F0502020204030204"/>
                <a:cs typeface="Calibri" panose="020F0502020204030204"/>
              </a:rPr>
              <a:t>If there are multiple divisions, please ensure there are sub-org charts that enumerate all the above. </a:t>
            </a:r>
          </a:p>
        </p:txBody>
      </p:sp>
      <p:sp>
        <p:nvSpPr>
          <p:cNvPr id="3" name="Content Placeholder 2">
            <a:extLst>
              <a:ext uri="{FF2B5EF4-FFF2-40B4-BE49-F238E27FC236}">
                <a16:creationId xmlns:a16="http://schemas.microsoft.com/office/drawing/2014/main" id="{7D303753-D52D-27DF-B585-B098333EACB4}"/>
              </a:ext>
            </a:extLst>
          </p:cNvPr>
          <p:cNvSpPr>
            <a:spLocks noGrp="1"/>
          </p:cNvSpPr>
          <p:nvPr>
            <p:ph sz="half" idx="13"/>
          </p:nvPr>
        </p:nvSpPr>
        <p:spPr>
          <a:xfrm>
            <a:off x="188910" y="1474707"/>
            <a:ext cx="4934479" cy="473825"/>
          </a:xfrm>
        </p:spPr>
        <p:txBody>
          <a:bodyPr vert="horz" lIns="91440" tIns="45720" rIns="91440" bIns="45720" rtlCol="0" anchor="t">
            <a:normAutofit fontScale="92500" lnSpcReduction="20000"/>
          </a:bodyPr>
          <a:lstStyle/>
          <a:p>
            <a:r>
              <a:rPr lang="en-US" sz="3300">
                <a:ea typeface="Calibri"/>
                <a:cs typeface="Calibri"/>
              </a:rPr>
              <a:t>Question 11. </a:t>
            </a:r>
            <a:endParaRPr lang="en-US"/>
          </a:p>
        </p:txBody>
      </p:sp>
    </p:spTree>
    <p:extLst>
      <p:ext uri="{BB962C8B-B14F-4D97-AF65-F5344CB8AC3E}">
        <p14:creationId xmlns:p14="http://schemas.microsoft.com/office/powerpoint/2010/main" val="2761607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41B212-9BC0-4D40-8C7B-B1A5E5D35BA2}"/>
              </a:ext>
            </a:extLst>
          </p:cNvPr>
          <p:cNvSpPr>
            <a:spLocks noGrp="1"/>
          </p:cNvSpPr>
          <p:nvPr>
            <p:ph sz="half" idx="13"/>
          </p:nvPr>
        </p:nvSpPr>
        <p:spPr>
          <a:xfrm>
            <a:off x="204291" y="897956"/>
            <a:ext cx="6172445" cy="547550"/>
          </a:xfrm>
        </p:spPr>
        <p:txBody>
          <a:bodyPr vert="horz" lIns="91440" tIns="45720" rIns="91440" bIns="45720" rtlCol="0" anchor="t">
            <a:normAutofit/>
          </a:bodyPr>
          <a:lstStyle/>
          <a:p>
            <a:r>
              <a:rPr lang="en-US"/>
              <a:t>FY 2026 Proposed Organizational Chart </a:t>
            </a:r>
          </a:p>
        </p:txBody>
      </p:sp>
      <p:pic>
        <p:nvPicPr>
          <p:cNvPr id="5" name="Picture 4">
            <a:extLst>
              <a:ext uri="{FF2B5EF4-FFF2-40B4-BE49-F238E27FC236}">
                <a16:creationId xmlns:a16="http://schemas.microsoft.com/office/drawing/2014/main" id="{E08973D0-635E-11B9-3E59-6C4CABD2B3DA}"/>
              </a:ext>
            </a:extLst>
          </p:cNvPr>
          <p:cNvPicPr>
            <a:picLocks noChangeAspect="1"/>
          </p:cNvPicPr>
          <p:nvPr/>
        </p:nvPicPr>
        <p:blipFill>
          <a:blip r:embed="rId2"/>
          <a:stretch>
            <a:fillRect/>
          </a:stretch>
        </p:blipFill>
        <p:spPr>
          <a:xfrm>
            <a:off x="311822" y="1393135"/>
            <a:ext cx="10162453" cy="5354135"/>
          </a:xfrm>
          <a:prstGeom prst="rect">
            <a:avLst/>
          </a:prstGeom>
        </p:spPr>
      </p:pic>
    </p:spTree>
    <p:extLst>
      <p:ext uri="{BB962C8B-B14F-4D97-AF65-F5344CB8AC3E}">
        <p14:creationId xmlns:p14="http://schemas.microsoft.com/office/powerpoint/2010/main" val="1732171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2704</Words>
  <Application>Microsoft Office PowerPoint</Application>
  <PresentationFormat>Widescreen</PresentationFormat>
  <Paragraphs>421</Paragraphs>
  <Slides>37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Aptos</vt:lpstr>
      <vt:lpstr>Arial</vt:lpstr>
      <vt:lpstr>Calibri</vt:lpstr>
      <vt:lpstr>Calibri Light</vt:lpstr>
      <vt:lpstr>Courier New</vt:lpstr>
      <vt:lpstr>Franklin Gothic Demi Cond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Marchelle Basnight</cp:lastModifiedBy>
  <cp:revision>2</cp:revision>
  <dcterms:created xsi:type="dcterms:W3CDTF">2023-02-09T18:35:57Z</dcterms:created>
  <dcterms:modified xsi:type="dcterms:W3CDTF">2025-04-21T17:53:31Z</dcterms:modified>
</cp:coreProperties>
</file>