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handoutMasterIdLst>
    <p:handoutMasterId r:id="rId41"/>
  </p:handoutMasterIdLst>
  <p:sldIdLst>
    <p:sldId id="488" r:id="rId5"/>
    <p:sldId id="487" r:id="rId6"/>
    <p:sldId id="505" r:id="rId7"/>
    <p:sldId id="400" r:id="rId8"/>
    <p:sldId id="498" r:id="rId9"/>
    <p:sldId id="454" r:id="rId10"/>
    <p:sldId id="499" r:id="rId11"/>
    <p:sldId id="402" r:id="rId12"/>
    <p:sldId id="497" r:id="rId13"/>
    <p:sldId id="493" r:id="rId14"/>
    <p:sldId id="408" r:id="rId15"/>
    <p:sldId id="404" r:id="rId16"/>
    <p:sldId id="445" r:id="rId17"/>
    <p:sldId id="411" r:id="rId18"/>
    <p:sldId id="405" r:id="rId19"/>
    <p:sldId id="462" r:id="rId20"/>
    <p:sldId id="406" r:id="rId21"/>
    <p:sldId id="492" r:id="rId22"/>
    <p:sldId id="412" r:id="rId23"/>
    <p:sldId id="500" r:id="rId24"/>
    <p:sldId id="504" r:id="rId25"/>
    <p:sldId id="501" r:id="rId26"/>
    <p:sldId id="503" r:id="rId27"/>
    <p:sldId id="502" r:id="rId28"/>
    <p:sldId id="409" r:id="rId29"/>
    <p:sldId id="407" r:id="rId30"/>
    <p:sldId id="413" r:id="rId31"/>
    <p:sldId id="449" r:id="rId32"/>
    <p:sldId id="414" r:id="rId33"/>
    <p:sldId id="464" r:id="rId34"/>
    <p:sldId id="491" r:id="rId35"/>
    <p:sldId id="496" r:id="rId36"/>
    <p:sldId id="490" r:id="rId37"/>
    <p:sldId id="457" r:id="rId38"/>
    <p:sldId id="489" r:id="rId3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3FC452-3DE7-7F95-DD95-39E91D630D80}" name="Elliott T. Larkin" initials="EL" userId="S::etlarkin@wilmingtonde.gov::1f460b2e-9355-4b30-9b07-8f387001fdf2" providerId="AD"/>
  <p188:author id="{C243BBF4-7B00-9685-5CDC-1AD4955FD380}" name="Elliott T. Larkin" initials="ETL" userId="Elliott T. Larkin"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6C3BEB-FC61-2C34-A9E6-333B0E0467ED}" v="1183" dt="2025-04-11T20:07:30.446"/>
    <p1510:client id="{54E2305B-9B86-420C-AAC0-A47AAE45DBFE}" v="50" dt="2025-04-11T20:37:00.597"/>
    <p1510:client id="{9773B63B-3521-EEC5-3BF4-335CDD822FC4}" v="94" dt="2025-04-11T18:42:20.435"/>
    <p1510:client id="{9CF34633-14EC-9BDA-D81A-74BFE4424C1D}" v="14" dt="2025-04-11T18:32:26.076"/>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77" autoAdjust="0"/>
  </p:normalViewPr>
  <p:slideViewPr>
    <p:cSldViewPr snapToGrid="0">
      <p:cViewPr varScale="1">
        <p:scale>
          <a:sx n="83" d="100"/>
          <a:sy n="83" d="100"/>
        </p:scale>
        <p:origin x="15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4/14/2025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4/14/2025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19159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27703-9248-AE07-D2D0-9010CD0EE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43679-9E3E-7B61-AE9B-6A1E4B204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17F41-19C0-4D11-7185-8AFAC064766D}"/>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6AC79B93-D648-FD71-EC3D-44066D22F3A9}"/>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795702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690514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29580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61AA9-3063-617B-6651-CD648E192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C80E3-4299-2B4D-0F57-DA4AF1371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67C2E-FA7A-B8C8-32FE-103BE8C3687C}"/>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B5B29B67-3367-F86B-D662-678B58FC34AC}"/>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89819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F61D1-07ED-754F-B2EB-7C748C3EA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6D79D-81BF-8E52-9327-8A481F9BB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E314B6-EE50-BF18-B9EC-92F9826AB27B}"/>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3597D63E-D157-ADA4-4329-6A772276AD04}"/>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58496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88643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10913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730706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99441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27612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660343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66253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D6FA1-92FB-1531-40EC-A9D0F7E09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1040C-DAB5-00DF-ECB8-94D4ADC83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425B0-C662-EEE7-CD53-5CBAF3545C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Header Placeholder 3">
            <a:extLst>
              <a:ext uri="{FF2B5EF4-FFF2-40B4-BE49-F238E27FC236}">
                <a16:creationId xmlns:a16="http://schemas.microsoft.com/office/drawing/2014/main" id="{00200944-DAE4-84C9-F0CE-BA9D5B6C75EE}"/>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624097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019312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9AB9E-F1BB-C1B8-1E7F-A0F927C7F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9A0AC-0BEE-A782-1079-87B7B29BB9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9392A4-D167-2233-08B6-47C4EE457100}"/>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A03EBABD-4548-889F-7EA7-B60E0337848C}"/>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47022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76805-271C-07E0-8356-5770FB2CC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4FCC5-5118-FA9B-D13A-3C2E2C26B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EB7B7-3EEB-7CC1-7585-A1D210AB849B}"/>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861D9A94-5844-EBFE-01FA-C425DE876C7A}"/>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010269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8F25D-9B74-7A32-DB1C-89469BD0E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BF0EF-C34F-8F50-3A25-BDA1CA929F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76557-C96E-18D5-B306-88B11275C46B}"/>
              </a:ext>
            </a:extLst>
          </p:cNvPr>
          <p:cNvSpPr>
            <a:spLocks noGrp="1"/>
          </p:cNvSpPr>
          <p:nvPr>
            <p:ph type="body" idx="1"/>
          </p:nvPr>
        </p:nvSpPr>
        <p:spPr/>
        <p:txBody>
          <a:bodyPr/>
          <a:lstStyle/>
          <a:p>
            <a:r>
              <a:rPr lang="en-US" dirty="0"/>
              <a:t>220 N Rodney St</a:t>
            </a:r>
          </a:p>
          <a:p>
            <a:r>
              <a:rPr lang="en-US" dirty="0"/>
              <a:t>13</a:t>
            </a:r>
            <a:r>
              <a:rPr lang="en-US" baseline="30000" dirty="0"/>
              <a:t>th</a:t>
            </a:r>
            <a:r>
              <a:rPr lang="en-US" dirty="0"/>
              <a:t> St</a:t>
            </a:r>
          </a:p>
          <a:p>
            <a:r>
              <a:rPr lang="en-US" dirty="0"/>
              <a:t>Elm St</a:t>
            </a:r>
          </a:p>
          <a:p>
            <a:endParaRPr lang="en-US" dirty="0"/>
          </a:p>
        </p:txBody>
      </p:sp>
      <p:sp>
        <p:nvSpPr>
          <p:cNvPr id="4" name="Header Placeholder 3">
            <a:extLst>
              <a:ext uri="{FF2B5EF4-FFF2-40B4-BE49-F238E27FC236}">
                <a16:creationId xmlns:a16="http://schemas.microsoft.com/office/drawing/2014/main" id="{60B308F6-5B51-A954-014E-5D9A2DAA43C5}"/>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03682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B3E71-AE06-9A34-A68A-48DBC5F3C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B8606-049A-E745-4B8F-7D844D884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E2992E-B422-5201-F394-434D32196A45}"/>
              </a:ext>
            </a:extLst>
          </p:cNvPr>
          <p:cNvSpPr>
            <a:spLocks noGrp="1"/>
          </p:cNvSpPr>
          <p:nvPr>
            <p:ph type="body" idx="1"/>
          </p:nvPr>
        </p:nvSpPr>
        <p:spPr/>
        <p:txBody>
          <a:bodyPr/>
          <a:lstStyle/>
          <a:p>
            <a:r>
              <a:rPr lang="en-US" dirty="0"/>
              <a:t>220 N Rodney St</a:t>
            </a:r>
          </a:p>
          <a:p>
            <a:r>
              <a:rPr lang="en-US" dirty="0"/>
              <a:t>13</a:t>
            </a:r>
            <a:r>
              <a:rPr lang="en-US" baseline="30000" dirty="0"/>
              <a:t>th</a:t>
            </a:r>
            <a:r>
              <a:rPr lang="en-US" dirty="0"/>
              <a:t> St</a:t>
            </a:r>
          </a:p>
          <a:p>
            <a:r>
              <a:rPr lang="en-US" dirty="0"/>
              <a:t>Elm St</a:t>
            </a:r>
          </a:p>
          <a:p>
            <a:r>
              <a:rPr lang="en-US" dirty="0"/>
              <a:t>2</a:t>
            </a:r>
            <a:r>
              <a:rPr lang="en-US" baseline="30000" dirty="0"/>
              <a:t>nd</a:t>
            </a:r>
            <a:r>
              <a:rPr lang="en-US" dirty="0"/>
              <a:t> St with the Tree</a:t>
            </a:r>
          </a:p>
          <a:p>
            <a:endParaRPr lang="en-US" dirty="0"/>
          </a:p>
        </p:txBody>
      </p:sp>
      <p:sp>
        <p:nvSpPr>
          <p:cNvPr id="4" name="Header Placeholder 3">
            <a:extLst>
              <a:ext uri="{FF2B5EF4-FFF2-40B4-BE49-F238E27FC236}">
                <a16:creationId xmlns:a16="http://schemas.microsoft.com/office/drawing/2014/main" id="{281F5932-75B8-C235-7776-86CB17B17CB3}"/>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300401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0CB97-44B6-1F67-0F72-84A7970A5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AEB3F8-9FFD-3FAB-DE5B-EBF519E870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B449B-68D2-C76A-8B2C-29FF855626F4}"/>
              </a:ext>
            </a:extLst>
          </p:cNvPr>
          <p:cNvSpPr>
            <a:spLocks noGrp="1"/>
          </p:cNvSpPr>
          <p:nvPr>
            <p:ph type="body" idx="1"/>
          </p:nvPr>
        </p:nvSpPr>
        <p:spPr/>
        <p:txBody>
          <a:bodyPr/>
          <a:lstStyle/>
          <a:p>
            <a:r>
              <a:rPr lang="en-US" dirty="0"/>
              <a:t>220 N Rodney St</a:t>
            </a:r>
          </a:p>
          <a:p>
            <a:r>
              <a:rPr lang="en-US" dirty="0"/>
              <a:t>13</a:t>
            </a:r>
            <a:r>
              <a:rPr lang="en-US" baseline="30000" dirty="0"/>
              <a:t>th</a:t>
            </a:r>
            <a:r>
              <a:rPr lang="en-US" dirty="0"/>
              <a:t> St</a:t>
            </a:r>
          </a:p>
          <a:p>
            <a:r>
              <a:rPr lang="en-US" dirty="0"/>
              <a:t>Elm St</a:t>
            </a:r>
          </a:p>
          <a:p>
            <a:r>
              <a:rPr lang="en-US" dirty="0"/>
              <a:t>2</a:t>
            </a:r>
            <a:r>
              <a:rPr lang="en-US" baseline="30000" dirty="0"/>
              <a:t>nd</a:t>
            </a:r>
            <a:r>
              <a:rPr lang="en-US" dirty="0"/>
              <a:t> St with the Tree</a:t>
            </a:r>
          </a:p>
          <a:p>
            <a:endParaRPr lang="en-US" dirty="0"/>
          </a:p>
        </p:txBody>
      </p:sp>
      <p:sp>
        <p:nvSpPr>
          <p:cNvPr id="4" name="Header Placeholder 3">
            <a:extLst>
              <a:ext uri="{FF2B5EF4-FFF2-40B4-BE49-F238E27FC236}">
                <a16:creationId xmlns:a16="http://schemas.microsoft.com/office/drawing/2014/main" id="{CB14BDAD-BE0A-EDCB-6A73-E3A7E28E6C37}"/>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07448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524301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979346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23885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772284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2AC2-9CE1-6E2C-CDE6-9B911B715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15BBB-A0EC-9C4E-6F89-159A12FA89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B919E0-16AD-8E72-7CED-8432402F682B}"/>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CA06EBC4-AB79-F785-566D-FE758FC85816}"/>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5024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pic>
        <p:nvPicPr>
          <p:cNvPr id="7" name="Picture 6">
            <a:extLst>
              <a:ext uri="{FF2B5EF4-FFF2-40B4-BE49-F238E27FC236}">
                <a16:creationId xmlns:a16="http://schemas.microsoft.com/office/drawing/2014/main" id="{3E412D66-E7A4-BE3C-7789-7C484F2FAD64}"/>
              </a:ext>
            </a:extLst>
          </p:cNvPr>
          <p:cNvPicPr>
            <a:picLocks noChangeAspect="1"/>
          </p:cNvPicPr>
          <p:nvPr userDrawn="1"/>
        </p:nvPicPr>
        <p:blipFill>
          <a:blip r:embed="rId2"/>
          <a:stretch>
            <a:fillRect/>
          </a:stretch>
        </p:blipFill>
        <p:spPr>
          <a:xfrm>
            <a:off x="9990034" y="365125"/>
            <a:ext cx="1363766" cy="1325563"/>
          </a:xfrm>
          <a:prstGeom prst="rect">
            <a:avLst/>
          </a:prstGeom>
        </p:spPr>
      </p:pic>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4/14/2025</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173456" cy="4778749"/>
          </a:xfrm>
        </p:spPr>
        <p:txBody>
          <a:bodyPr anchor="t">
            <a:normAutofit/>
          </a:bodyPr>
          <a:lstStyle>
            <a:lvl1pPr>
              <a:defRPr b="1">
                <a:solidFill>
                  <a:schemeClr val="tx1"/>
                </a:solidFill>
                <a:effectLst/>
              </a:defRPr>
            </a:lvl1pPr>
            <a:lvl2pPr>
              <a:defRPr b="1">
                <a:solidFill>
                  <a:schemeClr val="tx1"/>
                </a:solidFill>
                <a:effectLst/>
              </a:defRPr>
            </a:lvl2pPr>
            <a:lvl3pPr>
              <a:defRPr b="1">
                <a:solidFill>
                  <a:schemeClr val="tx1"/>
                </a:solidFill>
                <a:effectLst/>
              </a:defRPr>
            </a:lvl3pPr>
            <a:lvl4pPr>
              <a:defRPr b="1">
                <a:solidFill>
                  <a:schemeClr val="tx1"/>
                </a:solidFill>
                <a:effectLst/>
              </a:defRPr>
            </a:lvl4pPr>
            <a:lvl5pPr>
              <a:defRPr b="1">
                <a:solidFill>
                  <a:schemeClr val="tx1"/>
                </a:solidFill>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effectLst/>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42493" y="142102"/>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Land Use and Planning Department</a:t>
            </a:r>
          </a:p>
        </p:txBody>
      </p:sp>
      <p:pic>
        <p:nvPicPr>
          <p:cNvPr id="2" name="Picture 1" descr="A picture containing calendar&#10;&#10;Description automatically generated">
            <a:extLst>
              <a:ext uri="{FF2B5EF4-FFF2-40B4-BE49-F238E27FC236}">
                <a16:creationId xmlns:a16="http://schemas.microsoft.com/office/drawing/2014/main" id="{9198851A-4DCD-8E4E-2D07-B8C83845BE2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0456752" y="164661"/>
            <a:ext cx="1358019" cy="1336654"/>
          </a:xfrm>
          <a:prstGeom prst="rect">
            <a:avLst/>
          </a:prstGeom>
          <a:noFill/>
        </p:spPr>
      </p:pic>
    </p:spTree>
    <p:extLst>
      <p:ext uri="{BB962C8B-B14F-4D97-AF65-F5344CB8AC3E}">
        <p14:creationId xmlns:p14="http://schemas.microsoft.com/office/powerpoint/2010/main" val="331402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LAND USE &amp; PLANNING</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553562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10FF0D25-7C6D-EBB6-D558-12D743C31CB1}"/>
              </a:ext>
            </a:extLst>
          </p:cNvPr>
          <p:cNvGraphicFramePr>
            <a:graphicFrameLocks noGrp="1"/>
          </p:cNvGraphicFramePr>
          <p:nvPr>
            <p:ph sz="half" idx="13"/>
            <p:extLst>
              <p:ext uri="{D42A27DB-BD31-4B8C-83A1-F6EECF244321}">
                <p14:modId xmlns:p14="http://schemas.microsoft.com/office/powerpoint/2010/main" val="1290898118"/>
              </p:ext>
            </p:extLst>
          </p:nvPr>
        </p:nvGraphicFramePr>
        <p:xfrm>
          <a:off x="589280" y="2062480"/>
          <a:ext cx="10721796" cy="3426386"/>
        </p:xfrm>
        <a:graphic>
          <a:graphicData uri="http://schemas.openxmlformats.org/drawingml/2006/table">
            <a:tbl>
              <a:tblPr firstRow="1" bandRow="1">
                <a:tableStyleId>{5C22544A-7EE6-4342-B048-85BDC9FD1C3A}</a:tableStyleId>
              </a:tblPr>
              <a:tblGrid>
                <a:gridCol w="3638622">
                  <a:extLst>
                    <a:ext uri="{9D8B030D-6E8A-4147-A177-3AD203B41FA5}">
                      <a16:colId xmlns:a16="http://schemas.microsoft.com/office/drawing/2014/main" val="3246015022"/>
                    </a:ext>
                  </a:extLst>
                </a:gridCol>
                <a:gridCol w="1261388">
                  <a:extLst>
                    <a:ext uri="{9D8B030D-6E8A-4147-A177-3AD203B41FA5}">
                      <a16:colId xmlns:a16="http://schemas.microsoft.com/office/drawing/2014/main" val="410085071"/>
                    </a:ext>
                  </a:extLst>
                </a:gridCol>
                <a:gridCol w="1273517">
                  <a:extLst>
                    <a:ext uri="{9D8B030D-6E8A-4147-A177-3AD203B41FA5}">
                      <a16:colId xmlns:a16="http://schemas.microsoft.com/office/drawing/2014/main" val="1510424997"/>
                    </a:ext>
                  </a:extLst>
                </a:gridCol>
                <a:gridCol w="1212873">
                  <a:extLst>
                    <a:ext uri="{9D8B030D-6E8A-4147-A177-3AD203B41FA5}">
                      <a16:colId xmlns:a16="http://schemas.microsoft.com/office/drawing/2014/main" val="532139386"/>
                    </a:ext>
                  </a:extLst>
                </a:gridCol>
                <a:gridCol w="1200743">
                  <a:extLst>
                    <a:ext uri="{9D8B030D-6E8A-4147-A177-3AD203B41FA5}">
                      <a16:colId xmlns:a16="http://schemas.microsoft.com/office/drawing/2014/main" val="2659712581"/>
                    </a:ext>
                  </a:extLst>
                </a:gridCol>
                <a:gridCol w="1176485">
                  <a:extLst>
                    <a:ext uri="{9D8B030D-6E8A-4147-A177-3AD203B41FA5}">
                      <a16:colId xmlns:a16="http://schemas.microsoft.com/office/drawing/2014/main" val="1367033555"/>
                    </a:ext>
                  </a:extLst>
                </a:gridCol>
                <a:gridCol w="958168">
                  <a:extLst>
                    <a:ext uri="{9D8B030D-6E8A-4147-A177-3AD203B41FA5}">
                      <a16:colId xmlns:a16="http://schemas.microsoft.com/office/drawing/2014/main" val="3572677191"/>
                    </a:ext>
                  </a:extLst>
                </a:gridCol>
              </a:tblGrid>
              <a:tr h="837184">
                <a:tc>
                  <a:txBody>
                    <a:bodyPr/>
                    <a:lstStyle/>
                    <a:p>
                      <a:pPr marL="0" algn="l" rtl="0" eaLnBrk="1" fontAlgn="ctr" latinLnBrk="0" hangingPunct="1">
                        <a:buNone/>
                      </a:pPr>
                      <a:r>
                        <a:rPr lang="en-US" sz="1800" b="1" i="0" u="none" strike="noStrike" kern="1200">
                          <a:solidFill>
                            <a:srgbClr val="FFFFFF"/>
                          </a:solidFill>
                          <a:effectLst/>
                          <a:latin typeface="Calibri" panose="020F0502020204030204" pitchFamily="34" charset="0"/>
                        </a:rPr>
                        <a:t>General Fund</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marL="0" algn="ctr" rtl="0" eaLnBrk="1" fontAlgn="b" latinLnBrk="0" hangingPunct="1">
                        <a:buNone/>
                      </a:pPr>
                      <a:r>
                        <a:rPr lang="en-US" sz="1600" b="1" i="0" u="none" strike="noStrike" kern="1200">
                          <a:solidFill>
                            <a:srgbClr val="FFFFFF"/>
                          </a:solidFill>
                          <a:effectLst/>
                          <a:latin typeface="Calibri" panose="020F0502020204030204" pitchFamily="34" charset="0"/>
                        </a:rPr>
                        <a:t>FY 2023 Actuals</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marL="0" algn="ctr" rtl="0" eaLnBrk="1" fontAlgn="b" latinLnBrk="0" hangingPunct="1">
                        <a:buNone/>
                      </a:pPr>
                      <a:r>
                        <a:rPr lang="en-US" sz="1600" b="1" i="0" u="none" strike="noStrike" kern="1200">
                          <a:solidFill>
                            <a:srgbClr val="FFFFFF"/>
                          </a:solidFill>
                          <a:effectLst/>
                          <a:latin typeface="Calibri" panose="020F0502020204030204" pitchFamily="34" charset="0"/>
                        </a:rPr>
                        <a:t>FY 2024 Actuals</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marL="0" algn="ctr" rtl="0" eaLnBrk="1" fontAlgn="b" latinLnBrk="0" hangingPunct="1">
                        <a:buNone/>
                      </a:pPr>
                      <a:r>
                        <a:rPr lang="en-US" sz="1600" b="1" i="0" u="none" strike="noStrike" kern="1200">
                          <a:solidFill>
                            <a:srgbClr val="FFFFFF"/>
                          </a:solidFill>
                          <a:effectLst/>
                          <a:latin typeface="Calibri" panose="020F0502020204030204" pitchFamily="34" charset="0"/>
                        </a:rPr>
                        <a:t>FY 2025 Budget</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marL="0" marR="0" indent="0" algn="ctr" rtl="0" eaLnBrk="1" fontAlgn="auto" latinLnBrk="0" hangingPunct="1">
                        <a:buNone/>
                      </a:pPr>
                      <a:r>
                        <a:rPr lang="en-US" sz="1600" b="1" i="0" u="none" strike="noStrike" kern="1200">
                          <a:solidFill>
                            <a:srgbClr val="FFFFFF"/>
                          </a:solidFill>
                          <a:effectLst/>
                          <a:latin typeface="Calibri" panose="020F0502020204030204" pitchFamily="34" charset="0"/>
                        </a:rPr>
                        <a:t>Proposed Budget</a:t>
                      </a:r>
                      <a:endParaRPr lang="en-US" sz="1800" b="0" i="0" u="none" strike="noStrike">
                        <a:effectLst/>
                        <a:latin typeface="Arial" panose="020B0604020202020204" pitchFamily="34" charset="0"/>
                      </a:endParaRPr>
                    </a:p>
                    <a:p>
                      <a:pPr marL="0" marR="0" indent="0" algn="ctr" rtl="0" eaLnBrk="1" fontAlgn="auto" latinLnBrk="0" hangingPunct="1">
                        <a:buNone/>
                      </a:pPr>
                      <a:r>
                        <a:rPr lang="en-US" sz="1600" b="1" i="0" u="none" strike="noStrike" kern="1200">
                          <a:solidFill>
                            <a:srgbClr val="FFFFFF"/>
                          </a:solidFill>
                          <a:effectLst/>
                          <a:latin typeface="Calibri" panose="020F0502020204030204" pitchFamily="34" charset="0"/>
                        </a:rPr>
                        <a:t>FY 2026</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marL="0" algn="ctr" rtl="0" eaLnBrk="1" fontAlgn="b" latinLnBrk="0" hangingPunct="1">
                        <a:buNone/>
                      </a:pPr>
                      <a:r>
                        <a:rPr lang="en-US" sz="1600" b="1" i="0" u="none" strike="noStrike" kern="1200">
                          <a:solidFill>
                            <a:srgbClr val="FFFFFF"/>
                          </a:solidFill>
                          <a:effectLst/>
                          <a:latin typeface="Calibri" panose="020F0502020204030204" pitchFamily="34" charset="0"/>
                        </a:rPr>
                        <a:t>$ Change FY'26-25</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marL="0" algn="ctr" rtl="0" eaLnBrk="1" fontAlgn="b" latinLnBrk="0" hangingPunct="1">
                        <a:buNone/>
                      </a:pPr>
                      <a:r>
                        <a:rPr lang="en-US" sz="1600" b="1" i="0" u="none" strike="noStrike" kern="1200">
                          <a:solidFill>
                            <a:srgbClr val="FFFFFF"/>
                          </a:solidFill>
                          <a:effectLst/>
                          <a:latin typeface="Calibri" panose="020F0502020204030204" pitchFamily="34" charset="0"/>
                        </a:rPr>
                        <a:t>% Change</a:t>
                      </a:r>
                      <a:endParaRPr lang="en-US" sz="1800" b="0" i="0" u="none" strike="noStrike">
                        <a:effectLst/>
                        <a:latin typeface="Arial" panose="020B0604020202020204" pitchFamily="34" charset="0"/>
                      </a:endParaRPr>
                    </a:p>
                    <a:p>
                      <a:pPr marL="0" algn="ctr" rtl="0" eaLnBrk="1" fontAlgn="b" latinLnBrk="0" hangingPunct="1">
                        <a:buNone/>
                      </a:pPr>
                      <a:r>
                        <a:rPr lang="en-US" sz="1600" b="1" i="0" u="none" strike="noStrike" kern="1200">
                          <a:solidFill>
                            <a:srgbClr val="FFFFFF"/>
                          </a:solidFill>
                          <a:effectLst/>
                          <a:latin typeface="Calibri" panose="020F0502020204030204" pitchFamily="34" charset="0"/>
                        </a:rPr>
                        <a:t> FY'26-25</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3279820816"/>
                  </a:ext>
                </a:extLst>
              </a:tr>
              <a:tr h="457417">
                <a:tc>
                  <a:txBody>
                    <a:bodyPr/>
                    <a:lstStyle/>
                    <a:p>
                      <a:pPr marL="0" algn="l" rtl="0" eaLnBrk="1" fontAlgn="ctr" latinLnBrk="0" hangingPunct="1">
                        <a:buNone/>
                      </a:pPr>
                      <a:r>
                        <a:rPr lang="en-US" sz="1800" b="0" i="0" u="none" strike="noStrike" kern="1200">
                          <a:solidFill>
                            <a:srgbClr val="000000"/>
                          </a:solidFill>
                          <a:effectLst/>
                          <a:latin typeface="Calibri" panose="020F0502020204030204" pitchFamily="34" charset="0"/>
                        </a:rPr>
                        <a:t>Personal Services</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$2,603,878</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$2,832,866</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$3,149,206</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$3,080,131</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(69,075)</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-2.2%</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2098126163"/>
                  </a:ext>
                </a:extLst>
              </a:tr>
              <a:tr h="455168">
                <a:tc>
                  <a:txBody>
                    <a:bodyPr/>
                    <a:lstStyle/>
                    <a:p>
                      <a:pPr marL="0" algn="l" rtl="0" eaLnBrk="1" fontAlgn="ctr" latinLnBrk="0" hangingPunct="1">
                        <a:buNone/>
                      </a:pPr>
                      <a:r>
                        <a:rPr lang="en-US" sz="1800" b="0" i="0" u="none" strike="noStrike" kern="1200">
                          <a:solidFill>
                            <a:srgbClr val="000000"/>
                          </a:solidFill>
                          <a:effectLst/>
                          <a:latin typeface="Calibri" panose="020F0502020204030204" pitchFamily="34" charset="0"/>
                        </a:rPr>
                        <a:t>Materials, Supplies, and Equipment</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452,783</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782,673</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1,048,120</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1,119,200</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71,080</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6.8%</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143340885"/>
                  </a:ext>
                </a:extLst>
              </a:tr>
              <a:tr h="414528">
                <a:tc>
                  <a:txBody>
                    <a:bodyPr/>
                    <a:lstStyle/>
                    <a:p>
                      <a:pPr marL="0" algn="l" rtl="0" eaLnBrk="1" fontAlgn="ctr" latinLnBrk="0" hangingPunct="1">
                        <a:buNone/>
                      </a:pPr>
                      <a:r>
                        <a:rPr lang="en-US" sz="1800" b="0" i="0" u="none" strike="noStrike" kern="1200">
                          <a:solidFill>
                            <a:srgbClr val="000000"/>
                          </a:solidFill>
                          <a:effectLst/>
                          <a:latin typeface="Calibri" panose="020F0502020204030204" pitchFamily="34" charset="0"/>
                        </a:rPr>
                        <a:t>Internal Services</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86,526</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132,709</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124,076</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128,642</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4,566</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3.7%</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849409718"/>
                  </a:ext>
                </a:extLst>
              </a:tr>
              <a:tr h="355769">
                <a:tc>
                  <a:txBody>
                    <a:bodyPr/>
                    <a:lstStyle/>
                    <a:p>
                      <a:pPr marL="0" algn="l" rtl="0" eaLnBrk="1" fontAlgn="ctr" latinLnBrk="0" hangingPunct="1">
                        <a:buNone/>
                      </a:pPr>
                      <a:r>
                        <a:rPr lang="en-US" sz="1800" b="0" i="0" u="none" strike="noStrike" kern="1200">
                          <a:solidFill>
                            <a:srgbClr val="000000"/>
                          </a:solidFill>
                          <a:effectLst/>
                          <a:latin typeface="Calibri" panose="020F0502020204030204" pitchFamily="34" charset="0"/>
                        </a:rPr>
                        <a:t>Debt Service</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262,313</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307,755</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291,159</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278,365</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(12,794)</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600" b="0" i="0" u="none" strike="noStrike" kern="1200">
                          <a:solidFill>
                            <a:srgbClr val="000000"/>
                          </a:solidFill>
                          <a:effectLst/>
                          <a:latin typeface="Calibri" panose="020F0502020204030204" pitchFamily="34" charset="0"/>
                        </a:rPr>
                        <a:t>-4.4%</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05003957"/>
                  </a:ext>
                </a:extLst>
              </a:tr>
              <a:tr h="438912">
                <a:tc>
                  <a:txBody>
                    <a:bodyPr/>
                    <a:lstStyle/>
                    <a:p>
                      <a:pPr marL="0" algn="l" rtl="0" eaLnBrk="1" fontAlgn="ctr" latinLnBrk="0" hangingPunct="1">
                        <a:buNone/>
                      </a:pPr>
                      <a:r>
                        <a:rPr lang="en-US" sz="1800" b="1" i="0" u="none" strike="noStrike" kern="1200">
                          <a:solidFill>
                            <a:srgbClr val="000000"/>
                          </a:solidFill>
                          <a:effectLst/>
                          <a:latin typeface="Calibri" panose="020F0502020204030204" pitchFamily="34" charset="0"/>
                        </a:rPr>
                        <a:t>Total</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1" i="0" u="none" strike="noStrike" kern="1200">
                          <a:solidFill>
                            <a:srgbClr val="000000"/>
                          </a:solidFill>
                          <a:effectLst/>
                          <a:latin typeface="Calibri" panose="020F0502020204030204" pitchFamily="34" charset="0"/>
                        </a:rPr>
                        <a:t>$3,405,500</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1" i="0" u="none" strike="noStrike" kern="1200">
                          <a:solidFill>
                            <a:srgbClr val="000000"/>
                          </a:solidFill>
                          <a:effectLst/>
                          <a:latin typeface="Calibri" panose="020F0502020204030204" pitchFamily="34" charset="0"/>
                        </a:rPr>
                        <a:t>$4,056,003</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1" i="0" u="none" strike="noStrike" kern="1200">
                          <a:solidFill>
                            <a:srgbClr val="000000"/>
                          </a:solidFill>
                          <a:effectLst/>
                          <a:latin typeface="Calibri" panose="020F0502020204030204" pitchFamily="34" charset="0"/>
                        </a:rPr>
                        <a:t>$4,612,561</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1" i="0" u="none" strike="noStrike" kern="1200">
                          <a:solidFill>
                            <a:srgbClr val="000000"/>
                          </a:solidFill>
                          <a:effectLst/>
                          <a:latin typeface="Calibri" panose="020F0502020204030204" pitchFamily="34" charset="0"/>
                        </a:rPr>
                        <a:t>$4,606,338</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1" i="0" u="none" strike="noStrike" kern="1200">
                          <a:solidFill>
                            <a:srgbClr val="000000"/>
                          </a:solidFill>
                          <a:effectLst/>
                          <a:latin typeface="Calibri" panose="020F0502020204030204" pitchFamily="34" charset="0"/>
                        </a:rPr>
                        <a:t>(6,223)</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marL="0" algn="ctr" rtl="0" eaLnBrk="1" fontAlgn="b" latinLnBrk="0" hangingPunct="1">
                        <a:buNone/>
                      </a:pPr>
                      <a:r>
                        <a:rPr lang="en-US" sz="1600" b="1" i="0" u="none" strike="noStrike" kern="1200">
                          <a:solidFill>
                            <a:srgbClr val="000000"/>
                          </a:solidFill>
                          <a:effectLst/>
                          <a:latin typeface="Calibri" panose="020F0502020204030204" pitchFamily="34" charset="0"/>
                        </a:rPr>
                        <a:t>-0.1%</a:t>
                      </a:r>
                      <a:endParaRPr lang="en-US" sz="1800" b="0" i="0" u="none" strike="noStrike">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2926532704"/>
                  </a:ext>
                </a:extLst>
              </a:tr>
              <a:tr h="457417">
                <a:tc>
                  <a:txBody>
                    <a:bodyPr/>
                    <a:lstStyle/>
                    <a:p>
                      <a:pPr marL="0" algn="l" rtl="0" eaLnBrk="1" fontAlgn="ctr" latinLnBrk="0" hangingPunct="1">
                        <a:buNone/>
                      </a:pPr>
                      <a:r>
                        <a:rPr lang="en-US" sz="1800" b="1" i="0" u="none" strike="noStrike" kern="1200">
                          <a:solidFill>
                            <a:srgbClr val="000000"/>
                          </a:solidFill>
                          <a:effectLst/>
                          <a:latin typeface="Calibri" panose="020F0502020204030204" pitchFamily="34" charset="0"/>
                        </a:rPr>
                        <a:t>Staffing Level (FTEs)</a:t>
                      </a:r>
                      <a:endParaRPr lang="en-US" sz="1800" b="0" i="0" u="none" strike="noStrike">
                        <a:effectLst/>
                        <a:latin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800" b="1" i="0" u="none" strike="noStrike" kern="1200">
                          <a:solidFill>
                            <a:srgbClr val="000000"/>
                          </a:solidFill>
                          <a:effectLst/>
                          <a:latin typeface="Calibri" panose="020F0502020204030204" pitchFamily="34" charset="0"/>
                        </a:rPr>
                        <a:t>25.55 </a:t>
                      </a:r>
                      <a:endParaRPr lang="en-US" sz="1800" b="0" i="0" u="none" strike="noStrike">
                        <a:effectLst/>
                        <a:latin typeface="Arial" panose="020B0604020202020204" pitchFamily="34" charset="0"/>
                      </a:endParaRPr>
                    </a:p>
                  </a:txBody>
                  <a:tcPr marL="4826" marR="4826" marT="48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800" b="1" i="0" u="none" strike="noStrike" kern="1200">
                          <a:solidFill>
                            <a:srgbClr val="000000"/>
                          </a:solidFill>
                          <a:effectLst/>
                          <a:latin typeface="Calibri" panose="020F0502020204030204" pitchFamily="34" charset="0"/>
                        </a:rPr>
                        <a:t>26.00 </a:t>
                      </a:r>
                      <a:endParaRPr lang="en-US" sz="1800" b="0" i="0" u="none" strike="noStrike">
                        <a:effectLst/>
                        <a:latin typeface="Arial" panose="020B0604020202020204" pitchFamily="34" charset="0"/>
                      </a:endParaRPr>
                    </a:p>
                  </a:txBody>
                  <a:tcPr marL="4826" marR="4826" marT="48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800" b="1" i="0" u="none" strike="noStrike" kern="1200">
                          <a:solidFill>
                            <a:srgbClr val="000000"/>
                          </a:solidFill>
                          <a:effectLst/>
                          <a:latin typeface="Calibri" panose="020F0502020204030204" pitchFamily="34" charset="0"/>
                        </a:rPr>
                        <a:t>26.00</a:t>
                      </a:r>
                      <a:endParaRPr lang="en-US" sz="1800" b="0" i="0" u="none" strike="noStrike">
                        <a:effectLst/>
                        <a:latin typeface="Arial" panose="020B0604020202020204" pitchFamily="34" charset="0"/>
                      </a:endParaRPr>
                    </a:p>
                  </a:txBody>
                  <a:tcPr marL="4826" marR="4826" marT="48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800" b="1" i="0" u="none" strike="noStrike" kern="1200">
                          <a:solidFill>
                            <a:srgbClr val="000000"/>
                          </a:solidFill>
                          <a:effectLst/>
                          <a:latin typeface="Calibri" panose="020F0502020204030204" pitchFamily="34" charset="0"/>
                        </a:rPr>
                        <a:t>26.00 </a:t>
                      </a:r>
                      <a:endParaRPr lang="en-US" sz="1800" b="0" i="0" u="none" strike="noStrike">
                        <a:effectLst/>
                        <a:latin typeface="Arial" panose="020B0604020202020204" pitchFamily="34" charset="0"/>
                      </a:endParaRPr>
                    </a:p>
                  </a:txBody>
                  <a:tcPr marL="4826" marR="4826" marT="48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800" b="1" i="0" u="none" strike="noStrike" kern="1200">
                          <a:solidFill>
                            <a:srgbClr val="000000"/>
                          </a:solidFill>
                          <a:effectLst/>
                          <a:latin typeface="Calibri" panose="020F0502020204030204" pitchFamily="34" charset="0"/>
                        </a:rPr>
                        <a:t>0.00</a:t>
                      </a:r>
                      <a:endParaRPr lang="en-US" sz="1800" b="0" i="0" u="none" strike="noStrike">
                        <a:effectLst/>
                        <a:latin typeface="Arial" panose="020B0604020202020204" pitchFamily="34" charset="0"/>
                      </a:endParaRPr>
                    </a:p>
                  </a:txBody>
                  <a:tcPr marL="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marL="0" algn="ctr" rtl="0" eaLnBrk="1" fontAlgn="b" latinLnBrk="0" hangingPunct="1">
                        <a:buNone/>
                      </a:pPr>
                      <a:r>
                        <a:rPr lang="en-US" sz="1800" b="1" i="0" u="none" strike="noStrike" kern="1200">
                          <a:solidFill>
                            <a:srgbClr val="000000"/>
                          </a:solidFill>
                          <a:effectLst/>
                          <a:latin typeface="Calibri" panose="020F0502020204030204" pitchFamily="34" charset="0"/>
                        </a:rPr>
                        <a:t>0.0%</a:t>
                      </a:r>
                      <a:endParaRPr lang="en-US" sz="1800" b="0" i="0" u="none" strike="noStrike">
                        <a:effectLst/>
                        <a:latin typeface="Arial" panose="020B0604020202020204" pitchFamily="34" charset="0"/>
                      </a:endParaRPr>
                    </a:p>
                  </a:txBody>
                  <a:tcPr marL="6350" marT="6350"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extLst>
                  <a:ext uri="{0D108BD9-81ED-4DB2-BD59-A6C34878D82A}">
                    <a16:rowId xmlns:a16="http://schemas.microsoft.com/office/drawing/2014/main" val="3925832186"/>
                  </a:ext>
                </a:extLst>
              </a:tr>
            </a:tbl>
          </a:graphicData>
        </a:graphic>
      </p:graphicFrame>
      <p:sp>
        <p:nvSpPr>
          <p:cNvPr id="14" name="TextBox 13">
            <a:extLst>
              <a:ext uri="{FF2B5EF4-FFF2-40B4-BE49-F238E27FC236}">
                <a16:creationId xmlns:a16="http://schemas.microsoft.com/office/drawing/2014/main" id="{744C92C7-D50F-761A-DDEB-9227C7E6912E}"/>
              </a:ext>
            </a:extLst>
          </p:cNvPr>
          <p:cNvSpPr txBox="1"/>
          <p:nvPr/>
        </p:nvSpPr>
        <p:spPr>
          <a:xfrm>
            <a:off x="589280" y="1154176"/>
            <a:ext cx="587248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Proposed FY 2026 Budget</a:t>
            </a:r>
            <a:endParaRPr lang="en-US"/>
          </a:p>
          <a:p>
            <a:pPr algn="l"/>
            <a:endParaRPr lang="en-US">
              <a:ea typeface="Calibri"/>
              <a:cs typeface="Calibri"/>
            </a:endParaRPr>
          </a:p>
        </p:txBody>
      </p:sp>
    </p:spTree>
    <p:extLst>
      <p:ext uri="{BB962C8B-B14F-4D97-AF65-F5344CB8AC3E}">
        <p14:creationId xmlns:p14="http://schemas.microsoft.com/office/powerpoint/2010/main" val="163157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0E998-29BA-4212-24BF-0BB7128358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1DBA72-3586-4CA8-D2E0-903F46425163}"/>
              </a:ext>
            </a:extLst>
          </p:cNvPr>
          <p:cNvSpPr>
            <a:spLocks noGrp="1"/>
          </p:cNvSpPr>
          <p:nvPr>
            <p:ph sz="half" idx="13"/>
          </p:nvPr>
        </p:nvSpPr>
        <p:spPr>
          <a:xfrm>
            <a:off x="188911" y="1188720"/>
            <a:ext cx="8314066" cy="473825"/>
          </a:xfrm>
        </p:spPr>
        <p:txBody>
          <a:bodyPr>
            <a:normAutofit fontScale="85000" lnSpcReduction="10000"/>
          </a:bodyPr>
          <a:lstStyle/>
          <a:p>
            <a:r>
              <a:rPr lang="en-US" u="sng"/>
              <a:t>Major Funding Changes (General Fund Proposed Budget)</a:t>
            </a:r>
            <a:r>
              <a:rPr lang="en-US"/>
              <a:t>	</a:t>
            </a:r>
          </a:p>
        </p:txBody>
      </p:sp>
      <p:sp>
        <p:nvSpPr>
          <p:cNvPr id="8" name="Content Placeholder 7">
            <a:extLst>
              <a:ext uri="{FF2B5EF4-FFF2-40B4-BE49-F238E27FC236}">
                <a16:creationId xmlns:a16="http://schemas.microsoft.com/office/drawing/2014/main" id="{48A4B47F-65BE-4BEE-C586-5A8175722BF6}"/>
              </a:ext>
            </a:extLst>
          </p:cNvPr>
          <p:cNvSpPr>
            <a:spLocks noGrp="1"/>
          </p:cNvSpPr>
          <p:nvPr>
            <p:ph sz="half" idx="2"/>
          </p:nvPr>
        </p:nvSpPr>
        <p:spPr/>
        <p:txBody>
          <a:bodyPr/>
          <a:lstStyle/>
          <a:p>
            <a:r>
              <a:rPr lang="en-US" sz="2400" u="sng">
                <a:ea typeface="Calibri"/>
                <a:cs typeface="Calibri"/>
              </a:rPr>
              <a:t>Personal Services Changes </a:t>
            </a:r>
            <a:r>
              <a:rPr lang="en-US" sz="2400">
                <a:ea typeface="Calibri"/>
                <a:cs typeface="Calibri"/>
              </a:rPr>
              <a:t>- (</a:t>
            </a:r>
            <a:r>
              <a:rPr lang="en-US" sz="2400">
                <a:solidFill>
                  <a:srgbClr val="00B050"/>
                </a:solidFill>
                <a:ea typeface="Calibri"/>
                <a:cs typeface="Calibri"/>
              </a:rPr>
              <a:t>↓</a:t>
            </a:r>
            <a:r>
              <a:rPr lang="en-US" sz="2400">
                <a:ea typeface="Calibri"/>
                <a:cs typeface="Calibri"/>
              </a:rPr>
              <a:t> $69,075)</a:t>
            </a:r>
            <a:endParaRPr lang="en-US">
              <a:ea typeface="Calibri" panose="020F0502020204030204"/>
              <a:cs typeface="Calibri" panose="020F0502020204030204"/>
            </a:endParaRPr>
          </a:p>
          <a:p>
            <a:pPr algn="just"/>
            <a:r>
              <a:rPr lang="en-US" sz="2000" b="0">
                <a:ea typeface="Calibri"/>
                <a:cs typeface="Calibri"/>
              </a:rPr>
              <a:t>Position elimination - Land Use Deputy Director (</a:t>
            </a:r>
            <a:r>
              <a:rPr lang="en-US" sz="2000" b="0">
                <a:solidFill>
                  <a:srgbClr val="00B050"/>
                </a:solidFill>
                <a:ea typeface="Calibri"/>
                <a:cs typeface="Calibri"/>
              </a:rPr>
              <a:t>↓</a:t>
            </a:r>
            <a:r>
              <a:rPr lang="en-US" sz="2000" b="0">
                <a:ea typeface="Calibri"/>
                <a:cs typeface="Calibri"/>
              </a:rPr>
              <a:t> $145,470)</a:t>
            </a:r>
            <a:endParaRPr lang="en-US"/>
          </a:p>
          <a:p>
            <a:pPr algn="just"/>
            <a:r>
              <a:rPr lang="en-US" sz="2000" b="0">
                <a:ea typeface="Calibri"/>
                <a:cs typeface="Calibri"/>
              </a:rPr>
              <a:t>Position addition - Mechanical Code Enforcement Inspector (</a:t>
            </a:r>
            <a:r>
              <a:rPr lang="en-US" sz="2000" b="0">
                <a:solidFill>
                  <a:srgbClr val="FF0000"/>
                </a:solidFill>
                <a:ea typeface="Calibri"/>
                <a:cs typeface="Calibri"/>
              </a:rPr>
              <a:t>↑</a:t>
            </a:r>
            <a:r>
              <a:rPr lang="en-US" sz="2000" b="0">
                <a:ea typeface="Calibri"/>
                <a:cs typeface="Calibri"/>
              </a:rPr>
              <a:t> $105,966)</a:t>
            </a:r>
            <a:endParaRPr lang="en-US"/>
          </a:p>
          <a:p>
            <a:r>
              <a:rPr lang="en-US" sz="2000" b="0">
                <a:ea typeface="Calibri"/>
                <a:cs typeface="Calibri"/>
              </a:rPr>
              <a:t>Temporary Salaries (</a:t>
            </a:r>
            <a:r>
              <a:rPr lang="en-US" sz="2000" b="0">
                <a:solidFill>
                  <a:srgbClr val="00B050"/>
                </a:solidFill>
                <a:ea typeface="Calibri"/>
                <a:cs typeface="Calibri"/>
              </a:rPr>
              <a:t>↓</a:t>
            </a:r>
            <a:r>
              <a:rPr lang="en-US" sz="2000">
                <a:solidFill>
                  <a:srgbClr val="00B050"/>
                </a:solidFill>
                <a:ea typeface="Calibri"/>
                <a:cs typeface="Calibri"/>
              </a:rPr>
              <a:t> </a:t>
            </a:r>
            <a:r>
              <a:rPr lang="en-US" sz="2000" b="0">
                <a:ea typeface="Calibri"/>
                <a:cs typeface="Calibri"/>
              </a:rPr>
              <a:t>$20,000)</a:t>
            </a:r>
            <a:endParaRPr lang="en-US"/>
          </a:p>
          <a:p>
            <a:r>
              <a:rPr lang="en-US" sz="2400" u="sng">
                <a:ea typeface="Calibri"/>
                <a:cs typeface="Calibri"/>
              </a:rPr>
              <a:t>Materials, Supplies, and Equipment Changes</a:t>
            </a:r>
            <a:r>
              <a:rPr lang="en-US" sz="2400">
                <a:ea typeface="Calibri"/>
                <a:cs typeface="Calibri"/>
              </a:rPr>
              <a:t> – (</a:t>
            </a:r>
            <a:r>
              <a:rPr lang="en-US" sz="2400">
                <a:solidFill>
                  <a:srgbClr val="FF0000"/>
                </a:solidFill>
                <a:ea typeface="Calibri"/>
                <a:cs typeface="Calibri"/>
              </a:rPr>
              <a:t>↑</a:t>
            </a:r>
            <a:r>
              <a:rPr lang="en-US" sz="2400">
                <a:ea typeface="Calibri"/>
                <a:cs typeface="Calibri"/>
              </a:rPr>
              <a:t> $71,080)</a:t>
            </a:r>
            <a:endParaRPr lang="en-US"/>
          </a:p>
          <a:p>
            <a:pPr algn="just"/>
            <a:r>
              <a:rPr lang="en-US" sz="2000" b="0">
                <a:ea typeface="Calibri"/>
                <a:cs typeface="Calibri"/>
              </a:rPr>
              <a:t>Consultants  (</a:t>
            </a:r>
            <a:r>
              <a:rPr lang="en-US" sz="2000" b="0">
                <a:solidFill>
                  <a:srgbClr val="FF0000"/>
                </a:solidFill>
                <a:ea typeface="Calibri"/>
                <a:cs typeface="Calibri"/>
              </a:rPr>
              <a:t>↑</a:t>
            </a:r>
            <a:r>
              <a:rPr lang="en-US" sz="2000" b="0">
                <a:ea typeface="Calibri"/>
                <a:cs typeface="Calibri"/>
              </a:rPr>
              <a:t> net $29,000 )</a:t>
            </a:r>
            <a:endParaRPr lang="en-US">
              <a:ea typeface="Calibri"/>
              <a:cs typeface="Calibri"/>
            </a:endParaRPr>
          </a:p>
          <a:p>
            <a:pPr lvl="1" algn="just"/>
            <a:r>
              <a:rPr lang="en-US" sz="1600" b="0">
                <a:ea typeface="Calibri"/>
                <a:cs typeface="Calibri"/>
              </a:rPr>
              <a:t>Zoning Reform Project – (</a:t>
            </a:r>
            <a:r>
              <a:rPr lang="en-US" sz="1600" b="0">
                <a:solidFill>
                  <a:srgbClr val="FF0000"/>
                </a:solidFill>
                <a:ea typeface="Calibri"/>
                <a:cs typeface="Calibri"/>
              </a:rPr>
              <a:t>↑ </a:t>
            </a:r>
            <a:r>
              <a:rPr lang="en-US" sz="1600" b="0">
                <a:ea typeface="Calibri"/>
                <a:cs typeface="Calibri"/>
              </a:rPr>
              <a:t>$125,000)</a:t>
            </a:r>
            <a:endParaRPr lang="en-US" sz="1600">
              <a:ea typeface="Calibri"/>
              <a:cs typeface="Calibri"/>
            </a:endParaRPr>
          </a:p>
          <a:p>
            <a:pPr lvl="1" algn="just"/>
            <a:r>
              <a:rPr lang="en-US" sz="1600" b="0">
                <a:ea typeface="Calibri"/>
                <a:cs typeface="Calibri"/>
              </a:rPr>
              <a:t>ADA Self-Assessment – (</a:t>
            </a:r>
            <a:r>
              <a:rPr lang="en-US" sz="1600" b="0">
                <a:solidFill>
                  <a:srgbClr val="00B050"/>
                </a:solidFill>
                <a:ea typeface="Calibri"/>
                <a:cs typeface="Calibri"/>
              </a:rPr>
              <a:t>↓ </a:t>
            </a:r>
            <a:r>
              <a:rPr lang="en-US" sz="1600" b="0">
                <a:ea typeface="Calibri"/>
                <a:cs typeface="Calibri"/>
              </a:rPr>
              <a:t>$65,000)</a:t>
            </a:r>
            <a:endParaRPr lang="en-US" sz="1600">
              <a:ea typeface="Calibri"/>
              <a:cs typeface="Calibri"/>
            </a:endParaRPr>
          </a:p>
          <a:p>
            <a:pPr lvl="1" algn="just"/>
            <a:r>
              <a:rPr lang="en-US" sz="1600" b="0">
                <a:ea typeface="Calibri"/>
                <a:cs typeface="Calibri"/>
              </a:rPr>
              <a:t>University of Delaware consulting – (</a:t>
            </a:r>
            <a:r>
              <a:rPr lang="en-US" sz="1600" b="0">
                <a:solidFill>
                  <a:srgbClr val="00B050"/>
                </a:solidFill>
                <a:ea typeface="Calibri"/>
                <a:cs typeface="Calibri"/>
              </a:rPr>
              <a:t>↓ </a:t>
            </a:r>
            <a:r>
              <a:rPr lang="en-US" sz="1600" b="0">
                <a:ea typeface="Calibri"/>
                <a:cs typeface="Calibri"/>
              </a:rPr>
              <a:t>$15,000)</a:t>
            </a:r>
            <a:endParaRPr lang="en-US" sz="1600">
              <a:ea typeface="Calibri"/>
              <a:cs typeface="Calibri"/>
            </a:endParaRPr>
          </a:p>
          <a:p>
            <a:pPr lvl="1" algn="just"/>
            <a:r>
              <a:rPr lang="en-US" sz="1600" b="0">
                <a:ea typeface="Calibri"/>
                <a:cs typeface="Calibri"/>
              </a:rPr>
              <a:t>Elimination of one-time NPC consulting – (</a:t>
            </a:r>
            <a:r>
              <a:rPr lang="en-US" sz="1600" b="0">
                <a:solidFill>
                  <a:srgbClr val="00B050"/>
                </a:solidFill>
                <a:ea typeface="Calibri"/>
                <a:cs typeface="Calibri"/>
              </a:rPr>
              <a:t>↓ </a:t>
            </a:r>
            <a:r>
              <a:rPr lang="en-US" sz="1600" b="0">
                <a:ea typeface="Calibri"/>
                <a:cs typeface="Calibri"/>
              </a:rPr>
              <a:t>$10,000)</a:t>
            </a:r>
            <a:endParaRPr lang="en-US" sz="1600">
              <a:ea typeface="Calibri" panose="020F0502020204030204"/>
              <a:cs typeface="Calibri" panose="020F0502020204030204"/>
            </a:endParaRPr>
          </a:p>
          <a:p>
            <a:pPr algn="just"/>
            <a:r>
              <a:rPr lang="en-US" sz="2000" b="0">
                <a:ea typeface="Calibri"/>
                <a:cs typeface="Calibri"/>
              </a:rPr>
              <a:t>Demolition costs (</a:t>
            </a:r>
            <a:r>
              <a:rPr lang="en-US" sz="2000" b="0">
                <a:solidFill>
                  <a:srgbClr val="FF0000"/>
                </a:solidFill>
                <a:ea typeface="Calibri"/>
                <a:cs typeface="Calibri"/>
              </a:rPr>
              <a:t>↑</a:t>
            </a:r>
            <a:r>
              <a:rPr lang="en-US" sz="2000" b="0">
                <a:ea typeface="Calibri"/>
                <a:cs typeface="Calibri"/>
              </a:rPr>
              <a:t> $50,000) – Loss of ARPA funding, expanded program. </a:t>
            </a:r>
            <a:endParaRPr lang="en-US"/>
          </a:p>
          <a:p>
            <a:r>
              <a:rPr lang="en-US" sz="2000" b="0">
                <a:ea typeface="Calibri"/>
                <a:cs typeface="Calibri"/>
              </a:rPr>
              <a:t>Engineering services (</a:t>
            </a:r>
            <a:r>
              <a:rPr lang="en-US" sz="2000" b="0">
                <a:solidFill>
                  <a:srgbClr val="FF0000"/>
                </a:solidFill>
                <a:ea typeface="Calibri"/>
                <a:cs typeface="Calibri"/>
              </a:rPr>
              <a:t>↑</a:t>
            </a:r>
            <a:r>
              <a:rPr lang="en-US" sz="2000" b="0">
                <a:ea typeface="Calibri"/>
                <a:cs typeface="Calibri"/>
              </a:rPr>
              <a:t> $20,000) – Professional structural engineering expertise.</a:t>
            </a:r>
            <a:endParaRPr lang="en-US"/>
          </a:p>
          <a:p>
            <a:endParaRPr lang="en-US">
              <a:ea typeface="Calibri"/>
              <a:cs typeface="Calibri"/>
            </a:endParaRPr>
          </a:p>
        </p:txBody>
      </p:sp>
    </p:spTree>
    <p:extLst>
      <p:ext uri="{BB962C8B-B14F-4D97-AF65-F5344CB8AC3E}">
        <p14:creationId xmlns:p14="http://schemas.microsoft.com/office/powerpoint/2010/main" val="4029138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81EF1C-9E63-13E2-4C9E-38AFFB903411}"/>
              </a:ext>
            </a:extLst>
          </p:cNvPr>
          <p:cNvSpPr>
            <a:spLocks noGrp="1"/>
          </p:cNvSpPr>
          <p:nvPr>
            <p:ph sz="half" idx="2"/>
          </p:nvPr>
        </p:nvSpPr>
        <p:spPr>
          <a:xfrm>
            <a:off x="1009272" y="1662545"/>
            <a:ext cx="10173456" cy="4778749"/>
          </a:xfrm>
        </p:spPr>
        <p:txBody>
          <a:bodyPr>
            <a:normAutofit/>
          </a:bodyPr>
          <a:lstStyle/>
          <a:p>
            <a:pPr marL="0" marR="156210" indent="0">
              <a:lnSpc>
                <a:spcPct val="115000"/>
              </a:lnSpc>
              <a:spcBef>
                <a:spcPts val="1340"/>
              </a:spcBef>
              <a:buNone/>
              <a:tabLst>
                <a:tab pos="520700" algn="l"/>
              </a:tabLst>
            </a:pPr>
            <a:r>
              <a:rPr lang="en-US" sz="2400" dirty="0">
                <a:latin typeface="Calibri"/>
                <a:ea typeface="Times New Roman" panose="02020603050405020304" pitchFamily="18" charset="0"/>
                <a:cs typeface="Calibri"/>
              </a:rPr>
              <a:t>Considering the reconfiguration of the Land Use &amp; Planning Department, and Licenses &amp; Inspections within the last several years, share any budgetary cost savings, and additional revenues as a result of this change, specifically related to streamlining the permitting process. </a:t>
            </a:r>
          </a:p>
          <a:p>
            <a:pPr marL="457200" marR="156210" indent="-457200">
              <a:lnSpc>
                <a:spcPct val="115000"/>
              </a:lnSpc>
              <a:spcBef>
                <a:spcPts val="1340"/>
              </a:spcBef>
              <a:buFont typeface="+mj-lt"/>
              <a:buAutoNum type="alphaLcParenR"/>
              <a:tabLst>
                <a:tab pos="520700" algn="l"/>
              </a:tabLst>
            </a:pPr>
            <a:r>
              <a:rPr lang="en-US" sz="2400" dirty="0">
                <a:latin typeface="Calibri"/>
                <a:ea typeface="Times New Roman" panose="02020603050405020304" pitchFamily="18" charset="0"/>
                <a:cs typeface="Calibri"/>
              </a:rPr>
              <a:t>Specify number of permits issued the last 3 years, and the amount of fees collected the last 3 years. </a:t>
            </a:r>
          </a:p>
          <a:p>
            <a:pPr marL="457200" marR="156210" indent="-457200">
              <a:lnSpc>
                <a:spcPct val="115000"/>
              </a:lnSpc>
              <a:spcBef>
                <a:spcPts val="1340"/>
              </a:spcBef>
              <a:buFont typeface="+mj-lt"/>
              <a:buAutoNum type="alphaLcParenR"/>
              <a:tabLst>
                <a:tab pos="520700" algn="l"/>
              </a:tabLst>
            </a:pPr>
            <a:r>
              <a:rPr lang="en-US" sz="2400" dirty="0">
                <a:latin typeface="Calibri"/>
                <a:ea typeface="Times New Roman" panose="02020603050405020304" pitchFamily="18" charset="0"/>
                <a:cs typeface="Calibri"/>
              </a:rPr>
              <a:t>Specify number of building inspections the last 3 years. </a:t>
            </a:r>
            <a:endParaRPr lang="en-US" sz="2400" dirty="0"/>
          </a:p>
        </p:txBody>
      </p:sp>
      <p:sp>
        <p:nvSpPr>
          <p:cNvPr id="3" name="Content Placeholder 2">
            <a:extLst>
              <a:ext uri="{FF2B5EF4-FFF2-40B4-BE49-F238E27FC236}">
                <a16:creationId xmlns:a16="http://schemas.microsoft.com/office/drawing/2014/main" id="{77B46DE9-24BB-B719-0B93-F74FB16F715E}"/>
              </a:ext>
            </a:extLst>
          </p:cNvPr>
          <p:cNvSpPr>
            <a:spLocks noGrp="1"/>
          </p:cNvSpPr>
          <p:nvPr>
            <p:ph sz="half" idx="13"/>
          </p:nvPr>
        </p:nvSpPr>
        <p:spPr/>
        <p:txBody>
          <a:bodyPr>
            <a:normAutofit lnSpcReduction="10000"/>
          </a:bodyPr>
          <a:lstStyle/>
          <a:p>
            <a:r>
              <a:rPr lang="en-US" dirty="0"/>
              <a:t>Question 1</a:t>
            </a:r>
          </a:p>
        </p:txBody>
      </p:sp>
    </p:spTree>
    <p:extLst>
      <p:ext uri="{BB962C8B-B14F-4D97-AF65-F5344CB8AC3E}">
        <p14:creationId xmlns:p14="http://schemas.microsoft.com/office/powerpoint/2010/main" val="17985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B6B5A-BA95-F61A-0A06-41F70D6A940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76C918-6563-D127-DC86-F40FA8A7207F}"/>
              </a:ext>
            </a:extLst>
          </p:cNvPr>
          <p:cNvSpPr>
            <a:spLocks noGrp="1"/>
          </p:cNvSpPr>
          <p:nvPr>
            <p:ph sz="half" idx="2"/>
          </p:nvPr>
        </p:nvSpPr>
        <p:spPr>
          <a:xfrm>
            <a:off x="1009272" y="1662545"/>
            <a:ext cx="10173456" cy="4778749"/>
          </a:xfrm>
        </p:spPr>
        <p:txBody>
          <a:bodyPr>
            <a:normAutofit/>
          </a:bodyPr>
          <a:lstStyle/>
          <a:p>
            <a:pPr marL="0" marR="156210" indent="0">
              <a:lnSpc>
                <a:spcPct val="115000"/>
              </a:lnSpc>
              <a:spcBef>
                <a:spcPts val="1340"/>
              </a:spcBef>
              <a:buNone/>
              <a:tabLst>
                <a:tab pos="520700" algn="l"/>
              </a:tabLst>
            </a:pPr>
            <a:r>
              <a:rPr lang="en-US" sz="2400" b="0" dirty="0">
                <a:latin typeface="Calibri"/>
                <a:ea typeface="Times New Roman" panose="02020603050405020304" pitchFamily="18" charset="0"/>
                <a:cs typeface="Calibri"/>
              </a:rPr>
              <a:t>The purpose of the reorganization was to increase operational efficiency versus budgetary cost savings. Many of these gains in efficiency promote development, growth, and capacity.</a:t>
            </a:r>
          </a:p>
          <a:p>
            <a:pPr marR="156210">
              <a:lnSpc>
                <a:spcPct val="115000"/>
              </a:lnSpc>
              <a:spcBef>
                <a:spcPts val="1340"/>
              </a:spcBef>
              <a:tabLst>
                <a:tab pos="520700" algn="l"/>
              </a:tabLst>
            </a:pPr>
            <a:r>
              <a:rPr lang="en-US" sz="2400" b="0" dirty="0">
                <a:latin typeface="Calibri"/>
                <a:ea typeface="Times New Roman" panose="02020603050405020304" pitchFamily="18" charset="0"/>
                <a:cs typeface="Calibri"/>
              </a:rPr>
              <a:t>Faster permit turnaround and plan review.</a:t>
            </a:r>
          </a:p>
          <a:p>
            <a:pPr marR="156210">
              <a:lnSpc>
                <a:spcPct val="115000"/>
              </a:lnSpc>
              <a:spcBef>
                <a:spcPts val="1340"/>
              </a:spcBef>
              <a:tabLst>
                <a:tab pos="520700" algn="l"/>
              </a:tabLst>
            </a:pPr>
            <a:r>
              <a:rPr lang="en-US" sz="2400" b="0" dirty="0">
                <a:latin typeface="Calibri"/>
                <a:ea typeface="Times New Roman" panose="02020603050405020304" pitchFamily="18" charset="0"/>
                <a:cs typeface="Calibri"/>
              </a:rPr>
              <a:t>Enhanced customer service through a centralized development review.</a:t>
            </a:r>
          </a:p>
          <a:p>
            <a:pPr marR="156210">
              <a:lnSpc>
                <a:spcPct val="115000"/>
              </a:lnSpc>
              <a:spcBef>
                <a:spcPts val="1340"/>
              </a:spcBef>
              <a:tabLst>
                <a:tab pos="520700" algn="l"/>
              </a:tabLst>
            </a:pPr>
            <a:r>
              <a:rPr lang="en-US" sz="2400" b="0" dirty="0">
                <a:latin typeface="Calibri"/>
                <a:ea typeface="Times New Roman" panose="02020603050405020304" pitchFamily="18" charset="0"/>
                <a:cs typeface="Calibri"/>
              </a:rPr>
              <a:t>Stronger alignment with citywide development goals.</a:t>
            </a:r>
          </a:p>
        </p:txBody>
      </p:sp>
      <p:sp>
        <p:nvSpPr>
          <p:cNvPr id="3" name="Content Placeholder 2">
            <a:extLst>
              <a:ext uri="{FF2B5EF4-FFF2-40B4-BE49-F238E27FC236}">
                <a16:creationId xmlns:a16="http://schemas.microsoft.com/office/drawing/2014/main" id="{ACA4A3DE-591D-BB24-BD82-1C2DE0E317E0}"/>
              </a:ext>
            </a:extLst>
          </p:cNvPr>
          <p:cNvSpPr>
            <a:spLocks noGrp="1"/>
          </p:cNvSpPr>
          <p:nvPr>
            <p:ph sz="half" idx="13"/>
          </p:nvPr>
        </p:nvSpPr>
        <p:spPr/>
        <p:txBody>
          <a:bodyPr>
            <a:normAutofit lnSpcReduction="10000"/>
          </a:bodyPr>
          <a:lstStyle/>
          <a:p>
            <a:r>
              <a:rPr lang="en-US" dirty="0"/>
              <a:t>Answer 1</a:t>
            </a:r>
          </a:p>
        </p:txBody>
      </p:sp>
    </p:spTree>
    <p:extLst>
      <p:ext uri="{BB962C8B-B14F-4D97-AF65-F5344CB8AC3E}">
        <p14:creationId xmlns:p14="http://schemas.microsoft.com/office/powerpoint/2010/main" val="226570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B8F140F-A9BC-5906-F693-18E360630F20}"/>
              </a:ext>
            </a:extLst>
          </p:cNvPr>
          <p:cNvGraphicFramePr>
            <a:graphicFrameLocks noGrp="1"/>
          </p:cNvGraphicFramePr>
          <p:nvPr>
            <p:ph sz="half" idx="2"/>
            <p:extLst>
              <p:ext uri="{D42A27DB-BD31-4B8C-83A1-F6EECF244321}">
                <p14:modId xmlns:p14="http://schemas.microsoft.com/office/powerpoint/2010/main" val="4088551820"/>
              </p:ext>
            </p:extLst>
          </p:nvPr>
        </p:nvGraphicFramePr>
        <p:xfrm>
          <a:off x="1690206" y="1816453"/>
          <a:ext cx="8811587" cy="4475707"/>
        </p:xfrm>
        <a:graphic>
          <a:graphicData uri="http://schemas.openxmlformats.org/drawingml/2006/table">
            <a:tbl>
              <a:tblPr firstRow="1" bandRow="1">
                <a:tableStyleId>{5C22544A-7EE6-4342-B048-85BDC9FD1C3A}</a:tableStyleId>
              </a:tblPr>
              <a:tblGrid>
                <a:gridCol w="1630491">
                  <a:extLst>
                    <a:ext uri="{9D8B030D-6E8A-4147-A177-3AD203B41FA5}">
                      <a16:colId xmlns:a16="http://schemas.microsoft.com/office/drawing/2014/main" val="1247514500"/>
                    </a:ext>
                  </a:extLst>
                </a:gridCol>
                <a:gridCol w="1561108">
                  <a:extLst>
                    <a:ext uri="{9D8B030D-6E8A-4147-A177-3AD203B41FA5}">
                      <a16:colId xmlns:a16="http://schemas.microsoft.com/office/drawing/2014/main" val="1083183426"/>
                    </a:ext>
                  </a:extLst>
                </a:gridCol>
                <a:gridCol w="3044160">
                  <a:extLst>
                    <a:ext uri="{9D8B030D-6E8A-4147-A177-3AD203B41FA5}">
                      <a16:colId xmlns:a16="http://schemas.microsoft.com/office/drawing/2014/main" val="3600074777"/>
                    </a:ext>
                  </a:extLst>
                </a:gridCol>
                <a:gridCol w="2575828">
                  <a:extLst>
                    <a:ext uri="{9D8B030D-6E8A-4147-A177-3AD203B41FA5}">
                      <a16:colId xmlns:a16="http://schemas.microsoft.com/office/drawing/2014/main" val="2792772536"/>
                    </a:ext>
                  </a:extLst>
                </a:gridCol>
              </a:tblGrid>
              <a:tr h="632032">
                <a:tc>
                  <a:txBody>
                    <a:bodyPr/>
                    <a:lstStyle/>
                    <a:p>
                      <a:pPr marL="0" marR="0" algn="ctr">
                        <a:lnSpc>
                          <a:spcPct val="107000"/>
                        </a:lnSpc>
                        <a:spcBef>
                          <a:spcPts val="0"/>
                        </a:spcBef>
                        <a:spcAft>
                          <a:spcPts val="0"/>
                        </a:spcAft>
                      </a:pPr>
                      <a:r>
                        <a:rPr lang="en-US" sz="2400" u="none" strike="noStrike" kern="1200" dirty="0">
                          <a:effectLst/>
                        </a:rPr>
                        <a:t> </a:t>
                      </a:r>
                      <a:r>
                        <a:rPr lang="en-US" sz="2400" u="none" kern="1200" dirty="0">
                          <a:effectLst/>
                        </a:rPr>
                        <a:t>FY </a:t>
                      </a:r>
                      <a:endParaRPr lang="en-US" sz="2400" u="none"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400" u="none" kern="1200" dirty="0">
                          <a:effectLst/>
                        </a:rPr>
                        <a:t>PERMITS </a:t>
                      </a:r>
                      <a:endParaRPr lang="en-US" sz="2400" u="none"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400" u="none" dirty="0">
                          <a:effectLst/>
                        </a:rPr>
                        <a:t>VALUATION</a:t>
                      </a:r>
                      <a:endParaRPr lang="en-US" sz="2400" u="none"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400" u="none" kern="1200" dirty="0">
                          <a:effectLst/>
                        </a:rPr>
                        <a:t> F</a:t>
                      </a:r>
                      <a:r>
                        <a:rPr lang="en-US" sz="2400" u="none" dirty="0">
                          <a:effectLst/>
                        </a:rPr>
                        <a:t>EES </a:t>
                      </a:r>
                      <a:endParaRPr lang="en-US" sz="2400" u="none"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532823819"/>
                  </a:ext>
                </a:extLst>
              </a:tr>
              <a:tr h="768735">
                <a:tc>
                  <a:txBody>
                    <a:bodyPr/>
                    <a:lstStyle/>
                    <a:p>
                      <a:pPr marL="0" marR="0" algn="ctr">
                        <a:lnSpc>
                          <a:spcPct val="107000"/>
                        </a:lnSpc>
                        <a:spcBef>
                          <a:spcPts val="0"/>
                        </a:spcBef>
                        <a:spcAft>
                          <a:spcPts val="0"/>
                        </a:spcAft>
                      </a:pPr>
                      <a:r>
                        <a:rPr lang="en-US" sz="2400" b="1">
                          <a:effectLst/>
                        </a:rPr>
                        <a:t>2021</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fontAlgn="b">
                        <a:lnSpc>
                          <a:spcPct val="107000"/>
                        </a:lnSpc>
                        <a:spcBef>
                          <a:spcPts val="0"/>
                        </a:spcBef>
                        <a:spcAft>
                          <a:spcPts val="0"/>
                        </a:spcAft>
                      </a:pPr>
                      <a:r>
                        <a:rPr lang="en-US" sz="2400" b="1">
                          <a:effectLst/>
                          <a:latin typeface="Calibri"/>
                          <a:ea typeface="Calibri"/>
                          <a:cs typeface="Times New Roman"/>
                        </a:rPr>
                        <a:t>3,624</a:t>
                      </a:r>
                    </a:p>
                  </a:txBody>
                  <a:tcPr marL="5080" marR="5080" marT="5080" marB="0" anchor="ctr"/>
                </a:tc>
                <a:tc>
                  <a:txBody>
                    <a:bodyPr/>
                    <a:lstStyle/>
                    <a:p>
                      <a:pPr marL="0" marR="0" algn="ctr" fontAlgn="b">
                        <a:lnSpc>
                          <a:spcPct val="107000"/>
                        </a:lnSpc>
                        <a:spcBef>
                          <a:spcPts val="0"/>
                        </a:spcBef>
                        <a:spcAft>
                          <a:spcPts val="0"/>
                        </a:spcAft>
                      </a:pPr>
                      <a:r>
                        <a:rPr lang="en-US" sz="2400" b="1">
                          <a:effectLst/>
                        </a:rPr>
                        <a:t>$203,808,695.00</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algn="ctr" fontAlgn="b">
                        <a:lnSpc>
                          <a:spcPct val="107000"/>
                        </a:lnSpc>
                        <a:spcBef>
                          <a:spcPts val="0"/>
                        </a:spcBef>
                        <a:spcAft>
                          <a:spcPts val="0"/>
                        </a:spcAft>
                      </a:pPr>
                      <a:r>
                        <a:rPr lang="en-US" sz="2400" b="1">
                          <a:effectLst/>
                        </a:rPr>
                        <a:t>$2,050,017</a:t>
                      </a:r>
                      <a:r>
                        <a:rPr lang="en-US" sz="2300" b="1" i="0" u="none" strike="noStrike" noProof="0">
                          <a:solidFill>
                            <a:srgbClr val="000000"/>
                          </a:solidFill>
                          <a:effectLst/>
                          <a:latin typeface="Calibri"/>
                        </a:rPr>
                        <a:t>.00</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6350" marT="6350" marB="0" anchor="ctr"/>
                </a:tc>
                <a:extLst>
                  <a:ext uri="{0D108BD9-81ED-4DB2-BD59-A6C34878D82A}">
                    <a16:rowId xmlns:a16="http://schemas.microsoft.com/office/drawing/2014/main" val="2076274164"/>
                  </a:ext>
                </a:extLst>
              </a:tr>
              <a:tr h="768735">
                <a:tc>
                  <a:txBody>
                    <a:bodyPr/>
                    <a:lstStyle/>
                    <a:p>
                      <a:pPr marL="0" marR="0" algn="ctr">
                        <a:lnSpc>
                          <a:spcPct val="107000"/>
                        </a:lnSpc>
                        <a:spcBef>
                          <a:spcPts val="0"/>
                        </a:spcBef>
                        <a:spcAft>
                          <a:spcPts val="0"/>
                        </a:spcAft>
                      </a:pPr>
                      <a:r>
                        <a:rPr lang="en-US" sz="2400" b="1">
                          <a:effectLst/>
                        </a:rPr>
                        <a:t>2022</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fontAlgn="b">
                        <a:lnSpc>
                          <a:spcPct val="107000"/>
                        </a:lnSpc>
                        <a:spcBef>
                          <a:spcPts val="0"/>
                        </a:spcBef>
                        <a:spcAft>
                          <a:spcPts val="0"/>
                        </a:spcAft>
                      </a:pPr>
                      <a:r>
                        <a:rPr lang="en-US" sz="2400" b="1">
                          <a:effectLst/>
                        </a:rPr>
                        <a:t>4,574</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algn="ctr" fontAlgn="b">
                        <a:lnSpc>
                          <a:spcPct val="107000"/>
                        </a:lnSpc>
                        <a:spcBef>
                          <a:spcPts val="0"/>
                        </a:spcBef>
                        <a:spcAft>
                          <a:spcPts val="0"/>
                        </a:spcAft>
                      </a:pPr>
                      <a:r>
                        <a:rPr lang="en-US" sz="2400" b="1">
                          <a:effectLst/>
                        </a:rPr>
                        <a:t>$275,739,382</a:t>
                      </a:r>
                      <a:r>
                        <a:rPr lang="en-US" sz="2300" b="1" i="0" u="none" strike="noStrike" noProof="0">
                          <a:solidFill>
                            <a:srgbClr val="000000"/>
                          </a:solidFill>
                          <a:effectLst/>
                          <a:latin typeface="Calibri"/>
                        </a:rPr>
                        <a:t>.00</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algn="ctr" fontAlgn="b">
                        <a:lnSpc>
                          <a:spcPct val="107000"/>
                        </a:lnSpc>
                        <a:spcBef>
                          <a:spcPts val="0"/>
                        </a:spcBef>
                        <a:spcAft>
                          <a:spcPts val="0"/>
                        </a:spcAft>
                      </a:pPr>
                      <a:r>
                        <a:rPr lang="en-US" sz="2400" b="1">
                          <a:effectLst/>
                        </a:rPr>
                        <a:t>$2,946,706</a:t>
                      </a:r>
                      <a:r>
                        <a:rPr lang="en-US" sz="2300" b="1" i="0" u="none" strike="noStrike" noProof="0">
                          <a:solidFill>
                            <a:srgbClr val="000000"/>
                          </a:solidFill>
                          <a:effectLst/>
                          <a:latin typeface="Calibri"/>
                        </a:rPr>
                        <a:t>.00</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6350" marT="6350" marB="0" anchor="ctr"/>
                </a:tc>
                <a:extLst>
                  <a:ext uri="{0D108BD9-81ED-4DB2-BD59-A6C34878D82A}">
                    <a16:rowId xmlns:a16="http://schemas.microsoft.com/office/drawing/2014/main" val="3989776234"/>
                  </a:ext>
                </a:extLst>
              </a:tr>
              <a:tr h="768735">
                <a:tc>
                  <a:txBody>
                    <a:bodyPr/>
                    <a:lstStyle/>
                    <a:p>
                      <a:pPr marL="0" marR="0" algn="ctr">
                        <a:lnSpc>
                          <a:spcPct val="107000"/>
                        </a:lnSpc>
                        <a:spcBef>
                          <a:spcPts val="0"/>
                        </a:spcBef>
                        <a:spcAft>
                          <a:spcPts val="0"/>
                        </a:spcAft>
                      </a:pPr>
                      <a:r>
                        <a:rPr lang="en-US" sz="2400" b="1">
                          <a:effectLst/>
                          <a:latin typeface="Calibri"/>
                          <a:ea typeface="Calibri"/>
                          <a:cs typeface="Times New Roman"/>
                        </a:rPr>
                        <a:t>2023</a:t>
                      </a:r>
                    </a:p>
                  </a:txBody>
                  <a:tcPr anchor="ctr"/>
                </a:tc>
                <a:tc>
                  <a:txBody>
                    <a:bodyPr/>
                    <a:lstStyle/>
                    <a:p>
                      <a:pPr marL="0" marR="0" algn="ctr" fontAlgn="b">
                        <a:lnSpc>
                          <a:spcPct val="107000"/>
                        </a:lnSpc>
                        <a:spcBef>
                          <a:spcPts val="0"/>
                        </a:spcBef>
                        <a:spcAft>
                          <a:spcPts val="0"/>
                        </a:spcAft>
                      </a:pPr>
                      <a:r>
                        <a:rPr lang="en-US" sz="2400" b="1">
                          <a:effectLst/>
                          <a:latin typeface="Calibri"/>
                          <a:ea typeface="Calibri"/>
                          <a:cs typeface="Times New Roman"/>
                        </a:rPr>
                        <a:t>3,274</a:t>
                      </a:r>
                    </a:p>
                  </a:txBody>
                  <a:tcPr marL="5080" marR="5080" marT="5080" marB="0" anchor="ctr"/>
                </a:tc>
                <a:tc>
                  <a:txBody>
                    <a:bodyPr/>
                    <a:lstStyle/>
                    <a:p>
                      <a:pPr marL="0" marR="0" algn="ctr" fontAlgn="b">
                        <a:lnSpc>
                          <a:spcPct val="107000"/>
                        </a:lnSpc>
                        <a:spcBef>
                          <a:spcPts val="0"/>
                        </a:spcBef>
                        <a:spcAft>
                          <a:spcPts val="0"/>
                        </a:spcAft>
                      </a:pPr>
                      <a:r>
                        <a:rPr lang="en-US" sz="2400" b="1">
                          <a:effectLst/>
                          <a:latin typeface="Calibri"/>
                          <a:ea typeface="Calibri"/>
                          <a:cs typeface="Times New Roman"/>
                        </a:rPr>
                        <a:t>$247,592,681</a:t>
                      </a:r>
                      <a:r>
                        <a:rPr lang="en-US" sz="2300" b="1" i="0" u="none" strike="noStrike" noProof="0">
                          <a:solidFill>
                            <a:srgbClr val="000000"/>
                          </a:solidFill>
                          <a:effectLst/>
                          <a:latin typeface="Calibri"/>
                        </a:rPr>
                        <a:t>.00</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algn="ctr" fontAlgn="b">
                        <a:lnSpc>
                          <a:spcPct val="107000"/>
                        </a:lnSpc>
                        <a:spcBef>
                          <a:spcPts val="0"/>
                        </a:spcBef>
                        <a:spcAft>
                          <a:spcPts val="0"/>
                        </a:spcAft>
                      </a:pPr>
                      <a:r>
                        <a:rPr lang="en-US" sz="2400" b="1">
                          <a:effectLst/>
                          <a:latin typeface="Calibri"/>
                          <a:ea typeface="Calibri"/>
                          <a:cs typeface="Times New Roman"/>
                        </a:rPr>
                        <a:t>$2,342,483</a:t>
                      </a:r>
                      <a:r>
                        <a:rPr lang="en-US" sz="2300" b="1" i="0" u="none" strike="noStrike" noProof="0">
                          <a:solidFill>
                            <a:srgbClr val="000000"/>
                          </a:solidFill>
                          <a:effectLst/>
                          <a:latin typeface="Calibri"/>
                        </a:rPr>
                        <a:t>.00</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6350" marT="6350" marB="0" anchor="ctr"/>
                </a:tc>
                <a:extLst>
                  <a:ext uri="{0D108BD9-81ED-4DB2-BD59-A6C34878D82A}">
                    <a16:rowId xmlns:a16="http://schemas.microsoft.com/office/drawing/2014/main" val="1392075040"/>
                  </a:ext>
                </a:extLst>
              </a:tr>
              <a:tr h="768735">
                <a:tc>
                  <a:txBody>
                    <a:bodyPr/>
                    <a:lstStyle/>
                    <a:p>
                      <a:pPr marL="0" marR="0" algn="ctr">
                        <a:lnSpc>
                          <a:spcPct val="107000"/>
                        </a:lnSpc>
                        <a:spcBef>
                          <a:spcPts val="0"/>
                        </a:spcBef>
                        <a:spcAft>
                          <a:spcPts val="0"/>
                        </a:spcAft>
                      </a:pPr>
                      <a:r>
                        <a:rPr lang="en-US" sz="2400" b="1" i="0">
                          <a:solidFill>
                            <a:schemeClr val="tx1"/>
                          </a:solidFill>
                          <a:effectLst/>
                          <a:latin typeface="Calibri"/>
                          <a:ea typeface="Calibri"/>
                          <a:cs typeface="Times New Roman"/>
                        </a:rPr>
                        <a:t>2024</a:t>
                      </a:r>
                    </a:p>
                  </a:txBody>
                  <a:tcPr anchor="ctr"/>
                </a:tc>
                <a:tc>
                  <a:txBody>
                    <a:bodyPr/>
                    <a:lstStyle/>
                    <a:p>
                      <a:pPr marL="0" marR="0" algn="ctr" fontAlgn="b">
                        <a:lnSpc>
                          <a:spcPct val="107000"/>
                        </a:lnSpc>
                        <a:spcBef>
                          <a:spcPts val="0"/>
                        </a:spcBef>
                        <a:spcAft>
                          <a:spcPts val="0"/>
                        </a:spcAft>
                      </a:pPr>
                      <a:r>
                        <a:rPr lang="en-US" sz="2400" b="1" i="0">
                          <a:solidFill>
                            <a:schemeClr val="tx1"/>
                          </a:solidFill>
                          <a:effectLst/>
                          <a:latin typeface="Calibri"/>
                          <a:ea typeface="Calibri"/>
                          <a:cs typeface="Times New Roman"/>
                        </a:rPr>
                        <a:t>3,735</a:t>
                      </a:r>
                    </a:p>
                  </a:txBody>
                  <a:tcPr marL="5080" marR="5080" marT="5080" marB="0" anchor="ctr"/>
                </a:tc>
                <a:tc>
                  <a:txBody>
                    <a:bodyPr/>
                    <a:lstStyle/>
                    <a:p>
                      <a:pPr marL="0" marR="0" algn="ctr" fontAlgn="b">
                        <a:lnSpc>
                          <a:spcPct val="107000"/>
                        </a:lnSpc>
                        <a:spcBef>
                          <a:spcPts val="0"/>
                        </a:spcBef>
                        <a:spcAft>
                          <a:spcPts val="0"/>
                        </a:spcAft>
                      </a:pPr>
                      <a:r>
                        <a:rPr lang="en-US" sz="2400" b="1" i="0">
                          <a:solidFill>
                            <a:schemeClr val="tx1"/>
                          </a:solidFill>
                          <a:effectLst/>
                          <a:latin typeface="Calibri"/>
                          <a:ea typeface="Calibri"/>
                          <a:cs typeface="Times New Roman"/>
                        </a:rPr>
                        <a:t>$274,037,281</a:t>
                      </a:r>
                      <a:r>
                        <a:rPr lang="en-US" sz="2300" b="1" i="0" u="none" strike="noStrike" noProof="0">
                          <a:solidFill>
                            <a:srgbClr val="000000"/>
                          </a:solidFill>
                          <a:effectLst/>
                          <a:latin typeface="Calibri"/>
                        </a:rPr>
                        <a:t>.00</a:t>
                      </a:r>
                      <a:endParaRPr lang="en-US" sz="2400" b="1"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algn="ctr" fontAlgn="b">
                        <a:lnSpc>
                          <a:spcPct val="107000"/>
                        </a:lnSpc>
                        <a:spcBef>
                          <a:spcPts val="0"/>
                        </a:spcBef>
                        <a:spcAft>
                          <a:spcPts val="0"/>
                        </a:spcAft>
                      </a:pPr>
                      <a:r>
                        <a:rPr lang="en-US" sz="2400" b="1" i="0">
                          <a:solidFill>
                            <a:schemeClr val="tx1"/>
                          </a:solidFill>
                          <a:effectLst/>
                          <a:latin typeface="Calibri"/>
                          <a:ea typeface="Calibri"/>
                          <a:cs typeface="Times New Roman"/>
                        </a:rPr>
                        <a:t>$2,537,565</a:t>
                      </a:r>
                      <a:r>
                        <a:rPr lang="en-US" sz="2300" b="1" i="0" u="none" strike="noStrike" noProof="0">
                          <a:solidFill>
                            <a:srgbClr val="000000"/>
                          </a:solidFill>
                          <a:effectLst/>
                          <a:latin typeface="Calibri"/>
                        </a:rPr>
                        <a:t>.00</a:t>
                      </a:r>
                      <a:endParaRPr lang="en-US" sz="2400" b="1"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50" marT="6350" marB="0" anchor="ctr"/>
                </a:tc>
                <a:extLst>
                  <a:ext uri="{0D108BD9-81ED-4DB2-BD59-A6C34878D82A}">
                    <a16:rowId xmlns:a16="http://schemas.microsoft.com/office/drawing/2014/main" val="143110241"/>
                  </a:ext>
                </a:extLst>
              </a:tr>
              <a:tr h="768735">
                <a:tc>
                  <a:txBody>
                    <a:bodyPr/>
                    <a:lstStyle/>
                    <a:p>
                      <a:pPr marL="0" marR="0" algn="ctr">
                        <a:lnSpc>
                          <a:spcPct val="107000"/>
                        </a:lnSpc>
                        <a:spcBef>
                          <a:spcPts val="0"/>
                        </a:spcBef>
                        <a:spcAft>
                          <a:spcPts val="0"/>
                        </a:spcAft>
                      </a:pPr>
                      <a:r>
                        <a:rPr lang="en-US" sz="2400" b="1" i="1">
                          <a:solidFill>
                            <a:schemeClr val="tx1"/>
                          </a:solidFill>
                          <a:effectLst/>
                          <a:latin typeface="Calibri"/>
                          <a:ea typeface="Calibri"/>
                          <a:cs typeface="Times New Roman"/>
                        </a:rPr>
                        <a:t>*2025*</a:t>
                      </a:r>
                    </a:p>
                  </a:txBody>
                  <a:tcPr anchor="ctr"/>
                </a:tc>
                <a:tc>
                  <a:txBody>
                    <a:bodyPr/>
                    <a:lstStyle/>
                    <a:p>
                      <a:pPr marL="0" marR="0" algn="ctr" fontAlgn="b">
                        <a:lnSpc>
                          <a:spcPct val="107000"/>
                        </a:lnSpc>
                        <a:spcBef>
                          <a:spcPts val="0"/>
                        </a:spcBef>
                        <a:spcAft>
                          <a:spcPts val="0"/>
                        </a:spcAft>
                      </a:pPr>
                      <a:r>
                        <a:rPr lang="en-US" sz="2400" b="1" i="1">
                          <a:solidFill>
                            <a:schemeClr val="tx1"/>
                          </a:solidFill>
                          <a:effectLst/>
                          <a:latin typeface="Calibri"/>
                          <a:ea typeface="Calibri"/>
                          <a:cs typeface="Times New Roman"/>
                        </a:rPr>
                        <a:t>2,594</a:t>
                      </a:r>
                    </a:p>
                  </a:txBody>
                  <a:tcPr marL="5080" marR="5080" marT="5080" marB="0" anchor="ctr"/>
                </a:tc>
                <a:tc>
                  <a:txBody>
                    <a:bodyPr/>
                    <a:lstStyle/>
                    <a:p>
                      <a:pPr marL="0" marR="0" algn="ctr" fontAlgn="b">
                        <a:lnSpc>
                          <a:spcPct val="107000"/>
                        </a:lnSpc>
                        <a:spcBef>
                          <a:spcPts val="0"/>
                        </a:spcBef>
                        <a:spcAft>
                          <a:spcPts val="0"/>
                        </a:spcAft>
                      </a:pPr>
                      <a:r>
                        <a:rPr lang="en-US" sz="2400" b="1" i="1">
                          <a:solidFill>
                            <a:schemeClr val="tx1"/>
                          </a:solidFill>
                          <a:effectLst/>
                          <a:latin typeface="Calibri"/>
                          <a:ea typeface="Calibri"/>
                          <a:cs typeface="Times New Roman"/>
                        </a:rPr>
                        <a:t>$365,577,346</a:t>
                      </a:r>
                      <a:r>
                        <a:rPr lang="en-US" sz="2300" b="1" i="0" u="none" strike="noStrike" noProof="0">
                          <a:solidFill>
                            <a:srgbClr val="000000"/>
                          </a:solidFill>
                          <a:effectLst/>
                          <a:latin typeface="Calibri"/>
                        </a:rPr>
                        <a:t>.00</a:t>
                      </a:r>
                      <a:endParaRPr lang="en-US" sz="2400" b="1" i="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 marR="5080" marT="5080" marB="0" anchor="ctr"/>
                </a:tc>
                <a:tc>
                  <a:txBody>
                    <a:bodyPr/>
                    <a:lstStyle/>
                    <a:p>
                      <a:pPr marL="0" marR="0" algn="ctr" fontAlgn="b">
                        <a:lnSpc>
                          <a:spcPct val="107000"/>
                        </a:lnSpc>
                        <a:spcBef>
                          <a:spcPts val="0"/>
                        </a:spcBef>
                        <a:spcAft>
                          <a:spcPts val="0"/>
                        </a:spcAft>
                      </a:pPr>
                      <a:r>
                        <a:rPr lang="en-US" sz="2400" b="1" i="1">
                          <a:solidFill>
                            <a:schemeClr val="tx1"/>
                          </a:solidFill>
                          <a:effectLst/>
                          <a:latin typeface="Calibri"/>
                          <a:ea typeface="Calibri"/>
                          <a:cs typeface="Times New Roman"/>
                        </a:rPr>
                        <a:t>$3,019,838</a:t>
                      </a:r>
                      <a:r>
                        <a:rPr lang="en-US" sz="2300" b="1" i="0" u="none" strike="noStrike" noProof="0">
                          <a:solidFill>
                            <a:srgbClr val="000000"/>
                          </a:solidFill>
                          <a:effectLst/>
                          <a:latin typeface="Calibri"/>
                        </a:rPr>
                        <a:t>.00</a:t>
                      </a:r>
                      <a:endParaRPr lang="en-US" sz="2400" b="1" i="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50" marT="6350" marB="0" anchor="ctr"/>
                </a:tc>
                <a:extLst>
                  <a:ext uri="{0D108BD9-81ED-4DB2-BD59-A6C34878D82A}">
                    <a16:rowId xmlns:a16="http://schemas.microsoft.com/office/drawing/2014/main" val="1489916491"/>
                  </a:ext>
                </a:extLst>
              </a:tr>
            </a:tbl>
          </a:graphicData>
        </a:graphic>
      </p:graphicFrame>
      <p:sp>
        <p:nvSpPr>
          <p:cNvPr id="3" name="Content Placeholder 2">
            <a:extLst>
              <a:ext uri="{FF2B5EF4-FFF2-40B4-BE49-F238E27FC236}">
                <a16:creationId xmlns:a16="http://schemas.microsoft.com/office/drawing/2014/main" id="{6D08FDA2-2FC0-8E25-3475-394DB7BF4CE9}"/>
              </a:ext>
            </a:extLst>
          </p:cNvPr>
          <p:cNvSpPr>
            <a:spLocks noGrp="1"/>
          </p:cNvSpPr>
          <p:nvPr>
            <p:ph sz="half" idx="13"/>
          </p:nvPr>
        </p:nvSpPr>
        <p:spPr/>
        <p:txBody>
          <a:bodyPr>
            <a:normAutofit lnSpcReduction="10000"/>
          </a:bodyPr>
          <a:lstStyle/>
          <a:p>
            <a:r>
              <a:rPr lang="en-US" dirty="0"/>
              <a:t>Answer 1a </a:t>
            </a:r>
          </a:p>
        </p:txBody>
      </p:sp>
    </p:spTree>
    <p:extLst>
      <p:ext uri="{BB962C8B-B14F-4D97-AF65-F5344CB8AC3E}">
        <p14:creationId xmlns:p14="http://schemas.microsoft.com/office/powerpoint/2010/main" val="3821106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3C66E95-6F24-9E4D-BDE0-0BE490176108}"/>
              </a:ext>
            </a:extLst>
          </p:cNvPr>
          <p:cNvGraphicFramePr>
            <a:graphicFrameLocks noGrp="1"/>
          </p:cNvGraphicFramePr>
          <p:nvPr>
            <p:ph sz="half" idx="2"/>
            <p:extLst>
              <p:ext uri="{D42A27DB-BD31-4B8C-83A1-F6EECF244321}">
                <p14:modId xmlns:p14="http://schemas.microsoft.com/office/powerpoint/2010/main" val="282958261"/>
              </p:ext>
            </p:extLst>
          </p:nvPr>
        </p:nvGraphicFramePr>
        <p:xfrm>
          <a:off x="2554886" y="1662545"/>
          <a:ext cx="7082227" cy="4529292"/>
        </p:xfrm>
        <a:graphic>
          <a:graphicData uri="http://schemas.openxmlformats.org/drawingml/2006/table">
            <a:tbl>
              <a:tblPr firstRow="1" bandRow="1">
                <a:tableStyleId>{5C22544A-7EE6-4342-B048-85BDC9FD1C3A}</a:tableStyleId>
              </a:tblPr>
              <a:tblGrid>
                <a:gridCol w="2470239">
                  <a:extLst>
                    <a:ext uri="{9D8B030D-6E8A-4147-A177-3AD203B41FA5}">
                      <a16:colId xmlns:a16="http://schemas.microsoft.com/office/drawing/2014/main" val="1247514500"/>
                    </a:ext>
                  </a:extLst>
                </a:gridCol>
                <a:gridCol w="4611988">
                  <a:extLst>
                    <a:ext uri="{9D8B030D-6E8A-4147-A177-3AD203B41FA5}">
                      <a16:colId xmlns:a16="http://schemas.microsoft.com/office/drawing/2014/main" val="3600074777"/>
                    </a:ext>
                  </a:extLst>
                </a:gridCol>
              </a:tblGrid>
              <a:tr h="709182">
                <a:tc>
                  <a:txBody>
                    <a:bodyPr/>
                    <a:lstStyle/>
                    <a:p>
                      <a:pPr marL="0" marR="0" algn="ctr">
                        <a:lnSpc>
                          <a:spcPct val="107000"/>
                        </a:lnSpc>
                        <a:spcBef>
                          <a:spcPts val="0"/>
                        </a:spcBef>
                        <a:spcAft>
                          <a:spcPts val="0"/>
                        </a:spcAft>
                      </a:pPr>
                      <a:r>
                        <a:rPr lang="en-US" sz="2800" u="none" kern="1200" dirty="0">
                          <a:effectLst/>
                        </a:rPr>
                        <a:t>FY </a:t>
                      </a:r>
                      <a:endParaRPr lang="en-US" sz="2800" u="none"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a:lnSpc>
                          <a:spcPct val="107000"/>
                        </a:lnSpc>
                        <a:spcBef>
                          <a:spcPts val="0"/>
                        </a:spcBef>
                        <a:spcAft>
                          <a:spcPts val="0"/>
                        </a:spcAft>
                      </a:pPr>
                      <a:r>
                        <a:rPr lang="en-US" sz="2800" u="none" dirty="0">
                          <a:effectLst/>
                        </a:rPr>
                        <a:t>INSPECTIONS</a:t>
                      </a:r>
                      <a:endParaRPr lang="en-US" sz="2800" u="none"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532823819"/>
                  </a:ext>
                </a:extLst>
              </a:tr>
              <a:tr h="764022">
                <a:tc>
                  <a:txBody>
                    <a:bodyPr/>
                    <a:lstStyle/>
                    <a:p>
                      <a:pPr marL="0" marR="0" algn="ctr">
                        <a:lnSpc>
                          <a:spcPct val="107000"/>
                        </a:lnSpc>
                        <a:spcBef>
                          <a:spcPts val="0"/>
                        </a:spcBef>
                        <a:spcAft>
                          <a:spcPts val="0"/>
                        </a:spcAft>
                      </a:pPr>
                      <a:r>
                        <a:rPr lang="en-US" sz="2800" b="1" dirty="0">
                          <a:effectLst/>
                        </a:rPr>
                        <a:t>2021</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fontAlgn="b">
                        <a:lnSpc>
                          <a:spcPct val="107000"/>
                        </a:lnSpc>
                        <a:spcBef>
                          <a:spcPts val="0"/>
                        </a:spcBef>
                        <a:spcAft>
                          <a:spcPts val="0"/>
                        </a:spcAft>
                      </a:pPr>
                      <a:r>
                        <a:rPr lang="en-US" sz="2800" b="1">
                          <a:effectLst/>
                          <a:latin typeface="Calibri"/>
                          <a:ea typeface="Calibri"/>
                          <a:cs typeface="Times New Roman"/>
                        </a:rPr>
                        <a:t>11,075</a:t>
                      </a:r>
                    </a:p>
                  </a:txBody>
                  <a:tcPr marL="5080" marR="5080" marT="5080" marB="0" anchor="ctr"/>
                </a:tc>
                <a:extLst>
                  <a:ext uri="{0D108BD9-81ED-4DB2-BD59-A6C34878D82A}">
                    <a16:rowId xmlns:a16="http://schemas.microsoft.com/office/drawing/2014/main" val="2076274164"/>
                  </a:ext>
                </a:extLst>
              </a:tr>
              <a:tr h="764022">
                <a:tc>
                  <a:txBody>
                    <a:bodyPr/>
                    <a:lstStyle/>
                    <a:p>
                      <a:pPr marL="0" marR="0" algn="ctr">
                        <a:lnSpc>
                          <a:spcPct val="107000"/>
                        </a:lnSpc>
                        <a:spcBef>
                          <a:spcPts val="0"/>
                        </a:spcBef>
                        <a:spcAft>
                          <a:spcPts val="0"/>
                        </a:spcAft>
                      </a:pPr>
                      <a:r>
                        <a:rPr lang="en-US" sz="2800" b="1" dirty="0">
                          <a:effectLst/>
                        </a:rPr>
                        <a:t>2022</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marL="0" marR="0" algn="ctr" fontAlgn="b">
                        <a:lnSpc>
                          <a:spcPct val="107000"/>
                        </a:lnSpc>
                        <a:spcBef>
                          <a:spcPts val="0"/>
                        </a:spcBef>
                        <a:spcAft>
                          <a:spcPts val="0"/>
                        </a:spcAft>
                      </a:pPr>
                      <a:r>
                        <a:rPr lang="en-US" sz="2800" b="1">
                          <a:effectLst/>
                          <a:latin typeface="Calibri"/>
                          <a:ea typeface="Calibri"/>
                          <a:cs typeface="Times New Roman"/>
                        </a:rPr>
                        <a:t>11,729</a:t>
                      </a:r>
                    </a:p>
                  </a:txBody>
                  <a:tcPr marL="5080" marR="5080" marT="5080" marB="0" anchor="ctr"/>
                </a:tc>
                <a:extLst>
                  <a:ext uri="{0D108BD9-81ED-4DB2-BD59-A6C34878D82A}">
                    <a16:rowId xmlns:a16="http://schemas.microsoft.com/office/drawing/2014/main" val="3989776234"/>
                  </a:ext>
                </a:extLst>
              </a:tr>
              <a:tr h="764022">
                <a:tc>
                  <a:txBody>
                    <a:bodyPr/>
                    <a:lstStyle/>
                    <a:p>
                      <a:pPr marL="0" marR="0" algn="ctr">
                        <a:lnSpc>
                          <a:spcPct val="107000"/>
                        </a:lnSpc>
                        <a:spcBef>
                          <a:spcPts val="0"/>
                        </a:spcBef>
                        <a:spcAft>
                          <a:spcPts val="0"/>
                        </a:spcAft>
                      </a:pPr>
                      <a:r>
                        <a:rPr lang="en-US" sz="2800" b="1">
                          <a:effectLst/>
                          <a:latin typeface="Calibri"/>
                          <a:ea typeface="Calibri"/>
                          <a:cs typeface="Times New Roman"/>
                        </a:rPr>
                        <a:t>2023</a:t>
                      </a:r>
                    </a:p>
                  </a:txBody>
                  <a:tcPr anchor="ctr"/>
                </a:tc>
                <a:tc>
                  <a:txBody>
                    <a:bodyPr/>
                    <a:lstStyle/>
                    <a:p>
                      <a:pPr marL="0" marR="0" algn="ctr" fontAlgn="b">
                        <a:lnSpc>
                          <a:spcPct val="107000"/>
                        </a:lnSpc>
                        <a:spcBef>
                          <a:spcPts val="0"/>
                        </a:spcBef>
                        <a:spcAft>
                          <a:spcPts val="0"/>
                        </a:spcAft>
                      </a:pPr>
                      <a:r>
                        <a:rPr lang="en-US" sz="2800" b="1">
                          <a:effectLst/>
                          <a:latin typeface="Calibri"/>
                          <a:ea typeface="Calibri"/>
                          <a:cs typeface="Times New Roman"/>
                        </a:rPr>
                        <a:t>15,057</a:t>
                      </a:r>
                    </a:p>
                  </a:txBody>
                  <a:tcPr marL="5080" marR="5080" marT="5080" marB="0" anchor="ctr"/>
                </a:tc>
                <a:extLst>
                  <a:ext uri="{0D108BD9-81ED-4DB2-BD59-A6C34878D82A}">
                    <a16:rowId xmlns:a16="http://schemas.microsoft.com/office/drawing/2014/main" val="754917202"/>
                  </a:ext>
                </a:extLst>
              </a:tr>
              <a:tr h="764022">
                <a:tc>
                  <a:txBody>
                    <a:bodyPr/>
                    <a:lstStyle/>
                    <a:p>
                      <a:pPr marL="0" marR="0" algn="ctr">
                        <a:lnSpc>
                          <a:spcPct val="107000"/>
                        </a:lnSpc>
                        <a:spcBef>
                          <a:spcPts val="0"/>
                        </a:spcBef>
                        <a:spcAft>
                          <a:spcPts val="0"/>
                        </a:spcAft>
                      </a:pPr>
                      <a:r>
                        <a:rPr lang="en-US" sz="2800" b="1">
                          <a:effectLst/>
                          <a:latin typeface="Calibri"/>
                          <a:ea typeface="Calibri"/>
                          <a:cs typeface="Times New Roman"/>
                        </a:rPr>
                        <a:t>2024</a:t>
                      </a:r>
                    </a:p>
                  </a:txBody>
                  <a:tcPr anchor="ctr"/>
                </a:tc>
                <a:tc>
                  <a:txBody>
                    <a:bodyPr/>
                    <a:lstStyle/>
                    <a:p>
                      <a:pPr marL="0" marR="0" algn="ctr" fontAlgn="b">
                        <a:lnSpc>
                          <a:spcPct val="107000"/>
                        </a:lnSpc>
                        <a:spcBef>
                          <a:spcPts val="0"/>
                        </a:spcBef>
                        <a:spcAft>
                          <a:spcPts val="0"/>
                        </a:spcAft>
                      </a:pPr>
                      <a:r>
                        <a:rPr lang="en-US" sz="2800" b="1" dirty="0">
                          <a:effectLst/>
                          <a:latin typeface="Source Code Pro Medium" panose="020B0509030403020204" pitchFamily="49" charset="0"/>
                          <a:ea typeface="Source Code Pro Medium" panose="020B0509030403020204" pitchFamily="49" charset="0"/>
                          <a:cs typeface="Times New Roman"/>
                        </a:rPr>
                        <a:t>~</a:t>
                      </a:r>
                      <a:r>
                        <a:rPr lang="en-US" sz="2800" b="1" dirty="0">
                          <a:effectLst/>
                          <a:latin typeface="Calibri"/>
                          <a:ea typeface="Calibri"/>
                          <a:cs typeface="Times New Roman"/>
                        </a:rPr>
                        <a:t>12,665</a:t>
                      </a:r>
                    </a:p>
                  </a:txBody>
                  <a:tcPr marL="5080" marR="5080" marT="5080" marB="0" anchor="ctr"/>
                </a:tc>
                <a:extLst>
                  <a:ext uri="{0D108BD9-81ED-4DB2-BD59-A6C34878D82A}">
                    <a16:rowId xmlns:a16="http://schemas.microsoft.com/office/drawing/2014/main" val="1791122673"/>
                  </a:ext>
                </a:extLst>
              </a:tr>
              <a:tr h="764022">
                <a:tc>
                  <a:txBody>
                    <a:bodyPr/>
                    <a:lstStyle/>
                    <a:p>
                      <a:pPr marL="0" marR="0" algn="ctr">
                        <a:lnSpc>
                          <a:spcPct val="107000"/>
                        </a:lnSpc>
                        <a:spcBef>
                          <a:spcPts val="0"/>
                        </a:spcBef>
                        <a:spcAft>
                          <a:spcPts val="0"/>
                        </a:spcAft>
                      </a:pPr>
                      <a:r>
                        <a:rPr lang="en-US" sz="2800" b="1">
                          <a:effectLst/>
                          <a:latin typeface="Calibri"/>
                          <a:ea typeface="Calibri"/>
                          <a:cs typeface="Times New Roman"/>
                        </a:rPr>
                        <a:t>*2025*</a:t>
                      </a:r>
                    </a:p>
                  </a:txBody>
                  <a:tcPr anchor="ctr"/>
                </a:tc>
                <a:tc>
                  <a:txBody>
                    <a:bodyPr/>
                    <a:lstStyle/>
                    <a:p>
                      <a:pPr marL="0" marR="0" algn="ctr" fontAlgn="b">
                        <a:lnSpc>
                          <a:spcPct val="107000"/>
                        </a:lnSpc>
                        <a:spcBef>
                          <a:spcPts val="0"/>
                        </a:spcBef>
                        <a:spcAft>
                          <a:spcPts val="0"/>
                        </a:spcAft>
                      </a:pPr>
                      <a:r>
                        <a:rPr lang="en-US" sz="2800" b="1" dirty="0">
                          <a:effectLst/>
                          <a:latin typeface="Calibri"/>
                          <a:ea typeface="Calibri"/>
                          <a:cs typeface="Times New Roman"/>
                        </a:rPr>
                        <a:t>10,374</a:t>
                      </a:r>
                    </a:p>
                  </a:txBody>
                  <a:tcPr marL="5080" marR="5080" marT="5080" marB="0" anchor="ctr"/>
                </a:tc>
                <a:extLst>
                  <a:ext uri="{0D108BD9-81ED-4DB2-BD59-A6C34878D82A}">
                    <a16:rowId xmlns:a16="http://schemas.microsoft.com/office/drawing/2014/main" val="3313798432"/>
                  </a:ext>
                </a:extLst>
              </a:tr>
            </a:tbl>
          </a:graphicData>
        </a:graphic>
      </p:graphicFrame>
      <p:sp>
        <p:nvSpPr>
          <p:cNvPr id="7" name="Content Placeholder 2">
            <a:extLst>
              <a:ext uri="{FF2B5EF4-FFF2-40B4-BE49-F238E27FC236}">
                <a16:creationId xmlns:a16="http://schemas.microsoft.com/office/drawing/2014/main" id="{499966BE-9969-7CD8-09B2-61777B8CBFB8}"/>
              </a:ext>
            </a:extLst>
          </p:cNvPr>
          <p:cNvSpPr>
            <a:spLocks noGrp="1"/>
          </p:cNvSpPr>
          <p:nvPr>
            <p:ph sz="half" idx="13"/>
          </p:nvPr>
        </p:nvSpPr>
        <p:spPr>
          <a:xfrm>
            <a:off x="188911" y="1188720"/>
            <a:ext cx="4934479" cy="473825"/>
          </a:xfrm>
        </p:spPr>
        <p:txBody>
          <a:bodyPr>
            <a:normAutofit lnSpcReduction="10000"/>
          </a:bodyPr>
          <a:lstStyle/>
          <a:p>
            <a:r>
              <a:rPr lang="en-US" dirty="0"/>
              <a:t>Answer 1b </a:t>
            </a:r>
          </a:p>
        </p:txBody>
      </p:sp>
    </p:spTree>
    <p:extLst>
      <p:ext uri="{BB962C8B-B14F-4D97-AF65-F5344CB8AC3E}">
        <p14:creationId xmlns:p14="http://schemas.microsoft.com/office/powerpoint/2010/main" val="1829831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6476E7-AB05-6BED-D5AA-518FDE2B626A}"/>
              </a:ext>
            </a:extLst>
          </p:cNvPr>
          <p:cNvSpPr>
            <a:spLocks noGrp="1"/>
          </p:cNvSpPr>
          <p:nvPr>
            <p:ph sz="half" idx="2"/>
          </p:nvPr>
        </p:nvSpPr>
        <p:spPr>
          <a:xfrm>
            <a:off x="682436" y="1776459"/>
            <a:ext cx="10827128" cy="4778749"/>
          </a:xfrm>
        </p:spPr>
        <p:txBody>
          <a:bodyPr>
            <a:normAutofit/>
          </a:bodyPr>
          <a:lstStyle/>
          <a:p>
            <a:pPr marL="0" marR="407670" lvl="0" indent="0">
              <a:lnSpc>
                <a:spcPct val="115000"/>
              </a:lnSpc>
              <a:spcBef>
                <a:spcPts val="0"/>
              </a:spcBef>
              <a:spcAft>
                <a:spcPts val="0"/>
              </a:spcAft>
              <a:buNone/>
              <a:tabLst>
                <a:tab pos="521335" algn="l"/>
              </a:tabLst>
            </a:pPr>
            <a:r>
              <a:rPr lang="en-US" spc="0" dirty="0">
                <a:effectLst/>
                <a:ea typeface="Times New Roman" panose="02020603050405020304" pitchFamily="18" charset="0"/>
              </a:rPr>
              <a:t>With affordable housing being a nationwide issue, share if this budget addresses any creative zoning code developments that could fiscally allow the ability for home ownership, such as the following: tiny homes, pallet homes, ADUs (accessory dwelling units), or other alternative housing. </a:t>
            </a:r>
          </a:p>
          <a:p>
            <a:pPr marL="514350" marR="407670" lvl="0" indent="-514350">
              <a:lnSpc>
                <a:spcPct val="115000"/>
              </a:lnSpc>
              <a:spcBef>
                <a:spcPts val="0"/>
              </a:spcBef>
              <a:spcAft>
                <a:spcPts val="0"/>
              </a:spcAft>
              <a:buFont typeface="+mj-lt"/>
              <a:buAutoNum type="alphaLcParenR"/>
              <a:tabLst>
                <a:tab pos="521335" algn="l"/>
              </a:tabLst>
            </a:pPr>
            <a:r>
              <a:rPr lang="en-US" spc="0" dirty="0">
                <a:effectLst/>
                <a:ea typeface="Times New Roman" panose="02020603050405020304" pitchFamily="18" charset="0"/>
              </a:rPr>
              <a:t>Specify any potential revenue as a result of: (ex</a:t>
            </a:r>
            <a:r>
              <a:rPr lang="en-US" dirty="0">
                <a:ea typeface="Times New Roman" panose="02020603050405020304" pitchFamily="18" charset="0"/>
              </a:rPr>
              <a:t>: </a:t>
            </a:r>
            <a:r>
              <a:rPr lang="en-US" spc="0" dirty="0">
                <a:effectLst/>
                <a:ea typeface="Times New Roman" panose="02020603050405020304" pitchFamily="18" charset="0"/>
              </a:rPr>
              <a:t>property taxes, permits, etc.). </a:t>
            </a:r>
            <a:endParaRPr lang="en-US" dirty="0"/>
          </a:p>
        </p:txBody>
      </p:sp>
      <p:sp>
        <p:nvSpPr>
          <p:cNvPr id="3" name="Content Placeholder 2">
            <a:extLst>
              <a:ext uri="{FF2B5EF4-FFF2-40B4-BE49-F238E27FC236}">
                <a16:creationId xmlns:a16="http://schemas.microsoft.com/office/drawing/2014/main" id="{6F398CE9-9980-7CDB-DCAA-B045AD7E294D}"/>
              </a:ext>
            </a:extLst>
          </p:cNvPr>
          <p:cNvSpPr>
            <a:spLocks noGrp="1"/>
          </p:cNvSpPr>
          <p:nvPr>
            <p:ph sz="half" idx="13"/>
          </p:nvPr>
        </p:nvSpPr>
        <p:spPr/>
        <p:txBody>
          <a:bodyPr>
            <a:normAutofit lnSpcReduction="10000"/>
          </a:bodyPr>
          <a:lstStyle/>
          <a:p>
            <a:r>
              <a:rPr lang="en-US" dirty="0"/>
              <a:t>Question 2</a:t>
            </a:r>
          </a:p>
        </p:txBody>
      </p:sp>
    </p:spTree>
    <p:extLst>
      <p:ext uri="{BB962C8B-B14F-4D97-AF65-F5344CB8AC3E}">
        <p14:creationId xmlns:p14="http://schemas.microsoft.com/office/powerpoint/2010/main" val="170752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85FE9-5F3F-9452-8C71-A0F47F80179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680EA4-9CD0-09D4-78E6-13512D8B2FB5}"/>
              </a:ext>
            </a:extLst>
          </p:cNvPr>
          <p:cNvSpPr>
            <a:spLocks noGrp="1"/>
          </p:cNvSpPr>
          <p:nvPr>
            <p:ph sz="half" idx="2"/>
          </p:nvPr>
        </p:nvSpPr>
        <p:spPr>
          <a:xfrm>
            <a:off x="682436" y="2661557"/>
            <a:ext cx="10827128" cy="3893651"/>
          </a:xfrm>
        </p:spPr>
        <p:txBody>
          <a:bodyPr>
            <a:normAutofit/>
          </a:bodyPr>
          <a:lstStyle/>
          <a:p>
            <a:pPr marR="407670">
              <a:lnSpc>
                <a:spcPct val="115000"/>
              </a:lnSpc>
              <a:spcBef>
                <a:spcPts val="0"/>
              </a:spcBef>
              <a:tabLst>
                <a:tab pos="521335" algn="l"/>
              </a:tabLst>
            </a:pPr>
            <a:r>
              <a:rPr lang="en-US" b="0" spc="0" dirty="0">
                <a:effectLst/>
                <a:ea typeface="Times New Roman" panose="02020603050405020304" pitchFamily="18" charset="0"/>
              </a:rPr>
              <a:t>Tiny Houses are currently allowed within the current building code.</a:t>
            </a:r>
          </a:p>
          <a:p>
            <a:pPr marR="407670">
              <a:lnSpc>
                <a:spcPct val="115000"/>
              </a:lnSpc>
              <a:spcBef>
                <a:spcPts val="0"/>
              </a:spcBef>
              <a:tabLst>
                <a:tab pos="521335" algn="l"/>
              </a:tabLst>
            </a:pPr>
            <a:r>
              <a:rPr lang="en-US" b="0" spc="0" dirty="0">
                <a:effectLst/>
                <a:ea typeface="Times New Roman" panose="02020603050405020304" pitchFamily="18" charset="0"/>
              </a:rPr>
              <a:t>The department is reviewing the feasibility of implementing ADUs as a matter of right within certain Zoning Districts. </a:t>
            </a:r>
            <a:endParaRPr lang="en-US" b="0" dirty="0"/>
          </a:p>
        </p:txBody>
      </p:sp>
      <p:sp>
        <p:nvSpPr>
          <p:cNvPr id="3" name="Content Placeholder 2">
            <a:extLst>
              <a:ext uri="{FF2B5EF4-FFF2-40B4-BE49-F238E27FC236}">
                <a16:creationId xmlns:a16="http://schemas.microsoft.com/office/drawing/2014/main" id="{507E23AA-A123-A413-A02E-8B282AEEE449}"/>
              </a:ext>
            </a:extLst>
          </p:cNvPr>
          <p:cNvSpPr>
            <a:spLocks noGrp="1"/>
          </p:cNvSpPr>
          <p:nvPr>
            <p:ph sz="half" idx="13"/>
          </p:nvPr>
        </p:nvSpPr>
        <p:spPr/>
        <p:txBody>
          <a:bodyPr>
            <a:normAutofit lnSpcReduction="10000"/>
          </a:bodyPr>
          <a:lstStyle/>
          <a:p>
            <a:r>
              <a:rPr lang="en-US" dirty="0"/>
              <a:t>Answer 2</a:t>
            </a:r>
          </a:p>
        </p:txBody>
      </p:sp>
    </p:spTree>
    <p:extLst>
      <p:ext uri="{BB962C8B-B14F-4D97-AF65-F5344CB8AC3E}">
        <p14:creationId xmlns:p14="http://schemas.microsoft.com/office/powerpoint/2010/main" val="3854545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E15D0-732E-214C-6F45-A49897BCCE8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C03D13-3775-C3B3-1BA7-A4281A9DAB9E}"/>
              </a:ext>
            </a:extLst>
          </p:cNvPr>
          <p:cNvSpPr>
            <a:spLocks noGrp="1"/>
          </p:cNvSpPr>
          <p:nvPr>
            <p:ph sz="half" idx="2"/>
          </p:nvPr>
        </p:nvSpPr>
        <p:spPr>
          <a:xfrm>
            <a:off x="682436" y="1665470"/>
            <a:ext cx="10827128" cy="2338341"/>
          </a:xfrm>
        </p:spPr>
        <p:txBody>
          <a:bodyPr>
            <a:normAutofit/>
          </a:bodyPr>
          <a:lstStyle/>
          <a:p>
            <a:pPr marL="0" marR="407670" lvl="0" indent="0">
              <a:lnSpc>
                <a:spcPct val="115000"/>
              </a:lnSpc>
              <a:spcBef>
                <a:spcPts val="0"/>
              </a:spcBef>
              <a:spcAft>
                <a:spcPts val="0"/>
              </a:spcAft>
              <a:buNone/>
              <a:tabLst>
                <a:tab pos="521335" algn="l"/>
              </a:tabLst>
            </a:pPr>
            <a:r>
              <a:rPr lang="en-US" sz="2400" spc="0" dirty="0">
                <a:effectLst/>
                <a:ea typeface="Times New Roman" panose="02020603050405020304" pitchFamily="18" charset="0"/>
              </a:rPr>
              <a:t>Discuss current vacant positions.</a:t>
            </a:r>
          </a:p>
          <a:p>
            <a:pPr marL="0" marR="407670" lvl="0" indent="0">
              <a:lnSpc>
                <a:spcPct val="115000"/>
              </a:lnSpc>
              <a:spcBef>
                <a:spcPts val="0"/>
              </a:spcBef>
              <a:spcAft>
                <a:spcPts val="0"/>
              </a:spcAft>
              <a:buNone/>
              <a:tabLst>
                <a:tab pos="521335" algn="l"/>
              </a:tabLst>
            </a:pPr>
            <a:endParaRPr lang="en-US" sz="2400" spc="0" dirty="0">
              <a:effectLst/>
              <a:ea typeface="Times New Roman" panose="02020603050405020304" pitchFamily="18" charset="0"/>
            </a:endParaRPr>
          </a:p>
          <a:p>
            <a:pPr marL="742950" marR="0" lvl="1" indent="-285750">
              <a:lnSpc>
                <a:spcPct val="74443"/>
              </a:lnSpc>
              <a:spcBef>
                <a:spcPts val="0"/>
              </a:spcBef>
              <a:spcAft>
                <a:spcPts val="0"/>
              </a:spcAft>
              <a:buFont typeface="+mj-lt"/>
              <a:buAutoNum type="alphaLcPeriod"/>
              <a:tabLst>
                <a:tab pos="977900" algn="l"/>
              </a:tabLst>
            </a:pPr>
            <a:r>
              <a:rPr lang="en-US" dirty="0">
                <a:effectLst/>
                <a:ea typeface="Times New Roman" panose="02020603050405020304" pitchFamily="18" charset="0"/>
              </a:rPr>
              <a:t> Specify duration of the vacancy</a:t>
            </a:r>
            <a:r>
              <a:rPr lang="en-US" spc="-10" dirty="0">
                <a:effectLst/>
                <a:ea typeface="Times New Roman" panose="02020603050405020304" pitchFamily="18" charset="0"/>
              </a:rPr>
              <a:t>.</a:t>
            </a:r>
            <a:endParaRPr lang="en-US" dirty="0">
              <a:effectLst/>
              <a:ea typeface="Times New Roman" panose="02020603050405020304" pitchFamily="18" charset="0"/>
              <a:cs typeface="Calibri" panose="020F0502020204030204"/>
            </a:endParaRPr>
          </a:p>
          <a:p>
            <a:pPr marL="742950" marR="0" lvl="1" indent="-285750">
              <a:spcBef>
                <a:spcPts val="250"/>
              </a:spcBef>
              <a:spcAft>
                <a:spcPts val="0"/>
              </a:spcAft>
              <a:buFont typeface="+mj-lt"/>
              <a:buAutoNum type="alphaLcPeriod"/>
              <a:tabLst>
                <a:tab pos="977900" algn="l"/>
              </a:tabLst>
            </a:pPr>
            <a:r>
              <a:rPr lang="en-US" dirty="0">
                <a:effectLst/>
                <a:ea typeface="Times New Roman" panose="02020603050405020304" pitchFamily="18" charset="0"/>
              </a:rPr>
              <a:t> Specify timeframe for filling position.</a:t>
            </a:r>
          </a:p>
          <a:p>
            <a:pPr marL="742950" marR="0" lvl="1" indent="-285750">
              <a:spcBef>
                <a:spcPts val="250"/>
              </a:spcBef>
              <a:spcAft>
                <a:spcPts val="0"/>
              </a:spcAft>
              <a:buFont typeface="+mj-lt"/>
              <a:buAutoNum type="alphaLcPeriod"/>
              <a:tabLst>
                <a:tab pos="977900" algn="l"/>
              </a:tabLst>
            </a:pPr>
            <a:r>
              <a:rPr lang="en-US" dirty="0">
                <a:ea typeface="Times New Roman" panose="02020603050405020304" pitchFamily="18" charset="0"/>
              </a:rPr>
              <a:t> Specify any impact to Overtime, Temp Agency, and or Consultants. </a:t>
            </a:r>
          </a:p>
          <a:p>
            <a:pPr marL="742950" marR="0" lvl="1" indent="-285750">
              <a:spcBef>
                <a:spcPts val="250"/>
              </a:spcBef>
              <a:spcAft>
                <a:spcPts val="0"/>
              </a:spcAft>
              <a:buFont typeface="+mj-lt"/>
              <a:buAutoNum type="alphaLcPeriod"/>
              <a:tabLst>
                <a:tab pos="977900" algn="l"/>
              </a:tabLst>
            </a:pPr>
            <a:r>
              <a:rPr lang="en-US" dirty="0">
                <a:effectLst/>
                <a:ea typeface="Times New Roman" panose="02020603050405020304" pitchFamily="18" charset="0"/>
              </a:rPr>
              <a:t> Justify the need for the position.</a:t>
            </a:r>
          </a:p>
          <a:p>
            <a:endParaRPr lang="en-US" sz="2400" dirty="0"/>
          </a:p>
        </p:txBody>
      </p:sp>
      <p:sp>
        <p:nvSpPr>
          <p:cNvPr id="3" name="Content Placeholder 2">
            <a:extLst>
              <a:ext uri="{FF2B5EF4-FFF2-40B4-BE49-F238E27FC236}">
                <a16:creationId xmlns:a16="http://schemas.microsoft.com/office/drawing/2014/main" id="{F34533E7-5F1D-2D7F-135D-C0DDB3DE97EB}"/>
              </a:ext>
            </a:extLst>
          </p:cNvPr>
          <p:cNvSpPr>
            <a:spLocks noGrp="1"/>
          </p:cNvSpPr>
          <p:nvPr>
            <p:ph sz="half" idx="13"/>
          </p:nvPr>
        </p:nvSpPr>
        <p:spPr/>
        <p:txBody>
          <a:bodyPr>
            <a:normAutofit lnSpcReduction="10000"/>
          </a:bodyPr>
          <a:lstStyle/>
          <a:p>
            <a:r>
              <a:rPr lang="en-US" dirty="0"/>
              <a:t>Question 3 &amp; 4</a:t>
            </a:r>
          </a:p>
        </p:txBody>
      </p:sp>
      <p:sp>
        <p:nvSpPr>
          <p:cNvPr id="9" name="TextBox 8">
            <a:extLst>
              <a:ext uri="{FF2B5EF4-FFF2-40B4-BE49-F238E27FC236}">
                <a16:creationId xmlns:a16="http://schemas.microsoft.com/office/drawing/2014/main" id="{8072EF21-07B9-222A-77E3-C6245CD4B4FE}"/>
              </a:ext>
            </a:extLst>
          </p:cNvPr>
          <p:cNvSpPr txBox="1"/>
          <p:nvPr/>
        </p:nvSpPr>
        <p:spPr>
          <a:xfrm>
            <a:off x="682436" y="4228714"/>
            <a:ext cx="8502161" cy="2191049"/>
          </a:xfrm>
          <a:prstGeom prst="rect">
            <a:avLst/>
          </a:prstGeom>
          <a:noFill/>
        </p:spPr>
        <p:txBody>
          <a:bodyPr wrap="square">
            <a:spAutoFit/>
          </a:bodyPr>
          <a:lstStyle/>
          <a:p>
            <a:pPr marL="0" marR="40767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tab pos="521335"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Discuss any proposed changes to positions (new position, deleted position, </a:t>
            </a:r>
          </a:p>
          <a:p>
            <a:pPr marL="0" marR="40767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tab pos="521335"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upgrade, realignment, transition, downgrade, title change, salary changes, </a:t>
            </a:r>
          </a:p>
          <a:p>
            <a:pPr marL="0" marR="40767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tab pos="521335"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etc.).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562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0088A028-6A32-8EB8-9247-766DDCC4EFF9}"/>
              </a:ext>
            </a:extLst>
          </p:cNvPr>
          <p:cNvGraphicFramePr>
            <a:graphicFrameLocks noGrp="1"/>
          </p:cNvGraphicFramePr>
          <p:nvPr>
            <p:ph sz="half" idx="2"/>
            <p:extLst>
              <p:ext uri="{D42A27DB-BD31-4B8C-83A1-F6EECF244321}">
                <p14:modId xmlns:p14="http://schemas.microsoft.com/office/powerpoint/2010/main" val="800248253"/>
              </p:ext>
            </p:extLst>
          </p:nvPr>
        </p:nvGraphicFramePr>
        <p:xfrm>
          <a:off x="782053" y="2075445"/>
          <a:ext cx="10615723" cy="4335780"/>
        </p:xfrm>
        <a:graphic>
          <a:graphicData uri="http://schemas.openxmlformats.org/drawingml/2006/table">
            <a:tbl>
              <a:tblPr firstRow="1" bandRow="1">
                <a:tableStyleId>{5C22544A-7EE6-4342-B048-85BDC9FD1C3A}</a:tableStyleId>
              </a:tblPr>
              <a:tblGrid>
                <a:gridCol w="2123148">
                  <a:extLst>
                    <a:ext uri="{9D8B030D-6E8A-4147-A177-3AD203B41FA5}">
                      <a16:colId xmlns:a16="http://schemas.microsoft.com/office/drawing/2014/main" val="385712545"/>
                    </a:ext>
                  </a:extLst>
                </a:gridCol>
                <a:gridCol w="1173075">
                  <a:extLst>
                    <a:ext uri="{9D8B030D-6E8A-4147-A177-3AD203B41FA5}">
                      <a16:colId xmlns:a16="http://schemas.microsoft.com/office/drawing/2014/main" val="4110178293"/>
                    </a:ext>
                  </a:extLst>
                </a:gridCol>
                <a:gridCol w="1995234">
                  <a:extLst>
                    <a:ext uri="{9D8B030D-6E8A-4147-A177-3AD203B41FA5}">
                      <a16:colId xmlns:a16="http://schemas.microsoft.com/office/drawing/2014/main" val="2079105596"/>
                    </a:ext>
                  </a:extLst>
                </a:gridCol>
                <a:gridCol w="1674394">
                  <a:extLst>
                    <a:ext uri="{9D8B030D-6E8A-4147-A177-3AD203B41FA5}">
                      <a16:colId xmlns:a16="http://schemas.microsoft.com/office/drawing/2014/main" val="3698908612"/>
                    </a:ext>
                  </a:extLst>
                </a:gridCol>
                <a:gridCol w="3649872">
                  <a:extLst>
                    <a:ext uri="{9D8B030D-6E8A-4147-A177-3AD203B41FA5}">
                      <a16:colId xmlns:a16="http://schemas.microsoft.com/office/drawing/2014/main" val="3016544781"/>
                    </a:ext>
                  </a:extLst>
                </a:gridCol>
              </a:tblGrid>
              <a:tr h="370840">
                <a:tc>
                  <a:txBody>
                    <a:bodyPr/>
                    <a:lstStyle/>
                    <a:p>
                      <a:pPr algn="ctr"/>
                      <a:r>
                        <a:rPr lang="en-US" sz="2000" u="sng" dirty="0"/>
                        <a:t>Position </a:t>
                      </a:r>
                    </a:p>
                  </a:txBody>
                  <a:tcPr anchor="ctr"/>
                </a:tc>
                <a:tc>
                  <a:txBody>
                    <a:bodyPr/>
                    <a:lstStyle/>
                    <a:p>
                      <a:pPr algn="ctr"/>
                      <a:r>
                        <a:rPr lang="en-US" sz="2000" u="sng"/>
                        <a:t>Vacancy Date</a:t>
                      </a:r>
                    </a:p>
                  </a:txBody>
                  <a:tcPr anchor="ctr"/>
                </a:tc>
                <a:tc>
                  <a:txBody>
                    <a:bodyPr/>
                    <a:lstStyle/>
                    <a:p>
                      <a:pPr lvl="0" algn="ctr">
                        <a:buNone/>
                      </a:pPr>
                      <a:r>
                        <a:rPr lang="en-US" sz="2000" u="sng"/>
                        <a:t>Timeframe for Filing</a:t>
                      </a:r>
                    </a:p>
                  </a:txBody>
                  <a:tcPr anchor="ctr"/>
                </a:tc>
                <a:tc>
                  <a:txBody>
                    <a:bodyPr/>
                    <a:lstStyle/>
                    <a:p>
                      <a:pPr lvl="0" algn="ctr">
                        <a:buNone/>
                      </a:pPr>
                      <a:r>
                        <a:rPr lang="en-US" sz="2000" u="sng"/>
                        <a:t>Impact to Overtime, Etc.</a:t>
                      </a:r>
                    </a:p>
                  </a:txBody>
                  <a:tcPr anchor="ctr"/>
                </a:tc>
                <a:tc>
                  <a:txBody>
                    <a:bodyPr/>
                    <a:lstStyle/>
                    <a:p>
                      <a:pPr lvl="0" algn="ctr">
                        <a:buNone/>
                      </a:pPr>
                      <a:r>
                        <a:rPr lang="en-US" sz="2000" u="sng"/>
                        <a:t>Justification</a:t>
                      </a:r>
                    </a:p>
                  </a:txBody>
                  <a:tcPr anchor="ctr"/>
                </a:tc>
                <a:extLst>
                  <a:ext uri="{0D108BD9-81ED-4DB2-BD59-A6C34878D82A}">
                    <a16:rowId xmlns:a16="http://schemas.microsoft.com/office/drawing/2014/main" val="50378259"/>
                  </a:ext>
                </a:extLst>
              </a:tr>
              <a:tr h="430530">
                <a:tc>
                  <a:txBody>
                    <a:bodyPr/>
                    <a:lstStyle/>
                    <a:p>
                      <a:pPr algn="ctr"/>
                      <a:r>
                        <a:rPr lang="en-US" sz="2000" b="1"/>
                        <a:t>Deputy Director of Land Use</a:t>
                      </a:r>
                    </a:p>
                  </a:txBody>
                  <a:tcPr anchor="ctr"/>
                </a:tc>
                <a:tc>
                  <a:txBody>
                    <a:bodyPr/>
                    <a:lstStyle/>
                    <a:p>
                      <a:pPr algn="ctr"/>
                      <a:r>
                        <a:rPr lang="en-US" sz="2000" b="1"/>
                        <a:t>08/2024</a:t>
                      </a:r>
                    </a:p>
                  </a:txBody>
                  <a:tcPr anchor="ctr"/>
                </a:tc>
                <a:tc>
                  <a:txBody>
                    <a:bodyPr/>
                    <a:lstStyle/>
                    <a:p>
                      <a:pPr lvl="0" algn="ctr">
                        <a:buNone/>
                      </a:pPr>
                      <a:r>
                        <a:rPr lang="en-US" sz="2000" b="1" dirty="0"/>
                        <a:t>TBD</a:t>
                      </a:r>
                    </a:p>
                  </a:txBody>
                  <a:tcPr anchor="ctr"/>
                </a:tc>
                <a:tc>
                  <a:txBody>
                    <a:bodyPr/>
                    <a:lstStyle/>
                    <a:p>
                      <a:pPr lvl="0" algn="ctr">
                        <a:buNone/>
                      </a:pPr>
                      <a:r>
                        <a:rPr lang="en-US" sz="2000" b="1"/>
                        <a:t>None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The Department is working with HR and the Mayor's Office to improve the Department's organizational structure.</a:t>
                      </a:r>
                    </a:p>
                    <a:p>
                      <a:pPr lvl="0" algn="l">
                        <a:buNone/>
                      </a:pPr>
                      <a:endParaRPr lang="en-US" sz="2000" b="1" dirty="0"/>
                    </a:p>
                  </a:txBody>
                  <a:tcPr anchor="ctr"/>
                </a:tc>
                <a:extLst>
                  <a:ext uri="{0D108BD9-81ED-4DB2-BD59-A6C34878D82A}">
                    <a16:rowId xmlns:a16="http://schemas.microsoft.com/office/drawing/2014/main" val="4187118847"/>
                  </a:ext>
                </a:extLst>
              </a:tr>
              <a:tr h="1714500">
                <a:tc>
                  <a:txBody>
                    <a:bodyPr/>
                    <a:lstStyle/>
                    <a:p>
                      <a:pPr algn="ctr"/>
                      <a:r>
                        <a:rPr lang="en-US" sz="2000" b="1"/>
                        <a:t>Deputy Director of Planning</a:t>
                      </a:r>
                    </a:p>
                  </a:txBody>
                  <a:tcPr anchor="ctr"/>
                </a:tc>
                <a:tc>
                  <a:txBody>
                    <a:bodyPr/>
                    <a:lstStyle/>
                    <a:p>
                      <a:pPr algn="ctr"/>
                      <a:r>
                        <a:rPr lang="en-US" sz="2000" b="1"/>
                        <a:t>11/2024</a:t>
                      </a:r>
                    </a:p>
                  </a:txBody>
                  <a:tcPr anchor="ctr"/>
                </a:tc>
                <a:tc>
                  <a:txBody>
                    <a:bodyPr/>
                    <a:lstStyle/>
                    <a:p>
                      <a:pPr lvl="0" algn="ctr">
                        <a:buNone/>
                      </a:pPr>
                      <a:r>
                        <a:rPr lang="en-US" sz="2000" b="1" dirty="0"/>
                        <a:t>TBD</a:t>
                      </a:r>
                    </a:p>
                  </a:txBody>
                  <a:tcPr anchor="ctr"/>
                </a:tc>
                <a:tc>
                  <a:txBody>
                    <a:bodyPr/>
                    <a:lstStyle/>
                    <a:p>
                      <a:pPr lvl="0" algn="ctr">
                        <a:buNone/>
                      </a:pPr>
                      <a:r>
                        <a:rPr lang="en-US" sz="2000" b="1"/>
                        <a:t>None</a:t>
                      </a:r>
                    </a:p>
                  </a:txBody>
                  <a:tcPr anchor="ctr"/>
                </a:tc>
                <a:tc>
                  <a:txBody>
                    <a:bodyPr/>
                    <a:lstStyle/>
                    <a:p>
                      <a:pPr lvl="0" algn="l">
                        <a:buNone/>
                      </a:pPr>
                      <a:r>
                        <a:rPr lang="en-US" sz="2000" b="1" dirty="0"/>
                        <a:t>The Department is working with HR and the Mayor's Office to improve the Department's organizational structure.</a:t>
                      </a:r>
                    </a:p>
                  </a:txBody>
                  <a:tcPr anchor="ctr"/>
                </a:tc>
                <a:extLst>
                  <a:ext uri="{0D108BD9-81ED-4DB2-BD59-A6C34878D82A}">
                    <a16:rowId xmlns:a16="http://schemas.microsoft.com/office/drawing/2014/main" val="1672327105"/>
                  </a:ext>
                </a:extLst>
              </a:tr>
            </a:tbl>
          </a:graphicData>
        </a:graphic>
      </p:graphicFrame>
      <p:sp>
        <p:nvSpPr>
          <p:cNvPr id="3" name="Content Placeholder 2">
            <a:extLst>
              <a:ext uri="{FF2B5EF4-FFF2-40B4-BE49-F238E27FC236}">
                <a16:creationId xmlns:a16="http://schemas.microsoft.com/office/drawing/2014/main" id="{5DC6EC23-88C0-B003-070F-F51AE74E84FC}"/>
              </a:ext>
            </a:extLst>
          </p:cNvPr>
          <p:cNvSpPr>
            <a:spLocks noGrp="1"/>
          </p:cNvSpPr>
          <p:nvPr>
            <p:ph sz="half" idx="13"/>
          </p:nvPr>
        </p:nvSpPr>
        <p:spPr/>
        <p:txBody>
          <a:bodyPr>
            <a:normAutofit lnSpcReduction="10000"/>
          </a:bodyPr>
          <a:lstStyle/>
          <a:p>
            <a:r>
              <a:rPr lang="en-US" dirty="0"/>
              <a:t>Answer 3</a:t>
            </a:r>
          </a:p>
        </p:txBody>
      </p:sp>
    </p:spTree>
    <p:extLst>
      <p:ext uri="{BB962C8B-B14F-4D97-AF65-F5344CB8AC3E}">
        <p14:creationId xmlns:p14="http://schemas.microsoft.com/office/powerpoint/2010/main" val="4974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25EBA6-F734-61BE-86C4-6E7AB12AFE34}"/>
              </a:ext>
            </a:extLst>
          </p:cNvPr>
          <p:cNvSpPr>
            <a:spLocks noGrp="1"/>
          </p:cNvSpPr>
          <p:nvPr>
            <p:ph sz="half" idx="2"/>
          </p:nvPr>
        </p:nvSpPr>
        <p:spPr>
          <a:xfrm>
            <a:off x="631636" y="1662545"/>
            <a:ext cx="10928728" cy="4966855"/>
          </a:xfrm>
        </p:spPr>
        <p:txBody>
          <a:bodyPr>
            <a:normAutofit/>
          </a:bodyPr>
          <a:lstStyle/>
          <a:p>
            <a:pPr marL="0" marR="0" lvl="0" indent="0">
              <a:spcBef>
                <a:spcPts val="0"/>
              </a:spcBef>
              <a:spcAft>
                <a:spcPts val="0"/>
              </a:spcAft>
              <a:buNone/>
              <a:tabLst>
                <a:tab pos="520700" algn="l"/>
              </a:tabLst>
            </a:pPr>
            <a:r>
              <a:rPr lang="en-US" sz="2400" spc="0" dirty="0">
                <a:effectLst/>
                <a:ea typeface="Times New Roman" panose="02020603050405020304" pitchFamily="18" charset="0"/>
              </a:rPr>
              <a:t>Discuss</a:t>
            </a:r>
            <a:r>
              <a:rPr lang="en-US" sz="2400" spc="-25" dirty="0">
                <a:effectLst/>
                <a:ea typeface="Times New Roman" panose="02020603050405020304" pitchFamily="18" charset="0"/>
              </a:rPr>
              <a:t> </a:t>
            </a:r>
            <a:r>
              <a:rPr lang="en-US" sz="2400" dirty="0">
                <a:ea typeface="Times New Roman" panose="02020603050405020304" pitchFamily="18" charset="0"/>
              </a:rPr>
              <a:t>the planned use for $555K in Consultants, up $29K over the prior year’s budget</a:t>
            </a:r>
            <a:r>
              <a:rPr lang="en-US" sz="2400" spc="-10" dirty="0">
                <a:effectLst/>
                <a:ea typeface="Times New Roman" panose="02020603050405020304" pitchFamily="18" charset="0"/>
              </a:rPr>
              <a:t>.</a:t>
            </a:r>
          </a:p>
          <a:p>
            <a:pPr marL="0" marR="0" lvl="0" indent="0">
              <a:spcBef>
                <a:spcPts val="0"/>
              </a:spcBef>
              <a:spcAft>
                <a:spcPts val="0"/>
              </a:spcAft>
              <a:buNone/>
              <a:tabLst>
                <a:tab pos="520700" algn="l"/>
              </a:tabLst>
            </a:pPr>
            <a:endParaRPr lang="en-US" sz="2400" spc="0" dirty="0">
              <a:effectLst/>
              <a:ea typeface="Times New Roman" panose="02020603050405020304" pitchFamily="18" charset="0"/>
            </a:endParaRPr>
          </a:p>
          <a:p>
            <a:pPr marL="914400" marR="0" lvl="1" indent="-457200">
              <a:spcBef>
                <a:spcPts val="240"/>
              </a:spcBef>
              <a:spcAft>
                <a:spcPts val="0"/>
              </a:spcAft>
              <a:buFont typeface="+mj-lt"/>
              <a:buAutoNum type="alphaLcPeriod"/>
              <a:tabLst>
                <a:tab pos="977900" algn="l"/>
              </a:tabLst>
            </a:pPr>
            <a:r>
              <a:rPr lang="en-US" dirty="0">
                <a:effectLst/>
                <a:ea typeface="Times New Roman" panose="02020603050405020304" pitchFamily="18" charset="0"/>
              </a:rPr>
              <a:t>Specify vendor name, amount of contract, expiration date, length of contract, how long City has been doing business with the vendor, and scope of services.</a:t>
            </a:r>
          </a:p>
          <a:p>
            <a:pPr marL="914400" marR="0" lvl="1" indent="-457200">
              <a:spcBef>
                <a:spcPts val="240"/>
              </a:spcBef>
              <a:spcAft>
                <a:spcPts val="0"/>
              </a:spcAft>
              <a:buFont typeface="+mj-lt"/>
              <a:buAutoNum type="alphaLcPeriod"/>
              <a:tabLst>
                <a:tab pos="977900" algn="l"/>
              </a:tabLst>
            </a:pPr>
            <a:r>
              <a:rPr lang="en-US" dirty="0">
                <a:ea typeface="Times New Roman" panose="02020603050405020304" pitchFamily="18" charset="0"/>
              </a:rPr>
              <a:t>Specify if any of the vendors are DBE’s.</a:t>
            </a:r>
          </a:p>
          <a:p>
            <a:pPr marL="914400" marR="0" lvl="1" indent="-457200">
              <a:spcBef>
                <a:spcPts val="240"/>
              </a:spcBef>
              <a:spcAft>
                <a:spcPts val="0"/>
              </a:spcAft>
              <a:buFont typeface="+mj-lt"/>
              <a:buAutoNum type="alphaLcPeriod"/>
              <a:tabLst>
                <a:tab pos="977900" algn="l"/>
              </a:tabLst>
            </a:pPr>
            <a:r>
              <a:rPr lang="en-US" dirty="0">
                <a:effectLst/>
                <a:ea typeface="Times New Roman" panose="02020603050405020304" pitchFamily="18" charset="0"/>
              </a:rPr>
              <a:t>Specify the timeframe for implementing the zoning code reform updates, and costs. </a:t>
            </a:r>
          </a:p>
          <a:p>
            <a:pPr marL="914400" marR="0" lvl="1" indent="-457200">
              <a:spcBef>
                <a:spcPts val="240"/>
              </a:spcBef>
              <a:spcAft>
                <a:spcPts val="0"/>
              </a:spcAft>
              <a:buFont typeface="+mj-lt"/>
              <a:buAutoNum type="alphaLcPeriod"/>
              <a:tabLst>
                <a:tab pos="977900" algn="l"/>
              </a:tabLst>
            </a:pPr>
            <a:r>
              <a:rPr lang="en-US" dirty="0">
                <a:ea typeface="Times New Roman" panose="02020603050405020304" pitchFamily="18" charset="0"/>
              </a:rPr>
              <a:t>Specify timeframe for completion of ADA Self-assessment, as similar amount of funding was budget in the last several years.</a:t>
            </a:r>
          </a:p>
          <a:p>
            <a:pPr marL="914400" marR="0" lvl="1" indent="-457200">
              <a:spcBef>
                <a:spcPts val="240"/>
              </a:spcBef>
              <a:spcAft>
                <a:spcPts val="0"/>
              </a:spcAft>
              <a:buFont typeface="+mj-lt"/>
              <a:buAutoNum type="alphaLcPeriod"/>
              <a:tabLst>
                <a:tab pos="977900" algn="l"/>
              </a:tabLst>
            </a:pPr>
            <a:r>
              <a:rPr lang="en-US" dirty="0">
                <a:ea typeface="Times New Roman" panose="02020603050405020304" pitchFamily="18" charset="0"/>
              </a:rPr>
              <a:t>Specify the ~$365K that has been expended year to date for Consultants. </a:t>
            </a:r>
          </a:p>
          <a:p>
            <a:pPr marL="742950" marR="0" lvl="1" indent="-285750">
              <a:spcBef>
                <a:spcPts val="240"/>
              </a:spcBef>
              <a:spcAft>
                <a:spcPts val="0"/>
              </a:spcAft>
              <a:buFont typeface="+mj-lt"/>
              <a:buAutoNum type="alphaLcPeriod"/>
              <a:tabLst>
                <a:tab pos="977900" algn="l"/>
              </a:tabLst>
            </a:pPr>
            <a:endParaRPr lang="en-US" dirty="0">
              <a:effectLst/>
              <a:ea typeface="Times New Roman" panose="02020603050405020304" pitchFamily="18" charset="0"/>
            </a:endParaRPr>
          </a:p>
          <a:p>
            <a:endParaRPr lang="en-US" sz="2400" dirty="0"/>
          </a:p>
        </p:txBody>
      </p:sp>
      <p:sp>
        <p:nvSpPr>
          <p:cNvPr id="3" name="Content Placeholder 2">
            <a:extLst>
              <a:ext uri="{FF2B5EF4-FFF2-40B4-BE49-F238E27FC236}">
                <a16:creationId xmlns:a16="http://schemas.microsoft.com/office/drawing/2014/main" id="{26E0F37C-353C-6A92-6C96-D17C0C627F0A}"/>
              </a:ext>
            </a:extLst>
          </p:cNvPr>
          <p:cNvSpPr>
            <a:spLocks noGrp="1"/>
          </p:cNvSpPr>
          <p:nvPr>
            <p:ph sz="half" idx="13"/>
          </p:nvPr>
        </p:nvSpPr>
        <p:spPr/>
        <p:txBody>
          <a:bodyPr>
            <a:normAutofit lnSpcReduction="10000"/>
          </a:bodyPr>
          <a:lstStyle/>
          <a:p>
            <a:r>
              <a:rPr lang="en-US" dirty="0"/>
              <a:t>Question 5</a:t>
            </a:r>
          </a:p>
        </p:txBody>
      </p:sp>
    </p:spTree>
    <p:extLst>
      <p:ext uri="{BB962C8B-B14F-4D97-AF65-F5344CB8AC3E}">
        <p14:creationId xmlns:p14="http://schemas.microsoft.com/office/powerpoint/2010/main" val="1295701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30B828-3302-55DF-AB6C-A72C3EBD48D2}"/>
              </a:ext>
            </a:extLst>
          </p:cNvPr>
          <p:cNvSpPr>
            <a:spLocks noGrp="1"/>
          </p:cNvSpPr>
          <p:nvPr>
            <p:ph sz="half" idx="2"/>
          </p:nvPr>
        </p:nvSpPr>
        <p:spPr>
          <a:xfrm>
            <a:off x="1009272" y="1662545"/>
            <a:ext cx="10173456" cy="4778749"/>
          </a:xfrm>
        </p:spPr>
        <p:txBody>
          <a:bodyPr/>
          <a:lstStyle/>
          <a:p>
            <a:r>
              <a:rPr lang="en-US" b="0" dirty="0"/>
              <a:t>The department utilizes the services of the following consultants:</a:t>
            </a:r>
          </a:p>
          <a:p>
            <a:pPr lvl="1"/>
            <a:r>
              <a:rPr lang="en-US" sz="2800"/>
              <a:t>CSi</a:t>
            </a:r>
            <a:r>
              <a:rPr lang="en-US" sz="2800" dirty="0"/>
              <a:t> – Code Solutions International, LLC</a:t>
            </a:r>
          </a:p>
          <a:p>
            <a:pPr lvl="2"/>
            <a:r>
              <a:rPr lang="en-US" sz="2800" b="0" dirty="0"/>
              <a:t>Contract Amount: 	$95,000.00</a:t>
            </a:r>
            <a:endParaRPr lang="en-US" sz="2800" b="0" dirty="0">
              <a:cs typeface="Calibri"/>
            </a:endParaRPr>
          </a:p>
          <a:p>
            <a:pPr lvl="2"/>
            <a:r>
              <a:rPr lang="en-US" sz="2800" b="0" dirty="0"/>
              <a:t>Expiration Date: 		Contract runs on fiscal year</a:t>
            </a:r>
          </a:p>
          <a:p>
            <a:pPr lvl="2"/>
            <a:r>
              <a:rPr lang="en-US" sz="2800" b="0" dirty="0"/>
              <a:t>Length of Contract: 	One year</a:t>
            </a:r>
          </a:p>
          <a:p>
            <a:pPr lvl="2"/>
            <a:r>
              <a:rPr lang="en-US" sz="2800" b="0" dirty="0"/>
              <a:t>How Long Been Doing Business: 5 Years</a:t>
            </a:r>
            <a:endParaRPr lang="en-US" sz="2800" b="0" dirty="0">
              <a:cs typeface="Calibri"/>
            </a:endParaRPr>
          </a:p>
          <a:p>
            <a:pPr lvl="2"/>
            <a:r>
              <a:rPr lang="en-US" sz="2800" b="0" dirty="0"/>
              <a:t>Scope of Service: 	</a:t>
            </a:r>
            <a:r>
              <a:rPr lang="en-US" sz="2800" b="0"/>
              <a:t>CSi</a:t>
            </a:r>
            <a:r>
              <a:rPr lang="en-US" sz="2800" b="0" dirty="0"/>
              <a:t> provides plan review services and mechanical inspections. </a:t>
            </a:r>
            <a:endParaRPr lang="en-US" sz="2800" b="0" dirty="0">
              <a:cs typeface="Calibri"/>
            </a:endParaRPr>
          </a:p>
          <a:p>
            <a:pPr marL="457200" lvl="1" indent="0">
              <a:buNone/>
            </a:pPr>
            <a:endParaRPr lang="en-US" dirty="0"/>
          </a:p>
          <a:p>
            <a:pPr marL="0" indent="0">
              <a:buNone/>
            </a:pPr>
            <a:endParaRPr lang="en-US" dirty="0"/>
          </a:p>
        </p:txBody>
      </p:sp>
      <p:sp>
        <p:nvSpPr>
          <p:cNvPr id="3" name="Content Placeholder 2">
            <a:extLst>
              <a:ext uri="{FF2B5EF4-FFF2-40B4-BE49-F238E27FC236}">
                <a16:creationId xmlns:a16="http://schemas.microsoft.com/office/drawing/2014/main" id="{AFED5DEB-F34B-5B25-0783-E442F8D54D32}"/>
              </a:ext>
            </a:extLst>
          </p:cNvPr>
          <p:cNvSpPr>
            <a:spLocks noGrp="1"/>
          </p:cNvSpPr>
          <p:nvPr>
            <p:ph sz="half" idx="13"/>
          </p:nvPr>
        </p:nvSpPr>
        <p:spPr/>
        <p:txBody>
          <a:bodyPr vert="horz" lIns="91440" tIns="45720" rIns="91440" bIns="45720" rtlCol="0" anchor="t">
            <a:normAutofit lnSpcReduction="10000"/>
          </a:bodyPr>
          <a:lstStyle/>
          <a:p>
            <a:r>
              <a:rPr lang="en-US" dirty="0"/>
              <a:t>Answer 5 (a)</a:t>
            </a:r>
          </a:p>
        </p:txBody>
      </p:sp>
      <p:graphicFrame>
        <p:nvGraphicFramePr>
          <p:cNvPr id="4" name="Table 3">
            <a:extLst>
              <a:ext uri="{FF2B5EF4-FFF2-40B4-BE49-F238E27FC236}">
                <a16:creationId xmlns:a16="http://schemas.microsoft.com/office/drawing/2014/main" id="{F3CB0663-CA05-0F58-F9E7-793067D79456}"/>
              </a:ext>
            </a:extLst>
          </p:cNvPr>
          <p:cNvGraphicFramePr>
            <a:graphicFrameLocks noGrp="1"/>
          </p:cNvGraphicFramePr>
          <p:nvPr>
            <p:extLst>
              <p:ext uri="{D42A27DB-BD31-4B8C-83A1-F6EECF244321}">
                <p14:modId xmlns:p14="http://schemas.microsoft.com/office/powerpoint/2010/main" val="3766062568"/>
              </p:ext>
            </p:extLst>
          </p:nvPr>
        </p:nvGraphicFramePr>
        <p:xfrm>
          <a:off x="514350" y="1706880"/>
          <a:ext cx="11163300" cy="3962400"/>
        </p:xfrm>
        <a:graphic>
          <a:graphicData uri="http://schemas.openxmlformats.org/drawingml/2006/table">
            <a:tbl>
              <a:tblPr firstRow="1" bandRow="1">
                <a:tableStyleId>{5C22544A-7EE6-4342-B048-85BDC9FD1C3A}</a:tableStyleId>
              </a:tblPr>
              <a:tblGrid>
                <a:gridCol w="3625850">
                  <a:extLst>
                    <a:ext uri="{9D8B030D-6E8A-4147-A177-3AD203B41FA5}">
                      <a16:colId xmlns:a16="http://schemas.microsoft.com/office/drawing/2014/main" val="1014744464"/>
                    </a:ext>
                  </a:extLst>
                </a:gridCol>
                <a:gridCol w="7537450">
                  <a:extLst>
                    <a:ext uri="{9D8B030D-6E8A-4147-A177-3AD203B41FA5}">
                      <a16:colId xmlns:a16="http://schemas.microsoft.com/office/drawing/2014/main" val="104033895"/>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CSi – Code Solutions International, LLC</a:t>
                      </a:r>
                    </a:p>
                  </a:txBody>
                  <a:tcPr anchor="ctr"/>
                </a:tc>
                <a:tc hMerge="1">
                  <a:txBody>
                    <a:bodyPr/>
                    <a:lstStyle/>
                    <a:p>
                      <a:endParaRPr lang="en-US" dirty="0"/>
                    </a:p>
                  </a:txBody>
                  <a:tcPr/>
                </a:tc>
                <a:extLst>
                  <a:ext uri="{0D108BD9-81ED-4DB2-BD59-A6C34878D82A}">
                    <a16:rowId xmlns:a16="http://schemas.microsoft.com/office/drawing/2014/main" val="2857592358"/>
                  </a:ext>
                </a:extLst>
              </a:tr>
              <a:tr h="370840">
                <a:tc>
                  <a:txBody>
                    <a:bodyPr/>
                    <a:lstStyle/>
                    <a:p>
                      <a:pPr algn="r"/>
                      <a:r>
                        <a:rPr lang="en-US" sz="2800" b="0" dirty="0"/>
                        <a:t>Contract Amount: </a:t>
                      </a:r>
                      <a:endParaRPr lang="en-US" sz="28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t>$95,000.00</a:t>
                      </a:r>
                      <a:endParaRPr lang="en-US" sz="2800" b="0" dirty="0">
                        <a:cs typeface="Calibri"/>
                      </a:endParaRPr>
                    </a:p>
                  </a:txBody>
                  <a:tcPr anchor="ctr"/>
                </a:tc>
                <a:extLst>
                  <a:ext uri="{0D108BD9-81ED-4DB2-BD59-A6C34878D82A}">
                    <a16:rowId xmlns:a16="http://schemas.microsoft.com/office/drawing/2014/main" val="781372299"/>
                  </a:ext>
                </a:extLst>
              </a:tr>
              <a:tr h="370840">
                <a:tc>
                  <a:txBody>
                    <a:bodyPr/>
                    <a:lstStyle/>
                    <a:p>
                      <a:pPr algn="r"/>
                      <a:r>
                        <a:rPr lang="en-US" sz="2800" b="0" dirty="0"/>
                        <a:t>Expiration Date: </a:t>
                      </a:r>
                      <a:endParaRPr lang="en-US" sz="2800" dirty="0"/>
                    </a:p>
                  </a:txBody>
                  <a:tcPr anchor="ctr"/>
                </a:tc>
                <a:tc>
                  <a:txBody>
                    <a:bodyPr/>
                    <a:lstStyle/>
                    <a:p>
                      <a:r>
                        <a:rPr lang="en-US" sz="2800" dirty="0"/>
                        <a:t>End of Fiscal Year</a:t>
                      </a:r>
                    </a:p>
                  </a:txBody>
                  <a:tcPr anchor="ctr"/>
                </a:tc>
                <a:extLst>
                  <a:ext uri="{0D108BD9-81ED-4DB2-BD59-A6C34878D82A}">
                    <a16:rowId xmlns:a16="http://schemas.microsoft.com/office/drawing/2014/main" val="1886568622"/>
                  </a:ext>
                </a:extLst>
              </a:tr>
              <a:tr h="370840">
                <a:tc>
                  <a:txBody>
                    <a:bodyPr/>
                    <a:lstStyle/>
                    <a:p>
                      <a:pPr algn="r"/>
                      <a:r>
                        <a:rPr lang="en-US" sz="2800" b="0" dirty="0"/>
                        <a:t>Length of Contract: </a:t>
                      </a:r>
                      <a:endParaRPr lang="en-US" sz="28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t>Fiscal Year</a:t>
                      </a:r>
                    </a:p>
                  </a:txBody>
                  <a:tcPr anchor="ctr"/>
                </a:tc>
                <a:extLst>
                  <a:ext uri="{0D108BD9-81ED-4DB2-BD59-A6C34878D82A}">
                    <a16:rowId xmlns:a16="http://schemas.microsoft.com/office/drawing/2014/main" val="767707785"/>
                  </a:ext>
                </a:extLst>
              </a:tr>
              <a:tr h="370840">
                <a:tc>
                  <a:txBody>
                    <a:bodyPr/>
                    <a:lstStyle/>
                    <a:p>
                      <a:pPr algn="r"/>
                      <a:r>
                        <a:rPr lang="en-US" sz="2800" b="0" dirty="0"/>
                        <a:t>How Long Been Doing Business: </a:t>
                      </a:r>
                      <a:endParaRPr lang="en-US" sz="28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t>6 Years</a:t>
                      </a:r>
                      <a:endParaRPr lang="en-US" sz="2800" b="0" dirty="0">
                        <a:cs typeface="Calibri"/>
                      </a:endParaRPr>
                    </a:p>
                  </a:txBody>
                  <a:tcPr anchor="ctr"/>
                </a:tc>
                <a:extLst>
                  <a:ext uri="{0D108BD9-81ED-4DB2-BD59-A6C34878D82A}">
                    <a16:rowId xmlns:a16="http://schemas.microsoft.com/office/drawing/2014/main" val="1506893110"/>
                  </a:ext>
                </a:extLst>
              </a:tr>
              <a:tr h="370840">
                <a:tc>
                  <a:txBody>
                    <a:bodyPr/>
                    <a:lstStyle/>
                    <a:p>
                      <a:pPr algn="r"/>
                      <a:r>
                        <a:rPr lang="en-US" sz="2800" b="0" dirty="0"/>
                        <a:t>Scope of Service: </a:t>
                      </a:r>
                      <a:endParaRPr lang="en-US" sz="2800" dirty="0"/>
                    </a:p>
                  </a:txBody>
                  <a:tcPr anchor="ctr"/>
                </a:tc>
                <a:tc>
                  <a:txBody>
                    <a:bodyPr/>
                    <a:lstStyle/>
                    <a:p>
                      <a:r>
                        <a:rPr lang="en-US" sz="2800" b="0" dirty="0" err="1"/>
                        <a:t>CSi</a:t>
                      </a:r>
                      <a:r>
                        <a:rPr lang="en-US" sz="2800" b="0" dirty="0"/>
                        <a:t> provides Plan Review Services &amp; Mechanical Inspections. </a:t>
                      </a:r>
                      <a:endParaRPr lang="en-US" sz="2800" dirty="0"/>
                    </a:p>
                  </a:txBody>
                  <a:tcPr anchor="ctr"/>
                </a:tc>
                <a:extLst>
                  <a:ext uri="{0D108BD9-81ED-4DB2-BD59-A6C34878D82A}">
                    <a16:rowId xmlns:a16="http://schemas.microsoft.com/office/drawing/2014/main" val="679288171"/>
                  </a:ext>
                </a:extLst>
              </a:tr>
            </a:tbl>
          </a:graphicData>
        </a:graphic>
      </p:graphicFrame>
    </p:spTree>
    <p:extLst>
      <p:ext uri="{BB962C8B-B14F-4D97-AF65-F5344CB8AC3E}">
        <p14:creationId xmlns:p14="http://schemas.microsoft.com/office/powerpoint/2010/main" val="1254475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30B828-3302-55DF-AB6C-A72C3EBD48D2}"/>
              </a:ext>
            </a:extLst>
          </p:cNvPr>
          <p:cNvSpPr>
            <a:spLocks noGrp="1"/>
          </p:cNvSpPr>
          <p:nvPr>
            <p:ph sz="half" idx="2"/>
          </p:nvPr>
        </p:nvSpPr>
        <p:spPr>
          <a:xfrm>
            <a:off x="188911" y="1758575"/>
            <a:ext cx="10173456" cy="3124575"/>
          </a:xfrm>
        </p:spPr>
        <p:txBody>
          <a:bodyPr/>
          <a:lstStyle/>
          <a:p>
            <a:pPr lvl="1"/>
            <a:r>
              <a:rPr lang="en-US" sz="2800" dirty="0"/>
              <a:t>Larsen and Landis  </a:t>
            </a:r>
          </a:p>
          <a:p>
            <a:pPr lvl="2"/>
            <a:r>
              <a:rPr lang="en-US" sz="2800" b="0" dirty="0"/>
              <a:t>Contract Amount:	$5,000.00 (as needed)</a:t>
            </a:r>
            <a:endParaRPr lang="en-US" sz="2800" b="0" dirty="0">
              <a:solidFill>
                <a:srgbClr val="FF0000"/>
              </a:solidFill>
            </a:endParaRPr>
          </a:p>
          <a:p>
            <a:pPr lvl="2"/>
            <a:r>
              <a:rPr lang="en-US" sz="2800" b="0" dirty="0"/>
              <a:t>Expiration Date: 		End of Fiscal Year</a:t>
            </a:r>
          </a:p>
          <a:p>
            <a:pPr lvl="2"/>
            <a:r>
              <a:rPr lang="en-US" sz="2800" b="0" dirty="0"/>
              <a:t>Length of Contract: 	Fiscal Year</a:t>
            </a:r>
            <a:endParaRPr lang="en-US" sz="2800" b="0" dirty="0">
              <a:solidFill>
                <a:srgbClr val="FF0000"/>
              </a:solidFill>
            </a:endParaRPr>
          </a:p>
          <a:p>
            <a:pPr lvl="2"/>
            <a:r>
              <a:rPr lang="en-US" sz="2800" b="0" dirty="0"/>
              <a:t>How Long Been Doing Business: 6 Years</a:t>
            </a:r>
          </a:p>
          <a:p>
            <a:pPr lvl="2"/>
            <a:r>
              <a:rPr lang="en-US" sz="2800" b="0" dirty="0"/>
              <a:t>Scope of Service: 	Structural Engineering Assessments &amp; Reports</a:t>
            </a:r>
          </a:p>
          <a:p>
            <a:pPr marL="457200" lvl="1" indent="0">
              <a:buNone/>
            </a:pPr>
            <a:endParaRPr lang="en-US" dirty="0"/>
          </a:p>
          <a:p>
            <a:pPr marL="0" indent="0">
              <a:buNone/>
            </a:pPr>
            <a:endParaRPr lang="en-US" dirty="0"/>
          </a:p>
        </p:txBody>
      </p:sp>
      <p:sp>
        <p:nvSpPr>
          <p:cNvPr id="3" name="Content Placeholder 2">
            <a:extLst>
              <a:ext uri="{FF2B5EF4-FFF2-40B4-BE49-F238E27FC236}">
                <a16:creationId xmlns:a16="http://schemas.microsoft.com/office/drawing/2014/main" id="{AFED5DEB-F34B-5B25-0783-E442F8D54D32}"/>
              </a:ext>
            </a:extLst>
          </p:cNvPr>
          <p:cNvSpPr>
            <a:spLocks noGrp="1"/>
          </p:cNvSpPr>
          <p:nvPr>
            <p:ph sz="half" idx="13"/>
          </p:nvPr>
        </p:nvSpPr>
        <p:spPr/>
        <p:txBody>
          <a:bodyPr vert="horz" lIns="91440" tIns="45720" rIns="91440" bIns="45720" rtlCol="0" anchor="t">
            <a:normAutofit lnSpcReduction="10000"/>
          </a:bodyPr>
          <a:lstStyle/>
          <a:p>
            <a:r>
              <a:rPr lang="en-US" dirty="0"/>
              <a:t>Answer 5 (a)</a:t>
            </a:r>
          </a:p>
        </p:txBody>
      </p:sp>
      <p:graphicFrame>
        <p:nvGraphicFramePr>
          <p:cNvPr id="4" name="Table 3">
            <a:extLst>
              <a:ext uri="{FF2B5EF4-FFF2-40B4-BE49-F238E27FC236}">
                <a16:creationId xmlns:a16="http://schemas.microsoft.com/office/drawing/2014/main" id="{55E284F7-2AC4-090F-22C9-FE35C5F7F224}"/>
              </a:ext>
            </a:extLst>
          </p:cNvPr>
          <p:cNvGraphicFramePr>
            <a:graphicFrameLocks noGrp="1"/>
          </p:cNvGraphicFramePr>
          <p:nvPr>
            <p:extLst>
              <p:ext uri="{D42A27DB-BD31-4B8C-83A1-F6EECF244321}">
                <p14:modId xmlns:p14="http://schemas.microsoft.com/office/powerpoint/2010/main" val="1153517975"/>
              </p:ext>
            </p:extLst>
          </p:nvPr>
        </p:nvGraphicFramePr>
        <p:xfrm>
          <a:off x="514350" y="1830916"/>
          <a:ext cx="11163300" cy="3535680"/>
        </p:xfrm>
        <a:graphic>
          <a:graphicData uri="http://schemas.openxmlformats.org/drawingml/2006/table">
            <a:tbl>
              <a:tblPr firstRow="1" bandRow="1">
                <a:tableStyleId>{5C22544A-7EE6-4342-B048-85BDC9FD1C3A}</a:tableStyleId>
              </a:tblPr>
              <a:tblGrid>
                <a:gridCol w="3625850">
                  <a:extLst>
                    <a:ext uri="{9D8B030D-6E8A-4147-A177-3AD203B41FA5}">
                      <a16:colId xmlns:a16="http://schemas.microsoft.com/office/drawing/2014/main" val="1014744464"/>
                    </a:ext>
                  </a:extLst>
                </a:gridCol>
                <a:gridCol w="7537450">
                  <a:extLst>
                    <a:ext uri="{9D8B030D-6E8A-4147-A177-3AD203B41FA5}">
                      <a16:colId xmlns:a16="http://schemas.microsoft.com/office/drawing/2014/main" val="104033895"/>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Larsen and Landis </a:t>
                      </a:r>
                    </a:p>
                  </a:txBody>
                  <a:tcPr anchor="ctr"/>
                </a:tc>
                <a:tc hMerge="1">
                  <a:txBody>
                    <a:bodyPr/>
                    <a:lstStyle/>
                    <a:p>
                      <a:endParaRPr lang="en-US" dirty="0"/>
                    </a:p>
                  </a:txBody>
                  <a:tcPr/>
                </a:tc>
                <a:extLst>
                  <a:ext uri="{0D108BD9-81ED-4DB2-BD59-A6C34878D82A}">
                    <a16:rowId xmlns:a16="http://schemas.microsoft.com/office/drawing/2014/main" val="2857592358"/>
                  </a:ext>
                </a:extLst>
              </a:tr>
              <a:tr h="370840">
                <a:tc>
                  <a:txBody>
                    <a:bodyPr/>
                    <a:lstStyle/>
                    <a:p>
                      <a:pPr algn="r"/>
                      <a:r>
                        <a:rPr lang="en-US" sz="2800" b="0" dirty="0"/>
                        <a:t>Contract Amount: </a:t>
                      </a:r>
                      <a:endParaRPr lang="en-US" sz="28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t>$10,000.00 (as needed)</a:t>
                      </a:r>
                    </a:p>
                  </a:txBody>
                  <a:tcPr anchor="ctr"/>
                </a:tc>
                <a:extLst>
                  <a:ext uri="{0D108BD9-81ED-4DB2-BD59-A6C34878D82A}">
                    <a16:rowId xmlns:a16="http://schemas.microsoft.com/office/drawing/2014/main" val="781372299"/>
                  </a:ext>
                </a:extLst>
              </a:tr>
              <a:tr h="370840">
                <a:tc>
                  <a:txBody>
                    <a:bodyPr/>
                    <a:lstStyle/>
                    <a:p>
                      <a:pPr algn="r"/>
                      <a:r>
                        <a:rPr lang="en-US" sz="2800" b="0" dirty="0"/>
                        <a:t>Expiration Date: </a:t>
                      </a:r>
                      <a:endParaRPr lang="en-US" sz="2800" dirty="0"/>
                    </a:p>
                  </a:txBody>
                  <a:tcPr anchor="ctr"/>
                </a:tc>
                <a:tc>
                  <a:txBody>
                    <a:bodyPr/>
                    <a:lstStyle/>
                    <a:p>
                      <a:r>
                        <a:rPr lang="en-US" sz="2800" dirty="0"/>
                        <a:t>End of Fiscal Year</a:t>
                      </a:r>
                    </a:p>
                  </a:txBody>
                  <a:tcPr anchor="ctr"/>
                </a:tc>
                <a:extLst>
                  <a:ext uri="{0D108BD9-81ED-4DB2-BD59-A6C34878D82A}">
                    <a16:rowId xmlns:a16="http://schemas.microsoft.com/office/drawing/2014/main" val="1886568622"/>
                  </a:ext>
                </a:extLst>
              </a:tr>
              <a:tr h="370840">
                <a:tc>
                  <a:txBody>
                    <a:bodyPr/>
                    <a:lstStyle/>
                    <a:p>
                      <a:pPr algn="r"/>
                      <a:r>
                        <a:rPr lang="en-US" sz="2800" b="0" dirty="0"/>
                        <a:t>Length of Contract: </a:t>
                      </a:r>
                      <a:endParaRPr lang="en-US" sz="28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t>Fiscal Year</a:t>
                      </a:r>
                    </a:p>
                  </a:txBody>
                  <a:tcPr anchor="ctr"/>
                </a:tc>
                <a:extLst>
                  <a:ext uri="{0D108BD9-81ED-4DB2-BD59-A6C34878D82A}">
                    <a16:rowId xmlns:a16="http://schemas.microsoft.com/office/drawing/2014/main" val="767707785"/>
                  </a:ext>
                </a:extLst>
              </a:tr>
              <a:tr h="370840">
                <a:tc>
                  <a:txBody>
                    <a:bodyPr/>
                    <a:lstStyle/>
                    <a:p>
                      <a:pPr algn="r"/>
                      <a:r>
                        <a:rPr lang="en-US" sz="2800" b="0" dirty="0"/>
                        <a:t>How Long Been Doing Business: </a:t>
                      </a:r>
                      <a:endParaRPr lang="en-US" sz="28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dirty="0"/>
                        <a:t>7 Years</a:t>
                      </a:r>
                      <a:endParaRPr lang="en-US" sz="2800" b="0" dirty="0">
                        <a:cs typeface="Calibri"/>
                      </a:endParaRPr>
                    </a:p>
                  </a:txBody>
                  <a:tcPr anchor="ctr"/>
                </a:tc>
                <a:extLst>
                  <a:ext uri="{0D108BD9-81ED-4DB2-BD59-A6C34878D82A}">
                    <a16:rowId xmlns:a16="http://schemas.microsoft.com/office/drawing/2014/main" val="1506893110"/>
                  </a:ext>
                </a:extLst>
              </a:tr>
              <a:tr h="370840">
                <a:tc>
                  <a:txBody>
                    <a:bodyPr/>
                    <a:lstStyle/>
                    <a:p>
                      <a:pPr algn="r"/>
                      <a:r>
                        <a:rPr lang="en-US" sz="2800" b="0" dirty="0"/>
                        <a:t>Scope of Service: </a:t>
                      </a:r>
                      <a:endParaRPr lang="en-US" sz="2800" dirty="0"/>
                    </a:p>
                  </a:txBody>
                  <a:tcPr anchor="ctr"/>
                </a:tc>
                <a:tc>
                  <a:txBody>
                    <a:bodyPr/>
                    <a:lstStyle/>
                    <a:p>
                      <a:r>
                        <a:rPr lang="en-US" sz="2800" b="0" dirty="0"/>
                        <a:t>Structural Engineering Assessments &amp; Reports</a:t>
                      </a:r>
                      <a:endParaRPr lang="en-US" sz="2800" dirty="0"/>
                    </a:p>
                  </a:txBody>
                  <a:tcPr anchor="ctr"/>
                </a:tc>
                <a:extLst>
                  <a:ext uri="{0D108BD9-81ED-4DB2-BD59-A6C34878D82A}">
                    <a16:rowId xmlns:a16="http://schemas.microsoft.com/office/drawing/2014/main" val="679288171"/>
                  </a:ext>
                </a:extLst>
              </a:tr>
            </a:tbl>
          </a:graphicData>
        </a:graphic>
      </p:graphicFrame>
    </p:spTree>
    <p:extLst>
      <p:ext uri="{BB962C8B-B14F-4D97-AF65-F5344CB8AC3E}">
        <p14:creationId xmlns:p14="http://schemas.microsoft.com/office/powerpoint/2010/main" val="2308862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8FEA2F-D040-A2CC-1F51-628A929416F4}"/>
              </a:ext>
            </a:extLst>
          </p:cNvPr>
          <p:cNvSpPr>
            <a:spLocks noGrp="1"/>
          </p:cNvSpPr>
          <p:nvPr>
            <p:ph sz="half" idx="2"/>
          </p:nvPr>
        </p:nvSpPr>
        <p:spPr>
          <a:xfrm>
            <a:off x="1009272" y="1739914"/>
            <a:ext cx="10173456" cy="4778749"/>
          </a:xfrm>
        </p:spPr>
        <p:txBody>
          <a:bodyPr>
            <a:normAutofit/>
          </a:bodyPr>
          <a:lstStyle/>
          <a:p>
            <a:r>
              <a:rPr lang="en-US" b="0"/>
              <a:t>Dependable Construction (Demolition)</a:t>
            </a:r>
            <a:endParaRPr lang="en-US" b="0">
              <a:solidFill>
                <a:srgbClr val="FF0000"/>
              </a:solidFill>
            </a:endParaRPr>
          </a:p>
          <a:p>
            <a:r>
              <a:rPr lang="en-US" b="0"/>
              <a:t>Carolina Construction (Demolition)</a:t>
            </a:r>
          </a:p>
          <a:p>
            <a:r>
              <a:rPr lang="en-US" b="0">
                <a:solidFill>
                  <a:srgbClr val="000000"/>
                </a:solidFill>
                <a:cs typeface="Calibri"/>
              </a:rPr>
              <a:t>SME Construction (Demolition)</a:t>
            </a:r>
          </a:p>
          <a:p>
            <a:r>
              <a:rPr lang="en-US" b="0">
                <a:solidFill>
                  <a:srgbClr val="000000"/>
                </a:solidFill>
                <a:cs typeface="Calibri"/>
              </a:rPr>
              <a:t>R &amp; A Construction (Property Maintenance)</a:t>
            </a:r>
          </a:p>
          <a:p>
            <a:r>
              <a:rPr lang="en-US" b="0">
                <a:solidFill>
                  <a:srgbClr val="000000"/>
                </a:solidFill>
                <a:cs typeface="Calibri"/>
              </a:rPr>
              <a:t>Will's Pest Control (Pest Control)</a:t>
            </a:r>
          </a:p>
          <a:p>
            <a:r>
              <a:rPr lang="en-US" b="0">
                <a:solidFill>
                  <a:srgbClr val="000000"/>
                </a:solidFill>
                <a:cs typeface="Calibri"/>
              </a:rPr>
              <a:t>T &amp; T Embroidery (Uniforms and Accessories)</a:t>
            </a:r>
          </a:p>
        </p:txBody>
      </p:sp>
      <p:sp>
        <p:nvSpPr>
          <p:cNvPr id="3" name="Content Placeholder 2">
            <a:extLst>
              <a:ext uri="{FF2B5EF4-FFF2-40B4-BE49-F238E27FC236}">
                <a16:creationId xmlns:a16="http://schemas.microsoft.com/office/drawing/2014/main" id="{DDBB5485-B411-7D24-DB5C-6E96E0E3CE3D}"/>
              </a:ext>
            </a:extLst>
          </p:cNvPr>
          <p:cNvSpPr>
            <a:spLocks noGrp="1"/>
          </p:cNvSpPr>
          <p:nvPr>
            <p:ph sz="half" idx="13"/>
          </p:nvPr>
        </p:nvSpPr>
        <p:spPr/>
        <p:txBody>
          <a:bodyPr vert="horz" lIns="91440" tIns="45720" rIns="91440" bIns="45720" rtlCol="0" anchor="t">
            <a:normAutofit lnSpcReduction="10000"/>
          </a:bodyPr>
          <a:lstStyle/>
          <a:p>
            <a:r>
              <a:rPr lang="en-US" dirty="0"/>
              <a:t>Answer 5(b) DBE  Contractors</a:t>
            </a:r>
          </a:p>
        </p:txBody>
      </p:sp>
    </p:spTree>
    <p:extLst>
      <p:ext uri="{BB962C8B-B14F-4D97-AF65-F5344CB8AC3E}">
        <p14:creationId xmlns:p14="http://schemas.microsoft.com/office/powerpoint/2010/main" val="2455644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8FEA2F-D040-A2CC-1F51-628A929416F4}"/>
              </a:ext>
            </a:extLst>
          </p:cNvPr>
          <p:cNvSpPr>
            <a:spLocks noGrp="1"/>
          </p:cNvSpPr>
          <p:nvPr>
            <p:ph sz="half" idx="2"/>
          </p:nvPr>
        </p:nvSpPr>
        <p:spPr>
          <a:xfrm>
            <a:off x="1009272" y="1739914"/>
            <a:ext cx="10173456" cy="4778749"/>
          </a:xfrm>
        </p:spPr>
        <p:txBody>
          <a:bodyPr>
            <a:normAutofit lnSpcReduction="10000"/>
          </a:bodyPr>
          <a:lstStyle/>
          <a:p>
            <a:pPr marL="514350" indent="-514350">
              <a:buFont typeface="+mj-lt"/>
              <a:buAutoNum type="alphaLcParenR" startAt="3"/>
            </a:pPr>
            <a:r>
              <a:rPr lang="en-US" b="0" dirty="0">
                <a:cs typeface="Calibri"/>
              </a:rPr>
              <a:t>The Department is reviewing the Zoning Code Reform Analysis recently completed. The final recommendations from the analysis will be incorporated into the proposed scope of work.</a:t>
            </a:r>
          </a:p>
          <a:p>
            <a:pPr marL="514350" indent="-514350">
              <a:buFont typeface="+mj-lt"/>
              <a:buAutoNum type="alphaLcParenR" startAt="3"/>
            </a:pPr>
            <a:r>
              <a:rPr lang="en-US" b="0" dirty="0">
                <a:cs typeface="Calibri"/>
              </a:rPr>
              <a:t>The ADA Self-Assessment will be completed in FY 2026. Funds budgeted in FY 2025 have been encumbered and are nearly fully expended. In FY 2026, the right-of-way analysis will be completed, and a final ADA Title II Transition Plan will be produced.</a:t>
            </a:r>
          </a:p>
          <a:p>
            <a:pPr marL="514350" indent="-514350">
              <a:buFont typeface="+mj-lt"/>
              <a:buAutoNum type="alphaLcParenR" startAt="3"/>
            </a:pPr>
            <a:r>
              <a:rPr lang="en-US" b="0" dirty="0">
                <a:cs typeface="Calibri"/>
              </a:rPr>
              <a:t>A portion of the Consultant budget was used to support the Gartner Study focused on assessing existing gaps in the City’s Development Process and provided recommendations to further streamline this process.</a:t>
            </a:r>
          </a:p>
        </p:txBody>
      </p:sp>
      <p:sp>
        <p:nvSpPr>
          <p:cNvPr id="3" name="Content Placeholder 2">
            <a:extLst>
              <a:ext uri="{FF2B5EF4-FFF2-40B4-BE49-F238E27FC236}">
                <a16:creationId xmlns:a16="http://schemas.microsoft.com/office/drawing/2014/main" id="{DDBB5485-B411-7D24-DB5C-6E96E0E3CE3D}"/>
              </a:ext>
            </a:extLst>
          </p:cNvPr>
          <p:cNvSpPr>
            <a:spLocks noGrp="1"/>
          </p:cNvSpPr>
          <p:nvPr>
            <p:ph sz="half" idx="13"/>
          </p:nvPr>
        </p:nvSpPr>
        <p:spPr/>
        <p:txBody>
          <a:bodyPr vert="horz" lIns="91440" tIns="45720" rIns="91440" bIns="45720" rtlCol="0" anchor="t">
            <a:normAutofit lnSpcReduction="10000"/>
          </a:bodyPr>
          <a:lstStyle/>
          <a:p>
            <a:r>
              <a:rPr lang="en-US" dirty="0"/>
              <a:t>Answer 5 continued</a:t>
            </a:r>
          </a:p>
        </p:txBody>
      </p:sp>
    </p:spTree>
    <p:extLst>
      <p:ext uri="{BB962C8B-B14F-4D97-AF65-F5344CB8AC3E}">
        <p14:creationId xmlns:p14="http://schemas.microsoft.com/office/powerpoint/2010/main" val="2173541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D8107A-C743-4983-94F2-0447EFEAF66E}"/>
              </a:ext>
            </a:extLst>
          </p:cNvPr>
          <p:cNvSpPr>
            <a:spLocks noGrp="1"/>
          </p:cNvSpPr>
          <p:nvPr>
            <p:ph sz="half" idx="2"/>
          </p:nvPr>
        </p:nvSpPr>
        <p:spPr>
          <a:xfrm>
            <a:off x="1009272" y="1777236"/>
            <a:ext cx="10173456" cy="4778749"/>
          </a:xfrm>
        </p:spPr>
        <p:txBody>
          <a:bodyPr/>
          <a:lstStyle/>
          <a:p>
            <a:pPr marL="0" marR="0" lvl="0" indent="0">
              <a:spcBef>
                <a:spcPts val="0"/>
              </a:spcBef>
              <a:spcAft>
                <a:spcPts val="0"/>
              </a:spcAft>
              <a:buNone/>
              <a:tabLst>
                <a:tab pos="520700" algn="l"/>
              </a:tabLst>
            </a:pPr>
            <a:r>
              <a:rPr lang="en-US" sz="2400" spc="0" dirty="0">
                <a:effectLst/>
                <a:ea typeface="Times New Roman" panose="02020603050405020304" pitchFamily="18" charset="0"/>
              </a:rPr>
              <a:t>Discuss the $400K budgeted for Demolition, up $50K over the prior year’s budget.</a:t>
            </a:r>
          </a:p>
          <a:p>
            <a:pPr marL="457200" marR="0" lvl="0" indent="-457200">
              <a:spcBef>
                <a:spcPts val="0"/>
              </a:spcBef>
              <a:spcAft>
                <a:spcPts val="0"/>
              </a:spcAft>
              <a:buFont typeface="+mj-lt"/>
              <a:buAutoNum type="alphaLcParenR"/>
              <a:tabLst>
                <a:tab pos="520700" algn="l"/>
              </a:tabLst>
            </a:pPr>
            <a:r>
              <a:rPr lang="en-US" sz="2400" spc="0" dirty="0">
                <a:effectLst/>
                <a:ea typeface="Times New Roman" panose="02020603050405020304" pitchFamily="18" charset="0"/>
              </a:rPr>
              <a:t>Specify the conditions that necessitate an immediate demolition. </a:t>
            </a:r>
          </a:p>
          <a:p>
            <a:pPr marL="457200" marR="0" lvl="0" indent="-457200">
              <a:spcBef>
                <a:spcPts val="0"/>
              </a:spcBef>
              <a:spcAft>
                <a:spcPts val="0"/>
              </a:spcAft>
              <a:buFont typeface="+mj-lt"/>
              <a:buAutoNum type="alphaLcParenR"/>
              <a:tabLst>
                <a:tab pos="520700" algn="l"/>
              </a:tabLst>
            </a:pPr>
            <a:r>
              <a:rPr lang="en-US" sz="2400" spc="0" dirty="0">
                <a:effectLst/>
                <a:ea typeface="Times New Roman" panose="02020603050405020304" pitchFamily="18" charset="0"/>
              </a:rPr>
              <a:t>Specify if any funds recouped within the last 2 years and list the amount per year. </a:t>
            </a:r>
          </a:p>
          <a:p>
            <a:pPr marL="457200" marR="0" lvl="0" indent="-457200">
              <a:spcBef>
                <a:spcPts val="0"/>
              </a:spcBef>
              <a:spcAft>
                <a:spcPts val="0"/>
              </a:spcAft>
              <a:buFont typeface="+mj-lt"/>
              <a:buAutoNum type="alphaLcParenR"/>
              <a:tabLst>
                <a:tab pos="520700" algn="l"/>
              </a:tabLst>
            </a:pPr>
            <a:r>
              <a:rPr lang="en-US" sz="2400" spc="0" dirty="0">
                <a:effectLst/>
                <a:ea typeface="Times New Roman" panose="02020603050405020304" pitchFamily="18" charset="0"/>
              </a:rPr>
              <a:t>Specify number of properties demolished within the last 2 years, and the number of properties in the pipeline. </a:t>
            </a:r>
            <a:endParaRPr lang="en-US" sz="2400" spc="-10" dirty="0">
              <a:effectLst/>
              <a:ea typeface="Times New Roman" panose="02020603050405020304" pitchFamily="18" charset="0"/>
            </a:endParaRPr>
          </a:p>
          <a:p>
            <a:pPr marL="0" indent="0">
              <a:buNone/>
            </a:pPr>
            <a:endParaRPr lang="en-US" dirty="0"/>
          </a:p>
        </p:txBody>
      </p:sp>
      <p:sp>
        <p:nvSpPr>
          <p:cNvPr id="3" name="Content Placeholder 2">
            <a:extLst>
              <a:ext uri="{FF2B5EF4-FFF2-40B4-BE49-F238E27FC236}">
                <a16:creationId xmlns:a16="http://schemas.microsoft.com/office/drawing/2014/main" id="{6668CDD2-6F65-F6D7-CF38-35DA1F97D3C6}"/>
              </a:ext>
            </a:extLst>
          </p:cNvPr>
          <p:cNvSpPr>
            <a:spLocks noGrp="1"/>
          </p:cNvSpPr>
          <p:nvPr>
            <p:ph sz="half" idx="13"/>
          </p:nvPr>
        </p:nvSpPr>
        <p:spPr/>
        <p:txBody>
          <a:bodyPr>
            <a:normAutofit lnSpcReduction="10000"/>
          </a:bodyPr>
          <a:lstStyle/>
          <a:p>
            <a:r>
              <a:rPr lang="en-US" dirty="0"/>
              <a:t>Question 6</a:t>
            </a:r>
          </a:p>
        </p:txBody>
      </p:sp>
    </p:spTree>
    <p:extLst>
      <p:ext uri="{BB962C8B-B14F-4D97-AF65-F5344CB8AC3E}">
        <p14:creationId xmlns:p14="http://schemas.microsoft.com/office/powerpoint/2010/main" val="1856216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B7B8-3B41-4910-C62A-E48CCA59FFE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1E2083-DECF-6732-13E9-C897BFD968B3}"/>
              </a:ext>
            </a:extLst>
          </p:cNvPr>
          <p:cNvSpPr>
            <a:spLocks noGrp="1"/>
          </p:cNvSpPr>
          <p:nvPr>
            <p:ph sz="half" idx="2"/>
          </p:nvPr>
        </p:nvSpPr>
        <p:spPr>
          <a:xfrm>
            <a:off x="1009272" y="2455642"/>
            <a:ext cx="10173456" cy="1946715"/>
          </a:xfrm>
        </p:spPr>
        <p:txBody>
          <a:bodyPr/>
          <a:lstStyle/>
          <a:p>
            <a:r>
              <a:rPr lang="en-US" b="0" dirty="0"/>
              <a:t>All properties with major structural deficiencies posing a potential public safety risk require emergency demolition services.</a:t>
            </a:r>
          </a:p>
          <a:p>
            <a:r>
              <a:rPr lang="en-US" b="0" dirty="0"/>
              <a:t>Neglect and water infiltration are the primary causes of emergency demolitions in Wilmington.</a:t>
            </a:r>
            <a:endParaRPr lang="en-US" b="0" dirty="0">
              <a:solidFill>
                <a:srgbClr val="FF0000"/>
              </a:solidFill>
            </a:endParaRPr>
          </a:p>
          <a:p>
            <a:endParaRPr lang="en-US" b="0" dirty="0">
              <a:solidFill>
                <a:srgbClr val="FF0000"/>
              </a:solidFill>
            </a:endParaRPr>
          </a:p>
          <a:p>
            <a:endParaRPr lang="en-US" b="0" dirty="0">
              <a:solidFill>
                <a:srgbClr val="FF0000"/>
              </a:solidFill>
            </a:endParaRPr>
          </a:p>
        </p:txBody>
      </p:sp>
      <p:sp>
        <p:nvSpPr>
          <p:cNvPr id="3" name="Content Placeholder 2">
            <a:extLst>
              <a:ext uri="{FF2B5EF4-FFF2-40B4-BE49-F238E27FC236}">
                <a16:creationId xmlns:a16="http://schemas.microsoft.com/office/drawing/2014/main" id="{C65E1B8C-683B-F9F4-DB9D-2A8223C15EC4}"/>
              </a:ext>
            </a:extLst>
          </p:cNvPr>
          <p:cNvSpPr>
            <a:spLocks noGrp="1"/>
          </p:cNvSpPr>
          <p:nvPr>
            <p:ph sz="half" idx="13"/>
          </p:nvPr>
        </p:nvSpPr>
        <p:spPr/>
        <p:txBody>
          <a:bodyPr>
            <a:normAutofit lnSpcReduction="10000"/>
          </a:bodyPr>
          <a:lstStyle/>
          <a:p>
            <a:r>
              <a:rPr lang="en-US" dirty="0"/>
              <a:t>Answer 6 (a)</a:t>
            </a:r>
          </a:p>
        </p:txBody>
      </p:sp>
    </p:spTree>
    <p:extLst>
      <p:ext uri="{BB962C8B-B14F-4D97-AF65-F5344CB8AC3E}">
        <p14:creationId xmlns:p14="http://schemas.microsoft.com/office/powerpoint/2010/main" val="22866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9814F4-31C4-4540-3A43-51BFC6FCFFAA}"/>
              </a:ext>
            </a:extLst>
          </p:cNvPr>
          <p:cNvSpPr>
            <a:spLocks noGrp="1"/>
          </p:cNvSpPr>
          <p:nvPr>
            <p:ph sz="half" idx="2"/>
          </p:nvPr>
        </p:nvSpPr>
        <p:spPr>
          <a:xfrm>
            <a:off x="646415" y="2872015"/>
            <a:ext cx="3098271" cy="1113971"/>
          </a:xfrm>
        </p:spPr>
        <p:txBody>
          <a:bodyPr>
            <a:normAutofit/>
          </a:bodyPr>
          <a:lstStyle/>
          <a:p>
            <a:pPr marL="0" indent="0">
              <a:buNone/>
            </a:pPr>
            <a:r>
              <a:rPr lang="en-US" b="0" dirty="0">
                <a:ea typeface="Calibri"/>
                <a:cs typeface="Calibri"/>
              </a:rPr>
              <a:t>618 N. BROOM</a:t>
            </a:r>
          </a:p>
          <a:p>
            <a:r>
              <a:rPr lang="en-US" b="0" dirty="0">
                <a:ea typeface="Calibri"/>
                <a:cs typeface="Calibri"/>
              </a:rPr>
              <a:t>$160,982.00</a:t>
            </a:r>
          </a:p>
        </p:txBody>
      </p:sp>
      <p:sp>
        <p:nvSpPr>
          <p:cNvPr id="3" name="Content Placeholder 2">
            <a:extLst>
              <a:ext uri="{FF2B5EF4-FFF2-40B4-BE49-F238E27FC236}">
                <a16:creationId xmlns:a16="http://schemas.microsoft.com/office/drawing/2014/main" id="{7B66846F-78FE-7CB7-C2DE-32A285BDE1BF}"/>
              </a:ext>
            </a:extLst>
          </p:cNvPr>
          <p:cNvSpPr>
            <a:spLocks noGrp="1"/>
          </p:cNvSpPr>
          <p:nvPr>
            <p:ph sz="half" idx="13"/>
          </p:nvPr>
        </p:nvSpPr>
        <p:spPr/>
        <p:txBody>
          <a:bodyPr>
            <a:normAutofit lnSpcReduction="10000"/>
          </a:bodyPr>
          <a:lstStyle/>
          <a:p>
            <a:r>
              <a:rPr lang="en-US"/>
              <a:t>Answer 6 (b)</a:t>
            </a:r>
          </a:p>
        </p:txBody>
      </p:sp>
      <p:pic>
        <p:nvPicPr>
          <p:cNvPr id="4" name="Content Placeholder 10">
            <a:extLst>
              <a:ext uri="{FF2B5EF4-FFF2-40B4-BE49-F238E27FC236}">
                <a16:creationId xmlns:a16="http://schemas.microsoft.com/office/drawing/2014/main" id="{DD3DEA7B-7DE8-4C02-E06E-C61E71216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367276" y="1689487"/>
            <a:ext cx="5457447" cy="4093085"/>
          </a:xfrm>
          <a:prstGeom prst="rect">
            <a:avLst/>
          </a:prstGeom>
        </p:spPr>
      </p:pic>
    </p:spTree>
    <p:extLst>
      <p:ext uri="{BB962C8B-B14F-4D97-AF65-F5344CB8AC3E}">
        <p14:creationId xmlns:p14="http://schemas.microsoft.com/office/powerpoint/2010/main" val="2643831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A4A91-2935-6CBC-AF07-FB7FFB5099D2}"/>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BBB958B4-2BB1-09C6-0E00-A5ED1590C47B}"/>
              </a:ext>
            </a:extLst>
          </p:cNvPr>
          <p:cNvGraphicFramePr>
            <a:graphicFrameLocks noGrp="1"/>
          </p:cNvGraphicFramePr>
          <p:nvPr>
            <p:ph sz="half" idx="2"/>
            <p:extLst>
              <p:ext uri="{D42A27DB-BD31-4B8C-83A1-F6EECF244321}">
                <p14:modId xmlns:p14="http://schemas.microsoft.com/office/powerpoint/2010/main" val="887813366"/>
              </p:ext>
            </p:extLst>
          </p:nvPr>
        </p:nvGraphicFramePr>
        <p:xfrm>
          <a:off x="2705100" y="1876237"/>
          <a:ext cx="6781800" cy="4079240"/>
        </p:xfrm>
        <a:graphic>
          <a:graphicData uri="http://schemas.openxmlformats.org/drawingml/2006/table">
            <a:tbl>
              <a:tblPr firstRow="1" bandRow="1">
                <a:tableStyleId>{5C22544A-7EE6-4342-B048-85BDC9FD1C3A}</a:tableStyleId>
              </a:tblPr>
              <a:tblGrid>
                <a:gridCol w="2251040">
                  <a:extLst>
                    <a:ext uri="{9D8B030D-6E8A-4147-A177-3AD203B41FA5}">
                      <a16:colId xmlns:a16="http://schemas.microsoft.com/office/drawing/2014/main" val="353392603"/>
                    </a:ext>
                  </a:extLst>
                </a:gridCol>
                <a:gridCol w="4530760">
                  <a:extLst>
                    <a:ext uri="{9D8B030D-6E8A-4147-A177-3AD203B41FA5}">
                      <a16:colId xmlns:a16="http://schemas.microsoft.com/office/drawing/2014/main" val="815586114"/>
                    </a:ext>
                  </a:extLst>
                </a:gridCol>
              </a:tblGrid>
              <a:tr h="370840">
                <a:tc>
                  <a:txBody>
                    <a:bodyPr/>
                    <a:lstStyle/>
                    <a:p>
                      <a:pPr algn="ctr"/>
                      <a:r>
                        <a:rPr lang="en-US" dirty="0"/>
                        <a:t>FISCAL YEAR</a:t>
                      </a:r>
                    </a:p>
                  </a:txBody>
                  <a:tcPr anchor="ctr"/>
                </a:tc>
                <a:tc>
                  <a:txBody>
                    <a:bodyPr/>
                    <a:lstStyle/>
                    <a:p>
                      <a:pPr algn="ctr"/>
                      <a:r>
                        <a:rPr lang="en-US" dirty="0"/>
                        <a:t>ADDRESS</a:t>
                      </a:r>
                    </a:p>
                  </a:txBody>
                  <a:tcPr anchor="ctr"/>
                </a:tc>
                <a:extLst>
                  <a:ext uri="{0D108BD9-81ED-4DB2-BD59-A6C34878D82A}">
                    <a16:rowId xmlns:a16="http://schemas.microsoft.com/office/drawing/2014/main" val="1155071769"/>
                  </a:ext>
                </a:extLst>
              </a:tr>
              <a:tr h="370840">
                <a:tc>
                  <a:txBody>
                    <a:bodyPr/>
                    <a:lstStyle/>
                    <a:p>
                      <a:pPr algn="ctr"/>
                      <a:r>
                        <a:rPr lang="en-US" dirty="0"/>
                        <a:t>2024</a:t>
                      </a:r>
                    </a:p>
                  </a:txBody>
                  <a:tcPr anchor="ctr"/>
                </a:tc>
                <a:tc>
                  <a:txBody>
                    <a:bodyPr/>
                    <a:lstStyle/>
                    <a:p>
                      <a:pPr algn="l"/>
                      <a:r>
                        <a:rPr lang="en-US" dirty="0"/>
                        <a:t>1210 B STREET</a:t>
                      </a:r>
                    </a:p>
                  </a:txBody>
                  <a:tcPr anchor="ctr"/>
                </a:tc>
                <a:extLst>
                  <a:ext uri="{0D108BD9-81ED-4DB2-BD59-A6C34878D82A}">
                    <a16:rowId xmlns:a16="http://schemas.microsoft.com/office/drawing/2014/main" val="159151698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2024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algn="l"/>
                      <a:r>
                        <a:rPr lang="en-US" sz="1800" kern="1200">
                          <a:solidFill>
                            <a:schemeClr val="dk1"/>
                          </a:solidFill>
                          <a:latin typeface="+mn-lt"/>
                          <a:ea typeface="+mn-ea"/>
                          <a:cs typeface="+mn-cs"/>
                        </a:rPr>
                        <a:t>2531 WASHINGTON STREET</a:t>
                      </a:r>
                    </a:p>
                  </a:txBody>
                  <a:tcPr anchor="ctr"/>
                </a:tc>
                <a:extLst>
                  <a:ext uri="{0D108BD9-81ED-4DB2-BD59-A6C34878D82A}">
                    <a16:rowId xmlns:a16="http://schemas.microsoft.com/office/drawing/2014/main" val="320673945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1104 N HEALD STREET (ARPA FUNDS)</a:t>
                      </a:r>
                    </a:p>
                  </a:txBody>
                  <a:tcPr marL="9525" marR="9525" marT="9525" marB="0" anchor="ctr"/>
                </a:tc>
                <a:extLst>
                  <a:ext uri="{0D108BD9-81ED-4DB2-BD59-A6C34878D82A}">
                    <a16:rowId xmlns:a16="http://schemas.microsoft.com/office/drawing/2014/main" val="328522847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2024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522 E 4TH STREET</a:t>
                      </a:r>
                    </a:p>
                  </a:txBody>
                  <a:tcPr marL="9525" marR="9525" marT="9525" marB="0" anchor="ctr"/>
                </a:tc>
                <a:extLst>
                  <a:ext uri="{0D108BD9-81ED-4DB2-BD59-A6C34878D82A}">
                    <a16:rowId xmlns:a16="http://schemas.microsoft.com/office/drawing/2014/main" val="193234115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17 EAST 22ND STREET</a:t>
                      </a:r>
                    </a:p>
                  </a:txBody>
                  <a:tcPr marL="9525" marR="9525" marT="9525" marB="0" anchor="ctr"/>
                </a:tc>
                <a:extLst>
                  <a:ext uri="{0D108BD9-81ED-4DB2-BD59-A6C34878D82A}">
                    <a16:rowId xmlns:a16="http://schemas.microsoft.com/office/drawing/2014/main" val="187650528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15 E 22ND STREET</a:t>
                      </a:r>
                    </a:p>
                  </a:txBody>
                  <a:tcPr marL="9525" marR="9525" marT="9525" marB="0" anchor="ctr"/>
                </a:tc>
                <a:extLst>
                  <a:ext uri="{0D108BD9-81ED-4DB2-BD59-A6C34878D82A}">
                    <a16:rowId xmlns:a16="http://schemas.microsoft.com/office/drawing/2014/main" val="112055666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417 W 5TH STREET </a:t>
                      </a:r>
                    </a:p>
                  </a:txBody>
                  <a:tcPr marL="9525" marR="9525" marT="9525" marB="0" anchor="ctr"/>
                </a:tc>
                <a:extLst>
                  <a:ext uri="{0D108BD9-81ED-4DB2-BD59-A6C34878D82A}">
                    <a16:rowId xmlns:a16="http://schemas.microsoft.com/office/drawing/2014/main" val="26924275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614 N. HARRISON STREET (ARPA FUNDS)</a:t>
                      </a:r>
                    </a:p>
                  </a:txBody>
                  <a:tcPr marL="9525" marR="9525" marT="9525" marB="0" anchor="ctr"/>
                </a:tc>
                <a:extLst>
                  <a:ext uri="{0D108BD9-81ED-4DB2-BD59-A6C34878D82A}">
                    <a16:rowId xmlns:a16="http://schemas.microsoft.com/office/drawing/2014/main" val="143448437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221 W 7TH STREET</a:t>
                      </a:r>
                    </a:p>
                  </a:txBody>
                  <a:tcPr marL="9525" marR="9525" marT="9525" marB="0" anchor="ctr"/>
                </a:tc>
                <a:extLst>
                  <a:ext uri="{0D108BD9-81ED-4DB2-BD59-A6C34878D82A}">
                    <a16:rowId xmlns:a16="http://schemas.microsoft.com/office/drawing/2014/main" val="342899317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2024</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1108 &amp; 1110 BLOCK OF PULLMAN ST</a:t>
                      </a:r>
                    </a:p>
                  </a:txBody>
                  <a:tcPr marL="9525" marR="9525" marT="9525" marB="0" anchor="ctr"/>
                </a:tc>
                <a:extLst>
                  <a:ext uri="{0D108BD9-81ED-4DB2-BD59-A6C34878D82A}">
                    <a16:rowId xmlns:a16="http://schemas.microsoft.com/office/drawing/2014/main" val="1286275166"/>
                  </a:ext>
                </a:extLst>
              </a:tr>
            </a:tbl>
          </a:graphicData>
        </a:graphic>
      </p:graphicFrame>
      <p:sp>
        <p:nvSpPr>
          <p:cNvPr id="3" name="Content Placeholder 2">
            <a:extLst>
              <a:ext uri="{FF2B5EF4-FFF2-40B4-BE49-F238E27FC236}">
                <a16:creationId xmlns:a16="http://schemas.microsoft.com/office/drawing/2014/main" id="{91121693-6D4E-6735-7E36-6D603C71E716}"/>
              </a:ext>
            </a:extLst>
          </p:cNvPr>
          <p:cNvSpPr>
            <a:spLocks noGrp="1"/>
          </p:cNvSpPr>
          <p:nvPr>
            <p:ph sz="half" idx="13"/>
          </p:nvPr>
        </p:nvSpPr>
        <p:spPr/>
        <p:txBody>
          <a:bodyPr>
            <a:normAutofit lnSpcReduction="10000"/>
          </a:bodyPr>
          <a:lstStyle/>
          <a:p>
            <a:r>
              <a:rPr lang="en-US" dirty="0"/>
              <a:t>Answer 6 (c)</a:t>
            </a:r>
          </a:p>
        </p:txBody>
      </p:sp>
    </p:spTree>
    <p:extLst>
      <p:ext uri="{BB962C8B-B14F-4D97-AF65-F5344CB8AC3E}">
        <p14:creationId xmlns:p14="http://schemas.microsoft.com/office/powerpoint/2010/main" val="1564992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2EE81-11D8-EEDC-30EC-9381684356C4}"/>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27F01AD3-6897-5AA9-B9B8-B9715FE36621}"/>
              </a:ext>
            </a:extLst>
          </p:cNvPr>
          <p:cNvGraphicFramePr>
            <a:graphicFrameLocks noGrp="1"/>
          </p:cNvGraphicFramePr>
          <p:nvPr>
            <p:ph sz="half" idx="2"/>
            <p:extLst>
              <p:ext uri="{D42A27DB-BD31-4B8C-83A1-F6EECF244321}">
                <p14:modId xmlns:p14="http://schemas.microsoft.com/office/powerpoint/2010/main" val="2953428039"/>
              </p:ext>
            </p:extLst>
          </p:nvPr>
        </p:nvGraphicFramePr>
        <p:xfrm>
          <a:off x="2993333" y="2875119"/>
          <a:ext cx="5842553" cy="1854200"/>
        </p:xfrm>
        <a:graphic>
          <a:graphicData uri="http://schemas.openxmlformats.org/drawingml/2006/table">
            <a:tbl>
              <a:tblPr firstRow="1" bandRow="1">
                <a:tableStyleId>{5C22544A-7EE6-4342-B048-85BDC9FD1C3A}</a:tableStyleId>
              </a:tblPr>
              <a:tblGrid>
                <a:gridCol w="1758491">
                  <a:extLst>
                    <a:ext uri="{9D8B030D-6E8A-4147-A177-3AD203B41FA5}">
                      <a16:colId xmlns:a16="http://schemas.microsoft.com/office/drawing/2014/main" val="353392603"/>
                    </a:ext>
                  </a:extLst>
                </a:gridCol>
                <a:gridCol w="4084062">
                  <a:extLst>
                    <a:ext uri="{9D8B030D-6E8A-4147-A177-3AD203B41FA5}">
                      <a16:colId xmlns:a16="http://schemas.microsoft.com/office/drawing/2014/main" val="815586114"/>
                    </a:ext>
                  </a:extLst>
                </a:gridCol>
              </a:tblGrid>
              <a:tr h="370840">
                <a:tc>
                  <a:txBody>
                    <a:bodyPr/>
                    <a:lstStyle/>
                    <a:p>
                      <a:pPr algn="ctr"/>
                      <a:r>
                        <a:rPr lang="en-US" dirty="0"/>
                        <a:t>FISCAL YEAR</a:t>
                      </a:r>
                    </a:p>
                  </a:txBody>
                  <a:tcPr anchor="ctr"/>
                </a:tc>
                <a:tc>
                  <a:txBody>
                    <a:bodyPr/>
                    <a:lstStyle/>
                    <a:p>
                      <a:pPr algn="ctr"/>
                      <a:r>
                        <a:rPr lang="en-US" dirty="0"/>
                        <a:t>ADDRESS</a:t>
                      </a:r>
                    </a:p>
                  </a:txBody>
                  <a:tcPr anchor="ctr"/>
                </a:tc>
                <a:extLst>
                  <a:ext uri="{0D108BD9-81ED-4DB2-BD59-A6C34878D82A}">
                    <a16:rowId xmlns:a16="http://schemas.microsoft.com/office/drawing/2014/main" val="11550717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2025</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2130/2132 N MARKET STREET</a:t>
                      </a:r>
                    </a:p>
                  </a:txBody>
                  <a:tcPr marL="9525" marR="9525" marT="9525" marB="0" anchor="ctr"/>
                </a:tc>
                <a:extLst>
                  <a:ext uri="{0D108BD9-81ED-4DB2-BD59-A6C34878D82A}">
                    <a16:rowId xmlns:a16="http://schemas.microsoft.com/office/drawing/2014/main" val="143448437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2025</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611 &amp; 613 W 7TH STREET</a:t>
                      </a:r>
                    </a:p>
                  </a:txBody>
                  <a:tcPr marL="9525" marR="9525" marT="9525" marB="0" anchor="ctr"/>
                </a:tc>
                <a:extLst>
                  <a:ext uri="{0D108BD9-81ED-4DB2-BD59-A6C34878D82A}">
                    <a16:rowId xmlns:a16="http://schemas.microsoft.com/office/drawing/2014/main" val="342899317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2025</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1100-1102 A ST &amp; 402 TOWNSEND ST</a:t>
                      </a:r>
                    </a:p>
                  </a:txBody>
                  <a:tcPr marL="9525" marR="9525" marT="9525" marB="0" anchor="ctr"/>
                </a:tc>
                <a:extLst>
                  <a:ext uri="{0D108BD9-81ED-4DB2-BD59-A6C34878D82A}">
                    <a16:rowId xmlns:a16="http://schemas.microsoft.com/office/drawing/2014/main" val="128627516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2025</a:t>
                      </a:r>
                    </a:p>
                  </a:txBody>
                  <a:tcPr anchor="ctr"/>
                </a:tc>
                <a:tc>
                  <a:txBody>
                    <a:bodyPr/>
                    <a:lstStyle/>
                    <a:p>
                      <a:pPr marL="0" algn="l" defTabSz="914400" rtl="0" eaLnBrk="1" fontAlgn="t" latinLnBrk="0" hangingPunct="1"/>
                      <a:r>
                        <a:rPr lang="en-US" sz="1800" kern="1200" dirty="0">
                          <a:solidFill>
                            <a:schemeClr val="dk1"/>
                          </a:solidFill>
                          <a:latin typeface="+mn-lt"/>
                          <a:ea typeface="+mn-ea"/>
                          <a:cs typeface="+mn-cs"/>
                        </a:rPr>
                        <a:t>912 E 17TH STREET</a:t>
                      </a:r>
                      <a:endParaRPr lang="en-US" sz="1800" kern="1200" baseline="30000" dirty="0">
                        <a:solidFill>
                          <a:schemeClr val="dk1"/>
                        </a:solidFill>
                        <a:latin typeface="+mn-lt"/>
                        <a:ea typeface="+mn-ea"/>
                        <a:cs typeface="+mn-cs"/>
                      </a:endParaRPr>
                    </a:p>
                  </a:txBody>
                  <a:tcPr marL="9525" marR="9525" marT="9525" marB="0" anchor="ctr"/>
                </a:tc>
                <a:extLst>
                  <a:ext uri="{0D108BD9-81ED-4DB2-BD59-A6C34878D82A}">
                    <a16:rowId xmlns:a16="http://schemas.microsoft.com/office/drawing/2014/main" val="1182417832"/>
                  </a:ext>
                </a:extLst>
              </a:tr>
            </a:tbl>
          </a:graphicData>
        </a:graphic>
      </p:graphicFrame>
      <p:sp>
        <p:nvSpPr>
          <p:cNvPr id="3" name="Content Placeholder 2">
            <a:extLst>
              <a:ext uri="{FF2B5EF4-FFF2-40B4-BE49-F238E27FC236}">
                <a16:creationId xmlns:a16="http://schemas.microsoft.com/office/drawing/2014/main" id="{D34D4B62-039F-55B1-8B0C-946263B5B997}"/>
              </a:ext>
            </a:extLst>
          </p:cNvPr>
          <p:cNvSpPr>
            <a:spLocks noGrp="1"/>
          </p:cNvSpPr>
          <p:nvPr>
            <p:ph sz="half" idx="13"/>
          </p:nvPr>
        </p:nvSpPr>
        <p:spPr/>
        <p:txBody>
          <a:bodyPr>
            <a:normAutofit lnSpcReduction="10000"/>
          </a:bodyPr>
          <a:lstStyle/>
          <a:p>
            <a:r>
              <a:rPr lang="en-US" dirty="0"/>
              <a:t>Answer 6 (c) continued</a:t>
            </a:r>
          </a:p>
        </p:txBody>
      </p:sp>
    </p:spTree>
    <p:extLst>
      <p:ext uri="{BB962C8B-B14F-4D97-AF65-F5344CB8AC3E}">
        <p14:creationId xmlns:p14="http://schemas.microsoft.com/office/powerpoint/2010/main" val="3981957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C4B2F-ECBE-AAE1-B2C8-89938672589D}"/>
            </a:ext>
          </a:extLst>
        </p:cNvPr>
        <p:cNvGrpSpPr/>
        <p:nvPr/>
      </p:nvGrpSpPr>
      <p:grpSpPr>
        <a:xfrm>
          <a:off x="0" y="0"/>
          <a:ext cx="0" cy="0"/>
          <a:chOff x="0" y="0"/>
          <a:chExt cx="0" cy="0"/>
        </a:xfrm>
      </p:grpSpPr>
      <p:pic>
        <p:nvPicPr>
          <p:cNvPr id="5" name="Picture 4" descr="A high angle view of a building under construction&#10;&#10;AI-generated content may be incorrect.">
            <a:extLst>
              <a:ext uri="{FF2B5EF4-FFF2-40B4-BE49-F238E27FC236}">
                <a16:creationId xmlns:a16="http://schemas.microsoft.com/office/drawing/2014/main" id="{32081362-218F-F178-93AD-E4EE6151D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282372" y="1407678"/>
            <a:ext cx="5627255" cy="4220441"/>
          </a:xfrm>
          <a:prstGeom prst="rect">
            <a:avLst/>
          </a:prstGeom>
        </p:spPr>
      </p:pic>
      <p:sp>
        <p:nvSpPr>
          <p:cNvPr id="6" name="Content Placeholder 5">
            <a:extLst>
              <a:ext uri="{FF2B5EF4-FFF2-40B4-BE49-F238E27FC236}">
                <a16:creationId xmlns:a16="http://schemas.microsoft.com/office/drawing/2014/main" id="{2C43B4B8-F8AE-2C75-B620-E4925EC6DB62}"/>
              </a:ext>
            </a:extLst>
          </p:cNvPr>
          <p:cNvSpPr>
            <a:spLocks noGrp="1"/>
          </p:cNvSpPr>
          <p:nvPr>
            <p:ph sz="half" idx="13"/>
          </p:nvPr>
        </p:nvSpPr>
        <p:spPr/>
        <p:txBody>
          <a:bodyPr>
            <a:normAutofit lnSpcReduction="10000"/>
          </a:bodyPr>
          <a:lstStyle/>
          <a:p>
            <a:r>
              <a:rPr lang="en-US" dirty="0"/>
              <a:t>220 N Rodney St</a:t>
            </a:r>
          </a:p>
        </p:txBody>
      </p:sp>
    </p:spTree>
    <p:extLst>
      <p:ext uri="{BB962C8B-B14F-4D97-AF65-F5344CB8AC3E}">
        <p14:creationId xmlns:p14="http://schemas.microsoft.com/office/powerpoint/2010/main" val="3587051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E9F10-E47E-C6DB-3C00-2506FA66EEDC}"/>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4813DCB-049F-6DC5-415A-710B96132D8A}"/>
              </a:ext>
            </a:extLst>
          </p:cNvPr>
          <p:cNvSpPr>
            <a:spLocks noGrp="1"/>
          </p:cNvSpPr>
          <p:nvPr>
            <p:ph sz="half" idx="13"/>
          </p:nvPr>
        </p:nvSpPr>
        <p:spPr/>
        <p:txBody>
          <a:bodyPr>
            <a:normAutofit lnSpcReduction="10000"/>
          </a:bodyPr>
          <a:lstStyle/>
          <a:p>
            <a:r>
              <a:rPr lang="en-US" dirty="0"/>
              <a:t>319 E 13</a:t>
            </a:r>
            <a:r>
              <a:rPr lang="en-US" baseline="30000" dirty="0"/>
              <a:t>th</a:t>
            </a:r>
            <a:r>
              <a:rPr lang="en-US" dirty="0"/>
              <a:t> St</a:t>
            </a:r>
          </a:p>
        </p:txBody>
      </p:sp>
      <p:pic>
        <p:nvPicPr>
          <p:cNvPr id="4" name="Picture 3" descr="A picture containing text&#10;&#10;AI-generated content may be incorrect.">
            <a:extLst>
              <a:ext uri="{FF2B5EF4-FFF2-40B4-BE49-F238E27FC236}">
                <a16:creationId xmlns:a16="http://schemas.microsoft.com/office/drawing/2014/main" id="{A4E67F85-4C7D-BDC0-3FCF-C75DF8551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261360" y="1423555"/>
            <a:ext cx="5669280" cy="4251960"/>
          </a:xfrm>
          <a:prstGeom prst="rect">
            <a:avLst/>
          </a:prstGeom>
        </p:spPr>
      </p:pic>
    </p:spTree>
    <p:extLst>
      <p:ext uri="{BB962C8B-B14F-4D97-AF65-F5344CB8AC3E}">
        <p14:creationId xmlns:p14="http://schemas.microsoft.com/office/powerpoint/2010/main" val="1452977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4A68-20E6-AEF9-0283-11E81261EDBC}"/>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2B45A83-4BD0-9102-4924-5BAA9684F9DA}"/>
              </a:ext>
            </a:extLst>
          </p:cNvPr>
          <p:cNvSpPr>
            <a:spLocks noGrp="1"/>
          </p:cNvSpPr>
          <p:nvPr>
            <p:ph sz="half" idx="13"/>
          </p:nvPr>
        </p:nvSpPr>
        <p:spPr/>
        <p:txBody>
          <a:bodyPr>
            <a:normAutofit lnSpcReduction="10000"/>
          </a:bodyPr>
          <a:lstStyle/>
          <a:p>
            <a:r>
              <a:rPr lang="en-US" dirty="0"/>
              <a:t>1101 Elm St</a:t>
            </a:r>
          </a:p>
        </p:txBody>
      </p:sp>
      <p:pic>
        <p:nvPicPr>
          <p:cNvPr id="3" name="Picture 2" descr="A picture containing building, outdoor, sky, brick&#10;&#10;AI-generated content may be incorrect.">
            <a:extLst>
              <a:ext uri="{FF2B5EF4-FFF2-40B4-BE49-F238E27FC236}">
                <a16:creationId xmlns:a16="http://schemas.microsoft.com/office/drawing/2014/main" id="{89C023BA-7E80-0B81-2334-6B45AC28B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45" y="1354282"/>
            <a:ext cx="6987309" cy="5240482"/>
          </a:xfrm>
          <a:prstGeom prst="rect">
            <a:avLst/>
          </a:prstGeom>
        </p:spPr>
      </p:pic>
    </p:spTree>
    <p:extLst>
      <p:ext uri="{BB962C8B-B14F-4D97-AF65-F5344CB8AC3E}">
        <p14:creationId xmlns:p14="http://schemas.microsoft.com/office/powerpoint/2010/main" val="2291053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CE994B-6C8E-BA4B-BEE1-D26FE5571309}"/>
              </a:ext>
            </a:extLst>
          </p:cNvPr>
          <p:cNvSpPr>
            <a:spLocks noGrp="1"/>
          </p:cNvSpPr>
          <p:nvPr>
            <p:ph sz="half" idx="2"/>
          </p:nvPr>
        </p:nvSpPr>
        <p:spPr>
          <a:xfrm>
            <a:off x="1009272" y="1823889"/>
            <a:ext cx="10173456" cy="4778749"/>
          </a:xfrm>
        </p:spPr>
        <p:txBody>
          <a:bodyPr/>
          <a:lstStyle/>
          <a:p>
            <a:pPr marL="0" marR="213995" lvl="0" indent="0">
              <a:spcBef>
                <a:spcPts val="0"/>
              </a:spcBef>
              <a:spcAft>
                <a:spcPts val="0"/>
              </a:spcAft>
              <a:buNone/>
              <a:tabLst>
                <a:tab pos="520700" algn="l"/>
              </a:tabLst>
            </a:pPr>
            <a:r>
              <a:rPr lang="en-US" spc="0" dirty="0">
                <a:effectLst/>
                <a:ea typeface="Times New Roman" panose="02020603050405020304" pitchFamily="18" charset="0"/>
              </a:rPr>
              <a:t>Discuss the planned use of $96K budgeted in the Temporary Salaries and Engineering account lines.</a:t>
            </a:r>
          </a:p>
          <a:p>
            <a:pPr marL="0" indent="0">
              <a:buNone/>
            </a:pPr>
            <a:endParaRPr lang="en-US" dirty="0"/>
          </a:p>
        </p:txBody>
      </p:sp>
      <p:sp>
        <p:nvSpPr>
          <p:cNvPr id="3" name="Content Placeholder 2">
            <a:extLst>
              <a:ext uri="{FF2B5EF4-FFF2-40B4-BE49-F238E27FC236}">
                <a16:creationId xmlns:a16="http://schemas.microsoft.com/office/drawing/2014/main" id="{6C387E9D-E6B0-85B2-CFC9-A8FECF5EAFEB}"/>
              </a:ext>
            </a:extLst>
          </p:cNvPr>
          <p:cNvSpPr>
            <a:spLocks noGrp="1"/>
          </p:cNvSpPr>
          <p:nvPr>
            <p:ph sz="half" idx="13"/>
          </p:nvPr>
        </p:nvSpPr>
        <p:spPr/>
        <p:txBody>
          <a:bodyPr>
            <a:normAutofit lnSpcReduction="10000"/>
          </a:bodyPr>
          <a:lstStyle/>
          <a:p>
            <a:r>
              <a:rPr lang="en-US" dirty="0"/>
              <a:t>Question 7</a:t>
            </a:r>
          </a:p>
        </p:txBody>
      </p:sp>
    </p:spTree>
    <p:extLst>
      <p:ext uri="{BB962C8B-B14F-4D97-AF65-F5344CB8AC3E}">
        <p14:creationId xmlns:p14="http://schemas.microsoft.com/office/powerpoint/2010/main" val="3638371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AF964E-D75F-A51A-71FC-475936928126}"/>
              </a:ext>
            </a:extLst>
          </p:cNvPr>
          <p:cNvSpPr>
            <a:spLocks noGrp="1"/>
          </p:cNvSpPr>
          <p:nvPr>
            <p:ph sz="half" idx="2"/>
          </p:nvPr>
        </p:nvSpPr>
        <p:spPr>
          <a:xfrm>
            <a:off x="662031" y="1913330"/>
            <a:ext cx="10703962" cy="3891357"/>
          </a:xfrm>
        </p:spPr>
        <p:txBody>
          <a:bodyPr>
            <a:normAutofit/>
          </a:bodyPr>
          <a:lstStyle/>
          <a:p>
            <a:r>
              <a:rPr lang="en-US" sz="2400" b="0" dirty="0"/>
              <a:t>Land Use</a:t>
            </a:r>
          </a:p>
          <a:p>
            <a:pPr lvl="1"/>
            <a:r>
              <a:rPr lang="en-US" b="0" dirty="0"/>
              <a:t>Historic Preservation Planner is partially funded in this line item in conjunction with the state, per federal requirements. </a:t>
            </a:r>
          </a:p>
          <a:p>
            <a:pPr lvl="1"/>
            <a:r>
              <a:rPr lang="en-US" b="0" dirty="0">
                <a:cs typeface="Calibri"/>
              </a:rPr>
              <a:t>The department utilizes professional engineering services for emergency structural assessments.</a:t>
            </a:r>
          </a:p>
          <a:p>
            <a:pPr lvl="1"/>
            <a:endParaRPr lang="en-US" b="0" dirty="0">
              <a:solidFill>
                <a:srgbClr val="FF0000"/>
              </a:solidFill>
              <a:cs typeface="Calibri"/>
            </a:endParaRPr>
          </a:p>
          <a:p>
            <a:endParaRPr lang="en-US" sz="2400" b="0" dirty="0"/>
          </a:p>
        </p:txBody>
      </p:sp>
      <p:sp>
        <p:nvSpPr>
          <p:cNvPr id="3" name="Content Placeholder 2">
            <a:extLst>
              <a:ext uri="{FF2B5EF4-FFF2-40B4-BE49-F238E27FC236}">
                <a16:creationId xmlns:a16="http://schemas.microsoft.com/office/drawing/2014/main" id="{9F10A761-FD03-E450-64D2-324BF11A9E71}"/>
              </a:ext>
            </a:extLst>
          </p:cNvPr>
          <p:cNvSpPr>
            <a:spLocks noGrp="1"/>
          </p:cNvSpPr>
          <p:nvPr>
            <p:ph sz="half" idx="13"/>
          </p:nvPr>
        </p:nvSpPr>
        <p:spPr/>
        <p:txBody>
          <a:bodyPr>
            <a:normAutofit lnSpcReduction="10000"/>
          </a:bodyPr>
          <a:lstStyle/>
          <a:p>
            <a:r>
              <a:rPr lang="en-US" dirty="0"/>
              <a:t>Answer 7</a:t>
            </a:r>
          </a:p>
        </p:txBody>
      </p:sp>
    </p:spTree>
    <p:extLst>
      <p:ext uri="{BB962C8B-B14F-4D97-AF65-F5344CB8AC3E}">
        <p14:creationId xmlns:p14="http://schemas.microsoft.com/office/powerpoint/2010/main" val="130823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246985-F6ED-EEE4-2B65-53F20DE54105}"/>
              </a:ext>
            </a:extLst>
          </p:cNvPr>
          <p:cNvSpPr>
            <a:spLocks noGrp="1"/>
          </p:cNvSpPr>
          <p:nvPr>
            <p:ph sz="half" idx="2"/>
          </p:nvPr>
        </p:nvSpPr>
        <p:spPr>
          <a:xfrm>
            <a:off x="1009272" y="1662545"/>
            <a:ext cx="10173456" cy="4778749"/>
          </a:xfrm>
        </p:spPr>
        <p:txBody>
          <a:bodyPr/>
          <a:lstStyle/>
          <a:p>
            <a:pPr marL="0" marR="0" lvl="0" indent="0">
              <a:lnSpc>
                <a:spcPct val="87121"/>
              </a:lnSpc>
              <a:spcBef>
                <a:spcPts val="0"/>
              </a:spcBef>
              <a:spcAft>
                <a:spcPts val="0"/>
              </a:spcAft>
              <a:buNone/>
              <a:tabLst>
                <a:tab pos="520700" algn="l"/>
              </a:tabLst>
            </a:pPr>
            <a:endParaRPr lang="en-US" sz="2400" spc="0" dirty="0">
              <a:effectLst/>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r>
              <a:rPr lang="en-US" sz="2400" spc="0" dirty="0">
                <a:effectLst/>
                <a:ea typeface="Times New Roman" panose="02020603050405020304" pitchFamily="18" charset="0"/>
              </a:rPr>
              <a:t>Provide an update on capital funds available for each of </a:t>
            </a:r>
            <a:r>
              <a:rPr lang="en-US" sz="2400" dirty="0">
                <a:ea typeface="Times New Roman" panose="02020603050405020304" pitchFamily="18" charset="0"/>
              </a:rPr>
              <a:t>the Neighborhood</a:t>
            </a:r>
            <a:endParaRPr lang="en-US" sz="2400" dirty="0">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endParaRPr lang="en-US" sz="2400" dirty="0">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r>
              <a:rPr lang="en-US" sz="2400" dirty="0">
                <a:ea typeface="Times New Roman" panose="02020603050405020304" pitchFamily="18" charset="0"/>
              </a:rPr>
              <a:t>Planning Councils (per NPC, per capital budget)</a:t>
            </a:r>
            <a:r>
              <a:rPr lang="en-US" sz="2400" spc="-10" dirty="0">
                <a:effectLst/>
                <a:ea typeface="Times New Roman" panose="02020603050405020304" pitchFamily="18" charset="0"/>
              </a:rPr>
              <a:t>.</a:t>
            </a:r>
            <a:endParaRPr lang="en-US" sz="2400" spc="-10" dirty="0">
              <a:effectLst/>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endParaRPr lang="en-US" sz="2400" spc="-10" dirty="0">
              <a:ea typeface="Times New Roman" panose="02020603050405020304" pitchFamily="18" charset="0"/>
              <a:cs typeface="Calibri" panose="020F0502020204030204"/>
            </a:endParaRPr>
          </a:p>
          <a:p>
            <a:pPr marL="0" marR="0" lvl="0" indent="0">
              <a:lnSpc>
                <a:spcPct val="87121"/>
              </a:lnSpc>
              <a:spcBef>
                <a:spcPts val="0"/>
              </a:spcBef>
              <a:spcAft>
                <a:spcPts val="0"/>
              </a:spcAft>
              <a:buNone/>
              <a:tabLst>
                <a:tab pos="520700" algn="l"/>
              </a:tabLst>
            </a:pPr>
            <a:endParaRPr lang="en-US" sz="2400" spc="0" dirty="0">
              <a:effectLst/>
              <a:ea typeface="Times New Roman" panose="02020603050405020304" pitchFamily="18" charset="0"/>
              <a:cs typeface="Calibri" panose="020F0502020204030204"/>
            </a:endParaRPr>
          </a:p>
          <a:p>
            <a:pPr marL="742950" marR="133985" lvl="1" indent="-285750">
              <a:spcBef>
                <a:spcPts val="0"/>
              </a:spcBef>
              <a:spcAft>
                <a:spcPts val="0"/>
              </a:spcAft>
              <a:buFont typeface="+mj-lt"/>
              <a:buAutoNum type="alphaLcPeriod"/>
              <a:tabLst>
                <a:tab pos="977900" algn="l"/>
              </a:tabLst>
            </a:pPr>
            <a:r>
              <a:rPr lang="en-US" dirty="0">
                <a:effectLst/>
                <a:ea typeface="Times New Roman" panose="02020603050405020304" pitchFamily="18" charset="0"/>
              </a:rPr>
              <a:t>Specify the last time NPCs were allocated any funding.</a:t>
            </a:r>
          </a:p>
          <a:p>
            <a:endParaRPr lang="en-US" dirty="0"/>
          </a:p>
        </p:txBody>
      </p:sp>
      <p:sp>
        <p:nvSpPr>
          <p:cNvPr id="3" name="Content Placeholder 2">
            <a:extLst>
              <a:ext uri="{FF2B5EF4-FFF2-40B4-BE49-F238E27FC236}">
                <a16:creationId xmlns:a16="http://schemas.microsoft.com/office/drawing/2014/main" id="{B42C8E54-C76C-CDDE-DBA3-90150692E11A}"/>
              </a:ext>
            </a:extLst>
          </p:cNvPr>
          <p:cNvSpPr>
            <a:spLocks noGrp="1"/>
          </p:cNvSpPr>
          <p:nvPr>
            <p:ph sz="half" idx="13"/>
          </p:nvPr>
        </p:nvSpPr>
        <p:spPr/>
        <p:txBody>
          <a:bodyPr>
            <a:normAutofit lnSpcReduction="10000"/>
          </a:bodyPr>
          <a:lstStyle/>
          <a:p>
            <a:r>
              <a:rPr lang="en-US" dirty="0"/>
              <a:t>Question 8</a:t>
            </a:r>
          </a:p>
        </p:txBody>
      </p:sp>
    </p:spTree>
    <p:extLst>
      <p:ext uri="{BB962C8B-B14F-4D97-AF65-F5344CB8AC3E}">
        <p14:creationId xmlns:p14="http://schemas.microsoft.com/office/powerpoint/2010/main" val="546451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CD7437-91F7-F9B8-ADB9-DD610E52D0D9}"/>
              </a:ext>
            </a:extLst>
          </p:cNvPr>
          <p:cNvSpPr>
            <a:spLocks noGrp="1"/>
          </p:cNvSpPr>
          <p:nvPr>
            <p:ph sz="half" idx="13"/>
          </p:nvPr>
        </p:nvSpPr>
        <p:spPr/>
        <p:txBody>
          <a:bodyPr vert="horz" lIns="91440" tIns="45720" rIns="91440" bIns="45720" rtlCol="0" anchor="t">
            <a:normAutofit lnSpcReduction="10000"/>
          </a:bodyPr>
          <a:lstStyle/>
          <a:p>
            <a:r>
              <a:rPr lang="en-US" dirty="0"/>
              <a:t>Answer 8 (a)</a:t>
            </a:r>
            <a:endParaRPr lang="en-US" dirty="0">
              <a:solidFill>
                <a:srgbClr val="FF0000"/>
              </a:solidFill>
              <a:cs typeface="Calibri"/>
            </a:endParaRPr>
          </a:p>
        </p:txBody>
      </p:sp>
      <p:sp>
        <p:nvSpPr>
          <p:cNvPr id="7" name="Rectangle 1">
            <a:extLst>
              <a:ext uri="{FF2B5EF4-FFF2-40B4-BE49-F238E27FC236}">
                <a16:creationId xmlns:a16="http://schemas.microsoft.com/office/drawing/2014/main" id="{33F4622C-AA89-6C26-60EA-6DBEF07FA0C7}"/>
              </a:ext>
            </a:extLst>
          </p:cNvPr>
          <p:cNvSpPr>
            <a:spLocks noChangeArrowheads="1"/>
          </p:cNvSpPr>
          <p:nvPr/>
        </p:nvSpPr>
        <p:spPr bwMode="auto">
          <a:xfrm>
            <a:off x="-1444721" y="0"/>
            <a:ext cx="17441077" cy="57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5" name="Content Placeholder 4">
            <a:extLst>
              <a:ext uri="{FF2B5EF4-FFF2-40B4-BE49-F238E27FC236}">
                <a16:creationId xmlns:a16="http://schemas.microsoft.com/office/drawing/2014/main" id="{AC6EF61C-A960-D333-4C1D-B5A66E36BE1B}"/>
              </a:ext>
            </a:extLst>
          </p:cNvPr>
          <p:cNvGraphicFramePr>
            <a:graphicFrameLocks noGrp="1"/>
          </p:cNvGraphicFramePr>
          <p:nvPr>
            <p:ph sz="half" idx="2"/>
            <p:extLst>
              <p:ext uri="{D42A27DB-BD31-4B8C-83A1-F6EECF244321}">
                <p14:modId xmlns:p14="http://schemas.microsoft.com/office/powerpoint/2010/main" val="2935849134"/>
              </p:ext>
            </p:extLst>
          </p:nvPr>
        </p:nvGraphicFramePr>
        <p:xfrm>
          <a:off x="2373842" y="1789371"/>
          <a:ext cx="7444317" cy="3394031"/>
        </p:xfrm>
        <a:graphic>
          <a:graphicData uri="http://schemas.openxmlformats.org/drawingml/2006/table">
            <a:tbl>
              <a:tblPr firstRow="1" bandRow="1">
                <a:tableStyleId>{B301B821-A1FF-4177-AEE7-76D212191A09}</a:tableStyleId>
              </a:tblPr>
              <a:tblGrid>
                <a:gridCol w="1150486">
                  <a:extLst>
                    <a:ext uri="{9D8B030D-6E8A-4147-A177-3AD203B41FA5}">
                      <a16:colId xmlns:a16="http://schemas.microsoft.com/office/drawing/2014/main" val="1454686221"/>
                    </a:ext>
                  </a:extLst>
                </a:gridCol>
                <a:gridCol w="2143061">
                  <a:extLst>
                    <a:ext uri="{9D8B030D-6E8A-4147-A177-3AD203B41FA5}">
                      <a16:colId xmlns:a16="http://schemas.microsoft.com/office/drawing/2014/main" val="3426369136"/>
                    </a:ext>
                  </a:extLst>
                </a:gridCol>
                <a:gridCol w="2202160">
                  <a:extLst>
                    <a:ext uri="{9D8B030D-6E8A-4147-A177-3AD203B41FA5}">
                      <a16:colId xmlns:a16="http://schemas.microsoft.com/office/drawing/2014/main" val="3435194839"/>
                    </a:ext>
                  </a:extLst>
                </a:gridCol>
                <a:gridCol w="1948610">
                  <a:extLst>
                    <a:ext uri="{9D8B030D-6E8A-4147-A177-3AD203B41FA5}">
                      <a16:colId xmlns:a16="http://schemas.microsoft.com/office/drawing/2014/main" val="3162758415"/>
                    </a:ext>
                  </a:extLst>
                </a:gridCol>
              </a:tblGrid>
              <a:tr h="565671">
                <a:tc>
                  <a:txBody>
                    <a:bodyPr/>
                    <a:lstStyle/>
                    <a:p>
                      <a:pPr algn="ctr" fontAlgn="b"/>
                      <a:r>
                        <a:rPr lang="en-US" sz="1600" b="1" u="none" strike="noStrike" dirty="0">
                          <a:effectLst/>
                        </a:rPr>
                        <a:t>District</a:t>
                      </a:r>
                      <a:endParaRPr lang="en-US"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b="1" u="none" strike="noStrike" dirty="0">
                          <a:effectLst/>
                        </a:rPr>
                        <a:t>Amount Allocated</a:t>
                      </a:r>
                      <a:endParaRPr lang="en-US"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b="1" u="none" strike="noStrike">
                          <a:effectLst/>
                        </a:rPr>
                        <a:t>Amount Spent</a:t>
                      </a:r>
                      <a:endParaRPr lang="en-US"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b="1" u="none" strike="noStrike">
                          <a:effectLst/>
                        </a:rPr>
                        <a:t>Amount Remaining for Each District </a:t>
                      </a:r>
                      <a:endParaRPr lang="en-US" sz="16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536095850"/>
                  </a:ext>
                </a:extLst>
              </a:tr>
              <a:tr h="282836">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350,000.00 </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(317,885.81)</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11,550.79 </a:t>
                      </a:r>
                      <a:endParaRPr lang="en-US"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943883331"/>
                  </a:ext>
                </a:extLst>
              </a:tr>
              <a:tr h="282836">
                <a:tc>
                  <a:txBody>
                    <a:bodyPr/>
                    <a:lstStyle/>
                    <a:p>
                      <a:pPr algn="ct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350,000.00 </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(294,801.80)</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55,198.20 </a:t>
                      </a:r>
                      <a:endParaRPr lang="en-US"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326838554"/>
                  </a:ext>
                </a:extLst>
              </a:tr>
              <a:tr h="282836">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350,000.00 </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(251,870.81)</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98,129.19</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977953164"/>
                  </a:ext>
                </a:extLst>
              </a:tr>
              <a:tr h="282836">
                <a:tc>
                  <a:txBody>
                    <a:bodyPr/>
                    <a:lstStyle/>
                    <a:p>
                      <a:pPr algn="ctr" fontAlgn="b"/>
                      <a:r>
                        <a:rPr lang="en-US" sz="1600" u="none" strike="noStrike" dirty="0">
                          <a:effectLst/>
                        </a:rPr>
                        <a:t>4</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350,000.00 </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(218,129.12)</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120,160.88 </a:t>
                      </a:r>
                      <a:endParaRPr lang="en-US"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465694866"/>
                  </a:ext>
                </a:extLst>
              </a:tr>
              <a:tr h="282836">
                <a:tc>
                  <a:txBody>
                    <a:bodyPr/>
                    <a:lstStyle/>
                    <a:p>
                      <a:pPr algn="ctr" fontAlgn="b"/>
                      <a:r>
                        <a:rPr lang="en-US" sz="1600" u="none" strike="noStrike">
                          <a:effectLst/>
                        </a:rPr>
                        <a:t>5</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350,000.00 </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(250,586.63)</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99,413.37 </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698170735"/>
                  </a:ext>
                </a:extLst>
              </a:tr>
              <a:tr h="282836">
                <a:tc>
                  <a:txBody>
                    <a:bodyPr/>
                    <a:lstStyle/>
                    <a:p>
                      <a:pPr algn="ctr" fontAlgn="b"/>
                      <a:r>
                        <a:rPr lang="en-US" sz="1600" u="none" strike="noStrike">
                          <a:effectLst/>
                        </a:rPr>
                        <a:t>6</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350,000.00 </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(298,280.91)</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42,529.09 </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81384371"/>
                  </a:ext>
                </a:extLst>
              </a:tr>
              <a:tr h="282836">
                <a:tc>
                  <a:txBody>
                    <a:bodyPr/>
                    <a:lstStyle/>
                    <a:p>
                      <a:pPr algn="ctr" fontAlgn="b"/>
                      <a:r>
                        <a:rPr lang="en-US" sz="1600" u="none" strike="noStrike">
                          <a:effectLst/>
                        </a:rPr>
                        <a:t>7</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350,000.00 </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(248,151.45)</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101,848.55 </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72240596"/>
                  </a:ext>
                </a:extLst>
              </a:tr>
              <a:tr h="282836">
                <a:tc>
                  <a:txBody>
                    <a:bodyPr/>
                    <a:lstStyle/>
                    <a:p>
                      <a:pPr algn="ctr" fontAlgn="b"/>
                      <a:r>
                        <a:rPr lang="en-US" sz="1600" u="none" strike="noStrike">
                          <a:effectLst/>
                        </a:rPr>
                        <a:t>8</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a:effectLst/>
                        </a:rPr>
                        <a:t> $            350,000.00 </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(329,941.79)</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 $                        58.21 </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879881689"/>
                  </a:ext>
                </a:extLst>
              </a:tr>
              <a:tr h="282836">
                <a:tc>
                  <a:txBody>
                    <a:bodyPr/>
                    <a:lstStyle/>
                    <a:p>
                      <a:pPr algn="ctr" fontAlgn="b"/>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18188467"/>
                  </a:ext>
                </a:extLst>
              </a:tr>
              <a:tr h="282836">
                <a:tc>
                  <a:txBody>
                    <a:bodyPr/>
                    <a:lstStyle/>
                    <a:p>
                      <a:pPr algn="ctr" fontAlgn="b"/>
                      <a:r>
                        <a:rPr lang="en-US" sz="1600" b="1" i="0" u="none" strike="noStrike" dirty="0">
                          <a:solidFill>
                            <a:srgbClr val="000000"/>
                          </a:solidFill>
                          <a:effectLst/>
                          <a:latin typeface="Calibri" panose="020F0502020204030204" pitchFamily="34" charset="0"/>
                        </a:rPr>
                        <a:t>TOTAL</a:t>
                      </a:r>
                    </a:p>
                  </a:txBody>
                  <a:tcPr marL="0" marR="0" marT="0" marB="0" anchor="ctr"/>
                </a:tc>
                <a:tc>
                  <a:txBody>
                    <a:bodyPr/>
                    <a:lstStyle/>
                    <a:p>
                      <a:pPr algn="ctr" fontAlgn="b"/>
                      <a:r>
                        <a:rPr lang="en-US" sz="1600" b="1" u="none" strike="noStrike" dirty="0">
                          <a:effectLst/>
                        </a:rPr>
                        <a:t> $         2,800,000.00 </a:t>
                      </a:r>
                      <a:endParaRPr lang="en-US"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b="1" u="none" strike="noStrike" dirty="0">
                          <a:effectLst/>
                        </a:rPr>
                        <a:t> $  (2,228,826.22)</a:t>
                      </a:r>
                      <a:endParaRPr lang="en-US"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b="1" u="none" strike="noStrike" dirty="0">
                          <a:effectLst/>
                        </a:rPr>
                        <a:t> $              528,888.28 </a:t>
                      </a:r>
                      <a:endParaRPr lang="en-US"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9744189"/>
                  </a:ext>
                </a:extLst>
              </a:tr>
            </a:tbl>
          </a:graphicData>
        </a:graphic>
      </p:graphicFrame>
      <p:sp>
        <p:nvSpPr>
          <p:cNvPr id="6" name="Content Placeholder 1">
            <a:extLst>
              <a:ext uri="{FF2B5EF4-FFF2-40B4-BE49-F238E27FC236}">
                <a16:creationId xmlns:a16="http://schemas.microsoft.com/office/drawing/2014/main" id="{539814F4-31C4-4540-3A43-51BFC6FCFFAA}"/>
              </a:ext>
            </a:extLst>
          </p:cNvPr>
          <p:cNvSpPr txBox="1">
            <a:spLocks/>
          </p:cNvSpPr>
          <p:nvPr/>
        </p:nvSpPr>
        <p:spPr>
          <a:xfrm>
            <a:off x="1009272" y="6035380"/>
            <a:ext cx="10173456" cy="473826"/>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anose="05000000000000000000" pitchFamily="2" charset="2"/>
              <a:buChar char="v"/>
            </a:pPr>
            <a:r>
              <a:rPr lang="en-US" b="0" dirty="0"/>
              <a:t>NPC Grant was last funded through the capital budget in 2014.</a:t>
            </a:r>
            <a:endParaRPr lang="en-US" b="0"/>
          </a:p>
        </p:txBody>
      </p:sp>
    </p:spTree>
    <p:extLst>
      <p:ext uri="{BB962C8B-B14F-4D97-AF65-F5344CB8AC3E}">
        <p14:creationId xmlns:p14="http://schemas.microsoft.com/office/powerpoint/2010/main" val="3018942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39D89D-C665-A5C8-661B-C6D27C49FA2F}"/>
              </a:ext>
            </a:extLst>
          </p:cNvPr>
          <p:cNvSpPr>
            <a:spLocks noGrp="1"/>
          </p:cNvSpPr>
          <p:nvPr>
            <p:ph sz="half" idx="2"/>
          </p:nvPr>
        </p:nvSpPr>
        <p:spPr>
          <a:xfrm>
            <a:off x="1009272" y="1833220"/>
            <a:ext cx="10173456" cy="4778749"/>
          </a:xfrm>
        </p:spPr>
        <p:txBody>
          <a:bodyPr/>
          <a:lstStyle/>
          <a:p>
            <a:pPr marL="0" indent="0">
              <a:buNone/>
            </a:pPr>
            <a:r>
              <a:rPr lang="en-US" sz="2400" spc="0" dirty="0">
                <a:effectLst/>
                <a:ea typeface="Times New Roman" panose="02020603050405020304" pitchFamily="18" charset="0"/>
              </a:rPr>
              <a:t>Discuss the 2 additional new vehicles requested for the Land Use &amp; </a:t>
            </a:r>
          </a:p>
          <a:p>
            <a:pPr marL="0" indent="0">
              <a:buNone/>
            </a:pPr>
            <a:r>
              <a:rPr lang="en-US" sz="2400" spc="0" dirty="0">
                <a:effectLst/>
                <a:ea typeface="Times New Roman" panose="02020603050405020304" pitchFamily="18" charset="0"/>
              </a:rPr>
              <a:t>Planning Department. </a:t>
            </a:r>
            <a:endParaRPr lang="en-US" dirty="0"/>
          </a:p>
          <a:p>
            <a:pPr marL="457200" lvl="1" indent="0">
              <a:buNone/>
            </a:pPr>
            <a:endParaRPr lang="en-US" dirty="0"/>
          </a:p>
        </p:txBody>
      </p:sp>
      <p:sp>
        <p:nvSpPr>
          <p:cNvPr id="3" name="Content Placeholder 2">
            <a:extLst>
              <a:ext uri="{FF2B5EF4-FFF2-40B4-BE49-F238E27FC236}">
                <a16:creationId xmlns:a16="http://schemas.microsoft.com/office/drawing/2014/main" id="{0ADB6F39-B37D-8B08-EC10-C5B474FF61CD}"/>
              </a:ext>
            </a:extLst>
          </p:cNvPr>
          <p:cNvSpPr>
            <a:spLocks noGrp="1"/>
          </p:cNvSpPr>
          <p:nvPr>
            <p:ph sz="half" idx="13"/>
          </p:nvPr>
        </p:nvSpPr>
        <p:spPr/>
        <p:txBody>
          <a:bodyPr>
            <a:normAutofit lnSpcReduction="10000"/>
          </a:bodyPr>
          <a:lstStyle/>
          <a:p>
            <a:r>
              <a:rPr lang="en-US" dirty="0"/>
              <a:t>Question 9</a:t>
            </a:r>
          </a:p>
        </p:txBody>
      </p:sp>
    </p:spTree>
    <p:extLst>
      <p:ext uri="{BB962C8B-B14F-4D97-AF65-F5344CB8AC3E}">
        <p14:creationId xmlns:p14="http://schemas.microsoft.com/office/powerpoint/2010/main" val="392714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9814F4-31C4-4540-3A43-51BFC6FCFFAA}"/>
              </a:ext>
            </a:extLst>
          </p:cNvPr>
          <p:cNvSpPr>
            <a:spLocks noGrp="1"/>
          </p:cNvSpPr>
          <p:nvPr>
            <p:ph sz="half" idx="2"/>
          </p:nvPr>
        </p:nvSpPr>
        <p:spPr>
          <a:xfrm>
            <a:off x="690969" y="2719280"/>
            <a:ext cx="10810062" cy="4778749"/>
          </a:xfrm>
        </p:spPr>
        <p:txBody>
          <a:bodyPr>
            <a:normAutofit/>
          </a:bodyPr>
          <a:lstStyle/>
          <a:p>
            <a:r>
              <a:rPr lang="en-US" sz="2400" b="0" dirty="0">
                <a:cs typeface="Calibri"/>
              </a:rPr>
              <a:t>The vehicle requests for FY26 replace the compact Chevy Trax. These are the oldest units within the inspection fleet. The replacements will provide increased safety for the compliance officers in the field.</a:t>
            </a:r>
          </a:p>
        </p:txBody>
      </p:sp>
      <p:sp>
        <p:nvSpPr>
          <p:cNvPr id="3" name="Content Placeholder 2">
            <a:extLst>
              <a:ext uri="{FF2B5EF4-FFF2-40B4-BE49-F238E27FC236}">
                <a16:creationId xmlns:a16="http://schemas.microsoft.com/office/drawing/2014/main" id="{7B66846F-78FE-7CB7-C2DE-32A285BDE1BF}"/>
              </a:ext>
            </a:extLst>
          </p:cNvPr>
          <p:cNvSpPr>
            <a:spLocks noGrp="1"/>
          </p:cNvSpPr>
          <p:nvPr>
            <p:ph sz="half" idx="13"/>
          </p:nvPr>
        </p:nvSpPr>
        <p:spPr/>
        <p:txBody>
          <a:bodyPr vert="horz" lIns="91440" tIns="45720" rIns="91440" bIns="45720" rtlCol="0" anchor="t">
            <a:normAutofit lnSpcReduction="10000"/>
          </a:bodyPr>
          <a:lstStyle/>
          <a:p>
            <a:r>
              <a:rPr lang="en-US" dirty="0"/>
              <a:t>Answer 9:</a:t>
            </a:r>
            <a:endParaRPr lang="en-US" dirty="0">
              <a:solidFill>
                <a:srgbClr val="FF0000"/>
              </a:solidFill>
              <a:cs typeface="Calibri"/>
            </a:endParaRPr>
          </a:p>
        </p:txBody>
      </p:sp>
    </p:spTree>
    <p:extLst>
      <p:ext uri="{BB962C8B-B14F-4D97-AF65-F5344CB8AC3E}">
        <p14:creationId xmlns:p14="http://schemas.microsoft.com/office/powerpoint/2010/main" val="2179157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9C253-5605-B87A-48C4-FF9CB20BEBE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044428-33AD-98A6-FEF3-12C4EEDAAB7A}"/>
              </a:ext>
            </a:extLst>
          </p:cNvPr>
          <p:cNvSpPr>
            <a:spLocks noGrp="1"/>
          </p:cNvSpPr>
          <p:nvPr>
            <p:ph sz="half" idx="2"/>
          </p:nvPr>
        </p:nvSpPr>
        <p:spPr>
          <a:xfrm>
            <a:off x="666366" y="1662545"/>
            <a:ext cx="10859267" cy="4778749"/>
          </a:xfrm>
        </p:spPr>
        <p:txBody>
          <a:bodyPr>
            <a:normAutofit/>
          </a:bodyPr>
          <a:lstStyle/>
          <a:p>
            <a:pPr marL="0" indent="0">
              <a:buNone/>
            </a:pPr>
            <a:r>
              <a:rPr lang="en-US" sz="2400" dirty="0"/>
              <a:t>Share any new technology requests submitted.</a:t>
            </a:r>
          </a:p>
        </p:txBody>
      </p:sp>
      <p:sp>
        <p:nvSpPr>
          <p:cNvPr id="3" name="Content Placeholder 2">
            <a:extLst>
              <a:ext uri="{FF2B5EF4-FFF2-40B4-BE49-F238E27FC236}">
                <a16:creationId xmlns:a16="http://schemas.microsoft.com/office/drawing/2014/main" id="{C960F9D9-0443-AA79-7BF5-9D4D6B519799}"/>
              </a:ext>
            </a:extLst>
          </p:cNvPr>
          <p:cNvSpPr>
            <a:spLocks noGrp="1"/>
          </p:cNvSpPr>
          <p:nvPr>
            <p:ph sz="half" idx="13"/>
          </p:nvPr>
        </p:nvSpPr>
        <p:spPr/>
        <p:txBody>
          <a:bodyPr>
            <a:normAutofit lnSpcReduction="10000"/>
          </a:bodyPr>
          <a:lstStyle/>
          <a:p>
            <a:r>
              <a:rPr lang="en-US" dirty="0"/>
              <a:t>Question 10</a:t>
            </a:r>
          </a:p>
        </p:txBody>
      </p:sp>
    </p:spTree>
    <p:extLst>
      <p:ext uri="{BB962C8B-B14F-4D97-AF65-F5344CB8AC3E}">
        <p14:creationId xmlns:p14="http://schemas.microsoft.com/office/powerpoint/2010/main" val="924272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749AB-36A7-67B0-5888-18E7B69CD24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6B26C1-7113-0B49-4BE7-F849A36AC74C}"/>
              </a:ext>
            </a:extLst>
          </p:cNvPr>
          <p:cNvSpPr>
            <a:spLocks noGrp="1"/>
          </p:cNvSpPr>
          <p:nvPr>
            <p:ph sz="half" idx="2"/>
          </p:nvPr>
        </p:nvSpPr>
        <p:spPr>
          <a:xfrm>
            <a:off x="1478000" y="2275442"/>
            <a:ext cx="9498769" cy="2552739"/>
          </a:xfrm>
        </p:spPr>
        <p:txBody>
          <a:bodyPr>
            <a:noAutofit/>
          </a:bodyPr>
          <a:lstStyle/>
          <a:p>
            <a:r>
              <a:rPr lang="en-US" sz="2400" b="0" dirty="0"/>
              <a:t>Monitor Replacement</a:t>
            </a:r>
          </a:p>
          <a:p>
            <a:r>
              <a:rPr lang="en-US" sz="2400" b="0" dirty="0"/>
              <a:t>Laptops equipped to support GIS &amp; Graphics Software</a:t>
            </a:r>
            <a:endParaRPr lang="en-US" sz="2400" b="0">
              <a:ea typeface="Calibri"/>
              <a:cs typeface="Calibri"/>
            </a:endParaRPr>
          </a:p>
          <a:p>
            <a:r>
              <a:rPr lang="en-US" sz="2400" b="0" dirty="0"/>
              <a:t>Office Smart Monitor Replacement</a:t>
            </a:r>
            <a:endParaRPr lang="en-US" sz="2400" b="0">
              <a:ea typeface="Calibri"/>
              <a:cs typeface="Calibri"/>
            </a:endParaRPr>
          </a:p>
        </p:txBody>
      </p:sp>
      <p:sp>
        <p:nvSpPr>
          <p:cNvPr id="3" name="Content Placeholder 2">
            <a:extLst>
              <a:ext uri="{FF2B5EF4-FFF2-40B4-BE49-F238E27FC236}">
                <a16:creationId xmlns:a16="http://schemas.microsoft.com/office/drawing/2014/main" id="{AB75664C-D4D0-E554-BCB5-51D881419AAE}"/>
              </a:ext>
            </a:extLst>
          </p:cNvPr>
          <p:cNvSpPr>
            <a:spLocks noGrp="1"/>
          </p:cNvSpPr>
          <p:nvPr>
            <p:ph sz="half" idx="13"/>
          </p:nvPr>
        </p:nvSpPr>
        <p:spPr/>
        <p:txBody>
          <a:bodyPr>
            <a:normAutofit lnSpcReduction="10000"/>
          </a:bodyPr>
          <a:lstStyle/>
          <a:p>
            <a:r>
              <a:rPr lang="en-US" dirty="0"/>
              <a:t>Answer 10</a:t>
            </a:r>
          </a:p>
        </p:txBody>
      </p:sp>
    </p:spTree>
    <p:extLst>
      <p:ext uri="{BB962C8B-B14F-4D97-AF65-F5344CB8AC3E}">
        <p14:creationId xmlns:p14="http://schemas.microsoft.com/office/powerpoint/2010/main" val="867905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BA94-1F63-C6DE-31AE-0005AF71956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5F17CE-2E3C-588C-BF8B-F2A29674D48E}"/>
              </a:ext>
            </a:extLst>
          </p:cNvPr>
          <p:cNvSpPr>
            <a:spLocks noGrp="1"/>
          </p:cNvSpPr>
          <p:nvPr>
            <p:ph sz="half" idx="2"/>
          </p:nvPr>
        </p:nvSpPr>
        <p:spPr>
          <a:xfrm>
            <a:off x="666366" y="1662545"/>
            <a:ext cx="10859267" cy="4778749"/>
          </a:xfrm>
        </p:spPr>
        <p:txBody>
          <a:bodyPr>
            <a:normAutofit/>
          </a:bodyPr>
          <a:lstStyle/>
          <a:p>
            <a:pPr marL="0" indent="0">
              <a:buNone/>
            </a:pPr>
            <a:r>
              <a:rPr lang="en-US" sz="2400" dirty="0"/>
              <a:t>Considering the number of Inspectors, share within your departmental organization chart if they are aligned by certain quadrants, sectors, and/or districts, and if so, please provide on a chart. </a:t>
            </a:r>
          </a:p>
          <a:p>
            <a:pPr marL="0" indent="0">
              <a:buNone/>
            </a:pPr>
            <a:endParaRPr lang="en-US" sz="2400" dirty="0"/>
          </a:p>
          <a:p>
            <a:pPr marL="1371600" lvl="2" indent="-457200">
              <a:buFont typeface="+mj-lt"/>
              <a:buAutoNum type="alphaLcPeriod"/>
            </a:pPr>
            <a:r>
              <a:rPr lang="en-US" sz="2400" dirty="0"/>
              <a:t>Provide FY2026 proposed organizational chart with the total number of employees (i.e., permanent, temporary, contract, vacancies)</a:t>
            </a:r>
          </a:p>
          <a:p>
            <a:pPr marL="1428750" lvl="2" indent="-514350">
              <a:buFont typeface="+mj-lt"/>
              <a:buAutoNum type="alphaLcPeriod"/>
            </a:pPr>
            <a:r>
              <a:rPr lang="en-US" sz="2400" dirty="0"/>
              <a:t>If there are multiple divisions, please ensure there are sub-org charts that enumerate all the above.</a:t>
            </a:r>
          </a:p>
        </p:txBody>
      </p:sp>
      <p:sp>
        <p:nvSpPr>
          <p:cNvPr id="3" name="Content Placeholder 2">
            <a:extLst>
              <a:ext uri="{FF2B5EF4-FFF2-40B4-BE49-F238E27FC236}">
                <a16:creationId xmlns:a16="http://schemas.microsoft.com/office/drawing/2014/main" id="{BC210688-7553-7167-D277-2A3C2A634283}"/>
              </a:ext>
            </a:extLst>
          </p:cNvPr>
          <p:cNvSpPr>
            <a:spLocks noGrp="1"/>
          </p:cNvSpPr>
          <p:nvPr>
            <p:ph sz="half" idx="13"/>
          </p:nvPr>
        </p:nvSpPr>
        <p:spPr/>
        <p:txBody>
          <a:bodyPr>
            <a:normAutofit lnSpcReduction="10000"/>
          </a:bodyPr>
          <a:lstStyle/>
          <a:p>
            <a:r>
              <a:rPr lang="en-US" dirty="0"/>
              <a:t>Question 11</a:t>
            </a:r>
          </a:p>
        </p:txBody>
      </p:sp>
    </p:spTree>
    <p:extLst>
      <p:ext uri="{BB962C8B-B14F-4D97-AF65-F5344CB8AC3E}">
        <p14:creationId xmlns:p14="http://schemas.microsoft.com/office/powerpoint/2010/main" val="2106339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66846F-78FE-7CB7-C2DE-32A285BDE1BF}"/>
              </a:ext>
            </a:extLst>
          </p:cNvPr>
          <p:cNvSpPr>
            <a:spLocks noGrp="1"/>
          </p:cNvSpPr>
          <p:nvPr>
            <p:ph sz="half" idx="13"/>
          </p:nvPr>
        </p:nvSpPr>
        <p:spPr/>
        <p:txBody>
          <a:bodyPr>
            <a:normAutofit lnSpcReduction="10000"/>
          </a:bodyPr>
          <a:lstStyle/>
          <a:p>
            <a:r>
              <a:rPr lang="en-US" dirty="0"/>
              <a:t>Answer 11</a:t>
            </a:r>
          </a:p>
        </p:txBody>
      </p:sp>
      <p:pic>
        <p:nvPicPr>
          <p:cNvPr id="7" name="Content Placeholder 6">
            <a:extLst>
              <a:ext uri="{FF2B5EF4-FFF2-40B4-BE49-F238E27FC236}">
                <a16:creationId xmlns:a16="http://schemas.microsoft.com/office/drawing/2014/main" id="{17935FE7-D3F4-9955-EF56-B10AF61B1FBC}"/>
              </a:ext>
            </a:extLst>
          </p:cNvPr>
          <p:cNvPicPr>
            <a:picLocks noGrp="1" noRot="1" noChangeAspect="1" noMove="1" noResize="1" noEditPoints="1" noAdjustHandles="1" noChangeArrowheads="1" noChangeShapeType="1" noCrop="1"/>
          </p:cNvPicPr>
          <p:nvPr>
            <p:ph sz="half" idx="2"/>
          </p:nvPr>
        </p:nvPicPr>
        <p:blipFill>
          <a:blip r:embed="rId2"/>
          <a:stretch>
            <a:fillRect/>
          </a:stretch>
        </p:blipFill>
        <p:spPr>
          <a:xfrm>
            <a:off x="2506246" y="740912"/>
            <a:ext cx="7179508" cy="5869062"/>
          </a:xfrm>
        </p:spPr>
      </p:pic>
      <p:sp>
        <p:nvSpPr>
          <p:cNvPr id="10" name="Rectangle 9">
            <a:extLst>
              <a:ext uri="{FF2B5EF4-FFF2-40B4-BE49-F238E27FC236}">
                <a16:creationId xmlns:a16="http://schemas.microsoft.com/office/drawing/2014/main" id="{9FF8AE41-C7F4-001E-DC80-19EC5F616A64}"/>
              </a:ext>
            </a:extLst>
          </p:cNvPr>
          <p:cNvSpPr>
            <a:spLocks/>
          </p:cNvSpPr>
          <p:nvPr/>
        </p:nvSpPr>
        <p:spPr>
          <a:xfrm>
            <a:off x="9139844" y="1080655"/>
            <a:ext cx="403167" cy="7232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3463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8ED6D-E7F4-D7A2-1B5F-C0722C12B9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8C4913-2A0A-29C0-9422-4F78F8138D62}"/>
              </a:ext>
            </a:extLst>
          </p:cNvPr>
          <p:cNvSpPr>
            <a:spLocks noGrp="1"/>
          </p:cNvSpPr>
          <p:nvPr>
            <p:ph sz="half" idx="13"/>
          </p:nvPr>
        </p:nvSpPr>
        <p:spPr>
          <a:xfrm>
            <a:off x="188911" y="1188720"/>
            <a:ext cx="9044299" cy="473825"/>
          </a:xfrm>
        </p:spPr>
        <p:txBody>
          <a:bodyPr>
            <a:normAutofit lnSpcReduction="10000"/>
          </a:bodyPr>
          <a:lstStyle/>
          <a:p>
            <a:r>
              <a:rPr lang="en-US" dirty="0"/>
              <a:t>Answer 11 continued</a:t>
            </a:r>
          </a:p>
          <a:p>
            <a:endParaRPr lang="en-US" sz="1600" dirty="0"/>
          </a:p>
        </p:txBody>
      </p:sp>
      <p:sp>
        <p:nvSpPr>
          <p:cNvPr id="18" name="Content Placeholder 2">
            <a:extLst>
              <a:ext uri="{FF2B5EF4-FFF2-40B4-BE49-F238E27FC236}">
                <a16:creationId xmlns:a16="http://schemas.microsoft.com/office/drawing/2014/main" id="{D7E25D1F-DC38-4CAC-9BE7-6CB16F57CC79}"/>
              </a:ext>
            </a:extLst>
          </p:cNvPr>
          <p:cNvSpPr txBox="1">
            <a:spLocks/>
          </p:cNvSpPr>
          <p:nvPr/>
        </p:nvSpPr>
        <p:spPr>
          <a:xfrm>
            <a:off x="188910" y="1474211"/>
            <a:ext cx="9044299" cy="8419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b="0" dirty="0"/>
          </a:p>
        </p:txBody>
      </p:sp>
      <p:pic>
        <p:nvPicPr>
          <p:cNvPr id="8" name="Picture 7">
            <a:extLst>
              <a:ext uri="{FF2B5EF4-FFF2-40B4-BE49-F238E27FC236}">
                <a16:creationId xmlns:a16="http://schemas.microsoft.com/office/drawing/2014/main" id="{0C62109D-2D87-100C-5699-4FE4AC7A6208}"/>
              </a:ext>
            </a:extLst>
          </p:cNvPr>
          <p:cNvPicPr>
            <a:picLocks noChangeAspect="1"/>
          </p:cNvPicPr>
          <p:nvPr/>
        </p:nvPicPr>
        <p:blipFill>
          <a:blip r:embed="rId3"/>
          <a:stretch>
            <a:fillRect/>
          </a:stretch>
        </p:blipFill>
        <p:spPr>
          <a:xfrm>
            <a:off x="5906866" y="1662545"/>
            <a:ext cx="522179" cy="522179"/>
          </a:xfrm>
          <a:prstGeom prst="rect">
            <a:avLst/>
          </a:prstGeom>
        </p:spPr>
      </p:pic>
      <p:pic>
        <p:nvPicPr>
          <p:cNvPr id="22" name="Picture 21">
            <a:extLst>
              <a:ext uri="{FF2B5EF4-FFF2-40B4-BE49-F238E27FC236}">
                <a16:creationId xmlns:a16="http://schemas.microsoft.com/office/drawing/2014/main" id="{06C99E26-2DAC-370C-2D1F-3AC113A26BC1}"/>
              </a:ext>
            </a:extLst>
          </p:cNvPr>
          <p:cNvPicPr>
            <a:picLocks noChangeAspect="1"/>
          </p:cNvPicPr>
          <p:nvPr/>
        </p:nvPicPr>
        <p:blipFill>
          <a:blip r:embed="rId4"/>
          <a:stretch>
            <a:fillRect/>
          </a:stretch>
        </p:blipFill>
        <p:spPr>
          <a:xfrm>
            <a:off x="828190" y="2946429"/>
            <a:ext cx="522179" cy="522179"/>
          </a:xfrm>
          <a:prstGeom prst="rect">
            <a:avLst/>
          </a:prstGeom>
        </p:spPr>
      </p:pic>
      <p:pic>
        <p:nvPicPr>
          <p:cNvPr id="11" name="Picture 10">
            <a:extLst>
              <a:ext uri="{FF2B5EF4-FFF2-40B4-BE49-F238E27FC236}">
                <a16:creationId xmlns:a16="http://schemas.microsoft.com/office/drawing/2014/main" id="{AD86F6B8-73A8-835D-B0C6-5AF6357E9E43}"/>
              </a:ext>
            </a:extLst>
          </p:cNvPr>
          <p:cNvPicPr>
            <a:picLocks noChangeAspect="1"/>
          </p:cNvPicPr>
          <p:nvPr/>
        </p:nvPicPr>
        <p:blipFill>
          <a:blip r:embed="rId5"/>
          <a:stretch>
            <a:fillRect/>
          </a:stretch>
        </p:blipFill>
        <p:spPr>
          <a:xfrm>
            <a:off x="1563576" y="2184724"/>
            <a:ext cx="9208757" cy="4305541"/>
          </a:xfrm>
          <a:prstGeom prst="rect">
            <a:avLst/>
          </a:prstGeom>
        </p:spPr>
      </p:pic>
      <p:graphicFrame>
        <p:nvGraphicFramePr>
          <p:cNvPr id="20" name="Table 19">
            <a:extLst>
              <a:ext uri="{FF2B5EF4-FFF2-40B4-BE49-F238E27FC236}">
                <a16:creationId xmlns:a16="http://schemas.microsoft.com/office/drawing/2014/main" id="{42D82C72-5269-57A5-7229-6A14E9B9AF08}"/>
              </a:ext>
            </a:extLst>
          </p:cNvPr>
          <p:cNvGraphicFramePr>
            <a:graphicFrameLocks noGrp="1"/>
          </p:cNvGraphicFramePr>
          <p:nvPr>
            <p:extLst>
              <p:ext uri="{D42A27DB-BD31-4B8C-83A1-F6EECF244321}">
                <p14:modId xmlns:p14="http://schemas.microsoft.com/office/powerpoint/2010/main" val="709693855"/>
              </p:ext>
            </p:extLst>
          </p:nvPr>
        </p:nvGraphicFramePr>
        <p:xfrm>
          <a:off x="9969190" y="1773084"/>
          <a:ext cx="1993838" cy="944062"/>
        </p:xfrm>
        <a:graphic>
          <a:graphicData uri="http://schemas.openxmlformats.org/drawingml/2006/table">
            <a:tbl>
              <a:tblPr firstRow="1" bandRow="1">
                <a:tableStyleId>{5C22544A-7EE6-4342-B048-85BDC9FD1C3A}</a:tableStyleId>
              </a:tblPr>
              <a:tblGrid>
                <a:gridCol w="1470116">
                  <a:extLst>
                    <a:ext uri="{9D8B030D-6E8A-4147-A177-3AD203B41FA5}">
                      <a16:colId xmlns:a16="http://schemas.microsoft.com/office/drawing/2014/main" val="3141871749"/>
                    </a:ext>
                  </a:extLst>
                </a:gridCol>
                <a:gridCol w="523722">
                  <a:extLst>
                    <a:ext uri="{9D8B030D-6E8A-4147-A177-3AD203B41FA5}">
                      <a16:colId xmlns:a16="http://schemas.microsoft.com/office/drawing/2014/main" val="3470746482"/>
                    </a:ext>
                  </a:extLst>
                </a:gridCol>
              </a:tblGrid>
              <a:tr h="31963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Total Employees: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tx1"/>
                          </a:solidFill>
                        </a:rPr>
                        <a:t>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4845199"/>
                  </a:ext>
                </a:extLst>
              </a:tr>
              <a:tr h="31963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Temporary: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8177283"/>
                  </a:ext>
                </a:extLst>
              </a:tr>
              <a:tr h="246187">
                <a:tc>
                  <a:txBody>
                    <a:bodyPr/>
                    <a:lstStyle/>
                    <a:p>
                      <a:pPr algn="r"/>
                      <a:r>
                        <a:rPr lang="en-US" sz="1400" dirty="0">
                          <a:solidFill>
                            <a:schemeClr val="tx1"/>
                          </a:solidFill>
                        </a:rPr>
                        <a:t>Contract: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8135835"/>
                  </a:ext>
                </a:extLst>
              </a:tr>
            </a:tbl>
          </a:graphicData>
        </a:graphic>
      </p:graphicFrame>
    </p:spTree>
    <p:extLst>
      <p:ext uri="{BB962C8B-B14F-4D97-AF65-F5344CB8AC3E}">
        <p14:creationId xmlns:p14="http://schemas.microsoft.com/office/powerpoint/2010/main" val="2614873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321fc13-479b-40c6-9b33-1f0a5d8c33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FB60F626377C48A364B8FEF3DCFC9A" ma:contentTypeVersion="16" ma:contentTypeDescription="Create a new document." ma:contentTypeScope="" ma:versionID="44fcbcc47e2806afae9fd685b3f7daf8">
  <xsd:schema xmlns:xsd="http://www.w3.org/2001/XMLSchema" xmlns:xs="http://www.w3.org/2001/XMLSchema" xmlns:p="http://schemas.microsoft.com/office/2006/metadata/properties" xmlns:ns3="3321fc13-479b-40c6-9b33-1f0a5d8c33e8" xmlns:ns4="cd50b483-5c84-4afb-ae96-591489a13360" targetNamespace="http://schemas.microsoft.com/office/2006/metadata/properties" ma:root="true" ma:fieldsID="77a233591af23054487371c7400213e1" ns3:_="" ns4:_="">
    <xsd:import namespace="3321fc13-479b-40c6-9b33-1f0a5d8c33e8"/>
    <xsd:import namespace="cd50b483-5c84-4afb-ae96-591489a1336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21fc13-479b-40c6-9b33-1f0a5d8c33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50b483-5c84-4afb-ae96-591489a1336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77F691-6C1E-4787-A19A-620D9CE8C2F7}">
  <ds:schemaRefs>
    <ds:schemaRef ds:uri="http://schemas.microsoft.com/office/2006/metadata/properties"/>
    <ds:schemaRef ds:uri="http://www.w3.org/2000/xmlns/"/>
    <ds:schemaRef ds:uri="3321fc13-479b-40c6-9b33-1f0a5d8c33e8"/>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42FA149B-7E65-4487-8265-3D14D3DC9CDC}">
  <ds:schemaRefs>
    <ds:schemaRef ds:uri="http://schemas.microsoft.com/sharepoint/v3/contenttype/forms"/>
  </ds:schemaRefs>
</ds:datastoreItem>
</file>

<file path=customXml/itemProps3.xml><?xml version="1.0" encoding="utf-8"?>
<ds:datastoreItem xmlns:ds="http://schemas.openxmlformats.org/officeDocument/2006/customXml" ds:itemID="{E83A0BE2-40FD-4569-871D-13AB4B51DB14}">
  <ds:schemaRefs>
    <ds:schemaRef ds:uri="http://schemas.microsoft.com/office/2006/metadata/contentType"/>
    <ds:schemaRef ds:uri="http://schemas.microsoft.com/office/2006/metadata/properties/metaAttributes"/>
    <ds:schemaRef ds:uri="http://www.w3.org/2000/xmlns/"/>
    <ds:schemaRef ds:uri="http://www.w3.org/2001/XMLSchema"/>
    <ds:schemaRef ds:uri="3321fc13-479b-40c6-9b33-1f0a5d8c33e8"/>
    <ds:schemaRef ds:uri="cd50b483-5c84-4afb-ae96-591489a13360"/>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5459</TotalTime>
  <Words>2085</Words>
  <Application>Microsoft Office PowerPoint</Application>
  <PresentationFormat>Widescreen</PresentationFormat>
  <Paragraphs>369</Paragraphs>
  <Slides>35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Calibri Light</vt:lpstr>
      <vt:lpstr>Source Code Pro Medium</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Robert S. Greco</cp:lastModifiedBy>
  <cp:revision>19</cp:revision>
  <cp:lastPrinted>2024-04-07T23:52:23Z</cp:lastPrinted>
  <dcterms:created xsi:type="dcterms:W3CDTF">2023-02-09T18:35:57Z</dcterms:created>
  <dcterms:modified xsi:type="dcterms:W3CDTF">2025-04-14T13:00:37Z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0x01010011FB60F626377C48A364B8FEF3DCFC9A</vt:lpwstr>
  </property>
</Properties>
</file>