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handoutMasterIdLst>
    <p:handoutMasterId r:id="rId32"/>
  </p:handoutMasterIdLst>
  <p:sldIdLst>
    <p:sldId id="389" r:id="rId5"/>
    <p:sldId id="402" r:id="rId6"/>
    <p:sldId id="401" r:id="rId7"/>
    <p:sldId id="257" r:id="rId8"/>
    <p:sldId id="258" r:id="rId9"/>
    <p:sldId id="259" r:id="rId10"/>
    <p:sldId id="390" r:id="rId11"/>
    <p:sldId id="380" r:id="rId12"/>
    <p:sldId id="391" r:id="rId13"/>
    <p:sldId id="388" r:id="rId14"/>
    <p:sldId id="399" r:id="rId15"/>
    <p:sldId id="328" r:id="rId16"/>
    <p:sldId id="400" r:id="rId17"/>
    <p:sldId id="398" r:id="rId18"/>
    <p:sldId id="265" r:id="rId19"/>
    <p:sldId id="267" r:id="rId20"/>
    <p:sldId id="327" r:id="rId21"/>
    <p:sldId id="337" r:id="rId22"/>
    <p:sldId id="392" r:id="rId23"/>
    <p:sldId id="394" r:id="rId24"/>
    <p:sldId id="274" r:id="rId25"/>
    <p:sldId id="372" r:id="rId26"/>
    <p:sldId id="371" r:id="rId27"/>
    <p:sldId id="395" r:id="rId28"/>
    <p:sldId id="396" r:id="rId29"/>
    <p:sldId id="397" r:id="rId30"/>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058DEE-4CB5-4A85-9864-CD8674528B45}" v="52" dt="2025-04-25T15:37:12.777"/>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792" autoAdjust="0"/>
  </p:normalViewPr>
  <p:slideViewPr>
    <p:cSldViewPr snapToGrid="0">
      <p:cViewPr varScale="1">
        <p:scale>
          <a:sx n="71" d="100"/>
          <a:sy n="71" d="100"/>
        </p:scale>
        <p:origin x="1018" y="53"/>
      </p:cViewPr>
      <p:guideLst/>
    </p:cSldViewPr>
  </p:slideViewPr>
  <p:notesTextViewPr>
    <p:cViewPr>
      <p:scale>
        <a:sx n="3" d="2"/>
        <a:sy n="3" d="2"/>
      </p:scale>
      <p:origin x="0" y="0"/>
    </p:cViewPr>
  </p:notesTextViewPr>
  <p:notesViewPr>
    <p:cSldViewPr snapToGrid="0">
      <p:cViewPr varScale="1">
        <p:scale>
          <a:sx n="48" d="100"/>
          <a:sy n="48" d="100"/>
        </p:scale>
        <p:origin x="2672" y="3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3"/>
            <a:ext cx="3011699" cy="463408"/>
          </a:xfrm>
          <a:prstGeom prst="rect">
            <a:avLst/>
          </a:prstGeom>
        </p:spPr>
        <p:txBody>
          <a:bodyPr vert="horz" lIns="92476" tIns="46237" rIns="92476" bIns="46237" rtlCol="0"/>
          <a:lstStyle>
            <a:lvl1pPr algn="l">
              <a:defRPr sz="1200"/>
            </a:lvl1pPr>
          </a:lstStyle>
          <a:p>
            <a:r>
              <a:rPr lang="en-US" dirty="0"/>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36771" y="3"/>
            <a:ext cx="3011699" cy="463408"/>
          </a:xfrm>
          <a:prstGeom prst="rect">
            <a:avLst/>
          </a:prstGeom>
        </p:spPr>
        <p:txBody>
          <a:bodyPr vert="horz" lIns="92476" tIns="46237" rIns="92476" bIns="46237" rtlCol="0"/>
          <a:lstStyle>
            <a:lvl1pPr algn="r">
              <a:defRPr sz="1200"/>
            </a:lvl1pPr>
          </a:lstStyle>
          <a:p>
            <a:fld id="{BDFA5848-4350-4C8C-841A-A2639A912AD6}" type="datetimeFigureOut">
              <a:rPr lang="en-US" smtClean="0"/>
              <a:t>4/25/2025</a:t>
            </a:fld>
            <a:endParaRPr lang="en-US" dirty="0"/>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772672"/>
            <a:ext cx="3011699" cy="463407"/>
          </a:xfrm>
          <a:prstGeom prst="rect">
            <a:avLst/>
          </a:prstGeom>
        </p:spPr>
        <p:txBody>
          <a:bodyPr vert="horz" lIns="92476" tIns="46237" rIns="92476" bIns="46237"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36771" y="8772672"/>
            <a:ext cx="3011699" cy="463407"/>
          </a:xfrm>
          <a:prstGeom prst="rect">
            <a:avLst/>
          </a:prstGeom>
        </p:spPr>
        <p:txBody>
          <a:bodyPr vert="horz" lIns="92476" tIns="46237" rIns="92476" bIns="46237" rtlCol="0" anchor="b"/>
          <a:lstStyle>
            <a:lvl1pPr algn="r">
              <a:defRPr sz="1200"/>
            </a:lvl1pPr>
          </a:lstStyle>
          <a:p>
            <a:fld id="{9CC9B554-CE9A-4EFC-8C58-8C0B48350D8A}" type="slidenum">
              <a:rPr lang="en-US" smtClean="0"/>
              <a:t>‹#›</a:t>
            </a:fld>
            <a:endParaRPr lang="en-US" dirty="0"/>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011699" cy="463408"/>
          </a:xfrm>
          <a:prstGeom prst="rect">
            <a:avLst/>
          </a:prstGeom>
        </p:spPr>
        <p:txBody>
          <a:bodyPr vert="horz" lIns="92476" tIns="46237" rIns="92476" bIns="46237" rtlCol="0"/>
          <a:lstStyle>
            <a:lvl1pPr algn="l">
              <a:defRPr sz="1200"/>
            </a:lvl1pPr>
          </a:lstStyle>
          <a:p>
            <a:r>
              <a:rPr lang="en-US" dirty="0"/>
              <a:t>FY 2024 Budget Hearings - Department of Real Estate &amp; Housing</a:t>
            </a:r>
          </a:p>
        </p:txBody>
      </p:sp>
      <p:sp>
        <p:nvSpPr>
          <p:cNvPr id="3" name="Date Placeholder 2"/>
          <p:cNvSpPr>
            <a:spLocks noGrp="1"/>
          </p:cNvSpPr>
          <p:nvPr>
            <p:ph type="dt" idx="1"/>
          </p:nvPr>
        </p:nvSpPr>
        <p:spPr>
          <a:xfrm>
            <a:off x="3936771" y="3"/>
            <a:ext cx="3011699" cy="463408"/>
          </a:xfrm>
          <a:prstGeom prst="rect">
            <a:avLst/>
          </a:prstGeom>
        </p:spPr>
        <p:txBody>
          <a:bodyPr vert="horz" lIns="92476" tIns="46237" rIns="92476" bIns="46237" rtlCol="0"/>
          <a:lstStyle>
            <a:lvl1pPr algn="r">
              <a:defRPr sz="1200"/>
            </a:lvl1pPr>
          </a:lstStyle>
          <a:p>
            <a:fld id="{41D78027-D353-483E-95A2-FCBA33FBCBEA}" type="datetimeFigureOut">
              <a:rPr lang="en-US" smtClean="0"/>
              <a:t>4/25/2025</a:t>
            </a:fld>
            <a:endParaRPr lang="en-US" dirty="0"/>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76" tIns="46237" rIns="92476" bIns="46237" rtlCol="0" anchor="ctr"/>
          <a:lstStyle/>
          <a:p>
            <a:endParaRPr lang="en-US" dirty="0"/>
          </a:p>
        </p:txBody>
      </p:sp>
      <p:sp>
        <p:nvSpPr>
          <p:cNvPr id="5" name="Notes Placeholder 4"/>
          <p:cNvSpPr>
            <a:spLocks noGrp="1"/>
          </p:cNvSpPr>
          <p:nvPr>
            <p:ph type="body" sz="quarter" idx="3"/>
          </p:nvPr>
        </p:nvSpPr>
        <p:spPr>
          <a:xfrm>
            <a:off x="695008" y="4444864"/>
            <a:ext cx="5560060" cy="3636705"/>
          </a:xfrm>
          <a:prstGeom prst="rect">
            <a:avLst/>
          </a:prstGeom>
        </p:spPr>
        <p:txBody>
          <a:bodyPr vert="horz" lIns="92476" tIns="46237" rIns="92476" bIns="4623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2"/>
            <a:ext cx="3011699" cy="463407"/>
          </a:xfrm>
          <a:prstGeom prst="rect">
            <a:avLst/>
          </a:prstGeom>
        </p:spPr>
        <p:txBody>
          <a:bodyPr vert="horz" lIns="92476" tIns="46237" rIns="92476" bIns="4623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71" y="8772672"/>
            <a:ext cx="3011699" cy="463407"/>
          </a:xfrm>
          <a:prstGeom prst="rect">
            <a:avLst/>
          </a:prstGeom>
        </p:spPr>
        <p:txBody>
          <a:bodyPr vert="horz" lIns="92476" tIns="46237" rIns="92476" bIns="46237" rtlCol="0" anchor="b"/>
          <a:lstStyle>
            <a:lvl1pPr algn="r">
              <a:defRPr sz="1200"/>
            </a:lvl1pPr>
          </a:lstStyle>
          <a:p>
            <a:fld id="{3334F976-DB2A-4B38-ABF1-FB6B30916456}" type="slidenum">
              <a:rPr lang="en-US" smtClean="0"/>
              <a:t>‹#›</a:t>
            </a:fld>
            <a:endParaRPr lang="en-US" dirty="0"/>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2703710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FY 2024 Budget Hearings - Department of Real Estate &amp; Housing</a:t>
            </a:r>
          </a:p>
        </p:txBody>
      </p:sp>
    </p:spTree>
    <p:extLst>
      <p:ext uri="{BB962C8B-B14F-4D97-AF65-F5344CB8AC3E}">
        <p14:creationId xmlns:p14="http://schemas.microsoft.com/office/powerpoint/2010/main" val="518262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4</a:t>
            </a:fld>
            <a:endParaRPr lang="en-US" dirty="0"/>
          </a:p>
        </p:txBody>
      </p:sp>
    </p:spTree>
    <p:extLst>
      <p:ext uri="{BB962C8B-B14F-4D97-AF65-F5344CB8AC3E}">
        <p14:creationId xmlns:p14="http://schemas.microsoft.com/office/powerpoint/2010/main" val="3519076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5</a:t>
            </a:fld>
            <a:endParaRPr lang="en-US" dirty="0"/>
          </a:p>
        </p:txBody>
      </p:sp>
    </p:spTree>
    <p:extLst>
      <p:ext uri="{BB962C8B-B14F-4D97-AF65-F5344CB8AC3E}">
        <p14:creationId xmlns:p14="http://schemas.microsoft.com/office/powerpoint/2010/main" val="22321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6</a:t>
            </a:fld>
            <a:endParaRPr lang="en-US" dirty="0"/>
          </a:p>
        </p:txBody>
      </p:sp>
    </p:spTree>
    <p:extLst>
      <p:ext uri="{BB962C8B-B14F-4D97-AF65-F5344CB8AC3E}">
        <p14:creationId xmlns:p14="http://schemas.microsoft.com/office/powerpoint/2010/main" val="2182834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3FC17-7E52-2BAF-B0E0-E3E8E493C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EF5C77-89F3-8485-68B7-EDFEBEBEE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42C7E-B8F2-2B5E-9044-DA3EB03DD705}"/>
              </a:ext>
            </a:extLst>
          </p:cNvPr>
          <p:cNvSpPr>
            <a:spLocks noGrp="1"/>
          </p:cNvSpPr>
          <p:nvPr>
            <p:ph type="body" idx="1"/>
          </p:nvPr>
        </p:nvSpPr>
        <p:spPr/>
        <p:txBody>
          <a:bodyPr/>
          <a:lstStyle/>
          <a:p>
            <a:pPr defTabSz="914250">
              <a:defRPr/>
            </a:pPr>
            <a:endParaRPr lang="en-US" dirty="0"/>
          </a:p>
          <a:p>
            <a:endParaRPr lang="en-US" dirty="0"/>
          </a:p>
        </p:txBody>
      </p:sp>
      <p:sp>
        <p:nvSpPr>
          <p:cNvPr id="4" name="Slide Number Placeholder 3">
            <a:extLst>
              <a:ext uri="{FF2B5EF4-FFF2-40B4-BE49-F238E27FC236}">
                <a16:creationId xmlns:a16="http://schemas.microsoft.com/office/drawing/2014/main" id="{216E62B2-A9AA-829B-1F39-92005E8FC05E}"/>
              </a:ext>
            </a:extLst>
          </p:cNvPr>
          <p:cNvSpPr>
            <a:spLocks noGrp="1"/>
          </p:cNvSpPr>
          <p:nvPr>
            <p:ph type="sldNum" sz="quarter" idx="5"/>
          </p:nvPr>
        </p:nvSpPr>
        <p:spPr/>
        <p:txBody>
          <a:bodyPr/>
          <a:lstStyle/>
          <a:p>
            <a:fld id="{7A1472D6-DF75-4DD7-9415-44EFE67B018A}" type="slidenum">
              <a:rPr lang="en-US" smtClean="0"/>
              <a:t>7</a:t>
            </a:fld>
            <a:endParaRPr lang="en-US" dirty="0"/>
          </a:p>
        </p:txBody>
      </p:sp>
    </p:spTree>
    <p:extLst>
      <p:ext uri="{BB962C8B-B14F-4D97-AF65-F5344CB8AC3E}">
        <p14:creationId xmlns:p14="http://schemas.microsoft.com/office/powerpoint/2010/main" val="1666476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8</a:t>
            </a:fld>
            <a:endParaRPr lang="en-US" dirty="0"/>
          </a:p>
        </p:txBody>
      </p:sp>
    </p:spTree>
    <p:extLst>
      <p:ext uri="{BB962C8B-B14F-4D97-AF65-F5344CB8AC3E}">
        <p14:creationId xmlns:p14="http://schemas.microsoft.com/office/powerpoint/2010/main" val="2071669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55D9B-3BF4-E702-12B8-D9D2AC7B72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04B6E-F6B4-E8CD-F6FE-8A814A88D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25B833-27B5-0690-247E-037D3C7418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3A79F6-E718-C4C3-3F22-4E7B9394258C}"/>
              </a:ext>
            </a:extLst>
          </p:cNvPr>
          <p:cNvSpPr>
            <a:spLocks noGrp="1"/>
          </p:cNvSpPr>
          <p:nvPr>
            <p:ph type="sldNum" sz="quarter" idx="5"/>
          </p:nvPr>
        </p:nvSpPr>
        <p:spPr/>
        <p:txBody>
          <a:bodyPr/>
          <a:lstStyle/>
          <a:p>
            <a:fld id="{7A1472D6-DF75-4DD7-9415-44EFE67B018A}" type="slidenum">
              <a:rPr lang="en-US" smtClean="0"/>
              <a:t>9</a:t>
            </a:fld>
            <a:endParaRPr lang="en-US" dirty="0"/>
          </a:p>
        </p:txBody>
      </p:sp>
    </p:spTree>
    <p:extLst>
      <p:ext uri="{BB962C8B-B14F-4D97-AF65-F5344CB8AC3E}">
        <p14:creationId xmlns:p14="http://schemas.microsoft.com/office/powerpoint/2010/main" val="3508622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10</a:t>
            </a:fld>
            <a:endParaRPr lang="en-US" dirty="0"/>
          </a:p>
        </p:txBody>
      </p:sp>
    </p:spTree>
    <p:extLst>
      <p:ext uri="{BB962C8B-B14F-4D97-AF65-F5344CB8AC3E}">
        <p14:creationId xmlns:p14="http://schemas.microsoft.com/office/powerpoint/2010/main" val="3714892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33613-AE7F-7852-120F-8337E7E820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F4522-641B-CD6F-3C9F-F554E5E971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2FC03A-FCE8-E083-B2B4-6863F3D9A2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6CE0DA-3877-59D5-B542-79FE9719F641}"/>
              </a:ext>
            </a:extLst>
          </p:cNvPr>
          <p:cNvSpPr>
            <a:spLocks noGrp="1"/>
          </p:cNvSpPr>
          <p:nvPr>
            <p:ph type="sldNum" sz="quarter" idx="5"/>
          </p:nvPr>
        </p:nvSpPr>
        <p:spPr/>
        <p:txBody>
          <a:bodyPr/>
          <a:lstStyle/>
          <a:p>
            <a:fld id="{7A1472D6-DF75-4DD7-9415-44EFE67B018A}" type="slidenum">
              <a:rPr lang="en-US" smtClean="0"/>
              <a:t>11</a:t>
            </a:fld>
            <a:endParaRPr lang="en-US" dirty="0"/>
          </a:p>
        </p:txBody>
      </p:sp>
    </p:spTree>
    <p:extLst>
      <p:ext uri="{BB962C8B-B14F-4D97-AF65-F5344CB8AC3E}">
        <p14:creationId xmlns:p14="http://schemas.microsoft.com/office/powerpoint/2010/main" val="1360619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50">
              <a:defRPr/>
            </a:pPr>
            <a:endParaRPr lang="en-US" dirty="0"/>
          </a:p>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12</a:t>
            </a:fld>
            <a:endParaRPr lang="en-US" dirty="0"/>
          </a:p>
        </p:txBody>
      </p:sp>
    </p:spTree>
    <p:extLst>
      <p:ext uri="{BB962C8B-B14F-4D97-AF65-F5344CB8AC3E}">
        <p14:creationId xmlns:p14="http://schemas.microsoft.com/office/powerpoint/2010/main" val="3895725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37AB3-2F5C-4820-76AD-06C029BD3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B8745-1E14-18E1-EF0E-BA0AD9ED39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B0FF5D-F046-48F3-BC8B-2C89C4FDE142}"/>
              </a:ext>
            </a:extLst>
          </p:cNvPr>
          <p:cNvSpPr>
            <a:spLocks noGrp="1"/>
          </p:cNvSpPr>
          <p:nvPr>
            <p:ph type="body" idx="1"/>
          </p:nvPr>
        </p:nvSpPr>
        <p:spPr/>
        <p:txBody>
          <a:bodyPr/>
          <a:lstStyle/>
          <a:p>
            <a:pPr defTabSz="914250">
              <a:defRPr/>
            </a:pPr>
            <a:endParaRPr lang="en-US" dirty="0"/>
          </a:p>
          <a:p>
            <a:endParaRPr lang="en-US" dirty="0"/>
          </a:p>
        </p:txBody>
      </p:sp>
      <p:sp>
        <p:nvSpPr>
          <p:cNvPr id="4" name="Slide Number Placeholder 3">
            <a:extLst>
              <a:ext uri="{FF2B5EF4-FFF2-40B4-BE49-F238E27FC236}">
                <a16:creationId xmlns:a16="http://schemas.microsoft.com/office/drawing/2014/main" id="{33B30C40-D38E-48AB-F273-43C77B481027}"/>
              </a:ext>
            </a:extLst>
          </p:cNvPr>
          <p:cNvSpPr>
            <a:spLocks noGrp="1"/>
          </p:cNvSpPr>
          <p:nvPr>
            <p:ph type="sldNum" sz="quarter" idx="5"/>
          </p:nvPr>
        </p:nvSpPr>
        <p:spPr/>
        <p:txBody>
          <a:bodyPr/>
          <a:lstStyle/>
          <a:p>
            <a:fld id="{7A1472D6-DF75-4DD7-9415-44EFE67B018A}" type="slidenum">
              <a:rPr lang="en-US" smtClean="0"/>
              <a:t>13</a:t>
            </a:fld>
            <a:endParaRPr lang="en-US" dirty="0"/>
          </a:p>
        </p:txBody>
      </p:sp>
    </p:spTree>
    <p:extLst>
      <p:ext uri="{BB962C8B-B14F-4D97-AF65-F5344CB8AC3E}">
        <p14:creationId xmlns:p14="http://schemas.microsoft.com/office/powerpoint/2010/main" val="143502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FE119-751A-90E5-0EAC-94180892F4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6C3980-7FB7-7A04-E62D-9909B3DE6B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838A8A-742E-7FB3-F5B7-D0EDE7031D82}"/>
              </a:ext>
            </a:extLst>
          </p:cNvPr>
          <p:cNvSpPr>
            <a:spLocks noGrp="1"/>
          </p:cNvSpPr>
          <p:nvPr>
            <p:ph type="body" idx="1"/>
          </p:nvPr>
        </p:nvSpPr>
        <p:spPr/>
        <p:txBody>
          <a:bodyPr/>
          <a:lstStyle/>
          <a:p>
            <a:pPr defTabSz="914250">
              <a:defRPr/>
            </a:pPr>
            <a:endParaRPr lang="en-US" dirty="0"/>
          </a:p>
          <a:p>
            <a:endParaRPr lang="en-US" dirty="0"/>
          </a:p>
        </p:txBody>
      </p:sp>
      <p:sp>
        <p:nvSpPr>
          <p:cNvPr id="4" name="Slide Number Placeholder 3">
            <a:extLst>
              <a:ext uri="{FF2B5EF4-FFF2-40B4-BE49-F238E27FC236}">
                <a16:creationId xmlns:a16="http://schemas.microsoft.com/office/drawing/2014/main" id="{206F77FF-2760-2D02-07FA-5E75E8BCB173}"/>
              </a:ext>
            </a:extLst>
          </p:cNvPr>
          <p:cNvSpPr>
            <a:spLocks noGrp="1"/>
          </p:cNvSpPr>
          <p:nvPr>
            <p:ph type="sldNum" sz="quarter" idx="5"/>
          </p:nvPr>
        </p:nvSpPr>
        <p:spPr/>
        <p:txBody>
          <a:bodyPr/>
          <a:lstStyle/>
          <a:p>
            <a:fld id="{7A1472D6-DF75-4DD7-9415-44EFE67B018A}" type="slidenum">
              <a:rPr lang="en-US" smtClean="0"/>
              <a:t>14</a:t>
            </a:fld>
            <a:endParaRPr lang="en-US" dirty="0"/>
          </a:p>
        </p:txBody>
      </p:sp>
    </p:spTree>
    <p:extLst>
      <p:ext uri="{BB962C8B-B14F-4D97-AF65-F5344CB8AC3E}">
        <p14:creationId xmlns:p14="http://schemas.microsoft.com/office/powerpoint/2010/main" val="2668786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7A1472D6-DF75-4DD7-9415-44EFE67B018A}" type="slidenum">
              <a:rPr lang="en-US" smtClean="0"/>
              <a:t>15</a:t>
            </a:fld>
            <a:endParaRPr lang="en-US" dirty="0"/>
          </a:p>
        </p:txBody>
      </p:sp>
    </p:spTree>
    <p:extLst>
      <p:ext uri="{BB962C8B-B14F-4D97-AF65-F5344CB8AC3E}">
        <p14:creationId xmlns:p14="http://schemas.microsoft.com/office/powerpoint/2010/main" val="2303521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16</a:t>
            </a:fld>
            <a:endParaRPr lang="en-US" dirty="0"/>
          </a:p>
        </p:txBody>
      </p:sp>
    </p:spTree>
    <p:extLst>
      <p:ext uri="{BB962C8B-B14F-4D97-AF65-F5344CB8AC3E}">
        <p14:creationId xmlns:p14="http://schemas.microsoft.com/office/powerpoint/2010/main" val="1209813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17</a:t>
            </a:fld>
            <a:endParaRPr lang="en-US" dirty="0"/>
          </a:p>
        </p:txBody>
      </p:sp>
    </p:spTree>
    <p:extLst>
      <p:ext uri="{BB962C8B-B14F-4D97-AF65-F5344CB8AC3E}">
        <p14:creationId xmlns:p14="http://schemas.microsoft.com/office/powerpoint/2010/main" val="127696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18</a:t>
            </a:fld>
            <a:endParaRPr lang="en-US" dirty="0"/>
          </a:p>
        </p:txBody>
      </p:sp>
    </p:spTree>
    <p:extLst>
      <p:ext uri="{BB962C8B-B14F-4D97-AF65-F5344CB8AC3E}">
        <p14:creationId xmlns:p14="http://schemas.microsoft.com/office/powerpoint/2010/main" val="3514698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2B2C1-4BF4-E187-034F-1D44EF20E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673324-07A4-DDB7-3691-73217FA232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75CFC0-20EF-9018-C20F-DBB86E9D37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55F761-FCC8-0DD6-394E-A2A9183622FC}"/>
              </a:ext>
            </a:extLst>
          </p:cNvPr>
          <p:cNvSpPr>
            <a:spLocks noGrp="1"/>
          </p:cNvSpPr>
          <p:nvPr>
            <p:ph type="sldNum" sz="quarter" idx="5"/>
          </p:nvPr>
        </p:nvSpPr>
        <p:spPr/>
        <p:txBody>
          <a:bodyPr/>
          <a:lstStyle/>
          <a:p>
            <a:fld id="{7A1472D6-DF75-4DD7-9415-44EFE67B018A}" type="slidenum">
              <a:rPr lang="en-US" smtClean="0"/>
              <a:t>19</a:t>
            </a:fld>
            <a:endParaRPr lang="en-US" dirty="0"/>
          </a:p>
        </p:txBody>
      </p:sp>
    </p:spTree>
    <p:extLst>
      <p:ext uri="{BB962C8B-B14F-4D97-AF65-F5344CB8AC3E}">
        <p14:creationId xmlns:p14="http://schemas.microsoft.com/office/powerpoint/2010/main" val="2063437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21</a:t>
            </a:fld>
            <a:endParaRPr lang="en-US" dirty="0"/>
          </a:p>
        </p:txBody>
      </p:sp>
    </p:spTree>
    <p:extLst>
      <p:ext uri="{BB962C8B-B14F-4D97-AF65-F5344CB8AC3E}">
        <p14:creationId xmlns:p14="http://schemas.microsoft.com/office/powerpoint/2010/main" val="4771399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22</a:t>
            </a:fld>
            <a:endParaRPr lang="en-US" dirty="0"/>
          </a:p>
        </p:txBody>
      </p:sp>
    </p:spTree>
    <p:extLst>
      <p:ext uri="{BB962C8B-B14F-4D97-AF65-F5344CB8AC3E}">
        <p14:creationId xmlns:p14="http://schemas.microsoft.com/office/powerpoint/2010/main" val="3175600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472D6-DF75-4DD7-9415-44EFE67B018A}" type="slidenum">
              <a:rPr lang="en-US" smtClean="0"/>
              <a:t>23</a:t>
            </a:fld>
            <a:endParaRPr lang="en-US" dirty="0"/>
          </a:p>
        </p:txBody>
      </p:sp>
    </p:spTree>
    <p:extLst>
      <p:ext uri="{BB962C8B-B14F-4D97-AF65-F5344CB8AC3E}">
        <p14:creationId xmlns:p14="http://schemas.microsoft.com/office/powerpoint/2010/main" val="3734543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84E15-EC59-AE3F-B56F-86533FBA5F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57A444-3E4C-FB28-C32A-5989F7CE07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86380E-CAFA-F0F2-0C28-8EDE21D5FC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D39461-4828-4150-1BAA-5374CC3A0FF7}"/>
              </a:ext>
            </a:extLst>
          </p:cNvPr>
          <p:cNvSpPr>
            <a:spLocks noGrp="1"/>
          </p:cNvSpPr>
          <p:nvPr>
            <p:ph type="sldNum" sz="quarter" idx="5"/>
          </p:nvPr>
        </p:nvSpPr>
        <p:spPr/>
        <p:txBody>
          <a:bodyPr/>
          <a:lstStyle/>
          <a:p>
            <a:fld id="{7A1472D6-DF75-4DD7-9415-44EFE67B018A}" type="slidenum">
              <a:rPr lang="en-US" smtClean="0"/>
              <a:t>24</a:t>
            </a:fld>
            <a:endParaRPr lang="en-US" dirty="0"/>
          </a:p>
        </p:txBody>
      </p:sp>
    </p:spTree>
    <p:extLst>
      <p:ext uri="{BB962C8B-B14F-4D97-AF65-F5344CB8AC3E}">
        <p14:creationId xmlns:p14="http://schemas.microsoft.com/office/powerpoint/2010/main" val="12308165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3FEFE-E4C0-2DEE-8366-F7B3339AD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DEADD-85AA-4CFE-03AC-0387BE0B3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6FB19A-C641-46E3-2599-DE666AEF7D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137066-40D9-A6AE-EDA1-E9A47AC7950D}"/>
              </a:ext>
            </a:extLst>
          </p:cNvPr>
          <p:cNvSpPr>
            <a:spLocks noGrp="1"/>
          </p:cNvSpPr>
          <p:nvPr>
            <p:ph type="sldNum" sz="quarter" idx="5"/>
          </p:nvPr>
        </p:nvSpPr>
        <p:spPr/>
        <p:txBody>
          <a:bodyPr/>
          <a:lstStyle/>
          <a:p>
            <a:fld id="{7A1472D6-DF75-4DD7-9415-44EFE67B018A}" type="slidenum">
              <a:rPr lang="en-US" smtClean="0"/>
              <a:t>25</a:t>
            </a:fld>
            <a:endParaRPr lang="en-US" dirty="0"/>
          </a:p>
        </p:txBody>
      </p:sp>
    </p:spTree>
    <p:extLst>
      <p:ext uri="{BB962C8B-B14F-4D97-AF65-F5344CB8AC3E}">
        <p14:creationId xmlns:p14="http://schemas.microsoft.com/office/powerpoint/2010/main" val="1894661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25CA8-B42B-F475-1371-789CB6293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326C67-B18A-5D5A-B480-B3614DC240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824DC-37CC-6846-C69F-4C2C930EEF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14F26-D620-2F62-AEAD-B4967EE9DC14}"/>
              </a:ext>
            </a:extLst>
          </p:cNvPr>
          <p:cNvSpPr>
            <a:spLocks noGrp="1"/>
          </p:cNvSpPr>
          <p:nvPr>
            <p:ph type="sldNum" sz="quarter" idx="5"/>
          </p:nvPr>
        </p:nvSpPr>
        <p:spPr/>
        <p:txBody>
          <a:bodyPr/>
          <a:lstStyle/>
          <a:p>
            <a:fld id="{7A1472D6-DF75-4DD7-9415-44EFE67B018A}" type="slidenum">
              <a:rPr lang="en-US" smtClean="0"/>
              <a:t>26</a:t>
            </a:fld>
            <a:endParaRPr lang="en-US" dirty="0"/>
          </a:p>
        </p:txBody>
      </p:sp>
    </p:spTree>
    <p:extLst>
      <p:ext uri="{BB962C8B-B14F-4D97-AF65-F5344CB8AC3E}">
        <p14:creationId xmlns:p14="http://schemas.microsoft.com/office/powerpoint/2010/main" val="173160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dirty="0"/>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dirty="0"/>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dirty="0"/>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dirty="0"/>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dirty="0"/>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dirty="0"/>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023 Forma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4F3CD03-63AD-4FF0-BEFD-196ED5A7E5B1}" type="datetime1">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t>4/25/2025</a:t>
            </a:fld>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188911" y="1758575"/>
            <a:ext cx="10980837" cy="4778749"/>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a:t>Fourth level</a:t>
            </a:r>
          </a:p>
          <a:p>
            <a:pPr lvl="4"/>
            <a:r>
              <a:rPr lang="en-US" dirty="0"/>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188911" y="1188720"/>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FY 2026 Budget Hearings</a:t>
            </a:r>
            <a:b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Law Department</a:t>
            </a:r>
          </a:p>
        </p:txBody>
      </p:sp>
      <p:pic>
        <p:nvPicPr>
          <p:cNvPr id="2" name="Picture 1" descr="A picture containing calendar&#10;&#10;Description automatically generated">
            <a:extLst>
              <a:ext uri="{FF2B5EF4-FFF2-40B4-BE49-F238E27FC236}">
                <a16:creationId xmlns:a16="http://schemas.microsoft.com/office/drawing/2014/main" id="{55DAE2C8-A3A1-6682-8A83-A72A131B58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517944" y="158620"/>
            <a:ext cx="1412506" cy="1412506"/>
          </a:xfrm>
          <a:prstGeom prst="rect">
            <a:avLst/>
          </a:prstGeom>
          <a:noFill/>
        </p:spPr>
      </p:pic>
    </p:spTree>
    <p:extLst>
      <p:ext uri="{BB962C8B-B14F-4D97-AF65-F5344CB8AC3E}">
        <p14:creationId xmlns:p14="http://schemas.microsoft.com/office/powerpoint/2010/main" val="2538719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dirty="0"/>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ty with a river running through it&#10;&#10;AI-generated content may be incorrect.">
            <a:extLst>
              <a:ext uri="{FF2B5EF4-FFF2-40B4-BE49-F238E27FC236}">
                <a16:creationId xmlns:a16="http://schemas.microsoft.com/office/drawing/2014/main" id="{D8711CBD-3D99-11E0-6CE6-5FD891004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06" y="-518001"/>
            <a:ext cx="12322206" cy="8212750"/>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130206" y="3911612"/>
            <a:ext cx="12322206" cy="1686757"/>
          </a:xfrm>
          <a:prstGeom prst="rect">
            <a:avLst/>
          </a:prstGeom>
          <a:solidFill>
            <a:schemeClr val="accent4">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endParaRPr lang="en-US" sz="5500" b="1" dirty="0">
              <a:solidFill>
                <a:srgbClr val="0033CC"/>
              </a:solidFill>
              <a:latin typeface="+mn-lt"/>
              <a:cs typeface="Times New Roman" panose="02020603050405020304" pitchFamily="18" charset="0"/>
            </a:endParaRPr>
          </a:p>
          <a:p>
            <a:pPr algn="ctr">
              <a:lnSpc>
                <a:spcPct val="100000"/>
              </a:lnSpc>
              <a:spcBef>
                <a:spcPts val="0"/>
              </a:spcBef>
              <a:buClr>
                <a:srgbClr val="4472C4"/>
              </a:buClr>
              <a:buSzPct val="100000"/>
              <a:buFont typeface="Calibri" panose="020F0502020204030204" pitchFamily="34" charset="0"/>
              <a:buNone/>
              <a:defRPr/>
            </a:pPr>
            <a:r>
              <a:rPr lang="en-US" sz="5000" b="1" dirty="0">
                <a:latin typeface="+mn-lt"/>
                <a:cs typeface="Times New Roman" panose="02020603050405020304" pitchFamily="18" charset="0"/>
              </a:rPr>
              <a:t>           FY 2026 Budget Hearing</a:t>
            </a:r>
          </a:p>
          <a:p>
            <a:pPr algn="ctr">
              <a:lnSpc>
                <a:spcPct val="100000"/>
              </a:lnSpc>
              <a:spcBef>
                <a:spcPts val="0"/>
              </a:spcBef>
              <a:buClr>
                <a:srgbClr val="4472C4"/>
              </a:buClr>
              <a:buSzPct val="100000"/>
              <a:buFont typeface="Calibri" panose="020F0502020204030204" pitchFamily="34" charset="0"/>
              <a:buNone/>
              <a:defRPr/>
            </a:pPr>
            <a:r>
              <a:rPr lang="en-US" b="1" dirty="0">
                <a:solidFill>
                  <a:srgbClr val="0033CC"/>
                </a:solidFill>
                <a:latin typeface="+mn-lt"/>
                <a:cs typeface="Times New Roman" panose="02020603050405020304" pitchFamily="18" charset="0"/>
              </a:rPr>
              <a:t>             LAW DEPARTMENT</a:t>
            </a:r>
          </a:p>
          <a:p>
            <a:pPr algn="ctr">
              <a:lnSpc>
                <a:spcPct val="100000"/>
              </a:lnSpc>
              <a:spcBef>
                <a:spcPts val="0"/>
              </a:spcBef>
              <a:buClr>
                <a:srgbClr val="4472C4"/>
              </a:buClr>
              <a:buSzPct val="100000"/>
              <a:buFont typeface="Calibri" panose="020F0502020204030204" pitchFamily="34" charset="0"/>
              <a:buNone/>
              <a:defRPr/>
            </a:pPr>
            <a:endParaRPr lang="en-US" sz="1000" b="1" dirty="0">
              <a:latin typeface="+mn-lt"/>
              <a:cs typeface="Times New Roman" panose="02020603050405020304" pitchFamily="18" charset="0"/>
            </a:endParaRP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3765790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4">
            <a:extLst>
              <a:ext uri="{FF2B5EF4-FFF2-40B4-BE49-F238E27FC236}">
                <a16:creationId xmlns:a16="http://schemas.microsoft.com/office/drawing/2014/main" id="{8B849738-DB9E-4013-AC59-67A80F64B5A6}"/>
              </a:ext>
            </a:extLst>
          </p:cNvPr>
          <p:cNvGraphicFramePr>
            <a:graphicFrameLocks noGrp="1"/>
          </p:cNvGraphicFramePr>
          <p:nvPr>
            <p:ph sz="half" idx="2"/>
          </p:nvPr>
        </p:nvGraphicFramePr>
        <p:xfrm>
          <a:off x="1008405" y="2040367"/>
          <a:ext cx="10160947" cy="3326390"/>
        </p:xfrm>
        <a:graphic>
          <a:graphicData uri="http://schemas.openxmlformats.org/drawingml/2006/table">
            <a:tbl>
              <a:tblPr firstRow="1" bandRow="1">
                <a:tableStyleId>{7DF18680-E054-41AD-8BC1-D1AEF772440D}</a:tableStyleId>
              </a:tblPr>
              <a:tblGrid>
                <a:gridCol w="3114416">
                  <a:extLst>
                    <a:ext uri="{9D8B030D-6E8A-4147-A177-3AD203B41FA5}">
                      <a16:colId xmlns:a16="http://schemas.microsoft.com/office/drawing/2014/main" val="2551090829"/>
                    </a:ext>
                  </a:extLst>
                </a:gridCol>
                <a:gridCol w="1219200">
                  <a:extLst>
                    <a:ext uri="{9D8B030D-6E8A-4147-A177-3AD203B41FA5}">
                      <a16:colId xmlns:a16="http://schemas.microsoft.com/office/drawing/2014/main" val="4162923738"/>
                    </a:ext>
                  </a:extLst>
                </a:gridCol>
                <a:gridCol w="1171074">
                  <a:extLst>
                    <a:ext uri="{9D8B030D-6E8A-4147-A177-3AD203B41FA5}">
                      <a16:colId xmlns:a16="http://schemas.microsoft.com/office/drawing/2014/main" val="1242384018"/>
                    </a:ext>
                  </a:extLst>
                </a:gridCol>
                <a:gridCol w="1122947">
                  <a:extLst>
                    <a:ext uri="{9D8B030D-6E8A-4147-A177-3AD203B41FA5}">
                      <a16:colId xmlns:a16="http://schemas.microsoft.com/office/drawing/2014/main" val="2874584347"/>
                    </a:ext>
                  </a:extLst>
                </a:gridCol>
                <a:gridCol w="1203158">
                  <a:extLst>
                    <a:ext uri="{9D8B030D-6E8A-4147-A177-3AD203B41FA5}">
                      <a16:colId xmlns:a16="http://schemas.microsoft.com/office/drawing/2014/main" val="3803799034"/>
                    </a:ext>
                  </a:extLst>
                </a:gridCol>
                <a:gridCol w="1016142">
                  <a:extLst>
                    <a:ext uri="{9D8B030D-6E8A-4147-A177-3AD203B41FA5}">
                      <a16:colId xmlns:a16="http://schemas.microsoft.com/office/drawing/2014/main" val="3619692300"/>
                    </a:ext>
                  </a:extLst>
                </a:gridCol>
                <a:gridCol w="1314010">
                  <a:extLst>
                    <a:ext uri="{9D8B030D-6E8A-4147-A177-3AD203B41FA5}">
                      <a16:colId xmlns:a16="http://schemas.microsoft.com/office/drawing/2014/main" val="596270393"/>
                    </a:ext>
                  </a:extLst>
                </a:gridCol>
              </a:tblGrid>
              <a:tr h="821855">
                <a:tc>
                  <a:txBody>
                    <a:bodyPr/>
                    <a:lstStyle/>
                    <a:p>
                      <a:pPr algn="ctr"/>
                      <a:r>
                        <a:rPr lang="en-US" sz="1600" dirty="0"/>
                        <a:t>Law </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2023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2024 Actuals</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FY 2025 Budget</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FY 2026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 FY'26-25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marL="0" algn="ctr" defTabSz="457200" rtl="0" eaLnBrk="1" fontAlgn="b" latinLnBrk="0" hangingPunct="1"/>
                      <a:r>
                        <a:rPr lang="en-US" sz="1600" b="1" kern="1200" dirty="0">
                          <a:solidFill>
                            <a:schemeClr val="lt1"/>
                          </a:solidFill>
                          <a:latin typeface="+mn-lt"/>
                          <a:ea typeface="+mn-ea"/>
                          <a:cs typeface="+mn-cs"/>
                        </a:rPr>
                        <a:t>% Change</a:t>
                      </a:r>
                    </a:p>
                    <a:p>
                      <a:pPr marL="0" algn="ctr" defTabSz="457200" rtl="0" eaLnBrk="1" fontAlgn="b" latinLnBrk="0" hangingPunct="1"/>
                      <a:r>
                        <a:rPr lang="en-US" sz="1600" b="1" kern="1200" dirty="0">
                          <a:solidFill>
                            <a:schemeClr val="lt1"/>
                          </a:solidFill>
                          <a:latin typeface="+mn-lt"/>
                          <a:ea typeface="+mn-ea"/>
                          <a:cs typeface="+mn-cs"/>
                        </a:rPr>
                        <a:t> FY'26-25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850942"/>
                  </a:ext>
                </a:extLst>
              </a:tr>
              <a:tr h="475811">
                <a:tc>
                  <a:txBody>
                    <a:bodyPr/>
                    <a:lstStyle/>
                    <a:p>
                      <a:r>
                        <a:rPr lang="en-US" sz="1600" dirty="0"/>
                        <a:t>Personal Services</a:t>
                      </a:r>
                    </a:p>
                  </a:txBody>
                  <a:tcPr anchor="ctr">
                    <a:lnL w="12700" cap="flat" cmpd="sng" algn="ctr">
                      <a:solidFill>
                        <a:schemeClr val="tx1"/>
                      </a:solidFill>
                      <a:prstDash val="solid"/>
                      <a:round/>
                      <a:headEnd type="none" w="med" len="med"/>
                      <a:tailEnd type="none" w="med" len="med"/>
                    </a:lnL>
                  </a:tcPr>
                </a:tc>
                <a:tc>
                  <a:txBody>
                    <a:bodyPr/>
                    <a:lstStyle/>
                    <a:p>
                      <a:pPr algn="ctr" fontAlgn="b"/>
                      <a:r>
                        <a:rPr lang="en-US" sz="1600" b="0" i="0" u="none" strike="noStrike" dirty="0">
                          <a:solidFill>
                            <a:srgbClr val="000000"/>
                          </a:solidFill>
                          <a:effectLst/>
                          <a:latin typeface="+mn-lt"/>
                        </a:rPr>
                        <a:t>$2,154,167 </a:t>
                      </a:r>
                    </a:p>
                  </a:txBody>
                  <a:tcPr marL="9525" marR="9525" marT="9525" marB="0" anchor="ctr"/>
                </a:tc>
                <a:tc>
                  <a:txBody>
                    <a:bodyPr/>
                    <a:lstStyle/>
                    <a:p>
                      <a:pPr algn="ctr" fontAlgn="b"/>
                      <a:r>
                        <a:rPr lang="en-US" sz="1600" b="0" i="0" u="none" strike="noStrike" dirty="0">
                          <a:solidFill>
                            <a:srgbClr val="000000"/>
                          </a:solidFill>
                          <a:effectLst/>
                          <a:latin typeface="+mn-lt"/>
                        </a:rPr>
                        <a:t>$2,273,932</a:t>
                      </a:r>
                    </a:p>
                  </a:txBody>
                  <a:tcPr marL="9525" marR="9525" marT="9525" marB="0" anchor="ctr"/>
                </a:tc>
                <a:tc>
                  <a:txBody>
                    <a:bodyPr/>
                    <a:lstStyle/>
                    <a:p>
                      <a:pPr algn="ctr" fontAlgn="b"/>
                      <a:r>
                        <a:rPr lang="en-US" sz="1600" b="0" i="0" u="none" strike="noStrike" dirty="0">
                          <a:solidFill>
                            <a:srgbClr val="000000"/>
                          </a:solidFill>
                          <a:effectLst/>
                          <a:latin typeface="+mn-lt"/>
                        </a:rPr>
                        <a:t>$2,421,948 </a:t>
                      </a:r>
                    </a:p>
                  </a:txBody>
                  <a:tcPr marL="9525" marR="9525" marT="9525" marB="0" anchor="ctr"/>
                </a:tc>
                <a:tc>
                  <a:txBody>
                    <a:bodyPr/>
                    <a:lstStyle/>
                    <a:p>
                      <a:pPr algn="ctr" fontAlgn="b"/>
                      <a:r>
                        <a:rPr lang="en-US" sz="1600" b="0" i="0" u="none" strike="noStrike" dirty="0">
                          <a:solidFill>
                            <a:srgbClr val="000000"/>
                          </a:solidFill>
                          <a:effectLst/>
                          <a:latin typeface="+mn-lt"/>
                        </a:rPr>
                        <a:t>$2,432,267 </a:t>
                      </a:r>
                    </a:p>
                  </a:txBody>
                  <a:tcPr marL="9525" marR="9525" marT="9525" marB="0" anchor="ctr"/>
                </a:tc>
                <a:tc>
                  <a:txBody>
                    <a:bodyPr/>
                    <a:lstStyle/>
                    <a:p>
                      <a:pPr algn="ctr" fontAlgn="b"/>
                      <a:r>
                        <a:rPr lang="en-US" sz="1600" b="0" i="0" u="none" strike="noStrike" dirty="0">
                          <a:solidFill>
                            <a:srgbClr val="000000"/>
                          </a:solidFill>
                          <a:effectLst/>
                          <a:latin typeface="+mn-lt"/>
                        </a:rPr>
                        <a:t>$10,319</a:t>
                      </a:r>
                    </a:p>
                  </a:txBody>
                  <a:tcPr marL="9525" marR="9525" marT="9525" marB="0" anchor="ctr"/>
                </a:tc>
                <a:tc>
                  <a:txBody>
                    <a:bodyPr/>
                    <a:lstStyle/>
                    <a:p>
                      <a:pPr algn="ctr" fontAlgn="b"/>
                      <a:r>
                        <a:rPr lang="en-US" sz="1600" b="0" i="0" u="none" strike="noStrike" dirty="0">
                          <a:solidFill>
                            <a:srgbClr val="000000"/>
                          </a:solidFill>
                          <a:effectLst/>
                          <a:latin typeface="+mn-lt"/>
                        </a:rPr>
                        <a:t>0.4%</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53187"/>
                  </a:ext>
                </a:extLst>
              </a:tr>
              <a:tr h="583469">
                <a:tc>
                  <a:txBody>
                    <a:bodyPr/>
                    <a:lstStyle/>
                    <a:p>
                      <a:r>
                        <a:rPr lang="en-US" sz="1600" dirty="0"/>
                        <a:t>Materials, Supplies, and Equipment</a:t>
                      </a:r>
                    </a:p>
                  </a:txBody>
                  <a:tcPr anchor="ctr">
                    <a:lnL w="12700" cap="flat" cmpd="sng" algn="ctr">
                      <a:solidFill>
                        <a:schemeClr val="tx1"/>
                      </a:solidFill>
                      <a:prstDash val="solid"/>
                      <a:round/>
                      <a:headEnd type="none" w="med" len="med"/>
                      <a:tailEnd type="none" w="med" len="med"/>
                    </a:lnL>
                  </a:tcPr>
                </a:tc>
                <a:tc>
                  <a:txBody>
                    <a:bodyPr/>
                    <a:lstStyle/>
                    <a:p>
                      <a:pPr algn="ctr" fontAlgn="b"/>
                      <a:r>
                        <a:rPr lang="en-US" sz="1600" b="0" i="0" u="none" strike="noStrike" dirty="0">
                          <a:solidFill>
                            <a:srgbClr val="000000"/>
                          </a:solidFill>
                          <a:effectLst/>
                          <a:latin typeface="+mn-lt"/>
                        </a:rPr>
                        <a:t>353,287 </a:t>
                      </a:r>
                    </a:p>
                  </a:txBody>
                  <a:tcPr marL="9525" marR="9525" marT="9525" marB="0" anchor="ctr"/>
                </a:tc>
                <a:tc>
                  <a:txBody>
                    <a:bodyPr/>
                    <a:lstStyle/>
                    <a:p>
                      <a:pPr algn="ctr" fontAlgn="b"/>
                      <a:r>
                        <a:rPr lang="en-US" sz="1600" b="0" i="0" u="none" strike="noStrike" dirty="0">
                          <a:solidFill>
                            <a:srgbClr val="000000"/>
                          </a:solidFill>
                          <a:effectLst/>
                          <a:latin typeface="+mn-lt"/>
                        </a:rPr>
                        <a:t>514,695 </a:t>
                      </a:r>
                    </a:p>
                  </a:txBody>
                  <a:tcPr marL="9525" marR="9525" marT="9525" marB="0" anchor="ctr"/>
                </a:tc>
                <a:tc>
                  <a:txBody>
                    <a:bodyPr/>
                    <a:lstStyle/>
                    <a:p>
                      <a:pPr algn="ctr" fontAlgn="b"/>
                      <a:r>
                        <a:rPr lang="en-US" sz="1600" b="0" i="0" u="none" strike="noStrike" dirty="0">
                          <a:solidFill>
                            <a:srgbClr val="000000"/>
                          </a:solidFill>
                          <a:effectLst/>
                          <a:latin typeface="+mn-lt"/>
                        </a:rPr>
                        <a:t>507,880 </a:t>
                      </a:r>
                    </a:p>
                  </a:txBody>
                  <a:tcPr marL="9525" marR="9525" marT="9525" marB="0" anchor="ctr"/>
                </a:tc>
                <a:tc>
                  <a:txBody>
                    <a:bodyPr/>
                    <a:lstStyle/>
                    <a:p>
                      <a:pPr algn="ctr" fontAlgn="b"/>
                      <a:r>
                        <a:rPr lang="en-US" sz="1600" b="0" i="0" u="none" strike="noStrike" dirty="0">
                          <a:solidFill>
                            <a:srgbClr val="000000"/>
                          </a:solidFill>
                          <a:effectLst/>
                          <a:latin typeface="+mn-lt"/>
                        </a:rPr>
                        <a:t>455,075</a:t>
                      </a:r>
                    </a:p>
                  </a:txBody>
                  <a:tcPr marL="9525" marR="9525" marT="9525" marB="0" anchor="ctr"/>
                </a:tc>
                <a:tc>
                  <a:txBody>
                    <a:bodyPr/>
                    <a:lstStyle/>
                    <a:p>
                      <a:pPr algn="ctr" fontAlgn="b"/>
                      <a:r>
                        <a:rPr lang="en-US" sz="1600" b="0" i="0" u="none" strike="noStrike" dirty="0">
                          <a:solidFill>
                            <a:srgbClr val="000000"/>
                          </a:solidFill>
                          <a:effectLst/>
                          <a:latin typeface="+mn-lt"/>
                        </a:rPr>
                        <a:t>(52,805) </a:t>
                      </a:r>
                    </a:p>
                  </a:txBody>
                  <a:tcPr marL="9525" marR="9525" marT="9525" marB="0" anchor="ctr"/>
                </a:tc>
                <a:tc>
                  <a:txBody>
                    <a:bodyPr/>
                    <a:lstStyle/>
                    <a:p>
                      <a:pPr algn="ctr" fontAlgn="b"/>
                      <a:r>
                        <a:rPr lang="en-US" sz="1600" b="0" i="0" u="none" strike="noStrike" dirty="0">
                          <a:solidFill>
                            <a:srgbClr val="000000"/>
                          </a:solidFill>
                          <a:effectLst/>
                          <a:latin typeface="+mn-lt"/>
                        </a:rPr>
                        <a:t>-10.4%</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7242354"/>
                  </a:ext>
                </a:extLst>
              </a:tr>
              <a:tr h="475811">
                <a:tc>
                  <a:txBody>
                    <a:bodyPr/>
                    <a:lstStyle/>
                    <a:p>
                      <a:r>
                        <a:rPr lang="en-US" sz="1600" dirty="0"/>
                        <a:t>Internal Services</a:t>
                      </a:r>
                    </a:p>
                  </a:txBody>
                  <a:tcPr anchor="ctr">
                    <a:lnL w="12700" cap="flat" cmpd="sng" algn="ctr">
                      <a:solidFill>
                        <a:schemeClr val="tx1"/>
                      </a:solidFill>
                      <a:prstDash val="solid"/>
                      <a:round/>
                      <a:headEnd type="none" w="med" len="med"/>
                      <a:tailEnd type="none" w="med" len="med"/>
                    </a:lnL>
                  </a:tcPr>
                </a:tc>
                <a:tc>
                  <a:txBody>
                    <a:bodyPr/>
                    <a:lstStyle/>
                    <a:p>
                      <a:pPr algn="ctr" fontAlgn="b"/>
                      <a:r>
                        <a:rPr lang="en-US" sz="1600" b="0" i="0" u="none" strike="noStrike" dirty="0">
                          <a:solidFill>
                            <a:srgbClr val="000000"/>
                          </a:solidFill>
                          <a:effectLst/>
                          <a:latin typeface="+mn-lt"/>
                        </a:rPr>
                        <a:t>31,855 </a:t>
                      </a:r>
                    </a:p>
                  </a:txBody>
                  <a:tcPr marL="9525" marR="9525" marT="9525" marB="0" anchor="ctr"/>
                </a:tc>
                <a:tc>
                  <a:txBody>
                    <a:bodyPr/>
                    <a:lstStyle/>
                    <a:p>
                      <a:pPr algn="ctr" fontAlgn="b"/>
                      <a:r>
                        <a:rPr lang="en-US" sz="1600" b="0" i="0" u="none" strike="noStrike" dirty="0">
                          <a:solidFill>
                            <a:srgbClr val="000000"/>
                          </a:solidFill>
                          <a:effectLst/>
                          <a:latin typeface="+mn-lt"/>
                        </a:rPr>
                        <a:t>47,541 </a:t>
                      </a:r>
                    </a:p>
                  </a:txBody>
                  <a:tcPr marL="9525" marR="9525" marT="9525" marB="0" anchor="ctr"/>
                </a:tc>
                <a:tc>
                  <a:txBody>
                    <a:bodyPr/>
                    <a:lstStyle/>
                    <a:p>
                      <a:pPr algn="ctr" fontAlgn="b"/>
                      <a:r>
                        <a:rPr lang="en-US" sz="1600" b="0" i="0" u="none" strike="noStrike" dirty="0">
                          <a:solidFill>
                            <a:srgbClr val="000000"/>
                          </a:solidFill>
                          <a:effectLst/>
                          <a:latin typeface="+mn-lt"/>
                        </a:rPr>
                        <a:t>27,866 </a:t>
                      </a:r>
                    </a:p>
                  </a:txBody>
                  <a:tcPr marL="9525" marR="9525" marT="9525" marB="0" anchor="ctr"/>
                </a:tc>
                <a:tc>
                  <a:txBody>
                    <a:bodyPr/>
                    <a:lstStyle/>
                    <a:p>
                      <a:pPr algn="ctr" fontAlgn="b"/>
                      <a:r>
                        <a:rPr lang="en-US" sz="1600" b="0" i="0" u="none" strike="noStrike" dirty="0">
                          <a:solidFill>
                            <a:srgbClr val="000000"/>
                          </a:solidFill>
                          <a:effectLst/>
                          <a:latin typeface="+mn-lt"/>
                        </a:rPr>
                        <a:t>28,857 </a:t>
                      </a:r>
                    </a:p>
                  </a:txBody>
                  <a:tcPr marL="9525" marR="9525" marT="9525" marB="0" anchor="ctr"/>
                </a:tc>
                <a:tc>
                  <a:txBody>
                    <a:bodyPr/>
                    <a:lstStyle/>
                    <a:p>
                      <a:pPr algn="ctr" fontAlgn="b"/>
                      <a:r>
                        <a:rPr lang="en-US" sz="1600" b="0" i="0" u="none" strike="noStrike" dirty="0">
                          <a:solidFill>
                            <a:srgbClr val="000000"/>
                          </a:solidFill>
                          <a:effectLst/>
                          <a:latin typeface="+mn-lt"/>
                        </a:rPr>
                        <a:t>991</a:t>
                      </a:r>
                    </a:p>
                  </a:txBody>
                  <a:tcPr marL="9525" marR="9525" marT="9525" marB="0" anchor="ctr"/>
                </a:tc>
                <a:tc>
                  <a:txBody>
                    <a:bodyPr/>
                    <a:lstStyle/>
                    <a:p>
                      <a:pPr algn="ctr" fontAlgn="b"/>
                      <a:r>
                        <a:rPr lang="en-US" sz="1600" b="0" i="0" u="none" strike="noStrike" dirty="0">
                          <a:solidFill>
                            <a:srgbClr val="000000"/>
                          </a:solidFill>
                          <a:effectLst/>
                          <a:latin typeface="+mn-lt"/>
                        </a:rPr>
                        <a:t>3.6%</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55438367"/>
                  </a:ext>
                </a:extLst>
              </a:tr>
              <a:tr h="475811">
                <a:tc>
                  <a:txBody>
                    <a:bodyPr/>
                    <a:lstStyle/>
                    <a:p>
                      <a:r>
                        <a:rPr lang="en-US" sz="1600" b="1" dirty="0"/>
                        <a:t>Total</a:t>
                      </a:r>
                    </a:p>
                  </a:txBody>
                  <a:tcPr anchor="ctr">
                    <a:lnL w="12700" cap="flat" cmpd="sng" algn="ctr">
                      <a:solidFill>
                        <a:schemeClr val="tx1"/>
                      </a:solidFill>
                      <a:prstDash val="solid"/>
                      <a:round/>
                      <a:headEnd type="none" w="med" len="med"/>
                      <a:tailEnd type="none" w="med" len="med"/>
                    </a:lnL>
                  </a:tcPr>
                </a:tc>
                <a:tc>
                  <a:txBody>
                    <a:bodyPr/>
                    <a:lstStyle/>
                    <a:p>
                      <a:pPr algn="ctr" fontAlgn="b"/>
                      <a:r>
                        <a:rPr lang="en-US" sz="1600" b="1" i="0" u="none" strike="noStrike" dirty="0">
                          <a:solidFill>
                            <a:srgbClr val="000000"/>
                          </a:solidFill>
                          <a:effectLst/>
                          <a:latin typeface="+mn-lt"/>
                        </a:rPr>
                        <a:t>$2,539,309 </a:t>
                      </a:r>
                    </a:p>
                  </a:txBody>
                  <a:tcPr marL="9525" marR="9525" marT="9525" marB="0" anchor="ctr"/>
                </a:tc>
                <a:tc>
                  <a:txBody>
                    <a:bodyPr/>
                    <a:lstStyle/>
                    <a:p>
                      <a:pPr algn="ctr" fontAlgn="b"/>
                      <a:r>
                        <a:rPr lang="en-US" sz="1600" b="1" i="0" u="none" strike="noStrike" dirty="0">
                          <a:solidFill>
                            <a:srgbClr val="000000"/>
                          </a:solidFill>
                          <a:effectLst/>
                          <a:latin typeface="+mn-lt"/>
                        </a:rPr>
                        <a:t>$2,836,168</a:t>
                      </a:r>
                    </a:p>
                  </a:txBody>
                  <a:tcPr marL="9525" marR="9525" marT="9525" marB="0" anchor="ctr"/>
                </a:tc>
                <a:tc>
                  <a:txBody>
                    <a:bodyPr/>
                    <a:lstStyle/>
                    <a:p>
                      <a:pPr algn="ctr" fontAlgn="b"/>
                      <a:r>
                        <a:rPr lang="en-US" sz="1600" b="1" i="0" u="none" strike="noStrike" dirty="0">
                          <a:solidFill>
                            <a:srgbClr val="000000"/>
                          </a:solidFill>
                          <a:effectLst/>
                          <a:latin typeface="+mn-lt"/>
                        </a:rPr>
                        <a:t>$2,957,694 </a:t>
                      </a:r>
                    </a:p>
                  </a:txBody>
                  <a:tcPr marL="9525" marR="9525" marT="9525" marB="0" anchor="ctr"/>
                </a:tc>
                <a:tc>
                  <a:txBody>
                    <a:bodyPr/>
                    <a:lstStyle/>
                    <a:p>
                      <a:pPr algn="ctr" fontAlgn="b"/>
                      <a:r>
                        <a:rPr lang="en-US" sz="1600" b="1" i="0" u="none" strike="noStrike" dirty="0">
                          <a:solidFill>
                            <a:srgbClr val="000000"/>
                          </a:solidFill>
                          <a:effectLst/>
                          <a:latin typeface="+mn-lt"/>
                        </a:rPr>
                        <a:t>$2,916,199 </a:t>
                      </a:r>
                    </a:p>
                  </a:txBody>
                  <a:tcPr marL="9525" marR="9525" marT="9525" marB="0" anchor="ctr"/>
                </a:tc>
                <a:tc>
                  <a:txBody>
                    <a:bodyPr/>
                    <a:lstStyle/>
                    <a:p>
                      <a:pPr algn="ctr" fontAlgn="b"/>
                      <a:r>
                        <a:rPr lang="en-US" sz="1600" b="1" i="0" u="none" strike="noStrike" dirty="0">
                          <a:solidFill>
                            <a:srgbClr val="000000"/>
                          </a:solidFill>
                          <a:effectLst/>
                          <a:latin typeface="+mn-lt"/>
                        </a:rPr>
                        <a:t>($41,495) </a:t>
                      </a:r>
                    </a:p>
                  </a:txBody>
                  <a:tcPr marL="9525" marR="9525" marT="9525" marB="0" anchor="ctr"/>
                </a:tc>
                <a:tc>
                  <a:txBody>
                    <a:bodyPr/>
                    <a:lstStyle/>
                    <a:p>
                      <a:pPr algn="ctr" fontAlgn="b"/>
                      <a:r>
                        <a:rPr lang="en-US" sz="1600" b="1" i="0" u="none" strike="noStrike" dirty="0">
                          <a:solidFill>
                            <a:srgbClr val="000000"/>
                          </a:solidFill>
                          <a:effectLst/>
                          <a:latin typeface="+mn-lt"/>
                        </a:rPr>
                        <a:t>-1.4%</a:t>
                      </a: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7006471"/>
                  </a:ext>
                </a:extLst>
              </a:tr>
              <a:tr h="493633">
                <a:tc>
                  <a:txBody>
                    <a:bodyPr/>
                    <a:lstStyle/>
                    <a:p>
                      <a:r>
                        <a:rPr lang="en-US" sz="1600" b="1" dirty="0"/>
                        <a:t>Staffing Level (FTEs)</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mn-lt"/>
                        </a:rPr>
                        <a:t>17.00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mn-lt"/>
                        </a:rPr>
                        <a:t>17.00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mn-lt"/>
                        </a:rPr>
                        <a:t>17.00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mn-lt"/>
                        </a:rPr>
                        <a:t>16.00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mn-lt"/>
                        </a:rPr>
                        <a:t>-1.00 </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mn-lt"/>
                        </a:rPr>
                        <a:t>-5.9%</a:t>
                      </a: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377666"/>
                  </a:ext>
                </a:extLst>
              </a:tr>
            </a:tbl>
          </a:graphicData>
        </a:graphic>
      </p:graphicFrame>
      <p:sp>
        <p:nvSpPr>
          <p:cNvPr id="7" name="Content Placeholder 2">
            <a:extLst>
              <a:ext uri="{FF2B5EF4-FFF2-40B4-BE49-F238E27FC236}">
                <a16:creationId xmlns:a16="http://schemas.microsoft.com/office/drawing/2014/main" id="{BCA237BA-0E51-4464-B437-EDFE9B5420B8}"/>
              </a:ext>
            </a:extLst>
          </p:cNvPr>
          <p:cNvSpPr>
            <a:spLocks noGrp="1"/>
          </p:cNvSpPr>
          <p:nvPr>
            <p:ph sz="half" idx="13"/>
          </p:nvPr>
        </p:nvSpPr>
        <p:spPr/>
        <p:txBody>
          <a:bodyPr vert="horz" lIns="0" tIns="45720" rIns="0" bIns="45720" rtlCol="0" anchor="t">
            <a:normAutofit lnSpcReduction="10000"/>
          </a:bodyPr>
          <a:lstStyle/>
          <a:p>
            <a:r>
              <a:rPr lang="en-US" dirty="0"/>
              <a:t>Proposed FY 2026 Budget</a:t>
            </a:r>
          </a:p>
        </p:txBody>
      </p:sp>
      <p:sp>
        <p:nvSpPr>
          <p:cNvPr id="2" name="Slide Number Placeholder 1">
            <a:extLst>
              <a:ext uri="{FF2B5EF4-FFF2-40B4-BE49-F238E27FC236}">
                <a16:creationId xmlns:a16="http://schemas.microsoft.com/office/drawing/2014/main" id="{455603E3-D8F3-4F52-954B-BB43A8E6213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204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188910" y="1863350"/>
            <a:ext cx="11907840" cy="4962900"/>
          </a:xfrm>
        </p:spPr>
        <p:txBody>
          <a:bodyPr>
            <a:noAutofit/>
          </a:bodyPr>
          <a:lstStyle/>
          <a:p>
            <a:pPr>
              <a:lnSpc>
                <a:spcPct val="150000"/>
              </a:lnSpc>
              <a:buClr>
                <a:schemeClr val="accent5"/>
              </a:buClr>
              <a:buFont typeface="Arial" panose="020B0604020202020204" pitchFamily="34" charset="0"/>
              <a:buChar char="•"/>
            </a:pPr>
            <a:r>
              <a:rPr lang="en-US" sz="2600" b="1" dirty="0"/>
              <a:t>Personal Services (</a:t>
            </a:r>
            <a:r>
              <a:rPr lang="en-US" sz="2800" b="1" dirty="0">
                <a:solidFill>
                  <a:srgbClr val="FF0000"/>
                </a:solidFill>
              </a:rPr>
              <a:t>↑</a:t>
            </a:r>
            <a:r>
              <a:rPr lang="en-US" sz="2600" b="1" dirty="0"/>
              <a:t> $10,319) </a:t>
            </a:r>
            <a:endParaRPr lang="en-US" sz="2400" dirty="0">
              <a:latin typeface="Times New Roman" panose="02020603050405020304" pitchFamily="18" charset="0"/>
              <a:cs typeface="Times New Roman" panose="02020603050405020304" pitchFamily="18" charset="0"/>
            </a:endParaRPr>
          </a:p>
          <a:p>
            <a:pPr marL="742950" lvl="1" indent="-285750">
              <a:lnSpc>
                <a:spcPct val="130000"/>
              </a:lnSpc>
              <a:buClr>
                <a:schemeClr val="accent5"/>
              </a:buClr>
              <a:buFont typeface="Wingdings" panose="05000000000000000000" pitchFamily="2" charset="2"/>
              <a:buChar char="§"/>
            </a:pPr>
            <a:r>
              <a:rPr lang="en-US" sz="2400" dirty="0"/>
              <a:t>COLAs, Anniversary Steps,  Annual Reviews, and Employee Benefits Costs increases</a:t>
            </a:r>
            <a:endParaRPr lang="en-US" dirty="0"/>
          </a:p>
          <a:p>
            <a:pPr marL="742950" lvl="1" indent="-285750">
              <a:lnSpc>
                <a:spcPct val="130000"/>
              </a:lnSpc>
              <a:buClr>
                <a:schemeClr val="accent5"/>
              </a:buClr>
              <a:buFont typeface="Wingdings" panose="05000000000000000000" pitchFamily="2" charset="2"/>
              <a:buChar char="§"/>
            </a:pPr>
            <a:r>
              <a:rPr lang="en-US" dirty="0"/>
              <a:t>Position Eliminated </a:t>
            </a:r>
            <a:r>
              <a:rPr lang="en-US" b="1" dirty="0"/>
              <a:t>(↓</a:t>
            </a:r>
            <a:r>
              <a:rPr lang="en-US" b="1" dirty="0">
                <a:latin typeface="Aptos Narrow" panose="020B0004020202020204" pitchFamily="34" charset="0"/>
              </a:rPr>
              <a:t> 1.00 FTE)</a:t>
            </a:r>
            <a:r>
              <a:rPr lang="en-US" b="1" dirty="0"/>
              <a:t> </a:t>
            </a:r>
            <a:r>
              <a:rPr lang="en-US" dirty="0"/>
              <a:t>– </a:t>
            </a:r>
            <a:r>
              <a:rPr lang="en-US" b="1" dirty="0"/>
              <a:t>Legal Assistant I (</a:t>
            </a:r>
            <a:r>
              <a:rPr lang="en-US" sz="2400" b="1" dirty="0">
                <a:solidFill>
                  <a:srgbClr val="00B050"/>
                </a:solidFill>
              </a:rPr>
              <a:t>↓</a:t>
            </a:r>
            <a:r>
              <a:rPr lang="en-US" sz="2400" b="1" dirty="0"/>
              <a:t> $97,790)</a:t>
            </a:r>
          </a:p>
          <a:p>
            <a:pPr marL="457200" lvl="1" indent="0">
              <a:lnSpc>
                <a:spcPct val="130000"/>
              </a:lnSpc>
              <a:buClr>
                <a:schemeClr val="accent5"/>
              </a:buClr>
              <a:buNone/>
            </a:pPr>
            <a:endParaRPr lang="en-US" sz="1000" b="1" dirty="0"/>
          </a:p>
          <a:p>
            <a:pPr>
              <a:lnSpc>
                <a:spcPct val="150000"/>
              </a:lnSpc>
              <a:buClr>
                <a:schemeClr val="accent5"/>
              </a:buClr>
            </a:pPr>
            <a:r>
              <a:rPr lang="en-US" sz="2600" b="1" dirty="0"/>
              <a:t>MS&amp;E (</a:t>
            </a:r>
            <a:r>
              <a:rPr lang="en-US" sz="2400" b="1" dirty="0">
                <a:solidFill>
                  <a:srgbClr val="00B050"/>
                </a:solidFill>
              </a:rPr>
              <a:t>↓</a:t>
            </a:r>
            <a:r>
              <a:rPr lang="en-US" sz="2600" b="1" dirty="0"/>
              <a:t> $52,805) </a:t>
            </a:r>
          </a:p>
          <a:p>
            <a:pPr marL="742950" marR="0" lvl="1" indent="-285750" fontAlgn="auto">
              <a:lnSpc>
                <a:spcPct val="130000"/>
              </a:lnSpc>
              <a:spcAft>
                <a:spcPts val="0"/>
              </a:spcAft>
              <a:buClr>
                <a:schemeClr val="accent5"/>
              </a:buClr>
              <a:buSzTx/>
              <a:buFont typeface="Wingdings" panose="05000000000000000000" pitchFamily="2" charset="2"/>
              <a:buChar char="§"/>
              <a:tabLst/>
              <a:defRPr/>
            </a:pPr>
            <a:r>
              <a:rPr lang="en-US" b="1" dirty="0"/>
              <a:t>Legal (</a:t>
            </a:r>
            <a:r>
              <a:rPr lang="en-US" b="1" dirty="0">
                <a:solidFill>
                  <a:srgbClr val="00B050"/>
                </a:solidFill>
              </a:rPr>
              <a:t>↓</a:t>
            </a:r>
            <a:r>
              <a:rPr lang="en-US" b="1" dirty="0"/>
              <a:t> $30,000) </a:t>
            </a:r>
            <a:r>
              <a:rPr lang="en-US" dirty="0"/>
              <a:t>– Lower anticipated costs for outside counsel</a:t>
            </a:r>
          </a:p>
          <a:p>
            <a:pPr marL="742950" lvl="1" indent="-285750">
              <a:lnSpc>
                <a:spcPct val="130000"/>
              </a:lnSpc>
              <a:buClr>
                <a:schemeClr val="accent5"/>
              </a:buClr>
              <a:buFont typeface="Wingdings" panose="05000000000000000000" pitchFamily="2" charset="2"/>
              <a:buChar char="§"/>
              <a:defRPr/>
            </a:pPr>
            <a:r>
              <a:rPr lang="en-US" b="1" dirty="0"/>
              <a:t>Temporary Agencies (</a:t>
            </a:r>
            <a:r>
              <a:rPr lang="en-US" b="1" dirty="0">
                <a:solidFill>
                  <a:srgbClr val="00B050"/>
                </a:solidFill>
              </a:rPr>
              <a:t>↓</a:t>
            </a:r>
            <a:r>
              <a:rPr lang="en-US" b="1" dirty="0"/>
              <a:t> $20,000) </a:t>
            </a:r>
            <a:r>
              <a:rPr lang="en-US" dirty="0"/>
              <a:t>– Law Department fully staffed</a:t>
            </a:r>
          </a:p>
          <a:p>
            <a:pPr marL="742950" lvl="1" indent="-285750">
              <a:lnSpc>
                <a:spcPct val="130000"/>
              </a:lnSpc>
              <a:buClr>
                <a:schemeClr val="accent5"/>
              </a:buClr>
              <a:buFont typeface="Wingdings" panose="05000000000000000000" pitchFamily="2" charset="2"/>
              <a:buChar char="§"/>
              <a:defRPr/>
            </a:pPr>
            <a:r>
              <a:rPr lang="en-US" b="1" dirty="0"/>
              <a:t>Furniture, Fixtures, and Equipment (</a:t>
            </a:r>
            <a:r>
              <a:rPr lang="en-US" b="1" dirty="0">
                <a:solidFill>
                  <a:srgbClr val="00B050"/>
                </a:solidFill>
              </a:rPr>
              <a:t>↓</a:t>
            </a:r>
            <a:r>
              <a:rPr lang="en-US" b="1" dirty="0"/>
              <a:t> $2,800) </a:t>
            </a:r>
            <a:r>
              <a:rPr lang="en-US" dirty="0"/>
              <a:t>– Completion of office equip. upgrades</a:t>
            </a:r>
          </a:p>
          <a:p>
            <a:pPr marL="685800" marR="0" lvl="1" indent="-228600" algn="l" defTabSz="914400" rtl="0" eaLnBrk="1" fontAlgn="auto" latinLnBrk="0" hangingPunct="1">
              <a:lnSpc>
                <a:spcPct val="150000"/>
              </a:lnSpc>
              <a:spcBef>
                <a:spcPts val="500"/>
              </a:spcBef>
              <a:spcAft>
                <a:spcPts val="0"/>
              </a:spcAft>
              <a:buClr>
                <a:srgbClr val="5B9BD5"/>
              </a:buClr>
              <a:buSzTx/>
              <a:buFont typeface="Arial" panose="020B0604020202020204" pitchFamily="34" charset="0"/>
              <a:buChar char="•"/>
              <a:tabLst/>
              <a:defRPr/>
            </a:pPr>
            <a:endParaRPr kumimoji="0" lang="en-US"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50000"/>
              </a:lnSpc>
              <a:spcBef>
                <a:spcPts val="500"/>
              </a:spcBef>
              <a:spcAft>
                <a:spcPts val="0"/>
              </a:spcAft>
              <a:buClr>
                <a:srgbClr val="5B9BD5"/>
              </a:buClr>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50000"/>
              </a:lnSpc>
              <a:spcBef>
                <a:spcPts val="500"/>
              </a:spcBef>
              <a:spcAft>
                <a:spcPts val="0"/>
              </a:spcAft>
              <a:buClr>
                <a:srgbClr val="5B9BD5"/>
              </a:buClr>
              <a:buSz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nSpc>
                <a:spcPct val="150000"/>
              </a:lnSpc>
              <a:buClr>
                <a:schemeClr val="accent5"/>
              </a:buClr>
              <a:buNone/>
            </a:pPr>
            <a:endParaRPr lang="en-US" sz="1800" dirty="0">
              <a:cs typeface="Calibri" panose="020F0502020204030204"/>
            </a:endParaRP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0" y="1188720"/>
            <a:ext cx="7536488" cy="569855"/>
          </a:xfrm>
        </p:spPr>
        <p:txBody>
          <a:bodyPr>
            <a:normAutofit/>
          </a:bodyPr>
          <a:lstStyle/>
          <a:p>
            <a:r>
              <a:rPr lang="en-US" sz="2600" u="sng" dirty="0"/>
              <a:t>Major Funding Changes (Proposed Budget)</a:t>
            </a:r>
          </a:p>
        </p:txBody>
      </p:sp>
      <p:sp>
        <p:nvSpPr>
          <p:cNvPr id="4" name="Slide Number Placeholder 3">
            <a:extLst>
              <a:ext uri="{FF2B5EF4-FFF2-40B4-BE49-F238E27FC236}">
                <a16:creationId xmlns:a16="http://schemas.microsoft.com/office/drawing/2014/main" id="{84D8AF40-AF23-4439-A937-827A46C8865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788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3B2F52-B241-4784-8C1E-DB02FE438AD8}"/>
              </a:ext>
            </a:extLst>
          </p:cNvPr>
          <p:cNvSpPr>
            <a:spLocks noGrp="1"/>
          </p:cNvSpPr>
          <p:nvPr>
            <p:ph sz="half" idx="2"/>
          </p:nvPr>
        </p:nvSpPr>
        <p:spPr>
          <a:xfrm>
            <a:off x="646043" y="1758575"/>
            <a:ext cx="10523705" cy="4778749"/>
          </a:xfrm>
        </p:spPr>
        <p:txBody>
          <a:bodyPr/>
          <a:lstStyle/>
          <a:p>
            <a:pPr marL="0" indent="0">
              <a:buNone/>
            </a:pPr>
            <a:r>
              <a:rPr lang="en-US" sz="1800" dirty="0">
                <a:latin typeface="Times New Roman" panose="02020603050405020304" pitchFamily="18" charset="0"/>
                <a:cs typeface="Times New Roman" panose="02020603050405020304" pitchFamily="18" charset="0"/>
              </a:rPr>
              <a:t>An effective, efficient and committed group of legal professionals who have the passion, time and experience to deal with the City’s most important legal issues while at the same time ensuring that the day-to-day legal needs of the City’s government are addressed.</a:t>
            </a:r>
          </a:p>
          <a:p>
            <a:pPr marL="0" indent="0">
              <a:buNone/>
            </a:pPr>
            <a:endParaRPr lang="en-US" dirty="0"/>
          </a:p>
        </p:txBody>
      </p:sp>
      <p:sp>
        <p:nvSpPr>
          <p:cNvPr id="3" name="Content Placeholder 2">
            <a:extLst>
              <a:ext uri="{FF2B5EF4-FFF2-40B4-BE49-F238E27FC236}">
                <a16:creationId xmlns:a16="http://schemas.microsoft.com/office/drawing/2014/main" id="{E91F8B49-62C7-40FF-8809-A254B69C619B}"/>
              </a:ext>
            </a:extLst>
          </p:cNvPr>
          <p:cNvSpPr>
            <a:spLocks noGrp="1"/>
          </p:cNvSpPr>
          <p:nvPr>
            <p:ph sz="half" idx="13"/>
          </p:nvPr>
        </p:nvSpPr>
        <p:spPr>
          <a:xfrm>
            <a:off x="646043" y="1188720"/>
            <a:ext cx="4477347" cy="473825"/>
          </a:xfrm>
        </p:spPr>
        <p:txBody>
          <a:bodyPr>
            <a:normAutofit/>
          </a:bodyPr>
          <a:lstStyle/>
          <a:p>
            <a:r>
              <a:rPr lang="en-US" sz="2000" dirty="0">
                <a:latin typeface="Times New Roman" panose="02020603050405020304" pitchFamily="18" charset="0"/>
                <a:cs typeface="Times New Roman" panose="02020603050405020304" pitchFamily="18" charset="0"/>
              </a:rPr>
              <a:t>Departmental Vision</a:t>
            </a:r>
          </a:p>
        </p:txBody>
      </p:sp>
      <p:sp>
        <p:nvSpPr>
          <p:cNvPr id="4" name="Slide Number Placeholder 3">
            <a:extLst>
              <a:ext uri="{FF2B5EF4-FFF2-40B4-BE49-F238E27FC236}">
                <a16:creationId xmlns:a16="http://schemas.microsoft.com/office/drawing/2014/main" id="{1D387D38-95F5-4BC8-A8F6-20D9BC975A1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8929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596348" y="1758575"/>
            <a:ext cx="10573400" cy="4778749"/>
          </a:xfrm>
        </p:spPr>
        <p:txBody>
          <a:bodyPr>
            <a:normAutofit/>
          </a:bodyPr>
          <a:lstStyle/>
          <a:p>
            <a:r>
              <a:rPr lang="en-US" sz="1800" dirty="0">
                <a:latin typeface="Times New Roman" panose="02020603050405020304" pitchFamily="18" charset="0"/>
                <a:cs typeface="Times New Roman" panose="02020603050405020304" pitchFamily="18" charset="0"/>
              </a:rPr>
              <a:t>Continue to provide effective and efficient legal advice to the City</a:t>
            </a:r>
          </a:p>
          <a:p>
            <a:r>
              <a:rPr lang="en-US" sz="1800" dirty="0">
                <a:latin typeface="Times New Roman" panose="02020603050405020304" pitchFamily="18" charset="0"/>
                <a:cs typeface="Times New Roman" panose="02020603050405020304" pitchFamily="18" charset="0"/>
              </a:rPr>
              <a:t>Aggressively defend and prosecute litigation</a:t>
            </a:r>
          </a:p>
          <a:p>
            <a:r>
              <a:rPr lang="en-US" sz="1800" dirty="0">
                <a:latin typeface="Times New Roman" panose="02020603050405020304" pitchFamily="18" charset="0"/>
                <a:cs typeface="Times New Roman" panose="02020603050405020304" pitchFamily="18" charset="0"/>
              </a:rPr>
              <a:t>Provide actionable legal advice on various employment matters</a:t>
            </a:r>
          </a:p>
          <a:p>
            <a:r>
              <a:rPr lang="en-US" sz="1800" dirty="0">
                <a:latin typeface="Times New Roman" panose="02020603050405020304" pitchFamily="18" charset="0"/>
                <a:cs typeface="Times New Roman" panose="02020603050405020304" pitchFamily="18" charset="0"/>
              </a:rPr>
              <a:t>Provide strategic and legal support in the negotiations of collective bargaining agreements</a:t>
            </a:r>
          </a:p>
          <a:p>
            <a:r>
              <a:rPr lang="en-US" sz="1800" dirty="0">
                <a:latin typeface="Times New Roman" panose="02020603050405020304" pitchFamily="18" charset="0"/>
                <a:cs typeface="Times New Roman" panose="02020603050405020304" pitchFamily="18" charset="0"/>
              </a:rPr>
              <a:t>Deliver necessary and appropriate legal support to City Council</a:t>
            </a:r>
          </a:p>
          <a:p>
            <a:r>
              <a:rPr lang="en-US" sz="1800" dirty="0">
                <a:latin typeface="Times New Roman" panose="02020603050405020304" pitchFamily="18" charset="0"/>
                <a:cs typeface="Times New Roman" panose="02020603050405020304" pitchFamily="18" charset="0"/>
              </a:rPr>
              <a:t>Meet budget targets</a:t>
            </a:r>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596348" y="1188720"/>
            <a:ext cx="4527041" cy="473825"/>
          </a:xfrm>
        </p:spPr>
        <p:txBody>
          <a:bodyPr vert="horz" lIns="0" tIns="45720" rIns="0" bIns="45720" rtlCol="0" anchor="t">
            <a:normAutofit/>
          </a:bodyPr>
          <a:lstStyle/>
          <a:p>
            <a:pPr lvl="0">
              <a:spcBef>
                <a:spcPts val="0"/>
              </a:spcBef>
              <a:defRPr/>
            </a:pPr>
            <a:r>
              <a:rPr lang="en-US" sz="2000" kern="0" dirty="0">
                <a:latin typeface="Times New Roman" panose="02020603050405020304" pitchFamily="18" charset="0"/>
                <a:cs typeface="Times New Roman" panose="02020603050405020304" pitchFamily="18" charset="0"/>
              </a:rPr>
              <a:t>Priorities for Fiscal Year 2026</a:t>
            </a:r>
          </a:p>
        </p:txBody>
      </p:sp>
      <p:sp>
        <p:nvSpPr>
          <p:cNvPr id="4" name="Slide Number Placeholder 3">
            <a:extLst>
              <a:ext uri="{FF2B5EF4-FFF2-40B4-BE49-F238E27FC236}">
                <a16:creationId xmlns:a16="http://schemas.microsoft.com/office/drawing/2014/main" id="{20C3CEA3-5850-4D50-830A-19BC2CD1FBA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2186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E2429-0735-4BC1-8CC3-70F956A673C9}"/>
              </a:ext>
            </a:extLst>
          </p:cNvPr>
          <p:cNvSpPr>
            <a:spLocks noGrp="1"/>
          </p:cNvSpPr>
          <p:nvPr>
            <p:ph sz="half" idx="2"/>
          </p:nvPr>
        </p:nvSpPr>
        <p:spPr>
          <a:xfrm>
            <a:off x="616226" y="1758575"/>
            <a:ext cx="10553522" cy="4778749"/>
          </a:xfrm>
        </p:spPr>
        <p:txBody>
          <a:bodyPr/>
          <a:lstStyle/>
          <a:p>
            <a:endParaRPr lang="en-US" dirty="0"/>
          </a:p>
          <a:p>
            <a:r>
              <a:rPr lang="en-US" sz="1800" dirty="0">
                <a:latin typeface="Times New Roman" panose="02020603050405020304" pitchFamily="18" charset="0"/>
                <a:cs typeface="Times New Roman" panose="02020603050405020304" pitchFamily="18" charset="0"/>
              </a:rPr>
              <a:t>Continue to meet or exceed stakeholder expectations for effectiveness of legal advice and quality of outcomes</a:t>
            </a:r>
          </a:p>
          <a:p>
            <a:r>
              <a:rPr lang="en-US" sz="1800" dirty="0">
                <a:latin typeface="Times New Roman" panose="02020603050405020304" pitchFamily="18" charset="0"/>
                <a:cs typeface="Times New Roman" panose="02020603050405020304" pitchFamily="18" charset="0"/>
              </a:rPr>
              <a:t>Continue to deliver strategic recommendations for comprehensive update to City Code and Charter</a:t>
            </a:r>
          </a:p>
          <a:p>
            <a:r>
              <a:rPr lang="en-US" sz="1800" dirty="0">
                <a:latin typeface="Times New Roman" panose="02020603050405020304" pitchFamily="18" charset="0"/>
                <a:cs typeface="Times New Roman" panose="02020603050405020304" pitchFamily="18" charset="0"/>
              </a:rPr>
              <a:t>Continue to control outside counsel expenses</a:t>
            </a:r>
          </a:p>
          <a:p>
            <a:endParaRPr lang="en-US" dirty="0"/>
          </a:p>
        </p:txBody>
      </p:sp>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616226" y="1188720"/>
            <a:ext cx="4507164" cy="473825"/>
          </a:xfrm>
        </p:spPr>
        <p:txBody>
          <a:bodyPr>
            <a:normAutofit/>
          </a:bodyPr>
          <a:lstStyle/>
          <a:p>
            <a:r>
              <a:rPr lang="en-US" sz="2000" dirty="0">
                <a:latin typeface="Times New Roman" panose="02020603050405020304" pitchFamily="18" charset="0"/>
                <a:cs typeface="Times New Roman" panose="02020603050405020304" pitchFamily="18" charset="0"/>
              </a:rPr>
              <a:t>Top Three Performance Measures</a:t>
            </a:r>
          </a:p>
        </p:txBody>
      </p:sp>
      <p:sp>
        <p:nvSpPr>
          <p:cNvPr id="4" name="Slide Number Placeholder 3">
            <a:extLst>
              <a:ext uri="{FF2B5EF4-FFF2-40B4-BE49-F238E27FC236}">
                <a16:creationId xmlns:a16="http://schemas.microsoft.com/office/drawing/2014/main" id="{E45B18DA-74DD-487F-81F7-6CB7E99B254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0627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616B5-50C5-F367-B424-7BCCAAD2493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794F03-B3E7-C7C2-CDEF-646DC51246AF}"/>
              </a:ext>
            </a:extLst>
          </p:cNvPr>
          <p:cNvSpPr>
            <a:spLocks noGrp="1"/>
          </p:cNvSpPr>
          <p:nvPr>
            <p:ph sz="half" idx="13"/>
          </p:nvPr>
        </p:nvSpPr>
        <p:spPr>
          <a:xfrm>
            <a:off x="586409" y="944870"/>
            <a:ext cx="10013918" cy="1104267"/>
          </a:xfrm>
        </p:spPr>
        <p:txBody>
          <a:bodyPr vert="horz" lIns="0" tIns="45720" rIns="0" bIns="45720" rtlCol="0" anchor="t">
            <a:noAutofit/>
          </a:bodyPr>
          <a:lstStyle/>
          <a:p>
            <a:pPr algn="l"/>
            <a:r>
              <a:rPr lang="en-US" sz="2000" dirty="0">
                <a:latin typeface="Times New Roman" panose="02020603050405020304" pitchFamily="18" charset="0"/>
                <a:cs typeface="Times New Roman" panose="02020603050405020304" pitchFamily="18" charset="0"/>
              </a:rPr>
              <a:t>Question 1. </a:t>
            </a:r>
            <a:r>
              <a:rPr lang="en-US" sz="2000" b="0" dirty="0">
                <a:latin typeface="Times New Roman" panose="02020603050405020304" pitchFamily="18" charset="0"/>
                <a:cs typeface="Times New Roman" panose="02020603050405020304" pitchFamily="18" charset="0"/>
              </a:rPr>
              <a:t>With the evolving changes regarding Federal Grant Funding, while understanding possible legal challenges, share any potential legal plan of action to best protect the city for being on the chopping block for possible federal funding.</a:t>
            </a:r>
            <a:r>
              <a:rPr lang="en-US" sz="1800" b="0" i="0" u="none" strike="noStrike" baseline="0" dirty="0">
                <a:solidFill>
                  <a:srgbClr val="000000"/>
                </a:solidFill>
                <a:latin typeface="Times New Roman" panose="02020603050405020304" pitchFamily="18" charset="0"/>
              </a:rPr>
              <a:t> </a:t>
            </a: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CCD8DCA0-1643-B2B6-3343-F8DA2DBED94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Content Placeholder 10">
            <a:extLst>
              <a:ext uri="{FF2B5EF4-FFF2-40B4-BE49-F238E27FC236}">
                <a16:creationId xmlns:a16="http://schemas.microsoft.com/office/drawing/2014/main" id="{D92E48D1-2E8F-0747-245E-00FEEE911127}"/>
              </a:ext>
            </a:extLst>
          </p:cNvPr>
          <p:cNvSpPr>
            <a:spLocks noGrp="1"/>
          </p:cNvSpPr>
          <p:nvPr>
            <p:ph sz="half" idx="2"/>
          </p:nvPr>
        </p:nvSpPr>
        <p:spPr>
          <a:xfrm>
            <a:off x="372963" y="2181313"/>
            <a:ext cx="10980837" cy="4540162"/>
          </a:xfrm>
        </p:spPr>
        <p:txBody>
          <a:bodyPr>
            <a:normAutofit/>
          </a:bodyPr>
          <a:lstStyle/>
          <a:p>
            <a:pPr algn="l"/>
            <a:endParaRPr lang="en-US"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Times New Roman" panose="02020603050405020304" pitchFamily="18" charset="0"/>
              </a:rPr>
              <a:t> </a:t>
            </a:r>
            <a:r>
              <a:rPr lang="en-US" sz="1800" dirty="0">
                <a:solidFill>
                  <a:srgbClr val="000000"/>
                </a:solidFill>
                <a:latin typeface="Times New Roman" panose="02020603050405020304" pitchFamily="18" charset="0"/>
              </a:rPr>
              <a:t>The Law Department will continue to monitor executive orders and information coming from Washington, DC, and related decisions issued by the Courts. We have provided and we will continue to provide confidential legal advice to City stakeholders based on this information and provide guidance on how to execute policy decisions as needed.</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4819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201552" y="867752"/>
            <a:ext cx="10411416" cy="692692"/>
          </a:xfrm>
        </p:spPr>
        <p:txBody>
          <a:bodyPr vert="horz" lIns="0" tIns="45720" rIns="0" bIns="45720" rtlCol="0" anchor="t">
            <a:noAutofit/>
          </a:bodyPr>
          <a:lstStyle/>
          <a:p>
            <a:r>
              <a:rPr lang="en-US" sz="2000" b="1" dirty="0">
                <a:latin typeface="Times New Roman" panose="02020603050405020304" pitchFamily="18" charset="0"/>
                <a:cs typeface="Times New Roman" panose="02020603050405020304" pitchFamily="18" charset="0"/>
              </a:rPr>
              <a:t>Question 2. </a:t>
            </a:r>
            <a:r>
              <a:rPr lang="en-US" sz="2000" b="0" dirty="0">
                <a:latin typeface="Times New Roman" panose="02020603050405020304" pitchFamily="18" charset="0"/>
                <a:cs typeface="Times New Roman" panose="02020603050405020304" pitchFamily="18" charset="0"/>
              </a:rPr>
              <a:t>Discuss any proposed changes to positions (new positions, deleted positions, upgraded, realignment, transition, downgrade, title change, salary changes, etc.).</a:t>
            </a:r>
          </a:p>
          <a:p>
            <a:endParaRPr lang="en-US" sz="2000" b="1" dirty="0">
              <a:solidFill>
                <a:srgbClr val="FF0000"/>
              </a:solidFill>
              <a:latin typeface="Times New Roman" panose="02020603050405020304" pitchFamily="18" charset="0"/>
              <a:cs typeface="Times New Roman" panose="02020603050405020304" pitchFamily="18" charset="0"/>
            </a:endParaRPr>
          </a:p>
          <a:p>
            <a:pPr marL="0" indent="0">
              <a:buNone/>
            </a:pPr>
            <a:endParaRPr lang="en-US" dirty="0">
              <a:cs typeface="Calibri" panose="020F0502020204030204"/>
            </a:endParaRPr>
          </a:p>
        </p:txBody>
      </p:sp>
      <p:sp>
        <p:nvSpPr>
          <p:cNvPr id="2" name="Slide Number Placeholder 1">
            <a:extLst>
              <a:ext uri="{FF2B5EF4-FFF2-40B4-BE49-F238E27FC236}">
                <a16:creationId xmlns:a16="http://schemas.microsoft.com/office/drawing/2014/main" id="{608A7524-6C68-4A85-A1D3-FA10454B365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D875AAD1-BA35-B1F9-73DA-0CE556B0FA0C}"/>
              </a:ext>
            </a:extLst>
          </p:cNvPr>
          <p:cNvSpPr>
            <a:spLocks noGrp="1"/>
          </p:cNvSpPr>
          <p:nvPr>
            <p:ph sz="half" idx="2"/>
          </p:nvPr>
        </p:nvSpPr>
        <p:spPr>
          <a:xfrm>
            <a:off x="188911" y="1758576"/>
            <a:ext cx="10980837" cy="4597774"/>
          </a:xfrm>
        </p:spPr>
        <p:txBody>
          <a:bodyPr>
            <a:normAutofit/>
          </a:bodyPr>
          <a:lstStyle/>
          <a:p>
            <a:pPr marL="457200" lvl="1" indent="0">
              <a:buNone/>
            </a:pPr>
            <a:endParaRPr lang="en-US" sz="2000" b="1" dirty="0">
              <a:latin typeface="Times New Roman" panose="02020603050405020304" pitchFamily="18" charset="0"/>
              <a:cs typeface="Times New Roman" panose="02020603050405020304" pitchFamily="18" charset="0"/>
            </a:endParaRPr>
          </a:p>
          <a:p>
            <a:r>
              <a:rPr lang="en-US" sz="1800" kern="100" dirty="0">
                <a:effectLst/>
                <a:latin typeface="Times New Roman" panose="02020603050405020304" pitchFamily="18" charset="0"/>
                <a:ea typeface="Calibri" panose="020F0502020204030204" pitchFamily="34" charset="0"/>
              </a:rPr>
              <a:t>The Law Department eliminated one (1) vacant Legal Assistant I position.  This position assisted attorneys, support staff and the Legal Administrator with administrative duties and the Department’s front desk responsibilities.  After reviewing the Department’s needs, it was determined that the position could be eliminated with little impact to Departmental services.</a:t>
            </a:r>
          </a:p>
          <a:p>
            <a:pPr marL="342900" marR="0" lvl="0" indent="-342900">
              <a:buFont typeface="+mj-lt"/>
              <a:buAutoNum type="alphaLcPeriod"/>
            </a:pPr>
            <a:endParaRPr lang="en-US" sz="1800" kern="100" dirty="0">
              <a:effectLst/>
              <a:latin typeface="Times New Roman" panose="02020603050405020304" pitchFamily="18" charset="0"/>
              <a:ea typeface="Calibri" panose="020F0502020204030204" pitchFamily="34" charset="0"/>
            </a:endParaRPr>
          </a:p>
          <a:p>
            <a:endParaRPr lang="en-US" sz="2000"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8433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FBBAB-D479-D67F-26A8-87A2040097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58FB1D-E44D-827F-8B79-E3C30323F076}"/>
              </a:ext>
            </a:extLst>
          </p:cNvPr>
          <p:cNvSpPr>
            <a:spLocks noGrp="1"/>
          </p:cNvSpPr>
          <p:nvPr>
            <p:ph sz="half" idx="13"/>
          </p:nvPr>
        </p:nvSpPr>
        <p:spPr>
          <a:xfrm>
            <a:off x="201552" y="867752"/>
            <a:ext cx="10411416" cy="692692"/>
          </a:xfrm>
        </p:spPr>
        <p:txBody>
          <a:bodyPr vert="horz" lIns="0" tIns="45720" rIns="0" bIns="45720" rtlCol="0" anchor="t">
            <a:noAutofit/>
          </a:bodyPr>
          <a:lstStyle/>
          <a:p>
            <a:r>
              <a:rPr lang="en-US" sz="2000" b="1" dirty="0">
                <a:latin typeface="Times New Roman" panose="02020603050405020304" pitchFamily="18" charset="0"/>
                <a:cs typeface="Times New Roman" panose="02020603050405020304" pitchFamily="18" charset="0"/>
              </a:rPr>
              <a:t>Question 2a. </a:t>
            </a:r>
            <a:r>
              <a:rPr lang="en-US" sz="2000" b="0" dirty="0">
                <a:latin typeface="Times New Roman" panose="02020603050405020304" pitchFamily="18" charset="0"/>
                <a:cs typeface="Times New Roman" panose="02020603050405020304" pitchFamily="18" charset="0"/>
              </a:rPr>
              <a:t>Given the reduction of one full-time equivalent position, share how the department is reallocating responsibilities to maintain service levels.</a:t>
            </a:r>
          </a:p>
          <a:p>
            <a:endParaRPr lang="en-US" sz="2000" b="1" dirty="0">
              <a:solidFill>
                <a:srgbClr val="FF0000"/>
              </a:solidFill>
              <a:latin typeface="Times New Roman" panose="02020603050405020304" pitchFamily="18" charset="0"/>
              <a:cs typeface="Times New Roman" panose="02020603050405020304" pitchFamily="18" charset="0"/>
            </a:endParaRPr>
          </a:p>
          <a:p>
            <a:pPr marL="0" indent="0">
              <a:buNone/>
            </a:pPr>
            <a:endParaRPr lang="en-US" dirty="0">
              <a:cs typeface="Calibri" panose="020F0502020204030204"/>
            </a:endParaRPr>
          </a:p>
        </p:txBody>
      </p:sp>
      <p:sp>
        <p:nvSpPr>
          <p:cNvPr id="2" name="Slide Number Placeholder 1">
            <a:extLst>
              <a:ext uri="{FF2B5EF4-FFF2-40B4-BE49-F238E27FC236}">
                <a16:creationId xmlns:a16="http://schemas.microsoft.com/office/drawing/2014/main" id="{491B0944-EBB8-7090-127B-28AB959C45D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D61E426B-5293-52FB-6ED9-8449B88045AC}"/>
              </a:ext>
            </a:extLst>
          </p:cNvPr>
          <p:cNvSpPr>
            <a:spLocks noGrp="1"/>
          </p:cNvSpPr>
          <p:nvPr>
            <p:ph sz="half" idx="2"/>
          </p:nvPr>
        </p:nvSpPr>
        <p:spPr>
          <a:xfrm>
            <a:off x="188911" y="1758576"/>
            <a:ext cx="10980837" cy="4597774"/>
          </a:xfrm>
        </p:spPr>
        <p:txBody>
          <a:bodyPr>
            <a:normAutofit/>
          </a:bodyPr>
          <a:lstStyle/>
          <a:p>
            <a:pPr marL="457200" lvl="1" indent="0">
              <a:buNone/>
            </a:pPr>
            <a:endParaRPr lang="en-US" sz="2000" b="1" dirty="0">
              <a:latin typeface="Times New Roman" panose="02020603050405020304" pitchFamily="18" charset="0"/>
              <a:cs typeface="Times New Roman" panose="02020603050405020304" pitchFamily="18" charset="0"/>
            </a:endParaRPr>
          </a:p>
          <a:p>
            <a:pPr marL="514350" indent="-285750"/>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The position’s administrative functions were distributed among existing support staff.   </a:t>
            </a:r>
          </a:p>
          <a:p>
            <a:pPr indent="0">
              <a:buNone/>
            </a:pPr>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r>
              <a:rPr lang="en-US" sz="1800" kern="100" dirty="0">
                <a:effectLst/>
                <a:latin typeface="Times New Roman" panose="02020603050405020304" pitchFamily="18" charset="0"/>
                <a:ea typeface="Calibri" panose="020F0502020204030204" pitchFamily="34" charset="0"/>
              </a:rPr>
              <a:t> </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Since the pandemic, the Department has substantially less in-person visitors.  We have placed a camera in our lobby and staff are able to monitor the lobby remotely.  One staff member’s office is also located in the lobby area.  In-coming calls are forwarded to a departmental cell phone which is assigned to staff according to a specific schedule.</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0694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944869"/>
            <a:ext cx="10411416" cy="813707"/>
          </a:xfrm>
        </p:spPr>
        <p:txBody>
          <a:bodyPr vert="horz" lIns="0" tIns="45720" rIns="0" bIns="45720" rtlCol="0" anchor="t">
            <a:noAutofit/>
          </a:bodyPr>
          <a:lstStyle/>
          <a:p>
            <a:r>
              <a:rPr lang="en-US" sz="2000" b="1" dirty="0">
                <a:latin typeface="Times New Roman" panose="02020603050405020304" pitchFamily="18" charset="0"/>
                <a:cs typeface="Times New Roman" panose="02020603050405020304" pitchFamily="18" charset="0"/>
              </a:rPr>
              <a:t>Question 2b. </a:t>
            </a:r>
            <a:r>
              <a:rPr lang="en-US" sz="2000" b="0" dirty="0">
                <a:latin typeface="Times New Roman" panose="02020603050405020304" pitchFamily="18" charset="0"/>
                <a:cs typeface="Times New Roman" panose="02020603050405020304" pitchFamily="18" charset="0"/>
              </a:rPr>
              <a:t>Share the retention rate for attorneys in your office</a:t>
            </a:r>
            <a:r>
              <a:rPr lang="en-US" sz="2000" b="1" dirty="0">
                <a:latin typeface="Times New Roman" panose="02020603050405020304" pitchFamily="18" charset="0"/>
                <a:cs typeface="Times New Roman" panose="02020603050405020304" pitchFamily="18" charset="0"/>
              </a:rPr>
              <a:t>.</a:t>
            </a: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608A7524-6C68-4A85-A1D3-FA10454B365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D875AAD1-BA35-B1F9-73DA-0CE556B0FA0C}"/>
              </a:ext>
            </a:extLst>
          </p:cNvPr>
          <p:cNvSpPr>
            <a:spLocks noGrp="1"/>
          </p:cNvSpPr>
          <p:nvPr>
            <p:ph sz="half" idx="2"/>
          </p:nvPr>
        </p:nvSpPr>
        <p:spPr>
          <a:xfrm>
            <a:off x="188911" y="1758576"/>
            <a:ext cx="10980837" cy="4597774"/>
          </a:xfrm>
        </p:spPr>
        <p:txBody>
          <a:bodyPr>
            <a:normAutofit/>
          </a:bodyPr>
          <a:lstStyle/>
          <a:p>
            <a:pPr marL="0" indent="0">
              <a:buNone/>
            </a:pPr>
            <a:r>
              <a:rPr lang="en-US" sz="1800" kern="100" dirty="0">
                <a:effectLst/>
                <a:latin typeface="Times New Roman" panose="02020603050405020304" pitchFamily="18" charset="0"/>
                <a:ea typeface="Calibri" panose="020F0502020204030204" pitchFamily="34" charset="0"/>
              </a:rPr>
              <a:t>The Law Department currently has nine (9) staff attorneys.  As shown below, over the past several years, the Department experienced an unusually high turn-over in its attorneys and difficulty with hiring.</a:t>
            </a:r>
          </a:p>
          <a:p>
            <a:pPr marL="0" marR="0" lvl="0" indent="0">
              <a:buNone/>
            </a:pPr>
            <a:endParaRPr lang="en-US" sz="1800" kern="100" dirty="0">
              <a:effectLst/>
              <a:latin typeface="Times New Roman" panose="02020603050405020304" pitchFamily="18" charset="0"/>
              <a:ea typeface="Calibri" panose="020F0502020204030204" pitchFamily="34" charset="0"/>
            </a:endParaRPr>
          </a:p>
          <a:p>
            <a:pPr marL="457200" marR="0"/>
            <a:r>
              <a:rPr lang="en-US" sz="1600" kern="100" dirty="0">
                <a:effectLst/>
                <a:latin typeface="Times New Roman" panose="02020603050405020304" pitchFamily="18" charset="0"/>
                <a:ea typeface="Calibri" panose="020F0502020204030204" pitchFamily="34" charset="0"/>
              </a:rPr>
              <a:t> </a:t>
            </a:r>
            <a:r>
              <a:rPr lang="en-US" sz="1600" kern="100" dirty="0">
                <a:effectLst/>
                <a:latin typeface="Times New Roman" panose="02020603050405020304" pitchFamily="18" charset="0"/>
                <a:ea typeface="Calibri" panose="020F0502020204030204" pitchFamily="34" charset="0"/>
                <a:cs typeface="Times New Roman" panose="02020603050405020304" pitchFamily="18" charset="0"/>
              </a:rPr>
              <a:t>In the first half of 2017, the Law Department was restructured.  As part of the restructuring, two (2) attorney positions were eliminated.  </a:t>
            </a:r>
          </a:p>
          <a:p>
            <a:pPr marR="0" indent="0">
              <a:buNone/>
            </a:pP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742950" marR="0" lvl="1" indent="-285750">
              <a:buFont typeface="Courier New" panose="02070309020205020404" pitchFamily="49" charset="0"/>
              <a:buChar char="o"/>
            </a:pPr>
            <a:r>
              <a:rPr lang="en-US" sz="1400" kern="100" dirty="0">
                <a:effectLst/>
                <a:latin typeface="Times New Roman" panose="02020603050405020304" pitchFamily="18" charset="0"/>
                <a:ea typeface="Calibri" panose="020F0502020204030204" pitchFamily="34" charset="0"/>
              </a:rPr>
              <a:t>During restructuring, two (2) attorneys were terminated, one (1) attorney retired, and one (1) attorney resigned.  Two (2) new attorneys were hired to fill the vacant positions. </a:t>
            </a:r>
          </a:p>
          <a:p>
            <a:pPr marL="0" marR="0" indent="0">
              <a:lnSpc>
                <a:spcPct val="200000"/>
              </a:lnSpc>
              <a:spcBef>
                <a:spcPts val="0"/>
              </a:spcBef>
              <a:spcAft>
                <a:spcPts val="0"/>
              </a:spcAft>
              <a:buNone/>
            </a:pPr>
            <a:endParaRPr lang="en-US" sz="18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84932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45D4E-F82E-853A-889C-71C55A0A8F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2D06AD-8611-4B1F-2832-866E0802928E}"/>
              </a:ext>
            </a:extLst>
          </p:cNvPr>
          <p:cNvSpPr>
            <a:spLocks noGrp="1"/>
          </p:cNvSpPr>
          <p:nvPr>
            <p:ph sz="half" idx="13"/>
          </p:nvPr>
        </p:nvSpPr>
        <p:spPr>
          <a:xfrm>
            <a:off x="188911" y="944869"/>
            <a:ext cx="10411416" cy="813707"/>
          </a:xfrm>
        </p:spPr>
        <p:txBody>
          <a:bodyPr vert="horz" lIns="0" tIns="45720" rIns="0" bIns="45720" rtlCol="0" anchor="t">
            <a:noAutofit/>
          </a:bodyPr>
          <a:lstStyle/>
          <a:p>
            <a:r>
              <a:rPr lang="en-US" sz="2000" b="1" dirty="0">
                <a:latin typeface="Times New Roman" panose="02020603050405020304" pitchFamily="18" charset="0"/>
                <a:cs typeface="Times New Roman" panose="02020603050405020304" pitchFamily="18" charset="0"/>
              </a:rPr>
              <a:t>Question 2b. (cont’d)  </a:t>
            </a:r>
            <a:r>
              <a:rPr lang="en-US" sz="2000" b="0" dirty="0">
                <a:latin typeface="Times New Roman" panose="02020603050405020304" pitchFamily="18" charset="0"/>
                <a:cs typeface="Times New Roman" panose="02020603050405020304" pitchFamily="18" charset="0"/>
              </a:rPr>
              <a:t>Share the retention rate for attorneys in your office</a:t>
            </a:r>
            <a:r>
              <a:rPr lang="en-US" sz="2000" b="1" dirty="0">
                <a:latin typeface="Times New Roman" panose="02020603050405020304" pitchFamily="18" charset="0"/>
                <a:cs typeface="Times New Roman" panose="02020603050405020304" pitchFamily="18" charset="0"/>
              </a:rPr>
              <a:t>.</a:t>
            </a: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961465BC-A3F3-90A3-946B-8A51FAD69FE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9C309DFF-00AF-442A-DC2E-584A57A5856C}"/>
              </a:ext>
            </a:extLst>
          </p:cNvPr>
          <p:cNvSpPr>
            <a:spLocks noGrp="1"/>
          </p:cNvSpPr>
          <p:nvPr>
            <p:ph sz="half" idx="2"/>
          </p:nvPr>
        </p:nvSpPr>
        <p:spPr>
          <a:xfrm>
            <a:off x="188911" y="1758576"/>
            <a:ext cx="10980837" cy="4597774"/>
          </a:xfrm>
        </p:spPr>
        <p:txBody>
          <a:bodyPr>
            <a:normAutofit fontScale="92500" lnSpcReduction="10000"/>
          </a:bodyPr>
          <a:lstStyle/>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2017 – Two (2) resignations – 4 months to fill one position. </a:t>
            </a:r>
          </a:p>
          <a:p>
            <a:pPr marL="457200" marR="0" indent="0">
              <a:buNone/>
            </a:pPr>
            <a:r>
              <a:rPr lang="en-US" sz="1800" kern="100" dirty="0">
                <a:effectLst/>
                <a:latin typeface="Times New Roman" panose="02020603050405020304" pitchFamily="18" charset="0"/>
                <a:ea typeface="Calibri" panose="020F0502020204030204" pitchFamily="34" charset="0"/>
              </a:rPr>
              <a:t> </a:t>
            </a: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2018 – One (1) resignation – 2 months to fill the position.</a:t>
            </a:r>
          </a:p>
          <a:p>
            <a:pPr marL="914400" marR="0" indent="0">
              <a:buNone/>
            </a:pPr>
            <a:r>
              <a:rPr lang="en-US" sz="1800" kern="100" dirty="0">
                <a:effectLst/>
                <a:latin typeface="Times New Roman" panose="02020603050405020304" pitchFamily="18" charset="0"/>
                <a:ea typeface="Calibri" panose="020F0502020204030204" pitchFamily="34" charset="0"/>
              </a:rPr>
              <a:t> </a:t>
            </a: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2019 – Five (5) resignations – an average of 4 months to fill the positions.</a:t>
            </a:r>
          </a:p>
          <a:p>
            <a:pPr marL="0" marR="0" indent="0">
              <a:buNone/>
            </a:pPr>
            <a:endParaRPr lang="en-US" sz="1800" kern="100" dirty="0">
              <a:effectLst/>
              <a:latin typeface="Times New Roman" panose="02020603050405020304" pitchFamily="18" charset="0"/>
              <a:ea typeface="Calibri" panose="020F0502020204030204" pitchFamily="34" charset="0"/>
            </a:endParaRP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2020 – One (1) resignation – 7 months to fill the position.</a:t>
            </a:r>
          </a:p>
          <a:p>
            <a:pPr marL="0" marR="0" indent="0">
              <a:buNone/>
            </a:pPr>
            <a:r>
              <a:rPr lang="en-US" sz="1800" kern="100" dirty="0">
                <a:effectLst/>
                <a:latin typeface="Times New Roman" panose="02020603050405020304" pitchFamily="18" charset="0"/>
                <a:ea typeface="Calibri" panose="020F0502020204030204" pitchFamily="34" charset="0"/>
              </a:rPr>
              <a:t> </a:t>
            </a: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2021 – One (1) resignation -- 3 months to fill the position.</a:t>
            </a:r>
          </a:p>
          <a:p>
            <a:pPr marL="0" marR="0" indent="0">
              <a:buNone/>
            </a:pPr>
            <a:r>
              <a:rPr lang="en-US" sz="1800" kern="100" dirty="0">
                <a:effectLst/>
                <a:latin typeface="Times New Roman" panose="02020603050405020304" pitchFamily="18" charset="0"/>
                <a:ea typeface="Calibri" panose="020F0502020204030204" pitchFamily="34" charset="0"/>
              </a:rPr>
              <a:t> </a:t>
            </a: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2023 – Three (3) resignations – an average of 8 months to fill the positions (2 positions remained vacant for 9-10 months).</a:t>
            </a:r>
          </a:p>
          <a:p>
            <a:pPr marL="0" marR="0" indent="0">
              <a:buNone/>
            </a:pPr>
            <a:r>
              <a:rPr lang="en-US" sz="1800" kern="100" dirty="0">
                <a:effectLst/>
                <a:latin typeface="Times New Roman" panose="02020603050405020304" pitchFamily="18" charset="0"/>
                <a:ea typeface="Calibri" panose="020F0502020204030204" pitchFamily="34" charset="0"/>
              </a:rPr>
              <a:t> </a:t>
            </a:r>
          </a:p>
          <a:p>
            <a:pPr marL="342900" marR="0" lvl="0" indent="-342900">
              <a:buFont typeface="Symbol" panose="05050102010706020507" pitchFamily="18" charset="2"/>
              <a:buChar char=""/>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2024 to present – Zero (0) resignations.  </a:t>
            </a:r>
          </a:p>
          <a:p>
            <a:pPr marL="0" marR="0" indent="0">
              <a:lnSpc>
                <a:spcPct val="200000"/>
              </a:lnSpc>
              <a:spcBef>
                <a:spcPts val="0"/>
              </a:spcBef>
              <a:spcAft>
                <a:spcPts val="0"/>
              </a:spcAft>
              <a:buNone/>
            </a:pPr>
            <a:endParaRPr lang="en-US" sz="1800" dirty="0">
              <a:effectLst/>
              <a:latin typeface="Times New Roman" panose="02020603050405020304" pitchFamily="18" charset="0"/>
              <a:ea typeface="Aptos" panose="020B0004020202020204" pitchFamily="34" charset="0"/>
              <a:cs typeface="Times New Roman" panose="02020603050405020304" pitchFamily="18" charset="0"/>
            </a:endParaRPr>
          </a:p>
          <a:p>
            <a:pPr marL="28575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280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586409" y="944870"/>
            <a:ext cx="10013918" cy="2228636"/>
          </a:xfrm>
        </p:spPr>
        <p:txBody>
          <a:bodyPr vert="horz" lIns="0" tIns="45720" rIns="0" bIns="45720" rtlCol="0" anchor="t">
            <a:noAutofit/>
          </a:bodyPr>
          <a:lstStyle/>
          <a:p>
            <a:pPr algn="l"/>
            <a:r>
              <a:rPr lang="en-US" sz="2000" dirty="0">
                <a:latin typeface="Times New Roman" panose="02020603050405020304" pitchFamily="18" charset="0"/>
                <a:cs typeface="Times New Roman" panose="02020603050405020304" pitchFamily="18" charset="0"/>
              </a:rPr>
              <a:t>Question 2c. </a:t>
            </a:r>
            <a:r>
              <a:rPr lang="en-US" sz="2000" b="0" dirty="0">
                <a:latin typeface="Times New Roman" panose="02020603050405020304" pitchFamily="18" charset="0"/>
                <a:cs typeface="Times New Roman" panose="02020603050405020304" pitchFamily="18" charset="0"/>
              </a:rPr>
              <a:t>Specify if the recent Charter change </a:t>
            </a:r>
            <a:r>
              <a:rPr lang="en-US" sz="2000" b="0" i="1" u="none" strike="noStrike" baseline="0" dirty="0">
                <a:solidFill>
                  <a:srgbClr val="000000"/>
                </a:solidFill>
                <a:latin typeface="Times New Roman" panose="02020603050405020304" pitchFamily="18" charset="0"/>
              </a:rPr>
              <a:t>“… to provide that, </a:t>
            </a:r>
            <a:r>
              <a:rPr lang="en-US" sz="2000" b="0" i="1" u="none" strike="noStrike" baseline="0" dirty="0">
                <a:latin typeface="Times New Roman" panose="02020603050405020304" pitchFamily="18" charset="0"/>
              </a:rPr>
              <a:t>with the exception of the City Solicitor, all persons appointed to serve as attorneys in the law department shall attain tenure upon 3 years of continuous satisfactory full-time service and may not be removed from their positions except for just cause. The Wilmington Charter is also being amended to provide tenure status to attorneys who have already served 3 years of continuous satisfactory full-time service” </a:t>
            </a:r>
            <a:r>
              <a:rPr lang="en-US" sz="2000" b="0" u="none" strike="noStrike" baseline="0" dirty="0">
                <a:latin typeface="Times New Roman" panose="02020603050405020304" pitchFamily="18" charset="0"/>
              </a:rPr>
              <a:t>has benefited the Law Department as far as recruitment and retention; please explain and share any data.</a:t>
            </a:r>
            <a:r>
              <a:rPr lang="en-US" sz="2000" b="0" i="1" u="none" strike="noStrike" baseline="0" dirty="0">
                <a:latin typeface="Times New Roman" panose="02020603050405020304" pitchFamily="18" charset="0"/>
              </a:rPr>
              <a:t> </a:t>
            </a:r>
            <a:endParaRPr lang="en-US" sz="2000" b="0" i="0" u="none" strike="noStrike" baseline="0" dirty="0">
              <a:solidFill>
                <a:srgbClr val="000000"/>
              </a:solidFill>
              <a:latin typeface="Times New Roman" panose="02020603050405020304" pitchFamily="18" charset="0"/>
            </a:endParaRP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608A7524-6C68-4A85-A1D3-FA10454B365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Content Placeholder 10">
            <a:extLst>
              <a:ext uri="{FF2B5EF4-FFF2-40B4-BE49-F238E27FC236}">
                <a16:creationId xmlns:a16="http://schemas.microsoft.com/office/drawing/2014/main" id="{B510F151-E364-9AC0-37F0-739B7F67BFC2}"/>
              </a:ext>
            </a:extLst>
          </p:cNvPr>
          <p:cNvSpPr>
            <a:spLocks noGrp="1"/>
          </p:cNvSpPr>
          <p:nvPr>
            <p:ph sz="half" idx="2"/>
          </p:nvPr>
        </p:nvSpPr>
        <p:spPr>
          <a:xfrm>
            <a:off x="372963" y="3173506"/>
            <a:ext cx="10980837" cy="3001384"/>
          </a:xfrm>
        </p:spPr>
        <p:txBody>
          <a:bodyPr>
            <a:normAutofit/>
          </a:bodyPr>
          <a:lstStyle/>
          <a:p>
            <a:r>
              <a:rPr lang="en-US" sz="1800" kern="100" dirty="0">
                <a:effectLst/>
                <a:latin typeface="Times New Roman" panose="02020603050405020304" pitchFamily="18" charset="0"/>
                <a:ea typeface="Calibri" panose="020F0502020204030204" pitchFamily="34" charset="0"/>
              </a:rPr>
              <a:t>As a public sector employer, the City is primarily competing with the State of Delaware and New Castle County for Delaware-barred attorneys seeking to serve in government.  </a:t>
            </a:r>
          </a:p>
          <a:p>
            <a:pPr marL="342900" marR="0" lvl="0" indent="-342900">
              <a:buFont typeface="+mj-lt"/>
              <a:buAutoNum type="alphaLcPeriod"/>
            </a:pPr>
            <a:endParaRPr lang="en-US" sz="1800" kern="100" dirty="0">
              <a:effectLst/>
              <a:latin typeface="Times New Roman" panose="02020603050405020304" pitchFamily="18" charset="0"/>
              <a:ea typeface="Calibri" panose="020F0502020204030204" pitchFamily="34" charset="0"/>
            </a:endParaRPr>
          </a:p>
          <a:p>
            <a:pPr marL="514350" marR="0" indent="-285750">
              <a:buFont typeface="Courier New" panose="02070309020205020404" pitchFamily="49" charset="0"/>
              <a:buChar char="o"/>
            </a:pPr>
            <a:r>
              <a:rPr lang="en-US" sz="1600" kern="100" dirty="0">
                <a:effectLst/>
                <a:latin typeface="Times New Roman" panose="02020603050405020304" pitchFamily="18" charset="0"/>
                <a:ea typeface="Calibri" panose="020F0502020204030204" pitchFamily="34" charset="0"/>
                <a:cs typeface="Times New Roman" panose="02020603050405020304" pitchFamily="18" charset="0"/>
              </a:rPr>
              <a:t>Since 2016, seven (7) of the thirteen (13) attorneys who resigned took positions with the State of Delaware.  We are aware that at least two (2) applicants took positions with New Castle County instead of the City.  One (1) attorney took a position with an out-of-state municipality.  </a:t>
            </a:r>
          </a:p>
          <a:p>
            <a:pPr marL="0" indent="0">
              <a:buNone/>
            </a:pPr>
            <a:endParaRPr lang="en-US" sz="2000" b="0" i="1" u="none" strike="noStrike" baseline="0" dirty="0">
              <a:latin typeface="Times New Roman" panose="02020603050405020304" pitchFamily="18" charset="0"/>
            </a:endParaRPr>
          </a:p>
          <a:p>
            <a:pPr marL="0" indent="0">
              <a:buNone/>
            </a:pPr>
            <a:endParaRPr lang="en-US" sz="2000" i="1" dirty="0">
              <a:latin typeface="Times New Roman" panose="02020603050405020304" pitchFamily="18" charset="0"/>
            </a:endParaRPr>
          </a:p>
        </p:txBody>
      </p:sp>
    </p:spTree>
    <p:extLst>
      <p:ext uri="{BB962C8B-B14F-4D97-AF65-F5344CB8AC3E}">
        <p14:creationId xmlns:p14="http://schemas.microsoft.com/office/powerpoint/2010/main" val="261144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929D8-1A1A-4A54-86DA-698F18601B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4EDFD3-64AB-DD5A-7042-2EF4A32AC710}"/>
              </a:ext>
            </a:extLst>
          </p:cNvPr>
          <p:cNvSpPr>
            <a:spLocks noGrp="1"/>
          </p:cNvSpPr>
          <p:nvPr>
            <p:ph sz="half" idx="13"/>
          </p:nvPr>
        </p:nvSpPr>
        <p:spPr>
          <a:xfrm>
            <a:off x="586409" y="944870"/>
            <a:ext cx="10013918" cy="2228636"/>
          </a:xfrm>
        </p:spPr>
        <p:txBody>
          <a:bodyPr vert="horz" lIns="0" tIns="45720" rIns="0" bIns="45720" rtlCol="0" anchor="t">
            <a:noAutofit/>
          </a:bodyPr>
          <a:lstStyle/>
          <a:p>
            <a:pPr algn="l"/>
            <a:r>
              <a:rPr lang="en-US" sz="2000" dirty="0">
                <a:latin typeface="Times New Roman" panose="02020603050405020304" pitchFamily="18" charset="0"/>
                <a:cs typeface="Times New Roman" panose="02020603050405020304" pitchFamily="18" charset="0"/>
              </a:rPr>
              <a:t>Question 2c. (cont’d)  </a:t>
            </a:r>
            <a:r>
              <a:rPr lang="en-US" sz="2000" b="0" dirty="0">
                <a:latin typeface="Times New Roman" panose="02020603050405020304" pitchFamily="18" charset="0"/>
                <a:cs typeface="Times New Roman" panose="02020603050405020304" pitchFamily="18" charset="0"/>
              </a:rPr>
              <a:t>Specify if the recent Charter change </a:t>
            </a:r>
            <a:r>
              <a:rPr lang="en-US" sz="2000" b="0" i="1" u="none" strike="noStrike" baseline="0" dirty="0">
                <a:solidFill>
                  <a:srgbClr val="000000"/>
                </a:solidFill>
                <a:latin typeface="Times New Roman" panose="02020603050405020304" pitchFamily="18" charset="0"/>
              </a:rPr>
              <a:t>“… to provide that, </a:t>
            </a:r>
            <a:r>
              <a:rPr lang="en-US" sz="2000" b="0" i="1" u="none" strike="noStrike" baseline="0" dirty="0">
                <a:latin typeface="Times New Roman" panose="02020603050405020304" pitchFamily="18" charset="0"/>
              </a:rPr>
              <a:t>with the exception of the City Solicitor, all persons appointed to serve as attorneys in the law department shall attain tenure upon 3 years of continuous satisfactory full-time service and may not be removed from their positions except for just cause. The Wilmington Charter is also being amended to provide tenure status to attorneys who have already served 3 years of continuous satisfactory full-time service” </a:t>
            </a:r>
            <a:r>
              <a:rPr lang="en-US" sz="2000" b="0" u="none" strike="noStrike" baseline="0" dirty="0">
                <a:latin typeface="Times New Roman" panose="02020603050405020304" pitchFamily="18" charset="0"/>
              </a:rPr>
              <a:t>has benefited the Law Department as far as recruitment and retention; please explain and share any data.</a:t>
            </a:r>
            <a:r>
              <a:rPr lang="en-US" sz="2000" b="0" i="1" u="none" strike="noStrike" baseline="0" dirty="0">
                <a:latin typeface="Times New Roman" panose="02020603050405020304" pitchFamily="18" charset="0"/>
              </a:rPr>
              <a:t> </a:t>
            </a:r>
            <a:endParaRPr lang="en-US" sz="2000" b="0" i="0" u="none" strike="noStrike" baseline="0" dirty="0">
              <a:solidFill>
                <a:srgbClr val="000000"/>
              </a:solidFill>
              <a:latin typeface="Times New Roman" panose="02020603050405020304" pitchFamily="18" charset="0"/>
            </a:endParaRP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A4EE96D8-673A-7FFD-6E1F-8FC132FCDFC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Content Placeholder 10">
            <a:extLst>
              <a:ext uri="{FF2B5EF4-FFF2-40B4-BE49-F238E27FC236}">
                <a16:creationId xmlns:a16="http://schemas.microsoft.com/office/drawing/2014/main" id="{E9A62BDD-6AB8-5F26-4992-53406CB43B80}"/>
              </a:ext>
            </a:extLst>
          </p:cNvPr>
          <p:cNvSpPr>
            <a:spLocks noGrp="1"/>
          </p:cNvSpPr>
          <p:nvPr>
            <p:ph sz="half" idx="2"/>
          </p:nvPr>
        </p:nvSpPr>
        <p:spPr>
          <a:xfrm>
            <a:off x="372963" y="3173506"/>
            <a:ext cx="10980837" cy="3001384"/>
          </a:xfrm>
        </p:spPr>
        <p:txBody>
          <a:bodyPr>
            <a:normAutofit/>
          </a:bodyPr>
          <a:lstStyle/>
          <a:p>
            <a:pPr marL="457200" marR="0"/>
            <a:r>
              <a:rPr lang="en-US" sz="1800" kern="100" dirty="0">
                <a:effectLst/>
                <a:latin typeface="Times New Roman" panose="02020603050405020304" pitchFamily="18" charset="0"/>
                <a:ea typeface="Calibri" panose="020F0502020204030204" pitchFamily="34" charset="0"/>
              </a:rPr>
              <a:t>One reason cited by some departing attorneys was the Department’s lack of job security.  While the City provides outstanding benefits that are comparable with the State’s and County’s benefits, the State and County offer some form of tenure to their attorneys.    </a:t>
            </a:r>
          </a:p>
          <a:p>
            <a:pPr marR="0" indent="0">
              <a:buNone/>
            </a:pPr>
            <a:endParaRPr lang="en-US" sz="1800" kern="100" dirty="0">
              <a:effectLst/>
              <a:latin typeface="Times New Roman" panose="02020603050405020304" pitchFamily="18" charset="0"/>
              <a:ea typeface="Calibri" panose="020F0502020204030204" pitchFamily="34" charset="0"/>
            </a:endParaRPr>
          </a:p>
          <a:p>
            <a:pPr marL="457200" marR="0"/>
            <a:r>
              <a:rPr lang="en-US" sz="1800" kern="100" dirty="0">
                <a:effectLst/>
                <a:latin typeface="Times New Roman" panose="02020603050405020304" pitchFamily="18" charset="0"/>
                <a:ea typeface="Calibri" panose="020F0502020204030204" pitchFamily="34" charset="0"/>
              </a:rPr>
              <a:t>The change to the City’s Charter to provide tenure after three (3) years of satisfactory service was done to make the City a more attractive and competitive employer.  Although it has only been a year since tenure was implemented, for the first time in six (6) years, the Department has not experienced a vacancy for over a year.     </a:t>
            </a:r>
          </a:p>
          <a:p>
            <a:pPr marL="0" indent="0">
              <a:buNone/>
            </a:pPr>
            <a:endParaRPr lang="en-US" sz="2000" b="0" i="1" u="none" strike="noStrike" baseline="0" dirty="0">
              <a:latin typeface="Times New Roman" panose="02020603050405020304" pitchFamily="18" charset="0"/>
            </a:endParaRPr>
          </a:p>
          <a:p>
            <a:pPr marL="0" indent="0">
              <a:buNone/>
            </a:pPr>
            <a:endParaRPr lang="en-US" sz="2000" i="1" dirty="0">
              <a:latin typeface="Times New Roman" panose="02020603050405020304" pitchFamily="18" charset="0"/>
            </a:endParaRPr>
          </a:p>
        </p:txBody>
      </p:sp>
    </p:spTree>
    <p:extLst>
      <p:ext uri="{BB962C8B-B14F-4D97-AF65-F5344CB8AC3E}">
        <p14:creationId xmlns:p14="http://schemas.microsoft.com/office/powerpoint/2010/main" val="3102034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22D2D-619C-83A5-BF68-3CC2D42303C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6F8F3D-09C6-C3A4-72D5-831F32FDCB9E}"/>
              </a:ext>
            </a:extLst>
          </p:cNvPr>
          <p:cNvSpPr>
            <a:spLocks noGrp="1"/>
          </p:cNvSpPr>
          <p:nvPr>
            <p:ph sz="half" idx="13"/>
          </p:nvPr>
        </p:nvSpPr>
        <p:spPr>
          <a:xfrm>
            <a:off x="586409" y="944870"/>
            <a:ext cx="10013918" cy="582716"/>
          </a:xfrm>
        </p:spPr>
        <p:txBody>
          <a:bodyPr vert="horz" lIns="0" tIns="45720" rIns="0" bIns="45720" rtlCol="0" anchor="t">
            <a:noAutofit/>
          </a:bodyPr>
          <a:lstStyle/>
          <a:p>
            <a:pPr algn="l"/>
            <a:r>
              <a:rPr lang="en-US" sz="2000" dirty="0">
                <a:latin typeface="Times New Roman" panose="02020603050405020304" pitchFamily="18" charset="0"/>
                <a:cs typeface="Times New Roman" panose="02020603050405020304" pitchFamily="18" charset="0"/>
              </a:rPr>
              <a:t>Question 2d. </a:t>
            </a:r>
            <a:r>
              <a:rPr lang="en-US" sz="2000" b="0" dirty="0">
                <a:latin typeface="Times New Roman" panose="02020603050405020304" pitchFamily="18" charset="0"/>
                <a:cs typeface="Times New Roman" panose="02020603050405020304" pitchFamily="18" charset="0"/>
              </a:rPr>
              <a:t>Specify if any challenges with the hiring process due to the Residency requirement.</a:t>
            </a:r>
            <a:endParaRPr lang="en-US" sz="2000" b="0" i="0" u="none" strike="noStrike" baseline="0" dirty="0">
              <a:solidFill>
                <a:srgbClr val="000000"/>
              </a:solidFill>
              <a:latin typeface="Times New Roman" panose="02020603050405020304" pitchFamily="18" charset="0"/>
            </a:endParaRPr>
          </a:p>
          <a:p>
            <a:endParaRPr lang="en-US" dirty="0">
              <a:cs typeface="Calibri" panose="020F0502020204030204"/>
            </a:endParaRPr>
          </a:p>
        </p:txBody>
      </p:sp>
      <p:sp>
        <p:nvSpPr>
          <p:cNvPr id="2" name="Slide Number Placeholder 1">
            <a:extLst>
              <a:ext uri="{FF2B5EF4-FFF2-40B4-BE49-F238E27FC236}">
                <a16:creationId xmlns:a16="http://schemas.microsoft.com/office/drawing/2014/main" id="{F6C1F25B-E154-434D-17E0-6EB7B984DD8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Content Placeholder 10">
            <a:extLst>
              <a:ext uri="{FF2B5EF4-FFF2-40B4-BE49-F238E27FC236}">
                <a16:creationId xmlns:a16="http://schemas.microsoft.com/office/drawing/2014/main" id="{1154EA84-4FE2-719E-693C-52D98B66C3AA}"/>
              </a:ext>
            </a:extLst>
          </p:cNvPr>
          <p:cNvSpPr>
            <a:spLocks noGrp="1"/>
          </p:cNvSpPr>
          <p:nvPr>
            <p:ph sz="half" idx="2"/>
          </p:nvPr>
        </p:nvSpPr>
        <p:spPr>
          <a:xfrm>
            <a:off x="586410" y="1527586"/>
            <a:ext cx="10013918" cy="4647304"/>
          </a:xfrm>
        </p:spPr>
        <p:txBody>
          <a:bodyPr>
            <a:normAutofit/>
          </a:bodyPr>
          <a:lstStyle/>
          <a:p>
            <a:r>
              <a:rPr lang="en-US" sz="1800" kern="100" dirty="0">
                <a:effectLst/>
                <a:latin typeface="Times New Roman" panose="02020603050405020304" pitchFamily="18" charset="0"/>
                <a:ea typeface="Calibri" panose="020F0502020204030204" pitchFamily="34" charset="0"/>
              </a:rPr>
              <a:t>Over the past several years, the City has had a difficult time recruiting and retaining attorneys.  Salary, job security, and the residency requirement are the primary factors influencing the City’s competitiveness.  </a:t>
            </a:r>
          </a:p>
          <a:p>
            <a:pPr marR="0" indent="0">
              <a:buNone/>
            </a:pPr>
            <a:r>
              <a:rPr lang="en-US" sz="1800" kern="100" dirty="0">
                <a:effectLst/>
                <a:latin typeface="Times New Roman" panose="02020603050405020304" pitchFamily="18" charset="0"/>
                <a:ea typeface="Calibri" panose="020F0502020204030204" pitchFamily="34" charset="0"/>
              </a:rPr>
              <a:t> </a:t>
            </a:r>
          </a:p>
          <a:p>
            <a:pPr marL="225425" marR="0" indent="-225425"/>
            <a:r>
              <a:rPr lang="en-US" sz="1800" kern="100" dirty="0">
                <a:effectLst/>
                <a:latin typeface="Times New Roman" panose="02020603050405020304" pitchFamily="18" charset="0"/>
                <a:ea typeface="Calibri" panose="020F0502020204030204" pitchFamily="34" charset="0"/>
              </a:rPr>
              <a:t>The residency requirement remains a challenge for the Department.  For example, during the hiring process, several attorneys withdrew their application once they became aware of the residency requirement.               </a:t>
            </a:r>
          </a:p>
          <a:p>
            <a:endParaRPr lang="en-US" sz="2000" b="0" i="1" u="none" strike="noStrike" baseline="0" dirty="0">
              <a:latin typeface="Times New Roman" panose="02020603050405020304" pitchFamily="18" charset="0"/>
            </a:endParaRPr>
          </a:p>
          <a:p>
            <a:pPr marL="0" indent="0">
              <a:buNone/>
            </a:pPr>
            <a:endParaRPr lang="en-US" sz="2000" i="1" dirty="0">
              <a:latin typeface="Times New Roman" panose="02020603050405020304" pitchFamily="18" charset="0"/>
            </a:endParaRPr>
          </a:p>
        </p:txBody>
      </p:sp>
    </p:spTree>
    <p:extLst>
      <p:ext uri="{BB962C8B-B14F-4D97-AF65-F5344CB8AC3E}">
        <p14:creationId xmlns:p14="http://schemas.microsoft.com/office/powerpoint/2010/main" val="155424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596347" y="989543"/>
            <a:ext cx="10387211" cy="1205017"/>
          </a:xfrm>
        </p:spPr>
        <p:txBody>
          <a:bodyPr vert="horz" lIns="0" tIns="45720" rIns="0" bIns="45720" rtlCol="0" anchor="t">
            <a:noAutofit/>
          </a:bodyPr>
          <a:lstStyle/>
          <a:p>
            <a:pPr algn="l"/>
            <a:r>
              <a:rPr lang="en-US" sz="2000" dirty="0">
                <a:latin typeface="Times New Roman" panose="02020603050405020304" pitchFamily="18" charset="0"/>
                <a:cs typeface="Times New Roman" panose="02020603050405020304" pitchFamily="18" charset="0"/>
              </a:rPr>
              <a:t>Question 3.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Share the planned use for </a:t>
            </a:r>
            <a:r>
              <a:rPr lang="en-US" sz="2000" b="1" i="0" u="sng" strike="noStrike" baseline="0" dirty="0">
                <a:solidFill>
                  <a:srgbClr val="000000"/>
                </a:solidFill>
                <a:latin typeface="Times New Roman" panose="02020603050405020304" pitchFamily="18" charset="0"/>
                <a:cs typeface="Times New Roman" panose="02020603050405020304" pitchFamily="18" charset="0"/>
              </a:rPr>
              <a:t>$270K</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budgeted in Legal Fees, and specifically why </a:t>
            </a:r>
            <a:r>
              <a:rPr lang="en-US" sz="2000" b="1" i="0" u="sng" strike="noStrike" baseline="0" dirty="0">
                <a:solidFill>
                  <a:srgbClr val="000000"/>
                </a:solidFill>
                <a:latin typeface="Times New Roman" panose="02020603050405020304" pitchFamily="18" charset="0"/>
                <a:cs typeface="Times New Roman" panose="02020603050405020304" pitchFamily="18" charset="0"/>
              </a:rPr>
              <a:t>$30K</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 </a:t>
            </a:r>
            <a:r>
              <a:rPr lang="en-US" sz="2000" b="0" dirty="0">
                <a:solidFill>
                  <a:srgbClr val="000000"/>
                </a:solidFill>
                <a:latin typeface="Times New Roman" panose="02020603050405020304" pitchFamily="18" charset="0"/>
                <a:cs typeface="Times New Roman" panose="02020603050405020304" pitchFamily="18" charset="0"/>
              </a:rPr>
              <a:t>in Legal Fees was removed pertaining to potential conflicts that may arise pertaining to legal matters that are of difference of legal opinion between the Legislative and Executive branches that will necessitate outside legal expertise</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sz="1800" b="0" dirty="0">
                <a:latin typeface="Times New Roman" panose="02020603050405020304" pitchFamily="18" charset="0"/>
                <a:ea typeface="+mn-lt"/>
                <a:cs typeface="Times New Roman" panose="02020603050405020304" pitchFamily="18" charset="0"/>
              </a:rPr>
              <a:t>In the FY25 budget, the Law Department proposed $270,000 in its legal fees line. City Council requested and approved an increase of $30,000 in the line.  </a:t>
            </a:r>
          </a:p>
          <a:p>
            <a:pPr marL="285750" indent="-285750">
              <a:buFont typeface="Arial" panose="020B0604020202020204" pitchFamily="34" charset="0"/>
              <a:buChar char="•"/>
            </a:pPr>
            <a:r>
              <a:rPr lang="en-US" sz="1800" b="0" dirty="0">
                <a:latin typeface="Times New Roman" panose="02020603050405020304" pitchFamily="18" charset="0"/>
                <a:ea typeface="+mn-lt"/>
                <a:cs typeface="Times New Roman" panose="02020603050405020304" pitchFamily="18" charset="0"/>
              </a:rPr>
              <a:t>The Department proposed the same amount ($270,000) for FY26 for Council’s consideration based upon prior years’ expenditures.  However, if Council wishes to increase the Department’s legal fees line again, the Department does not object.</a:t>
            </a:r>
          </a:p>
          <a:p>
            <a:pPr marL="285750" indent="-285750">
              <a:buFont typeface="Arial" panose="020B0604020202020204" pitchFamily="34" charset="0"/>
              <a:buChar char="•"/>
            </a:pPr>
            <a:endParaRPr lang="en-US" sz="1800" b="0" dirty="0">
              <a:latin typeface="Times New Roman" panose="02020603050405020304" pitchFamily="18" charset="0"/>
              <a:ea typeface="+mn-lt"/>
              <a:cs typeface="Times New Roman" panose="02020603050405020304" pitchFamily="18" charset="0"/>
            </a:endParaRPr>
          </a:p>
          <a:p>
            <a:pPr marL="285750" indent="-285750">
              <a:buFont typeface="Arial" panose="020B0604020202020204" pitchFamily="34" charset="0"/>
              <a:buChar char="•"/>
            </a:pPr>
            <a:endParaRPr lang="en-US" sz="1800" b="0" dirty="0">
              <a:latin typeface="Times New Roman" panose="02020603050405020304" pitchFamily="18" charset="0"/>
              <a:ea typeface="+mn-lt"/>
              <a:cs typeface="Times New Roman" panose="02020603050405020304" pitchFamily="18" charset="0"/>
            </a:endParaRPr>
          </a:p>
          <a:p>
            <a:pPr marL="285750" indent="-285750">
              <a:buFont typeface="Arial" panose="020B0604020202020204" pitchFamily="34" charset="0"/>
              <a:buChar char="•"/>
            </a:pPr>
            <a:endParaRPr lang="en-US" sz="1800" b="0" dirty="0">
              <a:latin typeface="Times New Roman" panose="02020603050405020304" pitchFamily="18" charset="0"/>
              <a:ea typeface="+mn-lt"/>
              <a:cs typeface="Times New Roman" panose="02020603050405020304" pitchFamily="18" charset="0"/>
            </a:endParaRPr>
          </a:p>
          <a:p>
            <a:endParaRPr lang="en-US" sz="1800" b="0" dirty="0">
              <a:latin typeface="Times New Roman" panose="02020603050405020304" pitchFamily="18" charset="0"/>
              <a:ea typeface="+mn-lt"/>
              <a:cs typeface="Times New Roman" panose="02020603050405020304" pitchFamily="18" charset="0"/>
            </a:endParaRPr>
          </a:p>
          <a:p>
            <a:pPr marL="403225">
              <a:lnSpc>
                <a:spcPct val="100000"/>
              </a:lnSpc>
            </a:pPr>
            <a:endParaRPr lang="en-US" sz="1800" b="0" dirty="0">
              <a:latin typeface="Times New Roman" panose="02020603050405020304" pitchFamily="18" charset="0"/>
              <a:ea typeface="+mn-lt"/>
              <a:cs typeface="Times New Roman" panose="02020603050405020304" pitchFamily="18" charset="0"/>
            </a:endParaRPr>
          </a:p>
          <a:p>
            <a:pPr marL="403225">
              <a:lnSpc>
                <a:spcPct val="100000"/>
              </a:lnSpc>
            </a:pPr>
            <a:endParaRPr lang="en-US" sz="1800" b="0" dirty="0">
              <a:latin typeface="Times New Roman" panose="02020603050405020304" pitchFamily="18" charset="0"/>
              <a:ea typeface="+mn-lt"/>
              <a:cs typeface="Times New Roman" panose="02020603050405020304" pitchFamily="18" charset="0"/>
            </a:endParaRPr>
          </a:p>
          <a:p>
            <a:pPr>
              <a:lnSpc>
                <a:spcPct val="100000"/>
              </a:lnSpc>
            </a:pPr>
            <a:endParaRPr lang="en-US" sz="1800" b="0" dirty="0">
              <a:latin typeface="Times New Roman" panose="02020603050405020304" pitchFamily="18" charset="0"/>
              <a:ea typeface="+mn-lt"/>
              <a:cs typeface="Times New Roman" panose="02020603050405020304" pitchFamily="18" charset="0"/>
            </a:endParaRPr>
          </a:p>
          <a:p>
            <a:pPr>
              <a:lnSpc>
                <a:spcPct val="100000"/>
              </a:lnSpc>
            </a:pPr>
            <a:endParaRPr lang="en-US" sz="1800" b="0" dirty="0">
              <a:latin typeface="Times New Roman" panose="02020603050405020304" pitchFamily="18" charset="0"/>
              <a:ea typeface="+mn-lt"/>
              <a:cs typeface="Times New Roman" panose="02020603050405020304" pitchFamily="18" charset="0"/>
            </a:endParaRPr>
          </a:p>
        </p:txBody>
      </p:sp>
      <p:graphicFrame>
        <p:nvGraphicFramePr>
          <p:cNvPr id="9" name="Table 4">
            <a:extLst>
              <a:ext uri="{FF2B5EF4-FFF2-40B4-BE49-F238E27FC236}">
                <a16:creationId xmlns:a16="http://schemas.microsoft.com/office/drawing/2014/main" id="{1399D785-2016-70EA-EDCC-90CD2CD01EE7}"/>
              </a:ext>
            </a:extLst>
          </p:cNvPr>
          <p:cNvGraphicFramePr>
            <a:graphicFrameLocks noGrp="1"/>
          </p:cNvGraphicFramePr>
          <p:nvPr>
            <p:ph sz="half" idx="2"/>
            <p:extLst>
              <p:ext uri="{D42A27DB-BD31-4B8C-83A1-F6EECF244321}">
                <p14:modId xmlns:p14="http://schemas.microsoft.com/office/powerpoint/2010/main" val="3741599302"/>
              </p:ext>
            </p:extLst>
          </p:nvPr>
        </p:nvGraphicFramePr>
        <p:xfrm>
          <a:off x="903642" y="3799802"/>
          <a:ext cx="9993854" cy="2661178"/>
        </p:xfrm>
        <a:graphic>
          <a:graphicData uri="http://schemas.openxmlformats.org/drawingml/2006/table">
            <a:tbl>
              <a:tblPr firstRow="1" bandRow="1">
                <a:tableStyleId>{7DF18680-E054-41AD-8BC1-D1AEF772440D}</a:tableStyleId>
              </a:tblPr>
              <a:tblGrid>
                <a:gridCol w="4996927">
                  <a:extLst>
                    <a:ext uri="{9D8B030D-6E8A-4147-A177-3AD203B41FA5}">
                      <a16:colId xmlns:a16="http://schemas.microsoft.com/office/drawing/2014/main" val="1912059392"/>
                    </a:ext>
                  </a:extLst>
                </a:gridCol>
                <a:gridCol w="4996927">
                  <a:extLst>
                    <a:ext uri="{9D8B030D-6E8A-4147-A177-3AD203B41FA5}">
                      <a16:colId xmlns:a16="http://schemas.microsoft.com/office/drawing/2014/main" val="492687426"/>
                    </a:ext>
                  </a:extLst>
                </a:gridCol>
              </a:tblGrid>
              <a:tr h="719765">
                <a:tc>
                  <a:txBody>
                    <a:bodyPr/>
                    <a:lstStyle/>
                    <a:p>
                      <a:pPr lvl="0" algn="ctr" fontAlgn="b"/>
                      <a:r>
                        <a:rPr lang="en-US" sz="2200" b="1" i="0" u="none" strike="noStrike" dirty="0">
                          <a:solidFill>
                            <a:schemeClr val="bg1"/>
                          </a:solidFill>
                          <a:effectLst/>
                          <a:latin typeface="+mj-lt"/>
                        </a:rPr>
                        <a:t>Category</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lvl="0" algn="ctr" fontAlgn="t"/>
                      <a:r>
                        <a:rPr lang="en-US" sz="2200" b="1" u="none" strike="noStrike" dirty="0">
                          <a:solidFill>
                            <a:schemeClr val="bg1"/>
                          </a:solidFill>
                          <a:effectLst/>
                        </a:rPr>
                        <a:t>Proposed FY’26 Budget Amount</a:t>
                      </a:r>
                      <a:endParaRPr lang="en-US" sz="2200" b="1" i="0" u="none" strike="noStrike" dirty="0">
                        <a:solidFill>
                          <a:schemeClr val="bg1"/>
                        </a:solidFill>
                        <a:effectLst/>
                        <a:latin typeface="+mj-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62125814"/>
                  </a:ext>
                </a:extLst>
              </a:tr>
              <a:tr h="630664">
                <a:tc>
                  <a:txBody>
                    <a:bodyPr/>
                    <a:lstStyle/>
                    <a:p>
                      <a:pPr lvl="0" algn="ctr" fontAlgn="b"/>
                      <a:r>
                        <a:rPr lang="en-US" sz="2200" b="0" u="none" strike="noStrike" dirty="0">
                          <a:solidFill>
                            <a:srgbClr val="000000"/>
                          </a:solidFill>
                          <a:effectLst/>
                        </a:rPr>
                        <a:t>Labor Negotiations &amp; Associated Litigation</a:t>
                      </a:r>
                      <a:endParaRPr lang="en-US" sz="22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lvl="1" algn="ctr" fontAlgn="b"/>
                      <a:r>
                        <a:rPr lang="en-US" sz="2200" b="0" u="none" strike="noStrike" dirty="0">
                          <a:solidFill>
                            <a:srgbClr val="000000"/>
                          </a:solidFill>
                          <a:effectLst/>
                        </a:rPr>
                        <a:t> $145,000 </a:t>
                      </a:r>
                      <a:endParaRPr lang="en-US" sz="2200" b="0" i="0"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50553365"/>
                  </a:ext>
                </a:extLst>
              </a:tr>
              <a:tr h="630664">
                <a:tc>
                  <a:txBody>
                    <a:bodyPr/>
                    <a:lstStyle/>
                    <a:p>
                      <a:pPr lvl="0" algn="ctr" fontAlgn="b"/>
                      <a:r>
                        <a:rPr lang="en-US" sz="2200" b="0" u="none" strike="noStrike" dirty="0">
                          <a:solidFill>
                            <a:srgbClr val="000000"/>
                          </a:solidFill>
                          <a:effectLst/>
                        </a:rPr>
                        <a:t>Real Estate Transactions, including matters related to economic development. </a:t>
                      </a:r>
                      <a:endParaRPr lang="en-US" sz="22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lvl="1" algn="ctr" fontAlgn="b"/>
                      <a:r>
                        <a:rPr lang="en-US" sz="2200" b="0" u="none" strike="noStrike" dirty="0">
                          <a:solidFill>
                            <a:srgbClr val="000000"/>
                          </a:solidFill>
                          <a:effectLst/>
                        </a:rPr>
                        <a:t> </a:t>
                      </a:r>
                      <a:r>
                        <a:rPr lang="en-US" sz="2200" b="0" u="none" strike="noStrike" kern="1200" dirty="0">
                          <a:solidFill>
                            <a:srgbClr val="000000"/>
                          </a:solidFill>
                          <a:effectLst/>
                        </a:rPr>
                        <a:t>$25,000 </a:t>
                      </a:r>
                      <a:endParaRPr lang="en-US" sz="2200" b="0" i="0" u="none" strike="noStrike" kern="1200" dirty="0">
                        <a:solidFill>
                          <a:srgbClr val="000000"/>
                        </a:solidFill>
                        <a:effectLst/>
                        <a:latin typeface="+mn-lt"/>
                        <a:ea typeface="+mn-ea"/>
                        <a:cs typeface="+mn-cs"/>
                      </a:endParaRPr>
                    </a:p>
                  </a:txBody>
                  <a:tcPr marL="9525" marR="9525" marT="9525"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88807111"/>
                  </a:ext>
                </a:extLst>
              </a:tr>
              <a:tr h="630664">
                <a:tc>
                  <a:txBody>
                    <a:bodyPr/>
                    <a:lstStyle/>
                    <a:p>
                      <a:pPr lvl="0" algn="ctr" fontAlgn="b"/>
                      <a:r>
                        <a:rPr lang="en-US" sz="2200" b="0" u="none" strike="noStrike" dirty="0">
                          <a:solidFill>
                            <a:srgbClr val="000000"/>
                          </a:solidFill>
                          <a:effectLst/>
                        </a:rPr>
                        <a:t>Complex Transactions</a:t>
                      </a:r>
                      <a:endParaRPr lang="en-US" sz="22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lvl="1" algn="ctr" fontAlgn="ctr"/>
                      <a:r>
                        <a:rPr lang="en-US" sz="2200" b="0" u="none" strike="noStrike" dirty="0">
                          <a:solidFill>
                            <a:srgbClr val="000000"/>
                          </a:solidFill>
                          <a:effectLst/>
                        </a:rPr>
                        <a:t> $100,000 </a:t>
                      </a:r>
                      <a:endParaRPr lang="en-US" sz="2200" b="0" i="0"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7130538"/>
                  </a:ext>
                </a:extLst>
              </a:tr>
            </a:tbl>
          </a:graphicData>
        </a:graphic>
      </p:graphicFrame>
    </p:spTree>
    <p:extLst>
      <p:ext uri="{BB962C8B-B14F-4D97-AF65-F5344CB8AC3E}">
        <p14:creationId xmlns:p14="http://schemas.microsoft.com/office/powerpoint/2010/main" val="2290736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33C103-D00E-4EE8-82FE-FC6BE967A24A}"/>
              </a:ext>
            </a:extLst>
          </p:cNvPr>
          <p:cNvSpPr>
            <a:spLocks noGrp="1"/>
          </p:cNvSpPr>
          <p:nvPr>
            <p:ph sz="half" idx="2"/>
          </p:nvPr>
        </p:nvSpPr>
        <p:spPr>
          <a:xfrm>
            <a:off x="569167" y="1758575"/>
            <a:ext cx="10600581" cy="4778749"/>
          </a:xfrm>
        </p:spPr>
        <p:txBody>
          <a:bodyPr>
            <a:normAutofit/>
          </a:bodyPr>
          <a:lstStyle/>
          <a:p>
            <a:pPr marL="806450" lvl="0" indent="-806450" defTabSz="741363" fontAlgn="base">
              <a:lnSpc>
                <a:spcPct val="100000"/>
              </a:lnSpc>
              <a:spcBef>
                <a:spcPct val="0"/>
              </a:spcBef>
              <a:spcAft>
                <a:spcPct val="0"/>
              </a:spcAft>
              <a:buNone/>
            </a:pPr>
            <a:r>
              <a:rPr lang="en-US" sz="1800" dirty="0">
                <a:latin typeface="Times New Roman" panose="02020603050405020304" pitchFamily="18" charset="0"/>
                <a:cs typeface="Times New Roman" panose="02020603050405020304" pitchFamily="18" charset="0"/>
              </a:rPr>
              <a:t>These are at-will retentions, not contracts.</a:t>
            </a:r>
          </a:p>
          <a:p>
            <a:pPr marL="806450" lvl="0" indent="-806450" defTabSz="741363" fontAlgn="base">
              <a:lnSpc>
                <a:spcPct val="100000"/>
              </a:lnSpc>
              <a:spcBef>
                <a:spcPct val="0"/>
              </a:spcBef>
              <a:spcAft>
                <a:spcPct val="0"/>
              </a:spcAft>
              <a:buNone/>
            </a:pPr>
            <a:endParaRPr lang="en-US" sz="1800" dirty="0">
              <a:latin typeface="Times New Roman" panose="02020603050405020304" pitchFamily="18" charset="0"/>
              <a:cs typeface="Times New Roman" panose="02020603050405020304" pitchFamily="18" charset="0"/>
            </a:endParaRPr>
          </a:p>
          <a:p>
            <a:pPr marL="806450" lvl="0" indent="-806450" defTabSz="741363" fontAlgn="base">
              <a:lnSpc>
                <a:spcPct val="100000"/>
              </a:lnSpc>
              <a:spcBef>
                <a:spcPct val="0"/>
              </a:spcBef>
              <a:spcAft>
                <a:spcPct val="0"/>
              </a:spcAft>
              <a:buNone/>
            </a:pPr>
            <a:r>
              <a:rPr lang="en-US" sz="1800" u="sng" dirty="0">
                <a:latin typeface="Times New Roman" panose="02020603050405020304" pitchFamily="18" charset="0"/>
                <a:cs typeface="Times New Roman" panose="02020603050405020304" pitchFamily="18" charset="0"/>
              </a:rPr>
              <a:t>FY2025 Outside Counsel</a:t>
            </a:r>
            <a:r>
              <a:rPr lang="en-US" sz="1800" dirty="0">
                <a:latin typeface="Times New Roman" panose="02020603050405020304" pitchFamily="18" charset="0"/>
                <a:cs typeface="Times New Roman" panose="02020603050405020304" pitchFamily="18" charset="0"/>
              </a:rPr>
              <a:t>:</a:t>
            </a:r>
            <a:endParaRPr lang="en-US" sz="1800" u="sng" dirty="0">
              <a:latin typeface="Times New Roman" panose="02020603050405020304" pitchFamily="18" charset="0"/>
              <a:cs typeface="Times New Roman" panose="02020603050405020304" pitchFamily="18" charset="0"/>
            </a:endParaRPr>
          </a:p>
          <a:p>
            <a:pPr marL="806450" lvl="0" indent="-285750" fontAlgn="base">
              <a:lnSpc>
                <a:spcPct val="100000"/>
              </a:lnSpc>
              <a:spcBef>
                <a:spcPct val="0"/>
              </a:spcBef>
              <a:spcAft>
                <a:spcPct val="0"/>
              </a:spcAft>
              <a:buNone/>
            </a:pPr>
            <a:endParaRPr lang="en-US" sz="1800" b="1" dirty="0">
              <a:latin typeface="Times New Roman" panose="02020603050405020304" pitchFamily="18" charset="0"/>
              <a:cs typeface="Times New Roman" panose="02020603050405020304" pitchFamily="18" charset="0"/>
            </a:endParaRPr>
          </a:p>
          <a:p>
            <a:pPr marL="806450" lvl="1" indent="-285750" fontAlgn="base">
              <a:spcBef>
                <a:spcPct val="0"/>
              </a:spcBef>
              <a:spcAft>
                <a:spcPct val="0"/>
              </a:spcAft>
            </a:pPr>
            <a:r>
              <a:rPr lang="en-US" sz="1600" dirty="0">
                <a:latin typeface="Times New Roman" panose="02020603050405020304" pitchFamily="18" charset="0"/>
                <a:cs typeface="Times New Roman" panose="02020603050405020304" pitchFamily="18" charset="0"/>
              </a:rPr>
              <a:t>Richards Layton &amp; Finger (since 2020) ($84,855 YTD)</a:t>
            </a:r>
          </a:p>
          <a:p>
            <a:pPr marL="806450" lvl="1" indent="-285750" fontAlgn="base">
              <a:spcBef>
                <a:spcPct val="0"/>
              </a:spcBef>
              <a:spcAft>
                <a:spcPct val="0"/>
              </a:spcAft>
            </a:pPr>
            <a:r>
              <a:rPr lang="en-US" sz="1600" dirty="0">
                <a:latin typeface="Times New Roman" panose="02020603050405020304" pitchFamily="18" charset="0"/>
                <a:cs typeface="Times New Roman" panose="02020603050405020304" pitchFamily="18" charset="0"/>
              </a:rPr>
              <a:t>Young Conaway Stargatt &amp; Taylor LLP (since 2006) ($14,930 YTD)</a:t>
            </a:r>
          </a:p>
          <a:p>
            <a:pPr marL="806450" lvl="0" indent="-285750" fontAlgn="base">
              <a:lnSpc>
                <a:spcPct val="100000"/>
              </a:lnSpc>
              <a:spcBef>
                <a:spcPct val="0"/>
              </a:spcBef>
              <a:spcAft>
                <a:spcPct val="0"/>
              </a:spcAft>
              <a:buNone/>
            </a:pPr>
            <a:endParaRPr lang="en-US" sz="1400" dirty="0">
              <a:latin typeface="Times New Roman" panose="02020603050405020304" pitchFamily="18" charset="0"/>
              <a:cs typeface="Times New Roman" panose="02020603050405020304" pitchFamily="18" charset="0"/>
            </a:endParaRPr>
          </a:p>
          <a:p>
            <a:pPr marL="806450" lvl="0" indent="-285750" fontAlgn="base">
              <a:spcBef>
                <a:spcPct val="0"/>
              </a:spcBef>
              <a:spcAft>
                <a:spcPct val="0"/>
              </a:spcAft>
              <a:buNone/>
            </a:pPr>
            <a:endParaRPr lang="en-US" sz="1600" dirty="0">
              <a:latin typeface="Times New Roman" panose="02020603050405020304" pitchFamily="18" charset="0"/>
              <a:cs typeface="Times New Roman" panose="02020603050405020304" pitchFamily="18" charset="0"/>
            </a:endParaRPr>
          </a:p>
          <a:p>
            <a:pPr marL="0" lvl="1" indent="0" fontAlgn="base">
              <a:spcBef>
                <a:spcPct val="0"/>
              </a:spcBef>
              <a:spcAft>
                <a:spcPct val="0"/>
              </a:spcAft>
              <a:buNone/>
            </a:pPr>
            <a:r>
              <a:rPr lang="en-US" sz="1800" dirty="0">
                <a:latin typeface="Times New Roman" panose="02020603050405020304" pitchFamily="18" charset="0"/>
                <a:cs typeface="Times New Roman" panose="02020603050405020304" pitchFamily="18" charset="0"/>
              </a:rPr>
              <a:t>The Department may choose to use the same firms to represent the City in FY2026 subject to:</a:t>
            </a:r>
          </a:p>
          <a:p>
            <a:pPr marL="806450" lvl="2" indent="-285750" fontAlgn="base">
              <a:spcBef>
                <a:spcPct val="0"/>
              </a:spcBef>
              <a:spcAft>
                <a:spcPct val="0"/>
              </a:spcAft>
            </a:pPr>
            <a:endParaRPr lang="en-US" sz="1600" dirty="0">
              <a:latin typeface="Times New Roman" panose="02020603050405020304" pitchFamily="18" charset="0"/>
              <a:cs typeface="Times New Roman" panose="02020603050405020304" pitchFamily="18" charset="0"/>
            </a:endParaRPr>
          </a:p>
          <a:p>
            <a:pPr marL="806450" lvl="2" indent="-285750" fontAlgn="base">
              <a:spcBef>
                <a:spcPct val="0"/>
              </a:spcBef>
              <a:spcAft>
                <a:spcPct val="0"/>
              </a:spcAft>
            </a:pPr>
            <a:r>
              <a:rPr lang="en-US" sz="1600" dirty="0">
                <a:latin typeface="Times New Roman" panose="02020603050405020304" pitchFamily="18" charset="0"/>
                <a:cs typeface="Times New Roman" panose="02020603050405020304" pitchFamily="18" charset="0"/>
              </a:rPr>
              <a:t>Ongoing oversight and quality review</a:t>
            </a:r>
          </a:p>
          <a:p>
            <a:pPr marL="806450" lvl="2" indent="-285750" fontAlgn="base">
              <a:spcBef>
                <a:spcPct val="0"/>
              </a:spcBef>
              <a:spcAft>
                <a:spcPct val="0"/>
              </a:spcAft>
            </a:pPr>
            <a:r>
              <a:rPr lang="en-US" sz="1600" dirty="0">
                <a:latin typeface="Times New Roman" panose="02020603050405020304" pitchFamily="18" charset="0"/>
                <a:cs typeface="Times New Roman" panose="02020603050405020304" pitchFamily="18" charset="0"/>
              </a:rPr>
              <a:t>Fee negotiations and cost control willingness</a:t>
            </a:r>
          </a:p>
          <a:p>
            <a:pPr marL="806450" lvl="2" indent="-285750" fontAlgn="base">
              <a:spcBef>
                <a:spcPct val="0"/>
              </a:spcBef>
              <a:spcAft>
                <a:spcPct val="0"/>
              </a:spcAft>
            </a:pPr>
            <a:r>
              <a:rPr lang="en-US" sz="1600" dirty="0">
                <a:latin typeface="Times New Roman" panose="02020603050405020304" pitchFamily="18" charset="0"/>
                <a:cs typeface="Times New Roman" panose="02020603050405020304" pitchFamily="18" charset="0"/>
              </a:rPr>
              <a:t>Competition with other firms</a:t>
            </a:r>
          </a:p>
          <a:p>
            <a:pPr marL="806450" lvl="2" indent="-285750" fontAlgn="base">
              <a:spcBef>
                <a:spcPct val="0"/>
              </a:spcBef>
              <a:spcAft>
                <a:spcPct val="0"/>
              </a:spcAft>
            </a:pPr>
            <a:endParaRPr lang="en-US" sz="1600" dirty="0">
              <a:latin typeface="Times New Roman" panose="02020603050405020304" pitchFamily="18" charset="0"/>
              <a:cs typeface="Times New Roman" panose="02020603050405020304" pitchFamily="18" charset="0"/>
            </a:endParaRPr>
          </a:p>
          <a:p>
            <a:pPr marL="0" lvl="2" indent="0" fontAlgn="base">
              <a:spcBef>
                <a:spcPct val="0"/>
              </a:spcBef>
              <a:spcAft>
                <a:spcPct val="0"/>
              </a:spcAft>
              <a:buNone/>
            </a:pPr>
            <a:endParaRPr lang="en-US" sz="1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7DCD80F-7B9D-4E37-B01C-4FA4DEB94E3B}"/>
              </a:ext>
            </a:extLst>
          </p:cNvPr>
          <p:cNvSpPr>
            <a:spLocks noGrp="1"/>
          </p:cNvSpPr>
          <p:nvPr>
            <p:ph sz="half" idx="13"/>
          </p:nvPr>
        </p:nvSpPr>
        <p:spPr>
          <a:xfrm>
            <a:off x="569167" y="864524"/>
            <a:ext cx="8710635" cy="798021"/>
          </a:xfrm>
        </p:spPr>
        <p:txBody>
          <a:bodyPr>
            <a:normAutofit/>
          </a:bodyPr>
          <a:lstStyle/>
          <a:p>
            <a:r>
              <a:rPr lang="en-US" sz="2000" dirty="0">
                <a:latin typeface="Times New Roman" panose="02020603050405020304" pitchFamily="18" charset="0"/>
                <a:cs typeface="Times New Roman" panose="02020603050405020304" pitchFamily="18" charset="0"/>
              </a:rPr>
              <a:t>Question 3a.  </a:t>
            </a:r>
            <a:r>
              <a:rPr lang="en-US" sz="2000" b="0" dirty="0">
                <a:latin typeface="Times New Roman" panose="02020603050405020304" pitchFamily="18" charset="0"/>
                <a:cs typeface="Times New Roman" panose="02020603050405020304" pitchFamily="18" charset="0"/>
              </a:rPr>
              <a:t>Specify vendors for FY 2025, agreement expiration date, amount, length of agreement, and if any planned use for FY 2026.</a:t>
            </a:r>
          </a:p>
          <a:p>
            <a:endParaRPr lang="en-US" dirty="0"/>
          </a:p>
        </p:txBody>
      </p:sp>
      <p:sp>
        <p:nvSpPr>
          <p:cNvPr id="4" name="Slide Number Placeholder 3">
            <a:extLst>
              <a:ext uri="{FF2B5EF4-FFF2-40B4-BE49-F238E27FC236}">
                <a16:creationId xmlns:a16="http://schemas.microsoft.com/office/drawing/2014/main" id="{FE954E2A-7047-4A54-AD42-81FBE4D216F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2318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33C103-D00E-4EE8-82FE-FC6BE967A24A}"/>
              </a:ext>
            </a:extLst>
          </p:cNvPr>
          <p:cNvSpPr>
            <a:spLocks noGrp="1"/>
          </p:cNvSpPr>
          <p:nvPr>
            <p:ph sz="half" idx="2"/>
          </p:nvPr>
        </p:nvSpPr>
        <p:spPr>
          <a:xfrm>
            <a:off x="609600" y="1758575"/>
            <a:ext cx="10560148" cy="4778749"/>
          </a:xfrm>
        </p:spPr>
        <p:txBody>
          <a:bodyPr>
            <a:normAutofit/>
          </a:bodyPr>
          <a:lstStyle/>
          <a:p>
            <a:pPr marL="0" lvl="1" indent="0">
              <a:buNone/>
            </a:pPr>
            <a:r>
              <a:rPr lang="en-US" sz="1800" dirty="0">
                <a:latin typeface="Times New Roman" panose="02020603050405020304" pitchFamily="18" charset="0"/>
                <a:cs typeface="Times New Roman" panose="02020603050405020304" pitchFamily="18" charset="0"/>
              </a:rPr>
              <a:t>The Law Department’s vendors consist of law firms.  To the best of our knowledge these law firms are not DBEs as defined by code section 35-132.  </a:t>
            </a:r>
          </a:p>
          <a:p>
            <a:pPr marL="465138" lvl="1" indent="0">
              <a:buNone/>
            </a:pPr>
            <a:endParaRPr lang="en-US" sz="1800" dirty="0">
              <a:latin typeface="Times New Roman" panose="02020603050405020304" pitchFamily="18" charset="0"/>
              <a:cs typeface="Times New Roman" panose="02020603050405020304" pitchFamily="18" charset="0"/>
            </a:endParaRPr>
          </a:p>
          <a:p>
            <a:pPr marL="465138" lvl="1" indent="0">
              <a:buNone/>
            </a:pPr>
            <a:r>
              <a:rPr lang="en-US" sz="1800" dirty="0">
                <a:latin typeface="Times New Roman" panose="02020603050405020304" pitchFamily="18" charset="0"/>
                <a:cs typeface="Times New Roman" panose="02020603050405020304" pitchFamily="18" charset="0"/>
              </a:rPr>
              <a:t>The selection of firms is based on: </a:t>
            </a:r>
          </a:p>
          <a:p>
            <a:pPr marL="465138" lvl="1" indent="0">
              <a:buNone/>
            </a:pPr>
            <a:endParaRPr lang="en-US" sz="1800" dirty="0">
              <a:highlight>
                <a:srgbClr val="FFFF00"/>
              </a:highlight>
              <a:latin typeface="Times New Roman" panose="02020603050405020304" pitchFamily="18" charset="0"/>
              <a:cs typeface="Times New Roman" panose="02020603050405020304" pitchFamily="18" charset="0"/>
            </a:endParaRPr>
          </a:p>
          <a:p>
            <a:pPr marL="914400" lvl="1" indent="-182563"/>
            <a:r>
              <a:rPr lang="en-US" sz="1600" dirty="0">
                <a:latin typeface="Times New Roman" panose="02020603050405020304" pitchFamily="18" charset="0"/>
                <a:cs typeface="Times New Roman" panose="02020603050405020304" pitchFamily="18" charset="0"/>
              </a:rPr>
              <a:t>Areas of expertise</a:t>
            </a:r>
          </a:p>
          <a:p>
            <a:pPr marL="914400" lvl="1" indent="-182563"/>
            <a:r>
              <a:rPr lang="en-US" sz="1600" dirty="0">
                <a:latin typeface="Times New Roman" panose="02020603050405020304" pitchFamily="18" charset="0"/>
                <a:cs typeface="Times New Roman" panose="02020603050405020304" pitchFamily="18" charset="0"/>
              </a:rPr>
              <a:t>Competitiveness of rates</a:t>
            </a:r>
          </a:p>
          <a:p>
            <a:pPr marL="1255713" lvl="2" indent="-182563">
              <a:tabLst>
                <a:tab pos="1146175" algn="l"/>
              </a:tabLst>
            </a:pPr>
            <a:r>
              <a:rPr lang="en-US" sz="1400" dirty="0">
                <a:latin typeface="Times New Roman" panose="02020603050405020304" pitchFamily="18" charset="0"/>
                <a:cs typeface="Times New Roman" panose="02020603050405020304" pitchFamily="18" charset="0"/>
              </a:rPr>
              <a:t>Interview firms</a:t>
            </a:r>
          </a:p>
          <a:p>
            <a:pPr marL="1255713" lvl="2" indent="-182563">
              <a:tabLst>
                <a:tab pos="1146175" algn="l"/>
              </a:tabLst>
            </a:pPr>
            <a:r>
              <a:rPr lang="en-US" sz="1400" dirty="0">
                <a:latin typeface="Times New Roman" panose="02020603050405020304" pitchFamily="18" charset="0"/>
                <a:cs typeface="Times New Roman" panose="02020603050405020304" pitchFamily="18" charset="0"/>
              </a:rPr>
              <a:t>Look for best fit</a:t>
            </a:r>
          </a:p>
          <a:p>
            <a:pPr marL="1255713" lvl="2" indent="-182563">
              <a:tabLst>
                <a:tab pos="1146175" algn="l"/>
              </a:tabLst>
            </a:pPr>
            <a:r>
              <a:rPr lang="en-US" sz="1400" dirty="0">
                <a:latin typeface="Times New Roman" panose="02020603050405020304" pitchFamily="18" charset="0"/>
                <a:cs typeface="Times New Roman" panose="02020603050405020304" pitchFamily="18" charset="0"/>
              </a:rPr>
              <a:t>Consider lowest rate</a:t>
            </a:r>
          </a:p>
          <a:p>
            <a:pPr marL="914400" lvl="2" indent="-174625">
              <a:tabLst>
                <a:tab pos="1146175" algn="l"/>
              </a:tabLst>
            </a:pPr>
            <a:r>
              <a:rPr lang="en-US" sz="1600" dirty="0">
                <a:latin typeface="Times New Roman" panose="02020603050405020304" pitchFamily="18" charset="0"/>
                <a:cs typeface="Times New Roman" panose="02020603050405020304" pitchFamily="18" charset="0"/>
              </a:rPr>
              <a:t>Capacity to litigate complex cases</a:t>
            </a:r>
          </a:p>
          <a:p>
            <a:pPr marL="465138" indent="0">
              <a:buNone/>
            </a:pPr>
            <a:endParaRPr lang="en-US" sz="1600" dirty="0">
              <a:latin typeface="Times New Roman" panose="02020603050405020304" pitchFamily="18" charset="0"/>
              <a:cs typeface="Times New Roman" panose="02020603050405020304" pitchFamily="18" charset="0"/>
            </a:endParaRPr>
          </a:p>
          <a:p>
            <a:pPr marL="465138" indent="0">
              <a:buNone/>
            </a:pPr>
            <a:r>
              <a:rPr lang="en-US" sz="1800" dirty="0">
                <a:latin typeface="Times New Roman" panose="02020603050405020304" pitchFamily="18" charset="0"/>
                <a:cs typeface="Times New Roman" panose="02020603050405020304" pitchFamily="18" charset="0"/>
              </a:rPr>
              <a:t>If a DBE meets the needs of the specific legal matter, we would engage their services. </a:t>
            </a:r>
          </a:p>
          <a:p>
            <a:pPr marL="341313" lvl="0" indent="-341313" defTabSz="741363" fontAlgn="base">
              <a:lnSpc>
                <a:spcPct val="100000"/>
              </a:lnSpc>
              <a:spcBef>
                <a:spcPct val="0"/>
              </a:spcBef>
              <a:spcAft>
                <a:spcPct val="0"/>
              </a:spcAft>
              <a:buNone/>
            </a:pPr>
            <a:endParaRPr lang="en-US" sz="1600" dirty="0">
              <a:latin typeface="Times New Roman" panose="02020603050405020304" pitchFamily="18" charset="0"/>
              <a:cs typeface="Times New Roman" panose="02020603050405020304" pitchFamily="18" charset="0"/>
            </a:endParaRPr>
          </a:p>
          <a:p>
            <a:pPr marL="341313" lvl="0" indent="-341313" defTabSz="741363" fontAlgn="base">
              <a:lnSpc>
                <a:spcPct val="100000"/>
              </a:lnSpc>
              <a:spcBef>
                <a:spcPct val="0"/>
              </a:spcBef>
              <a:spcAft>
                <a:spcPct val="0"/>
              </a:spcAft>
              <a:buNone/>
            </a:pPr>
            <a:endParaRPr lang="en-US" sz="1600" dirty="0"/>
          </a:p>
        </p:txBody>
      </p:sp>
      <p:sp>
        <p:nvSpPr>
          <p:cNvPr id="3" name="Content Placeholder 2">
            <a:extLst>
              <a:ext uri="{FF2B5EF4-FFF2-40B4-BE49-F238E27FC236}">
                <a16:creationId xmlns:a16="http://schemas.microsoft.com/office/drawing/2014/main" id="{87DCD80F-7B9D-4E37-B01C-4FA4DEB94E3B}"/>
              </a:ext>
            </a:extLst>
          </p:cNvPr>
          <p:cNvSpPr>
            <a:spLocks noGrp="1"/>
          </p:cNvSpPr>
          <p:nvPr>
            <p:ph sz="half" idx="13"/>
          </p:nvPr>
        </p:nvSpPr>
        <p:spPr>
          <a:xfrm>
            <a:off x="609600" y="980902"/>
            <a:ext cx="9693244" cy="681643"/>
          </a:xfrm>
        </p:spPr>
        <p:txBody>
          <a:bodyPr>
            <a:normAutofit/>
          </a:bodyPr>
          <a:lstStyle/>
          <a:p>
            <a:r>
              <a:rPr lang="en-US" sz="2000" dirty="0">
                <a:latin typeface="Times New Roman" panose="02020603050405020304" pitchFamily="18" charset="0"/>
                <a:cs typeface="Times New Roman" panose="02020603050405020304" pitchFamily="18" charset="0"/>
              </a:rPr>
              <a:t>Question 3b.  </a:t>
            </a:r>
            <a:r>
              <a:rPr lang="en-US" sz="2000" b="0" dirty="0">
                <a:latin typeface="Times New Roman" panose="02020603050405020304" pitchFamily="18" charset="0"/>
                <a:cs typeface="Times New Roman" panose="02020603050405020304" pitchFamily="18" charset="0"/>
              </a:rPr>
              <a:t>Specify if any vendors that are DBEs.</a:t>
            </a:r>
          </a:p>
        </p:txBody>
      </p:sp>
      <p:sp>
        <p:nvSpPr>
          <p:cNvPr id="4" name="Slide Number Placeholder 3">
            <a:extLst>
              <a:ext uri="{FF2B5EF4-FFF2-40B4-BE49-F238E27FC236}">
                <a16:creationId xmlns:a16="http://schemas.microsoft.com/office/drawing/2014/main" id="{F5B7ED13-83ED-4A73-99EB-446CB58F2BF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3458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D3A571-F4DA-417D-AB94-1E31EBA9B25A}"/>
              </a:ext>
            </a:extLst>
          </p:cNvPr>
          <p:cNvSpPr>
            <a:spLocks noGrp="1"/>
          </p:cNvSpPr>
          <p:nvPr>
            <p:ph sz="half" idx="2"/>
          </p:nvPr>
        </p:nvSpPr>
        <p:spPr>
          <a:xfrm>
            <a:off x="598714" y="1758575"/>
            <a:ext cx="10571034" cy="4778749"/>
          </a:xfrm>
        </p:spPr>
        <p:txBody>
          <a:bodyPr/>
          <a:lstStyle/>
          <a:p>
            <a:pPr marL="465138" lvl="1" indent="0">
              <a:buNone/>
            </a:pPr>
            <a:r>
              <a:rPr lang="en-US" sz="1800" dirty="0">
                <a:latin typeface="Times New Roman" panose="02020603050405020304" pitchFamily="18" charset="0"/>
                <a:cs typeface="Times New Roman" panose="02020603050405020304" pitchFamily="18" charset="0"/>
              </a:rPr>
              <a:t>The Law Department selects firms based upon their competitiveness of rates and expertise in the matter. The selection of firms is based on:</a:t>
            </a:r>
          </a:p>
          <a:p>
            <a:pPr marL="0" lvl="1" indent="0">
              <a:buNone/>
            </a:pPr>
            <a:r>
              <a:rPr lang="en-US" dirty="0">
                <a:latin typeface="Times New Roman" panose="02020603050405020304" pitchFamily="18" charset="0"/>
                <a:cs typeface="Times New Roman" panose="02020603050405020304" pitchFamily="18" charset="0"/>
              </a:rPr>
              <a:t> </a:t>
            </a:r>
            <a:endParaRPr lang="en-US" sz="1600" dirty="0">
              <a:highlight>
                <a:srgbClr val="FFFF00"/>
              </a:highlight>
              <a:latin typeface="Times New Roman" panose="02020603050405020304" pitchFamily="18" charset="0"/>
              <a:cs typeface="Times New Roman" panose="02020603050405020304" pitchFamily="18" charset="0"/>
            </a:endParaRPr>
          </a:p>
          <a:p>
            <a:pPr marL="914400" lvl="1" indent="-182563"/>
            <a:r>
              <a:rPr lang="en-US" sz="1800" dirty="0">
                <a:latin typeface="Times New Roman" panose="02020603050405020304" pitchFamily="18" charset="0"/>
                <a:cs typeface="Times New Roman" panose="02020603050405020304" pitchFamily="18" charset="0"/>
              </a:rPr>
              <a:t>Areas of expertise</a:t>
            </a:r>
          </a:p>
          <a:p>
            <a:pPr marL="914400" lvl="1" indent="-182563"/>
            <a:r>
              <a:rPr lang="en-US" sz="1800" dirty="0">
                <a:latin typeface="Times New Roman" panose="02020603050405020304" pitchFamily="18" charset="0"/>
                <a:cs typeface="Times New Roman" panose="02020603050405020304" pitchFamily="18" charset="0"/>
              </a:rPr>
              <a:t>Competitiveness of rates</a:t>
            </a:r>
          </a:p>
          <a:p>
            <a:pPr marL="914400" lvl="2" indent="-182563"/>
            <a:r>
              <a:rPr lang="en-US" sz="1800" dirty="0">
                <a:latin typeface="Times New Roman" panose="02020603050405020304" pitchFamily="18" charset="0"/>
                <a:cs typeface="Times New Roman" panose="02020603050405020304" pitchFamily="18" charset="0"/>
              </a:rPr>
              <a:t>Capacity to litigate complex cases</a:t>
            </a:r>
          </a:p>
          <a:p>
            <a:pPr marL="914400" lvl="2" indent="-182563"/>
            <a:r>
              <a:rPr lang="en-US" sz="1800" dirty="0">
                <a:latin typeface="Times New Roman" panose="02020603050405020304" pitchFamily="18" charset="0"/>
                <a:cs typeface="Times New Roman" panose="02020603050405020304" pitchFamily="18" charset="0"/>
              </a:rPr>
              <a:t>Promotion of diversity in hiring and management</a:t>
            </a:r>
          </a:p>
          <a:p>
            <a:pPr marL="0" lvl="1" indent="0">
              <a:buNone/>
            </a:pPr>
            <a:endParaRPr lang="en-US" dirty="0">
              <a:latin typeface="Times New Roman" panose="02020603050405020304" pitchFamily="18" charset="0"/>
              <a:cs typeface="Times New Roman" panose="02020603050405020304" pitchFamily="18" charset="0"/>
            </a:endParaRPr>
          </a:p>
          <a:p>
            <a:pPr marL="465138" lvl="1" indent="0">
              <a:buNone/>
            </a:pPr>
            <a:r>
              <a:rPr lang="en-US" sz="1800" dirty="0">
                <a:latin typeface="Times New Roman" panose="02020603050405020304" pitchFamily="18" charset="0"/>
                <a:cs typeface="Times New Roman" panose="02020603050405020304" pitchFamily="18" charset="0"/>
              </a:rPr>
              <a:t>The law firms we use do promote diversity in hiring and management. </a:t>
            </a:r>
          </a:p>
          <a:p>
            <a:pPr marL="0" lvl="1" indent="0">
              <a:buNone/>
            </a:pPr>
            <a:endParaRPr lang="en-US" dirty="0">
              <a:highlight>
                <a:srgbClr val="FFFF00"/>
              </a:highlight>
              <a:cs typeface="Arial" panose="020B0604020202020204" pitchFamily="34" charset="0"/>
            </a:endParaRPr>
          </a:p>
        </p:txBody>
      </p:sp>
      <p:sp>
        <p:nvSpPr>
          <p:cNvPr id="3" name="Content Placeholder 2">
            <a:extLst>
              <a:ext uri="{FF2B5EF4-FFF2-40B4-BE49-F238E27FC236}">
                <a16:creationId xmlns:a16="http://schemas.microsoft.com/office/drawing/2014/main" id="{06F242B9-6B70-4927-9252-1FF6AD506500}"/>
              </a:ext>
            </a:extLst>
          </p:cNvPr>
          <p:cNvSpPr>
            <a:spLocks noGrp="1"/>
          </p:cNvSpPr>
          <p:nvPr>
            <p:ph sz="half" idx="13"/>
          </p:nvPr>
        </p:nvSpPr>
        <p:spPr>
          <a:xfrm>
            <a:off x="598714" y="953869"/>
            <a:ext cx="9794664" cy="620555"/>
          </a:xfrm>
        </p:spPr>
        <p:txBody>
          <a:bodyPr>
            <a:normAutofit fontScale="92500" lnSpcReduction="10000"/>
          </a:bodyPr>
          <a:lstStyle/>
          <a:p>
            <a:pPr algn="l"/>
            <a:r>
              <a:rPr lang="en-US" sz="2200" dirty="0">
                <a:latin typeface="Times New Roman" panose="02020603050405020304" pitchFamily="18" charset="0"/>
                <a:cs typeface="Times New Roman" panose="02020603050405020304" pitchFamily="18" charset="0"/>
              </a:rPr>
              <a:t>Question 3c.  </a:t>
            </a:r>
            <a:r>
              <a:rPr lang="en-US" sz="2200" b="0" dirty="0">
                <a:latin typeface="Times New Roman" panose="02020603050405020304" pitchFamily="18" charset="0"/>
                <a:cs typeface="Times New Roman" panose="02020603050405020304" pitchFamily="18" charset="0"/>
              </a:rPr>
              <a:t>Share</a:t>
            </a:r>
            <a:r>
              <a:rPr lang="en-US" sz="2200" b="0" i="0" u="none" strike="noStrike" baseline="0" dirty="0">
                <a:solidFill>
                  <a:srgbClr val="000000"/>
                </a:solidFill>
                <a:latin typeface="Times New Roman" panose="02020603050405020304" pitchFamily="18" charset="0"/>
                <a:cs typeface="Times New Roman" panose="02020603050405020304" pitchFamily="18" charset="0"/>
              </a:rPr>
              <a:t> the process for identifying outside law firms that are inclusive of minorities for diversity. </a:t>
            </a:r>
          </a:p>
          <a:p>
            <a:pPr marL="465138"/>
            <a:endParaRPr lang="en-US" dirty="0">
              <a:latin typeface="+mj-lt"/>
            </a:endParaRPr>
          </a:p>
        </p:txBody>
      </p:sp>
      <p:sp>
        <p:nvSpPr>
          <p:cNvPr id="4" name="Slide Number Placeholder 3">
            <a:extLst>
              <a:ext uri="{FF2B5EF4-FFF2-40B4-BE49-F238E27FC236}">
                <a16:creationId xmlns:a16="http://schemas.microsoft.com/office/drawing/2014/main" id="{E031D038-8396-4498-AECD-D03685D7A83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9409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9C045-1A9D-7005-EC3B-F0FD1E51EB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EAF825-5451-2183-42DB-7FBEA4D8D65E}"/>
              </a:ext>
            </a:extLst>
          </p:cNvPr>
          <p:cNvSpPr>
            <a:spLocks noGrp="1"/>
          </p:cNvSpPr>
          <p:nvPr>
            <p:ph sz="half" idx="13"/>
          </p:nvPr>
        </p:nvSpPr>
        <p:spPr>
          <a:xfrm>
            <a:off x="598714" y="953869"/>
            <a:ext cx="9794664" cy="5134959"/>
          </a:xfrm>
        </p:spPr>
        <p:txBody>
          <a:bodyPr>
            <a:normAutofit/>
          </a:bodyPr>
          <a:lstStyle/>
          <a:p>
            <a:pPr algn="l"/>
            <a:r>
              <a:rPr lang="en-US" sz="2000" dirty="0">
                <a:latin typeface="Times New Roman" panose="02020603050405020304" pitchFamily="18" charset="0"/>
                <a:cs typeface="Times New Roman" panose="02020603050405020304" pitchFamily="18" charset="0"/>
              </a:rPr>
              <a:t>Question 3d.  </a:t>
            </a:r>
            <a:r>
              <a:rPr lang="en-US" sz="2000" b="0" dirty="0">
                <a:latin typeface="Times New Roman" panose="02020603050405020304" pitchFamily="18" charset="0"/>
                <a:cs typeface="Times New Roman" panose="02020603050405020304" pitchFamily="18" charset="0"/>
              </a:rPr>
              <a:t>Specify if there is a carve out of the </a:t>
            </a:r>
            <a:r>
              <a:rPr lang="en-US" sz="2000" u="sng" dirty="0">
                <a:latin typeface="Times New Roman" panose="02020603050405020304" pitchFamily="18" charset="0"/>
                <a:cs typeface="Times New Roman" panose="02020603050405020304" pitchFamily="18" charset="0"/>
              </a:rPr>
              <a:t>$270K</a:t>
            </a:r>
            <a:r>
              <a:rPr lang="en-US" sz="2000" dirty="0">
                <a:latin typeface="Times New Roman" panose="02020603050405020304" pitchFamily="18" charset="0"/>
                <a:cs typeface="Times New Roman" panose="02020603050405020304" pitchFamily="18" charset="0"/>
              </a:rPr>
              <a:t> </a:t>
            </a:r>
            <a:r>
              <a:rPr lang="en-US" sz="2000" b="0" dirty="0">
                <a:latin typeface="Times New Roman" panose="02020603050405020304" pitchFamily="18" charset="0"/>
                <a:cs typeface="Times New Roman" panose="02020603050405020304" pitchFamily="18" charset="0"/>
              </a:rPr>
              <a:t>in Legal Fees for Council, due to any conflicts that are negated by Charter</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a:t>
            </a:r>
          </a:p>
          <a:p>
            <a:pPr algn="l"/>
            <a:endParaRPr lang="en-US" sz="2000" b="0" dirty="0">
              <a:solidFill>
                <a:srgbClr val="000000"/>
              </a:solidFill>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US" sz="1800" b="0" dirty="0">
                <a:effectLst/>
                <a:latin typeface="Times New Roman" panose="02020603050405020304" pitchFamily="18" charset="0"/>
                <a:ea typeface="Aptos" panose="020B0004020202020204" pitchFamily="34" charset="0"/>
                <a:cs typeface="Times New Roman" panose="02020603050405020304" pitchFamily="18" charset="0"/>
              </a:rPr>
              <a:t>If the Law Department determines that it has a conflict of interest between its representation of the Administration and City Council, legal fees associated with Council’s retention of conflict counsel will be paid from the $270,000 budgeted in the Department’s legal fees line.    </a:t>
            </a:r>
            <a:endParaRPr lang="en-US" sz="2200" b="0" dirty="0">
              <a:solidFill>
                <a:srgbClr val="000000"/>
              </a:solidFill>
              <a:latin typeface="Times New Roman" panose="02020603050405020304" pitchFamily="18" charset="0"/>
              <a:cs typeface="Times New Roman" panose="02020603050405020304" pitchFamily="18" charset="0"/>
            </a:endParaRPr>
          </a:p>
          <a:p>
            <a:pPr algn="l"/>
            <a:endParaRPr lang="en-US" sz="2200" b="0" i="0" u="none" strike="noStrike" baseline="0" dirty="0">
              <a:solidFill>
                <a:srgbClr val="000000"/>
              </a:solidFill>
              <a:latin typeface="Times New Roman" panose="02020603050405020304" pitchFamily="18" charset="0"/>
              <a:cs typeface="Times New Roman" panose="02020603050405020304" pitchFamily="18" charset="0"/>
            </a:endParaRPr>
          </a:p>
          <a:p>
            <a:pPr marL="465138"/>
            <a:endParaRPr lang="en-US" dirty="0">
              <a:latin typeface="+mj-lt"/>
            </a:endParaRPr>
          </a:p>
        </p:txBody>
      </p:sp>
      <p:sp>
        <p:nvSpPr>
          <p:cNvPr id="4" name="Slide Number Placeholder 3">
            <a:extLst>
              <a:ext uri="{FF2B5EF4-FFF2-40B4-BE49-F238E27FC236}">
                <a16:creationId xmlns:a16="http://schemas.microsoft.com/office/drawing/2014/main" id="{62FE1850-EBCA-8B5E-5F2D-477892DA727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8325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26186-FCB0-8C31-6F2E-035C4303E5F3}"/>
              </a:ext>
            </a:extLst>
          </p:cNvPr>
          <p:cNvSpPr>
            <a:spLocks noGrp="1"/>
          </p:cNvSpPr>
          <p:nvPr>
            <p:ph type="title"/>
          </p:nvPr>
        </p:nvSpPr>
        <p:spPr>
          <a:xfrm>
            <a:off x="838200" y="365126"/>
            <a:ext cx="10515600" cy="1011853"/>
          </a:xfrm>
        </p:spPr>
        <p:txBody>
          <a:bodyPr>
            <a:normAutofit/>
          </a:bodyPr>
          <a:lstStyle/>
          <a:p>
            <a:r>
              <a:rPr lang="en-US" sz="2000" b="1" dirty="0">
                <a:latin typeface="Times New Roman" panose="02020603050405020304" pitchFamily="18" charset="0"/>
                <a:cs typeface="Times New Roman" panose="02020603050405020304" pitchFamily="18" charset="0"/>
              </a:rPr>
              <a:t>Question 3e. </a:t>
            </a:r>
            <a:r>
              <a:rPr lang="en-US" sz="2000" dirty="0">
                <a:latin typeface="Times New Roman" panose="02020603050405020304" pitchFamily="18" charset="0"/>
                <a:cs typeface="Times New Roman" panose="02020603050405020304" pitchFamily="18" charset="0"/>
              </a:rPr>
              <a:t>Please provide a chart of legal expertise area for in-house attorneys comparable with the use of outside attorneys.</a:t>
            </a:r>
            <a:endParaRPr lang="en-US" sz="2000" b="1"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0F1CF902-0993-46B6-2AF8-91270B001EC2}"/>
              </a:ext>
            </a:extLst>
          </p:cNvPr>
          <p:cNvGraphicFramePr>
            <a:graphicFrameLocks noGrp="1"/>
          </p:cNvGraphicFramePr>
          <p:nvPr>
            <p:ph idx="1"/>
            <p:extLst>
              <p:ext uri="{D42A27DB-BD31-4B8C-83A1-F6EECF244321}">
                <p14:modId xmlns:p14="http://schemas.microsoft.com/office/powerpoint/2010/main" val="1625916816"/>
              </p:ext>
            </p:extLst>
          </p:nvPr>
        </p:nvGraphicFramePr>
        <p:xfrm>
          <a:off x="838200" y="1868421"/>
          <a:ext cx="10515597" cy="3328695"/>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3638875932"/>
                    </a:ext>
                  </a:extLst>
                </a:gridCol>
                <a:gridCol w="3505199">
                  <a:extLst>
                    <a:ext uri="{9D8B030D-6E8A-4147-A177-3AD203B41FA5}">
                      <a16:colId xmlns:a16="http://schemas.microsoft.com/office/drawing/2014/main" val="2242287154"/>
                    </a:ext>
                  </a:extLst>
                </a:gridCol>
                <a:gridCol w="3505199">
                  <a:extLst>
                    <a:ext uri="{9D8B030D-6E8A-4147-A177-3AD203B41FA5}">
                      <a16:colId xmlns:a16="http://schemas.microsoft.com/office/drawing/2014/main" val="1725851100"/>
                    </a:ext>
                  </a:extLst>
                </a:gridCol>
              </a:tblGrid>
              <a:tr h="369855">
                <a:tc>
                  <a:txBody>
                    <a:bodyPr/>
                    <a:lstStyle/>
                    <a:p>
                      <a:pPr algn="ctr"/>
                      <a:r>
                        <a:rPr lang="en-US" dirty="0">
                          <a:solidFill>
                            <a:schemeClr val="bg1"/>
                          </a:solidFill>
                        </a:rPr>
                        <a:t>Practice Area</a:t>
                      </a:r>
                    </a:p>
                  </a:txBody>
                  <a:tcPr/>
                </a:tc>
                <a:tc>
                  <a:txBody>
                    <a:bodyPr/>
                    <a:lstStyle/>
                    <a:p>
                      <a:pPr algn="ctr"/>
                      <a:r>
                        <a:rPr lang="en-US" dirty="0"/>
                        <a:t>In-House</a:t>
                      </a:r>
                    </a:p>
                  </a:txBody>
                  <a:tcPr/>
                </a:tc>
                <a:tc>
                  <a:txBody>
                    <a:bodyPr/>
                    <a:lstStyle/>
                    <a:p>
                      <a:pPr algn="ctr"/>
                      <a:r>
                        <a:rPr lang="en-US" dirty="0"/>
                        <a:t>Outside Counsel</a:t>
                      </a:r>
                    </a:p>
                  </a:txBody>
                  <a:tcPr/>
                </a:tc>
                <a:extLst>
                  <a:ext uri="{0D108BD9-81ED-4DB2-BD59-A6C34878D82A}">
                    <a16:rowId xmlns:a16="http://schemas.microsoft.com/office/drawing/2014/main" val="992895035"/>
                  </a:ext>
                </a:extLst>
              </a:tr>
              <a:tr h="369855">
                <a:tc>
                  <a:txBody>
                    <a:bodyPr/>
                    <a:lstStyle/>
                    <a:p>
                      <a:pPr algn="ctr"/>
                      <a:r>
                        <a:rPr lang="en-US" dirty="0"/>
                        <a:t>Litigation</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41853288"/>
                  </a:ext>
                </a:extLst>
              </a:tr>
              <a:tr h="369855">
                <a:tc>
                  <a:txBody>
                    <a:bodyPr/>
                    <a:lstStyle/>
                    <a:p>
                      <a:pPr algn="ctr"/>
                      <a:r>
                        <a:rPr lang="en-US" dirty="0"/>
                        <a:t>Labor and Employment</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2680459560"/>
                  </a:ext>
                </a:extLst>
              </a:tr>
              <a:tr h="369855">
                <a:tc>
                  <a:txBody>
                    <a:bodyPr/>
                    <a:lstStyle/>
                    <a:p>
                      <a:pPr algn="ctr"/>
                      <a:r>
                        <a:rPr lang="en-US" dirty="0"/>
                        <a:t>Complex Transactions</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3276453833"/>
                  </a:ext>
                </a:extLst>
              </a:tr>
              <a:tr h="369855">
                <a:tc>
                  <a:txBody>
                    <a:bodyPr/>
                    <a:lstStyle/>
                    <a:p>
                      <a:pPr algn="ctr"/>
                      <a:r>
                        <a:rPr lang="en-US" dirty="0"/>
                        <a:t>Real Estate</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2041011605"/>
                  </a:ext>
                </a:extLst>
              </a:tr>
              <a:tr h="369855">
                <a:tc>
                  <a:txBody>
                    <a:bodyPr/>
                    <a:lstStyle/>
                    <a:p>
                      <a:pPr algn="ctr"/>
                      <a:r>
                        <a:rPr lang="en-US" dirty="0"/>
                        <a:t>Debt Collection</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2981618186"/>
                  </a:ext>
                </a:extLst>
              </a:tr>
              <a:tr h="369855">
                <a:tc>
                  <a:txBody>
                    <a:bodyPr/>
                    <a:lstStyle/>
                    <a:p>
                      <a:pPr algn="ctr"/>
                      <a:r>
                        <a:rPr lang="en-US" dirty="0"/>
                        <a:t>Legislation</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2310198241"/>
                  </a:ext>
                </a:extLst>
              </a:tr>
              <a:tr h="369855">
                <a:tc>
                  <a:txBody>
                    <a:bodyPr/>
                    <a:lstStyle/>
                    <a:p>
                      <a:pPr algn="ctr"/>
                      <a:r>
                        <a:rPr lang="en-US" dirty="0"/>
                        <a:t>Code Enforcement</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3037563879"/>
                  </a:ext>
                </a:extLst>
              </a:tr>
              <a:tr h="369855">
                <a:tc>
                  <a:txBody>
                    <a:bodyPr/>
                    <a:lstStyle/>
                    <a:p>
                      <a:pPr algn="ctr"/>
                      <a:r>
                        <a:rPr lang="en-US" dirty="0"/>
                        <a:t>Environmental</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2800576264"/>
                  </a:ext>
                </a:extLst>
              </a:tr>
            </a:tbl>
          </a:graphicData>
        </a:graphic>
      </p:graphicFrame>
      <p:pic>
        <p:nvPicPr>
          <p:cNvPr id="6" name="Graphic 5" descr="Checkmark with solid fill">
            <a:extLst>
              <a:ext uri="{FF2B5EF4-FFF2-40B4-BE49-F238E27FC236}">
                <a16:creationId xmlns:a16="http://schemas.microsoft.com/office/drawing/2014/main" id="{CBACDB2C-565C-A58D-B789-B099D9BD109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99236" y="2630780"/>
            <a:ext cx="336175" cy="336175"/>
          </a:xfrm>
          <a:prstGeom prst="rect">
            <a:avLst/>
          </a:prstGeom>
        </p:spPr>
      </p:pic>
      <p:pic>
        <p:nvPicPr>
          <p:cNvPr id="7" name="Picture 6">
            <a:extLst>
              <a:ext uri="{FF2B5EF4-FFF2-40B4-BE49-F238E27FC236}">
                <a16:creationId xmlns:a16="http://schemas.microsoft.com/office/drawing/2014/main" id="{FB9663DA-0106-6F09-F2E3-B503E3B42CD9}"/>
              </a:ext>
            </a:extLst>
          </p:cNvPr>
          <p:cNvPicPr>
            <a:picLocks noChangeAspect="1"/>
          </p:cNvPicPr>
          <p:nvPr/>
        </p:nvPicPr>
        <p:blipFill>
          <a:blip r:embed="rId4"/>
          <a:stretch>
            <a:fillRect/>
          </a:stretch>
        </p:blipFill>
        <p:spPr>
          <a:xfrm>
            <a:off x="5974134" y="3329218"/>
            <a:ext cx="335309" cy="335309"/>
          </a:xfrm>
          <a:prstGeom prst="rect">
            <a:avLst/>
          </a:prstGeom>
        </p:spPr>
      </p:pic>
      <p:pic>
        <p:nvPicPr>
          <p:cNvPr id="8" name="Picture 7">
            <a:extLst>
              <a:ext uri="{FF2B5EF4-FFF2-40B4-BE49-F238E27FC236}">
                <a16:creationId xmlns:a16="http://schemas.microsoft.com/office/drawing/2014/main" id="{989BB128-DC05-DE9F-A1B6-3EAD86650CB0}"/>
              </a:ext>
            </a:extLst>
          </p:cNvPr>
          <p:cNvPicPr>
            <a:picLocks noChangeAspect="1"/>
          </p:cNvPicPr>
          <p:nvPr/>
        </p:nvPicPr>
        <p:blipFill>
          <a:blip r:embed="rId4"/>
          <a:stretch>
            <a:fillRect/>
          </a:stretch>
        </p:blipFill>
        <p:spPr>
          <a:xfrm>
            <a:off x="5999237" y="3727099"/>
            <a:ext cx="335309" cy="335309"/>
          </a:xfrm>
          <a:prstGeom prst="rect">
            <a:avLst/>
          </a:prstGeom>
        </p:spPr>
      </p:pic>
      <p:pic>
        <p:nvPicPr>
          <p:cNvPr id="10" name="Picture 9">
            <a:extLst>
              <a:ext uri="{FF2B5EF4-FFF2-40B4-BE49-F238E27FC236}">
                <a16:creationId xmlns:a16="http://schemas.microsoft.com/office/drawing/2014/main" id="{7DF36B44-69DD-785A-C031-3E03C2DAF9FA}"/>
              </a:ext>
            </a:extLst>
          </p:cNvPr>
          <p:cNvPicPr>
            <a:picLocks noChangeAspect="1"/>
          </p:cNvPicPr>
          <p:nvPr/>
        </p:nvPicPr>
        <p:blipFill>
          <a:blip r:embed="rId4"/>
          <a:stretch>
            <a:fillRect/>
          </a:stretch>
        </p:blipFill>
        <p:spPr>
          <a:xfrm>
            <a:off x="5999236" y="4094550"/>
            <a:ext cx="335309" cy="335309"/>
          </a:xfrm>
          <a:prstGeom prst="rect">
            <a:avLst/>
          </a:prstGeom>
        </p:spPr>
      </p:pic>
      <p:pic>
        <p:nvPicPr>
          <p:cNvPr id="11" name="Picture 10">
            <a:extLst>
              <a:ext uri="{FF2B5EF4-FFF2-40B4-BE49-F238E27FC236}">
                <a16:creationId xmlns:a16="http://schemas.microsoft.com/office/drawing/2014/main" id="{BAB9D932-8AB2-562D-610F-205774FA7B47}"/>
              </a:ext>
            </a:extLst>
          </p:cNvPr>
          <p:cNvPicPr>
            <a:picLocks noChangeAspect="1"/>
          </p:cNvPicPr>
          <p:nvPr/>
        </p:nvPicPr>
        <p:blipFill>
          <a:blip r:embed="rId4"/>
          <a:stretch>
            <a:fillRect/>
          </a:stretch>
        </p:blipFill>
        <p:spPr>
          <a:xfrm>
            <a:off x="5999236" y="4449159"/>
            <a:ext cx="335309" cy="335309"/>
          </a:xfrm>
          <a:prstGeom prst="rect">
            <a:avLst/>
          </a:prstGeom>
        </p:spPr>
      </p:pic>
      <p:pic>
        <p:nvPicPr>
          <p:cNvPr id="12" name="Picture 11">
            <a:extLst>
              <a:ext uri="{FF2B5EF4-FFF2-40B4-BE49-F238E27FC236}">
                <a16:creationId xmlns:a16="http://schemas.microsoft.com/office/drawing/2014/main" id="{5EA05EFC-BF90-5D3F-0A98-26A4E441404F}"/>
              </a:ext>
            </a:extLst>
          </p:cNvPr>
          <p:cNvPicPr>
            <a:picLocks noChangeAspect="1"/>
          </p:cNvPicPr>
          <p:nvPr/>
        </p:nvPicPr>
        <p:blipFill>
          <a:blip r:embed="rId4"/>
          <a:stretch>
            <a:fillRect/>
          </a:stretch>
        </p:blipFill>
        <p:spPr>
          <a:xfrm>
            <a:off x="5976892" y="2220646"/>
            <a:ext cx="335309" cy="335309"/>
          </a:xfrm>
          <a:prstGeom prst="rect">
            <a:avLst/>
          </a:prstGeom>
        </p:spPr>
      </p:pic>
      <p:pic>
        <p:nvPicPr>
          <p:cNvPr id="13" name="Picture 12">
            <a:extLst>
              <a:ext uri="{FF2B5EF4-FFF2-40B4-BE49-F238E27FC236}">
                <a16:creationId xmlns:a16="http://schemas.microsoft.com/office/drawing/2014/main" id="{43284402-E0E8-9732-08E3-FD046A27D23C}"/>
              </a:ext>
            </a:extLst>
          </p:cNvPr>
          <p:cNvPicPr>
            <a:picLocks noChangeAspect="1"/>
          </p:cNvPicPr>
          <p:nvPr/>
        </p:nvPicPr>
        <p:blipFill>
          <a:blip r:embed="rId4"/>
          <a:stretch>
            <a:fillRect/>
          </a:stretch>
        </p:blipFill>
        <p:spPr>
          <a:xfrm>
            <a:off x="9252458" y="2282315"/>
            <a:ext cx="335309" cy="335309"/>
          </a:xfrm>
          <a:prstGeom prst="rect">
            <a:avLst/>
          </a:prstGeom>
        </p:spPr>
      </p:pic>
      <p:pic>
        <p:nvPicPr>
          <p:cNvPr id="14" name="Picture 13">
            <a:extLst>
              <a:ext uri="{FF2B5EF4-FFF2-40B4-BE49-F238E27FC236}">
                <a16:creationId xmlns:a16="http://schemas.microsoft.com/office/drawing/2014/main" id="{C48D49FF-897B-98EA-1086-3E813E39FFF5}"/>
              </a:ext>
            </a:extLst>
          </p:cNvPr>
          <p:cNvPicPr>
            <a:picLocks noChangeAspect="1"/>
          </p:cNvPicPr>
          <p:nvPr/>
        </p:nvPicPr>
        <p:blipFill>
          <a:blip r:embed="rId4"/>
          <a:stretch>
            <a:fillRect/>
          </a:stretch>
        </p:blipFill>
        <p:spPr>
          <a:xfrm>
            <a:off x="9252458" y="2677223"/>
            <a:ext cx="335309" cy="335309"/>
          </a:xfrm>
          <a:prstGeom prst="rect">
            <a:avLst/>
          </a:prstGeom>
        </p:spPr>
      </p:pic>
      <p:pic>
        <p:nvPicPr>
          <p:cNvPr id="15" name="Picture 14">
            <a:extLst>
              <a:ext uri="{FF2B5EF4-FFF2-40B4-BE49-F238E27FC236}">
                <a16:creationId xmlns:a16="http://schemas.microsoft.com/office/drawing/2014/main" id="{2A55FA14-90E4-E2DD-0607-4FA7FF04F915}"/>
              </a:ext>
            </a:extLst>
          </p:cNvPr>
          <p:cNvPicPr>
            <a:picLocks noChangeAspect="1"/>
          </p:cNvPicPr>
          <p:nvPr/>
        </p:nvPicPr>
        <p:blipFill>
          <a:blip r:embed="rId4"/>
          <a:stretch>
            <a:fillRect/>
          </a:stretch>
        </p:blipFill>
        <p:spPr>
          <a:xfrm>
            <a:off x="9252458" y="3012532"/>
            <a:ext cx="335309" cy="335309"/>
          </a:xfrm>
          <a:prstGeom prst="rect">
            <a:avLst/>
          </a:prstGeom>
        </p:spPr>
      </p:pic>
      <p:pic>
        <p:nvPicPr>
          <p:cNvPr id="16" name="Picture 15">
            <a:extLst>
              <a:ext uri="{FF2B5EF4-FFF2-40B4-BE49-F238E27FC236}">
                <a16:creationId xmlns:a16="http://schemas.microsoft.com/office/drawing/2014/main" id="{3FB14025-AEBF-BEF8-8095-A94A9BAA9C9E}"/>
              </a:ext>
            </a:extLst>
          </p:cNvPr>
          <p:cNvPicPr>
            <a:picLocks noChangeAspect="1"/>
          </p:cNvPicPr>
          <p:nvPr/>
        </p:nvPicPr>
        <p:blipFill>
          <a:blip r:embed="rId4"/>
          <a:stretch>
            <a:fillRect/>
          </a:stretch>
        </p:blipFill>
        <p:spPr>
          <a:xfrm>
            <a:off x="9252458" y="3399474"/>
            <a:ext cx="335309" cy="335309"/>
          </a:xfrm>
          <a:prstGeom prst="rect">
            <a:avLst/>
          </a:prstGeom>
        </p:spPr>
      </p:pic>
      <p:pic>
        <p:nvPicPr>
          <p:cNvPr id="17" name="Picture 16">
            <a:extLst>
              <a:ext uri="{FF2B5EF4-FFF2-40B4-BE49-F238E27FC236}">
                <a16:creationId xmlns:a16="http://schemas.microsoft.com/office/drawing/2014/main" id="{52EE1100-15EA-BE45-26C7-BDBC689F33D2}"/>
              </a:ext>
            </a:extLst>
          </p:cNvPr>
          <p:cNvPicPr>
            <a:picLocks noChangeAspect="1"/>
          </p:cNvPicPr>
          <p:nvPr/>
        </p:nvPicPr>
        <p:blipFill>
          <a:blip r:embed="rId4"/>
          <a:stretch>
            <a:fillRect/>
          </a:stretch>
        </p:blipFill>
        <p:spPr>
          <a:xfrm>
            <a:off x="9252458" y="4854175"/>
            <a:ext cx="335309" cy="335309"/>
          </a:xfrm>
          <a:prstGeom prst="rect">
            <a:avLst/>
          </a:prstGeom>
        </p:spPr>
      </p:pic>
      <p:pic>
        <p:nvPicPr>
          <p:cNvPr id="18" name="Picture 17">
            <a:extLst>
              <a:ext uri="{FF2B5EF4-FFF2-40B4-BE49-F238E27FC236}">
                <a16:creationId xmlns:a16="http://schemas.microsoft.com/office/drawing/2014/main" id="{F5792055-C131-B7FD-755C-632316405EBA}"/>
              </a:ext>
            </a:extLst>
          </p:cNvPr>
          <p:cNvPicPr>
            <a:picLocks noChangeAspect="1"/>
          </p:cNvPicPr>
          <p:nvPr/>
        </p:nvPicPr>
        <p:blipFill>
          <a:blip r:embed="rId4"/>
          <a:stretch>
            <a:fillRect/>
          </a:stretch>
        </p:blipFill>
        <p:spPr>
          <a:xfrm>
            <a:off x="9255161" y="3791515"/>
            <a:ext cx="335309" cy="335309"/>
          </a:xfrm>
          <a:prstGeom prst="rect">
            <a:avLst/>
          </a:prstGeom>
        </p:spPr>
      </p:pic>
      <p:pic>
        <p:nvPicPr>
          <p:cNvPr id="19" name="Picture 18">
            <a:extLst>
              <a:ext uri="{FF2B5EF4-FFF2-40B4-BE49-F238E27FC236}">
                <a16:creationId xmlns:a16="http://schemas.microsoft.com/office/drawing/2014/main" id="{A25EE25D-41C2-9855-8B6D-FC5DCD14919F}"/>
              </a:ext>
            </a:extLst>
          </p:cNvPr>
          <p:cNvPicPr>
            <a:picLocks noChangeAspect="1"/>
          </p:cNvPicPr>
          <p:nvPr/>
        </p:nvPicPr>
        <p:blipFill>
          <a:blip r:embed="rId4"/>
          <a:stretch>
            <a:fillRect/>
          </a:stretch>
        </p:blipFill>
        <p:spPr>
          <a:xfrm>
            <a:off x="5974134" y="4909164"/>
            <a:ext cx="335309" cy="335309"/>
          </a:xfrm>
          <a:prstGeom prst="rect">
            <a:avLst/>
          </a:prstGeom>
        </p:spPr>
      </p:pic>
    </p:spTree>
    <p:extLst>
      <p:ext uri="{BB962C8B-B14F-4D97-AF65-F5344CB8AC3E}">
        <p14:creationId xmlns:p14="http://schemas.microsoft.com/office/powerpoint/2010/main" val="1591997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D3A571-F4DA-417D-AB94-1E31EBA9B25A}"/>
              </a:ext>
            </a:extLst>
          </p:cNvPr>
          <p:cNvSpPr>
            <a:spLocks noGrp="1"/>
          </p:cNvSpPr>
          <p:nvPr>
            <p:ph sz="half" idx="2"/>
          </p:nvPr>
        </p:nvSpPr>
        <p:spPr>
          <a:xfrm>
            <a:off x="606287" y="2079246"/>
            <a:ext cx="10563461" cy="3741387"/>
          </a:xfrm>
        </p:spPr>
        <p:txBody>
          <a:bodyPr/>
          <a:lstStyle/>
          <a:p>
            <a:pPr marL="0" marR="0" indent="0">
              <a:spcBef>
                <a:spcPts val="0"/>
              </a:spcBef>
              <a:spcAft>
                <a:spcPts val="0"/>
              </a:spcAft>
              <a:buNone/>
            </a:pPr>
            <a:r>
              <a:rPr lang="en-US" sz="1800" dirty="0">
                <a:latin typeface="Times New Roman" panose="02020603050405020304" pitchFamily="18" charset="0"/>
                <a:ea typeface="Times New Roman" panose="02020603050405020304" pitchFamily="18" charset="0"/>
                <a:cs typeface="Times New Roman" panose="02020603050405020304" pitchFamily="18" charset="0"/>
              </a:rPr>
              <a:t>The mitigating fiscal budgetary factors in place that protect the city from legal claims are:</a:t>
            </a:r>
          </a:p>
          <a:p>
            <a:pPr marL="37465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60400" indent="-285750">
              <a:spcBef>
                <a:spcPts val="0"/>
              </a:spcBef>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Hiring and retaining qualified and hardworking attorneys to work on suitable cases and tasks</a:t>
            </a:r>
          </a:p>
          <a:p>
            <a:pPr marL="660400" indent="-285750">
              <a:spcBef>
                <a:spcPts val="0"/>
              </a:spcBef>
            </a:pP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660400" indent="-285750">
              <a:spcBef>
                <a:spcPts val="0"/>
              </a:spcBef>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Engaging outside counsel at discounted and competitive rates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to handle matters more efficiently and more effectively when appropriate</a:t>
            </a:r>
          </a:p>
          <a:p>
            <a:pPr marL="660400" indent="-285750">
              <a:spcBef>
                <a:spcPts val="0"/>
              </a:spcBef>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60400" indent="-285750">
              <a:spcBef>
                <a:spcPts val="0"/>
              </a:spcBef>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Budgeting funds for professional development and training to enhance the Law Department’s effectiveness in protecting the City from legal claims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a:p>
            <a:pPr marL="0" lvl="1" indent="0">
              <a:buNone/>
            </a:pPr>
            <a:endParaRPr lang="en-US" dirty="0">
              <a:cs typeface="Arial" panose="020B0604020202020204" pitchFamily="34" charset="0"/>
            </a:endParaRPr>
          </a:p>
        </p:txBody>
      </p:sp>
      <p:sp>
        <p:nvSpPr>
          <p:cNvPr id="3" name="Content Placeholder 2">
            <a:extLst>
              <a:ext uri="{FF2B5EF4-FFF2-40B4-BE49-F238E27FC236}">
                <a16:creationId xmlns:a16="http://schemas.microsoft.com/office/drawing/2014/main" id="{06F242B9-6B70-4927-9252-1FF6AD506500}"/>
              </a:ext>
            </a:extLst>
          </p:cNvPr>
          <p:cNvSpPr>
            <a:spLocks noGrp="1"/>
          </p:cNvSpPr>
          <p:nvPr>
            <p:ph sz="half" idx="13"/>
          </p:nvPr>
        </p:nvSpPr>
        <p:spPr>
          <a:xfrm>
            <a:off x="631371" y="1037367"/>
            <a:ext cx="9550431" cy="843839"/>
          </a:xfrm>
        </p:spPr>
        <p:txBody>
          <a:bodyPr>
            <a:normAutofit fontScale="92500" lnSpcReduction="10000"/>
          </a:bodyPr>
          <a:lstStyle/>
          <a:p>
            <a:r>
              <a:rPr lang="en-US" sz="2200" dirty="0">
                <a:latin typeface="Times New Roman" panose="02020603050405020304" pitchFamily="18" charset="0"/>
                <a:cs typeface="Times New Roman" panose="02020603050405020304" pitchFamily="18" charset="0"/>
              </a:rPr>
              <a:t>Question 4.  </a:t>
            </a:r>
            <a:r>
              <a:rPr lang="en-US" sz="2200" b="0" dirty="0">
                <a:latin typeface="Times New Roman" panose="02020603050405020304" pitchFamily="18" charset="0"/>
                <a:cs typeface="Times New Roman" panose="02020603050405020304" pitchFamily="18" charset="0"/>
              </a:rPr>
              <a:t>Understanding the Law Department is the official legal representation of the City, share the mitigating fiscal budgetary factors in place that best represent and protect the City from a litany of claims, lawsuits, etc.</a:t>
            </a:r>
          </a:p>
          <a:p>
            <a:endParaRPr lang="en-US" sz="2000" dirty="0"/>
          </a:p>
        </p:txBody>
      </p:sp>
      <p:sp>
        <p:nvSpPr>
          <p:cNvPr id="4" name="Slide Number Placeholder 3">
            <a:extLst>
              <a:ext uri="{FF2B5EF4-FFF2-40B4-BE49-F238E27FC236}">
                <a16:creationId xmlns:a16="http://schemas.microsoft.com/office/drawing/2014/main" id="{50649E2F-1A9C-40BC-B690-D82A5350143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9200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D3A571-F4DA-417D-AB94-1E31EBA9B25A}"/>
              </a:ext>
            </a:extLst>
          </p:cNvPr>
          <p:cNvSpPr>
            <a:spLocks noGrp="1"/>
          </p:cNvSpPr>
          <p:nvPr>
            <p:ph sz="half" idx="2"/>
          </p:nvPr>
        </p:nvSpPr>
        <p:spPr>
          <a:xfrm>
            <a:off x="597710" y="1758575"/>
            <a:ext cx="10572038" cy="4778749"/>
          </a:xfrm>
        </p:spPr>
        <p:txBody>
          <a:bodyPr/>
          <a:lstStyle/>
          <a:p>
            <a:pPr marL="0" lvl="1" indent="0">
              <a:buNone/>
            </a:pPr>
            <a:endParaRPr lang="en-US" dirty="0">
              <a:cs typeface="Arial" panose="020B0604020202020204" pitchFamily="34" charset="0"/>
            </a:endParaRPr>
          </a:p>
          <a:p>
            <a:pPr marL="0" lvl="1" indent="0">
              <a:buNone/>
            </a:pPr>
            <a:endParaRPr lang="en-US" dirty="0">
              <a:cs typeface="Arial" panose="020B0604020202020204" pitchFamily="34" charset="0"/>
            </a:endParaRPr>
          </a:p>
        </p:txBody>
      </p:sp>
      <p:sp>
        <p:nvSpPr>
          <p:cNvPr id="3" name="Content Placeholder 2">
            <a:extLst>
              <a:ext uri="{FF2B5EF4-FFF2-40B4-BE49-F238E27FC236}">
                <a16:creationId xmlns:a16="http://schemas.microsoft.com/office/drawing/2014/main" id="{06F242B9-6B70-4927-9252-1FF6AD506500}"/>
              </a:ext>
            </a:extLst>
          </p:cNvPr>
          <p:cNvSpPr>
            <a:spLocks noGrp="1"/>
          </p:cNvSpPr>
          <p:nvPr>
            <p:ph sz="half" idx="13"/>
          </p:nvPr>
        </p:nvSpPr>
        <p:spPr>
          <a:xfrm>
            <a:off x="606287" y="987672"/>
            <a:ext cx="9606812" cy="843839"/>
          </a:xfrm>
        </p:spPr>
        <p:txBody>
          <a:bodyPr>
            <a:normAutofit/>
          </a:bodyPr>
          <a:lstStyle/>
          <a:p>
            <a:r>
              <a:rPr lang="en-US" sz="2000" dirty="0">
                <a:latin typeface="Times New Roman" panose="02020603050405020304" pitchFamily="18" charset="0"/>
                <a:cs typeface="Times New Roman" panose="02020603050405020304" pitchFamily="18" charset="0"/>
              </a:rPr>
              <a:t>Question 4a</a:t>
            </a:r>
            <a:r>
              <a:rPr lang="en-US" sz="2000" b="0" dirty="0">
                <a:latin typeface="Times New Roman" panose="02020603050405020304" pitchFamily="18" charset="0"/>
                <a:cs typeface="Times New Roman" panose="02020603050405020304" pitchFamily="18" charset="0"/>
              </a:rPr>
              <a:t>.  Specify if adequate funding budgeted best protects the City regarding any exposure and liability for various claims, etc.</a:t>
            </a:r>
          </a:p>
        </p:txBody>
      </p:sp>
      <p:sp>
        <p:nvSpPr>
          <p:cNvPr id="4" name="Slide Number Placeholder 3">
            <a:extLst>
              <a:ext uri="{FF2B5EF4-FFF2-40B4-BE49-F238E27FC236}">
                <a16:creationId xmlns:a16="http://schemas.microsoft.com/office/drawing/2014/main" id="{50649E2F-1A9C-40BC-B690-D82A5350143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1575AD-8BDC-C4EC-D471-54DCFB2162B6}"/>
              </a:ext>
            </a:extLst>
          </p:cNvPr>
          <p:cNvSpPr txBox="1"/>
          <p:nvPr/>
        </p:nvSpPr>
        <p:spPr>
          <a:xfrm>
            <a:off x="626164" y="2066688"/>
            <a:ext cx="10433721" cy="646331"/>
          </a:xfrm>
          <a:prstGeom prst="rect">
            <a:avLst/>
          </a:prstGeom>
          <a:noFill/>
        </p:spPr>
        <p:txBody>
          <a:bodyPr wrap="square">
            <a:spAutoFit/>
          </a:bodyPr>
          <a:lstStyle/>
          <a:p>
            <a:pPr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Yes. We believe that in the current fiscal environment</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we have budgeted adequately to fund the Law Department’s task of protecting the City from liability.</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733800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D3A571-F4DA-417D-AB94-1E31EBA9B25A}"/>
              </a:ext>
            </a:extLst>
          </p:cNvPr>
          <p:cNvSpPr>
            <a:spLocks noGrp="1"/>
          </p:cNvSpPr>
          <p:nvPr>
            <p:ph sz="half" idx="2"/>
          </p:nvPr>
        </p:nvSpPr>
        <p:spPr>
          <a:xfrm>
            <a:off x="626165" y="1758575"/>
            <a:ext cx="10543583" cy="4778749"/>
          </a:xfrm>
        </p:spPr>
        <p:txBody>
          <a:bodyPr/>
          <a:lstStyle/>
          <a:p>
            <a:pPr marL="0" marR="0" indent="0">
              <a:spcBef>
                <a:spcPts val="0"/>
              </a:spcBef>
              <a:spcAft>
                <a:spcPts val="0"/>
              </a:spcAft>
              <a:buNone/>
              <a:tabLst>
                <a:tab pos="465138"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With regard to Risk Management’s Insurance Claims/Legal Defense line, the Law Department provides a recommendation to HR regarding estimated outside counsel fees.  The proposed budget includes estimates for pending and anticipated litigation related to:</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465138" marR="0" indent="0">
              <a:spcBef>
                <a:spcPts val="0"/>
              </a:spcBef>
              <a:spcAft>
                <a:spcPts val="0"/>
              </a:spcAft>
            </a:pP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796925" indent="-285750">
              <a:spcBef>
                <a:spcPts val="0"/>
              </a:spcBef>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Employment Claims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796925" indent="-285750">
              <a:spcBef>
                <a:spcPts val="0"/>
              </a:spcBef>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Federal Constitutional and Statutory Claims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796925" indent="-285750">
              <a:spcBef>
                <a:spcPts val="0"/>
              </a:spcBef>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Personal Injury Claims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lvl="1" indent="0">
              <a:buNone/>
            </a:pPr>
            <a:r>
              <a:rPr lang="en-US" sz="1800" dirty="0">
                <a:latin typeface="Times New Roman" panose="02020603050405020304" pitchFamily="18" charset="0"/>
                <a:cs typeface="Times New Roman" panose="02020603050405020304" pitchFamily="18" charset="0"/>
              </a:rPr>
              <a:t>The remaining lines have been historically delegated to the individual departments under the Law Department’s oversight.  Such oversight includes:</a:t>
            </a:r>
          </a:p>
          <a:p>
            <a:pPr marL="465138" lvl="1" indent="0">
              <a:buNone/>
            </a:pPr>
            <a:endParaRPr lang="en-US" sz="1800" dirty="0">
              <a:latin typeface="Times New Roman" panose="02020603050405020304" pitchFamily="18" charset="0"/>
              <a:cs typeface="Times New Roman" panose="02020603050405020304" pitchFamily="18" charset="0"/>
            </a:endParaRPr>
          </a:p>
          <a:p>
            <a:pPr marL="750888" lvl="1" indent="-285750">
              <a:spcBef>
                <a:spcPts val="0"/>
              </a:spcBef>
            </a:pPr>
            <a:r>
              <a:rPr lang="en-US" sz="1600" dirty="0">
                <a:latin typeface="Times New Roman" panose="02020603050405020304" pitchFamily="18" charset="0"/>
                <a:cs typeface="Times New Roman" panose="02020603050405020304" pitchFamily="18" charset="0"/>
              </a:rPr>
              <a:t>Selecting and approving outside counsel</a:t>
            </a:r>
          </a:p>
          <a:p>
            <a:pPr marL="750888" lvl="1" indent="-285750">
              <a:spcBef>
                <a:spcPts val="0"/>
              </a:spcBef>
            </a:pPr>
            <a:r>
              <a:rPr lang="en-US" sz="1600" dirty="0">
                <a:latin typeface="Times New Roman" panose="02020603050405020304" pitchFamily="18" charset="0"/>
                <a:cs typeface="Times New Roman" panose="02020603050405020304" pitchFamily="18" charset="0"/>
              </a:rPr>
              <a:t>Receiving, reviewing, and approving invoices from firms engaged in litigation matters</a:t>
            </a:r>
          </a:p>
          <a:p>
            <a:pPr marL="750888" lvl="1" indent="-285750">
              <a:spcBef>
                <a:spcPts val="0"/>
              </a:spcBef>
            </a:pPr>
            <a:r>
              <a:rPr lang="en-US" sz="1600" dirty="0">
                <a:latin typeface="Times New Roman" panose="02020603050405020304" pitchFamily="18" charset="0"/>
                <a:cs typeface="Times New Roman" panose="02020603050405020304" pitchFamily="18" charset="0"/>
              </a:rPr>
              <a:t>Engaging with the departments to assess the effectiveness of the law firms</a:t>
            </a:r>
          </a:p>
          <a:p>
            <a:pPr marL="750888" lvl="1" indent="-285750">
              <a:spcBef>
                <a:spcPts val="0"/>
              </a:spcBef>
            </a:pPr>
            <a:r>
              <a:rPr lang="en-US" sz="1600" dirty="0">
                <a:latin typeface="Times New Roman" panose="02020603050405020304" pitchFamily="18" charset="0"/>
                <a:cs typeface="Times New Roman" panose="02020603050405020304" pitchFamily="18" charset="0"/>
              </a:rPr>
              <a:t>Drafting and reviewing contracts to retain certain firms for specific departments </a:t>
            </a:r>
          </a:p>
          <a:p>
            <a:pPr marL="0" lvl="1" indent="0">
              <a:buNone/>
            </a:pPr>
            <a:endParaRPr lang="en-US" dirty="0">
              <a:latin typeface="Times New Roman" panose="02020603050405020304" pitchFamily="18" charset="0"/>
              <a:cs typeface="Times New Roman" panose="02020603050405020304" pitchFamily="18" charset="0"/>
            </a:endParaRPr>
          </a:p>
          <a:p>
            <a:pPr marL="0" lvl="1" indent="0">
              <a:buNone/>
            </a:pPr>
            <a:endParaRPr lang="en-US" dirty="0">
              <a:cs typeface="Arial" panose="020B0604020202020204" pitchFamily="34" charset="0"/>
            </a:endParaRPr>
          </a:p>
        </p:txBody>
      </p:sp>
      <p:sp>
        <p:nvSpPr>
          <p:cNvPr id="3" name="Content Placeholder 2">
            <a:extLst>
              <a:ext uri="{FF2B5EF4-FFF2-40B4-BE49-F238E27FC236}">
                <a16:creationId xmlns:a16="http://schemas.microsoft.com/office/drawing/2014/main" id="{06F242B9-6B70-4927-9252-1FF6AD506500}"/>
              </a:ext>
            </a:extLst>
          </p:cNvPr>
          <p:cNvSpPr>
            <a:spLocks noGrp="1"/>
          </p:cNvSpPr>
          <p:nvPr>
            <p:ph sz="half" idx="13"/>
          </p:nvPr>
        </p:nvSpPr>
        <p:spPr>
          <a:xfrm>
            <a:off x="707571" y="914736"/>
            <a:ext cx="9689579" cy="843839"/>
          </a:xfrm>
        </p:spPr>
        <p:txBody>
          <a:bodyPr>
            <a:normAutofit/>
          </a:bodyPr>
          <a:lstStyle/>
          <a:p>
            <a:r>
              <a:rPr lang="en-US" sz="2000" dirty="0">
                <a:latin typeface="Times New Roman" panose="02020603050405020304" pitchFamily="18" charset="0"/>
                <a:cs typeface="Times New Roman" panose="02020603050405020304" pitchFamily="18" charset="0"/>
              </a:rPr>
              <a:t>Question 4b</a:t>
            </a:r>
            <a:r>
              <a:rPr lang="en-US" sz="2000" b="0" dirty="0">
                <a:latin typeface="Times New Roman" panose="02020603050405020304" pitchFamily="18" charset="0"/>
                <a:cs typeface="Times New Roman" panose="02020603050405020304" pitchFamily="18" charset="0"/>
              </a:rPr>
              <a:t>.  Citywide there’s ~$1.98M budgeted across all funds for Legal services.  Please share your department’s role, if any, with oversight.</a:t>
            </a:r>
          </a:p>
        </p:txBody>
      </p:sp>
      <p:sp>
        <p:nvSpPr>
          <p:cNvPr id="4" name="Slide Number Placeholder 3">
            <a:extLst>
              <a:ext uri="{FF2B5EF4-FFF2-40B4-BE49-F238E27FC236}">
                <a16:creationId xmlns:a16="http://schemas.microsoft.com/office/drawing/2014/main" id="{50649E2F-1A9C-40BC-B690-D82A5350143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2206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04531-4908-69FE-EB1C-8747AFE1D75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3A7F00-203A-6123-49E8-76CB752AFB41}"/>
              </a:ext>
            </a:extLst>
          </p:cNvPr>
          <p:cNvSpPr>
            <a:spLocks noGrp="1"/>
          </p:cNvSpPr>
          <p:nvPr>
            <p:ph sz="half" idx="2"/>
          </p:nvPr>
        </p:nvSpPr>
        <p:spPr>
          <a:xfrm>
            <a:off x="606287" y="2079246"/>
            <a:ext cx="10563461" cy="3741387"/>
          </a:xfrm>
        </p:spPr>
        <p:txBody>
          <a:bodyPr/>
          <a:lstStyle/>
          <a:p>
            <a:pPr marL="0" indent="0">
              <a:spcBef>
                <a:spcPts val="0"/>
              </a:spcBef>
              <a:buNone/>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a:spcBef>
                <a:spcPts val="0"/>
              </a:spcBef>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a:spcBef>
                <a:spcPts val="0"/>
              </a:spcBef>
            </a:pPr>
            <a:r>
              <a:rPr lang="en-US" sz="1800" dirty="0">
                <a:latin typeface="Times New Roman" panose="02020603050405020304" pitchFamily="18" charset="0"/>
                <a:ea typeface="Calibri" panose="020F0502020204030204" pitchFamily="34" charset="0"/>
                <a:cs typeface="Times New Roman" panose="02020603050405020304" pitchFamily="18" charset="0"/>
              </a:rPr>
              <a:t>$75K is a conservative estimate of costs for research, court filings, monitions, vendexes, etc., related to sheriff sales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lvl="1" indent="0">
              <a:buNone/>
            </a:pPr>
            <a:endParaRPr lang="en-US" dirty="0">
              <a:cs typeface="Arial" panose="020B0604020202020204" pitchFamily="34" charset="0"/>
            </a:endParaRPr>
          </a:p>
        </p:txBody>
      </p:sp>
      <p:sp>
        <p:nvSpPr>
          <p:cNvPr id="3" name="Content Placeholder 2">
            <a:extLst>
              <a:ext uri="{FF2B5EF4-FFF2-40B4-BE49-F238E27FC236}">
                <a16:creationId xmlns:a16="http://schemas.microsoft.com/office/drawing/2014/main" id="{CAAE02FC-A899-C653-F8B5-BED8D2C93547}"/>
              </a:ext>
            </a:extLst>
          </p:cNvPr>
          <p:cNvSpPr>
            <a:spLocks noGrp="1"/>
          </p:cNvSpPr>
          <p:nvPr>
            <p:ph sz="half" idx="13"/>
          </p:nvPr>
        </p:nvSpPr>
        <p:spPr>
          <a:xfrm>
            <a:off x="631371" y="1037367"/>
            <a:ext cx="9550431" cy="843839"/>
          </a:xfrm>
        </p:spPr>
        <p:txBody>
          <a:bodyPr>
            <a:normAutofit fontScale="92500" lnSpcReduction="10000"/>
          </a:bodyPr>
          <a:lstStyle/>
          <a:p>
            <a:r>
              <a:rPr lang="en-US" sz="2200" dirty="0">
                <a:latin typeface="Times New Roman" panose="02020603050405020304" pitchFamily="18" charset="0"/>
                <a:cs typeface="Times New Roman" panose="02020603050405020304" pitchFamily="18" charset="0"/>
              </a:rPr>
              <a:t>Question 5. </a:t>
            </a:r>
            <a:r>
              <a:rPr lang="en-US" sz="2200" b="0" dirty="0">
                <a:latin typeface="Times New Roman" panose="02020603050405020304" pitchFamily="18" charset="0"/>
                <a:cs typeface="Times New Roman" panose="02020603050405020304" pitchFamily="18" charset="0"/>
              </a:rPr>
              <a:t>Discuss the planned use budgeted for </a:t>
            </a:r>
            <a:r>
              <a:rPr lang="en-US" sz="2200" u="sng" dirty="0">
                <a:latin typeface="Times New Roman" panose="02020603050405020304" pitchFamily="18" charset="0"/>
                <a:cs typeface="Times New Roman" panose="02020603050405020304" pitchFamily="18" charset="0"/>
              </a:rPr>
              <a:t>$75K</a:t>
            </a:r>
            <a:r>
              <a:rPr lang="en-US" sz="2200" b="0" dirty="0">
                <a:latin typeface="Times New Roman" panose="02020603050405020304" pitchFamily="18" charset="0"/>
                <a:cs typeface="Times New Roman" panose="02020603050405020304" pitchFamily="18" charset="0"/>
              </a:rPr>
              <a:t> in the Court Costs and Notary Fees account grouping, considering costs have not exceeded </a:t>
            </a:r>
            <a:r>
              <a:rPr lang="en-US" sz="2200" u="sng" dirty="0">
                <a:latin typeface="Times New Roman" panose="02020603050405020304" pitchFamily="18" charset="0"/>
                <a:cs typeface="Times New Roman" panose="02020603050405020304" pitchFamily="18" charset="0"/>
              </a:rPr>
              <a:t>$50K</a:t>
            </a:r>
            <a:r>
              <a:rPr lang="en-US" sz="2200" b="0" dirty="0">
                <a:latin typeface="Times New Roman" panose="02020603050405020304" pitchFamily="18" charset="0"/>
                <a:cs typeface="Times New Roman" panose="02020603050405020304" pitchFamily="18" charset="0"/>
              </a:rPr>
              <a:t> in the last three years, and costs are trending well below budget in the current fiscal year.</a:t>
            </a:r>
          </a:p>
          <a:p>
            <a:endParaRPr lang="en-US" sz="2000" dirty="0"/>
          </a:p>
        </p:txBody>
      </p:sp>
      <p:sp>
        <p:nvSpPr>
          <p:cNvPr id="4" name="Slide Number Placeholder 3">
            <a:extLst>
              <a:ext uri="{FF2B5EF4-FFF2-40B4-BE49-F238E27FC236}">
                <a16:creationId xmlns:a16="http://schemas.microsoft.com/office/drawing/2014/main" id="{F96AB942-9023-A82A-F62C-806E23C138E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2368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44B06-A9BD-2DCE-A235-BE8D01FF236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A9AB41-0AA9-10DD-366C-212F17FD147C}"/>
              </a:ext>
            </a:extLst>
          </p:cNvPr>
          <p:cNvSpPr>
            <a:spLocks noGrp="1"/>
          </p:cNvSpPr>
          <p:nvPr>
            <p:ph sz="half" idx="2"/>
          </p:nvPr>
        </p:nvSpPr>
        <p:spPr>
          <a:xfrm>
            <a:off x="606287" y="2079246"/>
            <a:ext cx="10563461" cy="3741387"/>
          </a:xfrm>
        </p:spPr>
        <p:txBody>
          <a:bodyPr/>
          <a:lstStyle/>
          <a:p>
            <a:pPr>
              <a:spcBef>
                <a:spcPts val="0"/>
              </a:spcBef>
            </a:pPr>
            <a:r>
              <a:rPr lang="en-US" sz="1800" dirty="0">
                <a:latin typeface="Times New Roman" panose="02020603050405020304" pitchFamily="18" charset="0"/>
                <a:ea typeface="Calibri" panose="020F0502020204030204" pitchFamily="34" charset="0"/>
                <a:cs typeface="Times New Roman" panose="02020603050405020304" pitchFamily="18" charset="0"/>
              </a:rPr>
              <a:t>The Law Department received a much-needed new front door.  The Department has received no other “equipment upgrades” to date.</a:t>
            </a:r>
          </a:p>
          <a:p>
            <a:pPr>
              <a:spcBef>
                <a:spcPts val="0"/>
              </a:spcBef>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spcBef>
                <a:spcPts val="0"/>
              </a:spcBef>
            </a:pPr>
            <a:r>
              <a:rPr lang="en-US" sz="1800" dirty="0">
                <a:latin typeface="Times New Roman" panose="02020603050405020304" pitchFamily="18" charset="0"/>
                <a:ea typeface="Calibri" panose="020F0502020204030204" pitchFamily="34" charset="0"/>
                <a:cs typeface="Times New Roman" panose="02020603050405020304" pitchFamily="18" charset="0"/>
              </a:rPr>
              <a:t>The new door will eventually enable staff to remotely “buzz” visitors into the office (to date this enhancement has not been completed)</a:t>
            </a:r>
          </a:p>
          <a:p>
            <a:pPr>
              <a:spcBef>
                <a:spcPts val="0"/>
              </a:spcBef>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spcBef>
                <a:spcPts val="0"/>
              </a:spcBef>
            </a:pPr>
            <a:r>
              <a:rPr lang="en-US" sz="1800" dirty="0">
                <a:latin typeface="Times New Roman" panose="02020603050405020304" pitchFamily="18" charset="0"/>
                <a:ea typeface="Calibri" panose="020F0502020204030204" pitchFamily="34" charset="0"/>
                <a:cs typeface="Times New Roman" panose="02020603050405020304" pitchFamily="18" charset="0"/>
              </a:rPr>
              <a:t>Only attorneys receive on-going training. Attorneys are required to do so to remain in compliance with their membership in the Delaware Bar</a:t>
            </a:r>
          </a:p>
          <a:p>
            <a:pPr>
              <a:spcBef>
                <a:spcPts val="0"/>
              </a:spcBef>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a:spcBef>
                <a:spcPts val="0"/>
              </a:spcBef>
            </a:pPr>
            <a:r>
              <a:rPr lang="en-US" sz="1800" dirty="0">
                <a:latin typeface="Times New Roman" panose="02020603050405020304" pitchFamily="18" charset="0"/>
                <a:ea typeface="Calibri" panose="020F0502020204030204" pitchFamily="34" charset="0"/>
                <a:cs typeface="Times New Roman" panose="02020603050405020304" pitchFamily="18" charset="0"/>
              </a:rPr>
              <a:t>Attendance at these courses improves operational efficiencies by keeping attorneys abreast of the most recent </a:t>
            </a:r>
            <a:r>
              <a:rPr lang="en-US" sz="1800">
                <a:latin typeface="Times New Roman" panose="02020603050405020304" pitchFamily="18" charset="0"/>
                <a:ea typeface="Calibri" panose="020F0502020204030204" pitchFamily="34" charset="0"/>
                <a:cs typeface="Times New Roman" panose="02020603050405020304" pitchFamily="18" charset="0"/>
              </a:rPr>
              <a:t>legal developments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lvl="1" indent="0">
              <a:buNone/>
            </a:pP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696BC5A-7279-083C-8E7B-2F34D2E1C130}"/>
              </a:ext>
            </a:extLst>
          </p:cNvPr>
          <p:cNvSpPr>
            <a:spLocks noGrp="1"/>
          </p:cNvSpPr>
          <p:nvPr>
            <p:ph sz="half" idx="13"/>
          </p:nvPr>
        </p:nvSpPr>
        <p:spPr>
          <a:xfrm>
            <a:off x="631371" y="1037367"/>
            <a:ext cx="9550431" cy="843839"/>
          </a:xfrm>
        </p:spPr>
        <p:txBody>
          <a:bodyPr>
            <a:normAutofit/>
          </a:bodyPr>
          <a:lstStyle/>
          <a:p>
            <a:r>
              <a:rPr lang="en-US" sz="2000" dirty="0">
                <a:latin typeface="Times New Roman" panose="02020603050405020304" pitchFamily="18" charset="0"/>
                <a:cs typeface="Times New Roman" panose="02020603050405020304" pitchFamily="18" charset="0"/>
              </a:rPr>
              <a:t>Question 6. </a:t>
            </a:r>
            <a:r>
              <a:rPr lang="en-US" sz="2000" b="0" dirty="0">
                <a:latin typeface="Times New Roman" panose="02020603050405020304" pitchFamily="18" charset="0"/>
                <a:cs typeface="Times New Roman" panose="02020603050405020304" pitchFamily="18" charset="0"/>
              </a:rPr>
              <a:t>Now that office equipment upgrades have been completed, and also, there is on-going continued training for all staff, share any operational efficiencies.</a:t>
            </a:r>
          </a:p>
          <a:p>
            <a:endParaRPr lang="en-US" sz="2000" dirty="0"/>
          </a:p>
        </p:txBody>
      </p:sp>
      <p:sp>
        <p:nvSpPr>
          <p:cNvPr id="4" name="Slide Number Placeholder 3">
            <a:extLst>
              <a:ext uri="{FF2B5EF4-FFF2-40B4-BE49-F238E27FC236}">
                <a16:creationId xmlns:a16="http://schemas.microsoft.com/office/drawing/2014/main" id="{D8AB6223-00E2-888F-D9AA-F1E0F1BF3A0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144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39DD9-CAAB-55DA-659C-0F5F0ABEDA8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494A3F-57E4-6914-3CD4-DD66333BBC30}"/>
              </a:ext>
            </a:extLst>
          </p:cNvPr>
          <p:cNvSpPr>
            <a:spLocks noGrp="1"/>
          </p:cNvSpPr>
          <p:nvPr>
            <p:ph sz="half" idx="2"/>
          </p:nvPr>
        </p:nvSpPr>
        <p:spPr>
          <a:xfrm>
            <a:off x="606287" y="2079246"/>
            <a:ext cx="10563461" cy="4642229"/>
          </a:xfrm>
        </p:spPr>
        <p:txBody>
          <a:bodyPr/>
          <a:lstStyle/>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a:p>
            <a:pPr marL="342900" lvl="1" indent="-342900"/>
            <a:endParaRPr lang="en-US" dirty="0">
              <a:cs typeface="Arial" panose="020B0604020202020204" pitchFamily="34" charset="0"/>
            </a:endParaRPr>
          </a:p>
        </p:txBody>
      </p:sp>
      <p:sp>
        <p:nvSpPr>
          <p:cNvPr id="3" name="Content Placeholder 2">
            <a:extLst>
              <a:ext uri="{FF2B5EF4-FFF2-40B4-BE49-F238E27FC236}">
                <a16:creationId xmlns:a16="http://schemas.microsoft.com/office/drawing/2014/main" id="{D6E6EE70-5338-BF20-9A60-F18582014144}"/>
              </a:ext>
            </a:extLst>
          </p:cNvPr>
          <p:cNvSpPr>
            <a:spLocks noGrp="1"/>
          </p:cNvSpPr>
          <p:nvPr>
            <p:ph sz="half" idx="13"/>
          </p:nvPr>
        </p:nvSpPr>
        <p:spPr>
          <a:xfrm>
            <a:off x="631371" y="1037367"/>
            <a:ext cx="9550431" cy="843839"/>
          </a:xfrm>
        </p:spPr>
        <p:txBody>
          <a:bodyPr>
            <a:normAutofit fontScale="77500" lnSpcReduction="20000"/>
          </a:bodyPr>
          <a:lstStyle/>
          <a:p>
            <a:r>
              <a:rPr lang="en-US" sz="2400" dirty="0">
                <a:latin typeface="Times New Roman" panose="02020603050405020304" pitchFamily="18" charset="0"/>
                <a:cs typeface="Times New Roman" panose="02020603050405020304" pitchFamily="18" charset="0"/>
              </a:rPr>
              <a:t>Question 7.  </a:t>
            </a:r>
            <a:r>
              <a:rPr lang="en-US" sz="2400" b="0" dirty="0">
                <a:latin typeface="Times New Roman" panose="02020603050405020304" pitchFamily="18" charset="0"/>
                <a:cs typeface="Times New Roman" panose="02020603050405020304" pitchFamily="18" charset="0"/>
              </a:rPr>
              <a:t>Provide FY2026 proposed organizational chart with the total number of employees (i.e., permanent, temporary, contract, vacancies).</a:t>
            </a:r>
          </a:p>
          <a:p>
            <a:pPr marL="342900" indent="-342900">
              <a:buFont typeface="Arial" panose="020B0604020202020204" pitchFamily="34" charset="0"/>
              <a:buChar char="•"/>
            </a:pPr>
            <a:r>
              <a:rPr lang="en-US" sz="2400" b="0" dirty="0">
                <a:latin typeface="Times New Roman" panose="02020603050405020304" pitchFamily="18" charset="0"/>
                <a:cs typeface="Times New Roman" panose="02020603050405020304" pitchFamily="18" charset="0"/>
              </a:rPr>
              <a:t>16 Permanent Employees  </a:t>
            </a:r>
          </a:p>
          <a:p>
            <a:endParaRPr lang="en-US" sz="2000" dirty="0"/>
          </a:p>
        </p:txBody>
      </p:sp>
      <p:sp>
        <p:nvSpPr>
          <p:cNvPr id="4" name="Slide Number Placeholder 3">
            <a:extLst>
              <a:ext uri="{FF2B5EF4-FFF2-40B4-BE49-F238E27FC236}">
                <a16:creationId xmlns:a16="http://schemas.microsoft.com/office/drawing/2014/main" id="{DC06FA73-FB3A-41F0-B99A-1BBDEE3AB9C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92FC10-7FA6-42BC-9A9E-94AE6167F2C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16" name="Picture 15" descr="Timeline&#10;&#10;AI-generated content may be incorrect.">
            <a:extLst>
              <a:ext uri="{FF2B5EF4-FFF2-40B4-BE49-F238E27FC236}">
                <a16:creationId xmlns:a16="http://schemas.microsoft.com/office/drawing/2014/main" id="{F39710A5-5B87-7A98-1E51-8DD1358FB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5264" y="1896684"/>
            <a:ext cx="7745506" cy="4642229"/>
          </a:xfrm>
          <a:prstGeom prst="rect">
            <a:avLst/>
          </a:prstGeom>
        </p:spPr>
      </p:pic>
      <p:pic>
        <p:nvPicPr>
          <p:cNvPr id="12" name="Picture 11" descr="A person in a suit and tie&#10;&#10;AI-generated content may be incorrect.">
            <a:extLst>
              <a:ext uri="{FF2B5EF4-FFF2-40B4-BE49-F238E27FC236}">
                <a16:creationId xmlns:a16="http://schemas.microsoft.com/office/drawing/2014/main" id="{E4A9F09E-A2E2-5B9A-99C4-EEB2EAA493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1914" y="2538804"/>
            <a:ext cx="735460" cy="1105348"/>
          </a:xfrm>
          <a:prstGeom prst="rect">
            <a:avLst/>
          </a:prstGeom>
        </p:spPr>
      </p:pic>
    </p:spTree>
    <p:extLst>
      <p:ext uri="{BB962C8B-B14F-4D97-AF65-F5344CB8AC3E}">
        <p14:creationId xmlns:p14="http://schemas.microsoft.com/office/powerpoint/2010/main" val="13373543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ba00a6d-b12f-4041-bd40-e7b5a4c30a3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FA89CC7E1C3464695A0FA37E83FB233" ma:contentTypeVersion="16" ma:contentTypeDescription="Create a new document." ma:contentTypeScope="" ma:versionID="a3df92eb2af1568df9b376d1d164ba59">
  <xsd:schema xmlns:xsd="http://www.w3.org/2001/XMLSchema" xmlns:xs="http://www.w3.org/2001/XMLSchema" xmlns:p="http://schemas.microsoft.com/office/2006/metadata/properties" xmlns:ns3="95090a93-dab3-402a-b638-25f434a10c5c" xmlns:ns4="bba00a6d-b12f-4041-bd40-e7b5a4c30a36" targetNamespace="http://schemas.microsoft.com/office/2006/metadata/properties" ma:root="true" ma:fieldsID="b5e0c26d977d75b286c1bab24aeac78c" ns3:_="" ns4:_="">
    <xsd:import namespace="95090a93-dab3-402a-b638-25f434a10c5c"/>
    <xsd:import namespace="bba00a6d-b12f-4041-bd40-e7b5a4c30a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ObjectDetectorVersions" minOccurs="0"/>
                <xsd:element ref="ns4:_activity"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090a93-dab3-402a-b638-25f434a10c5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a00a6d-b12f-4041-bd40-e7b5a4c30a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A4145C-8EA6-4216-98D2-033887D4C107}">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95090a93-dab3-402a-b638-25f434a10c5c"/>
    <ds:schemaRef ds:uri="http://purl.org/dc/terms/"/>
    <ds:schemaRef ds:uri="http://schemas.openxmlformats.org/package/2006/metadata/core-properties"/>
    <ds:schemaRef ds:uri="bba00a6d-b12f-4041-bd40-e7b5a4c30a36"/>
    <ds:schemaRef ds:uri="http://www.w3.org/XML/1998/namespace"/>
    <ds:schemaRef ds:uri="http://purl.org/dc/elements/1.1/"/>
  </ds:schemaRefs>
</ds:datastoreItem>
</file>

<file path=customXml/itemProps2.xml><?xml version="1.0" encoding="utf-8"?>
<ds:datastoreItem xmlns:ds="http://schemas.openxmlformats.org/officeDocument/2006/customXml" ds:itemID="{1C4D3F5D-CF86-4227-A50B-817256F46B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090a93-dab3-402a-b638-25f434a10c5c"/>
    <ds:schemaRef ds:uri="bba00a6d-b12f-4041-bd40-e7b5a4c30a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265A0A2-220B-4770-9A74-D90D0FB2C3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14047</TotalTime>
  <Words>2484</Words>
  <Application>Microsoft Office PowerPoint</Application>
  <PresentationFormat>Widescreen</PresentationFormat>
  <Paragraphs>272</Paragraphs>
  <Slides>26</Slides>
  <Notes>24</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 3e. Please provide a chart of legal expertise area for in-house attorneys comparable with the use of outside attorneys.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lastModifiedBy>Javette Lane</cp:lastModifiedBy>
  <cp:revision>62</cp:revision>
  <cp:lastPrinted>2025-04-24T17:03:50Z</cp:lastPrinted>
  <dcterms:created xsi:type="dcterms:W3CDTF">2023-02-09T18:35:57Z</dcterms:created>
  <dcterms:modified xsi:type="dcterms:W3CDTF">2025-04-25T16:17:17Z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0x010100DFA89CC7E1C3464695A0FA37E83FB233</vt:lpwstr>
  </property>
</Properties>
</file>