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92" r:id="rId2"/>
    <p:sldId id="325" r:id="rId3"/>
    <p:sldId id="304" r:id="rId4"/>
    <p:sldId id="257" r:id="rId5"/>
    <p:sldId id="258" r:id="rId6"/>
    <p:sldId id="400" r:id="rId7"/>
    <p:sldId id="369" r:id="rId8"/>
    <p:sldId id="370" r:id="rId9"/>
    <p:sldId id="399" r:id="rId10"/>
    <p:sldId id="391" r:id="rId11"/>
    <p:sldId id="371" r:id="rId12"/>
    <p:sldId id="372" r:id="rId13"/>
    <p:sldId id="398" r:id="rId14"/>
    <p:sldId id="261" r:id="rId15"/>
    <p:sldId id="397" r:id="rId16"/>
    <p:sldId id="375" r:id="rId17"/>
    <p:sldId id="377" r:id="rId18"/>
    <p:sldId id="383" r:id="rId19"/>
    <p:sldId id="384" r:id="rId20"/>
    <p:sldId id="385" r:id="rId21"/>
    <p:sldId id="386" r:id="rId22"/>
    <p:sldId id="388" r:id="rId23"/>
    <p:sldId id="395" r:id="rId24"/>
    <p:sldId id="396" r:id="rId25"/>
    <p:sldId id="374" r:id="rId26"/>
    <p:sldId id="379" r:id="rId27"/>
    <p:sldId id="270" r:id="rId28"/>
    <p:sldId id="390" r:id="rId29"/>
    <p:sldId id="394" r:id="rId30"/>
    <p:sldId id="389" r:id="rId31"/>
    <p:sldId id="39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923EEA-22A1-98DA-C844-781593C0F37C}" name="Monet C. Cintron" initials="MC" userId="S::mccintron@wilmingtonde.gov::459e7892-34cc-456a-b76d-e07b9c1396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DF182F-EF69-427B-80D0-BA30DCFBC907}"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en-US"/>
        </a:p>
      </dgm:t>
    </dgm:pt>
    <dgm:pt modelId="{CA22BE6B-C9D3-4061-83B7-0F1073AD10A8}">
      <dgm:prSet phldrT="[Text]"/>
      <dgm:spPr/>
      <dgm:t>
        <a:bodyPr/>
        <a:lstStyle/>
        <a:p>
          <a:r>
            <a:rPr lang="en-US" dirty="0"/>
            <a:t>Commissioner</a:t>
          </a:r>
        </a:p>
      </dgm:t>
    </dgm:pt>
    <dgm:pt modelId="{281F9133-C9BB-491F-8896-E04019072B17}" type="parTrans" cxnId="{C74DEA21-EE93-4467-B04C-21F0AFD2CED7}">
      <dgm:prSet/>
      <dgm:spPr/>
      <dgm:t>
        <a:bodyPr/>
        <a:lstStyle/>
        <a:p>
          <a:endParaRPr lang="en-US"/>
        </a:p>
      </dgm:t>
    </dgm:pt>
    <dgm:pt modelId="{EDBBF48D-8373-4FC3-8981-92A006EC6EA8}" type="sibTrans" cxnId="{C74DEA21-EE93-4467-B04C-21F0AFD2CED7}">
      <dgm:prSet/>
      <dgm:spPr/>
      <dgm:t>
        <a:bodyPr/>
        <a:lstStyle/>
        <a:p>
          <a:endParaRPr lang="en-US"/>
        </a:p>
      </dgm:t>
    </dgm:pt>
    <dgm:pt modelId="{859F77F1-5C9A-4B48-9FD4-40AFED312B51}">
      <dgm:prSet phldrT="[Text]"/>
      <dgm:spPr/>
      <dgm:t>
        <a:bodyPr/>
        <a:lstStyle/>
        <a:p>
          <a:r>
            <a:rPr lang="en-US" dirty="0"/>
            <a:t>Code Enforcement Supervisor </a:t>
          </a:r>
        </a:p>
        <a:p>
          <a:r>
            <a:rPr lang="en-US" dirty="0"/>
            <a:t>(2 Employees)</a:t>
          </a:r>
        </a:p>
      </dgm:t>
    </dgm:pt>
    <dgm:pt modelId="{B4D2E0F8-BCAA-4EC6-990B-64915CA04E56}" type="parTrans" cxnId="{F122B165-D657-4B57-9387-6B0746C99E41}">
      <dgm:prSet/>
      <dgm:spPr/>
      <dgm:t>
        <a:bodyPr/>
        <a:lstStyle/>
        <a:p>
          <a:endParaRPr lang="en-US"/>
        </a:p>
      </dgm:t>
    </dgm:pt>
    <dgm:pt modelId="{06E6ECE8-738E-4978-B084-F3CEA5F65093}" type="sibTrans" cxnId="{F122B165-D657-4B57-9387-6B0746C99E41}">
      <dgm:prSet/>
      <dgm:spPr/>
      <dgm:t>
        <a:bodyPr/>
        <a:lstStyle/>
        <a:p>
          <a:endParaRPr lang="en-US"/>
        </a:p>
      </dgm:t>
    </dgm:pt>
    <dgm:pt modelId="{93165766-A86F-4FFC-97FC-A0E9F01E12A2}">
      <dgm:prSet phldrT="[Text]"/>
      <dgm:spPr/>
      <dgm:t>
        <a:bodyPr/>
        <a:lstStyle/>
        <a:p>
          <a:r>
            <a:rPr lang="en-US" dirty="0"/>
            <a:t>Administrative Assistant</a:t>
          </a:r>
        </a:p>
      </dgm:t>
    </dgm:pt>
    <dgm:pt modelId="{CDFD8E9F-D832-4684-9285-E0FE3770356C}" type="parTrans" cxnId="{EF71A800-EB37-4AEF-AF37-C65ADDCA1174}">
      <dgm:prSet/>
      <dgm:spPr/>
      <dgm:t>
        <a:bodyPr/>
        <a:lstStyle/>
        <a:p>
          <a:endParaRPr lang="en-US"/>
        </a:p>
      </dgm:t>
    </dgm:pt>
    <dgm:pt modelId="{03A51373-D5FE-44D6-AEA5-FFCF42A3DB88}" type="sibTrans" cxnId="{EF71A800-EB37-4AEF-AF37-C65ADDCA1174}">
      <dgm:prSet/>
      <dgm:spPr/>
      <dgm:t>
        <a:bodyPr/>
        <a:lstStyle/>
        <a:p>
          <a:endParaRPr lang="en-US"/>
        </a:p>
      </dgm:t>
    </dgm:pt>
    <dgm:pt modelId="{E83FF5D6-A87D-415E-BC9A-2849CBCED9D8}">
      <dgm:prSet phldrT="[Text]"/>
      <dgm:spPr/>
      <dgm:t>
        <a:bodyPr/>
        <a:lstStyle/>
        <a:p>
          <a:r>
            <a:rPr lang="en-US" dirty="0"/>
            <a:t>Code Enforcement Inspector </a:t>
          </a:r>
        </a:p>
        <a:p>
          <a:r>
            <a:rPr lang="en-US" dirty="0"/>
            <a:t>(18 Employees)</a:t>
          </a:r>
        </a:p>
      </dgm:t>
    </dgm:pt>
    <dgm:pt modelId="{E717FBD4-C88B-4AAD-8684-BC946AA059A7}" type="parTrans" cxnId="{CEF381E2-0F9D-4BC3-BA17-4227BDE1386B}">
      <dgm:prSet/>
      <dgm:spPr/>
      <dgm:t>
        <a:bodyPr/>
        <a:lstStyle/>
        <a:p>
          <a:endParaRPr lang="en-US"/>
        </a:p>
      </dgm:t>
    </dgm:pt>
    <dgm:pt modelId="{88883BED-F535-4CA4-991C-DC802755CAD9}" type="sibTrans" cxnId="{CEF381E2-0F9D-4BC3-BA17-4227BDE1386B}">
      <dgm:prSet/>
      <dgm:spPr/>
      <dgm:t>
        <a:bodyPr/>
        <a:lstStyle/>
        <a:p>
          <a:endParaRPr lang="en-US"/>
        </a:p>
      </dgm:t>
    </dgm:pt>
    <dgm:pt modelId="{7DE1360E-4A05-40D2-A683-430190228AE4}">
      <dgm:prSet phldrT="[Text]"/>
      <dgm:spPr/>
      <dgm:t>
        <a:bodyPr/>
        <a:lstStyle/>
        <a:p>
          <a:r>
            <a:rPr lang="en-US" dirty="0"/>
            <a:t>Code Enforcement Administrator</a:t>
          </a:r>
        </a:p>
      </dgm:t>
    </dgm:pt>
    <dgm:pt modelId="{342E581C-A679-4BE9-ABEB-10E75A19EFB6}" type="parTrans" cxnId="{E9594303-2D06-4410-BE99-0ADDBC3CD7FC}">
      <dgm:prSet/>
      <dgm:spPr/>
      <dgm:t>
        <a:bodyPr/>
        <a:lstStyle/>
        <a:p>
          <a:endParaRPr lang="en-US"/>
        </a:p>
      </dgm:t>
    </dgm:pt>
    <dgm:pt modelId="{E933B5B4-DC7F-4C51-81F4-84B2672DCC95}" type="sibTrans" cxnId="{E9594303-2D06-4410-BE99-0ADDBC3CD7FC}">
      <dgm:prSet/>
      <dgm:spPr/>
      <dgm:t>
        <a:bodyPr/>
        <a:lstStyle/>
        <a:p>
          <a:endParaRPr lang="en-US"/>
        </a:p>
      </dgm:t>
    </dgm:pt>
    <dgm:pt modelId="{4A687331-796E-4273-AA5F-CEF475D88735}">
      <dgm:prSet phldrT="[Text]"/>
      <dgm:spPr/>
      <dgm:t>
        <a:bodyPr/>
        <a:lstStyle/>
        <a:p>
          <a:r>
            <a:rPr lang="en-US" dirty="0"/>
            <a:t>Clerical Supervisor</a:t>
          </a:r>
        </a:p>
      </dgm:t>
    </dgm:pt>
    <dgm:pt modelId="{50731D37-D8C9-42FF-B0F6-10EEAAEF8A90}" type="parTrans" cxnId="{A7BC90B0-0BFB-41A1-AF43-C532D3A6192B}">
      <dgm:prSet/>
      <dgm:spPr/>
      <dgm:t>
        <a:bodyPr/>
        <a:lstStyle/>
        <a:p>
          <a:endParaRPr lang="en-US"/>
        </a:p>
      </dgm:t>
    </dgm:pt>
    <dgm:pt modelId="{79037E05-8046-4B98-B8E7-918C81FFEF4F}" type="sibTrans" cxnId="{A7BC90B0-0BFB-41A1-AF43-C532D3A6192B}">
      <dgm:prSet/>
      <dgm:spPr/>
      <dgm:t>
        <a:bodyPr/>
        <a:lstStyle/>
        <a:p>
          <a:endParaRPr lang="en-US"/>
        </a:p>
      </dgm:t>
    </dgm:pt>
    <dgm:pt modelId="{32A46635-1CD3-4FD5-B069-D4E7DF53EAF1}">
      <dgm:prSet phldrT="[Text]"/>
      <dgm:spPr/>
      <dgm:t>
        <a:bodyPr/>
        <a:lstStyle/>
        <a:p>
          <a:r>
            <a:rPr lang="en-US" dirty="0"/>
            <a:t>Administrative Clerks </a:t>
          </a:r>
        </a:p>
        <a:p>
          <a:r>
            <a:rPr lang="en-US" dirty="0"/>
            <a:t>(3 Employees)</a:t>
          </a:r>
        </a:p>
      </dgm:t>
    </dgm:pt>
    <dgm:pt modelId="{7611457F-01C9-4E14-A5CA-AA4435DB74DB}" type="parTrans" cxnId="{32916BFB-F8B4-42E7-9105-6C505E1599EC}">
      <dgm:prSet/>
      <dgm:spPr/>
      <dgm:t>
        <a:bodyPr/>
        <a:lstStyle/>
        <a:p>
          <a:endParaRPr lang="en-US"/>
        </a:p>
      </dgm:t>
    </dgm:pt>
    <dgm:pt modelId="{ACD25851-D251-444E-9D1D-B38FD83DCB1D}" type="sibTrans" cxnId="{32916BFB-F8B4-42E7-9105-6C505E1599EC}">
      <dgm:prSet/>
      <dgm:spPr/>
      <dgm:t>
        <a:bodyPr/>
        <a:lstStyle/>
        <a:p>
          <a:endParaRPr lang="en-US"/>
        </a:p>
      </dgm:t>
    </dgm:pt>
    <dgm:pt modelId="{234BB415-5056-4A78-84D8-8B72AE700D93}">
      <dgm:prSet phldrT="[Text]"/>
      <dgm:spPr/>
      <dgm:t>
        <a:bodyPr/>
        <a:lstStyle/>
        <a:p>
          <a:r>
            <a:rPr lang="en-US" dirty="0"/>
            <a:t>LSE – Office </a:t>
          </a:r>
          <a:r>
            <a:rPr lang="en-US"/>
            <a:t>Assistant </a:t>
          </a:r>
        </a:p>
        <a:p>
          <a:r>
            <a:rPr lang="en-US"/>
            <a:t>(</a:t>
          </a:r>
          <a:r>
            <a:rPr lang="en-US" dirty="0"/>
            <a:t>1 Employee)</a:t>
          </a:r>
        </a:p>
      </dgm:t>
    </dgm:pt>
    <dgm:pt modelId="{5AD7050C-4A82-4743-A468-67C9507189DD}" type="parTrans" cxnId="{6481DCDB-84EA-4872-8C25-70956ECC3F36}">
      <dgm:prSet/>
      <dgm:spPr/>
      <dgm:t>
        <a:bodyPr/>
        <a:lstStyle/>
        <a:p>
          <a:endParaRPr lang="en-US"/>
        </a:p>
      </dgm:t>
    </dgm:pt>
    <dgm:pt modelId="{B6538B6C-BA95-46A9-B366-DA7F14EBFAE4}" type="sibTrans" cxnId="{6481DCDB-84EA-4872-8C25-70956ECC3F36}">
      <dgm:prSet/>
      <dgm:spPr/>
      <dgm:t>
        <a:bodyPr/>
        <a:lstStyle/>
        <a:p>
          <a:endParaRPr lang="en-US"/>
        </a:p>
      </dgm:t>
    </dgm:pt>
    <dgm:pt modelId="{69EF14C6-5FBB-41D5-A45B-A81DAEFE2884}" type="pres">
      <dgm:prSet presAssocID="{4DDF182F-EF69-427B-80D0-BA30DCFBC907}" presName="hierChild1" presStyleCnt="0">
        <dgm:presLayoutVars>
          <dgm:chPref val="1"/>
          <dgm:dir/>
          <dgm:animOne val="branch"/>
          <dgm:animLvl val="lvl"/>
          <dgm:resizeHandles/>
        </dgm:presLayoutVars>
      </dgm:prSet>
      <dgm:spPr/>
    </dgm:pt>
    <dgm:pt modelId="{4EFE5E2F-B78D-4599-9321-23FB3077BA30}" type="pres">
      <dgm:prSet presAssocID="{CA22BE6B-C9D3-4061-83B7-0F1073AD10A8}" presName="hierRoot1" presStyleCnt="0"/>
      <dgm:spPr/>
    </dgm:pt>
    <dgm:pt modelId="{EA39E2A0-FA06-418F-A73A-D0D79EE83A55}" type="pres">
      <dgm:prSet presAssocID="{CA22BE6B-C9D3-4061-83B7-0F1073AD10A8}" presName="composite" presStyleCnt="0"/>
      <dgm:spPr/>
    </dgm:pt>
    <dgm:pt modelId="{0AB8D085-8A88-48AC-B30B-C3B4E747A8BC}" type="pres">
      <dgm:prSet presAssocID="{CA22BE6B-C9D3-4061-83B7-0F1073AD10A8}" presName="background" presStyleLbl="node0" presStyleIdx="0" presStyleCnt="1"/>
      <dgm:spPr/>
    </dgm:pt>
    <dgm:pt modelId="{211E4D9D-F2E2-4761-928B-C3B264F6D4A6}" type="pres">
      <dgm:prSet presAssocID="{CA22BE6B-C9D3-4061-83B7-0F1073AD10A8}" presName="text" presStyleLbl="fgAcc0" presStyleIdx="0" presStyleCnt="1">
        <dgm:presLayoutVars>
          <dgm:chPref val="3"/>
        </dgm:presLayoutVars>
      </dgm:prSet>
      <dgm:spPr/>
    </dgm:pt>
    <dgm:pt modelId="{EE0DF39F-1246-4F95-973A-BD56D712D4FC}" type="pres">
      <dgm:prSet presAssocID="{CA22BE6B-C9D3-4061-83B7-0F1073AD10A8}" presName="hierChild2" presStyleCnt="0"/>
      <dgm:spPr/>
    </dgm:pt>
    <dgm:pt modelId="{27D381FD-8358-41C9-819C-DF1CF17325DC}" type="pres">
      <dgm:prSet presAssocID="{B4D2E0F8-BCAA-4EC6-990B-64915CA04E56}" presName="Name10" presStyleLbl="parChTrans1D2" presStyleIdx="0" presStyleCnt="2"/>
      <dgm:spPr/>
    </dgm:pt>
    <dgm:pt modelId="{FD224D35-B185-41FE-BCCC-218F30532E1C}" type="pres">
      <dgm:prSet presAssocID="{859F77F1-5C9A-4B48-9FD4-40AFED312B51}" presName="hierRoot2" presStyleCnt="0"/>
      <dgm:spPr/>
    </dgm:pt>
    <dgm:pt modelId="{9065624B-ECD0-467F-8E57-19836BFF1410}" type="pres">
      <dgm:prSet presAssocID="{859F77F1-5C9A-4B48-9FD4-40AFED312B51}" presName="composite2" presStyleCnt="0"/>
      <dgm:spPr/>
    </dgm:pt>
    <dgm:pt modelId="{0945829F-EDD6-43EA-B3EC-311CBF6EFB7E}" type="pres">
      <dgm:prSet presAssocID="{859F77F1-5C9A-4B48-9FD4-40AFED312B51}" presName="background2" presStyleLbl="node2" presStyleIdx="0" presStyleCnt="2"/>
      <dgm:spPr/>
    </dgm:pt>
    <dgm:pt modelId="{081AC72E-7024-4B57-B785-FED32DF5B0B9}" type="pres">
      <dgm:prSet presAssocID="{859F77F1-5C9A-4B48-9FD4-40AFED312B51}" presName="text2" presStyleLbl="fgAcc2" presStyleIdx="0" presStyleCnt="2">
        <dgm:presLayoutVars>
          <dgm:chPref val="3"/>
        </dgm:presLayoutVars>
      </dgm:prSet>
      <dgm:spPr/>
    </dgm:pt>
    <dgm:pt modelId="{6736994F-0294-448B-A952-EA40F9E63309}" type="pres">
      <dgm:prSet presAssocID="{859F77F1-5C9A-4B48-9FD4-40AFED312B51}" presName="hierChild3" presStyleCnt="0"/>
      <dgm:spPr/>
    </dgm:pt>
    <dgm:pt modelId="{9722A1EF-5994-429C-91A9-3B9880C3455E}" type="pres">
      <dgm:prSet presAssocID="{E717FBD4-C88B-4AAD-8684-BC946AA059A7}" presName="Name17" presStyleLbl="parChTrans1D3" presStyleIdx="0" presStyleCnt="5"/>
      <dgm:spPr/>
    </dgm:pt>
    <dgm:pt modelId="{18B63A95-8CB0-4E7D-AEF9-6A730BA74B1C}" type="pres">
      <dgm:prSet presAssocID="{E83FF5D6-A87D-415E-BC9A-2849CBCED9D8}" presName="hierRoot3" presStyleCnt="0"/>
      <dgm:spPr/>
    </dgm:pt>
    <dgm:pt modelId="{19CCBB5C-2D77-4368-B431-EA9B7C4D52E1}" type="pres">
      <dgm:prSet presAssocID="{E83FF5D6-A87D-415E-BC9A-2849CBCED9D8}" presName="composite3" presStyleCnt="0"/>
      <dgm:spPr/>
    </dgm:pt>
    <dgm:pt modelId="{B1CCD0E7-68AB-4F0E-8A37-DC51B2EE7294}" type="pres">
      <dgm:prSet presAssocID="{E83FF5D6-A87D-415E-BC9A-2849CBCED9D8}" presName="background3" presStyleLbl="node3" presStyleIdx="0" presStyleCnt="5"/>
      <dgm:spPr/>
    </dgm:pt>
    <dgm:pt modelId="{72277C16-8A26-40AC-86FE-552547685FEC}" type="pres">
      <dgm:prSet presAssocID="{E83FF5D6-A87D-415E-BC9A-2849CBCED9D8}" presName="text3" presStyleLbl="fgAcc3" presStyleIdx="0" presStyleCnt="5">
        <dgm:presLayoutVars>
          <dgm:chPref val="3"/>
        </dgm:presLayoutVars>
      </dgm:prSet>
      <dgm:spPr/>
    </dgm:pt>
    <dgm:pt modelId="{965FA0D3-FAFC-44CE-A5D7-28578BE70947}" type="pres">
      <dgm:prSet presAssocID="{E83FF5D6-A87D-415E-BC9A-2849CBCED9D8}" presName="hierChild4" presStyleCnt="0"/>
      <dgm:spPr/>
    </dgm:pt>
    <dgm:pt modelId="{1B42E204-9BDC-4A59-AC22-CA8871522305}" type="pres">
      <dgm:prSet presAssocID="{342E581C-A679-4BE9-ABEB-10E75A19EFB6}" presName="Name17" presStyleLbl="parChTrans1D3" presStyleIdx="1" presStyleCnt="5"/>
      <dgm:spPr/>
    </dgm:pt>
    <dgm:pt modelId="{5B8CA0AE-E834-45F3-9B27-FA59A853059F}" type="pres">
      <dgm:prSet presAssocID="{7DE1360E-4A05-40D2-A683-430190228AE4}" presName="hierRoot3" presStyleCnt="0"/>
      <dgm:spPr/>
    </dgm:pt>
    <dgm:pt modelId="{30918A59-19E9-4CB6-A570-8BBFED2557CF}" type="pres">
      <dgm:prSet presAssocID="{7DE1360E-4A05-40D2-A683-430190228AE4}" presName="composite3" presStyleCnt="0"/>
      <dgm:spPr/>
    </dgm:pt>
    <dgm:pt modelId="{CDE250DB-755A-4480-A0FA-FBB60DE7F6B2}" type="pres">
      <dgm:prSet presAssocID="{7DE1360E-4A05-40D2-A683-430190228AE4}" presName="background3" presStyleLbl="node3" presStyleIdx="1" presStyleCnt="5"/>
      <dgm:spPr/>
    </dgm:pt>
    <dgm:pt modelId="{57C3B042-822E-4140-BB02-FC119A6C1DC1}" type="pres">
      <dgm:prSet presAssocID="{7DE1360E-4A05-40D2-A683-430190228AE4}" presName="text3" presStyleLbl="fgAcc3" presStyleIdx="1" presStyleCnt="5">
        <dgm:presLayoutVars>
          <dgm:chPref val="3"/>
        </dgm:presLayoutVars>
      </dgm:prSet>
      <dgm:spPr/>
    </dgm:pt>
    <dgm:pt modelId="{BD48EB5B-5233-4DDE-B1B1-062D86751074}" type="pres">
      <dgm:prSet presAssocID="{7DE1360E-4A05-40D2-A683-430190228AE4}" presName="hierChild4" presStyleCnt="0"/>
      <dgm:spPr/>
    </dgm:pt>
    <dgm:pt modelId="{381A0163-69CF-4DEA-A258-16C1F9223535}" type="pres">
      <dgm:prSet presAssocID="{CDFD8E9F-D832-4684-9285-E0FE3770356C}" presName="Name10" presStyleLbl="parChTrans1D2" presStyleIdx="1" presStyleCnt="2"/>
      <dgm:spPr/>
    </dgm:pt>
    <dgm:pt modelId="{C1610EEE-31B3-4E4B-BBA9-8C76136B85C0}" type="pres">
      <dgm:prSet presAssocID="{93165766-A86F-4FFC-97FC-A0E9F01E12A2}" presName="hierRoot2" presStyleCnt="0"/>
      <dgm:spPr/>
    </dgm:pt>
    <dgm:pt modelId="{7F9876E7-0DD2-414A-A029-079C4739C884}" type="pres">
      <dgm:prSet presAssocID="{93165766-A86F-4FFC-97FC-A0E9F01E12A2}" presName="composite2" presStyleCnt="0"/>
      <dgm:spPr/>
    </dgm:pt>
    <dgm:pt modelId="{401539BF-4CFE-414B-8A0C-4419CC0F6B9F}" type="pres">
      <dgm:prSet presAssocID="{93165766-A86F-4FFC-97FC-A0E9F01E12A2}" presName="background2" presStyleLbl="node2" presStyleIdx="1" presStyleCnt="2"/>
      <dgm:spPr/>
    </dgm:pt>
    <dgm:pt modelId="{7E737FD1-3491-4C85-B88F-A923906CECC4}" type="pres">
      <dgm:prSet presAssocID="{93165766-A86F-4FFC-97FC-A0E9F01E12A2}" presName="text2" presStyleLbl="fgAcc2" presStyleIdx="1" presStyleCnt="2">
        <dgm:presLayoutVars>
          <dgm:chPref val="3"/>
        </dgm:presLayoutVars>
      </dgm:prSet>
      <dgm:spPr/>
    </dgm:pt>
    <dgm:pt modelId="{35B9C6AE-C81E-4828-BCED-4FC479BF8ADB}" type="pres">
      <dgm:prSet presAssocID="{93165766-A86F-4FFC-97FC-A0E9F01E12A2}" presName="hierChild3" presStyleCnt="0"/>
      <dgm:spPr/>
    </dgm:pt>
    <dgm:pt modelId="{19E51D7D-B2E9-4960-AA0E-49A8D7880B0C}" type="pres">
      <dgm:prSet presAssocID="{50731D37-D8C9-42FF-B0F6-10EEAAEF8A90}" presName="Name17" presStyleLbl="parChTrans1D3" presStyleIdx="2" presStyleCnt="5"/>
      <dgm:spPr/>
    </dgm:pt>
    <dgm:pt modelId="{5C10B9C3-BB37-45C1-AF77-713EB7628979}" type="pres">
      <dgm:prSet presAssocID="{4A687331-796E-4273-AA5F-CEF475D88735}" presName="hierRoot3" presStyleCnt="0"/>
      <dgm:spPr/>
    </dgm:pt>
    <dgm:pt modelId="{38D651A7-3C37-40A4-B1A8-130A398DE1D9}" type="pres">
      <dgm:prSet presAssocID="{4A687331-796E-4273-AA5F-CEF475D88735}" presName="composite3" presStyleCnt="0"/>
      <dgm:spPr/>
    </dgm:pt>
    <dgm:pt modelId="{962A7801-B6F0-46A8-A190-6BF8DD28A7A8}" type="pres">
      <dgm:prSet presAssocID="{4A687331-796E-4273-AA5F-CEF475D88735}" presName="background3" presStyleLbl="node3" presStyleIdx="2" presStyleCnt="5"/>
      <dgm:spPr/>
    </dgm:pt>
    <dgm:pt modelId="{111D60C7-BF90-4954-BDCA-D78F2DDD0D72}" type="pres">
      <dgm:prSet presAssocID="{4A687331-796E-4273-AA5F-CEF475D88735}" presName="text3" presStyleLbl="fgAcc3" presStyleIdx="2" presStyleCnt="5">
        <dgm:presLayoutVars>
          <dgm:chPref val="3"/>
        </dgm:presLayoutVars>
      </dgm:prSet>
      <dgm:spPr/>
    </dgm:pt>
    <dgm:pt modelId="{81A04B83-6FA5-43CF-8640-963EBE3F3855}" type="pres">
      <dgm:prSet presAssocID="{4A687331-796E-4273-AA5F-CEF475D88735}" presName="hierChild4" presStyleCnt="0"/>
      <dgm:spPr/>
    </dgm:pt>
    <dgm:pt modelId="{1293AE3C-8781-4191-99FD-F5544AE08635}" type="pres">
      <dgm:prSet presAssocID="{7611457F-01C9-4E14-A5CA-AA4435DB74DB}" presName="Name17" presStyleLbl="parChTrans1D3" presStyleIdx="3" presStyleCnt="5"/>
      <dgm:spPr/>
    </dgm:pt>
    <dgm:pt modelId="{159DC6E0-DBF8-498F-B7B7-2561BA90DEFA}" type="pres">
      <dgm:prSet presAssocID="{32A46635-1CD3-4FD5-B069-D4E7DF53EAF1}" presName="hierRoot3" presStyleCnt="0"/>
      <dgm:spPr/>
    </dgm:pt>
    <dgm:pt modelId="{3115E793-70C7-4D41-82D5-0ABAC62CEEEF}" type="pres">
      <dgm:prSet presAssocID="{32A46635-1CD3-4FD5-B069-D4E7DF53EAF1}" presName="composite3" presStyleCnt="0"/>
      <dgm:spPr/>
    </dgm:pt>
    <dgm:pt modelId="{8C047F0A-65D2-4ACC-9054-B8EC3F2E2D19}" type="pres">
      <dgm:prSet presAssocID="{32A46635-1CD3-4FD5-B069-D4E7DF53EAF1}" presName="background3" presStyleLbl="node3" presStyleIdx="3" presStyleCnt="5"/>
      <dgm:spPr/>
    </dgm:pt>
    <dgm:pt modelId="{0A406447-E040-4EF1-BBE2-76DB80B4C7E7}" type="pres">
      <dgm:prSet presAssocID="{32A46635-1CD3-4FD5-B069-D4E7DF53EAF1}" presName="text3" presStyleLbl="fgAcc3" presStyleIdx="3" presStyleCnt="5">
        <dgm:presLayoutVars>
          <dgm:chPref val="3"/>
        </dgm:presLayoutVars>
      </dgm:prSet>
      <dgm:spPr/>
    </dgm:pt>
    <dgm:pt modelId="{34B03E11-4F20-4F38-AB3A-52B442982318}" type="pres">
      <dgm:prSet presAssocID="{32A46635-1CD3-4FD5-B069-D4E7DF53EAF1}" presName="hierChild4" presStyleCnt="0"/>
      <dgm:spPr/>
    </dgm:pt>
    <dgm:pt modelId="{4A92267F-FCB2-402C-81E2-04B889EA1B01}" type="pres">
      <dgm:prSet presAssocID="{5AD7050C-4A82-4743-A468-67C9507189DD}" presName="Name17" presStyleLbl="parChTrans1D3" presStyleIdx="4" presStyleCnt="5"/>
      <dgm:spPr/>
    </dgm:pt>
    <dgm:pt modelId="{EBE6BD0A-0DE3-445D-AEC2-87BB608F3AE5}" type="pres">
      <dgm:prSet presAssocID="{234BB415-5056-4A78-84D8-8B72AE700D93}" presName="hierRoot3" presStyleCnt="0"/>
      <dgm:spPr/>
    </dgm:pt>
    <dgm:pt modelId="{31A1E54F-BC79-4545-A5AE-35C4F2753C0A}" type="pres">
      <dgm:prSet presAssocID="{234BB415-5056-4A78-84D8-8B72AE700D93}" presName="composite3" presStyleCnt="0"/>
      <dgm:spPr/>
    </dgm:pt>
    <dgm:pt modelId="{735C9CFA-FF65-4BBD-95A7-B14CF9DAB52D}" type="pres">
      <dgm:prSet presAssocID="{234BB415-5056-4A78-84D8-8B72AE700D93}" presName="background3" presStyleLbl="node3" presStyleIdx="4" presStyleCnt="5"/>
      <dgm:spPr/>
    </dgm:pt>
    <dgm:pt modelId="{98502872-F8D7-4CB3-BDBB-77ED99181D4A}" type="pres">
      <dgm:prSet presAssocID="{234BB415-5056-4A78-84D8-8B72AE700D93}" presName="text3" presStyleLbl="fgAcc3" presStyleIdx="4" presStyleCnt="5">
        <dgm:presLayoutVars>
          <dgm:chPref val="3"/>
        </dgm:presLayoutVars>
      </dgm:prSet>
      <dgm:spPr/>
    </dgm:pt>
    <dgm:pt modelId="{BD33F987-25C6-45D5-941B-5083F6E61AD1}" type="pres">
      <dgm:prSet presAssocID="{234BB415-5056-4A78-84D8-8B72AE700D93}" presName="hierChild4" presStyleCnt="0"/>
      <dgm:spPr/>
    </dgm:pt>
  </dgm:ptLst>
  <dgm:cxnLst>
    <dgm:cxn modelId="{EF71A800-EB37-4AEF-AF37-C65ADDCA1174}" srcId="{CA22BE6B-C9D3-4061-83B7-0F1073AD10A8}" destId="{93165766-A86F-4FFC-97FC-A0E9F01E12A2}" srcOrd="1" destOrd="0" parTransId="{CDFD8E9F-D832-4684-9285-E0FE3770356C}" sibTransId="{03A51373-D5FE-44D6-AEA5-FFCF42A3DB88}"/>
    <dgm:cxn modelId="{972EA402-7FA3-4F3C-B8DC-EB2B46F4F859}" type="presOf" srcId="{234BB415-5056-4A78-84D8-8B72AE700D93}" destId="{98502872-F8D7-4CB3-BDBB-77ED99181D4A}" srcOrd="0" destOrd="0" presId="urn:microsoft.com/office/officeart/2005/8/layout/hierarchy1"/>
    <dgm:cxn modelId="{E9594303-2D06-4410-BE99-0ADDBC3CD7FC}" srcId="{859F77F1-5C9A-4B48-9FD4-40AFED312B51}" destId="{7DE1360E-4A05-40D2-A683-430190228AE4}" srcOrd="1" destOrd="0" parTransId="{342E581C-A679-4BE9-ABEB-10E75A19EFB6}" sibTransId="{E933B5B4-DC7F-4C51-81F4-84B2672DCC95}"/>
    <dgm:cxn modelId="{FC178C09-A6D1-4DE2-B21A-B7A5E75DBDD7}" type="presOf" srcId="{CA22BE6B-C9D3-4061-83B7-0F1073AD10A8}" destId="{211E4D9D-F2E2-4761-928B-C3B264F6D4A6}" srcOrd="0" destOrd="0" presId="urn:microsoft.com/office/officeart/2005/8/layout/hierarchy1"/>
    <dgm:cxn modelId="{3100B40A-F463-4F64-B91B-EC43E10FCFBA}" type="presOf" srcId="{CDFD8E9F-D832-4684-9285-E0FE3770356C}" destId="{381A0163-69CF-4DEA-A258-16C1F9223535}" srcOrd="0" destOrd="0" presId="urn:microsoft.com/office/officeart/2005/8/layout/hierarchy1"/>
    <dgm:cxn modelId="{C74DEA21-EE93-4467-B04C-21F0AFD2CED7}" srcId="{4DDF182F-EF69-427B-80D0-BA30DCFBC907}" destId="{CA22BE6B-C9D3-4061-83B7-0F1073AD10A8}" srcOrd="0" destOrd="0" parTransId="{281F9133-C9BB-491F-8896-E04019072B17}" sibTransId="{EDBBF48D-8373-4FC3-8981-92A006EC6EA8}"/>
    <dgm:cxn modelId="{85694931-610A-48AA-BCF3-802AE3BEA3C1}" type="presOf" srcId="{342E581C-A679-4BE9-ABEB-10E75A19EFB6}" destId="{1B42E204-9BDC-4A59-AC22-CA8871522305}" srcOrd="0" destOrd="0" presId="urn:microsoft.com/office/officeart/2005/8/layout/hierarchy1"/>
    <dgm:cxn modelId="{6F19FD5E-7345-4271-BC8D-068BDF3EA53F}" type="presOf" srcId="{93165766-A86F-4FFC-97FC-A0E9F01E12A2}" destId="{7E737FD1-3491-4C85-B88F-A923906CECC4}" srcOrd="0" destOrd="0" presId="urn:microsoft.com/office/officeart/2005/8/layout/hierarchy1"/>
    <dgm:cxn modelId="{F122B165-D657-4B57-9387-6B0746C99E41}" srcId="{CA22BE6B-C9D3-4061-83B7-0F1073AD10A8}" destId="{859F77F1-5C9A-4B48-9FD4-40AFED312B51}" srcOrd="0" destOrd="0" parTransId="{B4D2E0F8-BCAA-4EC6-990B-64915CA04E56}" sibTransId="{06E6ECE8-738E-4978-B084-F3CEA5F65093}"/>
    <dgm:cxn modelId="{62FEE54A-916E-4485-B88C-E2615502B56A}" type="presOf" srcId="{B4D2E0F8-BCAA-4EC6-990B-64915CA04E56}" destId="{27D381FD-8358-41C9-819C-DF1CF17325DC}" srcOrd="0" destOrd="0" presId="urn:microsoft.com/office/officeart/2005/8/layout/hierarchy1"/>
    <dgm:cxn modelId="{5EBDA18F-B1AB-4818-9876-6F26434C4902}" type="presOf" srcId="{5AD7050C-4A82-4743-A468-67C9507189DD}" destId="{4A92267F-FCB2-402C-81E2-04B889EA1B01}" srcOrd="0" destOrd="0" presId="urn:microsoft.com/office/officeart/2005/8/layout/hierarchy1"/>
    <dgm:cxn modelId="{6ED71197-D398-4DF9-BCAF-E11905EFFD1A}" type="presOf" srcId="{32A46635-1CD3-4FD5-B069-D4E7DF53EAF1}" destId="{0A406447-E040-4EF1-BBE2-76DB80B4C7E7}" srcOrd="0" destOrd="0" presId="urn:microsoft.com/office/officeart/2005/8/layout/hierarchy1"/>
    <dgm:cxn modelId="{35C3E198-80CD-42B2-BB2B-62C274ADAFF8}" type="presOf" srcId="{4DDF182F-EF69-427B-80D0-BA30DCFBC907}" destId="{69EF14C6-5FBB-41D5-A45B-A81DAEFE2884}" srcOrd="0" destOrd="0" presId="urn:microsoft.com/office/officeart/2005/8/layout/hierarchy1"/>
    <dgm:cxn modelId="{A35A62A2-D0B5-49F3-B0E7-715F191B7EAE}" type="presOf" srcId="{50731D37-D8C9-42FF-B0F6-10EEAAEF8A90}" destId="{19E51D7D-B2E9-4960-AA0E-49A8D7880B0C}" srcOrd="0" destOrd="0" presId="urn:microsoft.com/office/officeart/2005/8/layout/hierarchy1"/>
    <dgm:cxn modelId="{E01775A9-0217-46D0-9008-B5A32A982C62}" type="presOf" srcId="{E83FF5D6-A87D-415E-BC9A-2849CBCED9D8}" destId="{72277C16-8A26-40AC-86FE-552547685FEC}" srcOrd="0" destOrd="0" presId="urn:microsoft.com/office/officeart/2005/8/layout/hierarchy1"/>
    <dgm:cxn modelId="{A7BC90B0-0BFB-41A1-AF43-C532D3A6192B}" srcId="{93165766-A86F-4FFC-97FC-A0E9F01E12A2}" destId="{4A687331-796E-4273-AA5F-CEF475D88735}" srcOrd="0" destOrd="0" parTransId="{50731D37-D8C9-42FF-B0F6-10EEAAEF8A90}" sibTransId="{79037E05-8046-4B98-B8E7-918C81FFEF4F}"/>
    <dgm:cxn modelId="{9AC8B6B2-5851-4FD8-A416-CED1CCEBF722}" type="presOf" srcId="{4A687331-796E-4273-AA5F-CEF475D88735}" destId="{111D60C7-BF90-4954-BDCA-D78F2DDD0D72}" srcOrd="0" destOrd="0" presId="urn:microsoft.com/office/officeart/2005/8/layout/hierarchy1"/>
    <dgm:cxn modelId="{0E1B90CA-99AE-4A3B-93FA-4B4195C767EA}" type="presOf" srcId="{E717FBD4-C88B-4AAD-8684-BC946AA059A7}" destId="{9722A1EF-5994-429C-91A9-3B9880C3455E}" srcOrd="0" destOrd="0" presId="urn:microsoft.com/office/officeart/2005/8/layout/hierarchy1"/>
    <dgm:cxn modelId="{D3E34ACF-0665-4C78-9119-058FCD6FC204}" type="presOf" srcId="{7DE1360E-4A05-40D2-A683-430190228AE4}" destId="{57C3B042-822E-4140-BB02-FC119A6C1DC1}" srcOrd="0" destOrd="0" presId="urn:microsoft.com/office/officeart/2005/8/layout/hierarchy1"/>
    <dgm:cxn modelId="{9D3137D4-C08C-474C-84B2-0984E51A7CD7}" type="presOf" srcId="{859F77F1-5C9A-4B48-9FD4-40AFED312B51}" destId="{081AC72E-7024-4B57-B785-FED32DF5B0B9}" srcOrd="0" destOrd="0" presId="urn:microsoft.com/office/officeart/2005/8/layout/hierarchy1"/>
    <dgm:cxn modelId="{6481DCDB-84EA-4872-8C25-70956ECC3F36}" srcId="{93165766-A86F-4FFC-97FC-A0E9F01E12A2}" destId="{234BB415-5056-4A78-84D8-8B72AE700D93}" srcOrd="2" destOrd="0" parTransId="{5AD7050C-4A82-4743-A468-67C9507189DD}" sibTransId="{B6538B6C-BA95-46A9-B366-DA7F14EBFAE4}"/>
    <dgm:cxn modelId="{CEF381E2-0F9D-4BC3-BA17-4227BDE1386B}" srcId="{859F77F1-5C9A-4B48-9FD4-40AFED312B51}" destId="{E83FF5D6-A87D-415E-BC9A-2849CBCED9D8}" srcOrd="0" destOrd="0" parTransId="{E717FBD4-C88B-4AAD-8684-BC946AA059A7}" sibTransId="{88883BED-F535-4CA4-991C-DC802755CAD9}"/>
    <dgm:cxn modelId="{F65DA2F5-FA68-4D5A-8EF6-F083A8AD13FD}" type="presOf" srcId="{7611457F-01C9-4E14-A5CA-AA4435DB74DB}" destId="{1293AE3C-8781-4191-99FD-F5544AE08635}" srcOrd="0" destOrd="0" presId="urn:microsoft.com/office/officeart/2005/8/layout/hierarchy1"/>
    <dgm:cxn modelId="{32916BFB-F8B4-42E7-9105-6C505E1599EC}" srcId="{93165766-A86F-4FFC-97FC-A0E9F01E12A2}" destId="{32A46635-1CD3-4FD5-B069-D4E7DF53EAF1}" srcOrd="1" destOrd="0" parTransId="{7611457F-01C9-4E14-A5CA-AA4435DB74DB}" sibTransId="{ACD25851-D251-444E-9D1D-B38FD83DCB1D}"/>
    <dgm:cxn modelId="{811CA942-2A89-40D2-8C1F-49524843B158}" type="presParOf" srcId="{69EF14C6-5FBB-41D5-A45B-A81DAEFE2884}" destId="{4EFE5E2F-B78D-4599-9321-23FB3077BA30}" srcOrd="0" destOrd="0" presId="urn:microsoft.com/office/officeart/2005/8/layout/hierarchy1"/>
    <dgm:cxn modelId="{71350965-33DF-4D36-BAFA-EB9F4D72E6D4}" type="presParOf" srcId="{4EFE5E2F-B78D-4599-9321-23FB3077BA30}" destId="{EA39E2A0-FA06-418F-A73A-D0D79EE83A55}" srcOrd="0" destOrd="0" presId="urn:microsoft.com/office/officeart/2005/8/layout/hierarchy1"/>
    <dgm:cxn modelId="{FA8DB93E-15CC-4111-BFF5-4BE10C7B940A}" type="presParOf" srcId="{EA39E2A0-FA06-418F-A73A-D0D79EE83A55}" destId="{0AB8D085-8A88-48AC-B30B-C3B4E747A8BC}" srcOrd="0" destOrd="0" presId="urn:microsoft.com/office/officeart/2005/8/layout/hierarchy1"/>
    <dgm:cxn modelId="{0EE68714-A299-4AFE-B540-484A639D636E}" type="presParOf" srcId="{EA39E2A0-FA06-418F-A73A-D0D79EE83A55}" destId="{211E4D9D-F2E2-4761-928B-C3B264F6D4A6}" srcOrd="1" destOrd="0" presId="urn:microsoft.com/office/officeart/2005/8/layout/hierarchy1"/>
    <dgm:cxn modelId="{292F3706-E3D2-4867-820B-79CD5D0B8759}" type="presParOf" srcId="{4EFE5E2F-B78D-4599-9321-23FB3077BA30}" destId="{EE0DF39F-1246-4F95-973A-BD56D712D4FC}" srcOrd="1" destOrd="0" presId="urn:microsoft.com/office/officeart/2005/8/layout/hierarchy1"/>
    <dgm:cxn modelId="{05E6A29B-B694-4468-A263-550566AB63BC}" type="presParOf" srcId="{EE0DF39F-1246-4F95-973A-BD56D712D4FC}" destId="{27D381FD-8358-41C9-819C-DF1CF17325DC}" srcOrd="0" destOrd="0" presId="urn:microsoft.com/office/officeart/2005/8/layout/hierarchy1"/>
    <dgm:cxn modelId="{F8F12B0E-F0D8-4926-8989-0C5FACAEB900}" type="presParOf" srcId="{EE0DF39F-1246-4F95-973A-BD56D712D4FC}" destId="{FD224D35-B185-41FE-BCCC-218F30532E1C}" srcOrd="1" destOrd="0" presId="urn:microsoft.com/office/officeart/2005/8/layout/hierarchy1"/>
    <dgm:cxn modelId="{6919FD74-5544-4F55-B27D-6AC05B61E0A0}" type="presParOf" srcId="{FD224D35-B185-41FE-BCCC-218F30532E1C}" destId="{9065624B-ECD0-467F-8E57-19836BFF1410}" srcOrd="0" destOrd="0" presId="urn:microsoft.com/office/officeart/2005/8/layout/hierarchy1"/>
    <dgm:cxn modelId="{52F0B00B-49A6-43F4-9A5F-A63A4E7A0DD0}" type="presParOf" srcId="{9065624B-ECD0-467F-8E57-19836BFF1410}" destId="{0945829F-EDD6-43EA-B3EC-311CBF6EFB7E}" srcOrd="0" destOrd="0" presId="urn:microsoft.com/office/officeart/2005/8/layout/hierarchy1"/>
    <dgm:cxn modelId="{F1618273-CBF8-4185-8A9E-F65FD6C7EDB8}" type="presParOf" srcId="{9065624B-ECD0-467F-8E57-19836BFF1410}" destId="{081AC72E-7024-4B57-B785-FED32DF5B0B9}" srcOrd="1" destOrd="0" presId="urn:microsoft.com/office/officeart/2005/8/layout/hierarchy1"/>
    <dgm:cxn modelId="{6551AC5F-1190-4E9C-8085-3C6BD5505D35}" type="presParOf" srcId="{FD224D35-B185-41FE-BCCC-218F30532E1C}" destId="{6736994F-0294-448B-A952-EA40F9E63309}" srcOrd="1" destOrd="0" presId="urn:microsoft.com/office/officeart/2005/8/layout/hierarchy1"/>
    <dgm:cxn modelId="{1E9C70DA-2BA3-42AD-BCD8-DF5A19585FC4}" type="presParOf" srcId="{6736994F-0294-448B-A952-EA40F9E63309}" destId="{9722A1EF-5994-429C-91A9-3B9880C3455E}" srcOrd="0" destOrd="0" presId="urn:microsoft.com/office/officeart/2005/8/layout/hierarchy1"/>
    <dgm:cxn modelId="{12A285AD-3718-4411-B6F2-C5FAC49B5529}" type="presParOf" srcId="{6736994F-0294-448B-A952-EA40F9E63309}" destId="{18B63A95-8CB0-4E7D-AEF9-6A730BA74B1C}" srcOrd="1" destOrd="0" presId="urn:microsoft.com/office/officeart/2005/8/layout/hierarchy1"/>
    <dgm:cxn modelId="{83F99A7A-5925-453D-9122-19B57C0FAE06}" type="presParOf" srcId="{18B63A95-8CB0-4E7D-AEF9-6A730BA74B1C}" destId="{19CCBB5C-2D77-4368-B431-EA9B7C4D52E1}" srcOrd="0" destOrd="0" presId="urn:microsoft.com/office/officeart/2005/8/layout/hierarchy1"/>
    <dgm:cxn modelId="{AFCC776D-DB00-4895-98B9-46E38D99AF15}" type="presParOf" srcId="{19CCBB5C-2D77-4368-B431-EA9B7C4D52E1}" destId="{B1CCD0E7-68AB-4F0E-8A37-DC51B2EE7294}" srcOrd="0" destOrd="0" presId="urn:microsoft.com/office/officeart/2005/8/layout/hierarchy1"/>
    <dgm:cxn modelId="{A672A715-E798-4FC0-A525-5C57CCF89D14}" type="presParOf" srcId="{19CCBB5C-2D77-4368-B431-EA9B7C4D52E1}" destId="{72277C16-8A26-40AC-86FE-552547685FEC}" srcOrd="1" destOrd="0" presId="urn:microsoft.com/office/officeart/2005/8/layout/hierarchy1"/>
    <dgm:cxn modelId="{B9F1B397-7798-467E-A633-1E042C3B7667}" type="presParOf" srcId="{18B63A95-8CB0-4E7D-AEF9-6A730BA74B1C}" destId="{965FA0D3-FAFC-44CE-A5D7-28578BE70947}" srcOrd="1" destOrd="0" presId="urn:microsoft.com/office/officeart/2005/8/layout/hierarchy1"/>
    <dgm:cxn modelId="{F4E6BC27-896C-47FC-8920-65608805AD49}" type="presParOf" srcId="{6736994F-0294-448B-A952-EA40F9E63309}" destId="{1B42E204-9BDC-4A59-AC22-CA8871522305}" srcOrd="2" destOrd="0" presId="urn:microsoft.com/office/officeart/2005/8/layout/hierarchy1"/>
    <dgm:cxn modelId="{37D0F9CD-87D0-4E1E-88A1-8082C3689B73}" type="presParOf" srcId="{6736994F-0294-448B-A952-EA40F9E63309}" destId="{5B8CA0AE-E834-45F3-9B27-FA59A853059F}" srcOrd="3" destOrd="0" presId="urn:microsoft.com/office/officeart/2005/8/layout/hierarchy1"/>
    <dgm:cxn modelId="{4927A764-C18D-4EFA-B085-83A65527A7F0}" type="presParOf" srcId="{5B8CA0AE-E834-45F3-9B27-FA59A853059F}" destId="{30918A59-19E9-4CB6-A570-8BBFED2557CF}" srcOrd="0" destOrd="0" presId="urn:microsoft.com/office/officeart/2005/8/layout/hierarchy1"/>
    <dgm:cxn modelId="{A46410F2-26B2-4BAC-BB53-114423D17E01}" type="presParOf" srcId="{30918A59-19E9-4CB6-A570-8BBFED2557CF}" destId="{CDE250DB-755A-4480-A0FA-FBB60DE7F6B2}" srcOrd="0" destOrd="0" presId="urn:microsoft.com/office/officeart/2005/8/layout/hierarchy1"/>
    <dgm:cxn modelId="{8BE1F1EA-432F-4D43-A30F-E0836EBD2C2F}" type="presParOf" srcId="{30918A59-19E9-4CB6-A570-8BBFED2557CF}" destId="{57C3B042-822E-4140-BB02-FC119A6C1DC1}" srcOrd="1" destOrd="0" presId="urn:microsoft.com/office/officeart/2005/8/layout/hierarchy1"/>
    <dgm:cxn modelId="{195C5978-9C0D-49BF-A452-221E8412D8EF}" type="presParOf" srcId="{5B8CA0AE-E834-45F3-9B27-FA59A853059F}" destId="{BD48EB5B-5233-4DDE-B1B1-062D86751074}" srcOrd="1" destOrd="0" presId="urn:microsoft.com/office/officeart/2005/8/layout/hierarchy1"/>
    <dgm:cxn modelId="{93C5850E-6E4D-4EA3-88C6-9DF6CBFFF176}" type="presParOf" srcId="{EE0DF39F-1246-4F95-973A-BD56D712D4FC}" destId="{381A0163-69CF-4DEA-A258-16C1F9223535}" srcOrd="2" destOrd="0" presId="urn:microsoft.com/office/officeart/2005/8/layout/hierarchy1"/>
    <dgm:cxn modelId="{A8197E3A-0380-470C-9700-61C6CAA042E1}" type="presParOf" srcId="{EE0DF39F-1246-4F95-973A-BD56D712D4FC}" destId="{C1610EEE-31B3-4E4B-BBA9-8C76136B85C0}" srcOrd="3" destOrd="0" presId="urn:microsoft.com/office/officeart/2005/8/layout/hierarchy1"/>
    <dgm:cxn modelId="{32AC87DF-385B-4D54-90FB-6CCCEEFCF5CE}" type="presParOf" srcId="{C1610EEE-31B3-4E4B-BBA9-8C76136B85C0}" destId="{7F9876E7-0DD2-414A-A029-079C4739C884}" srcOrd="0" destOrd="0" presId="urn:microsoft.com/office/officeart/2005/8/layout/hierarchy1"/>
    <dgm:cxn modelId="{C9AA9BF5-4258-4160-BC16-0CC81AB66C40}" type="presParOf" srcId="{7F9876E7-0DD2-414A-A029-079C4739C884}" destId="{401539BF-4CFE-414B-8A0C-4419CC0F6B9F}" srcOrd="0" destOrd="0" presId="urn:microsoft.com/office/officeart/2005/8/layout/hierarchy1"/>
    <dgm:cxn modelId="{0D5E281B-0CBA-4981-9978-038E3963D7AF}" type="presParOf" srcId="{7F9876E7-0DD2-414A-A029-079C4739C884}" destId="{7E737FD1-3491-4C85-B88F-A923906CECC4}" srcOrd="1" destOrd="0" presId="urn:microsoft.com/office/officeart/2005/8/layout/hierarchy1"/>
    <dgm:cxn modelId="{9AEAB14B-9FC5-4C60-A3FB-416DDF689C4A}" type="presParOf" srcId="{C1610EEE-31B3-4E4B-BBA9-8C76136B85C0}" destId="{35B9C6AE-C81E-4828-BCED-4FC479BF8ADB}" srcOrd="1" destOrd="0" presId="urn:microsoft.com/office/officeart/2005/8/layout/hierarchy1"/>
    <dgm:cxn modelId="{F4C10909-8518-4815-A59A-0FF3CA079035}" type="presParOf" srcId="{35B9C6AE-C81E-4828-BCED-4FC479BF8ADB}" destId="{19E51D7D-B2E9-4960-AA0E-49A8D7880B0C}" srcOrd="0" destOrd="0" presId="urn:microsoft.com/office/officeart/2005/8/layout/hierarchy1"/>
    <dgm:cxn modelId="{4C20C208-A627-452C-B73B-228CC85799AD}" type="presParOf" srcId="{35B9C6AE-C81E-4828-BCED-4FC479BF8ADB}" destId="{5C10B9C3-BB37-45C1-AF77-713EB7628979}" srcOrd="1" destOrd="0" presId="urn:microsoft.com/office/officeart/2005/8/layout/hierarchy1"/>
    <dgm:cxn modelId="{66B9E2A8-E230-4E83-A97A-E4A3AB5DF383}" type="presParOf" srcId="{5C10B9C3-BB37-45C1-AF77-713EB7628979}" destId="{38D651A7-3C37-40A4-B1A8-130A398DE1D9}" srcOrd="0" destOrd="0" presId="urn:microsoft.com/office/officeart/2005/8/layout/hierarchy1"/>
    <dgm:cxn modelId="{E1BDFA40-1A6F-4D4E-8629-10499F297BC3}" type="presParOf" srcId="{38D651A7-3C37-40A4-B1A8-130A398DE1D9}" destId="{962A7801-B6F0-46A8-A190-6BF8DD28A7A8}" srcOrd="0" destOrd="0" presId="urn:microsoft.com/office/officeart/2005/8/layout/hierarchy1"/>
    <dgm:cxn modelId="{4FE3DDAA-1316-460A-9AAD-7DEBBCBA7CD3}" type="presParOf" srcId="{38D651A7-3C37-40A4-B1A8-130A398DE1D9}" destId="{111D60C7-BF90-4954-BDCA-D78F2DDD0D72}" srcOrd="1" destOrd="0" presId="urn:microsoft.com/office/officeart/2005/8/layout/hierarchy1"/>
    <dgm:cxn modelId="{E3FCC20A-6205-4F62-9B8F-613EC502A869}" type="presParOf" srcId="{5C10B9C3-BB37-45C1-AF77-713EB7628979}" destId="{81A04B83-6FA5-43CF-8640-963EBE3F3855}" srcOrd="1" destOrd="0" presId="urn:microsoft.com/office/officeart/2005/8/layout/hierarchy1"/>
    <dgm:cxn modelId="{1F7253A2-B5C7-434C-B4D8-05E7EFF1729D}" type="presParOf" srcId="{35B9C6AE-C81E-4828-BCED-4FC479BF8ADB}" destId="{1293AE3C-8781-4191-99FD-F5544AE08635}" srcOrd="2" destOrd="0" presId="urn:microsoft.com/office/officeart/2005/8/layout/hierarchy1"/>
    <dgm:cxn modelId="{D5AD4DCA-D174-4DBC-A66B-AFC39B6F1551}" type="presParOf" srcId="{35B9C6AE-C81E-4828-BCED-4FC479BF8ADB}" destId="{159DC6E0-DBF8-498F-B7B7-2561BA90DEFA}" srcOrd="3" destOrd="0" presId="urn:microsoft.com/office/officeart/2005/8/layout/hierarchy1"/>
    <dgm:cxn modelId="{B5AB9EEA-477A-4217-A511-CF6745ECE954}" type="presParOf" srcId="{159DC6E0-DBF8-498F-B7B7-2561BA90DEFA}" destId="{3115E793-70C7-4D41-82D5-0ABAC62CEEEF}" srcOrd="0" destOrd="0" presId="urn:microsoft.com/office/officeart/2005/8/layout/hierarchy1"/>
    <dgm:cxn modelId="{D3F86739-3132-4C79-8D53-83EDDC7AA69E}" type="presParOf" srcId="{3115E793-70C7-4D41-82D5-0ABAC62CEEEF}" destId="{8C047F0A-65D2-4ACC-9054-B8EC3F2E2D19}" srcOrd="0" destOrd="0" presId="urn:microsoft.com/office/officeart/2005/8/layout/hierarchy1"/>
    <dgm:cxn modelId="{E66E542B-AF48-45D0-8629-2752AD44E582}" type="presParOf" srcId="{3115E793-70C7-4D41-82D5-0ABAC62CEEEF}" destId="{0A406447-E040-4EF1-BBE2-76DB80B4C7E7}" srcOrd="1" destOrd="0" presId="urn:microsoft.com/office/officeart/2005/8/layout/hierarchy1"/>
    <dgm:cxn modelId="{D830093A-409E-4F03-9791-3AA85645B273}" type="presParOf" srcId="{159DC6E0-DBF8-498F-B7B7-2561BA90DEFA}" destId="{34B03E11-4F20-4F38-AB3A-52B442982318}" srcOrd="1" destOrd="0" presId="urn:microsoft.com/office/officeart/2005/8/layout/hierarchy1"/>
    <dgm:cxn modelId="{E2359AB1-CA6D-4603-A98B-FD5BF7E90349}" type="presParOf" srcId="{35B9C6AE-C81E-4828-BCED-4FC479BF8ADB}" destId="{4A92267F-FCB2-402C-81E2-04B889EA1B01}" srcOrd="4" destOrd="0" presId="urn:microsoft.com/office/officeart/2005/8/layout/hierarchy1"/>
    <dgm:cxn modelId="{F203C2AE-B543-4F7B-8831-1CDBD43AF445}" type="presParOf" srcId="{35B9C6AE-C81E-4828-BCED-4FC479BF8ADB}" destId="{EBE6BD0A-0DE3-445D-AEC2-87BB608F3AE5}" srcOrd="5" destOrd="0" presId="urn:microsoft.com/office/officeart/2005/8/layout/hierarchy1"/>
    <dgm:cxn modelId="{DBC03D4B-9795-40A9-B20B-183418A2AF35}" type="presParOf" srcId="{EBE6BD0A-0DE3-445D-AEC2-87BB608F3AE5}" destId="{31A1E54F-BC79-4545-A5AE-35C4F2753C0A}" srcOrd="0" destOrd="0" presId="urn:microsoft.com/office/officeart/2005/8/layout/hierarchy1"/>
    <dgm:cxn modelId="{70A821A0-C576-4AF0-A814-AE0C830655A0}" type="presParOf" srcId="{31A1E54F-BC79-4545-A5AE-35C4F2753C0A}" destId="{735C9CFA-FF65-4BBD-95A7-B14CF9DAB52D}" srcOrd="0" destOrd="0" presId="urn:microsoft.com/office/officeart/2005/8/layout/hierarchy1"/>
    <dgm:cxn modelId="{77DCAEB6-0EFC-4ABC-BDDF-A913318A7E6E}" type="presParOf" srcId="{31A1E54F-BC79-4545-A5AE-35C4F2753C0A}" destId="{98502872-F8D7-4CB3-BDBB-77ED99181D4A}" srcOrd="1" destOrd="0" presId="urn:microsoft.com/office/officeart/2005/8/layout/hierarchy1"/>
    <dgm:cxn modelId="{0A584E84-83D5-4BF7-9164-73DE49951031}" type="presParOf" srcId="{EBE6BD0A-0DE3-445D-AEC2-87BB608F3AE5}" destId="{BD33F987-25C6-45D5-941B-5083F6E61A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2267F-FCB2-402C-81E2-04B889EA1B01}">
      <dsp:nvSpPr>
        <dsp:cNvPr id="0" name=""/>
        <dsp:cNvSpPr/>
      </dsp:nvSpPr>
      <dsp:spPr>
        <a:xfrm>
          <a:off x="7415133" y="3167468"/>
          <a:ext cx="2174035" cy="517321"/>
        </a:xfrm>
        <a:custGeom>
          <a:avLst/>
          <a:gdLst/>
          <a:ahLst/>
          <a:cxnLst/>
          <a:rect l="0" t="0" r="0" b="0"/>
          <a:pathLst>
            <a:path>
              <a:moveTo>
                <a:pt x="0" y="0"/>
              </a:moveTo>
              <a:lnTo>
                <a:pt x="0" y="352539"/>
              </a:lnTo>
              <a:lnTo>
                <a:pt x="2174035" y="352539"/>
              </a:lnTo>
              <a:lnTo>
                <a:pt x="2174035" y="51732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293AE3C-8781-4191-99FD-F5544AE08635}">
      <dsp:nvSpPr>
        <dsp:cNvPr id="0" name=""/>
        <dsp:cNvSpPr/>
      </dsp:nvSpPr>
      <dsp:spPr>
        <a:xfrm>
          <a:off x="7369413" y="3167468"/>
          <a:ext cx="91440" cy="517321"/>
        </a:xfrm>
        <a:custGeom>
          <a:avLst/>
          <a:gdLst/>
          <a:ahLst/>
          <a:cxnLst/>
          <a:rect l="0" t="0" r="0" b="0"/>
          <a:pathLst>
            <a:path>
              <a:moveTo>
                <a:pt x="45720" y="0"/>
              </a:moveTo>
              <a:lnTo>
                <a:pt x="45720" y="51732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9E51D7D-B2E9-4960-AA0E-49A8D7880B0C}">
      <dsp:nvSpPr>
        <dsp:cNvPr id="0" name=""/>
        <dsp:cNvSpPr/>
      </dsp:nvSpPr>
      <dsp:spPr>
        <a:xfrm>
          <a:off x="5241098" y="3167468"/>
          <a:ext cx="2174035" cy="517321"/>
        </a:xfrm>
        <a:custGeom>
          <a:avLst/>
          <a:gdLst/>
          <a:ahLst/>
          <a:cxnLst/>
          <a:rect l="0" t="0" r="0" b="0"/>
          <a:pathLst>
            <a:path>
              <a:moveTo>
                <a:pt x="2174035" y="0"/>
              </a:moveTo>
              <a:lnTo>
                <a:pt x="2174035" y="352539"/>
              </a:lnTo>
              <a:lnTo>
                <a:pt x="0" y="352539"/>
              </a:lnTo>
              <a:lnTo>
                <a:pt x="0" y="51732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81A0163-69CF-4DEA-A258-16C1F9223535}">
      <dsp:nvSpPr>
        <dsp:cNvPr id="0" name=""/>
        <dsp:cNvSpPr/>
      </dsp:nvSpPr>
      <dsp:spPr>
        <a:xfrm>
          <a:off x="4697589" y="1520636"/>
          <a:ext cx="2717543" cy="517321"/>
        </a:xfrm>
        <a:custGeom>
          <a:avLst/>
          <a:gdLst/>
          <a:ahLst/>
          <a:cxnLst/>
          <a:rect l="0" t="0" r="0" b="0"/>
          <a:pathLst>
            <a:path>
              <a:moveTo>
                <a:pt x="0" y="0"/>
              </a:moveTo>
              <a:lnTo>
                <a:pt x="0" y="352539"/>
              </a:lnTo>
              <a:lnTo>
                <a:pt x="2717543" y="352539"/>
              </a:lnTo>
              <a:lnTo>
                <a:pt x="2717543" y="51732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B42E204-9BDC-4A59-AC22-CA8871522305}">
      <dsp:nvSpPr>
        <dsp:cNvPr id="0" name=""/>
        <dsp:cNvSpPr/>
      </dsp:nvSpPr>
      <dsp:spPr>
        <a:xfrm>
          <a:off x="1980045" y="3167468"/>
          <a:ext cx="1087017" cy="517321"/>
        </a:xfrm>
        <a:custGeom>
          <a:avLst/>
          <a:gdLst/>
          <a:ahLst/>
          <a:cxnLst/>
          <a:rect l="0" t="0" r="0" b="0"/>
          <a:pathLst>
            <a:path>
              <a:moveTo>
                <a:pt x="0" y="0"/>
              </a:moveTo>
              <a:lnTo>
                <a:pt x="0" y="352539"/>
              </a:lnTo>
              <a:lnTo>
                <a:pt x="1087017" y="352539"/>
              </a:lnTo>
              <a:lnTo>
                <a:pt x="1087017" y="51732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722A1EF-5994-429C-91A9-3B9880C3455E}">
      <dsp:nvSpPr>
        <dsp:cNvPr id="0" name=""/>
        <dsp:cNvSpPr/>
      </dsp:nvSpPr>
      <dsp:spPr>
        <a:xfrm>
          <a:off x="893028" y="3167468"/>
          <a:ext cx="1087017" cy="517321"/>
        </a:xfrm>
        <a:custGeom>
          <a:avLst/>
          <a:gdLst/>
          <a:ahLst/>
          <a:cxnLst/>
          <a:rect l="0" t="0" r="0" b="0"/>
          <a:pathLst>
            <a:path>
              <a:moveTo>
                <a:pt x="1087017" y="0"/>
              </a:moveTo>
              <a:lnTo>
                <a:pt x="1087017" y="352539"/>
              </a:lnTo>
              <a:lnTo>
                <a:pt x="0" y="352539"/>
              </a:lnTo>
              <a:lnTo>
                <a:pt x="0" y="51732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7D381FD-8358-41C9-819C-DF1CF17325DC}">
      <dsp:nvSpPr>
        <dsp:cNvPr id="0" name=""/>
        <dsp:cNvSpPr/>
      </dsp:nvSpPr>
      <dsp:spPr>
        <a:xfrm>
          <a:off x="1980045" y="1520636"/>
          <a:ext cx="2717543" cy="517321"/>
        </a:xfrm>
        <a:custGeom>
          <a:avLst/>
          <a:gdLst/>
          <a:ahLst/>
          <a:cxnLst/>
          <a:rect l="0" t="0" r="0" b="0"/>
          <a:pathLst>
            <a:path>
              <a:moveTo>
                <a:pt x="2717543" y="0"/>
              </a:moveTo>
              <a:lnTo>
                <a:pt x="2717543" y="352539"/>
              </a:lnTo>
              <a:lnTo>
                <a:pt x="0" y="352539"/>
              </a:lnTo>
              <a:lnTo>
                <a:pt x="0" y="51732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AB8D085-8A88-48AC-B30B-C3B4E747A8BC}">
      <dsp:nvSpPr>
        <dsp:cNvPr id="0" name=""/>
        <dsp:cNvSpPr/>
      </dsp:nvSpPr>
      <dsp:spPr>
        <a:xfrm>
          <a:off x="3808211" y="391126"/>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11E4D9D-F2E2-4761-928B-C3B264F6D4A6}">
      <dsp:nvSpPr>
        <dsp:cNvPr id="0" name=""/>
        <dsp:cNvSpPr/>
      </dsp:nvSpPr>
      <dsp:spPr>
        <a:xfrm>
          <a:off x="4005851" y="578884"/>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Commissioner</a:t>
          </a:r>
        </a:p>
      </dsp:txBody>
      <dsp:txXfrm>
        <a:off x="4038933" y="611966"/>
        <a:ext cx="1712592" cy="1063346"/>
      </dsp:txXfrm>
    </dsp:sp>
    <dsp:sp modelId="{0945829F-EDD6-43EA-B3EC-311CBF6EFB7E}">
      <dsp:nvSpPr>
        <dsp:cNvPr id="0" name=""/>
        <dsp:cNvSpPr/>
      </dsp:nvSpPr>
      <dsp:spPr>
        <a:xfrm>
          <a:off x="1090667" y="2037958"/>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81AC72E-7024-4B57-B785-FED32DF5B0B9}">
      <dsp:nvSpPr>
        <dsp:cNvPr id="0" name=""/>
        <dsp:cNvSpPr/>
      </dsp:nvSpPr>
      <dsp:spPr>
        <a:xfrm>
          <a:off x="1288307" y="2225715"/>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Code Enforcement Supervisor </a:t>
          </a:r>
        </a:p>
        <a:p>
          <a:pPr marL="0" lvl="0" indent="0" algn="ctr" defTabSz="711200">
            <a:lnSpc>
              <a:spcPct val="90000"/>
            </a:lnSpc>
            <a:spcBef>
              <a:spcPct val="0"/>
            </a:spcBef>
            <a:spcAft>
              <a:spcPct val="35000"/>
            </a:spcAft>
            <a:buNone/>
          </a:pPr>
          <a:r>
            <a:rPr lang="en-US" sz="1600" kern="1200" dirty="0"/>
            <a:t>(2 Employees)</a:t>
          </a:r>
        </a:p>
      </dsp:txBody>
      <dsp:txXfrm>
        <a:off x="1321389" y="2258797"/>
        <a:ext cx="1712592" cy="1063346"/>
      </dsp:txXfrm>
    </dsp:sp>
    <dsp:sp modelId="{B1CCD0E7-68AB-4F0E-8A37-DC51B2EE7294}">
      <dsp:nvSpPr>
        <dsp:cNvPr id="0" name=""/>
        <dsp:cNvSpPr/>
      </dsp:nvSpPr>
      <dsp:spPr>
        <a:xfrm>
          <a:off x="3650" y="3684789"/>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72277C16-8A26-40AC-86FE-552547685FEC}">
      <dsp:nvSpPr>
        <dsp:cNvPr id="0" name=""/>
        <dsp:cNvSpPr/>
      </dsp:nvSpPr>
      <dsp:spPr>
        <a:xfrm>
          <a:off x="201289" y="3872547"/>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Code Enforcement Inspector </a:t>
          </a:r>
        </a:p>
        <a:p>
          <a:pPr marL="0" lvl="0" indent="0" algn="ctr" defTabSz="711200">
            <a:lnSpc>
              <a:spcPct val="90000"/>
            </a:lnSpc>
            <a:spcBef>
              <a:spcPct val="0"/>
            </a:spcBef>
            <a:spcAft>
              <a:spcPct val="35000"/>
            </a:spcAft>
            <a:buNone/>
          </a:pPr>
          <a:r>
            <a:rPr lang="en-US" sz="1600" kern="1200" dirty="0"/>
            <a:t>(18 Employees)</a:t>
          </a:r>
        </a:p>
      </dsp:txBody>
      <dsp:txXfrm>
        <a:off x="234371" y="3905629"/>
        <a:ext cx="1712592" cy="1063346"/>
      </dsp:txXfrm>
    </dsp:sp>
    <dsp:sp modelId="{CDE250DB-755A-4480-A0FA-FBB60DE7F6B2}">
      <dsp:nvSpPr>
        <dsp:cNvPr id="0" name=""/>
        <dsp:cNvSpPr/>
      </dsp:nvSpPr>
      <dsp:spPr>
        <a:xfrm>
          <a:off x="2177685" y="3684789"/>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57C3B042-822E-4140-BB02-FC119A6C1DC1}">
      <dsp:nvSpPr>
        <dsp:cNvPr id="0" name=""/>
        <dsp:cNvSpPr/>
      </dsp:nvSpPr>
      <dsp:spPr>
        <a:xfrm>
          <a:off x="2375325" y="3872547"/>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Code Enforcement Administrator</a:t>
          </a:r>
        </a:p>
      </dsp:txBody>
      <dsp:txXfrm>
        <a:off x="2408407" y="3905629"/>
        <a:ext cx="1712592" cy="1063346"/>
      </dsp:txXfrm>
    </dsp:sp>
    <dsp:sp modelId="{401539BF-4CFE-414B-8A0C-4419CC0F6B9F}">
      <dsp:nvSpPr>
        <dsp:cNvPr id="0" name=""/>
        <dsp:cNvSpPr/>
      </dsp:nvSpPr>
      <dsp:spPr>
        <a:xfrm>
          <a:off x="6525755" y="2037958"/>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7E737FD1-3491-4C85-B88F-A923906CECC4}">
      <dsp:nvSpPr>
        <dsp:cNvPr id="0" name=""/>
        <dsp:cNvSpPr/>
      </dsp:nvSpPr>
      <dsp:spPr>
        <a:xfrm>
          <a:off x="6723395" y="2225715"/>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Administrative Assistant</a:t>
          </a:r>
        </a:p>
      </dsp:txBody>
      <dsp:txXfrm>
        <a:off x="6756477" y="2258797"/>
        <a:ext cx="1712592" cy="1063346"/>
      </dsp:txXfrm>
    </dsp:sp>
    <dsp:sp modelId="{962A7801-B6F0-46A8-A190-6BF8DD28A7A8}">
      <dsp:nvSpPr>
        <dsp:cNvPr id="0" name=""/>
        <dsp:cNvSpPr/>
      </dsp:nvSpPr>
      <dsp:spPr>
        <a:xfrm>
          <a:off x="4351720" y="3684789"/>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111D60C7-BF90-4954-BDCA-D78F2DDD0D72}">
      <dsp:nvSpPr>
        <dsp:cNvPr id="0" name=""/>
        <dsp:cNvSpPr/>
      </dsp:nvSpPr>
      <dsp:spPr>
        <a:xfrm>
          <a:off x="4549360" y="3872547"/>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Clerical Supervisor</a:t>
          </a:r>
        </a:p>
      </dsp:txBody>
      <dsp:txXfrm>
        <a:off x="4582442" y="3905629"/>
        <a:ext cx="1712592" cy="1063346"/>
      </dsp:txXfrm>
    </dsp:sp>
    <dsp:sp modelId="{8C047F0A-65D2-4ACC-9054-B8EC3F2E2D19}">
      <dsp:nvSpPr>
        <dsp:cNvPr id="0" name=""/>
        <dsp:cNvSpPr/>
      </dsp:nvSpPr>
      <dsp:spPr>
        <a:xfrm>
          <a:off x="6525755" y="3684789"/>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0A406447-E040-4EF1-BBE2-76DB80B4C7E7}">
      <dsp:nvSpPr>
        <dsp:cNvPr id="0" name=""/>
        <dsp:cNvSpPr/>
      </dsp:nvSpPr>
      <dsp:spPr>
        <a:xfrm>
          <a:off x="6723395" y="3872547"/>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Administrative Clerks </a:t>
          </a:r>
        </a:p>
        <a:p>
          <a:pPr marL="0" lvl="0" indent="0" algn="ctr" defTabSz="711200">
            <a:lnSpc>
              <a:spcPct val="90000"/>
            </a:lnSpc>
            <a:spcBef>
              <a:spcPct val="0"/>
            </a:spcBef>
            <a:spcAft>
              <a:spcPct val="35000"/>
            </a:spcAft>
            <a:buNone/>
          </a:pPr>
          <a:r>
            <a:rPr lang="en-US" sz="1600" kern="1200" dirty="0"/>
            <a:t>(3 Employees)</a:t>
          </a:r>
        </a:p>
      </dsp:txBody>
      <dsp:txXfrm>
        <a:off x="6756477" y="3905629"/>
        <a:ext cx="1712592" cy="1063346"/>
      </dsp:txXfrm>
    </dsp:sp>
    <dsp:sp modelId="{735C9CFA-FF65-4BBD-95A7-B14CF9DAB52D}">
      <dsp:nvSpPr>
        <dsp:cNvPr id="0" name=""/>
        <dsp:cNvSpPr/>
      </dsp:nvSpPr>
      <dsp:spPr>
        <a:xfrm>
          <a:off x="8699791" y="3684789"/>
          <a:ext cx="1778756" cy="1129510"/>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98502872-F8D7-4CB3-BDBB-77ED99181D4A}">
      <dsp:nvSpPr>
        <dsp:cNvPr id="0" name=""/>
        <dsp:cNvSpPr/>
      </dsp:nvSpPr>
      <dsp:spPr>
        <a:xfrm>
          <a:off x="8897430" y="3872547"/>
          <a:ext cx="1778756" cy="112951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LSE – Office </a:t>
          </a:r>
          <a:r>
            <a:rPr lang="en-US" sz="1600" kern="1200"/>
            <a:t>Assistant </a:t>
          </a:r>
        </a:p>
        <a:p>
          <a:pPr marL="0" lvl="0" indent="0" algn="ctr" defTabSz="711200">
            <a:lnSpc>
              <a:spcPct val="90000"/>
            </a:lnSpc>
            <a:spcBef>
              <a:spcPct val="0"/>
            </a:spcBef>
            <a:spcAft>
              <a:spcPct val="35000"/>
            </a:spcAft>
            <a:buNone/>
          </a:pPr>
          <a:r>
            <a:rPr lang="en-US" sz="1600" kern="1200"/>
            <a:t>(</a:t>
          </a:r>
          <a:r>
            <a:rPr lang="en-US" sz="1600" kern="1200" dirty="0"/>
            <a:t>1 Employee)</a:t>
          </a:r>
        </a:p>
      </dsp:txBody>
      <dsp:txXfrm>
        <a:off x="8930512" y="3905629"/>
        <a:ext cx="1712592" cy="106334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A5848-4350-4C8C-841A-A2639A912AD6}" type="datetimeFigureOut">
              <a:rPr lang="en-US" smtClean="0"/>
              <a:t>4/11/2025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78027-D353-483E-95A2-FCBA33FBCBEA}" type="datetimeFigureOut">
              <a:rPr lang="en-US" smtClean="0"/>
              <a:t>4/11/2025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D7550C-D594-4A02-9700-272D711F82F5}" type="datetimeFigureOut">
              <a:rPr lang="en-US" smtClean="0"/>
              <a:t>4/11/2025</a:t>
            </a:fld>
            <a:endParaRPr lang="en-US" dirty="0"/>
          </a:p>
        </p:txBody>
      </p:sp>
      <p:sp>
        <p:nvSpPr>
          <p:cNvPr id="5" name="Slide Number Placeholder 4"/>
          <p:cNvSpPr>
            <a:spLocks noGrp="1"/>
          </p:cNvSpPr>
          <p:nvPr>
            <p:ph type="sldNum" sz="quarter" idx="12"/>
          </p:nvPr>
        </p:nvSpPr>
        <p:spPr/>
        <p:txBody>
          <a:bodyPr/>
          <a:lstStyle/>
          <a:p>
            <a:fld id="{EA92FC10-7FA6-42BC-9A9E-94AE6167F2C9}" type="slidenum">
              <a:rPr lang="en-US" smtClean="0"/>
              <a:t>‹#›</a:t>
            </a:fld>
            <a:endParaRPr lang="en-US" dirty="0"/>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871003"/>
            <a:ext cx="10851952" cy="4666321"/>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74652"/>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63971" y="142996"/>
            <a:ext cx="8534399" cy="646331"/>
          </a:xfrm>
          <a:prstGeom prst="rect">
            <a:avLst/>
          </a:prstGeom>
          <a:noFill/>
        </p:spPr>
        <p:txBody>
          <a:bodyPr wrap="square" rtlCol="0">
            <a:spAutoFit/>
          </a:bodyPr>
          <a:lstStyle/>
          <a:p>
            <a:r>
              <a:rPr lang="en-US" b="1" dirty="0">
                <a:effectLst/>
              </a:rPr>
              <a:t>FY 2026 Budget Hearings</a:t>
            </a:r>
            <a:br>
              <a:rPr lang="en-US" b="1" dirty="0">
                <a:effectLst/>
              </a:rPr>
            </a:br>
            <a:r>
              <a:rPr lang="en-US" b="1" dirty="0">
                <a:effectLst/>
              </a:rPr>
              <a:t>Licenses &amp; Inspections Department</a:t>
            </a:r>
          </a:p>
        </p:txBody>
      </p:sp>
      <p:pic>
        <p:nvPicPr>
          <p:cNvPr id="2" name="Picture 1" descr="A picture containing calendar&#10;&#10;Description automatically generated">
            <a:extLst>
              <a:ext uri="{FF2B5EF4-FFF2-40B4-BE49-F238E27FC236}">
                <a16:creationId xmlns:a16="http://schemas.microsoft.com/office/drawing/2014/main" id="{E9AC1896-6246-B7AC-813E-71EC7F6B87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527323" y="142997"/>
            <a:ext cx="1500706" cy="1500706"/>
          </a:xfrm>
          <a:prstGeom prst="rect">
            <a:avLst/>
          </a:prstGeom>
          <a:noFill/>
        </p:spPr>
      </p:pic>
    </p:spTree>
    <p:extLst>
      <p:ext uri="{BB962C8B-B14F-4D97-AF65-F5344CB8AC3E}">
        <p14:creationId xmlns:p14="http://schemas.microsoft.com/office/powerpoint/2010/main" val="3066172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9.jpg"/><Relationship Id="rId1" Type="http://schemas.openxmlformats.org/officeDocument/2006/relationships/slideLayout" Target="../slideLayouts/slideLayout12.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LICENSES &amp; INSPECTIONS</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95458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nvPr>
        </p:nvGraphicFramePr>
        <p:xfrm>
          <a:off x="308983" y="1913714"/>
          <a:ext cx="11596690" cy="3536866"/>
        </p:xfrm>
        <a:graphic>
          <a:graphicData uri="http://schemas.openxmlformats.org/drawingml/2006/table">
            <a:tbl>
              <a:tblPr firstRow="1" bandRow="1">
                <a:tableStyleId>{7DF18680-E054-41AD-8BC1-D1AEF772440D}</a:tableStyleId>
              </a:tblPr>
              <a:tblGrid>
                <a:gridCol w="3888138">
                  <a:extLst>
                    <a:ext uri="{9D8B030D-6E8A-4147-A177-3AD203B41FA5}">
                      <a16:colId xmlns:a16="http://schemas.microsoft.com/office/drawing/2014/main" val="2551090829"/>
                    </a:ext>
                  </a:extLst>
                </a:gridCol>
                <a:gridCol w="1308682">
                  <a:extLst>
                    <a:ext uri="{9D8B030D-6E8A-4147-A177-3AD203B41FA5}">
                      <a16:colId xmlns:a16="http://schemas.microsoft.com/office/drawing/2014/main" val="958917588"/>
                    </a:ext>
                  </a:extLst>
                </a:gridCol>
                <a:gridCol w="1325461">
                  <a:extLst>
                    <a:ext uri="{9D8B030D-6E8A-4147-A177-3AD203B41FA5}">
                      <a16:colId xmlns:a16="http://schemas.microsoft.com/office/drawing/2014/main" val="4162923738"/>
                    </a:ext>
                  </a:extLst>
                </a:gridCol>
                <a:gridCol w="1258348">
                  <a:extLst>
                    <a:ext uri="{9D8B030D-6E8A-4147-A177-3AD203B41FA5}">
                      <a16:colId xmlns:a16="http://schemas.microsoft.com/office/drawing/2014/main" val="1242384018"/>
                    </a:ext>
                  </a:extLst>
                </a:gridCol>
                <a:gridCol w="1249960">
                  <a:extLst>
                    <a:ext uri="{9D8B030D-6E8A-4147-A177-3AD203B41FA5}">
                      <a16:colId xmlns:a16="http://schemas.microsoft.com/office/drawing/2014/main" val="2874584347"/>
                    </a:ext>
                  </a:extLst>
                </a:gridCol>
                <a:gridCol w="1224793">
                  <a:extLst>
                    <a:ext uri="{9D8B030D-6E8A-4147-A177-3AD203B41FA5}">
                      <a16:colId xmlns:a16="http://schemas.microsoft.com/office/drawing/2014/main" val="3619692300"/>
                    </a:ext>
                  </a:extLst>
                </a:gridCol>
                <a:gridCol w="1341308">
                  <a:extLst>
                    <a:ext uri="{9D8B030D-6E8A-4147-A177-3AD203B41FA5}">
                      <a16:colId xmlns:a16="http://schemas.microsoft.com/office/drawing/2014/main" val="596270393"/>
                    </a:ext>
                  </a:extLst>
                </a:gridCol>
              </a:tblGrid>
              <a:tr h="689878">
                <a:tc>
                  <a:txBody>
                    <a:bodyPr/>
                    <a:lstStyle/>
                    <a:p>
                      <a:pPr algn="l"/>
                      <a:r>
                        <a:rPr lang="en-US" sz="1600" dirty="0"/>
                        <a:t>Licenses &amp; Inspections</a:t>
                      </a:r>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399403">
                <a:tc>
                  <a:txBody>
                    <a:bodyPr/>
                    <a:lstStyle/>
                    <a:p>
                      <a:r>
                        <a:rPr lang="en-US" sz="1600" dirty="0"/>
                        <a:t>Personal Services</a:t>
                      </a:r>
                      <a:endParaRPr lang="en-US" sz="1600"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$2,508,887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$2,682,478</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$2,863,182</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$2,899,777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$36,595</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1.3%</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399403">
                <a:tc>
                  <a:txBody>
                    <a:bodyPr/>
                    <a:lstStyle/>
                    <a:p>
                      <a:r>
                        <a:rPr lang="en-US" sz="1600" dirty="0"/>
                        <a:t>Materials, Supplies, and Equipment</a:t>
                      </a:r>
                      <a:endParaRPr lang="en-US" sz="1600"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177,694</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212,050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297,500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309,500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12,000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4.0%</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399403">
                <a:tc>
                  <a:txBody>
                    <a:bodyPr/>
                    <a:lstStyle/>
                    <a:p>
                      <a:r>
                        <a:rPr lang="en-US" sz="1600" dirty="0"/>
                        <a:t>Internal Services</a:t>
                      </a:r>
                      <a:endParaRPr lang="en-US" sz="1600"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202,348</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248,957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261,676</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271,708</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10,032</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3.8%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399403">
                <a:tc>
                  <a:txBody>
                    <a:bodyPr/>
                    <a:lstStyle/>
                    <a:p>
                      <a:r>
                        <a:rPr lang="en-US" sz="1600" dirty="0"/>
                        <a:t>Special Purpose</a:t>
                      </a:r>
                      <a:endParaRPr lang="en-US" sz="1600"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2,791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2,243</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2,245</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2,187</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(58)</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-2.6%</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8109426"/>
                  </a:ext>
                </a:extLst>
              </a:tr>
              <a:tr h="399403">
                <a:tc>
                  <a:txBody>
                    <a:bodyPr/>
                    <a:lstStyle/>
                    <a:p>
                      <a:r>
                        <a:rPr lang="en-US" sz="1600" b="0" dirty="0"/>
                        <a:t>Debt Service</a:t>
                      </a:r>
                      <a:endParaRPr lang="en-US" sz="1600" b="0"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239,039</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265,550</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283,001</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290,076</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7,075</a:t>
                      </a:r>
                    </a:p>
                  </a:txBody>
                  <a:tcPr marL="9525" marR="9525" marT="9525" marB="0" anchor="ctr"/>
                </a:tc>
                <a:tc>
                  <a:txBody>
                    <a:bodyPr/>
                    <a:lstStyle/>
                    <a:p>
                      <a:pPr marL="0" algn="ctr" defTabSz="914400" rtl="0" eaLnBrk="1" fontAlgn="b" latinLnBrk="0" hangingPunct="1"/>
                      <a:r>
                        <a:rPr lang="en-US" sz="1600" b="0" u="none" strike="noStrike" kern="1200" dirty="0">
                          <a:solidFill>
                            <a:schemeClr val="tx1"/>
                          </a:solidFill>
                          <a:effectLst/>
                          <a:latin typeface="+mn-lt"/>
                          <a:ea typeface="+mn-ea"/>
                          <a:cs typeface="+mn-cs"/>
                        </a:rPr>
                        <a:t>2.5%</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55012926"/>
                  </a:ext>
                </a:extLst>
              </a:tr>
              <a:tr h="399403">
                <a:tc>
                  <a:txBody>
                    <a:bodyPr/>
                    <a:lstStyle/>
                    <a:p>
                      <a:r>
                        <a:rPr lang="en-US" sz="1600" b="1" dirty="0"/>
                        <a:t>Total</a:t>
                      </a:r>
                      <a:endParaRPr lang="en-US" sz="1600" b="1" dirty="0">
                        <a:latin typeface="Calibri"/>
                      </a:endParaRPr>
                    </a:p>
                  </a:txBody>
                  <a:tcPr anchor="ctr">
                    <a:lnL w="12700" cap="flat" cmpd="sng" algn="ctr">
                      <a:solidFill>
                        <a:schemeClr val="tx1"/>
                      </a:solidFill>
                      <a:prstDash val="solid"/>
                      <a:round/>
                      <a:headEnd type="none" w="med" len="med"/>
                      <a:tailEnd type="none" w="med" len="med"/>
                    </a:lnL>
                  </a:tcP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$3,130,759</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$3,411,278</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$3,707,604</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$3,773,248</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$65,644</a:t>
                      </a:r>
                    </a:p>
                  </a:txBody>
                  <a:tcPr marL="9525" marR="9525" marT="9525" marB="0" anchor="ctr"/>
                </a:tc>
                <a:tc>
                  <a:txBody>
                    <a:bodyPr/>
                    <a:lstStyle/>
                    <a:p>
                      <a:pPr marL="0" algn="ctr" defTabSz="914400" rtl="0" eaLnBrk="1" fontAlgn="b" latinLnBrk="0" hangingPunct="1"/>
                      <a:r>
                        <a:rPr lang="en-US" sz="1600" b="1" u="none" strike="noStrike" kern="1200" dirty="0">
                          <a:solidFill>
                            <a:schemeClr val="tx1"/>
                          </a:solidFill>
                          <a:effectLst/>
                          <a:latin typeface="+mn-lt"/>
                          <a:ea typeface="+mn-ea"/>
                          <a:cs typeface="+mn-cs"/>
                        </a:rPr>
                        <a:t>1.8%</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399403">
                <a:tc>
                  <a:txBody>
                    <a:bodyPr/>
                    <a:lstStyle/>
                    <a:p>
                      <a:r>
                        <a:rPr lang="en-US" sz="1600" b="1" dirty="0"/>
                        <a:t>Staffing Level (FTEs)</a:t>
                      </a:r>
                      <a:endParaRPr lang="en-US" sz="1600" b="1" dirty="0">
                        <a:latin typeface="Calibri"/>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26.00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26.00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26.00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26.00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0.00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0.0%</a:t>
                      </a: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a:xfrm>
            <a:off x="273318" y="1346863"/>
            <a:ext cx="6379669" cy="473825"/>
          </a:xfrm>
        </p:spPr>
        <p:txBody>
          <a:bodyPr vert="horz" lIns="0" tIns="45720" rIns="0" bIns="45720" rtlCol="0" anchor="t">
            <a:normAutofit lnSpcReduction="10000"/>
          </a:bodyPr>
          <a:lstStyle/>
          <a:p>
            <a:r>
              <a:rPr lang="en-US" dirty="0"/>
              <a:t>Proposed FY 2026 Budget</a:t>
            </a:r>
          </a:p>
        </p:txBody>
      </p:sp>
    </p:spTree>
    <p:extLst>
      <p:ext uri="{BB962C8B-B14F-4D97-AF65-F5344CB8AC3E}">
        <p14:creationId xmlns:p14="http://schemas.microsoft.com/office/powerpoint/2010/main" val="3468413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67632"/>
            <a:ext cx="11748623" cy="4778749"/>
          </a:xfrm>
        </p:spPr>
        <p:txBody>
          <a:bodyPr>
            <a:normAutofit/>
          </a:bodyPr>
          <a:lstStyle/>
          <a:p>
            <a:r>
              <a:rPr lang="en-US" b="1" dirty="0">
                <a:cs typeface="Calibri"/>
              </a:rPr>
              <a:t>Personal Services expenses: (</a:t>
            </a:r>
            <a:r>
              <a:rPr lang="en-US" b="1" dirty="0">
                <a:solidFill>
                  <a:srgbClr val="FF0000"/>
                </a:solidFill>
              </a:rPr>
              <a:t>↑ </a:t>
            </a:r>
            <a:r>
              <a:rPr lang="en-US" b="1" dirty="0">
                <a:cs typeface="Calibri"/>
              </a:rPr>
              <a:t>$36,595)</a:t>
            </a:r>
          </a:p>
          <a:p>
            <a:pPr lvl="1"/>
            <a:r>
              <a:rPr lang="en-US" dirty="0">
                <a:cs typeface="Calibri"/>
              </a:rPr>
              <a:t>Regular Salaries (</a:t>
            </a:r>
            <a:r>
              <a:rPr lang="en-US" dirty="0">
                <a:solidFill>
                  <a:srgbClr val="FF0000"/>
                </a:solidFill>
              </a:rPr>
              <a:t>↑</a:t>
            </a:r>
            <a:r>
              <a:rPr lang="en-US" dirty="0">
                <a:cs typeface="Calibri" panose="020F0502020204030204"/>
              </a:rPr>
              <a:t> $67,556) – Salary and anniversary step increases.</a:t>
            </a:r>
          </a:p>
          <a:p>
            <a:pPr lvl="1"/>
            <a:r>
              <a:rPr lang="en-US" sz="2200" dirty="0">
                <a:cs typeface="Calibri"/>
              </a:rPr>
              <a:t>Employee Benefits (</a:t>
            </a:r>
            <a:r>
              <a:rPr lang="en-US" sz="2200" dirty="0">
                <a:solidFill>
                  <a:srgbClr val="00B050"/>
                </a:solidFill>
              </a:rPr>
              <a:t>↓</a:t>
            </a:r>
            <a:r>
              <a:rPr lang="en-US" sz="2200" dirty="0"/>
              <a:t> $22,251) – Lower pension contribution.</a:t>
            </a:r>
          </a:p>
          <a:p>
            <a:pPr marL="228600" lvl="1">
              <a:spcBef>
                <a:spcPts val="1000"/>
              </a:spcBef>
            </a:pPr>
            <a:endParaRPr lang="en-US" sz="2800" dirty="0">
              <a:cs typeface="Calibri"/>
            </a:endParaRPr>
          </a:p>
          <a:p>
            <a:pPr marL="228600" lvl="1">
              <a:spcBef>
                <a:spcPts val="1000"/>
              </a:spcBef>
            </a:pPr>
            <a:r>
              <a:rPr lang="en-US" sz="2800" b="1" dirty="0">
                <a:cs typeface="Calibri"/>
              </a:rPr>
              <a:t>MS&amp;E : (</a:t>
            </a:r>
            <a:r>
              <a:rPr lang="en-US" sz="2800" b="1" dirty="0">
                <a:solidFill>
                  <a:srgbClr val="FF0000"/>
                </a:solidFill>
                <a:cs typeface="Calibri"/>
              </a:rPr>
              <a:t>↑</a:t>
            </a:r>
            <a:r>
              <a:rPr lang="en-US" sz="2800" b="1" dirty="0">
                <a:cs typeface="Calibri"/>
              </a:rPr>
              <a:t> $12,000)</a:t>
            </a:r>
          </a:p>
          <a:p>
            <a:pPr marL="685800" lvl="2">
              <a:spcBef>
                <a:spcPts val="1000"/>
              </a:spcBef>
            </a:pPr>
            <a:r>
              <a:rPr lang="en-US" sz="2400" dirty="0">
                <a:cs typeface="Calibri" panose="020F0502020204030204"/>
              </a:rPr>
              <a:t>Temporary Agencies (</a:t>
            </a:r>
            <a:r>
              <a:rPr lang="en-US" sz="2400" dirty="0">
                <a:solidFill>
                  <a:srgbClr val="FF0000"/>
                </a:solidFill>
              </a:rPr>
              <a:t>↑</a:t>
            </a:r>
            <a:r>
              <a:rPr lang="en-US" sz="2400" b="1" dirty="0">
                <a:solidFill>
                  <a:srgbClr val="FF0000"/>
                </a:solidFill>
              </a:rPr>
              <a:t> </a:t>
            </a:r>
            <a:r>
              <a:rPr lang="en-US" sz="2400" dirty="0">
                <a:cs typeface="Calibri" panose="020F0502020204030204"/>
              </a:rPr>
              <a:t>$10,000) – Digital scanning of archived records and documents. </a:t>
            </a:r>
          </a:p>
          <a:p>
            <a:pPr lvl="1"/>
            <a:r>
              <a:rPr lang="en-US" dirty="0">
                <a:cs typeface="Calibri" panose="020F0502020204030204"/>
              </a:rPr>
              <a:t>Other Noncapitalized Equipment (</a:t>
            </a:r>
            <a:r>
              <a:rPr lang="en-US" dirty="0">
                <a:solidFill>
                  <a:srgbClr val="FF0000"/>
                </a:solidFill>
              </a:rPr>
              <a:t>↑</a:t>
            </a:r>
            <a:r>
              <a:rPr lang="en-US" dirty="0">
                <a:cs typeface="Calibri" panose="020F0502020204030204"/>
              </a:rPr>
              <a:t> $2,000) – Commercial Grade shredder.</a:t>
            </a:r>
          </a:p>
          <a:p>
            <a:pPr marL="457200" lvl="1" indent="0">
              <a:buNone/>
            </a:pPr>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a:noAutofit/>
          </a:bodyPr>
          <a:lstStyle/>
          <a:p>
            <a:r>
              <a:rPr lang="en-US" sz="3200" dirty="0"/>
              <a:t>Major Funding Changes (FY 2026 Proposed Budget)</a:t>
            </a:r>
          </a:p>
        </p:txBody>
      </p:sp>
    </p:spTree>
    <p:extLst>
      <p:ext uri="{BB962C8B-B14F-4D97-AF65-F5344CB8AC3E}">
        <p14:creationId xmlns:p14="http://schemas.microsoft.com/office/powerpoint/2010/main" val="84557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F1F5BA0-1A3F-478C-9309-8A291921320F}"/>
              </a:ext>
            </a:extLst>
          </p:cNvPr>
          <p:cNvSpPr>
            <a:spLocks noGrp="1"/>
          </p:cNvSpPr>
          <p:nvPr>
            <p:ph sz="half" idx="2"/>
          </p:nvPr>
        </p:nvSpPr>
        <p:spPr>
          <a:xfrm>
            <a:off x="449762" y="1258583"/>
            <a:ext cx="10413981" cy="5486166"/>
          </a:xfrm>
        </p:spPr>
        <p:txBody>
          <a:bodyPr>
            <a:normAutofit/>
          </a:bodyPr>
          <a:lstStyle/>
          <a:p>
            <a:pPr marL="0" indent="0" algn="ctr">
              <a:buNone/>
            </a:pPr>
            <a:r>
              <a:rPr lang="en-US" sz="3200" b="1" u="sng" dirty="0">
                <a:cs typeface="Times New Roman" panose="02020603050405020304" pitchFamily="18" charset="0"/>
              </a:rPr>
              <a:t>VISION STATEMENT</a:t>
            </a:r>
          </a:p>
          <a:p>
            <a:pPr marL="0" marR="0" indent="0" algn="just">
              <a:spcBef>
                <a:spcPts val="0"/>
              </a:spcBef>
              <a:spcAft>
                <a:spcPts val="0"/>
              </a:spcAft>
              <a:buNone/>
            </a:pPr>
            <a:endParaRPr lang="en-US" sz="1800" dirty="0">
              <a:effectLst/>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dirty="0">
                <a:effectLst/>
                <a:ea typeface="Calibri" panose="020F0502020204030204" pitchFamily="34" charset="0"/>
                <a:cs typeface="Times New Roman" panose="02020603050405020304" pitchFamily="18" charset="0"/>
              </a:rPr>
              <a:t>The Department of Licenses and Inspections (L&amp;I) is responsible for promoting the general welfare and protecting the life, health, and safety of all citizens of Wilmington by monitoring the City’s building and housing stock through code enforcement and the abatement of code violations.  This is achieved by the implementation of fair and unbiased application of the Wilmington City Codes. Our goal is to facilitate voluntary compliance by working in partnership with our constituents.</a:t>
            </a:r>
          </a:p>
          <a:p>
            <a:pPr marL="0" marR="0" indent="0" algn="just">
              <a:spcBef>
                <a:spcPts val="0"/>
              </a:spcBef>
              <a:spcAft>
                <a:spcPts val="0"/>
              </a:spcAft>
              <a:buNone/>
            </a:pPr>
            <a:r>
              <a:rPr lang="en-US" dirty="0">
                <a:effectLst/>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538929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76879" y="1140903"/>
            <a:ext cx="10447903" cy="5314487"/>
          </a:xfrm>
        </p:spPr>
        <p:txBody>
          <a:bodyPr>
            <a:noAutofit/>
          </a:bodyPr>
          <a:lstStyle/>
          <a:p>
            <a:pPr marL="0" lvl="0" indent="0" algn="ctr">
              <a:buNone/>
            </a:pPr>
            <a:r>
              <a:rPr lang="en-US" sz="3200" b="1" u="sng" dirty="0">
                <a:cs typeface="Times New Roman" panose="02020603050405020304" pitchFamily="18" charset="0"/>
              </a:rPr>
              <a:t>DEPARTMENTAL PRIORITIES</a:t>
            </a:r>
          </a:p>
          <a:p>
            <a:pPr algn="l">
              <a:lnSpc>
                <a:spcPct val="100000"/>
              </a:lnSpc>
            </a:pPr>
            <a:r>
              <a:rPr lang="en-US" sz="2000" b="1" i="0" u="none" strike="noStrike" baseline="0" dirty="0">
                <a:latin typeface="TimesNewRoman"/>
              </a:rPr>
              <a:t>Strengthen Code Enforcement &amp; Compliance </a:t>
            </a:r>
            <a:r>
              <a:rPr lang="en-US" sz="2000" b="0" i="0" u="none" strike="noStrike" baseline="0" dirty="0">
                <a:latin typeface="TimesNewRoman"/>
              </a:rPr>
              <a:t>by:</a:t>
            </a:r>
          </a:p>
          <a:p>
            <a:pPr lvl="1">
              <a:lnSpc>
                <a:spcPct val="100000"/>
              </a:lnSpc>
            </a:pPr>
            <a:r>
              <a:rPr lang="en-US" sz="2000" b="0" i="0" u="none" strike="noStrike" baseline="0" dirty="0">
                <a:latin typeface="TimesNewRoman"/>
              </a:rPr>
              <a:t>Increasing enforcement efforts citywide to address vacant and blighted properties.</a:t>
            </a:r>
          </a:p>
          <a:p>
            <a:pPr lvl="1">
              <a:lnSpc>
                <a:spcPct val="100000"/>
              </a:lnSpc>
            </a:pPr>
            <a:r>
              <a:rPr lang="en-US" sz="2000" dirty="0">
                <a:latin typeface="TimesNewRoman"/>
              </a:rPr>
              <a:t>Enhancing code enforcement strategies for vacant properties and structures.</a:t>
            </a:r>
          </a:p>
          <a:p>
            <a:pPr lvl="1">
              <a:lnSpc>
                <a:spcPct val="100000"/>
              </a:lnSpc>
            </a:pPr>
            <a:r>
              <a:rPr lang="en-US" sz="2000" b="0" i="0" u="none" strike="noStrike" baseline="0" dirty="0">
                <a:latin typeface="TimesNewRoman"/>
              </a:rPr>
              <a:t>Identifying non-licensed rental property owners and ensuring compliance with city regulations.</a:t>
            </a:r>
          </a:p>
          <a:p>
            <a:pPr lvl="1">
              <a:lnSpc>
                <a:spcPct val="100000"/>
              </a:lnSpc>
            </a:pPr>
            <a:r>
              <a:rPr lang="en-US" sz="2000" dirty="0">
                <a:latin typeface="TimesNewRoman"/>
              </a:rPr>
              <a:t>Monitoring and enforcing civil penalties for rental property violations.</a:t>
            </a:r>
            <a:r>
              <a:rPr lang="en-US" sz="2000" b="0" i="0" u="none" strike="noStrike" baseline="0" dirty="0">
                <a:latin typeface="TimesNewRoman"/>
              </a:rPr>
              <a:t> </a:t>
            </a:r>
          </a:p>
          <a:p>
            <a:pPr lvl="1">
              <a:lnSpc>
                <a:spcPct val="100000"/>
              </a:lnSpc>
            </a:pPr>
            <a:endParaRPr lang="en-US" sz="2000" b="0" i="0" u="none" strike="noStrike" baseline="0" dirty="0">
              <a:latin typeface="TimesNewRoman"/>
            </a:endParaRPr>
          </a:p>
          <a:p>
            <a:pPr>
              <a:lnSpc>
                <a:spcPct val="100000"/>
              </a:lnSpc>
            </a:pPr>
            <a:r>
              <a:rPr lang="en-US" sz="2000" b="1" i="0" u="none" strike="noStrike" baseline="0" dirty="0">
                <a:latin typeface="TimesNewRoman"/>
              </a:rPr>
              <a:t>Enhance the Department’s Operational Efficiency </a:t>
            </a:r>
            <a:r>
              <a:rPr lang="en-US" sz="2000" b="0" i="0" u="none" strike="noStrike" baseline="0" dirty="0">
                <a:latin typeface="TimesNewRoman"/>
              </a:rPr>
              <a:t>by:</a:t>
            </a:r>
          </a:p>
          <a:p>
            <a:pPr lvl="1">
              <a:lnSpc>
                <a:spcPct val="100000"/>
              </a:lnSpc>
            </a:pPr>
            <a:r>
              <a:rPr lang="en-US" sz="2000" b="0" i="0" u="none" strike="noStrike" baseline="0" dirty="0">
                <a:latin typeface="TimesNewRoman"/>
              </a:rPr>
              <a:t>Continuing the implementation and optimization of the Salesforce software for streamlined departmental operations.</a:t>
            </a:r>
          </a:p>
          <a:p>
            <a:pPr lvl="1">
              <a:lnSpc>
                <a:spcPct val="100000"/>
              </a:lnSpc>
            </a:pPr>
            <a:r>
              <a:rPr lang="en-US" sz="2000" b="0" i="0" u="none" strike="noStrike" baseline="0" dirty="0">
                <a:latin typeface="TimesNewRoman"/>
              </a:rPr>
              <a:t>Restructuring the L&amp;I Department to improve vacant property and rental inspection enforcement and processes.</a:t>
            </a:r>
          </a:p>
          <a:p>
            <a:pPr algn="l">
              <a:lnSpc>
                <a:spcPct val="100000"/>
              </a:lnSpc>
            </a:pPr>
            <a:endParaRPr lang="en-US" sz="2000" b="0" i="0" u="none" strike="noStrike" baseline="0" dirty="0">
              <a:latin typeface="TimesNewRoman"/>
            </a:endParaRPr>
          </a:p>
          <a:p>
            <a:pPr lvl="1">
              <a:lnSpc>
                <a:spcPct val="100000"/>
              </a:lnSpc>
            </a:pPr>
            <a:endParaRPr lang="en-US" b="0" i="0" u="none" strike="noStrike" baseline="0" dirty="0">
              <a:latin typeface="TimesNewRoman"/>
            </a:endParaRPr>
          </a:p>
        </p:txBody>
      </p:sp>
    </p:spTree>
    <p:extLst>
      <p:ext uri="{BB962C8B-B14F-4D97-AF65-F5344CB8AC3E}">
        <p14:creationId xmlns:p14="http://schemas.microsoft.com/office/powerpoint/2010/main" val="3662186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979CE1-9781-6E58-1F41-C9B8E4CCE0B1}"/>
              </a:ext>
            </a:extLst>
          </p:cNvPr>
          <p:cNvSpPr>
            <a:spLocks noGrp="1"/>
          </p:cNvSpPr>
          <p:nvPr>
            <p:ph sz="half" idx="2"/>
          </p:nvPr>
        </p:nvSpPr>
        <p:spPr>
          <a:xfrm>
            <a:off x="280282" y="1242875"/>
            <a:ext cx="10851952" cy="5294450"/>
          </a:xfrm>
        </p:spPr>
        <p:txBody>
          <a:bodyPr/>
          <a:lstStyle/>
          <a:p>
            <a:pPr marL="0" indent="0" algn="ctr">
              <a:lnSpc>
                <a:spcPct val="100000"/>
              </a:lnSpc>
              <a:buNone/>
            </a:pPr>
            <a:r>
              <a:rPr lang="en-US" sz="3200" b="1" u="sng" dirty="0">
                <a:cs typeface="Times New Roman" panose="02020603050405020304" pitchFamily="18" charset="0"/>
              </a:rPr>
              <a:t>DEPARTMENTAL PRIORITIES (</a:t>
            </a:r>
            <a:r>
              <a:rPr lang="en-US" sz="3200" b="1" u="sng" dirty="0" err="1">
                <a:cs typeface="Times New Roman" panose="02020603050405020304" pitchFamily="18" charset="0"/>
              </a:rPr>
              <a:t>cont</a:t>
            </a:r>
            <a:r>
              <a:rPr lang="en-US" sz="3200" b="1" u="sng" dirty="0">
                <a:cs typeface="Times New Roman" panose="02020603050405020304" pitchFamily="18" charset="0"/>
              </a:rPr>
              <a:t>)</a:t>
            </a:r>
          </a:p>
          <a:p>
            <a:pPr algn="l">
              <a:lnSpc>
                <a:spcPct val="100000"/>
              </a:lnSpc>
            </a:pPr>
            <a:endParaRPr lang="en-US" sz="1600" b="0" i="0" u="none" strike="noStrike" baseline="0" dirty="0">
              <a:latin typeface="TimesNewRoman"/>
            </a:endParaRPr>
          </a:p>
          <a:p>
            <a:pPr algn="l">
              <a:lnSpc>
                <a:spcPct val="100000"/>
              </a:lnSpc>
            </a:pPr>
            <a:r>
              <a:rPr lang="en-US" sz="2000" b="1" i="0" u="none" strike="noStrike" baseline="0" dirty="0">
                <a:latin typeface="TimesNewRoman"/>
              </a:rPr>
              <a:t>Increase Community Engagement &amp; Public Awareness </a:t>
            </a:r>
            <a:r>
              <a:rPr lang="en-US" sz="2000" b="0" i="0" u="none" strike="noStrike" baseline="0" dirty="0">
                <a:latin typeface="TimesNewRoman"/>
              </a:rPr>
              <a:t>by:</a:t>
            </a:r>
          </a:p>
          <a:p>
            <a:pPr lvl="1">
              <a:lnSpc>
                <a:spcPct val="100000"/>
              </a:lnSpc>
            </a:pPr>
            <a:r>
              <a:rPr lang="en-US" sz="2000" b="0" i="0" u="none" strike="noStrike" baseline="0" dirty="0">
                <a:latin typeface="TimesNewRoman"/>
              </a:rPr>
              <a:t>Having more accessibility to the department’s leadership for community groups focused on neighborhood improvements.</a:t>
            </a:r>
          </a:p>
          <a:p>
            <a:pPr lvl="1">
              <a:lnSpc>
                <a:spcPct val="100000"/>
              </a:lnSpc>
            </a:pPr>
            <a:r>
              <a:rPr lang="en-US" sz="2000" b="0" i="0" u="none" strike="noStrike" baseline="0" dirty="0">
                <a:latin typeface="TimesNewRoman"/>
              </a:rPr>
              <a:t>Strengthening communication between L&amp;I and the public through proactive community engagement, participation in neighborhood civic meetings, and collaboration with community and elected officials to address local concerns.</a:t>
            </a:r>
          </a:p>
          <a:p>
            <a:endParaRPr lang="en-US" dirty="0"/>
          </a:p>
        </p:txBody>
      </p:sp>
    </p:spTree>
    <p:extLst>
      <p:ext uri="{BB962C8B-B14F-4D97-AF65-F5344CB8AC3E}">
        <p14:creationId xmlns:p14="http://schemas.microsoft.com/office/powerpoint/2010/main" val="382994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D358BD-F0D6-99BC-D3AF-975D135D1A58}"/>
              </a:ext>
            </a:extLst>
          </p:cNvPr>
          <p:cNvSpPr>
            <a:spLocks noGrp="1"/>
          </p:cNvSpPr>
          <p:nvPr>
            <p:ph sz="half" idx="2"/>
          </p:nvPr>
        </p:nvSpPr>
        <p:spPr/>
        <p:txBody>
          <a:bodyPr>
            <a:normAutofit/>
          </a:bodyPr>
          <a:lstStyle/>
          <a:p>
            <a:pPr marL="0" marR="97155" lvl="0" indent="0">
              <a:lnSpc>
                <a:spcPct val="115000"/>
              </a:lnSpc>
              <a:spcBef>
                <a:spcPts val="1340"/>
              </a:spcBef>
              <a:spcAft>
                <a:spcPts val="0"/>
              </a:spcAft>
              <a:buNone/>
              <a:tabLst>
                <a:tab pos="304165" algn="l"/>
              </a:tabLst>
            </a:pPr>
            <a:r>
              <a:rPr lang="en-US" sz="2200" spc="0" dirty="0">
                <a:effectLst/>
                <a:ea typeface="Times New Roman" panose="02020603050405020304" pitchFamily="18" charset="0"/>
              </a:rPr>
              <a:t>Discuss the amount of funds the City has collected for vacant property registration fees the last 2 years and the amount billed. Please </a:t>
            </a:r>
            <a:r>
              <a:rPr lang="en-US" sz="2200" dirty="0">
                <a:ea typeface="Times New Roman" panose="02020603050405020304" pitchFamily="18" charset="0"/>
              </a:rPr>
              <a:t>share the amount projected for FY26 budget.</a:t>
            </a:r>
          </a:p>
          <a:p>
            <a:pPr marL="0" marR="97155" lvl="0" indent="0">
              <a:lnSpc>
                <a:spcPct val="115000"/>
              </a:lnSpc>
              <a:spcBef>
                <a:spcPts val="1340"/>
              </a:spcBef>
              <a:spcAft>
                <a:spcPts val="0"/>
              </a:spcAft>
              <a:buNone/>
              <a:tabLst>
                <a:tab pos="304165" algn="l"/>
              </a:tabLst>
            </a:pPr>
            <a:endParaRPr lang="en-US" sz="2200" dirty="0">
              <a:ea typeface="Times New Roman" panose="02020603050405020304" pitchFamily="18" charset="0"/>
            </a:endParaRPr>
          </a:p>
          <a:p>
            <a:pPr marL="742950" marR="196215" lvl="1" indent="-285750">
              <a:lnSpc>
                <a:spcPct val="115000"/>
              </a:lnSpc>
              <a:spcBef>
                <a:spcPts val="5"/>
              </a:spcBef>
              <a:spcAft>
                <a:spcPts val="0"/>
              </a:spcAft>
              <a:buFont typeface="+mj-lt"/>
              <a:buAutoNum type="alphaLcPeriod"/>
              <a:tabLst>
                <a:tab pos="761365" algn="l"/>
              </a:tabLst>
            </a:pPr>
            <a:r>
              <a:rPr lang="en-US" sz="2200" spc="0" dirty="0">
                <a:effectLst/>
                <a:ea typeface="Times New Roman" panose="02020603050405020304" pitchFamily="18" charset="0"/>
              </a:rPr>
              <a:t>Share the number of current vacant properties (inclusive of the Land Bank.)</a:t>
            </a:r>
            <a:endParaRPr lang="en-US" dirty="0"/>
          </a:p>
        </p:txBody>
      </p:sp>
      <p:sp>
        <p:nvSpPr>
          <p:cNvPr id="3" name="Content Placeholder 2">
            <a:extLst>
              <a:ext uri="{FF2B5EF4-FFF2-40B4-BE49-F238E27FC236}">
                <a16:creationId xmlns:a16="http://schemas.microsoft.com/office/drawing/2014/main" id="{C5FCE40F-4035-EE78-94FE-B31A428E1898}"/>
              </a:ext>
            </a:extLst>
          </p:cNvPr>
          <p:cNvSpPr>
            <a:spLocks noGrp="1"/>
          </p:cNvSpPr>
          <p:nvPr>
            <p:ph sz="half" idx="13"/>
          </p:nvPr>
        </p:nvSpPr>
        <p:spPr/>
        <p:txBody>
          <a:bodyPr>
            <a:normAutofit lnSpcReduction="10000"/>
          </a:bodyPr>
          <a:lstStyle/>
          <a:p>
            <a:r>
              <a:rPr lang="en-US" dirty="0"/>
              <a:t>Question 1.</a:t>
            </a:r>
          </a:p>
        </p:txBody>
      </p:sp>
    </p:spTree>
    <p:extLst>
      <p:ext uri="{BB962C8B-B14F-4D97-AF65-F5344CB8AC3E}">
        <p14:creationId xmlns:p14="http://schemas.microsoft.com/office/powerpoint/2010/main" val="3359574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AEB3F1-08F5-3F18-FC31-B19147EA66B5}"/>
              </a:ext>
            </a:extLst>
          </p:cNvPr>
          <p:cNvSpPr>
            <a:spLocks noGrp="1"/>
          </p:cNvSpPr>
          <p:nvPr>
            <p:ph sz="half" idx="2"/>
          </p:nvPr>
        </p:nvSpPr>
        <p:spPr/>
        <p:txBody>
          <a:bodyPr>
            <a:normAutofit fontScale="85000" lnSpcReduction="20000"/>
          </a:bodyPr>
          <a:lstStyle/>
          <a:p>
            <a:pPr marL="0" indent="0">
              <a:lnSpc>
                <a:spcPct val="100000"/>
              </a:lnSpc>
              <a:spcBef>
                <a:spcPts val="1200"/>
              </a:spcBef>
              <a:spcAft>
                <a:spcPts val="1800"/>
              </a:spcAft>
              <a:buNone/>
            </a:pPr>
            <a:r>
              <a:rPr lang="en-US" sz="2400" dirty="0"/>
              <a:t>The City of Wilmington </a:t>
            </a:r>
            <a:r>
              <a:rPr lang="en-US" sz="2400" b="1" u="sng" dirty="0"/>
              <a:t>does not </a:t>
            </a:r>
            <a:r>
              <a:rPr lang="en-US" sz="2400" dirty="0"/>
              <a:t>charge a Registration Fee for vacant properties. Owners are </a:t>
            </a:r>
            <a:r>
              <a:rPr lang="en-US" sz="2400" b="1" dirty="0"/>
              <a:t>required to register a property as vacant </a:t>
            </a:r>
            <a:r>
              <a:rPr lang="en-US" sz="2400" dirty="0"/>
              <a:t>if the property is </a:t>
            </a:r>
            <a:r>
              <a:rPr lang="en-US" sz="2400" b="1" dirty="0"/>
              <a:t>vacant for more than 6 months</a:t>
            </a:r>
            <a:r>
              <a:rPr lang="en-US" sz="2400" dirty="0"/>
              <a:t>. Fees are assessed to vacant properties that have been vacant for more than 1 year, based on the City of Wilmington Vacant Fee Structure.</a:t>
            </a:r>
          </a:p>
          <a:p>
            <a:pPr>
              <a:lnSpc>
                <a:spcPct val="120000"/>
              </a:lnSpc>
              <a:spcBef>
                <a:spcPts val="1200"/>
              </a:spcBef>
              <a:spcAft>
                <a:spcPts val="1200"/>
              </a:spcAft>
              <a:buFontTx/>
              <a:buChar char="-"/>
            </a:pPr>
            <a:r>
              <a:rPr lang="en-US" sz="2400" dirty="0"/>
              <a:t>The billed vacant penalty fees were </a:t>
            </a:r>
            <a:r>
              <a:rPr lang="en-US" sz="2400" b="1" dirty="0"/>
              <a:t>$2,330,500 in FY 2024, and $2,128,500 in FY 2025. </a:t>
            </a:r>
            <a:r>
              <a:rPr lang="en-US" sz="2400" dirty="0"/>
              <a:t>Currently the department is conducting the annual pre-bill vacant property verification check and unable to provide FY 2026 projections until October of 2025.</a:t>
            </a:r>
            <a:endParaRPr lang="en-US" sz="2400" b="1" dirty="0"/>
          </a:p>
          <a:p>
            <a:pPr>
              <a:lnSpc>
                <a:spcPct val="120000"/>
              </a:lnSpc>
              <a:spcBef>
                <a:spcPts val="1200"/>
              </a:spcBef>
              <a:spcAft>
                <a:spcPts val="1200"/>
              </a:spcAft>
              <a:buFontTx/>
              <a:buChar char="-"/>
            </a:pPr>
            <a:r>
              <a:rPr lang="en-US" sz="2400" dirty="0"/>
              <a:t>The city has collected vacant fees in the amounts of </a:t>
            </a:r>
            <a:r>
              <a:rPr lang="en-US" sz="2400" b="1" dirty="0"/>
              <a:t>$953,267 in FY 2024, $851,242 in FY 2025 (YTD),  and FY 2026 projected $920,202. </a:t>
            </a:r>
            <a:endParaRPr lang="en-US" sz="2400" dirty="0"/>
          </a:p>
          <a:p>
            <a:pPr>
              <a:lnSpc>
                <a:spcPct val="120000"/>
              </a:lnSpc>
              <a:spcBef>
                <a:spcPts val="1200"/>
              </a:spcBef>
              <a:spcAft>
                <a:spcPts val="1200"/>
              </a:spcAft>
              <a:buFontTx/>
              <a:buChar char="-"/>
            </a:pPr>
            <a:endParaRPr lang="en-US" sz="2400" b="1" dirty="0"/>
          </a:p>
          <a:p>
            <a:pPr marL="0" indent="0">
              <a:lnSpc>
                <a:spcPct val="100000"/>
              </a:lnSpc>
              <a:spcBef>
                <a:spcPts val="1200"/>
              </a:spcBef>
              <a:spcAft>
                <a:spcPts val="1200"/>
              </a:spcAft>
              <a:buNone/>
            </a:pPr>
            <a:r>
              <a:rPr lang="en-US" sz="2400" dirty="0"/>
              <a:t> </a:t>
            </a:r>
          </a:p>
        </p:txBody>
      </p:sp>
      <p:sp>
        <p:nvSpPr>
          <p:cNvPr id="3" name="Content Placeholder 2">
            <a:extLst>
              <a:ext uri="{FF2B5EF4-FFF2-40B4-BE49-F238E27FC236}">
                <a16:creationId xmlns:a16="http://schemas.microsoft.com/office/drawing/2014/main" id="{AC3CB864-4810-20EA-83C6-89A112551871}"/>
              </a:ext>
            </a:extLst>
          </p:cNvPr>
          <p:cNvSpPr>
            <a:spLocks noGrp="1"/>
          </p:cNvSpPr>
          <p:nvPr>
            <p:ph sz="half" idx="13"/>
          </p:nvPr>
        </p:nvSpPr>
        <p:spPr/>
        <p:txBody>
          <a:bodyPr>
            <a:normAutofit lnSpcReduction="10000"/>
          </a:bodyPr>
          <a:lstStyle/>
          <a:p>
            <a:r>
              <a:rPr lang="en-US" dirty="0"/>
              <a:t>Question 1. Answer</a:t>
            </a:r>
          </a:p>
        </p:txBody>
      </p:sp>
    </p:spTree>
    <p:extLst>
      <p:ext uri="{BB962C8B-B14F-4D97-AF65-F5344CB8AC3E}">
        <p14:creationId xmlns:p14="http://schemas.microsoft.com/office/powerpoint/2010/main" val="357236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B3CD31-30C6-9760-639A-92954BF33597}"/>
              </a:ext>
            </a:extLst>
          </p:cNvPr>
          <p:cNvSpPr>
            <a:spLocks noGrp="1"/>
          </p:cNvSpPr>
          <p:nvPr>
            <p:ph sz="half" idx="2"/>
          </p:nvPr>
        </p:nvSpPr>
        <p:spPr/>
        <p:txBody>
          <a:bodyPr>
            <a:normAutofit/>
          </a:bodyPr>
          <a:lstStyle/>
          <a:p>
            <a:pPr marL="514350" indent="-514350">
              <a:lnSpc>
                <a:spcPct val="100000"/>
              </a:lnSpc>
              <a:spcBef>
                <a:spcPts val="1200"/>
              </a:spcBef>
              <a:spcAft>
                <a:spcPts val="1200"/>
              </a:spcAft>
              <a:buFont typeface="+mj-lt"/>
              <a:buAutoNum type="alphaLcPeriod"/>
            </a:pPr>
            <a:r>
              <a:rPr lang="en-US" sz="2400" dirty="0"/>
              <a:t>As of November 1, 2024, there are </a:t>
            </a:r>
            <a:r>
              <a:rPr lang="en-US" sz="2400" b="1" u="sng" dirty="0"/>
              <a:t>894</a:t>
            </a:r>
            <a:r>
              <a:rPr lang="en-US" sz="2400" dirty="0"/>
              <a:t> vacant properties in the City of Wilmington, including properties owned by the Land Bank, Wilmington Housing Authority, City of Wilmington and 501(c) properties. There are </a:t>
            </a:r>
            <a:r>
              <a:rPr lang="en-US" sz="2400" b="1" u="sng" dirty="0"/>
              <a:t>765</a:t>
            </a:r>
            <a:r>
              <a:rPr lang="en-US" sz="2400" dirty="0"/>
              <a:t> vacant properties owned by private owners.</a:t>
            </a:r>
          </a:p>
          <a:p>
            <a:endParaRPr lang="en-US" dirty="0"/>
          </a:p>
        </p:txBody>
      </p:sp>
      <p:sp>
        <p:nvSpPr>
          <p:cNvPr id="3" name="Content Placeholder 2">
            <a:extLst>
              <a:ext uri="{FF2B5EF4-FFF2-40B4-BE49-F238E27FC236}">
                <a16:creationId xmlns:a16="http://schemas.microsoft.com/office/drawing/2014/main" id="{F9582EEC-1A33-DF57-D6DE-369BF3292A60}"/>
              </a:ext>
            </a:extLst>
          </p:cNvPr>
          <p:cNvSpPr>
            <a:spLocks noGrp="1"/>
          </p:cNvSpPr>
          <p:nvPr>
            <p:ph sz="half" idx="13"/>
          </p:nvPr>
        </p:nvSpPr>
        <p:spPr/>
        <p:txBody>
          <a:bodyPr>
            <a:normAutofit lnSpcReduction="10000"/>
          </a:bodyPr>
          <a:lstStyle/>
          <a:p>
            <a:r>
              <a:rPr lang="en-US" dirty="0"/>
              <a:t>Question 1. Answer (continued)</a:t>
            </a:r>
          </a:p>
        </p:txBody>
      </p:sp>
    </p:spTree>
    <p:extLst>
      <p:ext uri="{BB962C8B-B14F-4D97-AF65-F5344CB8AC3E}">
        <p14:creationId xmlns:p14="http://schemas.microsoft.com/office/powerpoint/2010/main" val="82959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82A49E-AB65-8477-AADB-D30AF3259808}"/>
              </a:ext>
            </a:extLst>
          </p:cNvPr>
          <p:cNvSpPr>
            <a:spLocks noGrp="1"/>
          </p:cNvSpPr>
          <p:nvPr>
            <p:ph sz="half" idx="13"/>
          </p:nvPr>
        </p:nvSpPr>
        <p:spPr>
          <a:xfrm>
            <a:off x="280282" y="755010"/>
            <a:ext cx="4934479" cy="570452"/>
          </a:xfrm>
        </p:spPr>
        <p:txBody>
          <a:bodyPr>
            <a:normAutofit/>
          </a:bodyPr>
          <a:lstStyle/>
          <a:p>
            <a:r>
              <a:rPr lang="en-US" dirty="0"/>
              <a:t>Vacant Properties Map - Tolemi</a:t>
            </a:r>
          </a:p>
        </p:txBody>
      </p:sp>
      <p:pic>
        <p:nvPicPr>
          <p:cNvPr id="6" name="Content Placeholder 5">
            <a:extLst>
              <a:ext uri="{FF2B5EF4-FFF2-40B4-BE49-F238E27FC236}">
                <a16:creationId xmlns:a16="http://schemas.microsoft.com/office/drawing/2014/main" id="{09045CEB-198A-50C7-40FB-A400B55F595A}"/>
              </a:ext>
            </a:extLst>
          </p:cNvPr>
          <p:cNvPicPr>
            <a:picLocks noGrp="1" noChangeAspect="1"/>
          </p:cNvPicPr>
          <p:nvPr>
            <p:ph sz="half" idx="2"/>
          </p:nvPr>
        </p:nvPicPr>
        <p:blipFill>
          <a:blip r:embed="rId2"/>
          <a:stretch>
            <a:fillRect/>
          </a:stretch>
        </p:blipFill>
        <p:spPr>
          <a:xfrm>
            <a:off x="1076770" y="1252064"/>
            <a:ext cx="9484496" cy="5485411"/>
          </a:xfrm>
        </p:spPr>
      </p:pic>
    </p:spTree>
    <p:extLst>
      <p:ext uri="{BB962C8B-B14F-4D97-AF65-F5344CB8AC3E}">
        <p14:creationId xmlns:p14="http://schemas.microsoft.com/office/powerpoint/2010/main" val="2796901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F9A0A9-5E10-8EB8-5270-26AC111683B0}"/>
              </a:ext>
            </a:extLst>
          </p:cNvPr>
          <p:cNvSpPr>
            <a:spLocks noGrp="1"/>
          </p:cNvSpPr>
          <p:nvPr>
            <p:ph sz="half" idx="2"/>
          </p:nvPr>
        </p:nvSpPr>
        <p:spPr/>
        <p:txBody>
          <a:bodyPr/>
          <a:lstStyle/>
          <a:p>
            <a:pPr marL="0" marR="438150" lvl="0" indent="0">
              <a:lnSpc>
                <a:spcPct val="100000"/>
              </a:lnSpc>
              <a:spcBef>
                <a:spcPts val="0"/>
              </a:spcBef>
              <a:spcAft>
                <a:spcPts val="0"/>
              </a:spcAft>
              <a:buNone/>
              <a:tabLst>
                <a:tab pos="304165" algn="l"/>
              </a:tabLst>
            </a:pPr>
            <a:r>
              <a:rPr lang="en-US" sz="2600" spc="0" dirty="0">
                <a:effectLst/>
                <a:ea typeface="Times New Roman" panose="02020603050405020304" pitchFamily="18" charset="0"/>
              </a:rPr>
              <a:t>Discuss the continued funding of </a:t>
            </a:r>
            <a:r>
              <a:rPr lang="en-US" sz="2600" b="1" u="sng" spc="0" dirty="0">
                <a:effectLst/>
                <a:ea typeface="Times New Roman" panose="02020603050405020304" pitchFamily="18" charset="0"/>
              </a:rPr>
              <a:t>$130K</a:t>
            </a:r>
            <a:r>
              <a:rPr lang="en-US" sz="2600" spc="0" dirty="0">
                <a:effectLst/>
                <a:ea typeface="Times New Roman" panose="02020603050405020304" pitchFamily="18" charset="0"/>
              </a:rPr>
              <a:t> budgeted for Property Maintenance pertaining to neglected properties.</a:t>
            </a:r>
          </a:p>
          <a:p>
            <a:pPr marL="0" marR="438150" lvl="0" indent="0">
              <a:lnSpc>
                <a:spcPct val="100000"/>
              </a:lnSpc>
              <a:spcBef>
                <a:spcPts val="0"/>
              </a:spcBef>
              <a:spcAft>
                <a:spcPts val="0"/>
              </a:spcAft>
              <a:buNone/>
              <a:tabLst>
                <a:tab pos="304165" algn="l"/>
              </a:tabLst>
            </a:pPr>
            <a:endParaRPr lang="en-US" sz="2600" spc="0" dirty="0">
              <a:effectLst/>
              <a:ea typeface="Times New Roman" panose="02020603050405020304" pitchFamily="18" charset="0"/>
            </a:endParaRPr>
          </a:p>
          <a:p>
            <a:pPr marL="742950" marR="403860" lvl="1" indent="-285750">
              <a:lnSpc>
                <a:spcPct val="100000"/>
              </a:lnSpc>
              <a:spcBef>
                <a:spcPts val="0"/>
              </a:spcBef>
              <a:spcAft>
                <a:spcPts val="0"/>
              </a:spcAft>
              <a:buFont typeface="+mj-lt"/>
              <a:buAutoNum type="alphaLcPeriod"/>
              <a:tabLst>
                <a:tab pos="761365" algn="l"/>
              </a:tabLst>
            </a:pPr>
            <a:r>
              <a:rPr lang="en-US" sz="2600" spc="0" dirty="0">
                <a:effectLst/>
                <a:ea typeface="Times New Roman" panose="02020603050405020304" pitchFamily="18" charset="0"/>
              </a:rPr>
              <a:t>Specify the amount of funds recouped, if any for the last 3 years.</a:t>
            </a:r>
          </a:p>
          <a:p>
            <a:pPr marL="742950" marR="403860" lvl="1" indent="-285750">
              <a:lnSpc>
                <a:spcPct val="100000"/>
              </a:lnSpc>
              <a:spcBef>
                <a:spcPts val="0"/>
              </a:spcBef>
              <a:spcAft>
                <a:spcPts val="0"/>
              </a:spcAft>
              <a:buFont typeface="+mj-lt"/>
              <a:buAutoNum type="alphaLcPeriod"/>
              <a:tabLst>
                <a:tab pos="761365" algn="l"/>
              </a:tabLst>
            </a:pPr>
            <a:endParaRPr lang="en-US" sz="2600" spc="0" dirty="0">
              <a:effectLst/>
              <a:ea typeface="Times New Roman" panose="02020603050405020304" pitchFamily="18" charset="0"/>
            </a:endParaRPr>
          </a:p>
          <a:p>
            <a:pPr marL="742950" marR="0" lvl="1" indent="-285750">
              <a:lnSpc>
                <a:spcPct val="100000"/>
              </a:lnSpc>
              <a:spcBef>
                <a:spcPts val="0"/>
              </a:spcBef>
              <a:spcAft>
                <a:spcPts val="0"/>
              </a:spcAft>
              <a:buFont typeface="+mj-lt"/>
              <a:buAutoNum type="alphaLcPeriod"/>
              <a:tabLst>
                <a:tab pos="760730" algn="l"/>
              </a:tabLst>
            </a:pPr>
            <a:r>
              <a:rPr lang="en-US" sz="2600" spc="0" dirty="0">
                <a:effectLst/>
                <a:ea typeface="Times New Roman" panose="02020603050405020304" pitchFamily="18" charset="0"/>
              </a:rPr>
              <a:t>Specify number of properties</a:t>
            </a:r>
            <a:r>
              <a:rPr lang="en-US" sz="2600" spc="-15" dirty="0">
                <a:effectLst/>
                <a:ea typeface="Times New Roman" panose="02020603050405020304" pitchFamily="18" charset="0"/>
              </a:rPr>
              <a:t> </a:t>
            </a:r>
            <a:r>
              <a:rPr lang="en-US" sz="2600" spc="0" dirty="0">
                <a:effectLst/>
                <a:ea typeface="Times New Roman" panose="02020603050405020304" pitchFamily="18" charset="0"/>
              </a:rPr>
              <a:t>assisted the last 3 years.</a:t>
            </a:r>
          </a:p>
          <a:p>
            <a:pPr marL="742950" marR="0" lvl="1" indent="-285750">
              <a:lnSpc>
                <a:spcPct val="100000"/>
              </a:lnSpc>
              <a:spcBef>
                <a:spcPts val="0"/>
              </a:spcBef>
              <a:spcAft>
                <a:spcPts val="0"/>
              </a:spcAft>
              <a:buFont typeface="+mj-lt"/>
              <a:buAutoNum type="alphaLcPeriod"/>
              <a:tabLst>
                <a:tab pos="760730" algn="l"/>
              </a:tabLst>
            </a:pPr>
            <a:endParaRPr lang="en-US" sz="2600" spc="0" dirty="0">
              <a:effectLst/>
              <a:ea typeface="Times New Roman" panose="02020603050405020304" pitchFamily="18" charset="0"/>
            </a:endParaRPr>
          </a:p>
          <a:p>
            <a:pPr marL="742950" marR="411480" lvl="1" indent="-285750">
              <a:lnSpc>
                <a:spcPct val="100000"/>
              </a:lnSpc>
              <a:spcBef>
                <a:spcPts val="235"/>
              </a:spcBef>
              <a:spcAft>
                <a:spcPts val="0"/>
              </a:spcAft>
              <a:buFont typeface="+mj-lt"/>
              <a:buAutoNum type="alphaLcPeriod"/>
              <a:tabLst>
                <a:tab pos="761365" algn="l"/>
              </a:tabLst>
            </a:pPr>
            <a:r>
              <a:rPr lang="en-US" sz="2600" spc="0" dirty="0">
                <a:effectLst/>
                <a:ea typeface="Times New Roman" panose="02020603050405020304" pitchFamily="18" charset="0"/>
              </a:rPr>
              <a:t>Share the process for getting vacant homes boarded.</a:t>
            </a:r>
          </a:p>
          <a:p>
            <a:pPr marL="742950" marR="411480" lvl="1" indent="-285750">
              <a:lnSpc>
                <a:spcPct val="100000"/>
              </a:lnSpc>
              <a:spcBef>
                <a:spcPts val="235"/>
              </a:spcBef>
              <a:spcAft>
                <a:spcPts val="0"/>
              </a:spcAft>
              <a:buFont typeface="+mj-lt"/>
              <a:buAutoNum type="alphaLcPeriod"/>
              <a:tabLst>
                <a:tab pos="761365" algn="l"/>
              </a:tabLst>
            </a:pPr>
            <a:endParaRPr lang="en-US" sz="2600" spc="0" dirty="0">
              <a:effectLst/>
              <a:ea typeface="Times New Roman" panose="02020603050405020304" pitchFamily="18" charset="0"/>
            </a:endParaRPr>
          </a:p>
          <a:p>
            <a:pPr marL="742950" marR="74295" lvl="1" indent="-285750">
              <a:lnSpc>
                <a:spcPct val="100000"/>
              </a:lnSpc>
              <a:spcBef>
                <a:spcPts val="0"/>
              </a:spcBef>
              <a:spcAft>
                <a:spcPts val="0"/>
              </a:spcAft>
              <a:buFont typeface="+mj-lt"/>
              <a:buAutoNum type="alphaLcPeriod"/>
              <a:tabLst>
                <a:tab pos="761365" algn="l"/>
              </a:tabLst>
            </a:pPr>
            <a:r>
              <a:rPr lang="en-US" sz="2600" spc="0" dirty="0">
                <a:effectLst/>
                <a:ea typeface="Times New Roman" panose="02020603050405020304" pitchFamily="18" charset="0"/>
              </a:rPr>
              <a:t>Specify number of 311 requests submitted regarding vacant property complaints in the last 2 years.</a:t>
            </a:r>
          </a:p>
          <a:p>
            <a:endParaRPr lang="en-US" dirty="0"/>
          </a:p>
        </p:txBody>
      </p:sp>
      <p:sp>
        <p:nvSpPr>
          <p:cNvPr id="3" name="Content Placeholder 2">
            <a:extLst>
              <a:ext uri="{FF2B5EF4-FFF2-40B4-BE49-F238E27FC236}">
                <a16:creationId xmlns:a16="http://schemas.microsoft.com/office/drawing/2014/main" id="{AF87C50D-A70D-98AD-52E6-5F380BC90E6E}"/>
              </a:ext>
            </a:extLst>
          </p:cNvPr>
          <p:cNvSpPr>
            <a:spLocks noGrp="1"/>
          </p:cNvSpPr>
          <p:nvPr>
            <p:ph sz="half" idx="13"/>
          </p:nvPr>
        </p:nvSpPr>
        <p:spPr/>
        <p:txBody>
          <a:bodyPr>
            <a:normAutofit lnSpcReduction="10000"/>
          </a:bodyPr>
          <a:lstStyle/>
          <a:p>
            <a:r>
              <a:rPr lang="en-US" dirty="0"/>
              <a:t>Question 2.</a:t>
            </a:r>
          </a:p>
        </p:txBody>
      </p:sp>
    </p:spTree>
    <p:extLst>
      <p:ext uri="{BB962C8B-B14F-4D97-AF65-F5344CB8AC3E}">
        <p14:creationId xmlns:p14="http://schemas.microsoft.com/office/powerpoint/2010/main" val="358342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618B4F-69BB-1D9C-E0E5-B2A26E518F75}"/>
              </a:ext>
            </a:extLst>
          </p:cNvPr>
          <p:cNvSpPr>
            <a:spLocks noGrp="1"/>
          </p:cNvSpPr>
          <p:nvPr>
            <p:ph sz="half" idx="2"/>
          </p:nvPr>
        </p:nvSpPr>
        <p:spPr>
          <a:xfrm>
            <a:off x="280282" y="1652631"/>
            <a:ext cx="10851952" cy="4884694"/>
          </a:xfrm>
        </p:spPr>
        <p:txBody>
          <a:bodyPr>
            <a:normAutofit/>
          </a:bodyPr>
          <a:lstStyle/>
          <a:p>
            <a:pPr marL="514350" indent="-514350" algn="just">
              <a:lnSpc>
                <a:spcPct val="100000"/>
              </a:lnSpc>
              <a:buFont typeface="+mj-lt"/>
              <a:buAutoNum type="alphaLcPeriod"/>
            </a:pPr>
            <a:r>
              <a:rPr lang="en-US" sz="2400" dirty="0"/>
              <a:t>The City of Wilmington has recouped approximately </a:t>
            </a:r>
            <a:r>
              <a:rPr lang="en-US" sz="2400" b="1" dirty="0"/>
              <a:t>$300K</a:t>
            </a:r>
            <a:r>
              <a:rPr lang="en-US" sz="2400" dirty="0"/>
              <a:t> for property maintenance for the last three (3) years. </a:t>
            </a:r>
          </a:p>
          <a:p>
            <a:pPr marL="514350" indent="-514350" algn="just">
              <a:lnSpc>
                <a:spcPct val="100000"/>
              </a:lnSpc>
              <a:buFont typeface="+mj-lt"/>
              <a:buAutoNum type="alphaLcPeriod"/>
            </a:pPr>
            <a:r>
              <a:rPr lang="en-US" sz="2400" dirty="0"/>
              <a:t>There were </a:t>
            </a:r>
            <a:r>
              <a:rPr lang="en-US" sz="2400" b="1" dirty="0"/>
              <a:t>889 requests </a:t>
            </a:r>
            <a:r>
              <a:rPr lang="en-US" sz="2400" dirty="0"/>
              <a:t>received for property maintenance in FY22 (516 were for public access ways), </a:t>
            </a:r>
            <a:r>
              <a:rPr lang="en-US" sz="2400" b="1" dirty="0"/>
              <a:t>610 requests</a:t>
            </a:r>
            <a:r>
              <a:rPr lang="en-US" sz="2400" dirty="0"/>
              <a:t> in FY23 (406 were for public access ways), and </a:t>
            </a:r>
            <a:r>
              <a:rPr lang="en-US" sz="2400" b="1" dirty="0"/>
              <a:t>498 requests</a:t>
            </a:r>
            <a:r>
              <a:rPr lang="en-US" sz="2400" dirty="0"/>
              <a:t> in FY24 (358 were for public access ways)</a:t>
            </a:r>
          </a:p>
          <a:p>
            <a:pPr marL="514350" indent="-514350" algn="just">
              <a:lnSpc>
                <a:spcPct val="100000"/>
              </a:lnSpc>
              <a:buFont typeface="+mj-lt"/>
              <a:buAutoNum type="alphaLcPeriod"/>
            </a:pPr>
            <a:r>
              <a:rPr lang="en-US" sz="2400" dirty="0"/>
              <a:t>When a property needs to be secured (boarded up), or trash removed due to illegal dumping, the Inspector documents the current condition and puts in the request to the Contractor for Property Maintenance. Once the issue is addressed by the Contractor, the Inspector verifies that the work has been completed and if the issue was on private property, the property owner is billed, and if the issue is on public property, the Property Maintenance is paid for by the City.</a:t>
            </a:r>
          </a:p>
          <a:p>
            <a:pPr marL="514350" indent="-514350">
              <a:lnSpc>
                <a:spcPct val="100000"/>
              </a:lnSpc>
              <a:buFont typeface="+mj-lt"/>
              <a:buAutoNum type="alphaLcPeriod"/>
            </a:pPr>
            <a:endParaRPr lang="en-US" sz="2400" dirty="0"/>
          </a:p>
          <a:p>
            <a:pPr marL="0" indent="0">
              <a:buNone/>
            </a:pPr>
            <a:endParaRPr lang="en-US" dirty="0"/>
          </a:p>
        </p:txBody>
      </p:sp>
      <p:sp>
        <p:nvSpPr>
          <p:cNvPr id="3" name="Content Placeholder 2">
            <a:extLst>
              <a:ext uri="{FF2B5EF4-FFF2-40B4-BE49-F238E27FC236}">
                <a16:creationId xmlns:a16="http://schemas.microsoft.com/office/drawing/2014/main" id="{CC8AAD16-0486-D357-2EB6-4149AA2D56DD}"/>
              </a:ext>
            </a:extLst>
          </p:cNvPr>
          <p:cNvSpPr>
            <a:spLocks noGrp="1"/>
          </p:cNvSpPr>
          <p:nvPr>
            <p:ph sz="half" idx="13"/>
          </p:nvPr>
        </p:nvSpPr>
        <p:spPr>
          <a:xfrm>
            <a:off x="280282" y="1073791"/>
            <a:ext cx="4934479" cy="494949"/>
          </a:xfrm>
        </p:spPr>
        <p:txBody>
          <a:bodyPr>
            <a:normAutofit/>
          </a:bodyPr>
          <a:lstStyle/>
          <a:p>
            <a:r>
              <a:rPr lang="en-US" dirty="0"/>
              <a:t>Question 2. Answer</a:t>
            </a:r>
          </a:p>
        </p:txBody>
      </p:sp>
    </p:spTree>
    <p:extLst>
      <p:ext uri="{BB962C8B-B14F-4D97-AF65-F5344CB8AC3E}">
        <p14:creationId xmlns:p14="http://schemas.microsoft.com/office/powerpoint/2010/main" val="3203298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583314-6B8C-8B73-14BC-58F8D47676A2}"/>
              </a:ext>
            </a:extLst>
          </p:cNvPr>
          <p:cNvSpPr>
            <a:spLocks noGrp="1"/>
          </p:cNvSpPr>
          <p:nvPr>
            <p:ph sz="half" idx="2"/>
          </p:nvPr>
        </p:nvSpPr>
        <p:spPr/>
        <p:txBody>
          <a:bodyPr/>
          <a:lstStyle/>
          <a:p>
            <a:pPr marL="514350" indent="-514350" algn="just">
              <a:lnSpc>
                <a:spcPct val="100000"/>
              </a:lnSpc>
              <a:buFont typeface="+mj-lt"/>
              <a:buAutoNum type="alphaLcPeriod" startAt="4"/>
            </a:pPr>
            <a:r>
              <a:rPr lang="en-US" dirty="0"/>
              <a:t>There were </a:t>
            </a:r>
            <a:r>
              <a:rPr lang="en-US" b="1" u="sng" dirty="0"/>
              <a:t>893</a:t>
            </a:r>
            <a:r>
              <a:rPr lang="en-US" dirty="0"/>
              <a:t> complaints entered into 311 for vacant properties during the last 2 years (456 in 2023, 437 in 2024). Year to date there have been 94 complaints. </a:t>
            </a:r>
          </a:p>
          <a:p>
            <a:endParaRPr lang="en-US" dirty="0"/>
          </a:p>
        </p:txBody>
      </p:sp>
      <p:sp>
        <p:nvSpPr>
          <p:cNvPr id="3" name="Content Placeholder 2">
            <a:extLst>
              <a:ext uri="{FF2B5EF4-FFF2-40B4-BE49-F238E27FC236}">
                <a16:creationId xmlns:a16="http://schemas.microsoft.com/office/drawing/2014/main" id="{A620EC46-9678-02AC-6711-858E5E7FFD7C}"/>
              </a:ext>
            </a:extLst>
          </p:cNvPr>
          <p:cNvSpPr>
            <a:spLocks noGrp="1"/>
          </p:cNvSpPr>
          <p:nvPr>
            <p:ph sz="half" idx="13"/>
          </p:nvPr>
        </p:nvSpPr>
        <p:spPr/>
        <p:txBody>
          <a:bodyPr>
            <a:normAutofit lnSpcReduction="10000"/>
          </a:bodyPr>
          <a:lstStyle/>
          <a:p>
            <a:r>
              <a:rPr lang="en-US" dirty="0"/>
              <a:t>Question 2. Answer (continued)</a:t>
            </a:r>
          </a:p>
        </p:txBody>
      </p:sp>
    </p:spTree>
    <p:extLst>
      <p:ext uri="{BB962C8B-B14F-4D97-AF65-F5344CB8AC3E}">
        <p14:creationId xmlns:p14="http://schemas.microsoft.com/office/powerpoint/2010/main" val="2067124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239577"/>
            <a:ext cx="10968447" cy="5297748"/>
          </a:xfrm>
        </p:spPr>
        <p:txBody>
          <a:bodyPr>
            <a:normAutofit/>
          </a:bodyPr>
          <a:lstStyle/>
          <a:p>
            <a:pPr marL="0" indent="0">
              <a:buNone/>
            </a:pPr>
            <a:r>
              <a:rPr lang="en-US" sz="2800" b="1" dirty="0"/>
              <a:t>QUESTION 3.</a:t>
            </a:r>
          </a:p>
          <a:p>
            <a:pPr marL="383540" lvl="1"/>
            <a:endParaRPr lang="en-US" sz="3200" dirty="0"/>
          </a:p>
          <a:p>
            <a:pPr marL="0" marR="0" lvl="0" indent="0">
              <a:spcBef>
                <a:spcPts val="0"/>
              </a:spcBef>
              <a:spcAft>
                <a:spcPts val="0"/>
              </a:spcAft>
              <a:buNone/>
              <a:tabLst>
                <a:tab pos="520700" algn="l"/>
              </a:tabLst>
            </a:pPr>
            <a:r>
              <a:rPr lang="en-US" dirty="0"/>
              <a:t>Share the amount of funds projected for FY26 pertaining to Nuisance Properties, and the amount of funds collected the last 2 years.</a:t>
            </a:r>
          </a:p>
          <a:p>
            <a:pPr marL="0" marR="0" lvl="0" indent="0">
              <a:spcBef>
                <a:spcPts val="0"/>
              </a:spcBef>
              <a:spcAft>
                <a:spcPts val="0"/>
              </a:spcAft>
              <a:buNone/>
              <a:tabLst>
                <a:tab pos="520700" algn="l"/>
              </a:tabLst>
            </a:pPr>
            <a:endParaRPr lang="en-US" dirty="0"/>
          </a:p>
          <a:p>
            <a:pPr marL="742950" marR="0" lvl="1" indent="-285750">
              <a:spcBef>
                <a:spcPts val="240"/>
              </a:spcBef>
              <a:spcAft>
                <a:spcPts val="0"/>
              </a:spcAft>
              <a:buFont typeface="+mj-lt"/>
              <a:buAutoNum type="alphaLcPeriod"/>
              <a:tabLst>
                <a:tab pos="978535" algn="l"/>
              </a:tabLst>
            </a:pPr>
            <a:r>
              <a:rPr lang="en-US" sz="2800" dirty="0"/>
              <a:t> Specify the number of businesses or properties closed within the last 3 years due to nuisance property. Please list per district and per year.</a:t>
            </a:r>
          </a:p>
          <a:p>
            <a:pPr marL="742950" marR="0" lvl="1" indent="-285750">
              <a:spcBef>
                <a:spcPts val="240"/>
              </a:spcBef>
              <a:spcAft>
                <a:spcPts val="0"/>
              </a:spcAft>
              <a:buFont typeface="+mj-lt"/>
              <a:buAutoNum type="alphaLcPeriod"/>
              <a:tabLst>
                <a:tab pos="978535" algn="l"/>
              </a:tabLst>
            </a:pPr>
            <a:endParaRPr lang="en-US" sz="2800" dirty="0"/>
          </a:p>
          <a:p>
            <a:pPr marL="742950" marR="0" lvl="1" indent="-285750">
              <a:spcBef>
                <a:spcPts val="250"/>
              </a:spcBef>
              <a:spcAft>
                <a:spcPts val="0"/>
              </a:spcAft>
              <a:buFont typeface="+mj-lt"/>
              <a:buAutoNum type="alphaLcPeriod"/>
              <a:tabLst>
                <a:tab pos="978535" algn="l"/>
              </a:tabLst>
            </a:pPr>
            <a:r>
              <a:rPr lang="en-US" sz="2800" dirty="0"/>
              <a:t> Specify number of 311 requests submitted regarding nuisance properties complaints the last 2 years.</a:t>
            </a:r>
          </a:p>
          <a:p>
            <a:pPr marL="457200" marR="0" lvl="1" indent="0">
              <a:spcBef>
                <a:spcPts val="250"/>
              </a:spcBef>
              <a:spcAft>
                <a:spcPts val="0"/>
              </a:spcAft>
              <a:buNone/>
              <a:tabLst>
                <a:tab pos="978535" algn="l"/>
              </a:tabLst>
            </a:pPr>
            <a:endParaRPr lang="en-US" sz="2800" dirty="0"/>
          </a:p>
        </p:txBody>
      </p:sp>
    </p:spTree>
    <p:extLst>
      <p:ext uri="{BB962C8B-B14F-4D97-AF65-F5344CB8AC3E}">
        <p14:creationId xmlns:p14="http://schemas.microsoft.com/office/powerpoint/2010/main" val="2527413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EB8F32-38DB-2F51-A76A-816B397198BF}"/>
              </a:ext>
            </a:extLst>
          </p:cNvPr>
          <p:cNvSpPr>
            <a:spLocks noGrp="1"/>
          </p:cNvSpPr>
          <p:nvPr>
            <p:ph sz="half" idx="2"/>
          </p:nvPr>
        </p:nvSpPr>
        <p:spPr/>
        <p:txBody>
          <a:bodyPr>
            <a:normAutofit/>
          </a:bodyPr>
          <a:lstStyle/>
          <a:p>
            <a:pPr marL="514350" indent="-514350" algn="just">
              <a:buFont typeface="+mj-lt"/>
              <a:buAutoNum type="alphaLcPeriod"/>
            </a:pPr>
            <a:r>
              <a:rPr lang="en-US" sz="2400" dirty="0"/>
              <a:t>The City of Wilmington has worked on approximately 9 nuisance complaints for businesses in the last 3 years. Some may have been closed temporarily but most have come into compliance since being notified of their Nuisance Property status. There have been several residential properties that have been identified as Nuisance Properties and the city has worked with the owners, but none have been “closed”. </a:t>
            </a:r>
          </a:p>
          <a:p>
            <a:pPr marL="514350" indent="-514350" algn="just">
              <a:buFont typeface="+mj-lt"/>
              <a:buAutoNum type="alphaLcPeriod"/>
            </a:pPr>
            <a:endParaRPr lang="en-US" sz="2400" dirty="0"/>
          </a:p>
          <a:p>
            <a:pPr marL="514350" indent="-514350" algn="just">
              <a:buFont typeface="+mj-lt"/>
              <a:buAutoNum type="alphaLcPeriod"/>
            </a:pPr>
            <a:r>
              <a:rPr lang="en-US" sz="2400" dirty="0"/>
              <a:t>There have been a total of </a:t>
            </a:r>
            <a:r>
              <a:rPr lang="en-US" sz="2400" b="1" dirty="0"/>
              <a:t>8,465</a:t>
            </a:r>
            <a:r>
              <a:rPr lang="en-US" sz="2400" dirty="0"/>
              <a:t> Property Complaints entered into 311 from January 1, 2023 to December 31, 2024 and a total of </a:t>
            </a:r>
            <a:r>
              <a:rPr lang="en-US" sz="2400" b="1" u="sng" dirty="0"/>
              <a:t>82</a:t>
            </a:r>
            <a:r>
              <a:rPr lang="en-US" sz="2400" dirty="0"/>
              <a:t> complaints entered into 311 for Nuisance Properties (49 in 2023 and 33 in 2024).</a:t>
            </a:r>
            <a:endParaRPr lang="en-US" dirty="0"/>
          </a:p>
        </p:txBody>
      </p:sp>
      <p:sp>
        <p:nvSpPr>
          <p:cNvPr id="3" name="Content Placeholder 2">
            <a:extLst>
              <a:ext uri="{FF2B5EF4-FFF2-40B4-BE49-F238E27FC236}">
                <a16:creationId xmlns:a16="http://schemas.microsoft.com/office/drawing/2014/main" id="{0B593CFF-1FEF-BCB2-6211-FE37643B6098}"/>
              </a:ext>
            </a:extLst>
          </p:cNvPr>
          <p:cNvSpPr>
            <a:spLocks noGrp="1"/>
          </p:cNvSpPr>
          <p:nvPr>
            <p:ph sz="half" idx="13"/>
          </p:nvPr>
        </p:nvSpPr>
        <p:spPr/>
        <p:txBody>
          <a:bodyPr>
            <a:normAutofit lnSpcReduction="10000"/>
          </a:bodyPr>
          <a:lstStyle/>
          <a:p>
            <a:r>
              <a:rPr lang="en-US" dirty="0"/>
              <a:t>Question 3. Answer</a:t>
            </a:r>
          </a:p>
        </p:txBody>
      </p:sp>
    </p:spTree>
    <p:extLst>
      <p:ext uri="{BB962C8B-B14F-4D97-AF65-F5344CB8AC3E}">
        <p14:creationId xmlns:p14="http://schemas.microsoft.com/office/powerpoint/2010/main" val="2460670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271975" y="1134795"/>
            <a:ext cx="10390432" cy="5402530"/>
          </a:xfrm>
        </p:spPr>
        <p:txBody>
          <a:bodyPr>
            <a:normAutofit/>
          </a:bodyPr>
          <a:lstStyle/>
          <a:p>
            <a:pPr marL="0" indent="0">
              <a:buNone/>
            </a:pPr>
            <a:r>
              <a:rPr lang="en-US" sz="2800" b="1" dirty="0"/>
              <a:t>QUESTION 4.</a:t>
            </a:r>
          </a:p>
          <a:p>
            <a:pPr marL="0" marR="0" lvl="0" indent="0">
              <a:lnSpc>
                <a:spcPts val="1610"/>
              </a:lnSpc>
              <a:spcBef>
                <a:spcPts val="1230"/>
              </a:spcBef>
              <a:spcAft>
                <a:spcPts val="0"/>
              </a:spcAft>
              <a:buNone/>
              <a:tabLst>
                <a:tab pos="521335" algn="l"/>
              </a:tabLst>
            </a:pPr>
            <a:endParaRPr lang="en-US" spc="0" dirty="0">
              <a:effectLst/>
              <a:ea typeface="Times New Roman" panose="02020603050405020304" pitchFamily="18" charset="0"/>
            </a:endParaRPr>
          </a:p>
          <a:p>
            <a:pPr marL="0" marR="0" lvl="0" indent="0">
              <a:lnSpc>
                <a:spcPct val="100000"/>
              </a:lnSpc>
              <a:spcBef>
                <a:spcPts val="1230"/>
              </a:spcBef>
              <a:spcAft>
                <a:spcPts val="0"/>
              </a:spcAft>
              <a:buNone/>
              <a:tabLst>
                <a:tab pos="521335" algn="l"/>
              </a:tabLst>
            </a:pPr>
            <a:r>
              <a:rPr lang="en-US" spc="0" dirty="0">
                <a:effectLst/>
                <a:ea typeface="Times New Roman" panose="02020603050405020304" pitchFamily="18" charset="0"/>
              </a:rPr>
              <a:t>Discuss</a:t>
            </a:r>
            <a:r>
              <a:rPr lang="en-US" spc="-20" dirty="0">
                <a:effectLst/>
                <a:ea typeface="Times New Roman" panose="02020603050405020304" pitchFamily="18" charset="0"/>
              </a:rPr>
              <a:t> </a:t>
            </a:r>
            <a:r>
              <a:rPr lang="en-US" spc="0" dirty="0">
                <a:effectLst/>
                <a:ea typeface="Times New Roman" panose="02020603050405020304" pitchFamily="18" charset="0"/>
              </a:rPr>
              <a:t>any proposed changes to positions (new positions, deleted positions, upgrade, realignment, transition, downgrade, title change, salary changes, etc.)</a:t>
            </a:r>
            <a:endParaRPr lang="en-US" dirty="0"/>
          </a:p>
          <a:p>
            <a:pPr marL="0" indent="0">
              <a:lnSpc>
                <a:spcPts val="1610"/>
              </a:lnSpc>
              <a:spcBef>
                <a:spcPts val="0"/>
              </a:spcBef>
              <a:buNone/>
              <a:tabLst>
                <a:tab pos="977900" algn="l"/>
              </a:tabLst>
            </a:pPr>
            <a:endParaRPr lang="en-US" sz="3200" spc="0" dirty="0">
              <a:effectLst/>
              <a:latin typeface="Times New Roman" panose="02020603050405020304" pitchFamily="18"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773706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72D584-4288-C405-FF0A-9B2B0DA6FA7A}"/>
              </a:ext>
            </a:extLst>
          </p:cNvPr>
          <p:cNvSpPr>
            <a:spLocks noGrp="1"/>
          </p:cNvSpPr>
          <p:nvPr>
            <p:ph sz="half" idx="13"/>
          </p:nvPr>
        </p:nvSpPr>
        <p:spPr/>
        <p:txBody>
          <a:bodyPr>
            <a:normAutofit lnSpcReduction="10000"/>
          </a:bodyPr>
          <a:lstStyle/>
          <a:p>
            <a:r>
              <a:rPr lang="en-US" dirty="0"/>
              <a:t>Question 4. Answer</a:t>
            </a:r>
          </a:p>
        </p:txBody>
      </p:sp>
      <p:sp>
        <p:nvSpPr>
          <p:cNvPr id="7" name="Content Placeholder 6">
            <a:extLst>
              <a:ext uri="{FF2B5EF4-FFF2-40B4-BE49-F238E27FC236}">
                <a16:creationId xmlns:a16="http://schemas.microsoft.com/office/drawing/2014/main" id="{0D8992E4-DB59-A894-8536-7AF0B1C25641}"/>
              </a:ext>
            </a:extLst>
          </p:cNvPr>
          <p:cNvSpPr>
            <a:spLocks noGrp="1"/>
          </p:cNvSpPr>
          <p:nvPr>
            <p:ph sz="half" idx="2"/>
          </p:nvPr>
        </p:nvSpPr>
        <p:spPr/>
        <p:txBody>
          <a:bodyPr/>
          <a:lstStyle/>
          <a:p>
            <a:r>
              <a:rPr lang="en-US" dirty="0"/>
              <a:t>There are no position changes in the current budget for the Department of L&amp;I.</a:t>
            </a:r>
          </a:p>
        </p:txBody>
      </p:sp>
    </p:spTree>
    <p:extLst>
      <p:ext uri="{BB962C8B-B14F-4D97-AF65-F5344CB8AC3E}">
        <p14:creationId xmlns:p14="http://schemas.microsoft.com/office/powerpoint/2010/main" val="3716658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648163-5CC2-4118-9310-C217D3AD2324}"/>
              </a:ext>
            </a:extLst>
          </p:cNvPr>
          <p:cNvSpPr>
            <a:spLocks noGrp="1"/>
          </p:cNvSpPr>
          <p:nvPr>
            <p:ph sz="half" idx="2"/>
          </p:nvPr>
        </p:nvSpPr>
        <p:spPr>
          <a:xfrm>
            <a:off x="280282" y="2062264"/>
            <a:ext cx="10851952" cy="4475060"/>
          </a:xfrm>
        </p:spPr>
        <p:txBody>
          <a:bodyPr>
            <a:normAutofit/>
          </a:bodyPr>
          <a:lstStyle/>
          <a:p>
            <a:pPr marL="0" marR="409575" lvl="0" indent="0">
              <a:spcBef>
                <a:spcPts val="300"/>
              </a:spcBef>
              <a:spcAft>
                <a:spcPts val="0"/>
              </a:spcAft>
              <a:buNone/>
              <a:tabLst>
                <a:tab pos="520700" algn="l"/>
              </a:tabLst>
            </a:pPr>
            <a:r>
              <a:rPr lang="en-US" spc="0" dirty="0">
                <a:effectLst/>
                <a:ea typeface="Times New Roman" panose="02020603050405020304" pitchFamily="18" charset="0"/>
              </a:rPr>
              <a:t>Discuss</a:t>
            </a:r>
            <a:r>
              <a:rPr lang="en-US" spc="-15" dirty="0">
                <a:effectLst/>
                <a:ea typeface="Times New Roman" panose="02020603050405020304" pitchFamily="18" charset="0"/>
              </a:rPr>
              <a:t> </a:t>
            </a:r>
            <a:r>
              <a:rPr lang="en-US" spc="0" dirty="0">
                <a:effectLst/>
                <a:ea typeface="Times New Roman" panose="02020603050405020304" pitchFamily="18" charset="0"/>
              </a:rPr>
              <a:t>the</a:t>
            </a:r>
            <a:r>
              <a:rPr lang="en-US" spc="-30" dirty="0">
                <a:effectLst/>
                <a:ea typeface="Times New Roman" panose="02020603050405020304" pitchFamily="18" charset="0"/>
              </a:rPr>
              <a:t> </a:t>
            </a:r>
            <a:r>
              <a:rPr lang="en-US" spc="0" dirty="0">
                <a:effectLst/>
                <a:ea typeface="Times New Roman" panose="02020603050405020304" pitchFamily="18" charset="0"/>
              </a:rPr>
              <a:t>planned</a:t>
            </a:r>
            <a:r>
              <a:rPr lang="en-US" spc="-15" dirty="0">
                <a:effectLst/>
                <a:ea typeface="Times New Roman" panose="02020603050405020304" pitchFamily="18" charset="0"/>
              </a:rPr>
              <a:t> </a:t>
            </a:r>
            <a:r>
              <a:rPr lang="en-US" spc="0" dirty="0">
                <a:effectLst/>
                <a:ea typeface="Times New Roman" panose="02020603050405020304" pitchFamily="18" charset="0"/>
              </a:rPr>
              <a:t>use</a:t>
            </a:r>
            <a:r>
              <a:rPr lang="en-US" spc="-20" dirty="0">
                <a:effectLst/>
                <a:ea typeface="Times New Roman" panose="02020603050405020304" pitchFamily="18" charset="0"/>
              </a:rPr>
              <a:t> </a:t>
            </a:r>
            <a:r>
              <a:rPr lang="en-US" spc="0" dirty="0">
                <a:effectLst/>
                <a:ea typeface="Times New Roman" panose="02020603050405020304" pitchFamily="18" charset="0"/>
              </a:rPr>
              <a:t>for</a:t>
            </a:r>
            <a:r>
              <a:rPr lang="en-US" spc="-20" dirty="0">
                <a:effectLst/>
                <a:ea typeface="Times New Roman" panose="02020603050405020304" pitchFamily="18" charset="0"/>
              </a:rPr>
              <a:t> </a:t>
            </a:r>
            <a:r>
              <a:rPr lang="en-US" spc="0" dirty="0">
                <a:effectLst/>
                <a:ea typeface="Times New Roman" panose="02020603050405020304" pitchFamily="18" charset="0"/>
              </a:rPr>
              <a:t>~</a:t>
            </a:r>
            <a:r>
              <a:rPr lang="en-US" b="1" u="sng" spc="0" dirty="0">
                <a:effectLst/>
                <a:ea typeface="Times New Roman" panose="02020603050405020304" pitchFamily="18" charset="0"/>
              </a:rPr>
              <a:t>$50K</a:t>
            </a:r>
            <a:r>
              <a:rPr lang="en-US" b="1" spc="-20" dirty="0">
                <a:effectLst/>
                <a:ea typeface="Times New Roman" panose="02020603050405020304" pitchFamily="18" charset="0"/>
              </a:rPr>
              <a:t> </a:t>
            </a:r>
            <a:r>
              <a:rPr lang="en-US" spc="0" dirty="0">
                <a:effectLst/>
                <a:ea typeface="Times New Roman" panose="02020603050405020304" pitchFamily="18" charset="0"/>
              </a:rPr>
              <a:t>budgeted</a:t>
            </a:r>
            <a:r>
              <a:rPr lang="en-US" spc="-10" dirty="0">
                <a:effectLst/>
                <a:ea typeface="Times New Roman" panose="02020603050405020304" pitchFamily="18" charset="0"/>
              </a:rPr>
              <a:t> </a:t>
            </a:r>
            <a:r>
              <a:rPr lang="en-US" spc="0" dirty="0">
                <a:effectLst/>
                <a:ea typeface="Times New Roman" panose="02020603050405020304" pitchFamily="18" charset="0"/>
              </a:rPr>
              <a:t>between</a:t>
            </a:r>
            <a:r>
              <a:rPr lang="en-US" spc="-15" dirty="0">
                <a:effectLst/>
                <a:ea typeface="Times New Roman" panose="02020603050405020304" pitchFamily="18" charset="0"/>
              </a:rPr>
              <a:t> </a:t>
            </a:r>
            <a:r>
              <a:rPr lang="en-US" spc="0" dirty="0">
                <a:effectLst/>
                <a:ea typeface="Times New Roman" panose="02020603050405020304" pitchFamily="18" charset="0"/>
              </a:rPr>
              <a:t>the</a:t>
            </a:r>
            <a:r>
              <a:rPr lang="en-US" spc="-30" dirty="0">
                <a:effectLst/>
                <a:ea typeface="Times New Roman" panose="02020603050405020304" pitchFamily="18" charset="0"/>
              </a:rPr>
              <a:t> </a:t>
            </a:r>
            <a:r>
              <a:rPr lang="en-US" spc="0" dirty="0">
                <a:effectLst/>
                <a:ea typeface="Times New Roman" panose="02020603050405020304" pitchFamily="18" charset="0"/>
              </a:rPr>
              <a:t>Overtime</a:t>
            </a:r>
            <a:r>
              <a:rPr lang="en-US" spc="-20" dirty="0">
                <a:effectLst/>
                <a:ea typeface="Times New Roman" panose="02020603050405020304" pitchFamily="18" charset="0"/>
              </a:rPr>
              <a:t> </a:t>
            </a:r>
            <a:r>
              <a:rPr lang="en-US" spc="0" dirty="0">
                <a:effectLst/>
                <a:ea typeface="Times New Roman" panose="02020603050405020304" pitchFamily="18" charset="0"/>
              </a:rPr>
              <a:t>and Standby Pay account categories.</a:t>
            </a:r>
          </a:p>
          <a:p>
            <a:pPr marL="742950" marR="0" lvl="1" indent="-285750">
              <a:lnSpc>
                <a:spcPct val="150000"/>
              </a:lnSpc>
              <a:spcBef>
                <a:spcPts val="0"/>
              </a:spcBef>
              <a:spcAft>
                <a:spcPts val="0"/>
              </a:spcAft>
              <a:buFont typeface="+mj-lt"/>
              <a:buAutoNum type="alphaLcPeriod"/>
              <a:tabLst>
                <a:tab pos="977900" algn="l"/>
              </a:tabLst>
            </a:pPr>
            <a:r>
              <a:rPr lang="en-US" sz="2800" spc="0" dirty="0">
                <a:effectLst/>
                <a:ea typeface="Times New Roman" panose="02020603050405020304" pitchFamily="18" charset="0"/>
              </a:rPr>
              <a:t>Specify</a:t>
            </a:r>
            <a:r>
              <a:rPr lang="en-US" sz="2800" spc="-20" dirty="0">
                <a:effectLst/>
                <a:ea typeface="Times New Roman" panose="02020603050405020304" pitchFamily="18" charset="0"/>
              </a:rPr>
              <a:t> </a:t>
            </a:r>
            <a:r>
              <a:rPr lang="en-US" sz="2800" spc="0" dirty="0">
                <a:effectLst/>
                <a:ea typeface="Times New Roman" panose="02020603050405020304" pitchFamily="18" charset="0"/>
              </a:rPr>
              <a:t>if</a:t>
            </a:r>
            <a:r>
              <a:rPr lang="en-US" sz="2800" spc="-25" dirty="0">
                <a:effectLst/>
                <a:ea typeface="Times New Roman" panose="02020603050405020304" pitchFamily="18" charset="0"/>
              </a:rPr>
              <a:t> </a:t>
            </a:r>
            <a:r>
              <a:rPr lang="en-US" sz="2800" spc="0" dirty="0">
                <a:effectLst/>
                <a:ea typeface="Times New Roman" panose="02020603050405020304" pitchFamily="18" charset="0"/>
              </a:rPr>
              <a:t>any</a:t>
            </a:r>
            <a:r>
              <a:rPr lang="en-US" sz="2800" spc="-20" dirty="0">
                <a:effectLst/>
                <a:ea typeface="Times New Roman" panose="02020603050405020304" pitchFamily="18" charset="0"/>
              </a:rPr>
              <a:t> </a:t>
            </a:r>
            <a:r>
              <a:rPr lang="en-US" sz="2800" spc="0" dirty="0">
                <a:effectLst/>
                <a:ea typeface="Times New Roman" panose="02020603050405020304" pitchFamily="18" charset="0"/>
              </a:rPr>
              <a:t>funding</a:t>
            </a:r>
            <a:r>
              <a:rPr lang="en-US" sz="2800" spc="-20" dirty="0">
                <a:effectLst/>
                <a:ea typeface="Times New Roman" panose="02020603050405020304" pitchFamily="18" charset="0"/>
              </a:rPr>
              <a:t> </a:t>
            </a:r>
            <a:r>
              <a:rPr lang="en-US" sz="2800" spc="0" dirty="0">
                <a:effectLst/>
                <a:ea typeface="Times New Roman" panose="02020603050405020304" pitchFamily="18" charset="0"/>
              </a:rPr>
              <a:t>is</a:t>
            </a:r>
            <a:r>
              <a:rPr lang="en-US" sz="2800" spc="-20" dirty="0">
                <a:effectLst/>
                <a:ea typeface="Times New Roman" panose="02020603050405020304" pitchFamily="18" charset="0"/>
              </a:rPr>
              <a:t> </a:t>
            </a:r>
            <a:r>
              <a:rPr lang="en-US" sz="2800" spc="0" dirty="0">
                <a:effectLst/>
                <a:ea typeface="Times New Roman" panose="02020603050405020304" pitchFamily="18" charset="0"/>
              </a:rPr>
              <a:t>allocated</a:t>
            </a:r>
            <a:r>
              <a:rPr lang="en-US" sz="2800" spc="-20" dirty="0">
                <a:effectLst/>
                <a:ea typeface="Times New Roman" panose="02020603050405020304" pitchFamily="18" charset="0"/>
              </a:rPr>
              <a:t> </a:t>
            </a:r>
            <a:r>
              <a:rPr lang="en-US" sz="2800" spc="0" dirty="0">
                <a:effectLst/>
                <a:ea typeface="Times New Roman" panose="02020603050405020304" pitchFamily="18" charset="0"/>
              </a:rPr>
              <a:t>for</a:t>
            </a:r>
            <a:r>
              <a:rPr lang="en-US" sz="2800" spc="-25" dirty="0">
                <a:effectLst/>
                <a:ea typeface="Times New Roman" panose="02020603050405020304" pitchFamily="18" charset="0"/>
              </a:rPr>
              <a:t> </a:t>
            </a:r>
            <a:r>
              <a:rPr lang="en-US" sz="2800" spc="0" dirty="0">
                <a:effectLst/>
                <a:ea typeface="Times New Roman" panose="02020603050405020304" pitchFamily="18" charset="0"/>
              </a:rPr>
              <a:t>checking</a:t>
            </a:r>
            <a:r>
              <a:rPr lang="en-US" sz="2800" spc="-20" dirty="0">
                <a:effectLst/>
                <a:ea typeface="Times New Roman" panose="02020603050405020304" pitchFamily="18" charset="0"/>
              </a:rPr>
              <a:t> </a:t>
            </a:r>
            <a:r>
              <a:rPr lang="en-US" sz="2800" spc="0" dirty="0">
                <a:effectLst/>
                <a:ea typeface="Times New Roman" panose="02020603050405020304" pitchFamily="18" charset="0"/>
              </a:rPr>
              <a:t>permits</a:t>
            </a:r>
            <a:r>
              <a:rPr lang="en-US" sz="2800" spc="-20" dirty="0">
                <a:effectLst/>
                <a:ea typeface="Times New Roman" panose="02020603050405020304" pitchFamily="18" charset="0"/>
              </a:rPr>
              <a:t> </a:t>
            </a:r>
            <a:r>
              <a:rPr lang="en-US" sz="2800" spc="0" dirty="0">
                <a:effectLst/>
                <a:ea typeface="Times New Roman" panose="02020603050405020304" pitchFamily="18" charset="0"/>
              </a:rPr>
              <a:t>after</a:t>
            </a:r>
            <a:r>
              <a:rPr lang="en-US" sz="2800" spc="-25" dirty="0">
                <a:effectLst/>
                <a:ea typeface="Times New Roman" panose="02020603050405020304" pitchFamily="18" charset="0"/>
              </a:rPr>
              <a:t> </a:t>
            </a:r>
            <a:r>
              <a:rPr lang="en-US" sz="2800" spc="0" dirty="0">
                <a:effectLst/>
                <a:ea typeface="Times New Roman" panose="02020603050405020304" pitchFamily="18" charset="0"/>
              </a:rPr>
              <a:t>hours</a:t>
            </a:r>
          </a:p>
          <a:p>
            <a:pPr marL="457200" marR="294640" lvl="1" indent="0">
              <a:lnSpc>
                <a:spcPct val="100000"/>
              </a:lnSpc>
              <a:spcBef>
                <a:spcPts val="0"/>
              </a:spcBef>
              <a:spcAft>
                <a:spcPts val="0"/>
              </a:spcAft>
              <a:buNone/>
              <a:tabLst>
                <a:tab pos="977900" algn="l"/>
              </a:tabLst>
            </a:pPr>
            <a:r>
              <a:rPr lang="en-US" sz="2800" spc="0" dirty="0">
                <a:effectLst/>
                <a:ea typeface="Times New Roman" panose="02020603050405020304" pitchFamily="18" charset="0"/>
              </a:rPr>
              <a:t>    and weekends.</a:t>
            </a:r>
          </a:p>
        </p:txBody>
      </p:sp>
      <p:sp>
        <p:nvSpPr>
          <p:cNvPr id="3" name="Content Placeholder 2">
            <a:extLst>
              <a:ext uri="{FF2B5EF4-FFF2-40B4-BE49-F238E27FC236}">
                <a16:creationId xmlns:a16="http://schemas.microsoft.com/office/drawing/2014/main" id="{BC55EDB1-FE2D-4897-8067-825D40A87197}"/>
              </a:ext>
            </a:extLst>
          </p:cNvPr>
          <p:cNvSpPr>
            <a:spLocks noGrp="1"/>
          </p:cNvSpPr>
          <p:nvPr>
            <p:ph sz="half" idx="13"/>
          </p:nvPr>
        </p:nvSpPr>
        <p:spPr/>
        <p:txBody>
          <a:bodyPr>
            <a:normAutofit lnSpcReduction="10000"/>
          </a:bodyPr>
          <a:lstStyle/>
          <a:p>
            <a:r>
              <a:rPr lang="en-US" sz="2800" dirty="0"/>
              <a:t>QUESTION 5.</a:t>
            </a:r>
          </a:p>
          <a:p>
            <a:endParaRPr lang="en-US" dirty="0"/>
          </a:p>
        </p:txBody>
      </p:sp>
    </p:spTree>
    <p:extLst>
      <p:ext uri="{BB962C8B-B14F-4D97-AF65-F5344CB8AC3E}">
        <p14:creationId xmlns:p14="http://schemas.microsoft.com/office/powerpoint/2010/main" val="1150605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AE527E-8FCE-437D-9D85-12A0004A48B5}"/>
              </a:ext>
            </a:extLst>
          </p:cNvPr>
          <p:cNvSpPr>
            <a:spLocks noGrp="1"/>
          </p:cNvSpPr>
          <p:nvPr>
            <p:ph sz="half" idx="2"/>
          </p:nvPr>
        </p:nvSpPr>
        <p:spPr/>
        <p:txBody>
          <a:bodyPr>
            <a:normAutofit lnSpcReduction="10000"/>
          </a:bodyPr>
          <a:lstStyle/>
          <a:p>
            <a:endParaRPr lang="en-US" sz="1400" dirty="0"/>
          </a:p>
          <a:p>
            <a:pPr marL="0" marR="409575" lvl="0" indent="0" algn="just">
              <a:spcBef>
                <a:spcPts val="300"/>
              </a:spcBef>
              <a:spcAft>
                <a:spcPts val="0"/>
              </a:spcAft>
              <a:buNone/>
              <a:tabLst>
                <a:tab pos="520700" algn="l"/>
              </a:tabLst>
            </a:pPr>
            <a:r>
              <a:rPr lang="en-US" sz="2400" kern="1200" dirty="0">
                <a:effectLst/>
                <a:ea typeface="Times New Roman" panose="02020603050405020304" pitchFamily="18" charset="0"/>
              </a:rPr>
              <a:t>Overtime is paid for after-hours emergency responses. Emergency responses are dispatched 7 days a week, Monday - Friday from 4:30pm to 8:30am and weekends</a:t>
            </a:r>
            <a:r>
              <a:rPr lang="en-US" sz="2400" dirty="0">
                <a:effectLst/>
                <a:ea typeface="Times New Roman" panose="02020603050405020304" pitchFamily="18" charset="0"/>
              </a:rPr>
              <a:t>.</a:t>
            </a:r>
          </a:p>
          <a:p>
            <a:pPr marL="0" marR="409575" lvl="0" indent="0" algn="just">
              <a:spcBef>
                <a:spcPts val="300"/>
              </a:spcBef>
              <a:spcAft>
                <a:spcPts val="0"/>
              </a:spcAft>
              <a:buNone/>
              <a:tabLst>
                <a:tab pos="520700" algn="l"/>
              </a:tabLst>
            </a:pPr>
            <a:endParaRPr lang="en-US" sz="1400" dirty="0">
              <a:effectLst/>
              <a:ea typeface="Times New Roman" panose="02020603050405020304" pitchFamily="18" charset="0"/>
            </a:endParaRPr>
          </a:p>
          <a:p>
            <a:pPr marL="457200" marR="409575" lvl="0" indent="-457200" algn="just">
              <a:lnSpc>
                <a:spcPct val="100000"/>
              </a:lnSpc>
              <a:spcBef>
                <a:spcPts val="0"/>
              </a:spcBef>
              <a:spcAft>
                <a:spcPts val="0"/>
              </a:spcAft>
              <a:buAutoNum type="alphaLcPeriod"/>
              <a:tabLst>
                <a:tab pos="520700" algn="l"/>
              </a:tabLst>
            </a:pPr>
            <a:r>
              <a:rPr lang="en-US" sz="2400" dirty="0">
                <a:effectLst/>
                <a:ea typeface="Times New Roman" panose="02020603050405020304" pitchFamily="18" charset="0"/>
              </a:rPr>
              <a:t>Standby Pay is for inspectors to be available for after-hours and emergency calls response.</a:t>
            </a:r>
          </a:p>
          <a:p>
            <a:pPr marL="0" indent="0" algn="just">
              <a:buNone/>
            </a:pPr>
            <a:r>
              <a:rPr lang="en-US" sz="2400" dirty="0">
                <a:effectLst/>
                <a:ea typeface="Times New Roman" panose="02020603050405020304" pitchFamily="18" charset="0"/>
              </a:rPr>
              <a:t>      The standby pay is issued for the week of the On-call Schedule for the inspectors</a:t>
            </a:r>
          </a:p>
          <a:p>
            <a:pPr marL="0" indent="0" algn="just">
              <a:spcBef>
                <a:spcPts val="0"/>
              </a:spcBef>
              <a:buNone/>
            </a:pPr>
            <a:r>
              <a:rPr lang="en-US" sz="2400" dirty="0">
                <a:ea typeface="Times New Roman" panose="02020603050405020304" pitchFamily="18" charset="0"/>
              </a:rPr>
              <a:t>     </a:t>
            </a:r>
            <a:r>
              <a:rPr lang="en-US" sz="2400" dirty="0">
                <a:effectLst/>
                <a:ea typeface="Times New Roman" panose="02020603050405020304" pitchFamily="18" charset="0"/>
              </a:rPr>
              <a:t> covering that week: Friday 4:30pm to Friday 8:30am.</a:t>
            </a:r>
          </a:p>
          <a:p>
            <a:pPr marL="341313" indent="-341313" algn="just">
              <a:spcBef>
                <a:spcPts val="0"/>
              </a:spcBef>
              <a:buNone/>
            </a:pPr>
            <a:endParaRPr lang="en-US" sz="1600" dirty="0">
              <a:ea typeface="Times New Roman" panose="02020603050405020304" pitchFamily="18" charset="0"/>
            </a:endParaRPr>
          </a:p>
          <a:p>
            <a:pPr marL="341313" indent="0" algn="just">
              <a:spcBef>
                <a:spcPts val="0"/>
              </a:spcBef>
              <a:buNone/>
            </a:pPr>
            <a:r>
              <a:rPr lang="en-US" sz="2400" dirty="0">
                <a:ea typeface="Times New Roman" panose="02020603050405020304" pitchFamily="18" charset="0"/>
              </a:rPr>
              <a:t>The compensation for Overtime and Standby Pay are based on the requirements in            the Local 1102 Collective Bargaining Agreement.</a:t>
            </a:r>
            <a:endParaRPr lang="en-US" sz="2400" dirty="0">
              <a:effectLst/>
              <a:ea typeface="Times New Roman" panose="02020603050405020304" pitchFamily="18" charset="0"/>
            </a:endParaRPr>
          </a:p>
          <a:p>
            <a:pPr marL="457200" indent="-457200" algn="just">
              <a:buAutoNum type="alphaLcPeriod" startAt="2"/>
            </a:pPr>
            <a:r>
              <a:rPr lang="en-US" sz="2400" dirty="0"/>
              <a:t>L&amp;I has no funds dedicated for after hours permit checks.  If requested L&amp;I will respond to complaints of working without a permit during after hours and on weekends.</a:t>
            </a:r>
          </a:p>
        </p:txBody>
      </p:sp>
      <p:sp>
        <p:nvSpPr>
          <p:cNvPr id="3" name="Content Placeholder 2">
            <a:extLst>
              <a:ext uri="{FF2B5EF4-FFF2-40B4-BE49-F238E27FC236}">
                <a16:creationId xmlns:a16="http://schemas.microsoft.com/office/drawing/2014/main" id="{50565A16-A115-41BD-AD23-20B0808F1D2F}"/>
              </a:ext>
            </a:extLst>
          </p:cNvPr>
          <p:cNvSpPr>
            <a:spLocks noGrp="1"/>
          </p:cNvSpPr>
          <p:nvPr>
            <p:ph sz="half" idx="13"/>
          </p:nvPr>
        </p:nvSpPr>
        <p:spPr/>
        <p:txBody>
          <a:bodyPr>
            <a:normAutofit lnSpcReduction="10000"/>
          </a:bodyPr>
          <a:lstStyle/>
          <a:p>
            <a:r>
              <a:rPr lang="en-US" sz="2800" dirty="0"/>
              <a:t>QUESTION 5. Answer</a:t>
            </a:r>
          </a:p>
          <a:p>
            <a:endParaRPr lang="en-US" dirty="0"/>
          </a:p>
        </p:txBody>
      </p:sp>
    </p:spTree>
    <p:extLst>
      <p:ext uri="{BB962C8B-B14F-4D97-AF65-F5344CB8AC3E}">
        <p14:creationId xmlns:p14="http://schemas.microsoft.com/office/powerpoint/2010/main" val="752533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B34A2F-D4DB-46E5-9992-1D73405F3287}"/>
              </a:ext>
            </a:extLst>
          </p:cNvPr>
          <p:cNvSpPr>
            <a:spLocks noGrp="1"/>
          </p:cNvSpPr>
          <p:nvPr>
            <p:ph sz="half" idx="2"/>
          </p:nvPr>
        </p:nvSpPr>
        <p:spPr/>
        <p:txBody>
          <a:bodyPr/>
          <a:lstStyle/>
          <a:p>
            <a:endParaRPr lang="en-US" dirty="0"/>
          </a:p>
          <a:p>
            <a:pPr marL="0" marR="0" lvl="0" indent="0">
              <a:lnSpc>
                <a:spcPct val="100000"/>
              </a:lnSpc>
              <a:spcBef>
                <a:spcPts val="0"/>
              </a:spcBef>
              <a:spcAft>
                <a:spcPts val="0"/>
              </a:spcAft>
              <a:buNone/>
              <a:tabLst>
                <a:tab pos="520700" algn="l"/>
              </a:tabLst>
            </a:pPr>
            <a:r>
              <a:rPr lang="en-US" spc="0" dirty="0">
                <a:effectLst/>
                <a:ea typeface="Times New Roman" panose="02020603050405020304" pitchFamily="18" charset="0"/>
              </a:rPr>
              <a:t>Discuss</a:t>
            </a:r>
            <a:r>
              <a:rPr lang="en-US" spc="-25" dirty="0">
                <a:effectLst/>
                <a:ea typeface="Times New Roman" panose="02020603050405020304" pitchFamily="18" charset="0"/>
              </a:rPr>
              <a:t> </a:t>
            </a:r>
            <a:r>
              <a:rPr lang="en-US" spc="0" dirty="0">
                <a:effectLst/>
                <a:ea typeface="Times New Roman" panose="02020603050405020304" pitchFamily="18" charset="0"/>
              </a:rPr>
              <a:t>the</a:t>
            </a:r>
            <a:r>
              <a:rPr lang="en-US" spc="-25" dirty="0">
                <a:effectLst/>
                <a:ea typeface="Times New Roman" panose="02020603050405020304" pitchFamily="18" charset="0"/>
              </a:rPr>
              <a:t> </a:t>
            </a:r>
            <a:r>
              <a:rPr lang="en-US" spc="0" dirty="0">
                <a:effectLst/>
                <a:ea typeface="Times New Roman" panose="02020603050405020304" pitchFamily="18" charset="0"/>
              </a:rPr>
              <a:t>planned</a:t>
            </a:r>
            <a:r>
              <a:rPr lang="en-US" spc="-15" dirty="0">
                <a:effectLst/>
                <a:ea typeface="Times New Roman" panose="02020603050405020304" pitchFamily="18" charset="0"/>
              </a:rPr>
              <a:t> </a:t>
            </a:r>
            <a:r>
              <a:rPr lang="en-US" spc="0" dirty="0">
                <a:effectLst/>
                <a:ea typeface="Times New Roman" panose="02020603050405020304" pitchFamily="18" charset="0"/>
              </a:rPr>
              <a:t>use</a:t>
            </a:r>
            <a:r>
              <a:rPr lang="en-US" spc="-15" dirty="0">
                <a:effectLst/>
                <a:ea typeface="Times New Roman" panose="02020603050405020304" pitchFamily="18" charset="0"/>
              </a:rPr>
              <a:t> </a:t>
            </a:r>
            <a:r>
              <a:rPr lang="en-US" spc="0" dirty="0">
                <a:effectLst/>
                <a:ea typeface="Times New Roman" panose="02020603050405020304" pitchFamily="18" charset="0"/>
              </a:rPr>
              <a:t>of</a:t>
            </a:r>
            <a:r>
              <a:rPr lang="en-US" spc="-15" dirty="0">
                <a:effectLst/>
                <a:ea typeface="Times New Roman" panose="02020603050405020304" pitchFamily="18" charset="0"/>
              </a:rPr>
              <a:t> </a:t>
            </a:r>
            <a:r>
              <a:rPr lang="en-US" spc="0" dirty="0">
                <a:effectLst/>
                <a:ea typeface="Times New Roman" panose="02020603050405020304" pitchFamily="18" charset="0"/>
              </a:rPr>
              <a:t>~</a:t>
            </a:r>
            <a:r>
              <a:rPr lang="en-US" b="1" u="sng" spc="0" dirty="0">
                <a:effectLst/>
                <a:ea typeface="Times New Roman" panose="02020603050405020304" pitchFamily="18" charset="0"/>
              </a:rPr>
              <a:t>$74K</a:t>
            </a:r>
            <a:r>
              <a:rPr lang="en-US" b="1" spc="-30" dirty="0">
                <a:effectLst/>
                <a:ea typeface="Times New Roman" panose="02020603050405020304" pitchFamily="18" charset="0"/>
              </a:rPr>
              <a:t> </a:t>
            </a:r>
            <a:r>
              <a:rPr lang="en-US" spc="0" dirty="0">
                <a:effectLst/>
                <a:ea typeface="Times New Roman" panose="02020603050405020304" pitchFamily="18" charset="0"/>
              </a:rPr>
              <a:t>budgeted</a:t>
            </a:r>
            <a:r>
              <a:rPr lang="en-US" spc="-10" dirty="0">
                <a:effectLst/>
                <a:ea typeface="Times New Roman" panose="02020603050405020304" pitchFamily="18" charset="0"/>
              </a:rPr>
              <a:t> between the Temp Salary and </a:t>
            </a:r>
            <a:r>
              <a:rPr lang="en-US" spc="-15" dirty="0">
                <a:effectLst/>
                <a:ea typeface="Times New Roman" panose="02020603050405020304" pitchFamily="18" charset="0"/>
              </a:rPr>
              <a:t> </a:t>
            </a:r>
            <a:r>
              <a:rPr lang="en-US" spc="-10" dirty="0">
                <a:effectLst/>
                <a:ea typeface="Times New Roman" panose="02020603050405020304" pitchFamily="18" charset="0"/>
              </a:rPr>
              <a:t>Consultants account lines.</a:t>
            </a:r>
          </a:p>
          <a:p>
            <a:pPr marL="0" marR="0" lvl="0" indent="0">
              <a:lnSpc>
                <a:spcPts val="1610"/>
              </a:lnSpc>
              <a:spcBef>
                <a:spcPts val="0"/>
              </a:spcBef>
              <a:spcAft>
                <a:spcPts val="0"/>
              </a:spcAft>
              <a:buNone/>
              <a:tabLst>
                <a:tab pos="520700" algn="l"/>
              </a:tabLst>
            </a:pPr>
            <a:endParaRPr lang="en-US" spc="-10" dirty="0">
              <a:effectLst/>
              <a:ea typeface="Times New Roman" panose="02020603050405020304" pitchFamily="18" charset="0"/>
            </a:endParaRPr>
          </a:p>
          <a:p>
            <a:pPr marL="0" marR="0" lvl="0" indent="0">
              <a:lnSpc>
                <a:spcPts val="1610"/>
              </a:lnSpc>
              <a:spcBef>
                <a:spcPts val="0"/>
              </a:spcBef>
              <a:spcAft>
                <a:spcPts val="0"/>
              </a:spcAft>
              <a:buNone/>
              <a:tabLst>
                <a:tab pos="520700" algn="l"/>
              </a:tabLst>
            </a:pPr>
            <a:endParaRPr lang="en-US" spc="0" dirty="0">
              <a:effectLst/>
              <a:ea typeface="Times New Roman" panose="02020603050405020304" pitchFamily="18" charset="0"/>
            </a:endParaRPr>
          </a:p>
          <a:p>
            <a:pPr marL="742950" marR="159385" lvl="1" indent="-285750">
              <a:lnSpc>
                <a:spcPct val="100000"/>
              </a:lnSpc>
              <a:spcBef>
                <a:spcPts val="0"/>
              </a:spcBef>
              <a:spcAft>
                <a:spcPts val="0"/>
              </a:spcAft>
              <a:buFont typeface="+mj-lt"/>
              <a:buAutoNum type="alphaLcPeriod"/>
              <a:tabLst>
                <a:tab pos="761365" algn="l"/>
              </a:tabLst>
            </a:pPr>
            <a:r>
              <a:rPr lang="en-US" sz="2800" spc="0" dirty="0">
                <a:effectLst/>
                <a:ea typeface="Times New Roman" panose="02020603050405020304" pitchFamily="18" charset="0"/>
              </a:rPr>
              <a:t> Specify vendor name, amount of contract, expiration date, length </a:t>
            </a:r>
          </a:p>
          <a:p>
            <a:pPr marL="457200" marR="159385" lvl="1" indent="0">
              <a:lnSpc>
                <a:spcPct val="100000"/>
              </a:lnSpc>
              <a:spcBef>
                <a:spcPts val="0"/>
              </a:spcBef>
              <a:spcAft>
                <a:spcPts val="0"/>
              </a:spcAft>
              <a:buNone/>
              <a:tabLst>
                <a:tab pos="761365" algn="l"/>
              </a:tabLst>
            </a:pPr>
            <a:r>
              <a:rPr lang="en-US" sz="2800" dirty="0">
                <a:ea typeface="Times New Roman" panose="02020603050405020304" pitchFamily="18" charset="0"/>
              </a:rPr>
              <a:t>  </a:t>
            </a:r>
            <a:r>
              <a:rPr lang="en-US" sz="2800" spc="0" dirty="0">
                <a:effectLst/>
                <a:ea typeface="Times New Roman" panose="02020603050405020304" pitchFamily="18" charset="0"/>
              </a:rPr>
              <a:t>  of contract,</a:t>
            </a:r>
            <a:r>
              <a:rPr lang="en-US" sz="2800" spc="-30" dirty="0">
                <a:effectLst/>
                <a:ea typeface="Times New Roman" panose="02020603050405020304" pitchFamily="18" charset="0"/>
              </a:rPr>
              <a:t> </a:t>
            </a:r>
            <a:r>
              <a:rPr lang="en-US" sz="2800" spc="0" dirty="0">
                <a:effectLst/>
                <a:ea typeface="Times New Roman" panose="02020603050405020304" pitchFamily="18" charset="0"/>
              </a:rPr>
              <a:t>how</a:t>
            </a:r>
            <a:r>
              <a:rPr lang="en-US" sz="2800" spc="-10" dirty="0">
                <a:effectLst/>
                <a:ea typeface="Times New Roman" panose="02020603050405020304" pitchFamily="18" charset="0"/>
              </a:rPr>
              <a:t> </a:t>
            </a:r>
            <a:r>
              <a:rPr lang="en-US" sz="2800" spc="0" dirty="0">
                <a:effectLst/>
                <a:ea typeface="Times New Roman" panose="02020603050405020304" pitchFamily="18" charset="0"/>
              </a:rPr>
              <a:t>long</a:t>
            </a:r>
            <a:r>
              <a:rPr lang="en-US" sz="2800" spc="-10" dirty="0">
                <a:effectLst/>
                <a:ea typeface="Times New Roman" panose="02020603050405020304" pitchFamily="18" charset="0"/>
              </a:rPr>
              <a:t> </a:t>
            </a:r>
            <a:r>
              <a:rPr lang="en-US" sz="2800" spc="0" dirty="0">
                <a:effectLst/>
                <a:ea typeface="Times New Roman" panose="02020603050405020304" pitchFamily="18" charset="0"/>
              </a:rPr>
              <a:t>City</a:t>
            </a:r>
            <a:r>
              <a:rPr lang="en-US" sz="2800" spc="-20" dirty="0">
                <a:effectLst/>
                <a:ea typeface="Times New Roman" panose="02020603050405020304" pitchFamily="18" charset="0"/>
              </a:rPr>
              <a:t> </a:t>
            </a:r>
            <a:r>
              <a:rPr lang="en-US" sz="2800" spc="0" dirty="0">
                <a:effectLst/>
                <a:ea typeface="Times New Roman" panose="02020603050405020304" pitchFamily="18" charset="0"/>
              </a:rPr>
              <a:t>has</a:t>
            </a:r>
            <a:r>
              <a:rPr lang="en-US" sz="2800" spc="-10" dirty="0">
                <a:effectLst/>
                <a:ea typeface="Times New Roman" panose="02020603050405020304" pitchFamily="18" charset="0"/>
              </a:rPr>
              <a:t> </a:t>
            </a:r>
            <a:r>
              <a:rPr lang="en-US" sz="2800" spc="0" dirty="0">
                <a:effectLst/>
                <a:ea typeface="Times New Roman" panose="02020603050405020304" pitchFamily="18" charset="0"/>
              </a:rPr>
              <a:t>been</a:t>
            </a:r>
            <a:r>
              <a:rPr lang="en-US" sz="2800" spc="-20" dirty="0">
                <a:effectLst/>
                <a:ea typeface="Times New Roman" panose="02020603050405020304" pitchFamily="18" charset="0"/>
              </a:rPr>
              <a:t> </a:t>
            </a:r>
            <a:r>
              <a:rPr lang="en-US" sz="2800" spc="0" dirty="0">
                <a:effectLst/>
                <a:ea typeface="Times New Roman" panose="02020603050405020304" pitchFamily="18" charset="0"/>
              </a:rPr>
              <a:t>doing</a:t>
            </a:r>
            <a:r>
              <a:rPr lang="en-US" sz="2800" spc="-20" dirty="0">
                <a:effectLst/>
                <a:ea typeface="Times New Roman" panose="02020603050405020304" pitchFamily="18" charset="0"/>
              </a:rPr>
              <a:t> </a:t>
            </a:r>
            <a:r>
              <a:rPr lang="en-US" sz="2800" spc="0" dirty="0">
                <a:effectLst/>
                <a:ea typeface="Times New Roman" panose="02020603050405020304" pitchFamily="18" charset="0"/>
              </a:rPr>
              <a:t>business</a:t>
            </a:r>
            <a:r>
              <a:rPr lang="en-US" sz="2800" spc="-10" dirty="0">
                <a:effectLst/>
                <a:ea typeface="Times New Roman" panose="02020603050405020304" pitchFamily="18" charset="0"/>
              </a:rPr>
              <a:t> </a:t>
            </a:r>
            <a:r>
              <a:rPr lang="en-US" sz="2800" spc="0" dirty="0">
                <a:effectLst/>
                <a:ea typeface="Times New Roman" panose="02020603050405020304" pitchFamily="18" charset="0"/>
              </a:rPr>
              <a:t>with</a:t>
            </a:r>
            <a:r>
              <a:rPr lang="en-US" sz="2800" spc="-10" dirty="0">
                <a:effectLst/>
                <a:ea typeface="Times New Roman" panose="02020603050405020304" pitchFamily="18" charset="0"/>
              </a:rPr>
              <a:t> </a:t>
            </a:r>
            <a:r>
              <a:rPr lang="en-US" sz="2800" spc="0" dirty="0">
                <a:effectLst/>
                <a:ea typeface="Times New Roman" panose="02020603050405020304" pitchFamily="18" charset="0"/>
              </a:rPr>
              <a:t>the</a:t>
            </a:r>
            <a:r>
              <a:rPr lang="en-US" sz="2800" spc="-25" dirty="0">
                <a:effectLst/>
                <a:ea typeface="Times New Roman" panose="02020603050405020304" pitchFamily="18" charset="0"/>
              </a:rPr>
              <a:t> </a:t>
            </a:r>
            <a:r>
              <a:rPr lang="en-US" sz="2800" spc="0" dirty="0">
                <a:effectLst/>
                <a:ea typeface="Times New Roman" panose="02020603050405020304" pitchFamily="18" charset="0"/>
              </a:rPr>
              <a:t>vendor,</a:t>
            </a:r>
            <a:r>
              <a:rPr lang="en-US" sz="2800" spc="-15" dirty="0">
                <a:effectLst/>
                <a:ea typeface="Times New Roman" panose="02020603050405020304" pitchFamily="18" charset="0"/>
              </a:rPr>
              <a:t> </a:t>
            </a:r>
          </a:p>
          <a:p>
            <a:pPr marL="457200" marR="159385" lvl="1" indent="0">
              <a:lnSpc>
                <a:spcPct val="100000"/>
              </a:lnSpc>
              <a:spcBef>
                <a:spcPts val="0"/>
              </a:spcBef>
              <a:spcAft>
                <a:spcPts val="0"/>
              </a:spcAft>
              <a:buNone/>
              <a:tabLst>
                <a:tab pos="761365" algn="l"/>
              </a:tabLst>
            </a:pPr>
            <a:r>
              <a:rPr lang="en-US" sz="2800" spc="-15" dirty="0">
                <a:ea typeface="Times New Roman" panose="02020603050405020304" pitchFamily="18" charset="0"/>
              </a:rPr>
              <a:t>  </a:t>
            </a:r>
            <a:r>
              <a:rPr lang="en-US" sz="2800" spc="-15" dirty="0">
                <a:effectLst/>
                <a:ea typeface="Times New Roman" panose="02020603050405020304" pitchFamily="18" charset="0"/>
              </a:rPr>
              <a:t>  </a:t>
            </a:r>
            <a:r>
              <a:rPr lang="en-US" sz="2800" spc="0" dirty="0">
                <a:effectLst/>
                <a:ea typeface="Times New Roman" panose="02020603050405020304" pitchFamily="18" charset="0"/>
              </a:rPr>
              <a:t>and scope of services.</a:t>
            </a:r>
          </a:p>
          <a:p>
            <a:pPr marL="457200" marR="159385" lvl="1" indent="0">
              <a:lnSpc>
                <a:spcPct val="100000"/>
              </a:lnSpc>
              <a:spcBef>
                <a:spcPts val="0"/>
              </a:spcBef>
              <a:spcAft>
                <a:spcPts val="0"/>
              </a:spcAft>
              <a:buNone/>
              <a:tabLst>
                <a:tab pos="761365" algn="l"/>
              </a:tabLst>
            </a:pPr>
            <a:endParaRPr lang="en-US" sz="2800" dirty="0">
              <a:ea typeface="Times New Roman" panose="02020603050405020304" pitchFamily="18" charset="0"/>
            </a:endParaRPr>
          </a:p>
          <a:p>
            <a:pPr marL="457200" marR="159385" lvl="1" indent="0">
              <a:lnSpc>
                <a:spcPct val="100000"/>
              </a:lnSpc>
              <a:spcBef>
                <a:spcPts val="0"/>
              </a:spcBef>
              <a:spcAft>
                <a:spcPts val="0"/>
              </a:spcAft>
              <a:buNone/>
              <a:tabLst>
                <a:tab pos="761365" algn="l"/>
              </a:tabLst>
            </a:pPr>
            <a:r>
              <a:rPr lang="en-US" sz="2800" spc="0" dirty="0">
                <a:effectLst/>
                <a:ea typeface="Times New Roman" panose="02020603050405020304" pitchFamily="18" charset="0"/>
              </a:rPr>
              <a:t>b. Specify</a:t>
            </a:r>
            <a:r>
              <a:rPr lang="en-US" sz="2800" spc="-20" dirty="0">
                <a:effectLst/>
                <a:ea typeface="Times New Roman" panose="02020603050405020304" pitchFamily="18" charset="0"/>
              </a:rPr>
              <a:t> </a:t>
            </a:r>
            <a:r>
              <a:rPr lang="en-US" sz="2800" spc="0" dirty="0">
                <a:effectLst/>
                <a:ea typeface="Times New Roman" panose="02020603050405020304" pitchFamily="18" charset="0"/>
              </a:rPr>
              <a:t>if</a:t>
            </a:r>
            <a:r>
              <a:rPr lang="en-US" sz="2800" spc="-15" dirty="0">
                <a:effectLst/>
                <a:ea typeface="Times New Roman" panose="02020603050405020304" pitchFamily="18" charset="0"/>
              </a:rPr>
              <a:t> </a:t>
            </a:r>
            <a:r>
              <a:rPr lang="en-US" sz="2800" spc="0" dirty="0">
                <a:effectLst/>
                <a:ea typeface="Times New Roman" panose="02020603050405020304" pitchFamily="18" charset="0"/>
              </a:rPr>
              <a:t>any</a:t>
            </a:r>
            <a:r>
              <a:rPr lang="en-US" sz="2800" spc="-15" dirty="0">
                <a:effectLst/>
                <a:ea typeface="Times New Roman" panose="02020603050405020304" pitchFamily="18" charset="0"/>
              </a:rPr>
              <a:t> </a:t>
            </a:r>
            <a:r>
              <a:rPr lang="en-US" sz="2800" spc="-10" dirty="0">
                <a:effectLst/>
                <a:ea typeface="Times New Roman" panose="02020603050405020304" pitchFamily="18" charset="0"/>
              </a:rPr>
              <a:t>DBE’s.</a:t>
            </a:r>
            <a:endParaRPr lang="en-US" sz="2800" dirty="0">
              <a:ea typeface="Times New Roman" panose="02020603050405020304" pitchFamily="18" charset="0"/>
            </a:endParaRPr>
          </a:p>
          <a:p>
            <a:pPr marL="457200" marR="159385" lvl="1" indent="0">
              <a:lnSpc>
                <a:spcPct val="100000"/>
              </a:lnSpc>
              <a:spcBef>
                <a:spcPts val="0"/>
              </a:spcBef>
              <a:spcAft>
                <a:spcPts val="0"/>
              </a:spcAft>
              <a:buNone/>
              <a:tabLst>
                <a:tab pos="761365" algn="l"/>
              </a:tabLst>
            </a:pPr>
            <a:endParaRPr lang="en-US" sz="2800" spc="0" dirty="0">
              <a:effectLst/>
              <a:ea typeface="Times New Roman" panose="02020603050405020304" pitchFamily="18" charset="0"/>
            </a:endParaRPr>
          </a:p>
        </p:txBody>
      </p:sp>
      <p:sp>
        <p:nvSpPr>
          <p:cNvPr id="3" name="Content Placeholder 2">
            <a:extLst>
              <a:ext uri="{FF2B5EF4-FFF2-40B4-BE49-F238E27FC236}">
                <a16:creationId xmlns:a16="http://schemas.microsoft.com/office/drawing/2014/main" id="{FBE67BF5-2661-45B5-A2C4-148C81EA09FB}"/>
              </a:ext>
            </a:extLst>
          </p:cNvPr>
          <p:cNvSpPr>
            <a:spLocks noGrp="1"/>
          </p:cNvSpPr>
          <p:nvPr>
            <p:ph sz="half" idx="13"/>
          </p:nvPr>
        </p:nvSpPr>
        <p:spPr/>
        <p:txBody>
          <a:bodyPr>
            <a:normAutofit lnSpcReduction="10000"/>
          </a:bodyPr>
          <a:lstStyle/>
          <a:p>
            <a:r>
              <a:rPr lang="en-US" sz="2800" dirty="0"/>
              <a:t>QUESTION 6.</a:t>
            </a:r>
          </a:p>
          <a:p>
            <a:endParaRPr lang="en-US" dirty="0"/>
          </a:p>
        </p:txBody>
      </p:sp>
    </p:spTree>
    <p:extLst>
      <p:ext uri="{BB962C8B-B14F-4D97-AF65-F5344CB8AC3E}">
        <p14:creationId xmlns:p14="http://schemas.microsoft.com/office/powerpoint/2010/main" val="589532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3E8DCC-BE1B-4303-9462-3873CBEC4CF4}"/>
              </a:ext>
            </a:extLst>
          </p:cNvPr>
          <p:cNvSpPr>
            <a:spLocks noGrp="1"/>
          </p:cNvSpPr>
          <p:nvPr>
            <p:ph sz="half" idx="2"/>
          </p:nvPr>
        </p:nvSpPr>
        <p:spPr>
          <a:xfrm>
            <a:off x="422955" y="1693873"/>
            <a:ext cx="10847008" cy="4843451"/>
          </a:xfrm>
        </p:spPr>
        <p:txBody>
          <a:bodyPr>
            <a:normAutofit fontScale="92500" lnSpcReduction="10000"/>
          </a:bodyPr>
          <a:lstStyle/>
          <a:p>
            <a:pPr marL="0" marR="120650" indent="0">
              <a:spcBef>
                <a:spcPts val="0"/>
              </a:spcBef>
              <a:buClr>
                <a:srgbClr val="FF0000"/>
              </a:buClr>
              <a:buNone/>
              <a:tabLst>
                <a:tab pos="977900" algn="l"/>
              </a:tabLst>
            </a:pPr>
            <a:r>
              <a:rPr lang="en-US" sz="2400" dirty="0">
                <a:effectLst/>
                <a:ea typeface="Times New Roman" panose="02020603050405020304" pitchFamily="18" charset="0"/>
              </a:rPr>
              <a:t>a.   Wills Pest Control, 7 years consulting, </a:t>
            </a:r>
            <a:r>
              <a:rPr lang="en-US" sz="2400" u="sng" dirty="0">
                <a:effectLst/>
                <a:ea typeface="Times New Roman" panose="02020603050405020304" pitchFamily="18" charset="0"/>
              </a:rPr>
              <a:t>only</a:t>
            </a:r>
            <a:r>
              <a:rPr lang="en-US" sz="2400" dirty="0">
                <a:effectLst/>
                <a:ea typeface="Times New Roman" panose="02020603050405020304" pitchFamily="18" charset="0"/>
              </a:rPr>
              <a:t> for vacant properties, billed </a:t>
            </a:r>
          </a:p>
          <a:p>
            <a:pPr marL="0" marR="120650" indent="0">
              <a:spcBef>
                <a:spcPts val="0"/>
              </a:spcBef>
              <a:buClr>
                <a:srgbClr val="FF0000"/>
              </a:buClr>
              <a:buNone/>
              <a:tabLst>
                <a:tab pos="977900" algn="l"/>
              </a:tabLst>
            </a:pPr>
            <a:r>
              <a:rPr lang="en-US" sz="2400" dirty="0">
                <a:effectLst/>
                <a:ea typeface="Times New Roman" panose="02020603050405020304" pitchFamily="18" charset="0"/>
              </a:rPr>
              <a:t>      on an as-used basis for small wild animals (racoons, possums, squirrels, etc.)</a:t>
            </a:r>
          </a:p>
          <a:p>
            <a:pPr marL="0" marR="120650" indent="0">
              <a:spcBef>
                <a:spcPts val="0"/>
              </a:spcBef>
              <a:buClr>
                <a:srgbClr val="FF0000"/>
              </a:buClr>
              <a:buNone/>
              <a:tabLst>
                <a:tab pos="977900" algn="l"/>
              </a:tabLst>
            </a:pPr>
            <a:endParaRPr lang="en-US" sz="2400" dirty="0">
              <a:effectLst/>
              <a:ea typeface="Times New Roman" panose="02020603050405020304" pitchFamily="18" charset="0"/>
            </a:endParaRPr>
          </a:p>
          <a:p>
            <a:pPr marL="0" marR="120650" indent="0">
              <a:lnSpc>
                <a:spcPct val="150000"/>
              </a:lnSpc>
              <a:spcBef>
                <a:spcPts val="0"/>
              </a:spcBef>
              <a:buClr>
                <a:srgbClr val="FF0000"/>
              </a:buClr>
              <a:buNone/>
              <a:tabLst>
                <a:tab pos="977900" algn="l"/>
              </a:tabLst>
            </a:pPr>
            <a:r>
              <a:rPr lang="en-US" sz="2400" dirty="0">
                <a:effectLst/>
                <a:ea typeface="Times New Roman" panose="02020603050405020304" pitchFamily="18" charset="0"/>
              </a:rPr>
              <a:t>      R. F. Roofing Company, 6 years consulting, billed on an as-used bases,</a:t>
            </a:r>
          </a:p>
          <a:p>
            <a:pPr marL="0" marR="120650" indent="0">
              <a:spcBef>
                <a:spcPts val="0"/>
              </a:spcBef>
              <a:buClr>
                <a:srgbClr val="FF0000"/>
              </a:buClr>
              <a:buNone/>
              <a:tabLst>
                <a:tab pos="977900" algn="l"/>
              </a:tabLst>
            </a:pPr>
            <a:r>
              <a:rPr lang="en-US" sz="2400" dirty="0">
                <a:ea typeface="Times New Roman" panose="02020603050405020304" pitchFamily="18" charset="0"/>
              </a:rPr>
              <a:t>      </a:t>
            </a:r>
            <a:r>
              <a:rPr lang="en-US" sz="2400" dirty="0">
                <a:effectLst/>
                <a:ea typeface="Times New Roman" panose="02020603050405020304" pitchFamily="18" charset="0"/>
              </a:rPr>
              <a:t>contractor is called for roof evaluations, emergency repairs on vacant</a:t>
            </a:r>
          </a:p>
          <a:p>
            <a:pPr marL="0" marR="120650" indent="0">
              <a:spcBef>
                <a:spcPts val="0"/>
              </a:spcBef>
              <a:buClr>
                <a:srgbClr val="FF0000"/>
              </a:buClr>
              <a:buNone/>
              <a:tabLst>
                <a:tab pos="977900" algn="l"/>
              </a:tabLst>
            </a:pPr>
            <a:r>
              <a:rPr lang="en-US" sz="2400" dirty="0">
                <a:ea typeface="Times New Roman" panose="02020603050405020304" pitchFamily="18" charset="0"/>
              </a:rPr>
              <a:t>     </a:t>
            </a:r>
            <a:r>
              <a:rPr lang="en-US" sz="2400" dirty="0">
                <a:effectLst/>
                <a:ea typeface="Times New Roman" panose="02020603050405020304" pitchFamily="18" charset="0"/>
              </a:rPr>
              <a:t> properties, and for providing certified ladders.</a:t>
            </a:r>
          </a:p>
          <a:p>
            <a:pPr marL="0" marR="120650" indent="0">
              <a:spcBef>
                <a:spcPts val="0"/>
              </a:spcBef>
              <a:buClr>
                <a:srgbClr val="FF0000"/>
              </a:buClr>
              <a:buNone/>
              <a:tabLst>
                <a:tab pos="977900" algn="l"/>
              </a:tabLst>
            </a:pPr>
            <a:endParaRPr lang="en-US" sz="2400" dirty="0">
              <a:effectLst/>
              <a:ea typeface="Times New Roman" panose="02020603050405020304" pitchFamily="18" charset="0"/>
            </a:endParaRPr>
          </a:p>
          <a:p>
            <a:pPr marL="0" marR="120650" indent="0">
              <a:lnSpc>
                <a:spcPct val="150000"/>
              </a:lnSpc>
              <a:spcBef>
                <a:spcPts val="0"/>
              </a:spcBef>
              <a:buClr>
                <a:srgbClr val="FF0000"/>
              </a:buClr>
              <a:buNone/>
              <a:tabLst>
                <a:tab pos="977900" algn="l"/>
              </a:tabLst>
            </a:pPr>
            <a:r>
              <a:rPr lang="en-US" sz="2400" dirty="0">
                <a:effectLst/>
                <a:ea typeface="Times New Roman" panose="02020603050405020304" pitchFamily="18" charset="0"/>
              </a:rPr>
              <a:t>      Ron Tree Service, 5 years consulting, billed on an as-used bases,</a:t>
            </a:r>
          </a:p>
          <a:p>
            <a:pPr marL="0" marR="120650" indent="0">
              <a:spcBef>
                <a:spcPts val="0"/>
              </a:spcBef>
              <a:buClr>
                <a:srgbClr val="FF0000"/>
              </a:buClr>
              <a:buNone/>
              <a:tabLst>
                <a:tab pos="977900" algn="l"/>
              </a:tabLst>
            </a:pPr>
            <a:r>
              <a:rPr lang="en-US" sz="2400" dirty="0">
                <a:ea typeface="Times New Roman" panose="02020603050405020304" pitchFamily="18" charset="0"/>
              </a:rPr>
              <a:t>      </a:t>
            </a:r>
            <a:r>
              <a:rPr lang="en-US" sz="2400" dirty="0">
                <a:effectLst/>
                <a:ea typeface="Times New Roman" panose="02020603050405020304" pitchFamily="18" charset="0"/>
              </a:rPr>
              <a:t>contractor is called for hazardous trees on vacant properties.</a:t>
            </a:r>
          </a:p>
          <a:p>
            <a:pPr marL="0" marR="120650" indent="0">
              <a:spcBef>
                <a:spcPts val="0"/>
              </a:spcBef>
              <a:buClr>
                <a:srgbClr val="FF0000"/>
              </a:buClr>
              <a:buNone/>
              <a:tabLst>
                <a:tab pos="977900" algn="l"/>
              </a:tabLst>
            </a:pPr>
            <a:endParaRPr lang="en-US" sz="2400" dirty="0">
              <a:ea typeface="Times New Roman" panose="02020603050405020304" pitchFamily="18" charset="0"/>
            </a:endParaRPr>
          </a:p>
          <a:p>
            <a:pPr marL="0" marR="120650" indent="0">
              <a:spcBef>
                <a:spcPts val="0"/>
              </a:spcBef>
              <a:buClr>
                <a:srgbClr val="FF0000"/>
              </a:buClr>
              <a:buNone/>
              <a:tabLst>
                <a:tab pos="977900" algn="l"/>
              </a:tabLst>
            </a:pPr>
            <a:endParaRPr lang="en-US" sz="2400" dirty="0">
              <a:effectLst/>
              <a:ea typeface="Times New Roman" panose="02020603050405020304" pitchFamily="18" charset="0"/>
            </a:endParaRPr>
          </a:p>
          <a:p>
            <a:pPr marL="400050" marR="120650" indent="-400050">
              <a:spcBef>
                <a:spcPts val="0"/>
              </a:spcBef>
              <a:buClr>
                <a:srgbClr val="FF0000"/>
              </a:buClr>
              <a:buNone/>
              <a:tabLst>
                <a:tab pos="977900" algn="l"/>
              </a:tabLst>
            </a:pPr>
            <a:r>
              <a:rPr lang="en-US" sz="2400" dirty="0">
                <a:effectLst/>
                <a:ea typeface="Times New Roman" panose="02020603050405020304" pitchFamily="18" charset="0"/>
              </a:rPr>
              <a:t>      There </a:t>
            </a:r>
            <a:r>
              <a:rPr lang="en-US" sz="2400">
                <a:effectLst/>
                <a:ea typeface="Times New Roman" panose="02020603050405020304" pitchFamily="18" charset="0"/>
              </a:rPr>
              <a:t>is </a:t>
            </a:r>
            <a:r>
              <a:rPr lang="en-US" sz="2400" b="1" u="sng">
                <a:effectLst/>
                <a:ea typeface="Times New Roman" panose="02020603050405020304" pitchFamily="18" charset="0"/>
              </a:rPr>
              <a:t>$</a:t>
            </a:r>
            <a:r>
              <a:rPr lang="en-US" sz="2400" b="1" u="sng" dirty="0">
                <a:effectLst/>
                <a:ea typeface="Times New Roman" panose="02020603050405020304" pitchFamily="18" charset="0"/>
              </a:rPr>
              <a:t>10K</a:t>
            </a:r>
            <a:r>
              <a:rPr lang="en-US" sz="2400" dirty="0">
                <a:effectLst/>
                <a:ea typeface="Times New Roman" panose="02020603050405020304" pitchFamily="18" charset="0"/>
              </a:rPr>
              <a:t> in the Temporary Agencies line to hire clerical support for digital    </a:t>
            </a:r>
            <a:r>
              <a:rPr lang="en-US" sz="2400" dirty="0">
                <a:ea typeface="Times New Roman" panose="02020603050405020304" pitchFamily="18" charset="0"/>
              </a:rPr>
              <a:t>               </a:t>
            </a:r>
            <a:r>
              <a:rPr lang="en-US" sz="2400" dirty="0">
                <a:effectLst/>
                <a:ea typeface="Times New Roman" panose="02020603050405020304" pitchFamily="18" charset="0"/>
              </a:rPr>
              <a:t>scanning for a backlog of documents</a:t>
            </a:r>
          </a:p>
          <a:p>
            <a:pPr marL="0" marR="120650" indent="0">
              <a:spcBef>
                <a:spcPts val="0"/>
              </a:spcBef>
              <a:buClr>
                <a:srgbClr val="FF0000"/>
              </a:buClr>
              <a:buNone/>
              <a:tabLst>
                <a:tab pos="977900" algn="l"/>
              </a:tabLst>
            </a:pPr>
            <a:endParaRPr lang="en-US" sz="2400" dirty="0">
              <a:effectLst/>
              <a:ea typeface="Times New Roman" panose="02020603050405020304" pitchFamily="18" charset="0"/>
            </a:endParaRPr>
          </a:p>
          <a:p>
            <a:pPr marL="0" marR="120650" indent="0">
              <a:lnSpc>
                <a:spcPct val="150000"/>
              </a:lnSpc>
              <a:spcBef>
                <a:spcPts val="0"/>
              </a:spcBef>
              <a:buClr>
                <a:srgbClr val="FF0000"/>
              </a:buClr>
              <a:buNone/>
              <a:tabLst>
                <a:tab pos="977900" algn="l"/>
              </a:tabLst>
            </a:pPr>
            <a:r>
              <a:rPr lang="en-US" sz="2400" dirty="0">
                <a:ea typeface="Times New Roman" panose="02020603050405020304" pitchFamily="18" charset="0"/>
              </a:rPr>
              <a:t>b.  </a:t>
            </a:r>
            <a:r>
              <a:rPr lang="en-US" sz="2400" dirty="0">
                <a:effectLst/>
                <a:ea typeface="Times New Roman" panose="02020603050405020304" pitchFamily="18" charset="0"/>
              </a:rPr>
              <a:t>Wills Pest Control is a minority contractor (DBE).</a:t>
            </a:r>
          </a:p>
          <a:p>
            <a:endParaRPr lang="en-US" dirty="0"/>
          </a:p>
        </p:txBody>
      </p:sp>
      <p:sp>
        <p:nvSpPr>
          <p:cNvPr id="3" name="Content Placeholder 2">
            <a:extLst>
              <a:ext uri="{FF2B5EF4-FFF2-40B4-BE49-F238E27FC236}">
                <a16:creationId xmlns:a16="http://schemas.microsoft.com/office/drawing/2014/main" id="{FA11F67E-A150-4CFE-BE22-FA02DBDDF82C}"/>
              </a:ext>
            </a:extLst>
          </p:cNvPr>
          <p:cNvSpPr>
            <a:spLocks noGrp="1"/>
          </p:cNvSpPr>
          <p:nvPr>
            <p:ph sz="half" idx="13"/>
          </p:nvPr>
        </p:nvSpPr>
        <p:spPr>
          <a:xfrm>
            <a:off x="422955" y="1094213"/>
            <a:ext cx="4934479" cy="473825"/>
          </a:xfrm>
        </p:spPr>
        <p:txBody>
          <a:bodyPr>
            <a:normAutofit lnSpcReduction="10000"/>
          </a:bodyPr>
          <a:lstStyle/>
          <a:p>
            <a:r>
              <a:rPr lang="en-US" sz="2800" dirty="0"/>
              <a:t>QUESTION 6. Answer</a:t>
            </a:r>
          </a:p>
        </p:txBody>
      </p:sp>
    </p:spTree>
    <p:extLst>
      <p:ext uri="{BB962C8B-B14F-4D97-AF65-F5344CB8AC3E}">
        <p14:creationId xmlns:p14="http://schemas.microsoft.com/office/powerpoint/2010/main" val="851035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303506"/>
            <a:ext cx="11132805" cy="5233819"/>
          </a:xfrm>
        </p:spPr>
        <p:txBody>
          <a:bodyPr/>
          <a:lstStyle/>
          <a:p>
            <a:pPr marL="0" indent="0">
              <a:buNone/>
            </a:pPr>
            <a:r>
              <a:rPr lang="en-US" sz="2800" b="1" dirty="0"/>
              <a:t>QUESTION 7.</a:t>
            </a:r>
          </a:p>
          <a:p>
            <a:pPr marL="0" marR="85725" lvl="0" indent="0">
              <a:lnSpc>
                <a:spcPct val="100000"/>
              </a:lnSpc>
              <a:spcBef>
                <a:spcPts val="0"/>
              </a:spcBef>
              <a:spcAft>
                <a:spcPts val="0"/>
              </a:spcAft>
              <a:buNone/>
              <a:tabLst>
                <a:tab pos="521335" algn="l"/>
              </a:tabLst>
            </a:pPr>
            <a:endParaRPr lang="en-US" sz="1800" spc="0" dirty="0">
              <a:effectLst/>
              <a:ea typeface="Times New Roman" panose="02020603050405020304" pitchFamily="18" charset="0"/>
            </a:endParaRPr>
          </a:p>
          <a:p>
            <a:pPr marL="0" marR="85725" lvl="0" indent="0">
              <a:lnSpc>
                <a:spcPct val="100000"/>
              </a:lnSpc>
              <a:spcBef>
                <a:spcPts val="0"/>
              </a:spcBef>
              <a:spcAft>
                <a:spcPts val="0"/>
              </a:spcAft>
              <a:buNone/>
              <a:tabLst>
                <a:tab pos="521335" algn="l"/>
              </a:tabLst>
            </a:pPr>
            <a:r>
              <a:rPr lang="en-US" spc="0" dirty="0">
                <a:effectLst/>
                <a:ea typeface="Times New Roman" panose="02020603050405020304" pitchFamily="18" charset="0"/>
              </a:rPr>
              <a:t>Discuss the ~ </a:t>
            </a:r>
            <a:r>
              <a:rPr lang="en-US" b="1" u="sng" spc="0" dirty="0">
                <a:effectLst/>
                <a:ea typeface="Times New Roman" panose="02020603050405020304" pitchFamily="18" charset="0"/>
              </a:rPr>
              <a:t>$290K</a:t>
            </a:r>
            <a:r>
              <a:rPr lang="en-US" spc="0" dirty="0">
                <a:effectLst/>
                <a:ea typeface="Times New Roman" panose="02020603050405020304" pitchFamily="18" charset="0"/>
              </a:rPr>
              <a:t> allocated for Animal Control.</a:t>
            </a:r>
          </a:p>
          <a:p>
            <a:pPr marL="0" marR="85725" lvl="0" indent="0">
              <a:lnSpc>
                <a:spcPct val="100000"/>
              </a:lnSpc>
              <a:spcBef>
                <a:spcPts val="0"/>
              </a:spcBef>
              <a:spcAft>
                <a:spcPts val="0"/>
              </a:spcAft>
              <a:buNone/>
              <a:tabLst>
                <a:tab pos="521335" algn="l"/>
              </a:tabLst>
            </a:pPr>
            <a:endParaRPr lang="en-US" spc="0" dirty="0">
              <a:effectLst/>
              <a:ea typeface="Times New Roman" panose="02020603050405020304" pitchFamily="18" charset="0"/>
            </a:endParaRPr>
          </a:p>
          <a:p>
            <a:pPr marL="514350" marR="85725" lvl="0" indent="-514350">
              <a:lnSpc>
                <a:spcPct val="100000"/>
              </a:lnSpc>
              <a:spcBef>
                <a:spcPts val="0"/>
              </a:spcBef>
              <a:spcAft>
                <a:spcPts val="0"/>
              </a:spcAft>
              <a:buFont typeface="+mj-lt"/>
              <a:buAutoNum type="alphaLcPeriod"/>
              <a:tabLst>
                <a:tab pos="521335" algn="l"/>
              </a:tabLst>
            </a:pPr>
            <a:r>
              <a:rPr lang="en-US" dirty="0">
                <a:ea typeface="Times New Roman" panose="02020603050405020304" pitchFamily="18" charset="0"/>
              </a:rPr>
              <a:t>Provide the number of animals retrieved for the last two years.</a:t>
            </a:r>
          </a:p>
          <a:p>
            <a:pPr marL="514350" marR="85725" lvl="0" indent="-514350">
              <a:lnSpc>
                <a:spcPct val="100000"/>
              </a:lnSpc>
              <a:spcBef>
                <a:spcPts val="0"/>
              </a:spcBef>
              <a:spcAft>
                <a:spcPts val="0"/>
              </a:spcAft>
              <a:buFont typeface="+mj-lt"/>
              <a:buAutoNum type="alphaLcPeriod"/>
              <a:tabLst>
                <a:tab pos="521335" algn="l"/>
              </a:tabLst>
            </a:pPr>
            <a:endParaRPr lang="en-US" dirty="0">
              <a:ea typeface="Times New Roman" panose="02020603050405020304" pitchFamily="18" charset="0"/>
            </a:endParaRPr>
          </a:p>
          <a:p>
            <a:pPr marL="514350" marR="85725" lvl="0" indent="-514350">
              <a:lnSpc>
                <a:spcPct val="100000"/>
              </a:lnSpc>
              <a:spcBef>
                <a:spcPts val="0"/>
              </a:spcBef>
              <a:spcAft>
                <a:spcPts val="0"/>
              </a:spcAft>
              <a:buFont typeface="+mj-lt"/>
              <a:buAutoNum type="alphaLcPeriod"/>
              <a:tabLst>
                <a:tab pos="521335" algn="l"/>
              </a:tabLst>
            </a:pPr>
            <a:r>
              <a:rPr lang="en-US" spc="0" dirty="0">
                <a:effectLst/>
                <a:ea typeface="Times New Roman" panose="02020603050405020304" pitchFamily="18" charset="0"/>
              </a:rPr>
              <a:t>Specify the contract provider and the length of the contract.</a:t>
            </a:r>
          </a:p>
          <a:p>
            <a:pPr marL="0" marR="85725" lvl="0" indent="0">
              <a:lnSpc>
                <a:spcPct val="100000"/>
              </a:lnSpc>
              <a:spcBef>
                <a:spcPts val="0"/>
              </a:spcBef>
              <a:spcAft>
                <a:spcPts val="0"/>
              </a:spcAft>
              <a:buNone/>
              <a:tabLst>
                <a:tab pos="521335" algn="l"/>
              </a:tabLst>
            </a:pPr>
            <a:endParaRPr lang="en-US" dirty="0">
              <a:ea typeface="Times New Roman" panose="02020603050405020304" pitchFamily="18" charset="0"/>
            </a:endParaRPr>
          </a:p>
          <a:p>
            <a:pPr marL="0" marR="85725" lvl="0" indent="0">
              <a:lnSpc>
                <a:spcPct val="100000"/>
              </a:lnSpc>
              <a:spcBef>
                <a:spcPts val="0"/>
              </a:spcBef>
              <a:spcAft>
                <a:spcPts val="0"/>
              </a:spcAft>
              <a:buNone/>
              <a:tabLst>
                <a:tab pos="521335" algn="l"/>
              </a:tabLst>
            </a:pPr>
            <a:endParaRPr lang="en-US" spc="0" dirty="0">
              <a:effectLst/>
              <a:latin typeface="Times New Roman" panose="02020603050405020304" pitchFamily="18" charset="0"/>
              <a:ea typeface="Times New Roman" panose="02020603050405020304" pitchFamily="18" charset="0"/>
            </a:endParaRPr>
          </a:p>
          <a:p>
            <a:pPr marL="0" marR="85725" lvl="0" indent="0">
              <a:lnSpc>
                <a:spcPct val="100000"/>
              </a:lnSpc>
              <a:spcBef>
                <a:spcPts val="0"/>
              </a:spcBef>
              <a:spcAft>
                <a:spcPts val="0"/>
              </a:spcAft>
              <a:buNone/>
              <a:tabLst>
                <a:tab pos="521335" algn="l"/>
              </a:tabLst>
            </a:pPr>
            <a:endParaRPr lang="en-US" spc="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218924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4363BF-AB0C-4856-F874-FE7534807F91}"/>
              </a:ext>
            </a:extLst>
          </p:cNvPr>
          <p:cNvPicPr>
            <a:picLocks noGrp="1" noChangeAspect="1"/>
          </p:cNvPicPr>
          <p:nvPr>
            <p:ph sz="half" idx="2"/>
          </p:nvPr>
        </p:nvPicPr>
        <p:blipFill>
          <a:blip r:embed="rId2"/>
          <a:stretch>
            <a:fillRect/>
          </a:stretch>
        </p:blipFill>
        <p:spPr>
          <a:xfrm>
            <a:off x="280282" y="1871663"/>
            <a:ext cx="7022379" cy="4665662"/>
          </a:xfrm>
        </p:spPr>
      </p:pic>
      <p:sp>
        <p:nvSpPr>
          <p:cNvPr id="3" name="Content Placeholder 2">
            <a:extLst>
              <a:ext uri="{FF2B5EF4-FFF2-40B4-BE49-F238E27FC236}">
                <a16:creationId xmlns:a16="http://schemas.microsoft.com/office/drawing/2014/main" id="{20D6D6C7-46D8-3D85-643B-10B06B88F927}"/>
              </a:ext>
            </a:extLst>
          </p:cNvPr>
          <p:cNvSpPr>
            <a:spLocks noGrp="1"/>
          </p:cNvSpPr>
          <p:nvPr>
            <p:ph sz="half" idx="13"/>
          </p:nvPr>
        </p:nvSpPr>
        <p:spPr/>
        <p:txBody>
          <a:bodyPr>
            <a:normAutofit lnSpcReduction="10000"/>
          </a:bodyPr>
          <a:lstStyle/>
          <a:p>
            <a:r>
              <a:rPr lang="en-US" dirty="0"/>
              <a:t>Question 7. Answer</a:t>
            </a:r>
          </a:p>
        </p:txBody>
      </p:sp>
      <p:pic>
        <p:nvPicPr>
          <p:cNvPr id="7" name="Picture 6">
            <a:extLst>
              <a:ext uri="{FF2B5EF4-FFF2-40B4-BE49-F238E27FC236}">
                <a16:creationId xmlns:a16="http://schemas.microsoft.com/office/drawing/2014/main" id="{6F9D8D9F-1354-A1A1-6050-EE8A64388CE2}"/>
              </a:ext>
            </a:extLst>
          </p:cNvPr>
          <p:cNvPicPr>
            <a:picLocks noChangeAspect="1"/>
          </p:cNvPicPr>
          <p:nvPr/>
        </p:nvPicPr>
        <p:blipFill>
          <a:blip r:embed="rId3"/>
          <a:srcRect l="7587" t="1930" r="6674" b="4264"/>
          <a:stretch/>
        </p:blipFill>
        <p:spPr>
          <a:xfrm>
            <a:off x="7439488" y="1724924"/>
            <a:ext cx="4330188" cy="4498324"/>
          </a:xfrm>
          <a:prstGeom prst="rect">
            <a:avLst/>
          </a:prstGeom>
        </p:spPr>
      </p:pic>
    </p:spTree>
    <p:extLst>
      <p:ext uri="{BB962C8B-B14F-4D97-AF65-F5344CB8AC3E}">
        <p14:creationId xmlns:p14="http://schemas.microsoft.com/office/powerpoint/2010/main" val="102842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F698C09-BC9B-8993-F895-B306C181578C}"/>
              </a:ext>
            </a:extLst>
          </p:cNvPr>
          <p:cNvPicPr>
            <a:picLocks noGrp="1" noChangeAspect="1"/>
          </p:cNvPicPr>
          <p:nvPr>
            <p:ph sz="half" idx="2"/>
          </p:nvPr>
        </p:nvPicPr>
        <p:blipFill>
          <a:blip r:embed="rId2"/>
          <a:stretch>
            <a:fillRect/>
          </a:stretch>
        </p:blipFill>
        <p:spPr>
          <a:xfrm>
            <a:off x="280282" y="1800642"/>
            <a:ext cx="6863087" cy="4665662"/>
          </a:xfrm>
        </p:spPr>
      </p:pic>
      <p:sp>
        <p:nvSpPr>
          <p:cNvPr id="3" name="Content Placeholder 2">
            <a:extLst>
              <a:ext uri="{FF2B5EF4-FFF2-40B4-BE49-F238E27FC236}">
                <a16:creationId xmlns:a16="http://schemas.microsoft.com/office/drawing/2014/main" id="{69CB9046-2988-650E-EE9E-0B6B07B92D44}"/>
              </a:ext>
            </a:extLst>
          </p:cNvPr>
          <p:cNvSpPr>
            <a:spLocks noGrp="1"/>
          </p:cNvSpPr>
          <p:nvPr>
            <p:ph sz="half" idx="13"/>
          </p:nvPr>
        </p:nvSpPr>
        <p:spPr/>
        <p:txBody>
          <a:bodyPr>
            <a:normAutofit lnSpcReduction="10000"/>
          </a:bodyPr>
          <a:lstStyle/>
          <a:p>
            <a:r>
              <a:rPr lang="en-US" dirty="0"/>
              <a:t>Question 7. Answer</a:t>
            </a:r>
          </a:p>
        </p:txBody>
      </p:sp>
      <p:pic>
        <p:nvPicPr>
          <p:cNvPr id="7" name="Picture 6">
            <a:extLst>
              <a:ext uri="{FF2B5EF4-FFF2-40B4-BE49-F238E27FC236}">
                <a16:creationId xmlns:a16="http://schemas.microsoft.com/office/drawing/2014/main" id="{FE3AED10-7937-1BF5-C024-4EBCC00A49BC}"/>
              </a:ext>
            </a:extLst>
          </p:cNvPr>
          <p:cNvPicPr>
            <a:picLocks noChangeAspect="1"/>
          </p:cNvPicPr>
          <p:nvPr/>
        </p:nvPicPr>
        <p:blipFill>
          <a:blip r:embed="rId3"/>
          <a:srcRect l="2889"/>
          <a:stretch/>
        </p:blipFill>
        <p:spPr>
          <a:xfrm>
            <a:off x="7670307" y="1648477"/>
            <a:ext cx="3986073" cy="4807599"/>
          </a:xfrm>
          <a:prstGeom prst="rect">
            <a:avLst/>
          </a:prstGeom>
        </p:spPr>
      </p:pic>
    </p:spTree>
    <p:extLst>
      <p:ext uri="{BB962C8B-B14F-4D97-AF65-F5344CB8AC3E}">
        <p14:creationId xmlns:p14="http://schemas.microsoft.com/office/powerpoint/2010/main" val="912843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314F57-4426-AE83-1C75-9EB1E31B184A}"/>
              </a:ext>
            </a:extLst>
          </p:cNvPr>
          <p:cNvSpPr>
            <a:spLocks noGrp="1"/>
          </p:cNvSpPr>
          <p:nvPr>
            <p:ph sz="half" idx="2"/>
          </p:nvPr>
        </p:nvSpPr>
        <p:spPr/>
        <p:txBody>
          <a:bodyPr>
            <a:normAutofit/>
          </a:bodyPr>
          <a:lstStyle/>
          <a:p>
            <a:pPr marL="0" indent="0">
              <a:buNone/>
            </a:pPr>
            <a:r>
              <a:rPr lang="en-US" dirty="0"/>
              <a:t>The Delaware Department of Health &amp; Social Services, Division of Public Health, Office of Animal Welfare is the contract provider, and the length of the contract is for 3 years (ending in June of 2027).</a:t>
            </a:r>
          </a:p>
          <a:p>
            <a:pPr marL="0" indent="0">
              <a:buNone/>
            </a:pPr>
            <a:endParaRPr lang="en-US" dirty="0"/>
          </a:p>
          <a:p>
            <a:pPr marL="0" indent="0">
              <a:buNone/>
            </a:pPr>
            <a:endParaRPr lang="en-US" dirty="0"/>
          </a:p>
          <a:p>
            <a:pPr marL="0" indent="0">
              <a:buNone/>
            </a:pPr>
            <a:r>
              <a:rPr lang="en-US" dirty="0"/>
              <a:t> </a:t>
            </a:r>
          </a:p>
          <a:p>
            <a:pPr marL="0" indent="0">
              <a:buNone/>
            </a:pPr>
            <a:r>
              <a:rPr lang="en-US" dirty="0"/>
              <a:t>2024 Annual Performance Report</a:t>
            </a:r>
          </a:p>
          <a:p>
            <a:pPr marL="0" indent="0">
              <a:buNone/>
            </a:pPr>
            <a:r>
              <a:rPr lang="en-US" dirty="0"/>
              <a:t>2023 Annual Performance Report</a:t>
            </a:r>
          </a:p>
          <a:p>
            <a:pPr marL="0" indent="0">
              <a:buNone/>
            </a:pPr>
            <a:r>
              <a:rPr lang="en-US" dirty="0"/>
              <a:t>Link: https://animalservices.delaware.gov/detail/12</a:t>
            </a:r>
          </a:p>
        </p:txBody>
      </p:sp>
      <p:sp>
        <p:nvSpPr>
          <p:cNvPr id="3" name="Content Placeholder 2">
            <a:extLst>
              <a:ext uri="{FF2B5EF4-FFF2-40B4-BE49-F238E27FC236}">
                <a16:creationId xmlns:a16="http://schemas.microsoft.com/office/drawing/2014/main" id="{AB48D6A8-B0A9-D8C0-C360-37554C4AE873}"/>
              </a:ext>
            </a:extLst>
          </p:cNvPr>
          <p:cNvSpPr>
            <a:spLocks noGrp="1"/>
          </p:cNvSpPr>
          <p:nvPr>
            <p:ph sz="half" idx="13"/>
          </p:nvPr>
        </p:nvSpPr>
        <p:spPr>
          <a:xfrm>
            <a:off x="280282" y="1174652"/>
            <a:ext cx="7152364" cy="473825"/>
          </a:xfrm>
        </p:spPr>
        <p:txBody>
          <a:bodyPr>
            <a:normAutofit lnSpcReduction="10000"/>
          </a:bodyPr>
          <a:lstStyle/>
          <a:p>
            <a:r>
              <a:rPr lang="en-US" dirty="0"/>
              <a:t>Delaware Animal Services Annual Reports</a:t>
            </a:r>
          </a:p>
        </p:txBody>
      </p:sp>
    </p:spTree>
    <p:extLst>
      <p:ext uri="{BB962C8B-B14F-4D97-AF65-F5344CB8AC3E}">
        <p14:creationId xmlns:p14="http://schemas.microsoft.com/office/powerpoint/2010/main" val="719524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7A824E-D4ED-9AB5-111D-146EF22B8AEA}"/>
              </a:ext>
            </a:extLst>
          </p:cNvPr>
          <p:cNvSpPr>
            <a:spLocks noGrp="1"/>
          </p:cNvSpPr>
          <p:nvPr>
            <p:ph sz="half" idx="2"/>
          </p:nvPr>
        </p:nvSpPr>
        <p:spPr/>
        <p:txBody>
          <a:bodyPr/>
          <a:lstStyle/>
          <a:p>
            <a:pPr marL="0" marR="143510" lvl="0" indent="0" algn="just">
              <a:spcBef>
                <a:spcPts val="0"/>
              </a:spcBef>
              <a:spcAft>
                <a:spcPts val="0"/>
              </a:spcAft>
              <a:buNone/>
              <a:tabLst>
                <a:tab pos="304800" algn="l"/>
              </a:tabLst>
            </a:pPr>
            <a:r>
              <a:rPr lang="en-US" spc="0" dirty="0">
                <a:effectLst/>
                <a:ea typeface="Times New Roman" panose="02020603050405020304" pitchFamily="18" charset="0"/>
              </a:rPr>
              <a:t>Considering</a:t>
            </a:r>
            <a:r>
              <a:rPr lang="en-US" spc="-15" dirty="0">
                <a:effectLst/>
                <a:ea typeface="Times New Roman" panose="02020603050405020304" pitchFamily="18" charset="0"/>
              </a:rPr>
              <a:t> </a:t>
            </a:r>
            <a:r>
              <a:rPr lang="en-US" spc="0" dirty="0">
                <a:effectLst/>
                <a:ea typeface="Times New Roman" panose="02020603050405020304" pitchFamily="18" charset="0"/>
              </a:rPr>
              <a:t>the</a:t>
            </a:r>
            <a:r>
              <a:rPr lang="en-US" spc="-20" dirty="0">
                <a:effectLst/>
                <a:ea typeface="Times New Roman" panose="02020603050405020304" pitchFamily="18" charset="0"/>
              </a:rPr>
              <a:t> </a:t>
            </a:r>
            <a:r>
              <a:rPr lang="en-US" spc="0" dirty="0">
                <a:effectLst/>
                <a:ea typeface="Times New Roman" panose="02020603050405020304" pitchFamily="18" charset="0"/>
              </a:rPr>
              <a:t>number</a:t>
            </a:r>
            <a:r>
              <a:rPr lang="en-US" spc="-25" dirty="0">
                <a:effectLst/>
                <a:ea typeface="Times New Roman" panose="02020603050405020304" pitchFamily="18" charset="0"/>
              </a:rPr>
              <a:t> </a:t>
            </a:r>
            <a:r>
              <a:rPr lang="en-US" spc="0" dirty="0">
                <a:effectLst/>
                <a:ea typeface="Times New Roman" panose="02020603050405020304" pitchFamily="18" charset="0"/>
              </a:rPr>
              <a:t>of</a:t>
            </a:r>
            <a:r>
              <a:rPr lang="en-US" spc="-20" dirty="0">
                <a:effectLst/>
                <a:ea typeface="Times New Roman" panose="02020603050405020304" pitchFamily="18" charset="0"/>
              </a:rPr>
              <a:t> </a:t>
            </a:r>
            <a:r>
              <a:rPr lang="en-US" spc="0" dirty="0">
                <a:effectLst/>
                <a:ea typeface="Times New Roman" panose="02020603050405020304" pitchFamily="18" charset="0"/>
              </a:rPr>
              <a:t>Inspectors</a:t>
            </a:r>
            <a:r>
              <a:rPr lang="en-US" spc="-10" dirty="0">
                <a:effectLst/>
                <a:ea typeface="Times New Roman" panose="02020603050405020304" pitchFamily="18" charset="0"/>
              </a:rPr>
              <a:t> </a:t>
            </a:r>
            <a:r>
              <a:rPr lang="en-US" spc="0" dirty="0">
                <a:effectLst/>
                <a:ea typeface="Times New Roman" panose="02020603050405020304" pitchFamily="18" charset="0"/>
              </a:rPr>
              <a:t>in</a:t>
            </a:r>
            <a:r>
              <a:rPr lang="en-US" spc="-25" dirty="0">
                <a:effectLst/>
                <a:ea typeface="Times New Roman" panose="02020603050405020304" pitchFamily="18" charset="0"/>
              </a:rPr>
              <a:t> </a:t>
            </a:r>
            <a:r>
              <a:rPr lang="en-US" spc="0" dirty="0">
                <a:effectLst/>
                <a:ea typeface="Times New Roman" panose="02020603050405020304" pitchFamily="18" charset="0"/>
              </a:rPr>
              <a:t>your</a:t>
            </a:r>
            <a:r>
              <a:rPr lang="en-US" spc="-25" dirty="0">
                <a:effectLst/>
                <a:ea typeface="Times New Roman" panose="02020603050405020304" pitchFamily="18" charset="0"/>
              </a:rPr>
              <a:t> </a:t>
            </a:r>
            <a:r>
              <a:rPr lang="en-US" spc="0" dirty="0">
                <a:effectLst/>
                <a:ea typeface="Times New Roman" panose="02020603050405020304" pitchFamily="18" charset="0"/>
              </a:rPr>
              <a:t>department,</a:t>
            </a:r>
            <a:r>
              <a:rPr lang="en-US" spc="-30" dirty="0">
                <a:effectLst/>
                <a:ea typeface="Times New Roman" panose="02020603050405020304" pitchFamily="18" charset="0"/>
              </a:rPr>
              <a:t> </a:t>
            </a:r>
            <a:r>
              <a:rPr lang="en-US" spc="0" dirty="0">
                <a:effectLst/>
                <a:ea typeface="Times New Roman" panose="02020603050405020304" pitchFamily="18" charset="0"/>
              </a:rPr>
              <a:t>share</a:t>
            </a:r>
            <a:r>
              <a:rPr lang="en-US" spc="-25" dirty="0">
                <a:effectLst/>
                <a:ea typeface="Times New Roman" panose="02020603050405020304" pitchFamily="18" charset="0"/>
              </a:rPr>
              <a:t> </a:t>
            </a:r>
            <a:r>
              <a:rPr lang="en-US" spc="0" dirty="0">
                <a:effectLst/>
                <a:ea typeface="Times New Roman" panose="02020603050405020304" pitchFamily="18" charset="0"/>
              </a:rPr>
              <a:t>within</a:t>
            </a:r>
            <a:r>
              <a:rPr lang="en-US" spc="-15" dirty="0">
                <a:effectLst/>
                <a:ea typeface="Times New Roman" panose="02020603050405020304" pitchFamily="18" charset="0"/>
              </a:rPr>
              <a:t> </a:t>
            </a:r>
            <a:r>
              <a:rPr lang="en-US" spc="0" dirty="0">
                <a:effectLst/>
                <a:ea typeface="Times New Roman" panose="02020603050405020304" pitchFamily="18" charset="0"/>
              </a:rPr>
              <a:t>your organizational chart if they are aligned by certain quadrants, sectors, and or districts, and if so, please provide on a chart.</a:t>
            </a:r>
          </a:p>
          <a:p>
            <a:pPr marL="0" marR="143510" lvl="0" indent="0" algn="just">
              <a:spcBef>
                <a:spcPts val="0"/>
              </a:spcBef>
              <a:spcAft>
                <a:spcPts val="0"/>
              </a:spcAft>
              <a:buNone/>
              <a:tabLst>
                <a:tab pos="304800" algn="l"/>
              </a:tabLst>
            </a:pPr>
            <a:endParaRPr lang="en-US" spc="0" dirty="0">
              <a:effectLst/>
              <a:ea typeface="Times New Roman" panose="02020603050405020304" pitchFamily="18" charset="0"/>
            </a:endParaRPr>
          </a:p>
          <a:p>
            <a:pPr marL="742950" marR="193675" lvl="1" indent="-285750" algn="just">
              <a:spcBef>
                <a:spcPts val="0"/>
              </a:spcBef>
              <a:spcAft>
                <a:spcPts val="0"/>
              </a:spcAft>
              <a:buFont typeface="+mj-lt"/>
              <a:buAutoNum type="alphaLcPeriod"/>
              <a:tabLst>
                <a:tab pos="761365" algn="l"/>
              </a:tabLst>
            </a:pPr>
            <a:r>
              <a:rPr lang="en-US" sz="2800" spc="0" dirty="0">
                <a:effectLst/>
                <a:ea typeface="Times New Roman" panose="02020603050405020304" pitchFamily="18" charset="0"/>
              </a:rPr>
              <a:t>Provide</a:t>
            </a:r>
            <a:r>
              <a:rPr lang="en-US" sz="2800" spc="-25" dirty="0">
                <a:effectLst/>
                <a:ea typeface="Times New Roman" panose="02020603050405020304" pitchFamily="18" charset="0"/>
              </a:rPr>
              <a:t> </a:t>
            </a:r>
            <a:r>
              <a:rPr lang="en-US" sz="2800" spc="0" dirty="0">
                <a:effectLst/>
                <a:ea typeface="Times New Roman" panose="02020603050405020304" pitchFamily="18" charset="0"/>
              </a:rPr>
              <a:t>FY2026</a:t>
            </a:r>
            <a:r>
              <a:rPr lang="en-US" sz="2800" spc="-30" dirty="0">
                <a:effectLst/>
                <a:ea typeface="Times New Roman" panose="02020603050405020304" pitchFamily="18" charset="0"/>
              </a:rPr>
              <a:t> </a:t>
            </a:r>
            <a:r>
              <a:rPr lang="en-US" sz="2800" spc="0" dirty="0">
                <a:effectLst/>
                <a:ea typeface="Times New Roman" panose="02020603050405020304" pitchFamily="18" charset="0"/>
              </a:rPr>
              <a:t>proposed</a:t>
            </a:r>
            <a:r>
              <a:rPr lang="en-US" sz="2800" spc="-30" dirty="0">
                <a:effectLst/>
                <a:ea typeface="Times New Roman" panose="02020603050405020304" pitchFamily="18" charset="0"/>
              </a:rPr>
              <a:t> </a:t>
            </a:r>
            <a:r>
              <a:rPr lang="en-US" sz="2800" spc="0" dirty="0">
                <a:effectLst/>
                <a:ea typeface="Times New Roman" panose="02020603050405020304" pitchFamily="18" charset="0"/>
              </a:rPr>
              <a:t>organizational</a:t>
            </a:r>
            <a:r>
              <a:rPr lang="en-US" sz="2800" spc="-20" dirty="0">
                <a:effectLst/>
                <a:ea typeface="Times New Roman" panose="02020603050405020304" pitchFamily="18" charset="0"/>
              </a:rPr>
              <a:t> </a:t>
            </a:r>
            <a:r>
              <a:rPr lang="en-US" sz="2800" spc="0" dirty="0">
                <a:effectLst/>
                <a:ea typeface="Times New Roman" panose="02020603050405020304" pitchFamily="18" charset="0"/>
              </a:rPr>
              <a:t>chart</a:t>
            </a:r>
            <a:r>
              <a:rPr lang="en-US" sz="2800" spc="-20" dirty="0">
                <a:effectLst/>
                <a:ea typeface="Times New Roman" panose="02020603050405020304" pitchFamily="18" charset="0"/>
              </a:rPr>
              <a:t> </a:t>
            </a:r>
            <a:r>
              <a:rPr lang="en-US" sz="2800" spc="0" dirty="0">
                <a:effectLst/>
                <a:ea typeface="Times New Roman" panose="02020603050405020304" pitchFamily="18" charset="0"/>
              </a:rPr>
              <a:t>with</a:t>
            </a:r>
            <a:r>
              <a:rPr lang="en-US" sz="2800" spc="-20" dirty="0">
                <a:effectLst/>
                <a:ea typeface="Times New Roman" panose="02020603050405020304" pitchFamily="18" charset="0"/>
              </a:rPr>
              <a:t> </a:t>
            </a:r>
            <a:r>
              <a:rPr lang="en-US" sz="2800" spc="0" dirty="0">
                <a:effectLst/>
                <a:ea typeface="Times New Roman" panose="02020603050405020304" pitchFamily="18" charset="0"/>
              </a:rPr>
              <a:t>the</a:t>
            </a:r>
            <a:r>
              <a:rPr lang="en-US" sz="2800" spc="-35" dirty="0">
                <a:effectLst/>
                <a:ea typeface="Times New Roman" panose="02020603050405020304" pitchFamily="18" charset="0"/>
              </a:rPr>
              <a:t> </a:t>
            </a:r>
            <a:r>
              <a:rPr lang="en-US" sz="2800" spc="0" dirty="0">
                <a:effectLst/>
                <a:ea typeface="Times New Roman" panose="02020603050405020304" pitchFamily="18" charset="0"/>
              </a:rPr>
              <a:t>total of employees (i.e. permanent, temporary, contract, vacancies).</a:t>
            </a:r>
          </a:p>
          <a:p>
            <a:pPr marL="742950" marR="193675" lvl="1" indent="-285750" algn="just">
              <a:spcBef>
                <a:spcPts val="0"/>
              </a:spcBef>
              <a:spcAft>
                <a:spcPts val="0"/>
              </a:spcAft>
              <a:buFont typeface="+mj-lt"/>
              <a:buAutoNum type="alphaLcPeriod"/>
              <a:tabLst>
                <a:tab pos="761365" algn="l"/>
              </a:tabLst>
            </a:pPr>
            <a:r>
              <a:rPr lang="en-US" sz="2800" dirty="0">
                <a:ea typeface="Times New Roman" panose="02020603050405020304" pitchFamily="18" charset="0"/>
              </a:rPr>
              <a:t>Share if any staffing resources are allocated for tenants’ rights for health or safety issues.</a:t>
            </a:r>
          </a:p>
          <a:p>
            <a:pPr marL="742950" marR="193675" lvl="1" indent="-285750" algn="just">
              <a:spcBef>
                <a:spcPts val="0"/>
              </a:spcBef>
              <a:spcAft>
                <a:spcPts val="0"/>
              </a:spcAft>
              <a:buFont typeface="+mj-lt"/>
              <a:buAutoNum type="alphaLcPeriod"/>
              <a:tabLst>
                <a:tab pos="761365" algn="l"/>
              </a:tabLst>
            </a:pPr>
            <a:r>
              <a:rPr lang="en-US" sz="2800" spc="0" dirty="0">
                <a:effectLst/>
                <a:ea typeface="Times New Roman" panose="02020603050405020304" pitchFamily="18" charset="0"/>
              </a:rPr>
              <a:t>Specify is any plans for Inspectors to do any virtual inspections.</a:t>
            </a:r>
          </a:p>
          <a:p>
            <a:pPr marL="742950" marR="193675" lvl="1" indent="-285750" algn="just">
              <a:spcBef>
                <a:spcPts val="0"/>
              </a:spcBef>
              <a:spcAft>
                <a:spcPts val="0"/>
              </a:spcAft>
              <a:buFont typeface="+mj-lt"/>
              <a:buAutoNum type="alphaLcPeriod"/>
              <a:tabLst>
                <a:tab pos="761365" algn="l"/>
              </a:tabLst>
            </a:pPr>
            <a:r>
              <a:rPr lang="en-US" sz="2800" dirty="0">
                <a:ea typeface="Times New Roman" panose="02020603050405020304" pitchFamily="18" charset="0"/>
              </a:rPr>
              <a:t>Specify if this organizational chart allows for pre-rental inspections or is it only rental inspections. Please explain.</a:t>
            </a:r>
            <a:endParaRPr lang="en-US" sz="2800" spc="0" dirty="0">
              <a:effectLst/>
              <a:ea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F80B8F4A-25CC-E847-1110-CBF631E8E930}"/>
              </a:ext>
            </a:extLst>
          </p:cNvPr>
          <p:cNvSpPr>
            <a:spLocks noGrp="1"/>
          </p:cNvSpPr>
          <p:nvPr>
            <p:ph sz="half" idx="13"/>
          </p:nvPr>
        </p:nvSpPr>
        <p:spPr/>
        <p:txBody>
          <a:bodyPr>
            <a:normAutofit lnSpcReduction="10000"/>
          </a:bodyPr>
          <a:lstStyle/>
          <a:p>
            <a:r>
              <a:rPr lang="en-US" dirty="0"/>
              <a:t>Question 8.</a:t>
            </a:r>
          </a:p>
        </p:txBody>
      </p:sp>
    </p:spTree>
    <p:extLst>
      <p:ext uri="{BB962C8B-B14F-4D97-AF65-F5344CB8AC3E}">
        <p14:creationId xmlns:p14="http://schemas.microsoft.com/office/powerpoint/2010/main" val="89327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D93DD70-24F9-0BDD-92EA-7D11556D406F}"/>
              </a:ext>
            </a:extLst>
          </p:cNvPr>
          <p:cNvGraphicFramePr/>
          <p:nvPr>
            <p:extLst>
              <p:ext uri="{D42A27DB-BD31-4B8C-83A1-F6EECF244321}">
                <p14:modId xmlns:p14="http://schemas.microsoft.com/office/powerpoint/2010/main" val="344887838"/>
              </p:ext>
            </p:extLst>
          </p:nvPr>
        </p:nvGraphicFramePr>
        <p:xfrm>
          <a:off x="958788" y="1464817"/>
          <a:ext cx="10679837" cy="5393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B1D3052-02E7-8E3F-2E35-3704C93BF61D}"/>
              </a:ext>
            </a:extLst>
          </p:cNvPr>
          <p:cNvSpPr txBox="1"/>
          <p:nvPr/>
        </p:nvSpPr>
        <p:spPr>
          <a:xfrm>
            <a:off x="4536598" y="858422"/>
            <a:ext cx="3118803" cy="369332"/>
          </a:xfrm>
          <a:prstGeom prst="rect">
            <a:avLst/>
          </a:prstGeom>
          <a:noFill/>
        </p:spPr>
        <p:txBody>
          <a:bodyPr wrap="none" rtlCol="0">
            <a:spAutoFit/>
          </a:bodyPr>
          <a:lstStyle/>
          <a:p>
            <a:r>
              <a:rPr lang="en-US" dirty="0"/>
              <a:t>Total Employees: 26 Employees</a:t>
            </a:r>
          </a:p>
        </p:txBody>
      </p:sp>
      <p:pic>
        <p:nvPicPr>
          <p:cNvPr id="1026" name="Picture 2">
            <a:extLst>
              <a:ext uri="{FF2B5EF4-FFF2-40B4-BE49-F238E27FC236}">
                <a16:creationId xmlns:a16="http://schemas.microsoft.com/office/drawing/2014/main" id="{F7C35979-2F90-4CC9-48A2-D578439998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348" t="1268" r="30477" b="36181"/>
          <a:stretch/>
        </p:blipFill>
        <p:spPr bwMode="auto">
          <a:xfrm>
            <a:off x="664763" y="858422"/>
            <a:ext cx="1577037" cy="2214068"/>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66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7E9E20-5A72-6A1B-DA7D-83B0DB577D1F}"/>
              </a:ext>
            </a:extLst>
          </p:cNvPr>
          <p:cNvSpPr>
            <a:spLocks noGrp="1"/>
          </p:cNvSpPr>
          <p:nvPr>
            <p:ph sz="half" idx="2"/>
          </p:nvPr>
        </p:nvSpPr>
        <p:spPr>
          <a:xfrm>
            <a:off x="280282" y="994299"/>
            <a:ext cx="10851952" cy="5543026"/>
          </a:xfrm>
        </p:spPr>
        <p:txBody>
          <a:bodyPr/>
          <a:lstStyle/>
          <a:p>
            <a:endParaRPr lang="en-US" dirty="0"/>
          </a:p>
          <a:p>
            <a:pPr marL="457200" indent="-457200">
              <a:buFont typeface="+mj-lt"/>
              <a:buAutoNum type="alphaLcParenR"/>
            </a:pPr>
            <a:r>
              <a:rPr lang="en-US" sz="2000" dirty="0"/>
              <a:t>Inspectors are assigned by geographic boundaries by census tracks and area activity.</a:t>
            </a:r>
          </a:p>
        </p:txBody>
      </p:sp>
      <p:sp>
        <p:nvSpPr>
          <p:cNvPr id="3" name="Content Placeholder 2">
            <a:extLst>
              <a:ext uri="{FF2B5EF4-FFF2-40B4-BE49-F238E27FC236}">
                <a16:creationId xmlns:a16="http://schemas.microsoft.com/office/drawing/2014/main" id="{1EB10D1E-CCC2-C6E6-89A1-1D0C00FA80F0}"/>
              </a:ext>
            </a:extLst>
          </p:cNvPr>
          <p:cNvSpPr>
            <a:spLocks noGrp="1"/>
          </p:cNvSpPr>
          <p:nvPr>
            <p:ph sz="half" idx="13"/>
          </p:nvPr>
        </p:nvSpPr>
        <p:spPr>
          <a:xfrm>
            <a:off x="280282" y="1006826"/>
            <a:ext cx="4934479" cy="473825"/>
          </a:xfrm>
        </p:spPr>
        <p:txBody>
          <a:bodyPr>
            <a:normAutofit lnSpcReduction="10000"/>
          </a:bodyPr>
          <a:lstStyle/>
          <a:p>
            <a:r>
              <a:rPr lang="en-US" dirty="0"/>
              <a:t>Question 8. Answer</a:t>
            </a:r>
          </a:p>
        </p:txBody>
      </p:sp>
      <p:pic>
        <p:nvPicPr>
          <p:cNvPr id="5" name="Picture 4" descr="A map of a neighborhood&#10;&#10;Description automatically generated">
            <a:extLst>
              <a:ext uri="{FF2B5EF4-FFF2-40B4-BE49-F238E27FC236}">
                <a16:creationId xmlns:a16="http://schemas.microsoft.com/office/drawing/2014/main" id="{E65FF1B8-5050-BAB8-16EA-BC633903E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519" y="1967004"/>
            <a:ext cx="6832175" cy="4890996"/>
          </a:xfrm>
          <a:prstGeom prst="rect">
            <a:avLst/>
          </a:prstGeom>
        </p:spPr>
      </p:pic>
      <p:graphicFrame>
        <p:nvGraphicFramePr>
          <p:cNvPr id="4" name="Object 3">
            <a:extLst>
              <a:ext uri="{FF2B5EF4-FFF2-40B4-BE49-F238E27FC236}">
                <a16:creationId xmlns:a16="http://schemas.microsoft.com/office/drawing/2014/main" id="{9B8F1E5B-6422-F60F-0697-EE32028B6C59}"/>
              </a:ext>
            </a:extLst>
          </p:cNvPr>
          <p:cNvGraphicFramePr>
            <a:graphicFrameLocks noChangeAspect="1"/>
          </p:cNvGraphicFramePr>
          <p:nvPr>
            <p:extLst>
              <p:ext uri="{D42A27DB-BD31-4B8C-83A1-F6EECF244321}">
                <p14:modId xmlns:p14="http://schemas.microsoft.com/office/powerpoint/2010/main" val="349509080"/>
              </p:ext>
            </p:extLst>
          </p:nvPr>
        </p:nvGraphicFramePr>
        <p:xfrm>
          <a:off x="7420307" y="1967004"/>
          <a:ext cx="4183864" cy="4890996"/>
        </p:xfrm>
        <a:graphic>
          <a:graphicData uri="http://schemas.openxmlformats.org/presentationml/2006/ole">
            <mc:AlternateContent xmlns:mc="http://schemas.openxmlformats.org/markup-compatibility/2006">
              <mc:Choice xmlns:v="urn:schemas-microsoft-com:vml" Requires="v">
                <p:oleObj name="Worksheet" r:id="rId3" imgW="4734059" imgH="5534128" progId="Excel.Sheet.12">
                  <p:embed/>
                </p:oleObj>
              </mc:Choice>
              <mc:Fallback>
                <p:oleObj name="Worksheet" r:id="rId3" imgW="4734059" imgH="5534128" progId="Excel.Sheet.12">
                  <p:embed/>
                  <p:pic>
                    <p:nvPicPr>
                      <p:cNvPr id="4" name="Object 3">
                        <a:extLst>
                          <a:ext uri="{FF2B5EF4-FFF2-40B4-BE49-F238E27FC236}">
                            <a16:creationId xmlns:a16="http://schemas.microsoft.com/office/drawing/2014/main" id="{9B8F1E5B-6422-F60F-0697-EE32028B6C59}"/>
                          </a:ext>
                        </a:extLst>
                      </p:cNvPr>
                      <p:cNvPicPr/>
                      <p:nvPr/>
                    </p:nvPicPr>
                    <p:blipFill>
                      <a:blip r:embed="rId4"/>
                      <a:stretch>
                        <a:fillRect/>
                      </a:stretch>
                    </p:blipFill>
                    <p:spPr>
                      <a:xfrm>
                        <a:off x="7420307" y="1967004"/>
                        <a:ext cx="4183864" cy="4890996"/>
                      </a:xfrm>
                      <a:prstGeom prst="rect">
                        <a:avLst/>
                      </a:prstGeom>
                    </p:spPr>
                  </p:pic>
                </p:oleObj>
              </mc:Fallback>
            </mc:AlternateContent>
          </a:graphicData>
        </a:graphic>
      </p:graphicFrame>
    </p:spTree>
    <p:extLst>
      <p:ext uri="{BB962C8B-B14F-4D97-AF65-F5344CB8AC3E}">
        <p14:creationId xmlns:p14="http://schemas.microsoft.com/office/powerpoint/2010/main" val="2739884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17A875-BEC5-F01E-E92D-A521EF18D48C}"/>
              </a:ext>
            </a:extLst>
          </p:cNvPr>
          <p:cNvSpPr>
            <a:spLocks noGrp="1"/>
          </p:cNvSpPr>
          <p:nvPr>
            <p:ph sz="half" idx="2"/>
          </p:nvPr>
        </p:nvSpPr>
        <p:spPr/>
        <p:txBody>
          <a:bodyPr>
            <a:normAutofit lnSpcReduction="10000"/>
          </a:bodyPr>
          <a:lstStyle/>
          <a:p>
            <a:pPr marL="514350" marR="193675" lvl="1" indent="-514350" algn="just">
              <a:spcBef>
                <a:spcPts val="0"/>
              </a:spcBef>
              <a:spcAft>
                <a:spcPts val="0"/>
              </a:spcAft>
              <a:buFont typeface="+mj-lt"/>
              <a:buAutoNum type="alphaLcParenR" startAt="2"/>
              <a:tabLst>
                <a:tab pos="798513" algn="l"/>
              </a:tabLst>
            </a:pPr>
            <a:r>
              <a:rPr lang="en-US" sz="2800" dirty="0">
                <a:ea typeface="Times New Roman" panose="02020603050405020304" pitchFamily="18" charset="0"/>
              </a:rPr>
              <a:t>Ten (10) inspectors are deployed based on geographical areas, in addition to eight (8) tasked with addressing vacant properties and rental properties. All inspectors address complaints made by tenants related to health or safety issues. Additionally, the State of Delaware Tenant – Landlord code regulates the process for tenant-landlord disputes. </a:t>
            </a:r>
          </a:p>
          <a:p>
            <a:pPr marL="514350" marR="193675" lvl="1" indent="-514350" algn="just">
              <a:spcBef>
                <a:spcPts val="0"/>
              </a:spcBef>
              <a:spcAft>
                <a:spcPts val="0"/>
              </a:spcAft>
              <a:buFont typeface="+mj-lt"/>
              <a:buAutoNum type="alphaLcParenR" startAt="2"/>
              <a:tabLst>
                <a:tab pos="798513" algn="l"/>
              </a:tabLst>
            </a:pPr>
            <a:endParaRPr lang="en-US" sz="2800" spc="0" dirty="0">
              <a:effectLst/>
              <a:ea typeface="Times New Roman" panose="02020603050405020304" pitchFamily="18" charset="0"/>
            </a:endParaRPr>
          </a:p>
          <a:p>
            <a:pPr marL="514350" marR="193675" lvl="1" indent="-514350" algn="just">
              <a:spcBef>
                <a:spcPts val="0"/>
              </a:spcBef>
              <a:spcAft>
                <a:spcPts val="0"/>
              </a:spcAft>
              <a:buFont typeface="+mj-lt"/>
              <a:buAutoNum type="alphaLcParenR" startAt="2"/>
              <a:tabLst>
                <a:tab pos="798513" algn="l"/>
              </a:tabLst>
            </a:pPr>
            <a:r>
              <a:rPr lang="en-US" sz="2800" spc="0" dirty="0">
                <a:effectLst/>
                <a:ea typeface="Times New Roman" panose="02020603050405020304" pitchFamily="18" charset="0"/>
              </a:rPr>
              <a:t>There is no plan for inspectors to do any virtual inspections.</a:t>
            </a:r>
          </a:p>
          <a:p>
            <a:pPr marL="514350" marR="193675" lvl="1" indent="-514350" algn="just">
              <a:spcBef>
                <a:spcPts val="0"/>
              </a:spcBef>
              <a:spcAft>
                <a:spcPts val="0"/>
              </a:spcAft>
              <a:buFont typeface="+mj-lt"/>
              <a:buAutoNum type="alphaLcParenR" startAt="2"/>
              <a:tabLst>
                <a:tab pos="798513" algn="l"/>
              </a:tabLst>
            </a:pPr>
            <a:endParaRPr lang="en-US" sz="2800" dirty="0">
              <a:ea typeface="Times New Roman" panose="02020603050405020304" pitchFamily="18" charset="0"/>
            </a:endParaRPr>
          </a:p>
          <a:p>
            <a:pPr marL="514350" marR="193675" lvl="1" indent="-514350" algn="just">
              <a:spcBef>
                <a:spcPts val="0"/>
              </a:spcBef>
              <a:spcAft>
                <a:spcPts val="0"/>
              </a:spcAft>
              <a:buFont typeface="+mj-lt"/>
              <a:buAutoNum type="alphaLcParenR" startAt="2"/>
              <a:tabLst>
                <a:tab pos="798513" algn="l"/>
              </a:tabLst>
            </a:pPr>
            <a:r>
              <a:rPr lang="en-US" sz="2800" dirty="0">
                <a:ea typeface="Times New Roman" panose="02020603050405020304" pitchFamily="18" charset="0"/>
              </a:rPr>
              <a:t>The department currently does not perform pre-rental inspections and does not have the workforce to support a pre-rental inspection function.</a:t>
            </a:r>
            <a:endParaRPr lang="en-US" dirty="0"/>
          </a:p>
        </p:txBody>
      </p:sp>
      <p:sp>
        <p:nvSpPr>
          <p:cNvPr id="3" name="Content Placeholder 2">
            <a:extLst>
              <a:ext uri="{FF2B5EF4-FFF2-40B4-BE49-F238E27FC236}">
                <a16:creationId xmlns:a16="http://schemas.microsoft.com/office/drawing/2014/main" id="{86C674BD-E0E7-7ADB-2883-106FE4119C66}"/>
              </a:ext>
            </a:extLst>
          </p:cNvPr>
          <p:cNvSpPr>
            <a:spLocks noGrp="1"/>
          </p:cNvSpPr>
          <p:nvPr>
            <p:ph sz="half" idx="13"/>
          </p:nvPr>
        </p:nvSpPr>
        <p:spPr/>
        <p:txBody>
          <a:bodyPr>
            <a:normAutofit lnSpcReduction="10000"/>
          </a:bodyPr>
          <a:lstStyle/>
          <a:p>
            <a:r>
              <a:rPr lang="en-US" dirty="0"/>
              <a:t>Question 8. Answer</a:t>
            </a:r>
          </a:p>
        </p:txBody>
      </p:sp>
    </p:spTree>
    <p:extLst>
      <p:ext uri="{BB962C8B-B14F-4D97-AF65-F5344CB8AC3E}">
        <p14:creationId xmlns:p14="http://schemas.microsoft.com/office/powerpoint/2010/main" val="3876718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303506"/>
            <a:ext cx="11132805" cy="5233819"/>
          </a:xfrm>
        </p:spPr>
        <p:txBody>
          <a:bodyPr>
            <a:normAutofit/>
          </a:bodyPr>
          <a:lstStyle/>
          <a:p>
            <a:pPr marL="0" indent="0">
              <a:buNone/>
            </a:pPr>
            <a:r>
              <a:rPr lang="en-US" sz="2800" dirty="0"/>
              <a:t>QUESTION </a:t>
            </a:r>
            <a:r>
              <a:rPr lang="en-US" dirty="0"/>
              <a:t>9</a:t>
            </a:r>
            <a:r>
              <a:rPr lang="en-US" sz="2800" dirty="0"/>
              <a:t>. </a:t>
            </a:r>
          </a:p>
          <a:p>
            <a:pPr marL="0" marR="85725" lvl="0" indent="0">
              <a:lnSpc>
                <a:spcPct val="100000"/>
              </a:lnSpc>
              <a:spcBef>
                <a:spcPts val="0"/>
              </a:spcBef>
              <a:spcAft>
                <a:spcPts val="0"/>
              </a:spcAft>
              <a:buNone/>
              <a:tabLst>
                <a:tab pos="521335" algn="l"/>
              </a:tabLst>
            </a:pPr>
            <a:endParaRPr lang="en-US" sz="1800" spc="0" dirty="0">
              <a:effectLst/>
              <a:ea typeface="Times New Roman" panose="02020603050405020304" pitchFamily="18" charset="0"/>
            </a:endParaRPr>
          </a:p>
          <a:p>
            <a:pPr marL="0" marR="85725" lvl="0" indent="0">
              <a:lnSpc>
                <a:spcPct val="100000"/>
              </a:lnSpc>
              <a:spcBef>
                <a:spcPts val="0"/>
              </a:spcBef>
              <a:spcAft>
                <a:spcPts val="0"/>
              </a:spcAft>
              <a:buNone/>
              <a:tabLst>
                <a:tab pos="521335" algn="l"/>
              </a:tabLst>
            </a:pPr>
            <a:r>
              <a:rPr lang="en-US" dirty="0">
                <a:ea typeface="Times New Roman" panose="02020603050405020304" pitchFamily="18" charset="0"/>
              </a:rPr>
              <a:t>Share any budgetary request for new vehicles. </a:t>
            </a:r>
          </a:p>
          <a:p>
            <a:pPr marL="0" marR="85725" lvl="0" indent="0">
              <a:lnSpc>
                <a:spcPct val="100000"/>
              </a:lnSpc>
              <a:spcBef>
                <a:spcPts val="0"/>
              </a:spcBef>
              <a:spcAft>
                <a:spcPts val="0"/>
              </a:spcAft>
              <a:buNone/>
              <a:tabLst>
                <a:tab pos="521335" algn="l"/>
              </a:tabLst>
            </a:pPr>
            <a:endParaRPr lang="en-US" spc="0" dirty="0">
              <a:effectLst/>
              <a:ea typeface="Times New Roman" panose="02020603050405020304" pitchFamily="18" charset="0"/>
            </a:endParaRPr>
          </a:p>
          <a:p>
            <a:pPr marL="742950" marR="85725" lvl="1" indent="-285750">
              <a:lnSpc>
                <a:spcPct val="100000"/>
              </a:lnSpc>
              <a:spcBef>
                <a:spcPts val="0"/>
              </a:spcBef>
              <a:spcAft>
                <a:spcPts val="0"/>
              </a:spcAft>
              <a:buFont typeface="Symbol" panose="05050102010706020507" pitchFamily="18" charset="2"/>
              <a:buChar char=""/>
              <a:tabLst>
                <a:tab pos="521335" algn="l"/>
              </a:tabLst>
            </a:pPr>
            <a:endParaRPr lang="en-US" sz="2800" dirty="0">
              <a:ea typeface="Times New Roman" panose="02020603050405020304" pitchFamily="18" charset="0"/>
            </a:endParaRPr>
          </a:p>
          <a:p>
            <a:pPr marL="742950" marR="85725" lvl="1" indent="-285750">
              <a:lnSpc>
                <a:spcPct val="100000"/>
              </a:lnSpc>
              <a:spcBef>
                <a:spcPts val="0"/>
              </a:spcBef>
              <a:spcAft>
                <a:spcPts val="0"/>
              </a:spcAft>
              <a:buFont typeface="Symbol" panose="05050102010706020507" pitchFamily="18" charset="2"/>
              <a:buChar char=""/>
              <a:tabLst>
                <a:tab pos="521335" algn="l"/>
              </a:tabLst>
            </a:pPr>
            <a:endParaRPr lang="en-US" dirty="0"/>
          </a:p>
        </p:txBody>
      </p:sp>
    </p:spTree>
    <p:extLst>
      <p:ext uri="{BB962C8B-B14F-4D97-AF65-F5344CB8AC3E}">
        <p14:creationId xmlns:p14="http://schemas.microsoft.com/office/powerpoint/2010/main" val="217761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28C09B-56F7-8385-B4B7-2BCC9E96E5E8}"/>
              </a:ext>
            </a:extLst>
          </p:cNvPr>
          <p:cNvSpPr>
            <a:spLocks noGrp="1"/>
          </p:cNvSpPr>
          <p:nvPr>
            <p:ph sz="half" idx="2"/>
          </p:nvPr>
        </p:nvSpPr>
        <p:spPr/>
        <p:txBody>
          <a:bodyPr/>
          <a:lstStyle/>
          <a:p>
            <a:pPr algn="just"/>
            <a:r>
              <a:rPr lang="en-US" sz="2800" dirty="0">
                <a:effectLst/>
                <a:ea typeface="Times New Roman" panose="02020603050405020304" pitchFamily="18" charset="0"/>
              </a:rPr>
              <a:t>Vehicles were upgraded in FY25 </a:t>
            </a:r>
            <a:r>
              <a:rPr lang="en-US" sz="2800" dirty="0">
                <a:ea typeface="Times New Roman" panose="02020603050405020304" pitchFamily="18" charset="0"/>
              </a:rPr>
              <a:t>from the Trax to Equinox for more compartment space to provide the inspectors more room to do their administrative work in the field on their tablets. The last four (4) replacement vehicles were approved for the FY26 budget.</a:t>
            </a:r>
          </a:p>
          <a:p>
            <a:endParaRPr lang="en-US" dirty="0"/>
          </a:p>
        </p:txBody>
      </p:sp>
      <p:sp>
        <p:nvSpPr>
          <p:cNvPr id="3" name="Content Placeholder 2">
            <a:extLst>
              <a:ext uri="{FF2B5EF4-FFF2-40B4-BE49-F238E27FC236}">
                <a16:creationId xmlns:a16="http://schemas.microsoft.com/office/drawing/2014/main" id="{261E63CF-271E-1AF3-1911-78B7693F17B1}"/>
              </a:ext>
            </a:extLst>
          </p:cNvPr>
          <p:cNvSpPr>
            <a:spLocks noGrp="1"/>
          </p:cNvSpPr>
          <p:nvPr>
            <p:ph sz="half" idx="13"/>
          </p:nvPr>
        </p:nvSpPr>
        <p:spPr/>
        <p:txBody>
          <a:bodyPr>
            <a:normAutofit lnSpcReduction="10000"/>
          </a:bodyPr>
          <a:lstStyle/>
          <a:p>
            <a:r>
              <a:rPr lang="en-US" b="0" dirty="0"/>
              <a:t>Question 9. Answer</a:t>
            </a:r>
          </a:p>
        </p:txBody>
      </p:sp>
    </p:spTree>
    <p:extLst>
      <p:ext uri="{BB962C8B-B14F-4D97-AF65-F5344CB8AC3E}">
        <p14:creationId xmlns:p14="http://schemas.microsoft.com/office/powerpoint/2010/main" val="2772833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5914</TotalTime>
  <Words>1989</Words>
  <Application>Microsoft Office PowerPoint</Application>
  <PresentationFormat>Widescreen</PresentationFormat>
  <Paragraphs>229</Paragraphs>
  <Slides>31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Calibri</vt:lpstr>
      <vt:lpstr>Calibri Light</vt:lpstr>
      <vt:lpstr>Symbol</vt:lpstr>
      <vt:lpstr>Times New Roman</vt:lpstr>
      <vt:lpstr>TimesNewRoman</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Nahid Hossain</cp:lastModifiedBy>
  <cp:revision>69</cp:revision>
  <dcterms:created xsi:type="dcterms:W3CDTF">2023-02-09T18:35:57Z</dcterms:created>
  <dcterms:modified xsi:type="dcterms:W3CDTF">2025-04-11T20:03:18Z</dcterms:modified>
</cp:coreProperties>
</file>