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455" r:id="rId2"/>
    <p:sldId id="280" r:id="rId3"/>
    <p:sldId id="304" r:id="rId4"/>
    <p:sldId id="398" r:id="rId5"/>
    <p:sldId id="399" r:id="rId6"/>
    <p:sldId id="464" r:id="rId7"/>
    <p:sldId id="413" r:id="rId8"/>
    <p:sldId id="451" r:id="rId9"/>
    <p:sldId id="402" r:id="rId10"/>
    <p:sldId id="452" r:id="rId11"/>
    <p:sldId id="456" r:id="rId12"/>
    <p:sldId id="457" r:id="rId13"/>
    <p:sldId id="458" r:id="rId14"/>
    <p:sldId id="444" r:id="rId15"/>
    <p:sldId id="446" r:id="rId16"/>
    <p:sldId id="445" r:id="rId17"/>
    <p:sldId id="447" r:id="rId18"/>
    <p:sldId id="465" r:id="rId19"/>
    <p:sldId id="459" r:id="rId20"/>
    <p:sldId id="460" r:id="rId21"/>
    <p:sldId id="461" r:id="rId22"/>
    <p:sldId id="335" r:id="rId23"/>
    <p:sldId id="324" r:id="rId24"/>
    <p:sldId id="336" r:id="rId25"/>
    <p:sldId id="466" r:id="rId26"/>
    <p:sldId id="467" r:id="rId27"/>
    <p:sldId id="470" r:id="rId28"/>
    <p:sldId id="450" r:id="rId29"/>
    <p:sldId id="325" r:id="rId30"/>
    <p:sldId id="472" r:id="rId31"/>
    <p:sldId id="473" r:id="rId32"/>
    <p:sldId id="475" r:id="rId33"/>
    <p:sldId id="476" r:id="rId34"/>
    <p:sldId id="415" r:id="rId35"/>
    <p:sldId id="471" r:id="rId36"/>
    <p:sldId id="477" r:id="rId37"/>
    <p:sldId id="422" r:id="rId38"/>
    <p:sldId id="454" r:id="rId39"/>
    <p:sldId id="427" r:id="rId40"/>
    <p:sldId id="462" r:id="rId41"/>
    <p:sldId id="468" r:id="rId42"/>
    <p:sldId id="469" r:id="rId43"/>
    <p:sldId id="293" r:id="rId44"/>
    <p:sldId id="439" r:id="rId45"/>
    <p:sldId id="266" r:id="rId46"/>
    <p:sldId id="296" r:id="rId47"/>
    <p:sldId id="297" r:id="rId48"/>
    <p:sldId id="453"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8" d="100"/>
          <a:sy n="108" d="100"/>
        </p:scale>
        <p:origin x="576" y="4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50" normalizeH="0" baseline="0">
                <a:solidFill>
                  <a:schemeClr val="tx1"/>
                </a:solidFill>
                <a:latin typeface="+mj-lt"/>
                <a:ea typeface="+mj-ea"/>
                <a:cs typeface="+mj-cs"/>
              </a:defRPr>
            </a:pPr>
            <a:r>
              <a:rPr lang="en-US"/>
              <a:t>Avg. 311 Cases Per Day Over Last 12 Months</a:t>
            </a:r>
          </a:p>
        </c:rich>
      </c:tx>
      <c:layout>
        <c:manualLayout>
          <c:xMode val="edge"/>
          <c:yMode val="edge"/>
          <c:x val="0.14902395975764932"/>
          <c:y val="4.96031746031746E-2"/>
        </c:manualLayout>
      </c:layout>
      <c:overlay val="0"/>
      <c:spPr>
        <a:noFill/>
        <a:ln>
          <a:noFill/>
        </a:ln>
        <a:effectLst/>
      </c:spPr>
      <c:txPr>
        <a:bodyPr rot="0" spcFirstLastPara="1" vertOverflow="ellipsis" vert="horz" wrap="square" anchor="ctr" anchorCtr="1"/>
        <a:lstStyle/>
        <a:p>
          <a:pPr>
            <a:defRPr sz="2128" b="1" i="0" u="none" strike="noStrike" kern="1200" cap="none" spc="50" normalizeH="0" baseline="0">
              <a:solidFill>
                <a:schemeClr val="tx1"/>
              </a:solidFill>
              <a:latin typeface="+mj-lt"/>
              <a:ea typeface="+mj-ea"/>
              <a:cs typeface="+mj-cs"/>
            </a:defRPr>
          </a:pPr>
          <a:endParaRPr lang="en-US"/>
        </a:p>
      </c:txPr>
    </c:title>
    <c:autoTitleDeleted val="0"/>
    <c:plotArea>
      <c:layout/>
      <c:barChart>
        <c:barDir val="col"/>
        <c:grouping val="clustered"/>
        <c:varyColors val="0"/>
        <c:ser>
          <c:idx val="0"/>
          <c:order val="0"/>
          <c:spPr>
            <a:solidFill>
              <a:schemeClr val="accent1">
                <a:alpha val="70000"/>
              </a:schemeClr>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Sheet1!$F$25:$F$36</c:f>
              <c:strCache>
                <c:ptCount val="12"/>
                <c:pt idx="0">
                  <c:v>Mar</c:v>
                </c:pt>
                <c:pt idx="1">
                  <c:v>Apr</c:v>
                </c:pt>
                <c:pt idx="2">
                  <c:v>May</c:v>
                </c:pt>
                <c:pt idx="3">
                  <c:v>Jun</c:v>
                </c:pt>
                <c:pt idx="4">
                  <c:v>Jul</c:v>
                </c:pt>
                <c:pt idx="5">
                  <c:v>Aug</c:v>
                </c:pt>
                <c:pt idx="6">
                  <c:v>Sep</c:v>
                </c:pt>
                <c:pt idx="7">
                  <c:v>Oct</c:v>
                </c:pt>
                <c:pt idx="8">
                  <c:v>Nov</c:v>
                </c:pt>
                <c:pt idx="9">
                  <c:v>Dec</c:v>
                </c:pt>
                <c:pt idx="10">
                  <c:v>Jan </c:v>
                </c:pt>
                <c:pt idx="11">
                  <c:v>Feb</c:v>
                </c:pt>
              </c:strCache>
            </c:strRef>
          </c:cat>
          <c:val>
            <c:numRef>
              <c:f>Sheet1!$G$25:$G$36</c:f>
              <c:numCache>
                <c:formatCode>0</c:formatCode>
                <c:ptCount val="12"/>
                <c:pt idx="0">
                  <c:v>344.55</c:v>
                </c:pt>
                <c:pt idx="1">
                  <c:v>264.55</c:v>
                </c:pt>
                <c:pt idx="2">
                  <c:v>222.9</c:v>
                </c:pt>
                <c:pt idx="3">
                  <c:v>211.8</c:v>
                </c:pt>
                <c:pt idx="4">
                  <c:v>245.6</c:v>
                </c:pt>
                <c:pt idx="5">
                  <c:v>244.85</c:v>
                </c:pt>
                <c:pt idx="6">
                  <c:v>217.15</c:v>
                </c:pt>
                <c:pt idx="7">
                  <c:v>269.2</c:v>
                </c:pt>
                <c:pt idx="8">
                  <c:v>197.8</c:v>
                </c:pt>
                <c:pt idx="9">
                  <c:v>242.35</c:v>
                </c:pt>
                <c:pt idx="10">
                  <c:v>244.85</c:v>
                </c:pt>
                <c:pt idx="11">
                  <c:v>198.2</c:v>
                </c:pt>
              </c:numCache>
            </c:numRef>
          </c:val>
          <c:extLst>
            <c:ext xmlns:c16="http://schemas.microsoft.com/office/drawing/2014/chart" uri="{C3380CC4-5D6E-409C-BE32-E72D297353CC}">
              <c16:uniqueId val="{00000000-BD68-44DE-B0DE-5558BBE81F3A}"/>
            </c:ext>
          </c:extLst>
        </c:ser>
        <c:dLbls>
          <c:dLblPos val="outEnd"/>
          <c:showLegendKey val="0"/>
          <c:showVal val="1"/>
          <c:showCatName val="0"/>
          <c:showSerName val="0"/>
          <c:showPercent val="0"/>
          <c:showBubbleSize val="0"/>
        </c:dLbls>
        <c:gapWidth val="80"/>
        <c:overlap val="25"/>
        <c:axId val="1101793807"/>
        <c:axId val="1101817327"/>
      </c:barChart>
      <c:catAx>
        <c:axId val="1101793807"/>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1" i="0" u="none" strike="noStrike" kern="1200" cap="none" spc="20" normalizeH="0" baseline="0">
                <a:solidFill>
                  <a:schemeClr val="tx1"/>
                </a:solidFill>
                <a:latin typeface="+mn-lt"/>
                <a:ea typeface="+mn-ea"/>
                <a:cs typeface="+mn-cs"/>
              </a:defRPr>
            </a:pPr>
            <a:endParaRPr lang="en-US"/>
          </a:p>
        </c:txPr>
        <c:crossAx val="1101817327"/>
        <c:crosses val="autoZero"/>
        <c:auto val="1"/>
        <c:lblAlgn val="ctr"/>
        <c:lblOffset val="100"/>
        <c:noMultiLvlLbl val="0"/>
      </c:catAx>
      <c:valAx>
        <c:axId val="1101817327"/>
        <c:scaling>
          <c:orientation val="minMax"/>
        </c:scaling>
        <c:delete val="0"/>
        <c:axPos val="l"/>
        <c:majorGridlines>
          <c:spPr>
            <a:ln w="9525" cap="flat" cmpd="sng" algn="ctr">
              <a:solidFill>
                <a:schemeClr val="tx1">
                  <a:lumMod val="5000"/>
                  <a:lumOff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spc="20" baseline="0">
                <a:solidFill>
                  <a:schemeClr val="tx1"/>
                </a:solidFill>
                <a:latin typeface="+mn-lt"/>
                <a:ea typeface="+mn-ea"/>
                <a:cs typeface="+mn-cs"/>
              </a:defRPr>
            </a:pPr>
            <a:endParaRPr lang="en-US"/>
          </a:p>
        </c:txPr>
        <c:crossAx val="11017938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EA8AF0-0FD2-4426-9DB4-57B7682785B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DB556EB4-7722-45DA-B46E-AE909312DA91}">
      <dgm:prSet phldrT="[Text]"/>
      <dgm:spPr>
        <a:xfrm>
          <a:off x="1921461" y="449617"/>
          <a:ext cx="2289075" cy="1064613"/>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dirty="0">
              <a:solidFill>
                <a:sysClr val="windowText" lastClr="000000"/>
              </a:solidFill>
              <a:latin typeface="Calibri"/>
              <a:ea typeface="+mn-ea"/>
              <a:cs typeface="+mn-cs"/>
            </a:rPr>
            <a:t>DIRECTOR OF CULTURAL AFFAIRS</a:t>
          </a:r>
        </a:p>
      </dgm:t>
    </dgm:pt>
    <dgm:pt modelId="{E4C8F89E-EC2A-4A41-9F0C-1E6A81E5D013}" type="parTrans" cxnId="{60324BB0-9A1C-4CE7-93E1-68E5CDD61628}">
      <dgm:prSet/>
      <dgm:spPr/>
      <dgm:t>
        <a:bodyPr/>
        <a:lstStyle/>
        <a:p>
          <a:endParaRPr lang="en-US"/>
        </a:p>
      </dgm:t>
    </dgm:pt>
    <dgm:pt modelId="{230C46F7-EB1A-47E9-B08A-01FADAE1DDB5}" type="sibTrans" cxnId="{60324BB0-9A1C-4CE7-93E1-68E5CDD61628}">
      <dgm:prSet/>
      <dgm:spPr/>
      <dgm:t>
        <a:bodyPr/>
        <a:lstStyle/>
        <a:p>
          <a:endParaRPr lang="en-US"/>
        </a:p>
      </dgm:t>
    </dgm:pt>
    <dgm:pt modelId="{422C788C-D65E-4C14-98DD-F0603E727D22}" type="asst">
      <dgm:prSet phldrT="[Text]"/>
      <dgm:spPr>
        <a:xfrm>
          <a:off x="206688" y="2327877"/>
          <a:ext cx="2548725" cy="109403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dirty="0">
              <a:solidFill>
                <a:sysClr val="windowText" lastClr="000000"/>
              </a:solidFill>
              <a:latin typeface="Calibri"/>
              <a:ea typeface="+mn-ea"/>
              <a:cs typeface="+mn-cs"/>
            </a:rPr>
            <a:t>ARTS PROGRAM ADMINISTRATOR</a:t>
          </a:r>
        </a:p>
      </dgm:t>
    </dgm:pt>
    <dgm:pt modelId="{4F702F1D-6CAE-4016-BD27-51D5552D83E4}" type="parTrans" cxnId="{798AE3CC-D76E-4B0A-A3C8-9CFA2A468368}">
      <dgm:prSet/>
      <dgm:spPr>
        <a:xfrm>
          <a:off x="2755413" y="1514231"/>
          <a:ext cx="310585" cy="1360661"/>
        </a:xfrm>
        <a:custGeom>
          <a:avLst/>
          <a:gdLst/>
          <a:ahLst/>
          <a:cxnLst/>
          <a:rect l="0" t="0" r="0" b="0"/>
          <a:pathLst>
            <a:path>
              <a:moveTo>
                <a:pt x="310585" y="0"/>
              </a:moveTo>
              <a:lnTo>
                <a:pt x="310585" y="1360661"/>
              </a:lnTo>
              <a:lnTo>
                <a:pt x="0" y="1360661"/>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n-US"/>
        </a:p>
      </dgm:t>
    </dgm:pt>
    <dgm:pt modelId="{7589AF49-2A94-45ED-9B3F-36172600A799}" type="sibTrans" cxnId="{798AE3CC-D76E-4B0A-A3C8-9CFA2A468368}">
      <dgm:prSet/>
      <dgm:spPr/>
      <dgm:t>
        <a:bodyPr/>
        <a:lstStyle/>
        <a:p>
          <a:endParaRPr lang="en-US"/>
        </a:p>
      </dgm:t>
    </dgm:pt>
    <dgm:pt modelId="{2373343B-0D1C-472B-8849-7EC572B7FAF0}" type="asst">
      <dgm:prSet/>
      <dgm:spPr>
        <a:xfrm>
          <a:off x="3617200" y="2295384"/>
          <a:ext cx="2476728" cy="1159017"/>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dirty="0">
              <a:solidFill>
                <a:sysClr val="windowText" lastClr="000000"/>
              </a:solidFill>
              <a:latin typeface="Calibri"/>
              <a:ea typeface="+mn-ea"/>
              <a:cs typeface="+mn-cs"/>
            </a:rPr>
            <a:t>EVENTS PERMITTING AND SPECIAL PROJECTS ASSISTANT</a:t>
          </a:r>
        </a:p>
      </dgm:t>
    </dgm:pt>
    <dgm:pt modelId="{110239E3-98F1-456F-93DC-23683B65681A}" type="parTrans" cxnId="{CDAE962A-B9FD-4A3D-A46F-AA07F6A6A0FD}">
      <dgm:prSet/>
      <dgm:spPr>
        <a:xfrm>
          <a:off x="3065999" y="1514231"/>
          <a:ext cx="551200" cy="1360661"/>
        </a:xfrm>
        <a:custGeom>
          <a:avLst/>
          <a:gdLst/>
          <a:ahLst/>
          <a:cxnLst/>
          <a:rect l="0" t="0" r="0" b="0"/>
          <a:pathLst>
            <a:path>
              <a:moveTo>
                <a:pt x="0" y="0"/>
              </a:moveTo>
              <a:lnTo>
                <a:pt x="0" y="1360661"/>
              </a:lnTo>
              <a:lnTo>
                <a:pt x="551200" y="1360661"/>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n-US"/>
        </a:p>
      </dgm:t>
    </dgm:pt>
    <dgm:pt modelId="{791213EF-D624-442B-888D-CB652642BE16}" type="sibTrans" cxnId="{CDAE962A-B9FD-4A3D-A46F-AA07F6A6A0FD}">
      <dgm:prSet/>
      <dgm:spPr/>
      <dgm:t>
        <a:bodyPr/>
        <a:lstStyle/>
        <a:p>
          <a:endParaRPr lang="en-US"/>
        </a:p>
      </dgm:t>
    </dgm:pt>
    <dgm:pt modelId="{1D96338F-9C20-4B00-AA28-65E5C6906157}" type="pres">
      <dgm:prSet presAssocID="{A9EA8AF0-0FD2-4426-9DB4-57B7682785BF}" presName="hierChild1" presStyleCnt="0">
        <dgm:presLayoutVars>
          <dgm:orgChart val="1"/>
          <dgm:chPref val="1"/>
          <dgm:dir/>
          <dgm:animOne val="branch"/>
          <dgm:animLvl val="lvl"/>
          <dgm:resizeHandles/>
        </dgm:presLayoutVars>
      </dgm:prSet>
      <dgm:spPr/>
    </dgm:pt>
    <dgm:pt modelId="{8C4F20F8-C082-4672-A69D-FEE78BDE4772}" type="pres">
      <dgm:prSet presAssocID="{DB556EB4-7722-45DA-B46E-AE909312DA91}" presName="hierRoot1" presStyleCnt="0">
        <dgm:presLayoutVars>
          <dgm:hierBranch val="init"/>
        </dgm:presLayoutVars>
      </dgm:prSet>
      <dgm:spPr/>
    </dgm:pt>
    <dgm:pt modelId="{B5D0A999-A782-410F-A1F4-E4ADA5F40BCC}" type="pres">
      <dgm:prSet presAssocID="{DB556EB4-7722-45DA-B46E-AE909312DA91}" presName="rootComposite1" presStyleCnt="0"/>
      <dgm:spPr/>
    </dgm:pt>
    <dgm:pt modelId="{2B26B50A-E9C2-433E-B738-4BA7982886D9}" type="pres">
      <dgm:prSet presAssocID="{DB556EB4-7722-45DA-B46E-AE909312DA91}" presName="rootText1" presStyleLbl="node0" presStyleIdx="0" presStyleCnt="1" custScaleX="77387" custScaleY="71983">
        <dgm:presLayoutVars>
          <dgm:chPref val="3"/>
        </dgm:presLayoutVars>
      </dgm:prSet>
      <dgm:spPr/>
    </dgm:pt>
    <dgm:pt modelId="{D04272E9-C55C-4045-A666-4BB118D8285B}" type="pres">
      <dgm:prSet presAssocID="{DB556EB4-7722-45DA-B46E-AE909312DA91}" presName="rootConnector1" presStyleLbl="node1" presStyleIdx="0" presStyleCnt="0"/>
      <dgm:spPr/>
    </dgm:pt>
    <dgm:pt modelId="{3B95D1FC-7832-4CB8-A8C2-FA5371B2B9B0}" type="pres">
      <dgm:prSet presAssocID="{DB556EB4-7722-45DA-B46E-AE909312DA91}" presName="hierChild2" presStyleCnt="0"/>
      <dgm:spPr/>
    </dgm:pt>
    <dgm:pt modelId="{F1347672-F355-4F5A-81AB-8436421D3C96}" type="pres">
      <dgm:prSet presAssocID="{DB556EB4-7722-45DA-B46E-AE909312DA91}" presName="hierChild3" presStyleCnt="0"/>
      <dgm:spPr/>
    </dgm:pt>
    <dgm:pt modelId="{699120A8-04F3-4651-91FB-70FCAABA50B4}" type="pres">
      <dgm:prSet presAssocID="{4F702F1D-6CAE-4016-BD27-51D5552D83E4}" presName="Name111" presStyleLbl="parChTrans1D2" presStyleIdx="0" presStyleCnt="2"/>
      <dgm:spPr/>
    </dgm:pt>
    <dgm:pt modelId="{EF2756D9-5ED4-46F5-A27A-9D51D1E98C80}" type="pres">
      <dgm:prSet presAssocID="{422C788C-D65E-4C14-98DD-F0603E727D22}" presName="hierRoot3" presStyleCnt="0">
        <dgm:presLayoutVars>
          <dgm:hierBranch val="init"/>
        </dgm:presLayoutVars>
      </dgm:prSet>
      <dgm:spPr/>
    </dgm:pt>
    <dgm:pt modelId="{F0A5D6D6-89BD-4073-BA86-3170D2EA7CA5}" type="pres">
      <dgm:prSet presAssocID="{422C788C-D65E-4C14-98DD-F0603E727D22}" presName="rootComposite3" presStyleCnt="0"/>
      <dgm:spPr/>
    </dgm:pt>
    <dgm:pt modelId="{F8CDEDEC-E26C-4A3D-B638-787445572DDE}" type="pres">
      <dgm:prSet presAssocID="{422C788C-D65E-4C14-98DD-F0603E727D22}" presName="rootText3" presStyleLbl="asst1" presStyleIdx="0" presStyleCnt="2" custScaleX="76967" custScaleY="73972">
        <dgm:presLayoutVars>
          <dgm:chPref val="3"/>
        </dgm:presLayoutVars>
      </dgm:prSet>
      <dgm:spPr/>
    </dgm:pt>
    <dgm:pt modelId="{12E88213-5858-4AE9-98AF-CEE04E30779A}" type="pres">
      <dgm:prSet presAssocID="{422C788C-D65E-4C14-98DD-F0603E727D22}" presName="rootConnector3" presStyleLbl="asst1" presStyleIdx="0" presStyleCnt="2"/>
      <dgm:spPr/>
    </dgm:pt>
    <dgm:pt modelId="{B8A7C282-5EDF-4780-AEE3-877AD4E950A8}" type="pres">
      <dgm:prSet presAssocID="{422C788C-D65E-4C14-98DD-F0603E727D22}" presName="hierChild6" presStyleCnt="0"/>
      <dgm:spPr/>
    </dgm:pt>
    <dgm:pt modelId="{6F4A8F28-4A00-4B44-9704-69CCC5B28885}" type="pres">
      <dgm:prSet presAssocID="{422C788C-D65E-4C14-98DD-F0603E727D22}" presName="hierChild7" presStyleCnt="0"/>
      <dgm:spPr/>
    </dgm:pt>
    <dgm:pt modelId="{4C97528B-52CA-4301-A1CE-1E309C7D0C18}" type="pres">
      <dgm:prSet presAssocID="{110239E3-98F1-456F-93DC-23683B65681A}" presName="Name111" presStyleLbl="parChTrans1D2" presStyleIdx="1" presStyleCnt="2"/>
      <dgm:spPr/>
    </dgm:pt>
    <dgm:pt modelId="{13700AA3-B76E-485F-86E5-798FF6561DF0}" type="pres">
      <dgm:prSet presAssocID="{2373343B-0D1C-472B-8849-7EC572B7FAF0}" presName="hierRoot3" presStyleCnt="0">
        <dgm:presLayoutVars>
          <dgm:hierBranch val="init"/>
        </dgm:presLayoutVars>
      </dgm:prSet>
      <dgm:spPr/>
    </dgm:pt>
    <dgm:pt modelId="{F0F12051-FFFF-49B0-A245-7D3E8E18D447}" type="pres">
      <dgm:prSet presAssocID="{2373343B-0D1C-472B-8849-7EC572B7FAF0}" presName="rootComposite3" presStyleCnt="0"/>
      <dgm:spPr/>
    </dgm:pt>
    <dgm:pt modelId="{A7E0D4ED-9E42-4EC3-B5BE-2E1E9010A690}" type="pres">
      <dgm:prSet presAssocID="{2373343B-0D1C-472B-8849-7EC572B7FAF0}" presName="rootText3" presStyleLbl="asst1" presStyleIdx="1" presStyleCnt="2" custScaleX="94527" custScaleY="78366" custLinFactNeighborX="6951" custLinFactNeighborY="-1668">
        <dgm:presLayoutVars>
          <dgm:chPref val="3"/>
        </dgm:presLayoutVars>
      </dgm:prSet>
      <dgm:spPr/>
    </dgm:pt>
    <dgm:pt modelId="{379242E1-292F-4B33-8CD6-0CE8B82CCC7F}" type="pres">
      <dgm:prSet presAssocID="{2373343B-0D1C-472B-8849-7EC572B7FAF0}" presName="rootConnector3" presStyleLbl="asst1" presStyleIdx="1" presStyleCnt="2"/>
      <dgm:spPr/>
    </dgm:pt>
    <dgm:pt modelId="{A046FFDA-E779-4098-97E4-5DF3A03E5FC0}" type="pres">
      <dgm:prSet presAssocID="{2373343B-0D1C-472B-8849-7EC572B7FAF0}" presName="hierChild6" presStyleCnt="0"/>
      <dgm:spPr/>
    </dgm:pt>
    <dgm:pt modelId="{FF2023EE-EE48-48F3-84C9-1326025C0CDA}" type="pres">
      <dgm:prSet presAssocID="{2373343B-0D1C-472B-8849-7EC572B7FAF0}" presName="hierChild7" presStyleCnt="0"/>
      <dgm:spPr/>
    </dgm:pt>
  </dgm:ptLst>
  <dgm:cxnLst>
    <dgm:cxn modelId="{CDAE962A-B9FD-4A3D-A46F-AA07F6A6A0FD}" srcId="{DB556EB4-7722-45DA-B46E-AE909312DA91}" destId="{2373343B-0D1C-472B-8849-7EC572B7FAF0}" srcOrd="1" destOrd="0" parTransId="{110239E3-98F1-456F-93DC-23683B65681A}" sibTransId="{791213EF-D624-442B-888D-CB652642BE16}"/>
    <dgm:cxn modelId="{2FA0C861-AB51-43E6-86BC-3F55A37297B4}" type="presOf" srcId="{2373343B-0D1C-472B-8849-7EC572B7FAF0}" destId="{379242E1-292F-4B33-8CD6-0CE8B82CCC7F}" srcOrd="1" destOrd="0" presId="urn:microsoft.com/office/officeart/2005/8/layout/orgChart1"/>
    <dgm:cxn modelId="{E9812A6C-146C-4D33-B437-82130B899E58}" type="presOf" srcId="{422C788C-D65E-4C14-98DD-F0603E727D22}" destId="{12E88213-5858-4AE9-98AF-CEE04E30779A}" srcOrd="1" destOrd="0" presId="urn:microsoft.com/office/officeart/2005/8/layout/orgChart1"/>
    <dgm:cxn modelId="{C001B158-BFE9-45AB-91A5-87C75D6EFEC7}" type="presOf" srcId="{422C788C-D65E-4C14-98DD-F0603E727D22}" destId="{F8CDEDEC-E26C-4A3D-B638-787445572DDE}" srcOrd="0" destOrd="0" presId="urn:microsoft.com/office/officeart/2005/8/layout/orgChart1"/>
    <dgm:cxn modelId="{CF4BE38F-BF7B-41F1-8C65-07126B8C55CC}" type="presOf" srcId="{110239E3-98F1-456F-93DC-23683B65681A}" destId="{4C97528B-52CA-4301-A1CE-1E309C7D0C18}" srcOrd="0" destOrd="0" presId="urn:microsoft.com/office/officeart/2005/8/layout/orgChart1"/>
    <dgm:cxn modelId="{429BB492-F1FB-4108-BA25-3AAF70E32039}" type="presOf" srcId="{DB556EB4-7722-45DA-B46E-AE909312DA91}" destId="{2B26B50A-E9C2-433E-B738-4BA7982886D9}" srcOrd="0" destOrd="0" presId="urn:microsoft.com/office/officeart/2005/8/layout/orgChart1"/>
    <dgm:cxn modelId="{A97015AE-AAE5-4059-9499-696A6E22A978}" type="presOf" srcId="{4F702F1D-6CAE-4016-BD27-51D5552D83E4}" destId="{699120A8-04F3-4651-91FB-70FCAABA50B4}" srcOrd="0" destOrd="0" presId="urn:microsoft.com/office/officeart/2005/8/layout/orgChart1"/>
    <dgm:cxn modelId="{60324BB0-9A1C-4CE7-93E1-68E5CDD61628}" srcId="{A9EA8AF0-0FD2-4426-9DB4-57B7682785BF}" destId="{DB556EB4-7722-45DA-B46E-AE909312DA91}" srcOrd="0" destOrd="0" parTransId="{E4C8F89E-EC2A-4A41-9F0C-1E6A81E5D013}" sibTransId="{230C46F7-EB1A-47E9-B08A-01FADAE1DDB5}"/>
    <dgm:cxn modelId="{22ADBECB-DEFE-41A0-A00C-DEC148C79B9C}" type="presOf" srcId="{A9EA8AF0-0FD2-4426-9DB4-57B7682785BF}" destId="{1D96338F-9C20-4B00-AA28-65E5C6906157}" srcOrd="0" destOrd="0" presId="urn:microsoft.com/office/officeart/2005/8/layout/orgChart1"/>
    <dgm:cxn modelId="{798AE3CC-D76E-4B0A-A3C8-9CFA2A468368}" srcId="{DB556EB4-7722-45DA-B46E-AE909312DA91}" destId="{422C788C-D65E-4C14-98DD-F0603E727D22}" srcOrd="0" destOrd="0" parTransId="{4F702F1D-6CAE-4016-BD27-51D5552D83E4}" sibTransId="{7589AF49-2A94-45ED-9B3F-36172600A799}"/>
    <dgm:cxn modelId="{06BD5FDA-9158-4F14-87D0-95300B1BBBA3}" type="presOf" srcId="{DB556EB4-7722-45DA-B46E-AE909312DA91}" destId="{D04272E9-C55C-4045-A666-4BB118D8285B}" srcOrd="1" destOrd="0" presId="urn:microsoft.com/office/officeart/2005/8/layout/orgChart1"/>
    <dgm:cxn modelId="{00DBD2EE-A1A6-4D6A-8F78-2A8F0AA6F90C}" type="presOf" srcId="{2373343B-0D1C-472B-8849-7EC572B7FAF0}" destId="{A7E0D4ED-9E42-4EC3-B5BE-2E1E9010A690}" srcOrd="0" destOrd="0" presId="urn:microsoft.com/office/officeart/2005/8/layout/orgChart1"/>
    <dgm:cxn modelId="{E9A6886E-0E72-4BD5-8CEC-2B172D4E8E4C}" type="presParOf" srcId="{1D96338F-9C20-4B00-AA28-65E5C6906157}" destId="{8C4F20F8-C082-4672-A69D-FEE78BDE4772}" srcOrd="0" destOrd="0" presId="urn:microsoft.com/office/officeart/2005/8/layout/orgChart1"/>
    <dgm:cxn modelId="{D78E720A-3EB0-4EA1-A833-713B6823430C}" type="presParOf" srcId="{8C4F20F8-C082-4672-A69D-FEE78BDE4772}" destId="{B5D0A999-A782-410F-A1F4-E4ADA5F40BCC}" srcOrd="0" destOrd="0" presId="urn:microsoft.com/office/officeart/2005/8/layout/orgChart1"/>
    <dgm:cxn modelId="{FED9CA8C-D98C-4487-ABA2-7DA3AF73B8C2}" type="presParOf" srcId="{B5D0A999-A782-410F-A1F4-E4ADA5F40BCC}" destId="{2B26B50A-E9C2-433E-B738-4BA7982886D9}" srcOrd="0" destOrd="0" presId="urn:microsoft.com/office/officeart/2005/8/layout/orgChart1"/>
    <dgm:cxn modelId="{02BF70EA-894B-4464-A56F-A8019C44ECE7}" type="presParOf" srcId="{B5D0A999-A782-410F-A1F4-E4ADA5F40BCC}" destId="{D04272E9-C55C-4045-A666-4BB118D8285B}" srcOrd="1" destOrd="0" presId="urn:microsoft.com/office/officeart/2005/8/layout/orgChart1"/>
    <dgm:cxn modelId="{2C8618DD-BA0E-4E99-B442-A5FD1AC02BD4}" type="presParOf" srcId="{8C4F20F8-C082-4672-A69D-FEE78BDE4772}" destId="{3B95D1FC-7832-4CB8-A8C2-FA5371B2B9B0}" srcOrd="1" destOrd="0" presId="urn:microsoft.com/office/officeart/2005/8/layout/orgChart1"/>
    <dgm:cxn modelId="{E3349F78-DE6C-4EEA-AAF6-5F60CB4170FF}" type="presParOf" srcId="{8C4F20F8-C082-4672-A69D-FEE78BDE4772}" destId="{F1347672-F355-4F5A-81AB-8436421D3C96}" srcOrd="2" destOrd="0" presId="urn:microsoft.com/office/officeart/2005/8/layout/orgChart1"/>
    <dgm:cxn modelId="{DBAA16AD-842D-42C4-9475-8537E9386C68}" type="presParOf" srcId="{F1347672-F355-4F5A-81AB-8436421D3C96}" destId="{699120A8-04F3-4651-91FB-70FCAABA50B4}" srcOrd="0" destOrd="0" presId="urn:microsoft.com/office/officeart/2005/8/layout/orgChart1"/>
    <dgm:cxn modelId="{29006BCC-2DC3-4C9E-8349-08C5DE38B869}" type="presParOf" srcId="{F1347672-F355-4F5A-81AB-8436421D3C96}" destId="{EF2756D9-5ED4-46F5-A27A-9D51D1E98C80}" srcOrd="1" destOrd="0" presId="urn:microsoft.com/office/officeart/2005/8/layout/orgChart1"/>
    <dgm:cxn modelId="{4F35E258-FC3B-4A62-84F3-30EC72B63FDF}" type="presParOf" srcId="{EF2756D9-5ED4-46F5-A27A-9D51D1E98C80}" destId="{F0A5D6D6-89BD-4073-BA86-3170D2EA7CA5}" srcOrd="0" destOrd="0" presId="urn:microsoft.com/office/officeart/2005/8/layout/orgChart1"/>
    <dgm:cxn modelId="{3DFDB818-D7DB-4DCA-A2CB-47166B1379C5}" type="presParOf" srcId="{F0A5D6D6-89BD-4073-BA86-3170D2EA7CA5}" destId="{F8CDEDEC-E26C-4A3D-B638-787445572DDE}" srcOrd="0" destOrd="0" presId="urn:microsoft.com/office/officeart/2005/8/layout/orgChart1"/>
    <dgm:cxn modelId="{93DDE388-4448-47DC-A8CF-AB2A4C78ED03}" type="presParOf" srcId="{F0A5D6D6-89BD-4073-BA86-3170D2EA7CA5}" destId="{12E88213-5858-4AE9-98AF-CEE04E30779A}" srcOrd="1" destOrd="0" presId="urn:microsoft.com/office/officeart/2005/8/layout/orgChart1"/>
    <dgm:cxn modelId="{F1493F40-D733-407D-86DC-FAB67FF406BE}" type="presParOf" srcId="{EF2756D9-5ED4-46F5-A27A-9D51D1E98C80}" destId="{B8A7C282-5EDF-4780-AEE3-877AD4E950A8}" srcOrd="1" destOrd="0" presId="urn:microsoft.com/office/officeart/2005/8/layout/orgChart1"/>
    <dgm:cxn modelId="{55EF0401-8BCA-4AC4-8A09-0E0DAF6F91C4}" type="presParOf" srcId="{EF2756D9-5ED4-46F5-A27A-9D51D1E98C80}" destId="{6F4A8F28-4A00-4B44-9704-69CCC5B28885}" srcOrd="2" destOrd="0" presId="urn:microsoft.com/office/officeart/2005/8/layout/orgChart1"/>
    <dgm:cxn modelId="{E4D34199-2826-4CE5-9756-56A92891AD5E}" type="presParOf" srcId="{F1347672-F355-4F5A-81AB-8436421D3C96}" destId="{4C97528B-52CA-4301-A1CE-1E309C7D0C18}" srcOrd="2" destOrd="0" presId="urn:microsoft.com/office/officeart/2005/8/layout/orgChart1"/>
    <dgm:cxn modelId="{0E5F03B2-9668-492D-BB1D-6CB17E3B2155}" type="presParOf" srcId="{F1347672-F355-4F5A-81AB-8436421D3C96}" destId="{13700AA3-B76E-485F-86E5-798FF6561DF0}" srcOrd="3" destOrd="0" presId="urn:microsoft.com/office/officeart/2005/8/layout/orgChart1"/>
    <dgm:cxn modelId="{59701F08-641E-4C7B-B399-62CC6ACA9BC4}" type="presParOf" srcId="{13700AA3-B76E-485F-86E5-798FF6561DF0}" destId="{F0F12051-FFFF-49B0-A245-7D3E8E18D447}" srcOrd="0" destOrd="0" presId="urn:microsoft.com/office/officeart/2005/8/layout/orgChart1"/>
    <dgm:cxn modelId="{3812FCFE-3D4A-47FC-8741-0191BACC554A}" type="presParOf" srcId="{F0F12051-FFFF-49B0-A245-7D3E8E18D447}" destId="{A7E0D4ED-9E42-4EC3-B5BE-2E1E9010A690}" srcOrd="0" destOrd="0" presId="urn:microsoft.com/office/officeart/2005/8/layout/orgChart1"/>
    <dgm:cxn modelId="{02102CF3-539D-4645-9A0A-1FD631433106}" type="presParOf" srcId="{F0F12051-FFFF-49B0-A245-7D3E8E18D447}" destId="{379242E1-292F-4B33-8CD6-0CE8B82CCC7F}" srcOrd="1" destOrd="0" presId="urn:microsoft.com/office/officeart/2005/8/layout/orgChart1"/>
    <dgm:cxn modelId="{5B343830-6EF0-4E11-81A0-CB7A114ECD66}" type="presParOf" srcId="{13700AA3-B76E-485F-86E5-798FF6561DF0}" destId="{A046FFDA-E779-4098-97E4-5DF3A03E5FC0}" srcOrd="1" destOrd="0" presId="urn:microsoft.com/office/officeart/2005/8/layout/orgChart1"/>
    <dgm:cxn modelId="{9699DFDB-3794-4B2E-B6AE-3672F83DFCB4}" type="presParOf" srcId="{13700AA3-B76E-485F-86E5-798FF6561DF0}" destId="{FF2023EE-EE48-48F3-84C9-1326025C0CD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7B4776-8C30-4284-B21C-9CB856BF562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3076147-103F-475E-B6FF-FCD425768740}">
      <dgm:prSet phldrT="[Text]" custT="1"/>
      <dgm:spPr>
        <a:xfrm>
          <a:off x="2139689" y="0"/>
          <a:ext cx="1980572" cy="1025768"/>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sz="2800" dirty="0">
              <a:solidFill>
                <a:sysClr val="windowText" lastClr="000000"/>
              </a:solidFill>
              <a:latin typeface="Calibri"/>
              <a:ea typeface="+mn-ea"/>
              <a:cs typeface="+mn-cs"/>
            </a:rPr>
            <a:t>BUDGET DIRECTOR</a:t>
          </a:r>
        </a:p>
      </dgm:t>
    </dgm:pt>
    <dgm:pt modelId="{897500D5-648D-4DD5-872C-56B673C66917}" type="parTrans" cxnId="{C170F1AD-1BB6-4B4E-882F-28B311540AAF}">
      <dgm:prSet/>
      <dgm:spPr/>
      <dgm:t>
        <a:bodyPr/>
        <a:lstStyle/>
        <a:p>
          <a:endParaRPr lang="en-US"/>
        </a:p>
      </dgm:t>
    </dgm:pt>
    <dgm:pt modelId="{20CAEAE7-D53D-4EAE-9085-9139F841831C}" type="sibTrans" cxnId="{C170F1AD-1BB6-4B4E-882F-28B311540AAF}">
      <dgm:prSet/>
      <dgm:spPr/>
      <dgm:t>
        <a:bodyPr/>
        <a:lstStyle/>
        <a:p>
          <a:endParaRPr lang="en-US"/>
        </a:p>
      </dgm:t>
    </dgm:pt>
    <dgm:pt modelId="{4F758535-DC68-48E9-892F-C40E4526C56D}" type="asst">
      <dgm:prSet/>
      <dgm:spPr>
        <a:xfrm>
          <a:off x="3442140" y="1189848"/>
          <a:ext cx="1975947" cy="651186"/>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dirty="0">
              <a:solidFill>
                <a:sysClr val="windowText" lastClr="000000"/>
              </a:solidFill>
              <a:latin typeface="Calibri"/>
              <a:ea typeface="+mn-ea"/>
              <a:cs typeface="+mn-cs"/>
            </a:rPr>
            <a:t>ASSISTANT BUDGET DIRECTOR</a:t>
          </a:r>
        </a:p>
      </dgm:t>
    </dgm:pt>
    <dgm:pt modelId="{F17147D6-3A94-44D6-9EF3-2F9CF4BC179D}" type="parTrans" cxnId="{942C62A6-A3C5-45EE-B542-7FEDD48FD1B0}">
      <dgm:prSet/>
      <dgm:spPr>
        <a:xfrm>
          <a:off x="3129975" y="1025768"/>
          <a:ext cx="312164" cy="489673"/>
        </a:xfrm>
        <a:custGeom>
          <a:avLst/>
          <a:gdLst/>
          <a:ahLst/>
          <a:cxnLst/>
          <a:rect l="0" t="0" r="0" b="0"/>
          <a:pathLst>
            <a:path>
              <a:moveTo>
                <a:pt x="0" y="0"/>
              </a:moveTo>
              <a:lnTo>
                <a:pt x="0" y="489673"/>
              </a:lnTo>
              <a:lnTo>
                <a:pt x="312164" y="489673"/>
              </a:lnTo>
            </a:path>
          </a:pathLst>
        </a:custGeom>
        <a:noFill/>
        <a:ln w="25400" cap="flat" cmpd="sng" algn="ctr">
          <a:solidFill>
            <a:schemeClr val="accent2">
              <a:lumMod val="75000"/>
            </a:schemeClr>
          </a:solidFill>
          <a:prstDash val="solid"/>
        </a:ln>
        <a:effectLst/>
      </dgm:spPr>
      <dgm:t>
        <a:bodyPr/>
        <a:lstStyle/>
        <a:p>
          <a:endParaRPr lang="en-US"/>
        </a:p>
      </dgm:t>
    </dgm:pt>
    <dgm:pt modelId="{A062F4B8-D296-46F0-908B-0704486EE870}" type="sibTrans" cxnId="{942C62A6-A3C5-45EE-B542-7FEDD48FD1B0}">
      <dgm:prSet/>
      <dgm:spPr/>
      <dgm:t>
        <a:bodyPr/>
        <a:lstStyle/>
        <a:p>
          <a:endParaRPr lang="en-US"/>
        </a:p>
      </dgm:t>
    </dgm:pt>
    <dgm:pt modelId="{D2627358-B67A-42D3-B1DA-A4970062E71A}" type="asst">
      <dgm:prSet/>
      <dgm:spPr>
        <a:xfrm>
          <a:off x="3429002" y="2868786"/>
          <a:ext cx="2175343" cy="698655"/>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dirty="0">
              <a:solidFill>
                <a:sysClr val="windowText" lastClr="000000"/>
              </a:solidFill>
              <a:latin typeface="Calibri"/>
              <a:ea typeface="+mn-ea"/>
              <a:cs typeface="+mn-cs"/>
            </a:rPr>
            <a:t>FISCAL &amp; OPERATIONS </a:t>
          </a:r>
          <a:br>
            <a:rPr lang="en-US" dirty="0">
              <a:solidFill>
                <a:sysClr val="windowText" lastClr="000000"/>
              </a:solidFill>
              <a:latin typeface="Calibri"/>
              <a:ea typeface="+mn-ea"/>
              <a:cs typeface="+mn-cs"/>
            </a:rPr>
          </a:br>
          <a:r>
            <a:rPr lang="en-US" dirty="0">
              <a:solidFill>
                <a:sysClr val="windowText" lastClr="000000"/>
              </a:solidFill>
              <a:latin typeface="Calibri"/>
              <a:ea typeface="+mn-ea"/>
              <a:cs typeface="+mn-cs"/>
            </a:rPr>
            <a:t>ANALYST (3)</a:t>
          </a:r>
        </a:p>
      </dgm:t>
    </dgm:pt>
    <dgm:pt modelId="{18531B0F-EFB6-4021-94EA-A6099AC75838}" type="parTrans" cxnId="{5C5B566F-F1C3-4F11-BFCE-F1C1503F1366}">
      <dgm:prSet/>
      <dgm:spPr>
        <a:xfrm>
          <a:off x="3129975" y="1025768"/>
          <a:ext cx="299026" cy="2192346"/>
        </a:xfrm>
        <a:custGeom>
          <a:avLst/>
          <a:gdLst/>
          <a:ahLst/>
          <a:cxnLst/>
          <a:rect l="0" t="0" r="0" b="0"/>
          <a:pathLst>
            <a:path>
              <a:moveTo>
                <a:pt x="0" y="0"/>
              </a:moveTo>
              <a:lnTo>
                <a:pt x="0" y="2192346"/>
              </a:lnTo>
              <a:lnTo>
                <a:pt x="299026" y="2192346"/>
              </a:lnTo>
            </a:path>
          </a:pathLst>
        </a:custGeom>
        <a:noFill/>
        <a:ln w="25400" cap="flat" cmpd="sng" algn="ctr">
          <a:solidFill>
            <a:schemeClr val="accent2">
              <a:lumMod val="75000"/>
            </a:schemeClr>
          </a:solidFill>
          <a:prstDash val="solid"/>
        </a:ln>
        <a:effectLst/>
      </dgm:spPr>
      <dgm:t>
        <a:bodyPr/>
        <a:lstStyle/>
        <a:p>
          <a:endParaRPr lang="en-US"/>
        </a:p>
      </dgm:t>
    </dgm:pt>
    <dgm:pt modelId="{4ED28401-8DF5-4E80-BBB5-980317F5D7B6}" type="sibTrans" cxnId="{5C5B566F-F1C3-4F11-BFCE-F1C1503F1366}">
      <dgm:prSet/>
      <dgm:spPr/>
      <dgm:t>
        <a:bodyPr/>
        <a:lstStyle/>
        <a:p>
          <a:endParaRPr lang="en-US"/>
        </a:p>
      </dgm:t>
    </dgm:pt>
    <dgm:pt modelId="{D22597A9-3496-404A-93CB-B1A1369DF913}" type="pres">
      <dgm:prSet presAssocID="{E17B4776-8C30-4284-B21C-9CB856BF5622}" presName="hierChild1" presStyleCnt="0">
        <dgm:presLayoutVars>
          <dgm:orgChart val="1"/>
          <dgm:chPref val="1"/>
          <dgm:dir/>
          <dgm:animOne val="branch"/>
          <dgm:animLvl val="lvl"/>
          <dgm:resizeHandles/>
        </dgm:presLayoutVars>
      </dgm:prSet>
      <dgm:spPr/>
    </dgm:pt>
    <dgm:pt modelId="{C3864A1D-DEC1-4B32-B148-93C627DEAB0A}" type="pres">
      <dgm:prSet presAssocID="{73076147-103F-475E-B6FF-FCD425768740}" presName="hierRoot1" presStyleCnt="0">
        <dgm:presLayoutVars>
          <dgm:hierBranch val="init"/>
        </dgm:presLayoutVars>
      </dgm:prSet>
      <dgm:spPr/>
    </dgm:pt>
    <dgm:pt modelId="{B97785EA-B476-4879-83D3-59EFC7AE3C53}" type="pres">
      <dgm:prSet presAssocID="{73076147-103F-475E-B6FF-FCD425768740}" presName="rootComposite1" presStyleCnt="0"/>
      <dgm:spPr/>
    </dgm:pt>
    <dgm:pt modelId="{6674C58D-1C95-4122-83E6-0279766579F6}" type="pres">
      <dgm:prSet presAssocID="{73076147-103F-475E-B6FF-FCD425768740}" presName="rootText1" presStyleLbl="node0" presStyleIdx="0" presStyleCnt="1" custScaleX="88641" custScaleY="59081" custLinFactNeighborX="-33845" custLinFactNeighborY="-1457">
        <dgm:presLayoutVars>
          <dgm:chPref val="3"/>
        </dgm:presLayoutVars>
      </dgm:prSet>
      <dgm:spPr/>
    </dgm:pt>
    <dgm:pt modelId="{8597DCF9-84F8-4072-A54A-32796B98DC86}" type="pres">
      <dgm:prSet presAssocID="{73076147-103F-475E-B6FF-FCD425768740}" presName="rootConnector1" presStyleLbl="node1" presStyleIdx="0" presStyleCnt="0"/>
      <dgm:spPr/>
    </dgm:pt>
    <dgm:pt modelId="{F00DC643-7873-4CE0-AECD-98FC5E91E3D0}" type="pres">
      <dgm:prSet presAssocID="{73076147-103F-475E-B6FF-FCD425768740}" presName="hierChild2" presStyleCnt="0"/>
      <dgm:spPr/>
    </dgm:pt>
    <dgm:pt modelId="{17151033-789F-46C7-8DD5-6113F1C48A4B}" type="pres">
      <dgm:prSet presAssocID="{73076147-103F-475E-B6FF-FCD425768740}" presName="hierChild3" presStyleCnt="0"/>
      <dgm:spPr/>
    </dgm:pt>
    <dgm:pt modelId="{8E7722F3-0F2F-4DA3-9B13-B1F81373EAB8}" type="pres">
      <dgm:prSet presAssocID="{F17147D6-3A94-44D6-9EF3-2F9CF4BC179D}" presName="Name111" presStyleLbl="parChTrans1D2" presStyleIdx="0" presStyleCnt="2"/>
      <dgm:spPr/>
    </dgm:pt>
    <dgm:pt modelId="{DEB86559-B412-4567-92F0-3EEB6DEE00B1}" type="pres">
      <dgm:prSet presAssocID="{4F758535-DC68-48E9-892F-C40E4526C56D}" presName="hierRoot3" presStyleCnt="0">
        <dgm:presLayoutVars>
          <dgm:hierBranch val="init"/>
        </dgm:presLayoutVars>
      </dgm:prSet>
      <dgm:spPr/>
    </dgm:pt>
    <dgm:pt modelId="{9FC4DEE9-2592-4849-908E-D75AE4BB1303}" type="pres">
      <dgm:prSet presAssocID="{4F758535-DC68-48E9-892F-C40E4526C56D}" presName="rootComposite3" presStyleCnt="0"/>
      <dgm:spPr/>
    </dgm:pt>
    <dgm:pt modelId="{07D01013-AED2-485B-ADED-08C3CC0022C4}" type="pres">
      <dgm:prSet presAssocID="{4F758535-DC68-48E9-892F-C40E4526C56D}" presName="rootText3" presStyleLbl="asst1" presStyleIdx="0" presStyleCnt="2" custScaleX="88434" custScaleY="58288" custLinFactNeighborX="71722" custLinFactNeighborY="-56544">
        <dgm:presLayoutVars>
          <dgm:chPref val="3"/>
        </dgm:presLayoutVars>
      </dgm:prSet>
      <dgm:spPr/>
    </dgm:pt>
    <dgm:pt modelId="{7B38A5A6-2CD9-4615-B1D5-22FE85294643}" type="pres">
      <dgm:prSet presAssocID="{4F758535-DC68-48E9-892F-C40E4526C56D}" presName="rootConnector3" presStyleLbl="asst1" presStyleIdx="0" presStyleCnt="2"/>
      <dgm:spPr/>
    </dgm:pt>
    <dgm:pt modelId="{39DF6687-28D4-47FD-BB2E-E9B22C48C0F2}" type="pres">
      <dgm:prSet presAssocID="{4F758535-DC68-48E9-892F-C40E4526C56D}" presName="hierChild6" presStyleCnt="0"/>
      <dgm:spPr/>
    </dgm:pt>
    <dgm:pt modelId="{27A40CDF-F1A6-457E-A557-A4DF8692C947}" type="pres">
      <dgm:prSet presAssocID="{4F758535-DC68-48E9-892F-C40E4526C56D}" presName="hierChild7" presStyleCnt="0"/>
      <dgm:spPr/>
    </dgm:pt>
    <dgm:pt modelId="{A872EB01-6A3D-4B5D-B7EE-D059E49AF545}" type="pres">
      <dgm:prSet presAssocID="{18531B0F-EFB6-4021-94EA-A6099AC75838}" presName="Name111" presStyleLbl="parChTrans1D2" presStyleIdx="1" presStyleCnt="2"/>
      <dgm:spPr/>
    </dgm:pt>
    <dgm:pt modelId="{E94897C7-1615-4D37-B74C-4DC31E2624B4}" type="pres">
      <dgm:prSet presAssocID="{D2627358-B67A-42D3-B1DA-A4970062E71A}" presName="hierRoot3" presStyleCnt="0">
        <dgm:presLayoutVars>
          <dgm:hierBranch val="init"/>
        </dgm:presLayoutVars>
      </dgm:prSet>
      <dgm:spPr/>
    </dgm:pt>
    <dgm:pt modelId="{0B32002C-D75E-4591-A009-1B2454F6EB58}" type="pres">
      <dgm:prSet presAssocID="{D2627358-B67A-42D3-B1DA-A4970062E71A}" presName="rootComposite3" presStyleCnt="0"/>
      <dgm:spPr/>
    </dgm:pt>
    <dgm:pt modelId="{8083580A-30E9-4532-9CEF-C28DD0609E00}" type="pres">
      <dgm:prSet presAssocID="{D2627358-B67A-42D3-B1DA-A4970062E71A}" presName="rootText3" presStyleLbl="asst1" presStyleIdx="1" presStyleCnt="2" custScaleX="97618" custScaleY="46342" custLinFactNeighborX="-37087" custLinFactNeighborY="16745">
        <dgm:presLayoutVars>
          <dgm:chPref val="3"/>
        </dgm:presLayoutVars>
      </dgm:prSet>
      <dgm:spPr/>
    </dgm:pt>
    <dgm:pt modelId="{0B383346-4AA8-43C8-B3E9-A06E08431C97}" type="pres">
      <dgm:prSet presAssocID="{D2627358-B67A-42D3-B1DA-A4970062E71A}" presName="rootConnector3" presStyleLbl="asst1" presStyleIdx="1" presStyleCnt="2"/>
      <dgm:spPr/>
    </dgm:pt>
    <dgm:pt modelId="{17F7CC0A-18B5-4020-BF98-43A9AA6D5180}" type="pres">
      <dgm:prSet presAssocID="{D2627358-B67A-42D3-B1DA-A4970062E71A}" presName="hierChild6" presStyleCnt="0"/>
      <dgm:spPr/>
    </dgm:pt>
    <dgm:pt modelId="{55DABFED-F66B-4C64-9972-0294D6AEE66C}" type="pres">
      <dgm:prSet presAssocID="{D2627358-B67A-42D3-B1DA-A4970062E71A}" presName="hierChild7" presStyleCnt="0"/>
      <dgm:spPr/>
    </dgm:pt>
  </dgm:ptLst>
  <dgm:cxnLst>
    <dgm:cxn modelId="{9F36CE0A-F51D-4494-8A33-95BD542486F9}" type="presOf" srcId="{D2627358-B67A-42D3-B1DA-A4970062E71A}" destId="{8083580A-30E9-4532-9CEF-C28DD0609E00}" srcOrd="0" destOrd="0" presId="urn:microsoft.com/office/officeart/2005/8/layout/orgChart1"/>
    <dgm:cxn modelId="{26E75815-50D5-464E-903C-5ED824FBB0C7}" type="presOf" srcId="{4F758535-DC68-48E9-892F-C40E4526C56D}" destId="{07D01013-AED2-485B-ADED-08C3CC0022C4}" srcOrd="0" destOrd="0" presId="urn:microsoft.com/office/officeart/2005/8/layout/orgChart1"/>
    <dgm:cxn modelId="{EE3CCE15-8378-4459-930C-6D441F003EAE}" type="presOf" srcId="{73076147-103F-475E-B6FF-FCD425768740}" destId="{6674C58D-1C95-4122-83E6-0279766579F6}" srcOrd="0" destOrd="0" presId="urn:microsoft.com/office/officeart/2005/8/layout/orgChart1"/>
    <dgm:cxn modelId="{B0C8E51E-199C-48EC-8B72-E144BD219514}" type="presOf" srcId="{4F758535-DC68-48E9-892F-C40E4526C56D}" destId="{7B38A5A6-2CD9-4615-B1D5-22FE85294643}" srcOrd="1" destOrd="0" presId="urn:microsoft.com/office/officeart/2005/8/layout/orgChart1"/>
    <dgm:cxn modelId="{7AEC6A4F-1B90-4C2B-B783-6EAD6F27828B}" type="presOf" srcId="{D2627358-B67A-42D3-B1DA-A4970062E71A}" destId="{0B383346-4AA8-43C8-B3E9-A06E08431C97}" srcOrd="1" destOrd="0" presId="urn:microsoft.com/office/officeart/2005/8/layout/orgChart1"/>
    <dgm:cxn modelId="{5C5B566F-F1C3-4F11-BFCE-F1C1503F1366}" srcId="{73076147-103F-475E-B6FF-FCD425768740}" destId="{D2627358-B67A-42D3-B1DA-A4970062E71A}" srcOrd="1" destOrd="0" parTransId="{18531B0F-EFB6-4021-94EA-A6099AC75838}" sibTransId="{4ED28401-8DF5-4E80-BBB5-980317F5D7B6}"/>
    <dgm:cxn modelId="{BEB33A92-69B8-4263-9792-645EE0881C32}" type="presOf" srcId="{18531B0F-EFB6-4021-94EA-A6099AC75838}" destId="{A872EB01-6A3D-4B5D-B7EE-D059E49AF545}" srcOrd="0" destOrd="0" presId="urn:microsoft.com/office/officeart/2005/8/layout/orgChart1"/>
    <dgm:cxn modelId="{942C62A6-A3C5-45EE-B542-7FEDD48FD1B0}" srcId="{73076147-103F-475E-B6FF-FCD425768740}" destId="{4F758535-DC68-48E9-892F-C40E4526C56D}" srcOrd="0" destOrd="0" parTransId="{F17147D6-3A94-44D6-9EF3-2F9CF4BC179D}" sibTransId="{A062F4B8-D296-46F0-908B-0704486EE870}"/>
    <dgm:cxn modelId="{C170F1AD-1BB6-4B4E-882F-28B311540AAF}" srcId="{E17B4776-8C30-4284-B21C-9CB856BF5622}" destId="{73076147-103F-475E-B6FF-FCD425768740}" srcOrd="0" destOrd="0" parTransId="{897500D5-648D-4DD5-872C-56B673C66917}" sibTransId="{20CAEAE7-D53D-4EAE-9085-9139F841831C}"/>
    <dgm:cxn modelId="{852005C0-BD18-4B4D-A713-B58DBB7F0404}" type="presOf" srcId="{E17B4776-8C30-4284-B21C-9CB856BF5622}" destId="{D22597A9-3496-404A-93CB-B1A1369DF913}" srcOrd="0" destOrd="0" presId="urn:microsoft.com/office/officeart/2005/8/layout/orgChart1"/>
    <dgm:cxn modelId="{813026D5-8786-4C35-A05E-460706D854F3}" type="presOf" srcId="{F17147D6-3A94-44D6-9EF3-2F9CF4BC179D}" destId="{8E7722F3-0F2F-4DA3-9B13-B1F81373EAB8}" srcOrd="0" destOrd="0" presId="urn:microsoft.com/office/officeart/2005/8/layout/orgChart1"/>
    <dgm:cxn modelId="{43268AE9-9A61-44F2-B35A-4A4D3D50F9E2}" type="presOf" srcId="{73076147-103F-475E-B6FF-FCD425768740}" destId="{8597DCF9-84F8-4072-A54A-32796B98DC86}" srcOrd="1" destOrd="0" presId="urn:microsoft.com/office/officeart/2005/8/layout/orgChart1"/>
    <dgm:cxn modelId="{9220B56D-D9D4-4387-A278-2F6B395EBCA0}" type="presParOf" srcId="{D22597A9-3496-404A-93CB-B1A1369DF913}" destId="{C3864A1D-DEC1-4B32-B148-93C627DEAB0A}" srcOrd="0" destOrd="0" presId="urn:microsoft.com/office/officeart/2005/8/layout/orgChart1"/>
    <dgm:cxn modelId="{BFE9C114-7510-4B9E-9636-E9C471F802F2}" type="presParOf" srcId="{C3864A1D-DEC1-4B32-B148-93C627DEAB0A}" destId="{B97785EA-B476-4879-83D3-59EFC7AE3C53}" srcOrd="0" destOrd="0" presId="urn:microsoft.com/office/officeart/2005/8/layout/orgChart1"/>
    <dgm:cxn modelId="{BB79A14E-CAA7-4E94-87C3-A89BA16ADFD6}" type="presParOf" srcId="{B97785EA-B476-4879-83D3-59EFC7AE3C53}" destId="{6674C58D-1C95-4122-83E6-0279766579F6}" srcOrd="0" destOrd="0" presId="urn:microsoft.com/office/officeart/2005/8/layout/orgChart1"/>
    <dgm:cxn modelId="{EE512F40-5C73-483F-A79E-4029B6C03B65}" type="presParOf" srcId="{B97785EA-B476-4879-83D3-59EFC7AE3C53}" destId="{8597DCF9-84F8-4072-A54A-32796B98DC86}" srcOrd="1" destOrd="0" presId="urn:microsoft.com/office/officeart/2005/8/layout/orgChart1"/>
    <dgm:cxn modelId="{6C8AEFB3-7823-4778-97E8-D798C3AF9A2B}" type="presParOf" srcId="{C3864A1D-DEC1-4B32-B148-93C627DEAB0A}" destId="{F00DC643-7873-4CE0-AECD-98FC5E91E3D0}" srcOrd="1" destOrd="0" presId="urn:microsoft.com/office/officeart/2005/8/layout/orgChart1"/>
    <dgm:cxn modelId="{CC760A07-9869-472D-8112-3BEFEE5B48D5}" type="presParOf" srcId="{C3864A1D-DEC1-4B32-B148-93C627DEAB0A}" destId="{17151033-789F-46C7-8DD5-6113F1C48A4B}" srcOrd="2" destOrd="0" presId="urn:microsoft.com/office/officeart/2005/8/layout/orgChart1"/>
    <dgm:cxn modelId="{8CCF8415-51CF-4E92-8ECF-F49146EC052F}" type="presParOf" srcId="{17151033-789F-46C7-8DD5-6113F1C48A4B}" destId="{8E7722F3-0F2F-4DA3-9B13-B1F81373EAB8}" srcOrd="0" destOrd="0" presId="urn:microsoft.com/office/officeart/2005/8/layout/orgChart1"/>
    <dgm:cxn modelId="{F7C9CE4C-A79D-4A08-9EA7-D4182B348347}" type="presParOf" srcId="{17151033-789F-46C7-8DD5-6113F1C48A4B}" destId="{DEB86559-B412-4567-92F0-3EEB6DEE00B1}" srcOrd="1" destOrd="0" presId="urn:microsoft.com/office/officeart/2005/8/layout/orgChart1"/>
    <dgm:cxn modelId="{7E0DD845-3D46-41A4-808D-981EBE716433}" type="presParOf" srcId="{DEB86559-B412-4567-92F0-3EEB6DEE00B1}" destId="{9FC4DEE9-2592-4849-908E-D75AE4BB1303}" srcOrd="0" destOrd="0" presId="urn:microsoft.com/office/officeart/2005/8/layout/orgChart1"/>
    <dgm:cxn modelId="{197D537F-BA8B-4CD0-A660-E773BFB2E4BA}" type="presParOf" srcId="{9FC4DEE9-2592-4849-908E-D75AE4BB1303}" destId="{07D01013-AED2-485B-ADED-08C3CC0022C4}" srcOrd="0" destOrd="0" presId="urn:microsoft.com/office/officeart/2005/8/layout/orgChart1"/>
    <dgm:cxn modelId="{1FB9ABE8-4112-40C5-B1BC-A2A6B8F0B1A2}" type="presParOf" srcId="{9FC4DEE9-2592-4849-908E-D75AE4BB1303}" destId="{7B38A5A6-2CD9-4615-B1D5-22FE85294643}" srcOrd="1" destOrd="0" presId="urn:microsoft.com/office/officeart/2005/8/layout/orgChart1"/>
    <dgm:cxn modelId="{6483DBDA-AACE-4526-9C50-50E6AC512482}" type="presParOf" srcId="{DEB86559-B412-4567-92F0-3EEB6DEE00B1}" destId="{39DF6687-28D4-47FD-BB2E-E9B22C48C0F2}" srcOrd="1" destOrd="0" presId="urn:microsoft.com/office/officeart/2005/8/layout/orgChart1"/>
    <dgm:cxn modelId="{921435F7-BB51-45D7-B7D3-BB2AFC995D63}" type="presParOf" srcId="{DEB86559-B412-4567-92F0-3EEB6DEE00B1}" destId="{27A40CDF-F1A6-457E-A557-A4DF8692C947}" srcOrd="2" destOrd="0" presId="urn:microsoft.com/office/officeart/2005/8/layout/orgChart1"/>
    <dgm:cxn modelId="{1426F86D-630A-4424-9B4F-2BC47755163F}" type="presParOf" srcId="{17151033-789F-46C7-8DD5-6113F1C48A4B}" destId="{A872EB01-6A3D-4B5D-B7EE-D059E49AF545}" srcOrd="2" destOrd="0" presId="urn:microsoft.com/office/officeart/2005/8/layout/orgChart1"/>
    <dgm:cxn modelId="{08B28807-3F14-46D9-8F29-E1BCCAA775E1}" type="presParOf" srcId="{17151033-789F-46C7-8DD5-6113F1C48A4B}" destId="{E94897C7-1615-4D37-B74C-4DC31E2624B4}" srcOrd="3" destOrd="0" presId="urn:microsoft.com/office/officeart/2005/8/layout/orgChart1"/>
    <dgm:cxn modelId="{8C9B9199-2008-401B-979D-1AAED6F7540B}" type="presParOf" srcId="{E94897C7-1615-4D37-B74C-4DC31E2624B4}" destId="{0B32002C-D75E-4591-A009-1B2454F6EB58}" srcOrd="0" destOrd="0" presId="urn:microsoft.com/office/officeart/2005/8/layout/orgChart1"/>
    <dgm:cxn modelId="{D7F2C6B2-50BB-4D9F-B7FB-46123CC3E471}" type="presParOf" srcId="{0B32002C-D75E-4591-A009-1B2454F6EB58}" destId="{8083580A-30E9-4532-9CEF-C28DD0609E00}" srcOrd="0" destOrd="0" presId="urn:microsoft.com/office/officeart/2005/8/layout/orgChart1"/>
    <dgm:cxn modelId="{6EA69652-D71D-4F8D-BC12-81152D5EE630}" type="presParOf" srcId="{0B32002C-D75E-4591-A009-1B2454F6EB58}" destId="{0B383346-4AA8-43C8-B3E9-A06E08431C97}" srcOrd="1" destOrd="0" presId="urn:microsoft.com/office/officeart/2005/8/layout/orgChart1"/>
    <dgm:cxn modelId="{B14D468E-82C9-4860-A1B0-16A238B072DA}" type="presParOf" srcId="{E94897C7-1615-4D37-B74C-4DC31E2624B4}" destId="{17F7CC0A-18B5-4020-BF98-43A9AA6D5180}" srcOrd="1" destOrd="0" presId="urn:microsoft.com/office/officeart/2005/8/layout/orgChart1"/>
    <dgm:cxn modelId="{B28C840F-59EE-4931-B47E-26A11F8B8ECE}" type="presParOf" srcId="{E94897C7-1615-4D37-B74C-4DC31E2624B4}" destId="{55DABFED-F66B-4C64-9972-0294D6AEE66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7B4776-8C30-4284-B21C-9CB856BF562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3076147-103F-475E-B6FF-FCD425768740}">
      <dgm:prSet phldrT="[Text]" custT="1"/>
      <dgm:spPr>
        <a:xfrm>
          <a:off x="2139689" y="0"/>
          <a:ext cx="1980572" cy="1025768"/>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sz="2800" dirty="0">
              <a:solidFill>
                <a:sysClr val="windowText" lastClr="000000"/>
              </a:solidFill>
              <a:latin typeface="Calibri"/>
              <a:ea typeface="+mn-ea"/>
              <a:cs typeface="+mn-cs"/>
            </a:rPr>
            <a:t>EMERGENCY MANAGEMENT DIRECTOR</a:t>
          </a:r>
        </a:p>
      </dgm:t>
    </dgm:pt>
    <dgm:pt modelId="{897500D5-648D-4DD5-872C-56B673C66917}" type="parTrans" cxnId="{C170F1AD-1BB6-4B4E-882F-28B311540AAF}">
      <dgm:prSet/>
      <dgm:spPr/>
      <dgm:t>
        <a:bodyPr/>
        <a:lstStyle/>
        <a:p>
          <a:endParaRPr lang="en-US"/>
        </a:p>
      </dgm:t>
    </dgm:pt>
    <dgm:pt modelId="{20CAEAE7-D53D-4EAE-9085-9139F841831C}" type="sibTrans" cxnId="{C170F1AD-1BB6-4B4E-882F-28B311540AAF}">
      <dgm:prSet/>
      <dgm:spPr/>
      <dgm:t>
        <a:bodyPr/>
        <a:lstStyle/>
        <a:p>
          <a:endParaRPr lang="en-US"/>
        </a:p>
      </dgm:t>
    </dgm:pt>
    <dgm:pt modelId="{D22597A9-3496-404A-93CB-B1A1369DF913}" type="pres">
      <dgm:prSet presAssocID="{E17B4776-8C30-4284-B21C-9CB856BF5622}" presName="hierChild1" presStyleCnt="0">
        <dgm:presLayoutVars>
          <dgm:orgChart val="1"/>
          <dgm:chPref val="1"/>
          <dgm:dir/>
          <dgm:animOne val="branch"/>
          <dgm:animLvl val="lvl"/>
          <dgm:resizeHandles/>
        </dgm:presLayoutVars>
      </dgm:prSet>
      <dgm:spPr/>
    </dgm:pt>
    <dgm:pt modelId="{C3864A1D-DEC1-4B32-B148-93C627DEAB0A}" type="pres">
      <dgm:prSet presAssocID="{73076147-103F-475E-B6FF-FCD425768740}" presName="hierRoot1" presStyleCnt="0">
        <dgm:presLayoutVars>
          <dgm:hierBranch val="init"/>
        </dgm:presLayoutVars>
      </dgm:prSet>
      <dgm:spPr/>
    </dgm:pt>
    <dgm:pt modelId="{B97785EA-B476-4879-83D3-59EFC7AE3C53}" type="pres">
      <dgm:prSet presAssocID="{73076147-103F-475E-B6FF-FCD425768740}" presName="rootComposite1" presStyleCnt="0"/>
      <dgm:spPr/>
    </dgm:pt>
    <dgm:pt modelId="{6674C58D-1C95-4122-83E6-0279766579F6}" type="pres">
      <dgm:prSet presAssocID="{73076147-103F-475E-B6FF-FCD425768740}" presName="rootText1" presStyleLbl="node0" presStyleIdx="0" presStyleCnt="1" custScaleX="29529" custScaleY="24915" custLinFactNeighborX="-33845" custLinFactNeighborY="-1457">
        <dgm:presLayoutVars>
          <dgm:chPref val="3"/>
        </dgm:presLayoutVars>
      </dgm:prSet>
      <dgm:spPr/>
    </dgm:pt>
    <dgm:pt modelId="{8597DCF9-84F8-4072-A54A-32796B98DC86}" type="pres">
      <dgm:prSet presAssocID="{73076147-103F-475E-B6FF-FCD425768740}" presName="rootConnector1" presStyleLbl="node1" presStyleIdx="0" presStyleCnt="0"/>
      <dgm:spPr/>
    </dgm:pt>
    <dgm:pt modelId="{F00DC643-7873-4CE0-AECD-98FC5E91E3D0}" type="pres">
      <dgm:prSet presAssocID="{73076147-103F-475E-B6FF-FCD425768740}" presName="hierChild2" presStyleCnt="0"/>
      <dgm:spPr/>
    </dgm:pt>
    <dgm:pt modelId="{17151033-789F-46C7-8DD5-6113F1C48A4B}" type="pres">
      <dgm:prSet presAssocID="{73076147-103F-475E-B6FF-FCD425768740}" presName="hierChild3" presStyleCnt="0"/>
      <dgm:spPr/>
    </dgm:pt>
  </dgm:ptLst>
  <dgm:cxnLst>
    <dgm:cxn modelId="{EE3CCE15-8378-4459-930C-6D441F003EAE}" type="presOf" srcId="{73076147-103F-475E-B6FF-FCD425768740}" destId="{6674C58D-1C95-4122-83E6-0279766579F6}" srcOrd="0" destOrd="0" presId="urn:microsoft.com/office/officeart/2005/8/layout/orgChart1"/>
    <dgm:cxn modelId="{C170F1AD-1BB6-4B4E-882F-28B311540AAF}" srcId="{E17B4776-8C30-4284-B21C-9CB856BF5622}" destId="{73076147-103F-475E-B6FF-FCD425768740}" srcOrd="0" destOrd="0" parTransId="{897500D5-648D-4DD5-872C-56B673C66917}" sibTransId="{20CAEAE7-D53D-4EAE-9085-9139F841831C}"/>
    <dgm:cxn modelId="{852005C0-BD18-4B4D-A713-B58DBB7F0404}" type="presOf" srcId="{E17B4776-8C30-4284-B21C-9CB856BF5622}" destId="{D22597A9-3496-404A-93CB-B1A1369DF913}" srcOrd="0" destOrd="0" presId="urn:microsoft.com/office/officeart/2005/8/layout/orgChart1"/>
    <dgm:cxn modelId="{43268AE9-9A61-44F2-B35A-4A4D3D50F9E2}" type="presOf" srcId="{73076147-103F-475E-B6FF-FCD425768740}" destId="{8597DCF9-84F8-4072-A54A-32796B98DC86}" srcOrd="1" destOrd="0" presId="urn:microsoft.com/office/officeart/2005/8/layout/orgChart1"/>
    <dgm:cxn modelId="{9220B56D-D9D4-4387-A278-2F6B395EBCA0}" type="presParOf" srcId="{D22597A9-3496-404A-93CB-B1A1369DF913}" destId="{C3864A1D-DEC1-4B32-B148-93C627DEAB0A}" srcOrd="0" destOrd="0" presId="urn:microsoft.com/office/officeart/2005/8/layout/orgChart1"/>
    <dgm:cxn modelId="{BFE9C114-7510-4B9E-9636-E9C471F802F2}" type="presParOf" srcId="{C3864A1D-DEC1-4B32-B148-93C627DEAB0A}" destId="{B97785EA-B476-4879-83D3-59EFC7AE3C53}" srcOrd="0" destOrd="0" presId="urn:microsoft.com/office/officeart/2005/8/layout/orgChart1"/>
    <dgm:cxn modelId="{BB79A14E-CAA7-4E94-87C3-A89BA16ADFD6}" type="presParOf" srcId="{B97785EA-B476-4879-83D3-59EFC7AE3C53}" destId="{6674C58D-1C95-4122-83E6-0279766579F6}" srcOrd="0" destOrd="0" presId="urn:microsoft.com/office/officeart/2005/8/layout/orgChart1"/>
    <dgm:cxn modelId="{EE512F40-5C73-483F-A79E-4029B6C03B65}" type="presParOf" srcId="{B97785EA-B476-4879-83D3-59EFC7AE3C53}" destId="{8597DCF9-84F8-4072-A54A-32796B98DC86}" srcOrd="1" destOrd="0" presId="urn:microsoft.com/office/officeart/2005/8/layout/orgChart1"/>
    <dgm:cxn modelId="{6C8AEFB3-7823-4778-97E8-D798C3AF9A2B}" type="presParOf" srcId="{C3864A1D-DEC1-4B32-B148-93C627DEAB0A}" destId="{F00DC643-7873-4CE0-AECD-98FC5E91E3D0}" srcOrd="1" destOrd="0" presId="urn:microsoft.com/office/officeart/2005/8/layout/orgChart1"/>
    <dgm:cxn modelId="{CC760A07-9869-472D-8112-3BEFEE5B48D5}" type="presParOf" srcId="{C3864A1D-DEC1-4B32-B148-93C627DEAB0A}" destId="{17151033-789F-46C7-8DD5-6113F1C48A4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97528B-52CA-4301-A1CE-1E309C7D0C18}">
      <dsp:nvSpPr>
        <dsp:cNvPr id="0" name=""/>
        <dsp:cNvSpPr/>
      </dsp:nvSpPr>
      <dsp:spPr>
        <a:xfrm>
          <a:off x="3996353" y="1638324"/>
          <a:ext cx="536536" cy="1822408"/>
        </a:xfrm>
        <a:custGeom>
          <a:avLst/>
          <a:gdLst/>
          <a:ahLst/>
          <a:cxnLst/>
          <a:rect l="0" t="0" r="0" b="0"/>
          <a:pathLst>
            <a:path>
              <a:moveTo>
                <a:pt x="0" y="0"/>
              </a:moveTo>
              <a:lnTo>
                <a:pt x="0" y="1360661"/>
              </a:lnTo>
              <a:lnTo>
                <a:pt x="551200" y="1360661"/>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699120A8-04F3-4651-91FB-70FCAABA50B4}">
      <dsp:nvSpPr>
        <dsp:cNvPr id="0" name=""/>
        <dsp:cNvSpPr/>
      </dsp:nvSpPr>
      <dsp:spPr>
        <a:xfrm>
          <a:off x="3572687" y="1638324"/>
          <a:ext cx="423665" cy="1856060"/>
        </a:xfrm>
        <a:custGeom>
          <a:avLst/>
          <a:gdLst/>
          <a:ahLst/>
          <a:cxnLst/>
          <a:rect l="0" t="0" r="0" b="0"/>
          <a:pathLst>
            <a:path>
              <a:moveTo>
                <a:pt x="310585" y="0"/>
              </a:moveTo>
              <a:lnTo>
                <a:pt x="310585" y="1360661"/>
              </a:lnTo>
              <a:lnTo>
                <a:pt x="0" y="1360661"/>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2B26B50A-E9C2-433E-B738-4BA7982886D9}">
      <dsp:nvSpPr>
        <dsp:cNvPr id="0" name=""/>
        <dsp:cNvSpPr/>
      </dsp:nvSpPr>
      <dsp:spPr>
        <a:xfrm>
          <a:off x="2435104" y="186098"/>
          <a:ext cx="3122498" cy="1452225"/>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ysClr val="windowText" lastClr="000000"/>
              </a:solidFill>
              <a:latin typeface="Calibri"/>
              <a:ea typeface="+mn-ea"/>
              <a:cs typeface="+mn-cs"/>
            </a:rPr>
            <a:t>DIRECTOR OF CULTURAL AFFAIRS</a:t>
          </a:r>
        </a:p>
      </dsp:txBody>
      <dsp:txXfrm>
        <a:off x="2435104" y="186098"/>
        <a:ext cx="3122498" cy="1452225"/>
      </dsp:txXfrm>
    </dsp:sp>
    <dsp:sp modelId="{F8CDEDEC-E26C-4A3D-B638-787445572DDE}">
      <dsp:nvSpPr>
        <dsp:cNvPr id="0" name=""/>
        <dsp:cNvSpPr/>
      </dsp:nvSpPr>
      <dsp:spPr>
        <a:xfrm>
          <a:off x="467135" y="2748208"/>
          <a:ext cx="3105551" cy="1492353"/>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ysClr val="windowText" lastClr="000000"/>
              </a:solidFill>
              <a:latin typeface="Calibri"/>
              <a:ea typeface="+mn-ea"/>
              <a:cs typeface="+mn-cs"/>
            </a:rPr>
            <a:t>ARTS PROGRAM ADMINISTRATOR</a:t>
          </a:r>
        </a:p>
      </dsp:txBody>
      <dsp:txXfrm>
        <a:off x="467135" y="2748208"/>
        <a:ext cx="3105551" cy="1492353"/>
      </dsp:txXfrm>
    </dsp:sp>
    <dsp:sp modelId="{A7E0D4ED-9E42-4EC3-B5BE-2E1E9010A690}">
      <dsp:nvSpPr>
        <dsp:cNvPr id="0" name=""/>
        <dsp:cNvSpPr/>
      </dsp:nvSpPr>
      <dsp:spPr>
        <a:xfrm>
          <a:off x="4532889" y="2670233"/>
          <a:ext cx="3814082" cy="158100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ysClr val="windowText" lastClr="000000"/>
              </a:solidFill>
              <a:latin typeface="Calibri"/>
              <a:ea typeface="+mn-ea"/>
              <a:cs typeface="+mn-cs"/>
            </a:rPr>
            <a:t>EVENTS PERMITTING AND SPECIAL PROJECTS ASSISTANT</a:t>
          </a:r>
        </a:p>
      </dsp:txBody>
      <dsp:txXfrm>
        <a:off x="4532889" y="2670233"/>
        <a:ext cx="3814082" cy="1581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2EB01-6A3D-4B5D-B7EE-D059E49AF545}">
      <dsp:nvSpPr>
        <dsp:cNvPr id="0" name=""/>
        <dsp:cNvSpPr/>
      </dsp:nvSpPr>
      <dsp:spPr>
        <a:xfrm>
          <a:off x="2671760" y="1296723"/>
          <a:ext cx="318190" cy="2075111"/>
        </a:xfrm>
        <a:custGeom>
          <a:avLst/>
          <a:gdLst/>
          <a:ahLst/>
          <a:cxnLst/>
          <a:rect l="0" t="0" r="0" b="0"/>
          <a:pathLst>
            <a:path>
              <a:moveTo>
                <a:pt x="0" y="0"/>
              </a:moveTo>
              <a:lnTo>
                <a:pt x="0" y="2192346"/>
              </a:lnTo>
              <a:lnTo>
                <a:pt x="299026" y="2192346"/>
              </a:lnTo>
            </a:path>
          </a:pathLst>
        </a:custGeom>
        <a:noFill/>
        <a:ln w="25400" cap="flat" cmpd="sng" algn="ctr">
          <a:solidFill>
            <a:schemeClr val="accent2">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8E7722F3-0F2F-4DA3-9B13-B1F81373EAB8}">
      <dsp:nvSpPr>
        <dsp:cNvPr id="0" name=""/>
        <dsp:cNvSpPr/>
      </dsp:nvSpPr>
      <dsp:spPr>
        <a:xfrm>
          <a:off x="2671760" y="1296723"/>
          <a:ext cx="249799" cy="695074"/>
        </a:xfrm>
        <a:custGeom>
          <a:avLst/>
          <a:gdLst/>
          <a:ahLst/>
          <a:cxnLst/>
          <a:rect l="0" t="0" r="0" b="0"/>
          <a:pathLst>
            <a:path>
              <a:moveTo>
                <a:pt x="0" y="0"/>
              </a:moveTo>
              <a:lnTo>
                <a:pt x="0" y="489673"/>
              </a:lnTo>
              <a:lnTo>
                <a:pt x="312164" y="489673"/>
              </a:lnTo>
            </a:path>
          </a:pathLst>
        </a:custGeom>
        <a:noFill/>
        <a:ln w="25400" cap="flat" cmpd="sng" algn="ctr">
          <a:solidFill>
            <a:schemeClr val="accent2">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6674C58D-1C95-4122-83E6-0279766579F6}">
      <dsp:nvSpPr>
        <dsp:cNvPr id="0" name=""/>
        <dsp:cNvSpPr/>
      </dsp:nvSpPr>
      <dsp:spPr>
        <a:xfrm>
          <a:off x="1002643" y="184224"/>
          <a:ext cx="3338232" cy="1112499"/>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BUDGET DIRECTOR</a:t>
          </a:r>
        </a:p>
      </dsp:txBody>
      <dsp:txXfrm>
        <a:off x="1002643" y="184224"/>
        <a:ext cx="3338232" cy="1112499"/>
      </dsp:txXfrm>
    </dsp:sp>
    <dsp:sp modelId="{07D01013-AED2-485B-ADED-08C3CC0022C4}">
      <dsp:nvSpPr>
        <dsp:cNvPr id="0" name=""/>
        <dsp:cNvSpPr/>
      </dsp:nvSpPr>
      <dsp:spPr>
        <a:xfrm>
          <a:off x="2921559" y="1443014"/>
          <a:ext cx="3330437" cy="1097567"/>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ysClr val="windowText" lastClr="000000"/>
              </a:solidFill>
              <a:latin typeface="Calibri"/>
              <a:ea typeface="+mn-ea"/>
              <a:cs typeface="+mn-cs"/>
            </a:rPr>
            <a:t>ASSISTANT BUDGET DIRECTOR</a:t>
          </a:r>
        </a:p>
      </dsp:txBody>
      <dsp:txXfrm>
        <a:off x="2921559" y="1443014"/>
        <a:ext cx="3330437" cy="1097567"/>
      </dsp:txXfrm>
    </dsp:sp>
    <dsp:sp modelId="{8083580A-30E9-4532-9CEF-C28DD0609E00}">
      <dsp:nvSpPr>
        <dsp:cNvPr id="0" name=""/>
        <dsp:cNvSpPr/>
      </dsp:nvSpPr>
      <dsp:spPr>
        <a:xfrm>
          <a:off x="2989950" y="2935523"/>
          <a:ext cx="3676308" cy="872623"/>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ysClr val="windowText" lastClr="000000"/>
              </a:solidFill>
              <a:latin typeface="Calibri"/>
              <a:ea typeface="+mn-ea"/>
              <a:cs typeface="+mn-cs"/>
            </a:rPr>
            <a:t>FISCAL &amp; OPERATIONS </a:t>
          </a:r>
          <a:br>
            <a:rPr lang="en-US" sz="2900" kern="1200" dirty="0">
              <a:solidFill>
                <a:sysClr val="windowText" lastClr="000000"/>
              </a:solidFill>
              <a:latin typeface="Calibri"/>
              <a:ea typeface="+mn-ea"/>
              <a:cs typeface="+mn-cs"/>
            </a:rPr>
          </a:br>
          <a:r>
            <a:rPr lang="en-US" sz="2900" kern="1200" dirty="0">
              <a:solidFill>
                <a:sysClr val="windowText" lastClr="000000"/>
              </a:solidFill>
              <a:latin typeface="Calibri"/>
              <a:ea typeface="+mn-ea"/>
              <a:cs typeface="+mn-cs"/>
            </a:rPr>
            <a:t>ANALYST (3)</a:t>
          </a:r>
        </a:p>
      </dsp:txBody>
      <dsp:txXfrm>
        <a:off x="2989950" y="2935523"/>
        <a:ext cx="3676308" cy="8726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74C58D-1C95-4122-83E6-0279766579F6}">
      <dsp:nvSpPr>
        <dsp:cNvPr id="0" name=""/>
        <dsp:cNvSpPr/>
      </dsp:nvSpPr>
      <dsp:spPr>
        <a:xfrm>
          <a:off x="0" y="334806"/>
          <a:ext cx="3527195" cy="148803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EMERGENCY MANAGEMENT DIRECTOR</a:t>
          </a:r>
        </a:p>
      </dsp:txBody>
      <dsp:txXfrm>
        <a:off x="0" y="334806"/>
        <a:ext cx="3527195" cy="148803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A5848-4350-4C8C-841A-A2639A912AD6}" type="datetimeFigureOut">
              <a:rPr lang="en-US" smtClean="0"/>
              <a:t>3/31/2025</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78027-D353-483E-95A2-FCBA33FBCBEA}" type="datetimeFigureOut">
              <a:rPr lang="en-US" smtClean="0"/>
              <a:t>3/31/2025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3</a:t>
            </a:fld>
            <a:endParaRPr lang="en-US" dirty="0"/>
          </a:p>
        </p:txBody>
      </p:sp>
    </p:spTree>
    <p:extLst>
      <p:ext uri="{BB962C8B-B14F-4D97-AF65-F5344CB8AC3E}">
        <p14:creationId xmlns:p14="http://schemas.microsoft.com/office/powerpoint/2010/main" val="4021329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00F474-731B-46A7-9158-3DBA8DB710DD}" type="slidenum">
              <a:rPr lang="en-US" smtClean="0"/>
              <a:t>47</a:t>
            </a:fld>
            <a:endParaRPr lang="en-US" dirty="0"/>
          </a:p>
        </p:txBody>
      </p:sp>
    </p:spTree>
    <p:extLst>
      <p:ext uri="{BB962C8B-B14F-4D97-AF65-F5344CB8AC3E}">
        <p14:creationId xmlns:p14="http://schemas.microsoft.com/office/powerpoint/2010/main" val="3617558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00F474-731B-46A7-9158-3DBA8DB710DD}" type="slidenum">
              <a:rPr lang="en-US" smtClean="0"/>
              <a:t>48</a:t>
            </a:fld>
            <a:endParaRPr lang="en-US" dirty="0"/>
          </a:p>
        </p:txBody>
      </p:sp>
    </p:spTree>
    <p:extLst>
      <p:ext uri="{BB962C8B-B14F-4D97-AF65-F5344CB8AC3E}">
        <p14:creationId xmlns:p14="http://schemas.microsoft.com/office/powerpoint/2010/main" val="2616911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3/31/2025</a:t>
            </a:fld>
            <a:endParaRPr lang="en-US" dirty="0"/>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dirty="0"/>
          </a:p>
        </p:txBody>
      </p:sp>
      <p:pic>
        <p:nvPicPr>
          <p:cNvPr id="6" name="Picture 5">
            <a:extLst>
              <a:ext uri="{FF2B5EF4-FFF2-40B4-BE49-F238E27FC236}">
                <a16:creationId xmlns:a16="http://schemas.microsoft.com/office/drawing/2014/main" id="{A6D4A602-0934-4A84-AAB9-5983821657F4}"/>
              </a:ext>
            </a:extLst>
          </p:cNvPr>
          <p:cNvPicPr>
            <a:picLocks noChangeAspect="1"/>
          </p:cNvPicPr>
          <p:nvPr userDrawn="1"/>
        </p:nvPicPr>
        <p:blipFill rotWithShape="1">
          <a:blip r:embed="rId2"/>
          <a:srcRect l="191" t="1" r="-191" b="3780"/>
          <a:stretch/>
        </p:blipFill>
        <p:spPr>
          <a:xfrm>
            <a:off x="10363200" y="142996"/>
            <a:ext cx="1554480" cy="1554480"/>
          </a:xfrm>
          <a:prstGeom prst="rect">
            <a:avLst/>
          </a:prstGeom>
        </p:spPr>
      </p:pic>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71458" cy="4482791"/>
          </a:xfrm>
        </p:spPr>
        <p:txBody>
          <a:bodyPr anchor="t">
            <a:normAutofit/>
          </a:bodyPr>
          <a:lstStyle>
            <a:lvl1pPr marL="458788" indent="-458788">
              <a:spcAft>
                <a:spcPts val="1200"/>
              </a:spcAft>
              <a:buFont typeface="Arial" panose="020B0604020202020204" pitchFamily="34" charset="0"/>
              <a:buChar char="•"/>
              <a:defRPr sz="3200">
                <a:solidFill>
                  <a:schemeClr val="tx1"/>
                </a:solidFill>
              </a:defRPr>
            </a:lvl1pPr>
            <a:lvl2pPr marL="1027113" indent="-398463">
              <a:spcAft>
                <a:spcPts val="1200"/>
              </a:spcAft>
              <a:defRPr sz="2800">
                <a:solidFill>
                  <a:schemeClr val="tx1"/>
                </a:solidFill>
              </a:defRPr>
            </a:lvl2pPr>
            <a:lvl3pPr marL="1485900" indent="-341313">
              <a:spcAft>
                <a:spcPts val="1200"/>
              </a:spcAft>
              <a:defRPr sz="2000">
                <a:solidFill>
                  <a:schemeClr val="tx1"/>
                </a:solidFill>
              </a:defRPr>
            </a:lvl3pPr>
            <a:lvl4pPr marL="1941513" indent="-342900">
              <a:spcAft>
                <a:spcPts val="1200"/>
              </a:spcAft>
              <a:defRPr sz="2000">
                <a:solidFill>
                  <a:schemeClr val="tx1"/>
                </a:solidFill>
              </a:defRPr>
            </a:lvl4pPr>
            <a:lvl5pPr marL="2457450" indent="-398463">
              <a:spcAft>
                <a:spcPts val="1200"/>
              </a:spcAft>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Autofit/>
          </a:bodyPr>
          <a:lstStyle>
            <a:lvl1pPr marL="0" indent="0">
              <a:buNone/>
              <a:defRPr sz="2800"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2026 Budget Hearing</a:t>
            </a:r>
            <a:br>
              <a:rPr lang="en-US" b="1" dirty="0">
                <a:effectLst/>
              </a:rPr>
            </a:br>
            <a:r>
              <a:rPr lang="en-US" b="1" dirty="0">
                <a:effectLst/>
              </a:rPr>
              <a:t>The Mayor’s Office</a:t>
            </a:r>
          </a:p>
        </p:txBody>
      </p:sp>
      <p:pic>
        <p:nvPicPr>
          <p:cNvPr id="4" name="Picture 3" descr="A seal of the city of wilmington&#10;&#10;Description automatically generated">
            <a:extLst>
              <a:ext uri="{FF2B5EF4-FFF2-40B4-BE49-F238E27FC236}">
                <a16:creationId xmlns:a16="http://schemas.microsoft.com/office/drawing/2014/main" id="{8EF0648A-58CB-B52C-2316-8A7D1340B84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69514" y="142996"/>
            <a:ext cx="1141852" cy="1141852"/>
          </a:xfrm>
          <a:prstGeom prst="rect">
            <a:avLst/>
          </a:prstGeom>
        </p:spPr>
      </p:pic>
    </p:spTree>
    <p:extLst>
      <p:ext uri="{BB962C8B-B14F-4D97-AF65-F5344CB8AC3E}">
        <p14:creationId xmlns:p14="http://schemas.microsoft.com/office/powerpoint/2010/main" val="3300192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jpg"/><Relationship Id="rId10" Type="http://schemas.openxmlformats.org/officeDocument/2006/relationships/image" Target="../media/image11.png"/><Relationship Id="rId4" Type="http://schemas.openxmlformats.org/officeDocument/2006/relationships/image" Target="../media/image6.jp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2026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MAYOR’S OFFICE</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210579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6A93715-0CED-4496-B0EB-9D02B5B1DAFF}"/>
              </a:ext>
            </a:extLst>
          </p:cNvPr>
          <p:cNvGraphicFramePr>
            <a:graphicFrameLocks noGrp="1"/>
          </p:cNvGraphicFramePr>
          <p:nvPr>
            <p:ph sz="half" idx="2"/>
            <p:extLst>
              <p:ext uri="{D42A27DB-BD31-4B8C-83A1-F6EECF244321}">
                <p14:modId xmlns:p14="http://schemas.microsoft.com/office/powerpoint/2010/main" val="554830472"/>
              </p:ext>
            </p:extLst>
          </p:nvPr>
        </p:nvGraphicFramePr>
        <p:xfrm>
          <a:off x="308983" y="1913715"/>
          <a:ext cx="11596690" cy="3707765"/>
        </p:xfrm>
        <a:graphic>
          <a:graphicData uri="http://schemas.openxmlformats.org/drawingml/2006/table">
            <a:tbl>
              <a:tblPr firstRow="1" bandRow="1">
                <a:tableStyleId>{7DF18680-E054-41AD-8BC1-D1AEF772440D}</a:tableStyleId>
              </a:tblPr>
              <a:tblGrid>
                <a:gridCol w="3888138">
                  <a:extLst>
                    <a:ext uri="{9D8B030D-6E8A-4147-A177-3AD203B41FA5}">
                      <a16:colId xmlns:a16="http://schemas.microsoft.com/office/drawing/2014/main" val="2551090829"/>
                    </a:ext>
                  </a:extLst>
                </a:gridCol>
                <a:gridCol w="1308682">
                  <a:extLst>
                    <a:ext uri="{9D8B030D-6E8A-4147-A177-3AD203B41FA5}">
                      <a16:colId xmlns:a16="http://schemas.microsoft.com/office/drawing/2014/main" val="958917588"/>
                    </a:ext>
                  </a:extLst>
                </a:gridCol>
                <a:gridCol w="1325461">
                  <a:extLst>
                    <a:ext uri="{9D8B030D-6E8A-4147-A177-3AD203B41FA5}">
                      <a16:colId xmlns:a16="http://schemas.microsoft.com/office/drawing/2014/main" val="4162923738"/>
                    </a:ext>
                  </a:extLst>
                </a:gridCol>
                <a:gridCol w="1258348">
                  <a:extLst>
                    <a:ext uri="{9D8B030D-6E8A-4147-A177-3AD203B41FA5}">
                      <a16:colId xmlns:a16="http://schemas.microsoft.com/office/drawing/2014/main" val="1242384018"/>
                    </a:ext>
                  </a:extLst>
                </a:gridCol>
                <a:gridCol w="1249960">
                  <a:extLst>
                    <a:ext uri="{9D8B030D-6E8A-4147-A177-3AD203B41FA5}">
                      <a16:colId xmlns:a16="http://schemas.microsoft.com/office/drawing/2014/main" val="2874584347"/>
                    </a:ext>
                  </a:extLst>
                </a:gridCol>
                <a:gridCol w="1224793">
                  <a:extLst>
                    <a:ext uri="{9D8B030D-6E8A-4147-A177-3AD203B41FA5}">
                      <a16:colId xmlns:a16="http://schemas.microsoft.com/office/drawing/2014/main" val="3619692300"/>
                    </a:ext>
                  </a:extLst>
                </a:gridCol>
                <a:gridCol w="1341308">
                  <a:extLst>
                    <a:ext uri="{9D8B030D-6E8A-4147-A177-3AD203B41FA5}">
                      <a16:colId xmlns:a16="http://schemas.microsoft.com/office/drawing/2014/main" val="596270393"/>
                    </a:ext>
                  </a:extLst>
                </a:gridCol>
              </a:tblGrid>
              <a:tr h="370840">
                <a:tc>
                  <a:txBody>
                    <a:bodyPr/>
                    <a:lstStyle/>
                    <a:p>
                      <a:pPr algn="l"/>
                      <a:r>
                        <a:rPr lang="en-US" sz="1800" b="1" dirty="0"/>
                        <a:t>Summary of All Funds*</a:t>
                      </a:r>
                      <a:endParaRPr lang="en-US" sz="1800" b="1" i="0" dirty="0">
                        <a:latin typeface="Calibri"/>
                        <a:cs typeface="Calibri"/>
                      </a:endParaRPr>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370840">
                <a:tc>
                  <a:txBody>
                    <a:bodyPr/>
                    <a:lstStyle/>
                    <a:p>
                      <a:r>
                        <a:rPr lang="en-US" sz="1800" b="0" dirty="0"/>
                        <a:t>Personal Services</a:t>
                      </a:r>
                      <a:endParaRPr lang="en-US" sz="1800" b="0"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0" u="none" strike="noStrike" dirty="0">
                          <a:solidFill>
                            <a:srgbClr val="000000"/>
                          </a:solidFill>
                          <a:effectLst/>
                        </a:rPr>
                        <a:t>$</a:t>
                      </a:r>
                      <a:r>
                        <a:rPr lang="en-US" sz="1800" b="0" i="0" u="none" strike="noStrike" kern="1200" baseline="0" dirty="0">
                          <a:solidFill>
                            <a:schemeClr val="dk1"/>
                          </a:solidFill>
                          <a:latin typeface="+mn-lt"/>
                          <a:ea typeface="+mn-ea"/>
                          <a:cs typeface="+mn-cs"/>
                        </a:rPr>
                        <a:t>2,975,419</a:t>
                      </a:r>
                      <a:r>
                        <a:rPr lang="en-US" sz="1800" b="0" u="none" strike="noStrike" dirty="0">
                          <a:solidFill>
                            <a:srgbClr val="000000"/>
                          </a:solidFill>
                          <a:effectLst/>
                        </a:rPr>
                        <a:t> </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$3,401,647</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$3,361,222</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$3,632,512</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$271,290</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8.1%</a:t>
                      </a:r>
                      <a:endParaRPr lang="en-US" sz="1800" b="0" i="0" u="none" strike="noStrike" dirty="0">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370840">
                <a:tc>
                  <a:txBody>
                    <a:bodyPr/>
                    <a:lstStyle/>
                    <a:p>
                      <a:r>
                        <a:rPr lang="en-US" sz="1800" b="0" dirty="0"/>
                        <a:t>Materials, Supplies, and Equipment</a:t>
                      </a:r>
                      <a:endParaRPr lang="en-US" sz="1800" b="0"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800" b="0" i="0" u="none" strike="noStrike" kern="1200" baseline="0" dirty="0">
                          <a:solidFill>
                            <a:schemeClr val="dk1"/>
                          </a:solidFill>
                          <a:latin typeface="+mn-lt"/>
                          <a:ea typeface="+mn-ea"/>
                          <a:cs typeface="+mn-cs"/>
                        </a:rPr>
                        <a:t>1,821,759</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2,093,802</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2,029,660</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1,969,970</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(59,690)</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-2.9%</a:t>
                      </a:r>
                      <a:endParaRPr lang="en-US" sz="1800" b="0" i="0" u="none" strike="noStrike" dirty="0">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370840">
                <a:tc>
                  <a:txBody>
                    <a:bodyPr/>
                    <a:lstStyle/>
                    <a:p>
                      <a:r>
                        <a:rPr lang="en-US" sz="1800" b="0" dirty="0"/>
                        <a:t>Internal Services</a:t>
                      </a:r>
                      <a:endParaRPr lang="en-US" sz="1800" b="0"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800" b="0" i="0" u="none" strike="noStrike" kern="1200" baseline="0" dirty="0">
                          <a:solidFill>
                            <a:schemeClr val="dk1"/>
                          </a:solidFill>
                          <a:latin typeface="+mn-lt"/>
                          <a:ea typeface="+mn-ea"/>
                          <a:cs typeface="+mn-cs"/>
                        </a:rPr>
                        <a:t>182,882</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271,290</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146,218</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151,184</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4,966</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3.4%</a:t>
                      </a:r>
                      <a:endParaRPr lang="en-US" sz="1800" b="0" i="0" u="none" strike="noStrike" dirty="0">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370840">
                <a:tc>
                  <a:txBody>
                    <a:bodyPr/>
                    <a:lstStyle/>
                    <a:p>
                      <a:r>
                        <a:rPr lang="en-US" sz="1800" b="0" dirty="0"/>
                        <a:t>Debt Service</a:t>
                      </a:r>
                      <a:endParaRPr lang="en-US" sz="1800" b="0"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800" b="0" i="0" u="none" strike="noStrike" kern="1200" baseline="0" dirty="0">
                          <a:solidFill>
                            <a:schemeClr val="dk1"/>
                          </a:solidFill>
                          <a:latin typeface="+mn-lt"/>
                          <a:ea typeface="+mn-ea"/>
                          <a:cs typeface="+mn-cs"/>
                        </a:rPr>
                        <a:t>868,189</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825,663</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816,136</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811,679</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(4,457)</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-0.5%</a:t>
                      </a:r>
                      <a:endParaRPr lang="en-US" sz="1800" b="0" i="0" u="none" strike="noStrike" dirty="0">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8109426"/>
                  </a:ext>
                </a:extLst>
              </a:tr>
              <a:tr h="370840">
                <a:tc>
                  <a:txBody>
                    <a:bodyPr/>
                    <a:lstStyle/>
                    <a:p>
                      <a:r>
                        <a:rPr lang="en-US" sz="1800" b="0" dirty="0"/>
                        <a:t>Contingent Reserves</a:t>
                      </a:r>
                      <a:endParaRPr lang="en-US" sz="1800" b="0"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800" b="0" i="0" u="none" strike="noStrike" dirty="0">
                          <a:solidFill>
                            <a:srgbClr val="000000"/>
                          </a:solidFill>
                          <a:effectLst/>
                          <a:latin typeface="Calibri" panose="020F0502020204030204" pitchFamily="34" charset="0"/>
                        </a:rPr>
                        <a:t>0</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a:t>
                      </a: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672,000</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kern="1200" baseline="0" dirty="0">
                          <a:solidFill>
                            <a:schemeClr val="dk1"/>
                          </a:solidFill>
                          <a:latin typeface="+mn-lt"/>
                          <a:ea typeface="+mn-ea"/>
                          <a:cs typeface="+mn-cs"/>
                        </a:rPr>
                        <a:t>672,000</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0.0%</a:t>
                      </a: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7006471"/>
                  </a:ext>
                </a:extLst>
              </a:tr>
              <a:tr h="370840">
                <a:tc>
                  <a:txBody>
                    <a:bodyPr/>
                    <a:lstStyle/>
                    <a:p>
                      <a:r>
                        <a:rPr lang="en-US" sz="1800" b="0" dirty="0"/>
                        <a:t>EMPG Grant</a:t>
                      </a:r>
                      <a:endParaRPr lang="en-US" sz="1800" b="0"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800" b="0" i="0" u="none" strike="noStrike" dirty="0">
                          <a:solidFill>
                            <a:srgbClr val="000000"/>
                          </a:solidFill>
                          <a:effectLst/>
                          <a:latin typeface="Calibri" panose="020F0502020204030204" pitchFamily="34" charset="0"/>
                        </a:rPr>
                        <a:t>171,552</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190,131</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85,810</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149,299</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63,489</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74.0%</a:t>
                      </a:r>
                    </a:p>
                  </a:txBody>
                  <a:tcPr marL="7620" marR="7620" marT="762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4377666"/>
                  </a:ext>
                </a:extLst>
              </a:tr>
              <a:tr h="370840">
                <a:tc>
                  <a:txBody>
                    <a:bodyPr/>
                    <a:lstStyle/>
                    <a:p>
                      <a:r>
                        <a:rPr lang="en-US" sz="1800" b="1" dirty="0"/>
                        <a:t>Total</a:t>
                      </a:r>
                      <a:endParaRPr lang="en-US" sz="1800" b="1" i="0" dirty="0">
                        <a:latin typeface="Calibri"/>
                        <a:cs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800" b="1" i="0" u="none" strike="noStrike" kern="1200" baseline="0" dirty="0">
                          <a:solidFill>
                            <a:schemeClr val="dk1"/>
                          </a:solidFill>
                          <a:latin typeface="+mn-lt"/>
                          <a:ea typeface="+mn-ea"/>
                          <a:cs typeface="+mn-cs"/>
                        </a:rPr>
                        <a:t>$6,019,801 </a:t>
                      </a:r>
                    </a:p>
                  </a:txBody>
                  <a:tcPr marL="6350" marR="6350" marT="6350" marB="0" anchor="ctr"/>
                </a:tc>
                <a:tc>
                  <a:txBody>
                    <a:bodyPr/>
                    <a:lstStyle/>
                    <a:p>
                      <a:pPr marL="0" algn="ctr" defTabSz="914400" rtl="0" eaLnBrk="1" fontAlgn="b" latinLnBrk="0" hangingPunct="1"/>
                      <a:r>
                        <a:rPr lang="en-US" sz="1800" b="1" i="0" u="none" strike="noStrike" kern="1200" baseline="0" dirty="0">
                          <a:solidFill>
                            <a:schemeClr val="dk1"/>
                          </a:solidFill>
                          <a:latin typeface="+mn-lt"/>
                          <a:ea typeface="+mn-ea"/>
                          <a:cs typeface="+mn-cs"/>
                        </a:rPr>
                        <a:t>$6,782,533 </a:t>
                      </a:r>
                    </a:p>
                  </a:txBody>
                  <a:tcPr marL="6350" marR="6350" marT="6350" marB="0" anchor="ctr"/>
                </a:tc>
                <a:tc>
                  <a:txBody>
                    <a:bodyPr/>
                    <a:lstStyle/>
                    <a:p>
                      <a:pPr marL="0" algn="ctr" defTabSz="914400" rtl="0" eaLnBrk="1" fontAlgn="b" latinLnBrk="0" hangingPunct="1"/>
                      <a:r>
                        <a:rPr lang="en-US" sz="1800" b="1" i="0" u="none" strike="noStrike" kern="1200" baseline="0" dirty="0">
                          <a:solidFill>
                            <a:schemeClr val="dk1"/>
                          </a:solidFill>
                          <a:latin typeface="+mn-lt"/>
                          <a:ea typeface="+mn-ea"/>
                          <a:cs typeface="+mn-cs"/>
                        </a:rPr>
                        <a:t>$7,111,046 </a:t>
                      </a:r>
                    </a:p>
                  </a:txBody>
                  <a:tcPr marL="6350" marR="6350" marT="6350" marB="0" anchor="ctr"/>
                </a:tc>
                <a:tc>
                  <a:txBody>
                    <a:bodyPr/>
                    <a:lstStyle/>
                    <a:p>
                      <a:pPr marL="0" algn="ctr" defTabSz="914400" rtl="0" eaLnBrk="1" fontAlgn="b" latinLnBrk="0" hangingPunct="1"/>
                      <a:r>
                        <a:rPr lang="en-US" sz="1800" b="1" i="0" u="none" strike="noStrike" kern="1200" baseline="0" dirty="0">
                          <a:solidFill>
                            <a:schemeClr val="dk1"/>
                          </a:solidFill>
                          <a:latin typeface="+mn-lt"/>
                          <a:ea typeface="+mn-ea"/>
                          <a:cs typeface="+mn-cs"/>
                        </a:rPr>
                        <a:t>$7,386,644 </a:t>
                      </a:r>
                    </a:p>
                  </a:txBody>
                  <a:tcPr marL="6350" marR="6350" marT="6350" marB="0" anchor="ctr"/>
                </a:tc>
                <a:tc>
                  <a:txBody>
                    <a:bodyPr/>
                    <a:lstStyle/>
                    <a:p>
                      <a:pPr marL="0" algn="ctr" defTabSz="914400" rtl="0" eaLnBrk="1" fontAlgn="b" latinLnBrk="0" hangingPunct="1"/>
                      <a:r>
                        <a:rPr lang="en-US" sz="1800" b="1" i="0" u="none" strike="noStrike" kern="1200" baseline="0" dirty="0">
                          <a:solidFill>
                            <a:schemeClr val="dk1"/>
                          </a:solidFill>
                          <a:latin typeface="+mn-lt"/>
                          <a:ea typeface="+mn-ea"/>
                          <a:cs typeface="+mn-cs"/>
                        </a:rPr>
                        <a:t>$275,598 </a:t>
                      </a:r>
                    </a:p>
                  </a:txBody>
                  <a:tcPr marL="6350" marR="6350" marT="6350" marB="0" anchor="ctr"/>
                </a:tc>
                <a:tc>
                  <a:txBody>
                    <a:bodyPr/>
                    <a:lstStyle/>
                    <a:p>
                      <a:pPr marL="0" algn="ctr" defTabSz="914400" rtl="0" eaLnBrk="1" fontAlgn="b" latinLnBrk="0" hangingPunct="1"/>
                      <a:r>
                        <a:rPr lang="en-US" sz="1800" b="1" i="0" u="none" strike="noStrike" kern="1200" baseline="0" dirty="0">
                          <a:solidFill>
                            <a:schemeClr val="dk1"/>
                          </a:solidFill>
                          <a:latin typeface="+mn-lt"/>
                          <a:ea typeface="+mn-ea"/>
                          <a:cs typeface="+mn-cs"/>
                        </a:rPr>
                        <a:t>3.9%</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15591311"/>
                  </a:ext>
                </a:extLst>
              </a:tr>
              <a:tr h="370840">
                <a:tc>
                  <a:txBody>
                    <a:bodyPr/>
                    <a:lstStyle/>
                    <a:p>
                      <a:r>
                        <a:rPr lang="en-US" sz="1800" b="1" dirty="0"/>
                        <a:t>Staffing Level (FTEs)</a:t>
                      </a:r>
                      <a:endParaRPr lang="en-US" sz="1800" b="1" i="0" dirty="0">
                        <a:latin typeface="Calibri"/>
                        <a:cs typeface="Calibri"/>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cs typeface="Calibri" panose="020F0502020204030204" pitchFamily="34" charset="0"/>
                        </a:rPr>
                        <a:t>25.0</a:t>
                      </a:r>
                    </a:p>
                  </a:txBody>
                  <a:tcPr marL="6350" marT="6350" marB="0" anchor="ctr">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cs typeface="Calibri" panose="020F0502020204030204" pitchFamily="34" charset="0"/>
                        </a:rPr>
                        <a:t>26.0</a:t>
                      </a:r>
                    </a:p>
                  </a:txBody>
                  <a:tcPr marL="6350" marT="6350" marB="0" anchor="ctr">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a:cs typeface="Calibri"/>
                        </a:rPr>
                        <a:t>25.0</a:t>
                      </a:r>
                    </a:p>
                  </a:txBody>
                  <a:tcPr marL="6350" marT="6350" marB="0" anchor="ctr">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a:cs typeface="Calibri"/>
                        </a:rPr>
                        <a:t>26.0</a:t>
                      </a:r>
                    </a:p>
                  </a:txBody>
                  <a:tcPr marL="6350" marT="6350" marB="0" anchor="ctr">
                    <a:lnB w="12700" cap="flat" cmpd="sng" algn="ctr">
                      <a:solidFill>
                        <a:schemeClr val="tx1"/>
                      </a:solidFill>
                      <a:prstDash val="solid"/>
                      <a:round/>
                      <a:headEnd type="none" w="med" len="med"/>
                      <a:tailEnd type="none" w="med" len="med"/>
                    </a:lnB>
                  </a:tcPr>
                </a:tc>
                <a:tc>
                  <a:txBody>
                    <a:bodyPr/>
                    <a:lstStyle/>
                    <a:p>
                      <a:pPr marL="0" algn="ctr" defTabSz="457200" rtl="0" eaLnBrk="1" fontAlgn="b" latinLnBrk="0" hangingPunct="1"/>
                      <a:r>
                        <a:rPr lang="en-US" sz="1800" b="1" i="0" kern="1200" dirty="0">
                          <a:solidFill>
                            <a:schemeClr val="dk1"/>
                          </a:solidFill>
                          <a:latin typeface="Calibri"/>
                          <a:ea typeface="+mn-ea"/>
                          <a:cs typeface="Calibri"/>
                        </a:rPr>
                        <a:t>1.0</a:t>
                      </a:r>
                    </a:p>
                  </a:txBody>
                  <a:tcPr marL="6350" marT="635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b="1" i="0" u="none" strike="noStrike" kern="1200" dirty="0">
                          <a:solidFill>
                            <a:srgbClr val="000000"/>
                          </a:solidFill>
                          <a:effectLst/>
                          <a:latin typeface="Calibri"/>
                          <a:ea typeface="+mn-ea"/>
                          <a:cs typeface="Calibri"/>
                        </a:rPr>
                        <a:t>4.0%</a:t>
                      </a:r>
                    </a:p>
                  </a:txBody>
                  <a:tcPr marL="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6873689"/>
                  </a:ext>
                </a:extLst>
              </a:tr>
            </a:tbl>
          </a:graphicData>
        </a:graphic>
      </p:graphicFrame>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308983" y="1269465"/>
            <a:ext cx="6379669" cy="473825"/>
          </a:xfrm>
        </p:spPr>
        <p:txBody>
          <a:bodyPr vert="horz" lIns="0" tIns="45720" rIns="0" bIns="45720" rtlCol="0" anchor="t">
            <a:normAutofit lnSpcReduction="10000"/>
          </a:bodyPr>
          <a:lstStyle/>
          <a:p>
            <a:r>
              <a:rPr lang="en-US" dirty="0"/>
              <a:t>FY 2026 Proposed Budget</a:t>
            </a:r>
          </a:p>
        </p:txBody>
      </p:sp>
      <p:sp>
        <p:nvSpPr>
          <p:cNvPr id="2" name="TextBox 1">
            <a:extLst>
              <a:ext uri="{FF2B5EF4-FFF2-40B4-BE49-F238E27FC236}">
                <a16:creationId xmlns:a16="http://schemas.microsoft.com/office/drawing/2014/main" id="{27A8262A-1300-4176-B77E-9283172E2570}"/>
              </a:ext>
            </a:extLst>
          </p:cNvPr>
          <p:cNvSpPr txBox="1"/>
          <p:nvPr/>
        </p:nvSpPr>
        <p:spPr>
          <a:xfrm>
            <a:off x="308983" y="5763491"/>
            <a:ext cx="3898760" cy="338554"/>
          </a:xfrm>
          <a:prstGeom prst="rect">
            <a:avLst/>
          </a:prstGeom>
          <a:noFill/>
        </p:spPr>
        <p:txBody>
          <a:bodyPr wrap="none" rtlCol="0">
            <a:spAutoFit/>
          </a:bodyPr>
          <a:lstStyle/>
          <a:p>
            <a:r>
              <a:rPr lang="en-US" sz="1600" dirty="0"/>
              <a:t>* Excluding Office of Economic Development</a:t>
            </a:r>
          </a:p>
        </p:txBody>
      </p:sp>
    </p:spTree>
    <p:extLst>
      <p:ext uri="{BB962C8B-B14F-4D97-AF65-F5344CB8AC3E}">
        <p14:creationId xmlns:p14="http://schemas.microsoft.com/office/powerpoint/2010/main" val="142640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0" y="1846258"/>
            <a:ext cx="11866070" cy="4688766"/>
          </a:xfrm>
        </p:spPr>
        <p:txBody>
          <a:bodyPr>
            <a:normAutofit fontScale="92500" lnSpcReduction="10000"/>
          </a:bodyPr>
          <a:lstStyle/>
          <a:p>
            <a:pPr marL="0" indent="0">
              <a:spcAft>
                <a:spcPts val="0"/>
              </a:spcAft>
              <a:buNone/>
            </a:pPr>
            <a:r>
              <a:rPr lang="en-US" sz="2400" b="1" u="sng" dirty="0"/>
              <a:t>Personal Services (↑ $271,290)</a:t>
            </a:r>
          </a:p>
          <a:p>
            <a:pPr marL="169863" indent="-169863">
              <a:spcAft>
                <a:spcPts val="0"/>
              </a:spcAft>
            </a:pPr>
            <a:r>
              <a:rPr lang="en-US" sz="2400" dirty="0"/>
              <a:t>Midyear FY 2025: </a:t>
            </a:r>
          </a:p>
          <a:p>
            <a:pPr marL="738188" lvl="1" indent="-169863">
              <a:spcAft>
                <a:spcPts val="0"/>
              </a:spcAft>
            </a:pPr>
            <a:r>
              <a:rPr lang="en-US" sz="2000" dirty="0"/>
              <a:t>Transition budget amendment, net +2.0 FTE (</a:t>
            </a:r>
            <a:r>
              <a:rPr lang="en-US" sz="2000" b="1" dirty="0"/>
              <a:t>↑</a:t>
            </a:r>
            <a:r>
              <a:rPr lang="en-US" sz="2000" dirty="0"/>
              <a:t> $284,300)</a:t>
            </a:r>
          </a:p>
          <a:p>
            <a:pPr marL="738188" lvl="1" indent="-169863">
              <a:spcAft>
                <a:spcPts val="0"/>
              </a:spcAft>
            </a:pPr>
            <a:r>
              <a:rPr lang="en-US" sz="2100" dirty="0"/>
              <a:t>Compensation and classification realignment (</a:t>
            </a:r>
            <a:r>
              <a:rPr lang="en-US" sz="2100" b="1" dirty="0"/>
              <a:t>↑</a:t>
            </a:r>
            <a:r>
              <a:rPr lang="en-US" sz="2100" dirty="0"/>
              <a:t> $21,600)</a:t>
            </a:r>
          </a:p>
          <a:p>
            <a:pPr marL="169863" indent="-169863">
              <a:spcAft>
                <a:spcPts val="0"/>
              </a:spcAft>
            </a:pPr>
            <a:r>
              <a:rPr lang="en-US" sz="2400" dirty="0"/>
              <a:t>FY 2026 budget: </a:t>
            </a:r>
          </a:p>
          <a:p>
            <a:pPr marL="738188" lvl="1" indent="-169863">
              <a:spcAft>
                <a:spcPts val="0"/>
              </a:spcAft>
            </a:pPr>
            <a:r>
              <a:rPr lang="en-US" sz="2000" dirty="0"/>
              <a:t>Add Emergency Management Planner position (</a:t>
            </a:r>
            <a:r>
              <a:rPr lang="en-US" sz="2000" b="1" dirty="0"/>
              <a:t>↑</a:t>
            </a:r>
            <a:r>
              <a:rPr lang="en-US" sz="2000" dirty="0"/>
              <a:t> $125,574, split 50% general / 50% special)</a:t>
            </a:r>
          </a:p>
          <a:p>
            <a:pPr marL="738188" lvl="1" indent="-169863">
              <a:spcAft>
                <a:spcPts val="0"/>
              </a:spcAft>
            </a:pPr>
            <a:r>
              <a:rPr lang="en-US" sz="2000" dirty="0"/>
              <a:t>Delete Executive Assistant to the Mayor, Director of Community Engagement (</a:t>
            </a:r>
            <a:r>
              <a:rPr lang="en-US" sz="2000" b="1" dirty="0"/>
              <a:t>↓</a:t>
            </a:r>
            <a:r>
              <a:rPr lang="en-US" sz="2000" dirty="0"/>
              <a:t> $278,300)</a:t>
            </a:r>
          </a:p>
          <a:p>
            <a:pPr marL="738188" lvl="1" indent="-169863">
              <a:spcAft>
                <a:spcPts val="0"/>
              </a:spcAft>
            </a:pPr>
            <a:r>
              <a:rPr lang="en-US" sz="2100" dirty="0"/>
              <a:t>Temporary Salaries for Special Assistant for Community Engagement, Admin Assistant (</a:t>
            </a:r>
            <a:r>
              <a:rPr lang="en-US" sz="2100" b="1" dirty="0"/>
              <a:t>↑</a:t>
            </a:r>
            <a:r>
              <a:rPr lang="en-US" sz="2100" dirty="0"/>
              <a:t> $129,000)</a:t>
            </a:r>
          </a:p>
          <a:p>
            <a:pPr marL="568325" lvl="1" indent="0">
              <a:spcAft>
                <a:spcPts val="0"/>
              </a:spcAft>
              <a:buNone/>
            </a:pPr>
            <a:endParaRPr lang="en-US" sz="1600" b="1" u="sng" dirty="0"/>
          </a:p>
          <a:p>
            <a:pPr marL="0" indent="0">
              <a:spcAft>
                <a:spcPts val="0"/>
              </a:spcAft>
              <a:buNone/>
            </a:pPr>
            <a:r>
              <a:rPr lang="en-US" sz="2400" b="1" u="sng" dirty="0"/>
              <a:t>Materials, Supplies, and Equipment (↓ $59,690)</a:t>
            </a:r>
          </a:p>
          <a:p>
            <a:pPr marL="169863" indent="-169863">
              <a:spcAft>
                <a:spcPts val="0"/>
              </a:spcAft>
            </a:pPr>
            <a:r>
              <a:rPr lang="en-US" sz="2400" dirty="0"/>
              <a:t>Expanded Cultural Affairs support for community program and events (</a:t>
            </a:r>
            <a:r>
              <a:rPr lang="en-US" sz="2400" b="1" dirty="0"/>
              <a:t>↑</a:t>
            </a:r>
            <a:r>
              <a:rPr lang="en-US" sz="2400" dirty="0"/>
              <a:t> $225,000)</a:t>
            </a:r>
          </a:p>
          <a:p>
            <a:pPr marL="169863" indent="-169863">
              <a:spcAft>
                <a:spcPts val="0"/>
              </a:spcAft>
            </a:pPr>
            <a:r>
              <a:rPr lang="en-US" sz="2400" dirty="0"/>
              <a:t>Eliminate one-time transition costs (</a:t>
            </a:r>
            <a:r>
              <a:rPr lang="en-US" sz="2400" b="1" dirty="0"/>
              <a:t>↓</a:t>
            </a:r>
            <a:r>
              <a:rPr lang="en-US" sz="2400" dirty="0"/>
              <a:t> $75,000), advertising (</a:t>
            </a:r>
            <a:r>
              <a:rPr lang="en-US" sz="2400" b="1" dirty="0"/>
              <a:t>↓</a:t>
            </a:r>
            <a:r>
              <a:rPr lang="en-US" sz="2400" dirty="0"/>
              <a:t> $195,000)</a:t>
            </a:r>
          </a:p>
          <a:p>
            <a:pPr marL="169863" indent="-169863">
              <a:spcAft>
                <a:spcPts val="0"/>
              </a:spcAft>
            </a:pPr>
            <a:r>
              <a:rPr lang="en-US" sz="2400" dirty="0"/>
              <a:t>HBCU funding moved from Consultants to Grants to Agencies ($200,000, unchanged) </a:t>
            </a:r>
          </a:p>
          <a:p>
            <a:pPr marL="169863" indent="-169863">
              <a:spcAft>
                <a:spcPts val="0"/>
              </a:spcAft>
            </a:pPr>
            <a:endParaRPr lang="en-US" sz="2400" dirty="0"/>
          </a:p>
          <a:p>
            <a:pPr marL="169863" indent="-169863">
              <a:spcAft>
                <a:spcPts val="0"/>
              </a:spcAft>
            </a:pPr>
            <a:endParaRPr lang="en-US" sz="1800" dirty="0"/>
          </a:p>
          <a:p>
            <a:pPr marL="169863" indent="-169863">
              <a:spcAft>
                <a:spcPts val="0"/>
              </a:spcAft>
            </a:pPr>
            <a:endParaRPr lang="en-US" sz="2400" dirty="0"/>
          </a:p>
          <a:p>
            <a:pPr marL="169863" indent="-169863">
              <a:spcAft>
                <a:spcPts val="0"/>
              </a:spcAft>
            </a:pPr>
            <a:endParaRPr lang="en-US" sz="2400"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a:normAutofit lnSpcReduction="10000"/>
          </a:bodyPr>
          <a:lstStyle/>
          <a:p>
            <a:r>
              <a:rPr lang="en-US" dirty="0"/>
              <a:t>Major Funding Changes (Proposed Budget)</a:t>
            </a:r>
          </a:p>
        </p:txBody>
      </p:sp>
    </p:spTree>
    <p:extLst>
      <p:ext uri="{BB962C8B-B14F-4D97-AF65-F5344CB8AC3E}">
        <p14:creationId xmlns:p14="http://schemas.microsoft.com/office/powerpoint/2010/main" val="845578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314587-8462-4BAA-8CD9-347DCCF75EDF}"/>
              </a:ext>
            </a:extLst>
          </p:cNvPr>
          <p:cNvSpPr>
            <a:spLocks noGrp="1"/>
          </p:cNvSpPr>
          <p:nvPr>
            <p:ph sz="half" idx="2"/>
          </p:nvPr>
        </p:nvSpPr>
        <p:spPr/>
        <p:txBody>
          <a:bodyPr>
            <a:normAutofit/>
          </a:bodyPr>
          <a:lstStyle/>
          <a:p>
            <a:pPr marL="0" indent="0" algn="just">
              <a:buNone/>
            </a:pPr>
            <a:r>
              <a:rPr lang="en-US" sz="2400" dirty="0">
                <a:latin typeface="Calibri" panose="020F0502020204030204" pitchFamily="34" charset="0"/>
                <a:cs typeface="Times New Roman" panose="02020603050405020304" pitchFamily="18" charset="0"/>
              </a:rPr>
              <a:t>Considering the recent court mandated property tax reassessment that has been completed for New Castle County that was done by Tyler Technologies, please share any citywide budgetary or fiscal plans to provide any type of financial assistance if warranted due to various financial circumstances.</a:t>
            </a:r>
          </a:p>
          <a:p>
            <a:pPr marL="0" indent="0" algn="just">
              <a:buNone/>
            </a:pPr>
            <a:r>
              <a:rPr lang="en-US" sz="2400" dirty="0">
                <a:solidFill>
                  <a:srgbClr val="000000"/>
                </a:solidFill>
                <a:latin typeface="Calibri" panose="020F0502020204030204" pitchFamily="34" charset="0"/>
                <a:cs typeface="Times New Roman" panose="02020603050405020304" pitchFamily="18" charset="0"/>
              </a:rPr>
              <a:t>Answer: </a:t>
            </a:r>
            <a:endParaRPr lang="en-US" dirty="0">
              <a:solidFill>
                <a:srgbClr val="000000"/>
              </a:solidFill>
              <a:latin typeface="Times New Roman" panose="02020603050405020304" pitchFamily="18" charset="0"/>
              <a:cs typeface="Times New Roman" panose="02020603050405020304" pitchFamily="18" charset="0"/>
            </a:endParaRPr>
          </a:p>
          <a:p>
            <a:pPr algn="just"/>
            <a:r>
              <a:rPr lang="en-US" sz="2400" dirty="0">
                <a:solidFill>
                  <a:srgbClr val="000000"/>
                </a:solidFill>
                <a:cs typeface="Times New Roman" panose="02020603050405020304" pitchFamily="18" charset="0"/>
              </a:rPr>
              <a:t>We are currently working with New Castle County to review the accuracy of the overall assessment and determine if any systemic adjustments can be made. </a:t>
            </a:r>
          </a:p>
          <a:p>
            <a:pPr algn="just"/>
            <a:r>
              <a:rPr lang="en-US" sz="2400" dirty="0">
                <a:solidFill>
                  <a:srgbClr val="000000"/>
                </a:solidFill>
                <a:cs typeface="Times New Roman" panose="02020603050405020304" pitchFamily="18" charset="0"/>
              </a:rPr>
              <a:t>Our conversations with the County will inform any tax assistance solution we present.</a:t>
            </a:r>
          </a:p>
        </p:txBody>
      </p:sp>
      <p:sp>
        <p:nvSpPr>
          <p:cNvPr id="3" name="Content Placeholder 2">
            <a:extLst>
              <a:ext uri="{FF2B5EF4-FFF2-40B4-BE49-F238E27FC236}">
                <a16:creationId xmlns:a16="http://schemas.microsoft.com/office/drawing/2014/main" id="{6F0D4B72-6F7E-43C4-95DB-266F372FD2E9}"/>
              </a:ext>
            </a:extLst>
          </p:cNvPr>
          <p:cNvSpPr>
            <a:spLocks noGrp="1"/>
          </p:cNvSpPr>
          <p:nvPr>
            <p:ph sz="half" idx="13"/>
          </p:nvPr>
        </p:nvSpPr>
        <p:spPr/>
        <p:txBody>
          <a:bodyPr/>
          <a:lstStyle/>
          <a:p>
            <a:r>
              <a:rPr lang="en-US" dirty="0"/>
              <a:t>Question 1</a:t>
            </a:r>
          </a:p>
        </p:txBody>
      </p:sp>
    </p:spTree>
    <p:extLst>
      <p:ext uri="{BB962C8B-B14F-4D97-AF65-F5344CB8AC3E}">
        <p14:creationId xmlns:p14="http://schemas.microsoft.com/office/powerpoint/2010/main" val="1142376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314587-8462-4BAA-8CD9-347DCCF75EDF}"/>
              </a:ext>
            </a:extLst>
          </p:cNvPr>
          <p:cNvSpPr>
            <a:spLocks noGrp="1"/>
          </p:cNvSpPr>
          <p:nvPr>
            <p:ph sz="half" idx="2"/>
          </p:nvPr>
        </p:nvSpPr>
        <p:spPr/>
        <p:txBody>
          <a:bodyPr>
            <a:normAutofit/>
          </a:bodyPr>
          <a:lstStyle/>
          <a:p>
            <a:pPr marL="0" indent="0" algn="just">
              <a:lnSpc>
                <a:spcPct val="107000"/>
              </a:lnSpc>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With the evolving changes regarding Federal Grant Funding, while understanding possible legal challenges, discuss if any potential budgetary or fiscal contingencies for this upcoming budget, considering the large amount of grants, low interest loans, etc. that the city is heavily depended on for the day-to-day operations of the city, as well as capital funds. Please explain why or why not.</a:t>
            </a:r>
          </a:p>
          <a:p>
            <a:pPr marL="514350" indent="-514350" algn="just">
              <a:lnSpc>
                <a:spcPct val="107000"/>
              </a:lnSpc>
              <a:spcBef>
                <a:spcPts val="0"/>
              </a:spcBef>
              <a:spcAft>
                <a:spcPts val="0"/>
              </a:spcAft>
              <a:buFont typeface="+mj-lt"/>
              <a:buAutoNum type="alphaLcParenR"/>
            </a:pPr>
            <a:r>
              <a:rPr lang="en-US" sz="2400" dirty="0">
                <a:effectLst/>
                <a:latin typeface="Calibri" panose="020F0502020204030204" pitchFamily="34" charset="0"/>
                <a:ea typeface="Calibri" panose="020F0502020204030204" pitchFamily="34" charset="0"/>
                <a:cs typeface="Times New Roman" panose="02020603050405020304" pitchFamily="18" charset="0"/>
              </a:rPr>
              <a:t>Not withstanding the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10M</a:t>
            </a:r>
            <a:r>
              <a:rPr lang="en-US" sz="2400" dirty="0">
                <a:effectLst/>
                <a:latin typeface="Calibri" panose="020F0502020204030204" pitchFamily="34" charset="0"/>
                <a:ea typeface="Calibri" panose="020F0502020204030204" pitchFamily="34" charset="0"/>
                <a:cs typeface="Times New Roman" panose="02020603050405020304" pitchFamily="18" charset="0"/>
              </a:rPr>
              <a:t> allocated as part of the current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FY25</a:t>
            </a:r>
            <a:r>
              <a:rPr lang="en-US" sz="2400" dirty="0">
                <a:effectLst/>
                <a:latin typeface="Calibri" panose="020F0502020204030204" pitchFamily="34" charset="0"/>
                <a:ea typeface="Calibri" panose="020F0502020204030204" pitchFamily="34" charset="0"/>
                <a:cs typeface="Times New Roman" panose="02020603050405020304" pitchFamily="18" charset="0"/>
              </a:rPr>
              <a:t> Budget for the Brace Bridge Project, share the impact if any, now that Federal Funding for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5M</a:t>
            </a:r>
            <a:r>
              <a:rPr lang="en-US" sz="2400" dirty="0">
                <a:effectLst/>
                <a:latin typeface="Calibri" panose="020F0502020204030204" pitchFamily="34" charset="0"/>
                <a:ea typeface="Calibri" panose="020F0502020204030204" pitchFamily="34" charset="0"/>
                <a:cs typeface="Times New Roman" panose="02020603050405020304" pitchFamily="18" charset="0"/>
              </a:rPr>
              <a:t> may be on the chopping block.</a:t>
            </a:r>
          </a:p>
          <a:p>
            <a:pPr marL="514350" indent="-514350" algn="just">
              <a:lnSpc>
                <a:spcPct val="107000"/>
              </a:lnSpc>
              <a:spcBef>
                <a:spcPts val="0"/>
              </a:spcBef>
              <a:spcAft>
                <a:spcPts val="0"/>
              </a:spcAft>
              <a:buFont typeface="+mj-lt"/>
              <a:buAutoNum type="alphaLcParenR"/>
            </a:pPr>
            <a:r>
              <a:rPr lang="en-US" sz="2400" dirty="0">
                <a:effectLst/>
                <a:latin typeface="Calibri" panose="020F0502020204030204" pitchFamily="34" charset="0"/>
                <a:ea typeface="Calibri" panose="020F0502020204030204" pitchFamily="34" charset="0"/>
                <a:cs typeface="Times New Roman" panose="02020603050405020304" pitchFamily="18" charset="0"/>
              </a:rPr>
              <a:t>Share the impact of the Federal Government changing the tax-exempt status on municipal bonds.</a:t>
            </a:r>
          </a:p>
        </p:txBody>
      </p:sp>
      <p:sp>
        <p:nvSpPr>
          <p:cNvPr id="3" name="Content Placeholder 2">
            <a:extLst>
              <a:ext uri="{FF2B5EF4-FFF2-40B4-BE49-F238E27FC236}">
                <a16:creationId xmlns:a16="http://schemas.microsoft.com/office/drawing/2014/main" id="{6F0D4B72-6F7E-43C4-95DB-266F372FD2E9}"/>
              </a:ext>
            </a:extLst>
          </p:cNvPr>
          <p:cNvSpPr>
            <a:spLocks noGrp="1"/>
          </p:cNvSpPr>
          <p:nvPr>
            <p:ph sz="half" idx="13"/>
          </p:nvPr>
        </p:nvSpPr>
        <p:spPr>
          <a:xfrm>
            <a:off x="188911" y="1188720"/>
            <a:ext cx="8479601" cy="473825"/>
          </a:xfrm>
        </p:spPr>
        <p:txBody>
          <a:bodyPr/>
          <a:lstStyle/>
          <a:p>
            <a:r>
              <a:rPr lang="en-US" dirty="0"/>
              <a:t>Question </a:t>
            </a:r>
            <a:r>
              <a:rPr lang="en-US" dirty="0" err="1"/>
              <a:t>2a</a:t>
            </a:r>
            <a:r>
              <a:rPr lang="en-US" dirty="0"/>
              <a:t> and </a:t>
            </a:r>
            <a:r>
              <a:rPr lang="en-US" dirty="0" err="1"/>
              <a:t>2b</a:t>
            </a:r>
            <a:endParaRPr lang="en-US" dirty="0"/>
          </a:p>
        </p:txBody>
      </p:sp>
    </p:spTree>
    <p:extLst>
      <p:ext uri="{BB962C8B-B14F-4D97-AF65-F5344CB8AC3E}">
        <p14:creationId xmlns:p14="http://schemas.microsoft.com/office/powerpoint/2010/main" val="800139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750FE-4872-AC9C-5450-BB27DAD48EA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1E536F-A5A5-4202-2661-678A2A3A109A}"/>
              </a:ext>
            </a:extLst>
          </p:cNvPr>
          <p:cNvSpPr>
            <a:spLocks noGrp="1"/>
          </p:cNvSpPr>
          <p:nvPr>
            <p:ph sz="half" idx="2"/>
          </p:nvPr>
        </p:nvSpPr>
        <p:spPr>
          <a:xfrm>
            <a:off x="188910" y="1758575"/>
            <a:ext cx="11664733" cy="4633836"/>
          </a:xfrm>
        </p:spPr>
        <p:txBody>
          <a:bodyPr>
            <a:normAutofit/>
          </a:bodyPr>
          <a:lstStyle/>
          <a:p>
            <a:pPr marL="342900" marR="0" lvl="0" indent="-342900">
              <a:buFont typeface="+mj-lt"/>
              <a:buAutoNum type="arabicPeriod"/>
              <a:tabLst>
                <a:tab pos="457200" algn="l"/>
              </a:tabLst>
            </a:pPr>
            <a:r>
              <a:rPr lang="en-US" sz="2000" b="1" dirty="0">
                <a:effectLst/>
                <a:ea typeface="Times New Roman" panose="02020603050405020304" pitchFamily="18" charset="0"/>
                <a:cs typeface="Times New Roman" panose="02020603050405020304" pitchFamily="18" charset="0"/>
              </a:rPr>
              <a:t>Budgetary Impact:</a:t>
            </a:r>
            <a:r>
              <a:rPr lang="en-US" sz="2000" dirty="0">
                <a:effectLst/>
                <a:ea typeface="Times New Roman" panose="02020603050405020304" pitchFamily="18" charset="0"/>
                <a:cs typeface="Times New Roman" panose="02020603050405020304" pitchFamily="18" charset="0"/>
              </a:rPr>
              <a:t> The </a:t>
            </a:r>
            <a:r>
              <a:rPr lang="en-US" sz="2000" dirty="0">
                <a:ea typeface="Times New Roman" panose="02020603050405020304" pitchFamily="18" charset="0"/>
                <a:cs typeface="Times New Roman" panose="02020603050405020304" pitchFamily="18" charset="0"/>
              </a:rPr>
              <a:t>potential loss of federal funds and the potential impact of taxable municipal bonds </a:t>
            </a:r>
            <a:r>
              <a:rPr lang="en-US" sz="2000" dirty="0">
                <a:effectLst/>
                <a:ea typeface="Times New Roman" panose="02020603050405020304" pitchFamily="18" charset="0"/>
                <a:cs typeface="Times New Roman" panose="02020603050405020304" pitchFamily="18" charset="0"/>
              </a:rPr>
              <a:t>may require reallocation of funds from other priority areas within the budget or increased revenue measures to maintain fiscal stability.</a:t>
            </a:r>
            <a:endParaRPr lang="en-US" sz="2000" dirty="0">
              <a:effectLst/>
              <a:ea typeface="Aptos" panose="020B0004020202020204" pitchFamily="34" charset="0"/>
              <a:cs typeface="Times New Roman" panose="02020603050405020304" pitchFamily="18" charset="0"/>
            </a:endParaRPr>
          </a:p>
          <a:p>
            <a:pPr marL="342900" marR="0" lvl="0" indent="-342900">
              <a:buFont typeface="+mj-lt"/>
              <a:buAutoNum type="arabicPeriod"/>
              <a:tabLst>
                <a:tab pos="457200" algn="l"/>
              </a:tabLst>
            </a:pPr>
            <a:r>
              <a:rPr lang="en-US" sz="2000" b="1" dirty="0">
                <a:effectLst/>
                <a:ea typeface="Times New Roman" panose="02020603050405020304" pitchFamily="18" charset="0"/>
                <a:cs typeface="Times New Roman" panose="02020603050405020304" pitchFamily="18" charset="0"/>
              </a:rPr>
              <a:t>Capital Planning:</a:t>
            </a:r>
            <a:r>
              <a:rPr lang="en-US" sz="2000" dirty="0">
                <a:effectLst/>
                <a:ea typeface="Times New Roman" panose="02020603050405020304" pitchFamily="18" charset="0"/>
                <a:cs typeface="Times New Roman" panose="02020603050405020304" pitchFamily="18" charset="0"/>
              </a:rPr>
              <a:t> We may need to reassess the scale and timing of capital projects to accommodate higher financing costs.</a:t>
            </a:r>
            <a:endParaRPr lang="en-US" sz="2000" dirty="0">
              <a:effectLst/>
              <a:ea typeface="Aptos" panose="020B0004020202020204" pitchFamily="34" charset="0"/>
              <a:cs typeface="Times New Roman" panose="02020603050405020304" pitchFamily="18" charset="0"/>
            </a:endParaRPr>
          </a:p>
          <a:p>
            <a:pPr marL="342900" marR="0" lvl="0" indent="-342900">
              <a:buFont typeface="+mj-lt"/>
              <a:buAutoNum type="arabicPeriod"/>
              <a:tabLst>
                <a:tab pos="457200" algn="l"/>
              </a:tabLst>
            </a:pPr>
            <a:r>
              <a:rPr lang="en-US" sz="2000" b="1" dirty="0">
                <a:effectLst/>
                <a:ea typeface="Times New Roman" panose="02020603050405020304" pitchFamily="18" charset="0"/>
                <a:cs typeface="Times New Roman" panose="02020603050405020304" pitchFamily="18" charset="0"/>
              </a:rPr>
              <a:t>Advocacy Efforts:</a:t>
            </a:r>
            <a:r>
              <a:rPr lang="en-US" sz="2000" dirty="0">
                <a:effectLst/>
                <a:ea typeface="Times New Roman" panose="02020603050405020304" pitchFamily="18" charset="0"/>
                <a:cs typeface="Times New Roman" panose="02020603050405020304" pitchFamily="18" charset="0"/>
              </a:rPr>
              <a:t> We will engage with legislative representatives to advocate for the preservation of our federal funding and the tax-exempt status of municipal bonds, highlighting the financial strain that would result from their removal.</a:t>
            </a:r>
            <a:endParaRPr lang="en-US" sz="2000" dirty="0">
              <a:effectLst/>
              <a:ea typeface="Aptos" panose="020B0004020202020204" pitchFamily="34" charset="0"/>
              <a:cs typeface="Times New Roman" panose="02020603050405020304" pitchFamily="18" charset="0"/>
            </a:endParaRPr>
          </a:p>
          <a:p>
            <a:pPr marL="342900" marR="0" lvl="0" indent="-342900">
              <a:buFont typeface="+mj-lt"/>
              <a:buAutoNum type="arabicPeriod"/>
              <a:tabLst>
                <a:tab pos="457200" algn="l"/>
              </a:tabLst>
            </a:pPr>
            <a:r>
              <a:rPr lang="en-US" sz="2000" b="1" dirty="0">
                <a:effectLst/>
                <a:ea typeface="Times New Roman" panose="02020603050405020304" pitchFamily="18" charset="0"/>
                <a:cs typeface="Times New Roman" panose="02020603050405020304" pitchFamily="18" charset="0"/>
              </a:rPr>
              <a:t>Alternative Financing Strategies:</a:t>
            </a:r>
            <a:r>
              <a:rPr lang="en-US" sz="2000" dirty="0">
                <a:effectLst/>
                <a:ea typeface="Times New Roman" panose="02020603050405020304" pitchFamily="18" charset="0"/>
                <a:cs typeface="Times New Roman" panose="02020603050405020304" pitchFamily="18" charset="0"/>
              </a:rPr>
              <a:t> We will explore other financing mechanisms, such as public-private partnerships or grants, that could mitigate the impact of increased borrowing and operational costs. However, we caution that alternative sources of funding may be very limited. </a:t>
            </a:r>
            <a:endParaRPr lang="en-US" sz="2000" dirty="0">
              <a:effectLst/>
              <a:ea typeface="Aptos" panose="020B0004020202020204" pitchFamily="34" charset="0"/>
              <a:cs typeface="Times New Roman" panose="02020603050405020304" pitchFamily="18" charset="0"/>
            </a:endParaRPr>
          </a:p>
          <a:p>
            <a:pPr marL="0" indent="0">
              <a:lnSpc>
                <a:spcPct val="127000"/>
              </a:lnSpc>
              <a:spcAft>
                <a:spcPts val="0"/>
              </a:spcAft>
              <a:buNone/>
            </a:pPr>
            <a:endParaRPr lang="en-US" sz="2000" dirty="0">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1B1EC34-7114-C7D2-5E9C-8FE2191B085A}"/>
              </a:ext>
            </a:extLst>
          </p:cNvPr>
          <p:cNvSpPr>
            <a:spLocks noGrp="1"/>
          </p:cNvSpPr>
          <p:nvPr>
            <p:ph sz="half" idx="13"/>
          </p:nvPr>
        </p:nvSpPr>
        <p:spPr/>
        <p:txBody>
          <a:bodyPr/>
          <a:lstStyle/>
          <a:p>
            <a:r>
              <a:rPr lang="en-US" dirty="0"/>
              <a:t>Question 2 Answer</a:t>
            </a:r>
          </a:p>
        </p:txBody>
      </p:sp>
    </p:spTree>
    <p:extLst>
      <p:ext uri="{BB962C8B-B14F-4D97-AF65-F5344CB8AC3E}">
        <p14:creationId xmlns:p14="http://schemas.microsoft.com/office/powerpoint/2010/main" val="1333640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6E6A8-20AE-465C-B2C6-241A3B5C8193}"/>
              </a:ext>
            </a:extLst>
          </p:cNvPr>
          <p:cNvSpPr>
            <a:spLocks noGrp="1"/>
          </p:cNvSpPr>
          <p:nvPr>
            <p:ph sz="half" idx="2"/>
          </p:nvPr>
        </p:nvSpPr>
        <p:spPr/>
        <p:txBody>
          <a:bodyPr>
            <a:normAutofit/>
          </a:bodyPr>
          <a:lstStyle/>
          <a:p>
            <a:pPr marL="0" indent="0">
              <a:buNone/>
            </a:pPr>
            <a:r>
              <a:rPr lang="en-US" sz="2400" dirty="0">
                <a:cs typeface="Times New Roman" panose="02020603050405020304" pitchFamily="18" charset="0"/>
              </a:rPr>
              <a:t>Question: </a:t>
            </a:r>
            <a:r>
              <a:rPr lang="en-US" sz="2400" dirty="0">
                <a:effectLst/>
                <a:latin typeface="Calibri" panose="020F0502020204030204" pitchFamily="34" charset="0"/>
                <a:ea typeface="Calibri" panose="020F0502020204030204" pitchFamily="34" charset="0"/>
                <a:cs typeface="Times New Roman" panose="02020603050405020304" pitchFamily="18" charset="0"/>
              </a:rPr>
              <a:t>Not withstanding the $10M allocated as part of the current FY25 Budget for the </a:t>
            </a:r>
            <a:r>
              <a:rPr lang="en-US" sz="2400" dirty="0">
                <a:latin typeface="Calibri" panose="020F0502020204030204" pitchFamily="34" charset="0"/>
                <a:ea typeface="Calibri" panose="020F0502020204030204" pitchFamily="34" charset="0"/>
                <a:cs typeface="Times New Roman" panose="02020603050405020304" pitchFamily="18" charset="0"/>
              </a:rPr>
              <a:t>B</a:t>
            </a:r>
            <a:r>
              <a:rPr lang="en-US" sz="2400" dirty="0">
                <a:effectLst/>
                <a:latin typeface="Calibri" panose="020F0502020204030204" pitchFamily="34" charset="0"/>
                <a:ea typeface="Calibri" panose="020F0502020204030204" pitchFamily="34" charset="0"/>
                <a:cs typeface="Times New Roman" panose="02020603050405020304" pitchFamily="18" charset="0"/>
              </a:rPr>
              <a:t>ridge </a:t>
            </a:r>
            <a:r>
              <a:rPr lang="en-US" sz="2400" dirty="0">
                <a:latin typeface="Calibri" panose="020F0502020204030204" pitchFamily="34" charset="0"/>
                <a:ea typeface="Calibri" panose="020F0502020204030204" pitchFamily="34" charset="0"/>
                <a:cs typeface="Times New Roman" panose="02020603050405020304" pitchFamily="18" charset="0"/>
              </a:rPr>
              <a:t>p</a:t>
            </a:r>
            <a:r>
              <a:rPr lang="en-US" sz="2400" dirty="0">
                <a:effectLst/>
                <a:latin typeface="Calibri" panose="020F0502020204030204" pitchFamily="34" charset="0"/>
                <a:ea typeface="Calibri" panose="020F0502020204030204" pitchFamily="34" charset="0"/>
                <a:cs typeface="Times New Roman" panose="02020603050405020304" pitchFamily="18" charset="0"/>
              </a:rPr>
              <a:t>roject, share the impact if any, now that Federal Funding for $5M may be on the chopping block.</a:t>
            </a:r>
          </a:p>
          <a:p>
            <a:r>
              <a:rPr lang="en-US" sz="2400" dirty="0">
                <a:cs typeface="Times New Roman" panose="02020603050405020304" pitchFamily="18" charset="0"/>
              </a:rPr>
              <a:t>We have no knowledge of the loss of $5 million in federal funding impacting the viability of The Bridge project. </a:t>
            </a:r>
          </a:p>
          <a:p>
            <a:r>
              <a:rPr lang="en-US" sz="2400" dirty="0">
                <a:cs typeface="Times New Roman" panose="02020603050405020304" pitchFamily="18" charset="0"/>
              </a:rPr>
              <a:t>However, if the project does not move forward, the City’s $10 million contribution will be returned. </a:t>
            </a:r>
          </a:p>
        </p:txBody>
      </p:sp>
      <p:sp>
        <p:nvSpPr>
          <p:cNvPr id="3" name="Content Placeholder 2">
            <a:extLst>
              <a:ext uri="{FF2B5EF4-FFF2-40B4-BE49-F238E27FC236}">
                <a16:creationId xmlns:a16="http://schemas.microsoft.com/office/drawing/2014/main" id="{EDCB1DEE-F9FC-4169-9F74-08098F9E2A5B}"/>
              </a:ext>
            </a:extLst>
          </p:cNvPr>
          <p:cNvSpPr>
            <a:spLocks noGrp="1"/>
          </p:cNvSpPr>
          <p:nvPr>
            <p:ph sz="half" idx="13"/>
          </p:nvPr>
        </p:nvSpPr>
        <p:spPr/>
        <p:txBody>
          <a:bodyPr/>
          <a:lstStyle/>
          <a:p>
            <a:r>
              <a:rPr lang="en-US" dirty="0"/>
              <a:t>Question </a:t>
            </a:r>
            <a:r>
              <a:rPr lang="en-US" dirty="0" err="1"/>
              <a:t>2a</a:t>
            </a:r>
            <a:r>
              <a:rPr lang="en-US" dirty="0"/>
              <a:t> Answer</a:t>
            </a:r>
          </a:p>
        </p:txBody>
      </p:sp>
    </p:spTree>
    <p:extLst>
      <p:ext uri="{BB962C8B-B14F-4D97-AF65-F5344CB8AC3E}">
        <p14:creationId xmlns:p14="http://schemas.microsoft.com/office/powerpoint/2010/main" val="1286579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6E6A8-20AE-465C-B2C6-241A3B5C8193}"/>
              </a:ext>
            </a:extLst>
          </p:cNvPr>
          <p:cNvSpPr>
            <a:spLocks noGrp="1"/>
          </p:cNvSpPr>
          <p:nvPr>
            <p:ph sz="half" idx="2"/>
          </p:nvPr>
        </p:nvSpPr>
        <p:spPr>
          <a:xfrm>
            <a:off x="188910" y="1758575"/>
            <a:ext cx="11664733" cy="4633836"/>
          </a:xfrm>
        </p:spPr>
        <p:txBody>
          <a:bodyPr>
            <a:normAutofit lnSpcReduction="10000"/>
          </a:bodyPr>
          <a:lstStyle/>
          <a:p>
            <a:pPr marL="0" indent="0">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Question: Share the impact of the Federal Government changing the tax-exempt status on municipal bonds.</a:t>
            </a:r>
            <a:endParaRPr lang="en-US" sz="2000" dirty="0">
              <a:effectLst/>
              <a:ea typeface="Aptos" panose="020B0004020202020204" pitchFamily="34" charset="0"/>
              <a:cs typeface="Times New Roman" panose="02020603050405020304" pitchFamily="18" charset="0"/>
            </a:endParaRPr>
          </a:p>
          <a:p>
            <a:pPr marL="0" marR="0" indent="0">
              <a:buNone/>
            </a:pPr>
            <a:r>
              <a:rPr lang="en-US" sz="2000" dirty="0">
                <a:effectLst/>
                <a:ea typeface="Aptos" panose="020B0004020202020204" pitchFamily="34" charset="0"/>
                <a:cs typeface="Times New Roman" panose="02020603050405020304" pitchFamily="18" charset="0"/>
              </a:rPr>
              <a:t>We analyzed guidance from the Government Finance Officers Association (GFOA) and our own historical experience to determine the potential impact of the federal government removing the tax-exempt status of municipal bonds.</a:t>
            </a:r>
          </a:p>
          <a:p>
            <a:pPr marL="0" marR="0" indent="0">
              <a:buNone/>
            </a:pPr>
            <a:r>
              <a:rPr lang="en-US" sz="2000" dirty="0">
                <a:effectLst/>
                <a:ea typeface="Aptos" panose="020B0004020202020204" pitchFamily="34" charset="0"/>
                <a:cs typeface="Times New Roman" panose="02020603050405020304" pitchFamily="18" charset="0"/>
              </a:rPr>
              <a:t> </a:t>
            </a:r>
            <a:r>
              <a:rPr lang="en-US" sz="2000" b="1" dirty="0">
                <a:effectLst/>
                <a:ea typeface="Aptos" panose="020B0004020202020204" pitchFamily="34" charset="0"/>
                <a:cs typeface="Times New Roman" panose="02020603050405020304" pitchFamily="18" charset="0"/>
              </a:rPr>
              <a:t>Key Findings:</a:t>
            </a:r>
            <a:endParaRPr lang="en-US" sz="2000" dirty="0">
              <a:effectLst/>
              <a:ea typeface="Aptos" panose="020B0004020202020204" pitchFamily="34" charset="0"/>
              <a:cs typeface="Times New Roman" panose="02020603050405020304" pitchFamily="18" charset="0"/>
            </a:endParaRPr>
          </a:p>
          <a:p>
            <a:pPr marL="342900" marR="0" lvl="0" indent="-342900">
              <a:buSzPts val="1000"/>
              <a:buFont typeface="Symbol" panose="05050102010706020507" pitchFamily="18" charset="2"/>
              <a:buChar char=""/>
              <a:tabLst>
                <a:tab pos="457200" algn="l"/>
              </a:tabLst>
            </a:pPr>
            <a:r>
              <a:rPr lang="en-US" sz="2000" dirty="0">
                <a:effectLst/>
                <a:ea typeface="Times New Roman" panose="02020603050405020304" pitchFamily="18" charset="0"/>
                <a:cs typeface="Times New Roman" panose="02020603050405020304" pitchFamily="18" charset="0"/>
              </a:rPr>
              <a:t>The difference in interest rates between tax-exempt bonds and taxable bonds is approximately 200 basis points (2.0 percentage points).</a:t>
            </a:r>
            <a:endParaRPr lang="en-US" sz="2000" dirty="0">
              <a:effectLst/>
              <a:ea typeface="Aptos" panose="020B0004020202020204" pitchFamily="34" charset="0"/>
              <a:cs typeface="Times New Roman" panose="02020603050405020304" pitchFamily="18" charset="0"/>
            </a:endParaRPr>
          </a:p>
          <a:p>
            <a:pPr marL="342900" marR="0" lvl="0" indent="-342900">
              <a:buSzPts val="1000"/>
              <a:buFont typeface="Symbol" panose="05050102010706020507" pitchFamily="18" charset="2"/>
              <a:buChar char=""/>
              <a:tabLst>
                <a:tab pos="457200" algn="l"/>
              </a:tabLst>
            </a:pPr>
            <a:r>
              <a:rPr lang="en-US" sz="2000" dirty="0">
                <a:effectLst/>
                <a:ea typeface="Times New Roman" panose="02020603050405020304" pitchFamily="18" charset="0"/>
                <a:cs typeface="Times New Roman" panose="02020603050405020304" pitchFamily="18" charset="0"/>
              </a:rPr>
              <a:t>The City typically issues $25 million in bonds to finance the biennial General Fund Capital Budget.</a:t>
            </a:r>
            <a:endParaRPr lang="en-US" sz="2000" dirty="0">
              <a:effectLst/>
              <a:ea typeface="Aptos" panose="020B0004020202020204" pitchFamily="34" charset="0"/>
              <a:cs typeface="Times New Roman" panose="02020603050405020304" pitchFamily="18" charset="0"/>
            </a:endParaRPr>
          </a:p>
          <a:p>
            <a:pPr marL="342900" marR="0" lvl="0" indent="-342900">
              <a:buSzPts val="1000"/>
              <a:buFont typeface="Symbol" panose="05050102010706020507" pitchFamily="18" charset="2"/>
              <a:buChar char=""/>
              <a:tabLst>
                <a:tab pos="457200" algn="l"/>
              </a:tabLst>
            </a:pPr>
            <a:r>
              <a:rPr lang="en-US" sz="2000" dirty="0">
                <a:effectLst/>
                <a:ea typeface="Times New Roman" panose="02020603050405020304" pitchFamily="18" charset="0"/>
                <a:cs typeface="Times New Roman" panose="02020603050405020304" pitchFamily="18" charset="0"/>
              </a:rPr>
              <a:t>If required to issue taxable bonds instead, the annual debt service expense would increase by approximately $350,000.</a:t>
            </a:r>
            <a:endParaRPr lang="en-US" sz="2000" dirty="0">
              <a:effectLst/>
              <a:ea typeface="Aptos" panose="020B0004020202020204" pitchFamily="34" charset="0"/>
              <a:cs typeface="Times New Roman" panose="02020603050405020304" pitchFamily="18" charset="0"/>
            </a:endParaRPr>
          </a:p>
          <a:p>
            <a:pPr marL="342900" marR="0" lvl="0" indent="-342900">
              <a:buSzPts val="1000"/>
              <a:buFont typeface="Symbol" panose="05050102010706020507" pitchFamily="18" charset="2"/>
              <a:buChar char=""/>
              <a:tabLst>
                <a:tab pos="457200" algn="l"/>
              </a:tabLst>
            </a:pPr>
            <a:r>
              <a:rPr lang="en-US" sz="2000" dirty="0">
                <a:effectLst/>
                <a:ea typeface="Times New Roman" panose="02020603050405020304" pitchFamily="18" charset="0"/>
                <a:cs typeface="Times New Roman" panose="02020603050405020304" pitchFamily="18" charset="0"/>
              </a:rPr>
              <a:t>Over a 20-year repayment period, the City would incur an additional $7 million in total debt service costs.</a:t>
            </a:r>
            <a:endParaRPr lang="en-US" sz="2000" dirty="0">
              <a:effectLst/>
              <a:ea typeface="Aptos" panose="020B0004020202020204" pitchFamily="34" charset="0"/>
              <a:cs typeface="Times New Roman" panose="02020603050405020304" pitchFamily="18" charset="0"/>
            </a:endParaRPr>
          </a:p>
          <a:p>
            <a:pPr marL="0" indent="0">
              <a:lnSpc>
                <a:spcPct val="127000"/>
              </a:lnSpc>
              <a:spcAft>
                <a:spcPts val="0"/>
              </a:spcAft>
              <a:buNone/>
            </a:pPr>
            <a:endParaRPr lang="en-US" sz="2000" dirty="0">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DCB1DEE-F9FC-4169-9F74-08098F9E2A5B}"/>
              </a:ext>
            </a:extLst>
          </p:cNvPr>
          <p:cNvSpPr>
            <a:spLocks noGrp="1"/>
          </p:cNvSpPr>
          <p:nvPr>
            <p:ph sz="half" idx="13"/>
          </p:nvPr>
        </p:nvSpPr>
        <p:spPr/>
        <p:txBody>
          <a:bodyPr/>
          <a:lstStyle/>
          <a:p>
            <a:r>
              <a:rPr lang="en-US" dirty="0"/>
              <a:t>Question </a:t>
            </a:r>
            <a:r>
              <a:rPr lang="en-US" dirty="0" err="1"/>
              <a:t>2b</a:t>
            </a:r>
            <a:r>
              <a:rPr lang="en-US" dirty="0"/>
              <a:t> Answer</a:t>
            </a:r>
          </a:p>
        </p:txBody>
      </p:sp>
    </p:spTree>
    <p:extLst>
      <p:ext uri="{BB962C8B-B14F-4D97-AF65-F5344CB8AC3E}">
        <p14:creationId xmlns:p14="http://schemas.microsoft.com/office/powerpoint/2010/main" val="1421246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6E6A8-20AE-465C-B2C6-241A3B5C8193}"/>
              </a:ext>
            </a:extLst>
          </p:cNvPr>
          <p:cNvSpPr>
            <a:spLocks noGrp="1"/>
          </p:cNvSpPr>
          <p:nvPr>
            <p:ph sz="half" idx="2"/>
          </p:nvPr>
        </p:nvSpPr>
        <p:spPr>
          <a:xfrm>
            <a:off x="271207" y="1662545"/>
            <a:ext cx="10971458" cy="4482791"/>
          </a:xfrm>
        </p:spPr>
        <p:txBody>
          <a:bodyPr>
            <a:normAutofit/>
          </a:bodyPr>
          <a:lstStyle/>
          <a:p>
            <a:pPr marL="0" indent="0">
              <a:buNone/>
            </a:pPr>
            <a:r>
              <a:rPr lang="en-US" sz="2000" dirty="0">
                <a:latin typeface="Calibri" panose="020F0502020204030204" pitchFamily="34" charset="0"/>
                <a:cs typeface="Times New Roman" panose="02020603050405020304" pitchFamily="18" charset="0"/>
              </a:rPr>
              <a:t>Council shared its </a:t>
            </a:r>
            <a:r>
              <a:rPr lang="en-US" sz="2000" dirty="0" err="1">
                <a:latin typeface="Calibri" panose="020F0502020204030204" pitchFamily="34" charset="0"/>
                <a:cs typeface="Times New Roman" panose="02020603050405020304" pitchFamily="18" charset="0"/>
              </a:rPr>
              <a:t>FY26</a:t>
            </a:r>
            <a:r>
              <a:rPr lang="en-US" sz="2000" dirty="0">
                <a:latin typeface="Calibri" panose="020F0502020204030204" pitchFamily="34" charset="0"/>
                <a:cs typeface="Times New Roman" panose="02020603050405020304" pitchFamily="18" charset="0"/>
              </a:rPr>
              <a:t> Budget Priorities with the Administration, please elaborate on how the Mayor’s Office proposed budget is aligned with some of the following priorities, and share any sustainability efforts:</a:t>
            </a:r>
          </a:p>
          <a:p>
            <a:pPr marL="457200" indent="-457200">
              <a:lnSpc>
                <a:spcPct val="100000"/>
              </a:lnSpc>
              <a:buFont typeface="+mj-lt"/>
              <a:buAutoNum type="alphaLcPeriod"/>
            </a:pPr>
            <a:r>
              <a:rPr lang="en-US" sz="2000" b="1" u="sng" dirty="0">
                <a:latin typeface="Calibri" panose="020F0502020204030204" pitchFamily="34" charset="0"/>
                <a:cs typeface="Times New Roman" panose="02020603050405020304" pitchFamily="18" charset="0"/>
              </a:rPr>
              <a:t>Community</a:t>
            </a:r>
            <a:r>
              <a:rPr lang="en-US" sz="2000" dirty="0">
                <a:latin typeface="Calibri" panose="020F0502020204030204" pitchFamily="34" charset="0"/>
                <a:cs typeface="Times New Roman" panose="02020603050405020304" pitchFamily="18" charset="0"/>
              </a:rPr>
              <a:t>: Beautification funding set aside in this operating budget for initiatives to address city-wide beautification needs.</a:t>
            </a:r>
          </a:p>
          <a:p>
            <a:pPr marL="457200" indent="-457200">
              <a:lnSpc>
                <a:spcPct val="100000"/>
              </a:lnSpc>
              <a:buFont typeface="+mj-lt"/>
              <a:buAutoNum type="alphaLcPeriod"/>
            </a:pPr>
            <a:r>
              <a:rPr lang="en-US" sz="2000" b="1" u="sng" dirty="0">
                <a:latin typeface="Calibri" panose="020F0502020204030204" pitchFamily="34" charset="0"/>
                <a:cs typeface="Times New Roman" panose="02020603050405020304" pitchFamily="18" charset="0"/>
              </a:rPr>
              <a:t>Education</a:t>
            </a:r>
            <a:r>
              <a:rPr lang="en-US" sz="2000" dirty="0">
                <a:latin typeface="Calibri" panose="020F0502020204030204" pitchFamily="34" charset="0"/>
                <a:cs typeface="Times New Roman" panose="02020603050405020304" pitchFamily="18" charset="0"/>
              </a:rPr>
              <a:t>: Continued HBCU Funding, with a minimum of $</a:t>
            </a:r>
            <a:r>
              <a:rPr lang="en-US" sz="2000" dirty="0" err="1">
                <a:latin typeface="Calibri" panose="020F0502020204030204" pitchFamily="34" charset="0"/>
                <a:cs typeface="Times New Roman" panose="02020603050405020304" pitchFamily="18" charset="0"/>
              </a:rPr>
              <a:t>100K</a:t>
            </a:r>
            <a:r>
              <a:rPr lang="en-US" sz="2000" dirty="0">
                <a:latin typeface="Calibri" panose="020F0502020204030204" pitchFamily="34" charset="0"/>
                <a:cs typeface="Times New Roman" panose="02020603050405020304" pitchFamily="18" charset="0"/>
              </a:rPr>
              <a:t> specifically for Wilmington residents ONLY.</a:t>
            </a:r>
          </a:p>
          <a:p>
            <a:pPr marL="457200" indent="-457200">
              <a:lnSpc>
                <a:spcPct val="100000"/>
              </a:lnSpc>
              <a:buFont typeface="+mj-lt"/>
              <a:buAutoNum type="alphaLcPeriod"/>
            </a:pPr>
            <a:r>
              <a:rPr lang="en-US" sz="2000" b="1" u="sng" dirty="0">
                <a:latin typeface="Calibri" panose="020F0502020204030204" pitchFamily="34" charset="0"/>
                <a:cs typeface="Times New Roman" panose="02020603050405020304" pitchFamily="18" charset="0"/>
              </a:rPr>
              <a:t>Public Safety</a:t>
            </a:r>
            <a:r>
              <a:rPr lang="en-US" sz="2000" dirty="0">
                <a:latin typeface="Calibri" panose="020F0502020204030204" pitchFamily="34" charset="0"/>
                <a:cs typeface="Times New Roman" panose="02020603050405020304" pitchFamily="18" charset="0"/>
              </a:rPr>
              <a:t>: Continued funding for Police Accountability Board (PAB) or Citizen Review (CRB).</a:t>
            </a:r>
          </a:p>
          <a:p>
            <a:pPr marL="457200" indent="-457200">
              <a:lnSpc>
                <a:spcPct val="100000"/>
              </a:lnSpc>
              <a:buFont typeface="+mj-lt"/>
              <a:buAutoNum type="alphaLcPeriod"/>
            </a:pPr>
            <a:r>
              <a:rPr lang="en-US" sz="2000" b="1" u="sng" dirty="0">
                <a:latin typeface="Calibri" panose="020F0502020204030204" pitchFamily="34" charset="0"/>
                <a:cs typeface="Times New Roman" panose="02020603050405020304" pitchFamily="18" charset="0"/>
              </a:rPr>
              <a:t>Public Safety</a:t>
            </a:r>
            <a:r>
              <a:rPr lang="en-US" sz="2000" dirty="0">
                <a:latin typeface="Calibri" panose="020F0502020204030204" pitchFamily="34" charset="0"/>
                <a:cs typeface="Times New Roman" panose="02020603050405020304" pitchFamily="18" charset="0"/>
              </a:rPr>
              <a:t>: Funding set aside for expanding CPSI to other parts of the City.</a:t>
            </a:r>
          </a:p>
        </p:txBody>
      </p:sp>
      <p:sp>
        <p:nvSpPr>
          <p:cNvPr id="3" name="Content Placeholder 2">
            <a:extLst>
              <a:ext uri="{FF2B5EF4-FFF2-40B4-BE49-F238E27FC236}">
                <a16:creationId xmlns:a16="http://schemas.microsoft.com/office/drawing/2014/main" id="{EDCB1DEE-F9FC-4169-9F74-08098F9E2A5B}"/>
              </a:ext>
            </a:extLst>
          </p:cNvPr>
          <p:cNvSpPr>
            <a:spLocks noGrp="1"/>
          </p:cNvSpPr>
          <p:nvPr>
            <p:ph sz="half" idx="13"/>
          </p:nvPr>
        </p:nvSpPr>
        <p:spPr/>
        <p:txBody>
          <a:bodyPr/>
          <a:lstStyle/>
          <a:p>
            <a:r>
              <a:rPr lang="en-US" dirty="0"/>
              <a:t>Question 3</a:t>
            </a:r>
          </a:p>
        </p:txBody>
      </p:sp>
    </p:spTree>
    <p:extLst>
      <p:ext uri="{BB962C8B-B14F-4D97-AF65-F5344CB8AC3E}">
        <p14:creationId xmlns:p14="http://schemas.microsoft.com/office/powerpoint/2010/main" val="1756750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6E6A8-20AE-465C-B2C6-241A3B5C8193}"/>
              </a:ext>
            </a:extLst>
          </p:cNvPr>
          <p:cNvSpPr>
            <a:spLocks noGrp="1"/>
          </p:cNvSpPr>
          <p:nvPr>
            <p:ph sz="half" idx="2"/>
          </p:nvPr>
        </p:nvSpPr>
        <p:spPr/>
        <p:txBody>
          <a:bodyPr>
            <a:normAutofit fontScale="92500" lnSpcReduction="20000"/>
          </a:bodyPr>
          <a:lstStyle/>
          <a:p>
            <a:pPr marL="0" indent="0">
              <a:buNone/>
            </a:pPr>
            <a:r>
              <a:rPr lang="en-US" sz="2800" dirty="0">
                <a:cs typeface="Times New Roman" panose="02020603050405020304" pitchFamily="18" charset="0"/>
              </a:rPr>
              <a:t>Question: </a:t>
            </a:r>
            <a:r>
              <a:rPr lang="en-US" sz="2800" b="1" u="sng" dirty="0">
                <a:latin typeface="Calibri" panose="020F0502020204030204" pitchFamily="34" charset="0"/>
                <a:cs typeface="Times New Roman" panose="02020603050405020304" pitchFamily="18" charset="0"/>
              </a:rPr>
              <a:t>Community</a:t>
            </a:r>
            <a:r>
              <a:rPr lang="en-US" sz="2800" dirty="0">
                <a:latin typeface="Calibri" panose="020F0502020204030204" pitchFamily="34" charset="0"/>
                <a:cs typeface="Times New Roman" panose="02020603050405020304" pitchFamily="18" charset="0"/>
              </a:rPr>
              <a:t>: Beautification funding set aside in this operating budget for initiatives to address city-wide beautification needs.</a:t>
            </a:r>
            <a:endParaRPr lang="en-US" sz="2800" dirty="0">
              <a:cs typeface="Times New Roman" panose="02020603050405020304" pitchFamily="18" charset="0"/>
            </a:endParaRPr>
          </a:p>
          <a:p>
            <a:r>
              <a:rPr lang="en-US" sz="2800" dirty="0">
                <a:cs typeface="Times New Roman" panose="02020603050405020304" pitchFamily="18" charset="0"/>
              </a:rPr>
              <a:t>We plan to work with the NPCs to expend their remaining capital funds to fulfill beautification requests. </a:t>
            </a:r>
          </a:p>
          <a:p>
            <a:r>
              <a:rPr lang="en-US" sz="2800" dirty="0">
                <a:cs typeface="Times New Roman" panose="02020603050405020304" pitchFamily="18" charset="0"/>
              </a:rPr>
              <a:t>For non-capital requests and projects that fall in districts that have already expended NPC funds, we will work with Council to identify existing funding for priority projects. </a:t>
            </a:r>
          </a:p>
          <a:p>
            <a:r>
              <a:rPr lang="en-US" sz="2800" dirty="0">
                <a:cs typeface="Times New Roman" panose="02020603050405020304" pitchFamily="18" charset="0"/>
              </a:rPr>
              <a:t>$2.5 million has been added to Neighborhood Stabilization which will include funds for tree trimming and alleyways.</a:t>
            </a:r>
          </a:p>
          <a:p>
            <a:r>
              <a:rPr lang="en-US" sz="2800" dirty="0">
                <a:cs typeface="Times New Roman" panose="02020603050405020304" pitchFamily="18" charset="0"/>
              </a:rPr>
              <a:t>Clean Team has been increased by $100,000 to a new total of $900,000.</a:t>
            </a:r>
          </a:p>
          <a:p>
            <a:pPr marL="0" indent="0">
              <a:buNone/>
            </a:pPr>
            <a:endParaRPr lang="en-US" sz="2800" dirty="0">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DCB1DEE-F9FC-4169-9F74-08098F9E2A5B}"/>
              </a:ext>
            </a:extLst>
          </p:cNvPr>
          <p:cNvSpPr>
            <a:spLocks noGrp="1"/>
          </p:cNvSpPr>
          <p:nvPr>
            <p:ph sz="half" idx="13"/>
          </p:nvPr>
        </p:nvSpPr>
        <p:spPr/>
        <p:txBody>
          <a:bodyPr/>
          <a:lstStyle/>
          <a:p>
            <a:r>
              <a:rPr lang="en-US" dirty="0"/>
              <a:t>Question </a:t>
            </a:r>
            <a:r>
              <a:rPr lang="en-US" dirty="0" err="1"/>
              <a:t>3a</a:t>
            </a:r>
            <a:r>
              <a:rPr lang="en-US" dirty="0"/>
              <a:t> Answer</a:t>
            </a:r>
          </a:p>
        </p:txBody>
      </p:sp>
    </p:spTree>
    <p:extLst>
      <p:ext uri="{BB962C8B-B14F-4D97-AF65-F5344CB8AC3E}">
        <p14:creationId xmlns:p14="http://schemas.microsoft.com/office/powerpoint/2010/main" val="3199368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88138-C218-61F3-49E3-7C62109B13B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42E057-A546-C909-3A94-1DED2B182781}"/>
              </a:ext>
            </a:extLst>
          </p:cNvPr>
          <p:cNvSpPr>
            <a:spLocks noGrp="1"/>
          </p:cNvSpPr>
          <p:nvPr>
            <p:ph sz="half" idx="2"/>
          </p:nvPr>
        </p:nvSpPr>
        <p:spPr/>
        <p:txBody>
          <a:bodyPr>
            <a:normAutofit/>
          </a:bodyPr>
          <a:lstStyle/>
          <a:p>
            <a:pPr marL="0" indent="0">
              <a:buNone/>
            </a:pPr>
            <a:r>
              <a:rPr lang="en-US" sz="2800" dirty="0">
                <a:latin typeface="Calibri" panose="020F0502020204030204" pitchFamily="34" charset="0"/>
                <a:cs typeface="Times New Roman" panose="02020603050405020304" pitchFamily="18" charset="0"/>
              </a:rPr>
              <a:t>Question: </a:t>
            </a:r>
            <a:r>
              <a:rPr lang="en-US" sz="2800" b="1" u="sng" dirty="0">
                <a:latin typeface="Calibri" panose="020F0502020204030204" pitchFamily="34" charset="0"/>
                <a:cs typeface="Times New Roman" panose="02020603050405020304" pitchFamily="18" charset="0"/>
              </a:rPr>
              <a:t>Education</a:t>
            </a:r>
            <a:r>
              <a:rPr lang="en-US" sz="2800" dirty="0">
                <a:latin typeface="Calibri" panose="020F0502020204030204" pitchFamily="34" charset="0"/>
                <a:cs typeface="Times New Roman" panose="02020603050405020304" pitchFamily="18" charset="0"/>
              </a:rPr>
              <a:t>: Continued HBCU Funding, with a minimum of $100K specifically for Wilmington residents ONLY.</a:t>
            </a:r>
          </a:p>
          <a:p>
            <a:r>
              <a:rPr lang="en-US" sz="2800" dirty="0">
                <a:cs typeface="Times New Roman" panose="02020603050405020304" pitchFamily="18" charset="0"/>
              </a:rPr>
              <a:t>$200,000 has been included in the operating budget. </a:t>
            </a:r>
          </a:p>
          <a:p>
            <a:r>
              <a:rPr lang="en-US" sz="2800" dirty="0">
                <a:cs typeface="Times New Roman" panose="02020603050405020304" pitchFamily="18" charset="0"/>
              </a:rPr>
              <a:t>We will stipulate that $100,000 is specifically set aside for City youth. </a:t>
            </a:r>
          </a:p>
        </p:txBody>
      </p:sp>
      <p:sp>
        <p:nvSpPr>
          <p:cNvPr id="3" name="Content Placeholder 2">
            <a:extLst>
              <a:ext uri="{FF2B5EF4-FFF2-40B4-BE49-F238E27FC236}">
                <a16:creationId xmlns:a16="http://schemas.microsoft.com/office/drawing/2014/main" id="{4C3BAE5F-A331-6AE7-A848-F4A6B6979679}"/>
              </a:ext>
            </a:extLst>
          </p:cNvPr>
          <p:cNvSpPr>
            <a:spLocks noGrp="1"/>
          </p:cNvSpPr>
          <p:nvPr>
            <p:ph sz="half" idx="13"/>
          </p:nvPr>
        </p:nvSpPr>
        <p:spPr/>
        <p:txBody>
          <a:bodyPr/>
          <a:lstStyle/>
          <a:p>
            <a:r>
              <a:rPr lang="en-US" dirty="0"/>
              <a:t>Question </a:t>
            </a:r>
            <a:r>
              <a:rPr lang="en-US" dirty="0" err="1"/>
              <a:t>3b</a:t>
            </a:r>
            <a:r>
              <a:rPr lang="en-US" dirty="0"/>
              <a:t> Answer</a:t>
            </a:r>
          </a:p>
        </p:txBody>
      </p:sp>
    </p:spTree>
    <p:extLst>
      <p:ext uri="{BB962C8B-B14F-4D97-AF65-F5344CB8AC3E}">
        <p14:creationId xmlns:p14="http://schemas.microsoft.com/office/powerpoint/2010/main" val="2284196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417D9-E61A-6E91-EA82-0D33A018668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4A387E-BD00-4611-ECA2-DF2D6D3A968A}"/>
              </a:ext>
            </a:extLst>
          </p:cNvPr>
          <p:cNvSpPr>
            <a:spLocks noGrp="1"/>
          </p:cNvSpPr>
          <p:nvPr>
            <p:ph sz="half" idx="2"/>
          </p:nvPr>
        </p:nvSpPr>
        <p:spPr/>
        <p:txBody>
          <a:bodyPr>
            <a:normAutofit/>
          </a:bodyPr>
          <a:lstStyle/>
          <a:p>
            <a:pPr marL="0" indent="0">
              <a:buNone/>
            </a:pPr>
            <a:r>
              <a:rPr lang="en-US" sz="2800" dirty="0">
                <a:latin typeface="Calibri" panose="020F0502020204030204" pitchFamily="34" charset="0"/>
                <a:cs typeface="Times New Roman" panose="02020603050405020304" pitchFamily="18" charset="0"/>
              </a:rPr>
              <a:t>Question: </a:t>
            </a:r>
            <a:r>
              <a:rPr lang="en-US" sz="2800" b="1" u="sng" dirty="0">
                <a:latin typeface="Calibri" panose="020F0502020204030204" pitchFamily="34" charset="0"/>
                <a:cs typeface="Times New Roman" panose="02020603050405020304" pitchFamily="18" charset="0"/>
              </a:rPr>
              <a:t>Public Safety</a:t>
            </a:r>
            <a:r>
              <a:rPr lang="en-US" sz="2800" dirty="0">
                <a:latin typeface="Calibri" panose="020F0502020204030204" pitchFamily="34" charset="0"/>
                <a:cs typeface="Times New Roman" panose="02020603050405020304" pitchFamily="18" charset="0"/>
              </a:rPr>
              <a:t>: Continued funding for Police Accountability Board (PAB) or Citizen Review (CRB).</a:t>
            </a:r>
          </a:p>
          <a:p>
            <a:r>
              <a:rPr lang="en-US" sz="2800" dirty="0">
                <a:latin typeface="Calibri" panose="020F0502020204030204" pitchFamily="34" charset="0"/>
                <a:cs typeface="Times New Roman" panose="02020603050405020304" pitchFamily="18" charset="0"/>
              </a:rPr>
              <a:t>$30,000 has been included in the WPD budget for the Community Police Accountability Board.</a:t>
            </a:r>
          </a:p>
        </p:txBody>
      </p:sp>
      <p:sp>
        <p:nvSpPr>
          <p:cNvPr id="3" name="Content Placeholder 2">
            <a:extLst>
              <a:ext uri="{FF2B5EF4-FFF2-40B4-BE49-F238E27FC236}">
                <a16:creationId xmlns:a16="http://schemas.microsoft.com/office/drawing/2014/main" id="{479C8AEE-5F9D-BA38-39D7-DA442917966D}"/>
              </a:ext>
            </a:extLst>
          </p:cNvPr>
          <p:cNvSpPr>
            <a:spLocks noGrp="1"/>
          </p:cNvSpPr>
          <p:nvPr>
            <p:ph sz="half" idx="13"/>
          </p:nvPr>
        </p:nvSpPr>
        <p:spPr/>
        <p:txBody>
          <a:bodyPr/>
          <a:lstStyle/>
          <a:p>
            <a:r>
              <a:rPr lang="en-US" dirty="0"/>
              <a:t>Question </a:t>
            </a:r>
            <a:r>
              <a:rPr lang="en-US" dirty="0" err="1"/>
              <a:t>3c</a:t>
            </a:r>
            <a:r>
              <a:rPr lang="en-US" dirty="0"/>
              <a:t> Answer</a:t>
            </a:r>
          </a:p>
        </p:txBody>
      </p:sp>
    </p:spTree>
    <p:extLst>
      <p:ext uri="{BB962C8B-B14F-4D97-AF65-F5344CB8AC3E}">
        <p14:creationId xmlns:p14="http://schemas.microsoft.com/office/powerpoint/2010/main" val="635264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99380-D066-7168-0B91-EA3DDE48F1C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08788F-53EB-9DC4-A96E-6BC46BB5AEA1}"/>
              </a:ext>
            </a:extLst>
          </p:cNvPr>
          <p:cNvSpPr>
            <a:spLocks noGrp="1"/>
          </p:cNvSpPr>
          <p:nvPr>
            <p:ph sz="half" idx="2"/>
          </p:nvPr>
        </p:nvSpPr>
        <p:spPr/>
        <p:txBody>
          <a:bodyPr>
            <a:normAutofit/>
          </a:bodyPr>
          <a:lstStyle/>
          <a:p>
            <a:pPr marL="0" indent="0">
              <a:buNone/>
            </a:pPr>
            <a:r>
              <a:rPr lang="en-US" sz="2800" dirty="0">
                <a:latin typeface="Calibri" panose="020F0502020204030204" pitchFamily="34" charset="0"/>
                <a:cs typeface="Times New Roman" panose="02020603050405020304" pitchFamily="18" charset="0"/>
              </a:rPr>
              <a:t>Question: </a:t>
            </a:r>
            <a:r>
              <a:rPr lang="en-US" sz="2800" b="1" u="sng" dirty="0">
                <a:latin typeface="Calibri" panose="020F0502020204030204" pitchFamily="34" charset="0"/>
                <a:cs typeface="Times New Roman" panose="02020603050405020304" pitchFamily="18" charset="0"/>
              </a:rPr>
              <a:t>Public Safety</a:t>
            </a:r>
            <a:r>
              <a:rPr lang="en-US" sz="2800" dirty="0">
                <a:latin typeface="Calibri" panose="020F0502020204030204" pitchFamily="34" charset="0"/>
                <a:cs typeface="Times New Roman" panose="02020603050405020304" pitchFamily="18" charset="0"/>
              </a:rPr>
              <a:t>: Funding set aside for expanding CPSI to other parts of the City.</a:t>
            </a:r>
          </a:p>
          <a:p>
            <a:r>
              <a:rPr lang="en-US" sz="2800" dirty="0">
                <a:latin typeface="Calibri" panose="020F0502020204030204" pitchFamily="34" charset="0"/>
                <a:cs typeface="Times New Roman" panose="02020603050405020304" pitchFamily="18" charset="0"/>
              </a:rPr>
              <a:t>CPSI is currently funded through the end of FY 2026.</a:t>
            </a:r>
          </a:p>
          <a:p>
            <a:r>
              <a:rPr lang="en-US" sz="2800" dirty="0">
                <a:latin typeface="Calibri" panose="020F0502020204030204" pitchFamily="34" charset="0"/>
                <a:cs typeface="Times New Roman" panose="02020603050405020304" pitchFamily="18" charset="0"/>
              </a:rPr>
              <a:t>We are working to identify non-federal sources of funding that could be used to expand the CPSI, which currently costs over $1 million per year. </a:t>
            </a:r>
          </a:p>
          <a:p>
            <a:endParaRPr lang="en-US" sz="2800" dirty="0">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FB1AC1D-6F83-31F5-BCC2-06A2E2210AB1}"/>
              </a:ext>
            </a:extLst>
          </p:cNvPr>
          <p:cNvSpPr>
            <a:spLocks noGrp="1"/>
          </p:cNvSpPr>
          <p:nvPr>
            <p:ph sz="half" idx="13"/>
          </p:nvPr>
        </p:nvSpPr>
        <p:spPr/>
        <p:txBody>
          <a:bodyPr/>
          <a:lstStyle/>
          <a:p>
            <a:r>
              <a:rPr lang="en-US" dirty="0"/>
              <a:t>Question </a:t>
            </a:r>
            <a:r>
              <a:rPr lang="en-US" dirty="0" err="1"/>
              <a:t>3d</a:t>
            </a:r>
            <a:r>
              <a:rPr lang="en-US" dirty="0"/>
              <a:t> Answer</a:t>
            </a:r>
          </a:p>
        </p:txBody>
      </p:sp>
    </p:spTree>
    <p:extLst>
      <p:ext uri="{BB962C8B-B14F-4D97-AF65-F5344CB8AC3E}">
        <p14:creationId xmlns:p14="http://schemas.microsoft.com/office/powerpoint/2010/main" val="2339491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6E6A8-20AE-465C-B2C6-241A3B5C8193}"/>
              </a:ext>
            </a:extLst>
          </p:cNvPr>
          <p:cNvSpPr>
            <a:spLocks noGrp="1"/>
          </p:cNvSpPr>
          <p:nvPr>
            <p:ph sz="half" idx="2"/>
          </p:nvPr>
        </p:nvSpPr>
        <p:spPr>
          <a:xfrm>
            <a:off x="106615" y="1571105"/>
            <a:ext cx="10971458" cy="4482791"/>
          </a:xfrm>
        </p:spPr>
        <p:txBody>
          <a:bodyPr>
            <a:normAutofit/>
          </a:bodyPr>
          <a:lstStyle/>
          <a:p>
            <a:pPr marL="0" indent="0">
              <a:buNone/>
            </a:pPr>
            <a:r>
              <a:rPr lang="en-US" sz="2800" b="0" i="0" u="none" strike="noStrike" baseline="0" dirty="0">
                <a:solidFill>
                  <a:srgbClr val="000000"/>
                </a:solidFill>
              </a:rPr>
              <a:t> Discuss any current vacant positions.</a:t>
            </a:r>
          </a:p>
          <a:p>
            <a:pPr marL="1082675" lvl="1" indent="-514350">
              <a:buFont typeface="+mj-lt"/>
              <a:buAutoNum type="alphaLcPeriod"/>
            </a:pPr>
            <a:r>
              <a:rPr lang="en-US" b="0" i="0" u="none" strike="noStrike" baseline="0" dirty="0">
                <a:solidFill>
                  <a:srgbClr val="000000"/>
                </a:solidFill>
              </a:rPr>
              <a:t>Specify duration of the vacancy.</a:t>
            </a:r>
          </a:p>
          <a:p>
            <a:pPr marL="1082675" lvl="1" indent="-514350">
              <a:buFont typeface="+mj-lt"/>
              <a:buAutoNum type="alphaLcPeriod"/>
            </a:pPr>
            <a:r>
              <a:rPr lang="en-US" b="0" i="0" u="none" strike="noStrike" baseline="0" dirty="0">
                <a:solidFill>
                  <a:srgbClr val="000000"/>
                </a:solidFill>
              </a:rPr>
              <a:t>Specify timeframe for filling position.</a:t>
            </a:r>
          </a:p>
          <a:p>
            <a:pPr marL="1082675" lvl="1" indent="-514350">
              <a:buFont typeface="+mj-lt"/>
              <a:buAutoNum type="alphaLcPeriod"/>
            </a:pPr>
            <a:r>
              <a:rPr lang="en-US" b="0" i="0" u="none" strike="noStrike" baseline="0" dirty="0">
                <a:solidFill>
                  <a:srgbClr val="000000"/>
                </a:solidFill>
              </a:rPr>
              <a:t>Specify if position generates revenue, and if so, estimated amount.</a:t>
            </a:r>
            <a:endParaRPr lang="en-US" b="0" i="0" u="none" strike="noStrike" baseline="0" dirty="0">
              <a:solidFill>
                <a:srgbClr val="000000"/>
              </a:solidFill>
              <a:latin typeface="Times New Roman" panose="02020603050405020304" pitchFamily="18" charset="0"/>
            </a:endParaRPr>
          </a:p>
        </p:txBody>
      </p:sp>
      <p:sp>
        <p:nvSpPr>
          <p:cNvPr id="3" name="Content Placeholder 2">
            <a:extLst>
              <a:ext uri="{FF2B5EF4-FFF2-40B4-BE49-F238E27FC236}">
                <a16:creationId xmlns:a16="http://schemas.microsoft.com/office/drawing/2014/main" id="{EDCB1DEE-F9FC-4169-9F74-08098F9E2A5B}"/>
              </a:ext>
            </a:extLst>
          </p:cNvPr>
          <p:cNvSpPr>
            <a:spLocks noGrp="1"/>
          </p:cNvSpPr>
          <p:nvPr>
            <p:ph sz="half" idx="13"/>
          </p:nvPr>
        </p:nvSpPr>
        <p:spPr/>
        <p:txBody>
          <a:bodyPr/>
          <a:lstStyle/>
          <a:p>
            <a:r>
              <a:rPr lang="en-US" dirty="0"/>
              <a:t>Question 4</a:t>
            </a:r>
          </a:p>
        </p:txBody>
      </p:sp>
    </p:spTree>
    <p:extLst>
      <p:ext uri="{BB962C8B-B14F-4D97-AF65-F5344CB8AC3E}">
        <p14:creationId xmlns:p14="http://schemas.microsoft.com/office/powerpoint/2010/main" val="1991722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314587-8462-4BAA-8CD9-347DCCF75EDF}"/>
              </a:ext>
            </a:extLst>
          </p:cNvPr>
          <p:cNvSpPr>
            <a:spLocks noGrp="1"/>
          </p:cNvSpPr>
          <p:nvPr>
            <p:ph sz="half" idx="2"/>
          </p:nvPr>
        </p:nvSpPr>
        <p:spPr>
          <a:xfrm>
            <a:off x="188911" y="1758575"/>
            <a:ext cx="11155364" cy="4482791"/>
          </a:xfrm>
        </p:spPr>
        <p:txBody>
          <a:bodyPr>
            <a:normAutofit/>
          </a:bodyPr>
          <a:lstStyle/>
          <a:p>
            <a:pPr>
              <a:lnSpc>
                <a:spcPct val="107000"/>
              </a:lnSpc>
              <a:spcBef>
                <a:spcPts val="0"/>
              </a:spcBef>
              <a:spcAft>
                <a:spcPts val="0"/>
              </a:spcAft>
            </a:pPr>
            <a:r>
              <a:rPr lang="en-US" sz="2800" dirty="0">
                <a:latin typeface="Calibri" panose="020F0502020204030204" pitchFamily="34" charset="0"/>
                <a:cs typeface="Times New Roman" panose="02020603050405020304" pitchFamily="18" charset="0"/>
              </a:rPr>
              <a:t>There is currently one vacant position, the Director of Communications.</a:t>
            </a:r>
          </a:p>
          <a:p>
            <a:pPr marL="1082675" lvl="1" indent="-514350">
              <a:lnSpc>
                <a:spcPct val="107000"/>
              </a:lnSpc>
              <a:spcBef>
                <a:spcPts val="0"/>
              </a:spcBef>
              <a:spcAft>
                <a:spcPts val="0"/>
              </a:spcAft>
              <a:buAutoNum type="alphaLcParenR"/>
            </a:pPr>
            <a:r>
              <a:rPr lang="en-US" sz="2600" dirty="0">
                <a:latin typeface="Calibri" panose="020F0502020204030204" pitchFamily="34" charset="0"/>
                <a:cs typeface="Times New Roman" panose="02020603050405020304" pitchFamily="18" charset="0"/>
              </a:rPr>
              <a:t>The position has been vacant since January.</a:t>
            </a:r>
          </a:p>
          <a:p>
            <a:pPr marL="1082675" lvl="1" indent="-514350">
              <a:lnSpc>
                <a:spcPct val="107000"/>
              </a:lnSpc>
              <a:spcBef>
                <a:spcPts val="0"/>
              </a:spcBef>
              <a:spcAft>
                <a:spcPts val="0"/>
              </a:spcAft>
              <a:buAutoNum type="alphaLcParenR"/>
            </a:pPr>
            <a:r>
              <a:rPr lang="en-US" sz="2600" dirty="0">
                <a:latin typeface="Calibri" panose="020F0502020204030204" pitchFamily="34" charset="0"/>
                <a:cs typeface="Times New Roman" panose="02020603050405020304" pitchFamily="18" charset="0"/>
              </a:rPr>
              <a:t>We are working to fill the position ASAP.</a:t>
            </a:r>
          </a:p>
          <a:p>
            <a:pPr marL="1082675" lvl="1" indent="-514350">
              <a:lnSpc>
                <a:spcPct val="107000"/>
              </a:lnSpc>
              <a:spcBef>
                <a:spcPts val="0"/>
              </a:spcBef>
              <a:spcAft>
                <a:spcPts val="0"/>
              </a:spcAft>
              <a:buAutoNum type="alphaLcParenR"/>
            </a:pPr>
            <a:r>
              <a:rPr lang="en-US" sz="2600" dirty="0">
                <a:latin typeface="Calibri" panose="020F0502020204030204" pitchFamily="34" charset="0"/>
                <a:cs typeface="Times New Roman" panose="02020603050405020304" pitchFamily="18" charset="0"/>
              </a:rPr>
              <a:t>The position is not revenue generating.</a:t>
            </a:r>
          </a:p>
          <a:p>
            <a:pPr marL="514350" indent="-514350">
              <a:lnSpc>
                <a:spcPct val="107000"/>
              </a:lnSpc>
              <a:spcBef>
                <a:spcPts val="0"/>
              </a:spcBef>
              <a:spcAft>
                <a:spcPts val="0"/>
              </a:spcAft>
              <a:buAutoNum type="alphaLcParenR"/>
            </a:pPr>
            <a:endParaRPr lang="en-US" sz="2800" dirty="0">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F0D4B72-6F7E-43C4-95DB-266F372FD2E9}"/>
              </a:ext>
            </a:extLst>
          </p:cNvPr>
          <p:cNvSpPr>
            <a:spLocks noGrp="1"/>
          </p:cNvSpPr>
          <p:nvPr>
            <p:ph sz="half" idx="13"/>
          </p:nvPr>
        </p:nvSpPr>
        <p:spPr>
          <a:xfrm>
            <a:off x="188911" y="1188720"/>
            <a:ext cx="8479601" cy="473825"/>
          </a:xfrm>
        </p:spPr>
        <p:txBody>
          <a:bodyPr/>
          <a:lstStyle/>
          <a:p>
            <a:r>
              <a:rPr lang="en-US" dirty="0"/>
              <a:t>Question 4 Answer</a:t>
            </a:r>
          </a:p>
        </p:txBody>
      </p:sp>
    </p:spTree>
    <p:extLst>
      <p:ext uri="{BB962C8B-B14F-4D97-AF65-F5344CB8AC3E}">
        <p14:creationId xmlns:p14="http://schemas.microsoft.com/office/powerpoint/2010/main" val="2147172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6E6A8-20AE-465C-B2C6-241A3B5C8193}"/>
              </a:ext>
            </a:extLst>
          </p:cNvPr>
          <p:cNvSpPr>
            <a:spLocks noGrp="1"/>
          </p:cNvSpPr>
          <p:nvPr>
            <p:ph sz="half" idx="2"/>
          </p:nvPr>
        </p:nvSpPr>
        <p:spPr/>
        <p:txBody>
          <a:bodyPr>
            <a:normAutofit/>
          </a:bodyPr>
          <a:lstStyle/>
          <a:p>
            <a:pPr marL="0" indent="0" algn="just">
              <a:buClrTx/>
              <a:buNone/>
            </a:pPr>
            <a:r>
              <a:rPr lang="en-US" sz="2400" dirty="0">
                <a:solidFill>
                  <a:srgbClr val="000000"/>
                </a:solidFill>
              </a:rPr>
              <a:t>Discuss any proposed changes to positions (new position, deleted position, upgrade, realignment, transition, downgrade, title change, salary changes, etc.).</a:t>
            </a:r>
          </a:p>
          <a:p>
            <a:pPr marL="457200" indent="-457200" algn="just">
              <a:buClrTx/>
              <a:buFont typeface="+mj-lt"/>
              <a:buAutoNum type="alphaLcPeriod"/>
            </a:pPr>
            <a:r>
              <a:rPr lang="en-US" sz="2400" dirty="0">
                <a:solidFill>
                  <a:srgbClr val="000000"/>
                </a:solidFill>
              </a:rPr>
              <a:t>Share any organization staffing changes to build up Constituent Services, and the services for 311.</a:t>
            </a:r>
          </a:p>
          <a:p>
            <a:pPr marL="1082675" lvl="1" indent="-514350" algn="just">
              <a:buFont typeface="+mj-lt"/>
              <a:buAutoNum type="romanLcPeriod"/>
            </a:pPr>
            <a:r>
              <a:rPr lang="en-US" sz="1800" b="0" i="0" u="none" strike="noStrike" baseline="0" dirty="0">
                <a:solidFill>
                  <a:srgbClr val="000000"/>
                </a:solidFill>
              </a:rPr>
              <a:t>Specify the average daily calls to 311, and average response time for completion of the request submitted.</a:t>
            </a:r>
          </a:p>
          <a:p>
            <a:pPr marL="1082675" lvl="1" indent="-514350" algn="just">
              <a:buFont typeface="+mj-lt"/>
              <a:buAutoNum type="romanLcPeriod"/>
            </a:pPr>
            <a:r>
              <a:rPr lang="en-US" sz="1800" b="0" i="0" u="none" strike="noStrike" baseline="0" dirty="0">
                <a:solidFill>
                  <a:srgbClr val="000000"/>
                </a:solidFill>
              </a:rPr>
              <a:t>With the new Emergency Management Planner position, share if this position will interact with the community particularly with flooding issues, climate change, and sea level rise.</a:t>
            </a:r>
          </a:p>
          <a:p>
            <a:pPr marL="1082675" lvl="1" indent="-514350" algn="just">
              <a:buFont typeface="+mj-lt"/>
              <a:buAutoNum type="romanLcPeriod"/>
            </a:pPr>
            <a:r>
              <a:rPr lang="en-US" sz="1800" b="0" i="0" u="none" strike="noStrike" baseline="0" dirty="0">
                <a:solidFill>
                  <a:srgbClr val="000000"/>
                </a:solidFill>
              </a:rPr>
              <a:t>Share about the additional $</a:t>
            </a:r>
            <a:r>
              <a:rPr lang="en-US" sz="1800" b="0" i="0" u="none" strike="noStrike" baseline="0" dirty="0" err="1">
                <a:solidFill>
                  <a:srgbClr val="000000"/>
                </a:solidFill>
              </a:rPr>
              <a:t>129K</a:t>
            </a:r>
            <a:r>
              <a:rPr lang="en-US" sz="1800" b="0" i="0" u="none" strike="noStrike" baseline="0" dirty="0">
                <a:solidFill>
                  <a:srgbClr val="000000"/>
                </a:solidFill>
              </a:rPr>
              <a:t> budgeted for Temps.</a:t>
            </a:r>
          </a:p>
        </p:txBody>
      </p:sp>
      <p:sp>
        <p:nvSpPr>
          <p:cNvPr id="3" name="Content Placeholder 2">
            <a:extLst>
              <a:ext uri="{FF2B5EF4-FFF2-40B4-BE49-F238E27FC236}">
                <a16:creationId xmlns:a16="http://schemas.microsoft.com/office/drawing/2014/main" id="{EDCB1DEE-F9FC-4169-9F74-08098F9E2A5B}"/>
              </a:ext>
            </a:extLst>
          </p:cNvPr>
          <p:cNvSpPr>
            <a:spLocks noGrp="1"/>
          </p:cNvSpPr>
          <p:nvPr>
            <p:ph sz="half" idx="13"/>
          </p:nvPr>
        </p:nvSpPr>
        <p:spPr/>
        <p:txBody>
          <a:bodyPr/>
          <a:lstStyle/>
          <a:p>
            <a:r>
              <a:rPr lang="en-US" dirty="0"/>
              <a:t>Question 5</a:t>
            </a:r>
          </a:p>
        </p:txBody>
      </p:sp>
    </p:spTree>
    <p:extLst>
      <p:ext uri="{BB962C8B-B14F-4D97-AF65-F5344CB8AC3E}">
        <p14:creationId xmlns:p14="http://schemas.microsoft.com/office/powerpoint/2010/main" val="2877863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314587-8462-4BAA-8CD9-347DCCF75EDF}"/>
              </a:ext>
            </a:extLst>
          </p:cNvPr>
          <p:cNvSpPr>
            <a:spLocks noGrp="1"/>
          </p:cNvSpPr>
          <p:nvPr>
            <p:ph sz="half" idx="2"/>
          </p:nvPr>
        </p:nvSpPr>
        <p:spPr>
          <a:xfrm>
            <a:off x="188911" y="1758575"/>
            <a:ext cx="10971458" cy="4775575"/>
          </a:xfrm>
        </p:spPr>
        <p:txBody>
          <a:bodyPr>
            <a:normAutofit fontScale="92500" lnSpcReduction="20000"/>
          </a:bodyPr>
          <a:lstStyle/>
          <a:p>
            <a:pPr marL="0" indent="0">
              <a:lnSpc>
                <a:spcPct val="107000"/>
              </a:lnSpc>
              <a:spcBef>
                <a:spcPts val="0"/>
              </a:spcBef>
              <a:spcAft>
                <a:spcPts val="0"/>
              </a:spcAft>
              <a:buNone/>
            </a:pPr>
            <a:r>
              <a:rPr lang="en-US" sz="2800" dirty="0">
                <a:solidFill>
                  <a:srgbClr val="000000"/>
                </a:solidFill>
              </a:rPr>
              <a:t>Question: Discuss any proposed changes to positions (new position, deleted position, upgrade, realignment, transition, downgrade, title change, salary changes, etc.).</a:t>
            </a:r>
          </a:p>
          <a:p>
            <a:pPr marL="0" indent="0">
              <a:lnSpc>
                <a:spcPct val="107000"/>
              </a:lnSpc>
              <a:spcBef>
                <a:spcPts val="0"/>
              </a:spcBef>
              <a:spcAft>
                <a:spcPts val="0"/>
              </a:spcAft>
              <a:buNone/>
            </a:pPr>
            <a:endParaRPr lang="en-US" sz="2800" dirty="0">
              <a:latin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800" dirty="0">
                <a:latin typeface="Calibri" panose="020F0502020204030204" pitchFamily="34" charset="0"/>
                <a:cs typeface="Times New Roman" panose="02020603050405020304" pitchFamily="18" charset="0"/>
              </a:rPr>
              <a:t>There was a net increase of 2 FTEs during the recent mid-year budget amendment. </a:t>
            </a:r>
          </a:p>
          <a:p>
            <a:pPr marL="0" indent="0">
              <a:lnSpc>
                <a:spcPct val="107000"/>
              </a:lnSpc>
              <a:spcBef>
                <a:spcPts val="0"/>
              </a:spcBef>
              <a:spcAft>
                <a:spcPts val="0"/>
              </a:spcAft>
              <a:buNone/>
            </a:pPr>
            <a:endParaRPr lang="en-US" sz="2800" dirty="0">
              <a:latin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800" dirty="0">
                <a:latin typeface="Calibri" panose="020F0502020204030204" pitchFamily="34" charset="0"/>
                <a:cs typeface="Times New Roman" panose="02020603050405020304" pitchFamily="18" charset="0"/>
              </a:rPr>
              <a:t>After acclimating to the office and reviewing the citywide budget, the new administration has decided to eliminate these positions: </a:t>
            </a:r>
          </a:p>
          <a:p>
            <a:pPr lvl="1">
              <a:lnSpc>
                <a:spcPct val="107000"/>
              </a:lnSpc>
              <a:spcBef>
                <a:spcPts val="600"/>
              </a:spcBef>
              <a:spcAft>
                <a:spcPts val="0"/>
              </a:spcAft>
            </a:pPr>
            <a:r>
              <a:rPr lang="en-US" sz="2400" dirty="0">
                <a:latin typeface="Calibri" panose="020F0502020204030204" pitchFamily="34" charset="0"/>
                <a:cs typeface="Times New Roman" panose="02020603050405020304" pitchFamily="18" charset="0"/>
              </a:rPr>
              <a:t>Director of Community Engagement</a:t>
            </a:r>
          </a:p>
          <a:p>
            <a:pPr lvl="1">
              <a:lnSpc>
                <a:spcPct val="107000"/>
              </a:lnSpc>
              <a:spcBef>
                <a:spcPts val="0"/>
              </a:spcBef>
              <a:spcAft>
                <a:spcPts val="0"/>
              </a:spcAft>
            </a:pPr>
            <a:r>
              <a:rPr lang="en-US" sz="2400" dirty="0">
                <a:latin typeface="Calibri" panose="020F0502020204030204" pitchFamily="34" charset="0"/>
                <a:cs typeface="Times New Roman" panose="02020603050405020304" pitchFamily="18" charset="0"/>
              </a:rPr>
              <a:t>Executive Assistant to the Mayor</a:t>
            </a:r>
          </a:p>
          <a:p>
            <a:pPr marL="628650" lvl="1" indent="0">
              <a:lnSpc>
                <a:spcPct val="107000"/>
              </a:lnSpc>
              <a:spcBef>
                <a:spcPts val="0"/>
              </a:spcBef>
              <a:spcAft>
                <a:spcPts val="0"/>
              </a:spcAft>
              <a:buNone/>
            </a:pPr>
            <a:endParaRPr lang="en-US" sz="2400" dirty="0">
              <a:latin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800" dirty="0">
                <a:latin typeface="Calibri" panose="020F0502020204030204" pitchFamily="34" charset="0"/>
                <a:cs typeface="Times New Roman" panose="02020603050405020304" pitchFamily="18" charset="0"/>
              </a:rPr>
              <a:t>Eliminating these positions saves $278,300.</a:t>
            </a:r>
          </a:p>
          <a:p>
            <a:pPr lvl="1">
              <a:lnSpc>
                <a:spcPct val="107000"/>
              </a:lnSpc>
              <a:spcBef>
                <a:spcPts val="0"/>
              </a:spcBef>
              <a:spcAft>
                <a:spcPts val="0"/>
              </a:spcAft>
            </a:pPr>
            <a:endParaRPr lang="en-US" sz="2400" dirty="0">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F0D4B72-6F7E-43C4-95DB-266F372FD2E9}"/>
              </a:ext>
            </a:extLst>
          </p:cNvPr>
          <p:cNvSpPr>
            <a:spLocks noGrp="1"/>
          </p:cNvSpPr>
          <p:nvPr>
            <p:ph sz="half" idx="13"/>
          </p:nvPr>
        </p:nvSpPr>
        <p:spPr>
          <a:xfrm>
            <a:off x="188911" y="1188720"/>
            <a:ext cx="8479601" cy="473825"/>
          </a:xfrm>
        </p:spPr>
        <p:txBody>
          <a:bodyPr/>
          <a:lstStyle/>
          <a:p>
            <a:r>
              <a:rPr lang="en-US" dirty="0"/>
              <a:t>Question 5 Answer</a:t>
            </a:r>
          </a:p>
        </p:txBody>
      </p:sp>
    </p:spTree>
    <p:extLst>
      <p:ext uri="{BB962C8B-B14F-4D97-AF65-F5344CB8AC3E}">
        <p14:creationId xmlns:p14="http://schemas.microsoft.com/office/powerpoint/2010/main" val="3747117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F6586B-A464-0197-8110-D2CC8E206B57}"/>
              </a:ext>
            </a:extLst>
          </p:cNvPr>
          <p:cNvSpPr>
            <a:spLocks noGrp="1"/>
          </p:cNvSpPr>
          <p:nvPr>
            <p:ph sz="half" idx="2"/>
          </p:nvPr>
        </p:nvSpPr>
        <p:spPr/>
        <p:txBody>
          <a:bodyPr>
            <a:normAutofit fontScale="85000" lnSpcReduction="20000"/>
          </a:bodyPr>
          <a:lstStyle/>
          <a:p>
            <a:pPr marL="0" indent="0">
              <a:buNone/>
            </a:pPr>
            <a:r>
              <a:rPr lang="en-US" sz="2800" dirty="0"/>
              <a:t>Question: </a:t>
            </a:r>
            <a:r>
              <a:rPr lang="en-US" sz="2800" dirty="0">
                <a:solidFill>
                  <a:srgbClr val="000000"/>
                </a:solidFill>
              </a:rPr>
              <a:t>Share any organization staffing changes to build up Constituent Services, and the services for 311.</a:t>
            </a:r>
          </a:p>
          <a:p>
            <a:r>
              <a:rPr lang="en-US" sz="2800" dirty="0"/>
              <a:t>One existing and one new Special Assistant for Community Engagement positions have been added to Constituent Services, as well as one new Constituent Services Officer position, bringing staffing in the Office from 3 FTEs to 6 FTEs. </a:t>
            </a:r>
          </a:p>
          <a:p>
            <a:r>
              <a:rPr lang="en-US" sz="2800" dirty="0"/>
              <a:t>We have also included $20,000 for a Spanish-speaking temporary employee.</a:t>
            </a:r>
          </a:p>
          <a:p>
            <a:r>
              <a:rPr lang="en-US" sz="2800" dirty="0"/>
              <a:t>Community Engagement personnel will work to proactively identify issues and communicate with the public, while Constituent Services will work reactively to resolve issues. </a:t>
            </a:r>
          </a:p>
          <a:p>
            <a:r>
              <a:rPr lang="en-US" sz="2800" dirty="0"/>
              <a:t>We are still mulling changes to the structure of 311. We want to ensure that any changes we make are carefully considered and fully responsive to any problems in the system. </a:t>
            </a:r>
          </a:p>
        </p:txBody>
      </p:sp>
      <p:sp>
        <p:nvSpPr>
          <p:cNvPr id="3" name="Content Placeholder 2">
            <a:extLst>
              <a:ext uri="{FF2B5EF4-FFF2-40B4-BE49-F238E27FC236}">
                <a16:creationId xmlns:a16="http://schemas.microsoft.com/office/drawing/2014/main" id="{21D10F0B-F790-FD91-9C57-8FA7B2B7B0D9}"/>
              </a:ext>
            </a:extLst>
          </p:cNvPr>
          <p:cNvSpPr>
            <a:spLocks noGrp="1"/>
          </p:cNvSpPr>
          <p:nvPr>
            <p:ph sz="half" idx="13"/>
          </p:nvPr>
        </p:nvSpPr>
        <p:spPr/>
        <p:txBody>
          <a:bodyPr/>
          <a:lstStyle/>
          <a:p>
            <a:r>
              <a:rPr lang="en-US" dirty="0"/>
              <a:t>Question 5a Answer</a:t>
            </a:r>
          </a:p>
          <a:p>
            <a:r>
              <a:rPr lang="en-US" dirty="0"/>
              <a:t>	</a:t>
            </a:r>
          </a:p>
        </p:txBody>
      </p:sp>
    </p:spTree>
    <p:extLst>
      <p:ext uri="{BB962C8B-B14F-4D97-AF65-F5344CB8AC3E}">
        <p14:creationId xmlns:p14="http://schemas.microsoft.com/office/powerpoint/2010/main" val="3387466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8B2DC-BCA5-40C2-3265-DB5ADBBAF0D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3E8D51-0658-667B-7541-57ED7D2702EA}"/>
              </a:ext>
            </a:extLst>
          </p:cNvPr>
          <p:cNvSpPr>
            <a:spLocks noGrp="1"/>
          </p:cNvSpPr>
          <p:nvPr>
            <p:ph sz="half" idx="2"/>
          </p:nvPr>
        </p:nvSpPr>
        <p:spPr/>
        <p:txBody>
          <a:bodyPr>
            <a:normAutofit/>
          </a:bodyPr>
          <a:lstStyle/>
          <a:p>
            <a:pPr marL="0" indent="0">
              <a:lnSpc>
                <a:spcPct val="107000"/>
              </a:lnSpc>
              <a:spcBef>
                <a:spcPts val="0"/>
              </a:spcBef>
              <a:spcAft>
                <a:spcPts val="0"/>
              </a:spcAft>
              <a:buNone/>
            </a:pPr>
            <a:r>
              <a:rPr lang="en-US" sz="2000" b="0" i="0" u="none" strike="noStrike" baseline="0" dirty="0">
                <a:solidFill>
                  <a:srgbClr val="000000"/>
                </a:solidFill>
              </a:rPr>
              <a:t>Question: Specify the average daily calls to 311, and average response time for completion of the request submitted.</a:t>
            </a:r>
          </a:p>
          <a:p>
            <a:pPr marL="0" indent="0">
              <a:lnSpc>
                <a:spcPct val="107000"/>
              </a:lnSpc>
              <a:spcBef>
                <a:spcPts val="0"/>
              </a:spcBef>
              <a:spcAft>
                <a:spcPts val="0"/>
              </a:spcAft>
              <a:buNone/>
            </a:pPr>
            <a:endParaRPr lang="en-US" sz="2800" dirty="0">
              <a:solidFill>
                <a:srgbClr val="000000"/>
              </a:solidFill>
            </a:endParaRPr>
          </a:p>
          <a:p>
            <a:pPr marL="0" indent="0">
              <a:lnSpc>
                <a:spcPct val="107000"/>
              </a:lnSpc>
              <a:spcBef>
                <a:spcPts val="0"/>
              </a:spcBef>
              <a:spcAft>
                <a:spcPts val="0"/>
              </a:spcAft>
              <a:buNone/>
            </a:pPr>
            <a:endParaRPr lang="en-US" sz="2800" b="0" i="0" u="none" strike="noStrike" baseline="0" dirty="0">
              <a:solidFill>
                <a:srgbClr val="000000"/>
              </a:solidFill>
            </a:endParaRPr>
          </a:p>
          <a:p>
            <a:pPr marL="0" indent="0">
              <a:lnSpc>
                <a:spcPct val="107000"/>
              </a:lnSpc>
              <a:spcBef>
                <a:spcPts val="0"/>
              </a:spcBef>
              <a:spcAft>
                <a:spcPts val="0"/>
              </a:spcAft>
              <a:buNone/>
            </a:pPr>
            <a:r>
              <a:rPr lang="en-US" sz="2800" dirty="0">
                <a:latin typeface="Calibri" panose="020F0502020204030204" pitchFamily="34"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DA3F1410-B4F0-197F-F535-54199E425E3C}"/>
              </a:ext>
            </a:extLst>
          </p:cNvPr>
          <p:cNvSpPr>
            <a:spLocks noGrp="1"/>
          </p:cNvSpPr>
          <p:nvPr>
            <p:ph sz="half" idx="13"/>
          </p:nvPr>
        </p:nvSpPr>
        <p:spPr>
          <a:xfrm>
            <a:off x="188911" y="1188720"/>
            <a:ext cx="8479601" cy="473825"/>
          </a:xfrm>
        </p:spPr>
        <p:txBody>
          <a:bodyPr/>
          <a:lstStyle/>
          <a:p>
            <a:r>
              <a:rPr lang="en-US" dirty="0"/>
              <a:t>Question </a:t>
            </a:r>
            <a:r>
              <a:rPr lang="en-US" dirty="0" err="1"/>
              <a:t>5a</a:t>
            </a:r>
            <a:r>
              <a:rPr lang="en-US" dirty="0"/>
              <a:t>-i Answer</a:t>
            </a:r>
          </a:p>
        </p:txBody>
      </p:sp>
      <p:graphicFrame>
        <p:nvGraphicFramePr>
          <p:cNvPr id="5" name="Chart 4">
            <a:extLst>
              <a:ext uri="{FF2B5EF4-FFF2-40B4-BE49-F238E27FC236}">
                <a16:creationId xmlns:a16="http://schemas.microsoft.com/office/drawing/2014/main" id="{A9E4E012-E14C-CC69-7D78-FEBB3D2ACE3F}"/>
              </a:ext>
            </a:extLst>
          </p:cNvPr>
          <p:cNvGraphicFramePr>
            <a:graphicFrameLocks/>
          </p:cNvGraphicFramePr>
          <p:nvPr>
            <p:extLst>
              <p:ext uri="{D42A27DB-BD31-4B8C-83A1-F6EECF244321}">
                <p14:modId xmlns:p14="http://schemas.microsoft.com/office/powerpoint/2010/main" val="16836853"/>
              </p:ext>
            </p:extLst>
          </p:nvPr>
        </p:nvGraphicFramePr>
        <p:xfrm>
          <a:off x="302454" y="2865120"/>
          <a:ext cx="5648179" cy="38404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a:extLst>
              <a:ext uri="{FF2B5EF4-FFF2-40B4-BE49-F238E27FC236}">
                <a16:creationId xmlns:a16="http://schemas.microsoft.com/office/drawing/2014/main" id="{B20A4468-E42F-88FB-525D-8F828BE689C7}"/>
              </a:ext>
            </a:extLst>
          </p:cNvPr>
          <p:cNvGraphicFramePr>
            <a:graphicFrameLocks noGrp="1"/>
          </p:cNvGraphicFramePr>
          <p:nvPr>
            <p:extLst>
              <p:ext uri="{D42A27DB-BD31-4B8C-83A1-F6EECF244321}">
                <p14:modId xmlns:p14="http://schemas.microsoft.com/office/powerpoint/2010/main" val="3829187401"/>
              </p:ext>
            </p:extLst>
          </p:nvPr>
        </p:nvGraphicFramePr>
        <p:xfrm>
          <a:off x="6743114" y="2402813"/>
          <a:ext cx="4530798" cy="3995010"/>
        </p:xfrm>
        <a:graphic>
          <a:graphicData uri="http://schemas.openxmlformats.org/drawingml/2006/table">
            <a:tbl>
              <a:tblPr>
                <a:tableStyleId>{3C2FFA5D-87B4-456A-9821-1D502468CF0F}</a:tableStyleId>
              </a:tblPr>
              <a:tblGrid>
                <a:gridCol w="3442768">
                  <a:extLst>
                    <a:ext uri="{9D8B030D-6E8A-4147-A177-3AD203B41FA5}">
                      <a16:colId xmlns:a16="http://schemas.microsoft.com/office/drawing/2014/main" val="1766040722"/>
                    </a:ext>
                  </a:extLst>
                </a:gridCol>
                <a:gridCol w="1088030">
                  <a:extLst>
                    <a:ext uri="{9D8B030D-6E8A-4147-A177-3AD203B41FA5}">
                      <a16:colId xmlns:a16="http://schemas.microsoft.com/office/drawing/2014/main" val="4263607944"/>
                    </a:ext>
                  </a:extLst>
                </a:gridCol>
              </a:tblGrid>
              <a:tr h="211234">
                <a:tc gridSpan="2">
                  <a:txBody>
                    <a:bodyPr/>
                    <a:lstStyle/>
                    <a:p>
                      <a:pPr algn="ctr" fontAlgn="b"/>
                      <a:r>
                        <a:rPr lang="en-US" sz="1800" b="1" u="none" strike="noStrike" dirty="0">
                          <a:solidFill>
                            <a:srgbClr val="000000"/>
                          </a:solidFill>
                          <a:effectLst/>
                        </a:rPr>
                        <a:t>Average Case Age in Days, February 2025</a:t>
                      </a:r>
                      <a:endParaRPr lang="en-US" sz="1800" b="1" i="0" u="none" strike="noStrike" dirty="0">
                        <a:solidFill>
                          <a:srgbClr val="000000"/>
                        </a:solidFill>
                        <a:effectLst/>
                        <a:latin typeface="+mn-lt"/>
                      </a:endParaRPr>
                    </a:p>
                  </a:txBody>
                  <a:tcPr marL="45720" marR="45720" anchor="b"/>
                </a:tc>
                <a:tc hMerge="1">
                  <a:txBody>
                    <a:bodyPr/>
                    <a:lstStyle/>
                    <a:p>
                      <a:pPr algn="r" fontAlgn="b"/>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560654482"/>
                  </a:ext>
                </a:extLst>
              </a:tr>
              <a:tr h="362925">
                <a:tc>
                  <a:txBody>
                    <a:bodyPr/>
                    <a:lstStyle/>
                    <a:p>
                      <a:pPr algn="l" fontAlgn="b"/>
                      <a:r>
                        <a:rPr lang="en-US" sz="1400" b="1" u="none" strike="noStrike" dirty="0">
                          <a:solidFill>
                            <a:srgbClr val="000000"/>
                          </a:solidFill>
                          <a:effectLst/>
                        </a:rPr>
                        <a:t>Constituent Services</a:t>
                      </a:r>
                      <a:endParaRPr lang="en-US" sz="1400" b="1" i="0" u="none" strike="noStrike" dirty="0">
                        <a:solidFill>
                          <a:srgbClr val="000000"/>
                        </a:solidFill>
                        <a:effectLst/>
                        <a:latin typeface="+mn-lt"/>
                      </a:endParaRPr>
                    </a:p>
                  </a:txBody>
                  <a:tcPr marL="45720" marR="45720" anchor="b"/>
                </a:tc>
                <a:tc>
                  <a:txBody>
                    <a:bodyPr/>
                    <a:lstStyle/>
                    <a:p>
                      <a:pPr algn="ctr" fontAlgn="b"/>
                      <a:r>
                        <a:rPr lang="en-US" sz="1400" b="1" u="none" strike="noStrike" dirty="0">
                          <a:solidFill>
                            <a:srgbClr val="000000"/>
                          </a:solidFill>
                          <a:effectLst/>
                        </a:rPr>
                        <a:t>4.3</a:t>
                      </a:r>
                      <a:endParaRPr lang="en-US" sz="1400" b="1" i="0" u="none" strike="noStrike" dirty="0">
                        <a:solidFill>
                          <a:srgbClr val="000000"/>
                        </a:solidFill>
                        <a:effectLst/>
                        <a:latin typeface="+mn-lt"/>
                      </a:endParaRPr>
                    </a:p>
                  </a:txBody>
                  <a:tcPr marL="45720" marR="45720" anchor="b"/>
                </a:tc>
                <a:extLst>
                  <a:ext uri="{0D108BD9-81ED-4DB2-BD59-A6C34878D82A}">
                    <a16:rowId xmlns:a16="http://schemas.microsoft.com/office/drawing/2014/main" val="4043720677"/>
                  </a:ext>
                </a:extLst>
              </a:tr>
              <a:tr h="362925">
                <a:tc>
                  <a:txBody>
                    <a:bodyPr/>
                    <a:lstStyle/>
                    <a:p>
                      <a:pPr algn="l" fontAlgn="b"/>
                      <a:r>
                        <a:rPr lang="en-US" sz="1400" b="1" u="none" strike="noStrike" dirty="0">
                          <a:solidFill>
                            <a:srgbClr val="000000"/>
                          </a:solidFill>
                          <a:effectLst/>
                        </a:rPr>
                        <a:t>Economic Development</a:t>
                      </a:r>
                      <a:endParaRPr lang="en-US" sz="1400" b="1" i="0" u="none" strike="noStrike" dirty="0">
                        <a:solidFill>
                          <a:srgbClr val="000000"/>
                        </a:solidFill>
                        <a:effectLst/>
                        <a:latin typeface="+mn-lt"/>
                      </a:endParaRPr>
                    </a:p>
                  </a:txBody>
                  <a:tcPr marL="45720" marR="45720" anchor="b"/>
                </a:tc>
                <a:tc>
                  <a:txBody>
                    <a:bodyPr/>
                    <a:lstStyle/>
                    <a:p>
                      <a:pPr algn="ctr" fontAlgn="b"/>
                      <a:r>
                        <a:rPr lang="en-US" sz="1400" b="1" u="none" strike="noStrike">
                          <a:solidFill>
                            <a:srgbClr val="000000"/>
                          </a:solidFill>
                          <a:effectLst/>
                        </a:rPr>
                        <a:t>5.2</a:t>
                      </a:r>
                      <a:endParaRPr lang="en-US" sz="1400" b="1" i="0" u="none" strike="noStrike">
                        <a:solidFill>
                          <a:srgbClr val="000000"/>
                        </a:solidFill>
                        <a:effectLst/>
                        <a:latin typeface="+mn-lt"/>
                      </a:endParaRPr>
                    </a:p>
                  </a:txBody>
                  <a:tcPr marL="45720" marR="45720" anchor="b"/>
                </a:tc>
                <a:extLst>
                  <a:ext uri="{0D108BD9-81ED-4DB2-BD59-A6C34878D82A}">
                    <a16:rowId xmlns:a16="http://schemas.microsoft.com/office/drawing/2014/main" val="3529509792"/>
                  </a:ext>
                </a:extLst>
              </a:tr>
              <a:tr h="362925">
                <a:tc>
                  <a:txBody>
                    <a:bodyPr/>
                    <a:lstStyle/>
                    <a:p>
                      <a:pPr algn="l" fontAlgn="b"/>
                      <a:r>
                        <a:rPr lang="en-US" sz="1400" b="1" u="none" strike="noStrike" dirty="0">
                          <a:solidFill>
                            <a:srgbClr val="000000"/>
                          </a:solidFill>
                          <a:effectLst/>
                        </a:rPr>
                        <a:t>Finance</a:t>
                      </a:r>
                      <a:endParaRPr lang="en-US" sz="1400" b="1" i="0" u="none" strike="noStrike" dirty="0">
                        <a:solidFill>
                          <a:srgbClr val="000000"/>
                        </a:solidFill>
                        <a:effectLst/>
                        <a:latin typeface="+mn-lt"/>
                      </a:endParaRPr>
                    </a:p>
                  </a:txBody>
                  <a:tcPr marL="45720" marR="45720" anchor="b"/>
                </a:tc>
                <a:tc>
                  <a:txBody>
                    <a:bodyPr/>
                    <a:lstStyle/>
                    <a:p>
                      <a:pPr algn="ctr" fontAlgn="b"/>
                      <a:r>
                        <a:rPr lang="en-US" sz="1400" b="1" u="none" strike="noStrike" dirty="0">
                          <a:solidFill>
                            <a:srgbClr val="000000"/>
                          </a:solidFill>
                          <a:effectLst/>
                        </a:rPr>
                        <a:t>1.4</a:t>
                      </a:r>
                      <a:endParaRPr lang="en-US" sz="1400" b="1" i="0" u="none" strike="noStrike" dirty="0">
                        <a:solidFill>
                          <a:srgbClr val="000000"/>
                        </a:solidFill>
                        <a:effectLst/>
                        <a:latin typeface="+mn-lt"/>
                      </a:endParaRPr>
                    </a:p>
                  </a:txBody>
                  <a:tcPr marL="45720" marR="45720" anchor="b"/>
                </a:tc>
                <a:extLst>
                  <a:ext uri="{0D108BD9-81ED-4DB2-BD59-A6C34878D82A}">
                    <a16:rowId xmlns:a16="http://schemas.microsoft.com/office/drawing/2014/main" val="2274134673"/>
                  </a:ext>
                </a:extLst>
              </a:tr>
              <a:tr h="362925">
                <a:tc>
                  <a:txBody>
                    <a:bodyPr/>
                    <a:lstStyle/>
                    <a:p>
                      <a:pPr algn="l" fontAlgn="b"/>
                      <a:r>
                        <a:rPr lang="en-US" sz="1400" b="1" u="none" strike="noStrike" dirty="0">
                          <a:solidFill>
                            <a:srgbClr val="000000"/>
                          </a:solidFill>
                          <a:effectLst/>
                        </a:rPr>
                        <a:t>L&amp;I</a:t>
                      </a:r>
                      <a:endParaRPr lang="en-US" sz="1400" b="1" i="0" u="none" strike="noStrike" dirty="0">
                        <a:solidFill>
                          <a:srgbClr val="000000"/>
                        </a:solidFill>
                        <a:effectLst/>
                        <a:latin typeface="+mn-lt"/>
                      </a:endParaRPr>
                    </a:p>
                  </a:txBody>
                  <a:tcPr marL="45720" marR="45720" anchor="b"/>
                </a:tc>
                <a:tc>
                  <a:txBody>
                    <a:bodyPr/>
                    <a:lstStyle/>
                    <a:p>
                      <a:pPr algn="ctr" fontAlgn="b"/>
                      <a:r>
                        <a:rPr lang="en-US" sz="1400" b="1" u="none" strike="noStrike" dirty="0">
                          <a:solidFill>
                            <a:srgbClr val="000000"/>
                          </a:solidFill>
                          <a:effectLst/>
                        </a:rPr>
                        <a:t>1.8</a:t>
                      </a:r>
                      <a:endParaRPr lang="en-US" sz="1400" b="1" i="0" u="none" strike="noStrike" dirty="0">
                        <a:solidFill>
                          <a:srgbClr val="000000"/>
                        </a:solidFill>
                        <a:effectLst/>
                        <a:latin typeface="+mn-lt"/>
                      </a:endParaRPr>
                    </a:p>
                  </a:txBody>
                  <a:tcPr marL="45720" marR="45720" anchor="b"/>
                </a:tc>
                <a:extLst>
                  <a:ext uri="{0D108BD9-81ED-4DB2-BD59-A6C34878D82A}">
                    <a16:rowId xmlns:a16="http://schemas.microsoft.com/office/drawing/2014/main" val="1071551122"/>
                  </a:ext>
                </a:extLst>
              </a:tr>
              <a:tr h="362925">
                <a:tc>
                  <a:txBody>
                    <a:bodyPr/>
                    <a:lstStyle/>
                    <a:p>
                      <a:pPr algn="l" fontAlgn="b"/>
                      <a:r>
                        <a:rPr lang="en-US" sz="1400" b="1" u="none" strike="noStrike" dirty="0">
                          <a:solidFill>
                            <a:srgbClr val="000000"/>
                          </a:solidFill>
                          <a:effectLst/>
                        </a:rPr>
                        <a:t>Land Use</a:t>
                      </a:r>
                      <a:endParaRPr lang="en-US" sz="1400" b="1" i="0" u="none" strike="noStrike" dirty="0">
                        <a:solidFill>
                          <a:srgbClr val="000000"/>
                        </a:solidFill>
                        <a:effectLst/>
                        <a:latin typeface="+mn-lt"/>
                      </a:endParaRPr>
                    </a:p>
                  </a:txBody>
                  <a:tcPr marL="45720" marR="45720" anchor="b"/>
                </a:tc>
                <a:tc>
                  <a:txBody>
                    <a:bodyPr/>
                    <a:lstStyle/>
                    <a:p>
                      <a:pPr algn="ctr" fontAlgn="b"/>
                      <a:r>
                        <a:rPr lang="en-US" sz="1400" b="1" u="none" strike="noStrike" dirty="0">
                          <a:solidFill>
                            <a:srgbClr val="000000"/>
                          </a:solidFill>
                          <a:effectLst/>
                        </a:rPr>
                        <a:t>5.2</a:t>
                      </a:r>
                      <a:endParaRPr lang="en-US" sz="1400" b="1" i="0" u="none" strike="noStrike" dirty="0">
                        <a:solidFill>
                          <a:srgbClr val="000000"/>
                        </a:solidFill>
                        <a:effectLst/>
                        <a:latin typeface="+mn-lt"/>
                      </a:endParaRPr>
                    </a:p>
                  </a:txBody>
                  <a:tcPr marL="45720" marR="45720" anchor="b"/>
                </a:tc>
                <a:extLst>
                  <a:ext uri="{0D108BD9-81ED-4DB2-BD59-A6C34878D82A}">
                    <a16:rowId xmlns:a16="http://schemas.microsoft.com/office/drawing/2014/main" val="12745471"/>
                  </a:ext>
                </a:extLst>
              </a:tr>
              <a:tr h="362925">
                <a:tc>
                  <a:txBody>
                    <a:bodyPr/>
                    <a:lstStyle/>
                    <a:p>
                      <a:pPr algn="l" fontAlgn="b"/>
                      <a:r>
                        <a:rPr lang="en-US" sz="1400" b="1" u="none" strike="noStrike" dirty="0">
                          <a:solidFill>
                            <a:srgbClr val="000000"/>
                          </a:solidFill>
                          <a:effectLst/>
                        </a:rPr>
                        <a:t>Mayor's Office</a:t>
                      </a:r>
                      <a:endParaRPr lang="en-US" sz="1400" b="1" i="0" u="none" strike="noStrike" dirty="0">
                        <a:solidFill>
                          <a:srgbClr val="000000"/>
                        </a:solidFill>
                        <a:effectLst/>
                        <a:latin typeface="+mn-lt"/>
                      </a:endParaRPr>
                    </a:p>
                  </a:txBody>
                  <a:tcPr marL="45720" marR="45720" anchor="b"/>
                </a:tc>
                <a:tc>
                  <a:txBody>
                    <a:bodyPr/>
                    <a:lstStyle/>
                    <a:p>
                      <a:pPr algn="ctr" fontAlgn="b"/>
                      <a:r>
                        <a:rPr lang="en-US" sz="1400" b="1" u="none" strike="noStrike" dirty="0">
                          <a:solidFill>
                            <a:srgbClr val="000000"/>
                          </a:solidFill>
                          <a:effectLst/>
                        </a:rPr>
                        <a:t>21.0</a:t>
                      </a:r>
                      <a:endParaRPr lang="en-US" sz="1400" b="1" i="0" u="none" strike="noStrike" dirty="0">
                        <a:solidFill>
                          <a:srgbClr val="000000"/>
                        </a:solidFill>
                        <a:effectLst/>
                        <a:latin typeface="+mn-lt"/>
                      </a:endParaRPr>
                    </a:p>
                  </a:txBody>
                  <a:tcPr marL="45720" marR="45720" anchor="b"/>
                </a:tc>
                <a:extLst>
                  <a:ext uri="{0D108BD9-81ED-4DB2-BD59-A6C34878D82A}">
                    <a16:rowId xmlns:a16="http://schemas.microsoft.com/office/drawing/2014/main" val="746863038"/>
                  </a:ext>
                </a:extLst>
              </a:tr>
              <a:tr h="362925">
                <a:tc>
                  <a:txBody>
                    <a:bodyPr/>
                    <a:lstStyle/>
                    <a:p>
                      <a:pPr algn="l" fontAlgn="b"/>
                      <a:r>
                        <a:rPr lang="en-US" sz="1400" b="1" u="none" strike="noStrike" dirty="0">
                          <a:solidFill>
                            <a:srgbClr val="000000"/>
                          </a:solidFill>
                          <a:effectLst/>
                        </a:rPr>
                        <a:t>Parks &amp; Recreation</a:t>
                      </a:r>
                      <a:endParaRPr lang="en-US" sz="1400" b="1" i="0" u="none" strike="noStrike" dirty="0">
                        <a:solidFill>
                          <a:srgbClr val="000000"/>
                        </a:solidFill>
                        <a:effectLst/>
                        <a:latin typeface="+mn-lt"/>
                      </a:endParaRPr>
                    </a:p>
                  </a:txBody>
                  <a:tcPr marL="45720" marR="45720" anchor="b"/>
                </a:tc>
                <a:tc>
                  <a:txBody>
                    <a:bodyPr/>
                    <a:lstStyle/>
                    <a:p>
                      <a:pPr algn="ctr" fontAlgn="b"/>
                      <a:r>
                        <a:rPr lang="en-US" sz="1400" b="1" u="none" strike="noStrike" dirty="0">
                          <a:solidFill>
                            <a:srgbClr val="000000"/>
                          </a:solidFill>
                          <a:effectLst/>
                        </a:rPr>
                        <a:t>41.9</a:t>
                      </a:r>
                      <a:endParaRPr lang="en-US" sz="1400" b="1" i="0" u="none" strike="noStrike" dirty="0">
                        <a:solidFill>
                          <a:srgbClr val="000000"/>
                        </a:solidFill>
                        <a:effectLst/>
                        <a:latin typeface="+mn-lt"/>
                      </a:endParaRPr>
                    </a:p>
                  </a:txBody>
                  <a:tcPr marL="45720" marR="45720" anchor="b"/>
                </a:tc>
                <a:extLst>
                  <a:ext uri="{0D108BD9-81ED-4DB2-BD59-A6C34878D82A}">
                    <a16:rowId xmlns:a16="http://schemas.microsoft.com/office/drawing/2014/main" val="2973085709"/>
                  </a:ext>
                </a:extLst>
              </a:tr>
              <a:tr h="362925">
                <a:tc>
                  <a:txBody>
                    <a:bodyPr/>
                    <a:lstStyle/>
                    <a:p>
                      <a:pPr algn="l" fontAlgn="b"/>
                      <a:r>
                        <a:rPr lang="en-US" sz="1400" b="1" u="none" strike="noStrike" dirty="0">
                          <a:solidFill>
                            <a:srgbClr val="000000"/>
                          </a:solidFill>
                          <a:effectLst/>
                        </a:rPr>
                        <a:t>Planning &amp; Development</a:t>
                      </a:r>
                      <a:endParaRPr lang="en-US" sz="1400" b="1" i="0" u="none" strike="noStrike" dirty="0">
                        <a:solidFill>
                          <a:srgbClr val="000000"/>
                        </a:solidFill>
                        <a:effectLst/>
                        <a:latin typeface="+mn-lt"/>
                      </a:endParaRPr>
                    </a:p>
                  </a:txBody>
                  <a:tcPr marL="45720" marR="45720" anchor="b"/>
                </a:tc>
                <a:tc>
                  <a:txBody>
                    <a:bodyPr/>
                    <a:lstStyle/>
                    <a:p>
                      <a:pPr algn="ctr" fontAlgn="b"/>
                      <a:r>
                        <a:rPr lang="en-US" sz="1400" b="1" u="none" strike="noStrike" dirty="0">
                          <a:solidFill>
                            <a:srgbClr val="000000"/>
                          </a:solidFill>
                          <a:effectLst/>
                        </a:rPr>
                        <a:t>0.0</a:t>
                      </a:r>
                      <a:endParaRPr lang="en-US" sz="1400" b="1" i="0" u="none" strike="noStrike" dirty="0">
                        <a:solidFill>
                          <a:srgbClr val="000000"/>
                        </a:solidFill>
                        <a:effectLst/>
                        <a:latin typeface="+mn-lt"/>
                      </a:endParaRPr>
                    </a:p>
                  </a:txBody>
                  <a:tcPr marL="45720" marR="45720" anchor="b"/>
                </a:tc>
                <a:extLst>
                  <a:ext uri="{0D108BD9-81ED-4DB2-BD59-A6C34878D82A}">
                    <a16:rowId xmlns:a16="http://schemas.microsoft.com/office/drawing/2014/main" val="3659029764"/>
                  </a:ext>
                </a:extLst>
              </a:tr>
              <a:tr h="362925">
                <a:tc>
                  <a:txBody>
                    <a:bodyPr/>
                    <a:lstStyle/>
                    <a:p>
                      <a:pPr algn="l" fontAlgn="b"/>
                      <a:r>
                        <a:rPr lang="en-US" sz="1400" b="1" u="none" strike="noStrike" dirty="0">
                          <a:solidFill>
                            <a:srgbClr val="000000"/>
                          </a:solidFill>
                          <a:effectLst/>
                        </a:rPr>
                        <a:t>Public Works</a:t>
                      </a:r>
                      <a:endParaRPr lang="en-US" sz="1400" b="1" i="0" u="none" strike="noStrike" dirty="0">
                        <a:solidFill>
                          <a:srgbClr val="000000"/>
                        </a:solidFill>
                        <a:effectLst/>
                        <a:latin typeface="+mn-lt"/>
                      </a:endParaRPr>
                    </a:p>
                  </a:txBody>
                  <a:tcPr marL="45720" marR="45720" anchor="b"/>
                </a:tc>
                <a:tc>
                  <a:txBody>
                    <a:bodyPr/>
                    <a:lstStyle/>
                    <a:p>
                      <a:pPr algn="ctr" fontAlgn="b"/>
                      <a:r>
                        <a:rPr lang="en-US" sz="1400" b="1" i="0" u="none" strike="noStrike" dirty="0">
                          <a:solidFill>
                            <a:srgbClr val="000000"/>
                          </a:solidFill>
                          <a:effectLst/>
                          <a:latin typeface="+mn-lt"/>
                        </a:rPr>
                        <a:t>122.3*</a:t>
                      </a:r>
                    </a:p>
                  </a:txBody>
                  <a:tcPr marL="45720" marR="45720" anchor="b"/>
                </a:tc>
                <a:extLst>
                  <a:ext uri="{0D108BD9-81ED-4DB2-BD59-A6C34878D82A}">
                    <a16:rowId xmlns:a16="http://schemas.microsoft.com/office/drawing/2014/main" val="3064282171"/>
                  </a:ext>
                </a:extLst>
              </a:tr>
              <a:tr h="362925">
                <a:tc>
                  <a:txBody>
                    <a:bodyPr/>
                    <a:lstStyle/>
                    <a:p>
                      <a:pPr algn="l" fontAlgn="b"/>
                      <a:r>
                        <a:rPr lang="en-US" sz="1400" b="1" u="none" strike="noStrike" dirty="0">
                          <a:solidFill>
                            <a:srgbClr val="000000"/>
                          </a:solidFill>
                          <a:effectLst/>
                        </a:rPr>
                        <a:t>Real Estate &amp; Housing</a:t>
                      </a:r>
                      <a:endParaRPr lang="en-US" sz="1400" b="1" i="0" u="none" strike="noStrike" dirty="0">
                        <a:solidFill>
                          <a:srgbClr val="000000"/>
                        </a:solidFill>
                        <a:effectLst/>
                        <a:latin typeface="+mn-lt"/>
                      </a:endParaRPr>
                    </a:p>
                  </a:txBody>
                  <a:tcPr marL="45720" marR="45720" anchor="b"/>
                </a:tc>
                <a:tc>
                  <a:txBody>
                    <a:bodyPr/>
                    <a:lstStyle/>
                    <a:p>
                      <a:pPr algn="ctr" fontAlgn="b"/>
                      <a:r>
                        <a:rPr lang="en-US" sz="1400" b="1" u="none" strike="noStrike" dirty="0">
                          <a:solidFill>
                            <a:srgbClr val="000000"/>
                          </a:solidFill>
                          <a:effectLst/>
                        </a:rPr>
                        <a:t>2.1</a:t>
                      </a:r>
                      <a:endParaRPr lang="en-US" sz="1400" b="1" i="0" u="none" strike="noStrike" dirty="0">
                        <a:solidFill>
                          <a:srgbClr val="000000"/>
                        </a:solidFill>
                        <a:effectLst/>
                        <a:latin typeface="+mn-lt"/>
                      </a:endParaRPr>
                    </a:p>
                  </a:txBody>
                  <a:tcPr marL="45720" marR="45720" anchor="b"/>
                </a:tc>
                <a:extLst>
                  <a:ext uri="{0D108BD9-81ED-4DB2-BD59-A6C34878D82A}">
                    <a16:rowId xmlns:a16="http://schemas.microsoft.com/office/drawing/2014/main" val="2188878339"/>
                  </a:ext>
                </a:extLst>
              </a:tr>
            </a:tbl>
          </a:graphicData>
        </a:graphic>
      </p:graphicFrame>
      <p:sp>
        <p:nvSpPr>
          <p:cNvPr id="7" name="TextBox 6">
            <a:extLst>
              <a:ext uri="{FF2B5EF4-FFF2-40B4-BE49-F238E27FC236}">
                <a16:creationId xmlns:a16="http://schemas.microsoft.com/office/drawing/2014/main" id="{A7AC86E8-4886-3883-3CEC-BCB7329B1F3A}"/>
              </a:ext>
            </a:extLst>
          </p:cNvPr>
          <p:cNvSpPr txBox="1"/>
          <p:nvPr/>
        </p:nvSpPr>
        <p:spPr>
          <a:xfrm>
            <a:off x="6743114" y="6397823"/>
            <a:ext cx="4530798" cy="307777"/>
          </a:xfrm>
          <a:prstGeom prst="rect">
            <a:avLst/>
          </a:prstGeom>
          <a:noFill/>
        </p:spPr>
        <p:txBody>
          <a:bodyPr wrap="square" rtlCol="0">
            <a:spAutoFit/>
          </a:bodyPr>
          <a:lstStyle/>
          <a:p>
            <a:r>
              <a:rPr lang="en-US" sz="1400" dirty="0"/>
              <a:t>*84.6 days with sidewalk cases excluded</a:t>
            </a:r>
          </a:p>
        </p:txBody>
      </p:sp>
    </p:spTree>
    <p:extLst>
      <p:ext uri="{BB962C8B-B14F-4D97-AF65-F5344CB8AC3E}">
        <p14:creationId xmlns:p14="http://schemas.microsoft.com/office/powerpoint/2010/main" val="4136856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1E818-11B1-D36D-6AF0-450D85C094B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43D82A-A8E8-CA1B-B4E3-D33C165B1A5A}"/>
              </a:ext>
            </a:extLst>
          </p:cNvPr>
          <p:cNvSpPr>
            <a:spLocks noGrp="1"/>
          </p:cNvSpPr>
          <p:nvPr>
            <p:ph sz="half" idx="2"/>
          </p:nvPr>
        </p:nvSpPr>
        <p:spPr/>
        <p:txBody>
          <a:bodyPr>
            <a:normAutofit/>
          </a:bodyPr>
          <a:lstStyle/>
          <a:p>
            <a:pPr marL="0" indent="0">
              <a:lnSpc>
                <a:spcPct val="107000"/>
              </a:lnSpc>
              <a:spcBef>
                <a:spcPts val="0"/>
              </a:spcBef>
              <a:spcAft>
                <a:spcPts val="0"/>
              </a:spcAft>
              <a:buNone/>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Question: </a:t>
            </a:r>
            <a:r>
              <a:rPr lang="en-US" sz="2000" b="0" i="0" u="none" strike="noStrike" baseline="0" dirty="0">
                <a:solidFill>
                  <a:srgbClr val="000000"/>
                </a:solidFill>
              </a:rPr>
              <a:t>With the new Emergency Management Planner position, share if this position will interact with the community particularly with flooding issues, climate change, and sea level rise.</a:t>
            </a:r>
          </a:p>
          <a:p>
            <a:pPr marL="0" indent="0">
              <a:lnSpc>
                <a:spcPct val="107000"/>
              </a:lnSpc>
              <a:spcBef>
                <a:spcPts val="0"/>
              </a:spcBef>
              <a:spcAft>
                <a:spcPts val="0"/>
              </a:spcAft>
              <a:buNone/>
            </a:pPr>
            <a:endPar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endParaRPr>
          </a:p>
          <a:p>
            <a:pPr>
              <a:lnSpc>
                <a:spcPct val="107000"/>
              </a:lnSpc>
              <a:spcBef>
                <a:spcPts val="0"/>
              </a:spcBef>
              <a:spcAft>
                <a:spcPts val="0"/>
              </a:spcAft>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The full-time Emergency Planner position </a:t>
            </a:r>
            <a:r>
              <a:rPr lang="en-US" sz="2000" dirty="0">
                <a:solidFill>
                  <a:srgbClr val="000000"/>
                </a:solidFill>
                <a:latin typeface="Aptos" panose="020B0004020202020204" pitchFamily="34" charset="0"/>
                <a:ea typeface="Times New Roman" panose="02020603050405020304" pitchFamily="18" charset="0"/>
                <a:cs typeface="Aptos" panose="020B0004020202020204" pitchFamily="34" charset="0"/>
              </a:rPr>
              <a:t>will </a:t>
            </a: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support the Office of Emergency Management's community outreach and preparedness mission, which includes educating and engaging the community on hazards</a:t>
            </a:r>
            <a:r>
              <a:rPr lang="en-US" sz="2000" dirty="0">
                <a:solidFill>
                  <a:srgbClr val="000000"/>
                </a:solidFill>
                <a:latin typeface="Aptos" panose="020B0004020202020204" pitchFamily="34" charset="0"/>
                <a:ea typeface="Times New Roman" panose="02020603050405020304" pitchFamily="18" charset="0"/>
                <a:cs typeface="Aptos" panose="020B0004020202020204" pitchFamily="34" charset="0"/>
              </a:rPr>
              <a:t> such as flooding</a:t>
            </a:r>
            <a:r>
              <a:rPr lang="en-US" sz="2000" b="0" i="0" u="none" strike="noStrike" baseline="0" dirty="0">
                <a:solidFill>
                  <a:srgbClr val="000000"/>
                </a:solidFill>
              </a:rPr>
              <a:t>, climate change, and sea level rise.</a:t>
            </a:r>
          </a:p>
          <a:p>
            <a:pPr marL="0" indent="0">
              <a:lnSpc>
                <a:spcPct val="107000"/>
              </a:lnSpc>
              <a:spcBef>
                <a:spcPts val="0"/>
              </a:spcBef>
              <a:spcAft>
                <a:spcPts val="0"/>
              </a:spcAft>
              <a:buNone/>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p>
          <a:p>
            <a:pPr>
              <a:lnSpc>
                <a:spcPct val="107000"/>
              </a:lnSpc>
              <a:spcBef>
                <a:spcPts val="0"/>
              </a:spcBef>
              <a:spcAft>
                <a:spcPts val="0"/>
              </a:spcAft>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The current EM Planner is a part-time position, which was filled in November of 2024.</a:t>
            </a:r>
          </a:p>
          <a:p>
            <a:pPr marL="0" indent="0">
              <a:lnSpc>
                <a:spcPct val="107000"/>
              </a:lnSpc>
              <a:spcBef>
                <a:spcPts val="0"/>
              </a:spcBef>
              <a:spcAft>
                <a:spcPts val="0"/>
              </a:spcAft>
              <a:buNone/>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p>
          <a:p>
            <a:pPr>
              <a:lnSpc>
                <a:spcPct val="107000"/>
              </a:lnSpc>
              <a:spcBef>
                <a:spcPts val="0"/>
              </a:spcBef>
              <a:spcAft>
                <a:spcPts val="0"/>
              </a:spcAft>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Since that time, the department has organized or attended community outreach events with over 125 residents from various neighborhood groups and civic associations. This significantly outpaces outreach done in previous years. </a:t>
            </a:r>
          </a:p>
        </p:txBody>
      </p:sp>
      <p:sp>
        <p:nvSpPr>
          <p:cNvPr id="3" name="Content Placeholder 2">
            <a:extLst>
              <a:ext uri="{FF2B5EF4-FFF2-40B4-BE49-F238E27FC236}">
                <a16:creationId xmlns:a16="http://schemas.microsoft.com/office/drawing/2014/main" id="{33BB5E22-0417-E7E1-F700-C0FDD5B2B1C6}"/>
              </a:ext>
            </a:extLst>
          </p:cNvPr>
          <p:cNvSpPr>
            <a:spLocks noGrp="1"/>
          </p:cNvSpPr>
          <p:nvPr>
            <p:ph sz="half" idx="13"/>
          </p:nvPr>
        </p:nvSpPr>
        <p:spPr>
          <a:xfrm>
            <a:off x="188911" y="1188720"/>
            <a:ext cx="8479601" cy="473825"/>
          </a:xfrm>
        </p:spPr>
        <p:txBody>
          <a:bodyPr/>
          <a:lstStyle/>
          <a:p>
            <a:r>
              <a:rPr lang="en-US" dirty="0"/>
              <a:t>Question </a:t>
            </a:r>
            <a:r>
              <a:rPr lang="en-US" dirty="0" err="1"/>
              <a:t>5a</a:t>
            </a:r>
            <a:r>
              <a:rPr lang="en-US" dirty="0"/>
              <a:t>-ii Answer</a:t>
            </a:r>
          </a:p>
        </p:txBody>
      </p:sp>
    </p:spTree>
    <p:extLst>
      <p:ext uri="{BB962C8B-B14F-4D97-AF65-F5344CB8AC3E}">
        <p14:creationId xmlns:p14="http://schemas.microsoft.com/office/powerpoint/2010/main" val="3125576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54832-61E3-3D63-7061-8E6EE4D04C8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50614F-57FD-8403-9B29-0BD6B8BB5A75}"/>
              </a:ext>
            </a:extLst>
          </p:cNvPr>
          <p:cNvSpPr>
            <a:spLocks noGrp="1"/>
          </p:cNvSpPr>
          <p:nvPr>
            <p:ph sz="half" idx="2"/>
          </p:nvPr>
        </p:nvSpPr>
        <p:spPr/>
        <p:txBody>
          <a:bodyPr>
            <a:normAutofit/>
          </a:bodyPr>
          <a:lstStyle/>
          <a:p>
            <a:pPr marL="0" indent="0">
              <a:lnSpc>
                <a:spcPct val="107000"/>
              </a:lnSpc>
              <a:spcBef>
                <a:spcPts val="0"/>
              </a:spcBef>
              <a:spcAft>
                <a:spcPts val="0"/>
              </a:spcAft>
              <a:buNone/>
            </a:pPr>
            <a:r>
              <a:rPr lang="en-US" sz="2800" dirty="0">
                <a:latin typeface="Calibri" panose="020F0502020204030204" pitchFamily="34" charset="0"/>
                <a:cs typeface="Times New Roman" panose="02020603050405020304" pitchFamily="18" charset="0"/>
              </a:rPr>
              <a:t>Question: </a:t>
            </a:r>
            <a:r>
              <a:rPr lang="en-US" sz="2800" b="0" i="0" u="none" strike="noStrike" baseline="0" dirty="0">
                <a:solidFill>
                  <a:srgbClr val="000000"/>
                </a:solidFill>
              </a:rPr>
              <a:t>Share about the additional $129K budgeted for Temps.</a:t>
            </a:r>
          </a:p>
          <a:p>
            <a:pPr marL="0" indent="0">
              <a:lnSpc>
                <a:spcPct val="107000"/>
              </a:lnSpc>
              <a:spcBef>
                <a:spcPts val="0"/>
              </a:spcBef>
              <a:spcAft>
                <a:spcPts val="0"/>
              </a:spcAft>
              <a:buNone/>
            </a:pPr>
            <a:endParaRPr lang="en-US" sz="2800" dirty="0">
              <a:latin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800" dirty="0">
                <a:latin typeface="Calibri" panose="020F0502020204030204" pitchFamily="34" charset="0"/>
                <a:cs typeface="Times New Roman" panose="02020603050405020304" pitchFamily="18" charset="0"/>
              </a:rPr>
              <a:t>One Special Assistant for Community Engagement position will focus on education initiatives ($54,000).</a:t>
            </a:r>
          </a:p>
          <a:p>
            <a:pPr marL="0" indent="0">
              <a:lnSpc>
                <a:spcPct val="107000"/>
              </a:lnSpc>
              <a:spcBef>
                <a:spcPts val="0"/>
              </a:spcBef>
              <a:spcAft>
                <a:spcPts val="0"/>
              </a:spcAft>
              <a:buNone/>
            </a:pPr>
            <a:endParaRPr lang="en-US" sz="2800" dirty="0">
              <a:latin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800" dirty="0">
                <a:latin typeface="Calibri" panose="020F0502020204030204" pitchFamily="34" charset="0"/>
                <a:cs typeface="Times New Roman" panose="02020603050405020304" pitchFamily="18" charset="0"/>
              </a:rPr>
              <a:t>One Administrative Assistant will provide part-time support to the Chief of Staff and the department ($75,000). </a:t>
            </a:r>
          </a:p>
        </p:txBody>
      </p:sp>
      <p:sp>
        <p:nvSpPr>
          <p:cNvPr id="3" name="Content Placeholder 2">
            <a:extLst>
              <a:ext uri="{FF2B5EF4-FFF2-40B4-BE49-F238E27FC236}">
                <a16:creationId xmlns:a16="http://schemas.microsoft.com/office/drawing/2014/main" id="{1F086755-3A0B-EBD8-CF9A-B1FF886CD554}"/>
              </a:ext>
            </a:extLst>
          </p:cNvPr>
          <p:cNvSpPr>
            <a:spLocks noGrp="1"/>
          </p:cNvSpPr>
          <p:nvPr>
            <p:ph sz="half" idx="13"/>
          </p:nvPr>
        </p:nvSpPr>
        <p:spPr>
          <a:xfrm>
            <a:off x="188911" y="1188720"/>
            <a:ext cx="8479601" cy="473825"/>
          </a:xfrm>
        </p:spPr>
        <p:txBody>
          <a:bodyPr/>
          <a:lstStyle/>
          <a:p>
            <a:r>
              <a:rPr lang="en-US" dirty="0"/>
              <a:t>Question </a:t>
            </a:r>
            <a:r>
              <a:rPr lang="en-US" dirty="0" err="1"/>
              <a:t>5a</a:t>
            </a:r>
            <a:r>
              <a:rPr lang="en-US" dirty="0"/>
              <a:t>-iii Answer</a:t>
            </a:r>
          </a:p>
        </p:txBody>
      </p:sp>
    </p:spTree>
    <p:extLst>
      <p:ext uri="{BB962C8B-B14F-4D97-AF65-F5344CB8AC3E}">
        <p14:creationId xmlns:p14="http://schemas.microsoft.com/office/powerpoint/2010/main" val="3385697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BA391D-640C-4D99-BFFD-6F0F2037A1D3}"/>
              </a:ext>
            </a:extLst>
          </p:cNvPr>
          <p:cNvSpPr>
            <a:spLocks noGrp="1"/>
          </p:cNvSpPr>
          <p:nvPr>
            <p:ph sz="half" idx="2"/>
          </p:nvPr>
        </p:nvSpPr>
        <p:spPr/>
        <p:txBody>
          <a:bodyPr>
            <a:normAutofit/>
          </a:bodyPr>
          <a:lstStyle/>
          <a:p>
            <a:pPr marL="0" indent="0">
              <a:buNone/>
            </a:pPr>
            <a:r>
              <a:rPr lang="en-US" sz="2400" b="0" i="0" u="none" strike="noStrike" baseline="0" dirty="0">
                <a:solidFill>
                  <a:srgbClr val="000000"/>
                </a:solidFill>
              </a:rPr>
              <a:t>Discuss the planned use of ~$</a:t>
            </a:r>
            <a:r>
              <a:rPr lang="en-US" sz="2400" b="0" i="0" u="none" strike="noStrike" baseline="0" dirty="0" err="1">
                <a:solidFill>
                  <a:srgbClr val="000000"/>
                </a:solidFill>
              </a:rPr>
              <a:t>515K</a:t>
            </a:r>
            <a:r>
              <a:rPr lang="en-US" sz="2400" b="0" i="0" u="none" strike="noStrike" baseline="0" dirty="0">
                <a:solidFill>
                  <a:srgbClr val="000000"/>
                </a:solidFill>
              </a:rPr>
              <a:t> budgeted for Grants to Agencies, up $</a:t>
            </a:r>
            <a:r>
              <a:rPr lang="en-US" sz="2400" b="0" i="0" u="none" strike="noStrike" baseline="0" dirty="0" err="1">
                <a:solidFill>
                  <a:srgbClr val="000000"/>
                </a:solidFill>
              </a:rPr>
              <a:t>200K</a:t>
            </a:r>
            <a:r>
              <a:rPr lang="en-US" sz="2400" b="0" i="0" u="none" strike="noStrike" baseline="0" dirty="0">
                <a:solidFill>
                  <a:srgbClr val="000000"/>
                </a:solidFill>
              </a:rPr>
              <a:t> over prior year’s budget (excluding OED).</a:t>
            </a:r>
          </a:p>
          <a:p>
            <a:pPr marL="457200" indent="-457200">
              <a:buFont typeface="+mj-lt"/>
              <a:buAutoNum type="alphaLcPeriod"/>
            </a:pPr>
            <a:r>
              <a:rPr lang="en-US" sz="2400" b="0" i="0" u="none" strike="noStrike" baseline="0" dirty="0">
                <a:solidFill>
                  <a:srgbClr val="000000"/>
                </a:solidFill>
              </a:rPr>
              <a:t>Specify the reoccurring large grants.</a:t>
            </a:r>
          </a:p>
          <a:p>
            <a:pPr marL="457200" indent="-457200">
              <a:buFont typeface="+mj-lt"/>
              <a:buAutoNum type="alphaLcPeriod"/>
            </a:pPr>
            <a:r>
              <a:rPr lang="en-US" sz="2400" b="0" i="0" u="none" strike="noStrike" baseline="0" dirty="0">
                <a:solidFill>
                  <a:srgbClr val="000000"/>
                </a:solidFill>
              </a:rPr>
              <a:t>Share the process for how organizations can submit for large grants.</a:t>
            </a:r>
          </a:p>
        </p:txBody>
      </p:sp>
      <p:sp>
        <p:nvSpPr>
          <p:cNvPr id="3" name="Content Placeholder 2">
            <a:extLst>
              <a:ext uri="{FF2B5EF4-FFF2-40B4-BE49-F238E27FC236}">
                <a16:creationId xmlns:a16="http://schemas.microsoft.com/office/drawing/2014/main" id="{E97817F4-F017-42DE-8E90-28E790CB9D0A}"/>
              </a:ext>
            </a:extLst>
          </p:cNvPr>
          <p:cNvSpPr>
            <a:spLocks noGrp="1"/>
          </p:cNvSpPr>
          <p:nvPr>
            <p:ph sz="half" idx="13"/>
          </p:nvPr>
        </p:nvSpPr>
        <p:spPr/>
        <p:txBody>
          <a:bodyPr/>
          <a:lstStyle/>
          <a:p>
            <a:r>
              <a:rPr lang="en-US" dirty="0"/>
              <a:t>Question 6 </a:t>
            </a:r>
          </a:p>
        </p:txBody>
      </p:sp>
    </p:spTree>
    <p:extLst>
      <p:ext uri="{BB962C8B-B14F-4D97-AF65-F5344CB8AC3E}">
        <p14:creationId xmlns:p14="http://schemas.microsoft.com/office/powerpoint/2010/main" val="2954521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0FC4FA88-4C8F-49D5-BD62-1590029BB5DF}"/>
              </a:ext>
            </a:extLst>
          </p:cNvPr>
          <p:cNvGraphicFramePr>
            <a:graphicFrameLocks noGrp="1"/>
          </p:cNvGraphicFramePr>
          <p:nvPr>
            <p:extLst>
              <p:ext uri="{D42A27DB-BD31-4B8C-83A1-F6EECF244321}">
                <p14:modId xmlns:p14="http://schemas.microsoft.com/office/powerpoint/2010/main" val="3198202868"/>
              </p:ext>
            </p:extLst>
          </p:nvPr>
        </p:nvGraphicFramePr>
        <p:xfrm>
          <a:off x="2024103" y="1768467"/>
          <a:ext cx="7302795" cy="2865618"/>
        </p:xfrm>
        <a:graphic>
          <a:graphicData uri="http://schemas.openxmlformats.org/drawingml/2006/table">
            <a:tbl>
              <a:tblPr firstRow="1" bandRow="1">
                <a:tableStyleId>{7DF18680-E054-41AD-8BC1-D1AEF772440D}</a:tableStyleId>
              </a:tblPr>
              <a:tblGrid>
                <a:gridCol w="5060816">
                  <a:extLst>
                    <a:ext uri="{9D8B030D-6E8A-4147-A177-3AD203B41FA5}">
                      <a16:colId xmlns:a16="http://schemas.microsoft.com/office/drawing/2014/main" val="1668008038"/>
                    </a:ext>
                  </a:extLst>
                </a:gridCol>
                <a:gridCol w="2241979">
                  <a:extLst>
                    <a:ext uri="{9D8B030D-6E8A-4147-A177-3AD203B41FA5}">
                      <a16:colId xmlns:a16="http://schemas.microsoft.com/office/drawing/2014/main" val="3704409134"/>
                    </a:ext>
                  </a:extLst>
                </a:gridCol>
              </a:tblGrid>
              <a:tr h="0">
                <a:tc>
                  <a:txBody>
                    <a:bodyPr/>
                    <a:lstStyle/>
                    <a:p>
                      <a:pPr marL="0" indent="0"/>
                      <a:r>
                        <a:rPr lang="en-US" dirty="0"/>
                        <a:t>Use of Grants to Agencies</a:t>
                      </a:r>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Proposed FY 2026</a:t>
                      </a:r>
                    </a:p>
                    <a:p>
                      <a:pPr algn="ctr"/>
                      <a:r>
                        <a:rPr lang="en-US" dirty="0"/>
                        <a:t>Budget Amount</a:t>
                      </a:r>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49514903"/>
                  </a:ext>
                </a:extLst>
              </a:tr>
              <a:tr h="370923">
                <a:tc>
                  <a:txBody>
                    <a:bodyPr/>
                    <a:lstStyle/>
                    <a:p>
                      <a:r>
                        <a:rPr lang="en-US" dirty="0"/>
                        <a:t>Wilmington Hope Commission</a:t>
                      </a:r>
                    </a:p>
                  </a:txBody>
                  <a:tcPr>
                    <a:lnL w="12700" cap="flat" cmpd="sng" algn="ctr">
                      <a:solidFill>
                        <a:schemeClr val="tx1"/>
                      </a:solidFill>
                      <a:prstDash val="solid"/>
                      <a:round/>
                      <a:headEnd type="none" w="med" len="med"/>
                      <a:tailEnd type="none" w="med" len="med"/>
                    </a:lnL>
                  </a:tcPr>
                </a:tc>
                <a:tc>
                  <a:txBody>
                    <a:bodyPr/>
                    <a:lstStyle/>
                    <a:p>
                      <a:pPr algn="ctr"/>
                      <a:r>
                        <a:rPr lang="en-US" dirty="0"/>
                        <a:t>$135,000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51089778"/>
                  </a:ext>
                </a:extLst>
              </a:tr>
              <a:tr h="370923">
                <a:tc>
                  <a:txBody>
                    <a:bodyPr/>
                    <a:lstStyle/>
                    <a:p>
                      <a:r>
                        <a:rPr lang="en-US" dirty="0"/>
                        <a:t>Wilmington Economic Development Corp.</a:t>
                      </a:r>
                    </a:p>
                  </a:txBody>
                  <a:tcPr>
                    <a:lnL w="12700" cap="flat" cmpd="sng" algn="ctr">
                      <a:solidFill>
                        <a:schemeClr val="tx1"/>
                      </a:solidFill>
                      <a:prstDash val="solid"/>
                      <a:round/>
                      <a:headEnd type="none" w="med" len="med"/>
                      <a:tailEnd type="none" w="med" len="med"/>
                    </a:lnL>
                  </a:tcPr>
                </a:tc>
                <a:tc>
                  <a:txBody>
                    <a:bodyPr/>
                    <a:lstStyle/>
                    <a:p>
                      <a:pPr algn="ctr"/>
                      <a:r>
                        <a:rPr lang="en-US" dirty="0"/>
                        <a:t>$50,000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00224934"/>
                  </a:ext>
                </a:extLst>
              </a:tr>
              <a:tr h="370923">
                <a:tc>
                  <a:txBody>
                    <a:bodyPr/>
                    <a:lstStyle/>
                    <a:p>
                      <a:r>
                        <a:rPr lang="en-US" dirty="0"/>
                        <a:t>Wilmington Library</a:t>
                      </a:r>
                    </a:p>
                  </a:txBody>
                  <a:tcPr>
                    <a:lnL w="12700" cap="flat" cmpd="sng" algn="ctr">
                      <a:solidFill>
                        <a:schemeClr val="tx1"/>
                      </a:solidFill>
                      <a:prstDash val="solid"/>
                      <a:round/>
                      <a:headEnd type="none" w="med" len="med"/>
                      <a:tailEnd type="none" w="med" len="med"/>
                    </a:lnL>
                  </a:tcPr>
                </a:tc>
                <a:tc>
                  <a:txBody>
                    <a:bodyPr/>
                    <a:lstStyle/>
                    <a:p>
                      <a:pPr algn="ctr"/>
                      <a:r>
                        <a:rPr lang="en-US" dirty="0"/>
                        <a:t>$50,000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06640347"/>
                  </a:ext>
                </a:extLst>
              </a:tr>
              <a:tr h="370923">
                <a:tc>
                  <a:txBody>
                    <a:bodyPr/>
                    <a:lstStyle/>
                    <a:p>
                      <a:r>
                        <a:rPr lang="en-US" dirty="0"/>
                        <a:t>WECEC</a:t>
                      </a:r>
                    </a:p>
                  </a:txBody>
                  <a:tcPr>
                    <a:lnL w="12700" cap="flat" cmpd="sng" algn="ctr">
                      <a:solidFill>
                        <a:schemeClr val="tx1"/>
                      </a:solidFill>
                      <a:prstDash val="solid"/>
                      <a:round/>
                      <a:headEnd type="none" w="med" len="med"/>
                      <a:tailEnd type="none" w="med" len="med"/>
                    </a:lnL>
                  </a:tcPr>
                </a:tc>
                <a:tc>
                  <a:txBody>
                    <a:bodyPr/>
                    <a:lstStyle/>
                    <a:p>
                      <a:pPr algn="ctr"/>
                      <a:r>
                        <a:rPr lang="en-US" dirty="0"/>
                        <a:t>$17,000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59401033"/>
                  </a:ext>
                </a:extLst>
              </a:tr>
              <a:tr h="370923">
                <a:tc>
                  <a:txBody>
                    <a:bodyPr/>
                    <a:lstStyle/>
                    <a:p>
                      <a:r>
                        <a:rPr lang="en-US" dirty="0"/>
                        <a:t>Wilmington Jaycees</a:t>
                      </a:r>
                    </a:p>
                  </a:txBody>
                  <a:tcPr>
                    <a:lnL w="12700" cap="flat" cmpd="sng" algn="ctr">
                      <a:solidFill>
                        <a:schemeClr val="tx1"/>
                      </a:solidFill>
                      <a:prstDash val="solid"/>
                      <a:round/>
                      <a:headEnd type="none" w="med" len="med"/>
                      <a:tailEnd type="none" w="med" len="med"/>
                    </a:lnL>
                  </a:tcPr>
                </a:tc>
                <a:tc>
                  <a:txBody>
                    <a:bodyPr/>
                    <a:lstStyle/>
                    <a:p>
                      <a:pPr algn="ctr"/>
                      <a:r>
                        <a:rPr lang="en-US" dirty="0"/>
                        <a:t>$10,000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32566712"/>
                  </a:ext>
                </a:extLst>
              </a:tr>
              <a:tr h="370923">
                <a:tc>
                  <a:txBody>
                    <a:bodyPr/>
                    <a:lstStyle/>
                    <a:p>
                      <a:r>
                        <a:rPr lang="en-US" dirty="0"/>
                        <a:t>HBCU Week Foundation</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dirty="0"/>
                        <a:t>$200,000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5425311"/>
                  </a:ext>
                </a:extLst>
              </a:tr>
            </a:tbl>
          </a:graphicData>
        </a:graphic>
      </p:graphicFrame>
      <p:sp>
        <p:nvSpPr>
          <p:cNvPr id="3" name="Content Placeholder 2">
            <a:extLst>
              <a:ext uri="{FF2B5EF4-FFF2-40B4-BE49-F238E27FC236}">
                <a16:creationId xmlns:a16="http://schemas.microsoft.com/office/drawing/2014/main" id="{F41CEEF9-FEBA-4BEB-8245-06DF69B53A62}"/>
              </a:ext>
            </a:extLst>
          </p:cNvPr>
          <p:cNvSpPr txBox="1">
            <a:spLocks/>
          </p:cNvSpPr>
          <p:nvPr/>
        </p:nvSpPr>
        <p:spPr>
          <a:xfrm>
            <a:off x="188911" y="1188720"/>
            <a:ext cx="4934479" cy="473825"/>
          </a:xfrm>
          <a:prstGeom prst="rect">
            <a:avLst/>
          </a:prstGeom>
        </p:spPr>
        <p:txBody>
          <a:bodyPr vert="horz" lIns="0" tIns="45720" rIns="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800" b="1"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Question 6 Answer </a:t>
            </a:r>
          </a:p>
        </p:txBody>
      </p:sp>
      <p:sp>
        <p:nvSpPr>
          <p:cNvPr id="2" name="TextBox 1">
            <a:extLst>
              <a:ext uri="{FF2B5EF4-FFF2-40B4-BE49-F238E27FC236}">
                <a16:creationId xmlns:a16="http://schemas.microsoft.com/office/drawing/2014/main" id="{DDD29AE4-164B-4ECF-BAA6-AAE41E9330A1}"/>
              </a:ext>
            </a:extLst>
          </p:cNvPr>
          <p:cNvSpPr txBox="1"/>
          <p:nvPr/>
        </p:nvSpPr>
        <p:spPr>
          <a:xfrm>
            <a:off x="594851" y="4823658"/>
            <a:ext cx="11002297" cy="1754326"/>
          </a:xfrm>
          <a:prstGeom prst="rect">
            <a:avLst/>
          </a:prstGeom>
          <a:noFill/>
        </p:spPr>
        <p:txBody>
          <a:bodyPr wrap="square" rtlCol="0">
            <a:spAutoFit/>
          </a:bodyPr>
          <a:lstStyle/>
          <a:p>
            <a:r>
              <a:rPr lang="en-US" sz="2200" dirty="0"/>
              <a:t>All grants are allocated to assist with ongoing administrative and operational expenses.</a:t>
            </a:r>
            <a:r>
              <a:rPr lang="en-US" sz="2000" dirty="0"/>
              <a:t> The $200,000 increase was due to moving HBCU funding from Consultants to Grants to Agencies.</a:t>
            </a:r>
            <a:endParaRPr lang="en-US" sz="2200" dirty="0"/>
          </a:p>
          <a:p>
            <a:r>
              <a:rPr lang="en-US" sz="2200" dirty="0"/>
              <a:t> </a:t>
            </a:r>
          </a:p>
          <a:p>
            <a:pPr marL="457200" indent="-457200">
              <a:buFont typeface="+mj-lt"/>
              <a:buAutoNum type="alphaLcPeriod"/>
            </a:pPr>
            <a:r>
              <a:rPr lang="en-US" sz="2200" dirty="0"/>
              <a:t>All are reoccurring.</a:t>
            </a:r>
          </a:p>
          <a:p>
            <a:pPr marL="457200" indent="-457200">
              <a:buFont typeface="+mj-lt"/>
              <a:buAutoNum type="alphaLcPeriod"/>
            </a:pPr>
            <a:r>
              <a:rPr lang="en-US" sz="2200" dirty="0"/>
              <a:t>Grant requests must be submitted in writing to the Mayor’s Office.</a:t>
            </a:r>
          </a:p>
        </p:txBody>
      </p:sp>
    </p:spTree>
    <p:extLst>
      <p:ext uri="{BB962C8B-B14F-4D97-AF65-F5344CB8AC3E}">
        <p14:creationId xmlns:p14="http://schemas.microsoft.com/office/powerpoint/2010/main" val="3470532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545EA0-7B28-4E05-858C-84BF9D1C683D}"/>
              </a:ext>
            </a:extLst>
          </p:cNvPr>
          <p:cNvSpPr>
            <a:spLocks noGrp="1"/>
          </p:cNvSpPr>
          <p:nvPr>
            <p:ph sz="half" idx="2"/>
          </p:nvPr>
        </p:nvSpPr>
        <p:spPr/>
        <p:txBody>
          <a:bodyPr>
            <a:normAutofit/>
          </a:bodyPr>
          <a:lstStyle/>
          <a:p>
            <a:pPr marL="0" indent="0">
              <a:buNone/>
            </a:pPr>
            <a:r>
              <a:rPr lang="en-US" sz="2800" b="0" i="0" u="none" strike="noStrike" baseline="0" dirty="0">
                <a:solidFill>
                  <a:srgbClr val="000000"/>
                </a:solidFill>
              </a:rPr>
              <a:t>Discuss the planned use for $</a:t>
            </a:r>
            <a:r>
              <a:rPr lang="en-US" sz="2800" b="0" i="0" u="none" strike="noStrike" baseline="0" dirty="0" err="1">
                <a:solidFill>
                  <a:srgbClr val="000000"/>
                </a:solidFill>
              </a:rPr>
              <a:t>475K</a:t>
            </a:r>
            <a:r>
              <a:rPr lang="en-US" sz="2800" b="0" i="0" u="none" strike="noStrike" baseline="0" dirty="0">
                <a:solidFill>
                  <a:srgbClr val="000000"/>
                </a:solidFill>
              </a:rPr>
              <a:t> budgeted in the Miscellaneous Project account line in the Cultural Affairs Division, up $</a:t>
            </a:r>
            <a:r>
              <a:rPr lang="en-US" sz="2800" b="0" i="0" u="none" strike="noStrike" baseline="0" dirty="0" err="1">
                <a:solidFill>
                  <a:srgbClr val="000000"/>
                </a:solidFill>
              </a:rPr>
              <a:t>225K</a:t>
            </a:r>
            <a:r>
              <a:rPr lang="en-US" sz="2800" b="0" i="0" u="none" strike="noStrike" baseline="0" dirty="0">
                <a:solidFill>
                  <a:srgbClr val="000000"/>
                </a:solidFill>
              </a:rPr>
              <a:t>.</a:t>
            </a:r>
          </a:p>
          <a:p>
            <a:pPr marL="457200" indent="-457200">
              <a:buFont typeface="+mj-lt"/>
              <a:buAutoNum type="alphaLcPeriod"/>
            </a:pPr>
            <a:r>
              <a:rPr lang="en-US" sz="2000" dirty="0">
                <a:solidFill>
                  <a:srgbClr val="000000"/>
                </a:solidFill>
              </a:rPr>
              <a:t>Specify any fees charged and or revenues collected for annual festivities such as Clifford Brown, July 4th Celebration, Juneteenth, etc.</a:t>
            </a:r>
          </a:p>
          <a:p>
            <a:pPr marL="457200" indent="-457200">
              <a:buFont typeface="+mj-lt"/>
              <a:buAutoNum type="alphaLcPeriod"/>
            </a:pPr>
            <a:endParaRPr lang="en-US" sz="2000" dirty="0">
              <a:solidFill>
                <a:srgbClr val="000000"/>
              </a:solidFill>
            </a:endParaRPr>
          </a:p>
          <a:p>
            <a:pPr marL="457200" indent="-457200">
              <a:buFont typeface="+mj-lt"/>
              <a:buAutoNum type="alphaLcPeriod"/>
            </a:pPr>
            <a:endParaRPr lang="en-US" sz="2000" dirty="0">
              <a:solidFill>
                <a:srgbClr val="000000"/>
              </a:solidFill>
            </a:endParaRPr>
          </a:p>
          <a:p>
            <a:pPr marL="457200" indent="-457200">
              <a:buFont typeface="+mj-lt"/>
              <a:buAutoNum type="alphaLcPeriod"/>
            </a:pPr>
            <a:r>
              <a:rPr lang="en-US" sz="2000" dirty="0">
                <a:solidFill>
                  <a:srgbClr val="000000"/>
                </a:solidFill>
              </a:rPr>
              <a:t>Specify any sponsorships.</a:t>
            </a:r>
          </a:p>
          <a:p>
            <a:pPr>
              <a:buClrTx/>
            </a:pPr>
            <a:endParaRPr lang="en-US" sz="2800" dirty="0"/>
          </a:p>
        </p:txBody>
      </p:sp>
      <p:sp>
        <p:nvSpPr>
          <p:cNvPr id="3" name="Content Placeholder 2">
            <a:extLst>
              <a:ext uri="{FF2B5EF4-FFF2-40B4-BE49-F238E27FC236}">
                <a16:creationId xmlns:a16="http://schemas.microsoft.com/office/drawing/2014/main" id="{75692D85-40CF-4AF2-8553-CF0E3C4B5022}"/>
              </a:ext>
            </a:extLst>
          </p:cNvPr>
          <p:cNvSpPr>
            <a:spLocks noGrp="1"/>
          </p:cNvSpPr>
          <p:nvPr>
            <p:ph sz="half" idx="13"/>
          </p:nvPr>
        </p:nvSpPr>
        <p:spPr/>
        <p:txBody>
          <a:bodyPr/>
          <a:lstStyle/>
          <a:p>
            <a:r>
              <a:rPr lang="en-US" dirty="0"/>
              <a:t>Question 7 </a:t>
            </a:r>
          </a:p>
        </p:txBody>
      </p:sp>
    </p:spTree>
    <p:extLst>
      <p:ext uri="{BB962C8B-B14F-4D97-AF65-F5344CB8AC3E}">
        <p14:creationId xmlns:p14="http://schemas.microsoft.com/office/powerpoint/2010/main" val="3372628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5B5AF-D8C5-B8DB-0695-CEFFBB1B00F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4107AC-EFA9-45F5-CFEA-2253A54BAAE7}"/>
              </a:ext>
            </a:extLst>
          </p:cNvPr>
          <p:cNvSpPr>
            <a:spLocks noGrp="1"/>
          </p:cNvSpPr>
          <p:nvPr>
            <p:ph sz="half" idx="2"/>
          </p:nvPr>
        </p:nvSpPr>
        <p:spPr>
          <a:xfrm>
            <a:off x="188911" y="1920500"/>
            <a:ext cx="10971458" cy="4482791"/>
          </a:xfrm>
        </p:spPr>
        <p:txBody>
          <a:bodyPr>
            <a:normAutofit/>
          </a:bodyPr>
          <a:lstStyle/>
          <a:p>
            <a:pPr marL="0" marR="0" indent="0">
              <a:spcAft>
                <a:spcPts val="1200"/>
              </a:spcAft>
              <a:buNone/>
            </a:pPr>
            <a:r>
              <a:rPr lang="en-US" sz="2400" dirty="0">
                <a:solidFill>
                  <a:srgbClr val="000000"/>
                </a:solidFill>
                <a:effectLst/>
                <a:ea typeface="Aptos" panose="020B0004020202020204" pitchFamily="34" charset="0"/>
                <a:cs typeface="Aptos" panose="020B0004020202020204" pitchFamily="34" charset="0"/>
              </a:rPr>
              <a:t>The additional $225,000 in this budget line supports expanded programming, rising artists’ fees and increased production costs related to community and cultural events. Approximately $324,000 of the total is earmarked for:</a:t>
            </a:r>
            <a:endParaRPr lang="en-US" sz="2400" dirty="0">
              <a:effectLst/>
              <a:ea typeface="Aptos" panose="020B0004020202020204" pitchFamily="34" charset="0"/>
              <a:cs typeface="Aptos" panose="020B0004020202020204" pitchFamily="34" charset="0"/>
            </a:endParaRPr>
          </a:p>
          <a:p>
            <a:pPr marL="0" marR="0" indent="0">
              <a:spcAft>
                <a:spcPts val="1200"/>
              </a:spcAft>
              <a:buNone/>
            </a:pPr>
            <a:r>
              <a:rPr lang="en-US" sz="2400" b="1" dirty="0">
                <a:solidFill>
                  <a:srgbClr val="000000"/>
                </a:solidFill>
                <a:effectLst/>
                <a:ea typeface="Aptos" panose="020B0004020202020204" pitchFamily="34" charset="0"/>
                <a:cs typeface="Aptos" panose="020B0004020202020204" pitchFamily="34" charset="0"/>
              </a:rPr>
              <a:t>Expanded Community Programming at the Urban Artist Exchange (UAE) and broader community:</a:t>
            </a:r>
            <a:endParaRPr lang="en-US" sz="2400" dirty="0">
              <a:effectLst/>
              <a:ea typeface="Aptos" panose="020B0004020202020204" pitchFamily="34" charset="0"/>
              <a:cs typeface="Aptos" panose="020B0004020202020204" pitchFamily="34" charset="0"/>
            </a:endParaRPr>
          </a:p>
          <a:p>
            <a:pPr>
              <a:lnSpc>
                <a:spcPct val="80000"/>
              </a:lnSpc>
              <a:spcBef>
                <a:spcPts val="600"/>
              </a:spcBef>
              <a:spcAft>
                <a:spcPts val="600"/>
              </a:spcAft>
            </a:pPr>
            <a:r>
              <a:rPr lang="en-US" sz="2200" dirty="0">
                <a:solidFill>
                  <a:srgbClr val="000000"/>
                </a:solidFill>
              </a:rPr>
              <a:t>Weekly summer concert series featuring local and regional artists.</a:t>
            </a:r>
          </a:p>
          <a:p>
            <a:pPr>
              <a:lnSpc>
                <a:spcPct val="80000"/>
              </a:lnSpc>
              <a:spcBef>
                <a:spcPts val="600"/>
              </a:spcBef>
              <a:spcAft>
                <a:spcPts val="600"/>
              </a:spcAft>
            </a:pPr>
            <a:r>
              <a:rPr lang="en-US" sz="2200" dirty="0">
                <a:solidFill>
                  <a:srgbClr val="000000"/>
                </a:solidFill>
              </a:rPr>
              <a:t>Launch of The Mane Gallery, a newly activated art exhibition space.</a:t>
            </a:r>
          </a:p>
          <a:p>
            <a:pPr>
              <a:lnSpc>
                <a:spcPct val="80000"/>
              </a:lnSpc>
              <a:spcBef>
                <a:spcPts val="600"/>
              </a:spcBef>
              <a:spcAft>
                <a:spcPts val="600"/>
              </a:spcAft>
            </a:pPr>
            <a:r>
              <a:rPr lang="en-US" sz="2200" dirty="0">
                <a:solidFill>
                  <a:srgbClr val="000000"/>
                </a:solidFill>
              </a:rPr>
              <a:t>A multi-day Dance Festival to highlight culturally diverse dance traditions.</a:t>
            </a:r>
          </a:p>
          <a:p>
            <a:pPr>
              <a:lnSpc>
                <a:spcPct val="80000"/>
              </a:lnSpc>
              <a:spcBef>
                <a:spcPts val="600"/>
              </a:spcBef>
              <a:spcAft>
                <a:spcPts val="600"/>
              </a:spcAft>
            </a:pPr>
            <a:r>
              <a:rPr lang="en-US" sz="2200" dirty="0">
                <a:solidFill>
                  <a:srgbClr val="000000"/>
                </a:solidFill>
              </a:rPr>
              <a:t>Adding community engagement activities/performances to the Wilmington Black Storytelling Residency and the Boysie Lowery Living Jazz Residency.</a:t>
            </a:r>
          </a:p>
          <a:p>
            <a:pPr marL="0" indent="0">
              <a:buClrTx/>
              <a:buNone/>
            </a:pPr>
            <a:endParaRPr lang="en-US" dirty="0"/>
          </a:p>
        </p:txBody>
      </p:sp>
      <p:sp>
        <p:nvSpPr>
          <p:cNvPr id="3" name="Content Placeholder 2">
            <a:extLst>
              <a:ext uri="{FF2B5EF4-FFF2-40B4-BE49-F238E27FC236}">
                <a16:creationId xmlns:a16="http://schemas.microsoft.com/office/drawing/2014/main" id="{75F8B3F6-248E-A46C-876A-0DE66CD511C7}"/>
              </a:ext>
            </a:extLst>
          </p:cNvPr>
          <p:cNvSpPr>
            <a:spLocks noGrp="1"/>
          </p:cNvSpPr>
          <p:nvPr>
            <p:ph sz="half" idx="13"/>
          </p:nvPr>
        </p:nvSpPr>
        <p:spPr/>
        <p:txBody>
          <a:bodyPr/>
          <a:lstStyle/>
          <a:p>
            <a:r>
              <a:rPr lang="en-US" dirty="0"/>
              <a:t>Question 7 Answer</a:t>
            </a:r>
          </a:p>
        </p:txBody>
      </p:sp>
    </p:spTree>
    <p:extLst>
      <p:ext uri="{BB962C8B-B14F-4D97-AF65-F5344CB8AC3E}">
        <p14:creationId xmlns:p14="http://schemas.microsoft.com/office/powerpoint/2010/main" val="1824105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92AD0-75BA-3388-9040-EFFED88FA16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75A562-5091-688E-C4A5-22D000982BB2}"/>
              </a:ext>
            </a:extLst>
          </p:cNvPr>
          <p:cNvSpPr>
            <a:spLocks noGrp="1"/>
          </p:cNvSpPr>
          <p:nvPr>
            <p:ph sz="half" idx="2"/>
          </p:nvPr>
        </p:nvSpPr>
        <p:spPr>
          <a:xfrm>
            <a:off x="188911" y="1786590"/>
            <a:ext cx="10971458" cy="4927975"/>
          </a:xfrm>
        </p:spPr>
        <p:txBody>
          <a:bodyPr>
            <a:normAutofit lnSpcReduction="10000"/>
          </a:bodyPr>
          <a:lstStyle/>
          <a:p>
            <a:pPr marL="0" marR="0" indent="0">
              <a:spcAft>
                <a:spcPts val="1200"/>
              </a:spcAft>
              <a:buNone/>
            </a:pPr>
            <a:r>
              <a:rPr lang="en-US" sz="1800" b="1" dirty="0">
                <a:solidFill>
                  <a:srgbClr val="000000"/>
                </a:solidFill>
                <a:effectLst/>
                <a:ea typeface="Aptos" panose="020B0004020202020204" pitchFamily="34" charset="0"/>
                <a:cs typeface="Aptos" panose="020B0004020202020204" pitchFamily="34" charset="0"/>
              </a:rPr>
              <a:t>Increased Production Costs Across All Events:</a:t>
            </a:r>
            <a:endParaRPr lang="en-US" sz="1800" dirty="0">
              <a:effectLst/>
              <a:ea typeface="Aptos" panose="020B0004020202020204" pitchFamily="34" charset="0"/>
              <a:cs typeface="Aptos" panose="020B0004020202020204" pitchFamily="34" charset="0"/>
            </a:endParaRPr>
          </a:p>
          <a:p>
            <a:pPr>
              <a:lnSpc>
                <a:spcPct val="100000"/>
              </a:lnSpc>
              <a:spcBef>
                <a:spcPts val="0"/>
              </a:spcBef>
              <a:spcAft>
                <a:spcPts val="600"/>
              </a:spcAft>
            </a:pPr>
            <a:r>
              <a:rPr lang="en-US" sz="2100" dirty="0">
                <a:solidFill>
                  <a:srgbClr val="000000"/>
                </a:solidFill>
              </a:rPr>
              <a:t>Union labor costs (stagehands, sound engineers, etc.).</a:t>
            </a:r>
          </a:p>
          <a:p>
            <a:pPr>
              <a:lnSpc>
                <a:spcPct val="100000"/>
              </a:lnSpc>
              <a:spcBef>
                <a:spcPts val="0"/>
              </a:spcBef>
              <a:spcAft>
                <a:spcPts val="600"/>
              </a:spcAft>
            </a:pPr>
            <a:r>
              <a:rPr lang="en-US" sz="2100" dirty="0">
                <a:solidFill>
                  <a:srgbClr val="000000"/>
                </a:solidFill>
              </a:rPr>
              <a:t>Equipment rental (staging, lighting, audio/visual).</a:t>
            </a:r>
          </a:p>
          <a:p>
            <a:pPr>
              <a:lnSpc>
                <a:spcPct val="100000"/>
              </a:lnSpc>
              <a:spcBef>
                <a:spcPts val="0"/>
              </a:spcBef>
              <a:spcAft>
                <a:spcPts val="600"/>
              </a:spcAft>
            </a:pPr>
            <a:r>
              <a:rPr lang="en-US" sz="2100" dirty="0">
                <a:solidFill>
                  <a:srgbClr val="000000"/>
                </a:solidFill>
              </a:rPr>
              <a:t>Cost of stage coverings, flooring, soundproofing, and barricades.</a:t>
            </a:r>
          </a:p>
          <a:p>
            <a:pPr>
              <a:lnSpc>
                <a:spcPct val="100000"/>
              </a:lnSpc>
              <a:spcBef>
                <a:spcPts val="0"/>
              </a:spcBef>
              <a:spcAft>
                <a:spcPts val="600"/>
              </a:spcAft>
            </a:pPr>
            <a:r>
              <a:rPr lang="en-US" sz="2100" dirty="0">
                <a:solidFill>
                  <a:srgbClr val="000000"/>
                </a:solidFill>
              </a:rPr>
              <a:t>Travel and lodging for regional/national performers.</a:t>
            </a:r>
            <a:endParaRPr lang="en-US" sz="1800" dirty="0">
              <a:solidFill>
                <a:srgbClr val="000000"/>
              </a:solidFill>
              <a:ea typeface="Aptos" panose="020B0004020202020204" pitchFamily="34" charset="0"/>
              <a:cs typeface="Aptos" panose="020B0004020202020204" pitchFamily="34" charset="0"/>
            </a:endParaRPr>
          </a:p>
          <a:p>
            <a:pPr marL="0" marR="0" indent="0">
              <a:spcAft>
                <a:spcPts val="1200"/>
              </a:spcAft>
              <a:buNone/>
            </a:pPr>
            <a:r>
              <a:rPr lang="en-US" sz="1800" b="1" dirty="0">
                <a:solidFill>
                  <a:srgbClr val="000000"/>
                </a:solidFill>
                <a:effectLst/>
                <a:ea typeface="Aptos" panose="020B0004020202020204" pitchFamily="34" charset="0"/>
                <a:cs typeface="Aptos" panose="020B0004020202020204" pitchFamily="34" charset="0"/>
              </a:rPr>
              <a:t>Rising Artist Fees:</a:t>
            </a:r>
            <a:endParaRPr lang="en-US" sz="1800" dirty="0">
              <a:effectLst/>
              <a:ea typeface="Aptos" panose="020B0004020202020204" pitchFamily="34" charset="0"/>
              <a:cs typeface="Aptos" panose="020B0004020202020204" pitchFamily="34" charset="0"/>
            </a:endParaRPr>
          </a:p>
          <a:p>
            <a:pPr marR="0">
              <a:lnSpc>
                <a:spcPct val="100000"/>
              </a:lnSpc>
              <a:spcBef>
                <a:spcPts val="0"/>
              </a:spcBef>
              <a:spcAft>
                <a:spcPts val="600"/>
              </a:spcAft>
            </a:pPr>
            <a:r>
              <a:rPr lang="en-US" sz="2100" dirty="0">
                <a:solidFill>
                  <a:srgbClr val="000000"/>
                </a:solidFill>
              </a:rPr>
              <a:t>Fees have increased 15–30% for high-caliber artists and ensembles.</a:t>
            </a:r>
          </a:p>
          <a:p>
            <a:pPr marR="0">
              <a:lnSpc>
                <a:spcPct val="100000"/>
              </a:lnSpc>
              <a:spcBef>
                <a:spcPts val="0"/>
              </a:spcBef>
              <a:spcAft>
                <a:spcPts val="600"/>
              </a:spcAft>
            </a:pPr>
            <a:r>
              <a:rPr lang="en-US" sz="2100" dirty="0">
                <a:solidFill>
                  <a:srgbClr val="000000"/>
                </a:solidFill>
              </a:rPr>
              <a:t>Community-focused artists and teaching artists are also receiving more competitive compensation.</a:t>
            </a:r>
            <a:endParaRPr lang="en-US" sz="1800" dirty="0">
              <a:solidFill>
                <a:srgbClr val="000000"/>
              </a:solidFill>
            </a:endParaRPr>
          </a:p>
          <a:p>
            <a:pPr marL="0" marR="0" indent="0">
              <a:spcAft>
                <a:spcPts val="1200"/>
              </a:spcAft>
              <a:buNone/>
            </a:pPr>
            <a:r>
              <a:rPr lang="en-US" sz="1800" b="1" dirty="0">
                <a:solidFill>
                  <a:srgbClr val="000000"/>
                </a:solidFill>
                <a:effectLst/>
                <a:ea typeface="Aptos" panose="020B0004020202020204" pitchFamily="34" charset="0"/>
                <a:cs typeface="Aptos" panose="020B0004020202020204" pitchFamily="34" charset="0"/>
              </a:rPr>
              <a:t>Future Planning – 2026 Juneteenth Celebration:</a:t>
            </a:r>
            <a:endParaRPr lang="en-US" sz="1800" dirty="0">
              <a:effectLst/>
              <a:ea typeface="Aptos" panose="020B0004020202020204" pitchFamily="34" charset="0"/>
              <a:cs typeface="Aptos" panose="020B0004020202020204" pitchFamily="34" charset="0"/>
            </a:endParaRPr>
          </a:p>
          <a:p>
            <a:pPr>
              <a:lnSpc>
                <a:spcPct val="100000"/>
              </a:lnSpc>
              <a:spcBef>
                <a:spcPts val="0"/>
              </a:spcBef>
              <a:spcAft>
                <a:spcPts val="600"/>
              </a:spcAft>
            </a:pPr>
            <a:r>
              <a:rPr lang="en-US" sz="2100" dirty="0">
                <a:solidFill>
                  <a:srgbClr val="000000"/>
                </a:solidFill>
              </a:rPr>
              <a:t>Projected increase in costs to enhance programming, cultural authenticity, and audience experience. Includes expanded youth engagement, wellness programming, and higher artist and production costs.</a:t>
            </a:r>
          </a:p>
          <a:p>
            <a:pPr marL="0" indent="0">
              <a:spcBef>
                <a:spcPts val="0"/>
              </a:spcBef>
              <a:spcAft>
                <a:spcPts val="0"/>
              </a:spcAft>
              <a:buNone/>
            </a:pPr>
            <a:endParaRPr lang="en-US" sz="1800" dirty="0">
              <a:effectLst/>
              <a:ea typeface="Aptos" panose="020B0004020202020204" pitchFamily="34" charset="0"/>
              <a:cs typeface="Aptos" panose="020B0004020202020204" pitchFamily="34" charset="0"/>
            </a:endParaRPr>
          </a:p>
          <a:p>
            <a:pPr marL="0" indent="0">
              <a:buClrTx/>
              <a:buNone/>
            </a:pPr>
            <a:endParaRPr lang="en-US" sz="2800" dirty="0"/>
          </a:p>
        </p:txBody>
      </p:sp>
      <p:sp>
        <p:nvSpPr>
          <p:cNvPr id="3" name="Content Placeholder 2">
            <a:extLst>
              <a:ext uri="{FF2B5EF4-FFF2-40B4-BE49-F238E27FC236}">
                <a16:creationId xmlns:a16="http://schemas.microsoft.com/office/drawing/2014/main" id="{DDCDF37A-30A9-74EA-9412-1D57506ED46B}"/>
              </a:ext>
            </a:extLst>
          </p:cNvPr>
          <p:cNvSpPr>
            <a:spLocks noGrp="1"/>
          </p:cNvSpPr>
          <p:nvPr>
            <p:ph sz="half" idx="13"/>
          </p:nvPr>
        </p:nvSpPr>
        <p:spPr/>
        <p:txBody>
          <a:bodyPr/>
          <a:lstStyle/>
          <a:p>
            <a:r>
              <a:rPr lang="en-US" dirty="0"/>
              <a:t>Question 7 Answer Continued</a:t>
            </a:r>
          </a:p>
        </p:txBody>
      </p:sp>
    </p:spTree>
    <p:extLst>
      <p:ext uri="{BB962C8B-B14F-4D97-AF65-F5344CB8AC3E}">
        <p14:creationId xmlns:p14="http://schemas.microsoft.com/office/powerpoint/2010/main" val="2315952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00BC0-9739-A11F-52A1-88E9FF75818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1093B1-0EDD-C74C-A854-CD776845A71B}"/>
              </a:ext>
            </a:extLst>
          </p:cNvPr>
          <p:cNvSpPr>
            <a:spLocks noGrp="1"/>
          </p:cNvSpPr>
          <p:nvPr>
            <p:ph sz="half" idx="2"/>
          </p:nvPr>
        </p:nvSpPr>
        <p:spPr>
          <a:xfrm>
            <a:off x="188911" y="1930025"/>
            <a:ext cx="10971458" cy="4823387"/>
          </a:xfrm>
        </p:spPr>
        <p:txBody>
          <a:bodyPr>
            <a:normAutofit/>
          </a:bodyPr>
          <a:lstStyle/>
          <a:p>
            <a:pPr marL="0" marR="0" indent="0">
              <a:spcAft>
                <a:spcPts val="900"/>
              </a:spcAft>
              <a:buNone/>
            </a:pPr>
            <a:r>
              <a:rPr lang="en-US" sz="2200" b="1" dirty="0">
                <a:solidFill>
                  <a:srgbClr val="000000"/>
                </a:solidFill>
                <a:effectLst/>
                <a:ea typeface="Aptos" panose="020B0004020202020204" pitchFamily="34" charset="0"/>
                <a:cs typeface="Aptos" panose="020B0004020202020204" pitchFamily="34" charset="0"/>
              </a:rPr>
              <a:t>Sponsorships and Vendor Income:</a:t>
            </a:r>
            <a:endParaRPr lang="en-US" sz="2200" b="1" dirty="0">
              <a:effectLst/>
              <a:ea typeface="Aptos" panose="020B0004020202020204" pitchFamily="34" charset="0"/>
              <a:cs typeface="Aptos" panose="020B0004020202020204" pitchFamily="34" charset="0"/>
            </a:endParaRPr>
          </a:p>
          <a:p>
            <a:pPr>
              <a:spcAft>
                <a:spcPts val="900"/>
              </a:spcAft>
            </a:pPr>
            <a:r>
              <a:rPr lang="en-US" sz="2200" dirty="0">
                <a:solidFill>
                  <a:srgbClr val="000000"/>
                </a:solidFill>
                <a:effectLst/>
                <a:ea typeface="Aptos" panose="020B0004020202020204" pitchFamily="34" charset="0"/>
                <a:cs typeface="Aptos" panose="020B0004020202020204" pitchFamily="34" charset="0"/>
              </a:rPr>
              <a:t>Corporate sponsorships have declined in recent years due to shifting priorities, changes in leadership at key companies (many now based outside Wilmington). </a:t>
            </a:r>
            <a:endParaRPr lang="en-US" sz="2200" dirty="0">
              <a:solidFill>
                <a:srgbClr val="000000"/>
              </a:solidFill>
              <a:ea typeface="Aptos" panose="020B0004020202020204" pitchFamily="34" charset="0"/>
              <a:cs typeface="Aptos" panose="020B0004020202020204" pitchFamily="34" charset="0"/>
            </a:endParaRPr>
          </a:p>
          <a:p>
            <a:pPr>
              <a:spcAft>
                <a:spcPts val="900"/>
              </a:spcAft>
            </a:pPr>
            <a:r>
              <a:rPr lang="en-US" sz="2200" dirty="0">
                <a:solidFill>
                  <a:srgbClr val="000000"/>
                </a:solidFill>
                <a:effectLst/>
                <a:ea typeface="Aptos" panose="020B0004020202020204" pitchFamily="34" charset="0"/>
                <a:cs typeface="Aptos" panose="020B0004020202020204" pitchFamily="34" charset="0"/>
              </a:rPr>
              <a:t>In addition, increased competition from other City departments and initiatives that use </a:t>
            </a:r>
            <a:r>
              <a:rPr lang="en-US" sz="2200" dirty="0" err="1">
                <a:solidFill>
                  <a:srgbClr val="000000"/>
                </a:solidFill>
                <a:effectLst/>
                <a:ea typeface="Aptos" panose="020B0004020202020204" pitchFamily="34" charset="0"/>
                <a:cs typeface="Aptos" panose="020B0004020202020204" pitchFamily="34" charset="0"/>
              </a:rPr>
              <a:t>Cityfest</a:t>
            </a:r>
            <a:r>
              <a:rPr lang="en-US" sz="2200" dirty="0">
                <a:solidFill>
                  <a:srgbClr val="000000"/>
                </a:solidFill>
                <a:effectLst/>
                <a:ea typeface="Aptos" panose="020B0004020202020204" pitchFamily="34" charset="0"/>
                <a:cs typeface="Aptos" panose="020B0004020202020204" pitchFamily="34" charset="0"/>
              </a:rPr>
              <a:t> as a passthrough for grant requests has diluted the organization’s capacity to secure sponsorships solely for its core programming.</a:t>
            </a:r>
            <a:endParaRPr lang="en-US" sz="2200" dirty="0">
              <a:effectLst/>
              <a:ea typeface="Aptos" panose="020B0004020202020204" pitchFamily="34" charset="0"/>
              <a:cs typeface="Aptos" panose="020B0004020202020204" pitchFamily="34" charset="0"/>
            </a:endParaRPr>
          </a:p>
          <a:p>
            <a:pPr>
              <a:spcAft>
                <a:spcPts val="900"/>
              </a:spcAft>
            </a:pPr>
            <a:r>
              <a:rPr lang="en-US" sz="2200" dirty="0">
                <a:solidFill>
                  <a:srgbClr val="000000"/>
                </a:solidFill>
                <a:effectLst/>
                <a:ea typeface="Aptos" panose="020B0004020202020204" pitchFamily="34" charset="0"/>
                <a:cs typeface="Aptos" panose="020B0004020202020204" pitchFamily="34" charset="0"/>
              </a:rPr>
              <a:t>Vendor fees and merchandise sales provide a modest but steady revenue stream, though they are not substantial enough to significantly offset program costs.</a:t>
            </a:r>
            <a:endParaRPr lang="en-US" sz="2200" dirty="0">
              <a:effectLst/>
              <a:ea typeface="Aptos" panose="020B0004020202020204" pitchFamily="34" charset="0"/>
              <a:cs typeface="Aptos" panose="020B0004020202020204" pitchFamily="34" charset="0"/>
            </a:endParaRPr>
          </a:p>
          <a:p>
            <a:pPr marL="0" indent="0">
              <a:spcBef>
                <a:spcPts val="0"/>
              </a:spcBef>
              <a:spcAft>
                <a:spcPts val="0"/>
              </a:spcAft>
              <a:buNone/>
            </a:pPr>
            <a:endParaRPr lang="en-US" sz="1800" dirty="0">
              <a:effectLst/>
              <a:ea typeface="Aptos" panose="020B0004020202020204" pitchFamily="34" charset="0"/>
              <a:cs typeface="Aptos" panose="020B0004020202020204" pitchFamily="34" charset="0"/>
            </a:endParaRPr>
          </a:p>
          <a:p>
            <a:pPr marL="0" indent="0">
              <a:buClrTx/>
              <a:buNone/>
            </a:pPr>
            <a:endParaRPr lang="en-US" sz="2800" dirty="0"/>
          </a:p>
        </p:txBody>
      </p:sp>
      <p:sp>
        <p:nvSpPr>
          <p:cNvPr id="3" name="Content Placeholder 2">
            <a:extLst>
              <a:ext uri="{FF2B5EF4-FFF2-40B4-BE49-F238E27FC236}">
                <a16:creationId xmlns:a16="http://schemas.microsoft.com/office/drawing/2014/main" id="{077799C0-7606-F225-AA47-1FA26199F6F5}"/>
              </a:ext>
            </a:extLst>
          </p:cNvPr>
          <p:cNvSpPr>
            <a:spLocks noGrp="1"/>
          </p:cNvSpPr>
          <p:nvPr>
            <p:ph sz="half" idx="13"/>
          </p:nvPr>
        </p:nvSpPr>
        <p:spPr/>
        <p:txBody>
          <a:bodyPr/>
          <a:lstStyle/>
          <a:p>
            <a:r>
              <a:rPr lang="en-US" dirty="0"/>
              <a:t>Question 7 Answer Continued</a:t>
            </a:r>
          </a:p>
        </p:txBody>
      </p:sp>
    </p:spTree>
    <p:extLst>
      <p:ext uri="{BB962C8B-B14F-4D97-AF65-F5344CB8AC3E}">
        <p14:creationId xmlns:p14="http://schemas.microsoft.com/office/powerpoint/2010/main" val="1506401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545EA0-7B28-4E05-858C-84BF9D1C683D}"/>
              </a:ext>
            </a:extLst>
          </p:cNvPr>
          <p:cNvSpPr>
            <a:spLocks noGrp="1"/>
          </p:cNvSpPr>
          <p:nvPr>
            <p:ph sz="half" idx="2"/>
          </p:nvPr>
        </p:nvSpPr>
        <p:spPr>
          <a:xfrm>
            <a:off x="188911" y="1758575"/>
            <a:ext cx="11387896" cy="4482791"/>
          </a:xfrm>
        </p:spPr>
        <p:txBody>
          <a:bodyPr/>
          <a:lstStyle/>
          <a:p>
            <a:pPr marL="0" indent="0">
              <a:buNone/>
            </a:pPr>
            <a:r>
              <a:rPr lang="en-US" sz="2800" b="0" i="0" u="none" strike="noStrike" baseline="0" dirty="0">
                <a:solidFill>
                  <a:srgbClr val="000000"/>
                </a:solidFill>
              </a:rPr>
              <a:t>Share the planned use for ~$</a:t>
            </a:r>
            <a:r>
              <a:rPr lang="en-US" sz="2800" b="0" i="0" u="none" strike="noStrike" baseline="0" dirty="0" err="1">
                <a:solidFill>
                  <a:srgbClr val="000000"/>
                </a:solidFill>
              </a:rPr>
              <a:t>324K</a:t>
            </a:r>
            <a:r>
              <a:rPr lang="en-US" sz="2800" b="0" i="0" u="none" strike="noStrike" baseline="0" dirty="0">
                <a:solidFill>
                  <a:srgbClr val="000000"/>
                </a:solidFill>
              </a:rPr>
              <a:t> budgeted for Consultants (excluding OED). </a:t>
            </a:r>
            <a:endParaRPr lang="en-US" sz="2800" dirty="0">
              <a:solidFill>
                <a:srgbClr val="000000"/>
              </a:solidFill>
            </a:endParaRPr>
          </a:p>
          <a:p>
            <a:pPr marL="514350" indent="-514350">
              <a:buFont typeface="+mj-lt"/>
              <a:buAutoNum type="alphaLcPeriod"/>
            </a:pPr>
            <a:r>
              <a:rPr lang="en-US" sz="2600" dirty="0">
                <a:solidFill>
                  <a:srgbClr val="000000"/>
                </a:solidFill>
              </a:rPr>
              <a:t>S</a:t>
            </a:r>
            <a:r>
              <a:rPr lang="en-US" sz="2600" b="0" i="0" u="none" strike="noStrike" baseline="0" dirty="0">
                <a:solidFill>
                  <a:srgbClr val="000000"/>
                </a:solidFill>
              </a:rPr>
              <a:t>pecify vendor name, length of contract, and purpose. </a:t>
            </a:r>
            <a:endParaRPr lang="en-US" sz="2600" dirty="0">
              <a:solidFill>
                <a:srgbClr val="000000"/>
              </a:solidFill>
            </a:endParaRPr>
          </a:p>
          <a:p>
            <a:pPr marL="514350" indent="-514350">
              <a:buFont typeface="+mj-lt"/>
              <a:buAutoNum type="alphaLcPeriod"/>
            </a:pPr>
            <a:r>
              <a:rPr lang="en-US" sz="2600" b="0" i="0" u="none" strike="noStrike" baseline="0" dirty="0">
                <a:solidFill>
                  <a:srgbClr val="000000"/>
                </a:solidFill>
              </a:rPr>
              <a:t>Specify if any DBE’s. </a:t>
            </a:r>
            <a:endParaRPr lang="en-US" sz="1800" b="0" i="0" u="none" strike="noStrike" baseline="0" dirty="0">
              <a:solidFill>
                <a:srgbClr val="000000"/>
              </a:solidFill>
              <a:latin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p:txBody>
      </p:sp>
      <p:sp>
        <p:nvSpPr>
          <p:cNvPr id="3" name="Content Placeholder 2">
            <a:extLst>
              <a:ext uri="{FF2B5EF4-FFF2-40B4-BE49-F238E27FC236}">
                <a16:creationId xmlns:a16="http://schemas.microsoft.com/office/drawing/2014/main" id="{75692D85-40CF-4AF2-8553-CF0E3C4B5022}"/>
              </a:ext>
            </a:extLst>
          </p:cNvPr>
          <p:cNvSpPr>
            <a:spLocks noGrp="1"/>
          </p:cNvSpPr>
          <p:nvPr>
            <p:ph sz="half" idx="13"/>
          </p:nvPr>
        </p:nvSpPr>
        <p:spPr/>
        <p:txBody>
          <a:bodyPr/>
          <a:lstStyle/>
          <a:p>
            <a:r>
              <a:rPr lang="en-US" dirty="0"/>
              <a:t>Question 8 </a:t>
            </a:r>
          </a:p>
        </p:txBody>
      </p:sp>
    </p:spTree>
    <p:extLst>
      <p:ext uri="{BB962C8B-B14F-4D97-AF65-F5344CB8AC3E}">
        <p14:creationId xmlns:p14="http://schemas.microsoft.com/office/powerpoint/2010/main" val="736458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0FC4FA88-4C8F-49D5-BD62-1590029BB5DF}"/>
              </a:ext>
            </a:extLst>
          </p:cNvPr>
          <p:cNvGraphicFramePr>
            <a:graphicFrameLocks noGrp="1"/>
          </p:cNvGraphicFramePr>
          <p:nvPr>
            <p:extLst>
              <p:ext uri="{D42A27DB-BD31-4B8C-83A1-F6EECF244321}">
                <p14:modId xmlns:p14="http://schemas.microsoft.com/office/powerpoint/2010/main" val="2259934990"/>
              </p:ext>
            </p:extLst>
          </p:nvPr>
        </p:nvGraphicFramePr>
        <p:xfrm>
          <a:off x="348916" y="1835770"/>
          <a:ext cx="11164659" cy="2682708"/>
        </p:xfrm>
        <a:graphic>
          <a:graphicData uri="http://schemas.openxmlformats.org/drawingml/2006/table">
            <a:tbl>
              <a:tblPr firstRow="1" bandRow="1">
                <a:tableStyleId>{7DF18680-E054-41AD-8BC1-D1AEF772440D}</a:tableStyleId>
              </a:tblPr>
              <a:tblGrid>
                <a:gridCol w="2965784">
                  <a:extLst>
                    <a:ext uri="{9D8B030D-6E8A-4147-A177-3AD203B41FA5}">
                      <a16:colId xmlns:a16="http://schemas.microsoft.com/office/drawing/2014/main" val="1668008038"/>
                    </a:ext>
                  </a:extLst>
                </a:gridCol>
                <a:gridCol w="1991226">
                  <a:extLst>
                    <a:ext uri="{9D8B030D-6E8A-4147-A177-3AD203B41FA5}">
                      <a16:colId xmlns:a16="http://schemas.microsoft.com/office/drawing/2014/main" val="2399952857"/>
                    </a:ext>
                  </a:extLst>
                </a:gridCol>
                <a:gridCol w="1582153">
                  <a:extLst>
                    <a:ext uri="{9D8B030D-6E8A-4147-A177-3AD203B41FA5}">
                      <a16:colId xmlns:a16="http://schemas.microsoft.com/office/drawing/2014/main" val="3786460921"/>
                    </a:ext>
                  </a:extLst>
                </a:gridCol>
                <a:gridCol w="2688540">
                  <a:extLst>
                    <a:ext uri="{9D8B030D-6E8A-4147-A177-3AD203B41FA5}">
                      <a16:colId xmlns:a16="http://schemas.microsoft.com/office/drawing/2014/main" val="2719447488"/>
                    </a:ext>
                  </a:extLst>
                </a:gridCol>
                <a:gridCol w="1936956">
                  <a:extLst>
                    <a:ext uri="{9D8B030D-6E8A-4147-A177-3AD203B41FA5}">
                      <a16:colId xmlns:a16="http://schemas.microsoft.com/office/drawing/2014/main" val="3704409134"/>
                    </a:ext>
                  </a:extLst>
                </a:gridCol>
              </a:tblGrid>
              <a:tr h="457765">
                <a:tc>
                  <a:txBody>
                    <a:bodyPr/>
                    <a:lstStyle/>
                    <a:p>
                      <a:pPr marL="0" indent="0"/>
                      <a:r>
                        <a:rPr lang="en-US" sz="1600" dirty="0"/>
                        <a:t>Use of Professional Services Funds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600" dirty="0"/>
                        <a:t>Vendor</a:t>
                      </a:r>
                    </a:p>
                  </a:txBody>
                  <a:tcPr anchor="ctr">
                    <a:lnT w="12700" cap="flat" cmpd="sng" algn="ctr">
                      <a:solidFill>
                        <a:schemeClr val="tx1"/>
                      </a:solidFill>
                      <a:prstDash val="solid"/>
                      <a:round/>
                      <a:headEnd type="none" w="med" len="med"/>
                      <a:tailEnd type="none" w="med" len="med"/>
                    </a:lnT>
                  </a:tcPr>
                </a:tc>
                <a:tc>
                  <a:txBody>
                    <a:bodyPr/>
                    <a:lstStyle/>
                    <a:p>
                      <a:pPr algn="ctr"/>
                      <a:r>
                        <a:rPr lang="en-US" sz="1600" dirty="0"/>
                        <a:t>Length</a:t>
                      </a:r>
                    </a:p>
                  </a:txBody>
                  <a:tcPr anchor="ctr">
                    <a:lnT w="12700" cap="flat" cmpd="sng" algn="ctr">
                      <a:solidFill>
                        <a:schemeClr val="tx1"/>
                      </a:solidFill>
                      <a:prstDash val="solid"/>
                      <a:round/>
                      <a:headEnd type="none" w="med" len="med"/>
                      <a:tailEnd type="none" w="med" len="med"/>
                    </a:lnT>
                  </a:tcPr>
                </a:tc>
                <a:tc>
                  <a:txBody>
                    <a:bodyPr/>
                    <a:lstStyle/>
                    <a:p>
                      <a:pPr algn="ctr"/>
                      <a:r>
                        <a:rPr lang="en-US" sz="1600" dirty="0"/>
                        <a:t>Purpose</a:t>
                      </a:r>
                    </a:p>
                  </a:txBody>
                  <a:tcPr anchor="ctr">
                    <a:lnT w="12700" cap="flat" cmpd="sng" algn="ctr">
                      <a:solidFill>
                        <a:schemeClr val="tx1"/>
                      </a:solidFill>
                      <a:prstDash val="solid"/>
                      <a:round/>
                      <a:headEnd type="none" w="med" len="med"/>
                      <a:tailEnd type="none" w="med" len="med"/>
                    </a:lnT>
                  </a:tcPr>
                </a:tc>
                <a:tc>
                  <a:txBody>
                    <a:bodyPr/>
                    <a:lstStyle/>
                    <a:p>
                      <a:pPr algn="ctr"/>
                      <a:r>
                        <a:rPr lang="en-US" sz="1600" dirty="0"/>
                        <a:t>Proposed FY 2026 Budget Amount</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49514903"/>
                  </a:ext>
                </a:extLst>
              </a:tr>
              <a:tr h="610068">
                <a:tc>
                  <a:txBody>
                    <a:bodyPr/>
                    <a:lstStyle/>
                    <a:p>
                      <a:r>
                        <a:rPr lang="en-US" sz="1600" dirty="0"/>
                        <a:t>Lobbyist</a:t>
                      </a:r>
                    </a:p>
                  </a:txBody>
                  <a:tcPr anchor="ctr">
                    <a:lnL w="12700" cap="flat" cmpd="sng" algn="ctr">
                      <a:solidFill>
                        <a:schemeClr val="tx1"/>
                      </a:solidFill>
                      <a:prstDash val="solid"/>
                      <a:round/>
                      <a:headEnd type="none" w="med" len="med"/>
                      <a:tailEnd type="none" w="med" len="med"/>
                    </a:lnL>
                  </a:tcPr>
                </a:tc>
                <a:tc>
                  <a:txBody>
                    <a:bodyPr/>
                    <a:lstStyle/>
                    <a:p>
                      <a:pPr algn="ctr"/>
                      <a:r>
                        <a:rPr lang="en-US" sz="1600" dirty="0"/>
                        <a:t>Maven Strategies LLC</a:t>
                      </a:r>
                    </a:p>
                  </a:txBody>
                  <a:tcPr anchor="ctr"/>
                </a:tc>
                <a:tc>
                  <a:txBody>
                    <a:bodyPr/>
                    <a:lstStyle/>
                    <a:p>
                      <a:pPr algn="ctr"/>
                      <a:r>
                        <a:rPr lang="en-US" sz="1600" dirty="0"/>
                        <a:t>Annual</a:t>
                      </a:r>
                    </a:p>
                  </a:txBody>
                  <a:tcPr anchor="ctr"/>
                </a:tc>
                <a:tc>
                  <a:txBody>
                    <a:bodyPr/>
                    <a:lstStyle/>
                    <a:p>
                      <a:pPr algn="ctr"/>
                      <a:r>
                        <a:rPr lang="en-US" sz="1600" dirty="0"/>
                        <a:t>Represent City’s interests at State Legislature</a:t>
                      </a:r>
                    </a:p>
                  </a:txBody>
                  <a:tcPr anchor="ctr"/>
                </a:tc>
                <a:tc>
                  <a:txBody>
                    <a:bodyPr/>
                    <a:lstStyle/>
                    <a:p>
                      <a:pPr algn="ctr"/>
                      <a:r>
                        <a:rPr lang="en-US" sz="1600" dirty="0"/>
                        <a:t>$46,000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51089778"/>
                  </a:ext>
                </a:extLst>
              </a:tr>
              <a:tr h="457765">
                <a:tc>
                  <a:txBody>
                    <a:bodyPr/>
                    <a:lstStyle/>
                    <a:p>
                      <a:r>
                        <a:rPr lang="en-US" sz="1600" strike="noStrike" dirty="0"/>
                        <a:t>Special Projects Consultant</a:t>
                      </a:r>
                    </a:p>
                  </a:txBody>
                  <a:tcPr anchor="ctr">
                    <a:lnL w="12700" cap="flat" cmpd="sng" algn="ctr">
                      <a:solidFill>
                        <a:schemeClr val="tx1"/>
                      </a:solidFill>
                      <a:prstDash val="solid"/>
                      <a:round/>
                      <a:headEnd type="none" w="med" len="med"/>
                      <a:tailEnd type="none" w="med" len="med"/>
                    </a:lnL>
                  </a:tcPr>
                </a:tc>
                <a:tc>
                  <a:txBody>
                    <a:bodyPr/>
                    <a:lstStyle/>
                    <a:p>
                      <a:pPr algn="ctr"/>
                      <a:r>
                        <a:rPr lang="en-US" sz="1600" strike="noStrike" dirty="0"/>
                        <a:t>TBD</a:t>
                      </a:r>
                    </a:p>
                  </a:txBody>
                  <a:tcPr anchor="ctr"/>
                </a:tc>
                <a:tc>
                  <a:txBody>
                    <a:bodyPr/>
                    <a:lstStyle/>
                    <a:p>
                      <a:pPr algn="ctr"/>
                      <a:r>
                        <a:rPr lang="en-US" sz="1600" strike="noStrike" dirty="0"/>
                        <a:t>TBD, up to 1 year</a:t>
                      </a:r>
                    </a:p>
                  </a:txBody>
                  <a:tcPr anchor="ctr"/>
                </a:tc>
                <a:tc>
                  <a:txBody>
                    <a:bodyPr/>
                    <a:lstStyle/>
                    <a:p>
                      <a:pPr algn="ctr"/>
                      <a:r>
                        <a:rPr lang="en-US" sz="1600" strike="noStrike" dirty="0"/>
                        <a:t>As needed</a:t>
                      </a:r>
                    </a:p>
                  </a:txBody>
                  <a:tcPr anchor="ctr"/>
                </a:tc>
                <a:tc>
                  <a:txBody>
                    <a:bodyPr/>
                    <a:lstStyle/>
                    <a:p>
                      <a:pPr algn="ctr"/>
                      <a:r>
                        <a:rPr lang="en-US" sz="1600" strike="noStrike" dirty="0"/>
                        <a:t>$15,000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06640347"/>
                  </a:ext>
                </a:extLst>
              </a:tr>
              <a:tr h="457765">
                <a:tc>
                  <a:txBody>
                    <a:bodyPr/>
                    <a:lstStyle/>
                    <a:p>
                      <a:r>
                        <a:rPr lang="en-US" sz="1600" b="0" dirty="0"/>
                        <a:t>Contingency consultant services</a:t>
                      </a:r>
                    </a:p>
                  </a:txBody>
                  <a:tcPr anchor="ctr">
                    <a:lnL w="12700" cap="flat" cmpd="sng" algn="ctr">
                      <a:solidFill>
                        <a:schemeClr val="tx1"/>
                      </a:solidFill>
                      <a:prstDash val="solid"/>
                      <a:round/>
                      <a:headEnd type="none" w="med" len="med"/>
                      <a:tailEnd type="none" w="med" len="med"/>
                    </a:lnL>
                  </a:tcPr>
                </a:tc>
                <a:tc>
                  <a:txBody>
                    <a:bodyPr/>
                    <a:lstStyle/>
                    <a:p>
                      <a:pPr algn="ctr"/>
                      <a:r>
                        <a:rPr lang="en-US" sz="1600" dirty="0"/>
                        <a:t>TBD</a:t>
                      </a:r>
                    </a:p>
                  </a:txBody>
                  <a:tcPr anchor="ctr"/>
                </a:tc>
                <a:tc>
                  <a:txBody>
                    <a:bodyPr/>
                    <a:lstStyle/>
                    <a:p>
                      <a:pPr algn="ctr"/>
                      <a:r>
                        <a:rPr lang="en-US" sz="1600" dirty="0"/>
                        <a:t>TBD, up to 1 year</a:t>
                      </a:r>
                    </a:p>
                  </a:txBody>
                  <a:tcPr anchor="ctr"/>
                </a:tc>
                <a:tc>
                  <a:txBody>
                    <a:bodyPr/>
                    <a:lstStyle/>
                    <a:p>
                      <a:pPr algn="ctr"/>
                      <a:r>
                        <a:rPr lang="en-US" sz="1600" dirty="0"/>
                        <a:t>As needed</a:t>
                      </a:r>
                    </a:p>
                  </a:txBody>
                  <a:tcPr anchor="ctr"/>
                </a:tc>
                <a:tc>
                  <a:txBody>
                    <a:bodyPr/>
                    <a:lstStyle/>
                    <a:p>
                      <a:pPr algn="ctr"/>
                      <a:r>
                        <a:rPr lang="en-US" sz="1600" b="0" dirty="0"/>
                        <a:t>$40,000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35901044"/>
                  </a:ext>
                </a:extLst>
              </a:tr>
              <a:tr h="265022">
                <a:tc>
                  <a:txBody>
                    <a:bodyPr/>
                    <a:lstStyle/>
                    <a:p>
                      <a:r>
                        <a:rPr lang="en-US" sz="1600" b="1" dirty="0"/>
                        <a:t>Total:</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endParaRPr lang="en-US" sz="1600" b="1" dirty="0"/>
                    </a:p>
                  </a:txBody>
                  <a:tcPr anchor="ctr">
                    <a:lnB w="12700" cap="flat" cmpd="sng" algn="ctr">
                      <a:solidFill>
                        <a:schemeClr val="tx1"/>
                      </a:solidFill>
                      <a:prstDash val="solid"/>
                      <a:round/>
                      <a:headEnd type="none" w="med" len="med"/>
                      <a:tailEnd type="none" w="med" len="med"/>
                    </a:lnB>
                  </a:tcPr>
                </a:tc>
                <a:tc>
                  <a:txBody>
                    <a:bodyPr/>
                    <a:lstStyle/>
                    <a:p>
                      <a:pPr algn="ctr"/>
                      <a:endParaRPr lang="en-US" sz="1600" b="1" dirty="0"/>
                    </a:p>
                  </a:txBody>
                  <a:tcPr anchor="ctr">
                    <a:lnB w="12700" cap="flat" cmpd="sng" algn="ctr">
                      <a:solidFill>
                        <a:schemeClr val="tx1"/>
                      </a:solidFill>
                      <a:prstDash val="solid"/>
                      <a:round/>
                      <a:headEnd type="none" w="med" len="med"/>
                      <a:tailEnd type="none" w="med" len="med"/>
                    </a:lnB>
                  </a:tcPr>
                </a:tc>
                <a:tc>
                  <a:txBody>
                    <a:bodyPr/>
                    <a:lstStyle/>
                    <a:p>
                      <a:pPr algn="ctr"/>
                      <a:endParaRPr lang="en-US" sz="1600" b="1" dirty="0"/>
                    </a:p>
                  </a:txBody>
                  <a:tcPr anchor="ctr">
                    <a:lnB w="12700" cap="flat" cmpd="sng" algn="ctr">
                      <a:solidFill>
                        <a:schemeClr val="tx1"/>
                      </a:solidFill>
                      <a:prstDash val="solid"/>
                      <a:round/>
                      <a:headEnd type="none" w="med" len="med"/>
                      <a:tailEnd type="none" w="med" len="med"/>
                    </a:lnB>
                  </a:tcPr>
                </a:tc>
                <a:tc>
                  <a:txBody>
                    <a:bodyPr/>
                    <a:lstStyle/>
                    <a:p>
                      <a:pPr algn="ctr"/>
                      <a:r>
                        <a:rPr lang="en-US" sz="1600" b="1" dirty="0"/>
                        <a:t>$101,000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4870361"/>
                  </a:ext>
                </a:extLst>
              </a:tr>
            </a:tbl>
          </a:graphicData>
        </a:graphic>
      </p:graphicFrame>
      <p:sp>
        <p:nvSpPr>
          <p:cNvPr id="3" name="Content Placeholder 2">
            <a:extLst>
              <a:ext uri="{FF2B5EF4-FFF2-40B4-BE49-F238E27FC236}">
                <a16:creationId xmlns:a16="http://schemas.microsoft.com/office/drawing/2014/main" id="{6A246EF7-45DB-4E5D-9D7B-30875253C5C6}"/>
              </a:ext>
            </a:extLst>
          </p:cNvPr>
          <p:cNvSpPr txBox="1">
            <a:spLocks/>
          </p:cNvSpPr>
          <p:nvPr/>
        </p:nvSpPr>
        <p:spPr>
          <a:xfrm>
            <a:off x="188911" y="1188720"/>
            <a:ext cx="7721602" cy="473825"/>
          </a:xfrm>
          <a:prstGeom prst="rect">
            <a:avLst/>
          </a:prstGeom>
        </p:spPr>
        <p:txBody>
          <a:bodyPr vert="horz" lIns="0" tIns="45720" rIns="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800" b="1"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Question 8a Answer – Mayor’s Office Admin </a:t>
            </a:r>
          </a:p>
        </p:txBody>
      </p:sp>
    </p:spTree>
    <p:extLst>
      <p:ext uri="{BB962C8B-B14F-4D97-AF65-F5344CB8AC3E}">
        <p14:creationId xmlns:p14="http://schemas.microsoft.com/office/powerpoint/2010/main" val="3463700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72CEC-5171-816E-3AEE-300777FC3B0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BCF481-F3AA-06F7-61D2-772813296C6B}"/>
              </a:ext>
            </a:extLst>
          </p:cNvPr>
          <p:cNvSpPr>
            <a:spLocks noGrp="1"/>
          </p:cNvSpPr>
          <p:nvPr>
            <p:ph sz="half" idx="2"/>
          </p:nvPr>
        </p:nvSpPr>
        <p:spPr>
          <a:xfrm>
            <a:off x="188911" y="1758575"/>
            <a:ext cx="10971458" cy="4756525"/>
          </a:xfrm>
        </p:spPr>
        <p:txBody>
          <a:bodyPr>
            <a:normAutofit fontScale="92500" lnSpcReduction="10000"/>
          </a:bodyPr>
          <a:lstStyle/>
          <a:p>
            <a:pPr marL="0" marR="0" indent="0">
              <a:spcAft>
                <a:spcPts val="1200"/>
              </a:spcAft>
              <a:buNone/>
            </a:pPr>
            <a:r>
              <a:rPr lang="en-US" sz="2000" b="1" dirty="0">
                <a:solidFill>
                  <a:srgbClr val="000000"/>
                </a:solidFill>
                <a:effectLst/>
                <a:ea typeface="Aptos" panose="020B0004020202020204" pitchFamily="34" charset="0"/>
                <a:cs typeface="Aptos" panose="020B0004020202020204" pitchFamily="34" charset="0"/>
              </a:rPr>
              <a:t>Disadvantaged Business Enterprises (DBEs):</a:t>
            </a:r>
          </a:p>
          <a:p>
            <a:r>
              <a:rPr lang="en-US" sz="2000" dirty="0">
                <a:solidFill>
                  <a:srgbClr val="000000"/>
                </a:solidFill>
                <a:effectLst/>
                <a:ea typeface="Aptos" panose="020B0004020202020204" pitchFamily="34" charset="0"/>
                <a:cs typeface="Aptos" panose="020B0004020202020204" pitchFamily="34" charset="0"/>
              </a:rPr>
              <a:t>The Office of Cultural Affairs is committed to supporting minority-owned and operated small businesses. The annual contracts with Flux Creative Consultants, Tierra Spencer, and TAHIRA exemplify this commitment, as all are recognized minority-owned enterprises. For other consulting needs, the office actively seeks to engage DBEs, ensuring that procurement practices promote diversity and inclusion within the cultural programming sector.</a:t>
            </a:r>
          </a:p>
          <a:p>
            <a:pPr marL="0" marR="0" indent="0">
              <a:spcAft>
                <a:spcPts val="1200"/>
              </a:spcAft>
              <a:buNone/>
            </a:pPr>
            <a:r>
              <a:rPr lang="en-US" sz="2000" b="1" dirty="0">
                <a:solidFill>
                  <a:srgbClr val="000000"/>
                </a:solidFill>
                <a:effectLst/>
                <a:ea typeface="Aptos" panose="020B0004020202020204" pitchFamily="34" charset="0"/>
                <a:cs typeface="Aptos" panose="020B0004020202020204" pitchFamily="34" charset="0"/>
              </a:rPr>
              <a:t>Vendor Details:</a:t>
            </a:r>
            <a:endParaRPr lang="en-US" sz="2000" b="1" dirty="0">
              <a:effectLst/>
              <a:ea typeface="Aptos" panose="020B0004020202020204" pitchFamily="34" charset="0"/>
              <a:cs typeface="Aptos" panose="020B0004020202020204" pitchFamily="34" charset="0"/>
            </a:endParaRPr>
          </a:p>
          <a:p>
            <a:pPr marL="0" marR="0" indent="0">
              <a:spcAft>
                <a:spcPts val="1200"/>
              </a:spcAft>
              <a:buNone/>
            </a:pPr>
            <a:r>
              <a:rPr lang="en-US" sz="2000" b="1" u="sng" dirty="0">
                <a:solidFill>
                  <a:srgbClr val="000000"/>
                </a:solidFill>
                <a:effectLst/>
                <a:ea typeface="Aptos" panose="020B0004020202020204" pitchFamily="34" charset="0"/>
                <a:cs typeface="Aptos" panose="020B0004020202020204" pitchFamily="34" charset="0"/>
              </a:rPr>
              <a:t>Flux Creative Consultants </a:t>
            </a:r>
            <a:r>
              <a:rPr lang="en-US" sz="2000" u="sng" dirty="0">
                <a:solidFill>
                  <a:srgbClr val="000000"/>
                </a:solidFill>
                <a:effectLst/>
                <a:ea typeface="Aptos" panose="020B0004020202020204" pitchFamily="34" charset="0"/>
                <a:cs typeface="Aptos" panose="020B0004020202020204" pitchFamily="34" charset="0"/>
              </a:rPr>
              <a:t>- $42,000</a:t>
            </a:r>
            <a:endParaRPr lang="en-US" sz="2000" u="sng" dirty="0">
              <a:effectLst/>
              <a:ea typeface="Aptos" panose="020B0004020202020204" pitchFamily="34" charset="0"/>
              <a:cs typeface="Aptos" panose="020B0004020202020204" pitchFamily="34" charset="0"/>
            </a:endParaRPr>
          </a:p>
          <a:p>
            <a:pPr marL="0" marR="0" indent="0">
              <a:spcAft>
                <a:spcPts val="1200"/>
              </a:spcAft>
              <a:buNone/>
            </a:pPr>
            <a:r>
              <a:rPr lang="en-US" sz="2000" b="1" dirty="0">
                <a:solidFill>
                  <a:srgbClr val="000000"/>
                </a:solidFill>
                <a:effectLst/>
                <a:ea typeface="Aptos" panose="020B0004020202020204" pitchFamily="34" charset="0"/>
                <a:cs typeface="Aptos" panose="020B0004020202020204" pitchFamily="34" charset="0"/>
              </a:rPr>
              <a:t>Purpose:</a:t>
            </a:r>
            <a:r>
              <a:rPr lang="en-US" sz="2000" dirty="0">
                <a:solidFill>
                  <a:srgbClr val="000000"/>
                </a:solidFill>
                <a:effectLst/>
                <a:ea typeface="Aptos" panose="020B0004020202020204" pitchFamily="34" charset="0"/>
                <a:cs typeface="Aptos" panose="020B0004020202020204" pitchFamily="34" charset="0"/>
              </a:rPr>
              <a:t> Provides a range of services including event production, marketing, and community engagement support for various cultural programs.</a:t>
            </a:r>
            <a:endParaRPr lang="en-US" sz="2000" dirty="0">
              <a:effectLst/>
              <a:ea typeface="Aptos" panose="020B0004020202020204" pitchFamily="34" charset="0"/>
              <a:cs typeface="Aptos" panose="020B0004020202020204" pitchFamily="34" charset="0"/>
            </a:endParaRPr>
          </a:p>
          <a:p>
            <a:pPr marL="0" marR="0" indent="0">
              <a:spcAft>
                <a:spcPts val="1200"/>
              </a:spcAft>
              <a:buNone/>
            </a:pPr>
            <a:r>
              <a:rPr lang="en-US" sz="2000" b="1" dirty="0">
                <a:solidFill>
                  <a:srgbClr val="000000"/>
                </a:solidFill>
                <a:effectLst/>
                <a:ea typeface="Aptos" panose="020B0004020202020204" pitchFamily="34" charset="0"/>
                <a:cs typeface="Aptos" panose="020B0004020202020204" pitchFamily="34" charset="0"/>
              </a:rPr>
              <a:t>Length of Contract: </a:t>
            </a:r>
            <a:r>
              <a:rPr lang="en-US" sz="2000" dirty="0">
                <a:solidFill>
                  <a:srgbClr val="000000"/>
                </a:solidFill>
                <a:effectLst/>
                <a:ea typeface="Aptos" panose="020B0004020202020204" pitchFamily="34" charset="0"/>
                <a:cs typeface="Aptos" panose="020B0004020202020204" pitchFamily="34" charset="0"/>
              </a:rPr>
              <a:t>Annual contract, subject to renewal based on performance and program needs.</a:t>
            </a:r>
            <a:endParaRPr lang="en-US" sz="2000" dirty="0">
              <a:effectLst/>
              <a:ea typeface="Aptos" panose="020B0004020202020204" pitchFamily="34" charset="0"/>
              <a:cs typeface="Aptos" panose="020B0004020202020204" pitchFamily="34" charset="0"/>
            </a:endParaRPr>
          </a:p>
          <a:p>
            <a:pPr marL="0" marR="0" indent="0">
              <a:spcAft>
                <a:spcPts val="1200"/>
              </a:spcAft>
              <a:buNone/>
            </a:pPr>
            <a:r>
              <a:rPr lang="en-US" sz="2000" b="1" dirty="0">
                <a:solidFill>
                  <a:srgbClr val="000000"/>
                </a:solidFill>
                <a:effectLst/>
                <a:ea typeface="Aptos" panose="020B0004020202020204" pitchFamily="34" charset="0"/>
                <a:cs typeface="Aptos" panose="020B0004020202020204" pitchFamily="34" charset="0"/>
              </a:rPr>
              <a:t>Vendor Status: </a:t>
            </a:r>
            <a:r>
              <a:rPr lang="en-US" sz="2000" dirty="0">
                <a:solidFill>
                  <a:srgbClr val="000000"/>
                </a:solidFill>
                <a:effectLst/>
                <a:ea typeface="Aptos" panose="020B0004020202020204" pitchFamily="34" charset="0"/>
                <a:cs typeface="Aptos" panose="020B0004020202020204" pitchFamily="34" charset="0"/>
              </a:rPr>
              <a:t>Minority-owned small business.</a:t>
            </a:r>
            <a:endParaRPr lang="en-US" sz="2000" dirty="0">
              <a:effectLst/>
              <a:ea typeface="Aptos" panose="020B0004020202020204" pitchFamily="34" charset="0"/>
              <a:cs typeface="Aptos" panose="020B0004020202020204" pitchFamily="34" charset="0"/>
            </a:endParaRPr>
          </a:p>
        </p:txBody>
      </p:sp>
      <p:sp>
        <p:nvSpPr>
          <p:cNvPr id="3" name="Content Placeholder 2">
            <a:extLst>
              <a:ext uri="{FF2B5EF4-FFF2-40B4-BE49-F238E27FC236}">
                <a16:creationId xmlns:a16="http://schemas.microsoft.com/office/drawing/2014/main" id="{E034E7EC-C926-81E4-BCF0-3F92F80D7AFB}"/>
              </a:ext>
            </a:extLst>
          </p:cNvPr>
          <p:cNvSpPr>
            <a:spLocks noGrp="1"/>
          </p:cNvSpPr>
          <p:nvPr>
            <p:ph sz="half" idx="13"/>
          </p:nvPr>
        </p:nvSpPr>
        <p:spPr>
          <a:xfrm>
            <a:off x="188911" y="1188720"/>
            <a:ext cx="6176030" cy="473825"/>
          </a:xfrm>
        </p:spPr>
        <p:txBody>
          <a:bodyPr/>
          <a:lstStyle/>
          <a:p>
            <a:r>
              <a:rPr lang="en-US" dirty="0"/>
              <a:t>Question 8a Answer – Cultural Affairs</a:t>
            </a:r>
          </a:p>
        </p:txBody>
      </p:sp>
    </p:spTree>
    <p:extLst>
      <p:ext uri="{BB962C8B-B14F-4D97-AF65-F5344CB8AC3E}">
        <p14:creationId xmlns:p14="http://schemas.microsoft.com/office/powerpoint/2010/main" val="18531789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0E6BF-4AF7-20C6-ACD9-302C7478438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8F223D-5377-E20B-9C91-8E3E551C55E7}"/>
              </a:ext>
            </a:extLst>
          </p:cNvPr>
          <p:cNvSpPr>
            <a:spLocks noGrp="1"/>
          </p:cNvSpPr>
          <p:nvPr>
            <p:ph sz="half" idx="2"/>
          </p:nvPr>
        </p:nvSpPr>
        <p:spPr>
          <a:xfrm>
            <a:off x="188911" y="1846729"/>
            <a:ext cx="10971458" cy="4894730"/>
          </a:xfrm>
        </p:spPr>
        <p:txBody>
          <a:bodyPr>
            <a:normAutofit lnSpcReduction="10000"/>
          </a:bodyPr>
          <a:lstStyle/>
          <a:p>
            <a:pPr marL="0" marR="0" indent="0">
              <a:spcBef>
                <a:spcPts val="600"/>
              </a:spcBef>
              <a:spcAft>
                <a:spcPts val="600"/>
              </a:spcAft>
              <a:buNone/>
            </a:pPr>
            <a:r>
              <a:rPr lang="en-US" sz="2000" b="1" u="sng" dirty="0">
                <a:solidFill>
                  <a:srgbClr val="000000"/>
                </a:solidFill>
                <a:effectLst/>
                <a:ea typeface="Aptos" panose="020B0004020202020204" pitchFamily="34" charset="0"/>
                <a:cs typeface="Aptos" panose="020B0004020202020204" pitchFamily="34" charset="0"/>
              </a:rPr>
              <a:t>Tierra Spencer </a:t>
            </a:r>
            <a:r>
              <a:rPr lang="en-US" sz="2000" u="sng" dirty="0">
                <a:solidFill>
                  <a:srgbClr val="000000"/>
                </a:solidFill>
                <a:effectLst/>
                <a:ea typeface="Aptos" panose="020B0004020202020204" pitchFamily="34" charset="0"/>
                <a:cs typeface="Aptos" panose="020B0004020202020204" pitchFamily="34" charset="0"/>
              </a:rPr>
              <a:t>- $30,000</a:t>
            </a:r>
          </a:p>
          <a:p>
            <a:pPr marL="0" marR="0" indent="0">
              <a:spcBef>
                <a:spcPts val="600"/>
              </a:spcBef>
              <a:spcAft>
                <a:spcPts val="600"/>
              </a:spcAft>
              <a:buNone/>
            </a:pPr>
            <a:r>
              <a:rPr lang="en-US" sz="2000" b="1" dirty="0">
                <a:solidFill>
                  <a:srgbClr val="000000"/>
                </a:solidFill>
                <a:effectLst/>
                <a:ea typeface="Aptos" panose="020B0004020202020204" pitchFamily="34" charset="0"/>
                <a:cs typeface="Aptos" panose="020B0004020202020204" pitchFamily="34" charset="0"/>
              </a:rPr>
              <a:t>Purpose</a:t>
            </a:r>
            <a:r>
              <a:rPr lang="en-US" sz="2000" dirty="0">
                <a:solidFill>
                  <a:srgbClr val="000000"/>
                </a:solidFill>
                <a:effectLst/>
                <a:ea typeface="Aptos" panose="020B0004020202020204" pitchFamily="34" charset="0"/>
                <a:cs typeface="Aptos" panose="020B0004020202020204" pitchFamily="34" charset="0"/>
              </a:rPr>
              <a:t>: Serves as the Project Coordinator for the Urban Artist Exchange (UAE) and Director of the Arts Work Youth Apprenticeship Program, overseeing program development, artist coordination, and youth mentorship initiatives.</a:t>
            </a:r>
          </a:p>
          <a:p>
            <a:pPr marL="0" marR="0" indent="0">
              <a:spcBef>
                <a:spcPts val="600"/>
              </a:spcBef>
              <a:spcAft>
                <a:spcPts val="600"/>
              </a:spcAft>
              <a:buNone/>
            </a:pPr>
            <a:r>
              <a:rPr lang="en-US" sz="2000" b="1" dirty="0">
                <a:solidFill>
                  <a:srgbClr val="000000"/>
                </a:solidFill>
                <a:effectLst/>
                <a:ea typeface="Aptos" panose="020B0004020202020204" pitchFamily="34" charset="0"/>
                <a:cs typeface="Aptos" panose="020B0004020202020204" pitchFamily="34" charset="0"/>
              </a:rPr>
              <a:t>Length of Contract</a:t>
            </a:r>
            <a:r>
              <a:rPr lang="en-US" sz="2000" dirty="0">
                <a:solidFill>
                  <a:srgbClr val="000000"/>
                </a:solidFill>
                <a:effectLst/>
                <a:ea typeface="Aptos" panose="020B0004020202020204" pitchFamily="34" charset="0"/>
                <a:cs typeface="Aptos" panose="020B0004020202020204" pitchFamily="34" charset="0"/>
              </a:rPr>
              <a:t>: Annual contract, with potential for renewal aligned with program cycles.</a:t>
            </a:r>
          </a:p>
          <a:p>
            <a:pPr marL="0" marR="0" indent="0">
              <a:spcBef>
                <a:spcPts val="600"/>
              </a:spcBef>
              <a:spcAft>
                <a:spcPts val="600"/>
              </a:spcAft>
              <a:buNone/>
            </a:pPr>
            <a:r>
              <a:rPr lang="en-US" sz="2000" b="1" dirty="0">
                <a:solidFill>
                  <a:srgbClr val="000000"/>
                </a:solidFill>
                <a:effectLst/>
                <a:ea typeface="Aptos" panose="020B0004020202020204" pitchFamily="34" charset="0"/>
                <a:cs typeface="Aptos" panose="020B0004020202020204" pitchFamily="34" charset="0"/>
              </a:rPr>
              <a:t>Vendor Status</a:t>
            </a:r>
            <a:r>
              <a:rPr lang="en-US" sz="2000" dirty="0">
                <a:solidFill>
                  <a:srgbClr val="000000"/>
                </a:solidFill>
                <a:effectLst/>
                <a:ea typeface="Aptos" panose="020B0004020202020204" pitchFamily="34" charset="0"/>
                <a:cs typeface="Aptos" panose="020B0004020202020204" pitchFamily="34" charset="0"/>
              </a:rPr>
              <a:t>: Minority-owned small business.</a:t>
            </a:r>
          </a:p>
          <a:p>
            <a:pPr marL="0" marR="0" indent="0">
              <a:spcBef>
                <a:spcPts val="600"/>
              </a:spcBef>
              <a:spcAft>
                <a:spcPts val="600"/>
              </a:spcAft>
              <a:buNone/>
            </a:pPr>
            <a:endParaRPr lang="en-US" sz="2000" dirty="0">
              <a:solidFill>
                <a:srgbClr val="000000"/>
              </a:solidFill>
              <a:ea typeface="Aptos" panose="020B0004020202020204" pitchFamily="34" charset="0"/>
              <a:cs typeface="Aptos" panose="020B0004020202020204" pitchFamily="34" charset="0"/>
            </a:endParaRPr>
          </a:p>
          <a:p>
            <a:pPr marL="0" marR="0" indent="0">
              <a:spcBef>
                <a:spcPts val="600"/>
              </a:spcBef>
              <a:spcAft>
                <a:spcPts val="600"/>
              </a:spcAft>
              <a:buNone/>
            </a:pPr>
            <a:r>
              <a:rPr lang="en-US" sz="2000" b="1" u="sng" dirty="0">
                <a:solidFill>
                  <a:srgbClr val="000000"/>
                </a:solidFill>
                <a:effectLst/>
                <a:ea typeface="Aptos" panose="020B0004020202020204" pitchFamily="34" charset="0"/>
                <a:cs typeface="Aptos" panose="020B0004020202020204" pitchFamily="34" charset="0"/>
              </a:rPr>
              <a:t>TAHIRA</a:t>
            </a:r>
            <a:r>
              <a:rPr lang="en-US" sz="2000" u="sng" dirty="0">
                <a:solidFill>
                  <a:srgbClr val="000000"/>
                </a:solidFill>
                <a:effectLst/>
                <a:ea typeface="Aptos" panose="020B0004020202020204" pitchFamily="34" charset="0"/>
                <a:cs typeface="Aptos" panose="020B0004020202020204" pitchFamily="34" charset="0"/>
              </a:rPr>
              <a:t> – </a:t>
            </a:r>
            <a:r>
              <a:rPr lang="en-US" sz="2000" u="sng" dirty="0">
                <a:solidFill>
                  <a:srgbClr val="000000"/>
                </a:solidFill>
                <a:ea typeface="Aptos" panose="020B0004020202020204" pitchFamily="34" charset="0"/>
                <a:cs typeface="Aptos" panose="020B0004020202020204" pitchFamily="34" charset="0"/>
              </a:rPr>
              <a:t>$5,360</a:t>
            </a:r>
            <a:endParaRPr lang="en-US" sz="2000" u="sng" dirty="0">
              <a:solidFill>
                <a:srgbClr val="000000"/>
              </a:solidFill>
              <a:effectLst/>
              <a:ea typeface="Aptos" panose="020B0004020202020204" pitchFamily="34" charset="0"/>
              <a:cs typeface="Aptos" panose="020B0004020202020204" pitchFamily="34" charset="0"/>
            </a:endParaRPr>
          </a:p>
          <a:p>
            <a:pPr marL="0" marR="0" indent="0">
              <a:spcBef>
                <a:spcPts val="600"/>
              </a:spcBef>
              <a:spcAft>
                <a:spcPts val="600"/>
              </a:spcAft>
              <a:buNone/>
            </a:pPr>
            <a:r>
              <a:rPr lang="en-US" sz="2000" b="1" dirty="0">
                <a:solidFill>
                  <a:srgbClr val="000000"/>
                </a:solidFill>
                <a:effectLst/>
                <a:ea typeface="Aptos" panose="020B0004020202020204" pitchFamily="34" charset="0"/>
                <a:cs typeface="Aptos" panose="020B0004020202020204" pitchFamily="34" charset="0"/>
              </a:rPr>
              <a:t>Purpose</a:t>
            </a:r>
            <a:r>
              <a:rPr lang="en-US" sz="2000" dirty="0">
                <a:solidFill>
                  <a:srgbClr val="000000"/>
                </a:solidFill>
                <a:effectLst/>
                <a:ea typeface="Aptos" panose="020B0004020202020204" pitchFamily="34" charset="0"/>
                <a:cs typeface="Aptos" panose="020B0004020202020204" pitchFamily="34" charset="0"/>
              </a:rPr>
              <a:t>: Leads the Wilmington Black Storytelling Residency, focusing on preserving and promoting African and African-American storytelling traditions through workshops and performances.</a:t>
            </a:r>
          </a:p>
          <a:p>
            <a:pPr marL="0" marR="0" indent="0">
              <a:spcBef>
                <a:spcPts val="600"/>
              </a:spcBef>
              <a:spcAft>
                <a:spcPts val="600"/>
              </a:spcAft>
              <a:buNone/>
            </a:pPr>
            <a:r>
              <a:rPr lang="en-US" sz="2000" b="1" dirty="0">
                <a:solidFill>
                  <a:srgbClr val="000000"/>
                </a:solidFill>
                <a:effectLst/>
                <a:ea typeface="Aptos" panose="020B0004020202020204" pitchFamily="34" charset="0"/>
                <a:cs typeface="Aptos" panose="020B0004020202020204" pitchFamily="34" charset="0"/>
              </a:rPr>
              <a:t>Length of Contract</a:t>
            </a:r>
            <a:r>
              <a:rPr lang="en-US" sz="2000" dirty="0">
                <a:solidFill>
                  <a:srgbClr val="000000"/>
                </a:solidFill>
                <a:effectLst/>
                <a:ea typeface="Aptos" panose="020B0004020202020204" pitchFamily="34" charset="0"/>
                <a:cs typeface="Aptos" panose="020B0004020202020204" pitchFamily="34" charset="0"/>
              </a:rPr>
              <a:t>: Agreement structured around the residency schedule, typically annual with specific deliverables.</a:t>
            </a:r>
          </a:p>
          <a:p>
            <a:pPr marL="0" marR="0" indent="0">
              <a:spcBef>
                <a:spcPts val="600"/>
              </a:spcBef>
              <a:spcAft>
                <a:spcPts val="600"/>
              </a:spcAft>
              <a:buNone/>
            </a:pPr>
            <a:r>
              <a:rPr lang="en-US" sz="2000" b="1" dirty="0">
                <a:solidFill>
                  <a:srgbClr val="000000"/>
                </a:solidFill>
                <a:effectLst/>
                <a:ea typeface="Aptos" panose="020B0004020202020204" pitchFamily="34" charset="0"/>
                <a:cs typeface="Aptos" panose="020B0004020202020204" pitchFamily="34" charset="0"/>
              </a:rPr>
              <a:t>Vendor Status</a:t>
            </a:r>
            <a:r>
              <a:rPr lang="en-US" sz="2000" dirty="0">
                <a:solidFill>
                  <a:srgbClr val="000000"/>
                </a:solidFill>
                <a:effectLst/>
                <a:ea typeface="Aptos" panose="020B0004020202020204" pitchFamily="34" charset="0"/>
                <a:cs typeface="Aptos" panose="020B0004020202020204" pitchFamily="34" charset="0"/>
              </a:rPr>
              <a:t>: Minority-owned small business.</a:t>
            </a:r>
          </a:p>
          <a:p>
            <a:pPr marL="0" marR="0" indent="0">
              <a:spcAft>
                <a:spcPts val="1200"/>
              </a:spcAft>
              <a:buNone/>
            </a:pPr>
            <a:endParaRPr lang="en-US" sz="2000" dirty="0">
              <a:solidFill>
                <a:srgbClr val="000000"/>
              </a:solidFill>
              <a:effectLst/>
              <a:ea typeface="Aptos" panose="020B0004020202020204" pitchFamily="34" charset="0"/>
              <a:cs typeface="Aptos" panose="020B0004020202020204" pitchFamily="34" charset="0"/>
            </a:endParaRPr>
          </a:p>
        </p:txBody>
      </p:sp>
      <p:sp>
        <p:nvSpPr>
          <p:cNvPr id="3" name="Content Placeholder 2">
            <a:extLst>
              <a:ext uri="{FF2B5EF4-FFF2-40B4-BE49-F238E27FC236}">
                <a16:creationId xmlns:a16="http://schemas.microsoft.com/office/drawing/2014/main" id="{FCD4B4DE-0624-8528-6CE4-F0F2C8ED7C24}"/>
              </a:ext>
            </a:extLst>
          </p:cNvPr>
          <p:cNvSpPr>
            <a:spLocks noGrp="1"/>
          </p:cNvSpPr>
          <p:nvPr>
            <p:ph sz="half" idx="13"/>
          </p:nvPr>
        </p:nvSpPr>
        <p:spPr>
          <a:xfrm>
            <a:off x="188911" y="1188720"/>
            <a:ext cx="9213506" cy="473825"/>
          </a:xfrm>
        </p:spPr>
        <p:txBody>
          <a:bodyPr/>
          <a:lstStyle/>
          <a:p>
            <a:r>
              <a:rPr lang="en-US" dirty="0"/>
              <a:t>Question 8a Answer – Cultural Affairs (continued)</a:t>
            </a:r>
          </a:p>
        </p:txBody>
      </p:sp>
    </p:spTree>
    <p:extLst>
      <p:ext uri="{BB962C8B-B14F-4D97-AF65-F5344CB8AC3E}">
        <p14:creationId xmlns:p14="http://schemas.microsoft.com/office/powerpoint/2010/main" val="1424326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8A3F3-55E8-45B6-2994-1FD23D5B19A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8BA123-2326-B074-7D9D-7460795C6C07}"/>
              </a:ext>
            </a:extLst>
          </p:cNvPr>
          <p:cNvSpPr>
            <a:spLocks noGrp="1"/>
          </p:cNvSpPr>
          <p:nvPr>
            <p:ph sz="half" idx="2"/>
          </p:nvPr>
        </p:nvSpPr>
        <p:spPr>
          <a:xfrm>
            <a:off x="188911" y="1758574"/>
            <a:ext cx="10971458" cy="4985125"/>
          </a:xfrm>
        </p:spPr>
        <p:txBody>
          <a:bodyPr>
            <a:normAutofit/>
          </a:bodyPr>
          <a:lstStyle/>
          <a:p>
            <a:pPr marL="0" marR="0" indent="0">
              <a:spcAft>
                <a:spcPts val="1200"/>
              </a:spcAft>
              <a:buNone/>
            </a:pPr>
            <a:r>
              <a:rPr lang="en-US" sz="2000" b="1" dirty="0">
                <a:solidFill>
                  <a:srgbClr val="000000"/>
                </a:solidFill>
                <a:effectLst/>
                <a:ea typeface="Aptos" panose="020B0004020202020204" pitchFamily="34" charset="0"/>
                <a:cs typeface="Aptos" panose="020B0004020202020204" pitchFamily="34" charset="0"/>
              </a:rPr>
              <a:t>Additional Consultants</a:t>
            </a:r>
          </a:p>
          <a:p>
            <a:pPr marL="0" marR="0" indent="0">
              <a:spcAft>
                <a:spcPts val="1200"/>
              </a:spcAft>
              <a:buNone/>
            </a:pPr>
            <a:r>
              <a:rPr lang="en-US" sz="2000" b="1" dirty="0">
                <a:solidFill>
                  <a:srgbClr val="000000"/>
                </a:solidFill>
                <a:effectLst/>
                <a:ea typeface="Aptos" panose="020B0004020202020204" pitchFamily="34" charset="0"/>
                <a:cs typeface="Aptos" panose="020B0004020202020204" pitchFamily="34" charset="0"/>
              </a:rPr>
              <a:t>Purpose: </a:t>
            </a:r>
            <a:r>
              <a:rPr lang="en-US" sz="2000" dirty="0">
                <a:solidFill>
                  <a:srgbClr val="000000"/>
                </a:solidFill>
                <a:effectLst/>
                <a:ea typeface="Aptos" panose="020B0004020202020204" pitchFamily="34" charset="0"/>
                <a:cs typeface="Aptos" panose="020B0004020202020204" pitchFamily="34" charset="0"/>
              </a:rPr>
              <a:t>Engaged on a case-by-case basis to provide specialized professional services essential for program execution. For example, stage managers are hired for the UAE concert series to ensure seamless event operations.</a:t>
            </a:r>
          </a:p>
          <a:p>
            <a:pPr marL="0" marR="0" indent="0">
              <a:spcAft>
                <a:spcPts val="1200"/>
              </a:spcAft>
              <a:buNone/>
            </a:pPr>
            <a:r>
              <a:rPr lang="en-US" sz="2000" b="1" dirty="0">
                <a:solidFill>
                  <a:srgbClr val="000000"/>
                </a:solidFill>
                <a:effectLst/>
                <a:ea typeface="Aptos" panose="020B0004020202020204" pitchFamily="34" charset="0"/>
                <a:cs typeface="Aptos" panose="020B0004020202020204" pitchFamily="34" charset="0"/>
              </a:rPr>
              <a:t>Length of Contract: </a:t>
            </a:r>
            <a:r>
              <a:rPr lang="en-US" sz="2000" dirty="0">
                <a:solidFill>
                  <a:srgbClr val="000000"/>
                </a:solidFill>
                <a:effectLst/>
                <a:ea typeface="Aptos" panose="020B0004020202020204" pitchFamily="34" charset="0"/>
                <a:cs typeface="Aptos" panose="020B0004020202020204" pitchFamily="34" charset="0"/>
              </a:rPr>
              <a:t>Contracts are project-specific, varying in duration based on the scope and timeline of the event or program.</a:t>
            </a:r>
          </a:p>
          <a:p>
            <a:pPr marL="0" marR="0" indent="0">
              <a:spcAft>
                <a:spcPts val="1200"/>
              </a:spcAft>
              <a:buNone/>
            </a:pPr>
            <a:r>
              <a:rPr lang="en-US" sz="2000" b="1" dirty="0">
                <a:solidFill>
                  <a:srgbClr val="000000"/>
                </a:solidFill>
                <a:effectLst/>
                <a:ea typeface="Aptos" panose="020B0004020202020204" pitchFamily="34" charset="0"/>
                <a:cs typeface="Aptos" panose="020B0004020202020204" pitchFamily="34" charset="0"/>
              </a:rPr>
              <a:t>Vendor Status: </a:t>
            </a:r>
            <a:r>
              <a:rPr lang="en-US" sz="2000" dirty="0">
                <a:solidFill>
                  <a:srgbClr val="000000"/>
                </a:solidFill>
                <a:effectLst/>
                <a:ea typeface="Aptos" panose="020B0004020202020204" pitchFamily="34" charset="0"/>
                <a:cs typeface="Aptos" panose="020B0004020202020204" pitchFamily="34" charset="0"/>
              </a:rPr>
              <a:t>Efforts are made to include Disadvantaged Business Enterprises (DBEs) where possible, though status may vary depending on the specific consultant engaged.</a:t>
            </a:r>
          </a:p>
        </p:txBody>
      </p:sp>
      <p:sp>
        <p:nvSpPr>
          <p:cNvPr id="3" name="Content Placeholder 2">
            <a:extLst>
              <a:ext uri="{FF2B5EF4-FFF2-40B4-BE49-F238E27FC236}">
                <a16:creationId xmlns:a16="http://schemas.microsoft.com/office/drawing/2014/main" id="{9EACA1B0-D4B3-FF7B-E7C2-41893D9C7F74}"/>
              </a:ext>
            </a:extLst>
          </p:cNvPr>
          <p:cNvSpPr>
            <a:spLocks noGrp="1"/>
          </p:cNvSpPr>
          <p:nvPr>
            <p:ph sz="half" idx="13"/>
          </p:nvPr>
        </p:nvSpPr>
        <p:spPr>
          <a:xfrm>
            <a:off x="188911" y="1188720"/>
            <a:ext cx="10013606" cy="473825"/>
          </a:xfrm>
        </p:spPr>
        <p:txBody>
          <a:bodyPr/>
          <a:lstStyle/>
          <a:p>
            <a:r>
              <a:rPr lang="en-US" dirty="0"/>
              <a:t>Question 8a Answer – Cultural Affairs (continued)</a:t>
            </a:r>
          </a:p>
        </p:txBody>
      </p:sp>
    </p:spTree>
    <p:extLst>
      <p:ext uri="{BB962C8B-B14F-4D97-AF65-F5344CB8AC3E}">
        <p14:creationId xmlns:p14="http://schemas.microsoft.com/office/powerpoint/2010/main" val="23530340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D1CAC-5481-4172-0384-0AE13CBBA8E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0D9B4-DE8A-1F37-8F03-92EADCAE504D}"/>
              </a:ext>
            </a:extLst>
          </p:cNvPr>
          <p:cNvSpPr>
            <a:spLocks noGrp="1"/>
          </p:cNvSpPr>
          <p:nvPr>
            <p:ph sz="half" idx="2"/>
          </p:nvPr>
        </p:nvSpPr>
        <p:spPr>
          <a:xfrm>
            <a:off x="188911" y="1758574"/>
            <a:ext cx="10971458" cy="4985125"/>
          </a:xfrm>
        </p:spPr>
        <p:txBody>
          <a:bodyPr>
            <a:normAutofit/>
          </a:bodyPr>
          <a:lstStyle/>
          <a:p>
            <a:r>
              <a:rPr lang="en-US" sz="2000" dirty="0">
                <a:solidFill>
                  <a:srgbClr val="000000"/>
                </a:solidFill>
                <a:effectLst/>
                <a:ea typeface="Aptos" panose="020B0004020202020204" pitchFamily="34" charset="0"/>
                <a:cs typeface="Aptos" panose="020B0004020202020204" pitchFamily="34" charset="0"/>
              </a:rPr>
              <a:t>In addition to our current consultant engagements, we are actively negotiating with a minority-operated small business to curate and program The Mane Gallery at the Urban Artist Exchange (UAE). </a:t>
            </a:r>
          </a:p>
          <a:p>
            <a:r>
              <a:rPr lang="en-US" sz="2000" dirty="0">
                <a:solidFill>
                  <a:srgbClr val="000000"/>
                </a:solidFill>
                <a:effectLst/>
                <a:ea typeface="Aptos" panose="020B0004020202020204" pitchFamily="34" charset="0"/>
                <a:cs typeface="Aptos" panose="020B0004020202020204" pitchFamily="34" charset="0"/>
              </a:rPr>
              <a:t>The Mane Gallery will offer local visual artists regular exhibition opportunities and participation in Wilmington’s monthly Art Loop and further the Office of Cultural Affairs’ commitment to supporting diverse, minority-owned businesses within Wilmington’s arts community.</a:t>
            </a:r>
          </a:p>
          <a:p>
            <a:r>
              <a:rPr lang="en-US" sz="2000" dirty="0">
                <a:solidFill>
                  <a:srgbClr val="000000"/>
                </a:solidFill>
                <a:effectLst/>
                <a:ea typeface="Aptos" panose="020B0004020202020204" pitchFamily="34" charset="0"/>
                <a:cs typeface="Aptos" panose="020B0004020202020204" pitchFamily="34" charset="0"/>
              </a:rPr>
              <a:t>The consultant's budget also covers some of the Clifford Brown Jazz Festival expenses, explicitly funding the travel and accommodations for the artists that travel with encourages. </a:t>
            </a:r>
          </a:p>
          <a:p>
            <a:r>
              <a:rPr lang="en-US" sz="2000" dirty="0">
                <a:solidFill>
                  <a:srgbClr val="000000"/>
                </a:solidFill>
                <a:effectLst/>
                <a:ea typeface="Aptos" panose="020B0004020202020204" pitchFamily="34" charset="0"/>
                <a:cs typeface="Aptos" panose="020B0004020202020204" pitchFamily="34" charset="0"/>
              </a:rPr>
              <a:t>This allocation ensures that the festival can attract and host high-caliber performers and maintain its reputation as the largest free jazz festival on the East Coast.  </a:t>
            </a:r>
          </a:p>
        </p:txBody>
      </p:sp>
      <p:sp>
        <p:nvSpPr>
          <p:cNvPr id="3" name="Content Placeholder 2">
            <a:extLst>
              <a:ext uri="{FF2B5EF4-FFF2-40B4-BE49-F238E27FC236}">
                <a16:creationId xmlns:a16="http://schemas.microsoft.com/office/drawing/2014/main" id="{18B79651-38A3-74E9-6780-4A2A940339B9}"/>
              </a:ext>
            </a:extLst>
          </p:cNvPr>
          <p:cNvSpPr>
            <a:spLocks noGrp="1"/>
          </p:cNvSpPr>
          <p:nvPr>
            <p:ph sz="half" idx="13"/>
          </p:nvPr>
        </p:nvSpPr>
        <p:spPr>
          <a:xfrm>
            <a:off x="188911" y="1188720"/>
            <a:ext cx="8269289" cy="473825"/>
          </a:xfrm>
        </p:spPr>
        <p:txBody>
          <a:bodyPr/>
          <a:lstStyle/>
          <a:p>
            <a:r>
              <a:rPr lang="en-US" dirty="0"/>
              <a:t>Question 8a Answer – Cultural Affairs (continued)</a:t>
            </a:r>
          </a:p>
        </p:txBody>
      </p:sp>
    </p:spTree>
    <p:extLst>
      <p:ext uri="{BB962C8B-B14F-4D97-AF65-F5344CB8AC3E}">
        <p14:creationId xmlns:p14="http://schemas.microsoft.com/office/powerpoint/2010/main" val="35580301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545EA0-7B28-4E05-858C-84BF9D1C683D}"/>
              </a:ext>
            </a:extLst>
          </p:cNvPr>
          <p:cNvSpPr>
            <a:spLocks noGrp="1"/>
          </p:cNvSpPr>
          <p:nvPr>
            <p:ph sz="half" idx="2"/>
          </p:nvPr>
        </p:nvSpPr>
        <p:spPr/>
        <p:txBody>
          <a:bodyPr/>
          <a:lstStyle/>
          <a:p>
            <a:pPr marL="0" indent="0" algn="just">
              <a:buNone/>
            </a:pPr>
            <a:r>
              <a:rPr lang="en-US" sz="2800" b="0" i="0" u="none" strike="noStrike" baseline="0" dirty="0">
                <a:solidFill>
                  <a:srgbClr val="000000"/>
                </a:solidFill>
              </a:rPr>
              <a:t>With the $</a:t>
            </a:r>
            <a:r>
              <a:rPr lang="en-US" sz="2800" b="0" i="0" u="none" strike="noStrike" baseline="0" dirty="0" err="1">
                <a:solidFill>
                  <a:srgbClr val="000000"/>
                </a:solidFill>
              </a:rPr>
              <a:t>195K</a:t>
            </a:r>
            <a:r>
              <a:rPr lang="en-US" sz="2800" b="0" i="0" u="none" strike="noStrike" baseline="0" dirty="0">
                <a:solidFill>
                  <a:srgbClr val="000000"/>
                </a:solidFill>
              </a:rPr>
              <a:t> reduction in Advertising for removal of the “It’s Time Campaign”, please share the continued marketing and advertising strategies for promoting the City of Wilmington, and the corelating budgetary costs.</a:t>
            </a:r>
            <a:endParaRPr lang="en-US" sz="2800" b="0" i="0" u="none" strike="noStrike" baseline="0" dirty="0">
              <a:solidFill>
                <a:srgbClr val="000000"/>
              </a:solidFill>
              <a:latin typeface="Times New Roman" panose="02020603050405020304" pitchFamily="18" charset="0"/>
            </a:endParaRPr>
          </a:p>
          <a:p>
            <a:pPr marL="0" indent="0">
              <a:buNone/>
            </a:pPr>
            <a:endParaRPr lang="en-US" sz="1800" b="0" i="0" u="none" strike="noStrike" baseline="0" dirty="0">
              <a:solidFill>
                <a:srgbClr val="000000"/>
              </a:solidFill>
            </a:endParaRPr>
          </a:p>
        </p:txBody>
      </p:sp>
      <p:sp>
        <p:nvSpPr>
          <p:cNvPr id="3" name="Content Placeholder 2">
            <a:extLst>
              <a:ext uri="{FF2B5EF4-FFF2-40B4-BE49-F238E27FC236}">
                <a16:creationId xmlns:a16="http://schemas.microsoft.com/office/drawing/2014/main" id="{75692D85-40CF-4AF2-8553-CF0E3C4B5022}"/>
              </a:ext>
            </a:extLst>
          </p:cNvPr>
          <p:cNvSpPr>
            <a:spLocks noGrp="1"/>
          </p:cNvSpPr>
          <p:nvPr>
            <p:ph sz="half" idx="13"/>
          </p:nvPr>
        </p:nvSpPr>
        <p:spPr/>
        <p:txBody>
          <a:bodyPr/>
          <a:lstStyle/>
          <a:p>
            <a:r>
              <a:rPr lang="en-US" dirty="0"/>
              <a:t>Question 9</a:t>
            </a:r>
          </a:p>
        </p:txBody>
      </p:sp>
    </p:spTree>
    <p:extLst>
      <p:ext uri="{BB962C8B-B14F-4D97-AF65-F5344CB8AC3E}">
        <p14:creationId xmlns:p14="http://schemas.microsoft.com/office/powerpoint/2010/main" val="1352116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177A7-EA15-46CD-1854-8358D9E2287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540740-5D1D-A6B2-F4FA-396E121FA1EF}"/>
              </a:ext>
            </a:extLst>
          </p:cNvPr>
          <p:cNvSpPr>
            <a:spLocks noGrp="1"/>
          </p:cNvSpPr>
          <p:nvPr>
            <p:ph sz="half" idx="2"/>
          </p:nvPr>
        </p:nvSpPr>
        <p:spPr/>
        <p:txBody>
          <a:bodyPr>
            <a:normAutofit/>
          </a:bodyPr>
          <a:lstStyle/>
          <a:p>
            <a:pPr algn="just"/>
            <a:r>
              <a:rPr lang="en-US" sz="2400" dirty="0">
                <a:solidFill>
                  <a:srgbClr val="000000"/>
                </a:solidFill>
              </a:rPr>
              <a:t>We plan to carefully evaluate long-term marketing strategies before committing to a specific approach or program. </a:t>
            </a:r>
          </a:p>
          <a:p>
            <a:pPr algn="just"/>
            <a:r>
              <a:rPr lang="en-US" sz="2400" b="0" i="0" u="none" strike="noStrike" baseline="0" dirty="0">
                <a:solidFill>
                  <a:srgbClr val="000000"/>
                </a:solidFill>
              </a:rPr>
              <a:t>In the meantime, $45,000 has been budgeted </a:t>
            </a:r>
            <a:r>
              <a:rPr lang="en-US" sz="2400" dirty="0">
                <a:solidFill>
                  <a:srgbClr val="000000"/>
                </a:solidFill>
              </a:rPr>
              <a:t>to allow for digital, radio, and print advertising.</a:t>
            </a:r>
          </a:p>
          <a:p>
            <a:pPr algn="just"/>
            <a:r>
              <a:rPr lang="en-US" sz="2400" dirty="0">
                <a:solidFill>
                  <a:srgbClr val="000000"/>
                </a:solidFill>
              </a:rPr>
              <a:t>We will continue to work with WITN and DETV to advertise initiatives throughout the year.  </a:t>
            </a:r>
            <a:endParaRPr lang="en-US" sz="2400" b="0" i="0" u="none" strike="noStrike" baseline="0" dirty="0">
              <a:solidFill>
                <a:srgbClr val="000000"/>
              </a:solidFill>
            </a:endParaRPr>
          </a:p>
        </p:txBody>
      </p:sp>
      <p:sp>
        <p:nvSpPr>
          <p:cNvPr id="3" name="Content Placeholder 2">
            <a:extLst>
              <a:ext uri="{FF2B5EF4-FFF2-40B4-BE49-F238E27FC236}">
                <a16:creationId xmlns:a16="http://schemas.microsoft.com/office/drawing/2014/main" id="{9C89A844-CB52-AB69-2ED1-EFB86129DA5C}"/>
              </a:ext>
            </a:extLst>
          </p:cNvPr>
          <p:cNvSpPr>
            <a:spLocks noGrp="1"/>
          </p:cNvSpPr>
          <p:nvPr>
            <p:ph sz="half" idx="13"/>
          </p:nvPr>
        </p:nvSpPr>
        <p:spPr/>
        <p:txBody>
          <a:bodyPr/>
          <a:lstStyle/>
          <a:p>
            <a:r>
              <a:rPr lang="en-US" dirty="0"/>
              <a:t>Question 9 Answer</a:t>
            </a:r>
          </a:p>
        </p:txBody>
      </p:sp>
    </p:spTree>
    <p:extLst>
      <p:ext uri="{BB962C8B-B14F-4D97-AF65-F5344CB8AC3E}">
        <p14:creationId xmlns:p14="http://schemas.microsoft.com/office/powerpoint/2010/main" val="1948222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B973D-1B7E-4EB6-3037-F1D73E45A4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41B596-BC84-87E3-73CE-F6AC8E437039}"/>
              </a:ext>
            </a:extLst>
          </p:cNvPr>
          <p:cNvSpPr>
            <a:spLocks noGrp="1"/>
          </p:cNvSpPr>
          <p:nvPr>
            <p:ph sz="half" idx="2"/>
          </p:nvPr>
        </p:nvSpPr>
        <p:spPr>
          <a:xfrm>
            <a:off x="188911" y="1927274"/>
            <a:ext cx="10971458" cy="4314092"/>
          </a:xfrm>
        </p:spPr>
        <p:txBody>
          <a:bodyPr>
            <a:normAutofit/>
          </a:bodyPr>
          <a:lstStyle/>
          <a:p>
            <a:pPr marL="0" indent="0">
              <a:buNone/>
            </a:pPr>
            <a:r>
              <a:rPr lang="en-US" sz="2800" b="0" i="0" u="none" strike="noStrike" baseline="0" dirty="0">
                <a:solidFill>
                  <a:srgbClr val="000000"/>
                </a:solidFill>
              </a:rPr>
              <a:t>Discuss the planned use for $</a:t>
            </a:r>
            <a:r>
              <a:rPr lang="en-US" sz="2800" b="0" i="0" u="none" strike="noStrike" baseline="0" dirty="0" err="1">
                <a:solidFill>
                  <a:srgbClr val="000000"/>
                </a:solidFill>
              </a:rPr>
              <a:t>166K</a:t>
            </a:r>
            <a:r>
              <a:rPr lang="en-US" sz="2800" b="0" i="0" u="none" strike="noStrike" baseline="0" dirty="0">
                <a:solidFill>
                  <a:srgbClr val="000000"/>
                </a:solidFill>
              </a:rPr>
              <a:t> budgeted in the Miscellaneous Services account line.</a:t>
            </a:r>
          </a:p>
          <a:p>
            <a:pPr marL="514350" indent="-514350">
              <a:buFont typeface="+mj-lt"/>
              <a:buAutoNum type="alphaLcPeriod"/>
            </a:pPr>
            <a:r>
              <a:rPr lang="en-US" sz="2800" b="0" i="0" u="none" strike="noStrike" baseline="0" dirty="0">
                <a:solidFill>
                  <a:srgbClr val="000000"/>
                </a:solidFill>
              </a:rPr>
              <a:t>Specify the number of graffiti removals done in the last 2 fiscal years.</a:t>
            </a:r>
          </a:p>
        </p:txBody>
      </p:sp>
      <p:sp>
        <p:nvSpPr>
          <p:cNvPr id="3" name="Content Placeholder 2">
            <a:extLst>
              <a:ext uri="{FF2B5EF4-FFF2-40B4-BE49-F238E27FC236}">
                <a16:creationId xmlns:a16="http://schemas.microsoft.com/office/drawing/2014/main" id="{A5CF2F63-7AB9-F43F-DCA5-CCE24D94BE6B}"/>
              </a:ext>
            </a:extLst>
          </p:cNvPr>
          <p:cNvSpPr>
            <a:spLocks noGrp="1"/>
          </p:cNvSpPr>
          <p:nvPr>
            <p:ph sz="half" idx="13"/>
          </p:nvPr>
        </p:nvSpPr>
        <p:spPr/>
        <p:txBody>
          <a:bodyPr/>
          <a:lstStyle/>
          <a:p>
            <a:r>
              <a:rPr lang="en-US" dirty="0"/>
              <a:t>Question 10 	</a:t>
            </a:r>
          </a:p>
        </p:txBody>
      </p:sp>
    </p:spTree>
    <p:extLst>
      <p:ext uri="{BB962C8B-B14F-4D97-AF65-F5344CB8AC3E}">
        <p14:creationId xmlns:p14="http://schemas.microsoft.com/office/powerpoint/2010/main" val="1899150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A2C935-8371-486F-A7E4-8AC47370D846}"/>
              </a:ext>
            </a:extLst>
          </p:cNvPr>
          <p:cNvSpPr>
            <a:spLocks noGrp="1"/>
          </p:cNvSpPr>
          <p:nvPr>
            <p:ph sz="half" idx="2"/>
          </p:nvPr>
        </p:nvSpPr>
        <p:spPr>
          <a:xfrm>
            <a:off x="188911" y="1927273"/>
            <a:ext cx="10971458" cy="4600135"/>
          </a:xfrm>
        </p:spPr>
        <p:txBody>
          <a:bodyPr>
            <a:normAutofit fontScale="92500" lnSpcReduction="10000"/>
          </a:bodyPr>
          <a:lstStyle/>
          <a:p>
            <a:r>
              <a:rPr lang="en-US" sz="2800" dirty="0">
                <a:solidFill>
                  <a:srgbClr val="000000"/>
                </a:solidFill>
              </a:rPr>
              <a:t>$15,000 – Mayor’s Office Admin </a:t>
            </a:r>
          </a:p>
          <a:p>
            <a:pPr lvl="1"/>
            <a:r>
              <a:rPr lang="en-US" sz="2400" b="0" i="0" u="none" strike="noStrike" baseline="0" dirty="0">
                <a:solidFill>
                  <a:srgbClr val="000000"/>
                </a:solidFill>
              </a:rPr>
              <a:t>Plant </a:t>
            </a:r>
            <a:r>
              <a:rPr lang="en-US" sz="2400" dirty="0">
                <a:solidFill>
                  <a:srgbClr val="000000"/>
                </a:solidFill>
              </a:rPr>
              <a:t>service, sympathy/get well expressions, holiday trees</a:t>
            </a:r>
          </a:p>
          <a:p>
            <a:r>
              <a:rPr lang="en-US" sz="2800" b="0" i="0" u="none" strike="noStrike" baseline="0" dirty="0">
                <a:solidFill>
                  <a:srgbClr val="000000"/>
                </a:solidFill>
              </a:rPr>
              <a:t>$</a:t>
            </a:r>
            <a:r>
              <a:rPr lang="en-US" sz="2800" dirty="0">
                <a:solidFill>
                  <a:srgbClr val="000000"/>
                </a:solidFill>
              </a:rPr>
              <a:t>114,000 – Office of Emergency Management</a:t>
            </a:r>
          </a:p>
          <a:p>
            <a:pPr lvl="1"/>
            <a:r>
              <a:rPr lang="en-US" sz="2400" b="0" i="0" u="none" strike="noStrike" baseline="0" dirty="0">
                <a:solidFill>
                  <a:srgbClr val="000000"/>
                </a:solidFill>
              </a:rPr>
              <a:t>Emergency Operations Center building maintenance contract</a:t>
            </a:r>
          </a:p>
          <a:p>
            <a:r>
              <a:rPr lang="en-US" sz="2800" b="0" i="0" u="none" strike="noStrike" baseline="0" dirty="0">
                <a:solidFill>
                  <a:srgbClr val="000000"/>
                </a:solidFill>
              </a:rPr>
              <a:t>$6,000 – Cultural Affairs</a:t>
            </a:r>
          </a:p>
          <a:p>
            <a:pPr lvl="1"/>
            <a:r>
              <a:rPr lang="en-US" sz="1800" b="0" i="0" u="none" strike="noStrike" baseline="0" dirty="0">
                <a:latin typeface="Arial" panose="020B0604020202020204" pitchFamily="34" charset="0"/>
              </a:rPr>
              <a:t>$4,500 - Unanticipated program/event costs (weather, venue change charges)</a:t>
            </a:r>
          </a:p>
          <a:p>
            <a:pPr lvl="1"/>
            <a:r>
              <a:rPr lang="en-US" sz="1800" b="0" i="0" u="none" strike="noStrike" baseline="0" dirty="0">
                <a:latin typeface="Arial" panose="020B0604020202020204" pitchFamily="34" charset="0"/>
              </a:rPr>
              <a:t>$1,500 - Staff Professional Development Workshops/Trainings</a:t>
            </a:r>
          </a:p>
          <a:p>
            <a:r>
              <a:rPr lang="en-US" sz="2800" b="0" i="0" u="none" strike="noStrike" baseline="0" dirty="0">
                <a:solidFill>
                  <a:srgbClr val="000000"/>
                </a:solidFill>
                <a:latin typeface="Arial" panose="020B0604020202020204" pitchFamily="34" charset="0"/>
              </a:rPr>
              <a:t>$30,000 – Constituent Services</a:t>
            </a:r>
          </a:p>
          <a:p>
            <a:pPr lvl="1"/>
            <a:r>
              <a:rPr lang="en-US" sz="2400" b="0" i="0" u="none" strike="noStrike" baseline="0" dirty="0">
                <a:solidFill>
                  <a:srgbClr val="000000"/>
                </a:solidFill>
              </a:rPr>
              <a:t>Citywide graffiti removal</a:t>
            </a:r>
          </a:p>
        </p:txBody>
      </p:sp>
      <p:sp>
        <p:nvSpPr>
          <p:cNvPr id="3" name="Content Placeholder 2">
            <a:extLst>
              <a:ext uri="{FF2B5EF4-FFF2-40B4-BE49-F238E27FC236}">
                <a16:creationId xmlns:a16="http://schemas.microsoft.com/office/drawing/2014/main" id="{218D2FA4-1589-4856-9321-F6CA16F35E18}"/>
              </a:ext>
            </a:extLst>
          </p:cNvPr>
          <p:cNvSpPr>
            <a:spLocks noGrp="1"/>
          </p:cNvSpPr>
          <p:nvPr>
            <p:ph sz="half" idx="13"/>
          </p:nvPr>
        </p:nvSpPr>
        <p:spPr/>
        <p:txBody>
          <a:bodyPr/>
          <a:lstStyle/>
          <a:p>
            <a:r>
              <a:rPr lang="en-US" dirty="0"/>
              <a:t>Question 10 Answer	</a:t>
            </a:r>
          </a:p>
        </p:txBody>
      </p:sp>
    </p:spTree>
    <p:extLst>
      <p:ext uri="{BB962C8B-B14F-4D97-AF65-F5344CB8AC3E}">
        <p14:creationId xmlns:p14="http://schemas.microsoft.com/office/powerpoint/2010/main" val="39517672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8FF575-46CA-4BD7-85E7-3AE23EC96150}"/>
              </a:ext>
            </a:extLst>
          </p:cNvPr>
          <p:cNvSpPr>
            <a:spLocks noGrp="1"/>
          </p:cNvSpPr>
          <p:nvPr>
            <p:ph sz="half" idx="2"/>
          </p:nvPr>
        </p:nvSpPr>
        <p:spPr>
          <a:xfrm>
            <a:off x="188911" y="1724152"/>
            <a:ext cx="10971458" cy="1704848"/>
          </a:xfrm>
        </p:spPr>
        <p:txBody>
          <a:bodyPr>
            <a:noAutofit/>
          </a:bodyPr>
          <a:lstStyle/>
          <a:p>
            <a:pPr algn="just">
              <a:lnSpc>
                <a:spcPct val="100000"/>
              </a:lnSpc>
              <a:spcBef>
                <a:spcPts val="600"/>
              </a:spcBef>
              <a:spcAft>
                <a:spcPts val="0"/>
              </a:spcAft>
            </a:pPr>
            <a:r>
              <a:rPr lang="en-US" sz="2400" dirty="0"/>
              <a:t>Graffiti removal was low in FY 2024 and FY 2025, as we lacked sufficient staff in Constituent Services to proactively identify graffiti. </a:t>
            </a:r>
          </a:p>
          <a:p>
            <a:pPr algn="just">
              <a:lnSpc>
                <a:spcPct val="100000"/>
              </a:lnSpc>
              <a:spcBef>
                <a:spcPts val="600"/>
              </a:spcBef>
              <a:spcAft>
                <a:spcPts val="0"/>
              </a:spcAft>
            </a:pPr>
            <a:r>
              <a:rPr lang="en-US" sz="2400" dirty="0"/>
              <a:t>With the addition of a Constituent Services Officer and a Community Engagement team, we plan to significantly increase the amount of graffiti removal in FY 2026. </a:t>
            </a:r>
          </a:p>
        </p:txBody>
      </p:sp>
      <p:sp>
        <p:nvSpPr>
          <p:cNvPr id="3" name="Content Placeholder 2">
            <a:extLst>
              <a:ext uri="{FF2B5EF4-FFF2-40B4-BE49-F238E27FC236}">
                <a16:creationId xmlns:a16="http://schemas.microsoft.com/office/drawing/2014/main" id="{DE4B0C24-3F73-451E-94FA-B797F7934C39}"/>
              </a:ext>
            </a:extLst>
          </p:cNvPr>
          <p:cNvSpPr>
            <a:spLocks noGrp="1"/>
          </p:cNvSpPr>
          <p:nvPr>
            <p:ph sz="half" idx="13"/>
          </p:nvPr>
        </p:nvSpPr>
        <p:spPr/>
        <p:txBody>
          <a:bodyPr/>
          <a:lstStyle/>
          <a:p>
            <a:r>
              <a:rPr lang="en-US" dirty="0"/>
              <a:t>Question 10a Answer</a:t>
            </a:r>
          </a:p>
        </p:txBody>
      </p:sp>
      <p:graphicFrame>
        <p:nvGraphicFramePr>
          <p:cNvPr id="5" name="Table 4">
            <a:extLst>
              <a:ext uri="{FF2B5EF4-FFF2-40B4-BE49-F238E27FC236}">
                <a16:creationId xmlns:a16="http://schemas.microsoft.com/office/drawing/2014/main" id="{C6870C65-99D7-528E-3727-2AC90C42AE7B}"/>
              </a:ext>
            </a:extLst>
          </p:cNvPr>
          <p:cNvGraphicFramePr>
            <a:graphicFrameLocks noGrp="1"/>
          </p:cNvGraphicFramePr>
          <p:nvPr>
            <p:extLst>
              <p:ext uri="{D42A27DB-BD31-4B8C-83A1-F6EECF244321}">
                <p14:modId xmlns:p14="http://schemas.microsoft.com/office/powerpoint/2010/main" val="2517426979"/>
              </p:ext>
            </p:extLst>
          </p:nvPr>
        </p:nvGraphicFramePr>
        <p:xfrm>
          <a:off x="1642370" y="3597139"/>
          <a:ext cx="8554838" cy="2591521"/>
        </p:xfrm>
        <a:graphic>
          <a:graphicData uri="http://schemas.openxmlformats.org/drawingml/2006/table">
            <a:tbl>
              <a:tblPr firstRow="1" bandRow="1">
                <a:tableStyleId>{7DF18680-E054-41AD-8BC1-D1AEF772440D}</a:tableStyleId>
              </a:tblPr>
              <a:tblGrid>
                <a:gridCol w="2186551">
                  <a:extLst>
                    <a:ext uri="{9D8B030D-6E8A-4147-A177-3AD203B41FA5}">
                      <a16:colId xmlns:a16="http://schemas.microsoft.com/office/drawing/2014/main" val="1668008038"/>
                    </a:ext>
                  </a:extLst>
                </a:gridCol>
                <a:gridCol w="1882125">
                  <a:extLst>
                    <a:ext uri="{9D8B030D-6E8A-4147-A177-3AD203B41FA5}">
                      <a16:colId xmlns:a16="http://schemas.microsoft.com/office/drawing/2014/main" val="3838550382"/>
                    </a:ext>
                  </a:extLst>
                </a:gridCol>
                <a:gridCol w="2268962">
                  <a:extLst>
                    <a:ext uri="{9D8B030D-6E8A-4147-A177-3AD203B41FA5}">
                      <a16:colId xmlns:a16="http://schemas.microsoft.com/office/drawing/2014/main" val="2804397029"/>
                    </a:ext>
                  </a:extLst>
                </a:gridCol>
                <a:gridCol w="2217200">
                  <a:extLst>
                    <a:ext uri="{9D8B030D-6E8A-4147-A177-3AD203B41FA5}">
                      <a16:colId xmlns:a16="http://schemas.microsoft.com/office/drawing/2014/main" val="3704409134"/>
                    </a:ext>
                  </a:extLst>
                </a:gridCol>
              </a:tblGrid>
              <a:tr h="971821">
                <a:tc>
                  <a:txBody>
                    <a:bodyPr/>
                    <a:lstStyle/>
                    <a:p>
                      <a:pPr algn="ctr"/>
                      <a:r>
                        <a:rPr lang="en-US" sz="2400" b="1" dirty="0"/>
                        <a:t>  Fiscal Year</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400" b="1" dirty="0"/>
                        <a:t># of Sites Cleaned</a:t>
                      </a:r>
                    </a:p>
                  </a:txBody>
                  <a:tcPr anchor="ctr">
                    <a:lnT w="12700" cap="flat" cmpd="sng" algn="ctr">
                      <a:solidFill>
                        <a:schemeClr val="tx1"/>
                      </a:solidFill>
                      <a:prstDash val="solid"/>
                      <a:round/>
                      <a:headEnd type="none" w="med" len="med"/>
                      <a:tailEnd type="none" w="med" len="med"/>
                    </a:lnT>
                  </a:tcPr>
                </a:tc>
                <a:tc>
                  <a:txBody>
                    <a:bodyPr/>
                    <a:lstStyle/>
                    <a:p>
                      <a:pPr algn="ctr"/>
                      <a:r>
                        <a:rPr lang="en-US" sz="2400" b="1" dirty="0"/>
                        <a:t>Area Cleaned</a:t>
                      </a:r>
                    </a:p>
                    <a:p>
                      <a:pPr algn="ctr"/>
                      <a:r>
                        <a:rPr lang="en-US" sz="2400" b="1" dirty="0"/>
                        <a:t>(Square Feet)</a:t>
                      </a:r>
                    </a:p>
                  </a:txBody>
                  <a:tcPr anchor="ctr">
                    <a:lnT w="12700" cap="flat" cmpd="sng" algn="ctr">
                      <a:solidFill>
                        <a:schemeClr val="tx1"/>
                      </a:solidFill>
                      <a:prstDash val="solid"/>
                      <a:round/>
                      <a:headEnd type="none" w="med" len="med"/>
                      <a:tailEnd type="none" w="med" len="med"/>
                    </a:lnT>
                  </a:tcPr>
                </a:tc>
                <a:tc>
                  <a:txBody>
                    <a:bodyPr/>
                    <a:lstStyle/>
                    <a:p>
                      <a:pPr algn="ctr"/>
                      <a:r>
                        <a:rPr lang="en-US" sz="2400" b="1" dirty="0"/>
                        <a:t>Amount Spent</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49514903"/>
                  </a:ext>
                </a:extLst>
              </a:tr>
              <a:tr h="539900">
                <a:tc>
                  <a:txBody>
                    <a:bodyPr/>
                    <a:lstStyle/>
                    <a:p>
                      <a:pPr algn="ctr"/>
                      <a:r>
                        <a:rPr lang="en-US" sz="2400" b="1" dirty="0"/>
                        <a:t>2023</a:t>
                      </a:r>
                    </a:p>
                  </a:txBody>
                  <a:tcPr anchor="ctr">
                    <a:lnL w="12700" cap="flat" cmpd="sng" algn="ctr">
                      <a:solidFill>
                        <a:schemeClr val="tx1"/>
                      </a:solidFill>
                      <a:prstDash val="solid"/>
                      <a:round/>
                      <a:headEnd type="none" w="med" len="med"/>
                      <a:tailEnd type="none" w="med" len="med"/>
                    </a:lnL>
                  </a:tcPr>
                </a:tc>
                <a:tc>
                  <a:txBody>
                    <a:bodyPr/>
                    <a:lstStyle/>
                    <a:p>
                      <a:pPr algn="ctr"/>
                      <a:r>
                        <a:rPr lang="en-US" sz="2400" b="0" dirty="0"/>
                        <a:t>34</a:t>
                      </a:r>
                    </a:p>
                  </a:txBody>
                  <a:tcPr anchor="ctr"/>
                </a:tc>
                <a:tc>
                  <a:txBody>
                    <a:bodyPr/>
                    <a:lstStyle/>
                    <a:p>
                      <a:pPr algn="ctr"/>
                      <a:r>
                        <a:rPr lang="en-US" sz="2400" b="0" dirty="0"/>
                        <a:t>2,295</a:t>
                      </a:r>
                    </a:p>
                  </a:txBody>
                  <a:tcPr anchor="ctr"/>
                </a:tc>
                <a:tc>
                  <a:txBody>
                    <a:bodyPr/>
                    <a:lstStyle/>
                    <a:p>
                      <a:pPr algn="ctr"/>
                      <a:r>
                        <a:rPr lang="en-US" sz="2400" b="0" dirty="0"/>
                        <a:t>$9,272</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00224934"/>
                  </a:ext>
                </a:extLst>
              </a:tr>
              <a:tr h="539900">
                <a:tc>
                  <a:txBody>
                    <a:bodyPr/>
                    <a:lstStyle/>
                    <a:p>
                      <a:pPr algn="ctr"/>
                      <a:r>
                        <a:rPr lang="en-US" sz="2400" b="1" dirty="0"/>
                        <a:t>2024</a:t>
                      </a:r>
                    </a:p>
                  </a:txBody>
                  <a:tcPr anchor="ctr">
                    <a:lnL w="12700" cap="flat" cmpd="sng" algn="ctr">
                      <a:solidFill>
                        <a:schemeClr val="tx1"/>
                      </a:solidFill>
                      <a:prstDash val="solid"/>
                      <a:round/>
                      <a:headEnd type="none" w="med" len="med"/>
                      <a:tailEnd type="none" w="med" len="med"/>
                    </a:lnL>
                  </a:tcPr>
                </a:tc>
                <a:tc>
                  <a:txBody>
                    <a:bodyPr/>
                    <a:lstStyle/>
                    <a:p>
                      <a:pPr algn="ctr"/>
                      <a:r>
                        <a:rPr lang="en-US" sz="2400" b="0" dirty="0"/>
                        <a:t>20</a:t>
                      </a:r>
                    </a:p>
                  </a:txBody>
                  <a:tcPr anchor="ctr"/>
                </a:tc>
                <a:tc>
                  <a:txBody>
                    <a:bodyPr/>
                    <a:lstStyle/>
                    <a:p>
                      <a:pPr algn="ctr"/>
                      <a:r>
                        <a:rPr lang="en-US" sz="2400" b="0" dirty="0"/>
                        <a:t>908</a:t>
                      </a:r>
                    </a:p>
                  </a:txBody>
                  <a:tcPr anchor="ctr"/>
                </a:tc>
                <a:tc>
                  <a:txBody>
                    <a:bodyPr/>
                    <a:lstStyle/>
                    <a:p>
                      <a:pPr algn="ctr"/>
                      <a:r>
                        <a:rPr lang="en-US" sz="2400" b="0" dirty="0"/>
                        <a:t>$4,043</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06640347"/>
                  </a:ext>
                </a:extLst>
              </a:tr>
              <a:tr h="539900">
                <a:tc>
                  <a:txBody>
                    <a:bodyPr/>
                    <a:lstStyle/>
                    <a:p>
                      <a:pPr algn="ctr"/>
                      <a:r>
                        <a:rPr lang="en-US" sz="2400" b="1" dirty="0"/>
                        <a:t>2025 YTD</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400" b="0" dirty="0"/>
                        <a:t>45</a:t>
                      </a:r>
                    </a:p>
                  </a:txBody>
                  <a:tcPr anchor="ctr">
                    <a:lnB w="12700" cap="flat" cmpd="sng" algn="ctr">
                      <a:solidFill>
                        <a:schemeClr val="tx1"/>
                      </a:solidFill>
                      <a:prstDash val="solid"/>
                      <a:round/>
                      <a:headEnd type="none" w="med" len="med"/>
                      <a:tailEnd type="none" w="med" len="med"/>
                    </a:lnB>
                  </a:tcPr>
                </a:tc>
                <a:tc>
                  <a:txBody>
                    <a:bodyPr/>
                    <a:lstStyle/>
                    <a:p>
                      <a:pPr algn="ctr"/>
                      <a:r>
                        <a:rPr lang="en-US" sz="2400" b="0" dirty="0"/>
                        <a:t>2,659</a:t>
                      </a:r>
                    </a:p>
                  </a:txBody>
                  <a:tcPr anchor="ctr">
                    <a:lnB w="12700" cap="flat" cmpd="sng" algn="ctr">
                      <a:solidFill>
                        <a:schemeClr val="tx1"/>
                      </a:solidFill>
                      <a:prstDash val="solid"/>
                      <a:round/>
                      <a:headEnd type="none" w="med" len="med"/>
                      <a:tailEnd type="none" w="med" len="med"/>
                    </a:lnB>
                  </a:tcPr>
                </a:tc>
                <a:tc>
                  <a:txBody>
                    <a:bodyPr/>
                    <a:lstStyle/>
                    <a:p>
                      <a:pPr algn="ctr"/>
                      <a:r>
                        <a:rPr lang="en-US" sz="2400" b="0" dirty="0"/>
                        <a:t>$13,170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3075349"/>
                  </a:ext>
                </a:extLst>
              </a:tr>
            </a:tbl>
          </a:graphicData>
        </a:graphic>
      </p:graphicFrame>
    </p:spTree>
    <p:extLst>
      <p:ext uri="{BB962C8B-B14F-4D97-AF65-F5344CB8AC3E}">
        <p14:creationId xmlns:p14="http://schemas.microsoft.com/office/powerpoint/2010/main" val="1887920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A2C935-8371-486F-A7E4-8AC47370D846}"/>
              </a:ext>
            </a:extLst>
          </p:cNvPr>
          <p:cNvSpPr>
            <a:spLocks noGrp="1"/>
          </p:cNvSpPr>
          <p:nvPr>
            <p:ph sz="half" idx="2"/>
          </p:nvPr>
        </p:nvSpPr>
        <p:spPr>
          <a:xfrm>
            <a:off x="188911" y="1927274"/>
            <a:ext cx="10971458" cy="4632552"/>
          </a:xfrm>
        </p:spPr>
        <p:txBody>
          <a:bodyPr>
            <a:normAutofit/>
          </a:bodyPr>
          <a:lstStyle/>
          <a:p>
            <a:pPr marL="0" indent="0" algn="just">
              <a:buNone/>
            </a:pPr>
            <a:r>
              <a:rPr lang="en-US" sz="2800" b="0" i="0" u="none" strike="noStrike" baseline="0" dirty="0">
                <a:solidFill>
                  <a:srgbClr val="000000"/>
                </a:solidFill>
              </a:rPr>
              <a:t>For Seniors, please share the budgetary allocations set aside to address some of their needs (ex. fans, thanksgiving ball, etc.).</a:t>
            </a:r>
          </a:p>
          <a:p>
            <a:pPr algn="just"/>
            <a:r>
              <a:rPr lang="en-US" sz="2800" b="0" i="0" u="none" strike="noStrike" baseline="0" dirty="0">
                <a:solidFill>
                  <a:srgbClr val="000000"/>
                </a:solidFill>
              </a:rPr>
              <a:t>$34,000 </a:t>
            </a:r>
            <a:r>
              <a:rPr lang="en-US" sz="2800" dirty="0">
                <a:solidFill>
                  <a:srgbClr val="000000"/>
                </a:solidFill>
              </a:rPr>
              <a:t>– Thanksgiving Senior Ball</a:t>
            </a:r>
          </a:p>
          <a:p>
            <a:pPr algn="just"/>
            <a:r>
              <a:rPr lang="en-US" sz="2800" b="0" i="0" u="none" strike="noStrike" baseline="0" dirty="0">
                <a:solidFill>
                  <a:srgbClr val="000000"/>
                </a:solidFill>
              </a:rPr>
              <a:t>~$2,000 – Senior Fan Drive</a:t>
            </a:r>
          </a:p>
          <a:p>
            <a:pPr algn="just"/>
            <a:r>
              <a:rPr lang="en-US" sz="2800" dirty="0">
                <a:solidFill>
                  <a:srgbClr val="000000"/>
                </a:solidFill>
              </a:rPr>
              <a:t>$2 million will be allocated to the Neighborhood Stabilization Fund toward:</a:t>
            </a:r>
          </a:p>
          <a:p>
            <a:pPr lvl="1" algn="just">
              <a:spcBef>
                <a:spcPts val="0"/>
              </a:spcBef>
              <a:spcAft>
                <a:spcPts val="600"/>
              </a:spcAft>
            </a:pPr>
            <a:r>
              <a:rPr lang="en-US" sz="2000" dirty="0">
                <a:solidFill>
                  <a:srgbClr val="000000"/>
                </a:solidFill>
              </a:rPr>
              <a:t>Senior Home Repair Lottery</a:t>
            </a:r>
          </a:p>
          <a:p>
            <a:pPr lvl="1" algn="just">
              <a:spcBef>
                <a:spcPts val="0"/>
              </a:spcBef>
              <a:spcAft>
                <a:spcPts val="600"/>
              </a:spcAft>
            </a:pPr>
            <a:r>
              <a:rPr lang="en-US" sz="2000" b="0" i="0" u="none" strike="noStrike" baseline="0" dirty="0">
                <a:solidFill>
                  <a:srgbClr val="000000"/>
                </a:solidFill>
              </a:rPr>
              <a:t>Alleyway clean-up/repair pilot program</a:t>
            </a:r>
          </a:p>
          <a:p>
            <a:pPr lvl="1" algn="just">
              <a:spcBef>
                <a:spcPts val="0"/>
              </a:spcBef>
              <a:spcAft>
                <a:spcPts val="600"/>
              </a:spcAft>
            </a:pPr>
            <a:r>
              <a:rPr lang="en-US" sz="2000" b="0" i="0" u="none" strike="noStrike" baseline="0" dirty="0">
                <a:solidFill>
                  <a:srgbClr val="000000"/>
                </a:solidFill>
              </a:rPr>
              <a:t>Assistance with trees on private property</a:t>
            </a:r>
          </a:p>
        </p:txBody>
      </p:sp>
      <p:sp>
        <p:nvSpPr>
          <p:cNvPr id="3" name="Content Placeholder 2">
            <a:extLst>
              <a:ext uri="{FF2B5EF4-FFF2-40B4-BE49-F238E27FC236}">
                <a16:creationId xmlns:a16="http://schemas.microsoft.com/office/drawing/2014/main" id="{218D2FA4-1589-4856-9321-F6CA16F35E18}"/>
              </a:ext>
            </a:extLst>
          </p:cNvPr>
          <p:cNvSpPr>
            <a:spLocks noGrp="1"/>
          </p:cNvSpPr>
          <p:nvPr>
            <p:ph sz="half" idx="13"/>
          </p:nvPr>
        </p:nvSpPr>
        <p:spPr/>
        <p:txBody>
          <a:bodyPr/>
          <a:lstStyle/>
          <a:p>
            <a:r>
              <a:rPr lang="en-US" dirty="0"/>
              <a:t>Question 11 	</a:t>
            </a:r>
          </a:p>
        </p:txBody>
      </p:sp>
    </p:spTree>
    <p:extLst>
      <p:ext uri="{BB962C8B-B14F-4D97-AF65-F5344CB8AC3E}">
        <p14:creationId xmlns:p14="http://schemas.microsoft.com/office/powerpoint/2010/main" val="1586280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EBB484-86B5-EDF5-6E90-D7151598D004}"/>
              </a:ext>
            </a:extLst>
          </p:cNvPr>
          <p:cNvSpPr>
            <a:spLocks noGrp="1"/>
          </p:cNvSpPr>
          <p:nvPr>
            <p:ph sz="half" idx="2"/>
          </p:nvPr>
        </p:nvSpPr>
        <p:spPr/>
        <p:txBody>
          <a:bodyPr>
            <a:normAutofit/>
          </a:bodyPr>
          <a:lstStyle/>
          <a:p>
            <a:pPr marL="0" indent="0">
              <a:buNone/>
            </a:pPr>
            <a:r>
              <a:rPr lang="en-US" sz="2800" dirty="0"/>
              <a:t>While realizing there is a delay when the city goes to the bond market, if you could share some potential planned use or possible projects intended for the “Five Percent for Art Capital Project” for $400,000.</a:t>
            </a:r>
          </a:p>
        </p:txBody>
      </p:sp>
      <p:sp>
        <p:nvSpPr>
          <p:cNvPr id="3" name="Content Placeholder 2">
            <a:extLst>
              <a:ext uri="{FF2B5EF4-FFF2-40B4-BE49-F238E27FC236}">
                <a16:creationId xmlns:a16="http://schemas.microsoft.com/office/drawing/2014/main" id="{6C68118E-7B5E-4BD6-D033-557169F50445}"/>
              </a:ext>
            </a:extLst>
          </p:cNvPr>
          <p:cNvSpPr>
            <a:spLocks noGrp="1"/>
          </p:cNvSpPr>
          <p:nvPr>
            <p:ph sz="half" idx="13"/>
          </p:nvPr>
        </p:nvSpPr>
        <p:spPr/>
        <p:txBody>
          <a:bodyPr/>
          <a:lstStyle/>
          <a:p>
            <a:r>
              <a:rPr lang="en-US"/>
              <a:t>Capital Budget Question </a:t>
            </a:r>
            <a:r>
              <a:rPr lang="en-US" dirty="0"/>
              <a:t>13</a:t>
            </a:r>
          </a:p>
        </p:txBody>
      </p:sp>
    </p:spTree>
    <p:extLst>
      <p:ext uri="{BB962C8B-B14F-4D97-AF65-F5344CB8AC3E}">
        <p14:creationId xmlns:p14="http://schemas.microsoft.com/office/powerpoint/2010/main" val="34305383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083F1-22F0-0974-253E-B5CC28544FB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32EBE6-BDEB-DD69-17FD-A4A6BABADE21}"/>
              </a:ext>
            </a:extLst>
          </p:cNvPr>
          <p:cNvSpPr>
            <a:spLocks noGrp="1"/>
          </p:cNvSpPr>
          <p:nvPr>
            <p:ph sz="half" idx="2"/>
          </p:nvPr>
        </p:nvSpPr>
        <p:spPr/>
        <p:txBody>
          <a:bodyPr>
            <a:normAutofit lnSpcReduction="10000"/>
          </a:bodyPr>
          <a:lstStyle/>
          <a:p>
            <a:pPr marL="0" marR="0" indent="0">
              <a:spcAft>
                <a:spcPts val="1200"/>
              </a:spcAft>
              <a:buNone/>
            </a:pPr>
            <a:r>
              <a:rPr lang="en-US" sz="2000" dirty="0">
                <a:solidFill>
                  <a:srgbClr val="000000"/>
                </a:solidFill>
                <a:effectLst/>
                <a:ea typeface="Aptos" panose="020B0004020202020204" pitchFamily="34" charset="0"/>
                <a:cs typeface="Aptos" panose="020B0004020202020204" pitchFamily="34" charset="0"/>
              </a:rPr>
              <a:t>Access to the $400,000 depends on the timing of the City’s bond issuance, and no specific projects have been identified. Potential uses may include:</a:t>
            </a:r>
            <a:endParaRPr lang="en-US" sz="2000" dirty="0">
              <a:effectLst/>
              <a:ea typeface="Aptos" panose="020B0004020202020204" pitchFamily="34" charset="0"/>
              <a:cs typeface="Aptos" panose="020B0004020202020204" pitchFamily="34" charset="0"/>
            </a:endParaRPr>
          </a:p>
          <a:p>
            <a:r>
              <a:rPr lang="en-US" sz="2000" b="1" dirty="0">
                <a:solidFill>
                  <a:srgbClr val="000000"/>
                </a:solidFill>
                <a:effectLst/>
                <a:ea typeface="Aptos" panose="020B0004020202020204" pitchFamily="34" charset="0"/>
                <a:cs typeface="Aptos" panose="020B0004020202020204" pitchFamily="34" charset="0"/>
              </a:rPr>
              <a:t>Public Art at Capital Project Sites </a:t>
            </a:r>
            <a:r>
              <a:rPr lang="en-US" sz="2000" dirty="0">
                <a:solidFill>
                  <a:srgbClr val="000000"/>
                </a:solidFill>
                <a:effectLst/>
                <a:ea typeface="Aptos" panose="020B0004020202020204" pitchFamily="34" charset="0"/>
                <a:cs typeface="Aptos" panose="020B0004020202020204" pitchFamily="34" charset="0"/>
              </a:rPr>
              <a:t>– Murals, sculptures, or other artistic features incorporated into public infrastructure, parks, and facilities.</a:t>
            </a:r>
            <a:endParaRPr lang="en-US" sz="2000" dirty="0">
              <a:effectLst/>
              <a:ea typeface="Aptos" panose="020B0004020202020204" pitchFamily="34" charset="0"/>
              <a:cs typeface="Aptos" panose="020B0004020202020204" pitchFamily="34" charset="0"/>
            </a:endParaRPr>
          </a:p>
          <a:p>
            <a:r>
              <a:rPr lang="en-US" sz="2000" b="1" dirty="0">
                <a:solidFill>
                  <a:srgbClr val="000000"/>
                </a:solidFill>
                <a:effectLst/>
                <a:ea typeface="Aptos" panose="020B0004020202020204" pitchFamily="34" charset="0"/>
                <a:cs typeface="Aptos" panose="020B0004020202020204" pitchFamily="34" charset="0"/>
              </a:rPr>
              <a:t>Enhancements at the Urban Artist Exchange </a:t>
            </a:r>
            <a:r>
              <a:rPr lang="en-US" sz="2000" dirty="0">
                <a:solidFill>
                  <a:srgbClr val="000000"/>
                </a:solidFill>
                <a:effectLst/>
                <a:ea typeface="Aptos" panose="020B0004020202020204" pitchFamily="34" charset="0"/>
                <a:cs typeface="Aptos" panose="020B0004020202020204" pitchFamily="34" charset="0"/>
              </a:rPr>
              <a:t>– Artistic signage, sculptural seating, or installations that support the site’s ongoing development.</a:t>
            </a:r>
            <a:endParaRPr lang="en-US" sz="2000" dirty="0">
              <a:effectLst/>
              <a:ea typeface="Aptos" panose="020B0004020202020204" pitchFamily="34" charset="0"/>
              <a:cs typeface="Aptos" panose="020B0004020202020204" pitchFamily="34" charset="0"/>
            </a:endParaRPr>
          </a:p>
          <a:p>
            <a:r>
              <a:rPr lang="en-US" sz="2000" b="1" dirty="0">
                <a:solidFill>
                  <a:srgbClr val="000000"/>
                </a:solidFill>
                <a:effectLst/>
                <a:ea typeface="Aptos" panose="020B0004020202020204" pitchFamily="34" charset="0"/>
                <a:cs typeface="Aptos" panose="020B0004020202020204" pitchFamily="34" charset="0"/>
              </a:rPr>
              <a:t>Local Artist Commissions </a:t>
            </a:r>
            <a:r>
              <a:rPr lang="en-US" sz="2000" dirty="0">
                <a:solidFill>
                  <a:srgbClr val="000000"/>
                </a:solidFill>
                <a:effectLst/>
                <a:ea typeface="Aptos" panose="020B0004020202020204" pitchFamily="34" charset="0"/>
                <a:cs typeface="Aptos" panose="020B0004020202020204" pitchFamily="34" charset="0"/>
              </a:rPr>
              <a:t>– Projects celebrating Wilmington’s neighborhoods and cultural identity.</a:t>
            </a:r>
            <a:endParaRPr lang="en-US" sz="2000" dirty="0">
              <a:effectLst/>
              <a:ea typeface="Aptos" panose="020B0004020202020204" pitchFamily="34" charset="0"/>
              <a:cs typeface="Aptos" panose="020B0004020202020204" pitchFamily="34" charset="0"/>
            </a:endParaRPr>
          </a:p>
          <a:p>
            <a:r>
              <a:rPr lang="en-US" sz="2000" b="1" dirty="0">
                <a:solidFill>
                  <a:srgbClr val="000000"/>
                </a:solidFill>
                <a:effectLst/>
                <a:ea typeface="Aptos" panose="020B0004020202020204" pitchFamily="34" charset="0"/>
                <a:cs typeface="Aptos" panose="020B0004020202020204" pitchFamily="34" charset="0"/>
              </a:rPr>
              <a:t>Cultural and Historical Works </a:t>
            </a:r>
            <a:r>
              <a:rPr lang="en-US" sz="2000" dirty="0">
                <a:solidFill>
                  <a:srgbClr val="000000"/>
                </a:solidFill>
                <a:effectLst/>
                <a:ea typeface="Aptos" panose="020B0004020202020204" pitchFamily="34" charset="0"/>
                <a:cs typeface="Aptos" panose="020B0004020202020204" pitchFamily="34" charset="0"/>
              </a:rPr>
              <a:t>– Art that honors significant people, places, or events in Wilmington’s history.</a:t>
            </a:r>
            <a:endParaRPr lang="en-US" sz="2000" dirty="0">
              <a:effectLst/>
              <a:ea typeface="Aptos" panose="020B0004020202020204" pitchFamily="34" charset="0"/>
              <a:cs typeface="Aptos" panose="020B0004020202020204" pitchFamily="34" charset="0"/>
            </a:endParaRPr>
          </a:p>
          <a:p>
            <a:r>
              <a:rPr lang="en-US" sz="2000" b="1" dirty="0">
                <a:solidFill>
                  <a:srgbClr val="000000"/>
                </a:solidFill>
                <a:effectLst/>
                <a:ea typeface="Aptos" panose="020B0004020202020204" pitchFamily="34" charset="0"/>
                <a:cs typeface="Aptos" panose="020B0004020202020204" pitchFamily="34" charset="0"/>
              </a:rPr>
              <a:t>Maintenance of Existing Public Art </a:t>
            </a:r>
            <a:r>
              <a:rPr lang="en-US" sz="2000" dirty="0">
                <a:solidFill>
                  <a:srgbClr val="000000"/>
                </a:solidFill>
                <a:effectLst/>
                <a:ea typeface="Aptos" panose="020B0004020202020204" pitchFamily="34" charset="0"/>
                <a:cs typeface="Aptos" panose="020B0004020202020204" pitchFamily="34" charset="0"/>
              </a:rPr>
              <a:t>– Conservation of city-owned artworks to preserve their quality and visibility.</a:t>
            </a:r>
            <a:endParaRPr lang="en-US" sz="2000" dirty="0">
              <a:effectLst/>
              <a:ea typeface="Aptos" panose="020B0004020202020204" pitchFamily="34" charset="0"/>
              <a:cs typeface="Aptos" panose="020B0004020202020204" pitchFamily="34" charset="0"/>
            </a:endParaRPr>
          </a:p>
          <a:p>
            <a:pPr marL="0" indent="0">
              <a:buNone/>
            </a:pPr>
            <a:endParaRPr lang="en-US" dirty="0"/>
          </a:p>
        </p:txBody>
      </p:sp>
      <p:sp>
        <p:nvSpPr>
          <p:cNvPr id="3" name="Content Placeholder 2">
            <a:extLst>
              <a:ext uri="{FF2B5EF4-FFF2-40B4-BE49-F238E27FC236}">
                <a16:creationId xmlns:a16="http://schemas.microsoft.com/office/drawing/2014/main" id="{631B71D6-D99F-92F3-53A5-7DA6C14E064E}"/>
              </a:ext>
            </a:extLst>
          </p:cNvPr>
          <p:cNvSpPr>
            <a:spLocks noGrp="1"/>
          </p:cNvSpPr>
          <p:nvPr>
            <p:ph sz="half" idx="13"/>
          </p:nvPr>
        </p:nvSpPr>
        <p:spPr>
          <a:xfrm>
            <a:off x="188911" y="1188720"/>
            <a:ext cx="5907089" cy="473825"/>
          </a:xfrm>
        </p:spPr>
        <p:txBody>
          <a:bodyPr/>
          <a:lstStyle/>
          <a:p>
            <a:r>
              <a:rPr lang="en-US" dirty="0"/>
              <a:t>Capital Budget Question 13 Answer</a:t>
            </a:r>
          </a:p>
        </p:txBody>
      </p:sp>
    </p:spTree>
    <p:extLst>
      <p:ext uri="{BB962C8B-B14F-4D97-AF65-F5344CB8AC3E}">
        <p14:creationId xmlns:p14="http://schemas.microsoft.com/office/powerpoint/2010/main" val="38085938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BB2D4-8290-CE07-3229-D36C84A68F8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F84DFC-358C-2D6A-FD67-80E2B24C349F}"/>
              </a:ext>
            </a:extLst>
          </p:cNvPr>
          <p:cNvSpPr>
            <a:spLocks noGrp="1"/>
          </p:cNvSpPr>
          <p:nvPr>
            <p:ph sz="half" idx="2"/>
          </p:nvPr>
        </p:nvSpPr>
        <p:spPr>
          <a:xfrm>
            <a:off x="188911" y="1982413"/>
            <a:ext cx="10971458" cy="4482791"/>
          </a:xfrm>
        </p:spPr>
        <p:txBody>
          <a:bodyPr>
            <a:normAutofit/>
          </a:bodyPr>
          <a:lstStyle/>
          <a:p>
            <a:r>
              <a:rPr lang="en-US" sz="2000" dirty="0">
                <a:solidFill>
                  <a:srgbClr val="000000"/>
                </a:solidFill>
                <a:effectLst/>
                <a:ea typeface="Aptos" panose="020B0004020202020204" pitchFamily="34" charset="0"/>
                <a:cs typeface="Aptos" panose="020B0004020202020204" pitchFamily="34" charset="0"/>
              </a:rPr>
              <a:t>The Mayor's Office of Cultural Affairs will create a process to evaluate project ideas. Before this process is implemented, it will be reviewed by city attorneys, the administration team, and other relevant departments.</a:t>
            </a:r>
            <a:endParaRPr lang="en-US" sz="2000" dirty="0">
              <a:effectLst/>
              <a:ea typeface="Aptos" panose="020B0004020202020204" pitchFamily="34" charset="0"/>
              <a:cs typeface="Aptos" panose="020B0004020202020204" pitchFamily="34" charset="0"/>
            </a:endParaRPr>
          </a:p>
          <a:p>
            <a:r>
              <a:rPr lang="en-US" sz="2000" dirty="0">
                <a:solidFill>
                  <a:srgbClr val="000000"/>
                </a:solidFill>
                <a:effectLst/>
                <a:ea typeface="Aptos" panose="020B0004020202020204" pitchFamily="34" charset="0"/>
                <a:cs typeface="Aptos" panose="020B0004020202020204" pitchFamily="34" charset="0"/>
              </a:rPr>
              <a:t>Once the projects are selected, recommendations will be submitted to the Administration for approval before any committees are formed to carry out the projects.</a:t>
            </a:r>
            <a:endParaRPr lang="en-US" sz="2000" dirty="0">
              <a:effectLst/>
              <a:ea typeface="Aptos" panose="020B0004020202020204" pitchFamily="34" charset="0"/>
              <a:cs typeface="Aptos" panose="020B0004020202020204" pitchFamily="34" charset="0"/>
            </a:endParaRPr>
          </a:p>
          <a:p>
            <a:r>
              <a:rPr lang="en-US" sz="2000" dirty="0">
                <a:solidFill>
                  <a:srgbClr val="000000"/>
                </a:solidFill>
                <a:effectLst/>
                <a:ea typeface="Aptos" panose="020B0004020202020204" pitchFamily="34" charset="0"/>
                <a:cs typeface="Aptos" panose="020B0004020202020204" pitchFamily="34" charset="0"/>
              </a:rPr>
              <a:t>A similar collaborative approach was used in the development of "Unwavering Courage in the Pursuit of Freedom," the public sculpture honoring Harriet Tubman and Thomas Garrett. This project was guided by an advisory committee that included historians, artists, community leaders, and cultural advocates, ensuring diverse perspectives that focused on historical accuracy, community representation, and artistic integrity.</a:t>
            </a:r>
            <a:endParaRPr lang="en-US" sz="2000" dirty="0">
              <a:effectLst/>
              <a:ea typeface="Aptos" panose="020B0004020202020204" pitchFamily="34" charset="0"/>
              <a:cs typeface="Aptos" panose="020B0004020202020204" pitchFamily="34" charset="0"/>
            </a:endParaRPr>
          </a:p>
          <a:p>
            <a:r>
              <a:rPr lang="en-US" sz="2000" dirty="0">
                <a:solidFill>
                  <a:srgbClr val="000000"/>
                </a:solidFill>
                <a:effectLst/>
                <a:ea typeface="Aptos" panose="020B0004020202020204" pitchFamily="34" charset="0"/>
                <a:cs typeface="Aptos" panose="020B0004020202020204" pitchFamily="34" charset="0"/>
              </a:rPr>
              <a:t>We plan to model future project teams after this successful example of inclusive, community-centered collaboration.</a:t>
            </a:r>
            <a:endParaRPr lang="en-US" sz="2000" dirty="0">
              <a:effectLst/>
              <a:ea typeface="Aptos" panose="020B0004020202020204" pitchFamily="34" charset="0"/>
              <a:cs typeface="Aptos" panose="020B0004020202020204" pitchFamily="34" charset="0"/>
            </a:endParaRPr>
          </a:p>
          <a:p>
            <a:pPr marL="0" indent="0">
              <a:buNone/>
            </a:pPr>
            <a:endParaRPr lang="en-US" dirty="0"/>
          </a:p>
        </p:txBody>
      </p:sp>
      <p:sp>
        <p:nvSpPr>
          <p:cNvPr id="3" name="Content Placeholder 2">
            <a:extLst>
              <a:ext uri="{FF2B5EF4-FFF2-40B4-BE49-F238E27FC236}">
                <a16:creationId xmlns:a16="http://schemas.microsoft.com/office/drawing/2014/main" id="{4712895F-ADD3-0C1C-A8A7-7B1E6B7D07B0}"/>
              </a:ext>
            </a:extLst>
          </p:cNvPr>
          <p:cNvSpPr>
            <a:spLocks noGrp="1"/>
          </p:cNvSpPr>
          <p:nvPr>
            <p:ph sz="half" idx="13"/>
          </p:nvPr>
        </p:nvSpPr>
        <p:spPr>
          <a:xfrm>
            <a:off x="188911" y="1188720"/>
            <a:ext cx="8517767" cy="473825"/>
          </a:xfrm>
        </p:spPr>
        <p:txBody>
          <a:bodyPr/>
          <a:lstStyle/>
          <a:p>
            <a:r>
              <a:rPr lang="en-US" dirty="0"/>
              <a:t>Capital Budget Question 13 Answer (continued)</a:t>
            </a:r>
          </a:p>
        </p:txBody>
      </p:sp>
    </p:spTree>
    <p:extLst>
      <p:ext uri="{BB962C8B-B14F-4D97-AF65-F5344CB8AC3E}">
        <p14:creationId xmlns:p14="http://schemas.microsoft.com/office/powerpoint/2010/main" val="16100676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30D1D7-6A7A-4931-929C-C66FF91E8D2A}"/>
              </a:ext>
            </a:extLst>
          </p:cNvPr>
          <p:cNvSpPr>
            <a:spLocks noGrp="1"/>
          </p:cNvSpPr>
          <p:nvPr>
            <p:ph sz="half" idx="2"/>
          </p:nvPr>
        </p:nvSpPr>
        <p:spPr>
          <a:xfrm>
            <a:off x="1828800" y="2313705"/>
            <a:ext cx="8534399" cy="4644356"/>
          </a:xfrm>
        </p:spPr>
        <p:txBody>
          <a:bodyPr/>
          <a:lstStyle/>
          <a:p>
            <a:pPr marL="0" indent="0" algn="ctr">
              <a:buNone/>
            </a:pPr>
            <a:r>
              <a:rPr lang="en-US" sz="5400" b="1" dirty="0"/>
              <a:t>Mayor’s Office</a:t>
            </a:r>
          </a:p>
          <a:p>
            <a:pPr marL="0" indent="0" algn="ctr">
              <a:buNone/>
            </a:pPr>
            <a:r>
              <a:rPr lang="en-US" sz="5400" b="1" dirty="0"/>
              <a:t>Organizational Chart</a:t>
            </a:r>
          </a:p>
          <a:p>
            <a:pPr marL="0" indent="0" algn="ctr">
              <a:buNone/>
            </a:pPr>
            <a:endParaRPr lang="en-US" b="1" dirty="0"/>
          </a:p>
        </p:txBody>
      </p:sp>
    </p:spTree>
    <p:extLst>
      <p:ext uri="{BB962C8B-B14F-4D97-AF65-F5344CB8AC3E}">
        <p14:creationId xmlns:p14="http://schemas.microsoft.com/office/powerpoint/2010/main" val="3653471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3E0EA6-8C48-423D-8B80-3063DF4BA3DA}"/>
              </a:ext>
            </a:extLst>
          </p:cNvPr>
          <p:cNvGrpSpPr/>
          <p:nvPr/>
        </p:nvGrpSpPr>
        <p:grpSpPr>
          <a:xfrm>
            <a:off x="4749102" y="1462965"/>
            <a:ext cx="2102668" cy="522520"/>
            <a:chOff x="0" y="2397054"/>
            <a:chExt cx="2102668" cy="522520"/>
          </a:xfrm>
        </p:grpSpPr>
        <p:sp>
          <p:nvSpPr>
            <p:cNvPr id="6" name="Rectangle 5">
              <a:extLst>
                <a:ext uri="{FF2B5EF4-FFF2-40B4-BE49-F238E27FC236}">
                  <a16:creationId xmlns:a16="http://schemas.microsoft.com/office/drawing/2014/main" id="{1832BCFC-B50B-45E2-B9BF-9B48BE0A1EF1}"/>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7" name="TextBox 6">
              <a:extLst>
                <a:ext uri="{FF2B5EF4-FFF2-40B4-BE49-F238E27FC236}">
                  <a16:creationId xmlns:a16="http://schemas.microsoft.com/office/drawing/2014/main" id="{F8A98084-550B-4C64-9993-E21C39548FF1}"/>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MAYOR</a:t>
              </a:r>
            </a:p>
          </p:txBody>
        </p:sp>
      </p:grpSp>
      <p:grpSp>
        <p:nvGrpSpPr>
          <p:cNvPr id="8" name="Group 7">
            <a:extLst>
              <a:ext uri="{FF2B5EF4-FFF2-40B4-BE49-F238E27FC236}">
                <a16:creationId xmlns:a16="http://schemas.microsoft.com/office/drawing/2014/main" id="{344C63BB-4DEE-4F31-932A-1D9D1C666CC8}"/>
              </a:ext>
            </a:extLst>
          </p:cNvPr>
          <p:cNvGrpSpPr/>
          <p:nvPr/>
        </p:nvGrpSpPr>
        <p:grpSpPr>
          <a:xfrm>
            <a:off x="4749102" y="2128649"/>
            <a:ext cx="2102668" cy="522520"/>
            <a:chOff x="0" y="2397054"/>
            <a:chExt cx="2102668" cy="522520"/>
          </a:xfrm>
        </p:grpSpPr>
        <p:sp>
          <p:nvSpPr>
            <p:cNvPr id="9" name="Rectangle 8">
              <a:extLst>
                <a:ext uri="{FF2B5EF4-FFF2-40B4-BE49-F238E27FC236}">
                  <a16:creationId xmlns:a16="http://schemas.microsoft.com/office/drawing/2014/main" id="{4A68AE21-5E00-4068-B323-EF95B51F1383}"/>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10" name="TextBox 9">
              <a:extLst>
                <a:ext uri="{FF2B5EF4-FFF2-40B4-BE49-F238E27FC236}">
                  <a16:creationId xmlns:a16="http://schemas.microsoft.com/office/drawing/2014/main" id="{AD1FE027-3234-4F18-85AD-03E6CE1481B2}"/>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CHIEF OF STAFF</a:t>
              </a:r>
            </a:p>
          </p:txBody>
        </p:sp>
      </p:grpSp>
      <p:grpSp>
        <p:nvGrpSpPr>
          <p:cNvPr id="11" name="Group 10">
            <a:extLst>
              <a:ext uri="{FF2B5EF4-FFF2-40B4-BE49-F238E27FC236}">
                <a16:creationId xmlns:a16="http://schemas.microsoft.com/office/drawing/2014/main" id="{3A6FC897-C0D8-4D97-A439-2E1DD99B1530}"/>
              </a:ext>
            </a:extLst>
          </p:cNvPr>
          <p:cNvGrpSpPr/>
          <p:nvPr/>
        </p:nvGrpSpPr>
        <p:grpSpPr>
          <a:xfrm>
            <a:off x="8737597" y="2707241"/>
            <a:ext cx="2102668" cy="522520"/>
            <a:chOff x="0" y="2397054"/>
            <a:chExt cx="2102668" cy="522521"/>
          </a:xfrm>
        </p:grpSpPr>
        <p:sp>
          <p:nvSpPr>
            <p:cNvPr id="12" name="Rectangle 11">
              <a:extLst>
                <a:ext uri="{FF2B5EF4-FFF2-40B4-BE49-F238E27FC236}">
                  <a16:creationId xmlns:a16="http://schemas.microsoft.com/office/drawing/2014/main" id="{00A9B3DA-DA13-4C51-BAE1-AE83A9F10C9E}"/>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13" name="TextBox 12">
              <a:extLst>
                <a:ext uri="{FF2B5EF4-FFF2-40B4-BE49-F238E27FC236}">
                  <a16:creationId xmlns:a16="http://schemas.microsoft.com/office/drawing/2014/main" id="{978D031D-F27E-4D0E-AA48-24BD4DDA9F57}"/>
                </a:ext>
              </a:extLst>
            </p:cNvPr>
            <p:cNvSpPr txBox="1"/>
            <p:nvPr/>
          </p:nvSpPr>
          <p:spPr>
            <a:xfrm>
              <a:off x="0" y="2397055"/>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DIRECTOR OF SPECIAL PROJECTS</a:t>
              </a:r>
            </a:p>
          </p:txBody>
        </p:sp>
      </p:grpSp>
      <p:grpSp>
        <p:nvGrpSpPr>
          <p:cNvPr id="17" name="Group 16">
            <a:extLst>
              <a:ext uri="{FF2B5EF4-FFF2-40B4-BE49-F238E27FC236}">
                <a16:creationId xmlns:a16="http://schemas.microsoft.com/office/drawing/2014/main" id="{5B33D40F-E981-499E-A20B-C155B7CE9931}"/>
              </a:ext>
            </a:extLst>
          </p:cNvPr>
          <p:cNvGrpSpPr/>
          <p:nvPr/>
        </p:nvGrpSpPr>
        <p:grpSpPr>
          <a:xfrm>
            <a:off x="6844731" y="3912891"/>
            <a:ext cx="2417113" cy="630148"/>
            <a:chOff x="-7835" y="2384767"/>
            <a:chExt cx="2110503" cy="548455"/>
          </a:xfrm>
        </p:grpSpPr>
        <p:sp>
          <p:nvSpPr>
            <p:cNvPr id="18" name="Rectangle 17">
              <a:extLst>
                <a:ext uri="{FF2B5EF4-FFF2-40B4-BE49-F238E27FC236}">
                  <a16:creationId xmlns:a16="http://schemas.microsoft.com/office/drawing/2014/main" id="{B3196276-B819-43B2-BD34-AAACFEDBAA79}"/>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19" name="TextBox 18">
              <a:extLst>
                <a:ext uri="{FF2B5EF4-FFF2-40B4-BE49-F238E27FC236}">
                  <a16:creationId xmlns:a16="http://schemas.microsoft.com/office/drawing/2014/main" id="{93E1900D-C361-47BE-8822-4FDCB88BCDF4}"/>
                </a:ext>
              </a:extLst>
            </p:cNvPr>
            <p:cNvSpPr txBox="1"/>
            <p:nvPr/>
          </p:nvSpPr>
          <p:spPr>
            <a:xfrm>
              <a:off x="-7835" y="2384767"/>
              <a:ext cx="2102668" cy="5484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DEPUTY COS</a:t>
              </a:r>
            </a:p>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POLICY &amp; COMMUNICATIONS</a:t>
              </a:r>
            </a:p>
          </p:txBody>
        </p:sp>
      </p:grpSp>
      <p:grpSp>
        <p:nvGrpSpPr>
          <p:cNvPr id="20" name="Group 19">
            <a:extLst>
              <a:ext uri="{FF2B5EF4-FFF2-40B4-BE49-F238E27FC236}">
                <a16:creationId xmlns:a16="http://schemas.microsoft.com/office/drawing/2014/main" id="{DBF8376E-B58E-4D92-B587-515B69E2EE77}"/>
              </a:ext>
            </a:extLst>
          </p:cNvPr>
          <p:cNvGrpSpPr/>
          <p:nvPr/>
        </p:nvGrpSpPr>
        <p:grpSpPr>
          <a:xfrm>
            <a:off x="9154701" y="5004133"/>
            <a:ext cx="2102668" cy="522520"/>
            <a:chOff x="0" y="2397054"/>
            <a:chExt cx="2102668" cy="522520"/>
          </a:xfrm>
        </p:grpSpPr>
        <p:sp>
          <p:nvSpPr>
            <p:cNvPr id="21" name="Rectangle 20">
              <a:extLst>
                <a:ext uri="{FF2B5EF4-FFF2-40B4-BE49-F238E27FC236}">
                  <a16:creationId xmlns:a16="http://schemas.microsoft.com/office/drawing/2014/main" id="{18ABA7C0-6ABA-423D-9AF5-86196A139CEF}"/>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22" name="TextBox 21">
              <a:extLst>
                <a:ext uri="{FF2B5EF4-FFF2-40B4-BE49-F238E27FC236}">
                  <a16:creationId xmlns:a16="http://schemas.microsoft.com/office/drawing/2014/main" id="{2E75197D-150F-46C2-B93A-397E666E7588}"/>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DIRECTOR OF COMMUNICATIONS</a:t>
              </a:r>
            </a:p>
          </p:txBody>
        </p:sp>
      </p:grpSp>
      <p:grpSp>
        <p:nvGrpSpPr>
          <p:cNvPr id="23" name="Group 22">
            <a:extLst>
              <a:ext uri="{FF2B5EF4-FFF2-40B4-BE49-F238E27FC236}">
                <a16:creationId xmlns:a16="http://schemas.microsoft.com/office/drawing/2014/main" id="{41E475BA-E01A-4083-B32C-04183234D959}"/>
              </a:ext>
            </a:extLst>
          </p:cNvPr>
          <p:cNvGrpSpPr/>
          <p:nvPr/>
        </p:nvGrpSpPr>
        <p:grpSpPr>
          <a:xfrm>
            <a:off x="9616664" y="5614657"/>
            <a:ext cx="2102668" cy="522520"/>
            <a:chOff x="0" y="2397054"/>
            <a:chExt cx="2102668" cy="522520"/>
          </a:xfrm>
        </p:grpSpPr>
        <p:sp>
          <p:nvSpPr>
            <p:cNvPr id="24" name="Rectangle 23">
              <a:extLst>
                <a:ext uri="{FF2B5EF4-FFF2-40B4-BE49-F238E27FC236}">
                  <a16:creationId xmlns:a16="http://schemas.microsoft.com/office/drawing/2014/main" id="{A9DD499B-A56E-45B6-B673-A883E864EF79}"/>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25" name="TextBox 24">
              <a:extLst>
                <a:ext uri="{FF2B5EF4-FFF2-40B4-BE49-F238E27FC236}">
                  <a16:creationId xmlns:a16="http://schemas.microsoft.com/office/drawing/2014/main" id="{7F09ED27-BE25-4C7D-935B-0E5740AD975B}"/>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DEPT. DIRECTOR OF COMMUNICATIONS</a:t>
              </a:r>
            </a:p>
          </p:txBody>
        </p:sp>
      </p:grpSp>
      <p:grpSp>
        <p:nvGrpSpPr>
          <p:cNvPr id="26" name="Group 25">
            <a:extLst>
              <a:ext uri="{FF2B5EF4-FFF2-40B4-BE49-F238E27FC236}">
                <a16:creationId xmlns:a16="http://schemas.microsoft.com/office/drawing/2014/main" id="{2F21D368-38A0-4D5A-B171-5B2B4D0F1DFF}"/>
              </a:ext>
            </a:extLst>
          </p:cNvPr>
          <p:cNvGrpSpPr/>
          <p:nvPr/>
        </p:nvGrpSpPr>
        <p:grpSpPr>
          <a:xfrm>
            <a:off x="3107338" y="3945572"/>
            <a:ext cx="2102668" cy="522520"/>
            <a:chOff x="0" y="2397054"/>
            <a:chExt cx="2102668" cy="522520"/>
          </a:xfrm>
        </p:grpSpPr>
        <p:sp>
          <p:nvSpPr>
            <p:cNvPr id="27" name="Rectangle 26">
              <a:extLst>
                <a:ext uri="{FF2B5EF4-FFF2-40B4-BE49-F238E27FC236}">
                  <a16:creationId xmlns:a16="http://schemas.microsoft.com/office/drawing/2014/main" id="{7834FC6A-34AF-4E70-881B-71F2491B248B}"/>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28" name="TextBox 27">
              <a:extLst>
                <a:ext uri="{FF2B5EF4-FFF2-40B4-BE49-F238E27FC236}">
                  <a16:creationId xmlns:a16="http://schemas.microsoft.com/office/drawing/2014/main" id="{3E7DFE1D-A79B-475D-AFBA-B322C378D815}"/>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DEPUTY COS</a:t>
              </a:r>
            </a:p>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OPERATIONS</a:t>
              </a:r>
            </a:p>
          </p:txBody>
        </p:sp>
      </p:grpSp>
      <p:grpSp>
        <p:nvGrpSpPr>
          <p:cNvPr id="29" name="Group 28">
            <a:extLst>
              <a:ext uri="{FF2B5EF4-FFF2-40B4-BE49-F238E27FC236}">
                <a16:creationId xmlns:a16="http://schemas.microsoft.com/office/drawing/2014/main" id="{BC47DE83-072B-4550-9D4C-B9AB2BAF1648}"/>
              </a:ext>
            </a:extLst>
          </p:cNvPr>
          <p:cNvGrpSpPr/>
          <p:nvPr/>
        </p:nvGrpSpPr>
        <p:grpSpPr>
          <a:xfrm>
            <a:off x="1274523" y="4692213"/>
            <a:ext cx="2110502" cy="524746"/>
            <a:chOff x="-7834" y="2397054"/>
            <a:chExt cx="2110502" cy="524746"/>
          </a:xfrm>
        </p:grpSpPr>
        <p:sp>
          <p:nvSpPr>
            <p:cNvPr id="30" name="Rectangle 29">
              <a:extLst>
                <a:ext uri="{FF2B5EF4-FFF2-40B4-BE49-F238E27FC236}">
                  <a16:creationId xmlns:a16="http://schemas.microsoft.com/office/drawing/2014/main" id="{DFA36A89-3EA9-46DE-901F-A134F2D5E493}"/>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31" name="TextBox 30">
              <a:extLst>
                <a:ext uri="{FF2B5EF4-FFF2-40B4-BE49-F238E27FC236}">
                  <a16:creationId xmlns:a16="http://schemas.microsoft.com/office/drawing/2014/main" id="{8566A2B1-C013-42A4-BEB1-889084BD5CCC}"/>
                </a:ext>
              </a:extLst>
            </p:cNvPr>
            <p:cNvSpPr txBox="1"/>
            <p:nvPr/>
          </p:nvSpPr>
          <p:spPr>
            <a:xfrm>
              <a:off x="-7834" y="2399280"/>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DIRECTOR OF OPERATIONS</a:t>
              </a:r>
            </a:p>
          </p:txBody>
        </p:sp>
      </p:grpSp>
      <p:grpSp>
        <p:nvGrpSpPr>
          <p:cNvPr id="35" name="Group 34">
            <a:extLst>
              <a:ext uri="{FF2B5EF4-FFF2-40B4-BE49-F238E27FC236}">
                <a16:creationId xmlns:a16="http://schemas.microsoft.com/office/drawing/2014/main" id="{B18B0364-0423-4FA3-A9E1-2BAA1BA748D4}"/>
              </a:ext>
            </a:extLst>
          </p:cNvPr>
          <p:cNvGrpSpPr/>
          <p:nvPr/>
        </p:nvGrpSpPr>
        <p:grpSpPr>
          <a:xfrm>
            <a:off x="7804147" y="6225182"/>
            <a:ext cx="2102668" cy="522520"/>
            <a:chOff x="0" y="2397054"/>
            <a:chExt cx="2102668" cy="522520"/>
          </a:xfrm>
        </p:grpSpPr>
        <p:sp>
          <p:nvSpPr>
            <p:cNvPr id="36" name="Rectangle 35">
              <a:extLst>
                <a:ext uri="{FF2B5EF4-FFF2-40B4-BE49-F238E27FC236}">
                  <a16:creationId xmlns:a16="http://schemas.microsoft.com/office/drawing/2014/main" id="{87E8224E-8DB9-4CD8-B5FB-38C29B2B90AE}"/>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37" name="TextBox 36">
              <a:extLst>
                <a:ext uri="{FF2B5EF4-FFF2-40B4-BE49-F238E27FC236}">
                  <a16:creationId xmlns:a16="http://schemas.microsoft.com/office/drawing/2014/main" id="{B45C818B-43CB-41B7-AB95-F148A318C73D}"/>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Calibri"/>
                  <a:ea typeface="+mn-ea"/>
                  <a:cs typeface="+mn-cs"/>
                </a:rPr>
                <a:t>SPECIAL ASSISTANT FOR COMMUNITY ENGAGEMENT (2)</a:t>
              </a:r>
              <a:endParaRPr kumimoji="0" lang="en-US" sz="14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grpSp>
        <p:nvGrpSpPr>
          <p:cNvPr id="38" name="Group 37">
            <a:extLst>
              <a:ext uri="{FF2B5EF4-FFF2-40B4-BE49-F238E27FC236}">
                <a16:creationId xmlns:a16="http://schemas.microsoft.com/office/drawing/2014/main" id="{219CFDFF-EB7E-49E5-AA40-5AB53FA945CB}"/>
              </a:ext>
            </a:extLst>
          </p:cNvPr>
          <p:cNvGrpSpPr/>
          <p:nvPr/>
        </p:nvGrpSpPr>
        <p:grpSpPr>
          <a:xfrm>
            <a:off x="1830413" y="2707241"/>
            <a:ext cx="2102668" cy="522520"/>
            <a:chOff x="0" y="2397054"/>
            <a:chExt cx="2102668" cy="522520"/>
          </a:xfrm>
        </p:grpSpPr>
        <p:sp>
          <p:nvSpPr>
            <p:cNvPr id="39" name="Rectangle 38">
              <a:extLst>
                <a:ext uri="{FF2B5EF4-FFF2-40B4-BE49-F238E27FC236}">
                  <a16:creationId xmlns:a16="http://schemas.microsoft.com/office/drawing/2014/main" id="{88ED2768-BC79-4671-889C-DBD4ABD19655}"/>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40" name="TextBox 39">
              <a:extLst>
                <a:ext uri="{FF2B5EF4-FFF2-40B4-BE49-F238E27FC236}">
                  <a16:creationId xmlns:a16="http://schemas.microsoft.com/office/drawing/2014/main" id="{EE480AE8-920C-456A-9270-70765F53870A}"/>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SPECIAL ASSISTANT TO THE MAYOR</a:t>
              </a:r>
            </a:p>
          </p:txBody>
        </p:sp>
      </p:grpSp>
      <p:cxnSp>
        <p:nvCxnSpPr>
          <p:cNvPr id="42" name="Straight Connector 41">
            <a:extLst>
              <a:ext uri="{FF2B5EF4-FFF2-40B4-BE49-F238E27FC236}">
                <a16:creationId xmlns:a16="http://schemas.microsoft.com/office/drawing/2014/main" id="{0419E395-1643-403D-A062-3363808F9F98}"/>
              </a:ext>
            </a:extLst>
          </p:cNvPr>
          <p:cNvCxnSpPr>
            <a:stCxn id="7" idx="2"/>
            <a:endCxn id="10" idx="0"/>
          </p:cNvCxnSpPr>
          <p:nvPr/>
        </p:nvCxnSpPr>
        <p:spPr>
          <a:xfrm>
            <a:off x="5800436" y="1985485"/>
            <a:ext cx="0" cy="14316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7FADA8D-41AA-4B27-BA1A-F719617833F4}"/>
              </a:ext>
            </a:extLst>
          </p:cNvPr>
          <p:cNvCxnSpPr>
            <a:cxnSpLocks/>
          </p:cNvCxnSpPr>
          <p:nvPr/>
        </p:nvCxnSpPr>
        <p:spPr>
          <a:xfrm flipH="1">
            <a:off x="4385555" y="2640993"/>
            <a:ext cx="675273" cy="1302353"/>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850F07F-9061-451C-AF23-E44645093779}"/>
              </a:ext>
            </a:extLst>
          </p:cNvPr>
          <p:cNvCxnSpPr>
            <a:cxnSpLocks/>
            <a:endCxn id="19" idx="0"/>
          </p:cNvCxnSpPr>
          <p:nvPr/>
        </p:nvCxnSpPr>
        <p:spPr>
          <a:xfrm>
            <a:off x="6453188" y="2632747"/>
            <a:ext cx="1595613" cy="128014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18AD134-8AC5-4FAF-9726-C6B21A9A191D}"/>
              </a:ext>
            </a:extLst>
          </p:cNvPr>
          <p:cNvCxnSpPr>
            <a:cxnSpLocks/>
            <a:endCxn id="40" idx="0"/>
          </p:cNvCxnSpPr>
          <p:nvPr/>
        </p:nvCxnSpPr>
        <p:spPr>
          <a:xfrm flipH="1">
            <a:off x="2881747" y="2330048"/>
            <a:ext cx="1864935" cy="377193"/>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7688FA5-2496-497A-9346-B6A78B430A4B}"/>
              </a:ext>
            </a:extLst>
          </p:cNvPr>
          <p:cNvCxnSpPr>
            <a:cxnSpLocks/>
            <a:endCxn id="13" idx="0"/>
          </p:cNvCxnSpPr>
          <p:nvPr/>
        </p:nvCxnSpPr>
        <p:spPr>
          <a:xfrm>
            <a:off x="6844732" y="2386119"/>
            <a:ext cx="2944199" cy="321123"/>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61AE741-E4ED-401D-A40A-943953D36481}"/>
              </a:ext>
            </a:extLst>
          </p:cNvPr>
          <p:cNvCxnSpPr>
            <a:cxnSpLocks/>
          </p:cNvCxnSpPr>
          <p:nvPr/>
        </p:nvCxnSpPr>
        <p:spPr>
          <a:xfrm>
            <a:off x="8737597" y="4527358"/>
            <a:ext cx="0" cy="169782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C9FD978-3145-45F3-B1B9-2C77F9F197F6}"/>
              </a:ext>
            </a:extLst>
          </p:cNvPr>
          <p:cNvCxnSpPr/>
          <p:nvPr/>
        </p:nvCxnSpPr>
        <p:spPr>
          <a:xfrm>
            <a:off x="7161077" y="5441299"/>
            <a:ext cx="0" cy="14316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3257EBE-CFF2-49CB-89B0-B7E6F3606FAB}"/>
              </a:ext>
            </a:extLst>
          </p:cNvPr>
          <p:cNvCxnSpPr/>
          <p:nvPr/>
        </p:nvCxnSpPr>
        <p:spPr>
          <a:xfrm>
            <a:off x="10667998" y="5526654"/>
            <a:ext cx="0" cy="14316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A519D95-0D3B-4572-B444-E7F508AF6506}"/>
              </a:ext>
            </a:extLst>
          </p:cNvPr>
          <p:cNvCxnSpPr>
            <a:cxnSpLocks/>
          </p:cNvCxnSpPr>
          <p:nvPr/>
        </p:nvCxnSpPr>
        <p:spPr>
          <a:xfrm>
            <a:off x="9018675" y="4537351"/>
            <a:ext cx="984306" cy="462499"/>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4">
            <a:extLst>
              <a:ext uri="{FF2B5EF4-FFF2-40B4-BE49-F238E27FC236}">
                <a16:creationId xmlns:a16="http://schemas.microsoft.com/office/drawing/2014/main" id="{C0F610FE-B59B-4934-989D-1AB71ABCDC0F}"/>
              </a:ext>
            </a:extLst>
          </p:cNvPr>
          <p:cNvSpPr>
            <a:spLocks noGrp="1"/>
          </p:cNvSpPr>
          <p:nvPr>
            <p:ph sz="half" idx="2"/>
          </p:nvPr>
        </p:nvSpPr>
        <p:spPr>
          <a:xfrm>
            <a:off x="2582196" y="649527"/>
            <a:ext cx="6436479" cy="764187"/>
          </a:xfrm>
        </p:spPr>
        <p:txBody>
          <a:bodyPr>
            <a:normAutofit fontScale="70000" lnSpcReduction="20000"/>
          </a:bodyPr>
          <a:lstStyle/>
          <a:p>
            <a:pPr marL="0" indent="0" algn="ctr">
              <a:spcAft>
                <a:spcPts val="0"/>
              </a:spcAft>
              <a:buNone/>
            </a:pPr>
            <a:r>
              <a:rPr lang="en-US" sz="3200" dirty="0"/>
              <a:t>Mayor’s Office Admin (10 FTEs)*</a:t>
            </a:r>
          </a:p>
          <a:p>
            <a:pPr marL="0" indent="0" algn="ctr">
              <a:buNone/>
            </a:pPr>
            <a:r>
              <a:rPr lang="en-US" dirty="0"/>
              <a:t>&amp; Constituent Services (6 FTEs)</a:t>
            </a:r>
            <a:endParaRPr lang="en-US" sz="3200" dirty="0"/>
          </a:p>
        </p:txBody>
      </p:sp>
      <p:cxnSp>
        <p:nvCxnSpPr>
          <p:cNvPr id="2" name="Straight Connector 1">
            <a:extLst>
              <a:ext uri="{FF2B5EF4-FFF2-40B4-BE49-F238E27FC236}">
                <a16:creationId xmlns:a16="http://schemas.microsoft.com/office/drawing/2014/main" id="{988DC6B4-B0D9-953C-AB76-1E0C27E3F11B}"/>
              </a:ext>
            </a:extLst>
          </p:cNvPr>
          <p:cNvCxnSpPr>
            <a:cxnSpLocks/>
          </p:cNvCxnSpPr>
          <p:nvPr/>
        </p:nvCxnSpPr>
        <p:spPr>
          <a:xfrm>
            <a:off x="4991036" y="4462359"/>
            <a:ext cx="0" cy="1010290"/>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2C76629-DFFE-5430-7DAD-26EA89182BB2}"/>
              </a:ext>
            </a:extLst>
          </p:cNvPr>
          <p:cNvCxnSpPr>
            <a:cxnSpLocks/>
          </p:cNvCxnSpPr>
          <p:nvPr/>
        </p:nvCxnSpPr>
        <p:spPr>
          <a:xfrm>
            <a:off x="7114393" y="4537351"/>
            <a:ext cx="0" cy="390917"/>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A2EDE802-923A-F5C2-9D77-24EDD2013559}"/>
              </a:ext>
            </a:extLst>
          </p:cNvPr>
          <p:cNvGrpSpPr/>
          <p:nvPr/>
        </p:nvGrpSpPr>
        <p:grpSpPr>
          <a:xfrm>
            <a:off x="3723502" y="5472649"/>
            <a:ext cx="2110502" cy="524746"/>
            <a:chOff x="-7834" y="2397054"/>
            <a:chExt cx="2110502" cy="524746"/>
          </a:xfrm>
        </p:grpSpPr>
        <p:sp>
          <p:nvSpPr>
            <p:cNvPr id="48" name="Rectangle 47">
              <a:extLst>
                <a:ext uri="{FF2B5EF4-FFF2-40B4-BE49-F238E27FC236}">
                  <a16:creationId xmlns:a16="http://schemas.microsoft.com/office/drawing/2014/main" id="{851FB2E8-5594-D44D-DA68-3631E16CB177}"/>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52" name="TextBox 51">
              <a:extLst>
                <a:ext uri="{FF2B5EF4-FFF2-40B4-BE49-F238E27FC236}">
                  <a16:creationId xmlns:a16="http://schemas.microsoft.com/office/drawing/2014/main" id="{CD271E63-584B-A344-8081-2E2563591303}"/>
                </a:ext>
              </a:extLst>
            </p:cNvPr>
            <p:cNvSpPr txBox="1"/>
            <p:nvPr/>
          </p:nvSpPr>
          <p:spPr>
            <a:xfrm>
              <a:off x="-7834" y="2399280"/>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311 ADMINISTRATOR</a:t>
              </a:r>
            </a:p>
          </p:txBody>
        </p:sp>
      </p:grpSp>
      <p:grpSp>
        <p:nvGrpSpPr>
          <p:cNvPr id="53" name="Group 52">
            <a:extLst>
              <a:ext uri="{FF2B5EF4-FFF2-40B4-BE49-F238E27FC236}">
                <a16:creationId xmlns:a16="http://schemas.microsoft.com/office/drawing/2014/main" id="{CA1A90B3-CC74-4DD2-3C12-3189B9A6E5E8}"/>
              </a:ext>
            </a:extLst>
          </p:cNvPr>
          <p:cNvGrpSpPr/>
          <p:nvPr/>
        </p:nvGrpSpPr>
        <p:grpSpPr>
          <a:xfrm>
            <a:off x="6210262" y="4927796"/>
            <a:ext cx="2137830" cy="536637"/>
            <a:chOff x="-263000" y="1812456"/>
            <a:chExt cx="2137830" cy="536637"/>
          </a:xfrm>
        </p:grpSpPr>
        <p:sp>
          <p:nvSpPr>
            <p:cNvPr id="59" name="Rectangle 58">
              <a:extLst>
                <a:ext uri="{FF2B5EF4-FFF2-40B4-BE49-F238E27FC236}">
                  <a16:creationId xmlns:a16="http://schemas.microsoft.com/office/drawing/2014/main" id="{5B059524-E4F5-8D45-D433-8C5B4551F35A}"/>
                </a:ext>
              </a:extLst>
            </p:cNvPr>
            <p:cNvSpPr/>
            <p:nvPr/>
          </p:nvSpPr>
          <p:spPr>
            <a:xfrm>
              <a:off x="-263000" y="1826573"/>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60" name="TextBox 59">
              <a:extLst>
                <a:ext uri="{FF2B5EF4-FFF2-40B4-BE49-F238E27FC236}">
                  <a16:creationId xmlns:a16="http://schemas.microsoft.com/office/drawing/2014/main" id="{7B0FC21B-078C-B0C7-ECD7-0189A6C62B38}"/>
                </a:ext>
              </a:extLst>
            </p:cNvPr>
            <p:cNvSpPr txBox="1"/>
            <p:nvPr/>
          </p:nvSpPr>
          <p:spPr>
            <a:xfrm>
              <a:off x="-227838" y="1812456"/>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SR CONSTITUENT SERVICES OFFICER</a:t>
              </a:r>
            </a:p>
          </p:txBody>
        </p:sp>
      </p:grpSp>
      <p:cxnSp>
        <p:nvCxnSpPr>
          <p:cNvPr id="62" name="Straight Connector 61">
            <a:extLst>
              <a:ext uri="{FF2B5EF4-FFF2-40B4-BE49-F238E27FC236}">
                <a16:creationId xmlns:a16="http://schemas.microsoft.com/office/drawing/2014/main" id="{0FE719D8-B993-28F7-422D-6163D3EAF507}"/>
              </a:ext>
            </a:extLst>
          </p:cNvPr>
          <p:cNvCxnSpPr/>
          <p:nvPr/>
        </p:nvCxnSpPr>
        <p:spPr>
          <a:xfrm>
            <a:off x="7389118" y="5801266"/>
            <a:ext cx="0" cy="14316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90829A06-2D8B-7F98-4CD4-D92C9F21E292}"/>
              </a:ext>
            </a:extLst>
          </p:cNvPr>
          <p:cNvGrpSpPr/>
          <p:nvPr/>
        </p:nvGrpSpPr>
        <p:grpSpPr>
          <a:xfrm>
            <a:off x="6173591" y="5551044"/>
            <a:ext cx="2102668" cy="555939"/>
            <a:chOff x="-263000" y="1793154"/>
            <a:chExt cx="2102668" cy="555939"/>
          </a:xfrm>
        </p:grpSpPr>
        <p:sp>
          <p:nvSpPr>
            <p:cNvPr id="64" name="Rectangle 63">
              <a:extLst>
                <a:ext uri="{FF2B5EF4-FFF2-40B4-BE49-F238E27FC236}">
                  <a16:creationId xmlns:a16="http://schemas.microsoft.com/office/drawing/2014/main" id="{92AC53BB-AA0C-F8CA-365C-FAF0D4B3645C}"/>
                </a:ext>
              </a:extLst>
            </p:cNvPr>
            <p:cNvSpPr/>
            <p:nvPr/>
          </p:nvSpPr>
          <p:spPr>
            <a:xfrm>
              <a:off x="-263000" y="1826573"/>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65" name="TextBox 64">
              <a:extLst>
                <a:ext uri="{FF2B5EF4-FFF2-40B4-BE49-F238E27FC236}">
                  <a16:creationId xmlns:a16="http://schemas.microsoft.com/office/drawing/2014/main" id="{AE822B54-EA81-37EB-9A9A-31761FA312AA}"/>
                </a:ext>
              </a:extLst>
            </p:cNvPr>
            <p:cNvSpPr txBox="1"/>
            <p:nvPr/>
          </p:nvSpPr>
          <p:spPr>
            <a:xfrm>
              <a:off x="-263000" y="17931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CONSTITUENT SERVICES OFFICER (2)</a:t>
              </a:r>
            </a:p>
          </p:txBody>
        </p:sp>
      </p:grpSp>
      <p:sp>
        <p:nvSpPr>
          <p:cNvPr id="3" name="Content Placeholder 4">
            <a:extLst>
              <a:ext uri="{FF2B5EF4-FFF2-40B4-BE49-F238E27FC236}">
                <a16:creationId xmlns:a16="http://schemas.microsoft.com/office/drawing/2014/main" id="{15C67F29-1B44-2495-9EF7-FFE31833186A}"/>
              </a:ext>
            </a:extLst>
          </p:cNvPr>
          <p:cNvSpPr txBox="1">
            <a:spLocks/>
          </p:cNvSpPr>
          <p:nvPr/>
        </p:nvSpPr>
        <p:spPr>
          <a:xfrm>
            <a:off x="377021" y="6346933"/>
            <a:ext cx="3463163" cy="367882"/>
          </a:xfrm>
          <a:prstGeom prst="rect">
            <a:avLst/>
          </a:prstGeom>
        </p:spPr>
        <p:txBody>
          <a:bodyPr vert="horz" lIns="91440" tIns="45720" rIns="91440" bIns="45720" rtlCol="0" anchor="t">
            <a:normAutofit/>
          </a:bodyPr>
          <a:lstStyle>
            <a:lvl1pPr marL="458788" indent="-458788" algn="l" defTabSz="914400" rtl="0" eaLnBrk="1" latinLnBrk="0" hangingPunct="1">
              <a:lnSpc>
                <a:spcPct val="90000"/>
              </a:lnSpc>
              <a:spcBef>
                <a:spcPts val="1000"/>
              </a:spcBef>
              <a:spcAft>
                <a:spcPts val="1200"/>
              </a:spcAft>
              <a:buFont typeface="Arial" panose="020B0604020202020204" pitchFamily="34" charset="0"/>
              <a:buChar char="•"/>
              <a:defRPr sz="3200" kern="1200">
                <a:solidFill>
                  <a:schemeClr val="tx1"/>
                </a:solidFill>
                <a:latin typeface="+mn-lt"/>
                <a:ea typeface="+mn-ea"/>
                <a:cs typeface="+mn-cs"/>
              </a:defRPr>
            </a:lvl1pPr>
            <a:lvl2pPr marL="1027113" indent="-398463" algn="l" defTabSz="914400" rtl="0" eaLnBrk="1" latinLnBrk="0" hangingPunct="1">
              <a:lnSpc>
                <a:spcPct val="90000"/>
              </a:lnSpc>
              <a:spcBef>
                <a:spcPts val="500"/>
              </a:spcBef>
              <a:spcAft>
                <a:spcPts val="1200"/>
              </a:spcAft>
              <a:buFont typeface="Arial" panose="020B0604020202020204" pitchFamily="34" charset="0"/>
              <a:buChar char="•"/>
              <a:defRPr sz="2800" kern="1200">
                <a:solidFill>
                  <a:schemeClr val="tx1"/>
                </a:solidFill>
                <a:latin typeface="+mn-lt"/>
                <a:ea typeface="+mn-ea"/>
                <a:cs typeface="+mn-cs"/>
              </a:defRPr>
            </a:lvl2pPr>
            <a:lvl3pPr marL="1485900" indent="-34131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3pPr>
            <a:lvl4pPr marL="1941513" indent="-3429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4pPr>
            <a:lvl5pPr marL="2457450" indent="-39846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t>* Includes proposed staffing changes.</a:t>
            </a:r>
          </a:p>
        </p:txBody>
      </p:sp>
      <p:cxnSp>
        <p:nvCxnSpPr>
          <p:cNvPr id="74" name="Straight Connector 73">
            <a:extLst>
              <a:ext uri="{FF2B5EF4-FFF2-40B4-BE49-F238E27FC236}">
                <a16:creationId xmlns:a16="http://schemas.microsoft.com/office/drawing/2014/main" id="{E334A9D5-BA20-4646-960B-01FEE6C5C51D}"/>
              </a:ext>
            </a:extLst>
          </p:cNvPr>
          <p:cNvCxnSpPr>
            <a:cxnSpLocks/>
          </p:cNvCxnSpPr>
          <p:nvPr/>
        </p:nvCxnSpPr>
        <p:spPr>
          <a:xfrm flipH="1">
            <a:off x="3000375" y="4462359"/>
            <a:ext cx="213531" cy="22985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01B0A7E-23F6-72B6-7D97-2AEE9C5BC31D}"/>
              </a:ext>
            </a:extLst>
          </p:cNvPr>
          <p:cNvCxnSpPr>
            <a:cxnSpLocks/>
          </p:cNvCxnSpPr>
          <p:nvPr/>
        </p:nvCxnSpPr>
        <p:spPr>
          <a:xfrm>
            <a:off x="1499406" y="5245840"/>
            <a:ext cx="0" cy="390917"/>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600743C2-5739-7AE6-5150-F9335C7BD6FF}"/>
              </a:ext>
            </a:extLst>
          </p:cNvPr>
          <p:cNvGrpSpPr/>
          <p:nvPr/>
        </p:nvGrpSpPr>
        <p:grpSpPr>
          <a:xfrm>
            <a:off x="647800" y="5512881"/>
            <a:ext cx="2110502" cy="524746"/>
            <a:chOff x="-7834" y="2397054"/>
            <a:chExt cx="2110502" cy="524746"/>
          </a:xfrm>
        </p:grpSpPr>
        <p:sp>
          <p:nvSpPr>
            <p:cNvPr id="79" name="Rectangle 78">
              <a:extLst>
                <a:ext uri="{FF2B5EF4-FFF2-40B4-BE49-F238E27FC236}">
                  <a16:creationId xmlns:a16="http://schemas.microsoft.com/office/drawing/2014/main" id="{FF345911-1B41-29B4-EF81-2B188DE7AFE8}"/>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80" name="TextBox 79">
              <a:extLst>
                <a:ext uri="{FF2B5EF4-FFF2-40B4-BE49-F238E27FC236}">
                  <a16:creationId xmlns:a16="http://schemas.microsoft.com/office/drawing/2014/main" id="{9B98A7B6-63EC-F111-672B-F1568BD91405}"/>
                </a:ext>
              </a:extLst>
            </p:cNvPr>
            <p:cNvSpPr txBox="1"/>
            <p:nvPr/>
          </p:nvSpPr>
          <p:spPr>
            <a:xfrm>
              <a:off x="-7834" y="2399280"/>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lang="en-US" sz="1400" dirty="0">
                  <a:solidFill>
                    <a:sysClr val="windowText" lastClr="000000"/>
                  </a:solidFill>
                  <a:latin typeface="Calibri"/>
                </a:rPr>
                <a:t>MAYOR’S OFFICE RECEPTIONIST</a:t>
              </a:r>
              <a:endParaRPr kumimoji="0" lang="en-US" sz="14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spTree>
    <p:extLst>
      <p:ext uri="{BB962C8B-B14F-4D97-AF65-F5344CB8AC3E}">
        <p14:creationId xmlns:p14="http://schemas.microsoft.com/office/powerpoint/2010/main" val="2219965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A992445-A22E-44CC-8EB1-B384AF64E0DF}"/>
              </a:ext>
            </a:extLst>
          </p:cNvPr>
          <p:cNvSpPr>
            <a:spLocks noGrp="1"/>
          </p:cNvSpPr>
          <p:nvPr>
            <p:ph sz="half" idx="2"/>
          </p:nvPr>
        </p:nvSpPr>
        <p:spPr>
          <a:xfrm>
            <a:off x="2460305" y="1010653"/>
            <a:ext cx="6436479" cy="764187"/>
          </a:xfrm>
        </p:spPr>
        <p:txBody>
          <a:bodyPr>
            <a:normAutofit/>
          </a:bodyPr>
          <a:lstStyle/>
          <a:p>
            <a:pPr marL="0" indent="0" algn="ctr">
              <a:buNone/>
            </a:pPr>
            <a:r>
              <a:rPr lang="en-US" sz="3200" dirty="0"/>
              <a:t>Cultural Affairs (3 FTE)</a:t>
            </a:r>
          </a:p>
        </p:txBody>
      </p:sp>
      <p:graphicFrame>
        <p:nvGraphicFramePr>
          <p:cNvPr id="7" name="Diagram 6">
            <a:extLst>
              <a:ext uri="{FF2B5EF4-FFF2-40B4-BE49-F238E27FC236}">
                <a16:creationId xmlns:a16="http://schemas.microsoft.com/office/drawing/2014/main" id="{09E4925C-C083-4424-9B71-FBCBFA204974}"/>
              </a:ext>
            </a:extLst>
          </p:cNvPr>
          <p:cNvGraphicFramePr/>
          <p:nvPr>
            <p:extLst>
              <p:ext uri="{D42A27DB-BD31-4B8C-83A1-F6EECF244321}">
                <p14:modId xmlns:p14="http://schemas.microsoft.com/office/powerpoint/2010/main" val="3631629604"/>
              </p:ext>
            </p:extLst>
          </p:nvPr>
        </p:nvGraphicFramePr>
        <p:xfrm>
          <a:off x="1776195" y="1527644"/>
          <a:ext cx="8346972" cy="4689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30247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A992445-A22E-44CC-8EB1-B384AF64E0DF}"/>
              </a:ext>
            </a:extLst>
          </p:cNvPr>
          <p:cNvSpPr>
            <a:spLocks noGrp="1"/>
          </p:cNvSpPr>
          <p:nvPr>
            <p:ph sz="half" idx="2"/>
          </p:nvPr>
        </p:nvSpPr>
        <p:spPr>
          <a:xfrm>
            <a:off x="1656766" y="1138005"/>
            <a:ext cx="8213558" cy="1085029"/>
          </a:xfrm>
        </p:spPr>
        <p:txBody>
          <a:bodyPr>
            <a:normAutofit/>
          </a:bodyPr>
          <a:lstStyle/>
          <a:p>
            <a:pPr marL="0" indent="0" algn="ctr">
              <a:buNone/>
            </a:pPr>
            <a:r>
              <a:rPr lang="en-US" sz="3200" dirty="0"/>
              <a:t>Office of Management &amp; Budget (5 FTE)</a:t>
            </a:r>
          </a:p>
        </p:txBody>
      </p:sp>
      <p:graphicFrame>
        <p:nvGraphicFramePr>
          <p:cNvPr id="6" name="Diagram 5">
            <a:extLst>
              <a:ext uri="{FF2B5EF4-FFF2-40B4-BE49-F238E27FC236}">
                <a16:creationId xmlns:a16="http://schemas.microsoft.com/office/drawing/2014/main" id="{27C43C22-EEF0-4393-9EE6-4C7C6A53E25B}"/>
              </a:ext>
            </a:extLst>
          </p:cNvPr>
          <p:cNvGraphicFramePr/>
          <p:nvPr/>
        </p:nvGraphicFramePr>
        <p:xfrm>
          <a:off x="1804653" y="1960828"/>
          <a:ext cx="8065671" cy="4209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 name="Straight Connector 2">
            <a:extLst>
              <a:ext uri="{FF2B5EF4-FFF2-40B4-BE49-F238E27FC236}">
                <a16:creationId xmlns:a16="http://schemas.microsoft.com/office/drawing/2014/main" id="{8F5FC661-89A5-4FF1-99BC-F9B2BE77EDEF}"/>
              </a:ext>
            </a:extLst>
          </p:cNvPr>
          <p:cNvCxnSpPr/>
          <p:nvPr/>
        </p:nvCxnSpPr>
        <p:spPr>
          <a:xfrm>
            <a:off x="6420227" y="4505797"/>
            <a:ext cx="0" cy="434566"/>
          </a:xfrm>
          <a:prstGeom prst="line">
            <a:avLst/>
          </a:prstGeom>
          <a:ln w="254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8686115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A992445-A22E-44CC-8EB1-B384AF64E0DF}"/>
              </a:ext>
            </a:extLst>
          </p:cNvPr>
          <p:cNvSpPr>
            <a:spLocks noGrp="1"/>
          </p:cNvSpPr>
          <p:nvPr>
            <p:ph sz="half" idx="2"/>
          </p:nvPr>
        </p:nvSpPr>
        <p:spPr>
          <a:xfrm>
            <a:off x="1700463" y="1166251"/>
            <a:ext cx="8791074" cy="1085029"/>
          </a:xfrm>
        </p:spPr>
        <p:txBody>
          <a:bodyPr>
            <a:normAutofit/>
          </a:bodyPr>
          <a:lstStyle/>
          <a:p>
            <a:pPr marL="0" indent="0" algn="ctr">
              <a:buNone/>
            </a:pPr>
            <a:r>
              <a:rPr lang="en-US" sz="3200" dirty="0"/>
              <a:t>Office of Emergency </a:t>
            </a:r>
            <a:r>
              <a:rPr lang="en-US" sz="3200"/>
              <a:t>Management (2 </a:t>
            </a:r>
            <a:r>
              <a:rPr lang="en-US" sz="3200" dirty="0"/>
              <a:t>FTE)</a:t>
            </a:r>
          </a:p>
        </p:txBody>
      </p:sp>
      <p:graphicFrame>
        <p:nvGraphicFramePr>
          <p:cNvPr id="6" name="Diagram 5">
            <a:extLst>
              <a:ext uri="{FF2B5EF4-FFF2-40B4-BE49-F238E27FC236}">
                <a16:creationId xmlns:a16="http://schemas.microsoft.com/office/drawing/2014/main" id="{27C43C22-EEF0-4393-9EE6-4C7C6A53E25B}"/>
              </a:ext>
            </a:extLst>
          </p:cNvPr>
          <p:cNvGraphicFramePr/>
          <p:nvPr>
            <p:extLst>
              <p:ext uri="{D42A27DB-BD31-4B8C-83A1-F6EECF244321}">
                <p14:modId xmlns:p14="http://schemas.microsoft.com/office/powerpoint/2010/main" val="1198461385"/>
              </p:ext>
            </p:extLst>
          </p:nvPr>
        </p:nvGraphicFramePr>
        <p:xfrm>
          <a:off x="4430379" y="1604217"/>
          <a:ext cx="3530023" cy="2331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 name="Straight Connector 1">
            <a:extLst>
              <a:ext uri="{FF2B5EF4-FFF2-40B4-BE49-F238E27FC236}">
                <a16:creationId xmlns:a16="http://schemas.microsoft.com/office/drawing/2014/main" id="{8FE164B7-9F03-E6FA-CE77-D74E413606BC}"/>
              </a:ext>
            </a:extLst>
          </p:cNvPr>
          <p:cNvCxnSpPr>
            <a:cxnSpLocks/>
            <a:endCxn id="7" idx="0"/>
          </p:cNvCxnSpPr>
          <p:nvPr/>
        </p:nvCxnSpPr>
        <p:spPr>
          <a:xfrm>
            <a:off x="6195390" y="3429000"/>
            <a:ext cx="1415" cy="66607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7AB3EF1C-D7CA-2D98-AD51-353E4DD3FA8B}"/>
              </a:ext>
            </a:extLst>
          </p:cNvPr>
          <p:cNvGrpSpPr/>
          <p:nvPr/>
        </p:nvGrpSpPr>
        <p:grpSpPr>
          <a:xfrm>
            <a:off x="4433207" y="4095074"/>
            <a:ext cx="3527195" cy="1488030"/>
            <a:chOff x="0" y="334806"/>
            <a:chExt cx="3527195" cy="1488030"/>
          </a:xfrm>
        </p:grpSpPr>
        <p:sp>
          <p:nvSpPr>
            <p:cNvPr id="4" name="Rectangle 3">
              <a:extLst>
                <a:ext uri="{FF2B5EF4-FFF2-40B4-BE49-F238E27FC236}">
                  <a16:creationId xmlns:a16="http://schemas.microsoft.com/office/drawing/2014/main" id="{3238E587-169A-8659-C251-686340BF0851}"/>
                </a:ext>
              </a:extLst>
            </p:cNvPr>
            <p:cNvSpPr/>
            <p:nvPr/>
          </p:nvSpPr>
          <p:spPr>
            <a:xfrm>
              <a:off x="0" y="334806"/>
              <a:ext cx="3527195" cy="148803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7" name="TextBox 6">
              <a:extLst>
                <a:ext uri="{FF2B5EF4-FFF2-40B4-BE49-F238E27FC236}">
                  <a16:creationId xmlns:a16="http://schemas.microsoft.com/office/drawing/2014/main" id="{91B44C40-7B68-6AA1-0CE8-490814354C7C}"/>
                </a:ext>
              </a:extLst>
            </p:cNvPr>
            <p:cNvSpPr txBox="1"/>
            <p:nvPr/>
          </p:nvSpPr>
          <p:spPr>
            <a:xfrm>
              <a:off x="0" y="334806"/>
              <a:ext cx="3527195" cy="14880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EMERGENCY MANAGEMENT </a:t>
              </a:r>
              <a:r>
                <a:rPr lang="en-US" sz="2800" dirty="0">
                  <a:solidFill>
                    <a:sysClr val="windowText" lastClr="000000"/>
                  </a:solidFill>
                  <a:latin typeface="Calibri"/>
                </a:rPr>
                <a:t>PLANNER</a:t>
              </a:r>
              <a:endParaRPr lang="en-US" sz="2800" kern="1200" dirty="0">
                <a:solidFill>
                  <a:sysClr val="windowText" lastClr="000000"/>
                </a:solidFill>
                <a:latin typeface="Calibri"/>
                <a:ea typeface="+mn-ea"/>
                <a:cs typeface="+mn-cs"/>
              </a:endParaRPr>
            </a:p>
          </p:txBody>
        </p:sp>
      </p:grpSp>
    </p:spTree>
    <p:extLst>
      <p:ext uri="{BB962C8B-B14F-4D97-AF65-F5344CB8AC3E}">
        <p14:creationId xmlns:p14="http://schemas.microsoft.com/office/powerpoint/2010/main" val="2375156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A992445-A22E-44CC-8EB1-B384AF64E0DF}"/>
              </a:ext>
            </a:extLst>
          </p:cNvPr>
          <p:cNvSpPr>
            <a:spLocks noGrp="1"/>
          </p:cNvSpPr>
          <p:nvPr>
            <p:ph sz="half" idx="2"/>
          </p:nvPr>
        </p:nvSpPr>
        <p:spPr>
          <a:xfrm>
            <a:off x="1941283" y="742896"/>
            <a:ext cx="8791074" cy="486380"/>
          </a:xfrm>
        </p:spPr>
        <p:txBody>
          <a:bodyPr>
            <a:normAutofit fontScale="92500" lnSpcReduction="10000"/>
          </a:bodyPr>
          <a:lstStyle/>
          <a:p>
            <a:pPr marL="0" indent="0" algn="ctr">
              <a:buNone/>
            </a:pPr>
            <a:r>
              <a:rPr lang="en-US" sz="3200" b="1" dirty="0"/>
              <a:t>Mayor’s Office Senior Staff</a:t>
            </a:r>
          </a:p>
        </p:txBody>
      </p:sp>
      <p:sp>
        <p:nvSpPr>
          <p:cNvPr id="2" name="TextBox 1">
            <a:extLst>
              <a:ext uri="{FF2B5EF4-FFF2-40B4-BE49-F238E27FC236}">
                <a16:creationId xmlns:a16="http://schemas.microsoft.com/office/drawing/2014/main" id="{CA7E00F1-83B8-83FC-C49D-C0D61E860E0D}"/>
              </a:ext>
            </a:extLst>
          </p:cNvPr>
          <p:cNvSpPr txBox="1"/>
          <p:nvPr/>
        </p:nvSpPr>
        <p:spPr>
          <a:xfrm>
            <a:off x="8012710" y="5541782"/>
            <a:ext cx="1614323" cy="830997"/>
          </a:xfrm>
          <a:prstGeom prst="rect">
            <a:avLst/>
          </a:prstGeom>
          <a:noFill/>
        </p:spPr>
        <p:txBody>
          <a:bodyPr wrap="square" rtlCol="0">
            <a:spAutoFit/>
          </a:bodyPr>
          <a:lstStyle/>
          <a:p>
            <a:pPr algn="ctr"/>
            <a:r>
              <a:rPr lang="en-US" sz="1200" b="1" dirty="0"/>
              <a:t>Willie Patrick</a:t>
            </a:r>
          </a:p>
          <a:p>
            <a:pPr algn="ctr"/>
            <a:r>
              <a:rPr lang="en-US" sz="1200" dirty="0"/>
              <a:t>Director</a:t>
            </a:r>
          </a:p>
          <a:p>
            <a:pPr algn="ctr"/>
            <a:r>
              <a:rPr lang="en-US" sz="1200" dirty="0"/>
              <a:t>Office of Emergency Management</a:t>
            </a:r>
          </a:p>
        </p:txBody>
      </p:sp>
      <p:pic>
        <p:nvPicPr>
          <p:cNvPr id="1026" name="image_0">
            <a:extLst>
              <a:ext uri="{FF2B5EF4-FFF2-40B4-BE49-F238E27FC236}">
                <a16:creationId xmlns:a16="http://schemas.microsoft.com/office/drawing/2014/main" id="{01502589-463D-9914-AE43-3B459628CC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0608" y="4177297"/>
            <a:ext cx="884470" cy="133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256C2CAB-2FA4-9649-0C78-4DFB0BFA3386}"/>
              </a:ext>
            </a:extLst>
          </p:cNvPr>
          <p:cNvSpPr txBox="1"/>
          <p:nvPr/>
        </p:nvSpPr>
        <p:spPr>
          <a:xfrm>
            <a:off x="3149956" y="5514921"/>
            <a:ext cx="1404059" cy="830997"/>
          </a:xfrm>
          <a:prstGeom prst="rect">
            <a:avLst/>
          </a:prstGeom>
          <a:noFill/>
        </p:spPr>
        <p:txBody>
          <a:bodyPr wrap="square" rtlCol="0">
            <a:spAutoFit/>
          </a:bodyPr>
          <a:lstStyle/>
          <a:p>
            <a:pPr algn="ctr"/>
            <a:r>
              <a:rPr lang="en-US" sz="1200" b="1" dirty="0"/>
              <a:t>Tina Betz</a:t>
            </a:r>
          </a:p>
          <a:p>
            <a:pPr algn="ctr"/>
            <a:r>
              <a:rPr lang="en-US" sz="1200" dirty="0"/>
              <a:t>Director</a:t>
            </a:r>
          </a:p>
          <a:p>
            <a:pPr algn="ctr"/>
            <a:r>
              <a:rPr lang="en-US" sz="1200" dirty="0"/>
              <a:t>Office of Cultural Affairs</a:t>
            </a:r>
          </a:p>
        </p:txBody>
      </p:sp>
      <p:pic>
        <p:nvPicPr>
          <p:cNvPr id="6" name="Picture 5" descr="A person with grey hair wearing a denim jacket&#10;&#10;Description automatically generated">
            <a:extLst>
              <a:ext uri="{FF2B5EF4-FFF2-40B4-BE49-F238E27FC236}">
                <a16:creationId xmlns:a16="http://schemas.microsoft.com/office/drawing/2014/main" id="{958C8C52-DFB5-F489-C74A-D0D7A27CD6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6656" y="4179897"/>
            <a:ext cx="888278" cy="1335024"/>
          </a:xfrm>
          <a:prstGeom prst="rect">
            <a:avLst/>
          </a:prstGeom>
        </p:spPr>
      </p:pic>
      <p:sp>
        <p:nvSpPr>
          <p:cNvPr id="10" name="TextBox 9">
            <a:extLst>
              <a:ext uri="{FF2B5EF4-FFF2-40B4-BE49-F238E27FC236}">
                <a16:creationId xmlns:a16="http://schemas.microsoft.com/office/drawing/2014/main" id="{91455782-1B7A-BBD3-E1DE-AEED076A6262}"/>
              </a:ext>
            </a:extLst>
          </p:cNvPr>
          <p:cNvSpPr txBox="1"/>
          <p:nvPr/>
        </p:nvSpPr>
        <p:spPr>
          <a:xfrm>
            <a:off x="3851985" y="3284778"/>
            <a:ext cx="1404059" cy="646331"/>
          </a:xfrm>
          <a:prstGeom prst="rect">
            <a:avLst/>
          </a:prstGeom>
          <a:noFill/>
        </p:spPr>
        <p:txBody>
          <a:bodyPr wrap="square" rtlCol="0">
            <a:spAutoFit/>
          </a:bodyPr>
          <a:lstStyle/>
          <a:p>
            <a:pPr algn="ctr"/>
            <a:r>
              <a:rPr lang="en-US" sz="1200" b="1" dirty="0"/>
              <a:t>Cerron Cade Washington</a:t>
            </a:r>
          </a:p>
          <a:p>
            <a:pPr algn="ctr"/>
            <a:r>
              <a:rPr lang="en-US" sz="1200" dirty="0"/>
              <a:t>Chief of Staff</a:t>
            </a:r>
          </a:p>
        </p:txBody>
      </p:sp>
      <p:pic>
        <p:nvPicPr>
          <p:cNvPr id="12" name="Picture 11" descr="A person wearing glasses and a black jacket&#10;&#10;Description automatically generated">
            <a:extLst>
              <a:ext uri="{FF2B5EF4-FFF2-40B4-BE49-F238E27FC236}">
                <a16:creationId xmlns:a16="http://schemas.microsoft.com/office/drawing/2014/main" id="{4A16B5E0-A9B3-E4EF-DC6F-17EFA04ADA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8411" y="1421257"/>
            <a:ext cx="1216818" cy="1828800"/>
          </a:xfrm>
          <a:prstGeom prst="rect">
            <a:avLst/>
          </a:prstGeom>
        </p:spPr>
      </p:pic>
      <p:sp>
        <p:nvSpPr>
          <p:cNvPr id="13" name="TextBox 12">
            <a:extLst>
              <a:ext uri="{FF2B5EF4-FFF2-40B4-BE49-F238E27FC236}">
                <a16:creationId xmlns:a16="http://schemas.microsoft.com/office/drawing/2014/main" id="{A5D0C127-657A-B66C-C7F4-2B1E75344FD9}"/>
              </a:ext>
            </a:extLst>
          </p:cNvPr>
          <p:cNvSpPr txBox="1"/>
          <p:nvPr/>
        </p:nvSpPr>
        <p:spPr>
          <a:xfrm>
            <a:off x="5611451" y="3284778"/>
            <a:ext cx="1404059" cy="646331"/>
          </a:xfrm>
          <a:prstGeom prst="rect">
            <a:avLst/>
          </a:prstGeom>
          <a:noFill/>
        </p:spPr>
        <p:txBody>
          <a:bodyPr wrap="square" rtlCol="0">
            <a:spAutoFit/>
          </a:bodyPr>
          <a:lstStyle/>
          <a:p>
            <a:pPr algn="ctr"/>
            <a:r>
              <a:rPr lang="en-US" sz="1200" b="1" dirty="0"/>
              <a:t>Stephanie Mergler</a:t>
            </a:r>
          </a:p>
          <a:p>
            <a:pPr algn="ctr"/>
            <a:r>
              <a:rPr lang="en-US" sz="1200" dirty="0"/>
              <a:t>Deputy Chief of Staff – Operations</a:t>
            </a:r>
          </a:p>
        </p:txBody>
      </p:sp>
      <p:sp>
        <p:nvSpPr>
          <p:cNvPr id="16" name="TextBox 15">
            <a:extLst>
              <a:ext uri="{FF2B5EF4-FFF2-40B4-BE49-F238E27FC236}">
                <a16:creationId xmlns:a16="http://schemas.microsoft.com/office/drawing/2014/main" id="{6CAD3A38-DD3F-198F-229B-9CE908CAAA10}"/>
              </a:ext>
            </a:extLst>
          </p:cNvPr>
          <p:cNvSpPr txBox="1"/>
          <p:nvPr/>
        </p:nvSpPr>
        <p:spPr>
          <a:xfrm>
            <a:off x="7388784" y="3262788"/>
            <a:ext cx="1404059" cy="830997"/>
          </a:xfrm>
          <a:prstGeom prst="rect">
            <a:avLst/>
          </a:prstGeom>
          <a:noFill/>
        </p:spPr>
        <p:txBody>
          <a:bodyPr wrap="square" rtlCol="0">
            <a:spAutoFit/>
          </a:bodyPr>
          <a:lstStyle/>
          <a:p>
            <a:pPr algn="ctr"/>
            <a:r>
              <a:rPr lang="en-US" sz="1200" b="1" dirty="0"/>
              <a:t>Daniel Walker</a:t>
            </a:r>
          </a:p>
          <a:p>
            <a:pPr algn="ctr"/>
            <a:r>
              <a:rPr lang="en-US" sz="1200" dirty="0"/>
              <a:t>Deputy Chief of Staff – Policy and Communications</a:t>
            </a:r>
          </a:p>
        </p:txBody>
      </p:sp>
      <p:sp>
        <p:nvSpPr>
          <p:cNvPr id="19" name="TextBox 18">
            <a:extLst>
              <a:ext uri="{FF2B5EF4-FFF2-40B4-BE49-F238E27FC236}">
                <a16:creationId xmlns:a16="http://schemas.microsoft.com/office/drawing/2014/main" id="{8A0A1DC0-C5B2-01E2-B8FE-A3F5B19C1E1D}"/>
              </a:ext>
            </a:extLst>
          </p:cNvPr>
          <p:cNvSpPr txBox="1"/>
          <p:nvPr/>
        </p:nvSpPr>
        <p:spPr>
          <a:xfrm>
            <a:off x="4702661" y="5527347"/>
            <a:ext cx="1614323" cy="830997"/>
          </a:xfrm>
          <a:prstGeom prst="rect">
            <a:avLst/>
          </a:prstGeom>
          <a:noFill/>
        </p:spPr>
        <p:txBody>
          <a:bodyPr wrap="square" rtlCol="0">
            <a:spAutoFit/>
          </a:bodyPr>
          <a:lstStyle/>
          <a:p>
            <a:pPr algn="ctr"/>
            <a:r>
              <a:rPr lang="en-US" sz="1200" b="1" dirty="0"/>
              <a:t>Rob Greco</a:t>
            </a:r>
          </a:p>
          <a:p>
            <a:pPr algn="ctr"/>
            <a:r>
              <a:rPr lang="en-US" sz="1200" dirty="0"/>
              <a:t>Director</a:t>
            </a:r>
          </a:p>
          <a:p>
            <a:pPr algn="ctr"/>
            <a:r>
              <a:rPr lang="en-US" sz="1200" dirty="0"/>
              <a:t>Office of Management and Budget</a:t>
            </a:r>
          </a:p>
        </p:txBody>
      </p:sp>
      <p:sp>
        <p:nvSpPr>
          <p:cNvPr id="20" name="TextBox 19">
            <a:extLst>
              <a:ext uri="{FF2B5EF4-FFF2-40B4-BE49-F238E27FC236}">
                <a16:creationId xmlns:a16="http://schemas.microsoft.com/office/drawing/2014/main" id="{68279F72-0325-14BD-2BC0-0A981434AFC6}"/>
              </a:ext>
            </a:extLst>
          </p:cNvPr>
          <p:cNvSpPr txBox="1"/>
          <p:nvPr/>
        </p:nvSpPr>
        <p:spPr>
          <a:xfrm>
            <a:off x="6460005" y="5527347"/>
            <a:ext cx="1404059" cy="830997"/>
          </a:xfrm>
          <a:prstGeom prst="rect">
            <a:avLst/>
          </a:prstGeom>
          <a:noFill/>
        </p:spPr>
        <p:txBody>
          <a:bodyPr wrap="square" rtlCol="0">
            <a:spAutoFit/>
          </a:bodyPr>
          <a:lstStyle/>
          <a:p>
            <a:pPr algn="ctr"/>
            <a:r>
              <a:rPr lang="en-US" sz="1200" b="1" dirty="0"/>
              <a:t>Sean Park</a:t>
            </a:r>
          </a:p>
          <a:p>
            <a:pPr algn="ctr"/>
            <a:r>
              <a:rPr lang="en-US" sz="1200" dirty="0"/>
              <a:t>Director </a:t>
            </a:r>
          </a:p>
          <a:p>
            <a:pPr algn="ctr"/>
            <a:r>
              <a:rPr lang="en-US" sz="1200" dirty="0"/>
              <a:t>Office of Economic Development</a:t>
            </a:r>
          </a:p>
        </p:txBody>
      </p:sp>
      <p:pic>
        <p:nvPicPr>
          <p:cNvPr id="22" name="Picture 17">
            <a:extLst>
              <a:ext uri="{FF2B5EF4-FFF2-40B4-BE49-F238E27FC236}">
                <a16:creationId xmlns:a16="http://schemas.microsoft.com/office/drawing/2014/main" id="{BF298C35-F18F-BC07-2F48-2C85246EBF02}"/>
              </a:ext>
            </a:extLst>
          </p:cNvPr>
          <p:cNvPicPr>
            <a:picLocks noChangeAspect="1"/>
          </p:cNvPicPr>
          <p:nvPr/>
        </p:nvPicPr>
        <p:blipFill>
          <a:blip r:embed="rId6"/>
          <a:stretch>
            <a:fillRect/>
          </a:stretch>
        </p:blipFill>
        <p:spPr>
          <a:xfrm>
            <a:off x="6728871" y="4192323"/>
            <a:ext cx="877024" cy="1335024"/>
          </a:xfrm>
          <a:prstGeom prst="rect">
            <a:avLst/>
          </a:prstGeom>
        </p:spPr>
      </p:pic>
      <p:pic>
        <p:nvPicPr>
          <p:cNvPr id="7" name="Picture 6" descr="A picture containing necktie, person, person, wall&#10;&#10;AI-generated content may be incorrect.">
            <a:extLst>
              <a:ext uri="{FF2B5EF4-FFF2-40B4-BE49-F238E27FC236}">
                <a16:creationId xmlns:a16="http://schemas.microsoft.com/office/drawing/2014/main" id="{308B0FAF-8F99-C304-0C07-4F61124A850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068498" y="4177297"/>
            <a:ext cx="877024" cy="1365847"/>
          </a:xfrm>
          <a:prstGeom prst="rect">
            <a:avLst/>
          </a:prstGeom>
        </p:spPr>
      </p:pic>
      <p:pic>
        <p:nvPicPr>
          <p:cNvPr id="3" name="Picture 2">
            <a:extLst>
              <a:ext uri="{FF2B5EF4-FFF2-40B4-BE49-F238E27FC236}">
                <a16:creationId xmlns:a16="http://schemas.microsoft.com/office/drawing/2014/main" id="{A1FA3C22-FCAE-D964-3BD6-7901A97BF563}"/>
              </a:ext>
            </a:extLst>
          </p:cNvPr>
          <p:cNvPicPr>
            <a:picLocks noChangeAspect="1"/>
          </p:cNvPicPr>
          <p:nvPr/>
        </p:nvPicPr>
        <p:blipFill>
          <a:blip r:embed="rId9"/>
          <a:srcRect l="42683" r="11702"/>
          <a:stretch/>
        </p:blipFill>
        <p:spPr>
          <a:xfrm>
            <a:off x="3880795" y="1381422"/>
            <a:ext cx="1320131" cy="1929937"/>
          </a:xfrm>
          <a:prstGeom prst="rect">
            <a:avLst/>
          </a:prstGeom>
        </p:spPr>
      </p:pic>
      <p:pic>
        <p:nvPicPr>
          <p:cNvPr id="4" name="Picture 3">
            <a:extLst>
              <a:ext uri="{FF2B5EF4-FFF2-40B4-BE49-F238E27FC236}">
                <a16:creationId xmlns:a16="http://schemas.microsoft.com/office/drawing/2014/main" id="{FB4B07A7-56D8-1FB4-DF02-03C5AED23083}"/>
              </a:ext>
            </a:extLst>
          </p:cNvPr>
          <p:cNvPicPr>
            <a:picLocks noChangeAspect="1"/>
          </p:cNvPicPr>
          <p:nvPr/>
        </p:nvPicPr>
        <p:blipFill>
          <a:blip r:embed="rId10"/>
          <a:stretch>
            <a:fillRect/>
          </a:stretch>
        </p:blipFill>
        <p:spPr>
          <a:xfrm>
            <a:off x="7388784" y="1416363"/>
            <a:ext cx="1355080" cy="1860057"/>
          </a:xfrm>
          <a:prstGeom prst="rect">
            <a:avLst/>
          </a:prstGeom>
        </p:spPr>
      </p:pic>
    </p:spTree>
    <p:extLst>
      <p:ext uri="{BB962C8B-B14F-4D97-AF65-F5344CB8AC3E}">
        <p14:creationId xmlns:p14="http://schemas.microsoft.com/office/powerpoint/2010/main" val="4905408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7889</TotalTime>
  <Words>3854</Words>
  <Application>Microsoft Office PowerPoint</Application>
  <PresentationFormat>Widescreen</PresentationFormat>
  <Paragraphs>435</Paragraphs>
  <Slides>48</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Aptos</vt:lpstr>
      <vt:lpstr>Arial</vt:lpstr>
      <vt:lpstr>Calibri</vt:lpstr>
      <vt:lpstr>Calibri Light</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Stephanie L. Mergler</cp:lastModifiedBy>
  <cp:revision>167</cp:revision>
  <dcterms:created xsi:type="dcterms:W3CDTF">2023-02-09T18:35:57Z</dcterms:created>
  <dcterms:modified xsi:type="dcterms:W3CDTF">2025-03-31T20:31:40Z</dcterms:modified>
</cp:coreProperties>
</file>