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1"/>
  </p:notesMasterIdLst>
  <p:handoutMasterIdLst>
    <p:handoutMasterId r:id="rId52"/>
  </p:handoutMasterIdLst>
  <p:sldIdLst>
    <p:sldId id="514" r:id="rId5"/>
    <p:sldId id="505" r:id="rId6"/>
    <p:sldId id="506" r:id="rId7"/>
    <p:sldId id="508" r:id="rId8"/>
    <p:sldId id="509" r:id="rId9"/>
    <p:sldId id="503" r:id="rId10"/>
    <p:sldId id="464" r:id="rId11"/>
    <p:sldId id="519" r:id="rId12"/>
    <p:sldId id="463" r:id="rId13"/>
    <p:sldId id="468" r:id="rId14"/>
    <p:sldId id="422" r:id="rId15"/>
    <p:sldId id="520" r:id="rId16"/>
    <p:sldId id="523" r:id="rId17"/>
    <p:sldId id="524" r:id="rId18"/>
    <p:sldId id="525" r:id="rId19"/>
    <p:sldId id="526" r:id="rId20"/>
    <p:sldId id="462" r:id="rId21"/>
    <p:sldId id="517" r:id="rId22"/>
    <p:sldId id="528" r:id="rId23"/>
    <p:sldId id="518" r:id="rId24"/>
    <p:sldId id="515" r:id="rId25"/>
    <p:sldId id="453" r:id="rId26"/>
    <p:sldId id="415" r:id="rId27"/>
    <p:sldId id="454" r:id="rId28"/>
    <p:sldId id="456" r:id="rId29"/>
    <p:sldId id="450" r:id="rId30"/>
    <p:sldId id="368" r:id="rId31"/>
    <p:sldId id="474" r:id="rId32"/>
    <p:sldId id="488" r:id="rId33"/>
    <p:sldId id="489" r:id="rId34"/>
    <p:sldId id="490" r:id="rId35"/>
    <p:sldId id="500" r:id="rId36"/>
    <p:sldId id="476" r:id="rId37"/>
    <p:sldId id="521" r:id="rId38"/>
    <p:sldId id="478" r:id="rId39"/>
    <p:sldId id="479" r:id="rId40"/>
    <p:sldId id="442" r:id="rId41"/>
    <p:sldId id="480" r:id="rId42"/>
    <p:sldId id="481" r:id="rId43"/>
    <p:sldId id="504" r:id="rId44"/>
    <p:sldId id="527" r:id="rId45"/>
    <p:sldId id="485" r:id="rId46"/>
    <p:sldId id="498" r:id="rId47"/>
    <p:sldId id="513" r:id="rId48"/>
    <p:sldId id="449" r:id="rId49"/>
    <p:sldId id="522"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FY 2024 Budget Hearings - Department of Parks &amp; Recreation</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FA5848-4350-4C8C-841A-A2639A912AD6}" type="datetimeFigureOut">
              <a:rPr lang="en-US" smtClean="0"/>
              <a:t>4/21/2025</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FY 2024 Budget Hearings - Department of Parks &amp; Recreation</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78027-D353-483E-95A2-FCBA33FBCBEA}" type="datetimeFigureOut">
              <a:rPr lang="en-US" smtClean="0"/>
              <a:t>4/21/2025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76DA-F89D-43A0-9884-DD86657B6920}" type="slidenum">
              <a:rPr lang="en-US" smtClean="0"/>
              <a:t>2</a:t>
            </a:fld>
            <a:endParaRPr lang="en-US" dirty="0"/>
          </a:p>
        </p:txBody>
      </p:sp>
      <p:sp>
        <p:nvSpPr>
          <p:cNvPr id="5" name="Header Placeholder 4">
            <a:extLst>
              <a:ext uri="{FF2B5EF4-FFF2-40B4-BE49-F238E27FC236}">
                <a16:creationId xmlns:a16="http://schemas.microsoft.com/office/drawing/2014/main" id="{FB167F3C-763E-7EFF-7ED4-0E0CD53732E4}"/>
              </a:ext>
            </a:extLst>
          </p:cNvPr>
          <p:cNvSpPr>
            <a:spLocks noGrp="1"/>
          </p:cNvSpPr>
          <p:nvPr>
            <p:ph type="hdr" sz="quarter"/>
          </p:nvPr>
        </p:nvSpPr>
        <p:spPr/>
        <p:txBody>
          <a:bodyPr/>
          <a:lstStyle/>
          <a:p>
            <a:r>
              <a:rPr lang="en-US"/>
              <a:t>FY 2024 Budget Hearings - Department of Parks &amp; Recreation</a:t>
            </a:r>
            <a:endParaRPr lang="en-US" dirty="0"/>
          </a:p>
        </p:txBody>
      </p:sp>
    </p:spTree>
    <p:extLst>
      <p:ext uri="{BB962C8B-B14F-4D97-AF65-F5344CB8AC3E}">
        <p14:creationId xmlns:p14="http://schemas.microsoft.com/office/powerpoint/2010/main" val="1847707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76DA-F89D-43A0-9884-DD86657B6920}" type="slidenum">
              <a:rPr lang="en-US" smtClean="0"/>
              <a:t>3</a:t>
            </a:fld>
            <a:endParaRPr lang="en-US" dirty="0"/>
          </a:p>
        </p:txBody>
      </p:sp>
      <p:sp>
        <p:nvSpPr>
          <p:cNvPr id="5" name="Header Placeholder 4">
            <a:extLst>
              <a:ext uri="{FF2B5EF4-FFF2-40B4-BE49-F238E27FC236}">
                <a16:creationId xmlns:a16="http://schemas.microsoft.com/office/drawing/2014/main" id="{411D6D9C-7E3A-2246-9AB1-42B81196D59B}"/>
              </a:ext>
            </a:extLst>
          </p:cNvPr>
          <p:cNvSpPr>
            <a:spLocks noGrp="1"/>
          </p:cNvSpPr>
          <p:nvPr>
            <p:ph type="hdr" sz="quarter"/>
          </p:nvPr>
        </p:nvSpPr>
        <p:spPr/>
        <p:txBody>
          <a:bodyPr/>
          <a:lstStyle/>
          <a:p>
            <a:r>
              <a:rPr lang="en-US"/>
              <a:t>FY 2024 Budget Hearings - Department of Parks &amp; Recreation</a:t>
            </a:r>
            <a:endParaRPr lang="en-US" dirty="0"/>
          </a:p>
        </p:txBody>
      </p:sp>
    </p:spTree>
    <p:extLst>
      <p:ext uri="{BB962C8B-B14F-4D97-AF65-F5344CB8AC3E}">
        <p14:creationId xmlns:p14="http://schemas.microsoft.com/office/powerpoint/2010/main" val="3759261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76DA-F89D-43A0-9884-DD86657B6920}" type="slidenum">
              <a:rPr lang="en-US" smtClean="0"/>
              <a:t>4</a:t>
            </a:fld>
            <a:endParaRPr lang="en-US" dirty="0"/>
          </a:p>
        </p:txBody>
      </p:sp>
      <p:sp>
        <p:nvSpPr>
          <p:cNvPr id="5" name="Header Placeholder 4">
            <a:extLst>
              <a:ext uri="{FF2B5EF4-FFF2-40B4-BE49-F238E27FC236}">
                <a16:creationId xmlns:a16="http://schemas.microsoft.com/office/drawing/2014/main" id="{1289261D-0685-3B34-F3AA-0FF111F44163}"/>
              </a:ext>
            </a:extLst>
          </p:cNvPr>
          <p:cNvSpPr>
            <a:spLocks noGrp="1"/>
          </p:cNvSpPr>
          <p:nvPr>
            <p:ph type="hdr" sz="quarter"/>
          </p:nvPr>
        </p:nvSpPr>
        <p:spPr/>
        <p:txBody>
          <a:bodyPr/>
          <a:lstStyle/>
          <a:p>
            <a:r>
              <a:rPr lang="en-US"/>
              <a:t>FY 2024 Budget Hearings - Department of Parks &amp; Recreation</a:t>
            </a:r>
            <a:endParaRPr lang="en-US" dirty="0"/>
          </a:p>
        </p:txBody>
      </p:sp>
    </p:spTree>
    <p:extLst>
      <p:ext uri="{BB962C8B-B14F-4D97-AF65-F5344CB8AC3E}">
        <p14:creationId xmlns:p14="http://schemas.microsoft.com/office/powerpoint/2010/main" val="3655922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76DA-F89D-43A0-9884-DD86657B6920}" type="slidenum">
              <a:rPr lang="en-US" smtClean="0"/>
              <a:t>5</a:t>
            </a:fld>
            <a:endParaRPr lang="en-US" dirty="0"/>
          </a:p>
        </p:txBody>
      </p:sp>
      <p:sp>
        <p:nvSpPr>
          <p:cNvPr id="5" name="Header Placeholder 4">
            <a:extLst>
              <a:ext uri="{FF2B5EF4-FFF2-40B4-BE49-F238E27FC236}">
                <a16:creationId xmlns:a16="http://schemas.microsoft.com/office/drawing/2014/main" id="{BF138098-F1D2-FCCA-10F5-A1A19AEE65CC}"/>
              </a:ext>
            </a:extLst>
          </p:cNvPr>
          <p:cNvSpPr>
            <a:spLocks noGrp="1"/>
          </p:cNvSpPr>
          <p:nvPr>
            <p:ph type="hdr" sz="quarter"/>
          </p:nvPr>
        </p:nvSpPr>
        <p:spPr/>
        <p:txBody>
          <a:bodyPr/>
          <a:lstStyle/>
          <a:p>
            <a:r>
              <a:rPr lang="en-US"/>
              <a:t>FY 2024 Budget Hearings - Department of Parks &amp; Recreation</a:t>
            </a:r>
            <a:endParaRPr lang="en-US" dirty="0"/>
          </a:p>
        </p:txBody>
      </p:sp>
    </p:spTree>
    <p:extLst>
      <p:ext uri="{BB962C8B-B14F-4D97-AF65-F5344CB8AC3E}">
        <p14:creationId xmlns:p14="http://schemas.microsoft.com/office/powerpoint/2010/main" val="765210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3676DA-F89D-43A0-9884-DD86657B6920}" type="slidenum">
              <a:rPr lang="en-US" smtClean="0"/>
              <a:t>6</a:t>
            </a:fld>
            <a:endParaRPr lang="en-US"/>
          </a:p>
        </p:txBody>
      </p:sp>
      <p:sp>
        <p:nvSpPr>
          <p:cNvPr id="5" name="Header Placeholder 4">
            <a:extLst>
              <a:ext uri="{FF2B5EF4-FFF2-40B4-BE49-F238E27FC236}">
                <a16:creationId xmlns:a16="http://schemas.microsoft.com/office/drawing/2014/main" id="{CC1FB3F0-2DAA-AEFC-E085-573738ED10B6}"/>
              </a:ext>
            </a:extLst>
          </p:cNvPr>
          <p:cNvSpPr>
            <a:spLocks noGrp="1"/>
          </p:cNvSpPr>
          <p:nvPr>
            <p:ph type="hdr" sz="quarter"/>
          </p:nvPr>
        </p:nvSpPr>
        <p:spPr/>
        <p:txBody>
          <a:bodyPr/>
          <a:lstStyle/>
          <a:p>
            <a:r>
              <a:rPr lang="en-US"/>
              <a:t>FY 2024 Budget Hearings - Department of Parks &amp; Recreation</a:t>
            </a:r>
          </a:p>
        </p:txBody>
      </p:sp>
    </p:spTree>
    <p:extLst>
      <p:ext uri="{BB962C8B-B14F-4D97-AF65-F5344CB8AC3E}">
        <p14:creationId xmlns:p14="http://schemas.microsoft.com/office/powerpoint/2010/main" val="2177115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E58F6-4836-C6EE-BF1C-074AB8B153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C41925-3A2A-05B0-8B5B-8DB32A6115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75916C-42B1-0150-490F-5EF4B4B981F3}"/>
              </a:ext>
            </a:extLst>
          </p:cNvPr>
          <p:cNvSpPr>
            <a:spLocks noGrp="1"/>
          </p:cNvSpPr>
          <p:nvPr>
            <p:ph type="body" idx="1"/>
          </p:nvPr>
        </p:nvSpPr>
        <p:spPr/>
        <p:txBody>
          <a:bodyPr/>
          <a:lstStyle/>
          <a:p>
            <a:r>
              <a:rPr lang="en-US"/>
              <a:t>*No cost for college day tours</a:t>
            </a:r>
          </a:p>
        </p:txBody>
      </p:sp>
      <p:sp>
        <p:nvSpPr>
          <p:cNvPr id="4" name="Slide Number Placeholder 3">
            <a:extLst>
              <a:ext uri="{FF2B5EF4-FFF2-40B4-BE49-F238E27FC236}">
                <a16:creationId xmlns:a16="http://schemas.microsoft.com/office/drawing/2014/main" id="{92DC3E5E-6A75-FDD6-C923-85C802380F0E}"/>
              </a:ext>
            </a:extLst>
          </p:cNvPr>
          <p:cNvSpPr>
            <a:spLocks noGrp="1"/>
          </p:cNvSpPr>
          <p:nvPr>
            <p:ph type="sldNum" sz="quarter" idx="5"/>
          </p:nvPr>
        </p:nvSpPr>
        <p:spPr/>
        <p:txBody>
          <a:bodyPr/>
          <a:lstStyle/>
          <a:p>
            <a:fld id="{AD14A032-9EFA-44B8-A65D-571610C17F32}" type="slidenum">
              <a:rPr lang="en-US" smtClean="0"/>
              <a:t>19</a:t>
            </a:fld>
            <a:endParaRPr lang="en-US"/>
          </a:p>
        </p:txBody>
      </p:sp>
      <p:sp>
        <p:nvSpPr>
          <p:cNvPr id="5" name="Header Placeholder 4">
            <a:extLst>
              <a:ext uri="{FF2B5EF4-FFF2-40B4-BE49-F238E27FC236}">
                <a16:creationId xmlns:a16="http://schemas.microsoft.com/office/drawing/2014/main" id="{14249405-0EA3-8B39-3C25-809F54D3A6CE}"/>
              </a:ext>
            </a:extLst>
          </p:cNvPr>
          <p:cNvSpPr>
            <a:spLocks noGrp="1"/>
          </p:cNvSpPr>
          <p:nvPr>
            <p:ph type="hdr" sz="quarter"/>
          </p:nvPr>
        </p:nvSpPr>
        <p:spPr/>
        <p:txBody>
          <a:bodyPr/>
          <a:lstStyle/>
          <a:p>
            <a:r>
              <a:rPr lang="en-US"/>
              <a:t>FY 2024 Budget Hearings - Department of Parks &amp; Recreation</a:t>
            </a:r>
          </a:p>
        </p:txBody>
      </p:sp>
    </p:spTree>
    <p:extLst>
      <p:ext uri="{BB962C8B-B14F-4D97-AF65-F5344CB8AC3E}">
        <p14:creationId xmlns:p14="http://schemas.microsoft.com/office/powerpoint/2010/main" val="3503169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cost for college day tours</a:t>
            </a:r>
          </a:p>
        </p:txBody>
      </p:sp>
      <p:sp>
        <p:nvSpPr>
          <p:cNvPr id="4" name="Slide Number Placeholder 3"/>
          <p:cNvSpPr>
            <a:spLocks noGrp="1"/>
          </p:cNvSpPr>
          <p:nvPr>
            <p:ph type="sldNum" sz="quarter" idx="5"/>
          </p:nvPr>
        </p:nvSpPr>
        <p:spPr/>
        <p:txBody>
          <a:bodyPr/>
          <a:lstStyle/>
          <a:p>
            <a:fld id="{AD14A032-9EFA-44B8-A65D-571610C17F32}" type="slidenum">
              <a:rPr lang="en-US" smtClean="0"/>
              <a:t>22</a:t>
            </a:fld>
            <a:endParaRPr lang="en-US"/>
          </a:p>
        </p:txBody>
      </p:sp>
      <p:sp>
        <p:nvSpPr>
          <p:cNvPr id="5" name="Header Placeholder 4">
            <a:extLst>
              <a:ext uri="{FF2B5EF4-FFF2-40B4-BE49-F238E27FC236}">
                <a16:creationId xmlns:a16="http://schemas.microsoft.com/office/drawing/2014/main" id="{3BD129D0-9EDD-614D-A0F8-D29982DCC166}"/>
              </a:ext>
            </a:extLst>
          </p:cNvPr>
          <p:cNvSpPr>
            <a:spLocks noGrp="1"/>
          </p:cNvSpPr>
          <p:nvPr>
            <p:ph type="hdr" sz="quarter"/>
          </p:nvPr>
        </p:nvSpPr>
        <p:spPr/>
        <p:txBody>
          <a:bodyPr/>
          <a:lstStyle/>
          <a:p>
            <a:r>
              <a:rPr lang="en-US"/>
              <a:t>FY 2024 Budget Hearings - Department of Parks &amp; Recreation</a:t>
            </a:r>
          </a:p>
        </p:txBody>
      </p:sp>
    </p:spTree>
    <p:extLst>
      <p:ext uri="{BB962C8B-B14F-4D97-AF65-F5344CB8AC3E}">
        <p14:creationId xmlns:p14="http://schemas.microsoft.com/office/powerpoint/2010/main" val="1410718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14A032-9EFA-44B8-A65D-571610C17F32}" type="slidenum">
              <a:rPr lang="en-US" smtClean="0"/>
              <a:t>23</a:t>
            </a:fld>
            <a:endParaRPr lang="en-US"/>
          </a:p>
        </p:txBody>
      </p:sp>
      <p:sp>
        <p:nvSpPr>
          <p:cNvPr id="5" name="Header Placeholder 4">
            <a:extLst>
              <a:ext uri="{FF2B5EF4-FFF2-40B4-BE49-F238E27FC236}">
                <a16:creationId xmlns:a16="http://schemas.microsoft.com/office/drawing/2014/main" id="{230E789C-AB13-3F5D-9C5E-4D658F1DFE56}"/>
              </a:ext>
            </a:extLst>
          </p:cNvPr>
          <p:cNvSpPr>
            <a:spLocks noGrp="1"/>
          </p:cNvSpPr>
          <p:nvPr>
            <p:ph type="hdr" sz="quarter"/>
          </p:nvPr>
        </p:nvSpPr>
        <p:spPr/>
        <p:txBody>
          <a:bodyPr/>
          <a:lstStyle/>
          <a:p>
            <a:r>
              <a:rPr lang="en-US"/>
              <a:t>FY 2024 Budget Hearings - Department of Parks &amp; Recreation</a:t>
            </a:r>
          </a:p>
        </p:txBody>
      </p:sp>
    </p:spTree>
    <p:extLst>
      <p:ext uri="{BB962C8B-B14F-4D97-AF65-F5344CB8AC3E}">
        <p14:creationId xmlns:p14="http://schemas.microsoft.com/office/powerpoint/2010/main" val="3602985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14A032-9EFA-44B8-A65D-571610C17F32}" type="slidenum">
              <a:rPr lang="en-US" smtClean="0"/>
              <a:t>24</a:t>
            </a:fld>
            <a:endParaRPr lang="en-US"/>
          </a:p>
        </p:txBody>
      </p:sp>
      <p:sp>
        <p:nvSpPr>
          <p:cNvPr id="5" name="Header Placeholder 4">
            <a:extLst>
              <a:ext uri="{FF2B5EF4-FFF2-40B4-BE49-F238E27FC236}">
                <a16:creationId xmlns:a16="http://schemas.microsoft.com/office/drawing/2014/main" id="{93CF0D66-21AB-32A1-4113-E8C382223EF7}"/>
              </a:ext>
            </a:extLst>
          </p:cNvPr>
          <p:cNvSpPr>
            <a:spLocks noGrp="1"/>
          </p:cNvSpPr>
          <p:nvPr>
            <p:ph type="hdr" sz="quarter"/>
          </p:nvPr>
        </p:nvSpPr>
        <p:spPr/>
        <p:txBody>
          <a:bodyPr/>
          <a:lstStyle/>
          <a:p>
            <a:r>
              <a:rPr lang="en-US"/>
              <a:t>FY 2024 Budget Hearings - Department of Parks &amp; Recreation</a:t>
            </a:r>
          </a:p>
        </p:txBody>
      </p:sp>
    </p:spTree>
    <p:extLst>
      <p:ext uri="{BB962C8B-B14F-4D97-AF65-F5344CB8AC3E}">
        <p14:creationId xmlns:p14="http://schemas.microsoft.com/office/powerpoint/2010/main" val="817852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fld id="{0C8E9355-0491-49D1-830D-34B8812D75DA}" type="datetime1">
              <a:rPr lang="en-US" smtClean="0"/>
              <a:t>4/21/2025</a:t>
            </a:fld>
            <a:endParaRPr lang="en-US"/>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fld id="{8FBE1B75-356B-47B2-BC86-3DA62D1D2A85}" type="datetime1">
              <a:rPr lang="en-US" smtClean="0"/>
              <a:t>4/21/2025</a:t>
            </a:fld>
            <a:endParaRPr lang="en-US"/>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fld id="{1DE51E85-2282-425F-A8F5-F905F70523F8}" type="datetime1">
              <a:rPr lang="en-US" smtClean="0"/>
              <a:t>4/21/2025</a:t>
            </a:fld>
            <a:endParaRPr lang="en-US"/>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fld id="{6D89C883-7D51-454E-99AB-4128E0C67F90}" type="datetime1">
              <a:rPr lang="en-US" smtClean="0"/>
              <a:t>4/21/2025</a:t>
            </a:fld>
            <a:endParaRPr lang="en-US"/>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fld id="{BFF93B6F-7E52-4844-8D0A-4F45D7CE9BB2}" type="datetime1">
              <a:rPr lang="en-US" smtClean="0"/>
              <a:t>4/21/2025</a:t>
            </a:fld>
            <a:endParaRPr lang="en-US"/>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fld id="{2E8E0D3A-7981-4813-BE6C-0B5D266E724B}" type="datetime1">
              <a:rPr lang="en-US" smtClean="0"/>
              <a:t>4/21/2025</a:t>
            </a:fld>
            <a:endParaRPr lang="en-US"/>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fld id="{8CBB9384-C631-4A7A-9BCC-8CF11AD472BF}" type="datetime1">
              <a:rPr lang="en-US" smtClean="0"/>
              <a:t>4/21/2025</a:t>
            </a:fld>
            <a:endParaRPr lang="en-US"/>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fld id="{D32BCA1C-7078-4062-8042-EB11DC1C0F0F}" type="datetime1">
              <a:rPr lang="en-US" smtClean="0"/>
              <a:t>4/21/2025</a:t>
            </a:fld>
            <a:endParaRPr lang="en-US"/>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fld id="{4782ED7C-4790-433F-9975-FC5D39DD6B1E}" type="datetime1">
              <a:rPr lang="en-US" smtClean="0"/>
              <a:t>4/21/2025</a:t>
            </a:fld>
            <a:endParaRPr lang="en-US"/>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fld id="{D9BF974E-08A4-459C-A9F8-1AD7F0FEA14F}" type="datetime1">
              <a:rPr lang="en-US" smtClean="0"/>
              <a:t>4/21/2025</a:t>
            </a:fld>
            <a:endParaRPr lang="en-US"/>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fld id="{C4628CDB-C12A-4A1C-A4D5-BEB0AAD91DD3}" type="datetime1">
              <a:rPr lang="en-US" smtClean="0"/>
              <a:t>4/21/2025</a:t>
            </a:fld>
            <a:endParaRPr lang="en-US"/>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FB41F12-F579-4A82-B0A4-06DE555D22BB}" type="datetime1">
              <a:rPr lang="en-US" smtClean="0"/>
              <a:t>4/21/2025</a:t>
            </a:fld>
            <a:endParaRPr lang="en-US"/>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a:p>
        </p:txBody>
      </p:sp>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8534399" cy="4778749"/>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chor="ct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a:effectLst/>
              </a:rPr>
              <a:t>FY 2026 Budget Hearings</a:t>
            </a:r>
            <a:br>
              <a:rPr lang="en-US" b="1">
                <a:effectLst/>
              </a:rPr>
            </a:br>
            <a:r>
              <a:rPr lang="en-US" b="1">
                <a:effectLst/>
              </a:rPr>
              <a:t>Parks &amp; Recreation Department</a:t>
            </a:r>
          </a:p>
        </p:txBody>
      </p:sp>
      <p:pic>
        <p:nvPicPr>
          <p:cNvPr id="2" name="Picture 1" descr="A picture containing calendar&#10;&#10;Description automatically generated">
            <a:extLst>
              <a:ext uri="{FF2B5EF4-FFF2-40B4-BE49-F238E27FC236}">
                <a16:creationId xmlns:a16="http://schemas.microsoft.com/office/drawing/2014/main" id="{91CD8494-098D-95AF-B008-7B75AD44E3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456985" y="136525"/>
            <a:ext cx="1593693" cy="1593693"/>
          </a:xfrm>
          <a:prstGeom prst="rect">
            <a:avLst/>
          </a:prstGeom>
          <a:noFill/>
        </p:spPr>
      </p:pic>
    </p:spTree>
    <p:extLst>
      <p:ext uri="{BB962C8B-B14F-4D97-AF65-F5344CB8AC3E}">
        <p14:creationId xmlns:p14="http://schemas.microsoft.com/office/powerpoint/2010/main" val="3043227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D44FA3-55C1-4D90-ABC6-01898F5ACAFB}" type="datetime1">
              <a:rPr lang="en-US" smtClean="0"/>
              <a:t>4/21/2025</a:t>
            </a:fld>
            <a:endParaRPr lang="en-US"/>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ty with a river running through it&#10;&#10;AI-generated content may be incorrect.">
            <a:extLst>
              <a:ext uri="{FF2B5EF4-FFF2-40B4-BE49-F238E27FC236}">
                <a16:creationId xmlns:a16="http://schemas.microsoft.com/office/drawing/2014/main" id="{D8711CBD-3D99-11E0-6CE6-5FD891004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06" y="-518001"/>
            <a:ext cx="12322206" cy="8212750"/>
          </a:xfrm>
          <a:prstGeom prst="rect">
            <a:avLst/>
          </a:prstGeom>
        </p:spPr>
      </p:pic>
      <p:sp>
        <p:nvSpPr>
          <p:cNvPr id="7" name="Title 1">
            <a:extLst>
              <a:ext uri="{FF2B5EF4-FFF2-40B4-BE49-F238E27FC236}">
                <a16:creationId xmlns:a16="http://schemas.microsoft.com/office/drawing/2014/main" id="{878D54B3-D87F-5CF0-D71C-0BB0DDED11CF}"/>
              </a:ext>
            </a:extLst>
          </p:cNvPr>
          <p:cNvSpPr txBox="1">
            <a:spLocks/>
          </p:cNvSpPr>
          <p:nvPr/>
        </p:nvSpPr>
        <p:spPr>
          <a:xfrm>
            <a:off x="-130206" y="3911612"/>
            <a:ext cx="12322206" cy="1686757"/>
          </a:xfrm>
          <a:prstGeom prst="rect">
            <a:avLst/>
          </a:prstGeom>
          <a:solidFill>
            <a:schemeClr val="accent4">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a:latin typeface="+mn-lt"/>
                <a:cs typeface="Times New Roman" panose="02020603050405020304" pitchFamily="18" charset="0"/>
              </a:rPr>
              <a:t>           FY 2026 Budget Hearing</a:t>
            </a:r>
          </a:p>
          <a:p>
            <a:pPr algn="ctr">
              <a:lnSpc>
                <a:spcPct val="100000"/>
              </a:lnSpc>
              <a:spcBef>
                <a:spcPts val="0"/>
              </a:spcBef>
              <a:buClr>
                <a:srgbClr val="4472C4"/>
              </a:buClr>
              <a:buSzPct val="100000"/>
              <a:buFont typeface="Calibri" panose="020F0502020204030204" pitchFamily="34" charset="0"/>
              <a:buNone/>
              <a:defRPr/>
            </a:pPr>
            <a:r>
              <a:rPr lang="en-US" b="1">
                <a:solidFill>
                  <a:srgbClr val="0033CC"/>
                </a:solidFill>
                <a:latin typeface="+mn-lt"/>
                <a:cs typeface="Times New Roman" panose="02020603050405020304" pitchFamily="18" charset="0"/>
              </a:rPr>
              <a:t>             PARKS &amp; RECREATION</a:t>
            </a:r>
          </a:p>
          <a:p>
            <a:pPr algn="ctr">
              <a:lnSpc>
                <a:spcPct val="100000"/>
              </a:lnSpc>
              <a:spcBef>
                <a:spcPts val="0"/>
              </a:spcBef>
              <a:buClr>
                <a:srgbClr val="4472C4"/>
              </a:buClr>
              <a:buSzPct val="100000"/>
              <a:buFont typeface="Calibri" panose="020F0502020204030204" pitchFamily="34" charset="0"/>
              <a:buNone/>
              <a:defRPr/>
            </a:pPr>
            <a:endParaRPr lang="en-US" sz="1000" b="1">
              <a:latin typeface="+mn-lt"/>
              <a:cs typeface="Times New Roman" panose="02020603050405020304" pitchFamily="18" charset="0"/>
            </a:endParaRP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52400" y="3429000"/>
            <a:ext cx="2618913" cy="2618913"/>
          </a:xfrm>
          <a:prstGeom prst="rect">
            <a:avLst/>
          </a:prstGeom>
          <a:noFill/>
        </p:spPr>
      </p:pic>
    </p:spTree>
    <p:extLst>
      <p:ext uri="{BB962C8B-B14F-4D97-AF65-F5344CB8AC3E}">
        <p14:creationId xmlns:p14="http://schemas.microsoft.com/office/powerpoint/2010/main" val="2196101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96141" y="1188720"/>
            <a:ext cx="9820982" cy="473825"/>
          </a:xfrm>
        </p:spPr>
        <p:txBody>
          <a:bodyPr>
            <a:normAutofit/>
          </a:bodyPr>
          <a:lstStyle/>
          <a:p>
            <a:r>
              <a:rPr lang="en-US" sz="2000" dirty="0"/>
              <a:t>All Funds (General and Special Funds) – FY 2026 Proposed Budget</a:t>
            </a:r>
          </a:p>
        </p:txBody>
      </p:sp>
      <p:sp>
        <p:nvSpPr>
          <p:cNvPr id="5" name="TextBox 4">
            <a:extLst>
              <a:ext uri="{FF2B5EF4-FFF2-40B4-BE49-F238E27FC236}">
                <a16:creationId xmlns:a16="http://schemas.microsoft.com/office/drawing/2014/main" id="{981B1485-3FBB-4141-AB61-625DCADD76AD}"/>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p>
        </p:txBody>
      </p:sp>
      <p:graphicFrame>
        <p:nvGraphicFramePr>
          <p:cNvPr id="8" name="Table 4">
            <a:extLst>
              <a:ext uri="{FF2B5EF4-FFF2-40B4-BE49-F238E27FC236}">
                <a16:creationId xmlns:a16="http://schemas.microsoft.com/office/drawing/2014/main" id="{27CF2DB8-5A0F-42CB-959E-D11708091387}"/>
              </a:ext>
            </a:extLst>
          </p:cNvPr>
          <p:cNvGraphicFramePr>
            <a:graphicFrameLocks noGrp="1"/>
          </p:cNvGraphicFramePr>
          <p:nvPr>
            <p:ph sz="half" idx="2"/>
          </p:nvPr>
        </p:nvGraphicFramePr>
        <p:xfrm>
          <a:off x="605633" y="1923542"/>
          <a:ext cx="10980733" cy="3936269"/>
        </p:xfrm>
        <a:graphic>
          <a:graphicData uri="http://schemas.openxmlformats.org/drawingml/2006/table">
            <a:tbl>
              <a:tblPr firstRow="1" bandRow="1">
                <a:tableStyleId>{7DF18680-E054-41AD-8BC1-D1AEF772440D}</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t>Parks &amp; Recreation Department</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FY 2026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a:t>
                      </a:r>
                    </a:p>
                    <a:p>
                      <a:pPr marL="0" algn="ctr" defTabSz="457200" rtl="0" eaLnBrk="1" fontAlgn="b" latinLnBrk="0" hangingPunct="1"/>
                      <a:r>
                        <a:rPr lang="en-US" sz="1600" b="1" kern="1200" dirty="0">
                          <a:solidFill>
                            <a:schemeClr val="lt1"/>
                          </a:solidFill>
                          <a:latin typeface="+mn-lt"/>
                          <a:ea typeface="+mn-ea"/>
                          <a:cs typeface="+mn-cs"/>
                        </a:rPr>
                        <a:t> FY'26-25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67850942"/>
                  </a:ext>
                </a:extLst>
              </a:tr>
              <a:tr h="399403">
                <a:tc>
                  <a:txBody>
                    <a:bodyPr/>
                    <a:lstStyle/>
                    <a:p>
                      <a:pPr marL="0" algn="l" defTabSz="914400" rtl="0" eaLnBrk="1" latinLnBrk="0" hangingPunct="1"/>
                      <a:r>
                        <a:rPr lang="en-US" sz="1600" kern="1200" dirty="0">
                          <a:solidFill>
                            <a:schemeClr val="dk1"/>
                          </a:solidFill>
                        </a:rPr>
                        <a:t>Personal Services</a:t>
                      </a:r>
                      <a:endParaRPr lang="en-US" sz="1600"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u="none" strike="noStrike" dirty="0">
                          <a:solidFill>
                            <a:schemeClr val="tx1"/>
                          </a:solidFill>
                          <a:effectLst/>
                        </a:rPr>
                        <a:t>$</a:t>
                      </a:r>
                      <a:r>
                        <a:rPr lang="en-US" sz="1600" b="0" u="none" strike="noStrike" kern="1200" dirty="0">
                          <a:solidFill>
                            <a:schemeClr val="tx1"/>
                          </a:solidFill>
                          <a:effectLst/>
                          <a:latin typeface="+mn-lt"/>
                          <a:ea typeface="+mn-ea"/>
                          <a:cs typeface="+mn-cs"/>
                        </a:rPr>
                        <a:t>4,742,751 </a:t>
                      </a:r>
                    </a:p>
                  </a:txBody>
                  <a:tcPr marL="9525" marR="9525" marT="9525" marB="0" anchor="ctr"/>
                </a:tc>
                <a:tc>
                  <a:txBody>
                    <a:bodyPr/>
                    <a:lstStyle/>
                    <a:p>
                      <a:pPr marL="0" algn="ctr" defTabSz="914400" rtl="0" eaLnBrk="1" fontAlgn="b" latinLnBrk="0" hangingPunct="1"/>
                      <a:r>
                        <a:rPr lang="en-US" sz="1600" b="0" u="none" strike="noStrike" dirty="0">
                          <a:solidFill>
                            <a:schemeClr val="tx1"/>
                          </a:solidFill>
                          <a:effectLst/>
                        </a:rPr>
                        <a:t>$</a:t>
                      </a:r>
                      <a:r>
                        <a:rPr lang="en-US" sz="1600" b="0" u="none" strike="noStrike" kern="1200" dirty="0">
                          <a:solidFill>
                            <a:schemeClr val="tx1"/>
                          </a:solidFill>
                          <a:effectLst/>
                          <a:latin typeface="+mn-lt"/>
                          <a:ea typeface="+mn-ea"/>
                          <a:cs typeface="+mn-cs"/>
                        </a:rPr>
                        <a:t>4,977,721</a:t>
                      </a:r>
                    </a:p>
                  </a:txBody>
                  <a:tcPr marL="0" marR="0" marT="0" marB="0" anchor="ctr"/>
                </a:tc>
                <a:tc>
                  <a:txBody>
                    <a:bodyPr/>
                    <a:lstStyle/>
                    <a:p>
                      <a:pPr marL="0" algn="ctr" defTabSz="914400" rtl="0" eaLnBrk="1" fontAlgn="b" latinLnBrk="0" hangingPunct="1"/>
                      <a:r>
                        <a:rPr lang="en-US" sz="1600" b="0" u="none" strike="noStrike" dirty="0">
                          <a:solidFill>
                            <a:schemeClr val="tx1"/>
                          </a:solidFill>
                          <a:effectLst/>
                        </a:rPr>
                        <a:t>$</a:t>
                      </a:r>
                      <a:r>
                        <a:rPr lang="en-US" sz="1600" b="0" u="none" strike="noStrike" kern="1200" dirty="0">
                          <a:solidFill>
                            <a:schemeClr val="tx1"/>
                          </a:solidFill>
                          <a:effectLst/>
                          <a:latin typeface="+mn-lt"/>
                          <a:ea typeface="+mn-ea"/>
                          <a:cs typeface="+mn-cs"/>
                        </a:rPr>
                        <a:t>5,783,084</a:t>
                      </a:r>
                    </a:p>
                  </a:txBody>
                  <a:tcPr marL="0" marR="0" marT="0" marB="0" anchor="ctr"/>
                </a:tc>
                <a:tc>
                  <a:txBody>
                    <a:bodyPr/>
                    <a:lstStyle/>
                    <a:p>
                      <a:pPr marL="0" algn="ctr" defTabSz="914400" rtl="0" eaLnBrk="1" fontAlgn="b" latinLnBrk="0" hangingPunct="1"/>
                      <a:r>
                        <a:rPr lang="en-US" sz="1600" b="0" u="none" strike="noStrike" dirty="0">
                          <a:solidFill>
                            <a:schemeClr val="tx1"/>
                          </a:solidFill>
                          <a:effectLst/>
                        </a:rPr>
                        <a:t>$</a:t>
                      </a:r>
                      <a:r>
                        <a:rPr lang="en-US" sz="1600" b="0" u="none" strike="noStrike" kern="1200" dirty="0">
                          <a:solidFill>
                            <a:schemeClr val="tx1"/>
                          </a:solidFill>
                          <a:effectLst/>
                          <a:latin typeface="+mn-lt"/>
                          <a:ea typeface="+mn-ea"/>
                          <a:cs typeface="+mn-cs"/>
                        </a:rPr>
                        <a:t>7,032,649</a:t>
                      </a:r>
                    </a:p>
                  </a:txBody>
                  <a:tcPr marL="0" marR="0" marT="0" marB="0" anchor="ctr"/>
                </a:tc>
                <a:tc>
                  <a:txBody>
                    <a:bodyPr/>
                    <a:lstStyle/>
                    <a:p>
                      <a:pPr marL="0" algn="ctr" defTabSz="914400" rtl="0" eaLnBrk="1" fontAlgn="b" latinLnBrk="0" hangingPunct="1"/>
                      <a:r>
                        <a:rPr lang="en-US" sz="1600" b="0" u="none" strike="noStrike" dirty="0">
                          <a:solidFill>
                            <a:schemeClr val="tx1"/>
                          </a:solidFill>
                          <a:effectLst/>
                        </a:rPr>
                        <a:t>$</a:t>
                      </a:r>
                      <a:r>
                        <a:rPr lang="en-US" sz="1600" b="0" u="none" strike="noStrike" kern="1200" dirty="0">
                          <a:solidFill>
                            <a:schemeClr val="tx1"/>
                          </a:solidFill>
                          <a:effectLst/>
                          <a:latin typeface="+mn-lt"/>
                          <a:ea typeface="+mn-ea"/>
                          <a:cs typeface="+mn-cs"/>
                        </a:rPr>
                        <a:t>1,249,565</a:t>
                      </a:r>
                    </a:p>
                  </a:txBody>
                  <a:tcPr marL="0" marR="0" marT="0" marB="0" anchor="ctr"/>
                </a:tc>
                <a:tc>
                  <a:txBody>
                    <a:bodyPr/>
                    <a:lstStyle/>
                    <a:p>
                      <a:pPr marL="0" algn="ctr" defTabSz="914400" rtl="0" eaLnBrk="1" fontAlgn="b" latinLnBrk="0" hangingPunct="1"/>
                      <a:r>
                        <a:rPr lang="en-US" sz="1600" b="0" u="none" strike="noStrike" kern="1200">
                          <a:solidFill>
                            <a:schemeClr val="tx1"/>
                          </a:solidFill>
                          <a:effectLst/>
                          <a:latin typeface="+mn-lt"/>
                          <a:ea typeface="+mn-ea"/>
                          <a:cs typeface="+mn-cs"/>
                        </a:rPr>
                        <a:t>21.6%</a:t>
                      </a:r>
                    </a:p>
                  </a:txBody>
                  <a:tcPr marL="0" marR="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53187"/>
                  </a:ext>
                </a:extLst>
              </a:tr>
              <a:tr h="399403">
                <a:tc>
                  <a:txBody>
                    <a:bodyPr/>
                    <a:lstStyle/>
                    <a:p>
                      <a:pPr marL="0" algn="l" defTabSz="914400" rtl="0" eaLnBrk="1" latinLnBrk="0" hangingPunct="1"/>
                      <a:r>
                        <a:rPr lang="en-US" sz="1600" kern="1200" dirty="0">
                          <a:solidFill>
                            <a:schemeClr val="dk1"/>
                          </a:solidFill>
                        </a:rPr>
                        <a:t>Materials, Supplies, and Equipment</a:t>
                      </a:r>
                      <a:endParaRPr lang="en-US" sz="1600"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2,582,191 </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2,733,419</a:t>
                      </a:r>
                    </a:p>
                  </a:txBody>
                  <a:tcPr marL="0" marR="0" marT="0"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2,582,442</a:t>
                      </a:r>
                    </a:p>
                  </a:txBody>
                  <a:tcPr marL="0" marR="0" marT="0" marB="0" anchor="ctr"/>
                </a:tc>
                <a:tc>
                  <a:txBody>
                    <a:bodyPr/>
                    <a:lstStyle/>
                    <a:p>
                      <a:pPr marL="0" algn="ctr" defTabSz="914400" rtl="0" eaLnBrk="1" fontAlgn="b" latinLnBrk="0" hangingPunct="1"/>
                      <a:r>
                        <a:rPr lang="en-US" sz="1600" b="0" u="none" strike="noStrike" kern="1200">
                          <a:solidFill>
                            <a:schemeClr val="tx1"/>
                          </a:solidFill>
                          <a:effectLst/>
                          <a:latin typeface="+mn-lt"/>
                          <a:ea typeface="+mn-ea"/>
                          <a:cs typeface="+mn-cs"/>
                        </a:rPr>
                        <a:t>2,635,645</a:t>
                      </a:r>
                    </a:p>
                  </a:txBody>
                  <a:tcPr marL="0" marR="0" marT="0" marB="0" anchor="ctr"/>
                </a:tc>
                <a:tc>
                  <a:txBody>
                    <a:bodyPr/>
                    <a:lstStyle/>
                    <a:p>
                      <a:pPr marL="0" algn="ctr" defTabSz="914400" rtl="0" eaLnBrk="1" fontAlgn="b" latinLnBrk="0" hangingPunct="1"/>
                      <a:r>
                        <a:rPr lang="en-US" sz="1600" b="0" u="none" strike="noStrike" kern="1200">
                          <a:solidFill>
                            <a:schemeClr val="tx1"/>
                          </a:solidFill>
                          <a:effectLst/>
                          <a:latin typeface="+mn-lt"/>
                          <a:ea typeface="+mn-ea"/>
                          <a:cs typeface="+mn-cs"/>
                        </a:rPr>
                        <a:t>53,203</a:t>
                      </a:r>
                    </a:p>
                  </a:txBody>
                  <a:tcPr marL="0" marR="0" marT="0" marB="0" anchor="ctr"/>
                </a:tc>
                <a:tc>
                  <a:txBody>
                    <a:bodyPr/>
                    <a:lstStyle/>
                    <a:p>
                      <a:pPr marL="0" algn="ctr" defTabSz="914400" rtl="0" eaLnBrk="1" fontAlgn="b" latinLnBrk="0" hangingPunct="1"/>
                      <a:r>
                        <a:rPr lang="en-US" sz="1600" b="0" u="none" strike="noStrike" kern="1200">
                          <a:solidFill>
                            <a:schemeClr val="tx1"/>
                          </a:solidFill>
                          <a:effectLst/>
                          <a:latin typeface="+mn-lt"/>
                          <a:ea typeface="+mn-ea"/>
                          <a:cs typeface="+mn-cs"/>
                        </a:rPr>
                        <a:t>2.1%</a:t>
                      </a:r>
                    </a:p>
                  </a:txBody>
                  <a:tcPr marL="0" marR="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07242354"/>
                  </a:ext>
                </a:extLst>
              </a:tr>
              <a:tr h="399403">
                <a:tc>
                  <a:txBody>
                    <a:bodyPr/>
                    <a:lstStyle/>
                    <a:p>
                      <a:r>
                        <a:rPr lang="en-US" sz="1600" dirty="0"/>
                        <a:t>Internal Services</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1,154,366 </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1,524,727</a:t>
                      </a:r>
                    </a:p>
                  </a:txBody>
                  <a:tcPr marL="0" marR="0" marT="0" marB="0" anchor="ctr"/>
                </a:tc>
                <a:tc>
                  <a:txBody>
                    <a:bodyPr/>
                    <a:lstStyle/>
                    <a:p>
                      <a:pPr marL="0" algn="ctr" defTabSz="914400" rtl="0" eaLnBrk="1" fontAlgn="b" latinLnBrk="0" hangingPunct="1"/>
                      <a:r>
                        <a:rPr lang="en-US" sz="1600" b="0" u="none" strike="noStrike" kern="1200">
                          <a:solidFill>
                            <a:schemeClr val="tx1"/>
                          </a:solidFill>
                          <a:effectLst/>
                          <a:latin typeface="+mn-lt"/>
                          <a:ea typeface="+mn-ea"/>
                          <a:cs typeface="+mn-cs"/>
                        </a:rPr>
                        <a:t>1,292,292</a:t>
                      </a:r>
                    </a:p>
                  </a:txBody>
                  <a:tcPr marL="0" marR="0" marT="0"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1,341,467</a:t>
                      </a:r>
                    </a:p>
                  </a:txBody>
                  <a:tcPr marL="0" marR="0" marT="0" marB="0" anchor="ctr"/>
                </a:tc>
                <a:tc>
                  <a:txBody>
                    <a:bodyPr/>
                    <a:lstStyle/>
                    <a:p>
                      <a:pPr marL="0" algn="ctr" defTabSz="914400" rtl="0" eaLnBrk="1" fontAlgn="b" latinLnBrk="0" hangingPunct="1"/>
                      <a:r>
                        <a:rPr lang="en-US" sz="1600" b="0" u="none" strike="noStrike" kern="1200">
                          <a:solidFill>
                            <a:schemeClr val="tx1"/>
                          </a:solidFill>
                          <a:effectLst/>
                          <a:latin typeface="+mn-lt"/>
                          <a:ea typeface="+mn-ea"/>
                          <a:cs typeface="+mn-cs"/>
                        </a:rPr>
                        <a:t>49,175</a:t>
                      </a:r>
                    </a:p>
                  </a:txBody>
                  <a:tcPr marL="0" marR="0" marT="0" marB="0" anchor="ctr"/>
                </a:tc>
                <a:tc>
                  <a:txBody>
                    <a:bodyPr/>
                    <a:lstStyle/>
                    <a:p>
                      <a:pPr marL="0" algn="ctr" defTabSz="914400" rtl="0" eaLnBrk="1" fontAlgn="b" latinLnBrk="0" hangingPunct="1"/>
                      <a:r>
                        <a:rPr lang="en-US" sz="1600" b="0" u="none" strike="noStrike" kern="1200">
                          <a:solidFill>
                            <a:schemeClr val="tx1"/>
                          </a:solidFill>
                          <a:effectLst/>
                          <a:latin typeface="+mn-lt"/>
                          <a:ea typeface="+mn-ea"/>
                          <a:cs typeface="+mn-cs"/>
                        </a:rPr>
                        <a:t>3.8%</a:t>
                      </a:r>
                    </a:p>
                  </a:txBody>
                  <a:tcPr marL="0" marR="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55438367"/>
                  </a:ext>
                </a:extLst>
              </a:tr>
              <a:tr h="399403">
                <a:tc>
                  <a:txBody>
                    <a:bodyPr/>
                    <a:lstStyle/>
                    <a:p>
                      <a:r>
                        <a:rPr lang="en-US" sz="1600" b="0" dirty="0"/>
                        <a:t>Debt Service</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2,377,984 </a:t>
                      </a:r>
                    </a:p>
                  </a:txBody>
                  <a:tcPr marL="9525" marR="9525" marT="9525" marB="0" anchor="ctr"/>
                </a:tc>
                <a:tc>
                  <a:txBody>
                    <a:bodyPr/>
                    <a:lstStyle/>
                    <a:p>
                      <a:pPr marL="0" algn="ctr" defTabSz="914400" rtl="0" eaLnBrk="1" fontAlgn="b" latinLnBrk="0" hangingPunct="1"/>
                      <a:r>
                        <a:rPr lang="en-US" sz="1600" b="0" u="none" strike="noStrike" kern="1200">
                          <a:solidFill>
                            <a:schemeClr val="tx1"/>
                          </a:solidFill>
                          <a:effectLst/>
                          <a:latin typeface="+mn-lt"/>
                          <a:ea typeface="+mn-ea"/>
                          <a:cs typeface="+mn-cs"/>
                        </a:rPr>
                        <a:t>2,969,211</a:t>
                      </a:r>
                    </a:p>
                  </a:txBody>
                  <a:tcPr marL="0" marR="0" marT="0"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2,875,996</a:t>
                      </a:r>
                    </a:p>
                  </a:txBody>
                  <a:tcPr marL="0" marR="0" marT="0" marB="0" anchor="ctr"/>
                </a:tc>
                <a:tc>
                  <a:txBody>
                    <a:bodyPr/>
                    <a:lstStyle/>
                    <a:p>
                      <a:pPr marL="0" algn="ctr" defTabSz="914400" rtl="0" eaLnBrk="1" fontAlgn="b" latinLnBrk="0" hangingPunct="1"/>
                      <a:r>
                        <a:rPr lang="en-US" sz="1600" b="0" u="none" strike="noStrike" kern="1200">
                          <a:solidFill>
                            <a:schemeClr val="tx1"/>
                          </a:solidFill>
                          <a:effectLst/>
                          <a:latin typeface="+mn-lt"/>
                          <a:ea typeface="+mn-ea"/>
                          <a:cs typeface="+mn-cs"/>
                        </a:rPr>
                        <a:t>2,937,209</a:t>
                      </a:r>
                    </a:p>
                  </a:txBody>
                  <a:tcPr marL="0" marR="0" marT="0"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61,213</a:t>
                      </a:r>
                    </a:p>
                  </a:txBody>
                  <a:tcPr marL="0" marR="0" marT="0" marB="0" anchor="ctr"/>
                </a:tc>
                <a:tc>
                  <a:txBody>
                    <a:bodyPr/>
                    <a:lstStyle/>
                    <a:p>
                      <a:pPr marL="0" algn="ctr" defTabSz="914400" rtl="0" eaLnBrk="1" fontAlgn="b" latinLnBrk="0" hangingPunct="1"/>
                      <a:r>
                        <a:rPr lang="en-US" sz="1600" b="0" u="none" strike="noStrike" kern="1200">
                          <a:solidFill>
                            <a:schemeClr val="tx1"/>
                          </a:solidFill>
                          <a:effectLst/>
                          <a:latin typeface="+mn-lt"/>
                          <a:ea typeface="+mn-ea"/>
                          <a:cs typeface="+mn-cs"/>
                        </a:rPr>
                        <a:t>2.1%</a:t>
                      </a:r>
                    </a:p>
                  </a:txBody>
                  <a:tcPr marL="0" marR="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12550282"/>
                  </a:ext>
                </a:extLst>
              </a:tr>
              <a:tr h="399403">
                <a:tc>
                  <a:txBody>
                    <a:bodyPr/>
                    <a:lstStyle/>
                    <a:p>
                      <a:r>
                        <a:rPr lang="en-US" sz="1600" b="1" dirty="0"/>
                        <a:t>Total</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1" u="none" strike="noStrike" dirty="0">
                          <a:solidFill>
                            <a:schemeClr val="tx1"/>
                          </a:solidFill>
                          <a:effectLst/>
                        </a:rPr>
                        <a:t>$</a:t>
                      </a:r>
                      <a:r>
                        <a:rPr lang="en-US" sz="1600" b="1" u="none" strike="noStrike" kern="1200" dirty="0">
                          <a:solidFill>
                            <a:schemeClr val="tx1"/>
                          </a:solidFill>
                          <a:effectLst/>
                          <a:latin typeface="+mn-lt"/>
                          <a:ea typeface="+mn-ea"/>
                          <a:cs typeface="+mn-cs"/>
                        </a:rPr>
                        <a:t>10,857,292 </a:t>
                      </a:r>
                    </a:p>
                  </a:txBody>
                  <a:tcPr marL="9525" marR="9525" marT="9525" marB="0" anchor="ctr"/>
                </a:tc>
                <a:tc>
                  <a:txBody>
                    <a:bodyPr/>
                    <a:lstStyle/>
                    <a:p>
                      <a:pPr marL="0" algn="ctr" defTabSz="914400" rtl="0" eaLnBrk="1" fontAlgn="b" latinLnBrk="0" hangingPunct="1"/>
                      <a:r>
                        <a:rPr lang="en-US" sz="1600" b="1" u="none" strike="noStrike" dirty="0">
                          <a:solidFill>
                            <a:schemeClr val="tx1"/>
                          </a:solidFill>
                          <a:effectLst/>
                        </a:rPr>
                        <a:t>$</a:t>
                      </a:r>
                      <a:r>
                        <a:rPr lang="en-US" sz="1600" b="1" u="none" strike="noStrike" kern="1200" dirty="0">
                          <a:solidFill>
                            <a:schemeClr val="tx1"/>
                          </a:solidFill>
                          <a:effectLst/>
                          <a:latin typeface="+mn-lt"/>
                          <a:ea typeface="+mn-ea"/>
                          <a:cs typeface="+mn-cs"/>
                        </a:rPr>
                        <a:t>12,205,078</a:t>
                      </a:r>
                    </a:p>
                  </a:txBody>
                  <a:tcPr marL="0" marR="0" marT="0" marB="0" anchor="ctr"/>
                </a:tc>
                <a:tc>
                  <a:txBody>
                    <a:bodyPr/>
                    <a:lstStyle/>
                    <a:p>
                      <a:pPr marL="0" algn="ctr" defTabSz="914400" rtl="0" eaLnBrk="1" fontAlgn="b" latinLnBrk="0" hangingPunct="1"/>
                      <a:r>
                        <a:rPr lang="en-US" sz="1600" b="1" u="none" strike="noStrike" dirty="0">
                          <a:solidFill>
                            <a:schemeClr val="tx1"/>
                          </a:solidFill>
                          <a:effectLst/>
                        </a:rPr>
                        <a:t>$</a:t>
                      </a:r>
                      <a:r>
                        <a:rPr lang="en-US" sz="1600" b="1" u="none" strike="noStrike" kern="1200" dirty="0">
                          <a:solidFill>
                            <a:schemeClr val="tx1"/>
                          </a:solidFill>
                          <a:effectLst/>
                          <a:latin typeface="+mn-lt"/>
                          <a:ea typeface="+mn-ea"/>
                          <a:cs typeface="+mn-cs"/>
                        </a:rPr>
                        <a:t>12,533,814</a:t>
                      </a:r>
                    </a:p>
                  </a:txBody>
                  <a:tcPr marL="0" marR="0" marT="0" marB="0" anchor="ctr"/>
                </a:tc>
                <a:tc>
                  <a:txBody>
                    <a:bodyPr/>
                    <a:lstStyle/>
                    <a:p>
                      <a:pPr marL="0" algn="ctr" defTabSz="914400" rtl="0" eaLnBrk="1" fontAlgn="b" latinLnBrk="0" hangingPunct="1"/>
                      <a:r>
                        <a:rPr lang="en-US" sz="1600" b="1" u="none" strike="noStrike" dirty="0">
                          <a:solidFill>
                            <a:schemeClr val="tx1"/>
                          </a:solidFill>
                          <a:effectLst/>
                        </a:rPr>
                        <a:t>$</a:t>
                      </a:r>
                      <a:r>
                        <a:rPr lang="en-US" sz="1600" b="1" u="none" strike="noStrike" kern="1200" dirty="0">
                          <a:solidFill>
                            <a:schemeClr val="tx1"/>
                          </a:solidFill>
                          <a:effectLst/>
                          <a:latin typeface="+mn-lt"/>
                          <a:ea typeface="+mn-ea"/>
                          <a:cs typeface="+mn-cs"/>
                        </a:rPr>
                        <a:t>13,946,970</a:t>
                      </a:r>
                    </a:p>
                  </a:txBody>
                  <a:tcPr marL="0" marR="0" marT="0" marB="0" anchor="ctr"/>
                </a:tc>
                <a:tc>
                  <a:txBody>
                    <a:bodyPr/>
                    <a:lstStyle/>
                    <a:p>
                      <a:pPr marL="0" algn="ctr" defTabSz="914400" rtl="0" eaLnBrk="1" fontAlgn="b" latinLnBrk="0" hangingPunct="1"/>
                      <a:r>
                        <a:rPr lang="en-US" sz="1600" b="1" u="none" strike="noStrike" dirty="0">
                          <a:solidFill>
                            <a:schemeClr val="tx1"/>
                          </a:solidFill>
                          <a:effectLst/>
                        </a:rPr>
                        <a:t>$</a:t>
                      </a:r>
                      <a:r>
                        <a:rPr lang="en-US" sz="1600" b="1" u="none" strike="noStrike" kern="1200" dirty="0">
                          <a:solidFill>
                            <a:schemeClr val="tx1"/>
                          </a:solidFill>
                          <a:effectLst/>
                          <a:latin typeface="+mn-lt"/>
                          <a:ea typeface="+mn-ea"/>
                          <a:cs typeface="+mn-cs"/>
                        </a:rPr>
                        <a:t>1,413,156</a:t>
                      </a:r>
                    </a:p>
                  </a:txBody>
                  <a:tcPr marL="0" marR="0" marT="0"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11.3%</a:t>
                      </a:r>
                    </a:p>
                  </a:txBody>
                  <a:tcPr marL="0" marR="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57006471"/>
                  </a:ext>
                </a:extLst>
              </a:tr>
              <a:tr h="399403">
                <a:tc>
                  <a:txBody>
                    <a:bodyPr/>
                    <a:lstStyle/>
                    <a:p>
                      <a:r>
                        <a:rPr lang="en-US" sz="1600" b="1" dirty="0"/>
                        <a:t>Staffing Level (General Fund FTEs)</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39.60 </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40.60 </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39.60 </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39.60 </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0.00</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0.0%</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52313719"/>
                  </a:ext>
                </a:extLst>
              </a:tr>
              <a:tr h="3994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Staffing Level (Special Funds FTEs)</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0.40 </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0.40 </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1.40 </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1.40 </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0.00 </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0.0%</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91457995"/>
                  </a:ext>
                </a:extLst>
              </a:tr>
              <a:tr h="399403">
                <a:tc>
                  <a:txBody>
                    <a:bodyPr/>
                    <a:lstStyle/>
                    <a:p>
                      <a:r>
                        <a:rPr lang="en-US" sz="1600" b="1" dirty="0"/>
                        <a:t>Staffing Level (All Funds FTEs)</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40.00</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 41.00</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 41.00</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 41.00</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 0.00</a:t>
                      </a:r>
                    </a:p>
                  </a:txBody>
                  <a:tcPr marL="6350" marT="6350" marB="0"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1" u="none" strike="noStrike" kern="1200" dirty="0">
                          <a:solidFill>
                            <a:schemeClr val="tx1"/>
                          </a:solidFill>
                          <a:effectLst/>
                          <a:latin typeface="+mn-lt"/>
                          <a:ea typeface="+mn-ea"/>
                          <a:cs typeface="+mn-cs"/>
                        </a:rPr>
                        <a:t> 0.0%</a:t>
                      </a:r>
                    </a:p>
                  </a:txBody>
                  <a:tcPr marL="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8219120"/>
                  </a:ext>
                </a:extLst>
              </a:tr>
            </a:tbl>
          </a:graphicData>
        </a:graphic>
      </p:graphicFrame>
    </p:spTree>
    <p:extLst>
      <p:ext uri="{BB962C8B-B14F-4D97-AF65-F5344CB8AC3E}">
        <p14:creationId xmlns:p14="http://schemas.microsoft.com/office/powerpoint/2010/main" val="833080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96141" y="1188720"/>
            <a:ext cx="9820982" cy="473825"/>
          </a:xfrm>
        </p:spPr>
        <p:txBody>
          <a:bodyPr>
            <a:normAutofit/>
          </a:bodyPr>
          <a:lstStyle/>
          <a:p>
            <a:r>
              <a:rPr lang="en-US" sz="2000" dirty="0"/>
              <a:t>General Fund – FY 2026 Proposed Budget</a:t>
            </a:r>
          </a:p>
        </p:txBody>
      </p:sp>
      <p:sp>
        <p:nvSpPr>
          <p:cNvPr id="5" name="TextBox 4">
            <a:extLst>
              <a:ext uri="{FF2B5EF4-FFF2-40B4-BE49-F238E27FC236}">
                <a16:creationId xmlns:a16="http://schemas.microsoft.com/office/drawing/2014/main" id="{981B1485-3FBB-4141-AB61-625DCADD76AD}"/>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p>
        </p:txBody>
      </p:sp>
      <p:graphicFrame>
        <p:nvGraphicFramePr>
          <p:cNvPr id="8" name="Table 4">
            <a:extLst>
              <a:ext uri="{FF2B5EF4-FFF2-40B4-BE49-F238E27FC236}">
                <a16:creationId xmlns:a16="http://schemas.microsoft.com/office/drawing/2014/main" id="{27CF2DB8-5A0F-42CB-959E-D11708091387}"/>
              </a:ext>
            </a:extLst>
          </p:cNvPr>
          <p:cNvGraphicFramePr>
            <a:graphicFrameLocks noGrp="1"/>
          </p:cNvGraphicFramePr>
          <p:nvPr>
            <p:ph sz="half" idx="2"/>
          </p:nvPr>
        </p:nvGraphicFramePr>
        <p:xfrm>
          <a:off x="605633" y="1923542"/>
          <a:ext cx="10980733" cy="3137463"/>
        </p:xfrm>
        <a:graphic>
          <a:graphicData uri="http://schemas.openxmlformats.org/drawingml/2006/table">
            <a:tbl>
              <a:tblPr firstRow="1" bandRow="1">
                <a:tableStyleId>{7DF18680-E054-41AD-8BC1-D1AEF772440D}</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t>Parks &amp; Recreation Department</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FY 2026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a:t>
                      </a:r>
                    </a:p>
                    <a:p>
                      <a:pPr marL="0" algn="ctr" defTabSz="457200" rtl="0" eaLnBrk="1" fontAlgn="b" latinLnBrk="0" hangingPunct="1"/>
                      <a:r>
                        <a:rPr lang="en-US" sz="1600" b="1" kern="1200" dirty="0">
                          <a:solidFill>
                            <a:schemeClr val="lt1"/>
                          </a:solidFill>
                          <a:latin typeface="+mn-lt"/>
                          <a:ea typeface="+mn-ea"/>
                          <a:cs typeface="+mn-cs"/>
                        </a:rPr>
                        <a:t> FY'26-25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67850942"/>
                  </a:ext>
                </a:extLst>
              </a:tr>
              <a:tr h="399403">
                <a:tc>
                  <a:txBody>
                    <a:bodyPr/>
                    <a:lstStyle/>
                    <a:p>
                      <a:r>
                        <a:rPr lang="en-US" sz="1600" dirty="0"/>
                        <a:t>Personal Services</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$4,373,784</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$4,150,171</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$5,011,640</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$5,654,184</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$642,544</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12.8%</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53187"/>
                  </a:ext>
                </a:extLst>
              </a:tr>
              <a:tr h="399403">
                <a:tc>
                  <a:txBody>
                    <a:bodyPr/>
                    <a:lstStyle/>
                    <a:p>
                      <a:r>
                        <a:rPr lang="en-US" sz="1600" dirty="0"/>
                        <a:t>Materials, Supplies, and Equipment</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1,547,156</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1,545,152</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1,704,592</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1,740,273</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35,681</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2.1%</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07242354"/>
                  </a:ext>
                </a:extLst>
              </a:tr>
              <a:tr h="399403">
                <a:tc>
                  <a:txBody>
                    <a:bodyPr/>
                    <a:lstStyle/>
                    <a:p>
                      <a:r>
                        <a:rPr lang="en-US" sz="1600" dirty="0"/>
                        <a:t>Internal Services</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1,150,937</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1,522,272</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1,289,837</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1,338,951</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49,114</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3.8%</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55438367"/>
                  </a:ext>
                </a:extLst>
              </a:tr>
              <a:tr h="399403">
                <a:tc>
                  <a:txBody>
                    <a:bodyPr/>
                    <a:lstStyle/>
                    <a:p>
                      <a:r>
                        <a:rPr lang="en-US" sz="1600" b="0" dirty="0"/>
                        <a:t>Debt Service</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2,377,984</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2,969,211</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2,875,996</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2,937,209</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61,213</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2.1%</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12550282"/>
                  </a:ext>
                </a:extLst>
              </a:tr>
              <a:tr h="399403">
                <a:tc>
                  <a:txBody>
                    <a:bodyPr/>
                    <a:lstStyle/>
                    <a:p>
                      <a:r>
                        <a:rPr lang="en-US" sz="1600" b="1" dirty="0"/>
                        <a:t>Total</a:t>
                      </a: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$9,449,861</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$10,186,806</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$10,882,065</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$11,670,617</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$788,552</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7.2%</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57006471"/>
                  </a:ext>
                </a:extLst>
              </a:tr>
              <a:tr h="399403">
                <a:tc>
                  <a:txBody>
                    <a:bodyPr/>
                    <a:lstStyle/>
                    <a:p>
                      <a:r>
                        <a:rPr lang="en-US" sz="1600" b="1" dirty="0"/>
                        <a:t>Staffing Level (General Fund FTEs)</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39.60 </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40.60 </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39.60 </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39.60 </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0.00</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0.0%</a:t>
                      </a: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889576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0" y="936794"/>
            <a:ext cx="9928212" cy="473825"/>
          </a:xfrm>
        </p:spPr>
        <p:txBody>
          <a:bodyPr vert="horz" lIns="0" tIns="45720" rIns="0" bIns="45720" rtlCol="0" anchor="t">
            <a:normAutofit fontScale="92500" lnSpcReduction="20000"/>
          </a:bodyPr>
          <a:lstStyle/>
          <a:p>
            <a:pPr>
              <a:lnSpc>
                <a:spcPct val="110000"/>
              </a:lnSpc>
            </a:pPr>
            <a:r>
              <a:rPr lang="en-US" dirty="0"/>
              <a:t>Major Funding Changes (General Fund Proposed Budget)</a:t>
            </a:r>
          </a:p>
        </p:txBody>
      </p:sp>
      <p:sp>
        <p:nvSpPr>
          <p:cNvPr id="5" name="TextBox 4">
            <a:extLst>
              <a:ext uri="{FF2B5EF4-FFF2-40B4-BE49-F238E27FC236}">
                <a16:creationId xmlns:a16="http://schemas.microsoft.com/office/drawing/2014/main" id="{179CC960-FA08-43E5-9D6B-474A75038FD1}"/>
              </a:ext>
            </a:extLst>
          </p:cNvPr>
          <p:cNvSpPr txBox="1"/>
          <p:nvPr/>
        </p:nvSpPr>
        <p:spPr>
          <a:xfrm>
            <a:off x="3048000" y="3244334"/>
            <a:ext cx="6096000"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rPr>
              <a:t> </a:t>
            </a:r>
            <a:endParaRPr lang="en-US" dirty="0"/>
          </a:p>
        </p:txBody>
      </p:sp>
      <p:sp>
        <p:nvSpPr>
          <p:cNvPr id="7" name="Content Placeholder 1">
            <a:extLst>
              <a:ext uri="{FF2B5EF4-FFF2-40B4-BE49-F238E27FC236}">
                <a16:creationId xmlns:a16="http://schemas.microsoft.com/office/drawing/2014/main" id="{D23AFFF4-8642-49CB-9618-5254DDDAFBA9}"/>
              </a:ext>
            </a:extLst>
          </p:cNvPr>
          <p:cNvSpPr>
            <a:spLocks noGrp="1"/>
          </p:cNvSpPr>
          <p:nvPr>
            <p:ph sz="half" idx="2"/>
          </p:nvPr>
        </p:nvSpPr>
        <p:spPr>
          <a:xfrm>
            <a:off x="188911" y="1485263"/>
            <a:ext cx="11670298" cy="5016121"/>
          </a:xfrm>
        </p:spPr>
        <p:txBody>
          <a:bodyPr numCol="1">
            <a:normAutofit fontScale="77500" lnSpcReduction="20000"/>
          </a:bodyPr>
          <a:lstStyle/>
          <a:p>
            <a:pPr marL="0" indent="0">
              <a:lnSpc>
                <a:spcPct val="170000"/>
              </a:lnSpc>
              <a:buNone/>
            </a:pPr>
            <a:r>
              <a:rPr lang="en-US" sz="3400" b="1" dirty="0"/>
              <a:t>Personal Services net (</a:t>
            </a:r>
            <a:r>
              <a:rPr lang="en-US" sz="3400" b="1" dirty="0">
                <a:solidFill>
                  <a:srgbClr val="FF0000"/>
                </a:solidFill>
              </a:rPr>
              <a:t>↑</a:t>
            </a:r>
            <a:r>
              <a:rPr lang="en-US" sz="3400" b="1" dirty="0"/>
              <a:t> $642,544)</a:t>
            </a:r>
          </a:p>
          <a:p>
            <a:pPr lvl="1">
              <a:lnSpc>
                <a:spcPct val="120000"/>
              </a:lnSpc>
            </a:pPr>
            <a:r>
              <a:rPr lang="en-US" sz="3100" dirty="0"/>
              <a:t>Midyear FY 2025 - Compensation and classification realignment (</a:t>
            </a:r>
            <a:r>
              <a:rPr lang="en-US" sz="3100" b="1" dirty="0">
                <a:solidFill>
                  <a:srgbClr val="FF0000"/>
                </a:solidFill>
              </a:rPr>
              <a:t>↑</a:t>
            </a:r>
            <a:r>
              <a:rPr lang="en-US" sz="3100" dirty="0"/>
              <a:t>$74,122)</a:t>
            </a:r>
          </a:p>
          <a:p>
            <a:pPr lvl="1">
              <a:lnSpc>
                <a:spcPct val="120000"/>
              </a:lnSpc>
            </a:pPr>
            <a:r>
              <a:rPr lang="en-US" sz="3100" dirty="0"/>
              <a:t>Hospitalization (</a:t>
            </a:r>
            <a:r>
              <a:rPr lang="en-US" sz="3100" b="1" dirty="0">
                <a:solidFill>
                  <a:srgbClr val="FF0000"/>
                </a:solidFill>
              </a:rPr>
              <a:t>↑ </a:t>
            </a:r>
            <a:r>
              <a:rPr lang="en-US" sz="3100" dirty="0"/>
              <a:t>$106,317) – Higher medical and Rx costs. </a:t>
            </a:r>
          </a:p>
          <a:p>
            <a:pPr lvl="1">
              <a:lnSpc>
                <a:spcPct val="120000"/>
              </a:lnSpc>
            </a:pPr>
            <a:r>
              <a:rPr lang="en-US" sz="3100" dirty="0"/>
              <a:t>Temporary Salaries (</a:t>
            </a:r>
            <a:r>
              <a:rPr lang="en-US" sz="3100" b="1" dirty="0">
                <a:solidFill>
                  <a:srgbClr val="FF0000"/>
                </a:solidFill>
              </a:rPr>
              <a:t>↑ </a:t>
            </a:r>
            <a:r>
              <a:rPr lang="en-US" sz="3100" dirty="0"/>
              <a:t>$383,988)</a:t>
            </a:r>
          </a:p>
          <a:p>
            <a:pPr lvl="2">
              <a:lnSpc>
                <a:spcPct val="120000"/>
              </a:lnSpc>
              <a:buSzPct val="89000"/>
              <a:buFont typeface="Courier New" panose="02070309020205020404" pitchFamily="49" charset="0"/>
              <a:buChar char="o"/>
            </a:pPr>
            <a:r>
              <a:rPr lang="en-US" sz="2800" dirty="0"/>
              <a:t>Nutrition program (</a:t>
            </a:r>
            <a:r>
              <a:rPr lang="en-US" sz="2800" b="1" dirty="0">
                <a:solidFill>
                  <a:srgbClr val="FF0000"/>
                </a:solidFill>
              </a:rPr>
              <a:t>↑ </a:t>
            </a:r>
            <a:r>
              <a:rPr lang="en-US" sz="2800" dirty="0"/>
              <a:t>$179,000)</a:t>
            </a:r>
          </a:p>
          <a:p>
            <a:pPr lvl="2">
              <a:lnSpc>
                <a:spcPct val="120000"/>
              </a:lnSpc>
              <a:buSzPct val="89000"/>
              <a:buFont typeface="Courier New" panose="02070309020205020404" pitchFamily="49" charset="0"/>
              <a:buChar char="o"/>
            </a:pPr>
            <a:r>
              <a:rPr lang="en-US" sz="2800" dirty="0"/>
              <a:t>Youth Career Development, ages 18 to 20 (</a:t>
            </a:r>
            <a:r>
              <a:rPr lang="en-US" sz="2800" b="1" dirty="0">
                <a:solidFill>
                  <a:srgbClr val="FF0000"/>
                </a:solidFill>
              </a:rPr>
              <a:t>↑ </a:t>
            </a:r>
            <a:r>
              <a:rPr lang="en-US" sz="2800" dirty="0"/>
              <a:t>$54,000)</a:t>
            </a:r>
          </a:p>
          <a:p>
            <a:pPr lvl="2">
              <a:lnSpc>
                <a:spcPct val="120000"/>
              </a:lnSpc>
              <a:buSzPct val="89000"/>
              <a:buFont typeface="Courier New" panose="02070309020205020404" pitchFamily="49" charset="0"/>
              <a:buChar char="o"/>
            </a:pPr>
            <a:r>
              <a:rPr lang="en-US" sz="2800" dirty="0"/>
              <a:t>Expanded program hours and salary increases (</a:t>
            </a:r>
            <a:r>
              <a:rPr lang="en-US" sz="2800" b="1" dirty="0">
                <a:solidFill>
                  <a:srgbClr val="FF0000"/>
                </a:solidFill>
              </a:rPr>
              <a:t>↑ </a:t>
            </a:r>
            <a:r>
              <a:rPr lang="en-US" sz="2800" dirty="0"/>
              <a:t>$151,036)</a:t>
            </a:r>
          </a:p>
          <a:p>
            <a:pPr marL="0" indent="0">
              <a:lnSpc>
                <a:spcPct val="170000"/>
              </a:lnSpc>
              <a:buClr>
                <a:schemeClr val="accent5"/>
              </a:buClr>
              <a:buNone/>
            </a:pPr>
            <a:r>
              <a:rPr lang="en-US" sz="3400" b="1" dirty="0"/>
              <a:t>Materials, Supplies, and Equipment net (</a:t>
            </a:r>
            <a:r>
              <a:rPr lang="en-US" sz="3400" b="1" dirty="0">
                <a:solidFill>
                  <a:srgbClr val="FF0000"/>
                </a:solidFill>
              </a:rPr>
              <a:t>↑</a:t>
            </a:r>
            <a:r>
              <a:rPr lang="en-US" sz="3400" b="1" dirty="0"/>
              <a:t> $35,681)</a:t>
            </a:r>
          </a:p>
          <a:p>
            <a:pPr lvl="1">
              <a:lnSpc>
                <a:spcPct val="120000"/>
              </a:lnSpc>
            </a:pPr>
            <a:r>
              <a:rPr lang="en-US" sz="3100" dirty="0"/>
              <a:t>Miscellaneous Charges-N.O.C (</a:t>
            </a:r>
            <a:r>
              <a:rPr lang="en-US" sz="3100" b="1" dirty="0">
                <a:solidFill>
                  <a:srgbClr val="FF0000"/>
                </a:solidFill>
              </a:rPr>
              <a:t>↑ </a:t>
            </a:r>
            <a:r>
              <a:rPr lang="en-US" sz="3100" dirty="0"/>
              <a:t>$20,406) - Community Gardens expansion.</a:t>
            </a:r>
          </a:p>
          <a:p>
            <a:pPr lvl="1">
              <a:lnSpc>
                <a:spcPct val="120000"/>
              </a:lnSpc>
            </a:pPr>
            <a:r>
              <a:rPr lang="en-US" sz="3100" dirty="0"/>
              <a:t>Miscellaneous Supplies or Parts (</a:t>
            </a:r>
            <a:r>
              <a:rPr lang="en-US" sz="3100" b="1" dirty="0">
                <a:solidFill>
                  <a:srgbClr val="FF0000"/>
                </a:solidFill>
              </a:rPr>
              <a:t>↑ </a:t>
            </a:r>
            <a:r>
              <a:rPr lang="en-US" sz="3100" dirty="0"/>
              <a:t>$12,000) - Events and youth internship programs. </a:t>
            </a:r>
          </a:p>
          <a:p>
            <a:pPr marL="742950" lvl="1" indent="-285750">
              <a:lnSpc>
                <a:spcPct val="150000"/>
              </a:lnSpc>
              <a:buClr>
                <a:schemeClr val="accent5"/>
              </a:buClr>
              <a:buSzPct val="100000"/>
              <a:buFont typeface="Wingdings" panose="05000000000000000000" pitchFamily="2" charset="2"/>
              <a:buChar char="§"/>
            </a:pPr>
            <a:endParaRPr lang="en-US" dirty="0"/>
          </a:p>
          <a:p>
            <a:pPr marL="91440" lvl="1" indent="-91440">
              <a:lnSpc>
                <a:spcPct val="150000"/>
              </a:lnSpc>
              <a:spcBef>
                <a:spcPts val="1200"/>
              </a:spcBef>
              <a:spcAft>
                <a:spcPts val="200"/>
              </a:spcAft>
              <a:buSzPct val="100000"/>
              <a:buFont typeface="Calibri" panose="020F0502020204030204" pitchFamily="34" charset="0"/>
              <a:buChar char=" "/>
            </a:pPr>
            <a:endParaRPr lang="en-US" sz="2400" b="1" dirty="0"/>
          </a:p>
          <a:p>
            <a:pPr marL="285750" lvl="1"/>
            <a:endParaRPr lang="en-US" sz="2000" b="1" dirty="0"/>
          </a:p>
          <a:p>
            <a:pPr marL="383540" lvl="1"/>
            <a:endParaRPr lang="en-US" b="1" dirty="0">
              <a:cs typeface="Calibri" panose="020F0502020204030204"/>
            </a:endParaRPr>
          </a:p>
          <a:p>
            <a:pPr marL="383540" lvl="1"/>
            <a:endParaRPr lang="en-US" dirty="0">
              <a:cs typeface="Calibri" panose="020F0502020204030204"/>
            </a:endParaRPr>
          </a:p>
          <a:p>
            <a:pPr marL="383540" lvl="1"/>
            <a:endParaRPr lang="en-US" sz="2400" b="1" dirty="0">
              <a:cs typeface="Calibri" panose="020F0502020204030204"/>
            </a:endParaRPr>
          </a:p>
        </p:txBody>
      </p:sp>
    </p:spTree>
    <p:extLst>
      <p:ext uri="{BB962C8B-B14F-4D97-AF65-F5344CB8AC3E}">
        <p14:creationId xmlns:p14="http://schemas.microsoft.com/office/powerpoint/2010/main" val="1795731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fontScale="92500" lnSpcReduction="20000"/>
          </a:bodyPr>
          <a:lstStyle/>
          <a:p>
            <a:pPr>
              <a:lnSpc>
                <a:spcPct val="110000"/>
              </a:lnSpc>
            </a:pPr>
            <a:r>
              <a:rPr lang="en-US" dirty="0"/>
              <a:t>Major Funding Changes (General Fund Proposed Budget)</a:t>
            </a:r>
          </a:p>
        </p:txBody>
      </p:sp>
      <p:sp>
        <p:nvSpPr>
          <p:cNvPr id="5" name="TextBox 4">
            <a:extLst>
              <a:ext uri="{FF2B5EF4-FFF2-40B4-BE49-F238E27FC236}">
                <a16:creationId xmlns:a16="http://schemas.microsoft.com/office/drawing/2014/main" id="{179CC960-FA08-43E5-9D6B-474A75038FD1}"/>
              </a:ext>
            </a:extLst>
          </p:cNvPr>
          <p:cNvSpPr txBox="1"/>
          <p:nvPr/>
        </p:nvSpPr>
        <p:spPr>
          <a:xfrm>
            <a:off x="3048000" y="3244334"/>
            <a:ext cx="6096000"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rPr>
              <a:t> </a:t>
            </a:r>
            <a:endParaRPr lang="en-US" dirty="0"/>
          </a:p>
        </p:txBody>
      </p:sp>
      <p:sp>
        <p:nvSpPr>
          <p:cNvPr id="7" name="Content Placeholder 1">
            <a:extLst>
              <a:ext uri="{FF2B5EF4-FFF2-40B4-BE49-F238E27FC236}">
                <a16:creationId xmlns:a16="http://schemas.microsoft.com/office/drawing/2014/main" id="{D23AFFF4-8642-49CB-9618-5254DDDAFBA9}"/>
              </a:ext>
            </a:extLst>
          </p:cNvPr>
          <p:cNvSpPr>
            <a:spLocks noGrp="1"/>
          </p:cNvSpPr>
          <p:nvPr>
            <p:ph sz="half" idx="2"/>
          </p:nvPr>
        </p:nvSpPr>
        <p:spPr>
          <a:xfrm>
            <a:off x="188911" y="1860423"/>
            <a:ext cx="11875270" cy="4553076"/>
          </a:xfrm>
        </p:spPr>
        <p:txBody>
          <a:bodyPr numCol="1">
            <a:normAutofit fontScale="32500" lnSpcReduction="20000"/>
          </a:bodyPr>
          <a:lstStyle/>
          <a:p>
            <a:pPr lvl="1">
              <a:lnSpc>
                <a:spcPct val="120000"/>
              </a:lnSpc>
            </a:pPr>
            <a:r>
              <a:rPr lang="en-US" sz="7400" dirty="0"/>
              <a:t>Rentals-N.O.C (</a:t>
            </a:r>
            <a:r>
              <a:rPr lang="en-US" sz="7400" b="1" dirty="0">
                <a:solidFill>
                  <a:srgbClr val="FF0000"/>
                </a:solidFill>
              </a:rPr>
              <a:t>↑ </a:t>
            </a:r>
            <a:r>
              <a:rPr lang="en-US" sz="7400" dirty="0"/>
              <a:t>$10,000) - Transportation for students to go on college tours.</a:t>
            </a:r>
            <a:endParaRPr lang="en-US" sz="7400" b="1" dirty="0"/>
          </a:p>
          <a:p>
            <a:pPr lvl="1">
              <a:lnSpc>
                <a:spcPct val="120000"/>
              </a:lnSpc>
            </a:pPr>
            <a:r>
              <a:rPr lang="en-US" sz="7400" dirty="0"/>
              <a:t>Accessories and Parts for Equipment (</a:t>
            </a:r>
            <a:r>
              <a:rPr lang="en-US" sz="7400" b="1" dirty="0">
                <a:solidFill>
                  <a:srgbClr val="FF0000"/>
                </a:solidFill>
              </a:rPr>
              <a:t>↑ </a:t>
            </a:r>
            <a:r>
              <a:rPr lang="en-US" sz="7400" dirty="0"/>
              <a:t>$10,000) - Playground equipment.</a:t>
            </a:r>
          </a:p>
          <a:p>
            <a:pPr lvl="1">
              <a:lnSpc>
                <a:spcPct val="120000"/>
              </a:lnSpc>
            </a:pPr>
            <a:r>
              <a:rPr lang="en-US" sz="7400" dirty="0"/>
              <a:t>Extermination Services (</a:t>
            </a:r>
            <a:r>
              <a:rPr lang="en-US" sz="7400" b="1" dirty="0">
                <a:solidFill>
                  <a:srgbClr val="FF0000"/>
                </a:solidFill>
              </a:rPr>
              <a:t>↑ </a:t>
            </a:r>
            <a:r>
              <a:rPr lang="en-US" sz="7400" dirty="0"/>
              <a:t>$5,000) - Pest control in parks. </a:t>
            </a:r>
          </a:p>
          <a:p>
            <a:pPr lvl="1">
              <a:lnSpc>
                <a:spcPct val="120000"/>
              </a:lnSpc>
            </a:pPr>
            <a:r>
              <a:rPr lang="en-US" sz="7400" dirty="0"/>
              <a:t>Recreational Activities (</a:t>
            </a:r>
            <a:r>
              <a:rPr lang="en-US" sz="7400" b="1" dirty="0">
                <a:solidFill>
                  <a:srgbClr val="FF0000"/>
                </a:solidFill>
              </a:rPr>
              <a:t>↑ </a:t>
            </a:r>
            <a:r>
              <a:rPr lang="en-US" sz="7400" dirty="0"/>
              <a:t>$5,000) - Addition of activities.</a:t>
            </a:r>
          </a:p>
          <a:p>
            <a:pPr lvl="1">
              <a:lnSpc>
                <a:spcPct val="120000"/>
              </a:lnSpc>
            </a:pPr>
            <a:r>
              <a:rPr lang="en-US" sz="7400" dirty="0"/>
              <a:t>Recreational Equipment (</a:t>
            </a:r>
            <a:r>
              <a:rPr lang="en-US" sz="7400" b="1" dirty="0">
                <a:solidFill>
                  <a:srgbClr val="00B050"/>
                </a:solidFill>
              </a:rPr>
              <a:t>↓</a:t>
            </a:r>
            <a:r>
              <a:rPr lang="en-US" sz="7400" dirty="0">
                <a:solidFill>
                  <a:srgbClr val="00B050"/>
                </a:solidFill>
              </a:rPr>
              <a:t> </a:t>
            </a:r>
            <a:r>
              <a:rPr lang="en-US" sz="7400" dirty="0"/>
              <a:t>$31,000) - Historical usage trends. </a:t>
            </a:r>
          </a:p>
          <a:p>
            <a:pPr lvl="1">
              <a:lnSpc>
                <a:spcPct val="120000"/>
              </a:lnSpc>
            </a:pPr>
            <a:r>
              <a:rPr lang="en-US" sz="7400" dirty="0"/>
              <a:t>Agricultural And Landscaping (</a:t>
            </a:r>
            <a:r>
              <a:rPr lang="en-US" sz="7400" b="1" dirty="0">
                <a:solidFill>
                  <a:srgbClr val="00B050"/>
                </a:solidFill>
              </a:rPr>
              <a:t>↓</a:t>
            </a:r>
            <a:r>
              <a:rPr lang="en-US" sz="7400" dirty="0">
                <a:solidFill>
                  <a:srgbClr val="00B050"/>
                </a:solidFill>
              </a:rPr>
              <a:t> </a:t>
            </a:r>
            <a:r>
              <a:rPr lang="en-US" sz="7400" dirty="0"/>
              <a:t>$10,000) - Historical usage trends. </a:t>
            </a:r>
          </a:p>
          <a:p>
            <a:pPr lvl="1">
              <a:lnSpc>
                <a:spcPct val="120000"/>
              </a:lnSpc>
            </a:pPr>
            <a:r>
              <a:rPr lang="en-US" sz="7400" dirty="0"/>
              <a:t>Consultants (</a:t>
            </a:r>
            <a:r>
              <a:rPr lang="en-US" sz="7400" b="1" dirty="0">
                <a:solidFill>
                  <a:srgbClr val="00B050"/>
                </a:solidFill>
              </a:rPr>
              <a:t>↓</a:t>
            </a:r>
            <a:r>
              <a:rPr lang="en-US" sz="7400" dirty="0">
                <a:solidFill>
                  <a:srgbClr val="00B050"/>
                </a:solidFill>
              </a:rPr>
              <a:t> </a:t>
            </a:r>
            <a:r>
              <a:rPr lang="en-US" sz="7400" dirty="0"/>
              <a:t>$11,175) – Covered by Department of Information Technologies. </a:t>
            </a:r>
          </a:p>
          <a:p>
            <a:pPr lvl="1">
              <a:lnSpc>
                <a:spcPct val="120000"/>
              </a:lnSpc>
            </a:pPr>
            <a:endParaRPr lang="en-US" sz="7400" dirty="0">
              <a:cs typeface="Calibri" panose="020F0502020204030204"/>
            </a:endParaRPr>
          </a:p>
          <a:p>
            <a:pPr marL="383540" lvl="1"/>
            <a:endParaRPr lang="en-US" sz="2400" b="1" dirty="0">
              <a:cs typeface="Calibri" panose="020F0502020204030204"/>
            </a:endParaRPr>
          </a:p>
        </p:txBody>
      </p:sp>
    </p:spTree>
    <p:extLst>
      <p:ext uri="{BB962C8B-B14F-4D97-AF65-F5344CB8AC3E}">
        <p14:creationId xmlns:p14="http://schemas.microsoft.com/office/powerpoint/2010/main" val="1261668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864568"/>
            <a:ext cx="9928212" cy="752546"/>
          </a:xfrm>
        </p:spPr>
        <p:txBody>
          <a:bodyPr vert="horz" lIns="0" tIns="45720" rIns="0" bIns="45720" rtlCol="0" anchor="t">
            <a:noAutofit/>
          </a:bodyPr>
          <a:lstStyle/>
          <a:p>
            <a:pPr marL="0" marR="0" algn="l">
              <a:spcBef>
                <a:spcPts val="0"/>
              </a:spcBef>
              <a:spcAft>
                <a:spcPts val="0"/>
              </a:spcAft>
            </a:pPr>
            <a:r>
              <a:rPr lang="en-US" sz="1600" i="0">
                <a:solidFill>
                  <a:srgbClr val="242424"/>
                </a:solidFill>
                <a:effectLst/>
                <a:latin typeface="Arial" panose="020B0604020202020204" pitchFamily="34" charset="0"/>
                <a:cs typeface="Arial" panose="020B0604020202020204" pitchFamily="34" charset="0"/>
              </a:rPr>
              <a:t>Identify Departmental Vision</a:t>
            </a:r>
          </a:p>
          <a:p>
            <a:pPr marL="0" marR="0" algn="l">
              <a:spcBef>
                <a:spcPts val="0"/>
              </a:spcBef>
              <a:spcAft>
                <a:spcPts val="0"/>
              </a:spcAft>
            </a:pPr>
            <a:r>
              <a:rPr lang="en-US" sz="1600" i="0">
                <a:solidFill>
                  <a:srgbClr val="242424"/>
                </a:solidFill>
                <a:effectLst/>
                <a:latin typeface="Arial" panose="020B0604020202020204" pitchFamily="34" charset="0"/>
                <a:cs typeface="Arial" panose="020B0604020202020204" pitchFamily="34" charset="0"/>
              </a:rPr>
              <a:t>Identify 3 Top Priorities</a:t>
            </a:r>
          </a:p>
          <a:p>
            <a:pPr marL="0" marR="0" algn="l">
              <a:spcBef>
                <a:spcPts val="0"/>
              </a:spcBef>
              <a:spcAft>
                <a:spcPts val="0"/>
              </a:spcAft>
            </a:pPr>
            <a:r>
              <a:rPr lang="en-US" sz="1600" i="0">
                <a:solidFill>
                  <a:srgbClr val="242424"/>
                </a:solidFill>
                <a:effectLst/>
                <a:latin typeface="Arial" panose="020B0604020202020204" pitchFamily="34" charset="0"/>
                <a:cs typeface="Arial" panose="020B0604020202020204" pitchFamily="34" charset="0"/>
              </a:rPr>
              <a:t>Identify 3 Top Performance Measures</a:t>
            </a:r>
          </a:p>
        </p:txBody>
      </p:sp>
      <p:sp>
        <p:nvSpPr>
          <p:cNvPr id="5" name="TextBox 4">
            <a:extLst>
              <a:ext uri="{FF2B5EF4-FFF2-40B4-BE49-F238E27FC236}">
                <a16:creationId xmlns:a16="http://schemas.microsoft.com/office/drawing/2014/main" id="{179CC960-FA08-43E5-9D6B-474A75038FD1}"/>
              </a:ext>
            </a:extLst>
          </p:cNvPr>
          <p:cNvSpPr txBox="1"/>
          <p:nvPr/>
        </p:nvSpPr>
        <p:spPr>
          <a:xfrm>
            <a:off x="3048000" y="3244334"/>
            <a:ext cx="6096000" cy="369332"/>
          </a:xfrm>
          <a:prstGeom prst="rect">
            <a:avLst/>
          </a:prstGeom>
          <a:noFill/>
        </p:spPr>
        <p:txBody>
          <a:bodyPr wrap="square">
            <a:spAutoFit/>
          </a:bodyPr>
          <a:lstStyle/>
          <a:p>
            <a:r>
              <a:rPr lang="en-US" b="0" i="0">
                <a:solidFill>
                  <a:srgbClr val="000000"/>
                </a:solidFill>
                <a:effectLst/>
                <a:latin typeface="Times New Roman" panose="02020603050405020304" pitchFamily="18" charset="0"/>
              </a:rPr>
              <a:t> </a:t>
            </a:r>
            <a:endParaRPr lang="en-US"/>
          </a:p>
        </p:txBody>
      </p:sp>
      <p:sp>
        <p:nvSpPr>
          <p:cNvPr id="7" name="Content Placeholder 1">
            <a:extLst>
              <a:ext uri="{FF2B5EF4-FFF2-40B4-BE49-F238E27FC236}">
                <a16:creationId xmlns:a16="http://schemas.microsoft.com/office/drawing/2014/main" id="{D23AFFF4-8642-49CB-9618-5254DDDAFBA9}"/>
              </a:ext>
            </a:extLst>
          </p:cNvPr>
          <p:cNvSpPr>
            <a:spLocks noGrp="1"/>
          </p:cNvSpPr>
          <p:nvPr>
            <p:ph sz="half" idx="2"/>
          </p:nvPr>
        </p:nvSpPr>
        <p:spPr>
          <a:xfrm>
            <a:off x="188911" y="1771932"/>
            <a:ext cx="11650664" cy="4909477"/>
          </a:xfrm>
        </p:spPr>
        <p:txBody>
          <a:bodyPr numCol="1">
            <a:normAutofit fontScale="25000" lnSpcReduction="20000"/>
          </a:bodyPr>
          <a:lstStyle/>
          <a:p>
            <a:pPr marL="0" marR="0" indent="0">
              <a:lnSpc>
                <a:spcPct val="115000"/>
              </a:lnSpc>
              <a:spcAft>
                <a:spcPts val="800"/>
              </a:spcAft>
              <a:buNone/>
            </a:pPr>
            <a:r>
              <a:rPr lang="en-US" sz="6400" kern="100" dirty="0">
                <a:effectLst/>
                <a:latin typeface="Arial" panose="020B0604020202020204" pitchFamily="34" charset="0"/>
                <a:ea typeface="Aptos" panose="020B0004020202020204" pitchFamily="34" charset="0"/>
                <a:cs typeface="Arial" panose="020B0604020202020204" pitchFamily="34" charset="0"/>
              </a:rPr>
              <a:t>The mission of the Department of Parks &amp; Recreation is to preserve and enhance urban parklands through environmentally safe practices. This includes maintaining clean, safe, trash free and sustainable parks that encourage residents to engage with the beauty of nature. The department is committed to providing comprehensive programming that supports the overall wellness of city residents. Additionally, the Parks &amp; Recreation Department aims to offer a variety of recreational, social, cultural, employment, and educational opportunities to all city residents.</a:t>
            </a:r>
          </a:p>
          <a:p>
            <a:pPr marL="0" indent="0" fontAlgn="base">
              <a:buNone/>
            </a:pPr>
            <a:r>
              <a:rPr lang="en-US" sz="6400" dirty="0">
                <a:solidFill>
                  <a:srgbClr val="000000"/>
                </a:solidFill>
                <a:effectLst/>
                <a:latin typeface="Arial" panose="020B0604020202020204" pitchFamily="34" charset="0"/>
                <a:cs typeface="Arial" panose="020B0604020202020204" pitchFamily="34" charset="0"/>
              </a:rPr>
              <a:t>Our vision is to create an inclusive and vibrant community where every resident can thrive, regardless of age or physical limitations</a:t>
            </a:r>
            <a:r>
              <a:rPr lang="en-US" sz="6400" dirty="0">
                <a:solidFill>
                  <a:srgbClr val="000000"/>
                </a:solidFill>
                <a:latin typeface="Arial" panose="020B0604020202020204" pitchFamily="34" charset="0"/>
                <a:cs typeface="Arial" panose="020B0604020202020204" pitchFamily="34" charset="0"/>
              </a:rPr>
              <a:t> in safe and clean parks that are environmentally sustainable</a:t>
            </a:r>
            <a:r>
              <a:rPr lang="en-US" sz="6400" dirty="0">
                <a:solidFill>
                  <a:srgbClr val="000000"/>
                </a:solidFill>
                <a:effectLst/>
                <a:latin typeface="Arial" panose="020B0604020202020204" pitchFamily="34" charset="0"/>
                <a:cs typeface="Arial" panose="020B0604020202020204" pitchFamily="34" charset="0"/>
              </a:rPr>
              <a:t>. We aspire to be a beacon of holistic wellness, offering diverse recreational, social, cultural, employment, and educational opportunities that enrich the lives of all city residents</a:t>
            </a:r>
            <a:r>
              <a:rPr lang="en-US" sz="6400" dirty="0">
                <a:solidFill>
                  <a:srgbClr val="000000"/>
                </a:solidFill>
                <a:latin typeface="Arial" panose="020B0604020202020204" pitchFamily="34" charset="0"/>
                <a:cs typeface="Arial" panose="020B0604020202020204" pitchFamily="34" charset="0"/>
              </a:rPr>
              <a:t>. </a:t>
            </a:r>
            <a:endParaRPr lang="en-US" sz="6400" dirty="0">
              <a:solidFill>
                <a:srgbClr val="000000"/>
              </a:solidFill>
              <a:effectLst/>
              <a:latin typeface="Arial" panose="020B0604020202020204" pitchFamily="34" charset="0"/>
              <a:cs typeface="Arial" panose="020B0604020202020204" pitchFamily="34" charset="0"/>
            </a:endParaRPr>
          </a:p>
          <a:p>
            <a:pPr marL="0" indent="0" fontAlgn="base">
              <a:buNone/>
            </a:pPr>
            <a:endParaRPr lang="en-US" sz="6400" dirty="0">
              <a:solidFill>
                <a:srgbClr val="000000"/>
              </a:solidFill>
              <a:effectLst/>
              <a:latin typeface="Arial" panose="020B0604020202020204" pitchFamily="34" charset="0"/>
              <a:cs typeface="Arial" panose="020B0604020202020204" pitchFamily="34" charset="0"/>
            </a:endParaRPr>
          </a:p>
          <a:p>
            <a:pPr marL="0" indent="0" fontAlgn="base">
              <a:buNone/>
            </a:pPr>
            <a:r>
              <a:rPr lang="en-US" sz="6400" b="1" dirty="0">
                <a:solidFill>
                  <a:srgbClr val="000000"/>
                </a:solidFill>
                <a:effectLst/>
                <a:latin typeface="Arial" panose="020B0604020202020204" pitchFamily="34" charset="0"/>
                <a:cs typeface="Arial" panose="020B0604020202020204" pitchFamily="34" charset="0"/>
              </a:rPr>
              <a:t>Identify 3 Top Priorities:</a:t>
            </a:r>
          </a:p>
          <a:p>
            <a:pPr fontAlgn="base"/>
            <a:r>
              <a:rPr lang="en-US" sz="6400" dirty="0">
                <a:solidFill>
                  <a:srgbClr val="000000"/>
                </a:solidFill>
                <a:effectLst/>
                <a:latin typeface="Arial" panose="020B0604020202020204" pitchFamily="34" charset="0"/>
                <a:cs typeface="Arial" panose="020B0604020202020204" pitchFamily="34" charset="0"/>
              </a:rPr>
              <a:t>Expansion of educational/cultural enrichment activities for youth</a:t>
            </a:r>
          </a:p>
          <a:p>
            <a:pPr fontAlgn="base"/>
            <a:r>
              <a:rPr lang="en-US" sz="6400" dirty="0">
                <a:solidFill>
                  <a:srgbClr val="000000"/>
                </a:solidFill>
                <a:effectLst/>
                <a:latin typeface="Arial" panose="020B0604020202020204" pitchFamily="34" charset="0"/>
                <a:cs typeface="Arial" panose="020B0604020202020204" pitchFamily="34" charset="0"/>
              </a:rPr>
              <a:t>Increased trash clean up in city parks and more visibility of Park Maintenance staff</a:t>
            </a:r>
          </a:p>
          <a:p>
            <a:pPr fontAlgn="base"/>
            <a:r>
              <a:rPr lang="en-US" sz="6400" dirty="0">
                <a:solidFill>
                  <a:srgbClr val="000000"/>
                </a:solidFill>
                <a:effectLst/>
                <a:latin typeface="Arial" panose="020B0604020202020204" pitchFamily="34" charset="0"/>
                <a:cs typeface="Arial" panose="020B0604020202020204" pitchFamily="34" charset="0"/>
              </a:rPr>
              <a:t>Increase citywide recreational activities</a:t>
            </a:r>
          </a:p>
          <a:p>
            <a:pPr marL="0" indent="0" fontAlgn="base">
              <a:buNone/>
            </a:pPr>
            <a:endParaRPr lang="en-US" sz="6400" dirty="0">
              <a:solidFill>
                <a:srgbClr val="000000"/>
              </a:solidFill>
              <a:effectLst/>
              <a:latin typeface="Arial" panose="020B0604020202020204" pitchFamily="34" charset="0"/>
              <a:cs typeface="Arial" panose="020B0604020202020204" pitchFamily="34" charset="0"/>
            </a:endParaRPr>
          </a:p>
          <a:p>
            <a:pPr marL="0" indent="0" fontAlgn="base">
              <a:buNone/>
            </a:pPr>
            <a:r>
              <a:rPr lang="en-US" sz="6400" b="1" dirty="0">
                <a:solidFill>
                  <a:srgbClr val="000000"/>
                </a:solidFill>
                <a:effectLst/>
                <a:latin typeface="Arial" panose="020B0604020202020204" pitchFamily="34" charset="0"/>
                <a:cs typeface="Arial" panose="020B0604020202020204" pitchFamily="34" charset="0"/>
              </a:rPr>
              <a:t>Identify 3 Top Performance Measures:</a:t>
            </a:r>
          </a:p>
          <a:p>
            <a:pPr lvl="1" fontAlgn="base"/>
            <a:r>
              <a:rPr lang="en-US" sz="6000" dirty="0">
                <a:solidFill>
                  <a:srgbClr val="000000"/>
                </a:solidFill>
                <a:latin typeface="Arial" panose="020B0604020202020204" pitchFamily="34" charset="0"/>
                <a:cs typeface="Arial" panose="020B0604020202020204" pitchFamily="34" charset="0"/>
              </a:rPr>
              <a:t>Participation in the YCD Career Pathway Track</a:t>
            </a:r>
          </a:p>
          <a:p>
            <a:pPr lvl="1" fontAlgn="base"/>
            <a:r>
              <a:rPr lang="en-US" sz="6000" dirty="0">
                <a:solidFill>
                  <a:srgbClr val="000000"/>
                </a:solidFill>
                <a:latin typeface="Arial" panose="020B0604020202020204" pitchFamily="34" charset="0"/>
                <a:cs typeface="Arial" panose="020B0604020202020204" pitchFamily="34" charset="0"/>
              </a:rPr>
              <a:t>Decrease in 311 calls related to trash and park cleanliness</a:t>
            </a:r>
          </a:p>
          <a:p>
            <a:pPr lvl="1" fontAlgn="base"/>
            <a:r>
              <a:rPr lang="en-US" sz="6000" dirty="0">
                <a:solidFill>
                  <a:srgbClr val="000000"/>
                </a:solidFill>
                <a:effectLst/>
                <a:latin typeface="Arial" panose="020B0604020202020204" pitchFamily="34" charset="0"/>
                <a:cs typeface="Arial" panose="020B0604020202020204" pitchFamily="34" charset="0"/>
              </a:rPr>
              <a:t>Increased recreational partnerships and revenue generating programs</a:t>
            </a:r>
            <a:br>
              <a:rPr lang="en-US" sz="4500" dirty="0">
                <a:solidFill>
                  <a:srgbClr val="000000"/>
                </a:solidFill>
                <a:effectLst/>
                <a:latin typeface="Arial" panose="020B0604020202020204" pitchFamily="34" charset="0"/>
                <a:cs typeface="Arial" panose="020B0604020202020204" pitchFamily="34" charset="0"/>
              </a:rPr>
            </a:br>
            <a:br>
              <a:rPr lang="en-US" sz="4500" dirty="0">
                <a:solidFill>
                  <a:srgbClr val="000000"/>
                </a:solidFill>
                <a:effectLst/>
                <a:latin typeface="Arial" panose="020B0604020202020204" pitchFamily="34" charset="0"/>
                <a:cs typeface="Arial" panose="020B0604020202020204" pitchFamily="34" charset="0"/>
              </a:rPr>
            </a:br>
            <a:endParaRPr lang="en-US" sz="4500" dirty="0">
              <a:latin typeface="Arial" panose="020B0604020202020204" pitchFamily="34" charset="0"/>
              <a:cs typeface="Arial" panose="020B0604020202020204" pitchFamily="34" charset="0"/>
            </a:endParaRPr>
          </a:p>
          <a:p>
            <a:pPr marL="383540" lvl="1"/>
            <a:endParaRPr lang="en-US" sz="2400" b="1" dirty="0">
              <a:cs typeface="Calibri" panose="020F0502020204030204"/>
            </a:endParaRPr>
          </a:p>
        </p:txBody>
      </p:sp>
    </p:spTree>
    <p:extLst>
      <p:ext uri="{BB962C8B-B14F-4D97-AF65-F5344CB8AC3E}">
        <p14:creationId xmlns:p14="http://schemas.microsoft.com/office/powerpoint/2010/main" val="2608778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F8B49-62C7-40FF-8809-A254B69C619B}"/>
              </a:ext>
            </a:extLst>
          </p:cNvPr>
          <p:cNvSpPr>
            <a:spLocks noGrp="1"/>
          </p:cNvSpPr>
          <p:nvPr>
            <p:ph sz="half" idx="2"/>
          </p:nvPr>
        </p:nvSpPr>
        <p:spPr>
          <a:xfrm>
            <a:off x="615983" y="1190240"/>
            <a:ext cx="10718128" cy="5603752"/>
          </a:xfrm>
        </p:spPr>
        <p:txBody>
          <a:bodyPr>
            <a:noAutofit/>
          </a:bodyPr>
          <a:lstStyle/>
          <a:p>
            <a:pPr marL="342900" marR="231775" lvl="0" indent="-342900">
              <a:lnSpc>
                <a:spcPct val="115000"/>
              </a:lnSpc>
              <a:spcBef>
                <a:spcPts val="0"/>
              </a:spcBef>
              <a:spcAft>
                <a:spcPts val="0"/>
              </a:spcAft>
              <a:buFont typeface="+mj-lt"/>
              <a:buAutoNum type="arabicPeriod"/>
              <a:tabLst>
                <a:tab pos="304800" algn="l"/>
              </a:tabLst>
            </a:pPr>
            <a:r>
              <a:rPr lang="en-US" sz="1600" b="1" dirty="0">
                <a:latin typeface="Arial" panose="020B0604020202020204" pitchFamily="34" charset="0"/>
                <a:cs typeface="Arial" panose="020B0604020202020204" pitchFamily="34" charset="0"/>
              </a:rPr>
              <a:t>With the evolving changes regarding Federal Grant Funding, while understanding possible legal challenges, as well as with the rising cost of food, discuss if any potential budgetary impact to this budget. </a:t>
            </a:r>
          </a:p>
          <a:p>
            <a:pPr marL="0" marR="231775" lvl="0" indent="0">
              <a:lnSpc>
                <a:spcPct val="115000"/>
              </a:lnSpc>
              <a:spcBef>
                <a:spcPts val="0"/>
              </a:spcBef>
              <a:spcAft>
                <a:spcPts val="0"/>
              </a:spcAft>
              <a:buNone/>
              <a:tabLst>
                <a:tab pos="304800" algn="l"/>
              </a:tabLst>
            </a:pPr>
            <a:endParaRPr lang="en-US" sz="800" dirty="0">
              <a:latin typeface="Arial" panose="020B0604020202020204" pitchFamily="34" charset="0"/>
              <a:cs typeface="Arial" panose="020B0604020202020204" pitchFamily="34" charset="0"/>
            </a:endParaRPr>
          </a:p>
          <a:p>
            <a:pPr marL="800100" marR="231775" lvl="1" indent="-342900">
              <a:lnSpc>
                <a:spcPct val="115000"/>
              </a:lnSpc>
              <a:spcBef>
                <a:spcPts val="0"/>
              </a:spcBef>
              <a:buFont typeface="+mj-lt"/>
              <a:buAutoNum type="alphaLcParenR"/>
              <a:tabLst>
                <a:tab pos="304800" algn="l"/>
              </a:tabLst>
            </a:pPr>
            <a:r>
              <a:rPr lang="en-US" sz="1600" b="1" dirty="0">
                <a:latin typeface="Arial" panose="020B0604020202020204" pitchFamily="34" charset="0"/>
                <a:cs typeface="Arial" panose="020B0604020202020204" pitchFamily="34" charset="0"/>
              </a:rPr>
              <a:t>Share any continued funding for community gardens or vertical gardens.</a:t>
            </a:r>
          </a:p>
          <a:p>
            <a:pPr marL="800100" marR="231775" lvl="1" indent="-342900">
              <a:lnSpc>
                <a:spcPct val="115000"/>
              </a:lnSpc>
              <a:spcBef>
                <a:spcPts val="0"/>
              </a:spcBef>
              <a:buFont typeface="+mj-lt"/>
              <a:buAutoNum type="alphaLcParenR"/>
              <a:tabLst>
                <a:tab pos="304800" algn="l"/>
              </a:tabLst>
            </a:pPr>
            <a:r>
              <a:rPr lang="en-US" sz="1600" b="1" dirty="0">
                <a:latin typeface="Arial" panose="020B0604020202020204" pitchFamily="34" charset="0"/>
                <a:cs typeface="Arial" panose="020B0604020202020204" pitchFamily="34" charset="0"/>
              </a:rPr>
              <a:t>Share if any plans for community refrigerator. </a:t>
            </a:r>
          </a:p>
          <a:p>
            <a:pPr marL="914400" marR="231775" lvl="2" indent="0">
              <a:lnSpc>
                <a:spcPct val="115000"/>
              </a:lnSpc>
              <a:spcBef>
                <a:spcPts val="0"/>
              </a:spcBef>
              <a:buNone/>
              <a:tabLst>
                <a:tab pos="304800" algn="l"/>
              </a:tabLst>
            </a:pPr>
            <a:r>
              <a:rPr lang="en-US" sz="1600" dirty="0">
                <a:latin typeface="Arial" panose="020B0604020202020204" pitchFamily="34" charset="0"/>
                <a:cs typeface="Arial" panose="020B0604020202020204" pitchFamily="34" charset="0"/>
              </a:rPr>
              <a:t>The approximate $21,000 in the FY26 budget can be split between the garden and the community refrigerator. Additionally, Planting to Feed remains a committed partner of the community refrigerator and as such provides a significant amount of free produce throughout the year for the fridge. There are other local organizations like sororities, civic associations and businesses that have donated to the community refrigerator as well.</a:t>
            </a:r>
          </a:p>
          <a:p>
            <a:pPr marL="914400" marR="231775" lvl="2" indent="0">
              <a:lnSpc>
                <a:spcPct val="115000"/>
              </a:lnSpc>
              <a:spcBef>
                <a:spcPts val="0"/>
              </a:spcBef>
              <a:buNone/>
              <a:tabLst>
                <a:tab pos="304800" algn="l"/>
              </a:tabLst>
            </a:pPr>
            <a:endParaRPr lang="en-US" sz="800" spc="-10" dirty="0">
              <a:effectLst/>
              <a:latin typeface="Arial" panose="020B0604020202020204" pitchFamily="34" charset="0"/>
              <a:ea typeface="Times New Roman" panose="02020603050405020304" pitchFamily="18" charset="0"/>
              <a:cs typeface="Arial" panose="020B0604020202020204" pitchFamily="34" charset="0"/>
            </a:endParaRPr>
          </a:p>
          <a:p>
            <a:pPr marL="914400" marR="231775" lvl="2" indent="0">
              <a:lnSpc>
                <a:spcPct val="115000"/>
              </a:lnSpc>
              <a:spcBef>
                <a:spcPts val="0"/>
              </a:spcBef>
              <a:buNone/>
              <a:tabLst>
                <a:tab pos="304800" algn="l"/>
              </a:tabLst>
            </a:pPr>
            <a:r>
              <a:rPr lang="en-US" sz="1600" spc="-10" dirty="0">
                <a:effectLst/>
                <a:latin typeface="Arial" panose="020B0604020202020204" pitchFamily="34" charset="0"/>
                <a:ea typeface="Times New Roman" panose="02020603050405020304" pitchFamily="18" charset="0"/>
                <a:cs typeface="Arial" panose="020B0604020202020204" pitchFamily="34" charset="0"/>
              </a:rPr>
              <a:t>The vertical garden will be a part of the new city garden coming to Rodney Reservoir and it will coincide with the building of the new park.</a:t>
            </a:r>
          </a:p>
          <a:p>
            <a:pPr marL="914400" marR="231775" lvl="2" indent="0">
              <a:lnSpc>
                <a:spcPct val="115000"/>
              </a:lnSpc>
              <a:spcBef>
                <a:spcPts val="0"/>
              </a:spcBef>
              <a:buNone/>
              <a:tabLst>
                <a:tab pos="304800" algn="l"/>
              </a:tabLst>
            </a:pPr>
            <a:endParaRPr lang="en-US" sz="800" dirty="0">
              <a:latin typeface="Arial" panose="020B0604020202020204" pitchFamily="34" charset="0"/>
              <a:cs typeface="Arial" panose="020B0604020202020204" pitchFamily="34" charset="0"/>
            </a:endParaRPr>
          </a:p>
          <a:p>
            <a:pPr marL="800100" marR="231775" lvl="1" indent="-342900">
              <a:lnSpc>
                <a:spcPct val="115000"/>
              </a:lnSpc>
              <a:spcBef>
                <a:spcPts val="0"/>
              </a:spcBef>
              <a:buFont typeface="+mj-lt"/>
              <a:buAutoNum type="alphaLcParenR"/>
              <a:tabLst>
                <a:tab pos="304800" algn="l"/>
              </a:tabLst>
            </a:pPr>
            <a:r>
              <a:rPr lang="en-US" sz="1600" b="1" dirty="0">
                <a:latin typeface="Arial" panose="020B0604020202020204" pitchFamily="34" charset="0"/>
                <a:cs typeface="Arial" panose="020B0604020202020204" pitchFamily="34" charset="0"/>
              </a:rPr>
              <a:t>Any possible impact with the summer/evening food program</a:t>
            </a:r>
          </a:p>
          <a:p>
            <a:pPr marL="914400" marR="231775" lvl="2" indent="0">
              <a:lnSpc>
                <a:spcPct val="115000"/>
              </a:lnSpc>
              <a:spcBef>
                <a:spcPts val="0"/>
              </a:spcBef>
              <a:buNone/>
              <a:tabLst>
                <a:tab pos="304800" algn="l"/>
              </a:tabLst>
            </a:pPr>
            <a:r>
              <a:rPr lang="en-US" sz="1600" dirty="0">
                <a:latin typeface="Arial" panose="020B0604020202020204" pitchFamily="34" charset="0"/>
                <a:ea typeface="Times New Roman" panose="02020603050405020304" pitchFamily="18" charset="0"/>
                <a:cs typeface="Arial" panose="020B0604020202020204" pitchFamily="34" charset="0"/>
              </a:rPr>
              <a:t>Currently the Nutrition program is funded by the United States Department of Agriculture (USDA) but managed at the state level by the Delaware Department of Education (DOE). DOE is keeping all nutrition sponsors abreast of any changes. At this time, DOE does not anticipate interruptions to the nutrition program.</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AEC1C495-C241-4E0C-8F10-B3B1382DB26E}"/>
              </a:ext>
            </a:extLst>
          </p:cNvPr>
          <p:cNvSpPr txBox="1"/>
          <p:nvPr/>
        </p:nvSpPr>
        <p:spPr>
          <a:xfrm>
            <a:off x="209256" y="650464"/>
            <a:ext cx="6096000" cy="584775"/>
          </a:xfrm>
          <a:prstGeom prst="rect">
            <a:avLst/>
          </a:prstGeom>
          <a:noFill/>
        </p:spPr>
        <p:txBody>
          <a:bodyPr wrap="square" lIns="91440" tIns="45720" rIns="91440" bIns="45720" anchor="t">
            <a:spAutoFit/>
          </a:bodyPr>
          <a:lstStyle/>
          <a:p>
            <a:r>
              <a:rPr lang="en-US" sz="3200" b="1">
                <a:latin typeface="Arial" panose="020B0604020202020204" pitchFamily="34" charset="0"/>
                <a:cs typeface="Arial" panose="020B0604020202020204" pitchFamily="34" charset="0"/>
              </a:rPr>
              <a:t>Question 1</a:t>
            </a:r>
            <a:endParaRPr lang="en-US" sz="3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2169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BAACB-D131-BC3A-6197-084BE7723D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97D554-71DE-968F-C9B8-18F0798AF3C1}"/>
              </a:ext>
            </a:extLst>
          </p:cNvPr>
          <p:cNvSpPr>
            <a:spLocks noGrp="1"/>
          </p:cNvSpPr>
          <p:nvPr>
            <p:ph sz="half" idx="2"/>
          </p:nvPr>
        </p:nvSpPr>
        <p:spPr>
          <a:xfrm>
            <a:off x="238613" y="1507011"/>
            <a:ext cx="10718128" cy="4225938"/>
          </a:xfrm>
        </p:spPr>
        <p:txBody>
          <a:bodyPr>
            <a:normAutofit/>
          </a:bodyPr>
          <a:lstStyle/>
          <a:p>
            <a:pPr marL="0" marR="231775" lvl="0" indent="0">
              <a:lnSpc>
                <a:spcPct val="115000"/>
              </a:lnSpc>
              <a:spcBef>
                <a:spcPts val="0"/>
              </a:spcBef>
              <a:spcAft>
                <a:spcPts val="0"/>
              </a:spcAft>
              <a:buNone/>
              <a:tabLst>
                <a:tab pos="304800" algn="l"/>
              </a:tabLst>
            </a:pPr>
            <a:r>
              <a:rPr lang="en-US" sz="1600" b="1">
                <a:latin typeface="Arial" panose="020B0604020202020204" pitchFamily="34" charset="0"/>
                <a:cs typeface="Arial" panose="020B0604020202020204" pitchFamily="34" charset="0"/>
              </a:rPr>
              <a:t>Considering that one of Council’s budget priorities is Education, please share how this budget is in alignment with that priority by specifying the following:</a:t>
            </a:r>
          </a:p>
          <a:p>
            <a:pPr marL="0" marR="231775" lvl="0" indent="0">
              <a:lnSpc>
                <a:spcPct val="115000"/>
              </a:lnSpc>
              <a:spcBef>
                <a:spcPts val="0"/>
              </a:spcBef>
              <a:spcAft>
                <a:spcPts val="0"/>
              </a:spcAft>
              <a:buNone/>
              <a:tabLst>
                <a:tab pos="304800" algn="l"/>
              </a:tabLst>
            </a:pPr>
            <a:r>
              <a:rPr lang="en-US" sz="1600" b="1">
                <a:latin typeface="Arial" panose="020B0604020202020204" pitchFamily="34" charset="0"/>
                <a:cs typeface="Arial" panose="020B0604020202020204" pitchFamily="34" charset="0"/>
              </a:rPr>
              <a:t>a. Specify any budgetary fiscal plans for establishing a Youth Master Plan. </a:t>
            </a:r>
          </a:p>
          <a:p>
            <a:pPr marL="0" marR="231775" lvl="0" indent="0">
              <a:lnSpc>
                <a:spcPct val="115000"/>
              </a:lnSpc>
              <a:spcBef>
                <a:spcPts val="0"/>
              </a:spcBef>
              <a:spcAft>
                <a:spcPts val="0"/>
              </a:spcAft>
              <a:buNone/>
              <a:tabLst>
                <a:tab pos="304800" algn="l"/>
              </a:tabLst>
            </a:pPr>
            <a:r>
              <a:rPr lang="en-US" sz="1600" b="1">
                <a:latin typeface="Arial" panose="020B0604020202020204" pitchFamily="34" charset="0"/>
                <a:cs typeface="Arial" panose="020B0604020202020204" pitchFamily="34" charset="0"/>
              </a:rPr>
              <a:t>b. Specify any budgetary fiscal plans for continuation of the Wilmington Youth Leadership Commission. </a:t>
            </a:r>
          </a:p>
          <a:p>
            <a:pPr marL="0" marR="231775" lvl="0" indent="0">
              <a:lnSpc>
                <a:spcPct val="115000"/>
              </a:lnSpc>
              <a:spcBef>
                <a:spcPts val="0"/>
              </a:spcBef>
              <a:spcAft>
                <a:spcPts val="0"/>
              </a:spcAft>
              <a:buNone/>
              <a:tabLst>
                <a:tab pos="304800" algn="l"/>
              </a:tabLst>
            </a:pPr>
            <a:r>
              <a:rPr lang="en-US" sz="1600" b="1">
                <a:latin typeface="Arial" panose="020B0604020202020204" pitchFamily="34" charset="0"/>
                <a:cs typeface="Arial" panose="020B0604020202020204" pitchFamily="34" charset="0"/>
              </a:rPr>
              <a:t>c. Specify any fundings set aside for before or after care tutoring programs at various school location sites. </a:t>
            </a:r>
          </a:p>
          <a:p>
            <a:pPr marL="0" marR="231775" lvl="0" indent="0">
              <a:lnSpc>
                <a:spcPct val="115000"/>
              </a:lnSpc>
              <a:spcBef>
                <a:spcPts val="0"/>
              </a:spcBef>
              <a:spcAft>
                <a:spcPts val="0"/>
              </a:spcAft>
              <a:buNone/>
              <a:tabLst>
                <a:tab pos="304800" algn="l"/>
              </a:tabLst>
            </a:pPr>
            <a:r>
              <a:rPr lang="en-US" sz="1600" b="1">
                <a:latin typeface="Arial" panose="020B0604020202020204" pitchFamily="34" charset="0"/>
                <a:cs typeface="Arial" panose="020B0604020202020204" pitchFamily="34" charset="0"/>
              </a:rPr>
              <a:t>d. Specify any funding set aside for any Safe Haven sites.</a:t>
            </a:r>
          </a:p>
          <a:p>
            <a:pPr marL="0" marR="231775" lvl="0" indent="0">
              <a:lnSpc>
                <a:spcPct val="115000"/>
              </a:lnSpc>
              <a:spcBef>
                <a:spcPts val="0"/>
              </a:spcBef>
              <a:spcAft>
                <a:spcPts val="0"/>
              </a:spcAft>
              <a:buNone/>
              <a:tabLst>
                <a:tab pos="304800" algn="l"/>
              </a:tabLst>
            </a:pPr>
            <a:r>
              <a:rPr lang="en-US" sz="1600" b="1">
                <a:latin typeface="Arial" panose="020B0604020202020204" pitchFamily="34" charset="0"/>
                <a:cs typeface="Arial" panose="020B0604020202020204" pitchFamily="34" charset="0"/>
              </a:rPr>
              <a:t>e. Specify the amount of funds allocated from the State of Delaware for Safe Haven for W.H.A.C.C. as a Safe Haven Site. </a:t>
            </a:r>
          </a:p>
          <a:p>
            <a:pPr marL="0" marR="231775" lvl="0" indent="0">
              <a:lnSpc>
                <a:spcPct val="115000"/>
              </a:lnSpc>
              <a:spcBef>
                <a:spcPts val="0"/>
              </a:spcBef>
              <a:spcAft>
                <a:spcPts val="0"/>
              </a:spcAft>
              <a:buNone/>
              <a:tabLst>
                <a:tab pos="304800" algn="l"/>
              </a:tabLst>
            </a:pPr>
            <a:r>
              <a:rPr lang="en-US" sz="1600" b="1">
                <a:latin typeface="Arial" panose="020B0604020202020204" pitchFamily="34" charset="0"/>
                <a:cs typeface="Arial" panose="020B0604020202020204" pitchFamily="34" charset="0"/>
              </a:rPr>
              <a:t>f. Specify if the Safe Haven center at W.H.A.C.C. provides an outlet for youth regarding the City’s curfew. </a:t>
            </a:r>
          </a:p>
          <a:p>
            <a:pPr marL="0" marR="231775" lvl="0" indent="0">
              <a:lnSpc>
                <a:spcPct val="115000"/>
              </a:lnSpc>
              <a:spcBef>
                <a:spcPts val="0"/>
              </a:spcBef>
              <a:spcAft>
                <a:spcPts val="0"/>
              </a:spcAft>
              <a:buNone/>
              <a:tabLst>
                <a:tab pos="304800" algn="l"/>
              </a:tabLst>
            </a:pPr>
            <a:r>
              <a:rPr lang="en-US" sz="1600" b="1">
                <a:latin typeface="Arial" panose="020B0604020202020204" pitchFamily="34" charset="0"/>
                <a:cs typeface="Arial" panose="020B0604020202020204" pitchFamily="34" charset="0"/>
              </a:rPr>
              <a:t>g. Provide a list of all Safe Haven Sites, per each district. </a:t>
            </a:r>
            <a:endParaRPr lang="en-US" sz="1600" b="1">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C077564D-85F7-976F-19DF-83C7B5D02E00}"/>
              </a:ext>
            </a:extLst>
          </p:cNvPr>
          <p:cNvSpPr txBox="1"/>
          <p:nvPr/>
        </p:nvSpPr>
        <p:spPr>
          <a:xfrm>
            <a:off x="185065" y="732712"/>
            <a:ext cx="6096000" cy="584775"/>
          </a:xfrm>
          <a:prstGeom prst="rect">
            <a:avLst/>
          </a:prstGeom>
          <a:noFill/>
        </p:spPr>
        <p:txBody>
          <a:bodyPr wrap="square" lIns="91440" tIns="45720" rIns="91440" bIns="45720" anchor="t">
            <a:spAutoFit/>
          </a:bodyPr>
          <a:lstStyle/>
          <a:p>
            <a:r>
              <a:rPr lang="en-US" sz="3200" b="1">
                <a:latin typeface="Arial" panose="020B0604020202020204" pitchFamily="34" charset="0"/>
                <a:cs typeface="Arial" panose="020B0604020202020204" pitchFamily="34" charset="0"/>
              </a:rPr>
              <a:t>Question 2</a:t>
            </a:r>
            <a:endParaRPr lang="en-US" sz="3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9717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F8B49-62C7-40FF-8809-A254B69C619B}"/>
              </a:ext>
            </a:extLst>
          </p:cNvPr>
          <p:cNvSpPr>
            <a:spLocks noGrp="1"/>
          </p:cNvSpPr>
          <p:nvPr>
            <p:ph sz="half" idx="2"/>
          </p:nvPr>
        </p:nvSpPr>
        <p:spPr>
          <a:xfrm>
            <a:off x="736936" y="2021827"/>
            <a:ext cx="10718128" cy="4001602"/>
          </a:xfrm>
        </p:spPr>
        <p:txBody>
          <a:bodyPr>
            <a:normAutofit fontScale="92500"/>
          </a:bodyPr>
          <a:lstStyle/>
          <a:p>
            <a:pPr marL="0" marR="231775" lvl="0" indent="0">
              <a:lnSpc>
                <a:spcPct val="115000"/>
              </a:lnSpc>
              <a:spcBef>
                <a:spcPts val="0"/>
              </a:spcBef>
              <a:spcAft>
                <a:spcPts val="0"/>
              </a:spcAft>
              <a:buNone/>
              <a:tabLst>
                <a:tab pos="304800" algn="l"/>
              </a:tabLst>
            </a:pPr>
            <a:endParaRPr lang="en-US" sz="1600" b="1">
              <a:effectLst/>
              <a:latin typeface="Arial" panose="020B0604020202020204" pitchFamily="34" charset="0"/>
              <a:ea typeface="Times New Roman" panose="02020603050405020304" pitchFamily="18" charset="0"/>
              <a:cs typeface="Arial" panose="020B0604020202020204" pitchFamily="34" charset="0"/>
            </a:endParaRPr>
          </a:p>
          <a:p>
            <a:pPr marL="914400" marR="231775" lvl="1" indent="-457200">
              <a:lnSpc>
                <a:spcPct val="115000"/>
              </a:lnSpc>
              <a:spcBef>
                <a:spcPts val="0"/>
              </a:spcBef>
              <a:spcAft>
                <a:spcPts val="1200"/>
              </a:spcAft>
              <a:buFont typeface="+mj-lt"/>
              <a:buAutoNum type="alphaLcParenR"/>
              <a:tabLst>
                <a:tab pos="304800" algn="l"/>
              </a:tabLst>
            </a:pPr>
            <a:r>
              <a:rPr lang="en-US" sz="1600" b="1">
                <a:effectLst/>
                <a:latin typeface="Arial" panose="020B0604020202020204" pitchFamily="34" charset="0"/>
                <a:ea typeface="Times New Roman" panose="02020603050405020304" pitchFamily="18" charset="0"/>
                <a:cs typeface="Arial" panose="020B0604020202020204" pitchFamily="34" charset="0"/>
              </a:rPr>
              <a:t>Specify any budgetary fiscal plans for establishing a Youth Master Plan.</a:t>
            </a:r>
          </a:p>
          <a:p>
            <a:pPr marL="914400" marR="231775" lvl="1" indent="-457200">
              <a:lnSpc>
                <a:spcPct val="115000"/>
              </a:lnSpc>
              <a:spcBef>
                <a:spcPts val="0"/>
              </a:spcBef>
              <a:spcAft>
                <a:spcPts val="1200"/>
              </a:spcAft>
              <a:buFont typeface="+mj-lt"/>
              <a:buAutoNum type="alphaLcParenR"/>
              <a:tabLst>
                <a:tab pos="304800" algn="l"/>
              </a:tabLst>
            </a:pPr>
            <a:r>
              <a:rPr lang="en-US" sz="1600" b="1">
                <a:effectLst/>
                <a:latin typeface="Arial" panose="020B0604020202020204" pitchFamily="34" charset="0"/>
                <a:ea typeface="Times New Roman" panose="02020603050405020304" pitchFamily="18" charset="0"/>
                <a:cs typeface="Arial" panose="020B0604020202020204" pitchFamily="34" charset="0"/>
              </a:rPr>
              <a:t>Specify any budgetary fiscal plans for continuation of the Wilmington Youth Leadership Commission</a:t>
            </a:r>
          </a:p>
          <a:p>
            <a:pPr marL="914400" marR="231775" lvl="2" indent="0">
              <a:lnSpc>
                <a:spcPct val="115000"/>
              </a:lnSpc>
              <a:spcBef>
                <a:spcPts val="0"/>
              </a:spcBef>
              <a:spcAft>
                <a:spcPts val="1200"/>
              </a:spcAft>
              <a:buNone/>
              <a:tabLst>
                <a:tab pos="304800" algn="l"/>
              </a:tabLst>
            </a:pPr>
            <a:r>
              <a:rPr lang="en-US" sz="1600">
                <a:effectLst/>
                <a:latin typeface="Arial" panose="020B0604020202020204" pitchFamily="34" charset="0"/>
                <a:ea typeface="Times New Roman" panose="02020603050405020304" pitchFamily="18" charset="0"/>
                <a:cs typeface="Arial" panose="020B0604020202020204" pitchFamily="34" charset="0"/>
              </a:rPr>
              <a:t>The mayor’s office in </a:t>
            </a:r>
            <a:r>
              <a:rPr lang="en-US" sz="1600">
                <a:latin typeface="Arial" panose="020B0604020202020204" pitchFamily="34" charset="0"/>
                <a:ea typeface="Times New Roman" panose="02020603050405020304" pitchFamily="18" charset="0"/>
                <a:cs typeface="Arial" panose="020B0604020202020204" pitchFamily="34" charset="0"/>
              </a:rPr>
              <a:t>collaboration with Councilwoman Bracy are exploring the concept of the Youth Master Plan and reigniting the Wilmington Youth Leadership Commission. After the discovery phase, the department in partnership with city council, anticipates seeing general funds to allocated towards both initiatives in the FY27 fiscal process.</a:t>
            </a:r>
            <a:endParaRPr lang="en-US" sz="1600">
              <a:effectLst/>
              <a:latin typeface="Arial" panose="020B0604020202020204" pitchFamily="34" charset="0"/>
              <a:ea typeface="Times New Roman" panose="02020603050405020304" pitchFamily="18" charset="0"/>
              <a:cs typeface="Arial" panose="020B0604020202020204" pitchFamily="34" charset="0"/>
            </a:endParaRPr>
          </a:p>
          <a:p>
            <a:pPr marL="914400" marR="231775" lvl="1" indent="-457200">
              <a:lnSpc>
                <a:spcPct val="115000"/>
              </a:lnSpc>
              <a:spcBef>
                <a:spcPts val="0"/>
              </a:spcBef>
              <a:spcAft>
                <a:spcPts val="1200"/>
              </a:spcAft>
              <a:buFont typeface="+mj-lt"/>
              <a:buAutoNum type="alphaLcParenR"/>
              <a:tabLst>
                <a:tab pos="304800" algn="l"/>
              </a:tabLst>
            </a:pPr>
            <a:r>
              <a:rPr lang="en-US" sz="1600" b="1">
                <a:latin typeface="Arial" panose="020B0604020202020204" pitchFamily="34" charset="0"/>
                <a:ea typeface="Times New Roman" panose="02020603050405020304" pitchFamily="18" charset="0"/>
                <a:cs typeface="Arial" panose="020B0604020202020204" pitchFamily="34" charset="0"/>
              </a:rPr>
              <a:t>Specify any funding set aside for before or after care tutoring programs at various school location sites</a:t>
            </a:r>
          </a:p>
          <a:p>
            <a:pPr marL="914400" marR="231775" lvl="2" indent="0">
              <a:lnSpc>
                <a:spcPct val="115000"/>
              </a:lnSpc>
              <a:spcBef>
                <a:spcPts val="0"/>
              </a:spcBef>
              <a:spcAft>
                <a:spcPts val="1200"/>
              </a:spcAft>
              <a:buNone/>
              <a:tabLst>
                <a:tab pos="304800" algn="l"/>
              </a:tabLst>
            </a:pPr>
            <a:r>
              <a:rPr lang="en-US" sz="1600">
                <a:latin typeface="Arial" panose="020B0604020202020204" pitchFamily="34" charset="0"/>
                <a:ea typeface="Times New Roman" panose="02020603050405020304" pitchFamily="18" charset="0"/>
                <a:cs typeface="Arial" panose="020B0604020202020204" pitchFamily="34" charset="0"/>
              </a:rPr>
              <a:t>Traditional before and after care services are either provided directly by the school or a daycare like facility. The Parks department does partner with schools during the academic year to provide recreational and cultural programming during after school hours between 4-7pm.</a:t>
            </a:r>
            <a:endParaRPr lang="en-US" sz="160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AEC1C495-C241-4E0C-8F10-B3B1382DB26E}"/>
              </a:ext>
            </a:extLst>
          </p:cNvPr>
          <p:cNvSpPr txBox="1"/>
          <p:nvPr/>
        </p:nvSpPr>
        <p:spPr>
          <a:xfrm>
            <a:off x="192612" y="1103697"/>
            <a:ext cx="6096000" cy="584775"/>
          </a:xfrm>
          <a:prstGeom prst="rect">
            <a:avLst/>
          </a:prstGeom>
          <a:noFill/>
        </p:spPr>
        <p:txBody>
          <a:bodyPr wrap="square" lIns="91440" tIns="45720" rIns="91440" bIns="45720" anchor="t">
            <a:spAutoFit/>
          </a:bodyPr>
          <a:lstStyle/>
          <a:p>
            <a:r>
              <a:rPr lang="en-US" sz="3200" b="1">
                <a:latin typeface="Arial" panose="020B0604020202020204" pitchFamily="34" charset="0"/>
                <a:cs typeface="Arial" panose="020B0604020202020204" pitchFamily="34" charset="0"/>
              </a:rPr>
              <a:t>Question 2 a, b and c</a:t>
            </a:r>
            <a:endParaRPr lang="en-US" sz="3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5285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F8B49-62C7-40FF-8809-A254B69C619B}"/>
              </a:ext>
            </a:extLst>
          </p:cNvPr>
          <p:cNvSpPr>
            <a:spLocks noGrp="1"/>
          </p:cNvSpPr>
          <p:nvPr>
            <p:ph sz="half" idx="2"/>
          </p:nvPr>
        </p:nvSpPr>
        <p:spPr>
          <a:xfrm>
            <a:off x="272479" y="1797878"/>
            <a:ext cx="10820750" cy="4714197"/>
          </a:xfrm>
        </p:spPr>
        <p:txBody>
          <a:bodyPr>
            <a:normAutofit fontScale="77500" lnSpcReduction="20000"/>
          </a:bodyPr>
          <a:lstStyle/>
          <a:p>
            <a:pPr marL="342900" marR="231775" lvl="0" indent="-342900">
              <a:lnSpc>
                <a:spcPct val="115000"/>
              </a:lnSpc>
              <a:spcBef>
                <a:spcPts val="0"/>
              </a:spcBef>
              <a:spcAft>
                <a:spcPts val="0"/>
              </a:spcAft>
              <a:buAutoNum type="alphaLcPeriod" startAt="4"/>
              <a:tabLst>
                <a:tab pos="304800" algn="l"/>
              </a:tabLst>
            </a:pPr>
            <a:r>
              <a:rPr lang="en-US" sz="1900" b="1">
                <a:latin typeface="Arial" panose="020B0604020202020204" pitchFamily="34" charset="0"/>
                <a:cs typeface="Arial" panose="020B0604020202020204" pitchFamily="34" charset="0"/>
              </a:rPr>
              <a:t>Specify any funding set aside for any Safe Haven sites.</a:t>
            </a:r>
          </a:p>
          <a:p>
            <a:pPr marL="342900" marR="231775" lvl="0" indent="-342900">
              <a:lnSpc>
                <a:spcPct val="115000"/>
              </a:lnSpc>
              <a:spcBef>
                <a:spcPts val="0"/>
              </a:spcBef>
              <a:spcAft>
                <a:spcPts val="0"/>
              </a:spcAft>
              <a:buAutoNum type="alphaLcPeriod" startAt="4"/>
              <a:tabLst>
                <a:tab pos="304800" algn="l"/>
              </a:tabLst>
            </a:pPr>
            <a:r>
              <a:rPr lang="en-US" sz="1900" b="1">
                <a:latin typeface="Arial" panose="020B0604020202020204" pitchFamily="34" charset="0"/>
                <a:cs typeface="Arial" panose="020B0604020202020204" pitchFamily="34" charset="0"/>
              </a:rPr>
              <a:t>Specify the amount of funds allocated from the State of Delaware for Safe Haven for W.H.A.C.C. as a Safe Haven Site. </a:t>
            </a:r>
          </a:p>
          <a:p>
            <a:pPr marL="342900" marR="231775" lvl="0" indent="-342900">
              <a:lnSpc>
                <a:spcPct val="115000"/>
              </a:lnSpc>
              <a:spcBef>
                <a:spcPts val="0"/>
              </a:spcBef>
              <a:spcAft>
                <a:spcPts val="0"/>
              </a:spcAft>
              <a:buAutoNum type="alphaLcPeriod" startAt="4"/>
              <a:tabLst>
                <a:tab pos="304800" algn="l"/>
              </a:tabLst>
            </a:pPr>
            <a:r>
              <a:rPr lang="en-US" sz="1900" b="1">
                <a:latin typeface="Arial" panose="020B0604020202020204" pitchFamily="34" charset="0"/>
                <a:cs typeface="Arial" panose="020B0604020202020204" pitchFamily="34" charset="0"/>
              </a:rPr>
              <a:t>Specify if the Safe Haven center at W.H.A.C.C. provides an outlet for youth regarding the City’s curfew. g. Provide a list of all Safe Haven Sites, per each district. </a:t>
            </a:r>
          </a:p>
          <a:p>
            <a:pPr marL="342900" marR="231775" lvl="0" indent="-342900">
              <a:lnSpc>
                <a:spcPct val="115000"/>
              </a:lnSpc>
              <a:spcBef>
                <a:spcPts val="0"/>
              </a:spcBef>
              <a:spcAft>
                <a:spcPts val="0"/>
              </a:spcAft>
              <a:buAutoNum type="alphaLcPeriod" startAt="4"/>
              <a:tabLst>
                <a:tab pos="304800" algn="l"/>
              </a:tabLst>
            </a:pPr>
            <a:endParaRPr lang="en-US" sz="1900" b="1">
              <a:effectLst/>
              <a:latin typeface="Arial" panose="020B0604020202020204" pitchFamily="34" charset="0"/>
              <a:ea typeface="Times New Roman" panose="02020603050405020304" pitchFamily="18" charset="0"/>
              <a:cs typeface="Arial" panose="020B0604020202020204" pitchFamily="34" charset="0"/>
            </a:endParaRPr>
          </a:p>
          <a:p>
            <a:pPr marL="0" marR="231775" lvl="0" indent="0">
              <a:lnSpc>
                <a:spcPct val="115000"/>
              </a:lnSpc>
              <a:spcBef>
                <a:spcPts val="0"/>
              </a:spcBef>
              <a:spcAft>
                <a:spcPts val="0"/>
              </a:spcAft>
              <a:buNone/>
              <a:tabLst>
                <a:tab pos="304800" algn="l"/>
              </a:tabLst>
            </a:pPr>
            <a:r>
              <a:rPr lang="en-US" sz="1900">
                <a:latin typeface="Arial" panose="020B0604020202020204" pitchFamily="34" charset="0"/>
                <a:ea typeface="Times New Roman" panose="02020603050405020304" pitchFamily="18" charset="0"/>
                <a:cs typeface="Arial" panose="020B0604020202020204" pitchFamily="34" charset="0"/>
              </a:rPr>
              <a:t>2d.  The </a:t>
            </a:r>
            <a:r>
              <a:rPr lang="en-US" sz="1900">
                <a:effectLst/>
                <a:latin typeface="Arial" panose="020B0604020202020204" pitchFamily="34" charset="0"/>
                <a:ea typeface="Times New Roman" panose="02020603050405020304" pitchFamily="18" charset="0"/>
                <a:cs typeface="Arial" panose="020B0604020202020204" pitchFamily="34" charset="0"/>
              </a:rPr>
              <a:t>City includes MSK Community Center as a </a:t>
            </a:r>
            <a:r>
              <a:rPr lang="en-US" sz="1900">
                <a:latin typeface="Arial" panose="020B0604020202020204" pitchFamily="34" charset="0"/>
                <a:ea typeface="Times New Roman" panose="02020603050405020304" pitchFamily="18" charset="0"/>
                <a:cs typeface="Arial" panose="020B0604020202020204" pitchFamily="34" charset="0"/>
              </a:rPr>
              <a:t>Safe Haven site for the 6</a:t>
            </a:r>
            <a:r>
              <a:rPr lang="en-US" sz="1900" baseline="30000">
                <a:latin typeface="Arial" panose="020B0604020202020204" pitchFamily="34" charset="0"/>
                <a:ea typeface="Times New Roman" panose="02020603050405020304" pitchFamily="18" charset="0"/>
                <a:cs typeface="Arial" panose="020B0604020202020204" pitchFamily="34" charset="0"/>
              </a:rPr>
              <a:t>th</a:t>
            </a:r>
            <a:r>
              <a:rPr lang="en-US" sz="1900">
                <a:latin typeface="Arial" panose="020B0604020202020204" pitchFamily="34" charset="0"/>
                <a:ea typeface="Times New Roman" panose="02020603050405020304" pitchFamily="18" charset="0"/>
                <a:cs typeface="Arial" panose="020B0604020202020204" pitchFamily="34" charset="0"/>
              </a:rPr>
              <a:t> district. Currently the state does not fund that community center as a Safe Haven center. MSK is </a:t>
            </a:r>
            <a:r>
              <a:rPr lang="en-US" sz="1900">
                <a:effectLst/>
                <a:latin typeface="Arial" panose="020B0604020202020204" pitchFamily="34" charset="0"/>
                <a:ea typeface="Times New Roman" panose="02020603050405020304" pitchFamily="18" charset="0"/>
                <a:cs typeface="Arial" panose="020B0604020202020204" pitchFamily="34" charset="0"/>
              </a:rPr>
              <a:t>allocated $22,500 annually to provide activities during Safe Haven hours.</a:t>
            </a:r>
          </a:p>
          <a:p>
            <a:pPr marL="0" marR="231775" lvl="0" indent="0">
              <a:lnSpc>
                <a:spcPct val="115000"/>
              </a:lnSpc>
              <a:spcBef>
                <a:spcPts val="0"/>
              </a:spcBef>
              <a:spcAft>
                <a:spcPts val="0"/>
              </a:spcAft>
              <a:buNone/>
              <a:tabLst>
                <a:tab pos="304800" algn="l"/>
              </a:tabLst>
            </a:pPr>
            <a:endParaRPr lang="en-US" sz="1900">
              <a:latin typeface="Arial" panose="020B0604020202020204" pitchFamily="34" charset="0"/>
              <a:cs typeface="Arial" panose="020B0604020202020204" pitchFamily="34" charset="0"/>
            </a:endParaRPr>
          </a:p>
          <a:p>
            <a:pPr marL="0" marR="231775" lvl="0" indent="0">
              <a:lnSpc>
                <a:spcPct val="115000"/>
              </a:lnSpc>
              <a:spcBef>
                <a:spcPts val="0"/>
              </a:spcBef>
              <a:spcAft>
                <a:spcPts val="0"/>
              </a:spcAft>
              <a:buNone/>
              <a:tabLst>
                <a:tab pos="304800" algn="l"/>
              </a:tabLst>
            </a:pPr>
            <a:r>
              <a:rPr lang="en-US" sz="1900">
                <a:latin typeface="Arial" panose="020B0604020202020204" pitchFamily="34" charset="0"/>
                <a:cs typeface="Arial" panose="020B0604020202020204" pitchFamily="34" charset="0"/>
              </a:rPr>
              <a:t>2e. </a:t>
            </a:r>
            <a:r>
              <a:rPr lang="en-US" sz="1900">
                <a:effectLst/>
                <a:latin typeface="Arial" panose="020B0604020202020204" pitchFamily="34" charset="0"/>
                <a:ea typeface="Times New Roman" panose="02020603050405020304" pitchFamily="18" charset="0"/>
                <a:cs typeface="Arial" panose="020B0604020202020204" pitchFamily="34" charset="0"/>
              </a:rPr>
              <a:t>The State of Delaware provides up to $20,000 for Safe Haven from July 1</a:t>
            </a:r>
            <a:r>
              <a:rPr lang="en-US" sz="1900" baseline="30000">
                <a:effectLst/>
                <a:latin typeface="Arial" panose="020B0604020202020204" pitchFamily="34" charset="0"/>
                <a:ea typeface="Times New Roman" panose="02020603050405020304" pitchFamily="18" charset="0"/>
                <a:cs typeface="Arial" panose="020B0604020202020204" pitchFamily="34" charset="0"/>
              </a:rPr>
              <a:t>st</a:t>
            </a:r>
            <a:r>
              <a:rPr lang="en-US" sz="1900">
                <a:effectLst/>
                <a:latin typeface="Arial" panose="020B0604020202020204" pitchFamily="34" charset="0"/>
                <a:ea typeface="Times New Roman" panose="02020603050405020304" pitchFamily="18" charset="0"/>
                <a:cs typeface="Arial" panose="020B0604020202020204" pitchFamily="34" charset="0"/>
              </a:rPr>
              <a:t>-September 30</a:t>
            </a:r>
            <a:r>
              <a:rPr lang="en-US" sz="1900" baseline="30000">
                <a:effectLst/>
                <a:latin typeface="Arial" panose="020B0604020202020204" pitchFamily="34" charset="0"/>
                <a:ea typeface="Times New Roman" panose="02020603050405020304" pitchFamily="18" charset="0"/>
                <a:cs typeface="Arial" panose="020B0604020202020204" pitchFamily="34" charset="0"/>
              </a:rPr>
              <a:t>th</a:t>
            </a:r>
            <a:r>
              <a:rPr lang="en-US" sz="1900">
                <a:effectLst/>
                <a:latin typeface="Arial" panose="020B0604020202020204" pitchFamily="34" charset="0"/>
                <a:ea typeface="Times New Roman" panose="02020603050405020304" pitchFamily="18" charset="0"/>
                <a:cs typeface="Arial" panose="020B0604020202020204" pitchFamily="34" charset="0"/>
              </a:rPr>
              <a:t> annually. This is a cost-reimbursement grant based on the number of hours, resources and services that the department expends monthly during Safe Haven months. Typical monthly reimbursement is around a little over $6K.</a:t>
            </a:r>
          </a:p>
          <a:p>
            <a:pPr marL="0" marR="231775" lvl="0" indent="0">
              <a:lnSpc>
                <a:spcPct val="115000"/>
              </a:lnSpc>
              <a:spcBef>
                <a:spcPts val="0"/>
              </a:spcBef>
              <a:spcAft>
                <a:spcPts val="0"/>
              </a:spcAft>
              <a:buNone/>
              <a:tabLst>
                <a:tab pos="304800" algn="l"/>
              </a:tabLst>
            </a:pPr>
            <a:endParaRPr lang="en-US" sz="1900" b="1">
              <a:effectLst/>
              <a:latin typeface="Arial" panose="020B0604020202020204" pitchFamily="34" charset="0"/>
              <a:ea typeface="Times New Roman" panose="02020603050405020304" pitchFamily="18" charset="0"/>
              <a:cs typeface="Arial" panose="020B0604020202020204" pitchFamily="34" charset="0"/>
            </a:endParaRPr>
          </a:p>
          <a:p>
            <a:pPr marL="0" marR="231775" lvl="0" indent="0">
              <a:lnSpc>
                <a:spcPct val="115000"/>
              </a:lnSpc>
              <a:spcBef>
                <a:spcPts val="0"/>
              </a:spcBef>
              <a:spcAft>
                <a:spcPts val="0"/>
              </a:spcAft>
              <a:buNone/>
              <a:tabLst>
                <a:tab pos="304800" algn="l"/>
              </a:tabLst>
            </a:pPr>
            <a:r>
              <a:rPr lang="en-US" sz="1900">
                <a:effectLst/>
                <a:latin typeface="Arial" panose="020B0604020202020204" pitchFamily="34" charset="0"/>
                <a:ea typeface="Times New Roman" panose="02020603050405020304" pitchFamily="18" charset="0"/>
                <a:cs typeface="Arial" panose="020B0604020202020204" pitchFamily="34" charset="0"/>
              </a:rPr>
              <a:t>2f. </a:t>
            </a:r>
            <a:r>
              <a:rPr lang="en-US" sz="1900">
                <a:latin typeface="Arial" panose="020B0604020202020204" pitchFamily="34" charset="0"/>
                <a:ea typeface="Times New Roman" panose="02020603050405020304" pitchFamily="18" charset="0"/>
                <a:cs typeface="Arial" panose="020B0604020202020204" pitchFamily="34" charset="0"/>
              </a:rPr>
              <a:t>WHACC provides a safe outlet for youth in lieu of the city’s curfew regulations. WHACC extends traditional </a:t>
            </a:r>
            <a:r>
              <a:rPr lang="en-US" sz="1900">
                <a:effectLst/>
                <a:latin typeface="Arial" panose="020B0604020202020204" pitchFamily="34" charset="0"/>
                <a:ea typeface="Times New Roman" panose="02020603050405020304" pitchFamily="18" charset="0"/>
                <a:cs typeface="Arial" panose="020B0604020202020204" pitchFamily="34" charset="0"/>
              </a:rPr>
              <a:t>closing hours from 8pm to 10pm, three (3) nights a week and one (1) night a week during Safe Haven, the center stays open until 11pm. Safe Haven runs from July 1</a:t>
            </a:r>
            <a:r>
              <a:rPr lang="en-US" sz="1900" baseline="30000">
                <a:effectLst/>
                <a:latin typeface="Arial" panose="020B0604020202020204" pitchFamily="34" charset="0"/>
                <a:ea typeface="Times New Roman" panose="02020603050405020304" pitchFamily="18" charset="0"/>
                <a:cs typeface="Arial" panose="020B0604020202020204" pitchFamily="34" charset="0"/>
              </a:rPr>
              <a:t>st</a:t>
            </a:r>
            <a:r>
              <a:rPr lang="en-US" sz="1900">
                <a:effectLst/>
                <a:latin typeface="Arial" panose="020B0604020202020204" pitchFamily="34" charset="0"/>
                <a:ea typeface="Times New Roman" panose="02020603050405020304" pitchFamily="18" charset="0"/>
                <a:cs typeface="Arial" panose="020B0604020202020204" pitchFamily="34" charset="0"/>
              </a:rPr>
              <a:t>-September 30</a:t>
            </a:r>
            <a:r>
              <a:rPr lang="en-US" sz="1900" baseline="30000">
                <a:effectLst/>
                <a:latin typeface="Arial" panose="020B0604020202020204" pitchFamily="34" charset="0"/>
                <a:ea typeface="Times New Roman" panose="02020603050405020304" pitchFamily="18" charset="0"/>
                <a:cs typeface="Arial" panose="020B0604020202020204" pitchFamily="34" charset="0"/>
              </a:rPr>
              <a:t>th</a:t>
            </a:r>
            <a:r>
              <a:rPr lang="en-US" sz="1900">
                <a:effectLst/>
                <a:latin typeface="Arial" panose="020B0604020202020204" pitchFamily="34" charset="0"/>
                <a:ea typeface="Times New Roman" panose="02020603050405020304" pitchFamily="18" charset="0"/>
                <a:cs typeface="Arial" panose="020B0604020202020204" pitchFamily="34" charset="0"/>
              </a:rPr>
              <a:t>. WHACC provides recreational, educational and cultura</a:t>
            </a:r>
            <a:r>
              <a:rPr lang="en-US" sz="1900">
                <a:latin typeface="Arial" panose="020B0604020202020204" pitchFamily="34" charset="0"/>
                <a:ea typeface="Times New Roman" panose="02020603050405020304" pitchFamily="18" charset="0"/>
                <a:cs typeface="Arial" panose="020B0604020202020204" pitchFamily="34" charset="0"/>
              </a:rPr>
              <a:t>l programming to youth during Safe Haven hours, which is an outlet for youth to engage in safe activities during the city’s curfew. Safe Haven requires that the department facilitate at least one recreational, one educational and one cultural activity during Safe Hour extended hours. </a:t>
            </a:r>
            <a:endParaRPr lang="en-US" sz="1900">
              <a:effectLst/>
              <a:latin typeface="Arial" panose="020B0604020202020204" pitchFamily="34" charset="0"/>
              <a:ea typeface="Times New Roman" panose="02020603050405020304" pitchFamily="18" charset="0"/>
              <a:cs typeface="Arial" panose="020B0604020202020204" pitchFamily="34" charset="0"/>
            </a:endParaRPr>
          </a:p>
          <a:p>
            <a:pPr marL="0" marR="231775" lvl="0" indent="0">
              <a:lnSpc>
                <a:spcPct val="115000"/>
              </a:lnSpc>
              <a:spcBef>
                <a:spcPts val="0"/>
              </a:spcBef>
              <a:spcAft>
                <a:spcPts val="0"/>
              </a:spcAft>
              <a:buNone/>
              <a:tabLst>
                <a:tab pos="304800" algn="l"/>
              </a:tabLst>
            </a:pPr>
            <a:endParaRPr lang="en-US" sz="1900">
              <a:effectLst/>
              <a:latin typeface="Arial" panose="020B0604020202020204" pitchFamily="34" charset="0"/>
              <a:ea typeface="Times New Roman" panose="02020603050405020304" pitchFamily="18" charset="0"/>
              <a:cs typeface="Arial" panose="020B0604020202020204" pitchFamily="34" charset="0"/>
            </a:endParaRPr>
          </a:p>
          <a:p>
            <a:pPr marL="0" marR="231775" lvl="0" indent="0">
              <a:lnSpc>
                <a:spcPct val="115000"/>
              </a:lnSpc>
              <a:spcBef>
                <a:spcPts val="0"/>
              </a:spcBef>
              <a:spcAft>
                <a:spcPts val="0"/>
              </a:spcAft>
              <a:buNone/>
              <a:tabLst>
                <a:tab pos="304800" algn="l"/>
              </a:tabLst>
            </a:pPr>
            <a:endParaRPr lang="en-US" sz="1700">
              <a:effectLst/>
              <a:latin typeface="Arial" panose="020B0604020202020204" pitchFamily="34" charset="0"/>
              <a:ea typeface="Times New Roman" panose="02020603050405020304" pitchFamily="18" charset="0"/>
              <a:cs typeface="Arial" panose="020B0604020202020204" pitchFamily="34" charset="0"/>
            </a:endParaRPr>
          </a:p>
          <a:p>
            <a:pPr marL="0" marR="231775" lvl="0" indent="0">
              <a:lnSpc>
                <a:spcPct val="115000"/>
              </a:lnSpc>
              <a:spcBef>
                <a:spcPts val="0"/>
              </a:spcBef>
              <a:spcAft>
                <a:spcPts val="0"/>
              </a:spcAft>
              <a:buNone/>
              <a:tabLst>
                <a:tab pos="304800" algn="l"/>
              </a:tabLst>
            </a:pPr>
            <a:endParaRPr lang="en-US" sz="1700">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marL="1371600" marR="231775" lvl="2" indent="-457200">
              <a:lnSpc>
                <a:spcPct val="115000"/>
              </a:lnSpc>
              <a:spcBef>
                <a:spcPts val="0"/>
              </a:spcBef>
              <a:spcAft>
                <a:spcPts val="1200"/>
              </a:spcAft>
              <a:buFont typeface="+mj-lt"/>
              <a:buAutoNum type="alphaLcParenR" startAt="3"/>
              <a:tabLst>
                <a:tab pos="304800" algn="l"/>
              </a:tabLst>
            </a:pPr>
            <a:endParaRPr lang="en-US" sz="2400"/>
          </a:p>
        </p:txBody>
      </p:sp>
      <p:sp>
        <p:nvSpPr>
          <p:cNvPr id="4" name="TextBox 3">
            <a:extLst>
              <a:ext uri="{FF2B5EF4-FFF2-40B4-BE49-F238E27FC236}">
                <a16:creationId xmlns:a16="http://schemas.microsoft.com/office/drawing/2014/main" id="{AEC1C495-C241-4E0C-8F10-B3B1382DB26E}"/>
              </a:ext>
            </a:extLst>
          </p:cNvPr>
          <p:cNvSpPr txBox="1"/>
          <p:nvPr/>
        </p:nvSpPr>
        <p:spPr>
          <a:xfrm>
            <a:off x="178098" y="1103697"/>
            <a:ext cx="6096000" cy="584775"/>
          </a:xfrm>
          <a:prstGeom prst="rect">
            <a:avLst/>
          </a:prstGeom>
          <a:noFill/>
        </p:spPr>
        <p:txBody>
          <a:bodyPr wrap="square" lIns="91440" tIns="45720" rIns="91440" bIns="45720" anchor="t">
            <a:spAutoFit/>
          </a:bodyPr>
          <a:lstStyle/>
          <a:p>
            <a:r>
              <a:rPr lang="en-US" sz="3200" b="1">
                <a:latin typeface="Arial" panose="020B0604020202020204" pitchFamily="34" charset="0"/>
                <a:cs typeface="Arial" panose="020B0604020202020204" pitchFamily="34" charset="0"/>
              </a:rPr>
              <a:t>Question 2d, 2e and 2f</a:t>
            </a:r>
            <a:endParaRPr lang="en-US" sz="3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8003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44EB69-8DAB-48A1-9D29-ABC7AAFA724E}"/>
              </a:ext>
            </a:extLst>
          </p:cNvPr>
          <p:cNvSpPr>
            <a:spLocks noGrp="1"/>
          </p:cNvSpPr>
          <p:nvPr>
            <p:ph sz="half" idx="2"/>
          </p:nvPr>
        </p:nvSpPr>
        <p:spPr>
          <a:xfrm>
            <a:off x="280965" y="1815270"/>
            <a:ext cx="6222522" cy="473825"/>
          </a:xfrm>
        </p:spPr>
        <p:txBody>
          <a:bodyPr>
            <a:normAutofit/>
          </a:bodyPr>
          <a:lstStyle/>
          <a:p>
            <a:pPr marL="457200" indent="-457200">
              <a:buFont typeface="+mj-lt"/>
              <a:buAutoNum type="alphaLcPeriod" startAt="2"/>
            </a:pPr>
            <a:r>
              <a:rPr lang="en-US" sz="2200" b="1">
                <a:cs typeface="Times New Roman" panose="02020603050405020304" pitchFamily="18" charset="0"/>
              </a:rPr>
              <a:t>Provide list of Safe Haven Sites. </a:t>
            </a:r>
          </a:p>
        </p:txBody>
      </p:sp>
      <p:sp>
        <p:nvSpPr>
          <p:cNvPr id="3" name="Content Placeholder 2">
            <a:extLst>
              <a:ext uri="{FF2B5EF4-FFF2-40B4-BE49-F238E27FC236}">
                <a16:creationId xmlns:a16="http://schemas.microsoft.com/office/drawing/2014/main" id="{8FC50F51-D777-42C9-B604-E8957D718404}"/>
              </a:ext>
            </a:extLst>
          </p:cNvPr>
          <p:cNvSpPr>
            <a:spLocks noGrp="1"/>
          </p:cNvSpPr>
          <p:nvPr>
            <p:ph sz="half" idx="13"/>
          </p:nvPr>
        </p:nvSpPr>
        <p:spPr/>
        <p:txBody>
          <a:bodyPr>
            <a:noAutofit/>
          </a:bodyPr>
          <a:lstStyle/>
          <a:p>
            <a:r>
              <a:rPr lang="en-US" sz="3200"/>
              <a:t>Question 2g</a:t>
            </a:r>
          </a:p>
        </p:txBody>
      </p:sp>
      <p:graphicFrame>
        <p:nvGraphicFramePr>
          <p:cNvPr id="7" name="Table 7">
            <a:extLst>
              <a:ext uri="{FF2B5EF4-FFF2-40B4-BE49-F238E27FC236}">
                <a16:creationId xmlns:a16="http://schemas.microsoft.com/office/drawing/2014/main" id="{9D615CEE-6821-4A17-B15D-3645D85D024B}"/>
              </a:ext>
            </a:extLst>
          </p:cNvPr>
          <p:cNvGraphicFramePr>
            <a:graphicFrameLocks noGrp="1"/>
          </p:cNvGraphicFramePr>
          <p:nvPr>
            <p:extLst>
              <p:ext uri="{D42A27DB-BD31-4B8C-83A1-F6EECF244321}">
                <p14:modId xmlns:p14="http://schemas.microsoft.com/office/powerpoint/2010/main" val="539798155"/>
              </p:ext>
            </p:extLst>
          </p:nvPr>
        </p:nvGraphicFramePr>
        <p:xfrm>
          <a:off x="760791" y="2441820"/>
          <a:ext cx="10118130" cy="3992880"/>
        </p:xfrm>
        <a:graphic>
          <a:graphicData uri="http://schemas.openxmlformats.org/drawingml/2006/table">
            <a:tbl>
              <a:tblPr firstRow="1" bandRow="1">
                <a:tableStyleId>{7DF18680-E054-41AD-8BC1-D1AEF772440D}</a:tableStyleId>
              </a:tblPr>
              <a:tblGrid>
                <a:gridCol w="4906787">
                  <a:extLst>
                    <a:ext uri="{9D8B030D-6E8A-4147-A177-3AD203B41FA5}">
                      <a16:colId xmlns:a16="http://schemas.microsoft.com/office/drawing/2014/main" val="2298034621"/>
                    </a:ext>
                  </a:extLst>
                </a:gridCol>
                <a:gridCol w="5211343">
                  <a:extLst>
                    <a:ext uri="{9D8B030D-6E8A-4147-A177-3AD203B41FA5}">
                      <a16:colId xmlns:a16="http://schemas.microsoft.com/office/drawing/2014/main" val="1900855142"/>
                    </a:ext>
                  </a:extLst>
                </a:gridCol>
              </a:tblGrid>
              <a:tr h="166975">
                <a:tc>
                  <a:txBody>
                    <a:bodyPr/>
                    <a:lstStyle/>
                    <a:p>
                      <a:pPr algn="ctr"/>
                      <a:r>
                        <a:rPr lang="en-US" sz="1400">
                          <a:solidFill>
                            <a:schemeClr val="bg1"/>
                          </a:solidFill>
                          <a:latin typeface="+mn-lt"/>
                          <a:cs typeface="Times New Roman" panose="02020603050405020304" pitchFamily="18" charset="0"/>
                        </a:rPr>
                        <a:t>Name of Site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400" b="1">
                          <a:solidFill>
                            <a:schemeClr val="bg1"/>
                          </a:solidFill>
                          <a:latin typeface="+mn-lt"/>
                          <a:cs typeface="Times New Roman" panose="02020603050405020304" pitchFamily="18" charset="0"/>
                        </a:rPr>
                        <a:t>Address</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129014400"/>
                  </a:ext>
                </a:extLst>
              </a:tr>
              <a:tr h="332581">
                <a:tc>
                  <a:txBody>
                    <a:bodyPr/>
                    <a:lstStyle/>
                    <a:p>
                      <a:pPr algn="l"/>
                      <a:r>
                        <a:rPr lang="en-US" sz="1600" b="0">
                          <a:latin typeface="+mn-lt"/>
                          <a:cs typeface="Times New Roman" panose="02020603050405020304" pitchFamily="18" charset="0"/>
                        </a:rPr>
                        <a:t>1. Hilltop </a:t>
                      </a:r>
                    </a:p>
                  </a:txBody>
                  <a:tcPr>
                    <a:lnL w="12700" cap="flat" cmpd="sng" algn="ctr">
                      <a:solidFill>
                        <a:schemeClr val="tx1"/>
                      </a:solidFill>
                      <a:prstDash val="solid"/>
                      <a:round/>
                      <a:headEnd type="none" w="med" len="med"/>
                      <a:tailEnd type="none" w="med" len="med"/>
                    </a:lnL>
                  </a:tcPr>
                </a:tc>
                <a:tc>
                  <a:txBody>
                    <a:bodyPr/>
                    <a:lstStyle/>
                    <a:p>
                      <a:pPr algn="ctr"/>
                      <a:r>
                        <a:rPr lang="en-US" sz="1600" b="0">
                          <a:latin typeface="+mn-lt"/>
                          <a:cs typeface="Times New Roman" panose="02020603050405020304" pitchFamily="18" charset="0"/>
                        </a:rPr>
                        <a:t>1018 W. 6</a:t>
                      </a:r>
                      <a:r>
                        <a:rPr lang="en-US" sz="1600" b="0" baseline="30000">
                          <a:latin typeface="+mn-lt"/>
                          <a:cs typeface="Times New Roman" panose="02020603050405020304" pitchFamily="18" charset="0"/>
                        </a:rPr>
                        <a:t>th</a:t>
                      </a:r>
                      <a:r>
                        <a:rPr lang="en-US" sz="1600" b="0">
                          <a:latin typeface="+mn-lt"/>
                          <a:cs typeface="Times New Roman" panose="02020603050405020304" pitchFamily="18" charset="0"/>
                        </a:rPr>
                        <a:t> St.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65896409"/>
                  </a:ext>
                </a:extLst>
              </a:tr>
              <a:tr h="332581">
                <a:tc>
                  <a:txBody>
                    <a:bodyPr/>
                    <a:lstStyle/>
                    <a:p>
                      <a:pPr algn="l"/>
                      <a:r>
                        <a:rPr lang="en-US" sz="1600" b="0">
                          <a:latin typeface="+mn-lt"/>
                          <a:cs typeface="Times New Roman" panose="02020603050405020304" pitchFamily="18" charset="0"/>
                        </a:rPr>
                        <a:t>2. Fraim Boys &amp; Girls Club</a:t>
                      </a:r>
                    </a:p>
                  </a:txBody>
                  <a:tcPr>
                    <a:lnL w="12700" cap="flat" cmpd="sng" algn="ctr">
                      <a:solidFill>
                        <a:schemeClr val="tx1"/>
                      </a:solidFill>
                      <a:prstDash val="solid"/>
                      <a:round/>
                      <a:headEnd type="none" w="med" len="med"/>
                      <a:tailEnd type="none" w="med" len="med"/>
                    </a:lnL>
                  </a:tcPr>
                </a:tc>
                <a:tc>
                  <a:txBody>
                    <a:bodyPr/>
                    <a:lstStyle/>
                    <a:p>
                      <a:pPr algn="ctr"/>
                      <a:r>
                        <a:rPr lang="en-US" sz="1600" b="0">
                          <a:latin typeface="+mn-lt"/>
                          <a:cs typeface="Times New Roman" panose="02020603050405020304" pitchFamily="18" charset="0"/>
                        </a:rPr>
                        <a:t>699 S. Union St.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19634444"/>
                  </a:ext>
                </a:extLst>
              </a:tr>
              <a:tr h="332581">
                <a:tc>
                  <a:txBody>
                    <a:bodyPr/>
                    <a:lstStyle/>
                    <a:p>
                      <a:pPr algn="l"/>
                      <a:r>
                        <a:rPr lang="en-US" sz="1600" b="0">
                          <a:latin typeface="+mn-lt"/>
                          <a:cs typeface="Times New Roman" panose="02020603050405020304" pitchFamily="18" charset="0"/>
                        </a:rPr>
                        <a:t>3. WHACC</a:t>
                      </a:r>
                    </a:p>
                  </a:txBody>
                  <a:tcPr>
                    <a:lnL w="12700" cap="flat" cmpd="sng" algn="ctr">
                      <a:solidFill>
                        <a:schemeClr val="tx1"/>
                      </a:solidFill>
                      <a:prstDash val="solid"/>
                      <a:round/>
                      <a:headEnd type="none" w="med" len="med"/>
                      <a:tailEnd type="none" w="med" len="med"/>
                    </a:lnL>
                  </a:tcPr>
                </a:tc>
                <a:tc>
                  <a:txBody>
                    <a:bodyPr/>
                    <a:lstStyle/>
                    <a:p>
                      <a:pPr algn="ctr"/>
                      <a:r>
                        <a:rPr lang="en-US" sz="1600" b="0">
                          <a:latin typeface="+mn-lt"/>
                          <a:cs typeface="Times New Roman" panose="02020603050405020304" pitchFamily="18" charset="0"/>
                        </a:rPr>
                        <a:t>501 N. Madison St.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487328777"/>
                  </a:ext>
                </a:extLst>
              </a:tr>
              <a:tr h="332581">
                <a:tc>
                  <a:txBody>
                    <a:bodyPr/>
                    <a:lstStyle/>
                    <a:p>
                      <a:pPr algn="l"/>
                      <a:r>
                        <a:rPr lang="en-US" sz="1600" b="0">
                          <a:latin typeface="+mn-lt"/>
                          <a:cs typeface="Times New Roman" panose="02020603050405020304" pitchFamily="18" charset="0"/>
                        </a:rPr>
                        <a:t>4. The Wilmington PAL</a:t>
                      </a:r>
                    </a:p>
                  </a:txBody>
                  <a:tcPr>
                    <a:lnL w="12700" cap="flat" cmpd="sng" algn="ctr">
                      <a:solidFill>
                        <a:schemeClr val="tx1"/>
                      </a:solidFill>
                      <a:prstDash val="solid"/>
                      <a:round/>
                      <a:headEnd type="none" w="med" len="med"/>
                      <a:tailEnd type="none" w="med" len="med"/>
                    </a:lnL>
                  </a:tcPr>
                </a:tc>
                <a:tc>
                  <a:txBody>
                    <a:bodyPr/>
                    <a:lstStyle/>
                    <a:p>
                      <a:pPr algn="ctr"/>
                      <a:r>
                        <a:rPr lang="en-US" sz="1600" b="0">
                          <a:latin typeface="+mn-lt"/>
                          <a:cs typeface="Times New Roman" panose="02020603050405020304" pitchFamily="18" charset="0"/>
                        </a:rPr>
                        <a:t>3707 N. Market St.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30669522"/>
                  </a:ext>
                </a:extLst>
              </a:tr>
              <a:tr h="332581">
                <a:tc>
                  <a:txBody>
                    <a:bodyPr/>
                    <a:lstStyle/>
                    <a:p>
                      <a:pPr algn="l"/>
                      <a:r>
                        <a:rPr lang="en-US" sz="1600" b="0">
                          <a:latin typeface="+mn-lt"/>
                          <a:cs typeface="Times New Roman" panose="02020603050405020304" pitchFamily="18" charset="0"/>
                        </a:rPr>
                        <a:t>5. YMCA</a:t>
                      </a:r>
                    </a:p>
                  </a:txBody>
                  <a:tcPr>
                    <a:lnL w="12700" cap="flat" cmpd="sng" algn="ctr">
                      <a:solidFill>
                        <a:schemeClr val="tx1"/>
                      </a:solidFill>
                      <a:prstDash val="solid"/>
                      <a:round/>
                      <a:headEnd type="none" w="med" len="med"/>
                      <a:tailEnd type="none" w="med" len="med"/>
                    </a:lnL>
                  </a:tcPr>
                </a:tc>
                <a:tc>
                  <a:txBody>
                    <a:bodyPr/>
                    <a:lstStyle/>
                    <a:p>
                      <a:pPr algn="ctr"/>
                      <a:r>
                        <a:rPr lang="en-US" sz="1600" b="0">
                          <a:latin typeface="+mn-lt"/>
                          <a:cs typeface="Times New Roman" panose="02020603050405020304" pitchFamily="18" charset="0"/>
                        </a:rPr>
                        <a:t>1000 N. Walnut St.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88555273"/>
                  </a:ext>
                </a:extLst>
              </a:tr>
              <a:tr h="332581">
                <a:tc>
                  <a:txBody>
                    <a:bodyPr/>
                    <a:lstStyle/>
                    <a:p>
                      <a:pPr algn="l"/>
                      <a:r>
                        <a:rPr lang="en-US" sz="1600" b="0">
                          <a:latin typeface="+mn-lt"/>
                          <a:cs typeface="Times New Roman" panose="02020603050405020304" pitchFamily="18" charset="0"/>
                        </a:rPr>
                        <a:t>6. Fraim’s Boys &amp; Girls Club</a:t>
                      </a:r>
                    </a:p>
                  </a:txBody>
                  <a:tcPr>
                    <a:lnL w="12700" cap="flat" cmpd="sng" algn="ctr">
                      <a:solidFill>
                        <a:schemeClr val="tx1"/>
                      </a:solidFill>
                      <a:prstDash val="solid"/>
                      <a:round/>
                      <a:headEnd type="none" w="med" len="med"/>
                      <a:tailEnd type="none" w="med" len="med"/>
                    </a:lnL>
                  </a:tcPr>
                </a:tc>
                <a:tc>
                  <a:txBody>
                    <a:bodyPr/>
                    <a:lstStyle/>
                    <a:p>
                      <a:pPr algn="ctr"/>
                      <a:r>
                        <a:rPr lang="en-US" sz="1600" b="0">
                          <a:latin typeface="+mn-lt"/>
                          <a:cs typeface="Times New Roman" panose="02020603050405020304" pitchFamily="18" charset="0"/>
                        </a:rPr>
                        <a:t>669 S. Union St.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58257330"/>
                  </a:ext>
                </a:extLst>
              </a:tr>
              <a:tr h="332581">
                <a:tc>
                  <a:txBody>
                    <a:bodyPr/>
                    <a:lstStyle/>
                    <a:p>
                      <a:pPr algn="l"/>
                      <a:r>
                        <a:rPr lang="en-US" sz="1600" b="0">
                          <a:latin typeface="+mn-lt"/>
                          <a:cs typeface="Times New Roman" panose="02020603050405020304" pitchFamily="18" charset="0"/>
                        </a:rPr>
                        <a:t>7. West End Neighborhood House</a:t>
                      </a:r>
                    </a:p>
                  </a:txBody>
                  <a:tcPr>
                    <a:lnL w="12700" cap="flat" cmpd="sng" algn="ctr">
                      <a:solidFill>
                        <a:schemeClr val="tx1"/>
                      </a:solidFill>
                      <a:prstDash val="solid"/>
                      <a:round/>
                      <a:headEnd type="none" w="med" len="med"/>
                      <a:tailEnd type="none" w="med" len="med"/>
                    </a:lnL>
                  </a:tcPr>
                </a:tc>
                <a:tc>
                  <a:txBody>
                    <a:bodyPr/>
                    <a:lstStyle/>
                    <a:p>
                      <a:pPr algn="ctr"/>
                      <a:r>
                        <a:rPr lang="en-US" sz="1600" b="0">
                          <a:latin typeface="+mn-lt"/>
                          <a:cs typeface="Times New Roman" panose="02020603050405020304" pitchFamily="18" charset="0"/>
                        </a:rPr>
                        <a:t>710 N. Lincoln St.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85065558"/>
                  </a:ext>
                </a:extLst>
              </a:tr>
              <a:tr h="332581">
                <a:tc>
                  <a:txBody>
                    <a:bodyPr/>
                    <a:lstStyle/>
                    <a:p>
                      <a:pPr algn="l"/>
                      <a:r>
                        <a:rPr lang="en-US" sz="1600" b="0">
                          <a:latin typeface="+mn-lt"/>
                          <a:cs typeface="Times New Roman" panose="02020603050405020304" pitchFamily="18" charset="0"/>
                        </a:rPr>
                        <a:t>8. Latin American Community Center</a:t>
                      </a:r>
                    </a:p>
                  </a:txBody>
                  <a:tcPr>
                    <a:lnL w="12700" cap="flat" cmpd="sng" algn="ctr">
                      <a:solidFill>
                        <a:schemeClr val="tx1"/>
                      </a:solidFill>
                      <a:prstDash val="solid"/>
                      <a:round/>
                      <a:headEnd type="none" w="med" len="med"/>
                      <a:tailEnd type="none" w="med" len="med"/>
                    </a:lnL>
                  </a:tcPr>
                </a:tc>
                <a:tc>
                  <a:txBody>
                    <a:bodyPr/>
                    <a:lstStyle/>
                    <a:p>
                      <a:pPr algn="ctr"/>
                      <a:r>
                        <a:rPr lang="en-US" sz="1600" b="0">
                          <a:latin typeface="+mn-lt"/>
                          <a:cs typeface="Times New Roman" panose="02020603050405020304" pitchFamily="18" charset="0"/>
                        </a:rPr>
                        <a:t>403 N. Van Buren St.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718382"/>
                  </a:ext>
                </a:extLst>
              </a:tr>
              <a:tr h="332581">
                <a:tc>
                  <a:txBody>
                    <a:bodyPr/>
                    <a:lstStyle/>
                    <a:p>
                      <a:pPr algn="l"/>
                      <a:r>
                        <a:rPr lang="en-US" sz="1600" b="0">
                          <a:latin typeface="+mn-lt"/>
                          <a:cs typeface="Times New Roman" panose="02020603050405020304" pitchFamily="18" charset="0"/>
                        </a:rPr>
                        <a:t>9. MSK Community Center</a:t>
                      </a:r>
                    </a:p>
                  </a:txBody>
                  <a:tcPr>
                    <a:lnL w="12700" cap="flat" cmpd="sng" algn="ctr">
                      <a:solidFill>
                        <a:schemeClr val="tx1"/>
                      </a:solidFill>
                      <a:prstDash val="solid"/>
                      <a:round/>
                      <a:headEnd type="none" w="med" len="med"/>
                      <a:tailEnd type="none" w="med" len="med"/>
                    </a:lnL>
                  </a:tcPr>
                </a:tc>
                <a:tc>
                  <a:txBody>
                    <a:bodyPr/>
                    <a:lstStyle/>
                    <a:p>
                      <a:pPr algn="ctr"/>
                      <a:r>
                        <a:rPr lang="en-US" sz="1600" b="0">
                          <a:latin typeface="+mn-lt"/>
                          <a:cs typeface="Times New Roman" panose="02020603050405020304" pitchFamily="18" charset="0"/>
                        </a:rPr>
                        <a:t>1009 Sycamore St.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92080999"/>
                  </a:ext>
                </a:extLst>
              </a:tr>
              <a:tr h="332581">
                <a:tc>
                  <a:txBody>
                    <a:bodyPr/>
                    <a:lstStyle/>
                    <a:p>
                      <a:pPr algn="l"/>
                      <a:r>
                        <a:rPr lang="en-US" sz="1600" b="0">
                          <a:latin typeface="+mn-lt"/>
                          <a:cs typeface="Times New Roman" panose="02020603050405020304" pitchFamily="18" charset="0"/>
                        </a:rPr>
                        <a:t>10. Teen Warehouse</a:t>
                      </a:r>
                    </a:p>
                  </a:txBody>
                  <a:tcPr>
                    <a:lnL w="12700" cap="flat" cmpd="sng" algn="ctr">
                      <a:solidFill>
                        <a:schemeClr val="tx1"/>
                      </a:solidFill>
                      <a:prstDash val="solid"/>
                      <a:round/>
                      <a:headEnd type="none" w="med" len="med"/>
                      <a:tailEnd type="none" w="med" len="med"/>
                    </a:lnL>
                  </a:tcPr>
                </a:tc>
                <a:tc>
                  <a:txBody>
                    <a:bodyPr/>
                    <a:lstStyle/>
                    <a:p>
                      <a:pPr algn="ctr"/>
                      <a:r>
                        <a:rPr lang="en-US" sz="1600" b="0">
                          <a:latin typeface="+mn-lt"/>
                          <a:cs typeface="Times New Roman" panose="02020603050405020304" pitchFamily="18" charset="0"/>
                        </a:rPr>
                        <a:t>1121 Thatcher St.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18410488"/>
                  </a:ext>
                </a:extLst>
              </a:tr>
              <a:tr h="332581">
                <a:tc>
                  <a:txBody>
                    <a:bodyPr/>
                    <a:lstStyle/>
                    <a:p>
                      <a:pPr algn="l"/>
                      <a:r>
                        <a:rPr lang="en-US" sz="1600" b="0">
                          <a:latin typeface="+mn-lt"/>
                          <a:cs typeface="Times New Roman" panose="02020603050405020304" pitchFamily="18" charset="0"/>
                        </a:rPr>
                        <a:t>11. Southbridge Neighborhood House</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600" b="0">
                          <a:latin typeface="+mn-lt"/>
                          <a:cs typeface="Times New Roman" panose="02020603050405020304" pitchFamily="18" charset="0"/>
                        </a:rPr>
                        <a:t>1218 B Street </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9178978"/>
                  </a:ext>
                </a:extLst>
              </a:tr>
            </a:tbl>
          </a:graphicData>
        </a:graphic>
      </p:graphicFrame>
    </p:spTree>
    <p:extLst>
      <p:ext uri="{BB962C8B-B14F-4D97-AF65-F5344CB8AC3E}">
        <p14:creationId xmlns:p14="http://schemas.microsoft.com/office/powerpoint/2010/main" val="3747154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390CA-380F-1171-1271-92992C28C54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2BD37A-526B-8CEA-0180-83F24D7D8BAC}"/>
              </a:ext>
            </a:extLst>
          </p:cNvPr>
          <p:cNvSpPr>
            <a:spLocks noGrp="1"/>
          </p:cNvSpPr>
          <p:nvPr>
            <p:ph sz="half" idx="2"/>
          </p:nvPr>
        </p:nvSpPr>
        <p:spPr>
          <a:xfrm>
            <a:off x="192612" y="1920227"/>
            <a:ext cx="10718128" cy="4001602"/>
          </a:xfrm>
        </p:spPr>
        <p:txBody>
          <a:bodyPr>
            <a:normAutofit lnSpcReduction="10000"/>
          </a:bodyPr>
          <a:lstStyle/>
          <a:p>
            <a:pPr marL="457200" marR="231775" lvl="1" indent="0">
              <a:lnSpc>
                <a:spcPct val="115000"/>
              </a:lnSpc>
              <a:spcBef>
                <a:spcPts val="0"/>
              </a:spcBef>
              <a:spcAft>
                <a:spcPts val="1200"/>
              </a:spcAft>
              <a:buNone/>
              <a:tabLst>
                <a:tab pos="304800" algn="l"/>
              </a:tabLst>
            </a:pPr>
            <a:endParaRPr lang="en-US" sz="1600" b="1" dirty="0">
              <a:latin typeface="Arial" panose="020B0604020202020204" pitchFamily="34" charset="0"/>
              <a:cs typeface="Arial" panose="020B0604020202020204" pitchFamily="34" charset="0"/>
            </a:endParaRPr>
          </a:p>
          <a:p>
            <a:pPr marL="457200" marR="231775" lvl="1" indent="0">
              <a:lnSpc>
                <a:spcPct val="115000"/>
              </a:lnSpc>
              <a:spcBef>
                <a:spcPts val="0"/>
              </a:spcBef>
              <a:spcAft>
                <a:spcPts val="1200"/>
              </a:spcAft>
              <a:buNone/>
              <a:tabLst>
                <a:tab pos="304800" algn="l"/>
              </a:tabLst>
            </a:pPr>
            <a:r>
              <a:rPr lang="en-US" sz="1400" dirty="0">
                <a:latin typeface="Arial" panose="020B0604020202020204" pitchFamily="34" charset="0"/>
                <a:cs typeface="Arial" panose="020B0604020202020204" pitchFamily="34" charset="0"/>
              </a:rPr>
              <a:t>Discuss any budgetary cost set aside for establishing the following relatively new programming, and please share how the programs will be marketed, and if any cost to the youth: </a:t>
            </a:r>
          </a:p>
          <a:p>
            <a:pPr marR="231775" lvl="1">
              <a:lnSpc>
                <a:spcPct val="115000"/>
              </a:lnSpc>
              <a:spcBef>
                <a:spcPts val="0"/>
              </a:spcBef>
              <a:spcAft>
                <a:spcPts val="1200"/>
              </a:spcAft>
              <a:buAutoNum type="alphaLcPeriod"/>
              <a:tabLst>
                <a:tab pos="304800" algn="l"/>
              </a:tabLst>
            </a:pPr>
            <a:r>
              <a:rPr lang="en-US" sz="1400" dirty="0">
                <a:latin typeface="Arial" panose="020B0604020202020204" pitchFamily="34" charset="0"/>
                <a:cs typeface="Arial" panose="020B0604020202020204" pitchFamily="34" charset="0"/>
              </a:rPr>
              <a:t>Youth Entrepreneurship &amp; Business Development Program </a:t>
            </a:r>
          </a:p>
          <a:p>
            <a:pPr marR="231775" lvl="1">
              <a:lnSpc>
                <a:spcPct val="115000"/>
              </a:lnSpc>
              <a:spcBef>
                <a:spcPts val="0"/>
              </a:spcBef>
              <a:spcAft>
                <a:spcPts val="1200"/>
              </a:spcAft>
              <a:buAutoNum type="alphaLcPeriod"/>
              <a:tabLst>
                <a:tab pos="304800" algn="l"/>
              </a:tabLst>
            </a:pPr>
            <a:r>
              <a:rPr lang="en-US" sz="1400" dirty="0">
                <a:latin typeface="Arial" panose="020B0604020202020204" pitchFamily="34" charset="0"/>
                <a:cs typeface="Arial" panose="020B0604020202020204" pitchFamily="34" charset="0"/>
              </a:rPr>
              <a:t>Film, Media, &amp; Content Creation Lab </a:t>
            </a:r>
          </a:p>
          <a:p>
            <a:pPr marR="231775" lvl="1">
              <a:lnSpc>
                <a:spcPct val="115000"/>
              </a:lnSpc>
              <a:spcBef>
                <a:spcPts val="0"/>
              </a:spcBef>
              <a:spcAft>
                <a:spcPts val="1200"/>
              </a:spcAft>
              <a:buAutoNum type="alphaLcPeriod"/>
              <a:tabLst>
                <a:tab pos="304800" algn="l"/>
              </a:tabLst>
            </a:pPr>
            <a:r>
              <a:rPr lang="en-US" sz="1400" dirty="0">
                <a:latin typeface="Arial" panose="020B0604020202020204" pitchFamily="34" charset="0"/>
                <a:cs typeface="Arial" panose="020B0604020202020204" pitchFamily="34" charset="0"/>
              </a:rPr>
              <a:t>Mobile Recreation Unit </a:t>
            </a:r>
          </a:p>
          <a:p>
            <a:pPr marR="231775" lvl="1">
              <a:lnSpc>
                <a:spcPct val="115000"/>
              </a:lnSpc>
              <a:spcBef>
                <a:spcPts val="0"/>
              </a:spcBef>
              <a:spcAft>
                <a:spcPts val="1200"/>
              </a:spcAft>
              <a:buAutoNum type="alphaLcPeriod"/>
              <a:tabLst>
                <a:tab pos="304800" algn="l"/>
              </a:tabLst>
            </a:pPr>
            <a:r>
              <a:rPr lang="en-US" sz="1400" dirty="0">
                <a:latin typeface="Arial" panose="020B0604020202020204" pitchFamily="34" charset="0"/>
                <a:cs typeface="Arial" panose="020B0604020202020204" pitchFamily="34" charset="0"/>
              </a:rPr>
              <a:t>Youth Career Development Pathway for ages 18 to 20</a:t>
            </a:r>
          </a:p>
          <a:p>
            <a:pPr marL="457200" marR="231775" lvl="1" indent="0">
              <a:lnSpc>
                <a:spcPct val="115000"/>
              </a:lnSpc>
              <a:spcBef>
                <a:spcPts val="0"/>
              </a:spcBef>
              <a:spcAft>
                <a:spcPts val="1200"/>
              </a:spcAft>
              <a:buNone/>
              <a:tabLst>
                <a:tab pos="304800" algn="l"/>
              </a:tabLst>
            </a:pPr>
            <a:r>
              <a:rPr lang="en-US" sz="1400" dirty="0">
                <a:latin typeface="Arial" panose="020B0604020202020204" pitchFamily="34" charset="0"/>
                <a:ea typeface="Times New Roman" panose="02020603050405020304" pitchFamily="18" charset="0"/>
                <a:cs typeface="Arial" panose="020B0604020202020204" pitchFamily="34" charset="0"/>
              </a:rPr>
              <a:t>Currently, the Department does not have dedicated budget lines set aside for these initiatives. However, we are proposing to pilot these programs in Summer 2025 with the support and backing of City Council and this administration. These programs were developed in response to increasing youth interest in entrepreneurship, creative expression and the need for mobile recreational access across our communities. Additionally</a:t>
            </a:r>
            <a:r>
              <a:rPr lang="en-US" sz="1400" dirty="0">
                <a:latin typeface="Arial" panose="020B0604020202020204" pitchFamily="34" charset="0"/>
                <a:cs typeface="Arial" panose="020B0604020202020204" pitchFamily="34" charset="0"/>
              </a:rPr>
              <a:t>, after assessing previous year’s budgets and looking at programming that did not gain a lot of traction, we plan on allocating those resources toward these new initiatives.</a:t>
            </a:r>
          </a:p>
          <a:p>
            <a:pPr marL="457200" marR="231775" lvl="1" indent="0">
              <a:lnSpc>
                <a:spcPct val="115000"/>
              </a:lnSpc>
              <a:spcBef>
                <a:spcPts val="0"/>
              </a:spcBef>
              <a:spcAft>
                <a:spcPts val="1200"/>
              </a:spcAft>
              <a:buNone/>
              <a:tabLst>
                <a:tab pos="304800" algn="l"/>
              </a:tabLst>
            </a:pP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p>
            <a:pPr marR="231775" lvl="1">
              <a:lnSpc>
                <a:spcPct val="115000"/>
              </a:lnSpc>
              <a:spcBef>
                <a:spcPts val="0"/>
              </a:spcBef>
              <a:spcAft>
                <a:spcPts val="1200"/>
              </a:spcAft>
              <a:buAutoNum type="alphaLcPeriod"/>
              <a:tabLst>
                <a:tab pos="304800" algn="l"/>
              </a:tabLst>
            </a:pP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B1728726-F924-78DE-E882-F2003DB76C30}"/>
              </a:ext>
            </a:extLst>
          </p:cNvPr>
          <p:cNvSpPr txBox="1"/>
          <p:nvPr/>
        </p:nvSpPr>
        <p:spPr>
          <a:xfrm>
            <a:off x="192612" y="1103697"/>
            <a:ext cx="6096000" cy="584775"/>
          </a:xfrm>
          <a:prstGeom prst="rect">
            <a:avLst/>
          </a:prstGeom>
          <a:noFill/>
        </p:spPr>
        <p:txBody>
          <a:bodyPr wrap="square" lIns="91440" tIns="45720" rIns="91440" bIns="45720" anchor="t">
            <a:spAutoFit/>
          </a:bodyPr>
          <a:lstStyle/>
          <a:p>
            <a:r>
              <a:rPr lang="en-US" sz="3200" b="1">
                <a:latin typeface="Arial" panose="020B0604020202020204" pitchFamily="34" charset="0"/>
                <a:cs typeface="Arial" panose="020B0604020202020204" pitchFamily="34" charset="0"/>
              </a:rPr>
              <a:t>Question 3 a, b, c, &amp; d</a:t>
            </a:r>
            <a:endParaRPr lang="en-US" sz="3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0276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F69BB-F2C3-ED7E-4283-EBCD68D3FF6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0D318F-4F03-5987-AF33-D2D82C705E10}"/>
              </a:ext>
            </a:extLst>
          </p:cNvPr>
          <p:cNvSpPr>
            <a:spLocks noGrp="1"/>
          </p:cNvSpPr>
          <p:nvPr>
            <p:ph sz="half" idx="2"/>
          </p:nvPr>
        </p:nvSpPr>
        <p:spPr>
          <a:xfrm>
            <a:off x="260346" y="2157292"/>
            <a:ext cx="10718128" cy="4659583"/>
          </a:xfrm>
        </p:spPr>
        <p:txBody>
          <a:bodyPr>
            <a:normAutofit/>
          </a:bodyPr>
          <a:lstStyle/>
          <a:p>
            <a:pPr marL="457200" marR="231775" lvl="1" indent="0">
              <a:lnSpc>
                <a:spcPct val="115000"/>
              </a:lnSpc>
              <a:spcBef>
                <a:spcPts val="0"/>
              </a:spcBef>
              <a:spcAft>
                <a:spcPts val="1200"/>
              </a:spcAft>
              <a:buNone/>
              <a:tabLst>
                <a:tab pos="304800" algn="l"/>
              </a:tabLst>
            </a:pPr>
            <a:r>
              <a:rPr lang="en-US" sz="1600" dirty="0">
                <a:latin typeface="Arial" panose="020B0604020202020204" pitchFamily="34" charset="0"/>
                <a:cs typeface="Arial" panose="020B0604020202020204" pitchFamily="34" charset="0"/>
              </a:rPr>
              <a:t>Discuss any budgetary cost set aside for establishing the following relatively new programming, and please share how the programs will be marketed, and if any cost to the youth: </a:t>
            </a:r>
          </a:p>
          <a:p>
            <a:pPr marL="457200" marR="231775" lvl="1" indent="0">
              <a:lnSpc>
                <a:spcPct val="115000"/>
              </a:lnSpc>
              <a:spcBef>
                <a:spcPts val="0"/>
              </a:spcBef>
              <a:spcAft>
                <a:spcPts val="1200"/>
              </a:spcAft>
              <a:buNone/>
              <a:tabLst>
                <a:tab pos="304800" algn="l"/>
              </a:tabLst>
            </a:pPr>
            <a:r>
              <a:rPr lang="en-US" sz="1600" dirty="0">
                <a:latin typeface="Arial" panose="020B0604020202020204" pitchFamily="34" charset="0"/>
                <a:cs typeface="Arial" panose="020B0604020202020204" pitchFamily="34" charset="0"/>
              </a:rPr>
              <a:t>Youth Entrepreneurship &amp; Business Development Program is a free program slated to launch in Fall, 2025 at WHACC. The program is </a:t>
            </a:r>
            <a:r>
              <a:rPr lang="en-US" sz="1600" b="0" i="0" dirty="0">
                <a:solidFill>
                  <a:srgbClr val="222222"/>
                </a:solidFill>
                <a:effectLst/>
                <a:latin typeface="Arial" panose="020B0604020202020204" pitchFamily="34" charset="0"/>
                <a:cs typeface="Arial" panose="020B0604020202020204" pitchFamily="34" charset="0"/>
              </a:rPr>
              <a:t>designed for youth ages 14–17 who are eager to explore the world of business and entrepreneurship. Participants will learn essential skills including branding and personal identity, writing a business plan, marketing and social media strategies, financial literacy and budgeting, and the basics of e-commerce and product development. Through hands-on activities and real-world applications, students will gain the tools and confidence to turn their ideas into action and build a foundation for future success. </a:t>
            </a:r>
          </a:p>
          <a:p>
            <a:pPr marL="457200" marR="231775" lvl="1" indent="0">
              <a:lnSpc>
                <a:spcPct val="115000"/>
              </a:lnSpc>
              <a:spcBef>
                <a:spcPts val="0"/>
              </a:spcBef>
              <a:spcAft>
                <a:spcPts val="1200"/>
              </a:spcAft>
              <a:buNone/>
              <a:tabLst>
                <a:tab pos="304800" algn="l"/>
              </a:tabLst>
            </a:pPr>
            <a:r>
              <a:rPr lang="en-US" sz="1600" b="0" i="0" dirty="0">
                <a:solidFill>
                  <a:srgbClr val="222222"/>
                </a:solidFill>
                <a:effectLst/>
                <a:latin typeface="Arial" panose="020B0604020202020204" pitchFamily="34" charset="0"/>
                <a:cs typeface="Arial" panose="020B0604020202020204" pitchFamily="34" charset="0"/>
              </a:rPr>
              <a:t>To attract youth ages 14–17 and their parents, the program will be promoted through a multi-channel approach. Youth are the best promoters of youth-centered programs, so the goal is to engage youth in the marketing process to help spread awareness. Additional marketing methods, include flyers with QR codes </a:t>
            </a:r>
            <a:r>
              <a:rPr lang="en-US" sz="1600" dirty="0">
                <a:solidFill>
                  <a:srgbClr val="222222"/>
                </a:solidFill>
                <a:latin typeface="Arial" panose="020B0604020202020204" pitchFamily="34" charset="0"/>
                <a:cs typeface="Arial" panose="020B0604020202020204" pitchFamily="34" charset="0"/>
              </a:rPr>
              <a:t>that will </a:t>
            </a:r>
            <a:r>
              <a:rPr lang="en-US" sz="1600" b="0" i="0" dirty="0">
                <a:solidFill>
                  <a:srgbClr val="222222"/>
                </a:solidFill>
                <a:effectLst/>
                <a:latin typeface="Arial" panose="020B0604020202020204" pitchFamily="34" charset="0"/>
                <a:cs typeface="Arial" panose="020B0604020202020204" pitchFamily="34" charset="0"/>
              </a:rPr>
              <a:t>be distributed to program partners, other community centers and local businesses, as well as social media and web posting.</a:t>
            </a:r>
          </a:p>
        </p:txBody>
      </p:sp>
      <p:sp>
        <p:nvSpPr>
          <p:cNvPr id="4" name="TextBox 3">
            <a:extLst>
              <a:ext uri="{FF2B5EF4-FFF2-40B4-BE49-F238E27FC236}">
                <a16:creationId xmlns:a16="http://schemas.microsoft.com/office/drawing/2014/main" id="{FC3E2313-57D7-8E94-761B-172A7E951AB4}"/>
              </a:ext>
            </a:extLst>
          </p:cNvPr>
          <p:cNvSpPr txBox="1"/>
          <p:nvPr/>
        </p:nvSpPr>
        <p:spPr>
          <a:xfrm>
            <a:off x="192611" y="1103697"/>
            <a:ext cx="9710969" cy="1569660"/>
          </a:xfrm>
          <a:prstGeom prst="rect">
            <a:avLst/>
          </a:prstGeom>
          <a:noFill/>
        </p:spPr>
        <p:txBody>
          <a:bodyPr wrap="square" lIns="91440" tIns="45720" rIns="91440" bIns="45720" anchor="t">
            <a:spAutoFit/>
          </a:bodyPr>
          <a:lstStyle/>
          <a:p>
            <a:r>
              <a:rPr lang="en-US" sz="3200" b="1">
                <a:latin typeface="Arial" panose="020B0604020202020204" pitchFamily="34" charset="0"/>
                <a:cs typeface="Arial" panose="020B0604020202020204" pitchFamily="34" charset="0"/>
              </a:rPr>
              <a:t>Question 3a: Youth Entrepreneurship &amp; Business Development Program</a:t>
            </a:r>
          </a:p>
          <a:p>
            <a:endParaRPr lang="en-US" sz="3200">
              <a:highlight>
                <a:srgbClr val="FFFF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7192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FBC18-DD8F-C910-1D4F-2DEF0880BF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EB8144-4495-3634-3A58-56AC12A88C79}"/>
              </a:ext>
            </a:extLst>
          </p:cNvPr>
          <p:cNvSpPr>
            <a:spLocks noGrp="1"/>
          </p:cNvSpPr>
          <p:nvPr>
            <p:ph sz="half" idx="2"/>
          </p:nvPr>
        </p:nvSpPr>
        <p:spPr>
          <a:xfrm>
            <a:off x="231317" y="2198417"/>
            <a:ext cx="10718128" cy="4659583"/>
          </a:xfrm>
        </p:spPr>
        <p:txBody>
          <a:bodyPr>
            <a:normAutofit/>
          </a:bodyPr>
          <a:lstStyle/>
          <a:p>
            <a:pPr marL="457200" marR="231775" lvl="1" indent="0">
              <a:lnSpc>
                <a:spcPct val="115000"/>
              </a:lnSpc>
              <a:spcBef>
                <a:spcPts val="0"/>
              </a:spcBef>
              <a:spcAft>
                <a:spcPts val="1200"/>
              </a:spcAft>
              <a:buNone/>
              <a:tabLst>
                <a:tab pos="304800" algn="l"/>
              </a:tabLst>
            </a:pPr>
            <a:r>
              <a:rPr lang="en-US" sz="1600">
                <a:latin typeface="Arial" panose="020B0604020202020204" pitchFamily="34" charset="0"/>
                <a:cs typeface="Arial" panose="020B0604020202020204" pitchFamily="34" charset="0"/>
              </a:rPr>
              <a:t>Discuss any budgetary cost set aside for establishing the following relatively new programming, and please share how the programs will be marketed, and if any cost to the youth: </a:t>
            </a:r>
          </a:p>
          <a:p>
            <a:pPr marL="457200" marR="231775" lvl="1" indent="0">
              <a:lnSpc>
                <a:spcPct val="115000"/>
              </a:lnSpc>
              <a:spcBef>
                <a:spcPts val="0"/>
              </a:spcBef>
              <a:spcAft>
                <a:spcPts val="1200"/>
              </a:spcAft>
              <a:buNone/>
              <a:tabLst>
                <a:tab pos="304800" algn="l"/>
              </a:tabLst>
            </a:pPr>
            <a:r>
              <a:rPr lang="en-US" sz="1600">
                <a:latin typeface="Arial" panose="020B0604020202020204" pitchFamily="34" charset="0"/>
                <a:cs typeface="Arial" panose="020B0604020202020204" pitchFamily="34" charset="0"/>
              </a:rPr>
              <a:t>This program will allow youth to explore digital storytelling, content creation, podcasting, editing,  and using industry-standard tools. The program will be youth-led with assistance from local businesses that are interested in elevating youth voice, while helping youth understand the film, media and content creation space.</a:t>
            </a:r>
          </a:p>
          <a:p>
            <a:pPr marL="457200" marR="231775" lvl="1" indent="0">
              <a:lnSpc>
                <a:spcPct val="115000"/>
              </a:lnSpc>
              <a:spcBef>
                <a:spcPts val="0"/>
              </a:spcBef>
              <a:spcAft>
                <a:spcPts val="1200"/>
              </a:spcAft>
              <a:buNone/>
              <a:tabLst>
                <a:tab pos="304800" algn="l"/>
              </a:tabLst>
            </a:pPr>
            <a:endParaRPr lang="en-US" sz="1600">
              <a:latin typeface="Arial" panose="020B0604020202020204" pitchFamily="34" charset="0"/>
              <a:cs typeface="Arial" panose="020B0604020202020204" pitchFamily="34" charset="0"/>
            </a:endParaRPr>
          </a:p>
          <a:p>
            <a:pPr marL="457200" marR="231775" lvl="1" indent="0">
              <a:lnSpc>
                <a:spcPct val="115000"/>
              </a:lnSpc>
              <a:spcBef>
                <a:spcPts val="0"/>
              </a:spcBef>
              <a:spcAft>
                <a:spcPts val="1200"/>
              </a:spcAft>
              <a:buNone/>
              <a:tabLst>
                <a:tab pos="304800" algn="l"/>
              </a:tabLst>
            </a:pPr>
            <a:r>
              <a:rPr lang="en-US" sz="1600">
                <a:latin typeface="Arial" panose="020B0604020202020204" pitchFamily="34" charset="0"/>
                <a:cs typeface="Arial" panose="020B0604020202020204" pitchFamily="34" charset="0"/>
              </a:rPr>
              <a:t> </a:t>
            </a:r>
            <a:endParaRPr lang="en-US" sz="1600" b="1">
              <a:highlight>
                <a:srgbClr val="FFFF00"/>
              </a:highligh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59E1EBB-251E-4F41-30E0-22E7C29EF3BB}"/>
              </a:ext>
            </a:extLst>
          </p:cNvPr>
          <p:cNvSpPr txBox="1"/>
          <p:nvPr/>
        </p:nvSpPr>
        <p:spPr>
          <a:xfrm>
            <a:off x="192612" y="1103697"/>
            <a:ext cx="10562474" cy="1077218"/>
          </a:xfrm>
          <a:prstGeom prst="rect">
            <a:avLst/>
          </a:prstGeom>
          <a:noFill/>
        </p:spPr>
        <p:txBody>
          <a:bodyPr wrap="square" lIns="91440" tIns="45720" rIns="91440" bIns="45720" anchor="t">
            <a:spAutoFit/>
          </a:bodyPr>
          <a:lstStyle/>
          <a:p>
            <a:r>
              <a:rPr lang="en-US" sz="3200" b="1">
                <a:latin typeface="Arial" panose="020B0604020202020204" pitchFamily="34" charset="0"/>
                <a:cs typeface="Arial" panose="020B0604020202020204" pitchFamily="34" charset="0"/>
              </a:rPr>
              <a:t>Question 3b: Film, Media, &amp; Content Creation Lab </a:t>
            </a:r>
          </a:p>
          <a:p>
            <a:r>
              <a:rPr lang="en-US" sz="3200" b="1">
                <a:highlight>
                  <a:srgbClr val="FFFF00"/>
                </a:highlight>
                <a:latin typeface="Arial" panose="020B0604020202020204" pitchFamily="34" charset="0"/>
                <a:cs typeface="Arial" panose="020B0604020202020204" pitchFamily="34" charset="0"/>
              </a:rPr>
              <a:t> </a:t>
            </a:r>
            <a:endParaRPr lang="en-US" sz="3200">
              <a:highlight>
                <a:srgbClr val="FFFF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8780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D6B7D-FFCA-2117-A245-2D44B9548C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C5114C-1845-6A8D-81AE-3A85380B51F5}"/>
              </a:ext>
            </a:extLst>
          </p:cNvPr>
          <p:cNvSpPr>
            <a:spLocks noGrp="1"/>
          </p:cNvSpPr>
          <p:nvPr>
            <p:ph sz="half" idx="2"/>
          </p:nvPr>
        </p:nvSpPr>
        <p:spPr>
          <a:xfrm>
            <a:off x="105526" y="2307273"/>
            <a:ext cx="10718128" cy="4659583"/>
          </a:xfrm>
        </p:spPr>
        <p:txBody>
          <a:bodyPr>
            <a:normAutofit/>
          </a:bodyPr>
          <a:lstStyle/>
          <a:p>
            <a:pPr marL="457200" marR="231775" lvl="1" indent="0">
              <a:lnSpc>
                <a:spcPct val="115000"/>
              </a:lnSpc>
              <a:spcBef>
                <a:spcPts val="0"/>
              </a:spcBef>
              <a:spcAft>
                <a:spcPts val="1200"/>
              </a:spcAft>
              <a:buNone/>
              <a:tabLst>
                <a:tab pos="304800" algn="l"/>
              </a:tabLst>
            </a:pPr>
            <a:r>
              <a:rPr lang="en-US" sz="1600">
                <a:latin typeface="Arial" panose="020B0604020202020204" pitchFamily="34" charset="0"/>
                <a:cs typeface="Arial" panose="020B0604020202020204" pitchFamily="34" charset="0"/>
              </a:rPr>
              <a:t>Discuss any budgetary cost set aside for establishing the following relatively new programming, and please share how the programs will be marketed, and if any cost to the youth: </a:t>
            </a:r>
          </a:p>
          <a:p>
            <a:pPr marL="457200" marR="231775" lvl="1" indent="0">
              <a:lnSpc>
                <a:spcPct val="115000"/>
              </a:lnSpc>
              <a:spcBef>
                <a:spcPts val="0"/>
              </a:spcBef>
              <a:spcAft>
                <a:spcPts val="1200"/>
              </a:spcAft>
              <a:buNone/>
              <a:tabLst>
                <a:tab pos="304800" algn="l"/>
              </a:tabLst>
            </a:pPr>
            <a:r>
              <a:rPr lang="en-US" sz="1600">
                <a:latin typeface="Arial" panose="020B0604020202020204" pitchFamily="34" charset="0"/>
                <a:cs typeface="Arial" panose="020B0604020202020204" pitchFamily="34" charset="0"/>
              </a:rPr>
              <a:t>The mobile recreation until is a pilot program that is slated to begin this summer, at the start of FY26. The concept is for recreational staff to observe youth in various parks participating in activities, and pop-out with additional games and recreational activities. The goal is to pop-up at 5-8 parks weekly.</a:t>
            </a:r>
          </a:p>
          <a:p>
            <a:pPr marL="457200" marR="231775" lvl="1" indent="0">
              <a:lnSpc>
                <a:spcPct val="115000"/>
              </a:lnSpc>
              <a:spcBef>
                <a:spcPts val="0"/>
              </a:spcBef>
              <a:spcAft>
                <a:spcPts val="1200"/>
              </a:spcAft>
              <a:buNone/>
              <a:tabLst>
                <a:tab pos="304800" algn="l"/>
              </a:tabLst>
            </a:pPr>
            <a:r>
              <a:rPr lang="en-US" sz="1600">
                <a:latin typeface="Arial" panose="020B0604020202020204" pitchFamily="34" charset="0"/>
                <a:cs typeface="Arial" panose="020B0604020202020204" pitchFamily="34" charset="0"/>
              </a:rPr>
              <a:t>The department currently has funds allocated for recreational equipment and some of those budgetary funds will go to support this new initiative.</a:t>
            </a:r>
          </a:p>
          <a:p>
            <a:pPr marL="457200" marR="231775" lvl="1" indent="0">
              <a:lnSpc>
                <a:spcPct val="115000"/>
              </a:lnSpc>
              <a:spcBef>
                <a:spcPts val="0"/>
              </a:spcBef>
              <a:spcAft>
                <a:spcPts val="1200"/>
              </a:spcAft>
              <a:buNone/>
              <a:tabLst>
                <a:tab pos="304800" algn="l"/>
              </a:tabLst>
            </a:pPr>
            <a:endParaRPr lang="en-US" sz="1600" b="1">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2711319C-B795-1EB2-7233-C54DCA5B4D85}"/>
              </a:ext>
            </a:extLst>
          </p:cNvPr>
          <p:cNvSpPr txBox="1"/>
          <p:nvPr/>
        </p:nvSpPr>
        <p:spPr>
          <a:xfrm>
            <a:off x="192612" y="1103697"/>
            <a:ext cx="77901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3c: Mobile Recreation Unit</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0932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F8B8C-2B7A-0CFE-1CAA-EB092E26BD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B02BDD-888C-3A1F-8E32-2AF8F72D1C9C}"/>
              </a:ext>
            </a:extLst>
          </p:cNvPr>
          <p:cNvSpPr>
            <a:spLocks noGrp="1"/>
          </p:cNvSpPr>
          <p:nvPr>
            <p:ph sz="half" idx="2"/>
          </p:nvPr>
        </p:nvSpPr>
        <p:spPr>
          <a:xfrm>
            <a:off x="236155" y="2708835"/>
            <a:ext cx="10718128" cy="4659583"/>
          </a:xfrm>
        </p:spPr>
        <p:txBody>
          <a:bodyPr>
            <a:normAutofit/>
          </a:bodyPr>
          <a:lstStyle/>
          <a:p>
            <a:pPr marL="457200" marR="231775" lvl="1" indent="0">
              <a:lnSpc>
                <a:spcPct val="115000"/>
              </a:lnSpc>
              <a:spcBef>
                <a:spcPts val="0"/>
              </a:spcBef>
              <a:spcAft>
                <a:spcPts val="1200"/>
              </a:spcAft>
              <a:buNone/>
              <a:tabLst>
                <a:tab pos="304800" algn="l"/>
              </a:tabLst>
            </a:pPr>
            <a:r>
              <a:rPr lang="en-US" sz="1600">
                <a:latin typeface="Arial" panose="020B0604020202020204" pitchFamily="34" charset="0"/>
                <a:cs typeface="Arial" panose="020B0604020202020204" pitchFamily="34" charset="0"/>
              </a:rPr>
              <a:t>Discuss any budgetary cost set aside for establishing the following relatively new programming, and please share how the programs will be marketed, and if any cost to the youth: </a:t>
            </a:r>
          </a:p>
          <a:p>
            <a:pPr marL="457200" marR="231775" lvl="1" indent="0">
              <a:lnSpc>
                <a:spcPct val="115000"/>
              </a:lnSpc>
              <a:spcBef>
                <a:spcPts val="0"/>
              </a:spcBef>
              <a:spcAft>
                <a:spcPts val="1200"/>
              </a:spcAft>
              <a:buNone/>
              <a:tabLst>
                <a:tab pos="304800" algn="l"/>
              </a:tabLst>
            </a:pPr>
            <a:r>
              <a:rPr lang="en-US" sz="1600">
                <a:latin typeface="Arial" panose="020B0604020202020204" pitchFamily="34" charset="0"/>
                <a:cs typeface="Arial" panose="020B0604020202020204" pitchFamily="34" charset="0"/>
              </a:rPr>
              <a:t>The Next Level Internship Opportunity is offered during the Summer season, and the primary focus is on placing youth workers in a position relevant to their chosen Career Pathway. Offering a positive employment experience to youth entering the workforce for the first-time or returning, while providing training for life-skill development. </a:t>
            </a:r>
          </a:p>
          <a:p>
            <a:pPr marL="457200" marR="231775" lvl="1" indent="0">
              <a:lnSpc>
                <a:spcPct val="115000"/>
              </a:lnSpc>
              <a:spcBef>
                <a:spcPts val="0"/>
              </a:spcBef>
              <a:spcAft>
                <a:spcPts val="1200"/>
              </a:spcAft>
              <a:buNone/>
              <a:tabLst>
                <a:tab pos="304800" algn="l"/>
              </a:tabLst>
            </a:pPr>
            <a:r>
              <a:rPr lang="en-US" sz="1600">
                <a:latin typeface="Arial" panose="020B0604020202020204" pitchFamily="34" charset="0"/>
                <a:cs typeface="Arial" panose="020B0604020202020204" pitchFamily="34" charset="0"/>
              </a:rPr>
              <a:t>Next Level Internship opportunities are for young adults ages 18 – 20, residing in the City of Wilmington and greater New Castle County. </a:t>
            </a:r>
          </a:p>
          <a:p>
            <a:pPr marL="457200" marR="231775" lvl="1" indent="0">
              <a:lnSpc>
                <a:spcPct val="115000"/>
              </a:lnSpc>
              <a:spcBef>
                <a:spcPts val="0"/>
              </a:spcBef>
              <a:spcAft>
                <a:spcPts val="1200"/>
              </a:spcAft>
              <a:buNone/>
              <a:tabLst>
                <a:tab pos="304800" algn="l"/>
              </a:tabLst>
            </a:pPr>
            <a:r>
              <a:rPr lang="en-US" sz="1600">
                <a:latin typeface="Arial" panose="020B0604020202020204" pitchFamily="34" charset="0"/>
                <a:cs typeface="Arial" panose="020B0604020202020204" pitchFamily="34" charset="0"/>
              </a:rPr>
              <a:t>There is $60,900 budgeted for this program (50 youth x $16.25 x 20 hours x 8 weeks)</a:t>
            </a:r>
          </a:p>
        </p:txBody>
      </p:sp>
      <p:sp>
        <p:nvSpPr>
          <p:cNvPr id="4" name="TextBox 3">
            <a:extLst>
              <a:ext uri="{FF2B5EF4-FFF2-40B4-BE49-F238E27FC236}">
                <a16:creationId xmlns:a16="http://schemas.microsoft.com/office/drawing/2014/main" id="{C2DD5440-0701-E0E7-B94B-C18C23D00BCE}"/>
              </a:ext>
            </a:extLst>
          </p:cNvPr>
          <p:cNvSpPr txBox="1"/>
          <p:nvPr/>
        </p:nvSpPr>
        <p:spPr>
          <a:xfrm>
            <a:off x="192612" y="1103698"/>
            <a:ext cx="9161700" cy="1569660"/>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3d: Youth Career Development Pathway for ages 18 to 20</a:t>
            </a:r>
            <a:endParaRPr lang="en-US" sz="3200" b="1" dirty="0">
              <a:effectLst/>
              <a:latin typeface="Arial" panose="020B0604020202020204" pitchFamily="34" charset="0"/>
              <a:ea typeface="Times New Roman" panose="02020603050405020304" pitchFamily="18" charset="0"/>
              <a:cs typeface="Arial" panose="020B0604020202020204" pitchFamily="34" charset="0"/>
            </a:endParaRPr>
          </a:p>
          <a:p>
            <a:endParaRPr lang="en-US" sz="3200" dirty="0">
              <a:highlight>
                <a:srgbClr val="FFFF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559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F8B49-62C7-40FF-8809-A254B69C619B}"/>
              </a:ext>
            </a:extLst>
          </p:cNvPr>
          <p:cNvSpPr>
            <a:spLocks noGrp="1"/>
          </p:cNvSpPr>
          <p:nvPr>
            <p:ph sz="half" idx="2"/>
          </p:nvPr>
        </p:nvSpPr>
        <p:spPr>
          <a:xfrm>
            <a:off x="736936" y="1969074"/>
            <a:ext cx="10718128" cy="3510092"/>
          </a:xfrm>
        </p:spPr>
        <p:txBody>
          <a:bodyPr>
            <a:normAutofit/>
          </a:bodyPr>
          <a:lstStyle/>
          <a:p>
            <a:pPr marL="0" marR="231775" lvl="0" indent="0">
              <a:lnSpc>
                <a:spcPct val="115000"/>
              </a:lnSpc>
              <a:spcBef>
                <a:spcPts val="0"/>
              </a:spcBef>
              <a:spcAft>
                <a:spcPts val="0"/>
              </a:spcAft>
              <a:buNone/>
              <a:tabLst>
                <a:tab pos="304800" algn="l"/>
              </a:tabLst>
            </a:pPr>
            <a:r>
              <a:rPr lang="en-US" sz="1600" b="1">
                <a:latin typeface="Arial" panose="020B0604020202020204" pitchFamily="34" charset="0"/>
                <a:cs typeface="Arial" panose="020B0604020202020204" pitchFamily="34" charset="0"/>
              </a:rPr>
              <a:t>While realizing that W.H.A.C.C. (William Anderson Hicks Community Center) has now been merged into the Recreation Division, please share all budgetary programs for the city’s only community center and the City’s emergency operation site: </a:t>
            </a:r>
          </a:p>
          <a:p>
            <a:pPr marR="231775" lvl="0">
              <a:lnSpc>
                <a:spcPct val="115000"/>
              </a:lnSpc>
              <a:spcBef>
                <a:spcPts val="0"/>
              </a:spcBef>
              <a:spcAft>
                <a:spcPts val="0"/>
              </a:spcAft>
              <a:buAutoNum type="alphaLcPeriod"/>
              <a:tabLst>
                <a:tab pos="304800" algn="l"/>
              </a:tabLst>
            </a:pPr>
            <a:r>
              <a:rPr lang="en-US" sz="1600" b="1">
                <a:latin typeface="Arial" panose="020B0604020202020204" pitchFamily="34" charset="0"/>
                <a:cs typeface="Arial" panose="020B0604020202020204" pitchFamily="34" charset="0"/>
              </a:rPr>
              <a:t>Share the operational hours for W.H.A.C.C. </a:t>
            </a:r>
          </a:p>
          <a:p>
            <a:pPr marR="231775" lvl="0">
              <a:lnSpc>
                <a:spcPct val="115000"/>
              </a:lnSpc>
              <a:spcBef>
                <a:spcPts val="0"/>
              </a:spcBef>
              <a:spcAft>
                <a:spcPts val="0"/>
              </a:spcAft>
              <a:buAutoNum type="alphaLcPeriod"/>
              <a:tabLst>
                <a:tab pos="304800" algn="l"/>
              </a:tabLst>
            </a:pPr>
            <a:r>
              <a:rPr lang="en-US" sz="1600" b="1">
                <a:latin typeface="Arial" panose="020B0604020202020204" pitchFamily="34" charset="0"/>
                <a:cs typeface="Arial" panose="020B0604020202020204" pitchFamily="34" charset="0"/>
              </a:rPr>
              <a:t>List all W.H.A.C.C. Programs (share cost for the program, share if any fees charged, share amount of funds collected the last 2 years per program, and number of attendees per program the last 2 years. </a:t>
            </a:r>
          </a:p>
          <a:p>
            <a:pPr marR="231775" lvl="0">
              <a:lnSpc>
                <a:spcPct val="115000"/>
              </a:lnSpc>
              <a:spcBef>
                <a:spcPts val="0"/>
              </a:spcBef>
              <a:spcAft>
                <a:spcPts val="0"/>
              </a:spcAft>
              <a:buAutoNum type="alphaLcPeriod"/>
              <a:tabLst>
                <a:tab pos="304800" algn="l"/>
              </a:tabLst>
            </a:pPr>
            <a:r>
              <a:rPr lang="en-US" sz="1600" b="1">
                <a:latin typeface="Arial" panose="020B0604020202020204" pitchFamily="34" charset="0"/>
                <a:cs typeface="Arial" panose="020B0604020202020204" pitchFamily="34" charset="0"/>
              </a:rPr>
              <a:t>Share if there is any consideration for Public/Private Partnerships for programming, etc. at W.H.A.C.C., and specify any current partnerships with existing youth centers, and if any cost savings. </a:t>
            </a:r>
          </a:p>
          <a:p>
            <a:pPr marR="231775" lvl="0">
              <a:lnSpc>
                <a:spcPct val="115000"/>
              </a:lnSpc>
              <a:spcBef>
                <a:spcPts val="0"/>
              </a:spcBef>
              <a:spcAft>
                <a:spcPts val="0"/>
              </a:spcAft>
              <a:buAutoNum type="alphaLcPeriod"/>
              <a:tabLst>
                <a:tab pos="304800" algn="l"/>
              </a:tabLst>
            </a:pPr>
            <a:r>
              <a:rPr lang="en-US" sz="1600" b="1">
                <a:latin typeface="Arial" panose="020B0604020202020204" pitchFamily="34" charset="0"/>
                <a:cs typeface="Arial" panose="020B0604020202020204" pitchFamily="34" charset="0"/>
              </a:rPr>
              <a:t>Specify if the Community Pass is used as a mechanism to determine programming and tracking data.</a:t>
            </a:r>
            <a:endParaRPr lang="en-US" sz="1600" b="1" spc="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AEC1C495-C241-4E0C-8F10-B3B1382DB26E}"/>
              </a:ext>
            </a:extLst>
          </p:cNvPr>
          <p:cNvSpPr txBox="1"/>
          <p:nvPr/>
        </p:nvSpPr>
        <p:spPr>
          <a:xfrm>
            <a:off x="396392" y="973068"/>
            <a:ext cx="6096000" cy="584775"/>
          </a:xfrm>
          <a:prstGeom prst="rect">
            <a:avLst/>
          </a:prstGeom>
          <a:noFill/>
        </p:spPr>
        <p:txBody>
          <a:bodyPr wrap="square" lIns="91440" tIns="45720" rIns="91440" bIns="45720" anchor="t">
            <a:spAutoFit/>
          </a:bodyPr>
          <a:lstStyle/>
          <a:p>
            <a:r>
              <a:rPr lang="en-US" sz="3200" b="1">
                <a:latin typeface="Arial" panose="020B0604020202020204" pitchFamily="34" charset="0"/>
                <a:cs typeface="Arial" panose="020B0604020202020204" pitchFamily="34" charset="0"/>
              </a:rPr>
              <a:t>Question 4</a:t>
            </a:r>
            <a:endParaRPr lang="en-US" sz="3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6325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22C05-20C8-DD55-B502-7C51D459A2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5F0F67-43F0-2B21-D16E-EBD7E9A461D6}"/>
              </a:ext>
            </a:extLst>
          </p:cNvPr>
          <p:cNvSpPr>
            <a:spLocks noGrp="1"/>
          </p:cNvSpPr>
          <p:nvPr>
            <p:ph sz="half" idx="2"/>
          </p:nvPr>
        </p:nvSpPr>
        <p:spPr>
          <a:xfrm>
            <a:off x="736936" y="1969074"/>
            <a:ext cx="10718128" cy="3915858"/>
          </a:xfrm>
        </p:spPr>
        <p:txBody>
          <a:bodyPr>
            <a:normAutofit/>
          </a:bodyPr>
          <a:lstStyle/>
          <a:p>
            <a:pPr marL="0" marR="231775" lvl="0" indent="0">
              <a:lnSpc>
                <a:spcPct val="115000"/>
              </a:lnSpc>
              <a:spcBef>
                <a:spcPts val="0"/>
              </a:spcBef>
              <a:spcAft>
                <a:spcPts val="0"/>
              </a:spcAft>
              <a:buNone/>
              <a:tabLst>
                <a:tab pos="304800" algn="l"/>
              </a:tabLst>
            </a:pPr>
            <a:r>
              <a:rPr lang="en-US" sz="1600" b="1">
                <a:effectLst/>
                <a:latin typeface="Arial" panose="020B0604020202020204" pitchFamily="34" charset="0"/>
                <a:ea typeface="Times New Roman" panose="02020603050405020304" pitchFamily="18" charset="0"/>
                <a:cs typeface="Arial" panose="020B0604020202020204" pitchFamily="34" charset="0"/>
              </a:rPr>
              <a:t>While realizing that William “Hicks” Anderson Community Center (WHACC)has now been merged into the Recreation Division, please share all budgetary programs for the city’s only community center and the City’s emergency operation site</a:t>
            </a:r>
          </a:p>
          <a:p>
            <a:pPr marL="457200" marR="169545" lvl="1" indent="0">
              <a:lnSpc>
                <a:spcPct val="115000"/>
              </a:lnSpc>
              <a:spcBef>
                <a:spcPts val="0"/>
              </a:spcBef>
              <a:spcAft>
                <a:spcPts val="0"/>
              </a:spcAft>
              <a:buSzPts val="1200"/>
              <a:buNone/>
              <a:tabLst>
                <a:tab pos="761365" algn="l"/>
              </a:tabLst>
            </a:pPr>
            <a:endParaRPr lang="en-US" sz="1600" b="1" spc="-5">
              <a:latin typeface="Arial" panose="020B0604020202020204" pitchFamily="34" charset="0"/>
              <a:ea typeface="Times New Roman" panose="02020603050405020304" pitchFamily="18" charset="0"/>
              <a:cs typeface="Arial" panose="020B0604020202020204" pitchFamily="34" charset="0"/>
            </a:endParaRPr>
          </a:p>
          <a:p>
            <a:pPr marL="800100" marR="169545" lvl="1" indent="-342900">
              <a:lnSpc>
                <a:spcPct val="115000"/>
              </a:lnSpc>
              <a:spcBef>
                <a:spcPts val="0"/>
              </a:spcBef>
              <a:spcAft>
                <a:spcPts val="0"/>
              </a:spcAft>
              <a:buSzPts val="1200"/>
              <a:buAutoNum type="alphaLcPeriod"/>
              <a:tabLst>
                <a:tab pos="761365" algn="l"/>
              </a:tabLst>
            </a:pPr>
            <a:r>
              <a:rPr lang="en-US" sz="1600" b="1" spc="-5">
                <a:effectLst/>
                <a:latin typeface="Arial" panose="020B0604020202020204" pitchFamily="34" charset="0"/>
                <a:ea typeface="Times New Roman" panose="02020603050405020304" pitchFamily="18" charset="0"/>
                <a:cs typeface="Arial" panose="020B0604020202020204" pitchFamily="34" charset="0"/>
              </a:rPr>
              <a:t>Share the operational hours for WHACC</a:t>
            </a:r>
          </a:p>
          <a:p>
            <a:pPr marL="457200" marR="169545" lvl="1" indent="0">
              <a:lnSpc>
                <a:spcPct val="115000"/>
              </a:lnSpc>
              <a:spcBef>
                <a:spcPts val="0"/>
              </a:spcBef>
              <a:buSzPts val="1200"/>
              <a:buNone/>
              <a:tabLst>
                <a:tab pos="761365" algn="l"/>
              </a:tabLst>
            </a:pPr>
            <a:r>
              <a:rPr lang="en-US" sz="1600" spc="0">
                <a:effectLst/>
                <a:latin typeface="Arial" panose="020B0604020202020204" pitchFamily="34" charset="0"/>
                <a:ea typeface="Times New Roman" panose="02020603050405020304" pitchFamily="18" charset="0"/>
                <a:cs typeface="Arial" panose="020B0604020202020204" pitchFamily="34" charset="0"/>
              </a:rPr>
              <a:t>WHACC is open Monday-Friday from 6am-8pm and Saturday from 7am-3pm</a:t>
            </a:r>
            <a:endParaRPr lang="en-US" sz="1600" b="1" spc="0">
              <a:effectLst/>
              <a:latin typeface="Arial" panose="020B0604020202020204" pitchFamily="34" charset="0"/>
              <a:ea typeface="Times New Roman" panose="02020603050405020304" pitchFamily="18" charset="0"/>
              <a:cs typeface="Arial" panose="020B0604020202020204" pitchFamily="34" charset="0"/>
            </a:endParaRPr>
          </a:p>
          <a:p>
            <a:pPr marL="457200" marR="169545" lvl="1" indent="0">
              <a:lnSpc>
                <a:spcPct val="115000"/>
              </a:lnSpc>
              <a:spcBef>
                <a:spcPts val="0"/>
              </a:spcBef>
              <a:spcAft>
                <a:spcPts val="0"/>
              </a:spcAft>
              <a:buSzPts val="1200"/>
              <a:buNone/>
              <a:tabLst>
                <a:tab pos="761365" algn="l"/>
              </a:tabLst>
            </a:pPr>
            <a:endParaRPr lang="en-US" sz="1600" b="1" spc="-5">
              <a:effectLst/>
              <a:latin typeface="Arial" panose="020B0604020202020204" pitchFamily="34" charset="0"/>
              <a:ea typeface="Times New Roman" panose="02020603050405020304" pitchFamily="18" charset="0"/>
              <a:cs typeface="Arial" panose="020B0604020202020204" pitchFamily="34" charset="0"/>
            </a:endParaRPr>
          </a:p>
          <a:p>
            <a:pPr marL="457200" marR="169545" lvl="1" indent="0">
              <a:lnSpc>
                <a:spcPct val="115000"/>
              </a:lnSpc>
              <a:spcBef>
                <a:spcPts val="0"/>
              </a:spcBef>
              <a:buSzPts val="1200"/>
              <a:buNone/>
              <a:tabLst>
                <a:tab pos="761365" algn="l"/>
              </a:tabLst>
            </a:pPr>
            <a:r>
              <a:rPr lang="en-US" sz="1600" b="1">
                <a:latin typeface="Arial" panose="020B0604020202020204" pitchFamily="34" charset="0"/>
                <a:cs typeface="Arial" panose="020B0604020202020204" pitchFamily="34" charset="0"/>
              </a:rPr>
              <a:t>b.	List all W.H.A.C.C. Programs (share cost for the program, share if any fees charged, share amount of funds collected the last 2 years per program, and number of attendees per program the last 2 years. </a:t>
            </a:r>
            <a:r>
              <a:rPr lang="en-US" sz="1600" b="1">
                <a:solidFill>
                  <a:srgbClr val="C00000"/>
                </a:solidFill>
                <a:latin typeface="Arial" panose="020B0604020202020204" pitchFamily="34" charset="0"/>
                <a:cs typeface="Arial" panose="020B0604020202020204" pitchFamily="34" charset="0"/>
              </a:rPr>
              <a:t>Please see next slide.</a:t>
            </a:r>
            <a:endParaRPr lang="en-US" sz="1600" b="1" spc="-5">
              <a:solidFill>
                <a:srgbClr val="C00000"/>
              </a:solidFill>
              <a:effectLst/>
              <a:latin typeface="Arial" panose="020B0604020202020204" pitchFamily="34" charset="0"/>
              <a:ea typeface="Times New Roman" panose="02020603050405020304" pitchFamily="18" charset="0"/>
              <a:cs typeface="Arial" panose="020B0604020202020204" pitchFamily="34" charset="0"/>
            </a:endParaRPr>
          </a:p>
          <a:p>
            <a:pPr marL="800100" marR="169545" lvl="1" indent="-342900">
              <a:lnSpc>
                <a:spcPct val="115000"/>
              </a:lnSpc>
              <a:spcBef>
                <a:spcPts val="0"/>
              </a:spcBef>
              <a:spcAft>
                <a:spcPts val="0"/>
              </a:spcAft>
              <a:buSzPts val="1200"/>
              <a:buAutoNum type="alphaLcPeriod"/>
              <a:tabLst>
                <a:tab pos="761365" algn="l"/>
              </a:tabLst>
            </a:pPr>
            <a:endParaRPr lang="en-US" sz="1600" b="1" spc="-5">
              <a:effectLst/>
              <a:latin typeface="Arial" panose="020B0604020202020204" pitchFamily="34" charset="0"/>
              <a:ea typeface="Times New Roman" panose="02020603050405020304" pitchFamily="18" charset="0"/>
              <a:cs typeface="Arial" panose="020B0604020202020204" pitchFamily="34" charset="0"/>
            </a:endParaRPr>
          </a:p>
          <a:p>
            <a:pPr marL="914400" marR="169545" lvl="2" indent="0">
              <a:lnSpc>
                <a:spcPct val="115000"/>
              </a:lnSpc>
              <a:spcBef>
                <a:spcPts val="0"/>
              </a:spcBef>
              <a:spcAft>
                <a:spcPts val="0"/>
              </a:spcAft>
              <a:buSzPts val="1200"/>
              <a:buNone/>
              <a:tabLst>
                <a:tab pos="761365" algn="l"/>
              </a:tabLst>
            </a:pPr>
            <a:endParaRPr lang="en-US" sz="1600" spc="0">
              <a:effectLst/>
              <a:latin typeface="Arial" panose="020B0604020202020204" pitchFamily="34" charset="0"/>
              <a:ea typeface="Times New Roman" panose="02020603050405020304" pitchFamily="18" charset="0"/>
              <a:cs typeface="Arial" panose="020B0604020202020204" pitchFamily="34" charset="0"/>
            </a:endParaRPr>
          </a:p>
          <a:p>
            <a:pPr marL="914400" marR="169545" lvl="2" indent="0">
              <a:lnSpc>
                <a:spcPct val="115000"/>
              </a:lnSpc>
              <a:spcBef>
                <a:spcPts val="0"/>
              </a:spcBef>
              <a:spcAft>
                <a:spcPts val="0"/>
              </a:spcAft>
              <a:buSzPts val="1200"/>
              <a:buNone/>
              <a:tabLst>
                <a:tab pos="761365" algn="l"/>
              </a:tabLst>
            </a:pPr>
            <a:endParaRPr lang="en-US" sz="1600" b="1" spc="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046CD2BB-5965-113F-196F-B6B7DA3879B2}"/>
              </a:ext>
            </a:extLst>
          </p:cNvPr>
          <p:cNvSpPr txBox="1"/>
          <p:nvPr/>
        </p:nvSpPr>
        <p:spPr>
          <a:xfrm>
            <a:off x="396392" y="973068"/>
            <a:ext cx="6096000" cy="584775"/>
          </a:xfrm>
          <a:prstGeom prst="rect">
            <a:avLst/>
          </a:prstGeom>
          <a:noFill/>
        </p:spPr>
        <p:txBody>
          <a:bodyPr wrap="square" lIns="91440" tIns="45720" rIns="91440" bIns="45720" anchor="t">
            <a:spAutoFit/>
          </a:bodyPr>
          <a:lstStyle/>
          <a:p>
            <a:r>
              <a:rPr lang="en-US" sz="3200" b="1">
                <a:latin typeface="Arial" panose="020B0604020202020204" pitchFamily="34" charset="0"/>
                <a:cs typeface="Arial" panose="020B0604020202020204" pitchFamily="34" charset="0"/>
              </a:rPr>
              <a:t>Question 4 a &amp; b</a:t>
            </a:r>
            <a:endParaRPr lang="en-US" sz="3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6807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154D5-0248-C35A-1B14-8E7FC21A5A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17937D-EAF6-1C13-9EDB-0458B69A5878}"/>
              </a:ext>
            </a:extLst>
          </p:cNvPr>
          <p:cNvSpPr>
            <a:spLocks noGrp="1"/>
          </p:cNvSpPr>
          <p:nvPr>
            <p:ph sz="half" idx="13"/>
          </p:nvPr>
        </p:nvSpPr>
        <p:spPr>
          <a:xfrm>
            <a:off x="273592" y="1095587"/>
            <a:ext cx="4934478" cy="473825"/>
          </a:xfrm>
        </p:spPr>
        <p:txBody>
          <a:bodyPr>
            <a:noAutofit/>
          </a:bodyPr>
          <a:lstStyle/>
          <a:p>
            <a:r>
              <a:rPr lang="en-US" sz="1800" dirty="0">
                <a:latin typeface="Arial" panose="020B0604020202020204" pitchFamily="34" charset="0"/>
                <a:cs typeface="Arial" panose="020B0604020202020204" pitchFamily="34" charset="0"/>
              </a:rPr>
              <a:t>Question 4b: List WHACC Programs for the last 2 years</a:t>
            </a:r>
          </a:p>
        </p:txBody>
      </p:sp>
      <p:graphicFrame>
        <p:nvGraphicFramePr>
          <p:cNvPr id="5" name="Content Placeholder 5">
            <a:extLst>
              <a:ext uri="{FF2B5EF4-FFF2-40B4-BE49-F238E27FC236}">
                <a16:creationId xmlns:a16="http://schemas.microsoft.com/office/drawing/2014/main" id="{0E8FAABA-9067-7CFA-93E5-F053832E2EB9}"/>
              </a:ext>
            </a:extLst>
          </p:cNvPr>
          <p:cNvGraphicFramePr>
            <a:graphicFrameLocks noGrp="1"/>
          </p:cNvGraphicFramePr>
          <p:nvPr>
            <p:ph sz="half" idx="2"/>
            <p:extLst>
              <p:ext uri="{D42A27DB-BD31-4B8C-83A1-F6EECF244321}">
                <p14:modId xmlns:p14="http://schemas.microsoft.com/office/powerpoint/2010/main" val="3191660942"/>
              </p:ext>
            </p:extLst>
          </p:nvPr>
        </p:nvGraphicFramePr>
        <p:xfrm>
          <a:off x="273592" y="1880154"/>
          <a:ext cx="11061157" cy="4200013"/>
        </p:xfrm>
        <a:graphic>
          <a:graphicData uri="http://schemas.openxmlformats.org/drawingml/2006/table">
            <a:tbl>
              <a:tblPr firstRow="1" bandRow="1">
                <a:tableStyleId>{7DF18680-E054-41AD-8BC1-D1AEF772440D}</a:tableStyleId>
              </a:tblPr>
              <a:tblGrid>
                <a:gridCol w="5646089">
                  <a:extLst>
                    <a:ext uri="{9D8B030D-6E8A-4147-A177-3AD203B41FA5}">
                      <a16:colId xmlns:a16="http://schemas.microsoft.com/office/drawing/2014/main" val="3273636794"/>
                    </a:ext>
                  </a:extLst>
                </a:gridCol>
                <a:gridCol w="1369069">
                  <a:extLst>
                    <a:ext uri="{9D8B030D-6E8A-4147-A177-3AD203B41FA5}">
                      <a16:colId xmlns:a16="http://schemas.microsoft.com/office/drawing/2014/main" val="1560144800"/>
                    </a:ext>
                  </a:extLst>
                </a:gridCol>
                <a:gridCol w="1135682">
                  <a:extLst>
                    <a:ext uri="{9D8B030D-6E8A-4147-A177-3AD203B41FA5}">
                      <a16:colId xmlns:a16="http://schemas.microsoft.com/office/drawing/2014/main" val="3734803405"/>
                    </a:ext>
                  </a:extLst>
                </a:gridCol>
                <a:gridCol w="1370634">
                  <a:extLst>
                    <a:ext uri="{9D8B030D-6E8A-4147-A177-3AD203B41FA5}">
                      <a16:colId xmlns:a16="http://schemas.microsoft.com/office/drawing/2014/main" val="2111777200"/>
                    </a:ext>
                  </a:extLst>
                </a:gridCol>
                <a:gridCol w="1539683">
                  <a:extLst>
                    <a:ext uri="{9D8B030D-6E8A-4147-A177-3AD203B41FA5}">
                      <a16:colId xmlns:a16="http://schemas.microsoft.com/office/drawing/2014/main" val="2406765086"/>
                    </a:ext>
                  </a:extLst>
                </a:gridCol>
              </a:tblGrid>
              <a:tr h="183160">
                <a:tc>
                  <a:txBody>
                    <a:bodyPr/>
                    <a:lstStyle/>
                    <a:p>
                      <a:pPr algn="ctr"/>
                      <a:r>
                        <a:rPr lang="en-US" sz="1400" b="1" dirty="0">
                          <a:solidFill>
                            <a:schemeClr val="bg1"/>
                          </a:solidFill>
                        </a:rPr>
                        <a:t>Programs</a:t>
                      </a:r>
                      <a:endParaRPr lang="en-US" sz="14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400" b="1">
                          <a:solidFill>
                            <a:schemeClr val="bg1"/>
                          </a:solidFill>
                        </a:rPr>
                        <a:t>FY25 Program Cost</a:t>
                      </a:r>
                      <a:endParaRPr lang="en-US" sz="1400" b="1">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FY25 # of Attendees</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FY24 Program Cost</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FY24</a:t>
                      </a:r>
                    </a:p>
                    <a:p>
                      <a:pPr algn="ctr"/>
                      <a:r>
                        <a:rPr lang="en-US" sz="1400" b="1" dirty="0">
                          <a:solidFill>
                            <a:schemeClr val="bg1"/>
                          </a:solidFill>
                        </a:rPr>
                        <a:t># of Attendees</a:t>
                      </a:r>
                      <a:endParaRPr lang="en-US" sz="1400" b="1" dirty="0">
                        <a:solidFill>
                          <a:schemeClr val="bg1"/>
                        </a:solidFill>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87228940"/>
                  </a:ext>
                </a:extLst>
              </a:tr>
              <a:tr h="267901">
                <a:tc>
                  <a:txBody>
                    <a:bodyPr/>
                    <a:lstStyle/>
                    <a:p>
                      <a:pPr algn="ctr"/>
                      <a:r>
                        <a:rPr lang="en-US" sz="1400" b="0" dirty="0"/>
                        <a:t>Let’s Play S.T.E.M. Program</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t>$4,000</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50</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$4,000</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50</a:t>
                      </a:r>
                      <a:endParaRPr lang="en-US" sz="14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30140434"/>
                  </a:ext>
                </a:extLst>
              </a:tr>
              <a:tr h="182880">
                <a:tc>
                  <a:txBody>
                    <a:bodyPr/>
                    <a:lstStyle/>
                    <a:p>
                      <a:pPr algn="ctr"/>
                      <a:r>
                        <a:rPr lang="en-US" sz="1400" b="0" dirty="0"/>
                        <a:t>Delaware Nature Society</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t>$2,500</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50</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$2,500</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50</a:t>
                      </a:r>
                      <a:endParaRPr lang="en-US" sz="14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95635616"/>
                  </a:ext>
                </a:extLst>
              </a:tr>
              <a:tr h="182880">
                <a:tc>
                  <a:txBody>
                    <a:bodyPr/>
                    <a:lstStyle/>
                    <a:p>
                      <a:pPr algn="ctr"/>
                      <a:r>
                        <a:rPr lang="en-US" sz="1400" b="0" dirty="0"/>
                        <a:t>Natural Glow Self Love Club Girls Program</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t>$4,000</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28</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N/A</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N/A</a:t>
                      </a:r>
                      <a:endParaRPr lang="en-US" sz="14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02687292"/>
                  </a:ext>
                </a:extLst>
              </a:tr>
              <a:tr h="182880">
                <a:tc>
                  <a:txBody>
                    <a:bodyPr/>
                    <a:lstStyle/>
                    <a:p>
                      <a:pPr algn="ctr"/>
                      <a:r>
                        <a:rPr lang="en-US" sz="1400" b="0" dirty="0"/>
                        <a:t>Mariposa Arts – Art of the Well Being </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t>$2,000</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35</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N/A</a:t>
                      </a:r>
                      <a:endParaRPr lang="en-US" sz="1400" b="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t>N/A</a:t>
                      </a:r>
                      <a:endParaRPr lang="en-US" sz="14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04313613"/>
                  </a:ext>
                </a:extLst>
              </a:tr>
              <a:tr h="182880">
                <a:tc>
                  <a:txBody>
                    <a:bodyPr/>
                    <a:lstStyle/>
                    <a:p>
                      <a:pPr algn="ctr"/>
                      <a:r>
                        <a:rPr lang="en-US" sz="1400" b="0"/>
                        <a:t>WHACC Aquatic Program</a:t>
                      </a:r>
                      <a:endParaRPr lang="en-US" sz="1400" b="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$15,050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a:t>4,140</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$15,000</a:t>
                      </a:r>
                      <a:endParaRPr lang="en-US" sz="1400" b="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t>3,899</a:t>
                      </a:r>
                      <a:endParaRPr lang="en-US" sz="14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68681822"/>
                  </a:ext>
                </a:extLst>
              </a:tr>
              <a:tr h="0">
                <a:tc>
                  <a:txBody>
                    <a:bodyPr/>
                    <a:lstStyle/>
                    <a:p>
                      <a:pPr algn="ctr"/>
                      <a:r>
                        <a:rPr lang="en-US" sz="1400" b="0"/>
                        <a:t>Wilmington Friend School (WSF) Swim Team</a:t>
                      </a:r>
                      <a:endParaRPr lang="en-US" sz="1400" b="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$8,000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a:t>3,725</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$7,000</a:t>
                      </a:r>
                      <a:endParaRPr lang="en-US" sz="1400" b="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t>3,525</a:t>
                      </a:r>
                      <a:endParaRPr lang="en-US" sz="14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60784033"/>
                  </a:ext>
                </a:extLst>
              </a:tr>
              <a:tr h="182880">
                <a:tc>
                  <a:txBody>
                    <a:bodyPr/>
                    <a:lstStyle/>
                    <a:p>
                      <a:pPr algn="ctr"/>
                      <a:r>
                        <a:rPr lang="en-US" sz="1400" b="0"/>
                        <a:t>Tower Hill School Swim Team</a:t>
                      </a:r>
                      <a:endParaRPr lang="en-US" sz="1400" b="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t>$7,000 (New)</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dirty="0"/>
                        <a:t>3,667 </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a:t>N/A</a:t>
                      </a:r>
                      <a:endParaRPr lang="en-US" sz="1400" b="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t>N/A</a:t>
                      </a:r>
                      <a:endParaRPr lang="en-US" sz="14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12703777"/>
                  </a:ext>
                </a:extLst>
              </a:tr>
              <a:tr h="329053">
                <a:tc>
                  <a:txBody>
                    <a:bodyPr/>
                    <a:lstStyle/>
                    <a:p>
                      <a:pPr algn="ctr"/>
                      <a:r>
                        <a:rPr lang="en-US" sz="1400" b="0"/>
                        <a:t>Swim Lessons</a:t>
                      </a:r>
                      <a:endParaRPr lang="en-US" sz="1400" b="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t>$850 (New)</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113 </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dirty="0"/>
                        <a:t>N/A</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t>N/A</a:t>
                      </a:r>
                      <a:endParaRPr lang="en-US" sz="14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38498302"/>
                  </a:ext>
                </a:extLst>
              </a:tr>
              <a:tr h="182880">
                <a:tc>
                  <a:txBody>
                    <a:bodyPr/>
                    <a:lstStyle/>
                    <a:p>
                      <a:pPr algn="ctr"/>
                      <a:r>
                        <a:rPr lang="en-US" sz="1400" b="0"/>
                        <a:t>Book Nook – Reading Literacy Program (Summer/Academic Year)</a:t>
                      </a:r>
                      <a:endParaRPr lang="en-US" sz="1400" b="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t>$0</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85</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dirty="0"/>
                        <a:t>N/A</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a:t>N/A</a:t>
                      </a:r>
                      <a:endParaRPr lang="en-US" sz="14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70308087"/>
                  </a:ext>
                </a:extLst>
              </a:tr>
              <a:tr h="182880">
                <a:tc>
                  <a:txBody>
                    <a:bodyPr/>
                    <a:lstStyle/>
                    <a:p>
                      <a:pPr algn="ctr"/>
                      <a:r>
                        <a:rPr lang="en-US" sz="1400" b="0"/>
                        <a:t>Kai Coders Program</a:t>
                      </a:r>
                      <a:endParaRPr lang="en-US" sz="1400" b="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t>$7,250</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50</a:t>
                      </a:r>
                      <a:endParaRPr lang="en-US" sz="1400" b="0">
                        <a:latin typeface="Arial" panose="020B0604020202020204" pitchFamily="34" charset="0"/>
                        <a:cs typeface="Arial" panose="020B0604020202020204" pitchFamily="34" charset="0"/>
                      </a:endParaRPr>
                    </a:p>
                  </a:txBody>
                  <a:tcPr anchor="ctr"/>
                </a:tc>
                <a:tc>
                  <a:txBody>
                    <a:bodyPr/>
                    <a:lstStyle/>
                    <a:p>
                      <a:pPr algn="ct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a:t>N/A</a:t>
                      </a:r>
                      <a:endParaRPr lang="en-US" sz="14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38287169"/>
                  </a:ext>
                </a:extLst>
              </a:tr>
              <a:tr h="182880">
                <a:tc>
                  <a:txBody>
                    <a:bodyPr/>
                    <a:lstStyle/>
                    <a:p>
                      <a:pPr algn="ctr"/>
                      <a:r>
                        <a:rPr lang="en-US" sz="1400" b="0"/>
                        <a:t>One Step At A Time Program</a:t>
                      </a:r>
                      <a:endParaRPr lang="en-US" sz="1400" b="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t>$40,000</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15</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a:t>N/A</a:t>
                      </a:r>
                      <a:endParaRPr lang="en-US" sz="1400" b="0">
                        <a:latin typeface="Arial" panose="020B0604020202020204" pitchFamily="34" charset="0"/>
                        <a:cs typeface="Arial" panose="020B0604020202020204" pitchFamily="34" charset="0"/>
                      </a:endParaRPr>
                    </a:p>
                  </a:txBody>
                  <a:tcPr anchor="ctr"/>
                </a:tc>
                <a:tc>
                  <a:txBody>
                    <a:bodyPr/>
                    <a:lstStyle/>
                    <a:p>
                      <a:pPr algn="ctr"/>
                      <a:r>
                        <a:rPr lang="en-US" sz="1400" b="0" dirty="0"/>
                        <a:t>N/A</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6440023"/>
                  </a:ext>
                </a:extLst>
              </a:tr>
              <a:tr h="182880">
                <a:tc>
                  <a:txBody>
                    <a:bodyPr/>
                    <a:lstStyle/>
                    <a:p>
                      <a:pPr algn="ctr"/>
                      <a:r>
                        <a:rPr lang="en-US" sz="1400" b="0" dirty="0"/>
                        <a:t>Youth Mentorship Program</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400" b="0" dirty="0"/>
                        <a:t>$0 (New)</a:t>
                      </a:r>
                      <a:endParaRPr lang="en-US" sz="14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400" b="0" dirty="0"/>
                        <a:t>20</a:t>
                      </a:r>
                      <a:endParaRPr lang="en-US" sz="14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400" b="0" dirty="0"/>
                        <a:t>N/A</a:t>
                      </a:r>
                      <a:endParaRPr lang="en-US" sz="14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400" b="0" dirty="0"/>
                        <a:t>N/A</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7618693"/>
                  </a:ext>
                </a:extLst>
              </a:tr>
            </a:tbl>
          </a:graphicData>
        </a:graphic>
      </p:graphicFrame>
      <p:sp>
        <p:nvSpPr>
          <p:cNvPr id="7" name="TextBox 6">
            <a:extLst>
              <a:ext uri="{FF2B5EF4-FFF2-40B4-BE49-F238E27FC236}">
                <a16:creationId xmlns:a16="http://schemas.microsoft.com/office/drawing/2014/main" id="{8ACE4EFE-52F5-77D2-540D-DF1419A57E94}"/>
              </a:ext>
            </a:extLst>
          </p:cNvPr>
          <p:cNvSpPr txBox="1"/>
          <p:nvPr/>
        </p:nvSpPr>
        <p:spPr>
          <a:xfrm>
            <a:off x="273592" y="6219825"/>
            <a:ext cx="5041358" cy="369332"/>
          </a:xfrm>
          <a:prstGeom prst="rect">
            <a:avLst/>
          </a:prstGeom>
          <a:noFill/>
        </p:spPr>
        <p:txBody>
          <a:bodyPr wrap="square" rtlCol="0">
            <a:spAutoFit/>
          </a:bodyPr>
          <a:lstStyle/>
          <a:p>
            <a:r>
              <a:rPr lang="en-US" dirty="0"/>
              <a:t>There are no fees charged for these programs. </a:t>
            </a:r>
          </a:p>
        </p:txBody>
      </p:sp>
    </p:spTree>
    <p:extLst>
      <p:ext uri="{BB962C8B-B14F-4D97-AF65-F5344CB8AC3E}">
        <p14:creationId xmlns:p14="http://schemas.microsoft.com/office/powerpoint/2010/main" val="1223780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D0306-AD2B-879C-9ECC-F1B5D2C7481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FE8DE3-F492-1A07-2858-FCA5D3B152E1}"/>
              </a:ext>
            </a:extLst>
          </p:cNvPr>
          <p:cNvSpPr>
            <a:spLocks noGrp="1"/>
          </p:cNvSpPr>
          <p:nvPr>
            <p:ph sz="half" idx="2"/>
          </p:nvPr>
        </p:nvSpPr>
        <p:spPr>
          <a:xfrm>
            <a:off x="736936" y="1969073"/>
            <a:ext cx="10718128" cy="4504297"/>
          </a:xfrm>
        </p:spPr>
        <p:txBody>
          <a:bodyPr>
            <a:normAutofit lnSpcReduction="10000"/>
          </a:bodyPr>
          <a:lstStyle/>
          <a:p>
            <a:pPr marL="0" marR="231775" lvl="0" indent="0">
              <a:lnSpc>
                <a:spcPct val="115000"/>
              </a:lnSpc>
              <a:spcBef>
                <a:spcPts val="0"/>
              </a:spcBef>
              <a:spcAft>
                <a:spcPts val="0"/>
              </a:spcAft>
              <a:buNone/>
              <a:tabLst>
                <a:tab pos="304800" algn="l"/>
              </a:tabLst>
            </a:pPr>
            <a:r>
              <a:rPr lang="en-US" sz="1600" b="1" dirty="0">
                <a:effectLst/>
                <a:latin typeface="Arial" panose="020B0604020202020204" pitchFamily="34" charset="0"/>
                <a:ea typeface="Times New Roman" panose="02020603050405020304" pitchFamily="18" charset="0"/>
                <a:cs typeface="Arial" panose="020B0604020202020204" pitchFamily="34" charset="0"/>
              </a:rPr>
              <a:t>While realizing that William “Hicks” Anderson Community Center (WHACC)has now been merged into the Recreation Division, please share all budgetary programs for the city’s only community center and the City’s emergency operation site</a:t>
            </a:r>
          </a:p>
          <a:p>
            <a:pPr marL="0" marR="231775" lvl="0" indent="0">
              <a:lnSpc>
                <a:spcPct val="115000"/>
              </a:lnSpc>
              <a:spcBef>
                <a:spcPts val="0"/>
              </a:spcBef>
              <a:spcAft>
                <a:spcPts val="0"/>
              </a:spcAft>
              <a:buNone/>
              <a:tabLst>
                <a:tab pos="304800" algn="l"/>
              </a:tabLst>
            </a:pPr>
            <a:endParaRPr lang="en-US" sz="1600" b="1" dirty="0">
              <a:latin typeface="Arial" panose="020B0604020202020204" pitchFamily="34" charset="0"/>
              <a:cs typeface="Arial" panose="020B0604020202020204" pitchFamily="34" charset="0"/>
            </a:endParaRPr>
          </a:p>
          <a:p>
            <a:pPr marL="342900" marR="231775" lvl="0" indent="-342900">
              <a:lnSpc>
                <a:spcPct val="115000"/>
              </a:lnSpc>
              <a:spcBef>
                <a:spcPts val="0"/>
              </a:spcBef>
              <a:spcAft>
                <a:spcPts val="0"/>
              </a:spcAft>
              <a:buAutoNum type="alphaLcPeriod" startAt="3"/>
              <a:tabLst>
                <a:tab pos="304800" algn="l"/>
              </a:tabLst>
            </a:pPr>
            <a:r>
              <a:rPr lang="en-US" sz="1600" b="1" dirty="0">
                <a:latin typeface="Arial" panose="020B0604020202020204" pitchFamily="34" charset="0"/>
                <a:cs typeface="Arial" panose="020B0604020202020204" pitchFamily="34" charset="0"/>
              </a:rPr>
              <a:t>Share if there is any consideration for Public/Private Partnerships for programming, etc. at W.H.A.C.C., and specify any current partnerships with existing youth centers, and if any cost savings.</a:t>
            </a:r>
          </a:p>
          <a:p>
            <a:pPr marL="457200" marR="231775" lvl="1" indent="0">
              <a:lnSpc>
                <a:spcPct val="115000"/>
              </a:lnSpc>
              <a:spcBef>
                <a:spcPts val="0"/>
              </a:spcBef>
              <a:buNone/>
              <a:tabLst>
                <a:tab pos="304800" algn="l"/>
              </a:tabLst>
            </a:pPr>
            <a:r>
              <a:rPr lang="en-US" sz="1600" dirty="0">
                <a:latin typeface="Arial" panose="020B0604020202020204" pitchFamily="34" charset="0"/>
                <a:cs typeface="Arial" panose="020B0604020202020204" pitchFamily="34" charset="0"/>
              </a:rPr>
              <a:t>The city will be exploring private/partnerships with companies that have shown interest in the new Youth Entrepreneurship program that will be piloted at WHACC. Parks currently has several partnerships with other youth centers, including but not limited to the Wilmington PAL, MSK Community Center, and the Walnut Street YMCA.</a:t>
            </a:r>
          </a:p>
          <a:p>
            <a:pPr marL="457200" marR="231775" lvl="1" indent="0">
              <a:lnSpc>
                <a:spcPct val="115000"/>
              </a:lnSpc>
              <a:spcBef>
                <a:spcPts val="0"/>
              </a:spcBef>
              <a:buNone/>
              <a:tabLst>
                <a:tab pos="304800" algn="l"/>
              </a:tabLst>
            </a:pPr>
            <a:endParaRPr lang="en-US" sz="1600" dirty="0">
              <a:latin typeface="Arial" panose="020B0604020202020204" pitchFamily="34" charset="0"/>
              <a:cs typeface="Arial" panose="020B0604020202020204" pitchFamily="34" charset="0"/>
            </a:endParaRPr>
          </a:p>
          <a:p>
            <a:pPr marL="342900" marR="231775" lvl="0" indent="-342900">
              <a:lnSpc>
                <a:spcPct val="115000"/>
              </a:lnSpc>
              <a:spcBef>
                <a:spcPts val="0"/>
              </a:spcBef>
              <a:spcAft>
                <a:spcPts val="0"/>
              </a:spcAft>
              <a:buAutoNum type="alphaLcPeriod" startAt="3"/>
              <a:tabLst>
                <a:tab pos="304800" algn="l"/>
              </a:tabLst>
            </a:pPr>
            <a:r>
              <a:rPr lang="en-US" sz="1600" b="1" dirty="0">
                <a:latin typeface="Arial" panose="020B0604020202020204" pitchFamily="34" charset="0"/>
                <a:cs typeface="Arial" panose="020B0604020202020204" pitchFamily="34" charset="0"/>
              </a:rPr>
              <a:t>Specify if the Community Pass is used as a mechanism to determine programming and tracking data.</a:t>
            </a:r>
          </a:p>
          <a:p>
            <a:pPr marL="457200" marR="231775" lvl="1" indent="0">
              <a:lnSpc>
                <a:spcPct val="115000"/>
              </a:lnSpc>
              <a:spcBef>
                <a:spcPts val="0"/>
              </a:spcBef>
              <a:buNone/>
              <a:tabLst>
                <a:tab pos="304800" algn="l"/>
              </a:tabLst>
            </a:pPr>
            <a:r>
              <a:rPr lang="en-US" sz="1600" dirty="0">
                <a:latin typeface="Arial" panose="020B0604020202020204" pitchFamily="34" charset="0"/>
                <a:ea typeface="Times New Roman" panose="02020603050405020304" pitchFamily="18" charset="0"/>
                <a:cs typeface="Arial" panose="020B0604020202020204" pitchFamily="34" charset="0"/>
              </a:rPr>
              <a:t>Community Pass is the software system used for membership intake at WHACC.  The system tracks how many youth enter the building and how many youth enroll in a particular program. It also is used as a mechanism to send out blast emails about programs, events and activities being hosted by the Parks Department across the city.</a:t>
            </a:r>
            <a:endParaRPr lang="en-US" sz="1600" spc="0" dirty="0">
              <a:effectLst/>
              <a:latin typeface="Arial" panose="020B0604020202020204" pitchFamily="34" charset="0"/>
              <a:ea typeface="Times New Roman" panose="02020603050405020304" pitchFamily="18" charset="0"/>
              <a:cs typeface="Arial" panose="020B0604020202020204" pitchFamily="34" charset="0"/>
            </a:endParaRPr>
          </a:p>
          <a:p>
            <a:pPr marL="914400" marR="169545" lvl="2" indent="0">
              <a:lnSpc>
                <a:spcPct val="115000"/>
              </a:lnSpc>
              <a:spcBef>
                <a:spcPts val="0"/>
              </a:spcBef>
              <a:spcAft>
                <a:spcPts val="0"/>
              </a:spcAft>
              <a:buSzPts val="1200"/>
              <a:buNone/>
              <a:tabLst>
                <a:tab pos="761365" algn="l"/>
              </a:tabLst>
            </a:pPr>
            <a:endParaRPr lang="en-US" sz="1600" b="1" spc="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0108506E-92A6-5B34-75B2-00C5CEFDBB33}"/>
              </a:ext>
            </a:extLst>
          </p:cNvPr>
          <p:cNvSpPr txBox="1"/>
          <p:nvPr/>
        </p:nvSpPr>
        <p:spPr>
          <a:xfrm>
            <a:off x="362526" y="973068"/>
            <a:ext cx="6096000" cy="584775"/>
          </a:xfrm>
          <a:prstGeom prst="rect">
            <a:avLst/>
          </a:prstGeom>
          <a:noFill/>
        </p:spPr>
        <p:txBody>
          <a:bodyPr wrap="square" lIns="91440" tIns="45720" rIns="91440" bIns="45720" anchor="t">
            <a:spAutoFit/>
          </a:bodyPr>
          <a:lstStyle/>
          <a:p>
            <a:r>
              <a:rPr lang="en-US" sz="3200" b="1">
                <a:latin typeface="Arial" panose="020B0604020202020204" pitchFamily="34" charset="0"/>
                <a:cs typeface="Arial" panose="020B0604020202020204" pitchFamily="34" charset="0"/>
              </a:rPr>
              <a:t>Question 4 c &amp; d</a:t>
            </a:r>
            <a:endParaRPr lang="en-US" sz="3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0358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70E7F-6540-5F3D-6616-FAE632B123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AC46A1-821F-3B2E-5CA1-240DB47EF377}"/>
              </a:ext>
            </a:extLst>
          </p:cNvPr>
          <p:cNvSpPr>
            <a:spLocks noGrp="1"/>
          </p:cNvSpPr>
          <p:nvPr>
            <p:ph sz="half" idx="2"/>
          </p:nvPr>
        </p:nvSpPr>
        <p:spPr>
          <a:xfrm>
            <a:off x="238613" y="1507011"/>
            <a:ext cx="10718128" cy="4225938"/>
          </a:xfrm>
        </p:spPr>
        <p:txBody>
          <a:bodyPr>
            <a:normAutofit lnSpcReduction="10000"/>
          </a:bodyPr>
          <a:lstStyle/>
          <a:p>
            <a:pPr marL="0" marR="231775" lvl="0" indent="0">
              <a:lnSpc>
                <a:spcPct val="115000"/>
              </a:lnSpc>
              <a:spcBef>
                <a:spcPts val="0"/>
              </a:spcBef>
              <a:spcAft>
                <a:spcPts val="0"/>
              </a:spcAft>
              <a:buNone/>
              <a:tabLst>
                <a:tab pos="304800" algn="l"/>
              </a:tabLst>
            </a:pPr>
            <a:r>
              <a:rPr lang="en-US" sz="1600" b="1" dirty="0">
                <a:latin typeface="Arial" panose="020B0604020202020204" pitchFamily="34" charset="0"/>
                <a:cs typeface="Arial" panose="020B0604020202020204" pitchFamily="34" charset="0"/>
              </a:rPr>
              <a:t>Discuss all budgetary programs for the Recreation and Youth &amp; Families Divisions. </a:t>
            </a:r>
          </a:p>
          <a:p>
            <a:pPr marL="0" marR="231775" lvl="0" indent="0">
              <a:lnSpc>
                <a:spcPct val="115000"/>
              </a:lnSpc>
              <a:spcBef>
                <a:spcPts val="0"/>
              </a:spcBef>
              <a:spcAft>
                <a:spcPts val="0"/>
              </a:spcAft>
              <a:buNone/>
              <a:tabLst>
                <a:tab pos="304800" algn="l"/>
              </a:tabLst>
            </a:pPr>
            <a:endParaRPr lang="en-US" sz="1600" b="1" dirty="0">
              <a:latin typeface="Arial" panose="020B0604020202020204" pitchFamily="34" charset="0"/>
              <a:cs typeface="Arial" panose="020B0604020202020204" pitchFamily="34" charset="0"/>
            </a:endParaRPr>
          </a:p>
          <a:p>
            <a:pPr marR="231775" lvl="0">
              <a:lnSpc>
                <a:spcPct val="115000"/>
              </a:lnSpc>
              <a:spcBef>
                <a:spcPts val="0"/>
              </a:spcBef>
              <a:spcAft>
                <a:spcPts val="0"/>
              </a:spcAft>
              <a:buAutoNum type="alphaLcPeriod"/>
              <a:tabLst>
                <a:tab pos="304800" algn="l"/>
              </a:tabLst>
            </a:pPr>
            <a:r>
              <a:rPr lang="en-US" sz="1600" b="1" dirty="0">
                <a:latin typeface="Arial" panose="020B0604020202020204" pitchFamily="34" charset="0"/>
                <a:cs typeface="Arial" panose="020B0604020202020204" pitchFamily="34" charset="0"/>
              </a:rPr>
              <a:t>List all Programs (share cost for the program, share if any fees charged, share amount of funds collected the last 2 years per program, and number of attendees per program the last 2 years (for example: Camp Barnes, College Tour, Ben Jones, Crozier Summer League, Wednesday Night Track, flag football, tennis program, SAT, College Tours, training, movie nights, skate events, etc. just to name a few).  </a:t>
            </a:r>
            <a:r>
              <a:rPr lang="en-US" sz="1600" b="1" dirty="0">
                <a:solidFill>
                  <a:srgbClr val="C00000"/>
                </a:solidFill>
                <a:latin typeface="Arial" panose="020B0604020202020204" pitchFamily="34" charset="0"/>
                <a:cs typeface="Arial" panose="020B0604020202020204" pitchFamily="34" charset="0"/>
              </a:rPr>
              <a:t>See next slide.</a:t>
            </a:r>
          </a:p>
          <a:p>
            <a:pPr marR="231775" lvl="0">
              <a:lnSpc>
                <a:spcPct val="115000"/>
              </a:lnSpc>
              <a:spcBef>
                <a:spcPts val="0"/>
              </a:spcBef>
              <a:spcAft>
                <a:spcPts val="0"/>
              </a:spcAft>
              <a:buAutoNum type="alphaLcPeriod"/>
              <a:tabLst>
                <a:tab pos="304800" algn="l"/>
              </a:tabLst>
            </a:pPr>
            <a:endParaRPr lang="en-US" sz="1600" b="1" dirty="0">
              <a:latin typeface="Arial" panose="020B0604020202020204" pitchFamily="34" charset="0"/>
              <a:cs typeface="Arial" panose="020B0604020202020204" pitchFamily="34" charset="0"/>
            </a:endParaRPr>
          </a:p>
          <a:p>
            <a:pPr marR="231775" lvl="0">
              <a:lnSpc>
                <a:spcPct val="115000"/>
              </a:lnSpc>
              <a:spcBef>
                <a:spcPts val="0"/>
              </a:spcBef>
              <a:spcAft>
                <a:spcPts val="0"/>
              </a:spcAft>
              <a:buAutoNum type="alphaLcPeriod"/>
              <a:tabLst>
                <a:tab pos="304800" algn="l"/>
              </a:tabLst>
            </a:pPr>
            <a:r>
              <a:rPr lang="en-US" sz="1600" b="1" dirty="0">
                <a:latin typeface="Arial" panose="020B0604020202020204" pitchFamily="34" charset="0"/>
                <a:cs typeface="Arial" panose="020B0604020202020204" pitchFamily="34" charset="0"/>
              </a:rPr>
              <a:t>Specify number of participants for the summer/evening feeding program for the last 2 years. </a:t>
            </a:r>
          </a:p>
          <a:p>
            <a:pPr fontAlgn="base">
              <a:buNone/>
            </a:pPr>
            <a:r>
              <a:rPr lang="en-US" sz="1700" b="1" dirty="0">
                <a:solidFill>
                  <a:srgbClr val="000000"/>
                </a:solidFill>
                <a:effectLst/>
                <a:latin typeface="Arial" panose="020B0604020202020204" pitchFamily="34" charset="0"/>
                <a:cs typeface="Arial" panose="020B0604020202020204" pitchFamily="34" charset="0"/>
              </a:rPr>
              <a:t>				</a:t>
            </a:r>
            <a:r>
              <a:rPr lang="en-US" sz="1700" dirty="0">
                <a:solidFill>
                  <a:srgbClr val="000000"/>
                </a:solidFill>
                <a:effectLst/>
                <a:latin typeface="Arial" panose="020B0604020202020204" pitchFamily="34" charset="0"/>
                <a:cs typeface="Arial" panose="020B0604020202020204" pitchFamily="34" charset="0"/>
              </a:rPr>
              <a:t>2022-2023 - SFSP - </a:t>
            </a:r>
            <a:r>
              <a:rPr lang="en-US" sz="1700" b="1" dirty="0">
                <a:solidFill>
                  <a:srgbClr val="000000"/>
                </a:solidFill>
                <a:effectLst/>
                <a:latin typeface="Arial" panose="020B0604020202020204" pitchFamily="34" charset="0"/>
                <a:cs typeface="Arial" panose="020B0604020202020204" pitchFamily="34" charset="0"/>
              </a:rPr>
              <a:t>92,129</a:t>
            </a:r>
          </a:p>
          <a:p>
            <a:pPr fontAlgn="base">
              <a:buNone/>
            </a:pPr>
            <a:r>
              <a:rPr lang="en-US" sz="1700" b="1" dirty="0">
                <a:solidFill>
                  <a:srgbClr val="000000"/>
                </a:solidFill>
                <a:effectLst/>
                <a:latin typeface="Arial" panose="020B0604020202020204" pitchFamily="34" charset="0"/>
                <a:cs typeface="Arial" panose="020B0604020202020204" pitchFamily="34" charset="0"/>
              </a:rPr>
              <a:t>				</a:t>
            </a:r>
            <a:r>
              <a:rPr lang="en-US" sz="1700" dirty="0">
                <a:solidFill>
                  <a:srgbClr val="000000"/>
                </a:solidFill>
                <a:effectLst/>
                <a:latin typeface="Arial" panose="020B0604020202020204" pitchFamily="34" charset="0"/>
                <a:cs typeface="Arial" panose="020B0604020202020204" pitchFamily="34" charset="0"/>
              </a:rPr>
              <a:t>2023-2024 – SFSP - </a:t>
            </a:r>
            <a:r>
              <a:rPr lang="en-US" sz="1700" b="1" dirty="0">
                <a:solidFill>
                  <a:srgbClr val="000000"/>
                </a:solidFill>
                <a:effectLst/>
                <a:latin typeface="Arial" panose="020B0604020202020204" pitchFamily="34" charset="0"/>
                <a:cs typeface="Arial" panose="020B0604020202020204" pitchFamily="34" charset="0"/>
              </a:rPr>
              <a:t>96,808</a:t>
            </a:r>
          </a:p>
          <a:p>
            <a:pPr fontAlgn="base">
              <a:buNone/>
            </a:pPr>
            <a:r>
              <a:rPr lang="en-US" sz="1700" b="1" dirty="0">
                <a:solidFill>
                  <a:srgbClr val="000000"/>
                </a:solidFill>
                <a:effectLst/>
                <a:latin typeface="Arial" panose="020B0604020202020204" pitchFamily="34" charset="0"/>
                <a:cs typeface="Arial" panose="020B0604020202020204" pitchFamily="34" charset="0"/>
              </a:rPr>
              <a:t>				</a:t>
            </a:r>
            <a:r>
              <a:rPr lang="en-US" sz="1700" dirty="0">
                <a:solidFill>
                  <a:srgbClr val="000000"/>
                </a:solidFill>
                <a:effectLst/>
                <a:latin typeface="Arial" panose="020B0604020202020204" pitchFamily="34" charset="0"/>
                <a:cs typeface="Arial" panose="020B0604020202020204" pitchFamily="34" charset="0"/>
              </a:rPr>
              <a:t>2023-2024- CACFP</a:t>
            </a:r>
            <a:r>
              <a:rPr lang="en-US" sz="1700" b="1" dirty="0">
                <a:solidFill>
                  <a:srgbClr val="000000"/>
                </a:solidFill>
                <a:effectLst/>
                <a:latin typeface="Arial" panose="020B0604020202020204" pitchFamily="34" charset="0"/>
                <a:cs typeface="Arial" panose="020B0604020202020204" pitchFamily="34" charset="0"/>
              </a:rPr>
              <a:t> </a:t>
            </a:r>
            <a:r>
              <a:rPr lang="en-US" sz="1700" dirty="0">
                <a:solidFill>
                  <a:srgbClr val="000000"/>
                </a:solidFill>
                <a:latin typeface="Arial" panose="020B0604020202020204" pitchFamily="34" charset="0"/>
                <a:cs typeface="Arial" panose="020B0604020202020204" pitchFamily="34" charset="0"/>
              </a:rPr>
              <a:t>-</a:t>
            </a:r>
            <a:r>
              <a:rPr lang="en-US" sz="1700" dirty="0">
                <a:solidFill>
                  <a:srgbClr val="000000"/>
                </a:solidFill>
                <a:effectLst/>
                <a:latin typeface="Arial" panose="020B0604020202020204" pitchFamily="34" charset="0"/>
                <a:cs typeface="Arial" panose="020B0604020202020204" pitchFamily="34" charset="0"/>
              </a:rPr>
              <a:t> </a:t>
            </a:r>
            <a:r>
              <a:rPr lang="en-US" sz="1700" b="1" dirty="0">
                <a:solidFill>
                  <a:srgbClr val="000000"/>
                </a:solidFill>
                <a:effectLst/>
                <a:latin typeface="Arial" panose="020B0604020202020204" pitchFamily="34" charset="0"/>
                <a:cs typeface="Arial" panose="020B0604020202020204" pitchFamily="34" charset="0"/>
              </a:rPr>
              <a:t>105,565</a:t>
            </a:r>
          </a:p>
          <a:p>
            <a:pPr fontAlgn="base">
              <a:buNone/>
            </a:pPr>
            <a:r>
              <a:rPr lang="en-US" sz="1700" b="1" dirty="0">
                <a:solidFill>
                  <a:srgbClr val="000000"/>
                </a:solidFill>
                <a:effectLst/>
                <a:latin typeface="Arial" panose="020B0604020202020204" pitchFamily="34" charset="0"/>
                <a:cs typeface="Arial" panose="020B0604020202020204" pitchFamily="34" charset="0"/>
              </a:rPr>
              <a:t>				</a:t>
            </a:r>
            <a:r>
              <a:rPr lang="en-US" sz="1700" dirty="0">
                <a:solidFill>
                  <a:srgbClr val="000000"/>
                </a:solidFill>
                <a:effectLst/>
                <a:latin typeface="Arial" panose="020B0604020202020204" pitchFamily="34" charset="0"/>
                <a:cs typeface="Arial" panose="020B0604020202020204" pitchFamily="34" charset="0"/>
              </a:rPr>
              <a:t>2024-2025- CACFP -</a:t>
            </a:r>
            <a:r>
              <a:rPr lang="en-US" sz="1700" b="1" dirty="0">
                <a:solidFill>
                  <a:srgbClr val="000000"/>
                </a:solidFill>
                <a:effectLst/>
                <a:latin typeface="Arial" panose="020B0604020202020204" pitchFamily="34" charset="0"/>
                <a:cs typeface="Arial" panose="020B0604020202020204" pitchFamily="34" charset="0"/>
              </a:rPr>
              <a:t> 26,064</a:t>
            </a:r>
          </a:p>
          <a:p>
            <a:pPr>
              <a:buNone/>
            </a:pPr>
            <a:br>
              <a:rPr lang="en-US" sz="1800" dirty="0">
                <a:solidFill>
                  <a:srgbClr val="000000"/>
                </a:solidFill>
                <a:effectLst/>
                <a:latin typeface="Candara" panose="020E0502030303020204" pitchFamily="34" charset="0"/>
              </a:rPr>
            </a:br>
            <a:endParaRPr lang="en-US" sz="1200" b="1" dirty="0">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CF41B0D0-54EF-DBA7-720A-047C0F195603}"/>
              </a:ext>
            </a:extLst>
          </p:cNvPr>
          <p:cNvSpPr txBox="1"/>
          <p:nvPr/>
        </p:nvSpPr>
        <p:spPr>
          <a:xfrm>
            <a:off x="185065" y="732712"/>
            <a:ext cx="6096000" cy="584775"/>
          </a:xfrm>
          <a:prstGeom prst="rect">
            <a:avLst/>
          </a:prstGeom>
          <a:noFill/>
        </p:spPr>
        <p:txBody>
          <a:bodyPr wrap="square" lIns="91440" tIns="45720" rIns="91440" bIns="45720" anchor="t">
            <a:spAutoFit/>
          </a:bodyPr>
          <a:lstStyle/>
          <a:p>
            <a:r>
              <a:rPr lang="en-US" sz="3200" b="1">
                <a:latin typeface="Arial" panose="020B0604020202020204" pitchFamily="34" charset="0"/>
                <a:cs typeface="Arial" panose="020B0604020202020204" pitchFamily="34" charset="0"/>
              </a:rPr>
              <a:t>Question 5</a:t>
            </a:r>
            <a:endParaRPr lang="en-US" sz="3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1160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7A28D7-AF9C-4AE6-AD01-36981B09BE60}"/>
              </a:ext>
            </a:extLst>
          </p:cNvPr>
          <p:cNvSpPr>
            <a:spLocks noGrp="1"/>
          </p:cNvSpPr>
          <p:nvPr>
            <p:ph sz="half" idx="13"/>
          </p:nvPr>
        </p:nvSpPr>
        <p:spPr>
          <a:xfrm>
            <a:off x="284850" y="811785"/>
            <a:ext cx="4934478" cy="473825"/>
          </a:xfrm>
        </p:spPr>
        <p:txBody>
          <a:bodyPr>
            <a:noAutofit/>
          </a:bodyPr>
          <a:lstStyle/>
          <a:p>
            <a:r>
              <a:rPr lang="en-US" sz="1800">
                <a:latin typeface="Arial" panose="020B0604020202020204" pitchFamily="34" charset="0"/>
                <a:cs typeface="Arial" panose="020B0604020202020204" pitchFamily="34" charset="0"/>
              </a:rPr>
              <a:t>Question 5a</a:t>
            </a:r>
          </a:p>
        </p:txBody>
      </p:sp>
      <p:graphicFrame>
        <p:nvGraphicFramePr>
          <p:cNvPr id="5" name="Content Placeholder 5">
            <a:extLst>
              <a:ext uri="{FF2B5EF4-FFF2-40B4-BE49-F238E27FC236}">
                <a16:creationId xmlns:a16="http://schemas.microsoft.com/office/drawing/2014/main" id="{FFE0B856-F2FC-EE0E-B3B7-873EBA092D28}"/>
              </a:ext>
            </a:extLst>
          </p:cNvPr>
          <p:cNvGraphicFramePr>
            <a:graphicFrameLocks/>
          </p:cNvGraphicFramePr>
          <p:nvPr>
            <p:extLst>
              <p:ext uri="{D42A27DB-BD31-4B8C-83A1-F6EECF244321}">
                <p14:modId xmlns:p14="http://schemas.microsoft.com/office/powerpoint/2010/main" val="106709645"/>
              </p:ext>
            </p:extLst>
          </p:nvPr>
        </p:nvGraphicFramePr>
        <p:xfrm>
          <a:off x="190585" y="1629870"/>
          <a:ext cx="10437701" cy="4632960"/>
        </p:xfrm>
        <a:graphic>
          <a:graphicData uri="http://schemas.openxmlformats.org/drawingml/2006/table">
            <a:tbl>
              <a:tblPr firstRow="1" bandRow="1">
                <a:tableStyleId>{7DF18680-E054-41AD-8BC1-D1AEF772440D}</a:tableStyleId>
              </a:tblPr>
              <a:tblGrid>
                <a:gridCol w="3940493">
                  <a:extLst>
                    <a:ext uri="{9D8B030D-6E8A-4147-A177-3AD203B41FA5}">
                      <a16:colId xmlns:a16="http://schemas.microsoft.com/office/drawing/2014/main" val="3273636794"/>
                    </a:ext>
                  </a:extLst>
                </a:gridCol>
                <a:gridCol w="1354455">
                  <a:extLst>
                    <a:ext uri="{9D8B030D-6E8A-4147-A177-3AD203B41FA5}">
                      <a16:colId xmlns:a16="http://schemas.microsoft.com/office/drawing/2014/main" val="1560144800"/>
                    </a:ext>
                  </a:extLst>
                </a:gridCol>
                <a:gridCol w="1954530">
                  <a:extLst>
                    <a:ext uri="{9D8B030D-6E8A-4147-A177-3AD203B41FA5}">
                      <a16:colId xmlns:a16="http://schemas.microsoft.com/office/drawing/2014/main" val="2406765086"/>
                    </a:ext>
                  </a:extLst>
                </a:gridCol>
                <a:gridCol w="1482930">
                  <a:extLst>
                    <a:ext uri="{9D8B030D-6E8A-4147-A177-3AD203B41FA5}">
                      <a16:colId xmlns:a16="http://schemas.microsoft.com/office/drawing/2014/main" val="2565318816"/>
                    </a:ext>
                  </a:extLst>
                </a:gridCol>
                <a:gridCol w="1705293">
                  <a:extLst>
                    <a:ext uri="{9D8B030D-6E8A-4147-A177-3AD203B41FA5}">
                      <a16:colId xmlns:a16="http://schemas.microsoft.com/office/drawing/2014/main" val="2709850282"/>
                    </a:ext>
                  </a:extLst>
                </a:gridCol>
              </a:tblGrid>
              <a:tr h="183160">
                <a:tc>
                  <a:txBody>
                    <a:bodyPr/>
                    <a:lstStyle/>
                    <a:p>
                      <a:pPr algn="ctr"/>
                      <a:r>
                        <a:rPr lang="en-US" sz="1400" b="1" dirty="0">
                          <a:solidFill>
                            <a:schemeClr val="bg1"/>
                          </a:solidFill>
                          <a:latin typeface="Arial" panose="020B0604020202020204" pitchFamily="34" charset="0"/>
                          <a:cs typeface="Arial" panose="020B0604020202020204" pitchFamily="34" charset="0"/>
                        </a:rPr>
                        <a:t>Programs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400" b="1">
                          <a:solidFill>
                            <a:schemeClr val="bg1"/>
                          </a:solidFill>
                          <a:latin typeface="Arial" panose="020B0604020202020204" pitchFamily="34" charset="0"/>
                          <a:cs typeface="Arial" panose="020B0604020202020204" pitchFamily="34" charset="0"/>
                        </a:rPr>
                        <a:t>Participation</a:t>
                      </a:r>
                      <a:r>
                        <a:rPr lang="en-US" sz="1400" b="1" baseline="0">
                          <a:solidFill>
                            <a:schemeClr val="bg1"/>
                          </a:solidFill>
                          <a:latin typeface="Arial" panose="020B0604020202020204" pitchFamily="34" charset="0"/>
                          <a:cs typeface="Arial" panose="020B0604020202020204" pitchFamily="34" charset="0"/>
                        </a:rPr>
                        <a:t> </a:t>
                      </a:r>
                    </a:p>
                    <a:p>
                      <a:pPr algn="ctr"/>
                      <a:r>
                        <a:rPr lang="en-US" sz="1400" b="1" baseline="0">
                          <a:solidFill>
                            <a:schemeClr val="bg1"/>
                          </a:solidFill>
                          <a:latin typeface="Arial" panose="020B0604020202020204" pitchFamily="34" charset="0"/>
                          <a:cs typeface="Arial" panose="020B0604020202020204" pitchFamily="34" charset="0"/>
                        </a:rPr>
                        <a:t>FY 2024</a:t>
                      </a:r>
                      <a:endParaRPr lang="en-US" sz="1400" b="1">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latin typeface="Arial" panose="020B0604020202020204" pitchFamily="34" charset="0"/>
                          <a:cs typeface="Arial" panose="020B0604020202020204" pitchFamily="34" charset="0"/>
                        </a:rPr>
                        <a:t>FY 2024 Cost</a:t>
                      </a: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latin typeface="Arial" panose="020B0604020202020204" pitchFamily="34" charset="0"/>
                          <a:cs typeface="Arial" panose="020B0604020202020204" pitchFamily="34" charset="0"/>
                        </a:rPr>
                        <a:t>Participation</a:t>
                      </a:r>
                      <a:r>
                        <a:rPr lang="en-US" sz="1400" b="1" baseline="0" dirty="0">
                          <a:solidFill>
                            <a:schemeClr val="bg1"/>
                          </a:solidFill>
                          <a:latin typeface="Arial" panose="020B0604020202020204" pitchFamily="34" charset="0"/>
                          <a:cs typeface="Arial" panose="020B0604020202020204" pitchFamily="34" charset="0"/>
                        </a:rPr>
                        <a:t> </a:t>
                      </a:r>
                    </a:p>
                    <a:p>
                      <a:pPr algn="ctr"/>
                      <a:r>
                        <a:rPr lang="en-US" sz="1400" b="1" baseline="0" dirty="0">
                          <a:solidFill>
                            <a:schemeClr val="bg1"/>
                          </a:solidFill>
                          <a:latin typeface="Arial" panose="020B0604020202020204" pitchFamily="34" charset="0"/>
                          <a:cs typeface="Arial" panose="020B0604020202020204" pitchFamily="34" charset="0"/>
                        </a:rPr>
                        <a:t>FY 2025</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latin typeface="Arial" panose="020B0604020202020204" pitchFamily="34" charset="0"/>
                          <a:cs typeface="Arial" panose="020B0604020202020204" pitchFamily="34" charset="0"/>
                        </a:rPr>
                        <a:t>FY 2025 Cost</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87228940"/>
                  </a:ext>
                </a:extLst>
              </a:tr>
              <a:tr h="181418">
                <a:tc>
                  <a:txBody>
                    <a:bodyPr/>
                    <a:lstStyle/>
                    <a:p>
                      <a:pPr algn="just"/>
                      <a:r>
                        <a:rPr lang="en-US" sz="1200" b="0" dirty="0">
                          <a:latin typeface="Arial" panose="020B0604020202020204" pitchFamily="34" charset="0"/>
                          <a:cs typeface="Arial" panose="020B0604020202020204" pitchFamily="34" charset="0"/>
                        </a:rPr>
                        <a:t>Men’s Softball</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a:latin typeface="Arial" panose="020B0604020202020204" pitchFamily="34" charset="0"/>
                          <a:cs typeface="Arial" panose="020B0604020202020204" pitchFamily="34" charset="0"/>
                        </a:rPr>
                        <a:t>190</a:t>
                      </a:r>
                    </a:p>
                  </a:txBody>
                  <a:tcPr anchor="ctr"/>
                </a:tc>
                <a:tc>
                  <a:txBody>
                    <a:bodyPr/>
                    <a:lstStyle/>
                    <a:p>
                      <a:pPr algn="ctr"/>
                      <a:r>
                        <a:rPr lang="en-US" sz="1200" b="0">
                          <a:latin typeface="Arial" panose="020B0604020202020204" pitchFamily="34" charset="0"/>
                          <a:cs typeface="Arial" panose="020B0604020202020204" pitchFamily="34" charset="0"/>
                        </a:rPr>
                        <a:t>$3,750</a:t>
                      </a:r>
                    </a:p>
                  </a:txBody>
                  <a:tcPr anchor="ctr"/>
                </a:tc>
                <a:tc>
                  <a:txBody>
                    <a:bodyPr/>
                    <a:lstStyle/>
                    <a:p>
                      <a:pPr algn="ctr"/>
                      <a:r>
                        <a:rPr lang="en-US" sz="1200" b="0">
                          <a:latin typeface="Arial" panose="020B0604020202020204" pitchFamily="34" charset="0"/>
                          <a:cs typeface="Arial" panose="020B0604020202020204" pitchFamily="34" charset="0"/>
                        </a:rPr>
                        <a:t>266</a:t>
                      </a:r>
                    </a:p>
                  </a:txBody>
                  <a:tcPr anchor="ctr"/>
                </a:tc>
                <a:tc>
                  <a:txBody>
                    <a:bodyPr/>
                    <a:lstStyle/>
                    <a:p>
                      <a:pPr algn="ctr"/>
                      <a:r>
                        <a:rPr lang="en-US" sz="1200" b="0">
                          <a:latin typeface="Arial" panose="020B0604020202020204" pitchFamily="34" charset="0"/>
                          <a:cs typeface="Arial" panose="020B0604020202020204" pitchFamily="34" charset="0"/>
                        </a:rPr>
                        <a:t>$2,670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30140434"/>
                  </a:ext>
                </a:extLst>
              </a:tr>
              <a:tr h="182880">
                <a:tc>
                  <a:txBody>
                    <a:bodyPr/>
                    <a:lstStyle/>
                    <a:p>
                      <a:pPr algn="just"/>
                      <a:r>
                        <a:rPr lang="en-US" sz="1200" b="0" dirty="0">
                          <a:latin typeface="Arial" panose="020B0604020202020204" pitchFamily="34" charset="0"/>
                          <a:cs typeface="Arial" panose="020B0604020202020204" pitchFamily="34" charset="0"/>
                        </a:rPr>
                        <a:t>Women’s Softball</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a:latin typeface="Arial" panose="020B0604020202020204" pitchFamily="34" charset="0"/>
                          <a:cs typeface="Arial" panose="020B0604020202020204" pitchFamily="34" charset="0"/>
                        </a:rPr>
                        <a:t>75</a:t>
                      </a:r>
                    </a:p>
                  </a:txBody>
                  <a:tcPr anchor="ctr"/>
                </a:tc>
                <a:tc>
                  <a:txBody>
                    <a:bodyPr/>
                    <a:lstStyle/>
                    <a:p>
                      <a:pPr algn="ctr"/>
                      <a:r>
                        <a:rPr lang="en-US" sz="1200" b="0">
                          <a:latin typeface="Arial" panose="020B0604020202020204" pitchFamily="34" charset="0"/>
                          <a:cs typeface="Arial" panose="020B0604020202020204" pitchFamily="34" charset="0"/>
                        </a:rPr>
                        <a:t>$2,775</a:t>
                      </a:r>
                    </a:p>
                  </a:txBody>
                  <a:tcPr anchor="ctr"/>
                </a:tc>
                <a:tc>
                  <a:txBody>
                    <a:bodyPr/>
                    <a:lstStyle/>
                    <a:p>
                      <a:pPr algn="ctr"/>
                      <a:r>
                        <a:rPr lang="en-US" sz="1200" b="0">
                          <a:latin typeface="Arial" panose="020B0604020202020204" pitchFamily="34" charset="0"/>
                          <a:cs typeface="Arial" panose="020B0604020202020204" pitchFamily="34" charset="0"/>
                        </a:rPr>
                        <a:t>134</a:t>
                      </a:r>
                    </a:p>
                  </a:txBody>
                  <a:tcPr anchor="ctr"/>
                </a:tc>
                <a:tc>
                  <a:txBody>
                    <a:bodyPr/>
                    <a:lstStyle/>
                    <a:p>
                      <a:pPr algn="ctr"/>
                      <a:r>
                        <a:rPr lang="en-US" sz="1200" b="0">
                          <a:latin typeface="Arial" panose="020B0604020202020204" pitchFamily="34" charset="0"/>
                          <a:cs typeface="Arial" panose="020B0604020202020204" pitchFamily="34" charset="0"/>
                        </a:rPr>
                        <a:t>$,852</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95635616"/>
                  </a:ext>
                </a:extLst>
              </a:tr>
              <a:tr h="182880">
                <a:tc>
                  <a:txBody>
                    <a:bodyPr/>
                    <a:lstStyle/>
                    <a:p>
                      <a:pPr algn="just"/>
                      <a:r>
                        <a:rPr lang="en-US" sz="1200" b="0" dirty="0">
                          <a:latin typeface="Arial" panose="020B0604020202020204" pitchFamily="34" charset="0"/>
                          <a:cs typeface="Arial" panose="020B0604020202020204" pitchFamily="34" charset="0"/>
                        </a:rPr>
                        <a:t>Youth Basketball</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latin typeface="Arial" panose="020B0604020202020204" pitchFamily="34" charset="0"/>
                          <a:cs typeface="Arial" panose="020B0604020202020204" pitchFamily="34" charset="0"/>
                        </a:rPr>
                        <a:t>660</a:t>
                      </a:r>
                    </a:p>
                  </a:txBody>
                  <a:tcPr anchor="ctr"/>
                </a:tc>
                <a:tc>
                  <a:txBody>
                    <a:bodyPr/>
                    <a:lstStyle/>
                    <a:p>
                      <a:pPr algn="ctr"/>
                      <a:r>
                        <a:rPr lang="en-US" sz="1200" b="0">
                          <a:latin typeface="Arial" panose="020B0604020202020204" pitchFamily="34" charset="0"/>
                          <a:cs typeface="Arial" panose="020B0604020202020204" pitchFamily="34" charset="0"/>
                        </a:rPr>
                        <a:t>$22,000</a:t>
                      </a:r>
                    </a:p>
                  </a:txBody>
                  <a:tcPr anchor="ctr"/>
                </a:tc>
                <a:tc>
                  <a:txBody>
                    <a:bodyPr/>
                    <a:lstStyle/>
                    <a:p>
                      <a:pPr algn="ctr"/>
                      <a:r>
                        <a:rPr lang="en-US" sz="1200" b="0">
                          <a:latin typeface="Arial" panose="020B0604020202020204" pitchFamily="34" charset="0"/>
                          <a:cs typeface="Arial" panose="020B0604020202020204" pitchFamily="34" charset="0"/>
                        </a:rPr>
                        <a:t>500</a:t>
                      </a:r>
                    </a:p>
                  </a:txBody>
                  <a:tcPr anchor="ctr"/>
                </a:tc>
                <a:tc>
                  <a:txBody>
                    <a:bodyPr/>
                    <a:lstStyle/>
                    <a:p>
                      <a:pPr algn="ctr"/>
                      <a:r>
                        <a:rPr lang="en-US" sz="1200" b="0">
                          <a:latin typeface="Arial" panose="020B0604020202020204" pitchFamily="34" charset="0"/>
                          <a:cs typeface="Arial" panose="020B0604020202020204" pitchFamily="34" charset="0"/>
                        </a:rPr>
                        <a:t>$18,168</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02687292"/>
                  </a:ext>
                </a:extLst>
              </a:tr>
              <a:tr h="182880">
                <a:tc>
                  <a:txBody>
                    <a:bodyPr/>
                    <a:lstStyle/>
                    <a:p>
                      <a:pPr algn="just"/>
                      <a:r>
                        <a:rPr lang="en-US" sz="1200" b="0" dirty="0">
                          <a:latin typeface="Arial" panose="020B0604020202020204" pitchFamily="34" charset="0"/>
                          <a:cs typeface="Arial" panose="020B0604020202020204" pitchFamily="34" charset="0"/>
                        </a:rPr>
                        <a:t>Flag Football</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a:latin typeface="Arial" panose="020B0604020202020204" pitchFamily="34" charset="0"/>
                          <a:cs typeface="Arial" panose="020B0604020202020204" pitchFamily="34" charset="0"/>
                        </a:rPr>
                        <a:t>120</a:t>
                      </a:r>
                    </a:p>
                  </a:txBody>
                  <a:tcPr anchor="ctr"/>
                </a:tc>
                <a:tc>
                  <a:txBody>
                    <a:bodyPr/>
                    <a:lstStyle/>
                    <a:p>
                      <a:pPr algn="ctr"/>
                      <a:r>
                        <a:rPr lang="en-US" sz="1200" b="0">
                          <a:latin typeface="Arial" panose="020B0604020202020204" pitchFamily="34" charset="0"/>
                          <a:cs typeface="Arial" panose="020B0604020202020204" pitchFamily="34" charset="0"/>
                        </a:rPr>
                        <a:t>$5,500</a:t>
                      </a:r>
                    </a:p>
                  </a:txBody>
                  <a:tcPr anchor="ctr"/>
                </a:tc>
                <a:tc>
                  <a:txBody>
                    <a:bodyPr/>
                    <a:lstStyle/>
                    <a:p>
                      <a:pPr algn="ctr"/>
                      <a:r>
                        <a:rPr lang="en-US" sz="1200" b="0">
                          <a:latin typeface="Arial" panose="020B0604020202020204" pitchFamily="34" charset="0"/>
                          <a:cs typeface="Arial" panose="020B0604020202020204" pitchFamily="34" charset="0"/>
                        </a:rPr>
                        <a:t>135</a:t>
                      </a:r>
                    </a:p>
                  </a:txBody>
                  <a:tcPr anchor="ctr"/>
                </a:tc>
                <a:tc>
                  <a:txBody>
                    <a:bodyPr/>
                    <a:lstStyle/>
                    <a:p>
                      <a:pPr algn="ctr"/>
                      <a:r>
                        <a:rPr lang="en-US" sz="1200" b="0">
                          <a:latin typeface="Arial" panose="020B0604020202020204" pitchFamily="34" charset="0"/>
                          <a:cs typeface="Arial" panose="020B0604020202020204" pitchFamily="34" charset="0"/>
                        </a:rPr>
                        <a:t>$4,416</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3211740"/>
                  </a:ext>
                </a:extLst>
              </a:tr>
              <a:tr h="182880">
                <a:tc>
                  <a:txBody>
                    <a:bodyPr/>
                    <a:lstStyle/>
                    <a:p>
                      <a:pPr algn="just"/>
                      <a:r>
                        <a:rPr lang="en-US" sz="1200" b="0">
                          <a:latin typeface="Arial" panose="020B0604020202020204" pitchFamily="34" charset="0"/>
                          <a:cs typeface="Arial" panose="020B0604020202020204" pitchFamily="34" charset="0"/>
                        </a:rPr>
                        <a:t>Wednesday Track and Field</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latin typeface="Arial" panose="020B0604020202020204" pitchFamily="34" charset="0"/>
                          <a:cs typeface="Arial" panose="020B0604020202020204" pitchFamily="34" charset="0"/>
                        </a:rPr>
                        <a:t>1,200</a:t>
                      </a:r>
                    </a:p>
                  </a:txBody>
                  <a:tcPr anchor="ctr"/>
                </a:tc>
                <a:tc>
                  <a:txBody>
                    <a:bodyPr/>
                    <a:lstStyle/>
                    <a:p>
                      <a:pPr algn="ctr"/>
                      <a:r>
                        <a:rPr lang="en-US" sz="1200" b="0">
                          <a:latin typeface="Arial" panose="020B0604020202020204" pitchFamily="34" charset="0"/>
                          <a:cs typeface="Arial" panose="020B0604020202020204" pitchFamily="34" charset="0"/>
                        </a:rPr>
                        <a:t>$5,000</a:t>
                      </a:r>
                    </a:p>
                  </a:txBody>
                  <a:tcPr anchor="ctr"/>
                </a:tc>
                <a:tc>
                  <a:txBody>
                    <a:bodyPr/>
                    <a:lstStyle/>
                    <a:p>
                      <a:pPr algn="ctr"/>
                      <a:r>
                        <a:rPr lang="en-US" sz="1200" b="0">
                          <a:latin typeface="Arial" panose="020B0604020202020204" pitchFamily="34" charset="0"/>
                          <a:cs typeface="Arial" panose="020B0604020202020204" pitchFamily="34" charset="0"/>
                        </a:rPr>
                        <a:t>400</a:t>
                      </a:r>
                    </a:p>
                  </a:txBody>
                  <a:tcPr anchor="ctr"/>
                </a:tc>
                <a:tc>
                  <a:txBody>
                    <a:bodyPr/>
                    <a:lstStyle/>
                    <a:p>
                      <a:pPr algn="ctr"/>
                      <a:r>
                        <a:rPr lang="en-US" sz="1200" b="0">
                          <a:latin typeface="Arial" panose="020B0604020202020204" pitchFamily="34" charset="0"/>
                          <a:cs typeface="Arial" panose="020B0604020202020204" pitchFamily="34" charset="0"/>
                        </a:rPr>
                        <a:t>$3,500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40933889"/>
                  </a:ext>
                </a:extLst>
              </a:tr>
              <a:tr h="182880">
                <a:tc>
                  <a:txBody>
                    <a:bodyPr/>
                    <a:lstStyle/>
                    <a:p>
                      <a:pPr algn="just"/>
                      <a:r>
                        <a:rPr lang="en-US" sz="1200" b="0" dirty="0">
                          <a:latin typeface="Arial" panose="020B0604020202020204" pitchFamily="34" charset="0"/>
                          <a:cs typeface="Arial" panose="020B0604020202020204" pitchFamily="34" charset="0"/>
                        </a:rPr>
                        <a:t>Child Adult Care Food Program (CACFP meals served)</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a:latin typeface="Arial" panose="020B0604020202020204" pitchFamily="34" charset="0"/>
                          <a:cs typeface="Arial" panose="020B0604020202020204" pitchFamily="34" charset="0"/>
                        </a:rPr>
                        <a:t>105,565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latin typeface="Arial" panose="020B0604020202020204" pitchFamily="34" charset="0"/>
                          <a:cs typeface="Arial" panose="020B0604020202020204" pitchFamily="34" charset="0"/>
                        </a:rPr>
                        <a:t>Grant funded</a:t>
                      </a:r>
                    </a:p>
                  </a:txBody>
                  <a:tcPr anchor="ctr"/>
                </a:tc>
                <a:tc>
                  <a:txBody>
                    <a:bodyPr/>
                    <a:lstStyle/>
                    <a:p>
                      <a:pPr algn="ctr"/>
                      <a:r>
                        <a:rPr lang="en-US" sz="1200" b="0">
                          <a:latin typeface="Arial" panose="020B0604020202020204" pitchFamily="34" charset="0"/>
                          <a:cs typeface="Arial" panose="020B0604020202020204" pitchFamily="34" charset="0"/>
                        </a:rPr>
                        <a:t>26,064</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latin typeface="Arial" panose="020B0604020202020204" pitchFamily="34" charset="0"/>
                          <a:cs typeface="Arial" panose="020B0604020202020204" pitchFamily="34" charset="0"/>
                        </a:rPr>
                        <a:t>Grant Funded</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04313613"/>
                  </a:ext>
                </a:extLst>
              </a:tr>
              <a:tr h="182880">
                <a:tc>
                  <a:txBody>
                    <a:bodyPr/>
                    <a:lstStyle/>
                    <a:p>
                      <a:pPr algn="just"/>
                      <a:r>
                        <a:rPr lang="en-US" sz="1200" b="0" dirty="0">
                          <a:latin typeface="Arial" panose="020B0604020202020204" pitchFamily="34" charset="0"/>
                          <a:cs typeface="Arial" panose="020B0604020202020204" pitchFamily="34" charset="0"/>
                        </a:rPr>
                        <a:t>Summer Food Service Program (SFSP meals served)</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a:latin typeface="Arial" panose="020B0604020202020204" pitchFamily="34" charset="0"/>
                          <a:cs typeface="Arial" panose="020B0604020202020204" pitchFamily="34" charset="0"/>
                        </a:rPr>
                        <a:t>92,129</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latin typeface="Arial" panose="020B0604020202020204" pitchFamily="34" charset="0"/>
                          <a:cs typeface="Arial" panose="020B0604020202020204" pitchFamily="34" charset="0"/>
                        </a:rPr>
                        <a:t>Grant funded</a:t>
                      </a:r>
                    </a:p>
                  </a:txBody>
                  <a:tcPr anchor="ctr"/>
                </a:tc>
                <a:tc>
                  <a:txBody>
                    <a:bodyPr/>
                    <a:lstStyle/>
                    <a:p>
                      <a:pPr algn="ctr"/>
                      <a:r>
                        <a:rPr lang="en-US" sz="1200" b="0">
                          <a:latin typeface="Arial" panose="020B0604020202020204" pitchFamily="34" charset="0"/>
                          <a:cs typeface="Arial" panose="020B0604020202020204" pitchFamily="34" charset="0"/>
                        </a:rPr>
                        <a:t>96,808</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latin typeface="Arial" panose="020B0604020202020204" pitchFamily="34" charset="0"/>
                          <a:cs typeface="Arial" panose="020B0604020202020204" pitchFamily="34" charset="0"/>
                        </a:rPr>
                        <a:t>Grant Funded</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68681822"/>
                  </a:ext>
                </a:extLst>
              </a:tr>
              <a:tr h="0">
                <a:tc>
                  <a:txBody>
                    <a:bodyPr/>
                    <a:lstStyle/>
                    <a:p>
                      <a:pPr algn="just"/>
                      <a:r>
                        <a:rPr lang="en-US" sz="1200" b="0" dirty="0">
                          <a:latin typeface="Arial" panose="020B0604020202020204" pitchFamily="34" charset="0"/>
                          <a:cs typeface="Arial" panose="020B0604020202020204" pitchFamily="34" charset="0"/>
                        </a:rPr>
                        <a:t>Youth Career Development (YCD Summer) </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latin typeface="Arial" panose="020B0604020202020204" pitchFamily="34" charset="0"/>
                          <a:cs typeface="Arial" panose="020B0604020202020204" pitchFamily="34" charset="0"/>
                        </a:rPr>
                        <a:t>175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$371,000</a:t>
                      </a:r>
                    </a:p>
                  </a:txBody>
                  <a:tcPr anchor="ctr"/>
                </a:tc>
                <a:tc>
                  <a:txBody>
                    <a:bodyPr/>
                    <a:lstStyle/>
                    <a:p>
                      <a:pPr algn="ctr"/>
                      <a:r>
                        <a:rPr lang="en-US" sz="1200" b="0" dirty="0">
                          <a:latin typeface="Arial" panose="020B0604020202020204" pitchFamily="34" charset="0"/>
                          <a:cs typeface="Arial" panose="020B0604020202020204" pitchFamily="34" charset="0"/>
                        </a:rPr>
                        <a:t>175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Grant Funded ($DOL)</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60784033"/>
                  </a:ext>
                </a:extLst>
              </a:tr>
              <a:tr h="182880">
                <a:tc>
                  <a:txBody>
                    <a:bodyPr/>
                    <a:lstStyle/>
                    <a:p>
                      <a:pPr algn="just"/>
                      <a:r>
                        <a:rPr lang="en-US" sz="1200" b="0" dirty="0">
                          <a:latin typeface="Arial" panose="020B0604020202020204" pitchFamily="34" charset="0"/>
                          <a:cs typeface="Arial" panose="020B0604020202020204" pitchFamily="34" charset="0"/>
                        </a:rPr>
                        <a:t>Youth Career Development (YCD Summer) </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latin typeface="Arial" panose="020B0604020202020204" pitchFamily="34" charset="0"/>
                          <a:cs typeface="Arial" panose="020B0604020202020204" pitchFamily="34" charset="0"/>
                        </a:rPr>
                        <a:t>94</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$100,000 </a:t>
                      </a:r>
                    </a:p>
                  </a:txBody>
                  <a:tcPr anchor="ctr"/>
                </a:tc>
                <a:tc>
                  <a:txBody>
                    <a:bodyPr/>
                    <a:lstStyle/>
                    <a:p>
                      <a:pPr algn="ctr"/>
                      <a:r>
                        <a:rPr lang="en-US" sz="1200" b="0" dirty="0">
                          <a:latin typeface="Arial" panose="020B0604020202020204" pitchFamily="34" charset="0"/>
                          <a:cs typeface="Arial" panose="020B0604020202020204" pitchFamily="34" charset="0"/>
                        </a:rPr>
                        <a:t>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$0 BOA)</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12703777"/>
                  </a:ext>
                </a:extLst>
              </a:tr>
              <a:tr h="182880">
                <a:tc>
                  <a:txBody>
                    <a:bodyPr/>
                    <a:lstStyle/>
                    <a:p>
                      <a:pPr algn="just"/>
                      <a:r>
                        <a:rPr lang="en-US" sz="1200" b="0" dirty="0">
                          <a:latin typeface="Arial" panose="020B0604020202020204" pitchFamily="34" charset="0"/>
                          <a:cs typeface="Arial" panose="020B0604020202020204" pitchFamily="34" charset="0"/>
                        </a:rPr>
                        <a:t>Youth Career Development (YCD Academic)</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latin typeface="Arial" panose="020B0604020202020204" pitchFamily="34" charset="0"/>
                          <a:cs typeface="Arial" panose="020B0604020202020204" pitchFamily="34" charset="0"/>
                        </a:rPr>
                        <a:t>102</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$100,000</a:t>
                      </a:r>
                    </a:p>
                  </a:txBody>
                  <a:tcPr anchor="ctr"/>
                </a:tc>
                <a:tc>
                  <a:txBody>
                    <a:bodyPr/>
                    <a:lstStyle/>
                    <a:p>
                      <a:pPr algn="ctr"/>
                      <a:r>
                        <a:rPr lang="en-US" sz="1200" b="0" dirty="0">
                          <a:latin typeface="Arial" panose="020B0604020202020204" pitchFamily="34" charset="0"/>
                          <a:cs typeface="Arial" panose="020B0604020202020204" pitchFamily="34" charset="0"/>
                        </a:rPr>
                        <a:t>104</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$100,000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38498302"/>
                  </a:ext>
                </a:extLst>
              </a:tr>
              <a:tr h="182880">
                <a:tc>
                  <a:txBody>
                    <a:bodyPr/>
                    <a:lstStyle/>
                    <a:p>
                      <a:pPr algn="just"/>
                      <a:r>
                        <a:rPr lang="en-US" sz="1200" b="0" dirty="0">
                          <a:latin typeface="Arial" panose="020B0604020202020204" pitchFamily="34" charset="0"/>
                          <a:cs typeface="Arial" panose="020B0604020202020204" pitchFamily="34" charset="0"/>
                        </a:rPr>
                        <a:t>SAT Classes</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a:latin typeface="Arial" panose="020B0604020202020204" pitchFamily="34" charset="0"/>
                          <a:cs typeface="Arial" panose="020B0604020202020204" pitchFamily="34" charset="0"/>
                        </a:rPr>
                        <a:t>20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latin typeface="Arial" panose="020B0604020202020204" pitchFamily="34" charset="0"/>
                          <a:cs typeface="Arial" panose="020B0604020202020204" pitchFamily="34" charset="0"/>
                        </a:rPr>
                        <a:t>$3,000</a:t>
                      </a:r>
                    </a:p>
                  </a:txBody>
                  <a:tcPr anchor="ctr"/>
                </a:tc>
                <a:tc>
                  <a:txBody>
                    <a:bodyPr/>
                    <a:lstStyle/>
                    <a:p>
                      <a:pPr algn="ctr"/>
                      <a:r>
                        <a:rPr lang="en-US" sz="1200" b="0" dirty="0">
                          <a:latin typeface="Arial" panose="020B0604020202020204" pitchFamily="34" charset="0"/>
                          <a:cs typeface="Arial" panose="020B0604020202020204" pitchFamily="34" charset="0"/>
                        </a:rPr>
                        <a:t>20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latin typeface="Arial" panose="020B0604020202020204" pitchFamily="34" charset="0"/>
                          <a:cs typeface="Arial" panose="020B0604020202020204" pitchFamily="34" charset="0"/>
                        </a:rPr>
                        <a:t>$3,000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47410407"/>
                  </a:ext>
                </a:extLst>
              </a:tr>
              <a:tr h="182880">
                <a:tc>
                  <a:txBody>
                    <a:bodyPr/>
                    <a:lstStyle/>
                    <a:p>
                      <a:pPr algn="just"/>
                      <a:r>
                        <a:rPr lang="en-US" sz="1200" b="0" dirty="0">
                          <a:latin typeface="Arial" panose="020B0604020202020204" pitchFamily="34" charset="0"/>
                          <a:cs typeface="Arial" panose="020B0604020202020204" pitchFamily="34" charset="0"/>
                        </a:rPr>
                        <a:t>Youth Leadership Training (YCD)</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latin typeface="Arial" panose="020B0604020202020204" pitchFamily="34" charset="0"/>
                          <a:cs typeface="Arial" panose="020B0604020202020204" pitchFamily="34" charset="0"/>
                        </a:rPr>
                        <a:t>269</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latin typeface="Arial" panose="020B0604020202020204" pitchFamily="34" charset="0"/>
                          <a:cs typeface="Arial" panose="020B0604020202020204" pitchFamily="34" charset="0"/>
                        </a:rPr>
                        <a:t>$300</a:t>
                      </a:r>
                    </a:p>
                  </a:txBody>
                  <a:tcPr anchor="ctr"/>
                </a:tc>
                <a:tc>
                  <a:txBody>
                    <a:bodyPr/>
                    <a:lstStyle/>
                    <a:p>
                      <a:pPr algn="ctr"/>
                      <a:r>
                        <a:rPr lang="en-US" sz="1200" b="0" dirty="0">
                          <a:latin typeface="Arial" panose="020B0604020202020204" pitchFamily="34" charset="0"/>
                          <a:cs typeface="Arial" panose="020B0604020202020204" pitchFamily="34" charset="0"/>
                        </a:rPr>
                        <a:t>374</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53561878"/>
                  </a:ext>
                </a:extLst>
              </a:tr>
              <a:tr h="237907">
                <a:tc>
                  <a:txBody>
                    <a:bodyPr/>
                    <a:lstStyle/>
                    <a:p>
                      <a:pPr algn="just"/>
                      <a:r>
                        <a:rPr lang="en-US" sz="1200" b="0" dirty="0">
                          <a:latin typeface="Arial" panose="020B0604020202020204" pitchFamily="34" charset="0"/>
                          <a:cs typeface="Arial" panose="020B0604020202020204" pitchFamily="34" charset="0"/>
                        </a:rPr>
                        <a:t>Youth In City Government (May)</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a:latin typeface="Arial" panose="020B0604020202020204" pitchFamily="34" charset="0"/>
                          <a:cs typeface="Arial" panose="020B0604020202020204" pitchFamily="34" charset="0"/>
                        </a:rPr>
                        <a:t>110</a:t>
                      </a:r>
                    </a:p>
                  </a:txBody>
                  <a:tcPr anchor="ctr"/>
                </a:tc>
                <a:tc>
                  <a:txBody>
                    <a:bodyPr/>
                    <a:lstStyle/>
                    <a:p>
                      <a:pPr algn="ctr"/>
                      <a:r>
                        <a:rPr lang="en-US" sz="1200" b="0">
                          <a:latin typeface="Arial" panose="020B0604020202020204" pitchFamily="34" charset="0"/>
                          <a:cs typeface="Arial" panose="020B0604020202020204" pitchFamily="34" charset="0"/>
                        </a:rPr>
                        <a:t>$4,575</a:t>
                      </a:r>
                    </a:p>
                  </a:txBody>
                  <a:tcPr anchor="ctr"/>
                </a:tc>
                <a:tc>
                  <a:txBody>
                    <a:bodyPr/>
                    <a:lstStyle/>
                    <a:p>
                      <a:pPr algn="ctr"/>
                      <a:r>
                        <a:rPr lang="en-US" sz="1200" b="0">
                          <a:latin typeface="Arial" panose="020B0604020202020204" pitchFamily="34" charset="0"/>
                          <a:cs typeface="Arial" panose="020B0604020202020204" pitchFamily="34" charset="0"/>
                        </a:rPr>
                        <a:t>150</a:t>
                      </a:r>
                    </a:p>
                  </a:txBody>
                  <a:tcPr anchor="ctr"/>
                </a:tc>
                <a:tc>
                  <a:txBody>
                    <a:bodyPr/>
                    <a:lstStyle/>
                    <a:p>
                      <a:pPr algn="ctr"/>
                      <a:r>
                        <a:rPr lang="en-US" sz="1200" b="0" dirty="0">
                          <a:latin typeface="Arial" panose="020B0604020202020204" pitchFamily="34" charset="0"/>
                          <a:cs typeface="Arial" panose="020B0604020202020204" pitchFamily="34" charset="0"/>
                        </a:rPr>
                        <a:t>$5,000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38287169"/>
                  </a:ext>
                </a:extLst>
              </a:tr>
              <a:tr h="182880">
                <a:tc>
                  <a:txBody>
                    <a:bodyPr/>
                    <a:lstStyle/>
                    <a:p>
                      <a:pPr algn="just"/>
                      <a:r>
                        <a:rPr lang="en-US" sz="1200" b="0" dirty="0">
                          <a:latin typeface="Arial" panose="020B0604020202020204" pitchFamily="34" charset="0"/>
                          <a:cs typeface="Arial" panose="020B0604020202020204" pitchFamily="34" charset="0"/>
                        </a:rPr>
                        <a:t>College Tour*</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latin typeface="Arial" panose="020B0604020202020204" pitchFamily="34" charset="0"/>
                          <a:cs typeface="Arial" panose="020B0604020202020204" pitchFamily="34" charset="0"/>
                        </a:rPr>
                        <a:t>71</a:t>
                      </a:r>
                    </a:p>
                  </a:txBody>
                  <a:tcPr anchor="ctr"/>
                </a:tc>
                <a:tc>
                  <a:txBody>
                    <a:bodyPr/>
                    <a:lstStyle/>
                    <a:p>
                      <a:pPr algn="ctr"/>
                      <a:r>
                        <a:rPr lang="en-US" sz="1200" b="0" dirty="0">
                          <a:latin typeface="Arial" panose="020B0604020202020204" pitchFamily="34" charset="0"/>
                          <a:cs typeface="Arial" panose="020B0604020202020204" pitchFamily="34" charset="0"/>
                        </a:rPr>
                        <a:t>Need Combined numbers</a:t>
                      </a:r>
                    </a:p>
                  </a:txBody>
                  <a:tcPr anchor="ctr"/>
                </a:tc>
                <a:tc>
                  <a:txBody>
                    <a:bodyPr/>
                    <a:lstStyle/>
                    <a:p>
                      <a:pPr algn="ctr"/>
                      <a:r>
                        <a:rPr lang="en-US" sz="1200" b="0">
                          <a:latin typeface="Arial" panose="020B0604020202020204" pitchFamily="34" charset="0"/>
                          <a:cs typeface="Arial" panose="020B0604020202020204" pitchFamily="34" charset="0"/>
                        </a:rPr>
                        <a:t>80</a:t>
                      </a:r>
                    </a:p>
                  </a:txBody>
                  <a:tcPr anchor="ctr"/>
                </a:tc>
                <a:tc>
                  <a:txBody>
                    <a:bodyPr/>
                    <a:lstStyle/>
                    <a:p>
                      <a:pPr algn="ctr"/>
                      <a:r>
                        <a:rPr lang="en-US" sz="1200" b="0" dirty="0">
                          <a:latin typeface="Arial" panose="020B0604020202020204" pitchFamily="34" charset="0"/>
                          <a:cs typeface="Arial" panose="020B0604020202020204" pitchFamily="34" charset="0"/>
                        </a:rPr>
                        <a:t>$20,665</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6440023"/>
                  </a:ext>
                </a:extLst>
              </a:tr>
              <a:tr h="182880">
                <a:tc>
                  <a:txBody>
                    <a:bodyPr/>
                    <a:lstStyle/>
                    <a:p>
                      <a:pPr algn="just"/>
                      <a:r>
                        <a:rPr lang="en-US" sz="1200" b="0" dirty="0">
                          <a:latin typeface="Arial" panose="020B0604020202020204" pitchFamily="34" charset="0"/>
                          <a:cs typeface="Arial" panose="020B0604020202020204" pitchFamily="34" charset="0"/>
                        </a:rPr>
                        <a:t>Camp Barnes</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200" b="0">
                          <a:latin typeface="Arial" panose="020B0604020202020204" pitchFamily="34" charset="0"/>
                          <a:cs typeface="Arial" panose="020B0604020202020204" pitchFamily="34" charset="0"/>
                        </a:rPr>
                        <a:t>57</a:t>
                      </a:r>
                    </a:p>
                  </a:txBody>
                  <a:tcPr anchor="ctr">
                    <a:lnB w="12700" cap="flat" cmpd="sng" algn="ctr">
                      <a:solidFill>
                        <a:schemeClr val="tx1"/>
                      </a:solidFill>
                      <a:prstDash val="solid"/>
                      <a:round/>
                      <a:headEnd type="none" w="med" len="med"/>
                      <a:tailEnd type="none" w="med" len="med"/>
                    </a:lnB>
                  </a:tcPr>
                </a:tc>
                <a:tc>
                  <a:txBody>
                    <a:bodyPr/>
                    <a:lstStyle/>
                    <a:p>
                      <a:pPr algn="ctr"/>
                      <a:r>
                        <a:rPr lang="en-US" sz="1200" b="0" dirty="0">
                          <a:latin typeface="Arial" panose="020B0604020202020204" pitchFamily="34" charset="0"/>
                          <a:cs typeface="Arial" panose="020B0604020202020204" pitchFamily="34" charset="0"/>
                        </a:rPr>
                        <a:t>$9,920</a:t>
                      </a:r>
                    </a:p>
                  </a:txBody>
                  <a:tcPr anchor="ctr">
                    <a:lnB w="12700" cap="flat" cmpd="sng" algn="ctr">
                      <a:solidFill>
                        <a:schemeClr val="tx1"/>
                      </a:solidFill>
                      <a:prstDash val="solid"/>
                      <a:round/>
                      <a:headEnd type="none" w="med" len="med"/>
                      <a:tailEnd type="none" w="med" len="med"/>
                    </a:lnB>
                  </a:tcPr>
                </a:tc>
                <a:tc>
                  <a:txBody>
                    <a:bodyPr/>
                    <a:lstStyle/>
                    <a:p>
                      <a:pPr algn="ctr"/>
                      <a:r>
                        <a:rPr lang="en-US" sz="1200" b="0" dirty="0">
                          <a:latin typeface="Arial" panose="020B0604020202020204" pitchFamily="34" charset="0"/>
                          <a:cs typeface="Arial" panose="020B0604020202020204" pitchFamily="34" charset="0"/>
                        </a:rPr>
                        <a:t>57</a:t>
                      </a:r>
                    </a:p>
                  </a:txBody>
                  <a:tcPr anchor="ctr">
                    <a:lnB w="12700" cap="flat" cmpd="sng" algn="ctr">
                      <a:solidFill>
                        <a:schemeClr val="tx1"/>
                      </a:solidFill>
                      <a:prstDash val="solid"/>
                      <a:round/>
                      <a:headEnd type="none" w="med" len="med"/>
                      <a:tailEnd type="none" w="med" len="med"/>
                    </a:lnB>
                  </a:tcPr>
                </a:tc>
                <a:tc>
                  <a:txBody>
                    <a:bodyPr/>
                    <a:lstStyle/>
                    <a:p>
                      <a:pPr algn="ctr"/>
                      <a:r>
                        <a:rPr lang="en-US" sz="1200" b="0" dirty="0">
                          <a:latin typeface="Arial" panose="020B0604020202020204" pitchFamily="34" charset="0"/>
                          <a:cs typeface="Arial" panose="020B0604020202020204" pitchFamily="34" charset="0"/>
                        </a:rPr>
                        <a:t>$6,840</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5725583"/>
                  </a:ext>
                </a:extLst>
              </a:tr>
            </a:tbl>
          </a:graphicData>
        </a:graphic>
      </p:graphicFrame>
      <p:sp>
        <p:nvSpPr>
          <p:cNvPr id="7" name="TextBox 6">
            <a:extLst>
              <a:ext uri="{FF2B5EF4-FFF2-40B4-BE49-F238E27FC236}">
                <a16:creationId xmlns:a16="http://schemas.microsoft.com/office/drawing/2014/main" id="{5248D5D8-CDCF-CAEA-D646-C84F4F547629}"/>
              </a:ext>
            </a:extLst>
          </p:cNvPr>
          <p:cNvSpPr txBox="1"/>
          <p:nvPr/>
        </p:nvSpPr>
        <p:spPr>
          <a:xfrm>
            <a:off x="190585" y="6349272"/>
            <a:ext cx="4332360" cy="307777"/>
          </a:xfrm>
          <a:prstGeom prst="rect">
            <a:avLst/>
          </a:prstGeom>
          <a:noFill/>
        </p:spPr>
        <p:txBody>
          <a:bodyPr wrap="square" rtlCol="0">
            <a:spAutoFit/>
          </a:bodyPr>
          <a:lstStyle/>
          <a:p>
            <a:r>
              <a:rPr lang="en-US" sz="1400" dirty="0"/>
              <a:t>*No cost for college day tours</a:t>
            </a:r>
          </a:p>
        </p:txBody>
      </p:sp>
    </p:spTree>
    <p:extLst>
      <p:ext uri="{BB962C8B-B14F-4D97-AF65-F5344CB8AC3E}">
        <p14:creationId xmlns:p14="http://schemas.microsoft.com/office/powerpoint/2010/main" val="497803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7A28D7-AF9C-4AE6-AD01-36981B09BE60}"/>
              </a:ext>
            </a:extLst>
          </p:cNvPr>
          <p:cNvSpPr>
            <a:spLocks noGrp="1"/>
          </p:cNvSpPr>
          <p:nvPr>
            <p:ph sz="half" idx="13"/>
          </p:nvPr>
        </p:nvSpPr>
        <p:spPr>
          <a:xfrm>
            <a:off x="311460" y="726807"/>
            <a:ext cx="4934478" cy="473825"/>
          </a:xfrm>
        </p:spPr>
        <p:txBody>
          <a:bodyPr>
            <a:noAutofit/>
          </a:bodyPr>
          <a:lstStyle/>
          <a:p>
            <a:r>
              <a:rPr lang="en-US" sz="1800">
                <a:cs typeface="Times New Roman" panose="02020603050405020304" pitchFamily="18" charset="0"/>
              </a:rPr>
              <a:t>Question 5a continued</a:t>
            </a:r>
          </a:p>
        </p:txBody>
      </p:sp>
      <p:graphicFrame>
        <p:nvGraphicFramePr>
          <p:cNvPr id="5" name="Content Placeholder 5">
            <a:extLst>
              <a:ext uri="{FF2B5EF4-FFF2-40B4-BE49-F238E27FC236}">
                <a16:creationId xmlns:a16="http://schemas.microsoft.com/office/drawing/2014/main" id="{B3F2B9CE-960B-E0AB-AB6B-0BA7FE45553E}"/>
              </a:ext>
            </a:extLst>
          </p:cNvPr>
          <p:cNvGraphicFramePr>
            <a:graphicFrameLocks/>
          </p:cNvGraphicFramePr>
          <p:nvPr>
            <p:extLst>
              <p:ext uri="{D42A27DB-BD31-4B8C-83A1-F6EECF244321}">
                <p14:modId xmlns:p14="http://schemas.microsoft.com/office/powerpoint/2010/main" val="343001141"/>
              </p:ext>
            </p:extLst>
          </p:nvPr>
        </p:nvGraphicFramePr>
        <p:xfrm>
          <a:off x="763029" y="1922856"/>
          <a:ext cx="9917163" cy="4048417"/>
        </p:xfrm>
        <a:graphic>
          <a:graphicData uri="http://schemas.openxmlformats.org/drawingml/2006/table">
            <a:tbl>
              <a:tblPr firstRow="1" bandRow="1">
                <a:tableStyleId>{7DF18680-E054-41AD-8BC1-D1AEF772440D}</a:tableStyleId>
              </a:tblPr>
              <a:tblGrid>
                <a:gridCol w="2778168">
                  <a:extLst>
                    <a:ext uri="{9D8B030D-6E8A-4147-A177-3AD203B41FA5}">
                      <a16:colId xmlns:a16="http://schemas.microsoft.com/office/drawing/2014/main" val="3273636794"/>
                    </a:ext>
                  </a:extLst>
                </a:gridCol>
                <a:gridCol w="1693735">
                  <a:extLst>
                    <a:ext uri="{9D8B030D-6E8A-4147-A177-3AD203B41FA5}">
                      <a16:colId xmlns:a16="http://schemas.microsoft.com/office/drawing/2014/main" val="1560144800"/>
                    </a:ext>
                  </a:extLst>
                </a:gridCol>
                <a:gridCol w="1418427">
                  <a:extLst>
                    <a:ext uri="{9D8B030D-6E8A-4147-A177-3AD203B41FA5}">
                      <a16:colId xmlns:a16="http://schemas.microsoft.com/office/drawing/2014/main" val="2406765086"/>
                    </a:ext>
                  </a:extLst>
                </a:gridCol>
                <a:gridCol w="2608406">
                  <a:extLst>
                    <a:ext uri="{9D8B030D-6E8A-4147-A177-3AD203B41FA5}">
                      <a16:colId xmlns:a16="http://schemas.microsoft.com/office/drawing/2014/main" val="2565318816"/>
                    </a:ext>
                  </a:extLst>
                </a:gridCol>
                <a:gridCol w="1418427">
                  <a:extLst>
                    <a:ext uri="{9D8B030D-6E8A-4147-A177-3AD203B41FA5}">
                      <a16:colId xmlns:a16="http://schemas.microsoft.com/office/drawing/2014/main" val="2709850282"/>
                    </a:ext>
                  </a:extLst>
                </a:gridCol>
              </a:tblGrid>
              <a:tr h="569028">
                <a:tc>
                  <a:txBody>
                    <a:bodyPr/>
                    <a:lstStyle/>
                    <a:p>
                      <a:pPr algn="ctr"/>
                      <a:r>
                        <a:rPr lang="en-US" sz="1400" b="1" dirty="0">
                          <a:solidFill>
                            <a:schemeClr val="bg1"/>
                          </a:solidFill>
                          <a:latin typeface="Arial" panose="020B0604020202020204" pitchFamily="34" charset="0"/>
                          <a:cs typeface="Arial" panose="020B0604020202020204" pitchFamily="34" charset="0"/>
                        </a:rPr>
                        <a:t>Programs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400" b="1">
                          <a:solidFill>
                            <a:schemeClr val="bg1"/>
                          </a:solidFill>
                          <a:latin typeface="Arial" panose="020B0604020202020204" pitchFamily="34" charset="0"/>
                          <a:cs typeface="Arial" panose="020B0604020202020204" pitchFamily="34" charset="0"/>
                        </a:rPr>
                        <a:t>Participation</a:t>
                      </a:r>
                      <a:r>
                        <a:rPr lang="en-US" sz="1400" b="1" baseline="0">
                          <a:solidFill>
                            <a:schemeClr val="bg1"/>
                          </a:solidFill>
                          <a:latin typeface="Arial" panose="020B0604020202020204" pitchFamily="34" charset="0"/>
                          <a:cs typeface="Arial" panose="020B0604020202020204" pitchFamily="34" charset="0"/>
                        </a:rPr>
                        <a:t> </a:t>
                      </a:r>
                    </a:p>
                    <a:p>
                      <a:pPr algn="ctr"/>
                      <a:r>
                        <a:rPr lang="en-US" sz="1400" b="1" baseline="0">
                          <a:solidFill>
                            <a:schemeClr val="bg1"/>
                          </a:solidFill>
                          <a:latin typeface="Arial" panose="020B0604020202020204" pitchFamily="34" charset="0"/>
                          <a:cs typeface="Arial" panose="020B0604020202020204" pitchFamily="34" charset="0"/>
                        </a:rPr>
                        <a:t>FY 2024</a:t>
                      </a:r>
                      <a:endParaRPr lang="en-US" sz="1400" b="1">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a:solidFill>
                            <a:schemeClr val="bg1"/>
                          </a:solidFill>
                          <a:latin typeface="Arial" panose="020B0604020202020204" pitchFamily="34" charset="0"/>
                          <a:cs typeface="Arial" panose="020B0604020202020204" pitchFamily="34" charset="0"/>
                        </a:rPr>
                        <a:t>FY 2024 Cost</a:t>
                      </a:r>
                    </a:p>
                  </a:txBody>
                  <a:tcPr anchor="ctr">
                    <a:lnT w="12700" cap="flat" cmpd="sng" algn="ctr">
                      <a:solidFill>
                        <a:schemeClr val="tx1"/>
                      </a:solidFill>
                      <a:prstDash val="solid"/>
                      <a:round/>
                      <a:headEnd type="none" w="med" len="med"/>
                      <a:tailEnd type="none" w="med" len="med"/>
                    </a:lnT>
                  </a:tcPr>
                </a:tc>
                <a:tc>
                  <a:txBody>
                    <a:bodyPr/>
                    <a:lstStyle/>
                    <a:p>
                      <a:pPr algn="ctr"/>
                      <a:r>
                        <a:rPr lang="en-US" sz="1400" b="1">
                          <a:solidFill>
                            <a:schemeClr val="bg1"/>
                          </a:solidFill>
                          <a:latin typeface="Arial" panose="020B0604020202020204" pitchFamily="34" charset="0"/>
                          <a:cs typeface="Arial" panose="020B0604020202020204" pitchFamily="34" charset="0"/>
                        </a:rPr>
                        <a:t>Participation</a:t>
                      </a:r>
                      <a:r>
                        <a:rPr lang="en-US" sz="1400" b="1" baseline="0">
                          <a:solidFill>
                            <a:schemeClr val="bg1"/>
                          </a:solidFill>
                          <a:latin typeface="Arial" panose="020B0604020202020204" pitchFamily="34" charset="0"/>
                          <a:cs typeface="Arial" panose="020B0604020202020204" pitchFamily="34" charset="0"/>
                        </a:rPr>
                        <a:t> </a:t>
                      </a:r>
                    </a:p>
                    <a:p>
                      <a:pPr algn="ctr"/>
                      <a:r>
                        <a:rPr lang="en-US" sz="1400" b="1" baseline="0">
                          <a:solidFill>
                            <a:schemeClr val="bg1"/>
                          </a:solidFill>
                          <a:latin typeface="Arial" panose="020B0604020202020204" pitchFamily="34" charset="0"/>
                          <a:cs typeface="Arial" panose="020B0604020202020204" pitchFamily="34" charset="0"/>
                        </a:rPr>
                        <a:t>FY 2025</a:t>
                      </a:r>
                      <a:endParaRPr lang="en-US" sz="1400" b="1">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a:solidFill>
                            <a:schemeClr val="bg1"/>
                          </a:solidFill>
                          <a:latin typeface="Arial" panose="020B0604020202020204" pitchFamily="34" charset="0"/>
                          <a:cs typeface="Arial" panose="020B0604020202020204" pitchFamily="34" charset="0"/>
                        </a:rPr>
                        <a:t>FY 2025 Cost</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87228940"/>
                  </a:ext>
                </a:extLst>
              </a:tr>
              <a:tr h="311554">
                <a:tc>
                  <a:txBody>
                    <a:bodyPr/>
                    <a:lstStyle/>
                    <a:p>
                      <a:pPr algn="just"/>
                      <a:r>
                        <a:rPr lang="en-US" sz="1400" b="0" dirty="0">
                          <a:latin typeface="Arial" panose="020B0604020202020204" pitchFamily="34" charset="0"/>
                          <a:cs typeface="Arial" panose="020B0604020202020204" pitchFamily="34" charset="0"/>
                        </a:rPr>
                        <a:t>Boxing</a:t>
                      </a: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150</a:t>
                      </a:r>
                    </a:p>
                  </a:txBody>
                  <a:tcPr anchor="ctr"/>
                </a:tc>
                <a:tc>
                  <a:txBody>
                    <a:bodyPr/>
                    <a:lstStyle/>
                    <a:p>
                      <a:pPr algn="ctr"/>
                      <a:r>
                        <a:rPr lang="en-US" sz="1400" b="0">
                          <a:latin typeface="Arial" panose="020B0604020202020204" pitchFamily="34" charset="0"/>
                          <a:cs typeface="Arial" panose="020B0604020202020204" pitchFamily="34" charset="0"/>
                        </a:rPr>
                        <a:t>$10,000</a:t>
                      </a:r>
                    </a:p>
                  </a:txBody>
                  <a:tcPr anchor="ctr"/>
                </a:tc>
                <a:tc>
                  <a:txBody>
                    <a:bodyPr/>
                    <a:lstStyle/>
                    <a:p>
                      <a:pPr algn="ctr"/>
                      <a:r>
                        <a:rPr lang="en-US" sz="1400" b="0">
                          <a:latin typeface="Arial" panose="020B0604020202020204" pitchFamily="34" charset="0"/>
                          <a:cs typeface="Arial" panose="020B0604020202020204" pitchFamily="34" charset="0"/>
                        </a:rPr>
                        <a:t>225</a:t>
                      </a:r>
                    </a:p>
                  </a:txBody>
                  <a:tcPr anchor="ctr"/>
                </a:tc>
                <a:tc>
                  <a:txBody>
                    <a:bodyPr/>
                    <a:lstStyle/>
                    <a:p>
                      <a:pPr algn="ctr"/>
                      <a:r>
                        <a:rPr lang="en-US" sz="1400" b="0">
                          <a:latin typeface="Arial" panose="020B0604020202020204" pitchFamily="34" charset="0"/>
                          <a:cs typeface="Arial" panose="020B0604020202020204" pitchFamily="34" charset="0"/>
                        </a:rPr>
                        <a:t>$11,429</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30140434"/>
                  </a:ext>
                </a:extLst>
              </a:tr>
              <a:tr h="350395">
                <a:tc>
                  <a:txBody>
                    <a:bodyPr/>
                    <a:lstStyle/>
                    <a:p>
                      <a:pPr algn="just"/>
                      <a:r>
                        <a:rPr lang="en-US" sz="1400" b="0" dirty="0">
                          <a:latin typeface="Arial" panose="020B0604020202020204" pitchFamily="34" charset="0"/>
                          <a:cs typeface="Arial" panose="020B0604020202020204" pitchFamily="34" charset="0"/>
                        </a:rPr>
                        <a:t>Swimming (Adult/Youth)</a:t>
                      </a: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71,250 pool visits</a:t>
                      </a:r>
                    </a:p>
                  </a:txBody>
                  <a:tcPr anchor="ctr"/>
                </a:tc>
                <a:tc>
                  <a:txBody>
                    <a:bodyPr/>
                    <a:lstStyle/>
                    <a:p>
                      <a:pPr algn="ctr"/>
                      <a:r>
                        <a:rPr lang="en-US" sz="1400" b="0">
                          <a:latin typeface="Arial" panose="020B0604020202020204" pitchFamily="34" charset="0"/>
                          <a:cs typeface="Arial" panose="020B0604020202020204" pitchFamily="34" charset="0"/>
                        </a:rPr>
                        <a:t>$15,000</a:t>
                      </a:r>
                    </a:p>
                  </a:txBody>
                  <a:tcPr anchor="ctr"/>
                </a:tc>
                <a:tc>
                  <a:txBody>
                    <a:bodyPr/>
                    <a:lstStyle/>
                    <a:p>
                      <a:pPr algn="ctr"/>
                      <a:r>
                        <a:rPr lang="en-US" sz="1400" b="0">
                          <a:latin typeface="Arial" panose="020B0604020202020204" pitchFamily="34" charset="0"/>
                          <a:cs typeface="Arial" panose="020B0604020202020204" pitchFamily="34" charset="0"/>
                        </a:rPr>
                        <a:t>81,625 pool visits</a:t>
                      </a:r>
                    </a:p>
                  </a:txBody>
                  <a:tcPr anchor="ctr"/>
                </a:tc>
                <a:tc>
                  <a:txBody>
                    <a:bodyPr/>
                    <a:lstStyle/>
                    <a:p>
                      <a:pPr algn="ctr"/>
                      <a:r>
                        <a:rPr lang="en-US" sz="1400" b="0">
                          <a:latin typeface="Arial" panose="020B0604020202020204" pitchFamily="34" charset="0"/>
                          <a:cs typeface="Arial" panose="020B0604020202020204" pitchFamily="34" charset="0"/>
                        </a:rPr>
                        <a:t>$19,951</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95635616"/>
                  </a:ext>
                </a:extLst>
              </a:tr>
              <a:tr h="311554">
                <a:tc>
                  <a:txBody>
                    <a:bodyPr/>
                    <a:lstStyle/>
                    <a:p>
                      <a:pPr algn="just"/>
                      <a:r>
                        <a:rPr lang="en-US" sz="1400" b="0">
                          <a:latin typeface="Arial" panose="020B0604020202020204" pitchFamily="34" charset="0"/>
                          <a:cs typeface="Arial" panose="020B0604020202020204" pitchFamily="34" charset="0"/>
                        </a:rPr>
                        <a:t>Summer Cinema</a:t>
                      </a: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latin typeface="Arial" panose="020B0604020202020204" pitchFamily="34" charset="0"/>
                          <a:cs typeface="Arial" panose="020B0604020202020204" pitchFamily="34" charset="0"/>
                        </a:rPr>
                        <a:t>167 (estimated)</a:t>
                      </a:r>
                    </a:p>
                  </a:txBody>
                  <a:tcPr anchor="ctr"/>
                </a:tc>
                <a:tc>
                  <a:txBody>
                    <a:bodyPr/>
                    <a:lstStyle/>
                    <a:p>
                      <a:pPr algn="ctr"/>
                      <a:r>
                        <a:rPr lang="en-US" sz="1400" b="0">
                          <a:latin typeface="Arial" panose="020B0604020202020204" pitchFamily="34" charset="0"/>
                          <a:cs typeface="Arial" panose="020B0604020202020204" pitchFamily="34" charset="0"/>
                        </a:rPr>
                        <a:t>$2,245</a:t>
                      </a:r>
                    </a:p>
                  </a:txBody>
                  <a:tcPr anchor="ctr"/>
                </a:tc>
                <a:tc>
                  <a:txBody>
                    <a:bodyPr/>
                    <a:lstStyle/>
                    <a:p>
                      <a:pPr algn="ctr"/>
                      <a:r>
                        <a:rPr lang="en-US" sz="1400" b="0">
                          <a:latin typeface="Arial" panose="020B0604020202020204" pitchFamily="34" charset="0"/>
                          <a:cs typeface="Arial" panose="020B0604020202020204" pitchFamily="34" charset="0"/>
                        </a:rPr>
                        <a:t>165 (estimated)</a:t>
                      </a:r>
                    </a:p>
                  </a:txBody>
                  <a:tcPr anchor="ctr"/>
                </a:tc>
                <a:tc>
                  <a:txBody>
                    <a:bodyPr/>
                    <a:lstStyle/>
                    <a:p>
                      <a:pPr algn="ctr"/>
                      <a:r>
                        <a:rPr lang="en-US" sz="1400" b="0">
                          <a:latin typeface="Arial" panose="020B0604020202020204" pitchFamily="34" charset="0"/>
                          <a:cs typeface="Arial" panose="020B0604020202020204" pitchFamily="34" charset="0"/>
                        </a:rPr>
                        <a:t>$2,725</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02687292"/>
                  </a:ext>
                </a:extLst>
              </a:tr>
              <a:tr h="325008">
                <a:tc>
                  <a:txBody>
                    <a:bodyPr/>
                    <a:lstStyle/>
                    <a:p>
                      <a:pPr algn="just"/>
                      <a:r>
                        <a:rPr lang="en-US" sz="1400" b="0" dirty="0">
                          <a:latin typeface="Arial" panose="020B0604020202020204" pitchFamily="34" charset="0"/>
                          <a:cs typeface="Arial" panose="020B0604020202020204" pitchFamily="34" charset="0"/>
                        </a:rPr>
                        <a:t>Tennis in the Streets</a:t>
                      </a: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240</a:t>
                      </a:r>
                    </a:p>
                  </a:txBody>
                  <a:tcPr anchor="ctr"/>
                </a:tc>
                <a:tc>
                  <a:txBody>
                    <a:bodyPr/>
                    <a:lstStyle/>
                    <a:p>
                      <a:pPr algn="ctr"/>
                      <a:r>
                        <a:rPr lang="en-US" sz="1400" b="0" dirty="0">
                          <a:latin typeface="Arial" panose="020B0604020202020204" pitchFamily="34" charset="0"/>
                          <a:cs typeface="Arial" panose="020B0604020202020204" pitchFamily="34" charset="0"/>
                        </a:rPr>
                        <a:t>$7,600</a:t>
                      </a:r>
                    </a:p>
                  </a:txBody>
                  <a:tcPr anchor="ctr"/>
                </a:tc>
                <a:tc>
                  <a:txBody>
                    <a:bodyPr/>
                    <a:lstStyle/>
                    <a:p>
                      <a:pPr algn="ctr"/>
                      <a:r>
                        <a:rPr lang="en-US" sz="1400" b="0">
                          <a:latin typeface="Arial" panose="020B0604020202020204" pitchFamily="34" charset="0"/>
                          <a:cs typeface="Arial" panose="020B0604020202020204" pitchFamily="34" charset="0"/>
                        </a:rPr>
                        <a:t>May 2, 2025 (Projected 742)</a:t>
                      </a:r>
                    </a:p>
                  </a:txBody>
                  <a:tcPr anchor="ctr"/>
                </a:tc>
                <a:tc>
                  <a:txBody>
                    <a:bodyPr/>
                    <a:lstStyle/>
                    <a:p>
                      <a:pPr algn="ctr"/>
                      <a:r>
                        <a:rPr lang="en-US" sz="1400" b="0">
                          <a:latin typeface="Arial" panose="020B0604020202020204" pitchFamily="34" charset="0"/>
                          <a:cs typeface="Arial" panose="020B0604020202020204" pitchFamily="34" charset="0"/>
                        </a:rPr>
                        <a:t>$8,430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3211740"/>
                  </a:ext>
                </a:extLst>
              </a:tr>
              <a:tr h="311554">
                <a:tc>
                  <a:txBody>
                    <a:bodyPr/>
                    <a:lstStyle/>
                    <a:p>
                      <a:pPr algn="just"/>
                      <a:r>
                        <a:rPr lang="en-US" sz="1400" b="0" dirty="0">
                          <a:latin typeface="Arial" panose="020B0604020202020204" pitchFamily="34" charset="0"/>
                          <a:cs typeface="Arial" panose="020B0604020202020204" pitchFamily="34" charset="0"/>
                        </a:rPr>
                        <a:t>Playstreets</a:t>
                      </a:r>
                    </a:p>
                  </a:txBody>
                  <a:tcPr anchor="ct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600</a:t>
                      </a:r>
                    </a:p>
                  </a:txBody>
                  <a:tcPr anchor="ctr"/>
                </a:tc>
                <a:tc>
                  <a:txBody>
                    <a:bodyPr/>
                    <a:lstStyle/>
                    <a:p>
                      <a:pPr algn="ctr"/>
                      <a:r>
                        <a:rPr lang="en-US" sz="1400" b="0">
                          <a:latin typeface="Arial" panose="020B0604020202020204" pitchFamily="34" charset="0"/>
                          <a:cs typeface="Arial" panose="020B0604020202020204" pitchFamily="34" charset="0"/>
                        </a:rPr>
                        <a:t>$1,050</a:t>
                      </a:r>
                    </a:p>
                  </a:txBody>
                  <a:tcPr anchor="ctr"/>
                </a:tc>
                <a:tc>
                  <a:txBody>
                    <a:bodyPr/>
                    <a:lstStyle/>
                    <a:p>
                      <a:pPr algn="ctr"/>
                      <a:r>
                        <a:rPr lang="en-US" sz="1400" b="0" dirty="0">
                          <a:latin typeface="Arial" panose="020B0604020202020204" pitchFamily="34" charset="0"/>
                          <a:cs typeface="Arial" panose="020B0604020202020204" pitchFamily="34" charset="0"/>
                        </a:rPr>
                        <a:t>625</a:t>
                      </a:r>
                    </a:p>
                  </a:txBody>
                  <a:tcPr anchor="ctr"/>
                </a:tc>
                <a:tc>
                  <a:txBody>
                    <a:bodyPr/>
                    <a:lstStyle/>
                    <a:p>
                      <a:pPr algn="ctr"/>
                      <a:r>
                        <a:rPr lang="en-US" sz="1400" b="0">
                          <a:latin typeface="Arial" panose="020B0604020202020204" pitchFamily="34" charset="0"/>
                          <a:cs typeface="Arial" panose="020B0604020202020204" pitchFamily="34" charset="0"/>
                        </a:rPr>
                        <a:t>$2,000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40933889"/>
                  </a:ext>
                </a:extLst>
              </a:tr>
              <a:tr h="311554">
                <a:tc>
                  <a:txBody>
                    <a:bodyPr/>
                    <a:lstStyle/>
                    <a:p>
                      <a:pPr algn="just"/>
                      <a:r>
                        <a:rPr lang="en-US" sz="1400" b="0" dirty="0">
                          <a:latin typeface="Arial" panose="020B0604020202020204" pitchFamily="34" charset="0"/>
                          <a:cs typeface="Arial" panose="020B0604020202020204" pitchFamily="34" charset="0"/>
                        </a:rPr>
                        <a:t>Summer Camp</a:t>
                      </a: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50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latin typeface="Arial" panose="020B0604020202020204" pitchFamily="34" charset="0"/>
                          <a:cs typeface="Arial" panose="020B0604020202020204" pitchFamily="34" charset="0"/>
                        </a:rPr>
                        <a:t>$10,000</a:t>
                      </a:r>
                    </a:p>
                  </a:txBody>
                  <a:tcPr anchor="ctr"/>
                </a:tc>
                <a:tc>
                  <a:txBody>
                    <a:bodyPr/>
                    <a:lstStyle/>
                    <a:p>
                      <a:pPr algn="ctr"/>
                      <a:r>
                        <a:rPr lang="en-US" sz="1400" b="0" dirty="0">
                          <a:latin typeface="Arial" panose="020B0604020202020204" pitchFamily="34" charset="0"/>
                          <a:cs typeface="Arial" panose="020B0604020202020204" pitchFamily="34" charset="0"/>
                        </a:rPr>
                        <a:t>50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latin typeface="Arial" panose="020B0604020202020204" pitchFamily="34" charset="0"/>
                          <a:cs typeface="Arial" panose="020B0604020202020204" pitchFamily="34" charset="0"/>
                        </a:rPr>
                        <a:t>$7,622</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68681822"/>
                  </a:ext>
                </a:extLst>
              </a:tr>
              <a:tr h="311554">
                <a:tc>
                  <a:txBody>
                    <a:bodyPr/>
                    <a:lstStyle/>
                    <a:p>
                      <a:pPr algn="just"/>
                      <a:r>
                        <a:rPr lang="en-US" sz="1400" b="0" dirty="0">
                          <a:latin typeface="Arial" panose="020B0604020202020204" pitchFamily="34" charset="0"/>
                          <a:cs typeface="Arial" panose="020B0604020202020204" pitchFamily="34" charset="0"/>
                        </a:rPr>
                        <a:t>Street Ministries</a:t>
                      </a: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720 yearly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latin typeface="Arial" panose="020B0604020202020204" pitchFamily="34" charset="0"/>
                          <a:cs typeface="Arial" panose="020B0604020202020204" pitchFamily="34" charset="0"/>
                        </a:rPr>
                        <a:t>Free</a:t>
                      </a:r>
                    </a:p>
                  </a:txBody>
                  <a:tcPr anchor="ctr"/>
                </a:tc>
                <a:tc>
                  <a:txBody>
                    <a:bodyPr/>
                    <a:lstStyle/>
                    <a:p>
                      <a:pPr algn="ctr"/>
                      <a:r>
                        <a:rPr lang="en-US" sz="1400" b="0" dirty="0">
                          <a:latin typeface="Arial" panose="020B0604020202020204" pitchFamily="34" charset="0"/>
                          <a:cs typeface="Arial" panose="020B0604020202020204" pitchFamily="34" charset="0"/>
                        </a:rPr>
                        <a:t>720 yearly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latin typeface="Arial" panose="020B0604020202020204" pitchFamily="34" charset="0"/>
                          <a:cs typeface="Arial" panose="020B0604020202020204" pitchFamily="34" charset="0"/>
                        </a:rPr>
                        <a:t>$5,000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60784033"/>
                  </a:ext>
                </a:extLst>
              </a:tr>
              <a:tr h="311554">
                <a:tc>
                  <a:txBody>
                    <a:bodyPr/>
                    <a:lstStyle/>
                    <a:p>
                      <a:pPr algn="just"/>
                      <a:r>
                        <a:rPr lang="en-US" sz="1400" b="0" dirty="0">
                          <a:latin typeface="Arial" panose="020B0604020202020204" pitchFamily="34" charset="0"/>
                          <a:cs typeface="Arial" panose="020B0604020202020204" pitchFamily="34" charset="0"/>
                        </a:rPr>
                        <a:t>Community Garden</a:t>
                      </a: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50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latin typeface="Arial" panose="020B0604020202020204" pitchFamily="34" charset="0"/>
                          <a:cs typeface="Arial" panose="020B0604020202020204" pitchFamily="34" charset="0"/>
                        </a:rPr>
                        <a:t>Free</a:t>
                      </a:r>
                    </a:p>
                  </a:txBody>
                  <a:tcPr anchor="ctr"/>
                </a:tc>
                <a:tc>
                  <a:txBody>
                    <a:bodyPr/>
                    <a:lstStyle/>
                    <a:p>
                      <a:pPr algn="ctr"/>
                      <a:r>
                        <a:rPr lang="en-US" sz="1400" b="0">
                          <a:latin typeface="Arial" panose="020B0604020202020204" pitchFamily="34" charset="0"/>
                          <a:cs typeface="Arial" panose="020B0604020202020204" pitchFamily="34" charset="0"/>
                        </a:rPr>
                        <a:t>100 yearly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latin typeface="Arial" panose="020B0604020202020204" pitchFamily="34" charset="0"/>
                          <a:cs typeface="Arial" panose="020B0604020202020204" pitchFamily="34" charset="0"/>
                        </a:rPr>
                        <a:t>$21,813</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47410407"/>
                  </a:ext>
                </a:extLst>
              </a:tr>
              <a:tr h="311554">
                <a:tc>
                  <a:txBody>
                    <a:bodyPr/>
                    <a:lstStyle/>
                    <a:p>
                      <a:pPr algn="just"/>
                      <a:r>
                        <a:rPr lang="en-US" sz="1400" b="0" dirty="0">
                          <a:latin typeface="Arial" panose="020B0604020202020204" pitchFamily="34" charset="0"/>
                          <a:cs typeface="Arial" panose="020B0604020202020204" pitchFamily="34" charset="0"/>
                        </a:rPr>
                        <a:t>Charity Crossings</a:t>
                      </a: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N/A</a:t>
                      </a:r>
                    </a:p>
                  </a:txBody>
                  <a:tcPr anchor="ctr"/>
                </a:tc>
                <a:tc>
                  <a:txBody>
                    <a:bodyPr/>
                    <a:lstStyle/>
                    <a:p>
                      <a:pPr algn="ctr"/>
                      <a:r>
                        <a:rPr lang="en-US" sz="1400" b="0">
                          <a:latin typeface="Arial" panose="020B0604020202020204" pitchFamily="34" charset="0"/>
                          <a:cs typeface="Arial" panose="020B0604020202020204" pitchFamily="34" charset="0"/>
                        </a:rPr>
                        <a:t>Free</a:t>
                      </a:r>
                    </a:p>
                  </a:txBody>
                  <a:tcPr anchor="ctr"/>
                </a:tc>
                <a:tc>
                  <a:txBody>
                    <a:bodyPr/>
                    <a:lstStyle/>
                    <a:p>
                      <a:pPr algn="ctr"/>
                      <a:r>
                        <a:rPr lang="en-US" sz="1400" b="0">
                          <a:latin typeface="Arial" panose="020B0604020202020204" pitchFamily="34" charset="0"/>
                          <a:cs typeface="Arial" panose="020B0604020202020204" pitchFamily="34" charset="0"/>
                        </a:rPr>
                        <a:t>N/A</a:t>
                      </a:r>
                    </a:p>
                  </a:txBody>
                  <a:tcPr anchor="ctr"/>
                </a:tc>
                <a:tc>
                  <a:txBody>
                    <a:bodyPr/>
                    <a:lstStyle/>
                    <a:p>
                      <a:pPr algn="ctr"/>
                      <a:r>
                        <a:rPr lang="en-US" sz="1400" b="0" dirty="0">
                          <a:latin typeface="Arial" panose="020B0604020202020204" pitchFamily="34" charset="0"/>
                          <a:cs typeface="Arial" panose="020B0604020202020204" pitchFamily="34" charset="0"/>
                        </a:rPr>
                        <a:t>Free</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53561878"/>
                  </a:ext>
                </a:extLst>
              </a:tr>
              <a:tr h="311554">
                <a:tc>
                  <a:txBody>
                    <a:bodyPr/>
                    <a:lstStyle/>
                    <a:p>
                      <a:pPr algn="just"/>
                      <a:r>
                        <a:rPr lang="en-US" sz="1400" b="0" dirty="0">
                          <a:latin typeface="Arial" panose="020B0604020202020204" pitchFamily="34" charset="0"/>
                          <a:cs typeface="Arial" panose="020B0604020202020204" pitchFamily="34" charset="0"/>
                        </a:rPr>
                        <a:t>Spelling Bee</a:t>
                      </a: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420</a:t>
                      </a:r>
                    </a:p>
                  </a:txBody>
                  <a:tcPr anchor="ctr"/>
                </a:tc>
                <a:tc>
                  <a:txBody>
                    <a:bodyPr/>
                    <a:lstStyle/>
                    <a:p>
                      <a:pPr algn="ctr"/>
                      <a:r>
                        <a:rPr lang="en-US" sz="1400" b="0">
                          <a:latin typeface="Arial" panose="020B0604020202020204" pitchFamily="34" charset="0"/>
                          <a:cs typeface="Arial" panose="020B0604020202020204" pitchFamily="34" charset="0"/>
                        </a:rPr>
                        <a:t>$4,445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latin typeface="Arial" panose="020B0604020202020204" pitchFamily="34" charset="0"/>
                          <a:cs typeface="Arial" panose="020B0604020202020204" pitchFamily="34" charset="0"/>
                        </a:rPr>
                        <a:t>N/A</a:t>
                      </a:r>
                    </a:p>
                  </a:txBody>
                  <a:tcPr anchor="ctr"/>
                </a:tc>
                <a:tc>
                  <a:txBody>
                    <a:bodyPr/>
                    <a:lstStyle/>
                    <a:p>
                      <a:pPr algn="ctr"/>
                      <a:r>
                        <a:rPr lang="en-US" sz="1400" b="0" dirty="0">
                          <a:latin typeface="Arial" panose="020B0604020202020204" pitchFamily="34" charset="0"/>
                          <a:cs typeface="Arial" panose="020B0604020202020204" pitchFamily="34" charset="0"/>
                        </a:rPr>
                        <a:t>N/A</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70308087"/>
                  </a:ext>
                </a:extLst>
              </a:tr>
              <a:tr h="311554">
                <a:tc>
                  <a:txBody>
                    <a:bodyPr/>
                    <a:lstStyle/>
                    <a:p>
                      <a:pPr algn="just"/>
                      <a:r>
                        <a:rPr lang="en-US" sz="1400" b="0" dirty="0">
                          <a:latin typeface="Arial" panose="020B0604020202020204" pitchFamily="34" charset="0"/>
                          <a:cs typeface="Arial" panose="020B0604020202020204" pitchFamily="34" charset="0"/>
                        </a:rPr>
                        <a:t>Fitness/Weight Room</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400" b="0">
                          <a:latin typeface="Arial" panose="020B0604020202020204" pitchFamily="34" charset="0"/>
                          <a:cs typeface="Arial" panose="020B0604020202020204" pitchFamily="34" charset="0"/>
                        </a:rPr>
                        <a:t>65</a:t>
                      </a:r>
                    </a:p>
                  </a:txBody>
                  <a:tcPr anchor="ctr">
                    <a:lnB w="12700" cap="flat" cmpd="sng" algn="ctr">
                      <a:solidFill>
                        <a:schemeClr val="tx1"/>
                      </a:solidFill>
                      <a:prstDash val="solid"/>
                      <a:round/>
                      <a:headEnd type="none" w="med" len="med"/>
                      <a:tailEnd type="none" w="med" len="med"/>
                    </a:lnB>
                  </a:tcPr>
                </a:tc>
                <a:tc>
                  <a:txBody>
                    <a:bodyPr/>
                    <a:lstStyle/>
                    <a:p>
                      <a:pPr algn="ctr"/>
                      <a:r>
                        <a:rPr lang="en-US" sz="1400" b="0">
                          <a:latin typeface="Arial" panose="020B0604020202020204" pitchFamily="34" charset="0"/>
                          <a:cs typeface="Arial" panose="020B0604020202020204" pitchFamily="34" charset="0"/>
                        </a:rPr>
                        <a:t>$39,000</a:t>
                      </a:r>
                    </a:p>
                  </a:txBody>
                  <a:tcPr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latin typeface="Arial" panose="020B0604020202020204" pitchFamily="34" charset="0"/>
                          <a:cs typeface="Arial" panose="020B0604020202020204" pitchFamily="34" charset="0"/>
                        </a:rPr>
                        <a:t>72</a:t>
                      </a:r>
                    </a:p>
                  </a:txBody>
                  <a:tcPr anchor="ctr">
                    <a:lnB w="12700" cap="flat" cmpd="sng" algn="ctr">
                      <a:solidFill>
                        <a:schemeClr val="tx1"/>
                      </a:solidFill>
                      <a:prstDash val="solid"/>
                      <a:round/>
                      <a:headEnd type="none" w="med" len="med"/>
                      <a:tailEnd type="none" w="med" len="med"/>
                    </a:lnB>
                  </a:tcPr>
                </a:tc>
                <a:tc>
                  <a:txBody>
                    <a:bodyPr/>
                    <a:lstStyle/>
                    <a:p>
                      <a:pPr algn="ctr"/>
                      <a:r>
                        <a:rPr lang="en-US" sz="1400" b="0" dirty="0">
                          <a:latin typeface="Arial" panose="020B0604020202020204" pitchFamily="34" charset="0"/>
                          <a:cs typeface="Arial" panose="020B0604020202020204" pitchFamily="34" charset="0"/>
                        </a:rPr>
                        <a:t>$0</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8287169"/>
                  </a:ext>
                </a:extLst>
              </a:tr>
            </a:tbl>
          </a:graphicData>
        </a:graphic>
      </p:graphicFrame>
    </p:spTree>
    <p:extLst>
      <p:ext uri="{BB962C8B-B14F-4D97-AF65-F5344CB8AC3E}">
        <p14:creationId xmlns:p14="http://schemas.microsoft.com/office/powerpoint/2010/main" val="1571721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7A28D7-AF9C-4AE6-AD01-36981B09BE60}"/>
              </a:ext>
            </a:extLst>
          </p:cNvPr>
          <p:cNvSpPr>
            <a:spLocks noGrp="1"/>
          </p:cNvSpPr>
          <p:nvPr>
            <p:ph sz="half" idx="13"/>
          </p:nvPr>
        </p:nvSpPr>
        <p:spPr>
          <a:xfrm>
            <a:off x="292388" y="931663"/>
            <a:ext cx="4934478" cy="473825"/>
          </a:xfrm>
        </p:spPr>
        <p:txBody>
          <a:bodyPr>
            <a:noAutofit/>
          </a:bodyPr>
          <a:lstStyle/>
          <a:p>
            <a:r>
              <a:rPr lang="en-US" sz="2400">
                <a:cs typeface="Times New Roman" panose="02020603050405020304" pitchFamily="18" charset="0"/>
              </a:rPr>
              <a:t>Question 5a continued</a:t>
            </a:r>
          </a:p>
        </p:txBody>
      </p:sp>
      <p:graphicFrame>
        <p:nvGraphicFramePr>
          <p:cNvPr id="5" name="Content Placeholder 5">
            <a:extLst>
              <a:ext uri="{FF2B5EF4-FFF2-40B4-BE49-F238E27FC236}">
                <a16:creationId xmlns:a16="http://schemas.microsoft.com/office/drawing/2014/main" id="{1AAA647D-B9B6-C571-32AE-1CB41720702E}"/>
              </a:ext>
            </a:extLst>
          </p:cNvPr>
          <p:cNvGraphicFramePr>
            <a:graphicFrameLocks/>
          </p:cNvGraphicFramePr>
          <p:nvPr>
            <p:extLst>
              <p:ext uri="{D42A27DB-BD31-4B8C-83A1-F6EECF244321}">
                <p14:modId xmlns:p14="http://schemas.microsoft.com/office/powerpoint/2010/main" val="3687590746"/>
              </p:ext>
            </p:extLst>
          </p:nvPr>
        </p:nvGraphicFramePr>
        <p:xfrm>
          <a:off x="522362" y="1768092"/>
          <a:ext cx="10011527" cy="3374492"/>
        </p:xfrm>
        <a:graphic>
          <a:graphicData uri="http://schemas.openxmlformats.org/drawingml/2006/table">
            <a:tbl>
              <a:tblPr firstRow="1" bandRow="1">
                <a:tableStyleId>{7DF18680-E054-41AD-8BC1-D1AEF772440D}</a:tableStyleId>
              </a:tblPr>
              <a:tblGrid>
                <a:gridCol w="3788496">
                  <a:extLst>
                    <a:ext uri="{9D8B030D-6E8A-4147-A177-3AD203B41FA5}">
                      <a16:colId xmlns:a16="http://schemas.microsoft.com/office/drawing/2014/main" val="3273636794"/>
                    </a:ext>
                  </a:extLst>
                </a:gridCol>
                <a:gridCol w="1542920">
                  <a:extLst>
                    <a:ext uri="{9D8B030D-6E8A-4147-A177-3AD203B41FA5}">
                      <a16:colId xmlns:a16="http://schemas.microsoft.com/office/drawing/2014/main" val="1560144800"/>
                    </a:ext>
                  </a:extLst>
                </a:gridCol>
                <a:gridCol w="1528380">
                  <a:extLst>
                    <a:ext uri="{9D8B030D-6E8A-4147-A177-3AD203B41FA5}">
                      <a16:colId xmlns:a16="http://schemas.microsoft.com/office/drawing/2014/main" val="2406765086"/>
                    </a:ext>
                  </a:extLst>
                </a:gridCol>
                <a:gridCol w="1623351">
                  <a:extLst>
                    <a:ext uri="{9D8B030D-6E8A-4147-A177-3AD203B41FA5}">
                      <a16:colId xmlns:a16="http://schemas.microsoft.com/office/drawing/2014/main" val="2565318816"/>
                    </a:ext>
                  </a:extLst>
                </a:gridCol>
                <a:gridCol w="1528380">
                  <a:extLst>
                    <a:ext uri="{9D8B030D-6E8A-4147-A177-3AD203B41FA5}">
                      <a16:colId xmlns:a16="http://schemas.microsoft.com/office/drawing/2014/main" val="2709850282"/>
                    </a:ext>
                  </a:extLst>
                </a:gridCol>
              </a:tblGrid>
              <a:tr h="578376">
                <a:tc>
                  <a:txBody>
                    <a:bodyPr/>
                    <a:lstStyle/>
                    <a:p>
                      <a:pPr algn="ctr"/>
                      <a:r>
                        <a:rPr lang="en-US" sz="1400" b="1" dirty="0">
                          <a:solidFill>
                            <a:schemeClr val="bg1"/>
                          </a:solidFill>
                          <a:latin typeface="Arial" panose="020B0604020202020204" pitchFamily="34" charset="0"/>
                          <a:cs typeface="Arial" panose="020B0604020202020204" pitchFamily="34" charset="0"/>
                        </a:rPr>
                        <a:t>Programs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400" b="1">
                          <a:solidFill>
                            <a:schemeClr val="bg1"/>
                          </a:solidFill>
                          <a:latin typeface="Arial" panose="020B0604020202020204" pitchFamily="34" charset="0"/>
                          <a:cs typeface="Arial" panose="020B0604020202020204" pitchFamily="34" charset="0"/>
                        </a:rPr>
                        <a:t>Participation</a:t>
                      </a:r>
                      <a:r>
                        <a:rPr lang="en-US" sz="1400" b="1" baseline="0">
                          <a:solidFill>
                            <a:schemeClr val="bg1"/>
                          </a:solidFill>
                          <a:latin typeface="Arial" panose="020B0604020202020204" pitchFamily="34" charset="0"/>
                          <a:cs typeface="Arial" panose="020B0604020202020204" pitchFamily="34" charset="0"/>
                        </a:rPr>
                        <a:t> </a:t>
                      </a:r>
                    </a:p>
                    <a:p>
                      <a:pPr algn="ctr"/>
                      <a:r>
                        <a:rPr lang="en-US" sz="1400" b="1" baseline="0">
                          <a:solidFill>
                            <a:schemeClr val="bg1"/>
                          </a:solidFill>
                          <a:latin typeface="Arial" panose="020B0604020202020204" pitchFamily="34" charset="0"/>
                          <a:cs typeface="Arial" panose="020B0604020202020204" pitchFamily="34" charset="0"/>
                        </a:rPr>
                        <a:t>FY 2024</a:t>
                      </a:r>
                      <a:endParaRPr lang="en-US" sz="1400" b="1">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a:solidFill>
                            <a:schemeClr val="bg1"/>
                          </a:solidFill>
                          <a:latin typeface="Arial" panose="020B0604020202020204" pitchFamily="34" charset="0"/>
                          <a:cs typeface="Arial" panose="020B0604020202020204" pitchFamily="34" charset="0"/>
                        </a:rPr>
                        <a:t>FY 2024 Cost</a:t>
                      </a:r>
                    </a:p>
                  </a:txBody>
                  <a:tcPr anchor="ctr">
                    <a:lnT w="12700" cap="flat" cmpd="sng" algn="ctr">
                      <a:solidFill>
                        <a:schemeClr val="tx1"/>
                      </a:solidFill>
                      <a:prstDash val="solid"/>
                      <a:round/>
                      <a:headEnd type="none" w="med" len="med"/>
                      <a:tailEnd type="none" w="med" len="med"/>
                    </a:lnT>
                  </a:tcPr>
                </a:tc>
                <a:tc>
                  <a:txBody>
                    <a:bodyPr/>
                    <a:lstStyle/>
                    <a:p>
                      <a:pPr algn="ctr"/>
                      <a:r>
                        <a:rPr lang="en-US" sz="1400" b="1">
                          <a:solidFill>
                            <a:schemeClr val="bg1"/>
                          </a:solidFill>
                          <a:latin typeface="Arial" panose="020B0604020202020204" pitchFamily="34" charset="0"/>
                          <a:cs typeface="Arial" panose="020B0604020202020204" pitchFamily="34" charset="0"/>
                        </a:rPr>
                        <a:t>Participation</a:t>
                      </a:r>
                      <a:r>
                        <a:rPr lang="en-US" sz="1400" b="1" baseline="0">
                          <a:solidFill>
                            <a:schemeClr val="bg1"/>
                          </a:solidFill>
                          <a:latin typeface="Arial" panose="020B0604020202020204" pitchFamily="34" charset="0"/>
                          <a:cs typeface="Arial" panose="020B0604020202020204" pitchFamily="34" charset="0"/>
                        </a:rPr>
                        <a:t> </a:t>
                      </a:r>
                    </a:p>
                    <a:p>
                      <a:pPr algn="ctr"/>
                      <a:r>
                        <a:rPr lang="en-US" sz="1400" b="1" baseline="0">
                          <a:solidFill>
                            <a:schemeClr val="bg1"/>
                          </a:solidFill>
                          <a:latin typeface="Arial" panose="020B0604020202020204" pitchFamily="34" charset="0"/>
                          <a:cs typeface="Arial" panose="020B0604020202020204" pitchFamily="34" charset="0"/>
                        </a:rPr>
                        <a:t>FY 2025</a:t>
                      </a:r>
                      <a:endParaRPr lang="en-US" sz="1400" b="1">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a:solidFill>
                            <a:schemeClr val="bg1"/>
                          </a:solidFill>
                          <a:latin typeface="Arial" panose="020B0604020202020204" pitchFamily="34" charset="0"/>
                          <a:cs typeface="Arial" panose="020B0604020202020204" pitchFamily="34" charset="0"/>
                        </a:rPr>
                        <a:t>FY 2025 Cost</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87228940"/>
                  </a:ext>
                </a:extLst>
              </a:tr>
              <a:tr h="341465">
                <a:tc>
                  <a:txBody>
                    <a:bodyPr/>
                    <a:lstStyle/>
                    <a:p>
                      <a:pPr algn="just"/>
                      <a:r>
                        <a:rPr lang="en-US" sz="1400" b="0">
                          <a:latin typeface="Arial" panose="020B0604020202020204" pitchFamily="34" charset="0"/>
                          <a:cs typeface="Arial" panose="020B0604020202020204" pitchFamily="34" charset="0"/>
                        </a:rPr>
                        <a:t>Fitness in the Parks</a:t>
                      </a:r>
                    </a:p>
                  </a:txBody>
                  <a:tcP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40</a:t>
                      </a:r>
                    </a:p>
                  </a:txBody>
                  <a:tcPr/>
                </a:tc>
                <a:tc>
                  <a:txBody>
                    <a:bodyPr/>
                    <a:lstStyle/>
                    <a:p>
                      <a:pPr algn="ctr"/>
                      <a:r>
                        <a:rPr lang="en-US" sz="1400" b="0">
                          <a:latin typeface="Arial" panose="020B0604020202020204" pitchFamily="34" charset="0"/>
                          <a:cs typeface="Arial" panose="020B0604020202020204" pitchFamily="34" charset="0"/>
                        </a:rPr>
                        <a:t>$500</a:t>
                      </a:r>
                    </a:p>
                  </a:txBody>
                  <a:tcPr/>
                </a:tc>
                <a:tc>
                  <a:txBody>
                    <a:bodyPr/>
                    <a:lstStyle/>
                    <a:p>
                      <a:pPr algn="ctr"/>
                      <a:r>
                        <a:rPr lang="en-US" sz="1400" b="0">
                          <a:latin typeface="Arial" panose="020B0604020202020204" pitchFamily="34" charset="0"/>
                          <a:cs typeface="Arial" panose="020B0604020202020204" pitchFamily="34" charset="0"/>
                        </a:rPr>
                        <a:t>TBA</a:t>
                      </a:r>
                    </a:p>
                  </a:txBody>
                  <a:tcPr/>
                </a:tc>
                <a:tc>
                  <a:txBody>
                    <a:bodyPr/>
                    <a:lstStyle/>
                    <a:p>
                      <a:pPr algn="ctr"/>
                      <a:r>
                        <a:rPr lang="en-US" sz="1400" b="0">
                          <a:latin typeface="Arial" panose="020B0604020202020204" pitchFamily="34" charset="0"/>
                          <a:cs typeface="Arial" panose="020B0604020202020204" pitchFamily="34" charset="0"/>
                        </a:rPr>
                        <a:t>$225</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30140434"/>
                  </a:ext>
                </a:extLst>
              </a:tr>
              <a:tr h="341465">
                <a:tc>
                  <a:txBody>
                    <a:bodyPr/>
                    <a:lstStyle/>
                    <a:p>
                      <a:pPr algn="just"/>
                      <a:r>
                        <a:rPr lang="en-US" sz="1400" b="0">
                          <a:latin typeface="Arial" panose="020B0604020202020204" pitchFamily="34" charset="0"/>
                          <a:cs typeface="Arial" panose="020B0604020202020204" pitchFamily="34" charset="0"/>
                        </a:rPr>
                        <a:t>Martial Arts (Youth)</a:t>
                      </a:r>
                    </a:p>
                  </a:txBody>
                  <a:tcP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25</a:t>
                      </a:r>
                    </a:p>
                  </a:txBody>
                  <a:tcPr/>
                </a:tc>
                <a:tc>
                  <a:txBody>
                    <a:bodyPr/>
                    <a:lstStyle/>
                    <a:p>
                      <a:pPr algn="ctr"/>
                      <a:r>
                        <a:rPr lang="en-US" sz="1400" b="0">
                          <a:latin typeface="Arial" panose="020B0604020202020204" pitchFamily="34" charset="0"/>
                          <a:cs typeface="Arial" panose="020B0604020202020204" pitchFamily="34" charset="0"/>
                        </a:rPr>
                        <a:t>$4,000</a:t>
                      </a:r>
                    </a:p>
                  </a:txBody>
                  <a:tcPr/>
                </a:tc>
                <a:tc>
                  <a:txBody>
                    <a:bodyPr/>
                    <a:lstStyle/>
                    <a:p>
                      <a:pPr algn="ctr"/>
                      <a:r>
                        <a:rPr lang="en-US" sz="1400" b="0">
                          <a:latin typeface="Arial" panose="020B0604020202020204" pitchFamily="34" charset="0"/>
                          <a:cs typeface="Arial" panose="020B0604020202020204" pitchFamily="34" charset="0"/>
                        </a:rPr>
                        <a:t>25</a:t>
                      </a:r>
                    </a:p>
                  </a:txBody>
                  <a:tcPr/>
                </a:tc>
                <a:tc>
                  <a:txBody>
                    <a:bodyPr/>
                    <a:lstStyle/>
                    <a:p>
                      <a:pPr algn="ctr"/>
                      <a:r>
                        <a:rPr lang="en-US" sz="1400" b="0">
                          <a:latin typeface="Arial" panose="020B0604020202020204" pitchFamily="34" charset="0"/>
                          <a:cs typeface="Arial" panose="020B0604020202020204" pitchFamily="34" charset="0"/>
                        </a:rPr>
                        <a:t>$1,300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02687292"/>
                  </a:ext>
                </a:extLst>
              </a:tr>
              <a:tr h="405861">
                <a:tc>
                  <a:txBody>
                    <a:bodyPr/>
                    <a:lstStyle/>
                    <a:p>
                      <a:pPr algn="just"/>
                      <a:r>
                        <a:rPr lang="en-US" sz="1400" b="0">
                          <a:latin typeface="Arial" panose="020B0604020202020204" pitchFamily="34" charset="0"/>
                          <a:cs typeface="Arial" panose="020B0604020202020204" pitchFamily="34" charset="0"/>
                        </a:rPr>
                        <a:t>Martial Arts (Adult)</a:t>
                      </a:r>
                    </a:p>
                  </a:txBody>
                  <a:tcP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10</a:t>
                      </a:r>
                    </a:p>
                  </a:txBody>
                  <a:tcPr/>
                </a:tc>
                <a:tc>
                  <a:txBody>
                    <a:bodyPr/>
                    <a:lstStyle/>
                    <a:p>
                      <a:pPr algn="ctr"/>
                      <a:r>
                        <a:rPr lang="en-US" sz="1400" b="0">
                          <a:latin typeface="Arial" panose="020B0604020202020204" pitchFamily="34" charset="0"/>
                          <a:cs typeface="Arial" panose="020B0604020202020204" pitchFamily="34" charset="0"/>
                        </a:rPr>
                        <a:t>N/A</a:t>
                      </a:r>
                    </a:p>
                  </a:txBody>
                  <a:tcPr/>
                </a:tc>
                <a:tc>
                  <a:txBody>
                    <a:bodyPr/>
                    <a:lstStyle/>
                    <a:p>
                      <a:pPr algn="ctr"/>
                      <a:r>
                        <a:rPr lang="en-US" sz="1400" b="0">
                          <a:latin typeface="Arial" panose="020B0604020202020204" pitchFamily="34" charset="0"/>
                          <a:cs typeface="Arial" panose="020B0604020202020204" pitchFamily="34" charset="0"/>
                        </a:rPr>
                        <a:t>10</a:t>
                      </a:r>
                    </a:p>
                  </a:txBody>
                  <a:tcPr/>
                </a:tc>
                <a:tc>
                  <a:txBody>
                    <a:bodyPr/>
                    <a:lstStyle/>
                    <a:p>
                      <a:pPr algn="ctr"/>
                      <a:r>
                        <a:rPr lang="en-US" sz="1400" b="0">
                          <a:latin typeface="Arial" panose="020B0604020202020204" pitchFamily="34" charset="0"/>
                          <a:cs typeface="Arial" panose="020B0604020202020204" pitchFamily="34" charset="0"/>
                        </a:rPr>
                        <a:t>N/A</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71221167"/>
                  </a:ext>
                </a:extLst>
              </a:tr>
              <a:tr h="341465">
                <a:tc>
                  <a:txBody>
                    <a:bodyPr/>
                    <a:lstStyle/>
                    <a:p>
                      <a:pPr algn="just"/>
                      <a:r>
                        <a:rPr lang="en-US" sz="1400" b="0">
                          <a:latin typeface="Arial" panose="020B0604020202020204" pitchFamily="34" charset="0"/>
                          <a:cs typeface="Arial" panose="020B0604020202020204" pitchFamily="34" charset="0"/>
                        </a:rPr>
                        <a:t>T-Ball</a:t>
                      </a:r>
                    </a:p>
                  </a:txBody>
                  <a:tcP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162</a:t>
                      </a:r>
                    </a:p>
                  </a:txBody>
                  <a:tcPr/>
                </a:tc>
                <a:tc>
                  <a:txBody>
                    <a:bodyPr/>
                    <a:lstStyle/>
                    <a:p>
                      <a:pPr algn="ctr"/>
                      <a:r>
                        <a:rPr lang="en-US" sz="1400" b="0">
                          <a:latin typeface="Arial" panose="020B0604020202020204" pitchFamily="34" charset="0"/>
                          <a:cs typeface="Arial" panose="020B0604020202020204" pitchFamily="34" charset="0"/>
                        </a:rPr>
                        <a:t>$4,500</a:t>
                      </a:r>
                    </a:p>
                  </a:txBody>
                  <a:tcPr/>
                </a:tc>
                <a:tc>
                  <a:txBody>
                    <a:bodyPr/>
                    <a:lstStyle/>
                    <a:p>
                      <a:pPr algn="ctr"/>
                      <a:r>
                        <a:rPr lang="en-US" sz="1400" b="0">
                          <a:latin typeface="Arial" panose="020B0604020202020204" pitchFamily="34" charset="0"/>
                          <a:cs typeface="Arial" panose="020B0604020202020204" pitchFamily="34" charset="0"/>
                        </a:rPr>
                        <a:t>0</a:t>
                      </a:r>
                    </a:p>
                  </a:txBody>
                  <a:tcPr/>
                </a:tc>
                <a:tc>
                  <a:txBody>
                    <a:bodyPr/>
                    <a:lstStyle/>
                    <a:p>
                      <a:pPr algn="ctr"/>
                      <a:r>
                        <a:rPr lang="en-US" sz="1400" b="0">
                          <a:latin typeface="Arial" panose="020B0604020202020204" pitchFamily="34" charset="0"/>
                          <a:cs typeface="Arial" panose="020B0604020202020204" pitchFamily="34" charset="0"/>
                        </a:rPr>
                        <a:t>$550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40933889"/>
                  </a:ext>
                </a:extLst>
              </a:tr>
              <a:tr h="341465">
                <a:tc>
                  <a:txBody>
                    <a:bodyPr/>
                    <a:lstStyle/>
                    <a:p>
                      <a:pPr algn="just"/>
                      <a:r>
                        <a:rPr lang="en-US" sz="1400" b="0">
                          <a:latin typeface="Arial" panose="020B0604020202020204" pitchFamily="34" charset="0"/>
                          <a:cs typeface="Arial" panose="020B0604020202020204" pitchFamily="34" charset="0"/>
                        </a:rPr>
                        <a:t>AAUW Career Women Expo</a:t>
                      </a:r>
                    </a:p>
                  </a:txBody>
                  <a:tcP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75</a:t>
                      </a:r>
                    </a:p>
                  </a:txBody>
                  <a:tcPr/>
                </a:tc>
                <a:tc>
                  <a:txBody>
                    <a:bodyPr/>
                    <a:lstStyle/>
                    <a:p>
                      <a:pPr algn="ctr"/>
                      <a:r>
                        <a:rPr lang="en-US" sz="1400" b="0">
                          <a:latin typeface="Arial" panose="020B0604020202020204" pitchFamily="34" charset="0"/>
                          <a:cs typeface="Arial" panose="020B0604020202020204" pitchFamily="34" charset="0"/>
                        </a:rPr>
                        <a:t>$3,000</a:t>
                      </a:r>
                    </a:p>
                  </a:txBody>
                  <a:tcPr/>
                </a:tc>
                <a:tc>
                  <a:txBody>
                    <a:bodyPr/>
                    <a:lstStyle/>
                    <a:p>
                      <a:pPr algn="ctr"/>
                      <a:r>
                        <a:rPr lang="en-US" sz="1400" b="0">
                          <a:latin typeface="Arial" panose="020B0604020202020204" pitchFamily="34" charset="0"/>
                          <a:cs typeface="Arial" panose="020B0604020202020204" pitchFamily="34" charset="0"/>
                        </a:rPr>
                        <a:t>0</a:t>
                      </a:r>
                    </a:p>
                  </a:txBody>
                  <a:tcPr/>
                </a:tc>
                <a:tc>
                  <a:txBody>
                    <a:bodyPr/>
                    <a:lstStyle/>
                    <a:p>
                      <a:pPr algn="ctr"/>
                      <a:r>
                        <a:rPr lang="en-US" sz="1400" b="0">
                          <a:latin typeface="Arial" panose="020B0604020202020204" pitchFamily="34" charset="0"/>
                          <a:cs typeface="Arial" panose="020B0604020202020204" pitchFamily="34" charset="0"/>
                        </a:rPr>
                        <a:t>$0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38875740"/>
                  </a:ext>
                </a:extLst>
              </a:tr>
              <a:tr h="341465">
                <a:tc>
                  <a:txBody>
                    <a:bodyPr/>
                    <a:lstStyle/>
                    <a:p>
                      <a:pPr algn="just"/>
                      <a:r>
                        <a:rPr lang="en-US" sz="1400" b="0">
                          <a:latin typeface="Arial" panose="020B0604020202020204" pitchFamily="34" charset="0"/>
                          <a:cs typeface="Arial" panose="020B0604020202020204" pitchFamily="34" charset="0"/>
                        </a:rPr>
                        <a:t>Lego</a:t>
                      </a:r>
                    </a:p>
                  </a:txBody>
                  <a:tcP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53</a:t>
                      </a:r>
                    </a:p>
                  </a:txBody>
                  <a:tcPr/>
                </a:tc>
                <a:tc>
                  <a:txBody>
                    <a:bodyPr/>
                    <a:lstStyle/>
                    <a:p>
                      <a:pPr algn="ctr"/>
                      <a:r>
                        <a:rPr lang="en-US" sz="1400" b="0">
                          <a:latin typeface="Arial" panose="020B0604020202020204" pitchFamily="34" charset="0"/>
                          <a:cs typeface="Arial" panose="020B0604020202020204" pitchFamily="34" charset="0"/>
                        </a:rPr>
                        <a:t>$1,800</a:t>
                      </a:r>
                    </a:p>
                  </a:txBody>
                  <a:tcPr/>
                </a:tc>
                <a:tc>
                  <a:txBody>
                    <a:bodyPr/>
                    <a:lstStyle/>
                    <a:p>
                      <a:pPr algn="ctr"/>
                      <a:r>
                        <a:rPr lang="en-US" sz="1400" b="0">
                          <a:latin typeface="Arial" panose="020B0604020202020204" pitchFamily="34" charset="0"/>
                          <a:cs typeface="Arial" panose="020B0604020202020204" pitchFamily="34" charset="0"/>
                        </a:rPr>
                        <a:t>0</a:t>
                      </a:r>
                    </a:p>
                  </a:txBody>
                  <a:tcPr/>
                </a:tc>
                <a:tc>
                  <a:txBody>
                    <a:bodyPr/>
                    <a:lstStyle/>
                    <a:p>
                      <a:pPr algn="ctr"/>
                      <a:r>
                        <a:rPr lang="en-US" sz="1400" b="0">
                          <a:latin typeface="Arial" panose="020B0604020202020204" pitchFamily="34" charset="0"/>
                          <a:cs typeface="Arial" panose="020B0604020202020204" pitchFamily="34" charset="0"/>
                        </a:rPr>
                        <a:t>$0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02307049"/>
                  </a:ext>
                </a:extLst>
              </a:tr>
              <a:tr h="341465">
                <a:tc>
                  <a:txBody>
                    <a:bodyPr/>
                    <a:lstStyle/>
                    <a:p>
                      <a:pPr algn="just"/>
                      <a:r>
                        <a:rPr lang="en-US" sz="1400" b="0">
                          <a:latin typeface="Arial" panose="020B0604020202020204" pitchFamily="34" charset="0"/>
                          <a:cs typeface="Arial" panose="020B0604020202020204" pitchFamily="34" charset="0"/>
                        </a:rPr>
                        <a:t>Expand Your Mind/Ingenuity Block</a:t>
                      </a:r>
                    </a:p>
                  </a:txBody>
                  <a:tcPr anchor="ctr">
                    <a:lnL w="12700" cap="flat" cmpd="sng" algn="ctr">
                      <a:solidFill>
                        <a:schemeClr val="tx1"/>
                      </a:solidFill>
                      <a:prstDash val="solid"/>
                      <a:round/>
                      <a:headEnd type="none" w="med" len="med"/>
                      <a:tailEnd type="none" w="med" len="med"/>
                    </a:lnL>
                  </a:tcPr>
                </a:tc>
                <a:tc>
                  <a:txBody>
                    <a:bodyPr/>
                    <a:lstStyle/>
                    <a:p>
                      <a:pPr algn="ctr"/>
                      <a:r>
                        <a:rPr lang="en-US" sz="1400" b="0">
                          <a:latin typeface="Arial" panose="020B0604020202020204" pitchFamily="34" charset="0"/>
                          <a:cs typeface="Arial" panose="020B0604020202020204" pitchFamily="34" charset="0"/>
                        </a:rPr>
                        <a:t>60</a:t>
                      </a:r>
                    </a:p>
                  </a:txBody>
                  <a:tcPr anchor="ctr"/>
                </a:tc>
                <a:tc>
                  <a:txBody>
                    <a:bodyPr/>
                    <a:lstStyle/>
                    <a:p>
                      <a:pPr algn="ctr"/>
                      <a:r>
                        <a:rPr lang="en-US" sz="1400" b="0">
                          <a:latin typeface="Arial" panose="020B0604020202020204" pitchFamily="34" charset="0"/>
                          <a:cs typeface="Arial" panose="020B0604020202020204" pitchFamily="34" charset="0"/>
                        </a:rPr>
                        <a:t>$10,000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latin typeface="Arial" panose="020B0604020202020204" pitchFamily="34" charset="0"/>
                          <a:cs typeface="Arial" panose="020B0604020202020204" pitchFamily="34" charset="0"/>
                        </a:rPr>
                        <a:t>40</a:t>
                      </a:r>
                    </a:p>
                  </a:txBody>
                  <a:tcPr anchor="ctr"/>
                </a:tc>
                <a:tc>
                  <a:txBody>
                    <a:bodyPr/>
                    <a:lstStyle/>
                    <a:p>
                      <a:pPr algn="ctr"/>
                      <a:r>
                        <a:rPr lang="en-US" sz="1400" b="0">
                          <a:latin typeface="Arial" panose="020B0604020202020204" pitchFamily="34" charset="0"/>
                          <a:cs typeface="Arial" panose="020B0604020202020204" pitchFamily="34" charset="0"/>
                        </a:rPr>
                        <a:t>$10,000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271638076"/>
                  </a:ext>
                </a:extLst>
              </a:tr>
              <a:tr h="341465">
                <a:tc>
                  <a:txBody>
                    <a:bodyPr/>
                    <a:lstStyle/>
                    <a:p>
                      <a:pPr algn="just"/>
                      <a:r>
                        <a:rPr lang="en-US" sz="1400" b="0" dirty="0">
                          <a:latin typeface="Arial" panose="020B0604020202020204" pitchFamily="34" charset="0"/>
                          <a:cs typeface="Arial" panose="020B0604020202020204" pitchFamily="34" charset="0"/>
                        </a:rPr>
                        <a:t>Double Dutch</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400" b="0">
                          <a:latin typeface="Arial" panose="020B0604020202020204" pitchFamily="34" charset="0"/>
                          <a:cs typeface="Arial" panose="020B0604020202020204" pitchFamily="34" charset="0"/>
                        </a:rPr>
                        <a:t>N/A</a:t>
                      </a:r>
                    </a:p>
                  </a:txBody>
                  <a:tcPr anchor="ctr">
                    <a:lnB w="12700" cap="flat" cmpd="sng" algn="ctr">
                      <a:solidFill>
                        <a:schemeClr val="tx1"/>
                      </a:solidFill>
                      <a:prstDash val="solid"/>
                      <a:round/>
                      <a:headEnd type="none" w="med" len="med"/>
                      <a:tailEnd type="none" w="med" len="med"/>
                    </a:lnB>
                  </a:tcPr>
                </a:tc>
                <a:tc>
                  <a:txBody>
                    <a:bodyPr/>
                    <a:lstStyle/>
                    <a:p>
                      <a:pPr algn="ctr"/>
                      <a:r>
                        <a:rPr lang="en-US" sz="1400" b="0">
                          <a:latin typeface="Arial" panose="020B0604020202020204" pitchFamily="34" charset="0"/>
                          <a:cs typeface="Arial" panose="020B0604020202020204" pitchFamily="34" charset="0"/>
                        </a:rPr>
                        <a:t>N/A</a:t>
                      </a:r>
                    </a:p>
                  </a:txBody>
                  <a:tcPr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latin typeface="Arial" panose="020B0604020202020204" pitchFamily="34" charset="0"/>
                          <a:cs typeface="Arial" panose="020B0604020202020204" pitchFamily="34" charset="0"/>
                        </a:rPr>
                        <a:t>182</a:t>
                      </a:r>
                    </a:p>
                  </a:txBody>
                  <a:tcPr anchor="ctr">
                    <a:lnB w="12700" cap="flat" cmpd="sng" algn="ctr">
                      <a:solidFill>
                        <a:schemeClr val="tx1"/>
                      </a:solidFill>
                      <a:prstDash val="solid"/>
                      <a:round/>
                      <a:headEnd type="none" w="med" len="med"/>
                      <a:tailEnd type="none" w="med" len="med"/>
                    </a:lnB>
                  </a:tcPr>
                </a:tc>
                <a:tc>
                  <a:txBody>
                    <a:bodyPr/>
                    <a:lstStyle/>
                    <a:p>
                      <a:pPr algn="ctr"/>
                      <a:r>
                        <a:rPr lang="en-US" sz="1400" b="0" dirty="0">
                          <a:latin typeface="Arial" panose="020B0604020202020204" pitchFamily="34" charset="0"/>
                          <a:cs typeface="Arial" panose="020B0604020202020204" pitchFamily="34" charset="0"/>
                        </a:rPr>
                        <a:t>$2,500</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1617551"/>
                  </a:ext>
                </a:extLst>
              </a:tr>
            </a:tbl>
          </a:graphicData>
        </a:graphic>
      </p:graphicFrame>
    </p:spTree>
    <p:extLst>
      <p:ext uri="{BB962C8B-B14F-4D97-AF65-F5344CB8AC3E}">
        <p14:creationId xmlns:p14="http://schemas.microsoft.com/office/powerpoint/2010/main" val="2784860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6CF62C-B393-C979-0AC8-38A7BF6E54E8}"/>
              </a:ext>
            </a:extLst>
          </p:cNvPr>
          <p:cNvSpPr>
            <a:spLocks noGrp="1"/>
          </p:cNvSpPr>
          <p:nvPr>
            <p:ph sz="half" idx="2"/>
          </p:nvPr>
        </p:nvSpPr>
        <p:spPr>
          <a:xfrm>
            <a:off x="263051" y="1758576"/>
            <a:ext cx="11508819" cy="3184127"/>
          </a:xfrm>
        </p:spPr>
        <p:txBody>
          <a:bodyPr>
            <a:normAutofit lnSpcReduction="10000"/>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Discuss current vacant positions.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914400" lvl="1" indent="-457200" eaLnBrk="0" fontAlgn="base" hangingPunct="0">
              <a:lnSpc>
                <a:spcPct val="100000"/>
              </a:lnSpc>
              <a:spcBef>
                <a:spcPct val="0"/>
              </a:spcBef>
              <a:spcAft>
                <a:spcPts val="1200"/>
              </a:spcAft>
              <a:buFont typeface="+mj-lt"/>
              <a:buAutoNum type="alphaLcParenR"/>
            </a:pPr>
            <a:r>
              <a:rPr kumimoji="0" lang="en-US" altLang="en-US"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Specify duration of the vacancy.</a:t>
            </a:r>
          </a:p>
          <a:p>
            <a:pPr marL="914400" lvl="1" indent="-457200" eaLnBrk="0" fontAlgn="base" hangingPunct="0">
              <a:lnSpc>
                <a:spcPct val="100000"/>
              </a:lnSpc>
              <a:spcBef>
                <a:spcPct val="0"/>
              </a:spcBef>
              <a:spcAft>
                <a:spcPts val="1200"/>
              </a:spcAft>
              <a:buFont typeface="+mj-lt"/>
              <a:buAutoNum type="alphaLcParenR"/>
            </a:pPr>
            <a:r>
              <a:rPr kumimoji="0" lang="en-US" altLang="en-US"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Specify impact to the department due to the length of the vacancy.</a:t>
            </a:r>
          </a:p>
          <a:p>
            <a:pPr marL="914400" lvl="1" indent="-457200" eaLnBrk="0" fontAlgn="base" hangingPunct="0">
              <a:lnSpc>
                <a:spcPct val="100000"/>
              </a:lnSpc>
              <a:spcBef>
                <a:spcPct val="0"/>
              </a:spcBef>
              <a:spcAft>
                <a:spcPts val="1200"/>
              </a:spcAft>
              <a:buFont typeface="+mj-lt"/>
              <a:buAutoNum type="alphaLcParenR"/>
            </a:pPr>
            <a:r>
              <a:rPr kumimoji="0" lang="en-US" altLang="en-US"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Any impact to Overtime, Consultants, Temps, etc.</a:t>
            </a:r>
          </a:p>
          <a:p>
            <a:pPr marL="914400" lvl="1" indent="-457200" eaLnBrk="0" fontAlgn="base" hangingPunct="0">
              <a:lnSpc>
                <a:spcPct val="100000"/>
              </a:lnSpc>
              <a:spcBef>
                <a:spcPct val="0"/>
              </a:spcBef>
              <a:spcAft>
                <a:spcPts val="1200"/>
              </a:spcAft>
              <a:buFont typeface="+mj-lt"/>
              <a:buAutoNum type="alphaLcParenR"/>
            </a:pPr>
            <a:r>
              <a:rPr kumimoji="0" lang="en-US" altLang="en-US"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Justify the need for the position, if any.</a:t>
            </a:r>
          </a:p>
          <a:p>
            <a:pPr marL="914400" lvl="1" indent="-457200" eaLnBrk="0" fontAlgn="base" hangingPunct="0">
              <a:lnSpc>
                <a:spcPct val="100000"/>
              </a:lnSpc>
              <a:spcBef>
                <a:spcPct val="0"/>
              </a:spcBef>
              <a:spcAft>
                <a:spcPts val="1200"/>
              </a:spcAft>
              <a:buFont typeface="+mj-lt"/>
              <a:buAutoNum type="alphaLcParenR"/>
            </a:pPr>
            <a:r>
              <a:rPr kumimoji="0" lang="en-US" altLang="en-US"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Specify if any impact with the Residency requirement.</a:t>
            </a:r>
            <a:endParaRPr lang="en-US">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35C0AB5-FC08-D090-AA4D-2282F42F08E9}"/>
              </a:ext>
            </a:extLst>
          </p:cNvPr>
          <p:cNvSpPr>
            <a:spLocks noGrp="1"/>
          </p:cNvSpPr>
          <p:nvPr>
            <p:ph sz="half" idx="13"/>
          </p:nvPr>
        </p:nvSpPr>
        <p:spPr/>
        <p:txBody>
          <a:bodyPr>
            <a:normAutofit lnSpcReduction="10000"/>
          </a:bodyPr>
          <a:lstStyle/>
          <a:p>
            <a:r>
              <a:rPr lang="en-US">
                <a:latin typeface="Arial" panose="020B0604020202020204" pitchFamily="34" charset="0"/>
                <a:cs typeface="Arial" panose="020B0604020202020204" pitchFamily="34" charset="0"/>
              </a:rPr>
              <a:t>Question 6</a:t>
            </a:r>
          </a:p>
        </p:txBody>
      </p:sp>
    </p:spTree>
    <p:extLst>
      <p:ext uri="{BB962C8B-B14F-4D97-AF65-F5344CB8AC3E}">
        <p14:creationId xmlns:p14="http://schemas.microsoft.com/office/powerpoint/2010/main" val="29709318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F7F3CA-7D79-45AD-8DFB-72E70C58575A}"/>
              </a:ext>
            </a:extLst>
          </p:cNvPr>
          <p:cNvSpPr>
            <a:spLocks noGrp="1"/>
          </p:cNvSpPr>
          <p:nvPr>
            <p:ph sz="half" idx="2"/>
          </p:nvPr>
        </p:nvSpPr>
        <p:spPr>
          <a:xfrm>
            <a:off x="340140" y="1243444"/>
            <a:ext cx="4991442" cy="1243932"/>
          </a:xfrm>
        </p:spPr>
        <p:txBody>
          <a:bodyPr>
            <a:normAutofit/>
          </a:bodyPr>
          <a:lstStyle/>
          <a:p>
            <a:pPr marL="0" marR="0" indent="0">
              <a:spcBef>
                <a:spcPts val="5"/>
              </a:spcBef>
              <a:spcAft>
                <a:spcPts val="0"/>
              </a:spcAft>
              <a:buNone/>
            </a:pPr>
            <a:endParaRPr lang="en-US" sz="2200">
              <a:effectLst/>
              <a:latin typeface="Times New Roman" panose="02020603050405020304" pitchFamily="18" charset="0"/>
              <a:ea typeface="Times New Roman" panose="02020603050405020304" pitchFamily="18" charset="0"/>
            </a:endParaRPr>
          </a:p>
          <a:p>
            <a:pPr marL="458470" indent="-458470"/>
            <a:endParaRPr lang="en-US">
              <a:latin typeface="Calibri"/>
            </a:endParaRPr>
          </a:p>
        </p:txBody>
      </p:sp>
      <p:graphicFrame>
        <p:nvGraphicFramePr>
          <p:cNvPr id="11" name="Table 11">
            <a:extLst>
              <a:ext uri="{FF2B5EF4-FFF2-40B4-BE49-F238E27FC236}">
                <a16:creationId xmlns:a16="http://schemas.microsoft.com/office/drawing/2014/main" id="{0B6E3661-4DD4-4D64-91A0-F4EC419A6C8C}"/>
              </a:ext>
            </a:extLst>
          </p:cNvPr>
          <p:cNvGraphicFramePr>
            <a:graphicFrameLocks noGrp="1"/>
          </p:cNvGraphicFramePr>
          <p:nvPr>
            <p:extLst>
              <p:ext uri="{D42A27DB-BD31-4B8C-83A1-F6EECF244321}">
                <p14:modId xmlns:p14="http://schemas.microsoft.com/office/powerpoint/2010/main" val="3610415449"/>
              </p:ext>
            </p:extLst>
          </p:nvPr>
        </p:nvGraphicFramePr>
        <p:xfrm>
          <a:off x="238811" y="2098395"/>
          <a:ext cx="11522598" cy="4207068"/>
        </p:xfrm>
        <a:graphic>
          <a:graphicData uri="http://schemas.openxmlformats.org/drawingml/2006/table">
            <a:tbl>
              <a:tblPr firstRow="1" bandRow="1">
                <a:tableStyleId>{7DF18680-E054-41AD-8BC1-D1AEF772440D}</a:tableStyleId>
              </a:tblPr>
              <a:tblGrid>
                <a:gridCol w="2966302">
                  <a:extLst>
                    <a:ext uri="{9D8B030D-6E8A-4147-A177-3AD203B41FA5}">
                      <a16:colId xmlns:a16="http://schemas.microsoft.com/office/drawing/2014/main" val="160330496"/>
                    </a:ext>
                  </a:extLst>
                </a:gridCol>
                <a:gridCol w="1913642">
                  <a:extLst>
                    <a:ext uri="{9D8B030D-6E8A-4147-A177-3AD203B41FA5}">
                      <a16:colId xmlns:a16="http://schemas.microsoft.com/office/drawing/2014/main" val="1360295254"/>
                    </a:ext>
                  </a:extLst>
                </a:gridCol>
                <a:gridCol w="2794175">
                  <a:extLst>
                    <a:ext uri="{9D8B030D-6E8A-4147-A177-3AD203B41FA5}">
                      <a16:colId xmlns:a16="http://schemas.microsoft.com/office/drawing/2014/main" val="854545577"/>
                    </a:ext>
                  </a:extLst>
                </a:gridCol>
                <a:gridCol w="1769070">
                  <a:extLst>
                    <a:ext uri="{9D8B030D-6E8A-4147-A177-3AD203B41FA5}">
                      <a16:colId xmlns:a16="http://schemas.microsoft.com/office/drawing/2014/main" val="3516520638"/>
                    </a:ext>
                  </a:extLst>
                </a:gridCol>
                <a:gridCol w="2079409">
                  <a:extLst>
                    <a:ext uri="{9D8B030D-6E8A-4147-A177-3AD203B41FA5}">
                      <a16:colId xmlns:a16="http://schemas.microsoft.com/office/drawing/2014/main" val="3693353573"/>
                    </a:ext>
                  </a:extLst>
                </a:gridCol>
              </a:tblGrid>
              <a:tr h="586531">
                <a:tc>
                  <a:txBody>
                    <a:bodyPr/>
                    <a:lstStyle/>
                    <a:p>
                      <a:pPr algn="ctr"/>
                      <a:r>
                        <a:rPr lang="en-US" sz="1600" kern="1200" dirty="0">
                          <a:solidFill>
                            <a:schemeClr val="bg1"/>
                          </a:solidFill>
                          <a:latin typeface="Arial" panose="020B0604020202020204" pitchFamily="34" charset="0"/>
                          <a:ea typeface="+mn-ea"/>
                          <a:cs typeface="Arial" panose="020B0604020202020204" pitchFamily="34" charset="0"/>
                        </a:rPr>
                        <a:t>Position</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600">
                          <a:latin typeface="Arial" panose="020B0604020202020204" pitchFamily="34" charset="0"/>
                          <a:cs typeface="Arial" panose="020B0604020202020204" pitchFamily="34" charset="0"/>
                        </a:rPr>
                        <a:t>Vacancy Date</a:t>
                      </a:r>
                    </a:p>
                  </a:txBody>
                  <a:tcPr anchor="ctr">
                    <a:lnT w="12700" cap="flat" cmpd="sng" algn="ctr">
                      <a:solidFill>
                        <a:schemeClr val="tx1"/>
                      </a:solidFill>
                      <a:prstDash val="solid"/>
                      <a:round/>
                      <a:headEnd type="none" w="med" len="med"/>
                      <a:tailEnd type="none" w="med" len="med"/>
                    </a:lnT>
                  </a:tcPr>
                </a:tc>
                <a:tc>
                  <a:txBody>
                    <a:bodyPr/>
                    <a:lstStyle/>
                    <a:p>
                      <a:pPr algn="ctr"/>
                      <a:r>
                        <a:rPr lang="en-US" sz="1600" dirty="0">
                          <a:latin typeface="Arial" panose="020B0604020202020204" pitchFamily="34" charset="0"/>
                          <a:cs typeface="Arial" panose="020B0604020202020204" pitchFamily="34" charset="0"/>
                        </a:rPr>
                        <a:t>Expected Fill Date</a:t>
                      </a:r>
                    </a:p>
                  </a:txBody>
                  <a:tcPr anchor="ctr">
                    <a:lnT w="12700" cap="flat" cmpd="sng" algn="ctr">
                      <a:solidFill>
                        <a:schemeClr val="tx1"/>
                      </a:solidFill>
                      <a:prstDash val="solid"/>
                      <a:round/>
                      <a:headEnd type="none" w="med" len="med"/>
                      <a:tailEnd type="none" w="med" len="med"/>
                    </a:lnT>
                  </a:tcPr>
                </a:tc>
                <a:tc>
                  <a:txBody>
                    <a:bodyPr/>
                    <a:lstStyle/>
                    <a:p>
                      <a:pPr algn="ctr"/>
                      <a:r>
                        <a:rPr lang="en-US" sz="1600" dirty="0">
                          <a:latin typeface="Arial" panose="020B0604020202020204" pitchFamily="34" charset="0"/>
                          <a:cs typeface="Arial" panose="020B0604020202020204" pitchFamily="34" charset="0"/>
                        </a:rPr>
                        <a:t>Impact</a:t>
                      </a:r>
                    </a:p>
                  </a:txBody>
                  <a:tcPr anchor="ctr">
                    <a:lnT w="12700" cap="flat" cmpd="sng" algn="ctr">
                      <a:solidFill>
                        <a:schemeClr val="tx1"/>
                      </a:solidFill>
                      <a:prstDash val="solid"/>
                      <a:round/>
                      <a:headEnd type="none" w="med" len="med"/>
                      <a:tailEnd type="none" w="med" len="med"/>
                    </a:lnT>
                  </a:tcPr>
                </a:tc>
                <a:tc>
                  <a:txBody>
                    <a:bodyPr/>
                    <a:lstStyle/>
                    <a:p>
                      <a:pPr algn="ctr"/>
                      <a:r>
                        <a:rPr lang="en-US" sz="1400" dirty="0">
                          <a:latin typeface="Arial" panose="020B0604020202020204" pitchFamily="34" charset="0"/>
                          <a:cs typeface="Arial" panose="020B0604020202020204" pitchFamily="34" charset="0"/>
                        </a:rPr>
                        <a:t>Justification</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52411464"/>
                  </a:ext>
                </a:extLst>
              </a:tr>
              <a:tr h="865831">
                <a:tc>
                  <a:txBody>
                    <a:bodyPr/>
                    <a:lstStyle/>
                    <a:p>
                      <a:pPr algn="ctr"/>
                      <a:r>
                        <a:rPr lang="en-US" sz="1200" b="0">
                          <a:latin typeface="Arial" panose="020B0604020202020204" pitchFamily="34" charset="0"/>
                          <a:cs typeface="Arial" panose="020B0604020202020204" pitchFamily="34" charset="0"/>
                        </a:rPr>
                        <a:t>Deputy Director </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latin typeface="Arial" panose="020B0604020202020204" pitchFamily="34" charset="0"/>
                          <a:cs typeface="Arial" panose="020B0604020202020204" pitchFamily="34" charset="0"/>
                        </a:rPr>
                        <a:t>1/7/2025</a:t>
                      </a:r>
                    </a:p>
                  </a:txBody>
                  <a:tcPr anchor="ctr"/>
                </a:tc>
                <a:tc>
                  <a:txBody>
                    <a:bodyPr/>
                    <a:lstStyle/>
                    <a:p>
                      <a:pPr algn="ctr"/>
                      <a:r>
                        <a:rPr lang="en-US" sz="1200" b="0" dirty="0">
                          <a:latin typeface="Arial" panose="020B0604020202020204" pitchFamily="34" charset="0"/>
                          <a:cs typeface="Arial" panose="020B0604020202020204" pitchFamily="34" charset="0"/>
                        </a:rPr>
                        <a:t>We are working to fill this position ASAP</a:t>
                      </a:r>
                    </a:p>
                  </a:txBody>
                  <a:tcPr anchor="ctr"/>
                </a:tc>
                <a:tc>
                  <a:txBody>
                    <a:bodyPr/>
                    <a:lstStyle/>
                    <a:p>
                      <a:pPr algn="ctr"/>
                      <a:r>
                        <a:rPr lang="en-US" sz="1200" b="0">
                          <a:latin typeface="Arial" panose="020B0604020202020204" pitchFamily="34" charset="0"/>
                          <a:cs typeface="Arial" panose="020B0604020202020204" pitchFamily="34" charset="0"/>
                        </a:rPr>
                        <a:t>Severe</a:t>
                      </a:r>
                      <a:r>
                        <a:rPr lang="en-US" sz="1200" b="0" baseline="0">
                          <a:latin typeface="Arial" panose="020B0604020202020204" pitchFamily="34" charset="0"/>
                          <a:cs typeface="Arial" panose="020B0604020202020204" pitchFamily="34" charset="0"/>
                        </a:rPr>
                        <a:t> Administrative &amp; Operational Strain</a:t>
                      </a:r>
                      <a:endParaRPr lang="en-US" sz="1200" b="0">
                        <a:latin typeface="Arial" panose="020B0604020202020204" pitchFamily="34" charset="0"/>
                        <a:cs typeface="Arial" panose="020B0604020202020204" pitchFamily="34" charset="0"/>
                      </a:endParaRPr>
                    </a:p>
                  </a:txBody>
                  <a:tcPr anchor="ctr"/>
                </a:tc>
                <a:tc>
                  <a:txBody>
                    <a:bodyPr/>
                    <a:lstStyle/>
                    <a:p>
                      <a:pPr algn="ctr"/>
                      <a:r>
                        <a:rPr lang="en-US" sz="1200" b="0" dirty="0">
                          <a:latin typeface="Arial" panose="020B0604020202020204" pitchFamily="34" charset="0"/>
                          <a:cs typeface="Arial" panose="020B0604020202020204" pitchFamily="34" charset="0"/>
                        </a:rPr>
                        <a:t>Department</a:t>
                      </a:r>
                      <a:r>
                        <a:rPr lang="en-US" sz="1200" b="0" baseline="0" dirty="0">
                          <a:latin typeface="Arial" panose="020B0604020202020204" pitchFamily="34" charset="0"/>
                          <a:cs typeface="Arial" panose="020B0604020202020204" pitchFamily="34" charset="0"/>
                        </a:rPr>
                        <a:t> Wide</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42659771"/>
                  </a:ext>
                </a:extLst>
              </a:tr>
              <a:tr h="591104">
                <a:tc>
                  <a:txBody>
                    <a:bodyPr/>
                    <a:lstStyle/>
                    <a:p>
                      <a:pPr algn="ctr"/>
                      <a:r>
                        <a:rPr lang="en-US" sz="1200" b="0">
                          <a:latin typeface="Arial" panose="020B0604020202020204" pitchFamily="34" charset="0"/>
                          <a:cs typeface="Arial" panose="020B0604020202020204" pitchFamily="34" charset="0"/>
                        </a:rPr>
                        <a:t>Office Clerk II</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a:latin typeface="Arial" panose="020B0604020202020204" pitchFamily="34" charset="0"/>
                          <a:cs typeface="Arial" panose="020B0604020202020204" pitchFamily="34" charset="0"/>
                        </a:rPr>
                        <a:t>12/14/23</a:t>
                      </a:r>
                    </a:p>
                  </a:txBody>
                  <a:tcPr anchor="ctr"/>
                </a:tc>
                <a:tc>
                  <a:txBody>
                    <a:bodyPr/>
                    <a:lstStyle/>
                    <a:p>
                      <a:pPr algn="ctr"/>
                      <a:r>
                        <a:rPr lang="en-US" sz="1200" b="0">
                          <a:latin typeface="Arial" panose="020B0604020202020204" pitchFamily="34" charset="0"/>
                          <a:cs typeface="Arial" panose="020B0604020202020204" pitchFamily="34" charset="0"/>
                        </a:rPr>
                        <a:t>Summer 2024 (Interviews are scheduled for April 22</a:t>
                      </a:r>
                      <a:r>
                        <a:rPr lang="en-US" sz="1200" b="0" baseline="30000">
                          <a:latin typeface="Arial" panose="020B0604020202020204" pitchFamily="34" charset="0"/>
                          <a:cs typeface="Arial" panose="020B0604020202020204" pitchFamily="34" charset="0"/>
                        </a:rPr>
                        <a:t>nd</a:t>
                      </a:r>
                      <a:r>
                        <a:rPr lang="en-US" sz="1200" b="0">
                          <a:latin typeface="Arial" panose="020B0604020202020204" pitchFamily="34" charset="0"/>
                          <a:cs typeface="Arial" panose="020B0604020202020204" pitchFamily="34" charset="0"/>
                        </a:rPr>
                        <a:t>)</a:t>
                      </a:r>
                    </a:p>
                  </a:txBody>
                  <a:tcPr anchor="ctr"/>
                </a:tc>
                <a:tc>
                  <a:txBody>
                    <a:bodyPr/>
                    <a:lstStyle/>
                    <a:p>
                      <a:pPr algn="ctr"/>
                      <a:r>
                        <a:rPr lang="en-US" sz="1200" b="0" dirty="0">
                          <a:latin typeface="Arial" panose="020B0604020202020204" pitchFamily="34" charset="0"/>
                          <a:cs typeface="Arial" panose="020B0604020202020204" pitchFamily="34" charset="0"/>
                        </a:rPr>
                        <a:t>Operational Strain</a:t>
                      </a:r>
                    </a:p>
                  </a:txBody>
                  <a:tcPr anchor="ctr"/>
                </a:tc>
                <a:tc>
                  <a:txBody>
                    <a:bodyPr/>
                    <a:lstStyle/>
                    <a:p>
                      <a:pPr algn="ctr"/>
                      <a:r>
                        <a:rPr lang="en-US" sz="1200" b="0">
                          <a:latin typeface="Arial" panose="020B0604020202020204" pitchFamily="34" charset="0"/>
                          <a:cs typeface="Arial" panose="020B0604020202020204" pitchFamily="34" charset="0"/>
                        </a:rPr>
                        <a:t>General Operations</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41653316"/>
                  </a:ext>
                </a:extLst>
              </a:tr>
              <a:tr h="670321">
                <a:tc>
                  <a:txBody>
                    <a:bodyPr/>
                    <a:lstStyle/>
                    <a:p>
                      <a:pPr marL="0" algn="ctr" defTabSz="914400" rtl="0" eaLnBrk="1" latinLnBrk="0" hangingPunct="1"/>
                      <a:r>
                        <a:rPr lang="en-US" sz="1200" b="0" kern="1200" dirty="0">
                          <a:solidFill>
                            <a:schemeClr val="dk1"/>
                          </a:solidFill>
                          <a:latin typeface="Arial" panose="020B0604020202020204" pitchFamily="34" charset="0"/>
                          <a:ea typeface="+mn-ea"/>
                          <a:cs typeface="Arial" panose="020B0604020202020204" pitchFamily="34" charset="0"/>
                        </a:rPr>
                        <a:t>Nutrition Program Coordinator</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a:latin typeface="Arial" panose="020B0604020202020204" pitchFamily="34" charset="0"/>
                          <a:cs typeface="Arial" panose="020B0604020202020204" pitchFamily="34" charset="0"/>
                        </a:rPr>
                        <a:t>4/9/25</a:t>
                      </a:r>
                    </a:p>
                  </a:txBody>
                  <a:tcPr anchor="ctr"/>
                </a:tc>
                <a:tc>
                  <a:txBody>
                    <a:bodyPr/>
                    <a:lstStyle/>
                    <a:p>
                      <a:pPr algn="ctr"/>
                      <a:r>
                        <a:rPr lang="en-US" sz="1200" b="0">
                          <a:latin typeface="Arial" panose="020B0604020202020204" pitchFamily="34" charset="0"/>
                          <a:cs typeface="Arial" panose="020B0604020202020204" pitchFamily="34" charset="0"/>
                        </a:rPr>
                        <a:t>Summer 2025</a:t>
                      </a:r>
                    </a:p>
                  </a:txBody>
                  <a:tcPr anchor="ctr"/>
                </a:tc>
                <a:tc>
                  <a:txBody>
                    <a:bodyPr/>
                    <a:lstStyle/>
                    <a:p>
                      <a:pPr algn="ctr"/>
                      <a:r>
                        <a:rPr lang="en-US" sz="1200" b="0" dirty="0">
                          <a:latin typeface="Arial" panose="020B0604020202020204" pitchFamily="34" charset="0"/>
                          <a:cs typeface="Arial" panose="020B0604020202020204" pitchFamily="34" charset="0"/>
                        </a:rPr>
                        <a:t>Operational Strain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General Operations</a:t>
                      </a:r>
                    </a:p>
                    <a:p>
                      <a:pPr algn="ct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32865595"/>
                  </a:ext>
                </a:extLst>
              </a:tr>
              <a:tr h="670321">
                <a:tc>
                  <a:txBody>
                    <a:bodyPr/>
                    <a:lstStyle/>
                    <a:p>
                      <a:pPr marL="0" algn="ctr" defTabSz="914400" rtl="0" eaLnBrk="1" latinLnBrk="0" hangingPunct="1"/>
                      <a:r>
                        <a:rPr lang="en-US" sz="1200" b="0" kern="1200">
                          <a:solidFill>
                            <a:schemeClr val="dk1"/>
                          </a:solidFill>
                          <a:latin typeface="Arial" panose="020B0604020202020204" pitchFamily="34" charset="0"/>
                          <a:ea typeface="+mn-ea"/>
                          <a:cs typeface="Arial" panose="020B0604020202020204" pitchFamily="34" charset="0"/>
                        </a:rPr>
                        <a:t>Labor Foreman III</a:t>
                      </a:r>
                    </a:p>
                  </a:txBody>
                  <a:tcPr anchor="ctr">
                    <a:lnL w="12700" cap="flat" cmpd="sng" algn="ctr">
                      <a:solidFill>
                        <a:schemeClr val="tx1"/>
                      </a:solidFill>
                      <a:prstDash val="solid"/>
                      <a:round/>
                      <a:headEnd type="none" w="med" len="med"/>
                      <a:tailEnd type="none" w="med" len="med"/>
                    </a:lnL>
                  </a:tcPr>
                </a:tc>
                <a:tc>
                  <a:txBody>
                    <a:bodyPr/>
                    <a:lstStyle/>
                    <a:p>
                      <a:pPr algn="ctr"/>
                      <a:r>
                        <a:rPr lang="en-US" sz="1200" b="0">
                          <a:latin typeface="Arial" panose="020B0604020202020204" pitchFamily="34" charset="0"/>
                          <a:cs typeface="Arial" panose="020B0604020202020204" pitchFamily="34" charset="0"/>
                        </a:rPr>
                        <a:t>4/4/2022</a:t>
                      </a:r>
                    </a:p>
                  </a:txBody>
                  <a:tcPr anchor="ctr"/>
                </a:tc>
                <a:tc>
                  <a:txBody>
                    <a:bodyPr/>
                    <a:lstStyle/>
                    <a:p>
                      <a:pPr algn="ctr"/>
                      <a:r>
                        <a:rPr lang="en-US" sz="1200" b="0" dirty="0">
                          <a:latin typeface="Arial" panose="020B0604020202020204" pitchFamily="34" charset="0"/>
                          <a:cs typeface="Arial" panose="020B0604020202020204" pitchFamily="34" charset="0"/>
                        </a:rPr>
                        <a:t>Unknown (this position has been posted numerous times, but we have struggled to find qualified applicants)</a:t>
                      </a:r>
                    </a:p>
                  </a:txBody>
                  <a:tcPr anchor="ctr"/>
                </a:tc>
                <a:tc>
                  <a:txBody>
                    <a:bodyPr/>
                    <a:lstStyle/>
                    <a:p>
                      <a:pPr algn="ctr"/>
                      <a:r>
                        <a:rPr lang="en-US" sz="1200" b="0">
                          <a:latin typeface="Arial" panose="020B0604020202020204" pitchFamily="34" charset="0"/>
                          <a:cs typeface="Arial" panose="020B0604020202020204" pitchFamily="34" charset="0"/>
                        </a:rPr>
                        <a:t>Operational Strain &amp; Overtime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General Operations</a:t>
                      </a:r>
                    </a:p>
                    <a:p>
                      <a:pPr algn="ct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92762980"/>
                  </a:ext>
                </a:extLst>
              </a:tr>
              <a:tr h="670321">
                <a:tc>
                  <a:txBody>
                    <a:bodyPr/>
                    <a:lstStyle/>
                    <a:p>
                      <a:pPr marL="0" algn="ctr" defTabSz="914400" rtl="0" eaLnBrk="1" latinLnBrk="0" hangingPunct="1"/>
                      <a:r>
                        <a:rPr lang="en-US" sz="1200" b="0" kern="1200">
                          <a:solidFill>
                            <a:schemeClr val="dk1"/>
                          </a:solidFill>
                          <a:latin typeface="Arial" panose="020B0604020202020204" pitchFamily="34" charset="0"/>
                          <a:ea typeface="+mn-ea"/>
                          <a:cs typeface="Arial" panose="020B0604020202020204" pitchFamily="34" charset="0"/>
                        </a:rPr>
                        <a:t>Small Engine Mechanic</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200" b="0">
                          <a:latin typeface="Arial" panose="020B0604020202020204" pitchFamily="34" charset="0"/>
                          <a:cs typeface="Arial" panose="020B0604020202020204" pitchFamily="34" charset="0"/>
                        </a:rPr>
                        <a:t>6/10/24</a:t>
                      </a:r>
                    </a:p>
                  </a:txBody>
                  <a:tcPr anchor="ctr">
                    <a:lnB w="12700" cap="flat" cmpd="sng" algn="ctr">
                      <a:solidFill>
                        <a:schemeClr val="tx1"/>
                      </a:solidFill>
                      <a:prstDash val="solid"/>
                      <a:round/>
                      <a:headEnd type="none" w="med" len="med"/>
                      <a:tailEnd type="none" w="med" len="med"/>
                    </a:lnB>
                  </a:tcPr>
                </a:tc>
                <a:tc>
                  <a:txBody>
                    <a:bodyPr/>
                    <a:lstStyle/>
                    <a:p>
                      <a:pPr algn="ctr"/>
                      <a:r>
                        <a:rPr lang="en-US" sz="1200" b="0" dirty="0">
                          <a:latin typeface="Arial" panose="020B0604020202020204" pitchFamily="34" charset="0"/>
                          <a:cs typeface="Arial" panose="020B0604020202020204" pitchFamily="34" charset="0"/>
                        </a:rPr>
                        <a:t>Will not be filled in FY 26; savings will be used for a pilot program to hire co-op students from Howard High School</a:t>
                      </a:r>
                    </a:p>
                  </a:txBody>
                  <a:tcPr anchor="ctr">
                    <a:lnB w="12700" cap="flat" cmpd="sng" algn="ctr">
                      <a:solidFill>
                        <a:schemeClr val="tx1"/>
                      </a:solidFill>
                      <a:prstDash val="solid"/>
                      <a:round/>
                      <a:headEnd type="none" w="med" len="med"/>
                      <a:tailEnd type="none" w="med" len="med"/>
                    </a:lnB>
                  </a:tcPr>
                </a:tc>
                <a:tc>
                  <a:txBody>
                    <a:bodyPr/>
                    <a:lstStyle/>
                    <a:p>
                      <a:pPr algn="ctr"/>
                      <a:r>
                        <a:rPr lang="en-US" sz="1200" b="0" dirty="0">
                          <a:latin typeface="Arial" panose="020B0604020202020204" pitchFamily="34" charset="0"/>
                          <a:cs typeface="Arial" panose="020B0604020202020204" pitchFamily="34" charset="0"/>
                        </a:rPr>
                        <a:t>Slight Operational Strain (will be offset by hiring of co-op students)</a:t>
                      </a:r>
                    </a:p>
                  </a:txBody>
                  <a:tcPr anchor="ctr">
                    <a:lnB w="12700" cap="flat" cmpd="sng" algn="ctr">
                      <a:solidFill>
                        <a:schemeClr val="tx1"/>
                      </a:solidFill>
                      <a:prstDash val="solid"/>
                      <a:round/>
                      <a:headEnd type="none" w="med" len="med"/>
                      <a:tailEnd type="none" w="med" len="med"/>
                    </a:lnB>
                  </a:tcPr>
                </a:tc>
                <a:tc>
                  <a:txBody>
                    <a:bodyPr/>
                    <a:lstStyle/>
                    <a:p>
                      <a:pPr algn="ctr"/>
                      <a:r>
                        <a:rPr lang="en-US" sz="1200" b="0" dirty="0">
                          <a:latin typeface="Arial" panose="020B0604020202020204" pitchFamily="34" charset="0"/>
                          <a:cs typeface="Arial" panose="020B0604020202020204" pitchFamily="34" charset="0"/>
                        </a:rPr>
                        <a:t>General Operations</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3326688"/>
                  </a:ext>
                </a:extLst>
              </a:tr>
            </a:tbl>
          </a:graphicData>
        </a:graphic>
      </p:graphicFrame>
      <p:sp>
        <p:nvSpPr>
          <p:cNvPr id="5" name="Content Placeholder 2">
            <a:extLst>
              <a:ext uri="{FF2B5EF4-FFF2-40B4-BE49-F238E27FC236}">
                <a16:creationId xmlns:a16="http://schemas.microsoft.com/office/drawing/2014/main" id="{5697D9B2-58E2-2F88-98C8-1A2B1C021D5F}"/>
              </a:ext>
            </a:extLst>
          </p:cNvPr>
          <p:cNvSpPr>
            <a:spLocks noGrp="1"/>
          </p:cNvSpPr>
          <p:nvPr>
            <p:ph sz="half" idx="13"/>
          </p:nvPr>
        </p:nvSpPr>
        <p:spPr>
          <a:xfrm>
            <a:off x="430591" y="643467"/>
            <a:ext cx="5884218" cy="1454928"/>
          </a:xfrm>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Question 6 Continued: Discuss current vacant positions.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914400" lvl="1" indent="-457200" eaLnBrk="0" fontAlgn="base" hangingPunct="0">
              <a:lnSpc>
                <a:spcPct val="100000"/>
              </a:lnSpc>
              <a:spcBef>
                <a:spcPct val="0"/>
              </a:spcBef>
              <a:spcAft>
                <a:spcPts val="600"/>
              </a:spcAft>
              <a:buFont typeface="+mj-lt"/>
              <a:buAutoNum type="alphaLcParenR"/>
            </a:pPr>
            <a:r>
              <a:rPr kumimoji="0" lang="en-US" altLang="en-US" sz="1600"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Specify duration of the vacancy.</a:t>
            </a:r>
          </a:p>
          <a:p>
            <a:pPr marL="914400" lvl="1" indent="-457200" eaLnBrk="0" fontAlgn="base" hangingPunct="0">
              <a:lnSpc>
                <a:spcPct val="100000"/>
              </a:lnSpc>
              <a:spcBef>
                <a:spcPct val="0"/>
              </a:spcBef>
              <a:spcAft>
                <a:spcPts val="600"/>
              </a:spcAft>
              <a:buFont typeface="+mj-lt"/>
              <a:buAutoNum type="alphaLcParenR"/>
            </a:pPr>
            <a:r>
              <a:rPr kumimoji="0" lang="en-US" altLang="en-US" sz="1600"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Specify impact to the department due to the length of the vacancy.</a:t>
            </a:r>
          </a:p>
        </p:txBody>
      </p:sp>
    </p:spTree>
    <p:extLst>
      <p:ext uri="{BB962C8B-B14F-4D97-AF65-F5344CB8AC3E}">
        <p14:creationId xmlns:p14="http://schemas.microsoft.com/office/powerpoint/2010/main" val="1732021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F7F3CA-7D79-45AD-8DFB-72E70C58575A}"/>
              </a:ext>
            </a:extLst>
          </p:cNvPr>
          <p:cNvSpPr>
            <a:spLocks noGrp="1"/>
          </p:cNvSpPr>
          <p:nvPr>
            <p:ph sz="half" idx="2"/>
          </p:nvPr>
        </p:nvSpPr>
        <p:spPr>
          <a:xfrm>
            <a:off x="300422" y="1943853"/>
            <a:ext cx="11013661" cy="4393696"/>
          </a:xfrm>
        </p:spPr>
        <p:txBody>
          <a:bodyPr>
            <a:normAutofit/>
          </a:bodyPr>
          <a:lstStyle/>
          <a:p>
            <a:pPr marL="457200" indent="-457200" algn="l" rtl="0" fontAlgn="base">
              <a:lnSpc>
                <a:spcPts val="990"/>
              </a:lnSpc>
              <a:spcBef>
                <a:spcPts val="1000"/>
              </a:spcBef>
              <a:buNone/>
            </a:pPr>
            <a:endParaRPr lang="en-US" sz="2400" b="1">
              <a:solidFill>
                <a:srgbClr val="000000"/>
              </a:solidFill>
              <a:effectLst/>
              <a:latin typeface="Arial" panose="020B0604020202020204" pitchFamily="34" charset="0"/>
              <a:cs typeface="Arial" panose="020B0604020202020204" pitchFamily="34" charset="0"/>
            </a:endParaRPr>
          </a:p>
          <a:p>
            <a:pPr marL="457200" indent="-457200" algn="l" rtl="0" fontAlgn="base">
              <a:lnSpc>
                <a:spcPts val="990"/>
              </a:lnSpc>
              <a:spcBef>
                <a:spcPts val="1000"/>
              </a:spcBef>
              <a:buNone/>
            </a:pPr>
            <a:r>
              <a:rPr lang="en-US" sz="2400" b="1">
                <a:solidFill>
                  <a:srgbClr val="000000"/>
                </a:solidFill>
                <a:effectLst/>
                <a:latin typeface="Arial" panose="020B0604020202020204" pitchFamily="34" charset="0"/>
                <a:cs typeface="Arial" panose="020B0604020202020204" pitchFamily="34" charset="0"/>
              </a:rPr>
              <a:t>Discuss any proposed changes to positions (new position, deleted</a:t>
            </a:r>
          </a:p>
          <a:p>
            <a:pPr marL="457200" indent="-457200" algn="l" rtl="0" fontAlgn="base">
              <a:lnSpc>
                <a:spcPts val="990"/>
              </a:lnSpc>
              <a:spcBef>
                <a:spcPts val="1000"/>
              </a:spcBef>
              <a:buNone/>
            </a:pPr>
            <a:endParaRPr lang="en-US" sz="2400" b="1">
              <a:solidFill>
                <a:srgbClr val="000000"/>
              </a:solidFill>
              <a:latin typeface="Arial" panose="020B0604020202020204" pitchFamily="34" charset="0"/>
              <a:cs typeface="Arial" panose="020B0604020202020204" pitchFamily="34" charset="0"/>
            </a:endParaRPr>
          </a:p>
          <a:p>
            <a:pPr marL="457200" indent="-457200" algn="l" rtl="0" fontAlgn="base">
              <a:lnSpc>
                <a:spcPts val="990"/>
              </a:lnSpc>
              <a:spcBef>
                <a:spcPts val="1000"/>
              </a:spcBef>
              <a:buNone/>
            </a:pPr>
            <a:r>
              <a:rPr lang="en-US" sz="2400" b="1">
                <a:solidFill>
                  <a:srgbClr val="000000"/>
                </a:solidFill>
                <a:latin typeface="Arial" panose="020B0604020202020204" pitchFamily="34" charset="0"/>
                <a:cs typeface="Arial" panose="020B0604020202020204" pitchFamily="34" charset="0"/>
              </a:rPr>
              <a:t>position, upgrade, realignment, transition, downgrade, </a:t>
            </a:r>
          </a:p>
          <a:p>
            <a:pPr marL="457200" indent="-457200" algn="l" rtl="0" fontAlgn="base">
              <a:lnSpc>
                <a:spcPts val="990"/>
              </a:lnSpc>
              <a:spcBef>
                <a:spcPts val="1000"/>
              </a:spcBef>
              <a:buNone/>
            </a:pPr>
            <a:endParaRPr lang="en-US" sz="2400" b="1">
              <a:solidFill>
                <a:srgbClr val="000000"/>
              </a:solidFill>
              <a:latin typeface="Arial" panose="020B0604020202020204" pitchFamily="34" charset="0"/>
              <a:cs typeface="Arial" panose="020B0604020202020204" pitchFamily="34" charset="0"/>
            </a:endParaRPr>
          </a:p>
          <a:p>
            <a:pPr marL="457200" indent="-457200" algn="l" rtl="0" fontAlgn="base">
              <a:lnSpc>
                <a:spcPts val="990"/>
              </a:lnSpc>
              <a:spcBef>
                <a:spcPts val="1000"/>
              </a:spcBef>
              <a:buNone/>
            </a:pPr>
            <a:r>
              <a:rPr lang="en-US" sz="2400" b="1">
                <a:solidFill>
                  <a:srgbClr val="000000"/>
                </a:solidFill>
                <a:latin typeface="Arial" panose="020B0604020202020204" pitchFamily="34" charset="0"/>
                <a:cs typeface="Arial" panose="020B0604020202020204" pitchFamily="34" charset="0"/>
              </a:rPr>
              <a:t>Title change,  salary changes, etc.)</a:t>
            </a:r>
            <a:br>
              <a:rPr lang="en-US" sz="1800">
                <a:solidFill>
                  <a:srgbClr val="000000"/>
                </a:solidFill>
                <a:effectLst/>
                <a:latin typeface="Aptos" panose="020B0004020202020204" pitchFamily="34" charset="0"/>
              </a:rPr>
            </a:br>
            <a:endParaRPr lang="en-US" sz="240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ADD9E64-49C6-44BA-A83D-B5B53C6C503D}"/>
              </a:ext>
            </a:extLst>
          </p:cNvPr>
          <p:cNvSpPr>
            <a:spLocks noGrp="1"/>
          </p:cNvSpPr>
          <p:nvPr>
            <p:ph sz="half" idx="13"/>
          </p:nvPr>
        </p:nvSpPr>
        <p:spPr/>
        <p:txBody>
          <a:bodyPr>
            <a:noAutofit/>
          </a:bodyPr>
          <a:lstStyle/>
          <a:p>
            <a:r>
              <a:rPr lang="en-US" sz="3200">
                <a:latin typeface="Arial" panose="020B0604020202020204" pitchFamily="34" charset="0"/>
                <a:cs typeface="Arial" panose="020B0604020202020204" pitchFamily="34" charset="0"/>
              </a:rPr>
              <a:t>Question 7</a:t>
            </a:r>
          </a:p>
        </p:txBody>
      </p:sp>
      <p:graphicFrame>
        <p:nvGraphicFramePr>
          <p:cNvPr id="6" name="Table 6">
            <a:extLst>
              <a:ext uri="{FF2B5EF4-FFF2-40B4-BE49-F238E27FC236}">
                <a16:creationId xmlns:a16="http://schemas.microsoft.com/office/drawing/2014/main" id="{296F9035-133F-4CAA-BAD5-031D3DAE2CDB}"/>
              </a:ext>
            </a:extLst>
          </p:cNvPr>
          <p:cNvGraphicFramePr>
            <a:graphicFrameLocks noGrp="1"/>
          </p:cNvGraphicFramePr>
          <p:nvPr>
            <p:extLst>
              <p:ext uri="{D42A27DB-BD31-4B8C-83A1-F6EECF244321}">
                <p14:modId xmlns:p14="http://schemas.microsoft.com/office/powerpoint/2010/main" val="2930393659"/>
              </p:ext>
            </p:extLst>
          </p:nvPr>
        </p:nvGraphicFramePr>
        <p:xfrm>
          <a:off x="1296253" y="3979817"/>
          <a:ext cx="8886531" cy="736600"/>
        </p:xfrm>
        <a:graphic>
          <a:graphicData uri="http://schemas.openxmlformats.org/drawingml/2006/table">
            <a:tbl>
              <a:tblPr firstRow="1" bandRow="1">
                <a:tableStyleId>{7DF18680-E054-41AD-8BC1-D1AEF772440D}</a:tableStyleId>
              </a:tblPr>
              <a:tblGrid>
                <a:gridCol w="4029287">
                  <a:extLst>
                    <a:ext uri="{9D8B030D-6E8A-4147-A177-3AD203B41FA5}">
                      <a16:colId xmlns:a16="http://schemas.microsoft.com/office/drawing/2014/main" val="1682105092"/>
                    </a:ext>
                  </a:extLst>
                </a:gridCol>
                <a:gridCol w="1895067">
                  <a:extLst>
                    <a:ext uri="{9D8B030D-6E8A-4147-A177-3AD203B41FA5}">
                      <a16:colId xmlns:a16="http://schemas.microsoft.com/office/drawing/2014/main" val="277840898"/>
                    </a:ext>
                  </a:extLst>
                </a:gridCol>
                <a:gridCol w="2962177">
                  <a:extLst>
                    <a:ext uri="{9D8B030D-6E8A-4147-A177-3AD203B41FA5}">
                      <a16:colId xmlns:a16="http://schemas.microsoft.com/office/drawing/2014/main" val="4275397475"/>
                    </a:ext>
                  </a:extLst>
                </a:gridCol>
              </a:tblGrid>
              <a:tr h="0">
                <a:tc>
                  <a:txBody>
                    <a:bodyPr/>
                    <a:lstStyle/>
                    <a:p>
                      <a:pPr algn="ctr"/>
                      <a:r>
                        <a:rPr lang="en-US">
                          <a:latin typeface="Arial" panose="020B0604020202020204" pitchFamily="34" charset="0"/>
                          <a:cs typeface="Arial" panose="020B0604020202020204" pitchFamily="34" charset="0"/>
                        </a:rPr>
                        <a:t>Title</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a:latin typeface="Arial" panose="020B0604020202020204" pitchFamily="34" charset="0"/>
                          <a:cs typeface="Arial" panose="020B0604020202020204" pitchFamily="34" charset="0"/>
                        </a:rPr>
                        <a:t>Division</a:t>
                      </a:r>
                    </a:p>
                  </a:txBody>
                  <a:tcPr anchor="ctr">
                    <a:lnT w="12700" cap="flat" cmpd="sng" algn="ctr">
                      <a:solidFill>
                        <a:schemeClr val="tx1"/>
                      </a:solidFill>
                      <a:prstDash val="solid"/>
                      <a:round/>
                      <a:headEnd type="none" w="med" len="med"/>
                      <a:tailEnd type="none" w="med" len="med"/>
                    </a:lnT>
                  </a:tcPr>
                </a:tc>
                <a:tc>
                  <a:txBody>
                    <a:bodyPr/>
                    <a:lstStyle/>
                    <a:p>
                      <a:pPr algn="ctr"/>
                      <a:r>
                        <a:rPr lang="en-US">
                          <a:latin typeface="Arial" panose="020B0604020202020204" pitchFamily="34" charset="0"/>
                          <a:cs typeface="Arial" panose="020B0604020202020204" pitchFamily="34" charset="0"/>
                        </a:rPr>
                        <a:t>Position Type</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657103124"/>
                  </a:ext>
                </a:extLst>
              </a:tr>
              <a:tr h="370840">
                <a:tc>
                  <a:txBody>
                    <a:bodyPr/>
                    <a:lstStyle/>
                    <a:p>
                      <a:pPr algn="ctr"/>
                      <a:r>
                        <a:rPr lang="en-US" dirty="0">
                          <a:latin typeface="Arial" panose="020B0604020202020204" pitchFamily="34" charset="0"/>
                          <a:cs typeface="Arial" panose="020B0604020202020204" pitchFamily="34" charset="0"/>
                        </a:rPr>
                        <a:t>Small Engine Mechanic</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dirty="0">
                          <a:latin typeface="Arial" panose="020B0604020202020204" pitchFamily="34" charset="0"/>
                          <a:cs typeface="Arial" panose="020B0604020202020204" pitchFamily="34" charset="0"/>
                        </a:rPr>
                        <a:t>Maintenance </a:t>
                      </a:r>
                    </a:p>
                  </a:txBody>
                  <a:tcPr anchor="ctr">
                    <a:lnB w="12700" cap="flat" cmpd="sng" algn="ctr">
                      <a:solidFill>
                        <a:schemeClr val="tx1"/>
                      </a:solidFill>
                      <a:prstDash val="solid"/>
                      <a:round/>
                      <a:headEnd type="none" w="med" len="med"/>
                      <a:tailEnd type="none" w="med" len="med"/>
                    </a:lnB>
                  </a:tcPr>
                </a:tc>
                <a:tc>
                  <a:txBody>
                    <a:bodyPr/>
                    <a:lstStyle/>
                    <a:p>
                      <a:pPr algn="ctr"/>
                      <a:r>
                        <a:rPr lang="en-US" dirty="0">
                          <a:latin typeface="Arial" panose="020B0604020202020204" pitchFamily="34" charset="0"/>
                          <a:cs typeface="Arial" panose="020B0604020202020204" pitchFamily="34" charset="0"/>
                        </a:rPr>
                        <a:t>Realign or Transition</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3328850"/>
                  </a:ext>
                </a:extLst>
              </a:tr>
            </a:tbl>
          </a:graphicData>
        </a:graphic>
      </p:graphicFrame>
    </p:spTree>
    <p:extLst>
      <p:ext uri="{BB962C8B-B14F-4D97-AF65-F5344CB8AC3E}">
        <p14:creationId xmlns:p14="http://schemas.microsoft.com/office/powerpoint/2010/main" val="19857300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30E4F3-A696-C186-36BA-A5489DD1E2E7}"/>
              </a:ext>
            </a:extLst>
          </p:cNvPr>
          <p:cNvSpPr txBox="1"/>
          <p:nvPr/>
        </p:nvSpPr>
        <p:spPr>
          <a:xfrm>
            <a:off x="0" y="1361360"/>
            <a:ext cx="11288714" cy="1969770"/>
          </a:xfrm>
          <a:prstGeom prst="rect">
            <a:avLst/>
          </a:prstGeom>
          <a:noFill/>
        </p:spPr>
        <p:txBody>
          <a:bodyPr wrap="square">
            <a:spAutoFit/>
          </a:bodyPr>
          <a:lstStyle/>
          <a:p>
            <a:r>
              <a:rPr lang="en-US" sz="1600" b="1">
                <a:latin typeface="Arial" panose="020B0604020202020204" pitchFamily="34" charset="0"/>
                <a:cs typeface="Arial" panose="020B0604020202020204" pitchFamily="34" charset="0"/>
              </a:rPr>
              <a:t>Discuss the budgetary costs for all City pools per site (Eden, Brown, Prices, W.H.A.C.C. and P.S. DuPont).</a:t>
            </a:r>
          </a:p>
          <a:p>
            <a:endParaRPr lang="en-US" sz="1600" b="1">
              <a:latin typeface="Arial" panose="020B0604020202020204" pitchFamily="34" charset="0"/>
              <a:cs typeface="Arial" panose="020B0604020202020204" pitchFamily="34" charset="0"/>
            </a:endParaRPr>
          </a:p>
          <a:p>
            <a:pPr marL="914400" lvl="1" indent="-457200">
              <a:spcAft>
                <a:spcPts val="300"/>
              </a:spcAft>
              <a:buFont typeface="+mj-lt"/>
              <a:buAutoNum type="alphaLcParenR"/>
            </a:pPr>
            <a:r>
              <a:rPr lang="en-US" sz="1600" b="1">
                <a:latin typeface="Arial" panose="020B0604020202020204" pitchFamily="34" charset="0"/>
                <a:cs typeface="Arial" panose="020B0604020202020204" pitchFamily="34" charset="0"/>
              </a:rPr>
              <a:t>Provide site locations for City spray parks and the operational hours.</a:t>
            </a:r>
          </a:p>
          <a:p>
            <a:pPr marL="914400" lvl="1" indent="-457200">
              <a:spcAft>
                <a:spcPts val="300"/>
              </a:spcAft>
              <a:buFont typeface="+mj-lt"/>
              <a:buAutoNum type="alphaLcParenR"/>
            </a:pPr>
            <a:r>
              <a:rPr lang="en-US" sz="1600" b="1">
                <a:latin typeface="Arial" panose="020B0604020202020204" pitchFamily="34" charset="0"/>
                <a:cs typeface="Arial" panose="020B0604020202020204" pitchFamily="34" charset="0"/>
              </a:rPr>
              <a:t>Provide tentative hours of operations for summer pools.</a:t>
            </a:r>
          </a:p>
          <a:p>
            <a:pPr marL="914400" lvl="1" indent="-457200">
              <a:spcAft>
                <a:spcPts val="300"/>
              </a:spcAft>
              <a:buFont typeface="+mj-lt"/>
              <a:buAutoNum type="alphaLcParenR"/>
            </a:pPr>
            <a:r>
              <a:rPr lang="en-US" sz="1600" b="1">
                <a:latin typeface="Arial" panose="020B0604020202020204" pitchFamily="34" charset="0"/>
                <a:cs typeface="Arial" panose="020B0604020202020204" pitchFamily="34" charset="0"/>
              </a:rPr>
              <a:t>Specify the date when the City pools will open and the end date </a:t>
            </a:r>
          </a:p>
          <a:p>
            <a:pPr marL="914400" lvl="1" indent="-457200">
              <a:spcAft>
                <a:spcPts val="300"/>
              </a:spcAft>
              <a:buFont typeface="+mj-lt"/>
              <a:buAutoNum type="alphaLcParenR"/>
            </a:pPr>
            <a:r>
              <a:rPr lang="en-US" sz="1600" b="1">
                <a:latin typeface="Arial" panose="020B0604020202020204" pitchFamily="34" charset="0"/>
                <a:cs typeface="Arial" panose="020B0604020202020204" pitchFamily="34" charset="0"/>
              </a:rPr>
              <a:t>Specify any revenues collected for other entities using the City pools.</a:t>
            </a:r>
          </a:p>
          <a:p>
            <a:pPr marL="914400" lvl="1" indent="-457200">
              <a:spcAft>
                <a:spcPts val="300"/>
              </a:spcAft>
              <a:buFont typeface="+mj-lt"/>
              <a:buAutoNum type="alphaLcParenR"/>
            </a:pPr>
            <a:r>
              <a:rPr lang="en-US" sz="1600" b="1">
                <a:latin typeface="Arial" panose="020B0604020202020204" pitchFamily="34" charset="0"/>
                <a:cs typeface="Arial" panose="020B0604020202020204" pitchFamily="34" charset="0"/>
              </a:rPr>
              <a:t>Specify if any concerns with having a sufficient amount of Lifeguards</a:t>
            </a:r>
          </a:p>
        </p:txBody>
      </p:sp>
      <p:sp>
        <p:nvSpPr>
          <p:cNvPr id="2" name="Content Placeholder 2">
            <a:extLst>
              <a:ext uri="{FF2B5EF4-FFF2-40B4-BE49-F238E27FC236}">
                <a16:creationId xmlns:a16="http://schemas.microsoft.com/office/drawing/2014/main" id="{03A76072-7647-91E1-8A0F-3C9363EF81A3}"/>
              </a:ext>
            </a:extLst>
          </p:cNvPr>
          <p:cNvSpPr txBox="1">
            <a:spLocks/>
          </p:cNvSpPr>
          <p:nvPr/>
        </p:nvSpPr>
        <p:spPr>
          <a:xfrm>
            <a:off x="503236" y="873322"/>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Question 8a, 8b, 8c, 8d &amp; 8e</a:t>
            </a:r>
          </a:p>
        </p:txBody>
      </p:sp>
    </p:spTree>
    <p:extLst>
      <p:ext uri="{BB962C8B-B14F-4D97-AF65-F5344CB8AC3E}">
        <p14:creationId xmlns:p14="http://schemas.microsoft.com/office/powerpoint/2010/main" val="1169984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30E4F3-A696-C186-36BA-A5489DD1E2E7}"/>
              </a:ext>
            </a:extLst>
          </p:cNvPr>
          <p:cNvSpPr txBox="1"/>
          <p:nvPr/>
        </p:nvSpPr>
        <p:spPr>
          <a:xfrm>
            <a:off x="353181" y="1255044"/>
            <a:ext cx="10249178" cy="1200329"/>
          </a:xfrm>
          <a:prstGeom prst="rect">
            <a:avLst/>
          </a:prstGeom>
          <a:noFill/>
        </p:spPr>
        <p:txBody>
          <a:bodyPr wrap="square">
            <a:spAutoFit/>
          </a:bodyPr>
          <a:lstStyle/>
          <a:p>
            <a:r>
              <a:rPr lang="en-US" sz="2400" b="1" dirty="0">
                <a:latin typeface="Arial" panose="020B0604020202020204" pitchFamily="34" charset="0"/>
                <a:cs typeface="Arial" panose="020B0604020202020204" pitchFamily="34" charset="0"/>
              </a:rPr>
              <a:t>Discuss the budgetary costs for all City pools per site (Eden, Brown, Prices, W.H.A.C.C. and P.S. DuPont). </a:t>
            </a:r>
            <a:endParaRPr lang="en-US" sz="2400" b="1" dirty="0">
              <a:highlight>
                <a:srgbClr val="FFFF00"/>
              </a:highlight>
              <a:latin typeface="Arial" panose="020B0604020202020204" pitchFamily="34" charset="0"/>
              <a:cs typeface="Arial" panose="020B0604020202020204" pitchFamily="34" charset="0"/>
            </a:endParaRPr>
          </a:p>
          <a:p>
            <a:endParaRPr lang="en-US" sz="2400" b="1" dirty="0"/>
          </a:p>
        </p:txBody>
      </p:sp>
      <p:sp>
        <p:nvSpPr>
          <p:cNvPr id="2" name="Content Placeholder 2">
            <a:extLst>
              <a:ext uri="{FF2B5EF4-FFF2-40B4-BE49-F238E27FC236}">
                <a16:creationId xmlns:a16="http://schemas.microsoft.com/office/drawing/2014/main" id="{03A76072-7647-91E1-8A0F-3C9363EF81A3}"/>
              </a:ext>
            </a:extLst>
          </p:cNvPr>
          <p:cNvSpPr txBox="1">
            <a:spLocks/>
          </p:cNvSpPr>
          <p:nvPr/>
        </p:nvSpPr>
        <p:spPr>
          <a:xfrm>
            <a:off x="449564" y="822198"/>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Question 8</a:t>
            </a:r>
          </a:p>
        </p:txBody>
      </p:sp>
      <p:graphicFrame>
        <p:nvGraphicFramePr>
          <p:cNvPr id="4" name="Table 3">
            <a:extLst>
              <a:ext uri="{FF2B5EF4-FFF2-40B4-BE49-F238E27FC236}">
                <a16:creationId xmlns:a16="http://schemas.microsoft.com/office/drawing/2014/main" id="{A7091072-1A19-6749-5012-C5E7FAE2F1BE}"/>
              </a:ext>
            </a:extLst>
          </p:cNvPr>
          <p:cNvGraphicFramePr>
            <a:graphicFrameLocks noGrp="1"/>
          </p:cNvGraphicFramePr>
          <p:nvPr>
            <p:extLst>
              <p:ext uri="{D42A27DB-BD31-4B8C-83A1-F6EECF244321}">
                <p14:modId xmlns:p14="http://schemas.microsoft.com/office/powerpoint/2010/main" val="2346342720"/>
              </p:ext>
            </p:extLst>
          </p:nvPr>
        </p:nvGraphicFramePr>
        <p:xfrm>
          <a:off x="642386" y="2417267"/>
          <a:ext cx="10258567" cy="1828801"/>
        </p:xfrm>
        <a:graphic>
          <a:graphicData uri="http://schemas.openxmlformats.org/drawingml/2006/table">
            <a:tbl>
              <a:tblPr firstRow="1" bandRow="1">
                <a:tableStyleId>{7DF18680-E054-41AD-8BC1-D1AEF772440D}</a:tableStyleId>
              </a:tblPr>
              <a:tblGrid>
                <a:gridCol w="1988743">
                  <a:extLst>
                    <a:ext uri="{9D8B030D-6E8A-4147-A177-3AD203B41FA5}">
                      <a16:colId xmlns:a16="http://schemas.microsoft.com/office/drawing/2014/main" val="1027071474"/>
                    </a:ext>
                  </a:extLst>
                </a:gridCol>
                <a:gridCol w="2067456">
                  <a:extLst>
                    <a:ext uri="{9D8B030D-6E8A-4147-A177-3AD203B41FA5}">
                      <a16:colId xmlns:a16="http://schemas.microsoft.com/office/drawing/2014/main" val="3518637719"/>
                    </a:ext>
                  </a:extLst>
                </a:gridCol>
                <a:gridCol w="2067456">
                  <a:extLst>
                    <a:ext uri="{9D8B030D-6E8A-4147-A177-3AD203B41FA5}">
                      <a16:colId xmlns:a16="http://schemas.microsoft.com/office/drawing/2014/main" val="112982474"/>
                    </a:ext>
                  </a:extLst>
                </a:gridCol>
                <a:gridCol w="2067456">
                  <a:extLst>
                    <a:ext uri="{9D8B030D-6E8A-4147-A177-3AD203B41FA5}">
                      <a16:colId xmlns:a16="http://schemas.microsoft.com/office/drawing/2014/main" val="1859250773"/>
                    </a:ext>
                  </a:extLst>
                </a:gridCol>
                <a:gridCol w="2067456">
                  <a:extLst>
                    <a:ext uri="{9D8B030D-6E8A-4147-A177-3AD203B41FA5}">
                      <a16:colId xmlns:a16="http://schemas.microsoft.com/office/drawing/2014/main" val="2842500240"/>
                    </a:ext>
                  </a:extLst>
                </a:gridCol>
              </a:tblGrid>
              <a:tr h="459951">
                <a:tc>
                  <a:txBody>
                    <a:bodyPr/>
                    <a:lstStyle/>
                    <a:p>
                      <a:pPr algn="ctr"/>
                      <a:r>
                        <a:rPr lang="en-US" sz="2200">
                          <a:latin typeface="Arial" panose="020B0604020202020204" pitchFamily="34" charset="0"/>
                          <a:cs typeface="Arial" panose="020B0604020202020204" pitchFamily="34" charset="0"/>
                        </a:rPr>
                        <a:t>Eden Pool</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200">
                          <a:latin typeface="Arial" panose="020B0604020202020204" pitchFamily="34" charset="0"/>
                          <a:cs typeface="Arial" panose="020B0604020202020204" pitchFamily="34" charset="0"/>
                        </a:rPr>
                        <a:t>Foster Brown </a:t>
                      </a:r>
                    </a:p>
                  </a:txBody>
                  <a:tcPr>
                    <a:lnT w="12700" cap="flat" cmpd="sng" algn="ctr">
                      <a:solidFill>
                        <a:schemeClr val="tx1"/>
                      </a:solidFill>
                      <a:prstDash val="solid"/>
                      <a:round/>
                      <a:headEnd type="none" w="med" len="med"/>
                      <a:tailEnd type="none" w="med" len="med"/>
                    </a:lnT>
                  </a:tcPr>
                </a:tc>
                <a:tc>
                  <a:txBody>
                    <a:bodyPr/>
                    <a:lstStyle/>
                    <a:p>
                      <a:pPr algn="ctr"/>
                      <a:r>
                        <a:rPr lang="en-US" sz="2200">
                          <a:latin typeface="Arial" panose="020B0604020202020204" pitchFamily="34" charset="0"/>
                          <a:cs typeface="Arial" panose="020B0604020202020204" pitchFamily="34" charset="0"/>
                        </a:rPr>
                        <a:t>Prices </a:t>
                      </a:r>
                    </a:p>
                  </a:txBody>
                  <a:tcPr>
                    <a:lnT w="12700" cap="flat" cmpd="sng" algn="ctr">
                      <a:solidFill>
                        <a:schemeClr val="tx1"/>
                      </a:solidFill>
                      <a:prstDash val="solid"/>
                      <a:round/>
                      <a:headEnd type="none" w="med" len="med"/>
                      <a:tailEnd type="none" w="med" len="med"/>
                    </a:lnT>
                  </a:tcPr>
                </a:tc>
                <a:tc>
                  <a:txBody>
                    <a:bodyPr/>
                    <a:lstStyle/>
                    <a:p>
                      <a:pPr algn="ctr"/>
                      <a:r>
                        <a:rPr lang="en-US" sz="2200">
                          <a:latin typeface="Arial" panose="020B0604020202020204" pitchFamily="34" charset="0"/>
                          <a:cs typeface="Arial" panose="020B0604020202020204" pitchFamily="34" charset="0"/>
                        </a:rPr>
                        <a:t>P.S. Dupont</a:t>
                      </a:r>
                    </a:p>
                  </a:txBody>
                  <a:tcPr>
                    <a:lnT w="12700" cap="flat" cmpd="sng" algn="ctr">
                      <a:solidFill>
                        <a:schemeClr val="tx1"/>
                      </a:solidFill>
                      <a:prstDash val="solid"/>
                      <a:round/>
                      <a:headEnd type="none" w="med" len="med"/>
                      <a:tailEnd type="none" w="med" len="med"/>
                    </a:lnT>
                  </a:tcPr>
                </a:tc>
                <a:tc>
                  <a:txBody>
                    <a:bodyPr/>
                    <a:lstStyle/>
                    <a:p>
                      <a:pPr algn="ctr"/>
                      <a:r>
                        <a:rPr lang="en-US" sz="2200">
                          <a:latin typeface="Arial" panose="020B0604020202020204" pitchFamily="34" charset="0"/>
                          <a:cs typeface="Arial" panose="020B0604020202020204" pitchFamily="34" charset="0"/>
                        </a:rPr>
                        <a:t>WHACC</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618836093"/>
                  </a:ext>
                </a:extLst>
              </a:tr>
              <a:tr h="574962">
                <a:tc>
                  <a:txBody>
                    <a:bodyPr/>
                    <a:lstStyle/>
                    <a:p>
                      <a:pPr algn="ctr"/>
                      <a:r>
                        <a:rPr lang="en-US" sz="1800" b="0" dirty="0">
                          <a:latin typeface="Arial" panose="020B0604020202020204" pitchFamily="34" charset="0"/>
                          <a:cs typeface="Arial" panose="020B0604020202020204" pitchFamily="34" charset="0"/>
                        </a:rPr>
                        <a:t>$18,013</a:t>
                      </a:r>
                    </a:p>
                  </a:txBody>
                  <a:tcPr anchor="ctr">
                    <a:lnL w="12700" cap="flat" cmpd="sng" algn="ctr">
                      <a:solidFill>
                        <a:schemeClr val="tx1"/>
                      </a:solidFill>
                      <a:prstDash val="solid"/>
                      <a:round/>
                      <a:headEnd type="none" w="med" len="med"/>
                      <a:tailEnd type="none" w="med" len="med"/>
                    </a:lnL>
                  </a:tcPr>
                </a:tc>
                <a:tc>
                  <a:txBody>
                    <a:bodyPr/>
                    <a:lstStyle/>
                    <a:p>
                      <a:pPr algn="ctr"/>
                      <a:r>
                        <a:rPr lang="en-US" sz="1800" b="0" dirty="0">
                          <a:latin typeface="Arial" panose="020B0604020202020204" pitchFamily="34" charset="0"/>
                          <a:cs typeface="Arial" panose="020B0604020202020204" pitchFamily="34" charset="0"/>
                        </a:rPr>
                        <a:t>$18,013</a:t>
                      </a:r>
                    </a:p>
                  </a:txBody>
                  <a:tcPr anchor="ctr"/>
                </a:tc>
                <a:tc>
                  <a:txBody>
                    <a:bodyPr/>
                    <a:lstStyle/>
                    <a:p>
                      <a:pPr algn="ctr"/>
                      <a:r>
                        <a:rPr lang="en-US" sz="1800" b="0" dirty="0">
                          <a:latin typeface="Arial" panose="020B0604020202020204" pitchFamily="34" charset="0"/>
                          <a:cs typeface="Arial" panose="020B0604020202020204" pitchFamily="34" charset="0"/>
                        </a:rPr>
                        <a:t>$18,013</a:t>
                      </a:r>
                    </a:p>
                  </a:txBody>
                  <a:tcPr anchor="ctr"/>
                </a:tc>
                <a:tc>
                  <a:txBody>
                    <a:bodyPr/>
                    <a:lstStyle/>
                    <a:p>
                      <a:pPr algn="ctr"/>
                      <a:r>
                        <a:rPr lang="en-US" sz="1800" b="0">
                          <a:latin typeface="Arial" panose="020B0604020202020204" pitchFamily="34" charset="0"/>
                          <a:cs typeface="Arial" panose="020B0604020202020204" pitchFamily="34" charset="0"/>
                        </a:rPr>
                        <a:t>$7,600</a:t>
                      </a:r>
                    </a:p>
                  </a:txBody>
                  <a:tcPr anchor="ctr"/>
                </a:tc>
                <a:tc>
                  <a:txBody>
                    <a:bodyPr/>
                    <a:lstStyle/>
                    <a:p>
                      <a:pPr algn="ctr"/>
                      <a:r>
                        <a:rPr lang="en-US" sz="1800" b="0" dirty="0">
                          <a:latin typeface="Arial" panose="020B0604020202020204" pitchFamily="34" charset="0"/>
                          <a:cs typeface="Arial" panose="020B0604020202020204" pitchFamily="34" charset="0"/>
                        </a:rPr>
                        <a:t>$30,440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475825701"/>
                  </a:ext>
                </a:extLst>
              </a:tr>
              <a:tr h="793888">
                <a:tc>
                  <a:txBody>
                    <a:bodyPr/>
                    <a:lstStyle/>
                    <a:p>
                      <a:pPr algn="ctr"/>
                      <a:r>
                        <a:rPr lang="en-US" sz="1800" b="0">
                          <a:latin typeface="Arial" panose="020B0604020202020204" pitchFamily="34" charset="0"/>
                          <a:cs typeface="Arial" panose="020B0604020202020204" pitchFamily="34" charset="0"/>
                        </a:rPr>
                        <a:t>Outdoor</a:t>
                      </a:r>
                    </a:p>
                    <a:p>
                      <a:pPr algn="ctr"/>
                      <a:r>
                        <a:rPr lang="en-US" sz="1800" b="0">
                          <a:latin typeface="Arial" panose="020B0604020202020204" pitchFamily="34" charset="0"/>
                          <a:cs typeface="Arial" panose="020B0604020202020204" pitchFamily="34" charset="0"/>
                        </a:rPr>
                        <a:t>Open 7 weeks </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latin typeface="Arial" panose="020B0604020202020204" pitchFamily="34" charset="0"/>
                          <a:cs typeface="Arial" panose="020B0604020202020204" pitchFamily="34" charset="0"/>
                        </a:rPr>
                        <a:t>Outdoor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latin typeface="Arial" panose="020B0604020202020204" pitchFamily="34" charset="0"/>
                          <a:cs typeface="Arial" panose="020B0604020202020204" pitchFamily="34" charset="0"/>
                        </a:rPr>
                        <a:t>Open 7 weeks </a:t>
                      </a:r>
                    </a:p>
                  </a:txBody>
                  <a:tcP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latin typeface="Arial" panose="020B0604020202020204" pitchFamily="34" charset="0"/>
                          <a:cs typeface="Arial" panose="020B0604020202020204" pitchFamily="34" charset="0"/>
                        </a:rPr>
                        <a:t>Outdoor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latin typeface="Arial" panose="020B0604020202020204" pitchFamily="34" charset="0"/>
                          <a:cs typeface="Arial" panose="020B0604020202020204" pitchFamily="34" charset="0"/>
                        </a:rPr>
                        <a:t>Open 7 weeks </a:t>
                      </a:r>
                    </a:p>
                  </a:txBody>
                  <a:tcPr>
                    <a:lnB w="12700" cap="flat" cmpd="sng" algn="ctr">
                      <a:solidFill>
                        <a:schemeClr val="tx1"/>
                      </a:solidFill>
                      <a:prstDash val="solid"/>
                      <a:round/>
                      <a:headEnd type="none" w="med" len="med"/>
                      <a:tailEnd type="none" w="med" len="med"/>
                    </a:lnB>
                  </a:tcPr>
                </a:tc>
                <a:tc>
                  <a:txBody>
                    <a:bodyPr/>
                    <a:lstStyle/>
                    <a:p>
                      <a:pPr algn="ctr"/>
                      <a:r>
                        <a:rPr lang="en-US" sz="1800" b="0">
                          <a:latin typeface="Arial" panose="020B0604020202020204" pitchFamily="34" charset="0"/>
                          <a:cs typeface="Arial" panose="020B0604020202020204" pitchFamily="34" charset="0"/>
                        </a:rPr>
                        <a:t>Indoor</a:t>
                      </a:r>
                    </a:p>
                    <a:p>
                      <a:pPr algn="ctr"/>
                      <a:r>
                        <a:rPr lang="en-US" sz="1800" b="0">
                          <a:latin typeface="Arial" panose="020B0604020202020204" pitchFamily="34" charset="0"/>
                          <a:cs typeface="Arial" panose="020B0604020202020204" pitchFamily="34" charset="0"/>
                        </a:rPr>
                        <a:t>Open 6 weeks</a:t>
                      </a:r>
                    </a:p>
                  </a:txBody>
                  <a:tcP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Arial" panose="020B0604020202020204" pitchFamily="34" charset="0"/>
                          <a:cs typeface="Arial" panose="020B0604020202020204" pitchFamily="34" charset="0"/>
                        </a:rPr>
                        <a:t>Indoor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Arial" panose="020B0604020202020204" pitchFamily="34" charset="0"/>
                          <a:cs typeface="Arial" panose="020B0604020202020204" pitchFamily="34" charset="0"/>
                        </a:rPr>
                        <a:t>Annually</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9807045"/>
                  </a:ext>
                </a:extLst>
              </a:tr>
            </a:tbl>
          </a:graphicData>
        </a:graphic>
      </p:graphicFrame>
    </p:spTree>
    <p:extLst>
      <p:ext uri="{BB962C8B-B14F-4D97-AF65-F5344CB8AC3E}">
        <p14:creationId xmlns:p14="http://schemas.microsoft.com/office/powerpoint/2010/main" val="15610738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30E4F3-A696-C186-36BA-A5489DD1E2E7}"/>
              </a:ext>
            </a:extLst>
          </p:cNvPr>
          <p:cNvSpPr txBox="1"/>
          <p:nvPr/>
        </p:nvSpPr>
        <p:spPr>
          <a:xfrm>
            <a:off x="822476" y="1840454"/>
            <a:ext cx="10249178" cy="1238801"/>
          </a:xfrm>
          <a:prstGeom prst="rect">
            <a:avLst/>
          </a:prstGeom>
          <a:noFill/>
        </p:spPr>
        <p:txBody>
          <a:bodyPr wrap="square">
            <a:spAutoFit/>
          </a:bodyPr>
          <a:lstStyle/>
          <a:p>
            <a:pPr lvl="1">
              <a:spcAft>
                <a:spcPts val="300"/>
              </a:spcAft>
            </a:pPr>
            <a:r>
              <a:rPr lang="en-US" sz="2400" b="1">
                <a:latin typeface="Arial" panose="020B0604020202020204" pitchFamily="34" charset="0"/>
                <a:cs typeface="Arial" panose="020B0604020202020204" pitchFamily="34" charset="0"/>
              </a:rPr>
              <a:t>Provide site locations for City spray parks and the operational hours. </a:t>
            </a:r>
            <a:r>
              <a:rPr lang="en-US" sz="2400">
                <a:latin typeface="Arial" panose="020B0604020202020204" pitchFamily="34" charset="0"/>
                <a:cs typeface="Arial" panose="020B0604020202020204" pitchFamily="34" charset="0"/>
              </a:rPr>
              <a:t>Spray Parks are open from Dawn to Dusk.</a:t>
            </a:r>
          </a:p>
          <a:p>
            <a:endParaRPr lang="en-US" sz="2400" b="1"/>
          </a:p>
        </p:txBody>
      </p:sp>
      <p:sp>
        <p:nvSpPr>
          <p:cNvPr id="2" name="Content Placeholder 2">
            <a:extLst>
              <a:ext uri="{FF2B5EF4-FFF2-40B4-BE49-F238E27FC236}">
                <a16:creationId xmlns:a16="http://schemas.microsoft.com/office/drawing/2014/main" id="{03A76072-7647-91E1-8A0F-3C9363EF81A3}"/>
              </a:ext>
            </a:extLst>
          </p:cNvPr>
          <p:cNvSpPr txBox="1">
            <a:spLocks/>
          </p:cNvSpPr>
          <p:nvPr/>
        </p:nvSpPr>
        <p:spPr>
          <a:xfrm>
            <a:off x="531811" y="1130497"/>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Question 8a</a:t>
            </a:r>
          </a:p>
        </p:txBody>
      </p:sp>
      <p:graphicFrame>
        <p:nvGraphicFramePr>
          <p:cNvPr id="3" name="Table 2">
            <a:extLst>
              <a:ext uri="{FF2B5EF4-FFF2-40B4-BE49-F238E27FC236}">
                <a16:creationId xmlns:a16="http://schemas.microsoft.com/office/drawing/2014/main" id="{AE48D067-09D8-5360-D024-8F99AEA74B2E}"/>
              </a:ext>
            </a:extLst>
          </p:cNvPr>
          <p:cNvGraphicFramePr>
            <a:graphicFrameLocks noGrp="1"/>
          </p:cNvGraphicFramePr>
          <p:nvPr>
            <p:extLst>
              <p:ext uri="{D42A27DB-BD31-4B8C-83A1-F6EECF244321}">
                <p14:modId xmlns:p14="http://schemas.microsoft.com/office/powerpoint/2010/main" val="791847497"/>
              </p:ext>
            </p:extLst>
          </p:nvPr>
        </p:nvGraphicFramePr>
        <p:xfrm>
          <a:off x="977135" y="2884308"/>
          <a:ext cx="9647321" cy="2038455"/>
        </p:xfrm>
        <a:graphic>
          <a:graphicData uri="http://schemas.openxmlformats.org/drawingml/2006/table">
            <a:tbl>
              <a:tblPr firstRow="1" bandRow="1">
                <a:tableStyleId>{7DF18680-E054-41AD-8BC1-D1AEF772440D}</a:tableStyleId>
              </a:tblPr>
              <a:tblGrid>
                <a:gridCol w="1613184">
                  <a:extLst>
                    <a:ext uri="{9D8B030D-6E8A-4147-A177-3AD203B41FA5}">
                      <a16:colId xmlns:a16="http://schemas.microsoft.com/office/drawing/2014/main" val="3849218834"/>
                    </a:ext>
                  </a:extLst>
                </a:gridCol>
                <a:gridCol w="1523225">
                  <a:extLst>
                    <a:ext uri="{9D8B030D-6E8A-4147-A177-3AD203B41FA5}">
                      <a16:colId xmlns:a16="http://schemas.microsoft.com/office/drawing/2014/main" val="3307565442"/>
                    </a:ext>
                  </a:extLst>
                </a:gridCol>
                <a:gridCol w="1613184">
                  <a:extLst>
                    <a:ext uri="{9D8B030D-6E8A-4147-A177-3AD203B41FA5}">
                      <a16:colId xmlns:a16="http://schemas.microsoft.com/office/drawing/2014/main" val="4292380935"/>
                    </a:ext>
                  </a:extLst>
                </a:gridCol>
                <a:gridCol w="1739111">
                  <a:extLst>
                    <a:ext uri="{9D8B030D-6E8A-4147-A177-3AD203B41FA5}">
                      <a16:colId xmlns:a16="http://schemas.microsoft.com/office/drawing/2014/main" val="3036263683"/>
                    </a:ext>
                  </a:extLst>
                </a:gridCol>
                <a:gridCol w="1632238">
                  <a:extLst>
                    <a:ext uri="{9D8B030D-6E8A-4147-A177-3AD203B41FA5}">
                      <a16:colId xmlns:a16="http://schemas.microsoft.com/office/drawing/2014/main" val="3689933820"/>
                    </a:ext>
                  </a:extLst>
                </a:gridCol>
                <a:gridCol w="1526379">
                  <a:extLst>
                    <a:ext uri="{9D8B030D-6E8A-4147-A177-3AD203B41FA5}">
                      <a16:colId xmlns:a16="http://schemas.microsoft.com/office/drawing/2014/main" val="2146702780"/>
                    </a:ext>
                  </a:extLst>
                </a:gridCol>
              </a:tblGrid>
              <a:tr h="1032531">
                <a:tc>
                  <a:txBody>
                    <a:bodyPr/>
                    <a:lstStyle/>
                    <a:p>
                      <a:pPr algn="ctr"/>
                      <a:r>
                        <a:rPr lang="en-US" sz="1800" b="1" kern="1200">
                          <a:solidFill>
                            <a:schemeClr val="lt1"/>
                          </a:solidFill>
                          <a:effectLst/>
                          <a:latin typeface="+mn-lt"/>
                          <a:cs typeface="Times New Roman" panose="02020603050405020304" pitchFamily="18" charset="0"/>
                        </a:rPr>
                        <a:t>Father Tucker Park</a:t>
                      </a:r>
                      <a:endParaRPr lang="en-US" sz="1800" b="1">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800" b="1">
                          <a:latin typeface="+mn-lt"/>
                          <a:cs typeface="Times New Roman" panose="02020603050405020304" pitchFamily="18" charset="0"/>
                        </a:rPr>
                        <a:t>Helen Chambers</a:t>
                      </a:r>
                    </a:p>
                  </a:txBody>
                  <a:tcPr anchor="ctr">
                    <a:lnT w="12700" cap="flat" cmpd="sng" algn="ctr">
                      <a:solidFill>
                        <a:schemeClr val="tx1"/>
                      </a:solidFill>
                      <a:prstDash val="solid"/>
                      <a:round/>
                      <a:headEnd type="none" w="med" len="med"/>
                      <a:tailEnd type="none" w="med" len="med"/>
                    </a:lnT>
                  </a:tcPr>
                </a:tc>
                <a:tc>
                  <a:txBody>
                    <a:bodyPr/>
                    <a:lstStyle/>
                    <a:p>
                      <a:pPr algn="ctr"/>
                      <a:r>
                        <a:rPr lang="en-US" sz="1800" b="1">
                          <a:latin typeface="+mn-lt"/>
                          <a:cs typeface="Times New Roman" panose="02020603050405020304" pitchFamily="18" charset="0"/>
                        </a:rPr>
                        <a:t>Brown</a:t>
                      </a:r>
                    </a:p>
                    <a:p>
                      <a:pPr algn="ctr"/>
                      <a:r>
                        <a:rPr lang="en-US" sz="1800" b="1">
                          <a:latin typeface="+mn-lt"/>
                          <a:cs typeface="Times New Roman" panose="02020603050405020304" pitchFamily="18" charset="0"/>
                        </a:rPr>
                        <a:t> Park</a:t>
                      </a:r>
                    </a:p>
                  </a:txBody>
                  <a:tcPr anchor="ctr">
                    <a:lnT w="12700" cap="flat" cmpd="sng" algn="ctr">
                      <a:solidFill>
                        <a:schemeClr val="tx1"/>
                      </a:solidFill>
                      <a:prstDash val="solid"/>
                      <a:round/>
                      <a:headEnd type="none" w="med" len="med"/>
                      <a:tailEnd type="none" w="med" len="med"/>
                    </a:lnT>
                  </a:tcPr>
                </a:tc>
                <a:tc>
                  <a:txBody>
                    <a:bodyPr/>
                    <a:lstStyle/>
                    <a:p>
                      <a:pPr algn="ctr"/>
                      <a:r>
                        <a:rPr lang="en-US" sz="1800" b="1">
                          <a:latin typeface="+mn-lt"/>
                          <a:cs typeface="Times New Roman" panose="02020603050405020304" pitchFamily="18" charset="0"/>
                        </a:rPr>
                        <a:t>Woodlawn Park</a:t>
                      </a:r>
                    </a:p>
                  </a:txBody>
                  <a:tcPr anchor="ctr">
                    <a:lnT w="12700" cap="flat" cmpd="sng" algn="ctr">
                      <a:solidFill>
                        <a:schemeClr val="tx1"/>
                      </a:solidFill>
                      <a:prstDash val="solid"/>
                      <a:round/>
                      <a:headEnd type="none" w="med" len="med"/>
                      <a:tailEnd type="none" w="med" len="med"/>
                    </a:lnT>
                  </a:tcPr>
                </a:tc>
                <a:tc>
                  <a:txBody>
                    <a:bodyPr/>
                    <a:lstStyle/>
                    <a:p>
                      <a:pPr algn="ctr"/>
                      <a:r>
                        <a:rPr lang="en-US" sz="1800" b="1">
                          <a:latin typeface="+mn-lt"/>
                          <a:cs typeface="Times New Roman" panose="02020603050405020304" pitchFamily="18" charset="0"/>
                        </a:rPr>
                        <a:t>Rodney Square</a:t>
                      </a:r>
                    </a:p>
                  </a:txBody>
                  <a:tcPr anchor="ctr">
                    <a:lnT w="12700" cap="flat" cmpd="sng" algn="ctr">
                      <a:solidFill>
                        <a:schemeClr val="tx1"/>
                      </a:solidFill>
                      <a:prstDash val="solid"/>
                      <a:round/>
                      <a:headEnd type="none" w="med" len="med"/>
                      <a:tailEnd type="none" w="med" len="med"/>
                    </a:lnT>
                  </a:tcPr>
                </a:tc>
                <a:tc>
                  <a:txBody>
                    <a:bodyPr/>
                    <a:lstStyle/>
                    <a:p>
                      <a:pPr algn="ctr"/>
                      <a:r>
                        <a:rPr lang="en-US" sz="1800" b="1">
                          <a:latin typeface="+mn-lt"/>
                          <a:cs typeface="Times New Roman" panose="02020603050405020304" pitchFamily="18" charset="0"/>
                        </a:rPr>
                        <a:t>Mack</a:t>
                      </a:r>
                    </a:p>
                    <a:p>
                      <a:pPr algn="ctr"/>
                      <a:r>
                        <a:rPr lang="en-US" sz="1800" b="1">
                          <a:latin typeface="+mn-lt"/>
                          <a:cs typeface="Times New Roman" panose="02020603050405020304" pitchFamily="18" charset="0"/>
                        </a:rPr>
                        <a:t> Park </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470367095"/>
                  </a:ext>
                </a:extLst>
              </a:tr>
              <a:tr h="1005924">
                <a:tc>
                  <a:txBody>
                    <a:bodyPr/>
                    <a:lstStyle/>
                    <a:p>
                      <a:pPr algn="ctr"/>
                      <a:r>
                        <a:rPr lang="en-US" sz="1800" b="0">
                          <a:latin typeface="+mn-lt"/>
                          <a:cs typeface="Times New Roman" panose="02020603050405020304" pitchFamily="18" charset="0"/>
                        </a:rPr>
                        <a:t>9</a:t>
                      </a:r>
                      <a:r>
                        <a:rPr lang="en-US" sz="1800" b="0" baseline="30000">
                          <a:latin typeface="+mn-lt"/>
                          <a:cs typeface="Times New Roman" panose="02020603050405020304" pitchFamily="18" charset="0"/>
                        </a:rPr>
                        <a:t>th</a:t>
                      </a:r>
                      <a:r>
                        <a:rPr lang="en-US" sz="1800" b="0">
                          <a:latin typeface="+mn-lt"/>
                          <a:cs typeface="Times New Roman" panose="02020603050405020304" pitchFamily="18" charset="0"/>
                        </a:rPr>
                        <a:t> &amp; Lincoln St. </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800" b="0">
                          <a:latin typeface="+mn-lt"/>
                          <a:cs typeface="Times New Roman" panose="02020603050405020304" pitchFamily="18" charset="0"/>
                        </a:rPr>
                        <a:t> 7</a:t>
                      </a:r>
                      <a:r>
                        <a:rPr lang="en-US" sz="1800" b="0" baseline="30000">
                          <a:latin typeface="+mn-lt"/>
                          <a:cs typeface="Times New Roman" panose="02020603050405020304" pitchFamily="18" charset="0"/>
                        </a:rPr>
                        <a:t>th</a:t>
                      </a:r>
                      <a:r>
                        <a:rPr lang="en-US" sz="1800" b="0">
                          <a:latin typeface="+mn-lt"/>
                          <a:cs typeface="Times New Roman" panose="02020603050405020304" pitchFamily="18" charset="0"/>
                        </a:rPr>
                        <a:t> &amp; Madison St.</a:t>
                      </a:r>
                    </a:p>
                  </a:txBody>
                  <a:tcPr anchor="ctr">
                    <a:lnB w="12700" cap="flat" cmpd="sng" algn="ctr">
                      <a:solidFill>
                        <a:schemeClr val="tx1"/>
                      </a:solidFill>
                      <a:prstDash val="solid"/>
                      <a:round/>
                      <a:headEnd type="none" w="med" len="med"/>
                      <a:tailEnd type="none" w="med" len="med"/>
                    </a:lnB>
                  </a:tcPr>
                </a:tc>
                <a:tc>
                  <a:txBody>
                    <a:bodyPr/>
                    <a:lstStyle/>
                    <a:p>
                      <a:pPr algn="ctr"/>
                      <a:r>
                        <a:rPr lang="en-US" sz="1800" b="0">
                          <a:latin typeface="+mn-lt"/>
                          <a:cs typeface="Times New Roman" panose="02020603050405020304" pitchFamily="18" charset="0"/>
                        </a:rPr>
                        <a:t>8</a:t>
                      </a:r>
                      <a:r>
                        <a:rPr lang="en-US" sz="1800" b="0" baseline="30000">
                          <a:latin typeface="+mn-lt"/>
                          <a:cs typeface="Times New Roman" panose="02020603050405020304" pitchFamily="18" charset="0"/>
                        </a:rPr>
                        <a:t>th</a:t>
                      </a:r>
                      <a:r>
                        <a:rPr lang="en-US" sz="1800" b="0">
                          <a:latin typeface="+mn-lt"/>
                          <a:cs typeface="Times New Roman" panose="02020603050405020304" pitchFamily="18" charset="0"/>
                        </a:rPr>
                        <a:t> Avenue &amp; Duncan St. </a:t>
                      </a:r>
                    </a:p>
                  </a:txBody>
                  <a:tcPr anchor="ctr">
                    <a:lnB w="12700" cap="flat" cmpd="sng" algn="ctr">
                      <a:solidFill>
                        <a:schemeClr val="tx1"/>
                      </a:solidFill>
                      <a:prstDash val="solid"/>
                      <a:round/>
                      <a:headEnd type="none" w="med" len="med"/>
                      <a:tailEnd type="none" w="med" len="med"/>
                    </a:lnB>
                  </a:tcPr>
                </a:tc>
                <a:tc>
                  <a:txBody>
                    <a:bodyPr/>
                    <a:lstStyle/>
                    <a:p>
                      <a:pPr algn="ctr"/>
                      <a:r>
                        <a:rPr lang="en-US" sz="1800" b="0">
                          <a:latin typeface="+mn-lt"/>
                          <a:cs typeface="Times New Roman" panose="02020603050405020304" pitchFamily="18" charset="0"/>
                        </a:rPr>
                        <a:t>4</a:t>
                      </a:r>
                      <a:r>
                        <a:rPr lang="en-US" sz="1800" b="0" baseline="30000">
                          <a:latin typeface="+mn-lt"/>
                          <a:cs typeface="Times New Roman" panose="02020603050405020304" pitchFamily="18" charset="0"/>
                        </a:rPr>
                        <a:t>th</a:t>
                      </a:r>
                      <a:r>
                        <a:rPr lang="en-US" sz="1800" b="0">
                          <a:latin typeface="+mn-lt"/>
                          <a:cs typeface="Times New Roman" panose="02020603050405020304" pitchFamily="18" charset="0"/>
                        </a:rPr>
                        <a:t> &amp; Ferris St. </a:t>
                      </a:r>
                    </a:p>
                  </a:txBody>
                  <a:tcPr anchor="ctr">
                    <a:lnB w="12700" cap="flat" cmpd="sng" algn="ctr">
                      <a:solidFill>
                        <a:schemeClr val="tx1"/>
                      </a:solidFill>
                      <a:prstDash val="solid"/>
                      <a:round/>
                      <a:headEnd type="none" w="med" len="med"/>
                      <a:tailEnd type="none" w="med" len="med"/>
                    </a:lnB>
                  </a:tcPr>
                </a:tc>
                <a:tc>
                  <a:txBody>
                    <a:bodyPr/>
                    <a:lstStyle/>
                    <a:p>
                      <a:pPr algn="ctr"/>
                      <a:r>
                        <a:rPr lang="en-US" sz="1800" b="0">
                          <a:latin typeface="+mn-lt"/>
                          <a:cs typeface="Times New Roman" panose="02020603050405020304" pitchFamily="18" charset="0"/>
                        </a:rPr>
                        <a:t>10</a:t>
                      </a:r>
                      <a:r>
                        <a:rPr lang="en-US" sz="1800" b="0" baseline="30000">
                          <a:latin typeface="+mn-lt"/>
                          <a:cs typeface="Times New Roman" panose="02020603050405020304" pitchFamily="18" charset="0"/>
                        </a:rPr>
                        <a:t>th</a:t>
                      </a:r>
                      <a:r>
                        <a:rPr lang="en-US" sz="1800" b="0">
                          <a:latin typeface="+mn-lt"/>
                          <a:cs typeface="Times New Roman" panose="02020603050405020304" pitchFamily="18" charset="0"/>
                        </a:rPr>
                        <a:t> &amp; Market St.</a:t>
                      </a:r>
                    </a:p>
                  </a:txBody>
                  <a:tcPr anchor="ctr">
                    <a:lnB w="12700" cap="flat" cmpd="sng" algn="ctr">
                      <a:solidFill>
                        <a:schemeClr val="tx1"/>
                      </a:solidFill>
                      <a:prstDash val="solid"/>
                      <a:round/>
                      <a:headEnd type="none" w="med" len="med"/>
                      <a:tailEnd type="none" w="med" len="med"/>
                    </a:lnB>
                  </a:tcPr>
                </a:tc>
                <a:tc>
                  <a:txBody>
                    <a:bodyPr/>
                    <a:lstStyle/>
                    <a:p>
                      <a:pPr algn="ctr"/>
                      <a:r>
                        <a:rPr lang="en-US" sz="1800" b="0">
                          <a:latin typeface="+mn-lt"/>
                          <a:cs typeface="Times New Roman" panose="02020603050405020304" pitchFamily="18" charset="0"/>
                        </a:rPr>
                        <a:t>Ford Ave.</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7428872"/>
                  </a:ext>
                </a:extLst>
              </a:tr>
            </a:tbl>
          </a:graphicData>
        </a:graphic>
      </p:graphicFrame>
    </p:spTree>
    <p:extLst>
      <p:ext uri="{BB962C8B-B14F-4D97-AF65-F5344CB8AC3E}">
        <p14:creationId xmlns:p14="http://schemas.microsoft.com/office/powerpoint/2010/main" val="2914933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30E4F3-A696-C186-36BA-A5489DD1E2E7}"/>
              </a:ext>
            </a:extLst>
          </p:cNvPr>
          <p:cNvSpPr txBox="1"/>
          <p:nvPr/>
        </p:nvSpPr>
        <p:spPr>
          <a:xfrm>
            <a:off x="353181" y="1255044"/>
            <a:ext cx="10249178" cy="830997"/>
          </a:xfrm>
          <a:prstGeom prst="rect">
            <a:avLst/>
          </a:prstGeom>
          <a:noFill/>
        </p:spPr>
        <p:txBody>
          <a:bodyPr wrap="square">
            <a:spAutoFit/>
          </a:bodyPr>
          <a:lstStyle/>
          <a:p>
            <a:r>
              <a:rPr lang="en-US" sz="2400" b="1">
                <a:latin typeface="Arial" panose="020B0604020202020204" pitchFamily="34" charset="0"/>
                <a:cs typeface="Arial" panose="020B0604020202020204" pitchFamily="34" charset="0"/>
              </a:rPr>
              <a:t>Provide tentative hours of operations for summer pools</a:t>
            </a:r>
          </a:p>
          <a:p>
            <a:endParaRPr lang="en-US" sz="2400" b="1"/>
          </a:p>
        </p:txBody>
      </p:sp>
      <p:sp>
        <p:nvSpPr>
          <p:cNvPr id="2" name="Content Placeholder 2">
            <a:extLst>
              <a:ext uri="{FF2B5EF4-FFF2-40B4-BE49-F238E27FC236}">
                <a16:creationId xmlns:a16="http://schemas.microsoft.com/office/drawing/2014/main" id="{03A76072-7647-91E1-8A0F-3C9363EF81A3}"/>
              </a:ext>
            </a:extLst>
          </p:cNvPr>
          <p:cNvSpPr txBox="1">
            <a:spLocks/>
          </p:cNvSpPr>
          <p:nvPr/>
        </p:nvSpPr>
        <p:spPr>
          <a:xfrm>
            <a:off x="449564" y="822198"/>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Question 8b</a:t>
            </a:r>
          </a:p>
        </p:txBody>
      </p:sp>
      <p:graphicFrame>
        <p:nvGraphicFramePr>
          <p:cNvPr id="3" name="Table 2">
            <a:extLst>
              <a:ext uri="{FF2B5EF4-FFF2-40B4-BE49-F238E27FC236}">
                <a16:creationId xmlns:a16="http://schemas.microsoft.com/office/drawing/2014/main" id="{41A2E3A5-D262-25F7-56A9-1DDC4AC7AB77}"/>
              </a:ext>
            </a:extLst>
          </p:cNvPr>
          <p:cNvGraphicFramePr>
            <a:graphicFrameLocks noGrp="1"/>
          </p:cNvGraphicFramePr>
          <p:nvPr>
            <p:extLst>
              <p:ext uri="{D42A27DB-BD31-4B8C-83A1-F6EECF244321}">
                <p14:modId xmlns:p14="http://schemas.microsoft.com/office/powerpoint/2010/main" val="3649234768"/>
              </p:ext>
            </p:extLst>
          </p:nvPr>
        </p:nvGraphicFramePr>
        <p:xfrm>
          <a:off x="635000" y="2327849"/>
          <a:ext cx="10515600" cy="3869403"/>
        </p:xfrm>
        <a:graphic>
          <a:graphicData uri="http://schemas.openxmlformats.org/drawingml/2006/table">
            <a:tbl>
              <a:tblPr firstRow="1" firstCol="1" lastRow="1" lastCol="1" bandRow="1" bandCol="1">
                <a:tableStyleId>{5C22544A-7EE6-4342-B048-85BDC9FD1C3A}</a:tableStyleId>
              </a:tblPr>
              <a:tblGrid>
                <a:gridCol w="903684">
                  <a:extLst>
                    <a:ext uri="{9D8B030D-6E8A-4147-A177-3AD203B41FA5}">
                      <a16:colId xmlns:a16="http://schemas.microsoft.com/office/drawing/2014/main" val="487005577"/>
                    </a:ext>
                  </a:extLst>
                </a:gridCol>
                <a:gridCol w="1086949">
                  <a:extLst>
                    <a:ext uri="{9D8B030D-6E8A-4147-A177-3AD203B41FA5}">
                      <a16:colId xmlns:a16="http://schemas.microsoft.com/office/drawing/2014/main" val="2612795996"/>
                    </a:ext>
                  </a:extLst>
                </a:gridCol>
                <a:gridCol w="1017435">
                  <a:extLst>
                    <a:ext uri="{9D8B030D-6E8A-4147-A177-3AD203B41FA5}">
                      <a16:colId xmlns:a16="http://schemas.microsoft.com/office/drawing/2014/main" val="3335256229"/>
                    </a:ext>
                  </a:extLst>
                </a:gridCol>
                <a:gridCol w="910004">
                  <a:extLst>
                    <a:ext uri="{9D8B030D-6E8A-4147-A177-3AD203B41FA5}">
                      <a16:colId xmlns:a16="http://schemas.microsoft.com/office/drawing/2014/main" val="2051414304"/>
                    </a:ext>
                  </a:extLst>
                </a:gridCol>
                <a:gridCol w="966879">
                  <a:extLst>
                    <a:ext uri="{9D8B030D-6E8A-4147-A177-3AD203B41FA5}">
                      <a16:colId xmlns:a16="http://schemas.microsoft.com/office/drawing/2014/main" val="4162048815"/>
                    </a:ext>
                  </a:extLst>
                </a:gridCol>
                <a:gridCol w="910004">
                  <a:extLst>
                    <a:ext uri="{9D8B030D-6E8A-4147-A177-3AD203B41FA5}">
                      <a16:colId xmlns:a16="http://schemas.microsoft.com/office/drawing/2014/main" val="780208163"/>
                    </a:ext>
                  </a:extLst>
                </a:gridCol>
                <a:gridCol w="966879">
                  <a:extLst>
                    <a:ext uri="{9D8B030D-6E8A-4147-A177-3AD203B41FA5}">
                      <a16:colId xmlns:a16="http://schemas.microsoft.com/office/drawing/2014/main" val="1841217405"/>
                    </a:ext>
                  </a:extLst>
                </a:gridCol>
                <a:gridCol w="910004">
                  <a:extLst>
                    <a:ext uri="{9D8B030D-6E8A-4147-A177-3AD203B41FA5}">
                      <a16:colId xmlns:a16="http://schemas.microsoft.com/office/drawing/2014/main" val="3887809810"/>
                    </a:ext>
                  </a:extLst>
                </a:gridCol>
                <a:gridCol w="917587">
                  <a:extLst>
                    <a:ext uri="{9D8B030D-6E8A-4147-A177-3AD203B41FA5}">
                      <a16:colId xmlns:a16="http://schemas.microsoft.com/office/drawing/2014/main" val="863872280"/>
                    </a:ext>
                  </a:extLst>
                </a:gridCol>
                <a:gridCol w="959296">
                  <a:extLst>
                    <a:ext uri="{9D8B030D-6E8A-4147-A177-3AD203B41FA5}">
                      <a16:colId xmlns:a16="http://schemas.microsoft.com/office/drawing/2014/main" val="19981440"/>
                    </a:ext>
                  </a:extLst>
                </a:gridCol>
                <a:gridCol w="966879">
                  <a:extLst>
                    <a:ext uri="{9D8B030D-6E8A-4147-A177-3AD203B41FA5}">
                      <a16:colId xmlns:a16="http://schemas.microsoft.com/office/drawing/2014/main" val="4097176598"/>
                    </a:ext>
                  </a:extLst>
                </a:gridCol>
              </a:tblGrid>
              <a:tr h="378536">
                <a:tc>
                  <a:txBody>
                    <a:bodyPr/>
                    <a:lstStyle/>
                    <a:p>
                      <a:pPr marL="179070" marR="173990" algn="ctr">
                        <a:spcBef>
                          <a:spcPts val="820"/>
                        </a:spcBef>
                        <a:buNone/>
                      </a:pPr>
                      <a:r>
                        <a:rPr lang="en-US" sz="1100" dirty="0">
                          <a:effectLst/>
                        </a:rPr>
                        <a:t>Pool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278765" marR="0">
                        <a:spcBef>
                          <a:spcPts val="820"/>
                        </a:spcBef>
                        <a:buNone/>
                      </a:pPr>
                      <a:r>
                        <a:rPr lang="en-US" sz="1100" dirty="0">
                          <a:effectLst/>
                        </a:rPr>
                        <a:t>Address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tc>
                  <a:txBody>
                    <a:bodyPr/>
                    <a:lstStyle/>
                    <a:p>
                      <a:pPr marL="120015" marR="0">
                        <a:spcBef>
                          <a:spcPts val="820"/>
                        </a:spcBef>
                        <a:buNone/>
                      </a:pPr>
                      <a:r>
                        <a:rPr lang="en-US" sz="1100">
                          <a:effectLst/>
                        </a:rPr>
                        <a:t>  Telephone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tc>
                  <a:txBody>
                    <a:bodyPr/>
                    <a:lstStyle/>
                    <a:p>
                      <a:pPr marL="146050" marR="137160" algn="ctr">
                        <a:buNone/>
                      </a:pPr>
                      <a:r>
                        <a:rPr lang="en-US" sz="1100">
                          <a:effectLst/>
                        </a:rPr>
                        <a:t>Hours of</a:t>
                      </a:r>
                    </a:p>
                    <a:p>
                      <a:pPr marL="146050" marR="137160" algn="ctr">
                        <a:buNone/>
                      </a:pPr>
                      <a:r>
                        <a:rPr lang="en-US" sz="1100">
                          <a:effectLst/>
                        </a:rPr>
                        <a:t>Operation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tc>
                  <a:txBody>
                    <a:bodyPr/>
                    <a:lstStyle/>
                    <a:p>
                      <a:pPr marL="144145" marR="138430" algn="ctr">
                        <a:spcBef>
                          <a:spcPts val="820"/>
                        </a:spcBef>
                        <a:buNone/>
                      </a:pPr>
                      <a:r>
                        <a:rPr lang="en-US" sz="1100">
                          <a:effectLst/>
                        </a:rPr>
                        <a:t>Sunday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tc>
                  <a:txBody>
                    <a:bodyPr/>
                    <a:lstStyle/>
                    <a:p>
                      <a:pPr marL="214630" marR="0">
                        <a:spcBef>
                          <a:spcPts val="820"/>
                        </a:spcBef>
                        <a:buNone/>
                      </a:pPr>
                      <a:r>
                        <a:rPr lang="en-US" sz="1100">
                          <a:effectLst/>
                        </a:rPr>
                        <a:t>Monday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tc>
                  <a:txBody>
                    <a:bodyPr/>
                    <a:lstStyle/>
                    <a:p>
                      <a:pPr marL="130175" marR="125730" algn="ctr">
                        <a:spcBef>
                          <a:spcPts val="820"/>
                        </a:spcBef>
                        <a:buNone/>
                      </a:pPr>
                      <a:r>
                        <a:rPr lang="en-US" sz="1100">
                          <a:effectLst/>
                        </a:rPr>
                        <a:t>Tuesday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tc>
                  <a:txBody>
                    <a:bodyPr/>
                    <a:lstStyle/>
                    <a:p>
                      <a:pPr marL="0" marR="181610" algn="r">
                        <a:spcBef>
                          <a:spcPts val="820"/>
                        </a:spcBef>
                        <a:buNone/>
                      </a:pPr>
                      <a:r>
                        <a:rPr lang="en-US" sz="1100">
                          <a:effectLst/>
                        </a:rPr>
                        <a:t>Wednesday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tc>
                  <a:txBody>
                    <a:bodyPr/>
                    <a:lstStyle/>
                    <a:p>
                      <a:pPr marL="86995" marR="80010" algn="ctr">
                        <a:spcBef>
                          <a:spcPts val="820"/>
                        </a:spcBef>
                        <a:buNone/>
                      </a:pPr>
                      <a:r>
                        <a:rPr lang="en-US" sz="1100">
                          <a:effectLst/>
                        </a:rPr>
                        <a:t>Thursday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tc>
                  <a:txBody>
                    <a:bodyPr/>
                    <a:lstStyle/>
                    <a:p>
                      <a:pPr marL="158750" marR="154305" algn="ctr">
                        <a:spcBef>
                          <a:spcPts val="820"/>
                        </a:spcBef>
                        <a:buNone/>
                      </a:pPr>
                      <a:r>
                        <a:rPr lang="en-US" sz="1100">
                          <a:effectLst/>
                        </a:rPr>
                        <a:t>Friday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T w="12700" cap="flat" cmpd="sng" algn="ctr">
                      <a:solidFill>
                        <a:schemeClr val="tx1"/>
                      </a:solidFill>
                      <a:prstDash val="solid"/>
                      <a:round/>
                      <a:headEnd type="none" w="med" len="med"/>
                      <a:tailEnd type="none" w="med" len="med"/>
                    </a:lnT>
                  </a:tcPr>
                </a:tc>
                <a:tc>
                  <a:txBody>
                    <a:bodyPr/>
                    <a:lstStyle/>
                    <a:p>
                      <a:pPr marL="158115" marR="155575" algn="ctr">
                        <a:spcBef>
                          <a:spcPts val="820"/>
                        </a:spcBef>
                        <a:buNone/>
                      </a:pPr>
                      <a:r>
                        <a:rPr lang="en-US" sz="1100">
                          <a:effectLst/>
                        </a:rPr>
                        <a:t>Saturday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84433335"/>
                  </a:ext>
                </a:extLst>
              </a:tr>
              <a:tr h="818372">
                <a:tc>
                  <a:txBody>
                    <a:bodyPr/>
                    <a:lstStyle/>
                    <a:p>
                      <a:pPr marL="0" marR="0">
                        <a:buNone/>
                      </a:pPr>
                      <a:r>
                        <a:rPr lang="en-US" sz="1100" dirty="0">
                          <a:effectLst/>
                        </a:rPr>
                        <a:t> </a:t>
                      </a:r>
                    </a:p>
                    <a:p>
                      <a:pPr marL="0" marR="0">
                        <a:buNone/>
                      </a:pPr>
                      <a:r>
                        <a:rPr lang="en-US" sz="1100" dirty="0">
                          <a:effectLst/>
                        </a:rPr>
                        <a:t> </a:t>
                      </a:r>
                    </a:p>
                    <a:p>
                      <a:pPr marL="180975" marR="173990" algn="ctr">
                        <a:buNone/>
                      </a:pPr>
                      <a:r>
                        <a:rPr lang="en-US" sz="1100" dirty="0">
                          <a:effectLst/>
                        </a:rPr>
                        <a:t>Eden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tcPr>
                </a:tc>
                <a:tc>
                  <a:txBody>
                    <a:bodyPr/>
                    <a:lstStyle/>
                    <a:p>
                      <a:pPr marL="0" marR="0" algn="ctr">
                        <a:spcBef>
                          <a:spcPts val="60"/>
                        </a:spcBef>
                        <a:buNone/>
                      </a:pPr>
                      <a:r>
                        <a:rPr lang="en-US" sz="1100" dirty="0">
                          <a:effectLst/>
                        </a:rPr>
                        <a:t>New Castle Avenue &amp; City Ave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60"/>
                        </a:spcBef>
                        <a:buNone/>
                      </a:pPr>
                      <a:r>
                        <a:rPr lang="en-US" sz="1100" dirty="0">
                          <a:effectLst/>
                        </a:rPr>
                        <a:t> 302-573-5560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0" marR="0" algn="ctr">
                        <a:buNone/>
                      </a:pPr>
                      <a:r>
                        <a:rPr lang="en-US" sz="1100" dirty="0">
                          <a:effectLst/>
                        </a:rPr>
                        <a:t>1PM - 7PM</a:t>
                      </a:r>
                    </a:p>
                    <a:p>
                      <a:pPr marL="0" marR="0" algn="ctr">
                        <a:buNone/>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3PM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3PM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3PM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77509536"/>
                  </a:ext>
                </a:extLst>
              </a:tr>
              <a:tr h="847441">
                <a:tc>
                  <a:txBody>
                    <a:bodyPr/>
                    <a:lstStyle/>
                    <a:p>
                      <a:pPr marL="179705" marR="173990" algn="ctr">
                        <a:lnSpc>
                          <a:spcPts val="1235"/>
                        </a:lnSpc>
                        <a:buNone/>
                      </a:pPr>
                      <a:r>
                        <a:rPr lang="en-US" sz="1100">
                          <a:effectLst/>
                        </a:rPr>
                        <a:t> </a:t>
                      </a:r>
                    </a:p>
                    <a:p>
                      <a:pPr marL="179705" marR="173990" algn="ctr">
                        <a:lnSpc>
                          <a:spcPts val="1235"/>
                        </a:lnSpc>
                        <a:buNone/>
                      </a:pPr>
                      <a:r>
                        <a:rPr lang="en-US" sz="1100">
                          <a:effectLst/>
                        </a:rPr>
                        <a:t> </a:t>
                      </a:r>
                    </a:p>
                    <a:p>
                      <a:pPr marL="179705" marR="173990" algn="ctr">
                        <a:lnSpc>
                          <a:spcPts val="1235"/>
                        </a:lnSpc>
                        <a:buNone/>
                      </a:pPr>
                      <a:r>
                        <a:rPr lang="en-US" sz="1100">
                          <a:effectLst/>
                        </a:rPr>
                        <a:t>Joseph R. Biden</a:t>
                      </a:r>
                    </a:p>
                    <a:p>
                      <a:pPr marL="179705" marR="173990" algn="ctr">
                        <a:lnSpc>
                          <a:spcPts val="1235"/>
                        </a:lnSpc>
                        <a:buNone/>
                      </a:pPr>
                      <a:r>
                        <a:rPr lang="en-US" sz="1100">
                          <a:effectLst/>
                        </a:rPr>
                        <a:t>(Prices)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tcPr>
                </a:tc>
                <a:tc>
                  <a:txBody>
                    <a:bodyPr/>
                    <a:lstStyle/>
                    <a:p>
                      <a:pPr marL="0" marR="0" algn="ctr">
                        <a:spcBef>
                          <a:spcPts val="55"/>
                        </a:spcBef>
                        <a:buNone/>
                      </a:pPr>
                      <a:r>
                        <a:rPr lang="en-US" sz="1100" dirty="0">
                          <a:effectLst/>
                        </a:rPr>
                        <a:t> 26</a:t>
                      </a:r>
                      <a:r>
                        <a:rPr lang="en-US" sz="1100" baseline="30000" dirty="0">
                          <a:effectLst/>
                        </a:rPr>
                        <a:t>th</a:t>
                      </a:r>
                      <a:r>
                        <a:rPr lang="en-US" sz="1100" dirty="0">
                          <a:effectLst/>
                        </a:rPr>
                        <a:t> St. &amp; Speakman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5"/>
                        </a:spcBef>
                        <a:buNone/>
                      </a:pPr>
                      <a:r>
                        <a:rPr lang="en-US" sz="1100" dirty="0">
                          <a:effectLst/>
                        </a:rPr>
                        <a:t> 302-571-4248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172085" marR="0" algn="ctr">
                        <a:spcBef>
                          <a:spcPts val="5"/>
                        </a:spcBef>
                        <a:buNone/>
                      </a:pPr>
                      <a:r>
                        <a:rPr lang="en-US" sz="1100" dirty="0">
                          <a:effectLst/>
                        </a:rPr>
                        <a:t>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130175" marR="125095" algn="ctr">
                        <a:spcBef>
                          <a:spcPts val="5"/>
                        </a:spcBef>
                        <a:buNone/>
                      </a:pPr>
                      <a:r>
                        <a:rPr lang="en-US" sz="1100" dirty="0">
                          <a:effectLst/>
                        </a:rPr>
                        <a:t>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86995" marR="81280" algn="ctr">
                        <a:spcBef>
                          <a:spcPts val="5"/>
                        </a:spcBef>
                        <a:buNone/>
                      </a:pPr>
                      <a:r>
                        <a:rPr lang="en-US" sz="1100" dirty="0">
                          <a:effectLst/>
                        </a:rPr>
                        <a:t> 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60962936"/>
                  </a:ext>
                </a:extLst>
              </a:tr>
              <a:tr h="585183">
                <a:tc>
                  <a:txBody>
                    <a:bodyPr/>
                    <a:lstStyle/>
                    <a:p>
                      <a:pPr marL="0" marR="0">
                        <a:spcBef>
                          <a:spcPts val="50"/>
                        </a:spcBef>
                        <a:buNone/>
                      </a:pPr>
                      <a:r>
                        <a:rPr lang="en-US" sz="1100">
                          <a:effectLst/>
                        </a:rPr>
                        <a:t> </a:t>
                      </a:r>
                    </a:p>
                    <a:p>
                      <a:pPr marL="175895" marR="173990" algn="ctr">
                        <a:buNone/>
                      </a:pPr>
                      <a:r>
                        <a:rPr lang="en-US" sz="1100">
                          <a:effectLst/>
                        </a:rPr>
                        <a:t>Brown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tcPr>
                </a:tc>
                <a:tc>
                  <a:txBody>
                    <a:bodyPr/>
                    <a:lstStyle/>
                    <a:p>
                      <a:pPr marL="234315" marR="253365" indent="-230505" algn="ctr">
                        <a:spcBef>
                          <a:spcPts val="295"/>
                        </a:spcBef>
                        <a:buNone/>
                      </a:pPr>
                      <a:r>
                        <a:rPr lang="en-US" sz="1100" dirty="0">
                          <a:effectLst/>
                        </a:rPr>
                        <a:t>  7</a:t>
                      </a:r>
                      <a:r>
                        <a:rPr lang="en-US" sz="1100" baseline="30000" dirty="0">
                          <a:effectLst/>
                        </a:rPr>
                        <a:t>th</a:t>
                      </a:r>
                      <a:r>
                        <a:rPr lang="en-US" sz="1100" dirty="0">
                          <a:effectLst/>
                        </a:rPr>
                        <a:t> &amp; Lombard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indent="-57150" algn="ctr">
                        <a:spcBef>
                          <a:spcPts val="965"/>
                        </a:spcBef>
                        <a:buNone/>
                      </a:pPr>
                      <a:r>
                        <a:rPr lang="en-US" sz="1100" dirty="0">
                          <a:effectLst/>
                        </a:rPr>
                        <a:t>302-571-4265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 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a:effectLst/>
                        </a:rPr>
                        <a:t> </a:t>
                      </a:r>
                    </a:p>
                    <a:p>
                      <a:pPr marL="145415" marR="138430" algn="ctr">
                        <a:buNone/>
                      </a:pPr>
                      <a:r>
                        <a:rPr lang="en-US" sz="1100">
                          <a:effectLst/>
                        </a:rPr>
                        <a:t>1PM - 7PM</a:t>
                      </a:r>
                    </a:p>
                    <a:p>
                      <a:pPr marL="145415" marR="138430" algn="ctr">
                        <a:buNone/>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227330" marR="110490" algn="ctr">
                        <a:buNone/>
                      </a:pPr>
                      <a:r>
                        <a:rPr lang="en-US" sz="1100" dirty="0">
                          <a:effectLst/>
                        </a:rPr>
                        <a:t>1PM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   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 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 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 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0772192"/>
                  </a:ext>
                </a:extLst>
              </a:tr>
              <a:tr h="652169">
                <a:tc>
                  <a:txBody>
                    <a:bodyPr/>
                    <a:lstStyle/>
                    <a:p>
                      <a:pPr marL="0" marR="0">
                        <a:spcBef>
                          <a:spcPts val="50"/>
                        </a:spcBef>
                        <a:buNone/>
                      </a:pPr>
                      <a:r>
                        <a:rPr lang="en-US" sz="1100">
                          <a:effectLst/>
                        </a:rPr>
                        <a:t> </a:t>
                      </a:r>
                    </a:p>
                    <a:p>
                      <a:pPr marL="180975" marR="173990" algn="ctr">
                        <a:buNone/>
                      </a:pPr>
                      <a:r>
                        <a:rPr lang="en-US" sz="1100">
                          <a:effectLst/>
                        </a:rPr>
                        <a:t>WHACC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tcPr>
                </a:tc>
                <a:tc>
                  <a:txBody>
                    <a:bodyPr/>
                    <a:lstStyle/>
                    <a:p>
                      <a:pPr marL="291465" marR="60960" indent="-114300" algn="ctr">
                        <a:spcBef>
                          <a:spcPts val="965"/>
                        </a:spcBef>
                        <a:buNone/>
                      </a:pPr>
                      <a:r>
                        <a:rPr lang="en-US" sz="1100" dirty="0">
                          <a:effectLst/>
                        </a:rPr>
                        <a:t>501 North Madison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113665" algn="ctr">
                        <a:spcBef>
                          <a:spcPts val="965"/>
                        </a:spcBef>
                        <a:buNone/>
                      </a:pPr>
                      <a:r>
                        <a:rPr lang="en-US" sz="1100" dirty="0">
                          <a:effectLst/>
                        </a:rPr>
                        <a:t>  302-571-4266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 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145415" marR="138430" algn="ctr">
                        <a:buNone/>
                      </a:pPr>
                      <a:r>
                        <a:rPr lang="en-US" sz="1100" dirty="0">
                          <a:effectLst/>
                        </a:rPr>
                        <a:t> </a:t>
                      </a:r>
                    </a:p>
                    <a:p>
                      <a:pPr marL="145415" marR="138430" algn="ctr">
                        <a:buNone/>
                      </a:pPr>
                      <a:r>
                        <a:rPr lang="en-US" sz="1100" dirty="0">
                          <a:effectLst/>
                        </a:rPr>
                        <a:t>CLOSED</a:t>
                      </a:r>
                    </a:p>
                    <a:p>
                      <a:pPr marL="145415" marR="138430" algn="ctr">
                        <a:buNone/>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600"/>
                        </a:spcBef>
                        <a:buNone/>
                      </a:pPr>
                      <a:r>
                        <a:rPr lang="en-US" sz="1100">
                          <a:effectLst/>
                        </a:rPr>
                        <a:t>9AM - 11AM </a:t>
                      </a:r>
                      <a:r>
                        <a:rPr lang="en-US" sz="1000">
                          <a:effectLst/>
                        </a:rPr>
                        <a:t>ADULT SWIM</a:t>
                      </a:r>
                      <a:endParaRPr lang="en-US" sz="1100">
                        <a:effectLst/>
                      </a:endParaRPr>
                    </a:p>
                    <a:p>
                      <a:pPr marL="0" marR="0" algn="ctr">
                        <a:buNone/>
                      </a:pPr>
                      <a:r>
                        <a:rPr lang="en-US" sz="1100">
                          <a:effectLst/>
                        </a:rPr>
                        <a:t>1PM - 7PM</a:t>
                      </a:r>
                    </a:p>
                    <a:p>
                      <a:pPr marL="0" marR="0" algn="ctr">
                        <a:buNone/>
                      </a:pPr>
                      <a:r>
                        <a:rPr lang="en-US" sz="1100">
                          <a:effectLst/>
                        </a:rPr>
                        <a:t>OPEN SWIM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600"/>
                        </a:spcBef>
                        <a:buNone/>
                      </a:pPr>
                      <a:r>
                        <a:rPr lang="en-US" sz="1100">
                          <a:effectLst/>
                        </a:rPr>
                        <a:t>9AM - 11AM </a:t>
                      </a:r>
                      <a:r>
                        <a:rPr lang="en-US" sz="1000">
                          <a:effectLst/>
                        </a:rPr>
                        <a:t>ADULT SWIM</a:t>
                      </a:r>
                      <a:endParaRPr lang="en-US" sz="1100">
                        <a:effectLst/>
                      </a:endParaRPr>
                    </a:p>
                    <a:p>
                      <a:pPr marL="0" marR="0" algn="ctr">
                        <a:buNone/>
                      </a:pPr>
                      <a:r>
                        <a:rPr lang="en-US" sz="1100">
                          <a:effectLst/>
                        </a:rPr>
                        <a:t>1PM - 7PM</a:t>
                      </a:r>
                    </a:p>
                    <a:p>
                      <a:pPr marL="0" marR="0" algn="ctr">
                        <a:buNone/>
                      </a:pPr>
                      <a:r>
                        <a:rPr lang="en-US" sz="1100">
                          <a:effectLst/>
                        </a:rPr>
                        <a:t>OPEN SWIM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600"/>
                        </a:spcBef>
                        <a:buNone/>
                      </a:pPr>
                      <a:r>
                        <a:rPr lang="en-US" sz="1100" dirty="0">
                          <a:effectLst/>
                        </a:rPr>
                        <a:t>9AM - 11AM </a:t>
                      </a:r>
                      <a:r>
                        <a:rPr lang="en-US" sz="1000" dirty="0">
                          <a:effectLst/>
                        </a:rPr>
                        <a:t>ADULT SWIM</a:t>
                      </a:r>
                      <a:endParaRPr lang="en-US" sz="1100" dirty="0">
                        <a:effectLst/>
                      </a:endParaRPr>
                    </a:p>
                    <a:p>
                      <a:pPr marL="0" marR="0" algn="ctr">
                        <a:buNone/>
                      </a:pPr>
                      <a:r>
                        <a:rPr lang="en-US" sz="1100" dirty="0">
                          <a:effectLst/>
                        </a:rPr>
                        <a:t>1PM - 7PM</a:t>
                      </a:r>
                    </a:p>
                    <a:p>
                      <a:pPr marL="0" marR="0" algn="ctr">
                        <a:buNone/>
                      </a:pPr>
                      <a:r>
                        <a:rPr lang="en-US" sz="1100" dirty="0">
                          <a:effectLst/>
                        </a:rPr>
                        <a:t>OPEN SWIM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600"/>
                        </a:spcBef>
                        <a:buNone/>
                      </a:pPr>
                      <a:r>
                        <a:rPr lang="en-US" sz="1100" dirty="0">
                          <a:effectLst/>
                        </a:rPr>
                        <a:t>9AM - 11AM </a:t>
                      </a:r>
                      <a:r>
                        <a:rPr lang="en-US" sz="1000" dirty="0">
                          <a:effectLst/>
                        </a:rPr>
                        <a:t>ADULT SWIM</a:t>
                      </a:r>
                      <a:endParaRPr lang="en-US" sz="1100" dirty="0">
                        <a:effectLst/>
                      </a:endParaRPr>
                    </a:p>
                    <a:p>
                      <a:pPr marL="0" marR="0" algn="ctr">
                        <a:buNone/>
                      </a:pPr>
                      <a:r>
                        <a:rPr lang="en-US" sz="1100" dirty="0">
                          <a:effectLst/>
                        </a:rPr>
                        <a:t>1PM - 7PM</a:t>
                      </a:r>
                    </a:p>
                    <a:p>
                      <a:pPr marL="0" marR="0" algn="ctr">
                        <a:buNone/>
                      </a:pPr>
                      <a:r>
                        <a:rPr lang="en-US" sz="1100" dirty="0">
                          <a:effectLst/>
                        </a:rPr>
                        <a:t>OPEN SWIM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600"/>
                        </a:spcBef>
                        <a:buNone/>
                      </a:pPr>
                      <a:r>
                        <a:rPr lang="en-US" sz="1100" dirty="0">
                          <a:effectLst/>
                        </a:rPr>
                        <a:t>9AM - 11AM </a:t>
                      </a:r>
                      <a:r>
                        <a:rPr lang="en-US" sz="1000" dirty="0">
                          <a:effectLst/>
                        </a:rPr>
                        <a:t>ADULT SWIM</a:t>
                      </a:r>
                      <a:endParaRPr lang="en-US" sz="1100" dirty="0">
                        <a:effectLst/>
                      </a:endParaRPr>
                    </a:p>
                    <a:p>
                      <a:pPr marL="0" marR="0" algn="ctr">
                        <a:buNone/>
                      </a:pPr>
                      <a:r>
                        <a:rPr lang="en-US" sz="1100" dirty="0">
                          <a:effectLst/>
                        </a:rPr>
                        <a:t>1PM - 7PM</a:t>
                      </a:r>
                    </a:p>
                    <a:p>
                      <a:pPr marL="0" marR="0" algn="ctr">
                        <a:buNone/>
                      </a:pPr>
                      <a:r>
                        <a:rPr lang="en-US" sz="1100" dirty="0">
                          <a:effectLst/>
                        </a:rPr>
                        <a:t>OPEN SWIM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5"/>
                        </a:spcBef>
                        <a:buNone/>
                      </a:pPr>
                      <a:r>
                        <a:rPr lang="en-US" sz="1100" dirty="0">
                          <a:effectLst/>
                        </a:rPr>
                        <a:t> 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5113878"/>
                  </a:ext>
                </a:extLst>
              </a:tr>
              <a:tr h="584551">
                <a:tc>
                  <a:txBody>
                    <a:bodyPr/>
                    <a:lstStyle/>
                    <a:p>
                      <a:pPr marL="0" marR="0" algn="ctr">
                        <a:spcBef>
                          <a:spcPts val="50"/>
                        </a:spcBef>
                        <a:buNone/>
                      </a:pPr>
                      <a:r>
                        <a:rPr lang="en-US" sz="1100">
                          <a:effectLst/>
                        </a:rPr>
                        <a:t> </a:t>
                      </a:r>
                    </a:p>
                    <a:p>
                      <a:pPr marL="0" marR="0" algn="ctr">
                        <a:spcBef>
                          <a:spcPts val="50"/>
                        </a:spcBef>
                        <a:buNone/>
                      </a:pPr>
                      <a:r>
                        <a:rPr lang="en-US" sz="1100">
                          <a:effectLst/>
                        </a:rPr>
                        <a:t>P.S. Dupont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77470" marR="60960" indent="42545" algn="ctr">
                        <a:spcBef>
                          <a:spcPts val="965"/>
                        </a:spcBef>
                        <a:buNone/>
                      </a:pPr>
                      <a:r>
                        <a:rPr lang="en-US" sz="1100" dirty="0">
                          <a:effectLst/>
                        </a:rPr>
                        <a:t>  701 W. 34</a:t>
                      </a:r>
                      <a:r>
                        <a:rPr lang="en-US" sz="1100" baseline="30000" dirty="0">
                          <a:effectLst/>
                        </a:rPr>
                        <a:t>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111125" marR="56515" algn="ctr">
                        <a:spcBef>
                          <a:spcPts val="965"/>
                        </a:spcBef>
                        <a:buNone/>
                      </a:pPr>
                      <a:r>
                        <a:rPr lang="en-US" sz="1100" dirty="0">
                          <a:effectLst/>
                        </a:rPr>
                        <a:t>302-762-7146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0"/>
                        </a:spcBef>
                        <a:buNone/>
                      </a:pPr>
                      <a:r>
                        <a:rPr lang="en-US" sz="1100" dirty="0">
                          <a:effectLst/>
                        </a:rPr>
                        <a:t> 1PM - 5PM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0"/>
                        </a:spcBef>
                        <a:buNone/>
                      </a:pPr>
                      <a:r>
                        <a:rPr lang="en-US" sz="1100" dirty="0">
                          <a:effectLst/>
                        </a:rPr>
                        <a:t> 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0"/>
                        </a:spcBef>
                        <a:buNone/>
                      </a:pPr>
                      <a:r>
                        <a:rPr lang="en-US" sz="1100" dirty="0">
                          <a:effectLst/>
                        </a:rPr>
                        <a:t> 3:30PM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0"/>
                        </a:spcBef>
                        <a:buNone/>
                      </a:pPr>
                      <a:r>
                        <a:rPr lang="en-US" sz="1100" dirty="0">
                          <a:effectLst/>
                        </a:rPr>
                        <a:t> 3:30PM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0"/>
                        </a:spcBef>
                        <a:buNone/>
                      </a:pPr>
                      <a:r>
                        <a:rPr lang="en-US" sz="1100" dirty="0">
                          <a:effectLst/>
                        </a:rPr>
                        <a:t> 3:30PM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0"/>
                        </a:spcBef>
                        <a:buNone/>
                      </a:pPr>
                      <a:r>
                        <a:rPr lang="en-US" sz="1100" dirty="0">
                          <a:effectLst/>
                        </a:rPr>
                        <a:t>3:30PM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0"/>
                        </a:spcBef>
                        <a:buNone/>
                      </a:pPr>
                      <a:r>
                        <a:rPr lang="en-US" sz="1100" dirty="0">
                          <a:effectLst/>
                        </a:rPr>
                        <a:t> 3:30PM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5"/>
                        </a:spcBef>
                        <a:buNone/>
                      </a:pPr>
                      <a:r>
                        <a:rPr lang="en-US" sz="1100" dirty="0">
                          <a:effectLst/>
                        </a:rPr>
                        <a:t> 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8627366"/>
                  </a:ext>
                </a:extLst>
              </a:tr>
            </a:tbl>
          </a:graphicData>
        </a:graphic>
      </p:graphicFrame>
    </p:spTree>
    <p:extLst>
      <p:ext uri="{BB962C8B-B14F-4D97-AF65-F5344CB8AC3E}">
        <p14:creationId xmlns:p14="http://schemas.microsoft.com/office/powerpoint/2010/main" val="2548440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30E4F3-A696-C186-36BA-A5489DD1E2E7}"/>
              </a:ext>
            </a:extLst>
          </p:cNvPr>
          <p:cNvSpPr txBox="1"/>
          <p:nvPr/>
        </p:nvSpPr>
        <p:spPr>
          <a:xfrm>
            <a:off x="0" y="1361360"/>
            <a:ext cx="11288714" cy="1946687"/>
          </a:xfrm>
          <a:prstGeom prst="rect">
            <a:avLst/>
          </a:prstGeom>
          <a:noFill/>
        </p:spPr>
        <p:txBody>
          <a:bodyPr wrap="square">
            <a:spAutoFit/>
          </a:bodyPr>
          <a:lstStyle/>
          <a:p>
            <a:pPr lvl="1">
              <a:spcAft>
                <a:spcPts val="300"/>
              </a:spcAft>
            </a:pPr>
            <a:r>
              <a:rPr lang="en-US" b="1">
                <a:latin typeface="Arial" panose="020B0604020202020204" pitchFamily="34" charset="0"/>
                <a:cs typeface="Arial" panose="020B0604020202020204" pitchFamily="34" charset="0"/>
              </a:rPr>
              <a:t>c)	Specify the date when the City pools will open and the end date </a:t>
            </a:r>
          </a:p>
          <a:p>
            <a:pPr lvl="2">
              <a:spcAft>
                <a:spcPts val="300"/>
              </a:spcAft>
            </a:pPr>
            <a:r>
              <a:rPr lang="en-US">
                <a:latin typeface="Arial" panose="020B0604020202020204" pitchFamily="34" charset="0"/>
                <a:cs typeface="Arial" panose="020B0604020202020204" pitchFamily="34" charset="0"/>
              </a:rPr>
              <a:t>June 16, 2025-August 22, 2025</a:t>
            </a:r>
          </a:p>
          <a:p>
            <a:pPr lvl="1">
              <a:spcAft>
                <a:spcPts val="300"/>
              </a:spcAft>
            </a:pPr>
            <a:r>
              <a:rPr lang="en-US" b="1">
                <a:latin typeface="Arial" panose="020B0604020202020204" pitchFamily="34" charset="0"/>
                <a:cs typeface="Arial" panose="020B0604020202020204" pitchFamily="34" charset="0"/>
              </a:rPr>
              <a:t>d)	Specify any revenues collected for other entities using the City pools.</a:t>
            </a:r>
            <a:endParaRPr lang="en-US" b="1">
              <a:highlight>
                <a:srgbClr val="FFFF00"/>
              </a:highlight>
              <a:latin typeface="Arial" panose="020B0604020202020204" pitchFamily="34" charset="0"/>
              <a:cs typeface="Arial" panose="020B0604020202020204" pitchFamily="34" charset="0"/>
            </a:endParaRPr>
          </a:p>
          <a:p>
            <a:pPr marL="800100" lvl="1" indent="-342900">
              <a:spcAft>
                <a:spcPts val="300"/>
              </a:spcAft>
              <a:buAutoNum type="alphaLcParenR" startAt="5"/>
            </a:pPr>
            <a:endParaRPr lang="en-US" b="1">
              <a:highlight>
                <a:srgbClr val="FFFF00"/>
              </a:highlight>
            </a:endParaRPr>
          </a:p>
          <a:p>
            <a:pPr lvl="2">
              <a:spcAft>
                <a:spcPts val="300"/>
              </a:spcAft>
            </a:pPr>
            <a:endParaRPr lang="en-US" b="1">
              <a:highlight>
                <a:srgbClr val="FFFF00"/>
              </a:highlight>
            </a:endParaRPr>
          </a:p>
          <a:p>
            <a:pPr marL="914400" lvl="1" indent="-457200">
              <a:spcAft>
                <a:spcPts val="600"/>
              </a:spcAft>
              <a:buFont typeface="+mj-lt"/>
              <a:buAutoNum type="alphaLcParenR"/>
            </a:pPr>
            <a:endParaRPr lang="en-US" b="1"/>
          </a:p>
        </p:txBody>
      </p:sp>
      <p:sp>
        <p:nvSpPr>
          <p:cNvPr id="2" name="Content Placeholder 2">
            <a:extLst>
              <a:ext uri="{FF2B5EF4-FFF2-40B4-BE49-F238E27FC236}">
                <a16:creationId xmlns:a16="http://schemas.microsoft.com/office/drawing/2014/main" id="{03A76072-7647-91E1-8A0F-3C9363EF81A3}"/>
              </a:ext>
            </a:extLst>
          </p:cNvPr>
          <p:cNvSpPr txBox="1">
            <a:spLocks/>
          </p:cNvSpPr>
          <p:nvPr/>
        </p:nvSpPr>
        <p:spPr>
          <a:xfrm>
            <a:off x="503236" y="873322"/>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Question 8c &amp; 8d</a:t>
            </a:r>
          </a:p>
        </p:txBody>
      </p:sp>
      <p:sp>
        <p:nvSpPr>
          <p:cNvPr id="4" name="Rectangle 1">
            <a:extLst>
              <a:ext uri="{FF2B5EF4-FFF2-40B4-BE49-F238E27FC236}">
                <a16:creationId xmlns:a16="http://schemas.microsoft.com/office/drawing/2014/main" id="{158B38F7-DF15-7BC8-E420-9F84A4F83F99}"/>
              </a:ext>
            </a:extLst>
          </p:cNvPr>
          <p:cNvSpPr>
            <a:spLocks noChangeArrowheads="1"/>
          </p:cNvSpPr>
          <p:nvPr/>
        </p:nvSpPr>
        <p:spPr bwMode="auto">
          <a:xfrm>
            <a:off x="4270375" y="2051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BC84510C-9E22-4CA5-0571-E3389B96AF19}"/>
              </a:ext>
            </a:extLst>
          </p:cNvPr>
          <p:cNvSpPr>
            <a:spLocks noChangeArrowheads="1"/>
          </p:cNvSpPr>
          <p:nvPr/>
        </p:nvSpPr>
        <p:spPr bwMode="auto">
          <a:xfrm>
            <a:off x="4054475" y="2051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0C8A5131-74E0-BB14-AE53-BE549A1A6BA7}"/>
              </a:ext>
            </a:extLst>
          </p:cNvPr>
          <p:cNvGraphicFramePr>
            <a:graphicFrameLocks noGrp="1"/>
          </p:cNvGraphicFramePr>
          <p:nvPr>
            <p:extLst>
              <p:ext uri="{D42A27DB-BD31-4B8C-83A1-F6EECF244321}">
                <p14:modId xmlns:p14="http://schemas.microsoft.com/office/powerpoint/2010/main" val="2823130316"/>
              </p:ext>
            </p:extLst>
          </p:nvPr>
        </p:nvGraphicFramePr>
        <p:xfrm>
          <a:off x="2342338" y="3122445"/>
          <a:ext cx="6190753" cy="1299210"/>
        </p:xfrm>
        <a:graphic>
          <a:graphicData uri="http://schemas.openxmlformats.org/drawingml/2006/table">
            <a:tbl>
              <a:tblPr>
                <a:tableStyleId>{5C22544A-7EE6-4342-B048-85BDC9FD1C3A}</a:tableStyleId>
              </a:tblPr>
              <a:tblGrid>
                <a:gridCol w="4887470">
                  <a:extLst>
                    <a:ext uri="{9D8B030D-6E8A-4147-A177-3AD203B41FA5}">
                      <a16:colId xmlns:a16="http://schemas.microsoft.com/office/drawing/2014/main" val="3813918323"/>
                    </a:ext>
                  </a:extLst>
                </a:gridCol>
                <a:gridCol w="1303283">
                  <a:extLst>
                    <a:ext uri="{9D8B030D-6E8A-4147-A177-3AD203B41FA5}">
                      <a16:colId xmlns:a16="http://schemas.microsoft.com/office/drawing/2014/main" val="1434456079"/>
                    </a:ext>
                  </a:extLst>
                </a:gridCol>
              </a:tblGrid>
              <a:tr h="304800">
                <a:tc gridSpan="2">
                  <a:txBody>
                    <a:bodyPr/>
                    <a:lstStyle/>
                    <a:p>
                      <a:pPr algn="ctr" rtl="0" fontAlgn="b"/>
                      <a:r>
                        <a:rPr lang="en-US" sz="2400" b="1" u="none" strike="noStrike">
                          <a:effectLst/>
                        </a:rPr>
                        <a:t>WHACC POOL USAGE/RENTAL REVENUE FY25</a:t>
                      </a:r>
                      <a:endParaRPr lang="en-US" sz="24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endParaRPr lang="en-US"/>
                    </a:p>
                  </a:txBody>
                  <a:tcPr/>
                </a:tc>
                <a:extLst>
                  <a:ext uri="{0D108BD9-81ED-4DB2-BD59-A6C34878D82A}">
                    <a16:rowId xmlns:a16="http://schemas.microsoft.com/office/drawing/2014/main" val="4149833612"/>
                  </a:ext>
                </a:extLst>
              </a:tr>
              <a:tr h="304800">
                <a:tc>
                  <a:txBody>
                    <a:bodyPr/>
                    <a:lstStyle/>
                    <a:p>
                      <a:pPr algn="l" rtl="0" fontAlgn="b"/>
                      <a:r>
                        <a:rPr lang="en-US" sz="1800" u="none" strike="noStrike">
                          <a:effectLst/>
                        </a:rPr>
                        <a:t>Greater Philadelphia Underwater Hockey League</a:t>
                      </a:r>
                      <a:endParaRPr lang="en-US" sz="18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l" fontAlgn="b"/>
                      <a:r>
                        <a:rPr lang="en-US" sz="1800" u="none" strike="noStrike">
                          <a:effectLst/>
                        </a:rPr>
                        <a:t> $  2,635.00 </a:t>
                      </a:r>
                      <a:endParaRPr lang="en-US" sz="1800" b="0" i="0" u="none" strike="noStrike">
                        <a:solidFill>
                          <a:srgbClr val="000000"/>
                        </a:solidFill>
                        <a:effectLst/>
                        <a:latin typeface="Aptos Narrow" panose="020B0004020202020204" pitchFamily="34"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70443170"/>
                  </a:ext>
                </a:extLst>
              </a:tr>
              <a:tr h="304800">
                <a:tc>
                  <a:txBody>
                    <a:bodyPr/>
                    <a:lstStyle/>
                    <a:p>
                      <a:pPr algn="l" rtl="0" fontAlgn="b"/>
                      <a:r>
                        <a:rPr lang="en-US" sz="1800" u="none" strike="noStrike">
                          <a:effectLst/>
                        </a:rPr>
                        <a:t>Tower Hill School</a:t>
                      </a:r>
                      <a:endParaRPr lang="en-US" sz="18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l" fontAlgn="b"/>
                      <a:r>
                        <a:rPr lang="en-US" sz="1800" u="none" strike="noStrike">
                          <a:effectLst/>
                        </a:rPr>
                        <a:t> $  7,000.00 </a:t>
                      </a:r>
                      <a:endParaRPr lang="en-US" sz="1800" b="0" i="0" u="none" strike="noStrike">
                        <a:solidFill>
                          <a:srgbClr val="000000"/>
                        </a:solidFill>
                        <a:effectLst/>
                        <a:latin typeface="Aptos Narrow" panose="020B00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03491697"/>
                  </a:ext>
                </a:extLst>
              </a:tr>
              <a:tr h="314325">
                <a:tc>
                  <a:txBody>
                    <a:bodyPr/>
                    <a:lstStyle/>
                    <a:p>
                      <a:pPr algn="l" rtl="0" fontAlgn="b"/>
                      <a:r>
                        <a:rPr lang="en-US" sz="1800" u="none" strike="noStrike">
                          <a:effectLst/>
                        </a:rPr>
                        <a:t>Wilmington Friends School</a:t>
                      </a:r>
                      <a:endParaRPr lang="en-US" sz="18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 $  8,000.00 </a:t>
                      </a:r>
                      <a:endParaRPr lang="en-US" sz="1800" b="0" i="0" u="none" strike="noStrike">
                        <a:solidFill>
                          <a:srgbClr val="000000"/>
                        </a:solidFill>
                        <a:effectLst/>
                        <a:latin typeface="Aptos Narrow" panose="020B0004020202020204" pitchFamily="34" charset="0"/>
                      </a:endParaRP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7681208"/>
                  </a:ext>
                </a:extLst>
              </a:tr>
            </a:tbl>
          </a:graphicData>
        </a:graphic>
      </p:graphicFrame>
    </p:spTree>
    <p:extLst>
      <p:ext uri="{BB962C8B-B14F-4D97-AF65-F5344CB8AC3E}">
        <p14:creationId xmlns:p14="http://schemas.microsoft.com/office/powerpoint/2010/main" val="2579492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30E4F3-A696-C186-36BA-A5489DD1E2E7}"/>
              </a:ext>
            </a:extLst>
          </p:cNvPr>
          <p:cNvSpPr txBox="1"/>
          <p:nvPr/>
        </p:nvSpPr>
        <p:spPr>
          <a:xfrm>
            <a:off x="803426" y="1604322"/>
            <a:ext cx="10249178" cy="4801314"/>
          </a:xfrm>
          <a:prstGeom prst="rect">
            <a:avLst/>
          </a:prstGeom>
          <a:noFill/>
        </p:spPr>
        <p:txBody>
          <a:bodyPr wrap="square">
            <a:spAutoFit/>
          </a:bodyPr>
          <a:lstStyle/>
          <a:p>
            <a:r>
              <a:rPr lang="en-US" sz="2400" b="1">
                <a:latin typeface="Arial" panose="020B0604020202020204" pitchFamily="34" charset="0"/>
                <a:cs typeface="Arial" panose="020B0604020202020204" pitchFamily="34" charset="0"/>
              </a:rPr>
              <a:t>9.  Discuss the planned use of ~$1.85M budgeted for Temporary Salaries. Agencies account grouping, up $385k over the prior year’s budget.</a:t>
            </a:r>
          </a:p>
          <a:p>
            <a:pPr marL="457200" indent="-457200">
              <a:buFont typeface="+mj-lt"/>
              <a:buAutoNum type="arabicPeriod" startAt="8"/>
            </a:pPr>
            <a:endParaRPr lang="en-US" sz="1400" b="1">
              <a:latin typeface="Arial" panose="020B0604020202020204" pitchFamily="34" charset="0"/>
              <a:cs typeface="Arial" panose="020B0604020202020204" pitchFamily="34" charset="0"/>
            </a:endParaRPr>
          </a:p>
          <a:p>
            <a:pPr marL="914400" lvl="1" indent="-457200">
              <a:spcAft>
                <a:spcPts val="1200"/>
              </a:spcAft>
              <a:buFont typeface="+mj-lt"/>
              <a:buAutoNum type="alphaLcParenR"/>
            </a:pPr>
            <a:r>
              <a:rPr lang="en-US" sz="2000">
                <a:latin typeface="Arial" panose="020B0604020202020204" pitchFamily="34" charset="0"/>
                <a:cs typeface="Arial" panose="020B0604020202020204" pitchFamily="34" charset="0"/>
              </a:rPr>
              <a:t>Specify the any funding changes with the summer/evening feeding program.</a:t>
            </a:r>
          </a:p>
          <a:p>
            <a:pPr marL="914400" lvl="1" indent="-457200">
              <a:spcAft>
                <a:spcPts val="1200"/>
              </a:spcAft>
              <a:buFont typeface="+mj-lt"/>
              <a:buAutoNum type="alphaLcParenR"/>
            </a:pPr>
            <a:r>
              <a:rPr lang="en-US" sz="2000">
                <a:latin typeface="Arial" panose="020B0604020202020204" pitchFamily="34" charset="0"/>
                <a:cs typeface="Arial" panose="020B0604020202020204" pitchFamily="34" charset="0"/>
              </a:rPr>
              <a:t>Specify the anticipated number of summer youth career development jobs and correlating funds budgeted in the General Fund.</a:t>
            </a:r>
          </a:p>
          <a:p>
            <a:pPr marL="914400" lvl="1" indent="-457200">
              <a:spcAft>
                <a:spcPts val="1200"/>
              </a:spcAft>
              <a:buFont typeface="+mj-lt"/>
              <a:buAutoNum type="alphaLcParenR"/>
            </a:pPr>
            <a:r>
              <a:rPr lang="en-US" sz="2000">
                <a:latin typeface="Arial" panose="020B0604020202020204" pitchFamily="34" charset="0"/>
                <a:cs typeface="Arial" panose="020B0604020202020204" pitchFamily="34" charset="0"/>
              </a:rPr>
              <a:t>Specify the amount of grant dollars anticipated for summer youth for FY2026 amount received in FY2025, and anticipated number of summer youth jobs for City residents and for non-City residents</a:t>
            </a:r>
          </a:p>
          <a:p>
            <a:pPr marL="914400" lvl="1" indent="-457200">
              <a:spcAft>
                <a:spcPts val="1200"/>
              </a:spcAft>
              <a:buFont typeface="+mj-lt"/>
              <a:buAutoNum type="alphaLcParenR"/>
            </a:pPr>
            <a:r>
              <a:rPr lang="en-US" sz="2000">
                <a:latin typeface="Arial" panose="020B0604020202020204" pitchFamily="34" charset="0"/>
                <a:cs typeface="Arial" panose="020B0604020202020204" pitchFamily="34" charset="0"/>
              </a:rPr>
              <a:t>Specify number of youth career pathway jobs and correlating cost.</a:t>
            </a:r>
          </a:p>
          <a:p>
            <a:pPr marL="914400" lvl="1" indent="-457200">
              <a:spcAft>
                <a:spcPts val="1200"/>
              </a:spcAft>
              <a:buFont typeface="+mj-lt"/>
              <a:buAutoNum type="alphaLcParenR"/>
            </a:pPr>
            <a:r>
              <a:rPr lang="en-US" sz="2000">
                <a:latin typeface="Arial" panose="020B0604020202020204" pitchFamily="34" charset="0"/>
                <a:cs typeface="Arial" panose="020B0604020202020204" pitchFamily="34" charset="0"/>
              </a:rPr>
              <a:t>Specify the number of corporations, etc. that has sponsored summer youth jobs in FY2025, and number anticipated for FY2026.</a:t>
            </a:r>
          </a:p>
        </p:txBody>
      </p:sp>
      <p:sp>
        <p:nvSpPr>
          <p:cNvPr id="2" name="Content Placeholder 2">
            <a:extLst>
              <a:ext uri="{FF2B5EF4-FFF2-40B4-BE49-F238E27FC236}">
                <a16:creationId xmlns:a16="http://schemas.microsoft.com/office/drawing/2014/main" id="{03A76072-7647-91E1-8A0F-3C9363EF81A3}"/>
              </a:ext>
            </a:extLst>
          </p:cNvPr>
          <p:cNvSpPr txBox="1">
            <a:spLocks/>
          </p:cNvSpPr>
          <p:nvPr/>
        </p:nvSpPr>
        <p:spPr>
          <a:xfrm>
            <a:off x="531811" y="1130497"/>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Question 9</a:t>
            </a:r>
          </a:p>
        </p:txBody>
      </p:sp>
    </p:spTree>
    <p:extLst>
      <p:ext uri="{BB962C8B-B14F-4D97-AF65-F5344CB8AC3E}">
        <p14:creationId xmlns:p14="http://schemas.microsoft.com/office/powerpoint/2010/main" val="902299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2ED87-D9B6-70AE-A8A9-45D5440D604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9F859C3-7749-C612-F303-DEE44826D4AA}"/>
              </a:ext>
            </a:extLst>
          </p:cNvPr>
          <p:cNvSpPr txBox="1"/>
          <p:nvPr/>
        </p:nvSpPr>
        <p:spPr>
          <a:xfrm>
            <a:off x="822476" y="1840454"/>
            <a:ext cx="10249178" cy="3785652"/>
          </a:xfrm>
          <a:prstGeom prst="rect">
            <a:avLst/>
          </a:prstGeom>
          <a:noFill/>
        </p:spPr>
        <p:txBody>
          <a:bodyPr wrap="square">
            <a:spAutoFit/>
          </a:bodyPr>
          <a:lstStyle/>
          <a:p>
            <a:r>
              <a:rPr lang="en-US" b="1" dirty="0">
                <a:latin typeface="Arial" panose="020B0604020202020204" pitchFamily="34" charset="0"/>
                <a:cs typeface="Arial" panose="020B0604020202020204" pitchFamily="34" charset="0"/>
              </a:rPr>
              <a:t>Specify any funding changes with the summer/evening feeding program.</a:t>
            </a:r>
          </a:p>
          <a:p>
            <a:endParaRPr lang="en-US"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 Parks Department has contracted with the Community Education Building for nutrition services. This agreement allows the department to work with a local vendor within the city. </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This vendor provides a significant increase in food quality as evidence by 60% of the sites we serve stating that the food quality has “significantly improved” with this new vendor. </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With better quality food, comes increased costs, requiring the nutrition program (previously all grant-funded) to seek general fund support in order to maintain services and provide food for youth across the city.</a:t>
            </a:r>
          </a:p>
          <a:p>
            <a:endParaRPr lang="en-US" dirty="0">
              <a:latin typeface="Arial" panose="020B0604020202020204" pitchFamily="34" charset="0"/>
              <a:cs typeface="Arial" panose="020B0604020202020204" pitchFamily="34" charset="0"/>
            </a:endParaRPr>
          </a:p>
          <a:p>
            <a:pPr marL="914400" lvl="1" indent="-457200">
              <a:spcAft>
                <a:spcPts val="600"/>
              </a:spcAft>
              <a:buFont typeface="+mj-lt"/>
              <a:buAutoNum type="alphaLcParenR" startAt="4"/>
            </a:pPr>
            <a:endParaRPr lang="en-US" sz="2400" b="1" dirty="0"/>
          </a:p>
        </p:txBody>
      </p:sp>
      <p:sp>
        <p:nvSpPr>
          <p:cNvPr id="2" name="Content Placeholder 2">
            <a:extLst>
              <a:ext uri="{FF2B5EF4-FFF2-40B4-BE49-F238E27FC236}">
                <a16:creationId xmlns:a16="http://schemas.microsoft.com/office/drawing/2014/main" id="{E7A89500-A2C7-A24F-85A7-53919CEB76E6}"/>
              </a:ext>
            </a:extLst>
          </p:cNvPr>
          <p:cNvSpPr txBox="1">
            <a:spLocks/>
          </p:cNvSpPr>
          <p:nvPr/>
        </p:nvSpPr>
        <p:spPr>
          <a:xfrm>
            <a:off x="531811" y="1130497"/>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Question 9a</a:t>
            </a:r>
          </a:p>
        </p:txBody>
      </p:sp>
    </p:spTree>
    <p:extLst>
      <p:ext uri="{BB962C8B-B14F-4D97-AF65-F5344CB8AC3E}">
        <p14:creationId xmlns:p14="http://schemas.microsoft.com/office/powerpoint/2010/main" val="1756616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30E4F3-A696-C186-36BA-A5489DD1E2E7}"/>
              </a:ext>
            </a:extLst>
          </p:cNvPr>
          <p:cNvSpPr txBox="1"/>
          <p:nvPr/>
        </p:nvSpPr>
        <p:spPr>
          <a:xfrm>
            <a:off x="0" y="1246907"/>
            <a:ext cx="11295776" cy="4555093"/>
          </a:xfrm>
          <a:prstGeom prst="rect">
            <a:avLst/>
          </a:prstGeom>
          <a:noFill/>
        </p:spPr>
        <p:txBody>
          <a:bodyPr wrap="square">
            <a:spAutoFit/>
          </a:bodyPr>
          <a:lstStyle/>
          <a:p>
            <a:r>
              <a:rPr lang="en-US" sz="1600" b="1" dirty="0">
                <a:latin typeface="Arial" panose="020B0604020202020204" pitchFamily="34" charset="0"/>
                <a:cs typeface="Arial" panose="020B0604020202020204" pitchFamily="34" charset="0"/>
              </a:rPr>
              <a:t>Discuss the planned use of ~$1.85M budgeted for Temporary Salaries.</a:t>
            </a:r>
          </a:p>
          <a:p>
            <a:pPr marL="914400" lvl="1" indent="-457200">
              <a:spcAft>
                <a:spcPts val="600"/>
              </a:spcAft>
              <a:buFont typeface="+mj-lt"/>
              <a:buAutoNum type="alphaLcParenR"/>
            </a:pPr>
            <a:r>
              <a:rPr lang="en-US" sz="1600" b="1" dirty="0">
                <a:latin typeface="Arial" panose="020B0604020202020204" pitchFamily="34" charset="0"/>
                <a:cs typeface="Arial" panose="020B0604020202020204" pitchFamily="34" charset="0"/>
              </a:rPr>
              <a:t>Specify the anticipated number of summer youth career development jobs and correlating funds budgeted in the General Fund.</a:t>
            </a: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371600" marR="0" lvl="0" indent="-457200" algn="just"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371600" marR="0" lvl="0" indent="-457200" algn="just"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FY 2026 – 150 workers ($370,000)</a:t>
            </a:r>
          </a:p>
          <a:p>
            <a:pPr marL="1371600" marR="0" lvl="0" indent="-457200" algn="just"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371600" marR="0" lvl="0" indent="-457200" algn="just"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FY 2025 – 175 workers ($336,000)</a:t>
            </a:r>
          </a:p>
          <a:p>
            <a:pPr marL="1371600" marR="0" lvl="0" indent="-457200" algn="just"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lang="en-US" sz="1600" b="1" dirty="0">
              <a:latin typeface="Arial" panose="020B0604020202020204" pitchFamily="34" charset="0"/>
              <a:cs typeface="Arial" panose="020B0604020202020204" pitchFamily="34" charset="0"/>
            </a:endParaRPr>
          </a:p>
          <a:p>
            <a:pPr marL="914400" lvl="1" indent="-457200">
              <a:spcAft>
                <a:spcPts val="600"/>
              </a:spcAft>
              <a:buFont typeface="+mj-lt"/>
              <a:buAutoNum type="alphaLcParenR" startAt="2"/>
            </a:pPr>
            <a:r>
              <a:rPr lang="en-US" sz="1600" b="1" dirty="0">
                <a:latin typeface="Arial" panose="020B0604020202020204" pitchFamily="34" charset="0"/>
                <a:cs typeface="Arial" panose="020B0604020202020204" pitchFamily="34" charset="0"/>
              </a:rPr>
              <a:t>Specify the amount of grant dollars anticipated for summer youth for FY2026, amount received in FY2025, and anticipated number of summer youth jobs for City residents and for non-City residents.</a:t>
            </a:r>
          </a:p>
          <a:p>
            <a:pPr marL="914400" algn="just">
              <a:spcBef>
                <a:spcPts val="0"/>
              </a:spcBef>
              <a:spcAft>
                <a:spcPts val="0"/>
              </a:spcAft>
              <a:buNone/>
            </a:pPr>
            <a:r>
              <a:rPr lang="en-US" sz="1600" b="1" dirty="0">
                <a:latin typeface="Arial" panose="020B0604020202020204" pitchFamily="34" charset="0"/>
                <a:cs typeface="Arial" panose="020B0604020202020204" pitchFamily="34" charset="0"/>
              </a:rPr>
              <a:t>FY 2026</a:t>
            </a:r>
          </a:p>
          <a:p>
            <a:pPr marL="1200150" indent="-285750" algn="just">
              <a:spcBef>
                <a:spcPts val="0"/>
              </a:spcBef>
              <a:spcAft>
                <a:spcPts val="0"/>
              </a:spcAft>
              <a:buFontTx/>
              <a:buChar char="-"/>
            </a:pPr>
            <a:r>
              <a:rPr lang="en-US" sz="1600" dirty="0">
                <a:latin typeface="Arial" panose="020B0604020202020204" pitchFamily="34" charset="0"/>
                <a:cs typeface="Arial" panose="020B0604020202020204" pitchFamily="34" charset="0"/>
              </a:rPr>
              <a:t>Department of Labor (275 City Youth &amp; 25 Non-City Youth): $250,000 approximate </a:t>
            </a:r>
          </a:p>
          <a:p>
            <a:pPr marL="1200150" indent="-285750" algn="just">
              <a:spcBef>
                <a:spcPts val="0"/>
              </a:spcBef>
              <a:spcAft>
                <a:spcPts val="0"/>
              </a:spcAft>
              <a:buFontTx/>
              <a:buChar char="-"/>
            </a:pPr>
            <a:r>
              <a:rPr lang="en-US" sz="1600" dirty="0">
                <a:latin typeface="Arial" panose="020B0604020202020204" pitchFamily="34" charset="0"/>
                <a:cs typeface="Arial" panose="020B0604020202020204" pitchFamily="34" charset="0"/>
              </a:rPr>
              <a:t>Bank of America (Anticipated 40 Youth Workers)  Total = $75,000</a:t>
            </a:r>
          </a:p>
          <a:p>
            <a:pPr marL="1200150" indent="-285750" algn="just">
              <a:spcBef>
                <a:spcPts val="0"/>
              </a:spcBef>
              <a:spcAft>
                <a:spcPts val="0"/>
              </a:spcAft>
              <a:buFontTx/>
              <a:buChar char="-"/>
            </a:pPr>
            <a:r>
              <a:rPr lang="en-US" sz="1600" dirty="0">
                <a:latin typeface="Arial" panose="020B0604020202020204" pitchFamily="34" charset="0"/>
                <a:cs typeface="Arial" panose="020B0604020202020204" pitchFamily="34" charset="0"/>
              </a:rPr>
              <a:t>General Fund (50 City Youth) ($120,000)</a:t>
            </a:r>
            <a:endParaRPr lang="en-US" sz="1600" b="1" dirty="0">
              <a:latin typeface="Arial" panose="020B0604020202020204" pitchFamily="34" charset="0"/>
              <a:cs typeface="Arial" panose="020B0604020202020204" pitchFamily="34" charset="0"/>
            </a:endParaRPr>
          </a:p>
          <a:p>
            <a:pPr marL="1371600" indent="-457200" algn="just">
              <a:spcBef>
                <a:spcPts val="0"/>
              </a:spcBef>
              <a:spcAft>
                <a:spcPts val="0"/>
              </a:spcAft>
              <a:buClr>
                <a:schemeClr val="accent5"/>
              </a:buClr>
              <a:buNone/>
            </a:pPr>
            <a:r>
              <a:rPr lang="en-US" sz="1600" b="1" dirty="0">
                <a:latin typeface="Arial" panose="020B0604020202020204" pitchFamily="34" charset="0"/>
                <a:cs typeface="Arial" panose="020B0604020202020204" pitchFamily="34" charset="0"/>
              </a:rPr>
              <a:t>FY 2025</a:t>
            </a:r>
          </a:p>
          <a:p>
            <a:pPr marL="1371600" indent="-457200" algn="just">
              <a:spcBef>
                <a:spcPts val="0"/>
              </a:spcBef>
              <a:spcAft>
                <a:spcPts val="0"/>
              </a:spcAft>
              <a:buClr>
                <a:schemeClr val="accent5"/>
              </a:buClr>
              <a:buFontTx/>
              <a:buChar char="-"/>
            </a:pPr>
            <a:r>
              <a:rPr lang="en-US" sz="1600" dirty="0">
                <a:latin typeface="Arial" panose="020B0604020202020204" pitchFamily="34" charset="0"/>
                <a:cs typeface="Arial" panose="020B0604020202020204" pitchFamily="34" charset="0"/>
              </a:rPr>
              <a:t>Department of Labor (52 Non-City Youth &amp; 81 City Youth)  Total = $250,168 ($226,913 Summer funds)</a:t>
            </a:r>
          </a:p>
          <a:p>
            <a:pPr marL="1371600" indent="-457200" algn="just">
              <a:spcBef>
                <a:spcPts val="0"/>
              </a:spcBef>
              <a:spcAft>
                <a:spcPts val="0"/>
              </a:spcAft>
              <a:buClr>
                <a:schemeClr val="accent5"/>
              </a:buClr>
              <a:buFontTx/>
              <a:buChar char="-"/>
            </a:pPr>
            <a:r>
              <a:rPr lang="en-US" sz="1600" dirty="0">
                <a:latin typeface="Arial" panose="020B0604020202020204" pitchFamily="34" charset="0"/>
                <a:cs typeface="Arial" panose="020B0604020202020204" pitchFamily="34" charset="0"/>
              </a:rPr>
              <a:t>Bank of America (104 Youth Workers)  Total = $100,000</a:t>
            </a:r>
          </a:p>
          <a:p>
            <a:pPr lvl="1">
              <a:spcAft>
                <a:spcPts val="600"/>
              </a:spcAft>
            </a:pPr>
            <a:endParaRPr lang="en-US" sz="1600" b="1" dirty="0"/>
          </a:p>
        </p:txBody>
      </p:sp>
      <p:sp>
        <p:nvSpPr>
          <p:cNvPr id="2" name="Content Placeholder 2">
            <a:extLst>
              <a:ext uri="{FF2B5EF4-FFF2-40B4-BE49-F238E27FC236}">
                <a16:creationId xmlns:a16="http://schemas.microsoft.com/office/drawing/2014/main" id="{03A76072-7647-91E1-8A0F-3C9363EF81A3}"/>
              </a:ext>
            </a:extLst>
          </p:cNvPr>
          <p:cNvSpPr txBox="1">
            <a:spLocks/>
          </p:cNvSpPr>
          <p:nvPr/>
        </p:nvSpPr>
        <p:spPr>
          <a:xfrm>
            <a:off x="257703" y="826302"/>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Question 9b &amp; 9c</a:t>
            </a:r>
          </a:p>
        </p:txBody>
      </p:sp>
      <p:pic>
        <p:nvPicPr>
          <p:cNvPr id="3" name="Picture 2">
            <a:extLst>
              <a:ext uri="{FF2B5EF4-FFF2-40B4-BE49-F238E27FC236}">
                <a16:creationId xmlns:a16="http://schemas.microsoft.com/office/drawing/2014/main" id="{86E95B91-7BC3-B53F-E337-65EB09178F81}"/>
              </a:ext>
            </a:extLst>
          </p:cNvPr>
          <p:cNvPicPr>
            <a:picLocks noChangeAspect="1"/>
          </p:cNvPicPr>
          <p:nvPr/>
        </p:nvPicPr>
        <p:blipFill>
          <a:blip r:embed="rId2"/>
          <a:stretch>
            <a:fillRect/>
          </a:stretch>
        </p:blipFill>
        <p:spPr>
          <a:xfrm>
            <a:off x="4984296" y="1850571"/>
            <a:ext cx="5162550" cy="1219200"/>
          </a:xfrm>
          <a:prstGeom prst="rect">
            <a:avLst/>
          </a:prstGeom>
        </p:spPr>
      </p:pic>
    </p:spTree>
    <p:extLst>
      <p:ext uri="{BB962C8B-B14F-4D97-AF65-F5344CB8AC3E}">
        <p14:creationId xmlns:p14="http://schemas.microsoft.com/office/powerpoint/2010/main" val="38769702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30E4F3-A696-C186-36BA-A5489DD1E2E7}"/>
              </a:ext>
            </a:extLst>
          </p:cNvPr>
          <p:cNvSpPr txBox="1"/>
          <p:nvPr/>
        </p:nvSpPr>
        <p:spPr>
          <a:xfrm>
            <a:off x="182396" y="1604322"/>
            <a:ext cx="10249178" cy="4662815"/>
          </a:xfrm>
          <a:prstGeom prst="rect">
            <a:avLst/>
          </a:prstGeom>
          <a:noFill/>
        </p:spPr>
        <p:txBody>
          <a:bodyPr wrap="square">
            <a:spAutoFit/>
          </a:bodyPr>
          <a:lstStyle/>
          <a:p>
            <a:r>
              <a:rPr lang="en-US" sz="1600" b="1" dirty="0">
                <a:latin typeface="Arial" panose="020B0604020202020204" pitchFamily="34" charset="0"/>
                <a:cs typeface="Arial" panose="020B0604020202020204" pitchFamily="34" charset="0"/>
              </a:rPr>
              <a:t>Discuss the planned use of ~$1.2M budgeted for Temporary Salaries.</a:t>
            </a:r>
          </a:p>
          <a:p>
            <a:pPr lvl="1">
              <a:spcAft>
                <a:spcPts val="600"/>
              </a:spcAft>
            </a:pPr>
            <a:endParaRPr lang="en-US" sz="1600" b="1" dirty="0">
              <a:latin typeface="Arial" panose="020B0604020202020204" pitchFamily="34" charset="0"/>
              <a:cs typeface="Arial" panose="020B0604020202020204" pitchFamily="34" charset="0"/>
            </a:endParaRPr>
          </a:p>
          <a:p>
            <a:pPr lvl="1">
              <a:spcAft>
                <a:spcPts val="600"/>
              </a:spcAft>
            </a:pPr>
            <a:r>
              <a:rPr lang="en-US" sz="1600" b="1" dirty="0">
                <a:latin typeface="Arial" panose="020B0604020202020204" pitchFamily="34" charset="0"/>
                <a:cs typeface="Arial" panose="020B0604020202020204" pitchFamily="34" charset="0"/>
              </a:rPr>
              <a:t>e)	</a:t>
            </a:r>
            <a:r>
              <a:rPr lang="en-US" b="1" dirty="0">
                <a:latin typeface="Arial" panose="020B0604020202020204" pitchFamily="34" charset="0"/>
                <a:cs typeface="Arial" panose="020B0604020202020204" pitchFamily="34" charset="0"/>
              </a:rPr>
              <a:t>Specify number of youth career pathway jobs and correlating cost.</a:t>
            </a:r>
          </a:p>
          <a:p>
            <a:pPr lvl="3">
              <a:spcAft>
                <a:spcPts val="600"/>
              </a:spcAft>
            </a:pPr>
            <a:r>
              <a:rPr lang="en-US" sz="1600" dirty="0">
                <a:latin typeface="Arial" panose="020B0604020202020204" pitchFamily="34" charset="0"/>
                <a:cs typeface="Arial" panose="020B0604020202020204" pitchFamily="34" charset="0"/>
              </a:rPr>
              <a:t>There are 10 career pathway tracks</a:t>
            </a:r>
          </a:p>
          <a:p>
            <a:pPr lvl="3">
              <a:spcAft>
                <a:spcPts val="600"/>
              </a:spcAft>
            </a:pPr>
            <a:r>
              <a:rPr lang="en-US" sz="1600" b="0" i="0" dirty="0">
                <a:solidFill>
                  <a:srgbClr val="242424"/>
                </a:solidFill>
                <a:effectLst/>
                <a:latin typeface="Arial" panose="020B0604020202020204" pitchFamily="34" charset="0"/>
                <a:cs typeface="Arial" panose="020B0604020202020204" pitchFamily="34" charset="0"/>
              </a:rPr>
              <a:t>2025-2026 YCD Career Pathways:</a:t>
            </a:r>
            <a:endParaRPr lang="en-US" sz="1600" dirty="0">
              <a:solidFill>
                <a:srgbClr val="242424"/>
              </a:solidFill>
              <a:latin typeface="Arial" panose="020B0604020202020204" pitchFamily="34" charset="0"/>
              <a:cs typeface="Arial" panose="020B0604020202020204" pitchFamily="34" charset="0"/>
            </a:endParaRPr>
          </a:p>
          <a:p>
            <a:pPr lvl="3">
              <a:spcAft>
                <a:spcPts val="600"/>
              </a:spcAft>
            </a:pPr>
            <a:r>
              <a:rPr lang="en-US" sz="1600" b="0" i="0" dirty="0">
                <a:solidFill>
                  <a:srgbClr val="242424"/>
                </a:solidFill>
                <a:effectLst/>
                <a:latin typeface="Arial" panose="020B0604020202020204" pitchFamily="34" charset="0"/>
                <a:cs typeface="Arial" panose="020B0604020202020204" pitchFamily="34" charset="0"/>
              </a:rPr>
              <a:t>Total Jobs: approximately </a:t>
            </a:r>
            <a:r>
              <a:rPr lang="en-US" sz="1600" dirty="0">
                <a:solidFill>
                  <a:srgbClr val="242424"/>
                </a:solidFill>
                <a:latin typeface="Arial" panose="020B0604020202020204" pitchFamily="34" charset="0"/>
                <a:cs typeface="Arial" panose="020B0604020202020204" pitchFamily="34" charset="0"/>
              </a:rPr>
              <a:t>40</a:t>
            </a:r>
            <a:r>
              <a:rPr lang="en-US" sz="1600" b="0" i="0" dirty="0">
                <a:solidFill>
                  <a:srgbClr val="242424"/>
                </a:solidFill>
                <a:effectLst/>
                <a:latin typeface="Arial" panose="020B0604020202020204" pitchFamily="34" charset="0"/>
                <a:cs typeface="Arial" panose="020B0604020202020204" pitchFamily="34" charset="0"/>
              </a:rPr>
              <a:t> youth jobs</a:t>
            </a:r>
            <a:endParaRPr lang="en-US" sz="1600" dirty="0">
              <a:solidFill>
                <a:srgbClr val="242424"/>
              </a:solidFill>
              <a:latin typeface="Arial" panose="020B0604020202020204" pitchFamily="34" charset="0"/>
              <a:cs typeface="Arial" panose="020B0604020202020204" pitchFamily="34" charset="0"/>
            </a:endParaRPr>
          </a:p>
          <a:p>
            <a:pPr lvl="3">
              <a:spcAft>
                <a:spcPts val="600"/>
              </a:spcAft>
            </a:pPr>
            <a:r>
              <a:rPr lang="en-US" sz="1600" b="0" i="0" dirty="0">
                <a:solidFill>
                  <a:srgbClr val="242424"/>
                </a:solidFill>
                <a:effectLst/>
                <a:latin typeface="Arial" panose="020B0604020202020204" pitchFamily="34" charset="0"/>
                <a:cs typeface="Arial" panose="020B0604020202020204" pitchFamily="34" charset="0"/>
              </a:rPr>
              <a:t>Total costs: approximately $1</a:t>
            </a:r>
            <a:r>
              <a:rPr lang="en-US" sz="1600" dirty="0">
                <a:solidFill>
                  <a:srgbClr val="242424"/>
                </a:solidFill>
                <a:latin typeface="Arial" panose="020B0604020202020204" pitchFamily="34" charset="0"/>
                <a:cs typeface="Arial" panose="020B0604020202020204" pitchFamily="34" charset="0"/>
              </a:rPr>
              <a:t>20</a:t>
            </a:r>
            <a:r>
              <a:rPr lang="en-US" sz="1600" b="0" i="0" dirty="0">
                <a:solidFill>
                  <a:srgbClr val="242424"/>
                </a:solidFill>
                <a:effectLst/>
                <a:latin typeface="Arial" panose="020B0604020202020204" pitchFamily="34" charset="0"/>
                <a:cs typeface="Arial" panose="020B0604020202020204" pitchFamily="34" charset="0"/>
              </a:rPr>
              <a:t>,000 ($75,000 Bank of America grant, balance from general fund)</a:t>
            </a:r>
          </a:p>
          <a:p>
            <a:pPr lvl="1">
              <a:spcAft>
                <a:spcPts val="600"/>
              </a:spcAft>
            </a:pPr>
            <a:r>
              <a:rPr lang="en-US" sz="1600" b="1" dirty="0">
                <a:latin typeface="Arial" panose="020B0604020202020204" pitchFamily="34" charset="0"/>
                <a:cs typeface="Arial" panose="020B0604020202020204" pitchFamily="34" charset="0"/>
              </a:rPr>
              <a:t>Specify the number of corporations, etc. that has sponsored summer youth jobs in FY2025, and number anticipated for FY2026.</a:t>
            </a:r>
          </a:p>
          <a:p>
            <a:pPr marL="1371600" lvl="1" algn="just">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FY 2026</a:t>
            </a:r>
          </a:p>
          <a:p>
            <a:pPr lvl="4">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Bank of America</a:t>
            </a:r>
          </a:p>
          <a:p>
            <a:pPr marL="1371600" marR="0" lvl="0" indent="-457200" algn="just" defTabSz="914400" rtl="0" eaLnBrk="1" fontAlgn="auto" latinLnBrk="0" hangingPunct="1">
              <a:lnSpc>
                <a:spcPct val="100000"/>
              </a:lnSpc>
              <a:spcBef>
                <a:spcPts val="0"/>
              </a:spcBef>
              <a:spcAft>
                <a:spcPts val="0"/>
              </a:spcAft>
              <a:buClr>
                <a:srgbClr val="5B9BD5"/>
              </a:buClr>
              <a:buSzTx/>
              <a:buFontTx/>
              <a:buNone/>
              <a:tabLst/>
              <a:defRPr/>
            </a:pP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828800" lvl="1" indent="-457200" algn="just">
              <a:buClr>
                <a:srgbClr val="5B9BD5"/>
              </a:buClr>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FY 2025</a:t>
            </a:r>
          </a:p>
          <a:p>
            <a:pPr lvl="4">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Bank of America</a:t>
            </a:r>
            <a:endParaRPr lang="en-US" sz="1600" b="1" dirty="0">
              <a:latin typeface="Arial" panose="020B0604020202020204" pitchFamily="34" charset="0"/>
              <a:cs typeface="Arial" panose="020B0604020202020204" pitchFamily="34" charset="0"/>
            </a:endParaRPr>
          </a:p>
          <a:p>
            <a:pPr lvl="1">
              <a:spcAft>
                <a:spcPts val="600"/>
              </a:spcAft>
            </a:pPr>
            <a:endParaRPr lang="en-US" sz="2000" b="1" dirty="0"/>
          </a:p>
        </p:txBody>
      </p:sp>
      <p:sp>
        <p:nvSpPr>
          <p:cNvPr id="2" name="Content Placeholder 2">
            <a:extLst>
              <a:ext uri="{FF2B5EF4-FFF2-40B4-BE49-F238E27FC236}">
                <a16:creationId xmlns:a16="http://schemas.microsoft.com/office/drawing/2014/main" id="{03A76072-7647-91E1-8A0F-3C9363EF81A3}"/>
              </a:ext>
            </a:extLst>
          </p:cNvPr>
          <p:cNvSpPr txBox="1">
            <a:spLocks/>
          </p:cNvSpPr>
          <p:nvPr/>
        </p:nvSpPr>
        <p:spPr>
          <a:xfrm>
            <a:off x="531811" y="1130497"/>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Question 9d &amp; 9e</a:t>
            </a:r>
          </a:p>
        </p:txBody>
      </p:sp>
    </p:spTree>
    <p:extLst>
      <p:ext uri="{BB962C8B-B14F-4D97-AF65-F5344CB8AC3E}">
        <p14:creationId xmlns:p14="http://schemas.microsoft.com/office/powerpoint/2010/main" val="1228493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5C0AB5-FC08-D090-AA4D-2282F42F08E9}"/>
              </a:ext>
            </a:extLst>
          </p:cNvPr>
          <p:cNvSpPr>
            <a:spLocks noGrp="1"/>
          </p:cNvSpPr>
          <p:nvPr>
            <p:ph sz="half" idx="13"/>
          </p:nvPr>
        </p:nvSpPr>
        <p:spPr>
          <a:xfrm>
            <a:off x="393409" y="927232"/>
            <a:ext cx="4934479" cy="473825"/>
          </a:xfrm>
        </p:spPr>
        <p:txBody>
          <a:bodyPr>
            <a:normAutofit lnSpcReduction="10000"/>
          </a:bodyPr>
          <a:lstStyle/>
          <a:p>
            <a:r>
              <a:rPr lang="en-US"/>
              <a:t>Question 10. UPDATE TABLE</a:t>
            </a:r>
          </a:p>
        </p:txBody>
      </p:sp>
      <p:sp>
        <p:nvSpPr>
          <p:cNvPr id="4" name="Rectangle 1">
            <a:extLst>
              <a:ext uri="{FF2B5EF4-FFF2-40B4-BE49-F238E27FC236}">
                <a16:creationId xmlns:a16="http://schemas.microsoft.com/office/drawing/2014/main" id="{3A43253D-BA43-72E7-4EDC-B3147DE53E0B}"/>
              </a:ext>
            </a:extLst>
          </p:cNvPr>
          <p:cNvSpPr>
            <a:spLocks noChangeArrowheads="1"/>
          </p:cNvSpPr>
          <p:nvPr/>
        </p:nvSpPr>
        <p:spPr bwMode="auto">
          <a:xfrm>
            <a:off x="594094" y="1593534"/>
            <a:ext cx="10664516"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en-US" altLang="en-US" b="1">
                <a:latin typeface="Arial" panose="020B0604020202020204" pitchFamily="34" charset="0"/>
              </a:rPr>
              <a:t>Discuss the planned use of ~$56K budgeted for Consultants.</a:t>
            </a: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5" name="Rectangle 1">
            <a:extLst>
              <a:ext uri="{FF2B5EF4-FFF2-40B4-BE49-F238E27FC236}">
                <a16:creationId xmlns:a16="http://schemas.microsoft.com/office/drawing/2014/main" id="{06023BDD-6A94-A4D3-3E40-DA4E9D8989F5}"/>
              </a:ext>
            </a:extLst>
          </p:cNvPr>
          <p:cNvSpPr>
            <a:spLocks noChangeArrowheads="1"/>
          </p:cNvSpPr>
          <p:nvPr/>
        </p:nvSpPr>
        <p:spPr bwMode="auto">
          <a:xfrm>
            <a:off x="1535491" y="25542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6" name="Table 5">
            <a:extLst>
              <a:ext uri="{FF2B5EF4-FFF2-40B4-BE49-F238E27FC236}">
                <a16:creationId xmlns:a16="http://schemas.microsoft.com/office/drawing/2014/main" id="{C3A87252-CA1B-FCA9-9B1C-35A1CBB17FD1}"/>
              </a:ext>
            </a:extLst>
          </p:cNvPr>
          <p:cNvGraphicFramePr>
            <a:graphicFrameLocks noGrp="1"/>
          </p:cNvGraphicFramePr>
          <p:nvPr>
            <p:extLst>
              <p:ext uri="{D42A27DB-BD31-4B8C-83A1-F6EECF244321}">
                <p14:modId xmlns:p14="http://schemas.microsoft.com/office/powerpoint/2010/main" val="1000525289"/>
              </p:ext>
            </p:extLst>
          </p:nvPr>
        </p:nvGraphicFramePr>
        <p:xfrm>
          <a:off x="594094" y="2411302"/>
          <a:ext cx="10771190" cy="3188357"/>
        </p:xfrm>
        <a:graphic>
          <a:graphicData uri="http://schemas.openxmlformats.org/drawingml/2006/table">
            <a:tbl>
              <a:tblPr/>
              <a:tblGrid>
                <a:gridCol w="3387971">
                  <a:extLst>
                    <a:ext uri="{9D8B030D-6E8A-4147-A177-3AD203B41FA5}">
                      <a16:colId xmlns:a16="http://schemas.microsoft.com/office/drawing/2014/main" val="3567060565"/>
                    </a:ext>
                  </a:extLst>
                </a:gridCol>
                <a:gridCol w="1278479">
                  <a:extLst>
                    <a:ext uri="{9D8B030D-6E8A-4147-A177-3AD203B41FA5}">
                      <a16:colId xmlns:a16="http://schemas.microsoft.com/office/drawing/2014/main" val="1295749760"/>
                    </a:ext>
                  </a:extLst>
                </a:gridCol>
                <a:gridCol w="5157683">
                  <a:extLst>
                    <a:ext uri="{9D8B030D-6E8A-4147-A177-3AD203B41FA5}">
                      <a16:colId xmlns:a16="http://schemas.microsoft.com/office/drawing/2014/main" val="1584666684"/>
                    </a:ext>
                  </a:extLst>
                </a:gridCol>
                <a:gridCol w="947057">
                  <a:extLst>
                    <a:ext uri="{9D8B030D-6E8A-4147-A177-3AD203B41FA5}">
                      <a16:colId xmlns:a16="http://schemas.microsoft.com/office/drawing/2014/main" val="2585713611"/>
                    </a:ext>
                  </a:extLst>
                </a:gridCol>
              </a:tblGrid>
              <a:tr h="556883">
                <a:tc>
                  <a:txBody>
                    <a:bodyPr/>
                    <a:lstStyle/>
                    <a:p>
                      <a:pPr marL="0" marR="0" algn="ctr" fontAlgn="b">
                        <a:spcBef>
                          <a:spcPts val="0"/>
                        </a:spcBef>
                        <a:spcAft>
                          <a:spcPts val="0"/>
                        </a:spcAft>
                      </a:pPr>
                      <a:r>
                        <a:rPr lang="en-US" sz="1400" b="1">
                          <a:solidFill>
                            <a:srgbClr val="000000"/>
                          </a:solidFill>
                          <a:effectLst/>
                          <a:latin typeface="Arial" panose="020B0604020202020204" pitchFamily="34" charset="0"/>
                          <a:cs typeface="Arial" panose="020B0604020202020204" pitchFamily="34" charset="0"/>
                        </a:rPr>
                        <a:t>PROFESSIONAL FEES  52701- Consultants </a:t>
                      </a:r>
                      <a:endParaRPr lang="en-US" sz="1400">
                        <a:effectLst/>
                        <a:latin typeface="Arial" panose="020B0604020202020204" pitchFamily="34" charset="0"/>
                        <a:cs typeface="Arial" panose="020B0604020202020204" pitchFamily="34" charset="0"/>
                      </a:endParaRP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marL="0" marR="0" algn="ctr" fontAlgn="b">
                        <a:spcBef>
                          <a:spcPts val="0"/>
                        </a:spcBef>
                        <a:spcAft>
                          <a:spcPts val="0"/>
                        </a:spcAft>
                      </a:pPr>
                      <a:r>
                        <a:rPr lang="en-US" sz="1400" b="1">
                          <a:solidFill>
                            <a:srgbClr val="000000"/>
                          </a:solidFill>
                          <a:effectLst/>
                          <a:latin typeface="Arial" panose="020B0604020202020204" pitchFamily="34" charset="0"/>
                          <a:cs typeface="Arial" panose="020B0604020202020204" pitchFamily="34" charset="0"/>
                        </a:rPr>
                        <a:t>FY25 PROPOSED</a:t>
                      </a:r>
                      <a:endParaRPr lang="en-US" sz="1400">
                        <a:effectLst/>
                        <a:latin typeface="Arial" panose="020B0604020202020204" pitchFamily="34" charset="0"/>
                        <a:cs typeface="Arial" panose="020B0604020202020204" pitchFamily="34" charset="0"/>
                      </a:endParaRP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marL="0" marR="0" algn="ctr" fontAlgn="b">
                        <a:spcBef>
                          <a:spcPts val="0"/>
                        </a:spcBef>
                        <a:spcAft>
                          <a:spcPts val="0"/>
                        </a:spcAft>
                      </a:pPr>
                      <a:r>
                        <a:rPr lang="en-US" sz="1400" b="1">
                          <a:solidFill>
                            <a:srgbClr val="000000"/>
                          </a:solidFill>
                          <a:effectLst/>
                          <a:latin typeface="Arial" panose="020B0604020202020204" pitchFamily="34" charset="0"/>
                          <a:cs typeface="Arial" panose="020B0604020202020204" pitchFamily="34" charset="0"/>
                        </a:rPr>
                        <a:t>PURPOSE</a:t>
                      </a:r>
                      <a:endParaRPr lang="en-US" sz="140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marL="0" marR="0" fontAlgn="b">
                        <a:spcBef>
                          <a:spcPts val="0"/>
                        </a:spcBef>
                        <a:spcAft>
                          <a:spcPts val="0"/>
                        </a:spcAft>
                      </a:pPr>
                      <a:r>
                        <a:rPr lang="en-US" sz="1400">
                          <a:solidFill>
                            <a:srgbClr val="000000"/>
                          </a:solidFill>
                          <a:effectLst/>
                          <a:latin typeface="Arial" panose="020B0604020202020204" pitchFamily="34" charset="0"/>
                          <a:cs typeface="Arial" panose="020B0604020202020204" pitchFamily="34" charset="0"/>
                        </a:rPr>
                        <a:t> </a:t>
                      </a:r>
                      <a:endParaRPr lang="en-US" sz="1400">
                        <a:effectLst/>
                        <a:latin typeface="Arial" panose="020B0604020202020204" pitchFamily="34" charset="0"/>
                        <a:cs typeface="Arial" panose="020B0604020202020204" pitchFamily="34" charset="0"/>
                      </a:endParaRP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638864184"/>
                  </a:ext>
                </a:extLst>
              </a:tr>
              <a:tr h="556883">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cs typeface="Arial" panose="020B0604020202020204" pitchFamily="34" charset="0"/>
                        </a:rPr>
                        <a:t>ADMIN (52701)</a:t>
                      </a:r>
                      <a:endParaRPr lang="en-US" sz="140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cs typeface="Arial" panose="020B0604020202020204" pitchFamily="34" charset="0"/>
                        </a:rPr>
                        <a:t>$4,000</a:t>
                      </a:r>
                      <a:endParaRPr lang="en-US" sz="140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i="1">
                          <a:solidFill>
                            <a:srgbClr val="000000"/>
                          </a:solidFill>
                          <a:effectLst/>
                          <a:latin typeface="Arial" panose="020B0604020202020204" pitchFamily="34" charset="0"/>
                          <a:cs typeface="Arial" panose="020B0604020202020204" pitchFamily="34" charset="0"/>
                        </a:rPr>
                        <a:t>Consultants as needed to create Community Based Programming</a:t>
                      </a:r>
                      <a:endParaRPr lang="en-US" sz="140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FF0000"/>
                          </a:solidFill>
                          <a:effectLst/>
                          <a:latin typeface="Arial" panose="020B0604020202020204" pitchFamily="34" charset="0"/>
                          <a:cs typeface="Arial" panose="020B0604020202020204" pitchFamily="34" charset="0"/>
                        </a:rPr>
                        <a:t>($1500)</a:t>
                      </a: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44063301"/>
                  </a:ext>
                </a:extLst>
              </a:tr>
              <a:tr h="556883">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cs typeface="Arial" panose="020B0604020202020204" pitchFamily="34" charset="0"/>
                        </a:rPr>
                        <a:t>REC /WHACC  (52701)</a:t>
                      </a:r>
                      <a:endParaRPr lang="en-US" sz="140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cs typeface="Arial" panose="020B0604020202020204" pitchFamily="34" charset="0"/>
                        </a:rPr>
                        <a:t>$46,000</a:t>
                      </a:r>
                      <a:endParaRPr lang="en-US" sz="140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i="1">
                          <a:solidFill>
                            <a:srgbClr val="000000"/>
                          </a:solidFill>
                          <a:effectLst/>
                          <a:latin typeface="Arial" panose="020B0604020202020204" pitchFamily="34" charset="0"/>
                          <a:cs typeface="Arial" panose="020B0604020202020204" pitchFamily="34" charset="0"/>
                        </a:rPr>
                        <a:t>Safe Haven - $22,500/COMM PASS - $5700 / AQUATICS CERT - $4500 / PROF CONTRACTS - $7800 / LIFE SKILLS EDU - $3000 /  TRACK &amp; FIELD TIMER - $2500)</a:t>
                      </a:r>
                      <a:endParaRPr lang="en-US" sz="140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cs typeface="Arial" panose="020B0604020202020204" pitchFamily="34" charset="0"/>
                        </a:rPr>
                        <a:t>$325</a:t>
                      </a:r>
                      <a:endParaRPr lang="en-US" sz="1400">
                        <a:effectLst/>
                        <a:latin typeface="Arial" panose="020B0604020202020204" pitchFamily="34" charset="0"/>
                        <a:cs typeface="Arial" panose="020B0604020202020204" pitchFamily="34" charset="0"/>
                      </a:endParaRP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9505028"/>
                  </a:ext>
                </a:extLst>
              </a:tr>
              <a:tr h="1015493">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cs typeface="Arial" panose="020B0604020202020204" pitchFamily="34" charset="0"/>
                        </a:rPr>
                        <a:t>Y&amp;F (52701)</a:t>
                      </a:r>
                      <a:endParaRPr lang="en-US" sz="140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cs typeface="Arial" panose="020B0604020202020204" pitchFamily="34" charset="0"/>
                        </a:rPr>
                        <a:t>$6,000</a:t>
                      </a:r>
                      <a:endParaRPr lang="en-US" sz="140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i="1">
                          <a:solidFill>
                            <a:srgbClr val="000000"/>
                          </a:solidFill>
                          <a:effectLst/>
                          <a:latin typeface="Arial" panose="020B0604020202020204" pitchFamily="34" charset="0"/>
                          <a:cs typeface="Arial" panose="020B0604020202020204" pitchFamily="34" charset="0"/>
                        </a:rPr>
                        <a:t>52701 -$4000 /YCD Presenters-$2000 SUMMER STAFF TRAINING</a:t>
                      </a:r>
                    </a:p>
                    <a:p>
                      <a:pPr marL="0" marR="0" fontAlgn="b">
                        <a:spcBef>
                          <a:spcPts val="0"/>
                        </a:spcBef>
                        <a:spcAft>
                          <a:spcPts val="0"/>
                        </a:spcAft>
                      </a:pPr>
                      <a:r>
                        <a:rPr lang="en-US" sz="1400" i="1">
                          <a:solidFill>
                            <a:srgbClr val="000000"/>
                          </a:solidFill>
                          <a:effectLst/>
                          <a:latin typeface="Arial" panose="020B0604020202020204" pitchFamily="34" charset="0"/>
                          <a:cs typeface="Arial" panose="020B0604020202020204" pitchFamily="34" charset="0"/>
                        </a:rPr>
                        <a:t>(DIGICON HOSTING EXPENSE ABSORBED BY IT)</a:t>
                      </a: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FF0000"/>
                          </a:solidFill>
                          <a:effectLst/>
                          <a:latin typeface="Arial" panose="020B0604020202020204" pitchFamily="34" charset="0"/>
                          <a:cs typeface="Arial" panose="020B0604020202020204" pitchFamily="34" charset="0"/>
                        </a:rPr>
                        <a:t>($10,000)</a:t>
                      </a: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4291018"/>
                  </a:ext>
                </a:extLst>
              </a:tr>
              <a:tr h="327578">
                <a:tc>
                  <a:txBody>
                    <a:bodyPr/>
                    <a:lstStyle/>
                    <a:p>
                      <a:pPr marL="0" marR="0" algn="ctr" fontAlgn="b">
                        <a:spcBef>
                          <a:spcPts val="0"/>
                        </a:spcBef>
                        <a:spcAft>
                          <a:spcPts val="0"/>
                        </a:spcAft>
                      </a:pPr>
                      <a:r>
                        <a:rPr lang="en-US" sz="1400" b="1">
                          <a:solidFill>
                            <a:srgbClr val="000000"/>
                          </a:solidFill>
                          <a:effectLst/>
                          <a:latin typeface="Arial" panose="020B0604020202020204" pitchFamily="34" charset="0"/>
                          <a:cs typeface="Arial" panose="020B0604020202020204" pitchFamily="34" charset="0"/>
                        </a:rPr>
                        <a:t>TOTAL</a:t>
                      </a:r>
                      <a:endParaRPr lang="en-US" sz="1400" b="1">
                        <a:effectLst/>
                        <a:latin typeface="Arial" panose="020B0604020202020204" pitchFamily="34" charset="0"/>
                        <a:cs typeface="Arial" panose="020B0604020202020204" pitchFamily="34" charset="0"/>
                      </a:endParaRP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b="1">
                          <a:solidFill>
                            <a:srgbClr val="000000"/>
                          </a:solidFill>
                          <a:effectLst/>
                          <a:latin typeface="Arial" panose="020B0604020202020204" pitchFamily="34" charset="0"/>
                          <a:cs typeface="Arial" panose="020B0604020202020204" pitchFamily="34" charset="0"/>
                        </a:rPr>
                        <a:t>$56,000</a:t>
                      </a:r>
                      <a:endParaRPr lang="en-US" sz="140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a:solidFill>
                            <a:srgbClr val="000000"/>
                          </a:solidFill>
                          <a:effectLst/>
                          <a:latin typeface="Arial" panose="020B0604020202020204" pitchFamily="34" charset="0"/>
                          <a:cs typeface="Arial" panose="020B0604020202020204" pitchFamily="34" charset="0"/>
                        </a:rPr>
                        <a:t> </a:t>
                      </a:r>
                      <a:endParaRPr lang="en-US" sz="140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a:solidFill>
                            <a:srgbClr val="000000"/>
                          </a:solidFill>
                          <a:effectLst/>
                          <a:latin typeface="Arial" panose="020B0604020202020204" pitchFamily="34" charset="0"/>
                          <a:cs typeface="Arial" panose="020B0604020202020204" pitchFamily="34" charset="0"/>
                        </a:rPr>
                        <a:t> </a:t>
                      </a:r>
                      <a:endParaRPr lang="en-US" sz="1400">
                        <a:effectLst/>
                        <a:latin typeface="Arial" panose="020B0604020202020204" pitchFamily="34" charset="0"/>
                        <a:cs typeface="Arial" panose="020B0604020202020204" pitchFamily="34" charset="0"/>
                      </a:endParaRP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2482245"/>
                  </a:ext>
                </a:extLst>
              </a:tr>
            </a:tbl>
          </a:graphicData>
        </a:graphic>
      </p:graphicFrame>
    </p:spTree>
    <p:extLst>
      <p:ext uri="{BB962C8B-B14F-4D97-AF65-F5344CB8AC3E}">
        <p14:creationId xmlns:p14="http://schemas.microsoft.com/office/powerpoint/2010/main" val="26728910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5C0AB5-FC08-D090-AA4D-2282F42F08E9}"/>
              </a:ext>
            </a:extLst>
          </p:cNvPr>
          <p:cNvSpPr>
            <a:spLocks noGrp="1"/>
          </p:cNvSpPr>
          <p:nvPr>
            <p:ph sz="half" idx="13"/>
          </p:nvPr>
        </p:nvSpPr>
        <p:spPr>
          <a:xfrm>
            <a:off x="183859" y="1208928"/>
            <a:ext cx="4934479" cy="473825"/>
          </a:xfrm>
        </p:spPr>
        <p:txBody>
          <a:bodyPr>
            <a:normAutofit lnSpcReduction="10000"/>
          </a:bodyPr>
          <a:lstStyle/>
          <a:p>
            <a:r>
              <a:rPr lang="en-US">
                <a:latin typeface="Arial" panose="020B0604020202020204" pitchFamily="34" charset="0"/>
                <a:cs typeface="Arial" panose="020B0604020202020204" pitchFamily="34" charset="0"/>
              </a:rPr>
              <a:t>Question 11</a:t>
            </a:r>
          </a:p>
        </p:txBody>
      </p:sp>
      <p:sp>
        <p:nvSpPr>
          <p:cNvPr id="4" name="Rectangle 1">
            <a:extLst>
              <a:ext uri="{FF2B5EF4-FFF2-40B4-BE49-F238E27FC236}">
                <a16:creationId xmlns:a16="http://schemas.microsoft.com/office/drawing/2014/main" id="{3A43253D-BA43-72E7-4EDC-B3147DE53E0B}"/>
              </a:ext>
            </a:extLst>
          </p:cNvPr>
          <p:cNvSpPr>
            <a:spLocks noChangeArrowheads="1"/>
          </p:cNvSpPr>
          <p:nvPr/>
        </p:nvSpPr>
        <p:spPr bwMode="auto">
          <a:xfrm>
            <a:off x="567031" y="1863692"/>
            <a:ext cx="10664516" cy="209288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en-US" altLang="en-US" sz="1600" b="1">
                <a:latin typeface="Arial" panose="020B0604020202020204" pitchFamily="34" charset="0"/>
                <a:cs typeface="Arial" panose="020B0604020202020204" pitchFamily="34" charset="0"/>
              </a:rPr>
              <a:t>Discuss the planned use of ~$160K budgeted in Overtime and the mechanisms in place to keep it within budget, considering FY25 is trending to exceed budget.</a:t>
            </a:r>
          </a:p>
          <a:p>
            <a:pPr lvl="0" algn="just" eaLnBrk="0" fontAlgn="base" hangingPunct="0">
              <a:spcBef>
                <a:spcPct val="0"/>
              </a:spcBef>
              <a:spcAft>
                <a:spcPct val="0"/>
              </a:spcAft>
            </a:pPr>
            <a:endParaRPr lang="en-US" altLang="en-US" sz="1600" b="1">
              <a:latin typeface="Arial" panose="020B0604020202020204" pitchFamily="34" charset="0"/>
              <a:cs typeface="Arial" panose="020B0604020202020204" pitchFamily="34" charset="0"/>
            </a:endParaRPr>
          </a:p>
          <a:p>
            <a:pPr lvl="1" algn="just" eaLnBrk="0" fontAlgn="base" hangingPunct="0">
              <a:spcBef>
                <a:spcPct val="0"/>
              </a:spcBef>
              <a:spcAft>
                <a:spcPct val="0"/>
              </a:spcAft>
            </a:pPr>
            <a:r>
              <a:rPr lang="en-US" sz="1600" spc="-5">
                <a:effectLst/>
                <a:latin typeface="Arial" panose="020B0604020202020204" pitchFamily="34" charset="0"/>
                <a:ea typeface="Times New Roman" panose="02020603050405020304" pitchFamily="18" charset="0"/>
                <a:cs typeface="Arial" panose="020B0604020202020204" pitchFamily="34" charset="0"/>
              </a:rPr>
              <a:t>The department has a staff shortage and with the number of citywide events the maintenance division has to support, it is sometimes difficult to maintain an efficient mechanism to control overtime. The maintenance divisions also has increases for extended pool hours. The department will also look to increase usage of Limited-Service Employee staff to avoid overtime overages. </a:t>
            </a:r>
          </a:p>
          <a:p>
            <a:pPr lvl="1" algn="just" eaLnBrk="0" fontAlgn="base" hangingPunct="0">
              <a:spcBef>
                <a:spcPct val="0"/>
              </a:spcBef>
              <a:spcAft>
                <a:spcPct val="0"/>
              </a:spcAft>
            </a:pPr>
            <a:endParaRPr kumimoji="0" lang="en-US" altLang="en-US" b="1" i="0" u="none" strike="noStrike" cap="none" normalizeH="0" baseline="0">
              <a:ln>
                <a:noFill/>
              </a:ln>
              <a:solidFill>
                <a:schemeClr val="tx1"/>
              </a:solidFill>
              <a:effectLst/>
              <a:latin typeface="Arial" panose="020B0604020202020204" pitchFamily="34" charset="0"/>
            </a:endParaRPr>
          </a:p>
        </p:txBody>
      </p:sp>
      <p:graphicFrame>
        <p:nvGraphicFramePr>
          <p:cNvPr id="2" name="Table 5">
            <a:extLst>
              <a:ext uri="{FF2B5EF4-FFF2-40B4-BE49-F238E27FC236}">
                <a16:creationId xmlns:a16="http://schemas.microsoft.com/office/drawing/2014/main" id="{6B79E898-9ED5-113C-B540-6A853E896DE9}"/>
              </a:ext>
            </a:extLst>
          </p:cNvPr>
          <p:cNvGraphicFramePr>
            <a:graphicFrameLocks noGrp="1"/>
          </p:cNvGraphicFramePr>
          <p:nvPr>
            <p:extLst>
              <p:ext uri="{D42A27DB-BD31-4B8C-83A1-F6EECF244321}">
                <p14:modId xmlns:p14="http://schemas.microsoft.com/office/powerpoint/2010/main" val="3918360187"/>
              </p:ext>
            </p:extLst>
          </p:nvPr>
        </p:nvGraphicFramePr>
        <p:xfrm>
          <a:off x="1446239" y="4137513"/>
          <a:ext cx="9371742" cy="1838949"/>
        </p:xfrm>
        <a:graphic>
          <a:graphicData uri="http://schemas.openxmlformats.org/drawingml/2006/table">
            <a:tbl>
              <a:tblPr firstRow="1" bandRow="1">
                <a:tableStyleId>{7DF18680-E054-41AD-8BC1-D1AEF772440D}</a:tableStyleId>
              </a:tblPr>
              <a:tblGrid>
                <a:gridCol w="5111002">
                  <a:extLst>
                    <a:ext uri="{9D8B030D-6E8A-4147-A177-3AD203B41FA5}">
                      <a16:colId xmlns:a16="http://schemas.microsoft.com/office/drawing/2014/main" val="1226955115"/>
                    </a:ext>
                  </a:extLst>
                </a:gridCol>
                <a:gridCol w="4260740">
                  <a:extLst>
                    <a:ext uri="{9D8B030D-6E8A-4147-A177-3AD203B41FA5}">
                      <a16:colId xmlns:a16="http://schemas.microsoft.com/office/drawing/2014/main" val="4208663259"/>
                    </a:ext>
                  </a:extLst>
                </a:gridCol>
              </a:tblGrid>
              <a:tr h="612983">
                <a:tc>
                  <a:txBody>
                    <a:bodyPr/>
                    <a:lstStyle/>
                    <a:p>
                      <a:pPr algn="ctr"/>
                      <a:r>
                        <a:rPr lang="en-US" sz="2200">
                          <a:solidFill>
                            <a:schemeClr val="bg1"/>
                          </a:solidFill>
                          <a:latin typeface="+mn-lt"/>
                        </a:rPr>
                        <a:t>Division</a:t>
                      </a:r>
                      <a:endParaRPr lang="en-US" sz="2200">
                        <a:solidFill>
                          <a:schemeClr val="bg1"/>
                        </a:solidFill>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200">
                          <a:solidFill>
                            <a:schemeClr val="bg1"/>
                          </a:solidFill>
                          <a:latin typeface="+mn-lt"/>
                        </a:rPr>
                        <a:t>Budget</a:t>
                      </a:r>
                      <a:endParaRPr lang="en-US" sz="2200">
                        <a:solidFill>
                          <a:schemeClr val="bg1"/>
                        </a:solidFill>
                        <a:latin typeface="+mn-lt"/>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400681974"/>
                  </a:ext>
                </a:extLst>
              </a:tr>
              <a:tr h="612983">
                <a:tc>
                  <a:txBody>
                    <a:bodyPr/>
                    <a:lstStyle/>
                    <a:p>
                      <a:pPr algn="ctr"/>
                      <a:r>
                        <a:rPr lang="en-US" sz="2200">
                          <a:latin typeface="+mn-lt"/>
                          <a:cs typeface="Times New Roman" panose="02020603050405020304" pitchFamily="18" charset="0"/>
                        </a:rPr>
                        <a:t>Maintenance </a:t>
                      </a:r>
                    </a:p>
                  </a:txBody>
                  <a:tcPr anchor="ctr">
                    <a:lnL w="12700" cap="flat" cmpd="sng" algn="ctr">
                      <a:solidFill>
                        <a:schemeClr val="tx1"/>
                      </a:solidFill>
                      <a:prstDash val="solid"/>
                      <a:round/>
                      <a:headEnd type="none" w="med" len="med"/>
                      <a:tailEnd type="none" w="med" len="med"/>
                    </a:lnL>
                  </a:tcPr>
                </a:tc>
                <a:tc>
                  <a:txBody>
                    <a:bodyPr/>
                    <a:lstStyle/>
                    <a:p>
                      <a:pPr algn="ctr"/>
                      <a:r>
                        <a:rPr lang="en-US" sz="2200" dirty="0">
                          <a:latin typeface="+mn-lt"/>
                          <a:cs typeface="Times New Roman" panose="02020603050405020304" pitchFamily="18" charset="0"/>
                        </a:rPr>
                        <a:t>$134,406</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26805353"/>
                  </a:ext>
                </a:extLst>
              </a:tr>
              <a:tr h="612983">
                <a:tc>
                  <a:txBody>
                    <a:bodyPr/>
                    <a:lstStyle/>
                    <a:p>
                      <a:pPr algn="ctr"/>
                      <a:r>
                        <a:rPr lang="en-US" sz="2200">
                          <a:latin typeface="+mn-lt"/>
                          <a:cs typeface="Times New Roman" panose="02020603050405020304" pitchFamily="18" charset="0"/>
                        </a:rPr>
                        <a:t>Recreation</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200" dirty="0">
                          <a:latin typeface="+mn-lt"/>
                          <a:cs typeface="Times New Roman" panose="02020603050405020304" pitchFamily="18" charset="0"/>
                        </a:rPr>
                        <a:t>$26,000</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0671895"/>
                  </a:ext>
                </a:extLst>
              </a:tr>
            </a:tbl>
          </a:graphicData>
        </a:graphic>
      </p:graphicFrame>
    </p:spTree>
    <p:extLst>
      <p:ext uri="{BB962C8B-B14F-4D97-AF65-F5344CB8AC3E}">
        <p14:creationId xmlns:p14="http://schemas.microsoft.com/office/powerpoint/2010/main" val="627119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5C0AB5-FC08-D090-AA4D-2282F42F08E9}"/>
              </a:ext>
            </a:extLst>
          </p:cNvPr>
          <p:cNvSpPr>
            <a:spLocks noGrp="1"/>
          </p:cNvSpPr>
          <p:nvPr>
            <p:ph sz="half" idx="13"/>
          </p:nvPr>
        </p:nvSpPr>
        <p:spPr>
          <a:xfrm>
            <a:off x="169190" y="842190"/>
            <a:ext cx="4934479" cy="473825"/>
          </a:xfrm>
        </p:spPr>
        <p:txBody>
          <a:bodyPr>
            <a:normAutofit lnSpcReduction="10000"/>
          </a:bodyPr>
          <a:lstStyle/>
          <a:p>
            <a:r>
              <a:rPr lang="en-US">
                <a:latin typeface="Arial" panose="020B0604020202020204" pitchFamily="34" charset="0"/>
                <a:cs typeface="Arial" panose="020B0604020202020204" pitchFamily="34" charset="0"/>
              </a:rPr>
              <a:t>Question 12</a:t>
            </a:r>
          </a:p>
        </p:txBody>
      </p:sp>
      <p:sp>
        <p:nvSpPr>
          <p:cNvPr id="4" name="Rectangle 1">
            <a:extLst>
              <a:ext uri="{FF2B5EF4-FFF2-40B4-BE49-F238E27FC236}">
                <a16:creationId xmlns:a16="http://schemas.microsoft.com/office/drawing/2014/main" id="{3A43253D-BA43-72E7-4EDC-B3147DE53E0B}"/>
              </a:ext>
            </a:extLst>
          </p:cNvPr>
          <p:cNvSpPr>
            <a:spLocks noChangeArrowheads="1"/>
          </p:cNvSpPr>
          <p:nvPr/>
        </p:nvSpPr>
        <p:spPr bwMode="auto">
          <a:xfrm>
            <a:off x="169190" y="1599217"/>
            <a:ext cx="10664516" cy="421653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en-US" altLang="en-US" sz="1600" b="1">
                <a:latin typeface="Arial" panose="020B0604020202020204" pitchFamily="34" charset="0"/>
                <a:cs typeface="Arial" panose="020B0604020202020204" pitchFamily="34" charset="0"/>
              </a:rPr>
              <a:t>Discuss the planned use for ~$445K budgeted in Miscellaneous Services, up ~$31K over the prior year’s budget.</a:t>
            </a:r>
          </a:p>
          <a:p>
            <a:pPr lvl="0" algn="just" eaLnBrk="0" fontAlgn="base" hangingPunct="0">
              <a:spcBef>
                <a:spcPct val="0"/>
              </a:spcBef>
              <a:spcAft>
                <a:spcPct val="0"/>
              </a:spcAft>
            </a:pPr>
            <a:endParaRPr lang="en-US" altLang="en-US" sz="1600" b="1">
              <a:latin typeface="Arial" panose="020B0604020202020204" pitchFamily="34" charset="0"/>
              <a:cs typeface="Arial" panose="020B0604020202020204" pitchFamily="34" charset="0"/>
            </a:endParaRPr>
          </a:p>
          <a:p>
            <a:pPr marL="800100" lvl="1" indent="-342900" algn="just" eaLnBrk="0" fontAlgn="base" hangingPunct="0">
              <a:spcBef>
                <a:spcPct val="0"/>
              </a:spcBef>
              <a:spcAft>
                <a:spcPts val="1200"/>
              </a:spcAft>
              <a:buFont typeface="+mj-lt"/>
              <a:buAutoNum type="alphaLcParenR"/>
            </a:pPr>
            <a:r>
              <a:rPr lang="en-US" altLang="en-US" sz="1600" b="1">
                <a:latin typeface="Arial" panose="020B0604020202020204" pitchFamily="34" charset="0"/>
                <a:cs typeface="Arial" panose="020B0604020202020204" pitchFamily="34" charset="0"/>
              </a:rPr>
              <a:t>Specify if the funding for graffiti removal is in addition to the services provided by Constituent Services.</a:t>
            </a:r>
          </a:p>
          <a:p>
            <a:pPr lvl="2" algn="just" eaLnBrk="0" fontAlgn="base" hangingPunct="0">
              <a:spcBef>
                <a:spcPct val="0"/>
              </a:spcBef>
              <a:spcAft>
                <a:spcPts val="1200"/>
              </a:spcAft>
            </a:pPr>
            <a:r>
              <a:rPr lang="en-US" sz="1600" spc="0">
                <a:effectLst/>
                <a:latin typeface="Arial" panose="020B0604020202020204" pitchFamily="34" charset="0"/>
                <a:ea typeface="Times New Roman" panose="02020603050405020304" pitchFamily="18" charset="0"/>
                <a:cs typeface="Arial" panose="020B0604020202020204" pitchFamily="34" charset="0"/>
              </a:rPr>
              <a:t>The maintenance division has a contract with a vendor that provides a more comprehensive package, that includes repainting areas that have been power washed and the ability to handle removing more sensitive painting materials.</a:t>
            </a:r>
            <a:endParaRPr lang="en-US" altLang="en-US" sz="1600">
              <a:latin typeface="Arial" panose="020B0604020202020204" pitchFamily="34" charset="0"/>
              <a:cs typeface="Arial" panose="020B0604020202020204" pitchFamily="34" charset="0"/>
            </a:endParaRPr>
          </a:p>
          <a:p>
            <a:pPr marL="800100" lvl="1" indent="-342900" algn="just" eaLnBrk="0" fontAlgn="base" hangingPunct="0">
              <a:spcBef>
                <a:spcPct val="0"/>
              </a:spcBef>
              <a:spcAft>
                <a:spcPts val="1200"/>
              </a:spcAft>
              <a:buFont typeface="+mj-lt"/>
              <a:buAutoNum type="alphaLcParenR"/>
            </a:pPr>
            <a:r>
              <a:rPr lang="en-US" altLang="en-US" sz="1600" b="1">
                <a:latin typeface="Arial" panose="020B0604020202020204" pitchFamily="34" charset="0"/>
                <a:cs typeface="Arial" panose="020B0604020202020204" pitchFamily="34" charset="0"/>
              </a:rPr>
              <a:t>Specify any projected revenues for hosting four (4) USA Boxing Mid-Atlantic Region events.</a:t>
            </a:r>
          </a:p>
          <a:p>
            <a:pPr lvl="2" algn="just" eaLnBrk="0" fontAlgn="base" hangingPunct="0">
              <a:spcBef>
                <a:spcPct val="0"/>
              </a:spcBef>
              <a:spcAft>
                <a:spcPts val="1200"/>
              </a:spcAft>
            </a:pPr>
            <a:r>
              <a:rPr lang="en-US" altLang="en-US" sz="1600">
                <a:latin typeface="Arial" panose="020B0604020202020204" pitchFamily="34" charset="0"/>
                <a:cs typeface="Arial" panose="020B0604020202020204" pitchFamily="34" charset="0"/>
              </a:rPr>
              <a:t>Potential revenue:</a:t>
            </a:r>
          </a:p>
          <a:p>
            <a:pPr lvl="2" algn="just" eaLnBrk="0" fontAlgn="base" hangingPunct="0">
              <a:spcBef>
                <a:spcPct val="0"/>
              </a:spcBef>
              <a:spcAft>
                <a:spcPts val="1200"/>
              </a:spcAft>
            </a:pPr>
            <a:r>
              <a:rPr lang="en-US" altLang="en-US" sz="1600">
                <a:latin typeface="Arial" panose="020B0604020202020204" pitchFamily="34" charset="0"/>
                <a:cs typeface="Arial" panose="020B0604020202020204" pitchFamily="34" charset="0"/>
              </a:rPr>
              <a:t>General Admission: $20 * 250 (approximate) = $5,000 * 4 events = $20,000</a:t>
            </a:r>
          </a:p>
          <a:p>
            <a:pPr lvl="2" algn="just" eaLnBrk="0" fontAlgn="base" hangingPunct="0">
              <a:spcBef>
                <a:spcPct val="0"/>
              </a:spcBef>
              <a:spcAft>
                <a:spcPts val="1200"/>
              </a:spcAft>
            </a:pPr>
            <a:endParaRPr lang="en-US" altLang="en-US" sz="1600">
              <a:highlight>
                <a:srgbClr val="FFFF00"/>
              </a:highlight>
              <a:latin typeface="Arial" panose="020B0604020202020204" pitchFamily="34" charset="0"/>
              <a:cs typeface="Arial" panose="020B0604020202020204" pitchFamily="34" charset="0"/>
            </a:endParaRPr>
          </a:p>
          <a:p>
            <a:pPr lvl="2" algn="just" eaLnBrk="0" fontAlgn="base" hangingPunct="0">
              <a:spcBef>
                <a:spcPct val="0"/>
              </a:spcBef>
              <a:spcAft>
                <a:spcPts val="1200"/>
              </a:spcAft>
            </a:pPr>
            <a:endParaRPr lang="en-US" altLang="en-US" sz="16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4592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5C0AB5-FC08-D090-AA4D-2282F42F08E9}"/>
              </a:ext>
            </a:extLst>
          </p:cNvPr>
          <p:cNvSpPr>
            <a:spLocks noGrp="1"/>
          </p:cNvSpPr>
          <p:nvPr>
            <p:ph sz="half" idx="13"/>
          </p:nvPr>
        </p:nvSpPr>
        <p:spPr>
          <a:xfrm>
            <a:off x="183859" y="900868"/>
            <a:ext cx="4934479" cy="473825"/>
          </a:xfrm>
        </p:spPr>
        <p:txBody>
          <a:bodyPr>
            <a:normAutofit lnSpcReduction="10000"/>
          </a:bodyPr>
          <a:lstStyle/>
          <a:p>
            <a:r>
              <a:rPr lang="en-US">
                <a:latin typeface="Arial" panose="020B0604020202020204" pitchFamily="34" charset="0"/>
                <a:cs typeface="Arial" panose="020B0604020202020204" pitchFamily="34" charset="0"/>
              </a:rPr>
              <a:t>Question 12</a:t>
            </a:r>
          </a:p>
        </p:txBody>
      </p:sp>
      <p:sp>
        <p:nvSpPr>
          <p:cNvPr id="4" name="Rectangle 1">
            <a:extLst>
              <a:ext uri="{FF2B5EF4-FFF2-40B4-BE49-F238E27FC236}">
                <a16:creationId xmlns:a16="http://schemas.microsoft.com/office/drawing/2014/main" id="{3A43253D-BA43-72E7-4EDC-B3147DE53E0B}"/>
              </a:ext>
            </a:extLst>
          </p:cNvPr>
          <p:cNvSpPr>
            <a:spLocks noChangeArrowheads="1"/>
          </p:cNvSpPr>
          <p:nvPr/>
        </p:nvSpPr>
        <p:spPr bwMode="auto">
          <a:xfrm>
            <a:off x="183859" y="1516418"/>
            <a:ext cx="10664516" cy="123110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en-US" altLang="en-US" sz="1600" b="1">
                <a:latin typeface="Arial" panose="020B0604020202020204" pitchFamily="34" charset="0"/>
                <a:cs typeface="Arial" panose="020B0604020202020204" pitchFamily="34" charset="0"/>
              </a:rPr>
              <a:t>Discuss the planned use for ~$445K budgeted in Miscellaneous Services, up ~$31K over the prior year’s budget.</a:t>
            </a:r>
          </a:p>
          <a:p>
            <a:pPr lvl="1" algn="just" eaLnBrk="0" fontAlgn="base" hangingPunct="0">
              <a:spcBef>
                <a:spcPct val="0"/>
              </a:spcBef>
              <a:spcAft>
                <a:spcPts val="1200"/>
              </a:spcAft>
            </a:pPr>
            <a:endParaRPr lang="en-US" altLang="en-US" sz="1600">
              <a:latin typeface="Arial" panose="020B0604020202020204" pitchFamily="34" charset="0"/>
              <a:cs typeface="Arial" panose="020B0604020202020204" pitchFamily="34" charset="0"/>
            </a:endParaRPr>
          </a:p>
          <a:p>
            <a:pPr lvl="1" algn="just" eaLnBrk="0" fontAlgn="base" hangingPunct="0">
              <a:spcBef>
                <a:spcPct val="0"/>
              </a:spcBef>
              <a:spcAft>
                <a:spcPts val="1200"/>
              </a:spcAft>
            </a:pPr>
            <a:endParaRPr lang="en-US" altLang="en-US" sz="1600" b="1">
              <a:highlight>
                <a:srgbClr val="FFFF00"/>
              </a:highlight>
              <a:latin typeface="Arial" panose="020B0604020202020204" pitchFamily="34" charset="0"/>
              <a:cs typeface="Arial" panose="020B0604020202020204" pitchFamily="34" charset="0"/>
            </a:endParaRPr>
          </a:p>
        </p:txBody>
      </p:sp>
      <p:sp>
        <p:nvSpPr>
          <p:cNvPr id="5" name="Rectangle 1">
            <a:extLst>
              <a:ext uri="{FF2B5EF4-FFF2-40B4-BE49-F238E27FC236}">
                <a16:creationId xmlns:a16="http://schemas.microsoft.com/office/drawing/2014/main" id="{95E97897-B16C-6877-0618-0462ADA895F7}"/>
              </a:ext>
            </a:extLst>
          </p:cNvPr>
          <p:cNvSpPr>
            <a:spLocks noChangeArrowheads="1"/>
          </p:cNvSpPr>
          <p:nvPr/>
        </p:nvSpPr>
        <p:spPr bwMode="auto">
          <a:xfrm>
            <a:off x="2520950" y="2889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6" name="Table 5">
            <a:extLst>
              <a:ext uri="{FF2B5EF4-FFF2-40B4-BE49-F238E27FC236}">
                <a16:creationId xmlns:a16="http://schemas.microsoft.com/office/drawing/2014/main" id="{09C2C666-8501-AF02-B6E3-5EBF6A6E7441}"/>
              </a:ext>
            </a:extLst>
          </p:cNvPr>
          <p:cNvGraphicFramePr>
            <a:graphicFrameLocks noGrp="1"/>
          </p:cNvGraphicFramePr>
          <p:nvPr>
            <p:extLst>
              <p:ext uri="{D42A27DB-BD31-4B8C-83A1-F6EECF244321}">
                <p14:modId xmlns:p14="http://schemas.microsoft.com/office/powerpoint/2010/main" val="2199826466"/>
              </p:ext>
            </p:extLst>
          </p:nvPr>
        </p:nvGraphicFramePr>
        <p:xfrm>
          <a:off x="419449" y="2755783"/>
          <a:ext cx="10706080" cy="3519080"/>
        </p:xfrm>
        <a:graphic>
          <a:graphicData uri="http://schemas.openxmlformats.org/drawingml/2006/table">
            <a:tbl>
              <a:tblPr firstRow="1" bandRow="1">
                <a:tableStyleId>{7DF18680-E054-41AD-8BC1-D1AEF772440D}</a:tableStyleId>
              </a:tblPr>
              <a:tblGrid>
                <a:gridCol w="3706148">
                  <a:extLst>
                    <a:ext uri="{9D8B030D-6E8A-4147-A177-3AD203B41FA5}">
                      <a16:colId xmlns:a16="http://schemas.microsoft.com/office/drawing/2014/main" val="2611446790"/>
                    </a:ext>
                  </a:extLst>
                </a:gridCol>
                <a:gridCol w="1323023">
                  <a:extLst>
                    <a:ext uri="{9D8B030D-6E8A-4147-A177-3AD203B41FA5}">
                      <a16:colId xmlns:a16="http://schemas.microsoft.com/office/drawing/2014/main" val="1732746556"/>
                    </a:ext>
                  </a:extLst>
                </a:gridCol>
                <a:gridCol w="1323023">
                  <a:extLst>
                    <a:ext uri="{9D8B030D-6E8A-4147-A177-3AD203B41FA5}">
                      <a16:colId xmlns:a16="http://schemas.microsoft.com/office/drawing/2014/main" val="2776840961"/>
                    </a:ext>
                  </a:extLst>
                </a:gridCol>
                <a:gridCol w="1170264">
                  <a:extLst>
                    <a:ext uri="{9D8B030D-6E8A-4147-A177-3AD203B41FA5}">
                      <a16:colId xmlns:a16="http://schemas.microsoft.com/office/drawing/2014/main" val="551717337"/>
                    </a:ext>
                  </a:extLst>
                </a:gridCol>
                <a:gridCol w="3183622">
                  <a:extLst>
                    <a:ext uri="{9D8B030D-6E8A-4147-A177-3AD203B41FA5}">
                      <a16:colId xmlns:a16="http://schemas.microsoft.com/office/drawing/2014/main" val="3688084834"/>
                    </a:ext>
                  </a:extLst>
                </a:gridCol>
              </a:tblGrid>
              <a:tr h="218302">
                <a:tc>
                  <a:txBody>
                    <a:bodyPr/>
                    <a:lstStyle/>
                    <a:p>
                      <a:pPr marL="0" marR="0" algn="ctr" defTabSz="914400" rtl="0" eaLnBrk="1" fontAlgn="b" latinLnBrk="0" hangingPunct="1">
                        <a:lnSpc>
                          <a:spcPct val="200000"/>
                        </a:lnSpc>
                        <a:spcBef>
                          <a:spcPts val="0"/>
                        </a:spcBef>
                        <a:spcAft>
                          <a:spcPts val="0"/>
                        </a:spcAft>
                      </a:pPr>
                      <a:r>
                        <a:rPr lang="en-US" sz="1600" b="1" kern="1200">
                          <a:solidFill>
                            <a:schemeClr val="bg1"/>
                          </a:solidFill>
                        </a:rPr>
                        <a:t>MISCELLANEOUS SERVICES</a:t>
                      </a:r>
                      <a:endParaRPr lang="en-US" sz="1600" b="1" kern="1200">
                        <a:solidFill>
                          <a:schemeClr val="bg1"/>
                        </a:solidFill>
                        <a:latin typeface="Arial" panose="020B0604020202020204" pitchFamily="34" charset="0"/>
                        <a:ea typeface="+mn-ea"/>
                        <a:cs typeface="Arial" panose="020B0604020202020204" pitchFamily="34" charset="0"/>
                      </a:endParaRPr>
                    </a:p>
                  </a:txBody>
                  <a:tcPr marL="68580" marR="6858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algn="ctr" defTabSz="914400" rtl="0" eaLnBrk="1" fontAlgn="b" latinLnBrk="0" hangingPunct="1">
                        <a:lnSpc>
                          <a:spcPct val="200000"/>
                        </a:lnSpc>
                        <a:spcBef>
                          <a:spcPts val="0"/>
                        </a:spcBef>
                        <a:spcAft>
                          <a:spcPts val="0"/>
                        </a:spcAft>
                      </a:pPr>
                      <a:r>
                        <a:rPr lang="en-US" sz="1600" b="1" kern="1200">
                          <a:solidFill>
                            <a:schemeClr val="bg1"/>
                          </a:solidFill>
                        </a:rPr>
                        <a:t>FY25</a:t>
                      </a:r>
                      <a:endParaRPr lang="en-US" sz="1600" b="1" kern="1200">
                        <a:solidFill>
                          <a:schemeClr val="bg1"/>
                        </a:solidFill>
                        <a:latin typeface="Arial" panose="020B0604020202020204" pitchFamily="34" charset="0"/>
                        <a:ea typeface="+mn-ea"/>
                        <a:cs typeface="Arial" panose="020B0604020202020204" pitchFamily="34" charset="0"/>
                      </a:endParaRPr>
                    </a:p>
                  </a:txBody>
                  <a:tcPr marL="68580" marR="68580">
                    <a:lnT w="12700" cap="flat" cmpd="sng" algn="ctr">
                      <a:solidFill>
                        <a:schemeClr val="tx1"/>
                      </a:solidFill>
                      <a:prstDash val="solid"/>
                      <a:round/>
                      <a:headEnd type="none" w="med" len="med"/>
                      <a:tailEnd type="none" w="med" len="med"/>
                    </a:lnT>
                  </a:tcPr>
                </a:tc>
                <a:tc>
                  <a:txBody>
                    <a:bodyPr/>
                    <a:lstStyle/>
                    <a:p>
                      <a:pPr marL="0" marR="0" algn="ctr" defTabSz="914400" rtl="0" eaLnBrk="1" fontAlgn="b" latinLnBrk="0" hangingPunct="1">
                        <a:lnSpc>
                          <a:spcPct val="200000"/>
                        </a:lnSpc>
                        <a:spcBef>
                          <a:spcPts val="0"/>
                        </a:spcBef>
                        <a:spcAft>
                          <a:spcPts val="0"/>
                        </a:spcAft>
                      </a:pPr>
                      <a:r>
                        <a:rPr lang="en-US" sz="1600" b="1" kern="1200">
                          <a:solidFill>
                            <a:schemeClr val="bg1"/>
                          </a:solidFill>
                        </a:rPr>
                        <a:t>FY26</a:t>
                      </a:r>
                      <a:endParaRPr lang="en-US" sz="1600" b="1" kern="1200">
                        <a:solidFill>
                          <a:schemeClr val="bg1"/>
                        </a:solidFill>
                        <a:latin typeface="Arial" panose="020B0604020202020204" pitchFamily="34" charset="0"/>
                        <a:ea typeface="+mn-ea"/>
                        <a:cs typeface="Arial" panose="020B0604020202020204" pitchFamily="34" charset="0"/>
                      </a:endParaRPr>
                    </a:p>
                  </a:txBody>
                  <a:tcPr marL="68580" marR="68580">
                    <a:lnT w="12700" cap="flat" cmpd="sng" algn="ctr">
                      <a:solidFill>
                        <a:schemeClr val="tx1"/>
                      </a:solidFill>
                      <a:prstDash val="solid"/>
                      <a:round/>
                      <a:headEnd type="none" w="med" len="med"/>
                      <a:tailEnd type="none" w="med" len="med"/>
                    </a:lnT>
                  </a:tcPr>
                </a:tc>
                <a:tc>
                  <a:txBody>
                    <a:bodyPr/>
                    <a:lstStyle/>
                    <a:p>
                      <a:pPr marL="0" marR="0" algn="ctr" defTabSz="914400" rtl="0" eaLnBrk="1" fontAlgn="b" latinLnBrk="0" hangingPunct="1">
                        <a:lnSpc>
                          <a:spcPct val="200000"/>
                        </a:lnSpc>
                        <a:spcBef>
                          <a:spcPts val="0"/>
                        </a:spcBef>
                        <a:spcAft>
                          <a:spcPts val="0"/>
                        </a:spcAft>
                      </a:pPr>
                      <a:r>
                        <a:rPr lang="en-US" sz="1600" b="1" kern="1200">
                          <a:solidFill>
                            <a:schemeClr val="bg1"/>
                          </a:solidFill>
                        </a:rPr>
                        <a:t>+/(-)</a:t>
                      </a:r>
                      <a:endParaRPr lang="en-US" sz="1600" b="1" kern="1200">
                        <a:solidFill>
                          <a:schemeClr val="bg1"/>
                        </a:solidFill>
                        <a:latin typeface="Arial" panose="020B0604020202020204" pitchFamily="34" charset="0"/>
                        <a:ea typeface="+mn-ea"/>
                        <a:cs typeface="Arial" panose="020B0604020202020204" pitchFamily="34" charset="0"/>
                      </a:endParaRPr>
                    </a:p>
                  </a:txBody>
                  <a:tcPr marL="68580" marR="68580">
                    <a:lnT w="12700" cap="flat" cmpd="sng" algn="ctr">
                      <a:solidFill>
                        <a:schemeClr val="tx1"/>
                      </a:solidFill>
                      <a:prstDash val="solid"/>
                      <a:round/>
                      <a:headEnd type="none" w="med" len="med"/>
                      <a:tailEnd type="none" w="med" len="med"/>
                    </a:lnT>
                  </a:tcPr>
                </a:tc>
                <a:tc>
                  <a:txBody>
                    <a:bodyPr/>
                    <a:lstStyle/>
                    <a:p>
                      <a:pPr marL="0" marR="0" algn="ctr" defTabSz="914400" rtl="0" eaLnBrk="1" fontAlgn="b" latinLnBrk="0" hangingPunct="1">
                        <a:lnSpc>
                          <a:spcPct val="200000"/>
                        </a:lnSpc>
                        <a:spcBef>
                          <a:spcPts val="0"/>
                        </a:spcBef>
                        <a:spcAft>
                          <a:spcPts val="0"/>
                        </a:spcAft>
                      </a:pPr>
                      <a:r>
                        <a:rPr lang="en-US" sz="1600" b="1" kern="1200">
                          <a:solidFill>
                            <a:schemeClr val="bg1"/>
                          </a:solidFill>
                        </a:rPr>
                        <a:t>PURPOSE</a:t>
                      </a:r>
                      <a:endParaRPr lang="en-US" sz="1600" b="1" kern="1200">
                        <a:solidFill>
                          <a:schemeClr val="bg1"/>
                        </a:solidFill>
                        <a:latin typeface="Arial" panose="020B0604020202020204" pitchFamily="34" charset="0"/>
                        <a:ea typeface="+mn-ea"/>
                        <a:cs typeface="Arial" panose="020B0604020202020204" pitchFamily="34" charset="0"/>
                      </a:endParaRPr>
                    </a:p>
                  </a:txBody>
                  <a:tcPr marL="68580" marR="6858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51737065"/>
                  </a:ext>
                </a:extLst>
              </a:tr>
              <a:tr h="497705">
                <a:tc>
                  <a:txBody>
                    <a:bodyPr/>
                    <a:lstStyle/>
                    <a:p>
                      <a:pPr marL="0" marR="0" algn="l" defTabSz="914400" rtl="0" eaLnBrk="1" fontAlgn="b" latinLnBrk="0" hangingPunct="1">
                        <a:lnSpc>
                          <a:spcPct val="150000"/>
                        </a:lnSpc>
                        <a:spcBef>
                          <a:spcPts val="0"/>
                        </a:spcBef>
                        <a:spcAft>
                          <a:spcPts val="0"/>
                        </a:spcAft>
                      </a:pPr>
                      <a:r>
                        <a:rPr lang="en-US" sz="1200" b="1" kern="1200">
                          <a:solidFill>
                            <a:schemeClr val="tx1"/>
                          </a:solidFill>
                        </a:rPr>
                        <a:t>53107  - EXTERMINATION SERVICES</a:t>
                      </a:r>
                    </a:p>
                  </a:txBody>
                  <a:tcPr marL="68580" marR="68580" anchor="ctr">
                    <a:lnL w="12700" cap="flat" cmpd="sng" algn="ctr">
                      <a:solidFill>
                        <a:schemeClr val="tx1"/>
                      </a:solidFill>
                      <a:prstDash val="solid"/>
                      <a:round/>
                      <a:headEnd type="none" w="med" len="med"/>
                      <a:tailEnd type="none" w="med" len="med"/>
                    </a:lnL>
                  </a:tcP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$8,200</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$13,200</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$5000</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Added Parks due to the Unhoused</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09207664"/>
                  </a:ext>
                </a:extLst>
              </a:tr>
              <a:tr h="551216">
                <a:tc>
                  <a:txBody>
                    <a:bodyPr/>
                    <a:lstStyle/>
                    <a:p>
                      <a:pPr marL="0" marR="0" algn="l" defTabSz="914400" rtl="0" eaLnBrk="1" fontAlgn="b" latinLnBrk="0" hangingPunct="1">
                        <a:lnSpc>
                          <a:spcPct val="150000"/>
                        </a:lnSpc>
                        <a:spcBef>
                          <a:spcPts val="0"/>
                        </a:spcBef>
                        <a:spcAft>
                          <a:spcPts val="0"/>
                        </a:spcAft>
                      </a:pPr>
                      <a:r>
                        <a:rPr lang="en-US" sz="1200" b="1" kern="1200">
                          <a:solidFill>
                            <a:schemeClr val="tx1"/>
                          </a:solidFill>
                        </a:rPr>
                        <a:t>53108 - MISC CHARGES - NOC</a:t>
                      </a:r>
                      <a:endParaRPr lang="en-US" sz="1200" b="1" kern="1200">
                        <a:solidFill>
                          <a:schemeClr val="tx1"/>
                        </a:solidFill>
                        <a:latin typeface="Arial" panose="020B0604020202020204" pitchFamily="34" charset="0"/>
                        <a:ea typeface="+mn-ea"/>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tcP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$66,907</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$87,313</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$20,406</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00000"/>
                        </a:lnSpc>
                        <a:spcBef>
                          <a:spcPts val="0"/>
                        </a:spcBef>
                        <a:spcAft>
                          <a:spcPts val="0"/>
                        </a:spcAft>
                      </a:pPr>
                      <a:r>
                        <a:rPr lang="en-US" sz="1400" b="1" kern="1200">
                          <a:solidFill>
                            <a:schemeClr val="tx1"/>
                          </a:solidFill>
                        </a:rPr>
                        <a:t>Rec – Repurposed funds for Recreational Equipment</a:t>
                      </a:r>
                    </a:p>
                    <a:p>
                      <a:pPr marL="0" marR="0" algn="ctr" defTabSz="914400" rtl="0" eaLnBrk="1" fontAlgn="b" latinLnBrk="0" hangingPunct="1">
                        <a:lnSpc>
                          <a:spcPct val="100000"/>
                        </a:lnSpc>
                        <a:spcBef>
                          <a:spcPts val="0"/>
                        </a:spcBef>
                        <a:spcAft>
                          <a:spcPts val="0"/>
                        </a:spcAft>
                      </a:pPr>
                      <a:r>
                        <a:rPr lang="en-US" sz="1200" b="1" kern="1200">
                          <a:solidFill>
                            <a:schemeClr val="tx1"/>
                          </a:solidFill>
                          <a:latin typeface="Arial" panose="020B0604020202020204" pitchFamily="34" charset="0"/>
                          <a:ea typeface="+mn-ea"/>
                          <a:cs typeface="Arial" panose="020B0604020202020204" pitchFamily="34" charset="0"/>
                        </a:rPr>
                        <a:t>Admin – Repurposed funds for MISC  CHGS</a:t>
                      </a:r>
                    </a:p>
                  </a:txBody>
                  <a:tcPr marL="68580" marR="6858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75509871"/>
                  </a:ext>
                </a:extLst>
              </a:tr>
              <a:tr h="551216">
                <a:tc>
                  <a:txBody>
                    <a:bodyPr/>
                    <a:lstStyle/>
                    <a:p>
                      <a:pPr marL="0" marR="0" algn="l" defTabSz="914400" rtl="0" eaLnBrk="1" fontAlgn="b" latinLnBrk="0" hangingPunct="1">
                        <a:lnSpc>
                          <a:spcPct val="150000"/>
                        </a:lnSpc>
                        <a:spcBef>
                          <a:spcPts val="0"/>
                        </a:spcBef>
                        <a:spcAft>
                          <a:spcPts val="0"/>
                        </a:spcAft>
                      </a:pPr>
                      <a:r>
                        <a:rPr lang="en-US" sz="1200" b="1" kern="1200">
                          <a:solidFill>
                            <a:schemeClr val="tx1"/>
                          </a:solidFill>
                        </a:rPr>
                        <a:t>53109 - CONTRACTED MAINT SVCS</a:t>
                      </a:r>
                      <a:endParaRPr lang="en-US" sz="1200" b="1" kern="1200">
                        <a:solidFill>
                          <a:schemeClr val="tx1"/>
                        </a:solidFill>
                        <a:latin typeface="Arial" panose="020B0604020202020204" pitchFamily="34" charset="0"/>
                        <a:ea typeface="+mn-ea"/>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tcP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$314,205</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$314,205</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$0</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200" b="1" kern="1200">
                          <a:solidFill>
                            <a:schemeClr val="tx1"/>
                          </a:solidFill>
                          <a:latin typeface="Arial" panose="020B0604020202020204" pitchFamily="34" charset="0"/>
                          <a:ea typeface="+mn-ea"/>
                          <a:cs typeface="Arial" panose="020B0604020202020204" pitchFamily="34" charset="0"/>
                        </a:rPr>
                        <a:t>No Change</a:t>
                      </a:r>
                    </a:p>
                  </a:txBody>
                  <a:tcPr marL="68580" marR="6858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97188054"/>
                  </a:ext>
                </a:extLst>
              </a:tr>
              <a:tr h="551216">
                <a:tc>
                  <a:txBody>
                    <a:bodyPr/>
                    <a:lstStyle/>
                    <a:p>
                      <a:pPr marL="0" marR="0" algn="l" defTabSz="914400" rtl="0" eaLnBrk="1" fontAlgn="b" latinLnBrk="0" hangingPunct="1">
                        <a:lnSpc>
                          <a:spcPct val="150000"/>
                        </a:lnSpc>
                        <a:spcBef>
                          <a:spcPts val="0"/>
                        </a:spcBef>
                        <a:spcAft>
                          <a:spcPts val="0"/>
                        </a:spcAft>
                      </a:pPr>
                      <a:r>
                        <a:rPr lang="en-US" sz="1200" b="1" kern="1200">
                          <a:solidFill>
                            <a:schemeClr val="tx1"/>
                          </a:solidFill>
                        </a:rPr>
                        <a:t>53123 - RECREATIONAL ACTIVITIES</a:t>
                      </a:r>
                      <a:endParaRPr lang="en-US" sz="1200" b="1" kern="1200">
                        <a:solidFill>
                          <a:schemeClr val="tx1"/>
                        </a:solidFill>
                        <a:latin typeface="Arial" panose="020B0604020202020204" pitchFamily="34" charset="0"/>
                        <a:ea typeface="+mn-ea"/>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tcP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$25,200</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$30,500</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$5,300</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Recreation - Boxing</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53324806"/>
                  </a:ext>
                </a:extLst>
              </a:tr>
              <a:tr h="551216">
                <a:tc>
                  <a:txBody>
                    <a:bodyPr/>
                    <a:lstStyle/>
                    <a:p>
                      <a:pPr marL="0" marR="0" algn="l" defTabSz="914400" rtl="0" eaLnBrk="1" fontAlgn="b" latinLnBrk="0" hangingPunct="1">
                        <a:lnSpc>
                          <a:spcPct val="150000"/>
                        </a:lnSpc>
                        <a:spcBef>
                          <a:spcPts val="0"/>
                        </a:spcBef>
                        <a:spcAft>
                          <a:spcPts val="0"/>
                        </a:spcAft>
                      </a:pPr>
                      <a:r>
                        <a:rPr lang="en-US" sz="1200" b="1" kern="1200">
                          <a:solidFill>
                            <a:schemeClr val="tx1"/>
                          </a:solidFill>
                        </a:rPr>
                        <a:t>TOTAL</a:t>
                      </a:r>
                      <a:endParaRPr lang="en-US" sz="1200" b="1" kern="1200">
                        <a:solidFill>
                          <a:schemeClr val="tx1"/>
                        </a:solidFill>
                        <a:latin typeface="Arial" panose="020B0604020202020204" pitchFamily="34" charset="0"/>
                        <a:ea typeface="+mn-ea"/>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$414,512 </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lnB w="12700" cap="flat" cmpd="sng" algn="ctr">
                      <a:solidFill>
                        <a:schemeClr val="tx1"/>
                      </a:solidFill>
                      <a:prstDash val="solid"/>
                      <a:round/>
                      <a:headEnd type="none" w="med" len="med"/>
                      <a:tailEnd type="none" w="med" len="med"/>
                    </a:lnB>
                  </a:tcP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$445,218</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lnB w="12700" cap="flat" cmpd="sng" algn="ctr">
                      <a:solidFill>
                        <a:schemeClr val="tx1"/>
                      </a:solidFill>
                      <a:prstDash val="solid"/>
                      <a:round/>
                      <a:headEnd type="none" w="med" len="med"/>
                      <a:tailEnd type="none" w="med" len="med"/>
                    </a:lnB>
                  </a:tcPr>
                </a:tc>
                <a:tc>
                  <a:txBody>
                    <a:bodyPr/>
                    <a:lstStyle/>
                    <a:p>
                      <a:pPr marL="0" marR="0" algn="ctr" defTabSz="914400" rtl="0" eaLnBrk="1" fontAlgn="b" latinLnBrk="0" hangingPunct="1">
                        <a:lnSpc>
                          <a:spcPct val="150000"/>
                        </a:lnSpc>
                        <a:spcBef>
                          <a:spcPts val="0"/>
                        </a:spcBef>
                        <a:spcAft>
                          <a:spcPts val="0"/>
                        </a:spcAft>
                      </a:pPr>
                      <a:r>
                        <a:rPr lang="en-US" sz="1400" b="1" kern="1200">
                          <a:solidFill>
                            <a:schemeClr val="tx1"/>
                          </a:solidFill>
                        </a:rPr>
                        <a:t>$30,706 </a:t>
                      </a:r>
                      <a:endParaRPr lang="en-US" sz="1400" b="1" kern="1200">
                        <a:solidFill>
                          <a:schemeClr val="tx1"/>
                        </a:solidFill>
                        <a:latin typeface="Arial" panose="020B0604020202020204" pitchFamily="34" charset="0"/>
                        <a:ea typeface="+mn-ea"/>
                        <a:cs typeface="Arial" panose="020B0604020202020204" pitchFamily="34" charset="0"/>
                      </a:endParaRPr>
                    </a:p>
                  </a:txBody>
                  <a:tcPr marL="68580" marR="68580" anchor="ctr">
                    <a:lnB w="12700" cap="flat" cmpd="sng" algn="ctr">
                      <a:solidFill>
                        <a:schemeClr val="tx1"/>
                      </a:solidFill>
                      <a:prstDash val="solid"/>
                      <a:round/>
                      <a:headEnd type="none" w="med" len="med"/>
                      <a:tailEnd type="none" w="med" len="med"/>
                    </a:lnB>
                  </a:tcP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 </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1791721"/>
                  </a:ext>
                </a:extLst>
              </a:tr>
            </a:tbl>
          </a:graphicData>
        </a:graphic>
      </p:graphicFrame>
    </p:spTree>
    <p:extLst>
      <p:ext uri="{BB962C8B-B14F-4D97-AF65-F5344CB8AC3E}">
        <p14:creationId xmlns:p14="http://schemas.microsoft.com/office/powerpoint/2010/main" val="12131008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5C0AB5-FC08-D090-AA4D-2282F42F08E9}"/>
              </a:ext>
            </a:extLst>
          </p:cNvPr>
          <p:cNvSpPr>
            <a:spLocks noGrp="1"/>
          </p:cNvSpPr>
          <p:nvPr>
            <p:ph sz="half" idx="13"/>
          </p:nvPr>
        </p:nvSpPr>
        <p:spPr>
          <a:xfrm>
            <a:off x="180292" y="842190"/>
            <a:ext cx="4934479" cy="473825"/>
          </a:xfrm>
        </p:spPr>
        <p:txBody>
          <a:bodyPr>
            <a:normAutofit lnSpcReduction="10000"/>
          </a:bodyPr>
          <a:lstStyle/>
          <a:p>
            <a:r>
              <a:rPr lang="en-US">
                <a:latin typeface="Arial" panose="020B0604020202020204" pitchFamily="34" charset="0"/>
                <a:cs typeface="Arial" panose="020B0604020202020204" pitchFamily="34" charset="0"/>
              </a:rPr>
              <a:t>Question 13</a:t>
            </a:r>
          </a:p>
        </p:txBody>
      </p:sp>
      <p:sp>
        <p:nvSpPr>
          <p:cNvPr id="4" name="Rectangle 1">
            <a:extLst>
              <a:ext uri="{FF2B5EF4-FFF2-40B4-BE49-F238E27FC236}">
                <a16:creationId xmlns:a16="http://schemas.microsoft.com/office/drawing/2014/main" id="{3A43253D-BA43-72E7-4EDC-B3147DE53E0B}"/>
              </a:ext>
            </a:extLst>
          </p:cNvPr>
          <p:cNvSpPr>
            <a:spLocks noChangeArrowheads="1"/>
          </p:cNvSpPr>
          <p:nvPr/>
        </p:nvSpPr>
        <p:spPr bwMode="auto">
          <a:xfrm>
            <a:off x="275627" y="1309565"/>
            <a:ext cx="10664516" cy="529375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en-US" altLang="en-US" sz="1600" b="1">
                <a:latin typeface="Arial" panose="020B0604020202020204" pitchFamily="34" charset="0"/>
                <a:cs typeface="Arial" panose="020B0604020202020204" pitchFamily="34" charset="0"/>
              </a:rPr>
              <a:t>Justify the planned use for ~$50K requested in the Equipment account grouping.</a:t>
            </a:r>
          </a:p>
          <a:p>
            <a:pPr lvl="0" algn="just" eaLnBrk="0" fontAlgn="base" hangingPunct="0">
              <a:spcBef>
                <a:spcPct val="0"/>
              </a:spcBef>
              <a:spcAft>
                <a:spcPct val="0"/>
              </a:spcAft>
            </a:pPr>
            <a:endParaRPr lang="en-US" altLang="en-US" sz="1600" b="1">
              <a:latin typeface="Arial" panose="020B0604020202020204" pitchFamily="34" charset="0"/>
              <a:cs typeface="Arial" panose="020B0604020202020204" pitchFamily="34" charset="0"/>
            </a:endParaRPr>
          </a:p>
          <a:p>
            <a:pPr lvl="0" algn="just" eaLnBrk="0" fontAlgn="base" hangingPunct="0">
              <a:spcBef>
                <a:spcPct val="0"/>
              </a:spcBef>
              <a:spcAft>
                <a:spcPct val="0"/>
              </a:spcAft>
            </a:pPr>
            <a:endParaRPr lang="en-US" altLang="en-US" sz="1600" b="1">
              <a:highlight>
                <a:srgbClr val="FFFF00"/>
              </a:highlight>
              <a:latin typeface="Arial" panose="020B0604020202020204" pitchFamily="34" charset="0"/>
              <a:cs typeface="Arial" panose="020B0604020202020204" pitchFamily="34" charset="0"/>
            </a:endParaRPr>
          </a:p>
          <a:p>
            <a:pPr lvl="0" algn="just" eaLnBrk="0" fontAlgn="base" hangingPunct="0">
              <a:spcBef>
                <a:spcPct val="0"/>
              </a:spcBef>
              <a:spcAft>
                <a:spcPct val="0"/>
              </a:spcAft>
            </a:pPr>
            <a:endParaRPr lang="en-US" altLang="en-US" sz="1600" b="1">
              <a:highlight>
                <a:srgbClr val="FFFF00"/>
              </a:highlight>
              <a:latin typeface="Arial" panose="020B0604020202020204" pitchFamily="34" charset="0"/>
              <a:cs typeface="Arial" panose="020B0604020202020204" pitchFamily="34" charset="0"/>
            </a:endParaRPr>
          </a:p>
          <a:p>
            <a:pPr lvl="0" algn="just" eaLnBrk="0" fontAlgn="base" hangingPunct="0">
              <a:spcBef>
                <a:spcPct val="0"/>
              </a:spcBef>
              <a:spcAft>
                <a:spcPct val="0"/>
              </a:spcAft>
            </a:pPr>
            <a:endParaRPr lang="en-US" altLang="en-US" sz="1600" b="1">
              <a:highlight>
                <a:srgbClr val="FFFF00"/>
              </a:highlight>
              <a:latin typeface="Arial" panose="020B0604020202020204" pitchFamily="34" charset="0"/>
              <a:cs typeface="Arial" panose="020B0604020202020204" pitchFamily="34" charset="0"/>
            </a:endParaRPr>
          </a:p>
          <a:p>
            <a:pPr lvl="0" algn="just" eaLnBrk="0" fontAlgn="base" hangingPunct="0">
              <a:spcBef>
                <a:spcPct val="0"/>
              </a:spcBef>
              <a:spcAft>
                <a:spcPct val="0"/>
              </a:spcAft>
            </a:pPr>
            <a:endParaRPr lang="en-US" altLang="en-US" sz="1600" b="1">
              <a:highlight>
                <a:srgbClr val="FFFF00"/>
              </a:highlight>
              <a:latin typeface="Arial" panose="020B0604020202020204" pitchFamily="34" charset="0"/>
              <a:cs typeface="Arial" panose="020B0604020202020204" pitchFamily="34" charset="0"/>
            </a:endParaRPr>
          </a:p>
          <a:p>
            <a:pPr lvl="0" algn="just" eaLnBrk="0" fontAlgn="base" hangingPunct="0">
              <a:spcBef>
                <a:spcPct val="0"/>
              </a:spcBef>
              <a:spcAft>
                <a:spcPct val="0"/>
              </a:spcAft>
            </a:pPr>
            <a:endParaRPr lang="en-US" altLang="en-US" sz="1600" b="1">
              <a:highlight>
                <a:srgbClr val="FFFF00"/>
              </a:highlight>
              <a:latin typeface="Arial" panose="020B0604020202020204" pitchFamily="34" charset="0"/>
              <a:cs typeface="Arial" panose="020B0604020202020204" pitchFamily="34" charset="0"/>
            </a:endParaRPr>
          </a:p>
          <a:p>
            <a:pPr lvl="0" algn="just" eaLnBrk="0" fontAlgn="base" hangingPunct="0">
              <a:spcBef>
                <a:spcPct val="0"/>
              </a:spcBef>
              <a:spcAft>
                <a:spcPct val="0"/>
              </a:spcAft>
            </a:pPr>
            <a:endParaRPr lang="en-US" altLang="en-US" sz="1600" b="1">
              <a:highlight>
                <a:srgbClr val="FFFF00"/>
              </a:highlight>
              <a:latin typeface="Arial" panose="020B0604020202020204" pitchFamily="34" charset="0"/>
              <a:cs typeface="Arial" panose="020B0604020202020204" pitchFamily="34" charset="0"/>
            </a:endParaRPr>
          </a:p>
          <a:p>
            <a:pPr lvl="0" algn="just" eaLnBrk="0" fontAlgn="base" hangingPunct="0">
              <a:spcBef>
                <a:spcPct val="0"/>
              </a:spcBef>
              <a:spcAft>
                <a:spcPct val="0"/>
              </a:spcAft>
            </a:pPr>
            <a:endParaRPr lang="en-US" altLang="en-US" sz="1600" b="1">
              <a:highlight>
                <a:srgbClr val="FFFF00"/>
              </a:highlight>
              <a:latin typeface="Arial" panose="020B0604020202020204" pitchFamily="34" charset="0"/>
              <a:cs typeface="Arial" panose="020B0604020202020204" pitchFamily="34" charset="0"/>
            </a:endParaRPr>
          </a:p>
          <a:p>
            <a:pPr lvl="0" algn="just" eaLnBrk="0" fontAlgn="base" hangingPunct="0">
              <a:spcBef>
                <a:spcPct val="0"/>
              </a:spcBef>
              <a:spcAft>
                <a:spcPct val="0"/>
              </a:spcAft>
            </a:pPr>
            <a:endParaRPr lang="en-US" altLang="en-US" sz="1600" b="1">
              <a:latin typeface="Arial" panose="020B0604020202020204" pitchFamily="34" charset="0"/>
              <a:cs typeface="Arial" panose="020B0604020202020204" pitchFamily="34" charset="0"/>
            </a:endParaRPr>
          </a:p>
          <a:p>
            <a:pPr lvl="0" algn="just" eaLnBrk="0" fontAlgn="base" hangingPunct="0">
              <a:spcBef>
                <a:spcPct val="0"/>
              </a:spcBef>
              <a:spcAft>
                <a:spcPct val="0"/>
              </a:spcAft>
            </a:pPr>
            <a:endParaRPr lang="en-US" altLang="en-US" sz="1600" b="1">
              <a:latin typeface="Arial" panose="020B0604020202020204" pitchFamily="34" charset="0"/>
              <a:cs typeface="Arial" panose="020B0604020202020204" pitchFamily="34" charset="0"/>
            </a:endParaRPr>
          </a:p>
          <a:p>
            <a:pPr marL="342900" lvl="0" indent="-342900" algn="just" eaLnBrk="0" fontAlgn="base" hangingPunct="0">
              <a:spcBef>
                <a:spcPct val="0"/>
              </a:spcBef>
              <a:spcAft>
                <a:spcPct val="0"/>
              </a:spcAft>
              <a:buAutoNum type="alphaLcPeriod"/>
            </a:pPr>
            <a:r>
              <a:rPr lang="en-US" altLang="en-US" sz="1600" b="1">
                <a:latin typeface="Arial" panose="020B0604020202020204" pitchFamily="34" charset="0"/>
                <a:cs typeface="Arial" panose="020B0604020202020204" pitchFamily="34" charset="0"/>
              </a:rPr>
              <a:t>Specify the frequency for replacement and upgrading equipment.</a:t>
            </a:r>
          </a:p>
          <a:p>
            <a:pPr lvl="1" algn="just" eaLnBrk="0" fontAlgn="base" hangingPunct="0">
              <a:spcBef>
                <a:spcPct val="0"/>
              </a:spcBef>
              <a:spcAft>
                <a:spcPct val="0"/>
              </a:spcAft>
            </a:pPr>
            <a:r>
              <a:rPr lang="en-US" sz="1600" spc="-10">
                <a:effectLst/>
                <a:latin typeface="Arial" panose="020B0604020202020204" pitchFamily="34" charset="0"/>
                <a:ea typeface="Times New Roman" panose="02020603050405020304" pitchFamily="18" charset="0"/>
                <a:cs typeface="Arial" panose="020B0604020202020204" pitchFamily="34" charset="0"/>
              </a:rPr>
              <a:t>Equipment will be upgraded yearly based on the department’s inventory checks and frequency of use by constituents.</a:t>
            </a:r>
            <a:endParaRPr lang="en-US" altLang="en-US" sz="1600">
              <a:latin typeface="Arial" panose="020B0604020202020204" pitchFamily="34" charset="0"/>
              <a:cs typeface="Arial" panose="020B0604020202020204" pitchFamily="34" charset="0"/>
            </a:endParaRPr>
          </a:p>
          <a:p>
            <a:pPr lvl="0" algn="just" eaLnBrk="0" fontAlgn="base" hangingPunct="0">
              <a:spcBef>
                <a:spcPct val="0"/>
              </a:spcBef>
              <a:spcAft>
                <a:spcPct val="0"/>
              </a:spcAft>
            </a:pPr>
            <a:endParaRPr lang="en-US" altLang="en-US" sz="1600" b="1">
              <a:latin typeface="Arial" panose="020B0604020202020204" pitchFamily="34" charset="0"/>
              <a:cs typeface="Arial" panose="020B0604020202020204" pitchFamily="34" charset="0"/>
            </a:endParaRPr>
          </a:p>
          <a:p>
            <a:pPr marL="342900" lvl="0" indent="-342900" algn="just" eaLnBrk="0" fontAlgn="base" hangingPunct="0">
              <a:spcBef>
                <a:spcPct val="0"/>
              </a:spcBef>
              <a:spcAft>
                <a:spcPct val="0"/>
              </a:spcAft>
              <a:buAutoNum type="alphaLcPeriod"/>
            </a:pPr>
            <a:r>
              <a:rPr lang="en-US" altLang="en-US" sz="1600" b="1">
                <a:latin typeface="Arial" panose="020B0604020202020204" pitchFamily="34" charset="0"/>
                <a:cs typeface="Arial" panose="020B0604020202020204" pitchFamily="34" charset="0"/>
              </a:rPr>
              <a:t>Specify if any funds allocated for upgrades to the boxing facility at WHACC</a:t>
            </a:r>
          </a:p>
          <a:p>
            <a:pPr lvl="1" algn="just" eaLnBrk="0" fontAlgn="base" hangingPunct="0">
              <a:spcBef>
                <a:spcPct val="0"/>
              </a:spcBef>
              <a:spcAft>
                <a:spcPct val="0"/>
              </a:spcAft>
            </a:pPr>
            <a:r>
              <a:rPr lang="en-US" altLang="en-US" sz="1600">
                <a:latin typeface="Arial" panose="020B0604020202020204" pitchFamily="34" charset="0"/>
                <a:cs typeface="Arial" panose="020B0604020202020204" pitchFamily="34" charset="0"/>
              </a:rPr>
              <a:t>Funds in this grouping will not be allocated for upgrades to the boxing facility at WHACC. However, upgrades to WHACC are a part of allocated funds within the department’s Capital Projects budget.</a:t>
            </a:r>
          </a:p>
          <a:p>
            <a:pPr marL="742950" marR="453390" lvl="1" indent="-285750">
              <a:spcBef>
                <a:spcPts val="0"/>
              </a:spcBef>
              <a:spcAft>
                <a:spcPts val="0"/>
              </a:spcAft>
              <a:buSzPts val="1200"/>
              <a:buFont typeface="Times New Roman" panose="02020603050405020304" pitchFamily="18" charset="0"/>
              <a:buAutoNum type="alphaLcPeriod"/>
              <a:tabLst>
                <a:tab pos="304800" algn="l"/>
              </a:tabLst>
            </a:pPr>
            <a:endParaRPr lang="en-US" sz="1600" spc="-5">
              <a:latin typeface="Arial" panose="020B0604020202020204" pitchFamily="34" charset="0"/>
              <a:ea typeface="Times New Roman" panose="02020603050405020304" pitchFamily="18" charset="0"/>
              <a:cs typeface="Arial" panose="020B0604020202020204" pitchFamily="34" charset="0"/>
            </a:endParaRPr>
          </a:p>
          <a:p>
            <a:pPr marL="742950" marR="453390" lvl="1" indent="-285750">
              <a:spcBef>
                <a:spcPts val="0"/>
              </a:spcBef>
              <a:spcAft>
                <a:spcPts val="0"/>
              </a:spcAft>
              <a:buSzPts val="1200"/>
              <a:buFont typeface="Times New Roman" panose="02020603050405020304" pitchFamily="18" charset="0"/>
              <a:buAutoNum type="alphaLcPeriod"/>
              <a:tabLst>
                <a:tab pos="304800" algn="l"/>
              </a:tabLst>
            </a:pPr>
            <a:endParaRPr lang="en-US" sz="1600" spc="-5">
              <a:effectLst/>
              <a:latin typeface="Arial" panose="020B0604020202020204" pitchFamily="34" charset="0"/>
              <a:ea typeface="Times New Roman" panose="02020603050405020304" pitchFamily="18" charset="0"/>
              <a:cs typeface="Arial" panose="020B0604020202020204" pitchFamily="34" charset="0"/>
            </a:endParaRPr>
          </a:p>
          <a:p>
            <a:pPr lvl="1" algn="just" eaLnBrk="0" fontAlgn="base" hangingPunct="0">
              <a:spcBef>
                <a:spcPct val="0"/>
              </a:spcBef>
              <a:spcAft>
                <a:spcPct val="0"/>
              </a:spcAft>
            </a:pPr>
            <a:endParaRPr kumimoji="0" lang="en-US" altLang="en-US" b="1" i="0" u="none" strike="noStrike" cap="none" normalizeH="0" baseline="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8A7976B8-6E5E-16AC-A17A-5AA734136F80}"/>
              </a:ext>
            </a:extLst>
          </p:cNvPr>
          <p:cNvSpPr>
            <a:spLocks noChangeArrowheads="1"/>
          </p:cNvSpPr>
          <p:nvPr/>
        </p:nvSpPr>
        <p:spPr bwMode="auto">
          <a:xfrm>
            <a:off x="3125788" y="21603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5" name="Table 4">
            <a:extLst>
              <a:ext uri="{FF2B5EF4-FFF2-40B4-BE49-F238E27FC236}">
                <a16:creationId xmlns:a16="http://schemas.microsoft.com/office/drawing/2014/main" id="{AC66FA39-01DE-C75B-C29E-E79F3C2E1350}"/>
              </a:ext>
            </a:extLst>
          </p:cNvPr>
          <p:cNvGraphicFramePr>
            <a:graphicFrameLocks noGrp="1"/>
          </p:cNvGraphicFramePr>
          <p:nvPr>
            <p:extLst>
              <p:ext uri="{D42A27DB-BD31-4B8C-83A1-F6EECF244321}">
                <p14:modId xmlns:p14="http://schemas.microsoft.com/office/powerpoint/2010/main" val="4293935239"/>
              </p:ext>
            </p:extLst>
          </p:nvPr>
        </p:nvGraphicFramePr>
        <p:xfrm>
          <a:off x="1251857" y="2083376"/>
          <a:ext cx="8763004" cy="1742440"/>
        </p:xfrm>
        <a:graphic>
          <a:graphicData uri="http://schemas.openxmlformats.org/drawingml/2006/table">
            <a:tbl>
              <a:tblPr firstRow="1" bandRow="1">
                <a:tableStyleId>{5C22544A-7EE6-4342-B048-85BDC9FD1C3A}</a:tableStyleId>
              </a:tblPr>
              <a:tblGrid>
                <a:gridCol w="2190751">
                  <a:extLst>
                    <a:ext uri="{9D8B030D-6E8A-4147-A177-3AD203B41FA5}">
                      <a16:colId xmlns:a16="http://schemas.microsoft.com/office/drawing/2014/main" val="950572800"/>
                    </a:ext>
                  </a:extLst>
                </a:gridCol>
                <a:gridCol w="2190751">
                  <a:extLst>
                    <a:ext uri="{9D8B030D-6E8A-4147-A177-3AD203B41FA5}">
                      <a16:colId xmlns:a16="http://schemas.microsoft.com/office/drawing/2014/main" val="3766889148"/>
                    </a:ext>
                  </a:extLst>
                </a:gridCol>
                <a:gridCol w="2190751">
                  <a:extLst>
                    <a:ext uri="{9D8B030D-6E8A-4147-A177-3AD203B41FA5}">
                      <a16:colId xmlns:a16="http://schemas.microsoft.com/office/drawing/2014/main" val="2876205174"/>
                    </a:ext>
                  </a:extLst>
                </a:gridCol>
                <a:gridCol w="2190751">
                  <a:extLst>
                    <a:ext uri="{9D8B030D-6E8A-4147-A177-3AD203B41FA5}">
                      <a16:colId xmlns:a16="http://schemas.microsoft.com/office/drawing/2014/main" val="2079385331"/>
                    </a:ext>
                  </a:extLst>
                </a:gridCol>
              </a:tblGrid>
              <a:tr h="370840">
                <a:tc>
                  <a:txBody>
                    <a:bodyPr/>
                    <a:lstStyle/>
                    <a:p>
                      <a:pPr algn="ctr"/>
                      <a:r>
                        <a:rPr lang="en-US" sz="1600" dirty="0"/>
                        <a:t>EQUIPMENT</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600"/>
                        <a:t>FY26 PROPOSED</a:t>
                      </a:r>
                    </a:p>
                  </a:txBody>
                  <a:tcPr>
                    <a:lnT w="12700" cap="flat" cmpd="sng" algn="ctr">
                      <a:solidFill>
                        <a:schemeClr val="tx1"/>
                      </a:solidFill>
                      <a:prstDash val="solid"/>
                      <a:round/>
                      <a:headEnd type="none" w="med" len="med"/>
                      <a:tailEnd type="none" w="med" len="med"/>
                    </a:lnT>
                  </a:tcPr>
                </a:tc>
                <a:tc>
                  <a:txBody>
                    <a:bodyPr/>
                    <a:lstStyle/>
                    <a:p>
                      <a:pPr algn="ctr"/>
                      <a:r>
                        <a:rPr lang="en-US" sz="1600"/>
                        <a:t>PURPOSE</a:t>
                      </a:r>
                    </a:p>
                  </a:txBody>
                  <a:tcPr>
                    <a:lnT w="12700" cap="flat" cmpd="sng" algn="ctr">
                      <a:solidFill>
                        <a:schemeClr val="tx1"/>
                      </a:solidFill>
                      <a:prstDash val="solid"/>
                      <a:round/>
                      <a:headEnd type="none" w="med" len="med"/>
                      <a:tailEnd type="none" w="med" len="med"/>
                    </a:lnT>
                  </a:tcPr>
                </a:tc>
                <a:tc>
                  <a:txBody>
                    <a:bodyPr/>
                    <a:lstStyle/>
                    <a:p>
                      <a:pPr algn="ctr"/>
                      <a:endParaRPr lang="en-US" sz="160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115625151"/>
                  </a:ext>
                </a:extLst>
              </a:tr>
              <a:tr h="370840">
                <a:tc>
                  <a:txBody>
                    <a:bodyPr/>
                    <a:lstStyle/>
                    <a:p>
                      <a:r>
                        <a:rPr lang="en-US" sz="1200" dirty="0"/>
                        <a:t>FURNITURE, FIX &amp; EQUIP/54101</a:t>
                      </a:r>
                    </a:p>
                  </a:txBody>
                  <a:tcPr>
                    <a:lnL w="12700" cap="flat" cmpd="sng" algn="ctr">
                      <a:solidFill>
                        <a:schemeClr val="tx1"/>
                      </a:solidFill>
                      <a:prstDash val="solid"/>
                      <a:round/>
                      <a:headEnd type="none" w="med" len="med"/>
                      <a:tailEnd type="none" w="med" len="med"/>
                    </a:lnL>
                  </a:tcPr>
                </a:tc>
                <a:tc>
                  <a:txBody>
                    <a:bodyPr/>
                    <a:lstStyle/>
                    <a:p>
                      <a:pPr algn="ctr"/>
                      <a:r>
                        <a:rPr lang="en-US" sz="1600" dirty="0"/>
                        <a:t>$10,200</a:t>
                      </a:r>
                    </a:p>
                  </a:txBody>
                  <a:tcPr/>
                </a:tc>
                <a:tc>
                  <a:txBody>
                    <a:bodyPr/>
                    <a:lstStyle/>
                    <a:p>
                      <a:r>
                        <a:rPr lang="en-US" sz="1200" dirty="0"/>
                        <a:t>REPLACE OFFICE EQUIP AS NEEDED</a:t>
                      </a:r>
                    </a:p>
                  </a:txBody>
                  <a:tcPr/>
                </a:tc>
                <a:tc>
                  <a:txBody>
                    <a:bodyPr/>
                    <a:lstStyle/>
                    <a:p>
                      <a:pPr algn="ctr"/>
                      <a:r>
                        <a:rPr lang="en-US" sz="1600"/>
                        <a:t>$3000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41029549"/>
                  </a:ext>
                </a:extLst>
              </a:tr>
              <a:tr h="370840">
                <a:tc>
                  <a:txBody>
                    <a:bodyPr/>
                    <a:lstStyle/>
                    <a:p>
                      <a:r>
                        <a:rPr lang="en-US" sz="1200"/>
                        <a:t>OTHER NONCAPITALIZED EQUIP/54102</a:t>
                      </a:r>
                    </a:p>
                  </a:txBody>
                  <a:tcPr>
                    <a:lnL w="12700" cap="flat" cmpd="sng" algn="ctr">
                      <a:solidFill>
                        <a:schemeClr val="tx1"/>
                      </a:solidFill>
                      <a:prstDash val="solid"/>
                      <a:round/>
                      <a:headEnd type="none" w="med" len="med"/>
                      <a:tailEnd type="none" w="med" len="med"/>
                    </a:lnL>
                  </a:tcPr>
                </a:tc>
                <a:tc>
                  <a:txBody>
                    <a:bodyPr/>
                    <a:lstStyle/>
                    <a:p>
                      <a:pPr algn="ctr"/>
                      <a:r>
                        <a:rPr lang="en-US"/>
                        <a:t>$18,900</a:t>
                      </a:r>
                    </a:p>
                  </a:txBody>
                  <a:tcPr/>
                </a:tc>
                <a:tc>
                  <a:txBody>
                    <a:bodyPr/>
                    <a:lstStyle/>
                    <a:p>
                      <a:r>
                        <a:rPr lang="en-US" sz="1200" dirty="0"/>
                        <a:t>REPAIR/REPLACE EQUIP AS NEEDED</a:t>
                      </a:r>
                    </a:p>
                  </a:txBody>
                  <a:tcPr/>
                </a:tc>
                <a:tc>
                  <a:txBody>
                    <a:bodyPr/>
                    <a:lstStyle/>
                    <a:p>
                      <a:pPr algn="ctr"/>
                      <a:r>
                        <a:rPr lang="en-US" dirty="0"/>
                        <a:t>$0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62348811"/>
                  </a:ext>
                </a:extLst>
              </a:tr>
              <a:tr h="370840">
                <a:tc>
                  <a:txBody>
                    <a:bodyPr/>
                    <a:lstStyle/>
                    <a:p>
                      <a:r>
                        <a:rPr lang="en-US" sz="1200"/>
                        <a:t>RECREATIONAL EQUIP/54106</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a:t>$19,500</a:t>
                      </a:r>
                    </a:p>
                  </a:txBody>
                  <a:tcPr>
                    <a:lnB w="12700" cap="flat" cmpd="sng" algn="ctr">
                      <a:solidFill>
                        <a:schemeClr val="tx1"/>
                      </a:solidFill>
                      <a:prstDash val="solid"/>
                      <a:round/>
                      <a:headEnd type="none" w="med" len="med"/>
                      <a:tailEnd type="none" w="med" len="med"/>
                    </a:lnB>
                  </a:tcPr>
                </a:tc>
                <a:tc>
                  <a:txBody>
                    <a:bodyPr/>
                    <a:lstStyle/>
                    <a:p>
                      <a:r>
                        <a:rPr lang="en-US" sz="1200"/>
                        <a:t>REPLACE AGED EQUIP AS NEEDED</a:t>
                      </a:r>
                    </a:p>
                  </a:txBody>
                  <a:tcPr>
                    <a:lnB w="12700" cap="flat" cmpd="sng" algn="ctr">
                      <a:solidFill>
                        <a:schemeClr val="tx1"/>
                      </a:solidFill>
                      <a:prstDash val="solid"/>
                      <a:round/>
                      <a:headEnd type="none" w="med" len="med"/>
                      <a:tailEnd type="none" w="med" len="med"/>
                    </a:lnB>
                  </a:tcPr>
                </a:tc>
                <a:tc>
                  <a:txBody>
                    <a:bodyPr/>
                    <a:lstStyle/>
                    <a:p>
                      <a:pPr algn="ctr"/>
                      <a:r>
                        <a:rPr lang="en-US" dirty="0">
                          <a:solidFill>
                            <a:srgbClr val="FF0000"/>
                          </a:solidFill>
                        </a:rPr>
                        <a:t>($31,000)</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8462325"/>
                  </a:ext>
                </a:extLst>
              </a:tr>
            </a:tbl>
          </a:graphicData>
        </a:graphic>
      </p:graphicFrame>
    </p:spTree>
    <p:extLst>
      <p:ext uri="{BB962C8B-B14F-4D97-AF65-F5344CB8AC3E}">
        <p14:creationId xmlns:p14="http://schemas.microsoft.com/office/powerpoint/2010/main" val="2916697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5C0AB5-FC08-D090-AA4D-2282F42F08E9}"/>
              </a:ext>
            </a:extLst>
          </p:cNvPr>
          <p:cNvSpPr>
            <a:spLocks noGrp="1"/>
          </p:cNvSpPr>
          <p:nvPr>
            <p:ph sz="half" idx="13"/>
          </p:nvPr>
        </p:nvSpPr>
        <p:spPr>
          <a:xfrm>
            <a:off x="120964" y="875099"/>
            <a:ext cx="4934479" cy="473825"/>
          </a:xfrm>
        </p:spPr>
        <p:txBody>
          <a:bodyPr>
            <a:normAutofit lnSpcReduction="10000"/>
          </a:bodyPr>
          <a:lstStyle/>
          <a:p>
            <a:r>
              <a:rPr lang="en-US">
                <a:latin typeface="Arial" panose="020B0604020202020204" pitchFamily="34" charset="0"/>
                <a:cs typeface="Arial" panose="020B0604020202020204" pitchFamily="34" charset="0"/>
              </a:rPr>
              <a:t>Question 14a &amp; b</a:t>
            </a:r>
          </a:p>
        </p:txBody>
      </p:sp>
      <p:sp>
        <p:nvSpPr>
          <p:cNvPr id="4" name="Rectangle 1">
            <a:extLst>
              <a:ext uri="{FF2B5EF4-FFF2-40B4-BE49-F238E27FC236}">
                <a16:creationId xmlns:a16="http://schemas.microsoft.com/office/drawing/2014/main" id="{3A43253D-BA43-72E7-4EDC-B3147DE53E0B}"/>
              </a:ext>
            </a:extLst>
          </p:cNvPr>
          <p:cNvSpPr>
            <a:spLocks noChangeArrowheads="1"/>
          </p:cNvSpPr>
          <p:nvPr/>
        </p:nvSpPr>
        <p:spPr bwMode="auto">
          <a:xfrm>
            <a:off x="120964" y="1460277"/>
            <a:ext cx="10403780" cy="470898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lvl="0" indent="-342900" algn="just" eaLnBrk="0" fontAlgn="base" hangingPunct="0">
              <a:spcBef>
                <a:spcPct val="0"/>
              </a:spcBef>
              <a:spcAft>
                <a:spcPct val="0"/>
              </a:spcAft>
              <a:buFont typeface="+mj-lt"/>
              <a:buAutoNum type="arabicPeriod" startAt="15"/>
            </a:pPr>
            <a:r>
              <a:rPr lang="en-US" altLang="en-US" sz="1600" b="1" dirty="0">
                <a:latin typeface="Arial" panose="020B0604020202020204" pitchFamily="34" charset="0"/>
              </a:rPr>
              <a:t>Discuss the planned use of ~$76K budgeted in Community Activities.</a:t>
            </a:r>
          </a:p>
          <a:p>
            <a:pPr lvl="0" algn="just" eaLnBrk="0" fontAlgn="base" hangingPunct="0">
              <a:spcBef>
                <a:spcPct val="0"/>
              </a:spcBef>
              <a:spcAft>
                <a:spcPct val="0"/>
              </a:spcAft>
            </a:pPr>
            <a:endParaRPr lang="en-US" altLang="en-US" sz="1600" b="1" dirty="0">
              <a:latin typeface="Arial" panose="020B0604020202020204" pitchFamily="34" charset="0"/>
            </a:endParaRPr>
          </a:p>
          <a:p>
            <a:pPr marL="800100" lvl="1" indent="-342900" algn="just" eaLnBrk="0" fontAlgn="base" hangingPunct="0">
              <a:spcBef>
                <a:spcPct val="0"/>
              </a:spcBef>
              <a:spcAft>
                <a:spcPts val="1200"/>
              </a:spcAft>
              <a:buFont typeface="+mj-lt"/>
              <a:buAutoNum type="alphaLcParenR"/>
            </a:pPr>
            <a:r>
              <a:rPr lang="en-US" altLang="en-US" sz="1600" b="1" dirty="0">
                <a:latin typeface="Arial" panose="020B0604020202020204" pitchFamily="34" charset="0"/>
              </a:rPr>
              <a:t>Specify the name of the programs and how you measure the success of the programs.</a:t>
            </a:r>
          </a:p>
          <a:p>
            <a:pPr marL="1257300" lvl="2" indent="-342900" algn="just" eaLnBrk="0" fontAlgn="base" hangingPunct="0">
              <a:spcBef>
                <a:spcPct val="0"/>
              </a:spcBef>
              <a:spcAft>
                <a:spcPts val="1200"/>
              </a:spcAft>
              <a:buFont typeface="+mj-lt"/>
              <a:buAutoNum type="alphaLcParenR"/>
            </a:pPr>
            <a:r>
              <a:rPr lang="en-US" altLang="en-US" sz="1600" dirty="0">
                <a:latin typeface="Arial" panose="020B0604020202020204" pitchFamily="34" charset="0"/>
              </a:rPr>
              <a:t>Street Ministries Food Program: This program provides a hot breakfast, mental health services and substance abuse services to displaced adults every Saturday morning from 7am-10am. </a:t>
            </a:r>
          </a:p>
          <a:p>
            <a:pPr lvl="3" algn="just" eaLnBrk="0" fontAlgn="base" hangingPunct="0">
              <a:spcBef>
                <a:spcPct val="0"/>
              </a:spcBef>
              <a:spcAft>
                <a:spcPts val="1200"/>
              </a:spcAft>
            </a:pPr>
            <a:r>
              <a:rPr lang="en-US" altLang="en-US" sz="1600" dirty="0">
                <a:latin typeface="Arial" panose="020B0604020202020204" pitchFamily="34" charset="0"/>
              </a:rPr>
              <a:t>This program is a pillar to individuals in need of a meal and community.  While the program doesn’t have a set number of measurable outcomes, the program garners about 60-70 participants weekly.</a:t>
            </a:r>
          </a:p>
          <a:p>
            <a:pPr marL="1257300" lvl="2" indent="-342900" algn="just" eaLnBrk="0" fontAlgn="base" hangingPunct="0">
              <a:spcBef>
                <a:spcPct val="0"/>
              </a:spcBef>
              <a:spcAft>
                <a:spcPts val="1200"/>
              </a:spcAft>
              <a:buFont typeface="+mj-lt"/>
              <a:buAutoNum type="alphaLcParenR"/>
            </a:pPr>
            <a:r>
              <a:rPr lang="en-US" altLang="en-US" sz="1600" dirty="0">
                <a:latin typeface="Arial" panose="020B0604020202020204" pitchFamily="34" charset="0"/>
              </a:rPr>
              <a:t>One Step at a Time Foundation </a:t>
            </a:r>
            <a:r>
              <a:rPr kumimoji="0" lang="en-US" altLang="en-US" sz="1600" i="0" u="none" strike="noStrike" cap="none" normalizeH="0" baseline="0" dirty="0">
                <a:ln>
                  <a:noFill/>
                </a:ln>
                <a:solidFill>
                  <a:schemeClr val="tx1"/>
                </a:solidFill>
                <a:effectLst/>
                <a:latin typeface="Arial" panose="020B0604020202020204" pitchFamily="34" charset="0"/>
              </a:rPr>
              <a:t>provides educational and cultural </a:t>
            </a:r>
            <a:r>
              <a:rPr lang="en-US" altLang="en-US" sz="1600" dirty="0">
                <a:latin typeface="Arial" panose="020B0604020202020204" pitchFamily="34" charset="0"/>
              </a:rPr>
              <a:t>programs for youth in the foster care system, many of whom are displaced. The structure of the programs include arts and crafts, cultural field trips, and educational enrichment, via one-one tutoring.</a:t>
            </a:r>
          </a:p>
          <a:p>
            <a:pPr lvl="3" algn="just" eaLnBrk="0" fontAlgn="base" hangingPunct="0">
              <a:spcBef>
                <a:spcPct val="0"/>
              </a:spcBef>
              <a:spcAft>
                <a:spcPts val="1200"/>
              </a:spcAft>
            </a:pPr>
            <a:r>
              <a:rPr lang="en-US" altLang="en-US" sz="1600" dirty="0">
                <a:latin typeface="Arial" panose="020B0604020202020204" pitchFamily="34" charset="0"/>
              </a:rPr>
              <a:t>Program success is measured by attendance, referrals provided for services and the amount of youth that become members of WHACC from the One Step program.</a:t>
            </a:r>
          </a:p>
          <a:p>
            <a:pPr marL="800100" lvl="1" indent="-342900" algn="just" eaLnBrk="0" fontAlgn="base" hangingPunct="0">
              <a:spcBef>
                <a:spcPct val="0"/>
              </a:spcBef>
              <a:spcAft>
                <a:spcPts val="1200"/>
              </a:spcAft>
              <a:buFont typeface="+mj-lt"/>
              <a:buAutoNum type="alphaLcParenR"/>
            </a:pPr>
            <a:r>
              <a:rPr lang="en-US" altLang="en-US" sz="1600" b="1" dirty="0">
                <a:latin typeface="Arial" panose="020B0604020202020204" pitchFamily="34" charset="0"/>
              </a:rPr>
              <a:t>Specify if Arts in the Park is done in all Districts.</a:t>
            </a:r>
          </a:p>
          <a:p>
            <a:pPr lvl="2" algn="just" eaLnBrk="0" fontAlgn="base" hangingPunct="0">
              <a:spcBef>
                <a:spcPct val="0"/>
              </a:spcBef>
              <a:spcAft>
                <a:spcPts val="1200"/>
              </a:spcAft>
            </a:pPr>
            <a:r>
              <a:rPr lang="en-US" altLang="en-US" sz="1600" dirty="0">
                <a:latin typeface="Arial" panose="020B0604020202020204" pitchFamily="34" charset="0"/>
              </a:rPr>
              <a:t>Yes, Arts in the Park moves across the entire city and tries to host at least one event in each district</a:t>
            </a:r>
          </a:p>
        </p:txBody>
      </p:sp>
    </p:spTree>
    <p:extLst>
      <p:ext uri="{BB962C8B-B14F-4D97-AF65-F5344CB8AC3E}">
        <p14:creationId xmlns:p14="http://schemas.microsoft.com/office/powerpoint/2010/main" val="13275497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5C0AB5-FC08-D090-AA4D-2282F42F08E9}"/>
              </a:ext>
            </a:extLst>
          </p:cNvPr>
          <p:cNvSpPr>
            <a:spLocks noGrp="1"/>
          </p:cNvSpPr>
          <p:nvPr>
            <p:ph sz="half" idx="13"/>
          </p:nvPr>
        </p:nvSpPr>
        <p:spPr>
          <a:xfrm>
            <a:off x="120964" y="855747"/>
            <a:ext cx="4934479" cy="473825"/>
          </a:xfrm>
        </p:spPr>
        <p:txBody>
          <a:bodyPr>
            <a:normAutofit lnSpcReduction="10000"/>
          </a:bodyPr>
          <a:lstStyle/>
          <a:p>
            <a:r>
              <a:rPr lang="en-US">
                <a:latin typeface="Arial" panose="020B0604020202020204" pitchFamily="34" charset="0"/>
                <a:cs typeface="Arial" panose="020B0604020202020204" pitchFamily="34" charset="0"/>
              </a:rPr>
              <a:t>Question 14c</a:t>
            </a:r>
          </a:p>
        </p:txBody>
      </p:sp>
      <p:sp>
        <p:nvSpPr>
          <p:cNvPr id="4" name="Rectangle 1">
            <a:extLst>
              <a:ext uri="{FF2B5EF4-FFF2-40B4-BE49-F238E27FC236}">
                <a16:creationId xmlns:a16="http://schemas.microsoft.com/office/drawing/2014/main" id="{3A43253D-BA43-72E7-4EDC-B3147DE53E0B}"/>
              </a:ext>
            </a:extLst>
          </p:cNvPr>
          <p:cNvSpPr>
            <a:spLocks noChangeArrowheads="1"/>
          </p:cNvSpPr>
          <p:nvPr/>
        </p:nvSpPr>
        <p:spPr bwMode="auto">
          <a:xfrm>
            <a:off x="498036" y="1840011"/>
            <a:ext cx="9852595" cy="350865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algn="just" eaLnBrk="0" fontAlgn="base" hangingPunct="0">
              <a:spcBef>
                <a:spcPct val="0"/>
              </a:spcBef>
              <a:spcAft>
                <a:spcPts val="1200"/>
              </a:spcAft>
            </a:pPr>
            <a:r>
              <a:rPr lang="en-US" altLang="en-US" sz="1600" b="1" dirty="0">
                <a:latin typeface="Arial" panose="020B0604020202020204" pitchFamily="34" charset="0"/>
              </a:rPr>
              <a:t>For the unhoused in Christina Park, share what additional resources the City will offer to assist in this budget, considering the recent establishment of the Wilmington Taskforce on Homelessness.</a:t>
            </a:r>
          </a:p>
          <a:p>
            <a:pPr marL="1200150" lvl="2" indent="-285750" algn="just" eaLnBrk="0" fontAlgn="base" hangingPunct="0">
              <a:spcBef>
                <a:spcPct val="0"/>
              </a:spcBef>
              <a:spcAft>
                <a:spcPts val="1200"/>
              </a:spcAft>
              <a:buFont typeface="Arial" panose="020B0604020202020204" pitchFamily="34" charset="0"/>
              <a:buChar char="•"/>
            </a:pPr>
            <a:r>
              <a:rPr lang="en-US" sz="1600" i="0" dirty="0">
                <a:solidFill>
                  <a:srgbClr val="000000"/>
                </a:solidFill>
                <a:effectLst/>
                <a:latin typeface="Arial" panose="020B0604020202020204" pitchFamily="34" charset="0"/>
                <a:cs typeface="Arial" panose="020B0604020202020204" pitchFamily="34" charset="0"/>
              </a:rPr>
              <a:t>Parks and Recreation will continue to work with WPD, DHSS, Public Works, and other agencies to provide various resources to residents who frequent Christina Park as part of their support system. </a:t>
            </a:r>
          </a:p>
          <a:p>
            <a:pPr marL="1200150" lvl="2" indent="-285750" algn="just" eaLnBrk="0" fontAlgn="base" hangingPunct="0">
              <a:spcBef>
                <a:spcPct val="0"/>
              </a:spcBef>
              <a:spcAft>
                <a:spcPts val="1200"/>
              </a:spcAft>
              <a:buFont typeface="Arial" panose="020B0604020202020204" pitchFamily="34" charset="0"/>
              <a:buChar char="•"/>
            </a:pPr>
            <a:r>
              <a:rPr lang="en-US" sz="1600" i="0" dirty="0">
                <a:solidFill>
                  <a:srgbClr val="000000"/>
                </a:solidFill>
                <a:effectLst/>
                <a:latin typeface="Arial" panose="020B0604020202020204" pitchFamily="34" charset="0"/>
                <a:cs typeface="Arial" panose="020B0604020202020204" pitchFamily="34" charset="0"/>
              </a:rPr>
              <a:t>In addition to identified supports, the department will seek to identify agencies and individuals that currently provide undocumented support to the area to organize efforts for the benefit of the community and maximize resources. </a:t>
            </a:r>
          </a:p>
          <a:p>
            <a:pPr marL="1200150" lvl="2" indent="-285750" algn="just" eaLnBrk="0" fontAlgn="base" hangingPunct="0">
              <a:spcBef>
                <a:spcPct val="0"/>
              </a:spcBef>
              <a:spcAft>
                <a:spcPts val="1200"/>
              </a:spcAft>
              <a:buFont typeface="Arial" panose="020B0604020202020204" pitchFamily="34" charset="0"/>
              <a:buChar char="•"/>
            </a:pPr>
            <a:r>
              <a:rPr lang="en-US" sz="1600" i="0" dirty="0">
                <a:solidFill>
                  <a:srgbClr val="000000"/>
                </a:solidFill>
                <a:effectLst/>
                <a:latin typeface="Arial" panose="020B0604020202020204" pitchFamily="34" charset="0"/>
                <a:cs typeface="Arial" panose="020B0604020202020204" pitchFamily="34" charset="0"/>
              </a:rPr>
              <a:t>In the past, resources have included partnering with 1 in a Billion, an organization that provides showers for individuals, washers and dryers for clothes, as well as access to donated clothes.</a:t>
            </a:r>
            <a:endParaRPr lang="en-US" alt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16422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3C90E960-274F-6162-6320-2E47C720C640}"/>
              </a:ext>
            </a:extLst>
          </p:cNvPr>
          <p:cNvSpPr txBox="1">
            <a:spLocks/>
          </p:cNvSpPr>
          <p:nvPr/>
        </p:nvSpPr>
        <p:spPr>
          <a:xfrm>
            <a:off x="365452" y="943929"/>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Question 15</a:t>
            </a:r>
          </a:p>
        </p:txBody>
      </p:sp>
      <p:sp>
        <p:nvSpPr>
          <p:cNvPr id="7" name="Content Placeholder 1">
            <a:extLst>
              <a:ext uri="{FF2B5EF4-FFF2-40B4-BE49-F238E27FC236}">
                <a16:creationId xmlns:a16="http://schemas.microsoft.com/office/drawing/2014/main" id="{69C0BAF7-1B4A-864A-3D1A-4DBC0B813F89}"/>
              </a:ext>
            </a:extLst>
          </p:cNvPr>
          <p:cNvSpPr>
            <a:spLocks noGrp="1"/>
          </p:cNvSpPr>
          <p:nvPr>
            <p:ph sz="half" idx="2"/>
          </p:nvPr>
        </p:nvSpPr>
        <p:spPr>
          <a:xfrm>
            <a:off x="1285745" y="1363141"/>
            <a:ext cx="8481264" cy="560675"/>
          </a:xfrm>
        </p:spPr>
        <p:txBody>
          <a:bodyPr>
            <a:normAutofit/>
          </a:bodyPr>
          <a:lstStyle/>
          <a:p>
            <a:pPr marL="0" indent="0">
              <a:buNone/>
            </a:pPr>
            <a:r>
              <a:rPr lang="en-US" sz="1600" b="1">
                <a:effectLst/>
                <a:ea typeface="Times New Roman" panose="02020603050405020304" pitchFamily="18" charset="0"/>
              </a:rPr>
              <a:t>Provide</a:t>
            </a:r>
            <a:r>
              <a:rPr lang="en-US" sz="1600" b="1" spc="-20">
                <a:effectLst/>
                <a:ea typeface="Times New Roman" panose="02020603050405020304" pitchFamily="18" charset="0"/>
              </a:rPr>
              <a:t> </a:t>
            </a:r>
            <a:r>
              <a:rPr lang="en-US" sz="1600" b="1">
                <a:effectLst/>
                <a:ea typeface="Times New Roman" panose="02020603050405020304" pitchFamily="18" charset="0"/>
              </a:rPr>
              <a:t>a</a:t>
            </a:r>
            <a:r>
              <a:rPr lang="en-US" sz="1600" b="1" spc="-20">
                <a:effectLst/>
                <a:ea typeface="Times New Roman" panose="02020603050405020304" pitchFamily="18" charset="0"/>
              </a:rPr>
              <a:t> </a:t>
            </a:r>
            <a:r>
              <a:rPr lang="en-US" sz="1600" b="1">
                <a:effectLst/>
                <a:ea typeface="Times New Roman" panose="02020603050405020304" pitchFamily="18" charset="0"/>
              </a:rPr>
              <a:t>summary</a:t>
            </a:r>
            <a:r>
              <a:rPr lang="en-US" sz="1600" b="1" spc="-15">
                <a:effectLst/>
                <a:ea typeface="Times New Roman" panose="02020603050405020304" pitchFamily="18" charset="0"/>
              </a:rPr>
              <a:t> </a:t>
            </a:r>
            <a:r>
              <a:rPr lang="en-US" sz="1600" b="1">
                <a:effectLst/>
                <a:ea typeface="Times New Roman" panose="02020603050405020304" pitchFamily="18" charset="0"/>
              </a:rPr>
              <a:t>report</a:t>
            </a:r>
            <a:r>
              <a:rPr lang="en-US" sz="1600" b="1" spc="-15">
                <a:effectLst/>
                <a:ea typeface="Times New Roman" panose="02020603050405020304" pitchFamily="18" charset="0"/>
              </a:rPr>
              <a:t> </a:t>
            </a:r>
            <a:r>
              <a:rPr lang="en-US" sz="1600" b="1">
                <a:effectLst/>
                <a:ea typeface="Times New Roman" panose="02020603050405020304" pitchFamily="18" charset="0"/>
              </a:rPr>
              <a:t>per</a:t>
            </a:r>
            <a:r>
              <a:rPr lang="en-US" sz="1600" b="1" spc="-20">
                <a:effectLst/>
                <a:ea typeface="Times New Roman" panose="02020603050405020304" pitchFamily="18" charset="0"/>
              </a:rPr>
              <a:t> </a:t>
            </a:r>
            <a:r>
              <a:rPr lang="en-US" sz="1600" b="1">
                <a:effectLst/>
                <a:ea typeface="Times New Roman" panose="02020603050405020304" pitchFamily="18" charset="0"/>
              </a:rPr>
              <a:t>district,</a:t>
            </a:r>
            <a:r>
              <a:rPr lang="en-US" sz="1600" b="1" spc="-15">
                <a:effectLst/>
                <a:ea typeface="Times New Roman" panose="02020603050405020304" pitchFamily="18" charset="0"/>
              </a:rPr>
              <a:t> </a:t>
            </a:r>
            <a:r>
              <a:rPr lang="en-US" sz="1600" b="1">
                <a:effectLst/>
                <a:ea typeface="Times New Roman" panose="02020603050405020304" pitchFamily="18" charset="0"/>
              </a:rPr>
              <a:t>update</a:t>
            </a:r>
            <a:r>
              <a:rPr lang="en-US" sz="1600" b="1" spc="-20">
                <a:effectLst/>
                <a:ea typeface="Times New Roman" panose="02020603050405020304" pitchFamily="18" charset="0"/>
              </a:rPr>
              <a:t> </a:t>
            </a:r>
            <a:r>
              <a:rPr lang="en-US" sz="1600" b="1">
                <a:effectLst/>
                <a:ea typeface="Times New Roman" panose="02020603050405020304" pitchFamily="18" charset="0"/>
              </a:rPr>
              <a:t>status</a:t>
            </a:r>
            <a:r>
              <a:rPr lang="en-US" sz="1600" b="1" spc="-15">
                <a:effectLst/>
                <a:ea typeface="Times New Roman" panose="02020603050405020304" pitchFamily="18" charset="0"/>
              </a:rPr>
              <a:t> </a:t>
            </a:r>
            <a:r>
              <a:rPr lang="en-US" sz="1600" b="1">
                <a:effectLst/>
                <a:ea typeface="Times New Roman" panose="02020603050405020304" pitchFamily="18" charset="0"/>
              </a:rPr>
              <a:t>for</a:t>
            </a:r>
            <a:r>
              <a:rPr lang="en-US" sz="1600" b="1" spc="-20">
                <a:effectLst/>
                <a:ea typeface="Times New Roman" panose="02020603050405020304" pitchFamily="18" charset="0"/>
              </a:rPr>
              <a:t> </a:t>
            </a:r>
            <a:r>
              <a:rPr lang="en-US" sz="1600" b="1">
                <a:effectLst/>
                <a:ea typeface="Times New Roman" panose="02020603050405020304" pitchFamily="18" charset="0"/>
              </a:rPr>
              <a:t>each</a:t>
            </a:r>
            <a:r>
              <a:rPr lang="en-US" sz="1600" b="1" spc="-15">
                <a:effectLst/>
                <a:ea typeface="Times New Roman" panose="02020603050405020304" pitchFamily="18" charset="0"/>
              </a:rPr>
              <a:t> </a:t>
            </a:r>
            <a:r>
              <a:rPr lang="en-US" sz="1600" b="1">
                <a:effectLst/>
                <a:ea typeface="Times New Roman" panose="02020603050405020304" pitchFamily="18" charset="0"/>
              </a:rPr>
              <a:t>park</a:t>
            </a:r>
            <a:r>
              <a:rPr lang="en-US" sz="1600" b="1" spc="-5">
                <a:effectLst/>
                <a:ea typeface="Times New Roman" panose="02020603050405020304" pitchFamily="18" charset="0"/>
              </a:rPr>
              <a:t> </a:t>
            </a:r>
            <a:r>
              <a:rPr lang="en-US" sz="1600" b="1">
                <a:effectLst/>
                <a:ea typeface="Times New Roman" panose="02020603050405020304" pitchFamily="18" charset="0"/>
              </a:rPr>
              <a:t>(example</a:t>
            </a:r>
            <a:r>
              <a:rPr lang="en-US" sz="1600" b="1" spc="-10">
                <a:effectLst/>
                <a:ea typeface="Times New Roman" panose="02020603050405020304" pitchFamily="18" charset="0"/>
              </a:rPr>
              <a:t> </a:t>
            </a:r>
            <a:r>
              <a:rPr lang="en-US" sz="1600" b="1">
                <a:effectLst/>
                <a:ea typeface="Times New Roman" panose="02020603050405020304" pitchFamily="18" charset="0"/>
              </a:rPr>
              <a:t>–</a:t>
            </a:r>
            <a:r>
              <a:rPr lang="en-US" sz="1600" b="1" spc="-15">
                <a:effectLst/>
                <a:ea typeface="Times New Roman" panose="02020603050405020304" pitchFamily="18" charset="0"/>
              </a:rPr>
              <a:t> </a:t>
            </a:r>
            <a:r>
              <a:rPr lang="en-US" sz="1600" b="1">
                <a:effectLst/>
                <a:ea typeface="Times New Roman" panose="02020603050405020304" pitchFamily="18" charset="0"/>
              </a:rPr>
              <a:t>status</a:t>
            </a:r>
            <a:r>
              <a:rPr lang="en-US" sz="1600" b="1" spc="-15">
                <a:effectLst/>
                <a:ea typeface="Times New Roman" panose="02020603050405020304" pitchFamily="18" charset="0"/>
              </a:rPr>
              <a:t> </a:t>
            </a:r>
            <a:r>
              <a:rPr lang="en-US" sz="1600" b="1">
                <a:effectLst/>
                <a:ea typeface="Times New Roman" panose="02020603050405020304" pitchFamily="18" charset="0"/>
              </a:rPr>
              <a:t>of</a:t>
            </a:r>
            <a:r>
              <a:rPr lang="en-US" sz="1600" b="1" spc="-20">
                <a:effectLst/>
                <a:ea typeface="Times New Roman" panose="02020603050405020304" pitchFamily="18" charset="0"/>
              </a:rPr>
              <a:t> </a:t>
            </a:r>
            <a:r>
              <a:rPr lang="en-US" sz="1600" b="1">
                <a:effectLst/>
                <a:ea typeface="Times New Roman" panose="02020603050405020304" pitchFamily="18" charset="0"/>
              </a:rPr>
              <a:t>any park renovations, playground equipment, etc.).</a:t>
            </a:r>
          </a:p>
          <a:p>
            <a:pPr marL="0" indent="0">
              <a:buNone/>
            </a:pPr>
            <a:endParaRPr lang="en-US"/>
          </a:p>
        </p:txBody>
      </p:sp>
      <p:grpSp>
        <p:nvGrpSpPr>
          <p:cNvPr id="13" name="Group 12">
            <a:extLst>
              <a:ext uri="{FF2B5EF4-FFF2-40B4-BE49-F238E27FC236}">
                <a16:creationId xmlns:a16="http://schemas.microsoft.com/office/drawing/2014/main" id="{FA6E520C-E999-B6DE-31C2-7E52A7DB06EC}"/>
              </a:ext>
            </a:extLst>
          </p:cNvPr>
          <p:cNvGrpSpPr/>
          <p:nvPr/>
        </p:nvGrpSpPr>
        <p:grpSpPr>
          <a:xfrm>
            <a:off x="789057" y="2056450"/>
            <a:ext cx="10671036" cy="4577515"/>
            <a:chOff x="920889" y="1970725"/>
            <a:chExt cx="10671036" cy="4577515"/>
          </a:xfrm>
        </p:grpSpPr>
        <p:sp>
          <p:nvSpPr>
            <p:cNvPr id="11" name="TextBox 10">
              <a:extLst>
                <a:ext uri="{FF2B5EF4-FFF2-40B4-BE49-F238E27FC236}">
                  <a16:creationId xmlns:a16="http://schemas.microsoft.com/office/drawing/2014/main" id="{B99EDC48-7362-976A-5BF4-7753A852707A}"/>
                </a:ext>
              </a:extLst>
            </p:cNvPr>
            <p:cNvSpPr txBox="1"/>
            <p:nvPr/>
          </p:nvSpPr>
          <p:spPr>
            <a:xfrm>
              <a:off x="920889" y="1976240"/>
              <a:ext cx="5175111" cy="4572000"/>
            </a:xfrm>
            <a:prstGeom prst="rect">
              <a:avLst/>
            </a:prstGeom>
            <a:noFill/>
          </p:spPr>
          <p:txBody>
            <a:bodyPr wrap="square" rtlCol="0">
              <a:spAutoFit/>
            </a:bodyPr>
            <a:lstStyle/>
            <a:p>
              <a:pPr marL="0" marR="0">
                <a:buNone/>
              </a:pP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1</a:t>
              </a:r>
              <a:r>
                <a:rPr lang="en-US" sz="800" b="1" kern="100" cap="small" baseline="30000">
                  <a:effectLst/>
                  <a:latin typeface="Times New Roman" panose="02020603050405020304" pitchFamily="18" charset="0"/>
                  <a:ea typeface="Aptos" panose="020B0004020202020204" pitchFamily="34" charset="0"/>
                  <a:cs typeface="Times New Roman" panose="02020603050405020304" pitchFamily="18" charset="0"/>
                </a:rPr>
                <a:t>st</a:t>
              </a: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 Council District</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Speakman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Fall 2025</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Working with landscape architectural firm to restore the picnic grove including new picnic tables and walkways</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2</a:t>
              </a:r>
              <a:r>
                <a:rPr lang="en-US" sz="800" b="1" kern="100" cap="small" baseline="30000">
                  <a:effectLst/>
                  <a:latin typeface="Times New Roman" panose="02020603050405020304" pitchFamily="18" charset="0"/>
                  <a:ea typeface="Aptos" panose="020B0004020202020204" pitchFamily="34" charset="0"/>
                  <a:cs typeface="Times New Roman" panose="02020603050405020304" pitchFamily="18" charset="0"/>
                </a:rPr>
                <a:t>nd</a:t>
              </a: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 Council District</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Eastlake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Fall 2025</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Completing construction documents to revitalize the entire park including new playground, athletic courts,   picnic pavilion and water spray feature</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One Love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Fall 2025</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Address needed repairs and improvements to existing park equipment, lighting and landscaping</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 </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3</a:t>
              </a:r>
              <a:r>
                <a:rPr lang="en-US" sz="800" b="1" kern="100" cap="small" baseline="30000">
                  <a:effectLst/>
                  <a:latin typeface="Times New Roman" panose="02020603050405020304" pitchFamily="18" charset="0"/>
                  <a:ea typeface="Aptos" panose="020B0004020202020204" pitchFamily="34" charset="0"/>
                  <a:cs typeface="Times New Roman" panose="02020603050405020304" pitchFamily="18" charset="0"/>
                </a:rPr>
                <a:t>rd</a:t>
              </a: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 Council District</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Brown Burton Winchester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Spring 2026</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Reviewing proposal for Master Park Planning Services to engage the surrounding community in creating a comprehensive redevelopment plan</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Johnston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Spring 2026</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Engaged landscape architects to design comprehensive revitalization of park including a new playground and basketball court, walkways, picnic tables, park benches, attractive perimeter fencing and enhanced decorative lighting and storm water management/bioswale to reduce flooding</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Kirkwood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Spring 2026</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Planning to clear overgrowth along the park’s shoreline to open dramatic views of the Brandywine River and restore historic picnic pavilion</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 </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4</a:t>
              </a:r>
              <a:r>
                <a:rPr lang="en-US" sz="800" b="1" kern="100" cap="small" baseline="30000">
                  <a:effectLst/>
                  <a:latin typeface="Times New Roman" panose="02020603050405020304" pitchFamily="18" charset="0"/>
                  <a:ea typeface="Aptos" panose="020B0004020202020204" pitchFamily="34" charset="0"/>
                  <a:cs typeface="Times New Roman" panose="02020603050405020304" pitchFamily="18" charset="0"/>
                </a:rPr>
                <a:t>th</a:t>
              </a: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 Council District</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Barbara Hicks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Summer 2026</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Park revitalization/remediation, new playground/exercise station and storm water system</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Ebert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Fall 2026</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Completed demolition of unsafe playground equipment</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Planning a new playground</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H. Fletcher Brown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TBD              </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State’s Division of Parks and Recreation is in the process of procuring professional architectural services to design phased improvements</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Holloway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Fall 2026</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Restoration of the entire park, including benches, fountain with new playground, park lighting and sculpture of Herman M. Holloway, Sr. </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BCB23C86-A1F2-815F-D930-48D261E20B56}"/>
                </a:ext>
              </a:extLst>
            </p:cNvPr>
            <p:cNvSpPr txBox="1"/>
            <p:nvPr/>
          </p:nvSpPr>
          <p:spPr>
            <a:xfrm>
              <a:off x="6105525" y="1970725"/>
              <a:ext cx="5486400" cy="4278094"/>
            </a:xfrm>
            <a:prstGeom prst="rect">
              <a:avLst/>
            </a:prstGeom>
            <a:noFill/>
          </p:spPr>
          <p:txBody>
            <a:bodyPr wrap="square" rtlCol="0">
              <a:spAutoFit/>
            </a:bodyPr>
            <a:lstStyle/>
            <a:p>
              <a:pPr marL="0" marR="0" algn="just">
                <a:buNone/>
              </a:pP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5</a:t>
              </a:r>
              <a:r>
                <a:rPr lang="en-US" sz="800" b="1" kern="100" cap="small" baseline="30000">
                  <a:effectLst/>
                  <a:latin typeface="Times New Roman" panose="02020603050405020304" pitchFamily="18" charset="0"/>
                  <a:ea typeface="Aptos" panose="020B0004020202020204" pitchFamily="34" charset="0"/>
                  <a:cs typeface="Times New Roman" panose="02020603050405020304" pitchFamily="18" charset="0"/>
                </a:rPr>
                <a:t>th</a:t>
              </a: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 Council District</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Helen Chambers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Spring 2026</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Planning major improvements to the existing athletic field</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Rodney Reservoir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TBD</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Working with Department of Public Works to complete the new “nature-focused” park including amphitheater, trails and gardens</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Tilton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Summer 2026</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Preparing to work with architectural/engineering firms to </a:t>
              </a:r>
              <a:r>
                <a:rPr lang="en-US" sz="800" kern="100" err="1">
                  <a:effectLst/>
                  <a:latin typeface="Times New Roman" panose="02020603050405020304" pitchFamily="18" charset="0"/>
                  <a:ea typeface="Aptos" panose="020B0004020202020204" pitchFamily="34" charset="0"/>
                  <a:cs typeface="Times New Roman" panose="02020603050405020304" pitchFamily="18" charset="0"/>
                </a:rPr>
                <a:t>to</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restore historic park comfort station</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William Hicks Anderson Community Center</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Fall 2025 through Spring 2026</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Revitalizing the gymnasium and stage, boxing arena and swimming pool to enhance athletic experiences for youth</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 </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6th Council District </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Canby Park (East)</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Spring 2026</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Working with landscape architects and civil engineers to develop passive and active recreation park improvements including two new playgrounds, expanded walking paths with new decorative park lighting, new park benches and trees, a new picnic area, a small water spray feature, and a new nine-hole frisbee golf course</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Kosciuszko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Summer 2026</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Preparing bid documents to address necessary storm water improvements and repairs to playground, water features and park furnishings</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Nicki Deangelo Children’s Garden</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Fall 2025</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State Representative Ortega has provided funds to revitalize the garden</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7th Council District</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Judy Johnson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Fall 2026</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228600" lvl="0" indent="-342900" algn="just">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Engaging landscape architects to begin comprehensive revitalization of park including playground, new water play feature, merry-go-round new perimeter fencing and enhanced decorative lighting</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Plans also include revitalization of the baseball field for youth baseball and increased recognition of significant role Judy Johnson played in professional baseball and in the local community</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Woodlawn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Spring 2025 through Spring 2026</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Building a new concession stand and installing LED lighting at the baseball field</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8</a:t>
              </a:r>
              <a:r>
                <a:rPr lang="en-US" sz="800" b="1" kern="100" cap="small" baseline="30000">
                  <a:effectLst/>
                  <a:latin typeface="Times New Roman" panose="02020603050405020304" pitchFamily="18" charset="0"/>
                  <a:ea typeface="Aptos" panose="020B0004020202020204" pitchFamily="34" charset="0"/>
                  <a:cs typeface="Times New Roman" panose="02020603050405020304" pitchFamily="18" charset="0"/>
                </a:rPr>
                <a:t>th</a:t>
              </a:r>
              <a:r>
                <a:rPr lang="en-US" sz="800" b="1" kern="100" cap="small">
                  <a:effectLst/>
                  <a:latin typeface="Times New Roman" panose="02020603050405020304" pitchFamily="18" charset="0"/>
                  <a:ea typeface="Aptos" panose="020B0004020202020204" pitchFamily="34" charset="0"/>
                  <a:cs typeface="Times New Roman" panose="02020603050405020304" pitchFamily="18" charset="0"/>
                </a:rPr>
                <a:t> Council District</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0" marR="0" algn="just">
                <a:buNone/>
              </a:pPr>
              <a:r>
                <a:rPr lang="en-US" sz="800" u="sng" kern="100">
                  <a:effectLst/>
                  <a:latin typeface="Times New Roman" panose="02020603050405020304" pitchFamily="18" charset="0"/>
                  <a:ea typeface="Aptos" panose="020B0004020202020204" pitchFamily="34" charset="0"/>
                  <a:cs typeface="Times New Roman" panose="02020603050405020304" pitchFamily="18" charset="0"/>
                </a:rPr>
                <a:t>Stapler Park</a:t>
              </a:r>
              <a:r>
                <a:rPr lang="en-US" sz="800" kern="100">
                  <a:effectLst/>
                  <a:latin typeface="Times New Roman" panose="02020603050405020304" pitchFamily="18" charset="0"/>
                  <a:ea typeface="Aptos" panose="020B0004020202020204" pitchFamily="34" charset="0"/>
                  <a:cs typeface="Times New Roman" panose="02020603050405020304" pitchFamily="18" charset="0"/>
                </a:rPr>
                <a:t> - Summer 2025</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buFont typeface="Symbol" panose="05050102010706020507" pitchFamily="18" charset="2"/>
                <a:buChar char=""/>
              </a:pPr>
              <a:r>
                <a:rPr lang="en-US" sz="800" kern="100">
                  <a:effectLst/>
                  <a:latin typeface="Times New Roman" panose="02020603050405020304" pitchFamily="18" charset="0"/>
                  <a:ea typeface="Aptos" panose="020B0004020202020204" pitchFamily="34" charset="0"/>
                  <a:cs typeface="Times New Roman" panose="02020603050405020304" pitchFamily="18" charset="0"/>
                </a:rPr>
                <a:t>Installing a new playground for children 2 to 12</a:t>
              </a:r>
              <a:endParaRPr lang="en-US" sz="800" kern="100">
                <a:effectLst/>
                <a:latin typeface="Aptos" panose="020B0004020202020204" pitchFamily="34" charset="0"/>
                <a:ea typeface="Aptos" panose="020B00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10073616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2"/>
          </p:nvPr>
        </p:nvSpPr>
        <p:spPr>
          <a:xfrm>
            <a:off x="46849" y="698303"/>
            <a:ext cx="7415047" cy="473825"/>
          </a:xfrm>
        </p:spPr>
        <p:txBody>
          <a:bodyPr>
            <a:noAutofit/>
          </a:bodyPr>
          <a:lstStyle/>
          <a:p>
            <a:pPr marL="1828800" indent="-1600200">
              <a:lnSpc>
                <a:spcPct val="120000"/>
              </a:lnSpc>
              <a:spcBef>
                <a:spcPts val="0"/>
              </a:spcBef>
              <a:spcAft>
                <a:spcPts val="0"/>
              </a:spcAft>
              <a:buNone/>
            </a:pPr>
            <a:r>
              <a:rPr lang="en-US" sz="3200" b="1"/>
              <a:t>Question 16 	</a:t>
            </a:r>
          </a:p>
          <a:p>
            <a:pPr marL="1828800" indent="-1600200">
              <a:lnSpc>
                <a:spcPct val="120000"/>
              </a:lnSpc>
              <a:spcBef>
                <a:spcPts val="0"/>
              </a:spcBef>
              <a:spcAft>
                <a:spcPts val="0"/>
              </a:spcAft>
              <a:buNone/>
            </a:pPr>
            <a:r>
              <a:rPr lang="en-US" sz="1600" b="1"/>
              <a:t>Provide </a:t>
            </a:r>
            <a:r>
              <a:rPr lang="en-US" sz="1600" b="1" kern="100"/>
              <a:t>FY2025 proposed organizational chart with the total number of employees </a:t>
            </a:r>
            <a:r>
              <a:rPr lang="en-US" sz="1600" b="1"/>
              <a:t>(i.e., permanent, temporary, contract, vacancies).</a:t>
            </a:r>
          </a:p>
          <a:p>
            <a:endParaRPr lang="en-US" sz="1800" b="1">
              <a:solidFill>
                <a:srgbClr val="000000"/>
              </a:solidFill>
              <a:latin typeface="Times New Roman" panose="02020603050405020304" pitchFamily="18" charset="0"/>
            </a:endParaRPr>
          </a:p>
        </p:txBody>
      </p:sp>
      <p:sp>
        <p:nvSpPr>
          <p:cNvPr id="11" name="Rectangle 10">
            <a:extLst>
              <a:ext uri="{FF2B5EF4-FFF2-40B4-BE49-F238E27FC236}">
                <a16:creationId xmlns:a16="http://schemas.microsoft.com/office/drawing/2014/main" id="{73582CB3-A9DB-4CA3-BF83-39544AB171D1}"/>
              </a:ext>
            </a:extLst>
          </p:cNvPr>
          <p:cNvSpPr/>
          <p:nvPr/>
        </p:nvSpPr>
        <p:spPr>
          <a:xfrm>
            <a:off x="1185644" y="4043581"/>
            <a:ext cx="6096000" cy="707886"/>
          </a:xfrm>
          <a:prstGeom prst="rect">
            <a:avLst/>
          </a:prstGeom>
        </p:spPr>
        <p:txBody>
          <a:bodyPr>
            <a:spAutoFit/>
          </a:bodyPr>
          <a:lstStyle/>
          <a:p>
            <a:endParaRPr lang="en-US" sz="2000">
              <a:solidFill>
                <a:srgbClr val="000000"/>
              </a:solidFill>
              <a:latin typeface="Times New Roman" panose="02020603050405020304" pitchFamily="18" charset="0"/>
            </a:endParaRPr>
          </a:p>
          <a:p>
            <a:r>
              <a:rPr lang="en-US" sz="2000">
                <a:solidFill>
                  <a:srgbClr val="000000"/>
                </a:solidFill>
                <a:latin typeface="Times New Roman" panose="02020603050405020304" pitchFamily="18" charset="0"/>
              </a:rPr>
              <a:t> </a:t>
            </a:r>
            <a:endParaRPr lang="en-US">
              <a:solidFill>
                <a:srgbClr val="000000"/>
              </a:solidFill>
              <a:latin typeface="Times New Roman" panose="02020603050405020304" pitchFamily="18" charset="0"/>
            </a:endParaRPr>
          </a:p>
        </p:txBody>
      </p:sp>
      <p:grpSp>
        <p:nvGrpSpPr>
          <p:cNvPr id="78" name="Group 77">
            <a:extLst>
              <a:ext uri="{FF2B5EF4-FFF2-40B4-BE49-F238E27FC236}">
                <a16:creationId xmlns:a16="http://schemas.microsoft.com/office/drawing/2014/main" id="{DB24A921-E370-04C8-F872-9B3A52F9E44A}"/>
              </a:ext>
            </a:extLst>
          </p:cNvPr>
          <p:cNvGrpSpPr/>
          <p:nvPr/>
        </p:nvGrpSpPr>
        <p:grpSpPr bwMode="grayWhite">
          <a:xfrm>
            <a:off x="162833" y="1978872"/>
            <a:ext cx="11200799" cy="4898068"/>
            <a:chOff x="672634" y="1642401"/>
            <a:chExt cx="9229543" cy="5014482"/>
          </a:xfrm>
        </p:grpSpPr>
        <p:grpSp>
          <p:nvGrpSpPr>
            <p:cNvPr id="79" name="Group 78">
              <a:extLst>
                <a:ext uri="{FF2B5EF4-FFF2-40B4-BE49-F238E27FC236}">
                  <a16:creationId xmlns:a16="http://schemas.microsoft.com/office/drawing/2014/main" id="{3F108BA0-87F0-B50F-F582-F3B741288567}"/>
                </a:ext>
              </a:extLst>
            </p:cNvPr>
            <p:cNvGrpSpPr/>
            <p:nvPr/>
          </p:nvGrpSpPr>
          <p:grpSpPr bwMode="grayWhite">
            <a:xfrm>
              <a:off x="672634" y="1642401"/>
              <a:ext cx="9229543" cy="5014482"/>
              <a:chOff x="508097" y="1583565"/>
              <a:chExt cx="7775466" cy="4586899"/>
            </a:xfrm>
            <a:solidFill>
              <a:schemeClr val="tx2"/>
            </a:solidFill>
          </p:grpSpPr>
          <p:grpSp>
            <p:nvGrpSpPr>
              <p:cNvPr id="81" name="Group 80">
                <a:extLst>
                  <a:ext uri="{FF2B5EF4-FFF2-40B4-BE49-F238E27FC236}">
                    <a16:creationId xmlns:a16="http://schemas.microsoft.com/office/drawing/2014/main" id="{4DEFBBCF-EDFD-2EC0-7109-C977462254B4}"/>
                  </a:ext>
                </a:extLst>
              </p:cNvPr>
              <p:cNvGrpSpPr/>
              <p:nvPr/>
            </p:nvGrpSpPr>
            <p:grpSpPr bwMode="grayWhite">
              <a:xfrm>
                <a:off x="524640" y="1583565"/>
                <a:ext cx="4221072" cy="731520"/>
                <a:chOff x="519821" y="1543810"/>
                <a:chExt cx="4221072" cy="731520"/>
              </a:xfrm>
              <a:grpFill/>
            </p:grpSpPr>
            <p:sp>
              <p:nvSpPr>
                <p:cNvPr id="111" name="_s1048">
                  <a:extLst>
                    <a:ext uri="{FF2B5EF4-FFF2-40B4-BE49-F238E27FC236}">
                      <a16:creationId xmlns:a16="http://schemas.microsoft.com/office/drawing/2014/main" id="{D56CE9D5-2178-D1D3-CA0A-FBAE4B407F07}"/>
                    </a:ext>
                  </a:extLst>
                </p:cNvPr>
                <p:cNvSpPr>
                  <a:spLocks noChangeArrowheads="1"/>
                </p:cNvSpPr>
                <p:nvPr/>
              </p:nvSpPr>
              <p:spPr bwMode="grayWhite">
                <a:xfrm>
                  <a:off x="2635342" y="1543810"/>
                  <a:ext cx="2105551" cy="731520"/>
                </a:xfrm>
                <a:prstGeom prst="bevel">
                  <a:avLst>
                    <a:gd name="adj" fmla="val 12500"/>
                  </a:avLst>
                </a:prstGeom>
                <a:grpFill/>
                <a:ln w="3175">
                  <a:solidFill>
                    <a:schemeClr val="accent1"/>
                  </a:solidFill>
                  <a:miter lim="800000"/>
                  <a:headEnd/>
                  <a:tailEnd/>
                </a:ln>
              </p:spPr>
              <p:txBody>
                <a:bodyPr wrap="none" lIns="0" tIns="0" rIns="0" bIns="0" anchor="ctr"/>
                <a:lstStyle/>
                <a:p>
                  <a:pPr algn="ctr" eaLnBrk="1" hangingPunct="1">
                    <a:defRPr/>
                  </a:pPr>
                  <a:r>
                    <a:rPr lang="en-US" sz="1000" b="1">
                      <a:solidFill>
                        <a:schemeClr val="bg1">
                          <a:lumMod val="95000"/>
                        </a:schemeClr>
                      </a:solidFill>
                    </a:rPr>
                    <a:t> Acting Director</a:t>
                  </a:r>
                </a:p>
                <a:p>
                  <a:pPr algn="ctr" eaLnBrk="1" hangingPunct="1">
                    <a:defRPr/>
                  </a:pPr>
                  <a:r>
                    <a:rPr lang="en-US" sz="1000" b="1">
                      <a:solidFill>
                        <a:schemeClr val="bg1">
                          <a:lumMod val="95000"/>
                        </a:schemeClr>
                      </a:solidFill>
                    </a:rPr>
                    <a:t>Dr. Melody F. Phillips</a:t>
                  </a:r>
                </a:p>
              </p:txBody>
            </p:sp>
            <p:sp>
              <p:nvSpPr>
                <p:cNvPr id="114" name="_s1055">
                  <a:extLst>
                    <a:ext uri="{FF2B5EF4-FFF2-40B4-BE49-F238E27FC236}">
                      <a16:creationId xmlns:a16="http://schemas.microsoft.com/office/drawing/2014/main" id="{977F618E-0BD4-389F-3A33-2F98EF0042BF}"/>
                    </a:ext>
                  </a:extLst>
                </p:cNvPr>
                <p:cNvSpPr>
                  <a:spLocks noChangeArrowheads="1"/>
                </p:cNvSpPr>
                <p:nvPr/>
              </p:nvSpPr>
              <p:spPr bwMode="grayWhite">
                <a:xfrm>
                  <a:off x="519821" y="1687452"/>
                  <a:ext cx="1551933" cy="522389"/>
                </a:xfrm>
                <a:prstGeom prst="bevel">
                  <a:avLst>
                    <a:gd name="adj" fmla="val 12500"/>
                  </a:avLst>
                </a:prstGeom>
                <a:grpFill/>
                <a:ln w="3175">
                  <a:solidFill>
                    <a:schemeClr val="accent3">
                      <a:lumMod val="75000"/>
                    </a:schemeClr>
                  </a:solidFill>
                  <a:miter lim="800000"/>
                  <a:headEnd/>
                  <a:tailEnd/>
                </a:ln>
              </p:spPr>
              <p:txBody>
                <a:bodyPr wrap="none" lIns="0" tIns="0" rIns="0" bIns="0" anchor="ctr"/>
                <a:lstStyle/>
                <a:p>
                  <a:pPr algn="ctr" eaLnBrk="1" hangingPunct="1">
                    <a:defRPr/>
                  </a:pPr>
                  <a:r>
                    <a:rPr lang="en-US" sz="1000" b="1">
                      <a:solidFill>
                        <a:schemeClr val="bg1">
                          <a:lumMod val="95000"/>
                        </a:schemeClr>
                      </a:solidFill>
                    </a:rPr>
                    <a:t>Administrative Assistant</a:t>
                  </a:r>
                </a:p>
                <a:p>
                  <a:pPr algn="ctr" eaLnBrk="1" hangingPunct="1">
                    <a:defRPr/>
                  </a:pPr>
                  <a:r>
                    <a:rPr lang="en-US" sz="1000" b="1">
                      <a:solidFill>
                        <a:schemeClr val="bg1">
                          <a:lumMod val="95000"/>
                        </a:schemeClr>
                      </a:solidFill>
                    </a:rPr>
                    <a:t>Carmen Ferguson </a:t>
                  </a:r>
                </a:p>
              </p:txBody>
            </p:sp>
          </p:grpSp>
          <p:grpSp>
            <p:nvGrpSpPr>
              <p:cNvPr id="82" name="Group 81">
                <a:extLst>
                  <a:ext uri="{FF2B5EF4-FFF2-40B4-BE49-F238E27FC236}">
                    <a16:creationId xmlns:a16="http://schemas.microsoft.com/office/drawing/2014/main" id="{FDA28362-2834-FE51-F3C2-147FA3FBD4CB}"/>
                  </a:ext>
                </a:extLst>
              </p:cNvPr>
              <p:cNvGrpSpPr/>
              <p:nvPr/>
            </p:nvGrpSpPr>
            <p:grpSpPr bwMode="grayWhite">
              <a:xfrm>
                <a:off x="508097" y="2109337"/>
                <a:ext cx="7775466" cy="4061127"/>
                <a:chOff x="508097" y="2109337"/>
                <a:chExt cx="7775466" cy="4061127"/>
              </a:xfrm>
              <a:grpFill/>
            </p:grpSpPr>
            <p:grpSp>
              <p:nvGrpSpPr>
                <p:cNvPr id="83" name="Group 82">
                  <a:extLst>
                    <a:ext uri="{FF2B5EF4-FFF2-40B4-BE49-F238E27FC236}">
                      <a16:creationId xmlns:a16="http://schemas.microsoft.com/office/drawing/2014/main" id="{9436439C-4AF6-8830-F4AA-88AE5F8308EE}"/>
                    </a:ext>
                  </a:extLst>
                </p:cNvPr>
                <p:cNvGrpSpPr/>
                <p:nvPr/>
              </p:nvGrpSpPr>
              <p:grpSpPr bwMode="grayWhite">
                <a:xfrm>
                  <a:off x="508097" y="2109337"/>
                  <a:ext cx="6990984" cy="3109815"/>
                  <a:chOff x="487376" y="2109337"/>
                  <a:chExt cx="6990984" cy="3109815"/>
                </a:xfrm>
                <a:grpFill/>
              </p:grpSpPr>
              <p:sp>
                <p:nvSpPr>
                  <p:cNvPr id="105" name="_s1059">
                    <a:extLst>
                      <a:ext uri="{FF2B5EF4-FFF2-40B4-BE49-F238E27FC236}">
                        <a16:creationId xmlns:a16="http://schemas.microsoft.com/office/drawing/2014/main" id="{65432E1C-EF05-AC8E-EE5C-FB252E7A5743}"/>
                      </a:ext>
                    </a:extLst>
                  </p:cNvPr>
                  <p:cNvSpPr>
                    <a:spLocks noChangeArrowheads="1"/>
                  </p:cNvSpPr>
                  <p:nvPr/>
                </p:nvSpPr>
                <p:spPr bwMode="grayWhite">
                  <a:xfrm>
                    <a:off x="487376" y="3019405"/>
                    <a:ext cx="1828800" cy="685800"/>
                  </a:xfrm>
                  <a:prstGeom prst="bevel">
                    <a:avLst>
                      <a:gd name="adj" fmla="val 12500"/>
                    </a:avLst>
                  </a:prstGeom>
                  <a:grpFill/>
                  <a:ln w="3175">
                    <a:solidFill>
                      <a:schemeClr val="accent1">
                        <a:lumMod val="50000"/>
                      </a:schemeClr>
                    </a:solidFill>
                    <a:miter lim="800000"/>
                    <a:headEnd/>
                    <a:tailEnd/>
                  </a:ln>
                </p:spPr>
                <p:txBody>
                  <a:bodyPr wrap="none" lIns="0" tIns="0" rIns="0" bIns="0" anchor="ctr"/>
                  <a:lstStyle/>
                  <a:p>
                    <a:pPr algn="ctr" eaLnBrk="1" hangingPunct="1">
                      <a:defRPr/>
                    </a:pPr>
                    <a:r>
                      <a:rPr lang="en-US" sz="1600" b="1">
                        <a:solidFill>
                          <a:schemeClr val="bg1">
                            <a:lumMod val="95000"/>
                          </a:schemeClr>
                        </a:solidFill>
                      </a:rPr>
                      <a:t>W.H.A.C.C. </a:t>
                    </a:r>
                  </a:p>
                </p:txBody>
              </p:sp>
              <p:grpSp>
                <p:nvGrpSpPr>
                  <p:cNvPr id="106" name="Group 105">
                    <a:extLst>
                      <a:ext uri="{FF2B5EF4-FFF2-40B4-BE49-F238E27FC236}">
                        <a16:creationId xmlns:a16="http://schemas.microsoft.com/office/drawing/2014/main" id="{D161F1CD-BE98-F4D1-93B2-87C24A6773BA}"/>
                      </a:ext>
                    </a:extLst>
                  </p:cNvPr>
                  <p:cNvGrpSpPr/>
                  <p:nvPr/>
                </p:nvGrpSpPr>
                <p:grpSpPr bwMode="grayWhite">
                  <a:xfrm>
                    <a:off x="487376" y="2109337"/>
                    <a:ext cx="6990984" cy="3109815"/>
                    <a:chOff x="391285" y="2109337"/>
                    <a:chExt cx="6990984" cy="3109815"/>
                  </a:xfrm>
                  <a:grpFill/>
                </p:grpSpPr>
                <p:sp>
                  <p:nvSpPr>
                    <p:cNvPr id="107" name="_s1056">
                      <a:extLst>
                        <a:ext uri="{FF2B5EF4-FFF2-40B4-BE49-F238E27FC236}">
                          <a16:creationId xmlns:a16="http://schemas.microsoft.com/office/drawing/2014/main" id="{2F799A18-4DF4-B6EE-FC20-19801985E94B}"/>
                        </a:ext>
                      </a:extLst>
                    </p:cNvPr>
                    <p:cNvSpPr>
                      <a:spLocks noChangeArrowheads="1"/>
                    </p:cNvSpPr>
                    <p:nvPr/>
                  </p:nvSpPr>
                  <p:spPr bwMode="grayWhite">
                    <a:xfrm>
                      <a:off x="396727" y="3766218"/>
                      <a:ext cx="1828800" cy="457200"/>
                    </a:xfrm>
                    <a:prstGeom prst="bevel">
                      <a:avLst>
                        <a:gd name="adj" fmla="val 12105"/>
                      </a:avLst>
                    </a:prstGeom>
                    <a:grpFill/>
                    <a:ln w="3175">
                      <a:solidFill>
                        <a:schemeClr val="accent1">
                          <a:lumMod val="50000"/>
                        </a:schemeClr>
                      </a:solidFill>
                      <a:miter lim="800000"/>
                      <a:headEnd/>
                      <a:tailEnd/>
                    </a:ln>
                  </p:spPr>
                  <p:txBody>
                    <a:bodyPr wrap="none" lIns="0" tIns="0" rIns="0" bIns="0" anchor="ctr"/>
                    <a:lstStyle/>
                    <a:p>
                      <a:pPr algn="ctr" eaLnBrk="1" hangingPunct="1">
                        <a:defRPr/>
                      </a:pPr>
                      <a:r>
                        <a:rPr lang="en-US" sz="1000" b="1">
                          <a:solidFill>
                            <a:schemeClr val="bg1">
                              <a:lumMod val="95000"/>
                            </a:schemeClr>
                          </a:solidFill>
                        </a:rPr>
                        <a:t>Activities Coordinator</a:t>
                      </a:r>
                    </a:p>
                    <a:p>
                      <a:pPr algn="ctr" eaLnBrk="1" hangingPunct="1">
                        <a:defRPr/>
                      </a:pPr>
                      <a:r>
                        <a:rPr lang="en-US" sz="1000" b="1">
                          <a:solidFill>
                            <a:schemeClr val="bg1">
                              <a:lumMod val="95000"/>
                            </a:schemeClr>
                          </a:solidFill>
                        </a:rPr>
                        <a:t> Melissa Davis</a:t>
                      </a:r>
                      <a:endParaRPr lang="en-US" sz="1000" b="1"/>
                    </a:p>
                  </p:txBody>
                </p:sp>
                <p:sp>
                  <p:nvSpPr>
                    <p:cNvPr id="108" name="_s1061">
                      <a:extLst>
                        <a:ext uri="{FF2B5EF4-FFF2-40B4-BE49-F238E27FC236}">
                          <a16:creationId xmlns:a16="http://schemas.microsoft.com/office/drawing/2014/main" id="{5A3051BC-291F-AB20-A02E-6AE07D6DABC3}"/>
                        </a:ext>
                      </a:extLst>
                    </p:cNvPr>
                    <p:cNvSpPr>
                      <a:spLocks noChangeArrowheads="1"/>
                    </p:cNvSpPr>
                    <p:nvPr/>
                  </p:nvSpPr>
                  <p:spPr bwMode="grayWhite">
                    <a:xfrm>
                      <a:off x="407828" y="4243033"/>
                      <a:ext cx="1828800" cy="457200"/>
                    </a:xfrm>
                    <a:prstGeom prst="bevel">
                      <a:avLst>
                        <a:gd name="adj" fmla="val 11739"/>
                      </a:avLst>
                    </a:prstGeom>
                    <a:grpFill/>
                    <a:ln w="3175">
                      <a:solidFill>
                        <a:schemeClr val="accent1">
                          <a:lumMod val="50000"/>
                        </a:schemeClr>
                      </a:solidFill>
                      <a:miter lim="800000"/>
                      <a:headEnd/>
                      <a:tailEnd/>
                    </a:ln>
                  </p:spPr>
                  <p:txBody>
                    <a:bodyPr wrap="none" lIns="0" tIns="0" rIns="0" bIns="0" anchor="ctr"/>
                    <a:lstStyle/>
                    <a:p>
                      <a:pPr algn="ctr" eaLnBrk="1" hangingPunct="1">
                        <a:defRPr/>
                      </a:pPr>
                      <a:r>
                        <a:rPr lang="en-US" sz="1000" b="1">
                          <a:solidFill>
                            <a:schemeClr val="bg1">
                              <a:lumMod val="95000"/>
                            </a:schemeClr>
                          </a:solidFill>
                        </a:rPr>
                        <a:t>Physical Activity Coordinator</a:t>
                      </a:r>
                    </a:p>
                    <a:p>
                      <a:pPr algn="ctr" eaLnBrk="1" hangingPunct="1">
                        <a:defRPr/>
                      </a:pPr>
                      <a:r>
                        <a:rPr lang="en-US" sz="1000" b="1">
                          <a:solidFill>
                            <a:schemeClr val="bg1">
                              <a:lumMod val="95000"/>
                            </a:schemeClr>
                          </a:solidFill>
                        </a:rPr>
                        <a:t>Omar Douglas</a:t>
                      </a:r>
                    </a:p>
                  </p:txBody>
                </p:sp>
                <p:sp>
                  <p:nvSpPr>
                    <p:cNvPr id="109" name="_s1062">
                      <a:extLst>
                        <a:ext uri="{FF2B5EF4-FFF2-40B4-BE49-F238E27FC236}">
                          <a16:creationId xmlns:a16="http://schemas.microsoft.com/office/drawing/2014/main" id="{747F1863-FF63-941D-199E-26A20AE41289}"/>
                        </a:ext>
                      </a:extLst>
                    </p:cNvPr>
                    <p:cNvSpPr>
                      <a:spLocks noChangeArrowheads="1"/>
                    </p:cNvSpPr>
                    <p:nvPr/>
                  </p:nvSpPr>
                  <p:spPr bwMode="grayWhite">
                    <a:xfrm>
                      <a:off x="5553469" y="2109337"/>
                      <a:ext cx="1828800" cy="457200"/>
                    </a:xfrm>
                    <a:prstGeom prst="bevel">
                      <a:avLst>
                        <a:gd name="adj" fmla="val 12389"/>
                      </a:avLst>
                    </a:prstGeom>
                    <a:grpFill/>
                    <a:ln w="3175">
                      <a:solidFill>
                        <a:schemeClr val="accent1">
                          <a:lumMod val="50000"/>
                        </a:schemeClr>
                      </a:solidFill>
                      <a:miter lim="800000"/>
                      <a:headEnd/>
                      <a:tailEnd/>
                    </a:ln>
                  </p:spPr>
                  <p:txBody>
                    <a:bodyPr wrap="none" lIns="0" tIns="0" rIns="0" bIns="0" anchor="ctr"/>
                    <a:lstStyle/>
                    <a:p>
                      <a:pPr algn="ctr" eaLnBrk="1" hangingPunct="1">
                        <a:defRPr/>
                      </a:pPr>
                      <a:r>
                        <a:rPr lang="en-US" sz="1000" b="1">
                          <a:solidFill>
                            <a:schemeClr val="bg1">
                              <a:lumMod val="95000"/>
                            </a:schemeClr>
                          </a:solidFill>
                        </a:rPr>
                        <a:t>Accounts &amp; Program Support Coord</a:t>
                      </a:r>
                    </a:p>
                    <a:p>
                      <a:pPr algn="ctr" eaLnBrk="1" hangingPunct="1">
                        <a:defRPr/>
                      </a:pPr>
                      <a:r>
                        <a:rPr lang="en-US" sz="1000" b="1">
                          <a:solidFill>
                            <a:schemeClr val="bg1">
                              <a:lumMod val="95000"/>
                            </a:schemeClr>
                          </a:solidFill>
                        </a:rPr>
                        <a:t>Katrina Dorsey</a:t>
                      </a:r>
                    </a:p>
                  </p:txBody>
                </p:sp>
                <p:sp>
                  <p:nvSpPr>
                    <p:cNvPr id="110" name="_s1065">
                      <a:extLst>
                        <a:ext uri="{FF2B5EF4-FFF2-40B4-BE49-F238E27FC236}">
                          <a16:creationId xmlns:a16="http://schemas.microsoft.com/office/drawing/2014/main" id="{611638FD-CCA9-087C-8641-88A5D3DD0DAB}"/>
                        </a:ext>
                      </a:extLst>
                    </p:cNvPr>
                    <p:cNvSpPr>
                      <a:spLocks noChangeArrowheads="1"/>
                    </p:cNvSpPr>
                    <p:nvPr/>
                  </p:nvSpPr>
                  <p:spPr bwMode="grayWhite">
                    <a:xfrm>
                      <a:off x="391285" y="4761952"/>
                      <a:ext cx="1828800" cy="457200"/>
                    </a:xfrm>
                    <a:prstGeom prst="bevel">
                      <a:avLst>
                        <a:gd name="adj" fmla="val 12187"/>
                      </a:avLst>
                    </a:prstGeom>
                    <a:grpFill/>
                    <a:ln w="3175">
                      <a:solidFill>
                        <a:schemeClr val="accent1">
                          <a:lumMod val="50000"/>
                        </a:schemeClr>
                      </a:solidFill>
                      <a:miter lim="800000"/>
                      <a:headEnd/>
                      <a:tailEnd/>
                    </a:ln>
                  </p:spPr>
                  <p:txBody>
                    <a:bodyPr wrap="none" lIns="0" tIns="0" rIns="0" bIns="0" anchor="ctr"/>
                    <a:lstStyle/>
                    <a:p>
                      <a:pPr algn="ctr">
                        <a:defRPr/>
                      </a:pPr>
                      <a:r>
                        <a:rPr lang="en-US" sz="1000" b="1">
                          <a:solidFill>
                            <a:schemeClr val="bg1">
                              <a:lumMod val="95000"/>
                            </a:schemeClr>
                          </a:solidFill>
                        </a:rPr>
                        <a:t>Clerk II</a:t>
                      </a:r>
                    </a:p>
                    <a:p>
                      <a:pPr algn="ctr">
                        <a:defRPr/>
                      </a:pPr>
                      <a:r>
                        <a:rPr lang="en-US" sz="1000" b="1">
                          <a:solidFill>
                            <a:schemeClr val="bg1">
                              <a:lumMod val="95000"/>
                            </a:schemeClr>
                          </a:solidFill>
                        </a:rPr>
                        <a:t>Vacant </a:t>
                      </a:r>
                    </a:p>
                  </p:txBody>
                </p:sp>
              </p:grpSp>
            </p:grpSp>
            <p:grpSp>
              <p:nvGrpSpPr>
                <p:cNvPr id="84" name="Group 83">
                  <a:extLst>
                    <a:ext uri="{FF2B5EF4-FFF2-40B4-BE49-F238E27FC236}">
                      <a16:creationId xmlns:a16="http://schemas.microsoft.com/office/drawing/2014/main" id="{B5799EC4-8615-3509-60F9-51BF1FF51F6F}"/>
                    </a:ext>
                  </a:extLst>
                </p:cNvPr>
                <p:cNvGrpSpPr/>
                <p:nvPr/>
              </p:nvGrpSpPr>
              <p:grpSpPr bwMode="grayWhite">
                <a:xfrm>
                  <a:off x="2728127" y="3019405"/>
                  <a:ext cx="1581149" cy="3151059"/>
                  <a:chOff x="2744029" y="3019405"/>
                  <a:chExt cx="1581149" cy="3151059"/>
                </a:xfrm>
                <a:grpFill/>
              </p:grpSpPr>
              <p:grpSp>
                <p:nvGrpSpPr>
                  <p:cNvPr id="97" name="Group 96">
                    <a:extLst>
                      <a:ext uri="{FF2B5EF4-FFF2-40B4-BE49-F238E27FC236}">
                        <a16:creationId xmlns:a16="http://schemas.microsoft.com/office/drawing/2014/main" id="{CEBFAD13-1AB9-6647-26BE-8FD885DBA77B}"/>
                      </a:ext>
                    </a:extLst>
                  </p:cNvPr>
                  <p:cNvGrpSpPr/>
                  <p:nvPr/>
                </p:nvGrpSpPr>
                <p:grpSpPr bwMode="grayWhite">
                  <a:xfrm>
                    <a:off x="2744029" y="3773463"/>
                    <a:ext cx="1581149" cy="2397001"/>
                    <a:chOff x="2568478" y="3773463"/>
                    <a:chExt cx="1581149" cy="2397001"/>
                  </a:xfrm>
                  <a:grpFill/>
                </p:grpSpPr>
                <p:sp>
                  <p:nvSpPr>
                    <p:cNvPr id="99" name="_s1052">
                      <a:extLst>
                        <a:ext uri="{FF2B5EF4-FFF2-40B4-BE49-F238E27FC236}">
                          <a16:creationId xmlns:a16="http://schemas.microsoft.com/office/drawing/2014/main" id="{976E41C9-7147-EE5C-2D61-855F22B52557}"/>
                        </a:ext>
                      </a:extLst>
                    </p:cNvPr>
                    <p:cNvSpPr>
                      <a:spLocks noChangeArrowheads="1"/>
                    </p:cNvSpPr>
                    <p:nvPr/>
                  </p:nvSpPr>
                  <p:spPr bwMode="grayWhite">
                    <a:xfrm>
                      <a:off x="2574128" y="3773463"/>
                      <a:ext cx="1575499" cy="457200"/>
                    </a:xfrm>
                    <a:prstGeom prst="bevel">
                      <a:avLst>
                        <a:gd name="adj" fmla="val 12500"/>
                      </a:avLst>
                    </a:prstGeom>
                    <a:grpFill/>
                    <a:ln w="3175">
                      <a:solidFill>
                        <a:schemeClr val="accent6">
                          <a:lumMod val="75000"/>
                        </a:schemeClr>
                      </a:solidFill>
                      <a:miter lim="800000"/>
                      <a:headEnd/>
                      <a:tailEnd/>
                    </a:ln>
                  </p:spPr>
                  <p:txBody>
                    <a:bodyPr wrap="none" lIns="0" tIns="0" rIns="0" bIns="0" anchor="ctr"/>
                    <a:lstStyle/>
                    <a:p>
                      <a:pPr algn="ctr" eaLnBrk="1" hangingPunct="1">
                        <a:defRPr/>
                      </a:pPr>
                      <a:r>
                        <a:rPr lang="en-US" sz="1000" b="1">
                          <a:solidFill>
                            <a:schemeClr val="bg1">
                              <a:lumMod val="95000"/>
                            </a:schemeClr>
                          </a:solidFill>
                          <a:latin typeface="Arial Narrow" pitchFamily="34" charset="0"/>
                        </a:rPr>
                        <a:t>Superintendent of  Maintenance</a:t>
                      </a:r>
                    </a:p>
                    <a:p>
                      <a:pPr algn="ctr" eaLnBrk="1" hangingPunct="1">
                        <a:defRPr/>
                      </a:pPr>
                      <a:r>
                        <a:rPr lang="en-US" sz="1000" b="1">
                          <a:solidFill>
                            <a:schemeClr val="bg1">
                              <a:lumMod val="95000"/>
                            </a:schemeClr>
                          </a:solidFill>
                        </a:rPr>
                        <a:t>Leonard Williams </a:t>
                      </a:r>
                    </a:p>
                  </p:txBody>
                </p:sp>
                <p:sp>
                  <p:nvSpPr>
                    <p:cNvPr id="100" name="_s1060">
                      <a:extLst>
                        <a:ext uri="{FF2B5EF4-FFF2-40B4-BE49-F238E27FC236}">
                          <a16:creationId xmlns:a16="http://schemas.microsoft.com/office/drawing/2014/main" id="{43A7AEFF-E4D5-CEED-F6FC-DFB369A9BEE8}"/>
                        </a:ext>
                      </a:extLst>
                    </p:cNvPr>
                    <p:cNvSpPr>
                      <a:spLocks noChangeArrowheads="1"/>
                    </p:cNvSpPr>
                    <p:nvPr/>
                  </p:nvSpPr>
                  <p:spPr bwMode="grayWhite">
                    <a:xfrm>
                      <a:off x="2568478" y="5219152"/>
                      <a:ext cx="1575499" cy="457200"/>
                    </a:xfrm>
                    <a:prstGeom prst="bevel">
                      <a:avLst>
                        <a:gd name="adj" fmla="val 13050"/>
                      </a:avLst>
                    </a:prstGeom>
                    <a:grpFill/>
                    <a:ln w="3175">
                      <a:solidFill>
                        <a:schemeClr val="accent6">
                          <a:lumMod val="75000"/>
                        </a:schemeClr>
                      </a:solidFill>
                      <a:miter lim="800000"/>
                      <a:headEnd/>
                      <a:tailEnd/>
                    </a:ln>
                  </p:spPr>
                  <p:txBody>
                    <a:bodyPr wrap="none" lIns="0" tIns="0" rIns="0" bIns="0" anchor="ctr"/>
                    <a:lstStyle/>
                    <a:p>
                      <a:pPr algn="ctr" eaLnBrk="1" hangingPunct="1">
                        <a:defRPr/>
                      </a:pPr>
                      <a:r>
                        <a:rPr lang="en-US" sz="1000" b="1">
                          <a:solidFill>
                            <a:schemeClr val="bg1">
                              <a:lumMod val="95000"/>
                            </a:schemeClr>
                          </a:solidFill>
                        </a:rPr>
                        <a:t>Local 1102</a:t>
                      </a:r>
                    </a:p>
                    <a:p>
                      <a:pPr algn="ctr" eaLnBrk="1" hangingPunct="1">
                        <a:defRPr/>
                      </a:pPr>
                      <a:r>
                        <a:rPr lang="en-US" sz="1000" b="1">
                          <a:solidFill>
                            <a:schemeClr val="bg1">
                              <a:lumMod val="95000"/>
                            </a:schemeClr>
                          </a:solidFill>
                        </a:rPr>
                        <a:t>4 Employees</a:t>
                      </a:r>
                    </a:p>
                  </p:txBody>
                </p:sp>
                <p:sp>
                  <p:nvSpPr>
                    <p:cNvPr id="101" name="_s1066">
                      <a:extLst>
                        <a:ext uri="{FF2B5EF4-FFF2-40B4-BE49-F238E27FC236}">
                          <a16:creationId xmlns:a16="http://schemas.microsoft.com/office/drawing/2014/main" id="{AACBE324-4260-B311-F900-24B7BA3EDAF0}"/>
                        </a:ext>
                      </a:extLst>
                    </p:cNvPr>
                    <p:cNvSpPr>
                      <a:spLocks noChangeArrowheads="1"/>
                    </p:cNvSpPr>
                    <p:nvPr/>
                  </p:nvSpPr>
                  <p:spPr bwMode="grayWhite">
                    <a:xfrm>
                      <a:off x="2625334" y="5713264"/>
                      <a:ext cx="1507100" cy="457200"/>
                    </a:xfrm>
                    <a:prstGeom prst="bevel">
                      <a:avLst>
                        <a:gd name="adj" fmla="val 12500"/>
                      </a:avLst>
                    </a:prstGeom>
                    <a:grpFill/>
                    <a:ln w="3175">
                      <a:solidFill>
                        <a:schemeClr val="accent6">
                          <a:lumMod val="75000"/>
                        </a:schemeClr>
                      </a:solidFill>
                      <a:miter lim="800000"/>
                      <a:headEnd/>
                      <a:tailEnd/>
                    </a:ln>
                  </p:spPr>
                  <p:txBody>
                    <a:bodyPr wrap="none" lIns="0" tIns="0" rIns="0" bIns="0" anchor="ctr"/>
                    <a:lstStyle/>
                    <a:p>
                      <a:pPr algn="ctr">
                        <a:defRPr/>
                      </a:pPr>
                      <a:r>
                        <a:rPr lang="en-US" sz="1000" b="1">
                          <a:solidFill>
                            <a:schemeClr val="bg1">
                              <a:lumMod val="95000"/>
                            </a:schemeClr>
                          </a:solidFill>
                        </a:rPr>
                        <a:t>Local 320</a:t>
                      </a:r>
                    </a:p>
                    <a:p>
                      <a:pPr algn="ctr">
                        <a:defRPr/>
                      </a:pPr>
                      <a:r>
                        <a:rPr lang="en-US" sz="1000" b="1">
                          <a:solidFill>
                            <a:schemeClr val="bg1">
                              <a:lumMod val="95000"/>
                            </a:schemeClr>
                          </a:solidFill>
                        </a:rPr>
                        <a:t>18 Employees</a:t>
                      </a:r>
                    </a:p>
                  </p:txBody>
                </p:sp>
                <p:sp>
                  <p:nvSpPr>
                    <p:cNvPr id="102" name="_s1067">
                      <a:extLst>
                        <a:ext uri="{FF2B5EF4-FFF2-40B4-BE49-F238E27FC236}">
                          <a16:creationId xmlns:a16="http://schemas.microsoft.com/office/drawing/2014/main" id="{B01D3113-F794-BBFA-8536-913582C74A21}"/>
                        </a:ext>
                      </a:extLst>
                    </p:cNvPr>
                    <p:cNvSpPr>
                      <a:spLocks noChangeArrowheads="1"/>
                    </p:cNvSpPr>
                    <p:nvPr/>
                  </p:nvSpPr>
                  <p:spPr bwMode="grayWhite">
                    <a:xfrm>
                      <a:off x="3280946" y="4267840"/>
                      <a:ext cx="868680" cy="457200"/>
                    </a:xfrm>
                    <a:prstGeom prst="bevel">
                      <a:avLst>
                        <a:gd name="adj" fmla="val 13478"/>
                      </a:avLst>
                    </a:prstGeom>
                    <a:grpFill/>
                    <a:ln w="3175">
                      <a:solidFill>
                        <a:schemeClr val="accent6">
                          <a:lumMod val="75000"/>
                        </a:schemeClr>
                      </a:solidFill>
                      <a:miter lim="800000"/>
                      <a:headEnd/>
                      <a:tailEnd/>
                    </a:ln>
                  </p:spPr>
                  <p:txBody>
                    <a:bodyPr wrap="none" lIns="0" tIns="0" rIns="0" bIns="0" anchor="ctr"/>
                    <a:lstStyle/>
                    <a:p>
                      <a:pPr algn="ctr">
                        <a:defRPr/>
                      </a:pPr>
                      <a:r>
                        <a:rPr lang="en-US" sz="700" b="1">
                          <a:solidFill>
                            <a:schemeClr val="bg1">
                              <a:lumMod val="95000"/>
                            </a:schemeClr>
                          </a:solidFill>
                          <a:latin typeface="Arial Narrow" pitchFamily="34" charset="0"/>
                        </a:rPr>
                        <a:t>Parks. Maintenance </a:t>
                      </a:r>
                    </a:p>
                    <a:p>
                      <a:pPr algn="ctr">
                        <a:defRPr/>
                      </a:pPr>
                      <a:r>
                        <a:rPr lang="en-US" sz="700" b="1">
                          <a:solidFill>
                            <a:schemeClr val="bg1">
                              <a:lumMod val="95000"/>
                            </a:schemeClr>
                          </a:solidFill>
                          <a:latin typeface="Arial Narrow" pitchFamily="34" charset="0"/>
                        </a:rPr>
                        <a:t>Supervisor</a:t>
                      </a:r>
                    </a:p>
                    <a:p>
                      <a:pPr algn="ctr">
                        <a:defRPr/>
                      </a:pPr>
                      <a:r>
                        <a:rPr lang="en-US" sz="700" b="1">
                          <a:solidFill>
                            <a:schemeClr val="bg1">
                              <a:lumMod val="95000"/>
                            </a:schemeClr>
                          </a:solidFill>
                          <a:latin typeface="Arial Narrow" pitchFamily="34" charset="0"/>
                        </a:rPr>
                        <a:t>Kenneth Ford</a:t>
                      </a:r>
                    </a:p>
                  </p:txBody>
                </p:sp>
                <p:sp>
                  <p:nvSpPr>
                    <p:cNvPr id="103" name="_s1067">
                      <a:extLst>
                        <a:ext uri="{FF2B5EF4-FFF2-40B4-BE49-F238E27FC236}">
                          <a16:creationId xmlns:a16="http://schemas.microsoft.com/office/drawing/2014/main" id="{5B160A56-BC2F-B2EB-4D2A-BCD8D4284553}"/>
                        </a:ext>
                      </a:extLst>
                    </p:cNvPr>
                    <p:cNvSpPr>
                      <a:spLocks noChangeArrowheads="1"/>
                    </p:cNvSpPr>
                    <p:nvPr/>
                  </p:nvSpPr>
                  <p:spPr bwMode="grayWhite">
                    <a:xfrm>
                      <a:off x="2574128" y="4267840"/>
                      <a:ext cx="626368" cy="457200"/>
                    </a:xfrm>
                    <a:prstGeom prst="bevel">
                      <a:avLst>
                        <a:gd name="adj" fmla="val 12500"/>
                      </a:avLst>
                    </a:prstGeom>
                    <a:grpFill/>
                    <a:ln w="3175">
                      <a:solidFill>
                        <a:schemeClr val="accent6">
                          <a:lumMod val="75000"/>
                        </a:schemeClr>
                      </a:solidFill>
                      <a:miter lim="800000"/>
                      <a:headEnd/>
                      <a:tailEnd/>
                    </a:ln>
                  </p:spPr>
                  <p:txBody>
                    <a:bodyPr wrap="none" lIns="0" tIns="0" rIns="0" bIns="0" anchor="ctr"/>
                    <a:lstStyle/>
                    <a:p>
                      <a:pPr algn="ctr">
                        <a:defRPr/>
                      </a:pPr>
                      <a:r>
                        <a:rPr lang="en-US" sz="700" b="1">
                          <a:solidFill>
                            <a:schemeClr val="bg1">
                              <a:lumMod val="95000"/>
                            </a:schemeClr>
                          </a:solidFill>
                          <a:latin typeface="Arial Narrow" pitchFamily="34" charset="0"/>
                        </a:rPr>
                        <a:t>Park  Maintenance </a:t>
                      </a:r>
                    </a:p>
                    <a:p>
                      <a:pPr algn="ctr">
                        <a:defRPr/>
                      </a:pPr>
                      <a:r>
                        <a:rPr lang="en-US" sz="700" b="1">
                          <a:solidFill>
                            <a:schemeClr val="bg1">
                              <a:lumMod val="95000"/>
                            </a:schemeClr>
                          </a:solidFill>
                          <a:latin typeface="Arial Narrow" pitchFamily="34" charset="0"/>
                        </a:rPr>
                        <a:t>Supervisor</a:t>
                      </a:r>
                    </a:p>
                    <a:p>
                      <a:pPr algn="ctr">
                        <a:defRPr/>
                      </a:pPr>
                      <a:r>
                        <a:rPr lang="en-US" sz="700" b="1">
                          <a:solidFill>
                            <a:schemeClr val="bg1">
                              <a:lumMod val="95000"/>
                            </a:schemeClr>
                          </a:solidFill>
                          <a:latin typeface="Arial Narrow" pitchFamily="34" charset="0"/>
                        </a:rPr>
                        <a:t>Lashawn Grinnell </a:t>
                      </a:r>
                      <a:endParaRPr lang="en-US" sz="900" b="1">
                        <a:solidFill>
                          <a:schemeClr val="bg1">
                            <a:lumMod val="95000"/>
                          </a:schemeClr>
                        </a:solidFill>
                        <a:latin typeface="Arial Narrow" pitchFamily="34" charset="0"/>
                      </a:endParaRPr>
                    </a:p>
                  </p:txBody>
                </p:sp>
                <p:sp>
                  <p:nvSpPr>
                    <p:cNvPr id="104" name="_s1068">
                      <a:extLst>
                        <a:ext uri="{FF2B5EF4-FFF2-40B4-BE49-F238E27FC236}">
                          <a16:creationId xmlns:a16="http://schemas.microsoft.com/office/drawing/2014/main" id="{F9922C46-15CB-4787-BF5B-AA7A94E27A34}"/>
                        </a:ext>
                      </a:extLst>
                    </p:cNvPr>
                    <p:cNvSpPr>
                      <a:spLocks noChangeArrowheads="1"/>
                    </p:cNvSpPr>
                    <p:nvPr/>
                  </p:nvSpPr>
                  <p:spPr bwMode="grayWhite">
                    <a:xfrm>
                      <a:off x="2608326" y="4776217"/>
                      <a:ext cx="1507100" cy="457200"/>
                    </a:xfrm>
                    <a:prstGeom prst="bevel">
                      <a:avLst>
                        <a:gd name="adj" fmla="val 12500"/>
                      </a:avLst>
                    </a:prstGeom>
                    <a:grpFill/>
                    <a:ln w="3175">
                      <a:solidFill>
                        <a:schemeClr val="accent6">
                          <a:lumMod val="75000"/>
                        </a:schemeClr>
                      </a:solidFill>
                      <a:miter lim="800000"/>
                      <a:headEnd/>
                      <a:tailEnd/>
                    </a:ln>
                  </p:spPr>
                  <p:txBody>
                    <a:bodyPr wrap="none" lIns="0" tIns="0" rIns="0" bIns="0" anchor="ctr"/>
                    <a:lstStyle/>
                    <a:p>
                      <a:pPr algn="ctr">
                        <a:defRPr/>
                      </a:pPr>
                      <a:r>
                        <a:rPr lang="en-US" sz="1000" b="1">
                          <a:solidFill>
                            <a:schemeClr val="bg1">
                              <a:lumMod val="95000"/>
                            </a:schemeClr>
                          </a:solidFill>
                        </a:rPr>
                        <a:t>Equipment Transportation </a:t>
                      </a:r>
                    </a:p>
                    <a:p>
                      <a:pPr algn="ctr">
                        <a:defRPr/>
                      </a:pPr>
                      <a:r>
                        <a:rPr lang="en-US" sz="1000" b="1">
                          <a:solidFill>
                            <a:schemeClr val="bg1">
                              <a:lumMod val="95000"/>
                            </a:schemeClr>
                          </a:solidFill>
                        </a:rPr>
                        <a:t>Victoria Davis</a:t>
                      </a:r>
                    </a:p>
                  </p:txBody>
                </p:sp>
              </p:grpSp>
              <p:sp>
                <p:nvSpPr>
                  <p:cNvPr id="98" name="_s1059">
                    <a:extLst>
                      <a:ext uri="{FF2B5EF4-FFF2-40B4-BE49-F238E27FC236}">
                        <a16:creationId xmlns:a16="http://schemas.microsoft.com/office/drawing/2014/main" id="{D91EEEA0-968B-EEC9-7646-DFD48C184AB6}"/>
                      </a:ext>
                    </a:extLst>
                  </p:cNvPr>
                  <p:cNvSpPr>
                    <a:spLocks noChangeArrowheads="1"/>
                  </p:cNvSpPr>
                  <p:nvPr/>
                </p:nvSpPr>
                <p:spPr bwMode="grayWhite">
                  <a:xfrm>
                    <a:off x="2749678" y="3019405"/>
                    <a:ext cx="1575499" cy="685800"/>
                  </a:xfrm>
                  <a:prstGeom prst="bevel">
                    <a:avLst>
                      <a:gd name="adj" fmla="val 12500"/>
                    </a:avLst>
                  </a:prstGeom>
                  <a:grpFill/>
                  <a:ln w="3175">
                    <a:solidFill>
                      <a:schemeClr val="accent6">
                        <a:lumMod val="75000"/>
                      </a:schemeClr>
                    </a:solidFill>
                    <a:miter lim="800000"/>
                    <a:headEnd/>
                    <a:tailEnd/>
                  </a:ln>
                </p:spPr>
                <p:txBody>
                  <a:bodyPr wrap="none" lIns="0" tIns="0" rIns="0" bIns="0" anchor="ctr"/>
                  <a:lstStyle/>
                  <a:p>
                    <a:pPr algn="ctr" eaLnBrk="1" hangingPunct="1">
                      <a:defRPr/>
                    </a:pPr>
                    <a:r>
                      <a:rPr lang="en-US" sz="1600" b="1">
                        <a:solidFill>
                          <a:schemeClr val="bg1">
                            <a:lumMod val="95000"/>
                          </a:schemeClr>
                        </a:solidFill>
                      </a:rPr>
                      <a:t>Maintenance </a:t>
                    </a:r>
                  </a:p>
                </p:txBody>
              </p:sp>
            </p:grpSp>
            <p:grpSp>
              <p:nvGrpSpPr>
                <p:cNvPr id="85" name="Group 84">
                  <a:extLst>
                    <a:ext uri="{FF2B5EF4-FFF2-40B4-BE49-F238E27FC236}">
                      <a16:creationId xmlns:a16="http://schemas.microsoft.com/office/drawing/2014/main" id="{E2B4BCAF-5EC7-D08D-3CA2-951636D647B8}"/>
                    </a:ext>
                  </a:extLst>
                </p:cNvPr>
                <p:cNvGrpSpPr/>
                <p:nvPr/>
              </p:nvGrpSpPr>
              <p:grpSpPr bwMode="grayWhite">
                <a:xfrm>
                  <a:off x="4450254" y="3031774"/>
                  <a:ext cx="1828800" cy="2236300"/>
                  <a:chOff x="4244925" y="3019405"/>
                  <a:chExt cx="1828800" cy="2236300"/>
                </a:xfrm>
                <a:grpFill/>
              </p:grpSpPr>
              <p:grpSp>
                <p:nvGrpSpPr>
                  <p:cNvPr id="92" name="Group 91">
                    <a:extLst>
                      <a:ext uri="{FF2B5EF4-FFF2-40B4-BE49-F238E27FC236}">
                        <a16:creationId xmlns:a16="http://schemas.microsoft.com/office/drawing/2014/main" id="{6DFFC7E2-5515-084C-CE53-854495C8EB9F}"/>
                      </a:ext>
                    </a:extLst>
                  </p:cNvPr>
                  <p:cNvGrpSpPr/>
                  <p:nvPr/>
                </p:nvGrpSpPr>
                <p:grpSpPr bwMode="grayWhite">
                  <a:xfrm>
                    <a:off x="4244925" y="3773463"/>
                    <a:ext cx="1828800" cy="1482242"/>
                    <a:chOff x="4454343" y="3763330"/>
                    <a:chExt cx="1828800" cy="1482242"/>
                  </a:xfrm>
                  <a:grpFill/>
                </p:grpSpPr>
                <p:sp>
                  <p:nvSpPr>
                    <p:cNvPr id="94" name="_s1051">
                      <a:extLst>
                        <a:ext uri="{FF2B5EF4-FFF2-40B4-BE49-F238E27FC236}">
                          <a16:creationId xmlns:a16="http://schemas.microsoft.com/office/drawing/2014/main" id="{9E78CB88-6601-D052-5854-3FDCFAC9D31E}"/>
                        </a:ext>
                      </a:extLst>
                    </p:cNvPr>
                    <p:cNvSpPr>
                      <a:spLocks noChangeArrowheads="1"/>
                    </p:cNvSpPr>
                    <p:nvPr/>
                  </p:nvSpPr>
                  <p:spPr bwMode="grayWhite">
                    <a:xfrm>
                      <a:off x="4454343" y="4788372"/>
                      <a:ext cx="1828800" cy="457200"/>
                    </a:xfrm>
                    <a:prstGeom prst="bevel">
                      <a:avLst>
                        <a:gd name="adj" fmla="val 11739"/>
                      </a:avLst>
                    </a:prstGeom>
                    <a:grpFill/>
                    <a:ln w="3175">
                      <a:solidFill>
                        <a:schemeClr val="accent2">
                          <a:lumMod val="75000"/>
                        </a:schemeClr>
                      </a:solidFill>
                      <a:miter lim="800000"/>
                      <a:headEnd/>
                      <a:tailEnd/>
                    </a:ln>
                  </p:spPr>
                  <p:txBody>
                    <a:bodyPr wrap="none" lIns="0" tIns="0" rIns="0" bIns="0" anchor="ctr"/>
                    <a:lstStyle/>
                    <a:p>
                      <a:pPr algn="ctr" eaLnBrk="1" hangingPunct="1">
                        <a:defRPr/>
                      </a:pPr>
                      <a:r>
                        <a:rPr lang="en-US" sz="900" b="1">
                          <a:solidFill>
                            <a:schemeClr val="bg1">
                              <a:lumMod val="95000"/>
                            </a:schemeClr>
                          </a:solidFill>
                        </a:rPr>
                        <a:t>Recreation Program Coordinator</a:t>
                      </a:r>
                    </a:p>
                    <a:p>
                      <a:pPr algn="ctr" eaLnBrk="1" hangingPunct="1">
                        <a:defRPr/>
                      </a:pPr>
                      <a:r>
                        <a:rPr lang="en-US" sz="900" b="1">
                          <a:solidFill>
                            <a:schemeClr val="bg1">
                              <a:lumMod val="95000"/>
                            </a:schemeClr>
                          </a:solidFill>
                        </a:rPr>
                        <a:t>Eugena Reddy</a:t>
                      </a:r>
                    </a:p>
                  </p:txBody>
                </p:sp>
                <p:sp>
                  <p:nvSpPr>
                    <p:cNvPr id="95" name="_s1051">
                      <a:extLst>
                        <a:ext uri="{FF2B5EF4-FFF2-40B4-BE49-F238E27FC236}">
                          <a16:creationId xmlns:a16="http://schemas.microsoft.com/office/drawing/2014/main" id="{F8DD8024-432B-5D4D-57B0-AED4276D1DB2}"/>
                        </a:ext>
                      </a:extLst>
                    </p:cNvPr>
                    <p:cNvSpPr>
                      <a:spLocks noChangeArrowheads="1"/>
                    </p:cNvSpPr>
                    <p:nvPr/>
                  </p:nvSpPr>
                  <p:spPr bwMode="grayWhite">
                    <a:xfrm>
                      <a:off x="4454343" y="4275851"/>
                      <a:ext cx="1828800" cy="457200"/>
                    </a:xfrm>
                    <a:prstGeom prst="bevel">
                      <a:avLst>
                        <a:gd name="adj" fmla="val 12500"/>
                      </a:avLst>
                    </a:prstGeom>
                    <a:grpFill/>
                    <a:ln w="3175">
                      <a:solidFill>
                        <a:schemeClr val="accent2">
                          <a:lumMod val="75000"/>
                        </a:schemeClr>
                      </a:solidFill>
                      <a:miter lim="800000"/>
                      <a:headEnd/>
                      <a:tailEnd/>
                    </a:ln>
                  </p:spPr>
                  <p:txBody>
                    <a:bodyPr wrap="none" lIns="0" tIns="0" rIns="0" bIns="0" anchor="ctr"/>
                    <a:lstStyle/>
                    <a:p>
                      <a:pPr algn="ctr" eaLnBrk="1" hangingPunct="1">
                        <a:defRPr/>
                      </a:pPr>
                      <a:r>
                        <a:rPr lang="en-US" sz="900" b="1">
                          <a:solidFill>
                            <a:schemeClr val="bg1">
                              <a:lumMod val="95000"/>
                            </a:schemeClr>
                          </a:solidFill>
                        </a:rPr>
                        <a:t>Recreation Program Coordinator</a:t>
                      </a:r>
                    </a:p>
                    <a:p>
                      <a:pPr algn="ctr" eaLnBrk="1" hangingPunct="1">
                        <a:defRPr/>
                      </a:pPr>
                      <a:r>
                        <a:rPr lang="en-US" sz="900" b="1">
                          <a:solidFill>
                            <a:schemeClr val="bg1">
                              <a:lumMod val="95000"/>
                            </a:schemeClr>
                          </a:solidFill>
                        </a:rPr>
                        <a:t>Gerald Wilmore</a:t>
                      </a:r>
                    </a:p>
                  </p:txBody>
                </p:sp>
                <p:sp>
                  <p:nvSpPr>
                    <p:cNvPr id="96" name="_s1050">
                      <a:extLst>
                        <a:ext uri="{FF2B5EF4-FFF2-40B4-BE49-F238E27FC236}">
                          <a16:creationId xmlns:a16="http://schemas.microsoft.com/office/drawing/2014/main" id="{9DB90088-BEC1-1FB7-C81F-41D034B46363}"/>
                        </a:ext>
                      </a:extLst>
                    </p:cNvPr>
                    <p:cNvSpPr>
                      <a:spLocks noChangeArrowheads="1"/>
                    </p:cNvSpPr>
                    <p:nvPr/>
                  </p:nvSpPr>
                  <p:spPr bwMode="grayWhite">
                    <a:xfrm>
                      <a:off x="4454343" y="3763330"/>
                      <a:ext cx="1828800" cy="457200"/>
                    </a:xfrm>
                    <a:prstGeom prst="bevel">
                      <a:avLst>
                        <a:gd name="adj" fmla="val 12500"/>
                      </a:avLst>
                    </a:prstGeom>
                    <a:grpFill/>
                    <a:ln w="3175">
                      <a:solidFill>
                        <a:schemeClr val="accent2">
                          <a:lumMod val="75000"/>
                        </a:schemeClr>
                      </a:solidFill>
                      <a:miter lim="800000"/>
                      <a:headEnd/>
                      <a:tailEnd/>
                    </a:ln>
                  </p:spPr>
                  <p:txBody>
                    <a:bodyPr wrap="none" lIns="0" tIns="0" rIns="0" bIns="0" anchor="ctr"/>
                    <a:lstStyle/>
                    <a:p>
                      <a:pPr algn="ctr" eaLnBrk="1" hangingPunct="1">
                        <a:defRPr/>
                      </a:pPr>
                      <a:r>
                        <a:rPr lang="en-US" sz="900" b="1">
                          <a:solidFill>
                            <a:schemeClr val="bg1">
                              <a:lumMod val="95000"/>
                            </a:schemeClr>
                          </a:solidFill>
                        </a:rPr>
                        <a:t>Superintendent of  Recreation </a:t>
                      </a:r>
                    </a:p>
                    <a:p>
                      <a:pPr algn="ctr" eaLnBrk="1" hangingPunct="1">
                        <a:defRPr/>
                      </a:pPr>
                      <a:r>
                        <a:rPr lang="en-US" sz="900" b="1">
                          <a:solidFill>
                            <a:schemeClr val="bg1">
                              <a:lumMod val="95000"/>
                            </a:schemeClr>
                          </a:solidFill>
                        </a:rPr>
                        <a:t>Dr. Naim Collins</a:t>
                      </a:r>
                    </a:p>
                  </p:txBody>
                </p:sp>
              </p:grpSp>
              <p:sp>
                <p:nvSpPr>
                  <p:cNvPr id="93" name="_s1059">
                    <a:extLst>
                      <a:ext uri="{FF2B5EF4-FFF2-40B4-BE49-F238E27FC236}">
                        <a16:creationId xmlns:a16="http://schemas.microsoft.com/office/drawing/2014/main" id="{9EF70318-12E9-1F9E-421D-086BCB23F345}"/>
                      </a:ext>
                    </a:extLst>
                  </p:cNvPr>
                  <p:cNvSpPr>
                    <a:spLocks noChangeArrowheads="1"/>
                  </p:cNvSpPr>
                  <p:nvPr/>
                </p:nvSpPr>
                <p:spPr bwMode="grayWhite">
                  <a:xfrm>
                    <a:off x="4244925" y="3019405"/>
                    <a:ext cx="1828800" cy="685800"/>
                  </a:xfrm>
                  <a:prstGeom prst="bevel">
                    <a:avLst>
                      <a:gd name="adj" fmla="val 12500"/>
                    </a:avLst>
                  </a:prstGeom>
                  <a:grpFill/>
                  <a:ln w="3175">
                    <a:solidFill>
                      <a:schemeClr val="accent2">
                        <a:lumMod val="75000"/>
                      </a:schemeClr>
                    </a:solidFill>
                    <a:miter lim="800000"/>
                    <a:headEnd/>
                    <a:tailEnd/>
                  </a:ln>
                </p:spPr>
                <p:txBody>
                  <a:bodyPr wrap="none" lIns="0" tIns="0" rIns="0" bIns="0" anchor="ctr"/>
                  <a:lstStyle/>
                  <a:p>
                    <a:pPr algn="ctr" eaLnBrk="1" hangingPunct="1">
                      <a:defRPr/>
                    </a:pPr>
                    <a:r>
                      <a:rPr lang="en-US" sz="1600" b="1">
                        <a:solidFill>
                          <a:schemeClr val="bg1">
                            <a:lumMod val="95000"/>
                          </a:schemeClr>
                        </a:solidFill>
                      </a:rPr>
                      <a:t>Recreation </a:t>
                    </a:r>
                  </a:p>
                </p:txBody>
              </p:sp>
            </p:grpSp>
            <p:grpSp>
              <p:nvGrpSpPr>
                <p:cNvPr id="86" name="Group 85">
                  <a:extLst>
                    <a:ext uri="{FF2B5EF4-FFF2-40B4-BE49-F238E27FC236}">
                      <a16:creationId xmlns:a16="http://schemas.microsoft.com/office/drawing/2014/main" id="{552CF94A-A414-AE4D-58AC-91D6FA43E67D}"/>
                    </a:ext>
                  </a:extLst>
                </p:cNvPr>
                <p:cNvGrpSpPr/>
                <p:nvPr/>
              </p:nvGrpSpPr>
              <p:grpSpPr bwMode="grayWhite">
                <a:xfrm>
                  <a:off x="6443747" y="3066985"/>
                  <a:ext cx="1839816" cy="2018331"/>
                  <a:chOff x="6415075" y="3066985"/>
                  <a:chExt cx="1839816" cy="2018331"/>
                </a:xfrm>
                <a:grpFill/>
              </p:grpSpPr>
              <p:grpSp>
                <p:nvGrpSpPr>
                  <p:cNvPr id="87" name="Group 86">
                    <a:extLst>
                      <a:ext uri="{FF2B5EF4-FFF2-40B4-BE49-F238E27FC236}">
                        <a16:creationId xmlns:a16="http://schemas.microsoft.com/office/drawing/2014/main" id="{5B923138-35D4-CC44-AE6A-F16A1F38379D}"/>
                      </a:ext>
                    </a:extLst>
                  </p:cNvPr>
                  <p:cNvGrpSpPr/>
                  <p:nvPr/>
                </p:nvGrpSpPr>
                <p:grpSpPr bwMode="grayWhite">
                  <a:xfrm>
                    <a:off x="6415075" y="3766218"/>
                    <a:ext cx="1839816" cy="1319098"/>
                    <a:chOff x="6415075" y="3766218"/>
                    <a:chExt cx="1839816" cy="1319098"/>
                  </a:xfrm>
                  <a:grpFill/>
                </p:grpSpPr>
                <p:sp>
                  <p:nvSpPr>
                    <p:cNvPr id="89" name="_s1057">
                      <a:extLst>
                        <a:ext uri="{FF2B5EF4-FFF2-40B4-BE49-F238E27FC236}">
                          <a16:creationId xmlns:a16="http://schemas.microsoft.com/office/drawing/2014/main" id="{7BA5BC6A-AFDA-92B0-25BF-60CA2733E5B5}"/>
                        </a:ext>
                      </a:extLst>
                    </p:cNvPr>
                    <p:cNvSpPr>
                      <a:spLocks noChangeArrowheads="1"/>
                    </p:cNvSpPr>
                    <p:nvPr/>
                  </p:nvSpPr>
                  <p:spPr bwMode="grayWhite">
                    <a:xfrm>
                      <a:off x="6420583" y="4180020"/>
                      <a:ext cx="1828800" cy="457200"/>
                    </a:xfrm>
                    <a:prstGeom prst="bevel">
                      <a:avLst>
                        <a:gd name="adj" fmla="val 12500"/>
                      </a:avLst>
                    </a:prstGeom>
                    <a:grpFill/>
                    <a:ln w="3175">
                      <a:solidFill>
                        <a:schemeClr val="accent4">
                          <a:lumMod val="75000"/>
                        </a:schemeClr>
                      </a:solidFill>
                      <a:miter lim="800000"/>
                      <a:headEnd/>
                      <a:tailEnd/>
                    </a:ln>
                  </p:spPr>
                  <p:txBody>
                    <a:bodyPr wrap="none" lIns="0" tIns="0" rIns="0" bIns="0" anchor="ctr"/>
                    <a:lstStyle/>
                    <a:p>
                      <a:pPr algn="ctr" eaLnBrk="1" hangingPunct="1">
                        <a:defRPr/>
                      </a:pPr>
                      <a:r>
                        <a:rPr lang="en-US" sz="900" b="1">
                          <a:solidFill>
                            <a:schemeClr val="bg1">
                              <a:lumMod val="95000"/>
                            </a:schemeClr>
                          </a:solidFill>
                        </a:rPr>
                        <a:t>Program Administrator</a:t>
                      </a:r>
                    </a:p>
                    <a:p>
                      <a:pPr algn="ctr" eaLnBrk="1" hangingPunct="1">
                        <a:defRPr/>
                      </a:pPr>
                      <a:r>
                        <a:rPr lang="en-US" sz="900" b="1">
                          <a:solidFill>
                            <a:schemeClr val="bg1">
                              <a:lumMod val="95000"/>
                            </a:schemeClr>
                          </a:solidFill>
                        </a:rPr>
                        <a:t>Nichole Torrence </a:t>
                      </a:r>
                    </a:p>
                  </p:txBody>
                </p:sp>
                <p:sp>
                  <p:nvSpPr>
                    <p:cNvPr id="90" name="_s1058">
                      <a:extLst>
                        <a:ext uri="{FF2B5EF4-FFF2-40B4-BE49-F238E27FC236}">
                          <a16:creationId xmlns:a16="http://schemas.microsoft.com/office/drawing/2014/main" id="{8B9F4613-0467-80AF-E45E-DE4FE5FADC9E}"/>
                        </a:ext>
                      </a:extLst>
                    </p:cNvPr>
                    <p:cNvSpPr>
                      <a:spLocks noChangeArrowheads="1"/>
                    </p:cNvSpPr>
                    <p:nvPr/>
                  </p:nvSpPr>
                  <p:spPr bwMode="grayWhite">
                    <a:xfrm>
                      <a:off x="6426091" y="4628116"/>
                      <a:ext cx="1828800" cy="457200"/>
                    </a:xfrm>
                    <a:prstGeom prst="bevel">
                      <a:avLst>
                        <a:gd name="adj" fmla="val 12500"/>
                      </a:avLst>
                    </a:prstGeom>
                    <a:grpFill/>
                    <a:ln w="3175">
                      <a:solidFill>
                        <a:schemeClr val="accent4">
                          <a:lumMod val="75000"/>
                        </a:schemeClr>
                      </a:solidFill>
                      <a:miter lim="800000"/>
                      <a:headEnd/>
                      <a:tailEnd/>
                    </a:ln>
                  </p:spPr>
                  <p:txBody>
                    <a:bodyPr wrap="none" lIns="0" tIns="0" rIns="0" bIns="0" anchor="ctr"/>
                    <a:lstStyle/>
                    <a:p>
                      <a:pPr algn="ctr" eaLnBrk="1" hangingPunct="1">
                        <a:defRPr/>
                      </a:pPr>
                      <a:endParaRPr lang="en-US" sz="900" b="1" dirty="0"/>
                    </a:p>
                    <a:p>
                      <a:pPr algn="ctr" eaLnBrk="1" hangingPunct="1">
                        <a:defRPr/>
                      </a:pPr>
                      <a:r>
                        <a:rPr lang="en-US" sz="900" b="1" dirty="0">
                          <a:solidFill>
                            <a:schemeClr val="bg1">
                              <a:lumMod val="95000"/>
                            </a:schemeClr>
                          </a:solidFill>
                        </a:rPr>
                        <a:t>Program </a:t>
                      </a:r>
                      <a:r>
                        <a:rPr lang="en-US" sz="900" i="1" dirty="0">
                          <a:solidFill>
                            <a:schemeClr val="bg1">
                              <a:lumMod val="95000"/>
                            </a:schemeClr>
                          </a:solidFill>
                        </a:rPr>
                        <a:t>&amp;</a:t>
                      </a:r>
                      <a:r>
                        <a:rPr lang="en-US" sz="900" b="1" dirty="0">
                          <a:solidFill>
                            <a:schemeClr val="bg1">
                              <a:lumMod val="95000"/>
                            </a:schemeClr>
                          </a:solidFill>
                        </a:rPr>
                        <a:t> Grants Coordinator </a:t>
                      </a:r>
                    </a:p>
                    <a:p>
                      <a:pPr algn="ctr" eaLnBrk="1" hangingPunct="1">
                        <a:defRPr/>
                      </a:pPr>
                      <a:r>
                        <a:rPr lang="en-US" sz="900" b="1" dirty="0" err="1">
                          <a:solidFill>
                            <a:schemeClr val="bg1">
                              <a:lumMod val="95000"/>
                            </a:schemeClr>
                          </a:solidFill>
                        </a:rPr>
                        <a:t>Ja’Nikqua</a:t>
                      </a:r>
                      <a:r>
                        <a:rPr lang="en-US" sz="900" b="1" dirty="0">
                          <a:solidFill>
                            <a:schemeClr val="bg1">
                              <a:lumMod val="95000"/>
                            </a:schemeClr>
                          </a:solidFill>
                        </a:rPr>
                        <a:t> Reason</a:t>
                      </a:r>
                    </a:p>
                    <a:p>
                      <a:pPr algn="ctr" eaLnBrk="1" hangingPunct="1">
                        <a:defRPr/>
                      </a:pPr>
                      <a:endParaRPr lang="en-US" sz="900" b="1" dirty="0"/>
                    </a:p>
                  </p:txBody>
                </p:sp>
                <p:sp>
                  <p:nvSpPr>
                    <p:cNvPr id="91" name="_s1063">
                      <a:extLst>
                        <a:ext uri="{FF2B5EF4-FFF2-40B4-BE49-F238E27FC236}">
                          <a16:creationId xmlns:a16="http://schemas.microsoft.com/office/drawing/2014/main" id="{5F0A51D9-781B-1EE9-599C-F00FE5FBDB40}"/>
                        </a:ext>
                      </a:extLst>
                    </p:cNvPr>
                    <p:cNvSpPr>
                      <a:spLocks noChangeArrowheads="1"/>
                    </p:cNvSpPr>
                    <p:nvPr/>
                  </p:nvSpPr>
                  <p:spPr bwMode="grayWhite">
                    <a:xfrm>
                      <a:off x="6415075" y="3766218"/>
                      <a:ext cx="1828800" cy="457200"/>
                    </a:xfrm>
                    <a:prstGeom prst="bevel">
                      <a:avLst>
                        <a:gd name="adj" fmla="val 12500"/>
                      </a:avLst>
                    </a:prstGeom>
                    <a:grpFill/>
                    <a:ln w="3175">
                      <a:solidFill>
                        <a:schemeClr val="accent4">
                          <a:lumMod val="75000"/>
                        </a:schemeClr>
                      </a:solidFill>
                      <a:miter lim="800000"/>
                      <a:headEnd/>
                      <a:tailEnd/>
                    </a:ln>
                  </p:spPr>
                  <p:txBody>
                    <a:bodyPr wrap="none" lIns="0" tIns="0" rIns="0" bIns="0" anchor="ctr"/>
                    <a:lstStyle/>
                    <a:p>
                      <a:pPr algn="ctr" eaLnBrk="1" hangingPunct="1">
                        <a:defRPr/>
                      </a:pPr>
                      <a:r>
                        <a:rPr lang="en-US" sz="900" b="1" dirty="0">
                          <a:solidFill>
                            <a:schemeClr val="bg1">
                              <a:lumMod val="95000"/>
                            </a:schemeClr>
                          </a:solidFill>
                        </a:rPr>
                        <a:t>Youth </a:t>
                      </a:r>
                      <a:r>
                        <a:rPr lang="en-US" sz="900" i="1" dirty="0">
                          <a:solidFill>
                            <a:schemeClr val="bg1">
                              <a:lumMod val="95000"/>
                            </a:schemeClr>
                          </a:solidFill>
                        </a:rPr>
                        <a:t>&amp;</a:t>
                      </a:r>
                      <a:r>
                        <a:rPr lang="en-US" sz="900" b="1" dirty="0">
                          <a:solidFill>
                            <a:schemeClr val="bg1">
                              <a:lumMod val="95000"/>
                            </a:schemeClr>
                          </a:solidFill>
                        </a:rPr>
                        <a:t> Family Manager</a:t>
                      </a:r>
                    </a:p>
                    <a:p>
                      <a:pPr algn="ctr" eaLnBrk="1" hangingPunct="1">
                        <a:defRPr/>
                      </a:pPr>
                      <a:r>
                        <a:rPr lang="en-US" sz="900" b="1" dirty="0">
                          <a:solidFill>
                            <a:schemeClr val="bg1">
                              <a:lumMod val="95000"/>
                            </a:schemeClr>
                          </a:solidFill>
                        </a:rPr>
                        <a:t>Shakasha Clark</a:t>
                      </a:r>
                    </a:p>
                  </p:txBody>
                </p:sp>
              </p:grpSp>
              <p:sp>
                <p:nvSpPr>
                  <p:cNvPr id="88" name="_s1059">
                    <a:extLst>
                      <a:ext uri="{FF2B5EF4-FFF2-40B4-BE49-F238E27FC236}">
                        <a16:creationId xmlns:a16="http://schemas.microsoft.com/office/drawing/2014/main" id="{F2BA724A-6761-54E8-F33C-EA076D42FBA8}"/>
                      </a:ext>
                    </a:extLst>
                  </p:cNvPr>
                  <p:cNvSpPr>
                    <a:spLocks noChangeArrowheads="1"/>
                  </p:cNvSpPr>
                  <p:nvPr/>
                </p:nvSpPr>
                <p:spPr bwMode="grayWhite">
                  <a:xfrm>
                    <a:off x="6415075" y="3066985"/>
                    <a:ext cx="1828800" cy="685800"/>
                  </a:xfrm>
                  <a:prstGeom prst="bevel">
                    <a:avLst>
                      <a:gd name="adj" fmla="val 12500"/>
                    </a:avLst>
                  </a:prstGeom>
                  <a:grpFill/>
                  <a:ln w="3175">
                    <a:solidFill>
                      <a:schemeClr val="accent4">
                        <a:lumMod val="75000"/>
                      </a:schemeClr>
                    </a:solidFill>
                    <a:miter lim="800000"/>
                    <a:headEnd/>
                    <a:tailEnd/>
                  </a:ln>
                </p:spPr>
                <p:txBody>
                  <a:bodyPr wrap="none" lIns="0" tIns="0" rIns="0" bIns="0" anchor="ctr"/>
                  <a:lstStyle/>
                  <a:p>
                    <a:pPr algn="ctr" eaLnBrk="1" hangingPunct="1">
                      <a:defRPr/>
                    </a:pPr>
                    <a:r>
                      <a:rPr lang="en-US" sz="1600" b="1" dirty="0">
                        <a:solidFill>
                          <a:schemeClr val="bg1">
                            <a:lumMod val="95000"/>
                          </a:schemeClr>
                        </a:solidFill>
                      </a:rPr>
                      <a:t>Youth </a:t>
                    </a:r>
                    <a:r>
                      <a:rPr lang="en-US" sz="1600" i="1" dirty="0">
                        <a:solidFill>
                          <a:schemeClr val="bg1">
                            <a:lumMod val="95000"/>
                          </a:schemeClr>
                        </a:solidFill>
                      </a:rPr>
                      <a:t>&amp;</a:t>
                    </a:r>
                    <a:r>
                      <a:rPr lang="en-US" sz="1600" b="1" dirty="0">
                        <a:solidFill>
                          <a:schemeClr val="bg1">
                            <a:lumMod val="95000"/>
                          </a:schemeClr>
                        </a:solidFill>
                      </a:rPr>
                      <a:t> Families</a:t>
                    </a:r>
                  </a:p>
                </p:txBody>
              </p:sp>
            </p:grpSp>
          </p:grpSp>
        </p:grpSp>
        <p:sp>
          <p:nvSpPr>
            <p:cNvPr id="80" name="_s1058">
              <a:extLst>
                <a:ext uri="{FF2B5EF4-FFF2-40B4-BE49-F238E27FC236}">
                  <a16:creationId xmlns:a16="http://schemas.microsoft.com/office/drawing/2014/main" id="{3E232AF5-54FE-6002-E7E7-4C85F9266E54}"/>
                </a:ext>
              </a:extLst>
            </p:cNvPr>
            <p:cNvSpPr>
              <a:spLocks noChangeArrowheads="1"/>
            </p:cNvSpPr>
            <p:nvPr/>
          </p:nvSpPr>
          <p:spPr bwMode="grayWhite">
            <a:xfrm>
              <a:off x="7711801" y="5420464"/>
              <a:ext cx="2170801" cy="591346"/>
            </a:xfrm>
            <a:prstGeom prst="bevel">
              <a:avLst>
                <a:gd name="adj" fmla="val 12500"/>
              </a:avLst>
            </a:prstGeom>
            <a:solidFill>
              <a:schemeClr val="tx2"/>
            </a:solidFill>
            <a:ln w="3175">
              <a:solidFill>
                <a:schemeClr val="accent4">
                  <a:lumMod val="75000"/>
                </a:schemeClr>
              </a:solidFill>
              <a:miter lim="800000"/>
              <a:headEnd/>
              <a:tailEnd/>
            </a:ln>
          </p:spPr>
          <p:txBody>
            <a:bodyPr wrap="none" lIns="0" tIns="0" rIns="0" bIns="0" anchor="ctr"/>
            <a:lstStyle/>
            <a:p>
              <a:pPr algn="ctr" eaLnBrk="1" hangingPunct="1">
                <a:defRPr/>
              </a:pPr>
              <a:endParaRPr lang="en-US" sz="900" b="1" dirty="0"/>
            </a:p>
            <a:p>
              <a:pPr algn="ctr" eaLnBrk="1" hangingPunct="1">
                <a:defRPr/>
              </a:pPr>
              <a:r>
                <a:rPr lang="en-US" sz="900" b="1" dirty="0">
                  <a:solidFill>
                    <a:schemeClr val="bg1">
                      <a:lumMod val="95000"/>
                    </a:schemeClr>
                  </a:solidFill>
                </a:rPr>
                <a:t>Nutrition  Program  Coordinator </a:t>
              </a:r>
            </a:p>
            <a:p>
              <a:pPr algn="ctr" eaLnBrk="1" hangingPunct="1">
                <a:defRPr/>
              </a:pPr>
              <a:r>
                <a:rPr lang="en-US" sz="900" b="1" dirty="0">
                  <a:solidFill>
                    <a:schemeClr val="bg1">
                      <a:lumMod val="95000"/>
                    </a:schemeClr>
                  </a:solidFill>
                </a:rPr>
                <a:t>Vacant </a:t>
              </a:r>
            </a:p>
            <a:p>
              <a:pPr algn="ctr" eaLnBrk="1" hangingPunct="1">
                <a:defRPr/>
              </a:pPr>
              <a:endParaRPr lang="en-US" sz="900" b="1" dirty="0"/>
            </a:p>
          </p:txBody>
        </p:sp>
      </p:grpSp>
      <p:sp>
        <p:nvSpPr>
          <p:cNvPr id="115" name="_s1055">
            <a:extLst>
              <a:ext uri="{FF2B5EF4-FFF2-40B4-BE49-F238E27FC236}">
                <a16:creationId xmlns:a16="http://schemas.microsoft.com/office/drawing/2014/main" id="{F3F6C772-CD65-195D-C41A-3E7D5457011F}"/>
              </a:ext>
            </a:extLst>
          </p:cNvPr>
          <p:cNvSpPr>
            <a:spLocks noChangeArrowheads="1"/>
          </p:cNvSpPr>
          <p:nvPr/>
        </p:nvSpPr>
        <p:spPr bwMode="grayWhite">
          <a:xfrm>
            <a:off x="7821047" y="1922656"/>
            <a:ext cx="2045446" cy="529649"/>
          </a:xfrm>
          <a:prstGeom prst="bevel">
            <a:avLst>
              <a:gd name="adj" fmla="val 12500"/>
            </a:avLst>
          </a:prstGeom>
          <a:solidFill>
            <a:schemeClr val="tx2"/>
          </a:solidFill>
          <a:ln w="3175">
            <a:solidFill>
              <a:schemeClr val="accent3">
                <a:lumMod val="75000"/>
              </a:schemeClr>
            </a:solidFill>
            <a:miter lim="800000"/>
            <a:headEnd/>
            <a:tailEnd/>
          </a:ln>
        </p:spPr>
        <p:txBody>
          <a:bodyPr wrap="none" lIns="0" tIns="0" rIns="0" bIns="0" anchor="ctr"/>
          <a:lstStyle/>
          <a:p>
            <a:pPr algn="ctr" eaLnBrk="1" hangingPunct="1">
              <a:defRPr/>
            </a:pPr>
            <a:r>
              <a:rPr lang="en-US" sz="1000" b="1">
                <a:solidFill>
                  <a:schemeClr val="bg1">
                    <a:lumMod val="95000"/>
                  </a:schemeClr>
                </a:solidFill>
              </a:rPr>
              <a:t>Finance Administrator</a:t>
            </a:r>
          </a:p>
          <a:p>
            <a:pPr algn="ctr" eaLnBrk="1" hangingPunct="1">
              <a:defRPr/>
            </a:pPr>
            <a:r>
              <a:rPr lang="en-US" sz="1000" b="1">
                <a:solidFill>
                  <a:schemeClr val="bg1">
                    <a:lumMod val="95000"/>
                  </a:schemeClr>
                </a:solidFill>
              </a:rPr>
              <a:t>Valarie Jones  </a:t>
            </a:r>
          </a:p>
        </p:txBody>
      </p:sp>
      <p:pic>
        <p:nvPicPr>
          <p:cNvPr id="10" name="Picture 9" descr="A person in an orange shirt&#10;&#10;AI-generated content may be incorrect.">
            <a:extLst>
              <a:ext uri="{FF2B5EF4-FFF2-40B4-BE49-F238E27FC236}">
                <a16:creationId xmlns:a16="http://schemas.microsoft.com/office/drawing/2014/main" id="{AFD82617-F66F-B590-F662-73B242D8C6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3428" y="325760"/>
            <a:ext cx="1158667" cy="1468700"/>
          </a:xfrm>
          <a:prstGeom prst="rect">
            <a:avLst/>
          </a:prstGeom>
        </p:spPr>
      </p:pic>
      <p:sp>
        <p:nvSpPr>
          <p:cNvPr id="12" name="_s1049">
            <a:extLst>
              <a:ext uri="{FF2B5EF4-FFF2-40B4-BE49-F238E27FC236}">
                <a16:creationId xmlns:a16="http://schemas.microsoft.com/office/drawing/2014/main" id="{D4BF369A-F55A-EBDE-5F9C-6FEFA6785C16}"/>
              </a:ext>
            </a:extLst>
          </p:cNvPr>
          <p:cNvSpPr>
            <a:spLocks noChangeArrowheads="1"/>
          </p:cNvSpPr>
          <p:nvPr/>
        </p:nvSpPr>
        <p:spPr bwMode="grayWhite">
          <a:xfrm>
            <a:off x="3252747" y="2763626"/>
            <a:ext cx="3173216" cy="682274"/>
          </a:xfrm>
          <a:prstGeom prst="bevel">
            <a:avLst>
              <a:gd name="adj" fmla="val 15509"/>
            </a:avLst>
          </a:prstGeom>
          <a:solidFill>
            <a:schemeClr val="tx2"/>
          </a:solidFill>
          <a:ln w="3175">
            <a:solidFill>
              <a:schemeClr val="accent2"/>
            </a:solidFill>
            <a:miter lim="800000"/>
            <a:headEnd/>
            <a:tailEnd/>
          </a:ln>
        </p:spPr>
        <p:txBody>
          <a:bodyPr wrap="none" lIns="0" tIns="0" rIns="0" bIns="0" anchor="ctr"/>
          <a:lstStyle/>
          <a:p>
            <a:pPr algn="ctr" eaLnBrk="1" hangingPunct="1">
              <a:defRPr/>
            </a:pPr>
            <a:r>
              <a:rPr lang="en-US" sz="1000" b="1">
                <a:solidFill>
                  <a:schemeClr val="bg1">
                    <a:lumMod val="95000"/>
                  </a:schemeClr>
                </a:solidFill>
              </a:rPr>
              <a:t>Deputy Director</a:t>
            </a:r>
          </a:p>
          <a:p>
            <a:pPr algn="ctr" eaLnBrk="1" hangingPunct="1">
              <a:defRPr/>
            </a:pPr>
            <a:r>
              <a:rPr lang="en-US" sz="1000" b="1">
                <a:solidFill>
                  <a:schemeClr val="bg1">
                    <a:lumMod val="95000"/>
                  </a:schemeClr>
                </a:solidFill>
              </a:rPr>
              <a:t>Vacant</a:t>
            </a:r>
          </a:p>
        </p:txBody>
      </p:sp>
      <p:sp>
        <p:nvSpPr>
          <p:cNvPr id="2" name="_s1058">
            <a:extLst>
              <a:ext uri="{FF2B5EF4-FFF2-40B4-BE49-F238E27FC236}">
                <a16:creationId xmlns:a16="http://schemas.microsoft.com/office/drawing/2014/main" id="{4ED2B346-60D0-40F3-05C5-C322DAC9BC2C}"/>
              </a:ext>
            </a:extLst>
          </p:cNvPr>
          <p:cNvSpPr>
            <a:spLocks noChangeArrowheads="1"/>
          </p:cNvSpPr>
          <p:nvPr/>
        </p:nvSpPr>
        <p:spPr bwMode="grayWhite">
          <a:xfrm>
            <a:off x="8721256" y="6243431"/>
            <a:ext cx="2634443" cy="577618"/>
          </a:xfrm>
          <a:prstGeom prst="bevel">
            <a:avLst>
              <a:gd name="adj" fmla="val 12500"/>
            </a:avLst>
          </a:prstGeom>
          <a:solidFill>
            <a:schemeClr val="tx2"/>
          </a:solidFill>
          <a:ln w="3175">
            <a:solidFill>
              <a:schemeClr val="accent4">
                <a:lumMod val="75000"/>
              </a:schemeClr>
            </a:solidFill>
            <a:miter lim="800000"/>
            <a:headEnd/>
            <a:tailEnd/>
          </a:ln>
        </p:spPr>
        <p:txBody>
          <a:bodyPr wrap="none" lIns="0" tIns="0" rIns="0" bIns="0" anchor="ctr"/>
          <a:lstStyle/>
          <a:p>
            <a:pPr algn="ctr" eaLnBrk="1" hangingPunct="1">
              <a:defRPr/>
            </a:pPr>
            <a:endParaRPr lang="en-US" sz="900" b="1" dirty="0"/>
          </a:p>
          <a:p>
            <a:pPr algn="ctr" eaLnBrk="1" hangingPunct="1">
              <a:defRPr/>
            </a:pPr>
            <a:r>
              <a:rPr lang="en-US" sz="900" b="1" dirty="0">
                <a:solidFill>
                  <a:schemeClr val="bg1">
                    <a:lumMod val="95000"/>
                  </a:schemeClr>
                </a:solidFill>
              </a:rPr>
              <a:t>Admin Clerk (Nutrition Program) </a:t>
            </a:r>
          </a:p>
          <a:p>
            <a:pPr algn="ctr" eaLnBrk="1" hangingPunct="1">
              <a:defRPr/>
            </a:pPr>
            <a:r>
              <a:rPr lang="en-US" sz="900" b="1" dirty="0">
                <a:solidFill>
                  <a:schemeClr val="bg1">
                    <a:lumMod val="95000"/>
                  </a:schemeClr>
                </a:solidFill>
              </a:rPr>
              <a:t>Vernique Wingfield </a:t>
            </a:r>
          </a:p>
          <a:p>
            <a:pPr algn="ctr" eaLnBrk="1" hangingPunct="1">
              <a:defRPr/>
            </a:pPr>
            <a:endParaRPr lang="en-US" sz="900" b="1" dirty="0"/>
          </a:p>
        </p:txBody>
      </p:sp>
    </p:spTree>
    <p:extLst>
      <p:ext uri="{BB962C8B-B14F-4D97-AF65-F5344CB8AC3E}">
        <p14:creationId xmlns:p14="http://schemas.microsoft.com/office/powerpoint/2010/main" val="14923822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5EB55-219C-438F-9104-1199A4CF7195}"/>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FBEB078-CCD2-851F-EC51-FBCBA5B49093}"/>
              </a:ext>
            </a:extLst>
          </p:cNvPr>
          <p:cNvSpPr txBox="1">
            <a:spLocks/>
          </p:cNvSpPr>
          <p:nvPr/>
        </p:nvSpPr>
        <p:spPr>
          <a:xfrm>
            <a:off x="614267" y="875059"/>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Question 17</a:t>
            </a:r>
          </a:p>
        </p:txBody>
      </p:sp>
      <p:sp>
        <p:nvSpPr>
          <p:cNvPr id="7" name="Content Placeholder 1">
            <a:extLst>
              <a:ext uri="{FF2B5EF4-FFF2-40B4-BE49-F238E27FC236}">
                <a16:creationId xmlns:a16="http://schemas.microsoft.com/office/drawing/2014/main" id="{65727BBB-D50B-2980-1CBA-FD28F8037690}"/>
              </a:ext>
            </a:extLst>
          </p:cNvPr>
          <p:cNvSpPr>
            <a:spLocks noGrp="1"/>
          </p:cNvSpPr>
          <p:nvPr>
            <p:ph sz="half" idx="2"/>
          </p:nvPr>
        </p:nvSpPr>
        <p:spPr>
          <a:xfrm>
            <a:off x="1097281" y="1309543"/>
            <a:ext cx="9385113" cy="829050"/>
          </a:xfrm>
        </p:spPr>
        <p:txBody>
          <a:bodyPr>
            <a:normAutofit/>
          </a:bodyPr>
          <a:lstStyle/>
          <a:p>
            <a:pPr marL="0" indent="0">
              <a:lnSpc>
                <a:spcPct val="100000"/>
              </a:lnSpc>
              <a:spcBef>
                <a:spcPts val="0"/>
              </a:spcBef>
              <a:buNone/>
            </a:pPr>
            <a:r>
              <a:rPr lang="en-US" sz="1600" b="1">
                <a:effectLst/>
                <a:latin typeface="Arial" panose="020B0604020202020204" pitchFamily="34" charset="0"/>
                <a:ea typeface="Times New Roman" panose="02020603050405020304" pitchFamily="18" charset="0"/>
              </a:rPr>
              <a:t>Provide planned use of funding allocated for the following capital projects:</a:t>
            </a:r>
          </a:p>
          <a:p>
            <a:pPr marL="457200" indent="-457200">
              <a:lnSpc>
                <a:spcPct val="100000"/>
              </a:lnSpc>
              <a:spcBef>
                <a:spcPts val="0"/>
              </a:spcBef>
              <a:buAutoNum type="alphaLcPeriod"/>
            </a:pPr>
            <a:r>
              <a:rPr lang="en-US" sz="1600" b="1">
                <a:latin typeface="Arial" panose="020B0604020202020204" pitchFamily="34" charset="0"/>
                <a:ea typeface="Times New Roman" panose="02020603050405020304" pitchFamily="18" charset="0"/>
              </a:rPr>
              <a:t>$3M	Parks Improvements</a:t>
            </a:r>
          </a:p>
          <a:p>
            <a:pPr marL="457200" indent="-457200">
              <a:lnSpc>
                <a:spcPct val="100000"/>
              </a:lnSpc>
              <a:spcBef>
                <a:spcPts val="0"/>
              </a:spcBef>
              <a:buAutoNum type="alphaLcPeriod"/>
            </a:pPr>
            <a:r>
              <a:rPr lang="en-US" sz="1600" b="1">
                <a:effectLst/>
                <a:latin typeface="Arial" panose="020B0604020202020204" pitchFamily="34" charset="0"/>
                <a:ea typeface="Times New Roman" panose="02020603050405020304" pitchFamily="18" charset="0"/>
              </a:rPr>
              <a:t>$1M	WHACC Improvements</a:t>
            </a:r>
          </a:p>
          <a:p>
            <a:pPr marL="0" indent="0">
              <a:buNone/>
            </a:pPr>
            <a:endParaRPr lang="en-US"/>
          </a:p>
        </p:txBody>
      </p:sp>
      <p:sp>
        <p:nvSpPr>
          <p:cNvPr id="3" name="TextBox 2">
            <a:extLst>
              <a:ext uri="{FF2B5EF4-FFF2-40B4-BE49-F238E27FC236}">
                <a16:creationId xmlns:a16="http://schemas.microsoft.com/office/drawing/2014/main" id="{50BEA43B-9AF4-C611-4592-AF1F75A8AF60}"/>
              </a:ext>
            </a:extLst>
          </p:cNvPr>
          <p:cNvSpPr txBox="1"/>
          <p:nvPr/>
        </p:nvSpPr>
        <p:spPr>
          <a:xfrm>
            <a:off x="1363310" y="2310938"/>
            <a:ext cx="8853054" cy="4247317"/>
          </a:xfrm>
          <a:prstGeom prst="rect">
            <a:avLst/>
          </a:prstGeom>
          <a:noFill/>
        </p:spPr>
        <p:txBody>
          <a:bodyPr wrap="square" rtlCol="0">
            <a:spAutoFit/>
          </a:bodyPr>
          <a:lstStyle/>
          <a:p>
            <a:pPr marL="739775" marR="0">
              <a:buNone/>
              <a:tabLst>
                <a:tab pos="7486650" algn="dec"/>
              </a:tabLst>
            </a:pPr>
            <a:r>
              <a:rPr lang="en-US" sz="1600" b="1" u="sng" kern="100">
                <a:effectLst/>
                <a:latin typeface="Times New Roman" panose="02020603050405020304" pitchFamily="18" charset="0"/>
                <a:ea typeface="Aptos" panose="020B0004020202020204" pitchFamily="34" charset="0"/>
                <a:cs typeface="Times New Roman" panose="02020603050405020304" pitchFamily="18" charset="0"/>
              </a:rPr>
              <a:t>Park Improvements</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Barbara Hicks Park	* $500,000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Canby Park	* $400,000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Eastlake Park	* $100,000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Herman M. Holloway, Sr. Park	* $200,000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Johnston Park	* $800,000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Judy Johnson Park	$900,000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Woodlawn Park	* $100,000</a:t>
            </a:r>
            <a:endParaRPr lang="en-US" sz="1600" kern="100">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9825" algn="r"/>
              </a:tabLst>
            </a:pPr>
            <a:r>
              <a:rPr lang="en-US" sz="700" u="sng"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7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	$3,000,000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1600" b="1" u="sng" kern="100">
                <a:effectLst/>
                <a:latin typeface="Times New Roman" panose="02020603050405020304" pitchFamily="18" charset="0"/>
                <a:ea typeface="Aptos" panose="020B0004020202020204" pitchFamily="34" charset="0"/>
                <a:cs typeface="Times New Roman" panose="02020603050405020304" pitchFamily="18" charset="0"/>
              </a:rPr>
              <a:t>William Hicks Anderson Community Center</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Boxing Arean Renovations	* $300,000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Swimming Pool Renovations	$700,000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700" u="sng"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7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1600" kern="100">
                <a:effectLst/>
                <a:latin typeface="Aptos" panose="020B0004020202020204" pitchFamily="34" charset="0"/>
                <a:ea typeface="Aptos" panose="020B0004020202020204" pitchFamily="34" charset="0"/>
                <a:cs typeface="Times New Roman" panose="02020603050405020304" pitchFamily="18" charset="0"/>
              </a:rPr>
              <a:t>	</a:t>
            </a:r>
            <a:r>
              <a:rPr lang="en-US" sz="1600" kern="100">
                <a:effectLst/>
                <a:latin typeface="Times New Roman" panose="02020603050405020304" pitchFamily="18" charset="0"/>
                <a:ea typeface="Aptos" panose="020B0004020202020204" pitchFamily="34" charset="0"/>
                <a:cs typeface="Times New Roman" panose="02020603050405020304" pitchFamily="18" charset="0"/>
              </a:rPr>
              <a:t>$1,000,000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1100" u="sng"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buNone/>
              <a:tabLst>
                <a:tab pos="7486650" algn="dec"/>
              </a:tabLst>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Total</a:t>
            </a:r>
            <a:r>
              <a:rPr lang="en-US" sz="1600" kern="100">
                <a:effectLst/>
                <a:latin typeface="Aptos" panose="020B0004020202020204" pitchFamily="34" charset="0"/>
                <a:ea typeface="Aptos" panose="020B0004020202020204" pitchFamily="34" charset="0"/>
                <a:cs typeface="Times New Roman" panose="02020603050405020304" pitchFamily="18" charset="0"/>
              </a:rPr>
              <a:t>	</a:t>
            </a:r>
            <a:r>
              <a:rPr lang="en-US" sz="1600" kern="100">
                <a:effectLst/>
                <a:latin typeface="Times New Roman" panose="02020603050405020304" pitchFamily="18" charset="0"/>
                <a:ea typeface="Aptos" panose="020B0004020202020204" pitchFamily="34" charset="0"/>
                <a:cs typeface="Times New Roman" panose="02020603050405020304" pitchFamily="18" charset="0"/>
              </a:rPr>
              <a:t>$4,000,000	</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p>
            <a:pPr marL="739775" marR="0">
              <a:tabLst>
                <a:tab pos="5715000" algn="l"/>
                <a:tab pos="7486650" algn="dec"/>
              </a:tabLst>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 Supplemental funding </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733554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FB60F626377C48A364B8FEF3DCFC9A" ma:contentTypeVersion="13" ma:contentTypeDescription="Create a new document." ma:contentTypeScope="" ma:versionID="6d6de837026a5063cfa3fb580aa790d0">
  <xsd:schema xmlns:xsd="http://www.w3.org/2001/XMLSchema" xmlns:xs="http://www.w3.org/2001/XMLSchema" xmlns:p="http://schemas.microsoft.com/office/2006/metadata/properties" xmlns:ns3="cd50b483-5c84-4afb-ae96-591489a13360" xmlns:ns4="3321fc13-479b-40c6-9b33-1f0a5d8c33e8" targetNamespace="http://schemas.microsoft.com/office/2006/metadata/properties" ma:root="true" ma:fieldsID="c8956b8ff6b53b238294559f5f86d2c3" ns3:_="" ns4:_="">
    <xsd:import namespace="cd50b483-5c84-4afb-ae96-591489a13360"/>
    <xsd:import namespace="3321fc13-479b-40c6-9b33-1f0a5d8c33e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4:MediaLengthInSeconds"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50b483-5c84-4afb-ae96-591489a1336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21fc13-479b-40c6-9b33-1f0a5d8c33e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_activity" ma:index="20"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3321fc13-479b-40c6-9b33-1f0a5d8c33e8" xsi:nil="true"/>
  </documentManagement>
</p:properties>
</file>

<file path=customXml/itemProps1.xml><?xml version="1.0" encoding="utf-8"?>
<ds:datastoreItem xmlns:ds="http://schemas.openxmlformats.org/officeDocument/2006/customXml" ds:itemID="{A636EE04-3D32-481E-8F1E-D52ADBDCEAEF}">
  <ds:schemaRefs>
    <ds:schemaRef ds:uri="http://schemas.microsoft.com/sharepoint/v3/contenttype/forms"/>
  </ds:schemaRefs>
</ds:datastoreItem>
</file>

<file path=customXml/itemProps2.xml><?xml version="1.0" encoding="utf-8"?>
<ds:datastoreItem xmlns:ds="http://schemas.openxmlformats.org/officeDocument/2006/customXml" ds:itemID="{A90936FF-D497-412E-BD93-FFA6A8A26B96}">
  <ds:schemaRefs>
    <ds:schemaRef ds:uri="3321fc13-479b-40c6-9b33-1f0a5d8c33e8"/>
    <ds:schemaRef ds:uri="cd50b483-5c84-4afb-ae96-591489a133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36FCB78-8611-49DD-819C-21AFB698FC91}">
  <ds:schemaRefs>
    <ds:schemaRef ds:uri="3321fc13-479b-40c6-9b33-1f0a5d8c33e8"/>
    <ds:schemaRef ds:uri="cd50b483-5c84-4afb-ae96-591489a1336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101</TotalTime>
  <Words>6950</Words>
  <Application>Microsoft Office PowerPoint</Application>
  <PresentationFormat>Widescreen</PresentationFormat>
  <Paragraphs>1087</Paragraphs>
  <Slides>46</Slides>
  <Notes>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46</vt:i4>
      </vt:variant>
    </vt:vector>
  </HeadingPairs>
  <TitlesOfParts>
    <vt:vector size="58" baseType="lpstr">
      <vt:lpstr>Aptos</vt:lpstr>
      <vt:lpstr>Aptos Narrow</vt:lpstr>
      <vt:lpstr>Arial</vt:lpstr>
      <vt:lpstr>Arial Narrow</vt:lpstr>
      <vt:lpstr>Calibri</vt:lpstr>
      <vt:lpstr>Calibri Light</vt:lpstr>
      <vt:lpstr>Candara</vt:lpstr>
      <vt:lpstr>Courier New</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Melody F. Phillips</cp:lastModifiedBy>
  <cp:revision>9</cp:revision>
  <dcterms:created xsi:type="dcterms:W3CDTF">2023-02-09T18:35:57Z</dcterms:created>
  <dcterms:modified xsi:type="dcterms:W3CDTF">2025-04-21T16:21:43Z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0x01010011FB60F626377C48A364B8FEF3DCFC9A</vt:lpwstr>
  </property>
</Properties>
</file>