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402" r:id="rId2"/>
    <p:sldId id="387" r:id="rId3"/>
    <p:sldId id="388" r:id="rId4"/>
    <p:sldId id="389" r:id="rId5"/>
    <p:sldId id="390" r:id="rId6"/>
    <p:sldId id="391" r:id="rId7"/>
    <p:sldId id="392" r:id="rId8"/>
    <p:sldId id="393" r:id="rId9"/>
    <p:sldId id="394" r:id="rId10"/>
    <p:sldId id="312" r:id="rId11"/>
    <p:sldId id="313" r:id="rId12"/>
    <p:sldId id="314" r:id="rId13"/>
    <p:sldId id="299" r:id="rId14"/>
    <p:sldId id="258" r:id="rId15"/>
    <p:sldId id="406" r:id="rId16"/>
    <p:sldId id="342" r:id="rId17"/>
    <p:sldId id="341" r:id="rId18"/>
    <p:sldId id="378" r:id="rId19"/>
    <p:sldId id="379" r:id="rId20"/>
    <p:sldId id="380" r:id="rId21"/>
    <p:sldId id="381" r:id="rId22"/>
    <p:sldId id="259" r:id="rId23"/>
    <p:sldId id="376" r:id="rId24"/>
    <p:sldId id="346" r:id="rId25"/>
    <p:sldId id="347" r:id="rId26"/>
    <p:sldId id="348" r:id="rId27"/>
    <p:sldId id="261" r:id="rId28"/>
    <p:sldId id="407" r:id="rId29"/>
    <p:sldId id="358" r:id="rId30"/>
    <p:sldId id="360" r:id="rId31"/>
    <p:sldId id="359" r:id="rId32"/>
    <p:sldId id="349" r:id="rId33"/>
    <p:sldId id="273" r:id="rId34"/>
    <p:sldId id="294" r:id="rId35"/>
    <p:sldId id="263" r:id="rId36"/>
    <p:sldId id="361" r:id="rId37"/>
    <p:sldId id="384" r:id="rId38"/>
    <p:sldId id="295" r:id="rId39"/>
    <p:sldId id="303" r:id="rId40"/>
    <p:sldId id="385" r:id="rId41"/>
    <p:sldId id="262" r:id="rId42"/>
    <p:sldId id="274" r:id="rId43"/>
    <p:sldId id="413" r:id="rId44"/>
    <p:sldId id="320" r:id="rId45"/>
    <p:sldId id="351" r:id="rId46"/>
    <p:sldId id="264" r:id="rId47"/>
    <p:sldId id="325" r:id="rId48"/>
    <p:sldId id="352" r:id="rId49"/>
    <p:sldId id="363" r:id="rId50"/>
    <p:sldId id="350" r:id="rId51"/>
    <p:sldId id="408" r:id="rId52"/>
    <p:sldId id="321" r:id="rId53"/>
    <p:sldId id="327" r:id="rId54"/>
    <p:sldId id="277" r:id="rId55"/>
    <p:sldId id="322" r:id="rId56"/>
    <p:sldId id="328" r:id="rId57"/>
    <p:sldId id="266" r:id="rId58"/>
    <p:sldId id="278" r:id="rId59"/>
    <p:sldId id="371" r:id="rId60"/>
    <p:sldId id="335" r:id="rId61"/>
    <p:sldId id="279" r:id="rId62"/>
    <p:sldId id="280" r:id="rId63"/>
    <p:sldId id="281" r:id="rId64"/>
    <p:sldId id="282" r:id="rId65"/>
    <p:sldId id="298" r:id="rId66"/>
    <p:sldId id="364" r:id="rId67"/>
    <p:sldId id="410" r:id="rId68"/>
    <p:sldId id="411" r:id="rId69"/>
    <p:sldId id="414" r:id="rId70"/>
    <p:sldId id="415" r:id="rId71"/>
    <p:sldId id="289" r:id="rId72"/>
    <p:sldId id="405" r:id="rId73"/>
    <p:sldId id="292" r:id="rId74"/>
    <p:sldId id="333" r:id="rId75"/>
    <p:sldId id="291" r:id="rId76"/>
    <p:sldId id="404" r:id="rId77"/>
    <p:sldId id="403" r:id="rId78"/>
    <p:sldId id="409" r:id="rId79"/>
    <p:sldId id="412" r:id="rId80"/>
    <p:sldId id="353" r:id="rId8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B9AF"/>
    <a:srgbClr val="DADBD4"/>
    <a:srgbClr val="DDA15D"/>
    <a:srgbClr val="E6B071"/>
    <a:srgbClr val="DBAB77"/>
    <a:srgbClr val="6C869D"/>
    <a:srgbClr val="353831"/>
    <a:srgbClr val="D4D5CD"/>
    <a:srgbClr val="5B9BD5"/>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91" autoAdjust="0"/>
    <p:restoredTop sz="94660"/>
  </p:normalViewPr>
  <p:slideViewPr>
    <p:cSldViewPr snapToGrid="0">
      <p:cViewPr varScale="1">
        <p:scale>
          <a:sx n="100" d="100"/>
          <a:sy n="100" d="100"/>
        </p:scale>
        <p:origin x="39"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4/7/2025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4/7/2025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endParaRPr lang="en-US" dirty="0"/>
          </a:p>
        </p:txBody>
      </p:sp>
    </p:spTree>
    <p:extLst>
      <p:ext uri="{BB962C8B-B14F-4D97-AF65-F5344CB8AC3E}">
        <p14:creationId xmlns:p14="http://schemas.microsoft.com/office/powerpoint/2010/main" val="39408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discrepancy between </a:t>
            </a:r>
            <a:r>
              <a:rPr lang="en-US" dirty="0" err="1"/>
              <a:t>Powerbi</a:t>
            </a:r>
            <a:r>
              <a:rPr lang="en-US" dirty="0"/>
              <a:t> and CK report for FY24 Actuals</a:t>
            </a:r>
          </a:p>
          <a:p>
            <a:endParaRPr lang="en-US" dirty="0"/>
          </a:p>
          <a:p>
            <a:r>
              <a:rPr lang="en-US" dirty="0"/>
              <a:t>FY2024 Actuals</a:t>
            </a:r>
          </a:p>
          <a:p>
            <a:endParaRPr lang="en-US" dirty="0"/>
          </a:p>
          <a:p>
            <a:r>
              <a:rPr lang="en-US" dirty="0"/>
              <a:t>Power Bi: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MS&amp;E: </a:t>
            </a:r>
            <a:r>
              <a:rPr lang="en-US" sz="1200" b="1" u="none" strike="noStrike" dirty="0">
                <a:solidFill>
                  <a:schemeClr val="tx1"/>
                </a:solidFill>
                <a:effectLst/>
                <a:highlight>
                  <a:srgbClr val="FFFF00"/>
                </a:highlight>
              </a:rPr>
              <a:t>$4,963,088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rPr>
              <a:t>Total: </a:t>
            </a:r>
            <a:r>
              <a:rPr lang="en-US" sz="1200" b="1" u="none" strike="noStrike" dirty="0">
                <a:solidFill>
                  <a:srgbClr val="000000"/>
                </a:solidFill>
                <a:effectLst/>
                <a:highlight>
                  <a:srgbClr val="FFFF00"/>
                </a:highlight>
              </a:rPr>
              <a:t>$</a:t>
            </a:r>
            <a:r>
              <a:rPr lang="en-US" sz="1200" b="1" i="0" u="none" strike="noStrike" dirty="0">
                <a:solidFill>
                  <a:schemeClr val="tx1"/>
                </a:solidFill>
                <a:effectLst/>
                <a:highlight>
                  <a:srgbClr val="FFFF00"/>
                </a:highlight>
                <a:latin typeface="+mn-lt"/>
                <a:cs typeface="Calibri Light" panose="020F0302020204030204" pitchFamily="34" charset="0"/>
              </a:rPr>
              <a:t>9,095,257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solidFill>
                <a:schemeClr val="tx1"/>
              </a:solidFill>
              <a:effectLst/>
              <a:highlight>
                <a:srgbClr val="FFFF00"/>
              </a:highlight>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cs typeface="Calibri Light" panose="020F0302020204030204" pitchFamily="34" charset="0"/>
              </a:rPr>
              <a:t>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MS&amp;E: </a:t>
            </a:r>
            <a:r>
              <a:rPr lang="en-US" sz="1200" b="1" u="none" strike="noStrike" kern="1200" dirty="0">
                <a:solidFill>
                  <a:schemeClr val="tx1"/>
                </a:solidFill>
                <a:effectLst/>
                <a:latin typeface="+mn-lt"/>
                <a:ea typeface="+mn-ea"/>
                <a:cs typeface="+mn-cs"/>
              </a:rPr>
              <a:t>$4,792,198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highlight>
                  <a:srgbClr val="FFFF00"/>
                </a:highlight>
                <a:latin typeface="+mn-lt"/>
              </a:rPr>
              <a:t>Total: </a:t>
            </a:r>
            <a:r>
              <a:rPr lang="en-US" sz="1200" b="1" i="0" u="none" strike="noStrike" dirty="0">
                <a:solidFill>
                  <a:schemeClr val="tx1"/>
                </a:solidFill>
                <a:effectLst/>
                <a:highlight>
                  <a:srgbClr val="FFFF00"/>
                </a:highlight>
                <a:latin typeface="+mn-lt"/>
                <a:cs typeface="Calibri Light" panose="020F0302020204030204" pitchFamily="34" charset="0"/>
              </a:rPr>
              <a:t>$8,924,368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solidFill>
                <a:schemeClr val="tx1"/>
              </a:solidFill>
              <a:effectLst/>
              <a:highlight>
                <a:srgbClr val="FFFF00"/>
              </a:highlight>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chemeClr val="tx1"/>
              </a:solidFill>
              <a:effectLst/>
              <a:highlight>
                <a:srgbClr val="FFFF00"/>
              </a:highlight>
              <a:latin typeface="+mn-lt"/>
            </a:endParaRPr>
          </a:p>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endParaRPr lang="en-US" dirty="0"/>
          </a:p>
        </p:txBody>
      </p:sp>
    </p:spTree>
    <p:extLst>
      <p:ext uri="{BB962C8B-B14F-4D97-AF65-F5344CB8AC3E}">
        <p14:creationId xmlns:p14="http://schemas.microsoft.com/office/powerpoint/2010/main" val="872141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921632"/>
            <a:ext cx="10983479" cy="4233162"/>
          </a:xfrm>
        </p:spPr>
        <p:txBody>
          <a:bodyPr anchor="t">
            <a:normAutofit/>
          </a:bodyPr>
          <a:lstStyle>
            <a:lvl1pPr>
              <a:defRPr sz="2400">
                <a:solidFill>
                  <a:schemeClr val="tx1"/>
                </a:solidFill>
              </a:defRPr>
            </a:lvl1pPr>
            <a:lvl2pPr marL="742950" indent="-285750">
              <a:buFont typeface="Wingdings" panose="05000000000000000000" pitchFamily="2" charset="2"/>
              <a:buChar char="§"/>
              <a:defRPr sz="2000">
                <a:solidFill>
                  <a:schemeClr val="tx1"/>
                </a:solidFill>
              </a:defRPr>
            </a:lvl2pPr>
            <a:lvl3pPr marL="1200150" indent="-285750">
              <a:buFont typeface="Wingdings" panose="05000000000000000000" pitchFamily="2" charset="2"/>
              <a:buChar char="Ø"/>
              <a:defRPr sz="2000">
                <a:solidFill>
                  <a:schemeClr val="tx1"/>
                </a:solidFill>
              </a:defRPr>
            </a:lvl3pPr>
            <a:lvl4pPr marL="1543050" indent="-171450">
              <a:buFont typeface="Courier New" panose="02070309020205020404" pitchFamily="49" charset="0"/>
              <a:buChar char="o"/>
              <a:defRPr sz="2000">
                <a:solidFill>
                  <a:schemeClr val="tx1"/>
                </a:solidFill>
              </a:defRPr>
            </a:lvl4pPr>
            <a:lvl5pPr marL="2000250" indent="-171450">
              <a:buFont typeface="Courier New" panose="02070309020205020404" pitchFamily="49" charset="0"/>
              <a:buChar char="o"/>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sz="2400" b="1">
                <a:solidFill>
                  <a:schemeClr val="tx1"/>
                </a:solidFill>
              </a:defRPr>
            </a:lvl1pPr>
            <a:lvl5pPr marL="1828800" indent="0">
              <a:buNone/>
              <a:defRPr/>
            </a:lvl5pPr>
          </a:lstStyle>
          <a:p>
            <a:pPr lvl="0"/>
            <a:r>
              <a:rPr lang="en-US" dirty="0"/>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1"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Public Works Department (General &amp; Motor Vehicle Funds)</a:t>
            </a:r>
          </a:p>
        </p:txBody>
      </p:sp>
      <p:sp>
        <p:nvSpPr>
          <p:cNvPr id="13" name="TextBox 12">
            <a:extLst>
              <a:ext uri="{FF2B5EF4-FFF2-40B4-BE49-F238E27FC236}">
                <a16:creationId xmlns:a16="http://schemas.microsoft.com/office/drawing/2014/main" id="{D1DF97A1-1BB7-43EA-8E9E-0FBA001234A7}"/>
              </a:ext>
            </a:extLst>
          </p:cNvPr>
          <p:cNvSpPr txBox="1"/>
          <p:nvPr userDrawn="1"/>
        </p:nvSpPr>
        <p:spPr>
          <a:xfrm>
            <a:off x="11714962" y="6398824"/>
            <a:ext cx="393512" cy="276999"/>
          </a:xfrm>
          <a:prstGeom prst="rect">
            <a:avLst/>
          </a:prstGeom>
          <a:noFill/>
        </p:spPr>
        <p:txBody>
          <a:bodyPr wrap="square" rtlCol="0">
            <a:spAutoFit/>
          </a:bodyPr>
          <a:lstStyle/>
          <a:p>
            <a:fld id="{D7B22EF1-34AF-406C-8A29-0F4AD4F65169}" type="slidenum">
              <a:rPr lang="en-US" sz="1200" smtClean="0"/>
              <a:t>‹#›</a:t>
            </a:fld>
            <a:endParaRPr lang="en-US" sz="1200" dirty="0"/>
          </a:p>
        </p:txBody>
      </p:sp>
      <p:pic>
        <p:nvPicPr>
          <p:cNvPr id="2" name="Picture 1" descr="A picture containing calendar&#10;&#10;Description automatically generated">
            <a:extLst>
              <a:ext uri="{FF2B5EF4-FFF2-40B4-BE49-F238E27FC236}">
                <a16:creationId xmlns:a16="http://schemas.microsoft.com/office/drawing/2014/main" id="{8FEB3DFE-E232-A607-BC29-C5A1FDC1B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425113" y="111533"/>
            <a:ext cx="1577976" cy="1577976"/>
          </a:xfrm>
          <a:prstGeom prst="rect">
            <a:avLst/>
          </a:prstGeom>
          <a:noFill/>
        </p:spPr>
      </p:pic>
    </p:spTree>
    <p:extLst>
      <p:ext uri="{BB962C8B-B14F-4D97-AF65-F5344CB8AC3E}">
        <p14:creationId xmlns:p14="http://schemas.microsoft.com/office/powerpoint/2010/main" val="1330816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7" name="TextBox 6">
            <a:extLst>
              <a:ext uri="{FF2B5EF4-FFF2-40B4-BE49-F238E27FC236}">
                <a16:creationId xmlns:a16="http://schemas.microsoft.com/office/drawing/2014/main" id="{EE428274-914B-4C20-92BE-2244B6119240}"/>
              </a:ext>
            </a:extLst>
          </p:cNvPr>
          <p:cNvSpPr txBox="1"/>
          <p:nvPr userDrawn="1"/>
        </p:nvSpPr>
        <p:spPr>
          <a:xfrm>
            <a:off x="11756952" y="6412444"/>
            <a:ext cx="523654" cy="276999"/>
          </a:xfrm>
          <a:prstGeom prst="rect">
            <a:avLst/>
          </a:prstGeom>
          <a:noFill/>
        </p:spPr>
        <p:txBody>
          <a:bodyPr wrap="square">
            <a:spAutoFit/>
          </a:bodyPr>
          <a:lstStyle/>
          <a:p>
            <a:fld id="{D7B22EF1-34AF-406C-8A29-0F4AD4F65169}" type="slidenum">
              <a:rPr lang="en-US" sz="1200" smtClean="0"/>
              <a:pPr/>
              <a:t>‹#›</a:t>
            </a:fld>
            <a:endParaRPr lang="en-US" sz="1200" dirty="0"/>
          </a:p>
        </p:txBody>
      </p:sp>
    </p:spTree>
    <p:extLst>
      <p:ext uri="{BB962C8B-B14F-4D97-AF65-F5344CB8AC3E}">
        <p14:creationId xmlns:p14="http://schemas.microsoft.com/office/powerpoint/2010/main" val="239081911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12.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6.bin"/><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7.bin"/><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1.xlsx"/><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Excel_Worksheet2.xlsx"/><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8.bin"/><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9.bin"/><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0.bin"/><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3" y="172663"/>
            <a:ext cx="12322206" cy="8212750"/>
          </a:xfrm>
          <a:prstGeom prst="rect">
            <a:avLst/>
          </a:prstGeom>
        </p:spPr>
      </p:pic>
      <p:sp>
        <p:nvSpPr>
          <p:cNvPr id="3" name="Title 1">
            <a:extLst>
              <a:ext uri="{FF2B5EF4-FFF2-40B4-BE49-F238E27FC236}">
                <a16:creationId xmlns:a16="http://schemas.microsoft.com/office/drawing/2014/main" id="{DE554622-1713-9DBE-D94E-0EFE4343D215}"/>
              </a:ext>
            </a:extLst>
          </p:cNvPr>
          <p:cNvSpPr txBox="1">
            <a:spLocks/>
          </p:cNvSpPr>
          <p:nvPr/>
        </p:nvSpPr>
        <p:spPr>
          <a:xfrm>
            <a:off x="-65103" y="4279038"/>
            <a:ext cx="12322206" cy="2086250"/>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PUBLIC WORKS</a:t>
            </a:r>
          </a:p>
          <a:p>
            <a:pPr algn="ctr">
              <a:lnSpc>
                <a:spcPct val="100000"/>
              </a:lnSpc>
              <a:spcBef>
                <a:spcPts val="0"/>
              </a:spcBef>
              <a:buClr>
                <a:srgbClr val="4472C4"/>
              </a:buClr>
              <a:buSzPct val="100000"/>
              <a:buFont typeface="Calibri" panose="020F0502020204030204" pitchFamily="34" charset="0"/>
              <a:buNone/>
              <a:defRPr/>
            </a:pPr>
            <a:r>
              <a:rPr lang="en-US" sz="2800" b="1" dirty="0">
                <a:solidFill>
                  <a:srgbClr val="0033CC"/>
                </a:solidFill>
                <a:latin typeface="+mn-lt"/>
                <a:cs typeface="Times New Roman" panose="02020603050405020304" pitchFamily="18" charset="0"/>
              </a:rPr>
              <a:t>   (General &amp; Motor Vehicle Funds)</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0" y="3922776"/>
            <a:ext cx="2670048" cy="2670048"/>
          </a:xfrm>
          <a:prstGeom prst="rect">
            <a:avLst/>
          </a:prstGeom>
          <a:noFill/>
        </p:spPr>
      </p:pic>
    </p:spTree>
    <p:extLst>
      <p:ext uri="{BB962C8B-B14F-4D97-AF65-F5344CB8AC3E}">
        <p14:creationId xmlns:p14="http://schemas.microsoft.com/office/powerpoint/2010/main" val="244686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u="sng" dirty="0">
                <a:solidFill>
                  <a:schemeClr val="tx1">
                    <a:lumMod val="95000"/>
                  </a:schemeClr>
                </a:solidFill>
              </a:rPr>
              <a:t>General Fund – Proposed FY 2026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2974011960"/>
              </p:ext>
            </p:extLst>
          </p:nvPr>
        </p:nvGraphicFramePr>
        <p:xfrm>
          <a:off x="605633" y="1923542"/>
          <a:ext cx="10980733" cy="3137463"/>
        </p:xfrm>
        <a:graphic>
          <a:graphicData uri="http://schemas.openxmlformats.org/drawingml/2006/table">
            <a:tbl>
              <a:tblPr firstRow="1" bandRow="1">
                <a:tableStyleId>{BDBED569-4797-4DF1-A0F4-6AAB3CD982D8}</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tx1"/>
                          </a:solidFill>
                        </a:rPr>
                        <a:t>Public Works Department </a:t>
                      </a:r>
                    </a:p>
                    <a:p>
                      <a:pPr algn="l"/>
                      <a:r>
                        <a:rPr lang="en-US" sz="1600" dirty="0">
                          <a:solidFill>
                            <a:schemeClr val="tx1"/>
                          </a:solidFill>
                        </a:rPr>
                        <a:t>General Fund</a:t>
                      </a:r>
                      <a:endParaRPr lang="en-US" sz="1600" dirty="0">
                        <a:solidFill>
                          <a:schemeClr val="tx1"/>
                        </a:solidFill>
                        <a:latin typeface="+mn-lt"/>
                      </a:endParaRPr>
                    </a:p>
                  </a:txBody>
                  <a:tcPr anchor="ctr"/>
                </a:tc>
                <a:tc>
                  <a:txBody>
                    <a:bodyPr/>
                    <a:lstStyle/>
                    <a:p>
                      <a:pPr marL="0" algn="ctr" defTabSz="457200" rtl="0" eaLnBrk="1" fontAlgn="b" latinLnBrk="0" hangingPunct="1"/>
                      <a:r>
                        <a:rPr lang="en-US" sz="1600" b="1" kern="1200" dirty="0">
                          <a:solidFill>
                            <a:schemeClr val="tx1"/>
                          </a:solidFill>
                        </a:rPr>
                        <a:t>FY 2023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2024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2025 Budget</a:t>
                      </a:r>
                      <a:endParaRPr lang="en-US" sz="1600" b="1" kern="1200" dirty="0">
                        <a:solidFill>
                          <a:schemeClr val="tx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FY 2026</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 FY'26-25</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a:t>
                      </a:r>
                    </a:p>
                    <a:p>
                      <a:pPr marL="0" algn="ctr" defTabSz="457200" rtl="0" eaLnBrk="1" fontAlgn="b" latinLnBrk="0" hangingPunct="1"/>
                      <a:r>
                        <a:rPr lang="en-US" sz="1600" b="1" kern="1200" dirty="0">
                          <a:solidFill>
                            <a:schemeClr val="tx1"/>
                          </a:solidFill>
                        </a:rPr>
                        <a:t> FY'26-25</a:t>
                      </a:r>
                      <a:endParaRPr lang="en-US" sz="16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$9,334,720</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$10,029,951</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$10,332,603</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$11,008,398</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rgbClr val="000000"/>
                          </a:solidFill>
                          <a:effectLst/>
                        </a:rPr>
                        <a:t>$675,795</a:t>
                      </a:r>
                      <a:endParaRPr lang="en-US" sz="1600" b="0"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6.5%</a:t>
                      </a:r>
                      <a:endParaRPr lang="en-US" sz="1600" b="0"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rgbClr val="000000"/>
                          </a:solidFill>
                          <a:effectLst/>
                        </a:rPr>
                        <a:t>8,112,831</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9,359,752</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9,510,791</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10,057,216</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546,425</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5.7%</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rgbClr val="000000"/>
                          </a:solidFill>
                          <a:effectLst/>
                        </a:rPr>
                        <a:t>3,664,488</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4,354,169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4,121,736</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4,281,584</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rgbClr val="000000"/>
                          </a:solidFill>
                          <a:effectLst/>
                        </a:rPr>
                        <a:t>159,848</a:t>
                      </a:r>
                      <a:endParaRPr lang="en-US" sz="1600" b="0"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3.9%</a:t>
                      </a:r>
                      <a:endParaRPr lang="en-US" sz="1600" b="0"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399403">
                <a:tc>
                  <a:txBody>
                    <a:bodyPr/>
                    <a:lstStyle/>
                    <a:p>
                      <a:r>
                        <a:rPr lang="en-US" sz="1600" b="0" dirty="0"/>
                        <a:t>Debt Service</a:t>
                      </a:r>
                      <a:endParaRPr lang="en-US" sz="1600" b="0" dirty="0">
                        <a:latin typeface="+mn-lt"/>
                      </a:endParaRPr>
                    </a:p>
                  </a:txBody>
                  <a:tcPr anchor="ctr"/>
                </a:tc>
                <a:tc>
                  <a:txBody>
                    <a:bodyPr/>
                    <a:lstStyle/>
                    <a:p>
                      <a:pPr algn="ctr" fontAlgn="b"/>
                      <a:r>
                        <a:rPr lang="en-US" sz="1600" b="0" u="none" strike="noStrike" dirty="0">
                          <a:solidFill>
                            <a:srgbClr val="000000"/>
                          </a:solidFill>
                          <a:effectLst/>
                        </a:rPr>
                        <a:t>6,273,219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6,181,803</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5,914,619</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dirty="0">
                          <a:solidFill>
                            <a:srgbClr val="000000"/>
                          </a:solidFill>
                          <a:effectLst/>
                        </a:rPr>
                        <a:t>6,005,668</a:t>
                      </a:r>
                      <a:endParaRPr lang="en-US" sz="1600" b="0" i="0" u="none" strike="noStrike" dirty="0">
                        <a:solidFill>
                          <a:srgbClr val="000000"/>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91,049</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1.5%</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112550282"/>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$27,385,258</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a:solidFill>
                            <a:srgbClr val="000000"/>
                          </a:solidFill>
                          <a:effectLst/>
                        </a:rPr>
                        <a:t>$29,925,681</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$29,879,749</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$31,352,866</a:t>
                      </a:r>
                      <a:endParaRPr lang="en-US" sz="1600" b="1" i="0" u="none" strike="noStrike" dirty="0">
                        <a:solidFill>
                          <a:srgbClr val="000000"/>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kern="1200" dirty="0">
                          <a:solidFill>
                            <a:schemeClr val="tx1"/>
                          </a:solidFill>
                          <a:effectLst/>
                        </a:rPr>
                        <a:t>1,473,117</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tc>
                  <a:txBody>
                    <a:bodyPr/>
                    <a:lstStyle/>
                    <a:p>
                      <a:pPr algn="ctr" fontAlgn="b"/>
                      <a:r>
                        <a:rPr lang="en-US" sz="1600" b="1" u="none" strike="noStrike" kern="1200" dirty="0">
                          <a:solidFill>
                            <a:schemeClr val="tx1"/>
                          </a:solidFill>
                          <a:effectLst/>
                        </a:rPr>
                        <a:t>4.9%</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extLst>
                  <a:ext uri="{0D108BD9-81ED-4DB2-BD59-A6C34878D82A}">
                    <a16:rowId xmlns:a16="http://schemas.microsoft.com/office/drawing/2014/main" val="3157006471"/>
                  </a:ext>
                </a:extLst>
              </a:tr>
              <a:tr h="399403">
                <a:tc>
                  <a:txBody>
                    <a:bodyPr/>
                    <a:lstStyle/>
                    <a:p>
                      <a:r>
                        <a:rPr lang="en-US" sz="1600" b="1" dirty="0"/>
                        <a:t>Staffing Level (General Fund FTEs)</a:t>
                      </a:r>
                      <a:endParaRPr lang="en-US" sz="1600" b="1" dirty="0">
                        <a:latin typeface="+mn-lt"/>
                      </a:endParaRPr>
                    </a:p>
                  </a:txBody>
                  <a:tcPr anchor="ctr"/>
                </a:tc>
                <a:tc>
                  <a:txBody>
                    <a:bodyPr/>
                    <a:lstStyle/>
                    <a:p>
                      <a:pPr algn="ctr" fontAlgn="b"/>
                      <a:r>
                        <a:rPr lang="en-US" sz="1600" b="1" u="none" strike="noStrike" dirty="0">
                          <a:solidFill>
                            <a:srgbClr val="000000"/>
                          </a:solidFill>
                          <a:effectLst/>
                        </a:rPr>
                        <a:t>120.05</a:t>
                      </a:r>
                      <a:endParaRPr lang="en-US" sz="1600" b="1" i="0" u="none" strike="noStrike" dirty="0">
                        <a:solidFill>
                          <a:srgbClr val="000000"/>
                        </a:solidFill>
                        <a:effectLst/>
                        <a:latin typeface="+mn-lt"/>
                      </a:endParaRPr>
                    </a:p>
                  </a:txBody>
                  <a:tcPr marL="0" marR="0" marT="0" marB="0" anchor="ctr"/>
                </a:tc>
                <a:tc>
                  <a:txBody>
                    <a:bodyPr/>
                    <a:lstStyle/>
                    <a:p>
                      <a:pPr algn="ctr" fontAlgn="b"/>
                      <a:r>
                        <a:rPr lang="en-US" sz="1600" b="1" u="none" strike="noStrike" dirty="0">
                          <a:solidFill>
                            <a:srgbClr val="000000"/>
                          </a:solidFill>
                          <a:effectLst/>
                        </a:rPr>
                        <a:t>120.05</a:t>
                      </a:r>
                      <a:endParaRPr lang="en-US" sz="1600" b="1"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117.55 </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117.55 </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0.0</a:t>
                      </a:r>
                      <a:endParaRPr lang="en-US" sz="1600" b="1" i="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0.0%</a:t>
                      </a:r>
                      <a:endParaRPr lang="en-US" sz="1600" b="1" i="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3912062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84472"/>
            <a:ext cx="10983479" cy="4796632"/>
          </a:xfrm>
        </p:spPr>
        <p:txBody>
          <a:bodyPr numCol="1">
            <a:normAutofit fontScale="70000" lnSpcReduction="20000"/>
          </a:bodyPr>
          <a:lstStyle/>
          <a:p>
            <a:pPr>
              <a:lnSpc>
                <a:spcPct val="150000"/>
              </a:lnSpc>
            </a:pPr>
            <a:r>
              <a:rPr lang="en-US" sz="3800" b="1" dirty="0"/>
              <a:t>Midyear FY 2025 Departmental Realignment (</a:t>
            </a:r>
            <a:r>
              <a:rPr lang="en-US" sz="4000" b="1" dirty="0">
                <a:solidFill>
                  <a:srgbClr val="FF0000"/>
                </a:solidFill>
              </a:rPr>
              <a:t>↑</a:t>
            </a:r>
            <a:r>
              <a:rPr lang="en-US" sz="4000" b="1" dirty="0"/>
              <a:t> $37,982)</a:t>
            </a:r>
          </a:p>
          <a:p>
            <a:pPr lvl="1">
              <a:lnSpc>
                <a:spcPct val="150000"/>
              </a:lnSpc>
              <a:buClr>
                <a:schemeClr val="accent5"/>
              </a:buClr>
            </a:pPr>
            <a:r>
              <a:rPr lang="en-US" sz="3400" dirty="0"/>
              <a:t>Realignment to the Compensation and Classifications Study</a:t>
            </a:r>
          </a:p>
          <a:p>
            <a:pPr lvl="1">
              <a:lnSpc>
                <a:spcPct val="150000"/>
              </a:lnSpc>
              <a:buClr>
                <a:schemeClr val="accent5"/>
              </a:buClr>
            </a:pPr>
            <a:r>
              <a:rPr lang="en-US" sz="3400" dirty="0"/>
              <a:t>Impacted 8 positions (3 positions split-funded with the Water/Sewer Fund)</a:t>
            </a:r>
            <a:endParaRPr lang="en-US" sz="3700" b="1" dirty="0"/>
          </a:p>
          <a:p>
            <a:pPr>
              <a:lnSpc>
                <a:spcPct val="150000"/>
              </a:lnSpc>
            </a:pPr>
            <a:r>
              <a:rPr lang="en-US" sz="3700" b="1" dirty="0"/>
              <a:t>Position Changes (</a:t>
            </a:r>
            <a:r>
              <a:rPr lang="en-US" sz="3700" b="1" dirty="0">
                <a:solidFill>
                  <a:srgbClr val="00B050"/>
                </a:solidFill>
              </a:rPr>
              <a:t>↓</a:t>
            </a:r>
            <a:r>
              <a:rPr lang="en-US" sz="3700" b="1" dirty="0"/>
              <a:t>$30,368) </a:t>
            </a:r>
          </a:p>
          <a:p>
            <a:pPr lvl="1">
              <a:lnSpc>
                <a:spcPct val="150000"/>
              </a:lnSpc>
              <a:buClr>
                <a:schemeClr val="accent5"/>
              </a:buClr>
            </a:pPr>
            <a:r>
              <a:rPr lang="en-US" sz="3400" dirty="0"/>
              <a:t>4 Positions Downgraded – Street Cleaning Division</a:t>
            </a:r>
          </a:p>
          <a:p>
            <a:pPr lvl="2">
              <a:lnSpc>
                <a:spcPct val="150000"/>
              </a:lnSpc>
              <a:buClr>
                <a:schemeClr val="accent5"/>
              </a:buClr>
            </a:pPr>
            <a:r>
              <a:rPr lang="en-US" sz="3400" dirty="0"/>
              <a:t> Equipment Operator → </a:t>
            </a:r>
            <a:r>
              <a:rPr lang="en-US" sz="3400" b="1" dirty="0"/>
              <a:t>General Laborers III</a:t>
            </a:r>
          </a:p>
          <a:p>
            <a:pPr>
              <a:lnSpc>
                <a:spcPct val="150000"/>
              </a:lnSpc>
            </a:pPr>
            <a:r>
              <a:rPr lang="en-US" sz="3700" b="1" dirty="0"/>
              <a:t>Salary and Wages (</a:t>
            </a:r>
            <a:r>
              <a:rPr lang="en-US" sz="3700" b="1" dirty="0">
                <a:solidFill>
                  <a:srgbClr val="FF0000"/>
                </a:solidFill>
              </a:rPr>
              <a:t>↑</a:t>
            </a:r>
            <a:r>
              <a:rPr lang="en-US" sz="3700" b="1" dirty="0"/>
              <a:t> $416,478)</a:t>
            </a:r>
          </a:p>
          <a:p>
            <a:pPr>
              <a:lnSpc>
                <a:spcPct val="150000"/>
              </a:lnSpc>
            </a:pPr>
            <a:r>
              <a:rPr lang="en-US" sz="3700" b="1" dirty="0"/>
              <a:t>Employee Benefits (</a:t>
            </a:r>
            <a:r>
              <a:rPr lang="en-US" sz="3700" b="1" dirty="0">
                <a:solidFill>
                  <a:srgbClr val="FF0000"/>
                </a:solidFill>
              </a:rPr>
              <a:t>↑</a:t>
            </a:r>
            <a:r>
              <a:rPr lang="en-US" sz="3700" b="1" dirty="0"/>
              <a:t> $297,549)</a:t>
            </a:r>
          </a:p>
          <a:p>
            <a:pPr marL="0" indent="0">
              <a:lnSpc>
                <a:spcPct val="150000"/>
              </a:lnSpc>
              <a:buNone/>
            </a:pP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44820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0983479" cy="4233162"/>
          </a:xfrm>
        </p:spPr>
        <p:txBody>
          <a:bodyPr numCol="1">
            <a:normAutofit/>
          </a:bodyPr>
          <a:lstStyle/>
          <a:p>
            <a:pPr>
              <a:lnSpc>
                <a:spcPct val="150000"/>
              </a:lnSpc>
            </a:pPr>
            <a:r>
              <a:rPr lang="en-US" sz="2600" b="1" dirty="0"/>
              <a:t>Water/Sewer Utility &amp; Stormwater Utility (</a:t>
            </a:r>
            <a:r>
              <a:rPr lang="en-US" sz="2800" b="1" dirty="0">
                <a:solidFill>
                  <a:srgbClr val="FF0000"/>
                </a:solidFill>
              </a:rPr>
              <a:t>↑</a:t>
            </a:r>
            <a:r>
              <a:rPr lang="en-US" sz="2600" b="1" dirty="0"/>
              <a:t> $160,378)</a:t>
            </a:r>
          </a:p>
          <a:p>
            <a:pPr lvl="1">
              <a:lnSpc>
                <a:spcPct val="150000"/>
              </a:lnSpc>
              <a:buClr>
                <a:schemeClr val="accent5"/>
              </a:buClr>
            </a:pPr>
            <a:r>
              <a:rPr lang="en-US" sz="2600" dirty="0"/>
              <a:t>FY26 Proposed Rate Increases</a:t>
            </a:r>
          </a:p>
          <a:p>
            <a:pPr lvl="2">
              <a:lnSpc>
                <a:spcPct val="150000"/>
              </a:lnSpc>
              <a:buClr>
                <a:schemeClr val="accent5"/>
              </a:buClr>
            </a:pPr>
            <a:r>
              <a:rPr lang="en-US" sz="2600" dirty="0"/>
              <a:t>Water/Sewer – </a:t>
            </a:r>
            <a:r>
              <a:rPr lang="en-US" sz="2600" b="1" dirty="0"/>
              <a:t>6.5% |</a:t>
            </a:r>
            <a:r>
              <a:rPr lang="en-US" sz="2600" dirty="0"/>
              <a:t> Stormwater – </a:t>
            </a:r>
            <a:r>
              <a:rPr lang="en-US" sz="2600" b="1" dirty="0"/>
              <a:t>6.0%</a:t>
            </a:r>
          </a:p>
          <a:p>
            <a:pPr>
              <a:lnSpc>
                <a:spcPct val="150000"/>
              </a:lnSpc>
            </a:pPr>
            <a:r>
              <a:rPr lang="en-US" sz="2600" b="1" dirty="0"/>
              <a:t>Repairs to Buildings and Structures (</a:t>
            </a:r>
            <a:r>
              <a:rPr lang="en-US" sz="2800" b="1" dirty="0">
                <a:solidFill>
                  <a:srgbClr val="FF0000"/>
                </a:solidFill>
              </a:rPr>
              <a:t>↑</a:t>
            </a:r>
            <a:r>
              <a:rPr lang="en-US" sz="2600" b="1" dirty="0"/>
              <a:t> $145,000)</a:t>
            </a:r>
          </a:p>
          <a:p>
            <a:pPr lvl="1">
              <a:lnSpc>
                <a:spcPct val="150000"/>
              </a:lnSpc>
              <a:buClr>
                <a:schemeClr val="accent5"/>
              </a:buClr>
            </a:pPr>
            <a:r>
              <a:rPr lang="en-US" sz="2600" dirty="0"/>
              <a:t>Asset Management: property management and repairs services agreement – Municipal Services Complex (Turner Building)</a:t>
            </a:r>
          </a:p>
          <a:p>
            <a:pPr marL="457200" lvl="1" indent="0">
              <a:lnSpc>
                <a:spcPct val="150000"/>
              </a:lnSpc>
              <a:buClr>
                <a:schemeClr val="accent5"/>
              </a:buClr>
              <a:buNone/>
            </a:pPr>
            <a:endParaRPr lang="en-US" sz="2600" dirty="0"/>
          </a:p>
          <a:p>
            <a:pPr lvl="1">
              <a:lnSpc>
                <a:spcPct val="150000"/>
              </a:lnSpc>
              <a:buClr>
                <a:schemeClr val="accent5"/>
              </a:buClr>
            </a:pPr>
            <a:endParaRPr lang="en-US" sz="2200" dirty="0"/>
          </a:p>
          <a:p>
            <a:pPr lvl="1">
              <a:lnSpc>
                <a:spcPct val="150000"/>
              </a:lnSpc>
              <a:buClr>
                <a:schemeClr val="accent5"/>
              </a:buClr>
            </a:pPr>
            <a:endParaRPr lang="en-US" sz="2400" dirty="0"/>
          </a:p>
          <a:p>
            <a:pPr marL="0" indent="0">
              <a:buNone/>
            </a:pPr>
            <a:endParaRPr lang="en-US" b="1" dirty="0">
              <a:cs typeface="Calibri" panose="020F0502020204030204"/>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920161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1504326" cy="4233162"/>
          </a:xfrm>
        </p:spPr>
        <p:txBody>
          <a:bodyPr numCol="1">
            <a:normAutofit lnSpcReduction="10000"/>
          </a:bodyPr>
          <a:lstStyle/>
          <a:p>
            <a:pPr>
              <a:lnSpc>
                <a:spcPct val="150000"/>
              </a:lnSpc>
            </a:pPr>
            <a:r>
              <a:rPr lang="en-US" sz="2600" b="1" dirty="0"/>
              <a:t>Greenspace Maintenance (</a:t>
            </a:r>
            <a:r>
              <a:rPr lang="en-US" sz="2600" b="1" dirty="0">
                <a:solidFill>
                  <a:srgbClr val="FF0000"/>
                </a:solidFill>
              </a:rPr>
              <a:t>↑</a:t>
            </a:r>
            <a:r>
              <a:rPr lang="en-US" sz="2600" b="1" dirty="0">
                <a:solidFill>
                  <a:srgbClr val="00B050"/>
                </a:solidFill>
              </a:rPr>
              <a:t> </a:t>
            </a:r>
            <a:r>
              <a:rPr lang="en-US" sz="2600" b="1" dirty="0"/>
              <a:t>$75,000)</a:t>
            </a:r>
          </a:p>
          <a:p>
            <a:pPr lvl="1">
              <a:lnSpc>
                <a:spcPct val="150000"/>
              </a:lnSpc>
              <a:buClr>
                <a:schemeClr val="accent5"/>
              </a:buClr>
            </a:pPr>
            <a:r>
              <a:rPr lang="en-US" sz="2600" dirty="0"/>
              <a:t>Additional sidewalk repairs for tree-related sidewalk replacement</a:t>
            </a:r>
            <a:endParaRPr lang="en-US" sz="2800" b="1" dirty="0"/>
          </a:p>
          <a:p>
            <a:pPr>
              <a:lnSpc>
                <a:spcPct val="150000"/>
              </a:lnSpc>
            </a:pPr>
            <a:r>
              <a:rPr lang="en-US" sz="2800" b="1" dirty="0"/>
              <a:t>Building Maintenance (</a:t>
            </a:r>
            <a:r>
              <a:rPr lang="en-US" sz="2800" b="1" dirty="0">
                <a:solidFill>
                  <a:srgbClr val="FF0000"/>
                </a:solidFill>
              </a:rPr>
              <a:t>↑</a:t>
            </a:r>
            <a:r>
              <a:rPr lang="en-US" sz="2800" b="1" dirty="0">
                <a:solidFill>
                  <a:srgbClr val="00B050"/>
                </a:solidFill>
              </a:rPr>
              <a:t> </a:t>
            </a:r>
            <a:r>
              <a:rPr lang="en-US" sz="2800" b="1" dirty="0"/>
              <a:t>$69,543)</a:t>
            </a:r>
          </a:p>
          <a:p>
            <a:pPr lvl="1">
              <a:lnSpc>
                <a:spcPct val="150000"/>
              </a:lnSpc>
              <a:buClr>
                <a:schemeClr val="accent5"/>
              </a:buClr>
            </a:pPr>
            <a:r>
              <a:rPr lang="en-US" sz="2800" dirty="0"/>
              <a:t>Asset Management maintenance costs – City/County Building</a:t>
            </a:r>
          </a:p>
          <a:p>
            <a:pPr>
              <a:lnSpc>
                <a:spcPct val="150000"/>
              </a:lnSpc>
            </a:pPr>
            <a:r>
              <a:rPr lang="en-US" sz="2600" b="1" dirty="0"/>
              <a:t>Electricity (</a:t>
            </a:r>
            <a:r>
              <a:rPr lang="en-US" sz="2800" b="1" dirty="0">
                <a:solidFill>
                  <a:srgbClr val="00B050"/>
                </a:solidFill>
              </a:rPr>
              <a:t>↓</a:t>
            </a:r>
            <a:r>
              <a:rPr lang="en-US" sz="2600" b="1" dirty="0"/>
              <a:t> $51,746)</a:t>
            </a:r>
          </a:p>
          <a:p>
            <a:pPr lvl="1">
              <a:lnSpc>
                <a:spcPct val="150000"/>
              </a:lnSpc>
              <a:buClr>
                <a:schemeClr val="accent5"/>
              </a:buClr>
            </a:pPr>
            <a:r>
              <a:rPr lang="en-US" sz="2600" dirty="0"/>
              <a:t>Align with prior fiscal year expenditure trends</a:t>
            </a:r>
            <a:endParaRPr lang="en-US" sz="2800" b="1" dirty="0"/>
          </a:p>
          <a:p>
            <a:pPr lvl="1">
              <a:lnSpc>
                <a:spcPct val="150000"/>
              </a:lnSpc>
              <a:buClr>
                <a:schemeClr val="accent5"/>
              </a:buClr>
            </a:pPr>
            <a:endParaRPr lang="en-US" sz="2600" dirty="0"/>
          </a:p>
          <a:p>
            <a:pPr lvl="1">
              <a:lnSpc>
                <a:spcPct val="150000"/>
              </a:lnSpc>
              <a:buClr>
                <a:schemeClr val="accent5"/>
              </a:buClr>
            </a:pPr>
            <a:endParaRPr lang="en-US" sz="2200"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46291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12518"/>
            <a:ext cx="11178337" cy="4233162"/>
          </a:xfrm>
        </p:spPr>
        <p:txBody>
          <a:bodyPr numCol="1">
            <a:normAutofit/>
          </a:bodyPr>
          <a:lstStyle/>
          <a:p>
            <a:pPr>
              <a:lnSpc>
                <a:spcPct val="150000"/>
              </a:lnSpc>
            </a:pPr>
            <a:r>
              <a:rPr lang="en-US" sz="2600" b="1" dirty="0"/>
              <a:t>Contracted Maintenance Services (</a:t>
            </a:r>
            <a:r>
              <a:rPr lang="en-US" sz="2600" b="1" dirty="0">
                <a:solidFill>
                  <a:srgbClr val="FF0000"/>
                </a:solidFill>
              </a:rPr>
              <a:t>↑</a:t>
            </a:r>
            <a:r>
              <a:rPr lang="en-US" sz="2600" b="1" dirty="0"/>
              <a:t> $40,400)</a:t>
            </a:r>
          </a:p>
          <a:p>
            <a:pPr lvl="1">
              <a:lnSpc>
                <a:spcPct val="150000"/>
              </a:lnSpc>
              <a:buClr>
                <a:schemeClr val="accent5"/>
              </a:buClr>
            </a:pPr>
            <a:r>
              <a:rPr lang="en-US" sz="2800" dirty="0"/>
              <a:t> </a:t>
            </a:r>
            <a:r>
              <a:rPr lang="en-US" sz="2400" dirty="0"/>
              <a:t>Brine-making maintenance agreement and Engineering/Design contract</a:t>
            </a:r>
          </a:p>
          <a:p>
            <a:pPr>
              <a:lnSpc>
                <a:spcPct val="150000"/>
              </a:lnSpc>
            </a:pPr>
            <a:r>
              <a:rPr lang="en-US" sz="2600" b="1" dirty="0"/>
              <a:t>Temporary Agencies (</a:t>
            </a:r>
            <a:r>
              <a:rPr lang="en-US" sz="2600" b="1" dirty="0">
                <a:solidFill>
                  <a:srgbClr val="FF0000"/>
                </a:solidFill>
              </a:rPr>
              <a:t>↑ </a:t>
            </a:r>
            <a:r>
              <a:rPr lang="en-US" sz="2600" b="1" dirty="0"/>
              <a:t>$35,000)</a:t>
            </a:r>
          </a:p>
          <a:p>
            <a:pPr lvl="1">
              <a:lnSpc>
                <a:spcPct val="150000"/>
              </a:lnSpc>
              <a:buClr>
                <a:schemeClr val="accent5"/>
              </a:buClr>
            </a:pPr>
            <a:r>
              <a:rPr lang="en-US" sz="2400" dirty="0"/>
              <a:t>Hiring challenges and unfilled positions of critical personnel</a:t>
            </a:r>
          </a:p>
          <a:p>
            <a:pPr>
              <a:lnSpc>
                <a:spcPct val="160000"/>
              </a:lnSpc>
            </a:pPr>
            <a:r>
              <a:rPr lang="en-US" sz="2600" b="1" dirty="0"/>
              <a:t>Consultants (</a:t>
            </a:r>
            <a:r>
              <a:rPr lang="en-US" sz="2600" b="1" dirty="0">
                <a:solidFill>
                  <a:srgbClr val="FF0000"/>
                </a:solidFill>
              </a:rPr>
              <a:t>↑</a:t>
            </a:r>
            <a:r>
              <a:rPr lang="en-US" sz="2600" b="1" dirty="0"/>
              <a:t> $20,950)</a:t>
            </a:r>
          </a:p>
          <a:p>
            <a:pPr lvl="1">
              <a:lnSpc>
                <a:spcPct val="160000"/>
              </a:lnSpc>
              <a:buClr>
                <a:schemeClr val="accent5"/>
              </a:buClr>
            </a:pPr>
            <a:r>
              <a:rPr lang="en-US" sz="2400" dirty="0"/>
              <a:t>Traffic Studies, Grant Writing, Staff Development and Retention Support</a:t>
            </a:r>
          </a:p>
          <a:p>
            <a:pPr>
              <a:lnSpc>
                <a:spcPct val="150000"/>
              </a:lnSpc>
              <a:buClr>
                <a:schemeClr val="accent5"/>
              </a:buClr>
            </a:pPr>
            <a:endParaRPr lang="en-US" sz="3000" dirty="0"/>
          </a:p>
          <a:p>
            <a:pPr lvl="1">
              <a:lnSpc>
                <a:spcPct val="150000"/>
              </a:lnSpc>
              <a:buClr>
                <a:schemeClr val="accent5"/>
              </a:buClr>
            </a:pPr>
            <a:endParaRPr lang="en-US" sz="2600" dirty="0"/>
          </a:p>
          <a:p>
            <a:pPr lvl="1">
              <a:lnSpc>
                <a:spcPct val="150000"/>
              </a:lnSpc>
              <a:buClr>
                <a:schemeClr val="accent5"/>
              </a:buClr>
            </a:pPr>
            <a:endParaRPr lang="en-US" sz="2600" dirty="0"/>
          </a:p>
          <a:p>
            <a:pPr lvl="1">
              <a:lnSpc>
                <a:spcPct val="150000"/>
              </a:lnSpc>
              <a:buClr>
                <a:schemeClr val="accent5"/>
              </a:buClr>
            </a:pPr>
            <a:endParaRPr lang="en-US" sz="2200"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398640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02760"/>
            <a:ext cx="10983479" cy="4233162"/>
          </a:xfrm>
        </p:spPr>
        <p:txBody>
          <a:bodyPr numCol="1">
            <a:normAutofit/>
          </a:bodyPr>
          <a:lstStyle/>
          <a:p>
            <a:pPr>
              <a:lnSpc>
                <a:spcPct val="150000"/>
              </a:lnSpc>
            </a:pPr>
            <a:r>
              <a:rPr lang="en-US" sz="2600" b="1" dirty="0"/>
              <a:t>Xmas Lights &amp; Other Decorations (</a:t>
            </a:r>
            <a:r>
              <a:rPr lang="en-US" sz="2600" b="1" dirty="0">
                <a:solidFill>
                  <a:srgbClr val="FF0000"/>
                </a:solidFill>
              </a:rPr>
              <a:t>↑</a:t>
            </a:r>
            <a:r>
              <a:rPr lang="en-US" sz="2600" b="1" dirty="0">
                <a:solidFill>
                  <a:srgbClr val="00B050"/>
                </a:solidFill>
              </a:rPr>
              <a:t> </a:t>
            </a:r>
            <a:r>
              <a:rPr lang="en-US" sz="2600" b="1" dirty="0"/>
              <a:t>$19,000)</a:t>
            </a:r>
          </a:p>
          <a:p>
            <a:pPr lvl="1">
              <a:lnSpc>
                <a:spcPct val="150000"/>
              </a:lnSpc>
              <a:buClr>
                <a:schemeClr val="accent5"/>
              </a:buClr>
            </a:pPr>
            <a:r>
              <a:rPr lang="en-US" sz="2600" dirty="0"/>
              <a:t>Holiday Decorations and Street Tree Lights</a:t>
            </a:r>
          </a:p>
          <a:p>
            <a:pPr>
              <a:lnSpc>
                <a:spcPct val="150000"/>
              </a:lnSpc>
            </a:pPr>
            <a:r>
              <a:rPr lang="en-US" sz="2600" b="1" dirty="0"/>
              <a:t>Debt Service (</a:t>
            </a:r>
            <a:r>
              <a:rPr lang="en-US" sz="2600" b="1" dirty="0">
                <a:solidFill>
                  <a:srgbClr val="FF0000"/>
                </a:solidFill>
              </a:rPr>
              <a:t>↑</a:t>
            </a:r>
            <a:r>
              <a:rPr lang="en-US" sz="2600" b="1" dirty="0">
                <a:solidFill>
                  <a:srgbClr val="00B050"/>
                </a:solidFill>
              </a:rPr>
              <a:t> </a:t>
            </a:r>
            <a:r>
              <a:rPr lang="en-US" sz="2600" b="1" dirty="0"/>
              <a:t>$91,049)</a:t>
            </a:r>
          </a:p>
          <a:p>
            <a:pPr lvl="1">
              <a:lnSpc>
                <a:spcPct val="150000"/>
              </a:lnSpc>
              <a:buClr>
                <a:schemeClr val="accent5"/>
              </a:buClr>
            </a:pPr>
            <a:r>
              <a:rPr lang="en-US" sz="2600" dirty="0"/>
              <a:t>Estimated Payments for the 2025 BAN</a:t>
            </a:r>
          </a:p>
          <a:p>
            <a:pPr marL="457200" lvl="1" indent="0">
              <a:lnSpc>
                <a:spcPct val="150000"/>
              </a:lnSpc>
              <a:buClr>
                <a:schemeClr val="accent5"/>
              </a:buClr>
              <a:buNone/>
            </a:pPr>
            <a:endParaRPr lang="en-US" sz="2600" dirty="0"/>
          </a:p>
          <a:p>
            <a:pPr lvl="1">
              <a:lnSpc>
                <a:spcPct val="150000"/>
              </a:lnSpc>
              <a:buClr>
                <a:schemeClr val="accent5"/>
              </a:buClr>
            </a:pPr>
            <a:endParaRPr lang="en-US" sz="2200" dirty="0"/>
          </a:p>
          <a:p>
            <a:pPr lvl="1">
              <a:lnSpc>
                <a:spcPct val="150000"/>
              </a:lnSpc>
              <a:buClr>
                <a:schemeClr val="accent5"/>
              </a:buClr>
            </a:pPr>
            <a:endParaRPr lang="en-US" sz="2400" dirty="0"/>
          </a:p>
          <a:p>
            <a:pPr marL="0" indent="0">
              <a:buNone/>
            </a:pPr>
            <a:endParaRPr lang="en-US" b="1" dirty="0">
              <a:cs typeface="Calibri" panose="020F0502020204030204"/>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a:bodyPr>
          <a:lstStyle/>
          <a:p>
            <a:r>
              <a:rPr lang="en-US" u="sng" dirty="0"/>
              <a:t>Major Funding Changes (General Fund Proposed Budget)</a:t>
            </a:r>
          </a:p>
        </p:txBody>
      </p:sp>
    </p:spTree>
    <p:extLst>
      <p:ext uri="{BB962C8B-B14F-4D97-AF65-F5344CB8AC3E}">
        <p14:creationId xmlns:p14="http://schemas.microsoft.com/office/powerpoint/2010/main" val="302389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u="sng" dirty="0">
                <a:solidFill>
                  <a:schemeClr val="tx1">
                    <a:lumMod val="95000"/>
                  </a:schemeClr>
                </a:solidFill>
              </a:rPr>
              <a:t>Motor Vehicle Fund </a:t>
            </a:r>
            <a:r>
              <a:rPr lang="en-US" u="sng">
                <a:solidFill>
                  <a:schemeClr val="tx1">
                    <a:lumMod val="95000"/>
                  </a:schemeClr>
                </a:solidFill>
              </a:rPr>
              <a:t>– Proposed FY </a:t>
            </a:r>
            <a:r>
              <a:rPr lang="en-US" u="sng" dirty="0">
                <a:solidFill>
                  <a:schemeClr val="tx1">
                    <a:lumMod val="95000"/>
                  </a:schemeClr>
                </a:solidFill>
              </a:rPr>
              <a:t>2026 Budget</a:t>
            </a:r>
          </a:p>
        </p:txBody>
      </p:sp>
      <p:graphicFrame>
        <p:nvGraphicFramePr>
          <p:cNvPr id="6" name="Table 4">
            <a:extLst>
              <a:ext uri="{FF2B5EF4-FFF2-40B4-BE49-F238E27FC236}">
                <a16:creationId xmlns:a16="http://schemas.microsoft.com/office/drawing/2014/main" id="{DA693792-48A7-4520-B55A-59C6769B684F}"/>
              </a:ext>
            </a:extLst>
          </p:cNvPr>
          <p:cNvGraphicFramePr>
            <a:graphicFrameLocks/>
          </p:cNvGraphicFramePr>
          <p:nvPr>
            <p:extLst>
              <p:ext uri="{D42A27DB-BD31-4B8C-83A1-F6EECF244321}">
                <p14:modId xmlns:p14="http://schemas.microsoft.com/office/powerpoint/2010/main" val="1196256045"/>
              </p:ext>
            </p:extLst>
          </p:nvPr>
        </p:nvGraphicFramePr>
        <p:xfrm>
          <a:off x="605633" y="1923542"/>
          <a:ext cx="10980733" cy="3137463"/>
        </p:xfrm>
        <a:graphic>
          <a:graphicData uri="http://schemas.openxmlformats.org/drawingml/2006/table">
            <a:tbl>
              <a:tblPr firstRow="1" bandRow="1">
                <a:tableStyleId>{BDBED569-4797-4DF1-A0F4-6AAB3CD982D8}</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tx1"/>
                          </a:solidFill>
                        </a:rPr>
                        <a:t>Public Works Department </a:t>
                      </a:r>
                    </a:p>
                    <a:p>
                      <a:pPr algn="l"/>
                      <a:r>
                        <a:rPr lang="en-US" sz="1600" dirty="0">
                          <a:solidFill>
                            <a:schemeClr val="tx1"/>
                          </a:solidFill>
                        </a:rPr>
                        <a:t>Motor Vehicle Fund</a:t>
                      </a:r>
                      <a:endParaRPr lang="en-US" sz="1600" dirty="0">
                        <a:solidFill>
                          <a:schemeClr val="tx1"/>
                        </a:solidFill>
                        <a:latin typeface="+mn-lt"/>
                      </a:endParaRPr>
                    </a:p>
                  </a:txBody>
                  <a:tcPr anchor="ctr"/>
                </a:tc>
                <a:tc>
                  <a:txBody>
                    <a:bodyPr/>
                    <a:lstStyle/>
                    <a:p>
                      <a:pPr marL="0" algn="ctr" defTabSz="457200" rtl="0" eaLnBrk="1" fontAlgn="b" latinLnBrk="0" hangingPunct="1"/>
                      <a:r>
                        <a:rPr lang="en-US" sz="1600" b="1" kern="1200" dirty="0">
                          <a:solidFill>
                            <a:schemeClr val="tx1"/>
                          </a:solidFill>
                        </a:rPr>
                        <a:t>FY 2023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2024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2025 Budget</a:t>
                      </a:r>
                      <a:endParaRPr lang="en-US" sz="1600" b="1" kern="1200" dirty="0">
                        <a:solidFill>
                          <a:schemeClr val="tx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FY 2026</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 FY'26-25</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a:t>
                      </a:r>
                    </a:p>
                    <a:p>
                      <a:pPr marL="0" algn="ctr" defTabSz="457200" rtl="0" eaLnBrk="1" fontAlgn="b" latinLnBrk="0" hangingPunct="1"/>
                      <a:r>
                        <a:rPr lang="en-US" sz="1600" b="1" kern="1200" dirty="0">
                          <a:solidFill>
                            <a:schemeClr val="tx1"/>
                          </a:solidFill>
                        </a:rPr>
                        <a:t> FY'26-25</a:t>
                      </a:r>
                      <a:endParaRPr lang="en-US" sz="16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Materials, Supplies, and Equipment</a:t>
                      </a:r>
                      <a:endParaRPr lang="en-US" sz="1600" dirty="0">
                        <a:latin typeface="+mn-lt"/>
                      </a:endParaRPr>
                    </a:p>
                  </a:txBody>
                  <a:tcPr anchor="ctr"/>
                </a:tc>
                <a:tc>
                  <a:txBody>
                    <a:bodyPr/>
                    <a:lstStyle/>
                    <a:p>
                      <a:pPr algn="ctr" fontAlgn="b"/>
                      <a:r>
                        <a:rPr lang="en-US" sz="1600" b="0" u="none" strike="noStrike" dirty="0">
                          <a:solidFill>
                            <a:schemeClr val="tx1"/>
                          </a:solidFill>
                          <a:effectLst/>
                        </a:rPr>
                        <a:t>$4,739,780</a:t>
                      </a:r>
                      <a:endParaRPr lang="en-US" sz="1600" b="0" i="0" u="none" strike="noStrike" dirty="0">
                        <a:solidFill>
                          <a:schemeClr val="tx1"/>
                        </a:solidFill>
                        <a:effectLst/>
                        <a:latin typeface="+mn-lt"/>
                      </a:endParaRP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rPr>
                        <a:t>$4,792,198</a:t>
                      </a:r>
                      <a:endParaRPr lang="en-US" sz="1600" b="0" u="none" strike="noStrike" kern="1200" dirty="0">
                        <a:solidFill>
                          <a:schemeClr val="tx1"/>
                        </a:solidFill>
                        <a:effectLst/>
                        <a:latin typeface="+mn-lt"/>
                        <a:ea typeface="+mn-ea"/>
                        <a:cs typeface="+mn-cs"/>
                      </a:endParaRPr>
                    </a:p>
                  </a:txBody>
                  <a:tcPr marL="0" marR="0" marT="0" marB="0" anchor="ctr"/>
                </a:tc>
                <a:tc>
                  <a:txBody>
                    <a:bodyPr/>
                    <a:lstStyle/>
                    <a:p>
                      <a:pPr algn="ctr" fontAlgn="b"/>
                      <a:r>
                        <a:rPr lang="en-US" sz="1600" b="0" u="none" strike="noStrike" dirty="0">
                          <a:solidFill>
                            <a:schemeClr val="tx1"/>
                          </a:solidFill>
                          <a:effectLst/>
                        </a:rPr>
                        <a:t>$5,654,096</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$5,744,491</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$90,395</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1.6%</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399403">
                <a:tc>
                  <a:txBody>
                    <a:bodyPr/>
                    <a:lstStyle/>
                    <a:p>
                      <a:r>
                        <a:rPr lang="en-US" sz="1600" dirty="0"/>
                        <a:t>Internal Services</a:t>
                      </a:r>
                      <a:endParaRPr lang="en-US" sz="1600" dirty="0">
                        <a:latin typeface="+mn-lt"/>
                      </a:endParaRPr>
                    </a:p>
                  </a:txBody>
                  <a:tcPr anchor="ctr"/>
                </a:tc>
                <a:tc>
                  <a:txBody>
                    <a:bodyPr/>
                    <a:lstStyle/>
                    <a:p>
                      <a:pPr algn="ctr" fontAlgn="b"/>
                      <a:r>
                        <a:rPr lang="en-US" sz="1600" b="0" u="none" strike="noStrike" dirty="0">
                          <a:solidFill>
                            <a:schemeClr val="tx1"/>
                          </a:solidFill>
                          <a:effectLst/>
                        </a:rPr>
                        <a:t>459,639</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643,491</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279,562</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288,025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8,463</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3.0%</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399403">
                <a:tc>
                  <a:txBody>
                    <a:bodyPr/>
                    <a:lstStyle/>
                    <a:p>
                      <a:r>
                        <a:rPr lang="en-US" sz="1600" b="0" dirty="0"/>
                        <a:t>Debt Service</a:t>
                      </a:r>
                      <a:endParaRPr lang="en-US" sz="1600" b="0" dirty="0">
                        <a:latin typeface="+mn-lt"/>
                      </a:endParaRPr>
                    </a:p>
                  </a:txBody>
                  <a:tcPr anchor="ctr"/>
                </a:tc>
                <a:tc>
                  <a:txBody>
                    <a:bodyPr/>
                    <a:lstStyle/>
                    <a:p>
                      <a:pPr algn="ctr" fontAlgn="b"/>
                      <a:r>
                        <a:rPr lang="en-US" sz="1600" b="0" u="none" strike="noStrike" dirty="0">
                          <a:solidFill>
                            <a:schemeClr val="tx1"/>
                          </a:solidFill>
                          <a:effectLst/>
                        </a:rPr>
                        <a:t>17,531</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27,478</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92,155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13,523</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(78,632)</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-85.3%</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399403">
                <a:tc>
                  <a:txBody>
                    <a:bodyPr/>
                    <a:lstStyle/>
                    <a:p>
                      <a:r>
                        <a:rPr lang="en-US" sz="1600" b="0" dirty="0"/>
                        <a:t>Depreciation</a:t>
                      </a:r>
                      <a:endParaRPr lang="en-US" sz="1600" b="0" dirty="0">
                        <a:latin typeface="+mn-lt"/>
                      </a:endParaRPr>
                    </a:p>
                  </a:txBody>
                  <a:tcPr anchor="ctr"/>
                </a:tc>
                <a:tc>
                  <a:txBody>
                    <a:bodyPr/>
                    <a:lstStyle/>
                    <a:p>
                      <a:pPr algn="ctr" fontAlgn="b"/>
                      <a:r>
                        <a:rPr lang="en-US" sz="1600" b="0" u="none" strike="noStrike" dirty="0">
                          <a:solidFill>
                            <a:schemeClr val="tx1"/>
                          </a:solidFill>
                          <a:effectLst/>
                        </a:rPr>
                        <a:t>3,272,874</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3,461,200</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3,482,705</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dirty="0">
                          <a:solidFill>
                            <a:schemeClr val="tx1"/>
                          </a:solidFill>
                          <a:effectLst/>
                        </a:rPr>
                        <a:t>3,461,200</a:t>
                      </a:r>
                      <a:endParaRPr lang="en-US" sz="1600" b="0" i="0" u="none" strike="noStrike" dirty="0">
                        <a:solidFill>
                          <a:schemeClr val="tx1"/>
                        </a:solidFill>
                        <a:effectLst/>
                        <a:latin typeface="+mn-lt"/>
                      </a:endParaRPr>
                    </a:p>
                  </a:txBody>
                  <a:tcPr marL="0" marR="0" marT="0" marB="0" anchor="ctr"/>
                </a:tc>
                <a:tc>
                  <a:txBody>
                    <a:bodyPr/>
                    <a:lstStyle/>
                    <a:p>
                      <a:pPr algn="ctr" fontAlgn="b"/>
                      <a:r>
                        <a:rPr lang="en-US" sz="1600" b="0" u="none" strike="noStrike" kern="1200" dirty="0">
                          <a:solidFill>
                            <a:schemeClr val="tx1"/>
                          </a:solidFill>
                          <a:effectLst/>
                        </a:rPr>
                        <a:t>(21,505)</a:t>
                      </a:r>
                      <a:endParaRPr lang="en-US" sz="1600" b="0"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-0.6%</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4112550282"/>
                  </a:ext>
                </a:extLst>
              </a:tr>
              <a:tr h="399403">
                <a:tc>
                  <a:txBody>
                    <a:bodyPr/>
                    <a:lstStyle/>
                    <a:p>
                      <a:r>
                        <a:rPr lang="en-US" sz="1600" b="1" dirty="0"/>
                        <a:t>Total</a:t>
                      </a:r>
                      <a:endParaRPr lang="en-US" sz="1600" b="1" dirty="0">
                        <a:latin typeface="+mn-lt"/>
                      </a:endParaRPr>
                    </a:p>
                  </a:txBody>
                  <a:tcPr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8,489,824</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$8,924,368</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9,508,518</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a:t>
                      </a:r>
                      <a:r>
                        <a:rPr lang="en-US" sz="1600" b="1" u="none" strike="noStrike" dirty="0">
                          <a:solidFill>
                            <a:schemeClr val="tx1"/>
                          </a:solidFill>
                          <a:effectLst/>
                        </a:rPr>
                        <a:t>9,507,239</a:t>
                      </a:r>
                      <a:endParaRPr lang="en-US" sz="1600" b="1" i="0" u="none" strike="noStrike" dirty="0">
                        <a:solidFill>
                          <a:schemeClr val="tx1"/>
                        </a:solidFill>
                        <a:effectLst/>
                        <a:latin typeface="+mn-lt"/>
                        <a:cs typeface="Calibri Light" panose="020F0302020204030204" pitchFamily="34" charset="0"/>
                      </a:endParaRPr>
                    </a:p>
                  </a:txBody>
                  <a:tcPr marL="0" marR="0" marT="0" marB="0" anchor="ctr"/>
                </a:tc>
                <a:tc>
                  <a:txBody>
                    <a:bodyPr/>
                    <a:lstStyle/>
                    <a:p>
                      <a:pPr algn="ctr" fontAlgn="b"/>
                      <a:r>
                        <a:rPr lang="en-US" sz="1600" b="1" u="none" strike="noStrike" dirty="0">
                          <a:solidFill>
                            <a:srgbClr val="000000"/>
                          </a:solidFill>
                          <a:effectLst/>
                        </a:rPr>
                        <a:t>($1,279)</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tc>
                  <a:txBody>
                    <a:bodyPr/>
                    <a:lstStyle/>
                    <a:p>
                      <a:pPr algn="ctr" fontAlgn="b"/>
                      <a:r>
                        <a:rPr lang="en-US" sz="1600" b="1" u="none" strike="noStrike" kern="1200" dirty="0">
                          <a:solidFill>
                            <a:schemeClr val="tx1"/>
                          </a:solidFill>
                          <a:effectLst/>
                        </a:rPr>
                        <a:t>0.0%</a:t>
                      </a:r>
                      <a:endParaRPr lang="en-US" sz="1600" b="1" i="0" u="none" strike="noStrike" kern="1200" dirty="0">
                        <a:solidFill>
                          <a:schemeClr val="tx1"/>
                        </a:solidFill>
                        <a:effectLst/>
                        <a:latin typeface="+mn-lt"/>
                        <a:ea typeface="+mn-ea"/>
                        <a:cs typeface="Calibri Light" panose="020F0302020204030204" pitchFamily="34" charset="0"/>
                      </a:endParaRPr>
                    </a:p>
                  </a:txBody>
                  <a:tcPr marL="6350" marT="6350" marB="0" anchor="ctr"/>
                </a:tc>
                <a:extLst>
                  <a:ext uri="{0D108BD9-81ED-4DB2-BD59-A6C34878D82A}">
                    <a16:rowId xmlns:a16="http://schemas.microsoft.com/office/drawing/2014/main" val="3157006471"/>
                  </a:ext>
                </a:extLst>
              </a:tr>
              <a:tr h="399403">
                <a:tc>
                  <a:txBody>
                    <a:bodyPr/>
                    <a:lstStyle/>
                    <a:p>
                      <a:r>
                        <a:rPr lang="en-US" sz="1600" b="1" dirty="0"/>
                        <a:t>Staffing Level (Motor Vehicle FTEs)</a:t>
                      </a:r>
                      <a:endParaRPr lang="en-US" sz="1600" b="1" dirty="0">
                        <a:latin typeface="+mn-lt"/>
                      </a:endParaRPr>
                    </a:p>
                  </a:txBody>
                  <a:tcPr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dirty="0">
                          <a:solidFill>
                            <a:schemeClr val="tx1"/>
                          </a:solidFill>
                          <a:effectLst/>
                        </a:rPr>
                        <a:t>0.00</a:t>
                      </a:r>
                      <a:endParaRPr lang="en-US" sz="1600" b="1" i="0" u="none" strike="noStrike" dirty="0">
                        <a:solidFill>
                          <a:schemeClr val="tx1"/>
                        </a:solidFill>
                        <a:effectLst/>
                        <a:latin typeface="+mn-lt"/>
                      </a:endParaRPr>
                    </a:p>
                  </a:txBody>
                  <a:tcPr marL="0" marR="0" marT="0" marB="0" anchor="ctr"/>
                </a:tc>
                <a:tc>
                  <a:txBody>
                    <a:bodyPr/>
                    <a:lstStyle/>
                    <a:p>
                      <a:pPr algn="ctr" fontAlgn="b"/>
                      <a:r>
                        <a:rPr lang="en-US" sz="1600" b="1" u="none" strike="noStrike" kern="1200" dirty="0">
                          <a:solidFill>
                            <a:schemeClr val="tx1"/>
                          </a:solidFill>
                          <a:effectLst/>
                        </a:rPr>
                        <a:t>0.00</a:t>
                      </a:r>
                      <a:endParaRPr lang="en-US" sz="1600" b="1" i="0" u="none" strike="noStrike" kern="1200" dirty="0">
                        <a:solidFill>
                          <a:schemeClr val="tx1"/>
                        </a:solidFill>
                        <a:effectLst/>
                        <a:latin typeface="+mn-lt"/>
                        <a:ea typeface="+mn-ea"/>
                        <a:cs typeface="+mn-cs"/>
                      </a:endParaRPr>
                    </a:p>
                  </a:txBody>
                  <a:tcPr marL="6350" marT="6350" marB="0" anchor="ctr"/>
                </a:tc>
                <a:tc>
                  <a:txBody>
                    <a:bodyPr/>
                    <a:lstStyle/>
                    <a:p>
                      <a:pPr algn="ctr" fontAlgn="b"/>
                      <a:r>
                        <a:rPr lang="en-US" sz="1600" b="1" u="none" strike="noStrike" kern="1200" dirty="0">
                          <a:solidFill>
                            <a:schemeClr val="tx1"/>
                          </a:solidFill>
                          <a:effectLst/>
                        </a:rPr>
                        <a:t>0.0%</a:t>
                      </a:r>
                      <a:endParaRPr lang="en-US" sz="1600" b="1"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100463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811904"/>
            <a:ext cx="10983479" cy="4626996"/>
          </a:xfrm>
        </p:spPr>
        <p:txBody>
          <a:bodyPr>
            <a:normAutofit fontScale="85000" lnSpcReduction="20000"/>
          </a:bodyPr>
          <a:lstStyle/>
          <a:p>
            <a:pPr>
              <a:lnSpc>
                <a:spcPct val="160000"/>
              </a:lnSpc>
            </a:pPr>
            <a:r>
              <a:rPr lang="en-US" sz="2600" b="1" dirty="0"/>
              <a:t>Automotive Equipment (</a:t>
            </a:r>
            <a:r>
              <a:rPr lang="en-US" sz="2600" b="1" dirty="0">
                <a:solidFill>
                  <a:srgbClr val="FF0000"/>
                </a:solidFill>
              </a:rPr>
              <a:t>↑</a:t>
            </a:r>
            <a:r>
              <a:rPr lang="en-US" sz="2600" b="1" dirty="0"/>
              <a:t> $459,602)</a:t>
            </a:r>
          </a:p>
          <a:p>
            <a:pPr lvl="1">
              <a:lnSpc>
                <a:spcPct val="150000"/>
              </a:lnSpc>
              <a:buClr>
                <a:schemeClr val="accent5"/>
              </a:buClr>
            </a:pPr>
            <a:r>
              <a:rPr lang="en-US" sz="2400" b="1" dirty="0"/>
              <a:t>Fleet Replacement Program – </a:t>
            </a:r>
            <a:r>
              <a:rPr lang="en-US" sz="2400" dirty="0"/>
              <a:t>increase in vehicle replacement cost </a:t>
            </a:r>
          </a:p>
          <a:p>
            <a:pPr lvl="2">
              <a:lnSpc>
                <a:spcPct val="160000"/>
              </a:lnSpc>
              <a:buClr>
                <a:srgbClr val="5B9BD5"/>
              </a:buClr>
            </a:pPr>
            <a:r>
              <a:rPr lang="en-US" sz="2200" b="1" dirty="0"/>
              <a:t>Vehicle Requests</a:t>
            </a:r>
          </a:p>
          <a:p>
            <a:pPr lvl="3">
              <a:lnSpc>
                <a:spcPct val="150000"/>
              </a:lnSpc>
              <a:buClr>
                <a:schemeClr val="accent5"/>
              </a:buClr>
            </a:pPr>
            <a:r>
              <a:rPr lang="en-US" sz="2400" b="1" dirty="0"/>
              <a:t> Licenses &amp; Inspections: Upgrade </a:t>
            </a:r>
            <a:r>
              <a:rPr lang="en-US" sz="2400" dirty="0"/>
              <a:t>(4) SUVs – </a:t>
            </a:r>
            <a:r>
              <a:rPr lang="en-US" sz="2400" b="1" dirty="0"/>
              <a:t>Cost: $ 152,800</a:t>
            </a:r>
          </a:p>
          <a:p>
            <a:pPr lvl="3">
              <a:lnSpc>
                <a:spcPct val="150000"/>
              </a:lnSpc>
              <a:buClr>
                <a:schemeClr val="accent5"/>
              </a:buClr>
            </a:pPr>
            <a:r>
              <a:rPr lang="en-US" sz="2400" b="1" dirty="0"/>
              <a:t>Land Use and Planning: Upgrade </a:t>
            </a:r>
            <a:r>
              <a:rPr lang="en-US" sz="2400" dirty="0"/>
              <a:t>(2) SUVs </a:t>
            </a:r>
            <a:r>
              <a:rPr lang="en-US" sz="2400" b="1" dirty="0"/>
              <a:t>–</a:t>
            </a:r>
            <a:r>
              <a:rPr lang="en-US" sz="2400" dirty="0"/>
              <a:t> </a:t>
            </a:r>
            <a:r>
              <a:rPr lang="en-US" sz="2400" b="1" dirty="0"/>
              <a:t>Cost: $ 74,224</a:t>
            </a:r>
          </a:p>
          <a:p>
            <a:pPr lvl="3">
              <a:lnSpc>
                <a:spcPct val="150000"/>
              </a:lnSpc>
              <a:buClr>
                <a:schemeClr val="accent5"/>
              </a:buClr>
            </a:pPr>
            <a:r>
              <a:rPr lang="en-US" sz="2400" b="1" dirty="0"/>
              <a:t>Public Works: </a:t>
            </a:r>
            <a:r>
              <a:rPr lang="en-US" sz="2400" dirty="0"/>
              <a:t>(1) Medium Equipment and (1) Trailer </a:t>
            </a:r>
            <a:r>
              <a:rPr lang="en-US" sz="2400" b="1" dirty="0"/>
              <a:t>– Cost: $74,500</a:t>
            </a:r>
          </a:p>
          <a:p>
            <a:pPr lvl="3">
              <a:lnSpc>
                <a:spcPct val="150000"/>
              </a:lnSpc>
              <a:buClr>
                <a:schemeClr val="accent5"/>
              </a:buClr>
            </a:pPr>
            <a:r>
              <a:rPr lang="en-US" sz="2400" b="1" dirty="0"/>
              <a:t> Parks and Recreation: </a:t>
            </a:r>
            <a:r>
              <a:rPr lang="en-US" sz="2400" dirty="0"/>
              <a:t>(2) Medium Equipment and (1) Mower – </a:t>
            </a:r>
            <a:r>
              <a:rPr lang="en-US" sz="2400" b="1" dirty="0"/>
              <a:t>Cost: $ 33,800</a:t>
            </a:r>
          </a:p>
          <a:p>
            <a:pPr>
              <a:lnSpc>
                <a:spcPct val="160000"/>
              </a:lnSpc>
            </a:pPr>
            <a:r>
              <a:rPr lang="en-US" sz="2600" b="1" dirty="0"/>
              <a:t>Repairs to Equipment  (</a:t>
            </a:r>
            <a:r>
              <a:rPr lang="en-US" sz="2600" b="1" dirty="0">
                <a:solidFill>
                  <a:srgbClr val="FF0000"/>
                </a:solidFill>
              </a:rPr>
              <a:t>↑ </a:t>
            </a:r>
            <a:r>
              <a:rPr lang="en-US" sz="2600" b="1" dirty="0"/>
              <a:t> $79,484)</a:t>
            </a:r>
          </a:p>
          <a:p>
            <a:pPr lvl="1">
              <a:lnSpc>
                <a:spcPct val="150000"/>
              </a:lnSpc>
              <a:buClr>
                <a:schemeClr val="accent5"/>
              </a:buClr>
            </a:pPr>
            <a:r>
              <a:rPr lang="en-US" sz="2400" dirty="0"/>
              <a:t>Non-target Repairs to Fleet Equipment </a:t>
            </a:r>
          </a:p>
          <a:p>
            <a:pPr>
              <a:lnSpc>
                <a:spcPct val="150000"/>
              </a:lnSpc>
              <a:buClr>
                <a:schemeClr val="accent5"/>
              </a:buClr>
            </a:pPr>
            <a:endParaRPr lang="en-US" sz="2800" b="1" dirty="0"/>
          </a:p>
          <a:p>
            <a:pPr marL="457200" lvl="1" indent="0">
              <a:lnSpc>
                <a:spcPct val="150000"/>
              </a:lnSpc>
              <a:buClr>
                <a:schemeClr val="accent5"/>
              </a:buClr>
              <a:buNone/>
            </a:pPr>
            <a:endParaRPr lang="en-US" sz="2400" dirty="0"/>
          </a:p>
          <a:p>
            <a:pPr marL="457200" lvl="1" indent="0">
              <a:lnSpc>
                <a:spcPct val="150000"/>
              </a:lnSpc>
              <a:buClr>
                <a:srgbClr val="009900"/>
              </a:buClr>
              <a:buNone/>
            </a:pPr>
            <a:endParaRPr lang="en-US" dirty="0"/>
          </a:p>
          <a:p>
            <a:endParaRPr lang="en-US" sz="2400"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8452170" cy="473825"/>
          </a:xfrm>
        </p:spPr>
        <p:txBody>
          <a:bodyPr>
            <a:normAutofit/>
          </a:bodyPr>
          <a:lstStyle/>
          <a:p>
            <a:r>
              <a:rPr lang="en-US" u="sng" dirty="0"/>
              <a:t>Major Funding Changes (Motor Vehicle Fund Proposed Budget)</a:t>
            </a:r>
          </a:p>
        </p:txBody>
      </p:sp>
    </p:spTree>
    <p:extLst>
      <p:ext uri="{BB962C8B-B14F-4D97-AF65-F5344CB8AC3E}">
        <p14:creationId xmlns:p14="http://schemas.microsoft.com/office/powerpoint/2010/main" val="378291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29608" y="1758576"/>
            <a:ext cx="11281145" cy="4589062"/>
          </a:xfrm>
        </p:spPr>
        <p:txBody>
          <a:bodyPr>
            <a:normAutofit/>
          </a:bodyPr>
          <a:lstStyle/>
          <a:p>
            <a:pPr marL="0" indent="0">
              <a:buNone/>
            </a:pPr>
            <a:r>
              <a:rPr lang="en-US" dirty="0"/>
              <a:t>The mission of the Department of Public Works is to operate and maintain critical infrastructure and facilities, provide superior services for our customers, and promote resiliency. </a:t>
            </a:r>
          </a:p>
          <a:p>
            <a:pPr marL="0" indent="0">
              <a:buNone/>
            </a:pPr>
            <a:endParaRPr lang="en-US" dirty="0"/>
          </a:p>
          <a:p>
            <a:pPr marL="0" indent="0">
              <a:buNone/>
            </a:pPr>
            <a:r>
              <a:rPr lang="en-US" dirty="0"/>
              <a:t>The Department of Public Works is complex and provides a wide array of services including: once a week recycling and residential solid waste collection; treatment and distribution of high-quality drinking water; collection and treatment of sewage; storm water management; cleaning and sweeping of City streets; street construction and repairs; maintenance of traffic signs and signals; line striping; storm preparation and snow removal; debris clean-up; and maintenance of the City fleet and City properties; collection and maintenance of GIS data; and much more.</a:t>
            </a:r>
          </a:p>
          <a:p>
            <a:pPr marL="0" indent="0">
              <a:buNone/>
            </a:pPr>
            <a:endParaRPr lang="en-US" dirty="0"/>
          </a:p>
        </p:txBody>
      </p:sp>
      <p:sp>
        <p:nvSpPr>
          <p:cNvPr id="3" name="Content Placeholder 2">
            <a:extLst>
              <a:ext uri="{FF2B5EF4-FFF2-40B4-BE49-F238E27FC236}">
                <a16:creationId xmlns:a16="http://schemas.microsoft.com/office/drawing/2014/main" id="{F4EFBBD0-A578-4288-8AC7-543848415734}"/>
              </a:ext>
            </a:extLst>
          </p:cNvPr>
          <p:cNvSpPr>
            <a:spLocks noGrp="1"/>
          </p:cNvSpPr>
          <p:nvPr>
            <p:ph sz="half" idx="13"/>
          </p:nvPr>
        </p:nvSpPr>
        <p:spPr>
          <a:xfrm>
            <a:off x="188910" y="1188720"/>
            <a:ext cx="10879583" cy="473825"/>
          </a:xfrm>
        </p:spPr>
        <p:txBody>
          <a:bodyPr>
            <a:normAutofit/>
          </a:bodyPr>
          <a:lstStyle/>
          <a:p>
            <a:pPr algn="ctr"/>
            <a:r>
              <a:rPr lang="en-US" dirty="0"/>
              <a:t>DEPARTMENT OF PUBLIC WORKS</a:t>
            </a:r>
          </a:p>
        </p:txBody>
      </p:sp>
    </p:spTree>
    <p:extLst>
      <p:ext uri="{BB962C8B-B14F-4D97-AF65-F5344CB8AC3E}">
        <p14:creationId xmlns:p14="http://schemas.microsoft.com/office/powerpoint/2010/main" val="1785633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404037" y="1010093"/>
            <a:ext cx="10398642" cy="5316277"/>
          </a:xfrm>
        </p:spPr>
        <p:txBody>
          <a:bodyPr>
            <a:normAutofit/>
          </a:bodyPr>
          <a:lstStyle/>
          <a:p>
            <a:pPr marL="0" indent="0">
              <a:buNone/>
            </a:pPr>
            <a:r>
              <a:rPr lang="en-US" b="1" u="sng" dirty="0"/>
              <a:t>Vision</a:t>
            </a:r>
            <a:r>
              <a:rPr lang="en-US" dirty="0"/>
              <a:t> </a:t>
            </a:r>
          </a:p>
          <a:p>
            <a:pPr marL="0" indent="0">
              <a:buNone/>
            </a:pPr>
            <a:r>
              <a:rPr lang="en-US" dirty="0"/>
              <a:t>To provide superior services with respect, with integrity, and with the responsiveness that every customer deserves.</a:t>
            </a:r>
          </a:p>
          <a:p>
            <a:pPr marL="0" indent="0">
              <a:buNone/>
            </a:pPr>
            <a:endParaRPr lang="en-US" dirty="0"/>
          </a:p>
          <a:p>
            <a:pPr marL="0" indent="0">
              <a:buNone/>
            </a:pPr>
            <a:r>
              <a:rPr lang="en-US" b="1" u="sng" dirty="0"/>
              <a:t>Priorities for FY2026 – General Fund</a:t>
            </a:r>
          </a:p>
          <a:p>
            <a:pPr>
              <a:buClr>
                <a:schemeClr val="accent5"/>
              </a:buClr>
              <a:buFont typeface="Wingdings" panose="05000000000000000000" pitchFamily="2" charset="2"/>
              <a:buChar char="§"/>
            </a:pPr>
            <a:r>
              <a:rPr lang="en-US" dirty="0"/>
              <a:t>Beautiful City Initiative – Keep our City clean; reduce trash and increase recycling; stop illegal dumping; improve our sidewalks; repave and repair our streets; plant more trees and maintain gateways; support the community’s efforts to beautify the City.  </a:t>
            </a:r>
          </a:p>
          <a:p>
            <a:pPr>
              <a:buClr>
                <a:schemeClr val="accent5"/>
              </a:buClr>
              <a:buFont typeface="Wingdings" panose="05000000000000000000" pitchFamily="2" charset="2"/>
              <a:buChar char="§"/>
            </a:pPr>
            <a:r>
              <a:rPr lang="en-US" dirty="0"/>
              <a:t>Infrastructure Improvement Program – Capitalize on funding and partnering opportunities that become available to improve Wilmington’s streets and sidewalks. </a:t>
            </a:r>
          </a:p>
          <a:p>
            <a:pPr>
              <a:buClr>
                <a:schemeClr val="accent5"/>
              </a:buClr>
              <a:buFont typeface="Wingdings" panose="05000000000000000000" pitchFamily="2" charset="2"/>
              <a:buChar char="§"/>
            </a:pPr>
            <a:r>
              <a:rPr lang="en-US" dirty="0"/>
              <a:t>Continue street paving and reconstruction and ADA curb ramp installations.</a:t>
            </a:r>
          </a:p>
        </p:txBody>
      </p:sp>
    </p:spTree>
    <p:extLst>
      <p:ext uri="{BB962C8B-B14F-4D97-AF65-F5344CB8AC3E}">
        <p14:creationId xmlns:p14="http://schemas.microsoft.com/office/powerpoint/2010/main" val="787040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93405" y="1095423"/>
            <a:ext cx="10751135" cy="5441901"/>
          </a:xfrm>
        </p:spPr>
        <p:txBody>
          <a:bodyPr>
            <a:normAutofit lnSpcReduction="10000"/>
          </a:bodyPr>
          <a:lstStyle/>
          <a:p>
            <a:pPr marL="0" indent="0">
              <a:buNone/>
            </a:pPr>
            <a:r>
              <a:rPr lang="en-US" b="1" u="sng" dirty="0"/>
              <a:t>Performance Measures</a:t>
            </a:r>
            <a:endParaRPr lang="en-US" b="1" dirty="0"/>
          </a:p>
          <a:p>
            <a:pPr marL="0" indent="0">
              <a:buNone/>
            </a:pPr>
            <a:r>
              <a:rPr lang="en-US" dirty="0"/>
              <a:t> </a:t>
            </a:r>
          </a:p>
          <a:p>
            <a:pPr marL="0" indent="0">
              <a:buNone/>
            </a:pPr>
            <a:r>
              <a:rPr lang="en-US" dirty="0"/>
              <a:t>Public Works collects over 100 data points that are analyzed every 2 weeks.  Examples include: </a:t>
            </a:r>
          </a:p>
          <a:p>
            <a:pPr lvl="1">
              <a:buClr>
                <a:schemeClr val="accent5"/>
              </a:buClr>
            </a:pPr>
            <a:r>
              <a:rPr lang="en-US" dirty="0"/>
              <a:t>Street Paving Work by the City, 2-Week periods</a:t>
            </a:r>
          </a:p>
          <a:p>
            <a:pPr lvl="1">
              <a:buClr>
                <a:schemeClr val="accent5"/>
              </a:buClr>
            </a:pPr>
            <a:r>
              <a:rPr lang="en-US" dirty="0"/>
              <a:t>Trash and Recycling Collection Rates Citywide, by route</a:t>
            </a:r>
          </a:p>
          <a:p>
            <a:pPr lvl="1">
              <a:buClr>
                <a:schemeClr val="accent5"/>
              </a:buClr>
            </a:pPr>
            <a:r>
              <a:rPr lang="en-US" dirty="0"/>
              <a:t>Total number of Public Works Service Actions (broken down by group): Public Property, Sanitation, Sewer Maintenance, Street Cleaning, Street Maintenance, Transportation, Trees, Water, Engineering</a:t>
            </a:r>
          </a:p>
          <a:p>
            <a:pPr lvl="1">
              <a:buClr>
                <a:schemeClr val="accent5"/>
              </a:buClr>
            </a:pPr>
            <a:r>
              <a:rPr lang="en-US" dirty="0"/>
              <a:t>City Vehicle Fleet performance, availability of fleet</a:t>
            </a:r>
          </a:p>
          <a:p>
            <a:pPr lvl="1">
              <a:buClr>
                <a:schemeClr val="accent5"/>
              </a:buClr>
            </a:pPr>
            <a:r>
              <a:rPr lang="en-US" dirty="0"/>
              <a:t>Percent of Public Works Service Actions Closed (by groups), median number of days</a:t>
            </a:r>
          </a:p>
          <a:p>
            <a:pPr lvl="1">
              <a:buClr>
                <a:schemeClr val="accent5"/>
              </a:buClr>
            </a:pPr>
            <a:r>
              <a:rPr lang="en-US" dirty="0"/>
              <a:t>Specific Service Tasks totals (broken down by task): special pick-ups, catch basins blocked, dead animal removals, water leaks, sewer back-ups, potholes, trash missed, recycling missed, yard waste requests, illegal dumping, requests for new trash or recycle bins</a:t>
            </a:r>
          </a:p>
          <a:p>
            <a:pPr lvl="1">
              <a:buClr>
                <a:schemeClr val="accent5"/>
              </a:buClr>
            </a:pPr>
            <a:r>
              <a:rPr lang="en-US" dirty="0"/>
              <a:t>Public Works Service requests by Council Districts</a:t>
            </a:r>
          </a:p>
          <a:p>
            <a:pPr lvl="1">
              <a:buClr>
                <a:schemeClr val="accent5"/>
              </a:buClr>
            </a:pPr>
            <a:r>
              <a:rPr lang="en-US" dirty="0"/>
              <a:t>Overtime usage by Division</a:t>
            </a:r>
          </a:p>
        </p:txBody>
      </p:sp>
    </p:spTree>
    <p:extLst>
      <p:ext uri="{BB962C8B-B14F-4D97-AF65-F5344CB8AC3E}">
        <p14:creationId xmlns:p14="http://schemas.microsoft.com/office/powerpoint/2010/main" val="3095191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761568-DD17-416F-BBBA-916D698E485F}"/>
              </a:ext>
            </a:extLst>
          </p:cNvPr>
          <p:cNvSpPr>
            <a:spLocks noGrp="1"/>
          </p:cNvSpPr>
          <p:nvPr>
            <p:ph sz="half" idx="2"/>
          </p:nvPr>
        </p:nvSpPr>
        <p:spPr/>
        <p:txBody>
          <a:bodyPr>
            <a:normAutofit/>
          </a:bodyPr>
          <a:lstStyle/>
          <a:p>
            <a:pPr marL="0" indent="0" algn="ctr">
              <a:buNone/>
            </a:pPr>
            <a:r>
              <a:rPr lang="en-US" sz="7200" dirty="0"/>
              <a:t>City Council Questions</a:t>
            </a:r>
          </a:p>
        </p:txBody>
      </p:sp>
    </p:spTree>
    <p:extLst>
      <p:ext uri="{BB962C8B-B14F-4D97-AF65-F5344CB8AC3E}">
        <p14:creationId xmlns:p14="http://schemas.microsoft.com/office/powerpoint/2010/main" val="1753894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t>Discuss the City’s financial condition for Street Paving and whether there is adequate funding and specify any plans for a BAN (Bond Anticipation Note) if warranted.</a:t>
            </a:r>
          </a:p>
          <a:p>
            <a:pPr marL="971550" lvl="1" indent="-457200">
              <a:buClr>
                <a:srgbClr val="0070C0"/>
              </a:buClr>
              <a:buFont typeface="+mj-lt"/>
              <a:buAutoNum type="alphaLcPeriod"/>
            </a:pPr>
            <a:r>
              <a:rPr lang="en-US" dirty="0"/>
              <a:t>Specify the City’s status for ADA curb ramp installations and provide the percentage that is remaining to be completed, and the timeframe for completion.</a:t>
            </a:r>
            <a:endParaRPr lang="en-US" sz="14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a:t>
            </a:r>
          </a:p>
        </p:txBody>
      </p:sp>
    </p:spTree>
    <p:extLst>
      <p:ext uri="{BB962C8B-B14F-4D97-AF65-F5344CB8AC3E}">
        <p14:creationId xmlns:p14="http://schemas.microsoft.com/office/powerpoint/2010/main" val="3662186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CD41C-C491-6A87-6517-58B5B95AA5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65F5C5-6FD9-24B0-7227-9C5C32AC3309}"/>
              </a:ext>
            </a:extLst>
          </p:cNvPr>
          <p:cNvSpPr>
            <a:spLocks noGrp="1"/>
          </p:cNvSpPr>
          <p:nvPr>
            <p:ph sz="half" idx="2"/>
          </p:nvPr>
        </p:nvSpPr>
        <p:spPr>
          <a:xfrm>
            <a:off x="372140" y="1865934"/>
            <a:ext cx="10983432" cy="4354114"/>
          </a:xfrm>
        </p:spPr>
        <p:txBody>
          <a:bodyPr/>
          <a:lstStyle/>
          <a:p>
            <a:pPr>
              <a:buClr>
                <a:schemeClr val="accent5"/>
              </a:buClr>
              <a:buFont typeface="Wingdings" panose="05000000000000000000" pitchFamily="2" charset="2"/>
              <a:buChar char="§"/>
            </a:pPr>
            <a:r>
              <a:rPr lang="en-US" sz="2000" dirty="0"/>
              <a:t>Remaining BAN Funds for FY’22 and FY’24 CIP Street Paving &amp; Reconstruction - $2.715M</a:t>
            </a:r>
          </a:p>
          <a:p>
            <a:pPr>
              <a:buClr>
                <a:schemeClr val="accent5"/>
              </a:buClr>
              <a:buFont typeface="Wingdings" panose="05000000000000000000" pitchFamily="2" charset="2"/>
              <a:buChar char="§"/>
            </a:pPr>
            <a:r>
              <a:rPr lang="en-US" sz="2000" dirty="0"/>
              <a:t>Remaining BAN Funding for ADA Curb Ramp &amp; Sidewalk Compliance - $1.183M</a:t>
            </a:r>
          </a:p>
          <a:p>
            <a:pPr>
              <a:buClr>
                <a:schemeClr val="accent5"/>
              </a:buClr>
              <a:buFont typeface="Wingdings" panose="05000000000000000000" pitchFamily="2" charset="2"/>
              <a:buChar char="§"/>
            </a:pPr>
            <a:r>
              <a:rPr lang="en-US" sz="2000" dirty="0"/>
              <a:t>We keep a complete list of all ADA improvements completed under our contracts. However, without performing an ADA assessment of the City's network it would be difficult to provide a percentage to completion of the network. There are other outside entities that have also completed ADA ramp improvements that we don't have locations for making it difficult to give an accurate count.</a:t>
            </a:r>
          </a:p>
          <a:p>
            <a:pPr>
              <a:buClr>
                <a:schemeClr val="accent5"/>
              </a:buClr>
              <a:buFont typeface="Wingdings" panose="05000000000000000000" pitchFamily="2" charset="2"/>
              <a:buChar char="§"/>
            </a:pPr>
            <a:r>
              <a:rPr lang="en-US" sz="2000" dirty="0"/>
              <a:t>We have completed roughly 1,027 ADA ramps since 2017.</a:t>
            </a:r>
          </a:p>
          <a:p>
            <a:pPr>
              <a:buClr>
                <a:schemeClr val="accent5"/>
              </a:buClr>
              <a:buFont typeface="Wingdings" panose="05000000000000000000" pitchFamily="2" charset="2"/>
              <a:buChar char="§"/>
            </a:pPr>
            <a:r>
              <a:rPr lang="en-US" sz="2000" dirty="0"/>
              <a:t>The ADA Assessment initiated by the Mayors Office will be completed late summer.</a:t>
            </a:r>
          </a:p>
        </p:txBody>
      </p:sp>
      <p:sp>
        <p:nvSpPr>
          <p:cNvPr id="3" name="Content Placeholder 2">
            <a:extLst>
              <a:ext uri="{FF2B5EF4-FFF2-40B4-BE49-F238E27FC236}">
                <a16:creationId xmlns:a16="http://schemas.microsoft.com/office/drawing/2014/main" id="{614A6129-B52A-682D-3694-0DD80A993AD8}"/>
              </a:ext>
            </a:extLst>
          </p:cNvPr>
          <p:cNvSpPr>
            <a:spLocks noGrp="1"/>
          </p:cNvSpPr>
          <p:nvPr>
            <p:ph sz="half" idx="13"/>
          </p:nvPr>
        </p:nvSpPr>
        <p:spPr/>
        <p:txBody>
          <a:bodyPr/>
          <a:lstStyle/>
          <a:p>
            <a:r>
              <a:rPr lang="en-US" dirty="0"/>
              <a:t>Question 1 - Response</a:t>
            </a:r>
          </a:p>
        </p:txBody>
      </p:sp>
    </p:spTree>
    <p:extLst>
      <p:ext uri="{BB962C8B-B14F-4D97-AF65-F5344CB8AC3E}">
        <p14:creationId xmlns:p14="http://schemas.microsoft.com/office/powerpoint/2010/main" val="2365513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b="0" i="0" u="none" strike="noStrike" baseline="0" dirty="0">
                <a:solidFill>
                  <a:srgbClr val="000000"/>
                </a:solidFill>
              </a:rPr>
              <a:t>Considering the current climate regarding the evolving mandates for Electric Vehicles, as well as sufficient on street parking, share if this proposed budget addresses any possible fiscal solutions.</a:t>
            </a:r>
          </a:p>
          <a:p>
            <a:pPr marL="857250" lvl="1" indent="-342900">
              <a:buClr>
                <a:srgbClr val="0070C0"/>
              </a:buClr>
              <a:buFont typeface="+mj-lt"/>
              <a:buAutoNum type="alphaLcPeriod"/>
            </a:pPr>
            <a:r>
              <a:rPr lang="en-US" b="0" i="0" u="none" strike="noStrike" baseline="0" dirty="0">
                <a:solidFill>
                  <a:srgbClr val="000000"/>
                </a:solidFill>
              </a:rPr>
              <a:t>Specify if any EV charger placements, public EV parking spaces, etc.</a:t>
            </a:r>
          </a:p>
          <a:p>
            <a:pPr marL="857250" lvl="1" indent="-342900">
              <a:buClr>
                <a:srgbClr val="0070C0"/>
              </a:buClr>
              <a:buFont typeface="+mj-lt"/>
              <a:buAutoNum type="alphaLcPeriod"/>
            </a:pPr>
            <a:r>
              <a:rPr lang="en-US" b="0" i="0" u="none" strike="noStrike" baseline="0" dirty="0">
                <a:solidFill>
                  <a:srgbClr val="000000"/>
                </a:solidFill>
              </a:rPr>
              <a:t>Share any plans for comprehensive study of on-street parking assessment.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a:t>
            </a:r>
          </a:p>
        </p:txBody>
      </p:sp>
    </p:spTree>
    <p:extLst>
      <p:ext uri="{BB962C8B-B14F-4D97-AF65-F5344CB8AC3E}">
        <p14:creationId xmlns:p14="http://schemas.microsoft.com/office/powerpoint/2010/main" val="2062024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normAutofit/>
          </a:bodyPr>
          <a:lstStyle/>
          <a:p>
            <a:pPr>
              <a:buClr>
                <a:schemeClr val="accent5"/>
              </a:buClr>
              <a:buFont typeface="Wingdings" panose="05000000000000000000" pitchFamily="2" charset="2"/>
              <a:buChar char="§"/>
            </a:pPr>
            <a:r>
              <a:rPr lang="en-US" sz="2000" dirty="0"/>
              <a:t>The FY’26 budget request does not include any direct funding for electric vehicle charging stations.</a:t>
            </a:r>
          </a:p>
          <a:p>
            <a:pPr>
              <a:buClr>
                <a:schemeClr val="accent5"/>
              </a:buClr>
              <a:buFont typeface="Wingdings" panose="05000000000000000000" pitchFamily="2" charset="2"/>
              <a:buChar char="§"/>
            </a:pPr>
            <a:r>
              <a:rPr lang="en-US" sz="2000" dirty="0"/>
              <a:t>Public Works has engaged RK&amp;K to do a comprehensive parking study. This will kick off with a downtown pilot study to address immediate needs of parking and EV concerns. </a:t>
            </a:r>
          </a:p>
          <a:p>
            <a:pPr>
              <a:buClr>
                <a:schemeClr val="accent5"/>
              </a:buClr>
              <a:buFont typeface="Wingdings" panose="05000000000000000000" pitchFamily="2" charset="2"/>
              <a:buChar char="§"/>
            </a:pPr>
            <a:r>
              <a:rPr lang="en-US" sz="2000" dirty="0"/>
              <a:t>Public Works will work with the State to explore funding options for EV infrastructure. </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2 - Response</a:t>
            </a:r>
          </a:p>
        </p:txBody>
      </p:sp>
    </p:spTree>
    <p:extLst>
      <p:ext uri="{BB962C8B-B14F-4D97-AF65-F5344CB8AC3E}">
        <p14:creationId xmlns:p14="http://schemas.microsoft.com/office/powerpoint/2010/main" val="3231526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b="0" i="0" u="none" strike="noStrike" baseline="0" dirty="0">
                <a:solidFill>
                  <a:srgbClr val="000000"/>
                </a:solidFill>
              </a:rPr>
              <a:t>In view of the Delaware Energy Solutions Act of 2024, and any other legislative mandates for climate control, please share how your budget places environmental sustainability as a fiscal budgetary priority.</a:t>
            </a:r>
            <a:endParaRPr lang="en-US" sz="1800"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a:t>
            </a:r>
          </a:p>
        </p:txBody>
      </p:sp>
    </p:spTree>
    <p:extLst>
      <p:ext uri="{BB962C8B-B14F-4D97-AF65-F5344CB8AC3E}">
        <p14:creationId xmlns:p14="http://schemas.microsoft.com/office/powerpoint/2010/main" val="743064828"/>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3 - Response</a:t>
            </a:r>
          </a:p>
        </p:txBody>
      </p:sp>
      <p:sp>
        <p:nvSpPr>
          <p:cNvPr id="9" name="Content Placeholder 8">
            <a:extLst>
              <a:ext uri="{FF2B5EF4-FFF2-40B4-BE49-F238E27FC236}">
                <a16:creationId xmlns:a16="http://schemas.microsoft.com/office/drawing/2014/main" id="{097F109F-D5F9-3F43-72D2-2849C5B4EDE6}"/>
              </a:ext>
            </a:extLst>
          </p:cNvPr>
          <p:cNvSpPr>
            <a:spLocks noGrp="1"/>
          </p:cNvSpPr>
          <p:nvPr>
            <p:ph sz="half" idx="2"/>
          </p:nvPr>
        </p:nvSpPr>
        <p:spPr>
          <a:xfrm>
            <a:off x="453316" y="1921632"/>
            <a:ext cx="10983479" cy="4233162"/>
          </a:xfrm>
        </p:spPr>
        <p:txBody>
          <a:bodyPr/>
          <a:lstStyle/>
          <a:p>
            <a:pPr>
              <a:buClr>
                <a:schemeClr val="accent5"/>
              </a:buClr>
              <a:buFont typeface="Wingdings" panose="05000000000000000000" pitchFamily="2" charset="2"/>
              <a:buChar char="§"/>
            </a:pPr>
            <a:r>
              <a:rPr lang="en-US" sz="2000" dirty="0"/>
              <a:t>Public Works General Fund and Motor Vehicle Fund budget is comprised of funding to carry out City Charter and City Code mandated functions of our department including Salaries, Benefits, MS&amp;E Expenses, Internal Services Charges, and Debt Service.</a:t>
            </a:r>
          </a:p>
          <a:p>
            <a:pPr>
              <a:buClr>
                <a:schemeClr val="accent5"/>
              </a:buClr>
              <a:buFont typeface="Wingdings" panose="05000000000000000000" pitchFamily="2" charset="2"/>
              <a:buChar char="§"/>
            </a:pPr>
            <a:r>
              <a:rPr lang="en-US" sz="2000" b="0" i="0" u="none" strike="noStrike" baseline="0" dirty="0">
                <a:solidFill>
                  <a:srgbClr val="000000"/>
                </a:solidFill>
              </a:rPr>
              <a:t>Delaware Energy Solutions Act of 2024 created a framework for the state to approve offshore wind projects along the coastlines. Since Wilmington is not a coastal city offshore wind projects are not something we have investigated.</a:t>
            </a:r>
          </a:p>
          <a:p>
            <a:pPr>
              <a:buClr>
                <a:schemeClr val="accent5"/>
              </a:buClr>
              <a:buFont typeface="Wingdings" panose="05000000000000000000" pitchFamily="2" charset="2"/>
              <a:buChar char="§"/>
            </a:pPr>
            <a:r>
              <a:rPr lang="en-US" sz="2000" dirty="0">
                <a:solidFill>
                  <a:srgbClr val="000000"/>
                </a:solidFill>
              </a:rPr>
              <a:t>Public Works leads Resilient Wilmington and is continues to work towards multiple sustainability goals.</a:t>
            </a:r>
          </a:p>
          <a:p>
            <a:pPr>
              <a:buClr>
                <a:schemeClr val="accent5"/>
              </a:buClr>
              <a:buFont typeface="Wingdings" panose="05000000000000000000" pitchFamily="2" charset="2"/>
              <a:buChar char="§"/>
            </a:pPr>
            <a:r>
              <a:rPr lang="en-US" sz="2000" dirty="0">
                <a:solidFill>
                  <a:srgbClr val="000000"/>
                </a:solidFill>
              </a:rPr>
              <a:t>We are purchasing hybrid and EV fleet vehicles as part of our resiliency efforts.</a:t>
            </a:r>
          </a:p>
          <a:p>
            <a:pPr>
              <a:buClr>
                <a:schemeClr val="accent5"/>
              </a:buClr>
              <a:buFont typeface="Wingdings" panose="05000000000000000000" pitchFamily="2" charset="2"/>
              <a:buChar char="§"/>
            </a:pPr>
            <a:r>
              <a:rPr lang="en-US" sz="2000" dirty="0">
                <a:solidFill>
                  <a:srgbClr val="000000"/>
                </a:solidFill>
              </a:rPr>
              <a:t>The City has been a member of the Climate Registry since 2012 and has engaged in multiple projects to reduce GHG emissions.</a:t>
            </a:r>
            <a:endParaRPr lang="en-US" sz="2000" dirty="0"/>
          </a:p>
          <a:p>
            <a:pPr>
              <a:buClr>
                <a:schemeClr val="accent5"/>
              </a:buClr>
              <a:buFont typeface="Wingdings" panose="05000000000000000000" pitchFamily="2" charset="2"/>
              <a:buChar char="§"/>
            </a:pPr>
            <a:endParaRPr lang="en-US" dirty="0"/>
          </a:p>
        </p:txBody>
      </p:sp>
    </p:spTree>
    <p:extLst>
      <p:ext uri="{BB962C8B-B14F-4D97-AF65-F5344CB8AC3E}">
        <p14:creationId xmlns:p14="http://schemas.microsoft.com/office/powerpoint/2010/main" val="2073073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865934"/>
            <a:ext cx="10983432" cy="4354114"/>
          </a:xfrm>
        </p:spPr>
        <p:txBody>
          <a:bodyPr/>
          <a:lstStyle/>
          <a:p>
            <a:pPr marL="0" indent="0">
              <a:buNone/>
            </a:pPr>
            <a:r>
              <a:rPr lang="en-US" dirty="0">
                <a:solidFill>
                  <a:srgbClr val="000000"/>
                </a:solidFill>
              </a:rPr>
              <a:t>Discuss the potential impact to this budget for any changes with the Biden Bipartisan Infrastructure Bill.</a:t>
            </a:r>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a:t>
            </a:r>
          </a:p>
        </p:txBody>
      </p:sp>
    </p:spTree>
    <p:extLst>
      <p:ext uri="{BB962C8B-B14F-4D97-AF65-F5344CB8AC3E}">
        <p14:creationId xmlns:p14="http://schemas.microsoft.com/office/powerpoint/2010/main" val="3674916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4 - Response</a:t>
            </a:r>
          </a:p>
        </p:txBody>
      </p:sp>
      <p:sp>
        <p:nvSpPr>
          <p:cNvPr id="9" name="Content Placeholder 1">
            <a:extLst>
              <a:ext uri="{FF2B5EF4-FFF2-40B4-BE49-F238E27FC236}">
                <a16:creationId xmlns:a16="http://schemas.microsoft.com/office/drawing/2014/main" id="{6B2AE820-032D-4139-E5DA-CC9ADFB6D129}"/>
              </a:ext>
            </a:extLst>
          </p:cNvPr>
          <p:cNvSpPr>
            <a:spLocks noGrp="1"/>
          </p:cNvSpPr>
          <p:nvPr>
            <p:ph sz="half" idx="2"/>
          </p:nvPr>
        </p:nvSpPr>
        <p:spPr>
          <a:xfrm>
            <a:off x="372140" y="1865934"/>
            <a:ext cx="10983432" cy="4354114"/>
          </a:xfrm>
        </p:spPr>
        <p:txBody>
          <a:bodyPr/>
          <a:lstStyle/>
          <a:p>
            <a:pPr>
              <a:buClr>
                <a:schemeClr val="accent5"/>
              </a:buClr>
              <a:buFont typeface="Wingdings" panose="05000000000000000000" pitchFamily="2" charset="2"/>
              <a:buChar char="§"/>
            </a:pPr>
            <a:r>
              <a:rPr lang="en-US" sz="2000" dirty="0"/>
              <a:t>The Bipartisan Infrastructure Law (BIL) does not affect our General Fund or Motor Vehicle Fund budget because no funding was received for either fund to date.</a:t>
            </a:r>
          </a:p>
          <a:p>
            <a:endParaRPr lang="en-US" dirty="0"/>
          </a:p>
        </p:txBody>
      </p:sp>
    </p:spTree>
    <p:extLst>
      <p:ext uri="{BB962C8B-B14F-4D97-AF65-F5344CB8AC3E}">
        <p14:creationId xmlns:p14="http://schemas.microsoft.com/office/powerpoint/2010/main" val="4279999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95423" y="1930916"/>
            <a:ext cx="10498059" cy="4299763"/>
          </a:xfrm>
        </p:spPr>
        <p:txBody>
          <a:bodyPr/>
          <a:lstStyle/>
          <a:p>
            <a:pPr marL="0" indent="0">
              <a:buNone/>
            </a:pPr>
            <a:r>
              <a:rPr lang="en-US" b="0" i="0" u="none" strike="noStrike" baseline="0" dirty="0">
                <a:solidFill>
                  <a:srgbClr val="000000"/>
                </a:solidFill>
              </a:rPr>
              <a:t>Discuss current vacant positions.</a:t>
            </a:r>
          </a:p>
          <a:p>
            <a:pPr marL="457200" indent="-457200">
              <a:buClr>
                <a:schemeClr val="accent5"/>
              </a:buClr>
              <a:buFont typeface="+mj-lt"/>
              <a:buAutoNum type="alphaLcPeriod"/>
            </a:pPr>
            <a:r>
              <a:rPr lang="en-US" sz="2000" b="0" i="0" u="none" strike="noStrike" baseline="0" dirty="0">
                <a:solidFill>
                  <a:srgbClr val="000000"/>
                </a:solidFill>
              </a:rPr>
              <a:t>Specify duration of the vacancy.</a:t>
            </a:r>
          </a:p>
          <a:p>
            <a:pPr marL="457200" indent="-457200">
              <a:buClr>
                <a:schemeClr val="accent5"/>
              </a:buClr>
              <a:buFont typeface="+mj-lt"/>
              <a:buAutoNum type="alphaLcPeriod"/>
            </a:pPr>
            <a:r>
              <a:rPr lang="en-US" sz="2000" dirty="0">
                <a:solidFill>
                  <a:srgbClr val="000000"/>
                </a:solidFill>
              </a:rPr>
              <a:t>Specify impact to the department due to the length of the vacancy.</a:t>
            </a:r>
          </a:p>
          <a:p>
            <a:pPr marL="971550" lvl="2" indent="-514350">
              <a:spcBef>
                <a:spcPts val="1000"/>
              </a:spcBef>
              <a:buClr>
                <a:schemeClr val="accent5"/>
              </a:buClr>
              <a:buFont typeface="+mj-lt"/>
              <a:buAutoNum type="romanLcPeriod"/>
            </a:pPr>
            <a:r>
              <a:rPr lang="en-US" dirty="0">
                <a:solidFill>
                  <a:srgbClr val="000000"/>
                </a:solidFill>
              </a:rPr>
              <a:t>Any impact to Overtime, Consultants, Temps, etc.</a:t>
            </a:r>
          </a:p>
          <a:p>
            <a:pPr marL="457200" indent="-457200">
              <a:buClr>
                <a:schemeClr val="accent5"/>
              </a:buClr>
              <a:buFont typeface="+mj-lt"/>
              <a:buAutoNum type="alphaLcPeriod"/>
            </a:pPr>
            <a:r>
              <a:rPr lang="en-US" sz="2000" dirty="0">
                <a:solidFill>
                  <a:srgbClr val="000000"/>
                </a:solidFill>
              </a:rPr>
              <a:t>Justify the need for the position, if any.</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 – General Fund</a:t>
            </a:r>
          </a:p>
        </p:txBody>
      </p:sp>
    </p:spTree>
    <p:extLst>
      <p:ext uri="{BB962C8B-B14F-4D97-AF65-F5344CB8AC3E}">
        <p14:creationId xmlns:p14="http://schemas.microsoft.com/office/powerpoint/2010/main" val="510627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10176" y="859110"/>
            <a:ext cx="10983479" cy="473825"/>
          </a:xfrm>
        </p:spPr>
        <p:txBody>
          <a:bodyPr/>
          <a:lstStyle/>
          <a:p>
            <a:pPr algn="ctr"/>
            <a:r>
              <a:rPr lang="en-US" dirty="0"/>
              <a:t>Vacant Positions</a:t>
            </a:r>
          </a:p>
        </p:txBody>
      </p:sp>
      <p:graphicFrame>
        <p:nvGraphicFramePr>
          <p:cNvPr id="6" name="Content Placeholder 5">
            <a:extLst>
              <a:ext uri="{FF2B5EF4-FFF2-40B4-BE49-F238E27FC236}">
                <a16:creationId xmlns:a16="http://schemas.microsoft.com/office/drawing/2014/main" id="{7588A811-B45A-421D-91DF-344FA02BF2F3}"/>
              </a:ext>
            </a:extLst>
          </p:cNvPr>
          <p:cNvGraphicFramePr>
            <a:graphicFrameLocks noGrp="1" noChangeAspect="1"/>
          </p:cNvGraphicFramePr>
          <p:nvPr>
            <p:ph sz="half" idx="2"/>
            <p:extLst>
              <p:ext uri="{D42A27DB-BD31-4B8C-83A1-F6EECF244321}">
                <p14:modId xmlns:p14="http://schemas.microsoft.com/office/powerpoint/2010/main" val="3050802055"/>
              </p:ext>
            </p:extLst>
          </p:nvPr>
        </p:nvGraphicFramePr>
        <p:xfrm>
          <a:off x="1508534" y="1293352"/>
          <a:ext cx="8386762" cy="5283113"/>
        </p:xfrm>
        <a:graphic>
          <a:graphicData uri="http://schemas.openxmlformats.org/presentationml/2006/ole">
            <mc:AlternateContent xmlns:mc="http://schemas.openxmlformats.org/markup-compatibility/2006">
              <mc:Choice xmlns:v="urn:schemas-microsoft-com:vml" Requires="v">
                <p:oleObj name="Worksheet" r:id="rId2" imgW="6667428" imgH="4200525" progId="Excel.Sheet.8">
                  <p:embed/>
                </p:oleObj>
              </mc:Choice>
              <mc:Fallback>
                <p:oleObj name="Worksheet" r:id="rId2" imgW="6667428" imgH="4200525" progId="Excel.Sheet.8">
                  <p:embed/>
                  <p:pic>
                    <p:nvPicPr>
                      <p:cNvPr id="6" name="Content Placeholder 5">
                        <a:extLst>
                          <a:ext uri="{FF2B5EF4-FFF2-40B4-BE49-F238E27FC236}">
                            <a16:creationId xmlns:a16="http://schemas.microsoft.com/office/drawing/2014/main" id="{7588A811-B45A-421D-91DF-344FA02BF2F3}"/>
                          </a:ext>
                        </a:extLst>
                      </p:cNvPr>
                      <p:cNvPicPr/>
                      <p:nvPr/>
                    </p:nvPicPr>
                    <p:blipFill>
                      <a:blip r:embed="rId3"/>
                      <a:stretch>
                        <a:fillRect/>
                      </a:stretch>
                    </p:blipFill>
                    <p:spPr>
                      <a:xfrm>
                        <a:off x="1508534" y="1293352"/>
                        <a:ext cx="8386762" cy="5283113"/>
                      </a:xfrm>
                      <a:prstGeom prst="rect">
                        <a:avLst/>
                      </a:prstGeom>
                    </p:spPr>
                  </p:pic>
                </p:oleObj>
              </mc:Fallback>
            </mc:AlternateContent>
          </a:graphicData>
        </a:graphic>
      </p:graphicFrame>
    </p:spTree>
    <p:extLst>
      <p:ext uri="{BB962C8B-B14F-4D97-AF65-F5344CB8AC3E}">
        <p14:creationId xmlns:p14="http://schemas.microsoft.com/office/powerpoint/2010/main" val="94029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10176" y="859110"/>
            <a:ext cx="10983479" cy="473825"/>
          </a:xfrm>
        </p:spPr>
        <p:txBody>
          <a:bodyPr/>
          <a:lstStyle/>
          <a:p>
            <a:pPr algn="ctr"/>
            <a:r>
              <a:rPr lang="en-US" dirty="0"/>
              <a:t>Vacant Positions</a:t>
            </a:r>
          </a:p>
        </p:txBody>
      </p:sp>
      <p:sp>
        <p:nvSpPr>
          <p:cNvPr id="4" name="Content Placeholder 3">
            <a:extLst>
              <a:ext uri="{FF2B5EF4-FFF2-40B4-BE49-F238E27FC236}">
                <a16:creationId xmlns:a16="http://schemas.microsoft.com/office/drawing/2014/main" id="{AC2BD2AC-9D6F-4D73-8598-36A17629C330}"/>
              </a:ext>
            </a:extLst>
          </p:cNvPr>
          <p:cNvSpPr>
            <a:spLocks noGrp="1"/>
          </p:cNvSpPr>
          <p:nvPr>
            <p:ph sz="half" idx="2"/>
          </p:nvPr>
        </p:nvSpPr>
        <p:spPr>
          <a:xfrm>
            <a:off x="385590" y="1921632"/>
            <a:ext cx="10786800" cy="4233162"/>
          </a:xfrm>
        </p:spPr>
        <p:txBody>
          <a:bodyPr/>
          <a:lstStyle/>
          <a:p>
            <a:pPr lvl="1">
              <a:buClr>
                <a:schemeClr val="accent5"/>
              </a:buClr>
            </a:pPr>
            <a:r>
              <a:rPr lang="en-US" sz="2400" dirty="0"/>
              <a:t>We are working closely with Human Resources to fill vacancies as quickly as possible that are approved by the Chief of Staff.</a:t>
            </a:r>
          </a:p>
          <a:p>
            <a:pPr lvl="1">
              <a:buClr>
                <a:schemeClr val="accent5"/>
              </a:buClr>
            </a:pPr>
            <a:r>
              <a:rPr lang="en-US" sz="2400" dirty="0"/>
              <a:t>Street Cleaning is using temp employes for General Laborer positions.</a:t>
            </a:r>
          </a:p>
          <a:p>
            <a:pPr lvl="1">
              <a:buClr>
                <a:schemeClr val="accent5"/>
              </a:buClr>
            </a:pPr>
            <a:r>
              <a:rPr lang="en-US" sz="2400" dirty="0"/>
              <a:t>Operations is using temp employees in Tree Crew Technician positions.</a:t>
            </a:r>
          </a:p>
          <a:p>
            <a:pPr lvl="1">
              <a:buClr>
                <a:schemeClr val="accent5"/>
              </a:buClr>
            </a:pPr>
            <a:r>
              <a:rPr lang="en-US" sz="2400" dirty="0"/>
              <a:t>Transportation has brought in temp employees to assist with the Special Projects Coordinator responsibilities and General Laborer positions.</a:t>
            </a:r>
          </a:p>
          <a:p>
            <a:pPr marL="742950" lvl="1" indent="-285750">
              <a:buClr>
                <a:schemeClr val="accent5"/>
              </a:buClr>
              <a:buFont typeface="Wingdings" panose="05000000000000000000" pitchFamily="2" charset="2"/>
              <a:buChar char="§"/>
            </a:pPr>
            <a:r>
              <a:rPr lang="en-US" sz="2400" dirty="0"/>
              <a:t>There is an operational need for the above listed positions. Further reduction of positions will impact services.</a:t>
            </a:r>
          </a:p>
          <a:p>
            <a:pPr marL="742950" lvl="1" indent="-285750">
              <a:buClr>
                <a:schemeClr val="accent5"/>
              </a:buClr>
              <a:buFont typeface="Wingdings" panose="05000000000000000000" pitchFamily="2" charset="2"/>
              <a:buChar char="§"/>
            </a:pPr>
            <a:r>
              <a:rPr lang="en-US" sz="2400" dirty="0"/>
              <a:t>Public Works averages 30-35 vacancies due to employee turnover and has had trouble in the current labor market attracting and retaining qualified staff due to the available salary ranges and residency requirements.</a:t>
            </a:r>
          </a:p>
          <a:p>
            <a:endParaRPr lang="en-US" dirty="0"/>
          </a:p>
        </p:txBody>
      </p:sp>
    </p:spTree>
    <p:extLst>
      <p:ext uri="{BB962C8B-B14F-4D97-AF65-F5344CB8AC3E}">
        <p14:creationId xmlns:p14="http://schemas.microsoft.com/office/powerpoint/2010/main" val="294733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35935" y="1930916"/>
            <a:ext cx="10657547" cy="4374191"/>
          </a:xfrm>
        </p:spPr>
        <p:txBody>
          <a:bodyPr/>
          <a:lstStyle/>
          <a:p>
            <a:pPr marL="0" indent="0">
              <a:buNone/>
            </a:pPr>
            <a:r>
              <a:rPr lang="en-US" dirty="0"/>
              <a:t>Discuss any proposed changes to positions (new position, deleted position, upgrade, realignment, transition, downgrade, title change, salary change, etc.).</a:t>
            </a:r>
            <a:endParaRPr lang="en-US" sz="1800" b="0" i="0" u="none" strike="noStrike" baseline="0" dirty="0">
              <a:solidFill>
                <a:srgbClr val="000000"/>
              </a:solidFill>
              <a:latin typeface="Times New Roman" panose="02020603050405020304" pitchFamily="18" charset="0"/>
            </a:endParaRPr>
          </a:p>
          <a:p>
            <a:pPr marL="457200" indent="-457200">
              <a:buFont typeface="+mj-lt"/>
              <a:buAutoNum type="alphaLcPeriod"/>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2 – General Fund</a:t>
            </a:r>
          </a:p>
        </p:txBody>
      </p:sp>
    </p:spTree>
    <p:extLst>
      <p:ext uri="{BB962C8B-B14F-4D97-AF65-F5344CB8AC3E}">
        <p14:creationId xmlns:p14="http://schemas.microsoft.com/office/powerpoint/2010/main" val="212493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904571" cy="473825"/>
          </a:xfrm>
        </p:spPr>
        <p:txBody>
          <a:bodyPr/>
          <a:lstStyle/>
          <a:p>
            <a:pPr algn="ctr"/>
            <a:r>
              <a:rPr lang="en-US" dirty="0"/>
              <a:t>Changes to Positions</a:t>
            </a:r>
          </a:p>
        </p:txBody>
      </p:sp>
      <p:graphicFrame>
        <p:nvGraphicFramePr>
          <p:cNvPr id="10" name="Object 9">
            <a:extLst>
              <a:ext uri="{FF2B5EF4-FFF2-40B4-BE49-F238E27FC236}">
                <a16:creationId xmlns:a16="http://schemas.microsoft.com/office/drawing/2014/main" id="{4316F433-0CFB-4797-AF23-2C3AA3065D02}"/>
              </a:ext>
            </a:extLst>
          </p:cNvPr>
          <p:cNvGraphicFramePr>
            <a:graphicFrameLocks noChangeAspect="1"/>
          </p:cNvGraphicFramePr>
          <p:nvPr>
            <p:extLst>
              <p:ext uri="{D42A27DB-BD31-4B8C-83A1-F6EECF244321}">
                <p14:modId xmlns:p14="http://schemas.microsoft.com/office/powerpoint/2010/main" val="3860377402"/>
              </p:ext>
            </p:extLst>
          </p:nvPr>
        </p:nvGraphicFramePr>
        <p:xfrm>
          <a:off x="2166158" y="2166173"/>
          <a:ext cx="6950075" cy="1425575"/>
        </p:xfrm>
        <a:graphic>
          <a:graphicData uri="http://schemas.openxmlformats.org/presentationml/2006/ole">
            <mc:AlternateContent xmlns:mc="http://schemas.openxmlformats.org/markup-compatibility/2006">
              <mc:Choice xmlns:v="urn:schemas-microsoft-com:vml" Requires="v">
                <p:oleObj name="Worksheet" r:id="rId2" imgW="5981772" imgH="1228822" progId="Excel.Sheet.8">
                  <p:embed/>
                </p:oleObj>
              </mc:Choice>
              <mc:Fallback>
                <p:oleObj name="Worksheet" r:id="rId2" imgW="5981772" imgH="1228822" progId="Excel.Sheet.8">
                  <p:embed/>
                  <p:pic>
                    <p:nvPicPr>
                      <p:cNvPr id="10" name="Object 9">
                        <a:extLst>
                          <a:ext uri="{FF2B5EF4-FFF2-40B4-BE49-F238E27FC236}">
                            <a16:creationId xmlns:a16="http://schemas.microsoft.com/office/drawing/2014/main" id="{4316F433-0CFB-4797-AF23-2C3AA3065D02}"/>
                          </a:ext>
                        </a:extLst>
                      </p:cNvPr>
                      <p:cNvPicPr/>
                      <p:nvPr/>
                    </p:nvPicPr>
                    <p:blipFill>
                      <a:blip r:embed="rId3"/>
                      <a:stretch>
                        <a:fillRect/>
                      </a:stretch>
                    </p:blipFill>
                    <p:spPr>
                      <a:xfrm>
                        <a:off x="2166158" y="2166173"/>
                        <a:ext cx="6950075" cy="1425575"/>
                      </a:xfrm>
                      <a:prstGeom prst="rect">
                        <a:avLst/>
                      </a:prstGeom>
                    </p:spPr>
                  </p:pic>
                </p:oleObj>
              </mc:Fallback>
            </mc:AlternateContent>
          </a:graphicData>
        </a:graphic>
      </p:graphicFrame>
      <p:sp>
        <p:nvSpPr>
          <p:cNvPr id="6" name="Content Placeholder 3">
            <a:extLst>
              <a:ext uri="{FF2B5EF4-FFF2-40B4-BE49-F238E27FC236}">
                <a16:creationId xmlns:a16="http://schemas.microsoft.com/office/drawing/2014/main" id="{C9081C9A-D98D-E5FD-4553-615FD20D2114}"/>
              </a:ext>
            </a:extLst>
          </p:cNvPr>
          <p:cNvSpPr>
            <a:spLocks noGrp="1"/>
          </p:cNvSpPr>
          <p:nvPr>
            <p:ph sz="half" idx="2"/>
          </p:nvPr>
        </p:nvSpPr>
        <p:spPr>
          <a:xfrm>
            <a:off x="385590" y="4296578"/>
            <a:ext cx="10786800" cy="1858216"/>
          </a:xfrm>
        </p:spPr>
        <p:txBody>
          <a:bodyPr>
            <a:normAutofit/>
          </a:bodyPr>
          <a:lstStyle/>
          <a:p>
            <a:pPr lvl="1">
              <a:buClr>
                <a:schemeClr val="accent5"/>
              </a:buClr>
            </a:pPr>
            <a:r>
              <a:rPr lang="en-US" dirty="0"/>
              <a:t>(4) Vacant Equipment Operator positions in Street Cleaning were downgraded to General Laborer III positions due to difficulty in hiring employees with CDL driver’s licenses. The G/L III positions don’t require a CDL license.</a:t>
            </a:r>
          </a:p>
        </p:txBody>
      </p:sp>
    </p:spTree>
    <p:extLst>
      <p:ext uri="{BB962C8B-B14F-4D97-AF65-F5344CB8AC3E}">
        <p14:creationId xmlns:p14="http://schemas.microsoft.com/office/powerpoint/2010/main" val="1781654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93405" y="1930915"/>
            <a:ext cx="11153553" cy="4342293"/>
          </a:xfrm>
        </p:spPr>
        <p:txBody>
          <a:bodyPr>
            <a:normAutofit/>
          </a:bodyPr>
          <a:lstStyle/>
          <a:p>
            <a:pPr marL="0" indent="0">
              <a:buNone/>
            </a:pPr>
            <a:r>
              <a:rPr lang="en-US" dirty="0"/>
              <a:t>Considering your proposed budget has ~117.55 full time positions, which ~75% consist of labor positions, and ~25% non-labor, discuss how your budget is augmented with additional staffing support for </a:t>
            </a:r>
            <a:r>
              <a:rPr lang="en-US" b="1" dirty="0"/>
              <a:t>$1.2M</a:t>
            </a:r>
            <a:r>
              <a:rPr lang="en-US" dirty="0"/>
              <a:t>:</a:t>
            </a:r>
          </a:p>
          <a:p>
            <a:pPr marL="0" indent="0">
              <a:buNone/>
            </a:pPr>
            <a:endParaRPr lang="en-US" sz="18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3 – General Fund</a:t>
            </a:r>
          </a:p>
        </p:txBody>
      </p:sp>
      <p:graphicFrame>
        <p:nvGraphicFramePr>
          <p:cNvPr id="5" name="Table 4">
            <a:extLst>
              <a:ext uri="{FF2B5EF4-FFF2-40B4-BE49-F238E27FC236}">
                <a16:creationId xmlns:a16="http://schemas.microsoft.com/office/drawing/2014/main" id="{CB5F3C3F-541E-1122-040C-C9FAB8681ABF}"/>
              </a:ext>
            </a:extLst>
          </p:cNvPr>
          <p:cNvGraphicFramePr>
            <a:graphicFrameLocks noGrp="1"/>
          </p:cNvGraphicFramePr>
          <p:nvPr>
            <p:extLst>
              <p:ext uri="{D42A27DB-BD31-4B8C-83A1-F6EECF244321}">
                <p14:modId xmlns:p14="http://schemas.microsoft.com/office/powerpoint/2010/main" val="864451554"/>
              </p:ext>
            </p:extLst>
          </p:nvPr>
        </p:nvGraphicFramePr>
        <p:xfrm>
          <a:off x="1906181" y="3701353"/>
          <a:ext cx="8128000" cy="2123440"/>
        </p:xfrm>
        <a:graphic>
          <a:graphicData uri="http://schemas.openxmlformats.org/drawingml/2006/table">
            <a:tbl>
              <a:tblPr firstRow="1" bandRow="1">
                <a:tableStyleId>{BDBED569-4797-4DF1-A0F4-6AAB3CD982D8}</a:tableStyleId>
              </a:tblPr>
              <a:tblGrid>
                <a:gridCol w="2032000">
                  <a:extLst>
                    <a:ext uri="{9D8B030D-6E8A-4147-A177-3AD203B41FA5}">
                      <a16:colId xmlns:a16="http://schemas.microsoft.com/office/drawing/2014/main" val="3854078501"/>
                    </a:ext>
                  </a:extLst>
                </a:gridCol>
                <a:gridCol w="2032000">
                  <a:extLst>
                    <a:ext uri="{9D8B030D-6E8A-4147-A177-3AD203B41FA5}">
                      <a16:colId xmlns:a16="http://schemas.microsoft.com/office/drawing/2014/main" val="814656147"/>
                    </a:ext>
                  </a:extLst>
                </a:gridCol>
                <a:gridCol w="2032000">
                  <a:extLst>
                    <a:ext uri="{9D8B030D-6E8A-4147-A177-3AD203B41FA5}">
                      <a16:colId xmlns:a16="http://schemas.microsoft.com/office/drawing/2014/main" val="3738564508"/>
                    </a:ext>
                  </a:extLst>
                </a:gridCol>
                <a:gridCol w="2032000">
                  <a:extLst>
                    <a:ext uri="{9D8B030D-6E8A-4147-A177-3AD203B41FA5}">
                      <a16:colId xmlns:a16="http://schemas.microsoft.com/office/drawing/2014/main" val="33229117"/>
                    </a:ext>
                  </a:extLst>
                </a:gridCol>
              </a:tblGrid>
              <a:tr h="370840">
                <a:tc>
                  <a:txBody>
                    <a:bodyPr/>
                    <a:lstStyle/>
                    <a:p>
                      <a:r>
                        <a:rPr lang="en-US" dirty="0"/>
                        <a:t>Professional Fees</a:t>
                      </a:r>
                    </a:p>
                  </a:txBody>
                  <a:tcPr/>
                </a:tc>
                <a:tc>
                  <a:txBody>
                    <a:bodyPr/>
                    <a:lstStyle/>
                    <a:p>
                      <a:r>
                        <a:rPr lang="en-US" dirty="0"/>
                        <a:t>FY’2026 Proposed Budget</a:t>
                      </a:r>
                    </a:p>
                  </a:txBody>
                  <a:tcPr/>
                </a:tc>
                <a:tc>
                  <a:txBody>
                    <a:bodyPr/>
                    <a:lstStyle/>
                    <a:p>
                      <a:r>
                        <a:rPr lang="en-US" dirty="0"/>
                        <a:t>FY’2025 Budget</a:t>
                      </a:r>
                    </a:p>
                  </a:txBody>
                  <a:tcPr/>
                </a:tc>
                <a:tc>
                  <a:txBody>
                    <a:bodyPr/>
                    <a:lstStyle/>
                    <a:p>
                      <a:r>
                        <a:rPr lang="en-US" dirty="0"/>
                        <a:t>Change</a:t>
                      </a:r>
                    </a:p>
                  </a:txBody>
                  <a:tcPr/>
                </a:tc>
                <a:extLst>
                  <a:ext uri="{0D108BD9-81ED-4DB2-BD59-A6C34878D82A}">
                    <a16:rowId xmlns:a16="http://schemas.microsoft.com/office/drawing/2014/main" val="1956923573"/>
                  </a:ext>
                </a:extLst>
              </a:tr>
              <a:tr h="370840">
                <a:tc>
                  <a:txBody>
                    <a:bodyPr/>
                    <a:lstStyle/>
                    <a:p>
                      <a:r>
                        <a:rPr lang="en-US" dirty="0"/>
                        <a:t>Consultants</a:t>
                      </a:r>
                    </a:p>
                  </a:txBody>
                  <a:tcPr/>
                </a:tc>
                <a:tc>
                  <a:txBody>
                    <a:bodyPr/>
                    <a:lstStyle/>
                    <a:p>
                      <a:r>
                        <a:rPr lang="en-US" sz="1800" b="0" i="0" u="none" strike="noStrike" kern="1200" baseline="0" dirty="0">
                          <a:solidFill>
                            <a:schemeClr val="tx1"/>
                          </a:solidFill>
                          <a:latin typeface="+mn-lt"/>
                          <a:ea typeface="+mn-ea"/>
                          <a:cs typeface="+mn-cs"/>
                        </a:rPr>
                        <a:t> $352,104 	</a:t>
                      </a:r>
                    </a:p>
                  </a:txBody>
                  <a:tcPr/>
                </a:tc>
                <a:tc>
                  <a:txBody>
                    <a:bodyPr/>
                    <a:lstStyle/>
                    <a:p>
                      <a:r>
                        <a:rPr lang="en-US" dirty="0"/>
                        <a:t>$331,154</a:t>
                      </a:r>
                    </a:p>
                  </a:txBody>
                  <a:tcPr/>
                </a:tc>
                <a:tc>
                  <a:txBody>
                    <a:bodyPr/>
                    <a:lstStyle/>
                    <a:p>
                      <a:r>
                        <a:rPr lang="en-US" dirty="0"/>
                        <a:t>$20,950</a:t>
                      </a:r>
                    </a:p>
                  </a:txBody>
                  <a:tcPr/>
                </a:tc>
                <a:extLst>
                  <a:ext uri="{0D108BD9-81ED-4DB2-BD59-A6C34878D82A}">
                    <a16:rowId xmlns:a16="http://schemas.microsoft.com/office/drawing/2014/main" val="2569621268"/>
                  </a:ext>
                </a:extLst>
              </a:tr>
              <a:tr h="370840">
                <a:tc>
                  <a:txBody>
                    <a:bodyPr/>
                    <a:lstStyle/>
                    <a:p>
                      <a:r>
                        <a:rPr lang="en-US" dirty="0"/>
                        <a:t>Engineering</a:t>
                      </a:r>
                    </a:p>
                  </a:txBody>
                  <a:tcPr/>
                </a:tc>
                <a:tc>
                  <a:txBody>
                    <a:bodyPr/>
                    <a:lstStyle/>
                    <a:p>
                      <a:r>
                        <a:rPr lang="en-US" dirty="0"/>
                        <a:t>$278,000</a:t>
                      </a:r>
                    </a:p>
                  </a:txBody>
                  <a:tcPr/>
                </a:tc>
                <a:tc>
                  <a:txBody>
                    <a:bodyPr/>
                    <a:lstStyle/>
                    <a:p>
                      <a:r>
                        <a:rPr lang="en-US" dirty="0"/>
                        <a:t>$278,000</a:t>
                      </a:r>
                    </a:p>
                  </a:txBody>
                  <a:tcPr/>
                </a:tc>
                <a:tc>
                  <a:txBody>
                    <a:bodyPr/>
                    <a:lstStyle/>
                    <a:p>
                      <a:endParaRPr lang="en-US"/>
                    </a:p>
                  </a:txBody>
                  <a:tcPr/>
                </a:tc>
                <a:extLst>
                  <a:ext uri="{0D108BD9-81ED-4DB2-BD59-A6C34878D82A}">
                    <a16:rowId xmlns:a16="http://schemas.microsoft.com/office/drawing/2014/main" val="3314842574"/>
                  </a:ext>
                </a:extLst>
              </a:tr>
              <a:tr h="370840">
                <a:tc>
                  <a:txBody>
                    <a:bodyPr/>
                    <a:lstStyle/>
                    <a:p>
                      <a:r>
                        <a:rPr lang="en-US" dirty="0"/>
                        <a:t>Temp Agency</a:t>
                      </a:r>
                    </a:p>
                  </a:txBody>
                  <a:tcPr/>
                </a:tc>
                <a:tc>
                  <a:txBody>
                    <a:bodyPr/>
                    <a:lstStyle/>
                    <a:p>
                      <a:r>
                        <a:rPr lang="en-US" dirty="0"/>
                        <a:t>$650,000</a:t>
                      </a:r>
                    </a:p>
                  </a:txBody>
                  <a:tcPr/>
                </a:tc>
                <a:tc>
                  <a:txBody>
                    <a:bodyPr/>
                    <a:lstStyle/>
                    <a:p>
                      <a:r>
                        <a:rPr lang="en-US" dirty="0"/>
                        <a:t>$615,000</a:t>
                      </a:r>
                    </a:p>
                  </a:txBody>
                  <a:tcPr/>
                </a:tc>
                <a:tc>
                  <a:txBody>
                    <a:bodyPr/>
                    <a:lstStyle/>
                    <a:p>
                      <a:r>
                        <a:rPr lang="en-US" dirty="0"/>
                        <a:t>$35,000</a:t>
                      </a:r>
                    </a:p>
                  </a:txBody>
                  <a:tcPr/>
                </a:tc>
                <a:extLst>
                  <a:ext uri="{0D108BD9-81ED-4DB2-BD59-A6C34878D82A}">
                    <a16:rowId xmlns:a16="http://schemas.microsoft.com/office/drawing/2014/main" val="2838561249"/>
                  </a:ext>
                </a:extLst>
              </a:tr>
              <a:tr h="370840">
                <a:tc>
                  <a:txBody>
                    <a:bodyPr/>
                    <a:lstStyle/>
                    <a:p>
                      <a:r>
                        <a:rPr lang="en-US" b="1" dirty="0"/>
                        <a:t>Total</a:t>
                      </a:r>
                    </a:p>
                  </a:txBody>
                  <a:tcPr/>
                </a:tc>
                <a:tc>
                  <a:txBody>
                    <a:bodyPr/>
                    <a:lstStyle/>
                    <a:p>
                      <a:r>
                        <a:rPr lang="en-US" b="1" dirty="0"/>
                        <a:t>$1,280,104</a:t>
                      </a:r>
                    </a:p>
                  </a:txBody>
                  <a:tcPr/>
                </a:tc>
                <a:tc>
                  <a:txBody>
                    <a:bodyPr/>
                    <a:lstStyle/>
                    <a:p>
                      <a:r>
                        <a:rPr lang="en-US" b="1" dirty="0"/>
                        <a:t>$1,224,154</a:t>
                      </a:r>
                    </a:p>
                  </a:txBody>
                  <a:tcPr/>
                </a:tc>
                <a:tc>
                  <a:txBody>
                    <a:bodyPr/>
                    <a:lstStyle/>
                    <a:p>
                      <a:r>
                        <a:rPr lang="en-US" b="1" dirty="0"/>
                        <a:t>$55,950</a:t>
                      </a:r>
                    </a:p>
                  </a:txBody>
                  <a:tcPr/>
                </a:tc>
                <a:extLst>
                  <a:ext uri="{0D108BD9-81ED-4DB2-BD59-A6C34878D82A}">
                    <a16:rowId xmlns:a16="http://schemas.microsoft.com/office/drawing/2014/main" val="2129856047"/>
                  </a:ext>
                </a:extLst>
              </a:tr>
            </a:tbl>
          </a:graphicData>
        </a:graphic>
      </p:graphicFrame>
    </p:spTree>
    <p:extLst>
      <p:ext uri="{BB962C8B-B14F-4D97-AF65-F5344CB8AC3E}">
        <p14:creationId xmlns:p14="http://schemas.microsoft.com/office/powerpoint/2010/main" val="1143240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3CC15-D47A-A119-00D0-26008B66A9C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DAF3D5-23A5-A509-B0CC-C554FEE033C1}"/>
              </a:ext>
            </a:extLst>
          </p:cNvPr>
          <p:cNvSpPr>
            <a:spLocks noGrp="1"/>
          </p:cNvSpPr>
          <p:nvPr>
            <p:ph sz="half" idx="2"/>
          </p:nvPr>
        </p:nvSpPr>
        <p:spPr>
          <a:xfrm>
            <a:off x="393405" y="1930915"/>
            <a:ext cx="11153553" cy="4342293"/>
          </a:xfrm>
        </p:spPr>
        <p:txBody>
          <a:bodyPr>
            <a:normAutofit/>
          </a:bodyPr>
          <a:lstStyle/>
          <a:p>
            <a:pPr marL="457200" indent="-457200">
              <a:buClr>
                <a:schemeClr val="accent5"/>
              </a:buClr>
              <a:buFont typeface="+mj-lt"/>
              <a:buAutoNum type="alphaLcPeriod"/>
            </a:pPr>
            <a:r>
              <a:rPr lang="en-US" sz="2000" dirty="0"/>
              <a:t>Specify vendor name, amount of contract, expiration date, length of contract, how long City has been doing business with the vendor, and scope of services.</a:t>
            </a:r>
          </a:p>
          <a:p>
            <a:pPr marL="457200" indent="-457200">
              <a:buClr>
                <a:schemeClr val="accent5"/>
              </a:buClr>
              <a:buFont typeface="+mj-lt"/>
              <a:buAutoNum type="alphaLcPeriod"/>
            </a:pPr>
            <a:r>
              <a:rPr lang="en-US" sz="2000" dirty="0"/>
              <a:t>Specify if any vendors are DBE’s.</a:t>
            </a:r>
          </a:p>
          <a:p>
            <a:pPr marL="457200" indent="-457200">
              <a:buClr>
                <a:schemeClr val="accent5"/>
              </a:buClr>
              <a:buFont typeface="+mj-lt"/>
              <a:buAutoNum type="alphaLcPeriod"/>
            </a:pPr>
            <a:r>
              <a:rPr lang="en-US" sz="2000" dirty="0"/>
              <a:t>Specify any reoccurring contracts. </a:t>
            </a:r>
          </a:p>
          <a:p>
            <a:pPr marL="457200" indent="-457200">
              <a:buClr>
                <a:schemeClr val="accent5"/>
              </a:buClr>
              <a:buFont typeface="+mj-lt"/>
              <a:buAutoNum type="alphaLcPeriod" startAt="4"/>
            </a:pPr>
            <a:r>
              <a:rPr lang="en-US" sz="2000" dirty="0"/>
              <a:t>Specify hourly wages and length of service for all temporary, limited service or contracted employees, and number of limited-service employees.</a:t>
            </a:r>
          </a:p>
          <a:p>
            <a:pPr marL="457200" indent="-457200">
              <a:buClr>
                <a:schemeClr val="accent5"/>
              </a:buClr>
              <a:buFont typeface="+mj-lt"/>
              <a:buAutoNum type="alphaLcPeriod" startAt="4"/>
            </a:pPr>
            <a:r>
              <a:rPr lang="en-US" sz="2000" dirty="0"/>
              <a:t>Realizing vacancies, residency concerns, and specialized expertise, share any consideration for transferring of knowledge and or not so heavily dependent on outside resources.</a:t>
            </a:r>
          </a:p>
          <a:p>
            <a:endParaRPr lang="en-US" sz="18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B6D543F9-9282-9B21-41C7-BF97E8EEF86A}"/>
              </a:ext>
            </a:extLst>
          </p:cNvPr>
          <p:cNvSpPr>
            <a:spLocks noGrp="1"/>
          </p:cNvSpPr>
          <p:nvPr>
            <p:ph sz="half" idx="13"/>
          </p:nvPr>
        </p:nvSpPr>
        <p:spPr/>
        <p:txBody>
          <a:bodyPr/>
          <a:lstStyle/>
          <a:p>
            <a:r>
              <a:rPr lang="en-US" dirty="0"/>
              <a:t>Question 3 – General Fund</a:t>
            </a:r>
          </a:p>
        </p:txBody>
      </p:sp>
    </p:spTree>
    <p:extLst>
      <p:ext uri="{BB962C8B-B14F-4D97-AF65-F5344CB8AC3E}">
        <p14:creationId xmlns:p14="http://schemas.microsoft.com/office/powerpoint/2010/main" val="1690895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a:extLst>
              <a:ext uri="{FF2B5EF4-FFF2-40B4-BE49-F238E27FC236}">
                <a16:creationId xmlns:a16="http://schemas.microsoft.com/office/drawing/2014/main" id="{CB4E43CF-97EF-41DE-B32A-9804442562AE}"/>
              </a:ext>
            </a:extLst>
          </p:cNvPr>
          <p:cNvGraphicFramePr>
            <a:graphicFrameLocks noChangeAspect="1"/>
          </p:cNvGraphicFramePr>
          <p:nvPr/>
        </p:nvGraphicFramePr>
        <p:xfrm>
          <a:off x="533400" y="803275"/>
          <a:ext cx="9682163" cy="5967413"/>
        </p:xfrm>
        <a:graphic>
          <a:graphicData uri="http://schemas.openxmlformats.org/presentationml/2006/ole">
            <mc:AlternateContent xmlns:mc="http://schemas.openxmlformats.org/markup-compatibility/2006">
              <mc:Choice xmlns:v="urn:schemas-microsoft-com:vml" Requires="v">
                <p:oleObj name="Worksheet" r:id="rId2" imgW="10648914" imgH="6562596" progId="Excel.Sheet.8">
                  <p:embed/>
                </p:oleObj>
              </mc:Choice>
              <mc:Fallback>
                <p:oleObj name="Worksheet" r:id="rId2" imgW="10648914" imgH="6562596" progId="Excel.Sheet.8">
                  <p:embed/>
                  <p:pic>
                    <p:nvPicPr>
                      <p:cNvPr id="9" name="Object 8">
                        <a:extLst>
                          <a:ext uri="{FF2B5EF4-FFF2-40B4-BE49-F238E27FC236}">
                            <a16:creationId xmlns:a16="http://schemas.microsoft.com/office/drawing/2014/main" id="{CB4E43CF-97EF-41DE-B32A-9804442562AE}"/>
                          </a:ext>
                        </a:extLst>
                      </p:cNvPr>
                      <p:cNvPicPr/>
                      <p:nvPr/>
                    </p:nvPicPr>
                    <p:blipFill>
                      <a:blip r:embed="rId3"/>
                      <a:stretch>
                        <a:fillRect/>
                      </a:stretch>
                    </p:blipFill>
                    <p:spPr>
                      <a:xfrm>
                        <a:off x="533400" y="803275"/>
                        <a:ext cx="9682163" cy="5967413"/>
                      </a:xfrm>
                      <a:prstGeom prst="rect">
                        <a:avLst/>
                      </a:prstGeom>
                    </p:spPr>
                  </p:pic>
                </p:oleObj>
              </mc:Fallback>
            </mc:AlternateContent>
          </a:graphicData>
        </a:graphic>
      </p:graphicFrame>
    </p:spTree>
    <p:extLst>
      <p:ext uri="{BB962C8B-B14F-4D97-AF65-F5344CB8AC3E}">
        <p14:creationId xmlns:p14="http://schemas.microsoft.com/office/powerpoint/2010/main" val="2971082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30915"/>
            <a:ext cx="11358047" cy="4342293"/>
          </a:xfrm>
        </p:spPr>
        <p:txBody>
          <a:bodyPr>
            <a:normAutofit/>
          </a:bodyPr>
          <a:lstStyle/>
          <a:p>
            <a:endParaRPr lang="en-US" sz="1800" b="0" i="0" u="none" strike="noStrike" baseline="0" dirty="0">
              <a:solidFill>
                <a:srgbClr val="000000"/>
              </a:solidFill>
              <a:latin typeface="Times New Roman" panose="02020603050405020304" pitchFamily="18" charset="0"/>
            </a:endParaRPr>
          </a:p>
          <a:p>
            <a:pPr algn="l"/>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252261" cy="473825"/>
          </a:xfrm>
        </p:spPr>
        <p:txBody>
          <a:bodyPr>
            <a:normAutofit/>
          </a:bodyPr>
          <a:lstStyle/>
          <a:p>
            <a:pPr algn="ctr"/>
            <a:r>
              <a:rPr lang="en-US" dirty="0"/>
              <a:t>Consultants, Engineering, Temp Agencies</a:t>
            </a:r>
          </a:p>
        </p:txBody>
      </p:sp>
      <p:graphicFrame>
        <p:nvGraphicFramePr>
          <p:cNvPr id="4" name="Object 3">
            <a:extLst>
              <a:ext uri="{FF2B5EF4-FFF2-40B4-BE49-F238E27FC236}">
                <a16:creationId xmlns:a16="http://schemas.microsoft.com/office/drawing/2014/main" id="{3FEF4D3C-D096-4111-BDA5-09CD0CAC2456}"/>
              </a:ext>
            </a:extLst>
          </p:cNvPr>
          <p:cNvGraphicFramePr>
            <a:graphicFrameLocks noChangeAspect="1"/>
          </p:cNvGraphicFramePr>
          <p:nvPr>
            <p:extLst>
              <p:ext uri="{D42A27DB-BD31-4B8C-83A1-F6EECF244321}">
                <p14:modId xmlns:p14="http://schemas.microsoft.com/office/powerpoint/2010/main" val="1397812443"/>
              </p:ext>
            </p:extLst>
          </p:nvPr>
        </p:nvGraphicFramePr>
        <p:xfrm>
          <a:off x="2541588" y="1930400"/>
          <a:ext cx="6172200" cy="2255838"/>
        </p:xfrm>
        <a:graphic>
          <a:graphicData uri="http://schemas.openxmlformats.org/presentationml/2006/ole">
            <mc:AlternateContent xmlns:mc="http://schemas.openxmlformats.org/markup-compatibility/2006">
              <mc:Choice xmlns:v="urn:schemas-microsoft-com:vml" Requires="v">
                <p:oleObj name="Worksheet" r:id="rId2" imgW="5248402" imgH="2190621" progId="Excel.Sheet.8">
                  <p:embed/>
                </p:oleObj>
              </mc:Choice>
              <mc:Fallback>
                <p:oleObj name="Worksheet" r:id="rId2" imgW="5248402" imgH="2190621" progId="Excel.Sheet.8">
                  <p:embed/>
                  <p:pic>
                    <p:nvPicPr>
                      <p:cNvPr id="4" name="Object 3">
                        <a:extLst>
                          <a:ext uri="{FF2B5EF4-FFF2-40B4-BE49-F238E27FC236}">
                            <a16:creationId xmlns:a16="http://schemas.microsoft.com/office/drawing/2014/main" id="{3FEF4D3C-D096-4111-BDA5-09CD0CAC2456}"/>
                          </a:ext>
                        </a:extLst>
                      </p:cNvPr>
                      <p:cNvPicPr/>
                      <p:nvPr/>
                    </p:nvPicPr>
                    <p:blipFill>
                      <a:blip r:embed="rId3"/>
                      <a:stretch>
                        <a:fillRect/>
                      </a:stretch>
                    </p:blipFill>
                    <p:spPr>
                      <a:xfrm>
                        <a:off x="2541588" y="1930400"/>
                        <a:ext cx="6172200" cy="2255838"/>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61F09DE-8B93-BE69-19BB-8233BD3BE201}"/>
              </a:ext>
            </a:extLst>
          </p:cNvPr>
          <p:cNvGraphicFramePr>
            <a:graphicFrameLocks noChangeAspect="1"/>
          </p:cNvGraphicFramePr>
          <p:nvPr>
            <p:extLst>
              <p:ext uri="{D42A27DB-BD31-4B8C-83A1-F6EECF244321}">
                <p14:modId xmlns:p14="http://schemas.microsoft.com/office/powerpoint/2010/main" val="2360737194"/>
              </p:ext>
            </p:extLst>
          </p:nvPr>
        </p:nvGraphicFramePr>
        <p:xfrm>
          <a:off x="2541589" y="4454093"/>
          <a:ext cx="6172200" cy="1273723"/>
        </p:xfrm>
        <a:graphic>
          <a:graphicData uri="http://schemas.openxmlformats.org/presentationml/2006/ole">
            <mc:AlternateContent xmlns:mc="http://schemas.openxmlformats.org/markup-compatibility/2006">
              <mc:Choice xmlns:v="urn:schemas-microsoft-com:vml" Requires="v">
                <p:oleObj name="Worksheet" r:id="rId4" imgW="5248402" imgH="1238379" progId="Excel.Sheet.8">
                  <p:embed/>
                </p:oleObj>
              </mc:Choice>
              <mc:Fallback>
                <p:oleObj name="Worksheet" r:id="rId4" imgW="5248402" imgH="1238379" progId="Excel.Sheet.8">
                  <p:embed/>
                  <p:pic>
                    <p:nvPicPr>
                      <p:cNvPr id="6" name="Object 5">
                        <a:extLst>
                          <a:ext uri="{FF2B5EF4-FFF2-40B4-BE49-F238E27FC236}">
                            <a16:creationId xmlns:a16="http://schemas.microsoft.com/office/drawing/2014/main" id="{361F09DE-8B93-BE69-19BB-8233BD3BE201}"/>
                          </a:ext>
                        </a:extLst>
                      </p:cNvPr>
                      <p:cNvPicPr/>
                      <p:nvPr/>
                    </p:nvPicPr>
                    <p:blipFill>
                      <a:blip r:embed="rId5"/>
                      <a:stretch>
                        <a:fillRect/>
                      </a:stretch>
                    </p:blipFill>
                    <p:spPr>
                      <a:xfrm>
                        <a:off x="2541589" y="4454093"/>
                        <a:ext cx="6172200" cy="1273723"/>
                      </a:xfrm>
                      <a:prstGeom prst="rect">
                        <a:avLst/>
                      </a:prstGeom>
                    </p:spPr>
                  </p:pic>
                </p:oleObj>
              </mc:Fallback>
            </mc:AlternateContent>
          </a:graphicData>
        </a:graphic>
      </p:graphicFrame>
    </p:spTree>
    <p:extLst>
      <p:ext uri="{BB962C8B-B14F-4D97-AF65-F5344CB8AC3E}">
        <p14:creationId xmlns:p14="http://schemas.microsoft.com/office/powerpoint/2010/main" val="63010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252261" cy="473825"/>
          </a:xfrm>
        </p:spPr>
        <p:txBody>
          <a:bodyPr>
            <a:normAutofit/>
          </a:bodyPr>
          <a:lstStyle/>
          <a:p>
            <a:pPr algn="ctr"/>
            <a:r>
              <a:rPr lang="en-US" dirty="0"/>
              <a:t>Consultants, Engineering, Temp Agencies</a:t>
            </a:r>
          </a:p>
        </p:txBody>
      </p:sp>
      <p:sp>
        <p:nvSpPr>
          <p:cNvPr id="5" name="TextBox 4">
            <a:extLst>
              <a:ext uri="{FF2B5EF4-FFF2-40B4-BE49-F238E27FC236}">
                <a16:creationId xmlns:a16="http://schemas.microsoft.com/office/drawing/2014/main" id="{D4846DA2-2BB9-41AA-9176-37F80041DDB1}"/>
              </a:ext>
            </a:extLst>
          </p:cNvPr>
          <p:cNvSpPr txBox="1"/>
          <p:nvPr/>
        </p:nvSpPr>
        <p:spPr>
          <a:xfrm>
            <a:off x="584003" y="2047147"/>
            <a:ext cx="10827488" cy="3416320"/>
          </a:xfrm>
          <a:prstGeom prst="rect">
            <a:avLst/>
          </a:prstGeom>
          <a:noFill/>
        </p:spPr>
        <p:txBody>
          <a:bodyPr wrap="square" rtlCol="0">
            <a:spAutoFit/>
          </a:bodyPr>
          <a:lstStyle/>
          <a:p>
            <a:pPr marL="285750" indent="-285750">
              <a:buClr>
                <a:schemeClr val="accent5"/>
              </a:buClr>
              <a:buFont typeface="Wingdings" panose="05000000000000000000" pitchFamily="2" charset="2"/>
              <a:buChar char="§"/>
            </a:pPr>
            <a:r>
              <a:rPr lang="en-US" sz="2400" dirty="0"/>
              <a:t>Public Works managers bring in the necessary assistance they need for the project at hand.</a:t>
            </a:r>
          </a:p>
          <a:p>
            <a:pPr marL="285750" indent="-285750">
              <a:buClr>
                <a:schemeClr val="accent5"/>
              </a:buClr>
              <a:buFont typeface="Wingdings" panose="05000000000000000000" pitchFamily="2" charset="2"/>
              <a:buChar char="§"/>
            </a:pPr>
            <a:r>
              <a:rPr lang="en-US" sz="2400" dirty="0"/>
              <a:t>Specific expertise is often required for which we don’t have someone on staff that can design or engineer a specific project.</a:t>
            </a:r>
          </a:p>
          <a:p>
            <a:pPr marL="285750" indent="-285750">
              <a:buClr>
                <a:schemeClr val="accent5"/>
              </a:buClr>
              <a:buFont typeface="Wingdings" panose="05000000000000000000" pitchFamily="2" charset="2"/>
              <a:buChar char="§"/>
            </a:pPr>
            <a:r>
              <a:rPr lang="en-US" sz="2400" dirty="0"/>
              <a:t>By using outside engineers, the design liability is assumed by the engineer of record not the Public Works manager.</a:t>
            </a:r>
          </a:p>
          <a:p>
            <a:pPr marL="285750" indent="-285750">
              <a:buClr>
                <a:schemeClr val="accent5"/>
              </a:buClr>
              <a:buFont typeface="Wingdings" panose="05000000000000000000" pitchFamily="2" charset="2"/>
              <a:buChar char="§"/>
            </a:pPr>
            <a:r>
              <a:rPr lang="en-US" sz="2400" dirty="0"/>
              <a:t>With the large number of projects on-going there are not enough project managers on staff. Our staff manages outside engineers and consultants to assure that tasks and projects are completed successfully.</a:t>
            </a:r>
          </a:p>
        </p:txBody>
      </p:sp>
    </p:spTree>
    <p:extLst>
      <p:ext uri="{BB962C8B-B14F-4D97-AF65-F5344CB8AC3E}">
        <p14:creationId xmlns:p14="http://schemas.microsoft.com/office/powerpoint/2010/main" val="1239018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74158" y="1930916"/>
            <a:ext cx="10519324" cy="4606408"/>
          </a:xfrm>
        </p:spPr>
        <p:txBody>
          <a:bodyPr/>
          <a:lstStyle/>
          <a:p>
            <a:pPr marL="0" indent="0">
              <a:buNone/>
            </a:pPr>
            <a:r>
              <a:rPr lang="en-US" dirty="0"/>
              <a:t>Discuss the planned use of</a:t>
            </a:r>
            <a:r>
              <a:rPr lang="en-US" b="1" dirty="0"/>
              <a:t> </a:t>
            </a:r>
            <a:r>
              <a:rPr lang="en-US" dirty="0"/>
              <a:t>~</a:t>
            </a:r>
            <a:r>
              <a:rPr lang="en-US" b="1" u="sng" dirty="0"/>
              <a:t>$471K </a:t>
            </a:r>
            <a:r>
              <a:rPr lang="en-US" dirty="0"/>
              <a:t>budgeted for Overtime, and the mechanisms in place to control overtime.</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4 – General Fund</a:t>
            </a:r>
          </a:p>
        </p:txBody>
      </p:sp>
    </p:spTree>
    <p:extLst>
      <p:ext uri="{BB962C8B-B14F-4D97-AF65-F5344CB8AC3E}">
        <p14:creationId xmlns:p14="http://schemas.microsoft.com/office/powerpoint/2010/main" val="81273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401562" y="1921632"/>
            <a:ext cx="10983479" cy="4233162"/>
          </a:xfrm>
        </p:spPr>
        <p:txBody>
          <a:bodyPr/>
          <a:lstStyle/>
          <a:p>
            <a:pPr>
              <a:buClr>
                <a:schemeClr val="accent5"/>
              </a:buClr>
              <a:buFont typeface="Wingdings" panose="05000000000000000000" pitchFamily="2" charset="2"/>
              <a:buChar char="§"/>
            </a:pPr>
            <a:r>
              <a:rPr lang="en-US" sz="2400" dirty="0"/>
              <a:t>Administration - $10k</a:t>
            </a:r>
          </a:p>
          <a:p>
            <a:pPr lvl="1">
              <a:buClr>
                <a:schemeClr val="accent5"/>
              </a:buClr>
              <a:buSzPct val="100000"/>
              <a:buFont typeface="Wingdings" panose="05000000000000000000" pitchFamily="2" charset="2"/>
              <a:buChar char="Ø"/>
            </a:pPr>
            <a:r>
              <a:rPr lang="en-US" dirty="0"/>
              <a:t>Snow Events and Construction Inspectors</a:t>
            </a:r>
          </a:p>
          <a:p>
            <a:pPr>
              <a:buClr>
                <a:schemeClr val="accent5"/>
              </a:buClr>
              <a:buFont typeface="Wingdings" panose="05000000000000000000" pitchFamily="2" charset="2"/>
              <a:buChar char="§"/>
            </a:pPr>
            <a:r>
              <a:rPr lang="en-US" sz="2400" dirty="0"/>
              <a:t>Street Maintenance</a:t>
            </a:r>
            <a:r>
              <a:rPr lang="en-US" dirty="0"/>
              <a:t> </a:t>
            </a:r>
            <a:r>
              <a:rPr lang="en-US" sz="2400" dirty="0"/>
              <a:t>- $3.8k</a:t>
            </a:r>
          </a:p>
          <a:p>
            <a:pPr lvl="1">
              <a:buClr>
                <a:schemeClr val="accent5"/>
              </a:buClr>
              <a:buSzPct val="100000"/>
              <a:buFont typeface="Wingdings" panose="05000000000000000000" pitchFamily="2" charset="2"/>
              <a:buChar char="Ø"/>
            </a:pPr>
            <a:r>
              <a:rPr lang="en-US" dirty="0"/>
              <a:t>Street Repairs and Snow Events</a:t>
            </a:r>
          </a:p>
          <a:p>
            <a:pPr>
              <a:buClr>
                <a:schemeClr val="accent5"/>
              </a:buClr>
              <a:buFont typeface="Wingdings" panose="05000000000000000000" pitchFamily="2" charset="2"/>
              <a:buChar char="§"/>
            </a:pPr>
            <a:r>
              <a:rPr lang="en-US" sz="2400" dirty="0"/>
              <a:t>Transportation - $135k</a:t>
            </a:r>
          </a:p>
          <a:p>
            <a:pPr lvl="1">
              <a:buClr>
                <a:schemeClr val="accent5"/>
              </a:buClr>
              <a:buSzPct val="100000"/>
              <a:buFont typeface="Wingdings" panose="05000000000000000000" pitchFamily="2" charset="2"/>
              <a:buChar char="Ø"/>
            </a:pPr>
            <a:r>
              <a:rPr lang="en-US" dirty="0"/>
              <a:t>Emergency Repairs, Knockdowns, Street Light Outages, Crosswalk Painting, Special Projects</a:t>
            </a:r>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0983478" cy="473825"/>
          </a:xfrm>
        </p:spPr>
        <p:txBody>
          <a:bodyPr/>
          <a:lstStyle/>
          <a:p>
            <a:pPr algn="ctr"/>
            <a:r>
              <a:rPr lang="en-US" dirty="0"/>
              <a:t>Overtime – General Fund</a:t>
            </a:r>
          </a:p>
        </p:txBody>
      </p:sp>
    </p:spTree>
    <p:extLst>
      <p:ext uri="{BB962C8B-B14F-4D97-AF65-F5344CB8AC3E}">
        <p14:creationId xmlns:p14="http://schemas.microsoft.com/office/powerpoint/2010/main" val="3406271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465358" y="1996060"/>
            <a:ext cx="11080319" cy="4233162"/>
          </a:xfrm>
        </p:spPr>
        <p:txBody>
          <a:bodyPr/>
          <a:lstStyle/>
          <a:p>
            <a:pPr>
              <a:buClr>
                <a:schemeClr val="accent5"/>
              </a:buClr>
              <a:buFont typeface="Wingdings" panose="05000000000000000000" pitchFamily="2" charset="2"/>
              <a:buChar char="§"/>
            </a:pPr>
            <a:r>
              <a:rPr lang="en-US" sz="2400" dirty="0"/>
              <a:t>Street Cleaning - $170k</a:t>
            </a:r>
          </a:p>
          <a:p>
            <a:pPr lvl="1">
              <a:buClr>
                <a:schemeClr val="accent5"/>
              </a:buClr>
              <a:buSzPct val="100000"/>
              <a:buFont typeface="Wingdings" panose="05000000000000000000" pitchFamily="2" charset="2"/>
              <a:buChar char="Ø"/>
            </a:pPr>
            <a:r>
              <a:rPr lang="en-US" dirty="0"/>
              <a:t>Snow Events, Leaf Pickups and Cleanup for Special Events</a:t>
            </a:r>
          </a:p>
          <a:p>
            <a:pPr>
              <a:buClr>
                <a:schemeClr val="accent5"/>
              </a:buClr>
              <a:buFont typeface="Wingdings" panose="05000000000000000000" pitchFamily="2" charset="2"/>
              <a:buChar char="§"/>
            </a:pPr>
            <a:r>
              <a:rPr lang="en-US" sz="2400" dirty="0"/>
              <a:t>Rubbish Collection</a:t>
            </a:r>
            <a:r>
              <a:rPr lang="en-US" dirty="0"/>
              <a:t> </a:t>
            </a:r>
            <a:r>
              <a:rPr lang="en-US" sz="2400" dirty="0"/>
              <a:t>- $110k</a:t>
            </a:r>
          </a:p>
          <a:p>
            <a:pPr lvl="1">
              <a:buClr>
                <a:schemeClr val="accent5"/>
              </a:buClr>
              <a:buSzPct val="100000"/>
              <a:buFont typeface="Wingdings" panose="05000000000000000000" pitchFamily="2" charset="2"/>
              <a:buChar char="Ø"/>
            </a:pPr>
            <a:r>
              <a:rPr lang="en-US" dirty="0"/>
              <a:t>Snow Events, Household Hazardous Waste Events and Trash Requests</a:t>
            </a:r>
          </a:p>
          <a:p>
            <a:pPr>
              <a:buClr>
                <a:schemeClr val="accent5"/>
              </a:buClr>
              <a:buFont typeface="Wingdings" panose="05000000000000000000" pitchFamily="2" charset="2"/>
              <a:buChar char="§"/>
            </a:pPr>
            <a:r>
              <a:rPr lang="en-US" sz="2400" dirty="0"/>
              <a:t>Property Maintenance - $42k	</a:t>
            </a:r>
          </a:p>
          <a:p>
            <a:pPr lvl="1">
              <a:buClr>
                <a:schemeClr val="accent5"/>
              </a:buClr>
              <a:buSzPct val="100000"/>
              <a:buFont typeface="Wingdings" panose="05000000000000000000" pitchFamily="2" charset="2"/>
              <a:buChar char="Ø"/>
            </a:pPr>
            <a:r>
              <a:rPr lang="en-US" dirty="0"/>
              <a:t>Snow Events, Special Events and Emergency Call-In Time</a:t>
            </a:r>
          </a:p>
          <a:p>
            <a:pPr>
              <a:buClr>
                <a:schemeClr val="accent5"/>
              </a:buClr>
              <a:buFont typeface="Wingdings" panose="05000000000000000000" pitchFamily="2" charset="2"/>
              <a:buChar char="§"/>
            </a:pPr>
            <a:r>
              <a:rPr lang="en-US" dirty="0"/>
              <a:t>All overtime must be authorized by the division director and approved by the division supervisor and is monitored regularly through the Kronos Timekeeping system by management.</a:t>
            </a:r>
          </a:p>
          <a:p>
            <a:endParaRPr lang="en-US" dirty="0"/>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0751991" cy="473825"/>
          </a:xfrm>
        </p:spPr>
        <p:txBody>
          <a:bodyPr/>
          <a:lstStyle/>
          <a:p>
            <a:pPr algn="ctr"/>
            <a:r>
              <a:rPr lang="en-US" dirty="0"/>
              <a:t>Overtime – General Fund</a:t>
            </a:r>
          </a:p>
        </p:txBody>
      </p:sp>
    </p:spTree>
    <p:extLst>
      <p:ext uri="{BB962C8B-B14F-4D97-AF65-F5344CB8AC3E}">
        <p14:creationId xmlns:p14="http://schemas.microsoft.com/office/powerpoint/2010/main" val="1834706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93405" y="1662545"/>
            <a:ext cx="10877107" cy="4685091"/>
          </a:xfrm>
        </p:spPr>
        <p:txBody>
          <a:bodyPr>
            <a:normAutofit/>
          </a:bodyPr>
          <a:lstStyle/>
          <a:p>
            <a:pPr marL="0" indent="0">
              <a:buNone/>
            </a:pPr>
            <a:r>
              <a:rPr lang="en-US" dirty="0"/>
              <a:t>Discuss the approximately </a:t>
            </a:r>
            <a:r>
              <a:rPr lang="en-US" b="1" u="sng" dirty="0"/>
              <a:t>$2.7M </a:t>
            </a:r>
            <a:r>
              <a:rPr lang="en-US" dirty="0"/>
              <a:t>budgeted in the Contracted Maintenance account category, up ~</a:t>
            </a:r>
            <a:r>
              <a:rPr lang="en-US" b="1" u="sng" dirty="0"/>
              <a:t>$305K </a:t>
            </a:r>
            <a:r>
              <a:rPr lang="en-US" dirty="0"/>
              <a:t>over the prior year’s budget.</a:t>
            </a:r>
          </a:p>
          <a:p>
            <a:endParaRPr lang="en-US" dirty="0"/>
          </a:p>
          <a:p>
            <a:endParaRPr lang="en-US" dirty="0"/>
          </a:p>
          <a:p>
            <a:endParaRPr lang="en-US" dirty="0"/>
          </a:p>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5 – General Fund</a:t>
            </a:r>
          </a:p>
        </p:txBody>
      </p:sp>
      <p:graphicFrame>
        <p:nvGraphicFramePr>
          <p:cNvPr id="4" name="Table 4">
            <a:extLst>
              <a:ext uri="{FF2B5EF4-FFF2-40B4-BE49-F238E27FC236}">
                <a16:creationId xmlns:a16="http://schemas.microsoft.com/office/drawing/2014/main" id="{8C989B50-838D-4E77-B549-4CAD35E3A7E3}"/>
              </a:ext>
            </a:extLst>
          </p:cNvPr>
          <p:cNvGraphicFramePr>
            <a:graphicFrameLocks noGrp="1"/>
          </p:cNvGraphicFramePr>
          <p:nvPr>
            <p:extLst>
              <p:ext uri="{D42A27DB-BD31-4B8C-83A1-F6EECF244321}">
                <p14:modId xmlns:p14="http://schemas.microsoft.com/office/powerpoint/2010/main" val="57749803"/>
              </p:ext>
            </p:extLst>
          </p:nvPr>
        </p:nvGraphicFramePr>
        <p:xfrm>
          <a:off x="698334" y="2665441"/>
          <a:ext cx="10267248" cy="3235960"/>
        </p:xfrm>
        <a:graphic>
          <a:graphicData uri="http://schemas.openxmlformats.org/drawingml/2006/table">
            <a:tbl>
              <a:tblPr firstRow="1" bandRow="1">
                <a:tableStyleId>{BDBED569-4797-4DF1-A0F4-6AAB3CD982D8}</a:tableStyleId>
              </a:tblPr>
              <a:tblGrid>
                <a:gridCol w="4436082">
                  <a:extLst>
                    <a:ext uri="{9D8B030D-6E8A-4147-A177-3AD203B41FA5}">
                      <a16:colId xmlns:a16="http://schemas.microsoft.com/office/drawing/2014/main" val="83201980"/>
                    </a:ext>
                  </a:extLst>
                </a:gridCol>
                <a:gridCol w="2122381">
                  <a:extLst>
                    <a:ext uri="{9D8B030D-6E8A-4147-A177-3AD203B41FA5}">
                      <a16:colId xmlns:a16="http://schemas.microsoft.com/office/drawing/2014/main" val="3537838560"/>
                    </a:ext>
                  </a:extLst>
                </a:gridCol>
                <a:gridCol w="2043039">
                  <a:extLst>
                    <a:ext uri="{9D8B030D-6E8A-4147-A177-3AD203B41FA5}">
                      <a16:colId xmlns:a16="http://schemas.microsoft.com/office/drawing/2014/main" val="1693846535"/>
                    </a:ext>
                  </a:extLst>
                </a:gridCol>
                <a:gridCol w="1665746">
                  <a:extLst>
                    <a:ext uri="{9D8B030D-6E8A-4147-A177-3AD203B41FA5}">
                      <a16:colId xmlns:a16="http://schemas.microsoft.com/office/drawing/2014/main" val="1823967662"/>
                    </a:ext>
                  </a:extLst>
                </a:gridCol>
              </a:tblGrid>
              <a:tr h="370840">
                <a:tc>
                  <a:txBody>
                    <a:bodyPr/>
                    <a:lstStyle/>
                    <a:p>
                      <a:endParaRPr lang="en-US" dirty="0"/>
                    </a:p>
                  </a:txBody>
                  <a:tcPr/>
                </a:tc>
                <a:tc>
                  <a:txBody>
                    <a:bodyPr/>
                    <a:lstStyle/>
                    <a:p>
                      <a:pPr algn="ctr"/>
                      <a:r>
                        <a:rPr lang="en-US" u="none" dirty="0"/>
                        <a:t>FY’26 Proposed Budget</a:t>
                      </a:r>
                    </a:p>
                  </a:txBody>
                  <a:tcPr/>
                </a:tc>
                <a:tc>
                  <a:txBody>
                    <a:bodyPr/>
                    <a:lstStyle/>
                    <a:p>
                      <a:pPr algn="ctr"/>
                      <a:r>
                        <a:rPr lang="en-US" u="none" dirty="0"/>
                        <a:t>FY’25 Budget</a:t>
                      </a:r>
                    </a:p>
                  </a:txBody>
                  <a:tcPr/>
                </a:tc>
                <a:tc>
                  <a:txBody>
                    <a:bodyPr/>
                    <a:lstStyle/>
                    <a:p>
                      <a:pPr algn="ctr"/>
                      <a:r>
                        <a:rPr lang="en-US" u="none" dirty="0"/>
                        <a:t>Change</a:t>
                      </a:r>
                    </a:p>
                  </a:txBody>
                  <a:tcPr/>
                </a:tc>
                <a:extLst>
                  <a:ext uri="{0D108BD9-81ED-4DB2-BD59-A6C34878D82A}">
                    <a16:rowId xmlns:a16="http://schemas.microsoft.com/office/drawing/2014/main" val="74917012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Repairs-Miscellaneous </a:t>
                      </a:r>
                      <a:endParaRPr lang="en-US" sz="1800" b="0" i="0" u="none" strike="noStrike" kern="1200" baseline="0" dirty="0">
                        <a:solidFill>
                          <a:schemeClr val="tx1"/>
                        </a:solidFill>
                        <a:latin typeface="+mn-lt"/>
                        <a:ea typeface="+mn-ea"/>
                        <a:cs typeface="+mn-cs"/>
                      </a:endParaRPr>
                    </a:p>
                  </a:txBody>
                  <a:tcPr/>
                </a:tc>
                <a:tc>
                  <a:txBody>
                    <a:bodyPr/>
                    <a:lstStyle/>
                    <a:p>
                      <a:pPr algn="ctr"/>
                      <a:r>
                        <a:rPr lang="en-US" dirty="0"/>
                        <a:t>$6,000</a:t>
                      </a:r>
                    </a:p>
                  </a:txBody>
                  <a:tcPr anchor="ctr"/>
                </a:tc>
                <a:tc>
                  <a:txBody>
                    <a:bodyPr/>
                    <a:lstStyle/>
                    <a:p>
                      <a:pPr algn="ctr"/>
                      <a:r>
                        <a:rPr lang="en-US" dirty="0"/>
                        <a:t>$6,000</a:t>
                      </a:r>
                    </a:p>
                  </a:txBody>
                  <a:tcPr anchor="ctr"/>
                </a:tc>
                <a:tc>
                  <a:txBody>
                    <a:bodyPr/>
                    <a:lstStyle/>
                    <a:p>
                      <a:pPr algn="ctr"/>
                      <a:endParaRPr lang="en-US" dirty="0"/>
                    </a:p>
                  </a:txBody>
                  <a:tcPr anchor="ctr"/>
                </a:tc>
                <a:extLst>
                  <a:ext uri="{0D108BD9-81ED-4DB2-BD59-A6C34878D82A}">
                    <a16:rowId xmlns:a16="http://schemas.microsoft.com/office/drawing/2014/main" val="382529985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Repairs to Equipment</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$41,000</a:t>
                      </a:r>
                      <a:endParaRPr lang="en-US" sz="1800" b="0" i="0" u="none" strike="noStrike" kern="1200" baseline="0" dirty="0">
                        <a:solidFill>
                          <a:schemeClr val="tx1"/>
                        </a:solidFill>
                        <a:latin typeface="+mn-lt"/>
                        <a:ea typeface="+mn-ea"/>
                        <a:cs typeface="+mn-cs"/>
                      </a:endParaRPr>
                    </a:p>
                  </a:txBody>
                  <a:tcPr anchor="ctr"/>
                </a:tc>
                <a:tc>
                  <a:txBody>
                    <a:bodyPr/>
                    <a:lstStyle/>
                    <a:p>
                      <a:pPr algn="ctr"/>
                      <a:r>
                        <a:rPr lang="en-US" dirty="0"/>
                        <a:t>$41,500</a:t>
                      </a:r>
                    </a:p>
                  </a:txBody>
                  <a:tcPr anchor="ctr"/>
                </a:tc>
                <a:tc>
                  <a:txBody>
                    <a:bodyPr/>
                    <a:lstStyle/>
                    <a:p>
                      <a:pPr algn="ctr"/>
                      <a:endParaRPr lang="en-US" dirty="0"/>
                    </a:p>
                  </a:txBody>
                  <a:tcPr anchor="ctr"/>
                </a:tc>
                <a:extLst>
                  <a:ext uri="{0D108BD9-81ED-4DB2-BD59-A6C34878D82A}">
                    <a16:rowId xmlns:a16="http://schemas.microsoft.com/office/drawing/2014/main" val="3690644686"/>
                  </a:ext>
                </a:extLst>
              </a:tr>
              <a:tr h="370840">
                <a:tc>
                  <a:txBody>
                    <a:bodyPr/>
                    <a:lstStyle/>
                    <a:p>
                      <a:pPr algn="ctr"/>
                      <a:r>
                        <a:rPr lang="en-US" dirty="0"/>
                        <a:t>Repairs to Buildings and Structures</a:t>
                      </a:r>
                    </a:p>
                  </a:txBody>
                  <a:tcPr/>
                </a:tc>
                <a:tc>
                  <a:txBody>
                    <a:bodyPr/>
                    <a:lstStyle/>
                    <a:p>
                      <a:pPr algn="ctr"/>
                      <a:r>
                        <a:rPr lang="en-US" dirty="0"/>
                        <a:t>$644,500</a:t>
                      </a:r>
                    </a:p>
                  </a:txBody>
                  <a:tcPr anchor="ctr"/>
                </a:tc>
                <a:tc>
                  <a:txBody>
                    <a:bodyPr/>
                    <a:lstStyle/>
                    <a:p>
                      <a:pPr algn="ctr"/>
                      <a:r>
                        <a:rPr lang="en-US" dirty="0"/>
                        <a:t>$499,500</a:t>
                      </a:r>
                    </a:p>
                  </a:txBody>
                  <a:tcPr anchor="ctr"/>
                </a:tc>
                <a:tc>
                  <a:txBody>
                    <a:bodyPr/>
                    <a:lstStyle/>
                    <a:p>
                      <a:pPr algn="ctr"/>
                      <a:r>
                        <a:rPr lang="en-US" dirty="0"/>
                        <a:t>$145,000</a:t>
                      </a:r>
                    </a:p>
                  </a:txBody>
                  <a:tcPr anchor="ctr"/>
                </a:tc>
                <a:extLst>
                  <a:ext uri="{0D108BD9-81ED-4DB2-BD59-A6C34878D82A}">
                    <a16:rowId xmlns:a16="http://schemas.microsoft.com/office/drawing/2014/main" val="2219345540"/>
                  </a:ext>
                </a:extLst>
              </a:tr>
              <a:tr h="370840">
                <a:tc>
                  <a:txBody>
                    <a:bodyPr/>
                    <a:lstStyle/>
                    <a:p>
                      <a:pPr algn="ctr"/>
                      <a:r>
                        <a:rPr lang="en-US" dirty="0"/>
                        <a:t>Repairs to Roads &amp; Appurtenances</a:t>
                      </a:r>
                    </a:p>
                  </a:txBody>
                  <a:tcPr/>
                </a:tc>
                <a:tc>
                  <a:txBody>
                    <a:bodyPr/>
                    <a:lstStyle/>
                    <a:p>
                      <a:pPr algn="ctr"/>
                      <a:r>
                        <a:rPr lang="en-US" dirty="0"/>
                        <a:t>$65,000</a:t>
                      </a:r>
                    </a:p>
                  </a:txBody>
                  <a:tcPr anchor="ctr"/>
                </a:tc>
                <a:tc>
                  <a:txBody>
                    <a:bodyPr/>
                    <a:lstStyle/>
                    <a:p>
                      <a:pPr algn="ctr"/>
                      <a:r>
                        <a:rPr lang="en-US" dirty="0"/>
                        <a:t>$50,000</a:t>
                      </a:r>
                    </a:p>
                  </a:txBody>
                  <a:tcPr anchor="ctr"/>
                </a:tc>
                <a:tc>
                  <a:txBody>
                    <a:bodyPr/>
                    <a:lstStyle/>
                    <a:p>
                      <a:pPr algn="ctr"/>
                      <a:r>
                        <a:rPr lang="en-US" dirty="0"/>
                        <a:t>$15,000</a:t>
                      </a:r>
                    </a:p>
                  </a:txBody>
                  <a:tcPr anchor="ctr"/>
                </a:tc>
                <a:extLst>
                  <a:ext uri="{0D108BD9-81ED-4DB2-BD59-A6C34878D82A}">
                    <a16:rowId xmlns:a16="http://schemas.microsoft.com/office/drawing/2014/main" val="902964953"/>
                  </a:ext>
                </a:extLst>
              </a:tr>
              <a:tr h="370840">
                <a:tc>
                  <a:txBody>
                    <a:bodyPr/>
                    <a:lstStyle/>
                    <a:p>
                      <a:pPr algn="ctr"/>
                      <a:r>
                        <a:rPr lang="en-US" dirty="0"/>
                        <a:t>Building Maintenance</a:t>
                      </a:r>
                    </a:p>
                  </a:txBody>
                  <a:tcPr/>
                </a:tc>
                <a:tc>
                  <a:txBody>
                    <a:bodyPr/>
                    <a:lstStyle/>
                    <a:p>
                      <a:pPr algn="ctr"/>
                      <a:r>
                        <a:rPr lang="en-US" sz="1800" b="0" u="none" strike="noStrike" kern="1200" baseline="0" dirty="0">
                          <a:solidFill>
                            <a:schemeClr val="tx1"/>
                          </a:solidFill>
                        </a:rPr>
                        <a:t>$1,566,255</a:t>
                      </a:r>
                      <a:endParaRPr lang="en-US" sz="1800" b="0" i="0" u="none" strike="noStrike" kern="1200" baseline="0" dirty="0">
                        <a:solidFill>
                          <a:schemeClr val="tx1"/>
                        </a:solidFill>
                        <a:latin typeface="+mn-lt"/>
                        <a:ea typeface="+mn-ea"/>
                        <a:cs typeface="+mn-cs"/>
                      </a:endParaRPr>
                    </a:p>
                  </a:txBody>
                  <a:tcPr anchor="ctr"/>
                </a:tc>
                <a:tc>
                  <a:txBody>
                    <a:bodyPr/>
                    <a:lstStyle/>
                    <a:p>
                      <a:pPr algn="ctr"/>
                      <a:r>
                        <a:rPr lang="en-US" sz="1800" b="0" u="none" strike="noStrike" kern="1200" baseline="0" dirty="0">
                          <a:solidFill>
                            <a:schemeClr val="tx1"/>
                          </a:solidFill>
                        </a:rPr>
                        <a:t>$1,496,712</a:t>
                      </a:r>
                      <a:endParaRPr lang="en-US" sz="1800" b="0" i="0" u="none" strike="noStrike" kern="1200" baseline="0" dirty="0">
                        <a:solidFill>
                          <a:schemeClr val="tx1"/>
                        </a:solidFill>
                        <a:latin typeface="+mn-lt"/>
                        <a:ea typeface="+mn-ea"/>
                        <a:cs typeface="+mn-cs"/>
                      </a:endParaRPr>
                    </a:p>
                  </a:txBody>
                  <a:tcPr anchor="ctr"/>
                </a:tc>
                <a:tc>
                  <a:txBody>
                    <a:bodyPr/>
                    <a:lstStyle/>
                    <a:p>
                      <a:pPr algn="ctr"/>
                      <a:r>
                        <a:rPr lang="en-US" sz="1800" b="0" i="0" u="none" strike="noStrike" kern="1200" baseline="0" dirty="0">
                          <a:solidFill>
                            <a:schemeClr val="tx1"/>
                          </a:solidFill>
                          <a:latin typeface="+mn-lt"/>
                          <a:ea typeface="+mn-ea"/>
                          <a:cs typeface="+mn-cs"/>
                        </a:rPr>
                        <a:t>$69,543</a:t>
                      </a:r>
                    </a:p>
                  </a:txBody>
                  <a:tcPr anchor="ctr"/>
                </a:tc>
                <a:extLst>
                  <a:ext uri="{0D108BD9-81ED-4DB2-BD59-A6C34878D82A}">
                    <a16:rowId xmlns:a16="http://schemas.microsoft.com/office/drawing/2014/main" val="1590600277"/>
                  </a:ext>
                </a:extLst>
              </a:tr>
              <a:tr h="370840">
                <a:tc>
                  <a:txBody>
                    <a:bodyPr/>
                    <a:lstStyle/>
                    <a:p>
                      <a:pPr algn="ctr"/>
                      <a:r>
                        <a:rPr lang="en-US" dirty="0"/>
                        <a:t>Greenspace Maintenance</a:t>
                      </a:r>
                    </a:p>
                  </a:txBody>
                  <a:tcPr/>
                </a:tc>
                <a:tc>
                  <a:txBody>
                    <a:bodyPr/>
                    <a:lstStyle/>
                    <a:p>
                      <a:pPr algn="ctr"/>
                      <a:r>
                        <a:rPr lang="en-US" dirty="0"/>
                        <a:t>$385,000</a:t>
                      </a:r>
                    </a:p>
                  </a:txBody>
                  <a:tcPr anchor="ctr"/>
                </a:tc>
                <a:tc>
                  <a:txBody>
                    <a:bodyPr/>
                    <a:lstStyle/>
                    <a:p>
                      <a:pPr algn="ctr"/>
                      <a:r>
                        <a:rPr lang="en-US" dirty="0"/>
                        <a:t>$310,000</a:t>
                      </a:r>
                    </a:p>
                  </a:txBody>
                  <a:tcPr anchor="ctr"/>
                </a:tc>
                <a:tc>
                  <a:txBody>
                    <a:bodyPr/>
                    <a:lstStyle/>
                    <a:p>
                      <a:pPr algn="ctr"/>
                      <a:r>
                        <a:rPr lang="en-US" dirty="0"/>
                        <a:t>$75,000</a:t>
                      </a:r>
                    </a:p>
                  </a:txBody>
                  <a:tcPr anchor="ctr"/>
                </a:tc>
                <a:extLst>
                  <a:ext uri="{0D108BD9-81ED-4DB2-BD59-A6C34878D82A}">
                    <a16:rowId xmlns:a16="http://schemas.microsoft.com/office/drawing/2014/main" val="367350452"/>
                  </a:ext>
                </a:extLst>
              </a:tr>
              <a:tr h="370840">
                <a:tc>
                  <a:txBody>
                    <a:bodyPr/>
                    <a:lstStyle/>
                    <a:p>
                      <a:pPr algn="ctr"/>
                      <a:r>
                        <a:rPr lang="en-US" b="1" dirty="0"/>
                        <a:t>Total</a:t>
                      </a:r>
                    </a:p>
                  </a:txBody>
                  <a:tcPr/>
                </a:tc>
                <a:tc>
                  <a:txBody>
                    <a:bodyPr/>
                    <a:lstStyle/>
                    <a:p>
                      <a:pPr algn="ctr"/>
                      <a:r>
                        <a:rPr lang="en-US" sz="1800" b="1" u="none" strike="noStrike" kern="1200" baseline="0" dirty="0">
                          <a:solidFill>
                            <a:schemeClr val="tx1"/>
                          </a:solidFill>
                        </a:rPr>
                        <a:t>$2,707,755</a:t>
                      </a:r>
                      <a:endParaRPr lang="en-US" sz="1800" b="0" i="0" u="none" strike="noStrike" kern="1200" baseline="0" dirty="0">
                        <a:solidFill>
                          <a:schemeClr val="tx1"/>
                        </a:solidFill>
                        <a:latin typeface="+mn-lt"/>
                        <a:ea typeface="+mn-ea"/>
                        <a:cs typeface="+mn-cs"/>
                      </a:endParaRPr>
                    </a:p>
                  </a:txBody>
                  <a:tcPr anchor="ctr"/>
                </a:tc>
                <a:tc>
                  <a:txBody>
                    <a:bodyPr/>
                    <a:lstStyle/>
                    <a:p>
                      <a:pPr algn="ctr"/>
                      <a:r>
                        <a:rPr lang="en-US" sz="1800" b="1" u="none" strike="noStrike" kern="1200" baseline="0" dirty="0">
                          <a:solidFill>
                            <a:schemeClr val="tx1"/>
                          </a:solidFill>
                        </a:rPr>
                        <a:t>$2,403,212</a:t>
                      </a:r>
                      <a:endParaRPr lang="en-US" sz="1800" b="0" i="0" u="none" strike="noStrike" kern="1200" baseline="0" dirty="0">
                        <a:solidFill>
                          <a:schemeClr val="tx1"/>
                        </a:solidFill>
                        <a:latin typeface="+mn-lt"/>
                        <a:ea typeface="+mn-ea"/>
                        <a:cs typeface="+mn-cs"/>
                      </a:endParaRPr>
                    </a:p>
                  </a:txBody>
                  <a:tcPr anchor="ctr"/>
                </a:tc>
                <a:tc>
                  <a:txBody>
                    <a:bodyPr/>
                    <a:lstStyle/>
                    <a:p>
                      <a:pPr algn="ctr"/>
                      <a:r>
                        <a:rPr lang="en-US" sz="1800" b="1" i="0" u="none" strike="noStrike" kern="1200" baseline="0" dirty="0">
                          <a:solidFill>
                            <a:schemeClr val="tx1"/>
                          </a:solidFill>
                          <a:latin typeface="+mn-lt"/>
                          <a:ea typeface="+mn-ea"/>
                          <a:cs typeface="+mn-cs"/>
                        </a:rPr>
                        <a:t>$304,543</a:t>
                      </a:r>
                    </a:p>
                  </a:txBody>
                  <a:tcPr anchor="ctr"/>
                </a:tc>
                <a:extLst>
                  <a:ext uri="{0D108BD9-81ED-4DB2-BD59-A6C34878D82A}">
                    <a16:rowId xmlns:a16="http://schemas.microsoft.com/office/drawing/2014/main" val="2523670797"/>
                  </a:ext>
                </a:extLst>
              </a:tr>
            </a:tbl>
          </a:graphicData>
        </a:graphic>
      </p:graphicFrame>
    </p:spTree>
    <p:extLst>
      <p:ext uri="{BB962C8B-B14F-4D97-AF65-F5344CB8AC3E}">
        <p14:creationId xmlns:p14="http://schemas.microsoft.com/office/powerpoint/2010/main" val="3794125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07624" y="1921631"/>
            <a:ext cx="11027884" cy="4426005"/>
          </a:xfrm>
        </p:spPr>
        <p:txBody>
          <a:bodyPr>
            <a:normAutofit/>
          </a:bodyPr>
          <a:lstStyle/>
          <a:p>
            <a:pPr marL="594360" indent="-457200">
              <a:buClr>
                <a:schemeClr val="accent5"/>
              </a:buClr>
              <a:buFont typeface="+mj-lt"/>
              <a:buAutoNum type="alphaLcPeriod"/>
            </a:pPr>
            <a:r>
              <a:rPr lang="en-US" sz="2000" dirty="0"/>
              <a:t>Specify vendor name, amount of contract, expiration date, length of contract, how long City has been doing business with the vendor, and scope of services.</a:t>
            </a:r>
          </a:p>
          <a:p>
            <a:pPr marL="594360" indent="-457200">
              <a:buClr>
                <a:schemeClr val="accent5"/>
              </a:buClr>
              <a:buFont typeface="+mj-lt"/>
              <a:buAutoNum type="alphaLcPeriod"/>
            </a:pPr>
            <a:r>
              <a:rPr lang="en-US" sz="2000" dirty="0"/>
              <a:t>Specify if any vendors are DBE’s. </a:t>
            </a:r>
          </a:p>
          <a:p>
            <a:pPr marL="594360" indent="-457200">
              <a:buClr>
                <a:schemeClr val="accent5"/>
              </a:buClr>
              <a:buFont typeface="+mj-lt"/>
              <a:buAutoNum type="alphaLcPeriod"/>
            </a:pPr>
            <a:r>
              <a:rPr lang="en-US" sz="2000" dirty="0"/>
              <a:t>Specify one-year reoccurring contracts. </a:t>
            </a:r>
          </a:p>
          <a:p>
            <a:pPr marL="594360" indent="-457200">
              <a:buClr>
                <a:schemeClr val="accent5"/>
              </a:buClr>
              <a:buFont typeface="+mj-lt"/>
              <a:buAutoNum type="alphaLcPeriod" startAt="4"/>
            </a:pPr>
            <a:r>
              <a:rPr lang="en-US" sz="2000" dirty="0"/>
              <a:t>Specify funds allocated for Building Maintenance Services for this building, and amount of cost that NCC is responsible for sharing.</a:t>
            </a:r>
          </a:p>
          <a:p>
            <a:pPr marL="1108710" lvl="1" indent="-457200">
              <a:buClr>
                <a:schemeClr val="accent5"/>
              </a:buClr>
              <a:buFont typeface="+mj-lt"/>
              <a:buAutoNum type="romanLcPeriod"/>
            </a:pPr>
            <a:r>
              <a:rPr lang="en-US" dirty="0"/>
              <a:t>Share if adequate funds are budgeted to deal with any mice infestations for this building.</a:t>
            </a:r>
          </a:p>
          <a:p>
            <a:pPr marL="594360" indent="-457200">
              <a:buClr>
                <a:schemeClr val="accent5"/>
              </a:buClr>
              <a:buFont typeface="+mj-lt"/>
              <a:buAutoNum type="alphaLcPeriod" startAt="5"/>
            </a:pPr>
            <a:r>
              <a:rPr lang="en-US" sz="2000" dirty="0"/>
              <a:t>Share the process for publicly requested tree related sidewalk replacement, and the amount of funds available.</a:t>
            </a:r>
          </a:p>
          <a:p>
            <a:pPr marL="594360" indent="-457200">
              <a:buClr>
                <a:schemeClr val="accent5"/>
              </a:buClr>
              <a:buFont typeface="+mj-lt"/>
              <a:buAutoNum type="alphaLcPeriod" startAt="5"/>
            </a:pPr>
            <a:r>
              <a:rPr lang="en-US" sz="2000" dirty="0"/>
              <a:t>Specify cost sharing for Ameresco, and the benefit to the City.</a:t>
            </a:r>
          </a:p>
          <a:p>
            <a:endParaRPr lang="en-US" dirty="0"/>
          </a:p>
          <a:p>
            <a:endParaRPr lang="en-US" dirty="0"/>
          </a:p>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5 – General Fund</a:t>
            </a:r>
          </a:p>
        </p:txBody>
      </p:sp>
    </p:spTree>
    <p:extLst>
      <p:ext uri="{BB962C8B-B14F-4D97-AF65-F5344CB8AC3E}">
        <p14:creationId xmlns:p14="http://schemas.microsoft.com/office/powerpoint/2010/main" val="1877357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10176" y="859110"/>
            <a:ext cx="10983479" cy="473825"/>
          </a:xfrm>
        </p:spPr>
        <p:txBody>
          <a:bodyPr/>
          <a:lstStyle/>
          <a:p>
            <a:pPr algn="ctr"/>
            <a:r>
              <a:rPr lang="en-US" dirty="0"/>
              <a:t>Contracted Maintenance</a:t>
            </a:r>
          </a:p>
        </p:txBody>
      </p:sp>
      <p:graphicFrame>
        <p:nvGraphicFramePr>
          <p:cNvPr id="6" name="Content Placeholder 5">
            <a:extLst>
              <a:ext uri="{FF2B5EF4-FFF2-40B4-BE49-F238E27FC236}">
                <a16:creationId xmlns:a16="http://schemas.microsoft.com/office/drawing/2014/main" id="{7588A811-B45A-421D-91DF-344FA02BF2F3}"/>
              </a:ext>
            </a:extLst>
          </p:cNvPr>
          <p:cNvGraphicFramePr>
            <a:graphicFrameLocks noGrp="1" noChangeAspect="1"/>
          </p:cNvGraphicFramePr>
          <p:nvPr>
            <p:ph sz="half" idx="2"/>
            <p:extLst>
              <p:ext uri="{D42A27DB-BD31-4B8C-83A1-F6EECF244321}">
                <p14:modId xmlns:p14="http://schemas.microsoft.com/office/powerpoint/2010/main" val="437273661"/>
              </p:ext>
            </p:extLst>
          </p:nvPr>
        </p:nvGraphicFramePr>
        <p:xfrm>
          <a:off x="998538" y="1674813"/>
          <a:ext cx="9547225" cy="4800600"/>
        </p:xfrm>
        <a:graphic>
          <a:graphicData uri="http://schemas.openxmlformats.org/presentationml/2006/ole">
            <mc:AlternateContent xmlns:mc="http://schemas.openxmlformats.org/markup-compatibility/2006">
              <mc:Choice xmlns:v="urn:schemas-microsoft-com:vml" Requires="v">
                <p:oleObj name="Worksheet" r:id="rId2" imgW="11915829" imgH="5991193" progId="Excel.Sheet.8">
                  <p:embed/>
                </p:oleObj>
              </mc:Choice>
              <mc:Fallback>
                <p:oleObj name="Worksheet" r:id="rId2" imgW="11915829" imgH="5991193" progId="Excel.Sheet.8">
                  <p:embed/>
                  <p:pic>
                    <p:nvPicPr>
                      <p:cNvPr id="6" name="Content Placeholder 5">
                        <a:extLst>
                          <a:ext uri="{FF2B5EF4-FFF2-40B4-BE49-F238E27FC236}">
                            <a16:creationId xmlns:a16="http://schemas.microsoft.com/office/drawing/2014/main" id="{7588A811-B45A-421D-91DF-344FA02BF2F3}"/>
                          </a:ext>
                        </a:extLst>
                      </p:cNvPr>
                      <p:cNvPicPr/>
                      <p:nvPr/>
                    </p:nvPicPr>
                    <p:blipFill>
                      <a:blip r:embed="rId3"/>
                      <a:stretch>
                        <a:fillRect/>
                      </a:stretch>
                    </p:blipFill>
                    <p:spPr>
                      <a:xfrm>
                        <a:off x="998538" y="1674813"/>
                        <a:ext cx="9547225" cy="4800600"/>
                      </a:xfrm>
                      <a:prstGeom prst="rect">
                        <a:avLst/>
                      </a:prstGeom>
                    </p:spPr>
                  </p:pic>
                </p:oleObj>
              </mc:Fallback>
            </mc:AlternateContent>
          </a:graphicData>
        </a:graphic>
      </p:graphicFrame>
    </p:spTree>
    <p:extLst>
      <p:ext uri="{BB962C8B-B14F-4D97-AF65-F5344CB8AC3E}">
        <p14:creationId xmlns:p14="http://schemas.microsoft.com/office/powerpoint/2010/main" val="30903123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435935" y="1921632"/>
            <a:ext cx="10736455" cy="4233162"/>
          </a:xfrm>
        </p:spPr>
        <p:txBody>
          <a:bodyPr>
            <a:normAutofit lnSpcReduction="10000"/>
          </a:bodyPr>
          <a:lstStyle/>
          <a:p>
            <a:pPr>
              <a:buClr>
                <a:schemeClr val="accent5"/>
              </a:buClr>
              <a:buFont typeface="Wingdings" panose="05000000000000000000" pitchFamily="2" charset="2"/>
              <a:buChar char="§"/>
            </a:pPr>
            <a:r>
              <a:rPr lang="en-US" dirty="0"/>
              <a:t>Repairs-Misc.  - $6k</a:t>
            </a:r>
          </a:p>
          <a:p>
            <a:pPr lvl="1">
              <a:buClr>
                <a:schemeClr val="accent5"/>
              </a:buClr>
              <a:buFont typeface="Wingdings" panose="05000000000000000000" pitchFamily="2" charset="2"/>
              <a:buChar char="Ø"/>
            </a:pPr>
            <a:r>
              <a:rPr lang="en-US" dirty="0"/>
              <a:t>Municipal Complex and Mezzanine Repairs</a:t>
            </a:r>
            <a:endParaRPr lang="en-US" sz="2400" dirty="0"/>
          </a:p>
          <a:p>
            <a:pPr>
              <a:buClr>
                <a:schemeClr val="accent5"/>
              </a:buClr>
              <a:buFont typeface="Wingdings" panose="05000000000000000000" pitchFamily="2" charset="2"/>
              <a:buChar char="§"/>
            </a:pPr>
            <a:r>
              <a:rPr lang="en-US" dirty="0"/>
              <a:t>Repairs to Roads and Appurtenances - $65k</a:t>
            </a:r>
          </a:p>
          <a:p>
            <a:pPr lvl="1">
              <a:buClr>
                <a:schemeClr val="accent5"/>
              </a:buClr>
              <a:buFont typeface="Wingdings" panose="05000000000000000000" pitchFamily="2" charset="2"/>
              <a:buChar char="Ø"/>
            </a:pPr>
            <a:r>
              <a:rPr lang="en-US" dirty="0"/>
              <a:t>Misc. Street, Curb &amp; Sidewalk, and Brick Crosswalk Repairs</a:t>
            </a:r>
          </a:p>
          <a:p>
            <a:pPr>
              <a:buClr>
                <a:schemeClr val="accent5"/>
              </a:buClr>
              <a:buFont typeface="Wingdings" panose="05000000000000000000" pitchFamily="2" charset="2"/>
              <a:buChar char="§"/>
            </a:pPr>
            <a:r>
              <a:rPr lang="en-US" dirty="0"/>
              <a:t>Building Maintenance - $1.566M</a:t>
            </a:r>
          </a:p>
          <a:p>
            <a:pPr lvl="1">
              <a:buClr>
                <a:schemeClr val="accent5"/>
              </a:buClr>
              <a:buFont typeface="Wingdings" panose="05000000000000000000" pitchFamily="2" charset="2"/>
              <a:buChar char="Ø"/>
            </a:pPr>
            <a:r>
              <a:rPr lang="en-US" dirty="0"/>
              <a:t>C/C Bldg. Management &amp; Maintenance Costs (Split with NCC 70% / 30%)</a:t>
            </a:r>
          </a:p>
          <a:p>
            <a:pPr lvl="1">
              <a:buClr>
                <a:schemeClr val="accent5"/>
              </a:buClr>
              <a:buFont typeface="Wingdings" panose="05000000000000000000" pitchFamily="2" charset="2"/>
              <a:buChar char="Ø"/>
            </a:pPr>
            <a:r>
              <a:rPr lang="en-US" dirty="0"/>
              <a:t>Camera Maintenance for Building Surveillance System</a:t>
            </a:r>
          </a:p>
          <a:p>
            <a:pPr lvl="1">
              <a:buClr>
                <a:schemeClr val="accent5"/>
              </a:buClr>
              <a:buFont typeface="Wingdings" panose="05000000000000000000" pitchFamily="2" charset="2"/>
              <a:buChar char="Ø"/>
            </a:pPr>
            <a:r>
              <a:rPr lang="en-US" dirty="0"/>
              <a:t>NCC C/C Bldg. Costs for Electricity and Utilities (Split with NCC 70% / 30%)</a:t>
            </a:r>
          </a:p>
          <a:p>
            <a:pPr>
              <a:buClr>
                <a:schemeClr val="accent5"/>
              </a:buClr>
              <a:buFont typeface="Wingdings" panose="05000000000000000000" pitchFamily="2" charset="2"/>
              <a:buChar char="§"/>
            </a:pPr>
            <a:r>
              <a:rPr lang="en-US" dirty="0"/>
              <a:t>Greenspace Maintenance - $385k</a:t>
            </a:r>
          </a:p>
          <a:p>
            <a:pPr lvl="1">
              <a:buClr>
                <a:schemeClr val="accent5"/>
              </a:buClr>
              <a:buFont typeface="Wingdings" panose="05000000000000000000" pitchFamily="2" charset="2"/>
              <a:buChar char="Ø"/>
            </a:pPr>
            <a:r>
              <a:rPr lang="en-US" dirty="0"/>
              <a:t>Contracts for Maintenance of Major Gateway Plantings</a:t>
            </a:r>
          </a:p>
          <a:p>
            <a:pPr lvl="1">
              <a:buClr>
                <a:schemeClr val="accent5"/>
              </a:buClr>
              <a:buFont typeface="Wingdings" panose="05000000000000000000" pitchFamily="2" charset="2"/>
              <a:buChar char="Ø"/>
            </a:pPr>
            <a:r>
              <a:rPr lang="en-US" dirty="0"/>
              <a:t>Publicly requested Tree Related Sidewalk Replacement</a:t>
            </a:r>
          </a:p>
          <a:p>
            <a:pPr lvl="1">
              <a:buClr>
                <a:schemeClr val="accent5"/>
              </a:buClr>
              <a:buFont typeface="Wingdings" panose="05000000000000000000" pitchFamily="2" charset="2"/>
              <a:buChar char="Ø"/>
            </a:pPr>
            <a:r>
              <a:rPr lang="en-US" dirty="0"/>
              <a:t>Riverfront &amp; Christiana River Bridge Approach Gateway</a:t>
            </a:r>
          </a:p>
          <a:p>
            <a:endParaRPr lang="en-US" dirty="0"/>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0983479"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369774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435935" y="1807535"/>
            <a:ext cx="11068493" cy="4550735"/>
          </a:xfrm>
        </p:spPr>
        <p:txBody>
          <a:bodyPr>
            <a:normAutofit/>
          </a:bodyPr>
          <a:lstStyle/>
          <a:p>
            <a:pPr>
              <a:buClr>
                <a:schemeClr val="accent5"/>
              </a:buClr>
              <a:buFont typeface="Wingdings" panose="05000000000000000000" pitchFamily="2" charset="2"/>
              <a:buChar char="§"/>
            </a:pPr>
            <a:r>
              <a:rPr lang="en-US" dirty="0"/>
              <a:t>Repairs to Equipment - $41k</a:t>
            </a:r>
          </a:p>
          <a:p>
            <a:pPr lvl="1">
              <a:buClr>
                <a:schemeClr val="accent5"/>
              </a:buClr>
              <a:buFont typeface="Wingdings" panose="05000000000000000000" pitchFamily="2" charset="2"/>
              <a:buChar char="Ø"/>
            </a:pPr>
            <a:r>
              <a:rPr lang="en-US" dirty="0"/>
              <a:t>HVAC/Plumbing/Elevator Repairs at Municipal Complex</a:t>
            </a:r>
          </a:p>
          <a:p>
            <a:pPr lvl="1">
              <a:buClr>
                <a:schemeClr val="accent5"/>
              </a:buClr>
              <a:buFont typeface="Wingdings" panose="05000000000000000000" pitchFamily="2" charset="2"/>
              <a:buChar char="Ø"/>
            </a:pPr>
            <a:r>
              <a:rPr lang="en-US" dirty="0"/>
              <a:t>Winch Inspection and Repairs</a:t>
            </a:r>
          </a:p>
          <a:p>
            <a:pPr lvl="1">
              <a:buClr>
                <a:schemeClr val="accent5"/>
              </a:buClr>
              <a:buFont typeface="Wingdings" panose="05000000000000000000" pitchFamily="2" charset="2"/>
              <a:buChar char="Ø"/>
            </a:pPr>
            <a:r>
              <a:rPr lang="en-US" dirty="0"/>
              <a:t>Repairs to Pallet Jack, Forklift, and Paint Striping Machine</a:t>
            </a:r>
          </a:p>
          <a:p>
            <a:pPr>
              <a:buClr>
                <a:schemeClr val="accent5"/>
              </a:buClr>
              <a:buFont typeface="Wingdings" panose="05000000000000000000" pitchFamily="2" charset="2"/>
              <a:buChar char="§"/>
            </a:pPr>
            <a:r>
              <a:rPr lang="en-US" dirty="0"/>
              <a:t>Repairs to Buildings and Structures - $644.5k</a:t>
            </a:r>
          </a:p>
          <a:p>
            <a:pPr lvl="1">
              <a:buClr>
                <a:schemeClr val="accent5"/>
              </a:buClr>
              <a:buFont typeface="Wingdings" panose="05000000000000000000" pitchFamily="2" charset="2"/>
              <a:buChar char="Ø"/>
            </a:pPr>
            <a:r>
              <a:rPr lang="en-US" dirty="0"/>
              <a:t>Asset Management – Municipal Complex Bldg. Management &amp; Maintenance Services</a:t>
            </a:r>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1315517"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405252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F5A9C-469C-4EC2-A85D-96B975946496}"/>
              </a:ext>
            </a:extLst>
          </p:cNvPr>
          <p:cNvSpPr>
            <a:spLocks noGrp="1"/>
          </p:cNvSpPr>
          <p:nvPr>
            <p:ph sz="half" idx="2"/>
          </p:nvPr>
        </p:nvSpPr>
        <p:spPr>
          <a:xfrm>
            <a:off x="188911" y="1921631"/>
            <a:ext cx="11191513" cy="4655439"/>
          </a:xfrm>
        </p:spPr>
        <p:txBody>
          <a:bodyPr>
            <a:normAutofit lnSpcReduction="10000"/>
          </a:bodyPr>
          <a:lstStyle/>
          <a:p>
            <a:pPr lvl="1">
              <a:buClr>
                <a:schemeClr val="accent5"/>
              </a:buClr>
            </a:pPr>
            <a:r>
              <a:rPr lang="en-US" dirty="0"/>
              <a:t>The mice problem that occurred last year was attributed to concrete repairs occurring in the parking garage. Now that this project is completed there have not been any reports of mice in the City/County Building.</a:t>
            </a:r>
          </a:p>
          <a:p>
            <a:pPr lvl="1">
              <a:buClr>
                <a:schemeClr val="accent5"/>
              </a:buClr>
            </a:pPr>
            <a:r>
              <a:rPr lang="en-US" dirty="0"/>
              <a:t>Colonial Parking is maintaining rodent traps in the parking garage to minimize mice getting into the upper floors of the buildings.</a:t>
            </a:r>
          </a:p>
          <a:p>
            <a:pPr lvl="1">
              <a:buClr>
                <a:schemeClr val="accent5"/>
              </a:buClr>
            </a:pPr>
            <a:r>
              <a:rPr lang="en-US" dirty="0"/>
              <a:t>The process for publicly requested tree related sidewalk replacement requires that a 311-service request is entered into Cityworks, or an emergency tree removal happens.</a:t>
            </a:r>
          </a:p>
          <a:p>
            <a:pPr lvl="1">
              <a:buClr>
                <a:schemeClr val="accent5"/>
              </a:buClr>
            </a:pPr>
            <a:r>
              <a:rPr lang="en-US" dirty="0"/>
              <a:t>In most cases there is damage to a large portion of the sidewalk when the tree is uprooted. If the stump and roots are large a contractor may be called in to have them removed.</a:t>
            </a:r>
          </a:p>
          <a:p>
            <a:pPr lvl="1">
              <a:buClr>
                <a:schemeClr val="accent5"/>
              </a:buClr>
            </a:pPr>
            <a:r>
              <a:rPr lang="en-US" dirty="0"/>
              <a:t>A concrete contractor is called in to provide a quote to replace the concrete. $15k in additional funding has been requested for Repairs to Roads and Appurtenances for FY’26.</a:t>
            </a:r>
          </a:p>
          <a:p>
            <a:pPr lvl="1">
              <a:buClr>
                <a:schemeClr val="accent5"/>
              </a:buClr>
            </a:pPr>
            <a:r>
              <a:rPr lang="en-US" dirty="0"/>
              <a:t>The Ameresco project was split based on building occupancy 70% City / 30% NCC. Debt Service for this project has been fully paid several years ago.</a:t>
            </a:r>
          </a:p>
          <a:p>
            <a:pPr lvl="1">
              <a:buClr>
                <a:schemeClr val="accent5"/>
              </a:buClr>
            </a:pPr>
            <a:r>
              <a:rPr lang="en-US" dirty="0"/>
              <a:t>The improvements made to the City/County Bldg. as part of the Ameresco project have resulted in lower overall electricity costs and allowed the City to install upgrades to the heating system and lighting throughout the building.</a:t>
            </a:r>
          </a:p>
          <a:p>
            <a:endParaRPr lang="en-US" dirty="0"/>
          </a:p>
        </p:txBody>
      </p:sp>
      <p:sp>
        <p:nvSpPr>
          <p:cNvPr id="3" name="Content Placeholder 2">
            <a:extLst>
              <a:ext uri="{FF2B5EF4-FFF2-40B4-BE49-F238E27FC236}">
                <a16:creationId xmlns:a16="http://schemas.microsoft.com/office/drawing/2014/main" id="{BACFA074-2418-4B2B-8C71-32082E29F463}"/>
              </a:ext>
            </a:extLst>
          </p:cNvPr>
          <p:cNvSpPr>
            <a:spLocks noGrp="1"/>
          </p:cNvSpPr>
          <p:nvPr>
            <p:ph sz="half" idx="13"/>
          </p:nvPr>
        </p:nvSpPr>
        <p:spPr>
          <a:xfrm>
            <a:off x="188911" y="1188720"/>
            <a:ext cx="10983479" cy="473825"/>
          </a:xfrm>
        </p:spPr>
        <p:txBody>
          <a:bodyPr>
            <a:normAutofit/>
          </a:bodyPr>
          <a:lstStyle/>
          <a:p>
            <a:pPr algn="ctr"/>
            <a:r>
              <a:rPr lang="en-US" dirty="0"/>
              <a:t>Contracted Maintenance</a:t>
            </a:r>
          </a:p>
        </p:txBody>
      </p:sp>
    </p:spTree>
    <p:extLst>
      <p:ext uri="{BB962C8B-B14F-4D97-AF65-F5344CB8AC3E}">
        <p14:creationId xmlns:p14="http://schemas.microsoft.com/office/powerpoint/2010/main" val="3948616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72140" y="1921632"/>
            <a:ext cx="10800250" cy="4233162"/>
          </a:xfrm>
        </p:spPr>
        <p:txBody>
          <a:bodyPr>
            <a:normAutofit/>
          </a:bodyPr>
          <a:lstStyle/>
          <a:p>
            <a:pPr marL="0" indent="0">
              <a:buNone/>
            </a:pPr>
            <a:r>
              <a:rPr lang="en-US" dirty="0"/>
              <a:t>Discuss the ~</a:t>
            </a:r>
            <a:r>
              <a:rPr lang="en-US" b="1" u="sng" dirty="0"/>
              <a:t>$2.2M </a:t>
            </a:r>
            <a:r>
              <a:rPr lang="en-US" dirty="0"/>
              <a:t>budgeted in Other Fees pertaining to Landfill Fees and Recycling.</a:t>
            </a:r>
          </a:p>
          <a:p>
            <a:pPr marL="651510" lvl="1" indent="0">
              <a:buNone/>
            </a:pPr>
            <a:endParaRPr lang="en-US" dirty="0"/>
          </a:p>
          <a:p>
            <a:pPr marL="1108710" lvl="1" indent="-457200">
              <a:buClr>
                <a:srgbClr val="0070C0"/>
              </a:buClr>
              <a:buFont typeface="+mj-lt"/>
              <a:buAutoNum type="alphaLcPeriod"/>
            </a:pPr>
            <a:r>
              <a:rPr lang="en-US" dirty="0"/>
              <a:t>Specify the total tonnage for the landfill for the last 2 years, and the correlating fee.</a:t>
            </a:r>
          </a:p>
          <a:p>
            <a:pPr marL="1108710" lvl="1" indent="-457200">
              <a:buClr>
                <a:srgbClr val="0070C0"/>
              </a:buClr>
              <a:buFont typeface="+mj-lt"/>
              <a:buAutoNum type="alphaLcPeriod"/>
            </a:pPr>
            <a:r>
              <a:rPr lang="en-US" dirty="0"/>
              <a:t>Share the number of special pick-ups within the last 2 years, and amount of revenue collected.</a:t>
            </a:r>
          </a:p>
          <a:p>
            <a:pPr marL="1108710" lvl="1" indent="-457200">
              <a:buClr>
                <a:srgbClr val="0070C0"/>
              </a:buClr>
              <a:buFont typeface="+mj-lt"/>
              <a:buAutoNum type="alphaLcPeriod"/>
            </a:pPr>
            <a:r>
              <a:rPr lang="en-US" dirty="0"/>
              <a:t>Specify the number of households that are due for recycling cans upgrades.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6 – General Fund </a:t>
            </a:r>
          </a:p>
        </p:txBody>
      </p:sp>
    </p:spTree>
    <p:extLst>
      <p:ext uri="{BB962C8B-B14F-4D97-AF65-F5344CB8AC3E}">
        <p14:creationId xmlns:p14="http://schemas.microsoft.com/office/powerpoint/2010/main" val="3389962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AB3CDD-9373-48D9-941B-B025DB5B8118}"/>
              </a:ext>
            </a:extLst>
          </p:cNvPr>
          <p:cNvSpPr>
            <a:spLocks noGrp="1"/>
          </p:cNvSpPr>
          <p:nvPr>
            <p:ph sz="half" idx="2"/>
          </p:nvPr>
        </p:nvSpPr>
        <p:spPr>
          <a:xfrm>
            <a:off x="444092" y="1857482"/>
            <a:ext cx="11145396" cy="4383829"/>
          </a:xfrm>
        </p:spPr>
        <p:txBody>
          <a:bodyPr/>
          <a:lstStyle/>
          <a:p>
            <a:pPr>
              <a:buClr>
                <a:schemeClr val="accent1"/>
              </a:buClr>
              <a:buFont typeface="Wingdings" panose="05000000000000000000" pitchFamily="2" charset="2"/>
              <a:buChar char="§"/>
            </a:pPr>
            <a:r>
              <a:rPr lang="en-US" dirty="0"/>
              <a:t>Landfill Fees - $1.96M</a:t>
            </a:r>
          </a:p>
          <a:p>
            <a:pPr lvl="1">
              <a:buClr>
                <a:schemeClr val="accent1"/>
              </a:buClr>
              <a:buFont typeface="Wingdings" panose="05000000000000000000" pitchFamily="2" charset="2"/>
              <a:buChar char="Ø"/>
            </a:pPr>
            <a:r>
              <a:rPr lang="en-US" dirty="0"/>
              <a:t>Disposal of ~28,000 tons at $70 per/ton</a:t>
            </a:r>
          </a:p>
          <a:p>
            <a:pPr lvl="1">
              <a:buClr>
                <a:schemeClr val="accent1"/>
              </a:buClr>
              <a:buFont typeface="Wingdings" panose="05000000000000000000" pitchFamily="2" charset="2"/>
              <a:buChar char="Ø"/>
            </a:pPr>
            <a:endParaRPr lang="en-US" dirty="0"/>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Clr>
                <a:schemeClr val="accent1"/>
              </a:buClr>
              <a:buFont typeface="Wingdings" panose="05000000000000000000" pitchFamily="2" charset="2"/>
              <a:buChar char="§"/>
            </a:pPr>
            <a:endParaRPr lang="en-US" dirty="0">
              <a:latin typeface="Calibri" panose="020F0502020204030204" pitchFamily="34" charset="0"/>
              <a:ea typeface="Times New Roman" panose="02020603050405020304" pitchFamily="18" charset="0"/>
            </a:endParaRPr>
          </a:p>
          <a:p>
            <a:pPr>
              <a:buClr>
                <a:schemeClr val="accent1"/>
              </a:buClr>
              <a:buFont typeface="Wingdings" panose="05000000000000000000" pitchFamily="2" charset="2"/>
              <a:buChar char="§"/>
            </a:pPr>
            <a:r>
              <a:rPr lang="en-US" dirty="0">
                <a:latin typeface="Calibri" panose="020F0502020204030204" pitchFamily="34" charset="0"/>
                <a:ea typeface="Times New Roman" panose="02020603050405020304" pitchFamily="18" charset="0"/>
              </a:rPr>
              <a:t>Special Pick-ups	</a:t>
            </a:r>
            <a:endParaRPr lang="en-US" dirty="0">
              <a:effectLst/>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1B8E10D4-E360-41C6-9AFA-B47D7C852F42}"/>
              </a:ext>
            </a:extLst>
          </p:cNvPr>
          <p:cNvSpPr>
            <a:spLocks noGrp="1"/>
          </p:cNvSpPr>
          <p:nvPr>
            <p:ph sz="half" idx="13"/>
          </p:nvPr>
        </p:nvSpPr>
        <p:spPr>
          <a:xfrm>
            <a:off x="188911" y="1188720"/>
            <a:ext cx="11400577" cy="473825"/>
          </a:xfrm>
        </p:spPr>
        <p:txBody>
          <a:bodyPr/>
          <a:lstStyle/>
          <a:p>
            <a:pPr algn="ctr"/>
            <a:r>
              <a:rPr lang="en-US" dirty="0"/>
              <a:t>Other Fees – General Fund</a:t>
            </a:r>
          </a:p>
        </p:txBody>
      </p:sp>
      <p:graphicFrame>
        <p:nvGraphicFramePr>
          <p:cNvPr id="9" name="Table 8">
            <a:extLst>
              <a:ext uri="{FF2B5EF4-FFF2-40B4-BE49-F238E27FC236}">
                <a16:creationId xmlns:a16="http://schemas.microsoft.com/office/drawing/2014/main" id="{D20A36FF-EBF0-2C0B-107A-16E1F0418F9D}"/>
              </a:ext>
            </a:extLst>
          </p:cNvPr>
          <p:cNvGraphicFramePr>
            <a:graphicFrameLocks noGrp="1"/>
          </p:cNvGraphicFramePr>
          <p:nvPr>
            <p:extLst>
              <p:ext uri="{D42A27DB-BD31-4B8C-83A1-F6EECF244321}">
                <p14:modId xmlns:p14="http://schemas.microsoft.com/office/powerpoint/2010/main" val="3393108672"/>
              </p:ext>
            </p:extLst>
          </p:nvPr>
        </p:nvGraphicFramePr>
        <p:xfrm>
          <a:off x="2031999" y="2764438"/>
          <a:ext cx="8127999" cy="1483360"/>
        </p:xfrm>
        <a:graphic>
          <a:graphicData uri="http://schemas.openxmlformats.org/drawingml/2006/table">
            <a:tbl>
              <a:tblPr firstRow="1" bandRow="1">
                <a:tableStyleId>{BDBED569-4797-4DF1-A0F4-6AAB3CD982D8}</a:tableStyleId>
              </a:tblPr>
              <a:tblGrid>
                <a:gridCol w="2675258">
                  <a:extLst>
                    <a:ext uri="{9D8B030D-6E8A-4147-A177-3AD203B41FA5}">
                      <a16:colId xmlns:a16="http://schemas.microsoft.com/office/drawing/2014/main" val="3053179309"/>
                    </a:ext>
                  </a:extLst>
                </a:gridCol>
                <a:gridCol w="2646845">
                  <a:extLst>
                    <a:ext uri="{9D8B030D-6E8A-4147-A177-3AD203B41FA5}">
                      <a16:colId xmlns:a16="http://schemas.microsoft.com/office/drawing/2014/main" val="2442394744"/>
                    </a:ext>
                  </a:extLst>
                </a:gridCol>
                <a:gridCol w="2805896">
                  <a:extLst>
                    <a:ext uri="{9D8B030D-6E8A-4147-A177-3AD203B41FA5}">
                      <a16:colId xmlns:a16="http://schemas.microsoft.com/office/drawing/2014/main" val="192647985"/>
                    </a:ext>
                  </a:extLst>
                </a:gridCol>
              </a:tblGrid>
              <a:tr h="370840">
                <a:tc>
                  <a:txBody>
                    <a:bodyPr/>
                    <a:lstStyle/>
                    <a:p>
                      <a:pPr algn="ctr"/>
                      <a:r>
                        <a:rPr lang="en-US" dirty="0"/>
                        <a:t>Fiscal Year</a:t>
                      </a:r>
                    </a:p>
                  </a:txBody>
                  <a:tcPr/>
                </a:tc>
                <a:tc>
                  <a:txBody>
                    <a:bodyPr/>
                    <a:lstStyle/>
                    <a:p>
                      <a:pPr algn="ctr"/>
                      <a:r>
                        <a:rPr lang="en-US" dirty="0"/>
                        <a:t>Tonnage Collected</a:t>
                      </a:r>
                    </a:p>
                  </a:txBody>
                  <a:tcPr/>
                </a:tc>
                <a:tc>
                  <a:txBody>
                    <a:bodyPr/>
                    <a:lstStyle/>
                    <a:p>
                      <a:pPr algn="ctr"/>
                      <a:r>
                        <a:rPr lang="en-US" dirty="0"/>
                        <a:t>Tipping Fee</a:t>
                      </a:r>
                    </a:p>
                  </a:txBody>
                  <a:tcPr/>
                </a:tc>
                <a:extLst>
                  <a:ext uri="{0D108BD9-81ED-4DB2-BD59-A6C34878D82A}">
                    <a16:rowId xmlns:a16="http://schemas.microsoft.com/office/drawing/2014/main" val="4154471919"/>
                  </a:ext>
                </a:extLst>
              </a:tr>
              <a:tr h="370840">
                <a:tc>
                  <a:txBody>
                    <a:bodyPr/>
                    <a:lstStyle/>
                    <a:p>
                      <a:pPr algn="ctr"/>
                      <a:r>
                        <a:rPr lang="en-US" dirty="0"/>
                        <a:t>2023</a:t>
                      </a:r>
                    </a:p>
                  </a:txBody>
                  <a:tcPr/>
                </a:tc>
                <a:tc>
                  <a:txBody>
                    <a:bodyPr/>
                    <a:lstStyle/>
                    <a:p>
                      <a:pPr algn="ctr"/>
                      <a:r>
                        <a:rPr lang="en-US" dirty="0"/>
                        <a:t>25,518.97</a:t>
                      </a:r>
                    </a:p>
                  </a:txBody>
                  <a:tcPr/>
                </a:tc>
                <a:tc>
                  <a:txBody>
                    <a:bodyPr/>
                    <a:lstStyle/>
                    <a:p>
                      <a:pPr algn="ctr"/>
                      <a:r>
                        <a:rPr lang="en-US" dirty="0"/>
                        <a:t>$71</a:t>
                      </a:r>
                    </a:p>
                  </a:txBody>
                  <a:tcPr/>
                </a:tc>
                <a:extLst>
                  <a:ext uri="{0D108BD9-81ED-4DB2-BD59-A6C34878D82A}">
                    <a16:rowId xmlns:a16="http://schemas.microsoft.com/office/drawing/2014/main" val="22088982"/>
                  </a:ext>
                </a:extLst>
              </a:tr>
              <a:tr h="370840">
                <a:tc>
                  <a:txBody>
                    <a:bodyPr/>
                    <a:lstStyle/>
                    <a:p>
                      <a:pPr algn="ctr"/>
                      <a:r>
                        <a:rPr lang="en-US" dirty="0"/>
                        <a:t>2024</a:t>
                      </a:r>
                    </a:p>
                  </a:txBody>
                  <a:tcPr/>
                </a:tc>
                <a:tc>
                  <a:txBody>
                    <a:bodyPr/>
                    <a:lstStyle/>
                    <a:p>
                      <a:pPr algn="ctr"/>
                      <a:r>
                        <a:rPr lang="en-US" dirty="0"/>
                        <a:t>26,007.04</a:t>
                      </a:r>
                    </a:p>
                  </a:txBody>
                  <a:tcPr/>
                </a:tc>
                <a:tc>
                  <a:txBody>
                    <a:bodyPr/>
                    <a:lstStyle/>
                    <a:p>
                      <a:pPr algn="ctr"/>
                      <a:r>
                        <a:rPr lang="en-US" dirty="0"/>
                        <a:t>$72</a:t>
                      </a:r>
                    </a:p>
                  </a:txBody>
                  <a:tcPr/>
                </a:tc>
                <a:extLst>
                  <a:ext uri="{0D108BD9-81ED-4DB2-BD59-A6C34878D82A}">
                    <a16:rowId xmlns:a16="http://schemas.microsoft.com/office/drawing/2014/main" val="788356255"/>
                  </a:ext>
                </a:extLst>
              </a:tr>
              <a:tr h="370840">
                <a:tc>
                  <a:txBody>
                    <a:bodyPr/>
                    <a:lstStyle/>
                    <a:p>
                      <a:pPr algn="ctr"/>
                      <a:r>
                        <a:rPr lang="en-US" dirty="0"/>
                        <a:t>2025 y-t-d</a:t>
                      </a:r>
                    </a:p>
                  </a:txBody>
                  <a:tcPr/>
                </a:tc>
                <a:tc>
                  <a:txBody>
                    <a:bodyPr/>
                    <a:lstStyle/>
                    <a:p>
                      <a:pPr algn="ctr"/>
                      <a:r>
                        <a:rPr lang="en-US" dirty="0"/>
                        <a:t>19,292.67</a:t>
                      </a:r>
                    </a:p>
                  </a:txBody>
                  <a:tcPr/>
                </a:tc>
                <a:tc>
                  <a:txBody>
                    <a:bodyPr/>
                    <a:lstStyle/>
                    <a:p>
                      <a:pPr algn="ctr"/>
                      <a:r>
                        <a:rPr lang="en-US" dirty="0"/>
                        <a:t>$70</a:t>
                      </a:r>
                    </a:p>
                  </a:txBody>
                  <a:tcPr/>
                </a:tc>
                <a:extLst>
                  <a:ext uri="{0D108BD9-81ED-4DB2-BD59-A6C34878D82A}">
                    <a16:rowId xmlns:a16="http://schemas.microsoft.com/office/drawing/2014/main" val="452615834"/>
                  </a:ext>
                </a:extLst>
              </a:tr>
            </a:tbl>
          </a:graphicData>
        </a:graphic>
      </p:graphicFrame>
      <p:graphicFrame>
        <p:nvGraphicFramePr>
          <p:cNvPr id="11" name="Table 4">
            <a:extLst>
              <a:ext uri="{FF2B5EF4-FFF2-40B4-BE49-F238E27FC236}">
                <a16:creationId xmlns:a16="http://schemas.microsoft.com/office/drawing/2014/main" id="{940369C1-05E2-BEC3-0859-A5E475909306}"/>
              </a:ext>
            </a:extLst>
          </p:cNvPr>
          <p:cNvGraphicFramePr>
            <a:graphicFrameLocks noGrp="1"/>
          </p:cNvGraphicFramePr>
          <p:nvPr>
            <p:extLst>
              <p:ext uri="{D42A27DB-BD31-4B8C-83A1-F6EECF244321}">
                <p14:modId xmlns:p14="http://schemas.microsoft.com/office/powerpoint/2010/main" val="368088917"/>
              </p:ext>
            </p:extLst>
          </p:nvPr>
        </p:nvGraphicFramePr>
        <p:xfrm>
          <a:off x="2032000" y="5000518"/>
          <a:ext cx="8127999" cy="1483360"/>
        </p:xfrm>
        <a:graphic>
          <a:graphicData uri="http://schemas.openxmlformats.org/drawingml/2006/table">
            <a:tbl>
              <a:tblPr firstRow="1" bandRow="1">
                <a:tableStyleId>{BDBED569-4797-4DF1-A0F4-6AAB3CD982D8}</a:tableStyleId>
              </a:tblPr>
              <a:tblGrid>
                <a:gridCol w="2709333">
                  <a:extLst>
                    <a:ext uri="{9D8B030D-6E8A-4147-A177-3AD203B41FA5}">
                      <a16:colId xmlns:a16="http://schemas.microsoft.com/office/drawing/2014/main" val="469093904"/>
                    </a:ext>
                  </a:extLst>
                </a:gridCol>
                <a:gridCol w="2709333">
                  <a:extLst>
                    <a:ext uri="{9D8B030D-6E8A-4147-A177-3AD203B41FA5}">
                      <a16:colId xmlns:a16="http://schemas.microsoft.com/office/drawing/2014/main" val="2925476959"/>
                    </a:ext>
                  </a:extLst>
                </a:gridCol>
                <a:gridCol w="2709333">
                  <a:extLst>
                    <a:ext uri="{9D8B030D-6E8A-4147-A177-3AD203B41FA5}">
                      <a16:colId xmlns:a16="http://schemas.microsoft.com/office/drawing/2014/main" val="3148415744"/>
                    </a:ext>
                  </a:extLst>
                </a:gridCol>
              </a:tblGrid>
              <a:tr h="370840">
                <a:tc>
                  <a:txBody>
                    <a:bodyPr/>
                    <a:lstStyle/>
                    <a:p>
                      <a:pPr algn="ctr"/>
                      <a:r>
                        <a:rPr lang="en-US" u="none" dirty="0"/>
                        <a:t>Fiscal Year</a:t>
                      </a:r>
                    </a:p>
                  </a:txBody>
                  <a:tcPr/>
                </a:tc>
                <a:tc>
                  <a:txBody>
                    <a:bodyPr/>
                    <a:lstStyle/>
                    <a:p>
                      <a:pPr algn="ctr"/>
                      <a:r>
                        <a:rPr lang="en-US" u="none" dirty="0"/>
                        <a:t>Special Pick-ups</a:t>
                      </a:r>
                    </a:p>
                  </a:txBody>
                  <a:tcPr/>
                </a:tc>
                <a:tc>
                  <a:txBody>
                    <a:bodyPr/>
                    <a:lstStyle/>
                    <a:p>
                      <a:pPr algn="ctr"/>
                      <a:r>
                        <a:rPr lang="en-US" u="none" dirty="0"/>
                        <a:t>Revenue</a:t>
                      </a:r>
                    </a:p>
                  </a:txBody>
                  <a:tcPr/>
                </a:tc>
                <a:extLst>
                  <a:ext uri="{0D108BD9-81ED-4DB2-BD59-A6C34878D82A}">
                    <a16:rowId xmlns:a16="http://schemas.microsoft.com/office/drawing/2014/main" val="3867345491"/>
                  </a:ext>
                </a:extLst>
              </a:tr>
              <a:tr h="370840">
                <a:tc>
                  <a:txBody>
                    <a:bodyPr/>
                    <a:lstStyle/>
                    <a:p>
                      <a:pPr algn="ctr"/>
                      <a:r>
                        <a:rPr lang="en-US" dirty="0"/>
                        <a:t>2023</a:t>
                      </a:r>
                    </a:p>
                  </a:txBody>
                  <a:tcPr/>
                </a:tc>
                <a:tc>
                  <a:txBody>
                    <a:bodyPr/>
                    <a:lstStyle/>
                    <a:p>
                      <a:pPr algn="ctr"/>
                      <a:r>
                        <a:rPr lang="en-US" dirty="0"/>
                        <a:t>10,295</a:t>
                      </a:r>
                    </a:p>
                  </a:txBody>
                  <a:tcPr/>
                </a:tc>
                <a:tc>
                  <a:txBody>
                    <a:bodyPr/>
                    <a:lstStyle/>
                    <a:p>
                      <a:pPr algn="ctr"/>
                      <a:r>
                        <a:rPr lang="en-US" dirty="0"/>
                        <a:t>$</a:t>
                      </a:r>
                      <a:r>
                        <a:rPr lang="en-US" sz="1800" kern="1200" dirty="0">
                          <a:solidFill>
                            <a:schemeClr val="tx1"/>
                          </a:solidFill>
                          <a:effectLst/>
                          <a:latin typeface="+mn-lt"/>
                          <a:ea typeface="+mn-ea"/>
                          <a:cs typeface="+mn-cs"/>
                        </a:rPr>
                        <a:t>44,100</a:t>
                      </a:r>
                      <a:endParaRPr lang="en-US" dirty="0"/>
                    </a:p>
                  </a:txBody>
                  <a:tcPr/>
                </a:tc>
                <a:extLst>
                  <a:ext uri="{0D108BD9-81ED-4DB2-BD59-A6C34878D82A}">
                    <a16:rowId xmlns:a16="http://schemas.microsoft.com/office/drawing/2014/main" val="3579969539"/>
                  </a:ext>
                </a:extLst>
              </a:tr>
              <a:tr h="370840">
                <a:tc>
                  <a:txBody>
                    <a:bodyPr/>
                    <a:lstStyle/>
                    <a:p>
                      <a:pPr algn="ctr"/>
                      <a:r>
                        <a:rPr lang="en-US" dirty="0"/>
                        <a:t>2024</a:t>
                      </a:r>
                    </a:p>
                  </a:txBody>
                  <a:tcPr/>
                </a:tc>
                <a:tc>
                  <a:txBody>
                    <a:bodyPr/>
                    <a:lstStyle/>
                    <a:p>
                      <a:pPr algn="ctr"/>
                      <a:r>
                        <a:rPr lang="en-US" dirty="0"/>
                        <a:t>11,093</a:t>
                      </a:r>
                    </a:p>
                  </a:txBody>
                  <a:tcPr/>
                </a:tc>
                <a:tc>
                  <a:txBody>
                    <a:bodyPr/>
                    <a:lstStyle/>
                    <a:p>
                      <a:pPr algn="ctr"/>
                      <a:r>
                        <a:rPr lang="en-US" dirty="0"/>
                        <a:t>$</a:t>
                      </a:r>
                      <a:r>
                        <a:rPr lang="en-US" sz="1800" kern="1200" dirty="0">
                          <a:solidFill>
                            <a:schemeClr val="tx1"/>
                          </a:solidFill>
                          <a:effectLst/>
                          <a:latin typeface="+mn-lt"/>
                          <a:ea typeface="+mn-ea"/>
                          <a:cs typeface="+mn-cs"/>
                        </a:rPr>
                        <a:t>44,400</a:t>
                      </a:r>
                      <a:endParaRPr lang="en-US" dirty="0"/>
                    </a:p>
                  </a:txBody>
                  <a:tcPr/>
                </a:tc>
                <a:extLst>
                  <a:ext uri="{0D108BD9-81ED-4DB2-BD59-A6C34878D82A}">
                    <a16:rowId xmlns:a16="http://schemas.microsoft.com/office/drawing/2014/main" val="182385249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2025 y-t-d</a:t>
                      </a:r>
                    </a:p>
                  </a:txBody>
                  <a:tcPr/>
                </a:tc>
                <a:tc>
                  <a:txBody>
                    <a:bodyPr/>
                    <a:lstStyle/>
                    <a:p>
                      <a:pPr algn="ctr"/>
                      <a:r>
                        <a:rPr lang="en-US" dirty="0"/>
                        <a:t>7,182</a:t>
                      </a:r>
                    </a:p>
                  </a:txBody>
                  <a:tcPr/>
                </a:tc>
                <a:tc>
                  <a:txBody>
                    <a:bodyPr/>
                    <a:lstStyle/>
                    <a:p>
                      <a:pPr algn="ctr"/>
                      <a:r>
                        <a:rPr lang="en-US" dirty="0"/>
                        <a:t>$</a:t>
                      </a:r>
                      <a:r>
                        <a:rPr lang="en-US" sz="1800" kern="1200" dirty="0">
                          <a:solidFill>
                            <a:schemeClr val="tx1"/>
                          </a:solidFill>
                          <a:effectLst/>
                          <a:latin typeface="+mn-lt"/>
                          <a:ea typeface="+mn-ea"/>
                          <a:cs typeface="+mn-cs"/>
                        </a:rPr>
                        <a:t>30,025</a:t>
                      </a:r>
                      <a:endParaRPr lang="en-US" dirty="0"/>
                    </a:p>
                  </a:txBody>
                  <a:tcPr/>
                </a:tc>
                <a:extLst>
                  <a:ext uri="{0D108BD9-81ED-4DB2-BD59-A6C34878D82A}">
                    <a16:rowId xmlns:a16="http://schemas.microsoft.com/office/drawing/2014/main" val="840537950"/>
                  </a:ext>
                </a:extLst>
              </a:tr>
            </a:tbl>
          </a:graphicData>
        </a:graphic>
      </p:graphicFrame>
    </p:spTree>
    <p:extLst>
      <p:ext uri="{BB962C8B-B14F-4D97-AF65-F5344CB8AC3E}">
        <p14:creationId xmlns:p14="http://schemas.microsoft.com/office/powerpoint/2010/main" val="3739385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50DFE-16C9-E10A-22CB-09B7E679AF3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8DEBF7-07F8-18C9-2F48-5E34805BAD65}"/>
              </a:ext>
            </a:extLst>
          </p:cNvPr>
          <p:cNvSpPr>
            <a:spLocks noGrp="1"/>
          </p:cNvSpPr>
          <p:nvPr>
            <p:ph sz="half" idx="2"/>
          </p:nvPr>
        </p:nvSpPr>
        <p:spPr>
          <a:xfrm>
            <a:off x="444092" y="1857482"/>
            <a:ext cx="11145396" cy="4383829"/>
          </a:xfrm>
        </p:spPr>
        <p:txBody>
          <a:bodyPr/>
          <a:lstStyle/>
          <a:p>
            <a:pPr>
              <a:buClr>
                <a:schemeClr val="accent1"/>
              </a:buClr>
              <a:buFont typeface="Wingdings" panose="05000000000000000000" pitchFamily="2" charset="2"/>
              <a:buChar char="§"/>
            </a:pPr>
            <a:r>
              <a:rPr lang="en-US" dirty="0"/>
              <a:t>Recycle Bank Program - $255k</a:t>
            </a:r>
          </a:p>
          <a:p>
            <a:pPr lvl="1">
              <a:buClr>
                <a:schemeClr val="accent1"/>
              </a:buClr>
              <a:buFont typeface="Wingdings" panose="05000000000000000000" pitchFamily="2" charset="2"/>
              <a:buChar char="Ø"/>
            </a:pPr>
            <a:r>
              <a:rPr lang="en-US" dirty="0"/>
              <a:t>This covers cart replacement and inventory of first- and second-generation trash and recycle carts.</a:t>
            </a:r>
          </a:p>
          <a:p>
            <a:pPr lvl="1">
              <a:buClr>
                <a:schemeClr val="accent1"/>
              </a:buClr>
              <a:buFont typeface="Wingdings" panose="05000000000000000000" pitchFamily="2" charset="2"/>
              <a:buChar char="Ø"/>
            </a:pPr>
            <a:r>
              <a:rPr lang="en-US" dirty="0"/>
              <a:t>Annually approximately 10 % of first generation recycle carts are replaced. There were a total of 19,200 carts as of July 2021.</a:t>
            </a:r>
          </a:p>
          <a:p>
            <a:pPr lvl="1">
              <a:buClr>
                <a:schemeClr val="accent1"/>
              </a:buClr>
              <a:buFont typeface="Wingdings" panose="05000000000000000000" pitchFamily="2" charset="2"/>
              <a:buChar char="Ø"/>
            </a:pPr>
            <a:r>
              <a:rPr lang="en-US" dirty="0"/>
              <a:t>9,983 first generation recycle carts have been replaced to date.</a:t>
            </a:r>
          </a:p>
          <a:p>
            <a:pPr lvl="1">
              <a:buClr>
                <a:schemeClr val="accent1"/>
              </a:buClr>
              <a:buFont typeface="Wingdings" panose="05000000000000000000" pitchFamily="2" charset="2"/>
              <a:buChar char="Ø"/>
            </a:pPr>
            <a:r>
              <a:rPr lang="en-US" dirty="0"/>
              <a:t>Proprietary software and equipment upkeep are also included in the requested budget.</a:t>
            </a:r>
          </a:p>
          <a:p>
            <a:pPr marL="0" indent="-194310">
              <a:spcBef>
                <a:spcPts val="0"/>
              </a:spcBef>
              <a:spcAft>
                <a:spcPts val="0"/>
              </a:spcAft>
              <a:buNone/>
            </a:pPr>
            <a:r>
              <a:rPr lang="en-US" dirty="0">
                <a:latin typeface="Calibri" panose="020F0502020204030204" pitchFamily="34" charset="0"/>
                <a:ea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6C0868F4-B020-AFCC-68BB-16951DA44221}"/>
              </a:ext>
            </a:extLst>
          </p:cNvPr>
          <p:cNvSpPr>
            <a:spLocks noGrp="1"/>
          </p:cNvSpPr>
          <p:nvPr>
            <p:ph sz="half" idx="13"/>
          </p:nvPr>
        </p:nvSpPr>
        <p:spPr>
          <a:xfrm>
            <a:off x="188911" y="1188720"/>
            <a:ext cx="11400577" cy="473825"/>
          </a:xfrm>
        </p:spPr>
        <p:txBody>
          <a:bodyPr/>
          <a:lstStyle/>
          <a:p>
            <a:pPr algn="ctr"/>
            <a:r>
              <a:rPr lang="en-US" dirty="0"/>
              <a:t>Other Fees – General Fund</a:t>
            </a:r>
          </a:p>
        </p:txBody>
      </p:sp>
    </p:spTree>
    <p:extLst>
      <p:ext uri="{BB962C8B-B14F-4D97-AF65-F5344CB8AC3E}">
        <p14:creationId xmlns:p14="http://schemas.microsoft.com/office/powerpoint/2010/main" val="1830845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61507" y="1921632"/>
            <a:ext cx="10810883" cy="4233162"/>
          </a:xfrm>
        </p:spPr>
        <p:txBody>
          <a:bodyPr/>
          <a:lstStyle/>
          <a:p>
            <a:pPr marL="0" indent="0">
              <a:buNone/>
            </a:pPr>
            <a:r>
              <a:rPr lang="en-US" dirty="0"/>
              <a:t>With Electricity Cost budgeted for ~</a:t>
            </a:r>
            <a:r>
              <a:rPr lang="en-US" b="1" u="sng" dirty="0"/>
              <a:t>$2.3M </a:t>
            </a:r>
            <a:r>
              <a:rPr lang="en-US" dirty="0"/>
              <a:t>citywide across both General and Water Sewer Funds, discuss if performance guarantees have been met and whether the solar panels that has been used on some City sites has provided any cost savings.</a:t>
            </a:r>
          </a:p>
          <a:p>
            <a:pPr marL="971550" lvl="1" indent="-457200">
              <a:buClr>
                <a:srgbClr val="0070C0"/>
              </a:buClr>
              <a:buFont typeface="+mj-lt"/>
              <a:buAutoNum type="alphaLcPeriod"/>
            </a:pPr>
            <a:r>
              <a:rPr lang="en-US" dirty="0"/>
              <a:t>Specify any additional cost budgeted for electricity, considering the increase anticipated for Delmarva.</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7 – General Fund</a:t>
            </a:r>
          </a:p>
        </p:txBody>
      </p:sp>
    </p:spTree>
    <p:extLst>
      <p:ext uri="{BB962C8B-B14F-4D97-AF65-F5344CB8AC3E}">
        <p14:creationId xmlns:p14="http://schemas.microsoft.com/office/powerpoint/2010/main" val="1170741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604260" y="1877564"/>
            <a:ext cx="10983479" cy="4233162"/>
          </a:xfrm>
        </p:spPr>
        <p:txBody>
          <a:bodyPr>
            <a:normAutofit/>
          </a:bodyPr>
          <a:lstStyle/>
          <a:p>
            <a:pPr>
              <a:buClr>
                <a:schemeClr val="accent5"/>
              </a:buClr>
              <a:buFont typeface="Wingdings" panose="05000000000000000000" pitchFamily="2" charset="2"/>
              <a:buChar char="§"/>
            </a:pPr>
            <a:r>
              <a:rPr lang="en-US" sz="2000" dirty="0"/>
              <a:t>Costs for electricity have been managed through our procurement process with Enstrat Analytics. We have issued an RFP for Electricity for FY’26 and expect supply costs to be approximately 6.9% higher based on current market conditions.</a:t>
            </a:r>
          </a:p>
          <a:p>
            <a:pPr>
              <a:buClr>
                <a:schemeClr val="accent5"/>
              </a:buClr>
              <a:buFont typeface="Wingdings" panose="05000000000000000000" pitchFamily="2" charset="2"/>
              <a:buChar char="§"/>
            </a:pPr>
            <a:r>
              <a:rPr lang="en-US" sz="2000" dirty="0"/>
              <a:t>Solar arrays at the Municipal Complex and Porter Filter Plant have lowered electricity costs by reducing the amount of electricity purchased off the grid.</a:t>
            </a:r>
          </a:p>
          <a:p>
            <a:pPr>
              <a:buClr>
                <a:schemeClr val="accent5"/>
              </a:buClr>
              <a:buFont typeface="Wingdings" panose="05000000000000000000" pitchFamily="2" charset="2"/>
              <a:buChar char="§"/>
            </a:pPr>
            <a:r>
              <a:rPr lang="en-US" sz="2000" dirty="0"/>
              <a:t>Post Honeywell there are no guarantees.</a:t>
            </a:r>
          </a:p>
          <a:p>
            <a:pPr>
              <a:buClr>
                <a:schemeClr val="accent5"/>
              </a:buClr>
              <a:buFont typeface="Wingdings" panose="05000000000000000000" pitchFamily="2" charset="2"/>
              <a:buChar char="§"/>
            </a:pPr>
            <a:r>
              <a:rPr lang="en-US" sz="2000" dirty="0"/>
              <a:t>FY’26 Budgets for Electricity were set based on anticipated usage based on the past 12 months actual expenses. No additional Delmarva Power anticipated charges were included since these have not been approved by the PSC.</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983479" cy="473825"/>
          </a:xfrm>
        </p:spPr>
        <p:txBody>
          <a:bodyPr/>
          <a:lstStyle/>
          <a:p>
            <a:pPr algn="ctr"/>
            <a:r>
              <a:rPr lang="en-US" dirty="0"/>
              <a:t>Electricity</a:t>
            </a:r>
          </a:p>
        </p:txBody>
      </p:sp>
    </p:spTree>
    <p:extLst>
      <p:ext uri="{BB962C8B-B14F-4D97-AF65-F5344CB8AC3E}">
        <p14:creationId xmlns:p14="http://schemas.microsoft.com/office/powerpoint/2010/main" val="5837291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70" y="1921632"/>
            <a:ext cx="10757720" cy="4233162"/>
          </a:xfrm>
        </p:spPr>
        <p:txBody>
          <a:bodyPr/>
          <a:lstStyle/>
          <a:p>
            <a:pPr marL="0" indent="0">
              <a:buNone/>
            </a:pPr>
            <a:r>
              <a:rPr lang="en-US" dirty="0"/>
              <a:t>Discuss projected funding slated for Municipal Street Aid.</a:t>
            </a:r>
          </a:p>
          <a:p>
            <a:pPr marL="971550" lvl="1" indent="-457200">
              <a:buClr>
                <a:schemeClr val="accent5"/>
              </a:buClr>
              <a:buFont typeface="+mj-lt"/>
              <a:buAutoNum type="alphaLcPeriod"/>
            </a:pPr>
            <a:r>
              <a:rPr lang="en-US" dirty="0"/>
              <a:t>Share the number of LED street lighting slated to be installed in FY25 and projected in FY26 per district.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8 – General Fund</a:t>
            </a:r>
          </a:p>
        </p:txBody>
      </p:sp>
    </p:spTree>
    <p:extLst>
      <p:ext uri="{BB962C8B-B14F-4D97-AF65-F5344CB8AC3E}">
        <p14:creationId xmlns:p14="http://schemas.microsoft.com/office/powerpoint/2010/main" val="3919466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21632"/>
            <a:ext cx="10983479" cy="4170696"/>
          </a:xfrm>
        </p:spPr>
        <p:txBody>
          <a:bodyPr>
            <a:normAutofit/>
          </a:bodyPr>
          <a:lstStyle/>
          <a:p>
            <a:pPr lvl="1">
              <a:buClr>
                <a:schemeClr val="accent5"/>
              </a:buClr>
            </a:pPr>
            <a:r>
              <a:rPr lang="en-US" dirty="0"/>
              <a:t>FY’26 Municipal Street Aid is budgeted at $1,170,154. This funding is used for Electricity Costs for Streetlights &amp; Signals.</a:t>
            </a:r>
          </a:p>
          <a:p>
            <a:pPr lvl="1">
              <a:buClr>
                <a:schemeClr val="accent5"/>
              </a:buClr>
            </a:pPr>
            <a:r>
              <a:rPr lang="en-US" dirty="0"/>
              <a:t>Approximately 1,000 City owned streetlights will continue to be converted to LEDs through FY’25. These are lights where problems were encountered during the initial project phase by Seiberlich Trane and will require additional electrical work to make them operational.</a:t>
            </a:r>
          </a:p>
          <a:p>
            <a:pPr lvl="1">
              <a:buClr>
                <a:schemeClr val="accent5"/>
              </a:buClr>
            </a:pPr>
            <a:r>
              <a:rPr lang="en-US" dirty="0"/>
              <a:t>Privately owned streetlights located within the City’s ROW are being moved to the City’s account and converted to LED’s. This work continued with Seiberlich Trane in FY’25.</a:t>
            </a:r>
          </a:p>
          <a:p>
            <a:pPr lvl="1">
              <a:buClr>
                <a:schemeClr val="accent5"/>
              </a:buClr>
            </a:pPr>
            <a:r>
              <a:rPr lang="en-US" dirty="0"/>
              <a:t>LED conversion has been substantially completed, and we are awaiting final reporting from Seiberlich Trane and Delmarva Power to confirm project completion. </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983479" cy="473825"/>
          </a:xfrm>
        </p:spPr>
        <p:txBody>
          <a:bodyPr/>
          <a:lstStyle/>
          <a:p>
            <a:pPr algn="ctr"/>
            <a:r>
              <a:rPr lang="en-US" dirty="0"/>
              <a:t>Municipal Street Aid</a:t>
            </a:r>
          </a:p>
        </p:txBody>
      </p:sp>
    </p:spTree>
    <p:extLst>
      <p:ext uri="{BB962C8B-B14F-4D97-AF65-F5344CB8AC3E}">
        <p14:creationId xmlns:p14="http://schemas.microsoft.com/office/powerpoint/2010/main" val="3036332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70" y="1921632"/>
            <a:ext cx="10757720" cy="4233162"/>
          </a:xfrm>
        </p:spPr>
        <p:txBody>
          <a:bodyPr/>
          <a:lstStyle/>
          <a:p>
            <a:pPr marL="0" indent="0">
              <a:buNone/>
            </a:pPr>
            <a:r>
              <a:rPr lang="en-US" dirty="0"/>
              <a:t>Discuss the planned use of ~</a:t>
            </a:r>
            <a:r>
              <a:rPr lang="en-US" b="1" u="sng" dirty="0"/>
              <a:t>$790K </a:t>
            </a:r>
            <a:r>
              <a:rPr lang="en-US" dirty="0"/>
              <a:t>budgeted between the account categories of Misc. Materials, Supplies &amp; Parts, Construction &amp; Repairs, and the Equipment account groupings.</a:t>
            </a:r>
          </a:p>
          <a:p>
            <a:pPr marL="457200" indent="-457200">
              <a:buClr>
                <a:schemeClr val="accent5"/>
              </a:buClr>
              <a:buFont typeface="+mj-lt"/>
              <a:buAutoNum type="alphaLcPeriod"/>
            </a:pPr>
            <a:r>
              <a:rPr lang="en-US" sz="2000" dirty="0"/>
              <a:t>Specify amount of funds expended for the salt contract the last 2 years, and year to date.</a:t>
            </a:r>
          </a:p>
          <a:p>
            <a:pPr marL="457200" indent="-457200">
              <a:buClr>
                <a:schemeClr val="accent5"/>
              </a:buClr>
              <a:buFont typeface="+mj-lt"/>
              <a:buAutoNum type="alphaLcPeriod"/>
            </a:pPr>
            <a:r>
              <a:rPr lang="en-US" sz="2000" dirty="0"/>
              <a:t>Share the amount of funds budgeted citywide pertaining to Snow Removal (inclusive of salt, grind, equipment rental, etc.).</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9 – General Fund</a:t>
            </a:r>
          </a:p>
        </p:txBody>
      </p:sp>
    </p:spTree>
    <p:extLst>
      <p:ext uri="{BB962C8B-B14F-4D97-AF65-F5344CB8AC3E}">
        <p14:creationId xmlns:p14="http://schemas.microsoft.com/office/powerpoint/2010/main" val="3583731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929CB9-064C-4B99-83CB-4D972651A102}"/>
              </a:ext>
            </a:extLst>
          </p:cNvPr>
          <p:cNvSpPr>
            <a:spLocks noGrp="1"/>
          </p:cNvSpPr>
          <p:nvPr>
            <p:ph sz="half" idx="2"/>
          </p:nvPr>
        </p:nvSpPr>
        <p:spPr>
          <a:xfrm>
            <a:off x="404037" y="1778092"/>
            <a:ext cx="10768353" cy="4457903"/>
          </a:xfrm>
        </p:spPr>
        <p:txBody>
          <a:bodyPr/>
          <a:lstStyle/>
          <a:p>
            <a:pPr>
              <a:buClr>
                <a:schemeClr val="accent5"/>
              </a:buClr>
              <a:buFont typeface="Wingdings" panose="05000000000000000000" pitchFamily="2" charset="2"/>
              <a:buChar char="§"/>
            </a:pPr>
            <a:r>
              <a:rPr lang="en-US" dirty="0"/>
              <a:t>Traffic Signs and Signals - $180k</a:t>
            </a:r>
          </a:p>
          <a:p>
            <a:pPr lvl="1">
              <a:buClr>
                <a:schemeClr val="accent5"/>
              </a:buClr>
              <a:buFont typeface="Wingdings" panose="05000000000000000000" pitchFamily="2" charset="2"/>
              <a:buChar char="Ø"/>
            </a:pPr>
            <a:r>
              <a:rPr lang="en-US" dirty="0"/>
              <a:t>Misc. LED’s Reflective Signs, Signal Heads</a:t>
            </a:r>
          </a:p>
          <a:p>
            <a:pPr lvl="1">
              <a:buClr>
                <a:schemeClr val="accent5"/>
              </a:buClr>
              <a:buFont typeface="Wingdings" panose="05000000000000000000" pitchFamily="2" charset="2"/>
              <a:buChar char="Ø"/>
            </a:pPr>
            <a:r>
              <a:rPr lang="en-US" dirty="0"/>
              <a:t>Communication Costs from DelDOT to Host the City’s Traffic Control System</a:t>
            </a:r>
          </a:p>
          <a:p>
            <a:pPr>
              <a:buClr>
                <a:schemeClr val="accent5"/>
              </a:buClr>
              <a:buFont typeface="Wingdings" panose="05000000000000000000" pitchFamily="2" charset="2"/>
              <a:buChar char="§"/>
            </a:pPr>
            <a:r>
              <a:rPr lang="en-US" dirty="0"/>
              <a:t>Roadway Markings - $16.5k</a:t>
            </a:r>
          </a:p>
          <a:p>
            <a:pPr lvl="1">
              <a:buClr>
                <a:schemeClr val="accent5"/>
              </a:buClr>
              <a:buFont typeface="Wingdings" panose="05000000000000000000" pitchFamily="2" charset="2"/>
              <a:buChar char="Ø"/>
            </a:pPr>
            <a:r>
              <a:rPr lang="en-US" dirty="0"/>
              <a:t>Pavement markings including straight line striping &amp; crosswalks, and stop bars</a:t>
            </a:r>
          </a:p>
          <a:p>
            <a:pPr>
              <a:buClr>
                <a:schemeClr val="accent5"/>
              </a:buClr>
              <a:buFont typeface="Wingdings" panose="05000000000000000000" pitchFamily="2" charset="2"/>
              <a:buChar char="§"/>
            </a:pPr>
            <a:r>
              <a:rPr lang="en-US" dirty="0"/>
              <a:t>Material &amp; Supplies-Roads - $262k</a:t>
            </a:r>
          </a:p>
          <a:p>
            <a:pPr lvl="1">
              <a:buClr>
                <a:schemeClr val="accent5"/>
              </a:buClr>
              <a:buFont typeface="Wingdings" panose="05000000000000000000" pitchFamily="2" charset="2"/>
              <a:buChar char="Ø"/>
            </a:pPr>
            <a:r>
              <a:rPr lang="en-US" dirty="0"/>
              <a:t>Road Salt</a:t>
            </a:r>
          </a:p>
          <a:p>
            <a:pPr lvl="1">
              <a:buClr>
                <a:schemeClr val="accent5"/>
              </a:buClr>
              <a:buFont typeface="Wingdings" panose="05000000000000000000" pitchFamily="2" charset="2"/>
              <a:buChar char="Ø"/>
            </a:pPr>
            <a:r>
              <a:rPr lang="en-US" dirty="0"/>
              <a:t>Sand for Snow Events and Chemical Spills</a:t>
            </a:r>
          </a:p>
          <a:p>
            <a:pPr lvl="1">
              <a:buClr>
                <a:schemeClr val="accent5"/>
              </a:buClr>
              <a:buFont typeface="Wingdings" panose="05000000000000000000" pitchFamily="2" charset="2"/>
              <a:buChar char="Ø"/>
            </a:pPr>
            <a:r>
              <a:rPr lang="en-US" dirty="0"/>
              <a:t>Ice Bite Solution to Enhance Brine Effectiveness</a:t>
            </a:r>
          </a:p>
          <a:p>
            <a:endParaRPr lang="en-US" dirty="0"/>
          </a:p>
        </p:txBody>
      </p:sp>
      <p:sp>
        <p:nvSpPr>
          <p:cNvPr id="3" name="Content Placeholder 2">
            <a:extLst>
              <a:ext uri="{FF2B5EF4-FFF2-40B4-BE49-F238E27FC236}">
                <a16:creationId xmlns:a16="http://schemas.microsoft.com/office/drawing/2014/main" id="{0B878DA3-DC6A-422A-AB3A-D4B5423A6391}"/>
              </a:ext>
            </a:extLst>
          </p:cNvPr>
          <p:cNvSpPr>
            <a:spLocks noGrp="1"/>
          </p:cNvSpPr>
          <p:nvPr>
            <p:ph sz="half" idx="13"/>
          </p:nvPr>
        </p:nvSpPr>
        <p:spPr>
          <a:xfrm>
            <a:off x="188911" y="1188720"/>
            <a:ext cx="10983478" cy="473825"/>
          </a:xfrm>
        </p:spPr>
        <p:txBody>
          <a:bodyPr>
            <a:normAutofit/>
          </a:bodyPr>
          <a:lstStyle/>
          <a:p>
            <a:pPr algn="ctr"/>
            <a:r>
              <a:rPr lang="en-US" dirty="0"/>
              <a:t>Construction &amp; Repairs</a:t>
            </a:r>
          </a:p>
        </p:txBody>
      </p:sp>
    </p:spTree>
    <p:extLst>
      <p:ext uri="{BB962C8B-B14F-4D97-AF65-F5344CB8AC3E}">
        <p14:creationId xmlns:p14="http://schemas.microsoft.com/office/powerpoint/2010/main" val="622750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929CB9-064C-4B99-83CB-4D972651A102}"/>
              </a:ext>
            </a:extLst>
          </p:cNvPr>
          <p:cNvSpPr>
            <a:spLocks noGrp="1"/>
          </p:cNvSpPr>
          <p:nvPr>
            <p:ph sz="half" idx="2"/>
          </p:nvPr>
        </p:nvSpPr>
        <p:spPr>
          <a:xfrm>
            <a:off x="404037" y="1778092"/>
            <a:ext cx="10983478" cy="4835359"/>
          </a:xfrm>
        </p:spPr>
        <p:txBody>
          <a:bodyPr/>
          <a:lstStyle/>
          <a:p>
            <a:pPr>
              <a:buClr>
                <a:schemeClr val="accent5"/>
              </a:buClr>
              <a:buFont typeface="Wingdings" panose="05000000000000000000" pitchFamily="2" charset="2"/>
              <a:buChar char="§"/>
            </a:pPr>
            <a:r>
              <a:rPr lang="en-US" dirty="0"/>
              <a:t>Furniture, Fixtures, &amp; Office Equipment - $17.8k</a:t>
            </a:r>
          </a:p>
          <a:p>
            <a:pPr lvl="1">
              <a:buClr>
                <a:schemeClr val="accent5"/>
              </a:buClr>
              <a:buFont typeface="Wingdings" panose="05000000000000000000" pitchFamily="2" charset="2"/>
              <a:buChar char="Ø"/>
            </a:pPr>
            <a:r>
              <a:rPr lang="en-US" dirty="0"/>
              <a:t>Misc. Office Equipment for all divisions</a:t>
            </a:r>
          </a:p>
          <a:p>
            <a:pPr>
              <a:buClr>
                <a:schemeClr val="accent5"/>
              </a:buClr>
              <a:buFont typeface="Wingdings" panose="05000000000000000000" pitchFamily="2" charset="2"/>
              <a:buChar char="§"/>
            </a:pPr>
            <a:r>
              <a:rPr lang="en-US" dirty="0"/>
              <a:t>Other Non-Capitalized Equipment - $74.5k</a:t>
            </a:r>
          </a:p>
          <a:p>
            <a:pPr lvl="1">
              <a:buClr>
                <a:schemeClr val="accent5"/>
              </a:buClr>
              <a:buFont typeface="Wingdings" panose="05000000000000000000" pitchFamily="2" charset="2"/>
              <a:buChar char="Ø"/>
            </a:pPr>
            <a:r>
              <a:rPr lang="en-US" dirty="0"/>
              <a:t>Traffic Coordination Equipment</a:t>
            </a:r>
          </a:p>
          <a:p>
            <a:pPr lvl="1">
              <a:buClr>
                <a:schemeClr val="accent5"/>
              </a:buClr>
              <a:buFont typeface="Wingdings" panose="05000000000000000000" pitchFamily="2" charset="2"/>
              <a:buChar char="Ø"/>
            </a:pPr>
            <a:r>
              <a:rPr lang="en-US" dirty="0"/>
              <a:t>Backpack Blowers, Weed Wacker’s, Small Mowers, and Poly Brine Tanks</a:t>
            </a:r>
          </a:p>
          <a:p>
            <a:pPr lvl="1">
              <a:buClr>
                <a:schemeClr val="accent5"/>
              </a:buClr>
              <a:buFont typeface="Wingdings" panose="05000000000000000000" pitchFamily="2" charset="2"/>
              <a:buChar char="Ø"/>
            </a:pPr>
            <a:r>
              <a:rPr lang="en-US" dirty="0"/>
              <a:t>Small Yard Equipment for Alleyway Maintenance</a:t>
            </a:r>
          </a:p>
        </p:txBody>
      </p:sp>
      <p:sp>
        <p:nvSpPr>
          <p:cNvPr id="3" name="Content Placeholder 2">
            <a:extLst>
              <a:ext uri="{FF2B5EF4-FFF2-40B4-BE49-F238E27FC236}">
                <a16:creationId xmlns:a16="http://schemas.microsoft.com/office/drawing/2014/main" id="{0B878DA3-DC6A-422A-AB3A-D4B5423A6391}"/>
              </a:ext>
            </a:extLst>
          </p:cNvPr>
          <p:cNvSpPr>
            <a:spLocks noGrp="1"/>
          </p:cNvSpPr>
          <p:nvPr>
            <p:ph sz="half" idx="13"/>
          </p:nvPr>
        </p:nvSpPr>
        <p:spPr>
          <a:xfrm>
            <a:off x="188911" y="1188720"/>
            <a:ext cx="10983478" cy="473825"/>
          </a:xfrm>
        </p:spPr>
        <p:txBody>
          <a:bodyPr>
            <a:normAutofit/>
          </a:bodyPr>
          <a:lstStyle/>
          <a:p>
            <a:pPr algn="ctr"/>
            <a:r>
              <a:rPr lang="en-US" dirty="0"/>
              <a:t>Equipment</a:t>
            </a:r>
          </a:p>
        </p:txBody>
      </p:sp>
    </p:spTree>
    <p:extLst>
      <p:ext uri="{BB962C8B-B14F-4D97-AF65-F5344CB8AC3E}">
        <p14:creationId xmlns:p14="http://schemas.microsoft.com/office/powerpoint/2010/main" val="3352107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A50DA-0487-4FA8-A8ED-030BCA192B5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38BBA2-3ED0-E2AA-DF2B-2D3AAED6EDF7}"/>
              </a:ext>
            </a:extLst>
          </p:cNvPr>
          <p:cNvSpPr>
            <a:spLocks noGrp="1"/>
          </p:cNvSpPr>
          <p:nvPr>
            <p:ph sz="half" idx="2"/>
          </p:nvPr>
        </p:nvSpPr>
        <p:spPr>
          <a:xfrm>
            <a:off x="404037" y="1778092"/>
            <a:ext cx="10983478" cy="4835359"/>
          </a:xfrm>
        </p:spPr>
        <p:txBody>
          <a:bodyPr/>
          <a:lstStyle/>
          <a:p>
            <a:pPr>
              <a:buClr>
                <a:schemeClr val="accent5"/>
              </a:buClr>
              <a:buFont typeface="Wingdings" panose="05000000000000000000" pitchFamily="2" charset="2"/>
              <a:buChar char="§"/>
            </a:pPr>
            <a:r>
              <a:rPr lang="en-US" dirty="0"/>
              <a:t>Road Salt Contract</a:t>
            </a:r>
          </a:p>
          <a:p>
            <a:pPr>
              <a:buClr>
                <a:schemeClr val="accent5"/>
              </a:buClr>
              <a:buFont typeface="Wingdings" panose="05000000000000000000" pitchFamily="2" charset="2"/>
              <a:buChar char="§"/>
            </a:pPr>
            <a:endParaRPr lang="en-US" dirty="0"/>
          </a:p>
          <a:p>
            <a:pPr>
              <a:buClr>
                <a:schemeClr val="accent5"/>
              </a:buClr>
              <a:buFont typeface="Wingdings" panose="05000000000000000000" pitchFamily="2" charset="2"/>
              <a:buChar char="§"/>
            </a:pPr>
            <a:endParaRPr lang="en-US" dirty="0"/>
          </a:p>
          <a:p>
            <a:pPr>
              <a:buClr>
                <a:schemeClr val="accent5"/>
              </a:buClr>
              <a:buFont typeface="Wingdings" panose="05000000000000000000" pitchFamily="2" charset="2"/>
              <a:buChar char="§"/>
            </a:pPr>
            <a:endParaRPr lang="en-US" dirty="0"/>
          </a:p>
          <a:p>
            <a:pPr>
              <a:buClr>
                <a:schemeClr val="accent5"/>
              </a:buClr>
              <a:buFont typeface="Wingdings" panose="05000000000000000000" pitchFamily="2" charset="2"/>
              <a:buChar char="§"/>
            </a:pPr>
            <a:endParaRPr lang="en-US" dirty="0"/>
          </a:p>
          <a:p>
            <a:pPr>
              <a:buClr>
                <a:schemeClr val="accent5"/>
              </a:buClr>
              <a:buFont typeface="Wingdings" panose="05000000000000000000" pitchFamily="2" charset="2"/>
              <a:buChar char="§"/>
            </a:pPr>
            <a:r>
              <a:rPr lang="en-US" dirty="0"/>
              <a:t>Snow Removal</a:t>
            </a:r>
          </a:p>
          <a:p>
            <a:pPr lvl="1">
              <a:buClr>
                <a:schemeClr val="accent5"/>
              </a:buClr>
              <a:buFont typeface="Wingdings" panose="05000000000000000000" pitchFamily="2" charset="2"/>
              <a:buChar char="Ø"/>
            </a:pPr>
            <a:r>
              <a:rPr lang="en-US" dirty="0"/>
              <a:t>Equipment Rental 			- $150k</a:t>
            </a:r>
          </a:p>
          <a:p>
            <a:pPr lvl="1">
              <a:buClr>
                <a:schemeClr val="accent5"/>
              </a:buClr>
              <a:buFont typeface="Wingdings" panose="05000000000000000000" pitchFamily="2" charset="2"/>
              <a:buChar char="Ø"/>
            </a:pPr>
            <a:r>
              <a:rPr lang="en-US" dirty="0"/>
              <a:t>Material And Supplies-Roads	- $250k</a:t>
            </a:r>
          </a:p>
          <a:p>
            <a:pPr lvl="1">
              <a:buClr>
                <a:schemeClr val="accent5"/>
              </a:buClr>
              <a:buFont typeface="Wingdings" panose="05000000000000000000" pitchFamily="2" charset="2"/>
              <a:buChar char="Ø"/>
            </a:pPr>
            <a:r>
              <a:rPr lang="en-US" dirty="0"/>
              <a:t>Sand 				- $2.5k</a:t>
            </a:r>
          </a:p>
          <a:p>
            <a:pPr lvl="1">
              <a:buClr>
                <a:schemeClr val="accent5"/>
              </a:buClr>
              <a:buFont typeface="Wingdings" panose="05000000000000000000" pitchFamily="2" charset="2"/>
              <a:buChar char="Ø"/>
            </a:pPr>
            <a:r>
              <a:rPr lang="en-US" dirty="0"/>
              <a:t>Ice Bite Solution 			- $9.5k</a:t>
            </a:r>
          </a:p>
          <a:p>
            <a:pPr lvl="1">
              <a:buClr>
                <a:schemeClr val="accent5"/>
              </a:buClr>
              <a:buFont typeface="Wingdings" panose="05000000000000000000" pitchFamily="2" charset="2"/>
              <a:buChar char="Ø"/>
            </a:pPr>
            <a:r>
              <a:rPr lang="en-US" dirty="0"/>
              <a:t>Mayor’s Office Contingency 		- $172k	</a:t>
            </a:r>
          </a:p>
          <a:p>
            <a:pPr lvl="1">
              <a:buClr>
                <a:schemeClr val="accent5"/>
              </a:buClr>
              <a:buFont typeface="Wingdings" panose="05000000000000000000" pitchFamily="2" charset="2"/>
              <a:buChar char="Ø"/>
            </a:pPr>
            <a:endParaRPr lang="en-US" dirty="0"/>
          </a:p>
          <a:p>
            <a:endParaRPr lang="en-US" dirty="0"/>
          </a:p>
        </p:txBody>
      </p:sp>
      <p:sp>
        <p:nvSpPr>
          <p:cNvPr id="3" name="Content Placeholder 2">
            <a:extLst>
              <a:ext uri="{FF2B5EF4-FFF2-40B4-BE49-F238E27FC236}">
                <a16:creationId xmlns:a16="http://schemas.microsoft.com/office/drawing/2014/main" id="{70470AD7-07F2-DDA0-CAD3-C3231F8773B6}"/>
              </a:ext>
            </a:extLst>
          </p:cNvPr>
          <p:cNvSpPr>
            <a:spLocks noGrp="1"/>
          </p:cNvSpPr>
          <p:nvPr>
            <p:ph sz="half" idx="13"/>
          </p:nvPr>
        </p:nvSpPr>
        <p:spPr>
          <a:xfrm>
            <a:off x="188911" y="1188720"/>
            <a:ext cx="10983478" cy="473825"/>
          </a:xfrm>
        </p:spPr>
        <p:txBody>
          <a:bodyPr>
            <a:normAutofit/>
          </a:bodyPr>
          <a:lstStyle/>
          <a:p>
            <a:pPr algn="ctr"/>
            <a:r>
              <a:rPr lang="en-US" dirty="0"/>
              <a:t>Equipment</a:t>
            </a:r>
          </a:p>
        </p:txBody>
      </p:sp>
      <p:graphicFrame>
        <p:nvGraphicFramePr>
          <p:cNvPr id="4" name="Table 4">
            <a:extLst>
              <a:ext uri="{FF2B5EF4-FFF2-40B4-BE49-F238E27FC236}">
                <a16:creationId xmlns:a16="http://schemas.microsoft.com/office/drawing/2014/main" id="{AFF8E601-1FA5-4265-F1CE-D5036FFBF891}"/>
              </a:ext>
            </a:extLst>
          </p:cNvPr>
          <p:cNvGraphicFramePr>
            <a:graphicFrameLocks noGrp="1"/>
          </p:cNvGraphicFramePr>
          <p:nvPr>
            <p:extLst>
              <p:ext uri="{D42A27DB-BD31-4B8C-83A1-F6EECF244321}">
                <p14:modId xmlns:p14="http://schemas.microsoft.com/office/powerpoint/2010/main" val="2397054822"/>
              </p:ext>
            </p:extLst>
          </p:nvPr>
        </p:nvGraphicFramePr>
        <p:xfrm>
          <a:off x="2847072" y="2266246"/>
          <a:ext cx="5667156" cy="1478280"/>
        </p:xfrm>
        <a:graphic>
          <a:graphicData uri="http://schemas.openxmlformats.org/drawingml/2006/table">
            <a:tbl>
              <a:tblPr firstRow="1" bandRow="1">
                <a:tableStyleId>{BDBED569-4797-4DF1-A0F4-6AAB3CD982D8}</a:tableStyleId>
              </a:tblPr>
              <a:tblGrid>
                <a:gridCol w="2833578">
                  <a:extLst>
                    <a:ext uri="{9D8B030D-6E8A-4147-A177-3AD203B41FA5}">
                      <a16:colId xmlns:a16="http://schemas.microsoft.com/office/drawing/2014/main" val="3248021307"/>
                    </a:ext>
                  </a:extLst>
                </a:gridCol>
                <a:gridCol w="2833578">
                  <a:extLst>
                    <a:ext uri="{9D8B030D-6E8A-4147-A177-3AD203B41FA5}">
                      <a16:colId xmlns:a16="http://schemas.microsoft.com/office/drawing/2014/main" val="95648470"/>
                    </a:ext>
                  </a:extLst>
                </a:gridCol>
              </a:tblGrid>
              <a:tr h="314329">
                <a:tc>
                  <a:txBody>
                    <a:bodyPr/>
                    <a:lstStyle/>
                    <a:p>
                      <a:pPr algn="ctr"/>
                      <a:r>
                        <a:rPr lang="en-US" u="none" dirty="0"/>
                        <a:t>Fiscal Year</a:t>
                      </a:r>
                    </a:p>
                  </a:txBody>
                  <a:tcPr/>
                </a:tc>
                <a:tc>
                  <a:txBody>
                    <a:bodyPr/>
                    <a:lstStyle/>
                    <a:p>
                      <a:pPr algn="ctr"/>
                      <a:r>
                        <a:rPr lang="en-US" u="none" dirty="0"/>
                        <a:t>Amount</a:t>
                      </a:r>
                    </a:p>
                  </a:txBody>
                  <a:tcPr/>
                </a:tc>
                <a:extLst>
                  <a:ext uri="{0D108BD9-81ED-4DB2-BD59-A6C34878D82A}">
                    <a16:rowId xmlns:a16="http://schemas.microsoft.com/office/drawing/2014/main" val="1725518630"/>
                  </a:ext>
                </a:extLst>
              </a:tr>
              <a:tr h="370840">
                <a:tc>
                  <a:txBody>
                    <a:bodyPr/>
                    <a:lstStyle/>
                    <a:p>
                      <a:pPr algn="ctr"/>
                      <a:r>
                        <a:rPr lang="en-US" dirty="0"/>
                        <a:t>2023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$1,306</a:t>
                      </a:r>
                    </a:p>
                  </a:txBody>
                  <a:tcPr/>
                </a:tc>
                <a:extLst>
                  <a:ext uri="{0D108BD9-81ED-4DB2-BD59-A6C34878D82A}">
                    <a16:rowId xmlns:a16="http://schemas.microsoft.com/office/drawing/2014/main" val="640151692"/>
                  </a:ext>
                </a:extLst>
              </a:tr>
              <a:tr h="370840">
                <a:tc>
                  <a:txBody>
                    <a:bodyPr/>
                    <a:lstStyle/>
                    <a:p>
                      <a:pPr algn="ctr"/>
                      <a:r>
                        <a:rPr lang="en-US" dirty="0"/>
                        <a:t>2024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$117,519</a:t>
                      </a:r>
                    </a:p>
                  </a:txBody>
                  <a:tcPr/>
                </a:tc>
                <a:extLst>
                  <a:ext uri="{0D108BD9-81ED-4DB2-BD59-A6C34878D82A}">
                    <a16:rowId xmlns:a16="http://schemas.microsoft.com/office/drawing/2014/main" val="3937538220"/>
                  </a:ext>
                </a:extLst>
              </a:tr>
              <a:tr h="370840">
                <a:tc>
                  <a:txBody>
                    <a:bodyPr/>
                    <a:lstStyle/>
                    <a:p>
                      <a:pPr algn="ctr"/>
                      <a:r>
                        <a:rPr lang="en-US" dirty="0"/>
                        <a:t>2025 y-t-d</a:t>
                      </a:r>
                    </a:p>
                  </a:txBody>
                  <a:tcPr/>
                </a:tc>
                <a:tc>
                  <a:txBody>
                    <a:bodyPr/>
                    <a:lstStyle/>
                    <a:p>
                      <a:pPr algn="ctr"/>
                      <a:r>
                        <a:rPr lang="en-US" dirty="0"/>
                        <a:t>$139,438</a:t>
                      </a:r>
                    </a:p>
                  </a:txBody>
                  <a:tcPr/>
                </a:tc>
                <a:extLst>
                  <a:ext uri="{0D108BD9-81ED-4DB2-BD59-A6C34878D82A}">
                    <a16:rowId xmlns:a16="http://schemas.microsoft.com/office/drawing/2014/main" val="1013888755"/>
                  </a:ext>
                </a:extLst>
              </a:tr>
            </a:tbl>
          </a:graphicData>
        </a:graphic>
      </p:graphicFrame>
    </p:spTree>
    <p:extLst>
      <p:ext uri="{BB962C8B-B14F-4D97-AF65-F5344CB8AC3E}">
        <p14:creationId xmlns:p14="http://schemas.microsoft.com/office/powerpoint/2010/main" val="41999042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93405" y="1921632"/>
            <a:ext cx="10778985" cy="4233162"/>
          </a:xfrm>
        </p:spPr>
        <p:txBody>
          <a:bodyPr/>
          <a:lstStyle/>
          <a:p>
            <a:pPr marL="0" indent="0">
              <a:buNone/>
            </a:pPr>
            <a:r>
              <a:rPr lang="en-US" dirty="0"/>
              <a:t>Discuss the planned use of ~</a:t>
            </a:r>
            <a:r>
              <a:rPr lang="en-US" b="1" u="sng" dirty="0"/>
              <a:t>$413K </a:t>
            </a:r>
            <a:r>
              <a:rPr lang="en-US" dirty="0"/>
              <a:t>budgeted in the Miscellaneous Services account grouping.</a:t>
            </a:r>
          </a:p>
          <a:p>
            <a:pPr marL="457200" indent="-457200">
              <a:buClr>
                <a:schemeClr val="accent5"/>
              </a:buClr>
              <a:buFont typeface="+mj-lt"/>
              <a:buAutoNum type="alphaLcPeriod"/>
            </a:pPr>
            <a:r>
              <a:rPr lang="en-US" sz="2000" dirty="0"/>
              <a:t>Specify vendor name, amount of contract, expiration date, length of contract, how long City has been doing business with the vendor, and scope of services.</a:t>
            </a:r>
          </a:p>
          <a:p>
            <a:pPr marL="457200" indent="-457200">
              <a:buClr>
                <a:schemeClr val="accent5"/>
              </a:buClr>
              <a:buFont typeface="+mj-lt"/>
              <a:buAutoNum type="alphaLcPeriod"/>
            </a:pPr>
            <a:r>
              <a:rPr lang="en-US" sz="2000" dirty="0"/>
              <a:t>Specify if any vendors are DBE’s.</a:t>
            </a:r>
          </a:p>
          <a:p>
            <a:pPr marL="457200" indent="-457200">
              <a:buClr>
                <a:schemeClr val="accent5"/>
              </a:buClr>
              <a:buFont typeface="+mj-lt"/>
              <a:buAutoNum type="alphaLcPeriod"/>
            </a:pPr>
            <a:r>
              <a:rPr lang="en-US" sz="2000" dirty="0"/>
              <a:t>Specify funds allocated for traffic calming devices, and how many has been installed for FY25.</a:t>
            </a:r>
          </a:p>
          <a:p>
            <a:pPr marL="457200" indent="-457200">
              <a:buClr>
                <a:schemeClr val="accent5"/>
              </a:buClr>
              <a:buFont typeface="+mj-lt"/>
              <a:buAutoNum type="alphaLcPeriod"/>
            </a:pPr>
            <a:r>
              <a:rPr lang="en-US" sz="2000" dirty="0"/>
              <a:t>Specify the number of surveillance cameras maintained or budgeted to prevent illegal dumping.</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10 – General Fund </a:t>
            </a:r>
          </a:p>
        </p:txBody>
      </p:sp>
    </p:spTree>
    <p:extLst>
      <p:ext uri="{BB962C8B-B14F-4D97-AF65-F5344CB8AC3E}">
        <p14:creationId xmlns:p14="http://schemas.microsoft.com/office/powerpoint/2010/main" val="65157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850585-8DAB-48F4-AC44-29A305E70740}"/>
              </a:ext>
            </a:extLst>
          </p:cNvPr>
          <p:cNvSpPr>
            <a:spLocks noGrp="1"/>
          </p:cNvSpPr>
          <p:nvPr>
            <p:ph sz="half" idx="13"/>
          </p:nvPr>
        </p:nvSpPr>
        <p:spPr>
          <a:xfrm>
            <a:off x="188911" y="1188720"/>
            <a:ext cx="11211092" cy="473825"/>
          </a:xfrm>
        </p:spPr>
        <p:txBody>
          <a:bodyPr/>
          <a:lstStyle/>
          <a:p>
            <a:pPr algn="ctr"/>
            <a:r>
              <a:rPr lang="en-US" dirty="0"/>
              <a:t>Miscellaneous Services</a:t>
            </a:r>
          </a:p>
        </p:txBody>
      </p:sp>
      <p:graphicFrame>
        <p:nvGraphicFramePr>
          <p:cNvPr id="2" name="Object 1">
            <a:extLst>
              <a:ext uri="{FF2B5EF4-FFF2-40B4-BE49-F238E27FC236}">
                <a16:creationId xmlns:a16="http://schemas.microsoft.com/office/drawing/2014/main" id="{1C5AC1EA-A7C3-4E1B-B4EF-B1EDEA1FA2E5}"/>
              </a:ext>
            </a:extLst>
          </p:cNvPr>
          <p:cNvGraphicFramePr>
            <a:graphicFrameLocks noChangeAspect="1"/>
          </p:cNvGraphicFramePr>
          <p:nvPr>
            <p:extLst>
              <p:ext uri="{D42A27DB-BD31-4B8C-83A1-F6EECF244321}">
                <p14:modId xmlns:p14="http://schemas.microsoft.com/office/powerpoint/2010/main" val="3292637676"/>
              </p:ext>
            </p:extLst>
          </p:nvPr>
        </p:nvGraphicFramePr>
        <p:xfrm>
          <a:off x="823913" y="1820863"/>
          <a:ext cx="9913937" cy="3505200"/>
        </p:xfrm>
        <a:graphic>
          <a:graphicData uri="http://schemas.openxmlformats.org/presentationml/2006/ole">
            <mc:AlternateContent xmlns:mc="http://schemas.openxmlformats.org/markup-compatibility/2006">
              <mc:Choice xmlns:v="urn:schemas-microsoft-com:vml" Requires="v">
                <p:oleObj name="Worksheet" r:id="rId2" imgW="9401194" imgH="3324092" progId="Excel.Sheet.8">
                  <p:embed/>
                </p:oleObj>
              </mc:Choice>
              <mc:Fallback>
                <p:oleObj name="Worksheet" r:id="rId2" imgW="9401194" imgH="3324092" progId="Excel.Sheet.8">
                  <p:embed/>
                  <p:pic>
                    <p:nvPicPr>
                      <p:cNvPr id="2" name="Object 1">
                        <a:extLst>
                          <a:ext uri="{FF2B5EF4-FFF2-40B4-BE49-F238E27FC236}">
                            <a16:creationId xmlns:a16="http://schemas.microsoft.com/office/drawing/2014/main" id="{1C5AC1EA-A7C3-4E1B-B4EF-B1EDEA1FA2E5}"/>
                          </a:ext>
                        </a:extLst>
                      </p:cNvPr>
                      <p:cNvPicPr/>
                      <p:nvPr/>
                    </p:nvPicPr>
                    <p:blipFill>
                      <a:blip r:embed="rId3"/>
                      <a:stretch>
                        <a:fillRect/>
                      </a:stretch>
                    </p:blipFill>
                    <p:spPr>
                      <a:xfrm>
                        <a:off x="823913" y="1820863"/>
                        <a:ext cx="9913937" cy="3505200"/>
                      </a:xfrm>
                      <a:prstGeom prst="rect">
                        <a:avLst/>
                      </a:prstGeom>
                    </p:spPr>
                  </p:pic>
                </p:oleObj>
              </mc:Fallback>
            </mc:AlternateContent>
          </a:graphicData>
        </a:graphic>
      </p:graphicFrame>
    </p:spTree>
    <p:extLst>
      <p:ext uri="{BB962C8B-B14F-4D97-AF65-F5344CB8AC3E}">
        <p14:creationId xmlns:p14="http://schemas.microsoft.com/office/powerpoint/2010/main" val="1416266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C7007D-7E30-40C0-BAB7-FE5CCB3A6602}"/>
              </a:ext>
            </a:extLst>
          </p:cNvPr>
          <p:cNvSpPr>
            <a:spLocks noGrp="1"/>
          </p:cNvSpPr>
          <p:nvPr>
            <p:ph sz="half" idx="2"/>
          </p:nvPr>
        </p:nvSpPr>
        <p:spPr>
          <a:xfrm>
            <a:off x="571962" y="1768642"/>
            <a:ext cx="10220363" cy="4768682"/>
          </a:xfrm>
        </p:spPr>
        <p:txBody>
          <a:bodyPr>
            <a:normAutofit/>
          </a:bodyPr>
          <a:lstStyle/>
          <a:p>
            <a:pPr>
              <a:buClr>
                <a:schemeClr val="accent5"/>
              </a:buClr>
              <a:buFont typeface="Wingdings" panose="05000000000000000000" pitchFamily="2" charset="2"/>
              <a:buChar char="§"/>
            </a:pPr>
            <a:r>
              <a:rPr lang="en-US" dirty="0"/>
              <a:t>Traffic Calming Studies</a:t>
            </a:r>
          </a:p>
          <a:p>
            <a:pPr lvl="1">
              <a:buClr>
                <a:schemeClr val="accent5"/>
              </a:buClr>
              <a:buFont typeface="Wingdings" panose="05000000000000000000" pitchFamily="2" charset="2"/>
              <a:buChar char="Ø"/>
            </a:pPr>
            <a:r>
              <a:rPr lang="en-US" dirty="0"/>
              <a:t>$100k was added by Council Request for FY’25 to Contracted Maintenance Services.</a:t>
            </a:r>
          </a:p>
          <a:p>
            <a:pPr lvl="1">
              <a:buClr>
                <a:schemeClr val="accent5"/>
              </a:buClr>
              <a:buFont typeface="Wingdings" panose="05000000000000000000" pitchFamily="2" charset="2"/>
              <a:buChar char="Ø"/>
            </a:pPr>
            <a:r>
              <a:rPr lang="en-US" dirty="0"/>
              <a:t>Transportation is awaiting a report from RK&amp;K on traffic calming measures appropriate for a dense urban environment on a case-by-case basis.</a:t>
            </a:r>
          </a:p>
          <a:p>
            <a:pPr lvl="1">
              <a:buClr>
                <a:schemeClr val="accent5"/>
              </a:buClr>
              <a:buFont typeface="Wingdings" panose="05000000000000000000" pitchFamily="2" charset="2"/>
              <a:buChar char="Ø"/>
            </a:pPr>
            <a:r>
              <a:rPr lang="en-US" dirty="0"/>
              <a:t>The Mayor’s Office and Public Works have gone on record that speed bumps and similar measures are not appropriate for the City.</a:t>
            </a:r>
          </a:p>
          <a:p>
            <a:pPr>
              <a:buClr>
                <a:schemeClr val="accent5"/>
              </a:buClr>
              <a:buFont typeface="Wingdings" panose="05000000000000000000" pitchFamily="2" charset="2"/>
              <a:buChar char="§"/>
            </a:pPr>
            <a:r>
              <a:rPr lang="en-US" dirty="0"/>
              <a:t>Surveillance Cameras</a:t>
            </a:r>
          </a:p>
          <a:p>
            <a:pPr lvl="1">
              <a:buClr>
                <a:schemeClr val="accent5"/>
              </a:buClr>
              <a:buFont typeface="Wingdings" panose="05000000000000000000" pitchFamily="2" charset="2"/>
              <a:buChar char="Ø"/>
            </a:pPr>
            <a:r>
              <a:rPr lang="en-US" dirty="0"/>
              <a:t>Public Works does not have any cameras that are on the network utilized by the police department. The police department has provided video from various locations when illegal dumping has occurred. Public works has five trail cameras that can be temporarily placed to attempt to capture illegal dumping. They are currently being used by WPD. </a:t>
            </a:r>
          </a:p>
          <a:p>
            <a:pPr lvl="1">
              <a:buClr>
                <a:schemeClr val="accent5"/>
              </a:buClr>
            </a:pPr>
            <a:endParaRPr lang="en-US" dirty="0"/>
          </a:p>
          <a:p>
            <a:pPr lvl="1">
              <a:buClr>
                <a:schemeClr val="accent5"/>
              </a:buClr>
              <a:buFont typeface="Wingdings" panose="05000000000000000000" pitchFamily="2" charset="2"/>
              <a:buChar char="Ø"/>
            </a:pPr>
            <a:endParaRPr lang="en-US" dirty="0"/>
          </a:p>
          <a:p>
            <a:pPr lvl="1">
              <a:buClr>
                <a:schemeClr val="accent5"/>
              </a:buClr>
            </a:pPr>
            <a:endParaRPr lang="en-US" dirty="0"/>
          </a:p>
        </p:txBody>
      </p:sp>
      <p:sp>
        <p:nvSpPr>
          <p:cNvPr id="3" name="Content Placeholder 2">
            <a:extLst>
              <a:ext uri="{FF2B5EF4-FFF2-40B4-BE49-F238E27FC236}">
                <a16:creationId xmlns:a16="http://schemas.microsoft.com/office/drawing/2014/main" id="{F51A5546-451B-46F1-ACBF-1F64AC6E949F}"/>
              </a:ext>
            </a:extLst>
          </p:cNvPr>
          <p:cNvSpPr>
            <a:spLocks noGrp="1"/>
          </p:cNvSpPr>
          <p:nvPr>
            <p:ph sz="half" idx="13"/>
          </p:nvPr>
        </p:nvSpPr>
        <p:spPr>
          <a:xfrm>
            <a:off x="571962" y="1064207"/>
            <a:ext cx="10220363" cy="473825"/>
          </a:xfrm>
        </p:spPr>
        <p:txBody>
          <a:bodyPr/>
          <a:lstStyle/>
          <a:p>
            <a:pPr algn="ctr"/>
            <a:r>
              <a:rPr lang="en-US" dirty="0"/>
              <a:t>Miscellaneous Services</a:t>
            </a:r>
          </a:p>
        </p:txBody>
      </p:sp>
    </p:spTree>
    <p:extLst>
      <p:ext uri="{BB962C8B-B14F-4D97-AF65-F5344CB8AC3E}">
        <p14:creationId xmlns:p14="http://schemas.microsoft.com/office/powerpoint/2010/main" val="3192044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82772" y="1921632"/>
            <a:ext cx="10789618" cy="4233162"/>
          </a:xfrm>
        </p:spPr>
        <p:txBody>
          <a:bodyPr/>
          <a:lstStyle/>
          <a:p>
            <a:pPr marL="0" indent="0">
              <a:buNone/>
            </a:pPr>
            <a:r>
              <a:rPr lang="en-US" dirty="0"/>
              <a:t>Discuss the number Parking Meters slated for replacement with KIOSKS in FY26 if any.</a:t>
            </a:r>
          </a:p>
          <a:p>
            <a:pPr marL="457200" indent="-457200">
              <a:buClr>
                <a:schemeClr val="accent5"/>
              </a:buClr>
              <a:buFont typeface="+mj-lt"/>
              <a:buAutoNum type="alphaLcPeriod"/>
            </a:pPr>
            <a:r>
              <a:rPr lang="en-US" sz="2000" dirty="0"/>
              <a:t>Specify what occurs with removal and/or reuse of single space meter poles and equipment and any impact to budget.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11 – General Fund </a:t>
            </a:r>
          </a:p>
        </p:txBody>
      </p:sp>
    </p:spTree>
    <p:extLst>
      <p:ext uri="{BB962C8B-B14F-4D97-AF65-F5344CB8AC3E}">
        <p14:creationId xmlns:p14="http://schemas.microsoft.com/office/powerpoint/2010/main" val="1687497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A21672-2548-47CE-8C2C-03EAAD146EB2}"/>
              </a:ext>
            </a:extLst>
          </p:cNvPr>
          <p:cNvSpPr>
            <a:spLocks noGrp="1"/>
          </p:cNvSpPr>
          <p:nvPr>
            <p:ph sz="half" idx="2"/>
          </p:nvPr>
        </p:nvSpPr>
        <p:spPr>
          <a:xfrm>
            <a:off x="528810" y="1921632"/>
            <a:ext cx="11171103" cy="4447270"/>
          </a:xfrm>
        </p:spPr>
        <p:txBody>
          <a:bodyPr/>
          <a:lstStyle/>
          <a:p>
            <a:pPr>
              <a:buClr>
                <a:schemeClr val="accent5"/>
              </a:buClr>
              <a:buFont typeface="Wingdings" panose="05000000000000000000" pitchFamily="2" charset="2"/>
              <a:buChar char="§"/>
            </a:pPr>
            <a:r>
              <a:rPr lang="en-US" sz="2000" dirty="0">
                <a:effectLst/>
                <a:latin typeface="Calibri" panose="020F0502020204030204" pitchFamily="34" charset="0"/>
                <a:ea typeface="Times New Roman" panose="02020603050405020304" pitchFamily="18" charset="0"/>
              </a:rPr>
              <a:t>The Transportation Division is working closely with the Finance Department to purchase new multi-space kiosk pay stations in the Downtown and Riverfront areas. The remaining areas of the City will be </a:t>
            </a:r>
            <a:r>
              <a:rPr lang="en-US" sz="2000" dirty="0">
                <a:latin typeface="Calibri" panose="020F0502020204030204" pitchFamily="34" charset="0"/>
              </a:rPr>
              <a:t>regulated by various parking limit signage. These new kiosks were purchased in FY’23 and should be fully operational this fiscal year. The budget estimate to complete the conversion to multi-space kiosks is $400k. This includes the purchase of 40 additional kiosks. </a:t>
            </a:r>
          </a:p>
          <a:p>
            <a:pPr>
              <a:buClr>
                <a:schemeClr val="accent5"/>
              </a:buClr>
              <a:buFont typeface="Wingdings" panose="05000000000000000000" pitchFamily="2" charset="2"/>
              <a:buChar char="§"/>
            </a:pPr>
            <a:r>
              <a:rPr lang="en-US" sz="2000" dirty="0">
                <a:latin typeface="Calibri" panose="020F0502020204030204" pitchFamily="34" charset="0"/>
              </a:rPr>
              <a:t>The stockpile of the newest models of single space meters will be retained and used as spares to replace meters that fail on individual ADA parking spaces. The remaining meters will be scraped.</a:t>
            </a:r>
            <a:endParaRPr lang="en-US" dirty="0"/>
          </a:p>
        </p:txBody>
      </p:sp>
      <p:sp>
        <p:nvSpPr>
          <p:cNvPr id="3" name="Content Placeholder 2">
            <a:extLst>
              <a:ext uri="{FF2B5EF4-FFF2-40B4-BE49-F238E27FC236}">
                <a16:creationId xmlns:a16="http://schemas.microsoft.com/office/drawing/2014/main" id="{A5C247C3-80A9-423F-808B-98FC41516DB2}"/>
              </a:ext>
            </a:extLst>
          </p:cNvPr>
          <p:cNvSpPr>
            <a:spLocks noGrp="1"/>
          </p:cNvSpPr>
          <p:nvPr>
            <p:ph sz="half" idx="13"/>
          </p:nvPr>
        </p:nvSpPr>
        <p:spPr>
          <a:xfrm>
            <a:off x="188910" y="1188720"/>
            <a:ext cx="10983479" cy="473825"/>
          </a:xfrm>
        </p:spPr>
        <p:txBody>
          <a:bodyPr/>
          <a:lstStyle/>
          <a:p>
            <a:pPr algn="ctr"/>
            <a:r>
              <a:rPr lang="en-US" dirty="0"/>
              <a:t>Parking Meters</a:t>
            </a:r>
          </a:p>
        </p:txBody>
      </p:sp>
    </p:spTree>
    <p:extLst>
      <p:ext uri="{BB962C8B-B14F-4D97-AF65-F5344CB8AC3E}">
        <p14:creationId xmlns:p14="http://schemas.microsoft.com/office/powerpoint/2010/main" val="2197759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04037" y="1921632"/>
            <a:ext cx="10768353" cy="4233162"/>
          </a:xfrm>
        </p:spPr>
        <p:txBody>
          <a:bodyPr/>
          <a:lstStyle/>
          <a:p>
            <a:pPr marL="0" indent="0">
              <a:buNone/>
            </a:pPr>
            <a:r>
              <a:rPr lang="en-US" dirty="0"/>
              <a:t>Discuss the ~</a:t>
            </a:r>
            <a:r>
              <a:rPr lang="en-US" b="1" u="sng" dirty="0"/>
              <a:t>$6.6M </a:t>
            </a:r>
            <a:r>
              <a:rPr lang="en-US" dirty="0"/>
              <a:t>budgeted for motor vehicle fleet replacement plan.</a:t>
            </a:r>
          </a:p>
          <a:p>
            <a:pPr marL="457200" indent="-457200">
              <a:buClr>
                <a:schemeClr val="accent5"/>
              </a:buClr>
              <a:buFont typeface="+mj-lt"/>
              <a:buAutoNum type="alphaLcPeriod"/>
            </a:pPr>
            <a:r>
              <a:rPr lang="en-US" sz="2000" dirty="0"/>
              <a:t>Provide any new additions, deletions, or modifications to the City’s motor vehicle fleet per department, specify cost.</a:t>
            </a:r>
          </a:p>
          <a:p>
            <a:pPr marL="457200" indent="-457200">
              <a:buClr>
                <a:schemeClr val="accent5"/>
              </a:buClr>
              <a:buFont typeface="+mj-lt"/>
              <a:buAutoNum type="alphaLcPeriod"/>
            </a:pPr>
            <a:r>
              <a:rPr lang="en-US" sz="2000" dirty="0"/>
              <a:t>Specify if any of the additional vehicles are hybrid and or electric vehicles.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lstStyle/>
          <a:p>
            <a:r>
              <a:rPr lang="en-US" dirty="0"/>
              <a:t>Question 12 – Motor Vehicle</a:t>
            </a:r>
          </a:p>
        </p:txBody>
      </p:sp>
    </p:spTree>
    <p:extLst>
      <p:ext uri="{BB962C8B-B14F-4D97-AF65-F5344CB8AC3E}">
        <p14:creationId xmlns:p14="http://schemas.microsoft.com/office/powerpoint/2010/main" val="4113024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E2CF685-6FEE-618F-E07C-DA3F0B660E00}"/>
              </a:ext>
            </a:extLst>
          </p:cNvPr>
          <p:cNvGraphicFramePr>
            <a:graphicFrameLocks noChangeAspect="1"/>
          </p:cNvGraphicFramePr>
          <p:nvPr>
            <p:extLst>
              <p:ext uri="{D42A27DB-BD31-4B8C-83A1-F6EECF244321}">
                <p14:modId xmlns:p14="http://schemas.microsoft.com/office/powerpoint/2010/main" val="28492706"/>
              </p:ext>
            </p:extLst>
          </p:nvPr>
        </p:nvGraphicFramePr>
        <p:xfrm>
          <a:off x="2599981" y="863348"/>
          <a:ext cx="6551258" cy="5715105"/>
        </p:xfrm>
        <a:graphic>
          <a:graphicData uri="http://schemas.openxmlformats.org/presentationml/2006/ole">
            <mc:AlternateContent xmlns:mc="http://schemas.openxmlformats.org/markup-compatibility/2006">
              <mc:Choice xmlns:v="urn:schemas-microsoft-com:vml" Requires="v">
                <p:oleObj name="Worksheet" r:id="rId2" imgW="9086742" imgH="7924929" progId="Excel.Sheet.12">
                  <p:embed/>
                </p:oleObj>
              </mc:Choice>
              <mc:Fallback>
                <p:oleObj name="Worksheet" r:id="rId2" imgW="9086742" imgH="7924929" progId="Excel.Sheet.12">
                  <p:embed/>
                  <p:pic>
                    <p:nvPicPr>
                      <p:cNvPr id="2" name="Object 1">
                        <a:extLst>
                          <a:ext uri="{FF2B5EF4-FFF2-40B4-BE49-F238E27FC236}">
                            <a16:creationId xmlns:a16="http://schemas.microsoft.com/office/drawing/2014/main" id="{8E2CF685-6FEE-618F-E07C-DA3F0B660E00}"/>
                          </a:ext>
                        </a:extLst>
                      </p:cNvPr>
                      <p:cNvPicPr/>
                      <p:nvPr/>
                    </p:nvPicPr>
                    <p:blipFill>
                      <a:blip r:embed="rId3"/>
                      <a:stretch>
                        <a:fillRect/>
                      </a:stretch>
                    </p:blipFill>
                    <p:spPr>
                      <a:xfrm>
                        <a:off x="2599981" y="863348"/>
                        <a:ext cx="6551258" cy="5715105"/>
                      </a:xfrm>
                      <a:prstGeom prst="rect">
                        <a:avLst/>
                      </a:prstGeom>
                    </p:spPr>
                  </p:pic>
                </p:oleObj>
              </mc:Fallback>
            </mc:AlternateContent>
          </a:graphicData>
        </a:graphic>
      </p:graphicFrame>
    </p:spTree>
    <p:extLst>
      <p:ext uri="{BB962C8B-B14F-4D97-AF65-F5344CB8AC3E}">
        <p14:creationId xmlns:p14="http://schemas.microsoft.com/office/powerpoint/2010/main" val="1199563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E2CF685-6FEE-618F-E07C-DA3F0B660E00}"/>
              </a:ext>
            </a:extLst>
          </p:cNvPr>
          <p:cNvGraphicFramePr>
            <a:graphicFrameLocks noChangeAspect="1"/>
          </p:cNvGraphicFramePr>
          <p:nvPr>
            <p:extLst>
              <p:ext uri="{D42A27DB-BD31-4B8C-83A1-F6EECF244321}">
                <p14:modId xmlns:p14="http://schemas.microsoft.com/office/powerpoint/2010/main" val="3464662480"/>
              </p:ext>
            </p:extLst>
          </p:nvPr>
        </p:nvGraphicFramePr>
        <p:xfrm>
          <a:off x="2555913" y="892058"/>
          <a:ext cx="6657143" cy="5709513"/>
        </p:xfrm>
        <a:graphic>
          <a:graphicData uri="http://schemas.openxmlformats.org/presentationml/2006/ole">
            <mc:AlternateContent xmlns:mc="http://schemas.openxmlformats.org/markup-compatibility/2006">
              <mc:Choice xmlns:v="urn:schemas-microsoft-com:vml" Requires="v">
                <p:oleObj name="Worksheet" r:id="rId2" imgW="10115658" imgH="8686897" progId="Excel.Sheet.12">
                  <p:embed/>
                </p:oleObj>
              </mc:Choice>
              <mc:Fallback>
                <p:oleObj name="Worksheet" r:id="rId2" imgW="10115658" imgH="8686897" progId="Excel.Sheet.12">
                  <p:embed/>
                  <p:pic>
                    <p:nvPicPr>
                      <p:cNvPr id="2" name="Object 1">
                        <a:extLst>
                          <a:ext uri="{FF2B5EF4-FFF2-40B4-BE49-F238E27FC236}">
                            <a16:creationId xmlns:a16="http://schemas.microsoft.com/office/drawing/2014/main" id="{8E2CF685-6FEE-618F-E07C-DA3F0B660E00}"/>
                          </a:ext>
                        </a:extLst>
                      </p:cNvPr>
                      <p:cNvPicPr/>
                      <p:nvPr/>
                    </p:nvPicPr>
                    <p:blipFill>
                      <a:blip r:embed="rId3"/>
                      <a:stretch>
                        <a:fillRect/>
                      </a:stretch>
                    </p:blipFill>
                    <p:spPr>
                      <a:xfrm>
                        <a:off x="2555913" y="892058"/>
                        <a:ext cx="6657143" cy="5709513"/>
                      </a:xfrm>
                      <a:prstGeom prst="rect">
                        <a:avLst/>
                      </a:prstGeom>
                    </p:spPr>
                  </p:pic>
                </p:oleObj>
              </mc:Fallback>
            </mc:AlternateContent>
          </a:graphicData>
        </a:graphic>
      </p:graphicFrame>
    </p:spTree>
    <p:extLst>
      <p:ext uri="{BB962C8B-B14F-4D97-AF65-F5344CB8AC3E}">
        <p14:creationId xmlns:p14="http://schemas.microsoft.com/office/powerpoint/2010/main" val="1961085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FF0ECE-A32C-4A3B-AAB6-33FCE180A92D}"/>
              </a:ext>
            </a:extLst>
          </p:cNvPr>
          <p:cNvSpPr>
            <a:spLocks noGrp="1"/>
          </p:cNvSpPr>
          <p:nvPr>
            <p:ph sz="half" idx="2"/>
          </p:nvPr>
        </p:nvSpPr>
        <p:spPr>
          <a:xfrm>
            <a:off x="314366" y="1662545"/>
            <a:ext cx="10731327" cy="2066474"/>
          </a:xfrm>
        </p:spPr>
        <p:txBody>
          <a:bodyPr>
            <a:normAutofit/>
          </a:bodyPr>
          <a:lstStyle/>
          <a:p>
            <a:pPr lvl="1">
              <a:buClr>
                <a:schemeClr val="accent5"/>
              </a:buClr>
            </a:pPr>
            <a:r>
              <a:rPr lang="en-US" dirty="0"/>
              <a:t>Based on their availability on the State Contract some replacements may be ordered as Hybrid or EV.</a:t>
            </a:r>
          </a:p>
          <a:p>
            <a:pPr lvl="1">
              <a:buClr>
                <a:schemeClr val="accent5"/>
              </a:buClr>
            </a:pPr>
            <a:r>
              <a:rPr lang="en-US" dirty="0"/>
              <a:t>The additional vehicle prices were determined based on normal aspirated engines. Hybrid pricing will be approximately $6,000 more per vehicle.</a:t>
            </a:r>
          </a:p>
          <a:p>
            <a:pPr lvl="1">
              <a:buClr>
                <a:schemeClr val="accent5"/>
              </a:buClr>
            </a:pPr>
            <a:endParaRPr lang="en-US" dirty="0"/>
          </a:p>
        </p:txBody>
      </p:sp>
      <p:sp>
        <p:nvSpPr>
          <p:cNvPr id="3" name="Content Placeholder 2">
            <a:extLst>
              <a:ext uri="{FF2B5EF4-FFF2-40B4-BE49-F238E27FC236}">
                <a16:creationId xmlns:a16="http://schemas.microsoft.com/office/drawing/2014/main" id="{168CF80D-5F58-42F5-B2D3-8CEC0D7119EF}"/>
              </a:ext>
            </a:extLst>
          </p:cNvPr>
          <p:cNvSpPr>
            <a:spLocks noGrp="1"/>
          </p:cNvSpPr>
          <p:nvPr>
            <p:ph sz="half" idx="13"/>
          </p:nvPr>
        </p:nvSpPr>
        <p:spPr>
          <a:xfrm>
            <a:off x="188911" y="1188720"/>
            <a:ext cx="10983478" cy="473825"/>
          </a:xfrm>
        </p:spPr>
        <p:txBody>
          <a:bodyPr/>
          <a:lstStyle/>
          <a:p>
            <a:pPr algn="ctr"/>
            <a:r>
              <a:rPr lang="en-US" dirty="0"/>
              <a:t>Fleet Replacement Plan</a:t>
            </a:r>
          </a:p>
        </p:txBody>
      </p:sp>
      <p:graphicFrame>
        <p:nvGraphicFramePr>
          <p:cNvPr id="4" name="Object 3">
            <a:extLst>
              <a:ext uri="{FF2B5EF4-FFF2-40B4-BE49-F238E27FC236}">
                <a16:creationId xmlns:a16="http://schemas.microsoft.com/office/drawing/2014/main" id="{DD59E27F-920C-EFFB-7E47-D18A260ACE19}"/>
              </a:ext>
            </a:extLst>
          </p:cNvPr>
          <p:cNvGraphicFramePr>
            <a:graphicFrameLocks noChangeAspect="1"/>
          </p:cNvGraphicFramePr>
          <p:nvPr>
            <p:extLst>
              <p:ext uri="{D42A27DB-BD31-4B8C-83A1-F6EECF244321}">
                <p14:modId xmlns:p14="http://schemas.microsoft.com/office/powerpoint/2010/main" val="1247018882"/>
              </p:ext>
            </p:extLst>
          </p:nvPr>
        </p:nvGraphicFramePr>
        <p:xfrm>
          <a:off x="2736465" y="2987750"/>
          <a:ext cx="5887127" cy="3671945"/>
        </p:xfrm>
        <a:graphic>
          <a:graphicData uri="http://schemas.openxmlformats.org/presentationml/2006/ole">
            <mc:AlternateContent xmlns:mc="http://schemas.openxmlformats.org/markup-compatibility/2006">
              <mc:Choice xmlns:v="urn:schemas-microsoft-com:vml" Requires="v">
                <p:oleObj name="Worksheet" r:id="rId2" imgW="6553200" imgH="4086128" progId="Excel.Sheet.12">
                  <p:embed/>
                </p:oleObj>
              </mc:Choice>
              <mc:Fallback>
                <p:oleObj name="Worksheet" r:id="rId2" imgW="6553200" imgH="4086128" progId="Excel.Sheet.12">
                  <p:embed/>
                  <p:pic>
                    <p:nvPicPr>
                      <p:cNvPr id="4" name="Object 3">
                        <a:extLst>
                          <a:ext uri="{FF2B5EF4-FFF2-40B4-BE49-F238E27FC236}">
                            <a16:creationId xmlns:a16="http://schemas.microsoft.com/office/drawing/2014/main" id="{DD59E27F-920C-EFFB-7E47-D18A260ACE19}"/>
                          </a:ext>
                        </a:extLst>
                      </p:cNvPr>
                      <p:cNvPicPr/>
                      <p:nvPr/>
                    </p:nvPicPr>
                    <p:blipFill>
                      <a:blip r:embed="rId3"/>
                      <a:stretch>
                        <a:fillRect/>
                      </a:stretch>
                    </p:blipFill>
                    <p:spPr>
                      <a:xfrm>
                        <a:off x="2736465" y="2987750"/>
                        <a:ext cx="5887127" cy="3671945"/>
                      </a:xfrm>
                      <a:prstGeom prst="rect">
                        <a:avLst/>
                      </a:prstGeom>
                    </p:spPr>
                  </p:pic>
                </p:oleObj>
              </mc:Fallback>
            </mc:AlternateContent>
          </a:graphicData>
        </a:graphic>
      </p:graphicFrame>
    </p:spTree>
    <p:extLst>
      <p:ext uri="{BB962C8B-B14F-4D97-AF65-F5344CB8AC3E}">
        <p14:creationId xmlns:p14="http://schemas.microsoft.com/office/powerpoint/2010/main" val="9105028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7C41DE-11C9-42DF-B978-B1999477A68D}"/>
              </a:ext>
            </a:extLst>
          </p:cNvPr>
          <p:cNvSpPr>
            <a:spLocks noGrp="1"/>
          </p:cNvSpPr>
          <p:nvPr>
            <p:ph sz="half" idx="2"/>
          </p:nvPr>
        </p:nvSpPr>
        <p:spPr>
          <a:xfrm>
            <a:off x="361507" y="1921632"/>
            <a:ext cx="10810883" cy="4233162"/>
          </a:xfrm>
        </p:spPr>
        <p:txBody>
          <a:bodyPr/>
          <a:lstStyle/>
          <a:p>
            <a:pPr marL="0" indent="0">
              <a:buNone/>
            </a:pPr>
            <a:r>
              <a:rPr lang="en-US" dirty="0"/>
              <a:t>Discuss the ~</a:t>
            </a:r>
            <a:r>
              <a:rPr lang="en-US" b="1" u="sng" dirty="0"/>
              <a:t>$2.5M </a:t>
            </a:r>
            <a:r>
              <a:rPr lang="en-US" dirty="0"/>
              <a:t>in Miscellaneous Services account grouping regarding expenses pertaining to the motor vehicle fleet maintenance contract.</a:t>
            </a:r>
          </a:p>
          <a:p>
            <a:pPr marL="457200" indent="-457200">
              <a:buClr>
                <a:schemeClr val="accent5"/>
              </a:buClr>
              <a:buFont typeface="+mj-lt"/>
              <a:buAutoNum type="alphaLcPeriod"/>
            </a:pPr>
            <a:r>
              <a:rPr lang="en-US" sz="2000" dirty="0"/>
              <a:t>Provide vendor name, amount of contract, expiration date, length of contract, and scope of services.</a:t>
            </a:r>
          </a:p>
        </p:txBody>
      </p:sp>
      <p:sp>
        <p:nvSpPr>
          <p:cNvPr id="3" name="Content Placeholder 2">
            <a:extLst>
              <a:ext uri="{FF2B5EF4-FFF2-40B4-BE49-F238E27FC236}">
                <a16:creationId xmlns:a16="http://schemas.microsoft.com/office/drawing/2014/main" id="{4E8D338F-06E5-47D2-8707-DF03003AE794}"/>
              </a:ext>
            </a:extLst>
          </p:cNvPr>
          <p:cNvSpPr>
            <a:spLocks noGrp="1"/>
          </p:cNvSpPr>
          <p:nvPr>
            <p:ph sz="half" idx="13"/>
          </p:nvPr>
        </p:nvSpPr>
        <p:spPr/>
        <p:txBody>
          <a:bodyPr/>
          <a:lstStyle/>
          <a:p>
            <a:r>
              <a:rPr lang="en-US" dirty="0"/>
              <a:t>Question 13 – Motor Vehicle</a:t>
            </a:r>
          </a:p>
        </p:txBody>
      </p:sp>
    </p:spTree>
    <p:extLst>
      <p:ext uri="{BB962C8B-B14F-4D97-AF65-F5344CB8AC3E}">
        <p14:creationId xmlns:p14="http://schemas.microsoft.com/office/powerpoint/2010/main" val="10290216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0E177-F0FC-4875-8D98-AC1459A804C6}"/>
              </a:ext>
            </a:extLst>
          </p:cNvPr>
          <p:cNvSpPr>
            <a:spLocks noGrp="1"/>
          </p:cNvSpPr>
          <p:nvPr>
            <p:ph sz="half" idx="2"/>
          </p:nvPr>
        </p:nvSpPr>
        <p:spPr>
          <a:xfrm>
            <a:off x="457199" y="1662545"/>
            <a:ext cx="11132289" cy="4674460"/>
          </a:xfrm>
        </p:spPr>
        <p:txBody>
          <a:bodyPr>
            <a:normAutofit fontScale="92500" lnSpcReduction="10000"/>
          </a:bodyPr>
          <a:lstStyle/>
          <a:p>
            <a:pPr>
              <a:buClr>
                <a:schemeClr val="accent5"/>
              </a:buClr>
              <a:buFont typeface="Wingdings" panose="05000000000000000000" pitchFamily="2" charset="2"/>
              <a:buChar char="§"/>
            </a:pPr>
            <a:r>
              <a:rPr lang="en-US" dirty="0"/>
              <a:t>The Fleet Maintenance and Repair Services Contract was awarded to First Vehicle Services (now Transdev Fleet Services) effective October 1, 2017. The amended agreement is 5 years with (3) one-year extension options.</a:t>
            </a:r>
          </a:p>
          <a:p>
            <a:pPr lvl="1">
              <a:buClr>
                <a:schemeClr val="accent5"/>
              </a:buClr>
              <a:buFont typeface="Wingdings" panose="05000000000000000000" pitchFamily="2" charset="2"/>
              <a:buChar char="Ø"/>
            </a:pPr>
            <a:r>
              <a:rPr lang="en-US" dirty="0"/>
              <a:t>$2.329M Annual Targeted Expenses</a:t>
            </a:r>
          </a:p>
          <a:p>
            <a:pPr lvl="1">
              <a:buClr>
                <a:schemeClr val="accent5"/>
              </a:buClr>
              <a:buFont typeface="Wingdings" panose="05000000000000000000" pitchFamily="2" charset="2"/>
              <a:buChar char="Ø"/>
            </a:pPr>
            <a:r>
              <a:rPr lang="en-US" sz="2100" dirty="0"/>
              <a:t>Contract expires June 30, 2033, including the options</a:t>
            </a:r>
          </a:p>
          <a:p>
            <a:pPr>
              <a:buClr>
                <a:schemeClr val="accent5"/>
              </a:buClr>
              <a:buFont typeface="Wingdings" panose="05000000000000000000" pitchFamily="2" charset="2"/>
              <a:buChar char="§"/>
            </a:pPr>
            <a:r>
              <a:rPr lang="en-US" dirty="0"/>
              <a:t>Services provided include maintaining fleet inventory, preventive maintenance, emergency repairs, vehicle and equipment repair, vehicle safety and emissions inspections, snow operations, new vehicle inspections and other fleet related activities.</a:t>
            </a:r>
          </a:p>
          <a:p>
            <a:pPr>
              <a:buClr>
                <a:schemeClr val="accent5"/>
              </a:buClr>
              <a:buFont typeface="Wingdings" panose="05000000000000000000" pitchFamily="2" charset="2"/>
              <a:buChar char="§"/>
            </a:pPr>
            <a:r>
              <a:rPr lang="en-US" dirty="0"/>
              <a:t>AIM Fuelmaster Annual Maintenance Agreement</a:t>
            </a:r>
          </a:p>
          <a:p>
            <a:pPr lvl="1">
              <a:buClr>
                <a:schemeClr val="accent5"/>
              </a:buClr>
              <a:buFont typeface="Wingdings" panose="05000000000000000000" pitchFamily="2" charset="2"/>
              <a:buChar char="Ø"/>
            </a:pPr>
            <a:r>
              <a:rPr lang="en-US" sz="2100" dirty="0"/>
              <a:t>$35k</a:t>
            </a:r>
          </a:p>
          <a:p>
            <a:pPr>
              <a:buClr>
                <a:schemeClr val="accent5"/>
              </a:buClr>
              <a:buFont typeface="Wingdings" panose="05000000000000000000" pitchFamily="2" charset="2"/>
              <a:buChar char="§"/>
            </a:pPr>
            <a:r>
              <a:rPr lang="en-US" dirty="0"/>
              <a:t>AIM Fuelmaster Titanium Plan - Cloud Based Data Management System</a:t>
            </a:r>
          </a:p>
          <a:p>
            <a:pPr lvl="1">
              <a:buClr>
                <a:schemeClr val="accent5"/>
              </a:buClr>
              <a:buFont typeface="Wingdings" panose="05000000000000000000" pitchFamily="2" charset="2"/>
              <a:buChar char="Ø"/>
            </a:pPr>
            <a:r>
              <a:rPr lang="en-US" sz="2100" dirty="0"/>
              <a:t>$7.5k</a:t>
            </a:r>
          </a:p>
          <a:p>
            <a:pPr>
              <a:buClr>
                <a:schemeClr val="accent5"/>
              </a:buClr>
              <a:buFont typeface="Wingdings" panose="05000000000000000000" pitchFamily="2" charset="2"/>
              <a:buChar char="§"/>
            </a:pPr>
            <a:r>
              <a:rPr lang="en-US" dirty="0"/>
              <a:t>Syn-Tech Service for Reading Fuel Modules</a:t>
            </a:r>
          </a:p>
          <a:p>
            <a:pPr lvl="1">
              <a:buClr>
                <a:schemeClr val="accent5"/>
              </a:buClr>
              <a:buFont typeface="Wingdings" panose="05000000000000000000" pitchFamily="2" charset="2"/>
              <a:buChar char="Ø"/>
            </a:pPr>
            <a:r>
              <a:rPr lang="en-US" sz="2100" dirty="0"/>
              <a:t>$23k</a:t>
            </a:r>
          </a:p>
          <a:p>
            <a:endParaRPr lang="en-US" dirty="0"/>
          </a:p>
        </p:txBody>
      </p:sp>
      <p:sp>
        <p:nvSpPr>
          <p:cNvPr id="3" name="Content Placeholder 2">
            <a:extLst>
              <a:ext uri="{FF2B5EF4-FFF2-40B4-BE49-F238E27FC236}">
                <a16:creationId xmlns:a16="http://schemas.microsoft.com/office/drawing/2014/main" id="{DB20A21A-C0ED-4323-B276-B8A2955AB1C7}"/>
              </a:ext>
            </a:extLst>
          </p:cNvPr>
          <p:cNvSpPr>
            <a:spLocks noGrp="1"/>
          </p:cNvSpPr>
          <p:nvPr>
            <p:ph sz="half" idx="13"/>
          </p:nvPr>
        </p:nvSpPr>
        <p:spPr>
          <a:xfrm>
            <a:off x="188911" y="1093026"/>
            <a:ext cx="10560605" cy="473825"/>
          </a:xfrm>
        </p:spPr>
        <p:txBody>
          <a:bodyPr/>
          <a:lstStyle/>
          <a:p>
            <a:pPr algn="ctr"/>
            <a:r>
              <a:rPr lang="en-US" dirty="0"/>
              <a:t>Fleet Maintenance </a:t>
            </a:r>
          </a:p>
        </p:txBody>
      </p:sp>
    </p:spTree>
    <p:extLst>
      <p:ext uri="{BB962C8B-B14F-4D97-AF65-F5344CB8AC3E}">
        <p14:creationId xmlns:p14="http://schemas.microsoft.com/office/powerpoint/2010/main" val="10595127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C00F47-CAA1-4707-9EF4-755390DC9DB1}"/>
              </a:ext>
            </a:extLst>
          </p:cNvPr>
          <p:cNvSpPr>
            <a:spLocks noGrp="1"/>
          </p:cNvSpPr>
          <p:nvPr>
            <p:ph sz="half" idx="2"/>
          </p:nvPr>
        </p:nvSpPr>
        <p:spPr>
          <a:xfrm>
            <a:off x="382772" y="1921632"/>
            <a:ext cx="10789618" cy="4233162"/>
          </a:xfrm>
        </p:spPr>
        <p:txBody>
          <a:bodyPr/>
          <a:lstStyle/>
          <a:p>
            <a:pPr marL="0" indent="0">
              <a:buNone/>
            </a:pPr>
            <a:r>
              <a:rPr lang="en-US" dirty="0"/>
              <a:t>Discuss the ~</a:t>
            </a:r>
            <a:r>
              <a:rPr lang="en-US" b="1" u="sng" dirty="0"/>
              <a:t>$1.7M </a:t>
            </a:r>
            <a:r>
              <a:rPr lang="en-US" dirty="0"/>
              <a:t>budgeted for Motor Fuels &amp; Lubricants.</a:t>
            </a:r>
          </a:p>
          <a:p>
            <a:pPr marL="457200" indent="-457200">
              <a:buClr>
                <a:schemeClr val="accent5"/>
              </a:buClr>
              <a:buFont typeface="+mj-lt"/>
              <a:buAutoNum type="alphaLcPeriod"/>
            </a:pPr>
            <a:r>
              <a:rPr lang="en-US" sz="2000" dirty="0"/>
              <a:t>Share mechanisms in place to best protect City’s fuels from abuse. </a:t>
            </a:r>
          </a:p>
          <a:p>
            <a:pPr marL="457200" indent="-457200">
              <a:buClr>
                <a:schemeClr val="accent5"/>
              </a:buClr>
              <a:buFont typeface="+mj-lt"/>
              <a:buAutoNum type="alphaLcPeriod"/>
            </a:pPr>
            <a:r>
              <a:rPr lang="en-US" sz="2000" dirty="0"/>
              <a:t>Specify cost per gallon based on type of gasoline.</a:t>
            </a:r>
          </a:p>
        </p:txBody>
      </p:sp>
      <p:sp>
        <p:nvSpPr>
          <p:cNvPr id="3" name="Content Placeholder 2">
            <a:extLst>
              <a:ext uri="{FF2B5EF4-FFF2-40B4-BE49-F238E27FC236}">
                <a16:creationId xmlns:a16="http://schemas.microsoft.com/office/drawing/2014/main" id="{A592F849-122D-40AE-B19B-15406ACCC61E}"/>
              </a:ext>
            </a:extLst>
          </p:cNvPr>
          <p:cNvSpPr>
            <a:spLocks noGrp="1"/>
          </p:cNvSpPr>
          <p:nvPr>
            <p:ph sz="half" idx="13"/>
          </p:nvPr>
        </p:nvSpPr>
        <p:spPr/>
        <p:txBody>
          <a:bodyPr/>
          <a:lstStyle/>
          <a:p>
            <a:r>
              <a:rPr lang="en-US" dirty="0"/>
              <a:t>Question 14 – Motor Vehicle</a:t>
            </a:r>
          </a:p>
        </p:txBody>
      </p:sp>
    </p:spTree>
    <p:extLst>
      <p:ext uri="{BB962C8B-B14F-4D97-AF65-F5344CB8AC3E}">
        <p14:creationId xmlns:p14="http://schemas.microsoft.com/office/powerpoint/2010/main" val="24595784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6EB7A4-FB7E-4E39-A583-133F9D784C71}"/>
              </a:ext>
            </a:extLst>
          </p:cNvPr>
          <p:cNvSpPr>
            <a:spLocks noGrp="1"/>
          </p:cNvSpPr>
          <p:nvPr>
            <p:ph sz="half" idx="2"/>
          </p:nvPr>
        </p:nvSpPr>
        <p:spPr>
          <a:xfrm>
            <a:off x="372140" y="1921632"/>
            <a:ext cx="10800250" cy="4233162"/>
          </a:xfrm>
        </p:spPr>
        <p:txBody>
          <a:bodyPr>
            <a:normAutofit lnSpcReduction="10000"/>
          </a:bodyPr>
          <a:lstStyle/>
          <a:p>
            <a:pPr>
              <a:buClr>
                <a:schemeClr val="accent5"/>
              </a:buClr>
              <a:buFont typeface="Wingdings" panose="05000000000000000000" pitchFamily="2" charset="2"/>
              <a:buChar char="§"/>
            </a:pPr>
            <a:r>
              <a:rPr lang="en-US" dirty="0"/>
              <a:t>Unleaded Gasoline - $1.173M</a:t>
            </a:r>
          </a:p>
          <a:p>
            <a:pPr lvl="1">
              <a:buClr>
                <a:schemeClr val="accent5"/>
              </a:buClr>
              <a:buFont typeface="Wingdings" panose="05000000000000000000" pitchFamily="2" charset="2"/>
              <a:buChar char="Ø"/>
            </a:pPr>
            <a:r>
              <a:rPr lang="en-US" dirty="0"/>
              <a:t>335,000 gallons based on actual 12-month usage.</a:t>
            </a:r>
          </a:p>
          <a:p>
            <a:pPr>
              <a:buClr>
                <a:schemeClr val="accent5"/>
              </a:buClr>
              <a:buFont typeface="Wingdings" panose="05000000000000000000" pitchFamily="2" charset="2"/>
              <a:buChar char="§"/>
            </a:pPr>
            <a:r>
              <a:rPr lang="en-US" dirty="0"/>
              <a:t>Diesel Fuel - $502k</a:t>
            </a:r>
          </a:p>
          <a:p>
            <a:pPr lvl="1">
              <a:buClr>
                <a:schemeClr val="accent5"/>
              </a:buClr>
              <a:buFont typeface="Wingdings" panose="05000000000000000000" pitchFamily="2" charset="2"/>
              <a:buChar char="Ø"/>
            </a:pPr>
            <a:r>
              <a:rPr lang="en-US" dirty="0"/>
              <a:t>150,000 gallons based on actual 12-month usage.</a:t>
            </a:r>
          </a:p>
          <a:p>
            <a:pPr>
              <a:buClr>
                <a:schemeClr val="accent5"/>
              </a:buClr>
              <a:buFont typeface="Wingdings" panose="05000000000000000000" pitchFamily="2" charset="2"/>
              <a:buChar char="§"/>
            </a:pPr>
            <a:r>
              <a:rPr lang="en-US" dirty="0"/>
              <a:t>Contracts for Gasoline &amp; Diesel Fuel </a:t>
            </a:r>
            <a:r>
              <a:rPr lang="en-US" b="1" dirty="0"/>
              <a:t>only lock in </a:t>
            </a:r>
            <a:r>
              <a:rPr lang="en-US" dirty="0"/>
              <a:t>delivery charges, the price of the products fluctuate based on market conditions.</a:t>
            </a:r>
          </a:p>
          <a:p>
            <a:pPr>
              <a:buClr>
                <a:schemeClr val="accent5"/>
              </a:buClr>
              <a:buFont typeface="Wingdings" panose="05000000000000000000" pitchFamily="2" charset="2"/>
              <a:buChar char="§"/>
            </a:pPr>
            <a:r>
              <a:rPr lang="en-US" dirty="0"/>
              <a:t>The costs paid by the City are roughly $0.42 per gallon less than retail because of the City’s tax-exempt status.</a:t>
            </a:r>
          </a:p>
          <a:p>
            <a:pPr>
              <a:buClr>
                <a:schemeClr val="accent5"/>
              </a:buClr>
              <a:buFont typeface="Wingdings" panose="05000000000000000000" pitchFamily="2" charset="2"/>
              <a:buChar char="§"/>
            </a:pPr>
            <a:r>
              <a:rPr lang="en-US" sz="2400" dirty="0"/>
              <a:t>AIM Fuelmaster System is utilized on City vehicles and requires a City ID Badge to dispense fuel and the vehicle VDM must be in the database of vehicles that can receive fuel. If both verifications are not met fuel cannot be dispensed.</a:t>
            </a:r>
            <a:endParaRPr lang="en-US" dirty="0"/>
          </a:p>
          <a:p>
            <a:endParaRPr lang="en-US" dirty="0"/>
          </a:p>
        </p:txBody>
      </p:sp>
      <p:sp>
        <p:nvSpPr>
          <p:cNvPr id="3" name="Content Placeholder 2">
            <a:extLst>
              <a:ext uri="{FF2B5EF4-FFF2-40B4-BE49-F238E27FC236}">
                <a16:creationId xmlns:a16="http://schemas.microsoft.com/office/drawing/2014/main" id="{1E3AD3D2-9D59-480A-BA52-912D58DC75BC}"/>
              </a:ext>
            </a:extLst>
          </p:cNvPr>
          <p:cNvSpPr>
            <a:spLocks noGrp="1"/>
          </p:cNvSpPr>
          <p:nvPr>
            <p:ph sz="half" idx="13"/>
          </p:nvPr>
        </p:nvSpPr>
        <p:spPr>
          <a:xfrm>
            <a:off x="188911" y="1188720"/>
            <a:ext cx="10983479" cy="473825"/>
          </a:xfrm>
        </p:spPr>
        <p:txBody>
          <a:bodyPr/>
          <a:lstStyle/>
          <a:p>
            <a:pPr algn="ctr"/>
            <a:r>
              <a:rPr lang="en-US" dirty="0"/>
              <a:t>Motor Vehicle Fuels and Lubricants</a:t>
            </a:r>
          </a:p>
        </p:txBody>
      </p:sp>
    </p:spTree>
    <p:extLst>
      <p:ext uri="{BB962C8B-B14F-4D97-AF65-F5344CB8AC3E}">
        <p14:creationId xmlns:p14="http://schemas.microsoft.com/office/powerpoint/2010/main" val="29124375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3AD3D2-9D59-480A-BA52-912D58DC75BC}"/>
              </a:ext>
            </a:extLst>
          </p:cNvPr>
          <p:cNvSpPr>
            <a:spLocks noGrp="1"/>
          </p:cNvSpPr>
          <p:nvPr>
            <p:ph sz="half" idx="2"/>
          </p:nvPr>
        </p:nvSpPr>
        <p:spPr>
          <a:xfrm>
            <a:off x="188911" y="1188720"/>
            <a:ext cx="10379852" cy="473825"/>
          </a:xfrm>
        </p:spPr>
        <p:txBody>
          <a:bodyPr/>
          <a:lstStyle/>
          <a:p>
            <a:pPr marL="0" indent="0" algn="ctr">
              <a:buNone/>
            </a:pPr>
            <a:r>
              <a:rPr lang="en-US" dirty="0"/>
              <a:t>Motor Vehicle Fuels and Lubricants</a:t>
            </a:r>
          </a:p>
        </p:txBody>
      </p:sp>
      <p:graphicFrame>
        <p:nvGraphicFramePr>
          <p:cNvPr id="2" name="Table 3">
            <a:extLst>
              <a:ext uri="{FF2B5EF4-FFF2-40B4-BE49-F238E27FC236}">
                <a16:creationId xmlns:a16="http://schemas.microsoft.com/office/drawing/2014/main" id="{A2039276-B6CF-4DF6-B29D-F08FDBCDC3D4}"/>
              </a:ext>
            </a:extLst>
          </p:cNvPr>
          <p:cNvGraphicFramePr>
            <a:graphicFrameLocks noGrp="1"/>
          </p:cNvGraphicFramePr>
          <p:nvPr>
            <p:extLst>
              <p:ext uri="{D42A27DB-BD31-4B8C-83A1-F6EECF244321}">
                <p14:modId xmlns:p14="http://schemas.microsoft.com/office/powerpoint/2010/main" val="3297921449"/>
              </p:ext>
            </p:extLst>
          </p:nvPr>
        </p:nvGraphicFramePr>
        <p:xfrm>
          <a:off x="1596065" y="1799191"/>
          <a:ext cx="8128000" cy="1483360"/>
        </p:xfrm>
        <a:graphic>
          <a:graphicData uri="http://schemas.openxmlformats.org/drawingml/2006/table">
            <a:tbl>
              <a:tblPr firstRow="1" bandRow="1">
                <a:tableStyleId>{BDBED569-4797-4DF1-A0F4-6AAB3CD982D8}</a:tableStyleId>
              </a:tblPr>
              <a:tblGrid>
                <a:gridCol w="4064000">
                  <a:extLst>
                    <a:ext uri="{9D8B030D-6E8A-4147-A177-3AD203B41FA5}">
                      <a16:colId xmlns:a16="http://schemas.microsoft.com/office/drawing/2014/main" val="3616405003"/>
                    </a:ext>
                  </a:extLst>
                </a:gridCol>
                <a:gridCol w="4064000">
                  <a:extLst>
                    <a:ext uri="{9D8B030D-6E8A-4147-A177-3AD203B41FA5}">
                      <a16:colId xmlns:a16="http://schemas.microsoft.com/office/drawing/2014/main" val="1376200284"/>
                    </a:ext>
                  </a:extLst>
                </a:gridCol>
              </a:tblGrid>
              <a:tr h="370840">
                <a:tc>
                  <a:txBody>
                    <a:bodyPr/>
                    <a:lstStyle/>
                    <a:p>
                      <a:pPr algn="ctr"/>
                      <a:r>
                        <a:rPr lang="en-US" u="none" dirty="0"/>
                        <a:t>Fuel Type</a:t>
                      </a:r>
                    </a:p>
                  </a:txBody>
                  <a:tcPr/>
                </a:tc>
                <a:tc>
                  <a:txBody>
                    <a:bodyPr/>
                    <a:lstStyle/>
                    <a:p>
                      <a:pPr algn="ctr"/>
                      <a:r>
                        <a:rPr lang="en-US" u="none" dirty="0"/>
                        <a:t>Avg. Price Per Gallon</a:t>
                      </a:r>
                    </a:p>
                  </a:txBody>
                  <a:tcPr/>
                </a:tc>
                <a:extLst>
                  <a:ext uri="{0D108BD9-81ED-4DB2-BD59-A6C34878D82A}">
                    <a16:rowId xmlns:a16="http://schemas.microsoft.com/office/drawing/2014/main" val="3723442446"/>
                  </a:ext>
                </a:extLst>
              </a:tr>
              <a:tr h="370840">
                <a:tc>
                  <a:txBody>
                    <a:bodyPr/>
                    <a:lstStyle/>
                    <a:p>
                      <a:pPr algn="ctr"/>
                      <a:r>
                        <a:rPr lang="en-US" dirty="0"/>
                        <a:t>Diesel – Small Tank</a:t>
                      </a:r>
                    </a:p>
                  </a:txBody>
                  <a:tcPr/>
                </a:tc>
                <a:tc>
                  <a:txBody>
                    <a:bodyPr/>
                    <a:lstStyle/>
                    <a:p>
                      <a:pPr algn="ctr"/>
                      <a:r>
                        <a:rPr lang="en-US" dirty="0"/>
                        <a:t>$2.8644</a:t>
                      </a:r>
                    </a:p>
                  </a:txBody>
                  <a:tcPr/>
                </a:tc>
                <a:extLst>
                  <a:ext uri="{0D108BD9-81ED-4DB2-BD59-A6C34878D82A}">
                    <a16:rowId xmlns:a16="http://schemas.microsoft.com/office/drawing/2014/main" val="3180527301"/>
                  </a:ext>
                </a:extLst>
              </a:tr>
              <a:tr h="370840">
                <a:tc>
                  <a:txBody>
                    <a:bodyPr/>
                    <a:lstStyle/>
                    <a:p>
                      <a:pPr algn="ctr"/>
                      <a:r>
                        <a:rPr lang="en-US" dirty="0"/>
                        <a:t>Diesel – Large Tank</a:t>
                      </a:r>
                    </a:p>
                  </a:txBody>
                  <a:tcPr/>
                </a:tc>
                <a:tc>
                  <a:txBody>
                    <a:bodyPr/>
                    <a:lstStyle/>
                    <a:p>
                      <a:pPr algn="ctr"/>
                      <a:r>
                        <a:rPr lang="en-US" sz="1800" kern="1200" dirty="0">
                          <a:solidFill>
                            <a:schemeClr val="tx1"/>
                          </a:solidFill>
                          <a:effectLst/>
                        </a:rPr>
                        <a:t>$2.6881 </a:t>
                      </a:r>
                      <a:endParaRPr lang="en-US" dirty="0"/>
                    </a:p>
                  </a:txBody>
                  <a:tcPr/>
                </a:tc>
                <a:extLst>
                  <a:ext uri="{0D108BD9-81ED-4DB2-BD59-A6C34878D82A}">
                    <a16:rowId xmlns:a16="http://schemas.microsoft.com/office/drawing/2014/main" val="3869384220"/>
                  </a:ext>
                </a:extLst>
              </a:tr>
              <a:tr h="370840">
                <a:tc>
                  <a:txBody>
                    <a:bodyPr/>
                    <a:lstStyle/>
                    <a:p>
                      <a:pPr algn="ctr"/>
                      <a:r>
                        <a:rPr lang="en-US" dirty="0"/>
                        <a:t>Gasoline – Large Tank</a:t>
                      </a:r>
                    </a:p>
                  </a:txBody>
                  <a:tcPr/>
                </a:tc>
                <a:tc>
                  <a:txBody>
                    <a:bodyPr/>
                    <a:lstStyle/>
                    <a:p>
                      <a:pPr algn="ctr"/>
                      <a:r>
                        <a:rPr lang="en-US" sz="1800" kern="1200" dirty="0">
                          <a:solidFill>
                            <a:schemeClr val="tx1"/>
                          </a:solidFill>
                          <a:effectLst/>
                        </a:rPr>
                        <a:t>$2.4110</a:t>
                      </a:r>
                    </a:p>
                  </a:txBody>
                  <a:tcPr/>
                </a:tc>
                <a:extLst>
                  <a:ext uri="{0D108BD9-81ED-4DB2-BD59-A6C34878D82A}">
                    <a16:rowId xmlns:a16="http://schemas.microsoft.com/office/drawing/2014/main" val="1195384127"/>
                  </a:ext>
                </a:extLst>
              </a:tr>
            </a:tbl>
          </a:graphicData>
        </a:graphic>
      </p:graphicFrame>
    </p:spTree>
    <p:extLst>
      <p:ext uri="{BB962C8B-B14F-4D97-AF65-F5344CB8AC3E}">
        <p14:creationId xmlns:p14="http://schemas.microsoft.com/office/powerpoint/2010/main" val="22097504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3AD3D2-9D59-480A-BA52-912D58DC75BC}"/>
              </a:ext>
            </a:extLst>
          </p:cNvPr>
          <p:cNvSpPr>
            <a:spLocks noGrp="1"/>
          </p:cNvSpPr>
          <p:nvPr>
            <p:ph sz="half" idx="2"/>
          </p:nvPr>
        </p:nvSpPr>
        <p:spPr>
          <a:xfrm>
            <a:off x="188911" y="1188720"/>
            <a:ext cx="10613768" cy="473825"/>
          </a:xfrm>
        </p:spPr>
        <p:txBody>
          <a:bodyPr/>
          <a:lstStyle/>
          <a:p>
            <a:pPr marL="0" indent="0" algn="ctr">
              <a:buNone/>
            </a:pPr>
            <a:r>
              <a:rPr lang="en-US" dirty="0"/>
              <a:t>Motor Vehicle Fuels and Lubricants</a:t>
            </a:r>
          </a:p>
        </p:txBody>
      </p:sp>
      <p:pic>
        <p:nvPicPr>
          <p:cNvPr id="4" name="Picture 3">
            <a:extLst>
              <a:ext uri="{FF2B5EF4-FFF2-40B4-BE49-F238E27FC236}">
                <a16:creationId xmlns:a16="http://schemas.microsoft.com/office/drawing/2014/main" id="{6FE4A532-4404-F10B-2518-A471D1672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60" y="2188310"/>
            <a:ext cx="5271098" cy="3512143"/>
          </a:xfrm>
          <a:prstGeom prst="rect">
            <a:avLst/>
          </a:prstGeom>
        </p:spPr>
      </p:pic>
      <p:pic>
        <p:nvPicPr>
          <p:cNvPr id="6" name="Picture 5" descr="Chart, line chart&#10;&#10;AI-generated content may be incorrect.">
            <a:extLst>
              <a:ext uri="{FF2B5EF4-FFF2-40B4-BE49-F238E27FC236}">
                <a16:creationId xmlns:a16="http://schemas.microsoft.com/office/drawing/2014/main" id="{6541E6FD-217A-B039-D191-F1D89C62D0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88310"/>
            <a:ext cx="5271098" cy="3512143"/>
          </a:xfrm>
          <a:prstGeom prst="rect">
            <a:avLst/>
          </a:prstGeom>
        </p:spPr>
      </p:pic>
    </p:spTree>
    <p:extLst>
      <p:ext uri="{BB962C8B-B14F-4D97-AF65-F5344CB8AC3E}">
        <p14:creationId xmlns:p14="http://schemas.microsoft.com/office/powerpoint/2010/main" val="3823905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B99F-9FAB-FD76-3307-5B9A1B90763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362E76-108F-6099-FFB6-28B5556C6594}"/>
              </a:ext>
            </a:extLst>
          </p:cNvPr>
          <p:cNvSpPr>
            <a:spLocks noGrp="1"/>
          </p:cNvSpPr>
          <p:nvPr>
            <p:ph sz="half" idx="2"/>
          </p:nvPr>
        </p:nvSpPr>
        <p:spPr>
          <a:xfrm>
            <a:off x="382772" y="1921632"/>
            <a:ext cx="10789618" cy="4233162"/>
          </a:xfrm>
        </p:spPr>
        <p:txBody>
          <a:bodyPr/>
          <a:lstStyle/>
          <a:p>
            <a:pPr marL="0" indent="0">
              <a:buNone/>
            </a:pPr>
            <a:r>
              <a:rPr lang="en-US" dirty="0"/>
              <a:t>Discuss the planned use for </a:t>
            </a:r>
            <a:r>
              <a:rPr lang="en-US" b="1" u="sng" dirty="0"/>
              <a:t>~$1.4M </a:t>
            </a:r>
            <a:r>
              <a:rPr lang="en-US" dirty="0"/>
              <a:t>in the Repairs to Equipment account line.</a:t>
            </a:r>
          </a:p>
          <a:p>
            <a:pPr marL="971550" lvl="1" indent="-457200">
              <a:buClr>
                <a:srgbClr val="0070C0"/>
              </a:buClr>
              <a:buFont typeface="+mj-lt"/>
              <a:buAutoNum type="alphaLcPeriod"/>
            </a:pPr>
            <a:r>
              <a:rPr lang="en-US" dirty="0"/>
              <a:t>Share amount of targeted repairs for the last 2 years per department.</a:t>
            </a:r>
            <a:endParaRPr lang="en-US" sz="1600" dirty="0"/>
          </a:p>
        </p:txBody>
      </p:sp>
      <p:sp>
        <p:nvSpPr>
          <p:cNvPr id="3" name="Content Placeholder 2">
            <a:extLst>
              <a:ext uri="{FF2B5EF4-FFF2-40B4-BE49-F238E27FC236}">
                <a16:creationId xmlns:a16="http://schemas.microsoft.com/office/drawing/2014/main" id="{61B64000-11CD-83D1-3CC1-2596C1649175}"/>
              </a:ext>
            </a:extLst>
          </p:cNvPr>
          <p:cNvSpPr>
            <a:spLocks noGrp="1"/>
          </p:cNvSpPr>
          <p:nvPr>
            <p:ph sz="half" idx="13"/>
          </p:nvPr>
        </p:nvSpPr>
        <p:spPr/>
        <p:txBody>
          <a:bodyPr/>
          <a:lstStyle/>
          <a:p>
            <a:r>
              <a:rPr lang="en-US" dirty="0"/>
              <a:t>Question 15 – Motor Vehicle</a:t>
            </a:r>
          </a:p>
        </p:txBody>
      </p:sp>
    </p:spTree>
    <p:extLst>
      <p:ext uri="{BB962C8B-B14F-4D97-AF65-F5344CB8AC3E}">
        <p14:creationId xmlns:p14="http://schemas.microsoft.com/office/powerpoint/2010/main" val="35493979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C0CB1-C84C-0FEC-FE1E-3BA2661FD0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EBCF06-CC65-6D08-5DCC-F79805B3E9C5}"/>
              </a:ext>
            </a:extLst>
          </p:cNvPr>
          <p:cNvSpPr>
            <a:spLocks noGrp="1"/>
          </p:cNvSpPr>
          <p:nvPr>
            <p:ph sz="half" idx="13"/>
          </p:nvPr>
        </p:nvSpPr>
        <p:spPr>
          <a:xfrm>
            <a:off x="188911" y="1188720"/>
            <a:ext cx="10983479" cy="473825"/>
          </a:xfrm>
        </p:spPr>
        <p:txBody>
          <a:bodyPr/>
          <a:lstStyle/>
          <a:p>
            <a:pPr algn="ctr"/>
            <a:r>
              <a:rPr lang="en-US" dirty="0"/>
              <a:t>Repairs to Equipment</a:t>
            </a:r>
          </a:p>
        </p:txBody>
      </p:sp>
      <p:graphicFrame>
        <p:nvGraphicFramePr>
          <p:cNvPr id="4" name="Object 3">
            <a:extLst>
              <a:ext uri="{FF2B5EF4-FFF2-40B4-BE49-F238E27FC236}">
                <a16:creationId xmlns:a16="http://schemas.microsoft.com/office/drawing/2014/main" id="{31BFD00D-05AE-7E5A-F352-0D2A16BBD456}"/>
              </a:ext>
            </a:extLst>
          </p:cNvPr>
          <p:cNvGraphicFramePr>
            <a:graphicFrameLocks noChangeAspect="1"/>
          </p:cNvGraphicFramePr>
          <p:nvPr>
            <p:extLst>
              <p:ext uri="{D42A27DB-BD31-4B8C-83A1-F6EECF244321}">
                <p14:modId xmlns:p14="http://schemas.microsoft.com/office/powerpoint/2010/main" val="2056392104"/>
              </p:ext>
            </p:extLst>
          </p:nvPr>
        </p:nvGraphicFramePr>
        <p:xfrm>
          <a:off x="3420824" y="1662545"/>
          <a:ext cx="5350352" cy="4977878"/>
        </p:xfrm>
        <a:graphic>
          <a:graphicData uri="http://schemas.openxmlformats.org/presentationml/2006/ole">
            <mc:AlternateContent xmlns:mc="http://schemas.openxmlformats.org/markup-compatibility/2006">
              <mc:Choice xmlns:v="urn:schemas-microsoft-com:vml" Requires="v">
                <p:oleObj name="Worksheet" r:id="rId2" imgW="7839202" imgH="7296182" progId="Excel.Sheet.8">
                  <p:embed/>
                </p:oleObj>
              </mc:Choice>
              <mc:Fallback>
                <p:oleObj name="Worksheet" r:id="rId2" imgW="7839202" imgH="7296182" progId="Excel.Sheet.8">
                  <p:embed/>
                  <p:pic>
                    <p:nvPicPr>
                      <p:cNvPr id="4" name="Object 3">
                        <a:extLst>
                          <a:ext uri="{FF2B5EF4-FFF2-40B4-BE49-F238E27FC236}">
                            <a16:creationId xmlns:a16="http://schemas.microsoft.com/office/drawing/2014/main" id="{31BFD00D-05AE-7E5A-F352-0D2A16BBD456}"/>
                          </a:ext>
                        </a:extLst>
                      </p:cNvPr>
                      <p:cNvPicPr/>
                      <p:nvPr/>
                    </p:nvPicPr>
                    <p:blipFill>
                      <a:blip r:embed="rId3"/>
                      <a:stretch>
                        <a:fillRect/>
                      </a:stretch>
                    </p:blipFill>
                    <p:spPr>
                      <a:xfrm>
                        <a:off x="3420824" y="1662545"/>
                        <a:ext cx="5350352" cy="4977878"/>
                      </a:xfrm>
                      <a:prstGeom prst="rect">
                        <a:avLst/>
                      </a:prstGeom>
                    </p:spPr>
                  </p:pic>
                </p:oleObj>
              </mc:Fallback>
            </mc:AlternateContent>
          </a:graphicData>
        </a:graphic>
      </p:graphicFrame>
    </p:spTree>
    <p:extLst>
      <p:ext uri="{BB962C8B-B14F-4D97-AF65-F5344CB8AC3E}">
        <p14:creationId xmlns:p14="http://schemas.microsoft.com/office/powerpoint/2010/main" val="1050193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014B3-2594-DC2F-58FE-715BEBFACF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EC07C2-CA02-87B6-E28C-517B4BC71BEE}"/>
              </a:ext>
            </a:extLst>
          </p:cNvPr>
          <p:cNvSpPr>
            <a:spLocks noGrp="1"/>
          </p:cNvSpPr>
          <p:nvPr>
            <p:ph sz="half" idx="13"/>
          </p:nvPr>
        </p:nvSpPr>
        <p:spPr>
          <a:xfrm>
            <a:off x="188911" y="1188720"/>
            <a:ext cx="10983479" cy="473825"/>
          </a:xfrm>
        </p:spPr>
        <p:txBody>
          <a:bodyPr/>
          <a:lstStyle/>
          <a:p>
            <a:pPr algn="ctr"/>
            <a:r>
              <a:rPr lang="en-US" dirty="0"/>
              <a:t>Repairs to Equipment</a:t>
            </a:r>
          </a:p>
        </p:txBody>
      </p:sp>
      <p:graphicFrame>
        <p:nvGraphicFramePr>
          <p:cNvPr id="2" name="Object 1">
            <a:extLst>
              <a:ext uri="{FF2B5EF4-FFF2-40B4-BE49-F238E27FC236}">
                <a16:creationId xmlns:a16="http://schemas.microsoft.com/office/drawing/2014/main" id="{33023725-AC2B-3F0E-5E0B-D620AA7FB7FF}"/>
              </a:ext>
            </a:extLst>
          </p:cNvPr>
          <p:cNvGraphicFramePr>
            <a:graphicFrameLocks noChangeAspect="1"/>
          </p:cNvGraphicFramePr>
          <p:nvPr>
            <p:extLst>
              <p:ext uri="{D42A27DB-BD31-4B8C-83A1-F6EECF244321}">
                <p14:modId xmlns:p14="http://schemas.microsoft.com/office/powerpoint/2010/main" val="503660943"/>
              </p:ext>
            </p:extLst>
          </p:nvPr>
        </p:nvGraphicFramePr>
        <p:xfrm>
          <a:off x="3421063" y="1662113"/>
          <a:ext cx="5447515" cy="5069260"/>
        </p:xfrm>
        <a:graphic>
          <a:graphicData uri="http://schemas.openxmlformats.org/presentationml/2006/ole">
            <mc:AlternateContent xmlns:mc="http://schemas.openxmlformats.org/markup-compatibility/2006">
              <mc:Choice xmlns:v="urn:schemas-microsoft-com:vml" Requires="v">
                <p:oleObj name="Worksheet" r:id="rId2" imgW="7839169" imgH="7296217" progId="Excel.Sheet.8">
                  <p:embed/>
                </p:oleObj>
              </mc:Choice>
              <mc:Fallback>
                <p:oleObj name="Worksheet" r:id="rId2" imgW="7839169" imgH="7296217" progId="Excel.Sheet.8">
                  <p:embed/>
                  <p:pic>
                    <p:nvPicPr>
                      <p:cNvPr id="2" name="Object 1">
                        <a:extLst>
                          <a:ext uri="{FF2B5EF4-FFF2-40B4-BE49-F238E27FC236}">
                            <a16:creationId xmlns:a16="http://schemas.microsoft.com/office/drawing/2014/main" id="{33023725-AC2B-3F0E-5E0B-D620AA7FB7FF}"/>
                          </a:ext>
                        </a:extLst>
                      </p:cNvPr>
                      <p:cNvPicPr/>
                      <p:nvPr/>
                    </p:nvPicPr>
                    <p:blipFill>
                      <a:blip r:embed="rId3"/>
                      <a:stretch>
                        <a:fillRect/>
                      </a:stretch>
                    </p:blipFill>
                    <p:spPr>
                      <a:xfrm>
                        <a:off x="3421063" y="1662113"/>
                        <a:ext cx="5447515" cy="5069260"/>
                      </a:xfrm>
                      <a:prstGeom prst="rect">
                        <a:avLst/>
                      </a:prstGeom>
                    </p:spPr>
                  </p:pic>
                </p:oleObj>
              </mc:Fallback>
            </mc:AlternateContent>
          </a:graphicData>
        </a:graphic>
      </p:graphicFrame>
    </p:spTree>
    <p:extLst>
      <p:ext uri="{BB962C8B-B14F-4D97-AF65-F5344CB8AC3E}">
        <p14:creationId xmlns:p14="http://schemas.microsoft.com/office/powerpoint/2010/main" val="692972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C282B-69F7-0FE6-6158-2B8EE305F4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75B7C-495A-0AD6-1BDC-0BD2861EE941}"/>
              </a:ext>
            </a:extLst>
          </p:cNvPr>
          <p:cNvSpPr>
            <a:spLocks noGrp="1"/>
          </p:cNvSpPr>
          <p:nvPr>
            <p:ph sz="half" idx="13"/>
          </p:nvPr>
        </p:nvSpPr>
        <p:spPr>
          <a:xfrm>
            <a:off x="188911" y="1188720"/>
            <a:ext cx="10983479" cy="473825"/>
          </a:xfrm>
        </p:spPr>
        <p:txBody>
          <a:bodyPr/>
          <a:lstStyle/>
          <a:p>
            <a:pPr algn="ctr"/>
            <a:r>
              <a:rPr lang="en-US" dirty="0"/>
              <a:t>Repairs to Equipment</a:t>
            </a:r>
          </a:p>
        </p:txBody>
      </p:sp>
      <p:graphicFrame>
        <p:nvGraphicFramePr>
          <p:cNvPr id="2" name="Object 1">
            <a:extLst>
              <a:ext uri="{FF2B5EF4-FFF2-40B4-BE49-F238E27FC236}">
                <a16:creationId xmlns:a16="http://schemas.microsoft.com/office/drawing/2014/main" id="{90D17A89-082D-E863-4F9A-E4A00BA31BCC}"/>
              </a:ext>
            </a:extLst>
          </p:cNvPr>
          <p:cNvGraphicFramePr>
            <a:graphicFrameLocks noChangeAspect="1"/>
          </p:cNvGraphicFramePr>
          <p:nvPr>
            <p:extLst>
              <p:ext uri="{D42A27DB-BD31-4B8C-83A1-F6EECF244321}">
                <p14:modId xmlns:p14="http://schemas.microsoft.com/office/powerpoint/2010/main" val="1105376424"/>
              </p:ext>
            </p:extLst>
          </p:nvPr>
        </p:nvGraphicFramePr>
        <p:xfrm>
          <a:off x="3421063" y="1662113"/>
          <a:ext cx="5518150" cy="4978400"/>
        </p:xfrm>
        <a:graphic>
          <a:graphicData uri="http://schemas.openxmlformats.org/presentationml/2006/ole">
            <mc:AlternateContent xmlns:mc="http://schemas.openxmlformats.org/markup-compatibility/2006">
              <mc:Choice xmlns:v="urn:schemas-microsoft-com:vml" Requires="v">
                <p:oleObj name="Worksheet" r:id="rId2" imgW="8086781" imgH="7296217" progId="Excel.Sheet.8">
                  <p:embed/>
                </p:oleObj>
              </mc:Choice>
              <mc:Fallback>
                <p:oleObj name="Worksheet" r:id="rId2" imgW="8086781" imgH="7296217" progId="Excel.Sheet.8">
                  <p:embed/>
                  <p:pic>
                    <p:nvPicPr>
                      <p:cNvPr id="2" name="Object 1">
                        <a:extLst>
                          <a:ext uri="{FF2B5EF4-FFF2-40B4-BE49-F238E27FC236}">
                            <a16:creationId xmlns:a16="http://schemas.microsoft.com/office/drawing/2014/main" id="{90D17A89-082D-E863-4F9A-E4A00BA31BCC}"/>
                          </a:ext>
                        </a:extLst>
                      </p:cNvPr>
                      <p:cNvPicPr/>
                      <p:nvPr/>
                    </p:nvPicPr>
                    <p:blipFill>
                      <a:blip r:embed="rId3"/>
                      <a:stretch>
                        <a:fillRect/>
                      </a:stretch>
                    </p:blipFill>
                    <p:spPr>
                      <a:xfrm>
                        <a:off x="3421063" y="1662113"/>
                        <a:ext cx="5518150" cy="4978400"/>
                      </a:xfrm>
                      <a:prstGeom prst="rect">
                        <a:avLst/>
                      </a:prstGeom>
                    </p:spPr>
                  </p:pic>
                </p:oleObj>
              </mc:Fallback>
            </mc:AlternateContent>
          </a:graphicData>
        </a:graphic>
      </p:graphicFrame>
    </p:spTree>
    <p:extLst>
      <p:ext uri="{BB962C8B-B14F-4D97-AF65-F5344CB8AC3E}">
        <p14:creationId xmlns:p14="http://schemas.microsoft.com/office/powerpoint/2010/main" val="36402919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1FE817-C49F-41A9-8E21-95E746A162F8}"/>
              </a:ext>
            </a:extLst>
          </p:cNvPr>
          <p:cNvSpPr>
            <a:spLocks noGrp="1"/>
          </p:cNvSpPr>
          <p:nvPr>
            <p:ph sz="half" idx="2"/>
          </p:nvPr>
        </p:nvSpPr>
        <p:spPr>
          <a:xfrm>
            <a:off x="393405" y="1921632"/>
            <a:ext cx="10778985" cy="4233162"/>
          </a:xfrm>
        </p:spPr>
        <p:txBody>
          <a:bodyPr/>
          <a:lstStyle/>
          <a:p>
            <a:pPr marL="0" indent="0">
              <a:buNone/>
            </a:pPr>
            <a:r>
              <a:rPr lang="en-US" dirty="0"/>
              <a:t>Provide FY2026 proposed organizational chart with the total number of employees (i.e., permanent, temporary, contract, vacancies).</a:t>
            </a:r>
          </a:p>
          <a:p>
            <a:pPr marL="914400" lvl="1" indent="-457200">
              <a:buClr>
                <a:schemeClr val="accent5"/>
              </a:buClr>
              <a:buFont typeface="+mj-lt"/>
              <a:buAutoNum type="alphaLcPeriod"/>
            </a:pPr>
            <a:r>
              <a:rPr lang="en-US" dirty="0"/>
              <a:t>If there are multiple divisions, please ensure there are sub-org charts that enumerate all the above. </a:t>
            </a:r>
          </a:p>
        </p:txBody>
      </p:sp>
      <p:sp>
        <p:nvSpPr>
          <p:cNvPr id="3" name="Content Placeholder 2">
            <a:extLst>
              <a:ext uri="{FF2B5EF4-FFF2-40B4-BE49-F238E27FC236}">
                <a16:creationId xmlns:a16="http://schemas.microsoft.com/office/drawing/2014/main" id="{8E153D8F-0CFC-4D88-9A2A-68B7DC6F8EC8}"/>
              </a:ext>
            </a:extLst>
          </p:cNvPr>
          <p:cNvSpPr>
            <a:spLocks noGrp="1"/>
          </p:cNvSpPr>
          <p:nvPr>
            <p:ph sz="half" idx="13"/>
          </p:nvPr>
        </p:nvSpPr>
        <p:spPr/>
        <p:txBody>
          <a:bodyPr/>
          <a:lstStyle/>
          <a:p>
            <a:r>
              <a:rPr lang="en-US" dirty="0"/>
              <a:t>Question 16 – All Departments</a:t>
            </a:r>
          </a:p>
        </p:txBody>
      </p:sp>
    </p:spTree>
    <p:extLst>
      <p:ext uri="{BB962C8B-B14F-4D97-AF65-F5344CB8AC3E}">
        <p14:creationId xmlns:p14="http://schemas.microsoft.com/office/powerpoint/2010/main" val="1820452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F11B-398B-A187-C831-28177EDE9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81D4CD3-B484-D16C-CE02-BA05AC0A2DF3}"/>
              </a:ext>
            </a:extLst>
          </p:cNvPr>
          <p:cNvPicPr>
            <a:picLocks noChangeAspect="1"/>
          </p:cNvPicPr>
          <p:nvPr/>
        </p:nvPicPr>
        <p:blipFill>
          <a:blip r:embed="rId2"/>
          <a:stretch>
            <a:fillRect/>
          </a:stretch>
        </p:blipFill>
        <p:spPr>
          <a:xfrm>
            <a:off x="1259626" y="824486"/>
            <a:ext cx="9672747" cy="5444112"/>
          </a:xfrm>
          <a:prstGeom prst="rect">
            <a:avLst/>
          </a:prstGeom>
        </p:spPr>
      </p:pic>
    </p:spTree>
    <p:extLst>
      <p:ext uri="{BB962C8B-B14F-4D97-AF65-F5344CB8AC3E}">
        <p14:creationId xmlns:p14="http://schemas.microsoft.com/office/powerpoint/2010/main" val="20624524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4DBD97-8A9F-A912-41CA-700D6C4EE51C}"/>
              </a:ext>
            </a:extLst>
          </p:cNvPr>
          <p:cNvPicPr>
            <a:picLocks noChangeAspect="1"/>
          </p:cNvPicPr>
          <p:nvPr/>
        </p:nvPicPr>
        <p:blipFill>
          <a:blip r:embed="rId2"/>
          <a:stretch>
            <a:fillRect/>
          </a:stretch>
        </p:blipFill>
        <p:spPr>
          <a:xfrm>
            <a:off x="1663787" y="39137"/>
            <a:ext cx="8864425" cy="6779726"/>
          </a:xfrm>
          <a:prstGeom prst="rect">
            <a:avLst/>
          </a:prstGeom>
        </p:spPr>
      </p:pic>
    </p:spTree>
    <p:extLst>
      <p:ext uri="{BB962C8B-B14F-4D97-AF65-F5344CB8AC3E}">
        <p14:creationId xmlns:p14="http://schemas.microsoft.com/office/powerpoint/2010/main" val="35585386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FDDA6E-023C-5514-AE75-A57ECCB82B36}"/>
              </a:ext>
            </a:extLst>
          </p:cNvPr>
          <p:cNvPicPr>
            <a:picLocks noChangeAspect="1"/>
          </p:cNvPicPr>
          <p:nvPr/>
        </p:nvPicPr>
        <p:blipFill>
          <a:blip r:embed="rId2"/>
          <a:stretch>
            <a:fillRect/>
          </a:stretch>
        </p:blipFill>
        <p:spPr>
          <a:xfrm>
            <a:off x="1610303" y="52330"/>
            <a:ext cx="8971393" cy="6753340"/>
          </a:xfrm>
          <a:prstGeom prst="rect">
            <a:avLst/>
          </a:prstGeom>
        </p:spPr>
      </p:pic>
    </p:spTree>
    <p:extLst>
      <p:ext uri="{BB962C8B-B14F-4D97-AF65-F5344CB8AC3E}">
        <p14:creationId xmlns:p14="http://schemas.microsoft.com/office/powerpoint/2010/main" val="12505260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C0202A-45BB-BDAF-C9B9-F1F5AA8B26A5}"/>
              </a:ext>
            </a:extLst>
          </p:cNvPr>
          <p:cNvPicPr>
            <a:picLocks noChangeAspect="1"/>
          </p:cNvPicPr>
          <p:nvPr/>
        </p:nvPicPr>
        <p:blipFill>
          <a:blip r:embed="rId2"/>
          <a:stretch>
            <a:fillRect/>
          </a:stretch>
        </p:blipFill>
        <p:spPr>
          <a:xfrm>
            <a:off x="1947862" y="1176337"/>
            <a:ext cx="8296275" cy="4505325"/>
          </a:xfrm>
          <a:prstGeom prst="rect">
            <a:avLst/>
          </a:prstGeom>
        </p:spPr>
      </p:pic>
    </p:spTree>
    <p:extLst>
      <p:ext uri="{BB962C8B-B14F-4D97-AF65-F5344CB8AC3E}">
        <p14:creationId xmlns:p14="http://schemas.microsoft.com/office/powerpoint/2010/main" val="3656789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2A03-7813-06F8-B92D-CCB4940873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1290B3B-58B3-6B72-50FA-3362635E8D9D}"/>
              </a:ext>
            </a:extLst>
          </p:cNvPr>
          <p:cNvPicPr>
            <a:picLocks noChangeAspect="1"/>
          </p:cNvPicPr>
          <p:nvPr/>
        </p:nvPicPr>
        <p:blipFill>
          <a:blip r:embed="rId2"/>
          <a:stretch>
            <a:fillRect/>
          </a:stretch>
        </p:blipFill>
        <p:spPr>
          <a:xfrm>
            <a:off x="1585912" y="661987"/>
            <a:ext cx="9020175" cy="5534025"/>
          </a:xfrm>
          <a:prstGeom prst="rect">
            <a:avLst/>
          </a:prstGeom>
        </p:spPr>
      </p:pic>
    </p:spTree>
    <p:extLst>
      <p:ext uri="{BB962C8B-B14F-4D97-AF65-F5344CB8AC3E}">
        <p14:creationId xmlns:p14="http://schemas.microsoft.com/office/powerpoint/2010/main" val="32971359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0AF1-69B2-FBB9-B37B-CF988111CB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19FA0F-4F93-689A-B496-D8784438B5E5}"/>
              </a:ext>
            </a:extLst>
          </p:cNvPr>
          <p:cNvPicPr>
            <a:picLocks noChangeAspect="1"/>
          </p:cNvPicPr>
          <p:nvPr/>
        </p:nvPicPr>
        <p:blipFill>
          <a:blip r:embed="rId2"/>
          <a:stretch>
            <a:fillRect/>
          </a:stretch>
        </p:blipFill>
        <p:spPr>
          <a:xfrm>
            <a:off x="2257425" y="661987"/>
            <a:ext cx="7677150" cy="5534025"/>
          </a:xfrm>
          <a:prstGeom prst="rect">
            <a:avLst/>
          </a:prstGeom>
        </p:spPr>
      </p:pic>
    </p:spTree>
    <p:extLst>
      <p:ext uri="{BB962C8B-B14F-4D97-AF65-F5344CB8AC3E}">
        <p14:creationId xmlns:p14="http://schemas.microsoft.com/office/powerpoint/2010/main" val="1051311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DD661-588E-26EC-BFEE-F41CC9CE958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FC568C-0676-A51C-6ED8-0FD694D3D867}"/>
              </a:ext>
            </a:extLst>
          </p:cNvPr>
          <p:cNvSpPr>
            <a:spLocks noGrp="1"/>
          </p:cNvSpPr>
          <p:nvPr>
            <p:ph sz="half" idx="2"/>
          </p:nvPr>
        </p:nvSpPr>
        <p:spPr>
          <a:xfrm>
            <a:off x="393405" y="1921632"/>
            <a:ext cx="10778985" cy="4233162"/>
          </a:xfrm>
        </p:spPr>
        <p:txBody>
          <a:bodyPr/>
          <a:lstStyle/>
          <a:p>
            <a:pPr marL="0" indent="0">
              <a:buNone/>
            </a:pPr>
            <a:r>
              <a:rPr lang="en-US" dirty="0"/>
              <a:t>Discuss the FY26 Proposed Capital Budget requests.</a:t>
            </a:r>
          </a:p>
          <a:p>
            <a:pPr marL="971550" lvl="1" indent="-457200">
              <a:buClr>
                <a:srgbClr val="0070C0"/>
              </a:buClr>
              <a:buFont typeface="+mj-lt"/>
              <a:buAutoNum type="alphaLcPeriod"/>
            </a:pPr>
            <a:r>
              <a:rPr lang="en-US" dirty="0"/>
              <a:t>Street Paving 				</a:t>
            </a:r>
            <a:r>
              <a:rPr lang="en-US" b="1" dirty="0"/>
              <a:t>$7M</a:t>
            </a:r>
          </a:p>
          <a:p>
            <a:pPr marL="971550" lvl="1" indent="-457200">
              <a:buClr>
                <a:srgbClr val="0070C0"/>
              </a:buClr>
              <a:buFont typeface="+mj-lt"/>
              <a:buAutoNum type="alphaLcPeriod"/>
            </a:pPr>
            <a:r>
              <a:rPr lang="en-US" dirty="0"/>
              <a:t>Emergency Sidewalk Repairs 		</a:t>
            </a:r>
            <a:r>
              <a:rPr lang="en-US" b="1" dirty="0"/>
              <a:t>$1M</a:t>
            </a:r>
          </a:p>
          <a:p>
            <a:pPr marL="1485900" lvl="2" indent="-514350">
              <a:buClr>
                <a:srgbClr val="0070C0"/>
              </a:buClr>
              <a:buFont typeface="+mj-lt"/>
              <a:buAutoNum type="romanLcPeriod"/>
            </a:pPr>
            <a:r>
              <a:rPr lang="en-US" dirty="0"/>
              <a:t>Specify how community can access these funds.</a:t>
            </a:r>
          </a:p>
          <a:p>
            <a:pPr marL="1028700" lvl="1" indent="-514350">
              <a:buClr>
                <a:srgbClr val="0070C0"/>
              </a:buClr>
              <a:buFont typeface="+mj-lt"/>
              <a:buAutoNum type="alphaLcPeriod"/>
            </a:pPr>
            <a:r>
              <a:rPr lang="en-US" dirty="0"/>
              <a:t>Wilmington Transportation Initiatives 	</a:t>
            </a:r>
            <a:r>
              <a:rPr lang="en-US" b="1" dirty="0"/>
              <a:t>$2M</a:t>
            </a:r>
          </a:p>
          <a:p>
            <a:pPr marL="1028700" lvl="1" indent="-514350">
              <a:buClr>
                <a:srgbClr val="0070C0"/>
              </a:buClr>
              <a:buFont typeface="+mj-lt"/>
              <a:buAutoNum type="alphaLcPeriod"/>
            </a:pPr>
            <a:r>
              <a:rPr lang="en-US" dirty="0"/>
              <a:t>ADA Curb Ramp &amp; Sidewalk Compliance 	</a:t>
            </a:r>
            <a:r>
              <a:rPr lang="en-US" b="1" dirty="0"/>
              <a:t>$2M</a:t>
            </a:r>
          </a:p>
        </p:txBody>
      </p:sp>
      <p:sp>
        <p:nvSpPr>
          <p:cNvPr id="3" name="Content Placeholder 2">
            <a:extLst>
              <a:ext uri="{FF2B5EF4-FFF2-40B4-BE49-F238E27FC236}">
                <a16:creationId xmlns:a16="http://schemas.microsoft.com/office/drawing/2014/main" id="{B0E16BEC-5728-A5A0-9FA7-DBF1B0F1C070}"/>
              </a:ext>
            </a:extLst>
          </p:cNvPr>
          <p:cNvSpPr>
            <a:spLocks noGrp="1"/>
          </p:cNvSpPr>
          <p:nvPr>
            <p:ph sz="half" idx="13"/>
          </p:nvPr>
        </p:nvSpPr>
        <p:spPr/>
        <p:txBody>
          <a:bodyPr/>
          <a:lstStyle/>
          <a:p>
            <a:r>
              <a:rPr lang="en-US" dirty="0"/>
              <a:t>Question 17 – Capital Budget</a:t>
            </a:r>
          </a:p>
        </p:txBody>
      </p:sp>
    </p:spTree>
    <p:extLst>
      <p:ext uri="{BB962C8B-B14F-4D97-AF65-F5344CB8AC3E}">
        <p14:creationId xmlns:p14="http://schemas.microsoft.com/office/powerpoint/2010/main" val="22670712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D2114-5535-3323-B366-F6968BF88DC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D5AAF5-BFF5-3287-38C7-BD7830C4D755}"/>
              </a:ext>
            </a:extLst>
          </p:cNvPr>
          <p:cNvSpPr>
            <a:spLocks noGrp="1"/>
          </p:cNvSpPr>
          <p:nvPr>
            <p:ph sz="half" idx="2"/>
          </p:nvPr>
        </p:nvSpPr>
        <p:spPr>
          <a:xfrm>
            <a:off x="372140" y="1662545"/>
            <a:ext cx="10800250" cy="5002660"/>
          </a:xfrm>
        </p:spPr>
        <p:txBody>
          <a:bodyPr>
            <a:normAutofit fontScale="92500" lnSpcReduction="20000"/>
          </a:bodyPr>
          <a:lstStyle/>
          <a:p>
            <a:pPr>
              <a:buClr>
                <a:schemeClr val="accent5"/>
              </a:buClr>
              <a:buFont typeface="Wingdings" panose="05000000000000000000" pitchFamily="2" charset="2"/>
              <a:buChar char="§"/>
            </a:pPr>
            <a:r>
              <a:rPr lang="en-US" dirty="0"/>
              <a:t>Street Paving - $7M</a:t>
            </a:r>
          </a:p>
          <a:p>
            <a:pPr lvl="1">
              <a:buClr>
                <a:schemeClr val="accent5"/>
              </a:buClr>
              <a:buFont typeface="Wingdings" panose="05000000000000000000" pitchFamily="2" charset="2"/>
              <a:buChar char="Ø"/>
            </a:pPr>
            <a:r>
              <a:rPr lang="en-US" dirty="0"/>
              <a:t>Funds budgeted for the FY’26 Capital Improvement Program for Street Paving and Rehabilitation are based on pavement condition assessment ratings and represent a portion of what is needed to maintain the City road network.</a:t>
            </a:r>
          </a:p>
          <a:p>
            <a:pPr>
              <a:buClr>
                <a:schemeClr val="accent5"/>
              </a:buClr>
              <a:buFont typeface="Wingdings" panose="05000000000000000000" pitchFamily="2" charset="2"/>
              <a:buChar char="§"/>
            </a:pPr>
            <a:r>
              <a:rPr lang="en-US" dirty="0"/>
              <a:t>Emergency Sidewalk Repairs - $1M</a:t>
            </a:r>
          </a:p>
          <a:p>
            <a:pPr lvl="1">
              <a:buClr>
                <a:schemeClr val="accent5"/>
              </a:buClr>
              <a:buFont typeface="Wingdings" panose="05000000000000000000" pitchFamily="2" charset="2"/>
              <a:buChar char="Ø"/>
            </a:pPr>
            <a:r>
              <a:rPr lang="en-US" dirty="0"/>
              <a:t>Funds budgeted for FY’26 Capital Improvement Program for Emergency Sidewalk Repairs represent a small portion of the overall need to address the volume of sidewalk complaints we receive. Sidewalk complaints can be submitted to 311 or the Public Works Call Center. All Service Requests are inspected and prioritized for repair based on available funding.</a:t>
            </a:r>
          </a:p>
          <a:p>
            <a:pPr>
              <a:buClr>
                <a:schemeClr val="accent5"/>
              </a:buClr>
              <a:buFont typeface="Wingdings" panose="05000000000000000000" pitchFamily="2" charset="2"/>
              <a:buChar char="§"/>
            </a:pPr>
            <a:r>
              <a:rPr lang="en-US" dirty="0"/>
              <a:t>Wilmington Transportation Initiatives - $2M</a:t>
            </a:r>
          </a:p>
          <a:p>
            <a:pPr lvl="1">
              <a:buClr>
                <a:schemeClr val="accent5"/>
              </a:buClr>
              <a:buFont typeface="Wingdings" panose="05000000000000000000" pitchFamily="2" charset="2"/>
              <a:buChar char="Ø"/>
            </a:pPr>
            <a:r>
              <a:rPr lang="en-US" sz="2200" dirty="0">
                <a:cs typeface="Times New Roman" panose="02020603050405020304" pitchFamily="18" charset="0"/>
              </a:rPr>
              <a:t>Provide local matching funds for City/DelDOT/</a:t>
            </a:r>
            <a:r>
              <a:rPr lang="en-US" sz="2200" dirty="0" err="1">
                <a:cs typeface="Times New Roman" panose="02020603050405020304" pitchFamily="18" charset="0"/>
              </a:rPr>
              <a:t>Wilmapco</a:t>
            </a:r>
            <a:r>
              <a:rPr lang="en-US" sz="2200" dirty="0">
                <a:cs typeface="Times New Roman" panose="02020603050405020304" pitchFamily="18" charset="0"/>
              </a:rPr>
              <a:t> enhancement &amp; other such projects as they are approved through the pipeline process. </a:t>
            </a:r>
          </a:p>
          <a:p>
            <a:pPr>
              <a:buClr>
                <a:schemeClr val="accent5"/>
              </a:buClr>
              <a:buFont typeface="Wingdings" panose="05000000000000000000" pitchFamily="2" charset="2"/>
              <a:buChar char="§"/>
            </a:pPr>
            <a:r>
              <a:rPr lang="en-US" dirty="0"/>
              <a:t>ADA Curb Ramp &amp; Sidewalk Compliance - $2M</a:t>
            </a:r>
          </a:p>
          <a:p>
            <a:pPr lvl="1">
              <a:buClr>
                <a:schemeClr val="accent5"/>
              </a:buClr>
              <a:buFont typeface="Wingdings" panose="05000000000000000000" pitchFamily="2" charset="2"/>
              <a:buChar char="Ø"/>
            </a:pPr>
            <a:r>
              <a:rPr lang="en-US" sz="2200" dirty="0">
                <a:effectLst/>
                <a:ea typeface="Times New Roman" panose="02020603050405020304" pitchFamily="18" charset="0"/>
                <a:cs typeface="Times New Roman" panose="02020603050405020304" pitchFamily="18" charset="0"/>
              </a:rPr>
              <a:t>Installation of ADA compliant curb ramps and sidewalk repairs to facilitate compliance with federal requirements.</a:t>
            </a:r>
            <a:endParaRPr lang="en-US" sz="2200" dirty="0"/>
          </a:p>
          <a:p>
            <a:pPr>
              <a:buClr>
                <a:schemeClr val="accent5"/>
              </a:buClr>
              <a:buFont typeface="Wingdings" panose="05000000000000000000" pitchFamily="2" charset="2"/>
              <a:buChar char="§"/>
            </a:pPr>
            <a:r>
              <a:rPr lang="en-US" dirty="0"/>
              <a:t>FY’26 Capital Improvement Plan funds will only become available after the City secures funding.</a:t>
            </a:r>
          </a:p>
          <a:p>
            <a:endParaRPr lang="en-US" dirty="0"/>
          </a:p>
        </p:txBody>
      </p:sp>
      <p:sp>
        <p:nvSpPr>
          <p:cNvPr id="3" name="Content Placeholder 2">
            <a:extLst>
              <a:ext uri="{FF2B5EF4-FFF2-40B4-BE49-F238E27FC236}">
                <a16:creationId xmlns:a16="http://schemas.microsoft.com/office/drawing/2014/main" id="{0AD36F94-7C37-2972-2010-055E60C7CF29}"/>
              </a:ext>
            </a:extLst>
          </p:cNvPr>
          <p:cNvSpPr>
            <a:spLocks noGrp="1"/>
          </p:cNvSpPr>
          <p:nvPr>
            <p:ph sz="half" idx="13"/>
          </p:nvPr>
        </p:nvSpPr>
        <p:spPr>
          <a:xfrm>
            <a:off x="188911" y="1188720"/>
            <a:ext cx="10983479" cy="473825"/>
          </a:xfrm>
        </p:spPr>
        <p:txBody>
          <a:bodyPr/>
          <a:lstStyle/>
          <a:p>
            <a:pPr algn="ctr"/>
            <a:r>
              <a:rPr lang="en-US" dirty="0"/>
              <a:t>Capital Budget</a:t>
            </a:r>
          </a:p>
        </p:txBody>
      </p:sp>
    </p:spTree>
    <p:extLst>
      <p:ext uri="{BB962C8B-B14F-4D97-AF65-F5344CB8AC3E}">
        <p14:creationId xmlns:p14="http://schemas.microsoft.com/office/powerpoint/2010/main" val="38968225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1DAE362-9B7A-4D8B-8BB9-319F80A20DF0}"/>
              </a:ext>
            </a:extLst>
          </p:cNvPr>
          <p:cNvSpPr>
            <a:spLocks noGrp="1"/>
          </p:cNvSpPr>
          <p:nvPr>
            <p:ph sz="half" idx="2"/>
          </p:nvPr>
        </p:nvSpPr>
        <p:spPr>
          <a:xfrm>
            <a:off x="501732" y="2021305"/>
            <a:ext cx="10885738" cy="2394284"/>
          </a:xfrm>
        </p:spPr>
        <p:txBody>
          <a:bodyPr>
            <a:normAutofit/>
          </a:bodyPr>
          <a:lstStyle/>
          <a:p>
            <a:pPr marL="0" indent="0" algn="ctr">
              <a:buNone/>
            </a:pPr>
            <a:r>
              <a:rPr lang="en-US" sz="6000" dirty="0"/>
              <a:t>Thank You!</a:t>
            </a:r>
          </a:p>
        </p:txBody>
      </p:sp>
      <p:sp>
        <p:nvSpPr>
          <p:cNvPr id="2" name="Slide Number Placeholder 1">
            <a:extLst>
              <a:ext uri="{FF2B5EF4-FFF2-40B4-BE49-F238E27FC236}">
                <a16:creationId xmlns:a16="http://schemas.microsoft.com/office/drawing/2014/main" id="{ECE267D7-0ED5-4D41-A737-F8E2F3C6C38A}"/>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A92FC10-7FA6-42BC-9A9E-94AE6167F2C9}" type="slidenum">
              <a:rPr lang="en-US" smtClean="0"/>
              <a:pPr/>
              <a:t>80</a:t>
            </a:fld>
            <a:endParaRPr lang="en-US" dirty="0"/>
          </a:p>
        </p:txBody>
      </p:sp>
    </p:spTree>
    <p:extLst>
      <p:ext uri="{BB962C8B-B14F-4D97-AF65-F5344CB8AC3E}">
        <p14:creationId xmlns:p14="http://schemas.microsoft.com/office/powerpoint/2010/main" val="704133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2423</TotalTime>
  <Words>4803</Words>
  <Application>Microsoft Office PowerPoint</Application>
  <PresentationFormat>Widescreen</PresentationFormat>
  <Paragraphs>569</Paragraphs>
  <Slides>80</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88" baseType="lpstr">
      <vt:lpstr>Arial</vt:lpstr>
      <vt:lpstr>Calibri</vt:lpstr>
      <vt:lpstr>Calibri Light</vt:lpstr>
      <vt:lpstr>Courier New</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Stephanie L. Mergler</cp:lastModifiedBy>
  <cp:revision>174</cp:revision>
  <cp:lastPrinted>2025-04-07T18:54:02Z</cp:lastPrinted>
  <dcterms:created xsi:type="dcterms:W3CDTF">2023-02-09T18:35:57Z</dcterms:created>
  <dcterms:modified xsi:type="dcterms:W3CDTF">2025-04-07T20:43:39Z</dcterms:modified>
</cp:coreProperties>
</file>