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3"/>
  </p:notesMasterIdLst>
  <p:handoutMasterIdLst>
    <p:handoutMasterId r:id="rId64"/>
  </p:handoutMasterIdLst>
  <p:sldIdLst>
    <p:sldId id="402" r:id="rId5"/>
    <p:sldId id="379" r:id="rId6"/>
    <p:sldId id="336" r:id="rId7"/>
    <p:sldId id="380" r:id="rId8"/>
    <p:sldId id="381" r:id="rId9"/>
    <p:sldId id="390" r:id="rId10"/>
    <p:sldId id="410" r:id="rId11"/>
    <p:sldId id="334" r:id="rId12"/>
    <p:sldId id="335" r:id="rId13"/>
    <p:sldId id="314" r:id="rId14"/>
    <p:sldId id="299" r:id="rId15"/>
    <p:sldId id="352" r:id="rId16"/>
    <p:sldId id="384" r:id="rId17"/>
    <p:sldId id="338" r:id="rId18"/>
    <p:sldId id="385" r:id="rId19"/>
    <p:sldId id="400" r:id="rId20"/>
    <p:sldId id="259" r:id="rId21"/>
    <p:sldId id="419" r:id="rId22"/>
    <p:sldId id="411" r:id="rId23"/>
    <p:sldId id="401" r:id="rId24"/>
    <p:sldId id="420" r:id="rId25"/>
    <p:sldId id="412" r:id="rId26"/>
    <p:sldId id="413" r:id="rId27"/>
    <p:sldId id="261" r:id="rId28"/>
    <p:sldId id="326" r:id="rId29"/>
    <p:sldId id="409" r:id="rId30"/>
    <p:sldId id="260" r:id="rId31"/>
    <p:sldId id="361" r:id="rId32"/>
    <p:sldId id="262" r:id="rId33"/>
    <p:sldId id="362" r:id="rId34"/>
    <p:sldId id="363" r:id="rId35"/>
    <p:sldId id="353" r:id="rId36"/>
    <p:sldId id="386" r:id="rId37"/>
    <p:sldId id="320" r:id="rId38"/>
    <p:sldId id="364" r:id="rId39"/>
    <p:sldId id="264" r:id="rId40"/>
    <p:sldId id="366" r:id="rId41"/>
    <p:sldId id="389" r:id="rId42"/>
    <p:sldId id="265" r:id="rId43"/>
    <p:sldId id="322" r:id="rId44"/>
    <p:sldId id="377" r:id="rId45"/>
    <p:sldId id="378" r:id="rId46"/>
    <p:sldId id="266" r:id="rId47"/>
    <p:sldId id="367" r:id="rId48"/>
    <p:sldId id="368" r:id="rId49"/>
    <p:sldId id="369" r:id="rId50"/>
    <p:sldId id="415" r:id="rId51"/>
    <p:sldId id="417" r:id="rId52"/>
    <p:sldId id="416" r:id="rId53"/>
    <p:sldId id="418" r:id="rId54"/>
    <p:sldId id="313" r:id="rId55"/>
    <p:sldId id="405" r:id="rId56"/>
    <p:sldId id="407" r:id="rId57"/>
    <p:sldId id="406" r:id="rId58"/>
    <p:sldId id="408" r:id="rId59"/>
    <p:sldId id="404" r:id="rId60"/>
    <p:sldId id="403" r:id="rId61"/>
    <p:sldId id="296"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36" autoAdjust="0"/>
    <p:restoredTop sz="94660"/>
  </p:normalViewPr>
  <p:slideViewPr>
    <p:cSldViewPr snapToGrid="0">
      <p:cViewPr varScale="1">
        <p:scale>
          <a:sx n="87" d="100"/>
          <a:sy n="87" d="100"/>
        </p:scale>
        <p:origin x="474" y="96"/>
      </p:cViewPr>
      <p:guideLst/>
    </p:cSldViewPr>
  </p:slideViewPr>
  <p:notesTextViewPr>
    <p:cViewPr>
      <p:scale>
        <a:sx n="1" d="1"/>
        <a:sy n="1" d="1"/>
      </p:scale>
      <p:origin x="0" y="0"/>
    </p:cViewPr>
  </p:notesTextViewPr>
  <p:sorterViewPr>
    <p:cViewPr>
      <p:scale>
        <a:sx n="100" d="100"/>
        <a:sy n="100" d="100"/>
      </p:scale>
      <p:origin x="0" y="-45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cent Carroccia" userId="cc9cf6b4-c043-4b51-b60a-a2c61e8015d4" providerId="ADAL" clId="{4604C893-E587-456B-8102-5C250BD1DC40}"/>
    <pc:docChg chg="custSel modSld">
      <pc:chgData name="Vincent Carroccia" userId="cc9cf6b4-c043-4b51-b60a-a2c61e8015d4" providerId="ADAL" clId="{4604C893-E587-456B-8102-5C250BD1DC40}" dt="2025-04-29T15:03:11.666" v="67" actId="20577"/>
      <pc:docMkLst>
        <pc:docMk/>
      </pc:docMkLst>
      <pc:sldChg chg="modSp mod">
        <pc:chgData name="Vincent Carroccia" userId="cc9cf6b4-c043-4b51-b60a-a2c61e8015d4" providerId="ADAL" clId="{4604C893-E587-456B-8102-5C250BD1DC40}" dt="2025-04-29T15:03:11.666" v="67" actId="20577"/>
        <pc:sldMkLst>
          <pc:docMk/>
          <pc:sldMk cId="2181457537" sldId="389"/>
        </pc:sldMkLst>
        <pc:spChg chg="mod">
          <ac:chgData name="Vincent Carroccia" userId="cc9cf6b4-c043-4b51-b60a-a2c61e8015d4" providerId="ADAL" clId="{4604C893-E587-456B-8102-5C250BD1DC40}" dt="2025-04-29T15:03:11.666" v="67" actId="20577"/>
          <ac:spMkLst>
            <pc:docMk/>
            <pc:sldMk cId="2181457537" sldId="389"/>
            <ac:spMk id="2" creationId="{52E0B798-6EE6-4A7E-8739-4F03C28B06BC}"/>
          </ac:spMkLst>
        </pc:spChg>
      </pc:sldChg>
      <pc:sldChg chg="modSp mod">
        <pc:chgData name="Vincent Carroccia" userId="cc9cf6b4-c043-4b51-b60a-a2c61e8015d4" providerId="ADAL" clId="{4604C893-E587-456B-8102-5C250BD1DC40}" dt="2025-04-29T14:51:31.945" v="0" actId="6549"/>
        <pc:sldMkLst>
          <pc:docMk/>
          <pc:sldMk cId="2513784425" sldId="419"/>
        </pc:sldMkLst>
        <pc:spChg chg="mod">
          <ac:chgData name="Vincent Carroccia" userId="cc9cf6b4-c043-4b51-b60a-a2c61e8015d4" providerId="ADAL" clId="{4604C893-E587-456B-8102-5C250BD1DC40}" dt="2025-04-29T14:51:31.945" v="0" actId="6549"/>
          <ac:spMkLst>
            <pc:docMk/>
            <pc:sldMk cId="2513784425" sldId="419"/>
            <ac:spMk id="2" creationId="{27F4343D-0713-11B1-6F81-0266FD8BD69D}"/>
          </ac:spMkLst>
        </pc:spChg>
      </pc:sldChg>
      <pc:sldChg chg="modSp mod">
        <pc:chgData name="Vincent Carroccia" userId="cc9cf6b4-c043-4b51-b60a-a2c61e8015d4" providerId="ADAL" clId="{4604C893-E587-456B-8102-5C250BD1DC40}" dt="2025-04-29T14:55:19.765" v="38" actId="20577"/>
        <pc:sldMkLst>
          <pc:docMk/>
          <pc:sldMk cId="1659652423" sldId="420"/>
        </pc:sldMkLst>
        <pc:spChg chg="mod">
          <ac:chgData name="Vincent Carroccia" userId="cc9cf6b4-c043-4b51-b60a-a2c61e8015d4" providerId="ADAL" clId="{4604C893-E587-456B-8102-5C250BD1DC40}" dt="2025-04-29T14:55:19.765" v="38" actId="20577"/>
          <ac:spMkLst>
            <pc:docMk/>
            <pc:sldMk cId="1659652423" sldId="420"/>
            <ac:spMk id="2" creationId="{E6981D1B-21A4-5C2E-3CB2-67E3EE93BC6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4/29/2025</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8534399" cy="4778749"/>
          </a:xfrm>
        </p:spPr>
        <p:txBody>
          <a:bodyPr anchor="t">
            <a:normAutofit/>
          </a:bodyPr>
          <a:lstStyle>
            <a:lvl1pPr>
              <a:defRPr sz="2400">
                <a:solidFill>
                  <a:schemeClr val="tx1"/>
                </a:solidFill>
              </a:defRPr>
            </a:lvl1pPr>
            <a:lvl2pPr marL="742950" indent="-285750">
              <a:buClr>
                <a:schemeClr val="accent5"/>
              </a:buClr>
              <a:buFont typeface="Wingdings" panose="05000000000000000000" pitchFamily="2" charset="2"/>
              <a:buChar char="§"/>
              <a:defRPr sz="2000">
                <a:solidFill>
                  <a:schemeClr val="tx1"/>
                </a:solidFill>
              </a:defRPr>
            </a:lvl2pPr>
            <a:lvl3pPr marL="1200150" indent="-285750">
              <a:buClr>
                <a:schemeClr val="accent5"/>
              </a:buClr>
              <a:buFont typeface="Wingdings" panose="05000000000000000000" pitchFamily="2" charset="2"/>
              <a:buChar char="Ø"/>
              <a:defRPr sz="2000">
                <a:solidFill>
                  <a:schemeClr val="tx1"/>
                </a:solidFill>
              </a:defRPr>
            </a:lvl3pPr>
            <a:lvl4pPr marL="1543050" indent="-171450">
              <a:buFont typeface="Courier New" panose="02070309020205020404" pitchFamily="49" charset="0"/>
              <a:buChar char="o"/>
              <a:defRPr sz="1800">
                <a:solidFill>
                  <a:schemeClr val="tx1"/>
                </a:solidFill>
              </a:defRPr>
            </a:lvl4pPr>
            <a:lvl5pPr marL="2000250" indent="-171450">
              <a:buFont typeface="Arial" panose="020B0604020202020204" pitchFamily="34" charset="0"/>
              <a:buChar cha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sz="2400" b="1">
                <a:solidFill>
                  <a:schemeClr val="tx1"/>
                </a:solidFill>
              </a:defRPr>
            </a:lvl1pPr>
            <a:lvl5pPr marL="1828800" indent="0">
              <a:buNone/>
              <a:defRPr/>
            </a:lvl5pPr>
          </a:lstStyle>
          <a:p>
            <a:pPr lvl="0"/>
            <a:r>
              <a:rPr lang="en-US" dirty="0"/>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Public Works Department Water/Sewer Fund</a:t>
            </a:r>
          </a:p>
        </p:txBody>
      </p:sp>
      <p:sp>
        <p:nvSpPr>
          <p:cNvPr id="10" name="TextBox 9">
            <a:extLst>
              <a:ext uri="{FF2B5EF4-FFF2-40B4-BE49-F238E27FC236}">
                <a16:creationId xmlns:a16="http://schemas.microsoft.com/office/drawing/2014/main" id="{55E16BB3-8741-4C94-871D-949ADE9BFB02}"/>
              </a:ext>
            </a:extLst>
          </p:cNvPr>
          <p:cNvSpPr txBox="1"/>
          <p:nvPr userDrawn="1"/>
        </p:nvSpPr>
        <p:spPr>
          <a:xfrm>
            <a:off x="11714962" y="6398824"/>
            <a:ext cx="393512" cy="276999"/>
          </a:xfrm>
          <a:prstGeom prst="rect">
            <a:avLst/>
          </a:prstGeom>
          <a:noFill/>
        </p:spPr>
        <p:txBody>
          <a:bodyPr wrap="square" rtlCol="0">
            <a:spAutoFit/>
          </a:bodyPr>
          <a:lstStyle/>
          <a:p>
            <a:fld id="{D7B22EF1-34AF-406C-8A29-0F4AD4F65169}" type="slidenum">
              <a:rPr lang="en-US" sz="1200" smtClean="0"/>
              <a:t>‹#›</a:t>
            </a:fld>
            <a:endParaRPr lang="en-US" sz="1200" dirty="0"/>
          </a:p>
        </p:txBody>
      </p:sp>
      <p:pic>
        <p:nvPicPr>
          <p:cNvPr id="2" name="Picture 1" descr="A picture containing calendar&#10;&#10;Description automatically generated">
            <a:extLst>
              <a:ext uri="{FF2B5EF4-FFF2-40B4-BE49-F238E27FC236}">
                <a16:creationId xmlns:a16="http://schemas.microsoft.com/office/drawing/2014/main" id="{A12E7CFE-4EA5-D3A2-1360-7CAEA31A3D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537371" y="142996"/>
            <a:ext cx="1571103" cy="1571103"/>
          </a:xfrm>
          <a:prstGeom prst="rect">
            <a:avLst/>
          </a:prstGeom>
          <a:noFill/>
        </p:spPr>
      </p:pic>
    </p:spTree>
    <p:extLst>
      <p:ext uri="{BB962C8B-B14F-4D97-AF65-F5344CB8AC3E}">
        <p14:creationId xmlns:p14="http://schemas.microsoft.com/office/powerpoint/2010/main" val="1593149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7" name="TextBox 6">
            <a:extLst>
              <a:ext uri="{FF2B5EF4-FFF2-40B4-BE49-F238E27FC236}">
                <a16:creationId xmlns:a16="http://schemas.microsoft.com/office/drawing/2014/main" id="{EE428274-914B-4C20-92BE-2244B6119240}"/>
              </a:ext>
            </a:extLst>
          </p:cNvPr>
          <p:cNvSpPr txBox="1"/>
          <p:nvPr userDrawn="1"/>
        </p:nvSpPr>
        <p:spPr>
          <a:xfrm>
            <a:off x="11756952" y="6412444"/>
            <a:ext cx="523654" cy="276999"/>
          </a:xfrm>
          <a:prstGeom prst="rect">
            <a:avLst/>
          </a:prstGeom>
          <a:noFill/>
        </p:spPr>
        <p:txBody>
          <a:bodyPr wrap="square">
            <a:spAutoFit/>
          </a:bodyPr>
          <a:lstStyle/>
          <a:p>
            <a:fld id="{D7B22EF1-34AF-406C-8A29-0F4AD4F65169}" type="slidenum">
              <a:rPr lang="en-US" sz="1200" smtClean="0"/>
              <a:pPr/>
              <a:t>‹#›</a:t>
            </a:fld>
            <a:endParaRPr lang="en-US" sz="1200" dirty="0"/>
          </a:p>
        </p:txBody>
      </p:sp>
    </p:spTree>
    <p:extLst>
      <p:ext uri="{BB962C8B-B14F-4D97-AF65-F5344CB8AC3E}">
        <p14:creationId xmlns:p14="http://schemas.microsoft.com/office/powerpoint/2010/main" val="242082741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urldefense.com/v3/__https:/www.mass.gov/info-details/highly-recommended-sound-practices-for-calculating-enterprise-fund-indirect-costs__;!!GuZ6_sUeunVaRA!ztLa4NJmfzSYylMV_UGnT_m99Dg3ey9GLuxbgFZ7IQHCp4ouAblBqnz6cPtwYqxbMryg1oReiYDWDIiuu8nM$" TargetMode="External"/><Relationship Id="rId2" Type="http://schemas.openxmlformats.org/officeDocument/2006/relationships/hyperlink" Target="https://urldefense.com/v3/__https:/www.gfoa.org/materials/pricing-internal-services__;!!GuZ6_sUeunVaRA!ztLa4NJmfzSYylMV_UGnT_m99Dg3ey9GLuxbgFZ7IQHCp4ouAblBqnz6cPtwYqxbMryg1oReiYDWDCtoPZGy$"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3.bin"/><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4.bin"/><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5.bin"/><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6.bin"/><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7.bin"/><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3" y="172663"/>
            <a:ext cx="12322206" cy="8212750"/>
          </a:xfrm>
          <a:prstGeom prst="rect">
            <a:avLst/>
          </a:prstGeom>
        </p:spPr>
      </p:pic>
      <p:sp>
        <p:nvSpPr>
          <p:cNvPr id="3" name="Title 1">
            <a:extLst>
              <a:ext uri="{FF2B5EF4-FFF2-40B4-BE49-F238E27FC236}">
                <a16:creationId xmlns:a16="http://schemas.microsoft.com/office/drawing/2014/main" id="{DE554622-1713-9DBE-D94E-0EFE4343D215}"/>
              </a:ext>
            </a:extLst>
          </p:cNvPr>
          <p:cNvSpPr txBox="1">
            <a:spLocks/>
          </p:cNvSpPr>
          <p:nvPr/>
        </p:nvSpPr>
        <p:spPr>
          <a:xfrm>
            <a:off x="-65103" y="4279038"/>
            <a:ext cx="12322206" cy="2086250"/>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FY 2026 Budget Hearing</a:t>
            </a:r>
          </a:p>
          <a:p>
            <a:pPr algn="ctr">
              <a:lnSpc>
                <a:spcPct val="100000"/>
              </a:lnSpc>
              <a:spcBef>
                <a:spcPts val="0"/>
              </a:spcBef>
              <a:buClr>
                <a:srgbClr val="4472C4"/>
              </a:buClr>
              <a:buSzPct val="100000"/>
              <a:buFont typeface="Calibri" panose="020F0502020204030204" pitchFamily="34" charset="0"/>
              <a:buNone/>
              <a:defRPr/>
            </a:pPr>
            <a:r>
              <a:rPr lang="en-US" b="1" dirty="0">
                <a:solidFill>
                  <a:srgbClr val="0033CC"/>
                </a:solidFill>
                <a:latin typeface="+mn-lt"/>
                <a:cs typeface="Times New Roman" panose="02020603050405020304" pitchFamily="18" charset="0"/>
              </a:rPr>
              <a:t> PUBLIC WORKS</a:t>
            </a:r>
          </a:p>
          <a:p>
            <a:pPr algn="ctr">
              <a:lnSpc>
                <a:spcPct val="100000"/>
              </a:lnSpc>
              <a:spcBef>
                <a:spcPts val="0"/>
              </a:spcBef>
              <a:buClr>
                <a:srgbClr val="4472C4"/>
              </a:buClr>
              <a:buSzPct val="100000"/>
              <a:buFont typeface="Calibri" panose="020F0502020204030204" pitchFamily="34" charset="0"/>
              <a:buNone/>
              <a:defRPr/>
            </a:pPr>
            <a:r>
              <a:rPr lang="en-US" sz="2800" b="1" dirty="0">
                <a:solidFill>
                  <a:srgbClr val="0033CC"/>
                </a:solidFill>
                <a:latin typeface="+mn-lt"/>
                <a:cs typeface="Times New Roman" panose="02020603050405020304" pitchFamily="18" charset="0"/>
              </a:rPr>
              <a:t>(Water / Sewer / Stormwater Fund)</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0" y="3922776"/>
            <a:ext cx="2670048" cy="2670048"/>
          </a:xfrm>
          <a:prstGeom prst="rect">
            <a:avLst/>
          </a:prstGeom>
          <a:noFill/>
        </p:spPr>
      </p:pic>
    </p:spTree>
    <p:extLst>
      <p:ext uri="{BB962C8B-B14F-4D97-AF65-F5344CB8AC3E}">
        <p14:creationId xmlns:p14="http://schemas.microsoft.com/office/powerpoint/2010/main" val="244686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a:normAutofit/>
          </a:bodyPr>
          <a:lstStyle/>
          <a:p>
            <a:r>
              <a:rPr lang="en-US" u="sng" dirty="0">
                <a:solidFill>
                  <a:schemeClr val="tx1">
                    <a:lumMod val="95000"/>
                  </a:schemeClr>
                </a:solidFill>
              </a:rPr>
              <a:t>Proposed FY2026 Water/Sewer Fund Budget</a:t>
            </a:r>
          </a:p>
        </p:txBody>
      </p:sp>
      <p:graphicFrame>
        <p:nvGraphicFramePr>
          <p:cNvPr id="6" name="Table 4">
            <a:extLst>
              <a:ext uri="{FF2B5EF4-FFF2-40B4-BE49-F238E27FC236}">
                <a16:creationId xmlns:a16="http://schemas.microsoft.com/office/drawing/2014/main" id="{5EDD55E9-452A-4860-BD87-A5B978977ABB}"/>
              </a:ext>
            </a:extLst>
          </p:cNvPr>
          <p:cNvGraphicFramePr>
            <a:graphicFrameLocks noGrp="1"/>
          </p:cNvGraphicFramePr>
          <p:nvPr>
            <p:ph sz="half" idx="2"/>
            <p:extLst>
              <p:ext uri="{D42A27DB-BD31-4B8C-83A1-F6EECF244321}">
                <p14:modId xmlns:p14="http://schemas.microsoft.com/office/powerpoint/2010/main" val="1364752205"/>
              </p:ext>
            </p:extLst>
          </p:nvPr>
        </p:nvGraphicFramePr>
        <p:xfrm>
          <a:off x="605633" y="1923542"/>
          <a:ext cx="10980733" cy="3536866"/>
        </p:xfrm>
        <a:graphic>
          <a:graphicData uri="http://schemas.openxmlformats.org/drawingml/2006/table">
            <a:tbl>
              <a:tblPr firstRow="1" bandRow="1">
                <a:tableStyleId>{BDBED569-4797-4DF1-A0F4-6AAB3CD982D8}</a:tableStyleId>
              </a:tblPr>
              <a:tblGrid>
                <a:gridCol w="3658023">
                  <a:extLst>
                    <a:ext uri="{9D8B030D-6E8A-4147-A177-3AD203B41FA5}">
                      <a16:colId xmlns:a16="http://schemas.microsoft.com/office/drawing/2014/main" val="2551090829"/>
                    </a:ext>
                  </a:extLst>
                </a:gridCol>
                <a:gridCol w="1262769">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dirty="0">
                          <a:solidFill>
                            <a:schemeClr val="tx1"/>
                          </a:solidFill>
                        </a:rPr>
                        <a:t>Public Works Department </a:t>
                      </a:r>
                    </a:p>
                    <a:p>
                      <a:pPr algn="l"/>
                      <a:r>
                        <a:rPr lang="en-US" sz="1600" dirty="0">
                          <a:solidFill>
                            <a:schemeClr val="tx1"/>
                          </a:solidFill>
                        </a:rPr>
                        <a:t>Water / Sewer Fund</a:t>
                      </a:r>
                      <a:endParaRPr lang="en-US" sz="1600" dirty="0">
                        <a:solidFill>
                          <a:schemeClr val="tx1"/>
                        </a:solidFill>
                        <a:latin typeface="+mn-lt"/>
                      </a:endParaRPr>
                    </a:p>
                  </a:txBody>
                  <a:tcPr anchor="ctr"/>
                </a:tc>
                <a:tc>
                  <a:txBody>
                    <a:bodyPr/>
                    <a:lstStyle/>
                    <a:p>
                      <a:pPr marL="0" algn="ctr" defTabSz="457200" rtl="0" eaLnBrk="1" fontAlgn="b" latinLnBrk="0" hangingPunct="1"/>
                      <a:r>
                        <a:rPr lang="en-US" sz="1600" b="1" kern="1200" dirty="0">
                          <a:solidFill>
                            <a:schemeClr val="tx1"/>
                          </a:solidFill>
                        </a:rPr>
                        <a:t>FY 2023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2024 Actuals</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FY 2025 Budget</a:t>
                      </a:r>
                      <a:endParaRPr lang="en-US" sz="1600" b="1" kern="1200" dirty="0">
                        <a:solidFill>
                          <a:schemeClr val="tx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rPr>
                        <a:t>FY 2026</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 FY'26-25</a:t>
                      </a:r>
                      <a:endParaRPr lang="en-US" sz="1600" b="1"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tx1"/>
                          </a:solidFill>
                        </a:rPr>
                        <a:t>% Change</a:t>
                      </a:r>
                    </a:p>
                    <a:p>
                      <a:pPr marL="0" algn="ctr" defTabSz="457200" rtl="0" eaLnBrk="1" fontAlgn="b" latinLnBrk="0" hangingPunct="1"/>
                      <a:r>
                        <a:rPr lang="en-US" sz="1600" b="1" kern="1200" dirty="0">
                          <a:solidFill>
                            <a:schemeClr val="tx1"/>
                          </a:solidFill>
                        </a:rPr>
                        <a:t> FY'26-25</a:t>
                      </a:r>
                      <a:endParaRPr lang="en-US" sz="16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$8,938,484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$9,621,389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$10,292,487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$11,085,120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$792,633</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7.7%</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43,887,435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52,024,942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54,526,754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57,365,604</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2,838,850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5.2%</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1,851,239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2,862,457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1,857,453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1,924,823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67,370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3.6%</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0" dirty="0"/>
                        <a:t>Debt Service</a:t>
                      </a:r>
                      <a:endParaRPr lang="en-US" sz="1600" b="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4,903,865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5,402,484</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4,228,305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4,075,821</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(152,484)</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-3.6%</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112550282"/>
                  </a:ext>
                </a:extLst>
              </a:tr>
              <a:tr h="399403">
                <a:tc>
                  <a:txBody>
                    <a:bodyPr/>
                    <a:lstStyle/>
                    <a:p>
                      <a:r>
                        <a:rPr lang="en-US" sz="1600" b="0" dirty="0"/>
                        <a:t>Depreciation</a:t>
                      </a:r>
                      <a:endParaRPr lang="en-US" sz="1600" b="0" dirty="0">
                        <a:latin typeface="+mn-lt"/>
                      </a:endParaRPr>
                    </a:p>
                  </a:txBody>
                  <a:tcPr anchor="ctr"/>
                </a:tc>
                <a:tc>
                  <a:txBody>
                    <a:bodyPr/>
                    <a:lstStyle/>
                    <a:p>
                      <a:pPr marL="0" algn="ctr" defTabSz="914400" rtl="0" eaLnBrk="1" fontAlgn="b" latinLnBrk="0" hangingPunct="1"/>
                      <a:r>
                        <a:rPr lang="en-US" sz="1600" b="0" u="none" strike="noStrike" kern="1200" dirty="0">
                          <a:solidFill>
                            <a:srgbClr val="000000"/>
                          </a:solidFill>
                          <a:effectLst/>
                        </a:rPr>
                        <a:t>10,916,346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11,204,573</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10,916,346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11,204,573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288,227 </a:t>
                      </a:r>
                      <a:endParaRPr lang="en-US" sz="1600" b="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dirty="0">
                          <a:solidFill>
                            <a:srgbClr val="000000"/>
                          </a:solidFill>
                          <a:effectLst/>
                        </a:rPr>
                        <a:t>2.6%</a:t>
                      </a:r>
                      <a:endParaRPr lang="en-US" sz="1600" b="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456329820"/>
                  </a:ext>
                </a:extLst>
              </a:tr>
              <a:tr h="399403">
                <a:tc>
                  <a:txBody>
                    <a:bodyPr/>
                    <a:lstStyle/>
                    <a:p>
                      <a:r>
                        <a:rPr lang="en-US" sz="1600" b="1" dirty="0"/>
                        <a:t>Total</a:t>
                      </a:r>
                      <a:endParaRPr lang="en-US" sz="1600" b="1" dirty="0">
                        <a:latin typeface="+mn-lt"/>
                      </a:endParaRPr>
                    </a:p>
                  </a:txBody>
                  <a:tcPr anchor="ctr"/>
                </a:tc>
                <a:tc>
                  <a:txBody>
                    <a:bodyPr/>
                    <a:lstStyle/>
                    <a:p>
                      <a:pPr marL="0" algn="ctr" defTabSz="914400" rtl="0" eaLnBrk="1" fontAlgn="b" latinLnBrk="0" hangingPunct="1"/>
                      <a:r>
                        <a:rPr lang="en-US" sz="1600" b="1" u="none" strike="noStrike" kern="1200" dirty="0">
                          <a:solidFill>
                            <a:srgbClr val="000000"/>
                          </a:solidFill>
                          <a:effectLst/>
                        </a:rPr>
                        <a:t>$70,497,369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$81,115,845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$81,821,345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$85,655,941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$3,834,596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4.7%</a:t>
                      </a:r>
                      <a:endParaRPr lang="en-US" sz="1600" b="1"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dirty="0"/>
                        <a:t>Staffing Level (Water/Sewer Fund FTEs)</a:t>
                      </a:r>
                      <a:endParaRPr lang="en-US" sz="1600" b="1" dirty="0">
                        <a:latin typeface="+mn-lt"/>
                      </a:endParaRPr>
                    </a:p>
                  </a:txBody>
                  <a:tcPr anchor="ctr"/>
                </a:tc>
                <a:tc>
                  <a:txBody>
                    <a:bodyPr/>
                    <a:lstStyle/>
                    <a:p>
                      <a:pPr marL="0" algn="ctr" defTabSz="914400" rtl="0" eaLnBrk="1" fontAlgn="b" latinLnBrk="0" hangingPunct="1"/>
                      <a:r>
                        <a:rPr lang="en-US" sz="1600" b="1" u="none" strike="noStrike" kern="1200" dirty="0">
                          <a:solidFill>
                            <a:srgbClr val="000000"/>
                          </a:solidFill>
                          <a:effectLst/>
                        </a:rPr>
                        <a:t>103.95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103.95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104.45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104.45 </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0.00</a:t>
                      </a:r>
                      <a:endParaRPr lang="en-US" sz="1600" b="1"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dirty="0">
                          <a:solidFill>
                            <a:srgbClr val="000000"/>
                          </a:solidFill>
                          <a:effectLst/>
                        </a:rPr>
                        <a:t>0.0%</a:t>
                      </a:r>
                      <a:endParaRPr lang="en-US" sz="1600" b="1"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652313719"/>
                  </a:ext>
                </a:extLst>
              </a:tr>
            </a:tbl>
          </a:graphicData>
        </a:graphic>
      </p:graphicFrame>
    </p:spTree>
    <p:extLst>
      <p:ext uri="{BB962C8B-B14F-4D97-AF65-F5344CB8AC3E}">
        <p14:creationId xmlns:p14="http://schemas.microsoft.com/office/powerpoint/2010/main" val="2285307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752599"/>
            <a:ext cx="11844593" cy="4732867"/>
          </a:xfrm>
        </p:spPr>
        <p:txBody>
          <a:bodyPr>
            <a:normAutofit fontScale="92500" lnSpcReduction="10000"/>
          </a:bodyPr>
          <a:lstStyle/>
          <a:p>
            <a:pPr>
              <a:lnSpc>
                <a:spcPct val="150000"/>
              </a:lnSpc>
            </a:pPr>
            <a:r>
              <a:rPr lang="en-US" sz="2800" b="1" dirty="0"/>
              <a:t>Midyear FY 2025 Department Realignment (</a:t>
            </a:r>
            <a:r>
              <a:rPr lang="en-US" sz="2800" b="1" dirty="0">
                <a:solidFill>
                  <a:srgbClr val="FF0000"/>
                </a:solidFill>
              </a:rPr>
              <a:t>↑</a:t>
            </a:r>
            <a:r>
              <a:rPr lang="en-US" sz="2800" b="1" dirty="0"/>
              <a:t> $135,327)</a:t>
            </a:r>
          </a:p>
          <a:p>
            <a:pPr lvl="1">
              <a:lnSpc>
                <a:spcPct val="150000"/>
              </a:lnSpc>
            </a:pPr>
            <a:r>
              <a:rPr lang="en-US" sz="2400" dirty="0"/>
              <a:t>Realignment to the Compensation and Classification study</a:t>
            </a:r>
          </a:p>
          <a:p>
            <a:pPr lvl="1">
              <a:lnSpc>
                <a:spcPct val="150000"/>
              </a:lnSpc>
            </a:pPr>
            <a:r>
              <a:rPr lang="en-US" sz="2400" dirty="0"/>
              <a:t>Impacted 16 Positions (3 positions split-funded with the General Fund)</a:t>
            </a:r>
          </a:p>
          <a:p>
            <a:pPr>
              <a:lnSpc>
                <a:spcPct val="150000"/>
              </a:lnSpc>
            </a:pPr>
            <a:r>
              <a:rPr lang="en-US" sz="2800" b="1" dirty="0"/>
              <a:t>Personal Services (</a:t>
            </a:r>
            <a:r>
              <a:rPr lang="en-US" sz="2800" b="1" dirty="0">
                <a:solidFill>
                  <a:srgbClr val="FF0000"/>
                </a:solidFill>
              </a:rPr>
              <a:t>↑</a:t>
            </a:r>
            <a:r>
              <a:rPr lang="en-US" sz="2800" b="1" dirty="0"/>
              <a:t> $792,633) </a:t>
            </a:r>
          </a:p>
          <a:p>
            <a:pPr lvl="1">
              <a:lnSpc>
                <a:spcPct val="150000"/>
              </a:lnSpc>
            </a:pPr>
            <a:r>
              <a:rPr lang="en-US" sz="2600" dirty="0"/>
              <a:t>Salaries and Wages </a:t>
            </a:r>
            <a:r>
              <a:rPr lang="en-US" sz="2600" b="1" dirty="0"/>
              <a:t>(</a:t>
            </a:r>
            <a:r>
              <a:rPr lang="en-US" sz="2600" b="1" dirty="0">
                <a:solidFill>
                  <a:srgbClr val="FF0000"/>
                </a:solidFill>
              </a:rPr>
              <a:t>↑</a:t>
            </a:r>
            <a:r>
              <a:rPr lang="en-US" sz="2600" b="1" dirty="0"/>
              <a:t> $407,478)</a:t>
            </a:r>
          </a:p>
          <a:p>
            <a:pPr lvl="2">
              <a:lnSpc>
                <a:spcPct val="150000"/>
              </a:lnSpc>
            </a:pPr>
            <a:r>
              <a:rPr lang="en-US" sz="2600" dirty="0"/>
              <a:t>COLAs, Anniversary Steps, &amp; Annual Review increases </a:t>
            </a:r>
          </a:p>
          <a:p>
            <a:pPr lvl="1">
              <a:lnSpc>
                <a:spcPct val="150000"/>
              </a:lnSpc>
            </a:pPr>
            <a:r>
              <a:rPr lang="en-US" sz="2600" dirty="0"/>
              <a:t>Employee Benefits </a:t>
            </a:r>
            <a:r>
              <a:rPr lang="en-US" sz="2600" b="1" dirty="0"/>
              <a:t>(</a:t>
            </a:r>
            <a:r>
              <a:rPr lang="en-US" sz="2600" b="1" dirty="0">
                <a:solidFill>
                  <a:srgbClr val="FF0000"/>
                </a:solidFill>
              </a:rPr>
              <a:t>↑</a:t>
            </a:r>
            <a:r>
              <a:rPr lang="en-US" sz="2600" b="1" dirty="0"/>
              <a:t> $385,234)</a:t>
            </a:r>
          </a:p>
          <a:p>
            <a:pPr lvl="2">
              <a:lnSpc>
                <a:spcPct val="150000"/>
              </a:lnSpc>
            </a:pPr>
            <a:r>
              <a:rPr lang="en-US" sz="2600" dirty="0"/>
              <a:t>Increased Hospitalization Costs</a:t>
            </a:r>
          </a:p>
          <a:p>
            <a:pPr lvl="2">
              <a:lnSpc>
                <a:spcPct val="150000"/>
              </a:lnSpc>
            </a:pPr>
            <a:endParaRPr lang="en-US" sz="1800" b="1" dirty="0"/>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9157647" cy="473825"/>
          </a:xfrm>
        </p:spPr>
        <p:txBody>
          <a:bodyPr>
            <a:normAutofit/>
          </a:bodyPr>
          <a:lstStyle/>
          <a:p>
            <a:r>
              <a:rPr lang="en-US" u="sng" dirty="0"/>
              <a:t>Major Funding Changes (Water/Sewer Fund Proposed Budget)</a:t>
            </a:r>
          </a:p>
        </p:txBody>
      </p:sp>
    </p:spTree>
    <p:extLst>
      <p:ext uri="{BB962C8B-B14F-4D97-AF65-F5344CB8AC3E}">
        <p14:creationId xmlns:p14="http://schemas.microsoft.com/office/powerpoint/2010/main" val="2124265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1" y="1758575"/>
            <a:ext cx="11277665" cy="4778749"/>
          </a:xfrm>
        </p:spPr>
        <p:txBody>
          <a:bodyPr>
            <a:normAutofit/>
          </a:bodyPr>
          <a:lstStyle/>
          <a:p>
            <a:pPr>
              <a:lnSpc>
                <a:spcPct val="150000"/>
              </a:lnSpc>
            </a:pPr>
            <a:r>
              <a:rPr lang="en-US" sz="2600" b="1" dirty="0"/>
              <a:t>Indirect Costs (</a:t>
            </a:r>
            <a:r>
              <a:rPr lang="en-US" sz="2600" b="1" dirty="0">
                <a:solidFill>
                  <a:srgbClr val="00B050"/>
                </a:solidFill>
              </a:rPr>
              <a:t>↓</a:t>
            </a:r>
            <a:r>
              <a:rPr lang="en-US" sz="2600" b="1" dirty="0"/>
              <a:t> $1,473,931) </a:t>
            </a:r>
            <a:r>
              <a:rPr lang="en-US" sz="2600" dirty="0"/>
              <a:t>–</a:t>
            </a:r>
            <a:r>
              <a:rPr lang="en-US" sz="2600" b="1" dirty="0"/>
              <a:t> </a:t>
            </a:r>
            <a:r>
              <a:rPr lang="en-US" sz="2600" dirty="0"/>
              <a:t>New Indirect Cost Model (Black &amp; Veatch)</a:t>
            </a:r>
          </a:p>
          <a:p>
            <a:pPr>
              <a:lnSpc>
                <a:spcPct val="150000"/>
              </a:lnSpc>
            </a:pPr>
            <a:r>
              <a:rPr lang="en-US" sz="2600" b="1" dirty="0"/>
              <a:t>Contracted Maintenance Services (</a:t>
            </a:r>
            <a:r>
              <a:rPr lang="en-US" sz="2600" b="1" dirty="0">
                <a:solidFill>
                  <a:srgbClr val="FF0000"/>
                </a:solidFill>
              </a:rPr>
              <a:t>↑</a:t>
            </a:r>
            <a:r>
              <a:rPr lang="en-US" sz="2600" b="1" dirty="0"/>
              <a:t> $1,231,694)</a:t>
            </a:r>
          </a:p>
          <a:p>
            <a:pPr lvl="1">
              <a:lnSpc>
                <a:spcPct val="150000"/>
              </a:lnSpc>
              <a:buFont typeface="Wingdings" panose="05000000000000000000" pitchFamily="2" charset="2"/>
              <a:buChar char="§"/>
            </a:pPr>
            <a:r>
              <a:rPr lang="en-US" sz="2400" dirty="0"/>
              <a:t>Jacobs Contract –  Operate and maintain the City’s Sewage Treatment Plant and Renewable Energy Bio-Solids Facility</a:t>
            </a:r>
          </a:p>
          <a:p>
            <a:pPr>
              <a:lnSpc>
                <a:spcPct val="150000"/>
              </a:lnSpc>
            </a:pPr>
            <a:r>
              <a:rPr lang="en-US" sz="2600" b="1" dirty="0"/>
              <a:t>Repairs to Equipment (</a:t>
            </a:r>
            <a:r>
              <a:rPr lang="en-US" sz="2600" b="1" dirty="0">
                <a:solidFill>
                  <a:srgbClr val="FF0000"/>
                </a:solidFill>
              </a:rPr>
              <a:t>↑</a:t>
            </a:r>
            <a:r>
              <a:rPr lang="en-US" sz="2600" b="1" dirty="0"/>
              <a:t> $817,584)</a:t>
            </a:r>
          </a:p>
          <a:p>
            <a:pPr lvl="1">
              <a:lnSpc>
                <a:spcPct val="150000"/>
              </a:lnSpc>
            </a:pPr>
            <a:r>
              <a:rPr lang="en-US" sz="2400" dirty="0"/>
              <a:t>SCADA system maintenance and upgrades at the water plants</a:t>
            </a:r>
          </a:p>
          <a:p>
            <a:pPr lvl="1">
              <a:lnSpc>
                <a:spcPct val="150000"/>
              </a:lnSpc>
            </a:pPr>
            <a:r>
              <a:rPr lang="en-US" sz="2400" dirty="0"/>
              <a:t>Brandywine Pumping Station – pump replacements</a:t>
            </a:r>
          </a:p>
          <a:p>
            <a:pPr lvl="1">
              <a:lnSpc>
                <a:spcPct val="150000"/>
              </a:lnSpc>
            </a:pPr>
            <a:endParaRPr lang="en-US" sz="2400" dirty="0"/>
          </a:p>
          <a:p>
            <a:pPr lvl="1">
              <a:lnSpc>
                <a:spcPct val="150000"/>
              </a:lnSpc>
              <a:buFont typeface="Wingdings" panose="05000000000000000000" pitchFamily="2" charset="2"/>
              <a:buChar char="§"/>
            </a:pPr>
            <a:endParaRPr lang="en-US" sz="2400" dirty="0"/>
          </a:p>
          <a:p>
            <a:pPr lvl="1">
              <a:lnSpc>
                <a:spcPct val="150000"/>
              </a:lnSpc>
              <a:buClr>
                <a:srgbClr val="009900"/>
              </a:buClr>
              <a:buFont typeface="Wingdings" panose="05000000000000000000" pitchFamily="2" charset="2"/>
              <a:buChar char="§"/>
            </a:pPr>
            <a:endParaRPr lang="en-US" sz="2200" dirty="0"/>
          </a:p>
          <a:p>
            <a:endParaRPr lang="en-US" sz="2400" b="1" dirty="0"/>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9585910" cy="473825"/>
          </a:xfrm>
        </p:spPr>
        <p:txBody>
          <a:bodyPr>
            <a:normAutofit/>
          </a:bodyPr>
          <a:lstStyle/>
          <a:p>
            <a:r>
              <a:rPr lang="en-US" sz="2600" u="sng" dirty="0"/>
              <a:t>Major Funding Changes (Water/Sewer Fund Proposed Budget)</a:t>
            </a:r>
          </a:p>
        </p:txBody>
      </p:sp>
    </p:spTree>
    <p:extLst>
      <p:ext uri="{BB962C8B-B14F-4D97-AF65-F5344CB8AC3E}">
        <p14:creationId xmlns:p14="http://schemas.microsoft.com/office/powerpoint/2010/main" val="3059903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1" y="1758575"/>
            <a:ext cx="11140505" cy="4953121"/>
          </a:xfrm>
        </p:spPr>
        <p:txBody>
          <a:bodyPr numCol="1">
            <a:normAutofit fontScale="92500"/>
          </a:bodyPr>
          <a:lstStyle/>
          <a:p>
            <a:pPr>
              <a:lnSpc>
                <a:spcPct val="150000"/>
              </a:lnSpc>
            </a:pPr>
            <a:r>
              <a:rPr lang="en-US" sz="2800" b="1" dirty="0"/>
              <a:t>Repairs to Water Lines and Sewer Line - combined (</a:t>
            </a:r>
            <a:r>
              <a:rPr lang="en-US" sz="2800" b="1" dirty="0">
                <a:solidFill>
                  <a:srgbClr val="FF0000"/>
                </a:solidFill>
              </a:rPr>
              <a:t>↑</a:t>
            </a:r>
            <a:r>
              <a:rPr lang="en-US" sz="2800" b="1" dirty="0"/>
              <a:t> $787,000)</a:t>
            </a:r>
          </a:p>
          <a:p>
            <a:pPr lvl="1">
              <a:lnSpc>
                <a:spcPct val="150000"/>
              </a:lnSpc>
            </a:pPr>
            <a:r>
              <a:rPr lang="en-US" sz="2600" dirty="0"/>
              <a:t>Main breaks, valve replacement, aging infrastructures, and winter-related emergency repairs</a:t>
            </a:r>
            <a:endParaRPr lang="en-US" sz="2600" b="1" dirty="0"/>
          </a:p>
          <a:p>
            <a:pPr>
              <a:lnSpc>
                <a:spcPct val="150000"/>
              </a:lnSpc>
            </a:pPr>
            <a:r>
              <a:rPr lang="en-US" sz="2800" b="1" dirty="0"/>
              <a:t>Engineering (</a:t>
            </a:r>
            <a:r>
              <a:rPr lang="en-US" sz="2800" b="1" dirty="0">
                <a:solidFill>
                  <a:srgbClr val="FF0000"/>
                </a:solidFill>
              </a:rPr>
              <a:t>↑</a:t>
            </a:r>
            <a:r>
              <a:rPr lang="en-US" sz="2800" b="1" dirty="0"/>
              <a:t> $470,000)</a:t>
            </a:r>
          </a:p>
          <a:p>
            <a:pPr lvl="1">
              <a:lnSpc>
                <a:spcPct val="150000"/>
              </a:lnSpc>
              <a:buFont typeface="Wingdings" panose="05000000000000000000" pitchFamily="2" charset="2"/>
              <a:buChar char="§"/>
            </a:pPr>
            <a:r>
              <a:rPr lang="en-US" sz="2600" dirty="0"/>
              <a:t>GIS inventory management for lead mitigation &amp; underground utility identification</a:t>
            </a:r>
            <a:endParaRPr lang="en-US" sz="2600" b="1" dirty="0"/>
          </a:p>
          <a:p>
            <a:pPr>
              <a:lnSpc>
                <a:spcPct val="150000"/>
              </a:lnSpc>
            </a:pPr>
            <a:r>
              <a:rPr lang="en-US" sz="2800" b="1" dirty="0"/>
              <a:t>Consultants (</a:t>
            </a:r>
            <a:r>
              <a:rPr lang="en-US" sz="2800" b="1" dirty="0">
                <a:solidFill>
                  <a:srgbClr val="FF0000"/>
                </a:solidFill>
              </a:rPr>
              <a:t>↑</a:t>
            </a:r>
            <a:r>
              <a:rPr lang="en-US" sz="2800" b="1" dirty="0"/>
              <a:t> $218,000)</a:t>
            </a:r>
          </a:p>
          <a:p>
            <a:pPr lvl="1">
              <a:lnSpc>
                <a:spcPct val="150000"/>
              </a:lnSpc>
            </a:pPr>
            <a:r>
              <a:rPr lang="en-US" sz="2800" dirty="0"/>
              <a:t>EPA’s lead and copper rule and PFAS chemicals removal </a:t>
            </a:r>
          </a:p>
          <a:p>
            <a:pPr marL="0" indent="0">
              <a:lnSpc>
                <a:spcPct val="150000"/>
              </a:lnSpc>
              <a:buNone/>
            </a:pPr>
            <a:endParaRPr lang="en-US" sz="3000" dirty="0"/>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8885642" cy="473825"/>
          </a:xfrm>
        </p:spPr>
        <p:txBody>
          <a:bodyPr>
            <a:normAutofit/>
          </a:bodyPr>
          <a:lstStyle/>
          <a:p>
            <a:r>
              <a:rPr lang="en-US" u="sng" dirty="0"/>
              <a:t>Major Funding Changes (Water/Sewer Fund Proposed Budget)</a:t>
            </a:r>
          </a:p>
        </p:txBody>
      </p:sp>
    </p:spTree>
    <p:extLst>
      <p:ext uri="{BB962C8B-B14F-4D97-AF65-F5344CB8AC3E}">
        <p14:creationId xmlns:p14="http://schemas.microsoft.com/office/powerpoint/2010/main" val="4139378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1" y="1758575"/>
            <a:ext cx="11617607" cy="4778749"/>
          </a:xfrm>
        </p:spPr>
        <p:txBody>
          <a:bodyPr numCol="1">
            <a:normAutofit/>
          </a:bodyPr>
          <a:lstStyle/>
          <a:p>
            <a:pPr>
              <a:lnSpc>
                <a:spcPct val="150000"/>
              </a:lnSpc>
            </a:pPr>
            <a:r>
              <a:rPr lang="en-US" sz="2600" b="1" dirty="0"/>
              <a:t>Agricultural and Landscaping (</a:t>
            </a:r>
            <a:r>
              <a:rPr lang="en-US" sz="2600" b="1" dirty="0">
                <a:solidFill>
                  <a:srgbClr val="FF0000"/>
                </a:solidFill>
              </a:rPr>
              <a:t>↑</a:t>
            </a:r>
            <a:r>
              <a:rPr lang="en-US" sz="2600" b="1" dirty="0"/>
              <a:t> $177,500)</a:t>
            </a:r>
          </a:p>
          <a:p>
            <a:pPr lvl="1">
              <a:lnSpc>
                <a:spcPct val="150000"/>
              </a:lnSpc>
            </a:pPr>
            <a:r>
              <a:rPr lang="en-US" sz="2400" dirty="0"/>
              <a:t>Street tree emergency and hazard mitigation program</a:t>
            </a:r>
            <a:endParaRPr lang="en-US" sz="2400" b="1" dirty="0"/>
          </a:p>
          <a:p>
            <a:pPr>
              <a:lnSpc>
                <a:spcPct val="150000"/>
              </a:lnSpc>
            </a:pPr>
            <a:r>
              <a:rPr lang="en-US" sz="2600" b="1" dirty="0"/>
              <a:t>Condition Assessment (</a:t>
            </a:r>
            <a:r>
              <a:rPr lang="en-US" sz="2600" b="1" dirty="0">
                <a:solidFill>
                  <a:srgbClr val="FF0000"/>
                </a:solidFill>
              </a:rPr>
              <a:t>↑</a:t>
            </a:r>
            <a:r>
              <a:rPr lang="en-US" sz="2600" b="1" dirty="0"/>
              <a:t> $150,000)</a:t>
            </a:r>
          </a:p>
          <a:p>
            <a:pPr lvl="1">
              <a:lnSpc>
                <a:spcPct val="150000"/>
              </a:lnSpc>
              <a:buFont typeface="Wingdings" panose="05000000000000000000" pitchFamily="2" charset="2"/>
              <a:buChar char="§"/>
            </a:pPr>
            <a:r>
              <a:rPr lang="en-US" sz="2400" dirty="0"/>
              <a:t>New asset management program for inspecting and cleaning of sewer interceptors and inlets</a:t>
            </a:r>
            <a:endParaRPr lang="en-US" sz="2400" b="1" dirty="0"/>
          </a:p>
          <a:p>
            <a:pPr>
              <a:lnSpc>
                <a:spcPct val="150000"/>
              </a:lnSpc>
            </a:pPr>
            <a:r>
              <a:rPr lang="en-US" sz="2600" b="1" dirty="0"/>
              <a:t>Temporary Agencies (</a:t>
            </a:r>
            <a:r>
              <a:rPr lang="en-US" sz="2600" b="1" dirty="0">
                <a:solidFill>
                  <a:srgbClr val="FF0000"/>
                </a:solidFill>
              </a:rPr>
              <a:t>↑</a:t>
            </a:r>
            <a:r>
              <a:rPr lang="en-US" sz="2600" b="1" dirty="0"/>
              <a:t> $105,000)</a:t>
            </a:r>
          </a:p>
          <a:p>
            <a:pPr lvl="1">
              <a:lnSpc>
                <a:spcPct val="150000"/>
              </a:lnSpc>
            </a:pPr>
            <a:r>
              <a:rPr lang="en-US" sz="2400" dirty="0"/>
              <a:t>Address several vacancies in the Water Department</a:t>
            </a:r>
            <a:endParaRPr lang="en-US" sz="2400" b="1" dirty="0"/>
          </a:p>
          <a:p>
            <a:pPr marL="0" indent="0">
              <a:buNone/>
            </a:pPr>
            <a:endParaRPr lang="en-US" sz="2400" b="1" dirty="0"/>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10" y="1188720"/>
            <a:ext cx="8729384" cy="473825"/>
          </a:xfrm>
        </p:spPr>
        <p:txBody>
          <a:bodyPr>
            <a:normAutofit/>
          </a:bodyPr>
          <a:lstStyle/>
          <a:p>
            <a:r>
              <a:rPr lang="en-US" u="sng" dirty="0"/>
              <a:t>Major Funding Changes (Water/Sewer Fund Proposed Budget)</a:t>
            </a:r>
          </a:p>
        </p:txBody>
      </p:sp>
    </p:spTree>
    <p:extLst>
      <p:ext uri="{BB962C8B-B14F-4D97-AF65-F5344CB8AC3E}">
        <p14:creationId xmlns:p14="http://schemas.microsoft.com/office/powerpoint/2010/main" val="1984759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9FFE2-BFF1-D925-1702-B42274E6BF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FB9255-8EB5-E07E-8044-507CCA082870}"/>
              </a:ext>
            </a:extLst>
          </p:cNvPr>
          <p:cNvSpPr>
            <a:spLocks noGrp="1"/>
          </p:cNvSpPr>
          <p:nvPr>
            <p:ph sz="half" idx="2"/>
          </p:nvPr>
        </p:nvSpPr>
        <p:spPr>
          <a:xfrm>
            <a:off x="188911" y="1758575"/>
            <a:ext cx="11617607" cy="4778749"/>
          </a:xfrm>
        </p:spPr>
        <p:txBody>
          <a:bodyPr numCol="1">
            <a:normAutofit/>
          </a:bodyPr>
          <a:lstStyle/>
          <a:p>
            <a:pPr>
              <a:lnSpc>
                <a:spcPct val="150000"/>
              </a:lnSpc>
            </a:pPr>
            <a:r>
              <a:rPr lang="en-US" sz="2800" b="1" dirty="0"/>
              <a:t>Water Meter Shop Supplies (</a:t>
            </a:r>
            <a:r>
              <a:rPr lang="en-US" sz="2800" b="1" dirty="0">
                <a:solidFill>
                  <a:srgbClr val="FF0000"/>
                </a:solidFill>
              </a:rPr>
              <a:t>↑ </a:t>
            </a:r>
            <a:r>
              <a:rPr lang="en-US" sz="2800" b="1" dirty="0"/>
              <a:t>$85,000) </a:t>
            </a:r>
          </a:p>
          <a:p>
            <a:pPr lvl="1">
              <a:lnSpc>
                <a:spcPct val="150000"/>
              </a:lnSpc>
              <a:buFont typeface="Wingdings" panose="05000000000000000000" pitchFamily="2" charset="2"/>
              <a:buChar char="§"/>
            </a:pPr>
            <a:r>
              <a:rPr lang="en-US" sz="2600" dirty="0"/>
              <a:t>Rising cost of water meters, fire meters, and ERTS</a:t>
            </a:r>
          </a:p>
          <a:p>
            <a:pPr>
              <a:lnSpc>
                <a:spcPct val="150000"/>
              </a:lnSpc>
            </a:pPr>
            <a:r>
              <a:rPr lang="en-US" sz="2800" b="1" dirty="0"/>
              <a:t>Debt Service (</a:t>
            </a:r>
            <a:r>
              <a:rPr lang="en-US" sz="2800" b="1" dirty="0">
                <a:solidFill>
                  <a:srgbClr val="00B050"/>
                </a:solidFill>
              </a:rPr>
              <a:t>↓</a:t>
            </a:r>
            <a:r>
              <a:rPr lang="en-US" sz="2800" b="1" dirty="0"/>
              <a:t> $152,484)</a:t>
            </a:r>
          </a:p>
          <a:p>
            <a:pPr lvl="1">
              <a:lnSpc>
                <a:spcPct val="150000"/>
              </a:lnSpc>
              <a:buFont typeface="Wingdings" panose="05000000000000000000" pitchFamily="2" charset="2"/>
              <a:buChar char="§"/>
            </a:pPr>
            <a:r>
              <a:rPr lang="en-US" sz="2600" dirty="0"/>
              <a:t>Based on the existing debt service schedule</a:t>
            </a:r>
          </a:p>
          <a:p>
            <a:pPr marL="0" indent="0">
              <a:buNone/>
            </a:pPr>
            <a:endParaRPr lang="en-US" sz="2400" b="1" dirty="0"/>
          </a:p>
        </p:txBody>
      </p:sp>
      <p:sp>
        <p:nvSpPr>
          <p:cNvPr id="3" name="Content Placeholder 2">
            <a:extLst>
              <a:ext uri="{FF2B5EF4-FFF2-40B4-BE49-F238E27FC236}">
                <a16:creationId xmlns:a16="http://schemas.microsoft.com/office/drawing/2014/main" id="{ADE21DBC-F9CB-5D96-3B61-BD6E26D9DD43}"/>
              </a:ext>
            </a:extLst>
          </p:cNvPr>
          <p:cNvSpPr>
            <a:spLocks noGrp="1"/>
          </p:cNvSpPr>
          <p:nvPr>
            <p:ph sz="half" idx="13"/>
          </p:nvPr>
        </p:nvSpPr>
        <p:spPr>
          <a:xfrm>
            <a:off x="188910" y="1188720"/>
            <a:ext cx="8729384" cy="473825"/>
          </a:xfrm>
        </p:spPr>
        <p:txBody>
          <a:bodyPr>
            <a:normAutofit/>
          </a:bodyPr>
          <a:lstStyle/>
          <a:p>
            <a:r>
              <a:rPr lang="en-US" u="sng" dirty="0"/>
              <a:t>Major Funding Changes (Water/Sewer Fund Proposed Budget)</a:t>
            </a:r>
          </a:p>
        </p:txBody>
      </p:sp>
    </p:spTree>
    <p:extLst>
      <p:ext uri="{BB962C8B-B14F-4D97-AF65-F5344CB8AC3E}">
        <p14:creationId xmlns:p14="http://schemas.microsoft.com/office/powerpoint/2010/main" val="4278582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360326" y="1879946"/>
            <a:ext cx="11355079" cy="4577815"/>
          </a:xfrm>
        </p:spPr>
        <p:txBody>
          <a:bodyPr>
            <a:normAutofit fontScale="92500" lnSpcReduction="10000"/>
          </a:bodyPr>
          <a:lstStyle/>
          <a:p>
            <a:pPr marL="0" indent="0">
              <a:buNone/>
            </a:pPr>
            <a:r>
              <a:rPr lang="en-US" dirty="0"/>
              <a:t>The mission of the Department of Public Works is to operate and maintain critical infrastructure and facilities, provide superior services for our customers, and promote resiliency.</a:t>
            </a:r>
          </a:p>
          <a:p>
            <a:pPr marL="0" indent="0">
              <a:buNone/>
            </a:pPr>
            <a:r>
              <a:rPr lang="en-US" dirty="0"/>
              <a:t>In addition to providing services vital to City constituents such as waste collection, street cleaning, snow removal, street paving, sidewalk replacement, traffic controls, constituent call center and much more, the Department also operates an entire Water, Wastewater and Stormwater utility. </a:t>
            </a:r>
          </a:p>
          <a:p>
            <a:pPr marL="0" indent="0">
              <a:buNone/>
            </a:pPr>
            <a:r>
              <a:rPr lang="en-US" dirty="0"/>
              <a:t> </a:t>
            </a:r>
          </a:p>
          <a:p>
            <a:r>
              <a:rPr lang="en-US" dirty="0"/>
              <a:t>The Utility consists of:</a:t>
            </a:r>
          </a:p>
          <a:p>
            <a:pPr lvl="1"/>
            <a:r>
              <a:rPr lang="en-US" dirty="0"/>
              <a:t>Approximately 108,000 customers inside and outside of the City</a:t>
            </a:r>
          </a:p>
          <a:p>
            <a:pPr lvl="1"/>
            <a:r>
              <a:rPr lang="en-US" dirty="0"/>
              <a:t>2 Water treatment plants that produce an average of 16 million gallons per day of drinking water</a:t>
            </a:r>
          </a:p>
          <a:p>
            <a:pPr lvl="1"/>
            <a:r>
              <a:rPr lang="en-US" dirty="0"/>
              <a:t>420 miles of water transmission and distribution mains</a:t>
            </a:r>
          </a:p>
          <a:p>
            <a:pPr lvl="1"/>
            <a:r>
              <a:rPr lang="en-US" dirty="0"/>
              <a:t>370 miles of sewer and stormwater mains</a:t>
            </a:r>
          </a:p>
          <a:p>
            <a:pPr lvl="1"/>
            <a:r>
              <a:rPr lang="en-US" sz="2100" dirty="0"/>
              <a:t>Regional wastewater treatment plant servicing residents and business north of the C&amp;D canal and part of SE Pennsylvania, approximately 600,000 customers  </a:t>
            </a:r>
          </a:p>
          <a:p>
            <a:pPr lvl="1"/>
            <a:r>
              <a:rPr lang="en-US" dirty="0"/>
              <a:t>Stormwater management program that captures more than 80% of stormwater run-off within the City</a:t>
            </a:r>
          </a:p>
          <a:p>
            <a:pPr marL="0" indent="0">
              <a:buNone/>
            </a:pPr>
            <a:endParaRPr lang="en-US" dirty="0"/>
          </a:p>
        </p:txBody>
      </p:sp>
      <p:sp>
        <p:nvSpPr>
          <p:cNvPr id="3" name="Content Placeholder 2">
            <a:extLst>
              <a:ext uri="{FF2B5EF4-FFF2-40B4-BE49-F238E27FC236}">
                <a16:creationId xmlns:a16="http://schemas.microsoft.com/office/drawing/2014/main" id="{F4EFBBD0-A578-4288-8AC7-543848415734}"/>
              </a:ext>
            </a:extLst>
          </p:cNvPr>
          <p:cNvSpPr>
            <a:spLocks noGrp="1"/>
          </p:cNvSpPr>
          <p:nvPr>
            <p:ph sz="half" idx="13"/>
          </p:nvPr>
        </p:nvSpPr>
        <p:spPr>
          <a:xfrm>
            <a:off x="666998" y="1278530"/>
            <a:ext cx="10741737" cy="473825"/>
          </a:xfrm>
        </p:spPr>
        <p:txBody>
          <a:bodyPr>
            <a:normAutofit/>
          </a:bodyPr>
          <a:lstStyle/>
          <a:p>
            <a:pPr algn="ctr"/>
            <a:r>
              <a:rPr lang="en-US" dirty="0"/>
              <a:t>DEPARTMENT OF PUBLIC WORKS</a:t>
            </a:r>
          </a:p>
        </p:txBody>
      </p:sp>
    </p:spTree>
    <p:extLst>
      <p:ext uri="{BB962C8B-B14F-4D97-AF65-F5344CB8AC3E}">
        <p14:creationId xmlns:p14="http://schemas.microsoft.com/office/powerpoint/2010/main" val="1785633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233915" y="1645347"/>
            <a:ext cx="11398104" cy="4957472"/>
          </a:xfrm>
        </p:spPr>
        <p:txBody>
          <a:bodyPr>
            <a:normAutofit fontScale="92500" lnSpcReduction="10000"/>
          </a:bodyPr>
          <a:lstStyle/>
          <a:p>
            <a:pPr marL="0" indent="0">
              <a:buNone/>
            </a:pPr>
            <a:r>
              <a:rPr lang="en-US" b="1" u="sng" dirty="0"/>
              <a:t>Vision</a:t>
            </a:r>
            <a:r>
              <a:rPr lang="en-US" dirty="0"/>
              <a:t> </a:t>
            </a:r>
          </a:p>
          <a:p>
            <a:pPr marL="0" indent="0">
              <a:buNone/>
            </a:pPr>
            <a:r>
              <a:rPr lang="en-US" sz="2200" dirty="0"/>
              <a:t>To manage our utility and resources to meet evolving regulatory requirements, water supply needs and customer expectations in the future.</a:t>
            </a:r>
            <a:endParaRPr lang="en-US" sz="1800" dirty="0"/>
          </a:p>
          <a:p>
            <a:pPr marL="0" indent="0">
              <a:buNone/>
            </a:pPr>
            <a:endParaRPr lang="en-US" dirty="0"/>
          </a:p>
          <a:p>
            <a:pPr marL="0" indent="0">
              <a:buNone/>
            </a:pPr>
            <a:r>
              <a:rPr lang="en-US" b="1" u="sng" dirty="0"/>
              <a:t>Priorities for FY 2026 – Water/Sewer Fund</a:t>
            </a:r>
          </a:p>
          <a:p>
            <a:pPr lvl="1"/>
            <a:r>
              <a:rPr lang="en-US" sz="2200" dirty="0"/>
              <a:t>Provide customers with safe, reliable water, wastewater and stormwater mitigation services, and continue 100% compliance with regulatory requirements.</a:t>
            </a:r>
          </a:p>
          <a:p>
            <a:pPr lvl="1"/>
            <a:r>
              <a:rPr lang="en-US" sz="2200" dirty="0"/>
              <a:t>Implement stormwater mitigation projects, focusing on areas with reoccurring flooding issues.</a:t>
            </a:r>
          </a:p>
          <a:p>
            <a:pPr lvl="1"/>
            <a:r>
              <a:rPr lang="en-US" sz="2200" dirty="0"/>
              <a:t>Proactive identification and replacement of potential lead service lines.</a:t>
            </a:r>
          </a:p>
          <a:p>
            <a:pPr lvl="1"/>
            <a:r>
              <a:rPr lang="en-US" sz="2200" dirty="0"/>
              <a:t>Comply with forthcoming regulations from the EPA and Delaware Office of Drinking Water which include:</a:t>
            </a:r>
          </a:p>
          <a:p>
            <a:pPr lvl="2">
              <a:buClr>
                <a:schemeClr val="accent5"/>
              </a:buClr>
            </a:pPr>
            <a:r>
              <a:rPr lang="en-US" sz="1900" dirty="0"/>
              <a:t>Prepare for compliance with EPA PFAS regulations</a:t>
            </a:r>
          </a:p>
          <a:p>
            <a:pPr lvl="2">
              <a:buClr>
                <a:schemeClr val="accent5"/>
              </a:buClr>
            </a:pPr>
            <a:r>
              <a:rPr lang="en-US" sz="1900" dirty="0"/>
              <a:t>Create a service line inventory and replacement plan under the Lead and Copper Revised Rule</a:t>
            </a:r>
          </a:p>
          <a:p>
            <a:pPr lvl="1"/>
            <a:r>
              <a:rPr lang="en-US" sz="2200" dirty="0"/>
              <a:t>Maintaining a standard of exceptional integrity, honor, and respect through open communication and accessibility.</a:t>
            </a:r>
          </a:p>
        </p:txBody>
      </p:sp>
    </p:spTree>
    <p:extLst>
      <p:ext uri="{BB962C8B-B14F-4D97-AF65-F5344CB8AC3E}">
        <p14:creationId xmlns:p14="http://schemas.microsoft.com/office/powerpoint/2010/main" val="787040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974100-E1FD-4C0E-BD60-CE01CD4B182E}"/>
              </a:ext>
            </a:extLst>
          </p:cNvPr>
          <p:cNvSpPr>
            <a:spLocks noGrp="1"/>
          </p:cNvSpPr>
          <p:nvPr>
            <p:ph sz="half" idx="2"/>
          </p:nvPr>
        </p:nvSpPr>
        <p:spPr>
          <a:xfrm>
            <a:off x="393405" y="1276447"/>
            <a:ext cx="10047767" cy="5260877"/>
          </a:xfrm>
        </p:spPr>
        <p:txBody>
          <a:bodyPr>
            <a:normAutofit/>
          </a:bodyPr>
          <a:lstStyle/>
          <a:p>
            <a:pPr marL="0" indent="0">
              <a:buNone/>
            </a:pPr>
            <a:r>
              <a:rPr lang="en-US" sz="2000" b="1" u="sng" dirty="0"/>
              <a:t>Performance Measures</a:t>
            </a:r>
            <a:endParaRPr lang="en-US" sz="2000" dirty="0"/>
          </a:p>
          <a:p>
            <a:pPr lvl="1"/>
            <a:r>
              <a:rPr lang="en-US" dirty="0"/>
              <a:t>The 3 major performance measures for the utility include:</a:t>
            </a:r>
          </a:p>
          <a:p>
            <a:pPr lvl="2"/>
            <a:r>
              <a:rPr lang="en-US" sz="1800" dirty="0"/>
              <a:t>Number of non-compliance events that must be reported to a state or federal agency, such as: CSO overflows, NPDES violations, Boil Water Advisories, Safe Drinking Water Act violations</a:t>
            </a:r>
          </a:p>
          <a:p>
            <a:pPr lvl="2"/>
            <a:r>
              <a:rPr lang="en-US" sz="1800" dirty="0"/>
              <a:t>Length of time a customer is without water, measured in hours</a:t>
            </a:r>
          </a:p>
          <a:p>
            <a:pPr lvl="2"/>
            <a:r>
              <a:rPr lang="en-US" sz="1800" dirty="0"/>
              <a:t>Number of water quality complaints</a:t>
            </a:r>
          </a:p>
          <a:p>
            <a:pPr marL="0" indent="0">
              <a:buNone/>
            </a:pPr>
            <a:endParaRPr lang="en-US" dirty="0"/>
          </a:p>
        </p:txBody>
      </p:sp>
    </p:spTree>
    <p:extLst>
      <p:ext uri="{BB962C8B-B14F-4D97-AF65-F5344CB8AC3E}">
        <p14:creationId xmlns:p14="http://schemas.microsoft.com/office/powerpoint/2010/main" val="3095191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761568-DD17-416F-BBBA-916D698E485F}"/>
              </a:ext>
            </a:extLst>
          </p:cNvPr>
          <p:cNvSpPr>
            <a:spLocks noGrp="1"/>
          </p:cNvSpPr>
          <p:nvPr>
            <p:ph sz="half" idx="2"/>
          </p:nvPr>
        </p:nvSpPr>
        <p:spPr>
          <a:xfrm>
            <a:off x="1326594" y="1630984"/>
            <a:ext cx="8534399" cy="4778749"/>
          </a:xfrm>
        </p:spPr>
        <p:txBody>
          <a:bodyPr>
            <a:normAutofit/>
          </a:bodyPr>
          <a:lstStyle/>
          <a:p>
            <a:pPr marL="0" indent="0" algn="ctr">
              <a:buNone/>
            </a:pPr>
            <a:r>
              <a:rPr lang="en-US" sz="7200" dirty="0"/>
              <a:t>City Council Questions</a:t>
            </a:r>
          </a:p>
        </p:txBody>
      </p:sp>
    </p:spTree>
    <p:extLst>
      <p:ext uri="{BB962C8B-B14F-4D97-AF65-F5344CB8AC3E}">
        <p14:creationId xmlns:p14="http://schemas.microsoft.com/office/powerpoint/2010/main" val="1753894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8DD62C-5940-4602-B737-26A0CD6A913B}"/>
              </a:ext>
            </a:extLst>
          </p:cNvPr>
          <p:cNvSpPr>
            <a:spLocks noGrp="1"/>
          </p:cNvSpPr>
          <p:nvPr>
            <p:ph sz="half" idx="2"/>
          </p:nvPr>
        </p:nvSpPr>
        <p:spPr>
          <a:xfrm>
            <a:off x="404037" y="1758575"/>
            <a:ext cx="10954353" cy="4778749"/>
          </a:xfrm>
        </p:spPr>
        <p:txBody>
          <a:bodyPr>
            <a:normAutofit/>
          </a:bodyPr>
          <a:lstStyle/>
          <a:p>
            <a:pPr marL="0" indent="0">
              <a:buNone/>
            </a:pPr>
            <a:r>
              <a:rPr lang="en-US" dirty="0"/>
              <a:t>Understanding the City has the responsibility to ensure that Indirect Cost adequately reflects the best usage for services that are aligned with the Water Sewer Fund, please justify the </a:t>
            </a:r>
            <a:r>
              <a:rPr lang="en-US" b="1" dirty="0"/>
              <a:t>~$8.5M (WSF) </a:t>
            </a:r>
            <a:r>
              <a:rPr lang="en-US" dirty="0"/>
              <a:t>budgeted citywide for Indirect Cost; yet while realizing the FY26 proposed Water and Sewer Rate Increase of 6.5% and Stormwater for 6%. Please explain.</a:t>
            </a:r>
          </a:p>
          <a:p>
            <a:pPr marL="971550" lvl="1" indent="-457200">
              <a:buFont typeface="+mj-lt"/>
              <a:buAutoNum type="alphaLcPeriod"/>
            </a:pPr>
            <a:r>
              <a:rPr lang="en-US" dirty="0"/>
              <a:t>Specify the frequency for how often the indirect cost study is done.</a:t>
            </a:r>
          </a:p>
          <a:p>
            <a:pPr marL="971550" lvl="1" indent="-457200">
              <a:buFont typeface="+mj-lt"/>
              <a:buAutoNum type="alphaLcPeriod"/>
            </a:pPr>
            <a:r>
              <a:rPr lang="en-US" dirty="0"/>
              <a:t>Specify the direct correlation to the impact of Water, Sewer, and Stormwater Rates, considering a rate increase has been done each year for the last 5 years.</a:t>
            </a:r>
          </a:p>
          <a:p>
            <a:pPr marL="971550" lvl="1" indent="-457200">
              <a:buFont typeface="+mj-lt"/>
              <a:buAutoNum type="alphaLcPeriod"/>
            </a:pPr>
            <a:r>
              <a:rPr lang="en-US" dirty="0"/>
              <a:t>Specify if the indirect cost allocation is a standard governmental best practice for cities of a similar size to Wilmington with a water utility.</a:t>
            </a:r>
          </a:p>
        </p:txBody>
      </p:sp>
      <p:sp>
        <p:nvSpPr>
          <p:cNvPr id="3" name="Content Placeholder 2">
            <a:extLst>
              <a:ext uri="{FF2B5EF4-FFF2-40B4-BE49-F238E27FC236}">
                <a16:creationId xmlns:a16="http://schemas.microsoft.com/office/drawing/2014/main" id="{B72926B9-9A6E-4A31-84FF-7BE50F57B01D}"/>
              </a:ext>
            </a:extLst>
          </p:cNvPr>
          <p:cNvSpPr>
            <a:spLocks noGrp="1"/>
          </p:cNvSpPr>
          <p:nvPr>
            <p:ph sz="half" idx="13"/>
          </p:nvPr>
        </p:nvSpPr>
        <p:spPr>
          <a:xfrm>
            <a:off x="188911" y="1188720"/>
            <a:ext cx="8534399" cy="473825"/>
          </a:xfrm>
        </p:spPr>
        <p:txBody>
          <a:bodyPr>
            <a:normAutofit/>
          </a:bodyPr>
          <a:lstStyle/>
          <a:p>
            <a:r>
              <a:rPr lang="en-US" sz="2400" dirty="0"/>
              <a:t>Question 1 – Water/Sewer Fund</a:t>
            </a:r>
          </a:p>
          <a:p>
            <a:endParaRPr lang="en-US" dirty="0"/>
          </a:p>
        </p:txBody>
      </p:sp>
    </p:spTree>
    <p:extLst>
      <p:ext uri="{BB962C8B-B14F-4D97-AF65-F5344CB8AC3E}">
        <p14:creationId xmlns:p14="http://schemas.microsoft.com/office/powerpoint/2010/main" val="2927064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0C6DC9-7E6F-32EB-B44B-ED1E805490C5}"/>
              </a:ext>
            </a:extLst>
          </p:cNvPr>
          <p:cNvSpPr>
            <a:spLocks noGrp="1"/>
          </p:cNvSpPr>
          <p:nvPr>
            <p:ph sz="half" idx="2"/>
          </p:nvPr>
        </p:nvSpPr>
        <p:spPr>
          <a:xfrm>
            <a:off x="319489" y="1758575"/>
            <a:ext cx="11402458" cy="4873579"/>
          </a:xfrm>
        </p:spPr>
        <p:txBody>
          <a:bodyPr>
            <a:normAutofit lnSpcReduction="10000"/>
          </a:bodyPr>
          <a:lstStyle/>
          <a:p>
            <a:pPr lvl="1"/>
            <a:r>
              <a:rPr lang="en-US" sz="1800" dirty="0">
                <a:effectLst/>
                <a:ea typeface="Aptos" panose="020B0004020202020204" pitchFamily="34" charset="0"/>
                <a:cs typeface="Aptos" panose="020B0004020202020204" pitchFamily="34" charset="0"/>
              </a:rPr>
              <a:t>Comprehensive indirect cost allocation studies are commonly performed once every five years or so and/or whenever there are any material departmental changes within a municipal government’s organizational structure. The comprehensive study helps define an allocation plan which is then used by municipalities to update and allocate indirect cost budgets to the enterprise fund departments.</a:t>
            </a:r>
            <a:endParaRPr lang="en-US" sz="1800" dirty="0">
              <a:effectLst/>
              <a:ea typeface="Times New Roman" panose="02020603050405020304" pitchFamily="18" charset="0"/>
              <a:cs typeface="Aptos" panose="020B0004020202020204" pitchFamily="34" charset="0"/>
            </a:endParaRPr>
          </a:p>
          <a:p>
            <a:pPr lvl="1"/>
            <a:r>
              <a:rPr lang="en-US" sz="1800" dirty="0">
                <a:effectLst/>
                <a:ea typeface="Aptos" panose="020B0004020202020204" pitchFamily="34" charset="0"/>
                <a:cs typeface="Aptos" panose="020B0004020202020204" pitchFamily="34" charset="0"/>
              </a:rPr>
              <a:t>OMB uses its Indirect Cost Allocation Plan to first determine the O&amp;M indirect cost budget allocation for each direct division of the 421 Water/Sewer Fund. Then, the water, sewer, stormwater O&amp;M costs inclusive of the indirect costs along with all other revenue requirements (such as capital costs and reserves) determine the level of annual rate increases that are needed. Therefore, while the O&amp;M indirect costs allocated each year to the water, sewer, and stormwater utilities are an integral part of the total water/sewer fund cost increases, the magnitude of the allocated indirect cost increase could be higher or lower than the annual water/sewer and stormwater rate increases.</a:t>
            </a:r>
          </a:p>
          <a:p>
            <a:pPr lvl="1"/>
            <a:r>
              <a:rPr lang="en-US" sz="1800" dirty="0">
                <a:effectLst/>
                <a:ea typeface="Aptos" panose="020B0004020202020204" pitchFamily="34" charset="0"/>
                <a:cs typeface="Aptos" panose="020B0004020202020204" pitchFamily="34" charset="0"/>
              </a:rPr>
              <a:t>The indirect cost allocation (referred also as pricing of internal services) is a governmental best practice that is adopted widely in the public sector, where an Internal Service Fund and/or General Fund provides services to an Enterprise Fund. Therefore, the operating budgets of water/sewer utilities include indirect costs. Attached are a couple of resources that provide an overview of governmental best practices for determining and allocating indirect costs to enterprise fund departments. </a:t>
            </a:r>
          </a:p>
          <a:p>
            <a:pPr marL="457200" lvl="1" indent="0">
              <a:buNone/>
            </a:pPr>
            <a:endParaRPr lang="en-US" sz="1800" dirty="0">
              <a:effectLst/>
              <a:ea typeface="Aptos" panose="020B0004020202020204" pitchFamily="34" charset="0"/>
              <a:cs typeface="Aptos" panose="020B0004020202020204" pitchFamily="34" charset="0"/>
            </a:endParaRPr>
          </a:p>
          <a:p>
            <a:pPr marL="457200" lvl="1" indent="0">
              <a:buNone/>
            </a:pPr>
            <a:r>
              <a:rPr lang="en-US" sz="1800" u="sng" dirty="0">
                <a:solidFill>
                  <a:srgbClr val="467886"/>
                </a:solidFill>
                <a:effectLst/>
                <a:ea typeface="Aptos" panose="020B0004020202020204" pitchFamily="34" charset="0"/>
                <a:cs typeface="Aptos" panose="020B0004020202020204" pitchFamily="34" charset="0"/>
                <a:hlinkClick r:id="rId2"/>
              </a:rPr>
              <a:t>Pricing Internal Services [gfoa.org]</a:t>
            </a:r>
            <a:r>
              <a:rPr lang="en-US" sz="1800" dirty="0">
                <a:effectLst/>
                <a:ea typeface="Aptos" panose="020B0004020202020204" pitchFamily="34" charset="0"/>
                <a:cs typeface="Aptos" panose="020B0004020202020204" pitchFamily="34" charset="0"/>
              </a:rPr>
              <a:t>  (GFOA website)</a:t>
            </a:r>
            <a:endParaRPr lang="en-US" sz="1800" dirty="0">
              <a:effectLst/>
              <a:ea typeface="Times New Roman" panose="02020603050405020304" pitchFamily="18" charset="0"/>
              <a:cs typeface="Aptos" panose="020B0004020202020204" pitchFamily="34" charset="0"/>
            </a:endParaRPr>
          </a:p>
          <a:p>
            <a:pPr marL="457200" indent="0">
              <a:buNone/>
            </a:pPr>
            <a:r>
              <a:rPr lang="en-US" sz="1800" u="sng" dirty="0">
                <a:solidFill>
                  <a:srgbClr val="467886"/>
                </a:solidFill>
                <a:effectLst/>
                <a:ea typeface="Aptos" panose="020B0004020202020204" pitchFamily="34" charset="0"/>
                <a:cs typeface="Aptos" panose="020B0004020202020204" pitchFamily="34" charset="0"/>
                <a:hlinkClick r:id="rId3"/>
              </a:rPr>
              <a:t>Highly Recommended: Sound Practices for Calculating Enterprise Fund Indirect Costs | Mass.gov [mass.gov]</a:t>
            </a:r>
            <a:r>
              <a:rPr lang="en-US" sz="1800" dirty="0">
                <a:effectLst/>
                <a:ea typeface="Aptos" panose="020B0004020202020204" pitchFamily="34" charset="0"/>
                <a:cs typeface="Aptos" panose="020B0004020202020204" pitchFamily="34" charset="0"/>
              </a:rPr>
              <a:t>   (Commonwealth of Massachusetts)</a:t>
            </a:r>
            <a:endParaRPr lang="en-US" sz="1800" dirty="0">
              <a:effectLst/>
              <a:ea typeface="Times New Roman" panose="02020603050405020304" pitchFamily="18" charset="0"/>
              <a:cs typeface="Aptos" panose="020B0004020202020204" pitchFamily="34" charset="0"/>
            </a:endParaRPr>
          </a:p>
          <a:p>
            <a:pPr marL="457200" lvl="1" indent="0">
              <a:buNone/>
            </a:pPr>
            <a:endParaRPr lang="en-US" sz="1800" dirty="0">
              <a:effectLst/>
              <a:ea typeface="Times New Roman" panose="02020603050405020304" pitchFamily="18" charset="0"/>
              <a:cs typeface="Aptos" panose="020B0004020202020204" pitchFamily="34" charset="0"/>
            </a:endParaRPr>
          </a:p>
          <a:p>
            <a:pPr lvl="1"/>
            <a:endParaRPr lang="en-US" sz="1800" dirty="0">
              <a:effectLst/>
              <a:latin typeface="Aptos" panose="020B0004020202020204" pitchFamily="34" charset="0"/>
              <a:ea typeface="Times New Roman" panose="02020603050405020304" pitchFamily="18" charset="0"/>
              <a:cs typeface="Aptos" panose="020B0004020202020204" pitchFamily="34" charset="0"/>
            </a:endParaRPr>
          </a:p>
          <a:p>
            <a:pPr lvl="1"/>
            <a:endParaRPr lang="en-US" sz="2200" i="1" dirty="0"/>
          </a:p>
        </p:txBody>
      </p:sp>
      <p:sp>
        <p:nvSpPr>
          <p:cNvPr id="3" name="Content Placeholder 2">
            <a:extLst>
              <a:ext uri="{FF2B5EF4-FFF2-40B4-BE49-F238E27FC236}">
                <a16:creationId xmlns:a16="http://schemas.microsoft.com/office/drawing/2014/main" id="{5BA7CE0F-BCE4-9123-1657-764817642FD0}"/>
              </a:ext>
            </a:extLst>
          </p:cNvPr>
          <p:cNvSpPr>
            <a:spLocks noGrp="1"/>
          </p:cNvSpPr>
          <p:nvPr>
            <p:ph sz="half" idx="13"/>
          </p:nvPr>
        </p:nvSpPr>
        <p:spPr>
          <a:xfrm>
            <a:off x="188911" y="1188720"/>
            <a:ext cx="10241629" cy="473825"/>
          </a:xfrm>
        </p:spPr>
        <p:txBody>
          <a:bodyPr/>
          <a:lstStyle/>
          <a:p>
            <a:pPr algn="ctr"/>
            <a:r>
              <a:rPr lang="en-US" dirty="0"/>
              <a:t>Indirect Costs</a:t>
            </a:r>
          </a:p>
        </p:txBody>
      </p:sp>
    </p:spTree>
    <p:extLst>
      <p:ext uri="{BB962C8B-B14F-4D97-AF65-F5344CB8AC3E}">
        <p14:creationId xmlns:p14="http://schemas.microsoft.com/office/powerpoint/2010/main" val="873929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8DD62C-5940-4602-B737-26A0CD6A913B}"/>
              </a:ext>
            </a:extLst>
          </p:cNvPr>
          <p:cNvSpPr>
            <a:spLocks noGrp="1"/>
          </p:cNvSpPr>
          <p:nvPr>
            <p:ph sz="half" idx="2"/>
          </p:nvPr>
        </p:nvSpPr>
        <p:spPr>
          <a:xfrm>
            <a:off x="425302" y="1758575"/>
            <a:ext cx="9941442" cy="4778749"/>
          </a:xfrm>
        </p:spPr>
        <p:txBody>
          <a:bodyPr>
            <a:normAutofit/>
          </a:bodyPr>
          <a:lstStyle/>
          <a:p>
            <a:pPr marL="0" indent="0">
              <a:buNone/>
            </a:pPr>
            <a:r>
              <a:rPr lang="en-US" dirty="0"/>
              <a:t>Discuss any grant funds and rate stabilization funds utilized to mitigate the proposed </a:t>
            </a:r>
            <a:r>
              <a:rPr lang="en-US" b="1" u="sng" dirty="0"/>
              <a:t>6.5% </a:t>
            </a:r>
            <a:r>
              <a:rPr lang="en-US" dirty="0"/>
              <a:t>water/sewer and </a:t>
            </a:r>
            <a:r>
              <a:rPr lang="en-US" b="1" u="sng" dirty="0"/>
              <a:t>6% </a:t>
            </a:r>
            <a:r>
              <a:rPr lang="en-US" dirty="0"/>
              <a:t>stormwater rate increase.</a:t>
            </a:r>
          </a:p>
        </p:txBody>
      </p:sp>
      <p:sp>
        <p:nvSpPr>
          <p:cNvPr id="3" name="Content Placeholder 2">
            <a:extLst>
              <a:ext uri="{FF2B5EF4-FFF2-40B4-BE49-F238E27FC236}">
                <a16:creationId xmlns:a16="http://schemas.microsoft.com/office/drawing/2014/main" id="{B72926B9-9A6E-4A31-84FF-7BE50F57B01D}"/>
              </a:ext>
            </a:extLst>
          </p:cNvPr>
          <p:cNvSpPr>
            <a:spLocks noGrp="1"/>
          </p:cNvSpPr>
          <p:nvPr>
            <p:ph sz="half" idx="13"/>
          </p:nvPr>
        </p:nvSpPr>
        <p:spPr>
          <a:xfrm>
            <a:off x="188911" y="1188720"/>
            <a:ext cx="8534399" cy="473825"/>
          </a:xfrm>
        </p:spPr>
        <p:txBody>
          <a:bodyPr>
            <a:normAutofit/>
          </a:bodyPr>
          <a:lstStyle/>
          <a:p>
            <a:r>
              <a:rPr lang="en-US" dirty="0"/>
              <a:t>Question 2 – Water/Sewer Fund</a:t>
            </a:r>
          </a:p>
          <a:p>
            <a:endParaRPr lang="en-US" dirty="0"/>
          </a:p>
        </p:txBody>
      </p:sp>
    </p:spTree>
    <p:extLst>
      <p:ext uri="{BB962C8B-B14F-4D97-AF65-F5344CB8AC3E}">
        <p14:creationId xmlns:p14="http://schemas.microsoft.com/office/powerpoint/2010/main" val="1083112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0D70B7-0603-39DA-481F-4462F2E389DE}"/>
              </a:ext>
            </a:extLst>
          </p:cNvPr>
          <p:cNvSpPr>
            <a:spLocks noGrp="1"/>
          </p:cNvSpPr>
          <p:nvPr>
            <p:ph sz="half" idx="2"/>
          </p:nvPr>
        </p:nvSpPr>
        <p:spPr>
          <a:xfrm>
            <a:off x="188910" y="1758575"/>
            <a:ext cx="11522020" cy="4895613"/>
          </a:xfrm>
        </p:spPr>
        <p:txBody>
          <a:bodyPr>
            <a:normAutofit/>
          </a:bodyPr>
          <a:lstStyle/>
          <a:p>
            <a:pPr lvl="1">
              <a:lnSpc>
                <a:spcPct val="110000"/>
              </a:lnSpc>
            </a:pPr>
            <a:r>
              <a:rPr lang="en-US" sz="2400" dirty="0"/>
              <a:t>$52,316,436 – SRF Funds with Principal forgiveness loans (this includes $14.116M in lead and PFAS to close in FY’26) - active projects</a:t>
            </a:r>
          </a:p>
          <a:p>
            <a:pPr lvl="1">
              <a:lnSpc>
                <a:spcPct val="110000"/>
              </a:lnSpc>
            </a:pPr>
            <a:r>
              <a:rPr lang="en-US" sz="2400" dirty="0"/>
              <a:t>$13,060,000 EPA Community Grants - active projects</a:t>
            </a:r>
          </a:p>
          <a:p>
            <a:pPr lvl="1">
              <a:lnSpc>
                <a:spcPct val="110000"/>
              </a:lnSpc>
            </a:pPr>
            <a:r>
              <a:rPr lang="en-US" sz="2400" dirty="0"/>
              <a:t>$9,144,072 Grants - various sources - active projects</a:t>
            </a:r>
          </a:p>
          <a:p>
            <a:pPr lvl="1">
              <a:lnSpc>
                <a:spcPct val="110000"/>
              </a:lnSpc>
            </a:pPr>
            <a:endParaRPr lang="en-US" sz="2400" dirty="0"/>
          </a:p>
        </p:txBody>
      </p:sp>
      <p:sp>
        <p:nvSpPr>
          <p:cNvPr id="3" name="Content Placeholder 2">
            <a:extLst>
              <a:ext uri="{FF2B5EF4-FFF2-40B4-BE49-F238E27FC236}">
                <a16:creationId xmlns:a16="http://schemas.microsoft.com/office/drawing/2014/main" id="{EE34972F-8F7F-76AD-D94C-1370ECF6991A}"/>
              </a:ext>
            </a:extLst>
          </p:cNvPr>
          <p:cNvSpPr>
            <a:spLocks noGrp="1"/>
          </p:cNvSpPr>
          <p:nvPr>
            <p:ph sz="half" idx="13"/>
          </p:nvPr>
        </p:nvSpPr>
        <p:spPr>
          <a:xfrm>
            <a:off x="188911" y="1188720"/>
            <a:ext cx="10039610" cy="473825"/>
          </a:xfrm>
        </p:spPr>
        <p:txBody>
          <a:bodyPr/>
          <a:lstStyle/>
          <a:p>
            <a:pPr algn="ctr"/>
            <a:r>
              <a:rPr lang="en-US" dirty="0"/>
              <a:t>Grant Funds/Principal Forgiveness</a:t>
            </a:r>
          </a:p>
        </p:txBody>
      </p:sp>
    </p:spTree>
    <p:extLst>
      <p:ext uri="{BB962C8B-B14F-4D97-AF65-F5344CB8AC3E}">
        <p14:creationId xmlns:p14="http://schemas.microsoft.com/office/powerpoint/2010/main" val="427718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0D70B7-0603-39DA-481F-4462F2E389DE}"/>
              </a:ext>
            </a:extLst>
          </p:cNvPr>
          <p:cNvSpPr>
            <a:spLocks noGrp="1"/>
          </p:cNvSpPr>
          <p:nvPr>
            <p:ph sz="half" idx="2"/>
          </p:nvPr>
        </p:nvSpPr>
        <p:spPr>
          <a:xfrm>
            <a:off x="188910" y="1758575"/>
            <a:ext cx="10607619" cy="4778749"/>
          </a:xfrm>
        </p:spPr>
        <p:txBody>
          <a:bodyPr/>
          <a:lstStyle/>
          <a:p>
            <a:pPr lvl="1"/>
            <a:r>
              <a:rPr lang="en-US" dirty="0"/>
              <a:t>South Wilmington Sewer Infrastructure Expansion 	- $4.8M</a:t>
            </a:r>
          </a:p>
          <a:p>
            <a:pPr lvl="1"/>
            <a:r>
              <a:rPr lang="en-US" dirty="0"/>
              <a:t>Prices Run Interceptor Rehabilitation &amp; CSO 4A	- $3.06M - Completed</a:t>
            </a:r>
          </a:p>
          <a:p>
            <a:pPr lvl="1"/>
            <a:r>
              <a:rPr lang="en-US" dirty="0"/>
              <a:t>South Wilmington Sewer Separation B Street 	 	- $4M - In-progress</a:t>
            </a:r>
          </a:p>
          <a:p>
            <a:pPr lvl="1"/>
            <a:r>
              <a:rPr lang="en-US" dirty="0"/>
              <a:t>South Wilmington Sewer Separation C Street		- $6M - In -Progress</a:t>
            </a:r>
          </a:p>
          <a:p>
            <a:pPr>
              <a:buClr>
                <a:schemeClr val="accent5"/>
              </a:buClr>
              <a:buFont typeface="Wingdings" panose="05000000000000000000" pitchFamily="2" charset="2"/>
              <a:buChar char="§"/>
            </a:pPr>
            <a:endParaRPr lang="en-US" dirty="0"/>
          </a:p>
        </p:txBody>
      </p:sp>
      <p:sp>
        <p:nvSpPr>
          <p:cNvPr id="3" name="Content Placeholder 2">
            <a:extLst>
              <a:ext uri="{FF2B5EF4-FFF2-40B4-BE49-F238E27FC236}">
                <a16:creationId xmlns:a16="http://schemas.microsoft.com/office/drawing/2014/main" id="{EE34972F-8F7F-76AD-D94C-1370ECF6991A}"/>
              </a:ext>
            </a:extLst>
          </p:cNvPr>
          <p:cNvSpPr>
            <a:spLocks noGrp="1"/>
          </p:cNvSpPr>
          <p:nvPr>
            <p:ph sz="half" idx="13"/>
          </p:nvPr>
        </p:nvSpPr>
        <p:spPr>
          <a:xfrm>
            <a:off x="188911" y="1188720"/>
            <a:ext cx="10039610" cy="473825"/>
          </a:xfrm>
        </p:spPr>
        <p:txBody>
          <a:bodyPr/>
          <a:lstStyle/>
          <a:p>
            <a:pPr algn="ctr"/>
            <a:r>
              <a:rPr lang="en-US" dirty="0"/>
              <a:t>Grant Funds/CDS</a:t>
            </a:r>
          </a:p>
        </p:txBody>
      </p:sp>
    </p:spTree>
    <p:extLst>
      <p:ext uri="{BB962C8B-B14F-4D97-AF65-F5344CB8AC3E}">
        <p14:creationId xmlns:p14="http://schemas.microsoft.com/office/powerpoint/2010/main" val="4133020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14669" y="2162997"/>
            <a:ext cx="10697379" cy="4374327"/>
          </a:xfrm>
        </p:spPr>
        <p:txBody>
          <a:bodyPr/>
          <a:lstStyle/>
          <a:p>
            <a:pPr marL="0" indent="0">
              <a:buNone/>
            </a:pPr>
            <a:r>
              <a:rPr lang="en-US" sz="2400" dirty="0"/>
              <a:t>With the evolving changes regarding Federal Funding, while understanding possible legal challenges, share if any potential budgetary or fiscal contingencies for this upcoming budget and or any potential operational changes, considering the Federal Funds that the City receives for the day-to-day operations of the city, that may possibly result in being on the chopping block.</a:t>
            </a: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3 – Water/Sewer Fund </a:t>
            </a:r>
          </a:p>
        </p:txBody>
      </p:sp>
    </p:spTree>
    <p:extLst>
      <p:ext uri="{BB962C8B-B14F-4D97-AF65-F5344CB8AC3E}">
        <p14:creationId xmlns:p14="http://schemas.microsoft.com/office/powerpoint/2010/main" val="510627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18F26-B740-E3DC-9302-28B914C2D6F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F4343D-0713-11B1-6F81-0266FD8BD69D}"/>
              </a:ext>
            </a:extLst>
          </p:cNvPr>
          <p:cNvSpPr>
            <a:spLocks noGrp="1"/>
          </p:cNvSpPr>
          <p:nvPr>
            <p:ph sz="half" idx="2"/>
          </p:nvPr>
        </p:nvSpPr>
        <p:spPr>
          <a:xfrm>
            <a:off x="649995" y="1758575"/>
            <a:ext cx="10873648" cy="4778749"/>
          </a:xfrm>
        </p:spPr>
        <p:txBody>
          <a:bodyPr>
            <a:normAutofit lnSpcReduction="10000"/>
          </a:bodyPr>
          <a:lstStyle/>
          <a:p>
            <a:pPr>
              <a:buClr>
                <a:schemeClr val="accent5"/>
              </a:buClr>
              <a:buFont typeface="Wingdings" panose="05000000000000000000" pitchFamily="2" charset="2"/>
              <a:buChar char="§"/>
            </a:pPr>
            <a:r>
              <a:rPr lang="en-US" dirty="0"/>
              <a:t>Public Works has not added any contingency funds to the FY’26 Operating Budget.</a:t>
            </a:r>
          </a:p>
          <a:p>
            <a:pPr>
              <a:buClr>
                <a:schemeClr val="accent5"/>
              </a:buClr>
              <a:buFont typeface="Wingdings" panose="05000000000000000000" pitchFamily="2" charset="2"/>
              <a:buChar char="§"/>
            </a:pPr>
            <a:r>
              <a:rPr lang="en-US" dirty="0"/>
              <a:t>SRF funding with Principal Forgiveness has not been affected to date. SRF comes through the State.</a:t>
            </a:r>
          </a:p>
          <a:p>
            <a:pPr>
              <a:buClr>
                <a:schemeClr val="accent5"/>
              </a:buClr>
              <a:buFont typeface="Wingdings" panose="05000000000000000000" pitchFamily="2" charset="2"/>
              <a:buChar char="§"/>
            </a:pPr>
            <a:r>
              <a:rPr lang="en-US" dirty="0"/>
              <a:t>Congressionally Directed Spending (CDS) is contingent upon Congress Passing a bill with appropriations for this funding. The funding award for $8M in FY’25 for CSO-30 Stormwater Improvements was not approved by Congress and has been resubmitted for FY’26.</a:t>
            </a:r>
          </a:p>
          <a:p>
            <a:pPr>
              <a:buClr>
                <a:schemeClr val="accent5"/>
              </a:buClr>
              <a:buFont typeface="Wingdings" panose="05000000000000000000" pitchFamily="2" charset="2"/>
              <a:buChar char="§"/>
            </a:pPr>
            <a:r>
              <a:rPr lang="en-US" dirty="0"/>
              <a:t>Large Federal Grants, to minimize risk to the City:</a:t>
            </a:r>
          </a:p>
          <a:p>
            <a:pPr lvl="1">
              <a:buFont typeface="Wingdings" panose="05000000000000000000" pitchFamily="2" charset="2"/>
              <a:buChar char="Ø"/>
            </a:pPr>
            <a:r>
              <a:rPr lang="en-US" dirty="0"/>
              <a:t>Funds are drawn down as soon as invoices are approved by the project manager; reimbursed funds should be received by the City within days.</a:t>
            </a:r>
          </a:p>
          <a:p>
            <a:pPr lvl="1">
              <a:buFont typeface="Wingdings" panose="05000000000000000000" pitchFamily="2" charset="2"/>
              <a:buChar char="Ø"/>
            </a:pPr>
            <a:r>
              <a:rPr lang="en-US" dirty="0"/>
              <a:t>Construction progress is evaluated to determine optimal stop work points in the event the funding is retracted.</a:t>
            </a:r>
          </a:p>
          <a:p>
            <a:pPr>
              <a:buClr>
                <a:schemeClr val="accent5"/>
              </a:buClr>
              <a:buFont typeface="Wingdings" panose="05000000000000000000" pitchFamily="2" charset="2"/>
              <a:buChar char="§"/>
            </a:pPr>
            <a:r>
              <a:rPr lang="en-US" dirty="0"/>
              <a:t>Smaller Federal Grants would either be covered by the existing budget or scope would be reduced.</a:t>
            </a:r>
          </a:p>
          <a:p>
            <a:pPr>
              <a:buClr>
                <a:schemeClr val="accent5"/>
              </a:buClr>
              <a:buFont typeface="Wingdings" panose="05000000000000000000" pitchFamily="2" charset="2"/>
              <a:buChar char="§"/>
            </a:pPr>
            <a:endParaRPr lang="en-US" dirty="0"/>
          </a:p>
        </p:txBody>
      </p:sp>
      <p:sp>
        <p:nvSpPr>
          <p:cNvPr id="3" name="Content Placeholder 2">
            <a:extLst>
              <a:ext uri="{FF2B5EF4-FFF2-40B4-BE49-F238E27FC236}">
                <a16:creationId xmlns:a16="http://schemas.microsoft.com/office/drawing/2014/main" id="{2F88129A-BEFF-6E58-7F5C-BB695112051D}"/>
              </a:ext>
            </a:extLst>
          </p:cNvPr>
          <p:cNvSpPr>
            <a:spLocks noGrp="1"/>
          </p:cNvSpPr>
          <p:nvPr>
            <p:ph sz="half" idx="13"/>
          </p:nvPr>
        </p:nvSpPr>
        <p:spPr>
          <a:xfrm>
            <a:off x="188911" y="1188720"/>
            <a:ext cx="10039610" cy="473825"/>
          </a:xfrm>
        </p:spPr>
        <p:txBody>
          <a:bodyPr/>
          <a:lstStyle/>
          <a:p>
            <a:pPr algn="ctr"/>
            <a:r>
              <a:rPr lang="en-US" dirty="0"/>
              <a:t>Federal Funding</a:t>
            </a:r>
          </a:p>
        </p:txBody>
      </p:sp>
    </p:spTree>
    <p:extLst>
      <p:ext uri="{BB962C8B-B14F-4D97-AF65-F5344CB8AC3E}">
        <p14:creationId xmlns:p14="http://schemas.microsoft.com/office/powerpoint/2010/main" val="2513784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A0F5E-6878-449F-8ECF-463DAD487E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1B2A9B-8CEF-F3BC-70AE-872F433B2FCD}"/>
              </a:ext>
            </a:extLst>
          </p:cNvPr>
          <p:cNvSpPr>
            <a:spLocks noGrp="1"/>
          </p:cNvSpPr>
          <p:nvPr>
            <p:ph sz="half" idx="2"/>
          </p:nvPr>
        </p:nvSpPr>
        <p:spPr>
          <a:xfrm>
            <a:off x="414669" y="2162997"/>
            <a:ext cx="10697379" cy="4374327"/>
          </a:xfrm>
        </p:spPr>
        <p:txBody>
          <a:bodyPr/>
          <a:lstStyle/>
          <a:p>
            <a:pPr marL="0" indent="0">
              <a:buNone/>
            </a:pPr>
            <a:r>
              <a:rPr lang="en-US" sz="2400" dirty="0"/>
              <a:t>Considering that the Federal Government and the EPA (Environmental Protection Agency) is regulating PFAS, which is inclusive of setting drinking water standards, please share if any federal funding and or budgetary funding set-aside to assist with any of these mandates.</a:t>
            </a:r>
          </a:p>
          <a:p>
            <a:pPr marL="971550" lvl="1" indent="-457200">
              <a:buFont typeface="+mj-lt"/>
              <a:buAutoNum type="alphaLcPeriod"/>
            </a:pPr>
            <a:r>
              <a:rPr lang="en-US" dirty="0"/>
              <a:t>Specify plans for the pending EPA and PFAS regulations for the water treatment plants and WWTP.</a:t>
            </a:r>
          </a:p>
        </p:txBody>
      </p:sp>
      <p:sp>
        <p:nvSpPr>
          <p:cNvPr id="3" name="Content Placeholder 2">
            <a:extLst>
              <a:ext uri="{FF2B5EF4-FFF2-40B4-BE49-F238E27FC236}">
                <a16:creationId xmlns:a16="http://schemas.microsoft.com/office/drawing/2014/main" id="{B5641F6D-F97C-D6CD-F803-E0571B923BBC}"/>
              </a:ext>
            </a:extLst>
          </p:cNvPr>
          <p:cNvSpPr>
            <a:spLocks noGrp="1"/>
          </p:cNvSpPr>
          <p:nvPr>
            <p:ph sz="half" idx="13"/>
          </p:nvPr>
        </p:nvSpPr>
        <p:spPr/>
        <p:txBody>
          <a:bodyPr>
            <a:normAutofit/>
          </a:bodyPr>
          <a:lstStyle/>
          <a:p>
            <a:r>
              <a:rPr lang="en-US" dirty="0"/>
              <a:t>Question 4 – Water/Sewer Fund </a:t>
            </a:r>
          </a:p>
        </p:txBody>
      </p:sp>
    </p:spTree>
    <p:extLst>
      <p:ext uri="{BB962C8B-B14F-4D97-AF65-F5344CB8AC3E}">
        <p14:creationId xmlns:p14="http://schemas.microsoft.com/office/powerpoint/2010/main" val="2365335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0C6DC9-7E6F-32EB-B44B-ED1E805490C5}"/>
              </a:ext>
            </a:extLst>
          </p:cNvPr>
          <p:cNvSpPr>
            <a:spLocks noGrp="1"/>
          </p:cNvSpPr>
          <p:nvPr>
            <p:ph sz="half" idx="2"/>
          </p:nvPr>
        </p:nvSpPr>
        <p:spPr>
          <a:xfrm>
            <a:off x="188911" y="1728647"/>
            <a:ext cx="11455918" cy="4962914"/>
          </a:xfrm>
        </p:spPr>
        <p:txBody>
          <a:bodyPr>
            <a:normAutofit/>
          </a:bodyPr>
          <a:lstStyle/>
          <a:p>
            <a:pPr lvl="1"/>
            <a:r>
              <a:rPr lang="en-US" sz="2400" dirty="0"/>
              <a:t>$13,287,405 in SRF Loans dedicated to PFAs</a:t>
            </a:r>
          </a:p>
          <a:p>
            <a:pPr lvl="2"/>
            <a:r>
              <a:rPr lang="en-US" dirty="0"/>
              <a:t>$10,403,414 of which is principal forgiveness</a:t>
            </a:r>
          </a:p>
          <a:p>
            <a:pPr lvl="1"/>
            <a:r>
              <a:rPr lang="en-US" sz="2400" dirty="0"/>
              <a:t>$2,473,134 in Grants</a:t>
            </a:r>
          </a:p>
          <a:p>
            <a:pPr lvl="1"/>
            <a:endParaRPr lang="en-US" sz="1800" dirty="0"/>
          </a:p>
        </p:txBody>
      </p:sp>
      <p:sp>
        <p:nvSpPr>
          <p:cNvPr id="3" name="Content Placeholder 2">
            <a:extLst>
              <a:ext uri="{FF2B5EF4-FFF2-40B4-BE49-F238E27FC236}">
                <a16:creationId xmlns:a16="http://schemas.microsoft.com/office/drawing/2014/main" id="{5BA7CE0F-BCE4-9123-1657-764817642FD0}"/>
              </a:ext>
            </a:extLst>
          </p:cNvPr>
          <p:cNvSpPr>
            <a:spLocks noGrp="1"/>
          </p:cNvSpPr>
          <p:nvPr>
            <p:ph sz="half" idx="13"/>
          </p:nvPr>
        </p:nvSpPr>
        <p:spPr>
          <a:xfrm>
            <a:off x="188911" y="1100585"/>
            <a:ext cx="10241629" cy="473825"/>
          </a:xfrm>
        </p:spPr>
        <p:txBody>
          <a:bodyPr/>
          <a:lstStyle/>
          <a:p>
            <a:pPr algn="ctr"/>
            <a:r>
              <a:rPr lang="en-US" dirty="0"/>
              <a:t>PFAS - Funding</a:t>
            </a:r>
          </a:p>
        </p:txBody>
      </p:sp>
    </p:spTree>
    <p:extLst>
      <p:ext uri="{BB962C8B-B14F-4D97-AF65-F5344CB8AC3E}">
        <p14:creationId xmlns:p14="http://schemas.microsoft.com/office/powerpoint/2010/main" val="798648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E7169-A751-9062-9660-DECDC3D7888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981D1B-21A4-5C2E-3CB2-67E3EE93BC6D}"/>
              </a:ext>
            </a:extLst>
          </p:cNvPr>
          <p:cNvSpPr>
            <a:spLocks noGrp="1"/>
          </p:cNvSpPr>
          <p:nvPr>
            <p:ph sz="half" idx="2"/>
          </p:nvPr>
        </p:nvSpPr>
        <p:spPr>
          <a:xfrm>
            <a:off x="188911" y="1873187"/>
            <a:ext cx="11246597" cy="4818373"/>
          </a:xfrm>
        </p:spPr>
        <p:txBody>
          <a:bodyPr>
            <a:normAutofit lnSpcReduction="10000"/>
          </a:bodyPr>
          <a:lstStyle/>
          <a:p>
            <a:pPr lvl="1"/>
            <a:r>
              <a:rPr lang="en-US" dirty="0"/>
              <a:t>While the new standards do not take effect for another four years, the City of Wilmington is taking the following proactive actions:</a:t>
            </a:r>
          </a:p>
          <a:p>
            <a:pPr lvl="2"/>
            <a:r>
              <a:rPr lang="en-US" sz="1800" dirty="0"/>
              <a:t>We are voluntarily testing our water (monthly) to gather the best data possible to guide future decision-making and keep our customers informed.  We will also participate in all required Federal and State testing.</a:t>
            </a:r>
          </a:p>
          <a:p>
            <a:pPr lvl="2"/>
            <a:r>
              <a:rPr lang="en-US" sz="1800" dirty="0"/>
              <a:t>We will continue to coordinate and collaborate with State and Federal regulatory agencies regarding ongoing research and rule-making developments.</a:t>
            </a:r>
          </a:p>
          <a:p>
            <a:pPr lvl="2"/>
            <a:r>
              <a:rPr lang="en-US" sz="1800" dirty="0"/>
              <a:t>We have chosen to take part in legal action that seeks to compensate Wilmington for our PFAS-related efforts.</a:t>
            </a:r>
          </a:p>
          <a:p>
            <a:pPr lvl="2"/>
            <a:r>
              <a:rPr lang="en-US" sz="1800" dirty="0"/>
              <a:t>We will continue openly communicating about PFAS, and we encourage our customers to contact us with any questions.</a:t>
            </a:r>
          </a:p>
          <a:p>
            <a:pPr lvl="2"/>
            <a:r>
              <a:rPr lang="en-US" sz="1800" dirty="0"/>
              <a:t>We are examining strategies to effectively address PFAS compounds through our water treatment process. We are focusing on the two options that our engineers believe are best suited to their findings: ion exchange and granular activated carbon (GAC). We have completed one round of seasonal testing to evaluate various media and are conducting an evaluation of the ability for an advanced treatment option to be constructed at the plant. Wilmington (and many other utilities) not only need to evaluate the best treatment options for MCL compliance but also determine how that treatment process can be constructed at the plant.</a:t>
            </a:r>
          </a:p>
          <a:p>
            <a:pPr lvl="1"/>
            <a:endParaRPr lang="en-US" sz="1800" dirty="0"/>
          </a:p>
        </p:txBody>
      </p:sp>
      <p:sp>
        <p:nvSpPr>
          <p:cNvPr id="3" name="Content Placeholder 2">
            <a:extLst>
              <a:ext uri="{FF2B5EF4-FFF2-40B4-BE49-F238E27FC236}">
                <a16:creationId xmlns:a16="http://schemas.microsoft.com/office/drawing/2014/main" id="{5D144016-4AFA-03F5-167A-9854BE493E74}"/>
              </a:ext>
            </a:extLst>
          </p:cNvPr>
          <p:cNvSpPr>
            <a:spLocks noGrp="1"/>
          </p:cNvSpPr>
          <p:nvPr>
            <p:ph sz="half" idx="13"/>
          </p:nvPr>
        </p:nvSpPr>
        <p:spPr>
          <a:xfrm>
            <a:off x="188911" y="1100585"/>
            <a:ext cx="10241629" cy="473825"/>
          </a:xfrm>
        </p:spPr>
        <p:txBody>
          <a:bodyPr/>
          <a:lstStyle/>
          <a:p>
            <a:pPr algn="ctr"/>
            <a:r>
              <a:rPr lang="en-US" dirty="0"/>
              <a:t>PFAS</a:t>
            </a:r>
          </a:p>
        </p:txBody>
      </p:sp>
    </p:spTree>
    <p:extLst>
      <p:ext uri="{BB962C8B-B14F-4D97-AF65-F5344CB8AC3E}">
        <p14:creationId xmlns:p14="http://schemas.microsoft.com/office/powerpoint/2010/main" val="1659652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CC843-32B5-DF39-AB02-74C0459F7AC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CBAAE3-5343-CAF1-6BC8-E90D0BECA7E9}"/>
              </a:ext>
            </a:extLst>
          </p:cNvPr>
          <p:cNvSpPr>
            <a:spLocks noGrp="1"/>
          </p:cNvSpPr>
          <p:nvPr>
            <p:ph sz="half" idx="2"/>
          </p:nvPr>
        </p:nvSpPr>
        <p:spPr>
          <a:xfrm>
            <a:off x="414669" y="2162997"/>
            <a:ext cx="10697379" cy="4374327"/>
          </a:xfrm>
        </p:spPr>
        <p:txBody>
          <a:bodyPr/>
          <a:lstStyle/>
          <a:p>
            <a:pPr marL="0" indent="0">
              <a:buNone/>
            </a:pPr>
            <a:r>
              <a:rPr lang="en-US" sz="2400" dirty="0"/>
              <a:t>Discuss any budgetary funding set-aside in this budget for adopting any water conservation measures and other strategies to reduce climate change.</a:t>
            </a:r>
            <a:endParaRPr lang="en-US" dirty="0"/>
          </a:p>
        </p:txBody>
      </p:sp>
      <p:sp>
        <p:nvSpPr>
          <p:cNvPr id="3" name="Content Placeholder 2">
            <a:extLst>
              <a:ext uri="{FF2B5EF4-FFF2-40B4-BE49-F238E27FC236}">
                <a16:creationId xmlns:a16="http://schemas.microsoft.com/office/drawing/2014/main" id="{AF710B5A-D057-6BEF-35A0-488A33943FC5}"/>
              </a:ext>
            </a:extLst>
          </p:cNvPr>
          <p:cNvSpPr>
            <a:spLocks noGrp="1"/>
          </p:cNvSpPr>
          <p:nvPr>
            <p:ph sz="half" idx="13"/>
          </p:nvPr>
        </p:nvSpPr>
        <p:spPr/>
        <p:txBody>
          <a:bodyPr>
            <a:normAutofit/>
          </a:bodyPr>
          <a:lstStyle/>
          <a:p>
            <a:r>
              <a:rPr lang="en-US" dirty="0"/>
              <a:t>Question 5 – Water/Sewer Fund </a:t>
            </a:r>
          </a:p>
        </p:txBody>
      </p:sp>
    </p:spTree>
    <p:extLst>
      <p:ext uri="{BB962C8B-B14F-4D97-AF65-F5344CB8AC3E}">
        <p14:creationId xmlns:p14="http://schemas.microsoft.com/office/powerpoint/2010/main" val="1913334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EB16B-06E4-1D02-2C6D-23FFAB9113F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3DE85D-0404-A5C7-1948-2ABFE460E635}"/>
              </a:ext>
            </a:extLst>
          </p:cNvPr>
          <p:cNvSpPr>
            <a:spLocks noGrp="1"/>
          </p:cNvSpPr>
          <p:nvPr>
            <p:ph sz="half" idx="2"/>
          </p:nvPr>
        </p:nvSpPr>
        <p:spPr>
          <a:xfrm>
            <a:off x="188911" y="1728647"/>
            <a:ext cx="11455918" cy="4962914"/>
          </a:xfrm>
        </p:spPr>
        <p:txBody>
          <a:bodyPr>
            <a:normAutofit fontScale="92500" lnSpcReduction="10000"/>
          </a:bodyPr>
          <a:lstStyle/>
          <a:p>
            <a:pPr>
              <a:buClr>
                <a:schemeClr val="accent5"/>
              </a:buClr>
              <a:buFont typeface="Wingdings" panose="05000000000000000000" pitchFamily="2" charset="2"/>
              <a:buChar char="§"/>
            </a:pPr>
            <a:r>
              <a:rPr lang="en-US" sz="2400" dirty="0">
                <a:solidFill>
                  <a:srgbClr val="000000"/>
                </a:solidFill>
              </a:rPr>
              <a:t>Water Conservation Rates</a:t>
            </a:r>
          </a:p>
          <a:p>
            <a:pPr lvl="1">
              <a:buFont typeface="Wingdings" panose="05000000000000000000" pitchFamily="2" charset="2"/>
              <a:buChar char="Ø"/>
            </a:pPr>
            <a:r>
              <a:rPr lang="en-US" dirty="0">
                <a:solidFill>
                  <a:srgbClr val="000000"/>
                </a:solidFill>
              </a:rPr>
              <a:t>The City of Wilmington approved Water Conservation Rates for residential water customers in fiscal year 2006. These rates took effect July 1, 2005. The purpose of the rate structure is to promote water conservation among City of Wilmington water customers.</a:t>
            </a:r>
          </a:p>
          <a:p>
            <a:pPr lvl="1">
              <a:buFont typeface="Wingdings" panose="05000000000000000000" pitchFamily="2" charset="2"/>
              <a:buChar char="Ø"/>
            </a:pPr>
            <a:r>
              <a:rPr lang="en-US" dirty="0">
                <a:solidFill>
                  <a:srgbClr val="000000"/>
                </a:solidFill>
              </a:rPr>
              <a:t>The residential rates are Inclining Block Rates.  Effective July 1, 2018, the City switched from quarterly to monthly billing. Monthly billing makes it easier to manage payments and household budgets, avoid delinquency, track water usage, and avoid huge bill spikes by identifying leaks faster. </a:t>
            </a:r>
            <a:endParaRPr lang="en-US" sz="2400" dirty="0">
              <a:solidFill>
                <a:srgbClr val="000000"/>
              </a:solidFill>
            </a:endParaRPr>
          </a:p>
          <a:p>
            <a:pPr>
              <a:buClr>
                <a:schemeClr val="accent5"/>
              </a:buClr>
              <a:buFont typeface="Wingdings" panose="05000000000000000000" pitchFamily="2" charset="2"/>
              <a:buChar char="§"/>
            </a:pPr>
            <a:r>
              <a:rPr lang="en-US" sz="2400" dirty="0">
                <a:solidFill>
                  <a:srgbClr val="000000"/>
                </a:solidFill>
              </a:rPr>
              <a:t>The FY’26 Operating Budget funds our annual contribution to the Water Resources Agency (WRA).</a:t>
            </a:r>
          </a:p>
          <a:p>
            <a:pPr>
              <a:buClr>
                <a:schemeClr val="accent5"/>
              </a:buClr>
              <a:buFont typeface="Wingdings" panose="05000000000000000000" pitchFamily="2" charset="2"/>
              <a:buChar char="§"/>
            </a:pPr>
            <a:r>
              <a:rPr lang="en-US" dirty="0">
                <a:solidFill>
                  <a:srgbClr val="000000"/>
                </a:solidFill>
              </a:rPr>
              <a:t>Funds are included for the Annual Water Protection Subsidy for source water protection activities within the watershed.</a:t>
            </a:r>
            <a:endParaRPr lang="en-US" sz="2400" dirty="0">
              <a:solidFill>
                <a:srgbClr val="000000"/>
              </a:solidFill>
            </a:endParaRPr>
          </a:p>
          <a:p>
            <a:pPr>
              <a:buClr>
                <a:schemeClr val="accent5"/>
              </a:buClr>
              <a:buFont typeface="Wingdings" panose="05000000000000000000" pitchFamily="2" charset="2"/>
              <a:buChar char="§"/>
            </a:pPr>
            <a:r>
              <a:rPr lang="en-US" sz="2400" dirty="0">
                <a:solidFill>
                  <a:srgbClr val="000000"/>
                </a:solidFill>
              </a:rPr>
              <a:t>Public Works leads Resilient Wilmington and continues to work towards multiple sustainability goals.</a:t>
            </a:r>
          </a:p>
          <a:p>
            <a:pPr>
              <a:buClr>
                <a:schemeClr val="accent5"/>
              </a:buClr>
              <a:buFont typeface="Wingdings" panose="05000000000000000000" pitchFamily="2" charset="2"/>
              <a:buChar char="§"/>
            </a:pPr>
            <a:r>
              <a:rPr lang="en-US" sz="2400" dirty="0">
                <a:solidFill>
                  <a:srgbClr val="000000"/>
                </a:solidFill>
              </a:rPr>
              <a:t>We are purchasing hybrid and EV fleet vehicles as part of our resiliency efforts.</a:t>
            </a:r>
          </a:p>
          <a:p>
            <a:pPr>
              <a:buClr>
                <a:schemeClr val="accent5"/>
              </a:buClr>
              <a:buFont typeface="Wingdings" panose="05000000000000000000" pitchFamily="2" charset="2"/>
              <a:buChar char="§"/>
            </a:pPr>
            <a:r>
              <a:rPr lang="en-US" sz="2400" dirty="0">
                <a:solidFill>
                  <a:srgbClr val="000000"/>
                </a:solidFill>
              </a:rPr>
              <a:t>The City has been a member of the Climate Registry since 2012 and has engaged in multiple projects to reduce Green House Gas emissions.</a:t>
            </a:r>
          </a:p>
          <a:p>
            <a:pPr>
              <a:buClr>
                <a:schemeClr val="accent5"/>
              </a:buClr>
              <a:buFont typeface="Wingdings" panose="05000000000000000000" pitchFamily="2" charset="2"/>
              <a:buChar char="§"/>
            </a:pPr>
            <a:endParaRPr lang="en-US" sz="2400" dirty="0"/>
          </a:p>
          <a:p>
            <a:pPr lvl="1"/>
            <a:endParaRPr lang="en-US" sz="2400" dirty="0"/>
          </a:p>
        </p:txBody>
      </p:sp>
      <p:sp>
        <p:nvSpPr>
          <p:cNvPr id="3" name="Content Placeholder 2">
            <a:extLst>
              <a:ext uri="{FF2B5EF4-FFF2-40B4-BE49-F238E27FC236}">
                <a16:creationId xmlns:a16="http://schemas.microsoft.com/office/drawing/2014/main" id="{83C8C31B-5C5E-FB0F-3E27-0A389386F2D6}"/>
              </a:ext>
            </a:extLst>
          </p:cNvPr>
          <p:cNvSpPr>
            <a:spLocks noGrp="1"/>
          </p:cNvSpPr>
          <p:nvPr>
            <p:ph sz="half" idx="13"/>
          </p:nvPr>
        </p:nvSpPr>
        <p:spPr>
          <a:xfrm>
            <a:off x="188911" y="1100585"/>
            <a:ext cx="10241629" cy="473825"/>
          </a:xfrm>
        </p:spPr>
        <p:txBody>
          <a:bodyPr/>
          <a:lstStyle/>
          <a:p>
            <a:pPr algn="ctr"/>
            <a:r>
              <a:rPr lang="en-US" dirty="0"/>
              <a:t>Conservation Measures/Climate Change</a:t>
            </a:r>
          </a:p>
        </p:txBody>
      </p:sp>
    </p:spTree>
    <p:extLst>
      <p:ext uri="{BB962C8B-B14F-4D97-AF65-F5344CB8AC3E}">
        <p14:creationId xmlns:p14="http://schemas.microsoft.com/office/powerpoint/2010/main" val="658007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2019107"/>
            <a:ext cx="10377377" cy="4518217"/>
          </a:xfrm>
        </p:spPr>
        <p:txBody>
          <a:bodyPr>
            <a:normAutofit/>
          </a:bodyPr>
          <a:lstStyle/>
          <a:p>
            <a:pPr marL="0" indent="0">
              <a:buNone/>
            </a:pPr>
            <a:r>
              <a:rPr lang="en-US" dirty="0"/>
              <a:t>Discuss any proposed changes to positions (new position, deleted position, upgrade, downgrade, realignment, title change, salary adjustment, etc.).</a:t>
            </a:r>
          </a:p>
          <a:p>
            <a:pPr marL="971550" lvl="1" indent="-457200">
              <a:buFont typeface="+mj-lt"/>
              <a:buAutoNum type="alphaLcPeriod"/>
            </a:pPr>
            <a:r>
              <a:rPr lang="en-US" dirty="0"/>
              <a:t>Share any vacant positions.</a:t>
            </a:r>
          </a:p>
          <a:p>
            <a:pPr marL="1485900" lvl="2" indent="-514350">
              <a:buFont typeface="+mj-lt"/>
              <a:buAutoNum type="romanLcPeriod"/>
            </a:pPr>
            <a:r>
              <a:rPr lang="en-US" dirty="0"/>
              <a:t>Specify duration of the vacancy.</a:t>
            </a:r>
          </a:p>
          <a:p>
            <a:pPr marL="1485900" lvl="2" indent="-514350">
              <a:buFont typeface="+mj-lt"/>
              <a:buAutoNum type="romanLcPeriod"/>
            </a:pPr>
            <a:r>
              <a:rPr lang="en-US" dirty="0"/>
              <a:t>Specify timeframe for filling position.</a:t>
            </a:r>
          </a:p>
          <a:p>
            <a:pPr marL="1485900" lvl="2" indent="-514350">
              <a:buFont typeface="+mj-lt"/>
              <a:buAutoNum type="romanLcPeriod"/>
            </a:pPr>
            <a:r>
              <a:rPr lang="en-US" dirty="0"/>
              <a:t>Specify any impact on Overtime, Temp Agency, and or Consultants.</a:t>
            </a:r>
          </a:p>
          <a:p>
            <a:pPr marL="1485900" lvl="2" indent="-514350">
              <a:buFont typeface="+mj-lt"/>
              <a:buAutoNum type="romanLcPeriod"/>
            </a:pPr>
            <a:r>
              <a:rPr lang="en-US" dirty="0"/>
              <a:t>Specify any impact with the Residency requirement for filling any vacant positions.</a:t>
            </a:r>
          </a:p>
          <a:p>
            <a:pPr marL="1485900" lvl="2" indent="-514350">
              <a:buFont typeface="+mj-lt"/>
              <a:buAutoNum type="romanLcPeriod"/>
            </a:pPr>
            <a:r>
              <a:rPr lang="en-US" dirty="0"/>
              <a:t>Share about the department retention and resource program.</a:t>
            </a:r>
          </a:p>
          <a:p>
            <a:pPr marL="971550" lvl="1" indent="-457200">
              <a:buFont typeface="+mj-lt"/>
              <a:buAutoNum type="alphaLcPeriod"/>
            </a:pPr>
            <a:r>
              <a:rPr lang="en-US" dirty="0"/>
              <a:t>Share the number of positions that are split funded between the Water Sewer and the General Fund.</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6 – Water/Sewer Fund </a:t>
            </a:r>
          </a:p>
        </p:txBody>
      </p:sp>
    </p:spTree>
    <p:extLst>
      <p:ext uri="{BB962C8B-B14F-4D97-AF65-F5344CB8AC3E}">
        <p14:creationId xmlns:p14="http://schemas.microsoft.com/office/powerpoint/2010/main" val="2444876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923702"/>
            <a:ext cx="10549973" cy="473825"/>
          </a:xfrm>
        </p:spPr>
        <p:txBody>
          <a:bodyPr>
            <a:normAutofit/>
          </a:bodyPr>
          <a:lstStyle/>
          <a:p>
            <a:pPr algn="ctr"/>
            <a:r>
              <a:rPr lang="en-US" dirty="0"/>
              <a:t>Changes / Vacant Positions – Water/Sewer Fund </a:t>
            </a:r>
          </a:p>
        </p:txBody>
      </p:sp>
      <p:graphicFrame>
        <p:nvGraphicFramePr>
          <p:cNvPr id="4" name="Object 3">
            <a:extLst>
              <a:ext uri="{FF2B5EF4-FFF2-40B4-BE49-F238E27FC236}">
                <a16:creationId xmlns:a16="http://schemas.microsoft.com/office/drawing/2014/main" id="{D753EC8A-3FEC-42C9-9390-25D991033C07}"/>
              </a:ext>
            </a:extLst>
          </p:cNvPr>
          <p:cNvGraphicFramePr>
            <a:graphicFrameLocks noChangeAspect="1"/>
          </p:cNvGraphicFramePr>
          <p:nvPr>
            <p:extLst>
              <p:ext uri="{D42A27DB-BD31-4B8C-83A1-F6EECF244321}">
                <p14:modId xmlns:p14="http://schemas.microsoft.com/office/powerpoint/2010/main" val="349273624"/>
              </p:ext>
            </p:extLst>
          </p:nvPr>
        </p:nvGraphicFramePr>
        <p:xfrm>
          <a:off x="3455378" y="1610891"/>
          <a:ext cx="5281244" cy="3423817"/>
        </p:xfrm>
        <a:graphic>
          <a:graphicData uri="http://schemas.openxmlformats.org/presentationml/2006/ole">
            <mc:AlternateContent xmlns:mc="http://schemas.openxmlformats.org/markup-compatibility/2006">
              <mc:Choice xmlns:v="urn:schemas-microsoft-com:vml" Requires="v">
                <p:oleObj name="Worksheet" r:id="rId2" imgW="5600628" imgH="3629122" progId="Excel.Sheet.8">
                  <p:embed/>
                </p:oleObj>
              </mc:Choice>
              <mc:Fallback>
                <p:oleObj name="Worksheet" r:id="rId2" imgW="5600628" imgH="3629122" progId="Excel.Sheet.8">
                  <p:embed/>
                  <p:pic>
                    <p:nvPicPr>
                      <p:cNvPr id="4" name="Object 3">
                        <a:extLst>
                          <a:ext uri="{FF2B5EF4-FFF2-40B4-BE49-F238E27FC236}">
                            <a16:creationId xmlns:a16="http://schemas.microsoft.com/office/drawing/2014/main" id="{D753EC8A-3FEC-42C9-9390-25D991033C07}"/>
                          </a:ext>
                        </a:extLst>
                      </p:cNvPr>
                      <p:cNvPicPr/>
                      <p:nvPr/>
                    </p:nvPicPr>
                    <p:blipFill>
                      <a:blip r:embed="rId3"/>
                      <a:stretch>
                        <a:fillRect/>
                      </a:stretch>
                    </p:blipFill>
                    <p:spPr>
                      <a:xfrm>
                        <a:off x="3455378" y="1610891"/>
                        <a:ext cx="5281244" cy="3423817"/>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568911A4-D45C-356D-BE57-F559725B7586}"/>
              </a:ext>
            </a:extLst>
          </p:cNvPr>
          <p:cNvSpPr txBox="1"/>
          <p:nvPr/>
        </p:nvSpPr>
        <p:spPr>
          <a:xfrm>
            <a:off x="656209" y="5384628"/>
            <a:ext cx="10879582" cy="400110"/>
          </a:xfrm>
          <a:prstGeom prst="rect">
            <a:avLst/>
          </a:prstGeom>
          <a:noFill/>
        </p:spPr>
        <p:txBody>
          <a:bodyPr wrap="square" rtlCol="0">
            <a:spAutoFit/>
          </a:bodyPr>
          <a:lstStyle/>
          <a:p>
            <a:pPr marL="742950" lvl="1" indent="-285750">
              <a:buClr>
                <a:srgbClr val="0070C0"/>
              </a:buClr>
              <a:buFont typeface="Wingdings" panose="05000000000000000000" pitchFamily="2" charset="2"/>
              <a:buChar char="§"/>
            </a:pPr>
            <a:r>
              <a:rPr lang="en-US" sz="2000" dirty="0"/>
              <a:t>No Changes to Positions in Water/Sewer Fund</a:t>
            </a:r>
          </a:p>
        </p:txBody>
      </p:sp>
    </p:spTree>
    <p:extLst>
      <p:ext uri="{BB962C8B-B14F-4D97-AF65-F5344CB8AC3E}">
        <p14:creationId xmlns:p14="http://schemas.microsoft.com/office/powerpoint/2010/main" val="2654727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BAEB-E7CC-F4EC-A846-3150B2E2D4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44A98A-C63B-9C36-CDEE-5F82C3E8BBE7}"/>
              </a:ext>
            </a:extLst>
          </p:cNvPr>
          <p:cNvSpPr>
            <a:spLocks noGrp="1"/>
          </p:cNvSpPr>
          <p:nvPr>
            <p:ph sz="half" idx="13"/>
          </p:nvPr>
        </p:nvSpPr>
        <p:spPr>
          <a:xfrm>
            <a:off x="188911" y="923702"/>
            <a:ext cx="10549973" cy="473825"/>
          </a:xfrm>
        </p:spPr>
        <p:txBody>
          <a:bodyPr>
            <a:normAutofit/>
          </a:bodyPr>
          <a:lstStyle/>
          <a:p>
            <a:pPr algn="ctr"/>
            <a:r>
              <a:rPr lang="en-US" dirty="0"/>
              <a:t>Vacant Positions – Water/Sewer Fund </a:t>
            </a:r>
          </a:p>
        </p:txBody>
      </p:sp>
      <p:sp>
        <p:nvSpPr>
          <p:cNvPr id="5" name="TextBox 4">
            <a:extLst>
              <a:ext uri="{FF2B5EF4-FFF2-40B4-BE49-F238E27FC236}">
                <a16:creationId xmlns:a16="http://schemas.microsoft.com/office/drawing/2014/main" id="{4A09B0DE-3E5C-0177-A3C8-D55E8079F6EE}"/>
              </a:ext>
            </a:extLst>
          </p:cNvPr>
          <p:cNvSpPr txBox="1"/>
          <p:nvPr/>
        </p:nvSpPr>
        <p:spPr>
          <a:xfrm>
            <a:off x="188911" y="1808566"/>
            <a:ext cx="11036595" cy="3785652"/>
          </a:xfrm>
          <a:prstGeom prst="rect">
            <a:avLst/>
          </a:prstGeom>
          <a:noFill/>
        </p:spPr>
        <p:txBody>
          <a:bodyPr wrap="square" rtlCol="0">
            <a:spAutoFit/>
          </a:bodyPr>
          <a:lstStyle/>
          <a:p>
            <a:pPr marL="742950" lvl="1" indent="-285750">
              <a:buClr>
                <a:schemeClr val="accent5"/>
              </a:buClr>
              <a:buFont typeface="Wingdings" panose="05000000000000000000" pitchFamily="2" charset="2"/>
              <a:buChar char="§"/>
            </a:pPr>
            <a:r>
              <a:rPr lang="en-US" sz="2000" dirty="0"/>
              <a:t>We are working closely with Human Resources to fill vacancies as quickly as possible that are approved by the Chief of Staff.</a:t>
            </a:r>
          </a:p>
          <a:p>
            <a:pPr marL="742950" lvl="1" indent="-285750">
              <a:buClr>
                <a:schemeClr val="accent5"/>
              </a:buClr>
              <a:buFont typeface="Wingdings" panose="05000000000000000000" pitchFamily="2" charset="2"/>
              <a:buChar char="§"/>
            </a:pPr>
            <a:r>
              <a:rPr lang="en-US" sz="2000" dirty="0"/>
              <a:t>Public Works averages 30-35 vacancies due to employee turnover and has experienced difficulty in the current labor market attracting and retaining qualified staff due to the available salary ranges and residency requirements. One applicant for Forest Program Operation Supervisor turned down the position due to the City’s Residency Requirement. It’s worth noting that she applied because of the Administration’s notice that there was no longer a residency requirement at the time. </a:t>
            </a:r>
          </a:p>
          <a:p>
            <a:pPr marL="742950" lvl="1" indent="-285750">
              <a:buClr>
                <a:schemeClr val="accent5"/>
              </a:buClr>
              <a:buFont typeface="Wingdings" panose="05000000000000000000" pitchFamily="2" charset="2"/>
              <a:buChar char="§"/>
            </a:pPr>
            <a:r>
              <a:rPr lang="en-US" sz="2000" dirty="0"/>
              <a:t>Temp Employees are being used to perform some of the job functions of vacant positions where possible.</a:t>
            </a:r>
          </a:p>
          <a:p>
            <a:pPr marL="742950" lvl="1" indent="-285750">
              <a:buClr>
                <a:schemeClr val="accent5"/>
              </a:buClr>
              <a:buFont typeface="Wingdings" panose="05000000000000000000" pitchFamily="2" charset="2"/>
              <a:buChar char="§"/>
            </a:pPr>
            <a:r>
              <a:rPr lang="en-US" sz="2000" dirty="0"/>
              <a:t>There are (24) General Fund Positions that are split funded in the Water/Sewer Fund.</a:t>
            </a:r>
          </a:p>
          <a:p>
            <a:pPr marL="1257300" lvl="2" indent="-342900">
              <a:buClr>
                <a:schemeClr val="accent5"/>
              </a:buClr>
              <a:buFont typeface="Wingdings" panose="05000000000000000000" pitchFamily="2" charset="2"/>
              <a:buChar char="Ø"/>
            </a:pPr>
            <a:r>
              <a:rPr lang="en-US" dirty="0"/>
              <a:t>These are mainly administrative staff that work between both funds.</a:t>
            </a:r>
          </a:p>
        </p:txBody>
      </p:sp>
    </p:spTree>
    <p:extLst>
      <p:ext uri="{BB962C8B-B14F-4D97-AF65-F5344CB8AC3E}">
        <p14:creationId xmlns:p14="http://schemas.microsoft.com/office/powerpoint/2010/main" val="773594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57200" y="1662545"/>
            <a:ext cx="10733755" cy="4874779"/>
          </a:xfrm>
        </p:spPr>
        <p:txBody>
          <a:bodyPr>
            <a:normAutofit/>
          </a:bodyPr>
          <a:lstStyle/>
          <a:p>
            <a:pPr marL="0" indent="0">
              <a:buNone/>
            </a:pPr>
            <a:r>
              <a:rPr lang="en-US" dirty="0"/>
              <a:t>Understanding that the Wastewater Treatment Plant is the City’s largest asset and the largest expenditure, discuss the approximately </a:t>
            </a:r>
            <a:r>
              <a:rPr lang="en-US" b="1" u="sng" dirty="0"/>
              <a:t>$26M </a:t>
            </a:r>
            <a:r>
              <a:rPr lang="en-US" dirty="0"/>
              <a:t>budgeted in the Contracted Maintenance account line, up </a:t>
            </a:r>
            <a:r>
              <a:rPr lang="en-US" b="1" dirty="0"/>
              <a:t>$1.2M </a:t>
            </a:r>
            <a:r>
              <a:rPr lang="en-US" dirty="0"/>
              <a:t>over the prior year’s budget.</a:t>
            </a:r>
          </a:p>
          <a:p>
            <a:pPr marL="971550" lvl="1" indent="-457200">
              <a:buFont typeface="+mj-lt"/>
              <a:buAutoNum type="alphaLcPeriod"/>
            </a:pPr>
            <a:r>
              <a:rPr lang="en-US" dirty="0"/>
              <a:t>Specify vendor name, length of contract.</a:t>
            </a:r>
          </a:p>
          <a:p>
            <a:pPr marL="971550" lvl="1" indent="-457200">
              <a:buFont typeface="+mj-lt"/>
              <a:buAutoNum type="alphaLcPeriod"/>
            </a:pPr>
            <a:r>
              <a:rPr lang="en-US" dirty="0"/>
              <a:t>Specify community investment.</a:t>
            </a:r>
          </a:p>
          <a:p>
            <a:pPr marL="971550" lvl="1" indent="-457200">
              <a:buFont typeface="+mj-lt"/>
              <a:buAutoNum type="alphaLcPeriod"/>
            </a:pPr>
            <a:r>
              <a:rPr lang="en-US" dirty="0"/>
              <a:t>Specify funding allocated for sewer maintenance pest control.</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7 – Water/Sewer Fund </a:t>
            </a:r>
          </a:p>
        </p:txBody>
      </p:sp>
    </p:spTree>
    <p:extLst>
      <p:ext uri="{BB962C8B-B14F-4D97-AF65-F5344CB8AC3E}">
        <p14:creationId xmlns:p14="http://schemas.microsoft.com/office/powerpoint/2010/main" val="3193532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57200" y="1662545"/>
            <a:ext cx="10733755" cy="4874779"/>
          </a:xfrm>
        </p:spPr>
        <p:txBody>
          <a:bodyPr>
            <a:normAutofit/>
          </a:bodyPr>
          <a:lstStyle/>
          <a:p>
            <a:pPr marL="0" indent="0">
              <a:buNone/>
            </a:pPr>
            <a:r>
              <a:rPr lang="en-US" dirty="0"/>
              <a:t>Contracted Maintenance Services - $24.699M</a:t>
            </a:r>
          </a:p>
          <a:p>
            <a:pPr lvl="1"/>
            <a:r>
              <a:rPr lang="en-US" dirty="0"/>
              <a:t>WWTP Operations and Maintenance agreement for 20 years with Operations Management International (OMI). </a:t>
            </a:r>
          </a:p>
          <a:p>
            <a:pPr lvl="1"/>
            <a:r>
              <a:rPr lang="en-US" dirty="0"/>
              <a:t>Local Community Investment</a:t>
            </a:r>
          </a:p>
          <a:p>
            <a:pPr lvl="2"/>
            <a:r>
              <a:rPr lang="en-US" dirty="0"/>
              <a:t>School Supplies for the Back-To-School Drive - August</a:t>
            </a:r>
          </a:p>
          <a:p>
            <a:pPr lvl="2"/>
            <a:r>
              <a:rPr lang="en-US" dirty="0"/>
              <a:t>Food Drive for the Sunday Breakfast Mission - November</a:t>
            </a:r>
          </a:p>
          <a:p>
            <a:pPr lvl="2"/>
            <a:r>
              <a:rPr lang="en-US" dirty="0"/>
              <a:t>Collected Toys for the Mayor's Toy Drive - December</a:t>
            </a:r>
          </a:p>
          <a:p>
            <a:pPr lvl="2"/>
            <a:r>
              <a:rPr lang="en-US" dirty="0"/>
              <a:t>Assembled 250 Snack Bags for The WRK Group at The Warehouse - January</a:t>
            </a:r>
          </a:p>
          <a:p>
            <a:pPr lvl="2"/>
            <a:r>
              <a:rPr lang="en-US" dirty="0"/>
              <a:t>Park Cleanup and Beautification of Brandywine Playground - April</a:t>
            </a:r>
          </a:p>
          <a:p>
            <a:pPr lvl="2"/>
            <a:r>
              <a:rPr lang="en-US" dirty="0"/>
              <a:t>Earth and Arbor Day Event - April</a:t>
            </a:r>
          </a:p>
          <a:p>
            <a:pPr lvl="2"/>
            <a:r>
              <a:rPr lang="en-US" dirty="0"/>
              <a:t>Summer Internship - Delaware Resident</a:t>
            </a:r>
          </a:p>
          <a:p>
            <a:pPr lvl="2"/>
            <a:r>
              <a:rPr lang="en-US" dirty="0"/>
              <a:t>On-Site Tours for The Tatnall School – February</a:t>
            </a:r>
          </a:p>
          <a:p>
            <a:pPr lvl="1"/>
            <a:r>
              <a:rPr lang="en-US" dirty="0"/>
              <a:t>Sewer Maintenance has budgeted $15k for Pest Control for FY’26.</a:t>
            </a:r>
          </a:p>
          <a:p>
            <a:pPr lvl="1"/>
            <a:endParaRPr lang="en-US" dirty="0"/>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733755" cy="473825"/>
          </a:xfrm>
        </p:spPr>
        <p:txBody>
          <a:bodyPr>
            <a:normAutofit/>
          </a:bodyPr>
          <a:lstStyle/>
          <a:p>
            <a:pPr algn="ctr"/>
            <a:r>
              <a:rPr lang="en-US" dirty="0"/>
              <a:t>Contracted Maintenance Services - WWTP – Water/Sewer Fund </a:t>
            </a:r>
          </a:p>
        </p:txBody>
      </p:sp>
    </p:spTree>
    <p:extLst>
      <p:ext uri="{BB962C8B-B14F-4D97-AF65-F5344CB8AC3E}">
        <p14:creationId xmlns:p14="http://schemas.microsoft.com/office/powerpoint/2010/main" val="286677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35935" y="1758575"/>
            <a:ext cx="10968535" cy="4778749"/>
          </a:xfrm>
        </p:spPr>
        <p:txBody>
          <a:bodyPr/>
          <a:lstStyle/>
          <a:p>
            <a:pPr marL="0" indent="0">
              <a:buNone/>
            </a:pPr>
            <a:r>
              <a:rPr lang="en-US" dirty="0"/>
              <a:t>Justify the </a:t>
            </a:r>
            <a:r>
              <a:rPr lang="en-US" b="1" u="sng" dirty="0"/>
              <a:t>$5.7M </a:t>
            </a:r>
            <a:r>
              <a:rPr lang="en-US" dirty="0"/>
              <a:t>budgeted in Professional Fees, up ~</a:t>
            </a:r>
            <a:r>
              <a:rPr lang="en-US" b="1" u="sng" dirty="0"/>
              <a:t>$800K </a:t>
            </a:r>
            <a:r>
              <a:rPr lang="en-US" dirty="0"/>
              <a:t>over the prior year’s budget (Consultants </a:t>
            </a:r>
            <a:r>
              <a:rPr lang="en-US" b="1" dirty="0"/>
              <a:t>$2.1M</a:t>
            </a:r>
            <a:r>
              <a:rPr lang="en-US" dirty="0"/>
              <a:t>, Engineering </a:t>
            </a:r>
            <a:r>
              <a:rPr lang="en-US" b="1" dirty="0"/>
              <a:t>$2.8M</a:t>
            </a:r>
            <a:r>
              <a:rPr lang="en-US" dirty="0"/>
              <a:t>, Legal </a:t>
            </a:r>
            <a:r>
              <a:rPr lang="en-US" b="1" dirty="0"/>
              <a:t>$103K</a:t>
            </a:r>
            <a:r>
              <a:rPr lang="en-US" dirty="0"/>
              <a:t>, and Temp Agency </a:t>
            </a:r>
            <a:r>
              <a:rPr lang="en-US" b="1" dirty="0"/>
              <a:t>$555K</a:t>
            </a:r>
            <a:r>
              <a:rPr lang="en-US" dirty="0"/>
              <a:t>), considering the 104.45 full time employees, while realizing some outside expertise is required.</a:t>
            </a:r>
          </a:p>
          <a:p>
            <a:pPr marL="971550" lvl="1" indent="-457200">
              <a:buFont typeface="+mj-lt"/>
              <a:buAutoNum type="alphaLcPeriod"/>
            </a:pPr>
            <a:r>
              <a:rPr lang="en-US" dirty="0"/>
              <a:t>Specify vendor name, amount of contract, expiration date, length of contract, how long City has been doing business with the vendor, and purpose.</a:t>
            </a:r>
          </a:p>
          <a:p>
            <a:pPr marL="971550" lvl="1" indent="-457200">
              <a:buFont typeface="+mj-lt"/>
              <a:buAutoNum type="alphaLcPeriod"/>
            </a:pPr>
            <a:r>
              <a:rPr lang="en-US" dirty="0"/>
              <a:t>Specify if there are any DBE’s.</a:t>
            </a:r>
          </a:p>
          <a:p>
            <a:pPr marL="971550" lvl="1" indent="-457200">
              <a:buFont typeface="+mj-lt"/>
              <a:buAutoNum type="alphaLcPeriod"/>
            </a:pPr>
            <a:r>
              <a:rPr lang="en-US" dirty="0"/>
              <a:t>Specify any re-occurring one-year agreements.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8 – Water/Sewer Fund </a:t>
            </a:r>
          </a:p>
        </p:txBody>
      </p:sp>
    </p:spTree>
    <p:extLst>
      <p:ext uri="{BB962C8B-B14F-4D97-AF65-F5344CB8AC3E}">
        <p14:creationId xmlns:p14="http://schemas.microsoft.com/office/powerpoint/2010/main" val="3389962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F31E1FF2-A080-4755-92BE-5974E542B288}"/>
              </a:ext>
            </a:extLst>
          </p:cNvPr>
          <p:cNvGraphicFramePr>
            <a:graphicFrameLocks noChangeAspect="1"/>
          </p:cNvGraphicFramePr>
          <p:nvPr>
            <p:extLst>
              <p:ext uri="{D42A27DB-BD31-4B8C-83A1-F6EECF244321}">
                <p14:modId xmlns:p14="http://schemas.microsoft.com/office/powerpoint/2010/main" val="1778470708"/>
              </p:ext>
            </p:extLst>
          </p:nvPr>
        </p:nvGraphicFramePr>
        <p:xfrm>
          <a:off x="811213" y="825500"/>
          <a:ext cx="9128125" cy="5922963"/>
        </p:xfrm>
        <a:graphic>
          <a:graphicData uri="http://schemas.openxmlformats.org/presentationml/2006/ole">
            <mc:AlternateContent xmlns:mc="http://schemas.openxmlformats.org/markup-compatibility/2006">
              <mc:Choice xmlns:v="urn:schemas-microsoft-com:vml" Requires="v">
                <p:oleObj name="Worksheet" r:id="rId2" imgW="12468171" imgH="8086822" progId="Excel.Sheet.8">
                  <p:embed/>
                </p:oleObj>
              </mc:Choice>
              <mc:Fallback>
                <p:oleObj name="Worksheet" r:id="rId2" imgW="12468171" imgH="8086822" progId="Excel.Sheet.8">
                  <p:embed/>
                  <p:pic>
                    <p:nvPicPr>
                      <p:cNvPr id="5" name="Object 4">
                        <a:extLst>
                          <a:ext uri="{FF2B5EF4-FFF2-40B4-BE49-F238E27FC236}">
                            <a16:creationId xmlns:a16="http://schemas.microsoft.com/office/drawing/2014/main" id="{F31E1FF2-A080-4755-92BE-5974E542B288}"/>
                          </a:ext>
                        </a:extLst>
                      </p:cNvPr>
                      <p:cNvPicPr/>
                      <p:nvPr/>
                    </p:nvPicPr>
                    <p:blipFill>
                      <a:blip r:embed="rId3"/>
                      <a:stretch>
                        <a:fillRect/>
                      </a:stretch>
                    </p:blipFill>
                    <p:spPr>
                      <a:xfrm>
                        <a:off x="811213" y="825500"/>
                        <a:ext cx="9128125" cy="5922963"/>
                      </a:xfrm>
                      <a:prstGeom prst="rect">
                        <a:avLst/>
                      </a:prstGeom>
                    </p:spPr>
                  </p:pic>
                </p:oleObj>
              </mc:Fallback>
            </mc:AlternateContent>
          </a:graphicData>
        </a:graphic>
      </p:graphicFrame>
    </p:spTree>
    <p:extLst>
      <p:ext uri="{BB962C8B-B14F-4D97-AF65-F5344CB8AC3E}">
        <p14:creationId xmlns:p14="http://schemas.microsoft.com/office/powerpoint/2010/main" val="3709365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F31E1FF2-A080-4755-92BE-5974E542B288}"/>
              </a:ext>
            </a:extLst>
          </p:cNvPr>
          <p:cNvGraphicFramePr>
            <a:graphicFrameLocks noChangeAspect="1"/>
          </p:cNvGraphicFramePr>
          <p:nvPr>
            <p:extLst>
              <p:ext uri="{D42A27DB-BD31-4B8C-83A1-F6EECF244321}">
                <p14:modId xmlns:p14="http://schemas.microsoft.com/office/powerpoint/2010/main" val="1307429926"/>
              </p:ext>
            </p:extLst>
          </p:nvPr>
        </p:nvGraphicFramePr>
        <p:xfrm>
          <a:off x="1283025" y="799907"/>
          <a:ext cx="8654189" cy="5966645"/>
        </p:xfrm>
        <a:graphic>
          <a:graphicData uri="http://schemas.openxmlformats.org/presentationml/2006/ole">
            <mc:AlternateContent xmlns:mc="http://schemas.openxmlformats.org/markup-compatibility/2006">
              <mc:Choice xmlns:v="urn:schemas-microsoft-com:vml" Requires="v">
                <p:oleObj name="Worksheet" r:id="rId2" imgW="12296685" imgH="8477218" progId="Excel.Sheet.8">
                  <p:embed/>
                </p:oleObj>
              </mc:Choice>
              <mc:Fallback>
                <p:oleObj name="Worksheet" r:id="rId2" imgW="12296685" imgH="8477218" progId="Excel.Sheet.8">
                  <p:embed/>
                  <p:pic>
                    <p:nvPicPr>
                      <p:cNvPr id="5" name="Object 4">
                        <a:extLst>
                          <a:ext uri="{FF2B5EF4-FFF2-40B4-BE49-F238E27FC236}">
                            <a16:creationId xmlns:a16="http://schemas.microsoft.com/office/drawing/2014/main" id="{F31E1FF2-A080-4755-92BE-5974E542B288}"/>
                          </a:ext>
                        </a:extLst>
                      </p:cNvPr>
                      <p:cNvPicPr/>
                      <p:nvPr/>
                    </p:nvPicPr>
                    <p:blipFill>
                      <a:blip r:embed="rId3"/>
                      <a:stretch>
                        <a:fillRect/>
                      </a:stretch>
                    </p:blipFill>
                    <p:spPr>
                      <a:xfrm>
                        <a:off x="1283025" y="799907"/>
                        <a:ext cx="8654189" cy="5966645"/>
                      </a:xfrm>
                      <a:prstGeom prst="rect">
                        <a:avLst/>
                      </a:prstGeom>
                    </p:spPr>
                  </p:pic>
                </p:oleObj>
              </mc:Fallback>
            </mc:AlternateContent>
          </a:graphicData>
        </a:graphic>
      </p:graphicFrame>
    </p:spTree>
    <p:extLst>
      <p:ext uri="{BB962C8B-B14F-4D97-AF65-F5344CB8AC3E}">
        <p14:creationId xmlns:p14="http://schemas.microsoft.com/office/powerpoint/2010/main" val="2311167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78465" y="1758575"/>
            <a:ext cx="10547498" cy="4886774"/>
          </a:xfrm>
        </p:spPr>
        <p:txBody>
          <a:bodyPr>
            <a:normAutofit/>
          </a:bodyPr>
          <a:lstStyle/>
          <a:p>
            <a:pPr marL="0" indent="-57150">
              <a:buNone/>
            </a:pPr>
            <a:r>
              <a:rPr lang="en-US" dirty="0"/>
              <a:t>Discuss the </a:t>
            </a:r>
            <a:r>
              <a:rPr lang="en-US" b="1" u="sng" dirty="0"/>
              <a:t>~$13M </a:t>
            </a:r>
            <a:r>
              <a:rPr lang="en-US" dirty="0"/>
              <a:t>budgeted in the Contract Maintenance account grouping, up </a:t>
            </a:r>
            <a:r>
              <a:rPr lang="en-US" b="1" u="sng" dirty="0"/>
              <a:t>$1.8M </a:t>
            </a:r>
            <a:r>
              <a:rPr lang="en-US" dirty="0"/>
              <a:t>over the prior year’s budget.</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9 – Water/Sewer Fund </a:t>
            </a:r>
          </a:p>
        </p:txBody>
      </p:sp>
      <p:graphicFrame>
        <p:nvGraphicFramePr>
          <p:cNvPr id="6" name="Table 4">
            <a:extLst>
              <a:ext uri="{FF2B5EF4-FFF2-40B4-BE49-F238E27FC236}">
                <a16:creationId xmlns:a16="http://schemas.microsoft.com/office/drawing/2014/main" id="{048FBE17-F02E-7BBF-B7EE-7BB102184AEF}"/>
              </a:ext>
            </a:extLst>
          </p:cNvPr>
          <p:cNvGraphicFramePr>
            <a:graphicFrameLocks noGrp="1"/>
          </p:cNvGraphicFramePr>
          <p:nvPr>
            <p:extLst>
              <p:ext uri="{D42A27DB-BD31-4B8C-83A1-F6EECF244321}">
                <p14:modId xmlns:p14="http://schemas.microsoft.com/office/powerpoint/2010/main" val="3840951395"/>
              </p:ext>
            </p:extLst>
          </p:nvPr>
        </p:nvGraphicFramePr>
        <p:xfrm>
          <a:off x="1884030" y="2660030"/>
          <a:ext cx="7736368" cy="3337560"/>
        </p:xfrm>
        <a:graphic>
          <a:graphicData uri="http://schemas.openxmlformats.org/drawingml/2006/table">
            <a:tbl>
              <a:tblPr firstRow="1" bandRow="1">
                <a:tableStyleId>{BDBED569-4797-4DF1-A0F4-6AAB3CD982D8}</a:tableStyleId>
              </a:tblPr>
              <a:tblGrid>
                <a:gridCol w="3150678">
                  <a:extLst>
                    <a:ext uri="{9D8B030D-6E8A-4147-A177-3AD203B41FA5}">
                      <a16:colId xmlns:a16="http://schemas.microsoft.com/office/drawing/2014/main" val="4034712703"/>
                    </a:ext>
                  </a:extLst>
                </a:gridCol>
                <a:gridCol w="2633032">
                  <a:extLst>
                    <a:ext uri="{9D8B030D-6E8A-4147-A177-3AD203B41FA5}">
                      <a16:colId xmlns:a16="http://schemas.microsoft.com/office/drawing/2014/main" val="2830764620"/>
                    </a:ext>
                  </a:extLst>
                </a:gridCol>
                <a:gridCol w="1952658">
                  <a:extLst>
                    <a:ext uri="{9D8B030D-6E8A-4147-A177-3AD203B41FA5}">
                      <a16:colId xmlns:a16="http://schemas.microsoft.com/office/drawing/2014/main" val="2541101497"/>
                    </a:ext>
                  </a:extLst>
                </a:gridCol>
              </a:tblGrid>
              <a:tr h="370840">
                <a:tc>
                  <a:txBody>
                    <a:bodyPr/>
                    <a:lstStyle/>
                    <a:p>
                      <a:pPr algn="ctr"/>
                      <a:r>
                        <a:rPr lang="en-US" dirty="0"/>
                        <a:t>Account</a:t>
                      </a:r>
                    </a:p>
                  </a:txBody>
                  <a:tcPr/>
                </a:tc>
                <a:tc>
                  <a:txBody>
                    <a:bodyPr/>
                    <a:lstStyle/>
                    <a:p>
                      <a:pPr algn="ctr"/>
                      <a:r>
                        <a:rPr lang="en-US" dirty="0"/>
                        <a:t>FY’2026 Proposed Budget</a:t>
                      </a:r>
                    </a:p>
                  </a:txBody>
                  <a:tcPr/>
                </a:tc>
                <a:tc>
                  <a:txBody>
                    <a:bodyPr/>
                    <a:lstStyle/>
                    <a:p>
                      <a:pPr algn="ctr"/>
                      <a:r>
                        <a:rPr lang="en-US" dirty="0"/>
                        <a:t>FY’2025 Budget</a:t>
                      </a:r>
                    </a:p>
                  </a:txBody>
                  <a:tcPr/>
                </a:tc>
                <a:extLst>
                  <a:ext uri="{0D108BD9-81ED-4DB2-BD59-A6C34878D82A}">
                    <a16:rowId xmlns:a16="http://schemas.microsoft.com/office/drawing/2014/main" val="6427693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Repairs to Equipment </a:t>
                      </a:r>
                      <a:endParaRPr lang="en-US" sz="1800" b="0" i="0" u="none" strike="noStrike" kern="1200" baseline="0" dirty="0">
                        <a:solidFill>
                          <a:schemeClr val="dk1"/>
                        </a:solidFill>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tx1"/>
                          </a:solidFill>
                        </a:rPr>
                        <a:t>$</a:t>
                      </a:r>
                      <a:r>
                        <a:rPr lang="en-US" sz="1800" b="0" i="0" u="none" strike="noStrike" kern="1200" baseline="0" dirty="0">
                          <a:solidFill>
                            <a:schemeClr val="tx1"/>
                          </a:solidFill>
                          <a:latin typeface="+mn-lt"/>
                          <a:ea typeface="+mn-ea"/>
                          <a:cs typeface="+mn-cs"/>
                        </a:rPr>
                        <a:t>4,554,383 </a:t>
                      </a:r>
                    </a:p>
                  </a:txBody>
                  <a:tcPr/>
                </a:tc>
                <a:tc>
                  <a:txBody>
                    <a:bodyPr/>
                    <a:lstStyle/>
                    <a:p>
                      <a:pPr algn="r"/>
                      <a:r>
                        <a:rPr lang="en-US" sz="1800" b="0" u="none" strike="noStrike" kern="1200" baseline="0" dirty="0">
                          <a:solidFill>
                            <a:schemeClr val="tx1"/>
                          </a:solidFill>
                        </a:rPr>
                        <a:t>$3,736,799</a:t>
                      </a:r>
                      <a:endParaRPr lang="en-US" sz="1800" b="0" i="0" u="none" strike="noStrike" kern="1200" baseline="0" dirty="0">
                        <a:solidFill>
                          <a:schemeClr val="tx1"/>
                        </a:solidFill>
                        <a:latin typeface="+mn-lt"/>
                        <a:ea typeface="+mn-ea"/>
                        <a:cs typeface="+mn-cs"/>
                      </a:endParaRPr>
                    </a:p>
                  </a:txBody>
                  <a:tcPr/>
                </a:tc>
                <a:extLst>
                  <a:ext uri="{0D108BD9-81ED-4DB2-BD59-A6C34878D82A}">
                    <a16:rowId xmlns:a16="http://schemas.microsoft.com/office/drawing/2014/main" val="81296212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Repairs to Building &amp; Structures </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tx1"/>
                          </a:solidFill>
                        </a:rPr>
                        <a:t>$</a:t>
                      </a:r>
                      <a:r>
                        <a:rPr lang="en-US" sz="1800" b="0" i="0" u="none" strike="noStrike" kern="1200" baseline="0" dirty="0">
                          <a:solidFill>
                            <a:schemeClr val="tx1"/>
                          </a:solidFill>
                          <a:latin typeface="+mn-lt"/>
                          <a:ea typeface="+mn-ea"/>
                          <a:cs typeface="+mn-cs"/>
                        </a:rPr>
                        <a:t>1,770,000</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$1,710,000 </a:t>
                      </a:r>
                      <a:endParaRPr lang="en-US" dirty="0"/>
                    </a:p>
                  </a:txBody>
                  <a:tcPr/>
                </a:tc>
                <a:extLst>
                  <a:ext uri="{0D108BD9-81ED-4DB2-BD59-A6C34878D82A}">
                    <a16:rowId xmlns:a16="http://schemas.microsoft.com/office/drawing/2014/main" val="14621616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Repairs to Sewer Lines </a:t>
                      </a:r>
                      <a:endParaRPr lang="en-US" sz="1800" b="0" i="0" u="none" strike="noStrike" kern="1200" baseline="0" dirty="0">
                        <a:solidFill>
                          <a:schemeClr val="dk1"/>
                        </a:solidFill>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$1,600,000 </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$1,400,000 </a:t>
                      </a:r>
                      <a:endParaRPr lang="en-US" dirty="0"/>
                    </a:p>
                  </a:txBody>
                  <a:tcPr/>
                </a:tc>
                <a:extLst>
                  <a:ext uri="{0D108BD9-81ED-4DB2-BD59-A6C34878D82A}">
                    <a16:rowId xmlns:a16="http://schemas.microsoft.com/office/drawing/2014/main" val="33416735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Repairs to Water Lines </a:t>
                      </a:r>
                      <a:endParaRPr lang="en-US" sz="1800" b="0" i="0" u="none" strike="noStrike" kern="1200" baseline="0" dirty="0">
                        <a:solidFill>
                          <a:schemeClr val="dk1"/>
                        </a:solidFill>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a:t>
                      </a:r>
                      <a:r>
                        <a:rPr lang="en-US" sz="1800" b="0" i="0" u="none" strike="noStrike" kern="1200" baseline="0" dirty="0">
                          <a:solidFill>
                            <a:schemeClr val="tx1"/>
                          </a:solidFill>
                          <a:latin typeface="+mn-lt"/>
                          <a:ea typeface="+mn-ea"/>
                          <a:cs typeface="+mn-cs"/>
                        </a:rPr>
                        <a:t>3,617,000</a:t>
                      </a:r>
                      <a:r>
                        <a:rPr lang="en-US" sz="1800" b="0" u="none" strike="noStrike" kern="1200" baseline="0" dirty="0">
                          <a:solidFill>
                            <a:schemeClr val="dk1"/>
                          </a:solidFill>
                        </a:rPr>
                        <a:t> </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$3,000,000 </a:t>
                      </a:r>
                      <a:endParaRPr lang="en-US" dirty="0"/>
                    </a:p>
                  </a:txBody>
                  <a:tcPr/>
                </a:tc>
                <a:extLst>
                  <a:ext uri="{0D108BD9-81ED-4DB2-BD59-A6C34878D82A}">
                    <a16:rowId xmlns:a16="http://schemas.microsoft.com/office/drawing/2014/main" val="36860207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Building Maintenance </a:t>
                      </a:r>
                      <a:endParaRPr lang="en-US" sz="1800" b="0" i="0" u="none" strike="noStrike" kern="1200" baseline="0" dirty="0">
                        <a:solidFill>
                          <a:schemeClr val="dk1"/>
                        </a:solidFill>
                        <a:latin typeface="+mn-lt"/>
                        <a:ea typeface="+mn-ea"/>
                        <a:cs typeface="+mn-cs"/>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tx1"/>
                          </a:solidFill>
                        </a:rPr>
                        <a:t>$</a:t>
                      </a:r>
                      <a:r>
                        <a:rPr lang="en-US" sz="1800" b="0" i="0" u="none" strike="noStrike" kern="1200" baseline="0" dirty="0">
                          <a:solidFill>
                            <a:schemeClr val="tx1"/>
                          </a:solidFill>
                          <a:latin typeface="+mn-lt"/>
                          <a:ea typeface="+mn-ea"/>
                          <a:cs typeface="+mn-cs"/>
                        </a:rPr>
                        <a:t>554,382</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a:t>
                      </a:r>
                      <a:r>
                        <a:rPr lang="en-US" sz="1800" b="0" u="none" strike="noStrike" kern="1200" baseline="0" dirty="0">
                          <a:solidFill>
                            <a:schemeClr val="tx1"/>
                          </a:solidFill>
                        </a:rPr>
                        <a:t>531,204</a:t>
                      </a:r>
                      <a:r>
                        <a:rPr lang="en-US" sz="1800" b="0" u="none" strike="noStrike" kern="1200" baseline="0" dirty="0">
                          <a:solidFill>
                            <a:schemeClr val="dk1"/>
                          </a:solidFill>
                        </a:rPr>
                        <a:t> </a:t>
                      </a:r>
                      <a:endParaRPr lang="en-US" dirty="0"/>
                    </a:p>
                  </a:txBody>
                  <a:tcPr/>
                </a:tc>
                <a:extLst>
                  <a:ext uri="{0D108BD9-81ED-4DB2-BD59-A6C34878D82A}">
                    <a16:rowId xmlns:a16="http://schemas.microsoft.com/office/drawing/2014/main" val="29989801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Condition Assessment</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$850,000 </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$700,000 </a:t>
                      </a:r>
                      <a:endParaRPr lang="en-US" dirty="0"/>
                    </a:p>
                  </a:txBody>
                  <a:tcPr/>
                </a:tc>
                <a:extLst>
                  <a:ext uri="{0D108BD9-81ED-4DB2-BD59-A6C34878D82A}">
                    <a16:rowId xmlns:a16="http://schemas.microsoft.com/office/drawing/2014/main" val="11449969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Feasibility Studies &amp; Testing </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$35,000 </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u="none" strike="noStrike" kern="1200" baseline="0" dirty="0">
                          <a:solidFill>
                            <a:schemeClr val="dk1"/>
                          </a:solidFill>
                        </a:rPr>
                        <a:t>$35,000 </a:t>
                      </a:r>
                      <a:endParaRPr lang="en-US" dirty="0"/>
                    </a:p>
                  </a:txBody>
                  <a:tcPr/>
                </a:tc>
                <a:extLst>
                  <a:ext uri="{0D108BD9-81ED-4DB2-BD59-A6C34878D82A}">
                    <a16:rowId xmlns:a16="http://schemas.microsoft.com/office/drawing/2014/main" val="303197208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Total</a:t>
                      </a:r>
                    </a:p>
                  </a:txBody>
                  <a:tcPr/>
                </a:tc>
                <a:tc>
                  <a:txBody>
                    <a:bodyPr/>
                    <a:lstStyle/>
                    <a:p>
                      <a:pPr algn="r"/>
                      <a:r>
                        <a:rPr lang="en-US" sz="1800" b="1" u="none" strike="noStrike" kern="1200" baseline="0" dirty="0">
                          <a:solidFill>
                            <a:schemeClr val="tx1"/>
                          </a:solidFill>
                        </a:rPr>
                        <a:t>$12,980,765</a:t>
                      </a:r>
                      <a:endParaRPr lang="en-US" sz="1800" b="0" i="0" u="none" strike="noStrike" kern="1200" baseline="0" dirty="0">
                        <a:solidFill>
                          <a:schemeClr val="tx1"/>
                        </a:solidFill>
                        <a:latin typeface="+mn-lt"/>
                        <a:ea typeface="+mn-ea"/>
                        <a:cs typeface="+mn-cs"/>
                      </a:endParaRPr>
                    </a:p>
                  </a:txBody>
                  <a:tcPr/>
                </a:tc>
                <a:tc>
                  <a:txBody>
                    <a:bodyPr/>
                    <a:lstStyle/>
                    <a:p>
                      <a:pPr algn="r"/>
                      <a:r>
                        <a:rPr lang="en-US" sz="1800" b="1" u="none" strike="noStrike" kern="1200" baseline="0" dirty="0">
                          <a:solidFill>
                            <a:schemeClr val="tx1"/>
                          </a:solidFill>
                        </a:rPr>
                        <a:t>$11,143,003</a:t>
                      </a:r>
                      <a:endParaRPr lang="en-US" sz="1800" b="0" i="0" u="none" strike="noStrike" kern="1200" baseline="0" dirty="0">
                        <a:solidFill>
                          <a:schemeClr val="tx1"/>
                        </a:solidFill>
                        <a:latin typeface="+mn-lt"/>
                        <a:ea typeface="+mn-ea"/>
                        <a:cs typeface="+mn-cs"/>
                      </a:endParaRPr>
                    </a:p>
                  </a:txBody>
                  <a:tcPr/>
                </a:tc>
                <a:extLst>
                  <a:ext uri="{0D108BD9-81ED-4DB2-BD59-A6C34878D82A}">
                    <a16:rowId xmlns:a16="http://schemas.microsoft.com/office/drawing/2014/main" val="825455280"/>
                  </a:ext>
                </a:extLst>
              </a:tr>
            </a:tbl>
          </a:graphicData>
        </a:graphic>
      </p:graphicFrame>
    </p:spTree>
    <p:extLst>
      <p:ext uri="{BB962C8B-B14F-4D97-AF65-F5344CB8AC3E}">
        <p14:creationId xmlns:p14="http://schemas.microsoft.com/office/powerpoint/2010/main" val="3179574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78465" y="1758575"/>
            <a:ext cx="10547498" cy="4886774"/>
          </a:xfrm>
        </p:spPr>
        <p:txBody>
          <a:bodyPr>
            <a:normAutofit/>
          </a:bodyPr>
          <a:lstStyle/>
          <a:p>
            <a:pPr marL="457200" indent="-457200">
              <a:buClr>
                <a:schemeClr val="accent5"/>
              </a:buClr>
              <a:buFont typeface="+mj-lt"/>
              <a:buAutoNum type="alphaLcPeriod"/>
            </a:pPr>
            <a:r>
              <a:rPr lang="en-US" sz="2000" dirty="0"/>
              <a:t>Specify if there are any DBE’s.</a:t>
            </a:r>
          </a:p>
          <a:p>
            <a:pPr marL="400050" indent="-457200">
              <a:buClr>
                <a:schemeClr val="accent5"/>
              </a:buClr>
              <a:buFont typeface="+mj-lt"/>
              <a:buAutoNum type="alphaLcPeriod"/>
            </a:pPr>
            <a:r>
              <a:rPr lang="en-US" sz="2000" dirty="0"/>
              <a:t>Specify the number of large meters scheduled for replacement and testing.</a:t>
            </a:r>
          </a:p>
          <a:p>
            <a:pPr marL="400050" indent="-457200">
              <a:buClr>
                <a:schemeClr val="accent5"/>
              </a:buClr>
              <a:buFont typeface="+mj-lt"/>
              <a:buAutoNum type="alphaLcPeriod"/>
            </a:pPr>
            <a:r>
              <a:rPr lang="en-US" sz="2000" dirty="0"/>
              <a:t>Specify number of main break and valve replacements that are scheduled.</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9 – Water/Sewer Fund </a:t>
            </a:r>
          </a:p>
        </p:txBody>
      </p:sp>
    </p:spTree>
    <p:extLst>
      <p:ext uri="{BB962C8B-B14F-4D97-AF65-F5344CB8AC3E}">
        <p14:creationId xmlns:p14="http://schemas.microsoft.com/office/powerpoint/2010/main" val="6090243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99F499A7-8143-4E3F-879C-F14EBB40714F}"/>
              </a:ext>
            </a:extLst>
          </p:cNvPr>
          <p:cNvGraphicFramePr>
            <a:graphicFrameLocks noChangeAspect="1"/>
          </p:cNvGraphicFramePr>
          <p:nvPr>
            <p:extLst>
              <p:ext uri="{D42A27DB-BD31-4B8C-83A1-F6EECF244321}">
                <p14:modId xmlns:p14="http://schemas.microsoft.com/office/powerpoint/2010/main" val="1817749866"/>
              </p:ext>
            </p:extLst>
          </p:nvPr>
        </p:nvGraphicFramePr>
        <p:xfrm>
          <a:off x="837631" y="904340"/>
          <a:ext cx="9525220" cy="5650696"/>
        </p:xfrm>
        <a:graphic>
          <a:graphicData uri="http://schemas.openxmlformats.org/presentationml/2006/ole">
            <mc:AlternateContent xmlns:mc="http://schemas.openxmlformats.org/markup-compatibility/2006">
              <mc:Choice xmlns:v="urn:schemas-microsoft-com:vml" Requires="v">
                <p:oleObj name="Worksheet" r:id="rId2" imgW="9458343" imgH="5610354" progId="Excel.Sheet.8">
                  <p:embed/>
                </p:oleObj>
              </mc:Choice>
              <mc:Fallback>
                <p:oleObj name="Worksheet" r:id="rId2" imgW="9458343" imgH="5610354" progId="Excel.Sheet.8">
                  <p:embed/>
                  <p:pic>
                    <p:nvPicPr>
                      <p:cNvPr id="2" name="Object 1">
                        <a:extLst>
                          <a:ext uri="{FF2B5EF4-FFF2-40B4-BE49-F238E27FC236}">
                            <a16:creationId xmlns:a16="http://schemas.microsoft.com/office/drawing/2014/main" id="{99F499A7-8143-4E3F-879C-F14EBB40714F}"/>
                          </a:ext>
                        </a:extLst>
                      </p:cNvPr>
                      <p:cNvPicPr/>
                      <p:nvPr/>
                    </p:nvPicPr>
                    <p:blipFill>
                      <a:blip r:embed="rId3"/>
                      <a:stretch>
                        <a:fillRect/>
                      </a:stretch>
                    </p:blipFill>
                    <p:spPr>
                      <a:xfrm>
                        <a:off x="837631" y="904340"/>
                        <a:ext cx="9525220" cy="5650696"/>
                      </a:xfrm>
                      <a:prstGeom prst="rect">
                        <a:avLst/>
                      </a:prstGeom>
                    </p:spPr>
                  </p:pic>
                </p:oleObj>
              </mc:Fallback>
            </mc:AlternateContent>
          </a:graphicData>
        </a:graphic>
      </p:graphicFrame>
    </p:spTree>
    <p:extLst>
      <p:ext uri="{BB962C8B-B14F-4D97-AF65-F5344CB8AC3E}">
        <p14:creationId xmlns:p14="http://schemas.microsoft.com/office/powerpoint/2010/main" val="2175386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665752" y="5166911"/>
            <a:ext cx="10547498" cy="1169966"/>
          </a:xfrm>
        </p:spPr>
        <p:txBody>
          <a:bodyPr>
            <a:normAutofit fontScale="92500" lnSpcReduction="10000"/>
          </a:bodyPr>
          <a:lstStyle/>
          <a:p>
            <a:pPr lvl="1"/>
            <a:endParaRPr lang="en-US" dirty="0"/>
          </a:p>
          <a:p>
            <a:pPr lvl="1"/>
            <a:r>
              <a:rPr lang="en-US" dirty="0"/>
              <a:t>Water main breaks and valve replacement are emergency work and therefore are not scheduled. This contract is used for emergency response to breaks and leaks.</a:t>
            </a:r>
          </a:p>
          <a:p>
            <a:pPr marL="457200" lvl="1" indent="0">
              <a:buNone/>
            </a:pPr>
            <a:r>
              <a:rPr lang="en-US" dirty="0"/>
              <a:t> </a:t>
            </a:r>
          </a:p>
          <a:p>
            <a:pPr lvl="1"/>
            <a:endParaRPr lang="en-US" dirty="0"/>
          </a:p>
          <a:p>
            <a:pPr marL="457200" lvl="1"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547498" cy="473825"/>
          </a:xfrm>
        </p:spPr>
        <p:txBody>
          <a:bodyPr>
            <a:normAutofit/>
          </a:bodyPr>
          <a:lstStyle/>
          <a:p>
            <a:pPr algn="ctr"/>
            <a:r>
              <a:rPr lang="en-US" dirty="0"/>
              <a:t>Contracted Maintenance – Water/Sewer Fund </a:t>
            </a:r>
          </a:p>
        </p:txBody>
      </p:sp>
      <p:graphicFrame>
        <p:nvGraphicFramePr>
          <p:cNvPr id="4" name="Table 3">
            <a:extLst>
              <a:ext uri="{FF2B5EF4-FFF2-40B4-BE49-F238E27FC236}">
                <a16:creationId xmlns:a16="http://schemas.microsoft.com/office/drawing/2014/main" id="{A778B7FE-4D72-D5F3-B0E7-81EC950B6583}"/>
              </a:ext>
            </a:extLst>
          </p:cNvPr>
          <p:cNvGraphicFramePr>
            <a:graphicFrameLocks noGrp="1"/>
          </p:cNvGraphicFramePr>
          <p:nvPr>
            <p:extLst>
              <p:ext uri="{D42A27DB-BD31-4B8C-83A1-F6EECF244321}">
                <p14:modId xmlns:p14="http://schemas.microsoft.com/office/powerpoint/2010/main" val="1411402890"/>
              </p:ext>
            </p:extLst>
          </p:nvPr>
        </p:nvGraphicFramePr>
        <p:xfrm>
          <a:off x="2500828" y="1809520"/>
          <a:ext cx="6411817" cy="2949769"/>
        </p:xfrm>
        <a:graphic>
          <a:graphicData uri="http://schemas.openxmlformats.org/drawingml/2006/table">
            <a:tbl>
              <a:tblPr firstRow="1" firstCol="1" bandRow="1">
                <a:tableStyleId>{BDBED569-4797-4DF1-A0F4-6AAB3CD982D8}</a:tableStyleId>
              </a:tblPr>
              <a:tblGrid>
                <a:gridCol w="3557242">
                  <a:extLst>
                    <a:ext uri="{9D8B030D-6E8A-4147-A177-3AD203B41FA5}">
                      <a16:colId xmlns:a16="http://schemas.microsoft.com/office/drawing/2014/main" val="3623679971"/>
                    </a:ext>
                  </a:extLst>
                </a:gridCol>
                <a:gridCol w="2854575">
                  <a:extLst>
                    <a:ext uri="{9D8B030D-6E8A-4147-A177-3AD203B41FA5}">
                      <a16:colId xmlns:a16="http://schemas.microsoft.com/office/drawing/2014/main" val="2922352734"/>
                    </a:ext>
                  </a:extLst>
                </a:gridCol>
              </a:tblGrid>
              <a:tr h="419330">
                <a:tc>
                  <a:txBody>
                    <a:bodyPr/>
                    <a:lstStyle/>
                    <a:p>
                      <a:pPr marL="0" marR="0">
                        <a:buNone/>
                      </a:pPr>
                      <a:r>
                        <a:rPr lang="en-US" sz="1800">
                          <a:effectLst/>
                        </a:rPr>
                        <a:t>Tribus / Wilmington </a:t>
                      </a:r>
                      <a:endParaRPr lang="en-US" sz="1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 FY 2026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3345210210"/>
                  </a:ext>
                </a:extLst>
              </a:tr>
              <a:tr h="419330">
                <a:tc>
                  <a:txBody>
                    <a:bodyPr/>
                    <a:lstStyle/>
                    <a:p>
                      <a:pPr marL="0" marR="0">
                        <a:buNone/>
                      </a:pPr>
                      <a:r>
                        <a:rPr lang="en-US" sz="1800" dirty="0">
                          <a:effectLst/>
                        </a:rPr>
                        <a:t>Water Meter Testing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987150800"/>
                  </a:ext>
                </a:extLst>
              </a:tr>
              <a:tr h="419330">
                <a:tc>
                  <a:txBody>
                    <a:bodyPr/>
                    <a:lstStyle/>
                    <a:p>
                      <a:pPr marL="0" marR="0">
                        <a:buNone/>
                      </a:pPr>
                      <a:r>
                        <a:rPr lang="en-US" sz="1800">
                          <a:effectLst/>
                        </a:rPr>
                        <a:t>5/8" - 1"</a:t>
                      </a:r>
                      <a:endParaRPr lang="en-US" sz="1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TBD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796260326"/>
                  </a:ext>
                </a:extLst>
              </a:tr>
              <a:tr h="419330">
                <a:tc>
                  <a:txBody>
                    <a:bodyPr/>
                    <a:lstStyle/>
                    <a:p>
                      <a:pPr marL="0" marR="0">
                        <a:buNone/>
                      </a:pPr>
                      <a:r>
                        <a:rPr lang="en-US" sz="1800">
                          <a:effectLst/>
                        </a:rPr>
                        <a:t>2" (tested every five years)</a:t>
                      </a:r>
                      <a:endParaRPr lang="en-US" sz="1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75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943324028"/>
                  </a:ext>
                </a:extLst>
              </a:tr>
              <a:tr h="419330">
                <a:tc>
                  <a:txBody>
                    <a:bodyPr/>
                    <a:lstStyle/>
                    <a:p>
                      <a:pPr marL="0" marR="0">
                        <a:buNone/>
                      </a:pPr>
                      <a:r>
                        <a:rPr lang="en-US" sz="1800">
                          <a:effectLst/>
                        </a:rPr>
                        <a:t>3" (tested every 3 years)</a:t>
                      </a:r>
                      <a:endParaRPr lang="en-US" sz="1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15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2106612069"/>
                  </a:ext>
                </a:extLst>
              </a:tr>
              <a:tr h="419330">
                <a:tc>
                  <a:txBody>
                    <a:bodyPr/>
                    <a:lstStyle/>
                    <a:p>
                      <a:pPr marL="0" marR="0">
                        <a:buNone/>
                      </a:pPr>
                      <a:r>
                        <a:rPr lang="en-US" sz="1800">
                          <a:effectLst/>
                        </a:rPr>
                        <a:t>4" (tested every 2 years)</a:t>
                      </a:r>
                      <a:endParaRPr lang="en-US" sz="1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15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177945152"/>
                  </a:ext>
                </a:extLst>
              </a:tr>
              <a:tr h="433789">
                <a:tc>
                  <a:txBody>
                    <a:bodyPr/>
                    <a:lstStyle/>
                    <a:p>
                      <a:pPr marL="0" marR="0">
                        <a:buNone/>
                      </a:pPr>
                      <a:r>
                        <a:rPr lang="en-US" sz="1800">
                          <a:effectLst/>
                        </a:rPr>
                        <a:t>6" and larger (tested every year)</a:t>
                      </a:r>
                      <a:endParaRPr lang="en-US" sz="1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marL="0" marR="0" algn="ctr">
                        <a:buNone/>
                      </a:pPr>
                      <a:r>
                        <a:rPr lang="en-US" sz="1800" dirty="0">
                          <a:effectLst/>
                        </a:rPr>
                        <a:t>55 </a:t>
                      </a:r>
                      <a:endParaRPr lang="en-US"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893148379"/>
                  </a:ext>
                </a:extLst>
              </a:tr>
            </a:tbl>
          </a:graphicData>
        </a:graphic>
      </p:graphicFrame>
    </p:spTree>
    <p:extLst>
      <p:ext uri="{BB962C8B-B14F-4D97-AF65-F5344CB8AC3E}">
        <p14:creationId xmlns:p14="http://schemas.microsoft.com/office/powerpoint/2010/main" val="1352079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67833" y="1758575"/>
            <a:ext cx="10764898" cy="4778749"/>
          </a:xfrm>
        </p:spPr>
        <p:txBody>
          <a:bodyPr/>
          <a:lstStyle/>
          <a:p>
            <a:pPr marL="0" indent="0">
              <a:buNone/>
            </a:pPr>
            <a:r>
              <a:rPr lang="en-US" dirty="0"/>
              <a:t>Discuss the planned use of approximately </a:t>
            </a:r>
            <a:r>
              <a:rPr lang="en-US" b="1" u="sng" dirty="0"/>
              <a:t>$1.9M </a:t>
            </a:r>
            <a:r>
              <a:rPr lang="en-US" dirty="0"/>
              <a:t>budgeted in Petroleum and Chemicals account line pertaining to the water treatment at both Porter and Brandywine Filter Plants.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10 – Water/Sewer Fund</a:t>
            </a:r>
          </a:p>
        </p:txBody>
      </p:sp>
    </p:spTree>
    <p:extLst>
      <p:ext uri="{BB962C8B-B14F-4D97-AF65-F5344CB8AC3E}">
        <p14:creationId xmlns:p14="http://schemas.microsoft.com/office/powerpoint/2010/main" val="3919466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67833" y="1758575"/>
            <a:ext cx="10764898" cy="4778749"/>
          </a:xfrm>
        </p:spPr>
        <p:txBody>
          <a:bodyPr/>
          <a:lstStyle/>
          <a:p>
            <a:r>
              <a:rPr lang="en-US" dirty="0"/>
              <a:t>Motor Fuels &amp; Lubricants 		- $16k</a:t>
            </a:r>
          </a:p>
          <a:p>
            <a:pPr lvl="1"/>
            <a:r>
              <a:rPr lang="en-US" dirty="0"/>
              <a:t>Propane Gas Cylinders – Keen</a:t>
            </a:r>
          </a:p>
          <a:p>
            <a:pPr lvl="1"/>
            <a:r>
              <a:rPr lang="en-US" dirty="0"/>
              <a:t>Lubrication for Pumps and Motors – Reit Energy Co.</a:t>
            </a:r>
          </a:p>
          <a:p>
            <a:r>
              <a:rPr lang="en-US" dirty="0"/>
              <a:t>Bulk Chemicals 			- $1.8M</a:t>
            </a:r>
          </a:p>
          <a:p>
            <a:pPr lvl="1"/>
            <a:r>
              <a:rPr lang="en-US" dirty="0"/>
              <a:t>Chemicals for Water Treatment</a:t>
            </a:r>
          </a:p>
          <a:p>
            <a:r>
              <a:rPr lang="en-US" dirty="0"/>
              <a:t>Laboratory Supplies 			- $143.2k</a:t>
            </a:r>
          </a:p>
          <a:p>
            <a:pPr lvl="1"/>
            <a:r>
              <a:rPr lang="en-US" dirty="0"/>
              <a:t>Misc. Lab Supplies &amp; Parts – Fisher Scientific &amp; Hach</a:t>
            </a:r>
          </a:p>
          <a:p>
            <a:pPr lvl="1"/>
            <a:r>
              <a:rPr lang="en-US" dirty="0"/>
              <a:t>Supplies for Bacteria Analysis - Idexx </a:t>
            </a:r>
          </a:p>
          <a:p>
            <a:pPr lvl="1"/>
            <a:r>
              <a:rPr lang="en-US" dirty="0"/>
              <a:t>Nitrogen for TOC Analyzer - Keen Gas</a:t>
            </a:r>
          </a:p>
          <a:p>
            <a:pPr lvl="1"/>
            <a:r>
              <a:rPr lang="en-US" dirty="0" err="1"/>
              <a:t>Bottleware</a:t>
            </a:r>
            <a:r>
              <a:rPr lang="en-US" dirty="0"/>
              <a:t> – Scientific Specialties</a:t>
            </a:r>
          </a:p>
          <a:p>
            <a:pPr lvl="1"/>
            <a:r>
              <a:rPr lang="en-US" dirty="0"/>
              <a:t>Parts for TOC Analyzer - Teledyne</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1043820" cy="473825"/>
          </a:xfrm>
        </p:spPr>
        <p:txBody>
          <a:bodyPr>
            <a:normAutofit/>
          </a:bodyPr>
          <a:lstStyle/>
          <a:p>
            <a:pPr algn="ctr"/>
            <a:r>
              <a:rPr lang="en-US" dirty="0"/>
              <a:t>Petroleum and Chemicals – Water/Sewer Fund</a:t>
            </a:r>
          </a:p>
        </p:txBody>
      </p:sp>
    </p:spTree>
    <p:extLst>
      <p:ext uri="{BB962C8B-B14F-4D97-AF65-F5344CB8AC3E}">
        <p14:creationId xmlns:p14="http://schemas.microsoft.com/office/powerpoint/2010/main" val="1794858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E0B798-6EE6-4A7E-8739-4F03C28B06BC}"/>
              </a:ext>
            </a:extLst>
          </p:cNvPr>
          <p:cNvSpPr>
            <a:spLocks noGrp="1"/>
          </p:cNvSpPr>
          <p:nvPr>
            <p:ph sz="half" idx="2"/>
          </p:nvPr>
        </p:nvSpPr>
        <p:spPr>
          <a:xfrm>
            <a:off x="188911" y="1827128"/>
            <a:ext cx="11302409" cy="4531142"/>
          </a:xfrm>
        </p:spPr>
        <p:txBody>
          <a:bodyPr>
            <a:normAutofit/>
          </a:bodyPr>
          <a:lstStyle/>
          <a:p>
            <a:pPr lvl="1"/>
            <a:r>
              <a:rPr lang="en-US" dirty="0"/>
              <a:t>Chemical usage is based on average production of 20 MGD. Chemical usage is being continually optimized and is based on production demand. Main breaks and leaks result in higher water production and therefore require additional water treatment chemicals.</a:t>
            </a:r>
          </a:p>
          <a:p>
            <a:pPr lvl="1"/>
            <a:r>
              <a:rPr lang="en-US" dirty="0"/>
              <a:t>Usage of water from Hoopes Reservoir requires much higher levels liquid Ferric Chloride to coagulate. This also requires higher dosing of Lime to balance ph. Heavy rain events; pollution discharge; or drought conditions can require the switch to Hoopes water. Hoopes Reservoir is the City’s backup source to ensure continuous clean water.</a:t>
            </a:r>
          </a:p>
          <a:p>
            <a:pPr lvl="1"/>
            <a:r>
              <a:rPr lang="en-US" dirty="0"/>
              <a:t>Bulk chemical usage is not linear. Water production is higher during spring and summer periods and requires greater chemical usage during warm months.</a:t>
            </a:r>
          </a:p>
          <a:p>
            <a:pPr lvl="1"/>
            <a:r>
              <a:rPr lang="en-US" dirty="0"/>
              <a:t>Our two most frequently used chemicals are Ferric Chloride and Sodium Hypochlorite. These have both increased in price by 93% and 44% respectively since 2022.</a:t>
            </a:r>
          </a:p>
        </p:txBody>
      </p:sp>
      <p:sp>
        <p:nvSpPr>
          <p:cNvPr id="3" name="Content Placeholder 2">
            <a:extLst>
              <a:ext uri="{FF2B5EF4-FFF2-40B4-BE49-F238E27FC236}">
                <a16:creationId xmlns:a16="http://schemas.microsoft.com/office/drawing/2014/main" id="{997CF686-20FA-4CFC-96E7-9AE6EF6B6743}"/>
              </a:ext>
            </a:extLst>
          </p:cNvPr>
          <p:cNvSpPr>
            <a:spLocks noGrp="1"/>
          </p:cNvSpPr>
          <p:nvPr>
            <p:ph sz="half" idx="13"/>
          </p:nvPr>
        </p:nvSpPr>
        <p:spPr>
          <a:xfrm>
            <a:off x="188911" y="1188720"/>
            <a:ext cx="11503341" cy="473825"/>
          </a:xfrm>
        </p:spPr>
        <p:txBody>
          <a:bodyPr>
            <a:normAutofit/>
          </a:bodyPr>
          <a:lstStyle/>
          <a:p>
            <a:pPr algn="ctr"/>
            <a:r>
              <a:rPr lang="en-US" dirty="0"/>
              <a:t>Bulk Chemicals – Water/Sewer Fund</a:t>
            </a:r>
          </a:p>
        </p:txBody>
      </p:sp>
    </p:spTree>
    <p:extLst>
      <p:ext uri="{BB962C8B-B14F-4D97-AF65-F5344CB8AC3E}">
        <p14:creationId xmlns:p14="http://schemas.microsoft.com/office/powerpoint/2010/main" val="21814575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89098" y="1852008"/>
            <a:ext cx="10627592" cy="4685316"/>
          </a:xfrm>
        </p:spPr>
        <p:txBody>
          <a:bodyPr/>
          <a:lstStyle/>
          <a:p>
            <a:pPr marL="0" indent="0">
              <a:buNone/>
            </a:pPr>
            <a:r>
              <a:rPr lang="en-US" dirty="0"/>
              <a:t>Discuss the ~</a:t>
            </a:r>
            <a:r>
              <a:rPr lang="en-US" b="1" u="sng" dirty="0"/>
              <a:t>$1.4M </a:t>
            </a:r>
            <a:r>
              <a:rPr lang="en-US" dirty="0"/>
              <a:t>budgeted in the Miscellaneous, Materials, Supplies, and Parts account grouping, up </a:t>
            </a:r>
            <a:r>
              <a:rPr lang="en-US" b="1" dirty="0"/>
              <a:t>$184K </a:t>
            </a:r>
            <a:r>
              <a:rPr lang="en-US" dirty="0"/>
              <a:t>over the prior year’s budget.</a:t>
            </a:r>
          </a:p>
          <a:p>
            <a:pPr marL="971550" lvl="1" indent="-457200">
              <a:buFont typeface="+mj-lt"/>
              <a:buAutoNum type="alphaLcPeriod"/>
            </a:pPr>
            <a:r>
              <a:rPr lang="en-US" dirty="0"/>
              <a:t>Specify if any of the vendors are DBE’s.</a:t>
            </a:r>
          </a:p>
          <a:p>
            <a:pPr marL="971550" lvl="1" indent="-457200">
              <a:buFont typeface="+mj-lt"/>
              <a:buAutoNum type="alphaLcPeriod"/>
            </a:pPr>
            <a:r>
              <a:rPr lang="en-US" dirty="0"/>
              <a:t>Specify the number of fire hydrants slated for replacement.</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11 – Water/Sewer Fund </a:t>
            </a:r>
          </a:p>
        </p:txBody>
      </p:sp>
    </p:spTree>
    <p:extLst>
      <p:ext uri="{BB962C8B-B14F-4D97-AF65-F5344CB8AC3E}">
        <p14:creationId xmlns:p14="http://schemas.microsoft.com/office/powerpoint/2010/main" val="2290736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E95614C8-0164-4C97-8687-6E01616349D7}"/>
              </a:ext>
            </a:extLst>
          </p:cNvPr>
          <p:cNvGraphicFramePr>
            <a:graphicFrameLocks noChangeAspect="1"/>
          </p:cNvGraphicFramePr>
          <p:nvPr>
            <p:extLst>
              <p:ext uri="{D42A27DB-BD31-4B8C-83A1-F6EECF244321}">
                <p14:modId xmlns:p14="http://schemas.microsoft.com/office/powerpoint/2010/main" val="3887336653"/>
              </p:ext>
            </p:extLst>
          </p:nvPr>
        </p:nvGraphicFramePr>
        <p:xfrm>
          <a:off x="2381250" y="1299054"/>
          <a:ext cx="7429500" cy="4657725"/>
        </p:xfrm>
        <a:graphic>
          <a:graphicData uri="http://schemas.openxmlformats.org/presentationml/2006/ole">
            <mc:AlternateContent xmlns:mc="http://schemas.openxmlformats.org/markup-compatibility/2006">
              <mc:Choice xmlns:v="urn:schemas-microsoft-com:vml" Requires="v">
                <p:oleObj name="Worksheet" r:id="rId2" imgW="7429428" imgH="4657822" progId="Excel.Sheet.8">
                  <p:embed/>
                </p:oleObj>
              </mc:Choice>
              <mc:Fallback>
                <p:oleObj name="Worksheet" r:id="rId2" imgW="7429428" imgH="4657822" progId="Excel.Sheet.8">
                  <p:embed/>
                  <p:pic>
                    <p:nvPicPr>
                      <p:cNvPr id="2" name="Object 1">
                        <a:extLst>
                          <a:ext uri="{FF2B5EF4-FFF2-40B4-BE49-F238E27FC236}">
                            <a16:creationId xmlns:a16="http://schemas.microsoft.com/office/drawing/2014/main" id="{E95614C8-0164-4C97-8687-6E01616349D7}"/>
                          </a:ext>
                        </a:extLst>
                      </p:cNvPr>
                      <p:cNvPicPr/>
                      <p:nvPr/>
                    </p:nvPicPr>
                    <p:blipFill>
                      <a:blip r:embed="rId3"/>
                      <a:stretch>
                        <a:fillRect/>
                      </a:stretch>
                    </p:blipFill>
                    <p:spPr>
                      <a:xfrm>
                        <a:off x="2381250" y="1299054"/>
                        <a:ext cx="7429500" cy="4657725"/>
                      </a:xfrm>
                      <a:prstGeom prst="rect">
                        <a:avLst/>
                      </a:prstGeom>
                    </p:spPr>
                  </p:pic>
                </p:oleObj>
              </mc:Fallback>
            </mc:AlternateContent>
          </a:graphicData>
        </a:graphic>
      </p:graphicFrame>
    </p:spTree>
    <p:extLst>
      <p:ext uri="{BB962C8B-B14F-4D97-AF65-F5344CB8AC3E}">
        <p14:creationId xmlns:p14="http://schemas.microsoft.com/office/powerpoint/2010/main" val="7683198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E95614C8-0164-4C97-8687-6E01616349D7}"/>
              </a:ext>
            </a:extLst>
          </p:cNvPr>
          <p:cNvGraphicFramePr>
            <a:graphicFrameLocks noChangeAspect="1"/>
          </p:cNvGraphicFramePr>
          <p:nvPr>
            <p:extLst>
              <p:ext uri="{D42A27DB-BD31-4B8C-83A1-F6EECF244321}">
                <p14:modId xmlns:p14="http://schemas.microsoft.com/office/powerpoint/2010/main" val="2731675609"/>
              </p:ext>
            </p:extLst>
          </p:nvPr>
        </p:nvGraphicFramePr>
        <p:xfrm>
          <a:off x="2643187" y="1221228"/>
          <a:ext cx="6905625" cy="4657725"/>
        </p:xfrm>
        <a:graphic>
          <a:graphicData uri="http://schemas.openxmlformats.org/presentationml/2006/ole">
            <mc:AlternateContent xmlns:mc="http://schemas.openxmlformats.org/markup-compatibility/2006">
              <mc:Choice xmlns:v="urn:schemas-microsoft-com:vml" Requires="v">
                <p:oleObj name="Worksheet" r:id="rId2" imgW="6905715" imgH="4657822" progId="Excel.Sheet.8">
                  <p:embed/>
                </p:oleObj>
              </mc:Choice>
              <mc:Fallback>
                <p:oleObj name="Worksheet" r:id="rId2" imgW="6905715" imgH="4657822" progId="Excel.Sheet.8">
                  <p:embed/>
                  <p:pic>
                    <p:nvPicPr>
                      <p:cNvPr id="2" name="Object 1">
                        <a:extLst>
                          <a:ext uri="{FF2B5EF4-FFF2-40B4-BE49-F238E27FC236}">
                            <a16:creationId xmlns:a16="http://schemas.microsoft.com/office/drawing/2014/main" id="{E95614C8-0164-4C97-8687-6E01616349D7}"/>
                          </a:ext>
                        </a:extLst>
                      </p:cNvPr>
                      <p:cNvPicPr/>
                      <p:nvPr/>
                    </p:nvPicPr>
                    <p:blipFill>
                      <a:blip r:embed="rId3"/>
                      <a:stretch>
                        <a:fillRect/>
                      </a:stretch>
                    </p:blipFill>
                    <p:spPr>
                      <a:xfrm>
                        <a:off x="2643187" y="1221228"/>
                        <a:ext cx="6905625" cy="4657725"/>
                      </a:xfrm>
                      <a:prstGeom prst="rect">
                        <a:avLst/>
                      </a:prstGeom>
                    </p:spPr>
                  </p:pic>
                </p:oleObj>
              </mc:Fallback>
            </mc:AlternateContent>
          </a:graphicData>
        </a:graphic>
      </p:graphicFrame>
    </p:spTree>
    <p:extLst>
      <p:ext uri="{BB962C8B-B14F-4D97-AF65-F5344CB8AC3E}">
        <p14:creationId xmlns:p14="http://schemas.microsoft.com/office/powerpoint/2010/main" val="974170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E95614C8-0164-4C97-8687-6E01616349D7}"/>
              </a:ext>
            </a:extLst>
          </p:cNvPr>
          <p:cNvGraphicFramePr>
            <a:graphicFrameLocks noChangeAspect="1"/>
          </p:cNvGraphicFramePr>
          <p:nvPr>
            <p:extLst>
              <p:ext uri="{D42A27DB-BD31-4B8C-83A1-F6EECF244321}">
                <p14:modId xmlns:p14="http://schemas.microsoft.com/office/powerpoint/2010/main" val="2795254332"/>
              </p:ext>
            </p:extLst>
          </p:nvPr>
        </p:nvGraphicFramePr>
        <p:xfrm>
          <a:off x="2532062" y="1133878"/>
          <a:ext cx="7127875" cy="3994150"/>
        </p:xfrm>
        <a:graphic>
          <a:graphicData uri="http://schemas.openxmlformats.org/presentationml/2006/ole">
            <mc:AlternateContent xmlns:mc="http://schemas.openxmlformats.org/markup-compatibility/2006">
              <mc:Choice xmlns:v="urn:schemas-microsoft-com:vml" Requires="v">
                <p:oleObj name="Worksheet" r:id="rId2" imgW="7629543" imgH="4276693" progId="Excel.Sheet.8">
                  <p:embed/>
                </p:oleObj>
              </mc:Choice>
              <mc:Fallback>
                <p:oleObj name="Worksheet" r:id="rId2" imgW="7629543" imgH="4276693" progId="Excel.Sheet.8">
                  <p:embed/>
                  <p:pic>
                    <p:nvPicPr>
                      <p:cNvPr id="2" name="Object 1">
                        <a:extLst>
                          <a:ext uri="{FF2B5EF4-FFF2-40B4-BE49-F238E27FC236}">
                            <a16:creationId xmlns:a16="http://schemas.microsoft.com/office/drawing/2014/main" id="{E95614C8-0164-4C97-8687-6E01616349D7}"/>
                          </a:ext>
                        </a:extLst>
                      </p:cNvPr>
                      <p:cNvPicPr/>
                      <p:nvPr/>
                    </p:nvPicPr>
                    <p:blipFill>
                      <a:blip r:embed="rId3"/>
                      <a:stretch>
                        <a:fillRect/>
                      </a:stretch>
                    </p:blipFill>
                    <p:spPr>
                      <a:xfrm>
                        <a:off x="2532062" y="1133878"/>
                        <a:ext cx="7127875" cy="3994150"/>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8B6DB668-837E-A588-7801-66AAA280A12B}"/>
              </a:ext>
            </a:extLst>
          </p:cNvPr>
          <p:cNvSpPr txBox="1"/>
          <p:nvPr/>
        </p:nvSpPr>
        <p:spPr>
          <a:xfrm>
            <a:off x="622797" y="5306160"/>
            <a:ext cx="10796529" cy="646331"/>
          </a:xfrm>
          <a:prstGeom prst="rect">
            <a:avLst/>
          </a:prstGeom>
          <a:noFill/>
        </p:spPr>
        <p:txBody>
          <a:bodyPr wrap="square" rtlCol="0">
            <a:spAutoFit/>
          </a:bodyPr>
          <a:lstStyle/>
          <a:p>
            <a:pPr marL="285750" indent="-285750">
              <a:buClr>
                <a:schemeClr val="accent5"/>
              </a:buClr>
              <a:buFont typeface="Wingdings" panose="05000000000000000000" pitchFamily="2" charset="2"/>
              <a:buChar char="§"/>
            </a:pPr>
            <a:r>
              <a:rPr lang="en-US" dirty="0"/>
              <a:t>Fire Hydrant Replacement - 80</a:t>
            </a:r>
          </a:p>
          <a:p>
            <a:pPr marL="285750" indent="-285750">
              <a:buClr>
                <a:schemeClr val="accent5"/>
              </a:buClr>
              <a:buFont typeface="Wingdings" panose="05000000000000000000" pitchFamily="2" charset="2"/>
              <a:buChar char="§"/>
            </a:pPr>
            <a:endParaRPr lang="en-US" dirty="0"/>
          </a:p>
        </p:txBody>
      </p:sp>
    </p:spTree>
    <p:extLst>
      <p:ext uri="{BB962C8B-B14F-4D97-AF65-F5344CB8AC3E}">
        <p14:creationId xmlns:p14="http://schemas.microsoft.com/office/powerpoint/2010/main" val="23976153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1986615"/>
            <a:ext cx="10749031" cy="4550709"/>
          </a:xfrm>
        </p:spPr>
        <p:txBody>
          <a:bodyPr/>
          <a:lstStyle/>
          <a:p>
            <a:pPr marL="0" indent="0">
              <a:buNone/>
            </a:pPr>
            <a:r>
              <a:rPr lang="en-US" dirty="0"/>
              <a:t>Discuss the ~</a:t>
            </a:r>
            <a:r>
              <a:rPr lang="en-US" b="1" u="sng" dirty="0"/>
              <a:t>$1.4M </a:t>
            </a:r>
            <a:r>
              <a:rPr lang="en-US" dirty="0"/>
              <a:t>budgeted between the Equipment and Construction &amp; Repairs account groupings.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12 – Water/Sewer Fund</a:t>
            </a:r>
          </a:p>
        </p:txBody>
      </p:sp>
    </p:spTree>
    <p:extLst>
      <p:ext uri="{BB962C8B-B14F-4D97-AF65-F5344CB8AC3E}">
        <p14:creationId xmlns:p14="http://schemas.microsoft.com/office/powerpoint/2010/main" val="4113024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1986615"/>
            <a:ext cx="10749031" cy="4550709"/>
          </a:xfrm>
        </p:spPr>
        <p:txBody>
          <a:bodyPr>
            <a:normAutofit/>
          </a:bodyPr>
          <a:lstStyle/>
          <a:p>
            <a:r>
              <a:rPr lang="en-US" dirty="0"/>
              <a:t>Furniture, Fixtures &amp; Office Equipment - $13k</a:t>
            </a:r>
          </a:p>
          <a:p>
            <a:pPr lvl="1"/>
            <a:r>
              <a:rPr lang="en-US" dirty="0"/>
              <a:t>Office Equipment for Staff</a:t>
            </a:r>
          </a:p>
          <a:p>
            <a:pPr lvl="1"/>
            <a:r>
              <a:rPr lang="en-US" dirty="0"/>
              <a:t>File Cabinets, Tables, Chairs</a:t>
            </a:r>
          </a:p>
          <a:p>
            <a:r>
              <a:rPr lang="en-US" dirty="0"/>
              <a:t>Other Non-Capitalized Equipment - $142.5k</a:t>
            </a:r>
          </a:p>
          <a:p>
            <a:pPr lvl="1"/>
            <a:r>
              <a:rPr lang="en-US" dirty="0"/>
              <a:t>Barrels/Cones in Sewer Maintenance</a:t>
            </a:r>
          </a:p>
          <a:p>
            <a:pPr lvl="1"/>
            <a:r>
              <a:rPr lang="en-US" dirty="0"/>
              <a:t>Walk Behind Saw Blades</a:t>
            </a:r>
          </a:p>
          <a:p>
            <a:pPr lvl="1"/>
            <a:r>
              <a:rPr lang="en-US" dirty="0"/>
              <a:t>Hand-Held Gas-Powered Chop Saw Blades</a:t>
            </a:r>
          </a:p>
          <a:p>
            <a:pPr lvl="1"/>
            <a:r>
              <a:rPr lang="en-US" dirty="0"/>
              <a:t>Water Service Crew Supplies - Pollard</a:t>
            </a:r>
          </a:p>
          <a:p>
            <a:pPr lvl="1"/>
            <a:r>
              <a:rPr lang="en-US" dirty="0"/>
              <a:t>Hydrant Wrenches, Service Box Cleaners, Curb Keys, Saw Blades, Gauges, and Probes for Water Service</a:t>
            </a:r>
          </a:p>
          <a:p>
            <a:pPr lvl="1"/>
            <a:r>
              <a:rPr lang="en-US" dirty="0"/>
              <a:t>Ground Mic, Correlator and Data Logger Equipment</a:t>
            </a:r>
          </a:p>
          <a:p>
            <a:pPr lvl="1"/>
            <a:r>
              <a:rPr lang="en-US" dirty="0"/>
              <a:t>Dell Servers for SCADA</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749031" cy="473825"/>
          </a:xfrm>
        </p:spPr>
        <p:txBody>
          <a:bodyPr>
            <a:normAutofit/>
          </a:bodyPr>
          <a:lstStyle/>
          <a:p>
            <a:pPr algn="ctr"/>
            <a:r>
              <a:rPr lang="en-US" dirty="0"/>
              <a:t>Equipment – Water/Sewer Fund</a:t>
            </a:r>
          </a:p>
        </p:txBody>
      </p:sp>
    </p:spTree>
    <p:extLst>
      <p:ext uri="{BB962C8B-B14F-4D97-AF65-F5344CB8AC3E}">
        <p14:creationId xmlns:p14="http://schemas.microsoft.com/office/powerpoint/2010/main" val="3095190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1986615"/>
            <a:ext cx="10749031" cy="4550709"/>
          </a:xfrm>
        </p:spPr>
        <p:txBody>
          <a:bodyPr>
            <a:normAutofit/>
          </a:bodyPr>
          <a:lstStyle/>
          <a:p>
            <a:r>
              <a:rPr lang="en-US" dirty="0"/>
              <a:t>Computer Software - Non-Capital - $429k</a:t>
            </a:r>
          </a:p>
          <a:p>
            <a:pPr lvl="1"/>
            <a:r>
              <a:rPr lang="en-US" dirty="0"/>
              <a:t>ESRI – Site License for GIS used by Public Works, Mapping and Graphics, Planning, Economic Development, and Public Safety</a:t>
            </a:r>
          </a:p>
          <a:p>
            <a:pPr lvl="1"/>
            <a:r>
              <a:rPr lang="en-US" dirty="0"/>
              <a:t>InfoWater Hydraulic Modeling Software Annual License Fee</a:t>
            </a:r>
          </a:p>
          <a:p>
            <a:pPr lvl="1"/>
            <a:r>
              <a:rPr lang="en-US" dirty="0"/>
              <a:t>Cityworks Server Site License for Unlimited Users</a:t>
            </a:r>
          </a:p>
          <a:p>
            <a:pPr lvl="1"/>
            <a:r>
              <a:rPr lang="en-US" dirty="0"/>
              <a:t>Digsmart – Miss Utility GIS Software Maintenance Agreement</a:t>
            </a:r>
          </a:p>
          <a:p>
            <a:pPr lvl="1"/>
            <a:r>
              <a:rPr lang="en-US" dirty="0"/>
              <a:t>GPS Licensing for Smart Connect and Field Software</a:t>
            </a:r>
          </a:p>
          <a:p>
            <a:pPr lvl="1"/>
            <a:r>
              <a:rPr lang="en-US" dirty="0"/>
              <a:t>C-Soft Annual License Fee to TetraTech-CSO</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749031" cy="473825"/>
          </a:xfrm>
        </p:spPr>
        <p:txBody>
          <a:bodyPr>
            <a:normAutofit/>
          </a:bodyPr>
          <a:lstStyle/>
          <a:p>
            <a:pPr algn="ctr"/>
            <a:r>
              <a:rPr lang="en-US" dirty="0"/>
              <a:t>Equipment – Water/Sewer Fund</a:t>
            </a:r>
          </a:p>
        </p:txBody>
      </p:sp>
    </p:spTree>
    <p:extLst>
      <p:ext uri="{BB962C8B-B14F-4D97-AF65-F5344CB8AC3E}">
        <p14:creationId xmlns:p14="http://schemas.microsoft.com/office/powerpoint/2010/main" val="3662121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1986615"/>
            <a:ext cx="10749031" cy="4550709"/>
          </a:xfrm>
        </p:spPr>
        <p:txBody>
          <a:bodyPr>
            <a:normAutofit fontScale="92500" lnSpcReduction="10000"/>
          </a:bodyPr>
          <a:lstStyle/>
          <a:p>
            <a:r>
              <a:rPr lang="en-US" sz="2600" dirty="0"/>
              <a:t>Building Supplies - $1k</a:t>
            </a:r>
          </a:p>
          <a:p>
            <a:pPr lvl="1"/>
            <a:r>
              <a:rPr lang="en-US" sz="2200" dirty="0"/>
              <a:t>Blanket PO for Home Depot</a:t>
            </a:r>
          </a:p>
          <a:p>
            <a:r>
              <a:rPr lang="en-US" sz="2600" dirty="0"/>
              <a:t>Materials &amp; Supplies-Roads - $498k</a:t>
            </a:r>
          </a:p>
          <a:p>
            <a:pPr lvl="1"/>
            <a:r>
              <a:rPr lang="en-US" sz="2200" dirty="0"/>
              <a:t>Concrete</a:t>
            </a:r>
          </a:p>
          <a:p>
            <a:pPr lvl="1"/>
            <a:r>
              <a:rPr lang="en-US" sz="2200" dirty="0"/>
              <a:t>Black Top Hot Mix</a:t>
            </a:r>
          </a:p>
          <a:p>
            <a:pPr lvl="1"/>
            <a:r>
              <a:rPr lang="en-US" sz="2200" dirty="0"/>
              <a:t>Cold Patch</a:t>
            </a:r>
          </a:p>
          <a:p>
            <a:pPr lvl="1"/>
            <a:r>
              <a:rPr lang="en-US" sz="2200" dirty="0"/>
              <a:t>Mineral Aggregates</a:t>
            </a:r>
          </a:p>
          <a:p>
            <a:pPr lvl="1"/>
            <a:r>
              <a:rPr lang="en-US" sz="2200" dirty="0"/>
              <a:t>Catch Basins</a:t>
            </a:r>
          </a:p>
          <a:p>
            <a:pPr lvl="1"/>
            <a:r>
              <a:rPr lang="en-US" sz="2200" dirty="0"/>
              <a:t>Manhole Covers, Catch Basins, Monument Boxes</a:t>
            </a:r>
          </a:p>
          <a:p>
            <a:r>
              <a:rPr lang="en-US" sz="2600" dirty="0"/>
              <a:t>Water Meter Shop Supplies	- $335k</a:t>
            </a:r>
          </a:p>
          <a:p>
            <a:pPr lvl="1"/>
            <a:r>
              <a:rPr lang="en-US" sz="2200" dirty="0"/>
              <a:t>Water Meters</a:t>
            </a:r>
          </a:p>
          <a:p>
            <a:pPr lvl="1"/>
            <a:r>
              <a:rPr lang="en-US" sz="2200" dirty="0"/>
              <a:t>Fire Meters</a:t>
            </a:r>
          </a:p>
          <a:p>
            <a:pPr lvl="1"/>
            <a:r>
              <a:rPr lang="en-US" sz="2200" dirty="0"/>
              <a:t>Itron ERT’s</a:t>
            </a:r>
          </a:p>
          <a:p>
            <a:pPr marL="0"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10749031" cy="473825"/>
          </a:xfrm>
        </p:spPr>
        <p:txBody>
          <a:bodyPr>
            <a:normAutofit/>
          </a:bodyPr>
          <a:lstStyle/>
          <a:p>
            <a:pPr algn="ctr"/>
            <a:r>
              <a:rPr lang="en-US" dirty="0"/>
              <a:t>Construction and Repairs – Water/Sewer Fund</a:t>
            </a:r>
          </a:p>
        </p:txBody>
      </p:sp>
    </p:spTree>
    <p:extLst>
      <p:ext uri="{BB962C8B-B14F-4D97-AF65-F5344CB8AC3E}">
        <p14:creationId xmlns:p14="http://schemas.microsoft.com/office/powerpoint/2010/main" val="1943165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78CD4-BAFB-CD09-0DE6-F79D6F7F242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D0A768-8A29-787D-FFBE-EFA640315738}"/>
              </a:ext>
            </a:extLst>
          </p:cNvPr>
          <p:cNvSpPr>
            <a:spLocks noGrp="1"/>
          </p:cNvSpPr>
          <p:nvPr>
            <p:ph sz="half" idx="2"/>
          </p:nvPr>
        </p:nvSpPr>
        <p:spPr>
          <a:xfrm>
            <a:off x="446567" y="1986615"/>
            <a:ext cx="10749031" cy="4550709"/>
          </a:xfrm>
        </p:spPr>
        <p:txBody>
          <a:bodyPr/>
          <a:lstStyle/>
          <a:p>
            <a:pPr marL="0" indent="0">
              <a:buNone/>
            </a:pPr>
            <a:r>
              <a:rPr lang="en-US" dirty="0"/>
              <a:t>Discuss the planned use for </a:t>
            </a:r>
            <a:r>
              <a:rPr lang="en-US" b="1" u="sng" dirty="0"/>
              <a:t>$220K </a:t>
            </a:r>
            <a:r>
              <a:rPr lang="en-US" dirty="0"/>
              <a:t>in the Community Activities account grouping.</a:t>
            </a:r>
          </a:p>
        </p:txBody>
      </p:sp>
      <p:sp>
        <p:nvSpPr>
          <p:cNvPr id="3" name="Content Placeholder 2">
            <a:extLst>
              <a:ext uri="{FF2B5EF4-FFF2-40B4-BE49-F238E27FC236}">
                <a16:creationId xmlns:a16="http://schemas.microsoft.com/office/drawing/2014/main" id="{089D290E-903B-D6E2-3C3E-06C02E0D39E9}"/>
              </a:ext>
            </a:extLst>
          </p:cNvPr>
          <p:cNvSpPr>
            <a:spLocks noGrp="1"/>
          </p:cNvSpPr>
          <p:nvPr>
            <p:ph sz="half" idx="13"/>
          </p:nvPr>
        </p:nvSpPr>
        <p:spPr/>
        <p:txBody>
          <a:bodyPr>
            <a:normAutofit/>
          </a:bodyPr>
          <a:lstStyle/>
          <a:p>
            <a:r>
              <a:rPr lang="en-US" dirty="0"/>
              <a:t>Question 13 – Water/Sewer Fund</a:t>
            </a:r>
          </a:p>
        </p:txBody>
      </p:sp>
    </p:spTree>
    <p:extLst>
      <p:ext uri="{BB962C8B-B14F-4D97-AF65-F5344CB8AC3E}">
        <p14:creationId xmlns:p14="http://schemas.microsoft.com/office/powerpoint/2010/main" val="24408808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75499-1DDE-629E-252C-D473686ADE6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DD4C7E-518B-B201-58BB-9951C386D7D1}"/>
              </a:ext>
            </a:extLst>
          </p:cNvPr>
          <p:cNvSpPr>
            <a:spLocks noGrp="1"/>
          </p:cNvSpPr>
          <p:nvPr>
            <p:ph sz="half" idx="2"/>
          </p:nvPr>
        </p:nvSpPr>
        <p:spPr>
          <a:xfrm>
            <a:off x="446567" y="1986615"/>
            <a:ext cx="10749031" cy="4550709"/>
          </a:xfrm>
        </p:spPr>
        <p:txBody>
          <a:bodyPr>
            <a:normAutofit/>
          </a:bodyPr>
          <a:lstStyle/>
          <a:p>
            <a:r>
              <a:rPr lang="en-US" dirty="0"/>
              <a:t>Homeowner Connection Subsidy 	- $60k</a:t>
            </a:r>
          </a:p>
          <a:p>
            <a:r>
              <a:rPr lang="en-US" dirty="0"/>
              <a:t>Water Protection Subsidy 		- $60k</a:t>
            </a:r>
          </a:p>
          <a:p>
            <a:r>
              <a:rPr lang="en-US" dirty="0"/>
              <a:t>Easement – Cemetery 		- $100k</a:t>
            </a:r>
          </a:p>
        </p:txBody>
      </p:sp>
      <p:sp>
        <p:nvSpPr>
          <p:cNvPr id="3" name="Content Placeholder 2">
            <a:extLst>
              <a:ext uri="{FF2B5EF4-FFF2-40B4-BE49-F238E27FC236}">
                <a16:creationId xmlns:a16="http://schemas.microsoft.com/office/drawing/2014/main" id="{E40B28A3-C809-8AF2-9C75-9AA97B0CCD83}"/>
              </a:ext>
            </a:extLst>
          </p:cNvPr>
          <p:cNvSpPr>
            <a:spLocks noGrp="1"/>
          </p:cNvSpPr>
          <p:nvPr>
            <p:ph sz="half" idx="13"/>
          </p:nvPr>
        </p:nvSpPr>
        <p:spPr>
          <a:xfrm>
            <a:off x="188911" y="1188720"/>
            <a:ext cx="10749031" cy="473825"/>
          </a:xfrm>
        </p:spPr>
        <p:txBody>
          <a:bodyPr>
            <a:normAutofit/>
          </a:bodyPr>
          <a:lstStyle/>
          <a:p>
            <a:pPr algn="ctr"/>
            <a:r>
              <a:rPr lang="en-US" dirty="0"/>
              <a:t>Community Activities – Water/Sewer Fund</a:t>
            </a:r>
          </a:p>
        </p:txBody>
      </p:sp>
    </p:spTree>
    <p:extLst>
      <p:ext uri="{BB962C8B-B14F-4D97-AF65-F5344CB8AC3E}">
        <p14:creationId xmlns:p14="http://schemas.microsoft.com/office/powerpoint/2010/main" val="16817003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D37CA-BB2C-3C6E-BAA5-7D60D06FAB0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B3A426-0BE6-D2F3-3B32-14F9B840DF66}"/>
              </a:ext>
            </a:extLst>
          </p:cNvPr>
          <p:cNvSpPr>
            <a:spLocks noGrp="1"/>
          </p:cNvSpPr>
          <p:nvPr>
            <p:ph sz="half" idx="2"/>
          </p:nvPr>
        </p:nvSpPr>
        <p:spPr>
          <a:xfrm>
            <a:off x="446567" y="1986615"/>
            <a:ext cx="10749031" cy="4550709"/>
          </a:xfrm>
        </p:spPr>
        <p:txBody>
          <a:bodyPr/>
          <a:lstStyle/>
          <a:p>
            <a:pPr marL="0" indent="0">
              <a:buNone/>
            </a:pPr>
            <a:r>
              <a:rPr lang="en-US" dirty="0"/>
              <a:t>Share a high-level overview of the FY2026 Capital Projects for </a:t>
            </a:r>
            <a:r>
              <a:rPr lang="en-US" b="1" u="sng" dirty="0"/>
              <a:t>$126M</a:t>
            </a:r>
            <a:r>
              <a:rPr lang="en-US" dirty="0"/>
              <a:t>.</a:t>
            </a:r>
          </a:p>
        </p:txBody>
      </p:sp>
      <p:sp>
        <p:nvSpPr>
          <p:cNvPr id="3" name="Content Placeholder 2">
            <a:extLst>
              <a:ext uri="{FF2B5EF4-FFF2-40B4-BE49-F238E27FC236}">
                <a16:creationId xmlns:a16="http://schemas.microsoft.com/office/drawing/2014/main" id="{EE8DAB74-E02B-D5CE-CF2C-69E0B3C7ABDE}"/>
              </a:ext>
            </a:extLst>
          </p:cNvPr>
          <p:cNvSpPr>
            <a:spLocks noGrp="1"/>
          </p:cNvSpPr>
          <p:nvPr>
            <p:ph sz="half" idx="13"/>
          </p:nvPr>
        </p:nvSpPr>
        <p:spPr/>
        <p:txBody>
          <a:bodyPr>
            <a:normAutofit/>
          </a:bodyPr>
          <a:lstStyle/>
          <a:p>
            <a:r>
              <a:rPr lang="en-US" dirty="0"/>
              <a:t>Question 14 – Water/Sewer Fund</a:t>
            </a:r>
          </a:p>
        </p:txBody>
      </p:sp>
    </p:spTree>
    <p:extLst>
      <p:ext uri="{BB962C8B-B14F-4D97-AF65-F5344CB8AC3E}">
        <p14:creationId xmlns:p14="http://schemas.microsoft.com/office/powerpoint/2010/main" val="27786247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2B998-A8D5-828F-F955-158FF37FE4D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B18BEB-5ADA-66C6-7647-36E4B62ADE6B}"/>
              </a:ext>
            </a:extLst>
          </p:cNvPr>
          <p:cNvSpPr>
            <a:spLocks noGrp="1"/>
          </p:cNvSpPr>
          <p:nvPr>
            <p:ph sz="half" idx="2"/>
          </p:nvPr>
        </p:nvSpPr>
        <p:spPr>
          <a:xfrm>
            <a:off x="446567" y="1784733"/>
            <a:ext cx="10749031" cy="4902506"/>
          </a:xfrm>
        </p:spPr>
        <p:txBody>
          <a:bodyPr>
            <a:normAutofit fontScale="92500" lnSpcReduction="20000"/>
          </a:bodyPr>
          <a:lstStyle/>
          <a:p>
            <a:pPr lvl="1"/>
            <a:r>
              <a:rPr lang="en-US" dirty="0"/>
              <a:t>11</a:t>
            </a:r>
            <a:r>
              <a:rPr lang="en-US" baseline="30000" dirty="0"/>
              <a:t>th</a:t>
            </a:r>
            <a:r>
              <a:rPr lang="en-US" dirty="0"/>
              <a:t> Street Sewage Pumping Station Upgrade 	- $10M</a:t>
            </a:r>
          </a:p>
          <a:p>
            <a:pPr lvl="1"/>
            <a:r>
              <a:rPr lang="en-US" dirty="0"/>
              <a:t>Annual Minor Sewer Improvements		- $2.5M</a:t>
            </a:r>
          </a:p>
          <a:p>
            <a:pPr lvl="1"/>
            <a:r>
              <a:rPr lang="en-US" dirty="0"/>
              <a:t>Major Sewer Improvements			- $6M</a:t>
            </a:r>
          </a:p>
          <a:p>
            <a:pPr lvl="1"/>
            <a:r>
              <a:rPr lang="en-US" dirty="0"/>
              <a:t>Annual Water Improvements 			- $20M</a:t>
            </a:r>
          </a:p>
          <a:p>
            <a:pPr lvl="1"/>
            <a:r>
              <a:rPr lang="en-US" dirty="0"/>
              <a:t>Porter Filter Plant Improvements 		- $20M</a:t>
            </a:r>
          </a:p>
          <a:p>
            <a:pPr lvl="1"/>
            <a:r>
              <a:rPr lang="en-US" dirty="0"/>
              <a:t>Emerging Contaminants 			- $50M</a:t>
            </a:r>
          </a:p>
          <a:p>
            <a:pPr lvl="1"/>
            <a:r>
              <a:rPr lang="en-US" dirty="0"/>
              <a:t>Transmission Main Improvements 		- $4M</a:t>
            </a:r>
          </a:p>
          <a:p>
            <a:pPr lvl="1"/>
            <a:r>
              <a:rPr lang="en-US" dirty="0"/>
              <a:t>Pressure Zone Reliability Improvements 	- $2M</a:t>
            </a:r>
          </a:p>
          <a:p>
            <a:pPr lvl="1"/>
            <a:r>
              <a:rPr lang="en-US" dirty="0"/>
              <a:t>Brandywine Filter Plant Improvements		- $3M</a:t>
            </a:r>
          </a:p>
          <a:p>
            <a:pPr lvl="1"/>
            <a:r>
              <a:rPr lang="en-US" dirty="0"/>
              <a:t>Raw Water System Improvements 		- $3M</a:t>
            </a:r>
          </a:p>
          <a:p>
            <a:pPr lvl="1"/>
            <a:r>
              <a:rPr lang="en-US" dirty="0"/>
              <a:t>Architectural Improvements 			- $1.5M</a:t>
            </a:r>
          </a:p>
          <a:p>
            <a:pPr lvl="1"/>
            <a:r>
              <a:rPr lang="en-US" dirty="0"/>
              <a:t>Pumping Station Improvements 		- $500k</a:t>
            </a:r>
          </a:p>
          <a:p>
            <a:pPr lvl="1"/>
            <a:r>
              <a:rPr lang="en-US" dirty="0"/>
              <a:t>Automated Metering Infrastructure (AMI) 	- $5M</a:t>
            </a:r>
          </a:p>
          <a:p>
            <a:pPr lvl="1"/>
            <a:r>
              <a:rPr lang="en-US" dirty="0"/>
              <a:t>WWTP Infrastructure System Improvements 	- $25M</a:t>
            </a:r>
          </a:p>
          <a:p>
            <a:pPr lvl="1"/>
            <a:r>
              <a:rPr lang="en-US" dirty="0"/>
              <a:t>Stormwater Drainage Management Program 	- $2M</a:t>
            </a:r>
          </a:p>
          <a:p>
            <a:pPr lvl="1"/>
            <a:r>
              <a:rPr lang="en-US" dirty="0"/>
              <a:t>Stormwater Mitigation (Green Infrastructure) 	- $1.5M</a:t>
            </a:r>
          </a:p>
          <a:p>
            <a:pPr lvl="1"/>
            <a:r>
              <a:rPr lang="en-US" dirty="0"/>
              <a:t>Urban Forest Management Program 		- $500k</a:t>
            </a:r>
          </a:p>
          <a:p>
            <a:pPr lvl="1"/>
            <a:endParaRPr lang="en-US" dirty="0"/>
          </a:p>
        </p:txBody>
      </p:sp>
      <p:sp>
        <p:nvSpPr>
          <p:cNvPr id="3" name="Content Placeholder 2">
            <a:extLst>
              <a:ext uri="{FF2B5EF4-FFF2-40B4-BE49-F238E27FC236}">
                <a16:creationId xmlns:a16="http://schemas.microsoft.com/office/drawing/2014/main" id="{69603457-1A8D-D7F7-21F9-2D1B9C5D6F91}"/>
              </a:ext>
            </a:extLst>
          </p:cNvPr>
          <p:cNvSpPr>
            <a:spLocks noGrp="1"/>
          </p:cNvSpPr>
          <p:nvPr>
            <p:ph sz="half" idx="13"/>
          </p:nvPr>
        </p:nvSpPr>
        <p:spPr>
          <a:xfrm>
            <a:off x="188911" y="1188720"/>
            <a:ext cx="10749031" cy="473825"/>
          </a:xfrm>
        </p:spPr>
        <p:txBody>
          <a:bodyPr>
            <a:normAutofit/>
          </a:bodyPr>
          <a:lstStyle/>
          <a:p>
            <a:pPr algn="ctr"/>
            <a:r>
              <a:rPr lang="en-US" dirty="0"/>
              <a:t>Capital Projects – Water/Sewer Fund</a:t>
            </a:r>
          </a:p>
        </p:txBody>
      </p:sp>
    </p:spTree>
    <p:extLst>
      <p:ext uri="{BB962C8B-B14F-4D97-AF65-F5344CB8AC3E}">
        <p14:creationId xmlns:p14="http://schemas.microsoft.com/office/powerpoint/2010/main" val="343310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446567" y="1758575"/>
            <a:ext cx="10388010" cy="4778749"/>
          </a:xfrm>
        </p:spPr>
        <p:txBody>
          <a:bodyPr/>
          <a:lstStyle/>
          <a:p>
            <a:pPr marL="0" indent="0">
              <a:buNone/>
            </a:pPr>
            <a:r>
              <a:rPr lang="en-US" dirty="0"/>
              <a:t>Provide FY2026 proposed organizational chart with the total number of employees (i.e., permanent, temporary, contract, vacancies).</a:t>
            </a:r>
          </a:p>
          <a:p>
            <a:pPr marL="914400" lvl="1" indent="-457200">
              <a:buFont typeface="+mj-lt"/>
              <a:buAutoNum type="alphaLcPeriod"/>
            </a:pPr>
            <a:r>
              <a:rPr lang="en-US" dirty="0"/>
              <a:t>If there are multiple divisions, please ensure there are sub-org charts that enumerate all the above.</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a:bodyPr>
          <a:lstStyle/>
          <a:p>
            <a:r>
              <a:rPr lang="en-US" dirty="0"/>
              <a:t>Question 15 – All Departments</a:t>
            </a:r>
          </a:p>
        </p:txBody>
      </p:sp>
    </p:spTree>
    <p:extLst>
      <p:ext uri="{BB962C8B-B14F-4D97-AF65-F5344CB8AC3E}">
        <p14:creationId xmlns:p14="http://schemas.microsoft.com/office/powerpoint/2010/main" val="1820195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FF11B-398B-A187-C831-28177EDE9E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81D4CD3-B484-D16C-CE02-BA05AC0A2DF3}"/>
              </a:ext>
            </a:extLst>
          </p:cNvPr>
          <p:cNvPicPr>
            <a:picLocks noChangeAspect="1"/>
          </p:cNvPicPr>
          <p:nvPr/>
        </p:nvPicPr>
        <p:blipFill>
          <a:blip r:embed="rId2"/>
          <a:stretch>
            <a:fillRect/>
          </a:stretch>
        </p:blipFill>
        <p:spPr>
          <a:xfrm>
            <a:off x="1259626" y="824486"/>
            <a:ext cx="9672747" cy="5444112"/>
          </a:xfrm>
          <a:prstGeom prst="rect">
            <a:avLst/>
          </a:prstGeom>
        </p:spPr>
      </p:pic>
    </p:spTree>
    <p:extLst>
      <p:ext uri="{BB962C8B-B14F-4D97-AF65-F5344CB8AC3E}">
        <p14:creationId xmlns:p14="http://schemas.microsoft.com/office/powerpoint/2010/main" val="2062452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915305-300E-C222-ED65-2ED48F0B40D6}"/>
              </a:ext>
            </a:extLst>
          </p:cNvPr>
          <p:cNvPicPr>
            <a:picLocks noChangeAspect="1"/>
          </p:cNvPicPr>
          <p:nvPr/>
        </p:nvPicPr>
        <p:blipFill>
          <a:blip r:embed="rId2"/>
          <a:stretch>
            <a:fillRect/>
          </a:stretch>
        </p:blipFill>
        <p:spPr>
          <a:xfrm>
            <a:off x="1600330" y="44822"/>
            <a:ext cx="8991339" cy="6768355"/>
          </a:xfrm>
          <a:prstGeom prst="rect">
            <a:avLst/>
          </a:prstGeom>
        </p:spPr>
      </p:pic>
    </p:spTree>
    <p:extLst>
      <p:ext uri="{BB962C8B-B14F-4D97-AF65-F5344CB8AC3E}">
        <p14:creationId xmlns:p14="http://schemas.microsoft.com/office/powerpoint/2010/main" val="8228441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0A48499-DC3E-86BD-7702-0510E058FF07}"/>
              </a:ext>
            </a:extLst>
          </p:cNvPr>
          <p:cNvPicPr>
            <a:picLocks noChangeAspect="1"/>
          </p:cNvPicPr>
          <p:nvPr/>
        </p:nvPicPr>
        <p:blipFill>
          <a:blip r:embed="rId2"/>
          <a:stretch>
            <a:fillRect/>
          </a:stretch>
        </p:blipFill>
        <p:spPr>
          <a:xfrm>
            <a:off x="1601600" y="52330"/>
            <a:ext cx="8829925" cy="6753340"/>
          </a:xfrm>
          <a:prstGeom prst="rect">
            <a:avLst/>
          </a:prstGeom>
        </p:spPr>
      </p:pic>
    </p:spTree>
    <p:extLst>
      <p:ext uri="{BB962C8B-B14F-4D97-AF65-F5344CB8AC3E}">
        <p14:creationId xmlns:p14="http://schemas.microsoft.com/office/powerpoint/2010/main" val="34478160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8BB7C4-E1B2-E2C2-65EA-AFE7F87D3ABE}"/>
              </a:ext>
            </a:extLst>
          </p:cNvPr>
          <p:cNvPicPr>
            <a:picLocks noChangeAspect="1"/>
          </p:cNvPicPr>
          <p:nvPr/>
        </p:nvPicPr>
        <p:blipFill>
          <a:blip r:embed="rId2"/>
          <a:stretch>
            <a:fillRect/>
          </a:stretch>
        </p:blipFill>
        <p:spPr>
          <a:xfrm>
            <a:off x="1947862" y="1176337"/>
            <a:ext cx="8296275" cy="4505325"/>
          </a:xfrm>
          <a:prstGeom prst="rect">
            <a:avLst/>
          </a:prstGeom>
        </p:spPr>
      </p:pic>
    </p:spTree>
    <p:extLst>
      <p:ext uri="{BB962C8B-B14F-4D97-AF65-F5344CB8AC3E}">
        <p14:creationId xmlns:p14="http://schemas.microsoft.com/office/powerpoint/2010/main" val="21008409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2A03-7813-06F8-B92D-CCB4940873A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5015C62-2E8D-57BE-F84F-5F8E761A9CA1}"/>
              </a:ext>
            </a:extLst>
          </p:cNvPr>
          <p:cNvPicPr>
            <a:picLocks noChangeAspect="1"/>
          </p:cNvPicPr>
          <p:nvPr/>
        </p:nvPicPr>
        <p:blipFill>
          <a:blip r:embed="rId2"/>
          <a:stretch>
            <a:fillRect/>
          </a:stretch>
        </p:blipFill>
        <p:spPr>
          <a:xfrm>
            <a:off x="1585912" y="661987"/>
            <a:ext cx="9020175" cy="5534025"/>
          </a:xfrm>
          <a:prstGeom prst="rect">
            <a:avLst/>
          </a:prstGeom>
        </p:spPr>
      </p:pic>
    </p:spTree>
    <p:extLst>
      <p:ext uri="{BB962C8B-B14F-4D97-AF65-F5344CB8AC3E}">
        <p14:creationId xmlns:p14="http://schemas.microsoft.com/office/powerpoint/2010/main" val="32971359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0AF1-69B2-FBB9-B37B-CF988111CB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0AA98D5-BA8E-A5D1-B1E7-42F8F6F85ABE}"/>
              </a:ext>
            </a:extLst>
          </p:cNvPr>
          <p:cNvPicPr>
            <a:picLocks noChangeAspect="1"/>
          </p:cNvPicPr>
          <p:nvPr/>
        </p:nvPicPr>
        <p:blipFill>
          <a:blip r:embed="rId2"/>
          <a:stretch>
            <a:fillRect/>
          </a:stretch>
        </p:blipFill>
        <p:spPr>
          <a:xfrm>
            <a:off x="2257425" y="661987"/>
            <a:ext cx="7677150" cy="5534025"/>
          </a:xfrm>
          <a:prstGeom prst="rect">
            <a:avLst/>
          </a:prstGeom>
        </p:spPr>
      </p:pic>
    </p:spTree>
    <p:extLst>
      <p:ext uri="{BB962C8B-B14F-4D97-AF65-F5344CB8AC3E}">
        <p14:creationId xmlns:p14="http://schemas.microsoft.com/office/powerpoint/2010/main" val="10513114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1DAE362-9B7A-4D8B-8BB9-319F80A20DF0}"/>
              </a:ext>
            </a:extLst>
          </p:cNvPr>
          <p:cNvSpPr>
            <a:spLocks noGrp="1"/>
          </p:cNvSpPr>
          <p:nvPr>
            <p:ph sz="half" idx="2"/>
          </p:nvPr>
        </p:nvSpPr>
        <p:spPr>
          <a:xfrm>
            <a:off x="1362969" y="2956970"/>
            <a:ext cx="9237691" cy="2394284"/>
          </a:xfrm>
        </p:spPr>
        <p:txBody>
          <a:bodyPr>
            <a:normAutofit/>
          </a:bodyPr>
          <a:lstStyle/>
          <a:p>
            <a:pPr marL="0" indent="0" algn="ctr">
              <a:buNone/>
            </a:pPr>
            <a:r>
              <a:rPr lang="en-US" sz="6000" dirty="0"/>
              <a:t>Thank You!</a:t>
            </a:r>
          </a:p>
        </p:txBody>
      </p:sp>
    </p:spTree>
    <p:extLst>
      <p:ext uri="{BB962C8B-B14F-4D97-AF65-F5344CB8AC3E}">
        <p14:creationId xmlns:p14="http://schemas.microsoft.com/office/powerpoint/2010/main" val="425231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5E812B3A346043A3B25005E6DE6BEC" ma:contentTypeVersion="16" ma:contentTypeDescription="Create a new document." ma:contentTypeScope="" ma:versionID="08a0a8e1424478e528d8c196fef34536">
  <xsd:schema xmlns:xsd="http://www.w3.org/2001/XMLSchema" xmlns:xs="http://www.w3.org/2001/XMLSchema" xmlns:p="http://schemas.microsoft.com/office/2006/metadata/properties" xmlns:ns3="2f02c675-6a85-43ef-8a08-4d7d683a3d36" xmlns:ns4="6c800a66-7daa-4331-853d-d71d86b4884f" targetNamespace="http://schemas.microsoft.com/office/2006/metadata/properties" ma:root="true" ma:fieldsID="3980aa2a6c2ebf86513931a77a3fb9de" ns3:_="" ns4:_="">
    <xsd:import namespace="2f02c675-6a85-43ef-8a08-4d7d683a3d36"/>
    <xsd:import namespace="6c800a66-7daa-4331-853d-d71d86b4884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Location" minOccurs="0"/>
                <xsd:element ref="ns4:MediaServiceAutoTags" minOccurs="0"/>
                <xsd:element ref="ns4:MediaServiceOCR" minOccurs="0"/>
                <xsd:element ref="ns4:MediaServiceGenerationTime" minOccurs="0"/>
                <xsd:element ref="ns4:MediaServiceEventHashCode" minOccurs="0"/>
                <xsd:element ref="ns4:MediaServiceObjectDetectorVersions" minOccurs="0"/>
                <xsd:element ref="ns4:MediaLengthInSeconds" minOccurs="0"/>
                <xsd:element ref="ns4:_activity"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2c675-6a85-43ef-8a08-4d7d683a3d3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800a66-7daa-4331-853d-d71d86b4884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6c800a66-7daa-4331-853d-d71d86b4884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2724B3-6284-43AD-ABAC-A73EC0C3D0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2c675-6a85-43ef-8a08-4d7d683a3d36"/>
    <ds:schemaRef ds:uri="6c800a66-7daa-4331-853d-d71d86b488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ABA279-F55B-40FB-A5DE-1DD9F15BC08A}">
  <ds:schemaRefs>
    <ds:schemaRef ds:uri="http://purl.org/dc/dcmitype/"/>
    <ds:schemaRef ds:uri="http://purl.org/dc/terms/"/>
    <ds:schemaRef ds:uri="http://schemas.openxmlformats.org/package/2006/metadata/core-properties"/>
    <ds:schemaRef ds:uri="2f02c675-6a85-43ef-8a08-4d7d683a3d36"/>
    <ds:schemaRef ds:uri="http://schemas.microsoft.com/office/infopath/2007/PartnerControls"/>
    <ds:schemaRef ds:uri="http://schemas.microsoft.com/office/2006/documentManagement/types"/>
    <ds:schemaRef ds:uri="http://www.w3.org/XML/1998/namespace"/>
    <ds:schemaRef ds:uri="6c800a66-7daa-4331-853d-d71d86b4884f"/>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36C40859-C78F-49B7-BBC3-AC05986935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2243</TotalTime>
  <Words>3786</Words>
  <Application>Microsoft Office PowerPoint</Application>
  <PresentationFormat>Widescreen</PresentationFormat>
  <Paragraphs>372</Paragraphs>
  <Slides>58</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7" baseType="lpstr">
      <vt:lpstr>Aptos</vt:lpstr>
      <vt:lpstr>Arial</vt:lpstr>
      <vt:lpstr>Calibri</vt:lpstr>
      <vt:lpstr>Calibri Light</vt:lpstr>
      <vt:lpstr>Courier New</vt:lpstr>
      <vt:lpstr>Times New Roman</vt:lpstr>
      <vt:lpstr>Wingdings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Vincent Carroccia</cp:lastModifiedBy>
  <cp:revision>117</cp:revision>
  <dcterms:created xsi:type="dcterms:W3CDTF">2023-02-09T18:35:57Z</dcterms:created>
  <dcterms:modified xsi:type="dcterms:W3CDTF">2025-04-29T15:03:14Z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0x010100D15E812B3A346043A3B25005E6DE6BEC</vt:lpwstr>
  </property>
</Properties>
</file>