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371" r:id="rId2"/>
    <p:sldId id="280" r:id="rId3"/>
    <p:sldId id="369" r:id="rId4"/>
    <p:sldId id="370" r:id="rId5"/>
    <p:sldId id="267" r:id="rId6"/>
    <p:sldId id="268" r:id="rId7"/>
    <p:sldId id="269" r:id="rId8"/>
    <p:sldId id="303" r:id="rId9"/>
    <p:sldId id="323" r:id="rId10"/>
    <p:sldId id="324" r:id="rId11"/>
    <p:sldId id="325" r:id="rId12"/>
    <p:sldId id="379" r:id="rId13"/>
    <p:sldId id="327" r:id="rId14"/>
    <p:sldId id="377" r:id="rId15"/>
    <p:sldId id="375" r:id="rId16"/>
    <p:sldId id="328" r:id="rId17"/>
    <p:sldId id="372" r:id="rId18"/>
    <p:sldId id="329" r:id="rId19"/>
    <p:sldId id="373" r:id="rId20"/>
    <p:sldId id="376" r:id="rId21"/>
    <p:sldId id="374" r:id="rId22"/>
    <p:sldId id="344"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4/11/2025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4/11/2025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899138"/>
            <a:ext cx="10889465" cy="4638186"/>
          </a:xfrm>
        </p:spPr>
        <p:txBody>
          <a:bodyPr anchor="t">
            <a:normAutofit/>
          </a:bodyPr>
          <a:lstStyle>
            <a:lvl1pPr marL="230188" indent="-230188">
              <a:spcAft>
                <a:spcPts val="1800"/>
              </a:spcAft>
              <a:buFont typeface="Arial" panose="020B0604020202020204" pitchFamily="34" charset="0"/>
              <a:buChar char="•"/>
              <a:defRPr b="1">
                <a:solidFill>
                  <a:schemeClr val="tx1"/>
                </a:solidFill>
                <a:effectLst/>
              </a:defRPr>
            </a:lvl1pPr>
            <a:lvl2pPr marL="569913" indent="-225425">
              <a:spcAft>
                <a:spcPts val="1800"/>
              </a:spcAft>
              <a:defRPr b="1">
                <a:solidFill>
                  <a:schemeClr val="tx1"/>
                </a:solidFill>
                <a:effectLst/>
              </a:defRPr>
            </a:lvl2pPr>
            <a:lvl3pPr marL="914400" indent="-230188">
              <a:spcAft>
                <a:spcPts val="1800"/>
              </a:spcAft>
              <a:defRPr b="1">
                <a:solidFill>
                  <a:schemeClr val="tx1"/>
                </a:solidFill>
                <a:effectLst/>
              </a:defRPr>
            </a:lvl3pPr>
            <a:lvl4pPr marL="1258888" indent="-230188">
              <a:spcAft>
                <a:spcPts val="1800"/>
              </a:spcAft>
              <a:defRPr b="1">
                <a:solidFill>
                  <a:schemeClr val="tx1"/>
                </a:solidFill>
                <a:effectLst/>
              </a:defRPr>
            </a:lvl4pPr>
            <a:lvl5pPr marL="1655763" indent="-282575">
              <a:spcAft>
                <a:spcPts val="1800"/>
              </a:spcAft>
              <a:defRPr b="1">
                <a:solidFill>
                  <a:schemeClr val="tx1"/>
                </a:solidFill>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216855"/>
            <a:ext cx="4934479" cy="473825"/>
          </a:xfrm>
        </p:spPr>
        <p:txBody>
          <a:bodyPr>
            <a:normAutofit/>
          </a:bodyPr>
          <a:lstStyle>
            <a:lvl1pPr marL="0" indent="0">
              <a:buNone/>
              <a:defRPr b="1">
                <a:solidFill>
                  <a:schemeClr val="tx1"/>
                </a:solidFill>
                <a:effectLst/>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214311" y="362066"/>
            <a:ext cx="8534399" cy="646331"/>
          </a:xfrm>
          <a:prstGeom prst="rect">
            <a:avLst/>
          </a:prstGeom>
          <a:noFill/>
        </p:spPr>
        <p:txBody>
          <a:bodyPr wrap="square" rtlCol="0">
            <a:spAutoFit/>
          </a:bodyPr>
          <a:lstStyle/>
          <a:p>
            <a:r>
              <a:rPr lang="en-US" b="1" dirty="0">
                <a:effectLst/>
              </a:rPr>
              <a:t>FY 2026 Budget Hearing</a:t>
            </a:r>
            <a:br>
              <a:rPr lang="en-US" b="1" dirty="0">
                <a:effectLst/>
              </a:rPr>
            </a:br>
            <a:r>
              <a:rPr lang="en-US" b="1" dirty="0">
                <a:effectLst/>
              </a:rPr>
              <a:t>Real Estate &amp; Housing Department</a:t>
            </a:r>
          </a:p>
        </p:txBody>
      </p:sp>
      <p:pic>
        <p:nvPicPr>
          <p:cNvPr id="2" name="Picture 1">
            <a:extLst>
              <a:ext uri="{FF2B5EF4-FFF2-40B4-BE49-F238E27FC236}">
                <a16:creationId xmlns:a16="http://schemas.microsoft.com/office/drawing/2014/main" id="{B1DF8CCA-2B28-E437-3404-8A7702DBBBB5}"/>
              </a:ext>
            </a:extLst>
          </p:cNvPr>
          <p:cNvPicPr>
            <a:picLocks noChangeAspect="1"/>
          </p:cNvPicPr>
          <p:nvPr userDrawn="1"/>
        </p:nvPicPr>
        <p:blipFill>
          <a:blip r:embed="rId2"/>
          <a:stretch>
            <a:fillRect/>
          </a:stretch>
        </p:blipFill>
        <p:spPr>
          <a:xfrm>
            <a:off x="10458478" y="135899"/>
            <a:ext cx="1519211" cy="1519211"/>
          </a:xfrm>
          <a:prstGeom prst="rect">
            <a:avLst/>
          </a:prstGeom>
        </p:spPr>
      </p:pic>
    </p:spTree>
    <p:extLst>
      <p:ext uri="{BB962C8B-B14F-4D97-AF65-F5344CB8AC3E}">
        <p14:creationId xmlns:p14="http://schemas.microsoft.com/office/powerpoint/2010/main" val="312752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REAL ESTATE &amp; HOUSING</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201806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6A93715-0CED-4496-B0EB-9D02B5B1DAFF}"/>
              </a:ext>
            </a:extLst>
          </p:cNvPr>
          <p:cNvGraphicFramePr>
            <a:graphicFrameLocks noGrp="1"/>
          </p:cNvGraphicFramePr>
          <p:nvPr>
            <p:ph sz="half" idx="2"/>
            <p:extLst>
              <p:ext uri="{D42A27DB-BD31-4B8C-83A1-F6EECF244321}">
                <p14:modId xmlns:p14="http://schemas.microsoft.com/office/powerpoint/2010/main" val="4095992109"/>
              </p:ext>
            </p:extLst>
          </p:nvPr>
        </p:nvGraphicFramePr>
        <p:xfrm>
          <a:off x="422878" y="2175130"/>
          <a:ext cx="10987244" cy="3709757"/>
        </p:xfrm>
        <a:graphic>
          <a:graphicData uri="http://schemas.openxmlformats.org/drawingml/2006/table">
            <a:tbl>
              <a:tblPr firstRow="1" bandRow="1">
                <a:tableStyleId>{7DF18680-E054-41AD-8BC1-D1AEF772440D}</a:tableStyleId>
              </a:tblPr>
              <a:tblGrid>
                <a:gridCol w="3426861">
                  <a:extLst>
                    <a:ext uri="{9D8B030D-6E8A-4147-A177-3AD203B41FA5}">
                      <a16:colId xmlns:a16="http://schemas.microsoft.com/office/drawing/2014/main" val="2551090829"/>
                    </a:ext>
                  </a:extLst>
                </a:gridCol>
                <a:gridCol w="1257099">
                  <a:extLst>
                    <a:ext uri="{9D8B030D-6E8A-4147-A177-3AD203B41FA5}">
                      <a16:colId xmlns:a16="http://schemas.microsoft.com/office/drawing/2014/main" val="4162923738"/>
                    </a:ext>
                  </a:extLst>
                </a:gridCol>
                <a:gridCol w="1233577">
                  <a:extLst>
                    <a:ext uri="{9D8B030D-6E8A-4147-A177-3AD203B41FA5}">
                      <a16:colId xmlns:a16="http://schemas.microsoft.com/office/drawing/2014/main" val="1242384018"/>
                    </a:ext>
                  </a:extLst>
                </a:gridCol>
                <a:gridCol w="1104181">
                  <a:extLst>
                    <a:ext uri="{9D8B030D-6E8A-4147-A177-3AD203B41FA5}">
                      <a16:colId xmlns:a16="http://schemas.microsoft.com/office/drawing/2014/main" val="2874584347"/>
                    </a:ext>
                  </a:extLst>
                </a:gridCol>
                <a:gridCol w="1437532">
                  <a:extLst>
                    <a:ext uri="{9D8B030D-6E8A-4147-A177-3AD203B41FA5}">
                      <a16:colId xmlns:a16="http://schemas.microsoft.com/office/drawing/2014/main" val="3538922274"/>
                    </a:ext>
                  </a:extLst>
                </a:gridCol>
                <a:gridCol w="1310320">
                  <a:extLst>
                    <a:ext uri="{9D8B030D-6E8A-4147-A177-3AD203B41FA5}">
                      <a16:colId xmlns:a16="http://schemas.microsoft.com/office/drawing/2014/main" val="3619692300"/>
                    </a:ext>
                  </a:extLst>
                </a:gridCol>
                <a:gridCol w="1217674">
                  <a:extLst>
                    <a:ext uri="{9D8B030D-6E8A-4147-A177-3AD203B41FA5}">
                      <a16:colId xmlns:a16="http://schemas.microsoft.com/office/drawing/2014/main" val="596270393"/>
                    </a:ext>
                  </a:extLst>
                </a:gridCol>
              </a:tblGrid>
              <a:tr h="765609">
                <a:tc>
                  <a:txBody>
                    <a:bodyPr/>
                    <a:lstStyle/>
                    <a:p>
                      <a:r>
                        <a:rPr lang="en-US" sz="1600" dirty="0"/>
                        <a:t>General Fund</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539869">
                <a:tc>
                  <a:txBody>
                    <a:bodyPr/>
                    <a:lstStyle/>
                    <a:p>
                      <a:r>
                        <a:rPr lang="en-US" sz="1600" dirty="0"/>
                        <a:t>Personal Services</a:t>
                      </a:r>
                      <a:endParaRPr lang="en-US" sz="16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$294,485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$314,633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$281,360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$305,151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$23,791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8.5%</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490258">
                <a:tc>
                  <a:txBody>
                    <a:bodyPr/>
                    <a:lstStyle/>
                    <a:p>
                      <a:r>
                        <a:rPr lang="en-US" sz="1600" dirty="0"/>
                        <a:t>Materials, Supplies, and Equipment</a:t>
                      </a:r>
                      <a:endParaRPr lang="en-US" sz="16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1,833,821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1,306,443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1,524,475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1,622,600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98,125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6.4%</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490258">
                <a:tc>
                  <a:txBody>
                    <a:bodyPr/>
                    <a:lstStyle/>
                    <a:p>
                      <a:r>
                        <a:rPr lang="en-US" sz="1600" dirty="0"/>
                        <a:t>Internal Services</a:t>
                      </a:r>
                      <a:endParaRPr lang="en-US" sz="16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34,832</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33,469</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60,730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63,141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2,411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4.0%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490258">
                <a:tc>
                  <a:txBody>
                    <a:bodyPr/>
                    <a:lstStyle/>
                    <a:p>
                      <a:r>
                        <a:rPr lang="en-US" sz="1600" dirty="0"/>
                        <a:t>Debt Service</a:t>
                      </a:r>
                      <a:endParaRPr lang="en-US" sz="16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2,087,210</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730,971</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708,748</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685,945</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(22,803)</a:t>
                      </a:r>
                    </a:p>
                  </a:txBody>
                  <a:tcPr marL="9525" marR="9525" marT="9525" marB="0" anchor="ctr"/>
                </a:tc>
                <a:tc>
                  <a:txBody>
                    <a:bodyPr/>
                    <a:lstStyle/>
                    <a:p>
                      <a:pPr marL="0" algn="ctr" defTabSz="457200" rtl="0" eaLnBrk="1" fontAlgn="b" latinLnBrk="0" hangingPunct="1"/>
                      <a:r>
                        <a:rPr lang="en-US" sz="1600" b="0" u="none" strike="noStrike" kern="1200" dirty="0">
                          <a:solidFill>
                            <a:srgbClr val="000000"/>
                          </a:solidFill>
                          <a:effectLst/>
                          <a:latin typeface="+mn-lt"/>
                          <a:ea typeface="+mn-ea"/>
                          <a:cs typeface="+mn-cs"/>
                        </a:rPr>
                        <a:t>-3.2%</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8109426"/>
                  </a:ext>
                </a:extLst>
              </a:tr>
              <a:tr h="490258">
                <a:tc>
                  <a:txBody>
                    <a:bodyPr/>
                    <a:lstStyle/>
                    <a:p>
                      <a:r>
                        <a:rPr lang="en-US" sz="1600" b="1" dirty="0"/>
                        <a:t>Total</a:t>
                      </a:r>
                      <a:endParaRPr lang="en-US" sz="1600" b="1"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$4,250,348</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$2,385,516</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$2,575,313</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$2,676,837</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$101,524</a:t>
                      </a:r>
                    </a:p>
                  </a:txBody>
                  <a:tcPr marL="9525" marR="9525" marT="9525" marB="0" anchor="ctr"/>
                </a:tc>
                <a:tc>
                  <a:txBody>
                    <a:bodyPr/>
                    <a:lstStyle/>
                    <a:p>
                      <a:pPr marL="0" algn="ctr" defTabSz="457200" rtl="0" eaLnBrk="1" fontAlgn="b" latinLnBrk="0" hangingPunct="1"/>
                      <a:r>
                        <a:rPr lang="en-US" sz="1600" b="1" u="none" strike="noStrike" kern="1200" dirty="0">
                          <a:solidFill>
                            <a:srgbClr val="000000"/>
                          </a:solidFill>
                          <a:effectLst/>
                          <a:latin typeface="+mn-lt"/>
                          <a:ea typeface="+mn-ea"/>
                          <a:cs typeface="+mn-cs"/>
                        </a:rPr>
                        <a:t>3.9%</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15591311"/>
                  </a:ext>
                </a:extLst>
              </a:tr>
              <a:tr h="443247">
                <a:tc>
                  <a:txBody>
                    <a:bodyPr/>
                    <a:lstStyle/>
                    <a:p>
                      <a:r>
                        <a:rPr lang="en-US" sz="1600" b="1" dirty="0"/>
                        <a:t>Staffing Level (FTEs)</a:t>
                      </a:r>
                      <a:endParaRPr lang="en-US" sz="1600" b="1"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2.38 </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2.15 </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2.20</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lnB w="12700" cap="flat" cmpd="sng" algn="ctr">
                      <a:solidFill>
                        <a:schemeClr val="tx1"/>
                      </a:solidFill>
                      <a:prstDash val="solid"/>
                      <a:round/>
                      <a:headEnd type="none" w="med" len="med"/>
                      <a:tailEnd type="none" w="med" len="med"/>
                    </a:lnB>
                  </a:tcPr>
                </a:tc>
                <a:tc>
                  <a:txBody>
                    <a:bodyPr/>
                    <a:lstStyle/>
                    <a:p>
                      <a:pPr algn="ctr" fontAlgn="b"/>
                      <a:r>
                        <a:rPr lang="en-US" sz="1600" b="1" u="none" strike="noStrike" dirty="0">
                          <a:solidFill>
                            <a:srgbClr val="000000"/>
                          </a:solidFill>
                          <a:effectLst/>
                        </a:rPr>
                        <a:t>2.00</a:t>
                      </a:r>
                      <a:endParaRPr lang="en-US" sz="1600" b="1" i="0" u="none" strike="noStrike" dirty="0">
                        <a:solidFill>
                          <a:srgbClr val="000000"/>
                        </a:solidFill>
                        <a:effectLst/>
                        <a:latin typeface="Calibri" panose="020F0502020204030204" pitchFamily="34" charset="0"/>
                        <a:cs typeface="Calibri" panose="020F0502020204030204" pitchFamily="34" charset="0"/>
                      </a:endParaRPr>
                    </a:p>
                  </a:txBody>
                  <a:tcPr marL="4763" marR="4763" marT="4763" marB="0" anchor="ctr">
                    <a:lnB w="12700" cap="flat" cmpd="sng" algn="ctr">
                      <a:solidFill>
                        <a:schemeClr val="tx1"/>
                      </a:solidFill>
                      <a:prstDash val="solid"/>
                      <a:round/>
                      <a:headEnd type="none" w="med" len="med"/>
                      <a:tailEnd type="none" w="med" len="med"/>
                    </a:lnB>
                  </a:tcPr>
                </a:tc>
                <a:tc>
                  <a:txBody>
                    <a:bodyPr/>
                    <a:lstStyle/>
                    <a:p>
                      <a:pPr marL="0" algn="ctr" defTabSz="457200" rtl="0" eaLnBrk="1" fontAlgn="b" latinLnBrk="0" hangingPunct="1"/>
                      <a:r>
                        <a:rPr lang="en-US" sz="1600" b="1" kern="1200" dirty="0">
                          <a:solidFill>
                            <a:schemeClr val="dk1"/>
                          </a:solidFill>
                        </a:rPr>
                        <a:t>(0.20)</a:t>
                      </a:r>
                      <a:endParaRPr lang="en-US" sz="1600" b="1" kern="1200" dirty="0">
                        <a:solidFill>
                          <a:schemeClr val="dk1"/>
                        </a:solidFill>
                        <a:latin typeface="Calibri" panose="020F0502020204030204" pitchFamily="34" charset="0"/>
                        <a:ea typeface="+mn-ea"/>
                        <a:cs typeface="Calibri" panose="020F0502020204030204" pitchFamily="34" charset="0"/>
                      </a:endParaRPr>
                    </a:p>
                  </a:txBody>
                  <a:tcPr marL="6350" marT="6350" marB="0" anchor="ctr">
                    <a:lnB w="12700" cap="flat" cmpd="sng" algn="ctr">
                      <a:solidFill>
                        <a:schemeClr val="tx1"/>
                      </a:solidFill>
                      <a:prstDash val="solid"/>
                      <a:round/>
                      <a:headEnd type="none" w="med" len="med"/>
                      <a:tailEnd type="none" w="med" len="med"/>
                    </a:lnB>
                  </a:tcPr>
                </a:tc>
                <a:tc>
                  <a:txBody>
                    <a:bodyPr/>
                    <a:lstStyle/>
                    <a:p>
                      <a:pPr marL="0" algn="ctr" defTabSz="457200" rtl="0" eaLnBrk="1" fontAlgn="b" latinLnBrk="0" hangingPunct="1"/>
                      <a:r>
                        <a:rPr lang="en-US" sz="1600" b="1" kern="1200" dirty="0">
                          <a:solidFill>
                            <a:schemeClr val="dk1"/>
                          </a:solidFill>
                        </a:rPr>
                        <a:t>-9.1%</a:t>
                      </a:r>
                      <a:endParaRPr lang="en-US" sz="1600" b="1" kern="1200" dirty="0">
                        <a:solidFill>
                          <a:schemeClr val="dk1"/>
                        </a:solidFill>
                        <a:latin typeface="Calibri" panose="020F0502020204030204" pitchFamily="34" charset="0"/>
                        <a:ea typeface="+mn-ea"/>
                        <a:cs typeface="Calibri" panose="020F0502020204030204" pitchFamily="34" charset="0"/>
                      </a:endParaRPr>
                    </a:p>
                  </a:txBody>
                  <a:tcPr marL="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6873689"/>
                  </a:ext>
                </a:extLst>
              </a:tr>
            </a:tbl>
          </a:graphicData>
        </a:graphic>
      </p:graphicFrame>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297104" y="1567410"/>
            <a:ext cx="6301294" cy="473825"/>
          </a:xfrm>
        </p:spPr>
        <p:txBody>
          <a:bodyPr vert="horz" lIns="0" tIns="45720" rIns="0" bIns="45720" rtlCol="0" anchor="t">
            <a:normAutofit lnSpcReduction="10000"/>
          </a:bodyPr>
          <a:lstStyle/>
          <a:p>
            <a:r>
              <a:rPr lang="en-US" dirty="0"/>
              <a:t>FY 2026 General Fund Budget</a:t>
            </a:r>
          </a:p>
        </p:txBody>
      </p:sp>
    </p:spTree>
    <p:extLst>
      <p:ext uri="{BB962C8B-B14F-4D97-AF65-F5344CB8AC3E}">
        <p14:creationId xmlns:p14="http://schemas.microsoft.com/office/powerpoint/2010/main" val="14264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281353" y="1398444"/>
            <a:ext cx="10230053" cy="473825"/>
          </a:xfrm>
        </p:spPr>
        <p:txBody>
          <a:bodyPr>
            <a:noAutofit/>
          </a:bodyPr>
          <a:lstStyle/>
          <a:p>
            <a:r>
              <a:rPr lang="en-US" dirty="0"/>
              <a:t>Major Funding Changes, General Fund – Proposed FY 2026 Budget</a:t>
            </a:r>
          </a:p>
        </p:txBody>
      </p:sp>
      <p:sp>
        <p:nvSpPr>
          <p:cNvPr id="6" name="Content Placeholder 1">
            <a:extLst>
              <a:ext uri="{FF2B5EF4-FFF2-40B4-BE49-F238E27FC236}">
                <a16:creationId xmlns:a16="http://schemas.microsoft.com/office/drawing/2014/main" id="{DD3A4019-3933-4A4A-934A-124BEA2E6B90}"/>
              </a:ext>
            </a:extLst>
          </p:cNvPr>
          <p:cNvSpPr txBox="1">
            <a:spLocks/>
          </p:cNvSpPr>
          <p:nvPr/>
        </p:nvSpPr>
        <p:spPr>
          <a:xfrm>
            <a:off x="395655" y="1705581"/>
            <a:ext cx="11211562" cy="4985731"/>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000"/>
              </a:spcBef>
              <a:spcAft>
                <a:spcPts val="0"/>
              </a:spcAft>
              <a:buClrTx/>
              <a:buSzTx/>
              <a:buNone/>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spcBef>
                <a:spcPts val="1000"/>
              </a:spcBef>
              <a:spcAft>
                <a:spcPts val="0"/>
              </a:spcAft>
              <a:buClrTx/>
              <a:buSzTx/>
              <a:buNone/>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Personal Services Changes</a:t>
            </a:r>
            <a:r>
              <a:rPr kumimoji="0" lang="en-US" sz="2400" b="1" i="0" strike="noStrike" kern="1200" cap="none" spc="0" normalizeH="0" baseline="0" noProof="0" dirty="0">
                <a:ln>
                  <a:noFill/>
                </a:ln>
                <a:solidFill>
                  <a:prstClr val="black"/>
                </a:solidFill>
                <a:effectLst/>
                <a:uLnTx/>
                <a:uFillTx/>
                <a:latin typeface="Calibri" panose="020F0502020204030204"/>
                <a:ea typeface="+mn-ea"/>
                <a:cs typeface="+mn-cs"/>
              </a:rPr>
              <a:t>  </a:t>
            </a:r>
          </a:p>
          <a:p>
            <a:pPr lvl="1">
              <a:lnSpc>
                <a:spcPct val="100000"/>
              </a:lnSpc>
              <a:spcBef>
                <a:spcPts val="0"/>
              </a:spcBef>
              <a:spcAft>
                <a:spcPts val="600"/>
              </a:spcAft>
              <a:buClr>
                <a:schemeClr val="accent5"/>
              </a:buClr>
              <a:buSzTx/>
              <a:buFont typeface="Arial" panose="020B0604020202020204" pitchFamily="34" charset="0"/>
              <a:buChar char="•"/>
              <a:defRPr/>
            </a:pPr>
            <a:r>
              <a:rPr lang="en-US" sz="2100" dirty="0"/>
              <a:t>Total positions down net 0.20 FTE</a:t>
            </a:r>
          </a:p>
          <a:p>
            <a:pPr lvl="1">
              <a:lnSpc>
                <a:spcPct val="100000"/>
              </a:lnSpc>
              <a:spcBef>
                <a:spcPts val="0"/>
              </a:spcBef>
              <a:spcAft>
                <a:spcPts val="600"/>
              </a:spcAft>
              <a:buClr>
                <a:schemeClr val="accent5"/>
              </a:buClr>
              <a:buFont typeface="Arial" panose="020B0604020202020204" pitchFamily="34" charset="0"/>
              <a:buChar char="•"/>
              <a:defRPr/>
            </a:pPr>
            <a:r>
              <a:rPr lang="en-US" sz="2100" dirty="0"/>
              <a:t>Senior Rehabilitation Specialist II (10% General Fund and 90% Special Funds) eliminated (</a:t>
            </a:r>
            <a:r>
              <a:rPr lang="en-US" sz="2000" dirty="0">
                <a:solidFill>
                  <a:prstClr val="black"/>
                </a:solidFill>
              </a:rPr>
              <a:t>↓$9,780)</a:t>
            </a:r>
          </a:p>
          <a:p>
            <a:pPr lvl="1">
              <a:lnSpc>
                <a:spcPct val="100000"/>
              </a:lnSpc>
              <a:spcBef>
                <a:spcPts val="0"/>
              </a:spcBef>
              <a:spcAft>
                <a:spcPts val="600"/>
              </a:spcAft>
              <a:buClr>
                <a:schemeClr val="accent5"/>
              </a:buClr>
              <a:buSzTx/>
              <a:buFont typeface="Arial" panose="020B0604020202020204" pitchFamily="34" charset="0"/>
              <a:buChar char="•"/>
              <a:defRPr/>
            </a:pPr>
            <a:r>
              <a:rPr lang="en-US" sz="2100" dirty="0"/>
              <a:t>Senior Program Director (10% General Fund and 90% Special Funds) eliminated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↓$11,183)</a:t>
            </a:r>
          </a:p>
          <a:p>
            <a:pPr lvl="1">
              <a:lnSpc>
                <a:spcPct val="100000"/>
              </a:lnSpc>
              <a:spcBef>
                <a:spcPts val="0"/>
              </a:spcBef>
              <a:spcAft>
                <a:spcPts val="600"/>
              </a:spcAft>
              <a:buClr>
                <a:schemeClr val="accent5"/>
              </a:buClr>
              <a:buFont typeface="Arial" panose="020B0604020202020204" pitchFamily="34" charset="0"/>
              <a:buChar char="•"/>
              <a:defRPr/>
            </a:pPr>
            <a:r>
              <a:rPr lang="en-US" sz="2000" dirty="0"/>
              <a:t>Temporary Salaries (</a:t>
            </a:r>
            <a:r>
              <a:rPr kumimoji="0" lang="en-US" sz="2000" i="0" u="none" strike="noStrike" kern="1200" cap="none" spc="0" normalizeH="0" baseline="0" noProof="0" dirty="0">
                <a:ln>
                  <a:noFill/>
                </a:ln>
                <a:solidFill>
                  <a:prstClr val="black"/>
                </a:solidFill>
                <a:effectLst/>
                <a:uLnTx/>
                <a:uFillTx/>
                <a:latin typeface="Calibri" panose="020F0502020204030204"/>
                <a:ea typeface="+mn-ea"/>
                <a:cs typeface="+mn-cs"/>
              </a:rPr>
              <a:t>↑ $35,000)</a:t>
            </a:r>
            <a:endParaRPr lang="en-US" sz="20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Materials, Supplies, and Equipment Changes</a:t>
            </a:r>
          </a:p>
          <a:p>
            <a:pPr lvl="1">
              <a:lnSpc>
                <a:spcPct val="100000"/>
              </a:lnSpc>
              <a:spcBef>
                <a:spcPts val="0"/>
              </a:spcBef>
              <a:spcAft>
                <a:spcPts val="600"/>
              </a:spcAft>
              <a:buClr>
                <a:schemeClr val="accent5"/>
              </a:buClr>
              <a:buFont typeface="Arial" panose="020B0604020202020204" pitchFamily="34" charset="0"/>
              <a:buChar char="•"/>
            </a:pPr>
            <a:r>
              <a:rPr kumimoji="0" lang="en-US" sz="2100" i="0" u="none" strike="noStrike" kern="1200" cap="none" spc="0" normalizeH="0" baseline="0" noProof="0" dirty="0">
                <a:ln>
                  <a:noFill/>
                </a:ln>
                <a:solidFill>
                  <a:prstClr val="black"/>
                </a:solidFill>
                <a:effectLst/>
                <a:uLnTx/>
                <a:uFillTx/>
                <a:latin typeface="Calibri" panose="020F0502020204030204"/>
                <a:ea typeface="+mn-ea"/>
                <a:cs typeface="+mn-cs"/>
              </a:rPr>
              <a:t>Clean Team </a:t>
            </a: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program </a:t>
            </a:r>
            <a:r>
              <a:rPr kumimoji="0" lang="en-US" sz="210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100" i="0" u="none" strike="noStrike" kern="1200" cap="none" spc="0" normalizeH="0" baseline="0" noProof="0" dirty="0">
                <a:ln>
                  <a:noFill/>
                </a:ln>
                <a:solidFill>
                  <a:prstClr val="black"/>
                </a:solidFill>
                <a:effectLst/>
                <a:uLnTx/>
                <a:uFillTx/>
                <a:latin typeface="Calibri" panose="020F0502020204030204"/>
                <a:ea typeface="+mn-ea"/>
                <a:cs typeface="+mn-cs"/>
              </a:rPr>
              <a:t>$100,000)</a:t>
            </a:r>
          </a:p>
          <a:p>
            <a:pPr marL="0" indent="0">
              <a:lnSpc>
                <a:spcPct val="150000"/>
              </a:lnSpc>
              <a:spcBef>
                <a:spcPts val="0"/>
              </a:spcBef>
              <a:spcAft>
                <a:spcPts val="600"/>
              </a:spcAft>
              <a:buClr>
                <a:schemeClr val="accent5"/>
              </a:buClr>
              <a:buNone/>
            </a:pPr>
            <a:r>
              <a:rPr lang="en-US" sz="2400" b="1" u="sng" dirty="0"/>
              <a:t>Debt Service</a:t>
            </a:r>
            <a:r>
              <a:rPr lang="en-US" sz="2400" b="1" dirty="0"/>
              <a:t> </a:t>
            </a:r>
            <a:r>
              <a:rPr lang="en-US" sz="2400" dirty="0"/>
              <a:t>(</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dirty="0"/>
              <a:t>$22,800</a:t>
            </a:r>
            <a:r>
              <a:rPr lang="en-US" sz="2400" dirty="0"/>
              <a:t>)</a:t>
            </a:r>
          </a:p>
        </p:txBody>
      </p:sp>
    </p:spTree>
    <p:extLst>
      <p:ext uri="{BB962C8B-B14F-4D97-AF65-F5344CB8AC3E}">
        <p14:creationId xmlns:p14="http://schemas.microsoft.com/office/powerpoint/2010/main" val="303857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10707D-63BE-4A76-A649-DE2C13E7D8B0}"/>
              </a:ext>
            </a:extLst>
          </p:cNvPr>
          <p:cNvSpPr>
            <a:spLocks noGrp="1"/>
          </p:cNvSpPr>
          <p:nvPr>
            <p:ph sz="half" idx="13"/>
          </p:nvPr>
        </p:nvSpPr>
        <p:spPr>
          <a:xfrm>
            <a:off x="281353" y="1398444"/>
            <a:ext cx="10230053" cy="473825"/>
          </a:xfrm>
        </p:spPr>
        <p:txBody>
          <a:bodyPr>
            <a:noAutofit/>
          </a:bodyPr>
          <a:lstStyle/>
          <a:p>
            <a:r>
              <a:rPr lang="en-US" dirty="0"/>
              <a:t>Major Funding Changes, HUD Grant Funds</a:t>
            </a:r>
          </a:p>
        </p:txBody>
      </p:sp>
      <p:sp>
        <p:nvSpPr>
          <p:cNvPr id="6" name="Content Placeholder 1">
            <a:extLst>
              <a:ext uri="{FF2B5EF4-FFF2-40B4-BE49-F238E27FC236}">
                <a16:creationId xmlns:a16="http://schemas.microsoft.com/office/drawing/2014/main" id="{DD3A4019-3933-4A4A-934A-124BEA2E6B90}"/>
              </a:ext>
            </a:extLst>
          </p:cNvPr>
          <p:cNvSpPr txBox="1">
            <a:spLocks/>
          </p:cNvSpPr>
          <p:nvPr/>
        </p:nvSpPr>
        <p:spPr>
          <a:xfrm>
            <a:off x="395655" y="1705581"/>
            <a:ext cx="11211562" cy="4985731"/>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000"/>
              </a:spcBef>
              <a:spcAft>
                <a:spcPts val="0"/>
              </a:spcAft>
              <a:buClrTx/>
              <a:buSzTx/>
              <a:buNone/>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endParaRPr>
          </a:p>
          <a:p>
            <a:pPr lvl="1">
              <a:lnSpc>
                <a:spcPct val="100000"/>
              </a:lnSpc>
              <a:spcBef>
                <a:spcPts val="0"/>
              </a:spcBef>
              <a:spcAft>
                <a:spcPts val="600"/>
              </a:spcAft>
              <a:buClr>
                <a:schemeClr val="accent5"/>
              </a:buClr>
              <a:buSzTx/>
              <a:buFont typeface="Arial" panose="020B0604020202020204" pitchFamily="34" charset="0"/>
              <a:buChar char="•"/>
              <a:defRPr/>
            </a:pPr>
            <a:endParaRPr lang="en-US" sz="2400" dirty="0">
              <a:solidFill>
                <a:prstClr val="black"/>
              </a:solidFill>
              <a:latin typeface="Calibri" panose="020F0502020204030204"/>
            </a:endParaRPr>
          </a:p>
        </p:txBody>
      </p:sp>
      <p:pic>
        <p:nvPicPr>
          <p:cNvPr id="4" name="Picture 3">
            <a:extLst>
              <a:ext uri="{FF2B5EF4-FFF2-40B4-BE49-F238E27FC236}">
                <a16:creationId xmlns:a16="http://schemas.microsoft.com/office/drawing/2014/main" id="{0ADC6AEB-D856-C945-937D-078EE7872EA2}"/>
              </a:ext>
            </a:extLst>
          </p:cNvPr>
          <p:cNvPicPr>
            <a:picLocks noChangeAspect="1"/>
          </p:cNvPicPr>
          <p:nvPr/>
        </p:nvPicPr>
        <p:blipFill>
          <a:blip r:embed="rId2"/>
          <a:stretch>
            <a:fillRect/>
          </a:stretch>
        </p:blipFill>
        <p:spPr>
          <a:xfrm>
            <a:off x="1576873" y="2713482"/>
            <a:ext cx="7701118" cy="2103120"/>
          </a:xfrm>
          <a:prstGeom prst="rect">
            <a:avLst/>
          </a:prstGeom>
        </p:spPr>
      </p:pic>
      <p:sp>
        <p:nvSpPr>
          <p:cNvPr id="5" name="TextBox 4">
            <a:extLst>
              <a:ext uri="{FF2B5EF4-FFF2-40B4-BE49-F238E27FC236}">
                <a16:creationId xmlns:a16="http://schemas.microsoft.com/office/drawing/2014/main" id="{7FDF88B4-C55F-BC94-E378-E0540E82C9E2}"/>
              </a:ext>
            </a:extLst>
          </p:cNvPr>
          <p:cNvSpPr txBox="1"/>
          <p:nvPr/>
        </p:nvSpPr>
        <p:spPr>
          <a:xfrm>
            <a:off x="1576873" y="5047861"/>
            <a:ext cx="7212564" cy="923330"/>
          </a:xfrm>
          <a:prstGeom prst="rect">
            <a:avLst/>
          </a:prstGeom>
          <a:noFill/>
        </p:spPr>
        <p:txBody>
          <a:bodyPr wrap="square" rtlCol="0">
            <a:spAutoFit/>
          </a:bodyPr>
          <a:lstStyle/>
          <a:p>
            <a:r>
              <a:rPr lang="en-US" dirty="0"/>
              <a:t>FY 2026 are estimates.  REH is anticipating the release of the Federal Allocation in mid-May.  Based on the Federal Continuing Resolution we are estimating a flat budget</a:t>
            </a:r>
          </a:p>
        </p:txBody>
      </p:sp>
    </p:spTree>
    <p:extLst>
      <p:ext uri="{BB962C8B-B14F-4D97-AF65-F5344CB8AC3E}">
        <p14:creationId xmlns:p14="http://schemas.microsoft.com/office/powerpoint/2010/main" val="1102329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837609-4D48-4908-B0D6-A02464BE2BE8}"/>
              </a:ext>
            </a:extLst>
          </p:cNvPr>
          <p:cNvSpPr>
            <a:spLocks noGrp="1"/>
          </p:cNvSpPr>
          <p:nvPr>
            <p:ph sz="half" idx="2"/>
          </p:nvPr>
        </p:nvSpPr>
        <p:spPr>
          <a:xfrm>
            <a:off x="217081" y="1756746"/>
            <a:ext cx="11175169" cy="4778749"/>
          </a:xfrm>
        </p:spPr>
        <p:txBody>
          <a:bodyPr>
            <a:normAutofit/>
          </a:bodyPr>
          <a:lstStyle/>
          <a:p>
            <a:pPr marL="0" indent="0" algn="just">
              <a:lnSpc>
                <a:spcPct val="100000"/>
              </a:lnSpc>
              <a:buNone/>
            </a:pPr>
            <a:r>
              <a:rPr lang="en-US" b="0" i="1" dirty="0"/>
              <a:t>    </a:t>
            </a:r>
            <a:r>
              <a:rPr lang="en-US" sz="2400" b="0" dirty="0"/>
              <a:t>The vision of the Department of Real Estate and Housing is to improve the quality of life for the residents in the City of Wilmington by increasing the supply of affordable housing, improving housing markets and the existing housing stock, promoting self-sufficiency and engaging in activities to stabilize and revitalize neighborhoods. </a:t>
            </a:r>
          </a:p>
          <a:p>
            <a:pPr marL="0" indent="0" algn="just">
              <a:lnSpc>
                <a:spcPct val="100000"/>
              </a:lnSpc>
              <a:buNone/>
            </a:pPr>
            <a:r>
              <a:rPr lang="en-US" sz="2400" b="0" dirty="0"/>
              <a:t>  The Department plans, allocates, and administers Federal, State, and local resources for the benefit of persons of low- and moderate-income and the neighborhoods in which they live, involving residents to the greatest extent feasible in decisions that affect their lives. In carrying out this mission, the Department partners with other City departments, government agencies, the private sector, and other organizations that share its goals.</a:t>
            </a:r>
          </a:p>
        </p:txBody>
      </p:sp>
      <p:sp>
        <p:nvSpPr>
          <p:cNvPr id="3" name="Content Placeholder 2">
            <a:extLst>
              <a:ext uri="{FF2B5EF4-FFF2-40B4-BE49-F238E27FC236}">
                <a16:creationId xmlns:a16="http://schemas.microsoft.com/office/drawing/2014/main" id="{1763EAEF-36C3-4373-B890-8CE6E3B33A13}"/>
              </a:ext>
            </a:extLst>
          </p:cNvPr>
          <p:cNvSpPr>
            <a:spLocks noGrp="1"/>
          </p:cNvSpPr>
          <p:nvPr>
            <p:ph sz="half" idx="13"/>
          </p:nvPr>
        </p:nvSpPr>
        <p:spPr/>
        <p:txBody>
          <a:bodyPr>
            <a:normAutofit lnSpcReduction="10000"/>
          </a:bodyPr>
          <a:lstStyle/>
          <a:p>
            <a:r>
              <a:rPr lang="en-US" dirty="0"/>
              <a:t>Departmental Vision</a:t>
            </a:r>
          </a:p>
        </p:txBody>
      </p:sp>
    </p:spTree>
    <p:extLst>
      <p:ext uri="{BB962C8B-B14F-4D97-AF65-F5344CB8AC3E}">
        <p14:creationId xmlns:p14="http://schemas.microsoft.com/office/powerpoint/2010/main" val="383055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837609-4D48-4908-B0D6-A02464BE2BE8}"/>
              </a:ext>
            </a:extLst>
          </p:cNvPr>
          <p:cNvSpPr>
            <a:spLocks noGrp="1"/>
          </p:cNvSpPr>
          <p:nvPr>
            <p:ph sz="half" idx="2"/>
          </p:nvPr>
        </p:nvSpPr>
        <p:spPr>
          <a:xfrm>
            <a:off x="280282" y="1845540"/>
            <a:ext cx="11476347" cy="4656273"/>
          </a:xfrm>
        </p:spPr>
        <p:txBody>
          <a:bodyPr>
            <a:normAutofit/>
          </a:bodyPr>
          <a:lstStyle/>
          <a:p>
            <a:pPr algn="just">
              <a:lnSpc>
                <a:spcPct val="100000"/>
              </a:lnSpc>
              <a:buClr>
                <a:schemeClr val="accent5"/>
              </a:buClr>
            </a:pPr>
            <a:r>
              <a:rPr lang="en-US" sz="2800" b="0" dirty="0"/>
              <a:t>Increase the supply of affordable housing that is decent, safe and sanitary.</a:t>
            </a:r>
          </a:p>
          <a:p>
            <a:pPr algn="just">
              <a:lnSpc>
                <a:spcPct val="100000"/>
              </a:lnSpc>
              <a:buClr>
                <a:schemeClr val="accent5"/>
              </a:buClr>
            </a:pPr>
            <a:r>
              <a:rPr lang="en-US" sz="2800" b="0" dirty="0"/>
              <a:t>Engage in activities geared toward stabilization and revitalization of neighborhoods.</a:t>
            </a:r>
          </a:p>
          <a:p>
            <a:pPr algn="just">
              <a:lnSpc>
                <a:spcPct val="100000"/>
              </a:lnSpc>
              <a:buClr>
                <a:schemeClr val="accent5"/>
              </a:buClr>
            </a:pPr>
            <a:r>
              <a:rPr lang="en-US" sz="2800" b="0" dirty="0"/>
              <a:t>Increase homeownership opportunities through City-sponsored initiatives and collaborative efforts with non-profit and for-profit developers.</a:t>
            </a:r>
          </a:p>
        </p:txBody>
      </p:sp>
      <p:sp>
        <p:nvSpPr>
          <p:cNvPr id="3" name="Content Placeholder 2">
            <a:extLst>
              <a:ext uri="{FF2B5EF4-FFF2-40B4-BE49-F238E27FC236}">
                <a16:creationId xmlns:a16="http://schemas.microsoft.com/office/drawing/2014/main" id="{1763EAEF-36C3-4373-B890-8CE6E3B33A13}"/>
              </a:ext>
            </a:extLst>
          </p:cNvPr>
          <p:cNvSpPr>
            <a:spLocks noGrp="1"/>
          </p:cNvSpPr>
          <p:nvPr>
            <p:ph sz="half" idx="13"/>
          </p:nvPr>
        </p:nvSpPr>
        <p:spPr/>
        <p:txBody>
          <a:bodyPr>
            <a:normAutofit lnSpcReduction="10000"/>
          </a:bodyPr>
          <a:lstStyle/>
          <a:p>
            <a:r>
              <a:rPr lang="en-US" dirty="0"/>
              <a:t>Top Three Priorities</a:t>
            </a:r>
          </a:p>
        </p:txBody>
      </p:sp>
    </p:spTree>
    <p:extLst>
      <p:ext uri="{BB962C8B-B14F-4D97-AF65-F5344CB8AC3E}">
        <p14:creationId xmlns:p14="http://schemas.microsoft.com/office/powerpoint/2010/main" val="74399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837609-4D48-4908-B0D6-A02464BE2BE8}"/>
              </a:ext>
            </a:extLst>
          </p:cNvPr>
          <p:cNvSpPr>
            <a:spLocks noGrp="1"/>
          </p:cNvSpPr>
          <p:nvPr>
            <p:ph sz="half" idx="2"/>
          </p:nvPr>
        </p:nvSpPr>
        <p:spPr>
          <a:xfrm>
            <a:off x="280282" y="1899138"/>
            <a:ext cx="11491508" cy="4638186"/>
          </a:xfrm>
        </p:spPr>
        <p:txBody>
          <a:bodyPr>
            <a:normAutofit/>
          </a:bodyPr>
          <a:lstStyle/>
          <a:p>
            <a:pPr algn="just">
              <a:lnSpc>
                <a:spcPct val="100000"/>
              </a:lnSpc>
              <a:buClr>
                <a:schemeClr val="accent5"/>
              </a:buClr>
            </a:pPr>
            <a:r>
              <a:rPr lang="en-US" sz="2800" b="0" dirty="0"/>
              <a:t>Support organizations that provide services to Wilmington’s most needy residents.</a:t>
            </a:r>
          </a:p>
          <a:p>
            <a:pPr algn="just">
              <a:lnSpc>
                <a:spcPct val="100000"/>
              </a:lnSpc>
              <a:buClr>
                <a:schemeClr val="accent5"/>
              </a:buClr>
            </a:pPr>
            <a:r>
              <a:rPr lang="en-US" sz="2800" b="0" dirty="0"/>
              <a:t>Administer and/or fund programs to create affordable housing, preserve existing housing and help stabilize neighborhoods.</a:t>
            </a:r>
          </a:p>
          <a:p>
            <a:pPr algn="just">
              <a:lnSpc>
                <a:spcPct val="100000"/>
              </a:lnSpc>
              <a:buClr>
                <a:schemeClr val="accent5"/>
              </a:buClr>
            </a:pPr>
            <a:r>
              <a:rPr lang="en-US" sz="2800" b="0" dirty="0"/>
              <a:t>Increase the accessibility to affordable homeownership units.</a:t>
            </a:r>
          </a:p>
        </p:txBody>
      </p:sp>
      <p:sp>
        <p:nvSpPr>
          <p:cNvPr id="3" name="Content Placeholder 2">
            <a:extLst>
              <a:ext uri="{FF2B5EF4-FFF2-40B4-BE49-F238E27FC236}">
                <a16:creationId xmlns:a16="http://schemas.microsoft.com/office/drawing/2014/main" id="{1763EAEF-36C3-4373-B890-8CE6E3B33A13}"/>
              </a:ext>
            </a:extLst>
          </p:cNvPr>
          <p:cNvSpPr>
            <a:spLocks noGrp="1"/>
          </p:cNvSpPr>
          <p:nvPr>
            <p:ph sz="half" idx="13"/>
          </p:nvPr>
        </p:nvSpPr>
        <p:spPr>
          <a:xfrm>
            <a:off x="280282" y="1216855"/>
            <a:ext cx="5815718" cy="473825"/>
          </a:xfrm>
        </p:spPr>
        <p:txBody>
          <a:bodyPr>
            <a:noAutofit/>
          </a:bodyPr>
          <a:lstStyle/>
          <a:p>
            <a:r>
              <a:rPr lang="en-US" dirty="0"/>
              <a:t>Top Three Performance Measures</a:t>
            </a:r>
          </a:p>
        </p:txBody>
      </p:sp>
    </p:spTree>
    <p:extLst>
      <p:ext uri="{BB962C8B-B14F-4D97-AF65-F5344CB8AC3E}">
        <p14:creationId xmlns:p14="http://schemas.microsoft.com/office/powerpoint/2010/main" val="177264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80282" y="1589712"/>
            <a:ext cx="10365947" cy="4624475"/>
          </a:xfrm>
        </p:spPr>
        <p:txBody>
          <a:bodyPr>
            <a:normAutofit fontScale="92500" lnSpcReduction="20000"/>
          </a:bodyPr>
          <a:lstStyle/>
          <a:p>
            <a:pPr algn="just">
              <a:lnSpc>
                <a:spcPct val="110000"/>
              </a:lnSpc>
            </a:pPr>
            <a:r>
              <a:rPr lang="en-US" sz="2600" dirty="0"/>
              <a:t>Question 1: Considering that Council shared its FY2026 Budget Priorities with the Mayor, which some priorities are Neighborhood Stabilization and Affordable Housing/Revitalization, that are in alignment with the Administration, please share how your budget supports these priorities.  </a:t>
            </a:r>
          </a:p>
          <a:p>
            <a:pPr marL="514350" indent="-514350" algn="just">
              <a:lnSpc>
                <a:spcPct val="110000"/>
              </a:lnSpc>
              <a:buFont typeface="+mj-lt"/>
              <a:buAutoNum type="alphaLcParenR"/>
            </a:pPr>
            <a:r>
              <a:rPr lang="en-US" sz="2600" dirty="0"/>
              <a:t>Specify any budgetary programming for programs and projects that provide essential public services to low- and moderate-income families and neighborhoods, and homelessness prevention.</a:t>
            </a:r>
          </a:p>
          <a:p>
            <a:pPr marL="514350" indent="-514350" algn="just">
              <a:lnSpc>
                <a:spcPct val="110000"/>
              </a:lnSpc>
              <a:buFont typeface="+mj-lt"/>
              <a:buAutoNum type="alphaLcParenR"/>
            </a:pPr>
            <a:r>
              <a:rPr lang="en-US" sz="2600" dirty="0"/>
              <a:t>Specify any programming in the pipeline for programs that were previously supported by the Housing Opportunity Fund.</a:t>
            </a:r>
          </a:p>
          <a:p>
            <a:pPr marL="514350" indent="-514350">
              <a:buFont typeface="+mj-lt"/>
              <a:buAutoNum type="alphaLcParenR"/>
            </a:pPr>
            <a:endParaRPr lang="en-US" sz="3500" b="0" dirty="0"/>
          </a:p>
          <a:p>
            <a:r>
              <a:rPr lang="en-US" sz="2600" b="0" dirty="0"/>
              <a:t>The bulk of this presentation will outline the alignment of the Council and Mayor’s priorities with City funds.  </a:t>
            </a:r>
          </a:p>
          <a:p>
            <a:pPr marL="514350" indent="-514350">
              <a:buFont typeface="+mj-lt"/>
              <a:buAutoNum type="alphaLcParenR"/>
            </a:pPr>
            <a:endParaRPr lang="en-US" sz="3500" b="0" dirty="0"/>
          </a:p>
          <a:p>
            <a:endParaRPr lang="en-US" b="0" dirty="0"/>
          </a:p>
        </p:txBody>
      </p:sp>
    </p:spTree>
    <p:extLst>
      <p:ext uri="{BB962C8B-B14F-4D97-AF65-F5344CB8AC3E}">
        <p14:creationId xmlns:p14="http://schemas.microsoft.com/office/powerpoint/2010/main" val="416453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389339" y="1143368"/>
            <a:ext cx="10130455" cy="5294753"/>
          </a:xfrm>
        </p:spPr>
        <p:txBody>
          <a:bodyPr>
            <a:normAutofit fontScale="92500" lnSpcReduction="20000"/>
          </a:bodyPr>
          <a:lstStyle/>
          <a:p>
            <a:pPr algn="just">
              <a:lnSpc>
                <a:spcPct val="110000"/>
              </a:lnSpc>
            </a:pPr>
            <a:r>
              <a:rPr lang="en-US" sz="2400" dirty="0"/>
              <a:t>Question 2: With the challenges of the evolving changes with Federal Funds, please specify if there is any consideration within this budget for a public private partnership that will enable the City to have the ability to collaborate with private entities for funding and sponsorships to help augment City funds to assist with affordable housing. Please explain why or why not, particularly knowing the limitations of federal funds, as well as the continued scale back of federal funds, and the rising costs for housing.</a:t>
            </a:r>
          </a:p>
          <a:p>
            <a:pPr algn="just">
              <a:lnSpc>
                <a:spcPct val="110000"/>
              </a:lnSpc>
            </a:pPr>
            <a:r>
              <a:rPr lang="en-US" sz="2400" b="0" dirty="0"/>
              <a:t>REH is continually looking for collaborations that will advance the City’s affordable housing agenda.</a:t>
            </a:r>
          </a:p>
          <a:p>
            <a:pPr algn="just">
              <a:lnSpc>
                <a:spcPct val="110000"/>
              </a:lnSpc>
            </a:pPr>
            <a:endParaRPr lang="en-US" sz="900" b="0" dirty="0"/>
          </a:p>
          <a:p>
            <a:pPr marL="342900" indent="-342900" algn="just">
              <a:lnSpc>
                <a:spcPct val="110000"/>
              </a:lnSpc>
              <a:spcBef>
                <a:spcPts val="600"/>
              </a:spcBef>
              <a:buClr>
                <a:schemeClr val="tx1"/>
              </a:buClr>
              <a:buAutoNum type="alphaLcPeriod"/>
            </a:pPr>
            <a:r>
              <a:rPr lang="en-US" sz="2400" dirty="0"/>
              <a:t>Specify if any collaboration efforts for Enterprise Zones</a:t>
            </a:r>
          </a:p>
          <a:p>
            <a:pPr marL="0" indent="0" algn="just">
              <a:lnSpc>
                <a:spcPct val="110000"/>
              </a:lnSpc>
              <a:spcBef>
                <a:spcPts val="600"/>
              </a:spcBef>
              <a:buClr>
                <a:schemeClr val="accent5"/>
              </a:buClr>
              <a:buNone/>
            </a:pPr>
            <a:r>
              <a:rPr lang="en-US" sz="2400" b="0" dirty="0"/>
              <a:t>Enterprise Zones are designated areas where state and local governments offer incentives, like tax credits and regulatory relief, to encourage businesses to invest and create jobs, aiming to stimulate economic growth and revitalize communities and Purpose-Built Communities. REH supporting thru the federal budget – HOME &amp; CDBG, participating in the CNI implementation.</a:t>
            </a:r>
          </a:p>
          <a:p>
            <a:pPr algn="just">
              <a:lnSpc>
                <a:spcPct val="110000"/>
              </a:lnSpc>
            </a:pPr>
            <a:endParaRPr lang="en-US" sz="2400" b="0" dirty="0"/>
          </a:p>
          <a:p>
            <a:pPr>
              <a:lnSpc>
                <a:spcPct val="110000"/>
              </a:lnSpc>
            </a:pPr>
            <a:endParaRPr lang="en-US" dirty="0"/>
          </a:p>
        </p:txBody>
      </p:sp>
    </p:spTree>
    <p:extLst>
      <p:ext uri="{BB962C8B-B14F-4D97-AF65-F5344CB8AC3E}">
        <p14:creationId xmlns:p14="http://schemas.microsoft.com/office/powerpoint/2010/main" val="888667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80282" y="1145834"/>
            <a:ext cx="9983392" cy="5534883"/>
          </a:xfrm>
        </p:spPr>
        <p:txBody>
          <a:bodyPr>
            <a:normAutofit/>
          </a:bodyPr>
          <a:lstStyle/>
          <a:p>
            <a:pPr marL="0" marR="0" algn="just">
              <a:lnSpc>
                <a:spcPct val="100000"/>
              </a:lnSpc>
              <a:spcBef>
                <a:spcPts val="0"/>
              </a:spcBef>
              <a:spcAft>
                <a:spcPts val="800"/>
              </a:spcAft>
            </a:pPr>
            <a:r>
              <a:rPr lang="en-US" sz="2400" b="1" kern="100" dirty="0">
                <a:effectLst/>
                <a:ea typeface="Aptos" panose="020B0004020202020204" pitchFamily="34" charset="0"/>
                <a:cs typeface="Times New Roman" panose="02020603050405020304" pitchFamily="18" charset="0"/>
              </a:rPr>
              <a:t>Question 3:</a:t>
            </a:r>
            <a:r>
              <a:rPr lang="en-US" sz="2400" kern="100" dirty="0">
                <a:ea typeface="Aptos" panose="020B0004020202020204" pitchFamily="34" charset="0"/>
                <a:cs typeface="Times New Roman" panose="02020603050405020304" pitchFamily="18" charset="0"/>
              </a:rPr>
              <a:t> </a:t>
            </a:r>
            <a:r>
              <a:rPr lang="en-US" sz="2400" b="1" kern="100" dirty="0">
                <a:effectLst/>
                <a:ea typeface="Aptos" panose="020B0004020202020204" pitchFamily="34" charset="0"/>
                <a:cs typeface="Times New Roman" panose="02020603050405020304" pitchFamily="18" charset="0"/>
              </a:rPr>
              <a:t>Notwithstanding jurisdictions that choose to be a Sanctuary City; however, considering the evolving Federal Mandates, specify impact to your budget if Wilmington was a Welcoming City or Safe Haven for immigrants. </a:t>
            </a:r>
            <a:endParaRPr lang="en-US" sz="2400" kern="100" dirty="0">
              <a:ea typeface="Aptos" panose="020B0004020202020204" pitchFamily="34" charset="0"/>
              <a:cs typeface="Times New Roman" panose="02020603050405020304" pitchFamily="18" charset="0"/>
            </a:endParaRPr>
          </a:p>
          <a:p>
            <a:pPr marL="0" marR="0" algn="just">
              <a:lnSpc>
                <a:spcPct val="100000"/>
              </a:lnSpc>
              <a:spcBef>
                <a:spcPts val="0"/>
              </a:spcBef>
              <a:spcAft>
                <a:spcPts val="800"/>
              </a:spcAft>
            </a:pPr>
            <a:endParaRPr lang="en-US" sz="2400" b="1" kern="100" dirty="0">
              <a:effectLst/>
              <a:ea typeface="Aptos" panose="020B0004020202020204" pitchFamily="34" charset="0"/>
              <a:cs typeface="Times New Roman" panose="02020603050405020304" pitchFamily="18" charset="0"/>
            </a:endParaRPr>
          </a:p>
          <a:p>
            <a:pPr algn="just">
              <a:lnSpc>
                <a:spcPct val="100000"/>
              </a:lnSpc>
              <a:spcBef>
                <a:spcPts val="0"/>
              </a:spcBef>
              <a:spcAft>
                <a:spcPts val="800"/>
              </a:spcAft>
            </a:pPr>
            <a:r>
              <a:rPr lang="en-US" sz="2400" b="0" dirty="0"/>
              <a:t>Federal policy would dictate awards of federal entitlement funds.</a:t>
            </a:r>
            <a:endParaRPr lang="en-US" sz="2400" b="1"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2764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80282" y="1130865"/>
            <a:ext cx="10291302" cy="5503199"/>
          </a:xfrm>
        </p:spPr>
        <p:txBody>
          <a:bodyPr>
            <a:noAutofit/>
          </a:bodyPr>
          <a:lstStyle/>
          <a:p>
            <a:pPr algn="just">
              <a:lnSpc>
                <a:spcPct val="100000"/>
              </a:lnSpc>
            </a:pPr>
            <a:r>
              <a:rPr lang="en-US" sz="2000" dirty="0"/>
              <a:t>Question 4: Share the planned use for $2.5M allocated to the Neighborhood Stabilization Fund from the Tax Stabilization Reserve.</a:t>
            </a:r>
          </a:p>
          <a:p>
            <a:pPr marL="457200" indent="-457200" algn="just">
              <a:lnSpc>
                <a:spcPct val="100000"/>
              </a:lnSpc>
              <a:spcAft>
                <a:spcPts val="600"/>
              </a:spcAft>
              <a:buFont typeface="+mj-lt"/>
              <a:buAutoNum type="alphaLcParenR"/>
            </a:pPr>
            <a:r>
              <a:rPr lang="en-US" sz="2000" b="0" dirty="0"/>
              <a:t>$500K allocated for the Wilmington Neighborhood Conservancy Land Bank (WNCLB) - operating budget and $2M for Homeowner Repair, Alley Clearance and Problem Tree Removal Initiative. </a:t>
            </a:r>
          </a:p>
          <a:p>
            <a:pPr marL="457200" indent="-457200" algn="just">
              <a:lnSpc>
                <a:spcPct val="100000"/>
              </a:lnSpc>
              <a:spcAft>
                <a:spcPts val="600"/>
              </a:spcAft>
              <a:buFont typeface="+mj-lt"/>
              <a:buAutoNum type="alphaLcParenR"/>
            </a:pPr>
            <a:r>
              <a:rPr lang="en-US" sz="2000" dirty="0"/>
              <a:t>Funding that City has allocated to WNCLB per year since inception. </a:t>
            </a:r>
          </a:p>
        </p:txBody>
      </p:sp>
      <p:graphicFrame>
        <p:nvGraphicFramePr>
          <p:cNvPr id="7" name="Table 6">
            <a:extLst>
              <a:ext uri="{FF2B5EF4-FFF2-40B4-BE49-F238E27FC236}">
                <a16:creationId xmlns:a16="http://schemas.microsoft.com/office/drawing/2014/main" id="{333BDE58-DF38-7DBC-6CF0-19CCC420DA5F}"/>
              </a:ext>
            </a:extLst>
          </p:cNvPr>
          <p:cNvGraphicFramePr>
            <a:graphicFrameLocks noGrp="1"/>
          </p:cNvGraphicFramePr>
          <p:nvPr>
            <p:extLst>
              <p:ext uri="{D42A27DB-BD31-4B8C-83A1-F6EECF244321}">
                <p14:modId xmlns:p14="http://schemas.microsoft.com/office/powerpoint/2010/main" val="2883899839"/>
              </p:ext>
            </p:extLst>
          </p:nvPr>
        </p:nvGraphicFramePr>
        <p:xfrm>
          <a:off x="3811587" y="3495230"/>
          <a:ext cx="4568825" cy="3138837"/>
        </p:xfrm>
        <a:graphic>
          <a:graphicData uri="http://schemas.openxmlformats.org/drawingml/2006/table">
            <a:tbl>
              <a:tblPr firstRow="1" firstCol="1" bandRow="1"/>
              <a:tblGrid>
                <a:gridCol w="812800">
                  <a:extLst>
                    <a:ext uri="{9D8B030D-6E8A-4147-A177-3AD203B41FA5}">
                      <a16:colId xmlns:a16="http://schemas.microsoft.com/office/drawing/2014/main" val="1707215733"/>
                    </a:ext>
                  </a:extLst>
                </a:gridCol>
                <a:gridCol w="2438400">
                  <a:extLst>
                    <a:ext uri="{9D8B030D-6E8A-4147-A177-3AD203B41FA5}">
                      <a16:colId xmlns:a16="http://schemas.microsoft.com/office/drawing/2014/main" val="2326583122"/>
                    </a:ext>
                  </a:extLst>
                </a:gridCol>
                <a:gridCol w="1317625">
                  <a:extLst>
                    <a:ext uri="{9D8B030D-6E8A-4147-A177-3AD203B41FA5}">
                      <a16:colId xmlns:a16="http://schemas.microsoft.com/office/drawing/2014/main" val="1122346689"/>
                    </a:ext>
                  </a:extLst>
                </a:gridCol>
              </a:tblGrid>
              <a:tr h="241449">
                <a:tc>
                  <a:txBody>
                    <a:bodyPr/>
                    <a:lstStyle/>
                    <a:p>
                      <a:pPr marL="0" marR="0"/>
                      <a:r>
                        <a:rPr lang="en-US" sz="1100" b="1">
                          <a:solidFill>
                            <a:srgbClr val="000000"/>
                          </a:solidFill>
                          <a:effectLst/>
                          <a:latin typeface="Calibri" panose="020F0502020204030204" pitchFamily="34" charset="0"/>
                          <a:ea typeface="Aptos" panose="020B0004020202020204" pitchFamily="34" charset="0"/>
                          <a:cs typeface="Aptos" panose="020B0004020202020204" pitchFamily="34" charset="0"/>
                        </a:rPr>
                        <a:t>Fiscal Year</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r>
                        <a:rPr lang="en-US" sz="1100" b="1">
                          <a:solidFill>
                            <a:srgbClr val="000000"/>
                          </a:solidFill>
                          <a:effectLst/>
                          <a:latin typeface="Calibri" panose="020F0502020204030204" pitchFamily="34" charset="0"/>
                          <a:ea typeface="Aptos" panose="020B0004020202020204" pitchFamily="34" charset="0"/>
                          <a:cs typeface="Aptos" panose="020B0004020202020204" pitchFamily="34" charset="0"/>
                        </a:rPr>
                        <a:t>Source</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r>
                        <a:rPr lang="en-US" sz="1100" b="1">
                          <a:solidFill>
                            <a:srgbClr val="000000"/>
                          </a:solidFill>
                          <a:effectLst/>
                          <a:latin typeface="Calibri" panose="020F0502020204030204" pitchFamily="34" charset="0"/>
                          <a:ea typeface="Aptos" panose="020B0004020202020204" pitchFamily="34" charset="0"/>
                          <a:cs typeface="Aptos" panose="020B0004020202020204" pitchFamily="34" charset="0"/>
                        </a:rPr>
                        <a:t>Amount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3677070889"/>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2025</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dirty="0">
                          <a:solidFill>
                            <a:srgbClr val="000000"/>
                          </a:solidFill>
                          <a:effectLst/>
                          <a:latin typeface="Calibri" panose="020F0502020204030204" pitchFamily="34" charset="0"/>
                          <a:ea typeface="Aptos" panose="020B0004020202020204" pitchFamily="34" charset="0"/>
                          <a:cs typeface="Aptos" panose="020B0004020202020204" pitchFamily="34" charset="0"/>
                        </a:rPr>
                        <a:t>Neighborhood Stabilization Fund</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1,000,000.00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9897440"/>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2025</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State Bond Bill</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1,500,000.00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5170314"/>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2024</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dirty="0">
                          <a:solidFill>
                            <a:srgbClr val="000000"/>
                          </a:solidFill>
                          <a:effectLst/>
                          <a:latin typeface="Calibri" panose="020F0502020204030204" pitchFamily="34" charset="0"/>
                          <a:ea typeface="Aptos" panose="020B0004020202020204" pitchFamily="34" charset="0"/>
                          <a:cs typeface="Aptos" panose="020B0004020202020204" pitchFamily="34" charset="0"/>
                        </a:rPr>
                        <a:t>Neighborhood Stabilization Fund</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2,400,000.00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9553711"/>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2024</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ARPA</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1,860,000.00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3520506"/>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2023</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ARPA</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749,441.51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1704694"/>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2023</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General Fund Operating Budget</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500,000.00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4777386"/>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2022</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ARPA</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4,149,410.46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817273"/>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2022</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General Fund Operating Budget</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511,752.32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8702781"/>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2022</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General Fund Capital Budget</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275,632.00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6300021"/>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2021</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General Fund Operating Budget</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1,000,000.00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4946854"/>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2017</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Housing Strategic Fund</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r>
                        <a:rPr lang="en-US" sz="1100">
                          <a:effectLst/>
                          <a:latin typeface="Calibri" panose="020F0502020204030204" pitchFamily="34" charset="0"/>
                          <a:ea typeface="Aptos" panose="020B0004020202020204" pitchFamily="34" charset="0"/>
                          <a:cs typeface="Aptos" panose="020B0004020202020204" pitchFamily="34" charset="0"/>
                        </a:rPr>
                        <a:t>      1,449,000.00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8481514"/>
                  </a:ext>
                </a:extLst>
              </a:tr>
              <a:tr h="241449">
                <a:tc>
                  <a:txBody>
                    <a:bodyPr/>
                    <a:lstStyle/>
                    <a:p>
                      <a:pPr marL="0" marR="0"/>
                      <a:r>
                        <a:rPr lang="en-US"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r>
                        <a:rPr lang="en-US" sz="1100" b="1">
                          <a:solidFill>
                            <a:srgbClr val="000000"/>
                          </a:solidFill>
                          <a:effectLst/>
                          <a:latin typeface="Calibri" panose="020F0502020204030204" pitchFamily="34" charset="0"/>
                          <a:ea typeface="Aptos" panose="020B0004020202020204" pitchFamily="34" charset="0"/>
                          <a:cs typeface="Aptos" panose="020B0004020202020204" pitchFamily="34" charset="0"/>
                        </a:rPr>
                        <a:t>Total: </a:t>
                      </a:r>
                      <a:endParaRPr lang="en-US"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r>
                        <a:rPr lang="en-US" sz="1100" b="1" dirty="0">
                          <a:solidFill>
                            <a:srgbClr val="000000"/>
                          </a:solidFill>
                          <a:effectLst/>
                          <a:latin typeface="Calibri" panose="020F0502020204030204" pitchFamily="34" charset="0"/>
                          <a:ea typeface="Aptos" panose="020B0004020202020204" pitchFamily="34" charset="0"/>
                          <a:cs typeface="Aptos" panose="020B0004020202020204" pitchFamily="34" charset="0"/>
                        </a:rPr>
                        <a:t>    15,395,236.29 </a:t>
                      </a:r>
                      <a:endParaRPr lang="en-US"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3238147205"/>
                  </a:ext>
                </a:extLst>
              </a:tr>
            </a:tbl>
          </a:graphicData>
        </a:graphic>
      </p:graphicFrame>
    </p:spTree>
    <p:extLst>
      <p:ext uri="{BB962C8B-B14F-4D97-AF65-F5344CB8AC3E}">
        <p14:creationId xmlns:p14="http://schemas.microsoft.com/office/powerpoint/2010/main" val="277070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96384-529E-B541-7A29-68178684EAA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C12EA70-CDCF-45E6-E21F-80A7B31CE2A4}"/>
              </a:ext>
            </a:extLst>
          </p:cNvPr>
          <p:cNvGraphicFramePr>
            <a:graphicFrameLocks noGrp="1"/>
          </p:cNvGraphicFramePr>
          <p:nvPr>
            <p:ph sz="half" idx="2"/>
            <p:extLst>
              <p:ext uri="{D42A27DB-BD31-4B8C-83A1-F6EECF244321}">
                <p14:modId xmlns:p14="http://schemas.microsoft.com/office/powerpoint/2010/main" val="2405277404"/>
              </p:ext>
            </p:extLst>
          </p:nvPr>
        </p:nvGraphicFramePr>
        <p:xfrm>
          <a:off x="405442" y="2687319"/>
          <a:ext cx="10763500" cy="2073000"/>
        </p:xfrm>
        <a:graphic>
          <a:graphicData uri="http://schemas.openxmlformats.org/drawingml/2006/table">
            <a:tbl>
              <a:tblPr firstRow="1" bandRow="1">
                <a:tableStyleId>{5C22544A-7EE6-4342-B048-85BDC9FD1C3A}</a:tableStyleId>
              </a:tblPr>
              <a:tblGrid>
                <a:gridCol w="2872596">
                  <a:extLst>
                    <a:ext uri="{9D8B030D-6E8A-4147-A177-3AD203B41FA5}">
                      <a16:colId xmlns:a16="http://schemas.microsoft.com/office/drawing/2014/main" val="2391190300"/>
                    </a:ext>
                  </a:extLst>
                </a:gridCol>
                <a:gridCol w="2446574">
                  <a:extLst>
                    <a:ext uri="{9D8B030D-6E8A-4147-A177-3AD203B41FA5}">
                      <a16:colId xmlns:a16="http://schemas.microsoft.com/office/drawing/2014/main" val="2858673094"/>
                    </a:ext>
                  </a:extLst>
                </a:gridCol>
                <a:gridCol w="2090920">
                  <a:extLst>
                    <a:ext uri="{9D8B030D-6E8A-4147-A177-3AD203B41FA5}">
                      <a16:colId xmlns:a16="http://schemas.microsoft.com/office/drawing/2014/main" val="35417551"/>
                    </a:ext>
                  </a:extLst>
                </a:gridCol>
                <a:gridCol w="3353410">
                  <a:extLst>
                    <a:ext uri="{9D8B030D-6E8A-4147-A177-3AD203B41FA5}">
                      <a16:colId xmlns:a16="http://schemas.microsoft.com/office/drawing/2014/main" val="418478419"/>
                    </a:ext>
                  </a:extLst>
                </a:gridCol>
              </a:tblGrid>
              <a:tr h="477640">
                <a:tc>
                  <a:txBody>
                    <a:bodyPr/>
                    <a:lstStyle/>
                    <a:p>
                      <a:r>
                        <a:rPr lang="en-US" u="none" dirty="0"/>
                        <a:t>Homeowner </a:t>
                      </a:r>
                      <a:r>
                        <a:rPr lang="en-US" dirty="0"/>
                        <a:t>Repair Lottery</a:t>
                      </a:r>
                    </a:p>
                  </a:txBody>
                  <a:tcPr anchor="ctr"/>
                </a:tc>
                <a:tc>
                  <a:txBody>
                    <a:bodyPr/>
                    <a:lstStyle/>
                    <a:p>
                      <a:pPr algn="ctr"/>
                      <a:r>
                        <a:rPr lang="en-US" sz="1800" b="1" dirty="0"/>
                        <a:t># Homeowners Assisted </a:t>
                      </a:r>
                      <a:endParaRPr lang="en-US" b="1" dirty="0"/>
                    </a:p>
                  </a:txBody>
                  <a:tcPr anchor="ctr"/>
                </a:tc>
                <a:tc>
                  <a:txBody>
                    <a:bodyPr/>
                    <a:lstStyle/>
                    <a:p>
                      <a:pPr algn="ctr"/>
                      <a:r>
                        <a:rPr lang="en-US" sz="1800" b="1" dirty="0"/>
                        <a:t>Total Spent</a:t>
                      </a:r>
                      <a:endParaRPr lang="en-US" b="1" dirty="0"/>
                    </a:p>
                  </a:txBody>
                  <a:tcPr anchor="ctr"/>
                </a:tc>
                <a:tc>
                  <a:txBody>
                    <a:bodyPr/>
                    <a:lstStyle/>
                    <a:p>
                      <a:pPr algn="ctr"/>
                      <a:r>
                        <a:rPr lang="en-US" sz="1800" b="1" dirty="0"/>
                        <a:t>Average Spent per Homeowner</a:t>
                      </a:r>
                      <a:endParaRPr lang="en-US" b="1" dirty="0"/>
                    </a:p>
                  </a:txBody>
                  <a:tcPr anchor="ctr"/>
                </a:tc>
                <a:extLst>
                  <a:ext uri="{0D108BD9-81ED-4DB2-BD59-A6C34878D82A}">
                    <a16:rowId xmlns:a16="http://schemas.microsoft.com/office/drawing/2014/main" val="1330846336"/>
                  </a:ext>
                </a:extLst>
              </a:tr>
              <a:tr h="477640">
                <a:tc>
                  <a:txBody>
                    <a:bodyPr/>
                    <a:lstStyle/>
                    <a:p>
                      <a:r>
                        <a:rPr lang="en-US" sz="1800" b="1" dirty="0"/>
                        <a:t>Safe, Warm and Dry #1 </a:t>
                      </a:r>
                      <a:endParaRPr lang="en-US" b="1" dirty="0"/>
                    </a:p>
                  </a:txBody>
                  <a:tcPr anchor="ctr"/>
                </a:tc>
                <a:tc>
                  <a:txBody>
                    <a:bodyPr/>
                    <a:lstStyle/>
                    <a:p>
                      <a:pPr algn="ctr"/>
                      <a:r>
                        <a:rPr lang="en-US" sz="1800" b="1" dirty="0"/>
                        <a:t>73</a:t>
                      </a:r>
                      <a:endParaRPr lang="en-US" b="1" dirty="0"/>
                    </a:p>
                  </a:txBody>
                  <a:tcPr anchor="ctr"/>
                </a:tc>
                <a:tc>
                  <a:txBody>
                    <a:bodyPr/>
                    <a:lstStyle/>
                    <a:p>
                      <a:pPr algn="ctr"/>
                      <a:r>
                        <a:rPr lang="en-US" sz="1800" b="1" dirty="0"/>
                        <a:t>$831,017 </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$11,384</a:t>
                      </a:r>
                    </a:p>
                  </a:txBody>
                  <a:tcPr anchor="ctr"/>
                </a:tc>
                <a:extLst>
                  <a:ext uri="{0D108BD9-81ED-4DB2-BD59-A6C34878D82A}">
                    <a16:rowId xmlns:a16="http://schemas.microsoft.com/office/drawing/2014/main" val="1836995594"/>
                  </a:ext>
                </a:extLst>
              </a:tr>
              <a:tr h="477640">
                <a:tc>
                  <a:txBody>
                    <a:bodyPr/>
                    <a:lstStyle/>
                    <a:p>
                      <a:r>
                        <a:rPr lang="en-US" sz="1800" b="1" dirty="0"/>
                        <a:t>Safe, Warm and Dry #2 </a:t>
                      </a:r>
                      <a:endParaRPr lang="en-US" b="1" dirty="0"/>
                    </a:p>
                  </a:txBody>
                  <a:tcPr anchor="ctr"/>
                </a:tc>
                <a:tc>
                  <a:txBody>
                    <a:bodyPr/>
                    <a:lstStyle/>
                    <a:p>
                      <a:pPr algn="ctr"/>
                      <a:r>
                        <a:rPr lang="en-US" b="1" dirty="0"/>
                        <a:t>74</a:t>
                      </a:r>
                    </a:p>
                  </a:txBody>
                  <a:tcPr anchor="ctr"/>
                </a:tc>
                <a:tc>
                  <a:txBody>
                    <a:bodyPr/>
                    <a:lstStyle/>
                    <a:p>
                      <a:pPr algn="ctr"/>
                      <a:r>
                        <a:rPr lang="en-US" sz="1800" b="1" dirty="0"/>
                        <a:t>$690,128 </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$9,326</a:t>
                      </a:r>
                    </a:p>
                  </a:txBody>
                  <a:tcPr anchor="ctr"/>
                </a:tc>
                <a:extLst>
                  <a:ext uri="{0D108BD9-81ED-4DB2-BD59-A6C34878D82A}">
                    <a16:rowId xmlns:a16="http://schemas.microsoft.com/office/drawing/2014/main" val="2794451557"/>
                  </a:ext>
                </a:extLst>
              </a:tr>
              <a:tr h="477640">
                <a:tc>
                  <a:txBody>
                    <a:bodyPr/>
                    <a:lstStyle/>
                    <a:p>
                      <a:r>
                        <a:rPr lang="en-US" sz="1800" b="1" dirty="0"/>
                        <a:t>Safe, Warm and Dry #3     (65 years and older)</a:t>
                      </a:r>
                      <a:endParaRPr lang="en-US" b="1" dirty="0"/>
                    </a:p>
                  </a:txBody>
                  <a:tcPr anchor="ctr"/>
                </a:tc>
                <a:tc>
                  <a:txBody>
                    <a:bodyPr/>
                    <a:lstStyle/>
                    <a:p>
                      <a:pPr algn="ctr"/>
                      <a:r>
                        <a:rPr lang="en-US" b="1" dirty="0"/>
                        <a:t>65 addresses drawn </a:t>
                      </a:r>
                      <a:r>
                        <a:rPr lang="en-US" sz="1400" b="1" dirty="0"/>
                        <a:t>(waiting on bids)</a:t>
                      </a:r>
                    </a:p>
                  </a:txBody>
                  <a:tcPr anchor="ctr"/>
                </a:tc>
                <a:tc>
                  <a:txBody>
                    <a:bodyPr/>
                    <a:lstStyle/>
                    <a:p>
                      <a:pPr algn="ctr"/>
                      <a:r>
                        <a:rPr lang="en-US" b="1" dirty="0"/>
                        <a:t>TBD</a:t>
                      </a:r>
                    </a:p>
                  </a:txBody>
                  <a:tcPr anchor="ctr"/>
                </a:tc>
                <a:tc>
                  <a:txBody>
                    <a:bodyPr/>
                    <a:lstStyle/>
                    <a:p>
                      <a:pPr algn="ctr"/>
                      <a:r>
                        <a:rPr lang="en-US" b="1" dirty="0"/>
                        <a:t>TBD</a:t>
                      </a:r>
                    </a:p>
                  </a:txBody>
                  <a:tcPr anchor="ctr"/>
                </a:tc>
                <a:extLst>
                  <a:ext uri="{0D108BD9-81ED-4DB2-BD59-A6C34878D82A}">
                    <a16:rowId xmlns:a16="http://schemas.microsoft.com/office/drawing/2014/main" val="703819151"/>
                  </a:ext>
                </a:extLst>
              </a:tr>
            </a:tbl>
          </a:graphicData>
        </a:graphic>
      </p:graphicFrame>
      <p:sp>
        <p:nvSpPr>
          <p:cNvPr id="3" name="Content Placeholder 2">
            <a:extLst>
              <a:ext uri="{FF2B5EF4-FFF2-40B4-BE49-F238E27FC236}">
                <a16:creationId xmlns:a16="http://schemas.microsoft.com/office/drawing/2014/main" id="{D65C911C-3983-A789-37AD-05E9532BF766}"/>
              </a:ext>
            </a:extLst>
          </p:cNvPr>
          <p:cNvSpPr>
            <a:spLocks noGrp="1"/>
          </p:cNvSpPr>
          <p:nvPr>
            <p:ph sz="half" idx="13"/>
          </p:nvPr>
        </p:nvSpPr>
        <p:spPr>
          <a:xfrm>
            <a:off x="280282" y="1216855"/>
            <a:ext cx="10034492" cy="911048"/>
          </a:xfrm>
        </p:spPr>
        <p:txBody>
          <a:bodyPr>
            <a:normAutofit/>
          </a:bodyPr>
          <a:lstStyle/>
          <a:p>
            <a:r>
              <a:rPr lang="en-US" sz="2000" dirty="0"/>
              <a:t>b. Specify amount of funds allocated for the Home Repair Lottery Program for the last 2 years and amount expended year to date.</a:t>
            </a:r>
          </a:p>
        </p:txBody>
      </p:sp>
    </p:spTree>
    <p:extLst>
      <p:ext uri="{BB962C8B-B14F-4D97-AF65-F5344CB8AC3E}">
        <p14:creationId xmlns:p14="http://schemas.microsoft.com/office/powerpoint/2010/main" val="297152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336266" y="1091682"/>
            <a:ext cx="10039375" cy="5467739"/>
          </a:xfrm>
        </p:spPr>
        <p:txBody>
          <a:bodyPr>
            <a:noAutofit/>
          </a:bodyPr>
          <a:lstStyle/>
          <a:p>
            <a:pPr algn="just"/>
            <a:r>
              <a:rPr lang="en-US" sz="2000" dirty="0"/>
              <a:t>Question 5: While realizing Federal Funding is evolving on a daily basis with many legal challenges, share the planned use of the approximately ~$4M budgeted across Community Development Block Grant Fund (CDBG), Home Investment Partnership Program Fund (HOME), Housing Opportunities for Persons with Aids (HOPWA), and Emergency Solutions Grant (ESG), which these funds has remained the same as the previous budget.</a:t>
            </a:r>
          </a:p>
          <a:p>
            <a:endParaRPr lang="en-US" sz="2000" dirty="0"/>
          </a:p>
          <a:p>
            <a:endParaRPr lang="en-US" sz="2000" dirty="0"/>
          </a:p>
          <a:p>
            <a:endParaRPr lang="en-US" sz="2000" dirty="0"/>
          </a:p>
          <a:p>
            <a:endParaRPr lang="en-US" sz="2000" dirty="0"/>
          </a:p>
          <a:p>
            <a:pPr algn="just">
              <a:lnSpc>
                <a:spcPct val="100000"/>
              </a:lnSpc>
              <a:spcAft>
                <a:spcPts val="600"/>
              </a:spcAft>
              <a:buClr>
                <a:schemeClr val="tx1"/>
              </a:buClr>
            </a:pPr>
            <a:r>
              <a:rPr lang="en-US" sz="2000" b="0" dirty="0"/>
              <a:t>REH is expecting an award commitment in MAY.  This is based on the CR.  REH is working under the assumption the award will be similar to last year. 	</a:t>
            </a:r>
          </a:p>
          <a:p>
            <a:pPr marL="742950" indent="-742950" algn="just">
              <a:lnSpc>
                <a:spcPct val="100000"/>
              </a:lnSpc>
              <a:spcAft>
                <a:spcPts val="600"/>
              </a:spcAft>
              <a:buClr>
                <a:schemeClr val="tx1"/>
              </a:buClr>
              <a:buFont typeface="+mj-lt"/>
              <a:buAutoNum type="alphaLcParenR"/>
            </a:pPr>
            <a:r>
              <a:rPr lang="en-US" sz="2000" dirty="0"/>
              <a:t>Specify if there are any contingency plans for the federal funds </a:t>
            </a:r>
          </a:p>
          <a:p>
            <a:pPr algn="just">
              <a:lnSpc>
                <a:spcPct val="100000"/>
              </a:lnSpc>
              <a:spcAft>
                <a:spcPts val="600"/>
              </a:spcAft>
              <a:buClr>
                <a:schemeClr val="accent5"/>
              </a:buClr>
            </a:pPr>
            <a:r>
              <a:rPr lang="en-US" sz="2000" b="0" dirty="0"/>
              <a:t>Reduced activity; reduced workforce.</a:t>
            </a:r>
          </a:p>
        </p:txBody>
      </p:sp>
      <p:pic>
        <p:nvPicPr>
          <p:cNvPr id="8" name="Picture 7">
            <a:extLst>
              <a:ext uri="{FF2B5EF4-FFF2-40B4-BE49-F238E27FC236}">
                <a16:creationId xmlns:a16="http://schemas.microsoft.com/office/drawing/2014/main" id="{CE1442D5-0BE3-6CAF-86B5-BF6EC0594C87}"/>
              </a:ext>
            </a:extLst>
          </p:cNvPr>
          <p:cNvPicPr>
            <a:picLocks noChangeAspect="1"/>
          </p:cNvPicPr>
          <p:nvPr/>
        </p:nvPicPr>
        <p:blipFill>
          <a:blip r:embed="rId2"/>
          <a:stretch>
            <a:fillRect/>
          </a:stretch>
        </p:blipFill>
        <p:spPr>
          <a:xfrm>
            <a:off x="2743602" y="2485920"/>
            <a:ext cx="4521432" cy="1587582"/>
          </a:xfrm>
          <a:prstGeom prst="rect">
            <a:avLst/>
          </a:prstGeom>
        </p:spPr>
      </p:pic>
    </p:spTree>
    <p:extLst>
      <p:ext uri="{BB962C8B-B14F-4D97-AF65-F5344CB8AC3E}">
        <p14:creationId xmlns:p14="http://schemas.microsoft.com/office/powerpoint/2010/main" val="4100626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62D9D-397C-F5DF-C514-3E41D61529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3D2798-082D-2CE5-41A1-530D23D4C4B7}"/>
              </a:ext>
            </a:extLst>
          </p:cNvPr>
          <p:cNvSpPr>
            <a:spLocks noGrp="1"/>
          </p:cNvSpPr>
          <p:nvPr>
            <p:ph sz="half" idx="13"/>
          </p:nvPr>
        </p:nvSpPr>
        <p:spPr>
          <a:xfrm>
            <a:off x="301872" y="1082351"/>
            <a:ext cx="11588256" cy="4394718"/>
          </a:xfrm>
        </p:spPr>
        <p:txBody>
          <a:bodyPr>
            <a:noAutofit/>
          </a:bodyPr>
          <a:lstStyle/>
          <a:p>
            <a:r>
              <a:rPr lang="en-US" sz="1800" dirty="0"/>
              <a:t>Question 5 Continued</a:t>
            </a:r>
          </a:p>
          <a:p>
            <a:pPr marL="742950" indent="-742950" algn="just">
              <a:lnSpc>
                <a:spcPct val="100000"/>
              </a:lnSpc>
              <a:spcAft>
                <a:spcPts val="600"/>
              </a:spcAft>
              <a:buClr>
                <a:schemeClr val="tx1"/>
              </a:buClr>
              <a:buFont typeface="+mj-lt"/>
              <a:buAutoNum type="alphaLcParenR" startAt="2"/>
            </a:pPr>
            <a:r>
              <a:rPr lang="en-US" sz="1800" dirty="0"/>
              <a:t>Specify criteria and selection process for grant awards. </a:t>
            </a:r>
          </a:p>
          <a:p>
            <a:pPr algn="just">
              <a:lnSpc>
                <a:spcPct val="100000"/>
              </a:lnSpc>
              <a:spcAft>
                <a:spcPts val="600"/>
              </a:spcAft>
              <a:buClr>
                <a:schemeClr val="accent5"/>
              </a:buClr>
            </a:pPr>
            <a:r>
              <a:rPr lang="en-US" sz="1800" b="0" dirty="0"/>
              <a:t>The COW / REH accepted proposals from organizations between 1/6/25 – 2/7/25. The application review committee met on 3/13/25 and scored the applications. RE&amp;H makes the final recommendations for funding to Council.</a:t>
            </a:r>
          </a:p>
          <a:p>
            <a:pPr marL="742950" indent="-742950" algn="just">
              <a:lnSpc>
                <a:spcPct val="100000"/>
              </a:lnSpc>
              <a:spcAft>
                <a:spcPts val="600"/>
              </a:spcAft>
              <a:buClr>
                <a:schemeClr val="tx1"/>
              </a:buClr>
              <a:buFont typeface="+mj-lt"/>
              <a:buAutoNum type="alphaLcParenR" startAt="3"/>
            </a:pPr>
            <a:r>
              <a:rPr lang="en-US" sz="1800" dirty="0"/>
              <a:t>Specify any new recipients projected to receive funds. </a:t>
            </a:r>
          </a:p>
          <a:p>
            <a:pPr marL="0" indent="0" algn="just">
              <a:lnSpc>
                <a:spcPct val="100000"/>
              </a:lnSpc>
              <a:spcAft>
                <a:spcPts val="600"/>
              </a:spcAft>
              <a:buClr>
                <a:schemeClr val="accent5"/>
              </a:buClr>
              <a:buNone/>
            </a:pPr>
            <a:r>
              <a:rPr lang="en-US" sz="1800" b="0" dirty="0"/>
              <a:t>No new applicants are being recommended at this time.</a:t>
            </a:r>
            <a:endParaRPr lang="en-US" sz="1800" dirty="0"/>
          </a:p>
          <a:p>
            <a:pPr marL="742950" indent="-742950" algn="just">
              <a:lnSpc>
                <a:spcPct val="100000"/>
              </a:lnSpc>
              <a:spcAft>
                <a:spcPts val="600"/>
              </a:spcAft>
              <a:buClr>
                <a:schemeClr val="tx1"/>
              </a:buClr>
              <a:buFont typeface="+mj-lt"/>
              <a:buAutoNum type="alphaLcParenR" startAt="4"/>
            </a:pPr>
            <a:r>
              <a:rPr lang="en-US" sz="1800" dirty="0"/>
              <a:t>Specify the total dollar amount of requests submitted, and the total amount awarded. </a:t>
            </a:r>
          </a:p>
          <a:p>
            <a:pPr algn="just">
              <a:lnSpc>
                <a:spcPct val="100000"/>
              </a:lnSpc>
              <a:spcAft>
                <a:spcPts val="600"/>
              </a:spcAft>
              <a:buClr>
                <a:schemeClr val="accent5"/>
              </a:buClr>
            </a:pPr>
            <a:endParaRPr lang="en-US" sz="2000" b="0" dirty="0"/>
          </a:p>
        </p:txBody>
      </p:sp>
      <p:graphicFrame>
        <p:nvGraphicFramePr>
          <p:cNvPr id="2" name="Table 1">
            <a:extLst>
              <a:ext uri="{FF2B5EF4-FFF2-40B4-BE49-F238E27FC236}">
                <a16:creationId xmlns:a16="http://schemas.microsoft.com/office/drawing/2014/main" id="{5F91C7F2-D7A7-A234-930D-9ACADD1BB8DC}"/>
              </a:ext>
            </a:extLst>
          </p:cNvPr>
          <p:cNvGraphicFramePr>
            <a:graphicFrameLocks noGrp="1"/>
          </p:cNvGraphicFramePr>
          <p:nvPr>
            <p:extLst>
              <p:ext uri="{D42A27DB-BD31-4B8C-83A1-F6EECF244321}">
                <p14:modId xmlns:p14="http://schemas.microsoft.com/office/powerpoint/2010/main" val="2546849780"/>
              </p:ext>
            </p:extLst>
          </p:nvPr>
        </p:nvGraphicFramePr>
        <p:xfrm>
          <a:off x="1406603" y="4147146"/>
          <a:ext cx="7550784" cy="2011680"/>
        </p:xfrm>
        <a:graphic>
          <a:graphicData uri="http://schemas.openxmlformats.org/drawingml/2006/table">
            <a:tbl>
              <a:tblPr firstRow="1" bandRow="1">
                <a:tableStyleId>{5C22544A-7EE6-4342-B048-85BDC9FD1C3A}</a:tableStyleId>
              </a:tblPr>
              <a:tblGrid>
                <a:gridCol w="2516928">
                  <a:extLst>
                    <a:ext uri="{9D8B030D-6E8A-4147-A177-3AD203B41FA5}">
                      <a16:colId xmlns:a16="http://schemas.microsoft.com/office/drawing/2014/main" val="1717121864"/>
                    </a:ext>
                  </a:extLst>
                </a:gridCol>
                <a:gridCol w="2516928">
                  <a:extLst>
                    <a:ext uri="{9D8B030D-6E8A-4147-A177-3AD203B41FA5}">
                      <a16:colId xmlns:a16="http://schemas.microsoft.com/office/drawing/2014/main" val="149624922"/>
                    </a:ext>
                  </a:extLst>
                </a:gridCol>
                <a:gridCol w="2516928">
                  <a:extLst>
                    <a:ext uri="{9D8B030D-6E8A-4147-A177-3AD203B41FA5}">
                      <a16:colId xmlns:a16="http://schemas.microsoft.com/office/drawing/2014/main" val="964899319"/>
                    </a:ext>
                  </a:extLst>
                </a:gridCol>
              </a:tblGrid>
              <a:tr h="310365">
                <a:tc>
                  <a:txBody>
                    <a:bodyPr/>
                    <a:lstStyle/>
                    <a:p>
                      <a:pPr algn="ctr"/>
                      <a:r>
                        <a:rPr lang="en-US" sz="1600" b="0" dirty="0"/>
                        <a:t> HUD Program</a:t>
                      </a:r>
                      <a:endParaRPr lang="en-US" sz="1600" dirty="0"/>
                    </a:p>
                  </a:txBody>
                  <a:tcPr>
                    <a:lnL w="12700" cap="flat" cmpd="sng" algn="ctr">
                      <a:solidFill>
                        <a:schemeClr val="tx1"/>
                      </a:solidFill>
                      <a:prstDash val="solid"/>
                      <a:round/>
                      <a:headEnd type="none" w="med" len="med"/>
                      <a:tailEnd type="none" w="med" len="med"/>
                    </a:lnL>
                  </a:tcPr>
                </a:tc>
                <a:tc>
                  <a:txBody>
                    <a:bodyPr/>
                    <a:lstStyle/>
                    <a:p>
                      <a:pPr algn="ctr"/>
                      <a:r>
                        <a:rPr lang="en-US" sz="1600" b="0" dirty="0"/>
                        <a:t>Requested</a:t>
                      </a:r>
                      <a:endParaRPr lang="en-US" sz="1600" dirty="0"/>
                    </a:p>
                  </a:txBody>
                  <a:tcPr/>
                </a:tc>
                <a:tc>
                  <a:txBody>
                    <a:bodyPr/>
                    <a:lstStyle/>
                    <a:p>
                      <a:pPr algn="ctr"/>
                      <a:r>
                        <a:rPr lang="en-US" sz="1600" b="0" dirty="0"/>
                        <a:t>Allocated</a:t>
                      </a: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05271892"/>
                  </a:ext>
                </a:extLst>
              </a:tr>
              <a:tr h="310365">
                <a:tc>
                  <a:txBody>
                    <a:bodyPr/>
                    <a:lstStyle/>
                    <a:p>
                      <a:r>
                        <a:rPr lang="en-US" sz="1600" b="0" dirty="0"/>
                        <a:t>CDBG public service </a:t>
                      </a:r>
                      <a:endParaRPr lang="en-US" sz="1600" dirty="0"/>
                    </a:p>
                  </a:txBody>
                  <a:tcP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~$800,000</a:t>
                      </a:r>
                    </a:p>
                  </a:txBody>
                  <a:tcPr/>
                </a:tc>
                <a:tc>
                  <a:txBody>
                    <a:bodyPr/>
                    <a:lstStyle/>
                    <a:p>
                      <a:pPr algn="ctr"/>
                      <a:r>
                        <a:rPr lang="en-US" sz="1600" dirty="0"/>
                        <a:t>~</a:t>
                      </a:r>
                      <a:r>
                        <a:rPr lang="en-US" sz="1600" b="0" dirty="0"/>
                        <a:t>$350,000</a:t>
                      </a: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3267033"/>
                  </a:ext>
                </a:extLst>
              </a:tr>
              <a:tr h="310365">
                <a:tc>
                  <a:txBody>
                    <a:bodyPr/>
                    <a:lstStyle/>
                    <a:p>
                      <a:r>
                        <a:rPr lang="en-US" sz="1600" b="0" dirty="0"/>
                        <a:t>CDBG public facility</a:t>
                      </a:r>
                      <a:endParaRPr lang="en-US" sz="1600" dirty="0"/>
                    </a:p>
                  </a:txBody>
                  <a:tcPr>
                    <a:lnL w="12700" cap="flat" cmpd="sng" algn="ctr">
                      <a:solidFill>
                        <a:schemeClr val="tx1"/>
                      </a:solidFill>
                      <a:prstDash val="solid"/>
                      <a:round/>
                      <a:headEnd type="none" w="med" len="med"/>
                      <a:tailEnd type="none" w="med" len="med"/>
                    </a:lnL>
                  </a:tcPr>
                </a:tc>
                <a:tc>
                  <a:txBody>
                    <a:bodyPr/>
                    <a:lstStyle/>
                    <a:p>
                      <a:pPr algn="ctr"/>
                      <a:r>
                        <a:rPr lang="en-US" sz="1600" dirty="0"/>
                        <a:t>~</a:t>
                      </a:r>
                      <a:r>
                        <a:rPr lang="en-US" sz="1600" b="0" dirty="0"/>
                        <a:t>$2,100,000</a:t>
                      </a:r>
                      <a:endParaRPr lang="en-US" sz="1600" dirty="0"/>
                    </a:p>
                  </a:txBody>
                  <a:tcPr/>
                </a:tc>
                <a:tc>
                  <a:txBody>
                    <a:bodyPr/>
                    <a:lstStyle/>
                    <a:p>
                      <a:pPr algn="ctr"/>
                      <a:r>
                        <a:rPr lang="en-US" sz="1600" dirty="0"/>
                        <a:t>~</a:t>
                      </a:r>
                      <a:r>
                        <a:rPr lang="en-US" sz="1600" b="0" dirty="0"/>
                        <a:t>$1,500,000 </a:t>
                      </a: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5384103"/>
                  </a:ext>
                </a:extLst>
              </a:tr>
              <a:tr h="310365">
                <a:tc>
                  <a:txBody>
                    <a:bodyPr/>
                    <a:lstStyle/>
                    <a:p>
                      <a:r>
                        <a:rPr lang="en-US" sz="1600" b="0" dirty="0"/>
                        <a:t>HOME requests </a:t>
                      </a:r>
                      <a:endParaRPr lang="en-US" sz="1600" dirty="0"/>
                    </a:p>
                  </a:txBody>
                  <a:tcPr>
                    <a:lnL w="12700" cap="flat" cmpd="sng" algn="ctr">
                      <a:solidFill>
                        <a:schemeClr val="tx1"/>
                      </a:solidFill>
                      <a:prstDash val="solid"/>
                      <a:round/>
                      <a:headEnd type="none" w="med" len="med"/>
                      <a:tailEnd type="none" w="med" len="med"/>
                    </a:lnL>
                  </a:tcPr>
                </a:tc>
                <a:tc>
                  <a:txBody>
                    <a:bodyPr/>
                    <a:lstStyle/>
                    <a:p>
                      <a:pPr algn="ctr"/>
                      <a:r>
                        <a:rPr lang="en-US" sz="1600" dirty="0"/>
                        <a:t>~</a:t>
                      </a:r>
                      <a:r>
                        <a:rPr lang="en-US" sz="1600" b="0" dirty="0"/>
                        <a:t>$1,600,000</a:t>
                      </a:r>
                      <a:endParaRPr lang="en-US" sz="1600" dirty="0"/>
                    </a:p>
                  </a:txBody>
                  <a:tcPr/>
                </a:tc>
                <a:tc>
                  <a:txBody>
                    <a:bodyPr/>
                    <a:lstStyle/>
                    <a:p>
                      <a:pPr algn="ctr"/>
                      <a:r>
                        <a:rPr lang="en-US" sz="1600" dirty="0"/>
                        <a:t>~</a:t>
                      </a:r>
                      <a:r>
                        <a:rPr lang="en-US" sz="1600" b="0" dirty="0"/>
                        <a:t>$600,000</a:t>
                      </a: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67632564"/>
                  </a:ext>
                </a:extLst>
              </a:tr>
              <a:tr h="310365">
                <a:tc>
                  <a:txBody>
                    <a:bodyPr/>
                    <a:lstStyle/>
                    <a:p>
                      <a:r>
                        <a:rPr lang="en-US" sz="1600" b="0" dirty="0"/>
                        <a:t>ESG</a:t>
                      </a:r>
                      <a:endParaRPr lang="en-US" sz="1600" dirty="0"/>
                    </a:p>
                  </a:txBody>
                  <a:tcPr>
                    <a:lnL w="12700" cap="flat" cmpd="sng" algn="ctr">
                      <a:solidFill>
                        <a:schemeClr val="tx1"/>
                      </a:solidFill>
                      <a:prstDash val="solid"/>
                      <a:round/>
                      <a:headEnd type="none" w="med" len="med"/>
                      <a:tailEnd type="none" w="med" len="med"/>
                    </a:lnL>
                  </a:tcPr>
                </a:tc>
                <a:tc>
                  <a:txBody>
                    <a:bodyPr/>
                    <a:lstStyle/>
                    <a:p>
                      <a:pPr algn="ctr"/>
                      <a:r>
                        <a:rPr lang="en-US" sz="1600" dirty="0"/>
                        <a:t>~</a:t>
                      </a:r>
                      <a:r>
                        <a:rPr lang="en-US" sz="1600" b="0" dirty="0"/>
                        <a:t>$360,000</a:t>
                      </a:r>
                      <a:endParaRPr lang="en-US" sz="1600" dirty="0"/>
                    </a:p>
                  </a:txBody>
                  <a:tcPr/>
                </a:tc>
                <a:tc>
                  <a:txBody>
                    <a:bodyPr/>
                    <a:lstStyle/>
                    <a:p>
                      <a:pPr algn="ctr"/>
                      <a:r>
                        <a:rPr lang="en-US" sz="1600" dirty="0"/>
                        <a:t>~</a:t>
                      </a:r>
                      <a:r>
                        <a:rPr lang="en-US" sz="1600" b="0" dirty="0"/>
                        <a:t>$193,000</a:t>
                      </a: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59523999"/>
                  </a:ext>
                </a:extLst>
              </a:tr>
              <a:tr h="310365">
                <a:tc>
                  <a:txBody>
                    <a:bodyPr/>
                    <a:lstStyle/>
                    <a:p>
                      <a:r>
                        <a:rPr lang="en-US" sz="1600" b="0" dirty="0"/>
                        <a:t>HOPWA</a:t>
                      </a:r>
                      <a:endParaRPr lang="en-US" sz="16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a:t>
                      </a:r>
                      <a:r>
                        <a:rPr lang="en-US" sz="1600" b="0" dirty="0"/>
                        <a:t>$1,000,000</a:t>
                      </a:r>
                      <a:endParaRPr lang="en-US" sz="1600" b="1" dirty="0"/>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a:t>
                      </a:r>
                      <a:r>
                        <a:rPr lang="en-US" sz="1600" b="0" dirty="0"/>
                        <a:t>$950,000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692459"/>
                  </a:ext>
                </a:extLst>
              </a:tr>
            </a:tbl>
          </a:graphicData>
        </a:graphic>
      </p:graphicFrame>
    </p:spTree>
    <p:extLst>
      <p:ext uri="{BB962C8B-B14F-4D97-AF65-F5344CB8AC3E}">
        <p14:creationId xmlns:p14="http://schemas.microsoft.com/office/powerpoint/2010/main" val="2659680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521E6F-41E3-CFE8-BBFF-7254FD51AB26}"/>
              </a:ext>
            </a:extLst>
          </p:cNvPr>
          <p:cNvSpPr>
            <a:spLocks noGrp="1"/>
          </p:cNvSpPr>
          <p:nvPr>
            <p:ph sz="half" idx="2"/>
          </p:nvPr>
        </p:nvSpPr>
        <p:spPr/>
        <p:txBody>
          <a:bodyPr>
            <a:normAutofit/>
          </a:bodyPr>
          <a:lstStyle/>
          <a:p>
            <a:pPr marL="742950" indent="-742950" algn="just">
              <a:lnSpc>
                <a:spcPct val="100000"/>
              </a:lnSpc>
              <a:spcAft>
                <a:spcPts val="600"/>
              </a:spcAft>
              <a:buClr>
                <a:schemeClr val="tx1"/>
              </a:buClr>
              <a:buFont typeface="+mj-lt"/>
              <a:buAutoNum type="alphaLcParenR" startAt="5"/>
            </a:pPr>
            <a:r>
              <a:rPr lang="en-US" sz="2000" dirty="0"/>
              <a:t>Specify all the major budget uses for the CDBG funds and specify if any is for youth purposes. </a:t>
            </a:r>
          </a:p>
          <a:p>
            <a:pPr marL="0" indent="0" algn="just">
              <a:lnSpc>
                <a:spcPct val="100000"/>
              </a:lnSpc>
              <a:spcAft>
                <a:spcPts val="600"/>
              </a:spcAft>
              <a:buClr>
                <a:schemeClr val="accent5"/>
              </a:buClr>
              <a:buNone/>
            </a:pPr>
            <a:r>
              <a:rPr lang="en-US" sz="2000" b="0" dirty="0"/>
              <a:t>The major CDBG budget uses are administration, public services, housing rehabilitation, and public infrastructure improvements. Several youth programs will likely be selected to receive funding for public services.</a:t>
            </a:r>
          </a:p>
          <a:p>
            <a:endParaRPr lang="en-US" dirty="0"/>
          </a:p>
        </p:txBody>
      </p:sp>
      <p:sp>
        <p:nvSpPr>
          <p:cNvPr id="3" name="Content Placeholder 2">
            <a:extLst>
              <a:ext uri="{FF2B5EF4-FFF2-40B4-BE49-F238E27FC236}">
                <a16:creationId xmlns:a16="http://schemas.microsoft.com/office/drawing/2014/main" id="{F9A5F2AD-2A99-38E7-6A3A-98F4066DBFA7}"/>
              </a:ext>
            </a:extLst>
          </p:cNvPr>
          <p:cNvSpPr>
            <a:spLocks noGrp="1"/>
          </p:cNvSpPr>
          <p:nvPr>
            <p:ph sz="half" idx="13"/>
          </p:nvPr>
        </p:nvSpPr>
        <p:spPr/>
        <p:txBody>
          <a:bodyPr>
            <a:normAutofit/>
          </a:bodyPr>
          <a:lstStyle/>
          <a:p>
            <a:r>
              <a:rPr lang="en-US" sz="2400" dirty="0"/>
              <a:t>Question 5 Continued</a:t>
            </a:r>
          </a:p>
        </p:txBody>
      </p:sp>
    </p:spTree>
    <p:extLst>
      <p:ext uri="{BB962C8B-B14F-4D97-AF65-F5344CB8AC3E}">
        <p14:creationId xmlns:p14="http://schemas.microsoft.com/office/powerpoint/2010/main" val="3389813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186976" y="1042940"/>
            <a:ext cx="10393938" cy="4098227"/>
          </a:xfrm>
        </p:spPr>
        <p:txBody>
          <a:bodyPr>
            <a:normAutofit fontScale="25000" lnSpcReduction="20000"/>
          </a:bodyPr>
          <a:lstStyle/>
          <a:p>
            <a:r>
              <a:rPr lang="en-US" sz="7200" dirty="0"/>
              <a:t>Question 6: Discuss the planned use for ~$1.55M budgeted in Community Activities, up $100K over the prior year’s budget: </a:t>
            </a:r>
            <a:endParaRPr lang="en-US" sz="6400" b="0" dirty="0"/>
          </a:p>
          <a:p>
            <a:endParaRPr lang="en-US" sz="6400" b="0" dirty="0"/>
          </a:p>
          <a:p>
            <a:endParaRPr lang="en-US" sz="6400" b="0" dirty="0"/>
          </a:p>
          <a:p>
            <a:endParaRPr lang="en-US" sz="6400" b="0" dirty="0"/>
          </a:p>
          <a:p>
            <a:endParaRPr lang="en-US" sz="6400" b="0" dirty="0"/>
          </a:p>
          <a:p>
            <a:endParaRPr lang="en-US" sz="6400" b="0" dirty="0"/>
          </a:p>
          <a:p>
            <a:endParaRPr lang="en-US" sz="6400" b="0" dirty="0"/>
          </a:p>
          <a:p>
            <a:endParaRPr lang="en-US" sz="6400" b="0" dirty="0"/>
          </a:p>
          <a:p>
            <a:r>
              <a:rPr lang="en-US" sz="6400" b="0" dirty="0"/>
              <a:t>Increased funding for Clean Team is to accommodate minimum wage increase.</a:t>
            </a:r>
          </a:p>
          <a:p>
            <a:pPr marL="457200" indent="-457200">
              <a:lnSpc>
                <a:spcPct val="120000"/>
              </a:lnSpc>
              <a:spcAft>
                <a:spcPts val="600"/>
              </a:spcAft>
              <a:buFont typeface="+mj-lt"/>
              <a:buAutoNum type="alphaLcParenR"/>
            </a:pPr>
            <a:r>
              <a:rPr lang="en-US" sz="7200" dirty="0"/>
              <a:t>Specify the names of the entities for the Neighborhood Clean Team, and amount per entity. </a:t>
            </a:r>
          </a:p>
          <a:p>
            <a:pPr marL="457200" indent="-457200">
              <a:lnSpc>
                <a:spcPct val="110000"/>
              </a:lnSpc>
              <a:spcAft>
                <a:spcPts val="600"/>
              </a:spcAft>
              <a:buFont typeface="+mj-lt"/>
              <a:buAutoNum type="alphaLcParenR"/>
            </a:pPr>
            <a:endParaRPr lang="en-US" sz="1800" b="0" i="0" u="none" strike="noStrike" baseline="0" dirty="0">
              <a:solidFill>
                <a:srgbClr val="000000"/>
              </a:solidFill>
              <a:latin typeface="Times New Roman" panose="02020603050405020304" pitchFamily="18" charset="0"/>
            </a:endParaRPr>
          </a:p>
        </p:txBody>
      </p:sp>
      <p:graphicFrame>
        <p:nvGraphicFramePr>
          <p:cNvPr id="6" name="Table 5">
            <a:extLst>
              <a:ext uri="{FF2B5EF4-FFF2-40B4-BE49-F238E27FC236}">
                <a16:creationId xmlns:a16="http://schemas.microsoft.com/office/drawing/2014/main" id="{FAB87F23-DB74-362F-958A-493474B0A9C2}"/>
              </a:ext>
            </a:extLst>
          </p:cNvPr>
          <p:cNvGraphicFramePr>
            <a:graphicFrameLocks noGrp="1"/>
          </p:cNvGraphicFramePr>
          <p:nvPr>
            <p:extLst>
              <p:ext uri="{D42A27DB-BD31-4B8C-83A1-F6EECF244321}">
                <p14:modId xmlns:p14="http://schemas.microsoft.com/office/powerpoint/2010/main" val="1819467837"/>
              </p:ext>
            </p:extLst>
          </p:nvPr>
        </p:nvGraphicFramePr>
        <p:xfrm>
          <a:off x="1499909" y="1566810"/>
          <a:ext cx="7550784" cy="2011680"/>
        </p:xfrm>
        <a:graphic>
          <a:graphicData uri="http://schemas.openxmlformats.org/drawingml/2006/table">
            <a:tbl>
              <a:tblPr firstRow="1" bandRow="1">
                <a:tableStyleId>{5C22544A-7EE6-4342-B048-85BDC9FD1C3A}</a:tableStyleId>
              </a:tblPr>
              <a:tblGrid>
                <a:gridCol w="3561693">
                  <a:extLst>
                    <a:ext uri="{9D8B030D-6E8A-4147-A177-3AD203B41FA5}">
                      <a16:colId xmlns:a16="http://schemas.microsoft.com/office/drawing/2014/main" val="1717121864"/>
                    </a:ext>
                  </a:extLst>
                </a:gridCol>
                <a:gridCol w="1918610">
                  <a:extLst>
                    <a:ext uri="{9D8B030D-6E8A-4147-A177-3AD203B41FA5}">
                      <a16:colId xmlns:a16="http://schemas.microsoft.com/office/drawing/2014/main" val="149624922"/>
                    </a:ext>
                  </a:extLst>
                </a:gridCol>
                <a:gridCol w="2070481">
                  <a:extLst>
                    <a:ext uri="{9D8B030D-6E8A-4147-A177-3AD203B41FA5}">
                      <a16:colId xmlns:a16="http://schemas.microsoft.com/office/drawing/2014/main" val="964899319"/>
                    </a:ext>
                  </a:extLst>
                </a:gridCol>
              </a:tblGrid>
              <a:tr h="310365">
                <a:tc>
                  <a:txBody>
                    <a:bodyPr/>
                    <a:lstStyle/>
                    <a:p>
                      <a:pPr algn="ctr"/>
                      <a:r>
                        <a:rPr lang="en-US" sz="1600" dirty="0"/>
                        <a:t>Program</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600" dirty="0"/>
                        <a:t>FY25 BUDGET</a:t>
                      </a:r>
                    </a:p>
                  </a:txBody>
                  <a:tcPr>
                    <a:lnT w="12700" cap="flat" cmpd="sng" algn="ctr">
                      <a:solidFill>
                        <a:schemeClr val="tx1"/>
                      </a:solidFill>
                      <a:prstDash val="solid"/>
                      <a:round/>
                      <a:headEnd type="none" w="med" len="med"/>
                      <a:tailEnd type="none" w="med" len="med"/>
                    </a:lnT>
                  </a:tcPr>
                </a:tc>
                <a:tc>
                  <a:txBody>
                    <a:bodyPr/>
                    <a:lstStyle/>
                    <a:p>
                      <a:pPr algn="ctr"/>
                      <a:r>
                        <a:rPr lang="en-US" sz="1600" dirty="0"/>
                        <a:t>FY26 PROPOSED</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05271892"/>
                  </a:ext>
                </a:extLst>
              </a:tr>
              <a:tr h="310365">
                <a:tc>
                  <a:txBody>
                    <a:bodyPr/>
                    <a:lstStyle/>
                    <a:p>
                      <a:r>
                        <a:rPr lang="en-US" sz="1600" dirty="0"/>
                        <a:t>Non-Federal Activities</a:t>
                      </a:r>
                    </a:p>
                  </a:txBody>
                  <a:tcPr>
                    <a:lnL w="12700" cap="flat" cmpd="sng" algn="ctr">
                      <a:solidFill>
                        <a:schemeClr val="tx1"/>
                      </a:solidFill>
                      <a:prstDash val="solid"/>
                      <a:round/>
                      <a:headEnd type="none" w="med" len="med"/>
                      <a:tailEnd type="none" w="med" len="med"/>
                    </a:lnL>
                  </a:tcPr>
                </a:tc>
                <a:tc>
                  <a:txBody>
                    <a:bodyPr/>
                    <a:lstStyle/>
                    <a:p>
                      <a:pPr algn="ctr"/>
                      <a:r>
                        <a:rPr lang="en-US" sz="1600" dirty="0"/>
                        <a:t>$300,000</a:t>
                      </a:r>
                    </a:p>
                  </a:txBody>
                  <a:tcPr/>
                </a:tc>
                <a:tc>
                  <a:txBody>
                    <a:bodyPr/>
                    <a:lstStyle/>
                    <a:p>
                      <a:pPr algn="ctr"/>
                      <a:r>
                        <a:rPr lang="en-US" sz="1600" dirty="0"/>
                        <a:t>$300,000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3267033"/>
                  </a:ext>
                </a:extLst>
              </a:tr>
              <a:tr h="310365">
                <a:tc>
                  <a:txBody>
                    <a:bodyPr/>
                    <a:lstStyle/>
                    <a:p>
                      <a:r>
                        <a:rPr lang="en-US" sz="1600" dirty="0"/>
                        <a:t>Neighborhood Clean Team Initiative</a:t>
                      </a:r>
                    </a:p>
                  </a:txBody>
                  <a:tcPr>
                    <a:lnL w="12700" cap="flat" cmpd="sng" algn="ctr">
                      <a:solidFill>
                        <a:schemeClr val="tx1"/>
                      </a:solidFill>
                      <a:prstDash val="solid"/>
                      <a:round/>
                      <a:headEnd type="none" w="med" len="med"/>
                      <a:tailEnd type="none" w="med" len="med"/>
                    </a:lnL>
                  </a:tcPr>
                </a:tc>
                <a:tc>
                  <a:txBody>
                    <a:bodyPr/>
                    <a:lstStyle/>
                    <a:p>
                      <a:pPr algn="ctr"/>
                      <a:r>
                        <a:rPr lang="en-US" sz="1600" dirty="0"/>
                        <a:t>$800,000</a:t>
                      </a:r>
                    </a:p>
                  </a:txBody>
                  <a:tcPr/>
                </a:tc>
                <a:tc>
                  <a:txBody>
                    <a:bodyPr/>
                    <a:lstStyle/>
                    <a:p>
                      <a:pPr algn="ctr"/>
                      <a:r>
                        <a:rPr lang="en-US" sz="1600" dirty="0"/>
                        <a:t>$900,000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5384103"/>
                  </a:ext>
                </a:extLst>
              </a:tr>
              <a:tr h="310365">
                <a:tc>
                  <a:txBody>
                    <a:bodyPr/>
                    <a:lstStyle/>
                    <a:p>
                      <a:r>
                        <a:rPr lang="en-US" sz="1600" dirty="0"/>
                        <a:t>Live Near Your Work</a:t>
                      </a:r>
                    </a:p>
                  </a:txBody>
                  <a:tcPr>
                    <a:lnL w="12700" cap="flat" cmpd="sng" algn="ctr">
                      <a:solidFill>
                        <a:schemeClr val="tx1"/>
                      </a:solidFill>
                      <a:prstDash val="solid"/>
                      <a:round/>
                      <a:headEnd type="none" w="med" len="med"/>
                      <a:tailEnd type="none" w="med" len="med"/>
                    </a:lnL>
                  </a:tcPr>
                </a:tc>
                <a:tc>
                  <a:txBody>
                    <a:bodyPr/>
                    <a:lstStyle/>
                    <a:p>
                      <a:pPr algn="ctr"/>
                      <a:r>
                        <a:rPr lang="en-US" sz="1600" dirty="0"/>
                        <a:t>$150,000</a:t>
                      </a:r>
                    </a:p>
                  </a:txBody>
                  <a:tcPr/>
                </a:tc>
                <a:tc>
                  <a:txBody>
                    <a:bodyPr/>
                    <a:lstStyle/>
                    <a:p>
                      <a:pPr algn="ctr"/>
                      <a:r>
                        <a:rPr lang="en-US" sz="1600" dirty="0"/>
                        <a:t>$150,000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67632564"/>
                  </a:ext>
                </a:extLst>
              </a:tr>
              <a:tr h="310365">
                <a:tc>
                  <a:txBody>
                    <a:bodyPr/>
                    <a:lstStyle/>
                    <a:p>
                      <a:r>
                        <a:rPr lang="en-US" sz="1600" dirty="0"/>
                        <a:t>Down Payment Assistance Program</a:t>
                      </a:r>
                    </a:p>
                  </a:txBody>
                  <a:tcPr>
                    <a:lnL w="12700" cap="flat" cmpd="sng" algn="ctr">
                      <a:solidFill>
                        <a:schemeClr val="tx1"/>
                      </a:solidFill>
                      <a:prstDash val="solid"/>
                      <a:round/>
                      <a:headEnd type="none" w="med" len="med"/>
                      <a:tailEnd type="none" w="med" len="med"/>
                    </a:lnL>
                  </a:tcPr>
                </a:tc>
                <a:tc>
                  <a:txBody>
                    <a:bodyPr/>
                    <a:lstStyle/>
                    <a:p>
                      <a:pPr algn="ctr"/>
                      <a:r>
                        <a:rPr lang="en-US" sz="1600" dirty="0"/>
                        <a:t>$200,000</a:t>
                      </a:r>
                    </a:p>
                  </a:txBody>
                  <a:tcPr/>
                </a:tc>
                <a:tc>
                  <a:txBody>
                    <a:bodyPr/>
                    <a:lstStyle/>
                    <a:p>
                      <a:pPr algn="ctr"/>
                      <a:r>
                        <a:rPr lang="en-US" sz="1600" dirty="0"/>
                        <a:t>$200,000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59523999"/>
                  </a:ext>
                </a:extLst>
              </a:tr>
              <a:tr h="310365">
                <a:tc>
                  <a:txBody>
                    <a:bodyPr/>
                    <a:lstStyle/>
                    <a:p>
                      <a:r>
                        <a:rPr lang="en-US" sz="1600" b="1" dirty="0"/>
                        <a:t>TOTAL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$1,450,000</a:t>
                      </a:r>
                    </a:p>
                  </a:txBody>
                  <a:tcPr>
                    <a:lnB w="12700" cap="flat" cmpd="sng" algn="ctr">
                      <a:solidFill>
                        <a:schemeClr val="tx1"/>
                      </a:solidFill>
                      <a:prstDash val="solid"/>
                      <a:round/>
                      <a:headEnd type="none" w="med" len="med"/>
                      <a:tailEnd type="none" w="med" len="med"/>
                    </a:lnB>
                  </a:tcPr>
                </a:tc>
                <a:tc>
                  <a:txBody>
                    <a:bodyPr/>
                    <a:lstStyle/>
                    <a:p>
                      <a:pPr algn="ctr"/>
                      <a:r>
                        <a:rPr lang="en-US" sz="1600" b="1" dirty="0"/>
                        <a:t>$1,550,000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3977142"/>
                  </a:ext>
                </a:extLst>
              </a:tr>
            </a:tbl>
          </a:graphicData>
        </a:graphic>
      </p:graphicFrame>
      <p:graphicFrame>
        <p:nvGraphicFramePr>
          <p:cNvPr id="7" name="Table 6">
            <a:extLst>
              <a:ext uri="{FF2B5EF4-FFF2-40B4-BE49-F238E27FC236}">
                <a16:creationId xmlns:a16="http://schemas.microsoft.com/office/drawing/2014/main" id="{C3706B16-B9D4-02A8-51C1-04FA04F0B7D0}"/>
              </a:ext>
            </a:extLst>
          </p:cNvPr>
          <p:cNvGraphicFramePr>
            <a:graphicFrameLocks noGrp="1"/>
          </p:cNvGraphicFramePr>
          <p:nvPr>
            <p:extLst>
              <p:ext uri="{D42A27DB-BD31-4B8C-83A1-F6EECF244321}">
                <p14:modId xmlns:p14="http://schemas.microsoft.com/office/powerpoint/2010/main" val="2916462635"/>
              </p:ext>
            </p:extLst>
          </p:nvPr>
        </p:nvGraphicFramePr>
        <p:xfrm>
          <a:off x="1167681" y="4392748"/>
          <a:ext cx="8432528" cy="2222654"/>
        </p:xfrm>
        <a:graphic>
          <a:graphicData uri="http://schemas.openxmlformats.org/drawingml/2006/table">
            <a:tbl>
              <a:tblPr firstRow="1" bandRow="1">
                <a:tableStyleId>{5C22544A-7EE6-4342-B048-85BDC9FD1C3A}</a:tableStyleId>
              </a:tblPr>
              <a:tblGrid>
                <a:gridCol w="3515295">
                  <a:extLst>
                    <a:ext uri="{9D8B030D-6E8A-4147-A177-3AD203B41FA5}">
                      <a16:colId xmlns:a16="http://schemas.microsoft.com/office/drawing/2014/main" val="3773956017"/>
                    </a:ext>
                  </a:extLst>
                </a:gridCol>
                <a:gridCol w="3284376">
                  <a:extLst>
                    <a:ext uri="{9D8B030D-6E8A-4147-A177-3AD203B41FA5}">
                      <a16:colId xmlns:a16="http://schemas.microsoft.com/office/drawing/2014/main" val="1712210700"/>
                    </a:ext>
                  </a:extLst>
                </a:gridCol>
                <a:gridCol w="1632857">
                  <a:extLst>
                    <a:ext uri="{9D8B030D-6E8A-4147-A177-3AD203B41FA5}">
                      <a16:colId xmlns:a16="http://schemas.microsoft.com/office/drawing/2014/main" val="3937294236"/>
                    </a:ext>
                  </a:extLst>
                </a:gridCol>
              </a:tblGrid>
              <a:tr h="317522">
                <a:tc>
                  <a:txBody>
                    <a:bodyPr/>
                    <a:lstStyle/>
                    <a:p>
                      <a:pPr algn="ctr"/>
                      <a:r>
                        <a:rPr lang="en-US" sz="1400" dirty="0"/>
                        <a:t>Entity</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400" dirty="0"/>
                        <a:t>Neighborhood</a:t>
                      </a:r>
                    </a:p>
                  </a:txBody>
                  <a:tcPr>
                    <a:lnT w="12700" cap="flat" cmpd="sng" algn="ctr">
                      <a:solidFill>
                        <a:schemeClr val="tx1"/>
                      </a:solidFill>
                      <a:prstDash val="solid"/>
                      <a:round/>
                      <a:headEnd type="none" w="med" len="med"/>
                      <a:tailEnd type="none" w="med" len="med"/>
                    </a:lnT>
                  </a:tcPr>
                </a:tc>
                <a:tc>
                  <a:txBody>
                    <a:bodyPr/>
                    <a:lstStyle/>
                    <a:p>
                      <a:pPr algn="ctr"/>
                      <a:r>
                        <a:rPr lang="en-US" sz="1400" dirty="0"/>
                        <a:t>FY 2025 Actual YTD</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26192240"/>
                  </a:ext>
                </a:extLst>
              </a:tr>
              <a:tr h="317522">
                <a:tc>
                  <a:txBody>
                    <a:bodyPr/>
                    <a:lstStyle/>
                    <a:p>
                      <a:r>
                        <a:rPr lang="en-US" sz="1400" b="0" dirty="0"/>
                        <a:t>Temple United Learning Center, Inc</a:t>
                      </a:r>
                      <a:endParaRPr lang="en-US" sz="1400" dirty="0"/>
                    </a:p>
                  </a:txBody>
                  <a:tcPr>
                    <a:lnL w="12700" cap="flat" cmpd="sng" algn="ctr">
                      <a:solidFill>
                        <a:schemeClr val="tx1"/>
                      </a:solidFill>
                      <a:prstDash val="solid"/>
                      <a:round/>
                      <a:headEnd type="none" w="med" len="med"/>
                      <a:tailEnd type="none" w="med" len="med"/>
                    </a:lnL>
                  </a:tcPr>
                </a:tc>
                <a:tc>
                  <a:txBody>
                    <a:bodyPr/>
                    <a:lstStyle/>
                    <a:p>
                      <a:r>
                        <a:rPr lang="en-US" sz="1400" b="0" dirty="0"/>
                        <a:t>West Center City, Hilltop &amp; Little Italy</a:t>
                      </a:r>
                      <a:endParaRPr lang="en-US" sz="1400" dirty="0"/>
                    </a:p>
                  </a:txBody>
                  <a:tcPr/>
                </a:tc>
                <a:tc>
                  <a:txBody>
                    <a:bodyPr/>
                    <a:lstStyle/>
                    <a:p>
                      <a:pPr algn="ctr"/>
                      <a:r>
                        <a:rPr lang="en-US" sz="1400" b="0" dirty="0"/>
                        <a:t>$321,000</a:t>
                      </a:r>
                      <a:endParaRPr lang="en-US" sz="14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25036508"/>
                  </a:ext>
                </a:extLst>
              </a:tr>
              <a:tr h="317522">
                <a:tc>
                  <a:txBody>
                    <a:bodyPr/>
                    <a:lstStyle/>
                    <a:p>
                      <a:r>
                        <a:rPr lang="en-US" sz="1400" b="0" dirty="0"/>
                        <a:t>Community Empowerment Project, Inc </a:t>
                      </a:r>
                      <a:endParaRPr lang="en-US" sz="14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Eastside &amp; 9th Ward Area</a:t>
                      </a:r>
                    </a:p>
                  </a:txBody>
                  <a:tcPr/>
                </a:tc>
                <a:tc>
                  <a:txBody>
                    <a:bodyPr/>
                    <a:lstStyle/>
                    <a:p>
                      <a:pPr algn="ctr"/>
                      <a:r>
                        <a:rPr lang="en-US" sz="1400" b="0" dirty="0"/>
                        <a:t>$219,076 </a:t>
                      </a:r>
                      <a:endParaRPr lang="en-US" sz="14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09670501"/>
                  </a:ext>
                </a:extLst>
              </a:tr>
              <a:tr h="317522">
                <a:tc>
                  <a:txBody>
                    <a:bodyPr/>
                    <a:lstStyle/>
                    <a:p>
                      <a:r>
                        <a:rPr lang="en-US" sz="1400" b="0" dirty="0"/>
                        <a:t>Wilmington Hope Commission </a:t>
                      </a:r>
                      <a:endParaRPr lang="en-US" sz="1400" dirty="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Northeast </a:t>
                      </a:r>
                    </a:p>
                  </a:txBody>
                  <a:tcPr/>
                </a:tc>
                <a:tc>
                  <a:txBody>
                    <a:bodyPr/>
                    <a:lstStyle/>
                    <a:p>
                      <a:pPr algn="ctr"/>
                      <a:r>
                        <a:rPr lang="en-US" sz="1400" b="0" dirty="0"/>
                        <a:t>$107,838 </a:t>
                      </a:r>
                      <a:endParaRPr lang="en-US" sz="14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92615806"/>
                  </a:ext>
                </a:extLst>
              </a:tr>
              <a:tr h="317522">
                <a:tc>
                  <a:txBody>
                    <a:bodyPr/>
                    <a:lstStyle/>
                    <a:p>
                      <a:r>
                        <a:rPr lang="en-US" sz="1400" b="0" dirty="0"/>
                        <a:t>Rainbow of Grace Community Services, Inc. </a:t>
                      </a:r>
                      <a:endParaRPr lang="en-US" sz="1400" dirty="0"/>
                    </a:p>
                  </a:txBody>
                  <a:tcPr>
                    <a:lnL w="12700" cap="flat" cmpd="sng" algn="ctr">
                      <a:solidFill>
                        <a:schemeClr val="tx1"/>
                      </a:solidFill>
                      <a:prstDash val="solid"/>
                      <a:round/>
                      <a:headEnd type="none" w="med" len="med"/>
                      <a:tailEnd type="none" w="med" len="med"/>
                    </a:lnL>
                  </a:tcPr>
                </a:tc>
                <a:tc>
                  <a:txBody>
                    <a:bodyPr/>
                    <a:lstStyle/>
                    <a:p>
                      <a:r>
                        <a:rPr lang="en-US" sz="1400" b="0" dirty="0" err="1"/>
                        <a:t>Browntown</a:t>
                      </a:r>
                      <a:r>
                        <a:rPr lang="en-US" sz="1400" b="0" dirty="0"/>
                        <a:t>, </a:t>
                      </a:r>
                      <a:r>
                        <a:rPr lang="en-US" sz="1400" b="0" dirty="0" err="1"/>
                        <a:t>Hedgeville</a:t>
                      </a:r>
                      <a:r>
                        <a:rPr lang="en-US" sz="1400" b="0" dirty="0"/>
                        <a:t> &amp; Bayard Square</a:t>
                      </a:r>
                      <a:endParaRPr lang="en-US" sz="1400" dirty="0"/>
                    </a:p>
                  </a:txBody>
                  <a:tcPr/>
                </a:tc>
                <a:tc>
                  <a:txBody>
                    <a:bodyPr/>
                    <a:lstStyle/>
                    <a:p>
                      <a:pPr algn="ctr"/>
                      <a:r>
                        <a:rPr lang="en-US" sz="1400" b="0" dirty="0"/>
                        <a:t>$157,933 </a:t>
                      </a:r>
                      <a:endParaRPr lang="en-US" sz="14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35712280"/>
                  </a:ext>
                </a:extLst>
              </a:tr>
              <a:tr h="317522">
                <a:tc>
                  <a:txBody>
                    <a:bodyPr/>
                    <a:lstStyle/>
                    <a:p>
                      <a:r>
                        <a:rPr lang="en-US" sz="1400" b="0" dirty="0"/>
                        <a:t>Lawrence Consultant Group, LLC </a:t>
                      </a:r>
                      <a:endParaRPr lang="en-US" sz="1400" dirty="0"/>
                    </a:p>
                  </a:txBody>
                  <a:tcPr>
                    <a:lnL w="12700" cap="flat" cmpd="sng" algn="ctr">
                      <a:solidFill>
                        <a:schemeClr val="tx1"/>
                      </a:solidFill>
                      <a:prstDash val="solid"/>
                      <a:round/>
                      <a:headEnd type="none" w="med" len="med"/>
                      <a:tailEnd type="none" w="med" len="med"/>
                    </a:lnL>
                  </a:tcPr>
                </a:tc>
                <a:tc>
                  <a:txBody>
                    <a:bodyPr/>
                    <a:lstStyle/>
                    <a:p>
                      <a:endParaRPr lang="en-US" sz="1400" dirty="0"/>
                    </a:p>
                  </a:txBody>
                  <a:tcPr/>
                </a:tc>
                <a:tc>
                  <a:txBody>
                    <a:bodyPr/>
                    <a:lstStyle/>
                    <a:p>
                      <a:pPr algn="ctr"/>
                      <a:r>
                        <a:rPr lang="en-US" sz="1400" b="0" dirty="0"/>
                        <a:t>$39,600</a:t>
                      </a:r>
                      <a:endParaRPr lang="en-US" sz="14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13137437"/>
                  </a:ext>
                </a:extLst>
              </a:tr>
              <a:tr h="3175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TOTAL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sz="1400" dirty="0"/>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$845,447</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440311"/>
                  </a:ext>
                </a:extLst>
              </a:tr>
            </a:tbl>
          </a:graphicData>
        </a:graphic>
      </p:graphicFrame>
    </p:spTree>
    <p:extLst>
      <p:ext uri="{BB962C8B-B14F-4D97-AF65-F5344CB8AC3E}">
        <p14:creationId xmlns:p14="http://schemas.microsoft.com/office/powerpoint/2010/main" val="1251071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E9E2-2720-A812-09F0-807A220290F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0138A4-4732-57C5-FB57-E4EDC778940E}"/>
              </a:ext>
            </a:extLst>
          </p:cNvPr>
          <p:cNvSpPr>
            <a:spLocks noGrp="1"/>
          </p:cNvSpPr>
          <p:nvPr>
            <p:ph sz="half" idx="2"/>
          </p:nvPr>
        </p:nvSpPr>
        <p:spPr>
          <a:xfrm>
            <a:off x="280282" y="1984195"/>
            <a:ext cx="11205701" cy="4425279"/>
          </a:xfrm>
        </p:spPr>
        <p:txBody>
          <a:bodyPr>
            <a:normAutofit fontScale="47500" lnSpcReduction="20000"/>
          </a:bodyPr>
          <a:lstStyle/>
          <a:p>
            <a:pPr marL="742950" indent="-742950">
              <a:lnSpc>
                <a:spcPct val="100000"/>
              </a:lnSpc>
              <a:spcAft>
                <a:spcPts val="600"/>
              </a:spcAft>
              <a:buFont typeface="+mj-lt"/>
              <a:buAutoNum type="alphaLcParenR" startAt="2"/>
            </a:pPr>
            <a:r>
              <a:rPr lang="en-US" sz="4200" dirty="0"/>
              <a:t>Specify the number of people who have participated in the Live Near Your Work program and the number of City employees that have used this program within the last 2 years.</a:t>
            </a:r>
            <a:r>
              <a:rPr lang="en-US" sz="4200" b="0" dirty="0"/>
              <a:t> </a:t>
            </a:r>
          </a:p>
          <a:p>
            <a:pPr marL="0" indent="0">
              <a:lnSpc>
                <a:spcPct val="100000"/>
              </a:lnSpc>
              <a:spcAft>
                <a:spcPts val="600"/>
              </a:spcAft>
              <a:buClr>
                <a:schemeClr val="accent5"/>
              </a:buClr>
              <a:buNone/>
            </a:pPr>
            <a:r>
              <a:rPr lang="en-US" sz="4200" b="0" dirty="0"/>
              <a:t>	174 employees since Program inception with 6 settlements in 24/25</a:t>
            </a:r>
          </a:p>
          <a:p>
            <a:pPr marL="742950" indent="-742950">
              <a:lnSpc>
                <a:spcPct val="100000"/>
              </a:lnSpc>
              <a:spcAft>
                <a:spcPts val="600"/>
              </a:spcAft>
              <a:buFont typeface="+mj-lt"/>
              <a:buAutoNum type="alphaLcParenR" startAt="3"/>
            </a:pPr>
            <a:r>
              <a:rPr lang="en-US" sz="4200" dirty="0"/>
              <a:t>Specify the number of people that participated in the Down Payment Assistance Program, and average amount of funds allocated per person, and specify number of City employees that have participated if any. </a:t>
            </a:r>
          </a:p>
          <a:p>
            <a:pPr marL="0" indent="0">
              <a:lnSpc>
                <a:spcPct val="100000"/>
              </a:lnSpc>
              <a:spcAft>
                <a:spcPts val="600"/>
              </a:spcAft>
              <a:buClr>
                <a:schemeClr val="accent5"/>
              </a:buClr>
              <a:buNone/>
            </a:pPr>
            <a:r>
              <a:rPr lang="en-US" sz="4200" b="0" dirty="0"/>
              <a:t>	75 closings to date, with the average assistance of $12,600 with 2 City employees in the program</a:t>
            </a:r>
          </a:p>
          <a:p>
            <a:pPr marL="742950" indent="-742950">
              <a:lnSpc>
                <a:spcPct val="100000"/>
              </a:lnSpc>
              <a:spcAft>
                <a:spcPts val="600"/>
              </a:spcAft>
              <a:buFont typeface="+mj-lt"/>
              <a:buAutoNum type="alphaLcParenR" startAt="4"/>
            </a:pPr>
            <a:r>
              <a:rPr lang="en-US" sz="4200" dirty="0"/>
              <a:t>Specify how non-federal activities funds are administered.</a:t>
            </a:r>
          </a:p>
          <a:p>
            <a:pPr marL="0" indent="0" algn="just">
              <a:lnSpc>
                <a:spcPct val="100000"/>
              </a:lnSpc>
              <a:spcAft>
                <a:spcPts val="600"/>
              </a:spcAft>
              <a:buClr>
                <a:schemeClr val="accent5"/>
              </a:buClr>
              <a:buNone/>
            </a:pPr>
            <a:r>
              <a:rPr lang="en-US" sz="4200" b="0" dirty="0"/>
              <a:t>	The miscellaneous project line is used for various real estate activities including but not limited to, 	grass cutting, debris and snow removal, title searches, appraisals, testing and abatement of 	environmental contaminates, General Fund overages, tree surgery and removal, property 	acquisitions, outside counsel legal services, down payment and settlement assistance.</a:t>
            </a:r>
          </a:p>
          <a:p>
            <a:pPr marL="0" indent="0">
              <a:lnSpc>
                <a:spcPct val="100000"/>
              </a:lnSpc>
              <a:spcAft>
                <a:spcPts val="600"/>
              </a:spcAft>
              <a:buClr>
                <a:schemeClr val="accent5"/>
              </a:buClr>
              <a:buNone/>
            </a:pPr>
            <a:endParaRPr lang="en-US" sz="4000" b="0" dirty="0"/>
          </a:p>
        </p:txBody>
      </p:sp>
      <p:sp>
        <p:nvSpPr>
          <p:cNvPr id="3" name="Content Placeholder 2">
            <a:extLst>
              <a:ext uri="{FF2B5EF4-FFF2-40B4-BE49-F238E27FC236}">
                <a16:creationId xmlns:a16="http://schemas.microsoft.com/office/drawing/2014/main" id="{B8860866-A63E-31AD-23C9-910C871CFBD8}"/>
              </a:ext>
            </a:extLst>
          </p:cNvPr>
          <p:cNvSpPr>
            <a:spLocks noGrp="1"/>
          </p:cNvSpPr>
          <p:nvPr>
            <p:ph sz="half" idx="13"/>
          </p:nvPr>
        </p:nvSpPr>
        <p:spPr>
          <a:xfrm>
            <a:off x="280282" y="1248214"/>
            <a:ext cx="10122067" cy="393974"/>
          </a:xfrm>
        </p:spPr>
        <p:txBody>
          <a:bodyPr>
            <a:normAutofit lnSpcReduction="10000"/>
          </a:bodyPr>
          <a:lstStyle/>
          <a:p>
            <a:r>
              <a:rPr lang="en-US" sz="2400" dirty="0"/>
              <a:t>Question 6 Continued</a:t>
            </a:r>
          </a:p>
        </p:txBody>
      </p:sp>
    </p:spTree>
    <p:extLst>
      <p:ext uri="{BB962C8B-B14F-4D97-AF65-F5344CB8AC3E}">
        <p14:creationId xmlns:p14="http://schemas.microsoft.com/office/powerpoint/2010/main" val="3043347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A650A-9B5E-4DA8-953A-78258826B505}"/>
              </a:ext>
            </a:extLst>
          </p:cNvPr>
          <p:cNvSpPr>
            <a:spLocks noGrp="1"/>
          </p:cNvSpPr>
          <p:nvPr>
            <p:ph sz="half" idx="13"/>
          </p:nvPr>
        </p:nvSpPr>
        <p:spPr>
          <a:xfrm>
            <a:off x="280282" y="1338781"/>
            <a:ext cx="10365347" cy="3164853"/>
          </a:xfrm>
        </p:spPr>
        <p:txBody>
          <a:bodyPr>
            <a:noAutofit/>
          </a:bodyPr>
          <a:lstStyle/>
          <a:p>
            <a:pPr algn="l"/>
            <a:r>
              <a:rPr lang="en-US" sz="2000" dirty="0"/>
              <a:t>Question 7: Discuss current vacant positions.</a:t>
            </a:r>
          </a:p>
          <a:p>
            <a:pPr marL="457200" indent="-457200" algn="l">
              <a:buFont typeface="+mj-lt"/>
              <a:buAutoNum type="alphaLcParenR"/>
            </a:pPr>
            <a:r>
              <a:rPr lang="en-US" sz="2000" dirty="0"/>
              <a:t>Specify duration of the vacancy.</a:t>
            </a:r>
          </a:p>
          <a:p>
            <a:pPr marL="457200" indent="-457200" algn="l">
              <a:buFont typeface="+mj-lt"/>
              <a:buAutoNum type="alphaLcParenR"/>
            </a:pPr>
            <a:r>
              <a:rPr lang="en-US" sz="2000" dirty="0"/>
              <a:t>Specify timeframe for filling position.</a:t>
            </a:r>
          </a:p>
          <a:p>
            <a:pPr marL="457200" indent="-457200" algn="l">
              <a:buFont typeface="+mj-lt"/>
              <a:buAutoNum type="alphaLcParenR"/>
            </a:pPr>
            <a:r>
              <a:rPr lang="en-US" sz="2000" dirty="0"/>
              <a:t>Specify any impact to Overtime, Temp Agency, and or Consultants.</a:t>
            </a:r>
          </a:p>
          <a:p>
            <a:pPr marL="457200" indent="-457200" algn="l">
              <a:buFont typeface="+mj-lt"/>
              <a:buAutoNum type="alphaLcParenR"/>
            </a:pPr>
            <a:r>
              <a:rPr lang="en-US" sz="2000" dirty="0"/>
              <a:t>Justify the need for the position.</a:t>
            </a:r>
          </a:p>
          <a:p>
            <a:pPr algn="l"/>
            <a:endParaRPr lang="en-US" sz="2000" b="0" i="0" u="none" strike="noStrike" baseline="0" dirty="0">
              <a:solidFill>
                <a:srgbClr val="000000"/>
              </a:solidFill>
              <a:latin typeface="Times New Roman" panose="02020603050405020304" pitchFamily="18" charset="0"/>
            </a:endParaRPr>
          </a:p>
          <a:p>
            <a:r>
              <a:rPr lang="en-US" sz="2000" b="0" dirty="0"/>
              <a:t>REH is currently at full staffing to meet its operational needs.</a:t>
            </a:r>
          </a:p>
          <a:p>
            <a:pPr algn="l"/>
            <a:endParaRPr lang="en-US" sz="20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1274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537E9-0B26-4B8A-01F4-2BDAA72F971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9AEB78-1BDD-3367-6E8A-26988435F48D}"/>
              </a:ext>
            </a:extLst>
          </p:cNvPr>
          <p:cNvSpPr>
            <a:spLocks noGrp="1"/>
          </p:cNvSpPr>
          <p:nvPr>
            <p:ph sz="half" idx="13"/>
          </p:nvPr>
        </p:nvSpPr>
        <p:spPr>
          <a:xfrm>
            <a:off x="280282" y="1338781"/>
            <a:ext cx="10365347" cy="4399546"/>
          </a:xfrm>
        </p:spPr>
        <p:txBody>
          <a:bodyPr>
            <a:noAutofit/>
          </a:bodyPr>
          <a:lstStyle/>
          <a:p>
            <a:pPr algn="l"/>
            <a:r>
              <a:rPr lang="en-US" sz="2000" dirty="0"/>
              <a:t>Question 8. Discuss any proposed changes to positions (new position, deleted position</a:t>
            </a:r>
            <a:r>
              <a:rPr lang="en-US" sz="2000" b="0" dirty="0"/>
              <a:t>, </a:t>
            </a:r>
            <a:r>
              <a:rPr lang="en-US" sz="2000" dirty="0"/>
              <a:t>upgrade, realignment, transition, downgrade, title change, salary changes, etc.).</a:t>
            </a:r>
          </a:p>
          <a:p>
            <a:r>
              <a:rPr lang="en-US" sz="2000" b="0" u="sng" dirty="0"/>
              <a:t>Eliminated</a:t>
            </a:r>
            <a:r>
              <a:rPr lang="en-US" sz="2000" b="0" dirty="0"/>
              <a:t>:</a:t>
            </a:r>
          </a:p>
          <a:p>
            <a:r>
              <a:rPr lang="en-US" sz="2000" b="0" dirty="0"/>
              <a:t>Senior Rehabilitation Specialist II (10% General Fund and 90% Special Funds) (</a:t>
            </a:r>
            <a:r>
              <a:rPr lang="en-US" sz="1800" b="0" i="0" u="none" strike="noStrike" dirty="0">
                <a:solidFill>
                  <a:srgbClr val="000000"/>
                </a:solidFill>
                <a:effectLst/>
                <a:latin typeface="Calibri" panose="020F0502020204030204" pitchFamily="34" charset="0"/>
              </a:rPr>
              <a:t>$97,795</a:t>
            </a:r>
            <a:r>
              <a:rPr lang="en-US" sz="1200" dirty="0"/>
              <a:t> </a:t>
            </a:r>
            <a:r>
              <a:rPr lang="en-US" sz="1800" b="0" dirty="0">
                <a:solidFill>
                  <a:prstClr val="black"/>
                </a:solidFill>
              </a:rPr>
              <a:t>)</a:t>
            </a:r>
          </a:p>
          <a:p>
            <a:pPr algn="l"/>
            <a:r>
              <a:rPr lang="en-US" sz="2000" b="0" dirty="0"/>
              <a:t>Senior Program Director (10% General Fund and 90% Special Funds) (</a:t>
            </a:r>
            <a:r>
              <a:rPr lang="en-US" sz="1800" b="0" i="0" u="none" strike="noStrike" dirty="0">
                <a:solidFill>
                  <a:srgbClr val="000000"/>
                </a:solidFill>
                <a:effectLst/>
                <a:latin typeface="Calibri" panose="020F0502020204030204" pitchFamily="34" charset="0"/>
              </a:rPr>
              <a:t>$111,834</a:t>
            </a:r>
            <a:r>
              <a:rPr lang="en-US" sz="1200" dirty="0"/>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457200" indent="-457200" algn="l">
              <a:buFont typeface="+mj-lt"/>
              <a:buAutoNum type="alphaLcParenR"/>
            </a:pPr>
            <a:r>
              <a:rPr lang="en-US" sz="2000" dirty="0"/>
              <a:t>Specify mechanisms in place to ensure that Administrative Cost overruns from the CDBG Administrative Caps as it pertains to staffing will not create cost overruns to be charged to the General Fund. </a:t>
            </a:r>
          </a:p>
          <a:p>
            <a:pPr algn="l"/>
            <a:r>
              <a:rPr lang="en-US" sz="2000" b="0" dirty="0"/>
              <a:t>One Roof monthly reconciliations</a:t>
            </a:r>
          </a:p>
          <a:p>
            <a:pPr algn="l"/>
            <a:r>
              <a:rPr lang="en-US" sz="2000" dirty="0"/>
              <a:t>	</a:t>
            </a:r>
            <a:endParaRPr lang="en-US" sz="20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1359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CE865AA0-1831-C302-A953-C18A94F515A9}"/>
              </a:ext>
            </a:extLst>
          </p:cNvPr>
          <p:cNvSpPr>
            <a:spLocks noGrp="1"/>
          </p:cNvSpPr>
          <p:nvPr>
            <p:ph sz="half" idx="2"/>
          </p:nvPr>
        </p:nvSpPr>
        <p:spPr>
          <a:xfrm>
            <a:off x="147414" y="1156995"/>
            <a:ext cx="10889465" cy="5411756"/>
          </a:xfrm>
        </p:spPr>
        <p:txBody>
          <a:bodyPr>
            <a:normAutofit/>
          </a:bodyPr>
          <a:lstStyle/>
          <a:p>
            <a:pPr marL="0" indent="0" algn="just">
              <a:lnSpc>
                <a:spcPct val="100000"/>
              </a:lnSpc>
              <a:spcAft>
                <a:spcPts val="600"/>
              </a:spcAft>
              <a:buClr>
                <a:schemeClr val="accent5"/>
              </a:buClr>
              <a:buNone/>
            </a:pPr>
            <a:r>
              <a:rPr lang="en-US" sz="2000" dirty="0"/>
              <a:t>Question 9. Discuss the planned use of $165K budgeted for consultants ($65K GF, $100K CDBG).</a:t>
            </a:r>
          </a:p>
          <a:p>
            <a:pPr marL="457200" indent="-457200" algn="just">
              <a:lnSpc>
                <a:spcPct val="100000"/>
              </a:lnSpc>
              <a:spcAft>
                <a:spcPts val="600"/>
              </a:spcAft>
              <a:buFont typeface="+mj-lt"/>
              <a:buAutoNum type="alphaLcParenR"/>
            </a:pPr>
            <a:r>
              <a:rPr lang="en-US" sz="2000" dirty="0"/>
              <a:t>Specify vendor names.</a:t>
            </a:r>
          </a:p>
          <a:p>
            <a:pPr marL="457200" indent="-457200" algn="just">
              <a:lnSpc>
                <a:spcPct val="100000"/>
              </a:lnSpc>
              <a:spcAft>
                <a:spcPts val="600"/>
              </a:spcAft>
              <a:buFont typeface="+mj-lt"/>
              <a:buAutoNum type="alphaLcParenR"/>
            </a:pPr>
            <a:r>
              <a:rPr lang="en-US" sz="2000" dirty="0"/>
              <a:t>Specify if any DBE’s.</a:t>
            </a:r>
          </a:p>
          <a:p>
            <a:pPr marL="0" indent="0" algn="just">
              <a:lnSpc>
                <a:spcPct val="100000"/>
              </a:lnSpc>
              <a:spcAft>
                <a:spcPts val="600"/>
              </a:spcAft>
              <a:buClr>
                <a:schemeClr val="accent5"/>
              </a:buClr>
              <a:buNone/>
            </a:pPr>
            <a:r>
              <a:rPr lang="en-US" sz="2000" b="0" dirty="0"/>
              <a:t>Jeter &amp; Company, LLC (DBE)</a:t>
            </a:r>
          </a:p>
          <a:p>
            <a:pPr marL="0" indent="0" algn="just">
              <a:lnSpc>
                <a:spcPct val="100000"/>
              </a:lnSpc>
              <a:spcAft>
                <a:spcPts val="600"/>
              </a:spcAft>
              <a:buClr>
                <a:schemeClr val="accent5"/>
              </a:buClr>
              <a:buNone/>
            </a:pPr>
            <a:r>
              <a:rPr lang="en-US" sz="2000" b="0" dirty="0"/>
              <a:t>M&amp;L Associates</a:t>
            </a:r>
            <a:endParaRPr lang="en-US" sz="2000" dirty="0"/>
          </a:p>
          <a:p>
            <a:pPr marL="0" indent="0" algn="just">
              <a:lnSpc>
                <a:spcPct val="100000"/>
              </a:lnSpc>
              <a:spcAft>
                <a:spcPts val="600"/>
              </a:spcAft>
              <a:buClr>
                <a:schemeClr val="accent5"/>
              </a:buClr>
              <a:buNone/>
            </a:pPr>
            <a:endParaRPr lang="en-US" sz="2000" b="0" dirty="0"/>
          </a:p>
          <a:p>
            <a:pPr marL="0" indent="0" algn="just">
              <a:lnSpc>
                <a:spcPct val="100000"/>
              </a:lnSpc>
              <a:spcAft>
                <a:spcPts val="600"/>
              </a:spcAft>
              <a:buClr>
                <a:schemeClr val="accent5"/>
              </a:buClr>
              <a:buNone/>
            </a:pPr>
            <a:endParaRPr lang="en-US" b="0" dirty="0"/>
          </a:p>
        </p:txBody>
      </p:sp>
    </p:spTree>
    <p:extLst>
      <p:ext uri="{BB962C8B-B14F-4D97-AF65-F5344CB8AC3E}">
        <p14:creationId xmlns:p14="http://schemas.microsoft.com/office/powerpoint/2010/main" val="2359103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CEB01-1BA7-EA45-FFE1-7143510016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925ACD-BB1D-2747-BA79-9CC259F36E86}"/>
              </a:ext>
            </a:extLst>
          </p:cNvPr>
          <p:cNvSpPr>
            <a:spLocks noGrp="1"/>
          </p:cNvSpPr>
          <p:nvPr>
            <p:ph sz="half" idx="13"/>
          </p:nvPr>
        </p:nvSpPr>
        <p:spPr>
          <a:xfrm>
            <a:off x="280282" y="1338781"/>
            <a:ext cx="11187040" cy="2090219"/>
          </a:xfrm>
        </p:spPr>
        <p:txBody>
          <a:bodyPr>
            <a:noAutofit/>
          </a:bodyPr>
          <a:lstStyle/>
          <a:p>
            <a:pPr marL="0" indent="0" algn="l">
              <a:buNone/>
            </a:pPr>
            <a:r>
              <a:rPr lang="en-US" sz="2000" dirty="0"/>
              <a:t>Question 10. Share ongoing plans for the Neighborly Community Development Program software.</a:t>
            </a:r>
          </a:p>
          <a:p>
            <a:pPr marL="457200" indent="-457200" algn="l">
              <a:buFont typeface="+mj-lt"/>
              <a:buAutoNum type="alphaLcParenR"/>
            </a:pPr>
            <a:r>
              <a:rPr lang="en-US" sz="2000" dirty="0"/>
              <a:t>Specify cost, and purpose.</a:t>
            </a:r>
          </a:p>
          <a:p>
            <a:pPr marL="457200" indent="-457200" algn="l">
              <a:buFont typeface="+mj-lt"/>
              <a:buAutoNum type="alphaLcParenR"/>
            </a:pPr>
            <a:endParaRPr lang="en-US" sz="800" dirty="0"/>
          </a:p>
          <a:p>
            <a:pPr marL="0" indent="0">
              <a:lnSpc>
                <a:spcPct val="100000"/>
              </a:lnSpc>
              <a:spcBef>
                <a:spcPts val="0"/>
              </a:spcBef>
              <a:buNone/>
            </a:pPr>
            <a:r>
              <a:rPr lang="en-US" sz="2000" b="0" dirty="0"/>
              <a:t>The Neighborly software is designed to increase efficiency and accountability to the enrollment, administration, and reporting of government funded programs. REH currently have 5 licenses with a yearly cost $13,500. 	</a:t>
            </a:r>
          </a:p>
        </p:txBody>
      </p:sp>
    </p:spTree>
    <p:extLst>
      <p:ext uri="{BB962C8B-B14F-4D97-AF65-F5344CB8AC3E}">
        <p14:creationId xmlns:p14="http://schemas.microsoft.com/office/powerpoint/2010/main" val="830110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p:txBody>
          <a:bodyPr>
            <a:normAutofit lnSpcReduction="10000"/>
          </a:bodyPr>
          <a:lstStyle/>
          <a:p>
            <a:r>
              <a:rPr lang="en-US" dirty="0"/>
              <a:t>Question 9 Organizational Chart </a:t>
            </a:r>
          </a:p>
        </p:txBody>
      </p:sp>
      <p:pic>
        <p:nvPicPr>
          <p:cNvPr id="7" name="Picture 6">
            <a:extLst>
              <a:ext uri="{FF2B5EF4-FFF2-40B4-BE49-F238E27FC236}">
                <a16:creationId xmlns:a16="http://schemas.microsoft.com/office/drawing/2014/main" id="{28F3C6B0-1CAC-CC39-6187-654DC33B8B09}"/>
              </a:ext>
            </a:extLst>
          </p:cNvPr>
          <p:cNvPicPr>
            <a:picLocks noChangeAspect="1"/>
          </p:cNvPicPr>
          <p:nvPr/>
        </p:nvPicPr>
        <p:blipFill>
          <a:blip r:embed="rId2"/>
          <a:stretch>
            <a:fillRect/>
          </a:stretch>
        </p:blipFill>
        <p:spPr>
          <a:xfrm>
            <a:off x="2267673" y="782015"/>
            <a:ext cx="9419136" cy="5499069"/>
          </a:xfrm>
          <a:prstGeom prst="rect">
            <a:avLst/>
          </a:prstGeom>
        </p:spPr>
      </p:pic>
      <p:pic>
        <p:nvPicPr>
          <p:cNvPr id="2" name="Picture 1">
            <a:extLst>
              <a:ext uri="{FF2B5EF4-FFF2-40B4-BE49-F238E27FC236}">
                <a16:creationId xmlns:a16="http://schemas.microsoft.com/office/drawing/2014/main" id="{DDCC59AF-A991-54D0-0F03-0D482C85A2A1}"/>
              </a:ext>
            </a:extLst>
          </p:cNvPr>
          <p:cNvPicPr>
            <a:picLocks noChangeAspect="1"/>
          </p:cNvPicPr>
          <p:nvPr/>
        </p:nvPicPr>
        <p:blipFill>
          <a:blip r:embed="rId3"/>
          <a:stretch>
            <a:fillRect/>
          </a:stretch>
        </p:blipFill>
        <p:spPr>
          <a:xfrm>
            <a:off x="7536305" y="1074594"/>
            <a:ext cx="914479" cy="914479"/>
          </a:xfrm>
          <a:prstGeom prst="rect">
            <a:avLst/>
          </a:prstGeom>
        </p:spPr>
      </p:pic>
    </p:spTree>
    <p:extLst>
      <p:ext uri="{BB962C8B-B14F-4D97-AF65-F5344CB8AC3E}">
        <p14:creationId xmlns:p14="http://schemas.microsoft.com/office/powerpoint/2010/main" val="753781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4494</TotalTime>
  <Words>1893</Words>
  <Application>Microsoft Office PowerPoint</Application>
  <PresentationFormat>Widescreen</PresentationFormat>
  <Paragraphs>265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Robert S. Greco</cp:lastModifiedBy>
  <cp:revision>132</cp:revision>
  <cp:lastPrinted>2024-04-10T14:28:26Z</cp:lastPrinted>
  <dcterms:created xsi:type="dcterms:W3CDTF">2023-02-09T18:35:57Z</dcterms:created>
  <dcterms:modified xsi:type="dcterms:W3CDTF">2025-04-11T20:25:17Z</dcterms:modified>
</cp:coreProperties>
</file>