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4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6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7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8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21"/>
  </p:notesMasterIdLst>
  <p:handoutMasterIdLst>
    <p:handoutMasterId r:id="rId22"/>
  </p:handoutMasterIdLst>
  <p:sldIdLst>
    <p:sldId id="368" r:id="rId2"/>
    <p:sldId id="268" r:id="rId3"/>
    <p:sldId id="284" r:id="rId4"/>
    <p:sldId id="283" r:id="rId5"/>
    <p:sldId id="269" r:id="rId6"/>
    <p:sldId id="372" r:id="rId7"/>
    <p:sldId id="270" r:id="rId8"/>
    <p:sldId id="271" r:id="rId9"/>
    <p:sldId id="272" r:id="rId10"/>
    <p:sldId id="273" r:id="rId11"/>
    <p:sldId id="287" r:id="rId12"/>
    <p:sldId id="274" r:id="rId13"/>
    <p:sldId id="288" r:id="rId14"/>
    <p:sldId id="278" r:id="rId15"/>
    <p:sldId id="285" r:id="rId16"/>
    <p:sldId id="286" r:id="rId17"/>
    <p:sldId id="279" r:id="rId18"/>
    <p:sldId id="280" r:id="rId19"/>
    <p:sldId id="373" r:id="rId20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51453" autoAdjust="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1" d="100"/>
          <a:sy n="111" d="100"/>
        </p:scale>
        <p:origin x="253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NULL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'GF Revs for Council'!$D$351</c:f>
              <c:strCache>
                <c:ptCount val="1"/>
                <c:pt idx="0">
                  <c:v>Actuals ('25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8EF-4E88-9AD4-505F9D816200}"/>
              </c:ext>
            </c:extLst>
          </c:dPt>
          <c:cat>
            <c:strRef>
              <c:f>'GF Revs for Council'!$E$343:$K$343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Council'!$E$344:$K$344</c:f>
              <c:numCache>
                <c:formatCode>#,##0.0_);\(#,##0.0\)</c:formatCode>
                <c:ptCount val="7"/>
                <c:pt idx="0">
                  <c:v>165.05087080000001</c:v>
                </c:pt>
                <c:pt idx="1">
                  <c:v>166.24238262</c:v>
                </c:pt>
                <c:pt idx="2">
                  <c:v>181.64358336000001</c:v>
                </c:pt>
                <c:pt idx="3">
                  <c:v>199.21441300000001</c:v>
                </c:pt>
                <c:pt idx="4">
                  <c:v>203.71891099999999</c:v>
                </c:pt>
                <c:pt idx="5">
                  <c:v>199.277209</c:v>
                </c:pt>
                <c:pt idx="6">
                  <c:v>204.21237600000001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EF-4E88-9AD4-505F9D816200}"/>
            </c:ext>
          </c:extLst>
        </c:ser>
        <c:ser>
          <c:idx val="3"/>
          <c:order val="3"/>
          <c:tx>
            <c:strRef>
              <c:f>'GF Revs for Council'!$G$351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8EF-4E88-9AD4-505F9D81620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8EF-4E88-9AD4-505F9D81620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98EF-4E88-9AD4-505F9D81620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98EF-4E88-9AD4-505F9D81620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98EF-4E88-9AD4-505F9D816200}"/>
              </c:ext>
            </c:extLst>
          </c:dPt>
          <c:cat>
            <c:strRef>
              <c:f>'GF Revs for Council'!$E$343:$K$343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Council'!$E$347:$K$347</c:f>
              <c:numCache>
                <c:formatCode>#,##0.0_);\(#,##0.0\)</c:formatCode>
                <c:ptCount val="7"/>
                <c:pt idx="0">
                  <c:v>165.05087080000001</c:v>
                </c:pt>
                <c:pt idx="1">
                  <c:v>166.24238262</c:v>
                </c:pt>
                <c:pt idx="2">
                  <c:v>181.64358336000001</c:v>
                </c:pt>
                <c:pt idx="3">
                  <c:v>199.21441300000001</c:v>
                </c:pt>
                <c:pt idx="4">
                  <c:v>203.71891099999999</c:v>
                </c:pt>
                <c:pt idx="5">
                  <c:v>195.93631400000001</c:v>
                </c:pt>
                <c:pt idx="6">
                  <c:v>204.21237600000001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8EF-4E88-9AD4-505F9D8162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'GF Revs for Council'!$D$345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'GF Revs for Council'!$E$343:$K$343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'GF Revs for Council'!$E$345:$K$345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165050870.80000001</c:v>
                      </c:pt>
                      <c:pt idx="1">
                        <c:v>166242382.62</c:v>
                      </c:pt>
                      <c:pt idx="2">
                        <c:v>181643583.36000001</c:v>
                      </c:pt>
                      <c:pt idx="3">
                        <c:v>199214413</c:v>
                      </c:pt>
                      <c:pt idx="4">
                        <c:v>203718911</c:v>
                      </c:pt>
                      <c:pt idx="5">
                        <c:v>199277209</c:v>
                      </c:pt>
                      <c:pt idx="6">
                        <c:v>204212376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98EF-4E88-9AD4-505F9D816200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Council'!$D$346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Council'!$E$343:$K$343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Council'!$E$346:$K$346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98EF-4E88-9AD4-505F9D816200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ax val="22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'GF Revs for Council'!$D$321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1.7395796158266599E-2"/>
              <c:y val="0.2131693604413097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  <c:majorUnit val="25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solidFill>
        <a:srgbClr val="5B9BD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'General Fund - Revenues'!$U$26</c:f>
          <c:strCache>
            <c:ptCount val="1"/>
            <c:pt idx="0">
              <c:v>General Fund Revenues 
Fiscal Year 2026</c:v>
            </c:pt>
          </c:strCache>
        </c:strRef>
      </c:tx>
      <c:layout>
        <c:manualLayout>
          <c:xMode val="edge"/>
          <c:yMode val="edge"/>
          <c:x val="0.34953749633720971"/>
          <c:y val="2.19339111545738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2"/>
          <c:tx>
            <c:strRef>
              <c:f>'General Fund - Revenues'!$V$3</c:f>
              <c:strCache>
                <c:ptCount val="1"/>
                <c:pt idx="0">
                  <c:v>Combined Percent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C55-4842-A2A0-F2CAC31F6A0A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C55-4842-A2A0-F2CAC31F6A0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C55-4842-A2A0-F2CAC31F6A0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C55-4842-A2A0-F2CAC31F6A0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C55-4842-A2A0-F2CAC31F6A0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C55-4842-A2A0-F2CAC31F6A0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CC55-4842-A2A0-F2CAC31F6A0A}"/>
              </c:ext>
            </c:extLst>
          </c:dPt>
          <c:dPt>
            <c:idx val="7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CC55-4842-A2A0-F2CAC31F6A0A}"/>
              </c:ext>
            </c:extLst>
          </c:dPt>
          <c:dPt>
            <c:idx val="8"/>
            <c:bubble3D val="0"/>
            <c:spPr>
              <a:solidFill>
                <a:srgbClr val="9999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CC55-4842-A2A0-F2CAC31F6A0A}"/>
              </c:ext>
            </c:extLst>
          </c:dPt>
          <c:dPt>
            <c:idx val="9"/>
            <c:bubble3D val="0"/>
            <c:spPr>
              <a:solidFill>
                <a:srgbClr val="00CC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CC55-4842-A2A0-F2CAC31F6A0A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CC55-4842-A2A0-F2CAC31F6A0A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CC55-4842-A2A0-F2CAC31F6A0A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CC55-4842-A2A0-F2CAC31F6A0A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CC55-4842-A2A0-F2CAC31F6A0A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CC55-4842-A2A0-F2CAC31F6A0A}"/>
              </c:ext>
            </c:extLst>
          </c:dPt>
          <c:dLbls>
            <c:dLbl>
              <c:idx val="0"/>
              <c:layout>
                <c:manualLayout>
                  <c:x val="-0.10264413796295768"/>
                  <c:y val="-0.1275906886702140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C55-4842-A2A0-F2CAC31F6A0A}"/>
                </c:ext>
              </c:extLst>
            </c:dLbl>
            <c:dLbl>
              <c:idx val="1"/>
              <c:layout>
                <c:manualLayout>
                  <c:x val="-0.22149438439930028"/>
                  <c:y val="2.480947593239295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C55-4842-A2A0-F2CAC31F6A0A}"/>
                </c:ext>
              </c:extLst>
            </c:dLbl>
            <c:dLbl>
              <c:idx val="2"/>
              <c:layout>
                <c:manualLayout>
                  <c:x val="5.7395161800434893E-4"/>
                  <c:y val="-0.1231639191142787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C55-4842-A2A0-F2CAC31F6A0A}"/>
                </c:ext>
              </c:extLst>
            </c:dLbl>
            <c:dLbl>
              <c:idx val="3"/>
              <c:layout>
                <c:manualLayout>
                  <c:x val="8.0257697536311387E-2"/>
                  <c:y val="-3.16082551505452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500" b="1" i="0" u="none" strike="noStrike" kern="1200" baseline="0">
                      <a:solidFill>
                        <a:sysClr val="windowText" lastClr="000000"/>
                      </a:solidFill>
                      <a:latin typeface="+mj-lt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614406652239241"/>
                      <c:h val="0.1374803427549294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CC55-4842-A2A0-F2CAC31F6A0A}"/>
                </c:ext>
              </c:extLst>
            </c:dLbl>
            <c:dLbl>
              <c:idx val="4"/>
              <c:layout>
                <c:manualLayout>
                  <c:x val="6.4129501527945151E-2"/>
                  <c:y val="-2.575798138684471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500" b="1" i="0" u="none" strike="noStrike" kern="1200" baseline="0">
                      <a:solidFill>
                        <a:sysClr val="windowText" lastClr="000000"/>
                      </a:solidFill>
                      <a:latin typeface="+mj-lt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88291853620043"/>
                      <c:h val="5.79199114754683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CC55-4842-A2A0-F2CAC31F6A0A}"/>
                </c:ext>
              </c:extLst>
            </c:dLbl>
            <c:dLbl>
              <c:idx val="5"/>
              <c:layout>
                <c:manualLayout>
                  <c:x val="5.8152912739652021E-2"/>
                  <c:y val="-3.380352075388633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C55-4842-A2A0-F2CAC31F6A0A}"/>
                </c:ext>
              </c:extLst>
            </c:dLbl>
            <c:dLbl>
              <c:idx val="6"/>
              <c:layout>
                <c:manualLayout>
                  <c:x val="5.2269183203395304E-2"/>
                  <c:y val="-1.313698448428214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C55-4842-A2A0-F2CAC31F6A0A}"/>
                </c:ext>
              </c:extLst>
            </c:dLbl>
            <c:dLbl>
              <c:idx val="7"/>
              <c:layout>
                <c:manualLayout>
                  <c:x val="5.9339701586636609E-2"/>
                  <c:y val="1.007571385793632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500" b="1" i="0" u="none" strike="noStrike" kern="1200" baseline="0">
                      <a:solidFill>
                        <a:sysClr val="windowText" lastClr="000000"/>
                      </a:solidFill>
                      <a:latin typeface="+mj-lt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789501299816352"/>
                      <c:h val="0.1409487434236227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CC55-4842-A2A0-F2CAC31F6A0A}"/>
                </c:ext>
              </c:extLst>
            </c:dLbl>
            <c:dLbl>
              <c:idx val="8"/>
              <c:layout>
                <c:manualLayout>
                  <c:x val="4.3973533934694997E-2"/>
                  <c:y val="-1.487029688637171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500" b="1" i="0" u="none" strike="noStrike" kern="1200" baseline="0">
                      <a:solidFill>
                        <a:sysClr val="windowText" lastClr="000000"/>
                      </a:solidFill>
                      <a:latin typeface="+mj-lt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014914446471105"/>
                      <c:h val="5.68881168111337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CC55-4842-A2A0-F2CAC31F6A0A}"/>
                </c:ext>
              </c:extLst>
            </c:dLbl>
            <c:dLbl>
              <c:idx val="9"/>
              <c:layout>
                <c:manualLayout>
                  <c:x val="4.0659637357976786E-2"/>
                  <c:y val="-3.548249240977507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500" b="1" i="0" u="none" strike="noStrike" kern="1200" baseline="0">
                      <a:solidFill>
                        <a:sysClr val="windowText" lastClr="000000"/>
                      </a:solidFill>
                      <a:latin typeface="+mj-lt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72812736230086"/>
                      <c:h val="0.110097825160083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CC55-4842-A2A0-F2CAC31F6A0A}"/>
                </c:ext>
              </c:extLst>
            </c:dLbl>
            <c:dLbl>
              <c:idx val="11"/>
              <c:layout>
                <c:manualLayout>
                  <c:x val="3.5905243989909602E-2"/>
                  <c:y val="4.569159347139735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500" b="1" i="0" u="none" strike="noStrike" kern="1200" baseline="0">
                      <a:solidFill>
                        <a:sysClr val="windowText" lastClr="000000"/>
                      </a:solidFill>
                      <a:latin typeface="+mj-lt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82919573150048"/>
                      <c:h val="5.79199114754683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CC55-4842-A2A0-F2CAC31F6A0A}"/>
                </c:ext>
              </c:extLst>
            </c:dLbl>
            <c:dLbl>
              <c:idx val="13"/>
              <c:layout>
                <c:manualLayout>
                  <c:x val="4.5580662609897737E-2"/>
                  <c:y val="1.409086113273803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500" b="1" i="0" u="none" strike="noStrike" kern="1200" baseline="0">
                      <a:solidFill>
                        <a:sysClr val="windowText" lastClr="000000"/>
                      </a:solidFill>
                      <a:latin typeface="+mj-lt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599781059711331"/>
                      <c:h val="6.486347697481856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B-CC55-4842-A2A0-F2CAC31F6A0A}"/>
                </c:ext>
              </c:extLst>
            </c:dLbl>
            <c:dLbl>
              <c:idx val="14"/>
              <c:layout>
                <c:manualLayout>
                  <c:x val="-8.860708630635436E-2"/>
                  <c:y val="4.095003242329955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500" b="1" i="0" u="none" strike="noStrike" kern="1200" baseline="0">
                      <a:solidFill>
                        <a:sysClr val="windowText" lastClr="000000"/>
                      </a:solidFill>
                      <a:latin typeface="+mj-lt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367052688447443"/>
                      <c:h val="5.706480892067098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D-CC55-4842-A2A0-F2CAC31F6A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'General Fund - Revenues'!$T$4:$T$18</c:f>
              <c:strCache>
                <c:ptCount val="15"/>
                <c:pt idx="0">
                  <c:v>Wage and Net Profits Taxes (41.1%)</c:v>
                </c:pt>
                <c:pt idx="1">
                  <c:v>Property Tax (22.2%)</c:v>
                </c:pt>
                <c:pt idx="2">
                  <c:v>Other Taxes (4.6%)</c:v>
                </c:pt>
                <c:pt idx="3">
                  <c:v>Licenses, Permits, &amp; Fees (4.8%)</c:v>
                </c:pt>
                <c:pt idx="4">
                  <c:v>Fines (3.6%)</c:v>
                </c:pt>
                <c:pt idx="5">
                  <c:v>Interest (2.5%)</c:v>
                </c:pt>
                <c:pt idx="6">
                  <c:v>#N/A</c:v>
                </c:pt>
                <c:pt idx="7">
                  <c:v>Task Force Revenues (6.1%)</c:v>
                </c:pt>
                <c:pt idx="8">
                  <c:v>County Seat Relief (6.3%)</c:v>
                </c:pt>
                <c:pt idx="9">
                  <c:v>State Pension Contribution (3.5%)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Other General Fund Revenues (5.2%)</c:v>
                </c:pt>
              </c:strCache>
            </c:strRef>
          </c:cat>
          <c:val>
            <c:numRef>
              <c:f>'General Fund - Revenues'!$V$4:$V$18</c:f>
              <c:numCache>
                <c:formatCode>0.0%</c:formatCode>
                <c:ptCount val="15"/>
                <c:pt idx="0">
                  <c:v>0.41078336297884716</c:v>
                </c:pt>
                <c:pt idx="1">
                  <c:v>0.22189102274949238</c:v>
                </c:pt>
                <c:pt idx="2">
                  <c:v>4.6176689166376704E-2</c:v>
                </c:pt>
                <c:pt idx="3">
                  <c:v>4.8370316023811658E-2</c:v>
                </c:pt>
                <c:pt idx="4">
                  <c:v>3.5925552685462596E-2</c:v>
                </c:pt>
                <c:pt idx="5">
                  <c:v>2.5458784311457934E-2</c:v>
                </c:pt>
                <c:pt idx="6">
                  <c:v>#N/A</c:v>
                </c:pt>
                <c:pt idx="7">
                  <c:v>6.0681736167419939E-2</c:v>
                </c:pt>
                <c:pt idx="8">
                  <c:v>6.3295706821530143E-2</c:v>
                </c:pt>
                <c:pt idx="9">
                  <c:v>3.5310209076182777E-2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5.2106620019418702E-2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CC55-4842-A2A0-F2CAC31F6A0A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65"/>
        <c:extLst>
          <c:ext xmlns:c15="http://schemas.microsoft.com/office/drawing/2012/chart" uri="{02D57815-91ED-43cb-92C2-25804820EDAC}">
            <c15:filteredPieSeries>
              <c15:ser>
                <c:idx val="11"/>
                <c:order val="0"/>
                <c:tx>
                  <c:strRef>
                    <c:extLst>
                      <c:ext uri="{02D57815-91ED-43cb-92C2-25804820EDAC}">
                        <c15:formulaRef>
                          <c15:sqref>'General Fund - Revenues'!$R$3</c15:sqref>
                        </c15:formulaRef>
                      </c:ext>
                    </c:extLst>
                    <c:strCache>
                      <c:ptCount val="1"/>
                      <c:pt idx="0">
                        <c:v>Percent of Total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20-CC55-4842-A2A0-F2CAC31F6A0A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22-CC55-4842-A2A0-F2CAC31F6A0A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24-CC55-4842-A2A0-F2CAC31F6A0A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26-CC55-4842-A2A0-F2CAC31F6A0A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28-CC55-4842-A2A0-F2CAC31F6A0A}"/>
                    </c:ext>
                  </c:extLst>
                </c:dPt>
                <c:dPt>
                  <c:idx val="5"/>
                  <c:bubble3D val="0"/>
                  <c:spPr>
                    <a:solidFill>
                      <a:schemeClr val="accent6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2A-CC55-4842-A2A0-F2CAC31F6A0A}"/>
                    </c:ext>
                  </c:extLst>
                </c:dPt>
                <c:dPt>
                  <c:idx val="6"/>
                  <c:bubble3D val="0"/>
                  <c:spPr>
                    <a:solidFill>
                      <a:schemeClr val="accent1">
                        <a:lumMod val="6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2C-CC55-4842-A2A0-F2CAC31F6A0A}"/>
                    </c:ext>
                  </c:extLst>
                </c:dPt>
                <c:dPt>
                  <c:idx val="7"/>
                  <c:bubble3D val="0"/>
                  <c:spPr>
                    <a:solidFill>
                      <a:schemeClr val="accent2">
                        <a:lumMod val="6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2E-CC55-4842-A2A0-F2CAC31F6A0A}"/>
                    </c:ext>
                  </c:extLst>
                </c:dPt>
                <c:dPt>
                  <c:idx val="8"/>
                  <c:bubble3D val="0"/>
                  <c:spPr>
                    <a:solidFill>
                      <a:schemeClr val="accent3">
                        <a:lumMod val="6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30-CC55-4842-A2A0-F2CAC31F6A0A}"/>
                    </c:ext>
                  </c:extLst>
                </c:dPt>
                <c:dPt>
                  <c:idx val="9"/>
                  <c:bubble3D val="0"/>
                  <c:spPr>
                    <a:solidFill>
                      <a:schemeClr val="accent4">
                        <a:lumMod val="6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32-CC55-4842-A2A0-F2CAC31F6A0A}"/>
                    </c:ext>
                  </c:extLst>
                </c:dPt>
                <c:dPt>
                  <c:idx val="10"/>
                  <c:bubble3D val="0"/>
                  <c:spPr>
                    <a:solidFill>
                      <a:schemeClr val="accent5">
                        <a:lumMod val="6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34-CC55-4842-A2A0-F2CAC31F6A0A}"/>
                    </c:ext>
                  </c:extLst>
                </c:dPt>
                <c:dPt>
                  <c:idx val="11"/>
                  <c:bubble3D val="0"/>
                  <c:spPr>
                    <a:solidFill>
                      <a:schemeClr val="accent6">
                        <a:lumMod val="6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36-CC55-4842-A2A0-F2CAC31F6A0A}"/>
                    </c:ext>
                  </c:extLst>
                </c:dPt>
                <c:dPt>
                  <c:idx val="12"/>
                  <c:bubble3D val="0"/>
                  <c:spPr>
                    <a:solidFill>
                      <a:schemeClr val="accent1">
                        <a:lumMod val="80000"/>
                        <a:lumOff val="2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38-CC55-4842-A2A0-F2CAC31F6A0A}"/>
                    </c:ext>
                  </c:extLst>
                </c:dPt>
                <c:dPt>
                  <c:idx val="13"/>
                  <c:bubble3D val="0"/>
                  <c:spPr>
                    <a:solidFill>
                      <a:schemeClr val="accent2">
                        <a:lumMod val="80000"/>
                        <a:lumOff val="2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3A-CC55-4842-A2A0-F2CAC31F6A0A}"/>
                    </c:ext>
                  </c:extLst>
                </c:dPt>
                <c:dPt>
                  <c:idx val="14"/>
                  <c:bubble3D val="0"/>
                  <c:spPr>
                    <a:solidFill>
                      <a:schemeClr val="accent3">
                        <a:lumMod val="80000"/>
                        <a:lumOff val="2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3C-CC55-4842-A2A0-F2CAC31F6A0A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'General Fund - Revenues'!$T$4:$T$18</c15:sqref>
                        </c15:formulaRef>
                      </c:ext>
                    </c:extLst>
                    <c:strCache>
                      <c:ptCount val="15"/>
                      <c:pt idx="0">
                        <c:v>Wage and Net Profits Taxes (41.1%)</c:v>
                      </c:pt>
                      <c:pt idx="1">
                        <c:v>Property Tax (22.2%)</c:v>
                      </c:pt>
                      <c:pt idx="2">
                        <c:v>Other Taxes (4.6%)</c:v>
                      </c:pt>
                      <c:pt idx="3">
                        <c:v>Licenses, Permits, &amp; Fees (4.8%)</c:v>
                      </c:pt>
                      <c:pt idx="4">
                        <c:v>Fines (3.6%)</c:v>
                      </c:pt>
                      <c:pt idx="5">
                        <c:v>Interest (2.5%)</c:v>
                      </c:pt>
                      <c:pt idx="6">
                        <c:v>#N/A</c:v>
                      </c:pt>
                      <c:pt idx="7">
                        <c:v>Task Force Revenues (6.1%)</c:v>
                      </c:pt>
                      <c:pt idx="8">
                        <c:v>County Seat Relief (6.3%)</c:v>
                      </c:pt>
                      <c:pt idx="9">
                        <c:v>State Pension Contribution (3.5%)</c:v>
                      </c:pt>
                      <c:pt idx="10">
                        <c:v>#N/A</c:v>
                      </c:pt>
                      <c:pt idx="11">
                        <c:v>#N/A</c:v>
                      </c:pt>
                      <c:pt idx="12">
                        <c:v>#N/A</c:v>
                      </c:pt>
                      <c:pt idx="13">
                        <c:v>#N/A</c:v>
                      </c:pt>
                      <c:pt idx="14">
                        <c:v>Other General Fund Revenues (5.2%)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'General Fund - Revenues'!$R$4:$R$18</c15:sqref>
                        </c15:formulaRef>
                      </c:ext>
                    </c:extLst>
                    <c:numCache>
                      <c:formatCode>0.0%</c:formatCode>
                      <c:ptCount val="15"/>
                      <c:pt idx="0">
                        <c:v>0.41078336297884716</c:v>
                      </c:pt>
                      <c:pt idx="1">
                        <c:v>0.22189102274949238</c:v>
                      </c:pt>
                      <c:pt idx="2">
                        <c:v>4.6176689166376704E-2</c:v>
                      </c:pt>
                      <c:pt idx="3">
                        <c:v>4.8370316023811658E-2</c:v>
                      </c:pt>
                      <c:pt idx="4">
                        <c:v>3.5925552685462596E-2</c:v>
                      </c:pt>
                      <c:pt idx="5">
                        <c:v>2.5458784311457934E-2</c:v>
                      </c:pt>
                      <c:pt idx="6">
                        <c:v>5.0761793725594091E-2</c:v>
                      </c:pt>
                      <c:pt idx="7">
                        <c:v>6.0681736167419939E-2</c:v>
                      </c:pt>
                      <c:pt idx="8">
                        <c:v>6.3295706821530143E-2</c:v>
                      </c:pt>
                      <c:pt idx="9">
                        <c:v>3.5310209076182777E-2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1.3448262938246123E-3</c:v>
                      </c:pt>
                      <c:pt idx="13">
                        <c:v>0</c:v>
                      </c:pt>
                      <c:pt idx="14">
                        <c:v>5.2106620019418702E-2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3D-CC55-4842-A2A0-F2CAC31F6A0A}"/>
                  </c:ext>
                </c:extLst>
              </c15:ser>
            </c15:filteredPieSeries>
            <c15:filteredPieSeries>
              <c15:ser>
                <c:idx val="1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'General Fund - Revenues'!$U$3</c15:sqref>
                        </c15:formulaRef>
                      </c:ext>
                    </c:extLst>
                    <c:strCache>
                      <c:ptCount val="1"/>
                      <c:pt idx="0">
                        <c:v>'Other General Fund Revenues' Percent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F-CC55-4842-A2A0-F2CAC31F6A0A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41-CC55-4842-A2A0-F2CAC31F6A0A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43-CC55-4842-A2A0-F2CAC31F6A0A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45-CC55-4842-A2A0-F2CAC31F6A0A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47-CC55-4842-A2A0-F2CAC31F6A0A}"/>
                    </c:ext>
                  </c:extLst>
                </c:dPt>
                <c:dPt>
                  <c:idx val="5"/>
                  <c:bubble3D val="0"/>
                  <c:spPr>
                    <a:solidFill>
                      <a:schemeClr val="accent6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49-CC55-4842-A2A0-F2CAC31F6A0A}"/>
                    </c:ext>
                  </c:extLst>
                </c:dPt>
                <c:dPt>
                  <c:idx val="6"/>
                  <c:bubble3D val="0"/>
                  <c:spPr>
                    <a:solidFill>
                      <a:schemeClr val="accent1">
                        <a:lumMod val="6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4B-CC55-4842-A2A0-F2CAC31F6A0A}"/>
                    </c:ext>
                  </c:extLst>
                </c:dPt>
                <c:dPt>
                  <c:idx val="7"/>
                  <c:bubble3D val="0"/>
                  <c:spPr>
                    <a:solidFill>
                      <a:schemeClr val="accent2">
                        <a:lumMod val="6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4D-CC55-4842-A2A0-F2CAC31F6A0A}"/>
                    </c:ext>
                  </c:extLst>
                </c:dPt>
                <c:dPt>
                  <c:idx val="8"/>
                  <c:bubble3D val="0"/>
                  <c:spPr>
                    <a:solidFill>
                      <a:schemeClr val="accent3">
                        <a:lumMod val="6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4F-CC55-4842-A2A0-F2CAC31F6A0A}"/>
                    </c:ext>
                  </c:extLst>
                </c:dPt>
                <c:dPt>
                  <c:idx val="9"/>
                  <c:bubble3D val="0"/>
                  <c:spPr>
                    <a:solidFill>
                      <a:schemeClr val="accent4">
                        <a:lumMod val="6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51-CC55-4842-A2A0-F2CAC31F6A0A}"/>
                    </c:ext>
                  </c:extLst>
                </c:dPt>
                <c:dPt>
                  <c:idx val="10"/>
                  <c:bubble3D val="0"/>
                  <c:spPr>
                    <a:solidFill>
                      <a:schemeClr val="accent5">
                        <a:lumMod val="6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53-CC55-4842-A2A0-F2CAC31F6A0A}"/>
                    </c:ext>
                  </c:extLst>
                </c:dPt>
                <c:dPt>
                  <c:idx val="11"/>
                  <c:bubble3D val="0"/>
                  <c:spPr>
                    <a:solidFill>
                      <a:schemeClr val="accent6">
                        <a:lumMod val="6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55-CC55-4842-A2A0-F2CAC31F6A0A}"/>
                    </c:ext>
                  </c:extLst>
                </c:dPt>
                <c:dPt>
                  <c:idx val="12"/>
                  <c:bubble3D val="0"/>
                  <c:spPr>
                    <a:solidFill>
                      <a:schemeClr val="accent1">
                        <a:lumMod val="80000"/>
                        <a:lumOff val="2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57-CC55-4842-A2A0-F2CAC31F6A0A}"/>
                    </c:ext>
                  </c:extLst>
                </c:dPt>
                <c:dPt>
                  <c:idx val="13"/>
                  <c:bubble3D val="0"/>
                  <c:spPr>
                    <a:solidFill>
                      <a:schemeClr val="accent2">
                        <a:lumMod val="80000"/>
                        <a:lumOff val="2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59-CC55-4842-A2A0-F2CAC31F6A0A}"/>
                    </c:ext>
                  </c:extLst>
                </c:dPt>
                <c:dPt>
                  <c:idx val="14"/>
                  <c:bubble3D val="0"/>
                  <c:spPr>
                    <a:solidFill>
                      <a:schemeClr val="accent3">
                        <a:lumMod val="80000"/>
                        <a:lumOff val="2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5B-CC55-4842-A2A0-F2CAC31F6A0A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G Times" panose="02020603050405020304" pitchFamily="18" charset="0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'General Fund - Revenues'!$T$4:$T$18</c15:sqref>
                        </c15:formulaRef>
                      </c:ext>
                    </c:extLst>
                    <c:strCache>
                      <c:ptCount val="15"/>
                      <c:pt idx="0">
                        <c:v>Wage and Net Profits Taxes (41.1%)</c:v>
                      </c:pt>
                      <c:pt idx="1">
                        <c:v>Property Tax (22.2%)</c:v>
                      </c:pt>
                      <c:pt idx="2">
                        <c:v>Other Taxes (4.6%)</c:v>
                      </c:pt>
                      <c:pt idx="3">
                        <c:v>Licenses, Permits, &amp; Fees (4.8%)</c:v>
                      </c:pt>
                      <c:pt idx="4">
                        <c:v>Fines (3.6%)</c:v>
                      </c:pt>
                      <c:pt idx="5">
                        <c:v>Interest (2.5%)</c:v>
                      </c:pt>
                      <c:pt idx="6">
                        <c:v>#N/A</c:v>
                      </c:pt>
                      <c:pt idx="7">
                        <c:v>Task Force Revenues (6.1%)</c:v>
                      </c:pt>
                      <c:pt idx="8">
                        <c:v>County Seat Relief (6.3%)</c:v>
                      </c:pt>
                      <c:pt idx="9">
                        <c:v>State Pension Contribution (3.5%)</c:v>
                      </c:pt>
                      <c:pt idx="10">
                        <c:v>#N/A</c:v>
                      </c:pt>
                      <c:pt idx="11">
                        <c:v>#N/A</c:v>
                      </c:pt>
                      <c:pt idx="12">
                        <c:v>#N/A</c:v>
                      </c:pt>
                      <c:pt idx="13">
                        <c:v>#N/A</c:v>
                      </c:pt>
                      <c:pt idx="14">
                        <c:v>Other General Fund Revenues (5.2%)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'General Fund - Revenues'!$U$4:$U$18</c15:sqref>
                        </c15:formulaRef>
                      </c:ext>
                    </c:extLst>
                    <c:numCache>
                      <c:formatCode>0.0%</c:formatCode>
                      <c:ptCount val="15"/>
                      <c:pt idx="0">
                        <c:v>#N/A</c:v>
                      </c:pt>
                      <c:pt idx="1">
                        <c:v>#N/A</c:v>
                      </c:pt>
                      <c:pt idx="2">
                        <c:v>#N/A</c:v>
                      </c:pt>
                      <c:pt idx="3">
                        <c:v>#N/A</c:v>
                      </c:pt>
                      <c:pt idx="4">
                        <c:v>#N/A</c:v>
                      </c:pt>
                      <c:pt idx="5">
                        <c:v>#N/A</c:v>
                      </c:pt>
                      <c:pt idx="6">
                        <c:v>5.0761793725594091E-2</c:v>
                      </c:pt>
                      <c:pt idx="7">
                        <c:v>#N/A</c:v>
                      </c:pt>
                      <c:pt idx="8">
                        <c:v>#N/A</c:v>
                      </c:pt>
                      <c:pt idx="9">
                        <c:v>#N/A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1.3448262938246123E-3</c:v>
                      </c:pt>
                      <c:pt idx="13">
                        <c:v>0</c:v>
                      </c:pt>
                      <c:pt idx="14">
                        <c:v>5.2106620019418702E-2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5C-CC55-4842-A2A0-F2CAC31F6A0A}"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plotVisOnly val="0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'GF Revs for Council'!$D$32</c:f>
              <c:strCache>
                <c:ptCount val="1"/>
                <c:pt idx="0">
                  <c:v>Actuals ('25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EDA-413E-BBF1-4EE868AAFE9C}"/>
              </c:ext>
            </c:extLst>
          </c:dPt>
          <c:cat>
            <c:strRef>
              <c:f>'GF Revs for Council'!$E$24:$K$24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Council'!$E$25:$K$25</c:f>
              <c:numCache>
                <c:formatCode>#,##0.0_);\(#,##0.0\)</c:formatCode>
                <c:ptCount val="7"/>
                <c:pt idx="0">
                  <c:v>65.637184310000009</c:v>
                </c:pt>
                <c:pt idx="1">
                  <c:v>65.444237360000002</c:v>
                </c:pt>
                <c:pt idx="2">
                  <c:v>72.934609030000004</c:v>
                </c:pt>
                <c:pt idx="3">
                  <c:v>75.681172000000004</c:v>
                </c:pt>
                <c:pt idx="4">
                  <c:v>81.030508999999995</c:v>
                </c:pt>
                <c:pt idx="5">
                  <c:v>79.525630000000007</c:v>
                </c:pt>
                <c:pt idx="6">
                  <c:v>84.000011999999998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DA-413E-BBF1-4EE868AAFE9C}"/>
            </c:ext>
          </c:extLst>
        </c:ser>
        <c:ser>
          <c:idx val="3"/>
          <c:order val="3"/>
          <c:tx>
            <c:strRef>
              <c:f>'GF Revs for Council'!$G$32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EDA-413E-BBF1-4EE868AAFE9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EDA-413E-BBF1-4EE868AAFE9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9EDA-413E-BBF1-4EE868AAFE9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9EDA-413E-BBF1-4EE868AAFE9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9EDA-413E-BBF1-4EE868AAFE9C}"/>
              </c:ext>
            </c:extLst>
          </c:dPt>
          <c:cat>
            <c:strRef>
              <c:f>'GF Revs for Council'!$E$24:$K$24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Council'!$E$28:$K$28</c:f>
              <c:numCache>
                <c:formatCode>#,##0.0_);\(#,##0.0\)</c:formatCode>
                <c:ptCount val="7"/>
                <c:pt idx="0">
                  <c:v>65.637184310000009</c:v>
                </c:pt>
                <c:pt idx="1">
                  <c:v>65.444237360000002</c:v>
                </c:pt>
                <c:pt idx="2">
                  <c:v>72.934609030000004</c:v>
                </c:pt>
                <c:pt idx="3">
                  <c:v>75.681172000000004</c:v>
                </c:pt>
                <c:pt idx="4">
                  <c:v>81.030508999999995</c:v>
                </c:pt>
                <c:pt idx="5">
                  <c:v>77.345568999999998</c:v>
                </c:pt>
                <c:pt idx="6">
                  <c:v>84.000011999999998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EDA-413E-BBF1-4EE868AAFE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'GF Revs for Council'!$D$26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'GF Revs for Council'!$E$24:$K$24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'GF Revs for Council'!$E$26:$K$26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65637184.310000002</c:v>
                      </c:pt>
                      <c:pt idx="1">
                        <c:v>65444237.359999999</c:v>
                      </c:pt>
                      <c:pt idx="2">
                        <c:v>72934609.030000001</c:v>
                      </c:pt>
                      <c:pt idx="3">
                        <c:v>75681172</c:v>
                      </c:pt>
                      <c:pt idx="4">
                        <c:v>81030509</c:v>
                      </c:pt>
                      <c:pt idx="5">
                        <c:v>79525630</c:v>
                      </c:pt>
                      <c:pt idx="6">
                        <c:v>84000012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9EDA-413E-BBF1-4EE868AAFE9C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Council'!$D$27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Council'!$E$24:$K$24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Council'!$E$27:$K$27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9EDA-413E-BBF1-4EE868AAFE9C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'GF Revs for Council'!$D$31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609758110019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'GF Revs for Council'!$D$61</c:f>
              <c:strCache>
                <c:ptCount val="1"/>
                <c:pt idx="0">
                  <c:v>Actuals ('25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F0-46FB-94DD-F82E1B991A17}"/>
              </c:ext>
            </c:extLst>
          </c:dPt>
          <c:cat>
            <c:strRef>
              <c:f>'GF Revs for Council'!$E$53:$K$53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Council'!$E$54:$K$54</c:f>
              <c:numCache>
                <c:formatCode>#,##0.0_);\(#,##0.0\)</c:formatCode>
                <c:ptCount val="7"/>
                <c:pt idx="0">
                  <c:v>43.69815139</c:v>
                </c:pt>
                <c:pt idx="1">
                  <c:v>44.728292209999999</c:v>
                </c:pt>
                <c:pt idx="2">
                  <c:v>43.63701219</c:v>
                </c:pt>
                <c:pt idx="3">
                  <c:v>44.789172000000001</c:v>
                </c:pt>
                <c:pt idx="4">
                  <c:v>45.653503999999998</c:v>
                </c:pt>
                <c:pt idx="5">
                  <c:v>45.789985000000001</c:v>
                </c:pt>
                <c:pt idx="6">
                  <c:v>45.373913000000002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F0-46FB-94DD-F82E1B991A17}"/>
            </c:ext>
          </c:extLst>
        </c:ser>
        <c:ser>
          <c:idx val="3"/>
          <c:order val="3"/>
          <c:tx>
            <c:strRef>
              <c:f>'GF Revs for Council'!$G$61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9F0-46FB-94DD-F82E1B991A1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49F0-46FB-94DD-F82E1B991A1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49F0-46FB-94DD-F82E1B991A1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49F0-46FB-94DD-F82E1B991A17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49F0-46FB-94DD-F82E1B991A17}"/>
              </c:ext>
            </c:extLst>
          </c:dPt>
          <c:cat>
            <c:strRef>
              <c:f>'GF Revs for Council'!$E$53:$K$53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Council'!$E$57:$K$57</c:f>
              <c:numCache>
                <c:formatCode>#,##0.0_);\(#,##0.0\)</c:formatCode>
                <c:ptCount val="7"/>
                <c:pt idx="0">
                  <c:v>43.69815139</c:v>
                </c:pt>
                <c:pt idx="1">
                  <c:v>44.728292209999999</c:v>
                </c:pt>
                <c:pt idx="2">
                  <c:v>43.63701219</c:v>
                </c:pt>
                <c:pt idx="3">
                  <c:v>44.789172000000001</c:v>
                </c:pt>
                <c:pt idx="4">
                  <c:v>45.653503999999998</c:v>
                </c:pt>
                <c:pt idx="5">
                  <c:v>46.379877</c:v>
                </c:pt>
                <c:pt idx="6">
                  <c:v>45.373913000000002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49F0-46FB-94DD-F82E1B991A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'GF Revs for Council'!$D$55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'GF Revs for Council'!$E$53:$K$53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'GF Revs for Council'!$E$55:$K$55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43698151.390000001</c:v>
                      </c:pt>
                      <c:pt idx="1">
                        <c:v>44728292.210000001</c:v>
                      </c:pt>
                      <c:pt idx="2">
                        <c:v>43637012.189999998</c:v>
                      </c:pt>
                      <c:pt idx="3">
                        <c:v>44789172</c:v>
                      </c:pt>
                      <c:pt idx="4">
                        <c:v>45653504</c:v>
                      </c:pt>
                      <c:pt idx="5">
                        <c:v>45789985</c:v>
                      </c:pt>
                      <c:pt idx="6">
                        <c:v>45373913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49F0-46FB-94DD-F82E1B991A17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Council'!$D$56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Council'!$E$53:$K$53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Council'!$E$56:$K$56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49F0-46FB-94DD-F82E1B991A17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'GF Revs for Council'!$D$60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609758110019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'GF Revs for Council'!$D$61</c:f>
              <c:strCache>
                <c:ptCount val="1"/>
                <c:pt idx="0">
                  <c:v>Actuals ('25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F0-46FB-94DD-F82E1B991A17}"/>
              </c:ext>
            </c:extLst>
          </c:dPt>
          <c:cat>
            <c:strRef>
              <c:f>'GF Revs for Council'!$E$53:$K$53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Council'!$E$54:$K$54</c:f>
              <c:numCache>
                <c:formatCode>#,##0.0_);\(#,##0.0\)</c:formatCode>
                <c:ptCount val="7"/>
                <c:pt idx="0">
                  <c:v>43.69815139</c:v>
                </c:pt>
                <c:pt idx="1">
                  <c:v>44.728292209999999</c:v>
                </c:pt>
                <c:pt idx="2">
                  <c:v>43.63701219</c:v>
                </c:pt>
                <c:pt idx="3">
                  <c:v>44.789172000000001</c:v>
                </c:pt>
                <c:pt idx="4">
                  <c:v>45.653503999999998</c:v>
                </c:pt>
                <c:pt idx="5">
                  <c:v>45.789985000000001</c:v>
                </c:pt>
                <c:pt idx="6">
                  <c:v>45.373913000000002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F0-46FB-94DD-F82E1B991A17}"/>
            </c:ext>
          </c:extLst>
        </c:ser>
        <c:ser>
          <c:idx val="3"/>
          <c:order val="3"/>
          <c:tx>
            <c:strRef>
              <c:f>'GF Revs for Council'!$G$61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9F0-46FB-94DD-F82E1B991A1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49F0-46FB-94DD-F82E1B991A1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49F0-46FB-94DD-F82E1B991A1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49F0-46FB-94DD-F82E1B991A17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49F0-46FB-94DD-F82E1B991A17}"/>
              </c:ext>
            </c:extLst>
          </c:dPt>
          <c:cat>
            <c:strRef>
              <c:f>'GF Revs for Council'!$E$53:$K$53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Council'!$E$57:$K$57</c:f>
              <c:numCache>
                <c:formatCode>#,##0.0_);\(#,##0.0\)</c:formatCode>
                <c:ptCount val="7"/>
                <c:pt idx="0">
                  <c:v>43.69815139</c:v>
                </c:pt>
                <c:pt idx="1">
                  <c:v>44.728292209999999</c:v>
                </c:pt>
                <c:pt idx="2">
                  <c:v>43.63701219</c:v>
                </c:pt>
                <c:pt idx="3">
                  <c:v>44.789172000000001</c:v>
                </c:pt>
                <c:pt idx="4">
                  <c:v>45.653503999999998</c:v>
                </c:pt>
                <c:pt idx="5">
                  <c:v>46.379877</c:v>
                </c:pt>
                <c:pt idx="6">
                  <c:v>45.373913000000002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49F0-46FB-94DD-F82E1B991A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'GF Revs for Council'!$D$55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'GF Revs for Council'!$E$53:$K$53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'GF Revs for Council'!$E$55:$K$55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43698151.390000001</c:v>
                      </c:pt>
                      <c:pt idx="1">
                        <c:v>44728292.210000001</c:v>
                      </c:pt>
                      <c:pt idx="2">
                        <c:v>43637012.189999998</c:v>
                      </c:pt>
                      <c:pt idx="3">
                        <c:v>44789172</c:v>
                      </c:pt>
                      <c:pt idx="4">
                        <c:v>45653504</c:v>
                      </c:pt>
                      <c:pt idx="5">
                        <c:v>45789985</c:v>
                      </c:pt>
                      <c:pt idx="6">
                        <c:v>45373913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49F0-46FB-94DD-F82E1B991A17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Council'!$D$56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Council'!$E$53:$K$53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Council'!$E$56:$K$56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49F0-46FB-94DD-F82E1B991A17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'GF Revs for Council'!$D$60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609758110019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'GF Revs for Council'!$D$90</c:f>
              <c:strCache>
                <c:ptCount val="1"/>
                <c:pt idx="0">
                  <c:v>Actuals ('25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B7C-4D68-9590-0CAC7261ED3D}"/>
              </c:ext>
            </c:extLst>
          </c:dPt>
          <c:cat>
            <c:strRef>
              <c:f>'GF Revs for Council'!$E$82:$K$82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Council'!$E$83:$K$83</c:f>
              <c:numCache>
                <c:formatCode>#,##0.0_);\(#,##0.0\)</c:formatCode>
                <c:ptCount val="7"/>
                <c:pt idx="0">
                  <c:v>10.21556833</c:v>
                </c:pt>
                <c:pt idx="1">
                  <c:v>8.9458506300000007</c:v>
                </c:pt>
                <c:pt idx="2">
                  <c:v>11.99764858</c:v>
                </c:pt>
                <c:pt idx="3">
                  <c:v>8.9279220000000006</c:v>
                </c:pt>
                <c:pt idx="4">
                  <c:v>9.2299699999999998</c:v>
                </c:pt>
                <c:pt idx="5">
                  <c:v>10.260465</c:v>
                </c:pt>
                <c:pt idx="6">
                  <c:v>9.4425500000000007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7C-4D68-9590-0CAC7261ED3D}"/>
            </c:ext>
          </c:extLst>
        </c:ser>
        <c:ser>
          <c:idx val="3"/>
          <c:order val="3"/>
          <c:tx>
            <c:strRef>
              <c:f>'GF Revs for Council'!$G$90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8B7C-4D68-9590-0CAC7261ED3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8B7C-4D68-9590-0CAC7261ED3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8B7C-4D68-9590-0CAC7261ED3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8B7C-4D68-9590-0CAC7261ED3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8B7C-4D68-9590-0CAC7261ED3D}"/>
              </c:ext>
            </c:extLst>
          </c:dPt>
          <c:cat>
            <c:strRef>
              <c:f>'GF Revs for Council'!$E$82:$K$82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Council'!$E$86:$K$86</c:f>
              <c:numCache>
                <c:formatCode>#,##0.0_);\(#,##0.0\)</c:formatCode>
                <c:ptCount val="7"/>
                <c:pt idx="0">
                  <c:v>10.21556833</c:v>
                </c:pt>
                <c:pt idx="1">
                  <c:v>8.9458506300000007</c:v>
                </c:pt>
                <c:pt idx="2">
                  <c:v>11.99764858</c:v>
                </c:pt>
                <c:pt idx="3">
                  <c:v>8.9279220000000006</c:v>
                </c:pt>
                <c:pt idx="4">
                  <c:v>9.2299699999999998</c:v>
                </c:pt>
                <c:pt idx="5">
                  <c:v>7.6668919999999998</c:v>
                </c:pt>
                <c:pt idx="6">
                  <c:v>9.4425500000000007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B7C-4D68-9590-0CAC7261ED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'GF Revs for Council'!$D$84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'GF Revs for Council'!$E$82:$K$82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'GF Revs for Council'!$E$84:$K$84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10215568.33</c:v>
                      </c:pt>
                      <c:pt idx="1">
                        <c:v>8945850.6300000008</c:v>
                      </c:pt>
                      <c:pt idx="2">
                        <c:v>11997648.58</c:v>
                      </c:pt>
                      <c:pt idx="3">
                        <c:v>8927922</c:v>
                      </c:pt>
                      <c:pt idx="4">
                        <c:v>9229970</c:v>
                      </c:pt>
                      <c:pt idx="5">
                        <c:v>10260465</c:v>
                      </c:pt>
                      <c:pt idx="6">
                        <c:v>9442550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8B7C-4D68-9590-0CAC7261ED3D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Council'!$D$85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Council'!$E$82:$K$82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Council'!$E$85:$K$85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8B7C-4D68-9590-0CAC7261ED3D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'GF Revs for Council'!$D$89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609758110019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'GF Revs for Council'!$D$119</c:f>
              <c:strCache>
                <c:ptCount val="1"/>
                <c:pt idx="0">
                  <c:v>Actuals ('25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577-4C42-80C0-3BAD9D3E9EF0}"/>
              </c:ext>
            </c:extLst>
          </c:dPt>
          <c:cat>
            <c:strRef>
              <c:f>'GF Revs for Council'!$E$111:$K$111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Council'!$E$112:$K$112</c:f>
              <c:numCache>
                <c:formatCode>#,##0.0_);\(#,##0.0\)</c:formatCode>
                <c:ptCount val="7"/>
                <c:pt idx="0">
                  <c:v>5.7467332199999994</c:v>
                </c:pt>
                <c:pt idx="1">
                  <c:v>4.6021097400000004</c:v>
                </c:pt>
                <c:pt idx="2">
                  <c:v>6.2106609400000004</c:v>
                </c:pt>
                <c:pt idx="3">
                  <c:v>5.3047050000000002</c:v>
                </c:pt>
                <c:pt idx="4">
                  <c:v>7.6921150000000003</c:v>
                </c:pt>
                <c:pt idx="5">
                  <c:v>8.0736229999999995</c:v>
                </c:pt>
                <c:pt idx="6">
                  <c:v>9.8911189999999998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77-4C42-80C0-3BAD9D3E9EF0}"/>
            </c:ext>
          </c:extLst>
        </c:ser>
        <c:ser>
          <c:idx val="3"/>
          <c:order val="3"/>
          <c:tx>
            <c:strRef>
              <c:f>'GF Revs for Council'!$G$119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A577-4C42-80C0-3BAD9D3E9EF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A577-4C42-80C0-3BAD9D3E9EF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A577-4C42-80C0-3BAD9D3E9EF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A577-4C42-80C0-3BAD9D3E9EF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A577-4C42-80C0-3BAD9D3E9EF0}"/>
              </c:ext>
            </c:extLst>
          </c:dPt>
          <c:cat>
            <c:strRef>
              <c:f>'GF Revs for Council'!$E$111:$K$111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Council'!$E$115:$K$115</c:f>
              <c:numCache>
                <c:formatCode>#,##0.0_);\(#,##0.0\)</c:formatCode>
                <c:ptCount val="7"/>
                <c:pt idx="0">
                  <c:v>5.7467332199999994</c:v>
                </c:pt>
                <c:pt idx="1">
                  <c:v>4.6021097400000004</c:v>
                </c:pt>
                <c:pt idx="2">
                  <c:v>6.2106609400000004</c:v>
                </c:pt>
                <c:pt idx="3">
                  <c:v>5.3047050000000002</c:v>
                </c:pt>
                <c:pt idx="4">
                  <c:v>7.6921150000000003</c:v>
                </c:pt>
                <c:pt idx="5">
                  <c:v>6.8367509999999996</c:v>
                </c:pt>
                <c:pt idx="6">
                  <c:v>9.8911189999999998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A577-4C42-80C0-3BAD9D3E9E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'GF Revs for Council'!$D$113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'GF Revs for Council'!$E$111:$K$111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'GF Revs for Council'!$E$113:$K$113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5746733.2199999997</c:v>
                      </c:pt>
                      <c:pt idx="1">
                        <c:v>4602109.74</c:v>
                      </c:pt>
                      <c:pt idx="2">
                        <c:v>6210660.9400000004</c:v>
                      </c:pt>
                      <c:pt idx="3">
                        <c:v>5304705</c:v>
                      </c:pt>
                      <c:pt idx="4">
                        <c:v>7692115</c:v>
                      </c:pt>
                      <c:pt idx="5">
                        <c:v>8073623</c:v>
                      </c:pt>
                      <c:pt idx="6">
                        <c:v>9891119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A577-4C42-80C0-3BAD9D3E9EF0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Council'!$D$114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Council'!$E$111:$K$111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Council'!$E$114:$K$114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A577-4C42-80C0-3BAD9D3E9EF0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'GF Revs for Council'!$D$118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609758110019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'GF Revs for Council'!$D$148</c:f>
              <c:strCache>
                <c:ptCount val="1"/>
                <c:pt idx="0">
                  <c:v>Actuals ('25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B6F-4203-8968-61CEB5F03EAF}"/>
              </c:ext>
            </c:extLst>
          </c:dPt>
          <c:cat>
            <c:strRef>
              <c:f>'GF Revs for Council'!$E$140:$K$140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Council'!$E$141:$K$141</c:f>
              <c:numCache>
                <c:formatCode>#,##0.0_);\(#,##0.0\)</c:formatCode>
                <c:ptCount val="7"/>
                <c:pt idx="0">
                  <c:v>5.3806020999999999</c:v>
                </c:pt>
                <c:pt idx="1">
                  <c:v>5.8103170899999999</c:v>
                </c:pt>
                <c:pt idx="2">
                  <c:v>8.4181368900000013</c:v>
                </c:pt>
                <c:pt idx="3">
                  <c:v>7.7966790000000001</c:v>
                </c:pt>
                <c:pt idx="4">
                  <c:v>7.9395949999999997</c:v>
                </c:pt>
                <c:pt idx="5">
                  <c:v>4.8857989999999996</c:v>
                </c:pt>
                <c:pt idx="6">
                  <c:v>7.3463219999999998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6F-4203-8968-61CEB5F03EAF}"/>
            </c:ext>
          </c:extLst>
        </c:ser>
        <c:ser>
          <c:idx val="3"/>
          <c:order val="3"/>
          <c:tx>
            <c:strRef>
              <c:f>'GF Revs for Council'!$G$148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B6F-4203-8968-61CEB5F03EA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B6F-4203-8968-61CEB5F03EA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1B6F-4203-8968-61CEB5F03EA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1B6F-4203-8968-61CEB5F03EA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1B6F-4203-8968-61CEB5F03EAF}"/>
              </c:ext>
            </c:extLst>
          </c:dPt>
          <c:cat>
            <c:strRef>
              <c:f>'GF Revs for Council'!$E$140:$K$140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Council'!$E$144:$K$144</c:f>
              <c:numCache>
                <c:formatCode>#,##0.0_);\(#,##0.0\)</c:formatCode>
                <c:ptCount val="7"/>
                <c:pt idx="0">
                  <c:v>5.3806020999999999</c:v>
                </c:pt>
                <c:pt idx="1">
                  <c:v>5.8103170899999999</c:v>
                </c:pt>
                <c:pt idx="2">
                  <c:v>8.4181368900000013</c:v>
                </c:pt>
                <c:pt idx="3">
                  <c:v>7.7966790000000001</c:v>
                </c:pt>
                <c:pt idx="4">
                  <c:v>7.9395949999999997</c:v>
                </c:pt>
                <c:pt idx="5">
                  <c:v>7.3894919999999997</c:v>
                </c:pt>
                <c:pt idx="6">
                  <c:v>7.3463219999999998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1B6F-4203-8968-61CEB5F03E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'GF Revs for Council'!$D$142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'GF Revs for Council'!$E$140:$K$140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'GF Revs for Council'!$E$142:$K$142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5380602.0999999996</c:v>
                      </c:pt>
                      <c:pt idx="1">
                        <c:v>5810317.0899999999</c:v>
                      </c:pt>
                      <c:pt idx="2">
                        <c:v>8418136.8900000006</c:v>
                      </c:pt>
                      <c:pt idx="3">
                        <c:v>7796679</c:v>
                      </c:pt>
                      <c:pt idx="4">
                        <c:v>7939595</c:v>
                      </c:pt>
                      <c:pt idx="5">
                        <c:v>4885799</c:v>
                      </c:pt>
                      <c:pt idx="6">
                        <c:v>7346322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1B6F-4203-8968-61CEB5F03EAF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Council'!$D$143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Council'!$E$140:$K$140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Council'!$E$143:$K$143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1B6F-4203-8968-61CEB5F03EAF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'GF Revs for Council'!$D$89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609758110019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'GF Revs for Council'!$D$177</c:f>
              <c:strCache>
                <c:ptCount val="1"/>
                <c:pt idx="0">
                  <c:v>Actuals ('25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33F-4DA2-AAAF-E453AA726E3E}"/>
              </c:ext>
            </c:extLst>
          </c:dPt>
          <c:cat>
            <c:strRef>
              <c:f>'GF Revs for Council'!$E$169:$K$169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Council'!$E$170:$K$170</c:f>
              <c:numCache>
                <c:formatCode>#,##0.0_);\(#,##0.0\)</c:formatCode>
                <c:ptCount val="7"/>
                <c:pt idx="0">
                  <c:v>1.30114164</c:v>
                </c:pt>
                <c:pt idx="1">
                  <c:v>0.25604017000000001</c:v>
                </c:pt>
                <c:pt idx="2">
                  <c:v>0.13655906000000001</c:v>
                </c:pt>
                <c:pt idx="3">
                  <c:v>4.662032</c:v>
                </c:pt>
                <c:pt idx="4">
                  <c:v>9.9181840000000001</c:v>
                </c:pt>
                <c:pt idx="5">
                  <c:v>7.1795150000000003</c:v>
                </c:pt>
                <c:pt idx="6">
                  <c:v>5.2060000000000004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3F-4DA2-AAAF-E453AA726E3E}"/>
            </c:ext>
          </c:extLst>
        </c:ser>
        <c:ser>
          <c:idx val="3"/>
          <c:order val="3"/>
          <c:tx>
            <c:strRef>
              <c:f>'GF Revs for Council'!$G$177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33F-4DA2-AAAF-E453AA726E3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33F-4DA2-AAAF-E453AA726E3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533F-4DA2-AAAF-E453AA726E3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533F-4DA2-AAAF-E453AA726E3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533F-4DA2-AAAF-E453AA726E3E}"/>
              </c:ext>
            </c:extLst>
          </c:dPt>
          <c:cat>
            <c:strRef>
              <c:f>'GF Revs for Council'!$E$169:$K$169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Council'!$E$173:$K$173</c:f>
              <c:numCache>
                <c:formatCode>#,##0.0_);\(#,##0.0\)</c:formatCode>
                <c:ptCount val="7"/>
                <c:pt idx="0">
                  <c:v>1.30114164</c:v>
                </c:pt>
                <c:pt idx="1">
                  <c:v>0.25604017000000001</c:v>
                </c:pt>
                <c:pt idx="2">
                  <c:v>0.13655906000000001</c:v>
                </c:pt>
                <c:pt idx="3">
                  <c:v>4.662032</c:v>
                </c:pt>
                <c:pt idx="4">
                  <c:v>9.9181840000000001</c:v>
                </c:pt>
                <c:pt idx="5">
                  <c:v>8.1790000000000003</c:v>
                </c:pt>
                <c:pt idx="6">
                  <c:v>5.2060000000000004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533F-4DA2-AAAF-E453AA726E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'GF Revs for Council'!$D$171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'GF Revs for Council'!$E$169:$K$169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'GF Revs for Council'!$E$171:$K$171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1301141.6399999999</c:v>
                      </c:pt>
                      <c:pt idx="1">
                        <c:v>256040.17</c:v>
                      </c:pt>
                      <c:pt idx="2">
                        <c:v>136559.06</c:v>
                      </c:pt>
                      <c:pt idx="3">
                        <c:v>4662032</c:v>
                      </c:pt>
                      <c:pt idx="4">
                        <c:v>9918184</c:v>
                      </c:pt>
                      <c:pt idx="5">
                        <c:v>7179515</c:v>
                      </c:pt>
                      <c:pt idx="6">
                        <c:v>5206000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533F-4DA2-AAAF-E453AA726E3E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Council'!$D$172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Council'!$E$169:$K$169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Council'!$E$172:$K$172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533F-4DA2-AAAF-E453AA726E3E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'GF Revs for Council'!$D$176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609758110019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'GF Revs for Council'!$D$206</c:f>
              <c:strCache>
                <c:ptCount val="1"/>
                <c:pt idx="0">
                  <c:v>Actuals ('25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B49-4F52-872D-40D56209CC9F}"/>
              </c:ext>
            </c:extLst>
          </c:dPt>
          <c:cat>
            <c:strRef>
              <c:f>'GF Revs for Council'!$E$198:$K$198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Council'!$E$199:$K$199</c:f>
              <c:numCache>
                <c:formatCode>#,##0.0_);\(#,##0.0\)</c:formatCode>
                <c:ptCount val="7"/>
                <c:pt idx="0">
                  <c:v>9.451577519999999</c:v>
                </c:pt>
                <c:pt idx="1">
                  <c:v>10.16883575</c:v>
                </c:pt>
                <c:pt idx="2">
                  <c:v>10.029801560000001</c:v>
                </c:pt>
                <c:pt idx="3">
                  <c:v>11.038061000000001</c:v>
                </c:pt>
                <c:pt idx="4">
                  <c:v>10.054095999999999</c:v>
                </c:pt>
                <c:pt idx="5">
                  <c:v>10.975680000000001</c:v>
                </c:pt>
                <c:pt idx="6">
                  <c:v>10.380146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49-4F52-872D-40D56209CC9F}"/>
            </c:ext>
          </c:extLst>
        </c:ser>
        <c:ser>
          <c:idx val="3"/>
          <c:order val="3"/>
          <c:tx>
            <c:strRef>
              <c:f>'GF Revs for Council'!$G$206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B49-4F52-872D-40D56209CC9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B49-4F52-872D-40D56209CC9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9B49-4F52-872D-40D56209CC9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9B49-4F52-872D-40D56209CC9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9B49-4F52-872D-40D56209CC9F}"/>
              </c:ext>
            </c:extLst>
          </c:dPt>
          <c:cat>
            <c:strRef>
              <c:f>'GF Revs for Council'!$E$198:$K$198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Council'!$E$202:$K$202</c:f>
              <c:numCache>
                <c:formatCode>#,##0.0_);\(#,##0.0\)</c:formatCode>
                <c:ptCount val="7"/>
                <c:pt idx="0">
                  <c:v>9.451577519999999</c:v>
                </c:pt>
                <c:pt idx="1">
                  <c:v>10.16883575</c:v>
                </c:pt>
                <c:pt idx="2">
                  <c:v>10.029801560000001</c:v>
                </c:pt>
                <c:pt idx="3">
                  <c:v>11.038061000000001</c:v>
                </c:pt>
                <c:pt idx="4">
                  <c:v>10.054095999999999</c:v>
                </c:pt>
                <c:pt idx="5">
                  <c:v>10.568396999999999</c:v>
                </c:pt>
                <c:pt idx="6">
                  <c:v>10.380146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B49-4F52-872D-40D56209CC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'GF Revs for Council'!$D$200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'GF Revs for Council'!$E$198:$K$198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'GF Revs for Council'!$E$200:$K$200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9451577.5199999996</c:v>
                      </c:pt>
                      <c:pt idx="1">
                        <c:v>10168835.75</c:v>
                      </c:pt>
                      <c:pt idx="2">
                        <c:v>10029801.560000001</c:v>
                      </c:pt>
                      <c:pt idx="3">
                        <c:v>11038061</c:v>
                      </c:pt>
                      <c:pt idx="4">
                        <c:v>10054096</c:v>
                      </c:pt>
                      <c:pt idx="5">
                        <c:v>10975680</c:v>
                      </c:pt>
                      <c:pt idx="6">
                        <c:v>10380146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9B49-4F52-872D-40D56209CC9F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Council'!$D$201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Council'!$E$198:$K$198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Council'!$E$201:$K$201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9B49-4F52-872D-40D56209CC9F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'GF Revs for Council'!$D$205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609758110019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'GF Revs for Council'!$D$235</c:f>
              <c:strCache>
                <c:ptCount val="1"/>
                <c:pt idx="0">
                  <c:v>Actuals ('25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1EF-4076-8D9C-16DC50A8C74E}"/>
              </c:ext>
            </c:extLst>
          </c:dPt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1EF-4076-8D9C-16DC50A8C74E}"/>
              </c:ext>
            </c:extLst>
          </c:dPt>
          <c:cat>
            <c:strRef>
              <c:f>'GF Revs for Council'!$E$227:$K$227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Council'!$E$228:$K$228</c:f>
              <c:numCache>
                <c:formatCode>#,##0.0_);\(#,##0.0\)</c:formatCode>
                <c:ptCount val="7"/>
                <c:pt idx="0">
                  <c:v>5.6246561699999997</c:v>
                </c:pt>
                <c:pt idx="1">
                  <c:v>6.6222248399999994</c:v>
                </c:pt>
                <c:pt idx="2">
                  <c:v>7.5397354600000002</c:v>
                </c:pt>
                <c:pt idx="3">
                  <c:v>7.2496390000000002</c:v>
                </c:pt>
                <c:pt idx="4">
                  <c:v>11.929072</c:v>
                </c:pt>
                <c:pt idx="5">
                  <c:v>12.422847000000001</c:v>
                </c:pt>
                <c:pt idx="6">
                  <c:v>12.408649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1EF-4076-8D9C-16DC50A8C74E}"/>
            </c:ext>
          </c:extLst>
        </c:ser>
        <c:ser>
          <c:idx val="3"/>
          <c:order val="3"/>
          <c:tx>
            <c:strRef>
              <c:f>'GF Revs for Council'!$G$235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1EF-4076-8D9C-16DC50A8C74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51EF-4076-8D9C-16DC50A8C74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51EF-4076-8D9C-16DC50A8C74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51EF-4076-8D9C-16DC50A8C74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51EF-4076-8D9C-16DC50A8C74E}"/>
              </c:ext>
            </c:extLst>
          </c:dPt>
          <c:cat>
            <c:strRef>
              <c:f>'GF Revs for Council'!$E$227:$K$227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Council'!$E$231:$K$231</c:f>
              <c:numCache>
                <c:formatCode>#,##0.0_);\(#,##0.0\)</c:formatCode>
                <c:ptCount val="7"/>
                <c:pt idx="0">
                  <c:v>5.6246561699999997</c:v>
                </c:pt>
                <c:pt idx="1">
                  <c:v>6.6222248399999994</c:v>
                </c:pt>
                <c:pt idx="2">
                  <c:v>7.5397354600000002</c:v>
                </c:pt>
                <c:pt idx="3">
                  <c:v>7.2496390000000002</c:v>
                </c:pt>
                <c:pt idx="4">
                  <c:v>11.929072</c:v>
                </c:pt>
                <c:pt idx="5">
                  <c:v>12.36894</c:v>
                </c:pt>
                <c:pt idx="6">
                  <c:v>12.408649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51EF-4076-8D9C-16DC50A8C7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'GF Revs for Council'!$D$229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'GF Revs for Council'!$E$227:$K$227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'GF Revs for Council'!$E$229:$K$229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5624656.1699999999</c:v>
                      </c:pt>
                      <c:pt idx="1">
                        <c:v>6622224.8399999999</c:v>
                      </c:pt>
                      <c:pt idx="2">
                        <c:v>7539735.46</c:v>
                      </c:pt>
                      <c:pt idx="3">
                        <c:v>7249639</c:v>
                      </c:pt>
                      <c:pt idx="4">
                        <c:v>11929072</c:v>
                      </c:pt>
                      <c:pt idx="5">
                        <c:v>12422847</c:v>
                      </c:pt>
                      <c:pt idx="6">
                        <c:v>12408649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0-51EF-4076-8D9C-16DC50A8C74E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Council'!$D$230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Council'!$E$227:$K$227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Council'!$E$230:$K$230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1-51EF-4076-8D9C-16DC50A8C74E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'GF Revs for Council'!$D$234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609758110019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'GF Revs for Council'!$D$264</c:f>
              <c:strCache>
                <c:ptCount val="1"/>
                <c:pt idx="0">
                  <c:v>Actuals ('25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7AA-4864-8524-ED55F1C3AD9B}"/>
              </c:ext>
            </c:extLst>
          </c:dPt>
          <c:cat>
            <c:strRef>
              <c:f>'GF Revs for Council'!$E$256:$K$256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Council'!$E$257:$K$257</c:f>
              <c:numCache>
                <c:formatCode>#,##0.0_);\(#,##0.0\)</c:formatCode>
                <c:ptCount val="7"/>
                <c:pt idx="0">
                  <c:v>11.64043416</c:v>
                </c:pt>
                <c:pt idx="1">
                  <c:v>12.44155276</c:v>
                </c:pt>
                <c:pt idx="2">
                  <c:v>13.567280330000001</c:v>
                </c:pt>
                <c:pt idx="3">
                  <c:v>12.423802999999999</c:v>
                </c:pt>
                <c:pt idx="4">
                  <c:v>12.662663999999999</c:v>
                </c:pt>
                <c:pt idx="5">
                  <c:v>12.943173</c:v>
                </c:pt>
                <c:pt idx="6">
                  <c:v>12.943173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AA-4864-8524-ED55F1C3AD9B}"/>
            </c:ext>
          </c:extLst>
        </c:ser>
        <c:ser>
          <c:idx val="3"/>
          <c:order val="3"/>
          <c:tx>
            <c:strRef>
              <c:f>'GF Revs for Council'!$G$264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7AA-4864-8524-ED55F1C3AD9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D7AA-4864-8524-ED55F1C3AD9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D7AA-4864-8524-ED55F1C3AD9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D7AA-4864-8524-ED55F1C3AD9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D7AA-4864-8524-ED55F1C3AD9B}"/>
              </c:ext>
            </c:extLst>
          </c:dPt>
          <c:cat>
            <c:strRef>
              <c:f>'GF Revs for Council'!$E$256:$K$256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'GF Revs for Council'!$E$260:$K$260</c:f>
              <c:numCache>
                <c:formatCode>#,##0.0_);\(#,##0.0\)</c:formatCode>
                <c:ptCount val="7"/>
                <c:pt idx="0">
                  <c:v>11.64043416</c:v>
                </c:pt>
                <c:pt idx="1">
                  <c:v>12.44155276</c:v>
                </c:pt>
                <c:pt idx="2">
                  <c:v>13.567280330000001</c:v>
                </c:pt>
                <c:pt idx="3">
                  <c:v>12.423802999999999</c:v>
                </c:pt>
                <c:pt idx="4">
                  <c:v>12.662663999999999</c:v>
                </c:pt>
                <c:pt idx="5">
                  <c:v>12.357549000000001</c:v>
                </c:pt>
                <c:pt idx="6">
                  <c:v>12.943173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7AA-4864-8524-ED55F1C3AD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'GF Revs for Council'!$D$258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'GF Revs for Council'!$E$256:$K$256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'GF Revs for Council'!$E$258:$K$258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11640434.16</c:v>
                      </c:pt>
                      <c:pt idx="1">
                        <c:v>12441552.76</c:v>
                      </c:pt>
                      <c:pt idx="2">
                        <c:v>13567280.33</c:v>
                      </c:pt>
                      <c:pt idx="3">
                        <c:v>12423803</c:v>
                      </c:pt>
                      <c:pt idx="4">
                        <c:v>12662664</c:v>
                      </c:pt>
                      <c:pt idx="5">
                        <c:v>12943173</c:v>
                      </c:pt>
                      <c:pt idx="6">
                        <c:v>12943173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D7AA-4864-8524-ED55F1C3AD9B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Council'!$D$259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Council'!$E$256:$K$256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'GF Revs for Council'!$E$259:$K$259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D7AA-4864-8524-ED55F1C3AD9B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'GF Revs for Council'!$D$263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609758110019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'WS Revs for Council'!$D$171</c:f>
              <c:strCache>
                <c:ptCount val="1"/>
                <c:pt idx="0">
                  <c:v>Actuals ('25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370-489B-9FCC-5EEF58EEE590}"/>
              </c:ext>
            </c:extLst>
          </c:dPt>
          <c:cat>
            <c:strRef>
              <c:f>'WS Revs for Council'!$E$163:$K$163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'WS Revs for Council'!$E$164:$K$164</c:f>
              <c:numCache>
                <c:formatCode>#,##0.0_);\(#,##0.0\)</c:formatCode>
                <c:ptCount val="7"/>
                <c:pt idx="0">
                  <c:v>78.638914789999987</c:v>
                </c:pt>
                <c:pt idx="1">
                  <c:v>83.159967839999993</c:v>
                </c:pt>
                <c:pt idx="2">
                  <c:v>87.51134970999999</c:v>
                </c:pt>
                <c:pt idx="3">
                  <c:v>91.028723999999997</c:v>
                </c:pt>
                <c:pt idx="4">
                  <c:v>89.326487999999998</c:v>
                </c:pt>
                <c:pt idx="5">
                  <c:v>96.077814239434886</c:v>
                </c:pt>
                <c:pt idx="6">
                  <c:v>100.604153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70-489B-9FCC-5EEF58EEE590}"/>
            </c:ext>
          </c:extLst>
        </c:ser>
        <c:ser>
          <c:idx val="3"/>
          <c:order val="3"/>
          <c:tx>
            <c:strRef>
              <c:f>'WS Revs for Council'!$G$171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370-489B-9FCC-5EEF58EEE59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2370-489B-9FCC-5EEF58EEE59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2370-489B-9FCC-5EEF58EEE59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2370-489B-9FCC-5EEF58EEE59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2370-489B-9FCC-5EEF58EEE590}"/>
              </c:ext>
            </c:extLst>
          </c:dPt>
          <c:cat>
            <c:strRef>
              <c:f>'WS Revs for Council'!$E$163:$K$163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'WS Revs for Council'!$E$167:$K$167</c:f>
              <c:numCache>
                <c:formatCode>#,##0.0_);\(#,##0.0\)</c:formatCode>
                <c:ptCount val="7"/>
                <c:pt idx="0">
                  <c:v>78.638914789999987</c:v>
                </c:pt>
                <c:pt idx="1">
                  <c:v>83.159967839999993</c:v>
                </c:pt>
                <c:pt idx="2">
                  <c:v>87.51134970999999</c:v>
                </c:pt>
                <c:pt idx="3">
                  <c:v>91.028723999999997</c:v>
                </c:pt>
                <c:pt idx="4">
                  <c:v>89.326487999999998</c:v>
                </c:pt>
                <c:pt idx="5">
                  <c:v>98.066999999999993</c:v>
                </c:pt>
                <c:pt idx="6">
                  <c:v>100.604153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370-489B-9FCC-5EEF58EEE5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'WS Revs for Council'!$D$165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'WS Revs for Council'!$E$163:$K$163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'WS Revs for Council'!$E$165:$K$165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78638914.789999992</c:v>
                      </c:pt>
                      <c:pt idx="1">
                        <c:v>83159967.839999989</c:v>
                      </c:pt>
                      <c:pt idx="2">
                        <c:v>87511349.709999993</c:v>
                      </c:pt>
                      <c:pt idx="3">
                        <c:v>91028724</c:v>
                      </c:pt>
                      <c:pt idx="4">
                        <c:v>89326488</c:v>
                      </c:pt>
                      <c:pt idx="5">
                        <c:v>96077814.239434883</c:v>
                      </c:pt>
                      <c:pt idx="6">
                        <c:v>100604153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2370-489B-9FCC-5EEF58EEE590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Council'!$D$166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Council'!$E$163:$K$163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Council'!$E$166:$K$166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2370-489B-9FCC-5EEF58EEE590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'WS Revs for Council'!$D$170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1.7385497429920353E-2"/>
              <c:y val="0.250391197177962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  <c:majorUnit val="25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6661706590955519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solidFill>
        <a:srgbClr val="5B9BD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'Water-Sewer Fund - Revenues'!$U$18</c:f>
          <c:strCache>
            <c:ptCount val="1"/>
            <c:pt idx="0">
              <c:v>Water/Sewer Fund Revenues 
Fiscal Year 2026</c:v>
            </c:pt>
          </c:strCache>
        </c:strRef>
      </c:tx>
      <c:layout>
        <c:manualLayout>
          <c:xMode val="edge"/>
          <c:yMode val="edge"/>
          <c:x val="0.34351375596238015"/>
          <c:y val="2.19339649727246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2"/>
          <c:tx>
            <c:strRef>
              <c:f>'Water-Sewer Fund - Revenues'!$V$3</c:f>
              <c:strCache>
                <c:ptCount val="1"/>
                <c:pt idx="0">
                  <c:v>Combined Percent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2EE-45E9-B806-CE91BAB243B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2EE-45E9-B806-CE91BAB243BB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2EE-45E9-B806-CE91BAB243B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2EE-45E9-B806-CE91BAB243B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2EE-45E9-B806-CE91BAB243B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2EE-45E9-B806-CE91BAB243BB}"/>
              </c:ext>
            </c:extLst>
          </c:dPt>
          <c:dPt>
            <c:idx val="6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D2EE-45E9-B806-CE91BAB243BB}"/>
              </c:ext>
            </c:extLst>
          </c:dPt>
          <c:dLbls>
            <c:dLbl>
              <c:idx val="0"/>
              <c:layout>
                <c:manualLayout>
                  <c:x val="-4.7454371333831138E-2"/>
                  <c:y val="-5.72788024592354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940826422536185"/>
                      <c:h val="0.1948201609789420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2EE-45E9-B806-CE91BAB243BB}"/>
                </c:ext>
              </c:extLst>
            </c:dLbl>
            <c:dLbl>
              <c:idx val="1"/>
              <c:layout>
                <c:manualLayout>
                  <c:x val="4.7967082466067193E-2"/>
                  <c:y val="3.345866336589842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48630337956778"/>
                      <c:h val="0.1425249735166869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2EE-45E9-B806-CE91BAB243BB}"/>
                </c:ext>
              </c:extLst>
            </c:dLbl>
            <c:dLbl>
              <c:idx val="2"/>
              <c:layout>
                <c:manualLayout>
                  <c:x val="4.4784784093089142E-2"/>
                  <c:y val="-5.89784866395398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28627657069285"/>
                      <c:h val="0.1193798449612403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2EE-45E9-B806-CE91BAB243BB}"/>
                </c:ext>
              </c:extLst>
            </c:dLbl>
            <c:dLbl>
              <c:idx val="3"/>
              <c:layout>
                <c:manualLayout>
                  <c:x val="5.7975264423858884E-2"/>
                  <c:y val="-4.54600778792759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221815165433251"/>
                      <c:h val="4.93327490325515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D2EE-45E9-B806-CE91BAB243BB}"/>
                </c:ext>
              </c:extLst>
            </c:dLbl>
            <c:dLbl>
              <c:idx val="6"/>
              <c:layout>
                <c:manualLayout>
                  <c:x val="3.7230666024340074E-2"/>
                  <c:y val="7.251682050376285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982655671044712"/>
                      <c:h val="0.1120599562406565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D2EE-45E9-B806-CE91BAB243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'Water-Sewer Fund - Revenues'!$T$4:$T$10</c:f>
              <c:strCache>
                <c:ptCount val="7"/>
                <c:pt idx="0">
                  <c:v>Water/Sewer User Fees (66.1%)</c:v>
                </c:pt>
                <c:pt idx="1">
                  <c:v>Stormwater Billings (10.7%)</c:v>
                </c:pt>
                <c:pt idx="2">
                  <c:v>NCC Sewer Services (22.8%)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Rentals / Solar Panels / Misc. (0.5%)</c:v>
                </c:pt>
              </c:strCache>
            </c:strRef>
          </c:cat>
          <c:val>
            <c:numRef>
              <c:f>'Water-Sewer Fund - Revenues'!$V$4:$V$10</c:f>
              <c:numCache>
                <c:formatCode>0.0%</c:formatCode>
                <c:ptCount val="7"/>
                <c:pt idx="0">
                  <c:v>0.66077757247257973</c:v>
                </c:pt>
                <c:pt idx="1">
                  <c:v>0.10698549392886395</c:v>
                </c:pt>
                <c:pt idx="2">
                  <c:v>0.22773413737701265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4.5027962215436574E-3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2EE-45E9-B806-CE91BAB243B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43"/>
        <c:extLst>
          <c:ext xmlns:c15="http://schemas.microsoft.com/office/drawing/2012/chart" uri="{02D57815-91ED-43cb-92C2-25804820EDAC}">
            <c15:filteredPieSeries>
              <c15:ser>
                <c:idx val="11"/>
                <c:order val="0"/>
                <c:tx>
                  <c:strRef>
                    <c:extLst>
                      <c:ext uri="{02D57815-91ED-43cb-92C2-25804820EDAC}">
                        <c15:formulaRef>
                          <c15:sqref>'Water-Sewer Fund - Revenues'!$R$3</c15:sqref>
                        </c15:formulaRef>
                      </c:ext>
                    </c:extLst>
                    <c:strCache>
                      <c:ptCount val="1"/>
                      <c:pt idx="0">
                        <c:v>Percent of Total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0-D2EE-45E9-B806-CE91BAB243BB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2-D2EE-45E9-B806-CE91BAB243BB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4-D2EE-45E9-B806-CE91BAB243BB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6-D2EE-45E9-B806-CE91BAB243BB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8-D2EE-45E9-B806-CE91BAB243BB}"/>
                    </c:ext>
                  </c:extLst>
                </c:dPt>
                <c:dPt>
                  <c:idx val="5"/>
                  <c:bubble3D val="0"/>
                  <c:spPr>
                    <a:solidFill>
                      <a:schemeClr val="accent6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A-D2EE-45E9-B806-CE91BAB243BB}"/>
                    </c:ext>
                  </c:extLst>
                </c:dPt>
                <c:dPt>
                  <c:idx val="6"/>
                  <c:bubble3D val="0"/>
                  <c:spPr>
                    <a:solidFill>
                      <a:schemeClr val="accent1">
                        <a:lumMod val="6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C-D2EE-45E9-B806-CE91BAB243BB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'Water-Sewer Fund - Revenues'!$T$4:$T$10</c15:sqref>
                        </c15:formulaRef>
                      </c:ext>
                    </c:extLst>
                    <c:strCache>
                      <c:ptCount val="7"/>
                      <c:pt idx="0">
                        <c:v>Water/Sewer User Fees (66.1%)</c:v>
                      </c:pt>
                      <c:pt idx="1">
                        <c:v>Stormwater Billings (10.7%)</c:v>
                      </c:pt>
                      <c:pt idx="2">
                        <c:v>NCC Sewer Services (22.8%)</c:v>
                      </c:pt>
                      <c:pt idx="3">
                        <c:v>#N/A</c:v>
                      </c:pt>
                      <c:pt idx="4">
                        <c:v>#N/A</c:v>
                      </c:pt>
                      <c:pt idx="5">
                        <c:v>#N/A</c:v>
                      </c:pt>
                      <c:pt idx="6">
                        <c:v>Rentals / Solar Panels / Misc. (0.5%)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'Water-Sewer Fund - Revenues'!$R$4:$R$10</c15:sqref>
                        </c15:formulaRef>
                      </c:ext>
                    </c:extLst>
                    <c:numCache>
                      <c:formatCode>0.0%</c:formatCode>
                      <c:ptCount val="7"/>
                      <c:pt idx="0">
                        <c:v>0.66077757247257973</c:v>
                      </c:pt>
                      <c:pt idx="1">
                        <c:v>0.10698549392886395</c:v>
                      </c:pt>
                      <c:pt idx="2">
                        <c:v>0.22773413737701265</c:v>
                      </c:pt>
                      <c:pt idx="3">
                        <c:v>4.5027962215436574E-3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4.5027962215436574E-3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D-D2EE-45E9-B806-CE91BAB243BB}"/>
                  </c:ext>
                </c:extLst>
              </c15:ser>
            </c15:filteredPieSeries>
            <c15:filteredPieSeries>
              <c15:ser>
                <c:idx val="1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'Water-Sewer Fund - Revenues'!$U$3</c15:sqref>
                        </c15:formulaRef>
                      </c:ext>
                    </c:extLst>
                    <c:strCache>
                      <c:ptCount val="1"/>
                      <c:pt idx="0">
                        <c:v>'Rentals / Solar Panels / Misc.' Percent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F-D2EE-45E9-B806-CE91BAB243BB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1-D2EE-45E9-B806-CE91BAB243BB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3-D2EE-45E9-B806-CE91BAB243BB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5-D2EE-45E9-B806-CE91BAB243BB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7-D2EE-45E9-B806-CE91BAB243BB}"/>
                    </c:ext>
                  </c:extLst>
                </c:dPt>
                <c:dPt>
                  <c:idx val="5"/>
                  <c:bubble3D val="0"/>
                  <c:spPr>
                    <a:solidFill>
                      <a:schemeClr val="accent6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9-D2EE-45E9-B806-CE91BAB243BB}"/>
                    </c:ext>
                  </c:extLst>
                </c:dPt>
                <c:dPt>
                  <c:idx val="6"/>
                  <c:bubble3D val="0"/>
                  <c:spPr>
                    <a:solidFill>
                      <a:schemeClr val="accent1">
                        <a:lumMod val="6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B-D2EE-45E9-B806-CE91BAB243BB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G Times" panose="02020603050405020304" pitchFamily="18" charset="0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'Water-Sewer Fund - Revenues'!$T$4:$T$10</c15:sqref>
                        </c15:formulaRef>
                      </c:ext>
                    </c:extLst>
                    <c:strCache>
                      <c:ptCount val="7"/>
                      <c:pt idx="0">
                        <c:v>Water/Sewer User Fees (66.1%)</c:v>
                      </c:pt>
                      <c:pt idx="1">
                        <c:v>Stormwater Billings (10.7%)</c:v>
                      </c:pt>
                      <c:pt idx="2">
                        <c:v>NCC Sewer Services (22.8%)</c:v>
                      </c:pt>
                      <c:pt idx="3">
                        <c:v>#N/A</c:v>
                      </c:pt>
                      <c:pt idx="4">
                        <c:v>#N/A</c:v>
                      </c:pt>
                      <c:pt idx="5">
                        <c:v>#N/A</c:v>
                      </c:pt>
                      <c:pt idx="6">
                        <c:v>Rentals / Solar Panels / Misc. (0.5%)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'Water-Sewer Fund - Revenues'!$U$4:$U$10</c15:sqref>
                        </c15:formulaRef>
                      </c:ext>
                    </c:extLst>
                    <c:numCache>
                      <c:formatCode>0.0%</c:formatCode>
                      <c:ptCount val="7"/>
                      <c:pt idx="0">
                        <c:v>#N/A</c:v>
                      </c:pt>
                      <c:pt idx="1">
                        <c:v>#N/A</c:v>
                      </c:pt>
                      <c:pt idx="2">
                        <c:v>#N/A</c:v>
                      </c:pt>
                      <c:pt idx="3">
                        <c:v>4.5027962215436574E-3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4.5027962215436574E-3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C-D2EE-45E9-B806-CE91BAB243BB}"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plotVisOnly val="0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1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'WS Revs for Council'!$D$26</c:f>
              <c:strCache>
                <c:ptCount val="1"/>
                <c:pt idx="0">
                  <c:v>Actuals ('25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D27-47FE-9127-ED2085C342C3}"/>
              </c:ext>
            </c:extLst>
          </c:dPt>
          <c:cat>
            <c:strRef>
              <c:f>'WS Revs for Council'!$E$18:$K$18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'WS Revs for Council'!$E$19:$K$19</c:f>
              <c:numCache>
                <c:formatCode>#,##0.0_);\(#,##0.0\)</c:formatCode>
                <c:ptCount val="7"/>
                <c:pt idx="0">
                  <c:v>46.785501329999995</c:v>
                </c:pt>
                <c:pt idx="1">
                  <c:v>53.507701320000002</c:v>
                </c:pt>
                <c:pt idx="2">
                  <c:v>56.525888569999999</c:v>
                </c:pt>
                <c:pt idx="3">
                  <c:v>58.225814999999997</c:v>
                </c:pt>
                <c:pt idx="4">
                  <c:v>66.935407999999995</c:v>
                </c:pt>
                <c:pt idx="5">
                  <c:v>62.689763999999997</c:v>
                </c:pt>
                <c:pt idx="6">
                  <c:v>66.476967999999999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27-47FE-9127-ED2085C342C3}"/>
            </c:ext>
          </c:extLst>
        </c:ser>
        <c:ser>
          <c:idx val="3"/>
          <c:order val="3"/>
          <c:tx>
            <c:strRef>
              <c:f>'WS Revs for Council'!$G$26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D27-47FE-9127-ED2085C342C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DD27-47FE-9127-ED2085C342C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DD27-47FE-9127-ED2085C342C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DD27-47FE-9127-ED2085C342C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DD27-47FE-9127-ED2085C342C3}"/>
              </c:ext>
            </c:extLst>
          </c:dPt>
          <c:cat>
            <c:strRef>
              <c:f>'WS Revs for Council'!$E$18:$K$18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'WS Revs for Council'!$E$22:$K$22</c:f>
              <c:numCache>
                <c:formatCode>#,##0.0_);\(#,##0.0\)</c:formatCode>
                <c:ptCount val="7"/>
                <c:pt idx="0">
                  <c:v>46.785501329999995</c:v>
                </c:pt>
                <c:pt idx="1">
                  <c:v>53.507701320000002</c:v>
                </c:pt>
                <c:pt idx="2">
                  <c:v>56.525888569999999</c:v>
                </c:pt>
                <c:pt idx="3">
                  <c:v>58.225814999999997</c:v>
                </c:pt>
                <c:pt idx="4">
                  <c:v>66.935407999999995</c:v>
                </c:pt>
                <c:pt idx="5">
                  <c:v>64.772000000000006</c:v>
                </c:pt>
                <c:pt idx="6">
                  <c:v>66.476967999999999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D27-47FE-9127-ED2085C342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'WS Revs for Council'!$D$20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'WS Revs for Council'!$E$18:$K$18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'WS Revs for Council'!$E$20:$K$20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46785501.329999998</c:v>
                      </c:pt>
                      <c:pt idx="1">
                        <c:v>53507701.32</c:v>
                      </c:pt>
                      <c:pt idx="2">
                        <c:v>56525888.57</c:v>
                      </c:pt>
                      <c:pt idx="3">
                        <c:v>58225815</c:v>
                      </c:pt>
                      <c:pt idx="4">
                        <c:v>66935408</c:v>
                      </c:pt>
                      <c:pt idx="5">
                        <c:v>62689764</c:v>
                      </c:pt>
                      <c:pt idx="6">
                        <c:v>66476968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DD27-47FE-9127-ED2085C342C3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Council'!$D$21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Council'!$E$18:$K$18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Council'!$E$21:$K$21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DD27-47FE-9127-ED2085C342C3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'WS Revs for Council'!$D$54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6097581100193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'WS Revs for Council'!$D$55</c:f>
              <c:strCache>
                <c:ptCount val="1"/>
                <c:pt idx="0">
                  <c:v>Actuals ('25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E8-4951-951E-7370E372BFB7}"/>
              </c:ext>
            </c:extLst>
          </c:dPt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9E8-4951-951E-7370E372BFB7}"/>
              </c:ext>
            </c:extLst>
          </c:dPt>
          <c:cat>
            <c:strRef>
              <c:f>'WS Revs for Council'!$E$47:$K$47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'WS Revs for Council'!$E$48:$K$48</c:f>
              <c:numCache>
                <c:formatCode>#,##0.0_);\(#,##0.0\)</c:formatCode>
                <c:ptCount val="7"/>
                <c:pt idx="0">
                  <c:v>8.3011518500000001</c:v>
                </c:pt>
                <c:pt idx="1">
                  <c:v>9.3184563100000002</c:v>
                </c:pt>
                <c:pt idx="2">
                  <c:v>9.6451595700000006</c:v>
                </c:pt>
                <c:pt idx="3">
                  <c:v>9.6475329999999992</c:v>
                </c:pt>
                <c:pt idx="4">
                  <c:v>3.0353870000000001</c:v>
                </c:pt>
                <c:pt idx="5">
                  <c:v>10.107263279069517</c:v>
                </c:pt>
                <c:pt idx="6">
                  <c:v>10.763185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E8-4951-951E-7370E372BFB7}"/>
            </c:ext>
          </c:extLst>
        </c:ser>
        <c:ser>
          <c:idx val="3"/>
          <c:order val="3"/>
          <c:tx>
            <c:strRef>
              <c:f>'WS Revs for Council'!$G$55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F9E8-4951-951E-7370E372BFB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F9E8-4951-951E-7370E372BFB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F9E8-4951-951E-7370E372BFB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F9E8-4951-951E-7370E372BFB7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F9E8-4951-951E-7370E372BFB7}"/>
              </c:ext>
            </c:extLst>
          </c:dPt>
          <c:dPt>
            <c:idx val="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F9E8-4951-951E-7370E372BFB7}"/>
              </c:ext>
            </c:extLst>
          </c:dPt>
          <c:cat>
            <c:strRef>
              <c:f>'WS Revs for Council'!$E$47:$K$47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'WS Revs for Council'!$E$51:$K$51</c:f>
              <c:numCache>
                <c:formatCode>#,##0.0_);\(#,##0.0\)</c:formatCode>
                <c:ptCount val="7"/>
                <c:pt idx="0">
                  <c:v>8.3011518500000001</c:v>
                </c:pt>
                <c:pt idx="1">
                  <c:v>9.3184563100000002</c:v>
                </c:pt>
                <c:pt idx="2">
                  <c:v>9.6451595700000006</c:v>
                </c:pt>
                <c:pt idx="3">
                  <c:v>9.6475329999999992</c:v>
                </c:pt>
                <c:pt idx="4">
                  <c:v>3.0353870000000001</c:v>
                </c:pt>
                <c:pt idx="5">
                  <c:v>10.07</c:v>
                </c:pt>
                <c:pt idx="6">
                  <c:v>10.763185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F9E8-4951-951E-7370E372BF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'WS Revs for Council'!$D$49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'WS Revs for Council'!$E$47:$K$47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'WS Revs for Council'!$E$49:$K$49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8301151.8499999996</c:v>
                      </c:pt>
                      <c:pt idx="1">
                        <c:v>9318456.3100000005</c:v>
                      </c:pt>
                      <c:pt idx="2">
                        <c:v>9645159.5700000003</c:v>
                      </c:pt>
                      <c:pt idx="3">
                        <c:v>9647533</c:v>
                      </c:pt>
                      <c:pt idx="4">
                        <c:v>3035387</c:v>
                      </c:pt>
                      <c:pt idx="5">
                        <c:v>10107263.279069517</c:v>
                      </c:pt>
                      <c:pt idx="6">
                        <c:v>10763185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2-F9E8-4951-951E-7370E372BFB7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Council'!$D$50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Council'!$E$47:$K$47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Council'!$E$50:$K$50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F9E8-4951-951E-7370E372BFB7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'WS Revs for Council'!$D$54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7256001769362374E-2"/>
              <c:y val="0.2186370294434477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  <c:majorUnit val="2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952477910163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398065831752"/>
          <c:y val="6.7128755166417212E-2"/>
          <c:w val="0.75357434303131554"/>
          <c:h val="0.743996112556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'WS Revs for Council'!$D$84</c:f>
              <c:strCache>
                <c:ptCount val="1"/>
                <c:pt idx="0">
                  <c:v>Actuals ('25 projected)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3DD-47DF-A292-01B8634FAFB7}"/>
              </c:ext>
            </c:extLst>
          </c:dPt>
          <c:cat>
            <c:strRef>
              <c:f>'WS Revs for Council'!$E$76:$K$76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'WS Revs for Council'!$E$77:$K$77</c:f>
              <c:numCache>
                <c:formatCode>#,##0.0_);\(#,##0.0\)</c:formatCode>
                <c:ptCount val="7"/>
                <c:pt idx="0">
                  <c:v>22.489162149999999</c:v>
                </c:pt>
                <c:pt idx="1">
                  <c:v>19.622108999999998</c:v>
                </c:pt>
                <c:pt idx="2">
                  <c:v>20.748646000000001</c:v>
                </c:pt>
                <c:pt idx="3">
                  <c:v>22.616475999999999</c:v>
                </c:pt>
                <c:pt idx="4">
                  <c:v>18.841058</c:v>
                </c:pt>
                <c:pt idx="5">
                  <c:v>22.862449999999999</c:v>
                </c:pt>
                <c:pt idx="6">
                  <c:v>22.911000000000001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DD-47DF-A292-01B8634FAFB7}"/>
            </c:ext>
          </c:extLst>
        </c:ser>
        <c:ser>
          <c:idx val="3"/>
          <c:order val="3"/>
          <c:tx>
            <c:strRef>
              <c:f>'WS Revs for Council'!$G$84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3DD-47DF-A292-01B8634FAFB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3DD-47DF-A292-01B8634FAFB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93DD-47DF-A292-01B8634FAFB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93DD-47DF-A292-01B8634FAFB7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93DD-47DF-A292-01B8634FAFB7}"/>
              </c:ext>
            </c:extLst>
          </c:dPt>
          <c:cat>
            <c:strRef>
              <c:f>'WS Revs for Council'!$E$76:$K$76</c:f>
              <c:strCache>
                <c:ptCount val="7"/>
                <c:pt idx="0">
                  <c:v>'20</c:v>
                </c:pt>
                <c:pt idx="1">
                  <c:v>'21</c:v>
                </c:pt>
                <c:pt idx="2">
                  <c:v>'22</c:v>
                </c:pt>
                <c:pt idx="3">
                  <c:v>'23</c:v>
                </c:pt>
                <c:pt idx="4">
                  <c:v>'24</c:v>
                </c:pt>
                <c:pt idx="5">
                  <c:v>'25</c:v>
                </c:pt>
                <c:pt idx="6">
                  <c:v>'26</c:v>
                </c:pt>
              </c:strCache>
            </c:strRef>
          </c:cat>
          <c:val>
            <c:numRef>
              <c:f>'WS Revs for Council'!$E$80:$K$80</c:f>
              <c:numCache>
                <c:formatCode>#,##0.0_);\(#,##0.0\)</c:formatCode>
                <c:ptCount val="7"/>
                <c:pt idx="0">
                  <c:v>22.489162149999999</c:v>
                </c:pt>
                <c:pt idx="1">
                  <c:v>19.622108999999998</c:v>
                </c:pt>
                <c:pt idx="2">
                  <c:v>20.748646000000001</c:v>
                </c:pt>
                <c:pt idx="3">
                  <c:v>22.616475999999999</c:v>
                </c:pt>
                <c:pt idx="4">
                  <c:v>18.841058</c:v>
                </c:pt>
                <c:pt idx="5">
                  <c:v>22.748999999999999</c:v>
                </c:pt>
                <c:pt idx="6">
                  <c:v>22.911000000000001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3DD-47DF-A292-01B8634FAF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631564776"/>
        <c:axId val="5034197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'WS Revs for Council'!$D$78</c15:sqref>
                        </c15:formulaRef>
                      </c:ext>
                    </c:extLst>
                    <c:strCache>
                      <c:ptCount val="1"/>
                      <c:pt idx="0">
                        <c:v>Adjusted amount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'WS Revs for Council'!$E$76:$K$76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'WS Revs for Council'!$E$78:$K$78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22489162.149999999</c:v>
                      </c:pt>
                      <c:pt idx="1">
                        <c:v>19622109</c:v>
                      </c:pt>
                      <c:pt idx="2">
                        <c:v>20748646</c:v>
                      </c:pt>
                      <c:pt idx="3">
                        <c:v>22616476</c:v>
                      </c:pt>
                      <c:pt idx="4">
                        <c:v>18841058</c:v>
                      </c:pt>
                      <c:pt idx="5">
                        <c:v>22862450</c:v>
                      </c:pt>
                      <c:pt idx="6">
                        <c:v>22911000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E-93DD-47DF-A292-01B8634FAFB7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Council'!$D$79</c15:sqref>
                        </c15:formulaRef>
                      </c:ext>
                    </c:extLst>
                    <c:strCache>
                      <c:ptCount val="1"/>
                      <c:pt idx="0">
                        <c:v>Adjustments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Council'!$E$76:$K$76</c15:sqref>
                        </c15:formulaRef>
                      </c:ext>
                    </c:extLst>
                    <c:strCache>
                      <c:ptCount val="7"/>
                      <c:pt idx="0">
                        <c:v>'20</c:v>
                      </c:pt>
                      <c:pt idx="1">
                        <c:v>'21</c:v>
                      </c:pt>
                      <c:pt idx="2">
                        <c:v>'22</c:v>
                      </c:pt>
                      <c:pt idx="3">
                        <c:v>'23</c:v>
                      </c:pt>
                      <c:pt idx="4">
                        <c:v>'24</c:v>
                      </c:pt>
                      <c:pt idx="5">
                        <c:v>'25</c:v>
                      </c:pt>
                      <c:pt idx="6">
                        <c:v>'26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'WS Revs for Council'!$E$79:$K$79</c15:sqref>
                        </c15:formulaRef>
                      </c:ext>
                    </c:extLst>
                    <c:numCache>
                      <c:formatCode>#,##0_);\(#,##0\)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93DD-47DF-A292-01B8634FAFB7}"/>
                  </c:ext>
                </c:extLst>
              </c15:ser>
            </c15:filteredBarSeries>
          </c:ext>
        </c:extLst>
      </c:barChart>
      <c:catAx>
        <c:axId val="63156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419792"/>
        <c:crosses val="autoZero"/>
        <c:auto val="1"/>
        <c:lblAlgn val="ctr"/>
        <c:lblOffset val="100"/>
        <c:noMultiLvlLbl val="0"/>
      </c:catAx>
      <c:valAx>
        <c:axId val="503419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strRef>
              <c:f>'WS Revs for Council'!$D$83</c:f>
              <c:strCache>
                <c:ptCount val="1"/>
                <c:pt idx="0">
                  <c:v>Millions of Dollars</c:v>
                </c:pt>
              </c:strCache>
            </c:strRef>
          </c:tx>
          <c:layout>
            <c:manualLayout>
              <c:xMode val="edge"/>
              <c:yMode val="edge"/>
              <c:x val="2.0677812492546927E-2"/>
              <c:y val="0.271560642334306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1564776"/>
        <c:crosses val="autoZero"/>
        <c:crossBetween val="between"/>
      </c:valAx>
      <c:spPr>
        <a:solidFill>
          <a:schemeClr val="bg1">
            <a:lumMod val="85000"/>
            <a:alpha val="67000"/>
          </a:schemeClr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6661706590955519"/>
          <c:y val="0.90707280330543383"/>
          <c:w val="0.74786715693612327"/>
          <c:h val="8.0263034523281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solidFill>
        <a:schemeClr val="accent5"/>
      </a:solidFill>
      <a:round/>
    </a:ln>
    <a:effectLst/>
  </c:spPr>
  <c:txPr>
    <a:bodyPr/>
    <a:lstStyle/>
    <a:p>
      <a:pPr>
        <a:defRPr sz="1000" b="0">
          <a:solidFill>
            <a:sysClr val="windowText" lastClr="000000"/>
          </a:solidFill>
          <a:latin typeface="+mn-lt"/>
        </a:defRPr>
      </a:pPr>
      <a:endParaRPr lang="en-US"/>
    </a:p>
  </c:txPr>
  <c:externalData r:id="rId3">
    <c:autoUpdate val="1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504C912-74BF-F0C5-E81C-5167CD7EB9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4CFE79-1AEA-0110-54C6-949784FCB56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4EF76-1443-4343-9B4D-28D0E86E011C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6A83CD-F43A-028C-8E97-CE8F67578D5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4FDD27-BB6C-72B9-42C0-91361654C0C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0D8318-B6E3-4B55-BDCD-1F1727157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071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439B9-6644-444F-951D-59130ABDA854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415D4-4516-4B83-AE5F-3B0CB8ECD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004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280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120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283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algn="just">
              <a:lnSpc>
                <a:spcPct val="107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997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>
              <a:lnSpc>
                <a:spcPct val="107000"/>
              </a:lnSpc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421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758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967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>
              <a:lnSpc>
                <a:spcPct val="107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81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algn="just">
              <a:lnSpc>
                <a:spcPct val="107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87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algn="just">
              <a:lnSpc>
                <a:spcPct val="107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8823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0168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961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005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6928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7537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3497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6323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850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91FFF-6384-41DD-040B-866792245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1F3EB0-C6FE-74CB-0465-B2D7E7A0C8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8BC96B-E7E5-6FF3-8594-9B73854C48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2492D8-AB47-A29C-743B-65920325A4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415D4-4516-4B83-AE5F-3B0CB8ECDCA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758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1955E-F238-EABF-A4A7-0F17E54AB4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145E18-21E3-3540-7827-F0878F1BA5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249CF-DC6B-4254-362D-C813B91D9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266DB5-875C-8C78-F6D8-15A3117F2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E4BD0-8AB9-9D45-3FD8-BAE744C1E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068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681A2-1959-E674-DEC7-248B2A031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36FC3-3186-C641-2601-1388B184C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938B0-7298-E285-228A-68D70E1FE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3EF56-FCEB-1C93-3BB2-5F6A67A85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B8CAD-6DDF-0099-0C64-4467D7B64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127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72196-E7FD-D126-4986-0103035B0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76907B-85B9-7978-6958-96306E484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53693-36BC-7026-712E-6D72EE0DB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613F8-242A-A210-88BD-E929432DF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AC4CA-6357-F28E-044B-86343AFF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189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D8CE1-F684-CA11-8208-AB9BEC6F4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2E85B-1029-019D-947A-9D9611A74A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B07D1F-50B4-1A6B-51DC-4BD8B5F31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E6C301-5807-DFEC-A2E8-8238EB0FB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A717E4-9F56-3A6B-BA53-7CFB64BC5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E8DCCB-CDF2-442A-52FE-E14A323CE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750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E7F68-9724-64B6-A822-BC281FDAD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5DD4C0-E680-0793-9743-87CBB217B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C12F31-98C6-81FC-FE95-A7E05AADB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09E412-8837-B2E5-6C8D-95BBF42B59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23CF40-2361-1DC3-AED0-4F873A014B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272D94-C257-9F9B-2186-F278A1982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748417-E3C3-467C-34E2-39DCD4F39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3F99A3-627F-893F-2FB2-18AEDBBB5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568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F3543-DB12-BD67-66B6-D35FFCDD5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CE7459-C258-1E92-36F3-F5919670F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3C1BAF-ED00-B7B8-53EC-B9CDE351D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04D984-C799-434A-E60A-D1EC98867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107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78D93B-1538-DC39-153F-3B44B0B32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F0C2AA-C711-7147-30BA-F4BDEB0F6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E2CE0-394F-A99F-FF06-F46BE2932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021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20246-DDFC-252E-406E-D5C1E6213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621C2-E513-C7B6-9632-05DA899C7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3A544C-CD0E-A3E9-511D-C6E6D52C19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28B3D9-49AF-2A73-5E08-C84BB7983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A89ECB-7942-44D4-46E1-959FB1DFE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7391FD-3495-AF47-5819-9099F233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729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C0A44-560E-8D3D-E271-3ABECAA01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D3A3D4-E71D-5AB8-5996-7EF1E76624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A4B0E-7685-B07E-25FF-D51C280DEF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9C506B-1675-232A-0FDA-C3654CE46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70F643-FCFE-D2E9-353D-78308D617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0285C2-6EC1-D515-B15B-AA60DE58A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088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AEDFD-F320-2C68-E6F0-17617A7FC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874362-E23C-0945-6DFE-C394EF7AF2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37EF1D-36E4-0EC1-776B-07163C17D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A8AD0-03D1-0667-6C5D-0C909D917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6B4B52-0FC6-A988-D431-3FC425F8D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96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2E7CC0-FCFC-81B0-B9F7-080DC8349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3764A0-CAA7-B6A8-8BCD-86AEE2ED5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D2EE1-0B57-1CDF-2457-4B646FE61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A4D28-E1AA-DD71-4F82-67B36BFF0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02A4E-00B1-B921-B9B7-792470CF1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047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550C-D594-4A02-9700-272D711F82F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2FC10-7FA6-42BC-9A9E-94AE6167F2C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D4A602-0934-4A84-AAB9-5983821657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3200" y="142996"/>
            <a:ext cx="1548518" cy="1615580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01D285E-E395-41FC-A5AC-B0F64C830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0282" y="1969477"/>
            <a:ext cx="10884776" cy="4567847"/>
          </a:xfrm>
        </p:spPr>
        <p:txBody>
          <a:bodyPr anchor="t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B4F7209-2422-49F8-A8A2-19BFCF96F0C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80282" y="1153289"/>
            <a:ext cx="4934479" cy="473825"/>
          </a:xfrm>
        </p:spPr>
        <p:txBody>
          <a:bodyPr>
            <a:normAutofit/>
          </a:bodyPr>
          <a:lstStyle>
            <a:lvl1pPr marL="0" indent="0">
              <a:buNone/>
              <a:defRPr b="1">
                <a:solidFill>
                  <a:schemeClr val="tx1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CAD475-D25C-487B-9FBF-A2C215E71A46}"/>
              </a:ext>
            </a:extLst>
          </p:cNvPr>
          <p:cNvSpPr txBox="1"/>
          <p:nvPr userDrawn="1"/>
        </p:nvSpPr>
        <p:spPr>
          <a:xfrm>
            <a:off x="188910" y="142996"/>
            <a:ext cx="8534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effectLst/>
              </a:rPr>
              <a:t>FY 2026 Budget Hearings</a:t>
            </a:r>
          </a:p>
          <a:p>
            <a:r>
              <a:rPr lang="en-US" b="1" dirty="0">
                <a:effectLst/>
              </a:rPr>
              <a:t>Revenue Projections</a:t>
            </a:r>
          </a:p>
        </p:txBody>
      </p:sp>
      <p:pic>
        <p:nvPicPr>
          <p:cNvPr id="4" name="Picture 3" descr="A seal of the city of wilmington&#10;&#10;Description automatically generated">
            <a:extLst>
              <a:ext uri="{FF2B5EF4-FFF2-40B4-BE49-F238E27FC236}">
                <a16:creationId xmlns:a16="http://schemas.microsoft.com/office/drawing/2014/main" id="{6D776963-F2B6-4BD6-8FFE-5A1C8E861BE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514" y="142996"/>
            <a:ext cx="1141852" cy="114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322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C98C8-DA5C-7838-E9AA-A5C5C48DE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F1C64-191F-937B-1E25-5F7B9DDD0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D58DB-CF97-EB32-7136-241C2CD0AC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7550C-D594-4A02-9700-272D711F82F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ACB77-16D4-2EE1-5A44-7F136790C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5292D-18AF-4441-0E86-9D2C403C82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2FC10-7FA6-42BC-9A9E-94AE6167F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8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ity with a river running through it&#10;&#10;AI-generated content may be incorrect.">
            <a:extLst>
              <a:ext uri="{FF2B5EF4-FFF2-40B4-BE49-F238E27FC236}">
                <a16:creationId xmlns:a16="http://schemas.microsoft.com/office/drawing/2014/main" id="{D8711CBD-3D99-11E0-6CE6-5FD8910042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206" y="-518001"/>
            <a:ext cx="12322206" cy="821275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78D54B3-D87F-5CF0-D71C-0BB0DDED11CF}"/>
              </a:ext>
            </a:extLst>
          </p:cNvPr>
          <p:cNvSpPr txBox="1">
            <a:spLocks/>
          </p:cNvSpPr>
          <p:nvPr/>
        </p:nvSpPr>
        <p:spPr>
          <a:xfrm>
            <a:off x="-130206" y="3911612"/>
            <a:ext cx="12322206" cy="16867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buFont typeface="Calibri" panose="020F0502020204030204" pitchFamily="34" charset="0"/>
              <a:buNone/>
              <a:defRPr/>
            </a:pPr>
            <a:endParaRPr lang="en-US" sz="5500" b="1" dirty="0">
              <a:solidFill>
                <a:srgbClr val="0033CC"/>
              </a:solidFill>
              <a:latin typeface="+mn-lt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buFont typeface="Calibri" panose="020F0502020204030204" pitchFamily="34" charset="0"/>
              <a:buNone/>
              <a:defRPr/>
            </a:pPr>
            <a:endParaRPr lang="en-US" sz="5500" b="1" dirty="0">
              <a:solidFill>
                <a:srgbClr val="0033CC"/>
              </a:solidFill>
              <a:latin typeface="+mn-lt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buFont typeface="Calibri" panose="020F0502020204030204" pitchFamily="34" charset="0"/>
              <a:buNone/>
              <a:defRPr/>
            </a:pPr>
            <a:endParaRPr lang="en-US" sz="5500" b="1" dirty="0">
              <a:solidFill>
                <a:srgbClr val="0033CC"/>
              </a:solidFill>
              <a:latin typeface="+mn-lt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buFont typeface="Calibri" panose="020F0502020204030204" pitchFamily="34" charset="0"/>
              <a:buNone/>
              <a:defRPr/>
            </a:pPr>
            <a:r>
              <a:rPr lang="en-US" sz="5000" b="1" dirty="0">
                <a:latin typeface="+mn-lt"/>
                <a:cs typeface="Times New Roman" panose="02020603050405020304" pitchFamily="18" charset="0"/>
              </a:rPr>
              <a:t>           FY 2026 Budget Hearings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buFont typeface="Calibri" panose="020F0502020204030204" pitchFamily="34" charset="0"/>
              <a:buNone/>
              <a:defRPr/>
            </a:pPr>
            <a:r>
              <a:rPr lang="en-US" b="1" dirty="0">
                <a:solidFill>
                  <a:srgbClr val="0033CC"/>
                </a:solidFill>
                <a:latin typeface="+mn-lt"/>
                <a:cs typeface="Times New Roman" panose="02020603050405020304" pitchFamily="18" charset="0"/>
              </a:rPr>
              <a:t>             Revenue Projections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buFont typeface="Calibri" panose="020F0502020204030204" pitchFamily="34" charset="0"/>
              <a:buNone/>
              <a:defRPr/>
            </a:pPr>
            <a:endParaRPr lang="en-US" sz="1000" b="1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2" name="Picture 1" descr="A picture containing calendar&#10;&#10;Description automatically generated">
            <a:extLst>
              <a:ext uri="{FF2B5EF4-FFF2-40B4-BE49-F238E27FC236}">
                <a16:creationId xmlns:a16="http://schemas.microsoft.com/office/drawing/2014/main" id="{0E7EFC3F-DE66-3CFF-D7FF-9A50EDA969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3429000"/>
            <a:ext cx="2618913" cy="26189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2818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40" y="3627782"/>
            <a:ext cx="10331710" cy="2633869"/>
          </a:xfrm>
        </p:spPr>
        <p:txBody>
          <a:bodyPr>
            <a:normAutofit/>
          </a:bodyPr>
          <a:lstStyle/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Revenue budget approved by Wilmington Economic and Financial Advisory Council (WEFAC) on March 27, 2025</a:t>
            </a:r>
          </a:p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No use of Tax Stabilization Reserve to balance budget</a:t>
            </a:r>
          </a:p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Projection does not include recession in FY 2026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FB8453-C94F-1249-E10A-53DC894B976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19188" y="1016000"/>
            <a:ext cx="4594225" cy="2379663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5B71F41-E1B1-4AE5-B403-9FC3CEBD34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1308688"/>
              </p:ext>
            </p:extLst>
          </p:nvPr>
        </p:nvGraphicFramePr>
        <p:xfrm>
          <a:off x="6029294" y="1030288"/>
          <a:ext cx="3831336" cy="2351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91109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7B03D7E-B7D7-4516-A30C-C2E5CAA29D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4792771"/>
              </p:ext>
            </p:extLst>
          </p:nvPr>
        </p:nvGraphicFramePr>
        <p:xfrm>
          <a:off x="1993579" y="724675"/>
          <a:ext cx="7714936" cy="5042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98430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40" y="3627782"/>
            <a:ext cx="10748866" cy="2633869"/>
          </a:xfrm>
        </p:spPr>
        <p:txBody>
          <a:bodyPr>
            <a:normAutofit/>
          </a:bodyPr>
          <a:lstStyle/>
          <a:p>
            <a:pPr marL="174625" indent="-174625">
              <a:buClr>
                <a:schemeClr val="accent5"/>
              </a:buClr>
            </a:pPr>
            <a:r>
              <a:rPr lang="en-US" sz="2400" dirty="0"/>
              <a:t>Wage Tax: $75.3 million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$7.0 million)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000" dirty="0"/>
              <a:t>Lower refund losses as employees return to office </a:t>
            </a:r>
            <a:r>
              <a:rPr lang="en-US" sz="2000" dirty="0">
                <a:solidFill>
                  <a:srgbClr val="00B050"/>
                </a:solidFill>
              </a:rPr>
              <a:t>(</a:t>
            </a:r>
            <a:r>
              <a:rPr lang="en-US" sz="2000" b="1" dirty="0">
                <a:solidFill>
                  <a:srgbClr val="00B050"/>
                </a:solidFill>
              </a:rPr>
              <a:t>↑ </a:t>
            </a:r>
            <a:r>
              <a:rPr lang="en-US" sz="2000" dirty="0">
                <a:solidFill>
                  <a:srgbClr val="00B050"/>
                </a:solidFill>
              </a:rPr>
              <a:t>$1.9 million)</a:t>
            </a:r>
            <a:endParaRPr lang="en-US" sz="2000" dirty="0"/>
          </a:p>
          <a:p>
            <a:pPr marL="631825" lvl="1" indent="-174625">
              <a:buClr>
                <a:schemeClr val="accent5"/>
              </a:buClr>
            </a:pPr>
            <a:r>
              <a:rPr lang="en-US" sz="2000" dirty="0"/>
              <a:t>4.5% growth in taxable wages </a:t>
            </a:r>
            <a:r>
              <a:rPr lang="en-US" sz="2000" dirty="0">
                <a:solidFill>
                  <a:srgbClr val="00B050"/>
                </a:solidFill>
              </a:rPr>
              <a:t>(</a:t>
            </a:r>
            <a:r>
              <a:rPr lang="en-US" sz="2000" b="1" dirty="0">
                <a:solidFill>
                  <a:srgbClr val="00B050"/>
                </a:solidFill>
              </a:rPr>
              <a:t>↑ </a:t>
            </a:r>
            <a:r>
              <a:rPr lang="en-US" sz="2000" dirty="0">
                <a:solidFill>
                  <a:srgbClr val="00B050"/>
                </a:solidFill>
              </a:rPr>
              <a:t>$3.2 million)</a:t>
            </a:r>
          </a:p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Net Profits: $8.7 million; consistent with FY’24/FY’25 </a:t>
            </a:r>
            <a:r>
              <a:rPr lang="en-US" sz="2400" dirty="0">
                <a:solidFill>
                  <a:srgbClr val="C00000"/>
                </a:solidFill>
              </a:rPr>
              <a:t>(</a:t>
            </a:r>
            <a:r>
              <a:rPr lang="en-US" sz="2400" b="1" dirty="0">
                <a:solidFill>
                  <a:srgbClr val="C00000"/>
                </a:solidFill>
              </a:rPr>
              <a:t>↓ </a:t>
            </a:r>
            <a:r>
              <a:rPr lang="en-US" sz="2400" dirty="0">
                <a:solidFill>
                  <a:srgbClr val="C00000"/>
                </a:solidFill>
              </a:rPr>
              <a:t>$337,000)</a:t>
            </a:r>
          </a:p>
          <a:p>
            <a:pPr marL="0" indent="0">
              <a:buNone/>
            </a:pP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02F698-2FD5-7F56-E983-B93BEDF13EC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16013" y="985838"/>
            <a:ext cx="4705350" cy="2441575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2AFF65B-C9FE-47B6-87A4-9652522478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0845726"/>
              </p:ext>
            </p:extLst>
          </p:nvPr>
        </p:nvGraphicFramePr>
        <p:xfrm>
          <a:off x="6096000" y="982662"/>
          <a:ext cx="3829747" cy="2446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25896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40" y="3627782"/>
            <a:ext cx="10748866" cy="2893788"/>
          </a:xfrm>
        </p:spPr>
        <p:txBody>
          <a:bodyPr>
            <a:normAutofit/>
          </a:bodyPr>
          <a:lstStyle/>
          <a:p>
            <a:pPr marL="168275" indent="-168275">
              <a:buClr>
                <a:schemeClr val="accent5"/>
              </a:buClr>
            </a:pPr>
            <a:r>
              <a:rPr lang="en-US" sz="2400" dirty="0"/>
              <a:t>First New Castle County total reassessment since 1983</a:t>
            </a:r>
          </a:p>
          <a:p>
            <a:pPr marL="168275" indent="-168275">
              <a:buClr>
                <a:schemeClr val="accent5"/>
              </a:buClr>
            </a:pPr>
            <a:r>
              <a:rPr lang="en-US" sz="2400" dirty="0"/>
              <a:t>City is keeping overall tax billings level, though individual bills may change</a:t>
            </a:r>
          </a:p>
          <a:p>
            <a:pPr marL="625475" lvl="1" indent="-168275">
              <a:buClr>
                <a:schemeClr val="accent5"/>
              </a:buClr>
            </a:pPr>
            <a:r>
              <a:rPr lang="en-US" sz="2000" dirty="0"/>
              <a:t>New rate is 4.5577 mills (or $4.5577 per every $1,000 of assessed value)</a:t>
            </a:r>
          </a:p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Residential properties make up a larger portion of total base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000" dirty="0"/>
              <a:t>Commercial (</a:t>
            </a:r>
            <a:r>
              <a:rPr lang="en-US" sz="2000" b="1" dirty="0"/>
              <a:t>↑</a:t>
            </a:r>
            <a:r>
              <a:rPr lang="en-US" sz="2000" dirty="0"/>
              <a:t>3.2x): 29% of total tax base, down from 42%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000" dirty="0"/>
              <a:t>Residential (</a:t>
            </a:r>
            <a:r>
              <a:rPr lang="en-US" sz="2000" b="1" dirty="0"/>
              <a:t>↑</a:t>
            </a:r>
            <a:r>
              <a:rPr lang="en-US" sz="2000" dirty="0"/>
              <a:t>5.7x): 57% of total tax base, up from 47%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Median homeowner ($210,300 assessed value): $216 annual increase</a:t>
            </a:r>
          </a:p>
          <a:p>
            <a:pPr marL="625475" lvl="1" indent="-168275">
              <a:buClr>
                <a:schemeClr val="accent5"/>
              </a:buClr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85AB1B-7705-88B8-055F-CB108D4405B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16013" y="903288"/>
            <a:ext cx="4719637" cy="2441575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02A85A8-1349-4986-A862-CEA3A4ADEF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6316417"/>
              </p:ext>
            </p:extLst>
          </p:nvPr>
        </p:nvGraphicFramePr>
        <p:xfrm>
          <a:off x="6096000" y="869000"/>
          <a:ext cx="3833557" cy="2477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61618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C7F34-A69C-6539-2C02-C1668AE69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8C0FDE7-8353-E797-7F52-3607E4A03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40" y="3627782"/>
            <a:ext cx="10748866" cy="2633869"/>
          </a:xfrm>
        </p:spPr>
        <p:txBody>
          <a:bodyPr>
            <a:normAutofit/>
          </a:bodyPr>
          <a:lstStyle/>
          <a:p>
            <a:pPr marL="174625" indent="-174625">
              <a:buClr>
                <a:schemeClr val="accent5"/>
              </a:buClr>
            </a:pPr>
            <a:r>
              <a:rPr lang="en-US" sz="2400" dirty="0"/>
              <a:t>Base billings of $45.3 million, the same billed in FY’25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Base lower than FY’25 </a:t>
            </a:r>
            <a:r>
              <a:rPr lang="en-US" sz="2400" i="1" dirty="0"/>
              <a:t>budget</a:t>
            </a:r>
            <a:r>
              <a:rPr lang="en-US" sz="2400" dirty="0"/>
              <a:t> due to exemptions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C00000"/>
                </a:solidFill>
              </a:rPr>
              <a:t>(</a:t>
            </a:r>
            <a:r>
              <a:rPr lang="en-US" sz="2400" b="1" dirty="0">
                <a:solidFill>
                  <a:srgbClr val="C00000"/>
                </a:solidFill>
              </a:rPr>
              <a:t>↓</a:t>
            </a:r>
            <a:r>
              <a:rPr lang="en-US" sz="2400" dirty="0">
                <a:solidFill>
                  <a:srgbClr val="C00000"/>
                </a:solidFill>
              </a:rPr>
              <a:t> $697,000)</a:t>
            </a:r>
          </a:p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Penalty and Interest: $1.3 million; consistent with trending </a:t>
            </a:r>
            <a:r>
              <a:rPr lang="en-US" sz="2400" dirty="0">
                <a:solidFill>
                  <a:srgbClr val="C00000"/>
                </a:solidFill>
              </a:rPr>
              <a:t>(</a:t>
            </a:r>
            <a:r>
              <a:rPr lang="en-US" sz="2400" b="1" dirty="0">
                <a:solidFill>
                  <a:srgbClr val="C00000"/>
                </a:solidFill>
              </a:rPr>
              <a:t>↓ </a:t>
            </a:r>
            <a:r>
              <a:rPr lang="en-US" sz="2400" dirty="0">
                <a:solidFill>
                  <a:srgbClr val="C00000"/>
                </a:solidFill>
              </a:rPr>
              <a:t>$198,000)</a:t>
            </a:r>
          </a:p>
          <a:p>
            <a:pPr marL="0" indent="0">
              <a:buNone/>
            </a:pPr>
            <a:endParaRPr lang="en-US" sz="2000" dirty="0"/>
          </a:p>
          <a:p>
            <a:pPr marL="631825" lvl="1" indent="-174625">
              <a:buClr>
                <a:schemeClr val="accent5"/>
              </a:buClr>
            </a:pPr>
            <a:endParaRPr lang="en-US" sz="2000" dirty="0">
              <a:solidFill>
                <a:srgbClr val="C00000"/>
              </a:solidFill>
            </a:endParaRPr>
          </a:p>
          <a:p>
            <a:pPr marL="631825" lvl="1" indent="-174625">
              <a:buClr>
                <a:schemeClr val="accent5"/>
              </a:buClr>
            </a:pPr>
            <a:endParaRPr lang="en-US" sz="2000" dirty="0">
              <a:solidFill>
                <a:srgbClr val="C00000"/>
              </a:solidFill>
            </a:endParaRPr>
          </a:p>
          <a:p>
            <a:pPr marL="174625" indent="-174625">
              <a:buClr>
                <a:schemeClr val="accent5"/>
              </a:buClr>
            </a:pPr>
            <a:endParaRPr lang="en-US" sz="2400" dirty="0"/>
          </a:p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E51449-FFEB-4639-A81A-A17DDF6E502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16013" y="903288"/>
            <a:ext cx="4719637" cy="2441575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B338DE7-DF16-4807-B9E1-8AFB4CD125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7420238"/>
              </p:ext>
            </p:extLst>
          </p:nvPr>
        </p:nvGraphicFramePr>
        <p:xfrm>
          <a:off x="6096000" y="869000"/>
          <a:ext cx="3833557" cy="2477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67951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39" y="3627782"/>
            <a:ext cx="10672814" cy="2633869"/>
          </a:xfrm>
        </p:spPr>
        <p:txBody>
          <a:bodyPr>
            <a:normAutofit/>
          </a:bodyPr>
          <a:lstStyle/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Head Tax: major employer resumes payment, net of ongoing declines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$397,000)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/>
              <a:t>Continued growth in Residential Transfers </a:t>
            </a:r>
            <a:r>
              <a:rPr lang="en-US" sz="2400">
                <a:solidFill>
                  <a:srgbClr val="00B050"/>
                </a:solidFill>
              </a:rPr>
              <a:t>(</a:t>
            </a:r>
            <a:r>
              <a:rPr lang="en-US" sz="2400" b="1">
                <a:solidFill>
                  <a:srgbClr val="00B050"/>
                </a:solidFill>
              </a:rPr>
              <a:t>↑</a:t>
            </a:r>
            <a:r>
              <a:rPr lang="en-US" sz="2400">
                <a:solidFill>
                  <a:srgbClr val="00B050"/>
                </a:solidFill>
              </a:rPr>
              <a:t> $745,000) </a:t>
            </a:r>
            <a:r>
              <a:rPr lang="en-US" sz="2400"/>
              <a:t>and  Commercial Transfers </a:t>
            </a:r>
            <a:r>
              <a:rPr lang="en-US" sz="2400">
                <a:solidFill>
                  <a:srgbClr val="00B050"/>
                </a:solidFill>
              </a:rPr>
              <a:t>(</a:t>
            </a:r>
            <a:r>
              <a:rPr lang="en-US" sz="2400" b="1">
                <a:solidFill>
                  <a:srgbClr val="00B050"/>
                </a:solidFill>
              </a:rPr>
              <a:t>↑</a:t>
            </a:r>
            <a:r>
              <a:rPr lang="en-US" sz="2400">
                <a:solidFill>
                  <a:srgbClr val="00B050"/>
                </a:solidFill>
              </a:rPr>
              <a:t> $634,000)</a:t>
            </a:r>
          </a:p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/>
              <a:t>Delmarva </a:t>
            </a:r>
            <a:r>
              <a:rPr lang="en-US" sz="2400" dirty="0"/>
              <a:t>electricity Franchise Fee unchanged</a:t>
            </a:r>
            <a:endParaRPr lang="en-US" sz="2400" dirty="0">
              <a:solidFill>
                <a:srgbClr val="00B050"/>
              </a:solidFill>
            </a:endParaRPr>
          </a:p>
          <a:p>
            <a:pPr marL="174625" indent="-174625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BED3DF-1D01-6240-7639-B6F0D1C217B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16013" y="909638"/>
            <a:ext cx="4719637" cy="2441575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496C601-73DF-49C6-8020-43C4CEC876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8445451"/>
              </p:ext>
            </p:extLst>
          </p:nvPr>
        </p:nvGraphicFramePr>
        <p:xfrm>
          <a:off x="6096000" y="906731"/>
          <a:ext cx="3829747" cy="2446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39172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39" y="3627782"/>
            <a:ext cx="10487781" cy="2633869"/>
          </a:xfrm>
        </p:spPr>
        <p:txBody>
          <a:bodyPr>
            <a:normAutofit/>
          </a:bodyPr>
          <a:lstStyle/>
          <a:p>
            <a:pPr marL="174625" indent="-174625">
              <a:buClr>
                <a:schemeClr val="accent5"/>
              </a:buClr>
            </a:pPr>
            <a:r>
              <a:rPr lang="en-US" sz="2400" dirty="0"/>
              <a:t>Permits up due to strong building and demolition permits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$465,000)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Business License flat</a:t>
            </a:r>
            <a:endParaRPr lang="en-US" sz="2400" dirty="0">
              <a:solidFill>
                <a:srgbClr val="00B050"/>
              </a:solidFill>
            </a:endParaRP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Fees up due to property maintenance, fire inspection, cut fees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$78,000)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New EMS medical insurance fees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$2.5 million)</a:t>
            </a:r>
            <a:endParaRPr lang="en-US" sz="2400" dirty="0"/>
          </a:p>
          <a:p>
            <a:pPr marL="631825" lvl="1" indent="-174625">
              <a:buClr>
                <a:schemeClr val="accent5"/>
              </a:buClr>
            </a:pPr>
            <a:r>
              <a:rPr lang="en-US" sz="2000" dirty="0"/>
              <a:t>Based on Trinity Health, could reach annual fees of $3.0 million to $4.0 million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000" dirty="0"/>
              <a:t>Budget is conservative, includes billing delays for Medicare / Medicaid / private insurers</a:t>
            </a:r>
            <a:endParaRPr lang="en-US" sz="2000" dirty="0">
              <a:solidFill>
                <a:srgbClr val="00B05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233358-94CE-8CF9-5DC4-323265A0370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16013" y="909638"/>
            <a:ext cx="4719637" cy="2441575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80CBA8E-B108-4F50-8E47-BD06DF05E5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0700691"/>
              </p:ext>
            </p:extLst>
          </p:nvPr>
        </p:nvGraphicFramePr>
        <p:xfrm>
          <a:off x="6096000" y="906732"/>
          <a:ext cx="3833557" cy="2446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95687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40" y="3627782"/>
            <a:ext cx="9985000" cy="2633869"/>
          </a:xfrm>
        </p:spPr>
        <p:txBody>
          <a:bodyPr>
            <a:normAutofit/>
          </a:bodyPr>
          <a:lstStyle/>
          <a:p>
            <a:pPr marL="174625" indent="-174625">
              <a:buClr>
                <a:schemeClr val="accent5"/>
              </a:buClr>
            </a:pPr>
            <a:r>
              <a:rPr lang="en-US" sz="2400" dirty="0"/>
              <a:t>Redlights down due to FY’25 camera outages, lost collections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↓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$325,000)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Parking trending better than expected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$261,000)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Small changes to Criminal Fines / Instant Tickets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$21,000)</a:t>
            </a:r>
            <a:endParaRPr lang="en-US" sz="2400" dirty="0"/>
          </a:p>
          <a:p>
            <a:pPr marL="174625" indent="-174625">
              <a:buClr>
                <a:schemeClr val="accent5"/>
              </a:buClr>
            </a:pPr>
            <a:endParaRPr lang="en-US" sz="2400" dirty="0"/>
          </a:p>
          <a:p>
            <a:pPr marL="174625" indent="-174625">
              <a:buClr>
                <a:srgbClr val="0099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74625" indent="-174625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2355A1-C6AE-13E1-334F-A85D08487CB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16013" y="985838"/>
            <a:ext cx="4719637" cy="2441575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6176C63-0F6E-4283-91D7-B799BD1B11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8237018"/>
              </p:ext>
            </p:extLst>
          </p:nvPr>
        </p:nvGraphicFramePr>
        <p:xfrm>
          <a:off x="6096000" y="982663"/>
          <a:ext cx="3829747" cy="2446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31857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40" y="3627782"/>
            <a:ext cx="9985000" cy="2633869"/>
          </a:xfrm>
        </p:spPr>
        <p:txBody>
          <a:bodyPr>
            <a:normAutofit lnSpcReduction="10000"/>
          </a:bodyPr>
          <a:lstStyle/>
          <a:p>
            <a:pPr marL="174625" indent="-174625">
              <a:buClr>
                <a:schemeClr val="accent5"/>
              </a:buClr>
            </a:pPr>
            <a:r>
              <a:rPr lang="en-US" sz="2600" dirty="0"/>
              <a:t>FY 2025: 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200" dirty="0"/>
              <a:t>Rate reductions matched budgeted average of 4.3%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200" dirty="0"/>
              <a:t>Revenue drop largely driven by fall in cash balances due to capital outlays and incentives (Q1: $181M → Q3: $153M)</a:t>
            </a:r>
          </a:p>
          <a:p>
            <a:pPr marL="174625" indent="-174625">
              <a:buClr>
                <a:schemeClr val="accent5"/>
              </a:buClr>
            </a:pPr>
            <a:r>
              <a:rPr lang="en-US" sz="2600" dirty="0"/>
              <a:t>FY 2026: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200" dirty="0"/>
              <a:t>Projected rate of 3.3%</a:t>
            </a:r>
          </a:p>
          <a:p>
            <a:pPr marL="631825" lvl="1" indent="-174625">
              <a:buClr>
                <a:schemeClr val="accent5"/>
              </a:buClr>
            </a:pPr>
            <a:r>
              <a:rPr lang="en-US" sz="2200" dirty="0"/>
              <a:t>Rates based on data from Treasurer and Federal Reserve</a:t>
            </a:r>
          </a:p>
          <a:p>
            <a:pPr marL="174625" indent="-174625">
              <a:buClr>
                <a:schemeClr val="accent5"/>
              </a:buClr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14C6E9-6912-2EB0-9298-E68B2609595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16013" y="985838"/>
            <a:ext cx="4719637" cy="2441575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F5E5CD4-5F18-4837-8832-ABF111601B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0385267"/>
              </p:ext>
            </p:extLst>
          </p:nvPr>
        </p:nvGraphicFramePr>
        <p:xfrm>
          <a:off x="6096000" y="982662"/>
          <a:ext cx="3829747" cy="2446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06479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39" y="3627782"/>
            <a:ext cx="9706655" cy="2633869"/>
          </a:xfrm>
        </p:spPr>
        <p:txBody>
          <a:bodyPr>
            <a:normAutofit/>
          </a:bodyPr>
          <a:lstStyle/>
          <a:p>
            <a:pPr marL="174625" indent="-174625">
              <a:buClr>
                <a:schemeClr val="accent5"/>
              </a:buClr>
            </a:pPr>
            <a:r>
              <a:rPr lang="en-US" sz="2400" dirty="0"/>
              <a:t>General Government Charges: vacant property registrations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$407,000)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4625" indent="-174625">
              <a:buClr>
                <a:schemeClr val="accent5"/>
              </a:buClr>
            </a:pPr>
            <a:r>
              <a:rPr lang="en-US" sz="2400" dirty="0"/>
              <a:t>Indirect Costs: new Black &amp; Veatch cost allocation study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↓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$596,000) </a:t>
            </a:r>
            <a:endParaRPr lang="en-US" sz="2000" dirty="0">
              <a:solidFill>
                <a:srgbClr val="00B05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438F77-D78C-F3C0-FF39-50945952AAB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16013" y="906463"/>
            <a:ext cx="4719637" cy="2441575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2059EE9-5674-4F70-BA3E-1F59D3663C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7694067"/>
              </p:ext>
            </p:extLst>
          </p:nvPr>
        </p:nvGraphicFramePr>
        <p:xfrm>
          <a:off x="6096000" y="902789"/>
          <a:ext cx="3829747" cy="2446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97580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38" y="3627782"/>
            <a:ext cx="10741825" cy="2633869"/>
          </a:xfrm>
        </p:spPr>
        <p:txBody>
          <a:bodyPr>
            <a:normAutofit/>
          </a:bodyPr>
          <a:lstStyle/>
          <a:p>
            <a:pPr marL="174625" indent="-174625">
              <a:buClr>
                <a:schemeClr val="accent5"/>
              </a:buClr>
            </a:pPr>
            <a:r>
              <a:rPr lang="en-US" sz="2400" dirty="0"/>
              <a:t>Largest revenues are Corporate Filing Tax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</a:t>
            </a:r>
            <a:r>
              <a:rPr lang="en-US" sz="2400" dirty="0">
                <a:solidFill>
                  <a:srgbClr val="00B050"/>
                </a:solidFill>
              </a:rPr>
              <a:t>$51,000)</a:t>
            </a:r>
            <a:r>
              <a:rPr lang="en-US" sz="2400" dirty="0"/>
              <a:t>,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LCC Filing Tax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</a:t>
            </a:r>
            <a:r>
              <a:rPr lang="en-US" sz="2400" dirty="0">
                <a:solidFill>
                  <a:srgbClr val="00B050"/>
                </a:solidFill>
              </a:rPr>
              <a:t>$135,000)</a:t>
            </a:r>
          </a:p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Lodging Tax up slightly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</a:t>
            </a:r>
            <a:r>
              <a:rPr lang="en-US" sz="2400" dirty="0">
                <a:solidFill>
                  <a:srgbClr val="00B050"/>
                </a:solidFill>
              </a:rPr>
              <a:t>$47,000)</a:t>
            </a:r>
          </a:p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Natural Gas Tax consistent with FY 2024 / 2025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↓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$192,000) </a:t>
            </a:r>
          </a:p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B05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AAB5F4-0A42-DF16-6DBB-3A4F965B79D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16013" y="985838"/>
            <a:ext cx="4719637" cy="2441575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DE290B6-6943-4DB9-B7C8-9347DC632D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5231712"/>
              </p:ext>
            </p:extLst>
          </p:nvPr>
        </p:nvGraphicFramePr>
        <p:xfrm>
          <a:off x="6096000" y="982664"/>
          <a:ext cx="3829747" cy="2446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27934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40" y="3627782"/>
            <a:ext cx="9985000" cy="2633869"/>
          </a:xfrm>
        </p:spPr>
        <p:txBody>
          <a:bodyPr>
            <a:normAutofit/>
          </a:bodyPr>
          <a:lstStyle/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NCC Corporate Filing Fees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</a:t>
            </a:r>
            <a:r>
              <a:rPr lang="en-US" sz="2400" dirty="0">
                <a:solidFill>
                  <a:srgbClr val="00B050"/>
                </a:solidFill>
              </a:rPr>
              <a:t>$151,000)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dirty="0"/>
              <a:t>and UCC Filing Fees </a:t>
            </a:r>
            <a:r>
              <a:rPr lang="en-US" sz="2400" dirty="0">
                <a:solidFill>
                  <a:srgbClr val="00B050"/>
                </a:solidFill>
              </a:rPr>
              <a:t>(</a:t>
            </a:r>
            <a:r>
              <a:rPr lang="en-US" sz="2400" b="1" dirty="0">
                <a:solidFill>
                  <a:srgbClr val="00B050"/>
                </a:solidFill>
              </a:rPr>
              <a:t>↑</a:t>
            </a:r>
            <a:r>
              <a:rPr lang="en-US" sz="2400" dirty="0">
                <a:solidFill>
                  <a:srgbClr val="00B050"/>
                </a:solidFill>
              </a:rPr>
              <a:t>$451,000) </a:t>
            </a:r>
            <a:r>
              <a:rPr lang="en-US" sz="2400" dirty="0"/>
              <a:t>consistent with WEFAC, DEFAC projections</a:t>
            </a:r>
          </a:p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PILOT: down slightly, matches to FY’25 actual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↓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$16,000) </a:t>
            </a:r>
            <a:endParaRPr lang="en-US" sz="2400" dirty="0"/>
          </a:p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Statutory Trust: capped at $1.0M</a:t>
            </a:r>
            <a:endParaRPr lang="en-US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2B66B5-C3C5-790D-334A-112C42C7568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16013" y="985838"/>
            <a:ext cx="4719637" cy="2441575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C9DCEB-3DCC-4B78-BD7C-9675EF6D64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2746327"/>
              </p:ext>
            </p:extLst>
          </p:nvPr>
        </p:nvGraphicFramePr>
        <p:xfrm>
          <a:off x="6096000" y="982662"/>
          <a:ext cx="3829747" cy="2446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83914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40" y="3627782"/>
            <a:ext cx="9985000" cy="2633869"/>
          </a:xfrm>
        </p:spPr>
        <p:txBody>
          <a:bodyPr>
            <a:normAutofit/>
          </a:bodyPr>
          <a:lstStyle/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Revenue budget approved by WEFAC</a:t>
            </a:r>
          </a:p>
          <a:p>
            <a:pPr marL="174625" indent="-174625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Water / Sewer revenues derived from charges to customers, not taxes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0677DD-9401-1B21-5611-DDBFD1DE85A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208088" y="1039813"/>
            <a:ext cx="4767262" cy="2474912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8941E0DF-953E-4E85-B442-ACC2369308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0569944"/>
              </p:ext>
            </p:extLst>
          </p:nvPr>
        </p:nvGraphicFramePr>
        <p:xfrm>
          <a:off x="6242060" y="1047668"/>
          <a:ext cx="3840480" cy="2450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65333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4F82242-D471-4823-8A3F-ABEDB545E4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4149748"/>
              </p:ext>
            </p:extLst>
          </p:nvPr>
        </p:nvGraphicFramePr>
        <p:xfrm>
          <a:off x="2169170" y="903825"/>
          <a:ext cx="7698943" cy="5050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0800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40" y="3627782"/>
            <a:ext cx="9985000" cy="2633869"/>
          </a:xfrm>
        </p:spPr>
        <p:txBody>
          <a:bodyPr>
            <a:normAutofit/>
          </a:bodyPr>
          <a:lstStyle/>
          <a:p>
            <a:pPr marL="171450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Decrease to base due to consumption, expected collections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↓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$332,000)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endParaRPr lang="en-US" sz="2400" dirty="0"/>
          </a:p>
          <a:p>
            <a:pPr marL="171450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6.5% rate increase for all users</a:t>
            </a:r>
          </a:p>
          <a:p>
            <a:pPr marL="464058" lvl="1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Additional revenue is 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$3.8 million </a:t>
            </a:r>
          </a:p>
          <a:p>
            <a:pPr marL="464058" lvl="1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$4.33/month increase for typical inside City residential customer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940884-E192-049C-8422-7DD34911114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208088" y="1003300"/>
            <a:ext cx="4770437" cy="2441575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7D06B52-AA90-461B-9A5B-D3406E1344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3300890"/>
              </p:ext>
            </p:extLst>
          </p:nvPr>
        </p:nvGraphicFramePr>
        <p:xfrm>
          <a:off x="6239137" y="982663"/>
          <a:ext cx="3842999" cy="2446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9576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39" y="3627782"/>
            <a:ext cx="10795520" cy="2633869"/>
          </a:xfrm>
        </p:spPr>
        <p:txBody>
          <a:bodyPr>
            <a:normAutofit/>
          </a:bodyPr>
          <a:lstStyle/>
          <a:p>
            <a:pPr marL="171450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Not based on consumption, but on size and characteristics of property</a:t>
            </a:r>
          </a:p>
          <a:p>
            <a:pPr marL="171450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6.0% rate increase</a:t>
            </a:r>
          </a:p>
          <a:p>
            <a:pPr marL="464058" lvl="1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Additional revenue is </a:t>
            </a:r>
            <a:r>
              <a:rPr lang="en-US" sz="2400" b="1" dirty="0">
                <a:solidFill>
                  <a:srgbClr val="00B050"/>
                </a:solidFill>
              </a:rPr>
              <a:t>↑ </a:t>
            </a:r>
            <a:r>
              <a:rPr lang="en-US" sz="2400" dirty="0">
                <a:solidFill>
                  <a:srgbClr val="00B050"/>
                </a:solidFill>
              </a:rPr>
              <a:t>$543,000</a:t>
            </a:r>
          </a:p>
          <a:p>
            <a:pPr marL="464058" lvl="1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$0.33/month increase for typical inside City residential customer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8745E3-CDFA-6C13-357C-58E6BF4AF64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12838" y="985838"/>
            <a:ext cx="4770437" cy="2441575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5B86F7E-C96E-43DD-ABE7-1E649C4639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9306861"/>
              </p:ext>
            </p:extLst>
          </p:nvPr>
        </p:nvGraphicFramePr>
        <p:xfrm>
          <a:off x="6096000" y="982663"/>
          <a:ext cx="3842999" cy="2446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81026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C51DE2-34C7-4893-ADA9-94EB1A0C7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1640" y="3627782"/>
            <a:ext cx="9985000" cy="2633869"/>
          </a:xfrm>
        </p:spPr>
        <p:txBody>
          <a:bodyPr>
            <a:normAutofit/>
          </a:bodyPr>
          <a:lstStyle/>
          <a:p>
            <a:pPr marL="171450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Revenue associated with City’s treatment of NCC sewage</a:t>
            </a:r>
          </a:p>
          <a:p>
            <a:pPr marL="171450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Estimate is from Black &amp; Veatch analysis of contract with County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5E9038-00F9-06D7-1DEB-C38118A36C9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12838" y="985838"/>
            <a:ext cx="4770437" cy="2441575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E2175E5-DCF3-4871-BC56-C5D17A8B36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5663012"/>
              </p:ext>
            </p:extLst>
          </p:nvPr>
        </p:nvGraphicFramePr>
        <p:xfrm>
          <a:off x="6096000" y="982663"/>
          <a:ext cx="3839189" cy="2446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02478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3B78B-A5E4-ADF8-B189-33F296EE4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ity with a river running through it&#10;&#10;AI-generated content may be incorrect.">
            <a:extLst>
              <a:ext uri="{FF2B5EF4-FFF2-40B4-BE49-F238E27FC236}">
                <a16:creationId xmlns:a16="http://schemas.microsoft.com/office/drawing/2014/main" id="{BF8F10D1-F35A-A7EA-F19B-39032F8714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206" y="-518001"/>
            <a:ext cx="12322206" cy="821275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FD786E9-A36C-EC37-D840-5457F3135B54}"/>
              </a:ext>
            </a:extLst>
          </p:cNvPr>
          <p:cNvSpPr txBox="1">
            <a:spLocks/>
          </p:cNvSpPr>
          <p:nvPr/>
        </p:nvSpPr>
        <p:spPr>
          <a:xfrm>
            <a:off x="-130206" y="3911612"/>
            <a:ext cx="12322206" cy="16867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buFont typeface="Calibri" panose="020F0502020204030204" pitchFamily="34" charset="0"/>
              <a:buNone/>
              <a:defRPr/>
            </a:pPr>
            <a:endParaRPr lang="en-US" sz="5500" b="1" dirty="0">
              <a:solidFill>
                <a:srgbClr val="0033CC"/>
              </a:solidFill>
              <a:latin typeface="+mn-lt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buFont typeface="Calibri" panose="020F0502020204030204" pitchFamily="34" charset="0"/>
              <a:buNone/>
              <a:defRPr/>
            </a:pPr>
            <a:endParaRPr lang="en-US" sz="5500" b="1" dirty="0">
              <a:solidFill>
                <a:srgbClr val="0033CC"/>
              </a:solidFill>
              <a:latin typeface="+mn-lt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buFont typeface="Calibri" panose="020F0502020204030204" pitchFamily="34" charset="0"/>
              <a:buNone/>
              <a:defRPr/>
            </a:pPr>
            <a:endParaRPr lang="en-US" sz="5500" b="1" dirty="0">
              <a:solidFill>
                <a:srgbClr val="0033CC"/>
              </a:solidFill>
              <a:latin typeface="+mn-lt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buFont typeface="Calibri" panose="020F0502020204030204" pitchFamily="34" charset="0"/>
              <a:buNone/>
              <a:defRPr/>
            </a:pPr>
            <a:r>
              <a:rPr lang="en-US" sz="5000" b="1" dirty="0">
                <a:latin typeface="+mn-lt"/>
                <a:cs typeface="Times New Roman" panose="02020603050405020304" pitchFamily="18" charset="0"/>
              </a:rPr>
              <a:t>           FY 2026 Budget Hearings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buFont typeface="Calibri" panose="020F0502020204030204" pitchFamily="34" charset="0"/>
              <a:buNone/>
              <a:defRPr/>
            </a:pPr>
            <a:r>
              <a:rPr lang="en-US" b="1" dirty="0">
                <a:solidFill>
                  <a:srgbClr val="0033CC"/>
                </a:solidFill>
                <a:latin typeface="+mn-lt"/>
                <a:cs typeface="Times New Roman" panose="02020603050405020304" pitchFamily="18" charset="0"/>
              </a:rPr>
              <a:t>             Revenue Projections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4472C4"/>
              </a:buClr>
              <a:buSzPct val="100000"/>
              <a:buFont typeface="Calibri" panose="020F0502020204030204" pitchFamily="34" charset="0"/>
              <a:buNone/>
              <a:defRPr/>
            </a:pPr>
            <a:endParaRPr lang="en-US" sz="1000" b="1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2" name="Picture 1" descr="A picture containing calendar&#10;&#10;Description automatically generated">
            <a:extLst>
              <a:ext uri="{FF2B5EF4-FFF2-40B4-BE49-F238E27FC236}">
                <a16:creationId xmlns:a16="http://schemas.microsoft.com/office/drawing/2014/main" id="{10232564-C148-AF24-C37D-889DAB224A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3429000"/>
            <a:ext cx="2618913" cy="26189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3461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16BAA"/>
    </a:accent1>
    <a:accent2>
      <a:srgbClr val="FF9933"/>
    </a:accent2>
    <a:accent3>
      <a:srgbClr val="BCE6FE"/>
    </a:accent3>
    <a:accent4>
      <a:srgbClr val="FFFF66"/>
    </a:accent4>
    <a:accent5>
      <a:srgbClr val="D07782"/>
    </a:accent5>
    <a:accent6>
      <a:srgbClr val="70AD47"/>
    </a:accent6>
    <a:hlink>
      <a:srgbClr val="59C1FE"/>
    </a:hlink>
    <a:folHlink>
      <a:srgbClr val="8438BD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39010</TotalTime>
  <Words>701</Words>
  <Application>Microsoft Office PowerPoint</Application>
  <PresentationFormat>Widescreen</PresentationFormat>
  <Paragraphs>102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2021 Budget Hearings</dc:title>
  <dc:creator>Stephanie L. Mergler</dc:creator>
  <cp:lastModifiedBy>Rob Winkeler</cp:lastModifiedBy>
  <cp:revision>266</cp:revision>
  <cp:lastPrinted>2025-03-24T17:36:15Z</cp:lastPrinted>
  <dcterms:created xsi:type="dcterms:W3CDTF">2020-03-19T18:27:37Z</dcterms:created>
  <dcterms:modified xsi:type="dcterms:W3CDTF">2025-04-04T19:13:36Z</dcterms:modified>
</cp:coreProperties>
</file>