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handoutMasterIdLst>
    <p:handoutMasterId r:id="rId30"/>
  </p:handoutMasterIdLst>
  <p:sldIdLst>
    <p:sldId id="400" r:id="rId5"/>
    <p:sldId id="416" r:id="rId6"/>
    <p:sldId id="417" r:id="rId7"/>
    <p:sldId id="418" r:id="rId8"/>
    <p:sldId id="419" r:id="rId9"/>
    <p:sldId id="420" r:id="rId10"/>
    <p:sldId id="405" r:id="rId11"/>
    <p:sldId id="404" r:id="rId12"/>
    <p:sldId id="407" r:id="rId13"/>
    <p:sldId id="409" r:id="rId14"/>
    <p:sldId id="421" r:id="rId15"/>
    <p:sldId id="411" r:id="rId16"/>
    <p:sldId id="424" r:id="rId17"/>
    <p:sldId id="433" r:id="rId18"/>
    <p:sldId id="427" r:id="rId19"/>
    <p:sldId id="429" r:id="rId20"/>
    <p:sldId id="428" r:id="rId21"/>
    <p:sldId id="434" r:id="rId22"/>
    <p:sldId id="413" r:id="rId23"/>
    <p:sldId id="435" r:id="rId24"/>
    <p:sldId id="431" r:id="rId25"/>
    <p:sldId id="415" r:id="rId26"/>
    <p:sldId id="423" r:id="rId27"/>
    <p:sldId id="381" r:id="rId2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16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image" Target="../media/image13.png"/><Relationship Id="rId4"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image" Target="../media/image13.png"/><Relationship Id="rId4"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18/5/colors/Iconchunking_neutralbg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a:alpha val="0"/>
      </a:schemeClr>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126669-2C12-4CAB-9FA5-1C2D924A9EF5}" type="doc">
      <dgm:prSet loTypeId="urn:microsoft.com/office/officeart/2018/2/layout/IconLabelDescriptionList" loCatId="icon" qsTypeId="urn:microsoft.com/office/officeart/2005/8/quickstyle/simple1" qsCatId="simple" csTypeId="urn:microsoft.com/office/officeart/2018/5/colors/Iconchunking_neutralbg_accent5_2" csCatId="accent5" phldr="1"/>
      <dgm:spPr/>
      <dgm:t>
        <a:bodyPr/>
        <a:lstStyle/>
        <a:p>
          <a:endParaRPr lang="en-US"/>
        </a:p>
      </dgm:t>
    </dgm:pt>
    <dgm:pt modelId="{1FA45811-749F-4BFC-BD5B-178228286593}">
      <dgm:prSet/>
      <dgm:spPr/>
      <dgm:t>
        <a:bodyPr/>
        <a:lstStyle/>
        <a:p>
          <a:pPr>
            <a:lnSpc>
              <a:spcPct val="100000"/>
            </a:lnSpc>
            <a:defRPr b="1"/>
          </a:pPr>
          <a:r>
            <a:rPr lang="en-US" u="sng" dirty="0"/>
            <a:t>Governance: </a:t>
          </a:r>
          <a:endParaRPr lang="en-US" dirty="0"/>
        </a:p>
      </dgm:t>
    </dgm:pt>
    <dgm:pt modelId="{5E5CF7DA-8388-4E18-8C24-6F0D4C9CAA16}" type="parTrans" cxnId="{1713B2D1-CD6F-4867-BF92-7EE9DE08CA4E}">
      <dgm:prSet/>
      <dgm:spPr/>
      <dgm:t>
        <a:bodyPr/>
        <a:lstStyle/>
        <a:p>
          <a:endParaRPr lang="en-US"/>
        </a:p>
      </dgm:t>
    </dgm:pt>
    <dgm:pt modelId="{20F257A0-0D8D-4DE2-BE02-F4ED66472CE1}" type="sibTrans" cxnId="{1713B2D1-CD6F-4867-BF92-7EE9DE08CA4E}">
      <dgm:prSet phldrT="01" phldr="0"/>
      <dgm:spPr/>
      <dgm:t>
        <a:bodyPr/>
        <a:lstStyle/>
        <a:p>
          <a:endParaRPr lang="en-US"/>
        </a:p>
      </dgm:t>
    </dgm:pt>
    <dgm:pt modelId="{E1697798-86F6-46E8-BB4B-244E0924A88C}">
      <dgm:prSet custT="1"/>
      <dgm:spPr/>
      <dgm:t>
        <a:bodyPr/>
        <a:lstStyle/>
        <a:p>
          <a:pPr>
            <a:lnSpc>
              <a:spcPct val="100000"/>
            </a:lnSpc>
          </a:pPr>
          <a:r>
            <a:rPr lang="en-US" sz="1600" dirty="0"/>
            <a:t>Fostering a </a:t>
          </a:r>
          <a:r>
            <a:rPr lang="en-US" sz="1600" b="1" dirty="0">
              <a:solidFill>
                <a:schemeClr val="accent6"/>
              </a:solidFill>
            </a:rPr>
            <a:t>strong culture of integrity, compliance, and financial stewardship </a:t>
          </a:r>
          <a:r>
            <a:rPr lang="en-US" sz="1600" dirty="0"/>
            <a:t>by collaborating with auditors and trusted advisors. Ensuring full adherence to statutes and regulations to maintain transparency and accountability.</a:t>
          </a:r>
        </a:p>
      </dgm:t>
    </dgm:pt>
    <dgm:pt modelId="{A9CD862D-C519-4A27-88AB-7046E1BDC5B3}" type="parTrans" cxnId="{48281C1F-5077-495A-8E5D-552C53DFB11C}">
      <dgm:prSet/>
      <dgm:spPr/>
      <dgm:t>
        <a:bodyPr/>
        <a:lstStyle/>
        <a:p>
          <a:endParaRPr lang="en-US"/>
        </a:p>
      </dgm:t>
    </dgm:pt>
    <dgm:pt modelId="{37DAA1E5-0098-46AF-8791-906758B9BC87}" type="sibTrans" cxnId="{48281C1F-5077-495A-8E5D-552C53DFB11C}">
      <dgm:prSet/>
      <dgm:spPr/>
      <dgm:t>
        <a:bodyPr/>
        <a:lstStyle/>
        <a:p>
          <a:endParaRPr lang="en-US"/>
        </a:p>
      </dgm:t>
    </dgm:pt>
    <dgm:pt modelId="{6F4A04D8-A9E1-4C43-B273-FA9AD418A482}">
      <dgm:prSet/>
      <dgm:spPr/>
      <dgm:t>
        <a:bodyPr/>
        <a:lstStyle/>
        <a:p>
          <a:pPr>
            <a:lnSpc>
              <a:spcPct val="100000"/>
            </a:lnSpc>
            <a:defRPr b="1"/>
          </a:pPr>
          <a:r>
            <a:rPr lang="en-US" u="sng" dirty="0"/>
            <a:t>Modernization: </a:t>
          </a:r>
          <a:endParaRPr lang="en-US" dirty="0"/>
        </a:p>
      </dgm:t>
    </dgm:pt>
    <dgm:pt modelId="{A6039A4B-96E2-41C6-AF77-17060C127311}" type="parTrans" cxnId="{8384A150-5821-4408-97A2-133C3341B8A8}">
      <dgm:prSet/>
      <dgm:spPr/>
      <dgm:t>
        <a:bodyPr/>
        <a:lstStyle/>
        <a:p>
          <a:endParaRPr lang="en-US"/>
        </a:p>
      </dgm:t>
    </dgm:pt>
    <dgm:pt modelId="{3D001942-D56D-4C8D-8725-82EA9E9644D2}" type="sibTrans" cxnId="{8384A150-5821-4408-97A2-133C3341B8A8}">
      <dgm:prSet phldrT="02" phldr="0"/>
      <dgm:spPr/>
      <dgm:t>
        <a:bodyPr/>
        <a:lstStyle/>
        <a:p>
          <a:endParaRPr lang="en-US"/>
        </a:p>
      </dgm:t>
    </dgm:pt>
    <dgm:pt modelId="{B36C2E66-1F27-47BD-A4C4-3893EFC49BFF}">
      <dgm:prSet custT="1"/>
      <dgm:spPr/>
      <dgm:t>
        <a:bodyPr/>
        <a:lstStyle/>
        <a:p>
          <a:pPr>
            <a:lnSpc>
              <a:spcPct val="100000"/>
            </a:lnSpc>
          </a:pPr>
          <a:r>
            <a:rPr lang="en-US" sz="1600" dirty="0"/>
            <a:t>Equipping the Treasurer’s Office for the evolving financial, political, and regulatory landscape </a:t>
          </a:r>
          <a:r>
            <a:rPr lang="en-US" sz="1600" b="0" dirty="0">
              <a:solidFill>
                <a:schemeClr val="tx1"/>
              </a:solidFill>
            </a:rPr>
            <a:t>by</a:t>
          </a:r>
          <a:r>
            <a:rPr lang="en-US" sz="1600" b="1" dirty="0">
              <a:solidFill>
                <a:schemeClr val="accent2"/>
              </a:solidFill>
            </a:rPr>
            <a:t> </a:t>
          </a:r>
          <a:r>
            <a:rPr lang="en-US" sz="1600" b="1" dirty="0">
              <a:solidFill>
                <a:schemeClr val="accent6"/>
              </a:solidFill>
            </a:rPr>
            <a:t>enhancing facilities, updating internal policies, and refining investment strategies</a:t>
          </a:r>
          <a:r>
            <a:rPr lang="en-US" sz="1600" dirty="0"/>
            <a:t>. Positioning operations for both immediate and long-term success.</a:t>
          </a:r>
          <a:endParaRPr lang="en-US" sz="1600" dirty="0">
            <a:solidFill>
              <a:schemeClr val="accent2"/>
            </a:solidFill>
          </a:endParaRPr>
        </a:p>
      </dgm:t>
    </dgm:pt>
    <dgm:pt modelId="{B66F4787-B369-4035-91DA-C11CC8DD1A06}" type="parTrans" cxnId="{41C8AFA6-02F1-47D1-BD92-BEA286085270}">
      <dgm:prSet/>
      <dgm:spPr/>
      <dgm:t>
        <a:bodyPr/>
        <a:lstStyle/>
        <a:p>
          <a:endParaRPr lang="en-US"/>
        </a:p>
      </dgm:t>
    </dgm:pt>
    <dgm:pt modelId="{ABE28482-11E3-4077-BDA4-9AD202C22D6C}" type="sibTrans" cxnId="{41C8AFA6-02F1-47D1-BD92-BEA286085270}">
      <dgm:prSet/>
      <dgm:spPr/>
      <dgm:t>
        <a:bodyPr/>
        <a:lstStyle/>
        <a:p>
          <a:endParaRPr lang="en-US"/>
        </a:p>
      </dgm:t>
    </dgm:pt>
    <dgm:pt modelId="{256CF833-7323-4977-9BB0-0F444863817F}">
      <dgm:prSet/>
      <dgm:spPr/>
      <dgm:t>
        <a:bodyPr/>
        <a:lstStyle/>
        <a:p>
          <a:pPr>
            <a:lnSpc>
              <a:spcPct val="100000"/>
            </a:lnSpc>
            <a:defRPr b="1"/>
          </a:pPr>
          <a:r>
            <a:rPr lang="en-US" u="sng" dirty="0"/>
            <a:t>Efficiency: </a:t>
          </a:r>
          <a:endParaRPr lang="en-US" dirty="0"/>
        </a:p>
      </dgm:t>
    </dgm:pt>
    <dgm:pt modelId="{0B3AF98D-E9C3-457A-AD36-D233F95E1FAD}" type="parTrans" cxnId="{F06CA477-8E15-4A6E-AD9C-56A6CF5806E6}">
      <dgm:prSet/>
      <dgm:spPr/>
      <dgm:t>
        <a:bodyPr/>
        <a:lstStyle/>
        <a:p>
          <a:endParaRPr lang="en-US"/>
        </a:p>
      </dgm:t>
    </dgm:pt>
    <dgm:pt modelId="{36A95414-A12B-466C-8E86-DFA0D0281928}" type="sibTrans" cxnId="{F06CA477-8E15-4A6E-AD9C-56A6CF5806E6}">
      <dgm:prSet phldrT="03" phldr="0"/>
      <dgm:spPr/>
      <dgm:t>
        <a:bodyPr/>
        <a:lstStyle/>
        <a:p>
          <a:endParaRPr lang="en-US"/>
        </a:p>
      </dgm:t>
    </dgm:pt>
    <dgm:pt modelId="{B3DEDEC7-7D77-4BE8-82D3-B4C571A0D99E}">
      <dgm:prSet custT="1"/>
      <dgm:spPr/>
      <dgm:t>
        <a:bodyPr/>
        <a:lstStyle/>
        <a:p>
          <a:pPr>
            <a:lnSpc>
              <a:spcPct val="100000"/>
            </a:lnSpc>
          </a:pPr>
          <a:r>
            <a:rPr lang="en-US" sz="1600" dirty="0"/>
            <a:t>Driving operational excellence through </a:t>
          </a:r>
          <a:r>
            <a:rPr lang="en-US" sz="1600" b="1" dirty="0">
              <a:solidFill>
                <a:schemeClr val="accent6"/>
              </a:solidFill>
            </a:rPr>
            <a:t>continuous evaluation and optimization of processes, procedures, and resource alignment.</a:t>
          </a:r>
          <a:r>
            <a:rPr lang="en-US" sz="1600" dirty="0"/>
            <a:t> Ensuring staffing and functions are strategically positioned for maximum productivity and impact.</a:t>
          </a:r>
        </a:p>
      </dgm:t>
    </dgm:pt>
    <dgm:pt modelId="{A45B3B7E-7703-4ADF-856C-12888906DF80}" type="parTrans" cxnId="{7328FAA5-0DC7-49FE-BC34-6389A6F294F8}">
      <dgm:prSet/>
      <dgm:spPr/>
      <dgm:t>
        <a:bodyPr/>
        <a:lstStyle/>
        <a:p>
          <a:endParaRPr lang="en-US"/>
        </a:p>
      </dgm:t>
    </dgm:pt>
    <dgm:pt modelId="{7F53504F-44D1-4160-BF4C-1C460C7EDBBB}" type="sibTrans" cxnId="{7328FAA5-0DC7-49FE-BC34-6389A6F294F8}">
      <dgm:prSet/>
      <dgm:spPr/>
      <dgm:t>
        <a:bodyPr/>
        <a:lstStyle/>
        <a:p>
          <a:endParaRPr lang="en-US"/>
        </a:p>
      </dgm:t>
    </dgm:pt>
    <dgm:pt modelId="{D516D4DE-106A-4320-B978-61BCDAED86A4}">
      <dgm:prSet/>
      <dgm:spPr/>
      <dgm:t>
        <a:bodyPr/>
        <a:lstStyle/>
        <a:p>
          <a:pPr>
            <a:lnSpc>
              <a:spcPct val="100000"/>
            </a:lnSpc>
            <a:defRPr b="1"/>
          </a:pPr>
          <a:r>
            <a:rPr lang="en-US" u="sng" dirty="0"/>
            <a:t>Outreach: </a:t>
          </a:r>
          <a:endParaRPr lang="en-US" dirty="0"/>
        </a:p>
      </dgm:t>
    </dgm:pt>
    <dgm:pt modelId="{C34F0A82-B783-4EF4-A968-909B3303892D}" type="parTrans" cxnId="{CED0254B-D414-4A05-9108-55D7C8911577}">
      <dgm:prSet/>
      <dgm:spPr/>
      <dgm:t>
        <a:bodyPr/>
        <a:lstStyle/>
        <a:p>
          <a:endParaRPr lang="en-US"/>
        </a:p>
      </dgm:t>
    </dgm:pt>
    <dgm:pt modelId="{3AE6E362-2E88-41FE-8D15-BDB682F5CA6A}" type="sibTrans" cxnId="{CED0254B-D414-4A05-9108-55D7C8911577}">
      <dgm:prSet phldrT="04" phldr="0"/>
      <dgm:spPr/>
      <dgm:t>
        <a:bodyPr/>
        <a:lstStyle/>
        <a:p>
          <a:endParaRPr lang="en-US"/>
        </a:p>
      </dgm:t>
    </dgm:pt>
    <dgm:pt modelId="{64DBE75E-35F5-4EA6-9A4E-5272822A3338}">
      <dgm:prSet custT="1"/>
      <dgm:spPr/>
      <dgm:t>
        <a:bodyPr/>
        <a:lstStyle/>
        <a:p>
          <a:pPr>
            <a:lnSpc>
              <a:spcPct val="100000"/>
            </a:lnSpc>
          </a:pPr>
          <a:r>
            <a:rPr lang="en-US" sz="1600" dirty="0"/>
            <a:t>Building strategic partnerships to </a:t>
          </a:r>
          <a:r>
            <a:rPr lang="en-US" sz="1600" b="1" dirty="0">
              <a:solidFill>
                <a:schemeClr val="accent6"/>
              </a:solidFill>
            </a:rPr>
            <a:t>expand educational, social, and cultural enrichment initiatives for City employees and the Wilmington community</a:t>
          </a:r>
          <a:r>
            <a:rPr lang="en-US" sz="1600" dirty="0"/>
            <a:t>, fostering engagement and financial awareness.</a:t>
          </a:r>
          <a:endParaRPr lang="en-US" sz="1600" dirty="0">
            <a:solidFill>
              <a:schemeClr val="accent2"/>
            </a:solidFill>
          </a:endParaRPr>
        </a:p>
      </dgm:t>
    </dgm:pt>
    <dgm:pt modelId="{81E8E94B-7470-4C5B-A4B8-BF23FE478C29}" type="parTrans" cxnId="{6BF0EB47-AE79-419D-9F57-0F094BB2D12B}">
      <dgm:prSet/>
      <dgm:spPr/>
      <dgm:t>
        <a:bodyPr/>
        <a:lstStyle/>
        <a:p>
          <a:endParaRPr lang="en-US"/>
        </a:p>
      </dgm:t>
    </dgm:pt>
    <dgm:pt modelId="{8910D840-1483-4276-AFA2-C0ECB55AB2B7}" type="sibTrans" cxnId="{6BF0EB47-AE79-419D-9F57-0F094BB2D12B}">
      <dgm:prSet/>
      <dgm:spPr/>
      <dgm:t>
        <a:bodyPr/>
        <a:lstStyle/>
        <a:p>
          <a:endParaRPr lang="en-US"/>
        </a:p>
      </dgm:t>
    </dgm:pt>
    <dgm:pt modelId="{B997AAC5-D585-44F3-AE39-D555FFF9434E}">
      <dgm:prSet custT="1"/>
      <dgm:spPr/>
      <dgm:t>
        <a:bodyPr/>
        <a:lstStyle/>
        <a:p>
          <a:pPr>
            <a:lnSpc>
              <a:spcPct val="100000"/>
            </a:lnSpc>
          </a:pPr>
          <a:endParaRPr lang="en-US" sz="1600" dirty="0"/>
        </a:p>
      </dgm:t>
    </dgm:pt>
    <dgm:pt modelId="{645945D0-CFF7-4BB3-B1F9-8B76D311B818}" type="parTrans" cxnId="{8D8B77FC-FF02-4A17-8050-304FE6E90AE6}">
      <dgm:prSet/>
      <dgm:spPr/>
      <dgm:t>
        <a:bodyPr/>
        <a:lstStyle/>
        <a:p>
          <a:endParaRPr lang="en-US"/>
        </a:p>
      </dgm:t>
    </dgm:pt>
    <dgm:pt modelId="{AB4118F8-D6B3-49DA-975B-6C166797A29E}" type="sibTrans" cxnId="{8D8B77FC-FF02-4A17-8050-304FE6E90AE6}">
      <dgm:prSet/>
      <dgm:spPr/>
      <dgm:t>
        <a:bodyPr/>
        <a:lstStyle/>
        <a:p>
          <a:endParaRPr lang="en-US"/>
        </a:p>
      </dgm:t>
    </dgm:pt>
    <dgm:pt modelId="{D879C2C7-517C-4212-9ECE-A59FC85789E6}" type="pres">
      <dgm:prSet presAssocID="{BD126669-2C12-4CAB-9FA5-1C2D924A9EF5}" presName="root" presStyleCnt="0">
        <dgm:presLayoutVars>
          <dgm:dir/>
          <dgm:resizeHandles val="exact"/>
        </dgm:presLayoutVars>
      </dgm:prSet>
      <dgm:spPr/>
    </dgm:pt>
    <dgm:pt modelId="{90D405A7-AED2-4C3B-A3D9-EE6C7A8861FC}" type="pres">
      <dgm:prSet presAssocID="{1FA45811-749F-4BFC-BD5B-178228286593}" presName="compNode" presStyleCnt="0"/>
      <dgm:spPr/>
    </dgm:pt>
    <dgm:pt modelId="{15E6C308-FE80-46EA-968D-C59DEFCADEC1}" type="pres">
      <dgm:prSet presAssocID="{1FA45811-749F-4BFC-BD5B-17822828659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6F9F0484-9D3D-48A3-BC0E-8321E4E005E8}" type="pres">
      <dgm:prSet presAssocID="{1FA45811-749F-4BFC-BD5B-178228286593}" presName="iconSpace" presStyleCnt="0"/>
      <dgm:spPr/>
    </dgm:pt>
    <dgm:pt modelId="{A6D7BACF-803E-477E-ABA8-3138ABF860C5}" type="pres">
      <dgm:prSet presAssocID="{1FA45811-749F-4BFC-BD5B-178228286593}" presName="parTx" presStyleLbl="revTx" presStyleIdx="0" presStyleCnt="8">
        <dgm:presLayoutVars>
          <dgm:chMax val="0"/>
          <dgm:chPref val="0"/>
        </dgm:presLayoutVars>
      </dgm:prSet>
      <dgm:spPr/>
    </dgm:pt>
    <dgm:pt modelId="{A4208C34-7E4F-4419-BA8C-8ED4C687405D}" type="pres">
      <dgm:prSet presAssocID="{1FA45811-749F-4BFC-BD5B-178228286593}" presName="txSpace" presStyleCnt="0"/>
      <dgm:spPr/>
    </dgm:pt>
    <dgm:pt modelId="{4BBEADCB-736D-46AB-8599-FCB69A5648C6}" type="pres">
      <dgm:prSet presAssocID="{1FA45811-749F-4BFC-BD5B-178228286593}" presName="desTx" presStyleLbl="revTx" presStyleIdx="1" presStyleCnt="8">
        <dgm:presLayoutVars/>
      </dgm:prSet>
      <dgm:spPr/>
    </dgm:pt>
    <dgm:pt modelId="{D97B079C-B6EF-43FA-9377-7F9B0D10D607}" type="pres">
      <dgm:prSet presAssocID="{20F257A0-0D8D-4DE2-BE02-F4ED66472CE1}" presName="sibTrans" presStyleCnt="0"/>
      <dgm:spPr/>
    </dgm:pt>
    <dgm:pt modelId="{8D344335-DAF2-4B39-AD7A-1EA5038B6D9E}" type="pres">
      <dgm:prSet presAssocID="{6F4A04D8-A9E1-4C43-B273-FA9AD418A482}" presName="compNode" presStyleCnt="0"/>
      <dgm:spPr/>
    </dgm:pt>
    <dgm:pt modelId="{A12A652D-8266-419F-9324-44C6C48352FD}" type="pres">
      <dgm:prSet presAssocID="{6F4A04D8-A9E1-4C43-B273-FA9AD418A48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nk"/>
        </a:ext>
      </dgm:extLst>
    </dgm:pt>
    <dgm:pt modelId="{65156048-BB96-439C-AC13-AEDA1DECC615}" type="pres">
      <dgm:prSet presAssocID="{6F4A04D8-A9E1-4C43-B273-FA9AD418A482}" presName="iconSpace" presStyleCnt="0"/>
      <dgm:spPr/>
    </dgm:pt>
    <dgm:pt modelId="{77763190-0AC3-4CE5-AA12-7BDF25426E7E}" type="pres">
      <dgm:prSet presAssocID="{6F4A04D8-A9E1-4C43-B273-FA9AD418A482}" presName="parTx" presStyleLbl="revTx" presStyleIdx="2" presStyleCnt="8">
        <dgm:presLayoutVars>
          <dgm:chMax val="0"/>
          <dgm:chPref val="0"/>
        </dgm:presLayoutVars>
      </dgm:prSet>
      <dgm:spPr/>
    </dgm:pt>
    <dgm:pt modelId="{61AD3E92-30A1-468E-BB6D-120111DD161F}" type="pres">
      <dgm:prSet presAssocID="{6F4A04D8-A9E1-4C43-B273-FA9AD418A482}" presName="txSpace" presStyleCnt="0"/>
      <dgm:spPr/>
    </dgm:pt>
    <dgm:pt modelId="{62C17E0D-8E9A-44C9-8E2B-9C85B5C745E0}" type="pres">
      <dgm:prSet presAssocID="{6F4A04D8-A9E1-4C43-B273-FA9AD418A482}" presName="desTx" presStyleLbl="revTx" presStyleIdx="3" presStyleCnt="8">
        <dgm:presLayoutVars/>
      </dgm:prSet>
      <dgm:spPr/>
    </dgm:pt>
    <dgm:pt modelId="{84BE9912-C473-4F7A-A474-2DC285891B66}" type="pres">
      <dgm:prSet presAssocID="{3D001942-D56D-4C8D-8725-82EA9E9644D2}" presName="sibTrans" presStyleCnt="0"/>
      <dgm:spPr/>
    </dgm:pt>
    <dgm:pt modelId="{782DA810-E578-49C8-9E27-14C8558E9E92}" type="pres">
      <dgm:prSet presAssocID="{256CF833-7323-4977-9BB0-0F444863817F}" presName="compNode" presStyleCnt="0"/>
      <dgm:spPr/>
    </dgm:pt>
    <dgm:pt modelId="{5085B384-9DD9-475B-89C1-B40EA56FD9BA}" type="pres">
      <dgm:prSet presAssocID="{256CF833-7323-4977-9BB0-0F444863817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34CCABD5-1114-4AC0-BF80-67EE357385A9}" type="pres">
      <dgm:prSet presAssocID="{256CF833-7323-4977-9BB0-0F444863817F}" presName="iconSpace" presStyleCnt="0"/>
      <dgm:spPr/>
    </dgm:pt>
    <dgm:pt modelId="{CDEECD4C-6E92-4EB6-B4DE-892E71766838}" type="pres">
      <dgm:prSet presAssocID="{256CF833-7323-4977-9BB0-0F444863817F}" presName="parTx" presStyleLbl="revTx" presStyleIdx="4" presStyleCnt="8">
        <dgm:presLayoutVars>
          <dgm:chMax val="0"/>
          <dgm:chPref val="0"/>
        </dgm:presLayoutVars>
      </dgm:prSet>
      <dgm:spPr/>
    </dgm:pt>
    <dgm:pt modelId="{2AB4DC2E-BEB2-4B06-9F46-8816F5BD5F19}" type="pres">
      <dgm:prSet presAssocID="{256CF833-7323-4977-9BB0-0F444863817F}" presName="txSpace" presStyleCnt="0"/>
      <dgm:spPr/>
    </dgm:pt>
    <dgm:pt modelId="{777C5D71-730F-46EE-8BED-570EEA46CE97}" type="pres">
      <dgm:prSet presAssocID="{256CF833-7323-4977-9BB0-0F444863817F}" presName="desTx" presStyleLbl="revTx" presStyleIdx="5" presStyleCnt="8">
        <dgm:presLayoutVars/>
      </dgm:prSet>
      <dgm:spPr/>
    </dgm:pt>
    <dgm:pt modelId="{B42A3D43-1FCA-4194-8489-44967E38D6D4}" type="pres">
      <dgm:prSet presAssocID="{36A95414-A12B-466C-8E86-DFA0D0281928}" presName="sibTrans" presStyleCnt="0"/>
      <dgm:spPr/>
    </dgm:pt>
    <dgm:pt modelId="{15D6EA17-A5AE-4C72-AE93-DEB319148F26}" type="pres">
      <dgm:prSet presAssocID="{D516D4DE-106A-4320-B978-61BCDAED86A4}" presName="compNode" presStyleCnt="0"/>
      <dgm:spPr/>
    </dgm:pt>
    <dgm:pt modelId="{39B6914E-766B-4D64-AA03-159589723B94}" type="pres">
      <dgm:prSet presAssocID="{D516D4DE-106A-4320-B978-61BCDAED86A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usiness Growth"/>
        </a:ext>
      </dgm:extLst>
    </dgm:pt>
    <dgm:pt modelId="{F174B837-ECCE-451F-9BA3-4D77F9DDDDC7}" type="pres">
      <dgm:prSet presAssocID="{D516D4DE-106A-4320-B978-61BCDAED86A4}" presName="iconSpace" presStyleCnt="0"/>
      <dgm:spPr/>
    </dgm:pt>
    <dgm:pt modelId="{30B87C50-5679-4A95-A07F-FD706DB83221}" type="pres">
      <dgm:prSet presAssocID="{D516D4DE-106A-4320-B978-61BCDAED86A4}" presName="parTx" presStyleLbl="revTx" presStyleIdx="6" presStyleCnt="8">
        <dgm:presLayoutVars>
          <dgm:chMax val="0"/>
          <dgm:chPref val="0"/>
        </dgm:presLayoutVars>
      </dgm:prSet>
      <dgm:spPr/>
    </dgm:pt>
    <dgm:pt modelId="{E635F967-49F2-410A-804E-73EC215DABE6}" type="pres">
      <dgm:prSet presAssocID="{D516D4DE-106A-4320-B978-61BCDAED86A4}" presName="txSpace" presStyleCnt="0"/>
      <dgm:spPr/>
    </dgm:pt>
    <dgm:pt modelId="{C0700038-2F21-4377-A7CE-6A45D98C518C}" type="pres">
      <dgm:prSet presAssocID="{D516D4DE-106A-4320-B978-61BCDAED86A4}" presName="desTx" presStyleLbl="revTx" presStyleIdx="7" presStyleCnt="8">
        <dgm:presLayoutVars/>
      </dgm:prSet>
      <dgm:spPr/>
    </dgm:pt>
  </dgm:ptLst>
  <dgm:cxnLst>
    <dgm:cxn modelId="{FF86AF11-FC14-4916-9065-E57F4BF8F623}" type="presOf" srcId="{B36C2E66-1F27-47BD-A4C4-3893EFC49BFF}" destId="{62C17E0D-8E9A-44C9-8E2B-9C85B5C745E0}" srcOrd="0" destOrd="0" presId="urn:microsoft.com/office/officeart/2018/2/layout/IconLabelDescriptionList"/>
    <dgm:cxn modelId="{48281C1F-5077-495A-8E5D-552C53DFB11C}" srcId="{1FA45811-749F-4BFC-BD5B-178228286593}" destId="{E1697798-86F6-46E8-BB4B-244E0924A88C}" srcOrd="0" destOrd="0" parTransId="{A9CD862D-C519-4A27-88AB-7046E1BDC5B3}" sibTransId="{37DAA1E5-0098-46AF-8791-906758B9BC87}"/>
    <dgm:cxn modelId="{F7F3B325-4AEF-4676-94A3-802414A6ABDF}" type="presOf" srcId="{256CF833-7323-4977-9BB0-0F444863817F}" destId="{CDEECD4C-6E92-4EB6-B4DE-892E71766838}" srcOrd="0" destOrd="0" presId="urn:microsoft.com/office/officeart/2018/2/layout/IconLabelDescriptionList"/>
    <dgm:cxn modelId="{F95AB147-2D6B-455D-AB25-3AE0BF37D647}" type="presOf" srcId="{B3DEDEC7-7D77-4BE8-82D3-B4C571A0D99E}" destId="{777C5D71-730F-46EE-8BED-570EEA46CE97}" srcOrd="0" destOrd="0" presId="urn:microsoft.com/office/officeart/2018/2/layout/IconLabelDescriptionList"/>
    <dgm:cxn modelId="{6BF0EB47-AE79-419D-9F57-0F094BB2D12B}" srcId="{D516D4DE-106A-4320-B978-61BCDAED86A4}" destId="{64DBE75E-35F5-4EA6-9A4E-5272822A3338}" srcOrd="0" destOrd="0" parTransId="{81E8E94B-7470-4C5B-A4B8-BF23FE478C29}" sibTransId="{8910D840-1483-4276-AFA2-C0ECB55AB2B7}"/>
    <dgm:cxn modelId="{A88F5E4A-6FA2-4B35-8A72-F146FF7A7297}" type="presOf" srcId="{64DBE75E-35F5-4EA6-9A4E-5272822A3338}" destId="{C0700038-2F21-4377-A7CE-6A45D98C518C}" srcOrd="0" destOrd="0" presId="urn:microsoft.com/office/officeart/2018/2/layout/IconLabelDescriptionList"/>
    <dgm:cxn modelId="{CED0254B-D414-4A05-9108-55D7C8911577}" srcId="{BD126669-2C12-4CAB-9FA5-1C2D924A9EF5}" destId="{D516D4DE-106A-4320-B978-61BCDAED86A4}" srcOrd="3" destOrd="0" parTransId="{C34F0A82-B783-4EF4-A968-909B3303892D}" sibTransId="{3AE6E362-2E88-41FE-8D15-BDB682F5CA6A}"/>
    <dgm:cxn modelId="{AA99C14C-E2C0-4EF0-944A-9320D40B496A}" type="presOf" srcId="{BD126669-2C12-4CAB-9FA5-1C2D924A9EF5}" destId="{D879C2C7-517C-4212-9ECE-A59FC85789E6}" srcOrd="0" destOrd="0" presId="urn:microsoft.com/office/officeart/2018/2/layout/IconLabelDescriptionList"/>
    <dgm:cxn modelId="{8384A150-5821-4408-97A2-133C3341B8A8}" srcId="{BD126669-2C12-4CAB-9FA5-1C2D924A9EF5}" destId="{6F4A04D8-A9E1-4C43-B273-FA9AD418A482}" srcOrd="1" destOrd="0" parTransId="{A6039A4B-96E2-41C6-AF77-17060C127311}" sibTransId="{3D001942-D56D-4C8D-8725-82EA9E9644D2}"/>
    <dgm:cxn modelId="{9BDD6071-79FB-4A63-A07E-C10FAC3F2A36}" type="presOf" srcId="{E1697798-86F6-46E8-BB4B-244E0924A88C}" destId="{4BBEADCB-736D-46AB-8599-FCB69A5648C6}" srcOrd="0" destOrd="0" presId="urn:microsoft.com/office/officeart/2018/2/layout/IconLabelDescriptionList"/>
    <dgm:cxn modelId="{AB813372-F530-4C7B-AE15-19669981F12D}" type="presOf" srcId="{6F4A04D8-A9E1-4C43-B273-FA9AD418A482}" destId="{77763190-0AC3-4CE5-AA12-7BDF25426E7E}" srcOrd="0" destOrd="0" presId="urn:microsoft.com/office/officeart/2018/2/layout/IconLabelDescriptionList"/>
    <dgm:cxn modelId="{F06CA477-8E15-4A6E-AD9C-56A6CF5806E6}" srcId="{BD126669-2C12-4CAB-9FA5-1C2D924A9EF5}" destId="{256CF833-7323-4977-9BB0-0F444863817F}" srcOrd="2" destOrd="0" parTransId="{0B3AF98D-E9C3-457A-AD36-D233F95E1FAD}" sibTransId="{36A95414-A12B-466C-8E86-DFA0D0281928}"/>
    <dgm:cxn modelId="{94567B7D-90E0-4801-8985-25BC90B1C524}" type="presOf" srcId="{B997AAC5-D585-44F3-AE39-D555FFF9434E}" destId="{C0700038-2F21-4377-A7CE-6A45D98C518C}" srcOrd="0" destOrd="1" presId="urn:microsoft.com/office/officeart/2018/2/layout/IconLabelDescriptionList"/>
    <dgm:cxn modelId="{209E4B9D-2648-428B-9045-A386FCD94EDA}" type="presOf" srcId="{1FA45811-749F-4BFC-BD5B-178228286593}" destId="{A6D7BACF-803E-477E-ABA8-3138ABF860C5}" srcOrd="0" destOrd="0" presId="urn:microsoft.com/office/officeart/2018/2/layout/IconLabelDescriptionList"/>
    <dgm:cxn modelId="{7328FAA5-0DC7-49FE-BC34-6389A6F294F8}" srcId="{256CF833-7323-4977-9BB0-0F444863817F}" destId="{B3DEDEC7-7D77-4BE8-82D3-B4C571A0D99E}" srcOrd="0" destOrd="0" parTransId="{A45B3B7E-7703-4ADF-856C-12888906DF80}" sibTransId="{7F53504F-44D1-4160-BF4C-1C460C7EDBBB}"/>
    <dgm:cxn modelId="{41C8AFA6-02F1-47D1-BD92-BEA286085270}" srcId="{6F4A04D8-A9E1-4C43-B273-FA9AD418A482}" destId="{B36C2E66-1F27-47BD-A4C4-3893EFC49BFF}" srcOrd="0" destOrd="0" parTransId="{B66F4787-B369-4035-91DA-C11CC8DD1A06}" sibTransId="{ABE28482-11E3-4077-BDA4-9AD202C22D6C}"/>
    <dgm:cxn modelId="{1713B2D1-CD6F-4867-BF92-7EE9DE08CA4E}" srcId="{BD126669-2C12-4CAB-9FA5-1C2D924A9EF5}" destId="{1FA45811-749F-4BFC-BD5B-178228286593}" srcOrd="0" destOrd="0" parTransId="{5E5CF7DA-8388-4E18-8C24-6F0D4C9CAA16}" sibTransId="{20F257A0-0D8D-4DE2-BE02-F4ED66472CE1}"/>
    <dgm:cxn modelId="{B88072EB-C98C-436A-8A71-F59A966BA288}" type="presOf" srcId="{D516D4DE-106A-4320-B978-61BCDAED86A4}" destId="{30B87C50-5679-4A95-A07F-FD706DB83221}" srcOrd="0" destOrd="0" presId="urn:microsoft.com/office/officeart/2018/2/layout/IconLabelDescriptionList"/>
    <dgm:cxn modelId="{8D8B77FC-FF02-4A17-8050-304FE6E90AE6}" srcId="{D516D4DE-106A-4320-B978-61BCDAED86A4}" destId="{B997AAC5-D585-44F3-AE39-D555FFF9434E}" srcOrd="1" destOrd="0" parTransId="{645945D0-CFF7-4BB3-B1F9-8B76D311B818}" sibTransId="{AB4118F8-D6B3-49DA-975B-6C166797A29E}"/>
    <dgm:cxn modelId="{D436632F-213C-4506-B6D7-31DBE0F7C938}" type="presParOf" srcId="{D879C2C7-517C-4212-9ECE-A59FC85789E6}" destId="{90D405A7-AED2-4C3B-A3D9-EE6C7A8861FC}" srcOrd="0" destOrd="0" presId="urn:microsoft.com/office/officeart/2018/2/layout/IconLabelDescriptionList"/>
    <dgm:cxn modelId="{91394685-99D3-4A24-958F-B99EFBBA8495}" type="presParOf" srcId="{90D405A7-AED2-4C3B-A3D9-EE6C7A8861FC}" destId="{15E6C308-FE80-46EA-968D-C59DEFCADEC1}" srcOrd="0" destOrd="0" presId="urn:microsoft.com/office/officeart/2018/2/layout/IconLabelDescriptionList"/>
    <dgm:cxn modelId="{A5E0C044-9898-4D63-A62B-326AFA099BF2}" type="presParOf" srcId="{90D405A7-AED2-4C3B-A3D9-EE6C7A8861FC}" destId="{6F9F0484-9D3D-48A3-BC0E-8321E4E005E8}" srcOrd="1" destOrd="0" presId="urn:microsoft.com/office/officeart/2018/2/layout/IconLabelDescriptionList"/>
    <dgm:cxn modelId="{E9D8DB54-BC5F-4A1D-9381-4201BDF702DC}" type="presParOf" srcId="{90D405A7-AED2-4C3B-A3D9-EE6C7A8861FC}" destId="{A6D7BACF-803E-477E-ABA8-3138ABF860C5}" srcOrd="2" destOrd="0" presId="urn:microsoft.com/office/officeart/2018/2/layout/IconLabelDescriptionList"/>
    <dgm:cxn modelId="{3AEEEFD3-DD33-4CDE-A513-BC53CF083D62}" type="presParOf" srcId="{90D405A7-AED2-4C3B-A3D9-EE6C7A8861FC}" destId="{A4208C34-7E4F-4419-BA8C-8ED4C687405D}" srcOrd="3" destOrd="0" presId="urn:microsoft.com/office/officeart/2018/2/layout/IconLabelDescriptionList"/>
    <dgm:cxn modelId="{D993E399-AF26-4BB6-9F14-773EFC04C202}" type="presParOf" srcId="{90D405A7-AED2-4C3B-A3D9-EE6C7A8861FC}" destId="{4BBEADCB-736D-46AB-8599-FCB69A5648C6}" srcOrd="4" destOrd="0" presId="urn:microsoft.com/office/officeart/2018/2/layout/IconLabelDescriptionList"/>
    <dgm:cxn modelId="{930F38C3-38B4-471A-A3BE-4589F704DF60}" type="presParOf" srcId="{D879C2C7-517C-4212-9ECE-A59FC85789E6}" destId="{D97B079C-B6EF-43FA-9377-7F9B0D10D607}" srcOrd="1" destOrd="0" presId="urn:microsoft.com/office/officeart/2018/2/layout/IconLabelDescriptionList"/>
    <dgm:cxn modelId="{522AA265-1A4B-45B0-8E28-A9FFFB4E39AD}" type="presParOf" srcId="{D879C2C7-517C-4212-9ECE-A59FC85789E6}" destId="{8D344335-DAF2-4B39-AD7A-1EA5038B6D9E}" srcOrd="2" destOrd="0" presId="urn:microsoft.com/office/officeart/2018/2/layout/IconLabelDescriptionList"/>
    <dgm:cxn modelId="{7CD8929C-7032-446B-87B8-012602C2D905}" type="presParOf" srcId="{8D344335-DAF2-4B39-AD7A-1EA5038B6D9E}" destId="{A12A652D-8266-419F-9324-44C6C48352FD}" srcOrd="0" destOrd="0" presId="urn:microsoft.com/office/officeart/2018/2/layout/IconLabelDescriptionList"/>
    <dgm:cxn modelId="{B13C9269-50E1-4B81-BC5E-8B794A70649B}" type="presParOf" srcId="{8D344335-DAF2-4B39-AD7A-1EA5038B6D9E}" destId="{65156048-BB96-439C-AC13-AEDA1DECC615}" srcOrd="1" destOrd="0" presId="urn:microsoft.com/office/officeart/2018/2/layout/IconLabelDescriptionList"/>
    <dgm:cxn modelId="{D0CB6ECC-8AAA-4C11-A3C8-3647B71DD18B}" type="presParOf" srcId="{8D344335-DAF2-4B39-AD7A-1EA5038B6D9E}" destId="{77763190-0AC3-4CE5-AA12-7BDF25426E7E}" srcOrd="2" destOrd="0" presId="urn:microsoft.com/office/officeart/2018/2/layout/IconLabelDescriptionList"/>
    <dgm:cxn modelId="{7CD761ED-31AC-4B2E-B8C4-951C46F143AA}" type="presParOf" srcId="{8D344335-DAF2-4B39-AD7A-1EA5038B6D9E}" destId="{61AD3E92-30A1-468E-BB6D-120111DD161F}" srcOrd="3" destOrd="0" presId="urn:microsoft.com/office/officeart/2018/2/layout/IconLabelDescriptionList"/>
    <dgm:cxn modelId="{513A6266-6FF4-4944-B1D7-7715CDD2852A}" type="presParOf" srcId="{8D344335-DAF2-4B39-AD7A-1EA5038B6D9E}" destId="{62C17E0D-8E9A-44C9-8E2B-9C85B5C745E0}" srcOrd="4" destOrd="0" presId="urn:microsoft.com/office/officeart/2018/2/layout/IconLabelDescriptionList"/>
    <dgm:cxn modelId="{A291895B-D9C9-4AFD-BA40-E72FCFB9C4C3}" type="presParOf" srcId="{D879C2C7-517C-4212-9ECE-A59FC85789E6}" destId="{84BE9912-C473-4F7A-A474-2DC285891B66}" srcOrd="3" destOrd="0" presId="urn:microsoft.com/office/officeart/2018/2/layout/IconLabelDescriptionList"/>
    <dgm:cxn modelId="{0263DAF0-6989-45D9-8C1A-C6695482A16B}" type="presParOf" srcId="{D879C2C7-517C-4212-9ECE-A59FC85789E6}" destId="{782DA810-E578-49C8-9E27-14C8558E9E92}" srcOrd="4" destOrd="0" presId="urn:microsoft.com/office/officeart/2018/2/layout/IconLabelDescriptionList"/>
    <dgm:cxn modelId="{98EE8E5C-FB48-4042-8FD5-EC3DAE53843B}" type="presParOf" srcId="{782DA810-E578-49C8-9E27-14C8558E9E92}" destId="{5085B384-9DD9-475B-89C1-B40EA56FD9BA}" srcOrd="0" destOrd="0" presId="urn:microsoft.com/office/officeart/2018/2/layout/IconLabelDescriptionList"/>
    <dgm:cxn modelId="{CA565E4D-60F4-4AF8-B5F1-CF46A3759338}" type="presParOf" srcId="{782DA810-E578-49C8-9E27-14C8558E9E92}" destId="{34CCABD5-1114-4AC0-BF80-67EE357385A9}" srcOrd="1" destOrd="0" presId="urn:microsoft.com/office/officeart/2018/2/layout/IconLabelDescriptionList"/>
    <dgm:cxn modelId="{B4800918-3CAC-4934-B7CD-AED18CDDF355}" type="presParOf" srcId="{782DA810-E578-49C8-9E27-14C8558E9E92}" destId="{CDEECD4C-6E92-4EB6-B4DE-892E71766838}" srcOrd="2" destOrd="0" presId="urn:microsoft.com/office/officeart/2018/2/layout/IconLabelDescriptionList"/>
    <dgm:cxn modelId="{59E9C83D-31CA-46C8-BE9E-4278E3F96D4F}" type="presParOf" srcId="{782DA810-E578-49C8-9E27-14C8558E9E92}" destId="{2AB4DC2E-BEB2-4B06-9F46-8816F5BD5F19}" srcOrd="3" destOrd="0" presId="urn:microsoft.com/office/officeart/2018/2/layout/IconLabelDescriptionList"/>
    <dgm:cxn modelId="{E1FC96E8-F6CC-4FB9-B9F4-415813C10117}" type="presParOf" srcId="{782DA810-E578-49C8-9E27-14C8558E9E92}" destId="{777C5D71-730F-46EE-8BED-570EEA46CE97}" srcOrd="4" destOrd="0" presId="urn:microsoft.com/office/officeart/2018/2/layout/IconLabelDescriptionList"/>
    <dgm:cxn modelId="{9AFB6497-D6E3-4B25-91B2-91F2497F34A7}" type="presParOf" srcId="{D879C2C7-517C-4212-9ECE-A59FC85789E6}" destId="{B42A3D43-1FCA-4194-8489-44967E38D6D4}" srcOrd="5" destOrd="0" presId="urn:microsoft.com/office/officeart/2018/2/layout/IconLabelDescriptionList"/>
    <dgm:cxn modelId="{EFFC05AF-BD44-4EE0-B8CF-140413F6D612}" type="presParOf" srcId="{D879C2C7-517C-4212-9ECE-A59FC85789E6}" destId="{15D6EA17-A5AE-4C72-AE93-DEB319148F26}" srcOrd="6" destOrd="0" presId="urn:microsoft.com/office/officeart/2018/2/layout/IconLabelDescriptionList"/>
    <dgm:cxn modelId="{A2329450-3D54-46B0-A6C5-65C939684B3C}" type="presParOf" srcId="{15D6EA17-A5AE-4C72-AE93-DEB319148F26}" destId="{39B6914E-766B-4D64-AA03-159589723B94}" srcOrd="0" destOrd="0" presId="urn:microsoft.com/office/officeart/2018/2/layout/IconLabelDescriptionList"/>
    <dgm:cxn modelId="{76711D2F-F947-4F53-ADBC-78E1E2E0D086}" type="presParOf" srcId="{15D6EA17-A5AE-4C72-AE93-DEB319148F26}" destId="{F174B837-ECCE-451F-9BA3-4D77F9DDDDC7}" srcOrd="1" destOrd="0" presId="urn:microsoft.com/office/officeart/2018/2/layout/IconLabelDescriptionList"/>
    <dgm:cxn modelId="{61C954AE-BA3D-4FDB-9D2A-7861B5C70BF3}" type="presParOf" srcId="{15D6EA17-A5AE-4C72-AE93-DEB319148F26}" destId="{30B87C50-5679-4A95-A07F-FD706DB83221}" srcOrd="2" destOrd="0" presId="urn:microsoft.com/office/officeart/2018/2/layout/IconLabelDescriptionList"/>
    <dgm:cxn modelId="{D48076A4-E27A-4910-BC95-A6D6C15266B9}" type="presParOf" srcId="{15D6EA17-A5AE-4C72-AE93-DEB319148F26}" destId="{E635F967-49F2-410A-804E-73EC215DABE6}" srcOrd="3" destOrd="0" presId="urn:microsoft.com/office/officeart/2018/2/layout/IconLabelDescriptionList"/>
    <dgm:cxn modelId="{31608D42-A746-4D2B-9927-781363428106}" type="presParOf" srcId="{15D6EA17-A5AE-4C72-AE93-DEB319148F26}" destId="{C0700038-2F21-4377-A7CE-6A45D98C518C}"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53A9EC-7CA3-40FE-A762-629CCC3E657B}" type="doc">
      <dgm:prSet loTypeId="urn:microsoft.com/office/officeart/2009/layout/CirclePictureHierarchy" loCatId="hierarchy" qsTypeId="urn:microsoft.com/office/officeart/2005/8/quickstyle/simple3" qsCatId="simple" csTypeId="urn:microsoft.com/office/officeart/2005/8/colors/accent6_4" csCatId="accent6" phldr="1"/>
      <dgm:spPr/>
      <dgm:t>
        <a:bodyPr/>
        <a:lstStyle/>
        <a:p>
          <a:endParaRPr lang="en-US"/>
        </a:p>
      </dgm:t>
    </dgm:pt>
    <dgm:pt modelId="{9693628B-F73E-484E-B965-5A368C6339DA}">
      <dgm:prSet phldrT="[Text]" custT="1"/>
      <dgm:spPr/>
      <dgm:t>
        <a:bodyPr/>
        <a:lstStyle/>
        <a:p>
          <a:r>
            <a:rPr lang="en-US" sz="1600" b="1" dirty="0"/>
            <a:t>DaWayne Sims</a:t>
          </a:r>
        </a:p>
        <a:p>
          <a:r>
            <a:rPr lang="en-US" sz="1400" b="1" dirty="0"/>
            <a:t>City Treasurer</a:t>
          </a:r>
        </a:p>
      </dgm:t>
    </dgm:pt>
    <dgm:pt modelId="{EA459275-287F-4585-9FF9-2EA8D6650E3F}" type="parTrans" cxnId="{EB996302-5797-4BB1-8FCC-3FD90F72FF0B}">
      <dgm:prSet/>
      <dgm:spPr/>
      <dgm:t>
        <a:bodyPr/>
        <a:lstStyle/>
        <a:p>
          <a:endParaRPr lang="en-US" sz="900"/>
        </a:p>
      </dgm:t>
    </dgm:pt>
    <dgm:pt modelId="{4501A426-E8AA-48D6-8BE6-57C67AE1ECA2}" type="sibTrans" cxnId="{EB996302-5797-4BB1-8FCC-3FD90F72FF0B}">
      <dgm:prSet/>
      <dgm:spPr/>
      <dgm:t>
        <a:bodyPr/>
        <a:lstStyle/>
        <a:p>
          <a:endParaRPr lang="en-US" sz="900"/>
        </a:p>
      </dgm:t>
    </dgm:pt>
    <dgm:pt modelId="{BB2CD3E4-0A8A-438A-B6B6-02627DCFCF68}" type="asst">
      <dgm:prSet phldrT="[Text]" custT="1"/>
      <dgm:spPr/>
      <dgm:t>
        <a:bodyPr/>
        <a:lstStyle/>
        <a:p>
          <a:r>
            <a:rPr lang="en-US" sz="1400" b="1" dirty="0"/>
            <a:t>Dany Bourjolly Smith</a:t>
          </a:r>
        </a:p>
        <a:p>
          <a:r>
            <a:rPr lang="en-US" sz="1200" dirty="0"/>
            <a:t>Communications &amp; Program </a:t>
          </a:r>
          <a:r>
            <a:rPr lang="en-US" sz="1200" dirty="0">
              <a:latin typeface="Calibri Light" panose="020F0302020204030204"/>
            </a:rPr>
            <a:t>Consultant</a:t>
          </a:r>
          <a:endParaRPr lang="en-US" sz="1200" dirty="0"/>
        </a:p>
      </dgm:t>
    </dgm:pt>
    <dgm:pt modelId="{BA05A45A-39DC-4D29-AB58-55E878090C87}" type="parTrans" cxnId="{9915BF03-30BF-49D0-949E-58C0EB6A1454}">
      <dgm:prSet/>
      <dgm:spPr/>
      <dgm:t>
        <a:bodyPr/>
        <a:lstStyle/>
        <a:p>
          <a:endParaRPr lang="en-US" sz="1200"/>
        </a:p>
      </dgm:t>
    </dgm:pt>
    <dgm:pt modelId="{03B60258-BEA8-4F2B-ABFF-CA69EC54EA4E}" type="sibTrans" cxnId="{9915BF03-30BF-49D0-949E-58C0EB6A1454}">
      <dgm:prSet/>
      <dgm:spPr/>
      <dgm:t>
        <a:bodyPr/>
        <a:lstStyle/>
        <a:p>
          <a:endParaRPr lang="en-US" sz="900"/>
        </a:p>
      </dgm:t>
    </dgm:pt>
    <dgm:pt modelId="{5E9C124C-9BD9-47FA-A8E6-C95C10083A2B}" type="asst">
      <dgm:prSet phldrT="[Text]" custT="1"/>
      <dgm:spPr/>
      <dgm:t>
        <a:bodyPr/>
        <a:lstStyle/>
        <a:p>
          <a:r>
            <a:rPr lang="en-US" sz="1400" b="1" dirty="0"/>
            <a:t>Victoria Roth</a:t>
          </a:r>
        </a:p>
        <a:p>
          <a:r>
            <a:rPr lang="en-US" sz="1200" dirty="0"/>
            <a:t>Retirement Benefits &amp;</a:t>
          </a:r>
        </a:p>
        <a:p>
          <a:r>
            <a:rPr lang="en-US" sz="1200" dirty="0"/>
            <a:t>Pension Manager</a:t>
          </a:r>
        </a:p>
      </dgm:t>
    </dgm:pt>
    <dgm:pt modelId="{D616A064-985E-4D03-90BE-21BC6FBCDFA5}" type="parTrans" cxnId="{BCB7B75F-686B-4609-8409-1D1DA507ADA9}">
      <dgm:prSet/>
      <dgm:spPr/>
      <dgm:t>
        <a:bodyPr/>
        <a:lstStyle/>
        <a:p>
          <a:endParaRPr lang="en-US" sz="1200"/>
        </a:p>
      </dgm:t>
    </dgm:pt>
    <dgm:pt modelId="{CCA02F22-E1E9-459F-8CA9-FF1402CE7B91}" type="sibTrans" cxnId="{BCB7B75F-686B-4609-8409-1D1DA507ADA9}">
      <dgm:prSet/>
      <dgm:spPr/>
      <dgm:t>
        <a:bodyPr/>
        <a:lstStyle/>
        <a:p>
          <a:endParaRPr lang="en-US"/>
        </a:p>
      </dgm:t>
    </dgm:pt>
    <dgm:pt modelId="{FF07C054-63AE-449A-AC2E-9D1CD273A1BE}" type="asst">
      <dgm:prSet custT="1"/>
      <dgm:spPr/>
      <dgm:t>
        <a:bodyPr/>
        <a:lstStyle/>
        <a:p>
          <a:r>
            <a:rPr lang="en-US" sz="1400" b="1" dirty="0"/>
            <a:t>Alfred Lance</a:t>
          </a:r>
        </a:p>
        <a:p>
          <a:r>
            <a:rPr lang="en-US" sz="1200" dirty="0"/>
            <a:t>Deputy City Treasurer</a:t>
          </a:r>
        </a:p>
      </dgm:t>
    </dgm:pt>
    <dgm:pt modelId="{ACEDE8C0-ACC5-4FB5-ABCF-331A9693C133}" type="parTrans" cxnId="{08FE2543-E012-4AC7-A871-46FA1EAC4CB5}">
      <dgm:prSet/>
      <dgm:spPr/>
      <dgm:t>
        <a:bodyPr/>
        <a:lstStyle/>
        <a:p>
          <a:endParaRPr lang="en-US" sz="1200"/>
        </a:p>
      </dgm:t>
    </dgm:pt>
    <dgm:pt modelId="{3AE15CA3-7287-4FC8-BCE7-094850208D37}" type="sibTrans" cxnId="{08FE2543-E012-4AC7-A871-46FA1EAC4CB5}">
      <dgm:prSet/>
      <dgm:spPr/>
      <dgm:t>
        <a:bodyPr/>
        <a:lstStyle/>
        <a:p>
          <a:endParaRPr lang="en-US"/>
        </a:p>
      </dgm:t>
    </dgm:pt>
    <dgm:pt modelId="{2A56A003-9A08-467E-829B-ADAF3FBE7999}" type="asst">
      <dgm:prSet custT="1"/>
      <dgm:spPr/>
      <dgm:t>
        <a:bodyPr/>
        <a:lstStyle/>
        <a:p>
          <a:pPr algn="ctr"/>
          <a:r>
            <a:rPr lang="en-US" sz="1200" b="1" dirty="0"/>
            <a:t>Kwartemaa Asante-Yeboah</a:t>
          </a:r>
        </a:p>
        <a:p>
          <a:pPr algn="ctr"/>
          <a:r>
            <a:rPr lang="en-US" sz="1200" dirty="0"/>
            <a:t>Cash &amp; Investment Portfolio Manager</a:t>
          </a:r>
        </a:p>
      </dgm:t>
    </dgm:pt>
    <dgm:pt modelId="{85AAC6D5-2DA4-4750-A9D2-4E49D3CD7525}" type="parTrans" cxnId="{22DCC31D-9259-4B6C-AC5D-ECD63E2ECC11}">
      <dgm:prSet/>
      <dgm:spPr/>
      <dgm:t>
        <a:bodyPr/>
        <a:lstStyle/>
        <a:p>
          <a:endParaRPr lang="en-US"/>
        </a:p>
      </dgm:t>
    </dgm:pt>
    <dgm:pt modelId="{CD241728-0086-44B7-BF62-BDDD755661F3}" type="sibTrans" cxnId="{22DCC31D-9259-4B6C-AC5D-ECD63E2ECC11}">
      <dgm:prSet/>
      <dgm:spPr/>
      <dgm:t>
        <a:bodyPr/>
        <a:lstStyle/>
        <a:p>
          <a:endParaRPr lang="en-US"/>
        </a:p>
      </dgm:t>
    </dgm:pt>
    <dgm:pt modelId="{CB95C0F7-8B3B-423B-A600-BB9342CCB44E}" type="asst">
      <dgm:prSet custT="1"/>
      <dgm:spPr/>
      <dgm:t>
        <a:bodyPr/>
        <a:lstStyle/>
        <a:p>
          <a:pPr algn="ctr"/>
          <a:r>
            <a:rPr lang="en-US" sz="1200" b="1" dirty="0"/>
            <a:t>Kylenae Stribling</a:t>
          </a:r>
        </a:p>
        <a:p>
          <a:pPr algn="ctr"/>
          <a:r>
            <a:rPr lang="en-US" sz="1200" dirty="0"/>
            <a:t>Treasury Analyst II</a:t>
          </a:r>
        </a:p>
        <a:p>
          <a:pPr algn="ctr"/>
          <a:r>
            <a:rPr lang="en-US" sz="1200" dirty="0"/>
            <a:t>Pension Division</a:t>
          </a:r>
        </a:p>
      </dgm:t>
    </dgm:pt>
    <dgm:pt modelId="{821FD742-32FD-4E75-BE18-F255C41E2A77}" type="parTrans" cxnId="{91D5C08D-4A33-49A1-AB61-4C62E2A01BFD}">
      <dgm:prSet/>
      <dgm:spPr/>
      <dgm:t>
        <a:bodyPr/>
        <a:lstStyle/>
        <a:p>
          <a:endParaRPr lang="en-US"/>
        </a:p>
      </dgm:t>
    </dgm:pt>
    <dgm:pt modelId="{4F3CB31E-AAA9-417F-9479-8D796ED88C03}" type="sibTrans" cxnId="{91D5C08D-4A33-49A1-AB61-4C62E2A01BFD}">
      <dgm:prSet/>
      <dgm:spPr/>
      <dgm:t>
        <a:bodyPr/>
        <a:lstStyle/>
        <a:p>
          <a:endParaRPr lang="en-US"/>
        </a:p>
      </dgm:t>
    </dgm:pt>
    <dgm:pt modelId="{80354590-0466-4D27-A781-99805212663E}" type="asst">
      <dgm:prSet custT="1"/>
      <dgm:spPr/>
      <dgm:t>
        <a:bodyPr/>
        <a:lstStyle/>
        <a:p>
          <a:pPr algn="ctr"/>
          <a:r>
            <a:rPr lang="en-US" sz="1200" b="1" dirty="0"/>
            <a:t>Styna LeCompte</a:t>
          </a:r>
        </a:p>
        <a:p>
          <a:pPr algn="ctr"/>
          <a:r>
            <a:rPr lang="en-US" sz="1200" dirty="0"/>
            <a:t>Treasury Analyst II</a:t>
          </a:r>
        </a:p>
        <a:p>
          <a:pPr algn="ctr"/>
          <a:r>
            <a:rPr lang="en-US" sz="1200" dirty="0"/>
            <a:t>Administrative Division</a:t>
          </a:r>
        </a:p>
      </dgm:t>
    </dgm:pt>
    <dgm:pt modelId="{3C6A61ED-E167-4A45-83BD-1711F6B008BA}" type="parTrans" cxnId="{5E27CA56-2ED8-42CB-AB7C-09228D3E689A}">
      <dgm:prSet/>
      <dgm:spPr/>
      <dgm:t>
        <a:bodyPr/>
        <a:lstStyle/>
        <a:p>
          <a:endParaRPr lang="en-US"/>
        </a:p>
      </dgm:t>
    </dgm:pt>
    <dgm:pt modelId="{833905E0-723A-4F2B-93A2-8278D5F261C3}" type="sibTrans" cxnId="{5E27CA56-2ED8-42CB-AB7C-09228D3E689A}">
      <dgm:prSet/>
      <dgm:spPr/>
      <dgm:t>
        <a:bodyPr/>
        <a:lstStyle/>
        <a:p>
          <a:endParaRPr lang="en-US"/>
        </a:p>
      </dgm:t>
    </dgm:pt>
    <dgm:pt modelId="{49EA9446-F89A-4D52-9699-8DBDA49BE2F7}">
      <dgm:prSet phldrT="[Text]" custT="1"/>
      <dgm:spPr/>
      <dgm:t>
        <a:bodyPr/>
        <a:lstStyle/>
        <a:p>
          <a:r>
            <a:rPr lang="en-US" sz="1050" b="1" dirty="0"/>
            <a:t>Marilyn Amaro-Valentin</a:t>
          </a:r>
          <a:endParaRPr lang="en-US" sz="1050" dirty="0"/>
        </a:p>
        <a:p>
          <a:pPr rtl="0"/>
          <a:r>
            <a:rPr lang="en-US" sz="1050" dirty="0">
              <a:latin typeface="Calibri Light" panose="020F0302020204030204"/>
            </a:rPr>
            <a:t>Administrative Assistant</a:t>
          </a:r>
          <a:endParaRPr lang="en-US" sz="1050" dirty="0"/>
        </a:p>
      </dgm:t>
    </dgm:pt>
    <dgm:pt modelId="{4270BB33-5C3B-4274-9871-FAE7C1F6C002}" type="sibTrans" cxnId="{D42B0B52-A726-4863-AE28-A2CE4765BA4F}">
      <dgm:prSet/>
      <dgm:spPr/>
      <dgm:t>
        <a:bodyPr/>
        <a:lstStyle/>
        <a:p>
          <a:endParaRPr lang="en-US"/>
        </a:p>
      </dgm:t>
    </dgm:pt>
    <dgm:pt modelId="{2E15ED65-08D6-42B3-A159-2AAB21E8A2E1}" type="parTrans" cxnId="{D42B0B52-A726-4863-AE28-A2CE4765BA4F}">
      <dgm:prSet/>
      <dgm:spPr/>
      <dgm:t>
        <a:bodyPr/>
        <a:lstStyle/>
        <a:p>
          <a:endParaRPr lang="en-US" sz="1200"/>
        </a:p>
      </dgm:t>
    </dgm:pt>
    <dgm:pt modelId="{CFD1E4FA-2D5A-4988-94B2-55349C6D036F}" type="pres">
      <dgm:prSet presAssocID="{CA53A9EC-7CA3-40FE-A762-629CCC3E657B}" presName="hierChild1" presStyleCnt="0">
        <dgm:presLayoutVars>
          <dgm:chPref val="1"/>
          <dgm:dir val="rev"/>
          <dgm:animOne val="branch"/>
          <dgm:animLvl val="lvl"/>
          <dgm:resizeHandles/>
        </dgm:presLayoutVars>
      </dgm:prSet>
      <dgm:spPr/>
    </dgm:pt>
    <dgm:pt modelId="{FE51AF23-61D8-485D-AFE6-26C0784F5DCF}" type="pres">
      <dgm:prSet presAssocID="{9693628B-F73E-484E-B965-5A368C6339DA}" presName="hierRoot1" presStyleCnt="0"/>
      <dgm:spPr/>
    </dgm:pt>
    <dgm:pt modelId="{9C766797-CA8D-4062-82A0-6A43069791B8}" type="pres">
      <dgm:prSet presAssocID="{9693628B-F73E-484E-B965-5A368C6339DA}" presName="composite" presStyleCnt="0"/>
      <dgm:spPr/>
    </dgm:pt>
    <dgm:pt modelId="{AAEC14A7-3D78-4A93-858C-17F0765DEAD5}" type="pres">
      <dgm:prSet presAssocID="{9693628B-F73E-484E-B965-5A368C6339DA}" presName="image" presStyleLbl="node0" presStyleIdx="0" presStyleCnt="2" custScaleY="128536" custLinFactNeighborX="1884" custLinFactNeighborY="-54512"/>
      <dgm:spPr>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dgm:spPr>
    </dgm:pt>
    <dgm:pt modelId="{0D319514-D8BE-4B62-ABF3-F9C83FA2573E}" type="pres">
      <dgm:prSet presAssocID="{9693628B-F73E-484E-B965-5A368C6339DA}" presName="text" presStyleLbl="revTx" presStyleIdx="0" presStyleCnt="8">
        <dgm:presLayoutVars>
          <dgm:chPref val="3"/>
        </dgm:presLayoutVars>
      </dgm:prSet>
      <dgm:spPr/>
    </dgm:pt>
    <dgm:pt modelId="{0A332DFA-98AA-4577-85B1-D0952B09C22C}" type="pres">
      <dgm:prSet presAssocID="{9693628B-F73E-484E-B965-5A368C6339DA}" presName="hierChild2" presStyleCnt="0"/>
      <dgm:spPr/>
    </dgm:pt>
    <dgm:pt modelId="{532BF7C5-FA16-47FE-AB25-21E537AC4434}" type="pres">
      <dgm:prSet presAssocID="{D616A064-985E-4D03-90BE-21BC6FBCDFA5}" presName="Name10" presStyleLbl="parChTrans1D2" presStyleIdx="0" presStyleCnt="3"/>
      <dgm:spPr/>
    </dgm:pt>
    <dgm:pt modelId="{EE2611D0-B3AC-4EA2-AD43-7804A5B13F2A}" type="pres">
      <dgm:prSet presAssocID="{5E9C124C-9BD9-47FA-A8E6-C95C10083A2B}" presName="hierRoot2" presStyleCnt="0"/>
      <dgm:spPr/>
    </dgm:pt>
    <dgm:pt modelId="{983BDDFB-CBBD-486B-9FBE-FA42A67FD40A}" type="pres">
      <dgm:prSet presAssocID="{5E9C124C-9BD9-47FA-A8E6-C95C10083A2B}" presName="composite2" presStyleCnt="0"/>
      <dgm:spPr/>
    </dgm:pt>
    <dgm:pt modelId="{12E1E945-C679-4284-9255-B51C74698EA0}" type="pres">
      <dgm:prSet presAssocID="{5E9C124C-9BD9-47FA-A8E6-C95C10083A2B}" presName="image2" presStyleLbl="asst1" presStyleIdx="0" presStyleCnt="6" custLinFactNeighborX="1194"/>
      <dgm:spPr>
        <a:blipFill>
          <a:blip xmlns:r="http://schemas.openxmlformats.org/officeDocument/2006/relationships" r:embed="rId2">
            <a:extLst>
              <a:ext uri="{28A0092B-C50C-407E-A947-70E740481C1C}">
                <a14:useLocalDpi xmlns:a14="http://schemas.microsoft.com/office/drawing/2010/main" val="0"/>
              </a:ext>
            </a:extLst>
          </a:blip>
          <a:srcRect/>
          <a:stretch>
            <a:fillRect t="-23000" b="-23000"/>
          </a:stretch>
        </a:blipFill>
      </dgm:spPr>
    </dgm:pt>
    <dgm:pt modelId="{2BD39BFF-D443-4E57-AE45-67ED5695D3DD}" type="pres">
      <dgm:prSet presAssocID="{5E9C124C-9BD9-47FA-A8E6-C95C10083A2B}" presName="text2" presStyleLbl="revTx" presStyleIdx="1" presStyleCnt="8">
        <dgm:presLayoutVars>
          <dgm:chPref val="3"/>
        </dgm:presLayoutVars>
      </dgm:prSet>
      <dgm:spPr/>
    </dgm:pt>
    <dgm:pt modelId="{4E0F28C6-F950-4FB6-9850-49AC304694BC}" type="pres">
      <dgm:prSet presAssocID="{5E9C124C-9BD9-47FA-A8E6-C95C10083A2B}" presName="hierChild3" presStyleCnt="0"/>
      <dgm:spPr/>
    </dgm:pt>
    <dgm:pt modelId="{365FF8F8-0D69-46D8-A7DE-144B1445DD08}" type="pres">
      <dgm:prSet presAssocID="{ACEDE8C0-ACC5-4FB5-ABCF-331A9693C133}" presName="Name10" presStyleLbl="parChTrans1D2" presStyleIdx="1" presStyleCnt="3"/>
      <dgm:spPr/>
    </dgm:pt>
    <dgm:pt modelId="{D6B95C0D-8EC9-410E-8033-B80D589C7293}" type="pres">
      <dgm:prSet presAssocID="{FF07C054-63AE-449A-AC2E-9D1CD273A1BE}" presName="hierRoot2" presStyleCnt="0"/>
      <dgm:spPr/>
    </dgm:pt>
    <dgm:pt modelId="{0896FCAA-D9F3-48F1-9CDE-B229FC6C1ACF}" type="pres">
      <dgm:prSet presAssocID="{FF07C054-63AE-449A-AC2E-9D1CD273A1BE}" presName="composite2" presStyleCnt="0"/>
      <dgm:spPr/>
    </dgm:pt>
    <dgm:pt modelId="{61D5B00C-E9A3-4E3A-88DB-92855C32AD0D}" type="pres">
      <dgm:prSet presAssocID="{FF07C054-63AE-449A-AC2E-9D1CD273A1BE}" presName="image2" presStyleLbl="asst1" presStyleIdx="1" presStyleCnt="6"/>
      <dgm:spPr>
        <a:blipFill>
          <a:blip xmlns:r="http://schemas.openxmlformats.org/officeDocument/2006/relationships" r:embed="rId3">
            <a:extLst>
              <a:ext uri="{28A0092B-C50C-407E-A947-70E740481C1C}">
                <a14:useLocalDpi xmlns:a14="http://schemas.microsoft.com/office/drawing/2010/main" val="0"/>
              </a:ext>
            </a:extLst>
          </a:blip>
          <a:srcRect/>
          <a:stretch>
            <a:fillRect t="-24000" b="-24000"/>
          </a:stretch>
        </a:blipFill>
      </dgm:spPr>
    </dgm:pt>
    <dgm:pt modelId="{505FD9BF-74B3-435B-B47E-20447A367A70}" type="pres">
      <dgm:prSet presAssocID="{FF07C054-63AE-449A-AC2E-9D1CD273A1BE}" presName="text2" presStyleLbl="revTx" presStyleIdx="2" presStyleCnt="8">
        <dgm:presLayoutVars>
          <dgm:chPref val="3"/>
        </dgm:presLayoutVars>
      </dgm:prSet>
      <dgm:spPr/>
    </dgm:pt>
    <dgm:pt modelId="{4CFE9761-D95A-4018-AD50-E2449FFACA4F}" type="pres">
      <dgm:prSet presAssocID="{FF07C054-63AE-449A-AC2E-9D1CD273A1BE}" presName="hierChild3" presStyleCnt="0"/>
      <dgm:spPr/>
    </dgm:pt>
    <dgm:pt modelId="{434E5701-67D9-4F3C-8E69-58ABB84C37A1}" type="pres">
      <dgm:prSet presAssocID="{821FD742-32FD-4E75-BE18-F255C41E2A77}" presName="Name17" presStyleLbl="parChTrans1D3" presStyleIdx="0" presStyleCnt="3"/>
      <dgm:spPr/>
    </dgm:pt>
    <dgm:pt modelId="{3B6B70CA-A796-4A11-B86B-0D38E9D74F6F}" type="pres">
      <dgm:prSet presAssocID="{CB95C0F7-8B3B-423B-A600-BB9342CCB44E}" presName="hierRoot3" presStyleCnt="0"/>
      <dgm:spPr/>
    </dgm:pt>
    <dgm:pt modelId="{21851448-5FFF-4955-A390-F0E80901BF38}" type="pres">
      <dgm:prSet presAssocID="{CB95C0F7-8B3B-423B-A600-BB9342CCB44E}" presName="composite3" presStyleCnt="0"/>
      <dgm:spPr/>
    </dgm:pt>
    <dgm:pt modelId="{AA387419-B02B-4B9C-897F-9A4AA619FDCE}" type="pres">
      <dgm:prSet presAssocID="{CB95C0F7-8B3B-423B-A600-BB9342CCB44E}" presName="image3" presStyleLbl="asst1" presStyleIdx="2" presStyleCnt="6" custScaleX="182136" custLinFactNeighborX="72" custLinFactNeighborY="62209"/>
      <dgm:spPr>
        <a:prstGeom prst="ellipse">
          <a:avLst/>
        </a:prstGeom>
        <a:solidFill>
          <a:schemeClr val="accent6">
            <a:lumMod val="20000"/>
            <a:lumOff val="80000"/>
          </a:schemeClr>
        </a:solidFill>
      </dgm:spPr>
    </dgm:pt>
    <dgm:pt modelId="{AC0F1347-0C6C-439A-8BCD-7FCCF93FC2C2}" type="pres">
      <dgm:prSet presAssocID="{CB95C0F7-8B3B-423B-A600-BB9342CCB44E}" presName="text3" presStyleLbl="revTx" presStyleIdx="3" presStyleCnt="8" custLinFactNeighborX="-80969" custLinFactNeighborY="58214">
        <dgm:presLayoutVars>
          <dgm:chPref val="3"/>
        </dgm:presLayoutVars>
      </dgm:prSet>
      <dgm:spPr/>
    </dgm:pt>
    <dgm:pt modelId="{B9442C45-A733-4DFF-A8D2-17B94F44DFFA}" type="pres">
      <dgm:prSet presAssocID="{CB95C0F7-8B3B-423B-A600-BB9342CCB44E}" presName="hierChild4" presStyleCnt="0"/>
      <dgm:spPr/>
    </dgm:pt>
    <dgm:pt modelId="{69FE3B2C-EF21-40D9-8D1E-EC34CE516B2E}" type="pres">
      <dgm:prSet presAssocID="{3C6A61ED-E167-4A45-83BD-1711F6B008BA}" presName="Name17" presStyleLbl="parChTrans1D3" presStyleIdx="1" presStyleCnt="3"/>
      <dgm:spPr/>
    </dgm:pt>
    <dgm:pt modelId="{3B0A308E-7EB1-4F74-B996-01C7D91A4AE0}" type="pres">
      <dgm:prSet presAssocID="{80354590-0466-4D27-A781-99805212663E}" presName="hierRoot3" presStyleCnt="0"/>
      <dgm:spPr/>
    </dgm:pt>
    <dgm:pt modelId="{CB897450-34BB-4A5F-A8EB-FDE26C3E34A6}" type="pres">
      <dgm:prSet presAssocID="{80354590-0466-4D27-A781-99805212663E}" presName="composite3" presStyleCnt="0"/>
      <dgm:spPr/>
    </dgm:pt>
    <dgm:pt modelId="{2BCDB7E2-E8E7-4971-A414-5D961FC55F07}" type="pres">
      <dgm:prSet presAssocID="{80354590-0466-4D27-A781-99805212663E}" presName="image3" presStyleLbl="asst1" presStyleIdx="3" presStyleCnt="6" custScaleX="181809" custLinFactNeighborX="-14271" custLinFactNeighborY="62209"/>
      <dgm:spPr>
        <a:prstGeom prst="ellipse">
          <a:avLst/>
        </a:prstGeom>
        <a:solidFill>
          <a:schemeClr val="accent6">
            <a:lumMod val="20000"/>
            <a:lumOff val="80000"/>
          </a:schemeClr>
        </a:solidFill>
      </dgm:spPr>
    </dgm:pt>
    <dgm:pt modelId="{5574A049-CAF2-4509-A8B4-05B146DC1345}" type="pres">
      <dgm:prSet presAssocID="{80354590-0466-4D27-A781-99805212663E}" presName="text3" presStyleLbl="revTx" presStyleIdx="4" presStyleCnt="8" custLinFactNeighborX="-91158" custLinFactNeighborY="58577">
        <dgm:presLayoutVars>
          <dgm:chPref val="3"/>
        </dgm:presLayoutVars>
      </dgm:prSet>
      <dgm:spPr/>
    </dgm:pt>
    <dgm:pt modelId="{2B0CE7CE-FCC3-478F-9896-68995236F190}" type="pres">
      <dgm:prSet presAssocID="{80354590-0466-4D27-A781-99805212663E}" presName="hierChild4" presStyleCnt="0"/>
      <dgm:spPr/>
    </dgm:pt>
    <dgm:pt modelId="{15E631F6-82C4-4686-8C08-8A18D2F695C4}" type="pres">
      <dgm:prSet presAssocID="{85AAC6D5-2DA4-4750-A9D2-4E49D3CD7525}" presName="Name17" presStyleLbl="parChTrans1D3" presStyleIdx="2" presStyleCnt="3"/>
      <dgm:spPr/>
    </dgm:pt>
    <dgm:pt modelId="{C40997AA-AE9B-445F-B368-B1F5113C9143}" type="pres">
      <dgm:prSet presAssocID="{2A56A003-9A08-467E-829B-ADAF3FBE7999}" presName="hierRoot3" presStyleCnt="0"/>
      <dgm:spPr/>
    </dgm:pt>
    <dgm:pt modelId="{D0BF5A1E-7C3B-4702-B9AA-6D9566FFDF29}" type="pres">
      <dgm:prSet presAssocID="{2A56A003-9A08-467E-829B-ADAF3FBE7999}" presName="composite3" presStyleCnt="0"/>
      <dgm:spPr/>
    </dgm:pt>
    <dgm:pt modelId="{C2232567-16DE-41F6-9D1B-E5B0EF8F928D}" type="pres">
      <dgm:prSet presAssocID="{2A56A003-9A08-467E-829B-ADAF3FBE7999}" presName="image3" presStyleLbl="asst1" presStyleIdx="4" presStyleCnt="6" custScaleX="181157" custLinFactNeighborX="7659" custLinFactNeighborY="61412"/>
      <dgm:spPr>
        <a:prstGeom prst="flowChartConnector">
          <a:avLst/>
        </a:prstGeom>
        <a:solidFill>
          <a:schemeClr val="accent6">
            <a:lumMod val="20000"/>
            <a:lumOff val="80000"/>
          </a:schemeClr>
        </a:solidFill>
      </dgm:spPr>
    </dgm:pt>
    <dgm:pt modelId="{E37607A2-9873-4628-9F18-803910B22116}" type="pres">
      <dgm:prSet presAssocID="{2A56A003-9A08-467E-829B-ADAF3FBE7999}" presName="text3" presStyleLbl="revTx" presStyleIdx="5" presStyleCnt="8" custLinFactNeighborX="-77867" custLinFactNeighborY="63955">
        <dgm:presLayoutVars>
          <dgm:chPref val="3"/>
        </dgm:presLayoutVars>
      </dgm:prSet>
      <dgm:spPr/>
    </dgm:pt>
    <dgm:pt modelId="{10A5A611-E13B-4764-BAA0-A498C523CA02}" type="pres">
      <dgm:prSet presAssocID="{2A56A003-9A08-467E-829B-ADAF3FBE7999}" presName="hierChild4" presStyleCnt="0"/>
      <dgm:spPr/>
    </dgm:pt>
    <dgm:pt modelId="{B40B08EC-3EDA-42AA-A034-DC0264F6B540}" type="pres">
      <dgm:prSet presAssocID="{BA05A45A-39DC-4D29-AB58-55E878090C87}" presName="Name10" presStyleLbl="parChTrans1D2" presStyleIdx="2" presStyleCnt="3"/>
      <dgm:spPr/>
    </dgm:pt>
    <dgm:pt modelId="{11B05BCF-9568-4E1B-9027-FB86CA2AB9AA}" type="pres">
      <dgm:prSet presAssocID="{BB2CD3E4-0A8A-438A-B6B6-02627DCFCF68}" presName="hierRoot2" presStyleCnt="0"/>
      <dgm:spPr/>
    </dgm:pt>
    <dgm:pt modelId="{AD469920-762E-4EC5-B561-7BA72568615D}" type="pres">
      <dgm:prSet presAssocID="{BB2CD3E4-0A8A-438A-B6B6-02627DCFCF68}" presName="composite2" presStyleCnt="0"/>
      <dgm:spPr/>
    </dgm:pt>
    <dgm:pt modelId="{9E2CE697-AC38-4953-A6C9-B4761E24D1B8}" type="pres">
      <dgm:prSet presAssocID="{BB2CD3E4-0A8A-438A-B6B6-02627DCFCF68}" presName="image2" presStyleLbl="asst1" presStyleIdx="5"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l="-9000" r="-9000"/>
          </a:stretch>
        </a:blipFill>
        <a:ln>
          <a:prstDash val="sysDash"/>
        </a:ln>
      </dgm:spPr>
    </dgm:pt>
    <dgm:pt modelId="{F8AF00A9-62A7-4609-946B-28AD787BB8AE}" type="pres">
      <dgm:prSet presAssocID="{BB2CD3E4-0A8A-438A-B6B6-02627DCFCF68}" presName="text2" presStyleLbl="revTx" presStyleIdx="6" presStyleCnt="8">
        <dgm:presLayoutVars>
          <dgm:chPref val="3"/>
        </dgm:presLayoutVars>
      </dgm:prSet>
      <dgm:spPr/>
    </dgm:pt>
    <dgm:pt modelId="{DCB2D503-B524-4AC5-B1CF-B6467FD018B6}" type="pres">
      <dgm:prSet presAssocID="{BB2CD3E4-0A8A-438A-B6B6-02627DCFCF68}" presName="hierChild3" presStyleCnt="0"/>
      <dgm:spPr/>
    </dgm:pt>
    <dgm:pt modelId="{914C4937-353B-4AD2-A25D-9B4342D78E8D}" type="pres">
      <dgm:prSet presAssocID="{49EA9446-F89A-4D52-9699-8DBDA49BE2F7}" presName="hierRoot1" presStyleCnt="0"/>
      <dgm:spPr/>
    </dgm:pt>
    <dgm:pt modelId="{2627CA53-A4FE-4D31-B0D9-C4A6D2451086}" type="pres">
      <dgm:prSet presAssocID="{49EA9446-F89A-4D52-9699-8DBDA49BE2F7}" presName="composite" presStyleCnt="0"/>
      <dgm:spPr/>
    </dgm:pt>
    <dgm:pt modelId="{86350DC2-3C16-4BEC-877B-920F0017EA2E}" type="pres">
      <dgm:prSet presAssocID="{49EA9446-F89A-4D52-9699-8DBDA49BE2F7}" presName="image" presStyleLbl="node0" presStyleIdx="1" presStyleCnt="2" custScaleX="99070" custScaleY="95019" custLinFactNeighborX="-41996" custLinFactNeighborY="562"/>
      <dgm:spPr/>
    </dgm:pt>
    <dgm:pt modelId="{978ACC07-AA4A-4D73-A043-424344F9EC56}" type="pres">
      <dgm:prSet presAssocID="{49EA9446-F89A-4D52-9699-8DBDA49BE2F7}" presName="text" presStyleLbl="revTx" presStyleIdx="7" presStyleCnt="8" custScaleX="60911" custScaleY="43040" custLinFactX="-8745" custLinFactNeighborX="-100000" custLinFactNeighborY="1667">
        <dgm:presLayoutVars>
          <dgm:chPref val="3"/>
        </dgm:presLayoutVars>
      </dgm:prSet>
      <dgm:spPr/>
    </dgm:pt>
    <dgm:pt modelId="{D59D7E8F-805D-437C-A6FC-E374893D457E}" type="pres">
      <dgm:prSet presAssocID="{49EA9446-F89A-4D52-9699-8DBDA49BE2F7}" presName="hierChild2" presStyleCnt="0"/>
      <dgm:spPr/>
    </dgm:pt>
  </dgm:ptLst>
  <dgm:cxnLst>
    <dgm:cxn modelId="{EB996302-5797-4BB1-8FCC-3FD90F72FF0B}" srcId="{CA53A9EC-7CA3-40FE-A762-629CCC3E657B}" destId="{9693628B-F73E-484E-B965-5A368C6339DA}" srcOrd="0" destOrd="0" parTransId="{EA459275-287F-4585-9FF9-2EA8D6650E3F}" sibTransId="{4501A426-E8AA-48D6-8BE6-57C67AE1ECA2}"/>
    <dgm:cxn modelId="{9915BF03-30BF-49D0-949E-58C0EB6A1454}" srcId="{9693628B-F73E-484E-B965-5A368C6339DA}" destId="{BB2CD3E4-0A8A-438A-B6B6-02627DCFCF68}" srcOrd="2" destOrd="0" parTransId="{BA05A45A-39DC-4D29-AB58-55E878090C87}" sibTransId="{03B60258-BEA8-4F2B-ABFF-CA69EC54EA4E}"/>
    <dgm:cxn modelId="{8DF37C15-DA2D-48A7-905F-4BBCB99E7F5A}" type="presOf" srcId="{BB2CD3E4-0A8A-438A-B6B6-02627DCFCF68}" destId="{F8AF00A9-62A7-4609-946B-28AD787BB8AE}" srcOrd="0" destOrd="0" presId="urn:microsoft.com/office/officeart/2009/layout/CirclePictureHierarchy"/>
    <dgm:cxn modelId="{22DCC31D-9259-4B6C-AC5D-ECD63E2ECC11}" srcId="{FF07C054-63AE-449A-AC2E-9D1CD273A1BE}" destId="{2A56A003-9A08-467E-829B-ADAF3FBE7999}" srcOrd="2" destOrd="0" parTransId="{85AAC6D5-2DA4-4750-A9D2-4E49D3CD7525}" sibTransId="{CD241728-0086-44B7-BF62-BDDD755661F3}"/>
    <dgm:cxn modelId="{D718E83D-5622-4DA5-81AD-B4FB93243C9F}" type="presOf" srcId="{821FD742-32FD-4E75-BE18-F255C41E2A77}" destId="{434E5701-67D9-4F3C-8E69-58ABB84C37A1}" srcOrd="0" destOrd="0" presId="urn:microsoft.com/office/officeart/2009/layout/CirclePictureHierarchy"/>
    <dgm:cxn modelId="{B2D18440-1390-4060-9BFF-E4BF18B50D85}" type="presOf" srcId="{85AAC6D5-2DA4-4750-A9D2-4E49D3CD7525}" destId="{15E631F6-82C4-4686-8C08-8A18D2F695C4}" srcOrd="0" destOrd="0" presId="urn:microsoft.com/office/officeart/2009/layout/CirclePictureHierarchy"/>
    <dgm:cxn modelId="{BCB7B75F-686B-4609-8409-1D1DA507ADA9}" srcId="{9693628B-F73E-484E-B965-5A368C6339DA}" destId="{5E9C124C-9BD9-47FA-A8E6-C95C10083A2B}" srcOrd="0" destOrd="0" parTransId="{D616A064-985E-4D03-90BE-21BC6FBCDFA5}" sibTransId="{CCA02F22-E1E9-459F-8CA9-FF1402CE7B91}"/>
    <dgm:cxn modelId="{08FE2543-E012-4AC7-A871-46FA1EAC4CB5}" srcId="{9693628B-F73E-484E-B965-5A368C6339DA}" destId="{FF07C054-63AE-449A-AC2E-9D1CD273A1BE}" srcOrd="1" destOrd="0" parTransId="{ACEDE8C0-ACC5-4FB5-ABCF-331A9693C133}" sibTransId="{3AE15CA3-7287-4FC8-BCE7-094850208D37}"/>
    <dgm:cxn modelId="{BBCE0765-EB35-44A9-8D8F-4F9471399192}" type="presOf" srcId="{D616A064-985E-4D03-90BE-21BC6FBCDFA5}" destId="{532BF7C5-FA16-47FE-AB25-21E537AC4434}" srcOrd="0" destOrd="0" presId="urn:microsoft.com/office/officeart/2009/layout/CirclePictureHierarchy"/>
    <dgm:cxn modelId="{AB9FCA51-C18E-4C77-8391-2B71BCFA5719}" type="presOf" srcId="{5E9C124C-9BD9-47FA-A8E6-C95C10083A2B}" destId="{2BD39BFF-D443-4E57-AE45-67ED5695D3DD}" srcOrd="0" destOrd="0" presId="urn:microsoft.com/office/officeart/2009/layout/CirclePictureHierarchy"/>
    <dgm:cxn modelId="{D42B0B52-A726-4863-AE28-A2CE4765BA4F}" srcId="{CA53A9EC-7CA3-40FE-A762-629CCC3E657B}" destId="{49EA9446-F89A-4D52-9699-8DBDA49BE2F7}" srcOrd="1" destOrd="0" parTransId="{2E15ED65-08D6-42B3-A159-2AAB21E8A2E1}" sibTransId="{4270BB33-5C3B-4274-9871-FAE7C1F6C002}"/>
    <dgm:cxn modelId="{5E27CA56-2ED8-42CB-AB7C-09228D3E689A}" srcId="{FF07C054-63AE-449A-AC2E-9D1CD273A1BE}" destId="{80354590-0466-4D27-A781-99805212663E}" srcOrd="1" destOrd="0" parTransId="{3C6A61ED-E167-4A45-83BD-1711F6B008BA}" sibTransId="{833905E0-723A-4F2B-93A2-8278D5F261C3}"/>
    <dgm:cxn modelId="{FDA09C58-9233-4388-96E2-7D2E55FF30B1}" type="presOf" srcId="{FF07C054-63AE-449A-AC2E-9D1CD273A1BE}" destId="{505FD9BF-74B3-435B-B47E-20447A367A70}" srcOrd="0" destOrd="0" presId="urn:microsoft.com/office/officeart/2009/layout/CirclePictureHierarchy"/>
    <dgm:cxn modelId="{02E91E88-BF03-418E-BEB0-978F51B66A61}" type="presOf" srcId="{CB95C0F7-8B3B-423B-A600-BB9342CCB44E}" destId="{AC0F1347-0C6C-439A-8BCD-7FCCF93FC2C2}" srcOrd="0" destOrd="0" presId="urn:microsoft.com/office/officeart/2009/layout/CirclePictureHierarchy"/>
    <dgm:cxn modelId="{91D5C08D-4A33-49A1-AB61-4C62E2A01BFD}" srcId="{FF07C054-63AE-449A-AC2E-9D1CD273A1BE}" destId="{CB95C0F7-8B3B-423B-A600-BB9342CCB44E}" srcOrd="0" destOrd="0" parTransId="{821FD742-32FD-4E75-BE18-F255C41E2A77}" sibTransId="{4F3CB31E-AAA9-417F-9479-8D796ED88C03}"/>
    <dgm:cxn modelId="{D71476AB-4BD9-4DE6-9DEF-C8A7EE883962}" type="presOf" srcId="{3C6A61ED-E167-4A45-83BD-1711F6B008BA}" destId="{69FE3B2C-EF21-40D9-8D1E-EC34CE516B2E}" srcOrd="0" destOrd="0" presId="urn:microsoft.com/office/officeart/2009/layout/CirclePictureHierarchy"/>
    <dgm:cxn modelId="{58CC9EB2-7E06-4EA8-96FE-4F7411F42138}" type="presOf" srcId="{2A56A003-9A08-467E-829B-ADAF3FBE7999}" destId="{E37607A2-9873-4628-9F18-803910B22116}" srcOrd="0" destOrd="0" presId="urn:microsoft.com/office/officeart/2009/layout/CirclePictureHierarchy"/>
    <dgm:cxn modelId="{FBDFD1CE-207C-4356-BE6F-41F5D82804F1}" type="presOf" srcId="{80354590-0466-4D27-A781-99805212663E}" destId="{5574A049-CAF2-4509-A8B4-05B146DC1345}" srcOrd="0" destOrd="0" presId="urn:microsoft.com/office/officeart/2009/layout/CirclePictureHierarchy"/>
    <dgm:cxn modelId="{F0193BD4-135D-4FFB-89ED-16D9E378E368}" type="presOf" srcId="{BA05A45A-39DC-4D29-AB58-55E878090C87}" destId="{B40B08EC-3EDA-42AA-A034-DC0264F6B540}" srcOrd="0" destOrd="0" presId="urn:microsoft.com/office/officeart/2009/layout/CirclePictureHierarchy"/>
    <dgm:cxn modelId="{D4FDC3D5-BA15-4EAD-953C-BF2C5C156A49}" type="presOf" srcId="{9693628B-F73E-484E-B965-5A368C6339DA}" destId="{0D319514-D8BE-4B62-ABF3-F9C83FA2573E}" srcOrd="0" destOrd="0" presId="urn:microsoft.com/office/officeart/2009/layout/CirclePictureHierarchy"/>
    <dgm:cxn modelId="{321417D8-70DD-4B40-86F6-1BB048BB9B44}" type="presOf" srcId="{CA53A9EC-7CA3-40FE-A762-629CCC3E657B}" destId="{CFD1E4FA-2D5A-4988-94B2-55349C6D036F}" srcOrd="0" destOrd="0" presId="urn:microsoft.com/office/officeart/2009/layout/CirclePictureHierarchy"/>
    <dgm:cxn modelId="{9B2352E7-9F73-4E4F-86C9-D7B6D4B06728}" type="presOf" srcId="{49EA9446-F89A-4D52-9699-8DBDA49BE2F7}" destId="{978ACC07-AA4A-4D73-A043-424344F9EC56}" srcOrd="0" destOrd="0" presId="urn:microsoft.com/office/officeart/2009/layout/CirclePictureHierarchy"/>
    <dgm:cxn modelId="{C1B646FE-198F-4E2C-913A-210F79975094}" type="presOf" srcId="{ACEDE8C0-ACC5-4FB5-ABCF-331A9693C133}" destId="{365FF8F8-0D69-46D8-A7DE-144B1445DD08}" srcOrd="0" destOrd="0" presId="urn:microsoft.com/office/officeart/2009/layout/CirclePictureHierarchy"/>
    <dgm:cxn modelId="{E3E4A0EE-0B8E-4882-87BF-306BE1153BC4}" type="presParOf" srcId="{CFD1E4FA-2D5A-4988-94B2-55349C6D036F}" destId="{FE51AF23-61D8-485D-AFE6-26C0784F5DCF}" srcOrd="0" destOrd="0" presId="urn:microsoft.com/office/officeart/2009/layout/CirclePictureHierarchy"/>
    <dgm:cxn modelId="{50245C55-1A50-42DA-87B3-175EE511C398}" type="presParOf" srcId="{FE51AF23-61D8-485D-AFE6-26C0784F5DCF}" destId="{9C766797-CA8D-4062-82A0-6A43069791B8}" srcOrd="0" destOrd="0" presId="urn:microsoft.com/office/officeart/2009/layout/CirclePictureHierarchy"/>
    <dgm:cxn modelId="{3AC7E7B7-0CF1-4770-9DB5-CFA86B5233CC}" type="presParOf" srcId="{9C766797-CA8D-4062-82A0-6A43069791B8}" destId="{AAEC14A7-3D78-4A93-858C-17F0765DEAD5}" srcOrd="0" destOrd="0" presId="urn:microsoft.com/office/officeart/2009/layout/CirclePictureHierarchy"/>
    <dgm:cxn modelId="{634FD5F7-59BE-473A-9335-EA6CD96C59AC}" type="presParOf" srcId="{9C766797-CA8D-4062-82A0-6A43069791B8}" destId="{0D319514-D8BE-4B62-ABF3-F9C83FA2573E}" srcOrd="1" destOrd="0" presId="urn:microsoft.com/office/officeart/2009/layout/CirclePictureHierarchy"/>
    <dgm:cxn modelId="{4B3699ED-8813-4A56-AC56-DD15507808A1}" type="presParOf" srcId="{FE51AF23-61D8-485D-AFE6-26C0784F5DCF}" destId="{0A332DFA-98AA-4577-85B1-D0952B09C22C}" srcOrd="1" destOrd="0" presId="urn:microsoft.com/office/officeart/2009/layout/CirclePictureHierarchy"/>
    <dgm:cxn modelId="{AF4A5257-3960-447E-AD50-DA10B868BC39}" type="presParOf" srcId="{0A332DFA-98AA-4577-85B1-D0952B09C22C}" destId="{532BF7C5-FA16-47FE-AB25-21E537AC4434}" srcOrd="0" destOrd="0" presId="urn:microsoft.com/office/officeart/2009/layout/CirclePictureHierarchy"/>
    <dgm:cxn modelId="{B6FB3C6D-C7E4-4DC8-B859-B688A5B991AF}" type="presParOf" srcId="{0A332DFA-98AA-4577-85B1-D0952B09C22C}" destId="{EE2611D0-B3AC-4EA2-AD43-7804A5B13F2A}" srcOrd="1" destOrd="0" presId="urn:microsoft.com/office/officeart/2009/layout/CirclePictureHierarchy"/>
    <dgm:cxn modelId="{2749C700-B078-4CAB-AF20-0DC062EC0C51}" type="presParOf" srcId="{EE2611D0-B3AC-4EA2-AD43-7804A5B13F2A}" destId="{983BDDFB-CBBD-486B-9FBE-FA42A67FD40A}" srcOrd="0" destOrd="0" presId="urn:microsoft.com/office/officeart/2009/layout/CirclePictureHierarchy"/>
    <dgm:cxn modelId="{1104BC3B-D51F-4335-ACB7-F88C20758C72}" type="presParOf" srcId="{983BDDFB-CBBD-486B-9FBE-FA42A67FD40A}" destId="{12E1E945-C679-4284-9255-B51C74698EA0}" srcOrd="0" destOrd="0" presId="urn:microsoft.com/office/officeart/2009/layout/CirclePictureHierarchy"/>
    <dgm:cxn modelId="{F0FBE97D-8BA6-46BE-AC62-612C651F5756}" type="presParOf" srcId="{983BDDFB-CBBD-486B-9FBE-FA42A67FD40A}" destId="{2BD39BFF-D443-4E57-AE45-67ED5695D3DD}" srcOrd="1" destOrd="0" presId="urn:microsoft.com/office/officeart/2009/layout/CirclePictureHierarchy"/>
    <dgm:cxn modelId="{A053A94C-F1A3-4B2F-B9E6-0EC333CCD6E1}" type="presParOf" srcId="{EE2611D0-B3AC-4EA2-AD43-7804A5B13F2A}" destId="{4E0F28C6-F950-4FB6-9850-49AC304694BC}" srcOrd="1" destOrd="0" presId="urn:microsoft.com/office/officeart/2009/layout/CirclePictureHierarchy"/>
    <dgm:cxn modelId="{5AED514C-5E6E-41D5-94DD-D25C8B0C552B}" type="presParOf" srcId="{0A332DFA-98AA-4577-85B1-D0952B09C22C}" destId="{365FF8F8-0D69-46D8-A7DE-144B1445DD08}" srcOrd="2" destOrd="0" presId="urn:microsoft.com/office/officeart/2009/layout/CirclePictureHierarchy"/>
    <dgm:cxn modelId="{9AA4C506-8D10-4D0B-A582-8FB2A0E19725}" type="presParOf" srcId="{0A332DFA-98AA-4577-85B1-D0952B09C22C}" destId="{D6B95C0D-8EC9-410E-8033-B80D589C7293}" srcOrd="3" destOrd="0" presId="urn:microsoft.com/office/officeart/2009/layout/CirclePictureHierarchy"/>
    <dgm:cxn modelId="{E056EBA0-765B-4C31-8E8F-604EE7319BFE}" type="presParOf" srcId="{D6B95C0D-8EC9-410E-8033-B80D589C7293}" destId="{0896FCAA-D9F3-48F1-9CDE-B229FC6C1ACF}" srcOrd="0" destOrd="0" presId="urn:microsoft.com/office/officeart/2009/layout/CirclePictureHierarchy"/>
    <dgm:cxn modelId="{C3BF12D7-18ED-483C-BE16-8E3779D92A46}" type="presParOf" srcId="{0896FCAA-D9F3-48F1-9CDE-B229FC6C1ACF}" destId="{61D5B00C-E9A3-4E3A-88DB-92855C32AD0D}" srcOrd="0" destOrd="0" presId="urn:microsoft.com/office/officeart/2009/layout/CirclePictureHierarchy"/>
    <dgm:cxn modelId="{07A5E4BD-53F0-4576-98F6-D0D01378CB09}" type="presParOf" srcId="{0896FCAA-D9F3-48F1-9CDE-B229FC6C1ACF}" destId="{505FD9BF-74B3-435B-B47E-20447A367A70}" srcOrd="1" destOrd="0" presId="urn:microsoft.com/office/officeart/2009/layout/CirclePictureHierarchy"/>
    <dgm:cxn modelId="{D4E5FEDE-E32A-4AA7-B3A9-5359D0F8B1EA}" type="presParOf" srcId="{D6B95C0D-8EC9-410E-8033-B80D589C7293}" destId="{4CFE9761-D95A-4018-AD50-E2449FFACA4F}" srcOrd="1" destOrd="0" presId="urn:microsoft.com/office/officeart/2009/layout/CirclePictureHierarchy"/>
    <dgm:cxn modelId="{62DF3140-C9A3-4A30-B7C3-6C22A544796A}" type="presParOf" srcId="{4CFE9761-D95A-4018-AD50-E2449FFACA4F}" destId="{434E5701-67D9-4F3C-8E69-58ABB84C37A1}" srcOrd="0" destOrd="0" presId="urn:microsoft.com/office/officeart/2009/layout/CirclePictureHierarchy"/>
    <dgm:cxn modelId="{03E070F5-1217-4683-B8E1-0F0D8BBA4EC1}" type="presParOf" srcId="{4CFE9761-D95A-4018-AD50-E2449FFACA4F}" destId="{3B6B70CA-A796-4A11-B86B-0D38E9D74F6F}" srcOrd="1" destOrd="0" presId="urn:microsoft.com/office/officeart/2009/layout/CirclePictureHierarchy"/>
    <dgm:cxn modelId="{510FAE57-DE3F-4A5B-8842-C9546FBAB1B0}" type="presParOf" srcId="{3B6B70CA-A796-4A11-B86B-0D38E9D74F6F}" destId="{21851448-5FFF-4955-A390-F0E80901BF38}" srcOrd="0" destOrd="0" presId="urn:microsoft.com/office/officeart/2009/layout/CirclePictureHierarchy"/>
    <dgm:cxn modelId="{41C985CB-8311-45AA-9B94-F1DFD39D69CC}" type="presParOf" srcId="{21851448-5FFF-4955-A390-F0E80901BF38}" destId="{AA387419-B02B-4B9C-897F-9A4AA619FDCE}" srcOrd="0" destOrd="0" presId="urn:microsoft.com/office/officeart/2009/layout/CirclePictureHierarchy"/>
    <dgm:cxn modelId="{46831CA5-EB7D-465D-BCC1-CB6C380E01A6}" type="presParOf" srcId="{21851448-5FFF-4955-A390-F0E80901BF38}" destId="{AC0F1347-0C6C-439A-8BCD-7FCCF93FC2C2}" srcOrd="1" destOrd="0" presId="urn:microsoft.com/office/officeart/2009/layout/CirclePictureHierarchy"/>
    <dgm:cxn modelId="{88761019-480C-4733-B860-9EAB773B806C}" type="presParOf" srcId="{3B6B70CA-A796-4A11-B86B-0D38E9D74F6F}" destId="{B9442C45-A733-4DFF-A8D2-17B94F44DFFA}" srcOrd="1" destOrd="0" presId="urn:microsoft.com/office/officeart/2009/layout/CirclePictureHierarchy"/>
    <dgm:cxn modelId="{D8CDCCC9-AB47-4A7C-A72C-713CCB46ADBE}" type="presParOf" srcId="{4CFE9761-D95A-4018-AD50-E2449FFACA4F}" destId="{69FE3B2C-EF21-40D9-8D1E-EC34CE516B2E}" srcOrd="2" destOrd="0" presId="urn:microsoft.com/office/officeart/2009/layout/CirclePictureHierarchy"/>
    <dgm:cxn modelId="{0ACBA52E-87F7-4FF2-9F48-5D6B8BE8E36F}" type="presParOf" srcId="{4CFE9761-D95A-4018-AD50-E2449FFACA4F}" destId="{3B0A308E-7EB1-4F74-B996-01C7D91A4AE0}" srcOrd="3" destOrd="0" presId="urn:microsoft.com/office/officeart/2009/layout/CirclePictureHierarchy"/>
    <dgm:cxn modelId="{DF2E491C-A1EA-4903-9F2E-C15C292C6A59}" type="presParOf" srcId="{3B0A308E-7EB1-4F74-B996-01C7D91A4AE0}" destId="{CB897450-34BB-4A5F-A8EB-FDE26C3E34A6}" srcOrd="0" destOrd="0" presId="urn:microsoft.com/office/officeart/2009/layout/CirclePictureHierarchy"/>
    <dgm:cxn modelId="{9CA5FCDE-7E9B-423A-AB98-CE995A68AE75}" type="presParOf" srcId="{CB897450-34BB-4A5F-A8EB-FDE26C3E34A6}" destId="{2BCDB7E2-E8E7-4971-A414-5D961FC55F07}" srcOrd="0" destOrd="0" presId="urn:microsoft.com/office/officeart/2009/layout/CirclePictureHierarchy"/>
    <dgm:cxn modelId="{9D93D173-4321-4902-92D6-317EB7E64ED4}" type="presParOf" srcId="{CB897450-34BB-4A5F-A8EB-FDE26C3E34A6}" destId="{5574A049-CAF2-4509-A8B4-05B146DC1345}" srcOrd="1" destOrd="0" presId="urn:microsoft.com/office/officeart/2009/layout/CirclePictureHierarchy"/>
    <dgm:cxn modelId="{83B2E0B9-C22C-4A5C-9FD3-83CC857A9963}" type="presParOf" srcId="{3B0A308E-7EB1-4F74-B996-01C7D91A4AE0}" destId="{2B0CE7CE-FCC3-478F-9896-68995236F190}" srcOrd="1" destOrd="0" presId="urn:microsoft.com/office/officeart/2009/layout/CirclePictureHierarchy"/>
    <dgm:cxn modelId="{9254F8B4-A909-4BFE-8AB9-C36830ED179E}" type="presParOf" srcId="{4CFE9761-D95A-4018-AD50-E2449FFACA4F}" destId="{15E631F6-82C4-4686-8C08-8A18D2F695C4}" srcOrd="4" destOrd="0" presId="urn:microsoft.com/office/officeart/2009/layout/CirclePictureHierarchy"/>
    <dgm:cxn modelId="{266983DE-A467-484B-A5AC-A9978F758747}" type="presParOf" srcId="{4CFE9761-D95A-4018-AD50-E2449FFACA4F}" destId="{C40997AA-AE9B-445F-B368-B1F5113C9143}" srcOrd="5" destOrd="0" presId="urn:microsoft.com/office/officeart/2009/layout/CirclePictureHierarchy"/>
    <dgm:cxn modelId="{49D57A80-217E-41F1-82FE-A79FCAC65EDF}" type="presParOf" srcId="{C40997AA-AE9B-445F-B368-B1F5113C9143}" destId="{D0BF5A1E-7C3B-4702-B9AA-6D9566FFDF29}" srcOrd="0" destOrd="0" presId="urn:microsoft.com/office/officeart/2009/layout/CirclePictureHierarchy"/>
    <dgm:cxn modelId="{99C68B0A-CAD0-4B5F-8937-17D4A79995F8}" type="presParOf" srcId="{D0BF5A1E-7C3B-4702-B9AA-6D9566FFDF29}" destId="{C2232567-16DE-41F6-9D1B-E5B0EF8F928D}" srcOrd="0" destOrd="0" presId="urn:microsoft.com/office/officeart/2009/layout/CirclePictureHierarchy"/>
    <dgm:cxn modelId="{5D457AB3-61C8-47B0-B1F4-685EB24579C2}" type="presParOf" srcId="{D0BF5A1E-7C3B-4702-B9AA-6D9566FFDF29}" destId="{E37607A2-9873-4628-9F18-803910B22116}" srcOrd="1" destOrd="0" presId="urn:microsoft.com/office/officeart/2009/layout/CirclePictureHierarchy"/>
    <dgm:cxn modelId="{C7196F26-0BAD-4A2B-8FF6-E1788B2D48C7}" type="presParOf" srcId="{C40997AA-AE9B-445F-B368-B1F5113C9143}" destId="{10A5A611-E13B-4764-BAA0-A498C523CA02}" srcOrd="1" destOrd="0" presId="urn:microsoft.com/office/officeart/2009/layout/CirclePictureHierarchy"/>
    <dgm:cxn modelId="{7B383577-8324-400C-849B-FD8174537142}" type="presParOf" srcId="{0A332DFA-98AA-4577-85B1-D0952B09C22C}" destId="{B40B08EC-3EDA-42AA-A034-DC0264F6B540}" srcOrd="4" destOrd="0" presId="urn:microsoft.com/office/officeart/2009/layout/CirclePictureHierarchy"/>
    <dgm:cxn modelId="{A31E5B3E-AE3C-4A88-8B24-B160B08CB190}" type="presParOf" srcId="{0A332DFA-98AA-4577-85B1-D0952B09C22C}" destId="{11B05BCF-9568-4E1B-9027-FB86CA2AB9AA}" srcOrd="5" destOrd="0" presId="urn:microsoft.com/office/officeart/2009/layout/CirclePictureHierarchy"/>
    <dgm:cxn modelId="{BEEC0A5C-B013-4C3D-AD45-3D329F709075}" type="presParOf" srcId="{11B05BCF-9568-4E1B-9027-FB86CA2AB9AA}" destId="{AD469920-762E-4EC5-B561-7BA72568615D}" srcOrd="0" destOrd="0" presId="urn:microsoft.com/office/officeart/2009/layout/CirclePictureHierarchy"/>
    <dgm:cxn modelId="{B902C252-5D49-4064-9800-D99C236ADC18}" type="presParOf" srcId="{AD469920-762E-4EC5-B561-7BA72568615D}" destId="{9E2CE697-AC38-4953-A6C9-B4761E24D1B8}" srcOrd="0" destOrd="0" presId="urn:microsoft.com/office/officeart/2009/layout/CirclePictureHierarchy"/>
    <dgm:cxn modelId="{3FBE622B-07F9-42EA-816E-A8E6F338851D}" type="presParOf" srcId="{AD469920-762E-4EC5-B561-7BA72568615D}" destId="{F8AF00A9-62A7-4609-946B-28AD787BB8AE}" srcOrd="1" destOrd="0" presId="urn:microsoft.com/office/officeart/2009/layout/CirclePictureHierarchy"/>
    <dgm:cxn modelId="{0511BF58-69B6-4EB7-BEB4-7A08865C86CD}" type="presParOf" srcId="{11B05BCF-9568-4E1B-9027-FB86CA2AB9AA}" destId="{DCB2D503-B524-4AC5-B1CF-B6467FD018B6}" srcOrd="1" destOrd="0" presId="urn:microsoft.com/office/officeart/2009/layout/CirclePictureHierarchy"/>
    <dgm:cxn modelId="{6E1F60A2-B79F-46B8-B2CC-A743685C2746}" type="presParOf" srcId="{CFD1E4FA-2D5A-4988-94B2-55349C6D036F}" destId="{914C4937-353B-4AD2-A25D-9B4342D78E8D}" srcOrd="1" destOrd="0" presId="urn:microsoft.com/office/officeart/2009/layout/CirclePictureHierarchy"/>
    <dgm:cxn modelId="{6D26CFC3-3252-4400-A646-C1CABBF060A5}" type="presParOf" srcId="{914C4937-353B-4AD2-A25D-9B4342D78E8D}" destId="{2627CA53-A4FE-4D31-B0D9-C4A6D2451086}" srcOrd="0" destOrd="0" presId="urn:microsoft.com/office/officeart/2009/layout/CirclePictureHierarchy"/>
    <dgm:cxn modelId="{D0BD81A7-B991-4E3E-88B1-EAEBA8DB97F5}" type="presParOf" srcId="{2627CA53-A4FE-4D31-B0D9-C4A6D2451086}" destId="{86350DC2-3C16-4BEC-877B-920F0017EA2E}" srcOrd="0" destOrd="0" presId="urn:microsoft.com/office/officeart/2009/layout/CirclePictureHierarchy"/>
    <dgm:cxn modelId="{6DBC2211-FFFA-43E5-95E2-FC741FB49D0A}" type="presParOf" srcId="{2627CA53-A4FE-4D31-B0D9-C4A6D2451086}" destId="{978ACC07-AA4A-4D73-A043-424344F9EC56}" srcOrd="1" destOrd="0" presId="urn:microsoft.com/office/officeart/2009/layout/CirclePictureHierarchy"/>
    <dgm:cxn modelId="{3B79A0CD-C089-42D6-BB2D-DCDD578E7554}" type="presParOf" srcId="{914C4937-353B-4AD2-A25D-9B4342D78E8D}" destId="{D59D7E8F-805D-437C-A6FC-E374893D457E}"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6C308-FE80-46EA-968D-C59DEFCADEC1}">
      <dsp:nvSpPr>
        <dsp:cNvPr id="0" name=""/>
        <dsp:cNvSpPr/>
      </dsp:nvSpPr>
      <dsp:spPr>
        <a:xfrm>
          <a:off x="1344" y="178700"/>
          <a:ext cx="841640" cy="8416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D7BACF-803E-477E-ABA8-3138ABF860C5}">
      <dsp:nvSpPr>
        <dsp:cNvPr id="0" name=""/>
        <dsp:cNvSpPr/>
      </dsp:nvSpPr>
      <dsp:spPr>
        <a:xfrm>
          <a:off x="1344" y="1201363"/>
          <a:ext cx="2404687" cy="36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en-US" sz="2300" u="sng" kern="1200" dirty="0"/>
            <a:t>Governance: </a:t>
          </a:r>
          <a:endParaRPr lang="en-US" sz="2300" kern="1200" dirty="0"/>
        </a:p>
      </dsp:txBody>
      <dsp:txXfrm>
        <a:off x="1344" y="1201363"/>
        <a:ext cx="2404687" cy="360703"/>
      </dsp:txXfrm>
    </dsp:sp>
    <dsp:sp modelId="{4BBEADCB-736D-46AB-8599-FCB69A5648C6}">
      <dsp:nvSpPr>
        <dsp:cNvPr id="0" name=""/>
        <dsp:cNvSpPr/>
      </dsp:nvSpPr>
      <dsp:spPr>
        <a:xfrm>
          <a:off x="1344" y="1646263"/>
          <a:ext cx="2404687" cy="27422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kern="1200" dirty="0"/>
            <a:t>Fostering a </a:t>
          </a:r>
          <a:r>
            <a:rPr lang="en-US" sz="1600" b="1" kern="1200" dirty="0">
              <a:solidFill>
                <a:schemeClr val="accent6"/>
              </a:solidFill>
            </a:rPr>
            <a:t>strong culture of integrity, compliance, and financial stewardship </a:t>
          </a:r>
          <a:r>
            <a:rPr lang="en-US" sz="1600" kern="1200" dirty="0"/>
            <a:t>by collaborating with auditors and trusted advisors. Ensuring full adherence to statutes and regulations to maintain transparency and accountability.</a:t>
          </a:r>
        </a:p>
      </dsp:txBody>
      <dsp:txXfrm>
        <a:off x="1344" y="1646263"/>
        <a:ext cx="2404687" cy="2742273"/>
      </dsp:txXfrm>
    </dsp:sp>
    <dsp:sp modelId="{A12A652D-8266-419F-9324-44C6C48352FD}">
      <dsp:nvSpPr>
        <dsp:cNvPr id="0" name=""/>
        <dsp:cNvSpPr/>
      </dsp:nvSpPr>
      <dsp:spPr>
        <a:xfrm>
          <a:off x="2826852" y="178700"/>
          <a:ext cx="841640" cy="84164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763190-0AC3-4CE5-AA12-7BDF25426E7E}">
      <dsp:nvSpPr>
        <dsp:cNvPr id="0" name=""/>
        <dsp:cNvSpPr/>
      </dsp:nvSpPr>
      <dsp:spPr>
        <a:xfrm>
          <a:off x="2826852" y="1201363"/>
          <a:ext cx="2404687" cy="36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en-US" sz="2300" u="sng" kern="1200" dirty="0"/>
            <a:t>Modernization: </a:t>
          </a:r>
          <a:endParaRPr lang="en-US" sz="2300" kern="1200" dirty="0"/>
        </a:p>
      </dsp:txBody>
      <dsp:txXfrm>
        <a:off x="2826852" y="1201363"/>
        <a:ext cx="2404687" cy="360703"/>
      </dsp:txXfrm>
    </dsp:sp>
    <dsp:sp modelId="{62C17E0D-8E9A-44C9-8E2B-9C85B5C745E0}">
      <dsp:nvSpPr>
        <dsp:cNvPr id="0" name=""/>
        <dsp:cNvSpPr/>
      </dsp:nvSpPr>
      <dsp:spPr>
        <a:xfrm>
          <a:off x="2826852" y="1646263"/>
          <a:ext cx="2404687" cy="27422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kern="1200" dirty="0"/>
            <a:t>Equipping the Treasurer’s Office for the evolving financial, political, and regulatory landscape </a:t>
          </a:r>
          <a:r>
            <a:rPr lang="en-US" sz="1600" b="0" kern="1200" dirty="0">
              <a:solidFill>
                <a:schemeClr val="tx1"/>
              </a:solidFill>
            </a:rPr>
            <a:t>by</a:t>
          </a:r>
          <a:r>
            <a:rPr lang="en-US" sz="1600" b="1" kern="1200" dirty="0">
              <a:solidFill>
                <a:schemeClr val="accent2"/>
              </a:solidFill>
            </a:rPr>
            <a:t> </a:t>
          </a:r>
          <a:r>
            <a:rPr lang="en-US" sz="1600" b="1" kern="1200" dirty="0">
              <a:solidFill>
                <a:schemeClr val="accent6"/>
              </a:solidFill>
            </a:rPr>
            <a:t>enhancing facilities, updating internal policies, and refining investment strategies</a:t>
          </a:r>
          <a:r>
            <a:rPr lang="en-US" sz="1600" kern="1200" dirty="0"/>
            <a:t>. Positioning operations for both immediate and long-term success.</a:t>
          </a:r>
          <a:endParaRPr lang="en-US" sz="1600" kern="1200" dirty="0">
            <a:solidFill>
              <a:schemeClr val="accent2"/>
            </a:solidFill>
          </a:endParaRPr>
        </a:p>
      </dsp:txBody>
      <dsp:txXfrm>
        <a:off x="2826852" y="1646263"/>
        <a:ext cx="2404687" cy="2742273"/>
      </dsp:txXfrm>
    </dsp:sp>
    <dsp:sp modelId="{5085B384-9DD9-475B-89C1-B40EA56FD9BA}">
      <dsp:nvSpPr>
        <dsp:cNvPr id="0" name=""/>
        <dsp:cNvSpPr/>
      </dsp:nvSpPr>
      <dsp:spPr>
        <a:xfrm>
          <a:off x="5652360" y="178700"/>
          <a:ext cx="841640" cy="84164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DEECD4C-6E92-4EB6-B4DE-892E71766838}">
      <dsp:nvSpPr>
        <dsp:cNvPr id="0" name=""/>
        <dsp:cNvSpPr/>
      </dsp:nvSpPr>
      <dsp:spPr>
        <a:xfrm>
          <a:off x="5652360" y="1201363"/>
          <a:ext cx="2404687" cy="36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en-US" sz="2300" u="sng" kern="1200" dirty="0"/>
            <a:t>Efficiency: </a:t>
          </a:r>
          <a:endParaRPr lang="en-US" sz="2300" kern="1200" dirty="0"/>
        </a:p>
      </dsp:txBody>
      <dsp:txXfrm>
        <a:off x="5652360" y="1201363"/>
        <a:ext cx="2404687" cy="360703"/>
      </dsp:txXfrm>
    </dsp:sp>
    <dsp:sp modelId="{777C5D71-730F-46EE-8BED-570EEA46CE97}">
      <dsp:nvSpPr>
        <dsp:cNvPr id="0" name=""/>
        <dsp:cNvSpPr/>
      </dsp:nvSpPr>
      <dsp:spPr>
        <a:xfrm>
          <a:off x="5652360" y="1646263"/>
          <a:ext cx="2404687" cy="27422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kern="1200" dirty="0"/>
            <a:t>Driving operational excellence through </a:t>
          </a:r>
          <a:r>
            <a:rPr lang="en-US" sz="1600" b="1" kern="1200" dirty="0">
              <a:solidFill>
                <a:schemeClr val="accent6"/>
              </a:solidFill>
            </a:rPr>
            <a:t>continuous evaluation and optimization of processes, procedures, and resource alignment.</a:t>
          </a:r>
          <a:r>
            <a:rPr lang="en-US" sz="1600" kern="1200" dirty="0"/>
            <a:t> Ensuring staffing and functions are strategically positioned for maximum productivity and impact.</a:t>
          </a:r>
        </a:p>
      </dsp:txBody>
      <dsp:txXfrm>
        <a:off x="5652360" y="1646263"/>
        <a:ext cx="2404687" cy="2742273"/>
      </dsp:txXfrm>
    </dsp:sp>
    <dsp:sp modelId="{39B6914E-766B-4D64-AA03-159589723B94}">
      <dsp:nvSpPr>
        <dsp:cNvPr id="0" name=""/>
        <dsp:cNvSpPr/>
      </dsp:nvSpPr>
      <dsp:spPr>
        <a:xfrm>
          <a:off x="8477867" y="178700"/>
          <a:ext cx="841640" cy="84164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B87C50-5679-4A95-A07F-FD706DB83221}">
      <dsp:nvSpPr>
        <dsp:cNvPr id="0" name=""/>
        <dsp:cNvSpPr/>
      </dsp:nvSpPr>
      <dsp:spPr>
        <a:xfrm>
          <a:off x="8477867" y="1201363"/>
          <a:ext cx="2404687" cy="36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en-US" sz="2300" u="sng" kern="1200" dirty="0"/>
            <a:t>Outreach: </a:t>
          </a:r>
          <a:endParaRPr lang="en-US" sz="2300" kern="1200" dirty="0"/>
        </a:p>
      </dsp:txBody>
      <dsp:txXfrm>
        <a:off x="8477867" y="1201363"/>
        <a:ext cx="2404687" cy="360703"/>
      </dsp:txXfrm>
    </dsp:sp>
    <dsp:sp modelId="{C0700038-2F21-4377-A7CE-6A45D98C518C}">
      <dsp:nvSpPr>
        <dsp:cNvPr id="0" name=""/>
        <dsp:cNvSpPr/>
      </dsp:nvSpPr>
      <dsp:spPr>
        <a:xfrm>
          <a:off x="8477867" y="1646263"/>
          <a:ext cx="2404687" cy="27422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kern="1200" dirty="0"/>
            <a:t>Building strategic partnerships to </a:t>
          </a:r>
          <a:r>
            <a:rPr lang="en-US" sz="1600" b="1" kern="1200" dirty="0">
              <a:solidFill>
                <a:schemeClr val="accent6"/>
              </a:solidFill>
            </a:rPr>
            <a:t>expand educational, social, and cultural enrichment initiatives for City employees and the Wilmington community</a:t>
          </a:r>
          <a:r>
            <a:rPr lang="en-US" sz="1600" kern="1200" dirty="0"/>
            <a:t>, fostering engagement and financial awareness.</a:t>
          </a:r>
          <a:endParaRPr lang="en-US" sz="1600" kern="1200" dirty="0">
            <a:solidFill>
              <a:schemeClr val="accent2"/>
            </a:solidFill>
          </a:endParaRPr>
        </a:p>
        <a:p>
          <a:pPr marL="0" lvl="0" indent="0" algn="l" defTabSz="711200">
            <a:lnSpc>
              <a:spcPct val="100000"/>
            </a:lnSpc>
            <a:spcBef>
              <a:spcPct val="0"/>
            </a:spcBef>
            <a:spcAft>
              <a:spcPct val="35000"/>
            </a:spcAft>
            <a:buNone/>
          </a:pPr>
          <a:endParaRPr lang="en-US" sz="1600" kern="1200" dirty="0"/>
        </a:p>
      </dsp:txBody>
      <dsp:txXfrm>
        <a:off x="8477867" y="1646263"/>
        <a:ext cx="2404687" cy="27422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0B08EC-3EDA-42AA-A034-DC0264F6B540}">
      <dsp:nvSpPr>
        <dsp:cNvPr id="0" name=""/>
        <dsp:cNvSpPr/>
      </dsp:nvSpPr>
      <dsp:spPr>
        <a:xfrm>
          <a:off x="1320098" y="1778647"/>
          <a:ext cx="3260785" cy="1012939"/>
        </a:xfrm>
        <a:custGeom>
          <a:avLst/>
          <a:gdLst/>
          <a:ahLst/>
          <a:cxnLst/>
          <a:rect l="0" t="0" r="0" b="0"/>
          <a:pathLst>
            <a:path>
              <a:moveTo>
                <a:pt x="3260785" y="0"/>
              </a:moveTo>
              <a:lnTo>
                <a:pt x="3260785" y="828927"/>
              </a:lnTo>
              <a:lnTo>
                <a:pt x="0" y="828927"/>
              </a:lnTo>
              <a:lnTo>
                <a:pt x="0" y="1012939"/>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5E631F6-82C4-4686-8C08-8A18D2F695C4}">
      <dsp:nvSpPr>
        <dsp:cNvPr id="0" name=""/>
        <dsp:cNvSpPr/>
      </dsp:nvSpPr>
      <dsp:spPr>
        <a:xfrm>
          <a:off x="1166553" y="3969258"/>
          <a:ext cx="3392142" cy="1094198"/>
        </a:xfrm>
        <a:custGeom>
          <a:avLst/>
          <a:gdLst/>
          <a:ahLst/>
          <a:cxnLst/>
          <a:rect l="0" t="0" r="0" b="0"/>
          <a:pathLst>
            <a:path>
              <a:moveTo>
                <a:pt x="3392142" y="0"/>
              </a:moveTo>
              <a:lnTo>
                <a:pt x="3392142" y="910187"/>
              </a:lnTo>
              <a:lnTo>
                <a:pt x="0" y="910187"/>
              </a:lnTo>
              <a:lnTo>
                <a:pt x="0" y="1094198"/>
              </a:lnTo>
            </a:path>
          </a:pathLst>
        </a:custGeom>
        <a:noFill/>
        <a:ln w="12700" cap="flat" cmpd="sng" algn="ctr">
          <a:solidFill>
            <a:schemeClr val="accent6">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9FE3B2C-EF21-40D9-8D1E-EC34CE516B2E}">
      <dsp:nvSpPr>
        <dsp:cNvPr id="0" name=""/>
        <dsp:cNvSpPr/>
      </dsp:nvSpPr>
      <dsp:spPr>
        <a:xfrm>
          <a:off x="4512976" y="3969258"/>
          <a:ext cx="91440" cy="1103584"/>
        </a:xfrm>
        <a:custGeom>
          <a:avLst/>
          <a:gdLst/>
          <a:ahLst/>
          <a:cxnLst/>
          <a:rect l="0" t="0" r="0" b="0"/>
          <a:pathLst>
            <a:path>
              <a:moveTo>
                <a:pt x="45720" y="0"/>
              </a:moveTo>
              <a:lnTo>
                <a:pt x="45720" y="919573"/>
              </a:lnTo>
              <a:lnTo>
                <a:pt x="115632" y="919573"/>
              </a:lnTo>
              <a:lnTo>
                <a:pt x="115632" y="1103584"/>
              </a:lnTo>
            </a:path>
          </a:pathLst>
        </a:custGeom>
        <a:noFill/>
        <a:ln w="12700" cap="flat" cmpd="sng" algn="ctr">
          <a:solidFill>
            <a:schemeClr val="accent6">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4E5701-67D9-4F3C-8E69-58ABB84C37A1}">
      <dsp:nvSpPr>
        <dsp:cNvPr id="0" name=""/>
        <dsp:cNvSpPr/>
      </dsp:nvSpPr>
      <dsp:spPr>
        <a:xfrm>
          <a:off x="4558696" y="3969258"/>
          <a:ext cx="3961070" cy="1103584"/>
        </a:xfrm>
        <a:custGeom>
          <a:avLst/>
          <a:gdLst/>
          <a:ahLst/>
          <a:cxnLst/>
          <a:rect l="0" t="0" r="0" b="0"/>
          <a:pathLst>
            <a:path>
              <a:moveTo>
                <a:pt x="0" y="0"/>
              </a:moveTo>
              <a:lnTo>
                <a:pt x="0" y="919573"/>
              </a:lnTo>
              <a:lnTo>
                <a:pt x="3961070" y="919573"/>
              </a:lnTo>
              <a:lnTo>
                <a:pt x="3961070" y="1103584"/>
              </a:lnTo>
            </a:path>
          </a:pathLst>
        </a:custGeom>
        <a:noFill/>
        <a:ln w="12700" cap="flat" cmpd="sng" algn="ctr">
          <a:solidFill>
            <a:schemeClr val="accent6">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65FF8F8-0D69-46D8-A7DE-144B1445DD08}">
      <dsp:nvSpPr>
        <dsp:cNvPr id="0" name=""/>
        <dsp:cNvSpPr/>
      </dsp:nvSpPr>
      <dsp:spPr>
        <a:xfrm>
          <a:off x="4512976" y="1778647"/>
          <a:ext cx="91440" cy="1012939"/>
        </a:xfrm>
        <a:custGeom>
          <a:avLst/>
          <a:gdLst/>
          <a:ahLst/>
          <a:cxnLst/>
          <a:rect l="0" t="0" r="0" b="0"/>
          <a:pathLst>
            <a:path>
              <a:moveTo>
                <a:pt x="67907" y="0"/>
              </a:moveTo>
              <a:lnTo>
                <a:pt x="67907" y="828927"/>
              </a:lnTo>
              <a:lnTo>
                <a:pt x="45720" y="828927"/>
              </a:lnTo>
              <a:lnTo>
                <a:pt x="45720" y="1012939"/>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2BF7C5-FA16-47FE-AB25-21E537AC4434}">
      <dsp:nvSpPr>
        <dsp:cNvPr id="0" name=""/>
        <dsp:cNvSpPr/>
      </dsp:nvSpPr>
      <dsp:spPr>
        <a:xfrm>
          <a:off x="4580883" y="1778647"/>
          <a:ext cx="3230472" cy="1012939"/>
        </a:xfrm>
        <a:custGeom>
          <a:avLst/>
          <a:gdLst/>
          <a:ahLst/>
          <a:cxnLst/>
          <a:rect l="0" t="0" r="0" b="0"/>
          <a:pathLst>
            <a:path>
              <a:moveTo>
                <a:pt x="0" y="0"/>
              </a:moveTo>
              <a:lnTo>
                <a:pt x="0" y="828927"/>
              </a:lnTo>
              <a:lnTo>
                <a:pt x="3230472" y="828927"/>
              </a:lnTo>
              <a:lnTo>
                <a:pt x="3230472" y="1012939"/>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EC14A7-3D78-4A93-858C-17F0765DEAD5}">
      <dsp:nvSpPr>
        <dsp:cNvPr id="0" name=""/>
        <dsp:cNvSpPr/>
      </dsp:nvSpPr>
      <dsp:spPr>
        <a:xfrm>
          <a:off x="3992047" y="264914"/>
          <a:ext cx="1177671" cy="151373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D319514-D8BE-4B62-ABF3-F9C83FA2573E}">
      <dsp:nvSpPr>
        <dsp:cNvPr id="0" name=""/>
        <dsp:cNvSpPr/>
      </dsp:nvSpPr>
      <dsp:spPr>
        <a:xfrm>
          <a:off x="5147532" y="1071973"/>
          <a:ext cx="1766507" cy="1177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DaWayne Sims</a:t>
          </a:r>
        </a:p>
        <a:p>
          <a:pPr marL="0" lvl="0" indent="0" algn="l" defTabSz="711200">
            <a:lnSpc>
              <a:spcPct val="90000"/>
            </a:lnSpc>
            <a:spcBef>
              <a:spcPct val="0"/>
            </a:spcBef>
            <a:spcAft>
              <a:spcPct val="35000"/>
            </a:spcAft>
            <a:buNone/>
          </a:pPr>
          <a:r>
            <a:rPr lang="en-US" sz="1400" b="1" kern="1200" dirty="0"/>
            <a:t>City Treasurer</a:t>
          </a:r>
        </a:p>
      </dsp:txBody>
      <dsp:txXfrm>
        <a:off x="5147532" y="1071973"/>
        <a:ext cx="1766507" cy="1177671"/>
      </dsp:txXfrm>
    </dsp:sp>
    <dsp:sp modelId="{12E1E945-C679-4284-9255-B51C74698EA0}">
      <dsp:nvSpPr>
        <dsp:cNvPr id="0" name=""/>
        <dsp:cNvSpPr/>
      </dsp:nvSpPr>
      <dsp:spPr>
        <a:xfrm>
          <a:off x="7222519" y="2791586"/>
          <a:ext cx="1177671" cy="117767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23000" b="-23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BD39BFF-D443-4E57-AE45-67ED5695D3DD}">
      <dsp:nvSpPr>
        <dsp:cNvPr id="0" name=""/>
        <dsp:cNvSpPr/>
      </dsp:nvSpPr>
      <dsp:spPr>
        <a:xfrm>
          <a:off x="8386129" y="2788642"/>
          <a:ext cx="1766507" cy="1177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Victoria Roth</a:t>
          </a:r>
        </a:p>
        <a:p>
          <a:pPr marL="0" lvl="0" indent="0" algn="l" defTabSz="622300">
            <a:lnSpc>
              <a:spcPct val="90000"/>
            </a:lnSpc>
            <a:spcBef>
              <a:spcPct val="0"/>
            </a:spcBef>
            <a:spcAft>
              <a:spcPct val="35000"/>
            </a:spcAft>
            <a:buNone/>
          </a:pPr>
          <a:r>
            <a:rPr lang="en-US" sz="1200" kern="1200" dirty="0"/>
            <a:t>Retirement Benefits &amp;</a:t>
          </a:r>
        </a:p>
        <a:p>
          <a:pPr marL="0" lvl="0" indent="0" algn="l" defTabSz="622300">
            <a:lnSpc>
              <a:spcPct val="90000"/>
            </a:lnSpc>
            <a:spcBef>
              <a:spcPct val="0"/>
            </a:spcBef>
            <a:spcAft>
              <a:spcPct val="35000"/>
            </a:spcAft>
            <a:buNone/>
          </a:pPr>
          <a:r>
            <a:rPr lang="en-US" sz="1200" kern="1200" dirty="0"/>
            <a:t>Pension Manager</a:t>
          </a:r>
        </a:p>
      </dsp:txBody>
      <dsp:txXfrm>
        <a:off x="8386129" y="2788642"/>
        <a:ext cx="1766507" cy="1177671"/>
      </dsp:txXfrm>
    </dsp:sp>
    <dsp:sp modelId="{61D5B00C-E9A3-4E3A-88DB-92855C32AD0D}">
      <dsp:nvSpPr>
        <dsp:cNvPr id="0" name=""/>
        <dsp:cNvSpPr/>
      </dsp:nvSpPr>
      <dsp:spPr>
        <a:xfrm>
          <a:off x="3969860" y="2791586"/>
          <a:ext cx="1177671" cy="1177671"/>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4000" b="-24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05FD9BF-74B3-435B-B47E-20447A367A70}">
      <dsp:nvSpPr>
        <dsp:cNvPr id="0" name=""/>
        <dsp:cNvSpPr/>
      </dsp:nvSpPr>
      <dsp:spPr>
        <a:xfrm>
          <a:off x="5147532" y="2788642"/>
          <a:ext cx="1766507" cy="1177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Alfred Lance</a:t>
          </a:r>
        </a:p>
        <a:p>
          <a:pPr marL="0" lvl="0" indent="0" algn="l" defTabSz="622300">
            <a:lnSpc>
              <a:spcPct val="90000"/>
            </a:lnSpc>
            <a:spcBef>
              <a:spcPct val="0"/>
            </a:spcBef>
            <a:spcAft>
              <a:spcPct val="35000"/>
            </a:spcAft>
            <a:buNone/>
          </a:pPr>
          <a:r>
            <a:rPr lang="en-US" sz="1200" kern="1200" dirty="0"/>
            <a:t>Deputy City Treasurer</a:t>
          </a:r>
        </a:p>
      </dsp:txBody>
      <dsp:txXfrm>
        <a:off x="5147532" y="2788642"/>
        <a:ext cx="1766507" cy="1177671"/>
      </dsp:txXfrm>
    </dsp:sp>
    <dsp:sp modelId="{AA387419-B02B-4B9C-897F-9A4AA619FDCE}">
      <dsp:nvSpPr>
        <dsp:cNvPr id="0" name=""/>
        <dsp:cNvSpPr/>
      </dsp:nvSpPr>
      <dsp:spPr>
        <a:xfrm>
          <a:off x="7447283" y="5072842"/>
          <a:ext cx="2144964" cy="1177671"/>
        </a:xfrm>
        <a:prstGeom prst="ellipse">
          <a:avLst/>
        </a:prstGeom>
        <a:solidFill>
          <a:schemeClr val="accent6">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C0F1347-0C6C-439A-8BCD-7FCCF93FC2C2}">
      <dsp:nvSpPr>
        <dsp:cNvPr id="0" name=""/>
        <dsp:cNvSpPr/>
      </dsp:nvSpPr>
      <dsp:spPr>
        <a:xfrm>
          <a:off x="7677430" y="5022850"/>
          <a:ext cx="1766507" cy="1177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Kylenae Stribling</a:t>
          </a:r>
        </a:p>
        <a:p>
          <a:pPr marL="0" lvl="0" indent="0" algn="ctr" defTabSz="533400">
            <a:lnSpc>
              <a:spcPct val="90000"/>
            </a:lnSpc>
            <a:spcBef>
              <a:spcPct val="0"/>
            </a:spcBef>
            <a:spcAft>
              <a:spcPct val="35000"/>
            </a:spcAft>
            <a:buNone/>
          </a:pPr>
          <a:r>
            <a:rPr lang="en-US" sz="1200" kern="1200" dirty="0"/>
            <a:t>Treasury Analyst II</a:t>
          </a:r>
        </a:p>
        <a:p>
          <a:pPr marL="0" lvl="0" indent="0" algn="ctr" defTabSz="533400">
            <a:lnSpc>
              <a:spcPct val="90000"/>
            </a:lnSpc>
            <a:spcBef>
              <a:spcPct val="0"/>
            </a:spcBef>
            <a:spcAft>
              <a:spcPct val="35000"/>
            </a:spcAft>
            <a:buNone/>
          </a:pPr>
          <a:r>
            <a:rPr lang="en-US" sz="1200" kern="1200" dirty="0"/>
            <a:t>Pension Division</a:t>
          </a:r>
        </a:p>
      </dsp:txBody>
      <dsp:txXfrm>
        <a:off x="7677430" y="5022850"/>
        <a:ext cx="1766507" cy="1177671"/>
      </dsp:txXfrm>
    </dsp:sp>
    <dsp:sp modelId="{2BCDB7E2-E8E7-4971-A414-5D961FC55F07}">
      <dsp:nvSpPr>
        <dsp:cNvPr id="0" name=""/>
        <dsp:cNvSpPr/>
      </dsp:nvSpPr>
      <dsp:spPr>
        <a:xfrm>
          <a:off x="3558051" y="5072842"/>
          <a:ext cx="2141113" cy="1177671"/>
        </a:xfrm>
        <a:prstGeom prst="ellipse">
          <a:avLst/>
        </a:prstGeom>
        <a:solidFill>
          <a:schemeClr val="accent6">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574A049-CAF2-4509-A8B4-05B146DC1345}">
      <dsp:nvSpPr>
        <dsp:cNvPr id="0" name=""/>
        <dsp:cNvSpPr/>
      </dsp:nvSpPr>
      <dsp:spPr>
        <a:xfrm>
          <a:off x="3775196" y="5027125"/>
          <a:ext cx="1766507" cy="1177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Styna LeCompte</a:t>
          </a:r>
        </a:p>
        <a:p>
          <a:pPr marL="0" lvl="0" indent="0" algn="ctr" defTabSz="533400">
            <a:lnSpc>
              <a:spcPct val="90000"/>
            </a:lnSpc>
            <a:spcBef>
              <a:spcPct val="0"/>
            </a:spcBef>
            <a:spcAft>
              <a:spcPct val="35000"/>
            </a:spcAft>
            <a:buNone/>
          </a:pPr>
          <a:r>
            <a:rPr lang="en-US" sz="1200" kern="1200" dirty="0"/>
            <a:t>Treasury Analyst II</a:t>
          </a:r>
        </a:p>
        <a:p>
          <a:pPr marL="0" lvl="0" indent="0" algn="ctr" defTabSz="533400">
            <a:lnSpc>
              <a:spcPct val="90000"/>
            </a:lnSpc>
            <a:spcBef>
              <a:spcPct val="0"/>
            </a:spcBef>
            <a:spcAft>
              <a:spcPct val="35000"/>
            </a:spcAft>
            <a:buNone/>
          </a:pPr>
          <a:r>
            <a:rPr lang="en-US" sz="1200" kern="1200" dirty="0"/>
            <a:t>Administrative Division</a:t>
          </a:r>
        </a:p>
      </dsp:txBody>
      <dsp:txXfrm>
        <a:off x="3775196" y="5027125"/>
        <a:ext cx="1766507" cy="1177671"/>
      </dsp:txXfrm>
    </dsp:sp>
    <dsp:sp modelId="{C2232567-16DE-41F6-9D1B-E5B0EF8F928D}">
      <dsp:nvSpPr>
        <dsp:cNvPr id="0" name=""/>
        <dsp:cNvSpPr/>
      </dsp:nvSpPr>
      <dsp:spPr>
        <a:xfrm>
          <a:off x="99835" y="5063456"/>
          <a:ext cx="2133435" cy="1177671"/>
        </a:xfrm>
        <a:prstGeom prst="flowChartConnector">
          <a:avLst/>
        </a:prstGeom>
        <a:solidFill>
          <a:schemeClr val="accent6">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37607A2-9873-4628-9F18-803910B22116}">
      <dsp:nvSpPr>
        <dsp:cNvPr id="0" name=""/>
        <dsp:cNvSpPr/>
      </dsp:nvSpPr>
      <dsp:spPr>
        <a:xfrm>
          <a:off x="289664" y="5090460"/>
          <a:ext cx="1766507" cy="1177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Kwartemaa Asante-Yeboah</a:t>
          </a:r>
        </a:p>
        <a:p>
          <a:pPr marL="0" lvl="0" indent="0" algn="ctr" defTabSz="533400">
            <a:lnSpc>
              <a:spcPct val="90000"/>
            </a:lnSpc>
            <a:spcBef>
              <a:spcPct val="0"/>
            </a:spcBef>
            <a:spcAft>
              <a:spcPct val="35000"/>
            </a:spcAft>
            <a:buNone/>
          </a:pPr>
          <a:r>
            <a:rPr lang="en-US" sz="1200" kern="1200" dirty="0"/>
            <a:t>Cash &amp; Investment Portfolio Manager</a:t>
          </a:r>
        </a:p>
      </dsp:txBody>
      <dsp:txXfrm>
        <a:off x="289664" y="5090460"/>
        <a:ext cx="1766507" cy="1177671"/>
      </dsp:txXfrm>
    </dsp:sp>
    <dsp:sp modelId="{9E2CE697-AC38-4953-A6C9-B4761E24D1B8}">
      <dsp:nvSpPr>
        <dsp:cNvPr id="0" name=""/>
        <dsp:cNvSpPr/>
      </dsp:nvSpPr>
      <dsp:spPr>
        <a:xfrm>
          <a:off x="731262" y="2791586"/>
          <a:ext cx="1177671" cy="1177671"/>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9000" r="-9000"/>
          </a:stretch>
        </a:blipFill>
        <a:ln>
          <a:noFill/>
          <a:prstDash val="sysDash"/>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8AF00A9-62A7-4609-946B-28AD787BB8AE}">
      <dsp:nvSpPr>
        <dsp:cNvPr id="0" name=""/>
        <dsp:cNvSpPr/>
      </dsp:nvSpPr>
      <dsp:spPr>
        <a:xfrm>
          <a:off x="1908934" y="2788642"/>
          <a:ext cx="1766507" cy="1177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Dany Bourjolly Smith</a:t>
          </a:r>
        </a:p>
        <a:p>
          <a:pPr marL="0" lvl="0" indent="0" algn="l" defTabSz="622300">
            <a:lnSpc>
              <a:spcPct val="90000"/>
            </a:lnSpc>
            <a:spcBef>
              <a:spcPct val="0"/>
            </a:spcBef>
            <a:spcAft>
              <a:spcPct val="35000"/>
            </a:spcAft>
            <a:buNone/>
          </a:pPr>
          <a:r>
            <a:rPr lang="en-US" sz="1200" kern="1200" dirty="0"/>
            <a:t>Communications &amp; Program </a:t>
          </a:r>
          <a:r>
            <a:rPr lang="en-US" sz="1200" kern="1200" dirty="0">
              <a:latin typeface="Calibri Light" panose="020F0302020204030204"/>
            </a:rPr>
            <a:t>Consultant</a:t>
          </a:r>
          <a:endParaRPr lang="en-US" sz="1200" kern="1200" dirty="0"/>
        </a:p>
      </dsp:txBody>
      <dsp:txXfrm>
        <a:off x="1908934" y="2788642"/>
        <a:ext cx="1766507" cy="1177671"/>
      </dsp:txXfrm>
    </dsp:sp>
    <dsp:sp modelId="{86350DC2-3C16-4BEC-877B-920F0017EA2E}">
      <dsp:nvSpPr>
        <dsp:cNvPr id="0" name=""/>
        <dsp:cNvSpPr/>
      </dsp:nvSpPr>
      <dsp:spPr>
        <a:xfrm>
          <a:off x="587418" y="913505"/>
          <a:ext cx="1166719" cy="1119012"/>
        </a:xfrm>
        <a:prstGeom prst="ellipse">
          <a:avLst/>
        </a:prstGeom>
        <a:gradFill rotWithShape="0">
          <a:gsLst>
            <a:gs pos="0">
              <a:schemeClr val="accent6">
                <a:shade val="60000"/>
                <a:hueOff val="0"/>
                <a:satOff val="0"/>
                <a:lumOff val="0"/>
                <a:alphaOff val="0"/>
                <a:lumMod val="110000"/>
                <a:satMod val="105000"/>
                <a:tint val="67000"/>
              </a:schemeClr>
            </a:gs>
            <a:gs pos="50000">
              <a:schemeClr val="accent6">
                <a:shade val="60000"/>
                <a:hueOff val="0"/>
                <a:satOff val="0"/>
                <a:lumOff val="0"/>
                <a:alphaOff val="0"/>
                <a:lumMod val="105000"/>
                <a:satMod val="103000"/>
                <a:tint val="73000"/>
              </a:schemeClr>
            </a:gs>
            <a:gs pos="100000">
              <a:schemeClr val="accent6">
                <a:shade val="6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78ACC07-AA4A-4D73-A043-424344F9EC56}">
      <dsp:nvSpPr>
        <dsp:cNvPr id="0" name=""/>
        <dsp:cNvSpPr/>
      </dsp:nvSpPr>
      <dsp:spPr>
        <a:xfrm>
          <a:off x="678455" y="1229645"/>
          <a:ext cx="1075997" cy="506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en-US" sz="1050" b="1" kern="1200" dirty="0"/>
            <a:t>Marilyn Amaro-Valentin</a:t>
          </a:r>
          <a:endParaRPr lang="en-US" sz="1050" kern="1200" dirty="0"/>
        </a:p>
        <a:p>
          <a:pPr marL="0" lvl="0" indent="0" algn="l" defTabSz="466725" rtl="0">
            <a:lnSpc>
              <a:spcPct val="90000"/>
            </a:lnSpc>
            <a:spcBef>
              <a:spcPct val="0"/>
            </a:spcBef>
            <a:spcAft>
              <a:spcPct val="35000"/>
            </a:spcAft>
            <a:buNone/>
          </a:pPr>
          <a:r>
            <a:rPr lang="en-US" sz="1050" kern="1200" dirty="0">
              <a:latin typeface="Calibri Light" panose="020F0302020204030204"/>
            </a:rPr>
            <a:t>Administrative Assistant</a:t>
          </a:r>
          <a:endParaRPr lang="en-US" sz="1050" kern="1200" dirty="0"/>
        </a:p>
      </dsp:txBody>
      <dsp:txXfrm>
        <a:off x="678455" y="1229645"/>
        <a:ext cx="1075997" cy="50687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dirty="0"/>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DFA5848-4350-4C8C-841A-A2639A912AD6}" type="datetimeFigureOut">
              <a:rPr lang="en-US" smtClean="0"/>
              <a:t>4/15/2025</a:t>
            </a:fld>
            <a:endParaRPr lang="en-US" dirty="0"/>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CC9B554-CE9A-4EFC-8C58-8C0B48350D8A}" type="slidenum">
              <a:rPr lang="en-US" smtClean="0"/>
              <a:t>‹#›</a:t>
            </a:fld>
            <a:endParaRPr lang="en-US" dirty="0"/>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dirty="0"/>
              <a:t>FY 2024 Budget Hearings - Department of Real Estate &amp; Housing</a:t>
            </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1D78027-D353-483E-95A2-FCBA33FBCBEA}" type="datetimeFigureOut">
              <a:rPr lang="en-US" smtClean="0"/>
              <a:t>4/15/2025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334F976-DB2A-4B38-ABF1-FB6B30916456}" type="slidenum">
              <a:rPr lang="en-US" smtClean="0"/>
              <a:t>‹#›</a:t>
            </a:fld>
            <a:endParaRPr lang="en-US" dirty="0"/>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dirty="0"/>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dirty="0"/>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dirty="0"/>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D7550C-D594-4A02-9700-272D711F82F5}" type="datetimeFigureOut">
              <a:rPr lang="en-US" smtClean="0"/>
              <a:t>4/15/2025</a:t>
            </a:fld>
            <a:endParaRPr lang="en-US" dirty="0"/>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dirty="0"/>
          </a:p>
        </p:txBody>
      </p:sp>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280282" y="1969477"/>
            <a:ext cx="10884776" cy="4567847"/>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280282" y="1153289"/>
            <a:ext cx="4934479" cy="473825"/>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dirty="0">
                <a:effectLst/>
              </a:rPr>
              <a:t>FY 2026 Budget Hearings</a:t>
            </a:r>
            <a:br>
              <a:rPr lang="en-US" b="1" dirty="0">
                <a:effectLst/>
              </a:rPr>
            </a:br>
            <a:r>
              <a:rPr lang="en-US" b="1" dirty="0">
                <a:effectLst/>
              </a:rPr>
              <a:t>Treasurer’s Office</a:t>
            </a:r>
          </a:p>
        </p:txBody>
      </p:sp>
      <p:pic>
        <p:nvPicPr>
          <p:cNvPr id="2" name="Picture 1" descr="A picture containing calendar&#10;&#10;Description automatically generated">
            <a:extLst>
              <a:ext uri="{FF2B5EF4-FFF2-40B4-BE49-F238E27FC236}">
                <a16:creationId xmlns:a16="http://schemas.microsoft.com/office/drawing/2014/main" id="{15BD4811-66BD-C08C-2C1E-8AB8E79DC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316307" y="136525"/>
            <a:ext cx="1697502" cy="1697502"/>
          </a:xfrm>
          <a:prstGeom prst="rect">
            <a:avLst/>
          </a:prstGeom>
          <a:noFill/>
        </p:spPr>
      </p:pic>
    </p:spTree>
    <p:extLst>
      <p:ext uri="{BB962C8B-B14F-4D97-AF65-F5344CB8AC3E}">
        <p14:creationId xmlns:p14="http://schemas.microsoft.com/office/powerpoint/2010/main" val="4218571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dirty="0"/>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s://open.omb.delaware.gov/" TargetMode="External"/><Relationship Id="rId2" Type="http://schemas.openxmlformats.org/officeDocument/2006/relationships/hyperlink" Target="https://cowretirees.eebenefits.net/" TargetMode="Externa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ty with a river running through it&#10;&#10;AI-generated content may be incorrect.">
            <a:extLst>
              <a:ext uri="{FF2B5EF4-FFF2-40B4-BE49-F238E27FC236}">
                <a16:creationId xmlns:a16="http://schemas.microsoft.com/office/drawing/2014/main" id="{D8711CBD-3D99-11E0-6CE6-5FD891004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06" y="-518001"/>
            <a:ext cx="12322206" cy="8212750"/>
          </a:xfrm>
          <a:prstGeom prst="rect">
            <a:avLst/>
          </a:prstGeom>
        </p:spPr>
      </p:pic>
      <p:sp>
        <p:nvSpPr>
          <p:cNvPr id="7" name="Title 1">
            <a:extLst>
              <a:ext uri="{FF2B5EF4-FFF2-40B4-BE49-F238E27FC236}">
                <a16:creationId xmlns:a16="http://schemas.microsoft.com/office/drawing/2014/main" id="{878D54B3-D87F-5CF0-D71C-0BB0DDED11CF}"/>
              </a:ext>
            </a:extLst>
          </p:cNvPr>
          <p:cNvSpPr txBox="1">
            <a:spLocks/>
          </p:cNvSpPr>
          <p:nvPr/>
        </p:nvSpPr>
        <p:spPr>
          <a:xfrm>
            <a:off x="-130206" y="3911612"/>
            <a:ext cx="12322206" cy="1686757"/>
          </a:xfrm>
          <a:prstGeom prst="rect">
            <a:avLst/>
          </a:prstGeom>
          <a:solidFill>
            <a:schemeClr val="accent4">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2026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TREASURER’S OFFICE</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2" name="Picture 1" descr="A picture containing calendar&#10;&#10;Description automatically generated">
            <a:extLst>
              <a:ext uri="{FF2B5EF4-FFF2-40B4-BE49-F238E27FC236}">
                <a16:creationId xmlns:a16="http://schemas.microsoft.com/office/drawing/2014/main" id="{0E7EFC3F-DE66-3CFF-D7FF-9A50EDA96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52400" y="3429000"/>
            <a:ext cx="2618913" cy="2618913"/>
          </a:xfrm>
          <a:prstGeom prst="rect">
            <a:avLst/>
          </a:prstGeom>
          <a:noFill/>
        </p:spPr>
      </p:pic>
    </p:spTree>
    <p:extLst>
      <p:ext uri="{BB962C8B-B14F-4D97-AF65-F5344CB8AC3E}">
        <p14:creationId xmlns:p14="http://schemas.microsoft.com/office/powerpoint/2010/main" val="188475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dirty="0">
                <a:solidFill>
                  <a:schemeClr val="tx1">
                    <a:lumMod val="95000"/>
                  </a:schemeClr>
                </a:solidFill>
              </a:rPr>
              <a:t>Total All Funds (General &amp; Pension Funds) – FY 2026 Budget</a:t>
            </a:r>
          </a:p>
        </p:txBody>
      </p:sp>
      <p:graphicFrame>
        <p:nvGraphicFramePr>
          <p:cNvPr id="6" name="Table 4">
            <a:extLst>
              <a:ext uri="{FF2B5EF4-FFF2-40B4-BE49-F238E27FC236}">
                <a16:creationId xmlns:a16="http://schemas.microsoft.com/office/drawing/2014/main" id="{7B4BFDBD-F26C-43D0-AF02-FF4B606C0C7B}"/>
              </a:ext>
            </a:extLst>
          </p:cNvPr>
          <p:cNvGraphicFramePr>
            <a:graphicFrameLocks noGrp="1"/>
          </p:cNvGraphicFramePr>
          <p:nvPr>
            <p:ph sz="half" idx="2"/>
            <p:extLst>
              <p:ext uri="{D42A27DB-BD31-4B8C-83A1-F6EECF244321}">
                <p14:modId xmlns:p14="http://schemas.microsoft.com/office/powerpoint/2010/main" val="3899033694"/>
              </p:ext>
            </p:extLst>
          </p:nvPr>
        </p:nvGraphicFramePr>
        <p:xfrm>
          <a:off x="605633" y="1923542"/>
          <a:ext cx="10980733" cy="3160622"/>
        </p:xfrm>
        <a:graphic>
          <a:graphicData uri="http://schemas.openxmlformats.org/drawingml/2006/table">
            <a:tbl>
              <a:tblPr firstRow="1" bandRow="1">
                <a:tableStyleId>{93296810-A885-4BE3-A3E7-6D5BEEA58F35}</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t>Treasurer’s Office</a:t>
                      </a:r>
                    </a:p>
                    <a:p>
                      <a:pPr algn="l"/>
                      <a:r>
                        <a:rPr lang="en-US" sz="1600" dirty="0"/>
                        <a:t>Total All Funds</a:t>
                      </a:r>
                      <a:endParaRPr lang="en-US" sz="1600" dirty="0">
                        <a:latin typeface="+mn-lt"/>
                      </a:endParaRPr>
                    </a:p>
                  </a:txBody>
                  <a:tcPr anchor="ctr"/>
                </a:tc>
                <a:tc>
                  <a:txBody>
                    <a:bodyPr/>
                    <a:lstStyle/>
                    <a:p>
                      <a:pPr marL="0" algn="ctr" defTabSz="457200" rtl="0" eaLnBrk="1" fontAlgn="b" latinLnBrk="0" hangingPunct="1"/>
                      <a:r>
                        <a:rPr lang="en-US" sz="1600" b="1" kern="1200" dirty="0">
                          <a:solidFill>
                            <a:schemeClr val="lt1"/>
                          </a:solidFill>
                        </a:rPr>
                        <a:t>FY 2023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FY'26-25</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FY'26-25</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422562">
                <a:tc>
                  <a:txBody>
                    <a:bodyPr/>
                    <a:lstStyle/>
                    <a:p>
                      <a:r>
                        <a:rPr lang="en-US" sz="1600" dirty="0"/>
                        <a:t>Personal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$661,420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$733,742</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$831,349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$970,359</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$139,010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16.7%</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52553187"/>
                  </a:ext>
                </a:extLst>
              </a:tr>
              <a:tr h="399403">
                <a:tc>
                  <a:txBody>
                    <a:bodyPr/>
                    <a:lstStyle/>
                    <a:p>
                      <a:r>
                        <a:rPr lang="en-US" sz="1600" dirty="0"/>
                        <a:t>Materials, Supplies, and Equipment</a:t>
                      </a:r>
                      <a:endParaRPr lang="en-US" sz="1600" dirty="0">
                        <a:latin typeface="+mn-lt"/>
                      </a:endParaRPr>
                    </a:p>
                  </a:txBody>
                  <a:tcPr anchor="ctr"/>
                </a:tc>
                <a:tc>
                  <a:txBody>
                    <a:bodyPr/>
                    <a:lstStyle/>
                    <a:p>
                      <a:pPr algn="ctr" fontAlgn="b"/>
                      <a:r>
                        <a:rPr lang="en-US" sz="1600" b="0" u="none" strike="noStrike" dirty="0">
                          <a:solidFill>
                            <a:srgbClr val="000000"/>
                          </a:solidFill>
                          <a:effectLst/>
                        </a:rPr>
                        <a:t>851,730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794,810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1,145,371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1,096,921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(48,450)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-4.2%</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107242354"/>
                  </a:ext>
                </a:extLst>
              </a:tr>
              <a:tr h="399403">
                <a:tc>
                  <a:txBody>
                    <a:bodyPr/>
                    <a:lstStyle/>
                    <a:p>
                      <a:r>
                        <a:rPr lang="en-US" sz="1600" dirty="0"/>
                        <a:t>Internal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17,574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19,933</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22,117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22,984</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867</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3.9%</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455438367"/>
                  </a:ext>
                </a:extLst>
              </a:tr>
              <a:tr h="399403">
                <a:tc>
                  <a:txBody>
                    <a:bodyPr/>
                    <a:lstStyle/>
                    <a:p>
                      <a:r>
                        <a:rPr lang="en-US" sz="1600" b="0" dirty="0"/>
                        <a:t>Other / Special Purpose</a:t>
                      </a:r>
                      <a:endParaRPr lang="en-US" sz="1600" b="0" dirty="0">
                        <a:latin typeface="+mn-lt"/>
                      </a:endParaRPr>
                    </a:p>
                  </a:txBody>
                  <a:tcPr anchor="ctr"/>
                </a:tc>
                <a:tc>
                  <a:txBody>
                    <a:bodyPr/>
                    <a:lstStyle/>
                    <a:p>
                      <a:pPr algn="ctr" fontAlgn="b"/>
                      <a:r>
                        <a:rPr lang="en-US" sz="1600" b="0" u="none" strike="noStrike" dirty="0">
                          <a:solidFill>
                            <a:srgbClr val="000000"/>
                          </a:solidFill>
                          <a:effectLst/>
                        </a:rPr>
                        <a:t>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5,000,000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5,250,000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250,000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5.0%</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2808366597"/>
                  </a:ext>
                </a:extLst>
              </a:tr>
              <a:tr h="399403">
                <a:tc>
                  <a:txBody>
                    <a:bodyPr/>
                    <a:lstStyle/>
                    <a:p>
                      <a:r>
                        <a:rPr lang="en-US" sz="1600" b="1" dirty="0"/>
                        <a:t>Total</a:t>
                      </a:r>
                      <a:endParaRPr lang="en-US" sz="1600" b="1" dirty="0">
                        <a:latin typeface="+mn-lt"/>
                      </a:endParaRPr>
                    </a:p>
                  </a:txBody>
                  <a:tcPr anchor="ctr"/>
                </a:tc>
                <a:tc>
                  <a:txBody>
                    <a:bodyPr/>
                    <a:lstStyle/>
                    <a:p>
                      <a:pPr algn="ctr" fontAlgn="b"/>
                      <a:r>
                        <a:rPr lang="en-US" sz="1600" b="1" u="none" strike="noStrike" dirty="0">
                          <a:solidFill>
                            <a:srgbClr val="000000"/>
                          </a:solidFill>
                          <a:effectLst/>
                        </a:rPr>
                        <a:t>$1,530,721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$1,548,485</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$6,998,837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$7,340,264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$341,427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4.9%</a:t>
                      </a:r>
                      <a:endParaRPr lang="en-US" sz="16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157006471"/>
                  </a:ext>
                </a:extLst>
              </a:tr>
              <a:tr h="399403">
                <a:tc>
                  <a:txBody>
                    <a:bodyPr/>
                    <a:lstStyle/>
                    <a:p>
                      <a:r>
                        <a:rPr lang="en-US" sz="1600" b="1" dirty="0"/>
                        <a:t>Staffing Level (All Funds FTEs)</a:t>
                      </a:r>
                      <a:endParaRPr lang="en-US" sz="1600" b="1" dirty="0">
                        <a:latin typeface="+mn-lt"/>
                      </a:endParaRPr>
                    </a:p>
                  </a:txBody>
                  <a:tcPr anchor="ctr"/>
                </a:tc>
                <a:tc>
                  <a:txBody>
                    <a:bodyPr/>
                    <a:lstStyle/>
                    <a:p>
                      <a:pPr algn="ctr" fontAlgn="b"/>
                      <a:r>
                        <a:rPr lang="en-US" sz="1600" b="1" u="none" strike="noStrike" dirty="0">
                          <a:solidFill>
                            <a:srgbClr val="000000"/>
                          </a:solidFill>
                          <a:effectLst/>
                        </a:rPr>
                        <a:t>7.00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7.00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7.00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7.00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0.00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0.0%</a:t>
                      </a:r>
                      <a:endParaRPr lang="en-US" sz="16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3658241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dirty="0">
                <a:solidFill>
                  <a:schemeClr val="tx1">
                    <a:lumMod val="95000"/>
                  </a:schemeClr>
                </a:solidFill>
              </a:rPr>
              <a:t>General Fund – FY 2026 Budget</a:t>
            </a:r>
          </a:p>
        </p:txBody>
      </p:sp>
      <p:graphicFrame>
        <p:nvGraphicFramePr>
          <p:cNvPr id="6" name="Table 4">
            <a:extLst>
              <a:ext uri="{FF2B5EF4-FFF2-40B4-BE49-F238E27FC236}">
                <a16:creationId xmlns:a16="http://schemas.microsoft.com/office/drawing/2014/main" id="{7B4BFDBD-F26C-43D0-AF02-FF4B606C0C7B}"/>
              </a:ext>
            </a:extLst>
          </p:cNvPr>
          <p:cNvGraphicFramePr>
            <a:graphicFrameLocks noGrp="1"/>
          </p:cNvGraphicFramePr>
          <p:nvPr>
            <p:ph sz="half" idx="2"/>
            <p:extLst>
              <p:ext uri="{D42A27DB-BD31-4B8C-83A1-F6EECF244321}">
                <p14:modId xmlns:p14="http://schemas.microsoft.com/office/powerpoint/2010/main" val="2077959393"/>
              </p:ext>
            </p:extLst>
          </p:nvPr>
        </p:nvGraphicFramePr>
        <p:xfrm>
          <a:off x="605633" y="1923542"/>
          <a:ext cx="10980733" cy="2738060"/>
        </p:xfrm>
        <a:graphic>
          <a:graphicData uri="http://schemas.openxmlformats.org/drawingml/2006/table">
            <a:tbl>
              <a:tblPr firstRow="1" bandRow="1">
                <a:tableStyleId>{93296810-A885-4BE3-A3E7-6D5BEEA58F35}</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t>Treasurer’s Office</a:t>
                      </a:r>
                    </a:p>
                    <a:p>
                      <a:pPr algn="l"/>
                      <a:r>
                        <a:rPr lang="en-US" sz="1600" dirty="0"/>
                        <a:t>General Funds</a:t>
                      </a:r>
                      <a:endParaRPr lang="en-US" sz="1600" dirty="0">
                        <a:latin typeface="+mn-lt"/>
                      </a:endParaRPr>
                    </a:p>
                  </a:txBody>
                  <a:tcPr anchor="ctr"/>
                </a:tc>
                <a:tc>
                  <a:txBody>
                    <a:bodyPr/>
                    <a:lstStyle/>
                    <a:p>
                      <a:pPr marL="0" algn="ctr" defTabSz="457200" rtl="0" eaLnBrk="1" fontAlgn="b" latinLnBrk="0" hangingPunct="1"/>
                      <a:r>
                        <a:rPr lang="en-US" sz="1600" b="1" kern="1200" dirty="0">
                          <a:solidFill>
                            <a:schemeClr val="lt1"/>
                          </a:solidFill>
                        </a:rPr>
                        <a:t>FY 2023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FY'26-25</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FY'26-25</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r>
                        <a:rPr lang="en-US" sz="1600" dirty="0"/>
                        <a:t>Personal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$360,783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$366,396</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$366,710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$406,496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$39,786</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10.8%</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52553187"/>
                  </a:ext>
                </a:extLst>
              </a:tr>
              <a:tr h="399403">
                <a:tc>
                  <a:txBody>
                    <a:bodyPr/>
                    <a:lstStyle/>
                    <a:p>
                      <a:r>
                        <a:rPr lang="en-US" sz="1600" dirty="0"/>
                        <a:t>Materials, Supplies, and Equipment</a:t>
                      </a:r>
                      <a:endParaRPr lang="en-US" sz="1600" dirty="0">
                        <a:latin typeface="+mn-lt"/>
                      </a:endParaRPr>
                    </a:p>
                  </a:txBody>
                  <a:tcPr anchor="ctr"/>
                </a:tc>
                <a:tc>
                  <a:txBody>
                    <a:bodyPr/>
                    <a:lstStyle/>
                    <a:p>
                      <a:pPr algn="ctr" fontAlgn="b"/>
                      <a:r>
                        <a:rPr lang="en-US" sz="1600" b="0" u="none" strike="noStrike" dirty="0">
                          <a:solidFill>
                            <a:srgbClr val="000000"/>
                          </a:solidFill>
                          <a:effectLst/>
                        </a:rPr>
                        <a:t>30,166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50,072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81,450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95,700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14,250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17.5%</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107242354"/>
                  </a:ext>
                </a:extLst>
              </a:tr>
              <a:tr h="399403">
                <a:tc>
                  <a:txBody>
                    <a:bodyPr/>
                    <a:lstStyle/>
                    <a:p>
                      <a:r>
                        <a:rPr lang="en-US" sz="1600" dirty="0"/>
                        <a:t>Internal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16,249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18,568</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20,678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21,492</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814</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3.9%</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455438367"/>
                  </a:ext>
                </a:extLst>
              </a:tr>
              <a:tr h="399403">
                <a:tc>
                  <a:txBody>
                    <a:bodyPr/>
                    <a:lstStyle/>
                    <a:p>
                      <a:r>
                        <a:rPr lang="en-US" sz="1600" b="1" dirty="0"/>
                        <a:t>Total</a:t>
                      </a:r>
                      <a:endParaRPr lang="en-US" sz="1600" b="1" dirty="0">
                        <a:latin typeface="+mn-lt"/>
                      </a:endParaRPr>
                    </a:p>
                  </a:txBody>
                  <a:tcPr anchor="ctr"/>
                </a:tc>
                <a:tc>
                  <a:txBody>
                    <a:bodyPr/>
                    <a:lstStyle/>
                    <a:p>
                      <a:pPr algn="ctr" fontAlgn="b"/>
                      <a:r>
                        <a:rPr lang="en-US" sz="1600" b="1" u="none" strike="noStrike" dirty="0">
                          <a:solidFill>
                            <a:srgbClr val="000000"/>
                          </a:solidFill>
                          <a:effectLst/>
                        </a:rPr>
                        <a:t>$407,198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$435,036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$468,838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$523,688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$54,850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11.7%</a:t>
                      </a:r>
                      <a:endParaRPr lang="en-US" sz="16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157006471"/>
                  </a:ext>
                </a:extLst>
              </a:tr>
              <a:tr h="399403">
                <a:tc>
                  <a:txBody>
                    <a:bodyPr/>
                    <a:lstStyle/>
                    <a:p>
                      <a:r>
                        <a:rPr lang="en-US" sz="1600" b="1" dirty="0"/>
                        <a:t>Staffing Level (All Funds FTEs)</a:t>
                      </a:r>
                      <a:endParaRPr lang="en-US" sz="1600" b="1" dirty="0">
                        <a:latin typeface="+mn-lt"/>
                      </a:endParaRPr>
                    </a:p>
                  </a:txBody>
                  <a:tcPr anchor="ctr"/>
                </a:tc>
                <a:tc>
                  <a:txBody>
                    <a:bodyPr/>
                    <a:lstStyle/>
                    <a:p>
                      <a:pPr algn="ctr" fontAlgn="b"/>
                      <a:r>
                        <a:rPr lang="en-US" sz="1600" b="1" u="none" strike="noStrike" dirty="0">
                          <a:solidFill>
                            <a:srgbClr val="000000"/>
                          </a:solidFill>
                          <a:effectLst/>
                        </a:rPr>
                        <a:t>3.00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3.00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3.00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3.00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0.00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0.0%</a:t>
                      </a:r>
                      <a:endParaRPr lang="en-US" sz="16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2747650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09" y="1784471"/>
            <a:ext cx="11339703" cy="4777693"/>
          </a:xfrm>
        </p:spPr>
        <p:txBody>
          <a:bodyPr numCol="1">
            <a:normAutofit fontScale="77500" lnSpcReduction="20000"/>
          </a:bodyPr>
          <a:lstStyle/>
          <a:p>
            <a:pPr>
              <a:lnSpc>
                <a:spcPct val="150000"/>
              </a:lnSpc>
            </a:pPr>
            <a:r>
              <a:rPr lang="en-US" sz="3500" b="1" dirty="0"/>
              <a:t>Personal Services (</a:t>
            </a:r>
            <a:r>
              <a:rPr lang="en-US" sz="3500" b="1" dirty="0">
                <a:solidFill>
                  <a:srgbClr val="FF0000"/>
                </a:solidFill>
              </a:rPr>
              <a:t>↑</a:t>
            </a:r>
            <a:r>
              <a:rPr lang="en-US" sz="3500" b="1" dirty="0"/>
              <a:t> $39,786)</a:t>
            </a:r>
          </a:p>
          <a:p>
            <a:pPr lvl="1">
              <a:lnSpc>
                <a:spcPct val="150000"/>
              </a:lnSpc>
              <a:buClr>
                <a:schemeClr val="accent5"/>
              </a:buClr>
              <a:buFont typeface="Wingdings" panose="05000000000000000000" pitchFamily="2" charset="2"/>
              <a:buChar char="§"/>
            </a:pPr>
            <a:r>
              <a:rPr lang="en-US" sz="3100" dirty="0"/>
              <a:t> COLAs, Anniversary Steps, Review, and Employee Benefits Increases. </a:t>
            </a:r>
          </a:p>
          <a:p>
            <a:pPr>
              <a:lnSpc>
                <a:spcPct val="150000"/>
              </a:lnSpc>
            </a:pPr>
            <a:r>
              <a:rPr lang="en-US" sz="3500" b="1" dirty="0"/>
              <a:t>Material, Supplies, &amp; Equipment (</a:t>
            </a:r>
            <a:r>
              <a:rPr lang="en-US" sz="3500" b="1" dirty="0">
                <a:solidFill>
                  <a:srgbClr val="FF0000"/>
                </a:solidFill>
              </a:rPr>
              <a:t>↑</a:t>
            </a:r>
            <a:r>
              <a:rPr lang="en-US" sz="3500" b="1" dirty="0"/>
              <a:t> $14,250)</a:t>
            </a:r>
          </a:p>
          <a:p>
            <a:pPr lvl="1">
              <a:lnSpc>
                <a:spcPct val="150000"/>
              </a:lnSpc>
              <a:buClr>
                <a:schemeClr val="accent5"/>
              </a:buClr>
              <a:buFont typeface="Wingdings" panose="05000000000000000000" pitchFamily="2" charset="2"/>
              <a:buChar char="§"/>
            </a:pPr>
            <a:r>
              <a:rPr lang="en-US" sz="3100" b="1" dirty="0"/>
              <a:t>Community Services (</a:t>
            </a:r>
            <a:r>
              <a:rPr lang="en-US" sz="3100" b="1" dirty="0">
                <a:solidFill>
                  <a:srgbClr val="FF0000"/>
                </a:solidFill>
              </a:rPr>
              <a:t>↑</a:t>
            </a:r>
            <a:r>
              <a:rPr lang="en-US" sz="3100" b="1" dirty="0"/>
              <a:t> $10,000) </a:t>
            </a:r>
            <a:r>
              <a:rPr lang="en-US" sz="3100" dirty="0"/>
              <a:t>– Sponsorships &amp; support for community events.</a:t>
            </a:r>
            <a:endParaRPr lang="en-US" sz="2600" dirty="0"/>
          </a:p>
          <a:p>
            <a:pPr lvl="1">
              <a:lnSpc>
                <a:spcPct val="150000"/>
              </a:lnSpc>
              <a:buClr>
                <a:schemeClr val="accent5"/>
              </a:buClr>
              <a:buFont typeface="Wingdings" panose="05000000000000000000" pitchFamily="2" charset="2"/>
              <a:buChar char="§"/>
            </a:pPr>
            <a:r>
              <a:rPr lang="en-US" sz="3100" b="1" dirty="0"/>
              <a:t>Travel and Subsistence  (</a:t>
            </a:r>
            <a:r>
              <a:rPr lang="en-US" sz="3100" b="1" dirty="0">
                <a:solidFill>
                  <a:srgbClr val="FF0000"/>
                </a:solidFill>
              </a:rPr>
              <a:t>↑</a:t>
            </a:r>
            <a:r>
              <a:rPr lang="en-US" sz="3100" b="1" dirty="0"/>
              <a:t> $5,000) </a:t>
            </a:r>
            <a:r>
              <a:rPr lang="en-US" sz="3100" dirty="0"/>
              <a:t>– Virtual trainings, on-site conferences and professional development opportunities.</a:t>
            </a:r>
          </a:p>
          <a:p>
            <a:pPr lvl="1">
              <a:lnSpc>
                <a:spcPct val="150000"/>
              </a:lnSpc>
              <a:buClr>
                <a:schemeClr val="accent5"/>
              </a:buClr>
              <a:buFont typeface="Wingdings" panose="05000000000000000000" pitchFamily="2" charset="2"/>
              <a:buChar char="§"/>
            </a:pPr>
            <a:r>
              <a:rPr lang="en-US" sz="3100" b="1" dirty="0"/>
              <a:t>Registration Fees (</a:t>
            </a:r>
            <a:r>
              <a:rPr lang="en-US" sz="3100" b="1" dirty="0">
                <a:solidFill>
                  <a:srgbClr val="00B050"/>
                </a:solidFill>
              </a:rPr>
              <a:t>↓</a:t>
            </a:r>
            <a:r>
              <a:rPr lang="en-US" sz="3100" b="1" dirty="0"/>
              <a:t> $3,000) </a:t>
            </a:r>
            <a:r>
              <a:rPr lang="en-US" sz="3100" dirty="0"/>
              <a:t>– Aligning more closely with historical usage trends. </a:t>
            </a:r>
          </a:p>
          <a:p>
            <a:pPr lvl="1">
              <a:lnSpc>
                <a:spcPct val="150000"/>
              </a:lnSpc>
            </a:pPr>
            <a:endParaRPr lang="en-US" sz="2600" b="1" dirty="0"/>
          </a:p>
          <a:p>
            <a:pPr lvl="1">
              <a:lnSpc>
                <a:spcPct val="150000"/>
              </a:lnSpc>
            </a:pPr>
            <a:endParaRPr lang="en-US" sz="2800" b="1" dirty="0"/>
          </a:p>
          <a:p>
            <a:pPr marL="0" indent="0">
              <a:lnSpc>
                <a:spcPct val="150000"/>
              </a:lnSpc>
              <a:buNone/>
            </a:pPr>
            <a:endParaRPr lang="en-US" b="1" dirty="0">
              <a:cs typeface="Calibri"/>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8881938" cy="473825"/>
          </a:xfrm>
        </p:spPr>
        <p:txBody>
          <a:bodyPr>
            <a:noAutofit/>
          </a:bodyPr>
          <a:lstStyle/>
          <a:p>
            <a:r>
              <a:rPr lang="en-US" sz="2600" u="sng" dirty="0"/>
              <a:t>Major Funding Changes (General Fund Proposed Budget)</a:t>
            </a:r>
          </a:p>
        </p:txBody>
      </p:sp>
    </p:spTree>
    <p:extLst>
      <p:ext uri="{BB962C8B-B14F-4D97-AF65-F5344CB8AC3E}">
        <p14:creationId xmlns:p14="http://schemas.microsoft.com/office/powerpoint/2010/main" val="2231739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dirty="0">
                <a:solidFill>
                  <a:schemeClr val="tx1">
                    <a:lumMod val="95000"/>
                  </a:schemeClr>
                </a:solidFill>
              </a:rPr>
              <a:t>Pension Funds – FY 2026 Budget</a:t>
            </a:r>
          </a:p>
        </p:txBody>
      </p:sp>
      <p:graphicFrame>
        <p:nvGraphicFramePr>
          <p:cNvPr id="6" name="Table 4">
            <a:extLst>
              <a:ext uri="{FF2B5EF4-FFF2-40B4-BE49-F238E27FC236}">
                <a16:creationId xmlns:a16="http://schemas.microsoft.com/office/drawing/2014/main" id="{7B4BFDBD-F26C-43D0-AF02-FF4B606C0C7B}"/>
              </a:ext>
            </a:extLst>
          </p:cNvPr>
          <p:cNvGraphicFramePr>
            <a:graphicFrameLocks noGrp="1"/>
          </p:cNvGraphicFramePr>
          <p:nvPr>
            <p:ph sz="half" idx="2"/>
            <p:extLst>
              <p:ext uri="{D42A27DB-BD31-4B8C-83A1-F6EECF244321}">
                <p14:modId xmlns:p14="http://schemas.microsoft.com/office/powerpoint/2010/main" val="2870303792"/>
              </p:ext>
            </p:extLst>
          </p:nvPr>
        </p:nvGraphicFramePr>
        <p:xfrm>
          <a:off x="605633" y="1923542"/>
          <a:ext cx="10980733" cy="3137463"/>
        </p:xfrm>
        <a:graphic>
          <a:graphicData uri="http://schemas.openxmlformats.org/drawingml/2006/table">
            <a:tbl>
              <a:tblPr firstRow="1" bandRow="1">
                <a:tableStyleId>{93296810-A885-4BE3-A3E7-6D5BEEA58F35}</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t>Treasurer’s Office</a:t>
                      </a:r>
                    </a:p>
                    <a:p>
                      <a:pPr algn="l"/>
                      <a:r>
                        <a:rPr lang="en-US" sz="1600" dirty="0"/>
                        <a:t>Pension Funds</a:t>
                      </a:r>
                      <a:endParaRPr lang="en-US" sz="1600" dirty="0">
                        <a:latin typeface="+mn-lt"/>
                      </a:endParaRPr>
                    </a:p>
                  </a:txBody>
                  <a:tcPr anchor="ctr"/>
                </a:tc>
                <a:tc>
                  <a:txBody>
                    <a:bodyPr/>
                    <a:lstStyle/>
                    <a:p>
                      <a:pPr marL="0" algn="ctr" defTabSz="457200" rtl="0" eaLnBrk="1" fontAlgn="b" latinLnBrk="0" hangingPunct="1"/>
                      <a:r>
                        <a:rPr lang="en-US" sz="1600" b="1" kern="1200" dirty="0">
                          <a:solidFill>
                            <a:schemeClr val="lt1"/>
                          </a:solidFill>
                        </a:rPr>
                        <a:t>FY 2023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FY'26-25</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FY'26-25</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r>
                        <a:rPr lang="en-US" sz="1600" dirty="0"/>
                        <a:t>Personal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$300,637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$367,347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$464,639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$563,863</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$99,224</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21.4%</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52553187"/>
                  </a:ext>
                </a:extLst>
              </a:tr>
              <a:tr h="399403">
                <a:tc>
                  <a:txBody>
                    <a:bodyPr/>
                    <a:lstStyle/>
                    <a:p>
                      <a:r>
                        <a:rPr lang="en-US" sz="1600" dirty="0"/>
                        <a:t>Materials, Supplies, and Equipment</a:t>
                      </a:r>
                      <a:endParaRPr lang="en-US" sz="1600" dirty="0">
                        <a:latin typeface="+mn-lt"/>
                      </a:endParaRPr>
                    </a:p>
                  </a:txBody>
                  <a:tcPr anchor="ctr"/>
                </a:tc>
                <a:tc>
                  <a:txBody>
                    <a:bodyPr/>
                    <a:lstStyle/>
                    <a:p>
                      <a:pPr algn="ctr" fontAlgn="b"/>
                      <a:r>
                        <a:rPr lang="en-US" sz="1600" b="0" u="none" strike="noStrike" dirty="0">
                          <a:solidFill>
                            <a:srgbClr val="000000"/>
                          </a:solidFill>
                          <a:effectLst/>
                        </a:rPr>
                        <a:t>821,564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744,740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1,063,921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1,001,221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(62,700)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-5.9%</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107242354"/>
                  </a:ext>
                </a:extLst>
              </a:tr>
              <a:tr h="399403">
                <a:tc>
                  <a:txBody>
                    <a:bodyPr/>
                    <a:lstStyle/>
                    <a:p>
                      <a:r>
                        <a:rPr lang="en-US" sz="1600" dirty="0"/>
                        <a:t>Internal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1,325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1,366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1,439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1,492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53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3.7%</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455438367"/>
                  </a:ext>
                </a:extLst>
              </a:tr>
              <a:tr h="399403">
                <a:tc>
                  <a:txBody>
                    <a:bodyPr/>
                    <a:lstStyle/>
                    <a:p>
                      <a:r>
                        <a:rPr lang="en-US" sz="1600" b="0" dirty="0"/>
                        <a:t>Other / Special Purpose</a:t>
                      </a:r>
                      <a:endParaRPr lang="en-US" sz="1600" b="0" dirty="0">
                        <a:latin typeface="+mn-lt"/>
                      </a:endParaRPr>
                    </a:p>
                  </a:txBody>
                  <a:tcPr anchor="ctr"/>
                </a:tc>
                <a:tc>
                  <a:txBody>
                    <a:bodyPr/>
                    <a:lstStyle/>
                    <a:p>
                      <a:pPr algn="ctr" fontAlgn="b"/>
                      <a:r>
                        <a:rPr lang="en-US" sz="1600" b="0" u="none" strike="noStrike" dirty="0">
                          <a:solidFill>
                            <a:srgbClr val="000000"/>
                          </a:solidFill>
                          <a:effectLst/>
                        </a:rPr>
                        <a:t>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5,000,000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5,250,000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250,000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5.0%</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702884178"/>
                  </a:ext>
                </a:extLst>
              </a:tr>
              <a:tr h="399403">
                <a:tc>
                  <a:txBody>
                    <a:bodyPr/>
                    <a:lstStyle/>
                    <a:p>
                      <a:r>
                        <a:rPr lang="en-US" sz="1600" b="1" dirty="0"/>
                        <a:t>Total</a:t>
                      </a:r>
                      <a:endParaRPr lang="en-US" sz="1600" b="1" dirty="0">
                        <a:latin typeface="+mn-lt"/>
                      </a:endParaRPr>
                    </a:p>
                  </a:txBody>
                  <a:tcPr anchor="ctr"/>
                </a:tc>
                <a:tc>
                  <a:txBody>
                    <a:bodyPr/>
                    <a:lstStyle/>
                    <a:p>
                      <a:pPr algn="ctr" fontAlgn="b"/>
                      <a:r>
                        <a:rPr lang="en-US" sz="1600" b="1" u="none" strike="noStrike" dirty="0">
                          <a:solidFill>
                            <a:srgbClr val="000000"/>
                          </a:solidFill>
                          <a:effectLst/>
                        </a:rPr>
                        <a:t>$1,123,526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$1,113,453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$6,529,999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$6,816,576</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$286,577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4.4%</a:t>
                      </a:r>
                      <a:endParaRPr lang="en-US" sz="16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157006471"/>
                  </a:ext>
                </a:extLst>
              </a:tr>
              <a:tr h="399403">
                <a:tc>
                  <a:txBody>
                    <a:bodyPr/>
                    <a:lstStyle/>
                    <a:p>
                      <a:r>
                        <a:rPr lang="en-US" sz="1600" b="1" dirty="0"/>
                        <a:t>Staffing Level (All Funds FTEs)</a:t>
                      </a:r>
                      <a:endParaRPr lang="en-US" sz="1600" b="1" dirty="0">
                        <a:latin typeface="+mn-lt"/>
                      </a:endParaRPr>
                    </a:p>
                  </a:txBody>
                  <a:tcPr anchor="ctr"/>
                </a:tc>
                <a:tc>
                  <a:txBody>
                    <a:bodyPr/>
                    <a:lstStyle/>
                    <a:p>
                      <a:pPr algn="ctr" fontAlgn="b"/>
                      <a:r>
                        <a:rPr lang="en-US" sz="1600" b="1" u="none" strike="noStrike" dirty="0">
                          <a:solidFill>
                            <a:srgbClr val="000000"/>
                          </a:solidFill>
                          <a:effectLst/>
                        </a:rPr>
                        <a:t>4.00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4.00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4.00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4.00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0.00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0.0%</a:t>
                      </a:r>
                      <a:endParaRPr lang="en-US" sz="16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1983400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331150" y="1886071"/>
            <a:ext cx="10983479" cy="4677289"/>
          </a:xfrm>
        </p:spPr>
        <p:txBody>
          <a:bodyPr numCol="1">
            <a:normAutofit fontScale="77500" lnSpcReduction="20000"/>
          </a:bodyPr>
          <a:lstStyle/>
          <a:p>
            <a:pPr>
              <a:lnSpc>
                <a:spcPct val="150000"/>
              </a:lnSpc>
            </a:pPr>
            <a:r>
              <a:rPr lang="en-US" sz="3200" b="1" dirty="0"/>
              <a:t>Personal Services (</a:t>
            </a:r>
            <a:r>
              <a:rPr lang="en-US" sz="3200" b="1" dirty="0">
                <a:solidFill>
                  <a:srgbClr val="FF0000"/>
                </a:solidFill>
              </a:rPr>
              <a:t>↑ </a:t>
            </a:r>
            <a:r>
              <a:rPr lang="en-US" sz="3200" b="1" dirty="0"/>
              <a:t>$99,224)</a:t>
            </a:r>
          </a:p>
          <a:p>
            <a:pPr lvl="1">
              <a:lnSpc>
                <a:spcPct val="150000"/>
              </a:lnSpc>
              <a:buClr>
                <a:schemeClr val="accent5"/>
              </a:buClr>
              <a:buFont typeface="Wingdings" panose="05000000000000000000" pitchFamily="2" charset="2"/>
              <a:buChar char="§"/>
            </a:pPr>
            <a:r>
              <a:rPr lang="en-US" sz="2800" b="1" dirty="0"/>
              <a:t>Salary &amp; Title Change (</a:t>
            </a:r>
            <a:r>
              <a:rPr lang="en-US" sz="2800" b="1" dirty="0">
                <a:solidFill>
                  <a:srgbClr val="FF0000"/>
                </a:solidFill>
              </a:rPr>
              <a:t>↑</a:t>
            </a:r>
            <a:r>
              <a:rPr lang="en-US" sz="2800" b="1" dirty="0"/>
              <a:t> $63,800)</a:t>
            </a:r>
          </a:p>
          <a:p>
            <a:pPr lvl="2">
              <a:lnSpc>
                <a:spcPct val="150000"/>
              </a:lnSpc>
              <a:buClr>
                <a:schemeClr val="accent5"/>
              </a:buClr>
              <a:buFont typeface="Wingdings" panose="05000000000000000000" pitchFamily="2" charset="2"/>
              <a:buChar char="Ø"/>
            </a:pPr>
            <a:r>
              <a:rPr lang="en-US" sz="2600" dirty="0"/>
              <a:t>Pension Manager → </a:t>
            </a:r>
            <a:r>
              <a:rPr lang="en-US" sz="2600" b="1" dirty="0"/>
              <a:t>Retirement Benefits &amp; Pension Manager</a:t>
            </a:r>
          </a:p>
          <a:p>
            <a:pPr>
              <a:lnSpc>
                <a:spcPct val="150000"/>
              </a:lnSpc>
            </a:pPr>
            <a:r>
              <a:rPr lang="en-US" sz="3200" b="1" dirty="0"/>
              <a:t>Professional Fees (</a:t>
            </a:r>
            <a:r>
              <a:rPr lang="en-US" sz="3200" b="1" dirty="0">
                <a:solidFill>
                  <a:srgbClr val="00B050"/>
                </a:solidFill>
              </a:rPr>
              <a:t>↓ </a:t>
            </a:r>
            <a:r>
              <a:rPr lang="en-US" sz="3200" b="1" dirty="0"/>
              <a:t>$63,766)</a:t>
            </a:r>
          </a:p>
          <a:p>
            <a:pPr lvl="1">
              <a:lnSpc>
                <a:spcPct val="150000"/>
              </a:lnSpc>
              <a:buClr>
                <a:schemeClr val="accent5"/>
              </a:buClr>
              <a:buFont typeface="Wingdings" panose="05000000000000000000" pitchFamily="2" charset="2"/>
              <a:buChar char="§"/>
            </a:pPr>
            <a:r>
              <a:rPr lang="en-US" sz="2800" dirty="0"/>
              <a:t>Consolidated Trustee Fees into Consultants for new Outsourced Chief Investment Officer (OCIO) agreement.</a:t>
            </a:r>
          </a:p>
          <a:p>
            <a:pPr>
              <a:lnSpc>
                <a:spcPct val="150000"/>
              </a:lnSpc>
            </a:pPr>
            <a:r>
              <a:rPr lang="en-US" sz="3200" b="1" dirty="0"/>
              <a:t>Medical Costs (</a:t>
            </a:r>
            <a:r>
              <a:rPr lang="en-US" sz="3200" b="1" dirty="0">
                <a:solidFill>
                  <a:srgbClr val="FF0000"/>
                </a:solidFill>
              </a:rPr>
              <a:t>↑ </a:t>
            </a:r>
            <a:r>
              <a:rPr lang="en-US" sz="3200" b="1" dirty="0"/>
              <a:t>$250,000)</a:t>
            </a:r>
          </a:p>
          <a:p>
            <a:pPr lvl="1">
              <a:lnSpc>
                <a:spcPct val="150000"/>
              </a:lnSpc>
              <a:buClr>
                <a:schemeClr val="accent5"/>
              </a:buClr>
              <a:buFont typeface="Wingdings" panose="05000000000000000000" pitchFamily="2" charset="2"/>
              <a:buChar char="§"/>
            </a:pPr>
            <a:r>
              <a:rPr lang="en-US" sz="2800" dirty="0"/>
              <a:t>Self-Insurance Actuarial Target funding for Retiree Healthcare increased from $5 million to $5.25 million.</a:t>
            </a: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9110538" cy="473825"/>
          </a:xfrm>
        </p:spPr>
        <p:txBody>
          <a:bodyPr>
            <a:noAutofit/>
          </a:bodyPr>
          <a:lstStyle/>
          <a:p>
            <a:r>
              <a:rPr lang="en-US" sz="2600" u="sng" dirty="0"/>
              <a:t>Major Funding Changes (Pension Funds Proposed Budget)</a:t>
            </a:r>
          </a:p>
        </p:txBody>
      </p:sp>
    </p:spTree>
    <p:extLst>
      <p:ext uri="{BB962C8B-B14F-4D97-AF65-F5344CB8AC3E}">
        <p14:creationId xmlns:p14="http://schemas.microsoft.com/office/powerpoint/2010/main" val="3686038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122E5-99FD-12EE-F0D6-0CAA0D7743F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616C167-C736-8A36-0FA1-F7F9427CB6D3}"/>
              </a:ext>
            </a:extLst>
          </p:cNvPr>
          <p:cNvSpPr txBox="1">
            <a:spLocks/>
          </p:cNvSpPr>
          <p:nvPr/>
        </p:nvSpPr>
        <p:spPr>
          <a:xfrm>
            <a:off x="111979" y="1289537"/>
            <a:ext cx="3574315" cy="1372076"/>
          </a:xfrm>
          <a:prstGeom prst="rect">
            <a:avLst/>
          </a:prstGeom>
          <a:ln>
            <a:noFill/>
          </a:ln>
        </p:spPr>
        <p:style>
          <a:lnRef idx="2">
            <a:schemeClr val="accent2"/>
          </a:lnRef>
          <a:fillRef idx="1">
            <a:schemeClr val="lt1"/>
          </a:fillRef>
          <a:effectRef idx="0">
            <a:schemeClr val="accent2"/>
          </a:effectRef>
          <a:fontRef idx="minor">
            <a:schemeClr val="dk1"/>
          </a:fontRef>
        </p:style>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2400" u="sng" dirty="0"/>
          </a:p>
          <a:p>
            <a:pPr algn="ctr"/>
            <a:r>
              <a:rPr lang="en-US" sz="4000" b="1" u="sng" dirty="0"/>
              <a:t>OUR VISION</a:t>
            </a:r>
          </a:p>
        </p:txBody>
      </p:sp>
      <p:sp>
        <p:nvSpPr>
          <p:cNvPr id="10" name="Text Placeholder 5">
            <a:extLst>
              <a:ext uri="{FF2B5EF4-FFF2-40B4-BE49-F238E27FC236}">
                <a16:creationId xmlns:a16="http://schemas.microsoft.com/office/drawing/2014/main" id="{C5C558B5-2CBD-1391-17A7-FE243B8A5297}"/>
              </a:ext>
            </a:extLst>
          </p:cNvPr>
          <p:cNvSpPr txBox="1">
            <a:spLocks/>
          </p:cNvSpPr>
          <p:nvPr/>
        </p:nvSpPr>
        <p:spPr>
          <a:xfrm>
            <a:off x="524632" y="2542251"/>
            <a:ext cx="4019750" cy="345270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accent6"/>
                </a:solidFill>
                <a:latin typeface="Abadi" panose="020F0502020204030204" pitchFamily="34" charset="0"/>
                <a:ea typeface="Verdana" panose="020B0604030504040204" pitchFamily="34" charset="0"/>
                <a:cs typeface="Calibri" panose="020F0502020204030204" pitchFamily="34" charset="0"/>
              </a:rPr>
              <a:t>Excellence in Execution. </a:t>
            </a:r>
            <a:endParaRPr lang="en-US" sz="2400" dirty="0">
              <a:solidFill>
                <a:schemeClr val="accent6"/>
              </a:solidFill>
              <a:ea typeface="Verdana" panose="020B0604030504040204" pitchFamily="34" charset="0"/>
              <a:cs typeface="Calibri" panose="020F0502020204030204" pitchFamily="34" charset="0"/>
            </a:endParaRPr>
          </a:p>
          <a:p>
            <a:pPr marL="0" indent="0">
              <a:buNone/>
            </a:pPr>
            <a:endParaRPr lang="en-US" sz="2000" dirty="0">
              <a:ea typeface="Verdana" panose="020B0604030504040204" pitchFamily="34" charset="0"/>
              <a:cs typeface="Calibri" panose="020F0502020204030204" pitchFamily="34" charset="0"/>
            </a:endParaRPr>
          </a:p>
          <a:p>
            <a:pPr marL="0" indent="0">
              <a:buNone/>
            </a:pPr>
            <a:r>
              <a:rPr lang="en-US" sz="2400" dirty="0">
                <a:ea typeface="Verdana" panose="020B0604030504040204" pitchFamily="34" charset="0"/>
                <a:cs typeface="Calibri" panose="020F0502020204030204" pitchFamily="34" charset="0"/>
              </a:rPr>
              <a:t>Ensuring transparent and efficient financial operations that uphold public trust.</a:t>
            </a:r>
          </a:p>
          <a:p>
            <a:pPr marL="0" indent="0">
              <a:buNone/>
            </a:pPr>
            <a:endParaRPr lang="en-US" sz="2000" dirty="0">
              <a:ea typeface="Verdana" panose="020B060403050404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A3C7F78-872C-E10F-7C49-29BBA2DC7CE3}"/>
              </a:ext>
            </a:extLst>
          </p:cNvPr>
          <p:cNvSpPr txBox="1"/>
          <p:nvPr/>
        </p:nvSpPr>
        <p:spPr>
          <a:xfrm>
            <a:off x="5256628" y="919088"/>
            <a:ext cx="4665785" cy="572464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2400" b="1" u="sng" dirty="0"/>
              <a:t>CORE PRINCIPLES </a:t>
            </a:r>
          </a:p>
          <a:p>
            <a:endParaRPr lang="en-US" dirty="0"/>
          </a:p>
          <a:p>
            <a:pPr marL="285750" indent="-285750">
              <a:buFont typeface="Wingdings" panose="05000000000000000000" pitchFamily="2" charset="2"/>
              <a:buChar char="v"/>
            </a:pPr>
            <a:r>
              <a:rPr lang="en-US" b="1" dirty="0"/>
              <a:t>Integrity &amp; Compliance </a:t>
            </a:r>
            <a:r>
              <a:rPr lang="en-US" dirty="0"/>
              <a:t>– Making ethical decisions aligned with statutory and regulatory standards.</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b="1" dirty="0"/>
              <a:t>Collaborative Partnerships </a:t>
            </a:r>
            <a:r>
              <a:rPr lang="en-US" dirty="0"/>
              <a:t>– Working seamlessly with internal teams and external stakeholders to promote operational efficiencies and to enhance financial stewardship.</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b="1" dirty="0"/>
              <a:t>Strong Governance </a:t>
            </a:r>
            <a:r>
              <a:rPr lang="en-US" dirty="0"/>
              <a:t>– Upholding accountability and oversight to maintain fiscal responsibility.</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b="1" dirty="0"/>
              <a:t>Community Commitment </a:t>
            </a:r>
            <a:r>
              <a:rPr lang="en-US" dirty="0"/>
              <a:t>– Serving as a reliable partner in promoting financial wellness for all City employees and Wilmington residents.</a:t>
            </a:r>
          </a:p>
        </p:txBody>
      </p:sp>
    </p:spTree>
    <p:extLst>
      <p:ext uri="{BB962C8B-B14F-4D97-AF65-F5344CB8AC3E}">
        <p14:creationId xmlns:p14="http://schemas.microsoft.com/office/powerpoint/2010/main" val="3759241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1">
            <a:extLst>
              <a:ext uri="{FF2B5EF4-FFF2-40B4-BE49-F238E27FC236}">
                <a16:creationId xmlns:a16="http://schemas.microsoft.com/office/drawing/2014/main" id="{33A36300-2285-6BF0-28B1-D6EC104E7CB6}"/>
              </a:ext>
            </a:extLst>
          </p:cNvPr>
          <p:cNvGraphicFramePr>
            <a:graphicFrameLocks noGrp="1"/>
          </p:cNvGraphicFramePr>
          <p:nvPr>
            <p:ph sz="half" idx="2"/>
            <p:extLst>
              <p:ext uri="{D42A27DB-BD31-4B8C-83A1-F6EECF244321}">
                <p14:modId xmlns:p14="http://schemas.microsoft.com/office/powerpoint/2010/main" val="2042142238"/>
              </p:ext>
            </p:extLst>
          </p:nvPr>
        </p:nvGraphicFramePr>
        <p:xfrm>
          <a:off x="653029" y="1741739"/>
          <a:ext cx="10883900" cy="4567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B486C027-4994-9C2D-FD69-01FBB9FD4898}"/>
              </a:ext>
            </a:extLst>
          </p:cNvPr>
          <p:cNvSpPr txBox="1"/>
          <p:nvPr/>
        </p:nvSpPr>
        <p:spPr>
          <a:xfrm>
            <a:off x="3826412" y="1097472"/>
            <a:ext cx="4539175" cy="646331"/>
          </a:xfrm>
          <a:prstGeom prst="rect">
            <a:avLst/>
          </a:prstGeom>
          <a:noFill/>
        </p:spPr>
        <p:txBody>
          <a:bodyPr wrap="square" rtlCol="0">
            <a:spAutoFit/>
          </a:bodyPr>
          <a:lstStyle/>
          <a:p>
            <a:pPr algn="ctr"/>
            <a:r>
              <a:rPr lang="en-US" sz="3600" b="1" dirty="0"/>
              <a:t>OUR PRIORITIES</a:t>
            </a:r>
          </a:p>
        </p:txBody>
      </p:sp>
    </p:spTree>
    <p:extLst>
      <p:ext uri="{BB962C8B-B14F-4D97-AF65-F5344CB8AC3E}">
        <p14:creationId xmlns:p14="http://schemas.microsoft.com/office/powerpoint/2010/main" val="3313666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8D23F0-E2F7-0C40-A211-02B75733A9B5}"/>
              </a:ext>
            </a:extLst>
          </p:cNvPr>
          <p:cNvSpPr>
            <a:spLocks noGrp="1"/>
          </p:cNvSpPr>
          <p:nvPr>
            <p:ph sz="half" idx="13"/>
          </p:nvPr>
        </p:nvSpPr>
        <p:spPr>
          <a:xfrm>
            <a:off x="618954" y="1141432"/>
            <a:ext cx="8525046" cy="642213"/>
          </a:xfrm>
        </p:spPr>
        <p:txBody>
          <a:bodyPr>
            <a:normAutofit fontScale="25000" lnSpcReduction="20000"/>
          </a:bodyPr>
          <a:lstStyle/>
          <a:p>
            <a:pPr algn="ctr"/>
            <a:r>
              <a:rPr lang="en-US" sz="12800" dirty="0"/>
              <a:t>OUR PERFORMANCE MEASURMENT RESULTS</a:t>
            </a:r>
          </a:p>
          <a:p>
            <a:pPr algn="ctr"/>
            <a:endParaRPr lang="en-US" dirty="0"/>
          </a:p>
        </p:txBody>
      </p:sp>
      <p:grpSp>
        <p:nvGrpSpPr>
          <p:cNvPr id="8" name="Group 7">
            <a:extLst>
              <a:ext uri="{FF2B5EF4-FFF2-40B4-BE49-F238E27FC236}">
                <a16:creationId xmlns:a16="http://schemas.microsoft.com/office/drawing/2014/main" id="{9832117E-0134-11BB-3842-5831998481DB}"/>
              </a:ext>
            </a:extLst>
          </p:cNvPr>
          <p:cNvGrpSpPr/>
          <p:nvPr/>
        </p:nvGrpSpPr>
        <p:grpSpPr>
          <a:xfrm>
            <a:off x="2931195" y="1916244"/>
            <a:ext cx="7971267" cy="1489973"/>
            <a:chOff x="1375571" y="-5831"/>
            <a:chExt cx="5443002" cy="1372797"/>
          </a:xfrm>
        </p:grpSpPr>
        <p:sp>
          <p:nvSpPr>
            <p:cNvPr id="24" name="Rectangle 23">
              <a:extLst>
                <a:ext uri="{FF2B5EF4-FFF2-40B4-BE49-F238E27FC236}">
                  <a16:creationId xmlns:a16="http://schemas.microsoft.com/office/drawing/2014/main" id="{6EB28CC7-26A4-A28C-5A83-2259743826C3}"/>
                </a:ext>
              </a:extLst>
            </p:cNvPr>
            <p:cNvSpPr/>
            <p:nvPr/>
          </p:nvSpPr>
          <p:spPr>
            <a:xfrm>
              <a:off x="1375571" y="-5831"/>
              <a:ext cx="5443002" cy="1372797"/>
            </a:xfrm>
            <a:prstGeom prst="rect">
              <a:avLst/>
            </a:prstGeom>
            <a:solidFill>
              <a:schemeClr val="accent5">
                <a:lumMod val="20000"/>
                <a:lumOff val="80000"/>
                <a:alpha val="90000"/>
              </a:schemeClr>
            </a:solidFill>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endParaRPr lang="en-US" dirty="0">
                <a:ln w="0"/>
                <a:solidFill>
                  <a:schemeClr val="tx1"/>
                </a:solidFill>
                <a:effectLst>
                  <a:outerShdw blurRad="38100" dist="19050" dir="2700000" algn="tl" rotWithShape="0">
                    <a:schemeClr val="dk1">
                      <a:alpha val="40000"/>
                    </a:schemeClr>
                  </a:outerShdw>
                </a:effectLst>
              </a:endParaRPr>
            </a:p>
          </p:txBody>
        </p:sp>
        <p:sp>
          <p:nvSpPr>
            <p:cNvPr id="25" name="TextBox 24">
              <a:extLst>
                <a:ext uri="{FF2B5EF4-FFF2-40B4-BE49-F238E27FC236}">
                  <a16:creationId xmlns:a16="http://schemas.microsoft.com/office/drawing/2014/main" id="{7721129D-69C6-1E6C-F363-960AB617ACC1}"/>
                </a:ext>
              </a:extLst>
            </p:cNvPr>
            <p:cNvSpPr txBox="1"/>
            <p:nvPr/>
          </p:nvSpPr>
          <p:spPr>
            <a:xfrm>
              <a:off x="1375571" y="54381"/>
              <a:ext cx="4997708" cy="11587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5609" tIns="348691" rIns="105609" bIns="348691" numCol="1" spcCol="1270" anchor="ctr" anchorCtr="0">
              <a:noAutofit/>
            </a:bodyPr>
            <a:lstStyle/>
            <a:p>
              <a:pPr marL="171450" lvl="0" indent="-171450" algn="l" defTabSz="488950">
                <a:lnSpc>
                  <a:spcPct val="100000"/>
                </a:lnSpc>
                <a:spcBef>
                  <a:spcPct val="0"/>
                </a:spcBef>
                <a:spcAft>
                  <a:spcPct val="35000"/>
                </a:spcAft>
                <a:buFont typeface="Wingdings" panose="05000000000000000000" pitchFamily="2" charset="2"/>
                <a:buChar char="ü"/>
              </a:pPr>
              <a:r>
                <a:rPr lang="en-US" sz="1200" dirty="0">
                  <a:ln w="0"/>
                  <a:solidFill>
                    <a:schemeClr val="tx1"/>
                  </a:solidFill>
                  <a:effectLst>
                    <a:outerShdw blurRad="38100" dist="19050" dir="2700000" algn="tl" rotWithShape="0">
                      <a:schemeClr val="dk1">
                        <a:alpha val="40000"/>
                      </a:schemeClr>
                    </a:outerShdw>
                  </a:effectLst>
                </a:rPr>
                <a:t>Planning full review of the City’s 457(b) retirement investment plan in FY26.</a:t>
              </a:r>
              <a:endParaRPr lang="en-US" sz="1200" kern="1200" dirty="0">
                <a:ln w="0"/>
                <a:solidFill>
                  <a:schemeClr val="tx1"/>
                </a:solidFill>
                <a:effectLst>
                  <a:outerShdw blurRad="38100" dist="19050" dir="2700000" algn="tl" rotWithShape="0">
                    <a:schemeClr val="dk1">
                      <a:alpha val="40000"/>
                    </a:schemeClr>
                  </a:outerShdw>
                </a:effectLst>
              </a:endParaRPr>
            </a:p>
            <a:p>
              <a:pPr marL="171450" lvl="0" indent="-171450" algn="l" defTabSz="488950">
                <a:lnSpc>
                  <a:spcPct val="100000"/>
                </a:lnSpc>
                <a:spcBef>
                  <a:spcPct val="0"/>
                </a:spcBef>
                <a:spcAft>
                  <a:spcPct val="35000"/>
                </a:spcAft>
                <a:buFont typeface="Wingdings" panose="05000000000000000000" pitchFamily="2" charset="2"/>
                <a:buChar char="ü"/>
              </a:pPr>
              <a:r>
                <a:rPr lang="en-US" sz="1200" kern="1200" dirty="0">
                  <a:ln w="0"/>
                  <a:solidFill>
                    <a:schemeClr val="tx1"/>
                  </a:solidFill>
                  <a:effectLst>
                    <a:outerShdw blurRad="38100" dist="19050" dir="2700000" algn="tl" rotWithShape="0">
                      <a:schemeClr val="dk1">
                        <a:alpha val="40000"/>
                      </a:schemeClr>
                    </a:outerShdw>
                  </a:effectLst>
                </a:rPr>
                <a:t>Weekly portfolio rebalancing reviews with Pension Investment team.</a:t>
              </a:r>
            </a:p>
            <a:p>
              <a:pPr marL="171450" lvl="0" indent="-171450" algn="l" defTabSz="488950">
                <a:lnSpc>
                  <a:spcPct val="100000"/>
                </a:lnSpc>
                <a:spcBef>
                  <a:spcPct val="0"/>
                </a:spcBef>
                <a:spcAft>
                  <a:spcPct val="35000"/>
                </a:spcAft>
                <a:buFont typeface="Wingdings" panose="05000000000000000000" pitchFamily="2" charset="2"/>
                <a:buChar char="ü"/>
              </a:pPr>
              <a:r>
                <a:rPr lang="en-US" sz="1200" kern="1200" dirty="0">
                  <a:ln w="0"/>
                  <a:solidFill>
                    <a:schemeClr val="tx1"/>
                  </a:solidFill>
                  <a:effectLst>
                    <a:outerShdw blurRad="38100" dist="19050" dir="2700000" algn="tl" rotWithShape="0">
                      <a:schemeClr val="dk1">
                        <a:alpha val="40000"/>
                      </a:schemeClr>
                    </a:outerShdw>
                  </a:effectLst>
                </a:rPr>
                <a:t>A diversified approach to Cash Banking and Investment Relationships to </a:t>
              </a:r>
              <a:r>
                <a:rPr lang="en-US" sz="1200" dirty="0">
                  <a:ln w="0"/>
                  <a:solidFill>
                    <a:schemeClr val="tx1"/>
                  </a:solidFill>
                  <a:effectLst>
                    <a:outerShdw blurRad="38100" dist="19050" dir="2700000" algn="tl" rotWithShape="0">
                      <a:schemeClr val="dk1">
                        <a:alpha val="40000"/>
                      </a:schemeClr>
                    </a:outerShdw>
                  </a:effectLst>
                </a:rPr>
                <a:t>optimize</a:t>
              </a:r>
              <a:r>
                <a:rPr lang="en-US" sz="1200" kern="1200" dirty="0">
                  <a:ln w="0"/>
                  <a:solidFill>
                    <a:schemeClr val="tx1"/>
                  </a:solidFill>
                  <a:effectLst>
                    <a:outerShdw blurRad="38100" dist="19050" dir="2700000" algn="tl" rotWithShape="0">
                      <a:schemeClr val="dk1">
                        <a:alpha val="40000"/>
                      </a:schemeClr>
                    </a:outerShdw>
                  </a:effectLst>
                </a:rPr>
                <a:t> yields on cash deposits.</a:t>
              </a:r>
            </a:p>
            <a:p>
              <a:pPr marL="171450" lvl="0" indent="-171450" algn="l" defTabSz="488950">
                <a:lnSpc>
                  <a:spcPct val="100000"/>
                </a:lnSpc>
                <a:spcBef>
                  <a:spcPct val="0"/>
                </a:spcBef>
                <a:spcAft>
                  <a:spcPct val="35000"/>
                </a:spcAft>
                <a:buFont typeface="Wingdings" panose="05000000000000000000" pitchFamily="2" charset="2"/>
                <a:buChar char="ü"/>
              </a:pPr>
              <a:r>
                <a:rPr lang="en-US" sz="1200" dirty="0">
                  <a:ln w="0"/>
                  <a:solidFill>
                    <a:schemeClr val="tx1"/>
                  </a:solidFill>
                  <a:effectLst>
                    <a:outerShdw blurRad="38100" dist="19050" dir="2700000" algn="tl" rotWithShape="0">
                      <a:schemeClr val="dk1">
                        <a:alpha val="40000"/>
                      </a:schemeClr>
                    </a:outerShdw>
                  </a:effectLst>
                </a:rPr>
                <a:t>Leveraging data &amp; technology for increased insight into reimbursable expenditures for better cash planning.</a:t>
              </a:r>
              <a:endParaRPr lang="en-US" sz="1200" kern="1200" dirty="0">
                <a:ln w="0"/>
                <a:solidFill>
                  <a:schemeClr val="tx1"/>
                </a:solidFill>
                <a:effectLst>
                  <a:outerShdw blurRad="38100" dist="19050" dir="2700000" algn="tl" rotWithShape="0">
                    <a:schemeClr val="dk1">
                      <a:alpha val="40000"/>
                    </a:schemeClr>
                  </a:outerShdw>
                </a:effectLst>
              </a:endParaRPr>
            </a:p>
          </p:txBody>
        </p:sp>
      </p:grpSp>
      <p:grpSp>
        <p:nvGrpSpPr>
          <p:cNvPr id="9" name="Group 8">
            <a:extLst>
              <a:ext uri="{FF2B5EF4-FFF2-40B4-BE49-F238E27FC236}">
                <a16:creationId xmlns:a16="http://schemas.microsoft.com/office/drawing/2014/main" id="{3CA5073A-B029-0CF7-84F5-1A412F602E6E}"/>
              </a:ext>
            </a:extLst>
          </p:cNvPr>
          <p:cNvGrpSpPr/>
          <p:nvPr/>
        </p:nvGrpSpPr>
        <p:grpSpPr>
          <a:xfrm>
            <a:off x="618954" y="1924026"/>
            <a:ext cx="1927298" cy="1372797"/>
            <a:chOff x="13988" y="3453"/>
            <a:chExt cx="1360750" cy="1372797"/>
          </a:xfrm>
          <a:solidFill>
            <a:schemeClr val="accent5">
              <a:lumMod val="60000"/>
              <a:lumOff val="40000"/>
            </a:schemeClr>
          </a:solidFill>
        </p:grpSpPr>
        <p:sp>
          <p:nvSpPr>
            <p:cNvPr id="22" name="Rectangle 21">
              <a:extLst>
                <a:ext uri="{FF2B5EF4-FFF2-40B4-BE49-F238E27FC236}">
                  <a16:creationId xmlns:a16="http://schemas.microsoft.com/office/drawing/2014/main" id="{B82E6812-AB3B-ACCE-BD56-28CA528CAFDD}"/>
                </a:ext>
              </a:extLst>
            </p:cNvPr>
            <p:cNvSpPr/>
            <p:nvPr/>
          </p:nvSpPr>
          <p:spPr>
            <a:xfrm>
              <a:off x="13988" y="3453"/>
              <a:ext cx="1360750" cy="1372797"/>
            </a:xfrm>
            <a:prstGeom prst="rect">
              <a:avLst/>
            </a:prstGeom>
            <a:grpFill/>
          </p:spPr>
          <p:style>
            <a:lnRef idx="1">
              <a:schemeClr val="accent2">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endParaRPr lang="en-US" dirty="0">
                <a:ln w="0"/>
                <a:solidFill>
                  <a:schemeClr val="tx1"/>
                </a:solidFill>
                <a:effectLst>
                  <a:outerShdw blurRad="38100" dist="19050" dir="2700000" algn="tl" rotWithShape="0">
                    <a:schemeClr val="dk1">
                      <a:alpha val="40000"/>
                    </a:schemeClr>
                  </a:outerShdw>
                </a:effectLst>
              </a:endParaRPr>
            </a:p>
          </p:txBody>
        </p:sp>
        <p:sp>
          <p:nvSpPr>
            <p:cNvPr id="23" name="TextBox 22">
              <a:extLst>
                <a:ext uri="{FF2B5EF4-FFF2-40B4-BE49-F238E27FC236}">
                  <a16:creationId xmlns:a16="http://schemas.microsoft.com/office/drawing/2014/main" id="{3431B495-63A2-6237-476C-5ED32B4E8EEA}"/>
                </a:ext>
              </a:extLst>
            </p:cNvPr>
            <p:cNvSpPr txBox="1"/>
            <p:nvPr/>
          </p:nvSpPr>
          <p:spPr>
            <a:xfrm>
              <a:off x="13988" y="3453"/>
              <a:ext cx="1360750" cy="13727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72006" tIns="135602" rIns="72006" bIns="135602" numCol="1" spcCol="1270" anchor="ctr" anchorCtr="0">
              <a:noAutofit/>
            </a:bodyPr>
            <a:lstStyle/>
            <a:p>
              <a:pPr marL="0" lvl="0" indent="0" algn="ctr" defTabSz="622300">
                <a:lnSpc>
                  <a:spcPct val="90000"/>
                </a:lnSpc>
                <a:spcBef>
                  <a:spcPct val="0"/>
                </a:spcBef>
                <a:spcAft>
                  <a:spcPct val="35000"/>
                </a:spcAft>
                <a:buNone/>
              </a:pPr>
              <a:r>
                <a:rPr lang="en-US" sz="1600" u="sng" kern="1200" dirty="0">
                  <a:ln w="0"/>
                  <a:solidFill>
                    <a:schemeClr val="tx1"/>
                  </a:solidFill>
                  <a:effectLst>
                    <a:outerShdw blurRad="38100" dist="19050" dir="2700000" algn="tl" rotWithShape="0">
                      <a:schemeClr val="dk1">
                        <a:alpha val="40000"/>
                      </a:schemeClr>
                    </a:outerShdw>
                  </a:effectLst>
                </a:rPr>
                <a:t>Reduced Risk / Increased Returns:</a:t>
              </a:r>
              <a:endParaRPr lang="en-US" sz="1600" kern="1200" dirty="0">
                <a:ln w="0"/>
                <a:solidFill>
                  <a:schemeClr val="tx1"/>
                </a:solidFill>
                <a:effectLst>
                  <a:outerShdw blurRad="38100" dist="19050" dir="2700000" algn="tl" rotWithShape="0">
                    <a:schemeClr val="dk1">
                      <a:alpha val="40000"/>
                    </a:schemeClr>
                  </a:outerShdw>
                </a:effectLst>
              </a:endParaRPr>
            </a:p>
          </p:txBody>
        </p:sp>
      </p:grpSp>
      <p:grpSp>
        <p:nvGrpSpPr>
          <p:cNvPr id="10" name="Group 9">
            <a:extLst>
              <a:ext uri="{FF2B5EF4-FFF2-40B4-BE49-F238E27FC236}">
                <a16:creationId xmlns:a16="http://schemas.microsoft.com/office/drawing/2014/main" id="{1D3914C7-8195-8764-6C5B-51DFC9D28C09}"/>
              </a:ext>
            </a:extLst>
          </p:cNvPr>
          <p:cNvGrpSpPr/>
          <p:nvPr/>
        </p:nvGrpSpPr>
        <p:grpSpPr>
          <a:xfrm>
            <a:off x="2931194" y="3547958"/>
            <a:ext cx="7991761" cy="1372798"/>
            <a:chOff x="1360750" y="1456503"/>
            <a:chExt cx="5443002" cy="1372798"/>
          </a:xfrm>
          <a:solidFill>
            <a:schemeClr val="bg1">
              <a:lumMod val="95000"/>
            </a:schemeClr>
          </a:solidFill>
        </p:grpSpPr>
        <p:sp>
          <p:nvSpPr>
            <p:cNvPr id="20" name="Rectangle 19">
              <a:extLst>
                <a:ext uri="{FF2B5EF4-FFF2-40B4-BE49-F238E27FC236}">
                  <a16:creationId xmlns:a16="http://schemas.microsoft.com/office/drawing/2014/main" id="{3580F183-00C1-6F60-0D8A-85EAF1F7630B}"/>
                </a:ext>
              </a:extLst>
            </p:cNvPr>
            <p:cNvSpPr/>
            <p:nvPr/>
          </p:nvSpPr>
          <p:spPr>
            <a:xfrm>
              <a:off x="1360750" y="1456504"/>
              <a:ext cx="5443002" cy="1372797"/>
            </a:xfrm>
            <a:prstGeom prst="rect">
              <a:avLst/>
            </a:prstGeom>
            <a:grpFill/>
          </p:spPr>
          <p:style>
            <a:lnRef idx="1">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a:lstStyle/>
            <a:p>
              <a:endParaRPr lang="en-US" dirty="0">
                <a:ln w="0"/>
                <a:solidFill>
                  <a:schemeClr val="tx1"/>
                </a:solidFill>
                <a:effectLst>
                  <a:outerShdw blurRad="38100" dist="19050" dir="2700000" algn="tl" rotWithShape="0">
                    <a:schemeClr val="dk1">
                      <a:alpha val="40000"/>
                    </a:schemeClr>
                  </a:outerShdw>
                </a:effectLst>
              </a:endParaRPr>
            </a:p>
          </p:txBody>
        </p:sp>
        <p:sp>
          <p:nvSpPr>
            <p:cNvPr id="21" name="TextBox 20">
              <a:extLst>
                <a:ext uri="{FF2B5EF4-FFF2-40B4-BE49-F238E27FC236}">
                  <a16:creationId xmlns:a16="http://schemas.microsoft.com/office/drawing/2014/main" id="{DB7459C8-BDBA-AEC3-920B-29D7BEECB293}"/>
                </a:ext>
              </a:extLst>
            </p:cNvPr>
            <p:cNvSpPr txBox="1"/>
            <p:nvPr/>
          </p:nvSpPr>
          <p:spPr>
            <a:xfrm>
              <a:off x="1360750" y="1456503"/>
              <a:ext cx="5443002" cy="1372797"/>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5609" tIns="348691" rIns="105609" bIns="348691" numCol="1" spcCol="1270" anchor="ctr" anchorCtr="0">
              <a:noAutofit/>
            </a:bodyPr>
            <a:lstStyle/>
            <a:p>
              <a:pPr marL="171450" lvl="0" indent="-171450" algn="l" defTabSz="488950">
                <a:lnSpc>
                  <a:spcPct val="100000"/>
                </a:lnSpc>
                <a:spcBef>
                  <a:spcPct val="0"/>
                </a:spcBef>
                <a:spcAft>
                  <a:spcPct val="35000"/>
                </a:spcAft>
                <a:buFont typeface="Wingdings" panose="05000000000000000000" pitchFamily="2" charset="2"/>
                <a:buChar char="ü"/>
              </a:pPr>
              <a:r>
                <a:rPr lang="en-US" sz="1200" kern="1200" dirty="0">
                  <a:ln w="0"/>
                  <a:solidFill>
                    <a:schemeClr val="tx1"/>
                  </a:solidFill>
                  <a:effectLst>
                    <a:outerShdw blurRad="38100" dist="19050" dir="2700000" algn="tl" rotWithShape="0">
                      <a:schemeClr val="dk1">
                        <a:alpha val="40000"/>
                      </a:schemeClr>
                    </a:outerShdw>
                  </a:effectLst>
                </a:rPr>
                <a:t>Negotiated a 0.16% reduction in investment manager fees and currently have a 0.13% all-in fee reduction.</a:t>
              </a:r>
            </a:p>
            <a:p>
              <a:pPr marL="171450" lvl="0" indent="-171450" algn="l" defTabSz="488950">
                <a:lnSpc>
                  <a:spcPct val="100000"/>
                </a:lnSpc>
                <a:spcBef>
                  <a:spcPct val="0"/>
                </a:spcBef>
                <a:spcAft>
                  <a:spcPct val="35000"/>
                </a:spcAft>
                <a:buFont typeface="Wingdings" panose="05000000000000000000" pitchFamily="2" charset="2"/>
                <a:buChar char="ü"/>
              </a:pPr>
              <a:r>
                <a:rPr lang="en-US" sz="1200" kern="1200" dirty="0">
                  <a:ln w="0"/>
                  <a:solidFill>
                    <a:schemeClr val="tx1"/>
                  </a:solidFill>
                  <a:effectLst>
                    <a:outerShdw blurRad="38100" dist="19050" dir="2700000" algn="tl" rotWithShape="0">
                      <a:schemeClr val="dk1">
                        <a:alpha val="40000"/>
                      </a:schemeClr>
                    </a:outerShdw>
                  </a:effectLst>
                </a:rPr>
                <a:t>Treasury is on target to save the Pension Fund $</a:t>
              </a:r>
              <a:r>
                <a:rPr lang="en-US" sz="1200" dirty="0">
                  <a:ln w="0"/>
                  <a:solidFill>
                    <a:schemeClr val="tx1"/>
                  </a:solidFill>
                  <a:effectLst>
                    <a:outerShdw blurRad="38100" dist="19050" dir="2700000" algn="tl" rotWithShape="0">
                      <a:schemeClr val="dk1">
                        <a:alpha val="40000"/>
                      </a:schemeClr>
                    </a:outerShdw>
                  </a:effectLst>
                </a:rPr>
                <a:t>485</a:t>
              </a:r>
              <a:r>
                <a:rPr lang="en-US" sz="1200" kern="1200" dirty="0">
                  <a:ln w="0"/>
                  <a:solidFill>
                    <a:schemeClr val="tx1"/>
                  </a:solidFill>
                  <a:effectLst>
                    <a:outerShdw blurRad="38100" dist="19050" dir="2700000" algn="tl" rotWithShape="0">
                      <a:schemeClr val="dk1">
                        <a:alpha val="40000"/>
                      </a:schemeClr>
                    </a:outerShdw>
                  </a:effectLst>
                </a:rPr>
                <a:t>,000 annualized fee savings. </a:t>
              </a:r>
              <a:r>
                <a:rPr lang="en-US" sz="1300" b="1" kern="1200" dirty="0">
                  <a:ln w="0"/>
                  <a:solidFill>
                    <a:schemeClr val="accent6">
                      <a:lumMod val="75000"/>
                    </a:schemeClr>
                  </a:solidFill>
                  <a:effectLst>
                    <a:outerShdw blurRad="38100" dist="19050" dir="2700000" algn="tl" rotWithShape="0">
                      <a:schemeClr val="dk1">
                        <a:alpha val="40000"/>
                      </a:schemeClr>
                    </a:outerShdw>
                  </a:effectLst>
                </a:rPr>
                <a:t>(22% Increase LY)</a:t>
              </a:r>
            </a:p>
          </p:txBody>
        </p:sp>
      </p:grpSp>
      <p:sp>
        <p:nvSpPr>
          <p:cNvPr id="19" name="TextBox 18">
            <a:extLst>
              <a:ext uri="{FF2B5EF4-FFF2-40B4-BE49-F238E27FC236}">
                <a16:creationId xmlns:a16="http://schemas.microsoft.com/office/drawing/2014/main" id="{BDD62F2B-A959-6414-031D-5049410C30DB}"/>
              </a:ext>
            </a:extLst>
          </p:cNvPr>
          <p:cNvSpPr txBox="1"/>
          <p:nvPr/>
        </p:nvSpPr>
        <p:spPr>
          <a:xfrm>
            <a:off x="618954" y="3494772"/>
            <a:ext cx="1929384" cy="1371600"/>
          </a:xfrm>
          <a:prstGeom prst="rect">
            <a:avLst/>
          </a:prstGeom>
          <a:solidFill>
            <a:schemeClr val="bg1">
              <a:lumMod val="85000"/>
            </a:schemeClr>
          </a:solidFill>
          <a:ln>
            <a:solidFill>
              <a:schemeClr val="tx2">
                <a:lumMod val="20000"/>
                <a:lumOff val="80000"/>
              </a:schemeClr>
            </a:solidFill>
          </a:ln>
        </p:spPr>
        <p:style>
          <a:lnRef idx="0">
            <a:scrgbClr r="0" g="0" b="0"/>
          </a:lnRef>
          <a:fillRef idx="0">
            <a:scrgbClr r="0" g="0" b="0"/>
          </a:fillRef>
          <a:effectRef idx="0">
            <a:scrgbClr r="0" g="0" b="0"/>
          </a:effectRef>
          <a:fontRef idx="minor">
            <a:schemeClr val="lt1"/>
          </a:fontRef>
        </p:style>
        <p:txBody>
          <a:bodyPr spcFirstLastPara="0" vert="horz" wrap="square" lIns="72006" tIns="135602" rIns="72006" bIns="135602" numCol="1" spcCol="1270" anchor="ctr" anchorCtr="0">
            <a:noAutofit/>
          </a:bodyPr>
          <a:lstStyle/>
          <a:p>
            <a:pPr marL="0" lvl="0" indent="0" algn="ctr" defTabSz="622300">
              <a:lnSpc>
                <a:spcPct val="90000"/>
              </a:lnSpc>
              <a:spcBef>
                <a:spcPct val="0"/>
              </a:spcBef>
              <a:spcAft>
                <a:spcPct val="35000"/>
              </a:spcAft>
              <a:buNone/>
            </a:pPr>
            <a:r>
              <a:rPr lang="en-US" sz="1600" u="sng" kern="1200" dirty="0">
                <a:ln w="0"/>
                <a:solidFill>
                  <a:schemeClr val="tx1"/>
                </a:solidFill>
                <a:effectLst>
                  <a:outerShdw blurRad="38100" dist="19050" dir="2700000" algn="tl" rotWithShape="0">
                    <a:schemeClr val="dk1">
                      <a:alpha val="40000"/>
                    </a:schemeClr>
                  </a:outerShdw>
                </a:effectLst>
              </a:rPr>
              <a:t>Reduce Fee Expense Ratios:</a:t>
            </a:r>
            <a:endParaRPr lang="en-US" sz="1600" kern="1200" dirty="0">
              <a:ln w="0"/>
              <a:solidFill>
                <a:schemeClr val="tx1"/>
              </a:solidFill>
              <a:effectLst>
                <a:outerShdw blurRad="38100" dist="19050" dir="2700000" algn="tl" rotWithShape="0">
                  <a:schemeClr val="dk1">
                    <a:alpha val="40000"/>
                  </a:schemeClr>
                </a:outerShdw>
              </a:effectLst>
            </a:endParaRPr>
          </a:p>
        </p:txBody>
      </p:sp>
      <p:grpSp>
        <p:nvGrpSpPr>
          <p:cNvPr id="12" name="Group 11">
            <a:extLst>
              <a:ext uri="{FF2B5EF4-FFF2-40B4-BE49-F238E27FC236}">
                <a16:creationId xmlns:a16="http://schemas.microsoft.com/office/drawing/2014/main" id="{BFAF2628-6735-9FDE-F897-02FEF313F65C}"/>
              </a:ext>
            </a:extLst>
          </p:cNvPr>
          <p:cNvGrpSpPr/>
          <p:nvPr/>
        </p:nvGrpSpPr>
        <p:grpSpPr>
          <a:xfrm>
            <a:off x="2931194" y="5087721"/>
            <a:ext cx="8100644" cy="1418807"/>
            <a:chOff x="1250885" y="2949786"/>
            <a:chExt cx="5890438" cy="1418807"/>
          </a:xfrm>
        </p:grpSpPr>
        <p:sp>
          <p:nvSpPr>
            <p:cNvPr id="16" name="Rectangle 15">
              <a:extLst>
                <a:ext uri="{FF2B5EF4-FFF2-40B4-BE49-F238E27FC236}">
                  <a16:creationId xmlns:a16="http://schemas.microsoft.com/office/drawing/2014/main" id="{85FDFAAD-E014-7E6C-514A-4D848611F579}"/>
                </a:ext>
              </a:extLst>
            </p:cNvPr>
            <p:cNvSpPr/>
            <p:nvPr/>
          </p:nvSpPr>
          <p:spPr>
            <a:xfrm>
              <a:off x="1250885" y="2949786"/>
              <a:ext cx="5796360" cy="1372797"/>
            </a:xfrm>
            <a:prstGeom prst="rect">
              <a:avLst/>
            </a:prstGeom>
          </p:spPr>
          <p:style>
            <a:lnRef idx="1">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a:lstStyle/>
            <a:p>
              <a:endParaRPr lang="en-US" dirty="0">
                <a:ln w="0"/>
                <a:solidFill>
                  <a:schemeClr val="tx1"/>
                </a:solidFill>
                <a:effectLst>
                  <a:outerShdw blurRad="38100" dist="19050" dir="2700000" algn="tl" rotWithShape="0">
                    <a:schemeClr val="dk1">
                      <a:alpha val="40000"/>
                    </a:schemeClr>
                  </a:outerShdw>
                </a:effectLst>
              </a:endParaRPr>
            </a:p>
          </p:txBody>
        </p:sp>
        <p:sp>
          <p:nvSpPr>
            <p:cNvPr id="17" name="TextBox 16">
              <a:extLst>
                <a:ext uri="{FF2B5EF4-FFF2-40B4-BE49-F238E27FC236}">
                  <a16:creationId xmlns:a16="http://schemas.microsoft.com/office/drawing/2014/main" id="{EA1D709A-994D-8F7D-508C-CA0C30891782}"/>
                </a:ext>
              </a:extLst>
            </p:cNvPr>
            <p:cNvSpPr txBox="1"/>
            <p:nvPr/>
          </p:nvSpPr>
          <p:spPr>
            <a:xfrm>
              <a:off x="1330061" y="2995796"/>
              <a:ext cx="5811262" cy="137279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5609" tIns="348691" rIns="105609" bIns="348691" numCol="1" spcCol="1270" anchor="ctr" anchorCtr="0">
              <a:noAutofit/>
            </a:bodyPr>
            <a:lstStyle/>
            <a:p>
              <a:pPr marL="171450" lvl="0" indent="-171450" algn="l" defTabSz="488950">
                <a:lnSpc>
                  <a:spcPct val="100000"/>
                </a:lnSpc>
                <a:spcBef>
                  <a:spcPct val="0"/>
                </a:spcBef>
                <a:spcAft>
                  <a:spcPct val="35000"/>
                </a:spcAft>
                <a:buFont typeface="Wingdings" panose="05000000000000000000" pitchFamily="2" charset="2"/>
                <a:buChar char="ü"/>
              </a:pPr>
              <a:r>
                <a:rPr lang="en-US" sz="1200" kern="1200" dirty="0">
                  <a:ln w="0"/>
                  <a:solidFill>
                    <a:schemeClr val="tx1"/>
                  </a:solidFill>
                  <a:effectLst>
                    <a:outerShdw blurRad="38100" dist="19050" dir="2700000" algn="tl" rotWithShape="0">
                      <a:schemeClr val="dk1">
                        <a:alpha val="40000"/>
                      </a:schemeClr>
                    </a:outerShdw>
                  </a:effectLst>
                </a:rPr>
                <a:t>Mandatory Minimum - 51% MWBE Investment Manager participation</a:t>
              </a:r>
            </a:p>
            <a:p>
              <a:pPr marL="171450" lvl="0" indent="-171450" algn="l" defTabSz="488950">
                <a:lnSpc>
                  <a:spcPct val="100000"/>
                </a:lnSpc>
                <a:spcBef>
                  <a:spcPct val="0"/>
                </a:spcBef>
                <a:spcAft>
                  <a:spcPct val="35000"/>
                </a:spcAft>
                <a:buFont typeface="Wingdings" panose="05000000000000000000" pitchFamily="2" charset="2"/>
                <a:buChar char="ü"/>
              </a:pPr>
              <a:r>
                <a:rPr lang="en-US" sz="1200" kern="1200" dirty="0">
                  <a:ln w="0"/>
                  <a:solidFill>
                    <a:schemeClr val="tx1"/>
                  </a:solidFill>
                  <a:effectLst>
                    <a:outerShdw blurRad="38100" dist="19050" dir="2700000" algn="tl" rotWithShape="0">
                      <a:schemeClr val="dk1">
                        <a:alpha val="40000"/>
                      </a:schemeClr>
                    </a:outerShdw>
                  </a:effectLst>
                </a:rPr>
                <a:t>Pension Retirement Plan has 63.2% of plan assets managed by MWBE Investment Managers </a:t>
              </a:r>
              <a:r>
                <a:rPr lang="en-US" sz="1300" b="1" kern="1200" dirty="0">
                  <a:ln w="0"/>
                  <a:solidFill>
                    <a:schemeClr val="accent6">
                      <a:lumMod val="75000"/>
                    </a:schemeClr>
                  </a:solidFill>
                  <a:effectLst>
                    <a:outerShdw blurRad="38100" dist="19050" dir="2700000" algn="tl" rotWithShape="0">
                      <a:schemeClr val="dk1">
                        <a:alpha val="40000"/>
                      </a:schemeClr>
                    </a:outerShdw>
                  </a:effectLst>
                </a:rPr>
                <a:t>(3.5% Increase LY)</a:t>
              </a:r>
            </a:p>
            <a:p>
              <a:pPr marL="171450" lvl="0" indent="-171450" algn="l" defTabSz="488950">
                <a:lnSpc>
                  <a:spcPct val="100000"/>
                </a:lnSpc>
                <a:spcBef>
                  <a:spcPct val="0"/>
                </a:spcBef>
                <a:spcAft>
                  <a:spcPct val="35000"/>
                </a:spcAft>
                <a:buFont typeface="Wingdings" panose="05000000000000000000" pitchFamily="2" charset="2"/>
                <a:buChar char="ü"/>
              </a:pPr>
              <a:r>
                <a:rPr lang="en-US" sz="1200" kern="1200" dirty="0">
                  <a:ln w="0"/>
                  <a:solidFill>
                    <a:schemeClr val="tx1"/>
                  </a:solidFill>
                  <a:effectLst>
                    <a:outerShdw blurRad="38100" dist="19050" dir="2700000" algn="tl" rotWithShape="0">
                      <a:schemeClr val="dk1">
                        <a:alpha val="40000"/>
                      </a:schemeClr>
                    </a:outerShdw>
                  </a:effectLst>
                </a:rPr>
                <a:t>Over $192,800,000 invested with MWBE Investment Management Firms as of </a:t>
              </a:r>
              <a:r>
                <a:rPr lang="en-US" sz="1200" dirty="0">
                  <a:ln w="0"/>
                  <a:solidFill>
                    <a:schemeClr val="tx1"/>
                  </a:solidFill>
                  <a:effectLst>
                    <a:outerShdw blurRad="38100" dist="19050" dir="2700000" algn="tl" rotWithShape="0">
                      <a:schemeClr val="dk1">
                        <a:alpha val="40000"/>
                      </a:schemeClr>
                    </a:outerShdw>
                  </a:effectLst>
                </a:rPr>
                <a:t>12/31/2024</a:t>
              </a:r>
              <a:r>
                <a:rPr lang="en-US" sz="1200" kern="1200" dirty="0">
                  <a:ln w="0"/>
                  <a:solidFill>
                    <a:schemeClr val="tx1"/>
                  </a:solidFill>
                  <a:effectLst>
                    <a:outerShdw blurRad="38100" dist="19050" dir="2700000" algn="tl" rotWithShape="0">
                      <a:schemeClr val="dk1">
                        <a:alpha val="40000"/>
                      </a:schemeClr>
                    </a:outerShdw>
                  </a:effectLst>
                </a:rPr>
                <a:t>  </a:t>
              </a:r>
              <a:r>
                <a:rPr lang="en-US" sz="1300" b="1" kern="1200" dirty="0">
                  <a:ln w="0"/>
                  <a:solidFill>
                    <a:schemeClr val="accent6">
                      <a:lumMod val="75000"/>
                    </a:schemeClr>
                  </a:solidFill>
                  <a:effectLst>
                    <a:outerShdw blurRad="38100" dist="19050" dir="2700000" algn="tl" rotWithShape="0">
                      <a:schemeClr val="dk1">
                        <a:alpha val="40000"/>
                      </a:schemeClr>
                    </a:outerShdw>
                  </a:effectLst>
                </a:rPr>
                <a:t>(</a:t>
              </a:r>
              <a:r>
                <a:rPr lang="en-US" sz="1300" b="1" dirty="0">
                  <a:ln w="0"/>
                  <a:solidFill>
                    <a:schemeClr val="accent6">
                      <a:lumMod val="75000"/>
                    </a:schemeClr>
                  </a:solidFill>
                  <a:effectLst>
                    <a:outerShdw blurRad="38100" dist="19050" dir="2700000" algn="tl" rotWithShape="0">
                      <a:schemeClr val="dk1">
                        <a:alpha val="40000"/>
                      </a:schemeClr>
                    </a:outerShdw>
                  </a:effectLst>
                </a:rPr>
                <a:t>$12.8M |</a:t>
              </a:r>
              <a:r>
                <a:rPr lang="en-US" sz="1300" b="1" kern="1200" dirty="0">
                  <a:ln w="0"/>
                  <a:solidFill>
                    <a:schemeClr val="accent6">
                      <a:lumMod val="75000"/>
                    </a:schemeClr>
                  </a:solidFill>
                  <a:effectLst>
                    <a:outerShdw blurRad="38100" dist="19050" dir="2700000" algn="tl" rotWithShape="0">
                      <a:schemeClr val="dk1">
                        <a:alpha val="40000"/>
                      </a:schemeClr>
                    </a:outerShdw>
                  </a:effectLst>
                </a:rPr>
                <a:t>6.6% Increase LY) </a:t>
              </a:r>
            </a:p>
          </p:txBody>
        </p:sp>
      </p:grpSp>
      <p:sp>
        <p:nvSpPr>
          <p:cNvPr id="15" name="TextBox 14">
            <a:extLst>
              <a:ext uri="{FF2B5EF4-FFF2-40B4-BE49-F238E27FC236}">
                <a16:creationId xmlns:a16="http://schemas.microsoft.com/office/drawing/2014/main" id="{848C595D-51DA-F398-4056-D538152F5D00}"/>
              </a:ext>
            </a:extLst>
          </p:cNvPr>
          <p:cNvSpPr txBox="1"/>
          <p:nvPr/>
        </p:nvSpPr>
        <p:spPr>
          <a:xfrm>
            <a:off x="618954" y="5064322"/>
            <a:ext cx="1929384" cy="1372797"/>
          </a:xfrm>
          <a:prstGeom prst="rect">
            <a:avLst/>
          </a:prstGeom>
          <a:solidFill>
            <a:schemeClr val="accent2">
              <a:lumMod val="60000"/>
              <a:lumOff val="40000"/>
            </a:schemeClr>
          </a:solidFill>
          <a:ln>
            <a:solidFill>
              <a:schemeClr val="accent4">
                <a:lumMod val="40000"/>
                <a:lumOff val="60000"/>
              </a:schemeClr>
            </a:solidFill>
          </a:ln>
        </p:spPr>
        <p:style>
          <a:lnRef idx="0">
            <a:scrgbClr r="0" g="0" b="0"/>
          </a:lnRef>
          <a:fillRef idx="0">
            <a:scrgbClr r="0" g="0" b="0"/>
          </a:fillRef>
          <a:effectRef idx="0">
            <a:scrgbClr r="0" g="0" b="0"/>
          </a:effectRef>
          <a:fontRef idx="minor">
            <a:schemeClr val="lt1"/>
          </a:fontRef>
        </p:style>
        <p:txBody>
          <a:bodyPr spcFirstLastPara="0" vert="horz" wrap="square" lIns="72006" tIns="135602" rIns="72006" bIns="135602" numCol="1" spcCol="1270" anchor="ctr" anchorCtr="0">
            <a:noAutofit/>
          </a:bodyPr>
          <a:lstStyle/>
          <a:p>
            <a:pPr marL="0" lvl="0" indent="0" algn="ctr" defTabSz="622300">
              <a:lnSpc>
                <a:spcPct val="90000"/>
              </a:lnSpc>
              <a:spcBef>
                <a:spcPct val="0"/>
              </a:spcBef>
              <a:spcAft>
                <a:spcPct val="35000"/>
              </a:spcAft>
              <a:buNone/>
            </a:pPr>
            <a:r>
              <a:rPr lang="en-US" sz="1600" u="sng" kern="1200" dirty="0">
                <a:ln w="0"/>
                <a:solidFill>
                  <a:schemeClr val="tx1"/>
                </a:solidFill>
                <a:effectLst>
                  <a:outerShdw blurRad="38100" dist="19050" dir="2700000" algn="tl" rotWithShape="0">
                    <a:schemeClr val="dk1">
                      <a:alpha val="40000"/>
                    </a:schemeClr>
                  </a:outerShdw>
                </a:effectLst>
              </a:rPr>
              <a:t>Commitment to Diversity &amp; Equity:</a:t>
            </a:r>
            <a:endParaRPr lang="en-US" sz="1600" kern="120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317735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15148-67AA-B7C4-8468-FF0482AE067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4BBFA9-2C69-BC83-5A58-252DC20386EC}"/>
              </a:ext>
            </a:extLst>
          </p:cNvPr>
          <p:cNvSpPr>
            <a:spLocks noGrp="1"/>
          </p:cNvSpPr>
          <p:nvPr>
            <p:ph sz="half" idx="2"/>
          </p:nvPr>
        </p:nvSpPr>
        <p:spPr>
          <a:xfrm>
            <a:off x="305269" y="1609796"/>
            <a:ext cx="10884776" cy="4567847"/>
          </a:xfrm>
        </p:spPr>
        <p:txBody>
          <a:bodyPr>
            <a:normAutofit/>
          </a:bodyPr>
          <a:lstStyle/>
          <a:p>
            <a:pPr lvl="1">
              <a:buFont typeface="Wingdings" panose="05000000000000000000" pitchFamily="2" charset="2"/>
              <a:buChar char="v"/>
            </a:pPr>
            <a:endParaRPr lang="en-US" sz="1600" dirty="0">
              <a:solidFill>
                <a:schemeClr val="accent2"/>
              </a:solidFill>
              <a:cs typeface="Calibri"/>
            </a:endParaRPr>
          </a:p>
          <a:p>
            <a:pPr lvl="1"/>
            <a:endParaRPr lang="en-US" sz="1200" b="1" dirty="0">
              <a:solidFill>
                <a:srgbClr val="ED7D31"/>
              </a:solidFill>
              <a:cs typeface="Calibri"/>
            </a:endParaRPr>
          </a:p>
          <a:p>
            <a:pPr lvl="1"/>
            <a:endParaRPr lang="en-US" dirty="0">
              <a:cs typeface="Calibri" panose="020F0502020204030204"/>
            </a:endParaRPr>
          </a:p>
        </p:txBody>
      </p:sp>
      <p:sp>
        <p:nvSpPr>
          <p:cNvPr id="3" name="Content Placeholder 2">
            <a:extLst>
              <a:ext uri="{FF2B5EF4-FFF2-40B4-BE49-F238E27FC236}">
                <a16:creationId xmlns:a16="http://schemas.microsoft.com/office/drawing/2014/main" id="{7090882F-CAF2-06EE-CFAF-7F0C2712F2EF}"/>
              </a:ext>
            </a:extLst>
          </p:cNvPr>
          <p:cNvSpPr>
            <a:spLocks noGrp="1"/>
          </p:cNvSpPr>
          <p:nvPr>
            <p:ph sz="half" idx="13"/>
          </p:nvPr>
        </p:nvSpPr>
        <p:spPr>
          <a:xfrm>
            <a:off x="303142" y="892058"/>
            <a:ext cx="9917266" cy="1184770"/>
          </a:xfrm>
        </p:spPr>
        <p:txBody>
          <a:bodyPr vert="horz" lIns="91440" tIns="45720" rIns="91440" bIns="45720" rtlCol="0" anchor="t">
            <a:noAutofit/>
          </a:bodyPr>
          <a:lstStyle/>
          <a:p>
            <a:r>
              <a:rPr lang="en-US" sz="1600" dirty="0"/>
              <a:t>Question 1. - Notwithstanding the role of the Pension Commission as defined per city code, but realizing the Treasurer’s Office oversees the Pension Funds that amass to ~$345M, please discuss if there are any budgetary consideration for Retiree Pensioners to receive some type of Cost-of Living Adjustment, while understanding there are annual budgetary COLAs for active employees. </a:t>
            </a:r>
            <a:endParaRPr lang="en-US" sz="1600" dirty="0">
              <a:ea typeface="Calibri"/>
              <a:cs typeface="Calibri"/>
            </a:endParaRPr>
          </a:p>
          <a:p>
            <a:endParaRPr lang="en-US" sz="2000" b="0" dirty="0"/>
          </a:p>
          <a:p>
            <a:endParaRPr lang="en-US" sz="2000" b="0" dirty="0">
              <a:ea typeface="Calibri" panose="020F0502020204030204"/>
              <a:cs typeface="Calibri" panose="020F0502020204030204"/>
            </a:endParaRPr>
          </a:p>
        </p:txBody>
      </p:sp>
      <p:sp>
        <p:nvSpPr>
          <p:cNvPr id="5" name="Content Placeholder 1">
            <a:extLst>
              <a:ext uri="{FF2B5EF4-FFF2-40B4-BE49-F238E27FC236}">
                <a16:creationId xmlns:a16="http://schemas.microsoft.com/office/drawing/2014/main" id="{C9FA5DEA-BACA-36CF-F377-FCC1D02F7964}"/>
              </a:ext>
            </a:extLst>
          </p:cNvPr>
          <p:cNvSpPr txBox="1">
            <a:spLocks/>
          </p:cNvSpPr>
          <p:nvPr/>
        </p:nvSpPr>
        <p:spPr>
          <a:xfrm>
            <a:off x="473998" y="2186739"/>
            <a:ext cx="10884776" cy="45678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v"/>
            </a:pPr>
            <a:r>
              <a:rPr lang="en-US" sz="1800" dirty="0">
                <a:ea typeface="Times New Roman" panose="02020603050405020304" pitchFamily="18" charset="0"/>
              </a:rPr>
              <a:t>There is </a:t>
            </a:r>
            <a:r>
              <a:rPr lang="en-US" sz="1800" b="1" dirty="0">
                <a:solidFill>
                  <a:schemeClr val="accent6"/>
                </a:solidFill>
              </a:rPr>
              <a:t>no budgetary mechanism to ENSURE</a:t>
            </a:r>
            <a:r>
              <a:rPr lang="en-US" sz="1800" b="1" dirty="0">
                <a:solidFill>
                  <a:schemeClr val="accent2"/>
                </a:solidFill>
              </a:rPr>
              <a:t> </a:t>
            </a:r>
            <a:r>
              <a:rPr lang="en-US" sz="1800" dirty="0">
                <a:ea typeface="Times New Roman" panose="02020603050405020304" pitchFamily="18" charset="0"/>
              </a:rPr>
              <a:t>that a COLA is received.</a:t>
            </a:r>
            <a:endParaRPr lang="en-US" sz="1800" dirty="0">
              <a:ea typeface="Times New Roman" panose="02020603050405020304" pitchFamily="18" charset="0"/>
              <a:cs typeface="Calibri"/>
            </a:endParaRPr>
          </a:p>
          <a:p>
            <a:pPr>
              <a:buFont typeface="Wingdings" panose="05000000000000000000" pitchFamily="2" charset="2"/>
              <a:buChar char="v"/>
            </a:pPr>
            <a:r>
              <a:rPr lang="en-US" sz="1800" dirty="0">
                <a:ea typeface="Times New Roman" panose="02020603050405020304" pitchFamily="18" charset="0"/>
              </a:rPr>
              <a:t>The </a:t>
            </a:r>
            <a:r>
              <a:rPr lang="en-US" sz="1800" b="1" dirty="0">
                <a:solidFill>
                  <a:schemeClr val="accent6"/>
                </a:solidFill>
              </a:rPr>
              <a:t>Pension Commission</a:t>
            </a:r>
            <a:r>
              <a:rPr lang="en-US" sz="1800" b="1" dirty="0">
                <a:solidFill>
                  <a:schemeClr val="accent2"/>
                </a:solidFill>
              </a:rPr>
              <a:t> </a:t>
            </a:r>
            <a:r>
              <a:rPr lang="en-US" sz="1800" dirty="0">
                <a:ea typeface="Times New Roman" panose="02020603050405020304" pitchFamily="18" charset="0"/>
              </a:rPr>
              <a:t>is the statutory mechanism to </a:t>
            </a:r>
            <a:r>
              <a:rPr lang="en-US" sz="1800" b="1" dirty="0">
                <a:solidFill>
                  <a:schemeClr val="accent6"/>
                </a:solidFill>
              </a:rPr>
              <a:t>CONSIDER</a:t>
            </a:r>
            <a:r>
              <a:rPr lang="en-US" sz="1800" dirty="0">
                <a:ea typeface="Times New Roman" panose="02020603050405020304" pitchFamily="18" charset="0"/>
              </a:rPr>
              <a:t> the </a:t>
            </a:r>
            <a:r>
              <a:rPr lang="en-US" sz="1800" b="1" dirty="0">
                <a:solidFill>
                  <a:schemeClr val="accent6"/>
                </a:solidFill>
              </a:rPr>
              <a:t>FINANCIAL VIABILITY of a COLA</a:t>
            </a:r>
            <a:r>
              <a:rPr lang="en-US" sz="1800" b="1" dirty="0">
                <a:solidFill>
                  <a:schemeClr val="accent2"/>
                </a:solidFill>
              </a:rPr>
              <a:t> </a:t>
            </a:r>
            <a:r>
              <a:rPr lang="en-US" sz="1800" dirty="0">
                <a:ea typeface="Times New Roman" panose="02020603050405020304" pitchFamily="18" charset="0"/>
              </a:rPr>
              <a:t>on an annual basis.  </a:t>
            </a:r>
            <a:endParaRPr lang="en-US" sz="1800" b="1" dirty="0">
              <a:solidFill>
                <a:srgbClr val="70AD47"/>
              </a:solidFill>
              <a:ea typeface="Calibri"/>
              <a:cs typeface="Calibri"/>
            </a:endParaRPr>
          </a:p>
          <a:p>
            <a:pPr>
              <a:buFont typeface="Wingdings" panose="05000000000000000000" pitchFamily="2" charset="2"/>
              <a:buChar char="v"/>
            </a:pPr>
            <a:r>
              <a:rPr lang="en-US" sz="1800" dirty="0">
                <a:ea typeface="Times New Roman" panose="02020603050405020304" pitchFamily="18" charset="0"/>
              </a:rPr>
              <a:t>This charge is articulated in </a:t>
            </a:r>
            <a:r>
              <a:rPr lang="en-US" sz="1800" b="1" dirty="0">
                <a:solidFill>
                  <a:schemeClr val="accent6"/>
                </a:solidFill>
              </a:rPr>
              <a:t>Section 39-6 of City Code:</a:t>
            </a:r>
            <a:endParaRPr lang="en-US" sz="1800" b="1" dirty="0">
              <a:solidFill>
                <a:schemeClr val="accent6"/>
              </a:solidFill>
              <a:ea typeface="Calibri"/>
              <a:cs typeface="Calibri"/>
            </a:endParaRPr>
          </a:p>
          <a:p>
            <a:pPr marL="0" indent="0">
              <a:buFont typeface="Arial" panose="020B0604020202020204" pitchFamily="34" charset="0"/>
              <a:buNone/>
            </a:pPr>
            <a:endParaRPr lang="en-US" sz="800" dirty="0">
              <a:solidFill>
                <a:schemeClr val="accent2"/>
              </a:solidFill>
            </a:endParaRPr>
          </a:p>
          <a:p>
            <a:pPr lvl="1"/>
            <a:r>
              <a:rPr lang="en-US" sz="1400" dirty="0">
                <a:cs typeface="Times New Roman"/>
              </a:rPr>
              <a:t>39-6 (a) Establishment. There is hereby established a city pension commission for the primary purpose of </a:t>
            </a:r>
            <a:r>
              <a:rPr lang="en-US" sz="1400" b="1" dirty="0">
                <a:solidFill>
                  <a:schemeClr val="accent6"/>
                </a:solidFill>
              </a:rPr>
              <a:t>conducting annual reviews of the overall financial condition of the city</a:t>
            </a:r>
            <a:r>
              <a:rPr lang="en-US" sz="1400" dirty="0">
                <a:cs typeface="Times New Roman"/>
              </a:rPr>
              <a:t> and determining whether cost of living increases should be recommended for all city retirees</a:t>
            </a:r>
            <a:endParaRPr lang="en-US" sz="1400" dirty="0">
              <a:ea typeface="Calibri"/>
              <a:cs typeface="Times New Roman"/>
            </a:endParaRPr>
          </a:p>
          <a:p>
            <a:pPr lvl="1"/>
            <a:r>
              <a:rPr lang="en-US" sz="1400" dirty="0">
                <a:ea typeface="+mn-lt"/>
                <a:cs typeface="+mn-lt"/>
              </a:rPr>
              <a:t>39-6 (c) Pension commission duties and responsibilities. The pension commission, beginning in January of each year, </a:t>
            </a:r>
            <a:r>
              <a:rPr lang="en-US" sz="1400" b="1" dirty="0">
                <a:solidFill>
                  <a:schemeClr val="accent6"/>
                </a:solidFill>
              </a:rPr>
              <a:t>shall review the city's overall financial condition</a:t>
            </a:r>
            <a:r>
              <a:rPr lang="en-US" sz="1400" dirty="0">
                <a:solidFill>
                  <a:schemeClr val="accent6"/>
                </a:solidFill>
                <a:ea typeface="+mn-lt"/>
                <a:cs typeface="+mn-lt"/>
              </a:rPr>
              <a:t> and </a:t>
            </a:r>
            <a:r>
              <a:rPr lang="en-US" sz="1400" b="1" dirty="0">
                <a:solidFill>
                  <a:schemeClr val="accent6"/>
                </a:solidFill>
                <a:ea typeface="+mn-lt"/>
                <a:cs typeface="+mn-lt"/>
              </a:rPr>
              <a:t>formulate recommendations regarding cost-of-living increases</a:t>
            </a:r>
            <a:r>
              <a:rPr lang="en-US" sz="1400" dirty="0">
                <a:solidFill>
                  <a:schemeClr val="accent6"/>
                </a:solidFill>
                <a:ea typeface="+mn-lt"/>
                <a:cs typeface="+mn-lt"/>
              </a:rPr>
              <a:t>, </a:t>
            </a:r>
            <a:r>
              <a:rPr lang="en-US" sz="1400" b="1" dirty="0">
                <a:solidFill>
                  <a:schemeClr val="accent6"/>
                </a:solidFill>
                <a:ea typeface="+mn-lt"/>
                <a:cs typeface="+mn-lt"/>
              </a:rPr>
              <a:t>if any</a:t>
            </a:r>
            <a:r>
              <a:rPr lang="en-US" sz="1400" dirty="0">
                <a:solidFill>
                  <a:schemeClr val="accent6"/>
                </a:solidFill>
                <a:ea typeface="+mn-lt"/>
                <a:cs typeface="+mn-lt"/>
              </a:rPr>
              <a:t>,</a:t>
            </a:r>
            <a:r>
              <a:rPr lang="en-US" sz="1400" dirty="0">
                <a:ea typeface="+mn-lt"/>
                <a:cs typeface="+mn-lt"/>
              </a:rPr>
              <a:t> for all city retirees during the calendar year. </a:t>
            </a:r>
            <a:r>
              <a:rPr lang="en-US" sz="1400" dirty="0">
                <a:ea typeface="+mn-lt"/>
                <a:cs typeface="Calibri"/>
              </a:rPr>
              <a:t>The</a:t>
            </a:r>
            <a:r>
              <a:rPr lang="en-US" sz="1400" dirty="0">
                <a:solidFill>
                  <a:schemeClr val="accent6"/>
                </a:solidFill>
                <a:ea typeface="+mn-lt"/>
                <a:cs typeface="Calibri"/>
              </a:rPr>
              <a:t> </a:t>
            </a:r>
            <a:r>
              <a:rPr lang="en-US" sz="1400" b="1" dirty="0">
                <a:solidFill>
                  <a:schemeClr val="accent6"/>
                </a:solidFill>
                <a:ea typeface="+mn-lt"/>
                <a:cs typeface="Calibri"/>
              </a:rPr>
              <a:t>pension commission's recommendation...shall be forwarded to city council and to the mayor</a:t>
            </a:r>
            <a:r>
              <a:rPr lang="en-US" sz="1400" dirty="0">
                <a:ea typeface="+mn-lt"/>
                <a:cs typeface="Calibri"/>
              </a:rPr>
              <a:t> not later than April 15 of the calendar year in which the recommendation is made. In any instance in which the recommendation is more than the amount of zero dollars, the pension commission shall hold another meeting between 20 and 30 business days later to affirm, rescind or lessen the amount of the recommendation after review of the financial impact</a:t>
            </a:r>
            <a:r>
              <a:rPr lang="en-US" sz="1400" b="1" dirty="0">
                <a:ea typeface="+mn-lt"/>
                <a:cs typeface="Calibri"/>
              </a:rPr>
              <a:t>.</a:t>
            </a:r>
            <a:r>
              <a:rPr lang="en-US" sz="1400" dirty="0">
                <a:ea typeface="+mn-lt"/>
                <a:cs typeface="Calibri"/>
              </a:rPr>
              <a:t> This shall be the only agenda item, and the only action taken, shall be as set forth herein. The administration shall prepare, or cause to be prepared, an ordinance to implement the pension commission's recommendation. Such ordinance shall be presented to the full city council and shall be voted upon not later than June 30 of that same calendar year.</a:t>
            </a:r>
          </a:p>
          <a:p>
            <a:pPr lvl="1"/>
            <a:r>
              <a:rPr lang="en-US" sz="1400" dirty="0">
                <a:cs typeface="Times New Roman"/>
              </a:rPr>
              <a:t>39-6 (d)</a:t>
            </a:r>
            <a:r>
              <a:rPr lang="en-US" sz="1400" b="1" dirty="0">
                <a:cs typeface="Times New Roman"/>
              </a:rPr>
              <a:t> </a:t>
            </a:r>
            <a:r>
              <a:rPr lang="en-US" sz="1400" dirty="0"/>
              <a:t>Review of fiscal condition</a:t>
            </a:r>
            <a:r>
              <a:rPr lang="en-US" sz="1400" dirty="0">
                <a:cs typeface="Times New Roman"/>
              </a:rPr>
              <a:t>. In reviewing the overall fiscal condition of the city, the commission shall review and consider the most recent reports issued by the Wilmington Financial and economic Advisory Committee (WEFAC) and the City's expenditure review board</a:t>
            </a:r>
            <a:endParaRPr lang="en-US" sz="1400" dirty="0">
              <a:ea typeface="Calibri"/>
              <a:cs typeface="Calibri" panose="020F0502020204030204"/>
            </a:endParaRPr>
          </a:p>
          <a:p>
            <a:pPr lvl="1">
              <a:buFont typeface="Wingdings" panose="05000000000000000000" pitchFamily="2" charset="2"/>
              <a:buChar char="v"/>
            </a:pPr>
            <a:endParaRPr lang="en-US" sz="1800" dirty="0">
              <a:solidFill>
                <a:schemeClr val="accent2"/>
              </a:solidFill>
              <a:ea typeface="Calibri"/>
              <a:cs typeface="Calibri"/>
            </a:endParaRPr>
          </a:p>
          <a:p>
            <a:pPr lvl="1"/>
            <a:endParaRPr lang="en-US" sz="1200" b="1" dirty="0">
              <a:solidFill>
                <a:srgbClr val="ED7D31"/>
              </a:solidFill>
              <a:cs typeface="Calibri"/>
            </a:endParaRPr>
          </a:p>
          <a:p>
            <a:pPr lvl="1"/>
            <a:endParaRPr lang="en-US" dirty="0">
              <a:cs typeface="Calibri" panose="020F0502020204030204"/>
            </a:endParaRPr>
          </a:p>
        </p:txBody>
      </p:sp>
    </p:spTree>
    <p:extLst>
      <p:ext uri="{BB962C8B-B14F-4D97-AF65-F5344CB8AC3E}">
        <p14:creationId xmlns:p14="http://schemas.microsoft.com/office/powerpoint/2010/main" val="2720892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4658E-CC6B-4803-BFED-B136B26A5F2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CA31E6-F016-045B-D537-456172814266}"/>
              </a:ext>
            </a:extLst>
          </p:cNvPr>
          <p:cNvSpPr>
            <a:spLocks noGrp="1"/>
          </p:cNvSpPr>
          <p:nvPr>
            <p:ph sz="half" idx="2"/>
          </p:nvPr>
        </p:nvSpPr>
        <p:spPr>
          <a:xfrm>
            <a:off x="653612" y="2290153"/>
            <a:ext cx="10884776" cy="4567847"/>
          </a:xfrm>
        </p:spPr>
        <p:txBody>
          <a:bodyPr>
            <a:normAutofit/>
          </a:bodyPr>
          <a:lstStyle/>
          <a:p>
            <a:pPr lvl="1">
              <a:buFont typeface="Wingdings" panose="05000000000000000000" pitchFamily="2" charset="2"/>
              <a:buChar char="v"/>
            </a:pPr>
            <a:endParaRPr lang="en-US" sz="1600" dirty="0">
              <a:solidFill>
                <a:schemeClr val="accent2"/>
              </a:solidFill>
              <a:cs typeface="Calibri"/>
            </a:endParaRPr>
          </a:p>
          <a:p>
            <a:pPr lvl="1"/>
            <a:endParaRPr lang="en-US" sz="1200" b="1" dirty="0">
              <a:solidFill>
                <a:srgbClr val="ED7D31"/>
              </a:solidFill>
              <a:cs typeface="Calibri"/>
            </a:endParaRPr>
          </a:p>
          <a:p>
            <a:pPr lvl="1"/>
            <a:endParaRPr lang="en-US" dirty="0">
              <a:cs typeface="Calibri" panose="020F0502020204030204"/>
            </a:endParaRPr>
          </a:p>
        </p:txBody>
      </p:sp>
      <p:sp>
        <p:nvSpPr>
          <p:cNvPr id="3" name="Content Placeholder 2">
            <a:extLst>
              <a:ext uri="{FF2B5EF4-FFF2-40B4-BE49-F238E27FC236}">
                <a16:creationId xmlns:a16="http://schemas.microsoft.com/office/drawing/2014/main" id="{DAB1FD80-83B6-0113-9D42-B9C77918F2D0}"/>
              </a:ext>
            </a:extLst>
          </p:cNvPr>
          <p:cNvSpPr>
            <a:spLocks noGrp="1"/>
          </p:cNvSpPr>
          <p:nvPr>
            <p:ph sz="half" idx="13"/>
          </p:nvPr>
        </p:nvSpPr>
        <p:spPr>
          <a:xfrm>
            <a:off x="341242" y="1115215"/>
            <a:ext cx="9917266" cy="3302041"/>
          </a:xfrm>
        </p:spPr>
        <p:txBody>
          <a:bodyPr vert="horz" lIns="91440" tIns="45720" rIns="91440" bIns="45720" rtlCol="0" anchor="t">
            <a:noAutofit/>
          </a:bodyPr>
          <a:lstStyle/>
          <a:p>
            <a:r>
              <a:rPr lang="en-US" sz="2400" dirty="0"/>
              <a:t>Question 1a. Specify the last time within the last 10 years that each union membership and nonunion pensioners received any budgetary COLA, and if any, specify the year and the COLA amount per each category of retiree pensioners.</a:t>
            </a:r>
            <a:endParaRPr lang="en-US" sz="2400" dirty="0">
              <a:highlight>
                <a:srgbClr val="FFFF00"/>
              </a:highlight>
              <a:ea typeface="Calibri"/>
              <a:cs typeface="Calibri"/>
            </a:endParaRPr>
          </a:p>
        </p:txBody>
      </p:sp>
      <p:sp>
        <p:nvSpPr>
          <p:cNvPr id="4" name="TextBox 3">
            <a:extLst>
              <a:ext uri="{FF2B5EF4-FFF2-40B4-BE49-F238E27FC236}">
                <a16:creationId xmlns:a16="http://schemas.microsoft.com/office/drawing/2014/main" id="{6A249305-A257-34F1-D4F9-F7DA27743EF6}"/>
              </a:ext>
            </a:extLst>
          </p:cNvPr>
          <p:cNvSpPr txBox="1"/>
          <p:nvPr/>
        </p:nvSpPr>
        <p:spPr>
          <a:xfrm>
            <a:off x="544286" y="2536372"/>
            <a:ext cx="11000015" cy="33547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lnSpc>
                <a:spcPts val="1350"/>
              </a:lnSpc>
              <a:buFont typeface="Wingdings,Sans-Serif"/>
              <a:buChar char="v"/>
            </a:pPr>
            <a:endParaRPr lang="en-US" sz="2000" dirty="0">
              <a:cs typeface="Arial"/>
            </a:endParaRPr>
          </a:p>
          <a:p>
            <a:pPr marL="228600" indent="-228600">
              <a:lnSpc>
                <a:spcPts val="1350"/>
              </a:lnSpc>
              <a:buFont typeface="Wingdings,Sans-Serif"/>
              <a:buChar char="v"/>
            </a:pPr>
            <a:endParaRPr lang="en-US" sz="2000" dirty="0">
              <a:cs typeface="Arial"/>
            </a:endParaRPr>
          </a:p>
          <a:p>
            <a:pPr marL="228600">
              <a:lnSpc>
                <a:spcPct val="150000"/>
              </a:lnSpc>
              <a:buFont typeface="Wingdings,Sans-Serif"/>
              <a:buChar char="v"/>
            </a:pPr>
            <a:r>
              <a:rPr lang="en-US" sz="2200" dirty="0">
                <a:cs typeface="Arial"/>
              </a:rPr>
              <a:t>The City has 6 pension plans and plans can contain members of multiple unions or collective bargaining units, which are </a:t>
            </a:r>
            <a:r>
              <a:rPr lang="en-US" sz="2200" b="1" dirty="0">
                <a:solidFill>
                  <a:schemeClr val="accent6"/>
                </a:solidFill>
                <a:cs typeface="Arial"/>
              </a:rPr>
              <a:t>all administered without distinction under each plan</a:t>
            </a:r>
            <a:r>
              <a:rPr lang="en-US" sz="2200" dirty="0">
                <a:solidFill>
                  <a:schemeClr val="accent6"/>
                </a:solidFill>
                <a:cs typeface="Arial"/>
              </a:rPr>
              <a:t>​.</a:t>
            </a:r>
            <a:endParaRPr lang="en-US" sz="2200" dirty="0">
              <a:solidFill>
                <a:schemeClr val="accent6"/>
              </a:solidFill>
              <a:ea typeface="Calibri"/>
              <a:cs typeface="Arial"/>
            </a:endParaRPr>
          </a:p>
          <a:p>
            <a:pPr marL="228600">
              <a:lnSpc>
                <a:spcPct val="150000"/>
              </a:lnSpc>
              <a:buFont typeface="Wingdings,Sans-Serif"/>
              <a:buChar char="v"/>
            </a:pPr>
            <a:endParaRPr lang="en-US" sz="2200" dirty="0">
              <a:ea typeface="Calibri"/>
              <a:cs typeface="Arial"/>
            </a:endParaRPr>
          </a:p>
          <a:p>
            <a:pPr marL="228600">
              <a:lnSpc>
                <a:spcPct val="150000"/>
              </a:lnSpc>
              <a:buFont typeface="Wingdings,Sans-Serif"/>
              <a:buChar char="v"/>
            </a:pPr>
            <a:r>
              <a:rPr lang="en-US" sz="2200" dirty="0">
                <a:cs typeface="Arial"/>
              </a:rPr>
              <a:t>The Pension Commission has not made a recommendation specifically for a COLA</a:t>
            </a:r>
            <a:r>
              <a:rPr lang="en-US" sz="2200" b="1" dirty="0">
                <a:solidFill>
                  <a:srgbClr val="ED7D31"/>
                </a:solidFill>
                <a:cs typeface="Arial"/>
              </a:rPr>
              <a:t> </a:t>
            </a:r>
            <a:r>
              <a:rPr lang="en-US" sz="2200" dirty="0">
                <a:cs typeface="Arial"/>
              </a:rPr>
              <a:t>to Pension Plan beneficiaries within the last 10 years​.</a:t>
            </a:r>
            <a:endParaRPr lang="en-US" sz="2200" dirty="0">
              <a:ea typeface="Calibri"/>
              <a:cs typeface="Arial"/>
            </a:endParaRPr>
          </a:p>
          <a:p>
            <a:pPr marL="228600" lvl="1">
              <a:lnSpc>
                <a:spcPct val="150000"/>
              </a:lnSpc>
              <a:buFont typeface=""/>
              <a:buChar char="•"/>
            </a:pPr>
            <a:endParaRPr lang="en-US" dirty="0">
              <a:latin typeface="Arial"/>
              <a:cs typeface="Arial"/>
            </a:endParaRPr>
          </a:p>
        </p:txBody>
      </p:sp>
    </p:spTree>
    <p:extLst>
      <p:ext uri="{BB962C8B-B14F-4D97-AF65-F5344CB8AC3E}">
        <p14:creationId xmlns:p14="http://schemas.microsoft.com/office/powerpoint/2010/main" val="1658010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68A406-F996-6140-023D-FF370D1903D5}"/>
              </a:ext>
            </a:extLst>
          </p:cNvPr>
          <p:cNvSpPr>
            <a:spLocks noGrp="1"/>
          </p:cNvSpPr>
          <p:nvPr>
            <p:ph sz="half" idx="2"/>
          </p:nvPr>
        </p:nvSpPr>
        <p:spPr>
          <a:xfrm>
            <a:off x="752597" y="2517362"/>
            <a:ext cx="10884776" cy="3075335"/>
          </a:xfrm>
        </p:spPr>
        <p:txBody>
          <a:bodyPr>
            <a:normAutofit/>
          </a:bodyPr>
          <a:lstStyle/>
          <a:p>
            <a:endParaRPr lang="en-US" sz="1800" dirty="0">
              <a:ea typeface="Calibri"/>
              <a:cs typeface="Calibri"/>
            </a:endParaRPr>
          </a:p>
          <a:p>
            <a:pPr marL="0" indent="0">
              <a:buNone/>
            </a:pPr>
            <a:r>
              <a:rPr lang="en-US" sz="2400" b="1" u="sng" kern="100" dirty="0">
                <a:solidFill>
                  <a:schemeClr val="accent6"/>
                </a:solidFill>
                <a:latin typeface="Calibri"/>
                <a:ea typeface="Calibri"/>
                <a:cs typeface="Times New Roman"/>
              </a:rPr>
              <a:t>Retirement Benefits &amp; Pension Manager:</a:t>
            </a:r>
            <a:endParaRPr lang="en-US" sz="2400" b="1" i="0" u="none" strike="noStrike" baseline="0" dirty="0">
              <a:solidFill>
                <a:schemeClr val="accent6"/>
              </a:solidFill>
              <a:latin typeface="Calibri"/>
              <a:ea typeface="Calibri"/>
              <a:cs typeface="Times New Roman"/>
            </a:endParaRPr>
          </a:p>
          <a:p>
            <a:pPr lvl="1">
              <a:buFont typeface="Wingdings" panose="020B0604020202020204" pitchFamily="34" charset="0"/>
              <a:buChar char="v"/>
            </a:pPr>
            <a:r>
              <a:rPr lang="en-US" dirty="0">
                <a:solidFill>
                  <a:srgbClr val="000000"/>
                </a:solidFill>
              </a:rPr>
              <a:t> Filled as of April 14th.</a:t>
            </a:r>
            <a:endParaRPr lang="en-US" b="1" dirty="0">
              <a:solidFill>
                <a:srgbClr val="ED7D31"/>
              </a:solidFill>
              <a:ea typeface="Calibri" panose="020F0502020204030204"/>
              <a:cs typeface="Calibri" panose="020F0502020204030204"/>
            </a:endParaRPr>
          </a:p>
          <a:p>
            <a:pPr lvl="1">
              <a:buFont typeface="Wingdings" panose="020B0604020202020204" pitchFamily="34" charset="0"/>
              <a:buChar char="v"/>
            </a:pPr>
            <a:r>
              <a:rPr lang="en-US" dirty="0">
                <a:ea typeface="Calibri" panose="020F0502020204030204"/>
                <a:cs typeface="Calibri" panose="020F0502020204030204"/>
              </a:rPr>
              <a:t> Title change and updated responsibilities amended in the FY25 budget and carried into the upcoming fiscal year.</a:t>
            </a:r>
          </a:p>
          <a:p>
            <a:pPr lvl="1">
              <a:buFont typeface="Wingdings" panose="020B0604020202020204" pitchFamily="34" charset="0"/>
              <a:buChar char="v"/>
            </a:pPr>
            <a:r>
              <a:rPr lang="en-US" dirty="0">
                <a:solidFill>
                  <a:srgbClr val="000000"/>
                </a:solidFill>
              </a:rPr>
              <a:t> Appointee brings a wealth of experience in retiree benefits, fiscal management, and wellness programming. </a:t>
            </a:r>
            <a:endParaRPr lang="en-US" b="1" i="0" u="none" strike="noStrike" baseline="0" dirty="0">
              <a:solidFill>
                <a:schemeClr val="accent2"/>
              </a:solidFill>
              <a:ea typeface="Calibri"/>
              <a:cs typeface="Calibri"/>
            </a:endParaRPr>
          </a:p>
          <a:p>
            <a:pPr lvl="1">
              <a:defRPr/>
            </a:pPr>
            <a:endParaRPr lang="en-US" sz="1600" dirty="0">
              <a:solidFill>
                <a:srgbClr val="000000"/>
              </a:solidFill>
              <a:ea typeface="Calibri"/>
              <a:cs typeface="Calibri"/>
            </a:endParaRPr>
          </a:p>
          <a:p>
            <a:endParaRPr lang="en-US" dirty="0"/>
          </a:p>
        </p:txBody>
      </p:sp>
      <p:sp>
        <p:nvSpPr>
          <p:cNvPr id="3" name="Content Placeholder 2">
            <a:extLst>
              <a:ext uri="{FF2B5EF4-FFF2-40B4-BE49-F238E27FC236}">
                <a16:creationId xmlns:a16="http://schemas.microsoft.com/office/drawing/2014/main" id="{40246CD3-DC88-A062-F63C-9490D9E0163E}"/>
              </a:ext>
            </a:extLst>
          </p:cNvPr>
          <p:cNvSpPr>
            <a:spLocks noGrp="1"/>
          </p:cNvSpPr>
          <p:nvPr>
            <p:ph sz="half" idx="13"/>
          </p:nvPr>
        </p:nvSpPr>
        <p:spPr>
          <a:xfrm>
            <a:off x="280282" y="1153289"/>
            <a:ext cx="9581170" cy="970933"/>
          </a:xfrm>
        </p:spPr>
        <p:txBody>
          <a:bodyPr vert="horz" lIns="91440" tIns="45720" rIns="91440" bIns="45720" rtlCol="0" anchor="t">
            <a:noAutofit/>
          </a:bodyPr>
          <a:lstStyle/>
          <a:p>
            <a:r>
              <a:rPr lang="en-US" sz="2400" dirty="0"/>
              <a:t>Question 2. Discuss any proposed changes to positions (new position, deleted position, upgrade, realignment, transition, downgrade, title change, salary changes, etc.)</a:t>
            </a:r>
            <a:endParaRPr lang="en-US" sz="2400" dirty="0">
              <a:ea typeface="Calibri"/>
              <a:cs typeface="Calibri"/>
            </a:endParaRPr>
          </a:p>
          <a:p>
            <a:endParaRPr lang="en-US" dirty="0"/>
          </a:p>
        </p:txBody>
      </p:sp>
    </p:spTree>
    <p:extLst>
      <p:ext uri="{BB962C8B-B14F-4D97-AF65-F5344CB8AC3E}">
        <p14:creationId xmlns:p14="http://schemas.microsoft.com/office/powerpoint/2010/main" val="3945432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A5C634-2F52-EC28-3C2C-04CC6212B595}"/>
              </a:ext>
            </a:extLst>
          </p:cNvPr>
          <p:cNvSpPr>
            <a:spLocks noGrp="1"/>
          </p:cNvSpPr>
          <p:nvPr>
            <p:ph sz="half" idx="2"/>
          </p:nvPr>
        </p:nvSpPr>
        <p:spPr>
          <a:xfrm>
            <a:off x="651836" y="2290651"/>
            <a:ext cx="10884776" cy="4127021"/>
          </a:xfrm>
        </p:spPr>
        <p:txBody>
          <a:bodyPr/>
          <a:lstStyle/>
          <a:p>
            <a:pPr marL="0" indent="0">
              <a:lnSpc>
                <a:spcPct val="107000"/>
              </a:lnSpc>
              <a:spcBef>
                <a:spcPts val="0"/>
              </a:spcBef>
              <a:spcAft>
                <a:spcPts val="800"/>
              </a:spcAft>
              <a:buNone/>
            </a:pPr>
            <a:endParaRPr lang="en-US" sz="1600" dirty="0">
              <a:ea typeface="Times New Roman" panose="02020603050405020304" pitchFamily="18" charset="0"/>
              <a:cs typeface="Times New Roman"/>
            </a:endParaRPr>
          </a:p>
          <a:p>
            <a:pPr>
              <a:lnSpc>
                <a:spcPct val="107000"/>
              </a:lnSpc>
              <a:spcBef>
                <a:spcPts val="0"/>
              </a:spcBef>
              <a:spcAft>
                <a:spcPts val="800"/>
              </a:spcAft>
              <a:buFont typeface="Wingdings" panose="05000000000000000000" pitchFamily="2" charset="2"/>
              <a:buChar char="v"/>
            </a:pPr>
            <a:r>
              <a:rPr lang="en-US" sz="2600" dirty="0">
                <a:ea typeface="Calibri"/>
                <a:cs typeface="Times New Roman"/>
              </a:rPr>
              <a:t>The</a:t>
            </a:r>
            <a:r>
              <a:rPr lang="en-US" sz="2600" dirty="0">
                <a:ea typeface="Times New Roman" panose="02020603050405020304" pitchFamily="18" charset="0"/>
                <a:cs typeface="Times New Roman"/>
              </a:rPr>
              <a:t> City has </a:t>
            </a:r>
            <a:r>
              <a:rPr lang="en-US" sz="2600" b="1" dirty="0">
                <a:solidFill>
                  <a:schemeClr val="accent6"/>
                </a:solidFill>
                <a:ea typeface="Times New Roman" panose="02020603050405020304" pitchFamily="18" charset="0"/>
                <a:cs typeface="Times New Roman"/>
              </a:rPr>
              <a:t>met or exceeded the ADC over the past 3 fiscal years.</a:t>
            </a:r>
            <a:endParaRPr lang="en-US" sz="2600" dirty="0">
              <a:solidFill>
                <a:schemeClr val="accent6"/>
              </a:solidFill>
              <a:ea typeface="Calibri"/>
              <a:cs typeface="Calibri"/>
            </a:endParaRPr>
          </a:p>
          <a:p>
            <a:pPr>
              <a:lnSpc>
                <a:spcPct val="107000"/>
              </a:lnSpc>
              <a:spcBef>
                <a:spcPts val="0"/>
              </a:spcBef>
              <a:spcAft>
                <a:spcPts val="800"/>
              </a:spcAft>
              <a:buFont typeface="Wingdings" panose="05000000000000000000" pitchFamily="2" charset="2"/>
              <a:buChar char="v"/>
            </a:pPr>
            <a:r>
              <a:rPr lang="en-US" sz="2600" dirty="0">
                <a:ea typeface="Times New Roman" panose="02020603050405020304" pitchFamily="18" charset="0"/>
                <a:cs typeface="Times New Roman"/>
              </a:rPr>
              <a:t>Below</a:t>
            </a:r>
            <a:r>
              <a:rPr lang="en-US" sz="2600" dirty="0">
                <a:effectLst/>
                <a:ea typeface="Times New Roman" panose="02020603050405020304" pitchFamily="18" charset="0"/>
                <a:cs typeface="Times New Roman"/>
              </a:rPr>
              <a:t> is a summary from the Required Supplementary Information contained in our GASB 67/68 reports:</a:t>
            </a:r>
            <a:endParaRPr lang="en-US" sz="2600" dirty="0">
              <a:ea typeface="Calibri"/>
              <a:cs typeface="Calibri"/>
            </a:endParaRPr>
          </a:p>
          <a:p>
            <a:pPr marL="0" marR="0" lvl="0" indent="0">
              <a:spcBef>
                <a:spcPts val="0"/>
              </a:spcBef>
              <a:spcAft>
                <a:spcPts val="0"/>
              </a:spcAft>
              <a:buNone/>
            </a:pPr>
            <a:endParaRPr lang="en-US" sz="2600" dirty="0">
              <a:effectLst/>
              <a:ea typeface="Aptos" panose="020B0004020202020204" pitchFamily="34" charset="0"/>
              <a:cs typeface="Times New Roman" panose="02020603050405020304" pitchFamily="18" charset="0"/>
            </a:endParaRPr>
          </a:p>
          <a:p>
            <a:pPr marR="0" lvl="1">
              <a:spcBef>
                <a:spcPts val="0"/>
              </a:spcBef>
              <a:spcAft>
                <a:spcPts val="0"/>
              </a:spcAft>
            </a:pPr>
            <a:r>
              <a:rPr lang="en-US" sz="2600" dirty="0">
                <a:effectLst/>
                <a:ea typeface="Times New Roman" panose="02020603050405020304" pitchFamily="18" charset="0"/>
                <a:cs typeface="Calibri"/>
              </a:rPr>
              <a:t>FY 202</a:t>
            </a:r>
            <a:r>
              <a:rPr lang="en-US" sz="2600" dirty="0">
                <a:ea typeface="Times New Roman" panose="02020603050405020304" pitchFamily="18" charset="0"/>
                <a:cs typeface="Calibri"/>
              </a:rPr>
              <a:t>4</a:t>
            </a:r>
            <a:r>
              <a:rPr lang="en-US" sz="2600" dirty="0">
                <a:effectLst/>
                <a:ea typeface="Times New Roman" panose="02020603050405020304" pitchFamily="18" charset="0"/>
                <a:cs typeface="Calibri"/>
              </a:rPr>
              <a:t>: ADC = $</a:t>
            </a:r>
            <a:r>
              <a:rPr lang="en-US" sz="2600" dirty="0">
                <a:ea typeface="Times New Roman" panose="02020603050405020304" pitchFamily="18" charset="0"/>
                <a:cs typeface="Calibri"/>
              </a:rPr>
              <a:t>13.2mm</a:t>
            </a:r>
            <a:r>
              <a:rPr lang="en-US" sz="2600" dirty="0">
                <a:effectLst/>
                <a:ea typeface="Times New Roman" panose="02020603050405020304" pitchFamily="18" charset="0"/>
                <a:cs typeface="Calibri"/>
              </a:rPr>
              <a:t>, </a:t>
            </a:r>
            <a:r>
              <a:rPr lang="en-US" sz="2600" b="1" dirty="0">
                <a:solidFill>
                  <a:schemeClr val="accent6"/>
                </a:solidFill>
              </a:rPr>
              <a:t>Contribution = $15.0mm</a:t>
            </a:r>
            <a:endParaRPr lang="en-US" sz="2600" b="1" dirty="0">
              <a:solidFill>
                <a:schemeClr val="accent6"/>
              </a:solidFill>
              <a:ea typeface="Calibri"/>
              <a:cs typeface="Calibri"/>
            </a:endParaRPr>
          </a:p>
          <a:p>
            <a:pPr marR="0" lvl="1">
              <a:spcBef>
                <a:spcPts val="0"/>
              </a:spcBef>
              <a:spcAft>
                <a:spcPts val="0"/>
              </a:spcAft>
            </a:pPr>
            <a:r>
              <a:rPr lang="en-US" sz="2600" dirty="0">
                <a:effectLst/>
                <a:ea typeface="Times New Roman" panose="02020603050405020304" pitchFamily="18" charset="0"/>
                <a:cs typeface="Calibri"/>
              </a:rPr>
              <a:t>FY 2023: ADC = $</a:t>
            </a:r>
            <a:r>
              <a:rPr lang="en-US" sz="2600" dirty="0">
                <a:ea typeface="Times New Roman" panose="02020603050405020304" pitchFamily="18" charset="0"/>
                <a:cs typeface="Calibri"/>
              </a:rPr>
              <a:t>17.2mm</a:t>
            </a:r>
            <a:r>
              <a:rPr lang="en-US" sz="2600" dirty="0">
                <a:effectLst/>
                <a:ea typeface="Times New Roman" panose="02020603050405020304" pitchFamily="18" charset="0"/>
                <a:cs typeface="Calibri"/>
              </a:rPr>
              <a:t>, </a:t>
            </a:r>
            <a:r>
              <a:rPr lang="en-US" sz="2600" b="1" dirty="0">
                <a:solidFill>
                  <a:schemeClr val="accent6"/>
                </a:solidFill>
              </a:rPr>
              <a:t>Contribution = $19.2mm</a:t>
            </a:r>
            <a:endParaRPr lang="en-US" sz="2600" b="1" dirty="0">
              <a:solidFill>
                <a:schemeClr val="accent6"/>
              </a:solidFill>
              <a:ea typeface="Calibri"/>
              <a:cs typeface="Calibri"/>
            </a:endParaRPr>
          </a:p>
          <a:p>
            <a:pPr lvl="1">
              <a:spcBef>
                <a:spcPts val="0"/>
              </a:spcBef>
            </a:pPr>
            <a:r>
              <a:rPr lang="en-US" sz="2600" dirty="0">
                <a:effectLst/>
                <a:ea typeface="Times New Roman" panose="02020603050405020304" pitchFamily="18" charset="0"/>
                <a:cs typeface="Calibri"/>
              </a:rPr>
              <a:t>FY 2022: ADC = $</a:t>
            </a:r>
            <a:r>
              <a:rPr lang="en-US" sz="2600" dirty="0">
                <a:ea typeface="Times New Roman" panose="02020603050405020304" pitchFamily="18" charset="0"/>
                <a:cs typeface="Calibri"/>
              </a:rPr>
              <a:t>17.3mm</a:t>
            </a:r>
            <a:r>
              <a:rPr lang="en-US" sz="2600" dirty="0">
                <a:effectLst/>
                <a:ea typeface="Times New Roman" panose="02020603050405020304" pitchFamily="18" charset="0"/>
                <a:cs typeface="Calibri"/>
              </a:rPr>
              <a:t>, </a:t>
            </a:r>
            <a:r>
              <a:rPr lang="en-US" sz="2600" b="1" dirty="0">
                <a:solidFill>
                  <a:schemeClr val="accent6"/>
                </a:solidFill>
              </a:rPr>
              <a:t>Contribution = $17.3mm</a:t>
            </a:r>
            <a:endParaRPr lang="en-US" sz="2600" b="1" dirty="0">
              <a:solidFill>
                <a:schemeClr val="accent6"/>
              </a:solidFill>
              <a:ea typeface="Calibri"/>
              <a:cs typeface="Calibri"/>
            </a:endParaRPr>
          </a:p>
          <a:p>
            <a:endParaRPr lang="en-US" dirty="0"/>
          </a:p>
        </p:txBody>
      </p:sp>
      <p:sp>
        <p:nvSpPr>
          <p:cNvPr id="3" name="Content Placeholder 2">
            <a:extLst>
              <a:ext uri="{FF2B5EF4-FFF2-40B4-BE49-F238E27FC236}">
                <a16:creationId xmlns:a16="http://schemas.microsoft.com/office/drawing/2014/main" id="{022AEEFA-C7E9-11EC-1CFE-D67B3C3082CC}"/>
              </a:ext>
            </a:extLst>
          </p:cNvPr>
          <p:cNvSpPr>
            <a:spLocks noGrp="1"/>
          </p:cNvSpPr>
          <p:nvPr>
            <p:ph sz="half" idx="13"/>
          </p:nvPr>
        </p:nvSpPr>
        <p:spPr>
          <a:xfrm>
            <a:off x="280282" y="1153289"/>
            <a:ext cx="9761789" cy="719053"/>
          </a:xfrm>
        </p:spPr>
        <p:txBody>
          <a:bodyPr vert="horz" lIns="91440" tIns="45720" rIns="91440" bIns="45720" rtlCol="0" anchor="t">
            <a:noAutofit/>
          </a:bodyPr>
          <a:lstStyle/>
          <a:p>
            <a:r>
              <a:rPr lang="en-US" sz="2200" dirty="0"/>
              <a:t>Question 3. Discuss the amount of the City’s unfunded pension liability. Is the City on target for meeting the Annual Required Contribution (ARC) which is now referred to as Actuarially Determined Employer Contribution? </a:t>
            </a:r>
            <a:endParaRPr lang="en-US" sz="2200" dirty="0">
              <a:ea typeface="Calibri"/>
              <a:cs typeface="Calibri"/>
            </a:endParaRPr>
          </a:p>
          <a:p>
            <a:endParaRPr lang="en-US" sz="2800" dirty="0">
              <a:ea typeface="Calibri"/>
              <a:cs typeface="Calibri"/>
            </a:endParaRPr>
          </a:p>
        </p:txBody>
      </p:sp>
    </p:spTree>
    <p:extLst>
      <p:ext uri="{BB962C8B-B14F-4D97-AF65-F5344CB8AC3E}">
        <p14:creationId xmlns:p14="http://schemas.microsoft.com/office/powerpoint/2010/main" val="934270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4BAA3-F6C3-344A-4076-55C76B3AA9B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10FF91-F257-6B57-892B-B5F28A768889}"/>
              </a:ext>
            </a:extLst>
          </p:cNvPr>
          <p:cNvSpPr>
            <a:spLocks noGrp="1"/>
          </p:cNvSpPr>
          <p:nvPr>
            <p:ph sz="half" idx="2"/>
          </p:nvPr>
        </p:nvSpPr>
        <p:spPr>
          <a:xfrm>
            <a:off x="651836" y="2366221"/>
            <a:ext cx="10884776" cy="3503567"/>
          </a:xfrm>
        </p:spPr>
        <p:txBody>
          <a:bodyPr/>
          <a:lstStyle/>
          <a:p>
            <a:pPr marL="57150" indent="-285750">
              <a:spcBef>
                <a:spcPts val="0"/>
              </a:spcBef>
              <a:buFont typeface="Wingdings,Sans-Serif" panose="020B0604020202020204" pitchFamily="34" charset="0"/>
              <a:buChar char="v"/>
            </a:pPr>
            <a:r>
              <a:rPr lang="en-US" sz="2400" dirty="0">
                <a:ea typeface="Calibri"/>
                <a:cs typeface="Calibri"/>
              </a:rPr>
              <a:t>Based on the FYE 2024 preliminary actuarial valuation results, the </a:t>
            </a:r>
            <a:r>
              <a:rPr lang="en-US" sz="2400" b="1" dirty="0">
                <a:solidFill>
                  <a:schemeClr val="accent6"/>
                </a:solidFill>
                <a:ea typeface="Calibri"/>
                <a:cs typeface="Calibri"/>
              </a:rPr>
              <a:t>City is currently 84% toward reaching its goal of a fully funded Pension </a:t>
            </a:r>
            <a:r>
              <a:rPr lang="en-US" sz="2400" dirty="0">
                <a:ea typeface="Calibri"/>
                <a:cs typeface="Calibri"/>
              </a:rPr>
              <a:t>(based on MVA - Market Value of Assets)</a:t>
            </a:r>
          </a:p>
          <a:p>
            <a:pPr marL="57150" indent="-285750">
              <a:spcBef>
                <a:spcPts val="0"/>
              </a:spcBef>
              <a:buFont typeface="Wingdings,Sans-Serif" panose="020B0604020202020204" pitchFamily="34" charset="0"/>
              <a:buChar char="v"/>
            </a:pPr>
            <a:endParaRPr lang="en-US" sz="2400" dirty="0">
              <a:ea typeface="Calibri"/>
              <a:cs typeface="Calibri"/>
            </a:endParaRPr>
          </a:p>
          <a:p>
            <a:pPr marL="57150" indent="-285750">
              <a:spcBef>
                <a:spcPts val="0"/>
              </a:spcBef>
              <a:buFont typeface="Wingdings,Sans-Serif" panose="020B0604020202020204" pitchFamily="34" charset="0"/>
              <a:buChar char="v"/>
            </a:pPr>
            <a:r>
              <a:rPr lang="en-US" sz="2400" dirty="0">
                <a:ea typeface="Calibri"/>
                <a:cs typeface="Calibri"/>
              </a:rPr>
              <a:t>Assuming a consistent 7.2% return on assets each year, all actuarial assumptions are met each year, the City continues to pay the calculated ADC each year and all other Plan assumptions remain constant; we are </a:t>
            </a:r>
            <a:r>
              <a:rPr lang="en-US" sz="2400" b="1" dirty="0">
                <a:solidFill>
                  <a:schemeClr val="accent6"/>
                </a:solidFill>
                <a:ea typeface="Calibri"/>
                <a:cs typeface="Calibri"/>
              </a:rPr>
              <a:t>estimating the Plan will be 100% fully funded by FYE 2032.</a:t>
            </a:r>
            <a:endParaRPr lang="en-US" sz="2400" dirty="0">
              <a:solidFill>
                <a:schemeClr val="accent6"/>
              </a:solidFill>
              <a:ea typeface="Calibri"/>
              <a:cs typeface="Calibri"/>
            </a:endParaRPr>
          </a:p>
        </p:txBody>
      </p:sp>
      <p:sp>
        <p:nvSpPr>
          <p:cNvPr id="3" name="Content Placeholder 2">
            <a:extLst>
              <a:ext uri="{FF2B5EF4-FFF2-40B4-BE49-F238E27FC236}">
                <a16:creationId xmlns:a16="http://schemas.microsoft.com/office/drawing/2014/main" id="{B9133D48-7948-3391-4647-F8A4303DC028}"/>
              </a:ext>
            </a:extLst>
          </p:cNvPr>
          <p:cNvSpPr>
            <a:spLocks noGrp="1"/>
          </p:cNvSpPr>
          <p:nvPr>
            <p:ph sz="half" idx="13"/>
          </p:nvPr>
        </p:nvSpPr>
        <p:spPr>
          <a:xfrm>
            <a:off x="280282" y="1153289"/>
            <a:ext cx="9926610" cy="503573"/>
          </a:xfrm>
        </p:spPr>
        <p:txBody>
          <a:bodyPr vert="horz" lIns="91440" tIns="45720" rIns="91440" bIns="45720" rtlCol="0" anchor="t">
            <a:normAutofit/>
          </a:bodyPr>
          <a:lstStyle/>
          <a:p>
            <a:r>
              <a:rPr lang="en-US" sz="2600" dirty="0">
                <a:ea typeface="Calibri"/>
                <a:cs typeface="Calibri"/>
              </a:rPr>
              <a:t>3a. Specify estimated timeframe for being fully funded.</a:t>
            </a:r>
            <a:endParaRPr lang="en-US" sz="2600" dirty="0"/>
          </a:p>
          <a:p>
            <a:endParaRPr lang="en-US" dirty="0"/>
          </a:p>
        </p:txBody>
      </p:sp>
    </p:spTree>
    <p:extLst>
      <p:ext uri="{BB962C8B-B14F-4D97-AF65-F5344CB8AC3E}">
        <p14:creationId xmlns:p14="http://schemas.microsoft.com/office/powerpoint/2010/main" val="2488216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252B5A-9E2E-94CD-7A0E-BF27CCD62A9F}"/>
              </a:ext>
            </a:extLst>
          </p:cNvPr>
          <p:cNvSpPr>
            <a:spLocks noGrp="1"/>
          </p:cNvSpPr>
          <p:nvPr>
            <p:ph sz="half" idx="2"/>
          </p:nvPr>
        </p:nvSpPr>
        <p:spPr>
          <a:xfrm>
            <a:off x="587830" y="1904163"/>
            <a:ext cx="11263660" cy="4557593"/>
          </a:xfrm>
        </p:spPr>
        <p:txBody>
          <a:bodyPr>
            <a:normAutofit fontScale="85000" lnSpcReduction="20000"/>
          </a:bodyPr>
          <a:lstStyle/>
          <a:p>
            <a:pPr>
              <a:buFont typeface="Wingdings" panose="020B0604020202020204" pitchFamily="34" charset="0"/>
              <a:buChar char="v"/>
            </a:pPr>
            <a:endParaRPr lang="en-US" sz="2400" dirty="0"/>
          </a:p>
          <a:p>
            <a:pPr>
              <a:buFont typeface="Wingdings" panose="020B0604020202020204" pitchFamily="34" charset="0"/>
              <a:buChar char="v"/>
            </a:pPr>
            <a:r>
              <a:rPr lang="en-US" sz="2400" b="1" dirty="0">
                <a:solidFill>
                  <a:schemeClr val="accent6"/>
                </a:solidFill>
              </a:rPr>
              <a:t>The Pension Fund is subject to market volatility. </a:t>
            </a:r>
          </a:p>
          <a:p>
            <a:pPr marL="0" indent="0">
              <a:buNone/>
            </a:pPr>
            <a:endParaRPr lang="en-US" sz="2400" dirty="0">
              <a:latin typeface="Calibri"/>
              <a:ea typeface="Calibri" panose="020F0502020204030204"/>
              <a:cs typeface="Calibri" panose="020F0502020204030204"/>
            </a:endParaRPr>
          </a:p>
          <a:p>
            <a:pPr>
              <a:lnSpc>
                <a:spcPct val="110000"/>
              </a:lnSpc>
              <a:buFont typeface="Wingdings" panose="020B0604020202020204" pitchFamily="34" charset="0"/>
              <a:buChar char="v"/>
            </a:pPr>
            <a:r>
              <a:rPr lang="en-US" sz="2400" dirty="0"/>
              <a:t>Conservative Risk Profile</a:t>
            </a:r>
            <a:endParaRPr lang="en-US" sz="2400" dirty="0">
              <a:ea typeface="Calibri" panose="020F0502020204030204"/>
              <a:cs typeface="Calibri" panose="020F0502020204030204"/>
            </a:endParaRPr>
          </a:p>
          <a:p>
            <a:pPr lvl="1">
              <a:lnSpc>
                <a:spcPct val="110000"/>
              </a:lnSpc>
              <a:buFont typeface="Wingdings" panose="020B0604020202020204" pitchFamily="34" charset="0"/>
              <a:buChar char="§"/>
            </a:pPr>
            <a:r>
              <a:rPr lang="en-US" sz="2000" dirty="0">
                <a:latin typeface="Calibri"/>
                <a:ea typeface="Calibri" panose="020F0502020204030204"/>
                <a:cs typeface="Calibri" panose="020F0502020204030204"/>
              </a:rPr>
              <a:t>Limitations of investment vehicles as determined by the Investment Policy Statement (IPS).</a:t>
            </a:r>
          </a:p>
          <a:p>
            <a:pPr marL="457200" lvl="1" indent="0">
              <a:buNone/>
            </a:pPr>
            <a:endParaRPr lang="en-US" sz="2000" dirty="0">
              <a:latin typeface="Calibri"/>
              <a:ea typeface="Calibri" panose="020F0502020204030204"/>
              <a:cs typeface="Calibri" panose="020F0502020204030204"/>
            </a:endParaRPr>
          </a:p>
          <a:p>
            <a:pPr>
              <a:lnSpc>
                <a:spcPct val="120000"/>
              </a:lnSpc>
              <a:buFont typeface="Wingdings" panose="020B0604020202020204" pitchFamily="34" charset="0"/>
              <a:buChar char="v"/>
            </a:pPr>
            <a:r>
              <a:rPr lang="en-US" sz="2400" dirty="0"/>
              <a:t>Diversification Strategy: Our portfolio diversification strategy is designed to capture maximum upside benefit while minimizing downside risk.</a:t>
            </a:r>
            <a:endParaRPr lang="en-US" sz="2400" dirty="0">
              <a:ea typeface="Calibri" panose="020F0502020204030204"/>
              <a:cs typeface="Calibri" panose="020F0502020204030204"/>
            </a:endParaRPr>
          </a:p>
          <a:p>
            <a:pPr lvl="1">
              <a:lnSpc>
                <a:spcPct val="120000"/>
              </a:lnSpc>
              <a:buFont typeface="Wingdings" panose="020B0604020202020204" pitchFamily="34" charset="0"/>
              <a:buChar char="§"/>
            </a:pPr>
            <a:r>
              <a:rPr lang="en-US" sz="2000" dirty="0">
                <a:latin typeface="Calibri"/>
                <a:ea typeface="Calibri" panose="020F0502020204030204"/>
                <a:cs typeface="Calibri" panose="020F0502020204030204"/>
              </a:rPr>
              <a:t>Weekly investment portfolio rebalancing to ensure compliance with our investment target ranges.</a:t>
            </a:r>
          </a:p>
          <a:p>
            <a:pPr marL="457200" lvl="1" indent="0">
              <a:buNone/>
            </a:pPr>
            <a:endParaRPr lang="en-US" sz="2000" dirty="0">
              <a:latin typeface="Calibri"/>
              <a:ea typeface="Calibri" panose="020F0502020204030204"/>
              <a:cs typeface="Calibri" panose="020F0502020204030204"/>
            </a:endParaRPr>
          </a:p>
          <a:p>
            <a:pPr>
              <a:buFont typeface="Wingdings" panose="020B0604020202020204" pitchFamily="34" charset="0"/>
              <a:buChar char="v"/>
            </a:pPr>
            <a:r>
              <a:rPr lang="en-US" sz="2400" dirty="0"/>
              <a:t>Trusted investment advisor with a proven track record of performance.</a:t>
            </a:r>
          </a:p>
          <a:p>
            <a:pPr marL="0" indent="0">
              <a:buNone/>
            </a:pPr>
            <a:endParaRPr lang="en-US" sz="2400" dirty="0">
              <a:latin typeface="Calibri"/>
              <a:ea typeface="Calibri" panose="020F0502020204030204"/>
              <a:cs typeface="Calibri" panose="020F0502020204030204"/>
            </a:endParaRPr>
          </a:p>
          <a:p>
            <a:pPr>
              <a:buFont typeface="Wingdings" panose="020B0604020202020204" pitchFamily="34" charset="0"/>
              <a:buChar char="v"/>
            </a:pPr>
            <a:r>
              <a:rPr lang="en-US" sz="2400" dirty="0">
                <a:latin typeface="Calibri"/>
                <a:ea typeface="Calibri" panose="020F0502020204030204"/>
                <a:cs typeface="Calibri" panose="020F0502020204030204"/>
              </a:rPr>
              <a:t>Continuous evaluation of investment manager performance.</a:t>
            </a:r>
          </a:p>
          <a:p>
            <a:pPr marL="0" indent="0">
              <a:buNone/>
            </a:pPr>
            <a:endParaRPr lang="en-US" dirty="0">
              <a:ea typeface="Calibri"/>
              <a:cs typeface="Calibri"/>
            </a:endParaRPr>
          </a:p>
        </p:txBody>
      </p:sp>
      <p:sp>
        <p:nvSpPr>
          <p:cNvPr id="3" name="Content Placeholder 2">
            <a:extLst>
              <a:ext uri="{FF2B5EF4-FFF2-40B4-BE49-F238E27FC236}">
                <a16:creationId xmlns:a16="http://schemas.microsoft.com/office/drawing/2014/main" id="{8A78B2A6-F58A-204E-DEB3-5969A61E319F}"/>
              </a:ext>
            </a:extLst>
          </p:cNvPr>
          <p:cNvSpPr>
            <a:spLocks noGrp="1"/>
          </p:cNvSpPr>
          <p:nvPr>
            <p:ph sz="half" idx="13"/>
          </p:nvPr>
        </p:nvSpPr>
        <p:spPr>
          <a:xfrm>
            <a:off x="280282" y="1039934"/>
            <a:ext cx="9926610" cy="503573"/>
          </a:xfrm>
        </p:spPr>
        <p:txBody>
          <a:bodyPr vert="horz" lIns="91440" tIns="45720" rIns="91440" bIns="45720" rtlCol="0" anchor="t">
            <a:noAutofit/>
          </a:bodyPr>
          <a:lstStyle/>
          <a:p>
            <a:r>
              <a:rPr lang="en-US" sz="2400" dirty="0"/>
              <a:t>Question 3b. Specify policies in place to ensure the safeguards of the pension funds. </a:t>
            </a:r>
          </a:p>
          <a:p>
            <a:endParaRPr lang="en-US" dirty="0"/>
          </a:p>
        </p:txBody>
      </p:sp>
    </p:spTree>
    <p:extLst>
      <p:ext uri="{BB962C8B-B14F-4D97-AF65-F5344CB8AC3E}">
        <p14:creationId xmlns:p14="http://schemas.microsoft.com/office/powerpoint/2010/main" val="1693691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8DA891-528C-55D0-EC7B-961EA22A32B5}"/>
              </a:ext>
            </a:extLst>
          </p:cNvPr>
          <p:cNvSpPr>
            <a:spLocks noGrp="1"/>
          </p:cNvSpPr>
          <p:nvPr>
            <p:ph sz="half" idx="2"/>
          </p:nvPr>
        </p:nvSpPr>
        <p:spPr/>
        <p:txBody>
          <a:bodyPr/>
          <a:lstStyle/>
          <a:p>
            <a:endParaRPr lang="en-US" dirty="0">
              <a:ea typeface="Calibri"/>
              <a:cs typeface="Calibri"/>
            </a:endParaRPr>
          </a:p>
          <a:p>
            <a:pPr>
              <a:lnSpc>
                <a:spcPct val="100000"/>
              </a:lnSpc>
              <a:buFont typeface="Wingdings" panose="020B0604020202020204" pitchFamily="34" charset="0"/>
              <a:buChar char="v"/>
            </a:pPr>
            <a:r>
              <a:rPr lang="en-US" sz="2400" dirty="0">
                <a:ea typeface="Calibri"/>
                <a:cs typeface="Calibri"/>
              </a:rPr>
              <a:t>Public information regarding pensions &amp; 457B plans are readily available.</a:t>
            </a:r>
          </a:p>
          <a:p>
            <a:pPr>
              <a:lnSpc>
                <a:spcPct val="100000"/>
              </a:lnSpc>
              <a:buFont typeface="Wingdings" panose="020B0604020202020204" pitchFamily="34" charset="0"/>
              <a:buChar char="v"/>
            </a:pPr>
            <a:r>
              <a:rPr lang="en-US" sz="2400" dirty="0">
                <a:ea typeface="Calibri"/>
                <a:cs typeface="Calibri"/>
              </a:rPr>
              <a:t>All active &amp; non-active employees can access retirement information through ESS (Employee Self-Service) as well as an existing benefits website.</a:t>
            </a:r>
          </a:p>
          <a:p>
            <a:pPr>
              <a:lnSpc>
                <a:spcPct val="100000"/>
              </a:lnSpc>
              <a:buFont typeface="Wingdings" panose="020B0604020202020204" pitchFamily="34" charset="0"/>
              <a:buChar char="v"/>
            </a:pPr>
            <a:r>
              <a:rPr lang="en-US" sz="2400" dirty="0"/>
              <a:t> Retiree Benefits Website: </a:t>
            </a:r>
            <a:r>
              <a:rPr lang="en-US" sz="2400" dirty="0">
                <a:hlinkClick r:id="rId2"/>
              </a:rPr>
              <a:t>https://cowretirees.eebenefits.net/</a:t>
            </a:r>
            <a:endParaRPr lang="en-US" sz="2400" dirty="0"/>
          </a:p>
          <a:p>
            <a:pPr>
              <a:lnSpc>
                <a:spcPct val="100000"/>
              </a:lnSpc>
              <a:buFont typeface="Wingdings" panose="020B0604020202020204" pitchFamily="34" charset="0"/>
              <a:buChar char="v"/>
            </a:pPr>
            <a:r>
              <a:rPr lang="en-US" sz="2400" dirty="0">
                <a:ea typeface="Calibri" panose="020F0502020204030204"/>
                <a:cs typeface="Calibri" panose="020F0502020204030204"/>
              </a:rPr>
              <a:t>State Pension Website: </a:t>
            </a:r>
            <a:r>
              <a:rPr lang="en-US" sz="2400" dirty="0">
                <a:hlinkClick r:id="rId3" tooltip="https://open.omb.delaware.gov/"/>
              </a:rPr>
              <a:t>https://open.omb.delaware.gov/</a:t>
            </a:r>
            <a:endParaRPr lang="en-US" sz="2400" dirty="0">
              <a:ea typeface="Calibri" panose="020F0502020204030204"/>
              <a:cs typeface="Calibri" panose="020F0502020204030204"/>
            </a:endParaRPr>
          </a:p>
          <a:p>
            <a:pPr>
              <a:lnSpc>
                <a:spcPct val="100000"/>
              </a:lnSpc>
              <a:buFont typeface="Wingdings" panose="05000000000000000000" pitchFamily="2" charset="2"/>
              <a:buChar char="v"/>
            </a:pPr>
            <a:r>
              <a:rPr lang="en-US" sz="2400" dirty="0">
                <a:ea typeface="Calibri" panose="020F0502020204030204"/>
                <a:cs typeface="Calibri" panose="020F0502020204030204"/>
              </a:rPr>
              <a:t>Planning for more robust information including secure access to pension statements, etc.</a:t>
            </a:r>
          </a:p>
          <a:p>
            <a:pPr>
              <a:lnSpc>
                <a:spcPct val="100000"/>
              </a:lnSpc>
            </a:pPr>
            <a:endParaRPr lang="en-US" sz="2400" dirty="0">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2C2FD2F5-0241-E016-D266-A7B706D49502}"/>
              </a:ext>
            </a:extLst>
          </p:cNvPr>
          <p:cNvSpPr>
            <a:spLocks noGrp="1"/>
          </p:cNvSpPr>
          <p:nvPr>
            <p:ph sz="half" idx="13"/>
          </p:nvPr>
        </p:nvSpPr>
        <p:spPr>
          <a:xfrm>
            <a:off x="280282" y="1153289"/>
            <a:ext cx="10103238" cy="776022"/>
          </a:xfrm>
        </p:spPr>
        <p:txBody>
          <a:bodyPr vert="horz" lIns="91440" tIns="45720" rIns="91440" bIns="45720" rtlCol="0" anchor="t">
            <a:noAutofit/>
          </a:bodyPr>
          <a:lstStyle/>
          <a:p>
            <a:r>
              <a:rPr lang="en-US" sz="2400" dirty="0"/>
              <a:t>Question 3c. Specify any automation or apps so that active and non-active employees can access pension statements, materials, etc.</a:t>
            </a:r>
            <a:endParaRPr lang="en-US" sz="2400" dirty="0">
              <a:ea typeface="Calibri"/>
              <a:cs typeface="Calibri"/>
            </a:endParaRPr>
          </a:p>
        </p:txBody>
      </p:sp>
    </p:spTree>
    <p:extLst>
      <p:ext uri="{BB962C8B-B14F-4D97-AF65-F5344CB8AC3E}">
        <p14:creationId xmlns:p14="http://schemas.microsoft.com/office/powerpoint/2010/main" val="2927318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7958CB-2D5A-D7A2-B655-BA5CBEC80D37}"/>
              </a:ext>
            </a:extLst>
          </p:cNvPr>
          <p:cNvSpPr>
            <a:spLocks noGrp="1"/>
          </p:cNvSpPr>
          <p:nvPr>
            <p:ph sz="half" idx="2"/>
          </p:nvPr>
        </p:nvSpPr>
        <p:spPr>
          <a:xfrm>
            <a:off x="803619" y="2283952"/>
            <a:ext cx="10884776" cy="3472079"/>
          </a:xfrm>
        </p:spPr>
        <p:txBody>
          <a:bodyPr/>
          <a:lstStyle/>
          <a:p>
            <a:pPr>
              <a:lnSpc>
                <a:spcPct val="100000"/>
              </a:lnSpc>
              <a:buFont typeface="Wingdings" panose="05000000000000000000" pitchFamily="2" charset="2"/>
              <a:buChar char="v"/>
            </a:pPr>
            <a:r>
              <a:rPr lang="en-US" sz="2400" dirty="0">
                <a:latin typeface="Calibri"/>
              </a:rPr>
              <a:t>All Pension Statements are up to date.</a:t>
            </a:r>
          </a:p>
          <a:p>
            <a:pPr>
              <a:lnSpc>
                <a:spcPct val="100000"/>
              </a:lnSpc>
              <a:buFont typeface="Wingdings" panose="05000000000000000000" pitchFamily="2" charset="2"/>
              <a:buChar char="v"/>
            </a:pPr>
            <a:r>
              <a:rPr lang="en-US" sz="2400" dirty="0">
                <a:latin typeface="Calibri"/>
              </a:rPr>
              <a:t>Summer 2024: For previous year of active employment. (CY 2023)</a:t>
            </a:r>
            <a:endParaRPr lang="en-US" sz="2400" dirty="0">
              <a:latin typeface="Calibri"/>
              <a:ea typeface="Calibri"/>
              <a:cs typeface="Calibri"/>
            </a:endParaRPr>
          </a:p>
          <a:p>
            <a:pPr>
              <a:lnSpc>
                <a:spcPct val="100000"/>
              </a:lnSpc>
              <a:buFont typeface="Wingdings" panose="020B0604020202020204" pitchFamily="34" charset="0"/>
              <a:buChar char="v"/>
            </a:pPr>
            <a:r>
              <a:rPr lang="en-US" sz="2400" dirty="0">
                <a:latin typeface="Calibri"/>
              </a:rPr>
              <a:t>New pension statements are in process and expected to be delivered by summer 2025.</a:t>
            </a:r>
            <a:endParaRPr lang="en-US" sz="2400" dirty="0">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DDAFF63E-71E3-28CB-1DF9-53E06A4C5804}"/>
              </a:ext>
            </a:extLst>
          </p:cNvPr>
          <p:cNvSpPr>
            <a:spLocks noGrp="1"/>
          </p:cNvSpPr>
          <p:nvPr>
            <p:ph sz="half" idx="13"/>
          </p:nvPr>
        </p:nvSpPr>
        <p:spPr>
          <a:xfrm>
            <a:off x="280282" y="1101969"/>
            <a:ext cx="9895349" cy="525145"/>
          </a:xfrm>
        </p:spPr>
        <p:txBody>
          <a:bodyPr vert="horz" lIns="91440" tIns="45720" rIns="91440" bIns="45720" rtlCol="0" anchor="t">
            <a:normAutofit fontScale="85000" lnSpcReduction="10000"/>
          </a:bodyPr>
          <a:lstStyle/>
          <a:p>
            <a:r>
              <a:rPr lang="en-US" dirty="0"/>
              <a:t>3d. Specify last time active employees received updated pension statement. </a:t>
            </a:r>
            <a:endParaRPr lang="en-US" dirty="0">
              <a:ea typeface="Calibri"/>
              <a:cs typeface="Calibri"/>
            </a:endParaRPr>
          </a:p>
        </p:txBody>
      </p:sp>
    </p:spTree>
    <p:extLst>
      <p:ext uri="{BB962C8B-B14F-4D97-AF65-F5344CB8AC3E}">
        <p14:creationId xmlns:p14="http://schemas.microsoft.com/office/powerpoint/2010/main" val="2210807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E3BFD-737A-71B0-F573-F4C3C3E9D33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63647F-81D7-A82A-1FD8-85C6770FED28}"/>
              </a:ext>
            </a:extLst>
          </p:cNvPr>
          <p:cNvSpPr>
            <a:spLocks noGrp="1"/>
          </p:cNvSpPr>
          <p:nvPr>
            <p:ph sz="half" idx="13"/>
          </p:nvPr>
        </p:nvSpPr>
        <p:spPr>
          <a:xfrm>
            <a:off x="280282" y="1181424"/>
            <a:ext cx="10087607" cy="1754034"/>
          </a:xfrm>
        </p:spPr>
        <p:txBody>
          <a:bodyPr vert="horz" lIns="91440" tIns="45720" rIns="91440" bIns="45720" rtlCol="0" anchor="t">
            <a:normAutofit lnSpcReduction="10000"/>
          </a:bodyPr>
          <a:lstStyle/>
          <a:p>
            <a:pPr marL="0" indent="0">
              <a:buNone/>
            </a:pPr>
            <a:r>
              <a:rPr lang="en-US" dirty="0"/>
              <a:t>Question 4. </a:t>
            </a:r>
            <a:r>
              <a:rPr lang="en-US" sz="2400" dirty="0"/>
              <a:t>Discuss the planned use of ~$1M budgeted for Professional Services across both the General and Pension Funds, considering actuals has not exceeded $840K the last 2 years.</a:t>
            </a:r>
          </a:p>
          <a:p>
            <a:pPr lvl="2"/>
            <a:r>
              <a:rPr lang="en-US" sz="1900" b="1" dirty="0">
                <a:ea typeface="Calibri"/>
                <a:cs typeface="Calibri"/>
              </a:rPr>
              <a:t>4a. List vendors and specify if any of the vendors are DBE’s. </a:t>
            </a:r>
          </a:p>
          <a:p>
            <a:pPr lvl="2"/>
            <a:r>
              <a:rPr lang="en-US" sz="1900" b="1" dirty="0">
                <a:ea typeface="Calibri"/>
                <a:cs typeface="Calibri"/>
              </a:rPr>
              <a:t>4b. Specify any one-year reoccurring agreements</a:t>
            </a:r>
          </a:p>
          <a:p>
            <a:endParaRPr lang="en-US" sz="2400" dirty="0">
              <a:ea typeface="Calibri"/>
              <a:cs typeface="Calibri"/>
            </a:endParaRPr>
          </a:p>
          <a:p>
            <a:endParaRPr lang="en-US" dirty="0">
              <a:ea typeface="Calibri"/>
              <a:cs typeface="Calibri"/>
            </a:endParaRPr>
          </a:p>
        </p:txBody>
      </p:sp>
      <p:sp>
        <p:nvSpPr>
          <p:cNvPr id="6" name="TextBox 5">
            <a:extLst>
              <a:ext uri="{FF2B5EF4-FFF2-40B4-BE49-F238E27FC236}">
                <a16:creationId xmlns:a16="http://schemas.microsoft.com/office/drawing/2014/main" id="{6DA4099D-1BD8-4798-0B61-06476129B9B6}"/>
              </a:ext>
            </a:extLst>
          </p:cNvPr>
          <p:cNvSpPr txBox="1"/>
          <p:nvPr/>
        </p:nvSpPr>
        <p:spPr>
          <a:xfrm>
            <a:off x="843643" y="3135086"/>
            <a:ext cx="9682842" cy="35571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Wingdings,Sans-Serif"/>
              <a:buChar char="v"/>
            </a:pPr>
            <a:r>
              <a:rPr lang="en-US" sz="2200" dirty="0">
                <a:ea typeface="Calibri"/>
                <a:cs typeface="Arial"/>
              </a:rPr>
              <a:t>All professional fees are used for the operation and stewardship of the Treasury. Specifically, it is used for consultants and advisors pertaining to pension management, accounting, trustee fees, and programming. </a:t>
            </a:r>
            <a:endParaRPr lang="en-US" sz="2200" dirty="0">
              <a:ea typeface="Calibri" panose="020F0502020204030204"/>
              <a:cs typeface="Calibri" panose="020F0502020204030204"/>
            </a:endParaRPr>
          </a:p>
          <a:p>
            <a:pPr marL="228600" indent="-228600">
              <a:buFont typeface="Wingdings,Sans-Serif"/>
              <a:buChar char="v"/>
            </a:pPr>
            <a:endParaRPr lang="en-US" sz="2200" dirty="0">
              <a:ea typeface="Calibri"/>
              <a:cs typeface="Arial"/>
            </a:endParaRPr>
          </a:p>
          <a:p>
            <a:pPr marL="228600" indent="-228600">
              <a:buFont typeface="Wingdings,Sans-Serif"/>
              <a:buChar char="v"/>
            </a:pPr>
            <a:r>
              <a:rPr lang="en-US" sz="2200" dirty="0">
                <a:ea typeface="Calibri"/>
                <a:cs typeface="Arial"/>
              </a:rPr>
              <a:t>For pension fund professional fees: Consultant fees are tied to the market valuation of the pension fund, and investment manager fees are tied to the dollar value of funds under management, which vary with market performance.</a:t>
            </a:r>
          </a:p>
          <a:p>
            <a:pPr marL="228600" indent="-228600">
              <a:buFont typeface="Wingdings,Sans-Serif"/>
              <a:buChar char="v"/>
            </a:pPr>
            <a:endParaRPr lang="en-US" sz="2200" dirty="0">
              <a:ea typeface="Calibri"/>
              <a:cs typeface="Arial"/>
            </a:endParaRPr>
          </a:p>
          <a:p>
            <a:pPr marL="228600" indent="-228600">
              <a:buFont typeface="Wingdings,Sans-Serif"/>
              <a:buChar char="v"/>
            </a:pPr>
            <a:r>
              <a:rPr lang="en-US" sz="2200" dirty="0">
                <a:ea typeface="Calibri"/>
                <a:cs typeface="Arial"/>
              </a:rPr>
              <a:t>Further there are variable expenses (i.e. legal fees) that arise annually.</a:t>
            </a:r>
          </a:p>
          <a:p>
            <a:pPr marL="228600" indent="-228600">
              <a:lnSpc>
                <a:spcPts val="1500"/>
              </a:lnSpc>
              <a:buFont typeface="Wingdings,Sans-Serif"/>
              <a:buChar char="v"/>
            </a:pPr>
            <a:endParaRPr lang="en-US" sz="2200" dirty="0">
              <a:ea typeface="Calibri"/>
              <a:cs typeface="Arial"/>
            </a:endParaRPr>
          </a:p>
          <a:p>
            <a:pPr>
              <a:lnSpc>
                <a:spcPts val="1500"/>
              </a:lnSpc>
            </a:pPr>
            <a:endParaRPr lang="en-US" sz="2400" dirty="0">
              <a:ea typeface="Calibri"/>
              <a:cs typeface="Segoe UI"/>
            </a:endParaRPr>
          </a:p>
        </p:txBody>
      </p:sp>
    </p:spTree>
    <p:extLst>
      <p:ext uri="{BB962C8B-B14F-4D97-AF65-F5344CB8AC3E}">
        <p14:creationId xmlns:p14="http://schemas.microsoft.com/office/powerpoint/2010/main" val="4194697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9A05C-AB59-A01C-E10F-4311DF6AD15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55DBB5-9B4B-A9F6-975F-353BEA955C23}"/>
              </a:ext>
            </a:extLst>
          </p:cNvPr>
          <p:cNvSpPr>
            <a:spLocks noGrp="1"/>
          </p:cNvSpPr>
          <p:nvPr>
            <p:ph sz="half" idx="13"/>
          </p:nvPr>
        </p:nvSpPr>
        <p:spPr>
          <a:xfrm>
            <a:off x="-873604" y="1034467"/>
            <a:ext cx="10087607" cy="915834"/>
          </a:xfrm>
        </p:spPr>
        <p:txBody>
          <a:bodyPr vert="horz" lIns="91440" tIns="45720" rIns="91440" bIns="45720" rtlCol="0" anchor="t">
            <a:normAutofit/>
          </a:bodyPr>
          <a:lstStyle/>
          <a:p>
            <a:pPr lvl="2" indent="0">
              <a:buNone/>
            </a:pPr>
            <a:r>
              <a:rPr lang="en-US" sz="2400" b="1" dirty="0"/>
              <a:t>4a. List vendors and specify if any of the vendors are DBE’s. </a:t>
            </a:r>
            <a:endParaRPr lang="en-US" sz="2400" b="1" dirty="0">
              <a:ea typeface="Calibri"/>
              <a:cs typeface="Calibri"/>
            </a:endParaRPr>
          </a:p>
          <a:p>
            <a:pPr lvl="2" indent="0">
              <a:buNone/>
            </a:pPr>
            <a:r>
              <a:rPr lang="en-US" sz="2400" b="1" dirty="0"/>
              <a:t>4b. Specify any one-year reoccurring agreements</a:t>
            </a:r>
            <a:endParaRPr lang="en-US" sz="2400" b="1" dirty="0">
              <a:ea typeface="Calibri" panose="020F0502020204030204"/>
              <a:cs typeface="Calibri" panose="020F0502020204030204"/>
            </a:endParaRPr>
          </a:p>
          <a:p>
            <a:endParaRPr lang="en-US" dirty="0"/>
          </a:p>
          <a:p>
            <a:endParaRPr lang="en-US" dirty="0"/>
          </a:p>
        </p:txBody>
      </p:sp>
      <p:graphicFrame>
        <p:nvGraphicFramePr>
          <p:cNvPr id="4" name="Content Placeholder 4">
            <a:extLst>
              <a:ext uri="{FF2B5EF4-FFF2-40B4-BE49-F238E27FC236}">
                <a16:creationId xmlns:a16="http://schemas.microsoft.com/office/drawing/2014/main" id="{89241C89-B2FA-5775-A4FA-814766C7559B}"/>
              </a:ext>
            </a:extLst>
          </p:cNvPr>
          <p:cNvGraphicFramePr>
            <a:graphicFrameLocks noGrp="1"/>
          </p:cNvGraphicFramePr>
          <p:nvPr>
            <p:ph sz="half" idx="2"/>
            <p:extLst>
              <p:ext uri="{D42A27DB-BD31-4B8C-83A1-F6EECF244321}">
                <p14:modId xmlns:p14="http://schemas.microsoft.com/office/powerpoint/2010/main" val="1133640110"/>
              </p:ext>
            </p:extLst>
          </p:nvPr>
        </p:nvGraphicFramePr>
        <p:xfrm>
          <a:off x="411982" y="2438399"/>
          <a:ext cx="5293472" cy="3840480"/>
        </p:xfrm>
        <a:graphic>
          <a:graphicData uri="http://schemas.openxmlformats.org/drawingml/2006/table">
            <a:tbl>
              <a:tblPr firstRow="1" bandRow="1">
                <a:tableStyleId>{93296810-A885-4BE3-A3E7-6D5BEEA58F35}</a:tableStyleId>
              </a:tblPr>
              <a:tblGrid>
                <a:gridCol w="1678075">
                  <a:extLst>
                    <a:ext uri="{9D8B030D-6E8A-4147-A177-3AD203B41FA5}">
                      <a16:colId xmlns:a16="http://schemas.microsoft.com/office/drawing/2014/main" val="3014536481"/>
                    </a:ext>
                  </a:extLst>
                </a:gridCol>
                <a:gridCol w="2884426">
                  <a:extLst>
                    <a:ext uri="{9D8B030D-6E8A-4147-A177-3AD203B41FA5}">
                      <a16:colId xmlns:a16="http://schemas.microsoft.com/office/drawing/2014/main" val="2338449078"/>
                    </a:ext>
                  </a:extLst>
                </a:gridCol>
                <a:gridCol w="730971">
                  <a:extLst>
                    <a:ext uri="{9D8B030D-6E8A-4147-A177-3AD203B41FA5}">
                      <a16:colId xmlns:a16="http://schemas.microsoft.com/office/drawing/2014/main" val="1290473852"/>
                    </a:ext>
                  </a:extLst>
                </a:gridCol>
              </a:tblGrid>
              <a:tr h="609790">
                <a:tc>
                  <a:txBody>
                    <a:bodyPr/>
                    <a:lstStyle/>
                    <a:p>
                      <a:endParaRPr lang="en-US" dirty="0"/>
                    </a:p>
                    <a:p>
                      <a:r>
                        <a:rPr lang="en-US" dirty="0"/>
                        <a:t>VENDOR</a:t>
                      </a:r>
                    </a:p>
                  </a:txBody>
                  <a:tcPr/>
                </a:tc>
                <a:tc>
                  <a:txBody>
                    <a:bodyPr/>
                    <a:lstStyle/>
                    <a:p>
                      <a:endParaRPr lang="en-US" dirty="0"/>
                    </a:p>
                    <a:p>
                      <a:r>
                        <a:rPr lang="en-US" dirty="0"/>
                        <a:t>PURPOSE</a:t>
                      </a:r>
                    </a:p>
                  </a:txBody>
                  <a:tcPr/>
                </a:tc>
                <a:tc>
                  <a:txBody>
                    <a:bodyPr/>
                    <a:lstStyle/>
                    <a:p>
                      <a:endParaRPr lang="en-US" dirty="0"/>
                    </a:p>
                    <a:p>
                      <a:r>
                        <a:rPr lang="en-US" dirty="0"/>
                        <a:t>DBE</a:t>
                      </a:r>
                    </a:p>
                  </a:txBody>
                  <a:tcPr/>
                </a:tc>
                <a:extLst>
                  <a:ext uri="{0D108BD9-81ED-4DB2-BD59-A6C34878D82A}">
                    <a16:rowId xmlns:a16="http://schemas.microsoft.com/office/drawing/2014/main" val="2420016792"/>
                  </a:ext>
                </a:extLst>
              </a:tr>
              <a:tr h="358700">
                <a:tc>
                  <a:txBody>
                    <a:bodyPr/>
                    <a:lstStyle/>
                    <a:p>
                      <a:pPr lvl="0">
                        <a:buNone/>
                      </a:pPr>
                      <a:r>
                        <a:rPr lang="en-US" dirty="0"/>
                        <a:t>CHERION</a:t>
                      </a:r>
                    </a:p>
                  </a:txBody>
                  <a:tcPr/>
                </a:tc>
                <a:tc>
                  <a:txBody>
                    <a:bodyPr/>
                    <a:lstStyle/>
                    <a:p>
                      <a:pPr lvl="0">
                        <a:buNone/>
                      </a:pPr>
                      <a:r>
                        <a:rPr lang="en-US" dirty="0"/>
                        <a:t>Pension plan actuarial services</a:t>
                      </a:r>
                    </a:p>
                  </a:txBody>
                  <a:tcPr/>
                </a:tc>
                <a:tc>
                  <a:txBody>
                    <a:bodyPr/>
                    <a:lstStyle/>
                    <a:p>
                      <a:pPr lvl="0" algn="ctr">
                        <a:buNone/>
                      </a:pPr>
                      <a:endParaRPr lang="en-US" dirty="0"/>
                    </a:p>
                  </a:txBody>
                  <a:tcPr/>
                </a:tc>
                <a:extLst>
                  <a:ext uri="{0D108BD9-81ED-4DB2-BD59-A6C34878D82A}">
                    <a16:rowId xmlns:a16="http://schemas.microsoft.com/office/drawing/2014/main" val="1606269146"/>
                  </a:ext>
                </a:extLst>
              </a:tr>
              <a:tr h="609790">
                <a:tc>
                  <a:txBody>
                    <a:bodyPr/>
                    <a:lstStyle/>
                    <a:p>
                      <a:r>
                        <a:rPr lang="en-US" dirty="0"/>
                        <a:t>DB Smith Consulting, LLC</a:t>
                      </a:r>
                    </a:p>
                  </a:txBody>
                  <a:tcPr/>
                </a:tc>
                <a:tc>
                  <a:txBody>
                    <a:bodyPr/>
                    <a:lstStyle/>
                    <a:p>
                      <a:r>
                        <a:rPr lang="en-US" dirty="0"/>
                        <a:t>Communication &amp; programs consulting</a:t>
                      </a:r>
                    </a:p>
                  </a:txBody>
                  <a:tcPr/>
                </a:tc>
                <a:tc>
                  <a:txBody>
                    <a:bodyPr/>
                    <a:lstStyle/>
                    <a:p>
                      <a:pPr algn="ctr"/>
                      <a:r>
                        <a:rPr lang="en-US" dirty="0"/>
                        <a:t>x</a:t>
                      </a:r>
                    </a:p>
                  </a:txBody>
                  <a:tcPr/>
                </a:tc>
                <a:extLst>
                  <a:ext uri="{0D108BD9-81ED-4DB2-BD59-A6C34878D82A}">
                    <a16:rowId xmlns:a16="http://schemas.microsoft.com/office/drawing/2014/main" val="741517278"/>
                  </a:ext>
                </a:extLst>
              </a:tr>
              <a:tr h="358700">
                <a:tc>
                  <a:txBody>
                    <a:bodyPr/>
                    <a:lstStyle/>
                    <a:p>
                      <a:pPr lvl="0">
                        <a:buNone/>
                      </a:pPr>
                      <a:r>
                        <a:rPr lang="en-US" sz="1800" b="0" i="0" u="none" strike="noStrike" noProof="0" dirty="0">
                          <a:solidFill>
                            <a:srgbClr val="000000"/>
                          </a:solidFill>
                          <a:latin typeface="Calibri"/>
                        </a:rPr>
                        <a:t>Jeter &amp; Co</a:t>
                      </a:r>
                      <a:endParaRPr lang="en-US" sz="1800" dirty="0"/>
                    </a:p>
                  </a:txBody>
                  <a:tcPr/>
                </a:tc>
                <a:tc>
                  <a:txBody>
                    <a:bodyPr/>
                    <a:lstStyle/>
                    <a:p>
                      <a:pPr lvl="0">
                        <a:buNone/>
                      </a:pPr>
                      <a:r>
                        <a:rPr lang="en-US" sz="1800" b="0" i="0" u="none" strike="noStrike" noProof="0" dirty="0">
                          <a:solidFill>
                            <a:srgbClr val="000000"/>
                          </a:solidFill>
                          <a:latin typeface="Calibri"/>
                        </a:rPr>
                        <a:t>Financial recordkeeping &amp; reports RMGCC</a:t>
                      </a:r>
                      <a:endParaRPr lang="en-US" sz="1800" dirty="0"/>
                    </a:p>
                  </a:txBody>
                  <a:tcPr/>
                </a:tc>
                <a:tc>
                  <a:txBody>
                    <a:bodyPr/>
                    <a:lstStyle/>
                    <a:p>
                      <a:pPr lvl="0" algn="ctr">
                        <a:buNone/>
                      </a:pPr>
                      <a:r>
                        <a:rPr lang="en-US" sz="1800" dirty="0"/>
                        <a:t>x</a:t>
                      </a:r>
                    </a:p>
                  </a:txBody>
                  <a:tcPr/>
                </a:tc>
                <a:extLst>
                  <a:ext uri="{0D108BD9-81ED-4DB2-BD59-A6C34878D82A}">
                    <a16:rowId xmlns:a16="http://schemas.microsoft.com/office/drawing/2014/main" val="2404537362"/>
                  </a:ext>
                </a:extLst>
              </a:tr>
              <a:tr h="609789">
                <a:tc>
                  <a:txBody>
                    <a:bodyPr/>
                    <a:lstStyle/>
                    <a:p>
                      <a:pPr lvl="0">
                        <a:buNone/>
                      </a:pPr>
                      <a:r>
                        <a:rPr lang="en-US" dirty="0"/>
                        <a:t>Kairos Class, LLC</a:t>
                      </a:r>
                    </a:p>
                  </a:txBody>
                  <a:tcPr/>
                </a:tc>
                <a:tc>
                  <a:txBody>
                    <a:bodyPr/>
                    <a:lstStyle/>
                    <a:p>
                      <a:pPr lvl="0">
                        <a:buNone/>
                      </a:pPr>
                      <a:r>
                        <a:rPr lang="en-US" dirty="0"/>
                        <a:t>Financial Education membership-based program </a:t>
                      </a:r>
                    </a:p>
                  </a:txBody>
                  <a:tcPr/>
                </a:tc>
                <a:tc>
                  <a:txBody>
                    <a:bodyPr/>
                    <a:lstStyle/>
                    <a:p>
                      <a:pPr lvl="0" algn="ctr">
                        <a:buNone/>
                      </a:pPr>
                      <a:r>
                        <a:rPr lang="en-US" dirty="0"/>
                        <a:t>x</a:t>
                      </a:r>
                    </a:p>
                  </a:txBody>
                  <a:tcPr/>
                </a:tc>
                <a:extLst>
                  <a:ext uri="{0D108BD9-81ED-4DB2-BD59-A6C34878D82A}">
                    <a16:rowId xmlns:a16="http://schemas.microsoft.com/office/drawing/2014/main" val="4238719646"/>
                  </a:ext>
                </a:extLst>
              </a:tr>
              <a:tr h="609790">
                <a:tc>
                  <a:txBody>
                    <a:bodyPr/>
                    <a:lstStyle/>
                    <a:p>
                      <a:pPr marL="0" lvl="0" indent="0">
                        <a:buNone/>
                      </a:pPr>
                      <a:r>
                        <a:rPr lang="en-US" dirty="0"/>
                        <a:t>Marquette Associates</a:t>
                      </a:r>
                    </a:p>
                  </a:txBody>
                  <a:tcPr/>
                </a:tc>
                <a:tc>
                  <a:txBody>
                    <a:bodyPr/>
                    <a:lstStyle/>
                    <a:p>
                      <a:pPr lvl="0">
                        <a:buNone/>
                      </a:pPr>
                      <a:r>
                        <a:rPr lang="en-US" dirty="0"/>
                        <a:t>Pension Plan advisor</a:t>
                      </a:r>
                    </a:p>
                  </a:txBody>
                  <a:tcPr/>
                </a:tc>
                <a:tc>
                  <a:txBody>
                    <a:bodyPr/>
                    <a:lstStyle/>
                    <a:p>
                      <a:pPr lvl="0" algn="ctr">
                        <a:buNone/>
                      </a:pPr>
                      <a:r>
                        <a:rPr lang="en-US" dirty="0">
                          <a:solidFill>
                            <a:srgbClr val="FF0000"/>
                          </a:solidFill>
                        </a:rPr>
                        <a:t>*</a:t>
                      </a:r>
                    </a:p>
                  </a:txBody>
                  <a:tcPr/>
                </a:tc>
                <a:extLst>
                  <a:ext uri="{0D108BD9-81ED-4DB2-BD59-A6C34878D82A}">
                    <a16:rowId xmlns:a16="http://schemas.microsoft.com/office/drawing/2014/main" val="1508865221"/>
                  </a:ext>
                </a:extLst>
              </a:tr>
            </a:tbl>
          </a:graphicData>
        </a:graphic>
      </p:graphicFrame>
      <p:graphicFrame>
        <p:nvGraphicFramePr>
          <p:cNvPr id="5" name="Content Placeholder 4">
            <a:extLst>
              <a:ext uri="{FF2B5EF4-FFF2-40B4-BE49-F238E27FC236}">
                <a16:creationId xmlns:a16="http://schemas.microsoft.com/office/drawing/2014/main" id="{2C53E788-77DD-D646-E08D-DBCD05A58C65}"/>
              </a:ext>
            </a:extLst>
          </p:cNvPr>
          <p:cNvGraphicFramePr>
            <a:graphicFrameLocks/>
          </p:cNvGraphicFramePr>
          <p:nvPr>
            <p:extLst>
              <p:ext uri="{D42A27DB-BD31-4B8C-83A1-F6EECF244321}">
                <p14:modId xmlns:p14="http://schemas.microsoft.com/office/powerpoint/2010/main" val="93524596"/>
              </p:ext>
            </p:extLst>
          </p:nvPr>
        </p:nvGraphicFramePr>
        <p:xfrm>
          <a:off x="5962313" y="2437627"/>
          <a:ext cx="5800174" cy="2565400"/>
        </p:xfrm>
        <a:graphic>
          <a:graphicData uri="http://schemas.openxmlformats.org/drawingml/2006/table">
            <a:tbl>
              <a:tblPr firstRow="1" bandRow="1">
                <a:tableStyleId>{93296810-A885-4BE3-A3E7-6D5BEEA58F35}</a:tableStyleId>
              </a:tblPr>
              <a:tblGrid>
                <a:gridCol w="1466433">
                  <a:extLst>
                    <a:ext uri="{9D8B030D-6E8A-4147-A177-3AD203B41FA5}">
                      <a16:colId xmlns:a16="http://schemas.microsoft.com/office/drawing/2014/main" val="3014536481"/>
                    </a:ext>
                  </a:extLst>
                </a:gridCol>
                <a:gridCol w="3728434">
                  <a:extLst>
                    <a:ext uri="{9D8B030D-6E8A-4147-A177-3AD203B41FA5}">
                      <a16:colId xmlns:a16="http://schemas.microsoft.com/office/drawing/2014/main" val="2338449078"/>
                    </a:ext>
                  </a:extLst>
                </a:gridCol>
                <a:gridCol w="605307">
                  <a:extLst>
                    <a:ext uri="{9D8B030D-6E8A-4147-A177-3AD203B41FA5}">
                      <a16:colId xmlns:a16="http://schemas.microsoft.com/office/drawing/2014/main" val="1290473852"/>
                    </a:ext>
                  </a:extLst>
                </a:gridCol>
              </a:tblGrid>
              <a:tr h="297783">
                <a:tc>
                  <a:txBody>
                    <a:bodyPr/>
                    <a:lstStyle/>
                    <a:p>
                      <a:endParaRPr lang="en-US" dirty="0"/>
                    </a:p>
                    <a:p>
                      <a:r>
                        <a:rPr lang="en-US" dirty="0"/>
                        <a:t>VENDOR</a:t>
                      </a:r>
                    </a:p>
                  </a:txBody>
                  <a:tcPr/>
                </a:tc>
                <a:tc>
                  <a:txBody>
                    <a:bodyPr/>
                    <a:lstStyle/>
                    <a:p>
                      <a:endParaRPr lang="en-US" dirty="0"/>
                    </a:p>
                    <a:p>
                      <a:r>
                        <a:rPr lang="en-US" dirty="0"/>
                        <a:t>PURPOSE</a:t>
                      </a:r>
                    </a:p>
                  </a:txBody>
                  <a:tcPr/>
                </a:tc>
                <a:tc>
                  <a:txBody>
                    <a:bodyPr/>
                    <a:lstStyle/>
                    <a:p>
                      <a:endParaRPr lang="en-US" dirty="0"/>
                    </a:p>
                    <a:p>
                      <a:r>
                        <a:rPr lang="en-US" dirty="0"/>
                        <a:t>DBE</a:t>
                      </a:r>
                    </a:p>
                  </a:txBody>
                  <a:tcPr/>
                </a:tc>
                <a:extLst>
                  <a:ext uri="{0D108BD9-81ED-4DB2-BD59-A6C34878D82A}">
                    <a16:rowId xmlns:a16="http://schemas.microsoft.com/office/drawing/2014/main" val="2420016792"/>
                  </a:ext>
                </a:extLst>
              </a:tr>
              <a:tr h="370840">
                <a:tc>
                  <a:txBody>
                    <a:bodyPr/>
                    <a:lstStyle/>
                    <a:p>
                      <a:r>
                        <a:rPr lang="en-US" dirty="0"/>
                        <a:t>Saul Ewing</a:t>
                      </a:r>
                    </a:p>
                  </a:txBody>
                  <a:tcPr/>
                </a:tc>
                <a:tc>
                  <a:txBody>
                    <a:bodyPr/>
                    <a:lstStyle/>
                    <a:p>
                      <a:r>
                        <a:rPr lang="en-US" dirty="0"/>
                        <a:t>Debt Counsel</a:t>
                      </a:r>
                    </a:p>
                  </a:txBody>
                  <a:tcPr/>
                </a:tc>
                <a:tc>
                  <a:txBody>
                    <a:bodyPr/>
                    <a:lstStyle/>
                    <a:p>
                      <a:pPr algn="ctr"/>
                      <a:endParaRPr lang="en-US" dirty="0"/>
                    </a:p>
                  </a:txBody>
                  <a:tcPr/>
                </a:tc>
                <a:extLst>
                  <a:ext uri="{0D108BD9-81ED-4DB2-BD59-A6C34878D82A}">
                    <a16:rowId xmlns:a16="http://schemas.microsoft.com/office/drawing/2014/main" val="2848623692"/>
                  </a:ext>
                </a:extLst>
              </a:tr>
              <a:tr h="370840">
                <a:tc>
                  <a:txBody>
                    <a:bodyPr/>
                    <a:lstStyle/>
                    <a:p>
                      <a:r>
                        <a:rPr lang="en-US" dirty="0"/>
                        <a:t>Retirement Plan Advisors</a:t>
                      </a:r>
                    </a:p>
                  </a:txBody>
                  <a:tcPr/>
                </a:tc>
                <a:tc>
                  <a:txBody>
                    <a:bodyPr/>
                    <a:lstStyle/>
                    <a:p>
                      <a:r>
                        <a:rPr lang="en-US" dirty="0"/>
                        <a:t>Defined Contribution Consultants</a:t>
                      </a:r>
                    </a:p>
                  </a:txBody>
                  <a:tcPr/>
                </a:tc>
                <a:tc>
                  <a:txBody>
                    <a:bodyPr/>
                    <a:lstStyle/>
                    <a:p>
                      <a:pPr algn="ctr"/>
                      <a:endParaRPr lang="en-US" dirty="0"/>
                    </a:p>
                  </a:txBody>
                  <a:tcPr/>
                </a:tc>
                <a:extLst>
                  <a:ext uri="{0D108BD9-81ED-4DB2-BD59-A6C34878D82A}">
                    <a16:rowId xmlns:a16="http://schemas.microsoft.com/office/drawing/2014/main" val="109286541"/>
                  </a:ext>
                </a:extLst>
              </a:tr>
              <a:tr h="370840">
                <a:tc>
                  <a:txBody>
                    <a:bodyPr/>
                    <a:lstStyle/>
                    <a:p>
                      <a:r>
                        <a:rPr lang="en-US" dirty="0"/>
                        <a:t>PFM Consulting, LLC</a:t>
                      </a:r>
                    </a:p>
                  </a:txBody>
                  <a:tcPr/>
                </a:tc>
                <a:tc>
                  <a:txBody>
                    <a:bodyPr/>
                    <a:lstStyle/>
                    <a:p>
                      <a:r>
                        <a:rPr lang="en-US" dirty="0"/>
                        <a:t>Debt Advisors</a:t>
                      </a:r>
                    </a:p>
                  </a:txBody>
                  <a:tcPr/>
                </a:tc>
                <a:tc>
                  <a:txBody>
                    <a:bodyPr/>
                    <a:lstStyle/>
                    <a:p>
                      <a:pPr algn="ctr"/>
                      <a:endParaRPr lang="en-US" dirty="0"/>
                    </a:p>
                  </a:txBody>
                  <a:tcPr/>
                </a:tc>
                <a:extLst>
                  <a:ext uri="{0D108BD9-81ED-4DB2-BD59-A6C34878D82A}">
                    <a16:rowId xmlns:a16="http://schemas.microsoft.com/office/drawing/2014/main" val="4217620735"/>
                  </a:ext>
                </a:extLst>
              </a:tr>
            </a:tbl>
          </a:graphicData>
        </a:graphic>
      </p:graphicFrame>
      <p:sp>
        <p:nvSpPr>
          <p:cNvPr id="8" name="TextBox 7">
            <a:extLst>
              <a:ext uri="{FF2B5EF4-FFF2-40B4-BE49-F238E27FC236}">
                <a16:creationId xmlns:a16="http://schemas.microsoft.com/office/drawing/2014/main" id="{B9F22B79-CBEC-F973-E944-CD0886C89244}"/>
              </a:ext>
            </a:extLst>
          </p:cNvPr>
          <p:cNvSpPr txBox="1"/>
          <p:nvPr/>
        </p:nvSpPr>
        <p:spPr>
          <a:xfrm>
            <a:off x="5963975" y="5295960"/>
            <a:ext cx="5957842" cy="658926"/>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Calibri"/>
                <a:cs typeface="Calibri"/>
              </a:rPr>
              <a:t>All professional services agreements are evaluated annually for renewal. </a:t>
            </a:r>
            <a:endParaRPr lang="en-US" dirty="0"/>
          </a:p>
        </p:txBody>
      </p:sp>
    </p:spTree>
    <p:extLst>
      <p:ext uri="{BB962C8B-B14F-4D97-AF65-F5344CB8AC3E}">
        <p14:creationId xmlns:p14="http://schemas.microsoft.com/office/powerpoint/2010/main" val="42641802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5C9ED-C5E7-B1E5-632D-2C240E28B2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1E8F54-6342-607F-6D29-D03D47BF8C4B}"/>
              </a:ext>
            </a:extLst>
          </p:cNvPr>
          <p:cNvSpPr>
            <a:spLocks noGrp="1"/>
          </p:cNvSpPr>
          <p:nvPr>
            <p:ph sz="half" idx="13"/>
          </p:nvPr>
        </p:nvSpPr>
        <p:spPr>
          <a:xfrm>
            <a:off x="280282" y="1181424"/>
            <a:ext cx="10087607" cy="1754034"/>
          </a:xfrm>
        </p:spPr>
        <p:txBody>
          <a:bodyPr vert="horz" lIns="91440" tIns="45720" rIns="91440" bIns="45720" rtlCol="0" anchor="t">
            <a:normAutofit/>
          </a:bodyPr>
          <a:lstStyle/>
          <a:p>
            <a:r>
              <a:rPr lang="en-US" sz="2400" dirty="0"/>
              <a:t>Question 4a (Continued).</a:t>
            </a:r>
            <a:endParaRPr lang="en-US" sz="2400" dirty="0">
              <a:ea typeface="Calibri"/>
              <a:cs typeface="Calibri"/>
            </a:endParaRPr>
          </a:p>
          <a:p>
            <a:endParaRPr lang="en-US" dirty="0">
              <a:ea typeface="Calibri"/>
              <a:cs typeface="Calibri"/>
            </a:endParaRPr>
          </a:p>
        </p:txBody>
      </p:sp>
      <p:pic>
        <p:nvPicPr>
          <p:cNvPr id="5" name="Picture 4">
            <a:extLst>
              <a:ext uri="{FF2B5EF4-FFF2-40B4-BE49-F238E27FC236}">
                <a16:creationId xmlns:a16="http://schemas.microsoft.com/office/drawing/2014/main" id="{DF56FC42-0442-94B6-E6FD-4F3A91506152}"/>
              </a:ext>
            </a:extLst>
          </p:cNvPr>
          <p:cNvPicPr>
            <a:picLocks noChangeAspect="1"/>
          </p:cNvPicPr>
          <p:nvPr/>
        </p:nvPicPr>
        <p:blipFill>
          <a:blip r:embed="rId2"/>
          <a:stretch>
            <a:fillRect/>
          </a:stretch>
        </p:blipFill>
        <p:spPr>
          <a:xfrm>
            <a:off x="660656" y="1637359"/>
            <a:ext cx="4147480" cy="474336"/>
          </a:xfrm>
          <a:prstGeom prst="rect">
            <a:avLst/>
          </a:prstGeom>
        </p:spPr>
      </p:pic>
      <p:pic>
        <p:nvPicPr>
          <p:cNvPr id="4" name="Picture 3">
            <a:extLst>
              <a:ext uri="{FF2B5EF4-FFF2-40B4-BE49-F238E27FC236}">
                <a16:creationId xmlns:a16="http://schemas.microsoft.com/office/drawing/2014/main" id="{41123AC8-E3B8-635A-3F60-065155396F0C}"/>
              </a:ext>
            </a:extLst>
          </p:cNvPr>
          <p:cNvPicPr>
            <a:picLocks noChangeAspect="1"/>
          </p:cNvPicPr>
          <p:nvPr/>
        </p:nvPicPr>
        <p:blipFill>
          <a:blip r:embed="rId3"/>
          <a:stretch>
            <a:fillRect/>
          </a:stretch>
        </p:blipFill>
        <p:spPr>
          <a:xfrm>
            <a:off x="887341" y="3963391"/>
            <a:ext cx="9917521" cy="2514500"/>
          </a:xfrm>
          <a:prstGeom prst="rect">
            <a:avLst/>
          </a:prstGeom>
        </p:spPr>
      </p:pic>
      <p:sp>
        <p:nvSpPr>
          <p:cNvPr id="8" name="TextBox 7">
            <a:extLst>
              <a:ext uri="{FF2B5EF4-FFF2-40B4-BE49-F238E27FC236}">
                <a16:creationId xmlns:a16="http://schemas.microsoft.com/office/drawing/2014/main" id="{C690053F-6790-F1BE-9398-E0811DA6647B}"/>
              </a:ext>
            </a:extLst>
          </p:cNvPr>
          <p:cNvSpPr txBox="1"/>
          <p:nvPr/>
        </p:nvSpPr>
        <p:spPr>
          <a:xfrm>
            <a:off x="9395209" y="6347086"/>
            <a:ext cx="2351314" cy="261610"/>
          </a:xfrm>
          <a:prstGeom prst="rect">
            <a:avLst/>
          </a:prstGeom>
          <a:noFill/>
        </p:spPr>
        <p:txBody>
          <a:bodyPr wrap="square" rtlCol="0">
            <a:spAutoFit/>
          </a:bodyPr>
          <a:lstStyle/>
          <a:p>
            <a:r>
              <a:rPr lang="en-US" sz="1100" dirty="0"/>
              <a:t>*As of 12/31/2024</a:t>
            </a:r>
          </a:p>
        </p:txBody>
      </p:sp>
      <p:sp>
        <p:nvSpPr>
          <p:cNvPr id="9" name="TextBox 8">
            <a:extLst>
              <a:ext uri="{FF2B5EF4-FFF2-40B4-BE49-F238E27FC236}">
                <a16:creationId xmlns:a16="http://schemas.microsoft.com/office/drawing/2014/main" id="{826D1CB6-F331-E818-CDD9-5E0AEEAABCC6}"/>
              </a:ext>
            </a:extLst>
          </p:cNvPr>
          <p:cNvSpPr txBox="1"/>
          <p:nvPr/>
        </p:nvSpPr>
        <p:spPr>
          <a:xfrm>
            <a:off x="2636464" y="4336501"/>
            <a:ext cx="244959" cy="369332"/>
          </a:xfrm>
          <a:prstGeom prst="rect">
            <a:avLst/>
          </a:prstGeom>
          <a:noFill/>
        </p:spPr>
        <p:txBody>
          <a:bodyPr wrap="square" rtlCol="0">
            <a:spAutoFit/>
          </a:bodyPr>
          <a:lstStyle/>
          <a:p>
            <a:r>
              <a:rPr lang="en-US" dirty="0"/>
              <a:t>*</a:t>
            </a:r>
          </a:p>
        </p:txBody>
      </p:sp>
      <p:sp>
        <p:nvSpPr>
          <p:cNvPr id="6" name="TextBox 5">
            <a:extLst>
              <a:ext uri="{FF2B5EF4-FFF2-40B4-BE49-F238E27FC236}">
                <a16:creationId xmlns:a16="http://schemas.microsoft.com/office/drawing/2014/main" id="{CD0DEC61-DE3F-3AE3-36B0-FB0928E5742D}"/>
              </a:ext>
            </a:extLst>
          </p:cNvPr>
          <p:cNvSpPr txBox="1"/>
          <p:nvPr/>
        </p:nvSpPr>
        <p:spPr>
          <a:xfrm>
            <a:off x="317939" y="2041126"/>
            <a:ext cx="10252927" cy="23500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Arial"/>
              </a:rPr>
              <a:t> </a:t>
            </a:r>
            <a:endParaRPr lang="en-US" dirty="0">
              <a:ea typeface="Calibri" panose="020F0502020204030204"/>
              <a:cs typeface="Calibri" panose="020F0502020204030204"/>
            </a:endParaRPr>
          </a:p>
          <a:p>
            <a:pPr marL="514350" indent="-285750">
              <a:buFont typeface="Wingdings" panose="05000000000000000000" pitchFamily="2" charset="2"/>
              <a:buChar char="v"/>
            </a:pPr>
            <a:r>
              <a:rPr lang="en-US" sz="1600" dirty="0">
                <a:ea typeface="Calibri"/>
                <a:cs typeface="Arial"/>
              </a:rPr>
              <a:t>Of note, while our investment advisor is Marquette Associates, in 2021, our investment policy statement (IPS) was updated to ensure that </a:t>
            </a:r>
            <a:r>
              <a:rPr lang="en-US" sz="1600" b="1" dirty="0">
                <a:solidFill>
                  <a:schemeClr val="accent6"/>
                </a:solidFill>
                <a:ea typeface="Calibri"/>
                <a:cs typeface="Arial"/>
              </a:rPr>
              <a:t>a minimum of 51%</a:t>
            </a:r>
            <a:r>
              <a:rPr lang="en-US" sz="1600" dirty="0">
                <a:ea typeface="Calibri"/>
                <a:cs typeface="Arial"/>
              </a:rPr>
              <a:t> of investment managers were Minority Women Business Enterprise (MWBE.) </a:t>
            </a:r>
          </a:p>
          <a:p>
            <a:pPr marL="514350" indent="-285750">
              <a:buFont typeface="Wingdings" panose="05000000000000000000" pitchFamily="2" charset="2"/>
              <a:buChar char="v"/>
            </a:pPr>
            <a:r>
              <a:rPr lang="en-US" sz="1600" kern="1200" dirty="0">
                <a:ln w="0"/>
                <a:solidFill>
                  <a:schemeClr val="tx1"/>
                </a:solidFill>
              </a:rPr>
              <a:t>Pension Retirement Plan has 63.2% of plan assets managed by MWBE Investment Managers</a:t>
            </a:r>
            <a:r>
              <a:rPr lang="en-US" sz="1600" kern="1200" dirty="0">
                <a:ln w="0"/>
                <a:solidFill>
                  <a:schemeClr val="tx1"/>
                </a:solidFill>
                <a:effectLst>
                  <a:outerShdw blurRad="38100" dist="19050" dir="2700000" algn="tl" rotWithShape="0">
                    <a:schemeClr val="dk1">
                      <a:alpha val="40000"/>
                    </a:schemeClr>
                  </a:outerShdw>
                </a:effectLst>
              </a:rPr>
              <a:t> </a:t>
            </a:r>
            <a:r>
              <a:rPr lang="en-US" sz="1600" b="1" kern="1200" dirty="0">
                <a:ln w="0"/>
                <a:solidFill>
                  <a:schemeClr val="accent6">
                    <a:lumMod val="75000"/>
                  </a:schemeClr>
                </a:solidFill>
                <a:effectLst>
                  <a:outerShdw blurRad="38100" dist="19050" dir="2700000" algn="tl" rotWithShape="0">
                    <a:schemeClr val="dk1">
                      <a:alpha val="40000"/>
                    </a:schemeClr>
                  </a:outerShdw>
                </a:effectLst>
              </a:rPr>
              <a:t>(3.5% Increase LY)</a:t>
            </a:r>
          </a:p>
          <a:p>
            <a:pPr marL="514350" indent="-285750">
              <a:buFont typeface="Wingdings" panose="05000000000000000000" pitchFamily="2" charset="2"/>
              <a:buChar char="v"/>
            </a:pPr>
            <a:r>
              <a:rPr lang="en-US" sz="1600" kern="1200" dirty="0">
                <a:ln w="0"/>
                <a:solidFill>
                  <a:schemeClr val="tx1"/>
                </a:solidFill>
              </a:rPr>
              <a:t>Over $192,800,000 invested with MWBE Investment Management Firms as of </a:t>
            </a:r>
            <a:r>
              <a:rPr lang="en-US" sz="1600" dirty="0">
                <a:ln w="0"/>
                <a:solidFill>
                  <a:schemeClr val="tx1"/>
                </a:solidFill>
              </a:rPr>
              <a:t>12/31/2024</a:t>
            </a:r>
            <a:r>
              <a:rPr lang="en-US" sz="1600" kern="1200" dirty="0">
                <a:ln w="0"/>
                <a:solidFill>
                  <a:schemeClr val="tx1"/>
                </a:solidFill>
              </a:rPr>
              <a:t>  </a:t>
            </a:r>
            <a:r>
              <a:rPr lang="en-US" sz="1600" b="1" kern="1200" dirty="0">
                <a:ln w="0"/>
                <a:solidFill>
                  <a:schemeClr val="accent6">
                    <a:lumMod val="75000"/>
                  </a:schemeClr>
                </a:solidFill>
                <a:effectLst>
                  <a:outerShdw blurRad="38100" dist="19050" dir="2700000" algn="tl" rotWithShape="0">
                    <a:schemeClr val="dk1">
                      <a:alpha val="40000"/>
                    </a:schemeClr>
                  </a:outerShdw>
                </a:effectLst>
              </a:rPr>
              <a:t>(</a:t>
            </a:r>
            <a:r>
              <a:rPr lang="en-US" sz="1600" b="1" dirty="0">
                <a:ln w="0"/>
                <a:solidFill>
                  <a:schemeClr val="accent6">
                    <a:lumMod val="75000"/>
                  </a:schemeClr>
                </a:solidFill>
                <a:effectLst>
                  <a:outerShdw blurRad="38100" dist="19050" dir="2700000" algn="tl" rotWithShape="0">
                    <a:schemeClr val="dk1">
                      <a:alpha val="40000"/>
                    </a:schemeClr>
                  </a:outerShdw>
                </a:effectLst>
              </a:rPr>
              <a:t>$12.8M |</a:t>
            </a:r>
            <a:r>
              <a:rPr lang="en-US" sz="1600" b="1" kern="1200" dirty="0">
                <a:ln w="0"/>
                <a:solidFill>
                  <a:schemeClr val="accent6">
                    <a:lumMod val="75000"/>
                  </a:schemeClr>
                </a:solidFill>
                <a:effectLst>
                  <a:outerShdw blurRad="38100" dist="19050" dir="2700000" algn="tl" rotWithShape="0">
                    <a:schemeClr val="dk1">
                      <a:alpha val="40000"/>
                    </a:schemeClr>
                  </a:outerShdw>
                </a:effectLst>
              </a:rPr>
              <a:t>6.6% Increase LY) </a:t>
            </a:r>
            <a:endParaRPr lang="en-US" sz="1600" dirty="0">
              <a:ea typeface="Calibri"/>
              <a:cs typeface="Arial"/>
            </a:endParaRPr>
          </a:p>
          <a:p>
            <a:pPr marL="514350" indent="-285750">
              <a:buFont typeface="Wingdings" panose="05000000000000000000" pitchFamily="2" charset="2"/>
              <a:buChar char="v"/>
            </a:pPr>
            <a:r>
              <a:rPr lang="en-US" sz="1600" dirty="0">
                <a:ea typeface="Calibri"/>
                <a:cs typeface="Arial"/>
              </a:rPr>
              <a:t> </a:t>
            </a:r>
            <a:r>
              <a:rPr lang="en-US" sz="1600" b="1" dirty="0">
                <a:ea typeface="Calibri"/>
                <a:cs typeface="Arial"/>
              </a:rPr>
              <a:t>Breakdown of MWBE advisors below:</a:t>
            </a:r>
            <a:endParaRPr lang="en-US" sz="1600" b="1" dirty="0">
              <a:ea typeface="Calibri" panose="020F0502020204030204"/>
              <a:cs typeface="Calibri" panose="020F0502020204030204"/>
            </a:endParaRPr>
          </a:p>
          <a:p>
            <a:pPr>
              <a:lnSpc>
                <a:spcPts val="1350"/>
              </a:lnSpc>
            </a:pPr>
            <a:r>
              <a:rPr lang="en-US" dirty="0">
                <a:cs typeface="Segoe UI"/>
              </a:rPr>
              <a:t>​</a:t>
            </a:r>
            <a:endParaRPr lang="en-US" dirty="0">
              <a:ea typeface="Calibri"/>
              <a:cs typeface="Segoe UI"/>
            </a:endParaRPr>
          </a:p>
        </p:txBody>
      </p:sp>
    </p:spTree>
    <p:extLst>
      <p:ext uri="{BB962C8B-B14F-4D97-AF65-F5344CB8AC3E}">
        <p14:creationId xmlns:p14="http://schemas.microsoft.com/office/powerpoint/2010/main" val="3779070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F20C7-A42C-C1AF-EA8E-E04D2CB023C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C985BBB-C0D5-1D07-CAB3-37BA4F8EF31B}"/>
              </a:ext>
            </a:extLst>
          </p:cNvPr>
          <p:cNvSpPr>
            <a:spLocks noGrp="1"/>
          </p:cNvSpPr>
          <p:nvPr>
            <p:ph sz="half" idx="2"/>
          </p:nvPr>
        </p:nvSpPr>
        <p:spPr/>
        <p:txBody>
          <a:bodyPr>
            <a:normAutofit fontScale="92500" lnSpcReduction="10000"/>
          </a:bodyPr>
          <a:lstStyle/>
          <a:p>
            <a:pPr>
              <a:buFont typeface="Wingdings" panose="05000000000000000000" pitchFamily="2" charset="2"/>
              <a:buChar char="v"/>
            </a:pPr>
            <a:r>
              <a:rPr lang="en-US" sz="2400" dirty="0">
                <a:ea typeface="Calibri"/>
                <a:cs typeface="Calibri"/>
              </a:rPr>
              <a:t>Execute on departmental priority of Community Outreach by supporting strategic partnerships that expand educational, social, and cultural enrichment initiatives.</a:t>
            </a:r>
          </a:p>
          <a:p>
            <a:endParaRPr lang="en-US" sz="2400" dirty="0">
              <a:ea typeface="Calibri"/>
              <a:cs typeface="Calibri"/>
            </a:endParaRPr>
          </a:p>
          <a:p>
            <a:endParaRPr lang="en-US" sz="2400" dirty="0">
              <a:ea typeface="Calibri"/>
              <a:cs typeface="Calibri"/>
            </a:endParaRPr>
          </a:p>
          <a:p>
            <a:endParaRPr lang="en-US" sz="2400" dirty="0">
              <a:ea typeface="Calibri"/>
              <a:cs typeface="Calibri"/>
            </a:endParaRPr>
          </a:p>
          <a:p>
            <a:endParaRPr lang="en-US" sz="2400" dirty="0">
              <a:ea typeface="Calibri"/>
              <a:cs typeface="Calibri"/>
            </a:endParaRPr>
          </a:p>
          <a:p>
            <a:endParaRPr lang="en-US" sz="2400" dirty="0">
              <a:ea typeface="Calibri"/>
              <a:cs typeface="Calibri"/>
            </a:endParaRPr>
          </a:p>
          <a:p>
            <a:endParaRPr lang="en-US" sz="2400" dirty="0">
              <a:ea typeface="Calibri"/>
              <a:cs typeface="Calibri"/>
            </a:endParaRPr>
          </a:p>
          <a:p>
            <a:endParaRPr lang="en-US" sz="2400" dirty="0">
              <a:ea typeface="Calibri"/>
              <a:cs typeface="Calibri"/>
            </a:endParaRPr>
          </a:p>
          <a:p>
            <a:pPr>
              <a:buFont typeface="Wingdings" panose="05000000000000000000" pitchFamily="2" charset="2"/>
              <a:buChar char="v"/>
            </a:pPr>
            <a:r>
              <a:rPr lang="en-US" sz="2400" dirty="0">
                <a:ea typeface="Calibri"/>
                <a:cs typeface="Calibri"/>
              </a:rPr>
              <a:t>5a. City’s Treasurer Office is not a grant-making agency any funds spent on community activities are in the form of event or programming sponsorships which are not subject to the code provisions on grants to outside agencies.</a:t>
            </a:r>
            <a:endParaRPr lang="en-US" sz="2400" dirty="0"/>
          </a:p>
        </p:txBody>
      </p:sp>
      <p:sp>
        <p:nvSpPr>
          <p:cNvPr id="3" name="Content Placeholder 2">
            <a:extLst>
              <a:ext uri="{FF2B5EF4-FFF2-40B4-BE49-F238E27FC236}">
                <a16:creationId xmlns:a16="http://schemas.microsoft.com/office/drawing/2014/main" id="{1CE60BDA-C062-C9AD-04B4-A3191D6DB5E5}"/>
              </a:ext>
            </a:extLst>
          </p:cNvPr>
          <p:cNvSpPr>
            <a:spLocks noGrp="1"/>
          </p:cNvSpPr>
          <p:nvPr>
            <p:ph sz="half" idx="13"/>
          </p:nvPr>
        </p:nvSpPr>
        <p:spPr>
          <a:xfrm>
            <a:off x="280282" y="1072818"/>
            <a:ext cx="9141807" cy="756853"/>
          </a:xfrm>
        </p:spPr>
        <p:txBody>
          <a:bodyPr vert="horz" lIns="91440" tIns="45720" rIns="91440" bIns="45720" rtlCol="0" anchor="t">
            <a:normAutofit/>
          </a:bodyPr>
          <a:lstStyle/>
          <a:p>
            <a:r>
              <a:rPr lang="en-US" sz="2000" dirty="0"/>
              <a:t>Question 5 – </a:t>
            </a:r>
            <a:r>
              <a:rPr lang="en-US" sz="2000" b="0" dirty="0"/>
              <a:t>Share the planned use for $25K budgeted for Community Services. </a:t>
            </a:r>
            <a:endParaRPr lang="en-US" sz="2000" b="0" dirty="0">
              <a:ea typeface="Calibri"/>
              <a:cs typeface="Calibri"/>
            </a:endParaRPr>
          </a:p>
          <a:p>
            <a:pPr marL="971550" lvl="1" indent="-285750"/>
            <a:r>
              <a:rPr lang="en-US" sz="2000" dirty="0"/>
              <a:t>5a. Specify if any reports have been submitted to Council, as per city Code.</a:t>
            </a:r>
            <a:endParaRPr lang="en-US" sz="2000" dirty="0">
              <a:ea typeface="Calibri"/>
              <a:cs typeface="Calibri"/>
            </a:endParaRPr>
          </a:p>
          <a:p>
            <a:pPr marL="342900" indent="-342900">
              <a:buFont typeface="Wingdings" panose="020B0604020202020204" pitchFamily="34" charset="0"/>
              <a:buChar char="v"/>
            </a:pPr>
            <a:endParaRPr lang="en-US" sz="2200" b="0" dirty="0">
              <a:ea typeface="Calibri" panose="020F0502020204030204"/>
              <a:cs typeface="Calibri" panose="020F0502020204030204"/>
            </a:endParaRPr>
          </a:p>
          <a:p>
            <a:pPr marL="342900" indent="-342900">
              <a:buFont typeface="Wingdings" panose="05000000000000000000" pitchFamily="2" charset="2"/>
              <a:buChar char="v"/>
            </a:pPr>
            <a:endParaRPr lang="en-US" sz="2200" b="0" dirty="0">
              <a:ea typeface="Calibri" panose="020F0502020204030204"/>
              <a:cs typeface="Calibri" panose="020F0502020204030204"/>
            </a:endParaRPr>
          </a:p>
          <a:p>
            <a:endParaRPr lang="en-US" sz="2200" b="0" dirty="0">
              <a:ea typeface="Calibri" panose="020F0502020204030204"/>
              <a:cs typeface="Calibri" panose="020F0502020204030204"/>
            </a:endParaRPr>
          </a:p>
          <a:p>
            <a:pPr marL="342900" indent="-342900">
              <a:buFont typeface="Wingdings" panose="020B0604020202020204" pitchFamily="34" charset="0"/>
              <a:buChar char="v"/>
            </a:pPr>
            <a:endParaRPr lang="en-US" sz="2200" b="0" dirty="0">
              <a:ea typeface="Calibri" panose="020F0502020204030204"/>
              <a:cs typeface="Calibri" panose="020F0502020204030204"/>
            </a:endParaRPr>
          </a:p>
          <a:p>
            <a:pPr marL="342900" indent="-342900">
              <a:buFont typeface="Wingdings" panose="020B0604020202020204" pitchFamily="34" charset="0"/>
              <a:buChar char="v"/>
            </a:pPr>
            <a:endParaRPr lang="en-US" sz="2200" b="0" dirty="0">
              <a:ea typeface="Calibri" panose="020F0502020204030204"/>
              <a:cs typeface="Calibri" panose="020F0502020204030204"/>
            </a:endParaRPr>
          </a:p>
          <a:p>
            <a:pPr marL="342900" indent="-342900">
              <a:buFont typeface="Wingdings" panose="020B0604020202020204" pitchFamily="34" charset="0"/>
              <a:buChar char="v"/>
            </a:pPr>
            <a:endParaRPr lang="en-US" sz="2200" b="0" dirty="0">
              <a:ea typeface="Calibri" panose="020F0502020204030204"/>
              <a:cs typeface="Calibri" panose="020F0502020204030204"/>
            </a:endParaRPr>
          </a:p>
          <a:p>
            <a:pPr marL="342900" indent="-342900">
              <a:buFont typeface="Wingdings" panose="020B0604020202020204" pitchFamily="34" charset="0"/>
              <a:buChar char="v"/>
            </a:pPr>
            <a:endParaRPr lang="en-US" sz="2200" b="0" dirty="0">
              <a:ea typeface="Calibri" panose="020F0502020204030204"/>
              <a:cs typeface="Calibri" panose="020F0502020204030204"/>
            </a:endParaRPr>
          </a:p>
          <a:p>
            <a:endParaRPr lang="en-US" dirty="0">
              <a:ea typeface="Calibri"/>
              <a:cs typeface="Calibri"/>
            </a:endParaRPr>
          </a:p>
        </p:txBody>
      </p:sp>
      <p:graphicFrame>
        <p:nvGraphicFramePr>
          <p:cNvPr id="6" name="Table 5">
            <a:extLst>
              <a:ext uri="{FF2B5EF4-FFF2-40B4-BE49-F238E27FC236}">
                <a16:creationId xmlns:a16="http://schemas.microsoft.com/office/drawing/2014/main" id="{2A2B0122-B8F1-28C2-F9E9-A78A7B5BC32E}"/>
              </a:ext>
            </a:extLst>
          </p:cNvPr>
          <p:cNvGraphicFramePr>
            <a:graphicFrameLocks noGrp="1"/>
          </p:cNvGraphicFramePr>
          <p:nvPr>
            <p:extLst>
              <p:ext uri="{D42A27DB-BD31-4B8C-83A1-F6EECF244321}">
                <p14:modId xmlns:p14="http://schemas.microsoft.com/office/powerpoint/2010/main" val="4084418981"/>
              </p:ext>
            </p:extLst>
          </p:nvPr>
        </p:nvGraphicFramePr>
        <p:xfrm>
          <a:off x="3637503" y="2716550"/>
          <a:ext cx="3810510" cy="2560320"/>
        </p:xfrm>
        <a:graphic>
          <a:graphicData uri="http://schemas.openxmlformats.org/drawingml/2006/table">
            <a:tbl>
              <a:tblPr firstRow="1" bandRow="1">
                <a:tableStyleId>{93296810-A885-4BE3-A3E7-6D5BEEA58F35}</a:tableStyleId>
              </a:tblPr>
              <a:tblGrid>
                <a:gridCol w="3810510">
                  <a:extLst>
                    <a:ext uri="{9D8B030D-6E8A-4147-A177-3AD203B41FA5}">
                      <a16:colId xmlns:a16="http://schemas.microsoft.com/office/drawing/2014/main" val="1196514217"/>
                    </a:ext>
                  </a:extLst>
                </a:gridCol>
              </a:tblGrid>
              <a:tr h="336114">
                <a:tc>
                  <a:txBody>
                    <a:bodyPr/>
                    <a:lstStyle/>
                    <a:p>
                      <a:r>
                        <a:rPr lang="en-US" dirty="0"/>
                        <a:t>Community Partners</a:t>
                      </a:r>
                    </a:p>
                  </a:txBody>
                  <a:tcPr/>
                </a:tc>
                <a:extLst>
                  <a:ext uri="{0D108BD9-81ED-4DB2-BD59-A6C34878D82A}">
                    <a16:rowId xmlns:a16="http://schemas.microsoft.com/office/drawing/2014/main" val="2153795606"/>
                  </a:ext>
                </a:extLst>
              </a:tr>
              <a:tr h="336114">
                <a:tc>
                  <a:txBody>
                    <a:bodyPr/>
                    <a:lstStyle/>
                    <a:p>
                      <a:pPr lvl="0">
                        <a:buNone/>
                      </a:pPr>
                      <a:r>
                        <a:rPr lang="en-US" sz="1800" b="0" i="0" u="none" strike="noStrike" noProof="0" dirty="0">
                          <a:solidFill>
                            <a:srgbClr val="000000"/>
                          </a:solidFill>
                          <a:latin typeface="Calibri"/>
                        </a:rPr>
                        <a:t>Christina Cultural Arts Center</a:t>
                      </a:r>
                      <a:endParaRPr lang="en-US" sz="1800" dirty="0">
                        <a:latin typeface="Calibri"/>
                      </a:endParaRPr>
                    </a:p>
                  </a:txBody>
                  <a:tcPr/>
                </a:tc>
                <a:extLst>
                  <a:ext uri="{0D108BD9-81ED-4DB2-BD59-A6C34878D82A}">
                    <a16:rowId xmlns:a16="http://schemas.microsoft.com/office/drawing/2014/main" val="3439267594"/>
                  </a:ext>
                </a:extLst>
              </a:tr>
              <a:tr h="336114">
                <a:tc>
                  <a:txBody>
                    <a:bodyPr/>
                    <a:lstStyle/>
                    <a:p>
                      <a:pPr lvl="0">
                        <a:buNone/>
                      </a:pPr>
                      <a:r>
                        <a:rPr lang="en-US" sz="1800" b="0" i="0" u="none" strike="noStrike" noProof="0" dirty="0">
                          <a:solidFill>
                            <a:srgbClr val="000000"/>
                          </a:solidFill>
                          <a:latin typeface="Calibri"/>
                        </a:rPr>
                        <a:t>Delaware State University </a:t>
                      </a:r>
                    </a:p>
                  </a:txBody>
                  <a:tcPr/>
                </a:tc>
                <a:extLst>
                  <a:ext uri="{0D108BD9-81ED-4DB2-BD59-A6C34878D82A}">
                    <a16:rowId xmlns:a16="http://schemas.microsoft.com/office/drawing/2014/main" val="702119408"/>
                  </a:ext>
                </a:extLst>
              </a:tr>
              <a:tr h="336114">
                <a:tc>
                  <a:txBody>
                    <a:bodyPr/>
                    <a:lstStyle/>
                    <a:p>
                      <a:pPr lvl="0">
                        <a:buNone/>
                      </a:pPr>
                      <a:r>
                        <a:rPr lang="en-US" sz="1800" b="0" i="0" u="none" strike="noStrike" noProof="0" dirty="0">
                          <a:solidFill>
                            <a:srgbClr val="000000"/>
                          </a:solidFill>
                          <a:latin typeface="Calibri"/>
                        </a:rPr>
                        <a:t>HBCU Week Foundation, Inc</a:t>
                      </a:r>
                    </a:p>
                  </a:txBody>
                  <a:tcPr/>
                </a:tc>
                <a:extLst>
                  <a:ext uri="{0D108BD9-81ED-4DB2-BD59-A6C34878D82A}">
                    <a16:rowId xmlns:a16="http://schemas.microsoft.com/office/drawing/2014/main" val="3819907060"/>
                  </a:ext>
                </a:extLst>
              </a:tr>
              <a:tr h="336114">
                <a:tc>
                  <a:txBody>
                    <a:bodyPr/>
                    <a:lstStyle/>
                    <a:p>
                      <a:pPr lvl="0">
                        <a:buNone/>
                      </a:pPr>
                      <a:r>
                        <a:rPr lang="en-US" sz="1800" b="0" i="0" u="none" strike="noStrike" noProof="0" dirty="0">
                          <a:solidFill>
                            <a:srgbClr val="000000"/>
                          </a:solidFill>
                          <a:latin typeface="Calibri"/>
                        </a:rPr>
                        <a:t>The Grand Opera House</a:t>
                      </a:r>
                    </a:p>
                  </a:txBody>
                  <a:tcPr/>
                </a:tc>
                <a:extLst>
                  <a:ext uri="{0D108BD9-81ED-4DB2-BD59-A6C34878D82A}">
                    <a16:rowId xmlns:a16="http://schemas.microsoft.com/office/drawing/2014/main" val="3284850572"/>
                  </a:ext>
                </a:extLst>
              </a:tr>
              <a:tr h="336114">
                <a:tc>
                  <a:txBody>
                    <a:bodyPr/>
                    <a:lstStyle/>
                    <a:p>
                      <a:pPr lvl="0">
                        <a:buNone/>
                      </a:pPr>
                      <a:r>
                        <a:rPr lang="en-US" sz="1800" b="0" i="0" u="none" strike="noStrike" noProof="0" dirty="0">
                          <a:solidFill>
                            <a:srgbClr val="000000"/>
                          </a:solidFill>
                          <a:latin typeface="Calibri"/>
                        </a:rPr>
                        <a:t>True Access Capital</a:t>
                      </a:r>
                    </a:p>
                  </a:txBody>
                  <a:tcPr/>
                </a:tc>
                <a:extLst>
                  <a:ext uri="{0D108BD9-81ED-4DB2-BD59-A6C34878D82A}">
                    <a16:rowId xmlns:a16="http://schemas.microsoft.com/office/drawing/2014/main" val="4232091185"/>
                  </a:ext>
                </a:extLst>
              </a:tr>
              <a:tr h="336114">
                <a:tc>
                  <a:txBody>
                    <a:bodyPr/>
                    <a:lstStyle/>
                    <a:p>
                      <a:pPr lvl="0">
                        <a:buNone/>
                      </a:pPr>
                      <a:r>
                        <a:rPr lang="en-US" sz="1800" b="0" i="0" u="none" strike="noStrike" noProof="0" dirty="0">
                          <a:solidFill>
                            <a:srgbClr val="000000"/>
                          </a:solidFill>
                          <a:latin typeface="Calibri"/>
                        </a:rPr>
                        <a:t>Wilmington Public Library    </a:t>
                      </a:r>
                      <a:endParaRPr lang="en-US" sz="1800" dirty="0">
                        <a:latin typeface="Calibri"/>
                      </a:endParaRPr>
                    </a:p>
                  </a:txBody>
                  <a:tcPr/>
                </a:tc>
                <a:extLst>
                  <a:ext uri="{0D108BD9-81ED-4DB2-BD59-A6C34878D82A}">
                    <a16:rowId xmlns:a16="http://schemas.microsoft.com/office/drawing/2014/main" val="266013030"/>
                  </a:ext>
                </a:extLst>
              </a:tr>
            </a:tbl>
          </a:graphicData>
        </a:graphic>
      </p:graphicFrame>
    </p:spTree>
    <p:extLst>
      <p:ext uri="{BB962C8B-B14F-4D97-AF65-F5344CB8AC3E}">
        <p14:creationId xmlns:p14="http://schemas.microsoft.com/office/powerpoint/2010/main" val="1376819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2D30A-8B21-B5D7-ED7B-95A36EADF9B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9B4437-FA39-EE09-BFBF-1D97B28D2EBC}"/>
              </a:ext>
            </a:extLst>
          </p:cNvPr>
          <p:cNvSpPr>
            <a:spLocks noGrp="1"/>
          </p:cNvSpPr>
          <p:nvPr>
            <p:ph sz="half" idx="2"/>
          </p:nvPr>
        </p:nvSpPr>
        <p:spPr/>
        <p:txBody>
          <a:bodyPr/>
          <a:lstStyle/>
          <a:p>
            <a:r>
              <a:rPr lang="en-US" dirty="0"/>
              <a:t>Provide FY2026 proposed organizational chart with the total number of employees (i.e. permanent, temporary, contract, vacancies). </a:t>
            </a:r>
          </a:p>
          <a:p>
            <a:pPr marL="0" indent="0">
              <a:buNone/>
            </a:pPr>
            <a:endParaRPr lang="en-US" dirty="0"/>
          </a:p>
          <a:p>
            <a:pPr lvl="1"/>
            <a:r>
              <a:rPr lang="en-US" sz="2800" dirty="0"/>
              <a:t>a. Outline specific duties of each employee.</a:t>
            </a:r>
          </a:p>
        </p:txBody>
      </p:sp>
      <p:sp>
        <p:nvSpPr>
          <p:cNvPr id="3" name="Content Placeholder 2">
            <a:extLst>
              <a:ext uri="{FF2B5EF4-FFF2-40B4-BE49-F238E27FC236}">
                <a16:creationId xmlns:a16="http://schemas.microsoft.com/office/drawing/2014/main" id="{ECD7FB94-6405-BC40-A811-95C6F7EABBF6}"/>
              </a:ext>
            </a:extLst>
          </p:cNvPr>
          <p:cNvSpPr>
            <a:spLocks noGrp="1"/>
          </p:cNvSpPr>
          <p:nvPr>
            <p:ph sz="half" idx="13"/>
          </p:nvPr>
        </p:nvSpPr>
        <p:spPr>
          <a:xfrm>
            <a:off x="355310" y="1111086"/>
            <a:ext cx="4934479" cy="473825"/>
          </a:xfrm>
        </p:spPr>
        <p:txBody>
          <a:bodyPr>
            <a:normAutofit lnSpcReduction="10000"/>
          </a:bodyPr>
          <a:lstStyle/>
          <a:p>
            <a:r>
              <a:rPr lang="en-US" dirty="0"/>
              <a:t>Question 6</a:t>
            </a:r>
          </a:p>
        </p:txBody>
      </p:sp>
    </p:spTree>
    <p:extLst>
      <p:ext uri="{BB962C8B-B14F-4D97-AF65-F5344CB8AC3E}">
        <p14:creationId xmlns:p14="http://schemas.microsoft.com/office/powerpoint/2010/main" val="2622137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41D6E623-53D5-3784-8CAB-B8F35A43A2A8}"/>
              </a:ext>
            </a:extLst>
          </p:cNvPr>
          <p:cNvCxnSpPr/>
          <p:nvPr/>
        </p:nvCxnSpPr>
        <p:spPr>
          <a:xfrm flipV="1">
            <a:off x="2632919" y="1225983"/>
            <a:ext cx="2433711" cy="323557"/>
          </a:xfrm>
          <a:prstGeom prst="line">
            <a:avLst/>
          </a:prstGeom>
        </p:spPr>
        <p:style>
          <a:lnRef idx="2">
            <a:schemeClr val="accent6"/>
          </a:lnRef>
          <a:fillRef idx="0">
            <a:schemeClr val="accent6"/>
          </a:fillRef>
          <a:effectRef idx="1">
            <a:schemeClr val="accent6"/>
          </a:effectRef>
          <a:fontRef idx="minor">
            <a:schemeClr val="tx1"/>
          </a:fontRef>
        </p:style>
      </p:cxnSp>
      <p:graphicFrame>
        <p:nvGraphicFramePr>
          <p:cNvPr id="22" name="Content Placeholder 21">
            <a:extLst>
              <a:ext uri="{FF2B5EF4-FFF2-40B4-BE49-F238E27FC236}">
                <a16:creationId xmlns:a16="http://schemas.microsoft.com/office/drawing/2014/main" id="{8DD6E41A-7793-388A-D5B4-C638CACAE973}"/>
              </a:ext>
            </a:extLst>
          </p:cNvPr>
          <p:cNvGraphicFramePr>
            <a:graphicFrameLocks noGrp="1"/>
          </p:cNvGraphicFramePr>
          <p:nvPr>
            <p:ph sz="half" idx="2"/>
            <p:extLst>
              <p:ext uri="{D42A27DB-BD31-4B8C-83A1-F6EECF244321}">
                <p14:modId xmlns:p14="http://schemas.microsoft.com/office/powerpoint/2010/main" val="596350256"/>
              </p:ext>
            </p:extLst>
          </p:nvPr>
        </p:nvGraphicFramePr>
        <p:xfrm>
          <a:off x="998688" y="430724"/>
          <a:ext cx="10883900" cy="6424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5" name="Oval 24">
            <a:extLst>
              <a:ext uri="{FF2B5EF4-FFF2-40B4-BE49-F238E27FC236}">
                <a16:creationId xmlns:a16="http://schemas.microsoft.com/office/drawing/2014/main" id="{51980034-1A3E-F071-4A4A-6BFBB62BDFD6}"/>
              </a:ext>
            </a:extLst>
          </p:cNvPr>
          <p:cNvSpPr/>
          <p:nvPr/>
        </p:nvSpPr>
        <p:spPr>
          <a:xfrm>
            <a:off x="2470051" y="5243733"/>
            <a:ext cx="45719" cy="457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lowchart: Connector 1">
            <a:extLst>
              <a:ext uri="{FF2B5EF4-FFF2-40B4-BE49-F238E27FC236}">
                <a16:creationId xmlns:a16="http://schemas.microsoft.com/office/drawing/2014/main" id="{76C69919-DE9E-0F6E-A2CA-7E9AADD03CC1}"/>
              </a:ext>
            </a:extLst>
          </p:cNvPr>
          <p:cNvSpPr/>
          <p:nvPr/>
        </p:nvSpPr>
        <p:spPr>
          <a:xfrm>
            <a:off x="1306995" y="1336814"/>
            <a:ext cx="1515718" cy="1138290"/>
          </a:xfrm>
          <a:prstGeom prst="flowChartConnector">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1100" b="1" dirty="0">
                <a:solidFill>
                  <a:schemeClr val="tx1"/>
                </a:solidFill>
              </a:rPr>
              <a:t>Marilyn Amaro-Valentin</a:t>
            </a:r>
            <a:r>
              <a:rPr lang="en-US" sz="1100" dirty="0">
                <a:solidFill>
                  <a:schemeClr val="tx1"/>
                </a:solidFill>
              </a:rPr>
              <a:t> Administrative Assistant</a:t>
            </a:r>
          </a:p>
        </p:txBody>
      </p:sp>
      <p:sp>
        <p:nvSpPr>
          <p:cNvPr id="3" name="TextBox 2">
            <a:extLst>
              <a:ext uri="{FF2B5EF4-FFF2-40B4-BE49-F238E27FC236}">
                <a16:creationId xmlns:a16="http://schemas.microsoft.com/office/drawing/2014/main" id="{2D1A6DE4-1C3B-02A5-A883-9BC8D15337AA}"/>
              </a:ext>
            </a:extLst>
          </p:cNvPr>
          <p:cNvSpPr txBox="1"/>
          <p:nvPr/>
        </p:nvSpPr>
        <p:spPr>
          <a:xfrm>
            <a:off x="2064854" y="4920120"/>
            <a:ext cx="948473"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406946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280282" y="1729409"/>
            <a:ext cx="10884776" cy="4880112"/>
          </a:xfrm>
        </p:spPr>
        <p:txBody>
          <a:bodyPr>
            <a:normAutofit fontScale="92500" lnSpcReduction="10000"/>
          </a:bodyPr>
          <a:lstStyle/>
          <a:p>
            <a:pPr algn="l">
              <a:buClrTx/>
              <a:buFont typeface="Wingdings" panose="05000000000000000000" pitchFamily="2" charset="2"/>
              <a:buChar char="v"/>
            </a:pPr>
            <a:r>
              <a:rPr lang="en-US" sz="1500" b="1" u="sng" dirty="0">
                <a:solidFill>
                  <a:schemeClr val="accent6"/>
                </a:solidFill>
              </a:rPr>
              <a:t>City Treasurer </a:t>
            </a:r>
            <a:r>
              <a:rPr lang="en-US" sz="1500" dirty="0"/>
              <a:t>– Executive leader of the Office with primary responsibilities that include, but are not limited to, the global strategic direction and management of all Assets Under Management and all Executive level Office affairs such as the management of internal/external banking and vendor relationships; including the administration of Treasury’s policy, legal and regulatory matters.</a:t>
            </a:r>
            <a:endParaRPr lang="en-US" sz="900" dirty="0"/>
          </a:p>
          <a:p>
            <a:pPr>
              <a:buFont typeface="Wingdings" panose="05000000000000000000" pitchFamily="2" charset="2"/>
              <a:buChar char="v"/>
            </a:pPr>
            <a:r>
              <a:rPr lang="en-US" sz="1500" b="1" u="sng" dirty="0">
                <a:solidFill>
                  <a:schemeClr val="accent6"/>
                </a:solidFill>
              </a:rPr>
              <a:t>Administrative Assistant to City Treasurer </a:t>
            </a:r>
            <a:r>
              <a:rPr lang="en-US" sz="1500" dirty="0"/>
              <a:t>– direct report to the City Treasurer with primary responsibilities that include, but are not limited to, managing the schedule of the Treasurer; including all high-level administrative needs of the Office and Staff.</a:t>
            </a:r>
            <a:endParaRPr lang="en-US" sz="1500" dirty="0">
              <a:ea typeface="Calibri"/>
              <a:cs typeface="Calibri"/>
            </a:endParaRPr>
          </a:p>
          <a:p>
            <a:pPr>
              <a:buClrTx/>
              <a:buFont typeface="Wingdings" panose="05000000000000000000" pitchFamily="2" charset="2"/>
              <a:buChar char="v"/>
            </a:pPr>
            <a:r>
              <a:rPr lang="en-US" sz="1500" b="1" u="sng" dirty="0">
                <a:solidFill>
                  <a:schemeClr val="accent6"/>
                </a:solidFill>
              </a:rPr>
              <a:t>Deputy City Treasurer</a:t>
            </a:r>
            <a:r>
              <a:rPr lang="en-US" sz="1500" b="1" dirty="0">
                <a:solidFill>
                  <a:schemeClr val="accent6"/>
                </a:solidFill>
              </a:rPr>
              <a:t> </a:t>
            </a:r>
            <a:r>
              <a:rPr lang="en-US" sz="1500" dirty="0"/>
              <a:t>– direct report to the City Treasurer with primary responsibilities that include, but are not limited to, serving as the primary manager and point of contact for all Treasury Operations and direct management of Treasury Staff.</a:t>
            </a:r>
            <a:endParaRPr lang="en-US" sz="1500" dirty="0">
              <a:ea typeface="Calibri"/>
              <a:cs typeface="Calibri"/>
            </a:endParaRPr>
          </a:p>
          <a:p>
            <a:pPr>
              <a:buClrTx/>
              <a:buFont typeface="Wingdings" panose="05000000000000000000" pitchFamily="2" charset="2"/>
              <a:buChar char="v"/>
            </a:pPr>
            <a:r>
              <a:rPr lang="en-US" sz="1500" b="1" u="sng" dirty="0">
                <a:solidFill>
                  <a:schemeClr val="accent6"/>
                </a:solidFill>
              </a:rPr>
              <a:t>Treasury Analyst II – Pension</a:t>
            </a:r>
            <a:r>
              <a:rPr lang="en-US" sz="1500" b="1" dirty="0">
                <a:solidFill>
                  <a:schemeClr val="accent6"/>
                </a:solidFill>
              </a:rPr>
              <a:t> </a:t>
            </a:r>
            <a:r>
              <a:rPr lang="en-US" sz="1500" dirty="0"/>
              <a:t>– direct report to Deputy City Treasurer with primary responsibilities that include, but are not limited to, managing the daily administrative operations of the City’s Pension portfolio; such as the administration of Pension Payroll, direct Pensioner service inquiries and Pension calculations.</a:t>
            </a:r>
            <a:endParaRPr lang="en-US" sz="1500" dirty="0">
              <a:ea typeface="Calibri"/>
              <a:cs typeface="Calibri"/>
            </a:endParaRPr>
          </a:p>
          <a:p>
            <a:pPr>
              <a:buClrTx/>
              <a:buFont typeface="Wingdings" panose="05000000000000000000" pitchFamily="2" charset="2"/>
              <a:buChar char="v"/>
            </a:pPr>
            <a:r>
              <a:rPr lang="en-US" sz="1500" b="1" u="sng" dirty="0">
                <a:solidFill>
                  <a:schemeClr val="accent6"/>
                </a:solidFill>
              </a:rPr>
              <a:t>Treasury Analyst II – Admin </a:t>
            </a:r>
            <a:r>
              <a:rPr lang="en-US" sz="1500" dirty="0"/>
              <a:t>– direct report to Deputy City Treasurer with primary responsibilities that include, but are not limited to, managing the daily administrative operations of the City’s Payroll, administration of the City’s 457(b) Deferred Compensation Plan and other related direct service inquiries.</a:t>
            </a:r>
            <a:endParaRPr lang="en-US" sz="1500" dirty="0">
              <a:ea typeface="Calibri"/>
              <a:cs typeface="Calibri"/>
            </a:endParaRPr>
          </a:p>
          <a:p>
            <a:pPr>
              <a:buFont typeface="Wingdings" panose="05000000000000000000" pitchFamily="2" charset="2"/>
              <a:buChar char="v"/>
            </a:pPr>
            <a:r>
              <a:rPr lang="en-US" sz="1500" b="1" u="sng" dirty="0">
                <a:solidFill>
                  <a:schemeClr val="accent6"/>
                </a:solidFill>
              </a:rPr>
              <a:t>Cash &amp; Investment Portfolio Manager</a:t>
            </a:r>
            <a:r>
              <a:rPr lang="en-US" sz="1500" b="1" dirty="0">
                <a:solidFill>
                  <a:schemeClr val="accent6"/>
                </a:solidFill>
              </a:rPr>
              <a:t> </a:t>
            </a:r>
            <a:r>
              <a:rPr lang="en-US" sz="1500" dirty="0"/>
              <a:t>- direct report to Deputy City Treasurer with primary responsibilities that include, but are not limited to, tracking and managing of the City’s Primary Government and Pension Cash positions; including all Unrestricted and Restricted Cash, the daily operations engagement with external banking partners and interdepartmental colleagues.        </a:t>
            </a:r>
            <a:endParaRPr lang="en-US" sz="1500" u="sng" dirty="0"/>
          </a:p>
          <a:p>
            <a:pPr>
              <a:buFont typeface="Wingdings" panose="05000000000000000000" pitchFamily="2" charset="2"/>
              <a:buChar char="v"/>
            </a:pPr>
            <a:r>
              <a:rPr lang="en-US" sz="1500" b="1" u="sng" dirty="0">
                <a:solidFill>
                  <a:schemeClr val="accent6"/>
                </a:solidFill>
              </a:rPr>
              <a:t>Retirement Benefits &amp; Pension Manager</a:t>
            </a:r>
            <a:r>
              <a:rPr lang="en-US" sz="1500" dirty="0">
                <a:solidFill>
                  <a:schemeClr val="accent6"/>
                </a:solidFill>
              </a:rPr>
              <a:t> </a:t>
            </a:r>
            <a:r>
              <a:rPr lang="en-US" sz="1500" dirty="0"/>
              <a:t>– direct report to City Treasurer with primary responsibilities that include managing high level Pension benefit projects and engagement with interdepartmental colleagues, external, and other Agencies as well as developing systems &amp; documentation for improved efficacy and automation of all processes pertaining to the Treasury &amp; Pension.</a:t>
            </a:r>
            <a:endParaRPr lang="en-US" sz="1500" dirty="0">
              <a:ea typeface="Calibri"/>
              <a:cs typeface="Calibri"/>
            </a:endParaRPr>
          </a:p>
          <a:p>
            <a:pPr algn="l">
              <a:buClrTx/>
              <a:buFont typeface="Wingdings" panose="05000000000000000000" pitchFamily="2" charset="2"/>
              <a:buChar char="v"/>
            </a:pPr>
            <a:r>
              <a:rPr lang="en-US" sz="1500" b="1" u="sng" dirty="0">
                <a:solidFill>
                  <a:schemeClr val="accent6"/>
                </a:solidFill>
              </a:rPr>
              <a:t>Communications &amp; Programs Consultant </a:t>
            </a:r>
            <a:r>
              <a:rPr lang="en-US" sz="1500" dirty="0"/>
              <a:t>– direct report to City Treasurer with primary responsibilities that include building new financial literacy programs for city employees, retirees, and the community, developing strategic partnerships, and communications.</a:t>
            </a:r>
            <a:endParaRPr lang="en-US" sz="1500" dirty="0">
              <a:ea typeface="Calibri"/>
              <a:cs typeface="Calibri"/>
            </a:endParaRP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lnSpcReduction="10000"/>
          </a:bodyPr>
          <a:lstStyle/>
          <a:p>
            <a:r>
              <a:rPr lang="en-US" dirty="0"/>
              <a:t>Question 6(a). </a:t>
            </a:r>
          </a:p>
        </p:txBody>
      </p:sp>
    </p:spTree>
    <p:extLst>
      <p:ext uri="{BB962C8B-B14F-4D97-AF65-F5344CB8AC3E}">
        <p14:creationId xmlns:p14="http://schemas.microsoft.com/office/powerpoint/2010/main" val="33690384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12C8880DC4524597181D9830798484" ma:contentTypeVersion="16" ma:contentTypeDescription="Create a new document." ma:contentTypeScope="" ma:versionID="71a6af8f7db6d0aae6d936f5d0ae4cda">
  <xsd:schema xmlns:xsd="http://www.w3.org/2001/XMLSchema" xmlns:xs="http://www.w3.org/2001/XMLSchema" xmlns:p="http://schemas.microsoft.com/office/2006/metadata/properties" xmlns:ns3="a29946ae-d974-4d2d-adc2-89ee628fa71b" xmlns:ns4="ec0cca48-f3bf-4a37-bb50-a265c16043d7" targetNamespace="http://schemas.microsoft.com/office/2006/metadata/properties" ma:root="true" ma:fieldsID="bba12a36d09701e0dd14e95c9e33186b" ns3:_="" ns4:_="">
    <xsd:import namespace="a29946ae-d974-4d2d-adc2-89ee628fa71b"/>
    <xsd:import namespace="ec0cca48-f3bf-4a37-bb50-a265c16043d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Locatio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9946ae-d974-4d2d-adc2-89ee628fa7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0cca48-f3bf-4a37-bb50-a265c16043d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a29946ae-d974-4d2d-adc2-89ee628fa71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46D336-B8E3-4849-B1BF-F94965BCA5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9946ae-d974-4d2d-adc2-89ee628fa71b"/>
    <ds:schemaRef ds:uri="ec0cca48-f3bf-4a37-bb50-a265c16043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6F5DC78-F9B0-4B87-86C6-07468F25DACB}">
  <ds:schemaRef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 ds:uri="http://schemas.microsoft.com/office/2006/documentManagement/types"/>
    <ds:schemaRef ds:uri="a29946ae-d974-4d2d-adc2-89ee628fa71b"/>
    <ds:schemaRef ds:uri="http://schemas.microsoft.com/office/infopath/2007/PartnerControls"/>
    <ds:schemaRef ds:uri="ec0cca48-f3bf-4a37-bb50-a265c16043d7"/>
  </ds:schemaRefs>
</ds:datastoreItem>
</file>

<file path=customXml/itemProps3.xml><?xml version="1.0" encoding="utf-8"?>
<ds:datastoreItem xmlns:ds="http://schemas.openxmlformats.org/officeDocument/2006/customXml" ds:itemID="{2B5C8DCB-FC41-4ADA-94B0-8126E03563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131</TotalTime>
  <Words>2837</Words>
  <Application>Microsoft Office PowerPoint</Application>
  <PresentationFormat>Widescreen</PresentationFormat>
  <Paragraphs>377</Paragraphs>
  <Slides>24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Abadi</vt:lpstr>
      <vt:lpstr>Aptos</vt:lpstr>
      <vt:lpstr>Arial</vt:lpstr>
      <vt:lpstr>Calibri</vt:lpstr>
      <vt:lpstr>Calibri Light</vt:lpstr>
      <vt:lpstr>Segoe UI</vt:lpstr>
      <vt:lpstr>Times New Roman</vt:lpstr>
      <vt:lpstr>Verdana</vt:lpstr>
      <vt:lpstr>Wingdings</vt:lpstr>
      <vt:lpstr>Wingdings,Sans-Serif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Dany B. Smith</cp:lastModifiedBy>
  <cp:revision>1122</cp:revision>
  <cp:lastPrinted>2024-04-15T17:08:54Z</cp:lastPrinted>
  <dcterms:created xsi:type="dcterms:W3CDTF">2023-02-09T18:35:57Z</dcterms:created>
  <dcterms:modified xsi:type="dcterms:W3CDTF">2025-04-15T20:44:33Z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0x010100B512C8880DC4524597181D9830798484</vt:lpwstr>
  </property>
</Properties>
</file>