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heme/themeOverride1.xml" ContentType="application/vnd.openxmlformats-officedocument.themeOverr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handoutMasterIdLst>
    <p:handoutMasterId r:id="rId48"/>
  </p:handoutMasterIdLst>
  <p:sldIdLst>
    <p:sldId id="404" r:id="rId2"/>
    <p:sldId id="369" r:id="rId3"/>
    <p:sldId id="359" r:id="rId4"/>
    <p:sldId id="395" r:id="rId5"/>
    <p:sldId id="370" r:id="rId6"/>
    <p:sldId id="330" r:id="rId7"/>
    <p:sldId id="328" r:id="rId8"/>
    <p:sldId id="327" r:id="rId9"/>
    <p:sldId id="270" r:id="rId10"/>
    <p:sldId id="339" r:id="rId11"/>
    <p:sldId id="371" r:id="rId12"/>
    <p:sldId id="372" r:id="rId13"/>
    <p:sldId id="373" r:id="rId14"/>
    <p:sldId id="374" r:id="rId15"/>
    <p:sldId id="376" r:id="rId16"/>
    <p:sldId id="378" r:id="rId17"/>
    <p:sldId id="405" r:id="rId18"/>
    <p:sldId id="406" r:id="rId19"/>
    <p:sldId id="379" r:id="rId20"/>
    <p:sldId id="380" r:id="rId21"/>
    <p:sldId id="407" r:id="rId22"/>
    <p:sldId id="381" r:id="rId23"/>
    <p:sldId id="382" r:id="rId24"/>
    <p:sldId id="383" r:id="rId25"/>
    <p:sldId id="409" r:id="rId26"/>
    <p:sldId id="415" r:id="rId27"/>
    <p:sldId id="385" r:id="rId28"/>
    <p:sldId id="386" r:id="rId29"/>
    <p:sldId id="387" r:id="rId30"/>
    <p:sldId id="408" r:id="rId31"/>
    <p:sldId id="389" r:id="rId32"/>
    <p:sldId id="390" r:id="rId33"/>
    <p:sldId id="336" r:id="rId34"/>
    <p:sldId id="392" r:id="rId35"/>
    <p:sldId id="337" r:id="rId36"/>
    <p:sldId id="342" r:id="rId37"/>
    <p:sldId id="286" r:id="rId38"/>
    <p:sldId id="410" r:id="rId39"/>
    <p:sldId id="411" r:id="rId40"/>
    <p:sldId id="412" r:id="rId41"/>
    <p:sldId id="413" r:id="rId42"/>
    <p:sldId id="414" r:id="rId43"/>
    <p:sldId id="403" r:id="rId44"/>
    <p:sldId id="397" r:id="rId45"/>
    <p:sldId id="268" r:id="rId46"/>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5332" autoAdjust="0"/>
  </p:normalViewPr>
  <p:slideViewPr>
    <p:cSldViewPr snapToGrid="0">
      <p:cViewPr varScale="1">
        <p:scale>
          <a:sx n="102" d="100"/>
          <a:sy n="102" d="100"/>
        </p:scale>
        <p:origin x="60" y="252"/>
      </p:cViewPr>
      <p:guideLst>
        <p:guide orient="horz" pos="2160"/>
        <p:guide pos="3840"/>
      </p:guideLst>
    </p:cSldViewPr>
  </p:slideViewPr>
  <p:notesTextViewPr>
    <p:cViewPr>
      <p:scale>
        <a:sx n="1" d="1"/>
        <a:sy n="1" d="1"/>
      </p:scale>
      <p:origin x="0" y="0"/>
    </p:cViewPr>
  </p:notesTextViewPr>
  <p:notesViewPr>
    <p:cSldViewPr snapToGrid="0">
      <p:cViewPr varScale="1">
        <p:scale>
          <a:sx n="66" d="100"/>
          <a:sy n="66" d="100"/>
        </p:scale>
        <p:origin x="3120" y="4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BB78804-F583-D62A-CD56-C3C9042DD25F}"/>
              </a:ext>
            </a:extLst>
          </p:cNvPr>
          <p:cNvSpPr>
            <a:spLocks noGrp="1"/>
          </p:cNvSpPr>
          <p:nvPr>
            <p:ph type="hdr" sz="quarter"/>
          </p:nvPr>
        </p:nvSpPr>
        <p:spPr>
          <a:xfrm>
            <a:off x="1" y="0"/>
            <a:ext cx="3011699" cy="463407"/>
          </a:xfrm>
          <a:prstGeom prst="rect">
            <a:avLst/>
          </a:prstGeom>
        </p:spPr>
        <p:txBody>
          <a:bodyPr vert="horz" lIns="92446" tIns="46223" rIns="92446" bIns="46223" rtlCol="0"/>
          <a:lstStyle>
            <a:lvl1pPr algn="l">
              <a:defRPr sz="1200"/>
            </a:lvl1pPr>
          </a:lstStyle>
          <a:p>
            <a:r>
              <a:rPr lang="en-US"/>
              <a:t>FY 2024 Budget Hearings - Department of Real Estate &amp; Housing</a:t>
            </a:r>
          </a:p>
        </p:txBody>
      </p:sp>
      <p:sp>
        <p:nvSpPr>
          <p:cNvPr id="3" name="Date Placeholder 2">
            <a:extLst>
              <a:ext uri="{FF2B5EF4-FFF2-40B4-BE49-F238E27FC236}">
                <a16:creationId xmlns:a16="http://schemas.microsoft.com/office/drawing/2014/main" id="{EDA16728-4826-97D7-3E06-257C4D086292}"/>
              </a:ext>
            </a:extLst>
          </p:cNvPr>
          <p:cNvSpPr>
            <a:spLocks noGrp="1"/>
          </p:cNvSpPr>
          <p:nvPr>
            <p:ph type="dt" sz="quarter" idx="1"/>
          </p:nvPr>
        </p:nvSpPr>
        <p:spPr>
          <a:xfrm>
            <a:off x="3936769" y="0"/>
            <a:ext cx="3011699" cy="463407"/>
          </a:xfrm>
          <a:prstGeom prst="rect">
            <a:avLst/>
          </a:prstGeom>
        </p:spPr>
        <p:txBody>
          <a:bodyPr vert="horz" lIns="92446" tIns="46223" rIns="92446" bIns="46223" rtlCol="0"/>
          <a:lstStyle>
            <a:lvl1pPr algn="r">
              <a:defRPr sz="1200"/>
            </a:lvl1pPr>
          </a:lstStyle>
          <a:p>
            <a:fld id="{BDFA5848-4350-4C8C-841A-A2639A912AD6}" type="datetimeFigureOut">
              <a:rPr lang="en-US" smtClean="0"/>
              <a:t>4/22/2025</a:t>
            </a:fld>
            <a:endParaRPr lang="en-US"/>
          </a:p>
        </p:txBody>
      </p:sp>
      <p:sp>
        <p:nvSpPr>
          <p:cNvPr id="4" name="Footer Placeholder 3">
            <a:extLst>
              <a:ext uri="{FF2B5EF4-FFF2-40B4-BE49-F238E27FC236}">
                <a16:creationId xmlns:a16="http://schemas.microsoft.com/office/drawing/2014/main" id="{3710E874-82A0-FE53-9550-E6815B72A3B8}"/>
              </a:ext>
            </a:extLst>
          </p:cNvPr>
          <p:cNvSpPr>
            <a:spLocks noGrp="1"/>
          </p:cNvSpPr>
          <p:nvPr>
            <p:ph type="ftr" sz="quarter" idx="2"/>
          </p:nvPr>
        </p:nvSpPr>
        <p:spPr>
          <a:xfrm>
            <a:off x="1" y="8772669"/>
            <a:ext cx="3011699" cy="463406"/>
          </a:xfrm>
          <a:prstGeom prst="rect">
            <a:avLst/>
          </a:prstGeom>
        </p:spPr>
        <p:txBody>
          <a:bodyPr vert="horz" lIns="92446" tIns="46223" rIns="92446" bIns="46223"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0B88830-783D-6900-0F7B-F2D61DB645A4}"/>
              </a:ext>
            </a:extLst>
          </p:cNvPr>
          <p:cNvSpPr>
            <a:spLocks noGrp="1"/>
          </p:cNvSpPr>
          <p:nvPr>
            <p:ph type="sldNum" sz="quarter" idx="3"/>
          </p:nvPr>
        </p:nvSpPr>
        <p:spPr>
          <a:xfrm>
            <a:off x="3936769" y="8772669"/>
            <a:ext cx="3011699" cy="463406"/>
          </a:xfrm>
          <a:prstGeom prst="rect">
            <a:avLst/>
          </a:prstGeom>
        </p:spPr>
        <p:txBody>
          <a:bodyPr vert="horz" lIns="92446" tIns="46223" rIns="92446" bIns="46223" rtlCol="0" anchor="b"/>
          <a:lstStyle>
            <a:lvl1pPr algn="r">
              <a:defRPr sz="1200"/>
            </a:lvl1pPr>
          </a:lstStyle>
          <a:p>
            <a:fld id="{9CC9B554-CE9A-4EFC-8C58-8C0B48350D8A}" type="slidenum">
              <a:rPr lang="en-US" smtClean="0"/>
              <a:t>‹#›</a:t>
            </a:fld>
            <a:endParaRPr lang="en-US"/>
          </a:p>
        </p:txBody>
      </p:sp>
    </p:spTree>
    <p:extLst>
      <p:ext uri="{BB962C8B-B14F-4D97-AF65-F5344CB8AC3E}">
        <p14:creationId xmlns:p14="http://schemas.microsoft.com/office/powerpoint/2010/main" val="2483692639"/>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11699" cy="463407"/>
          </a:xfrm>
          <a:prstGeom prst="rect">
            <a:avLst/>
          </a:prstGeom>
        </p:spPr>
        <p:txBody>
          <a:bodyPr vert="horz" lIns="92446" tIns="46223" rIns="92446" bIns="46223" rtlCol="0"/>
          <a:lstStyle>
            <a:lvl1pPr algn="l">
              <a:defRPr sz="1200"/>
            </a:lvl1pPr>
          </a:lstStyle>
          <a:p>
            <a:r>
              <a:rPr lang="en-US"/>
              <a:t>FY 2024 Budget Hearings - Department of Real Estate &amp; Housing</a:t>
            </a:r>
          </a:p>
        </p:txBody>
      </p:sp>
      <p:sp>
        <p:nvSpPr>
          <p:cNvPr id="3" name="Date Placeholder 2"/>
          <p:cNvSpPr>
            <a:spLocks noGrp="1"/>
          </p:cNvSpPr>
          <p:nvPr>
            <p:ph type="dt" idx="1"/>
          </p:nvPr>
        </p:nvSpPr>
        <p:spPr>
          <a:xfrm>
            <a:off x="3936769" y="0"/>
            <a:ext cx="3011699" cy="463407"/>
          </a:xfrm>
          <a:prstGeom prst="rect">
            <a:avLst/>
          </a:prstGeom>
        </p:spPr>
        <p:txBody>
          <a:bodyPr vert="horz" lIns="92446" tIns="46223" rIns="92446" bIns="46223" rtlCol="0"/>
          <a:lstStyle>
            <a:lvl1pPr algn="r">
              <a:defRPr sz="1200"/>
            </a:lvl1pPr>
          </a:lstStyle>
          <a:p>
            <a:fld id="{41D78027-D353-483E-95A2-FCBA33FBCBEA}" type="datetimeFigureOut">
              <a:rPr lang="en-US" smtClean="0"/>
              <a:t>4/22/2025</a:t>
            </a:fld>
            <a:endParaRPr lang="en-US"/>
          </a:p>
        </p:txBody>
      </p:sp>
      <p:sp>
        <p:nvSpPr>
          <p:cNvPr id="4" name="Slide Image Placeholder 3"/>
          <p:cNvSpPr>
            <a:spLocks noGrp="1" noRot="1" noChangeAspect="1"/>
          </p:cNvSpPr>
          <p:nvPr>
            <p:ph type="sldImg" idx="2"/>
          </p:nvPr>
        </p:nvSpPr>
        <p:spPr>
          <a:xfrm>
            <a:off x="706438" y="1154113"/>
            <a:ext cx="5538787" cy="3116262"/>
          </a:xfrm>
          <a:prstGeom prst="rect">
            <a:avLst/>
          </a:prstGeom>
          <a:noFill/>
          <a:ln w="12700">
            <a:solidFill>
              <a:prstClr val="black"/>
            </a:solidFill>
          </a:ln>
        </p:spPr>
        <p:txBody>
          <a:bodyPr vert="horz" lIns="92446" tIns="46223" rIns="92446" bIns="46223" rtlCol="0" anchor="ctr"/>
          <a:lstStyle/>
          <a:p>
            <a:endParaRPr lang="en-US"/>
          </a:p>
        </p:txBody>
      </p:sp>
      <p:sp>
        <p:nvSpPr>
          <p:cNvPr id="5" name="Notes Placeholder 4"/>
          <p:cNvSpPr>
            <a:spLocks noGrp="1"/>
          </p:cNvSpPr>
          <p:nvPr>
            <p:ph type="body" sz="quarter" idx="3"/>
          </p:nvPr>
        </p:nvSpPr>
        <p:spPr>
          <a:xfrm>
            <a:off x="695008" y="4444861"/>
            <a:ext cx="5560060" cy="3636705"/>
          </a:xfrm>
          <a:prstGeom prst="rect">
            <a:avLst/>
          </a:prstGeom>
        </p:spPr>
        <p:txBody>
          <a:bodyPr vert="horz" lIns="92446" tIns="46223" rIns="92446" bIns="4622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772669"/>
            <a:ext cx="3011699" cy="463406"/>
          </a:xfrm>
          <a:prstGeom prst="rect">
            <a:avLst/>
          </a:prstGeom>
        </p:spPr>
        <p:txBody>
          <a:bodyPr vert="horz" lIns="92446" tIns="46223" rIns="92446" bIns="46223" rtlCol="0" anchor="b"/>
          <a:lstStyle>
            <a:lvl1pPr algn="l">
              <a:defRPr sz="1200"/>
            </a:lvl1pPr>
          </a:lstStyle>
          <a:p>
            <a:endParaRPr lang="en-US"/>
          </a:p>
        </p:txBody>
      </p:sp>
      <p:sp>
        <p:nvSpPr>
          <p:cNvPr id="7" name="Slide Number Placeholder 6"/>
          <p:cNvSpPr>
            <a:spLocks noGrp="1"/>
          </p:cNvSpPr>
          <p:nvPr>
            <p:ph type="sldNum" sz="quarter" idx="5"/>
          </p:nvPr>
        </p:nvSpPr>
        <p:spPr>
          <a:xfrm>
            <a:off x="3936769" y="8772669"/>
            <a:ext cx="3011699" cy="463406"/>
          </a:xfrm>
          <a:prstGeom prst="rect">
            <a:avLst/>
          </a:prstGeom>
        </p:spPr>
        <p:txBody>
          <a:bodyPr vert="horz" lIns="92446" tIns="46223" rIns="92446" bIns="46223" rtlCol="0" anchor="b"/>
          <a:lstStyle>
            <a:lvl1pPr algn="r">
              <a:defRPr sz="1200"/>
            </a:lvl1pPr>
          </a:lstStyle>
          <a:p>
            <a:fld id="{3334F976-DB2A-4B38-ABF1-FB6B30916456}" type="slidenum">
              <a:rPr lang="en-US" smtClean="0"/>
              <a:t>‹#›</a:t>
            </a:fld>
            <a:endParaRPr lang="en-US"/>
          </a:p>
        </p:txBody>
      </p:sp>
    </p:spTree>
    <p:extLst>
      <p:ext uri="{BB962C8B-B14F-4D97-AF65-F5344CB8AC3E}">
        <p14:creationId xmlns:p14="http://schemas.microsoft.com/office/powerpoint/2010/main" val="3657226426"/>
      </p:ext>
    </p:extLst>
  </p:cSld>
  <p:clrMap bg1="lt1" tx1="dk1" bg2="lt2" tx2="dk2" accent1="accent1" accent2="accent2" accent3="accent3" accent4="accent4" accent5="accent5" accent6="accent6" hlink="hlink" folHlink="folHlink"/>
  <p:hf sldNum="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35196413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462229">
              <a:defRPr/>
            </a:pPr>
            <a:fld id="{463676DA-F89D-43A0-9884-DD86657B6920}" type="slidenum">
              <a:rPr lang="en-US">
                <a:solidFill>
                  <a:prstClr val="black"/>
                </a:solidFill>
                <a:latin typeface="Calibri"/>
              </a:rPr>
              <a:pPr defTabSz="462229">
                <a:defRPr/>
              </a:pPr>
              <a:t>3</a:t>
            </a:fld>
            <a:endParaRPr lang="en-US" dirty="0">
              <a:solidFill>
                <a:prstClr val="black"/>
              </a:solidFill>
              <a:latin typeface="Calibri"/>
            </a:endParaRPr>
          </a:p>
        </p:txBody>
      </p:sp>
    </p:spTree>
    <p:extLst>
      <p:ext uri="{BB962C8B-B14F-4D97-AF65-F5344CB8AC3E}">
        <p14:creationId xmlns:p14="http://schemas.microsoft.com/office/powerpoint/2010/main" val="20587759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462229">
              <a:defRPr/>
            </a:pPr>
            <a:fld id="{463676DA-F89D-43A0-9884-DD86657B6920}" type="slidenum">
              <a:rPr lang="en-US">
                <a:solidFill>
                  <a:prstClr val="black"/>
                </a:solidFill>
                <a:latin typeface="Calibri"/>
              </a:rPr>
              <a:pPr defTabSz="462229">
                <a:defRPr/>
              </a:pPr>
              <a:t>4</a:t>
            </a:fld>
            <a:endParaRPr lang="en-US" dirty="0">
              <a:solidFill>
                <a:prstClr val="black"/>
              </a:solidFill>
              <a:latin typeface="Calibri"/>
            </a:endParaRPr>
          </a:p>
        </p:txBody>
      </p:sp>
    </p:spTree>
    <p:extLst>
      <p:ext uri="{BB962C8B-B14F-4D97-AF65-F5344CB8AC3E}">
        <p14:creationId xmlns:p14="http://schemas.microsoft.com/office/powerpoint/2010/main" val="15744277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3676DA-F89D-43A0-9884-DD86657B6920}" type="slidenum">
              <a:rPr lang="en-US" smtClean="0"/>
              <a:t>5</a:t>
            </a:fld>
            <a:endParaRPr lang="en-US"/>
          </a:p>
        </p:txBody>
      </p:sp>
    </p:spTree>
    <p:extLst>
      <p:ext uri="{BB962C8B-B14F-4D97-AF65-F5344CB8AC3E}">
        <p14:creationId xmlns:p14="http://schemas.microsoft.com/office/powerpoint/2010/main" val="41067617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3676DA-F89D-43A0-9884-DD86657B6920}" type="slidenum">
              <a:rPr lang="en-US" smtClean="0"/>
              <a:t>6</a:t>
            </a:fld>
            <a:endParaRPr lang="en-US"/>
          </a:p>
        </p:txBody>
      </p:sp>
    </p:spTree>
    <p:extLst>
      <p:ext uri="{BB962C8B-B14F-4D97-AF65-F5344CB8AC3E}">
        <p14:creationId xmlns:p14="http://schemas.microsoft.com/office/powerpoint/2010/main" val="31737037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3676DA-F89D-43A0-9884-DD86657B6920}" type="slidenum">
              <a:rPr lang="en-US" smtClean="0"/>
              <a:t>7</a:t>
            </a:fld>
            <a:endParaRPr lang="en-US"/>
          </a:p>
        </p:txBody>
      </p:sp>
    </p:spTree>
    <p:extLst>
      <p:ext uri="{BB962C8B-B14F-4D97-AF65-F5344CB8AC3E}">
        <p14:creationId xmlns:p14="http://schemas.microsoft.com/office/powerpoint/2010/main" val="2205343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0"/>
          </p:nvPr>
        </p:nvSpPr>
        <p:spPr/>
        <p:txBody>
          <a:bodyPr/>
          <a:lstStyle/>
          <a:p>
            <a:fld id="{463676DA-F89D-43A0-9884-DD86657B6920}" type="slidenum">
              <a:rPr lang="en-US" smtClean="0"/>
              <a:t>8</a:t>
            </a:fld>
            <a:endParaRPr lang="en-US"/>
          </a:p>
        </p:txBody>
      </p:sp>
    </p:spTree>
    <p:extLst>
      <p:ext uri="{BB962C8B-B14F-4D97-AF65-F5344CB8AC3E}">
        <p14:creationId xmlns:p14="http://schemas.microsoft.com/office/powerpoint/2010/main" val="17206849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3676DA-F89D-43A0-9884-DD86657B6920}" type="slidenum">
              <a:rPr lang="en-US" smtClean="0"/>
              <a:t>9</a:t>
            </a:fld>
            <a:endParaRPr lang="en-US"/>
          </a:p>
        </p:txBody>
      </p:sp>
    </p:spTree>
    <p:extLst>
      <p:ext uri="{BB962C8B-B14F-4D97-AF65-F5344CB8AC3E}">
        <p14:creationId xmlns:p14="http://schemas.microsoft.com/office/powerpoint/2010/main" val="29175378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3676DA-F89D-43A0-9884-DD86657B6920}" type="slidenum">
              <a:rPr lang="en-US" smtClean="0"/>
              <a:t>10</a:t>
            </a:fld>
            <a:endParaRPr lang="en-US"/>
          </a:p>
        </p:txBody>
      </p:sp>
    </p:spTree>
    <p:extLst>
      <p:ext uri="{BB962C8B-B14F-4D97-AF65-F5344CB8AC3E}">
        <p14:creationId xmlns:p14="http://schemas.microsoft.com/office/powerpoint/2010/main" val="37042812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2146891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3676DA-F89D-43A0-9884-DD86657B6920}" type="slidenum">
              <a:rPr lang="en-US" smtClean="0"/>
              <a:t>16</a:t>
            </a:fld>
            <a:endParaRPr lang="en-US"/>
          </a:p>
        </p:txBody>
      </p:sp>
    </p:spTree>
    <p:extLst>
      <p:ext uri="{BB962C8B-B14F-4D97-AF65-F5344CB8AC3E}">
        <p14:creationId xmlns:p14="http://schemas.microsoft.com/office/powerpoint/2010/main" val="33819938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4247007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3676DA-F89D-43A0-9884-DD86657B6920}" type="slidenum">
              <a:rPr lang="en-US" smtClean="0"/>
              <a:t>22</a:t>
            </a:fld>
            <a:endParaRPr lang="en-US"/>
          </a:p>
        </p:txBody>
      </p:sp>
    </p:spTree>
    <p:extLst>
      <p:ext uri="{BB962C8B-B14F-4D97-AF65-F5344CB8AC3E}">
        <p14:creationId xmlns:p14="http://schemas.microsoft.com/office/powerpoint/2010/main" val="1865014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3676DA-F89D-43A0-9884-DD86657B6920}" type="slidenum">
              <a:rPr lang="en-US" smtClean="0"/>
              <a:t>23</a:t>
            </a:fld>
            <a:endParaRPr lang="en-US"/>
          </a:p>
        </p:txBody>
      </p:sp>
    </p:spTree>
    <p:extLst>
      <p:ext uri="{BB962C8B-B14F-4D97-AF65-F5344CB8AC3E}">
        <p14:creationId xmlns:p14="http://schemas.microsoft.com/office/powerpoint/2010/main" val="22645751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15874902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31805471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Header Placeholder 3"/>
          <p:cNvSpPr>
            <a:spLocks noGrp="1"/>
          </p:cNvSpPr>
          <p:nvPr>
            <p:ph type="hdr" sz="quarter" idx="10"/>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2699800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3676DA-F89D-43A0-9884-DD86657B6920}" type="slidenum">
              <a:rPr lang="en-US" smtClean="0"/>
              <a:t>27</a:t>
            </a:fld>
            <a:endParaRPr lang="en-US"/>
          </a:p>
        </p:txBody>
      </p:sp>
    </p:spTree>
    <p:extLst>
      <p:ext uri="{BB962C8B-B14F-4D97-AF65-F5344CB8AC3E}">
        <p14:creationId xmlns:p14="http://schemas.microsoft.com/office/powerpoint/2010/main" val="41670518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4368630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Header Placeholder 3"/>
          <p:cNvSpPr>
            <a:spLocks noGrp="1"/>
          </p:cNvSpPr>
          <p:nvPr>
            <p:ph type="hdr" sz="quarter" idx="10"/>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35431668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3676DA-F89D-43A0-9884-DD86657B6920}" type="slidenum">
              <a:rPr lang="en-US" smtClean="0"/>
              <a:t>33</a:t>
            </a:fld>
            <a:endParaRPr lang="en-US"/>
          </a:p>
        </p:txBody>
      </p:sp>
    </p:spTree>
    <p:extLst>
      <p:ext uri="{BB962C8B-B14F-4D97-AF65-F5344CB8AC3E}">
        <p14:creationId xmlns:p14="http://schemas.microsoft.com/office/powerpoint/2010/main" val="20144338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Header Placeholder 3"/>
          <p:cNvSpPr>
            <a:spLocks noGrp="1"/>
          </p:cNvSpPr>
          <p:nvPr>
            <p:ph type="hdr" sz="quarter" idx="10"/>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4286184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3676DA-F89D-43A0-9884-DD86657B6920}" type="slidenum">
              <a:rPr lang="en-US" smtClean="0"/>
              <a:t>35</a:t>
            </a:fld>
            <a:endParaRPr lang="en-US"/>
          </a:p>
        </p:txBody>
      </p:sp>
    </p:spTree>
    <p:extLst>
      <p:ext uri="{BB962C8B-B14F-4D97-AF65-F5344CB8AC3E}">
        <p14:creationId xmlns:p14="http://schemas.microsoft.com/office/powerpoint/2010/main" val="4580272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3676DA-F89D-43A0-9884-DD86657B6920}" type="slidenum">
              <a:rPr lang="en-US" smtClean="0"/>
              <a:t>36</a:t>
            </a:fld>
            <a:endParaRPr lang="en-US"/>
          </a:p>
        </p:txBody>
      </p:sp>
    </p:spTree>
    <p:extLst>
      <p:ext uri="{BB962C8B-B14F-4D97-AF65-F5344CB8AC3E}">
        <p14:creationId xmlns:p14="http://schemas.microsoft.com/office/powerpoint/2010/main" val="4580272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3676DA-F89D-43A0-9884-DD86657B6920}" type="slidenum">
              <a:rPr lang="en-US" smtClean="0"/>
              <a:t>37</a:t>
            </a:fld>
            <a:endParaRPr lang="en-US"/>
          </a:p>
        </p:txBody>
      </p:sp>
    </p:spTree>
    <p:extLst>
      <p:ext uri="{BB962C8B-B14F-4D97-AF65-F5344CB8AC3E}">
        <p14:creationId xmlns:p14="http://schemas.microsoft.com/office/powerpoint/2010/main" val="9806904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3676DA-F89D-43A0-9884-DD86657B6920}" type="slidenum">
              <a:rPr lang="en-US" smtClean="0"/>
              <a:t>43</a:t>
            </a:fld>
            <a:endParaRPr lang="en-US"/>
          </a:p>
        </p:txBody>
      </p:sp>
    </p:spTree>
    <p:extLst>
      <p:ext uri="{BB962C8B-B14F-4D97-AF65-F5344CB8AC3E}">
        <p14:creationId xmlns:p14="http://schemas.microsoft.com/office/powerpoint/2010/main" val="42363870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3676DA-F89D-43A0-9884-DD86657B6920}" type="slidenum">
              <a:rPr lang="en-US" smtClean="0"/>
              <a:t>44</a:t>
            </a:fld>
            <a:endParaRPr lang="en-US"/>
          </a:p>
        </p:txBody>
      </p:sp>
    </p:spTree>
    <p:extLst>
      <p:ext uri="{BB962C8B-B14F-4D97-AF65-F5344CB8AC3E}">
        <p14:creationId xmlns:p14="http://schemas.microsoft.com/office/powerpoint/2010/main" val="18246543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3676DA-F89D-43A0-9884-DD86657B6920}" type="slidenum">
              <a:rPr lang="en-US" smtClean="0"/>
              <a:t>45</a:t>
            </a:fld>
            <a:endParaRPr lang="en-US"/>
          </a:p>
        </p:txBody>
      </p:sp>
    </p:spTree>
    <p:extLst>
      <p:ext uri="{BB962C8B-B14F-4D97-AF65-F5344CB8AC3E}">
        <p14:creationId xmlns:p14="http://schemas.microsoft.com/office/powerpoint/2010/main" val="1337635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AD5A8-C909-C5BC-EDA8-4C6BD30CC78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7CCAFCD-3108-B415-C800-28B9E55E21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D54E761-A5CD-FDEF-517B-7EC9BBBB40A3}"/>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2CC42AE1-DA3A-AF4B-3D04-E92824DC32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3B90EC-A7B2-393F-E4A9-23D0F8EF0565}"/>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3675495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5F92F-42AD-869B-71C2-1B27C116C2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1AB8F68-BE0B-C4DE-DF08-6C856B245C6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55C41D-A2F6-5FA7-A461-43C1951F342B}"/>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F4DF496B-0596-2B4A-F6A1-5A588FDE20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AB55DB-A191-EA49-309A-7FDCBC294DF6}"/>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2291009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3509C-C878-B2AF-AF9C-2615905B35C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B5122C4-084C-B25D-F402-A6D824BC89B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40B7623-9CDD-AD26-66BF-270311E08B79}"/>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4F0349CD-50B0-0CDB-7559-7644543D68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E0DEE4-E28D-C017-21D5-B0596FD6D8B5}"/>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010968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829EF-C940-913B-0419-3B72F4B8CA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A01E668-1C21-02EC-3D38-95C7518D6C1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1332BC8-6002-D2F9-363C-D504A05D0E9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9206E67-FC54-037F-3E6C-C95DC988A8DD}"/>
              </a:ext>
            </a:extLst>
          </p:cNvPr>
          <p:cNvSpPr>
            <a:spLocks noGrp="1"/>
          </p:cNvSpPr>
          <p:nvPr>
            <p:ph type="dt" sz="half" idx="10"/>
          </p:nvPr>
        </p:nvSpPr>
        <p:spPr/>
        <p:txBody>
          <a:bodyPr/>
          <a:lstStyle/>
          <a:p>
            <a:r>
              <a:rPr lang="en-US"/>
              <a:t>2/9/2023</a:t>
            </a:r>
          </a:p>
        </p:txBody>
      </p:sp>
      <p:sp>
        <p:nvSpPr>
          <p:cNvPr id="6" name="Footer Placeholder 5">
            <a:extLst>
              <a:ext uri="{FF2B5EF4-FFF2-40B4-BE49-F238E27FC236}">
                <a16:creationId xmlns:a16="http://schemas.microsoft.com/office/drawing/2014/main" id="{71D61099-70CC-C6ED-163E-B8C20900AB7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7291FB-2AA0-2B0C-8DDE-1009F38F9E59}"/>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3131603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3651A-8A19-F32C-DC34-F1B298960D2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2E63F11-8437-CB44-931A-8BEA059CC4C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55E54-E496-3BD3-A128-DED8FEC879D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A721A46-0889-5427-1313-8C64BA26EE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A4C402C-FCFF-0066-058C-A3D738B16A2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BCE3316-29FC-EF4F-CEF4-2220AD3DAEA7}"/>
              </a:ext>
            </a:extLst>
          </p:cNvPr>
          <p:cNvSpPr>
            <a:spLocks noGrp="1"/>
          </p:cNvSpPr>
          <p:nvPr>
            <p:ph type="dt" sz="half" idx="10"/>
          </p:nvPr>
        </p:nvSpPr>
        <p:spPr/>
        <p:txBody>
          <a:bodyPr/>
          <a:lstStyle/>
          <a:p>
            <a:r>
              <a:rPr lang="en-US"/>
              <a:t>2/9/2023</a:t>
            </a:r>
          </a:p>
        </p:txBody>
      </p:sp>
      <p:sp>
        <p:nvSpPr>
          <p:cNvPr id="8" name="Footer Placeholder 7">
            <a:extLst>
              <a:ext uri="{FF2B5EF4-FFF2-40B4-BE49-F238E27FC236}">
                <a16:creationId xmlns:a16="http://schemas.microsoft.com/office/drawing/2014/main" id="{80F4829D-A303-3BBA-7307-CD0E0B2CFED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257B143-E39C-8F07-5725-A92B177850F2}"/>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535928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A83E9-01CC-1391-A4E2-33DA1313878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A58B44E-2C89-6603-05B3-223790E6CB83}"/>
              </a:ext>
            </a:extLst>
          </p:cNvPr>
          <p:cNvSpPr>
            <a:spLocks noGrp="1"/>
          </p:cNvSpPr>
          <p:nvPr>
            <p:ph type="dt" sz="half" idx="10"/>
          </p:nvPr>
        </p:nvSpPr>
        <p:spPr/>
        <p:txBody>
          <a:bodyPr/>
          <a:lstStyle/>
          <a:p>
            <a:r>
              <a:rPr lang="en-US"/>
              <a:t>2/9/2023</a:t>
            </a:r>
          </a:p>
        </p:txBody>
      </p:sp>
      <p:sp>
        <p:nvSpPr>
          <p:cNvPr id="4" name="Footer Placeholder 3">
            <a:extLst>
              <a:ext uri="{FF2B5EF4-FFF2-40B4-BE49-F238E27FC236}">
                <a16:creationId xmlns:a16="http://schemas.microsoft.com/office/drawing/2014/main" id="{C5626D98-8C2E-2E35-CDB0-F882383AC45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9164CBD-AA61-5103-B4CF-FFB6256E464A}"/>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4670810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95DC619-44BF-73AF-611E-A6C25F5BF57E}"/>
              </a:ext>
            </a:extLst>
          </p:cNvPr>
          <p:cNvSpPr>
            <a:spLocks noGrp="1"/>
          </p:cNvSpPr>
          <p:nvPr>
            <p:ph type="dt" sz="half" idx="10"/>
          </p:nvPr>
        </p:nvSpPr>
        <p:spPr/>
        <p:txBody>
          <a:bodyPr/>
          <a:lstStyle/>
          <a:p>
            <a:r>
              <a:rPr lang="en-US"/>
              <a:t>2/9/2023</a:t>
            </a:r>
          </a:p>
        </p:txBody>
      </p:sp>
      <p:sp>
        <p:nvSpPr>
          <p:cNvPr id="3" name="Footer Placeholder 2">
            <a:extLst>
              <a:ext uri="{FF2B5EF4-FFF2-40B4-BE49-F238E27FC236}">
                <a16:creationId xmlns:a16="http://schemas.microsoft.com/office/drawing/2014/main" id="{5458DB03-98AE-E002-37E1-0E136B081C3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89594F9-CB67-B850-0FB0-8BCCE2EBF36F}"/>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783569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ED1B3-15E4-AAAD-96FA-E44B459275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3E753B6-E677-41F3-3E9A-629438464A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8ADC61B-394C-DAC7-5F6A-FCD5B1D3DF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942D13-09BD-0BA3-0241-CF55A0420537}"/>
              </a:ext>
            </a:extLst>
          </p:cNvPr>
          <p:cNvSpPr>
            <a:spLocks noGrp="1"/>
          </p:cNvSpPr>
          <p:nvPr>
            <p:ph type="dt" sz="half" idx="10"/>
          </p:nvPr>
        </p:nvSpPr>
        <p:spPr/>
        <p:txBody>
          <a:bodyPr/>
          <a:lstStyle/>
          <a:p>
            <a:r>
              <a:rPr lang="en-US"/>
              <a:t>2/9/2023</a:t>
            </a:r>
          </a:p>
        </p:txBody>
      </p:sp>
      <p:sp>
        <p:nvSpPr>
          <p:cNvPr id="6" name="Footer Placeholder 5">
            <a:extLst>
              <a:ext uri="{FF2B5EF4-FFF2-40B4-BE49-F238E27FC236}">
                <a16:creationId xmlns:a16="http://schemas.microsoft.com/office/drawing/2014/main" id="{0DA872C7-CFB7-E474-E3E0-019AB6BE24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AF09A7B-6F1A-D9D1-E2F2-FD2EAEA18E2E}"/>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319265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1E264-AFB4-128D-0BC6-FCECB27634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E1CFDCD-A72C-4EAD-9167-A01AC1C605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E34B53C-3825-4F09-625F-271CDBD98D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0B316A-C5BB-0A55-180B-85F3F162554B}"/>
              </a:ext>
            </a:extLst>
          </p:cNvPr>
          <p:cNvSpPr>
            <a:spLocks noGrp="1"/>
          </p:cNvSpPr>
          <p:nvPr>
            <p:ph type="dt" sz="half" idx="10"/>
          </p:nvPr>
        </p:nvSpPr>
        <p:spPr/>
        <p:txBody>
          <a:bodyPr/>
          <a:lstStyle/>
          <a:p>
            <a:r>
              <a:rPr lang="en-US"/>
              <a:t>2/9/2023</a:t>
            </a:r>
          </a:p>
        </p:txBody>
      </p:sp>
      <p:sp>
        <p:nvSpPr>
          <p:cNvPr id="6" name="Footer Placeholder 5">
            <a:extLst>
              <a:ext uri="{FF2B5EF4-FFF2-40B4-BE49-F238E27FC236}">
                <a16:creationId xmlns:a16="http://schemas.microsoft.com/office/drawing/2014/main" id="{1030F608-5212-89EA-1201-92F0AA9219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798B62-E7D8-0F82-2F5C-655DD01D44CD}"/>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27943327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C32A5-E1BA-B730-8DAC-76962E8D723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6C94E3E-1B98-66CE-E445-42752556B83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ACD205-A515-631D-354D-6BA0A2BD6608}"/>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7BE8F5D6-BD1D-4EDF-801C-F89CCE586E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72B8A5-99D5-2343-DB44-0EAC4CC07FB8}"/>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21353913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61BAF24-231A-8F02-2BDB-2CD52A832F9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C4C53B0-83D8-44FA-0C3F-BCC09DDCB9E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00F5FD-4D2D-6D6E-C32C-755ED6FC850C}"/>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8A2755FE-BC3A-010B-4F30-403196DCB3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C4873F-CC60-5DE8-B801-4D9FB4F1038D}"/>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3137548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ED7550C-D594-4A02-9700-272D711F82F5}" type="datetimeFigureOut">
              <a:rPr lang="en-US" smtClean="0"/>
              <a:t>4/22/2025</a:t>
            </a:fld>
            <a:endParaRPr lang="en-US"/>
          </a:p>
        </p:txBody>
      </p:sp>
      <p:sp>
        <p:nvSpPr>
          <p:cNvPr id="5" name="Slide Number Placeholder 4"/>
          <p:cNvSpPr>
            <a:spLocks noGrp="1"/>
          </p:cNvSpPr>
          <p:nvPr>
            <p:ph type="sldNum" sz="quarter" idx="12"/>
          </p:nvPr>
        </p:nvSpPr>
        <p:spPr/>
        <p:txBody>
          <a:bodyPr/>
          <a:lstStyle/>
          <a:p>
            <a:fld id="{EA92FC10-7FA6-42BC-9A9E-94AE6167F2C9}" type="slidenum">
              <a:rPr lang="en-US" smtClean="0"/>
              <a:t>‹#›</a:t>
            </a:fld>
            <a:endParaRPr lang="en-US"/>
          </a:p>
        </p:txBody>
      </p:sp>
      <p:pic>
        <p:nvPicPr>
          <p:cNvPr id="6" name="Picture 5">
            <a:extLst>
              <a:ext uri="{FF2B5EF4-FFF2-40B4-BE49-F238E27FC236}">
                <a16:creationId xmlns:a16="http://schemas.microsoft.com/office/drawing/2014/main" id="{A6D4A602-0934-4A84-AAB9-5983821657F4}"/>
              </a:ext>
            </a:extLst>
          </p:cNvPr>
          <p:cNvPicPr>
            <a:picLocks noChangeAspect="1"/>
          </p:cNvPicPr>
          <p:nvPr userDrawn="1"/>
        </p:nvPicPr>
        <p:blipFill>
          <a:blip r:embed="rId2"/>
          <a:stretch>
            <a:fillRect/>
          </a:stretch>
        </p:blipFill>
        <p:spPr>
          <a:xfrm>
            <a:off x="10363200" y="142996"/>
            <a:ext cx="1548518" cy="1615580"/>
          </a:xfrm>
          <a:prstGeom prst="rect">
            <a:avLst/>
          </a:prstGeom>
        </p:spPr>
      </p:pic>
      <p:sp>
        <p:nvSpPr>
          <p:cNvPr id="9" name="Content Placeholder 3">
            <a:extLst>
              <a:ext uri="{FF2B5EF4-FFF2-40B4-BE49-F238E27FC236}">
                <a16:creationId xmlns:a16="http://schemas.microsoft.com/office/drawing/2014/main" id="{701D285E-E395-41FC-A5AC-B0F64C830874}"/>
              </a:ext>
            </a:extLst>
          </p:cNvPr>
          <p:cNvSpPr>
            <a:spLocks noGrp="1"/>
          </p:cNvSpPr>
          <p:nvPr>
            <p:ph sz="half" idx="2"/>
          </p:nvPr>
        </p:nvSpPr>
        <p:spPr>
          <a:xfrm>
            <a:off x="188911" y="1758575"/>
            <a:ext cx="10971458" cy="4482791"/>
          </a:xfrm>
        </p:spPr>
        <p:txBody>
          <a:bodyPr anchor="t">
            <a:normAutofit/>
          </a:bodyPr>
          <a:lstStyle>
            <a:lvl1pPr marL="458788" indent="-458788">
              <a:spcAft>
                <a:spcPts val="1200"/>
              </a:spcAft>
              <a:buFont typeface="Arial" panose="020B0604020202020204" pitchFamily="34" charset="0"/>
              <a:buChar char="•"/>
              <a:defRPr sz="3200">
                <a:solidFill>
                  <a:schemeClr val="tx1"/>
                </a:solidFill>
              </a:defRPr>
            </a:lvl1pPr>
            <a:lvl2pPr marL="1027113" indent="-398463">
              <a:spcAft>
                <a:spcPts val="1200"/>
              </a:spcAft>
              <a:defRPr sz="2800">
                <a:solidFill>
                  <a:schemeClr val="tx1"/>
                </a:solidFill>
              </a:defRPr>
            </a:lvl2pPr>
            <a:lvl3pPr marL="1485900" indent="-341313">
              <a:spcAft>
                <a:spcPts val="1200"/>
              </a:spcAft>
              <a:defRPr sz="2000">
                <a:solidFill>
                  <a:schemeClr val="tx1"/>
                </a:solidFill>
              </a:defRPr>
            </a:lvl3pPr>
            <a:lvl4pPr marL="1941513" indent="-342900">
              <a:spcAft>
                <a:spcPts val="1200"/>
              </a:spcAft>
              <a:defRPr sz="2000">
                <a:solidFill>
                  <a:schemeClr val="tx1"/>
                </a:solidFill>
              </a:defRPr>
            </a:lvl4pPr>
            <a:lvl5pPr marL="2457450" indent="-398463">
              <a:spcAft>
                <a:spcPts val="1200"/>
              </a:spcAft>
              <a:defRPr sz="20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3">
            <a:extLst>
              <a:ext uri="{FF2B5EF4-FFF2-40B4-BE49-F238E27FC236}">
                <a16:creationId xmlns:a16="http://schemas.microsoft.com/office/drawing/2014/main" id="{5B4F7209-2422-49F8-A8A2-19BFCF96F0C7}"/>
              </a:ext>
            </a:extLst>
          </p:cNvPr>
          <p:cNvSpPr>
            <a:spLocks noGrp="1"/>
          </p:cNvSpPr>
          <p:nvPr>
            <p:ph sz="half" idx="13" hasCustomPrompt="1"/>
          </p:nvPr>
        </p:nvSpPr>
        <p:spPr>
          <a:xfrm>
            <a:off x="188911" y="1188720"/>
            <a:ext cx="4934479" cy="473825"/>
          </a:xfrm>
        </p:spPr>
        <p:txBody>
          <a:bodyPr>
            <a:noAutofit/>
          </a:bodyPr>
          <a:lstStyle>
            <a:lvl1pPr marL="0" indent="0">
              <a:buNone/>
              <a:defRPr sz="2800" b="1">
                <a:solidFill>
                  <a:schemeClr val="tx1"/>
                </a:solidFill>
              </a:defRPr>
            </a:lvl1pPr>
            <a:lvl5pPr marL="1828800" indent="0">
              <a:buNone/>
              <a:defRPr/>
            </a:lvl5pPr>
          </a:lstStyle>
          <a:p>
            <a:pPr lvl="0"/>
            <a:r>
              <a:rPr lang="en-US"/>
              <a:t>Question 1.</a:t>
            </a:r>
          </a:p>
        </p:txBody>
      </p:sp>
      <p:sp>
        <p:nvSpPr>
          <p:cNvPr id="12" name="TextBox 11">
            <a:extLst>
              <a:ext uri="{FF2B5EF4-FFF2-40B4-BE49-F238E27FC236}">
                <a16:creationId xmlns:a16="http://schemas.microsoft.com/office/drawing/2014/main" id="{7DCAD475-D25C-487B-9FBF-A2C215E71A46}"/>
              </a:ext>
            </a:extLst>
          </p:cNvPr>
          <p:cNvSpPr txBox="1"/>
          <p:nvPr userDrawn="1"/>
        </p:nvSpPr>
        <p:spPr>
          <a:xfrm>
            <a:off x="188910" y="142996"/>
            <a:ext cx="8534399" cy="646331"/>
          </a:xfrm>
          <a:prstGeom prst="rect">
            <a:avLst/>
          </a:prstGeom>
          <a:noFill/>
        </p:spPr>
        <p:txBody>
          <a:bodyPr wrap="square" rtlCol="0">
            <a:spAutoFit/>
          </a:bodyPr>
          <a:lstStyle/>
          <a:p>
            <a:r>
              <a:rPr lang="en-US" b="1" dirty="0">
                <a:effectLst/>
              </a:rPr>
              <a:t>FY 2026 Budget Hearings</a:t>
            </a:r>
            <a:br>
              <a:rPr lang="en-US" b="1" dirty="0">
                <a:effectLst/>
              </a:rPr>
            </a:br>
            <a:r>
              <a:rPr lang="en-US" b="1" dirty="0">
                <a:effectLst/>
              </a:rPr>
              <a:t>Police Department</a:t>
            </a:r>
          </a:p>
        </p:txBody>
      </p:sp>
      <p:pic>
        <p:nvPicPr>
          <p:cNvPr id="2" name="Picture 1" descr="A picture containing calendar&#10;&#10;Description automatically generated">
            <a:extLst>
              <a:ext uri="{FF2B5EF4-FFF2-40B4-BE49-F238E27FC236}">
                <a16:creationId xmlns:a16="http://schemas.microsoft.com/office/drawing/2014/main" id="{E46FD46D-75A9-4D7D-FDEF-054A3BF18890}"/>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bwMode="auto">
          <a:xfrm>
            <a:off x="10553173" y="136525"/>
            <a:ext cx="1168572" cy="1168572"/>
          </a:xfrm>
          <a:prstGeom prst="rect">
            <a:avLst/>
          </a:prstGeom>
          <a:noFill/>
        </p:spPr>
      </p:pic>
    </p:spTree>
    <p:extLst>
      <p:ext uri="{BB962C8B-B14F-4D97-AF65-F5344CB8AC3E}">
        <p14:creationId xmlns:p14="http://schemas.microsoft.com/office/powerpoint/2010/main" val="14779289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DBA9A8-2371-D07C-0953-649EFEBA48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F6F4A5E-E71D-E91F-350A-9B081919F5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A6B4F5-3C34-BE76-C0A7-8C53E580281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2/9/2023</a:t>
            </a:r>
          </a:p>
        </p:txBody>
      </p:sp>
      <p:sp>
        <p:nvSpPr>
          <p:cNvPr id="5" name="Footer Placeholder 4">
            <a:extLst>
              <a:ext uri="{FF2B5EF4-FFF2-40B4-BE49-F238E27FC236}">
                <a16:creationId xmlns:a16="http://schemas.microsoft.com/office/drawing/2014/main" id="{383C6788-0655-379E-8B9E-55F213FD71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AC0600C-5C9D-D459-A6FF-E58A8D5847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FD85F0-C7B9-4E2B-A6E2-651C8B36BE83}" type="slidenum">
              <a:rPr lang="en-US" smtClean="0"/>
              <a:t>‹#›</a:t>
            </a:fld>
            <a:endParaRPr lang="en-US"/>
          </a:p>
        </p:txBody>
      </p:sp>
    </p:spTree>
    <p:extLst>
      <p:ext uri="{BB962C8B-B14F-4D97-AF65-F5344CB8AC3E}">
        <p14:creationId xmlns:p14="http://schemas.microsoft.com/office/powerpoint/2010/main" val="3852829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5.emf"/></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2.xml"/><Relationship Id="rId1" Type="http://schemas.openxmlformats.org/officeDocument/2006/relationships/themeOverride" Target="../theme/themeOverride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12.xml"/><Relationship Id="rId5" Type="http://schemas.openxmlformats.org/officeDocument/2006/relationships/image" Target="../media/image8.png"/><Relationship Id="rId4" Type="http://schemas.microsoft.com/office/2007/relationships/hdphoto" Target="../media/hdphoto1.wdp"/></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ity with a river running through it&#10;&#10;AI-generated content may be incorrect.">
            <a:extLst>
              <a:ext uri="{FF2B5EF4-FFF2-40B4-BE49-F238E27FC236}">
                <a16:creationId xmlns:a16="http://schemas.microsoft.com/office/drawing/2014/main" id="{D8711CBD-3D99-11E0-6CE6-5FD8910042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0206" y="-518001"/>
            <a:ext cx="12322206" cy="8212750"/>
          </a:xfrm>
          <a:prstGeom prst="rect">
            <a:avLst/>
          </a:prstGeom>
        </p:spPr>
      </p:pic>
      <p:sp>
        <p:nvSpPr>
          <p:cNvPr id="7" name="Title 1">
            <a:extLst>
              <a:ext uri="{FF2B5EF4-FFF2-40B4-BE49-F238E27FC236}">
                <a16:creationId xmlns:a16="http://schemas.microsoft.com/office/drawing/2014/main" id="{878D54B3-D87F-5CF0-D71C-0BB0DDED11CF}"/>
              </a:ext>
            </a:extLst>
          </p:cNvPr>
          <p:cNvSpPr txBox="1">
            <a:spLocks/>
          </p:cNvSpPr>
          <p:nvPr/>
        </p:nvSpPr>
        <p:spPr>
          <a:xfrm>
            <a:off x="-130206" y="3911612"/>
            <a:ext cx="12322206" cy="1686757"/>
          </a:xfrm>
          <a:prstGeom prst="rect">
            <a:avLst/>
          </a:prstGeom>
          <a:solidFill>
            <a:schemeClr val="accent4">
              <a:lumMod val="20000"/>
              <a:lumOff val="80000"/>
            </a:schemeClr>
          </a:solidFill>
          <a:effectLst>
            <a:outerShdw blurRad="76200" dir="18900000" sy="23000" kx="-1200000" algn="bl" rotWithShape="0">
              <a:prstClr val="black">
                <a:alpha val="2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0"/>
              </a:spcBef>
              <a:buClr>
                <a:srgbClr val="4472C4"/>
              </a:buClr>
              <a:buSzPct val="100000"/>
              <a:buFont typeface="Calibri" panose="020F0502020204030204" pitchFamily="34" charset="0"/>
              <a:buNone/>
              <a:defRPr/>
            </a:pPr>
            <a:endParaRPr lang="en-US" sz="5500" b="1" dirty="0">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endParaRPr lang="en-US" sz="5500" b="1" dirty="0">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endParaRPr lang="en-US" sz="5500" b="1" dirty="0">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r>
              <a:rPr lang="en-US" sz="5000" b="1" dirty="0">
                <a:latin typeface="+mn-lt"/>
                <a:cs typeface="Times New Roman" panose="02020603050405020304" pitchFamily="18" charset="0"/>
              </a:rPr>
              <a:t>           FY 2026 Budget Hearing</a:t>
            </a:r>
          </a:p>
          <a:p>
            <a:pPr algn="ctr">
              <a:lnSpc>
                <a:spcPct val="100000"/>
              </a:lnSpc>
              <a:spcBef>
                <a:spcPts val="0"/>
              </a:spcBef>
              <a:buClr>
                <a:srgbClr val="4472C4"/>
              </a:buClr>
              <a:buSzPct val="100000"/>
              <a:defRPr/>
            </a:pPr>
            <a:r>
              <a:rPr lang="en-US" b="1" dirty="0">
                <a:solidFill>
                  <a:srgbClr val="0033CC"/>
                </a:solidFill>
                <a:latin typeface="+mn-lt"/>
                <a:cs typeface="Times New Roman" panose="02020603050405020304" pitchFamily="18" charset="0"/>
              </a:rPr>
              <a:t>             POLICE DEPARTMENT</a:t>
            </a:r>
          </a:p>
          <a:p>
            <a:pPr algn="ctr">
              <a:lnSpc>
                <a:spcPct val="100000"/>
              </a:lnSpc>
              <a:spcBef>
                <a:spcPts val="0"/>
              </a:spcBef>
              <a:buClr>
                <a:srgbClr val="4472C4"/>
              </a:buClr>
              <a:buSzPct val="100000"/>
              <a:buFont typeface="Calibri" panose="020F0502020204030204" pitchFamily="34" charset="0"/>
              <a:buNone/>
              <a:defRPr/>
            </a:pPr>
            <a:endParaRPr lang="en-US" sz="1000" b="1" dirty="0">
              <a:latin typeface="+mn-lt"/>
              <a:cs typeface="Times New Roman" panose="02020603050405020304" pitchFamily="18" charset="0"/>
            </a:endParaRPr>
          </a:p>
        </p:txBody>
      </p:sp>
      <p:pic>
        <p:nvPicPr>
          <p:cNvPr id="2" name="Picture 1" descr="A picture containing calendar&#10;&#10;Description automatically generated">
            <a:extLst>
              <a:ext uri="{FF2B5EF4-FFF2-40B4-BE49-F238E27FC236}">
                <a16:creationId xmlns:a16="http://schemas.microsoft.com/office/drawing/2014/main" id="{0E7EFC3F-DE66-3CFF-D7FF-9A50EDA9694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152400" y="3429000"/>
            <a:ext cx="2618913" cy="2618913"/>
          </a:xfrm>
          <a:prstGeom prst="rect">
            <a:avLst/>
          </a:prstGeom>
          <a:noFill/>
        </p:spPr>
      </p:pic>
    </p:spTree>
    <p:extLst>
      <p:ext uri="{BB962C8B-B14F-4D97-AF65-F5344CB8AC3E}">
        <p14:creationId xmlns:p14="http://schemas.microsoft.com/office/powerpoint/2010/main" val="19747045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E10707D-63BE-4A76-A649-DE2C13E7D8B0}"/>
              </a:ext>
            </a:extLst>
          </p:cNvPr>
          <p:cNvSpPr>
            <a:spLocks noGrp="1"/>
          </p:cNvSpPr>
          <p:nvPr>
            <p:ph sz="half" idx="13"/>
          </p:nvPr>
        </p:nvSpPr>
        <p:spPr>
          <a:xfrm>
            <a:off x="308983" y="1269465"/>
            <a:ext cx="6379669" cy="473825"/>
          </a:xfrm>
        </p:spPr>
        <p:txBody>
          <a:bodyPr vert="horz" lIns="0" tIns="45720" rIns="0" bIns="45720" rtlCol="0" anchor="t">
            <a:normAutofit lnSpcReduction="10000"/>
          </a:bodyPr>
          <a:lstStyle/>
          <a:p>
            <a:r>
              <a:rPr lang="en-US" dirty="0"/>
              <a:t>FY 2026 Proposed Budget</a:t>
            </a:r>
          </a:p>
        </p:txBody>
      </p:sp>
      <p:graphicFrame>
        <p:nvGraphicFramePr>
          <p:cNvPr id="6" name="Table 4">
            <a:extLst>
              <a:ext uri="{FF2B5EF4-FFF2-40B4-BE49-F238E27FC236}">
                <a16:creationId xmlns:a16="http://schemas.microsoft.com/office/drawing/2014/main" id="{96A93715-0CED-4496-B0EB-9D02B5B1DAFF}"/>
              </a:ext>
            </a:extLst>
          </p:cNvPr>
          <p:cNvGraphicFramePr>
            <a:graphicFrameLocks noGrp="1"/>
          </p:cNvGraphicFramePr>
          <p:nvPr>
            <p:ph sz="half" idx="2"/>
            <p:extLst>
              <p:ext uri="{D42A27DB-BD31-4B8C-83A1-F6EECF244321}">
                <p14:modId xmlns:p14="http://schemas.microsoft.com/office/powerpoint/2010/main" val="2606565878"/>
              </p:ext>
            </p:extLst>
          </p:nvPr>
        </p:nvGraphicFramePr>
        <p:xfrm>
          <a:off x="308983" y="1899508"/>
          <a:ext cx="11596690" cy="3707765"/>
        </p:xfrm>
        <a:graphic>
          <a:graphicData uri="http://schemas.openxmlformats.org/drawingml/2006/table">
            <a:tbl>
              <a:tblPr firstRow="1" bandRow="1">
                <a:tableStyleId>{7DF18680-E054-41AD-8BC1-D1AEF772440D}</a:tableStyleId>
              </a:tblPr>
              <a:tblGrid>
                <a:gridCol w="3484541">
                  <a:extLst>
                    <a:ext uri="{9D8B030D-6E8A-4147-A177-3AD203B41FA5}">
                      <a16:colId xmlns:a16="http://schemas.microsoft.com/office/drawing/2014/main" val="2551090829"/>
                    </a:ext>
                  </a:extLst>
                </a:gridCol>
                <a:gridCol w="1304687">
                  <a:extLst>
                    <a:ext uri="{9D8B030D-6E8A-4147-A177-3AD203B41FA5}">
                      <a16:colId xmlns:a16="http://schemas.microsoft.com/office/drawing/2014/main" val="958917588"/>
                    </a:ext>
                  </a:extLst>
                </a:gridCol>
                <a:gridCol w="1337095">
                  <a:extLst>
                    <a:ext uri="{9D8B030D-6E8A-4147-A177-3AD203B41FA5}">
                      <a16:colId xmlns:a16="http://schemas.microsoft.com/office/drawing/2014/main" val="4162923738"/>
                    </a:ext>
                  </a:extLst>
                </a:gridCol>
                <a:gridCol w="1250830">
                  <a:extLst>
                    <a:ext uri="{9D8B030D-6E8A-4147-A177-3AD203B41FA5}">
                      <a16:colId xmlns:a16="http://schemas.microsoft.com/office/drawing/2014/main" val="1242384018"/>
                    </a:ext>
                  </a:extLst>
                </a:gridCol>
                <a:gridCol w="1328468">
                  <a:extLst>
                    <a:ext uri="{9D8B030D-6E8A-4147-A177-3AD203B41FA5}">
                      <a16:colId xmlns:a16="http://schemas.microsoft.com/office/drawing/2014/main" val="2874584347"/>
                    </a:ext>
                  </a:extLst>
                </a:gridCol>
                <a:gridCol w="1216324">
                  <a:extLst>
                    <a:ext uri="{9D8B030D-6E8A-4147-A177-3AD203B41FA5}">
                      <a16:colId xmlns:a16="http://schemas.microsoft.com/office/drawing/2014/main" val="3619692300"/>
                    </a:ext>
                  </a:extLst>
                </a:gridCol>
                <a:gridCol w="1674745">
                  <a:extLst>
                    <a:ext uri="{9D8B030D-6E8A-4147-A177-3AD203B41FA5}">
                      <a16:colId xmlns:a16="http://schemas.microsoft.com/office/drawing/2014/main" val="596270393"/>
                    </a:ext>
                  </a:extLst>
                </a:gridCol>
              </a:tblGrid>
              <a:tr h="370840">
                <a:tc>
                  <a:txBody>
                    <a:bodyPr/>
                    <a:lstStyle/>
                    <a:p>
                      <a:pPr algn="l"/>
                      <a:r>
                        <a:rPr lang="en-US" sz="1600" b="1" dirty="0"/>
                        <a:t>General Fund</a:t>
                      </a:r>
                      <a:endParaRPr lang="en-US" sz="1600" b="1" i="0" dirty="0">
                        <a:latin typeface="Calibri"/>
                        <a:cs typeface="Calibri"/>
                      </a:endParaRPr>
                    </a:p>
                  </a:txBody>
                  <a:tcPr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marL="0" algn="ctr" defTabSz="457200" rtl="0" eaLnBrk="1" fontAlgn="b" latinLnBrk="0" hangingPunct="1"/>
                      <a:r>
                        <a:rPr lang="en-US" sz="1600" b="1" kern="1200" dirty="0">
                          <a:solidFill>
                            <a:schemeClr val="lt1"/>
                          </a:solidFill>
                          <a:latin typeface="+mn-lt"/>
                          <a:ea typeface="+mn-ea"/>
                          <a:cs typeface="+mn-cs"/>
                        </a:rPr>
                        <a:t>FY 2023 Actuals</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marL="0" algn="ctr" defTabSz="457200" rtl="0" eaLnBrk="1" fontAlgn="b" latinLnBrk="0" hangingPunct="1"/>
                      <a:r>
                        <a:rPr lang="en-US" sz="1600" b="1" kern="1200" dirty="0">
                          <a:solidFill>
                            <a:schemeClr val="lt1"/>
                          </a:solidFill>
                          <a:latin typeface="+mn-lt"/>
                          <a:ea typeface="+mn-ea"/>
                          <a:cs typeface="+mn-cs"/>
                        </a:rPr>
                        <a:t>FY 2024 Actuals</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marL="0" algn="ctr" defTabSz="457200" rtl="0" eaLnBrk="1" fontAlgn="b" latinLnBrk="0" hangingPunct="1"/>
                      <a:r>
                        <a:rPr lang="en-US" sz="1600" b="1" kern="1200" dirty="0">
                          <a:solidFill>
                            <a:schemeClr val="lt1"/>
                          </a:solidFill>
                          <a:latin typeface="+mn-lt"/>
                          <a:ea typeface="+mn-ea"/>
                          <a:cs typeface="+mn-cs"/>
                        </a:rPr>
                        <a:t>FY 2025 Budget</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lt1"/>
                          </a:solidFill>
                          <a:latin typeface="+mn-lt"/>
                          <a:ea typeface="+mn-ea"/>
                          <a:cs typeface="+mn-cs"/>
                        </a:rPr>
                        <a:t>Proposed Budget</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lt1"/>
                          </a:solidFill>
                          <a:latin typeface="+mn-lt"/>
                          <a:ea typeface="+mn-ea"/>
                          <a:cs typeface="+mn-cs"/>
                        </a:rPr>
                        <a:t>FY 2026</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marL="0" algn="ctr" defTabSz="457200" rtl="0" eaLnBrk="1" fontAlgn="b" latinLnBrk="0" hangingPunct="1"/>
                      <a:r>
                        <a:rPr lang="en-US" sz="1600" b="1" kern="1200" dirty="0">
                          <a:solidFill>
                            <a:schemeClr val="lt1"/>
                          </a:solidFill>
                          <a:latin typeface="+mn-lt"/>
                          <a:ea typeface="+mn-ea"/>
                          <a:cs typeface="+mn-cs"/>
                        </a:rPr>
                        <a:t>$ Change FY'26-25</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marL="0" algn="ctr" defTabSz="457200" rtl="0" eaLnBrk="1" fontAlgn="b" latinLnBrk="0" hangingPunct="1"/>
                      <a:r>
                        <a:rPr lang="en-US" sz="1600" b="1" kern="1200" dirty="0">
                          <a:solidFill>
                            <a:schemeClr val="lt1"/>
                          </a:solidFill>
                          <a:latin typeface="+mn-lt"/>
                          <a:ea typeface="+mn-ea"/>
                          <a:cs typeface="+mn-cs"/>
                        </a:rPr>
                        <a:t>% Change</a:t>
                      </a:r>
                    </a:p>
                    <a:p>
                      <a:pPr marL="0" algn="ctr" defTabSz="457200" rtl="0" eaLnBrk="1" fontAlgn="b" latinLnBrk="0" hangingPunct="1"/>
                      <a:r>
                        <a:rPr lang="en-US" sz="1600" b="1" kern="1200" dirty="0">
                          <a:solidFill>
                            <a:schemeClr val="lt1"/>
                          </a:solidFill>
                          <a:latin typeface="+mn-lt"/>
                          <a:ea typeface="+mn-ea"/>
                          <a:cs typeface="+mn-cs"/>
                        </a:rPr>
                        <a:t> FY'26-25</a:t>
                      </a:r>
                    </a:p>
                  </a:txBody>
                  <a:tcPr marL="9525" marR="9525" marT="9525"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667850942"/>
                  </a:ext>
                </a:extLst>
              </a:tr>
              <a:tr h="370840">
                <a:tc>
                  <a:txBody>
                    <a:bodyPr/>
                    <a:lstStyle/>
                    <a:p>
                      <a:r>
                        <a:rPr lang="en-US" sz="1600" b="0" dirty="0"/>
                        <a:t>Personal Services</a:t>
                      </a:r>
                      <a:endParaRPr lang="en-US" sz="1600" b="0" i="0" dirty="0">
                        <a:latin typeface="Calibri"/>
                        <a:cs typeface="Calibri"/>
                      </a:endParaRPr>
                    </a:p>
                  </a:txBody>
                  <a:tcPr anchor="ctr">
                    <a:lnL w="12700" cap="flat" cmpd="sng" algn="ctr">
                      <a:solidFill>
                        <a:schemeClr val="tx1"/>
                      </a:solidFill>
                      <a:prstDash val="solid"/>
                      <a:round/>
                      <a:headEnd type="none" w="med" len="med"/>
                      <a:tailEnd type="none" w="med" len="med"/>
                    </a:lnL>
                  </a:tcPr>
                </a:tc>
                <a:tc>
                  <a:txBody>
                    <a:bodyPr/>
                    <a:lstStyle/>
                    <a:p>
                      <a:pPr marL="0" algn="ctr" defTabSz="914400" rtl="0" eaLnBrk="1" fontAlgn="b" latinLnBrk="0" hangingPunct="1"/>
                      <a:r>
                        <a:rPr lang="en-US" sz="1600" b="0" i="0" u="none" strike="noStrike" kern="1200" dirty="0">
                          <a:solidFill>
                            <a:srgbClr val="000000"/>
                          </a:solidFill>
                          <a:effectLst/>
                          <a:latin typeface="+mn-lt"/>
                          <a:ea typeface="+mn-ea"/>
                          <a:cs typeface="+mn-cs"/>
                        </a:rPr>
                        <a:t>$54,206,408</a:t>
                      </a:r>
                    </a:p>
                  </a:txBody>
                  <a:tcPr marL="9525" marR="9525" marT="9525" marB="0" anchor="ctr"/>
                </a:tc>
                <a:tc>
                  <a:txBody>
                    <a:bodyPr/>
                    <a:lstStyle/>
                    <a:p>
                      <a:pPr marL="0" algn="ctr" defTabSz="914400" rtl="0" eaLnBrk="1" fontAlgn="b" latinLnBrk="0" hangingPunct="1"/>
                      <a:r>
                        <a:rPr lang="en-US" sz="1600" b="0" i="0" u="none" strike="noStrike" kern="1200" dirty="0">
                          <a:solidFill>
                            <a:srgbClr val="000000"/>
                          </a:solidFill>
                          <a:effectLst/>
                          <a:latin typeface="+mn-lt"/>
                          <a:ea typeface="+mn-ea"/>
                          <a:cs typeface="+mn-cs"/>
                        </a:rPr>
                        <a:t>$52,417,048</a:t>
                      </a:r>
                    </a:p>
                  </a:txBody>
                  <a:tcPr marL="9525" marR="9525" marT="9525" marB="0" anchor="ctr"/>
                </a:tc>
                <a:tc>
                  <a:txBody>
                    <a:bodyPr/>
                    <a:lstStyle/>
                    <a:p>
                      <a:pPr marL="0" algn="ctr" defTabSz="914400" rtl="0" eaLnBrk="1" fontAlgn="b" latinLnBrk="0" hangingPunct="1"/>
                      <a:r>
                        <a:rPr lang="en-US" sz="1600" b="0" i="0" u="none" strike="noStrike" kern="1200" dirty="0">
                          <a:solidFill>
                            <a:srgbClr val="000000"/>
                          </a:solidFill>
                          <a:effectLst/>
                          <a:latin typeface="+mn-lt"/>
                          <a:ea typeface="+mn-ea"/>
                          <a:cs typeface="+mn-cs"/>
                        </a:rPr>
                        <a:t>$58,501,033</a:t>
                      </a:r>
                    </a:p>
                  </a:txBody>
                  <a:tcPr marL="9525" marR="9525" marT="9525" marB="0" anchor="ctr"/>
                </a:tc>
                <a:tc>
                  <a:txBody>
                    <a:bodyPr/>
                    <a:lstStyle/>
                    <a:p>
                      <a:pPr marL="0" algn="ctr" defTabSz="914400" rtl="0" eaLnBrk="1" fontAlgn="b" latinLnBrk="0" hangingPunct="1"/>
                      <a:r>
                        <a:rPr lang="en-US" sz="1600" b="0" i="0" u="none" strike="noStrike" kern="1200" dirty="0">
                          <a:solidFill>
                            <a:srgbClr val="000000"/>
                          </a:solidFill>
                          <a:effectLst/>
                          <a:latin typeface="+mn-lt"/>
                          <a:ea typeface="+mn-ea"/>
                          <a:cs typeface="+mn-cs"/>
                        </a:rPr>
                        <a:t>$58,185,668</a:t>
                      </a:r>
                    </a:p>
                  </a:txBody>
                  <a:tcPr marL="9525" marR="9525" marT="9525" marB="0" anchor="ctr"/>
                </a:tc>
                <a:tc>
                  <a:txBody>
                    <a:bodyPr/>
                    <a:lstStyle/>
                    <a:p>
                      <a:pPr marL="0" algn="ctr" defTabSz="914400" rtl="0" eaLnBrk="1" fontAlgn="b" latinLnBrk="0" hangingPunct="1"/>
                      <a:r>
                        <a:rPr lang="en-US" sz="1600" b="0" i="0" u="none" strike="noStrike" kern="1200" dirty="0">
                          <a:solidFill>
                            <a:srgbClr val="000000"/>
                          </a:solidFill>
                          <a:effectLst/>
                          <a:latin typeface="+mn-lt"/>
                          <a:ea typeface="+mn-ea"/>
                          <a:cs typeface="+mn-cs"/>
                        </a:rPr>
                        <a:t>($315,365)</a:t>
                      </a:r>
                    </a:p>
                  </a:txBody>
                  <a:tcPr marL="9525" marR="9525" marT="9525" marB="0" anchor="ctr"/>
                </a:tc>
                <a:tc>
                  <a:txBody>
                    <a:bodyPr/>
                    <a:lstStyle/>
                    <a:p>
                      <a:pPr marL="0" algn="ctr" defTabSz="914400" rtl="0" eaLnBrk="1" fontAlgn="b" latinLnBrk="0" hangingPunct="1"/>
                      <a:r>
                        <a:rPr lang="en-US" sz="1600" b="0" i="0" u="none" strike="noStrike" kern="1200" dirty="0">
                          <a:solidFill>
                            <a:srgbClr val="000000"/>
                          </a:solidFill>
                          <a:effectLst/>
                          <a:latin typeface="+mn-lt"/>
                          <a:ea typeface="+mn-ea"/>
                          <a:cs typeface="+mn-cs"/>
                        </a:rPr>
                        <a:t>-0.5%</a:t>
                      </a:r>
                    </a:p>
                  </a:txBody>
                  <a:tcPr marL="9525" marR="9525" marT="9525"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52553187"/>
                  </a:ext>
                </a:extLst>
              </a:tr>
              <a:tr h="370840">
                <a:tc>
                  <a:txBody>
                    <a:bodyPr/>
                    <a:lstStyle/>
                    <a:p>
                      <a:pPr marL="0" algn="l" defTabSz="914400" rtl="0" eaLnBrk="1" latinLnBrk="0" hangingPunct="1"/>
                      <a:r>
                        <a:rPr lang="en-US" sz="1600" b="0" kern="1200" dirty="0">
                          <a:solidFill>
                            <a:schemeClr val="dk1"/>
                          </a:solidFill>
                          <a:latin typeface="+mn-lt"/>
                          <a:ea typeface="+mn-ea"/>
                          <a:cs typeface="+mn-cs"/>
                        </a:rPr>
                        <a:t>Materials, Supplies, and Equipment</a:t>
                      </a:r>
                    </a:p>
                  </a:txBody>
                  <a:tcPr anchor="ctr">
                    <a:lnL w="12700" cap="flat" cmpd="sng" algn="ctr">
                      <a:solidFill>
                        <a:schemeClr val="tx1"/>
                      </a:solidFill>
                      <a:prstDash val="solid"/>
                      <a:round/>
                      <a:headEnd type="none" w="med" len="med"/>
                      <a:tailEnd type="none" w="med" len="med"/>
                    </a:lnL>
                  </a:tcPr>
                </a:tc>
                <a:tc>
                  <a:txBody>
                    <a:bodyPr/>
                    <a:lstStyle/>
                    <a:p>
                      <a:pPr marL="0" algn="ctr" defTabSz="914400" rtl="0" eaLnBrk="1" fontAlgn="b" latinLnBrk="0" hangingPunct="1"/>
                      <a:r>
                        <a:rPr lang="en-US" sz="1600" b="0" i="0" u="none" strike="noStrike" kern="1200" dirty="0">
                          <a:solidFill>
                            <a:srgbClr val="000000"/>
                          </a:solidFill>
                          <a:effectLst/>
                          <a:latin typeface="+mn-lt"/>
                          <a:ea typeface="+mn-ea"/>
                          <a:cs typeface="+mn-cs"/>
                        </a:rPr>
                        <a:t>3,563,202</a:t>
                      </a:r>
                    </a:p>
                  </a:txBody>
                  <a:tcPr marL="9525" marR="9525" marT="9525" marB="0" anchor="ctr"/>
                </a:tc>
                <a:tc>
                  <a:txBody>
                    <a:bodyPr/>
                    <a:lstStyle/>
                    <a:p>
                      <a:pPr marL="0" algn="ctr" defTabSz="914400" rtl="0" eaLnBrk="1" fontAlgn="b" latinLnBrk="0" hangingPunct="1"/>
                      <a:r>
                        <a:rPr lang="en-US" sz="1600" b="0" i="0" u="none" strike="noStrike" kern="1200" dirty="0">
                          <a:solidFill>
                            <a:srgbClr val="000000"/>
                          </a:solidFill>
                          <a:effectLst/>
                          <a:latin typeface="+mn-lt"/>
                          <a:ea typeface="+mn-ea"/>
                          <a:cs typeface="+mn-cs"/>
                        </a:rPr>
                        <a:t>3,951,765</a:t>
                      </a:r>
                    </a:p>
                  </a:txBody>
                  <a:tcPr marL="9525" marR="9525" marT="9525" marB="0" anchor="ctr"/>
                </a:tc>
                <a:tc>
                  <a:txBody>
                    <a:bodyPr/>
                    <a:lstStyle/>
                    <a:p>
                      <a:pPr marL="0" algn="ctr" defTabSz="914400" rtl="0" eaLnBrk="1" fontAlgn="b" latinLnBrk="0" hangingPunct="1"/>
                      <a:r>
                        <a:rPr lang="en-US" sz="1600" b="0" i="0" u="none" strike="noStrike" kern="1200" dirty="0">
                          <a:solidFill>
                            <a:srgbClr val="000000"/>
                          </a:solidFill>
                          <a:effectLst/>
                          <a:latin typeface="+mn-lt"/>
                          <a:ea typeface="+mn-ea"/>
                          <a:cs typeface="+mn-cs"/>
                        </a:rPr>
                        <a:t>4,098,637</a:t>
                      </a:r>
                    </a:p>
                  </a:txBody>
                  <a:tcPr marL="9525" marR="9525" marT="9525" marB="0" anchor="ctr"/>
                </a:tc>
                <a:tc>
                  <a:txBody>
                    <a:bodyPr/>
                    <a:lstStyle/>
                    <a:p>
                      <a:pPr marL="0" algn="ctr" defTabSz="914400" rtl="0" eaLnBrk="1" fontAlgn="b" latinLnBrk="0" hangingPunct="1"/>
                      <a:r>
                        <a:rPr lang="en-US" sz="1600" b="0" i="0" u="none" strike="noStrike" kern="1200" dirty="0">
                          <a:solidFill>
                            <a:srgbClr val="000000"/>
                          </a:solidFill>
                          <a:effectLst/>
                          <a:latin typeface="+mn-lt"/>
                          <a:ea typeface="+mn-ea"/>
                          <a:cs typeface="+mn-cs"/>
                        </a:rPr>
                        <a:t>4,888,126</a:t>
                      </a:r>
                    </a:p>
                  </a:txBody>
                  <a:tcPr marL="9525" marR="9525" marT="9525" marB="0" anchor="ctr"/>
                </a:tc>
                <a:tc>
                  <a:txBody>
                    <a:bodyPr/>
                    <a:lstStyle/>
                    <a:p>
                      <a:pPr marL="0" algn="ctr" defTabSz="914400" rtl="0" eaLnBrk="1" fontAlgn="b" latinLnBrk="0" hangingPunct="1"/>
                      <a:r>
                        <a:rPr lang="en-US" sz="1600" b="0" i="0" u="none" strike="noStrike" kern="1200" dirty="0">
                          <a:solidFill>
                            <a:srgbClr val="000000"/>
                          </a:solidFill>
                          <a:effectLst/>
                          <a:latin typeface="+mn-lt"/>
                          <a:ea typeface="+mn-ea"/>
                          <a:cs typeface="+mn-cs"/>
                        </a:rPr>
                        <a:t>789,489</a:t>
                      </a:r>
                    </a:p>
                  </a:txBody>
                  <a:tcPr marL="9525" marR="9525" marT="9525" marB="0" anchor="ctr"/>
                </a:tc>
                <a:tc>
                  <a:txBody>
                    <a:bodyPr/>
                    <a:lstStyle/>
                    <a:p>
                      <a:pPr marL="0" algn="ctr" defTabSz="914400" rtl="0" eaLnBrk="1" fontAlgn="b" latinLnBrk="0" hangingPunct="1"/>
                      <a:r>
                        <a:rPr lang="en-US" sz="1600" b="0" i="0" u="none" strike="noStrike" kern="1200" dirty="0">
                          <a:solidFill>
                            <a:srgbClr val="000000"/>
                          </a:solidFill>
                          <a:effectLst/>
                          <a:latin typeface="+mn-lt"/>
                          <a:ea typeface="+mn-ea"/>
                          <a:cs typeface="+mn-cs"/>
                        </a:rPr>
                        <a:t>19.3%</a:t>
                      </a:r>
                    </a:p>
                  </a:txBody>
                  <a:tcPr marL="9525" marR="9525" marT="9525"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107242354"/>
                  </a:ext>
                </a:extLst>
              </a:tr>
              <a:tr h="370840">
                <a:tc>
                  <a:txBody>
                    <a:bodyPr/>
                    <a:lstStyle/>
                    <a:p>
                      <a:r>
                        <a:rPr lang="en-US" sz="1600" b="0" dirty="0"/>
                        <a:t>Internal Services</a:t>
                      </a:r>
                      <a:endParaRPr lang="en-US" sz="1600" b="0" i="0" dirty="0">
                        <a:latin typeface="Calibri"/>
                        <a:cs typeface="Calibri"/>
                      </a:endParaRPr>
                    </a:p>
                  </a:txBody>
                  <a:tcPr anchor="ctr">
                    <a:lnL w="12700" cap="flat" cmpd="sng" algn="ctr">
                      <a:solidFill>
                        <a:schemeClr val="tx1"/>
                      </a:solidFill>
                      <a:prstDash val="solid"/>
                      <a:round/>
                      <a:headEnd type="none" w="med" len="med"/>
                      <a:tailEnd type="none" w="med" len="med"/>
                    </a:lnL>
                  </a:tcPr>
                </a:tc>
                <a:tc>
                  <a:txBody>
                    <a:bodyPr/>
                    <a:lstStyle/>
                    <a:p>
                      <a:pPr marL="0" algn="ctr" defTabSz="914400" rtl="0" eaLnBrk="1" fontAlgn="b" latinLnBrk="0" hangingPunct="1"/>
                      <a:r>
                        <a:rPr lang="en-US" sz="1600" b="0" i="0" u="none" strike="noStrike" kern="1200" dirty="0">
                          <a:solidFill>
                            <a:srgbClr val="000000"/>
                          </a:solidFill>
                          <a:effectLst/>
                          <a:latin typeface="+mn-lt"/>
                          <a:ea typeface="+mn-ea"/>
                          <a:cs typeface="+mn-cs"/>
                        </a:rPr>
                        <a:t>5,691,550</a:t>
                      </a:r>
                    </a:p>
                  </a:txBody>
                  <a:tcPr marL="9525" marR="9525" marT="9525" marB="0" anchor="ctr"/>
                </a:tc>
                <a:tc>
                  <a:txBody>
                    <a:bodyPr/>
                    <a:lstStyle/>
                    <a:p>
                      <a:pPr marL="0" algn="ctr" defTabSz="914400" rtl="0" eaLnBrk="1" fontAlgn="b" latinLnBrk="0" hangingPunct="1"/>
                      <a:r>
                        <a:rPr lang="en-US" sz="1600" b="0" i="0" u="none" strike="noStrike" kern="1200" dirty="0">
                          <a:solidFill>
                            <a:srgbClr val="000000"/>
                          </a:solidFill>
                          <a:effectLst/>
                          <a:latin typeface="+mn-lt"/>
                          <a:ea typeface="+mn-ea"/>
                          <a:cs typeface="+mn-cs"/>
                        </a:rPr>
                        <a:t>8,178,444</a:t>
                      </a:r>
                    </a:p>
                  </a:txBody>
                  <a:tcPr marL="9525" marR="9525" marT="9525" marB="0" anchor="ctr"/>
                </a:tc>
                <a:tc>
                  <a:txBody>
                    <a:bodyPr/>
                    <a:lstStyle/>
                    <a:p>
                      <a:pPr marL="0" algn="ctr" defTabSz="914400" rtl="0" eaLnBrk="1" fontAlgn="b" latinLnBrk="0" hangingPunct="1"/>
                      <a:r>
                        <a:rPr lang="en-US" sz="1600" b="0" i="0" u="none" strike="noStrike" kern="1200" dirty="0">
                          <a:solidFill>
                            <a:srgbClr val="000000"/>
                          </a:solidFill>
                          <a:effectLst/>
                          <a:latin typeface="+mn-lt"/>
                          <a:ea typeface="+mn-ea"/>
                          <a:cs typeface="+mn-cs"/>
                        </a:rPr>
                        <a:t>6,095,004</a:t>
                      </a:r>
                    </a:p>
                  </a:txBody>
                  <a:tcPr marL="9525" marR="9525" marT="9525" marB="0" anchor="ctr"/>
                </a:tc>
                <a:tc>
                  <a:txBody>
                    <a:bodyPr/>
                    <a:lstStyle/>
                    <a:p>
                      <a:pPr marL="0" algn="ctr" defTabSz="914400" rtl="0" eaLnBrk="1" fontAlgn="b" latinLnBrk="0" hangingPunct="1"/>
                      <a:r>
                        <a:rPr lang="en-US" sz="1600" b="0" i="0" u="none" strike="noStrike" kern="1200" dirty="0">
                          <a:solidFill>
                            <a:srgbClr val="000000"/>
                          </a:solidFill>
                          <a:effectLst/>
                          <a:latin typeface="+mn-lt"/>
                          <a:ea typeface="+mn-ea"/>
                          <a:cs typeface="+mn-cs"/>
                        </a:rPr>
                        <a:t>6,330,861</a:t>
                      </a:r>
                    </a:p>
                  </a:txBody>
                  <a:tcPr marL="9525" marR="9525" marT="9525" marB="0" anchor="ctr"/>
                </a:tc>
                <a:tc>
                  <a:txBody>
                    <a:bodyPr/>
                    <a:lstStyle/>
                    <a:p>
                      <a:pPr marL="0" algn="ctr" defTabSz="914400" rtl="0" eaLnBrk="1" fontAlgn="b" latinLnBrk="0" hangingPunct="1"/>
                      <a:r>
                        <a:rPr lang="en-US" sz="1600" b="0" i="0" u="none" strike="noStrike" kern="1200" dirty="0">
                          <a:solidFill>
                            <a:srgbClr val="000000"/>
                          </a:solidFill>
                          <a:effectLst/>
                          <a:latin typeface="+mn-lt"/>
                          <a:ea typeface="+mn-ea"/>
                          <a:cs typeface="+mn-cs"/>
                        </a:rPr>
                        <a:t>235,857</a:t>
                      </a:r>
                    </a:p>
                  </a:txBody>
                  <a:tcPr marL="9525" marR="9525" marT="9525" marB="0" anchor="ctr"/>
                </a:tc>
                <a:tc>
                  <a:txBody>
                    <a:bodyPr/>
                    <a:lstStyle/>
                    <a:p>
                      <a:pPr marL="0" algn="ctr" defTabSz="914400" rtl="0" eaLnBrk="1" fontAlgn="b" latinLnBrk="0" hangingPunct="1"/>
                      <a:r>
                        <a:rPr lang="en-US" sz="1600" b="0" i="0" u="none" strike="noStrike" kern="1200" dirty="0">
                          <a:solidFill>
                            <a:srgbClr val="000000"/>
                          </a:solidFill>
                          <a:effectLst/>
                          <a:latin typeface="+mn-lt"/>
                          <a:ea typeface="+mn-ea"/>
                          <a:cs typeface="+mn-cs"/>
                        </a:rPr>
                        <a:t>3.9%</a:t>
                      </a:r>
                    </a:p>
                  </a:txBody>
                  <a:tcPr marL="9525" marR="9525" marT="9525"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55438367"/>
                  </a:ext>
                </a:extLst>
              </a:tr>
              <a:tr h="370840">
                <a:tc>
                  <a:txBody>
                    <a:bodyPr/>
                    <a:lstStyle/>
                    <a:p>
                      <a:r>
                        <a:rPr lang="en-US" sz="1600" b="0" dirty="0"/>
                        <a:t>Debt Service</a:t>
                      </a:r>
                      <a:endParaRPr lang="en-US" sz="1600" b="0" i="0" dirty="0">
                        <a:latin typeface="Calibri"/>
                        <a:cs typeface="Calibri"/>
                      </a:endParaRPr>
                    </a:p>
                  </a:txBody>
                  <a:tcPr anchor="ctr">
                    <a:lnL w="12700" cap="flat" cmpd="sng" algn="ctr">
                      <a:solidFill>
                        <a:schemeClr val="tx1"/>
                      </a:solidFill>
                      <a:prstDash val="solid"/>
                      <a:round/>
                      <a:headEnd type="none" w="med" len="med"/>
                      <a:tailEnd type="none" w="med" len="med"/>
                    </a:lnL>
                  </a:tcPr>
                </a:tc>
                <a:tc>
                  <a:txBody>
                    <a:bodyPr/>
                    <a:lstStyle/>
                    <a:p>
                      <a:pPr marL="0" algn="ctr" defTabSz="914400" rtl="0" eaLnBrk="1" fontAlgn="b" latinLnBrk="0" hangingPunct="1"/>
                      <a:r>
                        <a:rPr lang="en-US" sz="1600" b="0" i="0" u="none" strike="noStrike" kern="1200" dirty="0">
                          <a:solidFill>
                            <a:srgbClr val="000000"/>
                          </a:solidFill>
                          <a:effectLst/>
                          <a:latin typeface="+mn-lt"/>
                          <a:ea typeface="+mn-ea"/>
                          <a:cs typeface="+mn-cs"/>
                        </a:rPr>
                        <a:t>290,472</a:t>
                      </a:r>
                    </a:p>
                  </a:txBody>
                  <a:tcPr marL="9525" marR="9525" marT="9525" marB="0" anchor="ctr"/>
                </a:tc>
                <a:tc>
                  <a:txBody>
                    <a:bodyPr/>
                    <a:lstStyle/>
                    <a:p>
                      <a:pPr marL="0" algn="ctr" defTabSz="914400" rtl="0" eaLnBrk="1" fontAlgn="b" latinLnBrk="0" hangingPunct="1"/>
                      <a:r>
                        <a:rPr lang="en-US" sz="1600" b="0" i="0" u="none" strike="noStrike" kern="1200" dirty="0">
                          <a:solidFill>
                            <a:srgbClr val="000000"/>
                          </a:solidFill>
                          <a:effectLst/>
                          <a:latin typeface="+mn-lt"/>
                          <a:ea typeface="+mn-ea"/>
                          <a:cs typeface="+mn-cs"/>
                        </a:rPr>
                        <a:t>291,945</a:t>
                      </a:r>
                    </a:p>
                  </a:txBody>
                  <a:tcPr marL="9525" marR="9525" marT="9525" marB="0" anchor="ctr"/>
                </a:tc>
                <a:tc>
                  <a:txBody>
                    <a:bodyPr/>
                    <a:lstStyle/>
                    <a:p>
                      <a:pPr marL="0" algn="ctr" defTabSz="914400" rtl="0" eaLnBrk="1" fontAlgn="b" latinLnBrk="0" hangingPunct="1"/>
                      <a:r>
                        <a:rPr lang="en-US" sz="1600" b="0" i="0" u="none" strike="noStrike" kern="1200" dirty="0">
                          <a:solidFill>
                            <a:srgbClr val="000000"/>
                          </a:solidFill>
                          <a:effectLst/>
                          <a:latin typeface="+mn-lt"/>
                          <a:ea typeface="+mn-ea"/>
                          <a:cs typeface="+mn-cs"/>
                        </a:rPr>
                        <a:t>145,871</a:t>
                      </a:r>
                    </a:p>
                  </a:txBody>
                  <a:tcPr marL="9525" marR="9525" marT="9525" marB="0" anchor="ctr"/>
                </a:tc>
                <a:tc>
                  <a:txBody>
                    <a:bodyPr/>
                    <a:lstStyle/>
                    <a:p>
                      <a:pPr marL="0" algn="ctr" defTabSz="914400" rtl="0" eaLnBrk="1" fontAlgn="b" latinLnBrk="0" hangingPunct="1"/>
                      <a:r>
                        <a:rPr lang="en-US" sz="1600" b="0" i="0" u="none" strike="noStrike" kern="1200" dirty="0">
                          <a:solidFill>
                            <a:srgbClr val="000000"/>
                          </a:solidFill>
                          <a:effectLst/>
                          <a:latin typeface="+mn-lt"/>
                          <a:ea typeface="+mn-ea"/>
                          <a:cs typeface="+mn-cs"/>
                        </a:rPr>
                        <a:t>136,515</a:t>
                      </a:r>
                    </a:p>
                  </a:txBody>
                  <a:tcPr marL="9525" marR="9525" marT="9525" marB="0" anchor="ctr"/>
                </a:tc>
                <a:tc>
                  <a:txBody>
                    <a:bodyPr/>
                    <a:lstStyle/>
                    <a:p>
                      <a:pPr marL="0" algn="ctr" defTabSz="914400" rtl="0" eaLnBrk="1" fontAlgn="b" latinLnBrk="0" hangingPunct="1"/>
                      <a:r>
                        <a:rPr lang="en-US" sz="1600" b="0" i="0" u="none" strike="noStrike" kern="1200" dirty="0">
                          <a:solidFill>
                            <a:srgbClr val="000000"/>
                          </a:solidFill>
                          <a:effectLst/>
                          <a:latin typeface="+mn-lt"/>
                          <a:ea typeface="+mn-ea"/>
                          <a:cs typeface="+mn-cs"/>
                        </a:rPr>
                        <a:t>(9,356)</a:t>
                      </a:r>
                    </a:p>
                  </a:txBody>
                  <a:tcPr marL="9525" marR="9525" marT="9525" marB="0" anchor="ctr"/>
                </a:tc>
                <a:tc>
                  <a:txBody>
                    <a:bodyPr/>
                    <a:lstStyle/>
                    <a:p>
                      <a:pPr marL="0" algn="ctr" defTabSz="914400" rtl="0" eaLnBrk="1" fontAlgn="b" latinLnBrk="0" hangingPunct="1"/>
                      <a:r>
                        <a:rPr lang="en-US" sz="1600" b="0" i="0" u="none" strike="noStrike" kern="1200" dirty="0">
                          <a:solidFill>
                            <a:srgbClr val="000000"/>
                          </a:solidFill>
                          <a:effectLst/>
                          <a:latin typeface="+mn-lt"/>
                          <a:ea typeface="+mn-ea"/>
                          <a:cs typeface="+mn-cs"/>
                        </a:rPr>
                        <a:t>-6.4%</a:t>
                      </a:r>
                    </a:p>
                  </a:txBody>
                  <a:tcPr marL="9525" marR="9525" marT="9525"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568109426"/>
                  </a:ext>
                </a:extLst>
              </a:tr>
              <a:tr h="370840">
                <a:tc>
                  <a:txBody>
                    <a:bodyPr/>
                    <a:lstStyle/>
                    <a:p>
                      <a:r>
                        <a:rPr lang="en-US" sz="1600" b="1" dirty="0"/>
                        <a:t>Total</a:t>
                      </a:r>
                      <a:endParaRPr lang="en-US" sz="1600" b="1" i="0" dirty="0">
                        <a:latin typeface="Calibri"/>
                        <a:cs typeface="Calibri"/>
                      </a:endParaRPr>
                    </a:p>
                  </a:txBody>
                  <a:tcPr anchor="ctr">
                    <a:lnL w="12700" cap="flat" cmpd="sng" algn="ctr">
                      <a:solidFill>
                        <a:schemeClr val="tx1"/>
                      </a:solidFill>
                      <a:prstDash val="solid"/>
                      <a:round/>
                      <a:headEnd type="none" w="med" len="med"/>
                      <a:tailEnd type="none" w="med" len="med"/>
                    </a:lnL>
                  </a:tcPr>
                </a:tc>
                <a:tc>
                  <a:txBody>
                    <a:bodyPr/>
                    <a:lstStyle/>
                    <a:p>
                      <a:pPr marL="0" algn="ctr" defTabSz="914400" rtl="0" eaLnBrk="1" fontAlgn="b" latinLnBrk="0" hangingPunct="1"/>
                      <a:r>
                        <a:rPr lang="en-US" sz="1600" b="1" i="0" u="none" strike="noStrike" kern="1200" dirty="0">
                          <a:solidFill>
                            <a:srgbClr val="000000"/>
                          </a:solidFill>
                          <a:effectLst/>
                          <a:latin typeface="+mn-lt"/>
                          <a:ea typeface="+mn-ea"/>
                          <a:cs typeface="+mn-cs"/>
                        </a:rPr>
                        <a:t>$63,751,632</a:t>
                      </a:r>
                    </a:p>
                  </a:txBody>
                  <a:tcPr marL="9525" marR="9525" marT="9525" marB="0" anchor="ctr"/>
                </a:tc>
                <a:tc>
                  <a:txBody>
                    <a:bodyPr/>
                    <a:lstStyle/>
                    <a:p>
                      <a:pPr marL="0" algn="ctr" defTabSz="914400" rtl="0" eaLnBrk="1" fontAlgn="b" latinLnBrk="0" hangingPunct="1"/>
                      <a:r>
                        <a:rPr lang="en-US" sz="1600" b="1" i="0" u="none" strike="noStrike" kern="1200" dirty="0">
                          <a:solidFill>
                            <a:srgbClr val="000000"/>
                          </a:solidFill>
                          <a:effectLst/>
                          <a:latin typeface="+mn-lt"/>
                          <a:ea typeface="+mn-ea"/>
                          <a:cs typeface="+mn-cs"/>
                        </a:rPr>
                        <a:t>$64,839,202</a:t>
                      </a:r>
                    </a:p>
                  </a:txBody>
                  <a:tcPr marL="9525" marR="9525" marT="9525" marB="0" anchor="ctr"/>
                </a:tc>
                <a:tc>
                  <a:txBody>
                    <a:bodyPr/>
                    <a:lstStyle/>
                    <a:p>
                      <a:pPr marL="0" algn="ctr" defTabSz="914400" rtl="0" eaLnBrk="1" fontAlgn="b" latinLnBrk="0" hangingPunct="1"/>
                      <a:r>
                        <a:rPr lang="en-US" sz="1600" b="1" i="0" u="none" strike="noStrike" kern="1200" dirty="0">
                          <a:solidFill>
                            <a:srgbClr val="000000"/>
                          </a:solidFill>
                          <a:effectLst/>
                          <a:latin typeface="+mn-lt"/>
                          <a:ea typeface="+mn-ea"/>
                          <a:cs typeface="+mn-cs"/>
                        </a:rPr>
                        <a:t>$68,840,545</a:t>
                      </a:r>
                    </a:p>
                  </a:txBody>
                  <a:tcPr marL="9525" marR="9525" marT="9525" marB="0" anchor="ctr"/>
                </a:tc>
                <a:tc>
                  <a:txBody>
                    <a:bodyPr/>
                    <a:lstStyle/>
                    <a:p>
                      <a:pPr marL="0" algn="ctr" defTabSz="914400" rtl="0" eaLnBrk="1" fontAlgn="b" latinLnBrk="0" hangingPunct="1"/>
                      <a:r>
                        <a:rPr lang="en-US" sz="1600" b="1" i="0" u="none" strike="noStrike" kern="1200" dirty="0">
                          <a:solidFill>
                            <a:srgbClr val="000000"/>
                          </a:solidFill>
                          <a:effectLst/>
                          <a:latin typeface="+mn-lt"/>
                          <a:ea typeface="+mn-ea"/>
                          <a:cs typeface="+mn-cs"/>
                        </a:rPr>
                        <a:t>$69,541,170</a:t>
                      </a:r>
                    </a:p>
                  </a:txBody>
                  <a:tcPr marL="9525" marR="9525" marT="9525" marB="0" anchor="ctr"/>
                </a:tc>
                <a:tc>
                  <a:txBody>
                    <a:bodyPr/>
                    <a:lstStyle/>
                    <a:p>
                      <a:pPr marL="0" algn="ctr" defTabSz="914400" rtl="0" eaLnBrk="1" fontAlgn="b" latinLnBrk="0" hangingPunct="1"/>
                      <a:r>
                        <a:rPr lang="en-US" sz="1600" b="1" i="0" u="none" strike="noStrike" kern="1200" dirty="0">
                          <a:solidFill>
                            <a:srgbClr val="000000"/>
                          </a:solidFill>
                          <a:effectLst/>
                          <a:latin typeface="+mn-lt"/>
                          <a:ea typeface="+mn-ea"/>
                          <a:cs typeface="+mn-cs"/>
                        </a:rPr>
                        <a:t>$700,625</a:t>
                      </a:r>
                    </a:p>
                  </a:txBody>
                  <a:tcPr marL="9525" marR="9525" marT="9525" marB="0" anchor="ctr"/>
                </a:tc>
                <a:tc>
                  <a:txBody>
                    <a:bodyPr/>
                    <a:lstStyle/>
                    <a:p>
                      <a:pPr marL="0" algn="ctr" defTabSz="914400" rtl="0" eaLnBrk="1" fontAlgn="b" latinLnBrk="0" hangingPunct="1"/>
                      <a:r>
                        <a:rPr lang="en-US" sz="1600" b="1" i="0" u="none" strike="noStrike" kern="1200" dirty="0">
                          <a:solidFill>
                            <a:srgbClr val="000000"/>
                          </a:solidFill>
                          <a:effectLst/>
                          <a:latin typeface="+mn-lt"/>
                          <a:ea typeface="+mn-ea"/>
                          <a:cs typeface="+mn-cs"/>
                        </a:rPr>
                        <a:t>1.0%</a:t>
                      </a:r>
                    </a:p>
                  </a:txBody>
                  <a:tcPr marL="9525" marR="9525" marT="9525"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415591311"/>
                  </a:ext>
                </a:extLst>
              </a:tr>
              <a:tr h="370840">
                <a:tc>
                  <a:txBody>
                    <a:bodyPr/>
                    <a:lstStyle/>
                    <a:p>
                      <a:r>
                        <a:rPr lang="en-US" sz="1600" b="1" dirty="0"/>
                        <a:t>Staffing Level (General Fund FTEs)</a:t>
                      </a:r>
                      <a:endParaRPr lang="en-US" sz="1600" b="1" i="0" dirty="0">
                        <a:latin typeface="Calibri"/>
                        <a:cs typeface="Calibri"/>
                      </a:endParaRPr>
                    </a:p>
                  </a:txBody>
                  <a:tcPr anchor="ctr">
                    <a:lnL w="12700" cap="flat" cmpd="sng" algn="ctr">
                      <a:solidFill>
                        <a:schemeClr val="tx1"/>
                      </a:solidFill>
                      <a:prstDash val="solid"/>
                      <a:round/>
                      <a:headEnd type="none" w="med" len="med"/>
                      <a:tailEnd type="none" w="med" len="med"/>
                    </a:lnL>
                  </a:tcPr>
                </a:tc>
                <a:tc>
                  <a:txBody>
                    <a:bodyPr/>
                    <a:lstStyle/>
                    <a:p>
                      <a:pPr marL="0" algn="ctr" defTabSz="914400" rtl="0" eaLnBrk="1" fontAlgn="b" latinLnBrk="0" hangingPunct="1"/>
                      <a:r>
                        <a:rPr lang="en-US" sz="1600" b="1" i="0" u="none" strike="noStrike" kern="1200" dirty="0">
                          <a:solidFill>
                            <a:srgbClr val="000000"/>
                          </a:solidFill>
                          <a:effectLst/>
                          <a:latin typeface="+mn-lt"/>
                          <a:ea typeface="+mn-ea"/>
                          <a:cs typeface="+mn-cs"/>
                        </a:rPr>
                        <a:t>365.0</a:t>
                      </a:r>
                    </a:p>
                  </a:txBody>
                  <a:tcPr marL="9525" marR="9525" marT="9525" marB="0" anchor="ctr"/>
                </a:tc>
                <a:tc>
                  <a:txBody>
                    <a:bodyPr/>
                    <a:lstStyle/>
                    <a:p>
                      <a:pPr marL="0" algn="ctr" defTabSz="914400" rtl="0" eaLnBrk="1" fontAlgn="b" latinLnBrk="0" hangingPunct="1"/>
                      <a:r>
                        <a:rPr lang="en-US" sz="1600" b="1" i="0" u="none" strike="noStrike" kern="1200" dirty="0">
                          <a:solidFill>
                            <a:srgbClr val="000000"/>
                          </a:solidFill>
                          <a:effectLst/>
                          <a:latin typeface="+mn-lt"/>
                          <a:ea typeface="+mn-ea"/>
                          <a:cs typeface="+mn-cs"/>
                        </a:rPr>
                        <a:t>366.0</a:t>
                      </a:r>
                    </a:p>
                  </a:txBody>
                  <a:tcPr marL="9525" marR="9525" marT="9525" marB="0" anchor="ctr"/>
                </a:tc>
                <a:tc>
                  <a:txBody>
                    <a:bodyPr/>
                    <a:lstStyle/>
                    <a:p>
                      <a:pPr marL="0" algn="ctr" defTabSz="914400" rtl="0" eaLnBrk="1" fontAlgn="b" latinLnBrk="0" hangingPunct="1"/>
                      <a:r>
                        <a:rPr lang="en-US" sz="1600" b="1" i="0" u="none" strike="noStrike" kern="1200" dirty="0">
                          <a:solidFill>
                            <a:srgbClr val="000000"/>
                          </a:solidFill>
                          <a:effectLst/>
                          <a:latin typeface="+mn-lt"/>
                          <a:ea typeface="+mn-ea"/>
                          <a:cs typeface="+mn-cs"/>
                        </a:rPr>
                        <a:t>358.0</a:t>
                      </a:r>
                    </a:p>
                  </a:txBody>
                  <a:tcPr marL="9525" marR="9525" marT="9525" marB="0" anchor="ctr"/>
                </a:tc>
                <a:tc>
                  <a:txBody>
                    <a:bodyPr/>
                    <a:lstStyle/>
                    <a:p>
                      <a:pPr marL="0" algn="ctr" defTabSz="914400" rtl="0" eaLnBrk="1" fontAlgn="b" latinLnBrk="0" hangingPunct="1"/>
                      <a:r>
                        <a:rPr lang="en-US" sz="1600" b="1" i="0" u="none" strike="noStrike" kern="1200" dirty="0">
                          <a:solidFill>
                            <a:srgbClr val="000000"/>
                          </a:solidFill>
                          <a:effectLst/>
                          <a:latin typeface="+mn-lt"/>
                          <a:ea typeface="+mn-ea"/>
                          <a:cs typeface="+mn-cs"/>
                        </a:rPr>
                        <a:t>361.0</a:t>
                      </a:r>
                    </a:p>
                  </a:txBody>
                  <a:tcPr marL="9525" marR="9525" marT="9525" marB="0" anchor="ctr"/>
                </a:tc>
                <a:tc>
                  <a:txBody>
                    <a:bodyPr/>
                    <a:lstStyle/>
                    <a:p>
                      <a:pPr marL="0" algn="ctr" defTabSz="914400" rtl="0" eaLnBrk="1" fontAlgn="b" latinLnBrk="0" hangingPunct="1"/>
                      <a:r>
                        <a:rPr lang="en-US" sz="1600" b="1" i="0" u="none" strike="noStrike" kern="1200" dirty="0">
                          <a:solidFill>
                            <a:srgbClr val="000000"/>
                          </a:solidFill>
                          <a:effectLst/>
                          <a:latin typeface="+mn-lt"/>
                          <a:ea typeface="+mn-ea"/>
                          <a:cs typeface="+mn-cs"/>
                        </a:rPr>
                        <a:t>3.0</a:t>
                      </a:r>
                    </a:p>
                  </a:txBody>
                  <a:tcPr marL="9525" marR="9525" marT="9525" marB="0" anchor="ctr"/>
                </a:tc>
                <a:tc>
                  <a:txBody>
                    <a:bodyPr/>
                    <a:lstStyle/>
                    <a:p>
                      <a:pPr marL="0" algn="ctr" defTabSz="914400" rtl="0" eaLnBrk="1" fontAlgn="b" latinLnBrk="0" hangingPunct="1"/>
                      <a:r>
                        <a:rPr lang="en-US" sz="1600" b="1" i="0" u="none" strike="noStrike" kern="1200" dirty="0">
                          <a:solidFill>
                            <a:srgbClr val="000000"/>
                          </a:solidFill>
                          <a:effectLst/>
                          <a:latin typeface="+mn-lt"/>
                          <a:ea typeface="+mn-ea"/>
                          <a:cs typeface="+mn-cs"/>
                        </a:rPr>
                        <a:t>0.8%</a:t>
                      </a:r>
                    </a:p>
                  </a:txBody>
                  <a:tcPr marL="9525" marR="9525" marT="9525"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59844372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t>Staffing Level (All Funds FTEs)</a:t>
                      </a:r>
                      <a:endParaRPr lang="en-US" sz="1600" b="1" i="0" dirty="0">
                        <a:latin typeface="+mn-lt"/>
                        <a:cs typeface="Calibri"/>
                      </a:endParaRPr>
                    </a:p>
                  </a:txBody>
                  <a:tcPr anchor="ctr">
                    <a:lnL w="12700" cap="flat" cmpd="sng" algn="ctr">
                      <a:solidFill>
                        <a:schemeClr val="tx1"/>
                      </a:solidFill>
                      <a:prstDash val="solid"/>
                      <a:round/>
                      <a:headEnd type="none" w="med" len="med"/>
                      <a:tailEnd type="none" w="med" len="med"/>
                    </a:lnL>
                  </a:tcPr>
                </a:tc>
                <a:tc>
                  <a:txBody>
                    <a:bodyPr/>
                    <a:lstStyle/>
                    <a:p>
                      <a:pPr marL="0" algn="ctr" defTabSz="914400" rtl="0" eaLnBrk="1" fontAlgn="b" latinLnBrk="0" hangingPunct="1"/>
                      <a:r>
                        <a:rPr lang="en-US" sz="1600" b="1" i="0" u="none" strike="noStrike" kern="1200" dirty="0">
                          <a:solidFill>
                            <a:srgbClr val="000000"/>
                          </a:solidFill>
                          <a:effectLst/>
                          <a:latin typeface="+mn-lt"/>
                          <a:ea typeface="+mn-ea"/>
                          <a:cs typeface="+mn-cs"/>
                        </a:rPr>
                        <a:t>373.0</a:t>
                      </a:r>
                    </a:p>
                  </a:txBody>
                  <a:tcPr marL="9525" marR="9525" marT="9525" marB="0" anchor="ctr"/>
                </a:tc>
                <a:tc>
                  <a:txBody>
                    <a:bodyPr/>
                    <a:lstStyle/>
                    <a:p>
                      <a:pPr marL="0" algn="ctr" defTabSz="914400" rtl="0" eaLnBrk="1" fontAlgn="b" latinLnBrk="0" hangingPunct="1"/>
                      <a:r>
                        <a:rPr lang="en-US" sz="1600" b="1" i="0" u="none" strike="noStrike" kern="1200" dirty="0">
                          <a:solidFill>
                            <a:srgbClr val="000000"/>
                          </a:solidFill>
                          <a:effectLst/>
                          <a:latin typeface="+mn-lt"/>
                          <a:ea typeface="+mn-ea"/>
                          <a:cs typeface="+mn-cs"/>
                        </a:rPr>
                        <a:t>374.0</a:t>
                      </a:r>
                    </a:p>
                  </a:txBody>
                  <a:tcPr marL="9525" marR="9525" marT="9525" marB="0" anchor="ctr"/>
                </a:tc>
                <a:tc>
                  <a:txBody>
                    <a:bodyPr/>
                    <a:lstStyle/>
                    <a:p>
                      <a:pPr marL="0" algn="ctr" defTabSz="914400" rtl="0" eaLnBrk="1" fontAlgn="b" latinLnBrk="0" hangingPunct="1"/>
                      <a:r>
                        <a:rPr lang="en-US" sz="1600" b="1" i="0" u="none" strike="noStrike" kern="1200" dirty="0">
                          <a:solidFill>
                            <a:srgbClr val="000000"/>
                          </a:solidFill>
                          <a:effectLst/>
                          <a:latin typeface="+mn-lt"/>
                          <a:ea typeface="+mn-ea"/>
                          <a:cs typeface="+mn-cs"/>
                        </a:rPr>
                        <a:t>366.0</a:t>
                      </a:r>
                    </a:p>
                  </a:txBody>
                  <a:tcPr marL="9525" marR="9525" marT="9525" marB="0" anchor="ctr"/>
                </a:tc>
                <a:tc>
                  <a:txBody>
                    <a:bodyPr/>
                    <a:lstStyle/>
                    <a:p>
                      <a:pPr marL="0" algn="ctr" defTabSz="914400" rtl="0" eaLnBrk="1" fontAlgn="b" latinLnBrk="0" hangingPunct="1"/>
                      <a:r>
                        <a:rPr lang="en-US" sz="1600" b="1" i="0" u="none" strike="noStrike" kern="1200" dirty="0">
                          <a:solidFill>
                            <a:srgbClr val="000000"/>
                          </a:solidFill>
                          <a:effectLst/>
                          <a:latin typeface="+mn-lt"/>
                          <a:ea typeface="+mn-ea"/>
                          <a:cs typeface="+mn-cs"/>
                        </a:rPr>
                        <a:t>367.0</a:t>
                      </a:r>
                    </a:p>
                  </a:txBody>
                  <a:tcPr marL="9525" marR="9525" marT="9525" marB="0" anchor="ctr"/>
                </a:tc>
                <a:tc>
                  <a:txBody>
                    <a:bodyPr/>
                    <a:lstStyle/>
                    <a:p>
                      <a:pPr marL="0" algn="ctr" defTabSz="914400" rtl="0" eaLnBrk="1" fontAlgn="b" latinLnBrk="0" hangingPunct="1"/>
                      <a:r>
                        <a:rPr lang="en-US" sz="1600" b="1" i="0" u="none" strike="noStrike" kern="1200" dirty="0">
                          <a:solidFill>
                            <a:srgbClr val="000000"/>
                          </a:solidFill>
                          <a:effectLst/>
                          <a:latin typeface="+mn-lt"/>
                          <a:ea typeface="+mn-ea"/>
                          <a:cs typeface="+mn-cs"/>
                        </a:rPr>
                        <a:t>1.0</a:t>
                      </a:r>
                    </a:p>
                  </a:txBody>
                  <a:tcPr marL="9525" marR="9525" marT="9525" marB="0" anchor="ctr"/>
                </a:tc>
                <a:tc>
                  <a:txBody>
                    <a:bodyPr/>
                    <a:lstStyle/>
                    <a:p>
                      <a:pPr marL="0" algn="ctr" defTabSz="914400" rtl="0" eaLnBrk="1" fontAlgn="b" latinLnBrk="0" hangingPunct="1"/>
                      <a:r>
                        <a:rPr lang="en-US" sz="1600" b="1" i="0" u="none" strike="noStrike" kern="1200" dirty="0">
                          <a:solidFill>
                            <a:srgbClr val="000000"/>
                          </a:solidFill>
                          <a:effectLst/>
                          <a:latin typeface="+mn-lt"/>
                          <a:ea typeface="+mn-ea"/>
                          <a:cs typeface="+mn-cs"/>
                        </a:rPr>
                        <a:t>0.3%</a:t>
                      </a:r>
                    </a:p>
                  </a:txBody>
                  <a:tcPr marL="9525" marR="9525" marT="9525"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042702831"/>
                  </a:ext>
                </a:extLst>
              </a:tr>
              <a:tr h="370840">
                <a:tc>
                  <a:txBody>
                    <a:bodyPr/>
                    <a:lstStyle/>
                    <a:p>
                      <a:r>
                        <a:rPr lang="en-US" sz="1600" b="1" dirty="0"/>
                        <a:t>Sworn Officers (All Funds FTEs)</a:t>
                      </a:r>
                      <a:endParaRPr lang="en-US" sz="1600" b="1" i="0" dirty="0">
                        <a:latin typeface="Calibri"/>
                        <a:cs typeface="Calibri"/>
                      </a:endParaRP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b="1" i="0" u="none" strike="noStrike" kern="1200" dirty="0">
                          <a:solidFill>
                            <a:srgbClr val="000000"/>
                          </a:solidFill>
                          <a:effectLst/>
                          <a:latin typeface="+mn-lt"/>
                          <a:ea typeface="+mn-ea"/>
                          <a:cs typeface="+mn-cs"/>
                        </a:rPr>
                        <a:t>312.0</a:t>
                      </a:r>
                    </a:p>
                  </a:txBody>
                  <a:tcPr marL="81728" marR="81728" marT="40864" marB="40864" anchor="ctr">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b="1" i="0" u="none" strike="noStrike" kern="1200" dirty="0">
                          <a:solidFill>
                            <a:srgbClr val="000000"/>
                          </a:solidFill>
                          <a:effectLst/>
                          <a:latin typeface="+mn-lt"/>
                          <a:ea typeface="+mn-ea"/>
                          <a:cs typeface="+mn-cs"/>
                        </a:rPr>
                        <a:t>  312.0</a:t>
                      </a:r>
                    </a:p>
                  </a:txBody>
                  <a:tcPr marL="6350" marT="6350" marB="0" anchor="ctr">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b="1" i="0" u="none" strike="noStrike" kern="1200" dirty="0">
                          <a:solidFill>
                            <a:srgbClr val="000000"/>
                          </a:solidFill>
                          <a:effectLst/>
                          <a:latin typeface="+mn-lt"/>
                          <a:ea typeface="+mn-ea"/>
                          <a:cs typeface="+mn-cs"/>
                        </a:rPr>
                        <a:t>305.0</a:t>
                      </a:r>
                    </a:p>
                  </a:txBody>
                  <a:tcPr marL="81728" marR="81728" marT="40864" marB="40864" anchor="ctr">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b="1" i="0" u="none" strike="noStrike" kern="1200" dirty="0">
                          <a:solidFill>
                            <a:srgbClr val="000000"/>
                          </a:solidFill>
                          <a:effectLst/>
                          <a:latin typeface="+mn-lt"/>
                          <a:ea typeface="+mn-ea"/>
                          <a:cs typeface="+mn-cs"/>
                        </a:rPr>
                        <a:t>  305.0</a:t>
                      </a:r>
                    </a:p>
                  </a:txBody>
                  <a:tcPr marL="6350" marT="6350" marB="0" anchor="ctr">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b="1" i="0" u="none" strike="noStrike" kern="1200" dirty="0">
                          <a:solidFill>
                            <a:srgbClr val="000000"/>
                          </a:solidFill>
                          <a:effectLst/>
                          <a:latin typeface="+mn-lt"/>
                          <a:ea typeface="+mn-ea"/>
                          <a:cs typeface="+mn-cs"/>
                        </a:rPr>
                        <a:t>  0.0</a:t>
                      </a:r>
                    </a:p>
                  </a:txBody>
                  <a:tcPr marL="6350" marT="6350" marB="0" anchor="ctr">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600" b="1" i="0" u="none" strike="noStrike" kern="1200" dirty="0">
                          <a:solidFill>
                            <a:srgbClr val="000000"/>
                          </a:solidFill>
                          <a:effectLst/>
                          <a:latin typeface="+mn-lt"/>
                          <a:ea typeface="+mn-ea"/>
                          <a:cs typeface="+mn-cs"/>
                        </a:rPr>
                        <a:t> 0.0%</a:t>
                      </a:r>
                    </a:p>
                  </a:txBody>
                  <a:tcPr marL="6350" marT="635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06873689"/>
                  </a:ext>
                </a:extLst>
              </a:tr>
            </a:tbl>
          </a:graphicData>
        </a:graphic>
      </p:graphicFrame>
    </p:spTree>
    <p:extLst>
      <p:ext uri="{BB962C8B-B14F-4D97-AF65-F5344CB8AC3E}">
        <p14:creationId xmlns:p14="http://schemas.microsoft.com/office/powerpoint/2010/main" val="14264002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70864" y="1068405"/>
            <a:ext cx="9928212" cy="473825"/>
          </a:xfrm>
        </p:spPr>
        <p:txBody>
          <a:bodyPr>
            <a:normAutofit lnSpcReduction="10000"/>
          </a:bodyPr>
          <a:lstStyle/>
          <a:p>
            <a:r>
              <a:rPr lang="en-US" dirty="0"/>
              <a:t>Major Funding Changes (Proposed Budget)</a:t>
            </a:r>
          </a:p>
        </p:txBody>
      </p:sp>
      <p:sp>
        <p:nvSpPr>
          <p:cNvPr id="5"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300789" y="1642311"/>
            <a:ext cx="11762579" cy="5059278"/>
          </a:xfrm>
        </p:spPr>
        <p:txBody>
          <a:bodyPr>
            <a:noAutofit/>
          </a:bodyPr>
          <a:lstStyle/>
          <a:p>
            <a:pPr marL="0" indent="0">
              <a:spcAft>
                <a:spcPts val="0"/>
              </a:spcAft>
              <a:buNone/>
            </a:pPr>
            <a:r>
              <a:rPr lang="en-US" sz="2400" b="1" u="sng" dirty="0"/>
              <a:t>Personal Services (↓ $315,365)</a:t>
            </a:r>
          </a:p>
          <a:p>
            <a:pPr marL="169863" indent="-169863">
              <a:spcAft>
                <a:spcPts val="0"/>
              </a:spcAft>
              <a:buClrTx/>
              <a:buFont typeface="Arial" panose="020B0604020202020204" pitchFamily="34" charset="0"/>
              <a:buChar char="•"/>
            </a:pPr>
            <a:r>
              <a:rPr lang="en-US" sz="2400" dirty="0"/>
              <a:t>Position changes (</a:t>
            </a:r>
            <a:r>
              <a:rPr lang="en-US" sz="2400" b="1" dirty="0"/>
              <a:t>↑ </a:t>
            </a:r>
            <a:r>
              <a:rPr lang="en-US" sz="2400" dirty="0"/>
              <a:t>3.0 FTE in General Fund):</a:t>
            </a:r>
          </a:p>
          <a:p>
            <a:pPr marL="738188" lvl="1" indent="-169863">
              <a:spcAft>
                <a:spcPts val="0"/>
              </a:spcAft>
            </a:pPr>
            <a:r>
              <a:rPr lang="en-US" sz="2200" dirty="0"/>
              <a:t>Midyear FY 2025: compensation and classification revisions (</a:t>
            </a:r>
            <a:r>
              <a:rPr lang="en-US" sz="2200" b="1" dirty="0"/>
              <a:t>↑</a:t>
            </a:r>
            <a:r>
              <a:rPr lang="en-US" sz="2200" dirty="0"/>
              <a:t> $1,300)</a:t>
            </a:r>
          </a:p>
          <a:p>
            <a:pPr marL="738188" lvl="1" indent="-169863">
              <a:spcAft>
                <a:spcPts val="0"/>
              </a:spcAft>
            </a:pPr>
            <a:r>
              <a:rPr lang="en-US" sz="2200" dirty="0"/>
              <a:t>FY 2026 budget: Crime Analyst - Guns (</a:t>
            </a:r>
            <a:r>
              <a:rPr lang="en-US" sz="2200" b="1" dirty="0"/>
              <a:t>↑</a:t>
            </a:r>
            <a:r>
              <a:rPr lang="en-US" sz="2200" dirty="0"/>
              <a:t> $112,400)</a:t>
            </a:r>
          </a:p>
          <a:p>
            <a:pPr marL="738188" lvl="1" indent="-169863">
              <a:spcAft>
                <a:spcPts val="0"/>
              </a:spcAft>
            </a:pPr>
            <a:r>
              <a:rPr lang="en-US" sz="2200" dirty="0"/>
              <a:t>FY 2026 budget: Bethel Villa no longer contracting for two Patrol Officers (</a:t>
            </a:r>
            <a:r>
              <a:rPr lang="en-US" sz="2200" b="1" dirty="0"/>
              <a:t>↑</a:t>
            </a:r>
            <a:r>
              <a:rPr lang="en-US" sz="2200" dirty="0"/>
              <a:t> $217,300)</a:t>
            </a:r>
          </a:p>
          <a:p>
            <a:pPr marL="169863" indent="-169863">
              <a:spcAft>
                <a:spcPts val="0"/>
              </a:spcAft>
            </a:pPr>
            <a:r>
              <a:rPr lang="en-US" sz="2400" dirty="0"/>
              <a:t>Net regular salary reductions (</a:t>
            </a:r>
            <a:r>
              <a:rPr lang="en-US" sz="2400" b="1" dirty="0"/>
              <a:t>↓ </a:t>
            </a:r>
            <a:r>
              <a:rPr lang="en-US" sz="2400" dirty="0"/>
              <a:t>$542,900)</a:t>
            </a:r>
          </a:p>
          <a:p>
            <a:pPr marL="738188" lvl="1" indent="-169863">
              <a:spcAft>
                <a:spcPts val="0"/>
              </a:spcAft>
            </a:pPr>
            <a:r>
              <a:rPr lang="en-US" sz="2200" dirty="0"/>
              <a:t>Elimination of FY’25 one-time $7,500 retention bonus (</a:t>
            </a:r>
            <a:r>
              <a:rPr lang="en-US" sz="2200" b="1" dirty="0"/>
              <a:t>↓ </a:t>
            </a:r>
            <a:r>
              <a:rPr lang="en-US" sz="2200" dirty="0"/>
              <a:t>$2.2 million)</a:t>
            </a:r>
          </a:p>
          <a:p>
            <a:pPr marL="738188" lvl="1" indent="-169863">
              <a:spcAft>
                <a:spcPts val="0"/>
              </a:spcAft>
            </a:pPr>
            <a:r>
              <a:rPr lang="en-US" sz="2200" dirty="0"/>
              <a:t>COLA and steps per contract (</a:t>
            </a:r>
            <a:r>
              <a:rPr lang="en-US" sz="2200" b="1" dirty="0"/>
              <a:t>↑</a:t>
            </a:r>
            <a:r>
              <a:rPr lang="en-US" sz="2200" dirty="0"/>
              <a:t> $1.5 million)</a:t>
            </a:r>
          </a:p>
          <a:p>
            <a:pPr marL="169863" indent="-169863">
              <a:spcAft>
                <a:spcPts val="0"/>
              </a:spcAft>
              <a:buClrTx/>
              <a:buFont typeface="Arial" panose="020B0604020202020204" pitchFamily="34" charset="0"/>
              <a:buChar char="•"/>
            </a:pPr>
            <a:r>
              <a:rPr lang="en-US" sz="2400" dirty="0"/>
              <a:t>Reductions to Overtime (</a:t>
            </a:r>
            <a:r>
              <a:rPr lang="en-US" sz="2400" b="1" dirty="0"/>
              <a:t>↓ </a:t>
            </a:r>
            <a:r>
              <a:rPr lang="en-US" sz="2400" dirty="0"/>
              <a:t>$81,500), special events overtime (</a:t>
            </a:r>
            <a:r>
              <a:rPr lang="en-US" sz="2400" b="1" dirty="0"/>
              <a:t>↓ </a:t>
            </a:r>
            <a:r>
              <a:rPr lang="en-US" sz="2400" dirty="0"/>
              <a:t>$38,400) </a:t>
            </a:r>
          </a:p>
          <a:p>
            <a:pPr marL="169863" indent="-169863">
              <a:spcAft>
                <a:spcPts val="0"/>
              </a:spcAft>
            </a:pPr>
            <a:r>
              <a:rPr lang="en-US" sz="2400" dirty="0"/>
              <a:t>Net increase to Benefits: hospitalization (</a:t>
            </a:r>
            <a:r>
              <a:rPr lang="en-US" sz="2400" b="1" dirty="0"/>
              <a:t>↑</a:t>
            </a:r>
            <a:r>
              <a:rPr lang="en-US" sz="2400" dirty="0"/>
              <a:t> $902,300), state pension (</a:t>
            </a:r>
            <a:r>
              <a:rPr lang="en-US" sz="2400" b="1" dirty="0"/>
              <a:t>↑</a:t>
            </a:r>
            <a:r>
              <a:rPr lang="en-US" sz="2400" dirty="0"/>
              <a:t> $274,200), City pension (</a:t>
            </a:r>
            <a:r>
              <a:rPr lang="en-US" sz="2400" b="1" dirty="0"/>
              <a:t>↓ </a:t>
            </a:r>
            <a:r>
              <a:rPr lang="en-US" sz="2400" dirty="0"/>
              <a:t>$970,800)</a:t>
            </a:r>
          </a:p>
          <a:p>
            <a:pPr marL="169863" indent="-169863">
              <a:spcAft>
                <a:spcPts val="0"/>
              </a:spcAft>
            </a:pPr>
            <a:r>
              <a:rPr lang="en-US" sz="2400" dirty="0"/>
              <a:t>Temporary Salaries reduced due to crossing guard vacancies (</a:t>
            </a:r>
            <a:r>
              <a:rPr lang="en-US" sz="2400" b="1" dirty="0"/>
              <a:t>↓ </a:t>
            </a:r>
            <a:r>
              <a:rPr lang="en-US" sz="2400" dirty="0"/>
              <a:t>$47,000)</a:t>
            </a:r>
          </a:p>
        </p:txBody>
      </p:sp>
    </p:spTree>
    <p:extLst>
      <p:ext uri="{BB962C8B-B14F-4D97-AF65-F5344CB8AC3E}">
        <p14:creationId xmlns:p14="http://schemas.microsoft.com/office/powerpoint/2010/main" val="40549368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70864" y="1068405"/>
            <a:ext cx="9928212" cy="473825"/>
          </a:xfrm>
        </p:spPr>
        <p:txBody>
          <a:bodyPr>
            <a:normAutofit lnSpcReduction="10000"/>
          </a:bodyPr>
          <a:lstStyle/>
          <a:p>
            <a:r>
              <a:rPr lang="en-US" dirty="0"/>
              <a:t>Major Funding Changes (Proposed Budget)</a:t>
            </a:r>
          </a:p>
        </p:txBody>
      </p:sp>
      <p:sp>
        <p:nvSpPr>
          <p:cNvPr id="5"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300789" y="1642311"/>
            <a:ext cx="11762579" cy="5059278"/>
          </a:xfrm>
        </p:spPr>
        <p:txBody>
          <a:bodyPr>
            <a:noAutofit/>
          </a:bodyPr>
          <a:lstStyle/>
          <a:p>
            <a:pPr marL="0" indent="0">
              <a:spcAft>
                <a:spcPts val="0"/>
              </a:spcAft>
              <a:buNone/>
            </a:pPr>
            <a:r>
              <a:rPr lang="en-US" sz="2400" b="1" u="sng" dirty="0"/>
              <a:t>Materials, Supplies, and Equipment (↑ $789,489)</a:t>
            </a:r>
          </a:p>
          <a:p>
            <a:pPr marL="169863" indent="-169863">
              <a:spcAft>
                <a:spcPts val="0"/>
              </a:spcAft>
            </a:pPr>
            <a:r>
              <a:rPr lang="en-US" sz="2400" dirty="0">
                <a:solidFill>
                  <a:schemeClr val="bg2">
                    <a:lumMod val="10000"/>
                  </a:schemeClr>
                </a:solidFill>
              </a:rPr>
              <a:t>Consultants </a:t>
            </a:r>
            <a:r>
              <a:rPr lang="en-US" sz="2400" b="1" dirty="0"/>
              <a:t>↑ </a:t>
            </a:r>
            <a:r>
              <a:rPr lang="en-US" sz="2400" dirty="0"/>
              <a:t>$444,900:</a:t>
            </a:r>
          </a:p>
          <a:p>
            <a:pPr marL="738188" lvl="1" indent="-169863">
              <a:spcAft>
                <a:spcPts val="0"/>
              </a:spcAft>
            </a:pPr>
            <a:r>
              <a:rPr lang="en-US" sz="2200" dirty="0"/>
              <a:t>Biennial promotional process (</a:t>
            </a:r>
            <a:r>
              <a:rPr lang="en-US" sz="2200" b="1" dirty="0"/>
              <a:t>↑</a:t>
            </a:r>
            <a:r>
              <a:rPr lang="en-US" sz="2200" dirty="0"/>
              <a:t> $275,000) </a:t>
            </a:r>
          </a:p>
          <a:p>
            <a:pPr marL="738188" lvl="1" indent="-169863">
              <a:spcAft>
                <a:spcPts val="0"/>
              </a:spcAft>
            </a:pPr>
            <a:r>
              <a:rPr lang="en-US" sz="2200" dirty="0"/>
              <a:t>Telestaff scheduling software (</a:t>
            </a:r>
            <a:r>
              <a:rPr lang="en-US" sz="2200" b="1" dirty="0"/>
              <a:t>↑</a:t>
            </a:r>
            <a:r>
              <a:rPr lang="en-US" sz="2200" dirty="0"/>
              <a:t> $150,000) </a:t>
            </a:r>
          </a:p>
          <a:p>
            <a:pPr marL="169863" indent="-169863">
              <a:spcAft>
                <a:spcPts val="0"/>
              </a:spcAft>
            </a:pPr>
            <a:r>
              <a:rPr lang="en-US" sz="2400" dirty="0"/>
              <a:t>Contracted Maintenance Services </a:t>
            </a:r>
            <a:r>
              <a:rPr lang="en-US" sz="2400" b="1" dirty="0"/>
              <a:t>↑ </a:t>
            </a:r>
            <a:r>
              <a:rPr lang="en-US" sz="2400" dirty="0"/>
              <a:t>$162,800:</a:t>
            </a:r>
          </a:p>
          <a:p>
            <a:pPr marL="738188" lvl="1" indent="-169863">
              <a:spcAft>
                <a:spcPts val="0"/>
              </a:spcAft>
            </a:pPr>
            <a:r>
              <a:rPr lang="en-US" sz="2200" dirty="0"/>
              <a:t>License late recognition (LPR) software (</a:t>
            </a:r>
            <a:r>
              <a:rPr lang="en-US" sz="2200" b="1" dirty="0"/>
              <a:t>↑</a:t>
            </a:r>
            <a:r>
              <a:rPr lang="en-US" sz="2200" dirty="0"/>
              <a:t> $114,800) </a:t>
            </a:r>
          </a:p>
          <a:p>
            <a:pPr marL="738188" lvl="1" indent="-169863">
              <a:spcAft>
                <a:spcPts val="0"/>
              </a:spcAft>
            </a:pPr>
            <a:r>
              <a:rPr lang="en-US" sz="2200" dirty="0"/>
              <a:t>ShotSpotter contract (</a:t>
            </a:r>
            <a:r>
              <a:rPr lang="en-US" sz="2200" b="1" dirty="0"/>
              <a:t>↑</a:t>
            </a:r>
            <a:r>
              <a:rPr lang="en-US" sz="2200" dirty="0"/>
              <a:t> $17,000) </a:t>
            </a:r>
          </a:p>
          <a:p>
            <a:pPr marL="738188" lvl="1" indent="-169863">
              <a:spcAft>
                <a:spcPts val="0"/>
              </a:spcAft>
            </a:pPr>
            <a:r>
              <a:rPr lang="en-US" sz="2200" dirty="0"/>
              <a:t>Other Real-Time Crime Center contracts (</a:t>
            </a:r>
            <a:r>
              <a:rPr lang="en-US" sz="2200" b="1" dirty="0"/>
              <a:t>↑</a:t>
            </a:r>
            <a:r>
              <a:rPr lang="en-US" sz="2200" dirty="0"/>
              <a:t> $20,400)</a:t>
            </a:r>
          </a:p>
          <a:p>
            <a:pPr marL="169863" indent="-169863">
              <a:spcAft>
                <a:spcPts val="0"/>
              </a:spcAft>
            </a:pPr>
            <a:r>
              <a:rPr lang="en-US" sz="2400" dirty="0"/>
              <a:t>Electricity, based on actuals (</a:t>
            </a:r>
            <a:r>
              <a:rPr lang="en-US" sz="2400" b="1" dirty="0"/>
              <a:t>↑</a:t>
            </a:r>
            <a:r>
              <a:rPr lang="en-US" sz="2400" dirty="0"/>
              <a:t> $35,000) </a:t>
            </a:r>
          </a:p>
        </p:txBody>
      </p:sp>
    </p:spTree>
    <p:extLst>
      <p:ext uri="{BB962C8B-B14F-4D97-AF65-F5344CB8AC3E}">
        <p14:creationId xmlns:p14="http://schemas.microsoft.com/office/powerpoint/2010/main" val="648261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EC1C495-C241-4E0C-8F10-B3B1382DB26E}"/>
              </a:ext>
            </a:extLst>
          </p:cNvPr>
          <p:cNvSpPr txBox="1"/>
          <p:nvPr/>
        </p:nvSpPr>
        <p:spPr>
          <a:xfrm>
            <a:off x="310307" y="1074392"/>
            <a:ext cx="6096000" cy="584775"/>
          </a:xfrm>
          <a:prstGeom prst="rect">
            <a:avLst/>
          </a:prstGeom>
          <a:noFill/>
        </p:spPr>
        <p:txBody>
          <a:bodyPr wrap="square" lIns="91440" tIns="45720" rIns="91440" bIns="45720" anchor="t">
            <a:spAutoFit/>
          </a:bodyPr>
          <a:lstStyle/>
          <a:p>
            <a:r>
              <a:rPr lang="en-US" sz="3200" b="1"/>
              <a:t>Question 1.</a:t>
            </a:r>
            <a:r>
              <a:rPr lang="en-US" sz="3200"/>
              <a:t> </a:t>
            </a:r>
          </a:p>
        </p:txBody>
      </p:sp>
      <p:sp>
        <p:nvSpPr>
          <p:cNvPr id="2" name="Content Placeholder 1"/>
          <p:cNvSpPr>
            <a:spLocks noGrp="1"/>
          </p:cNvSpPr>
          <p:nvPr>
            <p:ph sz="half" idx="2"/>
          </p:nvPr>
        </p:nvSpPr>
        <p:spPr>
          <a:xfrm>
            <a:off x="247100" y="1758575"/>
            <a:ext cx="10971458" cy="4482791"/>
          </a:xfrm>
        </p:spPr>
        <p:txBody>
          <a:bodyPr>
            <a:normAutofit fontScale="77500" lnSpcReduction="20000"/>
          </a:bodyPr>
          <a:lstStyle/>
          <a:p>
            <a:pPr marL="0" indent="0">
              <a:buNone/>
            </a:pPr>
            <a:r>
              <a:rPr lang="en-US" dirty="0"/>
              <a:t>Council Shared its FY26 Budget Priorities with the Administration, please explain if the Police Department’s budget is aligned with the following priorities:</a:t>
            </a:r>
          </a:p>
          <a:p>
            <a:pPr marL="514350" indent="-514350">
              <a:buFont typeface="+mj-lt"/>
              <a:buAutoNum type="alphaLcPeriod"/>
            </a:pPr>
            <a:r>
              <a:rPr lang="en-US" b="1" u="sng" dirty="0"/>
              <a:t>Public Safety</a:t>
            </a:r>
            <a:r>
              <a:rPr lang="en-US" dirty="0"/>
              <a:t>: Continued funding for Police Accountability Board (PAB) or Citizen Review (CRB).</a:t>
            </a:r>
          </a:p>
          <a:p>
            <a:pPr marL="514350" indent="-514350">
              <a:buFont typeface="+mj-lt"/>
              <a:buAutoNum type="alphaLcPeriod"/>
            </a:pPr>
            <a:r>
              <a:rPr lang="en-US" b="1" u="sng" dirty="0"/>
              <a:t>Public Safety</a:t>
            </a:r>
            <a:r>
              <a:rPr lang="en-US" dirty="0"/>
              <a:t>: Funding set aside for expanding CPSI to other parts of the City. </a:t>
            </a:r>
          </a:p>
          <a:p>
            <a:pPr marL="514350" indent="-514350">
              <a:buFont typeface="+mj-lt"/>
              <a:buAutoNum type="alphaLcPeriod"/>
            </a:pPr>
            <a:r>
              <a:rPr lang="en-US" b="1" u="sng" dirty="0"/>
              <a:t>Public Safety</a:t>
            </a:r>
            <a:r>
              <a:rPr lang="en-US" dirty="0"/>
              <a:t>: Continued funding for Partners in Care Program. </a:t>
            </a:r>
          </a:p>
          <a:p>
            <a:pPr marL="0" indent="0">
              <a:buNone/>
            </a:pPr>
            <a:endParaRPr lang="en-US" dirty="0"/>
          </a:p>
          <a:p>
            <a:pPr marL="0" indent="0">
              <a:buNone/>
            </a:pPr>
            <a:endParaRPr lang="en-US" dirty="0"/>
          </a:p>
          <a:p>
            <a:pPr marL="0" indent="0">
              <a:buNone/>
            </a:pPr>
            <a:r>
              <a:rPr lang="en-US" dirty="0"/>
              <a:t>	</a:t>
            </a:r>
          </a:p>
          <a:p>
            <a:endParaRPr lang="en-US" dirty="0"/>
          </a:p>
        </p:txBody>
      </p:sp>
    </p:spTree>
    <p:extLst>
      <p:ext uri="{BB962C8B-B14F-4D97-AF65-F5344CB8AC3E}">
        <p14:creationId xmlns:p14="http://schemas.microsoft.com/office/powerpoint/2010/main" val="39876130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8F7F3CA-7D79-45AD-8DFB-72E70C58575A}"/>
              </a:ext>
            </a:extLst>
          </p:cNvPr>
          <p:cNvSpPr>
            <a:spLocks noGrp="1"/>
          </p:cNvSpPr>
          <p:nvPr>
            <p:ph sz="half" idx="2"/>
          </p:nvPr>
        </p:nvSpPr>
        <p:spPr>
          <a:xfrm>
            <a:off x="188911" y="1852246"/>
            <a:ext cx="11013661" cy="4300026"/>
          </a:xfrm>
          <a:noFill/>
        </p:spPr>
        <p:txBody>
          <a:bodyPr>
            <a:normAutofit/>
          </a:bodyPr>
          <a:lstStyle/>
          <a:p>
            <a:pPr marL="0" lvl="0" indent="0">
              <a:buNone/>
            </a:pPr>
            <a:endParaRPr lang="en-US" sz="4000" dirty="0"/>
          </a:p>
          <a:p>
            <a:pPr marL="0" indent="0">
              <a:buNone/>
            </a:pPr>
            <a:endParaRPr lang="en-US" sz="2400" dirty="0">
              <a:latin typeface="Calibri" panose="020F0502020204030204" pitchFamily="34" charset="0"/>
              <a:cs typeface="Calibri"/>
            </a:endParaRPr>
          </a:p>
        </p:txBody>
      </p:sp>
      <p:sp>
        <p:nvSpPr>
          <p:cNvPr id="3" name="Content Placeholder 2">
            <a:extLst>
              <a:ext uri="{FF2B5EF4-FFF2-40B4-BE49-F238E27FC236}">
                <a16:creationId xmlns:a16="http://schemas.microsoft.com/office/drawing/2014/main" id="{AADD9E64-49C6-44BA-A83D-B5B53C6C503D}"/>
              </a:ext>
            </a:extLst>
          </p:cNvPr>
          <p:cNvSpPr>
            <a:spLocks noGrp="1"/>
          </p:cNvSpPr>
          <p:nvPr>
            <p:ph sz="half" idx="13"/>
          </p:nvPr>
        </p:nvSpPr>
        <p:spPr/>
        <p:txBody>
          <a:bodyPr/>
          <a:lstStyle/>
          <a:p>
            <a:r>
              <a:rPr lang="en-US" dirty="0"/>
              <a:t>Question 1. Answer </a:t>
            </a:r>
          </a:p>
        </p:txBody>
      </p:sp>
      <p:sp>
        <p:nvSpPr>
          <p:cNvPr id="4" name="Content Placeholder 1"/>
          <p:cNvSpPr txBox="1">
            <a:spLocks/>
          </p:cNvSpPr>
          <p:nvPr/>
        </p:nvSpPr>
        <p:spPr>
          <a:xfrm>
            <a:off x="188912" y="2020529"/>
            <a:ext cx="11816276" cy="4131743"/>
          </a:xfrm>
          <a:prstGeom prst="rect">
            <a:avLst/>
          </a:prstGeom>
          <a:noFill/>
        </p:spPr>
        <p:txBody>
          <a:bodyPr vert="horz" lIns="91440" tIns="45720" rIns="91440" bIns="45720" rtlCol="0" anchor="t">
            <a:normAutofit fontScale="25000" lnSpcReduction="20000"/>
          </a:bodyPr>
          <a:lstStyle>
            <a:lvl1pPr marL="458788" indent="-458788" algn="l" defTabSz="914400" rtl="0" eaLnBrk="1" latinLnBrk="0" hangingPunct="1">
              <a:lnSpc>
                <a:spcPct val="90000"/>
              </a:lnSpc>
              <a:spcBef>
                <a:spcPts val="1000"/>
              </a:spcBef>
              <a:spcAft>
                <a:spcPts val="1200"/>
              </a:spcAft>
              <a:buFont typeface="Arial" panose="020B0604020202020204" pitchFamily="34" charset="0"/>
              <a:buChar char="•"/>
              <a:defRPr sz="3200" kern="1200">
                <a:solidFill>
                  <a:schemeClr val="tx1"/>
                </a:solidFill>
                <a:latin typeface="+mn-lt"/>
                <a:ea typeface="+mn-ea"/>
                <a:cs typeface="+mn-cs"/>
              </a:defRPr>
            </a:lvl1pPr>
            <a:lvl2pPr marL="1027113" indent="-398463" algn="l" defTabSz="914400" rtl="0" eaLnBrk="1" latinLnBrk="0" hangingPunct="1">
              <a:lnSpc>
                <a:spcPct val="90000"/>
              </a:lnSpc>
              <a:spcBef>
                <a:spcPts val="500"/>
              </a:spcBef>
              <a:spcAft>
                <a:spcPts val="1200"/>
              </a:spcAft>
              <a:buFont typeface="Arial" panose="020B0604020202020204" pitchFamily="34" charset="0"/>
              <a:buChar char="•"/>
              <a:defRPr sz="2800" kern="1200">
                <a:solidFill>
                  <a:schemeClr val="tx1"/>
                </a:solidFill>
                <a:latin typeface="+mn-lt"/>
                <a:ea typeface="+mn-ea"/>
                <a:cs typeface="+mn-cs"/>
              </a:defRPr>
            </a:lvl2pPr>
            <a:lvl3pPr marL="1485900" indent="-341313" algn="l" defTabSz="914400" rtl="0" eaLnBrk="1" latinLnBrk="0" hangingPunct="1">
              <a:lnSpc>
                <a:spcPct val="90000"/>
              </a:lnSpc>
              <a:spcBef>
                <a:spcPts val="500"/>
              </a:spcBef>
              <a:spcAft>
                <a:spcPts val="1200"/>
              </a:spcAft>
              <a:buFont typeface="Arial" panose="020B0604020202020204" pitchFamily="34" charset="0"/>
              <a:buChar char="•"/>
              <a:defRPr sz="2000" kern="1200">
                <a:solidFill>
                  <a:schemeClr val="tx1"/>
                </a:solidFill>
                <a:latin typeface="+mn-lt"/>
                <a:ea typeface="+mn-ea"/>
                <a:cs typeface="+mn-cs"/>
              </a:defRPr>
            </a:lvl3pPr>
            <a:lvl4pPr marL="1941513" indent="-342900" algn="l" defTabSz="914400" rtl="0" eaLnBrk="1" latinLnBrk="0" hangingPunct="1">
              <a:lnSpc>
                <a:spcPct val="90000"/>
              </a:lnSpc>
              <a:spcBef>
                <a:spcPts val="500"/>
              </a:spcBef>
              <a:spcAft>
                <a:spcPts val="1200"/>
              </a:spcAft>
              <a:buFont typeface="Arial" panose="020B0604020202020204" pitchFamily="34" charset="0"/>
              <a:buChar char="•"/>
              <a:defRPr sz="2000" kern="1200">
                <a:solidFill>
                  <a:schemeClr val="tx1"/>
                </a:solidFill>
                <a:latin typeface="+mn-lt"/>
                <a:ea typeface="+mn-ea"/>
                <a:cs typeface="+mn-cs"/>
              </a:defRPr>
            </a:lvl4pPr>
            <a:lvl5pPr marL="2457450" indent="-398463" algn="l" defTabSz="914400" rtl="0" eaLnBrk="1" latinLnBrk="0" hangingPunct="1">
              <a:lnSpc>
                <a:spcPct val="90000"/>
              </a:lnSpc>
              <a:spcBef>
                <a:spcPts val="500"/>
              </a:spcBef>
              <a:spcAft>
                <a:spcPts val="120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lvl="0" indent="-514350">
              <a:buFont typeface="+mj-lt"/>
              <a:buAutoNum type="alphaLcPeriod"/>
            </a:pPr>
            <a:r>
              <a:rPr lang="en-US" sz="9600" dirty="0"/>
              <a:t>$30,000.00 is included in the proposed budget to support Police Accountability Board or Citizen Review. </a:t>
            </a:r>
          </a:p>
          <a:p>
            <a:pPr marL="514350" lvl="0" indent="-514350">
              <a:buFont typeface="+mj-lt"/>
              <a:buAutoNum type="alphaLcPeriod"/>
            </a:pPr>
            <a:r>
              <a:rPr lang="en-US" sz="9600" dirty="0"/>
              <a:t>Funding for the Community Public Safety Initiative is provided through the Mayor’s Office. WPD supports CPSI and Dr. Mason on a daily basis to help them succeed in their mission. </a:t>
            </a:r>
          </a:p>
          <a:p>
            <a:pPr marL="514350" lvl="0" indent="-514350">
              <a:buFont typeface="+mj-lt"/>
              <a:buAutoNum type="alphaLcPeriod"/>
            </a:pPr>
            <a:r>
              <a:rPr lang="en-US" sz="9600" dirty="0"/>
              <a:t>We are requesting $125,000.00 to cover 50% of the program cost for FY26.                     </a:t>
            </a:r>
            <a:r>
              <a:rPr lang="en-US" sz="9600" b="1" dirty="0"/>
              <a:t>(</a:t>
            </a:r>
            <a:r>
              <a:rPr lang="en-US" sz="9600" b="1" i="1" dirty="0"/>
              <a:t>The Department utilized grant funding for the first half of the fiscal year</a:t>
            </a:r>
            <a:r>
              <a:rPr lang="en-US" sz="9600" b="1" dirty="0"/>
              <a:t>)</a:t>
            </a:r>
            <a:r>
              <a:rPr lang="en-US" sz="9600" dirty="0"/>
              <a:t>	</a:t>
            </a:r>
          </a:p>
          <a:p>
            <a:pPr lvl="1"/>
            <a:r>
              <a:rPr lang="en-US" sz="9600" dirty="0"/>
              <a:t>Once grant funds are exhausted, we will request the full cost of the program, $250,000.00 in FY27 budget</a:t>
            </a:r>
          </a:p>
          <a:p>
            <a:pPr marL="2058987" lvl="4" indent="0">
              <a:buNone/>
            </a:pPr>
            <a:r>
              <a:rPr lang="en-US" sz="9600" dirty="0">
                <a:cs typeface="Times New Roman" panose="02020603050405020304" pitchFamily="18" charset="0"/>
              </a:rPr>
              <a:t>         </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	</a:t>
            </a:r>
          </a:p>
          <a:p>
            <a:endParaRPr lang="en-US" dirty="0"/>
          </a:p>
        </p:txBody>
      </p:sp>
    </p:spTree>
    <p:extLst>
      <p:ext uri="{BB962C8B-B14F-4D97-AF65-F5344CB8AC3E}">
        <p14:creationId xmlns:p14="http://schemas.microsoft.com/office/powerpoint/2010/main" val="24506877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5E9D1F7-7D7F-44A5-BD1E-F5CE873F9D9B}"/>
              </a:ext>
            </a:extLst>
          </p:cNvPr>
          <p:cNvSpPr>
            <a:spLocks noGrp="1"/>
          </p:cNvSpPr>
          <p:nvPr>
            <p:ph sz="half" idx="13"/>
          </p:nvPr>
        </p:nvSpPr>
        <p:spPr/>
        <p:txBody>
          <a:bodyPr/>
          <a:lstStyle/>
          <a:p>
            <a:r>
              <a:rPr lang="en-US"/>
              <a:t>Question 2. </a:t>
            </a:r>
          </a:p>
        </p:txBody>
      </p:sp>
      <p:sp>
        <p:nvSpPr>
          <p:cNvPr id="2" name="Content Placeholder 1"/>
          <p:cNvSpPr>
            <a:spLocks noGrp="1"/>
          </p:cNvSpPr>
          <p:nvPr>
            <p:ph sz="half" idx="2"/>
          </p:nvPr>
        </p:nvSpPr>
        <p:spPr/>
        <p:txBody>
          <a:bodyPr>
            <a:normAutofit lnSpcReduction="10000"/>
          </a:bodyPr>
          <a:lstStyle/>
          <a:p>
            <a:pPr marL="0" indent="0">
              <a:buNone/>
            </a:pPr>
            <a:r>
              <a:rPr lang="en-US" sz="1800" dirty="0"/>
              <a:t>With the evolving changes regarding Federal Grant Funding, while understanding possible legal challenges, share if any potential budgetary or fiscal contingencies for this upcoming budget and or any potential operational changes, considering the Federal Grant funds that the City receives for the day-to-day operations of the city, that may possibly result in being on the chopping blocks. </a:t>
            </a:r>
          </a:p>
          <a:p>
            <a:pPr marL="514350" indent="-514350">
              <a:buFont typeface="+mj-lt"/>
              <a:buAutoNum type="alphaLcPeriod"/>
            </a:pPr>
            <a:r>
              <a:rPr lang="en-US" sz="1800" b="1" u="sng" dirty="0"/>
              <a:t>HB 58</a:t>
            </a:r>
            <a:r>
              <a:rPr lang="en-US" sz="1800" dirty="0"/>
              <a:t>: “a law-enforcement officer of this State is not allowed to do any of the following: (1) Stop, question, arrest, search, or detain any individual based on actual or suspected citizenship or immigration status, or actual or suspected violations of federal civil immigration law.  (2) Inquire about an individual’s immigration status, citizenship, place of birth, or eligibility for a social security number. (3) Make an arrest, detain, or prolong the detention of an individual based on civil immigration warrants or immigration detainers”</a:t>
            </a:r>
          </a:p>
          <a:p>
            <a:pPr marL="514350" indent="-514350">
              <a:buFont typeface="+mj-lt"/>
              <a:buAutoNum type="alphaLcPeriod"/>
            </a:pPr>
            <a:r>
              <a:rPr lang="en-US" sz="1800" b="1" u="sng" dirty="0"/>
              <a:t>HB 96</a:t>
            </a:r>
            <a:r>
              <a:rPr lang="en-US" sz="1800" dirty="0"/>
              <a:t>: “Act requires the Division of Civil Rights and Public Trust of the Department of Justice to submit a quarterly report to the General Assembly, Governor, and Office of Legislative Services detailing any request form a federal agency or entity for assistance from any State law enforcement agency regarding undocumented residents.</a:t>
            </a:r>
          </a:p>
          <a:p>
            <a:pPr marL="514350" indent="-514350">
              <a:buFont typeface="+mj-lt"/>
              <a:buAutoNum type="alphaLcPeriod"/>
            </a:pPr>
            <a:r>
              <a:rPr lang="en-US" sz="1800" dirty="0"/>
              <a:t>Potential or possible Sanctuary City classification for Wilmington being a “Welcoming City or Safe Haven for immigrants.”</a:t>
            </a:r>
          </a:p>
        </p:txBody>
      </p:sp>
    </p:spTree>
    <p:extLst>
      <p:ext uri="{BB962C8B-B14F-4D97-AF65-F5344CB8AC3E}">
        <p14:creationId xmlns:p14="http://schemas.microsoft.com/office/powerpoint/2010/main" val="42427408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504DFC2-4A42-4D56-9B86-BFCCEDC91C5B}"/>
              </a:ext>
            </a:extLst>
          </p:cNvPr>
          <p:cNvSpPr>
            <a:spLocks noGrp="1"/>
          </p:cNvSpPr>
          <p:nvPr>
            <p:ph sz="half" idx="13"/>
          </p:nvPr>
        </p:nvSpPr>
        <p:spPr/>
        <p:txBody>
          <a:bodyPr/>
          <a:lstStyle/>
          <a:p>
            <a:r>
              <a:rPr lang="en-US" dirty="0"/>
              <a:t>Question 2. Answer</a:t>
            </a:r>
          </a:p>
        </p:txBody>
      </p:sp>
      <p:sp>
        <p:nvSpPr>
          <p:cNvPr id="4" name="Content Placeholder 3"/>
          <p:cNvSpPr>
            <a:spLocks noGrp="1"/>
          </p:cNvSpPr>
          <p:nvPr>
            <p:ph sz="half" idx="2"/>
          </p:nvPr>
        </p:nvSpPr>
        <p:spPr>
          <a:xfrm>
            <a:off x="188911" y="1758575"/>
            <a:ext cx="10971458" cy="4791854"/>
          </a:xfrm>
          <a:noFill/>
        </p:spPr>
        <p:txBody>
          <a:bodyPr>
            <a:noAutofit/>
          </a:bodyPr>
          <a:lstStyle/>
          <a:p>
            <a:pPr lvl="1">
              <a:lnSpc>
                <a:spcPct val="100000"/>
              </a:lnSpc>
              <a:spcBef>
                <a:spcPts val="0"/>
              </a:spcBef>
              <a:spcAft>
                <a:spcPts val="0"/>
              </a:spcAft>
              <a:buFont typeface="Wingdings" panose="05000000000000000000" pitchFamily="2" charset="2"/>
              <a:buChar char="v"/>
            </a:pPr>
            <a:endParaRPr lang="en-US" dirty="0"/>
          </a:p>
          <a:p>
            <a:pPr lvl="1">
              <a:lnSpc>
                <a:spcPct val="100000"/>
              </a:lnSpc>
              <a:spcBef>
                <a:spcPts val="0"/>
              </a:spcBef>
              <a:spcAft>
                <a:spcPts val="0"/>
              </a:spcAft>
              <a:buFont typeface="Wingdings" panose="05000000000000000000" pitchFamily="2" charset="2"/>
              <a:buChar char="v"/>
            </a:pPr>
            <a:r>
              <a:rPr lang="en-US" dirty="0"/>
              <a:t>Our primary mission is to support residents and visitors to Wilmington.  We do not intend to participate in any federal immigration enforcement. </a:t>
            </a:r>
          </a:p>
        </p:txBody>
      </p:sp>
    </p:spTree>
    <p:extLst>
      <p:ext uri="{BB962C8B-B14F-4D97-AF65-F5344CB8AC3E}">
        <p14:creationId xmlns:p14="http://schemas.microsoft.com/office/powerpoint/2010/main" val="20670266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3"/>
          </p:nvPr>
        </p:nvSpPr>
        <p:spPr>
          <a:xfrm>
            <a:off x="324571" y="1168709"/>
            <a:ext cx="4934479" cy="473825"/>
          </a:xfrm>
        </p:spPr>
        <p:txBody>
          <a:bodyPr vert="horz" lIns="0" tIns="45720" rIns="0" bIns="45720" rtlCol="0" anchor="t">
            <a:noAutofit/>
          </a:bodyPr>
          <a:lstStyle/>
          <a:p>
            <a:r>
              <a:rPr lang="en-US" sz="4000" dirty="0"/>
              <a:t>Question 3. </a:t>
            </a:r>
          </a:p>
        </p:txBody>
      </p:sp>
      <p:sp>
        <p:nvSpPr>
          <p:cNvPr id="2" name="Content Placeholder 1"/>
          <p:cNvSpPr>
            <a:spLocks noGrp="1"/>
          </p:cNvSpPr>
          <p:nvPr>
            <p:ph sz="half" idx="2"/>
          </p:nvPr>
        </p:nvSpPr>
        <p:spPr>
          <a:xfrm>
            <a:off x="188910" y="1758575"/>
            <a:ext cx="11472821" cy="4892746"/>
          </a:xfrm>
        </p:spPr>
        <p:txBody>
          <a:bodyPr>
            <a:normAutofit fontScale="85000" lnSpcReduction="20000"/>
          </a:bodyPr>
          <a:lstStyle/>
          <a:p>
            <a:pPr marL="0" indent="0">
              <a:buNone/>
            </a:pPr>
            <a:r>
              <a:rPr lang="en-US" dirty="0"/>
              <a:t>Understanding the national issue with recruitment and retention for Police Officer positions, and considering the latest Collective Bargaining Agreement (CBA) for FOP Lodge #1, share if this proposed budget allocates the necessary resources to keep WPD competitive with NCC, State of DE, etc. </a:t>
            </a:r>
          </a:p>
          <a:p>
            <a:pPr marL="514350" indent="-514350">
              <a:buFont typeface="+mj-lt"/>
              <a:buAutoNum type="alphaLcPeriod"/>
            </a:pPr>
            <a:r>
              <a:rPr lang="en-US" dirty="0"/>
              <a:t>Specify if the PERB (Public Employee Relations Board) ruling form last year, which basically removed the 5-year residency requirement, if that has made a difference with filling vacant positions. </a:t>
            </a:r>
          </a:p>
          <a:p>
            <a:pPr marL="514350" indent="-514350">
              <a:buFont typeface="+mj-lt"/>
              <a:buAutoNum type="alphaLcPeriod"/>
            </a:pPr>
            <a:r>
              <a:rPr lang="en-US" dirty="0"/>
              <a:t>Specify any consideration for take-home vehicles, pertaining to Res# 25-020, “A Resolution Requesting a Cost-Benefit Analysis on the Viability of a Take-Home Vehicle Program for the Wilmington Police Department.”</a:t>
            </a:r>
          </a:p>
          <a:p>
            <a:pPr marL="514350" indent="-514350">
              <a:buFont typeface="+mj-lt"/>
              <a:buAutoNum type="alphaLcPeriod"/>
            </a:pPr>
            <a:r>
              <a:rPr lang="en-US" dirty="0"/>
              <a:t>Specify if WPD has a dedicated position for Recruitment and Retention.</a:t>
            </a:r>
          </a:p>
          <a:p>
            <a:pPr marL="514350" indent="-514350">
              <a:buFont typeface="+mj-lt"/>
              <a:buAutoNum type="alphaLcPeriod"/>
            </a:pPr>
            <a:r>
              <a:rPr lang="en-US" dirty="0"/>
              <a:t>Specify the number of vacant positions, and length of the vacancy. </a:t>
            </a:r>
          </a:p>
        </p:txBody>
      </p:sp>
    </p:spTree>
    <p:extLst>
      <p:ext uri="{BB962C8B-B14F-4D97-AF65-F5344CB8AC3E}">
        <p14:creationId xmlns:p14="http://schemas.microsoft.com/office/powerpoint/2010/main" val="1198193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sz="half" idx="13"/>
          </p:nvPr>
        </p:nvSpPr>
        <p:spPr>
          <a:xfrm>
            <a:off x="305521" y="1123950"/>
            <a:ext cx="4437929" cy="404284"/>
          </a:xfrm>
        </p:spPr>
        <p:txBody>
          <a:bodyPr vert="horz" lIns="0" tIns="45720" rIns="0" bIns="45720" rtlCol="0" anchor="t">
            <a:noAutofit/>
          </a:bodyPr>
          <a:lstStyle/>
          <a:p>
            <a:r>
              <a:rPr lang="en-US" sz="2800" dirty="0"/>
              <a:t>Question 3. Answer</a:t>
            </a:r>
          </a:p>
        </p:txBody>
      </p:sp>
      <p:sp>
        <p:nvSpPr>
          <p:cNvPr id="5" name="Content Placeholder 1">
            <a:extLst>
              <a:ext uri="{FF2B5EF4-FFF2-40B4-BE49-F238E27FC236}">
                <a16:creationId xmlns:a16="http://schemas.microsoft.com/office/drawing/2014/main" id="{D8F7F3CA-7D79-45AD-8DFB-72E70C58575A}"/>
              </a:ext>
            </a:extLst>
          </p:cNvPr>
          <p:cNvSpPr>
            <a:spLocks noGrp="1"/>
          </p:cNvSpPr>
          <p:nvPr>
            <p:ph sz="half" idx="2"/>
          </p:nvPr>
        </p:nvSpPr>
        <p:spPr>
          <a:xfrm>
            <a:off x="107631" y="1777999"/>
            <a:ext cx="11052738" cy="4463367"/>
          </a:xfrm>
          <a:noFill/>
        </p:spPr>
        <p:txBody>
          <a:bodyPr>
            <a:normAutofit/>
          </a:bodyPr>
          <a:lstStyle/>
          <a:p>
            <a:pPr marL="399960" lvl="1" indent="0">
              <a:buNone/>
            </a:pPr>
            <a:endParaRPr lang="en-US" sz="900" i="1" dirty="0">
              <a:solidFill>
                <a:srgbClr val="FF0000"/>
              </a:solidFill>
            </a:endParaRPr>
          </a:p>
          <a:p>
            <a:pPr marL="0" indent="0">
              <a:buNone/>
            </a:pPr>
            <a:endParaRPr lang="en-US" sz="2400" dirty="0">
              <a:latin typeface="Calibri" panose="020F0502020204030204" pitchFamily="34" charset="0"/>
              <a:cs typeface="Calibri"/>
            </a:endParaRPr>
          </a:p>
        </p:txBody>
      </p:sp>
      <p:sp>
        <p:nvSpPr>
          <p:cNvPr id="6" name="Content Placeholder 1">
            <a:extLst>
              <a:ext uri="{FF2B5EF4-FFF2-40B4-BE49-F238E27FC236}">
                <a16:creationId xmlns:a16="http://schemas.microsoft.com/office/drawing/2014/main" id="{D8F7F3CA-7D79-45AD-8DFB-72E70C58575A}"/>
              </a:ext>
            </a:extLst>
          </p:cNvPr>
          <p:cNvSpPr txBox="1">
            <a:spLocks/>
          </p:cNvSpPr>
          <p:nvPr/>
        </p:nvSpPr>
        <p:spPr>
          <a:xfrm>
            <a:off x="107631" y="1970648"/>
            <a:ext cx="11575197" cy="4270718"/>
          </a:xfrm>
          <a:prstGeom prst="rect">
            <a:avLst/>
          </a:prstGeom>
          <a:noFill/>
        </p:spPr>
        <p:txBody>
          <a:bodyPr vert="horz" lIns="91440" tIns="45720" rIns="91440" bIns="45720" rtlCol="0" anchor="t">
            <a:normAutofit fontScale="85000" lnSpcReduction="10000"/>
          </a:bodyPr>
          <a:lstStyle>
            <a:lvl1pPr marL="458788" indent="-458788" algn="l" defTabSz="914400" rtl="0" eaLnBrk="1" latinLnBrk="0" hangingPunct="1">
              <a:lnSpc>
                <a:spcPct val="90000"/>
              </a:lnSpc>
              <a:spcBef>
                <a:spcPts val="1000"/>
              </a:spcBef>
              <a:spcAft>
                <a:spcPts val="1200"/>
              </a:spcAft>
              <a:buFont typeface="Arial" panose="020B0604020202020204" pitchFamily="34" charset="0"/>
              <a:buChar char="•"/>
              <a:defRPr sz="3200" kern="1200">
                <a:solidFill>
                  <a:schemeClr val="tx1"/>
                </a:solidFill>
                <a:latin typeface="+mn-lt"/>
                <a:ea typeface="+mn-ea"/>
                <a:cs typeface="+mn-cs"/>
              </a:defRPr>
            </a:lvl1pPr>
            <a:lvl2pPr marL="1027113" indent="-398463" algn="l" defTabSz="914400" rtl="0" eaLnBrk="1" latinLnBrk="0" hangingPunct="1">
              <a:lnSpc>
                <a:spcPct val="90000"/>
              </a:lnSpc>
              <a:spcBef>
                <a:spcPts val="500"/>
              </a:spcBef>
              <a:spcAft>
                <a:spcPts val="1200"/>
              </a:spcAft>
              <a:buFont typeface="Arial" panose="020B0604020202020204" pitchFamily="34" charset="0"/>
              <a:buChar char="•"/>
              <a:defRPr sz="2800" kern="1200">
                <a:solidFill>
                  <a:schemeClr val="tx1"/>
                </a:solidFill>
                <a:latin typeface="+mn-lt"/>
                <a:ea typeface="+mn-ea"/>
                <a:cs typeface="+mn-cs"/>
              </a:defRPr>
            </a:lvl2pPr>
            <a:lvl3pPr marL="1485900" indent="-341313" algn="l" defTabSz="914400" rtl="0" eaLnBrk="1" latinLnBrk="0" hangingPunct="1">
              <a:lnSpc>
                <a:spcPct val="90000"/>
              </a:lnSpc>
              <a:spcBef>
                <a:spcPts val="500"/>
              </a:spcBef>
              <a:spcAft>
                <a:spcPts val="1200"/>
              </a:spcAft>
              <a:buFont typeface="Arial" panose="020B0604020202020204" pitchFamily="34" charset="0"/>
              <a:buChar char="•"/>
              <a:defRPr sz="2000" kern="1200">
                <a:solidFill>
                  <a:schemeClr val="tx1"/>
                </a:solidFill>
                <a:latin typeface="+mn-lt"/>
                <a:ea typeface="+mn-ea"/>
                <a:cs typeface="+mn-cs"/>
              </a:defRPr>
            </a:lvl3pPr>
            <a:lvl4pPr marL="1941513" indent="-342900" algn="l" defTabSz="914400" rtl="0" eaLnBrk="1" latinLnBrk="0" hangingPunct="1">
              <a:lnSpc>
                <a:spcPct val="90000"/>
              </a:lnSpc>
              <a:spcBef>
                <a:spcPts val="500"/>
              </a:spcBef>
              <a:spcAft>
                <a:spcPts val="1200"/>
              </a:spcAft>
              <a:buFont typeface="Arial" panose="020B0604020202020204" pitchFamily="34" charset="0"/>
              <a:buChar char="•"/>
              <a:defRPr sz="2000" kern="1200">
                <a:solidFill>
                  <a:schemeClr val="tx1"/>
                </a:solidFill>
                <a:latin typeface="+mn-lt"/>
                <a:ea typeface="+mn-ea"/>
                <a:cs typeface="+mn-cs"/>
              </a:defRPr>
            </a:lvl4pPr>
            <a:lvl5pPr marL="2457450" indent="-398463" algn="l" defTabSz="914400" rtl="0" eaLnBrk="1" latinLnBrk="0" hangingPunct="1">
              <a:lnSpc>
                <a:spcPct val="90000"/>
              </a:lnSpc>
              <a:spcBef>
                <a:spcPts val="500"/>
              </a:spcBef>
              <a:spcAft>
                <a:spcPts val="120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mj-lt"/>
              <a:buAutoNum type="alphaLcPeriod"/>
            </a:pPr>
            <a:r>
              <a:rPr lang="en-US" sz="2000" dirty="0">
                <a:latin typeface="Calibri" panose="020F0502020204030204" pitchFamily="34" charset="0"/>
                <a:cs typeface="Calibri"/>
              </a:rPr>
              <a:t>The department has seen the recruitment-related benefits of the PERB ruling.  In the past, one of the main impediments to recruiting police officers – particularly those who may already be well into their careers and who have established residences with their families elsewhere, has been the residency requirement.  We have seen increased applications following this ruling</a:t>
            </a:r>
            <a:r>
              <a:rPr lang="en-US" sz="2400" dirty="0">
                <a:latin typeface="Calibri" panose="020F0502020204030204" pitchFamily="34" charset="0"/>
                <a:cs typeface="Calibri"/>
              </a:rPr>
              <a:t>. </a:t>
            </a:r>
          </a:p>
          <a:p>
            <a:pPr marL="457200" indent="-457200">
              <a:buFont typeface="+mj-lt"/>
              <a:buAutoNum type="alphaLcPeriod"/>
            </a:pPr>
            <a:r>
              <a:rPr lang="en-US" sz="2000" dirty="0">
                <a:latin typeface="Calibri" panose="020F0502020204030204" pitchFamily="34" charset="0"/>
                <a:cs typeface="Calibri"/>
              </a:rPr>
              <a:t>A preliminary analysis of the costs associated with the take-home vehicle program revealed:</a:t>
            </a:r>
          </a:p>
          <a:p>
            <a:pPr lvl="2"/>
            <a:r>
              <a:rPr lang="en-US" sz="1800" b="1" i="1" dirty="0">
                <a:latin typeface="Calibri" panose="020F0502020204030204" pitchFamily="34" charset="0"/>
                <a:cs typeface="Calibri"/>
              </a:rPr>
              <a:t>Approximate $12 million up-front cost to purchase the estimated 125 additional vehicles necessary to up-size our fleet </a:t>
            </a:r>
          </a:p>
          <a:p>
            <a:pPr lvl="2"/>
            <a:r>
              <a:rPr lang="en-US" sz="1800" b="1" i="1" dirty="0">
                <a:latin typeface="Calibri" panose="020F0502020204030204" pitchFamily="34" charset="0"/>
                <a:cs typeface="Calibri"/>
              </a:rPr>
              <a:t>Approximate $2 million additional annual costs (does not include cost for gas, insurance, or expansion of our fleet vehicles services contract to expand capacity of the motor vehicle shop to service these additional vehicles)</a:t>
            </a:r>
            <a:r>
              <a:rPr lang="en-US" sz="1600" b="1" i="1" dirty="0">
                <a:latin typeface="Calibri" panose="020F0502020204030204" pitchFamily="34" charset="0"/>
                <a:cs typeface="Calibri"/>
              </a:rPr>
              <a:t>. </a:t>
            </a:r>
          </a:p>
          <a:p>
            <a:pPr marL="457200" indent="-457200">
              <a:buFont typeface="+mj-lt"/>
              <a:buAutoNum type="alphaLcPeriod"/>
            </a:pPr>
            <a:r>
              <a:rPr lang="en-US" sz="2000" dirty="0">
                <a:latin typeface="Calibri" panose="020F0502020204030204" pitchFamily="34" charset="0"/>
                <a:cs typeface="Calibri"/>
              </a:rPr>
              <a:t>Our Human Resource Division oversees recruitment, and that division includes a Captain, Lieutenant, as well as two Sergeants who manage recruitment and our police academy. We also have a recruitment team that consists of additional officers from various divisions and units who volunteer to be a part of this team to attend hiring events and conduct outreach with prospective applicants. </a:t>
            </a:r>
          </a:p>
          <a:p>
            <a:pPr marL="457200" indent="-457200">
              <a:buFont typeface="+mj-lt"/>
              <a:buAutoNum type="alphaLcPeriod"/>
            </a:pPr>
            <a:r>
              <a:rPr lang="en-US" sz="2000" dirty="0">
                <a:latin typeface="Calibri" panose="020F0502020204030204" pitchFamily="34" charset="0"/>
                <a:cs typeface="Calibri"/>
              </a:rPr>
              <a:t>The Department currently has 22 vacant sworn positions, with an active Academy holding 10 recruits.  </a:t>
            </a:r>
          </a:p>
          <a:p>
            <a:pPr>
              <a:buFont typeface="Wingdings" panose="05000000000000000000" pitchFamily="2" charset="2"/>
              <a:buChar char="Ø"/>
            </a:pPr>
            <a:endParaRPr lang="en-US" sz="2400" dirty="0">
              <a:latin typeface="Calibri" panose="020F0502020204030204" pitchFamily="34" charset="0"/>
              <a:cs typeface="Calibri"/>
            </a:endParaRPr>
          </a:p>
        </p:txBody>
      </p:sp>
    </p:spTree>
    <p:extLst>
      <p:ext uri="{BB962C8B-B14F-4D97-AF65-F5344CB8AC3E}">
        <p14:creationId xmlns:p14="http://schemas.microsoft.com/office/powerpoint/2010/main" val="35333965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E504DFC2-4A42-4D56-9B86-BFCCEDC91C5B}"/>
              </a:ext>
            </a:extLst>
          </p:cNvPr>
          <p:cNvSpPr>
            <a:spLocks noGrp="1"/>
          </p:cNvSpPr>
          <p:nvPr>
            <p:ph sz="half" idx="13"/>
          </p:nvPr>
        </p:nvSpPr>
        <p:spPr>
          <a:xfrm>
            <a:off x="188911" y="1188720"/>
            <a:ext cx="4934479" cy="473825"/>
          </a:xfrm>
        </p:spPr>
        <p:txBody>
          <a:bodyPr/>
          <a:lstStyle/>
          <a:p>
            <a:r>
              <a:rPr lang="en-US" dirty="0"/>
              <a:t>Question 4. </a:t>
            </a:r>
          </a:p>
        </p:txBody>
      </p:sp>
      <p:sp>
        <p:nvSpPr>
          <p:cNvPr id="5" name="Content Placeholder 1">
            <a:extLst>
              <a:ext uri="{FF2B5EF4-FFF2-40B4-BE49-F238E27FC236}">
                <a16:creationId xmlns:a16="http://schemas.microsoft.com/office/drawing/2014/main" id="{5EB4B040-680F-4BC7-B326-61A36A41082B}"/>
              </a:ext>
            </a:extLst>
          </p:cNvPr>
          <p:cNvSpPr>
            <a:spLocks noGrp="1"/>
          </p:cNvSpPr>
          <p:nvPr>
            <p:ph sz="half" idx="2"/>
          </p:nvPr>
        </p:nvSpPr>
        <p:spPr>
          <a:xfrm>
            <a:off x="309279" y="1759132"/>
            <a:ext cx="11648185" cy="5419356"/>
          </a:xfrm>
        </p:spPr>
        <p:txBody>
          <a:bodyPr>
            <a:normAutofit/>
          </a:bodyPr>
          <a:lstStyle/>
          <a:p>
            <a:pPr marL="0" indent="0">
              <a:buNone/>
            </a:pPr>
            <a:r>
              <a:rPr lang="en-US" sz="2800" dirty="0"/>
              <a:t>Specify funding within this budget that is directly allocated for violence prevention and intervention (please specify amounts per category).</a:t>
            </a:r>
          </a:p>
          <a:p>
            <a:pPr marL="514350" indent="-514350">
              <a:buFont typeface="+mj-lt"/>
              <a:buAutoNum type="alphaLcPeriod"/>
            </a:pPr>
            <a:r>
              <a:rPr lang="en-US" sz="2800" dirty="0"/>
              <a:t>With the City of Wilmington’s Police force having the most Officers per capital, share if any consideration for establishing an Office of Violence Prevention that is separate from the Police Department. </a:t>
            </a:r>
            <a:endParaRPr lang="en-US" dirty="0"/>
          </a:p>
        </p:txBody>
      </p:sp>
    </p:spTree>
    <p:extLst>
      <p:ext uri="{BB962C8B-B14F-4D97-AF65-F5344CB8AC3E}">
        <p14:creationId xmlns:p14="http://schemas.microsoft.com/office/powerpoint/2010/main" val="13967210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3"/>
          </p:nvPr>
        </p:nvSpPr>
        <p:spPr/>
        <p:txBody>
          <a:bodyPr/>
          <a:lstStyle/>
          <a:p>
            <a:r>
              <a:rPr lang="en-US" dirty="0"/>
              <a:t>Question 4. Answer</a:t>
            </a:r>
          </a:p>
        </p:txBody>
      </p:sp>
      <p:sp>
        <p:nvSpPr>
          <p:cNvPr id="4" name="Content Placeholder 1"/>
          <p:cNvSpPr txBox="1">
            <a:spLocks/>
          </p:cNvSpPr>
          <p:nvPr/>
        </p:nvSpPr>
        <p:spPr>
          <a:xfrm>
            <a:off x="188911" y="1894350"/>
            <a:ext cx="10971458" cy="4482791"/>
          </a:xfrm>
          <a:prstGeom prst="rect">
            <a:avLst/>
          </a:prstGeom>
          <a:solidFill>
            <a:schemeClr val="bg1"/>
          </a:solidFill>
        </p:spPr>
        <p:txBody>
          <a:bodyPr vert="horz" lIns="91440" tIns="45720" rIns="91440" bIns="45720" rtlCol="0" anchor="t">
            <a:noAutofit/>
          </a:bodyPr>
          <a:lstStyle>
            <a:lvl1pPr marL="458788" indent="-458788" algn="l" defTabSz="914400" rtl="0" eaLnBrk="1" latinLnBrk="0" hangingPunct="1">
              <a:lnSpc>
                <a:spcPct val="90000"/>
              </a:lnSpc>
              <a:spcBef>
                <a:spcPts val="1000"/>
              </a:spcBef>
              <a:spcAft>
                <a:spcPts val="1200"/>
              </a:spcAft>
              <a:buFont typeface="Arial" panose="020B0604020202020204" pitchFamily="34" charset="0"/>
              <a:buChar char="•"/>
              <a:defRPr sz="3200" kern="1200">
                <a:solidFill>
                  <a:schemeClr val="tx1"/>
                </a:solidFill>
                <a:latin typeface="+mn-lt"/>
                <a:ea typeface="+mn-ea"/>
                <a:cs typeface="+mn-cs"/>
              </a:defRPr>
            </a:lvl1pPr>
            <a:lvl2pPr marL="1027113" indent="-398463" algn="l" defTabSz="914400" rtl="0" eaLnBrk="1" latinLnBrk="0" hangingPunct="1">
              <a:lnSpc>
                <a:spcPct val="90000"/>
              </a:lnSpc>
              <a:spcBef>
                <a:spcPts val="500"/>
              </a:spcBef>
              <a:spcAft>
                <a:spcPts val="1200"/>
              </a:spcAft>
              <a:buFont typeface="Arial" panose="020B0604020202020204" pitchFamily="34" charset="0"/>
              <a:buChar char="•"/>
              <a:defRPr sz="2800" kern="1200">
                <a:solidFill>
                  <a:schemeClr val="tx1"/>
                </a:solidFill>
                <a:latin typeface="+mn-lt"/>
                <a:ea typeface="+mn-ea"/>
                <a:cs typeface="+mn-cs"/>
              </a:defRPr>
            </a:lvl2pPr>
            <a:lvl3pPr marL="1485900" indent="-341313" algn="l" defTabSz="914400" rtl="0" eaLnBrk="1" latinLnBrk="0" hangingPunct="1">
              <a:lnSpc>
                <a:spcPct val="90000"/>
              </a:lnSpc>
              <a:spcBef>
                <a:spcPts val="500"/>
              </a:spcBef>
              <a:spcAft>
                <a:spcPts val="1200"/>
              </a:spcAft>
              <a:buFont typeface="Arial" panose="020B0604020202020204" pitchFamily="34" charset="0"/>
              <a:buChar char="•"/>
              <a:defRPr sz="2000" kern="1200">
                <a:solidFill>
                  <a:schemeClr val="tx1"/>
                </a:solidFill>
                <a:latin typeface="+mn-lt"/>
                <a:ea typeface="+mn-ea"/>
                <a:cs typeface="+mn-cs"/>
              </a:defRPr>
            </a:lvl3pPr>
            <a:lvl4pPr marL="1941513" indent="-342900" algn="l" defTabSz="914400" rtl="0" eaLnBrk="1" latinLnBrk="0" hangingPunct="1">
              <a:lnSpc>
                <a:spcPct val="90000"/>
              </a:lnSpc>
              <a:spcBef>
                <a:spcPts val="500"/>
              </a:spcBef>
              <a:spcAft>
                <a:spcPts val="1200"/>
              </a:spcAft>
              <a:buFont typeface="Arial" panose="020B0604020202020204" pitchFamily="34" charset="0"/>
              <a:buChar char="•"/>
              <a:defRPr sz="2000" kern="1200">
                <a:solidFill>
                  <a:schemeClr val="tx1"/>
                </a:solidFill>
                <a:latin typeface="+mn-lt"/>
                <a:ea typeface="+mn-ea"/>
                <a:cs typeface="+mn-cs"/>
              </a:defRPr>
            </a:lvl4pPr>
            <a:lvl5pPr marL="2457450" indent="-398463" algn="l" defTabSz="914400" rtl="0" eaLnBrk="1" latinLnBrk="0" hangingPunct="1">
              <a:lnSpc>
                <a:spcPct val="90000"/>
              </a:lnSpc>
              <a:spcBef>
                <a:spcPts val="500"/>
              </a:spcBef>
              <a:spcAft>
                <a:spcPts val="120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buFont typeface="Wingdings" panose="05000000000000000000" pitchFamily="2" charset="2"/>
              <a:buChar char="Ø"/>
            </a:pPr>
            <a:r>
              <a:rPr lang="en-US" sz="2400" dirty="0"/>
              <a:t>The vast majority of our budgeted funds are intended to support violence prevention efforts. In addition, we apply for federal and state grant funding each year to support overtime assignments to allow for extra patrols and police presence following acts of violence as well as to conduct drug investigations and other special operations to address crimes and violence. </a:t>
            </a:r>
          </a:p>
          <a:p>
            <a:pPr lvl="2" algn="just">
              <a:buFont typeface="Wingdings" panose="05000000000000000000" pitchFamily="2" charset="2"/>
              <a:buChar char="v"/>
            </a:pPr>
            <a:r>
              <a:rPr lang="en-US" dirty="0"/>
              <a:t> The Community Engagement Unit &amp; Partners in Care Unit</a:t>
            </a:r>
          </a:p>
          <a:p>
            <a:pPr lvl="2" algn="just">
              <a:buFont typeface="Wingdings" panose="05000000000000000000" pitchFamily="2" charset="2"/>
              <a:buChar char="v"/>
            </a:pPr>
            <a:r>
              <a:rPr lang="en-US" dirty="0"/>
              <a:t>WPD works closely with the city’s Community Public Safety Initiative Program.</a:t>
            </a:r>
          </a:p>
          <a:p>
            <a:pPr lvl="2" algn="just">
              <a:buFont typeface="Wingdings" panose="05000000000000000000" pitchFamily="2" charset="2"/>
              <a:buChar char="v"/>
            </a:pPr>
            <a:r>
              <a:rPr lang="en-US" dirty="0"/>
              <a:t>Support the work with Dr. Debra Mason and her colleagues and partners.</a:t>
            </a:r>
          </a:p>
          <a:p>
            <a:pPr lvl="2" algn="just">
              <a:buFont typeface="Wingdings" panose="05000000000000000000" pitchFamily="2" charset="2"/>
              <a:buChar char="v"/>
            </a:pPr>
            <a:r>
              <a:rPr lang="en-US" dirty="0"/>
              <a:t>We collaborate with the Group Violence Intervention Program, which works to help identify those with highest propensity for violence and offer them resources and opportunities to steer them away from crime.</a:t>
            </a:r>
          </a:p>
          <a:p>
            <a:pPr marL="1144587" lvl="2" indent="0" algn="just">
              <a:buNone/>
            </a:pPr>
            <a:endParaRPr lang="en-US" dirty="0"/>
          </a:p>
          <a:p>
            <a:pPr lvl="2" algn="just">
              <a:buFont typeface="Wingdings" panose="05000000000000000000" pitchFamily="2" charset="2"/>
              <a:buChar char="v"/>
            </a:pPr>
            <a:endParaRPr lang="en-US" dirty="0"/>
          </a:p>
        </p:txBody>
      </p:sp>
    </p:spTree>
    <p:extLst>
      <p:ext uri="{BB962C8B-B14F-4D97-AF65-F5344CB8AC3E}">
        <p14:creationId xmlns:p14="http://schemas.microsoft.com/office/powerpoint/2010/main" val="39791139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3"/>
          </p:nvPr>
        </p:nvSpPr>
        <p:spPr/>
        <p:txBody>
          <a:bodyPr/>
          <a:lstStyle/>
          <a:p>
            <a:r>
              <a:rPr lang="en-US" dirty="0"/>
              <a:t>Question 5. </a:t>
            </a:r>
          </a:p>
        </p:txBody>
      </p:sp>
      <p:sp>
        <p:nvSpPr>
          <p:cNvPr id="4" name="Content Placeholder 1"/>
          <p:cNvSpPr>
            <a:spLocks noGrp="1"/>
          </p:cNvSpPr>
          <p:nvPr>
            <p:ph sz="half" idx="2"/>
          </p:nvPr>
        </p:nvSpPr>
        <p:spPr>
          <a:xfrm>
            <a:off x="188910" y="1758575"/>
            <a:ext cx="11673237" cy="4933170"/>
          </a:xfrm>
        </p:spPr>
        <p:txBody>
          <a:bodyPr>
            <a:normAutofit/>
          </a:bodyPr>
          <a:lstStyle/>
          <a:p>
            <a:pPr marL="0" indent="0">
              <a:buNone/>
            </a:pPr>
            <a:r>
              <a:rPr lang="en-US" sz="2800" dirty="0"/>
              <a:t>Discuss any proposed changes to positions (new position, deleted position, upgrade, realignment, transition, downgrade, title change, salary changes, etc.) </a:t>
            </a:r>
            <a:endParaRPr lang="en-US" sz="2400" dirty="0"/>
          </a:p>
        </p:txBody>
      </p:sp>
    </p:spTree>
    <p:extLst>
      <p:ext uri="{BB962C8B-B14F-4D97-AF65-F5344CB8AC3E}">
        <p14:creationId xmlns:p14="http://schemas.microsoft.com/office/powerpoint/2010/main" val="14439743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3"/>
          </p:nvPr>
        </p:nvSpPr>
        <p:spPr/>
        <p:txBody>
          <a:bodyPr/>
          <a:lstStyle/>
          <a:p>
            <a:r>
              <a:rPr lang="en-US" dirty="0"/>
              <a:t>Question 5. Answer </a:t>
            </a:r>
          </a:p>
        </p:txBody>
      </p:sp>
      <p:sp>
        <p:nvSpPr>
          <p:cNvPr id="4" name="Content Placeholder 1"/>
          <p:cNvSpPr>
            <a:spLocks noGrp="1"/>
          </p:cNvSpPr>
          <p:nvPr>
            <p:ph sz="half" idx="2"/>
          </p:nvPr>
        </p:nvSpPr>
        <p:spPr>
          <a:xfrm>
            <a:off x="694156" y="1906473"/>
            <a:ext cx="10854814" cy="4645743"/>
          </a:xfrm>
          <a:noFill/>
        </p:spPr>
        <p:txBody>
          <a:bodyPr>
            <a:noAutofit/>
          </a:bodyPr>
          <a:lstStyle/>
          <a:p>
            <a:pPr>
              <a:buFont typeface="Wingdings" panose="05000000000000000000" pitchFamily="2" charset="2"/>
              <a:buChar char="Ø"/>
            </a:pPr>
            <a:endParaRPr lang="en-US" sz="2800" dirty="0"/>
          </a:p>
          <a:p>
            <a:pPr>
              <a:buFont typeface="Wingdings" panose="05000000000000000000" pitchFamily="2" charset="2"/>
              <a:buChar char="Ø"/>
            </a:pPr>
            <a:r>
              <a:rPr lang="en-US" sz="2800" dirty="0"/>
              <a:t>The department will add a new position for a Crime Analyst within the Crime Gun Intelligence Center. This position will significantly enhance the investigative capability for the entire organization in the department’s campaign against crimes involving illegal firearms and gun violence in the city.  </a:t>
            </a:r>
          </a:p>
        </p:txBody>
      </p:sp>
    </p:spTree>
    <p:extLst>
      <p:ext uri="{BB962C8B-B14F-4D97-AF65-F5344CB8AC3E}">
        <p14:creationId xmlns:p14="http://schemas.microsoft.com/office/powerpoint/2010/main" val="23692742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3"/>
          </p:nvPr>
        </p:nvSpPr>
        <p:spPr/>
        <p:txBody>
          <a:bodyPr/>
          <a:lstStyle/>
          <a:p>
            <a:r>
              <a:rPr lang="en-US" dirty="0"/>
              <a:t>Question 6. </a:t>
            </a:r>
          </a:p>
        </p:txBody>
      </p:sp>
      <p:sp>
        <p:nvSpPr>
          <p:cNvPr id="2" name="Content Placeholder 1"/>
          <p:cNvSpPr>
            <a:spLocks noGrp="1"/>
          </p:cNvSpPr>
          <p:nvPr>
            <p:ph sz="half" idx="2"/>
          </p:nvPr>
        </p:nvSpPr>
        <p:spPr>
          <a:xfrm>
            <a:off x="188910" y="1758575"/>
            <a:ext cx="11560504" cy="4830115"/>
          </a:xfrm>
        </p:spPr>
        <p:txBody>
          <a:bodyPr>
            <a:normAutofit fontScale="92500" lnSpcReduction="10000"/>
          </a:bodyPr>
          <a:lstStyle/>
          <a:p>
            <a:pPr marL="0" indent="0">
              <a:buNone/>
            </a:pPr>
            <a:r>
              <a:rPr lang="en-US" dirty="0"/>
              <a:t>Discuss the Department’s Authorized Strength proposed at 305 Officers. </a:t>
            </a:r>
          </a:p>
          <a:p>
            <a:pPr marL="514350" indent="-514350">
              <a:buFont typeface="+mj-lt"/>
              <a:buAutoNum type="alphaLcPeriod"/>
            </a:pPr>
            <a:r>
              <a:rPr lang="en-US" dirty="0"/>
              <a:t>FY26 Proposed authorized strength</a:t>
            </a:r>
          </a:p>
          <a:p>
            <a:pPr marL="514350" indent="-514350">
              <a:buFont typeface="+mj-lt"/>
              <a:buAutoNum type="alphaLcPeriod"/>
            </a:pPr>
            <a:r>
              <a:rPr lang="en-US" dirty="0"/>
              <a:t>FY25 Budgeted authorized strength vs actual (military leave, vacancies, etc.-list # of Officers per division).</a:t>
            </a:r>
          </a:p>
          <a:p>
            <a:pPr marL="514350" indent="-514350">
              <a:buFont typeface="+mj-lt"/>
              <a:buAutoNum type="alphaLcPeriod"/>
            </a:pPr>
            <a:r>
              <a:rPr lang="en-US" dirty="0"/>
              <a:t>Specify number of School Resource Officers (list site, contract term &amp; amount). </a:t>
            </a:r>
          </a:p>
          <a:p>
            <a:pPr marL="1139825" lvl="1" indent="-571500">
              <a:buFont typeface="+mj-lt"/>
              <a:buAutoNum type="romanLcPeriod"/>
            </a:pPr>
            <a:r>
              <a:rPr lang="en-US" dirty="0"/>
              <a:t>Specify if SRO contracts are funded at 100% of cost.</a:t>
            </a:r>
          </a:p>
          <a:p>
            <a:pPr marL="514350" indent="-514350">
              <a:buFont typeface="+mj-lt"/>
              <a:buAutoNum type="alphaLcPeriod" startAt="4"/>
            </a:pPr>
            <a:r>
              <a:rPr lang="en-US" dirty="0"/>
              <a:t>Share the diversity for the Authorized Strength. Specify if SRO contracts are funded at 100% of cost.</a:t>
            </a:r>
          </a:p>
          <a:p>
            <a:pPr marL="1082675" lvl="1" indent="-514350">
              <a:buFont typeface="+mj-lt"/>
              <a:buAutoNum type="alphaLcPeriod" startAt="4"/>
            </a:pPr>
            <a:endParaRPr lang="en-US" dirty="0"/>
          </a:p>
        </p:txBody>
      </p:sp>
    </p:spTree>
    <p:extLst>
      <p:ext uri="{BB962C8B-B14F-4D97-AF65-F5344CB8AC3E}">
        <p14:creationId xmlns:p14="http://schemas.microsoft.com/office/powerpoint/2010/main" val="492194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sz="half" idx="13"/>
          </p:nvPr>
        </p:nvSpPr>
        <p:spPr/>
        <p:txBody>
          <a:bodyPr vert="horz" lIns="0" tIns="45720" rIns="0" bIns="45720" rtlCol="0" anchor="t">
            <a:noAutofit/>
          </a:bodyPr>
          <a:lstStyle/>
          <a:p>
            <a:r>
              <a:rPr lang="en-US" sz="2800" dirty="0"/>
              <a:t>Question 6. </a:t>
            </a:r>
            <a:r>
              <a:rPr lang="en-US" dirty="0"/>
              <a:t>Answer</a:t>
            </a:r>
            <a:endParaRPr lang="en-US" sz="2800" dirty="0"/>
          </a:p>
        </p:txBody>
      </p:sp>
      <p:sp>
        <p:nvSpPr>
          <p:cNvPr id="5" name="Content Placeholder 1"/>
          <p:cNvSpPr txBox="1">
            <a:spLocks/>
          </p:cNvSpPr>
          <p:nvPr/>
        </p:nvSpPr>
        <p:spPr>
          <a:xfrm>
            <a:off x="240030" y="1793471"/>
            <a:ext cx="11670029" cy="4516100"/>
          </a:xfrm>
          <a:prstGeom prst="rect">
            <a:avLst/>
          </a:prstGeom>
          <a:noFill/>
          <a:ln>
            <a:noFill/>
          </a:ln>
        </p:spPr>
        <p:style>
          <a:lnRef idx="2">
            <a:schemeClr val="dk1"/>
          </a:lnRef>
          <a:fillRef idx="1">
            <a:schemeClr val="lt1"/>
          </a:fillRef>
          <a:effectRef idx="0">
            <a:schemeClr val="dk1"/>
          </a:effectRef>
          <a:fontRef idx="minor">
            <a:schemeClr val="dk1"/>
          </a:fontRef>
        </p:style>
        <p:txBody>
          <a:bodyPr vert="horz" lIns="0" tIns="45720" rIns="0" bIns="45720" rtlCol="0" anchor="t">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715518" lvl="1" indent="-514350">
              <a:buClrTx/>
              <a:buFont typeface="+mj-lt"/>
              <a:buAutoNum type="alphaLcPeriod"/>
            </a:pPr>
            <a:r>
              <a:rPr lang="en-US" sz="2800" dirty="0"/>
              <a:t>The FY26 authorized strength is </a:t>
            </a:r>
            <a:r>
              <a:rPr lang="en-US" sz="2800" dirty="0">
                <a:effectLst>
                  <a:outerShdw blurRad="38100" dist="38100" dir="2700000" algn="tl">
                    <a:srgbClr val="000000">
                      <a:alpha val="43137"/>
                    </a:srgbClr>
                  </a:outerShdw>
                </a:effectLst>
              </a:rPr>
              <a:t>305 </a:t>
            </a:r>
            <a:r>
              <a:rPr lang="en-US" sz="2800" dirty="0"/>
              <a:t>Sworn Officers, which decreased from </a:t>
            </a:r>
            <a:r>
              <a:rPr lang="en-US" sz="2800" dirty="0">
                <a:effectLst>
                  <a:outerShdw blurRad="38100" dist="38100" dir="2700000" algn="tl">
                    <a:srgbClr val="000000">
                      <a:alpha val="43137"/>
                    </a:srgbClr>
                  </a:outerShdw>
                </a:effectLst>
              </a:rPr>
              <a:t>312</a:t>
            </a:r>
            <a:r>
              <a:rPr lang="en-US" sz="2800" dirty="0"/>
              <a:t> in FY24.</a:t>
            </a:r>
          </a:p>
          <a:p>
            <a:pPr marL="715518" lvl="1" indent="-514350">
              <a:buClrTx/>
              <a:buFont typeface="+mj-lt"/>
              <a:buAutoNum type="alphaLcPeriod"/>
            </a:pPr>
            <a:r>
              <a:rPr lang="en-US" sz="2800" dirty="0"/>
              <a:t>The current actual strength is </a:t>
            </a:r>
            <a:r>
              <a:rPr lang="en-US" sz="2800" dirty="0">
                <a:effectLst>
                  <a:outerShdw blurRad="38100" dist="38100" dir="2700000" algn="tl">
                    <a:srgbClr val="000000">
                      <a:alpha val="43137"/>
                    </a:srgbClr>
                  </a:outerShdw>
                </a:effectLst>
              </a:rPr>
              <a:t>273</a:t>
            </a:r>
            <a:r>
              <a:rPr lang="en-US" sz="2800" dirty="0"/>
              <a:t> (currently 22 Sworn Personnel vacancies)</a:t>
            </a:r>
          </a:p>
          <a:p>
            <a:pPr lvl="2">
              <a:buClrTx/>
              <a:buFont typeface="Wingdings" panose="05000000000000000000" pitchFamily="2" charset="2"/>
              <a:buChar char="Ø"/>
            </a:pPr>
            <a:r>
              <a:rPr lang="en-US" sz="2400" dirty="0"/>
              <a:t>There is currently an active academy with 10 recruits set to graduate July 2025.</a:t>
            </a:r>
          </a:p>
          <a:p>
            <a:pPr marL="201168" lvl="1" indent="0">
              <a:buClrTx/>
              <a:buNone/>
            </a:pPr>
            <a:r>
              <a:rPr lang="en-US" sz="2800" dirty="0"/>
              <a:t>The current operational strength is </a:t>
            </a:r>
            <a:r>
              <a:rPr lang="en-US" sz="2800" dirty="0">
                <a:effectLst>
                  <a:outerShdw blurRad="38100" dist="38100" dir="2700000" algn="tl">
                    <a:srgbClr val="000000">
                      <a:alpha val="43137"/>
                    </a:srgbClr>
                  </a:outerShdw>
                </a:effectLst>
              </a:rPr>
              <a:t>261</a:t>
            </a:r>
          </a:p>
          <a:p>
            <a:pPr lvl="2">
              <a:buClrTx/>
              <a:buFont typeface="Wingdings" panose="05000000000000000000" pitchFamily="2" charset="2"/>
              <a:buChar char="Ø"/>
            </a:pPr>
            <a:r>
              <a:rPr lang="en-US" sz="2400" dirty="0">
                <a:solidFill>
                  <a:schemeClr val="tx1"/>
                </a:solidFill>
                <a:effectLst>
                  <a:outerShdw blurRad="38100" dist="38100" dir="2700000" algn="tl">
                    <a:srgbClr val="000000">
                      <a:alpha val="43137"/>
                    </a:srgbClr>
                  </a:outerShdw>
                </a:effectLst>
              </a:rPr>
              <a:t>2</a:t>
            </a:r>
            <a:r>
              <a:rPr lang="en-US" sz="2400" dirty="0">
                <a:solidFill>
                  <a:schemeClr val="tx1"/>
                </a:solidFill>
              </a:rPr>
              <a:t> - Military Deployment</a:t>
            </a:r>
          </a:p>
          <a:p>
            <a:pPr lvl="2">
              <a:buClrTx/>
              <a:buFont typeface="Wingdings" panose="05000000000000000000" pitchFamily="2" charset="2"/>
              <a:buChar char="Ø"/>
            </a:pPr>
            <a:r>
              <a:rPr lang="en-US" sz="2400" dirty="0">
                <a:solidFill>
                  <a:schemeClr val="tx1"/>
                </a:solidFill>
                <a:effectLst>
                  <a:outerShdw blurRad="38100" dist="38100" dir="2700000" algn="tl">
                    <a:srgbClr val="000000">
                      <a:alpha val="43137"/>
                    </a:srgbClr>
                  </a:outerShdw>
                </a:effectLst>
              </a:rPr>
              <a:t>10</a:t>
            </a:r>
            <a:r>
              <a:rPr lang="en-US" sz="2400" dirty="0">
                <a:solidFill>
                  <a:schemeClr val="tx1"/>
                </a:solidFill>
              </a:rPr>
              <a:t> - Modified duty personnel (injured/FMLA/Administrative Duty) </a:t>
            </a:r>
          </a:p>
          <a:p>
            <a:pPr marL="201168" lvl="1" indent="0">
              <a:buClrTx/>
              <a:buNone/>
            </a:pPr>
            <a:endParaRPr lang="en-US" sz="2800" dirty="0"/>
          </a:p>
        </p:txBody>
      </p:sp>
    </p:spTree>
    <p:extLst>
      <p:ext uri="{BB962C8B-B14F-4D97-AF65-F5344CB8AC3E}">
        <p14:creationId xmlns:p14="http://schemas.microsoft.com/office/powerpoint/2010/main" val="38212586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3"/>
          </p:nvPr>
        </p:nvSpPr>
        <p:spPr/>
        <p:txBody>
          <a:bodyPr/>
          <a:lstStyle/>
          <a:p>
            <a:r>
              <a:rPr lang="en-US" dirty="0"/>
              <a:t>Question 6. Answer (Continued) </a:t>
            </a:r>
          </a:p>
        </p:txBody>
      </p:sp>
      <p:sp>
        <p:nvSpPr>
          <p:cNvPr id="6" name="Content Placeholder 1"/>
          <p:cNvSpPr>
            <a:spLocks noGrp="1"/>
          </p:cNvSpPr>
          <p:nvPr>
            <p:ph sz="half" idx="2"/>
          </p:nvPr>
        </p:nvSpPr>
        <p:spPr>
          <a:noFill/>
        </p:spPr>
        <p:txBody>
          <a:bodyPr>
            <a:normAutofit fontScale="92500" lnSpcReduction="10000"/>
          </a:bodyPr>
          <a:lstStyle/>
          <a:p>
            <a:pPr marL="749808" lvl="1" indent="-457200">
              <a:buAutoNum type="alphaLcPeriod" startAt="3"/>
            </a:pPr>
            <a:r>
              <a:rPr lang="en-US" sz="2400" dirty="0"/>
              <a:t>There are currently </a:t>
            </a:r>
            <a:r>
              <a:rPr lang="en-US" sz="2400" dirty="0">
                <a:effectLst>
                  <a:outerShdw blurRad="38100" dist="38100" dir="2700000" algn="tl">
                    <a:srgbClr val="000000">
                      <a:alpha val="43137"/>
                    </a:srgbClr>
                  </a:outerShdw>
                </a:effectLst>
              </a:rPr>
              <a:t>6</a:t>
            </a:r>
            <a:r>
              <a:rPr lang="en-US" sz="2400" dirty="0"/>
              <a:t> School Resource Officers: </a:t>
            </a:r>
          </a:p>
          <a:p>
            <a:pPr marL="1257300" lvl="2" indent="-342900">
              <a:buFont typeface="+mj-lt"/>
              <a:buAutoNum type="arabicPeriod"/>
            </a:pPr>
            <a:r>
              <a:rPr lang="en-US" sz="2400" dirty="0"/>
              <a:t>Howard High School – 10-Month Contract</a:t>
            </a:r>
          </a:p>
          <a:p>
            <a:pPr marL="1257300" lvl="2" indent="-342900">
              <a:buFont typeface="+mj-lt"/>
              <a:buAutoNum type="arabicPeriod"/>
            </a:pPr>
            <a:r>
              <a:rPr lang="en-US" sz="2400" dirty="0"/>
              <a:t>P.S. DuPont Middle School – 12-Month Contract </a:t>
            </a:r>
          </a:p>
          <a:p>
            <a:pPr marL="1257300" lvl="2" indent="-342900">
              <a:buFont typeface="+mj-lt"/>
              <a:buAutoNum type="arabicPeriod"/>
            </a:pPr>
            <a:r>
              <a:rPr lang="en-US" sz="2400" dirty="0"/>
              <a:t>Douglas School – 10-Month Contract</a:t>
            </a:r>
          </a:p>
          <a:p>
            <a:pPr marL="1257300" lvl="2" indent="-342900">
              <a:buFont typeface="+mj-lt"/>
              <a:buAutoNum type="arabicPeriod"/>
            </a:pPr>
            <a:r>
              <a:rPr lang="en-US" sz="2400" dirty="0"/>
              <a:t>Community </a:t>
            </a:r>
            <a:r>
              <a:rPr lang="en-US" sz="2800" dirty="0"/>
              <a:t>Education</a:t>
            </a:r>
            <a:r>
              <a:rPr lang="en-US" sz="2400" dirty="0"/>
              <a:t> Building (CEB) – 12-Month Contract</a:t>
            </a:r>
          </a:p>
          <a:p>
            <a:pPr marL="1257300" lvl="2" indent="-342900">
              <a:buFont typeface="+mj-lt"/>
              <a:buAutoNum type="arabicPeriod"/>
            </a:pPr>
            <a:r>
              <a:rPr lang="en-US" sz="2400" dirty="0"/>
              <a:t>Maurice Pritchett Sr. Academy – 12-Month Contract </a:t>
            </a:r>
          </a:p>
          <a:p>
            <a:pPr marL="1257300" lvl="2" indent="-342900">
              <a:buFont typeface="+mj-lt"/>
              <a:buAutoNum type="arabicPeriod"/>
            </a:pPr>
            <a:r>
              <a:rPr lang="en-US" sz="2400" dirty="0"/>
              <a:t>Bayard Middle School – 12-Month Contract </a:t>
            </a:r>
          </a:p>
          <a:p>
            <a:pPr marL="384048" lvl="2" indent="0">
              <a:buNone/>
            </a:pPr>
            <a:r>
              <a:rPr lang="en-US" i="1" dirty="0"/>
              <a:t>Contracts follow the fiscal year (July 1 through June 30) at the rate of $91,544 for a 12-month program and $76,287 for a 10-month program. The contract cost is calculated based upon an average Patrol Officer’s salary with family benefits</a:t>
            </a:r>
            <a:r>
              <a:rPr lang="en-US" dirty="0"/>
              <a:t> </a:t>
            </a:r>
          </a:p>
          <a:p>
            <a:pPr marL="384048" lvl="2" indent="0">
              <a:buNone/>
            </a:pPr>
            <a:endParaRPr lang="en-US" sz="1800" dirty="0"/>
          </a:p>
        </p:txBody>
      </p:sp>
    </p:spTree>
    <p:extLst>
      <p:ext uri="{BB962C8B-B14F-4D97-AF65-F5344CB8AC3E}">
        <p14:creationId xmlns:p14="http://schemas.microsoft.com/office/powerpoint/2010/main" val="36487527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sz="half" idx="13"/>
          </p:nvPr>
        </p:nvSpPr>
        <p:spPr/>
        <p:txBody>
          <a:bodyPr/>
          <a:lstStyle/>
          <a:p>
            <a:r>
              <a:rPr lang="en-US" dirty="0"/>
              <a:t>Question 6. Answer (Continued) </a:t>
            </a:r>
          </a:p>
        </p:txBody>
      </p:sp>
      <p:graphicFrame>
        <p:nvGraphicFramePr>
          <p:cNvPr id="9" name="Table 8"/>
          <p:cNvGraphicFramePr>
            <a:graphicFrameLocks noGrp="1"/>
          </p:cNvGraphicFramePr>
          <p:nvPr>
            <p:extLst>
              <p:ext uri="{D42A27DB-BD31-4B8C-83A1-F6EECF244321}">
                <p14:modId xmlns:p14="http://schemas.microsoft.com/office/powerpoint/2010/main" val="1629894121"/>
              </p:ext>
            </p:extLst>
          </p:nvPr>
        </p:nvGraphicFramePr>
        <p:xfrm>
          <a:off x="111758" y="1662542"/>
          <a:ext cx="11724643" cy="4839857"/>
        </p:xfrm>
        <a:graphic>
          <a:graphicData uri="http://schemas.openxmlformats.org/drawingml/2006/table">
            <a:tbl>
              <a:tblPr/>
              <a:tblGrid>
                <a:gridCol w="1652694">
                  <a:extLst>
                    <a:ext uri="{9D8B030D-6E8A-4147-A177-3AD203B41FA5}">
                      <a16:colId xmlns:a16="http://schemas.microsoft.com/office/drawing/2014/main" val="4114695614"/>
                    </a:ext>
                  </a:extLst>
                </a:gridCol>
                <a:gridCol w="510691">
                  <a:extLst>
                    <a:ext uri="{9D8B030D-6E8A-4147-A177-3AD203B41FA5}">
                      <a16:colId xmlns:a16="http://schemas.microsoft.com/office/drawing/2014/main" val="3226045003"/>
                    </a:ext>
                  </a:extLst>
                </a:gridCol>
                <a:gridCol w="680920">
                  <a:extLst>
                    <a:ext uri="{9D8B030D-6E8A-4147-A177-3AD203B41FA5}">
                      <a16:colId xmlns:a16="http://schemas.microsoft.com/office/drawing/2014/main" val="1677048387"/>
                    </a:ext>
                  </a:extLst>
                </a:gridCol>
                <a:gridCol w="482318">
                  <a:extLst>
                    <a:ext uri="{9D8B030D-6E8A-4147-A177-3AD203B41FA5}">
                      <a16:colId xmlns:a16="http://schemas.microsoft.com/office/drawing/2014/main" val="346784659"/>
                    </a:ext>
                  </a:extLst>
                </a:gridCol>
                <a:gridCol w="851151">
                  <a:extLst>
                    <a:ext uri="{9D8B030D-6E8A-4147-A177-3AD203B41FA5}">
                      <a16:colId xmlns:a16="http://schemas.microsoft.com/office/drawing/2014/main" val="1271707317"/>
                    </a:ext>
                  </a:extLst>
                </a:gridCol>
                <a:gridCol w="453947">
                  <a:extLst>
                    <a:ext uri="{9D8B030D-6E8A-4147-A177-3AD203B41FA5}">
                      <a16:colId xmlns:a16="http://schemas.microsoft.com/office/drawing/2014/main" val="3278394904"/>
                    </a:ext>
                  </a:extLst>
                </a:gridCol>
                <a:gridCol w="851151">
                  <a:extLst>
                    <a:ext uri="{9D8B030D-6E8A-4147-A177-3AD203B41FA5}">
                      <a16:colId xmlns:a16="http://schemas.microsoft.com/office/drawing/2014/main" val="2863792796"/>
                    </a:ext>
                  </a:extLst>
                </a:gridCol>
                <a:gridCol w="435033">
                  <a:extLst>
                    <a:ext uri="{9D8B030D-6E8A-4147-A177-3AD203B41FA5}">
                      <a16:colId xmlns:a16="http://schemas.microsoft.com/office/drawing/2014/main" val="3808144858"/>
                    </a:ext>
                  </a:extLst>
                </a:gridCol>
                <a:gridCol w="633633">
                  <a:extLst>
                    <a:ext uri="{9D8B030D-6E8A-4147-A177-3AD203B41FA5}">
                      <a16:colId xmlns:a16="http://schemas.microsoft.com/office/drawing/2014/main" val="1738455890"/>
                    </a:ext>
                  </a:extLst>
                </a:gridCol>
                <a:gridCol w="595805">
                  <a:extLst>
                    <a:ext uri="{9D8B030D-6E8A-4147-A177-3AD203B41FA5}">
                      <a16:colId xmlns:a16="http://schemas.microsoft.com/office/drawing/2014/main" val="1045100443"/>
                    </a:ext>
                  </a:extLst>
                </a:gridCol>
                <a:gridCol w="690378">
                  <a:extLst>
                    <a:ext uri="{9D8B030D-6E8A-4147-A177-3AD203B41FA5}">
                      <a16:colId xmlns:a16="http://schemas.microsoft.com/office/drawing/2014/main" val="1265266603"/>
                    </a:ext>
                  </a:extLst>
                </a:gridCol>
                <a:gridCol w="548520">
                  <a:extLst>
                    <a:ext uri="{9D8B030D-6E8A-4147-A177-3AD203B41FA5}">
                      <a16:colId xmlns:a16="http://schemas.microsoft.com/office/drawing/2014/main" val="177460007"/>
                    </a:ext>
                  </a:extLst>
                </a:gridCol>
                <a:gridCol w="671462">
                  <a:extLst>
                    <a:ext uri="{9D8B030D-6E8A-4147-A177-3AD203B41FA5}">
                      <a16:colId xmlns:a16="http://schemas.microsoft.com/office/drawing/2014/main" val="4119325411"/>
                    </a:ext>
                  </a:extLst>
                </a:gridCol>
                <a:gridCol w="444490">
                  <a:extLst>
                    <a:ext uri="{9D8B030D-6E8A-4147-A177-3AD203B41FA5}">
                      <a16:colId xmlns:a16="http://schemas.microsoft.com/office/drawing/2014/main" val="523772400"/>
                    </a:ext>
                  </a:extLst>
                </a:gridCol>
                <a:gridCol w="605263">
                  <a:extLst>
                    <a:ext uri="{9D8B030D-6E8A-4147-A177-3AD203B41FA5}">
                      <a16:colId xmlns:a16="http://schemas.microsoft.com/office/drawing/2014/main" val="4260212724"/>
                    </a:ext>
                  </a:extLst>
                </a:gridCol>
                <a:gridCol w="397203">
                  <a:extLst>
                    <a:ext uri="{9D8B030D-6E8A-4147-A177-3AD203B41FA5}">
                      <a16:colId xmlns:a16="http://schemas.microsoft.com/office/drawing/2014/main" val="1575077970"/>
                    </a:ext>
                  </a:extLst>
                </a:gridCol>
                <a:gridCol w="652549">
                  <a:extLst>
                    <a:ext uri="{9D8B030D-6E8A-4147-A177-3AD203B41FA5}">
                      <a16:colId xmlns:a16="http://schemas.microsoft.com/office/drawing/2014/main" val="3757571079"/>
                    </a:ext>
                  </a:extLst>
                </a:gridCol>
                <a:gridCol w="567435">
                  <a:extLst>
                    <a:ext uri="{9D8B030D-6E8A-4147-A177-3AD203B41FA5}">
                      <a16:colId xmlns:a16="http://schemas.microsoft.com/office/drawing/2014/main" val="2499405043"/>
                    </a:ext>
                  </a:extLst>
                </a:gridCol>
              </a:tblGrid>
              <a:tr h="364237">
                <a:tc gridSpan="18">
                  <a:txBody>
                    <a:bodyPr/>
                    <a:lstStyle/>
                    <a:p>
                      <a:pPr algn="ctr" fontAlgn="b"/>
                      <a:r>
                        <a:rPr lang="en-US" sz="1800" b="1" i="0" u="sng" strike="noStrike" dirty="0">
                          <a:effectLst/>
                          <a:latin typeface="Times New Roman" panose="02020603050405020304" pitchFamily="18" charset="0"/>
                        </a:rPr>
                        <a:t>WILMINGTON DEPARTMENT OF POLICE</a:t>
                      </a:r>
                    </a:p>
                  </a:txBody>
                  <a:tcPr marL="6814" marR="6814" marT="6814" marB="0" anchor="b">
                    <a:lnL>
                      <a:noFill/>
                    </a:lnL>
                    <a:lnR>
                      <a:noFill/>
                    </a:lnR>
                    <a:lnT>
                      <a:noFill/>
                    </a:lnT>
                    <a:lnB>
                      <a:noFill/>
                    </a:lnB>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529704"/>
                  </a:ext>
                </a:extLst>
              </a:tr>
              <a:tr h="364237">
                <a:tc gridSpan="18">
                  <a:txBody>
                    <a:bodyPr/>
                    <a:lstStyle/>
                    <a:p>
                      <a:pPr algn="ctr" fontAlgn="b"/>
                      <a:r>
                        <a:rPr lang="en-US" sz="1800" b="1" i="0" u="sng" strike="noStrike" dirty="0">
                          <a:effectLst/>
                          <a:latin typeface="Times New Roman" panose="02020603050405020304" pitchFamily="18" charset="0"/>
                        </a:rPr>
                        <a:t>Authorized Strength Demographics</a:t>
                      </a:r>
                    </a:p>
                  </a:txBody>
                  <a:tcPr marL="6814" marR="6814" marT="6814" marB="0" anchor="b">
                    <a:lnL>
                      <a:noFill/>
                    </a:lnL>
                    <a:lnR>
                      <a:noFill/>
                    </a:lnR>
                    <a:lnT>
                      <a:noFill/>
                    </a:lnT>
                    <a:lnB>
                      <a:noFill/>
                    </a:lnB>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47815343"/>
                  </a:ext>
                </a:extLst>
              </a:tr>
              <a:tr h="323331">
                <a:tc gridSpan="2">
                  <a:txBody>
                    <a:bodyPr/>
                    <a:lstStyle/>
                    <a:p>
                      <a:pPr algn="l" fontAlgn="b"/>
                      <a:r>
                        <a:rPr lang="en-US" sz="1400" b="1" i="0" u="none" strike="noStrike" dirty="0">
                          <a:effectLst/>
                          <a:latin typeface="Times New Roman" panose="02020603050405020304" pitchFamily="18" charset="0"/>
                        </a:rPr>
                        <a:t>Authorized Strength: 305</a:t>
                      </a:r>
                    </a:p>
                  </a:txBody>
                  <a:tcPr marL="6814" marR="6814" marT="6814" marB="0" anchor="b">
                    <a:lnL>
                      <a:noFill/>
                    </a:lnL>
                    <a:lnR>
                      <a:noFill/>
                    </a:lnR>
                    <a:lnT>
                      <a:noFill/>
                    </a:lnT>
                    <a:lnB>
                      <a:noFill/>
                    </a:lnB>
                    <a:noFill/>
                  </a:tcPr>
                </a:tc>
                <a:tc hMerge="1">
                  <a:txBody>
                    <a:bodyPr/>
                    <a:lstStyle/>
                    <a:p>
                      <a:endParaRPr lang="en-US"/>
                    </a:p>
                  </a:txBody>
                  <a:tcPr/>
                </a:tc>
                <a:tc>
                  <a:txBody>
                    <a:bodyPr/>
                    <a:lstStyle/>
                    <a:p>
                      <a:pPr algn="l" fontAlgn="b"/>
                      <a:endParaRPr lang="en-US" sz="1400" b="1" i="0" u="none" strike="noStrike">
                        <a:effectLst/>
                        <a:latin typeface="Times New Roman" panose="02020603050405020304" pitchFamily="18" charset="0"/>
                      </a:endParaRPr>
                    </a:p>
                  </a:txBody>
                  <a:tcPr marL="6814" marR="6814" marT="6814" marB="0" anchor="b">
                    <a:lnL>
                      <a:noFill/>
                    </a:lnL>
                    <a:lnR>
                      <a:noFill/>
                    </a:lnR>
                    <a:lnT>
                      <a:noFill/>
                    </a:lnT>
                    <a:lnB>
                      <a:noFill/>
                    </a:lnB>
                    <a:noFill/>
                  </a:tcPr>
                </a:tc>
                <a:tc>
                  <a:txBody>
                    <a:bodyPr/>
                    <a:lstStyle/>
                    <a:p>
                      <a:pPr algn="l" fontAlgn="b"/>
                      <a:endParaRPr lang="en-US" sz="1400" b="0" i="0" u="none" strike="noStrike">
                        <a:effectLst/>
                        <a:latin typeface="Times New Roman" panose="02020603050405020304" pitchFamily="18" charset="0"/>
                      </a:endParaRPr>
                    </a:p>
                  </a:txBody>
                  <a:tcPr marL="6814" marR="6814" marT="6814" marB="0" anchor="b">
                    <a:lnL>
                      <a:noFill/>
                    </a:lnL>
                    <a:lnR>
                      <a:noFill/>
                    </a:lnR>
                    <a:lnT>
                      <a:noFill/>
                    </a:lnT>
                    <a:lnB>
                      <a:noFill/>
                    </a:lnB>
                    <a:noFill/>
                  </a:tcPr>
                </a:tc>
                <a:tc>
                  <a:txBody>
                    <a:bodyPr/>
                    <a:lstStyle/>
                    <a:p>
                      <a:pPr algn="l" fontAlgn="b"/>
                      <a:endParaRPr lang="en-US" sz="1400" b="0" i="0" u="none" strike="noStrike">
                        <a:effectLst/>
                        <a:latin typeface="Times New Roman" panose="02020603050405020304" pitchFamily="18" charset="0"/>
                      </a:endParaRPr>
                    </a:p>
                  </a:txBody>
                  <a:tcPr marL="6814" marR="6814" marT="6814" marB="0" anchor="b">
                    <a:lnL>
                      <a:noFill/>
                    </a:lnL>
                    <a:lnR>
                      <a:noFill/>
                    </a:lnR>
                    <a:lnT>
                      <a:noFill/>
                    </a:lnT>
                    <a:lnB>
                      <a:noFill/>
                    </a:lnB>
                    <a:noFill/>
                  </a:tcPr>
                </a:tc>
                <a:tc>
                  <a:txBody>
                    <a:bodyPr/>
                    <a:lstStyle/>
                    <a:p>
                      <a:pPr algn="l" fontAlgn="b"/>
                      <a:endParaRPr lang="en-US" sz="1400" b="0" i="0" u="none" strike="noStrike">
                        <a:effectLst/>
                        <a:latin typeface="Times New Roman" panose="02020603050405020304" pitchFamily="18" charset="0"/>
                      </a:endParaRPr>
                    </a:p>
                  </a:txBody>
                  <a:tcPr marL="6814" marR="6814" marT="6814" marB="0" anchor="b">
                    <a:lnL>
                      <a:noFill/>
                    </a:lnL>
                    <a:lnR>
                      <a:noFill/>
                    </a:lnR>
                    <a:lnT>
                      <a:noFill/>
                    </a:lnT>
                    <a:lnB>
                      <a:noFill/>
                    </a:lnB>
                    <a:noFill/>
                  </a:tcPr>
                </a:tc>
                <a:tc>
                  <a:txBody>
                    <a:bodyPr/>
                    <a:lstStyle/>
                    <a:p>
                      <a:pPr algn="l" fontAlgn="b"/>
                      <a:endParaRPr lang="en-US" sz="1400" b="0" i="0" u="none" strike="noStrike">
                        <a:effectLst/>
                        <a:latin typeface="Times New Roman" panose="02020603050405020304" pitchFamily="18" charset="0"/>
                      </a:endParaRPr>
                    </a:p>
                  </a:txBody>
                  <a:tcPr marL="6814" marR="6814" marT="6814" marB="0" anchor="b">
                    <a:lnL>
                      <a:noFill/>
                    </a:lnL>
                    <a:lnR>
                      <a:noFill/>
                    </a:lnR>
                    <a:lnT>
                      <a:noFill/>
                    </a:lnT>
                    <a:lnB>
                      <a:noFill/>
                    </a:lnB>
                    <a:noFill/>
                  </a:tcPr>
                </a:tc>
                <a:tc>
                  <a:txBody>
                    <a:bodyPr/>
                    <a:lstStyle/>
                    <a:p>
                      <a:pPr algn="l" fontAlgn="b"/>
                      <a:endParaRPr lang="en-US" sz="1400" b="1" i="0" u="none" strike="noStrike">
                        <a:effectLst/>
                        <a:latin typeface="Times New Roman" panose="02020603050405020304" pitchFamily="18" charset="0"/>
                      </a:endParaRPr>
                    </a:p>
                  </a:txBody>
                  <a:tcPr marL="6814" marR="6814" marT="6814" marB="0" anchor="b">
                    <a:lnL>
                      <a:noFill/>
                    </a:lnL>
                    <a:lnR>
                      <a:noFill/>
                    </a:lnR>
                    <a:lnT>
                      <a:noFill/>
                    </a:lnT>
                    <a:lnB>
                      <a:noFill/>
                    </a:lnB>
                    <a:noFill/>
                  </a:tcPr>
                </a:tc>
                <a:tc>
                  <a:txBody>
                    <a:bodyPr/>
                    <a:lstStyle/>
                    <a:p>
                      <a:pPr algn="l" fontAlgn="b"/>
                      <a:endParaRPr lang="en-US" sz="1400" b="1" i="0" u="none" strike="noStrike">
                        <a:effectLst/>
                        <a:latin typeface="Times New Roman" panose="02020603050405020304" pitchFamily="18" charset="0"/>
                      </a:endParaRPr>
                    </a:p>
                  </a:txBody>
                  <a:tcPr marL="6814" marR="6814" marT="6814" marB="0" anchor="b">
                    <a:lnL>
                      <a:noFill/>
                    </a:lnL>
                    <a:lnR>
                      <a:noFill/>
                    </a:lnR>
                    <a:lnT>
                      <a:noFill/>
                    </a:lnT>
                    <a:lnB>
                      <a:noFill/>
                    </a:lnB>
                    <a:noFill/>
                  </a:tcPr>
                </a:tc>
                <a:tc>
                  <a:txBody>
                    <a:bodyPr/>
                    <a:lstStyle/>
                    <a:p>
                      <a:pPr algn="l" fontAlgn="b"/>
                      <a:endParaRPr lang="en-US" sz="1400" b="0" i="0" u="none" strike="noStrike">
                        <a:effectLst/>
                        <a:latin typeface="Times New Roman" panose="02020603050405020304" pitchFamily="18" charset="0"/>
                      </a:endParaRPr>
                    </a:p>
                  </a:txBody>
                  <a:tcPr marL="6814" marR="6814" marT="6814" marB="0" anchor="b">
                    <a:lnL>
                      <a:noFill/>
                    </a:lnL>
                    <a:lnR>
                      <a:noFill/>
                    </a:lnR>
                    <a:lnT>
                      <a:noFill/>
                    </a:lnT>
                    <a:lnB>
                      <a:noFill/>
                    </a:lnB>
                    <a:noFill/>
                  </a:tcPr>
                </a:tc>
                <a:tc>
                  <a:txBody>
                    <a:bodyPr/>
                    <a:lstStyle/>
                    <a:p>
                      <a:pPr algn="l" fontAlgn="b"/>
                      <a:endParaRPr lang="en-US" sz="1400" b="0" i="0" u="none" strike="noStrike">
                        <a:effectLst/>
                        <a:latin typeface="Times New Roman" panose="02020603050405020304" pitchFamily="18" charset="0"/>
                      </a:endParaRPr>
                    </a:p>
                  </a:txBody>
                  <a:tcPr marL="6814" marR="6814" marT="6814" marB="0" anchor="b">
                    <a:lnL>
                      <a:noFill/>
                    </a:lnL>
                    <a:lnR>
                      <a:noFill/>
                    </a:lnR>
                    <a:lnT>
                      <a:noFill/>
                    </a:lnT>
                    <a:lnB>
                      <a:noFill/>
                    </a:lnB>
                    <a:noFill/>
                  </a:tcPr>
                </a:tc>
                <a:tc>
                  <a:txBody>
                    <a:bodyPr/>
                    <a:lstStyle/>
                    <a:p>
                      <a:pPr algn="l" fontAlgn="b"/>
                      <a:endParaRPr lang="en-US" sz="1400" b="1" i="0" u="none" strike="noStrike">
                        <a:effectLst/>
                        <a:latin typeface="Times New Roman" panose="02020603050405020304" pitchFamily="18" charset="0"/>
                      </a:endParaRPr>
                    </a:p>
                  </a:txBody>
                  <a:tcPr marL="6814" marR="6814" marT="6814" marB="0" anchor="b">
                    <a:lnL>
                      <a:noFill/>
                    </a:lnL>
                    <a:lnR>
                      <a:noFill/>
                    </a:lnR>
                    <a:lnT>
                      <a:noFill/>
                    </a:lnT>
                    <a:lnB>
                      <a:noFill/>
                    </a:lnB>
                    <a:noFill/>
                  </a:tcPr>
                </a:tc>
                <a:tc>
                  <a:txBody>
                    <a:bodyPr/>
                    <a:lstStyle/>
                    <a:p>
                      <a:pPr algn="l" fontAlgn="b"/>
                      <a:endParaRPr lang="en-US" sz="1400" b="1" i="0" u="none" strike="noStrike">
                        <a:effectLst/>
                        <a:latin typeface="Times New Roman" panose="02020603050405020304" pitchFamily="18" charset="0"/>
                      </a:endParaRPr>
                    </a:p>
                  </a:txBody>
                  <a:tcPr marL="6814" marR="6814" marT="6814" marB="0" anchor="b">
                    <a:lnL>
                      <a:noFill/>
                    </a:lnL>
                    <a:lnR>
                      <a:noFill/>
                    </a:lnR>
                    <a:lnT>
                      <a:noFill/>
                    </a:lnT>
                    <a:lnB>
                      <a:noFill/>
                    </a:lnB>
                    <a:noFill/>
                  </a:tcPr>
                </a:tc>
                <a:tc>
                  <a:txBody>
                    <a:bodyPr/>
                    <a:lstStyle/>
                    <a:p>
                      <a:pPr algn="l" fontAlgn="b"/>
                      <a:endParaRPr lang="en-US" sz="1400" b="1" i="0" u="none" strike="noStrike">
                        <a:effectLst/>
                        <a:latin typeface="Times New Roman" panose="02020603050405020304" pitchFamily="18" charset="0"/>
                      </a:endParaRPr>
                    </a:p>
                  </a:txBody>
                  <a:tcPr marL="6814" marR="6814" marT="6814" marB="0" anchor="b">
                    <a:lnL>
                      <a:noFill/>
                    </a:lnL>
                    <a:lnR>
                      <a:noFill/>
                    </a:lnR>
                    <a:lnT>
                      <a:noFill/>
                    </a:lnT>
                    <a:lnB>
                      <a:noFill/>
                    </a:lnB>
                    <a:noFill/>
                  </a:tcPr>
                </a:tc>
                <a:tc>
                  <a:txBody>
                    <a:bodyPr/>
                    <a:lstStyle/>
                    <a:p>
                      <a:pPr algn="l" fontAlgn="b"/>
                      <a:endParaRPr lang="en-US" sz="1400" b="1" i="0" u="none" strike="noStrike">
                        <a:effectLst/>
                        <a:latin typeface="Times New Roman" panose="02020603050405020304" pitchFamily="18" charset="0"/>
                      </a:endParaRPr>
                    </a:p>
                  </a:txBody>
                  <a:tcPr marL="6814" marR="6814" marT="6814" marB="0" anchor="b">
                    <a:lnL>
                      <a:noFill/>
                    </a:lnL>
                    <a:lnR>
                      <a:noFill/>
                    </a:lnR>
                    <a:lnT>
                      <a:noFill/>
                    </a:lnT>
                    <a:lnB>
                      <a:noFill/>
                    </a:lnB>
                    <a:noFill/>
                  </a:tcPr>
                </a:tc>
                <a:tc>
                  <a:txBody>
                    <a:bodyPr/>
                    <a:lstStyle/>
                    <a:p>
                      <a:pPr algn="l" fontAlgn="b"/>
                      <a:endParaRPr lang="en-US" sz="1400" b="0" i="0" u="none" strike="noStrike">
                        <a:effectLst/>
                        <a:latin typeface="Times New Roman" panose="02020603050405020304" pitchFamily="18" charset="0"/>
                      </a:endParaRPr>
                    </a:p>
                  </a:txBody>
                  <a:tcPr marL="6814" marR="6814" marT="6814" marB="0" anchor="b">
                    <a:lnL>
                      <a:noFill/>
                    </a:lnL>
                    <a:lnR>
                      <a:noFill/>
                    </a:lnR>
                    <a:lnT>
                      <a:noFill/>
                    </a:lnT>
                    <a:lnB>
                      <a:noFill/>
                    </a:lnB>
                    <a:noFill/>
                  </a:tcPr>
                </a:tc>
                <a:tc>
                  <a:txBody>
                    <a:bodyPr/>
                    <a:lstStyle/>
                    <a:p>
                      <a:pPr algn="l" fontAlgn="b"/>
                      <a:endParaRPr lang="en-US" sz="1400" b="0" i="0" u="none" strike="noStrike">
                        <a:effectLst/>
                        <a:latin typeface="Times New Roman" panose="02020603050405020304" pitchFamily="18" charset="0"/>
                      </a:endParaRPr>
                    </a:p>
                  </a:txBody>
                  <a:tcPr marL="6814" marR="6814" marT="6814" marB="0" anchor="b">
                    <a:lnL>
                      <a:noFill/>
                    </a:lnL>
                    <a:lnR>
                      <a:noFill/>
                    </a:lnR>
                    <a:lnT>
                      <a:noFill/>
                    </a:lnT>
                    <a:lnB>
                      <a:noFill/>
                    </a:lnB>
                    <a:noFill/>
                  </a:tcPr>
                </a:tc>
                <a:tc>
                  <a:txBody>
                    <a:bodyPr/>
                    <a:lstStyle/>
                    <a:p>
                      <a:pPr algn="ctr" fontAlgn="b"/>
                      <a:endParaRPr lang="en-US" sz="1400" b="1" i="0" u="none" strike="noStrike" dirty="0">
                        <a:effectLst/>
                        <a:latin typeface="Times New Roman" panose="02020603050405020304" pitchFamily="18" charset="0"/>
                      </a:endParaRPr>
                    </a:p>
                  </a:txBody>
                  <a:tcPr marL="6814" marR="6814" marT="6814" marB="0" anchor="b">
                    <a:lnL>
                      <a:noFill/>
                    </a:lnL>
                    <a:lnR>
                      <a:noFill/>
                    </a:lnR>
                    <a:lnT>
                      <a:noFill/>
                    </a:lnT>
                    <a:lnB>
                      <a:noFill/>
                    </a:lnB>
                    <a:noFill/>
                  </a:tcPr>
                </a:tc>
                <a:extLst>
                  <a:ext uri="{0D108BD9-81ED-4DB2-BD59-A6C34878D82A}">
                    <a16:rowId xmlns:a16="http://schemas.microsoft.com/office/drawing/2014/main" val="1520063677"/>
                  </a:ext>
                </a:extLst>
              </a:tr>
              <a:tr h="293108">
                <a:tc>
                  <a:txBody>
                    <a:bodyPr/>
                    <a:lstStyle/>
                    <a:p>
                      <a:pPr algn="l" fontAlgn="b"/>
                      <a:r>
                        <a:rPr lang="en-US" sz="1200" b="1" i="0" u="none" strike="noStrike" dirty="0">
                          <a:effectLst/>
                          <a:latin typeface="Times New Roman" panose="02020603050405020304" pitchFamily="18" charset="0"/>
                        </a:rPr>
                        <a:t>Current Strength:  273</a:t>
                      </a:r>
                    </a:p>
                  </a:txBody>
                  <a:tcPr marL="6814" marR="6814" marT="6814" marB="0" anchor="b">
                    <a:lnL>
                      <a:noFill/>
                    </a:lnL>
                    <a:lnR>
                      <a:noFill/>
                    </a:lnR>
                    <a:lnT>
                      <a:noFill/>
                    </a:lnT>
                    <a:lnB>
                      <a:noFill/>
                    </a:lnB>
                    <a:noFill/>
                  </a:tcPr>
                </a:tc>
                <a:tc>
                  <a:txBody>
                    <a:bodyPr/>
                    <a:lstStyle/>
                    <a:p>
                      <a:pPr algn="l" fontAlgn="b"/>
                      <a:endParaRPr lang="en-US" sz="1400" b="0" i="0" u="none" strike="noStrike" dirty="0">
                        <a:effectLst/>
                        <a:latin typeface="Times New Roman" panose="02020603050405020304" pitchFamily="18" charset="0"/>
                      </a:endParaRPr>
                    </a:p>
                  </a:txBody>
                  <a:tcPr marL="6814" marR="6814" marT="6814"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l" fontAlgn="b"/>
                      <a:endParaRPr lang="en-US" sz="1400" b="0" i="0" u="none" strike="noStrike">
                        <a:effectLst/>
                        <a:latin typeface="Times New Roman" panose="02020603050405020304" pitchFamily="18" charset="0"/>
                      </a:endParaRPr>
                    </a:p>
                  </a:txBody>
                  <a:tcPr marL="6814" marR="6814" marT="6814"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l" fontAlgn="b"/>
                      <a:endParaRPr lang="en-US" sz="1400" b="0" i="0" u="none" strike="noStrike">
                        <a:effectLst/>
                        <a:latin typeface="Times New Roman" panose="02020603050405020304" pitchFamily="18" charset="0"/>
                      </a:endParaRPr>
                    </a:p>
                  </a:txBody>
                  <a:tcPr marL="6814" marR="6814" marT="6814"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l" fontAlgn="b"/>
                      <a:endParaRPr lang="en-US" sz="1400" b="0" i="0" u="none" strike="noStrike">
                        <a:effectLst/>
                        <a:latin typeface="Times New Roman" panose="02020603050405020304" pitchFamily="18" charset="0"/>
                      </a:endParaRPr>
                    </a:p>
                  </a:txBody>
                  <a:tcPr marL="6814" marR="6814" marT="6814"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l" fontAlgn="b"/>
                      <a:endParaRPr lang="en-US" sz="1400" b="0" i="0" u="none" strike="noStrike">
                        <a:effectLst/>
                        <a:latin typeface="Times New Roman" panose="02020603050405020304" pitchFamily="18" charset="0"/>
                      </a:endParaRPr>
                    </a:p>
                  </a:txBody>
                  <a:tcPr marL="6814" marR="6814" marT="6814"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l" fontAlgn="b"/>
                      <a:endParaRPr lang="en-US" sz="1400" b="0" i="0" u="none" strike="noStrike">
                        <a:effectLst/>
                        <a:latin typeface="Times New Roman" panose="02020603050405020304" pitchFamily="18" charset="0"/>
                      </a:endParaRPr>
                    </a:p>
                  </a:txBody>
                  <a:tcPr marL="6814" marR="6814" marT="6814"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l" fontAlgn="b"/>
                      <a:endParaRPr lang="en-US" sz="1400" b="0" i="0" u="none" strike="noStrike">
                        <a:effectLst/>
                        <a:latin typeface="Times New Roman" panose="02020603050405020304" pitchFamily="18" charset="0"/>
                      </a:endParaRPr>
                    </a:p>
                  </a:txBody>
                  <a:tcPr marL="6814" marR="6814" marT="6814"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l" fontAlgn="b"/>
                      <a:endParaRPr lang="en-US" sz="1400" b="0" i="0" u="none" strike="noStrike">
                        <a:effectLst/>
                        <a:latin typeface="Times New Roman" panose="02020603050405020304" pitchFamily="18" charset="0"/>
                      </a:endParaRPr>
                    </a:p>
                  </a:txBody>
                  <a:tcPr marL="6814" marR="6814" marT="6814"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l" fontAlgn="b"/>
                      <a:endParaRPr lang="en-US" sz="1400" b="0" i="0" u="none" strike="noStrike">
                        <a:effectLst/>
                        <a:latin typeface="Times New Roman" panose="02020603050405020304" pitchFamily="18" charset="0"/>
                      </a:endParaRPr>
                    </a:p>
                  </a:txBody>
                  <a:tcPr marL="6814" marR="6814" marT="6814"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l" fontAlgn="b"/>
                      <a:endParaRPr lang="en-US" sz="1400" b="0" i="0" u="none" strike="noStrike">
                        <a:effectLst/>
                        <a:latin typeface="Times New Roman" panose="02020603050405020304" pitchFamily="18" charset="0"/>
                      </a:endParaRPr>
                    </a:p>
                  </a:txBody>
                  <a:tcPr marL="6814" marR="6814" marT="6814"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l" fontAlgn="b"/>
                      <a:endParaRPr lang="en-US" sz="1400" b="0" i="0" u="none" strike="noStrike">
                        <a:effectLst/>
                        <a:latin typeface="Times New Roman" panose="02020603050405020304" pitchFamily="18" charset="0"/>
                      </a:endParaRPr>
                    </a:p>
                  </a:txBody>
                  <a:tcPr marL="6814" marR="6814" marT="6814"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l" fontAlgn="b"/>
                      <a:endParaRPr lang="en-US" sz="1400" b="0" i="0" u="none" strike="noStrike">
                        <a:effectLst/>
                        <a:latin typeface="Times New Roman" panose="02020603050405020304" pitchFamily="18" charset="0"/>
                      </a:endParaRPr>
                    </a:p>
                  </a:txBody>
                  <a:tcPr marL="6814" marR="6814" marT="6814"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l" fontAlgn="b"/>
                      <a:endParaRPr lang="en-US" sz="1400" b="0" i="0" u="none" strike="noStrike">
                        <a:effectLst/>
                        <a:latin typeface="Times New Roman" panose="02020603050405020304" pitchFamily="18" charset="0"/>
                      </a:endParaRPr>
                    </a:p>
                  </a:txBody>
                  <a:tcPr marL="6814" marR="6814" marT="6814"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l" fontAlgn="b"/>
                      <a:endParaRPr lang="en-US" sz="1400" b="0" i="0" u="none" strike="noStrike">
                        <a:effectLst/>
                        <a:latin typeface="Times New Roman" panose="02020603050405020304" pitchFamily="18" charset="0"/>
                      </a:endParaRPr>
                    </a:p>
                  </a:txBody>
                  <a:tcPr marL="6814" marR="6814" marT="6814"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l" fontAlgn="b"/>
                      <a:endParaRPr lang="en-US" sz="1400" b="0" i="0" u="none" strike="noStrike">
                        <a:effectLst/>
                        <a:latin typeface="Times New Roman" panose="02020603050405020304" pitchFamily="18" charset="0"/>
                      </a:endParaRPr>
                    </a:p>
                  </a:txBody>
                  <a:tcPr marL="6814" marR="6814" marT="6814"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l" fontAlgn="b"/>
                      <a:endParaRPr lang="en-US" sz="1400" b="0" i="0" u="none" strike="noStrike">
                        <a:effectLst/>
                        <a:latin typeface="Times New Roman" panose="02020603050405020304" pitchFamily="18" charset="0"/>
                      </a:endParaRPr>
                    </a:p>
                  </a:txBody>
                  <a:tcPr marL="6814" marR="6814" marT="6814"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l" fontAlgn="b"/>
                      <a:endParaRPr lang="en-US" sz="1400" b="0" i="0" u="none" strike="noStrike" dirty="0">
                        <a:effectLst/>
                        <a:latin typeface="Times New Roman" panose="02020603050405020304" pitchFamily="18" charset="0"/>
                      </a:endParaRPr>
                    </a:p>
                  </a:txBody>
                  <a:tcPr marL="6814" marR="6814" marT="6814" marB="0" anchor="b">
                    <a:lnL>
                      <a:noFill/>
                    </a:lnL>
                    <a:lnR>
                      <a:noFill/>
                    </a:lnR>
                    <a:lnT>
                      <a:noFill/>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71185691"/>
                  </a:ext>
                </a:extLst>
              </a:tr>
              <a:tr h="297140">
                <a:tc>
                  <a:txBody>
                    <a:bodyPr/>
                    <a:lstStyle/>
                    <a:p>
                      <a:pPr algn="l" fontAlgn="b"/>
                      <a:endParaRPr lang="en-US" sz="1400" b="0" i="0" u="none" strike="noStrike" dirty="0">
                        <a:effectLst/>
                        <a:latin typeface="Times New Roman" panose="02020603050405020304" pitchFamily="18" charset="0"/>
                      </a:endParaRPr>
                    </a:p>
                  </a:txBody>
                  <a:tcPr marL="6814" marR="6814" marT="6814"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gridSpan="8">
                  <a:txBody>
                    <a:bodyPr/>
                    <a:lstStyle/>
                    <a:p>
                      <a:pPr algn="ctr" fontAlgn="b"/>
                      <a:r>
                        <a:rPr lang="en-US" sz="1400" b="1" i="0" u="none" strike="noStrike" dirty="0">
                          <a:effectLst/>
                          <a:latin typeface="Times New Roman" panose="02020603050405020304" pitchFamily="18" charset="0"/>
                        </a:rPr>
                        <a:t>MALES</a:t>
                      </a:r>
                    </a:p>
                  </a:txBody>
                  <a:tcPr marL="6814" marR="6814" marT="681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8">
                  <a:txBody>
                    <a:bodyPr/>
                    <a:lstStyle/>
                    <a:p>
                      <a:pPr algn="ctr" fontAlgn="b"/>
                      <a:r>
                        <a:rPr lang="en-US" sz="1400" b="1" i="0" u="none" strike="noStrike">
                          <a:effectLst/>
                          <a:latin typeface="Times New Roman" panose="02020603050405020304" pitchFamily="18" charset="0"/>
                        </a:rPr>
                        <a:t>FEMALES</a:t>
                      </a:r>
                    </a:p>
                  </a:txBody>
                  <a:tcPr marL="6814" marR="6814" marT="681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r>
                        <a:rPr lang="en-US" sz="1400" b="0" i="0" u="none" strike="noStrike" dirty="0">
                          <a:effectLst/>
                          <a:latin typeface="Times New Roman" panose="02020603050405020304" pitchFamily="18" charset="0"/>
                        </a:rPr>
                        <a:t> </a:t>
                      </a:r>
                    </a:p>
                  </a:txBody>
                  <a:tcPr marL="6814" marR="6814" marT="681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99996303"/>
                  </a:ext>
                </a:extLst>
              </a:tr>
              <a:tr h="297140">
                <a:tc>
                  <a:txBody>
                    <a:bodyPr/>
                    <a:lstStyle/>
                    <a:p>
                      <a:pPr algn="l" fontAlgn="b"/>
                      <a:r>
                        <a:rPr lang="en-US" sz="1200" b="1" i="0" u="none" strike="noStrike" dirty="0">
                          <a:effectLst/>
                          <a:latin typeface="Times New Roman" panose="02020603050405020304" pitchFamily="18" charset="0"/>
                        </a:rPr>
                        <a:t>SWORN PERSONNEL</a:t>
                      </a:r>
                    </a:p>
                  </a:txBody>
                  <a:tcPr marL="6814" marR="6814" marT="681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2">
                  <a:txBody>
                    <a:bodyPr/>
                    <a:lstStyle/>
                    <a:p>
                      <a:pPr algn="ctr" fontAlgn="b"/>
                      <a:r>
                        <a:rPr lang="en-US" sz="1400" b="1" i="0" u="none" strike="noStrike" dirty="0">
                          <a:effectLst/>
                          <a:latin typeface="Times New Roman" panose="02020603050405020304" pitchFamily="18" charset="0"/>
                        </a:rPr>
                        <a:t>White</a:t>
                      </a:r>
                    </a:p>
                  </a:txBody>
                  <a:tcPr marL="6814" marR="6814" marT="681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tc gridSpan="2">
                  <a:txBody>
                    <a:bodyPr/>
                    <a:lstStyle/>
                    <a:p>
                      <a:pPr algn="ctr" fontAlgn="b"/>
                      <a:r>
                        <a:rPr lang="en-US" sz="1400" b="1" i="0" u="none" strike="noStrike">
                          <a:effectLst/>
                          <a:latin typeface="Times New Roman" panose="02020603050405020304" pitchFamily="18" charset="0"/>
                        </a:rPr>
                        <a:t>Black</a:t>
                      </a:r>
                    </a:p>
                  </a:txBody>
                  <a:tcPr marL="6814" marR="6814" marT="68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tc gridSpan="2">
                  <a:txBody>
                    <a:bodyPr/>
                    <a:lstStyle/>
                    <a:p>
                      <a:pPr algn="ctr" fontAlgn="b"/>
                      <a:r>
                        <a:rPr lang="en-US" sz="1400" b="1" i="0" u="none" strike="noStrike">
                          <a:effectLst/>
                          <a:latin typeface="Times New Roman" panose="02020603050405020304" pitchFamily="18" charset="0"/>
                        </a:rPr>
                        <a:t>Hispanic</a:t>
                      </a:r>
                    </a:p>
                  </a:txBody>
                  <a:tcPr marL="6814" marR="6814" marT="68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tc gridSpan="2">
                  <a:txBody>
                    <a:bodyPr/>
                    <a:lstStyle/>
                    <a:p>
                      <a:pPr algn="ctr" fontAlgn="b"/>
                      <a:r>
                        <a:rPr lang="en-US" sz="1400" b="1" i="0" u="none" strike="noStrike">
                          <a:effectLst/>
                          <a:latin typeface="Times New Roman" panose="02020603050405020304" pitchFamily="18" charset="0"/>
                        </a:rPr>
                        <a:t>Other</a:t>
                      </a:r>
                    </a:p>
                  </a:txBody>
                  <a:tcPr marL="6814" marR="6814" marT="68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tc gridSpan="2">
                  <a:txBody>
                    <a:bodyPr/>
                    <a:lstStyle/>
                    <a:p>
                      <a:pPr algn="ctr" fontAlgn="b"/>
                      <a:r>
                        <a:rPr lang="en-US" sz="1400" b="1" i="0" u="none" strike="noStrike">
                          <a:effectLst/>
                          <a:latin typeface="Times New Roman" panose="02020603050405020304" pitchFamily="18" charset="0"/>
                        </a:rPr>
                        <a:t>White</a:t>
                      </a:r>
                    </a:p>
                  </a:txBody>
                  <a:tcPr marL="6814" marR="6814" marT="68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tc gridSpan="2">
                  <a:txBody>
                    <a:bodyPr/>
                    <a:lstStyle/>
                    <a:p>
                      <a:pPr algn="ctr" fontAlgn="b"/>
                      <a:r>
                        <a:rPr lang="en-US" sz="1400" b="1" i="0" u="none" strike="noStrike">
                          <a:effectLst/>
                          <a:latin typeface="Times New Roman" panose="02020603050405020304" pitchFamily="18" charset="0"/>
                        </a:rPr>
                        <a:t>Black</a:t>
                      </a:r>
                    </a:p>
                  </a:txBody>
                  <a:tcPr marL="6814" marR="6814" marT="68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tc gridSpan="2">
                  <a:txBody>
                    <a:bodyPr/>
                    <a:lstStyle/>
                    <a:p>
                      <a:pPr algn="ctr" fontAlgn="b"/>
                      <a:r>
                        <a:rPr lang="en-US" sz="1400" b="1" i="0" u="none" strike="noStrike">
                          <a:effectLst/>
                          <a:latin typeface="Times New Roman" panose="02020603050405020304" pitchFamily="18" charset="0"/>
                        </a:rPr>
                        <a:t>Hispanic</a:t>
                      </a:r>
                    </a:p>
                  </a:txBody>
                  <a:tcPr marL="6814" marR="6814" marT="68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tc gridSpan="2">
                  <a:txBody>
                    <a:bodyPr/>
                    <a:lstStyle/>
                    <a:p>
                      <a:pPr algn="ctr" fontAlgn="b"/>
                      <a:r>
                        <a:rPr lang="en-US" sz="1400" b="1" i="0" u="none" strike="noStrike">
                          <a:effectLst/>
                          <a:latin typeface="Times New Roman" panose="02020603050405020304" pitchFamily="18" charset="0"/>
                        </a:rPr>
                        <a:t>Other</a:t>
                      </a:r>
                    </a:p>
                  </a:txBody>
                  <a:tcPr marL="6814" marR="6814" marT="68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tc>
                  <a:txBody>
                    <a:bodyPr/>
                    <a:lstStyle/>
                    <a:p>
                      <a:pPr algn="ctr" fontAlgn="b"/>
                      <a:r>
                        <a:rPr lang="en-US" sz="1400" b="1" i="0" u="none" strike="noStrike" dirty="0">
                          <a:effectLst/>
                          <a:latin typeface="Times New Roman" panose="02020603050405020304" pitchFamily="18" charset="0"/>
                        </a:rPr>
                        <a:t>Totals</a:t>
                      </a:r>
                    </a:p>
                  </a:txBody>
                  <a:tcPr marL="6814" marR="6814" marT="681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8499440"/>
                  </a:ext>
                </a:extLst>
              </a:tr>
              <a:tr h="288298">
                <a:tc>
                  <a:txBody>
                    <a:bodyPr/>
                    <a:lstStyle/>
                    <a:p>
                      <a:pPr algn="l" fontAlgn="b"/>
                      <a:r>
                        <a:rPr lang="en-US" sz="1200" b="1" i="0" u="none" strike="noStrike" dirty="0">
                          <a:effectLst/>
                          <a:latin typeface="Times New Roman" panose="02020603050405020304" pitchFamily="18" charset="0"/>
                        </a:rPr>
                        <a:t>CHIEF</a:t>
                      </a:r>
                    </a:p>
                  </a:txBody>
                  <a:tcPr marL="6814" marR="6814" marT="681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0</a:t>
                      </a:r>
                    </a:p>
                  </a:txBody>
                  <a:tcPr marL="6814" marR="6814" marT="681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0.00%</a:t>
                      </a:r>
                    </a:p>
                  </a:txBody>
                  <a:tcPr marL="6814" marR="6814" marT="681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0</a:t>
                      </a:r>
                    </a:p>
                  </a:txBody>
                  <a:tcPr marL="6814" marR="6814" marT="681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0.00%</a:t>
                      </a:r>
                    </a:p>
                  </a:txBody>
                  <a:tcPr marL="6814" marR="6814" marT="681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1</a:t>
                      </a:r>
                    </a:p>
                  </a:txBody>
                  <a:tcPr marL="6814" marR="6814" marT="681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0.35%</a:t>
                      </a:r>
                    </a:p>
                  </a:txBody>
                  <a:tcPr marL="6814" marR="6814" marT="681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0</a:t>
                      </a:r>
                    </a:p>
                  </a:txBody>
                  <a:tcPr marL="6814" marR="6814" marT="681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0.00%</a:t>
                      </a:r>
                    </a:p>
                  </a:txBody>
                  <a:tcPr marL="6814" marR="6814" marT="681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dirty="0">
                          <a:effectLst/>
                          <a:latin typeface="Times New Roman" panose="02020603050405020304" pitchFamily="18" charset="0"/>
                        </a:rPr>
                        <a:t>0</a:t>
                      </a:r>
                    </a:p>
                  </a:txBody>
                  <a:tcPr marL="6814" marR="6814" marT="681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0.00%</a:t>
                      </a:r>
                    </a:p>
                  </a:txBody>
                  <a:tcPr marL="6814" marR="6814" marT="681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0</a:t>
                      </a:r>
                    </a:p>
                  </a:txBody>
                  <a:tcPr marL="6814" marR="6814" marT="681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0.00%</a:t>
                      </a:r>
                    </a:p>
                  </a:txBody>
                  <a:tcPr marL="6814" marR="6814" marT="681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0</a:t>
                      </a:r>
                    </a:p>
                  </a:txBody>
                  <a:tcPr marL="6814" marR="6814" marT="681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0.00%</a:t>
                      </a:r>
                    </a:p>
                  </a:txBody>
                  <a:tcPr marL="6814" marR="6814" marT="681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0</a:t>
                      </a:r>
                    </a:p>
                  </a:txBody>
                  <a:tcPr marL="6814" marR="6814" marT="681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0.00%</a:t>
                      </a:r>
                    </a:p>
                  </a:txBody>
                  <a:tcPr marL="6814" marR="6814" marT="681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1" i="0" u="none" strike="noStrike" dirty="0">
                          <a:effectLst/>
                          <a:latin typeface="Times New Roman" panose="02020603050405020304" pitchFamily="18" charset="0"/>
                        </a:rPr>
                        <a:t>1</a:t>
                      </a:r>
                    </a:p>
                  </a:txBody>
                  <a:tcPr marL="6814" marR="6814" marT="681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31581547"/>
                  </a:ext>
                </a:extLst>
              </a:tr>
              <a:tr h="288298">
                <a:tc>
                  <a:txBody>
                    <a:bodyPr/>
                    <a:lstStyle/>
                    <a:p>
                      <a:pPr algn="l" fontAlgn="b"/>
                      <a:r>
                        <a:rPr lang="en-US" sz="1200" b="1" i="0" u="none" strike="noStrike">
                          <a:effectLst/>
                          <a:latin typeface="Times New Roman" panose="02020603050405020304" pitchFamily="18" charset="0"/>
                        </a:rPr>
                        <a:t>MAJOR</a:t>
                      </a:r>
                    </a:p>
                  </a:txBody>
                  <a:tcPr marL="6814" marR="6814" marT="681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dirty="0">
                          <a:effectLst/>
                          <a:latin typeface="Times New Roman" panose="02020603050405020304" pitchFamily="18" charset="0"/>
                        </a:rPr>
                        <a:t>0</a:t>
                      </a:r>
                    </a:p>
                  </a:txBody>
                  <a:tcPr marL="6814" marR="6814" marT="681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0.00%</a:t>
                      </a:r>
                    </a:p>
                  </a:txBody>
                  <a:tcPr marL="6814" marR="6814" marT="681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dirty="0">
                          <a:effectLst/>
                          <a:latin typeface="Times New Roman" panose="02020603050405020304" pitchFamily="18" charset="0"/>
                        </a:rPr>
                        <a:t>1</a:t>
                      </a:r>
                    </a:p>
                  </a:txBody>
                  <a:tcPr marL="6814" marR="6814" marT="681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0.35%</a:t>
                      </a:r>
                    </a:p>
                  </a:txBody>
                  <a:tcPr marL="6814" marR="6814" marT="681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0</a:t>
                      </a:r>
                    </a:p>
                  </a:txBody>
                  <a:tcPr marL="6814" marR="6814" marT="681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0.00%</a:t>
                      </a:r>
                    </a:p>
                  </a:txBody>
                  <a:tcPr marL="6814" marR="6814" marT="681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0</a:t>
                      </a:r>
                    </a:p>
                  </a:txBody>
                  <a:tcPr marL="6814" marR="6814" marT="681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0.00%</a:t>
                      </a:r>
                    </a:p>
                  </a:txBody>
                  <a:tcPr marL="6814" marR="6814" marT="681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dirty="0">
                          <a:effectLst/>
                          <a:latin typeface="Times New Roman" panose="02020603050405020304" pitchFamily="18" charset="0"/>
                        </a:rPr>
                        <a:t>1</a:t>
                      </a:r>
                    </a:p>
                  </a:txBody>
                  <a:tcPr marL="6814" marR="6814" marT="681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0.00%</a:t>
                      </a:r>
                    </a:p>
                  </a:txBody>
                  <a:tcPr marL="6814" marR="6814" marT="681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0</a:t>
                      </a:r>
                    </a:p>
                  </a:txBody>
                  <a:tcPr marL="6814" marR="6814" marT="681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0.00%</a:t>
                      </a:r>
                    </a:p>
                  </a:txBody>
                  <a:tcPr marL="6814" marR="6814" marT="681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0</a:t>
                      </a:r>
                    </a:p>
                  </a:txBody>
                  <a:tcPr marL="6814" marR="6814" marT="681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0.00%</a:t>
                      </a:r>
                    </a:p>
                  </a:txBody>
                  <a:tcPr marL="6814" marR="6814" marT="681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0</a:t>
                      </a:r>
                    </a:p>
                  </a:txBody>
                  <a:tcPr marL="6814" marR="6814" marT="681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0.00%</a:t>
                      </a:r>
                    </a:p>
                  </a:txBody>
                  <a:tcPr marL="6814" marR="6814" marT="681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1" i="0" u="none" strike="noStrike">
                          <a:effectLst/>
                          <a:latin typeface="Times New Roman" panose="02020603050405020304" pitchFamily="18" charset="0"/>
                        </a:rPr>
                        <a:t>2</a:t>
                      </a:r>
                    </a:p>
                  </a:txBody>
                  <a:tcPr marL="6814" marR="6814" marT="681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950021"/>
                  </a:ext>
                </a:extLst>
              </a:tr>
              <a:tr h="288298">
                <a:tc>
                  <a:txBody>
                    <a:bodyPr/>
                    <a:lstStyle/>
                    <a:p>
                      <a:pPr algn="l" fontAlgn="b"/>
                      <a:r>
                        <a:rPr lang="en-US" sz="1200" b="1" i="0" u="none" strike="noStrike">
                          <a:effectLst/>
                          <a:latin typeface="Times New Roman" panose="02020603050405020304" pitchFamily="18" charset="0"/>
                        </a:rPr>
                        <a:t>CAPTAIN</a:t>
                      </a:r>
                    </a:p>
                  </a:txBody>
                  <a:tcPr marL="6814" marR="6814" marT="681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dirty="0">
                          <a:effectLst/>
                          <a:latin typeface="Times New Roman" panose="02020603050405020304" pitchFamily="18" charset="0"/>
                        </a:rPr>
                        <a:t>5</a:t>
                      </a:r>
                    </a:p>
                  </a:txBody>
                  <a:tcPr marL="6814" marR="6814" marT="681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1.40%</a:t>
                      </a:r>
                    </a:p>
                  </a:txBody>
                  <a:tcPr marL="6814" marR="6814" marT="681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dirty="0">
                          <a:effectLst/>
                          <a:latin typeface="Times New Roman" panose="02020603050405020304" pitchFamily="18" charset="0"/>
                        </a:rPr>
                        <a:t>2</a:t>
                      </a:r>
                    </a:p>
                  </a:txBody>
                  <a:tcPr marL="6814" marR="6814" marT="681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dirty="0">
                          <a:effectLst/>
                          <a:latin typeface="Times New Roman" panose="02020603050405020304" pitchFamily="18" charset="0"/>
                        </a:rPr>
                        <a:t>0.70%</a:t>
                      </a:r>
                    </a:p>
                  </a:txBody>
                  <a:tcPr marL="6814" marR="6814" marT="681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0</a:t>
                      </a:r>
                    </a:p>
                  </a:txBody>
                  <a:tcPr marL="6814" marR="6814" marT="681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0.00%</a:t>
                      </a:r>
                    </a:p>
                  </a:txBody>
                  <a:tcPr marL="6814" marR="6814" marT="681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0</a:t>
                      </a:r>
                    </a:p>
                  </a:txBody>
                  <a:tcPr marL="6814" marR="6814" marT="681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0.00%</a:t>
                      </a:r>
                    </a:p>
                  </a:txBody>
                  <a:tcPr marL="6814" marR="6814" marT="681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dirty="0">
                          <a:effectLst/>
                          <a:latin typeface="Times New Roman" panose="02020603050405020304" pitchFamily="18" charset="0"/>
                        </a:rPr>
                        <a:t>0</a:t>
                      </a:r>
                    </a:p>
                  </a:txBody>
                  <a:tcPr marL="6814" marR="6814" marT="681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0.35%</a:t>
                      </a:r>
                    </a:p>
                  </a:txBody>
                  <a:tcPr marL="6814" marR="6814" marT="681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0</a:t>
                      </a:r>
                    </a:p>
                  </a:txBody>
                  <a:tcPr marL="6814" marR="6814" marT="681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0.00%</a:t>
                      </a:r>
                    </a:p>
                  </a:txBody>
                  <a:tcPr marL="6814" marR="6814" marT="681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0</a:t>
                      </a:r>
                    </a:p>
                  </a:txBody>
                  <a:tcPr marL="6814" marR="6814" marT="681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0.00%</a:t>
                      </a:r>
                    </a:p>
                  </a:txBody>
                  <a:tcPr marL="6814" marR="6814" marT="681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0</a:t>
                      </a:r>
                    </a:p>
                  </a:txBody>
                  <a:tcPr marL="6814" marR="6814" marT="681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0.00%</a:t>
                      </a:r>
                    </a:p>
                  </a:txBody>
                  <a:tcPr marL="6814" marR="6814" marT="681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1" i="0" u="none" strike="noStrike" dirty="0">
                          <a:effectLst/>
                          <a:latin typeface="Times New Roman" panose="02020603050405020304" pitchFamily="18" charset="0"/>
                        </a:rPr>
                        <a:t>7</a:t>
                      </a:r>
                    </a:p>
                  </a:txBody>
                  <a:tcPr marL="6814" marR="6814" marT="681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28964384"/>
                  </a:ext>
                </a:extLst>
              </a:tr>
              <a:tr h="288298">
                <a:tc>
                  <a:txBody>
                    <a:bodyPr/>
                    <a:lstStyle/>
                    <a:p>
                      <a:pPr algn="l" fontAlgn="b"/>
                      <a:r>
                        <a:rPr lang="en-US" sz="1200" b="1" i="0" u="none" strike="noStrike">
                          <a:effectLst/>
                          <a:latin typeface="Times New Roman" panose="02020603050405020304" pitchFamily="18" charset="0"/>
                        </a:rPr>
                        <a:t>LIEUTENANT</a:t>
                      </a:r>
                    </a:p>
                  </a:txBody>
                  <a:tcPr marL="6814" marR="6814" marT="681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dirty="0">
                          <a:effectLst/>
                          <a:latin typeface="Times New Roman" panose="02020603050405020304" pitchFamily="18" charset="0"/>
                        </a:rPr>
                        <a:t>9</a:t>
                      </a:r>
                    </a:p>
                  </a:txBody>
                  <a:tcPr marL="6814" marR="6814" marT="681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dirty="0">
                          <a:effectLst/>
                          <a:latin typeface="Times New Roman" panose="02020603050405020304" pitchFamily="18" charset="0"/>
                        </a:rPr>
                        <a:t>3.15%</a:t>
                      </a:r>
                    </a:p>
                  </a:txBody>
                  <a:tcPr marL="6814" marR="6814" marT="681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dirty="0">
                          <a:effectLst/>
                          <a:latin typeface="Times New Roman" panose="02020603050405020304" pitchFamily="18" charset="0"/>
                        </a:rPr>
                        <a:t>0</a:t>
                      </a:r>
                    </a:p>
                  </a:txBody>
                  <a:tcPr marL="6814" marR="6814" marT="681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dirty="0">
                          <a:effectLst/>
                          <a:latin typeface="Times New Roman" panose="02020603050405020304" pitchFamily="18" charset="0"/>
                        </a:rPr>
                        <a:t>0.35%</a:t>
                      </a:r>
                    </a:p>
                  </a:txBody>
                  <a:tcPr marL="6814" marR="6814" marT="681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dirty="0">
                          <a:effectLst/>
                          <a:latin typeface="Times New Roman" panose="02020603050405020304" pitchFamily="18" charset="0"/>
                        </a:rPr>
                        <a:t>0</a:t>
                      </a:r>
                    </a:p>
                  </a:txBody>
                  <a:tcPr marL="6814" marR="6814" marT="681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0.00%</a:t>
                      </a:r>
                    </a:p>
                  </a:txBody>
                  <a:tcPr marL="6814" marR="6814" marT="681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0</a:t>
                      </a:r>
                    </a:p>
                  </a:txBody>
                  <a:tcPr marL="6814" marR="6814" marT="681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0.00%</a:t>
                      </a:r>
                    </a:p>
                  </a:txBody>
                  <a:tcPr marL="6814" marR="6814" marT="681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dirty="0">
                          <a:effectLst/>
                          <a:latin typeface="Times New Roman" panose="02020603050405020304" pitchFamily="18" charset="0"/>
                        </a:rPr>
                        <a:t>1</a:t>
                      </a:r>
                    </a:p>
                  </a:txBody>
                  <a:tcPr marL="6814" marR="6814" marT="681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0.35%</a:t>
                      </a:r>
                    </a:p>
                  </a:txBody>
                  <a:tcPr marL="6814" marR="6814" marT="681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0</a:t>
                      </a:r>
                    </a:p>
                  </a:txBody>
                  <a:tcPr marL="6814" marR="6814" marT="681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0.00%</a:t>
                      </a:r>
                    </a:p>
                  </a:txBody>
                  <a:tcPr marL="6814" marR="6814" marT="681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0</a:t>
                      </a:r>
                    </a:p>
                  </a:txBody>
                  <a:tcPr marL="6814" marR="6814" marT="681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0.00%</a:t>
                      </a:r>
                    </a:p>
                  </a:txBody>
                  <a:tcPr marL="6814" marR="6814" marT="681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0</a:t>
                      </a:r>
                    </a:p>
                  </a:txBody>
                  <a:tcPr marL="6814" marR="6814" marT="681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0.00%</a:t>
                      </a:r>
                    </a:p>
                  </a:txBody>
                  <a:tcPr marL="6814" marR="6814" marT="681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1" i="0" u="none" strike="noStrike">
                          <a:effectLst/>
                          <a:latin typeface="Times New Roman" panose="02020603050405020304" pitchFamily="18" charset="0"/>
                        </a:rPr>
                        <a:t>11</a:t>
                      </a:r>
                    </a:p>
                  </a:txBody>
                  <a:tcPr marL="6814" marR="6814" marT="681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86124645"/>
                  </a:ext>
                </a:extLst>
              </a:tr>
              <a:tr h="288298">
                <a:tc>
                  <a:txBody>
                    <a:bodyPr/>
                    <a:lstStyle/>
                    <a:p>
                      <a:pPr algn="l" fontAlgn="b"/>
                      <a:r>
                        <a:rPr lang="en-US" sz="1200" b="1" i="0" u="none" strike="noStrike">
                          <a:effectLst/>
                          <a:latin typeface="Times New Roman" panose="02020603050405020304" pitchFamily="18" charset="0"/>
                        </a:rPr>
                        <a:t>SERGEANT</a:t>
                      </a:r>
                    </a:p>
                  </a:txBody>
                  <a:tcPr marL="6814" marR="6814" marT="681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dirty="0">
                          <a:effectLst/>
                          <a:latin typeface="Times New Roman" panose="02020603050405020304" pitchFamily="18" charset="0"/>
                        </a:rPr>
                        <a:t>26</a:t>
                      </a:r>
                    </a:p>
                  </a:txBody>
                  <a:tcPr marL="6814" marR="6814" marT="681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9.09%</a:t>
                      </a:r>
                    </a:p>
                  </a:txBody>
                  <a:tcPr marL="6814" marR="6814" marT="681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dirty="0">
                          <a:effectLst/>
                          <a:latin typeface="Times New Roman" panose="02020603050405020304" pitchFamily="18" charset="0"/>
                        </a:rPr>
                        <a:t>2</a:t>
                      </a:r>
                    </a:p>
                  </a:txBody>
                  <a:tcPr marL="6814" marR="6814" marT="681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dirty="0">
                          <a:effectLst/>
                          <a:latin typeface="Times New Roman" panose="02020603050405020304" pitchFamily="18" charset="0"/>
                        </a:rPr>
                        <a:t>0.70%</a:t>
                      </a:r>
                    </a:p>
                  </a:txBody>
                  <a:tcPr marL="6814" marR="6814" marT="681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dirty="0">
                          <a:effectLst/>
                          <a:latin typeface="Times New Roman" panose="02020603050405020304" pitchFamily="18" charset="0"/>
                        </a:rPr>
                        <a:t>0</a:t>
                      </a:r>
                    </a:p>
                  </a:txBody>
                  <a:tcPr marL="6814" marR="6814" marT="681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dirty="0">
                          <a:effectLst/>
                          <a:latin typeface="Times New Roman" panose="02020603050405020304" pitchFamily="18" charset="0"/>
                        </a:rPr>
                        <a:t>0.00%</a:t>
                      </a:r>
                    </a:p>
                  </a:txBody>
                  <a:tcPr marL="6814" marR="6814" marT="681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1</a:t>
                      </a:r>
                    </a:p>
                  </a:txBody>
                  <a:tcPr marL="6814" marR="6814" marT="681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0.35%</a:t>
                      </a:r>
                    </a:p>
                  </a:txBody>
                  <a:tcPr marL="6814" marR="6814" marT="681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dirty="0">
                          <a:effectLst/>
                          <a:latin typeface="Times New Roman" panose="02020603050405020304" pitchFamily="18" charset="0"/>
                        </a:rPr>
                        <a:t>1</a:t>
                      </a:r>
                    </a:p>
                  </a:txBody>
                  <a:tcPr marL="6814" marR="6814" marT="681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0.70%</a:t>
                      </a:r>
                    </a:p>
                  </a:txBody>
                  <a:tcPr marL="6814" marR="6814" marT="681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1</a:t>
                      </a:r>
                    </a:p>
                  </a:txBody>
                  <a:tcPr marL="6814" marR="6814" marT="681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0.35%</a:t>
                      </a:r>
                    </a:p>
                  </a:txBody>
                  <a:tcPr marL="6814" marR="6814" marT="681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1</a:t>
                      </a:r>
                    </a:p>
                  </a:txBody>
                  <a:tcPr marL="6814" marR="6814" marT="681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0.35%</a:t>
                      </a:r>
                    </a:p>
                  </a:txBody>
                  <a:tcPr marL="6814" marR="6814" marT="681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0</a:t>
                      </a:r>
                    </a:p>
                  </a:txBody>
                  <a:tcPr marL="6814" marR="6814" marT="681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0.00%</a:t>
                      </a:r>
                    </a:p>
                  </a:txBody>
                  <a:tcPr marL="6814" marR="6814" marT="681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1" i="0" u="none" strike="noStrike" dirty="0">
                          <a:effectLst/>
                          <a:latin typeface="Times New Roman" panose="02020603050405020304" pitchFamily="18" charset="0"/>
                        </a:rPr>
                        <a:t>32</a:t>
                      </a:r>
                    </a:p>
                  </a:txBody>
                  <a:tcPr marL="6814" marR="6814" marT="681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7095756"/>
                  </a:ext>
                </a:extLst>
              </a:tr>
              <a:tr h="288298">
                <a:tc>
                  <a:txBody>
                    <a:bodyPr/>
                    <a:lstStyle/>
                    <a:p>
                      <a:pPr algn="l" fontAlgn="b"/>
                      <a:r>
                        <a:rPr lang="en-US" sz="1200" b="1" i="0" u="none" strike="noStrike">
                          <a:effectLst/>
                          <a:latin typeface="Times New Roman" panose="02020603050405020304" pitchFamily="18" charset="0"/>
                        </a:rPr>
                        <a:t>MASTER CORPORAL</a:t>
                      </a:r>
                    </a:p>
                  </a:txBody>
                  <a:tcPr marL="6814" marR="6814" marT="681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dirty="0">
                          <a:effectLst/>
                          <a:latin typeface="Times New Roman" panose="02020603050405020304" pitchFamily="18" charset="0"/>
                        </a:rPr>
                        <a:t>43</a:t>
                      </a:r>
                    </a:p>
                  </a:txBody>
                  <a:tcPr marL="6814" marR="6814" marT="681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18.18%</a:t>
                      </a:r>
                    </a:p>
                  </a:txBody>
                  <a:tcPr marL="6814" marR="6814" marT="681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dirty="0">
                          <a:effectLst/>
                          <a:latin typeface="Times New Roman" panose="02020603050405020304" pitchFamily="18" charset="0"/>
                        </a:rPr>
                        <a:t>17</a:t>
                      </a:r>
                    </a:p>
                  </a:txBody>
                  <a:tcPr marL="6814" marR="6814" marT="681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6.29%</a:t>
                      </a:r>
                    </a:p>
                  </a:txBody>
                  <a:tcPr marL="6814" marR="6814" marT="681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dirty="0">
                          <a:effectLst/>
                          <a:latin typeface="Times New Roman" panose="02020603050405020304" pitchFamily="18" charset="0"/>
                        </a:rPr>
                        <a:t>7</a:t>
                      </a:r>
                    </a:p>
                  </a:txBody>
                  <a:tcPr marL="6814" marR="6814" marT="681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3.15%</a:t>
                      </a:r>
                    </a:p>
                  </a:txBody>
                  <a:tcPr marL="6814" marR="6814" marT="681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1</a:t>
                      </a:r>
                    </a:p>
                  </a:txBody>
                  <a:tcPr marL="6814" marR="6814" marT="681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0.35%</a:t>
                      </a:r>
                    </a:p>
                  </a:txBody>
                  <a:tcPr marL="6814" marR="6814" marT="681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dirty="0">
                          <a:effectLst/>
                          <a:latin typeface="Times New Roman" panose="02020603050405020304" pitchFamily="18" charset="0"/>
                        </a:rPr>
                        <a:t>5</a:t>
                      </a:r>
                    </a:p>
                  </a:txBody>
                  <a:tcPr marL="6814" marR="6814" marT="681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1.40%</a:t>
                      </a:r>
                    </a:p>
                  </a:txBody>
                  <a:tcPr marL="6814" marR="6814" marT="681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dirty="0">
                          <a:effectLst/>
                          <a:latin typeface="Times New Roman" panose="02020603050405020304" pitchFamily="18" charset="0"/>
                        </a:rPr>
                        <a:t>3</a:t>
                      </a:r>
                    </a:p>
                  </a:txBody>
                  <a:tcPr marL="6814" marR="6814" marT="681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0.70%</a:t>
                      </a:r>
                    </a:p>
                  </a:txBody>
                  <a:tcPr marL="6814" marR="6814" marT="681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dirty="0">
                          <a:effectLst/>
                          <a:latin typeface="Times New Roman" panose="02020603050405020304" pitchFamily="18" charset="0"/>
                        </a:rPr>
                        <a:t>2</a:t>
                      </a:r>
                    </a:p>
                  </a:txBody>
                  <a:tcPr marL="6814" marR="6814" marT="681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0.00%</a:t>
                      </a:r>
                    </a:p>
                  </a:txBody>
                  <a:tcPr marL="6814" marR="6814" marT="681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0</a:t>
                      </a:r>
                    </a:p>
                  </a:txBody>
                  <a:tcPr marL="6814" marR="6814" marT="681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0.00%</a:t>
                      </a:r>
                    </a:p>
                  </a:txBody>
                  <a:tcPr marL="6814" marR="6814" marT="681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1" i="0" u="none" strike="noStrike" dirty="0">
                          <a:effectLst/>
                          <a:latin typeface="Times New Roman" panose="02020603050405020304" pitchFamily="18" charset="0"/>
                        </a:rPr>
                        <a:t>79</a:t>
                      </a:r>
                    </a:p>
                  </a:txBody>
                  <a:tcPr marL="6814" marR="6814" marT="681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41881529"/>
                  </a:ext>
                </a:extLst>
              </a:tr>
              <a:tr h="288298">
                <a:tc>
                  <a:txBody>
                    <a:bodyPr/>
                    <a:lstStyle/>
                    <a:p>
                      <a:pPr algn="l" fontAlgn="b"/>
                      <a:r>
                        <a:rPr lang="en-US" sz="1200" b="1" i="0" u="none" strike="noStrike">
                          <a:effectLst/>
                          <a:latin typeface="Times New Roman" panose="02020603050405020304" pitchFamily="18" charset="0"/>
                        </a:rPr>
                        <a:t>SENIOR CORPORAL</a:t>
                      </a:r>
                    </a:p>
                  </a:txBody>
                  <a:tcPr marL="6814" marR="6814" marT="681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dirty="0">
                          <a:effectLst/>
                          <a:latin typeface="Times New Roman" panose="02020603050405020304" pitchFamily="18" charset="0"/>
                        </a:rPr>
                        <a:t>24</a:t>
                      </a:r>
                    </a:p>
                  </a:txBody>
                  <a:tcPr marL="6814" marR="6814" marT="681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8.39%</a:t>
                      </a:r>
                    </a:p>
                  </a:txBody>
                  <a:tcPr marL="6814" marR="6814" marT="681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6</a:t>
                      </a:r>
                    </a:p>
                  </a:txBody>
                  <a:tcPr marL="6814" marR="6814" marT="681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2.10%</a:t>
                      </a:r>
                    </a:p>
                  </a:txBody>
                  <a:tcPr marL="6814" marR="6814" marT="681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dirty="0">
                          <a:effectLst/>
                          <a:latin typeface="Times New Roman" panose="02020603050405020304" pitchFamily="18" charset="0"/>
                        </a:rPr>
                        <a:t>3</a:t>
                      </a:r>
                    </a:p>
                  </a:txBody>
                  <a:tcPr marL="6814" marR="6814" marT="681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dirty="0">
                          <a:effectLst/>
                          <a:latin typeface="Times New Roman" panose="02020603050405020304" pitchFamily="18" charset="0"/>
                        </a:rPr>
                        <a:t>1.05%</a:t>
                      </a:r>
                    </a:p>
                  </a:txBody>
                  <a:tcPr marL="6814" marR="6814" marT="681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0</a:t>
                      </a:r>
                    </a:p>
                  </a:txBody>
                  <a:tcPr marL="6814" marR="6814" marT="681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0.00%</a:t>
                      </a:r>
                    </a:p>
                  </a:txBody>
                  <a:tcPr marL="6814" marR="6814" marT="681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3</a:t>
                      </a:r>
                    </a:p>
                  </a:txBody>
                  <a:tcPr marL="6814" marR="6814" marT="681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1.05%</a:t>
                      </a:r>
                    </a:p>
                  </a:txBody>
                  <a:tcPr marL="6814" marR="6814" marT="681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1</a:t>
                      </a:r>
                    </a:p>
                  </a:txBody>
                  <a:tcPr marL="6814" marR="6814" marT="681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0.35%</a:t>
                      </a:r>
                    </a:p>
                  </a:txBody>
                  <a:tcPr marL="6814" marR="6814" marT="681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dirty="0">
                          <a:effectLst/>
                          <a:latin typeface="Times New Roman" panose="02020603050405020304" pitchFamily="18" charset="0"/>
                        </a:rPr>
                        <a:t>3</a:t>
                      </a:r>
                    </a:p>
                  </a:txBody>
                  <a:tcPr marL="6814" marR="6814" marT="681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1.75%</a:t>
                      </a:r>
                    </a:p>
                  </a:txBody>
                  <a:tcPr marL="6814" marR="6814" marT="681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dirty="0">
                          <a:effectLst/>
                          <a:latin typeface="Times New Roman" panose="02020603050405020304" pitchFamily="18" charset="0"/>
                        </a:rPr>
                        <a:t>1</a:t>
                      </a:r>
                    </a:p>
                  </a:txBody>
                  <a:tcPr marL="6814" marR="6814" marT="681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0.00%</a:t>
                      </a:r>
                    </a:p>
                  </a:txBody>
                  <a:tcPr marL="6814" marR="6814" marT="681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1" i="0" u="none" strike="noStrike" dirty="0">
                          <a:effectLst/>
                          <a:latin typeface="Times New Roman" panose="02020603050405020304" pitchFamily="18" charset="0"/>
                        </a:rPr>
                        <a:t>39</a:t>
                      </a:r>
                    </a:p>
                  </a:txBody>
                  <a:tcPr marL="6814" marR="6814" marT="681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16540537"/>
                  </a:ext>
                </a:extLst>
              </a:tr>
              <a:tr h="288298">
                <a:tc>
                  <a:txBody>
                    <a:bodyPr/>
                    <a:lstStyle/>
                    <a:p>
                      <a:pPr algn="l" fontAlgn="b"/>
                      <a:r>
                        <a:rPr lang="en-US" sz="1200" b="1" i="0" u="none" strike="noStrike">
                          <a:effectLst/>
                          <a:latin typeface="Times New Roman" panose="02020603050405020304" pitchFamily="18" charset="0"/>
                        </a:rPr>
                        <a:t>CORPORAL</a:t>
                      </a:r>
                    </a:p>
                  </a:txBody>
                  <a:tcPr marL="6814" marR="6814" marT="681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dirty="0">
                          <a:effectLst/>
                          <a:latin typeface="Times New Roman" panose="02020603050405020304" pitchFamily="18" charset="0"/>
                        </a:rPr>
                        <a:t>17</a:t>
                      </a:r>
                    </a:p>
                  </a:txBody>
                  <a:tcPr marL="6814" marR="6814" marT="681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7.34%</a:t>
                      </a:r>
                    </a:p>
                  </a:txBody>
                  <a:tcPr marL="6814" marR="6814" marT="681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dirty="0">
                          <a:effectLst/>
                          <a:latin typeface="Times New Roman" panose="02020603050405020304" pitchFamily="18" charset="0"/>
                        </a:rPr>
                        <a:t>4</a:t>
                      </a:r>
                    </a:p>
                  </a:txBody>
                  <a:tcPr marL="6814" marR="6814" marT="681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1.75%</a:t>
                      </a:r>
                    </a:p>
                  </a:txBody>
                  <a:tcPr marL="6814" marR="6814" marT="681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dirty="0">
                          <a:effectLst/>
                          <a:latin typeface="Times New Roman" panose="02020603050405020304" pitchFamily="18" charset="0"/>
                        </a:rPr>
                        <a:t>5</a:t>
                      </a:r>
                    </a:p>
                  </a:txBody>
                  <a:tcPr marL="6814" marR="6814" marT="681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1.75%</a:t>
                      </a:r>
                    </a:p>
                  </a:txBody>
                  <a:tcPr marL="6814" marR="6814" marT="681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dirty="0">
                          <a:effectLst/>
                          <a:latin typeface="Times New Roman" panose="02020603050405020304" pitchFamily="18" charset="0"/>
                        </a:rPr>
                        <a:t>1</a:t>
                      </a:r>
                    </a:p>
                  </a:txBody>
                  <a:tcPr marL="6814" marR="6814" marT="681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dirty="0">
                          <a:effectLst/>
                          <a:latin typeface="Times New Roman" panose="02020603050405020304" pitchFamily="18" charset="0"/>
                        </a:rPr>
                        <a:t>0.35%</a:t>
                      </a:r>
                    </a:p>
                  </a:txBody>
                  <a:tcPr marL="6814" marR="6814" marT="681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dirty="0">
                          <a:effectLst/>
                          <a:latin typeface="Times New Roman" panose="02020603050405020304" pitchFamily="18" charset="0"/>
                        </a:rPr>
                        <a:t>1</a:t>
                      </a:r>
                    </a:p>
                  </a:txBody>
                  <a:tcPr marL="6814" marR="6814" marT="681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dirty="0">
                          <a:effectLst/>
                          <a:latin typeface="Times New Roman" panose="02020603050405020304" pitchFamily="18" charset="0"/>
                        </a:rPr>
                        <a:t>0.70%</a:t>
                      </a:r>
                    </a:p>
                  </a:txBody>
                  <a:tcPr marL="6814" marR="6814" marT="681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dirty="0">
                          <a:effectLst/>
                          <a:latin typeface="Times New Roman" panose="02020603050405020304" pitchFamily="18" charset="0"/>
                        </a:rPr>
                        <a:t>3</a:t>
                      </a:r>
                    </a:p>
                  </a:txBody>
                  <a:tcPr marL="6814" marR="6814" marT="681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1.40%</a:t>
                      </a:r>
                    </a:p>
                  </a:txBody>
                  <a:tcPr marL="6814" marR="6814" marT="681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1</a:t>
                      </a:r>
                    </a:p>
                  </a:txBody>
                  <a:tcPr marL="6814" marR="6814" marT="681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0.35%</a:t>
                      </a:r>
                    </a:p>
                  </a:txBody>
                  <a:tcPr marL="6814" marR="6814" marT="681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dirty="0">
                          <a:effectLst/>
                          <a:latin typeface="Times New Roman" panose="02020603050405020304" pitchFamily="18" charset="0"/>
                        </a:rPr>
                        <a:t>0</a:t>
                      </a:r>
                    </a:p>
                  </a:txBody>
                  <a:tcPr marL="6814" marR="6814" marT="681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0.35%</a:t>
                      </a:r>
                    </a:p>
                  </a:txBody>
                  <a:tcPr marL="6814" marR="6814" marT="681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1" i="0" u="none" strike="noStrike" dirty="0">
                          <a:effectLst/>
                          <a:latin typeface="Times New Roman" panose="02020603050405020304" pitchFamily="18" charset="0"/>
                        </a:rPr>
                        <a:t>33</a:t>
                      </a:r>
                    </a:p>
                  </a:txBody>
                  <a:tcPr marL="6814" marR="6814" marT="681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54527537"/>
                  </a:ext>
                </a:extLst>
              </a:tr>
              <a:tr h="297140">
                <a:tc>
                  <a:txBody>
                    <a:bodyPr/>
                    <a:lstStyle/>
                    <a:p>
                      <a:pPr algn="l" fontAlgn="b"/>
                      <a:r>
                        <a:rPr lang="en-US" sz="1200" b="1" i="0" u="none" strike="noStrike">
                          <a:effectLst/>
                          <a:latin typeface="Times New Roman" panose="02020603050405020304" pitchFamily="18" charset="0"/>
                        </a:rPr>
                        <a:t>PATROL OFFICER</a:t>
                      </a:r>
                    </a:p>
                  </a:txBody>
                  <a:tcPr marL="6814" marR="6814" marT="681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23</a:t>
                      </a:r>
                    </a:p>
                  </a:txBody>
                  <a:tcPr marL="6814" marR="6814" marT="681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8.04%</a:t>
                      </a:r>
                    </a:p>
                  </a:txBody>
                  <a:tcPr marL="6814" marR="6814" marT="681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dirty="0">
                          <a:effectLst/>
                          <a:latin typeface="Times New Roman" panose="02020603050405020304" pitchFamily="18" charset="0"/>
                        </a:rPr>
                        <a:t>23</a:t>
                      </a:r>
                    </a:p>
                  </a:txBody>
                  <a:tcPr marL="6814" marR="6814" marT="681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6.29%</a:t>
                      </a:r>
                    </a:p>
                  </a:txBody>
                  <a:tcPr marL="6814" marR="6814" marT="681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dirty="0">
                          <a:effectLst/>
                          <a:latin typeface="Times New Roman" panose="02020603050405020304" pitchFamily="18" charset="0"/>
                        </a:rPr>
                        <a:t>7</a:t>
                      </a:r>
                    </a:p>
                  </a:txBody>
                  <a:tcPr marL="6814" marR="6814" marT="681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2.10%</a:t>
                      </a:r>
                    </a:p>
                  </a:txBody>
                  <a:tcPr marL="6814" marR="6814" marT="681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0</a:t>
                      </a:r>
                    </a:p>
                  </a:txBody>
                  <a:tcPr marL="6814" marR="6814" marT="681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0.00%</a:t>
                      </a:r>
                    </a:p>
                  </a:txBody>
                  <a:tcPr marL="6814" marR="6814" marT="681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4</a:t>
                      </a:r>
                    </a:p>
                  </a:txBody>
                  <a:tcPr marL="6814" marR="6814" marT="681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dirty="0">
                          <a:effectLst/>
                          <a:latin typeface="Times New Roman" panose="02020603050405020304" pitchFamily="18" charset="0"/>
                        </a:rPr>
                        <a:t>1.40%</a:t>
                      </a:r>
                    </a:p>
                  </a:txBody>
                  <a:tcPr marL="6814" marR="6814" marT="681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dirty="0">
                          <a:effectLst/>
                          <a:latin typeface="Times New Roman" panose="02020603050405020304" pitchFamily="18" charset="0"/>
                        </a:rPr>
                        <a:t>9</a:t>
                      </a:r>
                    </a:p>
                  </a:txBody>
                  <a:tcPr marL="6814" marR="6814" marT="681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3.50%</a:t>
                      </a:r>
                    </a:p>
                  </a:txBody>
                  <a:tcPr marL="6814" marR="6814" marT="681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dirty="0">
                          <a:effectLst/>
                          <a:latin typeface="Times New Roman" panose="02020603050405020304" pitchFamily="18" charset="0"/>
                        </a:rPr>
                        <a:t>3</a:t>
                      </a:r>
                    </a:p>
                  </a:txBody>
                  <a:tcPr marL="6814" marR="6814" marT="681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1.05%</a:t>
                      </a:r>
                    </a:p>
                  </a:txBody>
                  <a:tcPr marL="6814" marR="6814" marT="681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effectLst/>
                          <a:latin typeface="Times New Roman" panose="02020603050405020304" pitchFamily="18" charset="0"/>
                        </a:rPr>
                        <a:t>0</a:t>
                      </a:r>
                    </a:p>
                  </a:txBody>
                  <a:tcPr marL="6814" marR="6814" marT="681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dirty="0">
                          <a:effectLst/>
                          <a:latin typeface="Times New Roman" panose="02020603050405020304" pitchFamily="18" charset="0"/>
                        </a:rPr>
                        <a:t>0.00%</a:t>
                      </a:r>
                    </a:p>
                  </a:txBody>
                  <a:tcPr marL="6814" marR="6814" marT="681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400" b="1" i="0" u="none" strike="noStrike" dirty="0">
                          <a:effectLst/>
                          <a:latin typeface="Times New Roman" panose="02020603050405020304" pitchFamily="18" charset="0"/>
                        </a:rPr>
                        <a:t>69</a:t>
                      </a:r>
                    </a:p>
                  </a:txBody>
                  <a:tcPr marL="6814" marR="6814" marT="681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9953529"/>
                  </a:ext>
                </a:extLst>
              </a:tr>
              <a:tr h="297140">
                <a:tc>
                  <a:txBody>
                    <a:bodyPr/>
                    <a:lstStyle/>
                    <a:p>
                      <a:pPr algn="r" fontAlgn="b"/>
                      <a:r>
                        <a:rPr lang="en-US" sz="1200" b="1" i="0" u="none" strike="noStrike" dirty="0">
                          <a:effectLst/>
                          <a:latin typeface="Times New Roman" panose="02020603050405020304" pitchFamily="18" charset="0"/>
                        </a:rPr>
                        <a:t>TOTAL</a:t>
                      </a:r>
                    </a:p>
                  </a:txBody>
                  <a:tcPr marL="6814" marR="6814" marT="681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400" b="1" i="0" u="none" strike="noStrike" dirty="0">
                          <a:effectLst/>
                          <a:latin typeface="Times New Roman" panose="02020603050405020304" pitchFamily="18" charset="0"/>
                        </a:rPr>
                        <a:t>147</a:t>
                      </a:r>
                    </a:p>
                  </a:txBody>
                  <a:tcPr marL="6814" marR="6814" marT="68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400" b="1" i="0" u="none" strike="noStrike" dirty="0">
                          <a:effectLst/>
                          <a:latin typeface="Times New Roman" panose="02020603050405020304" pitchFamily="18" charset="0"/>
                        </a:rPr>
                        <a:t>53.85%</a:t>
                      </a:r>
                    </a:p>
                  </a:txBody>
                  <a:tcPr marL="6814" marR="6814" marT="68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400" b="1" i="0" u="none" strike="noStrike" dirty="0">
                          <a:effectLst/>
                          <a:latin typeface="Times New Roman" panose="02020603050405020304" pitchFamily="18" charset="0"/>
                        </a:rPr>
                        <a:t>56</a:t>
                      </a:r>
                    </a:p>
                  </a:txBody>
                  <a:tcPr marL="6814" marR="6814" marT="68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400" b="1" i="0" u="none" strike="noStrike" dirty="0">
                          <a:effectLst/>
                          <a:latin typeface="Times New Roman" panose="02020603050405020304" pitchFamily="18" charset="0"/>
                        </a:rPr>
                        <a:t>20.51%</a:t>
                      </a:r>
                    </a:p>
                  </a:txBody>
                  <a:tcPr marL="6814" marR="6814" marT="68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400" b="1" i="0" u="none" strike="noStrike" dirty="0">
                          <a:effectLst/>
                          <a:latin typeface="Times New Roman" panose="02020603050405020304" pitchFamily="18" charset="0"/>
                        </a:rPr>
                        <a:t>22</a:t>
                      </a:r>
                    </a:p>
                  </a:txBody>
                  <a:tcPr marL="6814" marR="6814" marT="68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400" b="1" i="0" u="none" strike="noStrike" dirty="0">
                          <a:effectLst/>
                          <a:latin typeface="Times New Roman" panose="02020603050405020304" pitchFamily="18" charset="0"/>
                        </a:rPr>
                        <a:t>8.42%</a:t>
                      </a:r>
                    </a:p>
                  </a:txBody>
                  <a:tcPr marL="6814" marR="6814" marT="68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400" b="1" i="0" u="none" strike="noStrike" dirty="0">
                          <a:effectLst/>
                          <a:latin typeface="Times New Roman" panose="02020603050405020304" pitchFamily="18" charset="0"/>
                        </a:rPr>
                        <a:t>3</a:t>
                      </a:r>
                    </a:p>
                  </a:txBody>
                  <a:tcPr marL="6814" marR="6814" marT="68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400" b="1" i="0" u="none" strike="noStrike" dirty="0">
                          <a:effectLst/>
                          <a:latin typeface="Times New Roman" panose="02020603050405020304" pitchFamily="18" charset="0"/>
                        </a:rPr>
                        <a:t>1.10%</a:t>
                      </a:r>
                    </a:p>
                  </a:txBody>
                  <a:tcPr marL="6814" marR="6814" marT="68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400" b="1" i="0" u="none" strike="noStrike" dirty="0">
                          <a:effectLst/>
                          <a:latin typeface="Times New Roman" panose="02020603050405020304" pitchFamily="18" charset="0"/>
                        </a:rPr>
                        <a:t>16</a:t>
                      </a:r>
                    </a:p>
                  </a:txBody>
                  <a:tcPr marL="6814" marR="6814" marT="68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400" b="1" i="0" u="none" strike="noStrike" dirty="0">
                          <a:effectLst/>
                          <a:latin typeface="Times New Roman" panose="02020603050405020304" pitchFamily="18" charset="0"/>
                        </a:rPr>
                        <a:t>5.86%</a:t>
                      </a:r>
                    </a:p>
                  </a:txBody>
                  <a:tcPr marL="6814" marR="6814" marT="68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400" b="1" i="0" u="none" strike="noStrike" dirty="0">
                          <a:effectLst/>
                          <a:latin typeface="Times New Roman" panose="02020603050405020304" pitchFamily="18" charset="0"/>
                        </a:rPr>
                        <a:t>17</a:t>
                      </a:r>
                    </a:p>
                  </a:txBody>
                  <a:tcPr marL="6814" marR="6814" marT="68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400" b="1" i="0" u="none" strike="noStrike" dirty="0">
                          <a:effectLst/>
                          <a:latin typeface="Times New Roman" panose="02020603050405020304" pitchFamily="18" charset="0"/>
                        </a:rPr>
                        <a:t>6.23%</a:t>
                      </a:r>
                    </a:p>
                  </a:txBody>
                  <a:tcPr marL="6814" marR="6814" marT="68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400" b="1" i="0" u="none" strike="noStrike" dirty="0">
                          <a:effectLst/>
                          <a:latin typeface="Times New Roman" panose="02020603050405020304" pitchFamily="18" charset="0"/>
                        </a:rPr>
                        <a:t>10</a:t>
                      </a:r>
                    </a:p>
                  </a:txBody>
                  <a:tcPr marL="6814" marR="6814" marT="68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400" b="1" i="0" u="none" strike="noStrike" dirty="0">
                          <a:effectLst/>
                          <a:latin typeface="Times New Roman" panose="02020603050405020304" pitchFamily="18" charset="0"/>
                        </a:rPr>
                        <a:t>3.66%</a:t>
                      </a:r>
                    </a:p>
                  </a:txBody>
                  <a:tcPr marL="6814" marR="6814" marT="68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400" b="1" i="0" u="none" strike="noStrike" dirty="0">
                          <a:effectLst/>
                          <a:latin typeface="Times New Roman" panose="02020603050405020304" pitchFamily="18" charset="0"/>
                        </a:rPr>
                        <a:t>1</a:t>
                      </a:r>
                    </a:p>
                  </a:txBody>
                  <a:tcPr marL="6814" marR="6814" marT="68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400" b="1" i="0" u="none" strike="noStrike" dirty="0">
                          <a:effectLst/>
                          <a:latin typeface="Times New Roman" panose="02020603050405020304" pitchFamily="18" charset="0"/>
                        </a:rPr>
                        <a:t>0.37%</a:t>
                      </a:r>
                    </a:p>
                  </a:txBody>
                  <a:tcPr marL="6814" marR="6814" marT="68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400" b="1" i="0" u="none" strike="noStrike" dirty="0">
                          <a:effectLst/>
                          <a:latin typeface="Times New Roman" panose="02020603050405020304" pitchFamily="18" charset="0"/>
                        </a:rPr>
                        <a:t>273</a:t>
                      </a:r>
                    </a:p>
                  </a:txBody>
                  <a:tcPr marL="6814" marR="6814" marT="681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23675301"/>
                  </a:ext>
                </a:extLst>
              </a:tr>
            </a:tbl>
          </a:graphicData>
        </a:graphic>
      </p:graphicFrame>
    </p:spTree>
    <p:extLst>
      <p:ext uri="{BB962C8B-B14F-4D97-AF65-F5344CB8AC3E}">
        <p14:creationId xmlns:p14="http://schemas.microsoft.com/office/powerpoint/2010/main" val="32501571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2"/>
          </p:nvPr>
        </p:nvSpPr>
        <p:spPr/>
        <p:txBody>
          <a:bodyPr>
            <a:normAutofit/>
          </a:bodyPr>
          <a:lstStyle/>
          <a:p>
            <a:pPr marL="0" indent="0">
              <a:buNone/>
            </a:pPr>
            <a:r>
              <a:rPr lang="en-US" dirty="0"/>
              <a:t>Discuss any plans for a Police Academy in FY2026 and the budgetary costs per account category.</a:t>
            </a:r>
          </a:p>
        </p:txBody>
      </p:sp>
      <p:sp>
        <p:nvSpPr>
          <p:cNvPr id="3" name="Content Placeholder 2"/>
          <p:cNvSpPr>
            <a:spLocks noGrp="1"/>
          </p:cNvSpPr>
          <p:nvPr>
            <p:ph sz="half" idx="13"/>
          </p:nvPr>
        </p:nvSpPr>
        <p:spPr/>
        <p:txBody>
          <a:bodyPr/>
          <a:lstStyle/>
          <a:p>
            <a:r>
              <a:rPr lang="en-US" dirty="0"/>
              <a:t>Question 7. </a:t>
            </a:r>
          </a:p>
        </p:txBody>
      </p:sp>
    </p:spTree>
    <p:extLst>
      <p:ext uri="{BB962C8B-B14F-4D97-AF65-F5344CB8AC3E}">
        <p14:creationId xmlns:p14="http://schemas.microsoft.com/office/powerpoint/2010/main" val="30229418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3"/>
          </p:nvPr>
        </p:nvSpPr>
        <p:spPr/>
        <p:txBody>
          <a:bodyPr/>
          <a:lstStyle/>
          <a:p>
            <a:r>
              <a:rPr lang="en-US" dirty="0"/>
              <a:t>Question 7. Answer</a:t>
            </a:r>
          </a:p>
        </p:txBody>
      </p:sp>
      <p:sp>
        <p:nvSpPr>
          <p:cNvPr id="5" name="Content Placeholder 1"/>
          <p:cNvSpPr txBox="1">
            <a:spLocks noGrp="1"/>
          </p:cNvSpPr>
          <p:nvPr>
            <p:ph sz="half" idx="2"/>
          </p:nvPr>
        </p:nvSpPr>
        <p:spPr>
          <a:prstGeom prst="rect">
            <a:avLst/>
          </a:prstGeom>
          <a:noFill/>
          <a:ln>
            <a:noFill/>
          </a:ln>
        </p:spPr>
        <p:style>
          <a:lnRef idx="2">
            <a:schemeClr val="dk1"/>
          </a:lnRef>
          <a:fillRef idx="1">
            <a:schemeClr val="lt1"/>
          </a:fillRef>
          <a:effectRef idx="0">
            <a:schemeClr val="dk1"/>
          </a:effectRef>
          <a:fontRef idx="minor">
            <a:schemeClr val="dk1"/>
          </a:fontRef>
        </p:style>
        <p:txBody>
          <a:bodyPr vert="horz" lIns="0" tIns="45720" rIns="0" bIns="45720" rtlCol="0" anchor="t">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lvl="1">
              <a:buClrTx/>
              <a:buFont typeface="Arial" panose="020B0604020202020204" pitchFamily="34" charset="0"/>
              <a:buChar char="•"/>
            </a:pPr>
            <a:r>
              <a:rPr lang="en-US" sz="2800" b="1" dirty="0">
                <a:effectLst>
                  <a:outerShdw blurRad="38100" dist="38100" dir="2700000" algn="tl">
                    <a:srgbClr val="000000">
                      <a:alpha val="43137"/>
                    </a:srgbClr>
                  </a:outerShdw>
                </a:effectLst>
              </a:rPr>
              <a:t>20</a:t>
            </a:r>
            <a:r>
              <a:rPr lang="en-US" sz="2800" dirty="0"/>
              <a:t> to </a:t>
            </a:r>
            <a:r>
              <a:rPr lang="en-US" sz="2800" b="1" dirty="0">
                <a:effectLst>
                  <a:outerShdw blurRad="38100" dist="38100" dir="2700000" algn="tl">
                    <a:srgbClr val="000000">
                      <a:alpha val="43137"/>
                    </a:srgbClr>
                  </a:outerShdw>
                </a:effectLst>
              </a:rPr>
              <a:t>25</a:t>
            </a:r>
            <a:r>
              <a:rPr lang="en-US" sz="2800" dirty="0"/>
              <a:t> recruits are anticipated; the final number will be based upon the attrition rate at the time the academy begins</a:t>
            </a:r>
          </a:p>
          <a:p>
            <a:pPr lvl="1">
              <a:buClrTx/>
              <a:buFont typeface="Arial" panose="020B0604020202020204" pitchFamily="34" charset="0"/>
              <a:buChar char="•"/>
            </a:pPr>
            <a:r>
              <a:rPr lang="en-US" sz="2800" dirty="0"/>
              <a:t>The timeline for the total process includes:</a:t>
            </a:r>
          </a:p>
          <a:p>
            <a:pPr marL="1081278" lvl="3" indent="-514350">
              <a:buClrTx/>
              <a:buFont typeface="+mj-lt"/>
              <a:buAutoNum type="alphaLcPeriod"/>
            </a:pPr>
            <a:r>
              <a:rPr lang="en-US" sz="2800" dirty="0"/>
              <a:t>Application process and selection process</a:t>
            </a:r>
          </a:p>
          <a:p>
            <a:pPr marL="1081278" lvl="3" indent="-514350">
              <a:buClrTx/>
              <a:buFont typeface="+mj-lt"/>
              <a:buAutoNum type="alphaLcPeriod"/>
            </a:pPr>
            <a:r>
              <a:rPr lang="en-US" sz="2800" dirty="0"/>
              <a:t>Academy (approximately 24 weeks)</a:t>
            </a:r>
          </a:p>
          <a:p>
            <a:pPr marL="1081278" lvl="3" indent="-514350">
              <a:buClrTx/>
              <a:buFont typeface="+mj-lt"/>
              <a:buAutoNum type="alphaLcPeriod"/>
            </a:pPr>
            <a:r>
              <a:rPr lang="en-US" sz="2800" dirty="0"/>
              <a:t>Following graduation, officers are assigned to Field Training in the Uniformed Services Division</a:t>
            </a:r>
          </a:p>
          <a:p>
            <a:pPr marL="1081278" lvl="3" indent="-514350">
              <a:buClrTx/>
              <a:buFont typeface="+mj-lt"/>
              <a:buAutoNum type="alphaLcPeriod"/>
            </a:pPr>
            <a:r>
              <a:rPr lang="en-US" sz="2800" dirty="0"/>
              <a:t>The approximate timeline is 1 year from start to finish</a:t>
            </a:r>
          </a:p>
        </p:txBody>
      </p:sp>
    </p:spTree>
    <p:extLst>
      <p:ext uri="{BB962C8B-B14F-4D97-AF65-F5344CB8AC3E}">
        <p14:creationId xmlns:p14="http://schemas.microsoft.com/office/powerpoint/2010/main" val="22337977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sz="half" idx="2"/>
          </p:nvPr>
        </p:nvPicPr>
        <p:blipFill>
          <a:blip r:embed="rId2"/>
          <a:stretch>
            <a:fillRect/>
          </a:stretch>
        </p:blipFill>
        <p:spPr>
          <a:xfrm>
            <a:off x="1453019" y="1612950"/>
            <a:ext cx="8755693" cy="4951950"/>
          </a:xfrm>
          <a:prstGeom prst="rect">
            <a:avLst/>
          </a:prstGeom>
        </p:spPr>
      </p:pic>
      <p:sp>
        <p:nvSpPr>
          <p:cNvPr id="5" name="Content Placeholder 2"/>
          <p:cNvSpPr>
            <a:spLocks noGrp="1"/>
          </p:cNvSpPr>
          <p:nvPr>
            <p:ph sz="half" idx="13"/>
          </p:nvPr>
        </p:nvSpPr>
        <p:spPr/>
        <p:txBody>
          <a:bodyPr/>
          <a:lstStyle/>
          <a:p>
            <a:r>
              <a:rPr lang="en-US" dirty="0"/>
              <a:t>Question 7. Answer (Continued)</a:t>
            </a:r>
          </a:p>
        </p:txBody>
      </p:sp>
    </p:spTree>
    <p:extLst>
      <p:ext uri="{BB962C8B-B14F-4D97-AF65-F5344CB8AC3E}">
        <p14:creationId xmlns:p14="http://schemas.microsoft.com/office/powerpoint/2010/main" val="11580645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2"/>
          </p:nvPr>
        </p:nvSpPr>
        <p:spPr>
          <a:xfrm>
            <a:off x="372252" y="2110083"/>
            <a:ext cx="11452318" cy="3673497"/>
          </a:xfrm>
        </p:spPr>
        <p:txBody>
          <a:bodyPr>
            <a:normAutofit/>
          </a:bodyPr>
          <a:lstStyle/>
          <a:p>
            <a:pPr marL="0" lvl="0" indent="0" algn="just" fontAlgn="base">
              <a:buNone/>
            </a:pPr>
            <a:r>
              <a:rPr lang="en-US" dirty="0"/>
              <a:t>Discuss any budgetary funding set-aside for the Civilian/Youth Public Safety Academy, and the Police Cadet Program. </a:t>
            </a:r>
          </a:p>
          <a:p>
            <a:pPr marL="514350" lvl="0" indent="-514350" algn="just" fontAlgn="base">
              <a:buFont typeface="+mj-lt"/>
              <a:buAutoNum type="alphaLcPeriod"/>
            </a:pPr>
            <a:r>
              <a:rPr lang="en-US" dirty="0"/>
              <a:t>Specify the number of participants for the last 2 years, and if any City residents. </a:t>
            </a:r>
          </a:p>
          <a:p>
            <a:pPr lvl="1" algn="just"/>
            <a:endParaRPr lang="en-US" sz="2800" dirty="0"/>
          </a:p>
          <a:p>
            <a:pPr marL="383540" lvl="2" indent="0" algn="just">
              <a:buNone/>
            </a:pPr>
            <a:endParaRPr lang="en-US" sz="2400" dirty="0">
              <a:solidFill>
                <a:srgbClr val="000000"/>
              </a:solidFill>
              <a:cs typeface="Calibri" panose="020F0502020204030204"/>
            </a:endParaRPr>
          </a:p>
        </p:txBody>
      </p:sp>
      <p:sp>
        <p:nvSpPr>
          <p:cNvPr id="3" name="Content Placeholder 2"/>
          <p:cNvSpPr>
            <a:spLocks noGrp="1"/>
          </p:cNvSpPr>
          <p:nvPr>
            <p:ph sz="half" idx="13"/>
          </p:nvPr>
        </p:nvSpPr>
        <p:spPr>
          <a:xfrm>
            <a:off x="319182" y="1135161"/>
            <a:ext cx="4934479" cy="473825"/>
          </a:xfrm>
        </p:spPr>
        <p:txBody>
          <a:bodyPr vert="horz" lIns="0" tIns="45720" rIns="0" bIns="45720" rtlCol="0" anchor="t">
            <a:noAutofit/>
          </a:bodyPr>
          <a:lstStyle/>
          <a:p>
            <a:r>
              <a:rPr lang="en-US" dirty="0"/>
              <a:t>Question 8. </a:t>
            </a:r>
          </a:p>
        </p:txBody>
      </p:sp>
    </p:spTree>
    <p:extLst>
      <p:ext uri="{BB962C8B-B14F-4D97-AF65-F5344CB8AC3E}">
        <p14:creationId xmlns:p14="http://schemas.microsoft.com/office/powerpoint/2010/main" val="21297787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sz="half" idx="13"/>
          </p:nvPr>
        </p:nvSpPr>
        <p:spPr>
          <a:xfrm>
            <a:off x="188911" y="1188720"/>
            <a:ext cx="4934479" cy="473825"/>
          </a:xfrm>
        </p:spPr>
        <p:txBody>
          <a:bodyPr vert="horz" lIns="0" tIns="45720" rIns="0" bIns="45720" rtlCol="0" anchor="t">
            <a:noAutofit/>
          </a:bodyPr>
          <a:lstStyle/>
          <a:p>
            <a:r>
              <a:rPr lang="en-US" sz="2800" dirty="0"/>
              <a:t>Question 8. Answer </a:t>
            </a:r>
          </a:p>
        </p:txBody>
      </p:sp>
      <p:sp>
        <p:nvSpPr>
          <p:cNvPr id="3" name="Content Placeholder 2"/>
          <p:cNvSpPr>
            <a:spLocks noGrp="1"/>
          </p:cNvSpPr>
          <p:nvPr>
            <p:ph sz="half" idx="2"/>
          </p:nvPr>
        </p:nvSpPr>
        <p:spPr>
          <a:noFill/>
        </p:spPr>
        <p:txBody>
          <a:bodyPr/>
          <a:lstStyle/>
          <a:p>
            <a:pPr>
              <a:buFont typeface="Wingdings" panose="05000000000000000000" pitchFamily="2" charset="2"/>
              <a:buChar char="v"/>
            </a:pPr>
            <a:r>
              <a:rPr lang="en-US" dirty="0"/>
              <a:t>The department has set-aside budgetary funding for the Civilian / Youth Public Safety Academy and Police Cadet Program. </a:t>
            </a:r>
          </a:p>
          <a:p>
            <a:pPr lvl="4">
              <a:buFont typeface="Wingdings" panose="05000000000000000000" pitchFamily="2" charset="2"/>
              <a:buChar char="Ø"/>
            </a:pPr>
            <a:r>
              <a:rPr lang="en-US" sz="2400" dirty="0"/>
              <a:t>Within the last 2 years the department has had 5 participants in the Cadet Program, which 3 of those participants reside within the City of Wilmington. The department is anticipating 3 to 5 cadets in the program for FY26 </a:t>
            </a:r>
          </a:p>
          <a:p>
            <a:pPr lvl="4">
              <a:buFont typeface="Wingdings" panose="05000000000000000000" pitchFamily="2" charset="2"/>
              <a:buChar char="Ø"/>
            </a:pPr>
            <a:r>
              <a:rPr lang="en-US" sz="2400" dirty="0"/>
              <a:t>Within the last 2 years, the department had 50 participants in the youth academy, which 38 of those participants reside within the City of Wilmington.  The department is anticipating 20 to 30 participants for the youth academy for FY26. </a:t>
            </a:r>
          </a:p>
        </p:txBody>
      </p:sp>
    </p:spTree>
    <p:extLst>
      <p:ext uri="{BB962C8B-B14F-4D97-AF65-F5344CB8AC3E}">
        <p14:creationId xmlns:p14="http://schemas.microsoft.com/office/powerpoint/2010/main" val="34012436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2"/>
          </p:nvPr>
        </p:nvSpPr>
        <p:spPr/>
        <p:txBody>
          <a:bodyPr>
            <a:normAutofit/>
          </a:bodyPr>
          <a:lstStyle/>
          <a:p>
            <a:pPr lvl="0" fontAlgn="base"/>
            <a:r>
              <a:rPr lang="en-US" dirty="0"/>
              <a:t>Discuss the $425K budgeted for part-time Crossing Guards.</a:t>
            </a:r>
          </a:p>
          <a:p>
            <a:pPr marL="1143000" lvl="1" indent="-514350" fontAlgn="base">
              <a:buFont typeface="+mj-lt"/>
              <a:buAutoNum type="alphaLcPeriod"/>
            </a:pPr>
            <a:r>
              <a:rPr lang="en-US" dirty="0"/>
              <a:t>Specify the reduction in the number of crossing guards, considering budget was reduced $50K in FY25, and $22K in FY26. Please share the site locations, as well as the sites that will no longer have coverage. </a:t>
            </a:r>
          </a:p>
        </p:txBody>
      </p:sp>
      <p:sp>
        <p:nvSpPr>
          <p:cNvPr id="3" name="Content Placeholder 2"/>
          <p:cNvSpPr>
            <a:spLocks noGrp="1"/>
          </p:cNvSpPr>
          <p:nvPr>
            <p:ph sz="half" idx="13"/>
          </p:nvPr>
        </p:nvSpPr>
        <p:spPr/>
        <p:txBody>
          <a:bodyPr/>
          <a:lstStyle/>
          <a:p>
            <a:r>
              <a:rPr lang="en-US" dirty="0"/>
              <a:t>Question 9. </a:t>
            </a:r>
          </a:p>
        </p:txBody>
      </p:sp>
    </p:spTree>
    <p:extLst>
      <p:ext uri="{BB962C8B-B14F-4D97-AF65-F5344CB8AC3E}">
        <p14:creationId xmlns:p14="http://schemas.microsoft.com/office/powerpoint/2010/main" val="18829916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2"/>
          </p:nvPr>
        </p:nvSpPr>
        <p:spPr>
          <a:solidFill>
            <a:schemeClr val="bg1"/>
          </a:solidFill>
        </p:spPr>
        <p:txBody>
          <a:bodyPr/>
          <a:lstStyle/>
          <a:p>
            <a:pPr fontAlgn="base"/>
            <a:r>
              <a:rPr lang="en-US" dirty="0"/>
              <a:t>There has been a lack of applicants to fill the vacant Crossing Guard positions, the reduction in temporary salaries will not interfere with current staffing.</a:t>
            </a:r>
          </a:p>
          <a:p>
            <a:pPr fontAlgn="base"/>
            <a:r>
              <a:rPr lang="en-US" dirty="0"/>
              <a:t>The city currently has </a:t>
            </a:r>
            <a:r>
              <a:rPr lang="en-US" dirty="0">
                <a:effectLst>
                  <a:outerShdw blurRad="38100" dist="38100" dir="2700000" algn="tl">
                    <a:srgbClr val="000000">
                      <a:alpha val="43137"/>
                    </a:srgbClr>
                  </a:outerShdw>
                </a:effectLst>
              </a:rPr>
              <a:t>35</a:t>
            </a:r>
            <a:r>
              <a:rPr lang="en-US" dirty="0"/>
              <a:t> locations for Crossing Guards, which </a:t>
            </a:r>
            <a:r>
              <a:rPr lang="en-US" dirty="0">
                <a:effectLst>
                  <a:outerShdw blurRad="38100" dist="38100" dir="2700000" algn="tl">
                    <a:srgbClr val="000000">
                      <a:alpha val="43137"/>
                    </a:srgbClr>
                  </a:outerShdw>
                </a:effectLst>
              </a:rPr>
              <a:t>21</a:t>
            </a:r>
            <a:r>
              <a:rPr lang="en-US" dirty="0"/>
              <a:t> of those locations are filled however </a:t>
            </a:r>
            <a:r>
              <a:rPr lang="en-US" dirty="0">
                <a:effectLst>
                  <a:outerShdw blurRad="38100" dist="38100" dir="2700000" algn="tl">
                    <a:srgbClr val="000000">
                      <a:alpha val="43137"/>
                    </a:srgbClr>
                  </a:outerShdw>
                </a:effectLst>
              </a:rPr>
              <a:t>14</a:t>
            </a:r>
            <a:r>
              <a:rPr lang="en-US" dirty="0"/>
              <a:t> locations remain open. </a:t>
            </a:r>
          </a:p>
          <a:p>
            <a:endParaRPr lang="en-US" dirty="0"/>
          </a:p>
        </p:txBody>
      </p:sp>
      <p:sp>
        <p:nvSpPr>
          <p:cNvPr id="3" name="Content Placeholder 2"/>
          <p:cNvSpPr>
            <a:spLocks noGrp="1"/>
          </p:cNvSpPr>
          <p:nvPr>
            <p:ph sz="half" idx="13"/>
          </p:nvPr>
        </p:nvSpPr>
        <p:spPr/>
        <p:txBody>
          <a:bodyPr/>
          <a:lstStyle/>
          <a:p>
            <a:r>
              <a:rPr lang="en-US" dirty="0"/>
              <a:t>Question 9. Answer</a:t>
            </a:r>
          </a:p>
        </p:txBody>
      </p:sp>
    </p:spTree>
    <p:extLst>
      <p:ext uri="{BB962C8B-B14F-4D97-AF65-F5344CB8AC3E}">
        <p14:creationId xmlns:p14="http://schemas.microsoft.com/office/powerpoint/2010/main" val="21845672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3"/>
          </p:nvPr>
        </p:nvSpPr>
        <p:spPr>
          <a:xfrm>
            <a:off x="188911" y="1188720"/>
            <a:ext cx="5489218" cy="473825"/>
          </a:xfrm>
        </p:spPr>
        <p:txBody>
          <a:bodyPr/>
          <a:lstStyle/>
          <a:p>
            <a:r>
              <a:rPr lang="en-US" dirty="0"/>
              <a:t>Question 9. Answer (Continued)</a:t>
            </a:r>
          </a:p>
        </p:txBody>
      </p:sp>
      <p:graphicFrame>
        <p:nvGraphicFramePr>
          <p:cNvPr id="7" name="Object 6"/>
          <p:cNvGraphicFramePr>
            <a:graphicFrameLocks noChangeAspect="1"/>
          </p:cNvGraphicFramePr>
          <p:nvPr>
            <p:extLst>
              <p:ext uri="{D42A27DB-BD31-4B8C-83A1-F6EECF244321}">
                <p14:modId xmlns:p14="http://schemas.microsoft.com/office/powerpoint/2010/main" val="720101537"/>
              </p:ext>
            </p:extLst>
          </p:nvPr>
        </p:nvGraphicFramePr>
        <p:xfrm>
          <a:off x="188911" y="1662545"/>
          <a:ext cx="11947525" cy="5029200"/>
        </p:xfrm>
        <a:graphic>
          <a:graphicData uri="http://schemas.openxmlformats.org/presentationml/2006/ole">
            <mc:AlternateContent xmlns:mc="http://schemas.openxmlformats.org/markup-compatibility/2006">
              <mc:Choice xmlns:v="urn:schemas-microsoft-com:vml" Requires="v">
                <p:oleObj name="Worksheet" r:id="rId3" imgW="11948160" imgH="5029268" progId="Excel.Sheet.12">
                  <p:embed/>
                </p:oleObj>
              </mc:Choice>
              <mc:Fallback>
                <p:oleObj name="Worksheet" r:id="rId3" imgW="11948160" imgH="5029268" progId="Excel.Sheet.12">
                  <p:embed/>
                  <p:pic>
                    <p:nvPicPr>
                      <p:cNvPr id="0" name=""/>
                      <p:cNvPicPr/>
                      <p:nvPr/>
                    </p:nvPicPr>
                    <p:blipFill>
                      <a:blip r:embed="rId4"/>
                      <a:stretch>
                        <a:fillRect/>
                      </a:stretch>
                    </p:blipFill>
                    <p:spPr>
                      <a:xfrm>
                        <a:off x="188911" y="1662545"/>
                        <a:ext cx="11947525" cy="5029200"/>
                      </a:xfrm>
                      <a:prstGeom prst="rect">
                        <a:avLst/>
                      </a:prstGeom>
                    </p:spPr>
                  </p:pic>
                </p:oleObj>
              </mc:Fallback>
            </mc:AlternateContent>
          </a:graphicData>
        </a:graphic>
      </p:graphicFrame>
    </p:spTree>
    <p:extLst>
      <p:ext uri="{BB962C8B-B14F-4D97-AF65-F5344CB8AC3E}">
        <p14:creationId xmlns:p14="http://schemas.microsoft.com/office/powerpoint/2010/main" val="8665049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2"/>
          </p:nvPr>
        </p:nvSpPr>
        <p:spPr>
          <a:xfrm>
            <a:off x="538844" y="1836964"/>
            <a:ext cx="11363104" cy="3233057"/>
          </a:xfrm>
        </p:spPr>
        <p:txBody>
          <a:bodyPr>
            <a:normAutofit/>
          </a:bodyPr>
          <a:lstStyle/>
          <a:p>
            <a:pPr marL="0" indent="0">
              <a:buNone/>
            </a:pPr>
            <a:r>
              <a:rPr lang="en-US" sz="2800" dirty="0">
                <a:cs typeface="Calibri"/>
              </a:rPr>
              <a:t>Discuss the planned use </a:t>
            </a:r>
            <a:r>
              <a:rPr lang="en-US" sz="2800" b="1" u="sng" dirty="0">
                <a:effectLst>
                  <a:outerShdw blurRad="38100" dist="38100" dir="2700000" algn="tl">
                    <a:srgbClr val="000000">
                      <a:alpha val="43137"/>
                    </a:srgbClr>
                  </a:outerShdw>
                </a:effectLst>
                <a:cs typeface="Calibri"/>
              </a:rPr>
              <a:t>$3.54M</a:t>
            </a:r>
            <a:r>
              <a:rPr lang="en-US" sz="2800" dirty="0">
                <a:cs typeface="Calibri"/>
              </a:rPr>
              <a:t> budgeted in the overtime account categories. </a:t>
            </a:r>
          </a:p>
          <a:p>
            <a:pPr marL="1082675" lvl="1" indent="-514350">
              <a:buFont typeface="+mj-lt"/>
              <a:buAutoNum type="alphaLcPeriod"/>
            </a:pPr>
            <a:r>
              <a:rPr lang="en-US" sz="2400" dirty="0">
                <a:cs typeface="Calibri"/>
              </a:rPr>
              <a:t>Share mechanisms in place to control overtime.</a:t>
            </a:r>
          </a:p>
          <a:p>
            <a:pPr marL="1082675" lvl="1" indent="-514350">
              <a:buFont typeface="+mj-lt"/>
              <a:buAutoNum type="alphaLcPeriod"/>
            </a:pPr>
            <a:r>
              <a:rPr lang="en-US" sz="2400" dirty="0">
                <a:cs typeface="Calibri"/>
              </a:rPr>
              <a:t>Share any budgetary cost for Mayor’s security detail.</a:t>
            </a:r>
          </a:p>
        </p:txBody>
      </p:sp>
      <p:sp>
        <p:nvSpPr>
          <p:cNvPr id="3" name="Content Placeholder 2"/>
          <p:cNvSpPr>
            <a:spLocks noGrp="1"/>
          </p:cNvSpPr>
          <p:nvPr>
            <p:ph sz="half" idx="13"/>
          </p:nvPr>
        </p:nvSpPr>
        <p:spPr>
          <a:xfrm>
            <a:off x="334736" y="1089686"/>
            <a:ext cx="5030723" cy="543171"/>
          </a:xfrm>
        </p:spPr>
        <p:txBody>
          <a:bodyPr vert="horz" lIns="0" tIns="45720" rIns="0" bIns="45720" rtlCol="0" anchor="t">
            <a:noAutofit/>
          </a:bodyPr>
          <a:lstStyle/>
          <a:p>
            <a:r>
              <a:rPr lang="en-US" dirty="0"/>
              <a:t>Question 10.</a:t>
            </a:r>
            <a:r>
              <a:rPr lang="en-US" sz="4000" dirty="0"/>
              <a:t> </a:t>
            </a:r>
          </a:p>
        </p:txBody>
      </p:sp>
    </p:spTree>
    <p:extLst>
      <p:ext uri="{BB962C8B-B14F-4D97-AF65-F5344CB8AC3E}">
        <p14:creationId xmlns:p14="http://schemas.microsoft.com/office/powerpoint/2010/main" val="1279861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3"/>
          </p:nvPr>
        </p:nvSpPr>
        <p:spPr/>
        <p:txBody>
          <a:bodyPr/>
          <a:lstStyle/>
          <a:p>
            <a:r>
              <a:rPr lang="en-US" dirty="0"/>
              <a:t>Question 10. Answer </a:t>
            </a:r>
          </a:p>
          <a:p>
            <a:endParaRPr lang="en-US" dirty="0"/>
          </a:p>
        </p:txBody>
      </p:sp>
      <p:sp>
        <p:nvSpPr>
          <p:cNvPr id="5" name="Content Placeholder 1"/>
          <p:cNvSpPr>
            <a:spLocks noGrp="1"/>
          </p:cNvSpPr>
          <p:nvPr>
            <p:ph sz="half" idx="2"/>
          </p:nvPr>
        </p:nvSpPr>
        <p:spPr>
          <a:xfrm>
            <a:off x="188910" y="1662545"/>
            <a:ext cx="11192451" cy="5049540"/>
          </a:xfrm>
          <a:noFill/>
        </p:spPr>
        <p:txBody>
          <a:bodyPr>
            <a:noAutofit/>
          </a:bodyPr>
          <a:lstStyle/>
          <a:p>
            <a:pPr marL="0" lvl="0" indent="0">
              <a:buNone/>
            </a:pPr>
            <a:r>
              <a:rPr lang="en-US" sz="2400" u="sng" dirty="0">
                <a:solidFill>
                  <a:prstClr val="black"/>
                </a:solidFill>
              </a:rPr>
              <a:t>POLICE DEPARTMENT OVERTIME - </a:t>
            </a:r>
            <a:r>
              <a:rPr lang="en-US" sz="2400" u="sng" dirty="0">
                <a:solidFill>
                  <a:prstClr val="black"/>
                </a:solidFill>
                <a:effectLst>
                  <a:outerShdw blurRad="38100" dist="38100" dir="2700000" algn="tl">
                    <a:srgbClr val="000000">
                      <a:alpha val="43137"/>
                    </a:srgbClr>
                  </a:outerShdw>
                </a:effectLst>
              </a:rPr>
              <a:t>$3.54M</a:t>
            </a:r>
          </a:p>
          <a:p>
            <a:pPr>
              <a:lnSpc>
                <a:spcPct val="100000"/>
              </a:lnSpc>
              <a:spcBef>
                <a:spcPts val="0"/>
              </a:spcBef>
              <a:spcAft>
                <a:spcPts val="0"/>
              </a:spcAft>
            </a:pPr>
            <a:r>
              <a:rPr lang="en-US" sz="1800" dirty="0">
                <a:solidFill>
                  <a:prstClr val="black"/>
                </a:solidFill>
              </a:rPr>
              <a:t>Divisional overtime including Patrol and Detective Divisions</a:t>
            </a:r>
          </a:p>
          <a:p>
            <a:pPr>
              <a:lnSpc>
                <a:spcPct val="100000"/>
              </a:lnSpc>
              <a:spcBef>
                <a:spcPts val="0"/>
              </a:spcBef>
              <a:spcAft>
                <a:spcPts val="0"/>
              </a:spcAft>
            </a:pPr>
            <a:r>
              <a:rPr lang="en-US" sz="1800" dirty="0">
                <a:solidFill>
                  <a:prstClr val="black"/>
                </a:solidFill>
              </a:rPr>
              <a:t>Crisis Management Tactical Team </a:t>
            </a:r>
          </a:p>
          <a:p>
            <a:pPr>
              <a:lnSpc>
                <a:spcPct val="100000"/>
              </a:lnSpc>
              <a:spcBef>
                <a:spcPts val="0"/>
              </a:spcBef>
              <a:spcAft>
                <a:spcPts val="0"/>
              </a:spcAft>
            </a:pPr>
            <a:r>
              <a:rPr lang="en-US" sz="1800" dirty="0">
                <a:solidFill>
                  <a:prstClr val="black"/>
                </a:solidFill>
              </a:rPr>
              <a:t>Vice operations</a:t>
            </a:r>
          </a:p>
          <a:p>
            <a:pPr>
              <a:lnSpc>
                <a:spcPct val="100000"/>
              </a:lnSpc>
              <a:spcBef>
                <a:spcPts val="0"/>
              </a:spcBef>
              <a:spcAft>
                <a:spcPts val="0"/>
              </a:spcAft>
            </a:pPr>
            <a:r>
              <a:rPr lang="en-US" sz="1800" dirty="0">
                <a:solidFill>
                  <a:prstClr val="black"/>
                </a:solidFill>
              </a:rPr>
              <a:t>Canine overtime</a:t>
            </a:r>
          </a:p>
          <a:p>
            <a:pPr>
              <a:lnSpc>
                <a:spcPct val="100000"/>
              </a:lnSpc>
              <a:spcBef>
                <a:spcPts val="0"/>
              </a:spcBef>
              <a:spcAft>
                <a:spcPts val="0"/>
              </a:spcAft>
            </a:pPr>
            <a:r>
              <a:rPr lang="en-US" sz="1800" dirty="0">
                <a:solidFill>
                  <a:prstClr val="black"/>
                </a:solidFill>
              </a:rPr>
              <a:t>City Sponsored Special Events </a:t>
            </a:r>
          </a:p>
          <a:p>
            <a:pPr marL="457200" indent="-457200">
              <a:buFont typeface="+mj-lt"/>
              <a:buAutoNum type="alphaLcPeriod"/>
            </a:pPr>
            <a:r>
              <a:rPr lang="en-US" sz="1600" dirty="0"/>
              <a:t>The Chief’s Office and our Fiscal Unit regularly monitor overtime expenditures and available funding in various account lines. Additionally, commanding officers in each division are responsible for monitoring and justifying overtime use. This includes monitoring use of anti-violence overtime funding, and an evaluation of the effectiveness of these assignments as they relate to the current crime trends.</a:t>
            </a:r>
          </a:p>
          <a:p>
            <a:pPr marL="457200" indent="-457200">
              <a:buFont typeface="+mj-lt"/>
              <a:buAutoNum type="alphaLcPeriod"/>
            </a:pPr>
            <a:r>
              <a:rPr lang="en-US" sz="1600" dirty="0"/>
              <a:t>Any budgetary costs for the Mayors Executive Detail has been budgeted under the Special Operations Division, Special Events Overtime.  </a:t>
            </a:r>
          </a:p>
          <a:p>
            <a:pPr marL="342900" lvl="0" indent="-342900"/>
            <a:endParaRPr lang="en-US" sz="2400" dirty="0">
              <a:solidFill>
                <a:prstClr val="black"/>
              </a:solidFill>
            </a:endParaRPr>
          </a:p>
          <a:p>
            <a:pPr marL="0" indent="0">
              <a:buNone/>
            </a:pPr>
            <a:endParaRPr lang="en-US" sz="2400" dirty="0"/>
          </a:p>
        </p:txBody>
      </p:sp>
    </p:spTree>
    <p:extLst>
      <p:ext uri="{BB962C8B-B14F-4D97-AF65-F5344CB8AC3E}">
        <p14:creationId xmlns:p14="http://schemas.microsoft.com/office/powerpoint/2010/main" val="5792265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2"/>
          </p:nvPr>
        </p:nvSpPr>
        <p:spPr/>
        <p:txBody>
          <a:bodyPr>
            <a:normAutofit fontScale="92500" lnSpcReduction="10000"/>
          </a:bodyPr>
          <a:lstStyle/>
          <a:p>
            <a:pPr marL="0" indent="0">
              <a:buNone/>
            </a:pPr>
            <a:r>
              <a:rPr lang="en-US" sz="2800" dirty="0"/>
              <a:t>Discuss the planned use of </a:t>
            </a:r>
            <a:r>
              <a:rPr lang="en-US" sz="2800" b="1" u="sng" dirty="0"/>
              <a:t>$1.8M </a:t>
            </a:r>
            <a:r>
              <a:rPr lang="en-US" sz="2800" dirty="0"/>
              <a:t>budgeted in the Real-time Crime Center Division in the Consultant and Contracted Maintenance account groupings. </a:t>
            </a:r>
          </a:p>
          <a:p>
            <a:pPr marL="514350" indent="-514350">
              <a:buFont typeface="+mj-lt"/>
              <a:buAutoNum type="alphaLcPeriod"/>
            </a:pPr>
            <a:r>
              <a:rPr lang="en-US" sz="2800" dirty="0"/>
              <a:t>Specify total number of neighborhood cameras (per district). </a:t>
            </a:r>
          </a:p>
          <a:p>
            <a:pPr marL="514350" indent="-514350">
              <a:buFont typeface="+mj-lt"/>
              <a:buAutoNum type="alphaLcPeriod"/>
            </a:pPr>
            <a:r>
              <a:rPr lang="en-US" sz="2800" dirty="0"/>
              <a:t>Specify the number of camera operators assigned to each shift and hours that cameras are monitored. </a:t>
            </a:r>
          </a:p>
          <a:p>
            <a:pPr marL="514350" indent="-514350">
              <a:buFont typeface="+mj-lt"/>
              <a:buAutoNum type="alphaLcPeriod"/>
            </a:pPr>
            <a:r>
              <a:rPr lang="en-US" sz="2800" dirty="0"/>
              <a:t>Specify funds allocated for ShotSpotter, and the effectiveness. </a:t>
            </a:r>
          </a:p>
          <a:p>
            <a:pPr marL="514350" indent="-514350">
              <a:buFont typeface="+mj-lt"/>
              <a:buAutoNum type="alphaLcPeriod"/>
            </a:pPr>
            <a:r>
              <a:rPr lang="en-US" sz="2800" dirty="0"/>
              <a:t>Specify adequate funding for the body cameras for all officers.</a:t>
            </a:r>
          </a:p>
          <a:p>
            <a:pPr marL="514350" indent="-514350">
              <a:buFont typeface="+mj-lt"/>
              <a:buAutoNum type="alphaLcPeriod"/>
            </a:pPr>
            <a:r>
              <a:rPr lang="en-US" sz="2800" dirty="0"/>
              <a:t>Specify the effectiveness for the Licenses Plate Recognition software, and cost. </a:t>
            </a:r>
          </a:p>
        </p:txBody>
      </p:sp>
      <p:sp>
        <p:nvSpPr>
          <p:cNvPr id="3" name="Content Placeholder 2"/>
          <p:cNvSpPr>
            <a:spLocks noGrp="1"/>
          </p:cNvSpPr>
          <p:nvPr>
            <p:ph sz="half" idx="13"/>
          </p:nvPr>
        </p:nvSpPr>
        <p:spPr/>
        <p:txBody>
          <a:bodyPr/>
          <a:lstStyle/>
          <a:p>
            <a:r>
              <a:rPr lang="en-US" dirty="0"/>
              <a:t>Question 11. </a:t>
            </a:r>
          </a:p>
        </p:txBody>
      </p:sp>
    </p:spTree>
    <p:extLst>
      <p:ext uri="{BB962C8B-B14F-4D97-AF65-F5344CB8AC3E}">
        <p14:creationId xmlns:p14="http://schemas.microsoft.com/office/powerpoint/2010/main" val="4559699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3"/>
          </p:nvPr>
        </p:nvSpPr>
        <p:spPr>
          <a:xfrm>
            <a:off x="150366" y="908500"/>
            <a:ext cx="4934479" cy="473825"/>
          </a:xfrm>
        </p:spPr>
        <p:txBody>
          <a:bodyPr/>
          <a:lstStyle/>
          <a:p>
            <a:r>
              <a:rPr lang="en-US" dirty="0"/>
              <a:t>Question 11. Answer</a:t>
            </a:r>
          </a:p>
        </p:txBody>
      </p:sp>
      <p:sp>
        <p:nvSpPr>
          <p:cNvPr id="6" name="Content Placeholder 1"/>
          <p:cNvSpPr>
            <a:spLocks noGrp="1"/>
          </p:cNvSpPr>
          <p:nvPr>
            <p:ph sz="half" idx="2"/>
          </p:nvPr>
        </p:nvSpPr>
        <p:spPr>
          <a:xfrm>
            <a:off x="150366" y="1382326"/>
            <a:ext cx="11087905" cy="5372436"/>
          </a:xfrm>
          <a:noFill/>
        </p:spPr>
        <p:txBody>
          <a:bodyPr>
            <a:normAutofit/>
          </a:bodyPr>
          <a:lstStyle/>
          <a:p>
            <a:pPr marL="1085850" lvl="1" indent="-457200">
              <a:lnSpc>
                <a:spcPct val="120000"/>
              </a:lnSpc>
              <a:spcBef>
                <a:spcPts val="0"/>
              </a:spcBef>
              <a:spcAft>
                <a:spcPts val="0"/>
              </a:spcAft>
              <a:buFont typeface="+mj-lt"/>
              <a:buAutoNum type="alphaLcPeriod"/>
            </a:pPr>
            <a:r>
              <a:rPr lang="en-US" sz="2000" dirty="0"/>
              <a:t>Currently, there are </a:t>
            </a:r>
            <a:r>
              <a:rPr lang="en-US" sz="2000" b="1" dirty="0">
                <a:effectLst>
                  <a:outerShdw blurRad="38100" dist="38100" dir="2700000" algn="tl">
                    <a:srgbClr val="000000">
                      <a:alpha val="43137"/>
                    </a:srgbClr>
                  </a:outerShdw>
                </a:effectLst>
              </a:rPr>
              <a:t>111</a:t>
            </a:r>
            <a:r>
              <a:rPr lang="en-US" sz="2000" b="1" dirty="0"/>
              <a:t> </a:t>
            </a:r>
            <a:r>
              <a:rPr lang="en-US" sz="2000" dirty="0"/>
              <a:t>cameras city wide</a:t>
            </a:r>
          </a:p>
          <a:p>
            <a:pPr marL="2111565" lvl="6" indent="-514350">
              <a:buFont typeface="+mj-lt"/>
              <a:buAutoNum type="romanUcPeriod"/>
            </a:pPr>
            <a:r>
              <a:rPr lang="en-US" b="1" dirty="0"/>
              <a:t>Sector 1 – 20 Cameras</a:t>
            </a:r>
          </a:p>
          <a:p>
            <a:pPr marL="2111565" lvl="6" indent="-514350">
              <a:buFont typeface="+mj-lt"/>
              <a:buAutoNum type="romanUcPeriod"/>
            </a:pPr>
            <a:r>
              <a:rPr lang="en-US" b="1" dirty="0"/>
              <a:t>Sector 2 – 57 Cameras</a:t>
            </a:r>
          </a:p>
          <a:p>
            <a:pPr marL="2111565" lvl="6" indent="-514350">
              <a:buFont typeface="+mj-lt"/>
              <a:buAutoNum type="romanUcPeriod"/>
            </a:pPr>
            <a:r>
              <a:rPr lang="en-US" b="1" dirty="0"/>
              <a:t>Sector 3 – 24 Cameras</a:t>
            </a:r>
            <a:endParaRPr lang="en-US" sz="2000" dirty="0"/>
          </a:p>
          <a:p>
            <a:pPr marL="658368" lvl="1" indent="-457200">
              <a:buFont typeface="+mj-lt"/>
              <a:buAutoNum type="alphaLcPeriod"/>
            </a:pPr>
            <a:r>
              <a:rPr lang="en-US" sz="2000" dirty="0"/>
              <a:t>Currently, there are a total of 9 employees (covering a 16-hour shift) monitoring cameras with 7-day coverage: </a:t>
            </a:r>
          </a:p>
          <a:p>
            <a:pPr marL="1458468" lvl="3"/>
            <a:r>
              <a:rPr lang="en-US" sz="1900" dirty="0"/>
              <a:t>Monday-Friday 0800-1600 (2 operators) 1000-1800 (1 operator) 1600-2400 (2 operators)</a:t>
            </a:r>
          </a:p>
          <a:p>
            <a:pPr marL="1458468" lvl="3"/>
            <a:r>
              <a:rPr lang="en-US" sz="2000" dirty="0"/>
              <a:t>Saturday/Sunday 0800-1600 (2 operators) 1600-2400 (2 operators)</a:t>
            </a:r>
          </a:p>
          <a:p>
            <a:pPr marL="658368" lvl="1" indent="-457200">
              <a:buFont typeface="+mj-lt"/>
              <a:buAutoNum type="alphaLcPeriod"/>
            </a:pPr>
            <a:r>
              <a:rPr lang="en-US" sz="2000" dirty="0"/>
              <a:t>The budget includes $356,431 allocated for ShotSpotter for yearly contract. </a:t>
            </a:r>
          </a:p>
          <a:p>
            <a:pPr marL="658368" lvl="1" indent="-457200">
              <a:buFont typeface="+mj-lt"/>
              <a:buAutoNum type="alphaLcPeriod"/>
            </a:pPr>
            <a:r>
              <a:rPr lang="en-US" sz="2000" dirty="0"/>
              <a:t>The budget includes $353,112 for the Body-Worn Camera program.</a:t>
            </a:r>
          </a:p>
          <a:p>
            <a:pPr marL="658368" lvl="1" indent="-457200">
              <a:buFont typeface="+mj-lt"/>
              <a:buAutoNum type="alphaLcPeriod"/>
            </a:pPr>
            <a:r>
              <a:rPr lang="en-US" sz="2000" dirty="0"/>
              <a:t>The License Plate Recognition (LPR) is used as an investigative tool. Wanted motor vehicles are updated several times daily.  The LPRs are reviewed after crimes to identify vehicles used in crimes, all of which led to arrest.  The budgeted cost for FY26 $114,770.</a:t>
            </a:r>
          </a:p>
          <a:p>
            <a:pPr marL="658368" lvl="1" indent="-457200">
              <a:buFont typeface="+mj-lt"/>
              <a:buAutoNum type="alphaLcPeriod"/>
            </a:pPr>
            <a:endParaRPr lang="en-US" sz="2000" dirty="0"/>
          </a:p>
          <a:p>
            <a:pPr marL="658368" lvl="1" indent="-457200">
              <a:buFont typeface="+mj-lt"/>
              <a:buAutoNum type="alphaLcPeriod"/>
            </a:pPr>
            <a:endParaRPr lang="en-US" sz="2000" dirty="0"/>
          </a:p>
        </p:txBody>
      </p:sp>
    </p:spTree>
    <p:extLst>
      <p:ext uri="{BB962C8B-B14F-4D97-AF65-F5344CB8AC3E}">
        <p14:creationId xmlns:p14="http://schemas.microsoft.com/office/powerpoint/2010/main" val="4332921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2"/>
          </p:nvPr>
        </p:nvSpPr>
        <p:spPr/>
        <p:txBody>
          <a:bodyPr>
            <a:normAutofit fontScale="70000" lnSpcReduction="20000"/>
          </a:bodyPr>
          <a:lstStyle/>
          <a:p>
            <a:pPr marL="0" lvl="0" indent="0" fontAlgn="base">
              <a:buNone/>
            </a:pPr>
            <a:r>
              <a:rPr lang="en-US" dirty="0"/>
              <a:t>Discuss the planned use of $735K budgeted in Consultants across the Admin and Public Safety Director Divisions. </a:t>
            </a:r>
          </a:p>
          <a:p>
            <a:pPr marL="514350" lvl="0" indent="-514350" fontAlgn="base">
              <a:buFont typeface="+mj-lt"/>
              <a:buAutoNum type="alphaLcPeriod"/>
            </a:pPr>
            <a:r>
              <a:rPr lang="en-US" dirty="0"/>
              <a:t>Specify the vendor selection process for the promotional process?</a:t>
            </a:r>
          </a:p>
          <a:p>
            <a:pPr marL="514350" lvl="0" indent="-514350" fontAlgn="base">
              <a:buFont typeface="+mj-lt"/>
              <a:buAutoNum type="alphaLcPeriod"/>
            </a:pPr>
            <a:r>
              <a:rPr lang="en-US" dirty="0"/>
              <a:t>Explain the promotional process for inclusivity regarding diversity such as race, gender, etc. </a:t>
            </a:r>
          </a:p>
          <a:p>
            <a:pPr marL="514350" lvl="0" indent="-514350" fontAlgn="base">
              <a:buFont typeface="+mj-lt"/>
              <a:buAutoNum type="alphaLcPeriod"/>
            </a:pPr>
            <a:r>
              <a:rPr lang="en-US" dirty="0"/>
              <a:t>Please share if funds for the Police Accountability Board is inclusive of board training, as well as administrative resources. </a:t>
            </a:r>
          </a:p>
          <a:p>
            <a:pPr marL="514350" lvl="0" indent="-514350" fontAlgn="base">
              <a:buFont typeface="+mj-lt"/>
              <a:buAutoNum type="alphaLcPeriod"/>
            </a:pPr>
            <a:r>
              <a:rPr lang="en-US" dirty="0"/>
              <a:t>Specify the number of clients for Partners in Care Unit, per district, since inception. </a:t>
            </a:r>
          </a:p>
          <a:p>
            <a:pPr marL="514350" lvl="0" indent="-514350" fontAlgn="base">
              <a:buFont typeface="+mj-lt"/>
              <a:buAutoNum type="alphaLcPeriod"/>
            </a:pPr>
            <a:r>
              <a:rPr lang="en-US" dirty="0"/>
              <a:t>Share if any consideration for expanding the hours for the Partners in Care Unit. </a:t>
            </a:r>
          </a:p>
          <a:p>
            <a:pPr marL="514350" lvl="0" indent="-514350" fontAlgn="base">
              <a:buFont typeface="+mj-lt"/>
              <a:buAutoNum type="alphaLcPeriod"/>
            </a:pPr>
            <a:r>
              <a:rPr lang="en-US" dirty="0"/>
              <a:t>Specify the number of cases or clients that the Clinical Services for Youth &amp; Families has handled within the last 2 years. </a:t>
            </a:r>
          </a:p>
        </p:txBody>
      </p:sp>
      <p:sp>
        <p:nvSpPr>
          <p:cNvPr id="3" name="Content Placeholder 2"/>
          <p:cNvSpPr>
            <a:spLocks noGrp="1"/>
          </p:cNvSpPr>
          <p:nvPr>
            <p:ph sz="half" idx="13"/>
          </p:nvPr>
        </p:nvSpPr>
        <p:spPr/>
        <p:txBody>
          <a:bodyPr/>
          <a:lstStyle/>
          <a:p>
            <a:r>
              <a:rPr lang="en-US" dirty="0"/>
              <a:t>Question 12. </a:t>
            </a:r>
          </a:p>
        </p:txBody>
      </p:sp>
    </p:spTree>
    <p:extLst>
      <p:ext uri="{BB962C8B-B14F-4D97-AF65-F5344CB8AC3E}">
        <p14:creationId xmlns:p14="http://schemas.microsoft.com/office/powerpoint/2010/main" val="5542589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188911" y="1758575"/>
            <a:ext cx="10971458" cy="5365432"/>
          </a:xfrm>
          <a:solidFill>
            <a:schemeClr val="bg1"/>
          </a:solidFill>
        </p:spPr>
        <p:txBody>
          <a:bodyPr>
            <a:normAutofit fontScale="47500" lnSpcReduction="20000"/>
          </a:bodyPr>
          <a:lstStyle/>
          <a:p>
            <a:pPr marL="457200" indent="-457200">
              <a:spcBef>
                <a:spcPts val="200"/>
              </a:spcBef>
              <a:spcAft>
                <a:spcPts val="400"/>
              </a:spcAft>
              <a:buClrTx/>
              <a:buFont typeface="+mj-lt"/>
              <a:buAutoNum type="alphaLcPeriod"/>
            </a:pPr>
            <a:r>
              <a:rPr lang="en-US" sz="2900" dirty="0">
                <a:ea typeface="+mn-lt"/>
                <a:cs typeface="+mn-lt"/>
              </a:rPr>
              <a:t>2026-2028 Promotional Process (Sergeant/Lieutenant) – </a:t>
            </a:r>
            <a:r>
              <a:rPr lang="en-US" sz="2900" b="1" dirty="0">
                <a:ea typeface="+mn-lt"/>
                <a:cs typeface="+mn-lt"/>
              </a:rPr>
              <a:t>$275K </a:t>
            </a:r>
            <a:endParaRPr lang="en-US" sz="2900" dirty="0">
              <a:ea typeface="+mn-lt"/>
              <a:cs typeface="+mn-lt"/>
            </a:endParaRPr>
          </a:p>
          <a:p>
            <a:pPr lvl="2">
              <a:spcBef>
                <a:spcPts val="200"/>
              </a:spcBef>
              <a:spcAft>
                <a:spcPts val="400"/>
              </a:spcAft>
            </a:pPr>
            <a:r>
              <a:rPr lang="en-US" sz="2900" dirty="0">
                <a:ea typeface="+mn-lt"/>
                <a:cs typeface="+mn-lt"/>
              </a:rPr>
              <a:t>Vendor for Promotional Process is Talogy previously PSI Service</a:t>
            </a:r>
          </a:p>
          <a:p>
            <a:pPr marL="1144587" lvl="2" indent="0">
              <a:spcBef>
                <a:spcPts val="200"/>
              </a:spcBef>
              <a:spcAft>
                <a:spcPts val="400"/>
              </a:spcAft>
              <a:buNone/>
            </a:pPr>
            <a:endParaRPr lang="en-US" sz="2500" dirty="0">
              <a:ea typeface="+mn-lt"/>
              <a:cs typeface="+mn-lt"/>
            </a:endParaRPr>
          </a:p>
          <a:p>
            <a:pPr marL="457200" indent="-457200">
              <a:spcBef>
                <a:spcPts val="200"/>
              </a:spcBef>
              <a:spcAft>
                <a:spcPts val="400"/>
              </a:spcAft>
              <a:buClrTx/>
              <a:buFont typeface="+mj-lt"/>
              <a:buAutoNum type="alphaLcPeriod"/>
            </a:pPr>
            <a:r>
              <a:rPr lang="en-US" sz="3400" dirty="0">
                <a:ea typeface="+mn-lt"/>
                <a:cs typeface="+mn-lt"/>
              </a:rPr>
              <a:t>We continue to work with an outside vendor with a proven track record to facilitating impartial, independent promotional process in departments across the country. We offer each of our candidates with support and guidance to help them to prepare for this process, and independent review boards conduct each phase of testing. With this process the department has seen increased diversity among our supervisors as a result. </a:t>
            </a:r>
          </a:p>
          <a:p>
            <a:pPr marL="457200" indent="-457200">
              <a:spcBef>
                <a:spcPts val="200"/>
              </a:spcBef>
              <a:spcAft>
                <a:spcPts val="400"/>
              </a:spcAft>
              <a:buClrTx/>
              <a:buFont typeface="+mj-lt"/>
              <a:buAutoNum type="alphaLcPeriod"/>
            </a:pPr>
            <a:endParaRPr lang="en-US" sz="3400" dirty="0">
              <a:ea typeface="+mn-lt"/>
              <a:cs typeface="+mn-lt"/>
            </a:endParaRPr>
          </a:p>
          <a:p>
            <a:pPr marL="457200" indent="-457200">
              <a:spcBef>
                <a:spcPts val="200"/>
              </a:spcBef>
              <a:spcAft>
                <a:spcPts val="400"/>
              </a:spcAft>
              <a:buFont typeface="+mj-lt"/>
              <a:buAutoNum type="alphaLcPeriod"/>
            </a:pPr>
            <a:r>
              <a:rPr lang="en-US" sz="3600" dirty="0"/>
              <a:t>$30,000.00 is included in the proposed budget to support Police Accountability Board or Citizen Review. </a:t>
            </a:r>
          </a:p>
          <a:p>
            <a:pPr marL="457200" indent="-457200">
              <a:spcBef>
                <a:spcPts val="200"/>
              </a:spcBef>
              <a:spcAft>
                <a:spcPts val="400"/>
              </a:spcAft>
              <a:buClrTx/>
              <a:buFont typeface="+mj-lt"/>
              <a:buAutoNum type="alphaLcPeriod"/>
            </a:pPr>
            <a:endParaRPr lang="en-US" sz="3400" dirty="0">
              <a:ea typeface="+mn-lt"/>
              <a:cs typeface="+mn-lt"/>
            </a:endParaRPr>
          </a:p>
          <a:p>
            <a:pPr marL="457200" indent="-457200">
              <a:spcBef>
                <a:spcPts val="200"/>
              </a:spcBef>
              <a:spcAft>
                <a:spcPts val="400"/>
              </a:spcAft>
              <a:buClrTx/>
              <a:buFont typeface="+mj-lt"/>
              <a:buAutoNum type="alphaLcPeriod"/>
            </a:pPr>
            <a:r>
              <a:rPr lang="en-US" sz="3400" dirty="0">
                <a:ea typeface="+mn-lt"/>
                <a:cs typeface="+mn-lt"/>
              </a:rPr>
              <a:t>Partners in Care clients are not tracked by council districts (and many are transient or unhoused, which makes it difficult to identify the geographically), but we continue to see steady growth in clients served. </a:t>
            </a:r>
          </a:p>
          <a:p>
            <a:pPr lvl="2">
              <a:spcBef>
                <a:spcPts val="200"/>
              </a:spcBef>
              <a:spcAft>
                <a:spcPts val="400"/>
              </a:spcAft>
              <a:buFont typeface="Wingdings" panose="05000000000000000000" pitchFamily="2" charset="2"/>
              <a:buChar char="ü"/>
            </a:pPr>
            <a:r>
              <a:rPr lang="en-US" sz="2500" b="1" dirty="0">
                <a:ea typeface="+mn-lt"/>
                <a:cs typeface="+mn-lt"/>
              </a:rPr>
              <a:t>2024 – Q1 &amp; Q2: 92 clients</a:t>
            </a:r>
          </a:p>
          <a:p>
            <a:pPr lvl="2">
              <a:spcBef>
                <a:spcPts val="200"/>
              </a:spcBef>
              <a:spcAft>
                <a:spcPts val="400"/>
              </a:spcAft>
              <a:buFont typeface="Wingdings" panose="05000000000000000000" pitchFamily="2" charset="2"/>
              <a:buChar char="ü"/>
            </a:pPr>
            <a:r>
              <a:rPr lang="en-US" sz="2500" b="1" dirty="0">
                <a:ea typeface="+mn-lt"/>
                <a:cs typeface="+mn-lt"/>
              </a:rPr>
              <a:t>2024 – Q3: 115 clients </a:t>
            </a:r>
          </a:p>
          <a:p>
            <a:pPr lvl="2">
              <a:spcBef>
                <a:spcPts val="200"/>
              </a:spcBef>
              <a:spcAft>
                <a:spcPts val="400"/>
              </a:spcAft>
              <a:buFont typeface="Wingdings" panose="05000000000000000000" pitchFamily="2" charset="2"/>
              <a:buChar char="ü"/>
            </a:pPr>
            <a:r>
              <a:rPr lang="en-US" sz="2500" b="1" dirty="0">
                <a:ea typeface="+mn-lt"/>
                <a:cs typeface="+mn-lt"/>
              </a:rPr>
              <a:t>2024 – Q4: 108 clients </a:t>
            </a:r>
          </a:p>
          <a:p>
            <a:pPr lvl="2">
              <a:spcBef>
                <a:spcPts val="200"/>
              </a:spcBef>
              <a:spcAft>
                <a:spcPts val="400"/>
              </a:spcAft>
              <a:buFont typeface="Wingdings" panose="05000000000000000000" pitchFamily="2" charset="2"/>
              <a:buChar char="ü"/>
            </a:pPr>
            <a:r>
              <a:rPr lang="en-US" sz="2500" b="1" dirty="0">
                <a:ea typeface="+mn-lt"/>
                <a:cs typeface="+mn-lt"/>
              </a:rPr>
              <a:t>2025 – Q1: 115 clients </a:t>
            </a:r>
          </a:p>
          <a:p>
            <a:pPr marL="457200" indent="-457200">
              <a:spcBef>
                <a:spcPts val="200"/>
              </a:spcBef>
              <a:spcAft>
                <a:spcPts val="400"/>
              </a:spcAft>
              <a:buClrTx/>
              <a:buFont typeface="+mj-lt"/>
              <a:buAutoNum type="alphaLcPeriod"/>
            </a:pPr>
            <a:endParaRPr lang="en-US" sz="2400" dirty="0">
              <a:ea typeface="+mn-lt"/>
              <a:cs typeface="+mn-lt"/>
            </a:endParaRPr>
          </a:p>
          <a:p>
            <a:pPr marL="457200" indent="-457200">
              <a:spcBef>
                <a:spcPts val="200"/>
              </a:spcBef>
              <a:spcAft>
                <a:spcPts val="400"/>
              </a:spcAft>
              <a:buClrTx/>
              <a:buFont typeface="+mj-lt"/>
              <a:buAutoNum type="alphaLcPeriod"/>
            </a:pPr>
            <a:r>
              <a:rPr lang="en-US" sz="3400" dirty="0">
                <a:ea typeface="+mn-lt"/>
                <a:cs typeface="+mn-lt"/>
              </a:rPr>
              <a:t>At this time, the hours of coverage do appear to align with the greatest needs. For hours when the teams are not working, officers can also make referrals to the team for follow-up. </a:t>
            </a:r>
          </a:p>
          <a:p>
            <a:pPr marL="457200" indent="-457200">
              <a:spcBef>
                <a:spcPts val="200"/>
              </a:spcBef>
              <a:spcAft>
                <a:spcPts val="400"/>
              </a:spcAft>
              <a:buClrTx/>
              <a:buFont typeface="+mj-lt"/>
              <a:buAutoNum type="alphaLcPeriod"/>
            </a:pPr>
            <a:endParaRPr lang="en-US" sz="3400" dirty="0">
              <a:ea typeface="+mn-lt"/>
              <a:cs typeface="+mn-lt"/>
            </a:endParaRPr>
          </a:p>
          <a:p>
            <a:pPr marL="457200" indent="-457200">
              <a:spcBef>
                <a:spcPts val="200"/>
              </a:spcBef>
              <a:spcAft>
                <a:spcPts val="400"/>
              </a:spcAft>
              <a:buClrTx/>
              <a:buFont typeface="+mj-lt"/>
              <a:buAutoNum type="alphaLcPeriod"/>
            </a:pPr>
            <a:r>
              <a:rPr lang="en-US" sz="3400" dirty="0">
                <a:ea typeface="+mn-lt"/>
                <a:cs typeface="+mn-lt"/>
              </a:rPr>
              <a:t>In the last 2 years the Clinical Services for Youth &amp; Families has handled: </a:t>
            </a:r>
          </a:p>
          <a:p>
            <a:pPr lvl="2">
              <a:spcBef>
                <a:spcPts val="200"/>
              </a:spcBef>
              <a:spcAft>
                <a:spcPts val="400"/>
              </a:spcAft>
              <a:buFont typeface="Wingdings" panose="05000000000000000000" pitchFamily="2" charset="2"/>
              <a:buChar char="ü"/>
            </a:pPr>
            <a:r>
              <a:rPr lang="en-US" sz="2500" b="1" dirty="0">
                <a:ea typeface="+mn-lt"/>
                <a:cs typeface="+mn-lt"/>
              </a:rPr>
              <a:t>2023 - 274 families </a:t>
            </a:r>
          </a:p>
          <a:p>
            <a:pPr lvl="2">
              <a:spcBef>
                <a:spcPts val="200"/>
              </a:spcBef>
              <a:spcAft>
                <a:spcPts val="400"/>
              </a:spcAft>
              <a:buFont typeface="Wingdings" panose="05000000000000000000" pitchFamily="2" charset="2"/>
              <a:buChar char="ü"/>
            </a:pPr>
            <a:r>
              <a:rPr lang="en-US" sz="2500" b="1" dirty="0">
                <a:ea typeface="+mn-lt"/>
                <a:cs typeface="+mn-lt"/>
              </a:rPr>
              <a:t>2024 – 178 families </a:t>
            </a:r>
          </a:p>
          <a:p>
            <a:pPr marL="0" indent="0">
              <a:spcBef>
                <a:spcPts val="200"/>
              </a:spcBef>
              <a:spcAft>
                <a:spcPts val="400"/>
              </a:spcAft>
              <a:buClrTx/>
              <a:buNone/>
            </a:pPr>
            <a:endParaRPr lang="en-US" sz="2400" dirty="0">
              <a:ea typeface="+mn-lt"/>
              <a:cs typeface="+mn-lt"/>
            </a:endParaRPr>
          </a:p>
          <a:p>
            <a:pPr marL="1144587" lvl="2" indent="0">
              <a:spcBef>
                <a:spcPts val="200"/>
              </a:spcBef>
              <a:spcAft>
                <a:spcPts val="400"/>
              </a:spcAft>
              <a:buNone/>
            </a:pPr>
            <a:endParaRPr lang="en-US" sz="100" dirty="0">
              <a:ea typeface="+mn-lt"/>
              <a:cs typeface="+mn-lt"/>
            </a:endParaRPr>
          </a:p>
          <a:p>
            <a:pPr marL="1144587" lvl="2" indent="0">
              <a:spcBef>
                <a:spcPts val="200"/>
              </a:spcBef>
              <a:spcAft>
                <a:spcPts val="400"/>
              </a:spcAft>
              <a:buNone/>
            </a:pPr>
            <a:endParaRPr lang="en-US" sz="1800" dirty="0">
              <a:ea typeface="+mn-lt"/>
              <a:cs typeface="+mn-lt"/>
            </a:endParaRPr>
          </a:p>
          <a:p>
            <a:pPr marL="1144587" lvl="2" indent="0">
              <a:spcBef>
                <a:spcPts val="200"/>
              </a:spcBef>
              <a:spcAft>
                <a:spcPts val="400"/>
              </a:spcAft>
              <a:buNone/>
            </a:pPr>
            <a:endParaRPr lang="en-US" sz="1800" dirty="0">
              <a:ea typeface="+mn-lt"/>
              <a:cs typeface="+mn-lt"/>
            </a:endParaRPr>
          </a:p>
          <a:p>
            <a:pPr marL="1144587" lvl="2" indent="0">
              <a:spcBef>
                <a:spcPts val="200"/>
              </a:spcBef>
              <a:spcAft>
                <a:spcPts val="400"/>
              </a:spcAft>
              <a:buNone/>
            </a:pPr>
            <a:endParaRPr lang="en-US" sz="1800" dirty="0">
              <a:ea typeface="+mn-lt"/>
              <a:cs typeface="+mn-lt"/>
            </a:endParaRPr>
          </a:p>
        </p:txBody>
      </p:sp>
      <p:sp>
        <p:nvSpPr>
          <p:cNvPr id="3" name="Content Placeholder 2"/>
          <p:cNvSpPr>
            <a:spLocks noGrp="1"/>
          </p:cNvSpPr>
          <p:nvPr>
            <p:ph sz="half" idx="13"/>
          </p:nvPr>
        </p:nvSpPr>
        <p:spPr/>
        <p:txBody>
          <a:bodyPr/>
          <a:lstStyle/>
          <a:p>
            <a:r>
              <a:rPr lang="en-US" dirty="0"/>
              <a:t>Question 12. Answer </a:t>
            </a:r>
          </a:p>
        </p:txBody>
      </p:sp>
    </p:spTree>
    <p:extLst>
      <p:ext uri="{BB962C8B-B14F-4D97-AF65-F5344CB8AC3E}">
        <p14:creationId xmlns:p14="http://schemas.microsoft.com/office/powerpoint/2010/main" val="2364682290"/>
      </p:ext>
    </p:extLst>
  </p:cSld>
  <p:clrMapOvr>
    <a:overrideClrMapping bg1="lt1" tx1="dk1" bg2="lt2" tx2="dk2" accent1="accent1" accent2="accent2" accent3="accent3" accent4="accent4" accent5="accent5" accent6="accent6" hlink="hlink" folHlink="folHlink"/>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2"/>
          </p:nvPr>
        </p:nvSpPr>
        <p:spPr>
          <a:xfrm>
            <a:off x="166333" y="1950486"/>
            <a:ext cx="11280600" cy="4518047"/>
          </a:xfrm>
        </p:spPr>
        <p:txBody>
          <a:bodyPr>
            <a:noAutofit/>
          </a:bodyPr>
          <a:lstStyle/>
          <a:p>
            <a:pPr marL="0" lvl="0" indent="0" fontAlgn="base">
              <a:buNone/>
            </a:pPr>
            <a:r>
              <a:rPr lang="en-US" dirty="0"/>
              <a:t>Discuss the </a:t>
            </a:r>
            <a:r>
              <a:rPr lang="en-US" b="1" u="sng" dirty="0"/>
              <a:t>$220K </a:t>
            </a:r>
            <a:r>
              <a:rPr lang="en-US" dirty="0"/>
              <a:t>allocated for the Axon Taser Contract.</a:t>
            </a:r>
          </a:p>
          <a:p>
            <a:pPr marL="514350" lvl="0" indent="-514350" fontAlgn="base">
              <a:buFont typeface="+mj-lt"/>
              <a:buAutoNum type="alphaLcPeriod"/>
            </a:pPr>
            <a:r>
              <a:rPr lang="en-US" dirty="0"/>
              <a:t>Specify the life expectancy.</a:t>
            </a:r>
          </a:p>
          <a:p>
            <a:pPr marL="0" lvl="0" indent="0" fontAlgn="base">
              <a:buNone/>
            </a:pPr>
            <a:endParaRPr lang="en-US" dirty="0"/>
          </a:p>
        </p:txBody>
      </p:sp>
      <p:sp>
        <p:nvSpPr>
          <p:cNvPr id="3" name="Content Placeholder 2"/>
          <p:cNvSpPr>
            <a:spLocks noGrp="1"/>
          </p:cNvSpPr>
          <p:nvPr>
            <p:ph sz="half" idx="13"/>
          </p:nvPr>
        </p:nvSpPr>
        <p:spPr>
          <a:xfrm>
            <a:off x="287625" y="1115983"/>
            <a:ext cx="4934479" cy="473825"/>
          </a:xfrm>
        </p:spPr>
        <p:txBody>
          <a:bodyPr vert="horz" lIns="0" tIns="45720" rIns="0" bIns="45720" rtlCol="0" anchor="t">
            <a:noAutofit/>
          </a:bodyPr>
          <a:lstStyle/>
          <a:p>
            <a:r>
              <a:rPr lang="en-US" sz="4000"/>
              <a:t>Question 13. </a:t>
            </a:r>
          </a:p>
        </p:txBody>
      </p:sp>
    </p:spTree>
    <p:extLst>
      <p:ext uri="{BB962C8B-B14F-4D97-AF65-F5344CB8AC3E}">
        <p14:creationId xmlns:p14="http://schemas.microsoft.com/office/powerpoint/2010/main" val="25907079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3"/>
          </p:nvPr>
        </p:nvSpPr>
        <p:spPr/>
        <p:txBody>
          <a:bodyPr/>
          <a:lstStyle/>
          <a:p>
            <a:r>
              <a:rPr lang="en-US" dirty="0"/>
              <a:t>Question 13. Answer</a:t>
            </a:r>
          </a:p>
        </p:txBody>
      </p:sp>
      <p:sp>
        <p:nvSpPr>
          <p:cNvPr id="4" name="Content Placeholder 1"/>
          <p:cNvSpPr>
            <a:spLocks noGrp="1"/>
          </p:cNvSpPr>
          <p:nvPr>
            <p:ph sz="half" idx="2"/>
          </p:nvPr>
        </p:nvSpPr>
        <p:spPr>
          <a:xfrm>
            <a:off x="188911" y="2277261"/>
            <a:ext cx="11706119" cy="4580739"/>
          </a:xfrm>
          <a:noFill/>
        </p:spPr>
        <p:txBody>
          <a:bodyPr>
            <a:noAutofit/>
          </a:bodyPr>
          <a:lstStyle/>
          <a:p>
            <a:pPr marL="0" lvl="0" indent="0" fontAlgn="base">
              <a:buNone/>
            </a:pPr>
            <a:r>
              <a:rPr lang="en-US" sz="2400" dirty="0"/>
              <a:t>The budget includes $220,110, for year 5 payment, for the AXON Taser 7 Equipment which was purchased in 2019 to be compatible with the current Body Worn Camera equipment. </a:t>
            </a:r>
          </a:p>
          <a:p>
            <a:pPr marL="0" indent="0" fontAlgn="base">
              <a:buNone/>
            </a:pPr>
            <a:r>
              <a:rPr lang="en-US" sz="2400" dirty="0"/>
              <a:t>The life expectancy for Conductive energy weapons have a five year useful life expectancy.  </a:t>
            </a:r>
          </a:p>
          <a:p>
            <a:pPr marL="0" lvl="0" indent="0" fontAlgn="base">
              <a:buNone/>
            </a:pPr>
            <a:r>
              <a:rPr lang="en-US" sz="2400" dirty="0"/>
              <a:t>Any Technological product, such as high-tech electronic devices, a conductive energy weapon’s high voltage and other electronic components wear out over time and may not operate as expected, increasing the risk of a TASER / CEW failing in the field. </a:t>
            </a:r>
          </a:p>
        </p:txBody>
      </p:sp>
    </p:spTree>
    <p:extLst>
      <p:ext uri="{BB962C8B-B14F-4D97-AF65-F5344CB8AC3E}">
        <p14:creationId xmlns:p14="http://schemas.microsoft.com/office/powerpoint/2010/main" val="7790168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2"/>
          </p:nvPr>
        </p:nvSpPr>
        <p:spPr>
          <a:xfrm>
            <a:off x="422910" y="2051739"/>
            <a:ext cx="11304270" cy="3504934"/>
          </a:xfrm>
        </p:spPr>
        <p:txBody>
          <a:bodyPr>
            <a:noAutofit/>
          </a:bodyPr>
          <a:lstStyle/>
          <a:p>
            <a:pPr marL="0" indent="0">
              <a:buNone/>
            </a:pPr>
            <a:r>
              <a:rPr lang="en-US" sz="2800" dirty="0">
                <a:ea typeface="+mn-lt"/>
                <a:cs typeface="+mn-lt"/>
              </a:rPr>
              <a:t>Provide an update on all authorized and received grant funds for FY24 and FY25 year-to-date.</a:t>
            </a:r>
          </a:p>
          <a:p>
            <a:pPr marL="514350" indent="-514350">
              <a:buFont typeface="+mj-lt"/>
              <a:buAutoNum type="alphaLcPeriod"/>
            </a:pPr>
            <a:r>
              <a:rPr lang="en-US" sz="2800" dirty="0">
                <a:ea typeface="+mn-lt"/>
                <a:cs typeface="+mn-lt"/>
              </a:rPr>
              <a:t>Specify available grant funds.</a:t>
            </a:r>
          </a:p>
          <a:p>
            <a:endParaRPr lang="en-US" dirty="0">
              <a:ea typeface="+mn-lt"/>
              <a:cs typeface="+mn-lt"/>
            </a:endParaRPr>
          </a:p>
          <a:p>
            <a:endParaRPr lang="en-US" sz="2400" b="1" dirty="0">
              <a:cs typeface="Calibri" panose="020F0502020204030204"/>
            </a:endParaRPr>
          </a:p>
          <a:p>
            <a:endParaRPr lang="en-US" sz="2400" dirty="0">
              <a:ea typeface="+mn-lt"/>
              <a:cs typeface="+mn-lt"/>
            </a:endParaRPr>
          </a:p>
          <a:p>
            <a:endParaRPr lang="en-US" sz="2400" dirty="0">
              <a:cs typeface="Calibri"/>
            </a:endParaRPr>
          </a:p>
        </p:txBody>
      </p:sp>
      <p:sp>
        <p:nvSpPr>
          <p:cNvPr id="3" name="Content Placeholder 2"/>
          <p:cNvSpPr>
            <a:spLocks noGrp="1"/>
          </p:cNvSpPr>
          <p:nvPr>
            <p:ph sz="half" idx="13"/>
          </p:nvPr>
        </p:nvSpPr>
        <p:spPr>
          <a:xfrm>
            <a:off x="287625" y="1115983"/>
            <a:ext cx="4934479" cy="473825"/>
          </a:xfrm>
        </p:spPr>
        <p:txBody>
          <a:bodyPr vert="horz" lIns="0" tIns="45720" rIns="0" bIns="45720" rtlCol="0" anchor="t">
            <a:noAutofit/>
          </a:bodyPr>
          <a:lstStyle/>
          <a:p>
            <a:r>
              <a:rPr lang="en-US" sz="4000"/>
              <a:t>Question 14. </a:t>
            </a:r>
          </a:p>
        </p:txBody>
      </p:sp>
    </p:spTree>
    <p:extLst>
      <p:ext uri="{BB962C8B-B14F-4D97-AF65-F5344CB8AC3E}">
        <p14:creationId xmlns:p14="http://schemas.microsoft.com/office/powerpoint/2010/main" val="17559116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188910" y="1207770"/>
            <a:ext cx="4934479" cy="473825"/>
          </a:xfrm>
          <a:prstGeom prst="rect">
            <a:avLst/>
          </a:prstGeom>
        </p:spPr>
        <p:txBody>
          <a:bodyPr vert="horz" lIns="0" tIns="45720" rIns="0" bIns="45720" rtlCol="0" anchor="t">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000" b="1" kern="1200">
                <a:solidFill>
                  <a:schemeClr val="tx1"/>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1828800" indent="0" algn="l" defTabSz="914400" rtl="0" eaLnBrk="1" latinLnBrk="0" hangingPunct="1">
              <a:lnSpc>
                <a:spcPct val="90000"/>
              </a:lnSpc>
              <a:spcBef>
                <a:spcPts val="200"/>
              </a:spcBef>
              <a:spcAft>
                <a:spcPts val="400"/>
              </a:spcAft>
              <a:buClr>
                <a:schemeClr val="accent1"/>
              </a:buClr>
              <a:buFont typeface="Calibri" pitchFamily="34" charset="0"/>
              <a:buNone/>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2800" dirty="0"/>
              <a:t>Question 14. Answer</a:t>
            </a:r>
          </a:p>
        </p:txBody>
      </p:sp>
      <p:pic>
        <p:nvPicPr>
          <p:cNvPr id="15" name="Content Placeholder 14"/>
          <p:cNvPicPr>
            <a:picLocks noGrp="1" noChangeAspect="1"/>
          </p:cNvPicPr>
          <p:nvPr>
            <p:ph sz="half" idx="2"/>
          </p:nvPr>
        </p:nvPicPr>
        <p:blipFill>
          <a:blip r:embed="rId3"/>
          <a:stretch>
            <a:fillRect/>
          </a:stretch>
        </p:blipFill>
        <p:spPr>
          <a:xfrm>
            <a:off x="355600" y="1681594"/>
            <a:ext cx="10769600" cy="4973205"/>
          </a:xfrm>
          <a:prstGeom prst="rect">
            <a:avLst/>
          </a:prstGeom>
        </p:spPr>
      </p:pic>
    </p:spTree>
    <p:extLst>
      <p:ext uri="{BB962C8B-B14F-4D97-AF65-F5344CB8AC3E}">
        <p14:creationId xmlns:p14="http://schemas.microsoft.com/office/powerpoint/2010/main" val="17414100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2"/>
          </p:nvPr>
        </p:nvSpPr>
        <p:spPr>
          <a:xfrm>
            <a:off x="525938" y="2030784"/>
            <a:ext cx="10817756" cy="3784270"/>
          </a:xfrm>
        </p:spPr>
        <p:txBody>
          <a:bodyPr>
            <a:normAutofit/>
          </a:bodyPr>
          <a:lstStyle/>
          <a:p>
            <a:pPr marL="0" indent="0">
              <a:buNone/>
            </a:pPr>
            <a:r>
              <a:rPr lang="en-US" sz="2800" dirty="0">
                <a:ea typeface="+mn-lt"/>
                <a:cs typeface="+mn-lt"/>
              </a:rPr>
              <a:t>Discuss the $447K budgeted for part-time Crossing Guards. </a:t>
            </a:r>
          </a:p>
          <a:p>
            <a:pPr marL="514350" indent="-514350">
              <a:buFont typeface="+mj-lt"/>
              <a:buAutoNum type="alphaLcPeriod"/>
            </a:pPr>
            <a:r>
              <a:rPr lang="en-US" sz="2800" dirty="0">
                <a:ea typeface="+mn-lt"/>
                <a:cs typeface="+mn-lt"/>
              </a:rPr>
              <a:t>Specify if any reduction in the number of crossing guards, considering budget was reduced $50K, and share the site locations, as well as the sites that will no longer have coverage. </a:t>
            </a:r>
          </a:p>
          <a:p>
            <a:endParaRPr lang="en-US" sz="2400" dirty="0">
              <a:ea typeface="+mn-lt"/>
              <a:cs typeface="+mn-lt"/>
            </a:endParaRPr>
          </a:p>
          <a:p>
            <a:pPr marL="292608" lvl="1" indent="0">
              <a:buNone/>
            </a:pPr>
            <a:r>
              <a:rPr lang="en-US" b="1" u="sng" dirty="0">
                <a:cs typeface="Calibri" panose="020F0502020204030204"/>
              </a:rPr>
              <a:t>RESPONSE IN QUESTION 9. </a:t>
            </a:r>
          </a:p>
          <a:p>
            <a:endParaRPr lang="en-US" sz="2800" dirty="0">
              <a:cs typeface="Calibri"/>
            </a:endParaRPr>
          </a:p>
        </p:txBody>
      </p:sp>
      <p:sp>
        <p:nvSpPr>
          <p:cNvPr id="3" name="Content Placeholder 2"/>
          <p:cNvSpPr>
            <a:spLocks noGrp="1"/>
          </p:cNvSpPr>
          <p:nvPr>
            <p:ph sz="half" idx="13"/>
          </p:nvPr>
        </p:nvSpPr>
        <p:spPr>
          <a:xfrm>
            <a:off x="286727" y="1156714"/>
            <a:ext cx="4934479" cy="473825"/>
          </a:xfrm>
        </p:spPr>
        <p:txBody>
          <a:bodyPr vert="horz" lIns="0" tIns="45720" rIns="0" bIns="45720" rtlCol="0" anchor="t">
            <a:noAutofit/>
          </a:bodyPr>
          <a:lstStyle/>
          <a:p>
            <a:r>
              <a:rPr lang="en-US" sz="4000" dirty="0"/>
              <a:t>Question 15. </a:t>
            </a:r>
          </a:p>
        </p:txBody>
      </p:sp>
    </p:spTree>
    <p:extLst>
      <p:ext uri="{BB962C8B-B14F-4D97-AF65-F5344CB8AC3E}">
        <p14:creationId xmlns:p14="http://schemas.microsoft.com/office/powerpoint/2010/main" val="25943801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2"/>
          </p:nvPr>
        </p:nvSpPr>
        <p:spPr/>
        <p:txBody>
          <a:bodyPr/>
          <a:lstStyle/>
          <a:p>
            <a:pPr marL="0" indent="0">
              <a:buNone/>
            </a:pPr>
            <a:r>
              <a:rPr lang="en-US" dirty="0"/>
              <a:t>Discuss any new vehicle requests. </a:t>
            </a:r>
          </a:p>
        </p:txBody>
      </p:sp>
      <p:sp>
        <p:nvSpPr>
          <p:cNvPr id="3" name="Content Placeholder 2"/>
          <p:cNvSpPr>
            <a:spLocks noGrp="1"/>
          </p:cNvSpPr>
          <p:nvPr>
            <p:ph sz="half" idx="13"/>
          </p:nvPr>
        </p:nvSpPr>
        <p:spPr/>
        <p:txBody>
          <a:bodyPr/>
          <a:lstStyle/>
          <a:p>
            <a:r>
              <a:rPr lang="en-US" dirty="0"/>
              <a:t>Question 16. </a:t>
            </a:r>
          </a:p>
        </p:txBody>
      </p:sp>
    </p:spTree>
    <p:extLst>
      <p:ext uri="{BB962C8B-B14F-4D97-AF65-F5344CB8AC3E}">
        <p14:creationId xmlns:p14="http://schemas.microsoft.com/office/powerpoint/2010/main" val="35188916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2"/>
          </p:nvPr>
        </p:nvSpPr>
        <p:spPr/>
        <p:txBody>
          <a:bodyPr/>
          <a:lstStyle/>
          <a:p>
            <a:pPr marL="0" indent="0">
              <a:buNone/>
            </a:pPr>
            <a:r>
              <a:rPr lang="en-US" dirty="0"/>
              <a:t>There were no vehicle requests for FY2026.</a:t>
            </a:r>
          </a:p>
        </p:txBody>
      </p:sp>
      <p:sp>
        <p:nvSpPr>
          <p:cNvPr id="3" name="Content Placeholder 2"/>
          <p:cNvSpPr>
            <a:spLocks noGrp="1"/>
          </p:cNvSpPr>
          <p:nvPr>
            <p:ph sz="half" idx="13"/>
          </p:nvPr>
        </p:nvSpPr>
        <p:spPr/>
        <p:txBody>
          <a:bodyPr/>
          <a:lstStyle/>
          <a:p>
            <a:r>
              <a:rPr lang="en-US" dirty="0"/>
              <a:t>Question 16. Answer </a:t>
            </a:r>
          </a:p>
        </p:txBody>
      </p:sp>
    </p:spTree>
    <p:extLst>
      <p:ext uri="{BB962C8B-B14F-4D97-AF65-F5344CB8AC3E}">
        <p14:creationId xmlns:p14="http://schemas.microsoft.com/office/powerpoint/2010/main" val="3467047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2"/>
          </p:nvPr>
        </p:nvSpPr>
        <p:spPr/>
        <p:txBody>
          <a:bodyPr/>
          <a:lstStyle/>
          <a:p>
            <a:pPr marL="0" indent="0">
              <a:buNone/>
            </a:pPr>
            <a:r>
              <a:rPr lang="en-US" dirty="0"/>
              <a:t>Capital – Please discuss capital requests:</a:t>
            </a:r>
          </a:p>
          <a:p>
            <a:pPr marL="514350" indent="-514350">
              <a:buFont typeface="+mj-lt"/>
              <a:buAutoNum type="arabicPeriod"/>
            </a:pPr>
            <a:r>
              <a:rPr lang="en-US" b="1" u="sng" dirty="0"/>
              <a:t>$460K </a:t>
            </a:r>
            <a:r>
              <a:rPr lang="en-US" b="1" dirty="0"/>
              <a:t>- </a:t>
            </a:r>
            <a:r>
              <a:rPr lang="en-US" dirty="0"/>
              <a:t>Public Safety Building Elevators</a:t>
            </a:r>
          </a:p>
          <a:p>
            <a:pPr marL="514350" indent="-514350">
              <a:buFont typeface="+mj-lt"/>
              <a:buAutoNum type="arabicPeriod"/>
            </a:pPr>
            <a:r>
              <a:rPr lang="en-US" b="1" u="sng" dirty="0"/>
              <a:t>$130K </a:t>
            </a:r>
            <a:r>
              <a:rPr lang="en-US" b="1" dirty="0"/>
              <a:t>- </a:t>
            </a:r>
            <a:r>
              <a:rPr lang="en-US" dirty="0"/>
              <a:t>HVAC (911) Center</a:t>
            </a:r>
          </a:p>
        </p:txBody>
      </p:sp>
      <p:sp>
        <p:nvSpPr>
          <p:cNvPr id="3" name="Content Placeholder 2"/>
          <p:cNvSpPr>
            <a:spLocks noGrp="1"/>
          </p:cNvSpPr>
          <p:nvPr>
            <p:ph sz="half" idx="13"/>
          </p:nvPr>
        </p:nvSpPr>
        <p:spPr/>
        <p:txBody>
          <a:bodyPr/>
          <a:lstStyle/>
          <a:p>
            <a:r>
              <a:rPr lang="en-US" dirty="0"/>
              <a:t>Question 17. </a:t>
            </a:r>
          </a:p>
        </p:txBody>
      </p:sp>
    </p:spTree>
    <p:extLst>
      <p:ext uri="{BB962C8B-B14F-4D97-AF65-F5344CB8AC3E}">
        <p14:creationId xmlns:p14="http://schemas.microsoft.com/office/powerpoint/2010/main" val="3727658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2"/>
          </p:nvPr>
        </p:nvSpPr>
        <p:spPr>
          <a:solidFill>
            <a:schemeClr val="bg1"/>
          </a:solidFill>
        </p:spPr>
        <p:txBody>
          <a:bodyPr/>
          <a:lstStyle/>
          <a:p>
            <a:pPr>
              <a:buFont typeface="Wingdings" panose="05000000000000000000" pitchFamily="2" charset="2"/>
              <a:buChar char="v"/>
            </a:pPr>
            <a:r>
              <a:rPr lang="en-US" dirty="0"/>
              <a:t>$460K Public Safety Building Elevators: To replace 3 elevators, the equipment is failing and parts are no longer manufactured to repair. </a:t>
            </a:r>
          </a:p>
          <a:p>
            <a:pPr>
              <a:buFont typeface="Wingdings" panose="05000000000000000000" pitchFamily="2" charset="2"/>
              <a:buChar char="v"/>
            </a:pPr>
            <a:endParaRPr lang="en-US" dirty="0"/>
          </a:p>
          <a:p>
            <a:pPr>
              <a:buFont typeface="Wingdings" panose="05000000000000000000" pitchFamily="2" charset="2"/>
              <a:buChar char="v"/>
            </a:pPr>
            <a:r>
              <a:rPr lang="en-US" dirty="0"/>
              <a:t>$130K HVAC (911) Center: Replace equipment that is over 20 years old that is failing and parts are no longer manufactured to repair. </a:t>
            </a:r>
          </a:p>
        </p:txBody>
      </p:sp>
      <p:sp>
        <p:nvSpPr>
          <p:cNvPr id="3" name="Content Placeholder 2"/>
          <p:cNvSpPr>
            <a:spLocks noGrp="1"/>
          </p:cNvSpPr>
          <p:nvPr>
            <p:ph sz="half" idx="13"/>
          </p:nvPr>
        </p:nvSpPr>
        <p:spPr/>
        <p:txBody>
          <a:bodyPr/>
          <a:lstStyle/>
          <a:p>
            <a:r>
              <a:rPr lang="en-US" dirty="0"/>
              <a:t>Question 17. Answer</a:t>
            </a:r>
          </a:p>
        </p:txBody>
      </p:sp>
    </p:spTree>
    <p:extLst>
      <p:ext uri="{BB962C8B-B14F-4D97-AF65-F5344CB8AC3E}">
        <p14:creationId xmlns:p14="http://schemas.microsoft.com/office/powerpoint/2010/main" val="7290907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2"/>
          </p:nvPr>
        </p:nvSpPr>
        <p:spPr/>
        <p:txBody>
          <a:bodyPr/>
          <a:lstStyle/>
          <a:p>
            <a:pPr marL="0" indent="0">
              <a:buNone/>
            </a:pPr>
            <a:r>
              <a:rPr lang="en-US" dirty="0"/>
              <a:t>Provide FY2026 proposed organizational chart with the total number of employees (i.e. permanent, temporary, contract, vacancies). </a:t>
            </a:r>
          </a:p>
          <a:p>
            <a:pPr marL="514350" indent="-514350">
              <a:buFont typeface="+mj-lt"/>
              <a:buAutoNum type="alphaLcPeriod"/>
            </a:pPr>
            <a:r>
              <a:rPr lang="en-US" dirty="0"/>
              <a:t>Outline specific duties of each employee.</a:t>
            </a:r>
          </a:p>
          <a:p>
            <a:pPr marL="514350" indent="-514350">
              <a:buFont typeface="+mj-lt"/>
              <a:buAutoNum type="alphaLcPeriod"/>
            </a:pPr>
            <a:r>
              <a:rPr lang="en-US" dirty="0"/>
              <a:t>If there are multiple divisions, please ensure there are sub-org charts that enumerate all the above. </a:t>
            </a:r>
          </a:p>
        </p:txBody>
      </p:sp>
      <p:sp>
        <p:nvSpPr>
          <p:cNvPr id="3" name="Content Placeholder 2"/>
          <p:cNvSpPr>
            <a:spLocks noGrp="1"/>
          </p:cNvSpPr>
          <p:nvPr>
            <p:ph sz="half" idx="13"/>
          </p:nvPr>
        </p:nvSpPr>
        <p:spPr/>
        <p:txBody>
          <a:bodyPr/>
          <a:lstStyle/>
          <a:p>
            <a:r>
              <a:rPr lang="en-US" dirty="0"/>
              <a:t>Question 18. </a:t>
            </a:r>
          </a:p>
        </p:txBody>
      </p:sp>
    </p:spTree>
    <p:extLst>
      <p:ext uri="{BB962C8B-B14F-4D97-AF65-F5344CB8AC3E}">
        <p14:creationId xmlns:p14="http://schemas.microsoft.com/office/powerpoint/2010/main" val="23114102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2192317" y="764504"/>
            <a:ext cx="7228677" cy="290584"/>
          </a:xfrm>
          <a:prstGeom prst="rect">
            <a:avLst/>
          </a:prstGeom>
          <a:noFill/>
        </p:spPr>
        <p:txBody>
          <a:bodyPr wrap="square" rtlCol="0">
            <a:prstTxWarp prst="textPlain">
              <a:avLst/>
            </a:prstTxWarp>
            <a:spAutoFit/>
          </a:bodyPr>
          <a:lstStyle/>
          <a:p>
            <a:r>
              <a:rPr lang="en-US" dirty="0">
                <a:solidFill>
                  <a:srgbClr val="002060"/>
                </a:solidFill>
                <a:latin typeface="Arial Black" panose="020B0A04020102020204" pitchFamily="34" charset="0"/>
              </a:rPr>
              <a:t>WILMINGTON DEPARTMENT OF POLICE</a:t>
            </a:r>
          </a:p>
        </p:txBody>
      </p:sp>
      <p:pic>
        <p:nvPicPr>
          <p:cNvPr id="17" name="Picture 3"/>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0" b="99432" l="0" r="99379">
                        <a14:foregroundMark x1="44720" y1="43182" x2="43789" y2="48295"/>
                        <a14:foregroundMark x1="45652" y1="31534" x2="68944" y2="45739"/>
                      </a14:backgroundRemoval>
                    </a14:imgEffect>
                    <a14:imgEffect>
                      <a14:colorTemperature colorTemp="7200"/>
                    </a14:imgEffect>
                  </a14:imgLayer>
                </a14:imgProps>
              </a:ext>
              <a:ext uri="{28A0092B-C50C-407E-A947-70E740481C1C}">
                <a14:useLocalDpi xmlns:a14="http://schemas.microsoft.com/office/drawing/2010/main" val="0"/>
              </a:ext>
            </a:extLst>
          </a:blip>
          <a:srcRect/>
          <a:stretch>
            <a:fillRect/>
          </a:stretch>
        </p:blipFill>
        <p:spPr bwMode="auto">
          <a:xfrm>
            <a:off x="1153953" y="809794"/>
            <a:ext cx="900315" cy="9840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3"/>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0" b="99432" l="0" r="99379">
                        <a14:foregroundMark x1="44720" y1="43182" x2="43789" y2="48295"/>
                        <a14:foregroundMark x1="45652" y1="31534" x2="68944" y2="45739"/>
                      </a14:backgroundRemoval>
                    </a14:imgEffect>
                    <a14:imgEffect>
                      <a14:colorTemperature colorTemp="7200"/>
                    </a14:imgEffect>
                  </a14:imgLayer>
                </a14:imgProps>
              </a:ext>
              <a:ext uri="{28A0092B-C50C-407E-A947-70E740481C1C}">
                <a14:useLocalDpi xmlns:a14="http://schemas.microsoft.com/office/drawing/2010/main" val="0"/>
              </a:ext>
            </a:extLst>
          </a:blip>
          <a:srcRect/>
          <a:stretch>
            <a:fillRect/>
          </a:stretch>
        </p:blipFill>
        <p:spPr bwMode="auto">
          <a:xfrm>
            <a:off x="9559043" y="734962"/>
            <a:ext cx="900315" cy="9840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Picture 20"/>
          <p:cNvPicPr>
            <a:picLocks noChangeAspect="1"/>
          </p:cNvPicPr>
          <p:nvPr/>
        </p:nvPicPr>
        <p:blipFill>
          <a:blip r:embed="rId5"/>
          <a:stretch>
            <a:fillRect/>
          </a:stretch>
        </p:blipFill>
        <p:spPr>
          <a:xfrm>
            <a:off x="688379" y="1226970"/>
            <a:ext cx="10815241" cy="5218628"/>
          </a:xfrm>
          <a:prstGeom prst="rect">
            <a:avLst/>
          </a:prstGeom>
        </p:spPr>
      </p:pic>
    </p:spTree>
    <p:extLst>
      <p:ext uri="{BB962C8B-B14F-4D97-AF65-F5344CB8AC3E}">
        <p14:creationId xmlns:p14="http://schemas.microsoft.com/office/powerpoint/2010/main" val="31158220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32284161"/>
              </p:ext>
            </p:extLst>
          </p:nvPr>
        </p:nvGraphicFramePr>
        <p:xfrm>
          <a:off x="339635" y="858823"/>
          <a:ext cx="11348062" cy="5832484"/>
        </p:xfrm>
        <a:graphic>
          <a:graphicData uri="http://schemas.openxmlformats.org/drawingml/2006/table">
            <a:tbl>
              <a:tblPr/>
              <a:tblGrid>
                <a:gridCol w="582612">
                  <a:extLst>
                    <a:ext uri="{9D8B030D-6E8A-4147-A177-3AD203B41FA5}">
                      <a16:colId xmlns:a16="http://schemas.microsoft.com/office/drawing/2014/main" val="3341006117"/>
                    </a:ext>
                  </a:extLst>
                </a:gridCol>
                <a:gridCol w="581425">
                  <a:extLst>
                    <a:ext uri="{9D8B030D-6E8A-4147-A177-3AD203B41FA5}">
                      <a16:colId xmlns:a16="http://schemas.microsoft.com/office/drawing/2014/main" val="2431813808"/>
                    </a:ext>
                  </a:extLst>
                </a:gridCol>
                <a:gridCol w="581425">
                  <a:extLst>
                    <a:ext uri="{9D8B030D-6E8A-4147-A177-3AD203B41FA5}">
                      <a16:colId xmlns:a16="http://schemas.microsoft.com/office/drawing/2014/main" val="2360410117"/>
                    </a:ext>
                  </a:extLst>
                </a:gridCol>
                <a:gridCol w="581425">
                  <a:extLst>
                    <a:ext uri="{9D8B030D-6E8A-4147-A177-3AD203B41FA5}">
                      <a16:colId xmlns:a16="http://schemas.microsoft.com/office/drawing/2014/main" val="3975662600"/>
                    </a:ext>
                  </a:extLst>
                </a:gridCol>
                <a:gridCol w="581425">
                  <a:extLst>
                    <a:ext uri="{9D8B030D-6E8A-4147-A177-3AD203B41FA5}">
                      <a16:colId xmlns:a16="http://schemas.microsoft.com/office/drawing/2014/main" val="25346277"/>
                    </a:ext>
                  </a:extLst>
                </a:gridCol>
                <a:gridCol w="581425">
                  <a:extLst>
                    <a:ext uri="{9D8B030D-6E8A-4147-A177-3AD203B41FA5}">
                      <a16:colId xmlns:a16="http://schemas.microsoft.com/office/drawing/2014/main" val="777195215"/>
                    </a:ext>
                  </a:extLst>
                </a:gridCol>
                <a:gridCol w="581425">
                  <a:extLst>
                    <a:ext uri="{9D8B030D-6E8A-4147-A177-3AD203B41FA5}">
                      <a16:colId xmlns:a16="http://schemas.microsoft.com/office/drawing/2014/main" val="3224204994"/>
                    </a:ext>
                  </a:extLst>
                </a:gridCol>
                <a:gridCol w="572342">
                  <a:extLst>
                    <a:ext uri="{9D8B030D-6E8A-4147-A177-3AD203B41FA5}">
                      <a16:colId xmlns:a16="http://schemas.microsoft.com/office/drawing/2014/main" val="990618879"/>
                    </a:ext>
                  </a:extLst>
                </a:gridCol>
                <a:gridCol w="581425">
                  <a:extLst>
                    <a:ext uri="{9D8B030D-6E8A-4147-A177-3AD203B41FA5}">
                      <a16:colId xmlns:a16="http://schemas.microsoft.com/office/drawing/2014/main" val="3176687913"/>
                    </a:ext>
                  </a:extLst>
                </a:gridCol>
                <a:gridCol w="581425">
                  <a:extLst>
                    <a:ext uri="{9D8B030D-6E8A-4147-A177-3AD203B41FA5}">
                      <a16:colId xmlns:a16="http://schemas.microsoft.com/office/drawing/2014/main" val="4255060853"/>
                    </a:ext>
                  </a:extLst>
                </a:gridCol>
                <a:gridCol w="666216">
                  <a:extLst>
                    <a:ext uri="{9D8B030D-6E8A-4147-A177-3AD203B41FA5}">
                      <a16:colId xmlns:a16="http://schemas.microsoft.com/office/drawing/2014/main" val="1646230179"/>
                    </a:ext>
                  </a:extLst>
                </a:gridCol>
                <a:gridCol w="508747">
                  <a:extLst>
                    <a:ext uri="{9D8B030D-6E8A-4147-A177-3AD203B41FA5}">
                      <a16:colId xmlns:a16="http://schemas.microsoft.com/office/drawing/2014/main" val="1727010893"/>
                    </a:ext>
                  </a:extLst>
                </a:gridCol>
                <a:gridCol w="714668">
                  <a:extLst>
                    <a:ext uri="{9D8B030D-6E8A-4147-A177-3AD203B41FA5}">
                      <a16:colId xmlns:a16="http://schemas.microsoft.com/office/drawing/2014/main" val="448663133"/>
                    </a:ext>
                  </a:extLst>
                </a:gridCol>
                <a:gridCol w="645018">
                  <a:extLst>
                    <a:ext uri="{9D8B030D-6E8A-4147-A177-3AD203B41FA5}">
                      <a16:colId xmlns:a16="http://schemas.microsoft.com/office/drawing/2014/main" val="3137124250"/>
                    </a:ext>
                  </a:extLst>
                </a:gridCol>
                <a:gridCol w="935731">
                  <a:extLst>
                    <a:ext uri="{9D8B030D-6E8A-4147-A177-3AD203B41FA5}">
                      <a16:colId xmlns:a16="http://schemas.microsoft.com/office/drawing/2014/main" val="801843008"/>
                    </a:ext>
                  </a:extLst>
                </a:gridCol>
                <a:gridCol w="751008">
                  <a:extLst>
                    <a:ext uri="{9D8B030D-6E8A-4147-A177-3AD203B41FA5}">
                      <a16:colId xmlns:a16="http://schemas.microsoft.com/office/drawing/2014/main" val="3705002383"/>
                    </a:ext>
                  </a:extLst>
                </a:gridCol>
                <a:gridCol w="581425">
                  <a:extLst>
                    <a:ext uri="{9D8B030D-6E8A-4147-A177-3AD203B41FA5}">
                      <a16:colId xmlns:a16="http://schemas.microsoft.com/office/drawing/2014/main" val="229730136"/>
                    </a:ext>
                  </a:extLst>
                </a:gridCol>
                <a:gridCol w="738895">
                  <a:extLst>
                    <a:ext uri="{9D8B030D-6E8A-4147-A177-3AD203B41FA5}">
                      <a16:colId xmlns:a16="http://schemas.microsoft.com/office/drawing/2014/main" val="2898728155"/>
                    </a:ext>
                  </a:extLst>
                </a:gridCol>
              </a:tblGrid>
              <a:tr h="216046">
                <a:tc gridSpan="4">
                  <a:txBody>
                    <a:bodyPr/>
                    <a:lstStyle/>
                    <a:p>
                      <a:pPr algn="l" fontAlgn="b"/>
                      <a:r>
                        <a:rPr lang="en-US" sz="1400" b="0" i="0" u="none" strike="noStrike" dirty="0">
                          <a:solidFill>
                            <a:srgbClr val="000000"/>
                          </a:solidFill>
                          <a:effectLst/>
                          <a:latin typeface="Calibri" panose="020F0502020204030204" pitchFamily="34" charset="0"/>
                        </a:rPr>
                        <a:t>AUTHORIZED STRENGTH: </a:t>
                      </a:r>
                      <a:r>
                        <a:rPr lang="en-US" sz="1600" b="1" i="0" u="none" strike="noStrike" dirty="0">
                          <a:solidFill>
                            <a:srgbClr val="0070C0"/>
                          </a:solidFill>
                          <a:effectLst/>
                          <a:latin typeface="Calibri" panose="020F0502020204030204" pitchFamily="34" charset="0"/>
                        </a:rPr>
                        <a:t>305</a:t>
                      </a:r>
                      <a:r>
                        <a:rPr lang="en-US" sz="1400" b="1" i="0" u="none" strike="noStrike" dirty="0">
                          <a:solidFill>
                            <a:srgbClr val="FF0000"/>
                          </a:solidFill>
                          <a:effectLst/>
                          <a:latin typeface="Calibri" panose="020F0502020204030204" pitchFamily="34" charset="0"/>
                        </a:rPr>
                        <a:t> </a:t>
                      </a:r>
                      <a:endParaRPr lang="en-US" sz="1400" b="0"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extLst>
                  <a:ext uri="{0D108BD9-81ED-4DB2-BD59-A6C34878D82A}">
                    <a16:rowId xmlns:a16="http://schemas.microsoft.com/office/drawing/2014/main" val="3765168451"/>
                  </a:ext>
                </a:extLst>
              </a:tr>
              <a:tr h="424367">
                <a:tc gridSpan="4">
                  <a:txBody>
                    <a:bodyPr/>
                    <a:lstStyle/>
                    <a:p>
                      <a:pPr algn="l" fontAlgn="b"/>
                      <a:r>
                        <a:rPr lang="en-US" sz="1400" b="0" i="0" u="none" strike="noStrike" dirty="0">
                          <a:solidFill>
                            <a:srgbClr val="000000"/>
                          </a:solidFill>
                          <a:effectLst/>
                          <a:latin typeface="Calibri" panose="020F0502020204030204" pitchFamily="34" charset="0"/>
                        </a:rPr>
                        <a:t>       CURRENT STRENGTH: </a:t>
                      </a:r>
                      <a:r>
                        <a:rPr lang="en-US" sz="1600" b="1" i="0" u="none" strike="noStrike" dirty="0">
                          <a:solidFill>
                            <a:srgbClr val="0070C0"/>
                          </a:solidFill>
                          <a:effectLst/>
                          <a:latin typeface="Calibri" panose="020F0502020204030204" pitchFamily="34" charset="0"/>
                        </a:rPr>
                        <a:t>273</a:t>
                      </a:r>
                    </a:p>
                    <a:p>
                      <a:pPr algn="l" fontAlgn="b"/>
                      <a:endParaRPr lang="en-US" sz="1400" b="0"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400" b="0"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extLst>
                  <a:ext uri="{0D108BD9-81ED-4DB2-BD59-A6C34878D82A}">
                    <a16:rowId xmlns:a16="http://schemas.microsoft.com/office/drawing/2014/main" val="3326982227"/>
                  </a:ext>
                </a:extLst>
              </a:tr>
              <a:tr h="216046">
                <a:tc>
                  <a:txBody>
                    <a:bodyPr/>
                    <a:lstStyle/>
                    <a:p>
                      <a:pPr algn="l" fontAlgn="b"/>
                      <a:endParaRPr lang="en-US" sz="1400" b="0"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extLst>
                  <a:ext uri="{0D108BD9-81ED-4DB2-BD59-A6C34878D82A}">
                    <a16:rowId xmlns:a16="http://schemas.microsoft.com/office/drawing/2014/main" val="239875294"/>
                  </a:ext>
                </a:extLst>
              </a:tr>
              <a:tr h="216046">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r>
                        <a:rPr lang="en-US" sz="1400" b="1" i="0" u="none" strike="noStrike">
                          <a:solidFill>
                            <a:srgbClr val="000000"/>
                          </a:solidFill>
                          <a:effectLst/>
                          <a:latin typeface="Calibri" panose="020F0502020204030204" pitchFamily="34" charset="0"/>
                        </a:rPr>
                        <a:t>Chief</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Major</a:t>
                      </a:r>
                    </a:p>
                  </a:txBody>
                  <a:tcPr marL="7912" marR="7912" marT="7912" marB="0" anchor="b">
                    <a:lnL>
                      <a:noFill/>
                    </a:lnL>
                    <a:lnR>
                      <a:noFill/>
                    </a:lnR>
                    <a:lnT>
                      <a:noFill/>
                    </a:lnT>
                    <a:lnB>
                      <a:noFill/>
                    </a:lnB>
                    <a:noFill/>
                  </a:tcPr>
                </a:tc>
                <a:tc>
                  <a:txBody>
                    <a:bodyPr/>
                    <a:lstStyle/>
                    <a:p>
                      <a:pPr algn="ctr" fontAlgn="b"/>
                      <a:r>
                        <a:rPr lang="en-US" sz="1400" b="1" i="0" u="none" strike="noStrike">
                          <a:solidFill>
                            <a:srgbClr val="000000"/>
                          </a:solidFill>
                          <a:effectLst/>
                          <a:latin typeface="Calibri" panose="020F0502020204030204" pitchFamily="34" charset="0"/>
                        </a:rPr>
                        <a:t>Captain</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Lieutenant</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Sergeant </a:t>
                      </a:r>
                    </a:p>
                  </a:txBody>
                  <a:tcPr marL="7912" marR="7912" marT="7912" marB="0" anchor="b">
                    <a:lnL>
                      <a:noFill/>
                    </a:lnL>
                    <a:lnR>
                      <a:noFill/>
                    </a:lnR>
                    <a:lnT>
                      <a:noFill/>
                    </a:lnT>
                    <a:lnB>
                      <a:noFill/>
                    </a:lnB>
                    <a:noFill/>
                  </a:tcPr>
                </a:tc>
                <a:tc>
                  <a:txBody>
                    <a:bodyPr/>
                    <a:lstStyle/>
                    <a:p>
                      <a:pPr algn="ctr" fontAlgn="b"/>
                      <a:r>
                        <a:rPr lang="en-US" sz="1400" b="1" i="0" u="none" strike="noStrike">
                          <a:solidFill>
                            <a:srgbClr val="000000"/>
                          </a:solidFill>
                          <a:effectLst/>
                          <a:latin typeface="Calibri" panose="020F0502020204030204" pitchFamily="34" charset="0"/>
                        </a:rPr>
                        <a:t>Officer </a:t>
                      </a:r>
                    </a:p>
                  </a:txBody>
                  <a:tcPr marL="7912" marR="7912" marT="7912" marB="0" anchor="b">
                    <a:lnL>
                      <a:noFill/>
                    </a:lnL>
                    <a:lnR>
                      <a:noFill/>
                    </a:lnR>
                    <a:lnT>
                      <a:noFill/>
                    </a:lnT>
                    <a:lnB>
                      <a:noFill/>
                    </a:lnB>
                    <a:noFill/>
                  </a:tcPr>
                </a:tc>
                <a:tc>
                  <a:txBody>
                    <a:bodyPr/>
                    <a:lstStyle/>
                    <a:p>
                      <a:pPr algn="ctr" fontAlgn="b"/>
                      <a:r>
                        <a:rPr lang="en-US" sz="1400" b="1" i="0" u="none" strike="noStrike">
                          <a:solidFill>
                            <a:srgbClr val="000000"/>
                          </a:solidFill>
                          <a:effectLst/>
                          <a:latin typeface="Calibri" panose="020F0502020204030204" pitchFamily="34" charset="0"/>
                        </a:rPr>
                        <a:t>Total</a:t>
                      </a:r>
                    </a:p>
                  </a:txBody>
                  <a:tcPr marL="7912" marR="7912" marT="7912" marB="0" anchor="b">
                    <a:lnL>
                      <a:noFill/>
                    </a:lnL>
                    <a:lnR>
                      <a:noFill/>
                    </a:lnR>
                    <a:lnT>
                      <a:noFill/>
                    </a:lnT>
                    <a:lnB>
                      <a:noFill/>
                    </a:lnB>
                    <a:noFill/>
                  </a:tcPr>
                </a:tc>
                <a:extLst>
                  <a:ext uri="{0D108BD9-81ED-4DB2-BD59-A6C34878D82A}">
                    <a16:rowId xmlns:a16="http://schemas.microsoft.com/office/drawing/2014/main" val="2193292448"/>
                  </a:ext>
                </a:extLst>
              </a:tr>
              <a:tr h="380212">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1" i="0" u="none" strike="noStrike">
                        <a:solidFill>
                          <a:srgbClr val="0070C0"/>
                        </a:solidFill>
                        <a:effectLst/>
                        <a:latin typeface="Calibri" panose="020F0502020204030204" pitchFamily="34" charset="0"/>
                      </a:endParaRPr>
                    </a:p>
                  </a:txBody>
                  <a:tcPr marL="7912" marR="7912" marT="7912" marB="0" anchor="b">
                    <a:lnL>
                      <a:noFill/>
                    </a:lnL>
                    <a:lnR>
                      <a:noFill/>
                    </a:lnR>
                    <a:lnT>
                      <a:noFill/>
                    </a:lnT>
                    <a:lnB>
                      <a:noFill/>
                    </a:lnB>
                    <a:noFill/>
                  </a:tcPr>
                </a:tc>
                <a:tc gridSpan="3">
                  <a:txBody>
                    <a:bodyPr/>
                    <a:lstStyle/>
                    <a:p>
                      <a:pPr algn="l" fontAlgn="b"/>
                      <a:r>
                        <a:rPr lang="en-US" sz="1400" b="1" i="0" u="none" strike="noStrike">
                          <a:solidFill>
                            <a:srgbClr val="0070C0"/>
                          </a:solidFill>
                          <a:effectLst/>
                          <a:latin typeface="Calibri" panose="020F0502020204030204" pitchFamily="34" charset="0"/>
                        </a:rPr>
                        <a:t>AUTHORIZED STRENGTH</a:t>
                      </a:r>
                    </a:p>
                  </a:txBody>
                  <a:tcPr marL="7912" marR="7912" marT="7912" marB="0" anchor="b">
                    <a:lnL>
                      <a:noFill/>
                    </a:lnL>
                    <a:lnR>
                      <a:noFill/>
                    </a:lnR>
                    <a:lnT>
                      <a:noFill/>
                    </a:lnT>
                    <a:lnB>
                      <a:noFill/>
                    </a:lnB>
                    <a:noFill/>
                  </a:tcPr>
                </a:tc>
                <a:tc hMerge="1">
                  <a:txBody>
                    <a:bodyPr/>
                    <a:lstStyle/>
                    <a:p>
                      <a:endParaRPr lang="en-US"/>
                    </a:p>
                  </a:txBody>
                  <a:tcPr/>
                </a:tc>
                <a:tc hMerge="1">
                  <a:txBody>
                    <a:bodyPr/>
                    <a:lstStyle/>
                    <a:p>
                      <a:endParaRPr lang="en-US"/>
                    </a:p>
                  </a:txBody>
                  <a:tcPr/>
                </a:tc>
                <a:tc>
                  <a:txBody>
                    <a:bodyPr/>
                    <a:lstStyle/>
                    <a:p>
                      <a:pPr algn="ctr" fontAlgn="b"/>
                      <a:r>
                        <a:rPr lang="en-US" sz="1400" b="1" i="0" u="none" strike="noStrike">
                          <a:solidFill>
                            <a:srgbClr val="0070C0"/>
                          </a:solidFill>
                          <a:effectLst/>
                          <a:latin typeface="Calibri" panose="020F0502020204030204" pitchFamily="34" charset="0"/>
                        </a:rPr>
                        <a:t>1</a:t>
                      </a:r>
                    </a:p>
                  </a:txBody>
                  <a:tcPr marL="7912" marR="7912" marT="7912" marB="0" anchor="b">
                    <a:lnL>
                      <a:noFill/>
                    </a:lnL>
                    <a:lnR>
                      <a:noFill/>
                    </a:lnR>
                    <a:lnT>
                      <a:noFill/>
                    </a:lnT>
                    <a:lnB>
                      <a:noFill/>
                    </a:lnB>
                    <a:noFill/>
                  </a:tcPr>
                </a:tc>
                <a:tc>
                  <a:txBody>
                    <a:bodyPr/>
                    <a:lstStyle/>
                    <a:p>
                      <a:pPr algn="ctr" fontAlgn="b"/>
                      <a:r>
                        <a:rPr lang="en-US" sz="1400" b="1" i="0" u="none" strike="noStrike">
                          <a:solidFill>
                            <a:srgbClr val="0070C0"/>
                          </a:solidFill>
                          <a:effectLst/>
                          <a:latin typeface="Calibri" panose="020F0502020204030204" pitchFamily="34" charset="0"/>
                        </a:rPr>
                        <a:t>2</a:t>
                      </a:r>
                    </a:p>
                  </a:txBody>
                  <a:tcPr marL="7912" marR="7912" marT="7912" marB="0" anchor="b">
                    <a:lnL>
                      <a:noFill/>
                    </a:lnL>
                    <a:lnR>
                      <a:noFill/>
                    </a:lnR>
                    <a:lnT>
                      <a:noFill/>
                    </a:lnT>
                    <a:lnB>
                      <a:noFill/>
                    </a:lnB>
                    <a:noFill/>
                  </a:tcPr>
                </a:tc>
                <a:tc>
                  <a:txBody>
                    <a:bodyPr/>
                    <a:lstStyle/>
                    <a:p>
                      <a:pPr algn="ctr" fontAlgn="b"/>
                      <a:r>
                        <a:rPr lang="en-US" sz="1400" b="1" i="0" u="none" strike="noStrike">
                          <a:solidFill>
                            <a:srgbClr val="0070C0"/>
                          </a:solidFill>
                          <a:effectLst/>
                          <a:latin typeface="Calibri" panose="020F0502020204030204" pitchFamily="34" charset="0"/>
                        </a:rPr>
                        <a:t>7</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70C0"/>
                          </a:solidFill>
                          <a:effectLst/>
                          <a:latin typeface="Calibri" panose="020F0502020204030204" pitchFamily="34" charset="0"/>
                        </a:rPr>
                        <a:t>10</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70C0"/>
                          </a:solidFill>
                          <a:effectLst/>
                          <a:latin typeface="Calibri" panose="020F0502020204030204" pitchFamily="34" charset="0"/>
                        </a:rPr>
                        <a:t>39</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70C0"/>
                          </a:solidFill>
                          <a:effectLst/>
                          <a:latin typeface="Calibri" panose="020F0502020204030204" pitchFamily="34" charset="0"/>
                        </a:rPr>
                        <a:t>246</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70C0"/>
                          </a:solidFill>
                          <a:effectLst/>
                          <a:latin typeface="Calibri" panose="020F0502020204030204" pitchFamily="34" charset="0"/>
                        </a:rPr>
                        <a:t>305</a:t>
                      </a:r>
                    </a:p>
                  </a:txBody>
                  <a:tcPr marL="7912" marR="7912" marT="7912" marB="0" anchor="b">
                    <a:lnL>
                      <a:noFill/>
                    </a:lnL>
                    <a:lnR>
                      <a:noFill/>
                    </a:lnR>
                    <a:lnT>
                      <a:noFill/>
                    </a:lnT>
                    <a:lnB>
                      <a:noFill/>
                    </a:lnB>
                    <a:noFill/>
                  </a:tcPr>
                </a:tc>
                <a:extLst>
                  <a:ext uri="{0D108BD9-81ED-4DB2-BD59-A6C34878D82A}">
                    <a16:rowId xmlns:a16="http://schemas.microsoft.com/office/drawing/2014/main" val="1370177878"/>
                  </a:ext>
                </a:extLst>
              </a:tr>
              <a:tr h="216046">
                <a:tc>
                  <a:txBody>
                    <a:bodyPr/>
                    <a:lstStyle/>
                    <a:p>
                      <a:pPr algn="l" fontAlgn="b"/>
                      <a:endParaRPr lang="en-US" sz="1400" b="0"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extLst>
                  <a:ext uri="{0D108BD9-81ED-4DB2-BD59-A6C34878D82A}">
                    <a16:rowId xmlns:a16="http://schemas.microsoft.com/office/drawing/2014/main" val="3894473247"/>
                  </a:ext>
                </a:extLst>
              </a:tr>
              <a:tr h="216046">
                <a:tc gridSpan="2">
                  <a:txBody>
                    <a:bodyPr/>
                    <a:lstStyle/>
                    <a:p>
                      <a:pPr algn="l" fontAlgn="b"/>
                      <a:r>
                        <a:rPr lang="en-US" sz="1400" b="0" i="0" u="none" strike="noStrike">
                          <a:solidFill>
                            <a:srgbClr val="000000"/>
                          </a:solidFill>
                          <a:effectLst/>
                          <a:latin typeface="Calibri" panose="020F0502020204030204" pitchFamily="34" charset="0"/>
                        </a:rPr>
                        <a:t>Administration</a:t>
                      </a:r>
                    </a:p>
                  </a:txBody>
                  <a:tcPr marL="7912" marR="7912" marT="7912" marB="0" anchor="b">
                    <a:lnL>
                      <a:noFill/>
                    </a:lnL>
                    <a:lnR>
                      <a:noFill/>
                    </a:lnR>
                    <a:lnT>
                      <a:noFill/>
                    </a:lnT>
                    <a:lnB>
                      <a:noFill/>
                    </a:lnB>
                    <a:noFill/>
                  </a:tcPr>
                </a:tc>
                <a:tc hMerge="1">
                  <a:txBody>
                    <a:bodyPr/>
                    <a:lstStyle/>
                    <a:p>
                      <a:endParaRPr lang="en-US"/>
                    </a:p>
                  </a:txBody>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r>
                        <a:rPr lang="en-US" sz="1400" b="1" i="0" u="none" strike="noStrike">
                          <a:solidFill>
                            <a:srgbClr val="000000"/>
                          </a:solidFill>
                          <a:effectLst/>
                          <a:latin typeface="Calibri" panose="020F0502020204030204" pitchFamily="34" charset="0"/>
                        </a:rPr>
                        <a:t>1</a:t>
                      </a:r>
                    </a:p>
                  </a:txBody>
                  <a:tcPr marL="7912" marR="7912" marT="7912" marB="0" anchor="b">
                    <a:lnL>
                      <a:noFill/>
                    </a:lnL>
                    <a:lnR>
                      <a:noFill/>
                    </a:lnR>
                    <a:lnT>
                      <a:noFill/>
                    </a:lnT>
                    <a:lnB>
                      <a:noFill/>
                    </a:lnB>
                    <a:noFill/>
                  </a:tcPr>
                </a:tc>
                <a:tc>
                  <a:txBody>
                    <a:bodyPr/>
                    <a:lstStyle/>
                    <a:p>
                      <a:pPr algn="ctr" fontAlgn="b"/>
                      <a:r>
                        <a:rPr lang="en-US" sz="1400" b="1" i="0" u="none" strike="noStrike">
                          <a:solidFill>
                            <a:srgbClr val="000000"/>
                          </a:solidFill>
                          <a:effectLst/>
                          <a:latin typeface="Calibri" panose="020F0502020204030204" pitchFamily="34" charset="0"/>
                        </a:rPr>
                        <a:t>2</a:t>
                      </a: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2</a:t>
                      </a:r>
                    </a:p>
                  </a:txBody>
                  <a:tcPr marL="7912" marR="7912" marT="7912" marB="0" anchor="b">
                    <a:lnL>
                      <a:noFill/>
                    </a:lnL>
                    <a:lnR>
                      <a:noFill/>
                    </a:lnR>
                    <a:lnT>
                      <a:noFill/>
                    </a:lnT>
                    <a:lnB>
                      <a:noFill/>
                    </a:lnB>
                    <a:noFill/>
                  </a:tcPr>
                </a:tc>
                <a:tc>
                  <a:txBody>
                    <a:bodyPr/>
                    <a:lstStyle/>
                    <a:p>
                      <a:pPr algn="ctr" fontAlgn="b"/>
                      <a:r>
                        <a:rPr lang="en-US" sz="1400" b="1" i="0" u="none" strike="noStrike">
                          <a:solidFill>
                            <a:srgbClr val="000000"/>
                          </a:solidFill>
                          <a:effectLst/>
                          <a:latin typeface="Calibri" panose="020F0502020204030204" pitchFamily="34" charset="0"/>
                        </a:rPr>
                        <a:t>5</a:t>
                      </a:r>
                    </a:p>
                  </a:txBody>
                  <a:tcPr marL="7912" marR="7912" marT="7912" marB="0" anchor="b">
                    <a:lnL>
                      <a:noFill/>
                    </a:lnL>
                    <a:lnR>
                      <a:noFill/>
                    </a:lnR>
                    <a:lnT>
                      <a:noFill/>
                    </a:lnT>
                    <a:lnB>
                      <a:noFill/>
                    </a:lnB>
                    <a:noFill/>
                  </a:tcPr>
                </a:tc>
                <a:extLst>
                  <a:ext uri="{0D108BD9-81ED-4DB2-BD59-A6C34878D82A}">
                    <a16:rowId xmlns:a16="http://schemas.microsoft.com/office/drawing/2014/main" val="1264650551"/>
                  </a:ext>
                </a:extLst>
              </a:tr>
              <a:tr h="216046">
                <a:tc gridSpan="4">
                  <a:txBody>
                    <a:bodyPr/>
                    <a:lstStyle/>
                    <a:p>
                      <a:pPr algn="l" fontAlgn="b"/>
                      <a:r>
                        <a:rPr lang="en-US" sz="1400" b="0" i="0" u="none" strike="noStrike">
                          <a:solidFill>
                            <a:srgbClr val="000000"/>
                          </a:solidFill>
                          <a:effectLst/>
                          <a:latin typeface="Calibri" panose="020F0502020204030204" pitchFamily="34" charset="0"/>
                        </a:rPr>
                        <a:t>Human Resources Division</a:t>
                      </a:r>
                    </a:p>
                  </a:txBody>
                  <a:tcPr marL="7912" marR="7912" marT="7912" marB="0" anchor="b">
                    <a:lnL>
                      <a:noFill/>
                    </a:lnL>
                    <a:lnR>
                      <a:noFill/>
                    </a:lnR>
                    <a:lnT>
                      <a:noFill/>
                    </a:lnT>
                    <a:lnB>
                      <a:noFill/>
                    </a:lnB>
                    <a:no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r>
                        <a:rPr lang="en-US" sz="1400" b="1" i="0" u="none" strike="noStrike">
                          <a:solidFill>
                            <a:srgbClr val="000000"/>
                          </a:solidFill>
                          <a:effectLst/>
                          <a:latin typeface="Calibri" panose="020F0502020204030204" pitchFamily="34" charset="0"/>
                        </a:rPr>
                        <a:t>1</a:t>
                      </a:r>
                    </a:p>
                  </a:txBody>
                  <a:tcPr marL="7912" marR="7912" marT="7912" marB="0" anchor="b">
                    <a:lnL>
                      <a:noFill/>
                    </a:lnL>
                    <a:lnR>
                      <a:noFill/>
                    </a:lnR>
                    <a:lnT>
                      <a:noFill/>
                    </a:lnT>
                    <a:lnB>
                      <a:noFill/>
                    </a:lnB>
                    <a:noFill/>
                  </a:tcPr>
                </a:tc>
                <a:tc>
                  <a:txBody>
                    <a:bodyPr/>
                    <a:lstStyle/>
                    <a:p>
                      <a:pPr algn="ctr" fontAlgn="b"/>
                      <a:r>
                        <a:rPr lang="en-US" sz="1400" b="1" i="0" u="none" strike="noStrike">
                          <a:solidFill>
                            <a:srgbClr val="000000"/>
                          </a:solidFill>
                          <a:effectLst/>
                          <a:latin typeface="Calibri" panose="020F0502020204030204" pitchFamily="34" charset="0"/>
                        </a:rPr>
                        <a:t>1</a:t>
                      </a:r>
                    </a:p>
                  </a:txBody>
                  <a:tcPr marL="7912" marR="7912" marT="7912" marB="0" anchor="b">
                    <a:lnL>
                      <a:noFill/>
                    </a:lnL>
                    <a:lnR>
                      <a:noFill/>
                    </a:lnR>
                    <a:lnT>
                      <a:noFill/>
                    </a:lnT>
                    <a:lnB>
                      <a:noFill/>
                    </a:lnB>
                    <a:noFill/>
                  </a:tcPr>
                </a:tc>
                <a:tc>
                  <a:txBody>
                    <a:bodyPr/>
                    <a:lstStyle/>
                    <a:p>
                      <a:pPr algn="ctr" fontAlgn="b"/>
                      <a:r>
                        <a:rPr lang="en-US" sz="1400" b="1" i="0" u="none" strike="noStrike">
                          <a:solidFill>
                            <a:srgbClr val="000000"/>
                          </a:solidFill>
                          <a:effectLst/>
                          <a:latin typeface="Calibri" panose="020F0502020204030204" pitchFamily="34" charset="0"/>
                        </a:rPr>
                        <a:t>2</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3</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7</a:t>
                      </a:r>
                    </a:p>
                  </a:txBody>
                  <a:tcPr marL="7912" marR="7912" marT="7912" marB="0" anchor="b">
                    <a:lnL>
                      <a:noFill/>
                    </a:lnL>
                    <a:lnR>
                      <a:noFill/>
                    </a:lnR>
                    <a:lnT>
                      <a:noFill/>
                    </a:lnT>
                    <a:lnB>
                      <a:noFill/>
                    </a:lnB>
                    <a:noFill/>
                  </a:tcPr>
                </a:tc>
                <a:extLst>
                  <a:ext uri="{0D108BD9-81ED-4DB2-BD59-A6C34878D82A}">
                    <a16:rowId xmlns:a16="http://schemas.microsoft.com/office/drawing/2014/main" val="3346311149"/>
                  </a:ext>
                </a:extLst>
              </a:tr>
              <a:tr h="380212">
                <a:tc gridSpan="4">
                  <a:txBody>
                    <a:bodyPr/>
                    <a:lstStyle/>
                    <a:p>
                      <a:pPr algn="l" fontAlgn="b"/>
                      <a:r>
                        <a:rPr lang="en-US" sz="1400" b="0" i="0" u="none" strike="noStrike">
                          <a:solidFill>
                            <a:srgbClr val="000000"/>
                          </a:solidFill>
                          <a:effectLst/>
                          <a:latin typeface="Calibri" panose="020F0502020204030204" pitchFamily="34" charset="0"/>
                        </a:rPr>
                        <a:t>Office of Professional Standards</a:t>
                      </a:r>
                    </a:p>
                  </a:txBody>
                  <a:tcPr marL="7912" marR="7912" marT="7912" marB="0" anchor="b">
                    <a:lnL>
                      <a:noFill/>
                    </a:lnL>
                    <a:lnR>
                      <a:noFill/>
                    </a:lnR>
                    <a:lnT>
                      <a:noFill/>
                    </a:lnT>
                    <a:lnB>
                      <a:noFill/>
                    </a:lnB>
                    <a:no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1</a:t>
                      </a:r>
                    </a:p>
                  </a:txBody>
                  <a:tcPr marL="7912" marR="7912" marT="7912" marB="0" anchor="b">
                    <a:lnL>
                      <a:noFill/>
                    </a:lnL>
                    <a:lnR>
                      <a:noFill/>
                    </a:lnR>
                    <a:lnT>
                      <a:noFill/>
                    </a:lnT>
                    <a:lnB>
                      <a:noFill/>
                    </a:lnB>
                    <a:noFill/>
                  </a:tcPr>
                </a:tc>
                <a:tc>
                  <a:txBody>
                    <a:bodyPr/>
                    <a:lstStyle/>
                    <a:p>
                      <a:pPr algn="ctr" fontAlgn="b"/>
                      <a:endParaRPr lang="en-US" sz="1400" b="1"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5</a:t>
                      </a:r>
                    </a:p>
                  </a:txBody>
                  <a:tcPr marL="7912" marR="7912" marT="7912" marB="0" anchor="b">
                    <a:lnL>
                      <a:noFill/>
                    </a:lnL>
                    <a:lnR>
                      <a:noFill/>
                    </a:lnR>
                    <a:lnT>
                      <a:noFill/>
                    </a:lnT>
                    <a:lnB>
                      <a:noFill/>
                    </a:lnB>
                    <a:noFill/>
                  </a:tcPr>
                </a:tc>
                <a:tc>
                  <a:txBody>
                    <a:bodyPr/>
                    <a:lstStyle/>
                    <a:p>
                      <a:pPr algn="ctr" fontAlgn="b"/>
                      <a:r>
                        <a:rPr lang="en-US" sz="1400" b="1" i="0" u="none" strike="noStrike">
                          <a:solidFill>
                            <a:srgbClr val="000000"/>
                          </a:solidFill>
                          <a:effectLst/>
                          <a:latin typeface="Calibri" panose="020F0502020204030204" pitchFamily="34" charset="0"/>
                        </a:rPr>
                        <a:t>1</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7</a:t>
                      </a:r>
                    </a:p>
                  </a:txBody>
                  <a:tcPr marL="7912" marR="7912" marT="7912" marB="0" anchor="b">
                    <a:lnL>
                      <a:noFill/>
                    </a:lnL>
                    <a:lnR>
                      <a:noFill/>
                    </a:lnR>
                    <a:lnT>
                      <a:noFill/>
                    </a:lnT>
                    <a:lnB>
                      <a:noFill/>
                    </a:lnB>
                    <a:noFill/>
                  </a:tcPr>
                </a:tc>
                <a:extLst>
                  <a:ext uri="{0D108BD9-81ED-4DB2-BD59-A6C34878D82A}">
                    <a16:rowId xmlns:a16="http://schemas.microsoft.com/office/drawing/2014/main" val="1870915844"/>
                  </a:ext>
                </a:extLst>
              </a:tr>
              <a:tr h="380212">
                <a:tc gridSpan="4">
                  <a:txBody>
                    <a:bodyPr/>
                    <a:lstStyle/>
                    <a:p>
                      <a:pPr algn="l" fontAlgn="b"/>
                      <a:r>
                        <a:rPr lang="en-US" sz="1400" b="0" i="0" u="none" strike="noStrike">
                          <a:solidFill>
                            <a:srgbClr val="000000"/>
                          </a:solidFill>
                          <a:effectLst/>
                          <a:latin typeface="Calibri" panose="020F0502020204030204" pitchFamily="34" charset="0"/>
                        </a:rPr>
                        <a:t>Criminal Investigations Division</a:t>
                      </a:r>
                    </a:p>
                  </a:txBody>
                  <a:tcPr marL="7912" marR="7912" marT="7912" marB="0" anchor="b">
                    <a:lnL>
                      <a:noFill/>
                    </a:lnL>
                    <a:lnR>
                      <a:noFill/>
                    </a:lnR>
                    <a:lnT>
                      <a:noFill/>
                    </a:lnT>
                    <a:lnB>
                      <a:noFill/>
                    </a:lnB>
                    <a:no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1</a:t>
                      </a:r>
                    </a:p>
                  </a:txBody>
                  <a:tcPr marL="7912" marR="7912" marT="7912" marB="0" anchor="b">
                    <a:lnL>
                      <a:noFill/>
                    </a:lnL>
                    <a:lnR>
                      <a:noFill/>
                    </a:lnR>
                    <a:lnT>
                      <a:noFill/>
                    </a:lnT>
                    <a:lnB>
                      <a:noFill/>
                    </a:lnB>
                    <a:noFill/>
                  </a:tcPr>
                </a:tc>
                <a:tc>
                  <a:txBody>
                    <a:bodyPr/>
                    <a:lstStyle/>
                    <a:p>
                      <a:pPr algn="ctr" fontAlgn="b"/>
                      <a:r>
                        <a:rPr lang="en-US" sz="1400" b="1" i="0" u="none" strike="noStrike">
                          <a:solidFill>
                            <a:srgbClr val="000000"/>
                          </a:solidFill>
                          <a:effectLst/>
                          <a:latin typeface="Calibri" panose="020F0502020204030204" pitchFamily="34" charset="0"/>
                        </a:rPr>
                        <a:t>1</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6</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20</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30</a:t>
                      </a:r>
                    </a:p>
                  </a:txBody>
                  <a:tcPr marL="7912" marR="7912" marT="7912" marB="0" anchor="b">
                    <a:lnL>
                      <a:noFill/>
                    </a:lnL>
                    <a:lnR>
                      <a:noFill/>
                    </a:lnR>
                    <a:lnT>
                      <a:noFill/>
                    </a:lnT>
                    <a:lnB>
                      <a:noFill/>
                    </a:lnB>
                    <a:noFill/>
                  </a:tcPr>
                </a:tc>
                <a:extLst>
                  <a:ext uri="{0D108BD9-81ED-4DB2-BD59-A6C34878D82A}">
                    <a16:rowId xmlns:a16="http://schemas.microsoft.com/office/drawing/2014/main" val="2519925768"/>
                  </a:ext>
                </a:extLst>
              </a:tr>
              <a:tr h="216046">
                <a:tc gridSpan="3">
                  <a:txBody>
                    <a:bodyPr/>
                    <a:lstStyle/>
                    <a:p>
                      <a:pPr algn="l" fontAlgn="b"/>
                      <a:r>
                        <a:rPr lang="en-US" sz="1400" b="0" i="0" u="none" strike="noStrike" dirty="0">
                          <a:solidFill>
                            <a:srgbClr val="000000"/>
                          </a:solidFill>
                          <a:effectLst/>
                          <a:latin typeface="Calibri" panose="020F0502020204030204" pitchFamily="34" charset="0"/>
                        </a:rPr>
                        <a:t>Forensic Service Unit</a:t>
                      </a:r>
                    </a:p>
                  </a:txBody>
                  <a:tcPr marL="7912" marR="7912" marT="7912" marB="0" anchor="b">
                    <a:lnL>
                      <a:noFill/>
                    </a:lnL>
                    <a:lnR>
                      <a:noFill/>
                    </a:lnR>
                    <a:lnT>
                      <a:noFill/>
                    </a:lnT>
                    <a:lnB>
                      <a:noFill/>
                    </a:lnB>
                    <a:noFill/>
                  </a:tcPr>
                </a:tc>
                <a:tc hMerge="1">
                  <a:txBody>
                    <a:bodyPr/>
                    <a:lstStyle/>
                    <a:p>
                      <a:endParaRPr lang="en-US"/>
                    </a:p>
                  </a:txBody>
                  <a:tcPr/>
                </a:tc>
                <a:tc hMerge="1">
                  <a:txBody>
                    <a:bodyPr/>
                    <a:lstStyle/>
                    <a:p>
                      <a:endParaRPr lang="en-US"/>
                    </a:p>
                  </a:txBody>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1</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10</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11</a:t>
                      </a:r>
                    </a:p>
                  </a:txBody>
                  <a:tcPr marL="7912" marR="7912" marT="7912" marB="0" anchor="b">
                    <a:lnL>
                      <a:noFill/>
                    </a:lnL>
                    <a:lnR>
                      <a:noFill/>
                    </a:lnR>
                    <a:lnT>
                      <a:noFill/>
                    </a:lnT>
                    <a:lnB>
                      <a:noFill/>
                    </a:lnB>
                    <a:noFill/>
                  </a:tcPr>
                </a:tc>
                <a:extLst>
                  <a:ext uri="{0D108BD9-81ED-4DB2-BD59-A6C34878D82A}">
                    <a16:rowId xmlns:a16="http://schemas.microsoft.com/office/drawing/2014/main" val="1830847669"/>
                  </a:ext>
                </a:extLst>
              </a:tr>
              <a:tr h="216046">
                <a:tc gridSpan="4">
                  <a:txBody>
                    <a:bodyPr/>
                    <a:lstStyle/>
                    <a:p>
                      <a:pPr algn="l" fontAlgn="b"/>
                      <a:r>
                        <a:rPr lang="en-US" sz="1400" b="0" i="0" u="none" strike="noStrike">
                          <a:solidFill>
                            <a:srgbClr val="000000"/>
                          </a:solidFill>
                          <a:effectLst/>
                          <a:latin typeface="Calibri" panose="020F0502020204030204" pitchFamily="34" charset="0"/>
                        </a:rPr>
                        <a:t>Drugs, Organized Crime &amp; Vice</a:t>
                      </a:r>
                    </a:p>
                  </a:txBody>
                  <a:tcPr marL="7912" marR="7912" marT="7912" marB="0" anchor="b">
                    <a:lnL>
                      <a:noFill/>
                    </a:lnL>
                    <a:lnR>
                      <a:noFill/>
                    </a:lnR>
                    <a:lnT>
                      <a:noFill/>
                    </a:lnT>
                    <a:lnB>
                      <a:noFill/>
                    </a:lnB>
                    <a:no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r>
                        <a:rPr lang="en-US" sz="1400" b="1" i="0" u="none" strike="noStrike">
                          <a:solidFill>
                            <a:srgbClr val="000000"/>
                          </a:solidFill>
                          <a:effectLst/>
                          <a:latin typeface="Calibri" panose="020F0502020204030204" pitchFamily="34" charset="0"/>
                        </a:rPr>
                        <a:t>1</a:t>
                      </a:r>
                    </a:p>
                  </a:txBody>
                  <a:tcPr marL="7912" marR="7912" marT="7912" marB="0" anchor="b">
                    <a:lnL>
                      <a:noFill/>
                    </a:lnL>
                    <a:lnR>
                      <a:noFill/>
                    </a:lnR>
                    <a:lnT>
                      <a:noFill/>
                    </a:lnT>
                    <a:lnB>
                      <a:noFill/>
                    </a:lnB>
                    <a:noFill/>
                  </a:tcPr>
                </a:tc>
                <a:tc>
                  <a:txBody>
                    <a:bodyPr/>
                    <a:lstStyle/>
                    <a:p>
                      <a:pPr algn="ctr" fontAlgn="b"/>
                      <a:r>
                        <a:rPr lang="en-US" sz="1400" b="1" i="0" u="none" strike="noStrike">
                          <a:solidFill>
                            <a:srgbClr val="000000"/>
                          </a:solidFill>
                          <a:effectLst/>
                          <a:latin typeface="Calibri" panose="020F0502020204030204" pitchFamily="34" charset="0"/>
                        </a:rPr>
                        <a:t>1</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1</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15</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18</a:t>
                      </a:r>
                    </a:p>
                  </a:txBody>
                  <a:tcPr marL="7912" marR="7912" marT="7912" marB="0" anchor="b">
                    <a:lnL>
                      <a:noFill/>
                    </a:lnL>
                    <a:lnR>
                      <a:noFill/>
                    </a:lnR>
                    <a:lnT>
                      <a:noFill/>
                    </a:lnT>
                    <a:lnB>
                      <a:noFill/>
                    </a:lnB>
                    <a:noFill/>
                  </a:tcPr>
                </a:tc>
                <a:extLst>
                  <a:ext uri="{0D108BD9-81ED-4DB2-BD59-A6C34878D82A}">
                    <a16:rowId xmlns:a16="http://schemas.microsoft.com/office/drawing/2014/main" val="1943509711"/>
                  </a:ext>
                </a:extLst>
              </a:tr>
              <a:tr h="424367">
                <a:tc gridSpan="4">
                  <a:txBody>
                    <a:bodyPr/>
                    <a:lstStyle/>
                    <a:p>
                      <a:pPr algn="l" fontAlgn="b"/>
                      <a:r>
                        <a:rPr lang="en-US" sz="1400" b="0" i="0" u="none" strike="noStrike" dirty="0">
                          <a:solidFill>
                            <a:srgbClr val="000000"/>
                          </a:solidFill>
                          <a:effectLst/>
                          <a:latin typeface="Calibri" panose="020F0502020204030204" pitchFamily="34" charset="0"/>
                        </a:rPr>
                        <a:t>RTCC, CGIC &amp; Tech Resource Unit </a:t>
                      </a:r>
                    </a:p>
                  </a:txBody>
                  <a:tcPr marL="7912" marR="7912" marT="7912" marB="0" anchor="b">
                    <a:lnL>
                      <a:noFill/>
                    </a:lnL>
                    <a:lnR>
                      <a:noFill/>
                    </a:lnR>
                    <a:lnT>
                      <a:noFill/>
                    </a:lnT>
                    <a:lnB>
                      <a:noFill/>
                    </a:lnB>
                    <a:no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1</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2</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12</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15</a:t>
                      </a:r>
                    </a:p>
                  </a:txBody>
                  <a:tcPr marL="7912" marR="7912" marT="7912" marB="0" anchor="b">
                    <a:lnL>
                      <a:noFill/>
                    </a:lnL>
                    <a:lnR>
                      <a:noFill/>
                    </a:lnR>
                    <a:lnT>
                      <a:noFill/>
                    </a:lnT>
                    <a:lnB>
                      <a:noFill/>
                    </a:lnB>
                    <a:noFill/>
                  </a:tcPr>
                </a:tc>
                <a:extLst>
                  <a:ext uri="{0D108BD9-81ED-4DB2-BD59-A6C34878D82A}">
                    <a16:rowId xmlns:a16="http://schemas.microsoft.com/office/drawing/2014/main" val="3800714704"/>
                  </a:ext>
                </a:extLst>
              </a:tr>
              <a:tr h="216046">
                <a:tc gridSpan="5">
                  <a:txBody>
                    <a:bodyPr/>
                    <a:lstStyle/>
                    <a:p>
                      <a:pPr algn="l" fontAlgn="b"/>
                      <a:r>
                        <a:rPr lang="en-US" sz="1400" b="0" i="0" u="none" strike="noStrike" dirty="0">
                          <a:solidFill>
                            <a:srgbClr val="000000"/>
                          </a:solidFill>
                          <a:effectLst/>
                          <a:latin typeface="Calibri" panose="020F0502020204030204" pitchFamily="34" charset="0"/>
                        </a:rPr>
                        <a:t>Support Services &amp; Communications</a:t>
                      </a:r>
                    </a:p>
                  </a:txBody>
                  <a:tcPr marL="7912" marR="7912" marT="7912" marB="0" anchor="b">
                    <a:lnL>
                      <a:noFill/>
                    </a:lnL>
                    <a:lnR>
                      <a:noFill/>
                    </a:lnR>
                    <a:lnT>
                      <a:noFill/>
                    </a:lnT>
                    <a:lnB>
                      <a:noFill/>
                    </a:lnB>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1</a:t>
                      </a:r>
                    </a:p>
                  </a:txBody>
                  <a:tcPr marL="7912" marR="7912" marT="7912" marB="0" anchor="b">
                    <a:lnL>
                      <a:noFill/>
                    </a:lnL>
                    <a:lnR>
                      <a:noFill/>
                    </a:lnR>
                    <a:lnT>
                      <a:noFill/>
                    </a:lnT>
                    <a:lnB>
                      <a:noFill/>
                    </a:lnB>
                    <a:noFill/>
                  </a:tcPr>
                </a:tc>
                <a:tc>
                  <a:txBody>
                    <a:bodyPr/>
                    <a:lstStyle/>
                    <a:p>
                      <a:pPr algn="ctr" fontAlgn="b"/>
                      <a:r>
                        <a:rPr lang="en-US" sz="1400" b="1" i="0" u="none" strike="noStrike">
                          <a:solidFill>
                            <a:srgbClr val="000000"/>
                          </a:solidFill>
                          <a:effectLst/>
                          <a:latin typeface="Calibri" panose="020F0502020204030204" pitchFamily="34" charset="0"/>
                        </a:rPr>
                        <a:t>2</a:t>
                      </a:r>
                    </a:p>
                  </a:txBody>
                  <a:tcPr marL="7912" marR="7912" marT="7912" marB="0" anchor="b">
                    <a:lnL>
                      <a:noFill/>
                    </a:lnL>
                    <a:lnR>
                      <a:noFill/>
                    </a:lnR>
                    <a:lnT>
                      <a:noFill/>
                    </a:lnT>
                    <a:lnB>
                      <a:noFill/>
                    </a:lnB>
                    <a:noFill/>
                  </a:tcPr>
                </a:tc>
                <a:tc>
                  <a:txBody>
                    <a:bodyPr/>
                    <a:lstStyle/>
                    <a:p>
                      <a:pPr algn="ctr" fontAlgn="b"/>
                      <a:r>
                        <a:rPr lang="en-US" sz="1400" b="1" i="0" u="none" strike="noStrike">
                          <a:solidFill>
                            <a:srgbClr val="000000"/>
                          </a:solidFill>
                          <a:effectLst/>
                          <a:latin typeface="Calibri" panose="020F0502020204030204" pitchFamily="34" charset="0"/>
                        </a:rPr>
                        <a:t>3</a:t>
                      </a:r>
                    </a:p>
                  </a:txBody>
                  <a:tcPr marL="7912" marR="7912" marT="7912" marB="0" anchor="b">
                    <a:lnL>
                      <a:noFill/>
                    </a:lnL>
                    <a:lnR>
                      <a:noFill/>
                    </a:lnR>
                    <a:lnT>
                      <a:noFill/>
                    </a:lnT>
                    <a:lnB>
                      <a:noFill/>
                    </a:lnB>
                    <a:noFill/>
                  </a:tcPr>
                </a:tc>
                <a:extLst>
                  <a:ext uri="{0D108BD9-81ED-4DB2-BD59-A6C34878D82A}">
                    <a16:rowId xmlns:a16="http://schemas.microsoft.com/office/drawing/2014/main" val="49075388"/>
                  </a:ext>
                </a:extLst>
              </a:tr>
              <a:tr h="216046">
                <a:tc gridSpan="8">
                  <a:txBody>
                    <a:bodyPr/>
                    <a:lstStyle/>
                    <a:p>
                      <a:pPr algn="l" fontAlgn="b"/>
                      <a:r>
                        <a:rPr lang="en-US" sz="1400" b="0" i="0" u="none" strike="noStrike" dirty="0">
                          <a:solidFill>
                            <a:srgbClr val="000000"/>
                          </a:solidFill>
                          <a:effectLst/>
                          <a:latin typeface="Calibri" panose="020F0502020204030204" pitchFamily="34" charset="0"/>
                        </a:rPr>
                        <a:t>Special Operations -(</a:t>
                      </a:r>
                      <a:r>
                        <a:rPr lang="en-US" sz="1400" b="1" i="1" u="none" strike="noStrike" dirty="0">
                          <a:solidFill>
                            <a:srgbClr val="000000"/>
                          </a:solidFill>
                          <a:effectLst/>
                          <a:latin typeface="Calibri" panose="020F0502020204030204" pitchFamily="34" charset="0"/>
                        </a:rPr>
                        <a:t>Traffic</a:t>
                      </a:r>
                      <a:r>
                        <a:rPr lang="en-US" sz="1400" b="0" i="1" u="none" strike="noStrike" dirty="0">
                          <a:solidFill>
                            <a:srgbClr val="000000"/>
                          </a:solidFill>
                          <a:effectLst/>
                          <a:latin typeface="Calibri" panose="020F0502020204030204" pitchFamily="34" charset="0"/>
                        </a:rPr>
                        <a:t> - </a:t>
                      </a:r>
                      <a:r>
                        <a:rPr lang="en-US" sz="1400" b="1" i="1" u="none" strike="noStrike" dirty="0">
                          <a:solidFill>
                            <a:srgbClr val="000000"/>
                          </a:solidFill>
                          <a:effectLst/>
                          <a:latin typeface="Calibri" panose="020F0502020204030204" pitchFamily="34" charset="0"/>
                        </a:rPr>
                        <a:t>K9</a:t>
                      </a:r>
                      <a:r>
                        <a:rPr lang="en-US" sz="1400" b="0" i="1" u="none" strike="noStrike" dirty="0">
                          <a:solidFill>
                            <a:srgbClr val="000000"/>
                          </a:solidFill>
                          <a:effectLst/>
                          <a:latin typeface="Calibri" panose="020F0502020204030204" pitchFamily="34" charset="0"/>
                        </a:rPr>
                        <a:t> - </a:t>
                      </a:r>
                      <a:r>
                        <a:rPr lang="en-US" sz="1400" b="1" i="1" u="none" strike="noStrike" dirty="0">
                          <a:solidFill>
                            <a:srgbClr val="000000"/>
                          </a:solidFill>
                          <a:effectLst/>
                          <a:latin typeface="Calibri" panose="020F0502020204030204" pitchFamily="34" charset="0"/>
                        </a:rPr>
                        <a:t>SRO</a:t>
                      </a:r>
                      <a:r>
                        <a:rPr lang="en-US" sz="1400" b="0" i="1" u="none" strike="noStrike" dirty="0">
                          <a:solidFill>
                            <a:srgbClr val="000000"/>
                          </a:solidFill>
                          <a:effectLst/>
                          <a:latin typeface="Calibri" panose="020F0502020204030204" pitchFamily="34" charset="0"/>
                        </a:rPr>
                        <a:t> - </a:t>
                      </a:r>
                      <a:r>
                        <a:rPr lang="en-US" sz="1400" b="1" i="1" u="none" strike="noStrike" dirty="0">
                          <a:solidFill>
                            <a:srgbClr val="000000"/>
                          </a:solidFill>
                          <a:effectLst/>
                          <a:latin typeface="Calibri" panose="020F0502020204030204" pitchFamily="34" charset="0"/>
                        </a:rPr>
                        <a:t>Pal</a:t>
                      </a:r>
                      <a:r>
                        <a:rPr lang="en-US" sz="1400" b="0" i="1" u="none" strike="noStrike" dirty="0">
                          <a:solidFill>
                            <a:srgbClr val="000000"/>
                          </a:solidFill>
                          <a:effectLst/>
                          <a:latin typeface="Calibri" panose="020F0502020204030204" pitchFamily="34" charset="0"/>
                        </a:rPr>
                        <a:t> - </a:t>
                      </a:r>
                      <a:r>
                        <a:rPr lang="en-US" sz="1400" b="1" i="1" u="none" strike="noStrike" dirty="0">
                          <a:solidFill>
                            <a:srgbClr val="000000"/>
                          </a:solidFill>
                          <a:effectLst/>
                          <a:latin typeface="Calibri" panose="020F0502020204030204" pitchFamily="34" charset="0"/>
                        </a:rPr>
                        <a:t>Hicks – CEU - PIC</a:t>
                      </a:r>
                      <a:r>
                        <a:rPr lang="en-US" sz="1400" b="0" i="1" u="none" strike="noStrike" dirty="0">
                          <a:solidFill>
                            <a:srgbClr val="000000"/>
                          </a:solidFill>
                          <a:effectLst/>
                          <a:latin typeface="Calibri" panose="020F0502020204030204" pitchFamily="34" charset="0"/>
                        </a:rPr>
                        <a:t> )</a:t>
                      </a:r>
                      <a:r>
                        <a:rPr lang="en-US" sz="1400" b="0" i="0" u="none" strike="noStrike" dirty="0">
                          <a:solidFill>
                            <a:srgbClr val="000000"/>
                          </a:solidFill>
                          <a:effectLst/>
                          <a:latin typeface="Calibri" panose="020F0502020204030204" pitchFamily="34" charset="0"/>
                        </a:rPr>
                        <a:t> </a:t>
                      </a:r>
                    </a:p>
                  </a:txBody>
                  <a:tcPr marL="7912" marR="7912" marT="7912" marB="0" anchor="b">
                    <a:lnL>
                      <a:noFill/>
                    </a:lnL>
                    <a:lnR>
                      <a:noFill/>
                    </a:lnR>
                    <a:lnT>
                      <a:noFill/>
                    </a:lnT>
                    <a:lnB>
                      <a:noFill/>
                    </a:lnB>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1</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3</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31</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37</a:t>
                      </a:r>
                    </a:p>
                  </a:txBody>
                  <a:tcPr marL="7912" marR="7912" marT="7912" marB="0" anchor="b">
                    <a:lnL>
                      <a:noFill/>
                    </a:lnL>
                    <a:lnR>
                      <a:noFill/>
                    </a:lnR>
                    <a:lnT>
                      <a:noFill/>
                    </a:lnT>
                    <a:lnB>
                      <a:noFill/>
                    </a:lnB>
                    <a:noFill/>
                  </a:tcPr>
                </a:tc>
                <a:extLst>
                  <a:ext uri="{0D108BD9-81ED-4DB2-BD59-A6C34878D82A}">
                    <a16:rowId xmlns:a16="http://schemas.microsoft.com/office/drawing/2014/main" val="2720059004"/>
                  </a:ext>
                </a:extLst>
              </a:tr>
              <a:tr h="216046">
                <a:tc gridSpan="6">
                  <a:txBody>
                    <a:bodyPr/>
                    <a:lstStyle/>
                    <a:p>
                      <a:pPr algn="l" fontAlgn="b"/>
                      <a:r>
                        <a:rPr lang="en-US" sz="1400" b="0" i="0" u="none" strike="noStrike">
                          <a:solidFill>
                            <a:srgbClr val="000000"/>
                          </a:solidFill>
                          <a:effectLst/>
                          <a:latin typeface="Calibri" panose="020F0502020204030204" pitchFamily="34" charset="0"/>
                        </a:rPr>
                        <a:t>Uniformed Services Division (</a:t>
                      </a:r>
                      <a:r>
                        <a:rPr lang="en-US" sz="1400" b="1" i="1" u="none" strike="noStrike">
                          <a:solidFill>
                            <a:srgbClr val="000000"/>
                          </a:solidFill>
                          <a:effectLst/>
                          <a:latin typeface="Calibri" panose="020F0502020204030204" pitchFamily="34" charset="0"/>
                        </a:rPr>
                        <a:t>Administration</a:t>
                      </a:r>
                      <a:r>
                        <a:rPr lang="en-US" sz="1400" b="0" i="0" u="none" strike="noStrike">
                          <a:solidFill>
                            <a:srgbClr val="000000"/>
                          </a:solidFill>
                          <a:effectLst/>
                          <a:latin typeface="Calibri" panose="020F0502020204030204" pitchFamily="34" charset="0"/>
                        </a:rPr>
                        <a:t>) </a:t>
                      </a:r>
                    </a:p>
                  </a:txBody>
                  <a:tcPr marL="7912" marR="7912" marT="7912" marB="0" anchor="b">
                    <a:lnL>
                      <a:noFill/>
                    </a:lnL>
                    <a:lnR>
                      <a:noFill/>
                    </a:lnR>
                    <a:lnT>
                      <a:noFill/>
                    </a:lnT>
                    <a:lnB>
                      <a:noFill/>
                    </a:lnB>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3</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1</a:t>
                      </a: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4</a:t>
                      </a:r>
                    </a:p>
                  </a:txBody>
                  <a:tcPr marL="7912" marR="7912" marT="7912" marB="0" anchor="b">
                    <a:lnL>
                      <a:noFill/>
                    </a:lnL>
                    <a:lnR>
                      <a:noFill/>
                    </a:lnR>
                    <a:lnT>
                      <a:noFill/>
                    </a:lnT>
                    <a:lnB>
                      <a:noFill/>
                    </a:lnB>
                    <a:noFill/>
                  </a:tcPr>
                </a:tc>
                <a:extLst>
                  <a:ext uri="{0D108BD9-81ED-4DB2-BD59-A6C34878D82A}">
                    <a16:rowId xmlns:a16="http://schemas.microsoft.com/office/drawing/2014/main" val="3377443285"/>
                  </a:ext>
                </a:extLst>
              </a:tr>
              <a:tr h="216046">
                <a:tc gridSpan="2">
                  <a:txBody>
                    <a:bodyPr/>
                    <a:lstStyle/>
                    <a:p>
                      <a:pPr algn="l" fontAlgn="b"/>
                      <a:r>
                        <a:rPr lang="en-US" sz="1400" b="0" i="0" u="none" strike="noStrike">
                          <a:solidFill>
                            <a:srgbClr val="000000"/>
                          </a:solidFill>
                          <a:effectLst/>
                          <a:latin typeface="Calibri" panose="020F0502020204030204" pitchFamily="34" charset="0"/>
                        </a:rPr>
                        <a:t>A Platoon </a:t>
                      </a:r>
                    </a:p>
                  </a:txBody>
                  <a:tcPr marL="7912" marR="7912" marT="7912" marB="0" anchor="b">
                    <a:lnL>
                      <a:noFill/>
                    </a:lnL>
                    <a:lnR>
                      <a:noFill/>
                    </a:lnR>
                    <a:lnT>
                      <a:noFill/>
                    </a:lnT>
                    <a:lnB>
                      <a:noFill/>
                    </a:lnB>
                    <a:noFill/>
                  </a:tcPr>
                </a:tc>
                <a:tc hMerge="1">
                  <a:txBody>
                    <a:bodyPr/>
                    <a:lstStyle/>
                    <a:p>
                      <a:endParaRPr lang="en-US"/>
                    </a:p>
                  </a:txBody>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r>
                        <a:rPr lang="en-US" sz="1400" b="1" i="0" u="none" strike="noStrike">
                          <a:solidFill>
                            <a:srgbClr val="000000"/>
                          </a:solidFill>
                          <a:effectLst/>
                          <a:latin typeface="Calibri" panose="020F0502020204030204" pitchFamily="34" charset="0"/>
                        </a:rPr>
                        <a:t>1</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4</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27</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34</a:t>
                      </a:r>
                    </a:p>
                  </a:txBody>
                  <a:tcPr marL="7912" marR="7912" marT="7912" marB="0" anchor="b">
                    <a:lnL>
                      <a:noFill/>
                    </a:lnL>
                    <a:lnR>
                      <a:noFill/>
                    </a:lnR>
                    <a:lnT>
                      <a:noFill/>
                    </a:lnT>
                    <a:lnB>
                      <a:noFill/>
                    </a:lnB>
                    <a:noFill/>
                  </a:tcPr>
                </a:tc>
                <a:extLst>
                  <a:ext uri="{0D108BD9-81ED-4DB2-BD59-A6C34878D82A}">
                    <a16:rowId xmlns:a16="http://schemas.microsoft.com/office/drawing/2014/main" val="2588390059"/>
                  </a:ext>
                </a:extLst>
              </a:tr>
              <a:tr h="216046">
                <a:tc gridSpan="2">
                  <a:txBody>
                    <a:bodyPr/>
                    <a:lstStyle/>
                    <a:p>
                      <a:pPr algn="l" fontAlgn="b"/>
                      <a:r>
                        <a:rPr lang="en-US" sz="1400" b="0" i="0" u="none" strike="noStrike" dirty="0">
                          <a:solidFill>
                            <a:srgbClr val="000000"/>
                          </a:solidFill>
                          <a:effectLst/>
                          <a:latin typeface="Calibri" panose="020F0502020204030204" pitchFamily="34" charset="0"/>
                        </a:rPr>
                        <a:t>B Platoon </a:t>
                      </a:r>
                    </a:p>
                  </a:txBody>
                  <a:tcPr marL="7912" marR="7912" marT="7912" marB="0" anchor="b">
                    <a:lnL>
                      <a:noFill/>
                    </a:lnL>
                    <a:lnR>
                      <a:noFill/>
                    </a:lnR>
                    <a:lnT>
                      <a:noFill/>
                    </a:lnT>
                    <a:lnB>
                      <a:noFill/>
                    </a:lnB>
                    <a:noFill/>
                  </a:tcPr>
                </a:tc>
                <a:tc hMerge="1">
                  <a:txBody>
                    <a:bodyPr/>
                    <a:lstStyle/>
                    <a:p>
                      <a:endParaRPr lang="en-US"/>
                    </a:p>
                  </a:txBody>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1</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4</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25</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34</a:t>
                      </a:r>
                    </a:p>
                  </a:txBody>
                  <a:tcPr marL="7912" marR="7912" marT="7912" marB="0" anchor="b">
                    <a:lnL>
                      <a:noFill/>
                    </a:lnL>
                    <a:lnR>
                      <a:noFill/>
                    </a:lnR>
                    <a:lnT>
                      <a:noFill/>
                    </a:lnT>
                    <a:lnB>
                      <a:noFill/>
                    </a:lnB>
                    <a:noFill/>
                  </a:tcPr>
                </a:tc>
                <a:extLst>
                  <a:ext uri="{0D108BD9-81ED-4DB2-BD59-A6C34878D82A}">
                    <a16:rowId xmlns:a16="http://schemas.microsoft.com/office/drawing/2014/main" val="3620251741"/>
                  </a:ext>
                </a:extLst>
              </a:tr>
              <a:tr h="216046">
                <a:tc gridSpan="2">
                  <a:txBody>
                    <a:bodyPr/>
                    <a:lstStyle/>
                    <a:p>
                      <a:pPr algn="l" fontAlgn="b"/>
                      <a:r>
                        <a:rPr lang="en-US" sz="1400" b="0" i="0" u="none" strike="noStrike">
                          <a:solidFill>
                            <a:srgbClr val="000000"/>
                          </a:solidFill>
                          <a:effectLst/>
                          <a:latin typeface="Calibri" panose="020F0502020204030204" pitchFamily="34" charset="0"/>
                        </a:rPr>
                        <a:t>C Platoon</a:t>
                      </a:r>
                    </a:p>
                  </a:txBody>
                  <a:tcPr marL="7912" marR="7912" marT="7912" marB="0" anchor="b">
                    <a:lnL>
                      <a:noFill/>
                    </a:lnL>
                    <a:lnR>
                      <a:noFill/>
                    </a:lnR>
                    <a:lnT>
                      <a:noFill/>
                    </a:lnT>
                    <a:lnB>
                      <a:noFill/>
                    </a:lnB>
                    <a:noFill/>
                  </a:tcPr>
                </a:tc>
                <a:tc hMerge="1">
                  <a:txBody>
                    <a:bodyPr/>
                    <a:lstStyle/>
                    <a:p>
                      <a:endParaRPr lang="en-US"/>
                    </a:p>
                  </a:txBody>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1</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4</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28</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36</a:t>
                      </a:r>
                    </a:p>
                  </a:txBody>
                  <a:tcPr marL="7912" marR="7912" marT="7912" marB="0" anchor="b">
                    <a:lnL>
                      <a:noFill/>
                    </a:lnL>
                    <a:lnR>
                      <a:noFill/>
                    </a:lnR>
                    <a:lnT>
                      <a:noFill/>
                    </a:lnT>
                    <a:lnB>
                      <a:noFill/>
                    </a:lnB>
                    <a:noFill/>
                  </a:tcPr>
                </a:tc>
                <a:extLst>
                  <a:ext uri="{0D108BD9-81ED-4DB2-BD59-A6C34878D82A}">
                    <a16:rowId xmlns:a16="http://schemas.microsoft.com/office/drawing/2014/main" val="2236890121"/>
                  </a:ext>
                </a:extLst>
              </a:tr>
              <a:tr h="216046">
                <a:tc gridSpan="2">
                  <a:txBody>
                    <a:bodyPr/>
                    <a:lstStyle/>
                    <a:p>
                      <a:pPr algn="l" fontAlgn="b"/>
                      <a:r>
                        <a:rPr lang="en-US" sz="1400" b="0" i="0" u="none" strike="noStrike">
                          <a:solidFill>
                            <a:srgbClr val="000000"/>
                          </a:solidFill>
                          <a:effectLst/>
                          <a:latin typeface="Calibri" panose="020F0502020204030204" pitchFamily="34" charset="0"/>
                        </a:rPr>
                        <a:t>D Platoon </a:t>
                      </a:r>
                    </a:p>
                  </a:txBody>
                  <a:tcPr marL="7912" marR="7912" marT="7912" marB="0" anchor="b">
                    <a:lnL>
                      <a:noFill/>
                    </a:lnL>
                    <a:lnR>
                      <a:noFill/>
                    </a:lnR>
                    <a:lnT>
                      <a:noFill/>
                    </a:lnT>
                    <a:lnB>
                      <a:noFill/>
                    </a:lnB>
                    <a:noFill/>
                  </a:tcPr>
                </a:tc>
                <a:tc hMerge="1">
                  <a:txBody>
                    <a:bodyPr/>
                    <a:lstStyle/>
                    <a:p>
                      <a:endParaRPr lang="en-US"/>
                    </a:p>
                  </a:txBody>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1</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4</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25</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31</a:t>
                      </a:r>
                    </a:p>
                  </a:txBody>
                  <a:tcPr marL="7912" marR="7912" marT="7912" marB="0" anchor="b">
                    <a:lnL>
                      <a:noFill/>
                    </a:lnL>
                    <a:lnR>
                      <a:noFill/>
                    </a:lnR>
                    <a:lnT>
                      <a:noFill/>
                    </a:lnT>
                    <a:lnB>
                      <a:noFill/>
                    </a:lnB>
                    <a:noFill/>
                  </a:tcPr>
                </a:tc>
                <a:extLst>
                  <a:ext uri="{0D108BD9-81ED-4DB2-BD59-A6C34878D82A}">
                    <a16:rowId xmlns:a16="http://schemas.microsoft.com/office/drawing/2014/main" val="411091335"/>
                  </a:ext>
                </a:extLst>
              </a:tr>
              <a:tr h="216046">
                <a:tc gridSpan="5">
                  <a:txBody>
                    <a:bodyPr/>
                    <a:lstStyle/>
                    <a:p>
                      <a:pPr algn="l" fontAlgn="b"/>
                      <a:r>
                        <a:rPr lang="en-US" sz="1400" b="0" i="0" u="none" strike="noStrike" dirty="0">
                          <a:solidFill>
                            <a:srgbClr val="000000"/>
                          </a:solidFill>
                          <a:effectLst/>
                          <a:latin typeface="Calibri" panose="020F0502020204030204" pitchFamily="34" charset="0"/>
                        </a:rPr>
                        <a:t>Downtown - Riverfront </a:t>
                      </a:r>
                    </a:p>
                  </a:txBody>
                  <a:tcPr marL="7912" marR="7912" marT="7912" marB="0" anchor="b">
                    <a:lnL>
                      <a:noFill/>
                    </a:lnL>
                    <a:lnR>
                      <a:noFill/>
                    </a:lnR>
                    <a:lnT>
                      <a:noFill/>
                    </a:lnT>
                    <a:lnB>
                      <a:noFill/>
                    </a:lnB>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r>
                        <a:rPr lang="en-US" sz="1400" b="1" i="0" u="none" strike="noStrike">
                          <a:solidFill>
                            <a:srgbClr val="000000"/>
                          </a:solidFill>
                          <a:effectLst/>
                          <a:latin typeface="Calibri" panose="020F0502020204030204" pitchFamily="34" charset="0"/>
                        </a:rPr>
                        <a:t>2</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13</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15</a:t>
                      </a:r>
                    </a:p>
                  </a:txBody>
                  <a:tcPr marL="7912" marR="7912" marT="7912" marB="0" anchor="b">
                    <a:lnL>
                      <a:noFill/>
                    </a:lnL>
                    <a:lnR>
                      <a:noFill/>
                    </a:lnR>
                    <a:lnT>
                      <a:noFill/>
                    </a:lnT>
                    <a:lnB>
                      <a:noFill/>
                    </a:lnB>
                    <a:noFill/>
                  </a:tcPr>
                </a:tc>
                <a:extLst>
                  <a:ext uri="{0D108BD9-81ED-4DB2-BD59-A6C34878D82A}">
                    <a16:rowId xmlns:a16="http://schemas.microsoft.com/office/drawing/2014/main" val="3510282340"/>
                  </a:ext>
                </a:extLst>
              </a:tr>
              <a:tr h="216046">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gridSpan="3">
                  <a:txBody>
                    <a:bodyPr/>
                    <a:lstStyle/>
                    <a:p>
                      <a:pPr algn="ctr" fontAlgn="b"/>
                      <a:r>
                        <a:rPr lang="en-US" sz="1400" b="1" i="0" u="none" strike="noStrike">
                          <a:solidFill>
                            <a:srgbClr val="0070C0"/>
                          </a:solidFill>
                          <a:effectLst/>
                          <a:latin typeface="Calibri" panose="020F0502020204030204" pitchFamily="34" charset="0"/>
                        </a:rPr>
                        <a:t>ACTUAL STRENGTH</a:t>
                      </a:r>
                    </a:p>
                  </a:txBody>
                  <a:tcPr marL="7912" marR="7912" marT="7912" marB="0" anchor="b">
                    <a:lnL>
                      <a:noFill/>
                    </a:lnL>
                    <a:lnR>
                      <a:noFill/>
                    </a:lnR>
                    <a:lnT>
                      <a:noFill/>
                    </a:lnT>
                    <a:lnB>
                      <a:noFill/>
                    </a:lnB>
                    <a:noFill/>
                  </a:tcPr>
                </a:tc>
                <a:tc hMerge="1">
                  <a:txBody>
                    <a:bodyPr/>
                    <a:lstStyle/>
                    <a:p>
                      <a:endParaRPr lang="en-US"/>
                    </a:p>
                  </a:txBody>
                  <a:tcPr/>
                </a:tc>
                <a:tc hMerge="1">
                  <a:txBody>
                    <a:bodyPr/>
                    <a:lstStyle/>
                    <a:p>
                      <a:endParaRPr lang="en-US"/>
                    </a:p>
                  </a:txBody>
                  <a:tcPr/>
                </a:tc>
                <a:tc>
                  <a:txBody>
                    <a:bodyPr/>
                    <a:lstStyle/>
                    <a:p>
                      <a:pPr algn="ctr" fontAlgn="b"/>
                      <a:r>
                        <a:rPr lang="en-US" sz="1400" b="1" i="0" u="none" strike="noStrike">
                          <a:solidFill>
                            <a:srgbClr val="0070C0"/>
                          </a:solidFill>
                          <a:effectLst/>
                          <a:latin typeface="Calibri" panose="020F0502020204030204" pitchFamily="34" charset="0"/>
                        </a:rPr>
                        <a:t>1</a:t>
                      </a:r>
                    </a:p>
                  </a:txBody>
                  <a:tcPr marL="7912" marR="7912" marT="7912" marB="0" anchor="b">
                    <a:lnL>
                      <a:noFill/>
                    </a:lnL>
                    <a:lnR>
                      <a:noFill/>
                    </a:lnR>
                    <a:lnT>
                      <a:noFill/>
                    </a:lnT>
                    <a:lnB>
                      <a:noFill/>
                    </a:lnB>
                    <a:noFill/>
                  </a:tcPr>
                </a:tc>
                <a:tc>
                  <a:txBody>
                    <a:bodyPr/>
                    <a:lstStyle/>
                    <a:p>
                      <a:pPr algn="ctr" fontAlgn="b"/>
                      <a:r>
                        <a:rPr lang="en-US" sz="1400" b="1" i="0" u="none" strike="noStrike">
                          <a:solidFill>
                            <a:srgbClr val="0070C0"/>
                          </a:solidFill>
                          <a:effectLst/>
                          <a:latin typeface="Calibri" panose="020F0502020204030204" pitchFamily="34" charset="0"/>
                        </a:rPr>
                        <a:t>2</a:t>
                      </a:r>
                    </a:p>
                  </a:txBody>
                  <a:tcPr marL="7912" marR="7912" marT="7912" marB="0" anchor="b">
                    <a:lnL>
                      <a:noFill/>
                    </a:lnL>
                    <a:lnR>
                      <a:noFill/>
                    </a:lnR>
                    <a:lnT>
                      <a:noFill/>
                    </a:lnT>
                    <a:lnB>
                      <a:noFill/>
                    </a:lnB>
                    <a:noFill/>
                  </a:tcPr>
                </a:tc>
                <a:tc>
                  <a:txBody>
                    <a:bodyPr/>
                    <a:lstStyle/>
                    <a:p>
                      <a:pPr algn="ctr" fontAlgn="b"/>
                      <a:r>
                        <a:rPr lang="en-US" sz="1400" b="1" i="0" u="none" strike="noStrike">
                          <a:solidFill>
                            <a:srgbClr val="0070C0"/>
                          </a:solidFill>
                          <a:effectLst/>
                          <a:latin typeface="Calibri" panose="020F0502020204030204" pitchFamily="34" charset="0"/>
                        </a:rPr>
                        <a:t>7</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70C0"/>
                          </a:solidFill>
                          <a:effectLst/>
                          <a:latin typeface="Calibri" panose="020F0502020204030204" pitchFamily="34" charset="0"/>
                        </a:rPr>
                        <a:t>10</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70C0"/>
                          </a:solidFill>
                          <a:effectLst/>
                          <a:latin typeface="Calibri" panose="020F0502020204030204" pitchFamily="34" charset="0"/>
                        </a:rPr>
                        <a:t>39</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70C0"/>
                          </a:solidFill>
                          <a:effectLst/>
                          <a:latin typeface="Calibri" panose="020F0502020204030204" pitchFamily="34" charset="0"/>
                        </a:rPr>
                        <a:t>214</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70C0"/>
                          </a:solidFill>
                          <a:effectLst/>
                          <a:latin typeface="Calibri" panose="020F0502020204030204" pitchFamily="34" charset="0"/>
                        </a:rPr>
                        <a:t>273</a:t>
                      </a:r>
                    </a:p>
                  </a:txBody>
                  <a:tcPr marL="7912" marR="7912" marT="7912" marB="0" anchor="b">
                    <a:lnL>
                      <a:noFill/>
                    </a:lnL>
                    <a:lnR>
                      <a:noFill/>
                    </a:lnR>
                    <a:lnT>
                      <a:noFill/>
                    </a:lnT>
                    <a:lnB>
                      <a:noFill/>
                    </a:lnB>
                    <a:noFill/>
                  </a:tcPr>
                </a:tc>
                <a:extLst>
                  <a:ext uri="{0D108BD9-81ED-4DB2-BD59-A6C34878D82A}">
                    <a16:rowId xmlns:a16="http://schemas.microsoft.com/office/drawing/2014/main" val="2975328009"/>
                  </a:ext>
                </a:extLst>
              </a:tr>
            </a:tbl>
          </a:graphicData>
        </a:graphic>
      </p:graphicFrame>
    </p:spTree>
    <p:extLst>
      <p:ext uri="{BB962C8B-B14F-4D97-AF65-F5344CB8AC3E}">
        <p14:creationId xmlns:p14="http://schemas.microsoft.com/office/powerpoint/2010/main" val="39344359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Table 14"/>
          <p:cNvGraphicFramePr>
            <a:graphicFrameLocks noGrp="1"/>
          </p:cNvGraphicFramePr>
          <p:nvPr>
            <p:extLst>
              <p:ext uri="{D42A27DB-BD31-4B8C-83A1-F6EECF244321}">
                <p14:modId xmlns:p14="http://schemas.microsoft.com/office/powerpoint/2010/main" val="3336367683"/>
              </p:ext>
            </p:extLst>
          </p:nvPr>
        </p:nvGraphicFramePr>
        <p:xfrm>
          <a:off x="1704109" y="1778919"/>
          <a:ext cx="8437418" cy="3906092"/>
        </p:xfrm>
        <a:graphic>
          <a:graphicData uri="http://schemas.openxmlformats.org/drawingml/2006/table">
            <a:tbl>
              <a:tblPr/>
              <a:tblGrid>
                <a:gridCol w="858497">
                  <a:extLst>
                    <a:ext uri="{9D8B030D-6E8A-4147-A177-3AD203B41FA5}">
                      <a16:colId xmlns:a16="http://schemas.microsoft.com/office/drawing/2014/main" val="1802743016"/>
                    </a:ext>
                  </a:extLst>
                </a:gridCol>
                <a:gridCol w="858497">
                  <a:extLst>
                    <a:ext uri="{9D8B030D-6E8A-4147-A177-3AD203B41FA5}">
                      <a16:colId xmlns:a16="http://schemas.microsoft.com/office/drawing/2014/main" val="2080985612"/>
                    </a:ext>
                  </a:extLst>
                </a:gridCol>
                <a:gridCol w="858497">
                  <a:extLst>
                    <a:ext uri="{9D8B030D-6E8A-4147-A177-3AD203B41FA5}">
                      <a16:colId xmlns:a16="http://schemas.microsoft.com/office/drawing/2014/main" val="3491036795"/>
                    </a:ext>
                  </a:extLst>
                </a:gridCol>
                <a:gridCol w="858497">
                  <a:extLst>
                    <a:ext uri="{9D8B030D-6E8A-4147-A177-3AD203B41FA5}">
                      <a16:colId xmlns:a16="http://schemas.microsoft.com/office/drawing/2014/main" val="1883130586"/>
                    </a:ext>
                  </a:extLst>
                </a:gridCol>
                <a:gridCol w="2065760">
                  <a:extLst>
                    <a:ext uri="{9D8B030D-6E8A-4147-A177-3AD203B41FA5}">
                      <a16:colId xmlns:a16="http://schemas.microsoft.com/office/drawing/2014/main" val="1141687593"/>
                    </a:ext>
                  </a:extLst>
                </a:gridCol>
                <a:gridCol w="1475542">
                  <a:extLst>
                    <a:ext uri="{9D8B030D-6E8A-4147-A177-3AD203B41FA5}">
                      <a16:colId xmlns:a16="http://schemas.microsoft.com/office/drawing/2014/main" val="130761408"/>
                    </a:ext>
                  </a:extLst>
                </a:gridCol>
                <a:gridCol w="1462128">
                  <a:extLst>
                    <a:ext uri="{9D8B030D-6E8A-4147-A177-3AD203B41FA5}">
                      <a16:colId xmlns:a16="http://schemas.microsoft.com/office/drawing/2014/main" val="3858797321"/>
                    </a:ext>
                  </a:extLst>
                </a:gridCol>
              </a:tblGrid>
              <a:tr h="344521">
                <a:tc gridSpan="7">
                  <a:txBody>
                    <a:bodyPr/>
                    <a:lstStyle/>
                    <a:p>
                      <a:pPr algn="ctr" fontAlgn="b"/>
                      <a:r>
                        <a:rPr lang="en-US" sz="2000" b="0" i="0" u="sng" strike="noStrike" dirty="0">
                          <a:solidFill>
                            <a:srgbClr val="000000"/>
                          </a:solidFill>
                          <a:effectLst/>
                          <a:latin typeface="Calibri" panose="020F0502020204030204" pitchFamily="34" charset="0"/>
                        </a:rPr>
                        <a:t>CIVILIAN PERSONNEL</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991313426"/>
                  </a:ext>
                </a:extLst>
              </a:tr>
              <a:tr h="261536">
                <a:tc>
                  <a:txBody>
                    <a:bodyPr/>
                    <a:lstStyle/>
                    <a:p>
                      <a:pPr algn="l" fontAlgn="b"/>
                      <a:endParaRPr lang="en-US" sz="14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solidFill>
                      <a:schemeClr val="bg1"/>
                    </a:solidFill>
                  </a:tcPr>
                </a:tc>
                <a:tc>
                  <a:txBody>
                    <a:bodyPr/>
                    <a:lstStyle/>
                    <a:p>
                      <a:pPr algn="l" fontAlgn="b"/>
                      <a:endParaRPr lang="en-US" sz="14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solidFill>
                      <a:schemeClr val="bg1"/>
                    </a:solidFill>
                  </a:tcPr>
                </a:tc>
                <a:tc>
                  <a:txBody>
                    <a:bodyPr/>
                    <a:lstStyle/>
                    <a:p>
                      <a:pPr algn="l" fontAlgn="b"/>
                      <a:endParaRPr lang="en-US" sz="14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solidFill>
                      <a:schemeClr val="bg1"/>
                    </a:solid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solidFill>
                      <a:schemeClr val="bg1"/>
                    </a:solid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solidFill>
                      <a:schemeClr val="bg1"/>
                    </a:solid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solidFill>
                      <a:schemeClr val="bg1"/>
                    </a:solid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solidFill>
                      <a:schemeClr val="bg1"/>
                    </a:solidFill>
                  </a:tcPr>
                </a:tc>
                <a:extLst>
                  <a:ext uri="{0D108BD9-81ED-4DB2-BD59-A6C34878D82A}">
                    <a16:rowId xmlns:a16="http://schemas.microsoft.com/office/drawing/2014/main" val="2267304759"/>
                  </a:ext>
                </a:extLst>
              </a:tr>
              <a:tr h="324305">
                <a:tc gridSpan="3">
                  <a:txBody>
                    <a:bodyPr/>
                    <a:lstStyle/>
                    <a:p>
                      <a:pPr algn="l" fontAlgn="b"/>
                      <a:r>
                        <a:rPr lang="en-US" sz="1800" b="0" i="0" u="none" strike="noStrike" dirty="0">
                          <a:solidFill>
                            <a:srgbClr val="000000"/>
                          </a:solidFill>
                          <a:effectLst/>
                          <a:latin typeface="Calibri" panose="020F0502020204030204" pitchFamily="34" charset="0"/>
                        </a:rPr>
                        <a:t>Administration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a:txBody>
                    <a:bodyPr/>
                    <a:lstStyle/>
                    <a:p>
                      <a:pPr algn="l" fontAlgn="b"/>
                      <a:r>
                        <a:rPr lang="en-US" sz="1800" b="0" i="0" u="none" strike="noStrike" dirty="0">
                          <a:solidFill>
                            <a:srgbClr val="000000"/>
                          </a:solidFill>
                          <a:effectLst/>
                          <a:latin typeface="Calibri" panose="020F0502020204030204" pitchFamily="34" charset="0"/>
                        </a:rPr>
                        <a:t>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1800" b="0" i="0" u="none" strike="noStrike" dirty="0">
                          <a:solidFill>
                            <a:srgbClr val="000000"/>
                          </a:solidFill>
                          <a:effectLst/>
                          <a:latin typeface="Calibri" panose="020F0502020204030204" pitchFamily="34" charset="0"/>
                        </a:rPr>
                        <a:t>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800" b="1" i="0" u="none" strike="noStrike">
                          <a:solidFill>
                            <a:srgbClr val="000000"/>
                          </a:solidFill>
                          <a:effectLst/>
                          <a:latin typeface="Calibri" panose="020F0502020204030204" pitchFamily="34" charset="0"/>
                        </a:rPr>
                        <a:t>1</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800" b="1"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906139857"/>
                  </a:ext>
                </a:extLst>
              </a:tr>
              <a:tr h="324305">
                <a:tc gridSpan="5">
                  <a:txBody>
                    <a:bodyPr/>
                    <a:lstStyle/>
                    <a:p>
                      <a:pPr algn="l" fontAlgn="b"/>
                      <a:r>
                        <a:rPr lang="en-US" sz="1800" b="0" i="0" u="none" strike="noStrike" dirty="0">
                          <a:solidFill>
                            <a:srgbClr val="000000"/>
                          </a:solidFill>
                          <a:effectLst/>
                          <a:latin typeface="Calibri" panose="020F0502020204030204" pitchFamily="34" charset="0"/>
                        </a:rPr>
                        <a:t>Human Resource Division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b"/>
                      <a:r>
                        <a:rPr lang="en-US" sz="1800" b="1" i="0" u="none" strike="noStrike">
                          <a:solidFill>
                            <a:srgbClr val="000000"/>
                          </a:solidFill>
                          <a:effectLst/>
                          <a:latin typeface="Calibri" panose="020F0502020204030204" pitchFamily="34" charset="0"/>
                        </a:rPr>
                        <a:t>3</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800" b="1" i="0" u="none" strike="noStrike">
                          <a:solidFill>
                            <a:srgbClr val="000000"/>
                          </a:solidFill>
                          <a:effectLst/>
                          <a:latin typeface="Calibri" panose="020F050202020403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726889832"/>
                  </a:ext>
                </a:extLst>
              </a:tr>
              <a:tr h="324305">
                <a:tc gridSpan="5">
                  <a:txBody>
                    <a:bodyPr/>
                    <a:lstStyle/>
                    <a:p>
                      <a:pPr algn="l" fontAlgn="b"/>
                      <a:r>
                        <a:rPr lang="en-US" sz="1800" b="0" i="0" u="none" strike="noStrike" dirty="0">
                          <a:solidFill>
                            <a:srgbClr val="000000"/>
                          </a:solidFill>
                          <a:effectLst/>
                          <a:latin typeface="Calibri" panose="020F0502020204030204" pitchFamily="34" charset="0"/>
                        </a:rPr>
                        <a:t>Uniform Services Division (Patrol)</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b"/>
                      <a:r>
                        <a:rPr lang="en-US" sz="1800" b="1" i="0" u="none" strike="noStrike" dirty="0">
                          <a:solidFill>
                            <a:srgbClr val="000000"/>
                          </a:solidFill>
                          <a:effectLst/>
                          <a:latin typeface="Calibri" panose="020F0502020204030204" pitchFamily="34" charset="0"/>
                        </a:rPr>
                        <a:t>1</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800" b="1" i="0" u="none" strike="noStrike">
                          <a:solidFill>
                            <a:srgbClr val="000000"/>
                          </a:solidFill>
                          <a:effectLst/>
                          <a:latin typeface="Calibri" panose="020F050202020403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949239434"/>
                  </a:ext>
                </a:extLst>
              </a:tr>
              <a:tr h="370829">
                <a:tc gridSpan="5">
                  <a:txBody>
                    <a:bodyPr/>
                    <a:lstStyle/>
                    <a:p>
                      <a:pPr algn="l" fontAlgn="b"/>
                      <a:r>
                        <a:rPr lang="en-US" sz="1800" b="0" i="0" u="none" strike="noStrike" dirty="0">
                          <a:solidFill>
                            <a:srgbClr val="000000"/>
                          </a:solidFill>
                          <a:effectLst/>
                          <a:latin typeface="Calibri" panose="020F0502020204030204" pitchFamily="34" charset="0"/>
                        </a:rPr>
                        <a:t>Special Operations (Crossing Guards)</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b"/>
                      <a:r>
                        <a:rPr lang="en-US" sz="1800" b="1" i="0" u="none" strike="noStrike" dirty="0">
                          <a:solidFill>
                            <a:srgbClr val="000000"/>
                          </a:solidFill>
                          <a:effectLst/>
                          <a:latin typeface="Calibri" panose="020F0502020204030204" pitchFamily="34" charset="0"/>
                        </a:rPr>
                        <a:t>27</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800" b="1" i="0" u="none" strike="noStrike" dirty="0">
                          <a:solidFill>
                            <a:srgbClr val="000000"/>
                          </a:solidFill>
                          <a:effectLst/>
                          <a:latin typeface="Calibri" panose="020F0502020204030204" pitchFamily="34" charset="0"/>
                        </a:rPr>
                        <a:t>18-Vacant</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233437033"/>
                  </a:ext>
                </a:extLst>
              </a:tr>
              <a:tr h="324305">
                <a:tc gridSpan="3">
                  <a:txBody>
                    <a:bodyPr/>
                    <a:lstStyle/>
                    <a:p>
                      <a:pPr algn="l" fontAlgn="b"/>
                      <a:r>
                        <a:rPr lang="en-US" sz="1800" b="0" i="0" u="none" strike="noStrike" dirty="0">
                          <a:solidFill>
                            <a:srgbClr val="000000"/>
                          </a:solidFill>
                          <a:effectLst/>
                          <a:latin typeface="Calibri" panose="020F0502020204030204" pitchFamily="34" charset="0"/>
                        </a:rPr>
                        <a:t>Support Services</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a:txBody>
                    <a:bodyPr/>
                    <a:lstStyle/>
                    <a:p>
                      <a:pPr algn="l" fontAlgn="b"/>
                      <a:r>
                        <a:rPr lang="en-US" sz="1800" b="0" i="0" u="none" strike="noStrike" dirty="0">
                          <a:solidFill>
                            <a:srgbClr val="000000"/>
                          </a:solidFill>
                          <a:effectLst/>
                          <a:latin typeface="Calibri" panose="020F050202020403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1800" b="0" i="0" u="none" strike="noStrike" dirty="0">
                          <a:solidFill>
                            <a:srgbClr val="000000"/>
                          </a:solidFill>
                          <a:effectLst/>
                          <a:latin typeface="Calibri" panose="020F050202020403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800" b="1" i="0" u="none" strike="noStrike" dirty="0">
                          <a:solidFill>
                            <a:srgbClr val="000000"/>
                          </a:solidFill>
                          <a:effectLst/>
                          <a:latin typeface="Calibri" panose="020F0502020204030204" pitchFamily="34" charset="0"/>
                        </a:rPr>
                        <a:t>8</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800" b="1" i="0" u="none" strike="noStrike" dirty="0">
                          <a:solidFill>
                            <a:srgbClr val="000000"/>
                          </a:solidFill>
                          <a:effectLst/>
                          <a:latin typeface="Calibri" panose="020F0502020204030204" pitchFamily="34" charset="0"/>
                        </a:rPr>
                        <a:t>1-Vacan</a:t>
                      </a:r>
                      <a:r>
                        <a:rPr lang="en-US" sz="1800" b="1" i="0" u="none" strike="noStrike" baseline="0" dirty="0">
                          <a:solidFill>
                            <a:srgbClr val="000000"/>
                          </a:solidFill>
                          <a:effectLst/>
                          <a:latin typeface="Calibri" panose="020F0502020204030204" pitchFamily="34" charset="0"/>
                        </a:rPr>
                        <a:t>t</a:t>
                      </a:r>
                      <a:endParaRPr lang="en-US" sz="1800" b="1" i="0" u="none" strike="noStrike" dirty="0">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972015578"/>
                  </a:ext>
                </a:extLst>
              </a:tr>
              <a:tr h="324305">
                <a:tc gridSpan="5">
                  <a:txBody>
                    <a:bodyPr/>
                    <a:lstStyle/>
                    <a:p>
                      <a:pPr algn="l" fontAlgn="b"/>
                      <a:r>
                        <a:rPr lang="en-US" sz="1800" b="0" i="0" u="none" strike="noStrike" dirty="0">
                          <a:solidFill>
                            <a:srgbClr val="000000"/>
                          </a:solidFill>
                          <a:effectLst/>
                          <a:latin typeface="Calibri" panose="020F0502020204030204" pitchFamily="34" charset="0"/>
                        </a:rPr>
                        <a:t>Criminal Investigations Division</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b"/>
                      <a:r>
                        <a:rPr lang="en-US" sz="1800" b="1" i="0" u="none" strike="noStrike" dirty="0">
                          <a:solidFill>
                            <a:srgbClr val="000000"/>
                          </a:solidFill>
                          <a:effectLst/>
                          <a:latin typeface="Calibri" panose="020F0502020204030204" pitchFamily="34" charset="0"/>
                        </a:rPr>
                        <a:t>2</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800" b="1" i="0" u="none" strike="noStrike" dirty="0">
                          <a:solidFill>
                            <a:srgbClr val="000000"/>
                          </a:solidFill>
                          <a:effectLst/>
                          <a:latin typeface="Calibri" panose="020F050202020403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890854033"/>
                  </a:ext>
                </a:extLst>
              </a:tr>
              <a:tr h="324305">
                <a:tc gridSpan="3">
                  <a:txBody>
                    <a:bodyPr/>
                    <a:lstStyle/>
                    <a:p>
                      <a:pPr algn="l" fontAlgn="b"/>
                      <a:r>
                        <a:rPr lang="en-US" sz="1800" b="0" i="0" u="none" strike="noStrike" dirty="0">
                          <a:solidFill>
                            <a:srgbClr val="000000"/>
                          </a:solidFill>
                          <a:effectLst/>
                          <a:latin typeface="Calibri" panose="020F0502020204030204" pitchFamily="34" charset="0"/>
                        </a:rPr>
                        <a:t>Victim Services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a:txBody>
                    <a:bodyPr/>
                    <a:lstStyle/>
                    <a:p>
                      <a:pPr algn="l" fontAlgn="b"/>
                      <a:r>
                        <a:rPr lang="en-US" sz="1800" b="0" i="0" u="none" strike="noStrike">
                          <a:solidFill>
                            <a:srgbClr val="000000"/>
                          </a:solidFill>
                          <a:effectLst/>
                          <a:latin typeface="Calibri" panose="020F050202020403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1800" b="0" i="0" u="none" strike="noStrike">
                          <a:solidFill>
                            <a:srgbClr val="000000"/>
                          </a:solidFill>
                          <a:effectLst/>
                          <a:latin typeface="Calibri" panose="020F050202020403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800" b="1" i="0" u="none" strike="noStrike" dirty="0">
                          <a:solidFill>
                            <a:srgbClr val="000000"/>
                          </a:solidFill>
                          <a:effectLst/>
                          <a:latin typeface="Calibri" panose="020F0502020204030204" pitchFamily="34" charset="0"/>
                        </a:rPr>
                        <a:t>5</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800" b="1" i="0" u="none" strike="noStrike" dirty="0">
                          <a:solidFill>
                            <a:srgbClr val="000000"/>
                          </a:solidFill>
                          <a:effectLst/>
                          <a:latin typeface="Calibri" panose="020F050202020403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02557064"/>
                  </a:ext>
                </a:extLst>
              </a:tr>
              <a:tr h="324305">
                <a:tc gridSpan="3">
                  <a:txBody>
                    <a:bodyPr/>
                    <a:lstStyle/>
                    <a:p>
                      <a:pPr algn="l" fontAlgn="b"/>
                      <a:r>
                        <a:rPr lang="en-US" sz="1800" b="0" i="0" u="none" strike="noStrike" dirty="0">
                          <a:solidFill>
                            <a:srgbClr val="000000"/>
                          </a:solidFill>
                          <a:effectLst/>
                          <a:latin typeface="Calibri" panose="020F0502020204030204" pitchFamily="34" charset="0"/>
                        </a:rPr>
                        <a:t>Communications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a:txBody>
                    <a:bodyPr/>
                    <a:lstStyle/>
                    <a:p>
                      <a:pPr algn="l" fontAlgn="b"/>
                      <a:r>
                        <a:rPr lang="en-US" sz="1800" b="0" i="0" u="none" strike="noStrike">
                          <a:solidFill>
                            <a:srgbClr val="000000"/>
                          </a:solidFill>
                          <a:effectLst/>
                          <a:latin typeface="Calibri" panose="020F050202020403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1800" b="0" i="0" u="none" strike="noStrike">
                          <a:solidFill>
                            <a:srgbClr val="000000"/>
                          </a:solidFill>
                          <a:effectLst/>
                          <a:latin typeface="Calibri" panose="020F050202020403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800" b="1" i="0" u="none" strike="noStrike" dirty="0">
                          <a:solidFill>
                            <a:srgbClr val="000000"/>
                          </a:solidFill>
                          <a:effectLst/>
                          <a:latin typeface="Calibri" panose="020F0502020204030204" pitchFamily="34" charset="0"/>
                        </a:rPr>
                        <a:t>35</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800" b="1" i="0" u="none" strike="noStrike" dirty="0">
                          <a:solidFill>
                            <a:srgbClr val="000000"/>
                          </a:solidFill>
                          <a:effectLst/>
                          <a:latin typeface="Calibri" panose="020F0502020204030204" pitchFamily="34" charset="0"/>
                        </a:rPr>
                        <a:t>3-Vacant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777531859"/>
                  </a:ext>
                </a:extLst>
              </a:tr>
              <a:tr h="334766">
                <a:tc>
                  <a:txBody>
                    <a:bodyPr/>
                    <a:lstStyle/>
                    <a:p>
                      <a:pPr algn="l" fontAlgn="b"/>
                      <a:r>
                        <a:rPr lang="en-US" sz="1800" b="0" i="0" u="none" strike="noStrike">
                          <a:solidFill>
                            <a:srgbClr val="000000"/>
                          </a:solidFill>
                          <a:effectLst/>
                          <a:latin typeface="Calibri" panose="020F0502020204030204" pitchFamily="34" charset="0"/>
                        </a:rPr>
                        <a:t>RTCC</a:t>
                      </a:r>
                    </a:p>
                  </a:txBody>
                  <a:tcPr marL="9525" marR="9525" marT="9525"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1800" b="0" i="0" u="none" strike="noStrike">
                          <a:solidFill>
                            <a:srgbClr val="000000"/>
                          </a:solidFill>
                          <a:effectLst/>
                          <a:latin typeface="Calibri" panose="020F050202020403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1800" b="0" i="0" u="none" strike="noStrike" dirty="0">
                          <a:solidFill>
                            <a:srgbClr val="000000"/>
                          </a:solidFill>
                          <a:effectLst/>
                          <a:latin typeface="Calibri" panose="020F050202020403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1800" b="0" i="0" u="none" strike="noStrike" dirty="0">
                          <a:solidFill>
                            <a:srgbClr val="000000"/>
                          </a:solidFill>
                          <a:effectLst/>
                          <a:latin typeface="Calibri" panose="020F050202020403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1800" b="0" i="0" u="none" strike="noStrike">
                          <a:solidFill>
                            <a:srgbClr val="000000"/>
                          </a:solidFill>
                          <a:effectLst/>
                          <a:latin typeface="Calibri" panose="020F050202020403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800" b="1" i="0" u="none" strike="noStrike" dirty="0">
                          <a:solidFill>
                            <a:srgbClr val="000000"/>
                          </a:solidFill>
                          <a:effectLst/>
                          <a:latin typeface="Calibri" panose="020F0502020204030204" pitchFamily="34" charset="0"/>
                        </a:rPr>
                        <a:t>2</a:t>
                      </a:r>
                    </a:p>
                  </a:txBody>
                  <a:tcPr marL="9525" marR="9525" marT="9525"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800" b="1" i="0" u="none" strike="noStrike" dirty="0">
                          <a:solidFill>
                            <a:srgbClr val="000000"/>
                          </a:solidFill>
                          <a:effectLst/>
                          <a:latin typeface="Calibri" panose="020F050202020403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531157911"/>
                  </a:ext>
                </a:extLst>
              </a:tr>
              <a:tr h="324305">
                <a:tc>
                  <a:txBody>
                    <a:bodyPr/>
                    <a:lstStyle/>
                    <a:p>
                      <a:pPr algn="l" fontAlgn="b"/>
                      <a:endParaRPr lang="en-US" sz="1800" b="0" i="0" u="none" strike="noStrike" dirty="0">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endParaRPr lang="en-US" sz="1800" b="0" i="0" u="none" strike="noStrike" dirty="0">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endParaRPr lang="en-US" sz="1800" b="0" i="0" u="none" strike="noStrike" dirty="0">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endParaRPr lang="en-US" sz="1800" b="0" i="0" u="none" strike="noStrike" dirty="0">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endParaRPr lang="en-US" sz="1800" b="0" i="0" u="none" strike="noStrike" dirty="0">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ctr" fontAlgn="b"/>
                      <a:r>
                        <a:rPr lang="en-US" sz="1800" b="1" i="0" u="none" strike="noStrike" dirty="0">
                          <a:solidFill>
                            <a:srgbClr val="000000"/>
                          </a:solidFill>
                          <a:effectLst/>
                          <a:latin typeface="Calibri" panose="020F0502020204030204" pitchFamily="34" charset="0"/>
                        </a:rPr>
                        <a:t>84</a:t>
                      </a: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ctr" fontAlgn="b"/>
                      <a:endParaRPr lang="en-US" sz="1800" b="1" i="0" u="none" strike="noStrike" dirty="0">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val="1347390389"/>
                  </a:ext>
                </a:extLst>
              </a:tr>
            </a:tbl>
          </a:graphicData>
        </a:graphic>
      </p:graphicFrame>
    </p:spTree>
    <p:extLst>
      <p:ext uri="{BB962C8B-B14F-4D97-AF65-F5344CB8AC3E}">
        <p14:creationId xmlns:p14="http://schemas.microsoft.com/office/powerpoint/2010/main" val="31186974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5998</TotalTime>
  <Words>3831</Words>
  <Application>Microsoft Office PowerPoint</Application>
  <PresentationFormat>Widescreen</PresentationFormat>
  <Paragraphs>653</Paragraphs>
  <Slides>45</Slides>
  <Notes>28</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45</vt:i4>
      </vt:variant>
    </vt:vector>
  </HeadingPairs>
  <TitlesOfParts>
    <vt:vector size="53" baseType="lpstr">
      <vt:lpstr>Arial</vt:lpstr>
      <vt:lpstr>Arial Black</vt:lpstr>
      <vt:lpstr>Calibri</vt:lpstr>
      <vt:lpstr>Calibri Light</vt:lpstr>
      <vt:lpstr>Times New Roman</vt:lpstr>
      <vt:lpstr>Wingdings</vt:lpstr>
      <vt:lpstr>Office Theme</vt:lpstr>
      <vt:lpstr>Worksheet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FY 2024 Budget Hearings Real estate &amp; Housing department</dc:title>
  <dc:creator>John M. Wehmeyer</dc:creator>
  <cp:lastModifiedBy>Stephanie L. Mergler</cp:lastModifiedBy>
  <cp:revision>295</cp:revision>
  <cp:lastPrinted>2023-04-18T17:14:56Z</cp:lastPrinted>
  <dcterms:created xsi:type="dcterms:W3CDTF">2023-02-09T18:35:57Z</dcterms:created>
  <dcterms:modified xsi:type="dcterms:W3CDTF">2025-04-22T19:07:44Z</dcterms:modified>
</cp:coreProperties>
</file>