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400" r:id="rId5"/>
    <p:sldId id="387" r:id="rId6"/>
    <p:sldId id="370" r:id="rId7"/>
    <p:sldId id="369" r:id="rId8"/>
    <p:sldId id="339" r:id="rId9"/>
    <p:sldId id="373" r:id="rId10"/>
    <p:sldId id="374" r:id="rId11"/>
    <p:sldId id="375" r:id="rId12"/>
    <p:sldId id="371" r:id="rId13"/>
    <p:sldId id="404" r:id="rId14"/>
    <p:sldId id="379" r:id="rId15"/>
    <p:sldId id="405" r:id="rId16"/>
    <p:sldId id="385" r:id="rId17"/>
    <p:sldId id="381" r:id="rId18"/>
    <p:sldId id="378" r:id="rId19"/>
    <p:sldId id="402" r:id="rId20"/>
    <p:sldId id="403" r:id="rId21"/>
    <p:sldId id="377" r:id="rId22"/>
    <p:sldId id="386"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963"/>
    <a:srgbClr val="9BD9FF"/>
    <a:srgbClr val="CCECFF"/>
    <a:srgbClr val="FFFFFF"/>
    <a:srgbClr val="F0FBFE"/>
    <a:srgbClr val="D9DCD2"/>
    <a:srgbClr val="BAC0A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DFA5848-4350-4C8C-841A-A2639A912AD6}" type="datetimeFigureOut">
              <a:rPr lang="en-US" smtClean="0"/>
              <a:t>4/7/2026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FY 2024 Budget Hearings - Department of Real Estate &amp; Housing</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D78027-D353-483E-95A2-FCBA33FBCBEA}" type="datetimeFigureOut">
              <a:rPr lang="en-US" smtClean="0"/>
              <a:t>4/7/2026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354518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5486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854426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94857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640546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240299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72568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857264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78523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DD03B-1AE9-B0A1-A4C0-270991A1D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D8269-9DF8-C1F1-5269-7551BCB0E7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E89D44-5329-2182-7911-91CE4F4D1D7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AF4766E-7638-5E50-CDBC-B9BABFAFA806}"/>
              </a:ext>
            </a:extLst>
          </p:cNvPr>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4102823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709058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116335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75871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952742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2071635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388916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1169010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872052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FY 2024 Budget Hearings - Department of Real Estate &amp; Housing</a:t>
            </a:r>
          </a:p>
        </p:txBody>
      </p:sp>
    </p:spTree>
    <p:extLst>
      <p:ext uri="{BB962C8B-B14F-4D97-AF65-F5344CB8AC3E}">
        <p14:creationId xmlns:p14="http://schemas.microsoft.com/office/powerpoint/2010/main" val="386513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22585"/>
            <a:ext cx="10866020" cy="461473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61174"/>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dirty="0">
                <a:effectLst/>
              </a:rPr>
              <a:t>FY 2027 Budget Hearings</a:t>
            </a:r>
            <a:br>
              <a:rPr lang="en-US" b="1" dirty="0">
                <a:effectLst/>
              </a:rPr>
            </a:br>
            <a:r>
              <a:rPr lang="en-US" b="1" dirty="0">
                <a:effectLst/>
              </a:rPr>
              <a:t>Audit Department</a:t>
            </a:r>
          </a:p>
        </p:txBody>
      </p:sp>
      <p:sp>
        <p:nvSpPr>
          <p:cNvPr id="4" name="Date Placeholder 3">
            <a:extLst>
              <a:ext uri="{FF2B5EF4-FFF2-40B4-BE49-F238E27FC236}">
                <a16:creationId xmlns:a16="http://schemas.microsoft.com/office/drawing/2014/main" id="{FE16BE27-F529-D2AF-3885-D5FB9603FF37}"/>
              </a:ext>
            </a:extLst>
          </p:cNvPr>
          <p:cNvSpPr>
            <a:spLocks noGrp="1"/>
          </p:cNvSpPr>
          <p:nvPr>
            <p:ph type="dt" sz="half" idx="14"/>
          </p:nvPr>
        </p:nvSpPr>
        <p:spPr/>
        <p:txBody>
          <a:bodyPr/>
          <a:lstStyle/>
          <a:p>
            <a:r>
              <a:rPr lang="en-US"/>
              <a:t>2/9/2023</a:t>
            </a:r>
          </a:p>
        </p:txBody>
      </p:sp>
      <p:sp>
        <p:nvSpPr>
          <p:cNvPr id="7" name="Footer Placeholder 6">
            <a:extLst>
              <a:ext uri="{FF2B5EF4-FFF2-40B4-BE49-F238E27FC236}">
                <a16:creationId xmlns:a16="http://schemas.microsoft.com/office/drawing/2014/main" id="{BA33C0F6-407B-199C-5312-DF86605188AB}"/>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ABE5FDEE-3AC0-3887-F54F-0A22F9B5CDE9}"/>
              </a:ext>
            </a:extLst>
          </p:cNvPr>
          <p:cNvSpPr>
            <a:spLocks noGrp="1"/>
          </p:cNvSpPr>
          <p:nvPr>
            <p:ph type="sldNum" sz="quarter" idx="16"/>
          </p:nvPr>
        </p:nvSpPr>
        <p:spPr/>
        <p:txBody>
          <a:bodyPr/>
          <a:lstStyle/>
          <a:p>
            <a:fld id="{1EFD85F0-C7B9-4E2B-A6E2-651C8B36BE83}" type="slidenum">
              <a:rPr lang="en-US" smtClean="0"/>
              <a:t>‹#›</a:t>
            </a:fld>
            <a:endParaRPr lang="en-US"/>
          </a:p>
        </p:txBody>
      </p:sp>
      <p:pic>
        <p:nvPicPr>
          <p:cNvPr id="2" name="Picture 1">
            <a:extLst>
              <a:ext uri="{FF2B5EF4-FFF2-40B4-BE49-F238E27FC236}">
                <a16:creationId xmlns:a16="http://schemas.microsoft.com/office/drawing/2014/main" id="{9A4812D6-CF30-2E3A-5AE6-D9A4FD7EAB6A}"/>
              </a:ext>
            </a:extLst>
          </p:cNvPr>
          <p:cNvPicPr>
            <a:picLocks noChangeAspect="1"/>
          </p:cNvPicPr>
          <p:nvPr userDrawn="1"/>
        </p:nvPicPr>
        <p:blipFill>
          <a:blip r:embed="rId2"/>
          <a:stretch>
            <a:fillRect/>
          </a:stretch>
        </p:blipFill>
        <p:spPr>
          <a:xfrm>
            <a:off x="10379184" y="246258"/>
            <a:ext cx="1532534" cy="1532534"/>
          </a:xfrm>
          <a:prstGeom prst="rect">
            <a:avLst/>
          </a:prstGeom>
        </p:spPr>
      </p:pic>
    </p:spTree>
    <p:extLst>
      <p:ext uri="{BB962C8B-B14F-4D97-AF65-F5344CB8AC3E}">
        <p14:creationId xmlns:p14="http://schemas.microsoft.com/office/powerpoint/2010/main" val="1447766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857BB-9198-6D52-013C-2816995F6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
            <a:ext cx="12192000" cy="6858513"/>
          </a:xfrm>
          <a:prstGeom prst="rect">
            <a:avLst/>
          </a:prstGeom>
        </p:spPr>
      </p:pic>
      <p:sp>
        <p:nvSpPr>
          <p:cNvPr id="6" name="Title 1">
            <a:extLst>
              <a:ext uri="{FF2B5EF4-FFF2-40B4-BE49-F238E27FC236}">
                <a16:creationId xmlns:a16="http://schemas.microsoft.com/office/drawing/2014/main" id="{878D54B3-D87F-5CF0-D71C-0BB0DDED11CF}"/>
              </a:ext>
            </a:extLst>
          </p:cNvPr>
          <p:cNvSpPr txBox="1">
            <a:spLocks/>
          </p:cNvSpPr>
          <p:nvPr/>
        </p:nvSpPr>
        <p:spPr>
          <a:xfrm>
            <a:off x="0" y="4513554"/>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2027 Budget Hearing</a:t>
            </a:r>
          </a:p>
          <a:p>
            <a:pPr algn="ctr">
              <a:lnSpc>
                <a:spcPct val="100000"/>
              </a:lnSpc>
              <a:spcBef>
                <a:spcPts val="0"/>
              </a:spcBef>
              <a:buClr>
                <a:srgbClr val="4472C4"/>
              </a:buClr>
              <a:buSzPct val="100000"/>
              <a:defRPr/>
            </a:pPr>
            <a:r>
              <a:rPr lang="en-US" b="1" dirty="0">
                <a:solidFill>
                  <a:srgbClr val="0033CC"/>
                </a:solidFill>
                <a:latin typeface="+mn-lt"/>
                <a:cs typeface="Times New Roman" panose="02020603050405020304" pitchFamily="18" charset="0"/>
              </a:rPr>
              <a:t>             </a:t>
            </a:r>
            <a:r>
              <a:rPr lang="en-US" b="1" dirty="0">
                <a:solidFill>
                  <a:srgbClr val="00642D"/>
                </a:solidFill>
                <a:latin typeface="+mn-lt"/>
                <a:cs typeface="Times New Roman" panose="02020603050405020304" pitchFamily="18" charset="0"/>
              </a:rPr>
              <a:t>AUDIT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8" name="Picture 7" descr="A picture containing calendar&#10;&#10;Description automatically generated">
            <a:extLst>
              <a:ext uri="{FF2B5EF4-FFF2-40B4-BE49-F238E27FC236}">
                <a16:creationId xmlns:a16="http://schemas.microsoft.com/office/drawing/2014/main" id="{5ABB8688-599B-BF5A-B3E9-1E445F54A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3117" y="4018599"/>
            <a:ext cx="2618913" cy="2618913"/>
          </a:xfrm>
          <a:prstGeom prst="rect">
            <a:avLst/>
          </a:prstGeom>
          <a:noFill/>
        </p:spPr>
      </p:pic>
    </p:spTree>
    <p:extLst>
      <p:ext uri="{BB962C8B-B14F-4D97-AF65-F5344CB8AC3E}">
        <p14:creationId xmlns:p14="http://schemas.microsoft.com/office/powerpoint/2010/main" val="18847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All Funds – FY 2027 Budget</a:t>
            </a:r>
          </a:p>
          <a:p>
            <a:endParaRPr lang="en-US" sz="2600" u="sng" dirty="0">
              <a:solidFill>
                <a:schemeClr val="tx1">
                  <a:lumMod val="95000"/>
                </a:schemeClr>
              </a:solidFill>
            </a:endParaRPr>
          </a:p>
        </p:txBody>
      </p:sp>
      <p:graphicFrame>
        <p:nvGraphicFramePr>
          <p:cNvPr id="9" name="Content Placeholder 8">
            <a:extLst>
              <a:ext uri="{FF2B5EF4-FFF2-40B4-BE49-F238E27FC236}">
                <a16:creationId xmlns:a16="http://schemas.microsoft.com/office/drawing/2014/main" id="{6CF2A59C-9D8C-4A9F-1825-46E91EF9F2A3}"/>
              </a:ext>
            </a:extLst>
          </p:cNvPr>
          <p:cNvGraphicFramePr>
            <a:graphicFrameLocks noGrp="1"/>
          </p:cNvGraphicFramePr>
          <p:nvPr>
            <p:ph sz="half" idx="2"/>
            <p:extLst>
              <p:ext uri="{D42A27DB-BD31-4B8C-83A1-F6EECF244321}">
                <p14:modId xmlns:p14="http://schemas.microsoft.com/office/powerpoint/2010/main" val="1876487759"/>
              </p:ext>
            </p:extLst>
          </p:nvPr>
        </p:nvGraphicFramePr>
        <p:xfrm>
          <a:off x="188911" y="1881918"/>
          <a:ext cx="10312400" cy="2336800"/>
        </p:xfrm>
        <a:graphic>
          <a:graphicData uri="http://schemas.openxmlformats.org/drawingml/2006/table">
            <a:tbl>
              <a:tblPr/>
              <a:tblGrid>
                <a:gridCol w="3644900">
                  <a:extLst>
                    <a:ext uri="{9D8B030D-6E8A-4147-A177-3AD203B41FA5}">
                      <a16:colId xmlns:a16="http://schemas.microsoft.com/office/drawing/2014/main" val="1647050100"/>
                    </a:ext>
                  </a:extLst>
                </a:gridCol>
                <a:gridCol w="1181100">
                  <a:extLst>
                    <a:ext uri="{9D8B030D-6E8A-4147-A177-3AD203B41FA5}">
                      <a16:colId xmlns:a16="http://schemas.microsoft.com/office/drawing/2014/main" val="1457963162"/>
                    </a:ext>
                  </a:extLst>
                </a:gridCol>
                <a:gridCol w="1181100">
                  <a:extLst>
                    <a:ext uri="{9D8B030D-6E8A-4147-A177-3AD203B41FA5}">
                      <a16:colId xmlns:a16="http://schemas.microsoft.com/office/drawing/2014/main" val="32278008"/>
                    </a:ext>
                  </a:extLst>
                </a:gridCol>
                <a:gridCol w="1181100">
                  <a:extLst>
                    <a:ext uri="{9D8B030D-6E8A-4147-A177-3AD203B41FA5}">
                      <a16:colId xmlns:a16="http://schemas.microsoft.com/office/drawing/2014/main" val="590101254"/>
                    </a:ext>
                  </a:extLst>
                </a:gridCol>
                <a:gridCol w="1181100">
                  <a:extLst>
                    <a:ext uri="{9D8B030D-6E8A-4147-A177-3AD203B41FA5}">
                      <a16:colId xmlns:a16="http://schemas.microsoft.com/office/drawing/2014/main" val="1580488016"/>
                    </a:ext>
                  </a:extLst>
                </a:gridCol>
                <a:gridCol w="1003300">
                  <a:extLst>
                    <a:ext uri="{9D8B030D-6E8A-4147-A177-3AD203B41FA5}">
                      <a16:colId xmlns:a16="http://schemas.microsoft.com/office/drawing/2014/main" val="1557944800"/>
                    </a:ext>
                  </a:extLst>
                </a:gridCol>
                <a:gridCol w="939800">
                  <a:extLst>
                    <a:ext uri="{9D8B030D-6E8A-4147-A177-3AD203B41FA5}">
                      <a16:colId xmlns:a16="http://schemas.microsoft.com/office/drawing/2014/main" val="476568386"/>
                    </a:ext>
                  </a:extLst>
                </a:gridCol>
              </a:tblGrid>
              <a:tr h="533400">
                <a:tc rowSpan="2">
                  <a:txBody>
                    <a:bodyPr/>
                    <a:lstStyle/>
                    <a:p>
                      <a:pPr algn="l" rtl="0" fontAlgn="ctr">
                        <a:buNone/>
                      </a:pPr>
                      <a:r>
                        <a:rPr lang="en-US" sz="1800" b="1" i="0" u="none" strike="noStrike" dirty="0">
                          <a:solidFill>
                            <a:srgbClr val="FFFFFF"/>
                          </a:solidFill>
                          <a:effectLst/>
                          <a:latin typeface="Calibri" panose="020F0502020204030204" pitchFamily="34" charset="0"/>
                        </a:rPr>
                        <a:t>Audit Department</a:t>
                      </a:r>
                      <a:br>
                        <a:rPr lang="en-US" sz="1800" b="1" i="0" u="none" strike="noStrike" dirty="0">
                          <a:solidFill>
                            <a:srgbClr val="FFFFFF"/>
                          </a:solidFill>
                          <a:effectLst/>
                          <a:latin typeface="Calibri" panose="020F0502020204030204" pitchFamily="34" charset="0"/>
                        </a:rPr>
                      </a:br>
                      <a:r>
                        <a:rPr lang="en-US" sz="1800" b="1" i="0" u="none" strike="noStrike" dirty="0">
                          <a:solidFill>
                            <a:srgbClr val="FFFFFF"/>
                          </a:solidFill>
                          <a:effectLst/>
                          <a:latin typeface="Calibri" panose="020F0502020204030204" pitchFamily="34" charset="0"/>
                        </a:rPr>
                        <a:t>Total All Funds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2024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2025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2026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algn="ctr" rtl="0" fontAlgn="ctr">
                        <a:buNone/>
                      </a:pPr>
                      <a:r>
                        <a:rPr lang="en-US" sz="1600" b="1" i="0" u="none" strike="noStrike">
                          <a:solidFill>
                            <a:srgbClr val="FFFFFF"/>
                          </a:solidFill>
                          <a:effectLst/>
                          <a:latin typeface="Calibri" panose="020F0502020204030204" pitchFamily="34" charset="0"/>
                        </a:rPr>
                        <a:t>Proposed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1509268273"/>
                  </a:ext>
                </a:extLst>
              </a:tr>
              <a:tr h="27305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buNone/>
                      </a:pPr>
                      <a:r>
                        <a:rPr lang="en-US" sz="1600" b="1" i="0" u="none" strike="noStrike">
                          <a:solidFill>
                            <a:srgbClr val="FFFFFF"/>
                          </a:solidFill>
                          <a:effectLst/>
                          <a:latin typeface="Calibri" panose="020F0502020204030204" pitchFamily="34" charset="0"/>
                        </a:rPr>
                        <a:t>FY 2027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70AD47"/>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77698753"/>
                  </a:ext>
                </a:extLst>
              </a:tr>
              <a:tr h="311150">
                <a:tc>
                  <a:txBody>
                    <a:bodyPr/>
                    <a:lstStyle/>
                    <a:p>
                      <a:pPr algn="l" rtl="0" fontAlgn="ctr">
                        <a:buNone/>
                      </a:pPr>
                      <a:r>
                        <a:rPr lang="en-US" sz="1800" b="0" i="0" u="none" strike="noStrike">
                          <a:solidFill>
                            <a:srgbClr val="000000"/>
                          </a:solidFill>
                          <a:effectLst/>
                          <a:latin typeface="Calibri" panose="020F0502020204030204" pitchFamily="34" charset="0"/>
                        </a:rPr>
                        <a:t>Personal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$744,756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$778,482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$932,387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$982,583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$50,196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337161735"/>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Materials, Supplies, and Equipment</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295,255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272,125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409,299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408,182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dirty="0">
                          <a:solidFill>
                            <a:srgbClr val="000000"/>
                          </a:solidFill>
                          <a:effectLst/>
                          <a:latin typeface="Calibri" panose="020F0502020204030204" pitchFamily="34" charset="0"/>
                        </a:rPr>
                        <a:t>(1,117)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881171567"/>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Internal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6,967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9,233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4,123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4,281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158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3850721045"/>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Total</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1,046,978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1,059,840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1,345,809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1,395,046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49,237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3590572085"/>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Staffing Level (FTEs)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5.00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5.00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6.00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6.00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dirty="0">
                          <a:solidFill>
                            <a:srgbClr val="000000"/>
                          </a:solidFill>
                          <a:effectLst/>
                          <a:latin typeface="Calibri" panose="020F0502020204030204" pitchFamily="34" charset="0"/>
                        </a:rPr>
                        <a:t>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3009266101"/>
                  </a:ext>
                </a:extLst>
              </a:tr>
            </a:tbl>
          </a:graphicData>
        </a:graphic>
      </p:graphicFrame>
    </p:spTree>
    <p:extLst>
      <p:ext uri="{BB962C8B-B14F-4D97-AF65-F5344CB8AC3E}">
        <p14:creationId xmlns:p14="http://schemas.microsoft.com/office/powerpoint/2010/main" val="2432812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General Fund – FY 2027 Budget</a:t>
            </a:r>
          </a:p>
        </p:txBody>
      </p:sp>
      <p:graphicFrame>
        <p:nvGraphicFramePr>
          <p:cNvPr id="8" name="Content Placeholder 7">
            <a:extLst>
              <a:ext uri="{FF2B5EF4-FFF2-40B4-BE49-F238E27FC236}">
                <a16:creationId xmlns:a16="http://schemas.microsoft.com/office/drawing/2014/main" id="{6680E185-786A-3E00-91EF-61ACFF1C5705}"/>
              </a:ext>
            </a:extLst>
          </p:cNvPr>
          <p:cNvGraphicFramePr>
            <a:graphicFrameLocks noGrp="1"/>
          </p:cNvGraphicFramePr>
          <p:nvPr>
            <p:ph sz="half" idx="2"/>
            <p:extLst>
              <p:ext uri="{D42A27DB-BD31-4B8C-83A1-F6EECF244321}">
                <p14:modId xmlns:p14="http://schemas.microsoft.com/office/powerpoint/2010/main" val="2778888392"/>
              </p:ext>
            </p:extLst>
          </p:nvPr>
        </p:nvGraphicFramePr>
        <p:xfrm>
          <a:off x="188911" y="1918494"/>
          <a:ext cx="10312400" cy="2336800"/>
        </p:xfrm>
        <a:graphic>
          <a:graphicData uri="http://schemas.openxmlformats.org/drawingml/2006/table">
            <a:tbl>
              <a:tblPr/>
              <a:tblGrid>
                <a:gridCol w="3644900">
                  <a:extLst>
                    <a:ext uri="{9D8B030D-6E8A-4147-A177-3AD203B41FA5}">
                      <a16:colId xmlns:a16="http://schemas.microsoft.com/office/drawing/2014/main" val="239671519"/>
                    </a:ext>
                  </a:extLst>
                </a:gridCol>
                <a:gridCol w="1181100">
                  <a:extLst>
                    <a:ext uri="{9D8B030D-6E8A-4147-A177-3AD203B41FA5}">
                      <a16:colId xmlns:a16="http://schemas.microsoft.com/office/drawing/2014/main" val="1103628122"/>
                    </a:ext>
                  </a:extLst>
                </a:gridCol>
                <a:gridCol w="1181100">
                  <a:extLst>
                    <a:ext uri="{9D8B030D-6E8A-4147-A177-3AD203B41FA5}">
                      <a16:colId xmlns:a16="http://schemas.microsoft.com/office/drawing/2014/main" val="2116160955"/>
                    </a:ext>
                  </a:extLst>
                </a:gridCol>
                <a:gridCol w="1181100">
                  <a:extLst>
                    <a:ext uri="{9D8B030D-6E8A-4147-A177-3AD203B41FA5}">
                      <a16:colId xmlns:a16="http://schemas.microsoft.com/office/drawing/2014/main" val="2728239468"/>
                    </a:ext>
                  </a:extLst>
                </a:gridCol>
                <a:gridCol w="1181100">
                  <a:extLst>
                    <a:ext uri="{9D8B030D-6E8A-4147-A177-3AD203B41FA5}">
                      <a16:colId xmlns:a16="http://schemas.microsoft.com/office/drawing/2014/main" val="31678614"/>
                    </a:ext>
                  </a:extLst>
                </a:gridCol>
                <a:gridCol w="1003300">
                  <a:extLst>
                    <a:ext uri="{9D8B030D-6E8A-4147-A177-3AD203B41FA5}">
                      <a16:colId xmlns:a16="http://schemas.microsoft.com/office/drawing/2014/main" val="4162131680"/>
                    </a:ext>
                  </a:extLst>
                </a:gridCol>
                <a:gridCol w="939800">
                  <a:extLst>
                    <a:ext uri="{9D8B030D-6E8A-4147-A177-3AD203B41FA5}">
                      <a16:colId xmlns:a16="http://schemas.microsoft.com/office/drawing/2014/main" val="3839706327"/>
                    </a:ext>
                  </a:extLst>
                </a:gridCol>
              </a:tblGrid>
              <a:tr h="533400">
                <a:tc rowSpan="2">
                  <a:txBody>
                    <a:bodyPr/>
                    <a:lstStyle/>
                    <a:p>
                      <a:pPr algn="l" rtl="0" fontAlgn="ctr">
                        <a:buNone/>
                      </a:pPr>
                      <a:r>
                        <a:rPr lang="en-US" sz="1800" b="1" i="0" u="none" strike="noStrike">
                          <a:solidFill>
                            <a:srgbClr val="FFFFFF"/>
                          </a:solidFill>
                          <a:effectLst/>
                          <a:latin typeface="Calibri" panose="020F0502020204030204" pitchFamily="34" charset="0"/>
                        </a:rPr>
                        <a:t>Audit Department</a:t>
                      </a:r>
                      <a:br>
                        <a:rPr lang="en-US" sz="1800" b="1" i="0" u="none" strike="noStrike">
                          <a:solidFill>
                            <a:srgbClr val="FFFFFF"/>
                          </a:solidFill>
                          <a:effectLst/>
                          <a:latin typeface="Calibri" panose="020F0502020204030204" pitchFamily="34" charset="0"/>
                        </a:rPr>
                      </a:br>
                      <a:r>
                        <a:rPr lang="en-US" sz="1800" b="1" i="0" u="none" strike="noStrike">
                          <a:solidFill>
                            <a:srgbClr val="FFFFFF"/>
                          </a:solidFill>
                          <a:effectLst/>
                          <a:latin typeface="Calibri" panose="020F0502020204030204" pitchFamily="34" charset="0"/>
                        </a:rPr>
                        <a:t>General Fund</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2024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2025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2026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algn="ctr" rtl="0" fontAlgn="ctr">
                        <a:buNone/>
                      </a:pPr>
                      <a:r>
                        <a:rPr lang="en-US" sz="1600" b="1" i="0" u="none" strike="noStrike">
                          <a:solidFill>
                            <a:srgbClr val="FFFFFF"/>
                          </a:solidFill>
                          <a:effectLst/>
                          <a:latin typeface="Calibri" panose="020F0502020204030204" pitchFamily="34" charset="0"/>
                        </a:rPr>
                        <a:t>Proposed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2445187616"/>
                  </a:ext>
                </a:extLst>
              </a:tr>
              <a:tr h="27305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buNone/>
                      </a:pPr>
                      <a:r>
                        <a:rPr lang="en-US" sz="1600" b="1" i="0" u="none" strike="noStrike">
                          <a:solidFill>
                            <a:srgbClr val="FFFFFF"/>
                          </a:solidFill>
                          <a:effectLst/>
                          <a:latin typeface="Calibri" panose="020F0502020204030204" pitchFamily="34" charset="0"/>
                        </a:rPr>
                        <a:t>FY 2027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70AD47"/>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42217397"/>
                  </a:ext>
                </a:extLst>
              </a:tr>
              <a:tr h="311150">
                <a:tc>
                  <a:txBody>
                    <a:bodyPr/>
                    <a:lstStyle/>
                    <a:p>
                      <a:pPr algn="l" rtl="0" fontAlgn="ctr">
                        <a:buNone/>
                      </a:pPr>
                      <a:r>
                        <a:rPr lang="en-US" sz="1800" b="0" i="0" u="none" strike="noStrike">
                          <a:solidFill>
                            <a:srgbClr val="000000"/>
                          </a:solidFill>
                          <a:effectLst/>
                          <a:latin typeface="Calibri" panose="020F0502020204030204" pitchFamily="34" charset="0"/>
                        </a:rPr>
                        <a:t>Personal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$744,756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$778,482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$932,387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$982,583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$50,196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2660256911"/>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Materials, Supplies, and Equipment</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210,947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187,076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270,069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268,740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dirty="0">
                          <a:solidFill>
                            <a:srgbClr val="000000"/>
                          </a:solidFill>
                          <a:effectLst/>
                          <a:latin typeface="Calibri" panose="020F0502020204030204" pitchFamily="34" charset="0"/>
                        </a:rPr>
                        <a:t>(1,329)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2889832306"/>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Internal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6,967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9,233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4,123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4,281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158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2882003861"/>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Total</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962,670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974,791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1,206,579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1,255,604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49,025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2277324068"/>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Staffing Level (FTEs)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5.00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5.00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6.00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6.00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dirty="0">
                          <a:solidFill>
                            <a:srgbClr val="000000"/>
                          </a:solidFill>
                          <a:effectLst/>
                          <a:latin typeface="Calibri" panose="020F0502020204030204" pitchFamily="34" charset="0"/>
                        </a:rPr>
                        <a:t>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369549587"/>
                  </a:ext>
                </a:extLst>
              </a:tr>
            </a:tbl>
          </a:graphicData>
        </a:graphic>
      </p:graphicFrame>
    </p:spTree>
    <p:extLst>
      <p:ext uri="{BB962C8B-B14F-4D97-AF65-F5344CB8AC3E}">
        <p14:creationId xmlns:p14="http://schemas.microsoft.com/office/powerpoint/2010/main" val="400620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dirty="0">
                <a:solidFill>
                  <a:schemeClr val="tx1">
                    <a:lumMod val="95000"/>
                  </a:schemeClr>
                </a:solidFill>
              </a:rPr>
              <a:t>Water/Sewer Fund – FY 2027 Budget</a:t>
            </a:r>
          </a:p>
        </p:txBody>
      </p:sp>
      <p:graphicFrame>
        <p:nvGraphicFramePr>
          <p:cNvPr id="5" name="Content Placeholder 4">
            <a:extLst>
              <a:ext uri="{FF2B5EF4-FFF2-40B4-BE49-F238E27FC236}">
                <a16:creationId xmlns:a16="http://schemas.microsoft.com/office/drawing/2014/main" id="{369349CD-801B-2530-F88F-C48198AE33C7}"/>
              </a:ext>
            </a:extLst>
          </p:cNvPr>
          <p:cNvGraphicFramePr>
            <a:graphicFrameLocks noGrp="1"/>
          </p:cNvGraphicFramePr>
          <p:nvPr>
            <p:ph sz="half" idx="2"/>
            <p:extLst>
              <p:ext uri="{D42A27DB-BD31-4B8C-83A1-F6EECF244321}">
                <p14:modId xmlns:p14="http://schemas.microsoft.com/office/powerpoint/2010/main" val="600914085"/>
              </p:ext>
            </p:extLst>
          </p:nvPr>
        </p:nvGraphicFramePr>
        <p:xfrm>
          <a:off x="188911" y="1872774"/>
          <a:ext cx="10312400" cy="2336800"/>
        </p:xfrm>
        <a:graphic>
          <a:graphicData uri="http://schemas.openxmlformats.org/drawingml/2006/table">
            <a:tbl>
              <a:tblPr/>
              <a:tblGrid>
                <a:gridCol w="3644900">
                  <a:extLst>
                    <a:ext uri="{9D8B030D-6E8A-4147-A177-3AD203B41FA5}">
                      <a16:colId xmlns:a16="http://schemas.microsoft.com/office/drawing/2014/main" val="124536473"/>
                    </a:ext>
                  </a:extLst>
                </a:gridCol>
                <a:gridCol w="1181100">
                  <a:extLst>
                    <a:ext uri="{9D8B030D-6E8A-4147-A177-3AD203B41FA5}">
                      <a16:colId xmlns:a16="http://schemas.microsoft.com/office/drawing/2014/main" val="2920197812"/>
                    </a:ext>
                  </a:extLst>
                </a:gridCol>
                <a:gridCol w="1181100">
                  <a:extLst>
                    <a:ext uri="{9D8B030D-6E8A-4147-A177-3AD203B41FA5}">
                      <a16:colId xmlns:a16="http://schemas.microsoft.com/office/drawing/2014/main" val="3412124131"/>
                    </a:ext>
                  </a:extLst>
                </a:gridCol>
                <a:gridCol w="1181100">
                  <a:extLst>
                    <a:ext uri="{9D8B030D-6E8A-4147-A177-3AD203B41FA5}">
                      <a16:colId xmlns:a16="http://schemas.microsoft.com/office/drawing/2014/main" val="651935693"/>
                    </a:ext>
                  </a:extLst>
                </a:gridCol>
                <a:gridCol w="1181100">
                  <a:extLst>
                    <a:ext uri="{9D8B030D-6E8A-4147-A177-3AD203B41FA5}">
                      <a16:colId xmlns:a16="http://schemas.microsoft.com/office/drawing/2014/main" val="3874800494"/>
                    </a:ext>
                  </a:extLst>
                </a:gridCol>
                <a:gridCol w="1003300">
                  <a:extLst>
                    <a:ext uri="{9D8B030D-6E8A-4147-A177-3AD203B41FA5}">
                      <a16:colId xmlns:a16="http://schemas.microsoft.com/office/drawing/2014/main" val="866647827"/>
                    </a:ext>
                  </a:extLst>
                </a:gridCol>
                <a:gridCol w="939800">
                  <a:extLst>
                    <a:ext uri="{9D8B030D-6E8A-4147-A177-3AD203B41FA5}">
                      <a16:colId xmlns:a16="http://schemas.microsoft.com/office/drawing/2014/main" val="4006425764"/>
                    </a:ext>
                  </a:extLst>
                </a:gridCol>
              </a:tblGrid>
              <a:tr h="533400">
                <a:tc rowSpan="2">
                  <a:txBody>
                    <a:bodyPr/>
                    <a:lstStyle/>
                    <a:p>
                      <a:pPr algn="l" rtl="0" fontAlgn="ctr">
                        <a:buNone/>
                      </a:pPr>
                      <a:r>
                        <a:rPr lang="en-US" sz="1800" b="1" i="0" u="none" strike="noStrike">
                          <a:solidFill>
                            <a:srgbClr val="FFFFFF"/>
                          </a:solidFill>
                          <a:effectLst/>
                          <a:latin typeface="Calibri" panose="020F0502020204030204" pitchFamily="34" charset="0"/>
                        </a:rPr>
                        <a:t>Audit Department</a:t>
                      </a:r>
                      <a:br>
                        <a:rPr lang="en-US" sz="1800" b="1" i="0" u="none" strike="noStrike">
                          <a:solidFill>
                            <a:srgbClr val="FFFFFF"/>
                          </a:solidFill>
                          <a:effectLst/>
                          <a:latin typeface="Calibri" panose="020F0502020204030204" pitchFamily="34" charset="0"/>
                        </a:rPr>
                      </a:br>
                      <a:r>
                        <a:rPr lang="en-US" sz="1800" b="1" i="0" u="none" strike="noStrike">
                          <a:solidFill>
                            <a:srgbClr val="FFFFFF"/>
                          </a:solidFill>
                          <a:effectLst/>
                          <a:latin typeface="Calibri" panose="020F0502020204030204" pitchFamily="34" charset="0"/>
                        </a:rPr>
                        <a:t>Water/Sewer Fund</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2024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2025 Actuals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FY 2026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algn="ctr" rtl="0" fontAlgn="ctr">
                        <a:buNone/>
                      </a:pPr>
                      <a:r>
                        <a:rPr lang="en-US" sz="1600" b="1" i="0" u="none" strike="noStrike">
                          <a:solidFill>
                            <a:srgbClr val="FFFFFF"/>
                          </a:solidFill>
                          <a:effectLst/>
                          <a:latin typeface="Calibri" panose="020F0502020204030204" pitchFamily="34" charset="0"/>
                        </a:rPr>
                        <a:t>Proposed Budget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rowSpan="2">
                  <a:txBody>
                    <a:bodyPr/>
                    <a:lstStyle/>
                    <a:p>
                      <a:pPr algn="ctr" rtl="0" fontAlgn="ctr">
                        <a:buNone/>
                      </a:pPr>
                      <a:r>
                        <a:rPr lang="en-US" sz="1600" b="1" i="0" u="none" strike="noStrike">
                          <a:solidFill>
                            <a:srgbClr val="FFFFFF"/>
                          </a:solidFill>
                          <a:effectLst/>
                          <a:latin typeface="Calibri" panose="020F0502020204030204" pitchFamily="34" charset="0"/>
                        </a:rPr>
                        <a:t>% Change FY'27-26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142814403"/>
                  </a:ext>
                </a:extLst>
              </a:tr>
              <a:tr h="27305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buNone/>
                      </a:pPr>
                      <a:r>
                        <a:rPr lang="en-US" sz="1600" b="1" i="0" u="none" strike="noStrike">
                          <a:solidFill>
                            <a:srgbClr val="FFFFFF"/>
                          </a:solidFill>
                          <a:effectLst/>
                          <a:latin typeface="Calibri" panose="020F0502020204030204" pitchFamily="34" charset="0"/>
                        </a:rPr>
                        <a:t>FY 2027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70AD47"/>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76698236"/>
                  </a:ext>
                </a:extLst>
              </a:tr>
              <a:tr h="311150">
                <a:tc>
                  <a:txBody>
                    <a:bodyPr/>
                    <a:lstStyle/>
                    <a:p>
                      <a:pPr algn="l" rtl="0" fontAlgn="ctr">
                        <a:buNone/>
                      </a:pPr>
                      <a:r>
                        <a:rPr lang="en-US" sz="1800" b="0" i="0" u="none" strike="noStrike">
                          <a:solidFill>
                            <a:srgbClr val="000000"/>
                          </a:solidFill>
                          <a:effectLst/>
                          <a:latin typeface="Calibri" panose="020F0502020204030204" pitchFamily="34" charset="0"/>
                        </a:rPr>
                        <a:t>Personal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929702389"/>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Materials, Supplies, and Equipment</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84,308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85,049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139,230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139,442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212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3471807440"/>
                  </a:ext>
                </a:extLst>
              </a:tr>
              <a:tr h="304800">
                <a:tc>
                  <a:txBody>
                    <a:bodyPr/>
                    <a:lstStyle/>
                    <a:p>
                      <a:pPr algn="l" rtl="0" fontAlgn="ctr">
                        <a:buNone/>
                      </a:pPr>
                      <a:r>
                        <a:rPr lang="en-US" sz="1800" b="0" i="0" u="none" strike="noStrike">
                          <a:solidFill>
                            <a:srgbClr val="000000"/>
                          </a:solidFill>
                          <a:effectLst/>
                          <a:latin typeface="Calibri" panose="020F0502020204030204" pitchFamily="34" charset="0"/>
                        </a:rPr>
                        <a:t>Internal Services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0" i="0" u="none" strike="noStrike">
                          <a:solidFill>
                            <a:srgbClr val="000000"/>
                          </a:solidFill>
                          <a:effectLst/>
                          <a:latin typeface="Calibri" panose="020F0502020204030204" pitchFamily="34" charset="0"/>
                        </a:rPr>
                        <a:t>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130664058"/>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Total</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84,308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85,049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139,230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139,442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212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E9"/>
                    </a:solidFill>
                  </a:tcPr>
                </a:tc>
                <a:extLst>
                  <a:ext uri="{0D108BD9-81ED-4DB2-BD59-A6C34878D82A}">
                    <a16:rowId xmlns:a16="http://schemas.microsoft.com/office/drawing/2014/main" val="3842941713"/>
                  </a:ext>
                </a:extLst>
              </a:tr>
              <a:tr h="304800">
                <a:tc>
                  <a:txBody>
                    <a:bodyPr/>
                    <a:lstStyle/>
                    <a:p>
                      <a:pPr algn="l" rtl="0" fontAlgn="ctr">
                        <a:buNone/>
                      </a:pPr>
                      <a:r>
                        <a:rPr lang="en-US" sz="1800" b="1" i="0" u="none" strike="noStrike">
                          <a:solidFill>
                            <a:srgbClr val="000000"/>
                          </a:solidFill>
                          <a:effectLst/>
                          <a:latin typeface="Calibri" panose="020F0502020204030204" pitchFamily="34" charset="0"/>
                        </a:rPr>
                        <a:t>Staffing Level (FTEs)</a:t>
                      </a:r>
                    </a:p>
                  </a:txBody>
                  <a:tcPr marL="7620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a:solidFill>
                            <a:srgbClr val="000000"/>
                          </a:solidFill>
                          <a:effectLst/>
                          <a:latin typeface="Calibri" panose="020F0502020204030204" pitchFamily="34" charset="0"/>
                        </a:rPr>
                        <a:t>0.00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tc>
                  <a:txBody>
                    <a:bodyPr/>
                    <a:lstStyle/>
                    <a:p>
                      <a:pPr algn="ctr" rtl="0" fontAlgn="ctr">
                        <a:buNone/>
                      </a:pPr>
                      <a:r>
                        <a:rPr lang="en-US" sz="1800" b="1" i="0" u="none" strike="noStrike" dirty="0">
                          <a:solidFill>
                            <a:srgbClr val="000000"/>
                          </a:solidFill>
                          <a:effectLst/>
                          <a:latin typeface="Calibri" panose="020F0502020204030204" pitchFamily="34" charset="0"/>
                        </a:rPr>
                        <a:t>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E3CF"/>
                    </a:solidFill>
                  </a:tcPr>
                </a:tc>
                <a:extLst>
                  <a:ext uri="{0D108BD9-81ED-4DB2-BD59-A6C34878D82A}">
                    <a16:rowId xmlns:a16="http://schemas.microsoft.com/office/drawing/2014/main" val="4085803387"/>
                  </a:ext>
                </a:extLst>
              </a:tr>
            </a:tbl>
          </a:graphicData>
        </a:graphic>
      </p:graphicFrame>
    </p:spTree>
    <p:extLst>
      <p:ext uri="{BB962C8B-B14F-4D97-AF65-F5344CB8AC3E}">
        <p14:creationId xmlns:p14="http://schemas.microsoft.com/office/powerpoint/2010/main" val="425315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B58A3-F500-42E6-B927-1D5C8BEACE6F}"/>
              </a:ext>
            </a:extLst>
          </p:cNvPr>
          <p:cNvSpPr>
            <a:spLocks noGrp="1"/>
          </p:cNvSpPr>
          <p:nvPr>
            <p:ph sz="half" idx="2"/>
          </p:nvPr>
        </p:nvSpPr>
        <p:spPr>
          <a:xfrm>
            <a:off x="188910" y="1784472"/>
            <a:ext cx="11922128" cy="4671560"/>
          </a:xfrm>
        </p:spPr>
        <p:txBody>
          <a:bodyPr numCol="1">
            <a:normAutofit/>
          </a:bodyPr>
          <a:lstStyle/>
          <a:p>
            <a:pPr marL="0" indent="0">
              <a:spcAft>
                <a:spcPts val="0"/>
              </a:spcAft>
              <a:buClrTx/>
              <a:buNone/>
            </a:pPr>
            <a:r>
              <a:rPr lang="en-US" sz="2400" b="1" u="sng" dirty="0"/>
              <a:t>Personal Services (General Fund)</a:t>
            </a:r>
          </a:p>
          <a:p>
            <a:pPr marL="169863" indent="-169863"/>
            <a:r>
              <a:rPr lang="en-US" sz="2400" dirty="0"/>
              <a:t>Steps and COLAs, filled vacancies (</a:t>
            </a:r>
            <a:r>
              <a:rPr lang="en-US" sz="2400" b="1" dirty="0"/>
              <a:t>↑</a:t>
            </a:r>
            <a:r>
              <a:rPr lang="en-US" sz="2400" dirty="0"/>
              <a:t> $50,196)</a:t>
            </a:r>
          </a:p>
          <a:p>
            <a:pPr marL="0" indent="0">
              <a:buNone/>
            </a:pPr>
            <a:endParaRPr lang="en-US" sz="2600" dirty="0"/>
          </a:p>
          <a:p>
            <a:pPr marL="0" indent="0">
              <a:spcAft>
                <a:spcPts val="0"/>
              </a:spcAft>
              <a:buClrTx/>
              <a:buNone/>
            </a:pPr>
            <a:r>
              <a:rPr lang="en-US" sz="2400" b="1" u="sng" dirty="0"/>
              <a:t>Materials, Supplies, and Equipment (General Fund)</a:t>
            </a:r>
          </a:p>
          <a:p>
            <a:pPr marL="169863" indent="-169863">
              <a:spcAft>
                <a:spcPts val="0"/>
              </a:spcAft>
            </a:pPr>
            <a:r>
              <a:rPr lang="en-US" sz="2400" dirty="0"/>
              <a:t>Accounting: external audit assistance (</a:t>
            </a:r>
            <a:r>
              <a:rPr lang="en-US" sz="2400" b="1" dirty="0"/>
              <a:t>↓</a:t>
            </a:r>
            <a:r>
              <a:rPr lang="en-US" sz="2400" dirty="0"/>
              <a:t> $6,000)</a:t>
            </a:r>
          </a:p>
          <a:p>
            <a:pPr marL="169863" indent="-169863"/>
            <a:r>
              <a:rPr lang="en-US" sz="2400" dirty="0"/>
              <a:t>Subscriptions/Books: Gartner audit research and guidance (</a:t>
            </a:r>
            <a:r>
              <a:rPr lang="en-US" sz="2400" b="1" dirty="0"/>
              <a:t>↑</a:t>
            </a:r>
            <a:r>
              <a:rPr lang="en-US" sz="2400" dirty="0"/>
              <a:t> $6,259)</a:t>
            </a:r>
          </a:p>
          <a:p>
            <a:pPr marL="169863" indent="-169863">
              <a:spcAft>
                <a:spcPts val="0"/>
              </a:spcAft>
            </a:pPr>
            <a:r>
              <a:rPr lang="en-US" sz="2400" dirty="0"/>
              <a:t>Furniture, Fixtures, and Office Equipment (</a:t>
            </a:r>
            <a:r>
              <a:rPr lang="en-US" sz="2400" b="1" dirty="0"/>
              <a:t>↓</a:t>
            </a:r>
            <a:r>
              <a:rPr lang="en-US" sz="2400" dirty="0"/>
              <a:t> $1,500)</a:t>
            </a:r>
            <a:endParaRPr lang="en-US" b="1" dirty="0">
              <a:cs typeface="Calibri"/>
            </a:endParaRPr>
          </a:p>
        </p:txBody>
      </p:sp>
      <p:sp>
        <p:nvSpPr>
          <p:cNvPr id="3" name="Content Placeholder 2">
            <a:extLst>
              <a:ext uri="{FF2B5EF4-FFF2-40B4-BE49-F238E27FC236}">
                <a16:creationId xmlns:a16="http://schemas.microsoft.com/office/drawing/2014/main" id="{7A38F1DD-B1C6-47C5-9F99-440AB5E3E61C}"/>
              </a:ext>
            </a:extLst>
          </p:cNvPr>
          <p:cNvSpPr>
            <a:spLocks noGrp="1"/>
          </p:cNvSpPr>
          <p:nvPr>
            <p:ph sz="half" idx="13"/>
          </p:nvPr>
        </p:nvSpPr>
        <p:spPr>
          <a:xfrm>
            <a:off x="188909" y="1188720"/>
            <a:ext cx="9954331" cy="442117"/>
          </a:xfrm>
        </p:spPr>
        <p:txBody>
          <a:bodyPr>
            <a:noAutofit/>
          </a:bodyPr>
          <a:lstStyle/>
          <a:p>
            <a:r>
              <a:rPr lang="en-US" sz="2500" u="sng" dirty="0"/>
              <a:t>Major Funding Changes</a:t>
            </a:r>
          </a:p>
        </p:txBody>
      </p:sp>
    </p:spTree>
    <p:extLst>
      <p:ext uri="{BB962C8B-B14F-4D97-AF65-F5344CB8AC3E}">
        <p14:creationId xmlns:p14="http://schemas.microsoft.com/office/powerpoint/2010/main" val="1416681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1" y="1927274"/>
            <a:ext cx="10943323" cy="4610050"/>
          </a:xfrm>
        </p:spPr>
        <p:txBody>
          <a:bodyPr/>
          <a:lstStyle/>
          <a:p>
            <a:pPr marL="457200" indent="-457200">
              <a:buFont typeface="Wingdings" panose="020B0604020202020204" pitchFamily="34" charset="0"/>
              <a:buChar char="Ø"/>
            </a:pPr>
            <a:r>
              <a:rPr lang="en-US">
                <a:ea typeface="+mn-lt"/>
                <a:cs typeface="+mn-lt"/>
              </a:rPr>
              <a:t>Maintain an efficient approach to the overall audit process. </a:t>
            </a:r>
            <a:endParaRPr lang="en-US">
              <a:cs typeface="Calibri"/>
            </a:endParaRPr>
          </a:p>
          <a:p>
            <a:pPr marL="457200" indent="-457200">
              <a:buFont typeface="Wingdings" panose="020B0604020202020204" pitchFamily="34" charset="0"/>
              <a:buChar char="Ø"/>
            </a:pPr>
            <a:r>
              <a:rPr lang="en-US">
                <a:ea typeface="+mn-lt"/>
                <a:cs typeface="+mn-lt"/>
              </a:rPr>
              <a:t>To provide an independent and objective perspective to an accountable government.</a:t>
            </a:r>
          </a:p>
          <a:p>
            <a:pPr marL="457200" indent="-457200">
              <a:buFont typeface="Wingdings" panose="020B0604020202020204" pitchFamily="34" charset="0"/>
              <a:buChar char="Ø"/>
            </a:pPr>
            <a:r>
              <a:rPr lang="en-US">
                <a:ea typeface="+mn-lt"/>
                <a:cs typeface="+mn-lt"/>
              </a:rPr>
              <a:t>Provide efficient and effective audits and look for ways to help improve controls and processes at the City. </a:t>
            </a:r>
            <a:endParaRPr lang="en-US">
              <a:cs typeface="Calibri"/>
            </a:endParaRPr>
          </a:p>
          <a:p>
            <a:pPr>
              <a:buFont typeface="Wingdings" pitchFamily="2" charset="2"/>
              <a:buChar char="Ø"/>
            </a:pPr>
            <a:endParaRPr lang="en-US">
              <a:cs typeface="Calibri"/>
            </a:endParaRPr>
          </a:p>
          <a:p>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80282" y="1031845"/>
            <a:ext cx="5088672" cy="629175"/>
          </a:xfrm>
        </p:spPr>
        <p:txBody>
          <a:bodyPr>
            <a:normAutofit/>
          </a:bodyPr>
          <a:lstStyle/>
          <a:p>
            <a:r>
              <a:rPr lang="en-US" sz="2600"/>
              <a:t>Audit Department Vision</a:t>
            </a:r>
          </a:p>
          <a:p>
            <a:endParaRPr lang="en-US"/>
          </a:p>
        </p:txBody>
      </p:sp>
    </p:spTree>
    <p:extLst>
      <p:ext uri="{BB962C8B-B14F-4D97-AF65-F5344CB8AC3E}">
        <p14:creationId xmlns:p14="http://schemas.microsoft.com/office/powerpoint/2010/main" val="791620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188911" y="1931963"/>
            <a:ext cx="10938634" cy="4605361"/>
          </a:xfrm>
        </p:spPr>
        <p:txBody>
          <a:bodyPr/>
          <a:lstStyle/>
          <a:p>
            <a:pPr>
              <a:buFont typeface="Wingdings" panose="05000000000000000000" pitchFamily="2" charset="2"/>
              <a:buChar char="Ø"/>
            </a:pPr>
            <a:r>
              <a:rPr lang="en-US">
                <a:solidFill>
                  <a:schemeClr val="tx1"/>
                </a:solidFill>
              </a:rPr>
              <a:t>To conduct quality audits.</a:t>
            </a:r>
          </a:p>
          <a:p>
            <a:pPr>
              <a:buFont typeface="Wingdings" panose="05000000000000000000" pitchFamily="2" charset="2"/>
              <a:buChar char="Ø"/>
            </a:pPr>
            <a:r>
              <a:rPr lang="en-US">
                <a:solidFill>
                  <a:schemeClr val="tx1"/>
                </a:solidFill>
              </a:rPr>
              <a:t>Provide timely and consistent audit follow-ups with Management. </a:t>
            </a:r>
          </a:p>
          <a:p>
            <a:pPr>
              <a:buFont typeface="Wingdings" panose="05000000000000000000" pitchFamily="2" charset="2"/>
              <a:buChar char="Ø"/>
            </a:pPr>
            <a:r>
              <a:rPr lang="en-US">
                <a:solidFill>
                  <a:schemeClr val="tx1"/>
                </a:solidFill>
              </a:rPr>
              <a:t>To promote awareness of the Fraud Hotline.</a:t>
            </a:r>
          </a:p>
          <a:p>
            <a:pPr marL="0" indent="0">
              <a:buNone/>
            </a:pPr>
            <a:endParaRPr lang="en-US"/>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p:txBody>
          <a:bodyPr>
            <a:normAutofit/>
          </a:bodyPr>
          <a:lstStyle/>
          <a:p>
            <a:r>
              <a:rPr lang="en-US" sz="2600"/>
              <a:t>Top Three Priorities</a:t>
            </a:r>
          </a:p>
        </p:txBody>
      </p:sp>
    </p:spTree>
    <p:extLst>
      <p:ext uri="{BB962C8B-B14F-4D97-AF65-F5344CB8AC3E}">
        <p14:creationId xmlns:p14="http://schemas.microsoft.com/office/powerpoint/2010/main" val="383142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p:txBody>
          <a:bodyPr/>
          <a:lstStyle/>
          <a:p>
            <a:pPr>
              <a:buFont typeface="Wingdings" panose="05000000000000000000" pitchFamily="2" charset="2"/>
              <a:buChar char="Ø"/>
            </a:pPr>
            <a:r>
              <a:rPr lang="en-US" sz="2400">
                <a:solidFill>
                  <a:schemeClr val="tx1"/>
                </a:solidFill>
              </a:rPr>
              <a:t>Completed Audits </a:t>
            </a:r>
          </a:p>
          <a:p>
            <a:pPr>
              <a:buFont typeface="Wingdings" panose="05000000000000000000" pitchFamily="2" charset="2"/>
              <a:buChar char="Ø"/>
            </a:pPr>
            <a:r>
              <a:rPr lang="en-US" sz="2400">
                <a:solidFill>
                  <a:schemeClr val="tx1"/>
                </a:solidFill>
              </a:rPr>
              <a:t>Reporting the Status of Management Action Plans</a:t>
            </a:r>
          </a:p>
          <a:p>
            <a:pPr lvl="1"/>
            <a:r>
              <a:rPr lang="en-US" sz="2000">
                <a:solidFill>
                  <a:schemeClr val="tx1"/>
                </a:solidFill>
              </a:rPr>
              <a:t>Implemented</a:t>
            </a:r>
          </a:p>
          <a:p>
            <a:pPr lvl="1"/>
            <a:r>
              <a:rPr lang="en-US" sz="2000">
                <a:solidFill>
                  <a:schemeClr val="tx1"/>
                </a:solidFill>
              </a:rPr>
              <a:t>Open</a:t>
            </a:r>
          </a:p>
          <a:p>
            <a:pPr lvl="1"/>
            <a:r>
              <a:rPr lang="en-US" sz="2000">
                <a:solidFill>
                  <a:schemeClr val="tx1"/>
                </a:solidFill>
              </a:rPr>
              <a:t>Past due, action taken</a:t>
            </a:r>
          </a:p>
          <a:p>
            <a:pPr lvl="1"/>
            <a:r>
              <a:rPr lang="en-US" sz="2000">
                <a:solidFill>
                  <a:schemeClr val="tx1"/>
                </a:solidFill>
              </a:rPr>
              <a:t>Past due, no action taken</a:t>
            </a:r>
          </a:p>
          <a:p>
            <a:pPr>
              <a:buFont typeface="Wingdings" panose="05000000000000000000" pitchFamily="2" charset="2"/>
              <a:buChar char="Ø"/>
            </a:pPr>
            <a:r>
              <a:rPr lang="en-US" sz="2400">
                <a:solidFill>
                  <a:schemeClr val="tx1"/>
                </a:solidFill>
              </a:rPr>
              <a:t>Fraud Calls Investigated</a:t>
            </a:r>
          </a:p>
          <a:p>
            <a:pPr marL="0" indent="0">
              <a:buNone/>
            </a:pPr>
            <a:endParaRPr lang="en-US"/>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5687103" cy="473825"/>
          </a:xfrm>
        </p:spPr>
        <p:txBody>
          <a:bodyPr>
            <a:noAutofit/>
          </a:bodyPr>
          <a:lstStyle/>
          <a:p>
            <a:pPr lvl="0" defTabSz="914400">
              <a:spcBef>
                <a:spcPct val="0"/>
              </a:spcBef>
              <a:spcAft>
                <a:spcPts val="0"/>
              </a:spcAft>
              <a:buClrTx/>
              <a:buSzTx/>
              <a:defRPr/>
            </a:pPr>
            <a:r>
              <a:rPr lang="en-US" sz="2600"/>
              <a:t>Top Three Performance Measures</a:t>
            </a:r>
          </a:p>
        </p:txBody>
      </p:sp>
    </p:spTree>
    <p:extLst>
      <p:ext uri="{BB962C8B-B14F-4D97-AF65-F5344CB8AC3E}">
        <p14:creationId xmlns:p14="http://schemas.microsoft.com/office/powerpoint/2010/main" val="3497807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DB9A4A-EC6C-A53C-6D76-28BAD87FE533}"/>
              </a:ext>
            </a:extLst>
          </p:cNvPr>
          <p:cNvSpPr>
            <a:spLocks noGrp="1"/>
          </p:cNvSpPr>
          <p:nvPr>
            <p:ph sz="half" idx="2"/>
          </p:nvPr>
        </p:nvSpPr>
        <p:spPr>
          <a:xfrm>
            <a:off x="280282" y="2130552"/>
            <a:ext cx="10866020" cy="4727448"/>
          </a:xfrm>
        </p:spPr>
        <p:txBody>
          <a:bodyPr>
            <a:normAutofit/>
          </a:bodyPr>
          <a:lstStyle/>
          <a:p>
            <a:pPr marL="0" indent="0">
              <a:buNone/>
            </a:pPr>
            <a:endParaRPr lang="en-US" sz="2000" dirty="0">
              <a:solidFill>
                <a:srgbClr val="000000"/>
              </a:solidFill>
              <a:latin typeface="Calibri" panose="020F0502020204030204" pitchFamily="34" charset="0"/>
              <a:cs typeface="Calibri" panose="020F0502020204030204" pitchFamily="34" charset="0"/>
            </a:endParaRPr>
          </a:p>
          <a:p>
            <a:pPr marL="0" indent="0">
              <a:buNone/>
            </a:pPr>
            <a:endParaRPr lang="en-US" sz="1200" dirty="0">
              <a:solidFill>
                <a:srgbClr val="000000"/>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E34A81D-5AA9-858C-6E93-2E262687F38E}"/>
              </a:ext>
            </a:extLst>
          </p:cNvPr>
          <p:cNvSpPr>
            <a:spLocks noGrp="1"/>
          </p:cNvSpPr>
          <p:nvPr>
            <p:ph sz="half" idx="13"/>
          </p:nvPr>
        </p:nvSpPr>
        <p:spPr>
          <a:xfrm>
            <a:off x="280282" y="945506"/>
            <a:ext cx="10105289" cy="5912494"/>
          </a:xfrm>
        </p:spPr>
        <p:txBody>
          <a:bodyPr vert="horz" lIns="91440" tIns="45720" rIns="91440" bIns="45720" rtlCol="0" anchor="t">
            <a:normAutofit fontScale="47500" lnSpcReduction="20000"/>
          </a:bodyPr>
          <a:lstStyle/>
          <a:p>
            <a:pPr algn="just"/>
            <a:r>
              <a:rPr lang="en-US" sz="4600" dirty="0">
                <a:ea typeface="+mn-lt"/>
                <a:cs typeface="+mn-lt"/>
              </a:rPr>
              <a:t> 1. Understanding the 5-year revenue and expenditure projections show expenditures far outpacing revenues for FY27 to FY30, and that FY27 General Fund Proposed Budget uses $25.7M of the Tax Stabilization Reserve Fund, </a:t>
            </a:r>
            <a:r>
              <a:rPr lang="en-US" sz="4600" dirty="0"/>
              <a:t>please share how this budget aligns with closing any potential budget gaps. </a:t>
            </a:r>
          </a:p>
          <a:p>
            <a:pPr algn="just"/>
            <a:endParaRPr lang="en-US" sz="4600" dirty="0">
              <a:ea typeface="+mn-lt"/>
              <a:cs typeface="+mn-lt"/>
            </a:endParaRPr>
          </a:p>
          <a:p>
            <a:pPr marL="1028700" lvl="1" indent="-342900" algn="just"/>
            <a:r>
              <a:rPr lang="en-US" sz="4600" b="0" dirty="0"/>
              <a:t>Based on the regulatory requirements the auditing department must adhere to regarding the City Code and Generally Accepted Government Auditing Standards, we really do not have the bandwidth to make any decreases to the budget without becoming noncompliant with the requirements or creating significant risk to the city.  </a:t>
            </a:r>
          </a:p>
          <a:p>
            <a:endParaRPr lang="en-US" sz="4600" dirty="0">
              <a:ea typeface="+mn-lt"/>
              <a:cs typeface="+mn-lt"/>
            </a:endParaRPr>
          </a:p>
          <a:p>
            <a:pPr indent="-228600"/>
            <a:r>
              <a:rPr lang="en-US" sz="4600" b="0" dirty="0"/>
              <a:t>a) Specify any cost savings or reductions, and if this budget provides adequate resources to meet the departmental needs. </a:t>
            </a:r>
          </a:p>
          <a:p>
            <a:pPr marL="1257300" lvl="1" indent="-571500"/>
            <a:r>
              <a:rPr lang="en-US" sz="4600" dirty="0"/>
              <a:t>As a result of my budget being very lean, at various times I may need to request additional funds to ensure we have the appropriate coverage and skillsets needed during emergencies or special projects when they arise.</a:t>
            </a:r>
          </a:p>
          <a:p>
            <a:pPr indent="-228600"/>
            <a:r>
              <a:rPr lang="en-US" sz="4600" b="0" dirty="0"/>
              <a:t>b) Specify any high-level major additions. </a:t>
            </a:r>
          </a:p>
          <a:p>
            <a:pPr marL="1371600" lvl="1" indent="-685800"/>
            <a:r>
              <a:rPr lang="en-US" sz="4600" dirty="0"/>
              <a:t>Not applicable</a:t>
            </a:r>
            <a:endParaRPr lang="en-US" sz="4600" b="0" dirty="0"/>
          </a:p>
          <a:p>
            <a:endParaRPr lang="en-US" sz="4900" b="0" dirty="0"/>
          </a:p>
          <a:p>
            <a:endParaRPr lang="en-US" b="0" dirty="0"/>
          </a:p>
          <a:p>
            <a:endParaRPr lang="en-US" sz="2000" dirty="0"/>
          </a:p>
        </p:txBody>
      </p:sp>
    </p:spTree>
    <p:extLst>
      <p:ext uri="{BB962C8B-B14F-4D97-AF65-F5344CB8AC3E}">
        <p14:creationId xmlns:p14="http://schemas.microsoft.com/office/powerpoint/2010/main" val="58881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D3C5B-6B87-68DA-0DF7-6496FBF1399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A5CC8F-1504-187F-FAB4-80487BABFA96}"/>
              </a:ext>
            </a:extLst>
          </p:cNvPr>
          <p:cNvSpPr>
            <a:spLocks noGrp="1"/>
          </p:cNvSpPr>
          <p:nvPr>
            <p:ph sz="half" idx="2"/>
          </p:nvPr>
        </p:nvSpPr>
        <p:spPr>
          <a:xfrm>
            <a:off x="280282" y="2130552"/>
            <a:ext cx="10866020" cy="4406771"/>
          </a:xfrm>
        </p:spPr>
        <p:txBody>
          <a:bodyPr>
            <a:normAutofit/>
          </a:bodyPr>
          <a:lstStyle/>
          <a:p>
            <a:pPr marL="342900" indent="-342900" algn="just">
              <a:buFont typeface="+mj-lt"/>
              <a:buAutoNum type="arabicParenR"/>
            </a:pPr>
            <a:r>
              <a:rPr lang="en-US" sz="2200" dirty="0"/>
              <a:t>The funds mentioned above are covered in the city’s annual external audit performed by </a:t>
            </a:r>
            <a:r>
              <a:rPr lang="en-US" sz="2200" dirty="0" err="1"/>
              <a:t>Belfint</a:t>
            </a:r>
            <a:r>
              <a:rPr lang="en-US" sz="2200" dirty="0"/>
              <a:t>, Lyons and Shuman (BLS).  Based on this information, I don’t think it’s necessary for another audit to be performed because it’ll be a duplication of efforts and a waste of taxpayers' money.</a:t>
            </a:r>
          </a:p>
          <a:p>
            <a:pPr marL="0" indent="0" algn="just">
              <a:buNone/>
            </a:pPr>
            <a:endParaRPr lang="en-US" sz="2200" dirty="0"/>
          </a:p>
          <a:p>
            <a:pPr marL="800100" lvl="1" indent="-342900" algn="just">
              <a:buAutoNum type="alphaLcParenR"/>
            </a:pPr>
            <a:r>
              <a:rPr lang="en-US" sz="2200" dirty="0">
                <a:ea typeface="+mn-lt"/>
                <a:cs typeface="+mn-lt"/>
              </a:rPr>
              <a:t>Specify if there is any financial impact on the city with this cost.</a:t>
            </a:r>
          </a:p>
          <a:p>
            <a:pPr lvl="2" algn="just"/>
            <a:r>
              <a:rPr lang="en-US" sz="2200" dirty="0">
                <a:ea typeface="+mn-lt"/>
                <a:cs typeface="+mn-lt"/>
              </a:rPr>
              <a:t>No, I don’t think this is applicable based on my previous response.</a:t>
            </a:r>
          </a:p>
          <a:p>
            <a:pPr marL="0" indent="0">
              <a:buNone/>
            </a:pPr>
            <a:r>
              <a:rPr lang="en-US" sz="1600" dirty="0">
                <a:solidFill>
                  <a:srgbClr val="000000"/>
                </a:solidFill>
                <a:latin typeface="Calibri" panose="020F0502020204030204" pitchFamily="34" charset="0"/>
                <a:cs typeface="Calibri" panose="020F0502020204030204" pitchFamily="34" charset="0"/>
              </a:rPr>
              <a:t>	</a:t>
            </a:r>
          </a:p>
          <a:p>
            <a:pPr marL="0" indent="0">
              <a:buNone/>
            </a:pPr>
            <a:endParaRPr lang="en-US" sz="1200" dirty="0">
              <a:solidFill>
                <a:srgbClr val="000000"/>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7DD1017-139A-9530-A0C3-26F36E946504}"/>
              </a:ext>
            </a:extLst>
          </p:cNvPr>
          <p:cNvSpPr>
            <a:spLocks noGrp="1"/>
          </p:cNvSpPr>
          <p:nvPr>
            <p:ph sz="half" idx="13"/>
          </p:nvPr>
        </p:nvSpPr>
        <p:spPr>
          <a:xfrm>
            <a:off x="280282" y="945507"/>
            <a:ext cx="10105289" cy="1019480"/>
          </a:xfrm>
        </p:spPr>
        <p:txBody>
          <a:bodyPr vert="horz" lIns="91440" tIns="45720" rIns="91440" bIns="45720" rtlCol="0" anchor="t">
            <a:normAutofit fontScale="55000" lnSpcReduction="20000"/>
          </a:bodyPr>
          <a:lstStyle/>
          <a:p>
            <a:pPr algn="just"/>
            <a:r>
              <a:rPr lang="en-US" sz="4000" dirty="0">
                <a:ea typeface="+mn-lt"/>
                <a:cs typeface="+mn-lt"/>
              </a:rPr>
              <a:t> 2. Considering the $1.680M budgeted for Stormwater Utility and the Water Sewer Utility charges across both the General and Water Sewer Funds, please share if there are any plans to conduct a review to ensure that these charges are adequate.</a:t>
            </a:r>
          </a:p>
          <a:p>
            <a:endParaRPr lang="en-US" sz="3600" dirty="0">
              <a:ea typeface="+mn-lt"/>
              <a:cs typeface="+mn-lt"/>
            </a:endParaRPr>
          </a:p>
        </p:txBody>
      </p:sp>
    </p:spTree>
    <p:extLst>
      <p:ext uri="{BB962C8B-B14F-4D97-AF65-F5344CB8AC3E}">
        <p14:creationId xmlns:p14="http://schemas.microsoft.com/office/powerpoint/2010/main" val="3545133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42D863-BA3C-A4D5-A4EC-1290BDD1E858}"/>
              </a:ext>
            </a:extLst>
          </p:cNvPr>
          <p:cNvSpPr>
            <a:spLocks noGrp="1"/>
          </p:cNvSpPr>
          <p:nvPr>
            <p:ph sz="half" idx="2"/>
          </p:nvPr>
        </p:nvSpPr>
        <p:spPr>
          <a:xfrm>
            <a:off x="280282" y="2399251"/>
            <a:ext cx="10866020" cy="4138073"/>
          </a:xfrm>
        </p:spPr>
        <p:txBody>
          <a:bodyPr>
            <a:normAutofit/>
          </a:bodyPr>
          <a:lstStyle/>
          <a:p>
            <a:pPr marL="457200" indent="-457200" algn="just">
              <a:buFont typeface="+mj-lt"/>
              <a:buAutoNum type="arabicParenR"/>
            </a:pPr>
            <a:r>
              <a:rPr lang="en-US" sz="2200" dirty="0">
                <a:solidFill>
                  <a:srgbClr val="000000"/>
                </a:solidFill>
                <a:latin typeface="Calibri" panose="020F0502020204030204" pitchFamily="34" charset="0"/>
                <a:cs typeface="Calibri" panose="020F0502020204030204" pitchFamily="34" charset="0"/>
              </a:rPr>
              <a:t>Yes, this area is covered during the city’s external audit each year by BLS when they audit the water sewer fund.  In addition, Black &amp; Veatch are subject matter experts in this area and with BLS auditing this fund annually, I think it’s reasonable to assume the financial rate plans presented to Council are sustainable. </a:t>
            </a:r>
          </a:p>
          <a:p>
            <a:pPr marL="0" indent="0" algn="just">
              <a:buNone/>
            </a:pPr>
            <a:endParaRPr lang="en-US" sz="2200" dirty="0">
              <a:solidFill>
                <a:srgbClr val="000000"/>
              </a:solidFill>
              <a:latin typeface="Calibri" panose="020F0502020204030204" pitchFamily="34" charset="0"/>
              <a:cs typeface="Calibri" panose="020F0502020204030204" pitchFamily="34" charset="0"/>
            </a:endParaRPr>
          </a:p>
          <a:p>
            <a:pPr marL="0" indent="0" algn="just">
              <a:buNone/>
            </a:pPr>
            <a:r>
              <a:rPr lang="en-US" sz="2200" dirty="0">
                <a:solidFill>
                  <a:srgbClr val="000000"/>
                </a:solidFill>
                <a:latin typeface="Calibri" panose="020F0502020204030204" pitchFamily="34" charset="0"/>
                <a:cs typeface="Calibri" panose="020F0502020204030204" pitchFamily="34" charset="0"/>
              </a:rPr>
              <a:t>a) Specify if there has been any review by the City’s Outside Auditor (please explain why or why not).</a:t>
            </a:r>
          </a:p>
          <a:p>
            <a:pPr lvl="2" algn="just"/>
            <a:r>
              <a:rPr lang="en-US" sz="2200" dirty="0">
                <a:solidFill>
                  <a:srgbClr val="000000"/>
                </a:solidFill>
                <a:latin typeface="Calibri" panose="020F0502020204030204" pitchFamily="34" charset="0"/>
                <a:cs typeface="Calibri" panose="020F0502020204030204" pitchFamily="34" charset="0"/>
              </a:rPr>
              <a:t>As mentioned above, the city’s water sewer fund is audited by BLS during the city’s annual external audit.</a:t>
            </a: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D210B11-A792-5010-8FED-7FF95C37F3A9}"/>
              </a:ext>
            </a:extLst>
          </p:cNvPr>
          <p:cNvSpPr>
            <a:spLocks noGrp="1"/>
          </p:cNvSpPr>
          <p:nvPr>
            <p:ph sz="half" idx="13"/>
          </p:nvPr>
        </p:nvSpPr>
        <p:spPr>
          <a:xfrm>
            <a:off x="280282" y="864065"/>
            <a:ext cx="10096900" cy="1258349"/>
          </a:xfrm>
        </p:spPr>
        <p:txBody>
          <a:bodyPr vert="horz" lIns="91440" tIns="45720" rIns="91440" bIns="45720" rtlCol="0" anchor="t">
            <a:normAutofit/>
          </a:bodyPr>
          <a:lstStyle/>
          <a:p>
            <a:pPr algn="just"/>
            <a:r>
              <a:rPr lang="en-US" sz="2200" dirty="0">
                <a:solidFill>
                  <a:srgbClr val="000000"/>
                </a:solidFill>
                <a:latin typeface="Calibri" panose="020F0502020204030204" pitchFamily="34" charset="0"/>
                <a:cs typeface="Calibri" panose="020F0502020204030204" pitchFamily="34" charset="0"/>
              </a:rPr>
              <a:t>3. With Black &amp; Vetch presenting the 6-year financial rate plan for the water sewer fund, please share if there are any plans to conduct any audits to ensure that the financial rate plans presented to Council is sustainable.</a:t>
            </a:r>
          </a:p>
          <a:p>
            <a:endParaRPr lang="en-US" b="0" dirty="0">
              <a:cs typeface="Calibri"/>
            </a:endParaRPr>
          </a:p>
        </p:txBody>
      </p:sp>
    </p:spTree>
    <p:extLst>
      <p:ext uri="{BB962C8B-B14F-4D97-AF65-F5344CB8AC3E}">
        <p14:creationId xmlns:p14="http://schemas.microsoft.com/office/powerpoint/2010/main" val="1721130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67A9-827F-416E-59C4-47302FA7F2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6C2350-99B3-A44B-1FF6-56B788A9F6AE}"/>
              </a:ext>
            </a:extLst>
          </p:cNvPr>
          <p:cNvSpPr>
            <a:spLocks noGrp="1"/>
          </p:cNvSpPr>
          <p:nvPr>
            <p:ph sz="half" idx="2"/>
          </p:nvPr>
        </p:nvSpPr>
        <p:spPr>
          <a:xfrm>
            <a:off x="280282" y="2399251"/>
            <a:ext cx="10866020" cy="4138073"/>
          </a:xfrm>
        </p:spPr>
        <p:txBody>
          <a:bodyPr>
            <a:normAutofit/>
          </a:bodyPr>
          <a:lstStyle/>
          <a:p>
            <a:pPr marL="457200" indent="-457200" algn="just">
              <a:buAutoNum type="alphaLcParenR"/>
            </a:pPr>
            <a:r>
              <a:rPr lang="en-US" sz="2200" dirty="0">
                <a:solidFill>
                  <a:srgbClr val="000000"/>
                </a:solidFill>
                <a:latin typeface="Calibri" panose="020F0502020204030204" pitchFamily="34" charset="0"/>
                <a:cs typeface="Calibri" panose="020F0502020204030204" pitchFamily="34" charset="0"/>
              </a:rPr>
              <a:t>Specify if there are any collaborations with NCC Auditor, and the State Auditor.</a:t>
            </a:r>
          </a:p>
          <a:p>
            <a:pPr lvl="1" algn="just"/>
            <a:r>
              <a:rPr lang="en-US" sz="2200" dirty="0">
                <a:solidFill>
                  <a:srgbClr val="000000"/>
                </a:solidFill>
                <a:latin typeface="Calibri" panose="020F0502020204030204" pitchFamily="34" charset="0"/>
                <a:cs typeface="Calibri" panose="020F0502020204030204" pitchFamily="34" charset="0"/>
              </a:rPr>
              <a:t>The auditing department is in the process of conducting the city’s Annual Risk Assessment within the next few weeks.  This is what determines which audits will be selected for the Audit Plan the next fiscal year.  Regarding the Property Tax Reassessment, I’ve had correspondence with Robert Wasserbach, County Auditor and as of now, I think it makes more sense for him to conduct this audit because it’s New Castle County’s data that was used by Tyler Technologies for the assessment. </a:t>
            </a:r>
            <a:endParaRPr lang="en-US" sz="2200" dirty="0">
              <a:cs typeface="Calibri"/>
            </a:endParaRPr>
          </a:p>
          <a:p>
            <a:pPr marL="0" indent="0">
              <a:buNone/>
            </a:pPr>
            <a:endParaRPr lang="en-US" sz="2000" b="0" i="0" u="none" strike="sngStrike" baseline="0" dirty="0">
              <a:solidFill>
                <a:srgbClr val="000000"/>
              </a:solidFill>
              <a:latin typeface="Calibri" panose="020F0502020204030204" pitchFamily="34" charset="0"/>
              <a:cs typeface="Calibri" panose="020F0502020204030204" pitchFamily="34" charset="0"/>
            </a:endParaRPr>
          </a:p>
          <a:p>
            <a:pPr marL="0" indent="0">
              <a:buNone/>
            </a:pPr>
            <a:endParaRPr lang="en-US" sz="1600" b="0" i="0" u="none" strike="sng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dirty="0">
              <a:solidFill>
                <a:srgbClr val="000000"/>
              </a:solidFill>
              <a:highlight>
                <a:srgbClr val="FFFF00"/>
              </a:highlight>
              <a:latin typeface="Calibri" panose="020F0502020204030204" pitchFamily="34" charset="0"/>
              <a:cs typeface="Calibri" panose="020F0502020204030204" pitchFamily="34" charset="0"/>
            </a:endParaRPr>
          </a:p>
          <a:p>
            <a:pPr marL="0" indent="0">
              <a:buNone/>
            </a:pPr>
            <a:endParaRPr lang="en-US" sz="1600" b="0" i="0" u="none" strike="noStrike" baseline="0" dirty="0">
              <a:solidFill>
                <a:srgbClr val="000000"/>
              </a:solidFill>
              <a:highlight>
                <a:srgbClr val="FFFF00"/>
              </a:highlight>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99A35BF-347B-A016-926C-676784468FCA}"/>
              </a:ext>
            </a:extLst>
          </p:cNvPr>
          <p:cNvSpPr>
            <a:spLocks noGrp="1"/>
          </p:cNvSpPr>
          <p:nvPr>
            <p:ph sz="half" idx="13"/>
          </p:nvPr>
        </p:nvSpPr>
        <p:spPr>
          <a:xfrm>
            <a:off x="280282" y="864065"/>
            <a:ext cx="10096900" cy="1258349"/>
          </a:xfrm>
        </p:spPr>
        <p:txBody>
          <a:bodyPr vert="horz" lIns="91440" tIns="45720" rIns="91440" bIns="45720" rtlCol="0" anchor="t">
            <a:normAutofit/>
          </a:bodyPr>
          <a:lstStyle/>
          <a:p>
            <a:pPr algn="just"/>
            <a:r>
              <a:rPr lang="en-US" sz="2000" dirty="0">
                <a:solidFill>
                  <a:srgbClr val="000000"/>
                </a:solidFill>
                <a:latin typeface="Calibri" panose="020F0502020204030204" pitchFamily="34" charset="0"/>
                <a:cs typeface="Calibri" panose="020F0502020204030204" pitchFamily="34" charset="0"/>
              </a:rPr>
              <a:t>4. Now that the court mandated Property Tax Reassessment for New Castle County was done by Tyler Technologies, which the methodology used is based on market rate value, please share any budgetary or fiscal plans to audit the data file. Please explain why or why not.</a:t>
            </a:r>
          </a:p>
        </p:txBody>
      </p:sp>
    </p:spTree>
    <p:extLst>
      <p:ext uri="{BB962C8B-B14F-4D97-AF65-F5344CB8AC3E}">
        <p14:creationId xmlns:p14="http://schemas.microsoft.com/office/powerpoint/2010/main" val="2873081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978D46-7FAA-6644-75AA-E2D097F94E82}"/>
              </a:ext>
            </a:extLst>
          </p:cNvPr>
          <p:cNvSpPr>
            <a:spLocks noGrp="1"/>
          </p:cNvSpPr>
          <p:nvPr>
            <p:ph sz="half" idx="2"/>
          </p:nvPr>
        </p:nvSpPr>
        <p:spPr/>
        <p:txBody>
          <a:bodyPr>
            <a:normAutofit fontScale="92500" lnSpcReduction="20000"/>
          </a:bodyPr>
          <a:lstStyle/>
          <a:p>
            <a:pPr marL="0" indent="0" algn="l">
              <a:buNone/>
            </a:pPr>
            <a:r>
              <a:rPr lang="en-US" sz="2200" dirty="0">
                <a:solidFill>
                  <a:srgbClr val="000000"/>
                </a:solidFill>
              </a:rPr>
              <a:t>a) </a:t>
            </a:r>
            <a:r>
              <a:rPr lang="en-US" sz="2200" b="0" i="0" u="none" strike="noStrike" baseline="0" dirty="0">
                <a:solidFill>
                  <a:srgbClr val="000000"/>
                </a:solidFill>
              </a:rPr>
              <a:t>Share the amount of funds budgeted. Answer: $1,000 </a:t>
            </a:r>
          </a:p>
          <a:p>
            <a:pPr marL="0" indent="0">
              <a:buNone/>
            </a:pPr>
            <a:r>
              <a:rPr lang="en-US" sz="2200" b="0" i="0" u="none" strike="noStrike" baseline="0" dirty="0">
                <a:solidFill>
                  <a:srgbClr val="000000"/>
                </a:solidFill>
              </a:rPr>
              <a:t>b) Specify the number of calls for FY24, FY25, and year to date. </a:t>
            </a:r>
          </a:p>
          <a:p>
            <a:pPr lvl="1">
              <a:buFont typeface="Courier New" panose="02070309020205020404" pitchFamily="49" charset="0"/>
              <a:buChar char="o"/>
            </a:pPr>
            <a:r>
              <a:rPr lang="en-US" sz="2200" dirty="0">
                <a:ea typeface="+mn-lt"/>
                <a:cs typeface="+mn-lt"/>
              </a:rPr>
              <a:t>FY24 -  4 calls</a:t>
            </a:r>
          </a:p>
          <a:p>
            <a:pPr lvl="1">
              <a:buFont typeface="Courier New" panose="02070309020205020404" pitchFamily="49" charset="0"/>
              <a:buChar char="o"/>
            </a:pPr>
            <a:r>
              <a:rPr lang="en-US" sz="2200" dirty="0">
                <a:ea typeface="+mn-lt"/>
                <a:cs typeface="+mn-lt"/>
              </a:rPr>
              <a:t>FY25 -  4 calls</a:t>
            </a:r>
          </a:p>
          <a:p>
            <a:pPr lvl="1">
              <a:buFont typeface="Courier New" panose="02070309020205020404" pitchFamily="49" charset="0"/>
              <a:buChar char="o"/>
            </a:pPr>
            <a:r>
              <a:rPr lang="en-US" sz="2200" dirty="0">
                <a:ea typeface="+mn-lt"/>
                <a:cs typeface="+mn-lt"/>
              </a:rPr>
              <a:t>FY26 – 6 calls</a:t>
            </a:r>
          </a:p>
          <a:p>
            <a:pPr marL="0" indent="0">
              <a:buNone/>
            </a:pPr>
            <a:endParaRPr lang="en-US" sz="2200" b="0" i="0" u="none" strike="noStrike" baseline="0" dirty="0">
              <a:solidFill>
                <a:srgbClr val="000000"/>
              </a:solidFill>
            </a:endParaRPr>
          </a:p>
          <a:p>
            <a:pPr marL="0" indent="0">
              <a:buNone/>
            </a:pPr>
            <a:r>
              <a:rPr lang="en-US" sz="2200" b="0" i="0" u="none" strike="noStrike" baseline="0" dirty="0">
                <a:solidFill>
                  <a:srgbClr val="000000"/>
                </a:solidFill>
              </a:rPr>
              <a:t>c) Specify if any calls led to fraud investigation, per year, for the last 3 years. </a:t>
            </a:r>
          </a:p>
          <a:p>
            <a:pPr lvl="1">
              <a:buFont typeface="Courier New" panose="02070309020205020404" pitchFamily="49" charset="0"/>
              <a:buChar char="o"/>
            </a:pPr>
            <a:r>
              <a:rPr lang="en-US" sz="2200" dirty="0">
                <a:ea typeface="+mn-lt"/>
                <a:cs typeface="+mn-lt"/>
              </a:rPr>
              <a:t>FY24 -  1 fraud investigation</a:t>
            </a:r>
          </a:p>
          <a:p>
            <a:pPr lvl="1">
              <a:buFont typeface="Courier New" panose="02070309020205020404" pitchFamily="49" charset="0"/>
              <a:buChar char="o"/>
            </a:pPr>
            <a:r>
              <a:rPr lang="en-US" sz="2200" dirty="0">
                <a:ea typeface="+mn-lt"/>
                <a:cs typeface="+mn-lt"/>
              </a:rPr>
              <a:t>FY25 -  2 Fraud investigations</a:t>
            </a:r>
          </a:p>
          <a:p>
            <a:pPr lvl="1">
              <a:buFont typeface="Courier New" panose="02070309020205020404" pitchFamily="49" charset="0"/>
              <a:buChar char="o"/>
            </a:pPr>
            <a:r>
              <a:rPr lang="en-US" sz="2200" dirty="0">
                <a:ea typeface="+mn-lt"/>
                <a:cs typeface="+mn-lt"/>
              </a:rPr>
              <a:t>FY26 -  1 Fraud investigations</a:t>
            </a:r>
          </a:p>
          <a:p>
            <a:pPr marL="0" indent="0">
              <a:buNone/>
            </a:pPr>
            <a:endParaRPr lang="en-US" sz="2200" b="0" i="0" u="none" strike="noStrike" baseline="0" dirty="0">
              <a:solidFill>
                <a:srgbClr val="000000"/>
              </a:solidFill>
            </a:endParaRPr>
          </a:p>
          <a:p>
            <a:pPr marL="0" indent="0">
              <a:buNone/>
            </a:pPr>
            <a:r>
              <a:rPr lang="en-US" sz="2200" b="0" i="0" u="none" strike="noStrike" baseline="0" dirty="0">
                <a:solidFill>
                  <a:srgbClr val="000000"/>
                </a:solidFill>
              </a:rPr>
              <a:t>d) Share the number of Risk Assessments submitted FY24, FY25, and FY26. </a:t>
            </a:r>
          </a:p>
          <a:p>
            <a:pPr lvl="1">
              <a:buFont typeface="Courier New" panose="02070309020205020404" pitchFamily="49" charset="0"/>
              <a:buChar char="o"/>
            </a:pPr>
            <a:r>
              <a:rPr lang="en-US" sz="2200" dirty="0">
                <a:ea typeface="+mn-lt"/>
                <a:cs typeface="+mn-lt"/>
              </a:rPr>
              <a:t>FY24 - 20 Respondents</a:t>
            </a:r>
          </a:p>
          <a:p>
            <a:pPr lvl="1">
              <a:buFont typeface="Courier New" panose="02070309020205020404" pitchFamily="49" charset="0"/>
              <a:buChar char="o"/>
            </a:pPr>
            <a:r>
              <a:rPr lang="en-US" sz="2200" dirty="0">
                <a:ea typeface="+mn-lt"/>
                <a:cs typeface="+mn-lt"/>
              </a:rPr>
              <a:t>FY25 -  15 Respondents</a:t>
            </a:r>
          </a:p>
          <a:p>
            <a:pPr lvl="1">
              <a:buFont typeface="Courier New" panose="02070309020205020404" pitchFamily="49" charset="0"/>
              <a:buChar char="o"/>
            </a:pPr>
            <a:r>
              <a:rPr lang="en-US" sz="2200" dirty="0">
                <a:ea typeface="+mn-lt"/>
                <a:cs typeface="+mn-lt"/>
              </a:rPr>
              <a:t>FY26 -  18 Respondents</a:t>
            </a:r>
          </a:p>
          <a:p>
            <a:pPr lvl="1">
              <a:buFont typeface="Courier New" panose="02070309020205020404" pitchFamily="49" charset="0"/>
              <a:buChar char="o"/>
            </a:pPr>
            <a:endParaRPr lang="en-US" sz="1800" dirty="0">
              <a:ea typeface="+mn-lt"/>
              <a:cs typeface="+mn-lt"/>
            </a:endParaRPr>
          </a:p>
          <a:p>
            <a:pPr marL="0" indent="0">
              <a:buNone/>
            </a:pPr>
            <a:endParaRPr lang="en-US" sz="1600" dirty="0">
              <a:highlight>
                <a:srgbClr val="FFFF00"/>
              </a:highlight>
              <a:latin typeface="Times New Roman"/>
              <a:cs typeface="Calibri"/>
            </a:endParaRPr>
          </a:p>
          <a:p>
            <a:pPr marL="0" indent="0">
              <a:buNone/>
            </a:pPr>
            <a:endParaRPr lang="en-US" sz="1600" dirty="0">
              <a:latin typeface="Times New Roman"/>
              <a:cs typeface="Calibri"/>
            </a:endParaRPr>
          </a:p>
        </p:txBody>
      </p:sp>
      <p:sp>
        <p:nvSpPr>
          <p:cNvPr id="3" name="Content Placeholder 2">
            <a:extLst>
              <a:ext uri="{FF2B5EF4-FFF2-40B4-BE49-F238E27FC236}">
                <a16:creationId xmlns:a16="http://schemas.microsoft.com/office/drawing/2014/main" id="{40BE15D0-7C3C-7F41-7B79-43364B3A59AD}"/>
              </a:ext>
            </a:extLst>
          </p:cNvPr>
          <p:cNvSpPr>
            <a:spLocks noGrp="1"/>
          </p:cNvSpPr>
          <p:nvPr>
            <p:ph sz="half" idx="13"/>
          </p:nvPr>
        </p:nvSpPr>
        <p:spPr>
          <a:xfrm>
            <a:off x="280282" y="1010172"/>
            <a:ext cx="9662342" cy="655665"/>
          </a:xfrm>
        </p:spPr>
        <p:txBody>
          <a:bodyPr vert="horz" lIns="91440" tIns="45720" rIns="91440" bIns="45720" rtlCol="0" anchor="t">
            <a:normAutofit/>
          </a:bodyPr>
          <a:lstStyle/>
          <a:p>
            <a:pPr algn="l"/>
            <a:r>
              <a:rPr lang="en-US" sz="2000" dirty="0">
                <a:ea typeface="+mn-lt"/>
                <a:cs typeface="+mn-lt"/>
              </a:rPr>
              <a:t>5.  </a:t>
            </a:r>
            <a:r>
              <a:rPr lang="en-US" sz="2000" dirty="0">
                <a:solidFill>
                  <a:srgbClr val="000000"/>
                </a:solidFill>
                <a:latin typeface="Calibri" panose="020F0502020204030204" pitchFamily="34" charset="0"/>
                <a:cs typeface="Calibri" panose="020F0502020204030204" pitchFamily="34" charset="0"/>
              </a:rPr>
              <a:t>Discuss the mechanisms in place to ensure that both internal and external clients are abreast of the City’s fraud hotline. </a:t>
            </a:r>
          </a:p>
          <a:p>
            <a:endParaRPr lang="en-US" sz="2000" i="1" dirty="0"/>
          </a:p>
        </p:txBody>
      </p:sp>
    </p:spTree>
    <p:extLst>
      <p:ext uri="{BB962C8B-B14F-4D97-AF65-F5344CB8AC3E}">
        <p14:creationId xmlns:p14="http://schemas.microsoft.com/office/powerpoint/2010/main" val="262440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17DF46-A7ED-DFC5-03BE-08F7360C4DC0}"/>
              </a:ext>
            </a:extLst>
          </p:cNvPr>
          <p:cNvSpPr>
            <a:spLocks noGrp="1"/>
          </p:cNvSpPr>
          <p:nvPr>
            <p:ph sz="half" idx="2"/>
          </p:nvPr>
        </p:nvSpPr>
        <p:spPr/>
        <p:txBody>
          <a:bodyPr>
            <a:normAutofit fontScale="92500"/>
          </a:bodyPr>
          <a:lstStyle/>
          <a:p>
            <a:pPr marL="285750" indent="-285750"/>
            <a:r>
              <a:rPr lang="en-US" sz="2200" dirty="0">
                <a:ea typeface="+mn-lt"/>
                <a:cs typeface="+mn-lt"/>
              </a:rPr>
              <a:t>$198K is budgeted to cover the cost of the city’s external audit fees.  </a:t>
            </a:r>
          </a:p>
          <a:p>
            <a:pPr marL="285750" indent="-285750"/>
            <a:r>
              <a:rPr lang="en-US" sz="2200" dirty="0">
                <a:ea typeface="+mn-lt"/>
                <a:cs typeface="+mn-lt"/>
              </a:rPr>
              <a:t>$35k is being budgeted for Annual Financial Reporting assistance to the finance department.</a:t>
            </a:r>
            <a:endParaRPr lang="en-US" sz="2200" dirty="0">
              <a:cs typeface="Calibri" panose="020F0502020204030204"/>
            </a:endParaRPr>
          </a:p>
          <a:p>
            <a:pPr marL="285750" indent="-285750"/>
            <a:r>
              <a:rPr lang="en-US" sz="2200" dirty="0">
                <a:ea typeface="+mn-lt"/>
                <a:cs typeface="+mn-lt"/>
              </a:rPr>
              <a:t>$9K is budgeted to fund additional auditing services provided by consultants, as needed. </a:t>
            </a:r>
          </a:p>
          <a:p>
            <a:pPr marL="342900" indent="-342900">
              <a:buAutoNum type="alphaLcParenR"/>
            </a:pPr>
            <a:endParaRPr lang="en-US" sz="2200" dirty="0">
              <a:ea typeface="+mn-lt"/>
              <a:cs typeface="+mn-lt"/>
            </a:endParaRPr>
          </a:p>
          <a:p>
            <a:pPr marL="342900" indent="-342900">
              <a:buAutoNum type="alphaLcParenR"/>
            </a:pPr>
            <a:r>
              <a:rPr lang="en-US" sz="2200" dirty="0">
                <a:ea typeface="+mn-lt"/>
                <a:cs typeface="+mn-lt"/>
              </a:rPr>
              <a:t>Specify vendor name, duration of the contract, and how long the City has been doing business with this vendor.</a:t>
            </a:r>
            <a:endParaRPr lang="en-US" sz="2200" dirty="0">
              <a:cs typeface="Times New Roman"/>
            </a:endParaRPr>
          </a:p>
          <a:p>
            <a:pPr marL="1028700" lvl="2" indent="-342900"/>
            <a:r>
              <a:rPr lang="en-US" sz="2200" dirty="0">
                <a:ea typeface="+mn-lt"/>
                <a:cs typeface="+mn-lt"/>
              </a:rPr>
              <a:t>Vendor name: </a:t>
            </a:r>
            <a:r>
              <a:rPr lang="en-US" sz="2200" dirty="0" err="1">
                <a:ea typeface="+mn-lt"/>
                <a:cs typeface="+mn-lt"/>
              </a:rPr>
              <a:t>Belfint</a:t>
            </a:r>
            <a:r>
              <a:rPr lang="en-US" sz="2200" dirty="0">
                <a:ea typeface="+mn-lt"/>
                <a:cs typeface="+mn-lt"/>
              </a:rPr>
              <a:t>, Lyons and Schuman</a:t>
            </a:r>
            <a:endParaRPr lang="en-US" sz="2200" dirty="0">
              <a:cs typeface="Calibri" panose="020F0502020204030204"/>
            </a:endParaRPr>
          </a:p>
          <a:p>
            <a:pPr marL="1028700" lvl="2" indent="-342900"/>
            <a:r>
              <a:rPr lang="en-US" sz="2200" dirty="0">
                <a:ea typeface="+mn-lt"/>
                <a:cs typeface="+mn-lt"/>
              </a:rPr>
              <a:t>Contract amount: $198,000</a:t>
            </a:r>
          </a:p>
          <a:p>
            <a:pPr marL="1028700" lvl="2" indent="-342900"/>
            <a:r>
              <a:rPr lang="en-US" sz="2200" dirty="0">
                <a:ea typeface="+mn-lt"/>
                <a:cs typeface="+mn-lt"/>
              </a:rPr>
              <a:t>Contract duration: Three-year contract with two possible one-year extensions.</a:t>
            </a:r>
          </a:p>
          <a:p>
            <a:pPr marL="1028700" lvl="2" indent="-342900"/>
            <a:r>
              <a:rPr lang="en-US" sz="2200" dirty="0">
                <a:ea typeface="+mn-lt"/>
                <a:cs typeface="+mn-lt"/>
              </a:rPr>
              <a:t>Length of contract &amp; relationship: BLS is the firm we currently use for the city’s external audit. We have been doing business with them for nine years.</a:t>
            </a:r>
          </a:p>
          <a:p>
            <a:pPr marL="342900" indent="-342900">
              <a:buFont typeface="Arial" panose="020B0604020202020204" pitchFamily="34" charset="0"/>
              <a:buAutoNum type="alphaLcParenR"/>
            </a:pPr>
            <a:r>
              <a:rPr lang="en-US" sz="2200" dirty="0">
                <a:ea typeface="+mn-lt"/>
                <a:cs typeface="+mn-lt"/>
              </a:rPr>
              <a:t>Specify if the vendor has affiliation with inclusion of DBE’s:</a:t>
            </a:r>
          </a:p>
          <a:p>
            <a:pPr marL="1027113" lvl="1" indent="-342900"/>
            <a:r>
              <a:rPr lang="en-US" sz="2200" dirty="0">
                <a:ea typeface="+mn-lt"/>
                <a:cs typeface="+mn-lt"/>
              </a:rPr>
              <a:t>No formal subcontractor relationships with DBEs (or non-DBEs).</a:t>
            </a:r>
          </a:p>
          <a:p>
            <a:pPr marL="0" indent="0">
              <a:buNone/>
            </a:pPr>
            <a:endParaRPr lang="en-US" sz="1600" dirty="0">
              <a:cs typeface="Calibri"/>
            </a:endParaRPr>
          </a:p>
        </p:txBody>
      </p:sp>
      <p:sp>
        <p:nvSpPr>
          <p:cNvPr id="3" name="Content Placeholder 2">
            <a:extLst>
              <a:ext uri="{FF2B5EF4-FFF2-40B4-BE49-F238E27FC236}">
                <a16:creationId xmlns:a16="http://schemas.microsoft.com/office/drawing/2014/main" id="{CF3FD802-5F03-36CC-44AE-3439BD6BA288}"/>
              </a:ext>
            </a:extLst>
          </p:cNvPr>
          <p:cNvSpPr>
            <a:spLocks noGrp="1"/>
          </p:cNvSpPr>
          <p:nvPr>
            <p:ph sz="half" idx="13"/>
          </p:nvPr>
        </p:nvSpPr>
        <p:spPr>
          <a:xfrm>
            <a:off x="280282" y="1031846"/>
            <a:ext cx="9774910" cy="741698"/>
          </a:xfrm>
        </p:spPr>
        <p:txBody>
          <a:bodyPr vert="horz" lIns="91440" tIns="45720" rIns="91440" bIns="45720" rtlCol="0" anchor="t">
            <a:normAutofit lnSpcReduction="10000"/>
          </a:bodyPr>
          <a:lstStyle/>
          <a:p>
            <a:r>
              <a:rPr lang="en-US" sz="2400" dirty="0"/>
              <a:t>6.  Discuss the planned use of $242K budgeted in the Consultants account line (across both the General and Water Sewer Funds). </a:t>
            </a:r>
          </a:p>
          <a:p>
            <a:endParaRPr lang="en-US" sz="2000" dirty="0">
              <a:ea typeface="+mn-lt"/>
              <a:cs typeface="+mn-lt"/>
            </a:endParaRPr>
          </a:p>
        </p:txBody>
      </p:sp>
    </p:spTree>
    <p:extLst>
      <p:ext uri="{BB962C8B-B14F-4D97-AF65-F5344CB8AC3E}">
        <p14:creationId xmlns:p14="http://schemas.microsoft.com/office/powerpoint/2010/main" val="1217933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6C7103-515A-28CF-7920-DFA5F98BBF0E}"/>
              </a:ext>
            </a:extLst>
          </p:cNvPr>
          <p:cNvSpPr>
            <a:spLocks noGrp="1"/>
          </p:cNvSpPr>
          <p:nvPr>
            <p:ph sz="half" idx="2"/>
          </p:nvPr>
        </p:nvSpPr>
        <p:spPr>
          <a:xfrm>
            <a:off x="280282" y="1951074"/>
            <a:ext cx="10866020" cy="4586251"/>
          </a:xfrm>
        </p:spPr>
        <p:txBody>
          <a:bodyPr>
            <a:noAutofit/>
          </a:bodyPr>
          <a:lstStyle/>
          <a:p>
            <a:pPr algn="just"/>
            <a:r>
              <a:rPr lang="en-US" sz="1900" dirty="0">
                <a:ea typeface="+mn-lt"/>
                <a:cs typeface="+mn-lt"/>
              </a:rPr>
              <a:t>We are still in the process of gathering responses to formulate the audit plan for FY27. </a:t>
            </a:r>
            <a:endParaRPr lang="en-US" sz="1900" dirty="0">
              <a:cs typeface="Calibri"/>
            </a:endParaRPr>
          </a:p>
          <a:p>
            <a:pPr algn="just"/>
            <a:r>
              <a:rPr lang="en-US" sz="1900" dirty="0">
                <a:ea typeface="+mn-lt"/>
                <a:cs typeface="+mn-lt"/>
              </a:rPr>
              <a:t>In FY26, we planned to conduct 16 audits.  We have completed three audits to date, and five audits are currently a work in progress. </a:t>
            </a:r>
            <a:endParaRPr lang="en-US" sz="1900" dirty="0">
              <a:cs typeface="Calibri"/>
            </a:endParaRPr>
          </a:p>
          <a:p>
            <a:pPr algn="just"/>
            <a:r>
              <a:rPr lang="en-US" sz="1900" dirty="0">
                <a:ea typeface="+mn-lt"/>
                <a:cs typeface="+mn-lt"/>
              </a:rPr>
              <a:t>For FY25, we planned 15 audits*, completed six and seven</a:t>
            </a:r>
            <a:r>
              <a:rPr lang="en-US" sz="1900" dirty="0">
                <a:cs typeface="Calibri"/>
              </a:rPr>
              <a:t> were carried forward to FY26.</a:t>
            </a:r>
          </a:p>
          <a:p>
            <a:pPr marL="457200" lvl="1" indent="0" algn="just">
              <a:buNone/>
            </a:pPr>
            <a:r>
              <a:rPr lang="en-US" sz="1900" dirty="0">
                <a:ea typeface="+mn-lt"/>
                <a:cs typeface="+mn-lt"/>
              </a:rPr>
              <a:t>a) Specify the number of audits that will be carried over to FY27:</a:t>
            </a:r>
            <a:endParaRPr lang="en-US" sz="1900" dirty="0">
              <a:cs typeface="Calibri"/>
            </a:endParaRPr>
          </a:p>
          <a:p>
            <a:pPr lvl="2" indent="-285750" algn="just"/>
            <a:r>
              <a:rPr lang="en-US" sz="1900" dirty="0">
                <a:ea typeface="+mn-lt"/>
                <a:cs typeface="+mn-lt"/>
              </a:rPr>
              <a:t>At this time, we anticipate 4 audits being carried over.</a:t>
            </a:r>
          </a:p>
          <a:p>
            <a:pPr marL="457200" lvl="1" indent="-57150" algn="just">
              <a:buNone/>
            </a:pPr>
            <a:r>
              <a:rPr lang="en-US" sz="1900" dirty="0">
                <a:ea typeface="+mn-lt"/>
                <a:cs typeface="+mn-lt"/>
              </a:rPr>
              <a:t>b) Specify the number of audits that have been done externally per year, the last 3 years.  </a:t>
            </a:r>
          </a:p>
          <a:p>
            <a:pPr lvl="2" algn="just"/>
            <a:r>
              <a:rPr lang="en-US" sz="1900" b="0" i="0" u="none" strike="noStrike" baseline="0" dirty="0" err="1">
                <a:solidFill>
                  <a:srgbClr val="000000"/>
                </a:solidFill>
                <a:latin typeface="Calibri" panose="020F0502020204030204" pitchFamily="34" charset="0"/>
                <a:cs typeface="Calibri" panose="020F0502020204030204" pitchFamily="34" charset="0"/>
              </a:rPr>
              <a:t>Belfint</a:t>
            </a:r>
            <a:r>
              <a:rPr lang="en-US" sz="1900" b="0" i="0" u="none" strike="noStrike" baseline="0" dirty="0">
                <a:solidFill>
                  <a:srgbClr val="000000"/>
                </a:solidFill>
                <a:latin typeface="Calibri" panose="020F0502020204030204" pitchFamily="34" charset="0"/>
                <a:cs typeface="Calibri" panose="020F0502020204030204" pitchFamily="34" charset="0"/>
              </a:rPr>
              <a:t>, Lyons and Shuman conducted the City’s ACFR, Singl</a:t>
            </a:r>
            <a:r>
              <a:rPr lang="en-US" sz="1900" dirty="0">
                <a:solidFill>
                  <a:srgbClr val="000000"/>
                </a:solidFill>
                <a:latin typeface="Calibri" panose="020F0502020204030204" pitchFamily="34" charset="0"/>
                <a:cs typeface="Calibri" panose="020F0502020204030204" pitchFamily="34" charset="0"/>
              </a:rPr>
              <a:t>e Audit, as well as the Police and Fire Pension Audits</a:t>
            </a:r>
            <a:r>
              <a:rPr lang="en-US" sz="1900" b="0" i="0" u="none" strike="noStrike" baseline="0" dirty="0">
                <a:solidFill>
                  <a:srgbClr val="000000"/>
                </a:solidFill>
                <a:latin typeface="Calibri" panose="020F0502020204030204" pitchFamily="34" charset="0"/>
                <a:cs typeface="Calibri" panose="020F0502020204030204" pitchFamily="34" charset="0"/>
              </a:rPr>
              <a:t> over the last 3 years.</a:t>
            </a:r>
          </a:p>
          <a:p>
            <a:pPr lvl="2" algn="just"/>
            <a:r>
              <a:rPr lang="en-US" sz="1900" dirty="0">
                <a:solidFill>
                  <a:srgbClr val="000000"/>
                </a:solidFill>
                <a:latin typeface="Calibri" panose="020F0502020204030204" pitchFamily="34" charset="0"/>
                <a:cs typeface="Calibri" panose="020F0502020204030204" pitchFamily="34" charset="0"/>
              </a:rPr>
              <a:t>Avenu Insights and Analytics conducted the City’s Comcast Franchise Audit in FY24.</a:t>
            </a:r>
          </a:p>
          <a:p>
            <a:pPr lvl="2" algn="just"/>
            <a:r>
              <a:rPr lang="en-US" sz="1900" dirty="0">
                <a:solidFill>
                  <a:srgbClr val="000000"/>
                </a:solidFill>
                <a:latin typeface="Calibri" panose="020F0502020204030204" pitchFamily="34" charset="0"/>
                <a:cs typeface="Calibri" panose="020F0502020204030204" pitchFamily="34" charset="0"/>
              </a:rPr>
              <a:t>Victor Prospero conducted the City’s ARPA Funding Audit in FY24 and completed the Wilmington Neighborhood Conservancy Land Bank Audit in FY25.</a:t>
            </a:r>
          </a:p>
          <a:p>
            <a:pPr lvl="2" algn="just"/>
            <a:endParaRPr lang="en-US" sz="1900" dirty="0">
              <a:solidFill>
                <a:srgbClr val="000000"/>
              </a:solidFill>
              <a:latin typeface="Calibri" panose="020F0502020204030204" pitchFamily="34" charset="0"/>
              <a:cs typeface="Calibri" panose="020F0502020204030204" pitchFamily="34" charset="0"/>
            </a:endParaRPr>
          </a:p>
          <a:p>
            <a:pPr marL="0" indent="0" algn="just">
              <a:buNone/>
            </a:pPr>
            <a:r>
              <a:rPr lang="en-US" sz="1900" dirty="0">
                <a:cs typeface="Calibri" panose="020F0502020204030204"/>
              </a:rPr>
              <a:t>* Staffing turnover directly impacts our ability to complete the total number of planned audits. </a:t>
            </a:r>
          </a:p>
        </p:txBody>
      </p:sp>
      <p:sp>
        <p:nvSpPr>
          <p:cNvPr id="3" name="Content Placeholder 2">
            <a:extLst>
              <a:ext uri="{FF2B5EF4-FFF2-40B4-BE49-F238E27FC236}">
                <a16:creationId xmlns:a16="http://schemas.microsoft.com/office/drawing/2014/main" id="{CB9BB6B8-9E11-0B41-6D5E-DA155CFD8EA5}"/>
              </a:ext>
            </a:extLst>
          </p:cNvPr>
          <p:cNvSpPr>
            <a:spLocks noGrp="1"/>
          </p:cNvSpPr>
          <p:nvPr>
            <p:ph sz="half" idx="13"/>
          </p:nvPr>
        </p:nvSpPr>
        <p:spPr>
          <a:xfrm>
            <a:off x="280281" y="1161174"/>
            <a:ext cx="10054955" cy="614618"/>
          </a:xfrm>
        </p:spPr>
        <p:txBody>
          <a:bodyPr vert="horz" lIns="91440" tIns="45720" rIns="91440" bIns="45720" rtlCol="0" anchor="t">
            <a:normAutofit fontScale="92500" lnSpcReduction="10000"/>
          </a:bodyPr>
          <a:lstStyle/>
          <a:p>
            <a:r>
              <a:rPr lang="en-US" sz="2200" dirty="0">
                <a:ea typeface="+mn-lt"/>
                <a:cs typeface="+mn-lt"/>
              </a:rPr>
              <a:t>7.  Discuss the number of planned audits proposed for FY27, and the number of planned audits versus completed audits for FY25 and FY26.</a:t>
            </a:r>
          </a:p>
          <a:p>
            <a:endParaRPr lang="en-US" sz="2000" dirty="0"/>
          </a:p>
        </p:txBody>
      </p:sp>
    </p:spTree>
    <p:extLst>
      <p:ext uri="{BB962C8B-B14F-4D97-AF65-F5344CB8AC3E}">
        <p14:creationId xmlns:p14="http://schemas.microsoft.com/office/powerpoint/2010/main" val="3067268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484D-120F-86CE-CDB6-B8B2966FBFB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6689BD-23F1-F5DB-69CA-0F52FA9509B7}"/>
              </a:ext>
            </a:extLst>
          </p:cNvPr>
          <p:cNvSpPr>
            <a:spLocks noGrp="1"/>
          </p:cNvSpPr>
          <p:nvPr>
            <p:ph sz="half" idx="2"/>
          </p:nvPr>
        </p:nvSpPr>
        <p:spPr>
          <a:xfrm>
            <a:off x="280282" y="1951074"/>
            <a:ext cx="10866020" cy="4586251"/>
          </a:xfrm>
        </p:spPr>
        <p:txBody>
          <a:bodyPr>
            <a:noAutofit/>
          </a:bodyPr>
          <a:lstStyle/>
          <a:p>
            <a:pPr marL="0" indent="0">
              <a:buNone/>
            </a:pPr>
            <a:r>
              <a:rPr lang="en-US" sz="2200" dirty="0">
                <a:cs typeface="Calibri" panose="020F0502020204030204"/>
              </a:rPr>
              <a:t>As of April 1, 2026, we have launched the use of Optro (formerly known as AuditBoard) to conduct our audits.  Utilizing Optro  allows us to conduct previously stand-alone functions within the audit management system, such as</a:t>
            </a:r>
          </a:p>
          <a:p>
            <a:pPr marL="0" indent="0">
              <a:buNone/>
            </a:pPr>
            <a:endParaRPr lang="en-US" sz="2200" dirty="0">
              <a:cs typeface="Calibri" panose="020F0502020204030204"/>
            </a:endParaRPr>
          </a:p>
          <a:p>
            <a:r>
              <a:rPr lang="en-US" sz="2200" dirty="0">
                <a:cs typeface="Calibri" panose="020F0502020204030204"/>
              </a:rPr>
              <a:t>Request audit documents electronically</a:t>
            </a:r>
          </a:p>
          <a:p>
            <a:r>
              <a:rPr lang="en-US" sz="2200" dirty="0">
                <a:cs typeface="Calibri" panose="020F0502020204030204"/>
              </a:rPr>
              <a:t>Conduct City Risk Assessment</a:t>
            </a:r>
          </a:p>
          <a:p>
            <a:r>
              <a:rPr lang="en-US" sz="2200" dirty="0">
                <a:cs typeface="Calibri" panose="020F0502020204030204"/>
              </a:rPr>
              <a:t>Conduct Quarterly Status updates.</a:t>
            </a:r>
          </a:p>
          <a:p>
            <a:pPr marL="0" indent="0">
              <a:buNone/>
            </a:pPr>
            <a:endParaRPr lang="en-US" sz="2200" dirty="0">
              <a:cs typeface="Calibri" panose="020F0502020204030204"/>
            </a:endParaRPr>
          </a:p>
          <a:p>
            <a:pPr marL="342900" indent="-342900">
              <a:buAutoNum type="alphaLcParenR"/>
            </a:pPr>
            <a:r>
              <a:rPr lang="en-US" sz="2200" dirty="0">
                <a:cs typeface="Calibri" panose="020F0502020204030204"/>
              </a:rPr>
              <a:t>Specify if adequate funding is allocated.</a:t>
            </a:r>
          </a:p>
          <a:p>
            <a:pPr lvl="1"/>
            <a:r>
              <a:rPr lang="en-US" sz="2200" dirty="0">
                <a:cs typeface="Calibri" panose="020F0502020204030204"/>
              </a:rPr>
              <a:t>Funding has been requested in the FY 2027 budget for the annual support services regarding Optro.</a:t>
            </a:r>
          </a:p>
        </p:txBody>
      </p:sp>
      <p:sp>
        <p:nvSpPr>
          <p:cNvPr id="3" name="Content Placeholder 2">
            <a:extLst>
              <a:ext uri="{FF2B5EF4-FFF2-40B4-BE49-F238E27FC236}">
                <a16:creationId xmlns:a16="http://schemas.microsoft.com/office/drawing/2014/main" id="{9528D890-FC66-8FC4-E6F5-D57FE1E51CFD}"/>
              </a:ext>
            </a:extLst>
          </p:cNvPr>
          <p:cNvSpPr>
            <a:spLocks noGrp="1"/>
          </p:cNvSpPr>
          <p:nvPr>
            <p:ph sz="half" idx="13"/>
          </p:nvPr>
        </p:nvSpPr>
        <p:spPr>
          <a:xfrm>
            <a:off x="280281" y="1161174"/>
            <a:ext cx="10054955" cy="614618"/>
          </a:xfrm>
        </p:spPr>
        <p:txBody>
          <a:bodyPr vert="horz" lIns="91440" tIns="45720" rIns="91440" bIns="45720" rtlCol="0" anchor="t">
            <a:normAutofit fontScale="77500" lnSpcReduction="20000"/>
          </a:bodyPr>
          <a:lstStyle/>
          <a:p>
            <a:r>
              <a:rPr lang="en-US" sz="2600" dirty="0">
                <a:ea typeface="+mn-lt"/>
                <a:cs typeface="+mn-lt"/>
              </a:rPr>
              <a:t>8.  </a:t>
            </a:r>
            <a:r>
              <a:rPr lang="en-US" dirty="0"/>
              <a:t>Discuss the impact on your operations as a result of the new integrated audit management platform (Optro </a:t>
            </a:r>
            <a:r>
              <a:rPr lang="en-US" dirty="0" err="1"/>
              <a:t>OpsAudit</a:t>
            </a:r>
            <a:r>
              <a:rPr lang="en-US" dirty="0"/>
              <a:t>) that was recently implemented. </a:t>
            </a:r>
            <a:endParaRPr lang="en-US" sz="2000" dirty="0"/>
          </a:p>
        </p:txBody>
      </p:sp>
    </p:spTree>
    <p:extLst>
      <p:ext uri="{BB962C8B-B14F-4D97-AF65-F5344CB8AC3E}">
        <p14:creationId xmlns:p14="http://schemas.microsoft.com/office/powerpoint/2010/main" val="1067769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0D17-1EEE-6793-396E-D9CC5D59B37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4A2982-EC94-5DCA-5D8E-B54A80A0D0EC}"/>
              </a:ext>
            </a:extLst>
          </p:cNvPr>
          <p:cNvSpPr>
            <a:spLocks noGrp="1"/>
          </p:cNvSpPr>
          <p:nvPr>
            <p:ph sz="half" idx="2"/>
          </p:nvPr>
        </p:nvSpPr>
        <p:spPr>
          <a:xfrm>
            <a:off x="280282" y="1951074"/>
            <a:ext cx="10866020" cy="4586251"/>
          </a:xfrm>
        </p:spPr>
        <p:txBody>
          <a:bodyPr>
            <a:noAutofit/>
          </a:bodyPr>
          <a:lstStyle/>
          <a:p>
            <a:pPr marL="0" indent="0" algn="just">
              <a:buNone/>
            </a:pPr>
            <a:r>
              <a:rPr lang="en-US" sz="1800" dirty="0"/>
              <a:t>The most recent peer review was completed on November 05, 2025.  The review covered the period of July 1, 2022, to June 30, 2025.  The Department received a pass rating which means it is the peer review team’s opinion that the City of Wilmington Audit Department's internal quality control system was adequately designed and operating effectively to provide reasonable assurance of compliance with Government Auditing Standards and applicable legal and regulatory requirements for engagements during the period June 1, 2022, to June 30, 2025.</a:t>
            </a:r>
          </a:p>
          <a:p>
            <a:pPr marL="0" indent="0" algn="just">
              <a:buNone/>
            </a:pPr>
            <a:r>
              <a:rPr lang="en-US" sz="1800" dirty="0"/>
              <a:t>a)Specify your plans to maintain and build upon the areas where your department excelled. </a:t>
            </a:r>
          </a:p>
          <a:p>
            <a:pPr marL="0" indent="0" algn="just">
              <a:buNone/>
            </a:pPr>
            <a:r>
              <a:rPr lang="en-US" sz="1800" dirty="0"/>
              <a:t>Peer reviewers noted the following areas where the City of Wilmington’s Audit department excels:</a:t>
            </a:r>
          </a:p>
          <a:p>
            <a:pPr lvl="1" algn="just"/>
            <a:r>
              <a:rPr lang="en-US" sz="1800" dirty="0">
                <a:cs typeface="Calibri" panose="020F0502020204030204"/>
              </a:rPr>
              <a:t>The use of flowcharts within the audit documentation was particularly effective in illustrating key processes and controls.</a:t>
            </a:r>
          </a:p>
          <a:p>
            <a:pPr lvl="1" algn="just"/>
            <a:r>
              <a:rPr lang="en-US" sz="1800" dirty="0">
                <a:cs typeface="Calibri" panose="020F0502020204030204"/>
              </a:rPr>
              <a:t>Audit Department is committed to providing ongoing training to ensure staff are well­ versed in applicable professional standards.</a:t>
            </a:r>
          </a:p>
          <a:p>
            <a:pPr lvl="1" algn="just"/>
            <a:r>
              <a:rPr lang="en-US" sz="1800" dirty="0">
                <a:cs typeface="Calibri" panose="020F0502020204030204"/>
              </a:rPr>
              <a:t>Our department remains committed to leveraging technological advancements to enhance the efficiency, effectiveness, and quality of its audit processes.</a:t>
            </a:r>
          </a:p>
          <a:p>
            <a:pPr marL="0" indent="0" algn="just">
              <a:buNone/>
            </a:pPr>
            <a:r>
              <a:rPr lang="en-US" sz="1800" dirty="0"/>
              <a:t>The Department plans to maximize available technology, such as ThirdLine and Optro to increase the use data analytics in audits. In addition, we’re continuing what we have been doing in terms of obtaining quality and relevant CPE training. </a:t>
            </a:r>
          </a:p>
        </p:txBody>
      </p:sp>
      <p:sp>
        <p:nvSpPr>
          <p:cNvPr id="3" name="Content Placeholder 2">
            <a:extLst>
              <a:ext uri="{FF2B5EF4-FFF2-40B4-BE49-F238E27FC236}">
                <a16:creationId xmlns:a16="http://schemas.microsoft.com/office/drawing/2014/main" id="{AB6AF5BB-B5AF-C01F-14F4-3394ECF1B386}"/>
              </a:ext>
            </a:extLst>
          </p:cNvPr>
          <p:cNvSpPr>
            <a:spLocks noGrp="1"/>
          </p:cNvSpPr>
          <p:nvPr>
            <p:ph sz="half" idx="13"/>
          </p:nvPr>
        </p:nvSpPr>
        <p:spPr>
          <a:xfrm>
            <a:off x="280281" y="1161174"/>
            <a:ext cx="10054955" cy="614618"/>
          </a:xfrm>
        </p:spPr>
        <p:txBody>
          <a:bodyPr vert="horz" lIns="91440" tIns="45720" rIns="91440" bIns="45720" rtlCol="0" anchor="t">
            <a:normAutofit fontScale="92500" lnSpcReduction="20000"/>
          </a:bodyPr>
          <a:lstStyle/>
          <a:p>
            <a:r>
              <a:rPr lang="en-US" sz="2400" dirty="0">
                <a:ea typeface="+mn-lt"/>
                <a:cs typeface="+mn-lt"/>
              </a:rPr>
              <a:t>9.  </a:t>
            </a:r>
            <a:r>
              <a:rPr lang="en-US" sz="2400" dirty="0"/>
              <a:t>Please share the latest updates from the recent Peer Review of the Audit Department, and if this budget provides the necessary funding and resources.</a:t>
            </a:r>
            <a:endParaRPr lang="en-US" sz="2000" dirty="0"/>
          </a:p>
        </p:txBody>
      </p:sp>
    </p:spTree>
    <p:extLst>
      <p:ext uri="{BB962C8B-B14F-4D97-AF65-F5344CB8AC3E}">
        <p14:creationId xmlns:p14="http://schemas.microsoft.com/office/powerpoint/2010/main" val="25430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AEBB39-C969-43FE-B682-5DB60A7390EF}"/>
              </a:ext>
            </a:extLst>
          </p:cNvPr>
          <p:cNvSpPr>
            <a:spLocks noGrp="1"/>
          </p:cNvSpPr>
          <p:nvPr>
            <p:ph sz="half" idx="2"/>
          </p:nvPr>
        </p:nvSpPr>
        <p:spPr>
          <a:xfrm>
            <a:off x="400070" y="1746648"/>
            <a:ext cx="10384194" cy="4767273"/>
          </a:xfrm>
        </p:spPr>
        <p:txBody>
          <a:bodyPr>
            <a:normAutofit/>
          </a:bodyPr>
          <a:lstStyle/>
          <a:p>
            <a:pPr marL="457200" lvl="1" indent="0">
              <a:buNone/>
            </a:pPr>
            <a:endParaRPr lang="en-US" sz="1900" i="1" dirty="0"/>
          </a:p>
          <a:p>
            <a:r>
              <a:rPr lang="en-US" sz="2400" b="1" dirty="0"/>
              <a:t>Audit Organizational Chart</a:t>
            </a:r>
          </a:p>
          <a:p>
            <a:pPr marL="0" indent="0">
              <a:buNone/>
            </a:pPr>
            <a:endParaRPr lang="en-US" dirty="0"/>
          </a:p>
        </p:txBody>
      </p:sp>
      <p:sp>
        <p:nvSpPr>
          <p:cNvPr id="7" name="TextBox 6">
            <a:extLst>
              <a:ext uri="{FF2B5EF4-FFF2-40B4-BE49-F238E27FC236}">
                <a16:creationId xmlns:a16="http://schemas.microsoft.com/office/drawing/2014/main" id="{D985E40C-BEBF-CE9D-A80D-40FF8CF0D6EF}"/>
              </a:ext>
            </a:extLst>
          </p:cNvPr>
          <p:cNvSpPr txBox="1"/>
          <p:nvPr/>
        </p:nvSpPr>
        <p:spPr>
          <a:xfrm>
            <a:off x="400070" y="1038763"/>
            <a:ext cx="944533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10. Provide FY26 proposed organizational chart with the total number of employees (i.e. permanent, temporary, contract, vacancies). </a:t>
            </a:r>
          </a:p>
        </p:txBody>
      </p:sp>
      <p:grpSp>
        <p:nvGrpSpPr>
          <p:cNvPr id="10" name="Group 9">
            <a:extLst>
              <a:ext uri="{FF2B5EF4-FFF2-40B4-BE49-F238E27FC236}">
                <a16:creationId xmlns:a16="http://schemas.microsoft.com/office/drawing/2014/main" id="{5C38B912-CA1B-F48E-F535-70A8C73A145B}"/>
              </a:ext>
            </a:extLst>
          </p:cNvPr>
          <p:cNvGrpSpPr/>
          <p:nvPr/>
        </p:nvGrpSpPr>
        <p:grpSpPr>
          <a:xfrm>
            <a:off x="853904" y="3004398"/>
            <a:ext cx="2791917" cy="1395958"/>
            <a:chOff x="10216" y="1431924"/>
            <a:chExt cx="2791917" cy="1395958"/>
          </a:xfrm>
          <a:scene3d>
            <a:camera prst="orthographicFront">
              <a:rot lat="0" lon="0" rev="0"/>
            </a:camera>
            <a:lightRig rig="contrasting" dir="t">
              <a:rot lat="0" lon="0" rev="1200000"/>
            </a:lightRig>
          </a:scene3d>
        </p:grpSpPr>
        <p:sp>
          <p:nvSpPr>
            <p:cNvPr id="11" name="Rectangle: Rounded Corners 10">
              <a:extLst>
                <a:ext uri="{FF2B5EF4-FFF2-40B4-BE49-F238E27FC236}">
                  <a16:creationId xmlns:a16="http://schemas.microsoft.com/office/drawing/2014/main" id="{91C847AF-3BB5-4356-ED57-B47747D2DD8C}"/>
                </a:ext>
              </a:extLst>
            </p:cNvPr>
            <p:cNvSpPr/>
            <p:nvPr/>
          </p:nvSpPr>
          <p:spPr>
            <a:xfrm>
              <a:off x="10216" y="1431924"/>
              <a:ext cx="2791917" cy="1395958"/>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2" name="Rectangle: Rounded Corners 4">
              <a:extLst>
                <a:ext uri="{FF2B5EF4-FFF2-40B4-BE49-F238E27FC236}">
                  <a16:creationId xmlns:a16="http://schemas.microsoft.com/office/drawing/2014/main" id="{819A56F8-A8AA-CB44-FB7F-1BE318DD847B}"/>
                </a:ext>
              </a:extLst>
            </p:cNvPr>
            <p:cNvSpPr txBox="1"/>
            <p:nvPr/>
          </p:nvSpPr>
          <p:spPr>
            <a:xfrm>
              <a:off x="51102" y="1472810"/>
              <a:ext cx="2710145" cy="131418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CITY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Terence J. Williams</a:t>
              </a:r>
            </a:p>
          </p:txBody>
        </p:sp>
      </p:grpSp>
      <p:grpSp>
        <p:nvGrpSpPr>
          <p:cNvPr id="13" name="Group 12">
            <a:extLst>
              <a:ext uri="{FF2B5EF4-FFF2-40B4-BE49-F238E27FC236}">
                <a16:creationId xmlns:a16="http://schemas.microsoft.com/office/drawing/2014/main" id="{1ED4A394-D649-810B-43E5-2DA3644CEB67}"/>
              </a:ext>
            </a:extLst>
          </p:cNvPr>
          <p:cNvGrpSpPr/>
          <p:nvPr/>
        </p:nvGrpSpPr>
        <p:grpSpPr>
          <a:xfrm>
            <a:off x="4577320" y="2618389"/>
            <a:ext cx="2305426" cy="1043828"/>
            <a:chOff x="3711349" y="1001787"/>
            <a:chExt cx="2305426" cy="1043828"/>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65615E46-028B-8A35-AF3A-03E82CAECCD2}"/>
                </a:ext>
              </a:extLst>
            </p:cNvPr>
            <p:cNvSpPr/>
            <p:nvPr/>
          </p:nvSpPr>
          <p:spPr>
            <a:xfrm>
              <a:off x="3711349" y="1001787"/>
              <a:ext cx="2305426" cy="1043828"/>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37C49ADD-02D6-CE8F-5429-09AE37C477DA}"/>
                </a:ext>
              </a:extLst>
            </p:cNvPr>
            <p:cNvSpPr txBox="1"/>
            <p:nvPr/>
          </p:nvSpPr>
          <p:spPr>
            <a:xfrm>
              <a:off x="3741922" y="1032360"/>
              <a:ext cx="2244280" cy="9826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US" sz="2000" b="1" kern="1200">
                <a:latin typeface="Times New Roman" pitchFamily="18" charset="0"/>
                <a:ea typeface="+mn-ea"/>
                <a:cs typeface="Times New Roman" pitchFamily="18" charset="0"/>
              </a:endParaRPr>
            </a:p>
            <a:p>
              <a:pPr marL="0" lvl="0" indent="0" algn="ctr" defTabSz="889000">
                <a:lnSpc>
                  <a:spcPct val="90000"/>
                </a:lnSpc>
                <a:spcBef>
                  <a:spcPct val="0"/>
                </a:spcBef>
                <a:spcAft>
                  <a:spcPct val="35000"/>
                </a:spcAft>
                <a:buNone/>
              </a:pPr>
              <a:r>
                <a:rPr lang="en-US" sz="2000" b="1" kern="1200">
                  <a:latin typeface="Times New Roman" pitchFamily="18" charset="0"/>
                  <a:ea typeface="+mn-ea"/>
                  <a:cs typeface="Times New Roman" pitchFamily="18" charset="0"/>
                </a:rPr>
                <a:t>Office Assistance</a:t>
              </a:r>
              <a:endParaRPr lang="en-US" sz="2000" b="1" kern="1200">
                <a:latin typeface="Times New Roman"/>
                <a:ea typeface="+mn-ea"/>
                <a:cs typeface="Times New Roman"/>
              </a:endParaRPr>
            </a:p>
            <a:p>
              <a:pPr marL="0" lvl="0" indent="0" algn="ctr" defTabSz="889000">
                <a:lnSpc>
                  <a:spcPct val="90000"/>
                </a:lnSpc>
                <a:spcBef>
                  <a:spcPct val="0"/>
                </a:spcBef>
                <a:spcAft>
                  <a:spcPct val="35000"/>
                </a:spcAft>
                <a:buNone/>
              </a:pPr>
              <a:r>
                <a:rPr lang="en-US" sz="2000" b="1" kern="1200">
                  <a:latin typeface="Times New Roman"/>
                  <a:ea typeface="+mn-ea"/>
                  <a:cs typeface="Times New Roman"/>
                </a:rPr>
                <a:t>Part-time</a:t>
              </a:r>
            </a:p>
            <a:p>
              <a:pPr marL="0" lvl="0" indent="0" algn="ctr" defTabSz="889000">
                <a:lnSpc>
                  <a:spcPct val="90000"/>
                </a:lnSpc>
                <a:spcBef>
                  <a:spcPct val="0"/>
                </a:spcBef>
                <a:spcAft>
                  <a:spcPct val="35000"/>
                </a:spcAft>
                <a:buNone/>
              </a:pPr>
              <a:r>
                <a:rPr lang="en-US" sz="2000" b="1" kern="1200">
                  <a:latin typeface="Times New Roman"/>
                  <a:ea typeface="+mn-ea"/>
                  <a:cs typeface="Times New Roman"/>
                </a:rPr>
                <a:t>Rebecca Cruz</a:t>
              </a:r>
            </a:p>
            <a:p>
              <a:pPr marL="0" lvl="0" indent="0" algn="ctr" defTabSz="889000">
                <a:lnSpc>
                  <a:spcPct val="90000"/>
                </a:lnSpc>
                <a:spcBef>
                  <a:spcPct val="0"/>
                </a:spcBef>
                <a:spcAft>
                  <a:spcPct val="35000"/>
                </a:spcAft>
                <a:buNone/>
              </a:pPr>
              <a:endParaRPr lang="en-US" sz="2000" b="1" kern="1200" dirty="0">
                <a:latin typeface="Times New Roman" pitchFamily="18" charset="0"/>
                <a:ea typeface="+mn-ea"/>
                <a:cs typeface="Times New Roman" pitchFamily="18" charset="0"/>
              </a:endParaRPr>
            </a:p>
          </p:txBody>
        </p:sp>
      </p:grpSp>
      <p:grpSp>
        <p:nvGrpSpPr>
          <p:cNvPr id="16" name="Group 15">
            <a:extLst>
              <a:ext uri="{FF2B5EF4-FFF2-40B4-BE49-F238E27FC236}">
                <a16:creationId xmlns:a16="http://schemas.microsoft.com/office/drawing/2014/main" id="{CC9C16F1-AED5-51DB-1EB6-2D7A43A8A78C}"/>
              </a:ext>
            </a:extLst>
          </p:cNvPr>
          <p:cNvGrpSpPr/>
          <p:nvPr/>
        </p:nvGrpSpPr>
        <p:grpSpPr>
          <a:xfrm>
            <a:off x="4577320" y="4011947"/>
            <a:ext cx="2297413" cy="1003010"/>
            <a:chOff x="3712382" y="2250374"/>
            <a:chExt cx="2297413" cy="1003010"/>
          </a:xfrm>
          <a:scene3d>
            <a:camera prst="orthographicFront">
              <a:rot lat="0" lon="0" rev="0"/>
            </a:camera>
            <a:lightRig rig="contrasting" dir="t">
              <a:rot lat="0" lon="0" rev="1200000"/>
            </a:lightRig>
          </a:scene3d>
        </p:grpSpPr>
        <p:sp>
          <p:nvSpPr>
            <p:cNvPr id="17" name="Rectangle: Rounded Corners 16">
              <a:extLst>
                <a:ext uri="{FF2B5EF4-FFF2-40B4-BE49-F238E27FC236}">
                  <a16:creationId xmlns:a16="http://schemas.microsoft.com/office/drawing/2014/main" id="{0FE4F7BC-77E8-CFE4-A1BE-88B7BEC850C2}"/>
                </a:ext>
              </a:extLst>
            </p:cNvPr>
            <p:cNvSpPr/>
            <p:nvPr/>
          </p:nvSpPr>
          <p:spPr>
            <a:xfrm>
              <a:off x="3712382" y="2250374"/>
              <a:ext cx="2297413" cy="1003010"/>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18" name="Rectangle: Rounded Corners 4">
              <a:extLst>
                <a:ext uri="{FF2B5EF4-FFF2-40B4-BE49-F238E27FC236}">
                  <a16:creationId xmlns:a16="http://schemas.microsoft.com/office/drawing/2014/main" id="{7F53112A-216B-C49D-78E8-6EB4B01BE3E8}"/>
                </a:ext>
              </a:extLst>
            </p:cNvPr>
            <p:cNvSpPr txBox="1"/>
            <p:nvPr/>
          </p:nvSpPr>
          <p:spPr>
            <a:xfrm>
              <a:off x="3741759" y="2279751"/>
              <a:ext cx="2238659" cy="9442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Audit Manager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Tamara Thompson</a:t>
              </a:r>
            </a:p>
          </p:txBody>
        </p:sp>
      </p:grpSp>
      <p:grpSp>
        <p:nvGrpSpPr>
          <p:cNvPr id="19" name="Group 18">
            <a:extLst>
              <a:ext uri="{FF2B5EF4-FFF2-40B4-BE49-F238E27FC236}">
                <a16:creationId xmlns:a16="http://schemas.microsoft.com/office/drawing/2014/main" id="{5139AC1C-39B2-1094-F01F-3AC28F008E2E}"/>
              </a:ext>
            </a:extLst>
          </p:cNvPr>
          <p:cNvGrpSpPr/>
          <p:nvPr/>
        </p:nvGrpSpPr>
        <p:grpSpPr>
          <a:xfrm>
            <a:off x="7867446" y="2299120"/>
            <a:ext cx="2791917" cy="638539"/>
            <a:chOff x="7219394" y="635159"/>
            <a:chExt cx="2791917" cy="638539"/>
          </a:xfrm>
          <a:scene3d>
            <a:camera prst="orthographicFront">
              <a:rot lat="0" lon="0" rev="0"/>
            </a:camera>
            <a:lightRig rig="contrasting" dir="t">
              <a:rot lat="0" lon="0" rev="1200000"/>
            </a:lightRig>
          </a:scene3d>
        </p:grpSpPr>
        <p:sp>
          <p:nvSpPr>
            <p:cNvPr id="20" name="Rectangle: Rounded Corners 19">
              <a:extLst>
                <a:ext uri="{FF2B5EF4-FFF2-40B4-BE49-F238E27FC236}">
                  <a16:creationId xmlns:a16="http://schemas.microsoft.com/office/drawing/2014/main" id="{AF574CCD-B72B-D1E2-9410-C0B6FFCC3F85}"/>
                </a:ext>
              </a:extLst>
            </p:cNvPr>
            <p:cNvSpPr/>
            <p:nvPr/>
          </p:nvSpPr>
          <p:spPr>
            <a:xfrm>
              <a:off x="7219394" y="635159"/>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1" name="Rectangle: Rounded Corners 4">
              <a:extLst>
                <a:ext uri="{FF2B5EF4-FFF2-40B4-BE49-F238E27FC236}">
                  <a16:creationId xmlns:a16="http://schemas.microsoft.com/office/drawing/2014/main" id="{126F4396-1171-E18C-2E75-A4708AE2FFDF}"/>
                </a:ext>
              </a:extLst>
            </p:cNvPr>
            <p:cNvSpPr txBox="1"/>
            <p:nvPr/>
          </p:nvSpPr>
          <p:spPr>
            <a:xfrm>
              <a:off x="7238096" y="653861"/>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itchFamily="18" charset="0"/>
                  <a:ea typeface="+mn-ea"/>
                  <a:cs typeface="Times New Roman" pitchFamily="18" charset="0"/>
                </a:rPr>
                <a:t>Senior Auditor</a:t>
              </a:r>
            </a:p>
            <a:p>
              <a:pPr marL="0" lvl="0" indent="0" algn="ctr" defTabSz="844550">
                <a:lnSpc>
                  <a:spcPct val="90000"/>
                </a:lnSpc>
                <a:spcBef>
                  <a:spcPct val="0"/>
                </a:spcBef>
                <a:spcAft>
                  <a:spcPct val="35000"/>
                </a:spcAft>
                <a:buNone/>
              </a:pPr>
              <a:r>
                <a:rPr lang="en-US" sz="1900" b="1" kern="1200" dirty="0">
                  <a:latin typeface="Times New Roman" pitchFamily="18" charset="0"/>
                  <a:ea typeface="+mn-ea"/>
                  <a:cs typeface="Times New Roman" pitchFamily="18" charset="0"/>
                </a:rPr>
                <a:t>Michael J. Maldonado</a:t>
              </a:r>
            </a:p>
          </p:txBody>
        </p:sp>
      </p:grpSp>
      <p:grpSp>
        <p:nvGrpSpPr>
          <p:cNvPr id="22" name="Group 21">
            <a:extLst>
              <a:ext uri="{FF2B5EF4-FFF2-40B4-BE49-F238E27FC236}">
                <a16:creationId xmlns:a16="http://schemas.microsoft.com/office/drawing/2014/main" id="{3D61143C-CC98-15CB-5D76-97CEC9EEA260}"/>
              </a:ext>
            </a:extLst>
          </p:cNvPr>
          <p:cNvGrpSpPr/>
          <p:nvPr/>
        </p:nvGrpSpPr>
        <p:grpSpPr>
          <a:xfrm>
            <a:off x="7867598" y="3198729"/>
            <a:ext cx="2791917" cy="638539"/>
            <a:chOff x="7219422" y="1549052"/>
            <a:chExt cx="2791917" cy="638539"/>
          </a:xfrm>
          <a:scene3d>
            <a:camera prst="orthographicFront">
              <a:rot lat="0" lon="0" rev="0"/>
            </a:camera>
            <a:lightRig rig="contrasting" dir="t">
              <a:rot lat="0" lon="0" rev="1200000"/>
            </a:lightRig>
          </a:scene3d>
        </p:grpSpPr>
        <p:sp>
          <p:nvSpPr>
            <p:cNvPr id="23" name="Rectangle: Rounded Corners 22">
              <a:extLst>
                <a:ext uri="{FF2B5EF4-FFF2-40B4-BE49-F238E27FC236}">
                  <a16:creationId xmlns:a16="http://schemas.microsoft.com/office/drawing/2014/main" id="{11C80F7F-05AB-08C2-C077-8E6E59D5FB11}"/>
                </a:ext>
              </a:extLst>
            </p:cNvPr>
            <p:cNvSpPr/>
            <p:nvPr/>
          </p:nvSpPr>
          <p:spPr>
            <a:xfrm>
              <a:off x="7219422" y="1549052"/>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4" name="Rectangle: Rounded Corners 4">
              <a:extLst>
                <a:ext uri="{FF2B5EF4-FFF2-40B4-BE49-F238E27FC236}">
                  <a16:creationId xmlns:a16="http://schemas.microsoft.com/office/drawing/2014/main" id="{CF40460F-8C5D-F222-DF96-6A0723C8D284}"/>
                </a:ext>
              </a:extLst>
            </p:cNvPr>
            <p:cNvSpPr txBox="1"/>
            <p:nvPr/>
          </p:nvSpPr>
          <p:spPr>
            <a:xfrm>
              <a:off x="7238124" y="1567754"/>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Victoria Fuentes-Cox</a:t>
              </a:r>
            </a:p>
          </p:txBody>
        </p:sp>
      </p:grpSp>
      <p:grpSp>
        <p:nvGrpSpPr>
          <p:cNvPr id="25" name="Group 24">
            <a:extLst>
              <a:ext uri="{FF2B5EF4-FFF2-40B4-BE49-F238E27FC236}">
                <a16:creationId xmlns:a16="http://schemas.microsoft.com/office/drawing/2014/main" id="{F5D4858B-6738-75A7-EC1D-F5E6460D7227}"/>
              </a:ext>
            </a:extLst>
          </p:cNvPr>
          <p:cNvGrpSpPr/>
          <p:nvPr/>
        </p:nvGrpSpPr>
        <p:grpSpPr>
          <a:xfrm>
            <a:off x="7867598" y="4164891"/>
            <a:ext cx="2791917" cy="638539"/>
            <a:chOff x="7200520" y="2444098"/>
            <a:chExt cx="2791917" cy="638539"/>
          </a:xfrm>
          <a:scene3d>
            <a:camera prst="orthographicFront">
              <a:rot lat="0" lon="0" rev="0"/>
            </a:camera>
            <a:lightRig rig="contrasting" dir="t">
              <a:rot lat="0" lon="0" rev="1200000"/>
            </a:lightRig>
          </a:scene3d>
        </p:grpSpPr>
        <p:sp>
          <p:nvSpPr>
            <p:cNvPr id="26" name="Rectangle: Rounded Corners 25">
              <a:extLst>
                <a:ext uri="{FF2B5EF4-FFF2-40B4-BE49-F238E27FC236}">
                  <a16:creationId xmlns:a16="http://schemas.microsoft.com/office/drawing/2014/main" id="{63460F3E-B23A-F9A9-E8EC-978DC362AF3A}"/>
                </a:ext>
              </a:extLst>
            </p:cNvPr>
            <p:cNvSpPr/>
            <p:nvPr/>
          </p:nvSpPr>
          <p:spPr>
            <a:xfrm>
              <a:off x="7200520" y="2444098"/>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27" name="Rectangle: Rounded Corners 4">
              <a:extLst>
                <a:ext uri="{FF2B5EF4-FFF2-40B4-BE49-F238E27FC236}">
                  <a16:creationId xmlns:a16="http://schemas.microsoft.com/office/drawing/2014/main" id="{1F2A98F9-88E6-DB89-9248-1F16A12F3F10}"/>
                </a:ext>
              </a:extLst>
            </p:cNvPr>
            <p:cNvSpPr txBox="1"/>
            <p:nvPr/>
          </p:nvSpPr>
          <p:spPr>
            <a:xfrm>
              <a:off x="7219222" y="2462800"/>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Auditor</a:t>
              </a:r>
            </a:p>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Ariana M. Fleming</a:t>
              </a:r>
            </a:p>
          </p:txBody>
        </p:sp>
      </p:grpSp>
      <p:grpSp>
        <p:nvGrpSpPr>
          <p:cNvPr id="28" name="Group 27">
            <a:extLst>
              <a:ext uri="{FF2B5EF4-FFF2-40B4-BE49-F238E27FC236}">
                <a16:creationId xmlns:a16="http://schemas.microsoft.com/office/drawing/2014/main" id="{C5865300-E5FF-C0CB-3792-47D7FFC3A7F3}"/>
              </a:ext>
            </a:extLst>
          </p:cNvPr>
          <p:cNvGrpSpPr/>
          <p:nvPr/>
        </p:nvGrpSpPr>
        <p:grpSpPr>
          <a:xfrm>
            <a:off x="7867294" y="5112196"/>
            <a:ext cx="2791917" cy="638539"/>
            <a:chOff x="7192312" y="3322387"/>
            <a:chExt cx="2791917" cy="638539"/>
          </a:xfrm>
          <a:scene3d>
            <a:camera prst="orthographicFront">
              <a:rot lat="0" lon="0" rev="0"/>
            </a:camera>
            <a:lightRig rig="contrasting" dir="t">
              <a:rot lat="0" lon="0" rev="1200000"/>
            </a:lightRig>
          </a:scene3d>
        </p:grpSpPr>
        <p:sp>
          <p:nvSpPr>
            <p:cNvPr id="29" name="Rectangle: Rounded Corners 28">
              <a:extLst>
                <a:ext uri="{FF2B5EF4-FFF2-40B4-BE49-F238E27FC236}">
                  <a16:creationId xmlns:a16="http://schemas.microsoft.com/office/drawing/2014/main" id="{1EBBB891-58C2-7CBB-E205-BA3F898CCF58}"/>
                </a:ext>
              </a:extLst>
            </p:cNvPr>
            <p:cNvSpPr/>
            <p:nvPr/>
          </p:nvSpPr>
          <p:spPr>
            <a:xfrm>
              <a:off x="7192312" y="3322387"/>
              <a:ext cx="2791917" cy="638539"/>
            </a:xfrm>
            <a:prstGeom prst="roundRect">
              <a:avLst>
                <a:gd name="adj" fmla="val 10000"/>
              </a:avLst>
            </a:prstGeom>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a:lstStyle/>
            <a:p>
              <a:endParaRPr lang="en-US"/>
            </a:p>
          </p:txBody>
        </p:sp>
        <p:sp>
          <p:nvSpPr>
            <p:cNvPr id="30" name="Rectangle: Rounded Corners 4">
              <a:extLst>
                <a:ext uri="{FF2B5EF4-FFF2-40B4-BE49-F238E27FC236}">
                  <a16:creationId xmlns:a16="http://schemas.microsoft.com/office/drawing/2014/main" id="{67926A7D-F13A-47AB-4846-895CA3CF3B06}"/>
                </a:ext>
              </a:extLst>
            </p:cNvPr>
            <p:cNvSpPr txBox="1"/>
            <p:nvPr/>
          </p:nvSpPr>
          <p:spPr>
            <a:xfrm>
              <a:off x="7211014" y="3341089"/>
              <a:ext cx="2754513" cy="6011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ea typeface="+mn-ea"/>
                  <a:cs typeface="Times New Roman" pitchFamily="18" charset="0"/>
                </a:rPr>
                <a:t>Senior IT Auditor</a:t>
              </a:r>
            </a:p>
            <a:p>
              <a:pPr marL="0" lvl="0" indent="0" algn="ctr" defTabSz="889000">
                <a:lnSpc>
                  <a:spcPct val="90000"/>
                </a:lnSpc>
                <a:spcBef>
                  <a:spcPct val="0"/>
                </a:spcBef>
                <a:spcAft>
                  <a:spcPct val="35000"/>
                </a:spcAft>
                <a:buNone/>
              </a:pPr>
              <a:r>
                <a:rPr lang="en-US" sz="2000" b="1" dirty="0">
                  <a:latin typeface="Times New Roman" pitchFamily="18" charset="0"/>
                  <a:cs typeface="Times New Roman" pitchFamily="18" charset="0"/>
                </a:rPr>
                <a:t>Shiv D. Patel</a:t>
              </a:r>
              <a:endParaRPr lang="en-US" sz="2000" b="1" kern="1200" dirty="0">
                <a:latin typeface="Times New Roman" pitchFamily="18" charset="0"/>
                <a:ea typeface="+mn-ea"/>
                <a:cs typeface="Times New Roman" pitchFamily="18" charset="0"/>
              </a:endParaRPr>
            </a:p>
          </p:txBody>
        </p:sp>
      </p:grpSp>
      <p:pic>
        <p:nvPicPr>
          <p:cNvPr id="31" name="Picture 30" descr="A person in a suit smiling">
            <a:extLst>
              <a:ext uri="{FF2B5EF4-FFF2-40B4-BE49-F238E27FC236}">
                <a16:creationId xmlns:a16="http://schemas.microsoft.com/office/drawing/2014/main" id="{74114F77-3484-69B7-F367-9D468AB6B22C}"/>
              </a:ext>
            </a:extLst>
          </p:cNvPr>
          <p:cNvPicPr>
            <a:picLocks noChangeAspect="1"/>
          </p:cNvPicPr>
          <p:nvPr/>
        </p:nvPicPr>
        <p:blipFill>
          <a:blip r:embed="rId3"/>
          <a:stretch>
            <a:fillRect/>
          </a:stretch>
        </p:blipFill>
        <p:spPr>
          <a:xfrm>
            <a:off x="1477109" y="4628876"/>
            <a:ext cx="1385588" cy="1962623"/>
          </a:xfrm>
          <a:prstGeom prst="rect">
            <a:avLst/>
          </a:prstGeom>
        </p:spPr>
      </p:pic>
      <p:pic>
        <p:nvPicPr>
          <p:cNvPr id="32" name="Picture 31" descr="A person wearing glasses and a blue turtleneck&#10;&#10;Description automatically generated">
            <a:extLst>
              <a:ext uri="{FF2B5EF4-FFF2-40B4-BE49-F238E27FC236}">
                <a16:creationId xmlns:a16="http://schemas.microsoft.com/office/drawing/2014/main" id="{857D5086-0C48-BFA2-D4C3-972DF167CAB9}"/>
              </a:ext>
            </a:extLst>
          </p:cNvPr>
          <p:cNvPicPr>
            <a:picLocks noChangeAspect="1"/>
          </p:cNvPicPr>
          <p:nvPr/>
        </p:nvPicPr>
        <p:blipFill>
          <a:blip r:embed="rId4"/>
          <a:stretch>
            <a:fillRect/>
          </a:stretch>
        </p:blipFill>
        <p:spPr>
          <a:xfrm>
            <a:off x="5122738" y="5112196"/>
            <a:ext cx="1175436" cy="1680611"/>
          </a:xfrm>
          <a:prstGeom prst="rect">
            <a:avLst/>
          </a:prstGeom>
        </p:spPr>
      </p:pic>
      <p:cxnSp>
        <p:nvCxnSpPr>
          <p:cNvPr id="34" name="Straight Connector 33">
            <a:extLst>
              <a:ext uri="{FF2B5EF4-FFF2-40B4-BE49-F238E27FC236}">
                <a16:creationId xmlns:a16="http://schemas.microsoft.com/office/drawing/2014/main" id="{C5D7DD12-6DB8-9425-9B32-25F7A7E9C35D}"/>
              </a:ext>
            </a:extLst>
          </p:cNvPr>
          <p:cNvCxnSpPr>
            <a:cxnSpLocks/>
            <a:stCxn id="20" idx="1"/>
          </p:cNvCxnSpPr>
          <p:nvPr/>
        </p:nvCxnSpPr>
        <p:spPr>
          <a:xfrm flipH="1">
            <a:off x="6882746" y="2618390"/>
            <a:ext cx="984700" cy="18950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F147EF8-9B15-4191-01CB-F519D690833F}"/>
              </a:ext>
            </a:extLst>
          </p:cNvPr>
          <p:cNvCxnSpPr>
            <a:cxnSpLocks/>
            <a:stCxn id="23" idx="1"/>
            <a:endCxn id="17" idx="3"/>
          </p:cNvCxnSpPr>
          <p:nvPr/>
        </p:nvCxnSpPr>
        <p:spPr>
          <a:xfrm flipH="1">
            <a:off x="6874733" y="3517999"/>
            <a:ext cx="992865" cy="995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D701E85-246E-A336-FCFE-54D9EF753C10}"/>
              </a:ext>
            </a:extLst>
          </p:cNvPr>
          <p:cNvCxnSpPr>
            <a:cxnSpLocks/>
            <a:stCxn id="26" idx="1"/>
            <a:endCxn id="17" idx="3"/>
          </p:cNvCxnSpPr>
          <p:nvPr/>
        </p:nvCxnSpPr>
        <p:spPr>
          <a:xfrm flipH="1">
            <a:off x="6874733" y="4484161"/>
            <a:ext cx="992865" cy="29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6FD1167-FB6D-91AA-32B2-0AC2BACD7E4F}"/>
              </a:ext>
            </a:extLst>
          </p:cNvPr>
          <p:cNvCxnSpPr>
            <a:cxnSpLocks/>
            <a:stCxn id="29" idx="1"/>
          </p:cNvCxnSpPr>
          <p:nvPr/>
        </p:nvCxnSpPr>
        <p:spPr>
          <a:xfrm flipH="1" flipV="1">
            <a:off x="6882746" y="4513452"/>
            <a:ext cx="984548" cy="918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81EAD15-F151-4BBA-428A-594E9E381FC9}"/>
              </a:ext>
            </a:extLst>
          </p:cNvPr>
          <p:cNvCxnSpPr>
            <a:cxnSpLocks/>
          </p:cNvCxnSpPr>
          <p:nvPr/>
        </p:nvCxnSpPr>
        <p:spPr>
          <a:xfrm flipH="1">
            <a:off x="3645821" y="3198729"/>
            <a:ext cx="931499" cy="6198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DDCCD64-09BA-21A9-8F90-7F54C4EED594}"/>
              </a:ext>
            </a:extLst>
          </p:cNvPr>
          <p:cNvCxnSpPr>
            <a:cxnSpLocks/>
            <a:stCxn id="17" idx="1"/>
          </p:cNvCxnSpPr>
          <p:nvPr/>
        </p:nvCxnSpPr>
        <p:spPr>
          <a:xfrm flipH="1" flipV="1">
            <a:off x="3645821" y="3837268"/>
            <a:ext cx="931499" cy="6761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347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E2BD2-2885-8A54-D4A2-05B0A29608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EB5E9D-02D9-4842-E086-3C89B5AF99D3}"/>
              </a:ext>
            </a:extLst>
          </p:cNvPr>
          <p:cNvSpPr>
            <a:spLocks noGrp="1"/>
          </p:cNvSpPr>
          <p:nvPr>
            <p:ph sz="half" idx="2"/>
          </p:nvPr>
        </p:nvSpPr>
        <p:spPr>
          <a:xfrm>
            <a:off x="188911" y="1718780"/>
            <a:ext cx="10418129" cy="4778749"/>
          </a:xfrm>
        </p:spPr>
        <p:txBody>
          <a:bodyPr>
            <a:normAutofit fontScale="77500" lnSpcReduction="20000"/>
          </a:bodyPr>
          <a:lstStyle/>
          <a:p>
            <a:pPr marL="0" indent="0" algn="just">
              <a:buNone/>
            </a:pPr>
            <a:r>
              <a:rPr lang="en-US" sz="1900" i="1" dirty="0"/>
              <a:t>City Auditor-</a:t>
            </a:r>
            <a:endParaRPr lang="en-US" sz="1900" dirty="0"/>
          </a:p>
          <a:p>
            <a:pPr lvl="1" algn="just">
              <a:buFont typeface="Wingdings" panose="05000000000000000000" pitchFamily="2" charset="2"/>
              <a:buChar char="Ø"/>
            </a:pPr>
            <a:r>
              <a:rPr lang="en-US" sz="1900" dirty="0"/>
              <a:t>As the Chief Audit Executive, responsibilities include overseeing the department’s financial and operational activities and monitoring compliance of the established policies and procedures of the City. This is accomplished by conducting an annual risk assessment and presenting the annual audit plan to the Audit Review Committee.  In addition, reporting results of completed audits and the status of risks being mitigated by City Management on a quarterly basis. </a:t>
            </a:r>
            <a:endParaRPr lang="en-US" sz="1900" i="1" dirty="0"/>
          </a:p>
          <a:p>
            <a:pPr marL="0" indent="0" algn="just">
              <a:buNone/>
            </a:pPr>
            <a:r>
              <a:rPr lang="en-US" sz="1900" i="1" dirty="0"/>
              <a:t>Audit Manager-</a:t>
            </a:r>
            <a:endParaRPr lang="en-US" sz="1900" dirty="0"/>
          </a:p>
          <a:p>
            <a:pPr lvl="1" algn="just">
              <a:buFont typeface="Wingdings" panose="05000000000000000000" pitchFamily="2" charset="2"/>
              <a:buChar char="Ø"/>
            </a:pPr>
            <a:r>
              <a:rPr lang="en-US" sz="1900" dirty="0"/>
              <a:t>Handles the day-to-day operations of the department.  The Manager assists the City Auditor with planning the audit schedule, managing projects to ensure engagements are properly planned, staffed, and completed in accordance with Generally Accepted Government Auditing Standards. In addition, the Audit Manager ensures the staff are properly trained in the evolving needs of the audit profession and maintaining their continuing professional education requirements. </a:t>
            </a:r>
          </a:p>
          <a:p>
            <a:pPr marL="0" indent="0" algn="just">
              <a:buNone/>
            </a:pPr>
            <a:r>
              <a:rPr lang="en-US" sz="1900" i="1" dirty="0"/>
              <a:t>Office Assistant-</a:t>
            </a:r>
          </a:p>
          <a:p>
            <a:pPr lvl="1" algn="just">
              <a:buFont typeface="Wingdings" panose="05000000000000000000" pitchFamily="2" charset="2"/>
              <a:buChar char="Ø"/>
            </a:pPr>
            <a:r>
              <a:rPr lang="en-US" sz="1900" i="1" dirty="0"/>
              <a:t>H</a:t>
            </a:r>
            <a:r>
              <a:rPr lang="en-US" sz="1900" dirty="0"/>
              <a:t>andles administrative, organizational and clerical support tasks.</a:t>
            </a:r>
            <a:endParaRPr lang="en-US" sz="1900" i="1" dirty="0"/>
          </a:p>
          <a:p>
            <a:pPr marL="0" indent="0" algn="just">
              <a:buNone/>
            </a:pPr>
            <a:r>
              <a:rPr lang="en-US" sz="1900" i="1" dirty="0"/>
              <a:t>Senior Auditor (3)-</a:t>
            </a:r>
            <a:endParaRPr lang="en-US" sz="1900" dirty="0"/>
          </a:p>
          <a:p>
            <a:pPr lvl="1" algn="just">
              <a:buFont typeface="Wingdings" panose="05000000000000000000" pitchFamily="2" charset="2"/>
              <a:buChar char="Ø"/>
            </a:pPr>
            <a:r>
              <a:rPr lang="en-US" sz="1900" dirty="0"/>
              <a:t>They are responsible for completing audit objectives by gaining an understanding of functional areas being audited.  This is accomplished by interviewing process owners, documenting their understanding of the processes, identifying gaps / control weaknesses in processes and performing detailed testing.  In addition, they are responsible for assisting Audit Management with developing audit reports and quarterly status updates for the Audit Review Committee. </a:t>
            </a:r>
          </a:p>
          <a:p>
            <a:pPr marL="0" indent="0" algn="just">
              <a:buNone/>
            </a:pPr>
            <a:r>
              <a:rPr lang="en-US" sz="1900" i="1" dirty="0"/>
              <a:t>Senior IT Auditor (1)-</a:t>
            </a:r>
            <a:endParaRPr lang="en-US" sz="1900" dirty="0"/>
          </a:p>
          <a:p>
            <a:pPr lvl="1" algn="just">
              <a:buFont typeface="Wingdings" panose="05000000000000000000" pitchFamily="2" charset="2"/>
              <a:buChar char="Ø"/>
            </a:pPr>
            <a:r>
              <a:rPr lang="en-US" sz="1900" i="1" dirty="0"/>
              <a:t>IT Auditor is </a:t>
            </a:r>
            <a:r>
              <a:rPr lang="en-US" sz="1900" dirty="0"/>
              <a:t>responsible for completing IT audit objectives by gaining an understanding of IT areas being audited and developing and maintaining a city-wide IT risk assessment .  This is accomplished by interviewing process owners, documenting their understanding of the processes, identifying gaps / control weaknesses in processes and performing detailed testing.  In addition, they are responsible for assisting Audit Management with developing audit reports and quarterly status updates for the Audit Review Committee. </a:t>
            </a:r>
          </a:p>
          <a:p>
            <a:pPr marL="0" indent="0">
              <a:buNone/>
            </a:pPr>
            <a:endParaRPr lang="en-US" sz="1900" dirty="0"/>
          </a:p>
          <a:p>
            <a:pPr lvl="1">
              <a:buFont typeface="Wingdings" panose="05000000000000000000" pitchFamily="2" charset="2"/>
              <a:buChar char="Ø"/>
            </a:pPr>
            <a:endParaRPr lang="en-US" sz="1900" i="1" dirty="0"/>
          </a:p>
          <a:p>
            <a:endParaRPr lang="en-US" dirty="0"/>
          </a:p>
        </p:txBody>
      </p:sp>
      <p:sp>
        <p:nvSpPr>
          <p:cNvPr id="3" name="Content Placeholder 2">
            <a:extLst>
              <a:ext uri="{FF2B5EF4-FFF2-40B4-BE49-F238E27FC236}">
                <a16:creationId xmlns:a16="http://schemas.microsoft.com/office/drawing/2014/main" id="{94CC4275-9880-3BD0-6B9D-D5570C1E1B1F}"/>
              </a:ext>
            </a:extLst>
          </p:cNvPr>
          <p:cNvSpPr>
            <a:spLocks noGrp="1"/>
          </p:cNvSpPr>
          <p:nvPr>
            <p:ph sz="half" idx="13"/>
          </p:nvPr>
        </p:nvSpPr>
        <p:spPr>
          <a:xfrm>
            <a:off x="188911" y="1088052"/>
            <a:ext cx="6458379" cy="473825"/>
          </a:xfrm>
        </p:spPr>
        <p:txBody>
          <a:bodyPr>
            <a:noAutofit/>
          </a:bodyPr>
          <a:lstStyle/>
          <a:p>
            <a:r>
              <a:rPr lang="en-US" sz="2400"/>
              <a:t>Outline specific duties of each employee.</a:t>
            </a:r>
          </a:p>
          <a:p>
            <a:endParaRPr lang="en-US" sz="2400"/>
          </a:p>
        </p:txBody>
      </p:sp>
    </p:spTree>
    <p:extLst>
      <p:ext uri="{BB962C8B-B14F-4D97-AF65-F5344CB8AC3E}">
        <p14:creationId xmlns:p14="http://schemas.microsoft.com/office/powerpoint/2010/main" val="3093643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6da131a-382b-4cb7-8623-11f3d2b6818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8BD28707201C44A1289CFFD61633FE" ma:contentTypeVersion="16" ma:contentTypeDescription="Create a new document." ma:contentTypeScope="" ma:versionID="889ab9578d2775c99632e1767f22cb88">
  <xsd:schema xmlns:xsd="http://www.w3.org/2001/XMLSchema" xmlns:xs="http://www.w3.org/2001/XMLSchema" xmlns:p="http://schemas.microsoft.com/office/2006/metadata/properties" xmlns:ns3="16da131a-382b-4cb7-8623-11f3d2b68184" xmlns:ns4="a35a0919-2760-4334-b73a-7860f86ab8db" targetNamespace="http://schemas.microsoft.com/office/2006/metadata/properties" ma:root="true" ma:fieldsID="97b2b014010a7eb0b04443f7f9cc4d31" ns3:_="" ns4:_="">
    <xsd:import namespace="16da131a-382b-4cb7-8623-11f3d2b68184"/>
    <xsd:import namespace="a35a0919-2760-4334-b73a-7860f86ab8d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_activity"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da131a-382b-4cb7-8623-11f3d2b681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5a0919-2760-4334-b73a-7860f86ab8d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872F86-D61A-4930-AE7A-8E6B530A59D2}">
  <ds:schemaRefs>
    <ds:schemaRef ds:uri="http://purl.org/dc/elements/1.1/"/>
    <ds:schemaRef ds:uri="http://www.w3.org/XML/1998/namespace"/>
    <ds:schemaRef ds:uri="http://schemas.microsoft.com/office/2006/documentManagement/types"/>
    <ds:schemaRef ds:uri="http://schemas.microsoft.com/office/2006/metadata/properties"/>
    <ds:schemaRef ds:uri="16da131a-382b-4cb7-8623-11f3d2b68184"/>
    <ds:schemaRef ds:uri="http://purl.org/dc/dcmitype/"/>
    <ds:schemaRef ds:uri="http://schemas.microsoft.com/office/infopath/2007/PartnerControls"/>
    <ds:schemaRef ds:uri="http://schemas.openxmlformats.org/package/2006/metadata/core-properties"/>
    <ds:schemaRef ds:uri="a35a0919-2760-4334-b73a-7860f86ab8db"/>
    <ds:schemaRef ds:uri="http://purl.org/dc/terms/"/>
  </ds:schemaRefs>
</ds:datastoreItem>
</file>

<file path=customXml/itemProps2.xml><?xml version="1.0" encoding="utf-8"?>
<ds:datastoreItem xmlns:ds="http://schemas.openxmlformats.org/officeDocument/2006/customXml" ds:itemID="{A8B62615-5C0C-4365-848D-95E1248D4F57}">
  <ds:schemaRefs>
    <ds:schemaRef ds:uri="http://schemas.microsoft.com/sharepoint/v3/contenttype/forms"/>
  </ds:schemaRefs>
</ds:datastoreItem>
</file>

<file path=customXml/itemProps3.xml><?xml version="1.0" encoding="utf-8"?>
<ds:datastoreItem xmlns:ds="http://schemas.openxmlformats.org/officeDocument/2006/customXml" ds:itemID="{D5E2172B-3381-4934-BC82-9FAE45F7D3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da131a-382b-4cb7-8623-11f3d2b68184"/>
    <ds:schemaRef ds:uri="a35a0919-2760-4334-b73a-7860f86ab8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1040</TotalTime>
  <Words>2506</Words>
  <Application>Microsoft Office PowerPoint</Application>
  <PresentationFormat>Widescreen</PresentationFormat>
  <Paragraphs>297</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Rob Winkeler</cp:lastModifiedBy>
  <cp:revision>33</cp:revision>
  <cp:lastPrinted>2023-04-19T17:27:23Z</cp:lastPrinted>
  <dcterms:created xsi:type="dcterms:W3CDTF">2023-02-09T18:35:57Z</dcterms:created>
  <dcterms:modified xsi:type="dcterms:W3CDTF">2026-04-07T20:00:29Z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0x010100FE8BD28707201C44A1289CFFD61633FE</vt:lpwstr>
  </property>
</Properties>
</file>