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368" r:id="rId5"/>
    <p:sldId id="698" r:id="rId6"/>
    <p:sldId id="711" r:id="rId7"/>
    <p:sldId id="712" r:id="rId8"/>
    <p:sldId id="701" r:id="rId9"/>
    <p:sldId id="337" r:id="rId10"/>
    <p:sldId id="696" r:id="rId11"/>
    <p:sldId id="697" r:id="rId12"/>
    <p:sldId id="714" r:id="rId13"/>
    <p:sldId id="705" r:id="rId14"/>
    <p:sldId id="703" r:id="rId15"/>
    <p:sldId id="704" r:id="rId16"/>
    <p:sldId id="706" r:id="rId17"/>
    <p:sldId id="715" r:id="rId18"/>
    <p:sldId id="713" r:id="rId19"/>
    <p:sldId id="702" r:id="rId20"/>
    <p:sldId id="707" r:id="rId21"/>
    <p:sldId id="710" r:id="rId22"/>
    <p:sldId id="719" r:id="rId23"/>
    <p:sldId id="717" r:id="rId24"/>
    <p:sldId id="718"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7A78D3-CA5E-2F18-A745-BBD6F082A4FA}" name="Sean J. Park" initials="SP" userId="S::sjpark@wilmingtonde.gov::d71260b7-28bc-442e-aab1-15584217a0a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E9D72F-4D76-D541-A854-4BEF992EA76F}" v="7" dt="2026-04-01T15:47:52.628"/>
    <p1510:client id="{F2D235B5-9468-0E3E-AF57-8660F9A6FE98}" v="43" dt="2026-04-01T15:49:40.190"/>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2CA_8DA2A23.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2CB_335FB71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2C3_8427CED0.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b="1" i="1" u="sng"/>
              <a:t>FY27 PROPOSED BUDGET /CITY COUNCIL GENERAL FUND</a:t>
            </a:r>
          </a:p>
        </c:rich>
      </c:tx>
      <c:layout>
        <c:manualLayout>
          <c:xMode val="edge"/>
          <c:yMode val="edge"/>
          <c:x val="0.47410870835768554"/>
          <c:y val="3.5775717670430883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1EED-49E2-B3CA-4CA6F2C3F780}"/>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1EED-49E2-B3CA-4CA6F2C3F780}"/>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1EED-49E2-B3CA-4CA6F2C3F780}"/>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1EED-49E2-B3CA-4CA6F2C3F78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Personal Services</c:v>
                </c:pt>
                <c:pt idx="1">
                  <c:v>Consultants</c:v>
                </c:pt>
                <c:pt idx="2">
                  <c:v>Grant Funds/Disc.</c:v>
                </c:pt>
                <c:pt idx="3">
                  <c:v>Other</c:v>
                </c:pt>
              </c:strCache>
            </c:strRef>
          </c:cat>
          <c:val>
            <c:numRef>
              <c:f>Sheet1!$B$2:$B$5</c:f>
              <c:numCache>
                <c:formatCode>General</c:formatCode>
                <c:ptCount val="4"/>
                <c:pt idx="0" formatCode="#,##0">
                  <c:v>2229516</c:v>
                </c:pt>
                <c:pt idx="1">
                  <c:v>264000</c:v>
                </c:pt>
                <c:pt idx="2">
                  <c:v>621985</c:v>
                </c:pt>
                <c:pt idx="3">
                  <c:v>180341</c:v>
                </c:pt>
              </c:numCache>
            </c:numRef>
          </c:val>
          <c:extLst>
            <c:ext xmlns:c16="http://schemas.microsoft.com/office/drawing/2014/chart" uri="{C3380CC4-5D6E-409C-BE32-E72D297353CC}">
              <c16:uniqueId val="{00000000-FFAD-4E41-A41C-ABFEF78B2D8B}"/>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CVT FY27 PROPOSED BUDGET</c:v>
                </c:pt>
              </c:strCache>
            </c:strRef>
          </c:tx>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a:noFill/>
              </a:ln>
              <a:effectLst/>
              <a:sp3d/>
            </c:spPr>
            <c:extLst>
              <c:ext xmlns:c16="http://schemas.microsoft.com/office/drawing/2014/chart" uri="{C3380CC4-5D6E-409C-BE32-E72D297353CC}">
                <c16:uniqueId val="{00000001-E46B-45F9-A100-9715B40BB1CC}"/>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a:noFill/>
              </a:ln>
              <a:effectLst/>
              <a:sp3d/>
            </c:spPr>
            <c:extLst>
              <c:ext xmlns:c16="http://schemas.microsoft.com/office/drawing/2014/chart" uri="{C3380CC4-5D6E-409C-BE32-E72D297353CC}">
                <c16:uniqueId val="{00000001-15AD-4369-88FB-3407D92A4660}"/>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a:noFill/>
              </a:ln>
              <a:effectLst/>
              <a:sp3d/>
            </c:spPr>
            <c:extLst>
              <c:ext xmlns:c16="http://schemas.microsoft.com/office/drawing/2014/chart" uri="{C3380CC4-5D6E-409C-BE32-E72D297353CC}">
                <c16:uniqueId val="{00000005-E46B-45F9-A100-9715B40BB1C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Sheet1!$A$2:$A$4</c:f>
              <c:strCache>
                <c:ptCount val="3"/>
                <c:pt idx="0">
                  <c:v>Personal Services</c:v>
                </c:pt>
                <c:pt idx="1">
                  <c:v>MSE</c:v>
                </c:pt>
                <c:pt idx="2">
                  <c:v>DEBT SERVICE</c:v>
                </c:pt>
              </c:strCache>
            </c:strRef>
          </c:cat>
          <c:val>
            <c:numRef>
              <c:f>Sheet1!$B$2:$B$4</c:f>
              <c:numCache>
                <c:formatCode>General</c:formatCode>
                <c:ptCount val="3"/>
                <c:pt idx="0">
                  <c:v>899792</c:v>
                </c:pt>
                <c:pt idx="1">
                  <c:v>131154</c:v>
                </c:pt>
                <c:pt idx="2">
                  <c:v>46905</c:v>
                </c:pt>
              </c:numCache>
            </c:numRef>
          </c:val>
          <c:extLst>
            <c:ext xmlns:c16="http://schemas.microsoft.com/office/drawing/2014/chart" uri="{C3380CC4-5D6E-409C-BE32-E72D297353CC}">
              <c16:uniqueId val="{00000000-15AD-4369-88FB-3407D92A4660}"/>
            </c:ext>
          </c:extLst>
        </c:ser>
        <c:dLbls>
          <c:dLblPos val="ctr"/>
          <c:showLegendKey val="0"/>
          <c:showVal val="0"/>
          <c:showCatName val="1"/>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Franchise Fees</c:v>
                </c:pt>
              </c:strCache>
            </c:strRef>
          </c:tx>
          <c:spPr>
            <a:solidFill>
              <a:schemeClr val="accent1"/>
            </a:solidFill>
            <a:ln>
              <a:solidFill>
                <a:schemeClr val="accent4"/>
              </a:solidFill>
            </a:ln>
            <a:effectLst/>
            <a:sp3d>
              <a:contourClr>
                <a:schemeClr val="accent4"/>
              </a:contourClr>
            </a:sp3d>
          </c:spPr>
          <c:invertIfNegative val="0"/>
          <c:dPt>
            <c:idx val="6"/>
            <c:invertIfNegative val="0"/>
            <c:bubble3D val="0"/>
            <c:spPr>
              <a:solidFill>
                <a:schemeClr val="accent1"/>
              </a:solidFill>
              <a:ln>
                <a:solidFill>
                  <a:schemeClr val="accent4"/>
                </a:solidFill>
              </a:ln>
              <a:effectLst/>
              <a:sp3d>
                <a:contourClr>
                  <a:schemeClr val="accent4"/>
                </a:contourClr>
              </a:sp3d>
            </c:spPr>
            <c:extLst>
              <c:ext xmlns:c16="http://schemas.microsoft.com/office/drawing/2014/chart" uri="{C3380CC4-5D6E-409C-BE32-E72D297353CC}">
                <c16:uniqueId val="{00000001-1649-48A3-AEB2-6FBB38E741DA}"/>
              </c:ext>
            </c:extLst>
          </c:dPt>
          <c:dPt>
            <c:idx val="7"/>
            <c:invertIfNegative val="0"/>
            <c:bubble3D val="0"/>
            <c:spPr>
              <a:solidFill>
                <a:schemeClr val="accent1"/>
              </a:solidFill>
              <a:ln>
                <a:solidFill>
                  <a:schemeClr val="accent4"/>
                </a:solidFill>
              </a:ln>
              <a:effectLst/>
              <a:sp3d>
                <a:contourClr>
                  <a:schemeClr val="accent4"/>
                </a:contourClr>
              </a:sp3d>
            </c:spPr>
            <c:extLst>
              <c:ext xmlns:c16="http://schemas.microsoft.com/office/drawing/2014/chart" uri="{C3380CC4-5D6E-409C-BE32-E72D297353CC}">
                <c16:uniqueId val="{00000003-1649-48A3-AEB2-6FBB38E741DA}"/>
              </c:ext>
            </c:extLst>
          </c:dPt>
          <c:dPt>
            <c:idx val="8"/>
            <c:invertIfNegative val="0"/>
            <c:bubble3D val="0"/>
            <c:spPr>
              <a:solidFill>
                <a:schemeClr val="accent1"/>
              </a:solidFill>
              <a:ln>
                <a:solidFill>
                  <a:schemeClr val="accent4"/>
                </a:solidFill>
              </a:ln>
              <a:effectLst/>
              <a:sp3d>
                <a:contourClr>
                  <a:schemeClr val="accent4"/>
                </a:contourClr>
              </a:sp3d>
            </c:spPr>
            <c:extLst>
              <c:ext xmlns:c16="http://schemas.microsoft.com/office/drawing/2014/chart" uri="{C3380CC4-5D6E-409C-BE32-E72D297353CC}">
                <c16:uniqueId val="{00000005-1649-48A3-AEB2-6FBB38E741DA}"/>
              </c:ext>
            </c:extLst>
          </c:dPt>
          <c:dPt>
            <c:idx val="9"/>
            <c:invertIfNegative val="0"/>
            <c:bubble3D val="0"/>
            <c:spPr>
              <a:solidFill>
                <a:srgbClr val="FFC000"/>
              </a:solidFill>
              <a:ln>
                <a:solidFill>
                  <a:schemeClr val="accent4"/>
                </a:solidFill>
              </a:ln>
              <a:effectLst/>
              <a:sp3d>
                <a:contourClr>
                  <a:schemeClr val="accent4"/>
                </a:contourClr>
              </a:sp3d>
            </c:spPr>
            <c:extLst>
              <c:ext xmlns:c16="http://schemas.microsoft.com/office/drawing/2014/chart" uri="{C3380CC4-5D6E-409C-BE32-E72D297353CC}">
                <c16:uniqueId val="{00000006-65E3-47F0-BD6B-5347F32AB138}"/>
              </c:ext>
            </c:extLst>
          </c:dPt>
          <c:dPt>
            <c:idx val="10"/>
            <c:invertIfNegative val="0"/>
            <c:bubble3D val="0"/>
            <c:spPr>
              <a:solidFill>
                <a:srgbClr val="FFC000"/>
              </a:solidFill>
              <a:ln>
                <a:solidFill>
                  <a:schemeClr val="accent4"/>
                </a:solidFill>
              </a:ln>
              <a:effectLst/>
              <a:sp3d>
                <a:contourClr>
                  <a:schemeClr val="accent4"/>
                </a:contourClr>
              </a:sp3d>
            </c:spPr>
            <c:extLst>
              <c:ext xmlns:c16="http://schemas.microsoft.com/office/drawing/2014/chart" uri="{C3380CC4-5D6E-409C-BE32-E72D297353CC}">
                <c16:uniqueId val="{00000007-65E3-47F0-BD6B-5347F32AB138}"/>
              </c:ext>
            </c:extLst>
          </c:dPt>
          <c:dLbls>
            <c:spPr>
              <a:solidFill>
                <a:schemeClr val="accent1"/>
              </a:solidFill>
              <a:ln>
                <a:noFill/>
              </a:ln>
              <a:effectLst/>
            </c:spPr>
            <c:txPr>
              <a:bodyPr rot="0" spcFirstLastPara="1" vertOverflow="ellipsis" vert="horz" wrap="square" lIns="38100" tIns="19050" rIns="38100" bIns="19050" anchor="ctr" anchorCtr="1">
                <a:spAutoFit/>
              </a:bodyPr>
              <a:lstStyle/>
              <a:p>
                <a:pPr>
                  <a:defRPr sz="1064"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Sheet1!$A$2:$A$12</c:f>
              <c:numCache>
                <c:formatCode>General</c:formatCode>
                <c:ptCount val="11"/>
                <c:pt idx="0">
                  <c:v>2017</c:v>
                </c:pt>
                <c:pt idx="1">
                  <c:v>2018</c:v>
                </c:pt>
                <c:pt idx="2">
                  <c:v>2019</c:v>
                </c:pt>
                <c:pt idx="3">
                  <c:v>2020</c:v>
                </c:pt>
                <c:pt idx="4">
                  <c:v>2021</c:v>
                </c:pt>
                <c:pt idx="5">
                  <c:v>2022</c:v>
                </c:pt>
                <c:pt idx="6">
                  <c:v>2023</c:v>
                </c:pt>
                <c:pt idx="7">
                  <c:v>2024</c:v>
                </c:pt>
                <c:pt idx="8">
                  <c:v>2025</c:v>
                </c:pt>
                <c:pt idx="9">
                  <c:v>2026</c:v>
                </c:pt>
                <c:pt idx="10">
                  <c:v>2027</c:v>
                </c:pt>
              </c:numCache>
            </c:numRef>
          </c:cat>
          <c:val>
            <c:numRef>
              <c:f>Sheet1!$B$2:$B$12</c:f>
              <c:numCache>
                <c:formatCode>"$"#,##0</c:formatCode>
                <c:ptCount val="11"/>
                <c:pt idx="0">
                  <c:v>1233061</c:v>
                </c:pt>
                <c:pt idx="1">
                  <c:v>1133899</c:v>
                </c:pt>
                <c:pt idx="2">
                  <c:v>1076410</c:v>
                </c:pt>
                <c:pt idx="3">
                  <c:v>1027081</c:v>
                </c:pt>
                <c:pt idx="4">
                  <c:v>1000214</c:v>
                </c:pt>
                <c:pt idx="5">
                  <c:v>993885.57</c:v>
                </c:pt>
                <c:pt idx="6">
                  <c:v>948127</c:v>
                </c:pt>
                <c:pt idx="7">
                  <c:v>827386</c:v>
                </c:pt>
                <c:pt idx="8">
                  <c:v>802357</c:v>
                </c:pt>
                <c:pt idx="9">
                  <c:v>779513</c:v>
                </c:pt>
                <c:pt idx="10">
                  <c:v>820980</c:v>
                </c:pt>
              </c:numCache>
            </c:numRef>
          </c:val>
          <c:extLst>
            <c:ext xmlns:c16="http://schemas.microsoft.com/office/drawing/2014/chart" uri="{C3380CC4-5D6E-409C-BE32-E72D297353CC}">
              <c16:uniqueId val="{00000004-1649-48A3-AEB2-6FBB38E741DA}"/>
            </c:ext>
          </c:extLst>
        </c:ser>
        <c:dLbls>
          <c:showLegendKey val="0"/>
          <c:showVal val="1"/>
          <c:showCatName val="0"/>
          <c:showSerName val="0"/>
          <c:showPercent val="0"/>
          <c:showBubbleSize val="0"/>
        </c:dLbls>
        <c:gapWidth val="79"/>
        <c:shape val="box"/>
        <c:axId val="750976120"/>
        <c:axId val="750978088"/>
        <c:axId val="0"/>
      </c:bar3DChart>
      <c:catAx>
        <c:axId val="750976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1" i="0" u="none" strike="noStrike" kern="1200" cap="all" spc="120" normalizeH="0" baseline="0">
                <a:solidFill>
                  <a:schemeClr val="tx1">
                    <a:lumMod val="65000"/>
                    <a:lumOff val="35000"/>
                  </a:schemeClr>
                </a:solidFill>
                <a:highlight>
                  <a:srgbClr val="FFFF00"/>
                </a:highlight>
                <a:latin typeface="+mn-lt"/>
                <a:ea typeface="+mn-ea"/>
                <a:cs typeface="+mn-cs"/>
              </a:defRPr>
            </a:pPr>
            <a:endParaRPr lang="en-US"/>
          </a:p>
        </c:txPr>
        <c:crossAx val="750978088"/>
        <c:crosses val="autoZero"/>
        <c:auto val="1"/>
        <c:lblAlgn val="ctr"/>
        <c:lblOffset val="100"/>
        <c:noMultiLvlLbl val="0"/>
      </c:catAx>
      <c:valAx>
        <c:axId val="750978088"/>
        <c:scaling>
          <c:orientation val="minMax"/>
        </c:scaling>
        <c:delete val="1"/>
        <c:axPos val="l"/>
        <c:numFmt formatCode="&quot;$&quot;#,##0" sourceLinked="1"/>
        <c:majorTickMark val="none"/>
        <c:minorTickMark val="none"/>
        <c:tickLblPos val="nextTo"/>
        <c:crossAx val="75097612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064" b="1"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BEE94D-F096-4ABD-BF8C-3FCCB8065A73}"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50175724-DC90-4066-81C8-4A45C7B8D21B}">
      <dgm:prSet phldrT="[Text]"/>
      <dgm:spPr/>
      <dgm:t>
        <a:bodyPr/>
        <a:lstStyle/>
        <a:p>
          <a:r>
            <a:rPr lang="en-US" b="0">
              <a:solidFill>
                <a:schemeClr val="bg1"/>
              </a:solidFill>
            </a:rPr>
            <a:t>Legislative/Financial/Admin Support Div.</a:t>
          </a:r>
        </a:p>
      </dgm:t>
    </dgm:pt>
    <dgm:pt modelId="{BA201E4A-3F53-484E-93A9-20B94306169F}" type="parTrans" cxnId="{9A573FAC-EA9E-4C9C-95AB-339E9F277444}">
      <dgm:prSet/>
      <dgm:spPr/>
      <dgm:t>
        <a:bodyPr/>
        <a:lstStyle/>
        <a:p>
          <a:endParaRPr lang="en-US"/>
        </a:p>
      </dgm:t>
    </dgm:pt>
    <dgm:pt modelId="{83642DA6-2567-46D7-88C6-372BC2DE97F2}" type="sibTrans" cxnId="{9A573FAC-EA9E-4C9C-95AB-339E9F277444}">
      <dgm:prSet/>
      <dgm:spPr/>
      <dgm:t>
        <a:bodyPr/>
        <a:lstStyle/>
        <a:p>
          <a:endParaRPr lang="en-US"/>
        </a:p>
      </dgm:t>
    </dgm:pt>
    <dgm:pt modelId="{3F9B6D6D-D41E-41AB-B92A-7C7137D2A08D}">
      <dgm:prSet phldrT="[Text]"/>
      <dgm:spPr/>
      <dgm:t>
        <a:bodyPr/>
        <a:lstStyle/>
        <a:p>
          <a:r>
            <a:rPr lang="en-US"/>
            <a:t>Provide Support to Council Members</a:t>
          </a:r>
        </a:p>
      </dgm:t>
    </dgm:pt>
    <dgm:pt modelId="{30735E60-7CDC-41F2-B616-A9AF4641E326}" type="parTrans" cxnId="{FABBCF43-69F1-4046-8905-C8319229D873}">
      <dgm:prSet/>
      <dgm:spPr/>
      <dgm:t>
        <a:bodyPr/>
        <a:lstStyle/>
        <a:p>
          <a:endParaRPr lang="en-US"/>
        </a:p>
      </dgm:t>
    </dgm:pt>
    <dgm:pt modelId="{C1AC7A78-5662-4CFF-9C51-44A1C4C8E6A8}" type="sibTrans" cxnId="{FABBCF43-69F1-4046-8905-C8319229D873}">
      <dgm:prSet/>
      <dgm:spPr/>
      <dgm:t>
        <a:bodyPr/>
        <a:lstStyle/>
        <a:p>
          <a:endParaRPr lang="en-US"/>
        </a:p>
      </dgm:t>
    </dgm:pt>
    <dgm:pt modelId="{0EDADBFE-3F12-4977-A1F3-9B9F8256887C}">
      <dgm:prSet phldrT="[Text]"/>
      <dgm:spPr/>
      <dgm:t>
        <a:bodyPr/>
        <a:lstStyle/>
        <a:p>
          <a:r>
            <a:rPr lang="en-US"/>
            <a:t>Process Scholarships, Fund Requests, Payments </a:t>
          </a:r>
        </a:p>
      </dgm:t>
    </dgm:pt>
    <dgm:pt modelId="{E5DBE68B-1075-4231-915B-F23292816908}" type="parTrans" cxnId="{B64E8A7C-1DB9-4365-A212-844D4F76F04B}">
      <dgm:prSet/>
      <dgm:spPr/>
      <dgm:t>
        <a:bodyPr/>
        <a:lstStyle/>
        <a:p>
          <a:endParaRPr lang="en-US"/>
        </a:p>
      </dgm:t>
    </dgm:pt>
    <dgm:pt modelId="{F705715B-08D2-4076-8BEE-0510767EDB8C}" type="sibTrans" cxnId="{B64E8A7C-1DB9-4365-A212-844D4F76F04B}">
      <dgm:prSet/>
      <dgm:spPr/>
      <dgm:t>
        <a:bodyPr/>
        <a:lstStyle/>
        <a:p>
          <a:endParaRPr lang="en-US"/>
        </a:p>
      </dgm:t>
    </dgm:pt>
    <dgm:pt modelId="{ACA9E7A6-7112-412C-929B-1786AD1490B7}">
      <dgm:prSet/>
      <dgm:spPr/>
      <dgm:t>
        <a:bodyPr/>
        <a:lstStyle/>
        <a:p>
          <a:r>
            <a:rPr lang="en-US" b="1">
              <a:solidFill>
                <a:schemeClr val="bg1"/>
              </a:solidFill>
            </a:rPr>
            <a:t>WITN/Social Media</a:t>
          </a:r>
        </a:p>
      </dgm:t>
    </dgm:pt>
    <dgm:pt modelId="{88679713-D737-4BD6-B2F6-6A1542F10D07}" type="parTrans" cxnId="{3FF34AD5-4126-4063-BBED-BA2F4F103D21}">
      <dgm:prSet/>
      <dgm:spPr/>
      <dgm:t>
        <a:bodyPr/>
        <a:lstStyle/>
        <a:p>
          <a:endParaRPr lang="en-US"/>
        </a:p>
      </dgm:t>
    </dgm:pt>
    <dgm:pt modelId="{0443C519-3130-46F5-8A59-6FD62C3F3875}" type="sibTrans" cxnId="{3FF34AD5-4126-4063-BBED-BA2F4F103D21}">
      <dgm:prSet/>
      <dgm:spPr/>
      <dgm:t>
        <a:bodyPr/>
        <a:lstStyle/>
        <a:p>
          <a:endParaRPr lang="en-US"/>
        </a:p>
      </dgm:t>
    </dgm:pt>
    <dgm:pt modelId="{2FAF6C7A-4F4C-47FF-8252-BE9C996066FB}">
      <dgm:prSet/>
      <dgm:spPr/>
      <dgm:t>
        <a:bodyPr/>
        <a:lstStyle/>
        <a:p>
          <a:r>
            <a:rPr lang="en-US" b="1">
              <a:solidFill>
                <a:schemeClr val="bg1"/>
              </a:solidFill>
            </a:rPr>
            <a:t>City Clerk</a:t>
          </a:r>
        </a:p>
      </dgm:t>
    </dgm:pt>
    <dgm:pt modelId="{33A67902-F10C-4CCE-AE6F-2C9345DD8F62}" type="parTrans" cxnId="{AC4EB9D9-4D6D-4179-B364-67334DBD5D87}">
      <dgm:prSet/>
      <dgm:spPr/>
      <dgm:t>
        <a:bodyPr/>
        <a:lstStyle/>
        <a:p>
          <a:endParaRPr lang="en-US"/>
        </a:p>
      </dgm:t>
    </dgm:pt>
    <dgm:pt modelId="{DF726484-75C1-40FF-9605-4062EB107F93}" type="sibTrans" cxnId="{AC4EB9D9-4D6D-4179-B364-67334DBD5D87}">
      <dgm:prSet/>
      <dgm:spPr/>
      <dgm:t>
        <a:bodyPr/>
        <a:lstStyle/>
        <a:p>
          <a:endParaRPr lang="en-US"/>
        </a:p>
      </dgm:t>
    </dgm:pt>
    <dgm:pt modelId="{12DA88D5-08AD-4A41-A766-A4A2FE07325D}">
      <dgm:prSet/>
      <dgm:spPr/>
      <dgm:t>
        <a:bodyPr/>
        <a:lstStyle/>
        <a:p>
          <a:r>
            <a:rPr lang="en-US" b="1">
              <a:solidFill>
                <a:schemeClr val="bg1"/>
              </a:solidFill>
            </a:rPr>
            <a:t>Communications</a:t>
          </a:r>
        </a:p>
      </dgm:t>
    </dgm:pt>
    <dgm:pt modelId="{ECFC8A4E-97F4-4CDD-9B27-71A3D5349196}" type="parTrans" cxnId="{8E0E02F7-6631-4326-8E97-7DC1D24FAE1D}">
      <dgm:prSet/>
      <dgm:spPr/>
      <dgm:t>
        <a:bodyPr/>
        <a:lstStyle/>
        <a:p>
          <a:endParaRPr lang="en-US"/>
        </a:p>
      </dgm:t>
    </dgm:pt>
    <dgm:pt modelId="{224696F1-CF91-486A-9534-F441F8DE2F70}" type="sibTrans" cxnId="{8E0E02F7-6631-4326-8E97-7DC1D24FAE1D}">
      <dgm:prSet/>
      <dgm:spPr/>
      <dgm:t>
        <a:bodyPr/>
        <a:lstStyle/>
        <a:p>
          <a:endParaRPr lang="en-US"/>
        </a:p>
      </dgm:t>
    </dgm:pt>
    <dgm:pt modelId="{4A913C40-D3C1-4D79-8427-FD1F6E593F4D}">
      <dgm:prSet/>
      <dgm:spPr/>
      <dgm:t>
        <a:bodyPr/>
        <a:lstStyle/>
        <a:p>
          <a:r>
            <a:rPr lang="en-US"/>
            <a:t>Government Programs that Promote the City of Wilmington; Social Media promoting City; Council &amp; WITN Website</a:t>
          </a:r>
        </a:p>
      </dgm:t>
    </dgm:pt>
    <dgm:pt modelId="{B35F9CFA-2273-4C1C-86FF-58CAF504CD82}" type="parTrans" cxnId="{5A903AED-51C3-4324-91A7-05E5A1575934}">
      <dgm:prSet/>
      <dgm:spPr/>
      <dgm:t>
        <a:bodyPr/>
        <a:lstStyle/>
        <a:p>
          <a:endParaRPr lang="en-US"/>
        </a:p>
      </dgm:t>
    </dgm:pt>
    <dgm:pt modelId="{DC4075AB-2090-4ECF-925B-EC3997739A35}" type="sibTrans" cxnId="{5A903AED-51C3-4324-91A7-05E5A1575934}">
      <dgm:prSet/>
      <dgm:spPr/>
      <dgm:t>
        <a:bodyPr/>
        <a:lstStyle/>
        <a:p>
          <a:endParaRPr lang="en-US"/>
        </a:p>
      </dgm:t>
    </dgm:pt>
    <dgm:pt modelId="{C071FBE4-2851-4553-95EF-0BEFEEBA31EE}">
      <dgm:prSet/>
      <dgm:spPr/>
      <dgm:t>
        <a:bodyPr/>
        <a:lstStyle/>
        <a:p>
          <a:r>
            <a:rPr lang="en-US"/>
            <a:t>Official Custodian of City Records/Council Meetings</a:t>
          </a:r>
        </a:p>
      </dgm:t>
    </dgm:pt>
    <dgm:pt modelId="{9D634047-30F3-4D94-90D7-6371F38F0DB2}" type="parTrans" cxnId="{DE93D4BE-0584-4F5F-B8CA-D532F83F7D9C}">
      <dgm:prSet/>
      <dgm:spPr/>
      <dgm:t>
        <a:bodyPr/>
        <a:lstStyle/>
        <a:p>
          <a:endParaRPr lang="en-US"/>
        </a:p>
      </dgm:t>
    </dgm:pt>
    <dgm:pt modelId="{BCAC9392-6436-4B0B-B8F4-C13AC98C1924}" type="sibTrans" cxnId="{DE93D4BE-0584-4F5F-B8CA-D532F83F7D9C}">
      <dgm:prSet/>
      <dgm:spPr/>
      <dgm:t>
        <a:bodyPr/>
        <a:lstStyle/>
        <a:p>
          <a:endParaRPr lang="en-US"/>
        </a:p>
      </dgm:t>
    </dgm:pt>
    <dgm:pt modelId="{0124126D-AD41-42B2-AC4B-D690B2C3E2B1}">
      <dgm:prSet/>
      <dgm:spPr/>
      <dgm:t>
        <a:bodyPr/>
        <a:lstStyle/>
        <a:p>
          <a:pPr rtl="0"/>
          <a:r>
            <a:rPr lang="en-US"/>
            <a:t>Media, New Releases, Public Relations, </a:t>
          </a:r>
          <a:r>
            <a:rPr lang="en-US">
              <a:latin typeface="Calibri Light" panose="020F0302020204030204"/>
            </a:rPr>
            <a:t>Event Coordination</a:t>
          </a:r>
          <a:endParaRPr lang="en-US"/>
        </a:p>
      </dgm:t>
    </dgm:pt>
    <dgm:pt modelId="{5F826EA2-1A40-4F7E-9640-7C748EDC60A2}" type="parTrans" cxnId="{1D1596C3-6947-485E-9B69-E61DF7600FB1}">
      <dgm:prSet/>
      <dgm:spPr/>
      <dgm:t>
        <a:bodyPr/>
        <a:lstStyle/>
        <a:p>
          <a:endParaRPr lang="en-US"/>
        </a:p>
      </dgm:t>
    </dgm:pt>
    <dgm:pt modelId="{375DC0FF-63EB-4EFF-97F6-C63C26D87705}" type="sibTrans" cxnId="{1D1596C3-6947-485E-9B69-E61DF7600FB1}">
      <dgm:prSet/>
      <dgm:spPr/>
      <dgm:t>
        <a:bodyPr/>
        <a:lstStyle/>
        <a:p>
          <a:endParaRPr lang="en-US"/>
        </a:p>
      </dgm:t>
    </dgm:pt>
    <dgm:pt modelId="{FE55ACA2-1F9C-4CB6-938A-7C2EB3133BD5}">
      <dgm:prSet/>
      <dgm:spPr/>
      <dgm:t>
        <a:bodyPr/>
        <a:lstStyle/>
        <a:p>
          <a:r>
            <a:rPr lang="en-US"/>
            <a:t>Scripts/PSA’s</a:t>
          </a:r>
        </a:p>
      </dgm:t>
    </dgm:pt>
    <dgm:pt modelId="{5A43AA9D-FD4F-4ADB-A985-D8C5FD18218F}" type="parTrans" cxnId="{B6772187-6AE4-4BCF-BC3C-E01EC4A8E017}">
      <dgm:prSet/>
      <dgm:spPr/>
      <dgm:t>
        <a:bodyPr/>
        <a:lstStyle/>
        <a:p>
          <a:endParaRPr lang="en-US"/>
        </a:p>
      </dgm:t>
    </dgm:pt>
    <dgm:pt modelId="{43EE044E-8B9C-4262-AB4C-1AD98ED0476A}" type="sibTrans" cxnId="{B6772187-6AE4-4BCF-BC3C-E01EC4A8E017}">
      <dgm:prSet/>
      <dgm:spPr/>
      <dgm:t>
        <a:bodyPr/>
        <a:lstStyle/>
        <a:p>
          <a:endParaRPr lang="en-US"/>
        </a:p>
      </dgm:t>
    </dgm:pt>
    <dgm:pt modelId="{A979081A-16CE-48A4-91E6-E53A773E01E7}">
      <dgm:prSet/>
      <dgm:spPr/>
      <dgm:t>
        <a:bodyPr/>
        <a:lstStyle/>
        <a:p>
          <a:r>
            <a:rPr lang="en-US"/>
            <a:t>Grant and Contract Management/Oversight</a:t>
          </a:r>
        </a:p>
      </dgm:t>
    </dgm:pt>
    <dgm:pt modelId="{7F019881-4A1E-4E50-A616-D424895A5947}" type="parTrans" cxnId="{0C0D33B1-E235-4130-9FE8-F57FD11ADDD9}">
      <dgm:prSet/>
      <dgm:spPr/>
      <dgm:t>
        <a:bodyPr/>
        <a:lstStyle/>
        <a:p>
          <a:endParaRPr lang="en-US"/>
        </a:p>
      </dgm:t>
    </dgm:pt>
    <dgm:pt modelId="{85E83BB9-C5C8-4F3B-994C-194977B2E96B}" type="sibTrans" cxnId="{0C0D33B1-E235-4130-9FE8-F57FD11ADDD9}">
      <dgm:prSet/>
      <dgm:spPr/>
      <dgm:t>
        <a:bodyPr/>
        <a:lstStyle/>
        <a:p>
          <a:endParaRPr lang="en-US"/>
        </a:p>
      </dgm:t>
    </dgm:pt>
    <dgm:pt modelId="{1C2A5580-183D-4595-B263-D61E638103BE}">
      <dgm:prSet/>
      <dgm:spPr/>
      <dgm:t>
        <a:bodyPr/>
        <a:lstStyle/>
        <a:p>
          <a:r>
            <a:rPr lang="en-US"/>
            <a:t>Legislative Ordinances, Council Agenda</a:t>
          </a:r>
        </a:p>
      </dgm:t>
    </dgm:pt>
    <dgm:pt modelId="{27183F9A-06D3-46B0-BE9D-E4119396071F}" type="parTrans" cxnId="{D2A12095-D5AC-4B3F-8A21-157B212775D9}">
      <dgm:prSet/>
      <dgm:spPr/>
      <dgm:t>
        <a:bodyPr/>
        <a:lstStyle/>
        <a:p>
          <a:endParaRPr lang="en-US"/>
        </a:p>
      </dgm:t>
    </dgm:pt>
    <dgm:pt modelId="{D2E0AC5C-2243-47DA-BECB-EA5F283DED57}" type="sibTrans" cxnId="{D2A12095-D5AC-4B3F-8A21-157B212775D9}">
      <dgm:prSet/>
      <dgm:spPr/>
      <dgm:t>
        <a:bodyPr/>
        <a:lstStyle/>
        <a:p>
          <a:endParaRPr lang="en-US"/>
        </a:p>
      </dgm:t>
    </dgm:pt>
    <dgm:pt modelId="{C2F98505-B04F-4668-A392-C3D51463025E}">
      <dgm:prSet/>
      <dgm:spPr/>
      <dgm:t>
        <a:bodyPr/>
        <a:lstStyle/>
        <a:p>
          <a:r>
            <a:rPr lang="en-US"/>
            <a:t>Council website/Council Social Media</a:t>
          </a:r>
        </a:p>
      </dgm:t>
    </dgm:pt>
    <dgm:pt modelId="{73BF4407-4BC4-4874-8E6A-79D7AA14F108}" type="parTrans" cxnId="{7B67AD81-BFBA-4FD4-9015-65C8B875509F}">
      <dgm:prSet/>
      <dgm:spPr/>
      <dgm:t>
        <a:bodyPr/>
        <a:lstStyle/>
        <a:p>
          <a:endParaRPr lang="en-US"/>
        </a:p>
      </dgm:t>
    </dgm:pt>
    <dgm:pt modelId="{130E8011-78CD-4975-8C74-40060F577765}" type="sibTrans" cxnId="{7B67AD81-BFBA-4FD4-9015-65C8B875509F}">
      <dgm:prSet/>
      <dgm:spPr/>
      <dgm:t>
        <a:bodyPr/>
        <a:lstStyle/>
        <a:p>
          <a:endParaRPr lang="en-US"/>
        </a:p>
      </dgm:t>
    </dgm:pt>
    <dgm:pt modelId="{E17A6BB9-8CD5-42D8-B465-3233925DDB4E}">
      <dgm:prSet/>
      <dgm:spPr/>
      <dgm:t>
        <a:bodyPr/>
        <a:lstStyle/>
        <a:p>
          <a:r>
            <a:rPr lang="en-US"/>
            <a:t>FOIA </a:t>
          </a:r>
        </a:p>
      </dgm:t>
    </dgm:pt>
    <dgm:pt modelId="{14C26A10-D5D8-4E16-A3FA-6F356F3035F2}" type="parTrans" cxnId="{069769DE-F651-4BC7-B551-D7CFC1DB1728}">
      <dgm:prSet/>
      <dgm:spPr/>
      <dgm:t>
        <a:bodyPr/>
        <a:lstStyle/>
        <a:p>
          <a:endParaRPr lang="en-US"/>
        </a:p>
      </dgm:t>
    </dgm:pt>
    <dgm:pt modelId="{1E0AA2EE-86AF-46E5-A234-7F1FB1C84F3F}" type="sibTrans" cxnId="{069769DE-F651-4BC7-B551-D7CFC1DB1728}">
      <dgm:prSet/>
      <dgm:spPr/>
      <dgm:t>
        <a:bodyPr/>
        <a:lstStyle/>
        <a:p>
          <a:endParaRPr lang="en-US"/>
        </a:p>
      </dgm:t>
    </dgm:pt>
    <dgm:pt modelId="{D442F4DB-5206-471A-8416-36AC76C85D50}">
      <dgm:prSet/>
      <dgm:spPr/>
      <dgm:t>
        <a:bodyPr/>
        <a:lstStyle/>
        <a:p>
          <a:r>
            <a:rPr lang="en-US"/>
            <a:t>Attest Mayor and President </a:t>
          </a:r>
        </a:p>
      </dgm:t>
    </dgm:pt>
    <dgm:pt modelId="{67D0153E-2C98-4A63-AE3A-E486AA8834F6}" type="parTrans" cxnId="{D77E43C9-FE9B-4D3F-B5CD-B2472221CC09}">
      <dgm:prSet/>
      <dgm:spPr/>
      <dgm:t>
        <a:bodyPr/>
        <a:lstStyle/>
        <a:p>
          <a:endParaRPr lang="en-US"/>
        </a:p>
      </dgm:t>
    </dgm:pt>
    <dgm:pt modelId="{F1F5F3BC-EF02-43C9-AD77-369631820AC2}" type="sibTrans" cxnId="{D77E43C9-FE9B-4D3F-B5CD-B2472221CC09}">
      <dgm:prSet/>
      <dgm:spPr/>
      <dgm:t>
        <a:bodyPr/>
        <a:lstStyle/>
        <a:p>
          <a:endParaRPr lang="en-US"/>
        </a:p>
      </dgm:t>
    </dgm:pt>
    <dgm:pt modelId="{12A2B152-1D00-48E2-8C90-89EC1DFFE41F}">
      <dgm:prSet/>
      <dgm:spPr/>
      <dgm:t>
        <a:bodyPr/>
        <a:lstStyle/>
        <a:p>
          <a:r>
            <a:rPr lang="en-US"/>
            <a:t>Collaborate with PEG/Comcast Franchise Agreement, Assist TPO</a:t>
          </a:r>
        </a:p>
        <a:p>
          <a:endParaRPr lang="en-US"/>
        </a:p>
      </dgm:t>
    </dgm:pt>
    <dgm:pt modelId="{EFEDE5AD-2963-4942-9BE9-09DB0DEF0FD6}" type="parTrans" cxnId="{D6FDD9EA-0E31-47A5-803F-4EF650DD40F9}">
      <dgm:prSet/>
      <dgm:spPr/>
      <dgm:t>
        <a:bodyPr/>
        <a:lstStyle/>
        <a:p>
          <a:endParaRPr lang="en-US"/>
        </a:p>
      </dgm:t>
    </dgm:pt>
    <dgm:pt modelId="{7AC47AC4-55E6-4AB4-B153-586DEC4C92C5}" type="sibTrans" cxnId="{D6FDD9EA-0E31-47A5-803F-4EF650DD40F9}">
      <dgm:prSet/>
      <dgm:spPr/>
      <dgm:t>
        <a:bodyPr/>
        <a:lstStyle/>
        <a:p>
          <a:endParaRPr lang="en-US"/>
        </a:p>
      </dgm:t>
    </dgm:pt>
    <dgm:pt modelId="{A89DEFAB-76F1-4B22-A3CF-928191F400E6}">
      <dgm:prSet/>
      <dgm:spPr/>
      <dgm:t>
        <a:bodyPr/>
        <a:lstStyle/>
        <a:p>
          <a:r>
            <a:rPr lang="en-US"/>
            <a:t>NCC County – airing and recording NCC committee and Council meetings</a:t>
          </a:r>
        </a:p>
      </dgm:t>
    </dgm:pt>
    <dgm:pt modelId="{E7239F3D-A4D1-4EFB-BE72-B368A84C2A28}" type="parTrans" cxnId="{60CA4649-55AF-474A-9093-BE9E670AB8B9}">
      <dgm:prSet/>
      <dgm:spPr/>
      <dgm:t>
        <a:bodyPr/>
        <a:lstStyle/>
        <a:p>
          <a:endParaRPr lang="en-US"/>
        </a:p>
      </dgm:t>
    </dgm:pt>
    <dgm:pt modelId="{1F412457-9F53-45FC-9548-AAD537C2BED6}" type="sibTrans" cxnId="{60CA4649-55AF-474A-9093-BE9E670AB8B9}">
      <dgm:prSet/>
      <dgm:spPr/>
      <dgm:t>
        <a:bodyPr/>
        <a:lstStyle/>
        <a:p>
          <a:endParaRPr lang="en-US"/>
        </a:p>
      </dgm:t>
    </dgm:pt>
    <dgm:pt modelId="{610EC352-D7D3-4925-99B4-B65D4E22B6AB}">
      <dgm:prSet/>
      <dgm:spPr/>
      <dgm:t>
        <a:bodyPr/>
        <a:lstStyle/>
        <a:p>
          <a:r>
            <a:rPr lang="en-US" b="1">
              <a:solidFill>
                <a:schemeClr val="bg1"/>
              </a:solidFill>
            </a:rPr>
            <a:t>Research/Policy</a:t>
          </a:r>
        </a:p>
      </dgm:t>
    </dgm:pt>
    <dgm:pt modelId="{9A5D58E4-BE55-435B-BE86-E343338A31F3}" type="parTrans" cxnId="{B58B605A-49D6-402D-92A1-EAE4A96B8311}">
      <dgm:prSet/>
      <dgm:spPr/>
      <dgm:t>
        <a:bodyPr/>
        <a:lstStyle/>
        <a:p>
          <a:endParaRPr lang="en-US"/>
        </a:p>
      </dgm:t>
    </dgm:pt>
    <dgm:pt modelId="{4D8DF2C5-F364-4F4E-9D62-C9DAED8D12FF}" type="sibTrans" cxnId="{B58B605A-49D6-402D-92A1-EAE4A96B8311}">
      <dgm:prSet/>
      <dgm:spPr/>
      <dgm:t>
        <a:bodyPr/>
        <a:lstStyle/>
        <a:p>
          <a:endParaRPr lang="en-US"/>
        </a:p>
      </dgm:t>
    </dgm:pt>
    <dgm:pt modelId="{2AB8DB8D-93F4-4275-97F4-47813F2FF156}">
      <dgm:prSet/>
      <dgm:spPr/>
      <dgm:t>
        <a:bodyPr/>
        <a:lstStyle/>
        <a:p>
          <a:r>
            <a:rPr lang="en-US"/>
            <a:t>News/Programs – focus on City of Wilmington</a:t>
          </a:r>
        </a:p>
      </dgm:t>
    </dgm:pt>
    <dgm:pt modelId="{D30E7B3A-E442-4B65-820B-177FB9E569BE}" type="sibTrans" cxnId="{F424613B-23FD-410E-B9EC-25C16F90A466}">
      <dgm:prSet/>
      <dgm:spPr/>
      <dgm:t>
        <a:bodyPr/>
        <a:lstStyle/>
        <a:p>
          <a:endParaRPr lang="en-US"/>
        </a:p>
      </dgm:t>
    </dgm:pt>
    <dgm:pt modelId="{60092501-F010-4CD8-8CE0-F1C42A297843}" type="parTrans" cxnId="{F424613B-23FD-410E-B9EC-25C16F90A466}">
      <dgm:prSet/>
      <dgm:spPr/>
      <dgm:t>
        <a:bodyPr/>
        <a:lstStyle/>
        <a:p>
          <a:endParaRPr lang="en-US"/>
        </a:p>
      </dgm:t>
    </dgm:pt>
    <dgm:pt modelId="{BBF8B137-D306-443B-B5C3-D675812ECC6D}">
      <dgm:prSet/>
      <dgm:spPr/>
      <dgm:t>
        <a:bodyPr/>
        <a:lstStyle/>
        <a:p>
          <a:r>
            <a:rPr lang="en-US"/>
            <a:t>Research, Policy, Draft Non- Legislative Resolutions</a:t>
          </a:r>
          <a:endParaRPr lang="en-US" b="1">
            <a:solidFill>
              <a:schemeClr val="tx1"/>
            </a:solidFill>
          </a:endParaRPr>
        </a:p>
      </dgm:t>
    </dgm:pt>
    <dgm:pt modelId="{A1C52A02-DC45-4906-8019-411F56E9F736}" type="parTrans" cxnId="{576C7856-A7DC-4BE4-8E76-1CE6CE3E5AA8}">
      <dgm:prSet/>
      <dgm:spPr/>
      <dgm:t>
        <a:bodyPr/>
        <a:lstStyle/>
        <a:p>
          <a:endParaRPr lang="en-US"/>
        </a:p>
      </dgm:t>
    </dgm:pt>
    <dgm:pt modelId="{041794FE-7FA8-4FF9-80BE-B3B9E2DA70CE}" type="sibTrans" cxnId="{576C7856-A7DC-4BE4-8E76-1CE6CE3E5AA8}">
      <dgm:prSet/>
      <dgm:spPr/>
      <dgm:t>
        <a:bodyPr/>
        <a:lstStyle/>
        <a:p>
          <a:endParaRPr lang="en-US"/>
        </a:p>
      </dgm:t>
    </dgm:pt>
    <dgm:pt modelId="{50DEB113-0790-4624-BA69-D2434746EDE6}">
      <dgm:prSet/>
      <dgm:spPr/>
      <dgm:t>
        <a:bodyPr/>
        <a:lstStyle/>
        <a:p>
          <a:r>
            <a:rPr lang="en-US"/>
            <a:t>Strategic Plan</a:t>
          </a:r>
          <a:endParaRPr lang="en-US" b="1">
            <a:solidFill>
              <a:schemeClr val="tx1"/>
            </a:solidFill>
          </a:endParaRPr>
        </a:p>
      </dgm:t>
    </dgm:pt>
    <dgm:pt modelId="{180E6834-5116-4934-A3A6-56620E369DBC}" type="parTrans" cxnId="{43D54B16-5D38-4B9E-BB71-6512A126B288}">
      <dgm:prSet/>
      <dgm:spPr/>
      <dgm:t>
        <a:bodyPr/>
        <a:lstStyle/>
        <a:p>
          <a:endParaRPr lang="en-US"/>
        </a:p>
      </dgm:t>
    </dgm:pt>
    <dgm:pt modelId="{2B9D715D-58A1-488F-8F9B-41D24AF345EC}" type="sibTrans" cxnId="{43D54B16-5D38-4B9E-BB71-6512A126B288}">
      <dgm:prSet/>
      <dgm:spPr/>
      <dgm:t>
        <a:bodyPr/>
        <a:lstStyle/>
        <a:p>
          <a:endParaRPr lang="en-US"/>
        </a:p>
      </dgm:t>
    </dgm:pt>
    <dgm:pt modelId="{A34B7FDC-CAE5-4016-8241-99363640A9B8}">
      <dgm:prSet/>
      <dgm:spPr/>
      <dgm:t>
        <a:bodyPr/>
        <a:lstStyle/>
        <a:p>
          <a:r>
            <a:rPr lang="en-US" b="0">
              <a:solidFill>
                <a:schemeClr val="tx1"/>
              </a:solidFill>
            </a:rPr>
            <a:t>Special Projects -Disparity Study, Police Accountability Review Board, Violence Reduction</a:t>
          </a:r>
        </a:p>
      </dgm:t>
    </dgm:pt>
    <dgm:pt modelId="{EEE2BC1D-F044-4B21-97EF-F3622C813CCC}" type="parTrans" cxnId="{7EC147B0-B0A6-4B88-943B-2023A82696FF}">
      <dgm:prSet/>
      <dgm:spPr/>
      <dgm:t>
        <a:bodyPr/>
        <a:lstStyle/>
        <a:p>
          <a:endParaRPr lang="en-US"/>
        </a:p>
      </dgm:t>
    </dgm:pt>
    <dgm:pt modelId="{D9A80AA8-A8B7-4792-9050-FFA7C1D3B894}" type="sibTrans" cxnId="{7EC147B0-B0A6-4B88-943B-2023A82696FF}">
      <dgm:prSet/>
      <dgm:spPr/>
      <dgm:t>
        <a:bodyPr/>
        <a:lstStyle/>
        <a:p>
          <a:endParaRPr lang="en-US"/>
        </a:p>
      </dgm:t>
    </dgm:pt>
    <dgm:pt modelId="{EB65957C-1197-45C9-9A19-1AD91B4EFE56}">
      <dgm:prSet/>
      <dgm:spPr/>
      <dgm:t>
        <a:bodyPr/>
        <a:lstStyle/>
        <a:p>
          <a:r>
            <a:rPr lang="en-US" b="1">
              <a:solidFill>
                <a:schemeClr val="bg1"/>
              </a:solidFill>
            </a:rPr>
            <a:t>Office of Educational Advocacy</a:t>
          </a:r>
        </a:p>
      </dgm:t>
    </dgm:pt>
    <dgm:pt modelId="{D125FE71-E5FB-4D8A-B41B-E8E2F9232596}" type="parTrans" cxnId="{5E12C884-71B9-4242-B1C9-DB21E0E0D54F}">
      <dgm:prSet/>
      <dgm:spPr/>
      <dgm:t>
        <a:bodyPr/>
        <a:lstStyle/>
        <a:p>
          <a:endParaRPr lang="en-US"/>
        </a:p>
      </dgm:t>
    </dgm:pt>
    <dgm:pt modelId="{AB961589-0BA7-4E7C-8C00-38D0B71666F7}" type="sibTrans" cxnId="{5E12C884-71B9-4242-B1C9-DB21E0E0D54F}">
      <dgm:prSet/>
      <dgm:spPr/>
      <dgm:t>
        <a:bodyPr/>
        <a:lstStyle/>
        <a:p>
          <a:endParaRPr lang="en-US"/>
        </a:p>
      </dgm:t>
    </dgm:pt>
    <dgm:pt modelId="{34853DC2-2495-44B5-9F6C-721071599837}">
      <dgm:prSet/>
      <dgm:spPr/>
      <dgm:t>
        <a:bodyPr/>
        <a:lstStyle/>
        <a:p>
          <a:r>
            <a:rPr lang="en-US" b="0">
              <a:solidFill>
                <a:schemeClr val="tx1"/>
              </a:solidFill>
            </a:rPr>
            <a:t>Advocate for the educational needs and rights of the youth of the City of Wilmington</a:t>
          </a:r>
        </a:p>
      </dgm:t>
    </dgm:pt>
    <dgm:pt modelId="{18114563-2C61-4693-B05C-5C62E0E0FF31}" type="parTrans" cxnId="{56FB3CA4-E6AE-470D-A838-B4C6FEA79D01}">
      <dgm:prSet/>
      <dgm:spPr/>
      <dgm:t>
        <a:bodyPr/>
        <a:lstStyle/>
        <a:p>
          <a:endParaRPr lang="en-US"/>
        </a:p>
      </dgm:t>
    </dgm:pt>
    <dgm:pt modelId="{1C1D7D24-5370-4D4C-BC85-003F43C052B8}" type="sibTrans" cxnId="{56FB3CA4-E6AE-470D-A838-B4C6FEA79D01}">
      <dgm:prSet/>
      <dgm:spPr/>
      <dgm:t>
        <a:bodyPr/>
        <a:lstStyle/>
        <a:p>
          <a:endParaRPr lang="en-US"/>
        </a:p>
      </dgm:t>
    </dgm:pt>
    <dgm:pt modelId="{FFD83307-B755-48FA-9087-F21A15C072C6}">
      <dgm:prSet/>
      <dgm:spPr/>
      <dgm:t>
        <a:bodyPr/>
        <a:lstStyle/>
        <a:p>
          <a:r>
            <a:rPr lang="en-US" b="0">
              <a:solidFill>
                <a:schemeClr val="tx1"/>
              </a:solidFill>
            </a:rPr>
            <a:t>Develop and Support Evidence-based solutions to address educational needs and rights</a:t>
          </a:r>
        </a:p>
      </dgm:t>
    </dgm:pt>
    <dgm:pt modelId="{FE22053B-70FE-40DE-AD79-667872C03255}" type="parTrans" cxnId="{6E7DB9A8-DFFA-421F-BA35-838DBC08C90E}">
      <dgm:prSet/>
      <dgm:spPr/>
      <dgm:t>
        <a:bodyPr/>
        <a:lstStyle/>
        <a:p>
          <a:endParaRPr lang="en-US"/>
        </a:p>
      </dgm:t>
    </dgm:pt>
    <dgm:pt modelId="{7FCF5256-F77A-4E5E-A218-7FBB015E17A6}" type="sibTrans" cxnId="{6E7DB9A8-DFFA-421F-BA35-838DBC08C90E}">
      <dgm:prSet/>
      <dgm:spPr/>
      <dgm:t>
        <a:bodyPr/>
        <a:lstStyle/>
        <a:p>
          <a:endParaRPr lang="en-US"/>
        </a:p>
      </dgm:t>
    </dgm:pt>
    <dgm:pt modelId="{7D25D791-BDB3-482C-ABD5-8167E4A65BA5}">
      <dgm:prSet/>
      <dgm:spPr/>
      <dgm:t>
        <a:bodyPr/>
        <a:lstStyle/>
        <a:p>
          <a:r>
            <a:rPr lang="en-US" b="0">
              <a:solidFill>
                <a:schemeClr val="tx1"/>
              </a:solidFill>
            </a:rPr>
            <a:t>Mobilization efforts with local communities</a:t>
          </a:r>
        </a:p>
      </dgm:t>
    </dgm:pt>
    <dgm:pt modelId="{24AC4D81-26A4-42A6-BA85-1E99D76E890F}" type="parTrans" cxnId="{06520D99-730F-48CC-8491-17D1FF386F47}">
      <dgm:prSet/>
      <dgm:spPr/>
      <dgm:t>
        <a:bodyPr/>
        <a:lstStyle/>
        <a:p>
          <a:endParaRPr lang="en-US"/>
        </a:p>
      </dgm:t>
    </dgm:pt>
    <dgm:pt modelId="{F84FAACE-B15E-47E1-B6A3-4C5361D3D110}" type="sibTrans" cxnId="{06520D99-730F-48CC-8491-17D1FF386F47}">
      <dgm:prSet/>
      <dgm:spPr/>
      <dgm:t>
        <a:bodyPr/>
        <a:lstStyle/>
        <a:p>
          <a:endParaRPr lang="en-US"/>
        </a:p>
      </dgm:t>
    </dgm:pt>
    <dgm:pt modelId="{FA41207D-4180-475E-9C85-534AE57322EA}">
      <dgm:prSet/>
      <dgm:spPr/>
      <dgm:t>
        <a:bodyPr/>
        <a:lstStyle/>
        <a:p>
          <a:pPr rtl="0"/>
          <a:r>
            <a:rPr lang="en-US" b="0">
              <a:solidFill>
                <a:schemeClr val="tx1"/>
              </a:solidFill>
            </a:rPr>
            <a:t>Tracking Key Educational Performance Indicators via Data,</a:t>
          </a:r>
          <a:r>
            <a:rPr lang="en-US" b="0">
              <a:solidFill>
                <a:schemeClr val="tx1"/>
              </a:solidFill>
              <a:latin typeface="Calibri Light" panose="020F0302020204030204"/>
            </a:rPr>
            <a:t> </a:t>
          </a:r>
          <a:r>
            <a:rPr lang="en-US" b="1">
              <a:solidFill>
                <a:schemeClr val="tx1"/>
              </a:solidFill>
              <a:latin typeface="Calibri Light" panose="020F0302020204030204"/>
            </a:rPr>
            <a:t>surveying,</a:t>
          </a:r>
          <a:r>
            <a:rPr lang="en-US" b="0">
              <a:solidFill>
                <a:schemeClr val="tx1"/>
              </a:solidFill>
            </a:rPr>
            <a:t> etc.</a:t>
          </a:r>
        </a:p>
      </dgm:t>
    </dgm:pt>
    <dgm:pt modelId="{2B61EEC4-3CE8-4475-AFBD-8B9D2A44668D}" type="parTrans" cxnId="{C029510C-5C30-42BD-9804-441268721877}">
      <dgm:prSet/>
      <dgm:spPr/>
      <dgm:t>
        <a:bodyPr/>
        <a:lstStyle/>
        <a:p>
          <a:endParaRPr lang="en-US"/>
        </a:p>
      </dgm:t>
    </dgm:pt>
    <dgm:pt modelId="{ABE70B12-AF9B-40F5-874B-B25667909EB0}" type="sibTrans" cxnId="{C029510C-5C30-42BD-9804-441268721877}">
      <dgm:prSet/>
      <dgm:spPr/>
      <dgm:t>
        <a:bodyPr/>
        <a:lstStyle/>
        <a:p>
          <a:endParaRPr lang="en-US"/>
        </a:p>
      </dgm:t>
    </dgm:pt>
    <dgm:pt modelId="{6D0C26AD-42C8-4EDE-8880-36E1C8FC06EC}" type="pres">
      <dgm:prSet presAssocID="{36BEE94D-F096-4ABD-BF8C-3FCCB8065A73}" presName="diagram" presStyleCnt="0">
        <dgm:presLayoutVars>
          <dgm:chPref val="1"/>
          <dgm:dir/>
          <dgm:animOne val="branch"/>
          <dgm:animLvl val="lvl"/>
          <dgm:resizeHandles/>
        </dgm:presLayoutVars>
      </dgm:prSet>
      <dgm:spPr/>
    </dgm:pt>
    <dgm:pt modelId="{1ECF1BFA-D452-4214-B0CB-A872B097586F}" type="pres">
      <dgm:prSet presAssocID="{50175724-DC90-4066-81C8-4A45C7B8D21B}" presName="root" presStyleCnt="0"/>
      <dgm:spPr/>
    </dgm:pt>
    <dgm:pt modelId="{9EECFCC9-74FE-4FD1-BD56-C124F9A5A222}" type="pres">
      <dgm:prSet presAssocID="{50175724-DC90-4066-81C8-4A45C7B8D21B}" presName="rootComposite" presStyleCnt="0"/>
      <dgm:spPr/>
    </dgm:pt>
    <dgm:pt modelId="{A5896467-BDF9-4EB9-AD28-E449DF556AC7}" type="pres">
      <dgm:prSet presAssocID="{50175724-DC90-4066-81C8-4A45C7B8D21B}" presName="rootText" presStyleLbl="node1" presStyleIdx="0" presStyleCnt="6"/>
      <dgm:spPr/>
    </dgm:pt>
    <dgm:pt modelId="{729A4508-1833-4725-AED0-AA8818657873}" type="pres">
      <dgm:prSet presAssocID="{50175724-DC90-4066-81C8-4A45C7B8D21B}" presName="rootConnector" presStyleLbl="node1" presStyleIdx="0" presStyleCnt="6"/>
      <dgm:spPr/>
    </dgm:pt>
    <dgm:pt modelId="{2199E2FA-D144-436C-AE06-807D122E2691}" type="pres">
      <dgm:prSet presAssocID="{50175724-DC90-4066-81C8-4A45C7B8D21B}" presName="childShape" presStyleCnt="0"/>
      <dgm:spPr/>
    </dgm:pt>
    <dgm:pt modelId="{C36340DA-3FED-49CC-9F52-DF80A5AA2E5D}" type="pres">
      <dgm:prSet presAssocID="{30735E60-7CDC-41F2-B616-A9AF4641E326}" presName="Name13" presStyleLbl="parChTrans1D2" presStyleIdx="0" presStyleCnt="21"/>
      <dgm:spPr/>
    </dgm:pt>
    <dgm:pt modelId="{C01CC9EF-B3B2-42BA-8693-0AA6E63ED78D}" type="pres">
      <dgm:prSet presAssocID="{3F9B6D6D-D41E-41AB-B92A-7C7137D2A08D}" presName="childText" presStyleLbl="bgAcc1" presStyleIdx="0" presStyleCnt="21">
        <dgm:presLayoutVars>
          <dgm:bulletEnabled val="1"/>
        </dgm:presLayoutVars>
      </dgm:prSet>
      <dgm:spPr/>
    </dgm:pt>
    <dgm:pt modelId="{22C961DC-C88E-480B-AD7D-A3E48613F347}" type="pres">
      <dgm:prSet presAssocID="{E5DBE68B-1075-4231-915B-F23292816908}" presName="Name13" presStyleLbl="parChTrans1D2" presStyleIdx="1" presStyleCnt="21"/>
      <dgm:spPr/>
    </dgm:pt>
    <dgm:pt modelId="{695FD40C-5C65-4B4A-938E-D73454F24911}" type="pres">
      <dgm:prSet presAssocID="{0EDADBFE-3F12-4977-A1F3-9B9F8256887C}" presName="childText" presStyleLbl="bgAcc1" presStyleIdx="1" presStyleCnt="21">
        <dgm:presLayoutVars>
          <dgm:bulletEnabled val="1"/>
        </dgm:presLayoutVars>
      </dgm:prSet>
      <dgm:spPr/>
    </dgm:pt>
    <dgm:pt modelId="{14FB678F-3615-48E3-8C1E-20BD510F7AB5}" type="pres">
      <dgm:prSet presAssocID="{7F019881-4A1E-4E50-A616-D424895A5947}" presName="Name13" presStyleLbl="parChTrans1D2" presStyleIdx="2" presStyleCnt="21"/>
      <dgm:spPr/>
    </dgm:pt>
    <dgm:pt modelId="{ED5BC72B-448F-45AD-B6FA-1BAB16BF26CD}" type="pres">
      <dgm:prSet presAssocID="{A979081A-16CE-48A4-91E6-E53A773E01E7}" presName="childText" presStyleLbl="bgAcc1" presStyleIdx="2" presStyleCnt="21">
        <dgm:presLayoutVars>
          <dgm:bulletEnabled val="1"/>
        </dgm:presLayoutVars>
      </dgm:prSet>
      <dgm:spPr/>
    </dgm:pt>
    <dgm:pt modelId="{CA7B8554-4CE8-441B-9CAB-AF676968B40D}" type="pres">
      <dgm:prSet presAssocID="{27183F9A-06D3-46B0-BE9D-E4119396071F}" presName="Name13" presStyleLbl="parChTrans1D2" presStyleIdx="3" presStyleCnt="21"/>
      <dgm:spPr/>
    </dgm:pt>
    <dgm:pt modelId="{54B27A3C-9C01-42B5-80B9-6FBD4E1199B6}" type="pres">
      <dgm:prSet presAssocID="{1C2A5580-183D-4595-B263-D61E638103BE}" presName="childText" presStyleLbl="bgAcc1" presStyleIdx="3" presStyleCnt="21">
        <dgm:presLayoutVars>
          <dgm:bulletEnabled val="1"/>
        </dgm:presLayoutVars>
      </dgm:prSet>
      <dgm:spPr/>
    </dgm:pt>
    <dgm:pt modelId="{2A37854B-13C3-4888-B9FB-4CB3472ECAA6}" type="pres">
      <dgm:prSet presAssocID="{ACA9E7A6-7112-412C-929B-1786AD1490B7}" presName="root" presStyleCnt="0"/>
      <dgm:spPr/>
    </dgm:pt>
    <dgm:pt modelId="{9D8240E9-2D6E-4AF1-9795-3B6C4CEB6334}" type="pres">
      <dgm:prSet presAssocID="{ACA9E7A6-7112-412C-929B-1786AD1490B7}" presName="rootComposite" presStyleCnt="0"/>
      <dgm:spPr/>
    </dgm:pt>
    <dgm:pt modelId="{27F25D47-DCD3-4C47-8ACF-2AA012A3A274}" type="pres">
      <dgm:prSet presAssocID="{ACA9E7A6-7112-412C-929B-1786AD1490B7}" presName="rootText" presStyleLbl="node1" presStyleIdx="1" presStyleCnt="6"/>
      <dgm:spPr/>
    </dgm:pt>
    <dgm:pt modelId="{B215E118-A8EF-49E4-B3BF-7E787618D745}" type="pres">
      <dgm:prSet presAssocID="{ACA9E7A6-7112-412C-929B-1786AD1490B7}" presName="rootConnector" presStyleLbl="node1" presStyleIdx="1" presStyleCnt="6"/>
      <dgm:spPr/>
    </dgm:pt>
    <dgm:pt modelId="{D37528BF-DC38-46F5-9C8A-81EE4C31CBB7}" type="pres">
      <dgm:prSet presAssocID="{ACA9E7A6-7112-412C-929B-1786AD1490B7}" presName="childShape" presStyleCnt="0"/>
      <dgm:spPr/>
    </dgm:pt>
    <dgm:pt modelId="{F889E667-C436-4A68-AF01-F68B1F663E23}" type="pres">
      <dgm:prSet presAssocID="{B35F9CFA-2273-4C1C-86FF-58CAF504CD82}" presName="Name13" presStyleLbl="parChTrans1D2" presStyleIdx="4" presStyleCnt="21"/>
      <dgm:spPr/>
    </dgm:pt>
    <dgm:pt modelId="{2FB80855-0DDF-4FC2-92D9-770DCF1B60C3}" type="pres">
      <dgm:prSet presAssocID="{4A913C40-D3C1-4D79-8427-FD1F6E593F4D}" presName="childText" presStyleLbl="bgAcc1" presStyleIdx="4" presStyleCnt="21">
        <dgm:presLayoutVars>
          <dgm:bulletEnabled val="1"/>
        </dgm:presLayoutVars>
      </dgm:prSet>
      <dgm:spPr/>
    </dgm:pt>
    <dgm:pt modelId="{2949C681-E26D-4694-855B-BCCAF2D4AC4B}" type="pres">
      <dgm:prSet presAssocID="{EFEDE5AD-2963-4942-9BE9-09DB0DEF0FD6}" presName="Name13" presStyleLbl="parChTrans1D2" presStyleIdx="5" presStyleCnt="21"/>
      <dgm:spPr/>
    </dgm:pt>
    <dgm:pt modelId="{A0F438FE-F9B5-456B-B88F-5B2778D4C70B}" type="pres">
      <dgm:prSet presAssocID="{12A2B152-1D00-48E2-8C90-89EC1DFFE41F}" presName="childText" presStyleLbl="bgAcc1" presStyleIdx="5" presStyleCnt="21">
        <dgm:presLayoutVars>
          <dgm:bulletEnabled val="1"/>
        </dgm:presLayoutVars>
      </dgm:prSet>
      <dgm:spPr/>
    </dgm:pt>
    <dgm:pt modelId="{0E1D11CD-4154-45BB-872F-498708F01823}" type="pres">
      <dgm:prSet presAssocID="{60092501-F010-4CD8-8CE0-F1C42A297843}" presName="Name13" presStyleLbl="parChTrans1D2" presStyleIdx="6" presStyleCnt="21"/>
      <dgm:spPr/>
    </dgm:pt>
    <dgm:pt modelId="{5425C549-3002-4A1D-A55F-F4118947370B}" type="pres">
      <dgm:prSet presAssocID="{2AB8DB8D-93F4-4275-97F4-47813F2FF156}" presName="childText" presStyleLbl="bgAcc1" presStyleIdx="6" presStyleCnt="21">
        <dgm:presLayoutVars>
          <dgm:bulletEnabled val="1"/>
        </dgm:presLayoutVars>
      </dgm:prSet>
      <dgm:spPr/>
    </dgm:pt>
    <dgm:pt modelId="{1EAEED4C-F6DE-4379-BC83-5F0A88804A64}" type="pres">
      <dgm:prSet presAssocID="{E7239F3D-A4D1-4EFB-BE72-B368A84C2A28}" presName="Name13" presStyleLbl="parChTrans1D2" presStyleIdx="7" presStyleCnt="21"/>
      <dgm:spPr/>
    </dgm:pt>
    <dgm:pt modelId="{AB9A5EDE-5094-4F4B-A2DB-6B2E547A9FAC}" type="pres">
      <dgm:prSet presAssocID="{A89DEFAB-76F1-4B22-A3CF-928191F400E6}" presName="childText" presStyleLbl="bgAcc1" presStyleIdx="7" presStyleCnt="21">
        <dgm:presLayoutVars>
          <dgm:bulletEnabled val="1"/>
        </dgm:presLayoutVars>
      </dgm:prSet>
      <dgm:spPr/>
    </dgm:pt>
    <dgm:pt modelId="{B5C16E40-980E-411E-8201-B34D3588BA96}" type="pres">
      <dgm:prSet presAssocID="{2FAF6C7A-4F4C-47FF-8252-BE9C996066FB}" presName="root" presStyleCnt="0"/>
      <dgm:spPr/>
    </dgm:pt>
    <dgm:pt modelId="{90B6DC1E-DB20-4CF4-AFC8-E7989AFD26EC}" type="pres">
      <dgm:prSet presAssocID="{2FAF6C7A-4F4C-47FF-8252-BE9C996066FB}" presName="rootComposite" presStyleCnt="0"/>
      <dgm:spPr/>
    </dgm:pt>
    <dgm:pt modelId="{345CEF68-8DFE-444E-98CB-C800A7E65FAB}" type="pres">
      <dgm:prSet presAssocID="{2FAF6C7A-4F4C-47FF-8252-BE9C996066FB}" presName="rootText" presStyleLbl="node1" presStyleIdx="2" presStyleCnt="6"/>
      <dgm:spPr/>
    </dgm:pt>
    <dgm:pt modelId="{D64AA4D7-0CAF-412C-A2CA-57E83845F663}" type="pres">
      <dgm:prSet presAssocID="{2FAF6C7A-4F4C-47FF-8252-BE9C996066FB}" presName="rootConnector" presStyleLbl="node1" presStyleIdx="2" presStyleCnt="6"/>
      <dgm:spPr/>
    </dgm:pt>
    <dgm:pt modelId="{ACB6CF29-6F40-43F8-A777-97FC6DFCB346}" type="pres">
      <dgm:prSet presAssocID="{2FAF6C7A-4F4C-47FF-8252-BE9C996066FB}" presName="childShape" presStyleCnt="0"/>
      <dgm:spPr/>
    </dgm:pt>
    <dgm:pt modelId="{81A1D906-D353-48CC-95B5-742DD510B1DB}" type="pres">
      <dgm:prSet presAssocID="{9D634047-30F3-4D94-90D7-6371F38F0DB2}" presName="Name13" presStyleLbl="parChTrans1D2" presStyleIdx="8" presStyleCnt="21"/>
      <dgm:spPr/>
    </dgm:pt>
    <dgm:pt modelId="{F774E6DD-62C5-4273-92EB-61853965A241}" type="pres">
      <dgm:prSet presAssocID="{C071FBE4-2851-4553-95EF-0BEFEEBA31EE}" presName="childText" presStyleLbl="bgAcc1" presStyleIdx="8" presStyleCnt="21">
        <dgm:presLayoutVars>
          <dgm:bulletEnabled val="1"/>
        </dgm:presLayoutVars>
      </dgm:prSet>
      <dgm:spPr/>
    </dgm:pt>
    <dgm:pt modelId="{DB8D7799-8D92-4FB8-8A47-7F3A066DE91F}" type="pres">
      <dgm:prSet presAssocID="{14C26A10-D5D8-4E16-A3FA-6F356F3035F2}" presName="Name13" presStyleLbl="parChTrans1D2" presStyleIdx="9" presStyleCnt="21"/>
      <dgm:spPr/>
    </dgm:pt>
    <dgm:pt modelId="{C7CC1899-9551-4B6E-8124-E3B77F411F2A}" type="pres">
      <dgm:prSet presAssocID="{E17A6BB9-8CD5-42D8-B465-3233925DDB4E}" presName="childText" presStyleLbl="bgAcc1" presStyleIdx="9" presStyleCnt="21">
        <dgm:presLayoutVars>
          <dgm:bulletEnabled val="1"/>
        </dgm:presLayoutVars>
      </dgm:prSet>
      <dgm:spPr/>
    </dgm:pt>
    <dgm:pt modelId="{4AE558B6-AC6E-4D5D-9766-76ED6F758FD5}" type="pres">
      <dgm:prSet presAssocID="{67D0153E-2C98-4A63-AE3A-E486AA8834F6}" presName="Name13" presStyleLbl="parChTrans1D2" presStyleIdx="10" presStyleCnt="21"/>
      <dgm:spPr/>
    </dgm:pt>
    <dgm:pt modelId="{5DD7F326-C446-475E-97B3-94756A67FCF5}" type="pres">
      <dgm:prSet presAssocID="{D442F4DB-5206-471A-8416-36AC76C85D50}" presName="childText" presStyleLbl="bgAcc1" presStyleIdx="10" presStyleCnt="21">
        <dgm:presLayoutVars>
          <dgm:bulletEnabled val="1"/>
        </dgm:presLayoutVars>
      </dgm:prSet>
      <dgm:spPr/>
    </dgm:pt>
    <dgm:pt modelId="{CDAC4348-101F-4AD2-B8B8-303713C2C704}" type="pres">
      <dgm:prSet presAssocID="{12DA88D5-08AD-4A41-A766-A4A2FE07325D}" presName="root" presStyleCnt="0"/>
      <dgm:spPr/>
    </dgm:pt>
    <dgm:pt modelId="{0E1CDB57-DE21-4822-805B-EFEF040D3B50}" type="pres">
      <dgm:prSet presAssocID="{12DA88D5-08AD-4A41-A766-A4A2FE07325D}" presName="rootComposite" presStyleCnt="0"/>
      <dgm:spPr/>
    </dgm:pt>
    <dgm:pt modelId="{1636A4AB-74B5-4CAB-B6A2-8AC3D433F55A}" type="pres">
      <dgm:prSet presAssocID="{12DA88D5-08AD-4A41-A766-A4A2FE07325D}" presName="rootText" presStyleLbl="node1" presStyleIdx="3" presStyleCnt="6" custLinFactNeighborX="598" custLinFactNeighborY="-27"/>
      <dgm:spPr/>
    </dgm:pt>
    <dgm:pt modelId="{A169D492-5A67-43F2-B425-0BABEC953649}" type="pres">
      <dgm:prSet presAssocID="{12DA88D5-08AD-4A41-A766-A4A2FE07325D}" presName="rootConnector" presStyleLbl="node1" presStyleIdx="3" presStyleCnt="6"/>
      <dgm:spPr/>
    </dgm:pt>
    <dgm:pt modelId="{2F89D73E-B6B7-41BD-9002-B41F366D9410}" type="pres">
      <dgm:prSet presAssocID="{12DA88D5-08AD-4A41-A766-A4A2FE07325D}" presName="childShape" presStyleCnt="0"/>
      <dgm:spPr/>
    </dgm:pt>
    <dgm:pt modelId="{0CC3E34D-1370-4101-A846-C3C0C1CB7FC4}" type="pres">
      <dgm:prSet presAssocID="{5F826EA2-1A40-4F7E-9640-7C748EDC60A2}" presName="Name13" presStyleLbl="parChTrans1D2" presStyleIdx="11" presStyleCnt="21"/>
      <dgm:spPr/>
    </dgm:pt>
    <dgm:pt modelId="{AC2B83DB-0FA3-4FC8-A6CA-212F19C66E04}" type="pres">
      <dgm:prSet presAssocID="{0124126D-AD41-42B2-AC4B-D690B2C3E2B1}" presName="childText" presStyleLbl="bgAcc1" presStyleIdx="11" presStyleCnt="21">
        <dgm:presLayoutVars>
          <dgm:bulletEnabled val="1"/>
        </dgm:presLayoutVars>
      </dgm:prSet>
      <dgm:spPr/>
    </dgm:pt>
    <dgm:pt modelId="{D4FD5EC8-8E67-4D99-9404-64E5574C43BA}" type="pres">
      <dgm:prSet presAssocID="{5A43AA9D-FD4F-4ADB-A985-D8C5FD18218F}" presName="Name13" presStyleLbl="parChTrans1D2" presStyleIdx="12" presStyleCnt="21"/>
      <dgm:spPr/>
    </dgm:pt>
    <dgm:pt modelId="{7BE671A9-B66D-4B4D-815E-CAEFC64AC63B}" type="pres">
      <dgm:prSet presAssocID="{FE55ACA2-1F9C-4CB6-938A-7C2EB3133BD5}" presName="childText" presStyleLbl="bgAcc1" presStyleIdx="12" presStyleCnt="21">
        <dgm:presLayoutVars>
          <dgm:bulletEnabled val="1"/>
        </dgm:presLayoutVars>
      </dgm:prSet>
      <dgm:spPr/>
    </dgm:pt>
    <dgm:pt modelId="{25BF6B10-A480-4BFE-B91E-EA9C1BF810CE}" type="pres">
      <dgm:prSet presAssocID="{73BF4407-4BC4-4874-8E6A-79D7AA14F108}" presName="Name13" presStyleLbl="parChTrans1D2" presStyleIdx="13" presStyleCnt="21"/>
      <dgm:spPr/>
    </dgm:pt>
    <dgm:pt modelId="{E2EB95E1-7E84-4406-AD88-34FC9ABCC191}" type="pres">
      <dgm:prSet presAssocID="{C2F98505-B04F-4668-A392-C3D51463025E}" presName="childText" presStyleLbl="bgAcc1" presStyleIdx="13" presStyleCnt="21">
        <dgm:presLayoutVars>
          <dgm:bulletEnabled val="1"/>
        </dgm:presLayoutVars>
      </dgm:prSet>
      <dgm:spPr/>
    </dgm:pt>
    <dgm:pt modelId="{7765079E-815A-4DC4-ACBA-B965875183BB}" type="pres">
      <dgm:prSet presAssocID="{610EC352-D7D3-4925-99B4-B65D4E22B6AB}" presName="root" presStyleCnt="0"/>
      <dgm:spPr/>
    </dgm:pt>
    <dgm:pt modelId="{6FFBEB19-AC08-42FA-8DD2-55495BAC46BE}" type="pres">
      <dgm:prSet presAssocID="{610EC352-D7D3-4925-99B4-B65D4E22B6AB}" presName="rootComposite" presStyleCnt="0"/>
      <dgm:spPr/>
    </dgm:pt>
    <dgm:pt modelId="{456CD686-105E-420F-B0A8-909DC27CDE77}" type="pres">
      <dgm:prSet presAssocID="{610EC352-D7D3-4925-99B4-B65D4E22B6AB}" presName="rootText" presStyleLbl="node1" presStyleIdx="4" presStyleCnt="6"/>
      <dgm:spPr/>
    </dgm:pt>
    <dgm:pt modelId="{4B31F34F-9442-4D75-89ED-DECA4983C949}" type="pres">
      <dgm:prSet presAssocID="{610EC352-D7D3-4925-99B4-B65D4E22B6AB}" presName="rootConnector" presStyleLbl="node1" presStyleIdx="4" presStyleCnt="6"/>
      <dgm:spPr/>
    </dgm:pt>
    <dgm:pt modelId="{C903BF67-2B13-4897-9C18-BEFC5EF01FA7}" type="pres">
      <dgm:prSet presAssocID="{610EC352-D7D3-4925-99B4-B65D4E22B6AB}" presName="childShape" presStyleCnt="0"/>
      <dgm:spPr/>
    </dgm:pt>
    <dgm:pt modelId="{516753A4-734F-4AFD-96B6-2537E02A5F99}" type="pres">
      <dgm:prSet presAssocID="{A1C52A02-DC45-4906-8019-411F56E9F736}" presName="Name13" presStyleLbl="parChTrans1D2" presStyleIdx="14" presStyleCnt="21"/>
      <dgm:spPr/>
    </dgm:pt>
    <dgm:pt modelId="{A24431CE-C144-4922-A149-7BB48BB11620}" type="pres">
      <dgm:prSet presAssocID="{BBF8B137-D306-443B-B5C3-D675812ECC6D}" presName="childText" presStyleLbl="bgAcc1" presStyleIdx="14" presStyleCnt="21">
        <dgm:presLayoutVars>
          <dgm:bulletEnabled val="1"/>
        </dgm:presLayoutVars>
      </dgm:prSet>
      <dgm:spPr/>
    </dgm:pt>
    <dgm:pt modelId="{33598C7C-2A79-47DE-9811-55E9713E06DE}" type="pres">
      <dgm:prSet presAssocID="{180E6834-5116-4934-A3A6-56620E369DBC}" presName="Name13" presStyleLbl="parChTrans1D2" presStyleIdx="15" presStyleCnt="21"/>
      <dgm:spPr/>
    </dgm:pt>
    <dgm:pt modelId="{FADF4C6B-1670-4FA4-9746-C601579B527D}" type="pres">
      <dgm:prSet presAssocID="{50DEB113-0790-4624-BA69-D2434746EDE6}" presName="childText" presStyleLbl="bgAcc1" presStyleIdx="15" presStyleCnt="21">
        <dgm:presLayoutVars>
          <dgm:bulletEnabled val="1"/>
        </dgm:presLayoutVars>
      </dgm:prSet>
      <dgm:spPr/>
    </dgm:pt>
    <dgm:pt modelId="{203B2F18-1C5C-4441-A8C7-F8DE549543E4}" type="pres">
      <dgm:prSet presAssocID="{EEE2BC1D-F044-4B21-97EF-F3622C813CCC}" presName="Name13" presStyleLbl="parChTrans1D2" presStyleIdx="16" presStyleCnt="21"/>
      <dgm:spPr/>
    </dgm:pt>
    <dgm:pt modelId="{FEDD1970-C63E-4269-B835-13557DD267CB}" type="pres">
      <dgm:prSet presAssocID="{A34B7FDC-CAE5-4016-8241-99363640A9B8}" presName="childText" presStyleLbl="bgAcc1" presStyleIdx="16" presStyleCnt="21">
        <dgm:presLayoutVars>
          <dgm:bulletEnabled val="1"/>
        </dgm:presLayoutVars>
      </dgm:prSet>
      <dgm:spPr/>
    </dgm:pt>
    <dgm:pt modelId="{A105E7C3-73AB-4EE7-AEE5-4105F820CE59}" type="pres">
      <dgm:prSet presAssocID="{EB65957C-1197-45C9-9A19-1AD91B4EFE56}" presName="root" presStyleCnt="0"/>
      <dgm:spPr/>
    </dgm:pt>
    <dgm:pt modelId="{7018492F-07CB-4342-84AD-7A25C84022A4}" type="pres">
      <dgm:prSet presAssocID="{EB65957C-1197-45C9-9A19-1AD91B4EFE56}" presName="rootComposite" presStyleCnt="0"/>
      <dgm:spPr/>
    </dgm:pt>
    <dgm:pt modelId="{ECE90DD4-7308-403C-9971-EF29E27E5DA7}" type="pres">
      <dgm:prSet presAssocID="{EB65957C-1197-45C9-9A19-1AD91B4EFE56}" presName="rootText" presStyleLbl="node1" presStyleIdx="5" presStyleCnt="6"/>
      <dgm:spPr/>
    </dgm:pt>
    <dgm:pt modelId="{FABC473D-5E01-4467-AC5A-6B6FA2A03B62}" type="pres">
      <dgm:prSet presAssocID="{EB65957C-1197-45C9-9A19-1AD91B4EFE56}" presName="rootConnector" presStyleLbl="node1" presStyleIdx="5" presStyleCnt="6"/>
      <dgm:spPr/>
    </dgm:pt>
    <dgm:pt modelId="{6E2801CD-2B77-470E-AB8B-DC908D5D0990}" type="pres">
      <dgm:prSet presAssocID="{EB65957C-1197-45C9-9A19-1AD91B4EFE56}" presName="childShape" presStyleCnt="0"/>
      <dgm:spPr/>
    </dgm:pt>
    <dgm:pt modelId="{F4129229-DEE6-4C26-B92A-BE61296E7F18}" type="pres">
      <dgm:prSet presAssocID="{18114563-2C61-4693-B05C-5C62E0E0FF31}" presName="Name13" presStyleLbl="parChTrans1D2" presStyleIdx="17" presStyleCnt="21"/>
      <dgm:spPr/>
    </dgm:pt>
    <dgm:pt modelId="{3E9F1DB2-DB5D-4DA6-9FFC-7F8EAFB5C67F}" type="pres">
      <dgm:prSet presAssocID="{34853DC2-2495-44B5-9F6C-721071599837}" presName="childText" presStyleLbl="bgAcc1" presStyleIdx="17" presStyleCnt="21">
        <dgm:presLayoutVars>
          <dgm:bulletEnabled val="1"/>
        </dgm:presLayoutVars>
      </dgm:prSet>
      <dgm:spPr/>
    </dgm:pt>
    <dgm:pt modelId="{20949998-C4B1-4BB8-A938-FE27427E8967}" type="pres">
      <dgm:prSet presAssocID="{FE22053B-70FE-40DE-AD79-667872C03255}" presName="Name13" presStyleLbl="parChTrans1D2" presStyleIdx="18" presStyleCnt="21"/>
      <dgm:spPr/>
    </dgm:pt>
    <dgm:pt modelId="{0190C079-BB84-4B19-BE5B-C13A62182E97}" type="pres">
      <dgm:prSet presAssocID="{FFD83307-B755-48FA-9087-F21A15C072C6}" presName="childText" presStyleLbl="bgAcc1" presStyleIdx="18" presStyleCnt="21">
        <dgm:presLayoutVars>
          <dgm:bulletEnabled val="1"/>
        </dgm:presLayoutVars>
      </dgm:prSet>
      <dgm:spPr/>
    </dgm:pt>
    <dgm:pt modelId="{1C85F1BB-60AC-4B91-AB15-4B2F55951FEB}" type="pres">
      <dgm:prSet presAssocID="{24AC4D81-26A4-42A6-BA85-1E99D76E890F}" presName="Name13" presStyleLbl="parChTrans1D2" presStyleIdx="19" presStyleCnt="21"/>
      <dgm:spPr/>
    </dgm:pt>
    <dgm:pt modelId="{07C69BB8-0946-4CB5-99B1-780E3592BEC2}" type="pres">
      <dgm:prSet presAssocID="{7D25D791-BDB3-482C-ABD5-8167E4A65BA5}" presName="childText" presStyleLbl="bgAcc1" presStyleIdx="19" presStyleCnt="21">
        <dgm:presLayoutVars>
          <dgm:bulletEnabled val="1"/>
        </dgm:presLayoutVars>
      </dgm:prSet>
      <dgm:spPr/>
    </dgm:pt>
    <dgm:pt modelId="{4BB925D9-2E09-4889-B7E3-E6FDCAF2A640}" type="pres">
      <dgm:prSet presAssocID="{2B61EEC4-3CE8-4475-AFBD-8B9D2A44668D}" presName="Name13" presStyleLbl="parChTrans1D2" presStyleIdx="20" presStyleCnt="21"/>
      <dgm:spPr/>
    </dgm:pt>
    <dgm:pt modelId="{48F6998F-C53B-4959-940B-BA584852151E}" type="pres">
      <dgm:prSet presAssocID="{FA41207D-4180-475E-9C85-534AE57322EA}" presName="childText" presStyleLbl="bgAcc1" presStyleIdx="20" presStyleCnt="21">
        <dgm:presLayoutVars>
          <dgm:bulletEnabled val="1"/>
        </dgm:presLayoutVars>
      </dgm:prSet>
      <dgm:spPr/>
    </dgm:pt>
  </dgm:ptLst>
  <dgm:cxnLst>
    <dgm:cxn modelId="{9E0C7406-9706-42E4-BE43-E4C7622C9538}" type="presOf" srcId="{2FAF6C7A-4F4C-47FF-8252-BE9C996066FB}" destId="{345CEF68-8DFE-444E-98CB-C800A7E65FAB}" srcOrd="0" destOrd="0" presId="urn:microsoft.com/office/officeart/2005/8/layout/hierarchy3"/>
    <dgm:cxn modelId="{C029510C-5C30-42BD-9804-441268721877}" srcId="{EB65957C-1197-45C9-9A19-1AD91B4EFE56}" destId="{FA41207D-4180-475E-9C85-534AE57322EA}" srcOrd="3" destOrd="0" parTransId="{2B61EEC4-3CE8-4475-AFBD-8B9D2A44668D}" sibTransId="{ABE70B12-AF9B-40F5-874B-B25667909EB0}"/>
    <dgm:cxn modelId="{DDBFB00F-4785-4525-8C93-EBB5220EE492}" type="presOf" srcId="{14C26A10-D5D8-4E16-A3FA-6F356F3035F2}" destId="{DB8D7799-8D92-4FB8-8A47-7F3A066DE91F}" srcOrd="0" destOrd="0" presId="urn:microsoft.com/office/officeart/2005/8/layout/hierarchy3"/>
    <dgm:cxn modelId="{291CE314-1AD5-4B25-B92B-69AF966EA91D}" type="presOf" srcId="{34853DC2-2495-44B5-9F6C-721071599837}" destId="{3E9F1DB2-DB5D-4DA6-9FFC-7F8EAFB5C67F}" srcOrd="0" destOrd="0" presId="urn:microsoft.com/office/officeart/2005/8/layout/hierarchy3"/>
    <dgm:cxn modelId="{43D54B16-5D38-4B9E-BB71-6512A126B288}" srcId="{610EC352-D7D3-4925-99B4-B65D4E22B6AB}" destId="{50DEB113-0790-4624-BA69-D2434746EDE6}" srcOrd="1" destOrd="0" parTransId="{180E6834-5116-4934-A3A6-56620E369DBC}" sibTransId="{2B9D715D-58A1-488F-8F9B-41D24AF345EC}"/>
    <dgm:cxn modelId="{36D6B519-DDC0-4E6E-B70B-864F56CFDA9C}" type="presOf" srcId="{50175724-DC90-4066-81C8-4A45C7B8D21B}" destId="{A5896467-BDF9-4EB9-AD28-E449DF556AC7}" srcOrd="0" destOrd="0" presId="urn:microsoft.com/office/officeart/2005/8/layout/hierarchy3"/>
    <dgm:cxn modelId="{BD66E120-2706-4BBC-A2E0-573F5CB5DB13}" type="presOf" srcId="{BBF8B137-D306-443B-B5C3-D675812ECC6D}" destId="{A24431CE-C144-4922-A149-7BB48BB11620}" srcOrd="0" destOrd="0" presId="urn:microsoft.com/office/officeart/2005/8/layout/hierarchy3"/>
    <dgm:cxn modelId="{C96F5522-99AD-4CFD-9403-CE61545DB877}" type="presOf" srcId="{0EDADBFE-3F12-4977-A1F3-9B9F8256887C}" destId="{695FD40C-5C65-4B4A-938E-D73454F24911}" srcOrd="0" destOrd="0" presId="urn:microsoft.com/office/officeart/2005/8/layout/hierarchy3"/>
    <dgm:cxn modelId="{1345BE28-E5C0-41B3-9BFD-3FD66C9EF85B}" type="presOf" srcId="{2AB8DB8D-93F4-4275-97F4-47813F2FF156}" destId="{5425C549-3002-4A1D-A55F-F4118947370B}" srcOrd="0" destOrd="0" presId="urn:microsoft.com/office/officeart/2005/8/layout/hierarchy3"/>
    <dgm:cxn modelId="{1029062D-F6C0-424C-A2FC-B2DE181F3AAE}" type="presOf" srcId="{ACA9E7A6-7112-412C-929B-1786AD1490B7}" destId="{B215E118-A8EF-49E4-B3BF-7E787618D745}" srcOrd="1" destOrd="0" presId="urn:microsoft.com/office/officeart/2005/8/layout/hierarchy3"/>
    <dgm:cxn modelId="{6D971E2E-3787-4CC8-B2C0-7EFAF98BAC06}" type="presOf" srcId="{180E6834-5116-4934-A3A6-56620E369DBC}" destId="{33598C7C-2A79-47DE-9811-55E9713E06DE}" srcOrd="0" destOrd="0" presId="urn:microsoft.com/office/officeart/2005/8/layout/hierarchy3"/>
    <dgm:cxn modelId="{435C1231-27C8-4F93-91E8-2CFA918CEC8B}" type="presOf" srcId="{610EC352-D7D3-4925-99B4-B65D4E22B6AB}" destId="{456CD686-105E-420F-B0A8-909DC27CDE77}" srcOrd="0" destOrd="0" presId="urn:microsoft.com/office/officeart/2005/8/layout/hierarchy3"/>
    <dgm:cxn modelId="{F01D523A-98AA-4A77-9DA3-1E26C9C64048}" type="presOf" srcId="{18114563-2C61-4693-B05C-5C62E0E0FF31}" destId="{F4129229-DEE6-4C26-B92A-BE61296E7F18}" srcOrd="0" destOrd="0" presId="urn:microsoft.com/office/officeart/2005/8/layout/hierarchy3"/>
    <dgm:cxn modelId="{F424613B-23FD-410E-B9EC-25C16F90A466}" srcId="{ACA9E7A6-7112-412C-929B-1786AD1490B7}" destId="{2AB8DB8D-93F4-4275-97F4-47813F2FF156}" srcOrd="2" destOrd="0" parTransId="{60092501-F010-4CD8-8CE0-F1C42A297843}" sibTransId="{D30E7B3A-E442-4B65-820B-177FB9E569BE}"/>
    <dgm:cxn modelId="{39428E3D-BA57-415D-98E3-4E253A910E22}" type="presOf" srcId="{B35F9CFA-2273-4C1C-86FF-58CAF504CD82}" destId="{F889E667-C436-4A68-AF01-F68B1F663E23}" srcOrd="0" destOrd="0" presId="urn:microsoft.com/office/officeart/2005/8/layout/hierarchy3"/>
    <dgm:cxn modelId="{92CA2A3E-B459-457D-B0EC-7DC7E577E9F5}" type="presOf" srcId="{FE22053B-70FE-40DE-AD79-667872C03255}" destId="{20949998-C4B1-4BB8-A938-FE27427E8967}" srcOrd="0" destOrd="0" presId="urn:microsoft.com/office/officeart/2005/8/layout/hierarchy3"/>
    <dgm:cxn modelId="{B3CE093F-EC36-4411-9BD6-368AEE51D7BD}" type="presOf" srcId="{D442F4DB-5206-471A-8416-36AC76C85D50}" destId="{5DD7F326-C446-475E-97B3-94756A67FCF5}" srcOrd="0" destOrd="0" presId="urn:microsoft.com/office/officeart/2005/8/layout/hierarchy3"/>
    <dgm:cxn modelId="{31A3CB3F-056A-454A-BEFB-45C63830A096}" type="presOf" srcId="{50DEB113-0790-4624-BA69-D2434746EDE6}" destId="{FADF4C6B-1670-4FA4-9746-C601579B527D}" srcOrd="0" destOrd="0" presId="urn:microsoft.com/office/officeart/2005/8/layout/hierarchy3"/>
    <dgm:cxn modelId="{2F14DF5B-FA90-4EB3-935D-8AEA6D08E345}" type="presOf" srcId="{5A43AA9D-FD4F-4ADB-A985-D8C5FD18218F}" destId="{D4FD5EC8-8E67-4D99-9404-64E5574C43BA}" srcOrd="0" destOrd="0" presId="urn:microsoft.com/office/officeart/2005/8/layout/hierarchy3"/>
    <dgm:cxn modelId="{73A2B35C-2D0B-454C-8178-DDC924808DE7}" type="presOf" srcId="{C2F98505-B04F-4668-A392-C3D51463025E}" destId="{E2EB95E1-7E84-4406-AD88-34FC9ABCC191}" srcOrd="0" destOrd="0" presId="urn:microsoft.com/office/officeart/2005/8/layout/hierarchy3"/>
    <dgm:cxn modelId="{A680D660-594A-4B0B-9357-67A06A2DBB36}" type="presOf" srcId="{C071FBE4-2851-4553-95EF-0BEFEEBA31EE}" destId="{F774E6DD-62C5-4273-92EB-61853965A241}" srcOrd="0" destOrd="0" presId="urn:microsoft.com/office/officeart/2005/8/layout/hierarchy3"/>
    <dgm:cxn modelId="{FABBCF43-69F1-4046-8905-C8319229D873}" srcId="{50175724-DC90-4066-81C8-4A45C7B8D21B}" destId="{3F9B6D6D-D41E-41AB-B92A-7C7137D2A08D}" srcOrd="0" destOrd="0" parTransId="{30735E60-7CDC-41F2-B616-A9AF4641E326}" sibTransId="{C1AC7A78-5662-4CFF-9C51-44A1C4C8E6A8}"/>
    <dgm:cxn modelId="{85FDF363-3551-47F6-8F98-C94DAEDD0333}" type="presOf" srcId="{27183F9A-06D3-46B0-BE9D-E4119396071F}" destId="{CA7B8554-4CE8-441B-9CAB-AF676968B40D}" srcOrd="0" destOrd="0" presId="urn:microsoft.com/office/officeart/2005/8/layout/hierarchy3"/>
    <dgm:cxn modelId="{48407446-7A02-4C64-A0D4-13F82FC9330C}" type="presOf" srcId="{3F9B6D6D-D41E-41AB-B92A-7C7137D2A08D}" destId="{C01CC9EF-B3B2-42BA-8693-0AA6E63ED78D}" srcOrd="0" destOrd="0" presId="urn:microsoft.com/office/officeart/2005/8/layout/hierarchy3"/>
    <dgm:cxn modelId="{13307267-832E-49CC-8CEA-E0069D424FF9}" type="presOf" srcId="{A89DEFAB-76F1-4B22-A3CF-928191F400E6}" destId="{AB9A5EDE-5094-4F4B-A2DB-6B2E547A9FAC}" srcOrd="0" destOrd="0" presId="urn:microsoft.com/office/officeart/2005/8/layout/hierarchy3"/>
    <dgm:cxn modelId="{D0367967-C970-44DF-AD43-2A4E0C7F192D}" type="presOf" srcId="{30735E60-7CDC-41F2-B616-A9AF4641E326}" destId="{C36340DA-3FED-49CC-9F52-DF80A5AA2E5D}" srcOrd="0" destOrd="0" presId="urn:microsoft.com/office/officeart/2005/8/layout/hierarchy3"/>
    <dgm:cxn modelId="{83D03D68-99DE-4991-B99D-C4A8EF6927A9}" type="presOf" srcId="{ACA9E7A6-7112-412C-929B-1786AD1490B7}" destId="{27F25D47-DCD3-4C47-8ACF-2AA012A3A274}" srcOrd="0" destOrd="0" presId="urn:microsoft.com/office/officeart/2005/8/layout/hierarchy3"/>
    <dgm:cxn modelId="{8D1AB568-DB3A-4F50-81E8-8AB1179135CD}" type="presOf" srcId="{7F019881-4A1E-4E50-A616-D424895A5947}" destId="{14FB678F-3615-48E3-8C1E-20BD510F7AB5}" srcOrd="0" destOrd="0" presId="urn:microsoft.com/office/officeart/2005/8/layout/hierarchy3"/>
    <dgm:cxn modelId="{60CA4649-55AF-474A-9093-BE9E670AB8B9}" srcId="{ACA9E7A6-7112-412C-929B-1786AD1490B7}" destId="{A89DEFAB-76F1-4B22-A3CF-928191F400E6}" srcOrd="3" destOrd="0" parTransId="{E7239F3D-A4D1-4EFB-BE72-B368A84C2A28}" sibTransId="{1F412457-9F53-45FC-9548-AAD537C2BED6}"/>
    <dgm:cxn modelId="{3BDB174A-60FB-443D-815D-1FDC049B946D}" type="presOf" srcId="{4A913C40-D3C1-4D79-8427-FD1F6E593F4D}" destId="{2FB80855-0DDF-4FC2-92D9-770DCF1B60C3}" srcOrd="0" destOrd="0" presId="urn:microsoft.com/office/officeart/2005/8/layout/hierarchy3"/>
    <dgm:cxn modelId="{A178314B-5E53-4C28-84A1-F2E79A0DEACA}" type="presOf" srcId="{24AC4D81-26A4-42A6-BA85-1E99D76E890F}" destId="{1C85F1BB-60AC-4B91-AB15-4B2F55951FEB}" srcOrd="0" destOrd="0" presId="urn:microsoft.com/office/officeart/2005/8/layout/hierarchy3"/>
    <dgm:cxn modelId="{A3A85D6D-ACAA-483E-A70B-C766886F435F}" type="presOf" srcId="{FE55ACA2-1F9C-4CB6-938A-7C2EB3133BD5}" destId="{7BE671A9-B66D-4B4D-815E-CAEFC64AC63B}" srcOrd="0" destOrd="0" presId="urn:microsoft.com/office/officeart/2005/8/layout/hierarchy3"/>
    <dgm:cxn modelId="{0475A252-BFD7-4FF6-8270-B73F719850BB}" type="presOf" srcId="{EEE2BC1D-F044-4B21-97EF-F3622C813CCC}" destId="{203B2F18-1C5C-4441-A8C7-F8DE549543E4}" srcOrd="0" destOrd="0" presId="urn:microsoft.com/office/officeart/2005/8/layout/hierarchy3"/>
    <dgm:cxn modelId="{576C7856-A7DC-4BE4-8E76-1CE6CE3E5AA8}" srcId="{610EC352-D7D3-4925-99B4-B65D4E22B6AB}" destId="{BBF8B137-D306-443B-B5C3-D675812ECC6D}" srcOrd="0" destOrd="0" parTransId="{A1C52A02-DC45-4906-8019-411F56E9F736}" sibTransId="{041794FE-7FA8-4FF9-80BE-B3B9E2DA70CE}"/>
    <dgm:cxn modelId="{393B2459-3962-4756-B5CF-98E2F87D130C}" type="presOf" srcId="{5F826EA2-1A40-4F7E-9640-7C748EDC60A2}" destId="{0CC3E34D-1370-4101-A846-C3C0C1CB7FC4}" srcOrd="0" destOrd="0" presId="urn:microsoft.com/office/officeart/2005/8/layout/hierarchy3"/>
    <dgm:cxn modelId="{B58B605A-49D6-402D-92A1-EAE4A96B8311}" srcId="{36BEE94D-F096-4ABD-BF8C-3FCCB8065A73}" destId="{610EC352-D7D3-4925-99B4-B65D4E22B6AB}" srcOrd="4" destOrd="0" parTransId="{9A5D58E4-BE55-435B-BE86-E343338A31F3}" sibTransId="{4D8DF2C5-F364-4F4E-9D62-C9DAED8D12FF}"/>
    <dgm:cxn modelId="{B64E8A7C-1DB9-4365-A212-844D4F76F04B}" srcId="{50175724-DC90-4066-81C8-4A45C7B8D21B}" destId="{0EDADBFE-3F12-4977-A1F3-9B9F8256887C}" srcOrd="1" destOrd="0" parTransId="{E5DBE68B-1075-4231-915B-F23292816908}" sibTransId="{F705715B-08D2-4076-8BEE-0510767EDB8C}"/>
    <dgm:cxn modelId="{0EE5987C-A47B-442F-9129-65640C063A8D}" type="presOf" srcId="{EB65957C-1197-45C9-9A19-1AD91B4EFE56}" destId="{FABC473D-5E01-4467-AC5A-6B6FA2A03B62}" srcOrd="1" destOrd="0" presId="urn:microsoft.com/office/officeart/2005/8/layout/hierarchy3"/>
    <dgm:cxn modelId="{BA93337E-0886-4CA8-B5C6-774AD36280BE}" type="presOf" srcId="{EFEDE5AD-2963-4942-9BE9-09DB0DEF0FD6}" destId="{2949C681-E26D-4694-855B-BCCAF2D4AC4B}" srcOrd="0" destOrd="0" presId="urn:microsoft.com/office/officeart/2005/8/layout/hierarchy3"/>
    <dgm:cxn modelId="{7B67AD81-BFBA-4FD4-9015-65C8B875509F}" srcId="{12DA88D5-08AD-4A41-A766-A4A2FE07325D}" destId="{C2F98505-B04F-4668-A392-C3D51463025E}" srcOrd="2" destOrd="0" parTransId="{73BF4407-4BC4-4874-8E6A-79D7AA14F108}" sibTransId="{130E8011-78CD-4975-8C74-40060F577765}"/>
    <dgm:cxn modelId="{0D139482-6E88-40E4-A83D-452FBA5B34DE}" type="presOf" srcId="{A1C52A02-DC45-4906-8019-411F56E9F736}" destId="{516753A4-734F-4AFD-96B6-2537E02A5F99}" srcOrd="0" destOrd="0" presId="urn:microsoft.com/office/officeart/2005/8/layout/hierarchy3"/>
    <dgm:cxn modelId="{9B238983-E685-4D08-86E8-320538B6F9D8}" type="presOf" srcId="{2FAF6C7A-4F4C-47FF-8252-BE9C996066FB}" destId="{D64AA4D7-0CAF-412C-A2CA-57E83845F663}" srcOrd="1" destOrd="0" presId="urn:microsoft.com/office/officeart/2005/8/layout/hierarchy3"/>
    <dgm:cxn modelId="{5E12C884-71B9-4242-B1C9-DB21E0E0D54F}" srcId="{36BEE94D-F096-4ABD-BF8C-3FCCB8065A73}" destId="{EB65957C-1197-45C9-9A19-1AD91B4EFE56}" srcOrd="5" destOrd="0" parTransId="{D125FE71-E5FB-4D8A-B41B-E8E2F9232596}" sibTransId="{AB961589-0BA7-4E7C-8C00-38D0B71666F7}"/>
    <dgm:cxn modelId="{FC921F86-23A9-415F-A067-1AA275B71241}" type="presOf" srcId="{12DA88D5-08AD-4A41-A766-A4A2FE07325D}" destId="{1636A4AB-74B5-4CAB-B6A2-8AC3D433F55A}" srcOrd="0" destOrd="0" presId="urn:microsoft.com/office/officeart/2005/8/layout/hierarchy3"/>
    <dgm:cxn modelId="{B6772187-6AE4-4BCF-BC3C-E01EC4A8E017}" srcId="{12DA88D5-08AD-4A41-A766-A4A2FE07325D}" destId="{FE55ACA2-1F9C-4CB6-938A-7C2EB3133BD5}" srcOrd="1" destOrd="0" parTransId="{5A43AA9D-FD4F-4ADB-A985-D8C5FD18218F}" sibTransId="{43EE044E-8B9C-4262-AB4C-1AD98ED0476A}"/>
    <dgm:cxn modelId="{AB4D0E8D-7E91-4BC7-8482-1FCDBE8E873A}" type="presOf" srcId="{73BF4407-4BC4-4874-8E6A-79D7AA14F108}" destId="{25BF6B10-A480-4BFE-B91E-EA9C1BF810CE}" srcOrd="0" destOrd="0" presId="urn:microsoft.com/office/officeart/2005/8/layout/hierarchy3"/>
    <dgm:cxn modelId="{B1550C91-171A-4152-B474-28F0B81CA2B5}" type="presOf" srcId="{9D634047-30F3-4D94-90D7-6371F38F0DB2}" destId="{81A1D906-D353-48CC-95B5-742DD510B1DB}" srcOrd="0" destOrd="0" presId="urn:microsoft.com/office/officeart/2005/8/layout/hierarchy3"/>
    <dgm:cxn modelId="{D2A12095-D5AC-4B3F-8A21-157B212775D9}" srcId="{50175724-DC90-4066-81C8-4A45C7B8D21B}" destId="{1C2A5580-183D-4595-B263-D61E638103BE}" srcOrd="3" destOrd="0" parTransId="{27183F9A-06D3-46B0-BE9D-E4119396071F}" sibTransId="{D2E0AC5C-2243-47DA-BECB-EA5F283DED57}"/>
    <dgm:cxn modelId="{06520D99-730F-48CC-8491-17D1FF386F47}" srcId="{EB65957C-1197-45C9-9A19-1AD91B4EFE56}" destId="{7D25D791-BDB3-482C-ABD5-8167E4A65BA5}" srcOrd="2" destOrd="0" parTransId="{24AC4D81-26A4-42A6-BA85-1E99D76E890F}" sibTransId="{F84FAACE-B15E-47E1-B6A3-4C5361D3D110}"/>
    <dgm:cxn modelId="{7A396D99-A73A-4660-83AD-B3F0FD16F649}" type="presOf" srcId="{EB65957C-1197-45C9-9A19-1AD91B4EFE56}" destId="{ECE90DD4-7308-403C-9971-EF29E27E5DA7}" srcOrd="0" destOrd="0" presId="urn:microsoft.com/office/officeart/2005/8/layout/hierarchy3"/>
    <dgm:cxn modelId="{1C9EA69D-CFDD-4FF9-B17C-1CDCA73AE01D}" type="presOf" srcId="{12A2B152-1D00-48E2-8C90-89EC1DFFE41F}" destId="{A0F438FE-F9B5-456B-B88F-5B2778D4C70B}" srcOrd="0" destOrd="0" presId="urn:microsoft.com/office/officeart/2005/8/layout/hierarchy3"/>
    <dgm:cxn modelId="{CA02E2A2-361A-47F4-AF52-381072CF6CCE}" type="presOf" srcId="{2B61EEC4-3CE8-4475-AFBD-8B9D2A44668D}" destId="{4BB925D9-2E09-4889-B7E3-E6FDCAF2A640}" srcOrd="0" destOrd="0" presId="urn:microsoft.com/office/officeart/2005/8/layout/hierarchy3"/>
    <dgm:cxn modelId="{56FB3CA4-E6AE-470D-A838-B4C6FEA79D01}" srcId="{EB65957C-1197-45C9-9A19-1AD91B4EFE56}" destId="{34853DC2-2495-44B5-9F6C-721071599837}" srcOrd="0" destOrd="0" parTransId="{18114563-2C61-4693-B05C-5C62E0E0FF31}" sibTransId="{1C1D7D24-5370-4D4C-BC85-003F43C052B8}"/>
    <dgm:cxn modelId="{D18C10A8-FAB6-499B-B496-AD482F7D2B02}" type="presOf" srcId="{36BEE94D-F096-4ABD-BF8C-3FCCB8065A73}" destId="{6D0C26AD-42C8-4EDE-8880-36E1C8FC06EC}" srcOrd="0" destOrd="0" presId="urn:microsoft.com/office/officeart/2005/8/layout/hierarchy3"/>
    <dgm:cxn modelId="{6E7DB9A8-DFFA-421F-BA35-838DBC08C90E}" srcId="{EB65957C-1197-45C9-9A19-1AD91B4EFE56}" destId="{FFD83307-B755-48FA-9087-F21A15C072C6}" srcOrd="1" destOrd="0" parTransId="{FE22053B-70FE-40DE-AD79-667872C03255}" sibTransId="{7FCF5256-F77A-4E5E-A218-7FBB015E17A6}"/>
    <dgm:cxn modelId="{9A573FAC-EA9E-4C9C-95AB-339E9F277444}" srcId="{36BEE94D-F096-4ABD-BF8C-3FCCB8065A73}" destId="{50175724-DC90-4066-81C8-4A45C7B8D21B}" srcOrd="0" destOrd="0" parTransId="{BA201E4A-3F53-484E-93A9-20B94306169F}" sibTransId="{83642DA6-2567-46D7-88C6-372BC2DE97F2}"/>
    <dgm:cxn modelId="{65B915B0-787B-4719-A4F0-72B4ACC9DB49}" type="presOf" srcId="{A979081A-16CE-48A4-91E6-E53A773E01E7}" destId="{ED5BC72B-448F-45AD-B6FA-1BAB16BF26CD}" srcOrd="0" destOrd="0" presId="urn:microsoft.com/office/officeart/2005/8/layout/hierarchy3"/>
    <dgm:cxn modelId="{7EC147B0-B0A6-4B88-943B-2023A82696FF}" srcId="{610EC352-D7D3-4925-99B4-B65D4E22B6AB}" destId="{A34B7FDC-CAE5-4016-8241-99363640A9B8}" srcOrd="2" destOrd="0" parTransId="{EEE2BC1D-F044-4B21-97EF-F3622C813CCC}" sibTransId="{D9A80AA8-A8B7-4792-9050-FFA7C1D3B894}"/>
    <dgm:cxn modelId="{0C0D33B1-E235-4130-9FE8-F57FD11ADDD9}" srcId="{50175724-DC90-4066-81C8-4A45C7B8D21B}" destId="{A979081A-16CE-48A4-91E6-E53A773E01E7}" srcOrd="2" destOrd="0" parTransId="{7F019881-4A1E-4E50-A616-D424895A5947}" sibTransId="{85E83BB9-C5C8-4F3B-994C-194977B2E96B}"/>
    <dgm:cxn modelId="{475DF9B1-ABAB-4CEA-A98F-E39280851CFC}" type="presOf" srcId="{7D25D791-BDB3-482C-ABD5-8167E4A65BA5}" destId="{07C69BB8-0946-4CB5-99B1-780E3592BEC2}" srcOrd="0" destOrd="0" presId="urn:microsoft.com/office/officeart/2005/8/layout/hierarchy3"/>
    <dgm:cxn modelId="{DE93D4BE-0584-4F5F-B8CA-D532F83F7D9C}" srcId="{2FAF6C7A-4F4C-47FF-8252-BE9C996066FB}" destId="{C071FBE4-2851-4553-95EF-0BEFEEBA31EE}" srcOrd="0" destOrd="0" parTransId="{9D634047-30F3-4D94-90D7-6371F38F0DB2}" sibTransId="{BCAC9392-6436-4B0B-B8F4-C13AC98C1924}"/>
    <dgm:cxn modelId="{62EEEFC2-4C62-4F43-B998-8ABF96F63E0A}" type="presOf" srcId="{67D0153E-2C98-4A63-AE3A-E486AA8834F6}" destId="{4AE558B6-AC6E-4D5D-9766-76ED6F758FD5}" srcOrd="0" destOrd="0" presId="urn:microsoft.com/office/officeart/2005/8/layout/hierarchy3"/>
    <dgm:cxn modelId="{1D1596C3-6947-485E-9B69-E61DF7600FB1}" srcId="{12DA88D5-08AD-4A41-A766-A4A2FE07325D}" destId="{0124126D-AD41-42B2-AC4B-D690B2C3E2B1}" srcOrd="0" destOrd="0" parTransId="{5F826EA2-1A40-4F7E-9640-7C748EDC60A2}" sibTransId="{375DC0FF-63EB-4EFF-97F6-C63C26D87705}"/>
    <dgm:cxn modelId="{D77E43C9-FE9B-4D3F-B5CD-B2472221CC09}" srcId="{2FAF6C7A-4F4C-47FF-8252-BE9C996066FB}" destId="{D442F4DB-5206-471A-8416-36AC76C85D50}" srcOrd="2" destOrd="0" parTransId="{67D0153E-2C98-4A63-AE3A-E486AA8834F6}" sibTransId="{F1F5F3BC-EF02-43C9-AD77-369631820AC2}"/>
    <dgm:cxn modelId="{F53B0ACA-1A72-45B0-86BE-5E62A76BEDC3}" type="presOf" srcId="{60092501-F010-4CD8-8CE0-F1C42A297843}" destId="{0E1D11CD-4154-45BB-872F-498708F01823}" srcOrd="0" destOrd="0" presId="urn:microsoft.com/office/officeart/2005/8/layout/hierarchy3"/>
    <dgm:cxn modelId="{207986CE-D193-4D60-813C-9EEA001AC665}" type="presOf" srcId="{E17A6BB9-8CD5-42D8-B465-3233925DDB4E}" destId="{C7CC1899-9551-4B6E-8124-E3B77F411F2A}" srcOrd="0" destOrd="0" presId="urn:microsoft.com/office/officeart/2005/8/layout/hierarchy3"/>
    <dgm:cxn modelId="{3FF34AD5-4126-4063-BBED-BA2F4F103D21}" srcId="{36BEE94D-F096-4ABD-BF8C-3FCCB8065A73}" destId="{ACA9E7A6-7112-412C-929B-1786AD1490B7}" srcOrd="1" destOrd="0" parTransId="{88679713-D737-4BD6-B2F6-6A1542F10D07}" sibTransId="{0443C519-3130-46F5-8A59-6FD62C3F3875}"/>
    <dgm:cxn modelId="{AC4EB9D9-4D6D-4179-B364-67334DBD5D87}" srcId="{36BEE94D-F096-4ABD-BF8C-3FCCB8065A73}" destId="{2FAF6C7A-4F4C-47FF-8252-BE9C996066FB}" srcOrd="2" destOrd="0" parTransId="{33A67902-F10C-4CCE-AE6F-2C9345DD8F62}" sibTransId="{DF726484-75C1-40FF-9605-4062EB107F93}"/>
    <dgm:cxn modelId="{4AD778DC-FC5F-4A7C-AD08-0EE08D77AE71}" type="presOf" srcId="{E7239F3D-A4D1-4EFB-BE72-B368A84C2A28}" destId="{1EAEED4C-F6DE-4379-BC83-5F0A88804A64}" srcOrd="0" destOrd="0" presId="urn:microsoft.com/office/officeart/2005/8/layout/hierarchy3"/>
    <dgm:cxn modelId="{069769DE-F651-4BC7-B551-D7CFC1DB1728}" srcId="{2FAF6C7A-4F4C-47FF-8252-BE9C996066FB}" destId="{E17A6BB9-8CD5-42D8-B465-3233925DDB4E}" srcOrd="1" destOrd="0" parTransId="{14C26A10-D5D8-4E16-A3FA-6F356F3035F2}" sibTransId="{1E0AA2EE-86AF-46E5-A234-7F1FB1C84F3F}"/>
    <dgm:cxn modelId="{56C675E0-5A62-4BF0-AB05-3839285D1F51}" type="presOf" srcId="{50175724-DC90-4066-81C8-4A45C7B8D21B}" destId="{729A4508-1833-4725-AED0-AA8818657873}" srcOrd="1" destOrd="0" presId="urn:microsoft.com/office/officeart/2005/8/layout/hierarchy3"/>
    <dgm:cxn modelId="{F77EF2E3-D3B8-4355-A9AA-253DC3382424}" type="presOf" srcId="{FFD83307-B755-48FA-9087-F21A15C072C6}" destId="{0190C079-BB84-4B19-BE5B-C13A62182E97}" srcOrd="0" destOrd="0" presId="urn:microsoft.com/office/officeart/2005/8/layout/hierarchy3"/>
    <dgm:cxn modelId="{736040E4-445C-4B5A-9F16-56F119929DC0}" type="presOf" srcId="{0124126D-AD41-42B2-AC4B-D690B2C3E2B1}" destId="{AC2B83DB-0FA3-4FC8-A6CA-212F19C66E04}" srcOrd="0" destOrd="0" presId="urn:microsoft.com/office/officeart/2005/8/layout/hierarchy3"/>
    <dgm:cxn modelId="{D6FDD9EA-0E31-47A5-803F-4EF650DD40F9}" srcId="{ACA9E7A6-7112-412C-929B-1786AD1490B7}" destId="{12A2B152-1D00-48E2-8C90-89EC1DFFE41F}" srcOrd="1" destOrd="0" parTransId="{EFEDE5AD-2963-4942-9BE9-09DB0DEF0FD6}" sibTransId="{7AC47AC4-55E6-4AB4-B153-586DEC4C92C5}"/>
    <dgm:cxn modelId="{8A7980EC-E840-4863-8EF5-DEF6CD77E8BF}" type="presOf" srcId="{A34B7FDC-CAE5-4016-8241-99363640A9B8}" destId="{FEDD1970-C63E-4269-B835-13557DD267CB}" srcOrd="0" destOrd="0" presId="urn:microsoft.com/office/officeart/2005/8/layout/hierarchy3"/>
    <dgm:cxn modelId="{5A903AED-51C3-4324-91A7-05E5A1575934}" srcId="{ACA9E7A6-7112-412C-929B-1786AD1490B7}" destId="{4A913C40-D3C1-4D79-8427-FD1F6E593F4D}" srcOrd="0" destOrd="0" parTransId="{B35F9CFA-2273-4C1C-86FF-58CAF504CD82}" sibTransId="{DC4075AB-2090-4ECF-925B-EC3997739A35}"/>
    <dgm:cxn modelId="{D5C9DCF0-8330-447C-9FE5-19DAB19C3FB7}" type="presOf" srcId="{610EC352-D7D3-4925-99B4-B65D4E22B6AB}" destId="{4B31F34F-9442-4D75-89ED-DECA4983C949}" srcOrd="1" destOrd="0" presId="urn:microsoft.com/office/officeart/2005/8/layout/hierarchy3"/>
    <dgm:cxn modelId="{8E0E02F7-6631-4326-8E97-7DC1D24FAE1D}" srcId="{36BEE94D-F096-4ABD-BF8C-3FCCB8065A73}" destId="{12DA88D5-08AD-4A41-A766-A4A2FE07325D}" srcOrd="3" destOrd="0" parTransId="{ECFC8A4E-97F4-4CDD-9B27-71A3D5349196}" sibTransId="{224696F1-CF91-486A-9534-F441F8DE2F70}"/>
    <dgm:cxn modelId="{571E0DF8-3131-4CC5-8C43-96F2D94709F0}" type="presOf" srcId="{1C2A5580-183D-4595-B263-D61E638103BE}" destId="{54B27A3C-9C01-42B5-80B9-6FBD4E1199B6}" srcOrd="0" destOrd="0" presId="urn:microsoft.com/office/officeart/2005/8/layout/hierarchy3"/>
    <dgm:cxn modelId="{0B1C9AFA-E7AB-4690-8CE4-14AC24976D10}" type="presOf" srcId="{12DA88D5-08AD-4A41-A766-A4A2FE07325D}" destId="{A169D492-5A67-43F2-B425-0BABEC953649}" srcOrd="1" destOrd="0" presId="urn:microsoft.com/office/officeart/2005/8/layout/hierarchy3"/>
    <dgm:cxn modelId="{FD5577FB-8B46-4316-8DD8-EAB3DF35E49B}" type="presOf" srcId="{E5DBE68B-1075-4231-915B-F23292816908}" destId="{22C961DC-C88E-480B-AD7D-A3E48613F347}" srcOrd="0" destOrd="0" presId="urn:microsoft.com/office/officeart/2005/8/layout/hierarchy3"/>
    <dgm:cxn modelId="{66715FFD-67A8-4767-9F0D-7619F97BBC07}" type="presOf" srcId="{FA41207D-4180-475E-9C85-534AE57322EA}" destId="{48F6998F-C53B-4959-940B-BA584852151E}" srcOrd="0" destOrd="0" presId="urn:microsoft.com/office/officeart/2005/8/layout/hierarchy3"/>
    <dgm:cxn modelId="{38155F7A-C20E-473F-AB2B-2B27FC3B7067}" type="presParOf" srcId="{6D0C26AD-42C8-4EDE-8880-36E1C8FC06EC}" destId="{1ECF1BFA-D452-4214-B0CB-A872B097586F}" srcOrd="0" destOrd="0" presId="urn:microsoft.com/office/officeart/2005/8/layout/hierarchy3"/>
    <dgm:cxn modelId="{E2AC104B-EA42-470F-9FAB-F2AF2A9B4770}" type="presParOf" srcId="{1ECF1BFA-D452-4214-B0CB-A872B097586F}" destId="{9EECFCC9-74FE-4FD1-BD56-C124F9A5A222}" srcOrd="0" destOrd="0" presId="urn:microsoft.com/office/officeart/2005/8/layout/hierarchy3"/>
    <dgm:cxn modelId="{F4832E82-34A3-417E-8A76-52756A4C484B}" type="presParOf" srcId="{9EECFCC9-74FE-4FD1-BD56-C124F9A5A222}" destId="{A5896467-BDF9-4EB9-AD28-E449DF556AC7}" srcOrd="0" destOrd="0" presId="urn:microsoft.com/office/officeart/2005/8/layout/hierarchy3"/>
    <dgm:cxn modelId="{736DF05E-6469-46C7-AF41-D6254A657372}" type="presParOf" srcId="{9EECFCC9-74FE-4FD1-BD56-C124F9A5A222}" destId="{729A4508-1833-4725-AED0-AA8818657873}" srcOrd="1" destOrd="0" presId="urn:microsoft.com/office/officeart/2005/8/layout/hierarchy3"/>
    <dgm:cxn modelId="{A2FE2D30-F0DF-4927-ADD9-13B35544FB9E}" type="presParOf" srcId="{1ECF1BFA-D452-4214-B0CB-A872B097586F}" destId="{2199E2FA-D144-436C-AE06-807D122E2691}" srcOrd="1" destOrd="0" presId="urn:microsoft.com/office/officeart/2005/8/layout/hierarchy3"/>
    <dgm:cxn modelId="{1652CA53-9B8A-4E60-9801-C80F394C662D}" type="presParOf" srcId="{2199E2FA-D144-436C-AE06-807D122E2691}" destId="{C36340DA-3FED-49CC-9F52-DF80A5AA2E5D}" srcOrd="0" destOrd="0" presId="urn:microsoft.com/office/officeart/2005/8/layout/hierarchy3"/>
    <dgm:cxn modelId="{C2AED0D5-E1AF-4A11-9DAC-CD0DFE98FC68}" type="presParOf" srcId="{2199E2FA-D144-436C-AE06-807D122E2691}" destId="{C01CC9EF-B3B2-42BA-8693-0AA6E63ED78D}" srcOrd="1" destOrd="0" presId="urn:microsoft.com/office/officeart/2005/8/layout/hierarchy3"/>
    <dgm:cxn modelId="{3DA49BA4-F52F-4FA7-AA55-C6D82FC3B30A}" type="presParOf" srcId="{2199E2FA-D144-436C-AE06-807D122E2691}" destId="{22C961DC-C88E-480B-AD7D-A3E48613F347}" srcOrd="2" destOrd="0" presId="urn:microsoft.com/office/officeart/2005/8/layout/hierarchy3"/>
    <dgm:cxn modelId="{4E58F53E-048D-4BAD-B21C-14F56F0A88AA}" type="presParOf" srcId="{2199E2FA-D144-436C-AE06-807D122E2691}" destId="{695FD40C-5C65-4B4A-938E-D73454F24911}" srcOrd="3" destOrd="0" presId="urn:microsoft.com/office/officeart/2005/8/layout/hierarchy3"/>
    <dgm:cxn modelId="{BBCE0DF9-4A35-465A-AF35-4103BFCECD6B}" type="presParOf" srcId="{2199E2FA-D144-436C-AE06-807D122E2691}" destId="{14FB678F-3615-48E3-8C1E-20BD510F7AB5}" srcOrd="4" destOrd="0" presId="urn:microsoft.com/office/officeart/2005/8/layout/hierarchy3"/>
    <dgm:cxn modelId="{80165759-C0B7-47BE-BF98-55ACE2A50001}" type="presParOf" srcId="{2199E2FA-D144-436C-AE06-807D122E2691}" destId="{ED5BC72B-448F-45AD-B6FA-1BAB16BF26CD}" srcOrd="5" destOrd="0" presId="urn:microsoft.com/office/officeart/2005/8/layout/hierarchy3"/>
    <dgm:cxn modelId="{5CEA7255-943E-4D9F-AC35-AAD6A12B0995}" type="presParOf" srcId="{2199E2FA-D144-436C-AE06-807D122E2691}" destId="{CA7B8554-4CE8-441B-9CAB-AF676968B40D}" srcOrd="6" destOrd="0" presId="urn:microsoft.com/office/officeart/2005/8/layout/hierarchy3"/>
    <dgm:cxn modelId="{BB9E46FF-9918-47EE-8522-625AA7493987}" type="presParOf" srcId="{2199E2FA-D144-436C-AE06-807D122E2691}" destId="{54B27A3C-9C01-42B5-80B9-6FBD4E1199B6}" srcOrd="7" destOrd="0" presId="urn:microsoft.com/office/officeart/2005/8/layout/hierarchy3"/>
    <dgm:cxn modelId="{70E5C833-ABB4-4D4B-AC94-60F2B36111DD}" type="presParOf" srcId="{6D0C26AD-42C8-4EDE-8880-36E1C8FC06EC}" destId="{2A37854B-13C3-4888-B9FB-4CB3472ECAA6}" srcOrd="1" destOrd="0" presId="urn:microsoft.com/office/officeart/2005/8/layout/hierarchy3"/>
    <dgm:cxn modelId="{61840E69-46B6-480C-8F93-D2ADF01060A8}" type="presParOf" srcId="{2A37854B-13C3-4888-B9FB-4CB3472ECAA6}" destId="{9D8240E9-2D6E-4AF1-9795-3B6C4CEB6334}" srcOrd="0" destOrd="0" presId="urn:microsoft.com/office/officeart/2005/8/layout/hierarchy3"/>
    <dgm:cxn modelId="{A962C003-EE30-4CEA-8018-A2149496775A}" type="presParOf" srcId="{9D8240E9-2D6E-4AF1-9795-3B6C4CEB6334}" destId="{27F25D47-DCD3-4C47-8ACF-2AA012A3A274}" srcOrd="0" destOrd="0" presId="urn:microsoft.com/office/officeart/2005/8/layout/hierarchy3"/>
    <dgm:cxn modelId="{DFBE9ED6-7A13-46CD-861E-8DBE3C5AD80B}" type="presParOf" srcId="{9D8240E9-2D6E-4AF1-9795-3B6C4CEB6334}" destId="{B215E118-A8EF-49E4-B3BF-7E787618D745}" srcOrd="1" destOrd="0" presId="urn:microsoft.com/office/officeart/2005/8/layout/hierarchy3"/>
    <dgm:cxn modelId="{91B8E91B-0928-40C7-9F46-B2BEB0DEB111}" type="presParOf" srcId="{2A37854B-13C3-4888-B9FB-4CB3472ECAA6}" destId="{D37528BF-DC38-46F5-9C8A-81EE4C31CBB7}" srcOrd="1" destOrd="0" presId="urn:microsoft.com/office/officeart/2005/8/layout/hierarchy3"/>
    <dgm:cxn modelId="{39836096-7201-4B36-9856-D66F1251EC0A}" type="presParOf" srcId="{D37528BF-DC38-46F5-9C8A-81EE4C31CBB7}" destId="{F889E667-C436-4A68-AF01-F68B1F663E23}" srcOrd="0" destOrd="0" presId="urn:microsoft.com/office/officeart/2005/8/layout/hierarchy3"/>
    <dgm:cxn modelId="{8A53F9E7-C18F-459A-9A5C-6AD200DE7596}" type="presParOf" srcId="{D37528BF-DC38-46F5-9C8A-81EE4C31CBB7}" destId="{2FB80855-0DDF-4FC2-92D9-770DCF1B60C3}" srcOrd="1" destOrd="0" presId="urn:microsoft.com/office/officeart/2005/8/layout/hierarchy3"/>
    <dgm:cxn modelId="{70EA6C80-08C7-492F-B636-92349AFC8677}" type="presParOf" srcId="{D37528BF-DC38-46F5-9C8A-81EE4C31CBB7}" destId="{2949C681-E26D-4694-855B-BCCAF2D4AC4B}" srcOrd="2" destOrd="0" presId="urn:microsoft.com/office/officeart/2005/8/layout/hierarchy3"/>
    <dgm:cxn modelId="{2461DB5A-8478-442B-81F2-52E269C10683}" type="presParOf" srcId="{D37528BF-DC38-46F5-9C8A-81EE4C31CBB7}" destId="{A0F438FE-F9B5-456B-B88F-5B2778D4C70B}" srcOrd="3" destOrd="0" presId="urn:microsoft.com/office/officeart/2005/8/layout/hierarchy3"/>
    <dgm:cxn modelId="{17C1795C-E12D-4FF6-A2E1-14A1C5668B74}" type="presParOf" srcId="{D37528BF-DC38-46F5-9C8A-81EE4C31CBB7}" destId="{0E1D11CD-4154-45BB-872F-498708F01823}" srcOrd="4" destOrd="0" presId="urn:microsoft.com/office/officeart/2005/8/layout/hierarchy3"/>
    <dgm:cxn modelId="{613305E9-E15E-4246-8D80-4320BF4F9F1F}" type="presParOf" srcId="{D37528BF-DC38-46F5-9C8A-81EE4C31CBB7}" destId="{5425C549-3002-4A1D-A55F-F4118947370B}" srcOrd="5" destOrd="0" presId="urn:microsoft.com/office/officeart/2005/8/layout/hierarchy3"/>
    <dgm:cxn modelId="{3714058F-4881-4E53-A5B0-6D14CC05BC6D}" type="presParOf" srcId="{D37528BF-DC38-46F5-9C8A-81EE4C31CBB7}" destId="{1EAEED4C-F6DE-4379-BC83-5F0A88804A64}" srcOrd="6" destOrd="0" presId="urn:microsoft.com/office/officeart/2005/8/layout/hierarchy3"/>
    <dgm:cxn modelId="{C42675A2-79AD-4A4F-A9EA-0438CDFD1101}" type="presParOf" srcId="{D37528BF-DC38-46F5-9C8A-81EE4C31CBB7}" destId="{AB9A5EDE-5094-4F4B-A2DB-6B2E547A9FAC}" srcOrd="7" destOrd="0" presId="urn:microsoft.com/office/officeart/2005/8/layout/hierarchy3"/>
    <dgm:cxn modelId="{71B76F2A-92C0-4649-B214-6769F163111C}" type="presParOf" srcId="{6D0C26AD-42C8-4EDE-8880-36E1C8FC06EC}" destId="{B5C16E40-980E-411E-8201-B34D3588BA96}" srcOrd="2" destOrd="0" presId="urn:microsoft.com/office/officeart/2005/8/layout/hierarchy3"/>
    <dgm:cxn modelId="{0A01297C-FBDE-46BF-BC94-4E927E3DD0DD}" type="presParOf" srcId="{B5C16E40-980E-411E-8201-B34D3588BA96}" destId="{90B6DC1E-DB20-4CF4-AFC8-E7989AFD26EC}" srcOrd="0" destOrd="0" presId="urn:microsoft.com/office/officeart/2005/8/layout/hierarchy3"/>
    <dgm:cxn modelId="{3383B677-878A-4073-9664-FC2CD2E188CB}" type="presParOf" srcId="{90B6DC1E-DB20-4CF4-AFC8-E7989AFD26EC}" destId="{345CEF68-8DFE-444E-98CB-C800A7E65FAB}" srcOrd="0" destOrd="0" presId="urn:microsoft.com/office/officeart/2005/8/layout/hierarchy3"/>
    <dgm:cxn modelId="{BE96D644-F3AA-415E-8D91-A9BDE6E5928E}" type="presParOf" srcId="{90B6DC1E-DB20-4CF4-AFC8-E7989AFD26EC}" destId="{D64AA4D7-0CAF-412C-A2CA-57E83845F663}" srcOrd="1" destOrd="0" presId="urn:microsoft.com/office/officeart/2005/8/layout/hierarchy3"/>
    <dgm:cxn modelId="{35C33680-EB10-477F-8AED-95F903D546C0}" type="presParOf" srcId="{B5C16E40-980E-411E-8201-B34D3588BA96}" destId="{ACB6CF29-6F40-43F8-A777-97FC6DFCB346}" srcOrd="1" destOrd="0" presId="urn:microsoft.com/office/officeart/2005/8/layout/hierarchy3"/>
    <dgm:cxn modelId="{FBBCCD7E-CA4C-4398-87AE-8B0D8D949758}" type="presParOf" srcId="{ACB6CF29-6F40-43F8-A777-97FC6DFCB346}" destId="{81A1D906-D353-48CC-95B5-742DD510B1DB}" srcOrd="0" destOrd="0" presId="urn:microsoft.com/office/officeart/2005/8/layout/hierarchy3"/>
    <dgm:cxn modelId="{AAE0D8FA-0FFC-434E-B62D-C915FDB0FA48}" type="presParOf" srcId="{ACB6CF29-6F40-43F8-A777-97FC6DFCB346}" destId="{F774E6DD-62C5-4273-92EB-61853965A241}" srcOrd="1" destOrd="0" presId="urn:microsoft.com/office/officeart/2005/8/layout/hierarchy3"/>
    <dgm:cxn modelId="{636A7568-0AD8-4C0D-A8B0-137CB72DECA4}" type="presParOf" srcId="{ACB6CF29-6F40-43F8-A777-97FC6DFCB346}" destId="{DB8D7799-8D92-4FB8-8A47-7F3A066DE91F}" srcOrd="2" destOrd="0" presId="urn:microsoft.com/office/officeart/2005/8/layout/hierarchy3"/>
    <dgm:cxn modelId="{139FB202-C1F9-4F9E-8852-A276021E393F}" type="presParOf" srcId="{ACB6CF29-6F40-43F8-A777-97FC6DFCB346}" destId="{C7CC1899-9551-4B6E-8124-E3B77F411F2A}" srcOrd="3" destOrd="0" presId="urn:microsoft.com/office/officeart/2005/8/layout/hierarchy3"/>
    <dgm:cxn modelId="{B0753728-6601-4A49-8F80-C3A385EF38F6}" type="presParOf" srcId="{ACB6CF29-6F40-43F8-A777-97FC6DFCB346}" destId="{4AE558B6-AC6E-4D5D-9766-76ED6F758FD5}" srcOrd="4" destOrd="0" presId="urn:microsoft.com/office/officeart/2005/8/layout/hierarchy3"/>
    <dgm:cxn modelId="{346C5B9A-DBCD-4FA3-9707-14E63CF94702}" type="presParOf" srcId="{ACB6CF29-6F40-43F8-A777-97FC6DFCB346}" destId="{5DD7F326-C446-475E-97B3-94756A67FCF5}" srcOrd="5" destOrd="0" presId="urn:microsoft.com/office/officeart/2005/8/layout/hierarchy3"/>
    <dgm:cxn modelId="{8E3404E3-CEEE-468D-8C52-61F3658C877A}" type="presParOf" srcId="{6D0C26AD-42C8-4EDE-8880-36E1C8FC06EC}" destId="{CDAC4348-101F-4AD2-B8B8-303713C2C704}" srcOrd="3" destOrd="0" presId="urn:microsoft.com/office/officeart/2005/8/layout/hierarchy3"/>
    <dgm:cxn modelId="{10658082-90B6-4D21-A23A-125DDE0DF519}" type="presParOf" srcId="{CDAC4348-101F-4AD2-B8B8-303713C2C704}" destId="{0E1CDB57-DE21-4822-805B-EFEF040D3B50}" srcOrd="0" destOrd="0" presId="urn:microsoft.com/office/officeart/2005/8/layout/hierarchy3"/>
    <dgm:cxn modelId="{C4A3E14B-A24A-4EE8-972A-7446579B5D0B}" type="presParOf" srcId="{0E1CDB57-DE21-4822-805B-EFEF040D3B50}" destId="{1636A4AB-74B5-4CAB-B6A2-8AC3D433F55A}" srcOrd="0" destOrd="0" presId="urn:microsoft.com/office/officeart/2005/8/layout/hierarchy3"/>
    <dgm:cxn modelId="{17C89F33-60B2-43B6-B105-B6A124C5990C}" type="presParOf" srcId="{0E1CDB57-DE21-4822-805B-EFEF040D3B50}" destId="{A169D492-5A67-43F2-B425-0BABEC953649}" srcOrd="1" destOrd="0" presId="urn:microsoft.com/office/officeart/2005/8/layout/hierarchy3"/>
    <dgm:cxn modelId="{87523653-1940-490E-91EE-85A2352FE7BE}" type="presParOf" srcId="{CDAC4348-101F-4AD2-B8B8-303713C2C704}" destId="{2F89D73E-B6B7-41BD-9002-B41F366D9410}" srcOrd="1" destOrd="0" presId="urn:microsoft.com/office/officeart/2005/8/layout/hierarchy3"/>
    <dgm:cxn modelId="{9368551F-3DCB-4156-BDCB-AE526F603B98}" type="presParOf" srcId="{2F89D73E-B6B7-41BD-9002-B41F366D9410}" destId="{0CC3E34D-1370-4101-A846-C3C0C1CB7FC4}" srcOrd="0" destOrd="0" presId="urn:microsoft.com/office/officeart/2005/8/layout/hierarchy3"/>
    <dgm:cxn modelId="{7B6711B7-CB95-4296-8153-DE50BD603F3B}" type="presParOf" srcId="{2F89D73E-B6B7-41BD-9002-B41F366D9410}" destId="{AC2B83DB-0FA3-4FC8-A6CA-212F19C66E04}" srcOrd="1" destOrd="0" presId="urn:microsoft.com/office/officeart/2005/8/layout/hierarchy3"/>
    <dgm:cxn modelId="{93429EC2-AA85-4E52-B625-1A1B2C432AA5}" type="presParOf" srcId="{2F89D73E-B6B7-41BD-9002-B41F366D9410}" destId="{D4FD5EC8-8E67-4D99-9404-64E5574C43BA}" srcOrd="2" destOrd="0" presId="urn:microsoft.com/office/officeart/2005/8/layout/hierarchy3"/>
    <dgm:cxn modelId="{E6C5D999-C9CC-4540-B306-8ACFE429C1FB}" type="presParOf" srcId="{2F89D73E-B6B7-41BD-9002-B41F366D9410}" destId="{7BE671A9-B66D-4B4D-815E-CAEFC64AC63B}" srcOrd="3" destOrd="0" presId="urn:microsoft.com/office/officeart/2005/8/layout/hierarchy3"/>
    <dgm:cxn modelId="{1AF55273-FDD7-423E-83DE-AD4101BAA61B}" type="presParOf" srcId="{2F89D73E-B6B7-41BD-9002-B41F366D9410}" destId="{25BF6B10-A480-4BFE-B91E-EA9C1BF810CE}" srcOrd="4" destOrd="0" presId="urn:microsoft.com/office/officeart/2005/8/layout/hierarchy3"/>
    <dgm:cxn modelId="{76757A4F-E8CA-455E-94EA-DB409D0767D2}" type="presParOf" srcId="{2F89D73E-B6B7-41BD-9002-B41F366D9410}" destId="{E2EB95E1-7E84-4406-AD88-34FC9ABCC191}" srcOrd="5" destOrd="0" presId="urn:microsoft.com/office/officeart/2005/8/layout/hierarchy3"/>
    <dgm:cxn modelId="{DAF78C32-FAC0-41A5-B59E-1142172E2643}" type="presParOf" srcId="{6D0C26AD-42C8-4EDE-8880-36E1C8FC06EC}" destId="{7765079E-815A-4DC4-ACBA-B965875183BB}" srcOrd="4" destOrd="0" presId="urn:microsoft.com/office/officeart/2005/8/layout/hierarchy3"/>
    <dgm:cxn modelId="{2E50BB5C-9138-4F25-A04E-EE61FD3E9CA3}" type="presParOf" srcId="{7765079E-815A-4DC4-ACBA-B965875183BB}" destId="{6FFBEB19-AC08-42FA-8DD2-55495BAC46BE}" srcOrd="0" destOrd="0" presId="urn:microsoft.com/office/officeart/2005/8/layout/hierarchy3"/>
    <dgm:cxn modelId="{D2C58968-0E9A-4117-9B9F-9AB54313BEEF}" type="presParOf" srcId="{6FFBEB19-AC08-42FA-8DD2-55495BAC46BE}" destId="{456CD686-105E-420F-B0A8-909DC27CDE77}" srcOrd="0" destOrd="0" presId="urn:microsoft.com/office/officeart/2005/8/layout/hierarchy3"/>
    <dgm:cxn modelId="{4C8B171D-EC95-4803-A813-56B98C2689B8}" type="presParOf" srcId="{6FFBEB19-AC08-42FA-8DD2-55495BAC46BE}" destId="{4B31F34F-9442-4D75-89ED-DECA4983C949}" srcOrd="1" destOrd="0" presId="urn:microsoft.com/office/officeart/2005/8/layout/hierarchy3"/>
    <dgm:cxn modelId="{775F87B8-7016-4561-827A-8CF32F8977E2}" type="presParOf" srcId="{7765079E-815A-4DC4-ACBA-B965875183BB}" destId="{C903BF67-2B13-4897-9C18-BEFC5EF01FA7}" srcOrd="1" destOrd="0" presId="urn:microsoft.com/office/officeart/2005/8/layout/hierarchy3"/>
    <dgm:cxn modelId="{E237F317-935E-4C22-A7EC-E012BB70034C}" type="presParOf" srcId="{C903BF67-2B13-4897-9C18-BEFC5EF01FA7}" destId="{516753A4-734F-4AFD-96B6-2537E02A5F99}" srcOrd="0" destOrd="0" presId="urn:microsoft.com/office/officeart/2005/8/layout/hierarchy3"/>
    <dgm:cxn modelId="{5E4EBBA7-6097-481C-82C1-2D011852C0DD}" type="presParOf" srcId="{C903BF67-2B13-4897-9C18-BEFC5EF01FA7}" destId="{A24431CE-C144-4922-A149-7BB48BB11620}" srcOrd="1" destOrd="0" presId="urn:microsoft.com/office/officeart/2005/8/layout/hierarchy3"/>
    <dgm:cxn modelId="{33D026AA-1288-4938-A76B-EDFCB6F073CA}" type="presParOf" srcId="{C903BF67-2B13-4897-9C18-BEFC5EF01FA7}" destId="{33598C7C-2A79-47DE-9811-55E9713E06DE}" srcOrd="2" destOrd="0" presId="urn:microsoft.com/office/officeart/2005/8/layout/hierarchy3"/>
    <dgm:cxn modelId="{F441DDC9-133D-43D4-8C26-B75AA820F1F2}" type="presParOf" srcId="{C903BF67-2B13-4897-9C18-BEFC5EF01FA7}" destId="{FADF4C6B-1670-4FA4-9746-C601579B527D}" srcOrd="3" destOrd="0" presId="urn:microsoft.com/office/officeart/2005/8/layout/hierarchy3"/>
    <dgm:cxn modelId="{D00F6F08-2561-4D10-BF20-6991F838F953}" type="presParOf" srcId="{C903BF67-2B13-4897-9C18-BEFC5EF01FA7}" destId="{203B2F18-1C5C-4441-A8C7-F8DE549543E4}" srcOrd="4" destOrd="0" presId="urn:microsoft.com/office/officeart/2005/8/layout/hierarchy3"/>
    <dgm:cxn modelId="{E19F5502-53E1-4F09-B972-FFA6C53FB4E8}" type="presParOf" srcId="{C903BF67-2B13-4897-9C18-BEFC5EF01FA7}" destId="{FEDD1970-C63E-4269-B835-13557DD267CB}" srcOrd="5" destOrd="0" presId="urn:microsoft.com/office/officeart/2005/8/layout/hierarchy3"/>
    <dgm:cxn modelId="{CFE8DEC4-3D73-4265-A278-7833E61EB155}" type="presParOf" srcId="{6D0C26AD-42C8-4EDE-8880-36E1C8FC06EC}" destId="{A105E7C3-73AB-4EE7-AEE5-4105F820CE59}" srcOrd="5" destOrd="0" presId="urn:microsoft.com/office/officeart/2005/8/layout/hierarchy3"/>
    <dgm:cxn modelId="{3C16F28C-3909-43C5-B18F-F4058EAAEA3B}" type="presParOf" srcId="{A105E7C3-73AB-4EE7-AEE5-4105F820CE59}" destId="{7018492F-07CB-4342-84AD-7A25C84022A4}" srcOrd="0" destOrd="0" presId="urn:microsoft.com/office/officeart/2005/8/layout/hierarchy3"/>
    <dgm:cxn modelId="{101076A6-2F98-4652-9268-80CDE2F2F44D}" type="presParOf" srcId="{7018492F-07CB-4342-84AD-7A25C84022A4}" destId="{ECE90DD4-7308-403C-9971-EF29E27E5DA7}" srcOrd="0" destOrd="0" presId="urn:microsoft.com/office/officeart/2005/8/layout/hierarchy3"/>
    <dgm:cxn modelId="{EDF843FA-5718-4789-8871-B3A4CD310F52}" type="presParOf" srcId="{7018492F-07CB-4342-84AD-7A25C84022A4}" destId="{FABC473D-5E01-4467-AC5A-6B6FA2A03B62}" srcOrd="1" destOrd="0" presId="urn:microsoft.com/office/officeart/2005/8/layout/hierarchy3"/>
    <dgm:cxn modelId="{DCDC7A9C-3DDD-4956-BE4F-A591184944F3}" type="presParOf" srcId="{A105E7C3-73AB-4EE7-AEE5-4105F820CE59}" destId="{6E2801CD-2B77-470E-AB8B-DC908D5D0990}" srcOrd="1" destOrd="0" presId="urn:microsoft.com/office/officeart/2005/8/layout/hierarchy3"/>
    <dgm:cxn modelId="{803CA91D-C7F9-4189-A522-DE513E9570D3}" type="presParOf" srcId="{6E2801CD-2B77-470E-AB8B-DC908D5D0990}" destId="{F4129229-DEE6-4C26-B92A-BE61296E7F18}" srcOrd="0" destOrd="0" presId="urn:microsoft.com/office/officeart/2005/8/layout/hierarchy3"/>
    <dgm:cxn modelId="{42818392-BF12-4316-9D65-68A28C53057F}" type="presParOf" srcId="{6E2801CD-2B77-470E-AB8B-DC908D5D0990}" destId="{3E9F1DB2-DB5D-4DA6-9FFC-7F8EAFB5C67F}" srcOrd="1" destOrd="0" presId="urn:microsoft.com/office/officeart/2005/8/layout/hierarchy3"/>
    <dgm:cxn modelId="{6A9F98C1-577E-4D8C-A99E-ED8B3927756F}" type="presParOf" srcId="{6E2801CD-2B77-470E-AB8B-DC908D5D0990}" destId="{20949998-C4B1-4BB8-A938-FE27427E8967}" srcOrd="2" destOrd="0" presId="urn:microsoft.com/office/officeart/2005/8/layout/hierarchy3"/>
    <dgm:cxn modelId="{16D10497-7A76-47AF-A8DA-D84B3023907C}" type="presParOf" srcId="{6E2801CD-2B77-470E-AB8B-DC908D5D0990}" destId="{0190C079-BB84-4B19-BE5B-C13A62182E97}" srcOrd="3" destOrd="0" presId="urn:microsoft.com/office/officeart/2005/8/layout/hierarchy3"/>
    <dgm:cxn modelId="{27363EF2-8791-422B-8675-40533911CD63}" type="presParOf" srcId="{6E2801CD-2B77-470E-AB8B-DC908D5D0990}" destId="{1C85F1BB-60AC-4B91-AB15-4B2F55951FEB}" srcOrd="4" destOrd="0" presId="urn:microsoft.com/office/officeart/2005/8/layout/hierarchy3"/>
    <dgm:cxn modelId="{3A261087-BDF1-4C2D-93B7-BC1D79317C55}" type="presParOf" srcId="{6E2801CD-2B77-470E-AB8B-DC908D5D0990}" destId="{07C69BB8-0946-4CB5-99B1-780E3592BEC2}" srcOrd="5" destOrd="0" presId="urn:microsoft.com/office/officeart/2005/8/layout/hierarchy3"/>
    <dgm:cxn modelId="{265FE0F8-A4C6-41B3-B8D3-0C3B82BC87A8}" type="presParOf" srcId="{6E2801CD-2B77-470E-AB8B-DC908D5D0990}" destId="{4BB925D9-2E09-4889-B7E3-E6FDCAF2A640}" srcOrd="6" destOrd="0" presId="urn:microsoft.com/office/officeart/2005/8/layout/hierarchy3"/>
    <dgm:cxn modelId="{1D4FF99F-51A6-44B2-8E17-4E6D03E22F57}" type="presParOf" srcId="{6E2801CD-2B77-470E-AB8B-DC908D5D0990}" destId="{48F6998F-C53B-4959-940B-BA584852151E}"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96467-BDF9-4EB9-AD28-E449DF556AC7}">
      <dsp:nvSpPr>
        <dsp:cNvPr id="0" name=""/>
        <dsp:cNvSpPr/>
      </dsp:nvSpPr>
      <dsp:spPr>
        <a:xfrm>
          <a:off x="9742" y="179800"/>
          <a:ext cx="1569957" cy="7849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b="0" kern="1200">
              <a:solidFill>
                <a:schemeClr val="bg1"/>
              </a:solidFill>
            </a:rPr>
            <a:t>Legislative/Financial/Admin Support Div.</a:t>
          </a:r>
        </a:p>
      </dsp:txBody>
      <dsp:txXfrm>
        <a:off x="32733" y="202791"/>
        <a:ext cx="1523975" cy="738996"/>
      </dsp:txXfrm>
    </dsp:sp>
    <dsp:sp modelId="{C36340DA-3FED-49CC-9F52-DF80A5AA2E5D}">
      <dsp:nvSpPr>
        <dsp:cNvPr id="0" name=""/>
        <dsp:cNvSpPr/>
      </dsp:nvSpPr>
      <dsp:spPr>
        <a:xfrm>
          <a:off x="166738" y="964778"/>
          <a:ext cx="156995" cy="588733"/>
        </a:xfrm>
        <a:custGeom>
          <a:avLst/>
          <a:gdLst/>
          <a:ahLst/>
          <a:cxnLst/>
          <a:rect l="0" t="0" r="0" b="0"/>
          <a:pathLst>
            <a:path>
              <a:moveTo>
                <a:pt x="0" y="0"/>
              </a:moveTo>
              <a:lnTo>
                <a:pt x="0" y="588733"/>
              </a:lnTo>
              <a:lnTo>
                <a:pt x="156995" y="5887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1CC9EF-B3B2-42BA-8693-0AA6E63ED78D}">
      <dsp:nvSpPr>
        <dsp:cNvPr id="0" name=""/>
        <dsp:cNvSpPr/>
      </dsp:nvSpPr>
      <dsp:spPr>
        <a:xfrm>
          <a:off x="323734" y="1161023"/>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Provide Support to Council Members</a:t>
          </a:r>
        </a:p>
      </dsp:txBody>
      <dsp:txXfrm>
        <a:off x="346725" y="1184014"/>
        <a:ext cx="1209983" cy="738996"/>
      </dsp:txXfrm>
    </dsp:sp>
    <dsp:sp modelId="{22C961DC-C88E-480B-AD7D-A3E48613F347}">
      <dsp:nvSpPr>
        <dsp:cNvPr id="0" name=""/>
        <dsp:cNvSpPr/>
      </dsp:nvSpPr>
      <dsp:spPr>
        <a:xfrm>
          <a:off x="166738" y="964778"/>
          <a:ext cx="156995" cy="1569957"/>
        </a:xfrm>
        <a:custGeom>
          <a:avLst/>
          <a:gdLst/>
          <a:ahLst/>
          <a:cxnLst/>
          <a:rect l="0" t="0" r="0" b="0"/>
          <a:pathLst>
            <a:path>
              <a:moveTo>
                <a:pt x="0" y="0"/>
              </a:moveTo>
              <a:lnTo>
                <a:pt x="0" y="1569957"/>
              </a:lnTo>
              <a:lnTo>
                <a:pt x="156995" y="15699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5FD40C-5C65-4B4A-938E-D73454F24911}">
      <dsp:nvSpPr>
        <dsp:cNvPr id="0" name=""/>
        <dsp:cNvSpPr/>
      </dsp:nvSpPr>
      <dsp:spPr>
        <a:xfrm>
          <a:off x="323734" y="2142246"/>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Process Scholarships, Fund Requests, Payments </a:t>
          </a:r>
        </a:p>
      </dsp:txBody>
      <dsp:txXfrm>
        <a:off x="346725" y="2165237"/>
        <a:ext cx="1209983" cy="738996"/>
      </dsp:txXfrm>
    </dsp:sp>
    <dsp:sp modelId="{14FB678F-3615-48E3-8C1E-20BD510F7AB5}">
      <dsp:nvSpPr>
        <dsp:cNvPr id="0" name=""/>
        <dsp:cNvSpPr/>
      </dsp:nvSpPr>
      <dsp:spPr>
        <a:xfrm>
          <a:off x="166738" y="964778"/>
          <a:ext cx="156995" cy="2551180"/>
        </a:xfrm>
        <a:custGeom>
          <a:avLst/>
          <a:gdLst/>
          <a:ahLst/>
          <a:cxnLst/>
          <a:rect l="0" t="0" r="0" b="0"/>
          <a:pathLst>
            <a:path>
              <a:moveTo>
                <a:pt x="0" y="0"/>
              </a:moveTo>
              <a:lnTo>
                <a:pt x="0" y="2551180"/>
              </a:lnTo>
              <a:lnTo>
                <a:pt x="156995" y="25511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5BC72B-448F-45AD-B6FA-1BAB16BF26CD}">
      <dsp:nvSpPr>
        <dsp:cNvPr id="0" name=""/>
        <dsp:cNvSpPr/>
      </dsp:nvSpPr>
      <dsp:spPr>
        <a:xfrm>
          <a:off x="323734" y="3123469"/>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Grant and Contract Management/Oversight</a:t>
          </a:r>
        </a:p>
      </dsp:txBody>
      <dsp:txXfrm>
        <a:off x="346725" y="3146460"/>
        <a:ext cx="1209983" cy="738996"/>
      </dsp:txXfrm>
    </dsp:sp>
    <dsp:sp modelId="{CA7B8554-4CE8-441B-9CAB-AF676968B40D}">
      <dsp:nvSpPr>
        <dsp:cNvPr id="0" name=""/>
        <dsp:cNvSpPr/>
      </dsp:nvSpPr>
      <dsp:spPr>
        <a:xfrm>
          <a:off x="166738" y="964778"/>
          <a:ext cx="156995" cy="3532403"/>
        </a:xfrm>
        <a:custGeom>
          <a:avLst/>
          <a:gdLst/>
          <a:ahLst/>
          <a:cxnLst/>
          <a:rect l="0" t="0" r="0" b="0"/>
          <a:pathLst>
            <a:path>
              <a:moveTo>
                <a:pt x="0" y="0"/>
              </a:moveTo>
              <a:lnTo>
                <a:pt x="0" y="3532403"/>
              </a:lnTo>
              <a:lnTo>
                <a:pt x="156995" y="35324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B27A3C-9C01-42B5-80B9-6FBD4E1199B6}">
      <dsp:nvSpPr>
        <dsp:cNvPr id="0" name=""/>
        <dsp:cNvSpPr/>
      </dsp:nvSpPr>
      <dsp:spPr>
        <a:xfrm>
          <a:off x="323734" y="4104693"/>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Legislative Ordinances, Council Agenda</a:t>
          </a:r>
        </a:p>
      </dsp:txBody>
      <dsp:txXfrm>
        <a:off x="346725" y="4127684"/>
        <a:ext cx="1209983" cy="738996"/>
      </dsp:txXfrm>
    </dsp:sp>
    <dsp:sp modelId="{27F25D47-DCD3-4C47-8ACF-2AA012A3A274}">
      <dsp:nvSpPr>
        <dsp:cNvPr id="0" name=""/>
        <dsp:cNvSpPr/>
      </dsp:nvSpPr>
      <dsp:spPr>
        <a:xfrm>
          <a:off x="1972189" y="179800"/>
          <a:ext cx="1569957" cy="7849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1"/>
              </a:solidFill>
            </a:rPr>
            <a:t>WITN/Social Media</a:t>
          </a:r>
        </a:p>
      </dsp:txBody>
      <dsp:txXfrm>
        <a:off x="1995180" y="202791"/>
        <a:ext cx="1523975" cy="738996"/>
      </dsp:txXfrm>
    </dsp:sp>
    <dsp:sp modelId="{F889E667-C436-4A68-AF01-F68B1F663E23}">
      <dsp:nvSpPr>
        <dsp:cNvPr id="0" name=""/>
        <dsp:cNvSpPr/>
      </dsp:nvSpPr>
      <dsp:spPr>
        <a:xfrm>
          <a:off x="2129184" y="964778"/>
          <a:ext cx="156995" cy="588733"/>
        </a:xfrm>
        <a:custGeom>
          <a:avLst/>
          <a:gdLst/>
          <a:ahLst/>
          <a:cxnLst/>
          <a:rect l="0" t="0" r="0" b="0"/>
          <a:pathLst>
            <a:path>
              <a:moveTo>
                <a:pt x="0" y="0"/>
              </a:moveTo>
              <a:lnTo>
                <a:pt x="0" y="588733"/>
              </a:lnTo>
              <a:lnTo>
                <a:pt x="156995" y="5887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B80855-0DDF-4FC2-92D9-770DCF1B60C3}">
      <dsp:nvSpPr>
        <dsp:cNvPr id="0" name=""/>
        <dsp:cNvSpPr/>
      </dsp:nvSpPr>
      <dsp:spPr>
        <a:xfrm>
          <a:off x="2286180" y="1161023"/>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Government Programs that Promote the City of Wilmington; Social Media promoting City; Council &amp; WITN Website</a:t>
          </a:r>
        </a:p>
      </dsp:txBody>
      <dsp:txXfrm>
        <a:off x="2309171" y="1184014"/>
        <a:ext cx="1209983" cy="738996"/>
      </dsp:txXfrm>
    </dsp:sp>
    <dsp:sp modelId="{2949C681-E26D-4694-855B-BCCAF2D4AC4B}">
      <dsp:nvSpPr>
        <dsp:cNvPr id="0" name=""/>
        <dsp:cNvSpPr/>
      </dsp:nvSpPr>
      <dsp:spPr>
        <a:xfrm>
          <a:off x="2129184" y="964778"/>
          <a:ext cx="156995" cy="1569957"/>
        </a:xfrm>
        <a:custGeom>
          <a:avLst/>
          <a:gdLst/>
          <a:ahLst/>
          <a:cxnLst/>
          <a:rect l="0" t="0" r="0" b="0"/>
          <a:pathLst>
            <a:path>
              <a:moveTo>
                <a:pt x="0" y="0"/>
              </a:moveTo>
              <a:lnTo>
                <a:pt x="0" y="1569957"/>
              </a:lnTo>
              <a:lnTo>
                <a:pt x="156995" y="15699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F438FE-F9B5-456B-B88F-5B2778D4C70B}">
      <dsp:nvSpPr>
        <dsp:cNvPr id="0" name=""/>
        <dsp:cNvSpPr/>
      </dsp:nvSpPr>
      <dsp:spPr>
        <a:xfrm>
          <a:off x="2286180" y="2142246"/>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Collaborate with PEG/Comcast Franchise Agreement, Assist TPO</a:t>
          </a:r>
        </a:p>
        <a:p>
          <a:pPr marL="0" lvl="0" indent="0" algn="ctr" defTabSz="400050">
            <a:lnSpc>
              <a:spcPct val="90000"/>
            </a:lnSpc>
            <a:spcBef>
              <a:spcPct val="0"/>
            </a:spcBef>
            <a:spcAft>
              <a:spcPct val="35000"/>
            </a:spcAft>
            <a:buNone/>
          </a:pPr>
          <a:endParaRPr lang="en-US" sz="900" kern="1200"/>
        </a:p>
      </dsp:txBody>
      <dsp:txXfrm>
        <a:off x="2309171" y="2165237"/>
        <a:ext cx="1209983" cy="738996"/>
      </dsp:txXfrm>
    </dsp:sp>
    <dsp:sp modelId="{0E1D11CD-4154-45BB-872F-498708F01823}">
      <dsp:nvSpPr>
        <dsp:cNvPr id="0" name=""/>
        <dsp:cNvSpPr/>
      </dsp:nvSpPr>
      <dsp:spPr>
        <a:xfrm>
          <a:off x="2129184" y="964778"/>
          <a:ext cx="156995" cy="2551180"/>
        </a:xfrm>
        <a:custGeom>
          <a:avLst/>
          <a:gdLst/>
          <a:ahLst/>
          <a:cxnLst/>
          <a:rect l="0" t="0" r="0" b="0"/>
          <a:pathLst>
            <a:path>
              <a:moveTo>
                <a:pt x="0" y="0"/>
              </a:moveTo>
              <a:lnTo>
                <a:pt x="0" y="2551180"/>
              </a:lnTo>
              <a:lnTo>
                <a:pt x="156995" y="25511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25C549-3002-4A1D-A55F-F4118947370B}">
      <dsp:nvSpPr>
        <dsp:cNvPr id="0" name=""/>
        <dsp:cNvSpPr/>
      </dsp:nvSpPr>
      <dsp:spPr>
        <a:xfrm>
          <a:off x="2286180" y="3123469"/>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News/Programs – focus on City of Wilmington</a:t>
          </a:r>
        </a:p>
      </dsp:txBody>
      <dsp:txXfrm>
        <a:off x="2309171" y="3146460"/>
        <a:ext cx="1209983" cy="738996"/>
      </dsp:txXfrm>
    </dsp:sp>
    <dsp:sp modelId="{1EAEED4C-F6DE-4379-BC83-5F0A88804A64}">
      <dsp:nvSpPr>
        <dsp:cNvPr id="0" name=""/>
        <dsp:cNvSpPr/>
      </dsp:nvSpPr>
      <dsp:spPr>
        <a:xfrm>
          <a:off x="2129184" y="964778"/>
          <a:ext cx="156995" cy="3532403"/>
        </a:xfrm>
        <a:custGeom>
          <a:avLst/>
          <a:gdLst/>
          <a:ahLst/>
          <a:cxnLst/>
          <a:rect l="0" t="0" r="0" b="0"/>
          <a:pathLst>
            <a:path>
              <a:moveTo>
                <a:pt x="0" y="0"/>
              </a:moveTo>
              <a:lnTo>
                <a:pt x="0" y="3532403"/>
              </a:lnTo>
              <a:lnTo>
                <a:pt x="156995" y="35324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9A5EDE-5094-4F4B-A2DB-6B2E547A9FAC}">
      <dsp:nvSpPr>
        <dsp:cNvPr id="0" name=""/>
        <dsp:cNvSpPr/>
      </dsp:nvSpPr>
      <dsp:spPr>
        <a:xfrm>
          <a:off x="2286180" y="4104693"/>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NCC County – airing and recording NCC committee and Council meetings</a:t>
          </a:r>
        </a:p>
      </dsp:txBody>
      <dsp:txXfrm>
        <a:off x="2309171" y="4127684"/>
        <a:ext cx="1209983" cy="738996"/>
      </dsp:txXfrm>
    </dsp:sp>
    <dsp:sp modelId="{345CEF68-8DFE-444E-98CB-C800A7E65FAB}">
      <dsp:nvSpPr>
        <dsp:cNvPr id="0" name=""/>
        <dsp:cNvSpPr/>
      </dsp:nvSpPr>
      <dsp:spPr>
        <a:xfrm>
          <a:off x="3934635" y="179800"/>
          <a:ext cx="1569957" cy="7849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1"/>
              </a:solidFill>
            </a:rPr>
            <a:t>City Clerk</a:t>
          </a:r>
        </a:p>
      </dsp:txBody>
      <dsp:txXfrm>
        <a:off x="3957626" y="202791"/>
        <a:ext cx="1523975" cy="738996"/>
      </dsp:txXfrm>
    </dsp:sp>
    <dsp:sp modelId="{81A1D906-D353-48CC-95B5-742DD510B1DB}">
      <dsp:nvSpPr>
        <dsp:cNvPr id="0" name=""/>
        <dsp:cNvSpPr/>
      </dsp:nvSpPr>
      <dsp:spPr>
        <a:xfrm>
          <a:off x="4091631" y="964778"/>
          <a:ext cx="156995" cy="588733"/>
        </a:xfrm>
        <a:custGeom>
          <a:avLst/>
          <a:gdLst/>
          <a:ahLst/>
          <a:cxnLst/>
          <a:rect l="0" t="0" r="0" b="0"/>
          <a:pathLst>
            <a:path>
              <a:moveTo>
                <a:pt x="0" y="0"/>
              </a:moveTo>
              <a:lnTo>
                <a:pt x="0" y="588733"/>
              </a:lnTo>
              <a:lnTo>
                <a:pt x="156995" y="5887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74E6DD-62C5-4273-92EB-61853965A241}">
      <dsp:nvSpPr>
        <dsp:cNvPr id="0" name=""/>
        <dsp:cNvSpPr/>
      </dsp:nvSpPr>
      <dsp:spPr>
        <a:xfrm>
          <a:off x="4248627" y="1161023"/>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Official Custodian of City Records/Council Meetings</a:t>
          </a:r>
        </a:p>
      </dsp:txBody>
      <dsp:txXfrm>
        <a:off x="4271618" y="1184014"/>
        <a:ext cx="1209983" cy="738996"/>
      </dsp:txXfrm>
    </dsp:sp>
    <dsp:sp modelId="{DB8D7799-8D92-4FB8-8A47-7F3A066DE91F}">
      <dsp:nvSpPr>
        <dsp:cNvPr id="0" name=""/>
        <dsp:cNvSpPr/>
      </dsp:nvSpPr>
      <dsp:spPr>
        <a:xfrm>
          <a:off x="4091631" y="964778"/>
          <a:ext cx="156995" cy="1569957"/>
        </a:xfrm>
        <a:custGeom>
          <a:avLst/>
          <a:gdLst/>
          <a:ahLst/>
          <a:cxnLst/>
          <a:rect l="0" t="0" r="0" b="0"/>
          <a:pathLst>
            <a:path>
              <a:moveTo>
                <a:pt x="0" y="0"/>
              </a:moveTo>
              <a:lnTo>
                <a:pt x="0" y="1569957"/>
              </a:lnTo>
              <a:lnTo>
                <a:pt x="156995" y="15699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CC1899-9551-4B6E-8124-E3B77F411F2A}">
      <dsp:nvSpPr>
        <dsp:cNvPr id="0" name=""/>
        <dsp:cNvSpPr/>
      </dsp:nvSpPr>
      <dsp:spPr>
        <a:xfrm>
          <a:off x="4248627" y="2142246"/>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FOIA </a:t>
          </a:r>
        </a:p>
      </dsp:txBody>
      <dsp:txXfrm>
        <a:off x="4271618" y="2165237"/>
        <a:ext cx="1209983" cy="738996"/>
      </dsp:txXfrm>
    </dsp:sp>
    <dsp:sp modelId="{4AE558B6-AC6E-4D5D-9766-76ED6F758FD5}">
      <dsp:nvSpPr>
        <dsp:cNvPr id="0" name=""/>
        <dsp:cNvSpPr/>
      </dsp:nvSpPr>
      <dsp:spPr>
        <a:xfrm>
          <a:off x="4091631" y="964778"/>
          <a:ext cx="156995" cy="2551180"/>
        </a:xfrm>
        <a:custGeom>
          <a:avLst/>
          <a:gdLst/>
          <a:ahLst/>
          <a:cxnLst/>
          <a:rect l="0" t="0" r="0" b="0"/>
          <a:pathLst>
            <a:path>
              <a:moveTo>
                <a:pt x="0" y="0"/>
              </a:moveTo>
              <a:lnTo>
                <a:pt x="0" y="2551180"/>
              </a:lnTo>
              <a:lnTo>
                <a:pt x="156995" y="25511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D7F326-C446-475E-97B3-94756A67FCF5}">
      <dsp:nvSpPr>
        <dsp:cNvPr id="0" name=""/>
        <dsp:cNvSpPr/>
      </dsp:nvSpPr>
      <dsp:spPr>
        <a:xfrm>
          <a:off x="4248627" y="3123469"/>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Attest Mayor and President </a:t>
          </a:r>
        </a:p>
      </dsp:txBody>
      <dsp:txXfrm>
        <a:off x="4271618" y="3146460"/>
        <a:ext cx="1209983" cy="738996"/>
      </dsp:txXfrm>
    </dsp:sp>
    <dsp:sp modelId="{1636A4AB-74B5-4CAB-B6A2-8AC3D433F55A}">
      <dsp:nvSpPr>
        <dsp:cNvPr id="0" name=""/>
        <dsp:cNvSpPr/>
      </dsp:nvSpPr>
      <dsp:spPr>
        <a:xfrm>
          <a:off x="5906470" y="179588"/>
          <a:ext cx="1569957" cy="7849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1"/>
              </a:solidFill>
            </a:rPr>
            <a:t>Communications</a:t>
          </a:r>
        </a:p>
      </dsp:txBody>
      <dsp:txXfrm>
        <a:off x="5929461" y="202579"/>
        <a:ext cx="1523975" cy="738996"/>
      </dsp:txXfrm>
    </dsp:sp>
    <dsp:sp modelId="{0CC3E34D-1370-4101-A846-C3C0C1CB7FC4}">
      <dsp:nvSpPr>
        <dsp:cNvPr id="0" name=""/>
        <dsp:cNvSpPr/>
      </dsp:nvSpPr>
      <dsp:spPr>
        <a:xfrm>
          <a:off x="6063466" y="964566"/>
          <a:ext cx="147607" cy="588945"/>
        </a:xfrm>
        <a:custGeom>
          <a:avLst/>
          <a:gdLst/>
          <a:ahLst/>
          <a:cxnLst/>
          <a:rect l="0" t="0" r="0" b="0"/>
          <a:pathLst>
            <a:path>
              <a:moveTo>
                <a:pt x="0" y="0"/>
              </a:moveTo>
              <a:lnTo>
                <a:pt x="0" y="588945"/>
              </a:lnTo>
              <a:lnTo>
                <a:pt x="147607" y="58894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2B83DB-0FA3-4FC8-A6CA-212F19C66E04}">
      <dsp:nvSpPr>
        <dsp:cNvPr id="0" name=""/>
        <dsp:cNvSpPr/>
      </dsp:nvSpPr>
      <dsp:spPr>
        <a:xfrm>
          <a:off x="6211073" y="1161023"/>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rtl="0">
            <a:lnSpc>
              <a:spcPct val="90000"/>
            </a:lnSpc>
            <a:spcBef>
              <a:spcPct val="0"/>
            </a:spcBef>
            <a:spcAft>
              <a:spcPct val="35000"/>
            </a:spcAft>
            <a:buNone/>
          </a:pPr>
          <a:r>
            <a:rPr lang="en-US" sz="900" kern="1200"/>
            <a:t>Media, New Releases, Public Relations, </a:t>
          </a:r>
          <a:r>
            <a:rPr lang="en-US" sz="900" kern="1200">
              <a:latin typeface="Calibri Light" panose="020F0302020204030204"/>
            </a:rPr>
            <a:t>Event Coordination</a:t>
          </a:r>
          <a:endParaRPr lang="en-US" sz="900" kern="1200"/>
        </a:p>
      </dsp:txBody>
      <dsp:txXfrm>
        <a:off x="6234064" y="1184014"/>
        <a:ext cx="1209983" cy="738996"/>
      </dsp:txXfrm>
    </dsp:sp>
    <dsp:sp modelId="{D4FD5EC8-8E67-4D99-9404-64E5574C43BA}">
      <dsp:nvSpPr>
        <dsp:cNvPr id="0" name=""/>
        <dsp:cNvSpPr/>
      </dsp:nvSpPr>
      <dsp:spPr>
        <a:xfrm>
          <a:off x="6063466" y="964566"/>
          <a:ext cx="147607" cy="1570169"/>
        </a:xfrm>
        <a:custGeom>
          <a:avLst/>
          <a:gdLst/>
          <a:ahLst/>
          <a:cxnLst/>
          <a:rect l="0" t="0" r="0" b="0"/>
          <a:pathLst>
            <a:path>
              <a:moveTo>
                <a:pt x="0" y="0"/>
              </a:moveTo>
              <a:lnTo>
                <a:pt x="0" y="1570169"/>
              </a:lnTo>
              <a:lnTo>
                <a:pt x="147607" y="157016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E671A9-B66D-4B4D-815E-CAEFC64AC63B}">
      <dsp:nvSpPr>
        <dsp:cNvPr id="0" name=""/>
        <dsp:cNvSpPr/>
      </dsp:nvSpPr>
      <dsp:spPr>
        <a:xfrm>
          <a:off x="6211073" y="2142246"/>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Scripts/PSA’s</a:t>
          </a:r>
        </a:p>
      </dsp:txBody>
      <dsp:txXfrm>
        <a:off x="6234064" y="2165237"/>
        <a:ext cx="1209983" cy="738996"/>
      </dsp:txXfrm>
    </dsp:sp>
    <dsp:sp modelId="{25BF6B10-A480-4BFE-B91E-EA9C1BF810CE}">
      <dsp:nvSpPr>
        <dsp:cNvPr id="0" name=""/>
        <dsp:cNvSpPr/>
      </dsp:nvSpPr>
      <dsp:spPr>
        <a:xfrm>
          <a:off x="6063466" y="964566"/>
          <a:ext cx="147607" cy="2551392"/>
        </a:xfrm>
        <a:custGeom>
          <a:avLst/>
          <a:gdLst/>
          <a:ahLst/>
          <a:cxnLst/>
          <a:rect l="0" t="0" r="0" b="0"/>
          <a:pathLst>
            <a:path>
              <a:moveTo>
                <a:pt x="0" y="0"/>
              </a:moveTo>
              <a:lnTo>
                <a:pt x="0" y="2551392"/>
              </a:lnTo>
              <a:lnTo>
                <a:pt x="147607" y="255139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EB95E1-7E84-4406-AD88-34FC9ABCC191}">
      <dsp:nvSpPr>
        <dsp:cNvPr id="0" name=""/>
        <dsp:cNvSpPr/>
      </dsp:nvSpPr>
      <dsp:spPr>
        <a:xfrm>
          <a:off x="6211073" y="3123469"/>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Council website/Council Social Media</a:t>
          </a:r>
        </a:p>
      </dsp:txBody>
      <dsp:txXfrm>
        <a:off x="6234064" y="3146460"/>
        <a:ext cx="1209983" cy="738996"/>
      </dsp:txXfrm>
    </dsp:sp>
    <dsp:sp modelId="{456CD686-105E-420F-B0A8-909DC27CDE77}">
      <dsp:nvSpPr>
        <dsp:cNvPr id="0" name=""/>
        <dsp:cNvSpPr/>
      </dsp:nvSpPr>
      <dsp:spPr>
        <a:xfrm>
          <a:off x="7859528" y="179800"/>
          <a:ext cx="1569957" cy="7849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1"/>
              </a:solidFill>
            </a:rPr>
            <a:t>Research/Policy</a:t>
          </a:r>
        </a:p>
      </dsp:txBody>
      <dsp:txXfrm>
        <a:off x="7882519" y="202791"/>
        <a:ext cx="1523975" cy="738996"/>
      </dsp:txXfrm>
    </dsp:sp>
    <dsp:sp modelId="{516753A4-734F-4AFD-96B6-2537E02A5F99}">
      <dsp:nvSpPr>
        <dsp:cNvPr id="0" name=""/>
        <dsp:cNvSpPr/>
      </dsp:nvSpPr>
      <dsp:spPr>
        <a:xfrm>
          <a:off x="8016524" y="964778"/>
          <a:ext cx="156995" cy="588733"/>
        </a:xfrm>
        <a:custGeom>
          <a:avLst/>
          <a:gdLst/>
          <a:ahLst/>
          <a:cxnLst/>
          <a:rect l="0" t="0" r="0" b="0"/>
          <a:pathLst>
            <a:path>
              <a:moveTo>
                <a:pt x="0" y="0"/>
              </a:moveTo>
              <a:lnTo>
                <a:pt x="0" y="588733"/>
              </a:lnTo>
              <a:lnTo>
                <a:pt x="156995" y="5887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4431CE-C144-4922-A149-7BB48BB11620}">
      <dsp:nvSpPr>
        <dsp:cNvPr id="0" name=""/>
        <dsp:cNvSpPr/>
      </dsp:nvSpPr>
      <dsp:spPr>
        <a:xfrm>
          <a:off x="8173520" y="1161023"/>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Research, Policy, Draft Non- Legislative Resolutions</a:t>
          </a:r>
          <a:endParaRPr lang="en-US" sz="900" b="1" kern="1200">
            <a:solidFill>
              <a:schemeClr val="tx1"/>
            </a:solidFill>
          </a:endParaRPr>
        </a:p>
      </dsp:txBody>
      <dsp:txXfrm>
        <a:off x="8196511" y="1184014"/>
        <a:ext cx="1209983" cy="738996"/>
      </dsp:txXfrm>
    </dsp:sp>
    <dsp:sp modelId="{33598C7C-2A79-47DE-9811-55E9713E06DE}">
      <dsp:nvSpPr>
        <dsp:cNvPr id="0" name=""/>
        <dsp:cNvSpPr/>
      </dsp:nvSpPr>
      <dsp:spPr>
        <a:xfrm>
          <a:off x="8016524" y="964778"/>
          <a:ext cx="156995" cy="1569957"/>
        </a:xfrm>
        <a:custGeom>
          <a:avLst/>
          <a:gdLst/>
          <a:ahLst/>
          <a:cxnLst/>
          <a:rect l="0" t="0" r="0" b="0"/>
          <a:pathLst>
            <a:path>
              <a:moveTo>
                <a:pt x="0" y="0"/>
              </a:moveTo>
              <a:lnTo>
                <a:pt x="0" y="1569957"/>
              </a:lnTo>
              <a:lnTo>
                <a:pt x="156995" y="15699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DF4C6B-1670-4FA4-9746-C601579B527D}">
      <dsp:nvSpPr>
        <dsp:cNvPr id="0" name=""/>
        <dsp:cNvSpPr/>
      </dsp:nvSpPr>
      <dsp:spPr>
        <a:xfrm>
          <a:off x="8173520" y="2142246"/>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a:t>Strategic Plan</a:t>
          </a:r>
          <a:endParaRPr lang="en-US" sz="900" b="1" kern="1200">
            <a:solidFill>
              <a:schemeClr val="tx1"/>
            </a:solidFill>
          </a:endParaRPr>
        </a:p>
      </dsp:txBody>
      <dsp:txXfrm>
        <a:off x="8196511" y="2165237"/>
        <a:ext cx="1209983" cy="738996"/>
      </dsp:txXfrm>
    </dsp:sp>
    <dsp:sp modelId="{203B2F18-1C5C-4441-A8C7-F8DE549543E4}">
      <dsp:nvSpPr>
        <dsp:cNvPr id="0" name=""/>
        <dsp:cNvSpPr/>
      </dsp:nvSpPr>
      <dsp:spPr>
        <a:xfrm>
          <a:off x="8016524" y="964778"/>
          <a:ext cx="156995" cy="2551180"/>
        </a:xfrm>
        <a:custGeom>
          <a:avLst/>
          <a:gdLst/>
          <a:ahLst/>
          <a:cxnLst/>
          <a:rect l="0" t="0" r="0" b="0"/>
          <a:pathLst>
            <a:path>
              <a:moveTo>
                <a:pt x="0" y="0"/>
              </a:moveTo>
              <a:lnTo>
                <a:pt x="0" y="2551180"/>
              </a:lnTo>
              <a:lnTo>
                <a:pt x="156995" y="25511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DD1970-C63E-4269-B835-13557DD267CB}">
      <dsp:nvSpPr>
        <dsp:cNvPr id="0" name=""/>
        <dsp:cNvSpPr/>
      </dsp:nvSpPr>
      <dsp:spPr>
        <a:xfrm>
          <a:off x="8173520" y="3123469"/>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b="0" kern="1200">
              <a:solidFill>
                <a:schemeClr val="tx1"/>
              </a:solidFill>
            </a:rPr>
            <a:t>Special Projects -Disparity Study, Police Accountability Review Board, Violence Reduction</a:t>
          </a:r>
        </a:p>
      </dsp:txBody>
      <dsp:txXfrm>
        <a:off x="8196511" y="3146460"/>
        <a:ext cx="1209983" cy="738996"/>
      </dsp:txXfrm>
    </dsp:sp>
    <dsp:sp modelId="{ECE90DD4-7308-403C-9971-EF29E27E5DA7}">
      <dsp:nvSpPr>
        <dsp:cNvPr id="0" name=""/>
        <dsp:cNvSpPr/>
      </dsp:nvSpPr>
      <dsp:spPr>
        <a:xfrm>
          <a:off x="9821975" y="179800"/>
          <a:ext cx="1569957" cy="78497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1"/>
              </a:solidFill>
            </a:rPr>
            <a:t>Office of Educational Advocacy</a:t>
          </a:r>
        </a:p>
      </dsp:txBody>
      <dsp:txXfrm>
        <a:off x="9844966" y="202791"/>
        <a:ext cx="1523975" cy="738996"/>
      </dsp:txXfrm>
    </dsp:sp>
    <dsp:sp modelId="{F4129229-DEE6-4C26-B92A-BE61296E7F18}">
      <dsp:nvSpPr>
        <dsp:cNvPr id="0" name=""/>
        <dsp:cNvSpPr/>
      </dsp:nvSpPr>
      <dsp:spPr>
        <a:xfrm>
          <a:off x="9978970" y="964778"/>
          <a:ext cx="156995" cy="588733"/>
        </a:xfrm>
        <a:custGeom>
          <a:avLst/>
          <a:gdLst/>
          <a:ahLst/>
          <a:cxnLst/>
          <a:rect l="0" t="0" r="0" b="0"/>
          <a:pathLst>
            <a:path>
              <a:moveTo>
                <a:pt x="0" y="0"/>
              </a:moveTo>
              <a:lnTo>
                <a:pt x="0" y="588733"/>
              </a:lnTo>
              <a:lnTo>
                <a:pt x="156995" y="5887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9F1DB2-DB5D-4DA6-9FFC-7F8EAFB5C67F}">
      <dsp:nvSpPr>
        <dsp:cNvPr id="0" name=""/>
        <dsp:cNvSpPr/>
      </dsp:nvSpPr>
      <dsp:spPr>
        <a:xfrm>
          <a:off x="10135966" y="1161023"/>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b="0" kern="1200">
              <a:solidFill>
                <a:schemeClr val="tx1"/>
              </a:solidFill>
            </a:rPr>
            <a:t>Advocate for the educational needs and rights of the youth of the City of Wilmington</a:t>
          </a:r>
        </a:p>
      </dsp:txBody>
      <dsp:txXfrm>
        <a:off x="10158957" y="1184014"/>
        <a:ext cx="1209983" cy="738996"/>
      </dsp:txXfrm>
    </dsp:sp>
    <dsp:sp modelId="{20949998-C4B1-4BB8-A938-FE27427E8967}">
      <dsp:nvSpPr>
        <dsp:cNvPr id="0" name=""/>
        <dsp:cNvSpPr/>
      </dsp:nvSpPr>
      <dsp:spPr>
        <a:xfrm>
          <a:off x="9978970" y="964778"/>
          <a:ext cx="156995" cy="1569957"/>
        </a:xfrm>
        <a:custGeom>
          <a:avLst/>
          <a:gdLst/>
          <a:ahLst/>
          <a:cxnLst/>
          <a:rect l="0" t="0" r="0" b="0"/>
          <a:pathLst>
            <a:path>
              <a:moveTo>
                <a:pt x="0" y="0"/>
              </a:moveTo>
              <a:lnTo>
                <a:pt x="0" y="1569957"/>
              </a:lnTo>
              <a:lnTo>
                <a:pt x="156995" y="15699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90C079-BB84-4B19-BE5B-C13A62182E97}">
      <dsp:nvSpPr>
        <dsp:cNvPr id="0" name=""/>
        <dsp:cNvSpPr/>
      </dsp:nvSpPr>
      <dsp:spPr>
        <a:xfrm>
          <a:off x="10135966" y="2142246"/>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b="0" kern="1200">
              <a:solidFill>
                <a:schemeClr val="tx1"/>
              </a:solidFill>
            </a:rPr>
            <a:t>Develop and Support Evidence-based solutions to address educational needs and rights</a:t>
          </a:r>
        </a:p>
      </dsp:txBody>
      <dsp:txXfrm>
        <a:off x="10158957" y="2165237"/>
        <a:ext cx="1209983" cy="738996"/>
      </dsp:txXfrm>
    </dsp:sp>
    <dsp:sp modelId="{1C85F1BB-60AC-4B91-AB15-4B2F55951FEB}">
      <dsp:nvSpPr>
        <dsp:cNvPr id="0" name=""/>
        <dsp:cNvSpPr/>
      </dsp:nvSpPr>
      <dsp:spPr>
        <a:xfrm>
          <a:off x="9978970" y="964778"/>
          <a:ext cx="156995" cy="2551180"/>
        </a:xfrm>
        <a:custGeom>
          <a:avLst/>
          <a:gdLst/>
          <a:ahLst/>
          <a:cxnLst/>
          <a:rect l="0" t="0" r="0" b="0"/>
          <a:pathLst>
            <a:path>
              <a:moveTo>
                <a:pt x="0" y="0"/>
              </a:moveTo>
              <a:lnTo>
                <a:pt x="0" y="2551180"/>
              </a:lnTo>
              <a:lnTo>
                <a:pt x="156995" y="25511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C69BB8-0946-4CB5-99B1-780E3592BEC2}">
      <dsp:nvSpPr>
        <dsp:cNvPr id="0" name=""/>
        <dsp:cNvSpPr/>
      </dsp:nvSpPr>
      <dsp:spPr>
        <a:xfrm>
          <a:off x="10135966" y="3123469"/>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b="0" kern="1200">
              <a:solidFill>
                <a:schemeClr val="tx1"/>
              </a:solidFill>
            </a:rPr>
            <a:t>Mobilization efforts with local communities</a:t>
          </a:r>
        </a:p>
      </dsp:txBody>
      <dsp:txXfrm>
        <a:off x="10158957" y="3146460"/>
        <a:ext cx="1209983" cy="738996"/>
      </dsp:txXfrm>
    </dsp:sp>
    <dsp:sp modelId="{4BB925D9-2E09-4889-B7E3-E6FDCAF2A640}">
      <dsp:nvSpPr>
        <dsp:cNvPr id="0" name=""/>
        <dsp:cNvSpPr/>
      </dsp:nvSpPr>
      <dsp:spPr>
        <a:xfrm>
          <a:off x="9978970" y="964778"/>
          <a:ext cx="156995" cy="3532403"/>
        </a:xfrm>
        <a:custGeom>
          <a:avLst/>
          <a:gdLst/>
          <a:ahLst/>
          <a:cxnLst/>
          <a:rect l="0" t="0" r="0" b="0"/>
          <a:pathLst>
            <a:path>
              <a:moveTo>
                <a:pt x="0" y="0"/>
              </a:moveTo>
              <a:lnTo>
                <a:pt x="0" y="3532403"/>
              </a:lnTo>
              <a:lnTo>
                <a:pt x="156995" y="35324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F6998F-C53B-4959-940B-BA584852151E}">
      <dsp:nvSpPr>
        <dsp:cNvPr id="0" name=""/>
        <dsp:cNvSpPr/>
      </dsp:nvSpPr>
      <dsp:spPr>
        <a:xfrm>
          <a:off x="10135966" y="4104693"/>
          <a:ext cx="1255965" cy="78497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rtl="0">
            <a:lnSpc>
              <a:spcPct val="90000"/>
            </a:lnSpc>
            <a:spcBef>
              <a:spcPct val="0"/>
            </a:spcBef>
            <a:spcAft>
              <a:spcPct val="35000"/>
            </a:spcAft>
            <a:buNone/>
          </a:pPr>
          <a:r>
            <a:rPr lang="en-US" sz="900" b="0" kern="1200">
              <a:solidFill>
                <a:schemeClr val="tx1"/>
              </a:solidFill>
            </a:rPr>
            <a:t>Tracking Key Educational Performance Indicators via Data,</a:t>
          </a:r>
          <a:r>
            <a:rPr lang="en-US" sz="900" b="0" kern="1200">
              <a:solidFill>
                <a:schemeClr val="tx1"/>
              </a:solidFill>
              <a:latin typeface="Calibri Light" panose="020F0302020204030204"/>
            </a:rPr>
            <a:t> </a:t>
          </a:r>
          <a:r>
            <a:rPr lang="en-US" sz="900" b="1" kern="1200">
              <a:solidFill>
                <a:schemeClr val="tx1"/>
              </a:solidFill>
              <a:latin typeface="Calibri Light" panose="020F0302020204030204"/>
            </a:rPr>
            <a:t>surveying,</a:t>
          </a:r>
          <a:r>
            <a:rPr lang="en-US" sz="900" b="0" kern="1200">
              <a:solidFill>
                <a:schemeClr val="tx1"/>
              </a:solidFill>
            </a:rPr>
            <a:t> etc.</a:t>
          </a:r>
        </a:p>
      </dsp:txBody>
      <dsp:txXfrm>
        <a:off x="10158957" y="4127684"/>
        <a:ext cx="1209983" cy="73899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B78804-F583-D62A-CD56-C3C9042DD25F}"/>
              </a:ext>
            </a:extLst>
          </p:cNvPr>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FY 2024 Budget Hearings - Department of Real Estate &amp; Housing</a:t>
            </a:r>
          </a:p>
        </p:txBody>
      </p:sp>
      <p:sp>
        <p:nvSpPr>
          <p:cNvPr id="3" name="Date Placeholder 2">
            <a:extLst>
              <a:ext uri="{FF2B5EF4-FFF2-40B4-BE49-F238E27FC236}">
                <a16:creationId xmlns:a16="http://schemas.microsoft.com/office/drawing/2014/main" id="{EDA16728-4826-97D7-3E06-257C4D086292}"/>
              </a:ext>
            </a:extLst>
          </p:cNvPr>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BDFA5848-4350-4C8C-841A-A2639A912AD6}" type="datetimeFigureOut">
              <a:rPr lang="en-US" smtClean="0"/>
              <a:t>4/1/2026</a:t>
            </a:fld>
            <a:endParaRPr lang="en-US"/>
          </a:p>
        </p:txBody>
      </p:sp>
      <p:sp>
        <p:nvSpPr>
          <p:cNvPr id="4" name="Footer Placeholder 3">
            <a:extLst>
              <a:ext uri="{FF2B5EF4-FFF2-40B4-BE49-F238E27FC236}">
                <a16:creationId xmlns:a16="http://schemas.microsoft.com/office/drawing/2014/main" id="{3710E874-82A0-FE53-9550-E6815B72A3B8}"/>
              </a:ext>
            </a:extLst>
          </p:cNvPr>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00B88830-783D-6900-0F7B-F2D61DB645A4}"/>
              </a:ext>
            </a:extLst>
          </p:cNvPr>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9CC9B554-CE9A-4EFC-8C58-8C0B48350D8A}" type="slidenum">
              <a:rPr lang="en-US" smtClean="0"/>
              <a:t>‹#›</a:t>
            </a:fld>
            <a:endParaRPr lang="en-US"/>
          </a:p>
        </p:txBody>
      </p:sp>
    </p:spTree>
    <p:extLst>
      <p:ext uri="{BB962C8B-B14F-4D97-AF65-F5344CB8AC3E}">
        <p14:creationId xmlns:p14="http://schemas.microsoft.com/office/powerpoint/2010/main" val="248369263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FY 2024 Budget Hearings - Department of Real Estate &amp; Housing</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41D78027-D353-483E-95A2-FCBA33FBCBEA}" type="datetimeFigureOut">
              <a:rPr lang="en-US" smtClean="0"/>
              <a:t>4/1/2026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3334F976-DB2A-4B38-ABF1-FB6B30916456}" type="slidenum">
              <a:rPr lang="en-US" smtClean="0"/>
              <a:t>‹#›</a:t>
            </a:fld>
            <a:endParaRPr lang="en-US"/>
          </a:p>
        </p:txBody>
      </p:sp>
    </p:spTree>
    <p:extLst>
      <p:ext uri="{BB962C8B-B14F-4D97-AF65-F5344CB8AC3E}">
        <p14:creationId xmlns:p14="http://schemas.microsoft.com/office/powerpoint/2010/main" val="365722642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D5A8-C909-C5BC-EDA8-4C6BD30CC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CCAFCD-3108-B415-C800-28B9E55E21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4E761-A5CD-FDEF-517B-7EC9BBBB40A3}"/>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2CC42AE1-DA3A-AF4B-3D04-E92824DC3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B90EC-A7B2-393F-E4A9-23D0F8EF056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6754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92F-42AD-869B-71C2-1B27C116C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AB8F68-BE0B-C4DE-DF08-6C856B245C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5C41D-A2F6-5FA7-A461-43C1951F342B}"/>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F4DF496B-0596-2B4A-F6A1-5A588FDE2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B55DB-A191-EA49-309A-7FDCBC294DF6}"/>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29100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509C-C878-B2AF-AF9C-2615905B35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5122C4-084C-B25D-F402-A6D824BC8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B7623-9CDD-AD26-66BF-270311E08B79}"/>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4F0349CD-50B0-0CDB-7559-7644543D6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0DEE4-E28D-C017-21D5-B0596FD6D8B5}"/>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01096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29EF-C940-913B-0419-3B72F4B8C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E668-1C21-02EC-3D38-95C7518D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332BC8-6002-D2F9-363C-D504A05D0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206E67-FC54-037F-3E6C-C95DC988A8DD}"/>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71D61099-70CC-C6ED-163E-B8C20900A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291FB-2AA0-2B0C-8DDE-1009F38F9E59}"/>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1603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651A-8A19-F32C-DC34-F1B298960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E63F11-8437-CB44-931A-8BEA059CC4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55E54-E496-3BD3-A128-DED8FEC879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721A46-0889-5427-1313-8C64BA26EE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4C402C-FCFF-0066-058C-A3D738B1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E3316-29FC-EF4F-CEF4-2220AD3DAEA7}"/>
              </a:ext>
            </a:extLst>
          </p:cNvPr>
          <p:cNvSpPr>
            <a:spLocks noGrp="1"/>
          </p:cNvSpPr>
          <p:nvPr>
            <p:ph type="dt" sz="half" idx="10"/>
          </p:nvPr>
        </p:nvSpPr>
        <p:spPr/>
        <p:txBody>
          <a:bodyPr/>
          <a:lstStyle/>
          <a:p>
            <a:r>
              <a:rPr lang="en-US"/>
              <a:t>2/9/2023</a:t>
            </a:r>
          </a:p>
        </p:txBody>
      </p:sp>
      <p:sp>
        <p:nvSpPr>
          <p:cNvPr id="8" name="Footer Placeholder 7">
            <a:extLst>
              <a:ext uri="{FF2B5EF4-FFF2-40B4-BE49-F238E27FC236}">
                <a16:creationId xmlns:a16="http://schemas.microsoft.com/office/drawing/2014/main" id="{80F4829D-A303-3BBA-7307-CD0E0B2CFE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7B143-E39C-8F07-5725-A92B177850F2}"/>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53592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83E9-01CC-1391-A4E2-33DA13138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58B44E-2C89-6603-05B3-223790E6CB83}"/>
              </a:ext>
            </a:extLst>
          </p:cNvPr>
          <p:cNvSpPr>
            <a:spLocks noGrp="1"/>
          </p:cNvSpPr>
          <p:nvPr>
            <p:ph type="dt" sz="half" idx="10"/>
          </p:nvPr>
        </p:nvSpPr>
        <p:spPr/>
        <p:txBody>
          <a:bodyPr/>
          <a:lstStyle/>
          <a:p>
            <a:r>
              <a:rPr lang="en-US"/>
              <a:t>2/9/2023</a:t>
            </a:r>
          </a:p>
        </p:txBody>
      </p:sp>
      <p:sp>
        <p:nvSpPr>
          <p:cNvPr id="4" name="Footer Placeholder 3">
            <a:extLst>
              <a:ext uri="{FF2B5EF4-FFF2-40B4-BE49-F238E27FC236}">
                <a16:creationId xmlns:a16="http://schemas.microsoft.com/office/drawing/2014/main" id="{C5626D98-8C2E-2E35-CDB0-F882383AC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4CBD-AA61-5103-B4CF-FFB6256E464A}"/>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4670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DC619-44BF-73AF-611E-A6C25F5BF57E}"/>
              </a:ext>
            </a:extLst>
          </p:cNvPr>
          <p:cNvSpPr>
            <a:spLocks noGrp="1"/>
          </p:cNvSpPr>
          <p:nvPr>
            <p:ph type="dt" sz="half" idx="10"/>
          </p:nvPr>
        </p:nvSpPr>
        <p:spPr/>
        <p:txBody>
          <a:bodyPr/>
          <a:lstStyle/>
          <a:p>
            <a:r>
              <a:rPr lang="en-US"/>
              <a:t>2/9/2023</a:t>
            </a:r>
          </a:p>
        </p:txBody>
      </p:sp>
      <p:sp>
        <p:nvSpPr>
          <p:cNvPr id="3" name="Footer Placeholder 2">
            <a:extLst>
              <a:ext uri="{FF2B5EF4-FFF2-40B4-BE49-F238E27FC236}">
                <a16:creationId xmlns:a16="http://schemas.microsoft.com/office/drawing/2014/main" id="{5458DB03-98AE-E002-37E1-0E136B081C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9594F9-CB67-B850-0FB0-8BCCE2EBF36F}"/>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7835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D1B3-15E4-AAAD-96FA-E44B45927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E753B6-E677-41F3-3E9A-629438464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DC61B-394C-DAC7-5F6A-FCD5B1D3D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42D13-09BD-0BA3-0241-CF55A0420537}"/>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0DA872C7-CFB7-E474-E3E0-019AB6BE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09A7B-6F1A-D9D1-E2F2-FD2EAEA18E2E}"/>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13192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E264-AFB4-128D-0BC6-FCECB27634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1CFDCD-A72C-4EAD-9167-A01AC1C605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4B53C-3825-4F09-625F-271CDBD98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B316A-C5BB-0A55-180B-85F3F162554B}"/>
              </a:ext>
            </a:extLst>
          </p:cNvPr>
          <p:cNvSpPr>
            <a:spLocks noGrp="1"/>
          </p:cNvSpPr>
          <p:nvPr>
            <p:ph type="dt" sz="half" idx="10"/>
          </p:nvPr>
        </p:nvSpPr>
        <p:spPr/>
        <p:txBody>
          <a:bodyPr/>
          <a:lstStyle/>
          <a:p>
            <a:r>
              <a:rPr lang="en-US"/>
              <a:t>2/9/2023</a:t>
            </a:r>
          </a:p>
        </p:txBody>
      </p:sp>
      <p:sp>
        <p:nvSpPr>
          <p:cNvPr id="6" name="Footer Placeholder 5">
            <a:extLst>
              <a:ext uri="{FF2B5EF4-FFF2-40B4-BE49-F238E27FC236}">
                <a16:creationId xmlns:a16="http://schemas.microsoft.com/office/drawing/2014/main" id="{1030F608-5212-89EA-1201-92F0AA921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98B62-E7D8-0F82-2F5C-655DD01D44C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79433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32A5-E1BA-B730-8DAC-76962E8D7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C94E3E-1B98-66CE-E445-42752556B8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ACD205-A515-631D-354D-6BA0A2BD6608}"/>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7BE8F5D6-BD1D-4EDF-801C-F89CCE586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B8A5-99D5-2343-DB44-0EAC4CC07FB8}"/>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213539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BAF24-231A-8F02-2BDB-2CD52A83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4C53B0-83D8-44FA-0C3F-BCC09DDCB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0F5FD-4D2D-6D6E-C32C-755ED6FC850C}"/>
              </a:ext>
            </a:extLst>
          </p:cNvPr>
          <p:cNvSpPr>
            <a:spLocks noGrp="1"/>
          </p:cNvSpPr>
          <p:nvPr>
            <p:ph type="dt" sz="half" idx="10"/>
          </p:nvPr>
        </p:nvSpPr>
        <p:spPr/>
        <p:txBody>
          <a:bodyPr/>
          <a:lstStyle/>
          <a:p>
            <a:r>
              <a:rPr lang="en-US"/>
              <a:t>2/9/2023</a:t>
            </a:r>
          </a:p>
        </p:txBody>
      </p:sp>
      <p:sp>
        <p:nvSpPr>
          <p:cNvPr id="5" name="Footer Placeholder 4">
            <a:extLst>
              <a:ext uri="{FF2B5EF4-FFF2-40B4-BE49-F238E27FC236}">
                <a16:creationId xmlns:a16="http://schemas.microsoft.com/office/drawing/2014/main" id="{8A2755FE-BC3A-010B-4F30-403196DCB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4873F-CC60-5DE8-B801-4D9FB4F1038D}"/>
              </a:ext>
            </a:extLst>
          </p:cNvPr>
          <p:cNvSpPr>
            <a:spLocks noGrp="1"/>
          </p:cNvSpPr>
          <p:nvPr>
            <p:ph type="sldNum" sz="quarter" idx="12"/>
          </p:nvPr>
        </p:nvSpPr>
        <p:spPr/>
        <p:txBody>
          <a:bodyPr/>
          <a:lstStyle/>
          <a:p>
            <a:fld id="{1EFD85F0-C7B9-4E2B-A6E2-651C8B36BE83}" type="slidenum">
              <a:rPr lang="en-US" smtClean="0"/>
              <a:t>‹#›</a:t>
            </a:fld>
            <a:endParaRPr lang="en-US"/>
          </a:p>
        </p:txBody>
      </p:sp>
    </p:spTree>
    <p:extLst>
      <p:ext uri="{BB962C8B-B14F-4D97-AF65-F5344CB8AC3E}">
        <p14:creationId xmlns:p14="http://schemas.microsoft.com/office/powerpoint/2010/main" val="31375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701D285E-E395-41FC-A5AC-B0F64C830874}"/>
              </a:ext>
            </a:extLst>
          </p:cNvPr>
          <p:cNvSpPr>
            <a:spLocks noGrp="1"/>
          </p:cNvSpPr>
          <p:nvPr>
            <p:ph sz="half" idx="2"/>
          </p:nvPr>
        </p:nvSpPr>
        <p:spPr>
          <a:xfrm>
            <a:off x="280282" y="1922585"/>
            <a:ext cx="10866020" cy="4614739"/>
          </a:xfrm>
        </p:spPr>
        <p:txBody>
          <a:bodyPr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5B4F7209-2422-49F8-A8A2-19BFCF96F0C7}"/>
              </a:ext>
            </a:extLst>
          </p:cNvPr>
          <p:cNvSpPr>
            <a:spLocks noGrp="1"/>
          </p:cNvSpPr>
          <p:nvPr>
            <p:ph sz="half" idx="13" hasCustomPrompt="1"/>
          </p:nvPr>
        </p:nvSpPr>
        <p:spPr>
          <a:xfrm>
            <a:off x="280282" y="1161174"/>
            <a:ext cx="4934479" cy="473825"/>
          </a:xfrm>
        </p:spPr>
        <p:txBody>
          <a:bodyPr>
            <a:normAutofit/>
          </a:bodyPr>
          <a:lstStyle>
            <a:lvl1pPr marL="0" indent="0">
              <a:buNone/>
              <a:defRPr b="1">
                <a:solidFill>
                  <a:schemeClr val="tx1"/>
                </a:solidFill>
              </a:defRPr>
            </a:lvl1pPr>
            <a:lvl5pPr marL="1828800" indent="0">
              <a:buNone/>
              <a:defRPr/>
            </a:lvl5pPr>
          </a:lstStyle>
          <a:p>
            <a:pPr lvl="0"/>
            <a:r>
              <a:rPr lang="en-US"/>
              <a:t>Question 1.</a:t>
            </a:r>
          </a:p>
        </p:txBody>
      </p:sp>
      <p:sp>
        <p:nvSpPr>
          <p:cNvPr id="12" name="TextBox 11">
            <a:extLst>
              <a:ext uri="{FF2B5EF4-FFF2-40B4-BE49-F238E27FC236}">
                <a16:creationId xmlns:a16="http://schemas.microsoft.com/office/drawing/2014/main" id="{7DCAD475-D25C-487B-9FBF-A2C215E71A46}"/>
              </a:ext>
            </a:extLst>
          </p:cNvPr>
          <p:cNvSpPr txBox="1"/>
          <p:nvPr userDrawn="1"/>
        </p:nvSpPr>
        <p:spPr>
          <a:xfrm>
            <a:off x="188910" y="142996"/>
            <a:ext cx="8534399" cy="646331"/>
          </a:xfrm>
          <a:prstGeom prst="rect">
            <a:avLst/>
          </a:prstGeom>
          <a:noFill/>
        </p:spPr>
        <p:txBody>
          <a:bodyPr wrap="square" rtlCol="0">
            <a:spAutoFit/>
          </a:bodyPr>
          <a:lstStyle/>
          <a:p>
            <a:r>
              <a:rPr lang="en-US" b="1">
                <a:effectLst/>
              </a:rPr>
              <a:t>FY 2027 Budget Hearing</a:t>
            </a:r>
            <a:br>
              <a:rPr lang="en-US" b="1">
                <a:effectLst/>
              </a:rPr>
            </a:br>
            <a:r>
              <a:rPr lang="en-US" b="1">
                <a:effectLst/>
              </a:rPr>
              <a:t>City Council</a:t>
            </a:r>
          </a:p>
        </p:txBody>
      </p:sp>
      <p:sp>
        <p:nvSpPr>
          <p:cNvPr id="4" name="Date Placeholder 3">
            <a:extLst>
              <a:ext uri="{FF2B5EF4-FFF2-40B4-BE49-F238E27FC236}">
                <a16:creationId xmlns:a16="http://schemas.microsoft.com/office/drawing/2014/main" id="{FE16BE27-F529-D2AF-3885-D5FB9603FF37}"/>
              </a:ext>
            </a:extLst>
          </p:cNvPr>
          <p:cNvSpPr>
            <a:spLocks noGrp="1"/>
          </p:cNvSpPr>
          <p:nvPr>
            <p:ph type="dt" sz="half" idx="14"/>
          </p:nvPr>
        </p:nvSpPr>
        <p:spPr/>
        <p:txBody>
          <a:bodyPr/>
          <a:lstStyle/>
          <a:p>
            <a:r>
              <a:rPr lang="en-US"/>
              <a:t>2/9/2023</a:t>
            </a:r>
          </a:p>
        </p:txBody>
      </p:sp>
      <p:sp>
        <p:nvSpPr>
          <p:cNvPr id="7" name="Footer Placeholder 6">
            <a:extLst>
              <a:ext uri="{FF2B5EF4-FFF2-40B4-BE49-F238E27FC236}">
                <a16:creationId xmlns:a16="http://schemas.microsoft.com/office/drawing/2014/main" id="{BA33C0F6-407B-199C-5312-DF86605188AB}"/>
              </a:ext>
            </a:extLst>
          </p:cNvPr>
          <p:cNvSpPr>
            <a:spLocks noGrp="1"/>
          </p:cNvSpPr>
          <p:nvPr>
            <p:ph type="ftr" sz="quarter" idx="15"/>
          </p:nvPr>
        </p:nvSpPr>
        <p:spPr/>
        <p:txBody>
          <a:bodyPr/>
          <a:lstStyle/>
          <a:p>
            <a:endParaRPr lang="en-US"/>
          </a:p>
        </p:txBody>
      </p:sp>
      <p:sp>
        <p:nvSpPr>
          <p:cNvPr id="8" name="Slide Number Placeholder 7">
            <a:extLst>
              <a:ext uri="{FF2B5EF4-FFF2-40B4-BE49-F238E27FC236}">
                <a16:creationId xmlns:a16="http://schemas.microsoft.com/office/drawing/2014/main" id="{ABE5FDEE-3AC0-3887-F54F-0A22F9B5CDE9}"/>
              </a:ext>
            </a:extLst>
          </p:cNvPr>
          <p:cNvSpPr>
            <a:spLocks noGrp="1"/>
          </p:cNvSpPr>
          <p:nvPr>
            <p:ph type="sldNum" sz="quarter" idx="16"/>
          </p:nvPr>
        </p:nvSpPr>
        <p:spPr/>
        <p:txBody>
          <a:bodyPr/>
          <a:lstStyle/>
          <a:p>
            <a:fld id="{1EFD85F0-C7B9-4E2B-A6E2-651C8B36BE83}" type="slidenum">
              <a:rPr lang="en-US" smtClean="0"/>
              <a:t>‹#›</a:t>
            </a:fld>
            <a:endParaRPr lang="en-US"/>
          </a:p>
        </p:txBody>
      </p:sp>
      <p:pic>
        <p:nvPicPr>
          <p:cNvPr id="2" name="Picture 1" descr="A picture containing calendar&#10;&#10;Description automatically generated">
            <a:extLst>
              <a:ext uri="{FF2B5EF4-FFF2-40B4-BE49-F238E27FC236}">
                <a16:creationId xmlns:a16="http://schemas.microsoft.com/office/drawing/2014/main" id="{8D47B2A0-9D38-AA5E-AC6C-DAA854153A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731260" y="142997"/>
            <a:ext cx="1271830" cy="1271830"/>
          </a:xfrm>
          <a:prstGeom prst="rect">
            <a:avLst/>
          </a:prstGeom>
          <a:noFill/>
        </p:spPr>
      </p:pic>
    </p:spTree>
    <p:extLst>
      <p:ext uri="{BB962C8B-B14F-4D97-AF65-F5344CB8AC3E}">
        <p14:creationId xmlns:p14="http://schemas.microsoft.com/office/powerpoint/2010/main" val="4220859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BA9A8-2371-D07C-0953-649EFEBA4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6F4A5E-E71D-E91F-350A-9B081919F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6B4F5-3C34-BE76-C0A7-8C53E5802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2/9/2023</a:t>
            </a:r>
          </a:p>
        </p:txBody>
      </p:sp>
      <p:sp>
        <p:nvSpPr>
          <p:cNvPr id="5" name="Footer Placeholder 4">
            <a:extLst>
              <a:ext uri="{FF2B5EF4-FFF2-40B4-BE49-F238E27FC236}">
                <a16:creationId xmlns:a16="http://schemas.microsoft.com/office/drawing/2014/main" id="{383C6788-0655-379E-8B9E-55F213FD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C0600C-5C9D-D459-A6FF-E58A8D5847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D85F0-C7B9-4E2B-A6E2-651C8B36BE83}" type="slidenum">
              <a:rPr lang="en-US" smtClean="0"/>
              <a:t>‹#›</a:t>
            </a:fld>
            <a:endParaRPr lang="en-US"/>
          </a:p>
        </p:txBody>
      </p:sp>
    </p:spTree>
    <p:extLst>
      <p:ext uri="{BB962C8B-B14F-4D97-AF65-F5344CB8AC3E}">
        <p14:creationId xmlns:p14="http://schemas.microsoft.com/office/powerpoint/2010/main" val="385282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hyperlink" Target="https://www.wilmingtoncitycouncil.com/council-members/zanthia-oliver/" TargetMode="External"/><Relationship Id="rId3" Type="http://schemas.openxmlformats.org/officeDocument/2006/relationships/hyperlink" Target="https://www.wilmingtoncitycouncil.com/council-members/latishabracy/" TargetMode="External"/><Relationship Id="rId7" Type="http://schemas.openxmlformats.org/officeDocument/2006/relationships/hyperlink" Target="https://www.wilmingtoncitycouncil.com/council-members/yolanda-mccoy/" TargetMode="External"/><Relationship Id="rId2" Type="http://schemas.openxmlformats.org/officeDocument/2006/relationships/hyperlink" Target="https://www.wilmingtoncitycouncil.com/council-members/maria-cabrera/" TargetMode="External"/><Relationship Id="rId1" Type="http://schemas.openxmlformats.org/officeDocument/2006/relationships/slideLayout" Target="../slideLayouts/slideLayout2.xml"/><Relationship Id="rId6" Type="http://schemas.openxmlformats.org/officeDocument/2006/relationships/hyperlink" Target="https://www.wilmingtoncitycouncil.com/council-members/shane-darby/" TargetMode="External"/><Relationship Id="rId5" Type="http://schemas.openxmlformats.org/officeDocument/2006/relationships/hyperlink" Target="https://www.wilmingtoncitycouncil.com/council-members/coby-j-owens/" TargetMode="External"/><Relationship Id="rId4" Type="http://schemas.openxmlformats.org/officeDocument/2006/relationships/hyperlink" Target="https://www.wilmingtoncitycouncil.com/council-members/michelle-harlee/" TargetMode="Externa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2D1D75-C15E-62D4-9EAD-27E12396B3A2}"/>
              </a:ext>
            </a:extLst>
          </p:cNvPr>
          <p:cNvPicPr>
            <a:picLocks noChangeAspect="1"/>
          </p:cNvPicPr>
          <p:nvPr/>
        </p:nvPicPr>
        <p:blipFill>
          <a:blip r:embed="rId2"/>
          <a:stretch>
            <a:fillRect/>
          </a:stretch>
        </p:blipFill>
        <p:spPr>
          <a:xfrm>
            <a:off x="0" y="0"/>
            <a:ext cx="12192000" cy="7151913"/>
          </a:xfrm>
          <a:prstGeom prst="rect">
            <a:avLst/>
          </a:prstGeom>
        </p:spPr>
      </p:pic>
      <p:sp>
        <p:nvSpPr>
          <p:cNvPr id="7" name="Title 1">
            <a:extLst>
              <a:ext uri="{FF2B5EF4-FFF2-40B4-BE49-F238E27FC236}">
                <a16:creationId xmlns:a16="http://schemas.microsoft.com/office/drawing/2014/main" id="{878D54B3-D87F-5CF0-D71C-0BB0DDED11CF}"/>
              </a:ext>
            </a:extLst>
          </p:cNvPr>
          <p:cNvSpPr txBox="1">
            <a:spLocks/>
          </p:cNvSpPr>
          <p:nvPr/>
        </p:nvSpPr>
        <p:spPr>
          <a:xfrm>
            <a:off x="0" y="4069778"/>
            <a:ext cx="12192000" cy="1686757"/>
          </a:xfrm>
          <a:prstGeom prst="rect">
            <a:avLst/>
          </a:prstGeom>
          <a:solidFill>
            <a:schemeClr val="accent3">
              <a:lumMod val="20000"/>
              <a:lumOff val="80000"/>
            </a:schemeClr>
          </a:solidFill>
          <a:effectLst>
            <a:outerShdw blurRad="76200" dir="18900000" sy="23000" kx="-1200000" algn="bl" rotWithShape="0">
              <a:prstClr val="black">
                <a:alpha val="20000"/>
              </a:prstClr>
            </a:outerShdw>
          </a:effectLst>
        </p:spPr>
        <p:txBody>
          <a:bodyPr vert="horz" lIns="91440" tIns="45720" rIns="91440" bIns="45720" rtlCol="0" anchor="b">
            <a:noAutofit/>
          </a:bodyPr>
          <a:lstStyle>
            <a:defPPr>
              <a:defRPr lang="en-US"/>
            </a:defPPr>
            <a:lvl1pPr algn="ctr">
              <a:lnSpc>
                <a:spcPct val="100000"/>
              </a:lnSpc>
              <a:spcBef>
                <a:spcPts val="0"/>
              </a:spcBef>
              <a:buClr>
                <a:srgbClr val="4472C4"/>
              </a:buClr>
              <a:buSzPct val="100000"/>
              <a:buFont typeface="Calibri" panose="020F0502020204030204" pitchFamily="34" charset="0"/>
              <a:buNone/>
              <a:defRPr sz="5500" b="1">
                <a:solidFill>
                  <a:srgbClr val="0033CC"/>
                </a:solidFill>
                <a:ea typeface="+mj-ea"/>
                <a:cs typeface="Times New Roman" panose="02020603050405020304" pitchFamily="18" charset="0"/>
              </a:defRPr>
            </a:lvl1pPr>
          </a:lstStyle>
          <a:p>
            <a:pPr>
              <a:defRPr/>
            </a:pPr>
            <a:r>
              <a:rPr lang="en-US"/>
              <a:t> </a:t>
            </a:r>
            <a:endParaRPr lang="en-US" sz="4400">
              <a:solidFill>
                <a:schemeClr val="accent2"/>
              </a:solidFill>
            </a:endParaRPr>
          </a:p>
          <a:p>
            <a:pPr>
              <a:defRPr/>
            </a:pPr>
            <a:r>
              <a:rPr lang="en-US" sz="4400">
                <a:solidFill>
                  <a:srgbClr val="00642D"/>
                </a:solidFill>
                <a:cs typeface="Times New Roman"/>
              </a:rPr>
              <a:t>C                 CITY COUNCIL</a:t>
            </a:r>
            <a:r>
              <a:rPr lang="en-US" sz="4400">
                <a:solidFill>
                  <a:schemeClr val="tx1"/>
                </a:solidFill>
                <a:cs typeface="Times New Roman"/>
              </a:rPr>
              <a:t> </a:t>
            </a:r>
            <a:r>
              <a:rPr lang="en-US" sz="4400">
                <a:solidFill>
                  <a:schemeClr val="accent2"/>
                </a:solidFill>
                <a:cs typeface="Times New Roman"/>
              </a:rPr>
              <a:t>FY 2027 Budget Hearing</a:t>
            </a:r>
            <a:endParaRPr lang="en-US" sz="4400">
              <a:solidFill>
                <a:schemeClr val="accent2"/>
              </a:solidFill>
              <a:ea typeface="Calibri"/>
              <a:cs typeface="Times New Roman"/>
            </a:endParaRPr>
          </a:p>
          <a:p>
            <a:pPr>
              <a:defRPr/>
            </a:pPr>
            <a:r>
              <a:rPr lang="en-US" sz="4400">
                <a:solidFill>
                  <a:srgbClr val="00642D"/>
                </a:solidFill>
              </a:rPr>
              <a:t>www.wilmdebudget.org</a:t>
            </a:r>
          </a:p>
        </p:txBody>
      </p:sp>
      <p:pic>
        <p:nvPicPr>
          <p:cNvPr id="2" name="Picture 1" descr="A picture containing calendar&#10;&#10;Description automatically generated">
            <a:extLst>
              <a:ext uri="{FF2B5EF4-FFF2-40B4-BE49-F238E27FC236}">
                <a16:creationId xmlns:a16="http://schemas.microsoft.com/office/drawing/2014/main" id="{0E7EFC3F-DE66-3CFF-D7FF-9A50EDA96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52400" y="3429000"/>
            <a:ext cx="2618913" cy="2618913"/>
          </a:xfrm>
          <a:prstGeom prst="rect">
            <a:avLst/>
          </a:prstGeom>
          <a:noFill/>
        </p:spPr>
      </p:pic>
    </p:spTree>
    <p:extLst>
      <p:ext uri="{BB962C8B-B14F-4D97-AF65-F5344CB8AC3E}">
        <p14:creationId xmlns:p14="http://schemas.microsoft.com/office/powerpoint/2010/main" val="1742818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081144"/>
            <a:ext cx="9928212" cy="473825"/>
          </a:xfrm>
        </p:spPr>
        <p:txBody>
          <a:bodyPr vert="horz" lIns="0" tIns="45720" rIns="0" bIns="45720" rtlCol="0" anchor="t">
            <a:normAutofit/>
          </a:bodyPr>
          <a:lstStyle/>
          <a:p>
            <a:r>
              <a:rPr lang="en-US" sz="2600" u="sng">
                <a:solidFill>
                  <a:schemeClr val="tx1">
                    <a:lumMod val="95000"/>
                  </a:schemeClr>
                </a:solidFill>
              </a:rPr>
              <a:t>Mission of City Council </a:t>
            </a:r>
          </a:p>
          <a:p>
            <a:endParaRPr lang="en-US" sz="2600" u="sng">
              <a:solidFill>
                <a:schemeClr val="tx1">
                  <a:lumMod val="95000"/>
                </a:schemeClr>
              </a:solidFill>
            </a:endParaRPr>
          </a:p>
        </p:txBody>
      </p:sp>
      <p:sp>
        <p:nvSpPr>
          <p:cNvPr id="4" name="Content Placeholder 3">
            <a:extLst>
              <a:ext uri="{FF2B5EF4-FFF2-40B4-BE49-F238E27FC236}">
                <a16:creationId xmlns:a16="http://schemas.microsoft.com/office/drawing/2014/main" id="{3627BF58-4125-C3F6-DE27-DEADC1B33424}"/>
              </a:ext>
            </a:extLst>
          </p:cNvPr>
          <p:cNvSpPr>
            <a:spLocks noGrp="1"/>
          </p:cNvSpPr>
          <p:nvPr>
            <p:ph sz="half" idx="2"/>
          </p:nvPr>
        </p:nvSpPr>
        <p:spPr>
          <a:xfrm>
            <a:off x="280282" y="1648290"/>
            <a:ext cx="10866020" cy="4614739"/>
          </a:xfrm>
        </p:spPr>
        <p:txBody>
          <a:bodyPr>
            <a:normAutofit fontScale="25000" lnSpcReduction="20000"/>
          </a:bodyPr>
          <a:lstStyle/>
          <a:p>
            <a:pPr lvl="0">
              <a:lnSpc>
                <a:spcPct val="160000"/>
              </a:lnSpc>
            </a:pPr>
            <a:r>
              <a:rPr lang="en-US" sz="8000"/>
              <a:t>Provide visionary leadership in policymaking on quality-of-life matters. </a:t>
            </a:r>
            <a:endParaRPr lang="en-US" sz="8000">
              <a:ea typeface="Calibri"/>
              <a:cs typeface="Calibri"/>
            </a:endParaRPr>
          </a:p>
          <a:p>
            <a:pPr lvl="0">
              <a:lnSpc>
                <a:spcPct val="160000"/>
              </a:lnSpc>
            </a:pPr>
            <a:r>
              <a:rPr lang="en-US" sz="8000"/>
              <a:t>Develop well-researched legislation that will enable Wilmington government to provide its residents, visitors and businesses with the highest quality of public services in a fiscally responsible manner through cooperative decision-making, strong ethical leadership, open communications and transparency with its public.</a:t>
            </a:r>
            <a:endParaRPr lang="en-US" sz="8000">
              <a:ea typeface="Calibri"/>
              <a:cs typeface="Calibri"/>
            </a:endParaRPr>
          </a:p>
          <a:p>
            <a:pPr lvl="0">
              <a:lnSpc>
                <a:spcPct val="160000"/>
              </a:lnSpc>
            </a:pPr>
            <a:r>
              <a:rPr lang="en-US" sz="8000"/>
              <a:t>Fulfill the critical responsibility of providing a check on the executive branch of City government both through individual City Council Committees, and legislative measures to enhance transparency, accountability and adherence to stated and collectively agreed upon goals for City operations.</a:t>
            </a:r>
            <a:endParaRPr lang="en-US" sz="8000">
              <a:ea typeface="Calibri"/>
              <a:cs typeface="Calibri"/>
            </a:endParaRPr>
          </a:p>
          <a:p>
            <a:pPr lvl="0">
              <a:lnSpc>
                <a:spcPct val="160000"/>
              </a:lnSpc>
            </a:pPr>
            <a:r>
              <a:rPr lang="en-US" sz="8000"/>
              <a:t>Connect with constituents to identify needs in the community and to devise strategies to address those needs, both through legislation and through collaboration with the executive branch of City government.</a:t>
            </a:r>
            <a:endParaRPr lang="en-US" sz="8000">
              <a:ea typeface="Calibri" panose="020F0502020204030204"/>
              <a:cs typeface="Calibri" panose="020F0502020204030204"/>
            </a:endParaRPr>
          </a:p>
          <a:p>
            <a:pPr marL="0" indent="0">
              <a:buNone/>
            </a:pPr>
            <a:endParaRPr lang="en-US"/>
          </a:p>
        </p:txBody>
      </p:sp>
      <p:sp>
        <p:nvSpPr>
          <p:cNvPr id="2" name="Slide Number Placeholder 1">
            <a:extLst>
              <a:ext uri="{FF2B5EF4-FFF2-40B4-BE49-F238E27FC236}">
                <a16:creationId xmlns:a16="http://schemas.microsoft.com/office/drawing/2014/main" id="{F57FFB25-839E-C5B9-8D7A-F8509DA66F56}"/>
              </a:ext>
            </a:extLst>
          </p:cNvPr>
          <p:cNvSpPr>
            <a:spLocks noGrp="1"/>
          </p:cNvSpPr>
          <p:nvPr>
            <p:ph type="sldNum" sz="quarter" idx="16"/>
          </p:nvPr>
        </p:nvSpPr>
        <p:spPr/>
        <p:txBody>
          <a:bodyPr/>
          <a:lstStyle/>
          <a:p>
            <a:fld id="{1EFD85F0-C7B9-4E2B-A6E2-651C8B36BE83}" type="slidenum">
              <a:rPr lang="en-US" smtClean="0"/>
              <a:t>2</a:t>
            </a:fld>
            <a:endParaRPr lang="en-US"/>
          </a:p>
        </p:txBody>
      </p:sp>
    </p:spTree>
    <p:extLst>
      <p:ext uri="{BB962C8B-B14F-4D97-AF65-F5344CB8AC3E}">
        <p14:creationId xmlns:p14="http://schemas.microsoft.com/office/powerpoint/2010/main" val="3139464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656B9-E973-AFBF-4853-D5895510EE8B}"/>
              </a:ext>
            </a:extLst>
          </p:cNvPr>
          <p:cNvSpPr>
            <a:spLocks noGrp="1"/>
          </p:cNvSpPr>
          <p:nvPr>
            <p:ph type="title"/>
          </p:nvPr>
        </p:nvSpPr>
        <p:spPr>
          <a:xfrm>
            <a:off x="666974" y="252805"/>
            <a:ext cx="3932237" cy="1449805"/>
          </a:xfrm>
        </p:spPr>
        <p:txBody>
          <a:bodyPr/>
          <a:lstStyle/>
          <a:p>
            <a:r>
              <a:rPr lang="en-US"/>
              <a:t>City Council/Purview </a:t>
            </a:r>
            <a:br>
              <a:rPr lang="en-US"/>
            </a:br>
            <a:endParaRPr lang="en-US"/>
          </a:p>
        </p:txBody>
      </p:sp>
      <p:pic>
        <p:nvPicPr>
          <p:cNvPr id="7" name="Content Placeholder 6">
            <a:extLst>
              <a:ext uri="{FF2B5EF4-FFF2-40B4-BE49-F238E27FC236}">
                <a16:creationId xmlns:a16="http://schemas.microsoft.com/office/drawing/2014/main" id="{7EC7E16E-B470-C2A5-CE51-E43B3AF8DA7F}"/>
              </a:ext>
            </a:extLst>
          </p:cNvPr>
          <p:cNvPicPr>
            <a:picLocks noGrp="1" noChangeAspect="1"/>
          </p:cNvPicPr>
          <p:nvPr>
            <p:ph idx="1"/>
          </p:nvPr>
        </p:nvPicPr>
        <p:blipFill>
          <a:blip r:embed="rId2"/>
          <a:stretch>
            <a:fillRect/>
          </a:stretch>
        </p:blipFill>
        <p:spPr>
          <a:xfrm>
            <a:off x="5934634" y="1321036"/>
            <a:ext cx="5854364" cy="4603204"/>
          </a:xfrm>
          <a:prstGeom prst="rect">
            <a:avLst/>
          </a:prstGeom>
        </p:spPr>
      </p:pic>
      <p:sp>
        <p:nvSpPr>
          <p:cNvPr id="5" name="Slide Number Placeholder 4">
            <a:extLst>
              <a:ext uri="{FF2B5EF4-FFF2-40B4-BE49-F238E27FC236}">
                <a16:creationId xmlns:a16="http://schemas.microsoft.com/office/drawing/2014/main" id="{F0281A56-AB77-82E2-4C1B-073C177B2713}"/>
              </a:ext>
            </a:extLst>
          </p:cNvPr>
          <p:cNvSpPr>
            <a:spLocks noGrp="1"/>
          </p:cNvSpPr>
          <p:nvPr>
            <p:ph type="sldNum" sz="quarter" idx="12"/>
          </p:nvPr>
        </p:nvSpPr>
        <p:spPr/>
        <p:txBody>
          <a:bodyPr/>
          <a:lstStyle/>
          <a:p>
            <a:fld id="{1EFD85F0-C7B9-4E2B-A6E2-651C8B36BE83}" type="slidenum">
              <a:rPr lang="en-US" smtClean="0"/>
              <a:t>3</a:t>
            </a:fld>
            <a:endParaRPr lang="en-US"/>
          </a:p>
        </p:txBody>
      </p:sp>
      <p:sp>
        <p:nvSpPr>
          <p:cNvPr id="6" name="Content Placeholder 1">
            <a:extLst>
              <a:ext uri="{FF2B5EF4-FFF2-40B4-BE49-F238E27FC236}">
                <a16:creationId xmlns:a16="http://schemas.microsoft.com/office/drawing/2014/main" id="{13F06657-F6A4-65D8-DD92-5920E6C7D908}"/>
              </a:ext>
            </a:extLst>
          </p:cNvPr>
          <p:cNvSpPr>
            <a:spLocks noGrp="1"/>
          </p:cNvSpPr>
          <p:nvPr>
            <p:ph type="body" sz="half" idx="2"/>
          </p:nvPr>
        </p:nvSpPr>
        <p:spPr>
          <a:xfrm>
            <a:off x="666974" y="1473480"/>
            <a:ext cx="5429025" cy="5065432"/>
          </a:xfrm>
        </p:spPr>
        <p:txBody>
          <a:bodyPr>
            <a:normAutofit fontScale="92500" lnSpcReduction="20000"/>
          </a:bodyPr>
          <a:lstStyle/>
          <a:p>
            <a:pPr marL="0" indent="0">
              <a:lnSpc>
                <a:spcPct val="150000"/>
              </a:lnSpc>
              <a:buNone/>
            </a:pPr>
            <a:r>
              <a:rPr lang="en-US" b="1" u="sng"/>
              <a:t>City Council is the Legislative Branch of Government</a:t>
            </a:r>
            <a:endParaRPr lang="en-US"/>
          </a:p>
          <a:p>
            <a:pPr lvl="1">
              <a:lnSpc>
                <a:spcPct val="150000"/>
              </a:lnSpc>
            </a:pPr>
            <a:r>
              <a:rPr lang="en-US" sz="2000"/>
              <a:t>13 Elected Officials (part-time)</a:t>
            </a:r>
            <a:endParaRPr lang="en-US" sz="2000">
              <a:ea typeface="Calibri" panose="020F0502020204030204"/>
              <a:cs typeface="Calibri" panose="020F0502020204030204"/>
            </a:endParaRPr>
          </a:p>
          <a:p>
            <a:pPr lvl="1">
              <a:lnSpc>
                <a:spcPct val="150000"/>
              </a:lnSpc>
            </a:pPr>
            <a:r>
              <a:rPr lang="en-US" sz="2000"/>
              <a:t>Represents 8 Districts Across the City</a:t>
            </a:r>
            <a:endParaRPr lang="en-US" sz="2000">
              <a:ea typeface="Calibri" panose="020F0502020204030204"/>
              <a:cs typeface="Calibri" panose="020F0502020204030204"/>
            </a:endParaRPr>
          </a:p>
          <a:p>
            <a:pPr lvl="1">
              <a:lnSpc>
                <a:spcPct val="150000"/>
              </a:lnSpc>
            </a:pPr>
            <a:r>
              <a:rPr lang="en-US" sz="2000"/>
              <a:t>Governed by City Code and State Charter</a:t>
            </a:r>
            <a:endParaRPr lang="en-US" sz="2000">
              <a:ea typeface="Calibri" panose="020F0502020204030204"/>
              <a:cs typeface="Calibri" panose="020F0502020204030204"/>
            </a:endParaRPr>
          </a:p>
          <a:p>
            <a:pPr marL="57150" indent="0">
              <a:lnSpc>
                <a:spcPct val="150000"/>
              </a:lnSpc>
              <a:buNone/>
            </a:pPr>
            <a:r>
              <a:rPr lang="en-US" b="1" u="sng"/>
              <a:t>Primary Responsibilities</a:t>
            </a:r>
            <a:endParaRPr lang="en-US" b="1" u="sng">
              <a:ea typeface="Calibri" panose="020F0502020204030204"/>
              <a:cs typeface="Calibri" panose="020F0502020204030204"/>
            </a:endParaRPr>
          </a:p>
          <a:p>
            <a:pPr lvl="1">
              <a:lnSpc>
                <a:spcPct val="150000"/>
              </a:lnSpc>
            </a:pPr>
            <a:r>
              <a:rPr lang="en-US" sz="2000"/>
              <a:t>Enacting Laws (Ordinances) </a:t>
            </a:r>
            <a:endParaRPr lang="en-US" sz="2000">
              <a:ea typeface="Calibri" panose="020F0502020204030204"/>
              <a:cs typeface="Calibri" panose="020F0502020204030204"/>
            </a:endParaRPr>
          </a:p>
          <a:p>
            <a:pPr lvl="2">
              <a:lnSpc>
                <a:spcPct val="150000"/>
              </a:lnSpc>
            </a:pPr>
            <a:r>
              <a:rPr lang="en-US" sz="2000"/>
              <a:t>Annual Operating Budget</a:t>
            </a:r>
            <a:endParaRPr lang="en-US" sz="2000">
              <a:ea typeface="Calibri" panose="020F0502020204030204"/>
              <a:cs typeface="Calibri" panose="020F0502020204030204"/>
            </a:endParaRPr>
          </a:p>
          <a:p>
            <a:pPr lvl="1">
              <a:lnSpc>
                <a:spcPct val="150000"/>
              </a:lnSpc>
            </a:pPr>
            <a:r>
              <a:rPr lang="en-US" sz="2000"/>
              <a:t>Drafting Resolutions</a:t>
            </a:r>
            <a:endParaRPr lang="en-US" sz="2000">
              <a:ea typeface="Calibri" panose="020F0502020204030204"/>
              <a:cs typeface="Calibri" panose="020F0502020204030204"/>
            </a:endParaRPr>
          </a:p>
          <a:p>
            <a:pPr lvl="1">
              <a:lnSpc>
                <a:spcPct val="150000"/>
              </a:lnSpc>
            </a:pPr>
            <a:r>
              <a:rPr lang="en-US" sz="2000"/>
              <a:t>Provide Checks &amp; Balances</a:t>
            </a:r>
            <a:endParaRPr lang="en-US" sz="2000">
              <a:ea typeface="Calibri" panose="020F0502020204030204"/>
              <a:cs typeface="Calibri" panose="020F0502020204030204"/>
            </a:endParaRPr>
          </a:p>
          <a:p>
            <a:pPr lvl="1">
              <a:lnSpc>
                <a:spcPct val="150000"/>
              </a:lnSpc>
            </a:pPr>
            <a:r>
              <a:rPr lang="en-US" sz="2000"/>
              <a:t>Provide Constituent Services for City Residents</a:t>
            </a:r>
            <a:endParaRPr lang="en-US" sz="2000">
              <a:ea typeface="Calibri" panose="020F0502020204030204"/>
              <a:cs typeface="Calibri" panose="020F0502020204030204"/>
            </a:endParaRPr>
          </a:p>
          <a:p>
            <a:pPr lvl="1">
              <a:lnSpc>
                <a:spcPct val="150000"/>
              </a:lnSpc>
            </a:pPr>
            <a:r>
              <a:rPr lang="en-US" sz="2000"/>
              <a:t>Redistricting</a:t>
            </a:r>
            <a:endParaRPr lang="en-US" sz="2000">
              <a:ea typeface="Calibri" panose="020F0502020204030204"/>
              <a:cs typeface="Calibri" panose="020F0502020204030204"/>
            </a:endParaRPr>
          </a:p>
          <a:p>
            <a:endParaRPr lang="en-US"/>
          </a:p>
        </p:txBody>
      </p:sp>
    </p:spTree>
    <p:extLst>
      <p:ext uri="{BB962C8B-B14F-4D97-AF65-F5344CB8AC3E}">
        <p14:creationId xmlns:p14="http://schemas.microsoft.com/office/powerpoint/2010/main" val="2150051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49F64-5678-DAAD-C238-D998626274CD}"/>
              </a:ext>
            </a:extLst>
          </p:cNvPr>
          <p:cNvSpPr>
            <a:spLocks noGrp="1"/>
          </p:cNvSpPr>
          <p:nvPr>
            <p:ph type="title"/>
          </p:nvPr>
        </p:nvSpPr>
        <p:spPr/>
        <p:txBody>
          <a:bodyPr/>
          <a:lstStyle/>
          <a:p>
            <a:r>
              <a:rPr lang="en-US" u="sng">
                <a:solidFill>
                  <a:srgbClr val="002060"/>
                </a:solidFill>
              </a:rPr>
              <a:t>Standing Committees of City Council </a:t>
            </a:r>
            <a:br>
              <a:rPr lang="en-US">
                <a:solidFill>
                  <a:srgbClr val="002060"/>
                </a:solidFill>
                <a:ea typeface="Calibri"/>
                <a:cs typeface="Calibri"/>
              </a:rPr>
            </a:br>
            <a:endParaRPr lang="en-US"/>
          </a:p>
        </p:txBody>
      </p:sp>
      <p:sp>
        <p:nvSpPr>
          <p:cNvPr id="4" name="Slide Number Placeholder 3">
            <a:extLst>
              <a:ext uri="{FF2B5EF4-FFF2-40B4-BE49-F238E27FC236}">
                <a16:creationId xmlns:a16="http://schemas.microsoft.com/office/drawing/2014/main" id="{5754B4EA-8758-B2AA-515B-049D54359761}"/>
              </a:ext>
            </a:extLst>
          </p:cNvPr>
          <p:cNvSpPr>
            <a:spLocks noGrp="1"/>
          </p:cNvSpPr>
          <p:nvPr>
            <p:ph type="sldNum" sz="quarter" idx="12"/>
          </p:nvPr>
        </p:nvSpPr>
        <p:spPr/>
        <p:txBody>
          <a:bodyPr/>
          <a:lstStyle/>
          <a:p>
            <a:fld id="{1EFD85F0-C7B9-4E2B-A6E2-651C8B36BE83}" type="slidenum">
              <a:rPr lang="en-US" smtClean="0"/>
              <a:t>4</a:t>
            </a:fld>
            <a:endParaRPr lang="en-US"/>
          </a:p>
        </p:txBody>
      </p:sp>
      <p:sp>
        <p:nvSpPr>
          <p:cNvPr id="5" name="Content Placeholder 3">
            <a:extLst>
              <a:ext uri="{FF2B5EF4-FFF2-40B4-BE49-F238E27FC236}">
                <a16:creationId xmlns:a16="http://schemas.microsoft.com/office/drawing/2014/main" id="{32B042A1-018E-2EF0-2228-3166EB4B2B1C}"/>
              </a:ext>
            </a:extLst>
          </p:cNvPr>
          <p:cNvSpPr>
            <a:spLocks noGrp="1"/>
          </p:cNvSpPr>
          <p:nvPr>
            <p:ph idx="1"/>
          </p:nvPr>
        </p:nvSpPr>
        <p:spPr>
          <a:xfrm>
            <a:off x="838200" y="1384561"/>
            <a:ext cx="10515600" cy="4351338"/>
          </a:xfrm>
        </p:spPr>
        <p:txBody>
          <a:bodyPr vert="horz" lIns="91440" tIns="45720" rIns="91440" bIns="45720" rtlCol="0" anchor="t">
            <a:noAutofit/>
          </a:bodyPr>
          <a:lstStyle/>
          <a:p>
            <a:endParaRPr lang="en-US" sz="1200" b="1">
              <a:solidFill>
                <a:srgbClr val="555555"/>
              </a:solidFill>
              <a:latin typeface="Source Sans Pro"/>
              <a:ea typeface="Source Sans Pro"/>
            </a:endParaRPr>
          </a:p>
          <a:p>
            <a:r>
              <a:rPr lang="en-US" sz="1800" b="1">
                <a:solidFill>
                  <a:srgbClr val="555555"/>
                </a:solidFill>
                <a:latin typeface="Source Sans Pro"/>
                <a:ea typeface="Source Sans Pro"/>
              </a:rPr>
              <a:t>Community Development &amp; Urban Planning</a:t>
            </a:r>
            <a:endParaRPr lang="en-US" sz="1800" b="1">
              <a:solidFill>
                <a:srgbClr val="036EA4"/>
              </a:solidFill>
              <a:latin typeface="Source Sans Pro"/>
              <a:ea typeface="Source Sans Pro"/>
              <a:cs typeface="Calibri"/>
            </a:endParaRPr>
          </a:p>
          <a:p>
            <a:pPr lvl="1"/>
            <a:r>
              <a:rPr lang="en-US" sz="1800" b="1">
                <a:solidFill>
                  <a:srgbClr val="333333"/>
                </a:solidFill>
                <a:latin typeface="Source Sans Pro"/>
                <a:ea typeface="Source Sans Pro"/>
              </a:rPr>
              <a:t>Chair: </a:t>
            </a:r>
            <a:r>
              <a:rPr lang="en-US" sz="1800" b="1">
                <a:solidFill>
                  <a:srgbClr val="036EA4"/>
                </a:solidFill>
                <a:latin typeface="Source Sans Pro"/>
                <a:ea typeface="Source Sans Pro"/>
                <a:hlinkClick r:id="rId2"/>
              </a:rPr>
              <a:t>Maria D. Cabrera</a:t>
            </a:r>
            <a:endParaRPr lang="en-US" sz="1800" b="1">
              <a:latin typeface="Source Sans Pro"/>
              <a:ea typeface="Source Sans Pro"/>
            </a:endParaRPr>
          </a:p>
          <a:p>
            <a:r>
              <a:rPr lang="en-US" sz="1800" b="1">
                <a:solidFill>
                  <a:srgbClr val="555555"/>
                </a:solidFill>
                <a:latin typeface="Source Sans Pro"/>
                <a:ea typeface="Source Sans Pro"/>
              </a:rPr>
              <a:t>Education, Youth &amp; Family Services</a:t>
            </a:r>
            <a:endParaRPr lang="en-US" sz="1800" b="1">
              <a:solidFill>
                <a:srgbClr val="000000"/>
              </a:solidFill>
              <a:latin typeface="Calibri" panose="020F0502020204030204"/>
              <a:ea typeface="Calibri" panose="020F0502020204030204"/>
              <a:cs typeface="Calibri" panose="020F0502020204030204"/>
            </a:endParaRPr>
          </a:p>
          <a:p>
            <a:pPr lvl="1"/>
            <a:r>
              <a:rPr lang="en-US" sz="1800" b="1">
                <a:solidFill>
                  <a:srgbClr val="333333"/>
                </a:solidFill>
                <a:latin typeface="Source Sans Pro"/>
                <a:ea typeface="Source Sans Pro"/>
              </a:rPr>
              <a:t>Chair: </a:t>
            </a:r>
            <a:r>
              <a:rPr lang="en-US" sz="1800" b="1">
                <a:solidFill>
                  <a:srgbClr val="036EA4"/>
                </a:solidFill>
                <a:latin typeface="Source Sans Pro"/>
                <a:ea typeface="Source Sans Pro"/>
                <a:hlinkClick r:id="rId3"/>
              </a:rPr>
              <a:t>Latisha Bracy</a:t>
            </a:r>
            <a:endParaRPr lang="en-US" sz="1800">
              <a:ea typeface="Calibri" panose="020F0502020204030204"/>
              <a:cs typeface="Calibri" panose="020F0502020204030204"/>
            </a:endParaRPr>
          </a:p>
          <a:p>
            <a:r>
              <a:rPr lang="en-US" sz="1800" b="1">
                <a:solidFill>
                  <a:srgbClr val="555555"/>
                </a:solidFill>
                <a:latin typeface="Source Sans Pro"/>
                <a:ea typeface="Source Sans Pro"/>
              </a:rPr>
              <a:t>Finance &amp; Economic Development</a:t>
            </a:r>
            <a:endParaRPr lang="en-US" sz="1800" b="1">
              <a:solidFill>
                <a:srgbClr val="036EA4"/>
              </a:solidFill>
              <a:latin typeface="Source Sans Pro"/>
              <a:ea typeface="Source Sans Pro"/>
            </a:endParaRPr>
          </a:p>
          <a:p>
            <a:pPr lvl="1"/>
            <a:r>
              <a:rPr lang="en-US" sz="1800" b="1">
                <a:solidFill>
                  <a:srgbClr val="333333"/>
                </a:solidFill>
                <a:latin typeface="Source Sans Pro"/>
                <a:ea typeface="Source Sans Pro"/>
              </a:rPr>
              <a:t>Chair: </a:t>
            </a:r>
            <a:r>
              <a:rPr lang="en-US" sz="1800" b="1">
                <a:solidFill>
                  <a:srgbClr val="036EA4"/>
                </a:solidFill>
                <a:latin typeface="Source Sans Pro"/>
                <a:ea typeface="Source Sans Pro"/>
                <a:hlinkClick r:id="rId4"/>
              </a:rPr>
              <a:t>Michelle Harlee</a:t>
            </a:r>
            <a:endParaRPr lang="en-US" sz="1800">
              <a:ea typeface="Calibri"/>
              <a:cs typeface="Calibri"/>
            </a:endParaRPr>
          </a:p>
          <a:p>
            <a:r>
              <a:rPr lang="en-US" sz="1800" b="1">
                <a:solidFill>
                  <a:srgbClr val="555555"/>
                </a:solidFill>
                <a:latin typeface="Source Sans Pro"/>
                <a:ea typeface="Source Sans Pro"/>
              </a:rPr>
              <a:t>Health, Environmental, Aging &amp; Disabilities</a:t>
            </a:r>
            <a:endParaRPr lang="en-US" sz="1800" b="1">
              <a:solidFill>
                <a:srgbClr val="000000"/>
              </a:solidFill>
              <a:latin typeface="Calibri"/>
              <a:ea typeface="Calibri"/>
              <a:cs typeface="Calibri"/>
            </a:endParaRPr>
          </a:p>
          <a:p>
            <a:pPr lvl="1"/>
            <a:r>
              <a:rPr lang="en-US" sz="1800" b="1">
                <a:solidFill>
                  <a:srgbClr val="333333"/>
                </a:solidFill>
                <a:latin typeface="Source Sans Pro"/>
                <a:ea typeface="Source Sans Pro"/>
              </a:rPr>
              <a:t>Chair: </a:t>
            </a:r>
            <a:r>
              <a:rPr lang="en-US" sz="1800" b="1">
                <a:solidFill>
                  <a:srgbClr val="036EA4"/>
                </a:solidFill>
                <a:latin typeface="Source Sans Pro"/>
                <a:ea typeface="Source Sans Pro"/>
                <a:hlinkClick r:id="rId5"/>
              </a:rPr>
              <a:t>Coby J. Owens</a:t>
            </a:r>
            <a:endParaRPr lang="en-US" sz="1800">
              <a:ea typeface="Calibri" panose="020F0502020204030204"/>
              <a:cs typeface="Calibri" panose="020F0502020204030204"/>
            </a:endParaRPr>
          </a:p>
          <a:p>
            <a:r>
              <a:rPr lang="en-US" sz="1800" b="1">
                <a:solidFill>
                  <a:srgbClr val="555555"/>
                </a:solidFill>
                <a:latin typeface="Source Sans Pro"/>
                <a:ea typeface="Source Sans Pro"/>
              </a:rPr>
              <a:t>Intergovernmental</a:t>
            </a:r>
            <a:endParaRPr lang="en-US" sz="1800" b="1">
              <a:solidFill>
                <a:srgbClr val="000000"/>
              </a:solidFill>
              <a:latin typeface="Calibri"/>
              <a:ea typeface="Calibri"/>
              <a:cs typeface="Calibri"/>
            </a:endParaRPr>
          </a:p>
          <a:p>
            <a:pPr lvl="1"/>
            <a:r>
              <a:rPr lang="en-US" sz="1800" b="1">
                <a:solidFill>
                  <a:srgbClr val="333333"/>
                </a:solidFill>
                <a:latin typeface="Source Sans Pro"/>
                <a:ea typeface="Source Sans Pro"/>
              </a:rPr>
              <a:t>Chair: </a:t>
            </a:r>
            <a:r>
              <a:rPr lang="en-US" sz="1800" b="1">
                <a:solidFill>
                  <a:srgbClr val="036EA4"/>
                </a:solidFill>
                <a:latin typeface="Source Sans Pro"/>
                <a:ea typeface="Source Sans Pro"/>
                <a:hlinkClick r:id="rId6"/>
              </a:rPr>
              <a:t>Shané N. Darby</a:t>
            </a:r>
            <a:endParaRPr lang="en-US" sz="1800">
              <a:ea typeface="Calibri" panose="020F0502020204030204"/>
              <a:cs typeface="Calibri" panose="020F0502020204030204"/>
            </a:endParaRPr>
          </a:p>
          <a:p>
            <a:r>
              <a:rPr lang="en-US" sz="1800" b="1">
                <a:solidFill>
                  <a:srgbClr val="555555"/>
                </a:solidFill>
                <a:latin typeface="Source Sans Pro"/>
                <a:ea typeface="Source Sans Pro"/>
              </a:rPr>
              <a:t>Public Safety</a:t>
            </a:r>
            <a:endParaRPr lang="en-US" sz="1800" b="1">
              <a:solidFill>
                <a:srgbClr val="000000"/>
              </a:solidFill>
              <a:latin typeface="Calibri" panose="020F0502020204030204"/>
              <a:ea typeface="Calibri" panose="020F0502020204030204"/>
              <a:cs typeface="Calibri" panose="020F0502020204030204"/>
            </a:endParaRPr>
          </a:p>
          <a:p>
            <a:pPr lvl="1"/>
            <a:r>
              <a:rPr lang="en-US" sz="1800" b="1">
                <a:solidFill>
                  <a:srgbClr val="333333"/>
                </a:solidFill>
                <a:latin typeface="Source Sans Pro"/>
                <a:ea typeface="Source Sans Pro"/>
              </a:rPr>
              <a:t>Chair: </a:t>
            </a:r>
            <a:r>
              <a:rPr lang="en-US" sz="1800" b="1">
                <a:solidFill>
                  <a:srgbClr val="036EA4"/>
                </a:solidFill>
                <a:latin typeface="Source Sans Pro"/>
                <a:ea typeface="Source Sans Pro"/>
                <a:hlinkClick r:id="rId7"/>
              </a:rPr>
              <a:t>Yolanda M. McCoy</a:t>
            </a:r>
            <a:endParaRPr lang="en-US" sz="1800">
              <a:ea typeface="Calibri" panose="020F0502020204030204"/>
              <a:cs typeface="Calibri" panose="020F0502020204030204"/>
            </a:endParaRPr>
          </a:p>
          <a:p>
            <a:r>
              <a:rPr lang="en-US" sz="1800" b="1">
                <a:solidFill>
                  <a:srgbClr val="555555"/>
                </a:solidFill>
                <a:latin typeface="Source Sans Pro"/>
                <a:ea typeface="Source Sans Pro"/>
              </a:rPr>
              <a:t>Public Works &amp; Transportation</a:t>
            </a:r>
            <a:endParaRPr lang="en-US" sz="1800" b="1">
              <a:solidFill>
                <a:srgbClr val="000000"/>
              </a:solidFill>
              <a:latin typeface="Calibri" panose="020F0502020204030204"/>
              <a:ea typeface="Calibri" panose="020F0502020204030204"/>
              <a:cs typeface="Calibri" panose="020F0502020204030204"/>
            </a:endParaRPr>
          </a:p>
          <a:p>
            <a:pPr lvl="1"/>
            <a:r>
              <a:rPr lang="en-US" sz="1800" b="1">
                <a:solidFill>
                  <a:srgbClr val="333333"/>
                </a:solidFill>
                <a:latin typeface="Source Sans Pro"/>
                <a:ea typeface="Source Sans Pro"/>
              </a:rPr>
              <a:t>Chair: </a:t>
            </a:r>
            <a:r>
              <a:rPr lang="en-US" sz="1800" b="1">
                <a:solidFill>
                  <a:srgbClr val="036EA4"/>
                </a:solidFill>
                <a:latin typeface="Source Sans Pro"/>
                <a:ea typeface="Source Sans Pro"/>
                <a:hlinkClick r:id="rId8"/>
              </a:rPr>
              <a:t>Zanthia Oliver</a:t>
            </a:r>
            <a:endParaRPr lang="en-US" sz="1800">
              <a:ea typeface="Calibri" panose="020F0502020204030204"/>
              <a:cs typeface="Calibri" panose="020F0502020204030204"/>
            </a:endParaRPr>
          </a:p>
          <a:p>
            <a:endParaRPr lang="en-US" sz="1200" b="1">
              <a:solidFill>
                <a:srgbClr val="036EA4"/>
              </a:solidFill>
              <a:latin typeface="Source Sans Pro"/>
              <a:ea typeface="Source Sans Pro"/>
            </a:endParaRPr>
          </a:p>
          <a:p>
            <a:endParaRPr lang="en-US" sz="1200" b="1">
              <a:solidFill>
                <a:srgbClr val="036EA4"/>
              </a:solidFill>
              <a:latin typeface="Source Sans Pro"/>
              <a:ea typeface="Source Sans Pro"/>
            </a:endParaRPr>
          </a:p>
        </p:txBody>
      </p:sp>
    </p:spTree>
    <p:extLst>
      <p:ext uri="{BB962C8B-B14F-4D97-AF65-F5344CB8AC3E}">
        <p14:creationId xmlns:p14="http://schemas.microsoft.com/office/powerpoint/2010/main" val="198021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EC5BD7-3CFE-4547-A665-88A0EDB75A71}"/>
              </a:ext>
            </a:extLst>
          </p:cNvPr>
          <p:cNvSpPr>
            <a:spLocks noGrp="1"/>
          </p:cNvSpPr>
          <p:nvPr>
            <p:ph sz="half" idx="13"/>
          </p:nvPr>
        </p:nvSpPr>
        <p:spPr/>
        <p:txBody>
          <a:bodyPr>
            <a:normAutofit fontScale="25000" lnSpcReduction="20000"/>
          </a:bodyPr>
          <a:lstStyle/>
          <a:p>
            <a:r>
              <a:rPr lang="en-US" sz="11200">
                <a:solidFill>
                  <a:schemeClr val="tx1"/>
                </a:solidFill>
              </a:rPr>
              <a:t>City Council Office Operations </a:t>
            </a:r>
            <a:endParaRPr lang="en-US" sz="11200"/>
          </a:p>
          <a:p>
            <a:r>
              <a:rPr lang="en-US"/>
              <a:t> </a:t>
            </a:r>
          </a:p>
          <a:p>
            <a:endParaRPr lang="en-US"/>
          </a:p>
        </p:txBody>
      </p:sp>
      <p:sp>
        <p:nvSpPr>
          <p:cNvPr id="2" name="Slide Number Placeholder 1">
            <a:extLst>
              <a:ext uri="{FF2B5EF4-FFF2-40B4-BE49-F238E27FC236}">
                <a16:creationId xmlns:a16="http://schemas.microsoft.com/office/drawing/2014/main" id="{2AC5EE17-75F1-1175-EB20-472439A33DC7}"/>
              </a:ext>
            </a:extLst>
          </p:cNvPr>
          <p:cNvSpPr>
            <a:spLocks noGrp="1"/>
          </p:cNvSpPr>
          <p:nvPr>
            <p:ph type="sldNum" sz="quarter" idx="16"/>
          </p:nvPr>
        </p:nvSpPr>
        <p:spPr/>
        <p:txBody>
          <a:bodyPr/>
          <a:lstStyle/>
          <a:p>
            <a:fld id="{1EFD85F0-C7B9-4E2B-A6E2-651C8B36BE83}" type="slidenum">
              <a:rPr lang="en-US" smtClean="0"/>
              <a:t>5</a:t>
            </a:fld>
            <a:endParaRPr lang="en-US"/>
          </a:p>
        </p:txBody>
      </p:sp>
      <p:graphicFrame>
        <p:nvGraphicFramePr>
          <p:cNvPr id="7" name="Content Placeholder 3">
            <a:extLst>
              <a:ext uri="{FF2B5EF4-FFF2-40B4-BE49-F238E27FC236}">
                <a16:creationId xmlns:a16="http://schemas.microsoft.com/office/drawing/2014/main" id="{368D3C5C-CB9F-B1B8-339F-86CBE3D26CA9}"/>
              </a:ext>
            </a:extLst>
          </p:cNvPr>
          <p:cNvGraphicFramePr>
            <a:graphicFrameLocks noGrp="1"/>
          </p:cNvGraphicFramePr>
          <p:nvPr>
            <p:ph sz="half" idx="2"/>
            <p:extLst>
              <p:ext uri="{D42A27DB-BD31-4B8C-83A1-F6EECF244321}">
                <p14:modId xmlns:p14="http://schemas.microsoft.com/office/powerpoint/2010/main" val="1960285453"/>
              </p:ext>
            </p:extLst>
          </p:nvPr>
        </p:nvGraphicFramePr>
        <p:xfrm>
          <a:off x="280987" y="1467853"/>
          <a:ext cx="11401675" cy="5069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0913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a:solidFill>
                  <a:schemeClr val="tx1">
                    <a:lumMod val="95000"/>
                  </a:schemeClr>
                </a:solidFill>
              </a:rPr>
              <a:t>All Funds (General &amp; CATV) – FY 2027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extLst>
              <p:ext uri="{D42A27DB-BD31-4B8C-83A1-F6EECF244321}">
                <p14:modId xmlns:p14="http://schemas.microsoft.com/office/powerpoint/2010/main" val="967331713"/>
              </p:ext>
            </p:extLst>
          </p:nvPr>
        </p:nvGraphicFramePr>
        <p:xfrm>
          <a:off x="605633" y="1923542"/>
          <a:ext cx="10980733" cy="3536866"/>
        </p:xfrm>
        <a:graphic>
          <a:graphicData uri="http://schemas.openxmlformats.org/drawingml/2006/table">
            <a:tbl>
              <a:tblPr firstRow="1" bandRow="1">
                <a:tableStyleId>{93296810-A885-4BE3-A3E7-6D5BEEA58F35}</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a:t>City Council </a:t>
                      </a:r>
                    </a:p>
                    <a:p>
                      <a:pPr algn="l"/>
                      <a:r>
                        <a:rPr lang="en-US" sz="1600"/>
                        <a:t>Total All Funds</a:t>
                      </a:r>
                      <a:endParaRPr lang="en-US" sz="1600">
                        <a:latin typeface="+mn-lt"/>
                      </a:endParaRPr>
                    </a:p>
                  </a:txBody>
                  <a:tcPr anchor="ctr"/>
                </a:tc>
                <a:tc>
                  <a:txBody>
                    <a:bodyPr/>
                    <a:lstStyle/>
                    <a:p>
                      <a:pPr marL="0" algn="ctr" defTabSz="457200" rtl="0" eaLnBrk="1" fontAlgn="b" latinLnBrk="0" hangingPunct="1"/>
                      <a:r>
                        <a:rPr lang="en-US" sz="1600" b="1" kern="1200">
                          <a:solidFill>
                            <a:schemeClr val="lt1"/>
                          </a:solidFill>
                        </a:rPr>
                        <a:t>FY 2024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2025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2026 Budget</a:t>
                      </a:r>
                      <a:endParaRPr lang="en-US" sz="1600" b="1" kern="120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FY 2027</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 FY’27-26</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a:t>
                      </a:r>
                    </a:p>
                    <a:p>
                      <a:pPr marL="0" algn="ctr" defTabSz="457200" rtl="0" eaLnBrk="1" fontAlgn="b" latinLnBrk="0" hangingPunct="1"/>
                      <a:r>
                        <a:rPr lang="en-US" sz="1600" b="1" kern="1200">
                          <a:solidFill>
                            <a:schemeClr val="lt1"/>
                          </a:solidFill>
                        </a:rPr>
                        <a:t> FY’27-26</a:t>
                      </a:r>
                      <a:endParaRPr lang="en-US" sz="1600" b="1" kern="120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a:t>Personal Services</a:t>
                      </a:r>
                      <a:endParaRPr lang="en-US" sz="160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$2,337,401 </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$2758,967</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$2,988,985</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$3,129,308</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$140,323</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4.7%</a:t>
                      </a:r>
                    </a:p>
                  </a:txBody>
                  <a:tcPr marL="9525" marR="9525" marT="9525" marB="0" anchor="ctr"/>
                </a:tc>
                <a:extLst>
                  <a:ext uri="{0D108BD9-81ED-4DB2-BD59-A6C34878D82A}">
                    <a16:rowId xmlns:a16="http://schemas.microsoft.com/office/drawing/2014/main" val="52553187"/>
                  </a:ext>
                </a:extLst>
              </a:tr>
              <a:tr h="399403">
                <a:tc>
                  <a:txBody>
                    <a:bodyPr/>
                    <a:lstStyle/>
                    <a:p>
                      <a:r>
                        <a:rPr lang="en-US" sz="1600"/>
                        <a:t>Materials, Supplies, and Equipment</a:t>
                      </a:r>
                      <a:endParaRPr lang="en-US" sz="160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894,390</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959,964</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1,248,203</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1,155,889</a:t>
                      </a:r>
                    </a:p>
                  </a:txBody>
                  <a:tcPr marL="9525" marR="9525" marT="9525" marB="0" anchor="ctr"/>
                </a:tc>
                <a:tc>
                  <a:txBody>
                    <a:bodyPr/>
                    <a:lstStyle/>
                    <a:p>
                      <a:pPr marL="0" algn="ctr" defTabSz="914400" rtl="0" eaLnBrk="1" fontAlgn="b" latinLnBrk="0" hangingPunct="1"/>
                      <a:r>
                        <a:rPr lang="en-US" sz="1600" b="0" u="none" strike="noStrike" kern="1200">
                          <a:solidFill>
                            <a:srgbClr val="FF0000"/>
                          </a:solidFill>
                          <a:effectLst/>
                          <a:latin typeface="+mn-lt"/>
                          <a:ea typeface="+mn-ea"/>
                          <a:cs typeface="+mn-cs"/>
                        </a:rPr>
                        <a:t>-92,314</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-7.40%</a:t>
                      </a:r>
                    </a:p>
                  </a:txBody>
                  <a:tcPr marL="9525" marR="9525" marT="9525" marB="0" anchor="ctr"/>
                </a:tc>
                <a:extLst>
                  <a:ext uri="{0D108BD9-81ED-4DB2-BD59-A6C34878D82A}">
                    <a16:rowId xmlns:a16="http://schemas.microsoft.com/office/drawing/2014/main" val="1107242354"/>
                  </a:ext>
                </a:extLst>
              </a:tr>
              <a:tr h="399403">
                <a:tc>
                  <a:txBody>
                    <a:bodyPr/>
                    <a:lstStyle/>
                    <a:p>
                      <a:r>
                        <a:rPr lang="en-US" sz="1600"/>
                        <a:t>Internal Services</a:t>
                      </a:r>
                      <a:endParaRPr lang="en-US" sz="160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50,934</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66,010</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20,642</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21,091</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449</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2.1%</a:t>
                      </a:r>
                      <a:endParaRPr lang="en-US" sz="1600" b="0"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55438367"/>
                  </a:ext>
                </a:extLst>
              </a:tr>
              <a:tr h="399403">
                <a:tc>
                  <a:txBody>
                    <a:bodyPr/>
                    <a:lstStyle/>
                    <a:p>
                      <a:r>
                        <a:rPr lang="en-US" sz="1600" b="0"/>
                        <a:t>Debt Service</a:t>
                      </a:r>
                      <a:endParaRPr lang="en-US" sz="1600" b="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22,771</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22,805</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22,631</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46,905</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24,274</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107.3%</a:t>
                      </a:r>
                      <a:endParaRPr lang="en-US" sz="1600" b="0"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2875213609"/>
                  </a:ext>
                </a:extLst>
              </a:tr>
              <a:tr h="399403">
                <a:tc>
                  <a:txBody>
                    <a:bodyPr/>
                    <a:lstStyle/>
                    <a:p>
                      <a:r>
                        <a:rPr lang="en-US" sz="1600" b="0"/>
                        <a:t>Other/Special Purpose</a:t>
                      </a:r>
                      <a:endParaRPr lang="en-US" sz="1600" b="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13,169</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13,365</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16,500</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20,500</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4,000</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24.2%</a:t>
                      </a:r>
                      <a:endParaRPr lang="en-US" sz="1600" b="0"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2079390969"/>
                  </a:ext>
                </a:extLst>
              </a:tr>
              <a:tr h="399403">
                <a:tc>
                  <a:txBody>
                    <a:bodyPr/>
                    <a:lstStyle/>
                    <a:p>
                      <a:r>
                        <a:rPr lang="en-US" sz="1600" b="1"/>
                        <a:t>Total</a:t>
                      </a:r>
                      <a:endParaRPr lang="en-US" sz="1600" b="1">
                        <a:latin typeface="+mn-lt"/>
                      </a:endParaRPr>
                    </a:p>
                  </a:txBody>
                  <a:tcPr anchor="ctr"/>
                </a:tc>
                <a:tc>
                  <a:txBody>
                    <a:bodyPr/>
                    <a:lstStyle/>
                    <a:p>
                      <a:pPr marL="0" algn="ctr" defTabSz="914400" rtl="0" eaLnBrk="1" fontAlgn="b" latinLnBrk="0" hangingPunct="1"/>
                      <a:r>
                        <a:rPr lang="en-US" sz="1600" b="1" u="none" strike="noStrike" kern="1200">
                          <a:solidFill>
                            <a:srgbClr val="000000"/>
                          </a:solidFill>
                          <a:effectLst/>
                        </a:rPr>
                        <a:t>$3,318,664 </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$3,821,111 </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$4,296,961</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$4,373,693 </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$76,732 </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1.8%</a:t>
                      </a:r>
                      <a:endParaRPr lang="en-US" sz="1600" b="1"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a:t>Staffing Level (All Funds FTEs)</a:t>
                      </a:r>
                      <a:endParaRPr lang="en-US" sz="1600" b="1">
                        <a:latin typeface="+mn-lt"/>
                      </a:endParaRPr>
                    </a:p>
                  </a:txBody>
                  <a:tcPr anchor="ctr"/>
                </a:tc>
                <a:tc>
                  <a:txBody>
                    <a:bodyPr/>
                    <a:lstStyle/>
                    <a:p>
                      <a:pPr algn="ctr" fontAlgn="b"/>
                      <a:r>
                        <a:rPr lang="en-US" sz="1600" b="1" u="none" strike="noStrike">
                          <a:solidFill>
                            <a:srgbClr val="000000"/>
                          </a:solidFill>
                          <a:effectLst/>
                        </a:rPr>
                        <a:t>27.00</a:t>
                      </a:r>
                      <a:endParaRPr lang="en-US" sz="1600" b="1" i="0" u="none" strike="noStrike">
                        <a:solidFill>
                          <a:srgbClr val="000000"/>
                        </a:solidFill>
                        <a:effectLst/>
                        <a:latin typeface="+mn-lt"/>
                      </a:endParaRPr>
                    </a:p>
                  </a:txBody>
                  <a:tcPr marL="0" marR="0" marT="0" marB="0" anchor="ctr"/>
                </a:tc>
                <a:tc>
                  <a:txBody>
                    <a:bodyPr/>
                    <a:lstStyle/>
                    <a:p>
                      <a:pPr algn="ctr" fontAlgn="b"/>
                      <a:r>
                        <a:rPr lang="en-US" sz="1600" b="1" u="none" strike="noStrike">
                          <a:solidFill>
                            <a:srgbClr val="000000"/>
                          </a:solidFill>
                          <a:effectLst/>
                        </a:rPr>
                        <a:t>27.00</a:t>
                      </a:r>
                      <a:endParaRPr lang="en-US" sz="1600" b="1" i="0" u="none" strike="noStrike">
                        <a:solidFill>
                          <a:srgbClr val="000000"/>
                        </a:solidFill>
                        <a:effectLst/>
                        <a:latin typeface="+mn-lt"/>
                      </a:endParaRPr>
                    </a:p>
                  </a:txBody>
                  <a:tcPr marL="0" marR="0" marT="0" marB="0" anchor="ctr"/>
                </a:tc>
                <a:tc>
                  <a:txBody>
                    <a:bodyPr/>
                    <a:lstStyle/>
                    <a:p>
                      <a:pPr algn="ctr" fontAlgn="b"/>
                      <a:r>
                        <a:rPr lang="en-US" sz="1600" b="1" u="none" strike="noStrike">
                          <a:solidFill>
                            <a:srgbClr val="000000"/>
                          </a:solidFill>
                          <a:effectLst/>
                        </a:rPr>
                        <a:t>29.00</a:t>
                      </a:r>
                      <a:endParaRPr lang="en-US" sz="1600" b="1" i="0" u="none" strike="noStrike">
                        <a:solidFill>
                          <a:srgbClr val="000000"/>
                        </a:solidFill>
                        <a:effectLst/>
                        <a:latin typeface="+mn-lt"/>
                      </a:endParaRPr>
                    </a:p>
                  </a:txBody>
                  <a:tcPr marL="0" marR="0" marT="0" marB="0" anchor="ctr"/>
                </a:tc>
                <a:tc>
                  <a:txBody>
                    <a:bodyPr/>
                    <a:lstStyle/>
                    <a:p>
                      <a:pPr algn="ctr" fontAlgn="b"/>
                      <a:r>
                        <a:rPr lang="en-US" sz="1600" b="1" u="none" strike="noStrike">
                          <a:solidFill>
                            <a:srgbClr val="000000"/>
                          </a:solidFill>
                          <a:effectLst/>
                        </a:rPr>
                        <a:t>28.00</a:t>
                      </a:r>
                      <a:endParaRPr lang="en-US" sz="1600" b="1" i="0" u="none" strike="noStrike">
                        <a:solidFill>
                          <a:srgbClr val="000000"/>
                        </a:solidFill>
                        <a:effectLst/>
                        <a:latin typeface="+mn-lt"/>
                      </a:endParaRPr>
                    </a:p>
                  </a:txBody>
                  <a:tcPr marL="0" marR="0" marT="0" marB="0" anchor="ctr"/>
                </a:tc>
                <a:tc>
                  <a:txBody>
                    <a:bodyPr/>
                    <a:lstStyle/>
                    <a:p>
                      <a:pPr algn="ctr" fontAlgn="b"/>
                      <a:r>
                        <a:rPr lang="en-US" sz="1600" b="1" u="none" strike="noStrike" kern="1200">
                          <a:solidFill>
                            <a:srgbClr val="FF0000"/>
                          </a:solidFill>
                          <a:effectLst/>
                        </a:rPr>
                        <a:t>-1.00</a:t>
                      </a:r>
                      <a:endParaRPr lang="en-US" sz="1600" b="1" i="0" u="none" strike="noStrike" kern="1200">
                        <a:solidFill>
                          <a:srgbClr val="FF0000"/>
                        </a:solidFill>
                        <a:effectLst/>
                        <a:latin typeface="+mn-lt"/>
                        <a:ea typeface="+mn-ea"/>
                        <a:cs typeface="+mn-cs"/>
                      </a:endParaRPr>
                    </a:p>
                  </a:txBody>
                  <a:tcPr marL="6350" marT="6350" marB="0" anchor="ctr"/>
                </a:tc>
                <a:tc>
                  <a:txBody>
                    <a:bodyPr/>
                    <a:lstStyle/>
                    <a:p>
                      <a:pPr algn="ctr" fontAlgn="b"/>
                      <a:endParaRPr lang="en-US" sz="1600" b="1" i="0" u="none" strike="noStrike" kern="120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652313719"/>
                  </a:ext>
                </a:extLst>
              </a:tr>
            </a:tbl>
          </a:graphicData>
        </a:graphic>
      </p:graphicFrame>
      <p:sp>
        <p:nvSpPr>
          <p:cNvPr id="2" name="Slide Number Placeholder 1">
            <a:extLst>
              <a:ext uri="{FF2B5EF4-FFF2-40B4-BE49-F238E27FC236}">
                <a16:creationId xmlns:a16="http://schemas.microsoft.com/office/drawing/2014/main" id="{F72FD585-0D65-DDB2-28E1-E9EB5C440D7D}"/>
              </a:ext>
            </a:extLst>
          </p:cNvPr>
          <p:cNvSpPr>
            <a:spLocks noGrp="1"/>
          </p:cNvSpPr>
          <p:nvPr>
            <p:ph type="sldNum" sz="quarter" idx="16"/>
          </p:nvPr>
        </p:nvSpPr>
        <p:spPr/>
        <p:txBody>
          <a:bodyPr/>
          <a:lstStyle/>
          <a:p>
            <a:fld id="{1EFD85F0-C7B9-4E2B-A6E2-651C8B36BE83}" type="slidenum">
              <a:rPr lang="en-US" smtClean="0"/>
              <a:t>6</a:t>
            </a:fld>
            <a:endParaRPr lang="en-US"/>
          </a:p>
        </p:txBody>
      </p:sp>
    </p:spTree>
    <p:extLst>
      <p:ext uri="{BB962C8B-B14F-4D97-AF65-F5344CB8AC3E}">
        <p14:creationId xmlns:p14="http://schemas.microsoft.com/office/powerpoint/2010/main" val="474230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a:solidFill>
                  <a:schemeClr val="tx1">
                    <a:lumMod val="95000"/>
                  </a:schemeClr>
                </a:solidFill>
              </a:rPr>
              <a:t>General Fund – FY 2027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extLst>
              <p:ext uri="{D42A27DB-BD31-4B8C-83A1-F6EECF244321}">
                <p14:modId xmlns:p14="http://schemas.microsoft.com/office/powerpoint/2010/main" val="398181995"/>
              </p:ext>
            </p:extLst>
          </p:nvPr>
        </p:nvGraphicFramePr>
        <p:xfrm>
          <a:off x="605633" y="1923542"/>
          <a:ext cx="10980733" cy="3137463"/>
        </p:xfrm>
        <a:graphic>
          <a:graphicData uri="http://schemas.openxmlformats.org/drawingml/2006/table">
            <a:tbl>
              <a:tblPr firstRow="1" bandRow="1">
                <a:tableStyleId>{93296810-A885-4BE3-A3E7-6D5BEEA58F35}</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a:t>City Council </a:t>
                      </a:r>
                    </a:p>
                    <a:p>
                      <a:pPr algn="l"/>
                      <a:r>
                        <a:rPr lang="en-US" sz="1600"/>
                        <a:t>General Fund</a:t>
                      </a:r>
                      <a:endParaRPr lang="en-US" sz="1600">
                        <a:latin typeface="+mn-lt"/>
                      </a:endParaRPr>
                    </a:p>
                  </a:txBody>
                  <a:tcPr anchor="ctr"/>
                </a:tc>
                <a:tc>
                  <a:txBody>
                    <a:bodyPr/>
                    <a:lstStyle/>
                    <a:p>
                      <a:pPr marL="0" algn="ctr" defTabSz="457200" rtl="0" eaLnBrk="1" fontAlgn="b" latinLnBrk="0" hangingPunct="1"/>
                      <a:r>
                        <a:rPr lang="en-US" sz="1600" b="1" kern="1200">
                          <a:solidFill>
                            <a:schemeClr val="lt1"/>
                          </a:solidFill>
                        </a:rPr>
                        <a:t>FY 2024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2025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2026 Budget</a:t>
                      </a:r>
                      <a:endParaRPr lang="en-US" sz="1600" b="1" kern="120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FY 2027</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 FY’27-26</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a:t>
                      </a:r>
                    </a:p>
                    <a:p>
                      <a:pPr marL="0" algn="ctr" defTabSz="457200" rtl="0" eaLnBrk="1" fontAlgn="b" latinLnBrk="0" hangingPunct="1"/>
                      <a:r>
                        <a:rPr lang="en-US" sz="1600" b="1" kern="1200">
                          <a:solidFill>
                            <a:schemeClr val="lt1"/>
                          </a:solidFill>
                        </a:rPr>
                        <a:t> FY’27-26</a:t>
                      </a:r>
                      <a:endParaRPr lang="en-US" sz="1600" b="1" kern="120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a:t>Personal Services</a:t>
                      </a:r>
                      <a:endParaRPr lang="en-US" sz="160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$1,624,602</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$1,935,572</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$2,142,075</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$2,229,516</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$87,441</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4.1%</a:t>
                      </a:r>
                      <a:endParaRPr lang="en-US" sz="1600" b="0"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52553187"/>
                  </a:ext>
                </a:extLst>
              </a:tr>
              <a:tr h="399403">
                <a:tc>
                  <a:txBody>
                    <a:bodyPr/>
                    <a:lstStyle/>
                    <a:p>
                      <a:r>
                        <a:rPr lang="en-US" sz="1600"/>
                        <a:t>Materials, Supplies, and Equipment</a:t>
                      </a:r>
                      <a:endParaRPr lang="en-US" sz="160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765,824</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867,009</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1,080,684</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1,024,735</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FF0000"/>
                          </a:solidFill>
                          <a:effectLst/>
                          <a:latin typeface="+mn-lt"/>
                          <a:ea typeface="+mn-ea"/>
                          <a:cs typeface="+mn-cs"/>
                        </a:rPr>
                        <a:t>-55,949</a:t>
                      </a:r>
                    </a:p>
                  </a:txBody>
                  <a:tcPr marL="9525" marR="9525" marT="9525" marB="0" anchor="ctr"/>
                </a:tc>
                <a:tc>
                  <a:txBody>
                    <a:bodyPr/>
                    <a:lstStyle/>
                    <a:p>
                      <a:pPr marL="0" algn="ctr" defTabSz="914400" rtl="0" eaLnBrk="1" fontAlgn="b" latinLnBrk="0" hangingPunct="1"/>
                      <a:r>
                        <a:rPr lang="en-US" sz="1600" b="0" u="none" strike="noStrike" kern="1200">
                          <a:solidFill>
                            <a:srgbClr val="FF0000"/>
                          </a:solidFill>
                          <a:effectLst/>
                        </a:rPr>
                        <a:t>-5.2%</a:t>
                      </a:r>
                      <a:endParaRPr lang="en-US" sz="1600" b="0" u="none" strike="noStrike" kern="1200">
                        <a:solidFill>
                          <a:srgbClr val="FF0000"/>
                        </a:solidFill>
                        <a:effectLst/>
                        <a:latin typeface="+mn-lt"/>
                        <a:ea typeface="+mn-ea"/>
                        <a:cs typeface="+mn-cs"/>
                      </a:endParaRPr>
                    </a:p>
                  </a:txBody>
                  <a:tcPr marL="9525" marR="9525" marT="9525" marB="0" anchor="ctr"/>
                </a:tc>
                <a:extLst>
                  <a:ext uri="{0D108BD9-81ED-4DB2-BD59-A6C34878D82A}">
                    <a16:rowId xmlns:a16="http://schemas.microsoft.com/office/drawing/2014/main" val="1107242354"/>
                  </a:ext>
                </a:extLst>
              </a:tr>
              <a:tr h="399403">
                <a:tc>
                  <a:txBody>
                    <a:bodyPr/>
                    <a:lstStyle/>
                    <a:p>
                      <a:r>
                        <a:rPr lang="en-US" sz="1600"/>
                        <a:t>Internal Services</a:t>
                      </a:r>
                      <a:endParaRPr lang="en-US" sz="160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50,934</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66,010</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20,642</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21,091</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449</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2.2%</a:t>
                      </a:r>
                      <a:endParaRPr lang="en-US" sz="1600" b="0"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55438367"/>
                  </a:ext>
                </a:extLst>
              </a:tr>
              <a:tr h="399403">
                <a:tc>
                  <a:txBody>
                    <a:bodyPr/>
                    <a:lstStyle/>
                    <a:p>
                      <a:r>
                        <a:rPr lang="en-US" sz="1600" b="0"/>
                        <a:t>Other Special purpose</a:t>
                      </a:r>
                      <a:endParaRPr lang="en-US" sz="1600" b="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13,169</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13,365</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16,500</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20,500</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4,000</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24.2%</a:t>
                      </a:r>
                      <a:endParaRPr lang="en-US" sz="1600" b="0"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429683474"/>
                  </a:ext>
                </a:extLst>
              </a:tr>
              <a:tr h="399403">
                <a:tc>
                  <a:txBody>
                    <a:bodyPr/>
                    <a:lstStyle/>
                    <a:p>
                      <a:r>
                        <a:rPr lang="en-US" sz="1600" b="1"/>
                        <a:t>Total</a:t>
                      </a:r>
                      <a:endParaRPr lang="en-US" sz="1600" b="1">
                        <a:latin typeface="+mn-lt"/>
                      </a:endParaRPr>
                    </a:p>
                  </a:txBody>
                  <a:tcPr anchor="ctr"/>
                </a:tc>
                <a:tc>
                  <a:txBody>
                    <a:bodyPr/>
                    <a:lstStyle/>
                    <a:p>
                      <a:pPr marL="0" algn="ctr" defTabSz="914400" rtl="0" eaLnBrk="1" fontAlgn="b" latinLnBrk="0" hangingPunct="1"/>
                      <a:r>
                        <a:rPr lang="en-US" sz="1600" b="1" u="none" strike="noStrike" kern="1200">
                          <a:solidFill>
                            <a:srgbClr val="000000"/>
                          </a:solidFill>
                          <a:effectLst/>
                        </a:rPr>
                        <a:t>$2,454,529</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$2,881,956</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$3,259,901</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$3,295,842</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$35,941</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1.1%</a:t>
                      </a:r>
                      <a:endParaRPr lang="en-US" sz="1600" b="1"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a:t>Staffing Level (All Funds FTEs)</a:t>
                      </a:r>
                      <a:endParaRPr lang="en-US" sz="1600" b="1">
                        <a:latin typeface="+mn-lt"/>
                      </a:endParaRPr>
                    </a:p>
                  </a:txBody>
                  <a:tcPr anchor="ctr"/>
                </a:tc>
                <a:tc>
                  <a:txBody>
                    <a:bodyPr/>
                    <a:lstStyle/>
                    <a:p>
                      <a:pPr algn="ctr" fontAlgn="b"/>
                      <a:r>
                        <a:rPr lang="en-US" sz="1600" b="1" u="none" strike="noStrike">
                          <a:solidFill>
                            <a:srgbClr val="000000"/>
                          </a:solidFill>
                          <a:effectLst/>
                        </a:rPr>
                        <a:t>19.65</a:t>
                      </a:r>
                      <a:endParaRPr lang="en-US" sz="1600" b="1" i="0" u="none" strike="noStrike">
                        <a:solidFill>
                          <a:srgbClr val="000000"/>
                        </a:solidFill>
                        <a:effectLst/>
                        <a:latin typeface="+mn-lt"/>
                      </a:endParaRPr>
                    </a:p>
                  </a:txBody>
                  <a:tcPr marL="0" marR="0" marT="0" marB="0" anchor="ctr"/>
                </a:tc>
                <a:tc>
                  <a:txBody>
                    <a:bodyPr/>
                    <a:lstStyle/>
                    <a:p>
                      <a:pPr algn="ctr" fontAlgn="b"/>
                      <a:r>
                        <a:rPr lang="en-US" sz="1600" b="1" u="none" strike="noStrike">
                          <a:solidFill>
                            <a:srgbClr val="000000"/>
                          </a:solidFill>
                          <a:effectLst/>
                        </a:rPr>
                        <a:t>19.65</a:t>
                      </a:r>
                      <a:endParaRPr lang="en-US" sz="1600" b="1" i="0" u="none" strike="noStrike">
                        <a:solidFill>
                          <a:srgbClr val="000000"/>
                        </a:solidFill>
                        <a:effectLst/>
                        <a:latin typeface="+mn-lt"/>
                      </a:endParaRPr>
                    </a:p>
                  </a:txBody>
                  <a:tcPr marL="0" marR="0" marT="0" marB="0" anchor="ctr"/>
                </a:tc>
                <a:tc>
                  <a:txBody>
                    <a:bodyPr/>
                    <a:lstStyle/>
                    <a:p>
                      <a:pPr algn="ctr" fontAlgn="b"/>
                      <a:r>
                        <a:rPr lang="en-US" sz="1600" b="1" u="none" strike="noStrike">
                          <a:solidFill>
                            <a:srgbClr val="000000"/>
                          </a:solidFill>
                          <a:effectLst/>
                        </a:rPr>
                        <a:t>21.90</a:t>
                      </a:r>
                      <a:endParaRPr lang="en-US" sz="1600" b="1" i="0" u="none" strike="noStrike">
                        <a:solidFill>
                          <a:srgbClr val="000000"/>
                        </a:solidFill>
                        <a:effectLst/>
                        <a:latin typeface="+mn-lt"/>
                      </a:endParaRPr>
                    </a:p>
                  </a:txBody>
                  <a:tcPr marL="0" marR="0" marT="0" marB="0" anchor="ctr"/>
                </a:tc>
                <a:tc>
                  <a:txBody>
                    <a:bodyPr/>
                    <a:lstStyle/>
                    <a:p>
                      <a:pPr algn="ctr" fontAlgn="b"/>
                      <a:r>
                        <a:rPr lang="en-US" sz="1600" b="1" u="none" strike="noStrike">
                          <a:solidFill>
                            <a:srgbClr val="000000"/>
                          </a:solidFill>
                          <a:effectLst/>
                        </a:rPr>
                        <a:t>21.90</a:t>
                      </a:r>
                      <a:endParaRPr lang="en-US" sz="1600" b="1" i="0" u="none" strike="noStrike">
                        <a:solidFill>
                          <a:srgbClr val="000000"/>
                        </a:solidFill>
                        <a:effectLst/>
                        <a:latin typeface="+mn-lt"/>
                      </a:endParaRPr>
                    </a:p>
                  </a:txBody>
                  <a:tcPr marL="0" marR="0" marT="0" marB="0" anchor="ctr"/>
                </a:tc>
                <a:tc>
                  <a:txBody>
                    <a:bodyPr/>
                    <a:lstStyle/>
                    <a:p>
                      <a:pPr algn="ctr" fontAlgn="b"/>
                      <a:endParaRPr lang="en-US" sz="1600" b="1" i="0" u="none" strike="noStrike" kern="1200">
                        <a:solidFill>
                          <a:srgbClr val="000000"/>
                        </a:solidFill>
                        <a:effectLst/>
                        <a:latin typeface="+mn-lt"/>
                        <a:ea typeface="+mn-ea"/>
                        <a:cs typeface="+mn-cs"/>
                      </a:endParaRPr>
                    </a:p>
                  </a:txBody>
                  <a:tcPr marL="6350" marT="6350" marB="0" anchor="ctr"/>
                </a:tc>
                <a:tc>
                  <a:txBody>
                    <a:bodyPr/>
                    <a:lstStyle/>
                    <a:p>
                      <a:pPr algn="ctr" fontAlgn="b"/>
                      <a:endParaRPr lang="en-US" sz="1600" b="1" i="0" u="none" strike="noStrike" kern="120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652313719"/>
                  </a:ext>
                </a:extLst>
              </a:tr>
            </a:tbl>
          </a:graphicData>
        </a:graphic>
      </p:graphicFrame>
      <p:sp>
        <p:nvSpPr>
          <p:cNvPr id="2" name="Slide Number Placeholder 1">
            <a:extLst>
              <a:ext uri="{FF2B5EF4-FFF2-40B4-BE49-F238E27FC236}">
                <a16:creationId xmlns:a16="http://schemas.microsoft.com/office/drawing/2014/main" id="{E60B33DA-53BE-ED22-A898-5234B2CBDB5C}"/>
              </a:ext>
            </a:extLst>
          </p:cNvPr>
          <p:cNvSpPr>
            <a:spLocks noGrp="1"/>
          </p:cNvSpPr>
          <p:nvPr>
            <p:ph type="sldNum" sz="quarter" idx="16"/>
          </p:nvPr>
        </p:nvSpPr>
        <p:spPr/>
        <p:txBody>
          <a:bodyPr/>
          <a:lstStyle/>
          <a:p>
            <a:fld id="{1EFD85F0-C7B9-4E2B-A6E2-651C8B36BE83}" type="slidenum">
              <a:rPr lang="en-US" smtClean="0"/>
              <a:t>7</a:t>
            </a:fld>
            <a:endParaRPr lang="en-US"/>
          </a:p>
        </p:txBody>
      </p:sp>
    </p:spTree>
    <p:extLst>
      <p:ext uri="{BB962C8B-B14F-4D97-AF65-F5344CB8AC3E}">
        <p14:creationId xmlns:p14="http://schemas.microsoft.com/office/powerpoint/2010/main" val="3253903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a:solidFill>
                  <a:schemeClr val="tx1">
                    <a:lumMod val="95000"/>
                  </a:schemeClr>
                </a:solidFill>
              </a:rPr>
              <a:t>CATV Fund – FY 2027 Budget</a:t>
            </a:r>
          </a:p>
        </p:txBody>
      </p:sp>
      <p:graphicFrame>
        <p:nvGraphicFramePr>
          <p:cNvPr id="6" name="Table 4">
            <a:extLst>
              <a:ext uri="{FF2B5EF4-FFF2-40B4-BE49-F238E27FC236}">
                <a16:creationId xmlns:a16="http://schemas.microsoft.com/office/drawing/2014/main" id="{7B4BFDBD-F26C-43D0-AF02-FF4B606C0C7B}"/>
              </a:ext>
            </a:extLst>
          </p:cNvPr>
          <p:cNvGraphicFramePr>
            <a:graphicFrameLocks noGrp="1"/>
          </p:cNvGraphicFramePr>
          <p:nvPr>
            <p:ph sz="half" idx="2"/>
            <p:extLst>
              <p:ext uri="{D42A27DB-BD31-4B8C-83A1-F6EECF244321}">
                <p14:modId xmlns:p14="http://schemas.microsoft.com/office/powerpoint/2010/main" val="1664913839"/>
              </p:ext>
            </p:extLst>
          </p:nvPr>
        </p:nvGraphicFramePr>
        <p:xfrm>
          <a:off x="605633" y="1923542"/>
          <a:ext cx="10980733" cy="2736889"/>
        </p:xfrm>
        <a:graphic>
          <a:graphicData uri="http://schemas.openxmlformats.org/drawingml/2006/table">
            <a:tbl>
              <a:tblPr firstRow="1" bandRow="1">
                <a:tableStyleId>{93296810-A885-4BE3-A3E7-6D5BEEA58F35}</a:tableStyleId>
              </a:tblPr>
              <a:tblGrid>
                <a:gridCol w="3681621">
                  <a:extLst>
                    <a:ext uri="{9D8B030D-6E8A-4147-A177-3AD203B41FA5}">
                      <a16:colId xmlns:a16="http://schemas.microsoft.com/office/drawing/2014/main" val="2551090829"/>
                    </a:ext>
                  </a:extLst>
                </a:gridCol>
                <a:gridCol w="1239171">
                  <a:extLst>
                    <a:ext uri="{9D8B030D-6E8A-4147-A177-3AD203B41FA5}">
                      <a16:colId xmlns:a16="http://schemas.microsoft.com/office/drawing/2014/main" val="958917588"/>
                    </a:ext>
                  </a:extLst>
                </a:gridCol>
                <a:gridCol w="1255059">
                  <a:extLst>
                    <a:ext uri="{9D8B030D-6E8A-4147-A177-3AD203B41FA5}">
                      <a16:colId xmlns:a16="http://schemas.microsoft.com/office/drawing/2014/main" val="4162923738"/>
                    </a:ext>
                  </a:extLst>
                </a:gridCol>
                <a:gridCol w="1191511">
                  <a:extLst>
                    <a:ext uri="{9D8B030D-6E8A-4147-A177-3AD203B41FA5}">
                      <a16:colId xmlns:a16="http://schemas.microsoft.com/office/drawing/2014/main" val="1242384018"/>
                    </a:ext>
                  </a:extLst>
                </a:gridCol>
                <a:gridCol w="1183568">
                  <a:extLst>
                    <a:ext uri="{9D8B030D-6E8A-4147-A177-3AD203B41FA5}">
                      <a16:colId xmlns:a16="http://schemas.microsoft.com/office/drawing/2014/main" val="2874584347"/>
                    </a:ext>
                  </a:extLst>
                </a:gridCol>
                <a:gridCol w="1159738">
                  <a:extLst>
                    <a:ext uri="{9D8B030D-6E8A-4147-A177-3AD203B41FA5}">
                      <a16:colId xmlns:a16="http://schemas.microsoft.com/office/drawing/2014/main" val="3619692300"/>
                    </a:ext>
                  </a:extLst>
                </a:gridCol>
                <a:gridCol w="1270065">
                  <a:extLst>
                    <a:ext uri="{9D8B030D-6E8A-4147-A177-3AD203B41FA5}">
                      <a16:colId xmlns:a16="http://schemas.microsoft.com/office/drawing/2014/main" val="596270393"/>
                    </a:ext>
                  </a:extLst>
                </a:gridCol>
              </a:tblGrid>
              <a:tr h="689878">
                <a:tc>
                  <a:txBody>
                    <a:bodyPr/>
                    <a:lstStyle/>
                    <a:p>
                      <a:pPr algn="l"/>
                      <a:r>
                        <a:rPr lang="en-US" sz="1600"/>
                        <a:t>City Council </a:t>
                      </a:r>
                    </a:p>
                    <a:p>
                      <a:pPr algn="l"/>
                      <a:r>
                        <a:rPr lang="en-US" sz="1600"/>
                        <a:t>CATV Fund</a:t>
                      </a:r>
                      <a:endParaRPr lang="en-US" sz="1600">
                        <a:latin typeface="+mn-lt"/>
                      </a:endParaRPr>
                    </a:p>
                  </a:txBody>
                  <a:tcPr anchor="ctr"/>
                </a:tc>
                <a:tc>
                  <a:txBody>
                    <a:bodyPr/>
                    <a:lstStyle/>
                    <a:p>
                      <a:pPr marL="0" algn="ctr" defTabSz="457200" rtl="0" eaLnBrk="1" fontAlgn="b" latinLnBrk="0" hangingPunct="1"/>
                      <a:r>
                        <a:rPr lang="en-US" sz="1600" b="1" kern="1200">
                          <a:solidFill>
                            <a:schemeClr val="lt1"/>
                          </a:solidFill>
                        </a:rPr>
                        <a:t>FY 2024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2025 Actuals</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FY 2026 Budget</a:t>
                      </a:r>
                      <a:endParaRPr lang="en-US" sz="1600" b="1" kern="1200">
                        <a:solidFill>
                          <a:schemeClr val="lt1"/>
                        </a:solidFill>
                        <a:latin typeface="+mn-lt"/>
                        <a:ea typeface="+mn-ea"/>
                        <a:cs typeface="+mn-cs"/>
                      </a:endParaRPr>
                    </a:p>
                  </a:txBody>
                  <a:tcPr marL="9525" marR="9525"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Proposed Budget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kern="1200">
                          <a:solidFill>
                            <a:schemeClr val="lt1"/>
                          </a:solidFill>
                        </a:rPr>
                        <a:t>FY 2027</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 FY’27-26</a:t>
                      </a:r>
                      <a:endParaRPr lang="en-US" sz="1600" b="1" kern="1200">
                        <a:solidFill>
                          <a:schemeClr val="lt1"/>
                        </a:solidFill>
                        <a:latin typeface="+mn-lt"/>
                        <a:ea typeface="+mn-ea"/>
                        <a:cs typeface="+mn-cs"/>
                      </a:endParaRPr>
                    </a:p>
                  </a:txBody>
                  <a:tcPr marL="9525" marR="9525" marT="9525" marB="0" anchor="ctr"/>
                </a:tc>
                <a:tc>
                  <a:txBody>
                    <a:bodyPr/>
                    <a:lstStyle/>
                    <a:p>
                      <a:pPr marL="0" algn="ctr" defTabSz="457200" rtl="0" eaLnBrk="1" fontAlgn="b" latinLnBrk="0" hangingPunct="1"/>
                      <a:r>
                        <a:rPr lang="en-US" sz="1600" b="1" kern="1200">
                          <a:solidFill>
                            <a:schemeClr val="lt1"/>
                          </a:solidFill>
                        </a:rPr>
                        <a:t>% Change</a:t>
                      </a:r>
                    </a:p>
                    <a:p>
                      <a:pPr marL="0" algn="ctr" defTabSz="457200" rtl="0" eaLnBrk="1" fontAlgn="b" latinLnBrk="0" hangingPunct="1"/>
                      <a:r>
                        <a:rPr lang="en-US" sz="1600" b="1" kern="1200">
                          <a:solidFill>
                            <a:schemeClr val="lt1"/>
                          </a:solidFill>
                        </a:rPr>
                        <a:t> FY’27-26</a:t>
                      </a:r>
                      <a:endParaRPr lang="en-US" sz="1600" b="1" kern="1200">
                        <a:solidFill>
                          <a:schemeClr val="lt1"/>
                        </a:solidFill>
                        <a:latin typeface="+mn-lt"/>
                        <a:ea typeface="+mn-ea"/>
                        <a:cs typeface="+mn-cs"/>
                      </a:endParaRPr>
                    </a:p>
                  </a:txBody>
                  <a:tcPr marL="9525" marR="9525" marT="9525" marB="0" anchor="ctr"/>
                </a:tc>
                <a:extLst>
                  <a:ext uri="{0D108BD9-81ED-4DB2-BD59-A6C34878D82A}">
                    <a16:rowId xmlns:a16="http://schemas.microsoft.com/office/drawing/2014/main" val="1667850942"/>
                  </a:ext>
                </a:extLst>
              </a:tr>
              <a:tr h="399403">
                <a:tc>
                  <a:txBody>
                    <a:bodyPr/>
                    <a:lstStyle/>
                    <a:p>
                      <a:r>
                        <a:rPr lang="en-US" sz="1600"/>
                        <a:t>Personal Services</a:t>
                      </a:r>
                      <a:endParaRPr lang="en-US" sz="160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$712,799</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$736,291</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$846,910</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$899,792</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$63,749</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7.6%</a:t>
                      </a:r>
                      <a:endParaRPr lang="en-US" sz="1600" b="0"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52553187"/>
                  </a:ext>
                </a:extLst>
              </a:tr>
              <a:tr h="399403">
                <a:tc>
                  <a:txBody>
                    <a:bodyPr/>
                    <a:lstStyle/>
                    <a:p>
                      <a:r>
                        <a:rPr lang="en-US" sz="1600"/>
                        <a:t>Materials, Supplies, and Equipment</a:t>
                      </a:r>
                      <a:endParaRPr lang="en-US" sz="160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128,565</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92,955</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167,519</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131,154</a:t>
                      </a:r>
                    </a:p>
                  </a:txBody>
                  <a:tcPr marL="9525" marR="9525" marT="9525" marB="0" anchor="ctr"/>
                </a:tc>
                <a:tc>
                  <a:txBody>
                    <a:bodyPr/>
                    <a:lstStyle/>
                    <a:p>
                      <a:pPr marL="0" algn="ctr" defTabSz="914400" rtl="0" eaLnBrk="1" fontAlgn="b" latinLnBrk="0" hangingPunct="1"/>
                      <a:r>
                        <a:rPr lang="en-US" sz="1600" b="0" u="none" strike="noStrike" kern="1200">
                          <a:solidFill>
                            <a:srgbClr val="FF0000"/>
                          </a:solidFill>
                          <a:effectLst/>
                        </a:rPr>
                        <a:t>(36,365)</a:t>
                      </a:r>
                      <a:endParaRPr lang="en-US" sz="1600" b="0" u="none" strike="noStrike" kern="1200">
                        <a:solidFill>
                          <a:srgbClr val="FF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FF0000"/>
                          </a:solidFill>
                          <a:effectLst/>
                        </a:rPr>
                        <a:t>-21.7%</a:t>
                      </a:r>
                      <a:endParaRPr lang="en-US" sz="1600" b="0" u="none" strike="noStrike" kern="1200">
                        <a:solidFill>
                          <a:srgbClr val="FF0000"/>
                        </a:solidFill>
                        <a:effectLst/>
                        <a:latin typeface="+mn-lt"/>
                        <a:ea typeface="+mn-ea"/>
                        <a:cs typeface="+mn-cs"/>
                      </a:endParaRPr>
                    </a:p>
                  </a:txBody>
                  <a:tcPr marL="9525" marR="9525" marT="9525" marB="0" anchor="ctr"/>
                </a:tc>
                <a:extLst>
                  <a:ext uri="{0D108BD9-81ED-4DB2-BD59-A6C34878D82A}">
                    <a16:rowId xmlns:a16="http://schemas.microsoft.com/office/drawing/2014/main" val="1107242354"/>
                  </a:ext>
                </a:extLst>
              </a:tr>
              <a:tr h="398232">
                <a:tc>
                  <a:txBody>
                    <a:bodyPr/>
                    <a:lstStyle/>
                    <a:p>
                      <a:r>
                        <a:rPr lang="en-US" sz="1600" b="0"/>
                        <a:t>Debt Service</a:t>
                      </a:r>
                      <a:endParaRPr lang="en-US" sz="1600" b="0">
                        <a:latin typeface="+mn-lt"/>
                      </a:endParaRPr>
                    </a:p>
                  </a:txBody>
                  <a:tcPr anchor="ctr"/>
                </a:tc>
                <a:tc>
                  <a:txBody>
                    <a:bodyPr/>
                    <a:lstStyle/>
                    <a:p>
                      <a:pPr marL="0" algn="ctr" defTabSz="914400" rtl="0" eaLnBrk="1" fontAlgn="b" latinLnBrk="0" hangingPunct="1"/>
                      <a:r>
                        <a:rPr lang="en-US" sz="1600" b="0" u="none" strike="noStrike" kern="1200">
                          <a:solidFill>
                            <a:srgbClr val="000000"/>
                          </a:solidFill>
                          <a:effectLst/>
                        </a:rPr>
                        <a:t>22,771</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22,805</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22,631</a:t>
                      </a:r>
                      <a:endParaRPr lang="en-US" sz="1600" b="0"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46,905</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latin typeface="+mn-lt"/>
                          <a:ea typeface="+mn-ea"/>
                          <a:cs typeface="+mn-cs"/>
                        </a:rPr>
                        <a:t>24,274</a:t>
                      </a:r>
                    </a:p>
                  </a:txBody>
                  <a:tcPr marL="9525" marR="9525" marT="9525" marB="0" anchor="ctr"/>
                </a:tc>
                <a:tc>
                  <a:txBody>
                    <a:bodyPr/>
                    <a:lstStyle/>
                    <a:p>
                      <a:pPr marL="0" algn="ctr" defTabSz="914400" rtl="0" eaLnBrk="1" fontAlgn="b" latinLnBrk="0" hangingPunct="1"/>
                      <a:r>
                        <a:rPr lang="en-US" sz="1600" b="0" u="none" strike="noStrike" kern="1200">
                          <a:solidFill>
                            <a:srgbClr val="000000"/>
                          </a:solidFill>
                          <a:effectLst/>
                        </a:rPr>
                        <a:t>107.3%</a:t>
                      </a:r>
                      <a:endParaRPr lang="en-US" sz="1600" b="0"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157006471"/>
                  </a:ext>
                </a:extLst>
              </a:tr>
              <a:tr h="399403">
                <a:tc>
                  <a:txBody>
                    <a:bodyPr/>
                    <a:lstStyle/>
                    <a:p>
                      <a:r>
                        <a:rPr lang="en-US" sz="1600" b="1"/>
                        <a:t>Total</a:t>
                      </a:r>
                      <a:endParaRPr lang="en-US" sz="1600" b="1">
                        <a:latin typeface="+mn-lt"/>
                      </a:endParaRPr>
                    </a:p>
                  </a:txBody>
                  <a:tcPr anchor="ctr"/>
                </a:tc>
                <a:tc>
                  <a:txBody>
                    <a:bodyPr/>
                    <a:lstStyle/>
                    <a:p>
                      <a:pPr marL="0" algn="ctr" defTabSz="914400" rtl="0" eaLnBrk="1" fontAlgn="b" latinLnBrk="0" hangingPunct="1"/>
                      <a:r>
                        <a:rPr lang="en-US" sz="1600" b="1" u="none" strike="noStrike" kern="1200">
                          <a:solidFill>
                            <a:srgbClr val="000000"/>
                          </a:solidFill>
                          <a:effectLst/>
                        </a:rPr>
                        <a:t>$864,135</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$939,155</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$1,037,060</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$1,077,851`</a:t>
                      </a:r>
                      <a:endParaRPr lang="en-US" sz="1600" b="1" u="none" strike="noStrike" kern="120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latin typeface="+mn-lt"/>
                          <a:ea typeface="+mn-ea"/>
                          <a:cs typeface="+mn-cs"/>
                        </a:rPr>
                        <a:t>51,658</a:t>
                      </a:r>
                    </a:p>
                  </a:txBody>
                  <a:tcPr marL="9525" marR="9525" marT="9525" marB="0" anchor="ctr"/>
                </a:tc>
                <a:tc>
                  <a:txBody>
                    <a:bodyPr/>
                    <a:lstStyle/>
                    <a:p>
                      <a:pPr marL="0" algn="ctr" defTabSz="914400" rtl="0" eaLnBrk="1" fontAlgn="b" latinLnBrk="0" hangingPunct="1"/>
                      <a:r>
                        <a:rPr lang="en-US" sz="1600" b="1" u="none" strike="noStrike" kern="1200">
                          <a:solidFill>
                            <a:srgbClr val="000000"/>
                          </a:solidFill>
                          <a:effectLst/>
                        </a:rPr>
                        <a:t>-5.0%</a:t>
                      </a:r>
                      <a:endParaRPr lang="en-US" sz="1600" b="1"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2258083829"/>
                  </a:ext>
                </a:extLst>
              </a:tr>
              <a:tr h="399403">
                <a:tc>
                  <a:txBody>
                    <a:bodyPr/>
                    <a:lstStyle/>
                    <a:p>
                      <a:r>
                        <a:rPr lang="en-US" sz="1600" b="1"/>
                        <a:t>Staffing Level (All Funds FTEs)</a:t>
                      </a:r>
                      <a:endParaRPr lang="en-US" sz="1600" b="1">
                        <a:latin typeface="+mn-lt"/>
                      </a:endParaRPr>
                    </a:p>
                  </a:txBody>
                  <a:tcPr anchor="ctr"/>
                </a:tc>
                <a:tc>
                  <a:txBody>
                    <a:bodyPr/>
                    <a:lstStyle/>
                    <a:p>
                      <a:pPr algn="ctr" fontAlgn="b"/>
                      <a:r>
                        <a:rPr lang="en-US" sz="1600" b="1" u="none" strike="noStrike">
                          <a:solidFill>
                            <a:srgbClr val="000000"/>
                          </a:solidFill>
                          <a:effectLst/>
                        </a:rPr>
                        <a:t>7.35</a:t>
                      </a:r>
                      <a:endParaRPr lang="en-US" sz="1600" b="1" i="0" u="none" strike="noStrike">
                        <a:solidFill>
                          <a:srgbClr val="000000"/>
                        </a:solidFill>
                        <a:effectLst/>
                        <a:latin typeface="+mn-lt"/>
                      </a:endParaRPr>
                    </a:p>
                  </a:txBody>
                  <a:tcPr marL="0" marR="0" marT="0" marB="0" anchor="ctr"/>
                </a:tc>
                <a:tc>
                  <a:txBody>
                    <a:bodyPr/>
                    <a:lstStyle/>
                    <a:p>
                      <a:pPr algn="ctr" fontAlgn="b"/>
                      <a:r>
                        <a:rPr lang="en-US" sz="1600" b="1" u="none" strike="noStrike">
                          <a:solidFill>
                            <a:srgbClr val="000000"/>
                          </a:solidFill>
                          <a:effectLst/>
                        </a:rPr>
                        <a:t>7.35</a:t>
                      </a:r>
                      <a:endParaRPr lang="en-US" sz="1600" b="1" i="0" u="none" strike="noStrike">
                        <a:solidFill>
                          <a:srgbClr val="000000"/>
                        </a:solidFill>
                        <a:effectLst/>
                        <a:latin typeface="+mn-lt"/>
                      </a:endParaRPr>
                    </a:p>
                  </a:txBody>
                  <a:tcPr marL="0" marR="0" marT="0" marB="0" anchor="ctr"/>
                </a:tc>
                <a:tc>
                  <a:txBody>
                    <a:bodyPr/>
                    <a:lstStyle/>
                    <a:p>
                      <a:pPr algn="ctr" fontAlgn="b"/>
                      <a:r>
                        <a:rPr lang="en-US" sz="1600" b="1" u="none" strike="noStrike">
                          <a:solidFill>
                            <a:srgbClr val="000000"/>
                          </a:solidFill>
                          <a:effectLst/>
                        </a:rPr>
                        <a:t>7.10</a:t>
                      </a:r>
                      <a:endParaRPr lang="en-US" sz="1600" b="1" i="0" u="none" strike="noStrike">
                        <a:solidFill>
                          <a:srgbClr val="000000"/>
                        </a:solidFill>
                        <a:effectLst/>
                        <a:latin typeface="+mn-lt"/>
                      </a:endParaRPr>
                    </a:p>
                  </a:txBody>
                  <a:tcPr marL="0" marR="0" marT="0" marB="0" anchor="ctr"/>
                </a:tc>
                <a:tc>
                  <a:txBody>
                    <a:bodyPr/>
                    <a:lstStyle/>
                    <a:p>
                      <a:pPr algn="ctr" fontAlgn="b"/>
                      <a:r>
                        <a:rPr lang="en-US" sz="1600" b="1" u="none" strike="noStrike">
                          <a:solidFill>
                            <a:srgbClr val="000000"/>
                          </a:solidFill>
                          <a:effectLst/>
                        </a:rPr>
                        <a:t>6.10</a:t>
                      </a:r>
                      <a:endParaRPr lang="en-US" sz="1600" b="1" i="0" u="none" strike="noStrike">
                        <a:solidFill>
                          <a:srgbClr val="000000"/>
                        </a:solidFill>
                        <a:effectLst/>
                        <a:latin typeface="+mn-lt"/>
                      </a:endParaRPr>
                    </a:p>
                  </a:txBody>
                  <a:tcPr marL="0" marR="0" marT="0" marB="0" anchor="ctr"/>
                </a:tc>
                <a:tc>
                  <a:txBody>
                    <a:bodyPr/>
                    <a:lstStyle/>
                    <a:p>
                      <a:pPr algn="ctr" fontAlgn="b"/>
                      <a:r>
                        <a:rPr lang="en-US" sz="1600" b="1" i="0" u="none" strike="noStrike" kern="1200">
                          <a:solidFill>
                            <a:srgbClr val="FF0000"/>
                          </a:solidFill>
                          <a:effectLst/>
                          <a:latin typeface="+mn-lt"/>
                          <a:ea typeface="+mn-ea"/>
                          <a:cs typeface="+mn-cs"/>
                        </a:rPr>
                        <a:t>(1.0)</a:t>
                      </a:r>
                    </a:p>
                  </a:txBody>
                  <a:tcPr marL="6350" marT="6350" marB="0" anchor="ctr"/>
                </a:tc>
                <a:tc>
                  <a:txBody>
                    <a:bodyPr/>
                    <a:lstStyle/>
                    <a:p>
                      <a:pPr algn="ctr" fontAlgn="b"/>
                      <a:endParaRPr lang="en-US" sz="1600" b="1" i="0" u="none" strike="noStrike" kern="1200">
                        <a:solidFill>
                          <a:srgbClr val="000000"/>
                        </a:solidFill>
                        <a:effectLst/>
                        <a:latin typeface="+mn-lt"/>
                        <a:ea typeface="+mn-ea"/>
                        <a:cs typeface="+mn-cs"/>
                      </a:endParaRPr>
                    </a:p>
                  </a:txBody>
                  <a:tcPr marL="6350" marT="6350" marB="0" anchor="ctr"/>
                </a:tc>
                <a:extLst>
                  <a:ext uri="{0D108BD9-81ED-4DB2-BD59-A6C34878D82A}">
                    <a16:rowId xmlns:a16="http://schemas.microsoft.com/office/drawing/2014/main" val="652313719"/>
                  </a:ext>
                </a:extLst>
              </a:tr>
            </a:tbl>
          </a:graphicData>
        </a:graphic>
      </p:graphicFrame>
      <p:sp>
        <p:nvSpPr>
          <p:cNvPr id="2" name="Slide Number Placeholder 1">
            <a:extLst>
              <a:ext uri="{FF2B5EF4-FFF2-40B4-BE49-F238E27FC236}">
                <a16:creationId xmlns:a16="http://schemas.microsoft.com/office/drawing/2014/main" id="{185B8184-2DB5-1001-BB2A-01ADF7CD0121}"/>
              </a:ext>
            </a:extLst>
          </p:cNvPr>
          <p:cNvSpPr>
            <a:spLocks noGrp="1"/>
          </p:cNvSpPr>
          <p:nvPr>
            <p:ph type="sldNum" sz="quarter" idx="16"/>
          </p:nvPr>
        </p:nvSpPr>
        <p:spPr/>
        <p:txBody>
          <a:bodyPr/>
          <a:lstStyle/>
          <a:p>
            <a:fld id="{1EFD85F0-C7B9-4E2B-A6E2-651C8B36BE83}" type="slidenum">
              <a:rPr lang="en-US" smtClean="0"/>
              <a:t>8</a:t>
            </a:fld>
            <a:endParaRPr lang="en-US"/>
          </a:p>
        </p:txBody>
      </p:sp>
    </p:spTree>
    <p:extLst>
      <p:ext uri="{BB962C8B-B14F-4D97-AF65-F5344CB8AC3E}">
        <p14:creationId xmlns:p14="http://schemas.microsoft.com/office/powerpoint/2010/main" val="1631675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1B62A167-0036-2952-90BF-25CAA8164645}"/>
              </a:ext>
            </a:extLst>
          </p:cNvPr>
          <p:cNvGraphicFramePr>
            <a:graphicFrameLocks noGrp="1"/>
          </p:cNvGraphicFramePr>
          <p:nvPr>
            <p:ph sz="half" idx="2"/>
            <p:extLst>
              <p:ext uri="{D42A27DB-BD31-4B8C-83A1-F6EECF244321}">
                <p14:modId xmlns:p14="http://schemas.microsoft.com/office/powerpoint/2010/main" val="1711221200"/>
              </p:ext>
            </p:extLst>
          </p:nvPr>
        </p:nvGraphicFramePr>
        <p:xfrm>
          <a:off x="280282" y="1648326"/>
          <a:ext cx="11073518" cy="4890586"/>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FE948841-B05A-28F1-151C-F01955A11DE1}"/>
              </a:ext>
            </a:extLst>
          </p:cNvPr>
          <p:cNvSpPr>
            <a:spLocks noGrp="1"/>
          </p:cNvSpPr>
          <p:nvPr>
            <p:ph type="sldNum" sz="quarter" idx="16"/>
          </p:nvPr>
        </p:nvSpPr>
        <p:spPr/>
        <p:txBody>
          <a:bodyPr/>
          <a:lstStyle/>
          <a:p>
            <a:fld id="{1EFD85F0-C7B9-4E2B-A6E2-651C8B36BE83}" type="slidenum">
              <a:rPr lang="en-US" smtClean="0"/>
              <a:t>9</a:t>
            </a:fld>
            <a:endParaRPr lang="en-US"/>
          </a:p>
        </p:txBody>
      </p:sp>
    </p:spTree>
    <p:extLst>
      <p:ext uri="{BB962C8B-B14F-4D97-AF65-F5344CB8AC3E}">
        <p14:creationId xmlns:p14="http://schemas.microsoft.com/office/powerpoint/2010/main" val="148515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a:solidFill>
                  <a:schemeClr val="tx1">
                    <a:lumMod val="95000"/>
                  </a:schemeClr>
                </a:solidFill>
              </a:rPr>
              <a:t>General Fund Major Changes</a:t>
            </a:r>
          </a:p>
        </p:txBody>
      </p:sp>
      <p:sp>
        <p:nvSpPr>
          <p:cNvPr id="4" name="Content Placeholder 3">
            <a:extLst>
              <a:ext uri="{FF2B5EF4-FFF2-40B4-BE49-F238E27FC236}">
                <a16:creationId xmlns:a16="http://schemas.microsoft.com/office/drawing/2014/main" id="{3627BF58-4125-C3F6-DE27-DEADC1B33424}"/>
              </a:ext>
            </a:extLst>
          </p:cNvPr>
          <p:cNvSpPr>
            <a:spLocks noGrp="1"/>
          </p:cNvSpPr>
          <p:nvPr>
            <p:ph sz="half" idx="2"/>
          </p:nvPr>
        </p:nvSpPr>
        <p:spPr/>
        <p:txBody>
          <a:bodyPr>
            <a:normAutofit/>
          </a:bodyPr>
          <a:lstStyle/>
          <a:p>
            <a:pPr marL="457200" lvl="1" indent="0">
              <a:buNone/>
            </a:pPr>
            <a:endParaRPr lang="en-US"/>
          </a:p>
          <a:p>
            <a:pPr marL="457200" lvl="1" indent="0">
              <a:buNone/>
            </a:pPr>
            <a:endParaRPr lang="en-US"/>
          </a:p>
        </p:txBody>
      </p:sp>
      <p:sp>
        <p:nvSpPr>
          <p:cNvPr id="2" name="Slide Number Placeholder 1">
            <a:extLst>
              <a:ext uri="{FF2B5EF4-FFF2-40B4-BE49-F238E27FC236}">
                <a16:creationId xmlns:a16="http://schemas.microsoft.com/office/drawing/2014/main" id="{43B9B90E-C115-16E7-8373-E8F82CC45A39}"/>
              </a:ext>
            </a:extLst>
          </p:cNvPr>
          <p:cNvSpPr>
            <a:spLocks noGrp="1"/>
          </p:cNvSpPr>
          <p:nvPr>
            <p:ph type="sldNum" sz="quarter" idx="16"/>
          </p:nvPr>
        </p:nvSpPr>
        <p:spPr/>
        <p:txBody>
          <a:bodyPr/>
          <a:lstStyle/>
          <a:p>
            <a:fld id="{1EFD85F0-C7B9-4E2B-A6E2-651C8B36BE83}" type="slidenum">
              <a:rPr lang="en-US" smtClean="0"/>
              <a:t>10</a:t>
            </a:fld>
            <a:endParaRPr lang="en-US"/>
          </a:p>
        </p:txBody>
      </p:sp>
      <p:sp>
        <p:nvSpPr>
          <p:cNvPr id="5" name="Content Placeholder 3">
            <a:extLst>
              <a:ext uri="{FF2B5EF4-FFF2-40B4-BE49-F238E27FC236}">
                <a16:creationId xmlns:a16="http://schemas.microsoft.com/office/drawing/2014/main" id="{22913A71-DE52-877E-86A4-32CDEA17BB55}"/>
              </a:ext>
            </a:extLst>
          </p:cNvPr>
          <p:cNvSpPr txBox="1">
            <a:spLocks/>
          </p:cNvSpPr>
          <p:nvPr/>
        </p:nvSpPr>
        <p:spPr>
          <a:xfrm>
            <a:off x="235126" y="1499743"/>
            <a:ext cx="11707287" cy="521624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400"/>
              <a:t>General Fund total </a:t>
            </a:r>
            <a:r>
              <a:rPr lang="en-US" sz="2400" b="1" u="sng"/>
              <a:t>$3.2M</a:t>
            </a:r>
            <a:r>
              <a:rPr lang="en-US" sz="2400"/>
              <a:t>, up </a:t>
            </a:r>
            <a:r>
              <a:rPr lang="en-US" sz="2400" b="1" u="sng"/>
              <a:t>$35.9K</a:t>
            </a:r>
            <a:endParaRPr lang="en-US"/>
          </a:p>
          <a:p>
            <a:pPr lvl="1">
              <a:lnSpc>
                <a:spcPct val="150000"/>
              </a:lnSpc>
            </a:pPr>
            <a:r>
              <a:rPr lang="en-US"/>
              <a:t>Personal Services total </a:t>
            </a:r>
            <a:r>
              <a:rPr lang="en-US" b="1" u="sng"/>
              <a:t>$2.2M</a:t>
            </a:r>
            <a:r>
              <a:rPr lang="en-US"/>
              <a:t>, up </a:t>
            </a:r>
            <a:r>
              <a:rPr lang="en-US" b="1" u="sng"/>
              <a:t>$87K:</a:t>
            </a:r>
            <a:endParaRPr lang="en-US" b="1" u="sng">
              <a:ea typeface="Calibri" panose="020F0502020204030204"/>
              <a:cs typeface="Calibri" panose="020F0502020204030204"/>
            </a:endParaRPr>
          </a:p>
          <a:p>
            <a:pPr lvl="2">
              <a:lnSpc>
                <a:spcPct val="150000"/>
              </a:lnSpc>
            </a:pPr>
            <a:r>
              <a:rPr lang="en-US" b="1"/>
              <a:t>$63K </a:t>
            </a:r>
            <a:r>
              <a:rPr lang="en-US"/>
              <a:t>Increase : Healthcare Cost</a:t>
            </a:r>
          </a:p>
          <a:p>
            <a:pPr lvl="2">
              <a:lnSpc>
                <a:spcPct val="150000"/>
              </a:lnSpc>
            </a:pPr>
            <a:r>
              <a:rPr lang="en-US" b="1"/>
              <a:t>$35K </a:t>
            </a:r>
            <a:r>
              <a:rPr lang="en-US"/>
              <a:t>Added : Front Desk Office Recep./Admin Assistant-OEA (offset by </a:t>
            </a:r>
            <a:r>
              <a:rPr lang="en-US" b="1" i="1" u="sng">
                <a:solidFill>
                  <a:srgbClr val="FF0000"/>
                </a:solidFill>
              </a:rPr>
              <a:t>$50K </a:t>
            </a:r>
            <a:r>
              <a:rPr lang="en-US"/>
              <a:t>reduction in Consultants)</a:t>
            </a:r>
          </a:p>
          <a:p>
            <a:pPr lvl="2">
              <a:lnSpc>
                <a:spcPct val="150000"/>
              </a:lnSpc>
            </a:pPr>
            <a:r>
              <a:rPr lang="en-US" b="1">
                <a:solidFill>
                  <a:srgbClr val="FF0000"/>
                </a:solidFill>
                <a:ea typeface="Calibri" panose="020F0502020204030204"/>
                <a:cs typeface="Calibri" panose="020F0502020204030204"/>
              </a:rPr>
              <a:t>-$40K </a:t>
            </a:r>
            <a:r>
              <a:rPr lang="en-US">
                <a:ea typeface="Calibri" panose="020F0502020204030204"/>
                <a:cs typeface="Calibri" panose="020F0502020204030204"/>
              </a:rPr>
              <a:t>Decrease : Salary </a:t>
            </a:r>
            <a:r>
              <a:rPr lang="en-US">
                <a:highlight>
                  <a:srgbClr val="00FFFF"/>
                </a:highlight>
                <a:ea typeface="Calibri" panose="020F0502020204030204"/>
                <a:cs typeface="Calibri" panose="020F0502020204030204"/>
              </a:rPr>
              <a:t>placeholder</a:t>
            </a:r>
            <a:r>
              <a:rPr lang="en-US">
                <a:ea typeface="Calibri" panose="020F0502020204030204"/>
                <a:cs typeface="Calibri" panose="020F0502020204030204"/>
              </a:rPr>
              <a:t> for vacant Dir. OEA ,changed from $150K to $110K, </a:t>
            </a:r>
            <a:endParaRPr lang="en-US">
              <a:solidFill>
                <a:srgbClr val="FF0000"/>
              </a:solidFill>
              <a:ea typeface="Calibri" panose="020F0502020204030204"/>
              <a:cs typeface="Calibri" panose="020F0502020204030204"/>
            </a:endParaRPr>
          </a:p>
          <a:p>
            <a:pPr lvl="2">
              <a:lnSpc>
                <a:spcPct val="150000"/>
              </a:lnSpc>
            </a:pPr>
            <a:r>
              <a:rPr lang="en-US"/>
              <a:t>New Council salaries effective for 109</a:t>
            </a:r>
            <a:r>
              <a:rPr lang="en-US" baseline="30000"/>
              <a:t>th</a:t>
            </a:r>
            <a:r>
              <a:rPr lang="en-US"/>
              <a:t> session, CY2026</a:t>
            </a:r>
            <a:endParaRPr lang="en-US">
              <a:ea typeface="Calibri" panose="020F0502020204030204"/>
              <a:cs typeface="Calibri" panose="020F0502020204030204"/>
            </a:endParaRPr>
          </a:p>
          <a:p>
            <a:pPr lvl="2">
              <a:lnSpc>
                <a:spcPct val="150000"/>
              </a:lnSpc>
            </a:pPr>
            <a:r>
              <a:rPr lang="en-US"/>
              <a:t>Professional Development Council Staff –performance, COLA’s</a:t>
            </a:r>
            <a:endParaRPr lang="en-US">
              <a:ea typeface="Calibri" panose="020F0502020204030204"/>
              <a:cs typeface="Calibri" panose="020F0502020204030204"/>
            </a:endParaRPr>
          </a:p>
          <a:p>
            <a:pPr lvl="2">
              <a:lnSpc>
                <a:spcPct val="150000"/>
              </a:lnSpc>
            </a:pPr>
            <a:r>
              <a:rPr lang="en-US">
                <a:ea typeface="Calibri" panose="020F0502020204030204"/>
                <a:cs typeface="Calibri" panose="020F0502020204030204"/>
              </a:rPr>
              <a:t>Internship Program : Continued funding for 4 interns @ $5K each</a:t>
            </a:r>
          </a:p>
          <a:p>
            <a:pPr lvl="2">
              <a:lnSpc>
                <a:spcPct val="150000"/>
              </a:lnSpc>
            </a:pPr>
            <a:r>
              <a:rPr lang="en-US">
                <a:ea typeface="Calibri" panose="020F0502020204030204"/>
                <a:cs typeface="Calibri" panose="020F0502020204030204"/>
              </a:rPr>
              <a:t>Comms Assistant</a:t>
            </a:r>
          </a:p>
          <a:p>
            <a:pPr lvl="2">
              <a:lnSpc>
                <a:spcPct val="150000"/>
              </a:lnSpc>
            </a:pPr>
            <a:endParaRPr lang="en-US">
              <a:ea typeface="Calibri" panose="020F0502020204030204"/>
              <a:cs typeface="Calibri" panose="020F0502020204030204"/>
            </a:endParaRPr>
          </a:p>
          <a:p>
            <a:pPr marL="914400" lvl="2" indent="0">
              <a:buFont typeface="Arial" panose="020B0604020202020204" pitchFamily="34" charset="0"/>
              <a:buNone/>
            </a:pPr>
            <a:endParaRPr lang="en-US" u="sng"/>
          </a:p>
          <a:p>
            <a:pPr marL="914400" lvl="2" indent="0">
              <a:buFont typeface="Arial" panose="020B0604020202020204" pitchFamily="34" charset="0"/>
              <a:buNone/>
            </a:pPr>
            <a:endParaRPr lang="en-US" sz="2400"/>
          </a:p>
          <a:p>
            <a:pPr lvl="1"/>
            <a:endParaRPr lang="en-US"/>
          </a:p>
          <a:p>
            <a:pPr lvl="1"/>
            <a:endParaRPr lang="en-US"/>
          </a:p>
          <a:p>
            <a:pPr marL="457200" lvl="1" indent="0">
              <a:buFont typeface="Arial" panose="020B0604020202020204" pitchFamily="34" charset="0"/>
              <a:buNone/>
            </a:pPr>
            <a:endParaRPr lang="en-US"/>
          </a:p>
        </p:txBody>
      </p:sp>
    </p:spTree>
    <p:extLst>
      <p:ext uri="{BB962C8B-B14F-4D97-AF65-F5344CB8AC3E}">
        <p14:creationId xmlns:p14="http://schemas.microsoft.com/office/powerpoint/2010/main" val="3906625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734094"/>
            <a:ext cx="9928212" cy="473825"/>
          </a:xfrm>
        </p:spPr>
        <p:txBody>
          <a:bodyPr vert="horz" lIns="0" tIns="45720" rIns="0" bIns="45720" rtlCol="0" anchor="t">
            <a:normAutofit/>
          </a:bodyPr>
          <a:lstStyle/>
          <a:p>
            <a:r>
              <a:rPr lang="en-US" sz="2600" u="sng">
                <a:solidFill>
                  <a:schemeClr val="tx1">
                    <a:lumMod val="95000"/>
                  </a:schemeClr>
                </a:solidFill>
              </a:rPr>
              <a:t>General Fund Major Funding Changes – MSE</a:t>
            </a:r>
          </a:p>
          <a:p>
            <a:endParaRPr lang="en-US" sz="2600" u="sng">
              <a:solidFill>
                <a:schemeClr val="tx1">
                  <a:lumMod val="95000"/>
                </a:schemeClr>
              </a:solidFill>
            </a:endParaRPr>
          </a:p>
        </p:txBody>
      </p:sp>
      <p:graphicFrame>
        <p:nvGraphicFramePr>
          <p:cNvPr id="5" name="Table 4">
            <a:extLst>
              <a:ext uri="{FF2B5EF4-FFF2-40B4-BE49-F238E27FC236}">
                <a16:creationId xmlns:a16="http://schemas.microsoft.com/office/drawing/2014/main" id="{A944F815-6C8C-5EDD-DED1-3F34F660A85F}"/>
              </a:ext>
            </a:extLst>
          </p:cNvPr>
          <p:cNvGraphicFramePr>
            <a:graphicFrameLocks noGrp="1"/>
          </p:cNvGraphicFramePr>
          <p:nvPr>
            <p:extLst>
              <p:ext uri="{D42A27DB-BD31-4B8C-83A1-F6EECF244321}">
                <p14:modId xmlns:p14="http://schemas.microsoft.com/office/powerpoint/2010/main" val="2522086324"/>
              </p:ext>
            </p:extLst>
          </p:nvPr>
        </p:nvGraphicFramePr>
        <p:xfrm>
          <a:off x="188911" y="1746080"/>
          <a:ext cx="11073519" cy="5029867"/>
        </p:xfrm>
        <a:graphic>
          <a:graphicData uri="http://schemas.openxmlformats.org/drawingml/2006/table">
            <a:tbl>
              <a:tblPr firstRow="1" bandRow="1">
                <a:tableStyleId>{5C22544A-7EE6-4342-B048-85BDC9FD1C3A}</a:tableStyleId>
              </a:tblPr>
              <a:tblGrid>
                <a:gridCol w="3691173">
                  <a:extLst>
                    <a:ext uri="{9D8B030D-6E8A-4147-A177-3AD203B41FA5}">
                      <a16:colId xmlns:a16="http://schemas.microsoft.com/office/drawing/2014/main" val="3014971753"/>
                    </a:ext>
                  </a:extLst>
                </a:gridCol>
                <a:gridCol w="3691173">
                  <a:extLst>
                    <a:ext uri="{9D8B030D-6E8A-4147-A177-3AD203B41FA5}">
                      <a16:colId xmlns:a16="http://schemas.microsoft.com/office/drawing/2014/main" val="2684961875"/>
                    </a:ext>
                  </a:extLst>
                </a:gridCol>
                <a:gridCol w="3691173">
                  <a:extLst>
                    <a:ext uri="{9D8B030D-6E8A-4147-A177-3AD203B41FA5}">
                      <a16:colId xmlns:a16="http://schemas.microsoft.com/office/drawing/2014/main" val="4177445465"/>
                    </a:ext>
                  </a:extLst>
                </a:gridCol>
              </a:tblGrid>
              <a:tr h="351192">
                <a:tc>
                  <a:txBody>
                    <a:bodyPr/>
                    <a:lstStyle/>
                    <a:p>
                      <a:r>
                        <a:rPr lang="en-US" sz="1000" b="1" u="sng"/>
                        <a:t>Purpose:</a:t>
                      </a:r>
                    </a:p>
                  </a:txBody>
                  <a:tcPr/>
                </a:tc>
                <a:tc>
                  <a:txBody>
                    <a:bodyPr/>
                    <a:lstStyle/>
                    <a:p>
                      <a:r>
                        <a:rPr lang="en-US" sz="1000" u="sng"/>
                        <a:t>FY2027-PROPOSED Budget</a:t>
                      </a:r>
                    </a:p>
                  </a:txBody>
                  <a:tcPr/>
                </a:tc>
                <a:tc>
                  <a:txBody>
                    <a:bodyPr/>
                    <a:lstStyle/>
                    <a:p>
                      <a:r>
                        <a:rPr lang="en-US" sz="1000" u="sng"/>
                        <a:t>FY2026 BUDGET</a:t>
                      </a:r>
                    </a:p>
                  </a:txBody>
                  <a:tcPr/>
                </a:tc>
                <a:extLst>
                  <a:ext uri="{0D108BD9-81ED-4DB2-BD59-A6C34878D82A}">
                    <a16:rowId xmlns:a16="http://schemas.microsoft.com/office/drawing/2014/main" val="2690650703"/>
                  </a:ext>
                </a:extLst>
              </a:tr>
              <a:tr h="351192">
                <a:tc>
                  <a:txBody>
                    <a:bodyPr/>
                    <a:lstStyle/>
                    <a:p>
                      <a:r>
                        <a:rPr lang="en-US" sz="1100"/>
                        <a:t>Council Scholarship Funds ($5,000 per Council person)</a:t>
                      </a:r>
                    </a:p>
                  </a:txBody>
                  <a:tcPr/>
                </a:tc>
                <a:tc>
                  <a:txBody>
                    <a:bodyPr/>
                    <a:lstStyle/>
                    <a:p>
                      <a:r>
                        <a:rPr lang="en-US" sz="1200"/>
                        <a:t>$65,000</a:t>
                      </a:r>
                    </a:p>
                  </a:txBody>
                  <a:tcPr/>
                </a:tc>
                <a:tc>
                  <a:txBody>
                    <a:bodyPr/>
                    <a:lstStyle/>
                    <a:p>
                      <a:r>
                        <a:rPr lang="en-US" sz="1200"/>
                        <a:t>$52,000</a:t>
                      </a:r>
                    </a:p>
                  </a:txBody>
                  <a:tcPr/>
                </a:tc>
                <a:extLst>
                  <a:ext uri="{0D108BD9-81ED-4DB2-BD59-A6C34878D82A}">
                    <a16:rowId xmlns:a16="http://schemas.microsoft.com/office/drawing/2014/main" val="2020914350"/>
                  </a:ext>
                </a:extLst>
              </a:tr>
              <a:tr h="416129">
                <a:tc>
                  <a:txBody>
                    <a:bodyPr/>
                    <a:lstStyle/>
                    <a:p>
                      <a:r>
                        <a:rPr lang="en-US" sz="1100"/>
                        <a:t>Council Discretionary/Community Support Funds ($28,076 per Council person)</a:t>
                      </a:r>
                    </a:p>
                  </a:txBody>
                  <a:tcPr/>
                </a:tc>
                <a:tc>
                  <a:txBody>
                    <a:bodyPr/>
                    <a:lstStyle/>
                    <a:p>
                      <a:r>
                        <a:rPr lang="en-US" sz="1200"/>
                        <a:t>$364,988</a:t>
                      </a:r>
                    </a:p>
                  </a:txBody>
                  <a:tcPr/>
                </a:tc>
                <a:tc>
                  <a:txBody>
                    <a:bodyPr/>
                    <a:lstStyle/>
                    <a:p>
                      <a:r>
                        <a:rPr lang="en-US" sz="1200"/>
                        <a:t>$377,988</a:t>
                      </a:r>
                    </a:p>
                  </a:txBody>
                  <a:tcPr/>
                </a:tc>
                <a:extLst>
                  <a:ext uri="{0D108BD9-81ED-4DB2-BD59-A6C34878D82A}">
                    <a16:rowId xmlns:a16="http://schemas.microsoft.com/office/drawing/2014/main" val="845468995"/>
                  </a:ext>
                </a:extLst>
              </a:tr>
              <a:tr h="351192">
                <a:tc>
                  <a:txBody>
                    <a:bodyPr/>
                    <a:lstStyle/>
                    <a:p>
                      <a:r>
                        <a:rPr lang="en-US" sz="1100"/>
                        <a:t>Community Paid Activities (Festivals/Parades)</a:t>
                      </a:r>
                    </a:p>
                  </a:txBody>
                  <a:tcPr/>
                </a:tc>
                <a:tc>
                  <a:txBody>
                    <a:bodyPr/>
                    <a:lstStyle/>
                    <a:p>
                      <a:r>
                        <a:rPr lang="en-US" sz="1200"/>
                        <a:t>$10,000</a:t>
                      </a:r>
                    </a:p>
                  </a:txBody>
                  <a:tcPr/>
                </a:tc>
                <a:tc>
                  <a:txBody>
                    <a:bodyPr/>
                    <a:lstStyle/>
                    <a:p>
                      <a:r>
                        <a:rPr lang="en-US" sz="1200"/>
                        <a:t>$10,000</a:t>
                      </a:r>
                    </a:p>
                  </a:txBody>
                  <a:tcPr/>
                </a:tc>
                <a:extLst>
                  <a:ext uri="{0D108BD9-81ED-4DB2-BD59-A6C34878D82A}">
                    <a16:rowId xmlns:a16="http://schemas.microsoft.com/office/drawing/2014/main" val="1491476127"/>
                  </a:ext>
                </a:extLst>
              </a:tr>
              <a:tr h="416129">
                <a:tc>
                  <a:txBody>
                    <a:bodyPr/>
                    <a:lstStyle/>
                    <a:p>
                      <a:r>
                        <a:rPr lang="en-US" sz="1100"/>
                        <a:t>Community Services (Ads, Sponsorships, Tickets, Comm Support)</a:t>
                      </a:r>
                    </a:p>
                  </a:txBody>
                  <a:tcPr/>
                </a:tc>
                <a:tc>
                  <a:txBody>
                    <a:bodyPr/>
                    <a:lstStyle/>
                    <a:p>
                      <a:r>
                        <a:rPr lang="en-US" sz="1200"/>
                        <a:t>$47,000</a:t>
                      </a:r>
                    </a:p>
                  </a:txBody>
                  <a:tcPr/>
                </a:tc>
                <a:tc>
                  <a:txBody>
                    <a:bodyPr/>
                    <a:lstStyle/>
                    <a:p>
                      <a:r>
                        <a:rPr lang="en-US" sz="1200"/>
                        <a:t>$47,000</a:t>
                      </a:r>
                    </a:p>
                  </a:txBody>
                  <a:tcPr/>
                </a:tc>
                <a:extLst>
                  <a:ext uri="{0D108BD9-81ED-4DB2-BD59-A6C34878D82A}">
                    <a16:rowId xmlns:a16="http://schemas.microsoft.com/office/drawing/2014/main" val="2708735306"/>
                  </a:ext>
                </a:extLst>
              </a:tr>
              <a:tr h="416129">
                <a:tc>
                  <a:txBody>
                    <a:bodyPr/>
                    <a:lstStyle/>
                    <a:p>
                      <a:r>
                        <a:rPr lang="en-US" sz="1100" b="0" u="none"/>
                        <a:t>Beautification Funds (or Discretionary/Scholarships) ($5,769 per council person)-</a:t>
                      </a:r>
                    </a:p>
                  </a:txBody>
                  <a:tcPr/>
                </a:tc>
                <a:tc>
                  <a:txBody>
                    <a:bodyPr/>
                    <a:lstStyle/>
                    <a:p>
                      <a:r>
                        <a:rPr lang="en-US" sz="1200"/>
                        <a:t>$75,000</a:t>
                      </a:r>
                    </a:p>
                  </a:txBody>
                  <a:tcPr/>
                </a:tc>
                <a:tc>
                  <a:txBody>
                    <a:bodyPr/>
                    <a:lstStyle/>
                    <a:p>
                      <a:r>
                        <a:rPr lang="en-US" sz="1200"/>
                        <a:t>$75,000</a:t>
                      </a:r>
                    </a:p>
                  </a:txBody>
                  <a:tcPr/>
                </a:tc>
                <a:extLst>
                  <a:ext uri="{0D108BD9-81ED-4DB2-BD59-A6C34878D82A}">
                    <a16:rowId xmlns:a16="http://schemas.microsoft.com/office/drawing/2014/main" val="44063061"/>
                  </a:ext>
                </a:extLst>
              </a:tr>
              <a:tr h="351192">
                <a:tc>
                  <a:txBody>
                    <a:bodyPr/>
                    <a:lstStyle/>
                    <a:p>
                      <a:r>
                        <a:rPr lang="en-US" sz="1100" b="1" u="sng"/>
                        <a:t>Misc. Projects (Large Grants)</a:t>
                      </a:r>
                    </a:p>
                  </a:txBody>
                  <a:tcPr/>
                </a:tc>
                <a:tc>
                  <a:txBody>
                    <a:bodyPr/>
                    <a:lstStyle/>
                    <a:p>
                      <a:endParaRPr lang="en-US" sz="1200"/>
                    </a:p>
                  </a:txBody>
                  <a:tcPr/>
                </a:tc>
                <a:tc>
                  <a:txBody>
                    <a:bodyPr/>
                    <a:lstStyle/>
                    <a:p>
                      <a:endParaRPr lang="en-US" sz="1200"/>
                    </a:p>
                  </a:txBody>
                  <a:tcPr/>
                </a:tc>
                <a:extLst>
                  <a:ext uri="{0D108BD9-81ED-4DB2-BD59-A6C34878D82A}">
                    <a16:rowId xmlns:a16="http://schemas.microsoft.com/office/drawing/2014/main" val="2950700972"/>
                  </a:ext>
                </a:extLst>
              </a:tr>
              <a:tr h="351192">
                <a:tc>
                  <a:txBody>
                    <a:bodyPr/>
                    <a:lstStyle/>
                    <a:p>
                      <a:r>
                        <a:rPr lang="en-US" sz="1100"/>
                        <a:t>               CCAC</a:t>
                      </a:r>
                    </a:p>
                  </a:txBody>
                  <a:tcPr/>
                </a:tc>
                <a:tc>
                  <a:txBody>
                    <a:bodyPr/>
                    <a:lstStyle/>
                    <a:p>
                      <a:r>
                        <a:rPr lang="en-US" sz="1200"/>
                        <a:t>$0</a:t>
                      </a:r>
                    </a:p>
                  </a:txBody>
                  <a:tcPr/>
                </a:tc>
                <a:tc>
                  <a:txBody>
                    <a:bodyPr/>
                    <a:lstStyle/>
                    <a:p>
                      <a:r>
                        <a:rPr lang="en-US" sz="1200"/>
                        <a:t>$20,000</a:t>
                      </a:r>
                    </a:p>
                  </a:txBody>
                  <a:tcPr/>
                </a:tc>
                <a:extLst>
                  <a:ext uri="{0D108BD9-81ED-4DB2-BD59-A6C34878D82A}">
                    <a16:rowId xmlns:a16="http://schemas.microsoft.com/office/drawing/2014/main" val="2802251617"/>
                  </a:ext>
                </a:extLst>
              </a:tr>
              <a:tr h="376963">
                <a:tc>
                  <a:txBody>
                    <a:bodyPr/>
                    <a:lstStyle/>
                    <a:p>
                      <a:r>
                        <a:rPr lang="en-US" sz="1100"/>
                        <a:t>               Thanksgiving Turkey Drive</a:t>
                      </a:r>
                    </a:p>
                  </a:txBody>
                  <a:tcPr/>
                </a:tc>
                <a:tc>
                  <a:txBody>
                    <a:bodyPr/>
                    <a:lstStyle/>
                    <a:p>
                      <a:r>
                        <a:rPr lang="en-US" sz="1200"/>
                        <a:t>$25,000</a:t>
                      </a:r>
                    </a:p>
                  </a:txBody>
                  <a:tcPr/>
                </a:tc>
                <a:tc>
                  <a:txBody>
                    <a:bodyPr/>
                    <a:lstStyle/>
                    <a:p>
                      <a:r>
                        <a:rPr lang="en-US" sz="1200"/>
                        <a:t>$0</a:t>
                      </a:r>
                    </a:p>
                  </a:txBody>
                  <a:tcPr/>
                </a:tc>
                <a:extLst>
                  <a:ext uri="{0D108BD9-81ED-4DB2-BD59-A6C34878D82A}">
                    <a16:rowId xmlns:a16="http://schemas.microsoft.com/office/drawing/2014/main" val="3553314448"/>
                  </a:ext>
                </a:extLst>
              </a:tr>
              <a:tr h="445852">
                <a:tc>
                  <a:txBody>
                    <a:bodyPr/>
                    <a:lstStyle/>
                    <a:p>
                      <a:r>
                        <a:rPr lang="en-US" sz="1100"/>
                        <a:t>              HBCU Foundation</a:t>
                      </a:r>
                    </a:p>
                  </a:txBody>
                  <a:tcPr/>
                </a:tc>
                <a:tc>
                  <a:txBody>
                    <a:bodyPr/>
                    <a:lstStyle/>
                    <a:p>
                      <a:r>
                        <a:rPr lang="en-US" sz="1200"/>
                        <a:t>$10,000</a:t>
                      </a:r>
                    </a:p>
                  </a:txBody>
                  <a:tcPr/>
                </a:tc>
                <a:tc>
                  <a:txBody>
                    <a:bodyPr/>
                    <a:lstStyle/>
                    <a:p>
                      <a:r>
                        <a:rPr lang="en-US" sz="1200"/>
                        <a:t>$10,000</a:t>
                      </a:r>
                    </a:p>
                    <a:p>
                      <a:endParaRPr lang="en-US" sz="1200"/>
                    </a:p>
                  </a:txBody>
                  <a:tcPr/>
                </a:tc>
                <a:extLst>
                  <a:ext uri="{0D108BD9-81ED-4DB2-BD59-A6C34878D82A}">
                    <a16:rowId xmlns:a16="http://schemas.microsoft.com/office/drawing/2014/main" val="4178977132"/>
                  </a:ext>
                </a:extLst>
              </a:tr>
              <a:tr h="351192">
                <a:tc>
                  <a:txBody>
                    <a:bodyPr/>
                    <a:lstStyle/>
                    <a:p>
                      <a:r>
                        <a:rPr lang="en-US" sz="1100"/>
                        <a:t>             Rysheema Dixon Foundation or Play Streets</a:t>
                      </a:r>
                    </a:p>
                  </a:txBody>
                  <a:tcPr/>
                </a:tc>
                <a:tc>
                  <a:txBody>
                    <a:bodyPr/>
                    <a:lstStyle/>
                    <a:p>
                      <a:r>
                        <a:rPr lang="en-US" sz="1200" b="0"/>
                        <a:t>$10,000</a:t>
                      </a:r>
                    </a:p>
                  </a:txBody>
                  <a:tcPr/>
                </a:tc>
                <a:tc>
                  <a:txBody>
                    <a:bodyPr/>
                    <a:lstStyle/>
                    <a:p>
                      <a:r>
                        <a:rPr lang="en-US" sz="1200" b="0"/>
                        <a:t>$10,000</a:t>
                      </a:r>
                    </a:p>
                  </a:txBody>
                  <a:tcPr/>
                </a:tc>
                <a:extLst>
                  <a:ext uri="{0D108BD9-81ED-4DB2-BD59-A6C34878D82A}">
                    <a16:rowId xmlns:a16="http://schemas.microsoft.com/office/drawing/2014/main" val="2331198885"/>
                  </a:ext>
                </a:extLst>
              </a:tr>
              <a:tr h="445852">
                <a:tc>
                  <a:txBody>
                    <a:bodyPr/>
                    <a:lstStyle/>
                    <a:p>
                      <a:r>
                        <a:rPr lang="en-US" sz="1100"/>
                        <a:t>              WECEC</a:t>
                      </a:r>
                    </a:p>
                  </a:txBody>
                  <a:tcPr/>
                </a:tc>
                <a:tc>
                  <a:txBody>
                    <a:bodyPr/>
                    <a:lstStyle/>
                    <a:p>
                      <a:r>
                        <a:rPr lang="en-US" sz="1200" b="0"/>
                        <a:t>$15,000</a:t>
                      </a:r>
                    </a:p>
                  </a:txBody>
                  <a:tcPr/>
                </a:tc>
                <a:tc>
                  <a:txBody>
                    <a:bodyPr/>
                    <a:lstStyle/>
                    <a:p>
                      <a:r>
                        <a:rPr lang="en-US" sz="1200" b="0"/>
                        <a:t>$15,000</a:t>
                      </a:r>
                    </a:p>
                    <a:p>
                      <a:endParaRPr lang="en-US" sz="1200" b="0"/>
                    </a:p>
                  </a:txBody>
                  <a:tcPr/>
                </a:tc>
                <a:extLst>
                  <a:ext uri="{0D108BD9-81ED-4DB2-BD59-A6C34878D82A}">
                    <a16:rowId xmlns:a16="http://schemas.microsoft.com/office/drawing/2014/main" val="3047603455"/>
                  </a:ext>
                </a:extLst>
              </a:tr>
              <a:tr h="351192">
                <a:tc>
                  <a:txBody>
                    <a:bodyPr/>
                    <a:lstStyle/>
                    <a:p>
                      <a:r>
                        <a:rPr lang="en-US" sz="1100"/>
                        <a:t>Grand Total</a:t>
                      </a:r>
                    </a:p>
                  </a:txBody>
                  <a:tcPr/>
                </a:tc>
                <a:tc>
                  <a:txBody>
                    <a:bodyPr/>
                    <a:lstStyle/>
                    <a:p>
                      <a:r>
                        <a:rPr lang="en-US" sz="1200" b="1">
                          <a:highlight>
                            <a:srgbClr val="FFFF00"/>
                          </a:highlight>
                        </a:rPr>
                        <a:t>$621,985</a:t>
                      </a:r>
                    </a:p>
                  </a:txBody>
                  <a:tcPr/>
                </a:tc>
                <a:tc>
                  <a:txBody>
                    <a:bodyPr/>
                    <a:lstStyle/>
                    <a:p>
                      <a:r>
                        <a:rPr lang="en-US" sz="1200" b="1">
                          <a:highlight>
                            <a:srgbClr val="FFFF00"/>
                          </a:highlight>
                        </a:rPr>
                        <a:t>$624,488</a:t>
                      </a:r>
                    </a:p>
                  </a:txBody>
                  <a:tcPr/>
                </a:tc>
                <a:extLst>
                  <a:ext uri="{0D108BD9-81ED-4DB2-BD59-A6C34878D82A}">
                    <a16:rowId xmlns:a16="http://schemas.microsoft.com/office/drawing/2014/main" val="2088327428"/>
                  </a:ext>
                </a:extLst>
              </a:tr>
            </a:tbl>
          </a:graphicData>
        </a:graphic>
      </p:graphicFrame>
      <p:sp>
        <p:nvSpPr>
          <p:cNvPr id="2" name="Slide Number Placeholder 1">
            <a:extLst>
              <a:ext uri="{FF2B5EF4-FFF2-40B4-BE49-F238E27FC236}">
                <a16:creationId xmlns:a16="http://schemas.microsoft.com/office/drawing/2014/main" id="{23F8B5D6-2E7C-618B-217A-760CA73FF7AD}"/>
              </a:ext>
            </a:extLst>
          </p:cNvPr>
          <p:cNvSpPr>
            <a:spLocks noGrp="1"/>
          </p:cNvSpPr>
          <p:nvPr>
            <p:ph type="sldNum" sz="quarter" idx="16"/>
          </p:nvPr>
        </p:nvSpPr>
        <p:spPr/>
        <p:txBody>
          <a:bodyPr/>
          <a:lstStyle/>
          <a:p>
            <a:fld id="{1EFD85F0-C7B9-4E2B-A6E2-651C8B36BE83}" type="slidenum">
              <a:rPr lang="en-US" smtClean="0"/>
              <a:t>11</a:t>
            </a:fld>
            <a:endParaRPr lang="en-US"/>
          </a:p>
        </p:txBody>
      </p:sp>
      <p:sp>
        <p:nvSpPr>
          <p:cNvPr id="11" name="Content Placeholder 10">
            <a:extLst>
              <a:ext uri="{FF2B5EF4-FFF2-40B4-BE49-F238E27FC236}">
                <a16:creationId xmlns:a16="http://schemas.microsoft.com/office/drawing/2014/main" id="{DCA9E1A5-F5F6-1A85-D3B6-31D535860AAD}"/>
              </a:ext>
            </a:extLst>
          </p:cNvPr>
          <p:cNvSpPr>
            <a:spLocks noGrp="1"/>
          </p:cNvSpPr>
          <p:nvPr>
            <p:ph sz="half" idx="2"/>
          </p:nvPr>
        </p:nvSpPr>
        <p:spPr>
          <a:xfrm>
            <a:off x="97541" y="1203451"/>
            <a:ext cx="10866020" cy="4614739"/>
          </a:xfrm>
        </p:spPr>
        <p:txBody>
          <a:bodyPr>
            <a:normAutofit/>
          </a:bodyPr>
          <a:lstStyle/>
          <a:p>
            <a:r>
              <a:rPr lang="en-US" sz="1400"/>
              <a:t>MSE total </a:t>
            </a:r>
            <a:r>
              <a:rPr lang="en-US" sz="1400" b="1" u="sng"/>
              <a:t>$1.024M</a:t>
            </a:r>
            <a:r>
              <a:rPr lang="en-US" sz="1400"/>
              <a:t>, decrease </a:t>
            </a:r>
            <a:r>
              <a:rPr lang="en-US" sz="1400">
                <a:solidFill>
                  <a:srgbClr val="FF0000"/>
                </a:solidFill>
              </a:rPr>
              <a:t>-$56K</a:t>
            </a:r>
          </a:p>
          <a:p>
            <a:pPr lvl="1"/>
            <a:r>
              <a:rPr lang="en-US" sz="1400"/>
              <a:t>Community Activities total </a:t>
            </a:r>
            <a:r>
              <a:rPr lang="en-US" sz="1400" b="1" u="sng"/>
              <a:t>$622K</a:t>
            </a:r>
            <a:r>
              <a:rPr lang="en-US" sz="1400"/>
              <a:t>, decrease -</a:t>
            </a:r>
            <a:r>
              <a:rPr lang="en-US" sz="1400">
                <a:solidFill>
                  <a:srgbClr val="FF0000"/>
                </a:solidFill>
              </a:rPr>
              <a:t>$2.5K</a:t>
            </a:r>
            <a:r>
              <a:rPr lang="en-US" sz="1200">
                <a:solidFill>
                  <a:srgbClr val="FF0000"/>
                </a:solidFill>
              </a:rPr>
              <a:t>	</a:t>
            </a:r>
            <a:r>
              <a:rPr lang="en-US" sz="1400">
                <a:solidFill>
                  <a:srgbClr val="FF0000"/>
                </a:solidFill>
              </a:rPr>
              <a:t>																																</a:t>
            </a:r>
            <a:r>
              <a:rPr lang="en-US" sz="1400">
                <a:solidFill>
                  <a:srgbClr val="FF0000"/>
                </a:solidFill>
                <a:highlight>
                  <a:srgbClr val="FFFF00"/>
                </a:highlight>
              </a:rPr>
              <a:t>	</a:t>
            </a:r>
            <a:r>
              <a:rPr lang="en-US" sz="1400">
                <a:solidFill>
                  <a:srgbClr val="FF0000"/>
                </a:solidFill>
              </a:rPr>
              <a:t>				</a:t>
            </a:r>
          </a:p>
        </p:txBody>
      </p:sp>
    </p:spTree>
    <p:extLst>
      <p:ext uri="{BB962C8B-B14F-4D97-AF65-F5344CB8AC3E}">
        <p14:creationId xmlns:p14="http://schemas.microsoft.com/office/powerpoint/2010/main" val="2532508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948088"/>
            <a:ext cx="9928212" cy="473825"/>
          </a:xfrm>
        </p:spPr>
        <p:txBody>
          <a:bodyPr vert="horz" lIns="0" tIns="45720" rIns="0" bIns="45720" rtlCol="0" anchor="t">
            <a:normAutofit/>
          </a:bodyPr>
          <a:lstStyle/>
          <a:p>
            <a:r>
              <a:rPr lang="en-US" sz="2600" u="sng">
                <a:solidFill>
                  <a:schemeClr val="tx1">
                    <a:lumMod val="95000"/>
                  </a:schemeClr>
                </a:solidFill>
              </a:rPr>
              <a:t>General Fund Major Funding Changes – MSE </a:t>
            </a:r>
            <a:r>
              <a:rPr lang="en-US" sz="1600" i="1" u="sng">
                <a:solidFill>
                  <a:schemeClr val="tx1">
                    <a:lumMod val="95000"/>
                  </a:schemeClr>
                </a:solidFill>
              </a:rPr>
              <a:t>(continued)</a:t>
            </a:r>
          </a:p>
          <a:p>
            <a:endParaRPr lang="en-US" sz="2600" u="sng">
              <a:solidFill>
                <a:schemeClr val="tx1">
                  <a:lumMod val="95000"/>
                </a:schemeClr>
              </a:solidFill>
            </a:endParaRPr>
          </a:p>
        </p:txBody>
      </p:sp>
      <p:sp>
        <p:nvSpPr>
          <p:cNvPr id="4" name="Content Placeholder 3">
            <a:extLst>
              <a:ext uri="{FF2B5EF4-FFF2-40B4-BE49-F238E27FC236}">
                <a16:creationId xmlns:a16="http://schemas.microsoft.com/office/drawing/2014/main" id="{3627BF58-4125-C3F6-DE27-DEADC1B33424}"/>
              </a:ext>
            </a:extLst>
          </p:cNvPr>
          <p:cNvSpPr>
            <a:spLocks noGrp="1"/>
          </p:cNvSpPr>
          <p:nvPr>
            <p:ph sz="half" idx="2"/>
          </p:nvPr>
        </p:nvSpPr>
        <p:spPr>
          <a:xfrm>
            <a:off x="-198022" y="1364985"/>
            <a:ext cx="10866020" cy="4614739"/>
          </a:xfrm>
        </p:spPr>
        <p:txBody>
          <a:bodyPr>
            <a:normAutofit/>
          </a:bodyPr>
          <a:lstStyle/>
          <a:p>
            <a:pPr lvl="1"/>
            <a:r>
              <a:rPr lang="en-US" sz="1400"/>
              <a:t>Consultants total </a:t>
            </a:r>
            <a:r>
              <a:rPr lang="en-US" sz="1400" b="1" i="1" u="sng"/>
              <a:t>$264K</a:t>
            </a:r>
            <a:r>
              <a:rPr lang="en-US" sz="1400"/>
              <a:t>, decrease </a:t>
            </a:r>
            <a:r>
              <a:rPr lang="en-US" sz="1400" b="1">
                <a:solidFill>
                  <a:srgbClr val="FF0000"/>
                </a:solidFill>
              </a:rPr>
              <a:t>-$47.5K</a:t>
            </a:r>
          </a:p>
          <a:p>
            <a:pPr marL="457200" lvl="1" indent="0">
              <a:buNone/>
            </a:pPr>
            <a:endParaRPr lang="en-US"/>
          </a:p>
        </p:txBody>
      </p:sp>
      <p:graphicFrame>
        <p:nvGraphicFramePr>
          <p:cNvPr id="5" name="Table 4">
            <a:extLst>
              <a:ext uri="{FF2B5EF4-FFF2-40B4-BE49-F238E27FC236}">
                <a16:creationId xmlns:a16="http://schemas.microsoft.com/office/drawing/2014/main" id="{A944F815-6C8C-5EDD-DED1-3F34F660A85F}"/>
              </a:ext>
            </a:extLst>
          </p:cNvPr>
          <p:cNvGraphicFramePr>
            <a:graphicFrameLocks noGrp="1"/>
          </p:cNvGraphicFramePr>
          <p:nvPr>
            <p:extLst>
              <p:ext uri="{D42A27DB-BD31-4B8C-83A1-F6EECF244321}">
                <p14:modId xmlns:p14="http://schemas.microsoft.com/office/powerpoint/2010/main" val="2085780630"/>
              </p:ext>
            </p:extLst>
          </p:nvPr>
        </p:nvGraphicFramePr>
        <p:xfrm>
          <a:off x="321572" y="1686011"/>
          <a:ext cx="10647220" cy="5061975"/>
        </p:xfrm>
        <a:graphic>
          <a:graphicData uri="http://schemas.openxmlformats.org/drawingml/2006/table">
            <a:tbl>
              <a:tblPr firstRow="1" bandRow="1">
                <a:tableStyleId>{5C22544A-7EE6-4342-B048-85BDC9FD1C3A}</a:tableStyleId>
              </a:tblPr>
              <a:tblGrid>
                <a:gridCol w="2661805">
                  <a:extLst>
                    <a:ext uri="{9D8B030D-6E8A-4147-A177-3AD203B41FA5}">
                      <a16:colId xmlns:a16="http://schemas.microsoft.com/office/drawing/2014/main" val="3014971753"/>
                    </a:ext>
                  </a:extLst>
                </a:gridCol>
                <a:gridCol w="2661805">
                  <a:extLst>
                    <a:ext uri="{9D8B030D-6E8A-4147-A177-3AD203B41FA5}">
                      <a16:colId xmlns:a16="http://schemas.microsoft.com/office/drawing/2014/main" val="2684961875"/>
                    </a:ext>
                  </a:extLst>
                </a:gridCol>
                <a:gridCol w="2661805">
                  <a:extLst>
                    <a:ext uri="{9D8B030D-6E8A-4147-A177-3AD203B41FA5}">
                      <a16:colId xmlns:a16="http://schemas.microsoft.com/office/drawing/2014/main" val="4177445465"/>
                    </a:ext>
                  </a:extLst>
                </a:gridCol>
                <a:gridCol w="2661805">
                  <a:extLst>
                    <a:ext uri="{9D8B030D-6E8A-4147-A177-3AD203B41FA5}">
                      <a16:colId xmlns:a16="http://schemas.microsoft.com/office/drawing/2014/main" val="2892834392"/>
                    </a:ext>
                  </a:extLst>
                </a:gridCol>
              </a:tblGrid>
              <a:tr h="465335">
                <a:tc>
                  <a:txBody>
                    <a:bodyPr/>
                    <a:lstStyle/>
                    <a:p>
                      <a:endParaRPr lang="en-US" sz="1400"/>
                    </a:p>
                  </a:txBody>
                  <a:tcPr/>
                </a:tc>
                <a:tc>
                  <a:txBody>
                    <a:bodyPr/>
                    <a:lstStyle/>
                    <a:p>
                      <a:r>
                        <a:rPr lang="en-US" sz="1400" u="sng"/>
                        <a:t>FY2027-PROPOSED</a:t>
                      </a:r>
                    </a:p>
                  </a:txBody>
                  <a:tcPr/>
                </a:tc>
                <a:tc>
                  <a:txBody>
                    <a:bodyPr/>
                    <a:lstStyle/>
                    <a:p>
                      <a:r>
                        <a:rPr lang="en-US" sz="1400" u="sng"/>
                        <a:t>FY2026- BUDGET</a:t>
                      </a:r>
                    </a:p>
                  </a:txBody>
                  <a:tcPr/>
                </a:tc>
                <a:tc>
                  <a:txBody>
                    <a:bodyPr/>
                    <a:lstStyle/>
                    <a:p>
                      <a:endParaRPr lang="en-US" sz="1400" u="sng"/>
                    </a:p>
                  </a:txBody>
                  <a:tcPr/>
                </a:tc>
                <a:extLst>
                  <a:ext uri="{0D108BD9-81ED-4DB2-BD59-A6C34878D82A}">
                    <a16:rowId xmlns:a16="http://schemas.microsoft.com/office/drawing/2014/main" val="2690650703"/>
                  </a:ext>
                </a:extLst>
              </a:tr>
              <a:tr h="465335">
                <a:tc>
                  <a:txBody>
                    <a:bodyPr/>
                    <a:lstStyle/>
                    <a:p>
                      <a:r>
                        <a:rPr lang="en-US" sz="1400"/>
                        <a:t>Project Manager</a:t>
                      </a:r>
                    </a:p>
                  </a:txBody>
                  <a:tcPr/>
                </a:tc>
                <a:tc>
                  <a:txBody>
                    <a:bodyPr/>
                    <a:lstStyle/>
                    <a:p>
                      <a:r>
                        <a:rPr lang="en-US" sz="1400"/>
                        <a:t>$20,000</a:t>
                      </a:r>
                    </a:p>
                  </a:txBody>
                  <a:tcPr/>
                </a:tc>
                <a:tc>
                  <a:txBody>
                    <a:bodyPr/>
                    <a:lstStyle/>
                    <a:p>
                      <a:r>
                        <a:rPr lang="en-US" sz="1400"/>
                        <a:t>$17,500</a:t>
                      </a:r>
                    </a:p>
                  </a:txBody>
                  <a:tcPr/>
                </a:tc>
                <a:tc>
                  <a:txBody>
                    <a:bodyPr/>
                    <a:lstStyle/>
                    <a:p>
                      <a:r>
                        <a:rPr lang="en-US" sz="1400"/>
                        <a:t>$2.5K</a:t>
                      </a:r>
                    </a:p>
                  </a:txBody>
                  <a:tcPr/>
                </a:tc>
                <a:extLst>
                  <a:ext uri="{0D108BD9-81ED-4DB2-BD59-A6C34878D82A}">
                    <a16:rowId xmlns:a16="http://schemas.microsoft.com/office/drawing/2014/main" val="2020914350"/>
                  </a:ext>
                </a:extLst>
              </a:tr>
              <a:tr h="550664">
                <a:tc>
                  <a:txBody>
                    <a:bodyPr/>
                    <a:lstStyle/>
                    <a:p>
                      <a:r>
                        <a:rPr lang="en-US" sz="1400"/>
                        <a:t>Annual Black Restaurant Week</a:t>
                      </a:r>
                    </a:p>
                  </a:txBody>
                  <a:tcPr/>
                </a:tc>
                <a:tc>
                  <a:txBody>
                    <a:bodyPr/>
                    <a:lstStyle/>
                    <a:p>
                      <a:r>
                        <a:rPr lang="en-US" sz="1400"/>
                        <a:t>$50,000</a:t>
                      </a:r>
                    </a:p>
                  </a:txBody>
                  <a:tcPr/>
                </a:tc>
                <a:tc>
                  <a:txBody>
                    <a:bodyPr/>
                    <a:lstStyle/>
                    <a:p>
                      <a:r>
                        <a:rPr lang="en-US" sz="1400"/>
                        <a:t>$50,000</a:t>
                      </a:r>
                    </a:p>
                  </a:txBody>
                  <a:tcPr/>
                </a:tc>
                <a:tc>
                  <a:txBody>
                    <a:bodyPr/>
                    <a:lstStyle/>
                    <a:p>
                      <a:r>
                        <a:rPr lang="en-US" sz="1400"/>
                        <a:t>$0</a:t>
                      </a:r>
                    </a:p>
                  </a:txBody>
                  <a:tcPr/>
                </a:tc>
                <a:extLst>
                  <a:ext uri="{0D108BD9-81ED-4DB2-BD59-A6C34878D82A}">
                    <a16:rowId xmlns:a16="http://schemas.microsoft.com/office/drawing/2014/main" val="1491476127"/>
                  </a:ext>
                </a:extLst>
              </a:tr>
              <a:tr h="465335">
                <a:tc>
                  <a:txBody>
                    <a:bodyPr/>
                    <a:lstStyle/>
                    <a:p>
                      <a:r>
                        <a:rPr lang="en-US" sz="1400"/>
                        <a:t>Mayor Baker Agreement</a:t>
                      </a:r>
                    </a:p>
                  </a:txBody>
                  <a:tcPr/>
                </a:tc>
                <a:tc>
                  <a:txBody>
                    <a:bodyPr/>
                    <a:lstStyle/>
                    <a:p>
                      <a:r>
                        <a:rPr lang="en-US" sz="1400"/>
                        <a:t>$15,000</a:t>
                      </a:r>
                    </a:p>
                  </a:txBody>
                  <a:tcPr/>
                </a:tc>
                <a:tc>
                  <a:txBody>
                    <a:bodyPr/>
                    <a:lstStyle/>
                    <a:p>
                      <a:r>
                        <a:rPr lang="en-US" sz="1400"/>
                        <a:t>$15,000</a:t>
                      </a:r>
                    </a:p>
                  </a:txBody>
                  <a:tcPr/>
                </a:tc>
                <a:tc>
                  <a:txBody>
                    <a:bodyPr/>
                    <a:lstStyle/>
                    <a:p>
                      <a:r>
                        <a:rPr lang="en-US" sz="1400"/>
                        <a:t>$0</a:t>
                      </a:r>
                    </a:p>
                  </a:txBody>
                  <a:tcPr/>
                </a:tc>
                <a:extLst>
                  <a:ext uri="{0D108BD9-81ED-4DB2-BD59-A6C34878D82A}">
                    <a16:rowId xmlns:a16="http://schemas.microsoft.com/office/drawing/2014/main" val="2708735306"/>
                  </a:ext>
                </a:extLst>
              </a:tr>
              <a:tr h="465335">
                <a:tc>
                  <a:txBody>
                    <a:bodyPr/>
                    <a:lstStyle/>
                    <a:p>
                      <a:r>
                        <a:rPr lang="en-US" sz="1400"/>
                        <a:t>AI Translation(Spanish)</a:t>
                      </a:r>
                    </a:p>
                  </a:txBody>
                  <a:tcPr/>
                </a:tc>
                <a:tc>
                  <a:txBody>
                    <a:bodyPr/>
                    <a:lstStyle/>
                    <a:p>
                      <a:r>
                        <a:rPr lang="en-US" sz="1400"/>
                        <a:t>$15,000</a:t>
                      </a:r>
                    </a:p>
                  </a:txBody>
                  <a:tcPr/>
                </a:tc>
                <a:tc>
                  <a:txBody>
                    <a:bodyPr/>
                    <a:lstStyle/>
                    <a:p>
                      <a:r>
                        <a:rPr lang="en-US" sz="1400"/>
                        <a:t>15,000</a:t>
                      </a:r>
                    </a:p>
                  </a:txBody>
                  <a:tcPr/>
                </a:tc>
                <a:tc>
                  <a:txBody>
                    <a:bodyPr/>
                    <a:lstStyle/>
                    <a:p>
                      <a:r>
                        <a:rPr lang="en-US" sz="1400"/>
                        <a:t>$0</a:t>
                      </a:r>
                    </a:p>
                  </a:txBody>
                  <a:tcPr/>
                </a:tc>
                <a:extLst>
                  <a:ext uri="{0D108BD9-81ED-4DB2-BD59-A6C34878D82A}">
                    <a16:rowId xmlns:a16="http://schemas.microsoft.com/office/drawing/2014/main" val="2950700972"/>
                  </a:ext>
                </a:extLst>
              </a:tr>
              <a:tr h="465335">
                <a:tc>
                  <a:txBody>
                    <a:bodyPr/>
                    <a:lstStyle/>
                    <a:p>
                      <a:r>
                        <a:rPr lang="en-US" sz="1400"/>
                        <a:t>Policy Fellows</a:t>
                      </a:r>
                    </a:p>
                  </a:txBody>
                  <a:tcPr/>
                </a:tc>
                <a:tc>
                  <a:txBody>
                    <a:bodyPr/>
                    <a:lstStyle/>
                    <a:p>
                      <a:r>
                        <a:rPr lang="en-US" sz="1400"/>
                        <a:t>$64,000</a:t>
                      </a:r>
                    </a:p>
                  </a:txBody>
                  <a:tcPr/>
                </a:tc>
                <a:tc>
                  <a:txBody>
                    <a:bodyPr/>
                    <a:lstStyle/>
                    <a:p>
                      <a:r>
                        <a:rPr lang="en-US" sz="1400"/>
                        <a:t>$64,000</a:t>
                      </a:r>
                    </a:p>
                  </a:txBody>
                  <a:tcPr/>
                </a:tc>
                <a:tc>
                  <a:txBody>
                    <a:bodyPr/>
                    <a:lstStyle/>
                    <a:p>
                      <a:r>
                        <a:rPr lang="en-US" sz="1400"/>
                        <a:t>$0</a:t>
                      </a:r>
                    </a:p>
                  </a:txBody>
                  <a:tcPr/>
                </a:tc>
                <a:extLst>
                  <a:ext uri="{0D108BD9-81ED-4DB2-BD59-A6C34878D82A}">
                    <a16:rowId xmlns:a16="http://schemas.microsoft.com/office/drawing/2014/main" val="2802251617"/>
                  </a:ext>
                </a:extLst>
              </a:tr>
              <a:tr h="522446">
                <a:tc>
                  <a:txBody>
                    <a:bodyPr/>
                    <a:lstStyle/>
                    <a:p>
                      <a:r>
                        <a:rPr lang="en-US" sz="1400"/>
                        <a:t>Outside Attorney Expertise, Financial, Marketing, Etc.</a:t>
                      </a:r>
                    </a:p>
                  </a:txBody>
                  <a:tcPr/>
                </a:tc>
                <a:tc>
                  <a:txBody>
                    <a:bodyPr/>
                    <a:lstStyle/>
                    <a:p>
                      <a:r>
                        <a:rPr lang="en-US" sz="1400"/>
                        <a:t>$75,000</a:t>
                      </a:r>
                    </a:p>
                  </a:txBody>
                  <a:tcPr/>
                </a:tc>
                <a:tc>
                  <a:txBody>
                    <a:bodyPr/>
                    <a:lstStyle/>
                    <a:p>
                      <a:r>
                        <a:rPr lang="en-US" sz="1400"/>
                        <a:t>$75,000</a:t>
                      </a:r>
                    </a:p>
                  </a:txBody>
                  <a:tcPr/>
                </a:tc>
                <a:tc>
                  <a:txBody>
                    <a:bodyPr/>
                    <a:lstStyle/>
                    <a:p>
                      <a:r>
                        <a:rPr lang="en-US" sz="1400"/>
                        <a:t>$0</a:t>
                      </a:r>
                    </a:p>
                  </a:txBody>
                  <a:tcPr/>
                </a:tc>
                <a:extLst>
                  <a:ext uri="{0D108BD9-81ED-4DB2-BD59-A6C34878D82A}">
                    <a16:rowId xmlns:a16="http://schemas.microsoft.com/office/drawing/2014/main" val="4178977132"/>
                  </a:ext>
                </a:extLst>
              </a:tr>
              <a:tr h="522446">
                <a:tc>
                  <a:txBody>
                    <a:bodyPr/>
                    <a:lstStyle/>
                    <a:p>
                      <a:r>
                        <a:rPr lang="en-US" sz="1400"/>
                        <a:t>Office of Educational Adv/Technical Data Firm, Other Expertise</a:t>
                      </a:r>
                    </a:p>
                  </a:txBody>
                  <a:tcPr/>
                </a:tc>
                <a:tc>
                  <a:txBody>
                    <a:bodyPr/>
                    <a:lstStyle/>
                    <a:p>
                      <a:r>
                        <a:rPr lang="en-US" sz="1400"/>
                        <a:t>$0</a:t>
                      </a:r>
                    </a:p>
                  </a:txBody>
                  <a:tcPr/>
                </a:tc>
                <a:tc>
                  <a:txBody>
                    <a:bodyPr/>
                    <a:lstStyle/>
                    <a:p>
                      <a:r>
                        <a:rPr lang="en-US" sz="1400"/>
                        <a:t>$50,000</a:t>
                      </a:r>
                    </a:p>
                  </a:txBody>
                  <a:tcPr/>
                </a:tc>
                <a:tc>
                  <a:txBody>
                    <a:bodyPr/>
                    <a:lstStyle/>
                    <a:p>
                      <a:r>
                        <a:rPr lang="en-US" sz="1400">
                          <a:solidFill>
                            <a:srgbClr val="FF0000"/>
                          </a:solidFill>
                          <a:highlight>
                            <a:srgbClr val="FFFF00"/>
                          </a:highlight>
                        </a:rPr>
                        <a:t>-$50,000</a:t>
                      </a:r>
                    </a:p>
                  </a:txBody>
                  <a:tcPr/>
                </a:tc>
                <a:extLst>
                  <a:ext uri="{0D108BD9-81ED-4DB2-BD59-A6C34878D82A}">
                    <a16:rowId xmlns:a16="http://schemas.microsoft.com/office/drawing/2014/main" val="2350403572"/>
                  </a:ext>
                </a:extLst>
              </a:tr>
              <a:tr h="465335">
                <a:tc>
                  <a:txBody>
                    <a:bodyPr/>
                    <a:lstStyle/>
                    <a:p>
                      <a:r>
                        <a:rPr lang="en-US" sz="1400"/>
                        <a:t>Advocate/Lobbyist</a:t>
                      </a:r>
                    </a:p>
                  </a:txBody>
                  <a:tcPr/>
                </a:tc>
                <a:tc>
                  <a:txBody>
                    <a:bodyPr/>
                    <a:lstStyle/>
                    <a:p>
                      <a:r>
                        <a:rPr lang="en-US" sz="1400"/>
                        <a:t>$25,000</a:t>
                      </a:r>
                    </a:p>
                  </a:txBody>
                  <a:tcPr/>
                </a:tc>
                <a:tc>
                  <a:txBody>
                    <a:bodyPr/>
                    <a:lstStyle/>
                    <a:p>
                      <a:r>
                        <a:rPr lang="en-US" sz="1400"/>
                        <a:t>$25,000</a:t>
                      </a:r>
                    </a:p>
                  </a:txBody>
                  <a:tcPr/>
                </a:tc>
                <a:tc>
                  <a:txBody>
                    <a:bodyPr/>
                    <a:lstStyle/>
                    <a:p>
                      <a:r>
                        <a:rPr lang="en-US" sz="1400"/>
                        <a:t>$0</a:t>
                      </a:r>
                    </a:p>
                  </a:txBody>
                  <a:tcPr/>
                </a:tc>
                <a:extLst>
                  <a:ext uri="{0D108BD9-81ED-4DB2-BD59-A6C34878D82A}">
                    <a16:rowId xmlns:a16="http://schemas.microsoft.com/office/drawing/2014/main" val="579339908"/>
                  </a:ext>
                </a:extLst>
              </a:tr>
              <a:tr h="465335">
                <a:tc>
                  <a:txBody>
                    <a:bodyPr/>
                    <a:lstStyle/>
                    <a:p>
                      <a:r>
                        <a:rPr lang="en-US" sz="1400" b="1">
                          <a:highlight>
                            <a:srgbClr val="FFFF00"/>
                          </a:highlight>
                        </a:rPr>
                        <a:t>TOTAL:</a:t>
                      </a:r>
                    </a:p>
                  </a:txBody>
                  <a:tcPr/>
                </a:tc>
                <a:tc>
                  <a:txBody>
                    <a:bodyPr/>
                    <a:lstStyle/>
                    <a:p>
                      <a:r>
                        <a:rPr lang="en-US" sz="1400" b="1">
                          <a:highlight>
                            <a:srgbClr val="FFFF00"/>
                          </a:highlight>
                        </a:rPr>
                        <a:t>$264,000</a:t>
                      </a:r>
                    </a:p>
                  </a:txBody>
                  <a:tcPr/>
                </a:tc>
                <a:tc>
                  <a:txBody>
                    <a:bodyPr/>
                    <a:lstStyle/>
                    <a:p>
                      <a:r>
                        <a:rPr lang="en-US" sz="1400" b="1">
                          <a:highlight>
                            <a:srgbClr val="FFFF00"/>
                          </a:highlight>
                        </a:rPr>
                        <a:t>$311,500</a:t>
                      </a:r>
                    </a:p>
                  </a:txBody>
                  <a:tcPr/>
                </a:tc>
                <a:tc>
                  <a:txBody>
                    <a:bodyPr/>
                    <a:lstStyle/>
                    <a:p>
                      <a:r>
                        <a:rPr lang="en-US" sz="1400" b="1">
                          <a:solidFill>
                            <a:srgbClr val="FF0000"/>
                          </a:solidFill>
                          <a:highlight>
                            <a:srgbClr val="FFFF00"/>
                          </a:highlight>
                        </a:rPr>
                        <a:t>-$47,500</a:t>
                      </a:r>
                    </a:p>
                  </a:txBody>
                  <a:tcPr/>
                </a:tc>
                <a:extLst>
                  <a:ext uri="{0D108BD9-81ED-4DB2-BD59-A6C34878D82A}">
                    <a16:rowId xmlns:a16="http://schemas.microsoft.com/office/drawing/2014/main" val="3047603455"/>
                  </a:ext>
                </a:extLst>
              </a:tr>
            </a:tbl>
          </a:graphicData>
        </a:graphic>
      </p:graphicFrame>
      <p:sp>
        <p:nvSpPr>
          <p:cNvPr id="2" name="Slide Number Placeholder 1">
            <a:extLst>
              <a:ext uri="{FF2B5EF4-FFF2-40B4-BE49-F238E27FC236}">
                <a16:creationId xmlns:a16="http://schemas.microsoft.com/office/drawing/2014/main" id="{9603A63E-DF53-2956-8592-1AD1F60756B8}"/>
              </a:ext>
            </a:extLst>
          </p:cNvPr>
          <p:cNvSpPr>
            <a:spLocks noGrp="1"/>
          </p:cNvSpPr>
          <p:nvPr>
            <p:ph type="sldNum" sz="quarter" idx="16"/>
          </p:nvPr>
        </p:nvSpPr>
        <p:spPr/>
        <p:txBody>
          <a:bodyPr/>
          <a:lstStyle/>
          <a:p>
            <a:fld id="{1EFD85F0-C7B9-4E2B-A6E2-651C8B36BE83}" type="slidenum">
              <a:rPr lang="en-US" smtClean="0"/>
              <a:t>12</a:t>
            </a:fld>
            <a:endParaRPr lang="en-US"/>
          </a:p>
        </p:txBody>
      </p:sp>
    </p:spTree>
    <p:extLst>
      <p:ext uri="{BB962C8B-B14F-4D97-AF65-F5344CB8AC3E}">
        <p14:creationId xmlns:p14="http://schemas.microsoft.com/office/powerpoint/2010/main" val="211011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a:solidFill>
                  <a:schemeClr val="tx1">
                    <a:lumMod val="95000"/>
                  </a:schemeClr>
                </a:solidFill>
              </a:rPr>
              <a:t>General Fund – MSE (Continued)</a:t>
            </a:r>
          </a:p>
          <a:p>
            <a:endParaRPr lang="en-US" sz="2600" u="sng">
              <a:solidFill>
                <a:schemeClr val="tx1">
                  <a:lumMod val="95000"/>
                </a:schemeClr>
              </a:solidFill>
            </a:endParaRPr>
          </a:p>
        </p:txBody>
      </p:sp>
      <p:sp>
        <p:nvSpPr>
          <p:cNvPr id="4" name="Content Placeholder 3">
            <a:extLst>
              <a:ext uri="{FF2B5EF4-FFF2-40B4-BE49-F238E27FC236}">
                <a16:creationId xmlns:a16="http://schemas.microsoft.com/office/drawing/2014/main" id="{3627BF58-4125-C3F6-DE27-DEADC1B33424}"/>
              </a:ext>
            </a:extLst>
          </p:cNvPr>
          <p:cNvSpPr>
            <a:spLocks noGrp="1"/>
          </p:cNvSpPr>
          <p:nvPr>
            <p:ph sz="half" idx="2"/>
          </p:nvPr>
        </p:nvSpPr>
        <p:spPr/>
        <p:txBody>
          <a:bodyPr>
            <a:normAutofit fontScale="70000" lnSpcReduction="20000"/>
          </a:bodyPr>
          <a:lstStyle/>
          <a:p>
            <a:pPr marL="0" indent="0">
              <a:lnSpc>
                <a:spcPct val="150000"/>
              </a:lnSpc>
              <a:buNone/>
            </a:pPr>
            <a:r>
              <a:rPr lang="en-US"/>
              <a:t>Professional Development: </a:t>
            </a:r>
            <a:r>
              <a:rPr lang="en-US" b="1" u="sng"/>
              <a:t>$54K</a:t>
            </a:r>
            <a:endParaRPr lang="en-US"/>
          </a:p>
          <a:p>
            <a:pPr lvl="1">
              <a:lnSpc>
                <a:spcPct val="150000"/>
              </a:lnSpc>
            </a:pPr>
            <a:r>
              <a:rPr lang="en-US"/>
              <a:t>Conferences, Travel</a:t>
            </a:r>
            <a:endParaRPr lang="en-US">
              <a:ea typeface="Calibri" panose="020F0502020204030204"/>
              <a:cs typeface="Calibri" panose="020F0502020204030204"/>
            </a:endParaRPr>
          </a:p>
          <a:p>
            <a:pPr>
              <a:lnSpc>
                <a:spcPct val="150000"/>
              </a:lnSpc>
            </a:pPr>
            <a:r>
              <a:rPr lang="en-US"/>
              <a:t>Printing &amp; Advertising</a:t>
            </a:r>
            <a:r>
              <a:rPr lang="en-US" b="1" u="sng"/>
              <a:t>:$27.5K, </a:t>
            </a:r>
            <a:r>
              <a:rPr lang="en-US"/>
              <a:t>up </a:t>
            </a:r>
            <a:r>
              <a:rPr lang="en-US" b="1" u="sng">
                <a:highlight>
                  <a:srgbClr val="FFFF00"/>
                </a:highlight>
              </a:rPr>
              <a:t>$5.5K</a:t>
            </a:r>
            <a:endParaRPr lang="en-US" b="1" u="sng">
              <a:highlight>
                <a:srgbClr val="FFFF00"/>
              </a:highlight>
              <a:ea typeface="Calibri" panose="020F0502020204030204"/>
              <a:cs typeface="Calibri" panose="020F0502020204030204"/>
            </a:endParaRPr>
          </a:p>
          <a:p>
            <a:pPr lvl="1">
              <a:lnSpc>
                <a:spcPct val="150000"/>
              </a:lnSpc>
            </a:pPr>
            <a:r>
              <a:rPr lang="en-US"/>
              <a:t>Public Hearing Notices, MUNI Code and Supplement services, Digital Ads,</a:t>
            </a:r>
            <a:endParaRPr lang="en-US">
              <a:ea typeface="Calibri" panose="020F0502020204030204"/>
              <a:cs typeface="Calibri" panose="020F0502020204030204"/>
            </a:endParaRPr>
          </a:p>
          <a:p>
            <a:pPr>
              <a:lnSpc>
                <a:spcPct val="150000"/>
              </a:lnSpc>
            </a:pPr>
            <a:r>
              <a:rPr lang="en-US"/>
              <a:t>Food </a:t>
            </a:r>
            <a:r>
              <a:rPr lang="en-US" b="1" u="sng"/>
              <a:t>$10.6K, up $1.5K</a:t>
            </a:r>
            <a:endParaRPr lang="en-US" b="1" u="sng">
              <a:ea typeface="Calibri" panose="020F0502020204030204"/>
              <a:cs typeface="Calibri" panose="020F0502020204030204"/>
            </a:endParaRPr>
          </a:p>
          <a:p>
            <a:pPr lvl="1">
              <a:lnSpc>
                <a:spcPct val="150000"/>
              </a:lnSpc>
            </a:pPr>
            <a:r>
              <a:rPr lang="en-US"/>
              <a:t>Council meetings, budget hearings, youth council, etc.</a:t>
            </a:r>
          </a:p>
          <a:p>
            <a:pPr>
              <a:lnSpc>
                <a:spcPct val="150000"/>
              </a:lnSpc>
            </a:pPr>
            <a:r>
              <a:rPr lang="en-US">
                <a:ea typeface="Calibri" panose="020F0502020204030204"/>
                <a:cs typeface="Calibri" panose="020F0502020204030204"/>
              </a:rPr>
              <a:t>Misc. Charges NOC: Increased </a:t>
            </a:r>
            <a:r>
              <a:rPr lang="en-US" b="1" u="sng">
                <a:ea typeface="Calibri" panose="020F0502020204030204"/>
                <a:cs typeface="Calibri" panose="020F0502020204030204"/>
              </a:rPr>
              <a:t>$15K, </a:t>
            </a:r>
            <a:r>
              <a:rPr lang="en-US">
                <a:ea typeface="Calibri" panose="020F0502020204030204"/>
                <a:cs typeface="Calibri" panose="020F0502020204030204"/>
              </a:rPr>
              <a:t>funds for paying Youth Council</a:t>
            </a:r>
          </a:p>
          <a:p>
            <a:pPr>
              <a:lnSpc>
                <a:spcPct val="150000"/>
              </a:lnSpc>
            </a:pPr>
            <a:r>
              <a:rPr lang="en-US">
                <a:ea typeface="Calibri" panose="020F0502020204030204"/>
                <a:cs typeface="Calibri" panose="020F0502020204030204"/>
              </a:rPr>
              <a:t>Special Purpose: Increased </a:t>
            </a:r>
            <a:r>
              <a:rPr lang="en-US" b="1" u="sng">
                <a:ea typeface="Calibri" panose="020F0502020204030204"/>
                <a:cs typeface="Calibri" panose="020F0502020204030204"/>
              </a:rPr>
              <a:t>$4K</a:t>
            </a:r>
            <a:r>
              <a:rPr lang="en-US">
                <a:ea typeface="Calibri" panose="020F0502020204030204"/>
                <a:cs typeface="Calibri" panose="020F0502020204030204"/>
              </a:rPr>
              <a:t>, annual holiday gathering</a:t>
            </a:r>
          </a:p>
          <a:p>
            <a:pPr>
              <a:lnSpc>
                <a:spcPct val="150000"/>
              </a:lnSpc>
            </a:pPr>
            <a:r>
              <a:rPr lang="en-US"/>
              <a:t>Parking for Council, </a:t>
            </a:r>
            <a:r>
              <a:rPr lang="en-US" b="1">
                <a:highlight>
                  <a:srgbClr val="FFFF00"/>
                </a:highlight>
              </a:rPr>
              <a:t>$4.1K, decrease </a:t>
            </a:r>
            <a:r>
              <a:rPr lang="en-US" b="1">
                <a:solidFill>
                  <a:srgbClr val="FF0000"/>
                </a:solidFill>
                <a:highlight>
                  <a:srgbClr val="FFFF00"/>
                </a:highlight>
              </a:rPr>
              <a:t>-$16.2K</a:t>
            </a:r>
            <a:endParaRPr lang="en-US" b="1">
              <a:solidFill>
                <a:srgbClr val="FF0000"/>
              </a:solidFill>
              <a:highlight>
                <a:srgbClr val="FFFF00"/>
              </a:highlight>
              <a:ea typeface="Calibri" panose="020F0502020204030204"/>
              <a:cs typeface="Calibri" panose="020F0502020204030204"/>
            </a:endParaRPr>
          </a:p>
          <a:p>
            <a:pPr lvl="1"/>
            <a:endParaRPr lang="en-US"/>
          </a:p>
          <a:p>
            <a:pPr lvl="1"/>
            <a:endParaRPr lang="en-US"/>
          </a:p>
          <a:p>
            <a:pPr marL="457200" lvl="1" indent="0">
              <a:buNone/>
            </a:pPr>
            <a:endParaRPr lang="en-US"/>
          </a:p>
        </p:txBody>
      </p:sp>
      <p:sp>
        <p:nvSpPr>
          <p:cNvPr id="2" name="Slide Number Placeholder 1">
            <a:extLst>
              <a:ext uri="{FF2B5EF4-FFF2-40B4-BE49-F238E27FC236}">
                <a16:creationId xmlns:a16="http://schemas.microsoft.com/office/drawing/2014/main" id="{7B589EB3-AC41-BCF9-BF1A-80EBB3262E69}"/>
              </a:ext>
            </a:extLst>
          </p:cNvPr>
          <p:cNvSpPr>
            <a:spLocks noGrp="1"/>
          </p:cNvSpPr>
          <p:nvPr>
            <p:ph type="sldNum" sz="quarter" idx="16"/>
          </p:nvPr>
        </p:nvSpPr>
        <p:spPr/>
        <p:txBody>
          <a:bodyPr/>
          <a:lstStyle/>
          <a:p>
            <a:fld id="{1EFD85F0-C7B9-4E2B-A6E2-651C8B36BE83}" type="slidenum">
              <a:rPr lang="en-US" smtClean="0"/>
              <a:t>13</a:t>
            </a:fld>
            <a:endParaRPr lang="en-US"/>
          </a:p>
        </p:txBody>
      </p:sp>
    </p:spTree>
    <p:extLst>
      <p:ext uri="{BB962C8B-B14F-4D97-AF65-F5344CB8AC3E}">
        <p14:creationId xmlns:p14="http://schemas.microsoft.com/office/powerpoint/2010/main" val="2269919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5FF2F4D5-6132-E7CD-B84D-7282B3AE92B7}"/>
              </a:ext>
            </a:extLst>
          </p:cNvPr>
          <p:cNvGraphicFramePr>
            <a:graphicFrameLocks noGrp="1"/>
          </p:cNvGraphicFramePr>
          <p:nvPr>
            <p:ph sz="half" idx="2"/>
            <p:extLst>
              <p:ext uri="{D42A27DB-BD31-4B8C-83A1-F6EECF244321}">
                <p14:modId xmlns:p14="http://schemas.microsoft.com/office/powerpoint/2010/main" val="1333914225"/>
              </p:ext>
            </p:extLst>
          </p:nvPr>
        </p:nvGraphicFramePr>
        <p:xfrm>
          <a:off x="280988" y="1922463"/>
          <a:ext cx="10864850" cy="4614862"/>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3CAD8F2B-5795-5663-8A08-B75B82286DFD}"/>
              </a:ext>
            </a:extLst>
          </p:cNvPr>
          <p:cNvSpPr>
            <a:spLocks noGrp="1"/>
          </p:cNvSpPr>
          <p:nvPr>
            <p:ph type="sldNum" sz="quarter" idx="16"/>
          </p:nvPr>
        </p:nvSpPr>
        <p:spPr/>
        <p:txBody>
          <a:bodyPr/>
          <a:lstStyle/>
          <a:p>
            <a:fld id="{1EFD85F0-C7B9-4E2B-A6E2-651C8B36BE83}" type="slidenum">
              <a:rPr lang="en-US" smtClean="0"/>
              <a:t>14</a:t>
            </a:fld>
            <a:endParaRPr lang="en-US"/>
          </a:p>
        </p:txBody>
      </p:sp>
    </p:spTree>
    <p:extLst>
      <p:ext uri="{BB962C8B-B14F-4D97-AF65-F5344CB8AC3E}">
        <p14:creationId xmlns:p14="http://schemas.microsoft.com/office/powerpoint/2010/main" val="861910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520A5-728E-73CB-519C-BD9B28BFEA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5B3A76-8614-8719-CC1C-364301BF07F1}"/>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a:solidFill>
                  <a:schemeClr val="tx1">
                    <a:lumMod val="95000"/>
                  </a:schemeClr>
                </a:solidFill>
              </a:rPr>
              <a:t>CATV Fund Major Funding Changes – MSE</a:t>
            </a:r>
          </a:p>
          <a:p>
            <a:endParaRPr lang="en-US" sz="2600" u="sng">
              <a:solidFill>
                <a:schemeClr val="tx1">
                  <a:lumMod val="95000"/>
                </a:schemeClr>
              </a:solidFill>
            </a:endParaRPr>
          </a:p>
        </p:txBody>
      </p:sp>
      <p:sp>
        <p:nvSpPr>
          <p:cNvPr id="4" name="Content Placeholder 3">
            <a:extLst>
              <a:ext uri="{FF2B5EF4-FFF2-40B4-BE49-F238E27FC236}">
                <a16:creationId xmlns:a16="http://schemas.microsoft.com/office/drawing/2014/main" id="{50A97091-2001-6472-3E69-3E2B454C0241}"/>
              </a:ext>
            </a:extLst>
          </p:cNvPr>
          <p:cNvSpPr>
            <a:spLocks noGrp="1"/>
          </p:cNvSpPr>
          <p:nvPr>
            <p:ph sz="half" idx="2"/>
          </p:nvPr>
        </p:nvSpPr>
        <p:spPr/>
        <p:txBody>
          <a:bodyPr>
            <a:normAutofit/>
          </a:bodyPr>
          <a:lstStyle/>
          <a:p>
            <a:r>
              <a:rPr lang="en-US" sz="2400"/>
              <a:t>CVT Fund total </a:t>
            </a:r>
            <a:r>
              <a:rPr lang="en-US" sz="2400" b="1" u="sng"/>
              <a:t>$1.077M</a:t>
            </a:r>
            <a:r>
              <a:rPr lang="en-US" sz="2400"/>
              <a:t>, up </a:t>
            </a:r>
            <a:r>
              <a:rPr lang="en-US" sz="2400" b="1" u="sng"/>
              <a:t>$51K</a:t>
            </a:r>
          </a:p>
          <a:p>
            <a:pPr marL="0" indent="0">
              <a:buNone/>
            </a:pPr>
            <a:endParaRPr lang="en-US" sz="2400" b="1" u="sng"/>
          </a:p>
          <a:p>
            <a:pPr lvl="1"/>
            <a:r>
              <a:rPr lang="en-US"/>
              <a:t>Personal Services total </a:t>
            </a:r>
            <a:r>
              <a:rPr lang="en-US" b="1" u="sng"/>
              <a:t>$899K</a:t>
            </a:r>
          </a:p>
          <a:p>
            <a:pPr lvl="2"/>
            <a:r>
              <a:rPr lang="en-US"/>
              <a:t>Healthcare cost : Increased $32K</a:t>
            </a:r>
          </a:p>
          <a:p>
            <a:pPr lvl="2"/>
            <a:r>
              <a:rPr lang="en-US"/>
              <a:t>Continued funding Professional Growth Development/COLA’s</a:t>
            </a:r>
          </a:p>
          <a:p>
            <a:pPr lvl="2"/>
            <a:r>
              <a:rPr lang="en-US"/>
              <a:t>Deleted 1 Vacant Defunded Producer position</a:t>
            </a:r>
          </a:p>
          <a:p>
            <a:pPr lvl="2"/>
            <a:endParaRPr lang="en-US"/>
          </a:p>
          <a:p>
            <a:pPr lvl="1"/>
            <a:r>
              <a:rPr lang="en-US"/>
              <a:t>Debt Service total </a:t>
            </a:r>
            <a:r>
              <a:rPr lang="en-US" b="1" u="sng"/>
              <a:t>$47K</a:t>
            </a:r>
            <a:r>
              <a:rPr lang="en-US"/>
              <a:t>, up $24K</a:t>
            </a:r>
          </a:p>
          <a:p>
            <a:pPr lvl="1"/>
            <a:endParaRPr lang="en-US"/>
          </a:p>
          <a:p>
            <a:pPr marL="914400" lvl="2" indent="0">
              <a:buNone/>
            </a:pPr>
            <a:endParaRPr lang="en-US"/>
          </a:p>
          <a:p>
            <a:pPr lvl="1"/>
            <a:r>
              <a:rPr lang="en-US"/>
              <a:t>MSE Total:</a:t>
            </a:r>
            <a:r>
              <a:rPr lang="en-US" b="1" u="sng"/>
              <a:t>$131K</a:t>
            </a:r>
            <a:r>
              <a:rPr lang="en-US"/>
              <a:t>, decrease </a:t>
            </a:r>
            <a:r>
              <a:rPr lang="en-US">
                <a:solidFill>
                  <a:srgbClr val="FF0000"/>
                </a:solidFill>
              </a:rPr>
              <a:t>-$36K</a:t>
            </a:r>
          </a:p>
          <a:p>
            <a:pPr lvl="2"/>
            <a:endParaRPr lang="en-US"/>
          </a:p>
          <a:p>
            <a:pPr lvl="1"/>
            <a:endParaRPr lang="en-US"/>
          </a:p>
          <a:p>
            <a:pPr marL="457200" lvl="1" indent="0">
              <a:buNone/>
            </a:pPr>
            <a:endParaRPr lang="en-US"/>
          </a:p>
        </p:txBody>
      </p:sp>
      <p:sp>
        <p:nvSpPr>
          <p:cNvPr id="2" name="Slide Number Placeholder 1">
            <a:extLst>
              <a:ext uri="{FF2B5EF4-FFF2-40B4-BE49-F238E27FC236}">
                <a16:creationId xmlns:a16="http://schemas.microsoft.com/office/drawing/2014/main" id="{8BC387E0-D5CF-FFDC-C0CC-F1361976F9E6}"/>
              </a:ext>
            </a:extLst>
          </p:cNvPr>
          <p:cNvSpPr>
            <a:spLocks noGrp="1"/>
          </p:cNvSpPr>
          <p:nvPr>
            <p:ph type="sldNum" sz="quarter" idx="16"/>
          </p:nvPr>
        </p:nvSpPr>
        <p:spPr/>
        <p:txBody>
          <a:bodyPr/>
          <a:lstStyle/>
          <a:p>
            <a:fld id="{1EFD85F0-C7B9-4E2B-A6E2-651C8B36BE83}" type="slidenum">
              <a:rPr lang="en-US" smtClean="0"/>
              <a:t>15</a:t>
            </a:fld>
            <a:endParaRPr lang="en-US"/>
          </a:p>
        </p:txBody>
      </p:sp>
    </p:spTree>
    <p:extLst>
      <p:ext uri="{BB962C8B-B14F-4D97-AF65-F5344CB8AC3E}">
        <p14:creationId xmlns:p14="http://schemas.microsoft.com/office/powerpoint/2010/main" val="971077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a:bodyPr>
          <a:lstStyle/>
          <a:p>
            <a:r>
              <a:rPr lang="en-US" sz="2600" u="sng">
                <a:solidFill>
                  <a:schemeClr val="tx1">
                    <a:lumMod val="95000"/>
                  </a:schemeClr>
                </a:solidFill>
              </a:rPr>
              <a:t>CATV Fund Major Funding Changes – MSE</a:t>
            </a:r>
          </a:p>
          <a:p>
            <a:endParaRPr lang="en-US" sz="2600" u="sng">
              <a:solidFill>
                <a:schemeClr val="tx1">
                  <a:lumMod val="95000"/>
                </a:schemeClr>
              </a:solidFill>
            </a:endParaRPr>
          </a:p>
        </p:txBody>
      </p:sp>
      <p:sp>
        <p:nvSpPr>
          <p:cNvPr id="4" name="Content Placeholder 3">
            <a:extLst>
              <a:ext uri="{FF2B5EF4-FFF2-40B4-BE49-F238E27FC236}">
                <a16:creationId xmlns:a16="http://schemas.microsoft.com/office/drawing/2014/main" id="{3627BF58-4125-C3F6-DE27-DEADC1B33424}"/>
              </a:ext>
            </a:extLst>
          </p:cNvPr>
          <p:cNvSpPr>
            <a:spLocks noGrp="1"/>
          </p:cNvSpPr>
          <p:nvPr>
            <p:ph sz="half" idx="2"/>
          </p:nvPr>
        </p:nvSpPr>
        <p:spPr>
          <a:xfrm>
            <a:off x="280282" y="1922585"/>
            <a:ext cx="11073518" cy="4614739"/>
          </a:xfrm>
        </p:spPr>
        <p:txBody>
          <a:bodyPr>
            <a:normAutofit/>
          </a:bodyPr>
          <a:lstStyle/>
          <a:p>
            <a:pPr lvl="1"/>
            <a:r>
              <a:rPr lang="en-US" u="sng"/>
              <a:t>Continued Funding</a:t>
            </a:r>
          </a:p>
          <a:p>
            <a:pPr lvl="2"/>
            <a:r>
              <a:rPr lang="en-US" b="1"/>
              <a:t>$25K </a:t>
            </a:r>
            <a:r>
              <a:rPr lang="en-US"/>
              <a:t>: Legal Expertise/Franchise Agreement Negotiations -Verizon</a:t>
            </a:r>
          </a:p>
          <a:p>
            <a:pPr lvl="2"/>
            <a:r>
              <a:rPr lang="en-US" b="1"/>
              <a:t>$41K : </a:t>
            </a:r>
            <a:r>
              <a:rPr lang="en-US"/>
              <a:t>Subscription services: Killer Tracks, Adobe, Zoom, Comcast, Mailchimp, </a:t>
            </a:r>
            <a:r>
              <a:rPr lang="en-US" err="1"/>
              <a:t>Wotchit</a:t>
            </a:r>
            <a:r>
              <a:rPr lang="en-US"/>
              <a:t>, Canva</a:t>
            </a:r>
          </a:p>
          <a:p>
            <a:pPr lvl="2"/>
            <a:r>
              <a:rPr lang="en-US" b="1"/>
              <a:t>$15K : </a:t>
            </a:r>
            <a:r>
              <a:rPr lang="en-US"/>
              <a:t>Lerro Contract, repairs to equipment, Tightrope Cable System</a:t>
            </a:r>
          </a:p>
          <a:p>
            <a:pPr lvl="2"/>
            <a:r>
              <a:rPr lang="en-US" b="1"/>
              <a:t>$20K : </a:t>
            </a:r>
            <a:r>
              <a:rPr lang="en-US"/>
              <a:t>Equipment needs</a:t>
            </a:r>
          </a:p>
          <a:p>
            <a:pPr lvl="2"/>
            <a:r>
              <a:rPr lang="en-US" b="1"/>
              <a:t>$11K</a:t>
            </a:r>
            <a:r>
              <a:rPr lang="en-US"/>
              <a:t>: Parking</a:t>
            </a:r>
          </a:p>
          <a:p>
            <a:pPr lvl="2"/>
            <a:r>
              <a:rPr lang="en-US" b="1"/>
              <a:t>$13K</a:t>
            </a:r>
            <a:r>
              <a:rPr lang="en-US"/>
              <a:t>: Professional Development</a:t>
            </a:r>
          </a:p>
          <a:p>
            <a:pPr marL="457200" lvl="1" indent="0">
              <a:buNone/>
            </a:pPr>
            <a:endParaRPr lang="en-US"/>
          </a:p>
        </p:txBody>
      </p:sp>
      <p:sp>
        <p:nvSpPr>
          <p:cNvPr id="2" name="Slide Number Placeholder 1">
            <a:extLst>
              <a:ext uri="{FF2B5EF4-FFF2-40B4-BE49-F238E27FC236}">
                <a16:creationId xmlns:a16="http://schemas.microsoft.com/office/drawing/2014/main" id="{57BDB4DB-E8A7-E8D4-B017-BFD1863ED999}"/>
              </a:ext>
            </a:extLst>
          </p:cNvPr>
          <p:cNvSpPr>
            <a:spLocks noGrp="1"/>
          </p:cNvSpPr>
          <p:nvPr>
            <p:ph type="sldNum" sz="quarter" idx="16"/>
          </p:nvPr>
        </p:nvSpPr>
        <p:spPr/>
        <p:txBody>
          <a:bodyPr/>
          <a:lstStyle/>
          <a:p>
            <a:fld id="{1EFD85F0-C7B9-4E2B-A6E2-651C8B36BE83}" type="slidenum">
              <a:rPr lang="en-US" smtClean="0"/>
              <a:t>16</a:t>
            </a:fld>
            <a:endParaRPr lang="en-US"/>
          </a:p>
        </p:txBody>
      </p:sp>
    </p:spTree>
    <p:extLst>
      <p:ext uri="{BB962C8B-B14F-4D97-AF65-F5344CB8AC3E}">
        <p14:creationId xmlns:p14="http://schemas.microsoft.com/office/powerpoint/2010/main" val="2817933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188911" y="1188720"/>
            <a:ext cx="9928212" cy="473825"/>
          </a:xfrm>
        </p:spPr>
        <p:txBody>
          <a:bodyPr vert="horz" lIns="0" tIns="45720" rIns="0" bIns="45720" rtlCol="0" anchor="t">
            <a:normAutofit lnSpcReduction="10000"/>
          </a:bodyPr>
          <a:lstStyle/>
          <a:p>
            <a:r>
              <a:rPr lang="en-US" sz="2400"/>
              <a:t>Comcast Franchise Fees (</a:t>
            </a:r>
            <a:r>
              <a:rPr lang="en-US" sz="2400" i="1"/>
              <a:t>Fiscal Year</a:t>
            </a:r>
            <a:r>
              <a:rPr lang="en-US" sz="2400"/>
              <a:t>) </a:t>
            </a:r>
            <a:r>
              <a:rPr lang="en-US" sz="2800" i="1"/>
              <a:t>blue shade = actual</a:t>
            </a:r>
          </a:p>
          <a:p>
            <a:endParaRPr lang="en-US" sz="2600" u="sng">
              <a:solidFill>
                <a:schemeClr val="tx1">
                  <a:lumMod val="95000"/>
                </a:schemeClr>
              </a:solidFill>
            </a:endParaRPr>
          </a:p>
        </p:txBody>
      </p:sp>
      <p:graphicFrame>
        <p:nvGraphicFramePr>
          <p:cNvPr id="2" name="Content Placeholder 5">
            <a:extLst>
              <a:ext uri="{FF2B5EF4-FFF2-40B4-BE49-F238E27FC236}">
                <a16:creationId xmlns:a16="http://schemas.microsoft.com/office/drawing/2014/main" id="{1FBFDF85-AA13-A0F3-0414-5BAF45B55B47}"/>
              </a:ext>
            </a:extLst>
          </p:cNvPr>
          <p:cNvGraphicFramePr>
            <a:graphicFrameLocks noGrp="1"/>
          </p:cNvGraphicFramePr>
          <p:nvPr>
            <p:ph sz="half" idx="2"/>
            <p:extLst>
              <p:ext uri="{D42A27DB-BD31-4B8C-83A1-F6EECF244321}">
                <p14:modId xmlns:p14="http://schemas.microsoft.com/office/powerpoint/2010/main" val="2205393000"/>
              </p:ext>
            </p:extLst>
          </p:nvPr>
        </p:nvGraphicFramePr>
        <p:xfrm>
          <a:off x="280988" y="1922463"/>
          <a:ext cx="10864850" cy="4614862"/>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CA81C621-895F-31DA-2EF0-FA730E87F479}"/>
              </a:ext>
            </a:extLst>
          </p:cNvPr>
          <p:cNvSpPr>
            <a:spLocks noGrp="1"/>
          </p:cNvSpPr>
          <p:nvPr>
            <p:ph type="sldNum" sz="quarter" idx="16"/>
          </p:nvPr>
        </p:nvSpPr>
        <p:spPr/>
        <p:txBody>
          <a:bodyPr/>
          <a:lstStyle/>
          <a:p>
            <a:fld id="{1EFD85F0-C7B9-4E2B-A6E2-651C8B36BE83}" type="slidenum">
              <a:rPr lang="en-US" smtClean="0"/>
              <a:t>17</a:t>
            </a:fld>
            <a:endParaRPr lang="en-US"/>
          </a:p>
        </p:txBody>
      </p:sp>
    </p:spTree>
    <p:extLst>
      <p:ext uri="{BB962C8B-B14F-4D97-AF65-F5344CB8AC3E}">
        <p14:creationId xmlns:p14="http://schemas.microsoft.com/office/powerpoint/2010/main" val="2217201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057DD-FF5B-BBAB-06E6-85933B519939}"/>
              </a:ext>
            </a:extLst>
          </p:cNvPr>
          <p:cNvSpPr>
            <a:spLocks noGrp="1"/>
          </p:cNvSpPr>
          <p:nvPr>
            <p:ph type="title"/>
          </p:nvPr>
        </p:nvSpPr>
        <p:spPr>
          <a:xfrm>
            <a:off x="1833701" y="458525"/>
            <a:ext cx="8391138" cy="536661"/>
          </a:xfrm>
        </p:spPr>
        <p:txBody>
          <a:bodyPr>
            <a:normAutofit fontScale="90000"/>
          </a:bodyPr>
          <a:lstStyle/>
          <a:p>
            <a:r>
              <a:rPr lang="en-US" b="1" u="sng">
                <a:solidFill>
                  <a:srgbClr val="002060"/>
                </a:solidFill>
                <a:latin typeface="Calibri"/>
                <a:ea typeface="Calibri"/>
                <a:cs typeface="Calibri"/>
              </a:rPr>
              <a:t>FUNDING GAP/ FRANCHISE FEES TO WITN BUDGET</a:t>
            </a:r>
          </a:p>
        </p:txBody>
      </p:sp>
      <p:graphicFrame>
        <p:nvGraphicFramePr>
          <p:cNvPr id="6" name="Content Placeholder 5">
            <a:extLst>
              <a:ext uri="{FF2B5EF4-FFF2-40B4-BE49-F238E27FC236}">
                <a16:creationId xmlns:a16="http://schemas.microsoft.com/office/drawing/2014/main" id="{4AE27106-022A-65B2-2B73-6349185D12FA}"/>
              </a:ext>
            </a:extLst>
          </p:cNvPr>
          <p:cNvGraphicFramePr>
            <a:graphicFrameLocks noGrp="1"/>
          </p:cNvGraphicFramePr>
          <p:nvPr>
            <p:ph idx="1"/>
            <p:extLst>
              <p:ext uri="{D42A27DB-BD31-4B8C-83A1-F6EECF244321}">
                <p14:modId xmlns:p14="http://schemas.microsoft.com/office/powerpoint/2010/main" val="757895105"/>
              </p:ext>
            </p:extLst>
          </p:nvPr>
        </p:nvGraphicFramePr>
        <p:xfrm>
          <a:off x="5440017" y="1245704"/>
          <a:ext cx="6337650" cy="5474136"/>
        </p:xfrm>
        <a:graphic>
          <a:graphicData uri="http://schemas.openxmlformats.org/drawingml/2006/table">
            <a:tbl>
              <a:tblPr firstRow="1" bandRow="1">
                <a:tableStyleId>{5C22544A-7EE6-4342-B048-85BDC9FD1C3A}</a:tableStyleId>
              </a:tblPr>
              <a:tblGrid>
                <a:gridCol w="4094961">
                  <a:extLst>
                    <a:ext uri="{9D8B030D-6E8A-4147-A177-3AD203B41FA5}">
                      <a16:colId xmlns:a16="http://schemas.microsoft.com/office/drawing/2014/main" val="3066235005"/>
                    </a:ext>
                  </a:extLst>
                </a:gridCol>
                <a:gridCol w="2242689">
                  <a:extLst>
                    <a:ext uri="{9D8B030D-6E8A-4147-A177-3AD203B41FA5}">
                      <a16:colId xmlns:a16="http://schemas.microsoft.com/office/drawing/2014/main" val="3509963858"/>
                    </a:ext>
                  </a:extLst>
                </a:gridCol>
              </a:tblGrid>
              <a:tr h="470433">
                <a:tc>
                  <a:txBody>
                    <a:bodyPr/>
                    <a:lstStyle/>
                    <a:p>
                      <a:pPr algn="ctr"/>
                      <a:r>
                        <a:rPr lang="en-US" sz="1750"/>
                        <a:t>COMCAST BASIC WILM CITY CABLE USERS</a:t>
                      </a:r>
                    </a:p>
                  </a:txBody>
                  <a:tcPr/>
                </a:tc>
                <a:tc>
                  <a:txBody>
                    <a:bodyPr/>
                    <a:lstStyle/>
                    <a:p>
                      <a:pPr algn="ctr"/>
                      <a:r>
                        <a:rPr lang="en-US"/>
                        <a:t>YEAR</a:t>
                      </a:r>
                    </a:p>
                  </a:txBody>
                  <a:tcPr/>
                </a:tc>
                <a:extLst>
                  <a:ext uri="{0D108BD9-81ED-4DB2-BD59-A6C34878D82A}">
                    <a16:rowId xmlns:a16="http://schemas.microsoft.com/office/drawing/2014/main" val="3698167595"/>
                  </a:ext>
                </a:extLst>
              </a:tr>
              <a:tr h="555967">
                <a:tc>
                  <a:txBody>
                    <a:bodyPr/>
                    <a:lstStyle/>
                    <a:p>
                      <a:pPr algn="ctr"/>
                      <a:r>
                        <a:rPr lang="en-US" sz="2800"/>
                        <a:t>17,650</a:t>
                      </a:r>
                    </a:p>
                  </a:txBody>
                  <a:tcPr/>
                </a:tc>
                <a:tc>
                  <a:txBody>
                    <a:bodyPr/>
                    <a:lstStyle/>
                    <a:p>
                      <a:pPr algn="ctr"/>
                      <a:r>
                        <a:rPr lang="en-US" sz="2800"/>
                        <a:t>2017</a:t>
                      </a:r>
                    </a:p>
                  </a:txBody>
                  <a:tcPr/>
                </a:tc>
                <a:extLst>
                  <a:ext uri="{0D108BD9-81ED-4DB2-BD59-A6C34878D82A}">
                    <a16:rowId xmlns:a16="http://schemas.microsoft.com/office/drawing/2014/main" val="3353984309"/>
                  </a:ext>
                </a:extLst>
              </a:tr>
              <a:tr h="555967">
                <a:tc>
                  <a:txBody>
                    <a:bodyPr/>
                    <a:lstStyle/>
                    <a:p>
                      <a:pPr algn="ctr"/>
                      <a:r>
                        <a:rPr lang="en-US" sz="2800"/>
                        <a:t>17,154</a:t>
                      </a:r>
                    </a:p>
                  </a:txBody>
                  <a:tcPr/>
                </a:tc>
                <a:tc>
                  <a:txBody>
                    <a:bodyPr/>
                    <a:lstStyle/>
                    <a:p>
                      <a:pPr algn="ctr"/>
                      <a:r>
                        <a:rPr lang="en-US" sz="2800"/>
                        <a:t>2018</a:t>
                      </a:r>
                    </a:p>
                  </a:txBody>
                  <a:tcPr/>
                </a:tc>
                <a:extLst>
                  <a:ext uri="{0D108BD9-81ED-4DB2-BD59-A6C34878D82A}">
                    <a16:rowId xmlns:a16="http://schemas.microsoft.com/office/drawing/2014/main" val="83056701"/>
                  </a:ext>
                </a:extLst>
              </a:tr>
              <a:tr h="555967">
                <a:tc>
                  <a:txBody>
                    <a:bodyPr/>
                    <a:lstStyle/>
                    <a:p>
                      <a:pPr algn="ctr"/>
                      <a:r>
                        <a:rPr lang="en-US" sz="2800"/>
                        <a:t>16,272</a:t>
                      </a:r>
                    </a:p>
                  </a:txBody>
                  <a:tcPr/>
                </a:tc>
                <a:tc>
                  <a:txBody>
                    <a:bodyPr/>
                    <a:lstStyle/>
                    <a:p>
                      <a:pPr algn="ctr"/>
                      <a:r>
                        <a:rPr lang="en-US" sz="2800"/>
                        <a:t>2019</a:t>
                      </a:r>
                    </a:p>
                  </a:txBody>
                  <a:tcPr/>
                </a:tc>
                <a:extLst>
                  <a:ext uri="{0D108BD9-81ED-4DB2-BD59-A6C34878D82A}">
                    <a16:rowId xmlns:a16="http://schemas.microsoft.com/office/drawing/2014/main" val="422606072"/>
                  </a:ext>
                </a:extLst>
              </a:tr>
              <a:tr h="555967">
                <a:tc>
                  <a:txBody>
                    <a:bodyPr/>
                    <a:lstStyle/>
                    <a:p>
                      <a:pPr algn="ctr"/>
                      <a:r>
                        <a:rPr lang="en-US" sz="2800"/>
                        <a:t>15,235</a:t>
                      </a:r>
                    </a:p>
                  </a:txBody>
                  <a:tcPr/>
                </a:tc>
                <a:tc>
                  <a:txBody>
                    <a:bodyPr/>
                    <a:lstStyle/>
                    <a:p>
                      <a:pPr algn="ctr"/>
                      <a:r>
                        <a:rPr lang="en-US" sz="2800"/>
                        <a:t>2020</a:t>
                      </a:r>
                    </a:p>
                  </a:txBody>
                  <a:tcPr/>
                </a:tc>
                <a:extLst>
                  <a:ext uri="{0D108BD9-81ED-4DB2-BD59-A6C34878D82A}">
                    <a16:rowId xmlns:a16="http://schemas.microsoft.com/office/drawing/2014/main" val="3343627855"/>
                  </a:ext>
                </a:extLst>
              </a:tr>
              <a:tr h="555967">
                <a:tc>
                  <a:txBody>
                    <a:bodyPr/>
                    <a:lstStyle/>
                    <a:p>
                      <a:pPr algn="ctr"/>
                      <a:r>
                        <a:rPr lang="en-US" sz="2800"/>
                        <a:t>13,552</a:t>
                      </a:r>
                    </a:p>
                  </a:txBody>
                  <a:tcPr/>
                </a:tc>
                <a:tc>
                  <a:txBody>
                    <a:bodyPr/>
                    <a:lstStyle/>
                    <a:p>
                      <a:pPr algn="ctr"/>
                      <a:r>
                        <a:rPr lang="en-US" sz="2800"/>
                        <a:t>2021</a:t>
                      </a:r>
                    </a:p>
                  </a:txBody>
                  <a:tcPr/>
                </a:tc>
                <a:extLst>
                  <a:ext uri="{0D108BD9-81ED-4DB2-BD59-A6C34878D82A}">
                    <a16:rowId xmlns:a16="http://schemas.microsoft.com/office/drawing/2014/main" val="4212603085"/>
                  </a:ext>
                </a:extLst>
              </a:tr>
              <a:tr h="555967">
                <a:tc>
                  <a:txBody>
                    <a:bodyPr/>
                    <a:lstStyle/>
                    <a:p>
                      <a:pPr algn="ctr"/>
                      <a:r>
                        <a:rPr lang="en-US" sz="2800"/>
                        <a:t>11,772</a:t>
                      </a:r>
                    </a:p>
                  </a:txBody>
                  <a:tcPr/>
                </a:tc>
                <a:tc>
                  <a:txBody>
                    <a:bodyPr/>
                    <a:lstStyle/>
                    <a:p>
                      <a:pPr algn="ctr"/>
                      <a:r>
                        <a:rPr lang="en-US" sz="2800"/>
                        <a:t>2022</a:t>
                      </a:r>
                    </a:p>
                  </a:txBody>
                  <a:tcPr/>
                </a:tc>
                <a:extLst>
                  <a:ext uri="{0D108BD9-81ED-4DB2-BD59-A6C34878D82A}">
                    <a16:rowId xmlns:a16="http://schemas.microsoft.com/office/drawing/2014/main" val="3293969262"/>
                  </a:ext>
                </a:extLst>
              </a:tr>
              <a:tr h="555967">
                <a:tc>
                  <a:txBody>
                    <a:bodyPr/>
                    <a:lstStyle/>
                    <a:p>
                      <a:pPr algn="ctr"/>
                      <a:r>
                        <a:rPr lang="en-US" sz="2800"/>
                        <a:t>9,940</a:t>
                      </a:r>
                    </a:p>
                  </a:txBody>
                  <a:tcPr/>
                </a:tc>
                <a:tc>
                  <a:txBody>
                    <a:bodyPr/>
                    <a:lstStyle/>
                    <a:p>
                      <a:pPr algn="ctr"/>
                      <a:r>
                        <a:rPr lang="en-US" sz="2800"/>
                        <a:t>2023</a:t>
                      </a:r>
                    </a:p>
                  </a:txBody>
                  <a:tcPr/>
                </a:tc>
                <a:extLst>
                  <a:ext uri="{0D108BD9-81ED-4DB2-BD59-A6C34878D82A}">
                    <a16:rowId xmlns:a16="http://schemas.microsoft.com/office/drawing/2014/main" val="4187520995"/>
                  </a:ext>
                </a:extLst>
              </a:tr>
              <a:tr h="555967">
                <a:tc>
                  <a:txBody>
                    <a:bodyPr/>
                    <a:lstStyle/>
                    <a:p>
                      <a:pPr algn="ctr"/>
                      <a:r>
                        <a:rPr lang="en-US" sz="2800"/>
                        <a:t>8,435</a:t>
                      </a:r>
                    </a:p>
                  </a:txBody>
                  <a:tcPr/>
                </a:tc>
                <a:tc>
                  <a:txBody>
                    <a:bodyPr/>
                    <a:lstStyle/>
                    <a:p>
                      <a:pPr algn="ctr"/>
                      <a:r>
                        <a:rPr lang="en-US" sz="2800"/>
                        <a:t>2024</a:t>
                      </a:r>
                    </a:p>
                  </a:txBody>
                  <a:tcPr/>
                </a:tc>
                <a:extLst>
                  <a:ext uri="{0D108BD9-81ED-4DB2-BD59-A6C34878D82A}">
                    <a16:rowId xmlns:a16="http://schemas.microsoft.com/office/drawing/2014/main" val="4257871458"/>
                  </a:ext>
                </a:extLst>
              </a:tr>
              <a:tr h="555967">
                <a:tc>
                  <a:txBody>
                    <a:bodyPr/>
                    <a:lstStyle/>
                    <a:p>
                      <a:pPr algn="ctr"/>
                      <a:r>
                        <a:rPr lang="en-US" sz="2800"/>
                        <a:t>7,653</a:t>
                      </a:r>
                    </a:p>
                  </a:txBody>
                  <a:tcPr/>
                </a:tc>
                <a:tc>
                  <a:txBody>
                    <a:bodyPr/>
                    <a:lstStyle/>
                    <a:p>
                      <a:pPr algn="ctr"/>
                      <a:r>
                        <a:rPr lang="en-US" sz="2800"/>
                        <a:t>2025</a:t>
                      </a:r>
                    </a:p>
                  </a:txBody>
                  <a:tcPr/>
                </a:tc>
                <a:extLst>
                  <a:ext uri="{0D108BD9-81ED-4DB2-BD59-A6C34878D82A}">
                    <a16:rowId xmlns:a16="http://schemas.microsoft.com/office/drawing/2014/main" val="1320255053"/>
                  </a:ext>
                </a:extLst>
              </a:tr>
            </a:tbl>
          </a:graphicData>
        </a:graphic>
      </p:graphicFrame>
      <p:sp>
        <p:nvSpPr>
          <p:cNvPr id="4" name="Text Placeholder 3">
            <a:extLst>
              <a:ext uri="{FF2B5EF4-FFF2-40B4-BE49-F238E27FC236}">
                <a16:creationId xmlns:a16="http://schemas.microsoft.com/office/drawing/2014/main" id="{B6EFE58A-9B89-3D07-B0DF-2F0970573D8C}"/>
              </a:ext>
            </a:extLst>
          </p:cNvPr>
          <p:cNvSpPr>
            <a:spLocks noGrp="1"/>
          </p:cNvSpPr>
          <p:nvPr>
            <p:ph type="body" sz="half" idx="2"/>
          </p:nvPr>
        </p:nvSpPr>
        <p:spPr>
          <a:xfrm>
            <a:off x="183806" y="1361662"/>
            <a:ext cx="5423105" cy="5196440"/>
          </a:xfrm>
        </p:spPr>
        <p:txBody>
          <a:bodyPr vert="horz" lIns="91440" tIns="45720" rIns="91440" bIns="45720" rtlCol="0" anchor="t">
            <a:noAutofit/>
          </a:bodyPr>
          <a:lstStyle/>
          <a:p>
            <a:r>
              <a:rPr lang="en-US" b="1" u="sng"/>
              <a:t>WITN FY2026 PROPOSED BUDGET:</a:t>
            </a:r>
            <a:endParaRPr lang="en-US" b="1" u="sng">
              <a:ea typeface="Calibri"/>
              <a:cs typeface="Calibri"/>
            </a:endParaRPr>
          </a:p>
          <a:p>
            <a:r>
              <a:rPr lang="en-US"/>
              <a:t> </a:t>
            </a:r>
            <a:r>
              <a:rPr lang="en-US" b="1">
                <a:solidFill>
                  <a:srgbClr val="FF0000"/>
                </a:solidFill>
              </a:rPr>
              <a:t>$1,077,851</a:t>
            </a:r>
            <a:endParaRPr lang="en-US" b="1">
              <a:solidFill>
                <a:srgbClr val="FF0000"/>
              </a:solidFill>
              <a:ea typeface="Calibri"/>
              <a:cs typeface="Calibri"/>
            </a:endParaRPr>
          </a:p>
          <a:p>
            <a:endParaRPr lang="en-US" b="1" u="sng">
              <a:ea typeface="Calibri"/>
              <a:cs typeface="Calibri"/>
            </a:endParaRPr>
          </a:p>
          <a:p>
            <a:r>
              <a:rPr lang="en-US" b="1" u="sng"/>
              <a:t>COMCAST FRANCHISE FEES</a:t>
            </a:r>
            <a:endParaRPr lang="en-US" b="1" u="sng">
              <a:ea typeface="Calibri"/>
              <a:cs typeface="Calibri"/>
            </a:endParaRPr>
          </a:p>
          <a:p>
            <a:r>
              <a:rPr lang="en-US" b="1" u="sng"/>
              <a:t>FY2027 PROJECTED :</a:t>
            </a:r>
            <a:endParaRPr lang="en-US" b="1" u="sng">
              <a:ea typeface="Calibri"/>
              <a:cs typeface="Calibri"/>
            </a:endParaRPr>
          </a:p>
          <a:p>
            <a:r>
              <a:rPr lang="en-US" b="1"/>
              <a:t>$786,980</a:t>
            </a:r>
            <a:endParaRPr lang="en-US" b="1">
              <a:ea typeface="Calibri"/>
              <a:cs typeface="Calibri"/>
            </a:endParaRPr>
          </a:p>
          <a:p>
            <a:endParaRPr lang="en-US" b="1">
              <a:ea typeface="Calibri"/>
              <a:cs typeface="Calibri"/>
            </a:endParaRPr>
          </a:p>
          <a:p>
            <a:r>
              <a:rPr lang="en-US" b="1" u="sng"/>
              <a:t>NCC Funds FY26 Projected:</a:t>
            </a:r>
            <a:endParaRPr lang="en-US" b="1" u="sng">
              <a:ea typeface="Calibri"/>
              <a:cs typeface="Calibri"/>
            </a:endParaRPr>
          </a:p>
          <a:p>
            <a:r>
              <a:rPr lang="en-US" b="1"/>
              <a:t>$34,000       </a:t>
            </a:r>
            <a:endParaRPr lang="en-US" b="1">
              <a:ea typeface="Calibri"/>
              <a:cs typeface="Calibri"/>
            </a:endParaRPr>
          </a:p>
          <a:p>
            <a:endParaRPr lang="en-US" sz="1400" b="1" u="sng">
              <a:ea typeface="Calibri"/>
              <a:cs typeface="Calibri"/>
            </a:endParaRPr>
          </a:p>
          <a:p>
            <a:r>
              <a:rPr lang="en-US" sz="1400" b="1" u="sng"/>
              <a:t>CVT FUND BALANCE AS OF 6/30/25:</a:t>
            </a:r>
            <a:endParaRPr lang="en-US" sz="1400" b="1" u="sng">
              <a:ea typeface="Calibri"/>
              <a:cs typeface="Calibri"/>
            </a:endParaRPr>
          </a:p>
          <a:p>
            <a:r>
              <a:rPr lang="en-US" sz="2400" b="1"/>
              <a:t>$1.936M</a:t>
            </a:r>
            <a:endParaRPr lang="en-US" sz="2000" b="1">
              <a:ea typeface="Calibri"/>
              <a:cs typeface="Calibri"/>
            </a:endParaRPr>
          </a:p>
        </p:txBody>
      </p:sp>
      <p:sp>
        <p:nvSpPr>
          <p:cNvPr id="5" name="Slide Number Placeholder 4">
            <a:extLst>
              <a:ext uri="{FF2B5EF4-FFF2-40B4-BE49-F238E27FC236}">
                <a16:creationId xmlns:a16="http://schemas.microsoft.com/office/drawing/2014/main" id="{2F3CAC15-98BC-630A-1FCC-26F34C8B72F7}"/>
              </a:ext>
            </a:extLst>
          </p:cNvPr>
          <p:cNvSpPr>
            <a:spLocks noGrp="1"/>
          </p:cNvSpPr>
          <p:nvPr>
            <p:ph type="sldNum" sz="quarter" idx="12"/>
          </p:nvPr>
        </p:nvSpPr>
        <p:spPr/>
        <p:txBody>
          <a:bodyPr/>
          <a:lstStyle/>
          <a:p>
            <a:fld id="{1EFD85F0-C7B9-4E2B-A6E2-651C8B36BE83}" type="slidenum">
              <a:rPr lang="en-US" smtClean="0"/>
              <a:t>18</a:t>
            </a:fld>
            <a:endParaRPr lang="en-US"/>
          </a:p>
        </p:txBody>
      </p:sp>
      <p:pic>
        <p:nvPicPr>
          <p:cNvPr id="8" name="Picture 7">
            <a:extLst>
              <a:ext uri="{FF2B5EF4-FFF2-40B4-BE49-F238E27FC236}">
                <a16:creationId xmlns:a16="http://schemas.microsoft.com/office/drawing/2014/main" id="{47087C20-0912-2E1C-2FB9-18FB9C3356AD}"/>
              </a:ext>
            </a:extLst>
          </p:cNvPr>
          <p:cNvPicPr>
            <a:picLocks noChangeAspect="1"/>
          </p:cNvPicPr>
          <p:nvPr/>
        </p:nvPicPr>
        <p:blipFill>
          <a:blip r:embed="rId2"/>
          <a:stretch>
            <a:fillRect/>
          </a:stretch>
        </p:blipFill>
        <p:spPr>
          <a:xfrm flipH="1">
            <a:off x="10629154" y="-3050"/>
            <a:ext cx="1334203" cy="1162753"/>
          </a:xfrm>
          <a:prstGeom prst="rect">
            <a:avLst/>
          </a:prstGeom>
        </p:spPr>
      </p:pic>
      <p:sp>
        <p:nvSpPr>
          <p:cNvPr id="9" name="Oval 8">
            <a:extLst>
              <a:ext uri="{FF2B5EF4-FFF2-40B4-BE49-F238E27FC236}">
                <a16:creationId xmlns:a16="http://schemas.microsoft.com/office/drawing/2014/main" id="{6FF82B50-2286-1D0D-5375-79230CDE946C}"/>
              </a:ext>
            </a:extLst>
          </p:cNvPr>
          <p:cNvSpPr/>
          <p:nvPr/>
        </p:nvSpPr>
        <p:spPr>
          <a:xfrm>
            <a:off x="3133725" y="3962400"/>
            <a:ext cx="1952625" cy="1837918"/>
          </a:xfrm>
          <a:prstGeom prst="ellips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u="sng">
                <a:solidFill>
                  <a:schemeClr val="tx1">
                    <a:lumMod val="85000"/>
                    <a:lumOff val="15000"/>
                  </a:schemeClr>
                </a:solidFill>
              </a:rPr>
              <a:t>Funding Gap </a:t>
            </a:r>
            <a:r>
              <a:rPr lang="en-US" sz="1600"/>
              <a:t>: </a:t>
            </a:r>
            <a:r>
              <a:rPr lang="en-US" sz="1600" b="1">
                <a:solidFill>
                  <a:srgbClr val="FF0000"/>
                </a:solidFill>
              </a:rPr>
              <a:t>$256K</a:t>
            </a:r>
          </a:p>
        </p:txBody>
      </p:sp>
    </p:spTree>
    <p:extLst>
      <p:ext uri="{BB962C8B-B14F-4D97-AF65-F5344CB8AC3E}">
        <p14:creationId xmlns:p14="http://schemas.microsoft.com/office/powerpoint/2010/main" val="2601689547"/>
      </p:ext>
    </p:extLst>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F0C0C-B5B4-4233-ADF8-B9A1EE53786F}"/>
              </a:ext>
            </a:extLst>
          </p:cNvPr>
          <p:cNvSpPr>
            <a:spLocks noGrp="1"/>
          </p:cNvSpPr>
          <p:nvPr>
            <p:ph sz="half" idx="13"/>
          </p:nvPr>
        </p:nvSpPr>
        <p:spPr>
          <a:xfrm>
            <a:off x="4900058" y="1076076"/>
            <a:ext cx="2387725" cy="500329"/>
          </a:xfrm>
        </p:spPr>
        <p:txBody>
          <a:bodyPr vert="horz" lIns="0" tIns="45720" rIns="0" bIns="45720" rtlCol="0" anchor="t">
            <a:noAutofit/>
          </a:bodyPr>
          <a:lstStyle/>
          <a:p>
            <a:r>
              <a:rPr lang="en-US" sz="3200" u="sng">
                <a:solidFill>
                  <a:srgbClr val="002060"/>
                </a:solidFill>
              </a:rPr>
              <a:t>POSITIONS</a:t>
            </a:r>
          </a:p>
        </p:txBody>
      </p:sp>
      <p:sp>
        <p:nvSpPr>
          <p:cNvPr id="4" name="Content Placeholder 3">
            <a:extLst>
              <a:ext uri="{FF2B5EF4-FFF2-40B4-BE49-F238E27FC236}">
                <a16:creationId xmlns:a16="http://schemas.microsoft.com/office/drawing/2014/main" id="{3627BF58-4125-C3F6-DE27-DEADC1B33424}"/>
              </a:ext>
            </a:extLst>
          </p:cNvPr>
          <p:cNvSpPr>
            <a:spLocks noGrp="1"/>
          </p:cNvSpPr>
          <p:nvPr>
            <p:ph sz="half" idx="2"/>
          </p:nvPr>
        </p:nvSpPr>
        <p:spPr>
          <a:xfrm>
            <a:off x="267030" y="1882829"/>
            <a:ext cx="12164733" cy="5489382"/>
          </a:xfrm>
        </p:spPr>
        <p:txBody>
          <a:bodyPr>
            <a:normAutofit/>
          </a:bodyPr>
          <a:lstStyle/>
          <a:p>
            <a:pPr marL="0" indent="0">
              <a:buNone/>
            </a:pPr>
            <a:r>
              <a:rPr lang="en-US" b="1" u="sng"/>
              <a:t>Total Positions:</a:t>
            </a:r>
          </a:p>
          <a:p>
            <a:pPr marL="457200" lvl="1" indent="0">
              <a:buNone/>
            </a:pPr>
            <a:r>
              <a:rPr lang="en-US"/>
              <a:t>WITN : </a:t>
            </a:r>
            <a:r>
              <a:rPr lang="en-US" b="1"/>
              <a:t>5</a:t>
            </a:r>
          </a:p>
          <a:p>
            <a:pPr marL="457200" lvl="1" indent="0">
              <a:buNone/>
            </a:pPr>
            <a:r>
              <a:rPr lang="en-US"/>
              <a:t>Council Staff: </a:t>
            </a:r>
            <a:r>
              <a:rPr lang="en-US" b="1"/>
              <a:t>10</a:t>
            </a:r>
          </a:p>
          <a:p>
            <a:pPr marL="457200" lvl="1" indent="0">
              <a:buNone/>
            </a:pPr>
            <a:r>
              <a:rPr lang="en-US"/>
              <a:t>Council Members: </a:t>
            </a:r>
            <a:r>
              <a:rPr lang="en-US" b="1"/>
              <a:t>13</a:t>
            </a:r>
          </a:p>
          <a:p>
            <a:pPr marL="457200" lvl="1" indent="0">
              <a:buNone/>
            </a:pPr>
            <a:endParaRPr lang="en-US"/>
          </a:p>
          <a:p>
            <a:pPr marL="0" indent="0">
              <a:buNone/>
            </a:pPr>
            <a:r>
              <a:rPr lang="en-US" b="1" u="sng"/>
              <a:t>Vacancies:</a:t>
            </a:r>
          </a:p>
          <a:p>
            <a:pPr marL="457200" lvl="1" indent="0">
              <a:buNone/>
            </a:pPr>
            <a:r>
              <a:rPr lang="en-US" b="1" u="sng"/>
              <a:t>Dir. of Education Advocacy </a:t>
            </a:r>
            <a:r>
              <a:rPr lang="en-US"/>
              <a:t>– vacant since 3/8/26</a:t>
            </a:r>
          </a:p>
          <a:p>
            <a:pPr marL="457200" lvl="1" indent="0">
              <a:buNone/>
            </a:pPr>
            <a:r>
              <a:rPr lang="en-US" b="1" u="sng"/>
              <a:t>Part-Time Communications Assistant</a:t>
            </a:r>
            <a:r>
              <a:rPr lang="en-US"/>
              <a:t> – vacant since 10/23/2025</a:t>
            </a:r>
            <a:endParaRPr lang="en-US">
              <a:ea typeface="Calibri"/>
              <a:cs typeface="Calibri"/>
            </a:endParaRPr>
          </a:p>
          <a:p>
            <a:pPr marL="457200" lvl="1" indent="0">
              <a:buNone/>
            </a:pPr>
            <a:endParaRPr lang="en-US"/>
          </a:p>
        </p:txBody>
      </p:sp>
      <p:sp>
        <p:nvSpPr>
          <p:cNvPr id="2" name="Slide Number Placeholder 1">
            <a:extLst>
              <a:ext uri="{FF2B5EF4-FFF2-40B4-BE49-F238E27FC236}">
                <a16:creationId xmlns:a16="http://schemas.microsoft.com/office/drawing/2014/main" id="{4FA39046-43D5-E2FA-3B1D-20A86A4C34E2}"/>
              </a:ext>
            </a:extLst>
          </p:cNvPr>
          <p:cNvSpPr>
            <a:spLocks noGrp="1"/>
          </p:cNvSpPr>
          <p:nvPr>
            <p:ph type="sldNum" sz="quarter" idx="16"/>
          </p:nvPr>
        </p:nvSpPr>
        <p:spPr/>
        <p:txBody>
          <a:bodyPr/>
          <a:lstStyle/>
          <a:p>
            <a:fld id="{1EFD85F0-C7B9-4E2B-A6E2-651C8B36BE83}" type="slidenum">
              <a:rPr lang="en-US" smtClean="0"/>
              <a:t>19</a:t>
            </a:fld>
            <a:endParaRPr lang="en-US"/>
          </a:p>
        </p:txBody>
      </p:sp>
    </p:spTree>
    <p:extLst>
      <p:ext uri="{BB962C8B-B14F-4D97-AF65-F5344CB8AC3E}">
        <p14:creationId xmlns:p14="http://schemas.microsoft.com/office/powerpoint/2010/main" val="32996389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application&#10;&#10;AI-generated content may be incorrect.">
            <a:extLst>
              <a:ext uri="{FF2B5EF4-FFF2-40B4-BE49-F238E27FC236}">
                <a16:creationId xmlns:a16="http://schemas.microsoft.com/office/drawing/2014/main" id="{C27D2175-671B-95E2-DDD0-A23BF3430D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143" y="153081"/>
            <a:ext cx="11647714" cy="6551839"/>
          </a:xfrm>
          <a:prstGeom prst="rect">
            <a:avLst/>
          </a:prstGeom>
        </p:spPr>
      </p:pic>
      <p:pic>
        <p:nvPicPr>
          <p:cNvPr id="587" name="Picture 586">
            <a:extLst>
              <a:ext uri="{FF2B5EF4-FFF2-40B4-BE49-F238E27FC236}">
                <a16:creationId xmlns:a16="http://schemas.microsoft.com/office/drawing/2014/main" id="{74BE4CA6-6EAC-83E6-D4A0-D1737F2FB648}"/>
              </a:ext>
            </a:extLst>
          </p:cNvPr>
          <p:cNvPicPr>
            <a:picLocks noChangeAspect="1"/>
          </p:cNvPicPr>
          <p:nvPr/>
        </p:nvPicPr>
        <p:blipFill>
          <a:blip r:embed="rId3"/>
          <a:stretch>
            <a:fillRect/>
          </a:stretch>
        </p:blipFill>
        <p:spPr>
          <a:xfrm flipH="1">
            <a:off x="10265945" y="153080"/>
            <a:ext cx="1387212" cy="1162753"/>
          </a:xfrm>
          <a:prstGeom prst="rect">
            <a:avLst/>
          </a:prstGeom>
        </p:spPr>
      </p:pic>
    </p:spTree>
    <p:extLst>
      <p:ext uri="{BB962C8B-B14F-4D97-AF65-F5344CB8AC3E}">
        <p14:creationId xmlns:p14="http://schemas.microsoft.com/office/powerpoint/2010/main" val="4261932147"/>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AE05F-1C45-8E29-8969-937B1B421C2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53FFFBD-B019-34E2-EF78-B420A16B4536}"/>
              </a:ext>
            </a:extLst>
          </p:cNvPr>
          <p:cNvSpPr>
            <a:spLocks noGrp="1"/>
          </p:cNvSpPr>
          <p:nvPr>
            <p:ph sz="half" idx="2"/>
          </p:nvPr>
        </p:nvSpPr>
        <p:spPr>
          <a:xfrm>
            <a:off x="1329234" y="842017"/>
            <a:ext cx="8955292" cy="590411"/>
          </a:xfrm>
        </p:spPr>
        <p:txBody>
          <a:bodyPr>
            <a:normAutofit/>
          </a:bodyPr>
          <a:lstStyle/>
          <a:p>
            <a:pPr marL="0" indent="0" algn="ctr">
              <a:buNone/>
            </a:pPr>
            <a:r>
              <a:rPr lang="en-US" sz="3200" b="1" u="sng">
                <a:solidFill>
                  <a:srgbClr val="002060"/>
                </a:solidFill>
                <a:ea typeface="Calibri"/>
                <a:cs typeface="Calibri"/>
              </a:rPr>
              <a:t>CONTACT- </a:t>
            </a:r>
            <a:r>
              <a:rPr lang="en-US" sz="3200" b="1" u="sng">
                <a:solidFill>
                  <a:srgbClr val="002060"/>
                </a:solidFill>
                <a:ea typeface="+mn-lt"/>
                <a:cs typeface="+mn-lt"/>
              </a:rPr>
              <a:t>WWW.WILMINGTONCITYCOUNCIL.COM</a:t>
            </a:r>
          </a:p>
          <a:p>
            <a:pPr marL="0" indent="0">
              <a:buNone/>
            </a:pPr>
            <a:endParaRPr lang="en-US">
              <a:ea typeface="Calibri" panose="020F0502020204030204"/>
              <a:cs typeface="Calibri" panose="020F0502020204030204"/>
            </a:endParaRPr>
          </a:p>
        </p:txBody>
      </p:sp>
      <p:sp>
        <p:nvSpPr>
          <p:cNvPr id="2" name="Slide Number Placeholder 1">
            <a:extLst>
              <a:ext uri="{FF2B5EF4-FFF2-40B4-BE49-F238E27FC236}">
                <a16:creationId xmlns:a16="http://schemas.microsoft.com/office/drawing/2014/main" id="{60EAC2FD-6925-1643-AA9B-31B134A057B3}"/>
              </a:ext>
            </a:extLst>
          </p:cNvPr>
          <p:cNvSpPr>
            <a:spLocks noGrp="1"/>
          </p:cNvSpPr>
          <p:nvPr>
            <p:ph type="sldNum" sz="quarter" idx="16"/>
          </p:nvPr>
        </p:nvSpPr>
        <p:spPr/>
        <p:txBody>
          <a:bodyPr/>
          <a:lstStyle/>
          <a:p>
            <a:fld id="{1EFD85F0-C7B9-4E2B-A6E2-651C8B36BE83}" type="slidenum">
              <a:rPr lang="en-US" smtClean="0"/>
              <a:t>21</a:t>
            </a:fld>
            <a:endParaRPr lang="en-US"/>
          </a:p>
        </p:txBody>
      </p:sp>
      <p:pic>
        <p:nvPicPr>
          <p:cNvPr id="8" name="Picture 7">
            <a:extLst>
              <a:ext uri="{FF2B5EF4-FFF2-40B4-BE49-F238E27FC236}">
                <a16:creationId xmlns:a16="http://schemas.microsoft.com/office/drawing/2014/main" id="{C8B3EE03-11CE-635E-76D9-0FD4833E258E}"/>
              </a:ext>
            </a:extLst>
          </p:cNvPr>
          <p:cNvPicPr>
            <a:picLocks noChangeAspect="1"/>
          </p:cNvPicPr>
          <p:nvPr/>
        </p:nvPicPr>
        <p:blipFill>
          <a:blip r:embed="rId2"/>
          <a:srcRect l="1296" t="3801" r="864" b="-783"/>
          <a:stretch/>
        </p:blipFill>
        <p:spPr>
          <a:xfrm>
            <a:off x="9137945" y="2688832"/>
            <a:ext cx="2923762" cy="3751614"/>
          </a:xfrm>
          <a:prstGeom prst="rect">
            <a:avLst/>
          </a:prstGeom>
        </p:spPr>
      </p:pic>
      <p:sp>
        <p:nvSpPr>
          <p:cNvPr id="9" name="TextBox 8">
            <a:extLst>
              <a:ext uri="{FF2B5EF4-FFF2-40B4-BE49-F238E27FC236}">
                <a16:creationId xmlns:a16="http://schemas.microsoft.com/office/drawing/2014/main" id="{9266E603-4AFB-4B5E-E917-D5658393A37A}"/>
              </a:ext>
            </a:extLst>
          </p:cNvPr>
          <p:cNvSpPr txBox="1"/>
          <p:nvPr/>
        </p:nvSpPr>
        <p:spPr>
          <a:xfrm>
            <a:off x="255940" y="1430929"/>
            <a:ext cx="11096116" cy="1452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lnSpc>
                <a:spcPct val="150000"/>
              </a:lnSpc>
              <a:spcBef>
                <a:spcPts val="500"/>
              </a:spcBef>
            </a:pPr>
            <a:r>
              <a:rPr lang="en-US" sz="2000">
                <a:ea typeface="Calibri"/>
                <a:cs typeface="Calibri"/>
              </a:rPr>
              <a:t>Louis L. Redding City/County Building  •  800 N. French Street, 9th Floor  •  Wilmington, DE 19801</a:t>
            </a:r>
            <a:endParaRPr lang="en-US"/>
          </a:p>
          <a:p>
            <a:pPr lvl="1" algn="ctr">
              <a:lnSpc>
                <a:spcPct val="150000"/>
              </a:lnSpc>
              <a:spcBef>
                <a:spcPts val="500"/>
              </a:spcBef>
            </a:pPr>
            <a:r>
              <a:rPr lang="en-US" sz="2000">
                <a:ea typeface="Calibri"/>
                <a:cs typeface="Calibri"/>
              </a:rPr>
              <a:t>Phone: (302) 576-2140  •  Fax: (302) 571-4071  •  Hours: Monday-Friday 8:30 a.m. - 4:30 p.m.</a:t>
            </a:r>
          </a:p>
          <a:p>
            <a:pPr algn="ctr">
              <a:lnSpc>
                <a:spcPct val="150000"/>
              </a:lnSpc>
            </a:pPr>
            <a:endParaRPr lang="en-US">
              <a:ea typeface="Calibri"/>
              <a:cs typeface="Calibri"/>
            </a:endParaRPr>
          </a:p>
        </p:txBody>
      </p:sp>
      <p:pic>
        <p:nvPicPr>
          <p:cNvPr id="3" name="Picture 2">
            <a:extLst>
              <a:ext uri="{FF2B5EF4-FFF2-40B4-BE49-F238E27FC236}">
                <a16:creationId xmlns:a16="http://schemas.microsoft.com/office/drawing/2014/main" id="{AEC30154-7B0E-E5D1-0933-9C4D00E471E1}"/>
              </a:ext>
            </a:extLst>
          </p:cNvPr>
          <p:cNvPicPr>
            <a:picLocks noChangeAspect="1"/>
          </p:cNvPicPr>
          <p:nvPr/>
        </p:nvPicPr>
        <p:blipFill>
          <a:blip r:embed="rId3"/>
          <a:stretch>
            <a:fillRect/>
          </a:stretch>
        </p:blipFill>
        <p:spPr>
          <a:xfrm>
            <a:off x="140563" y="2811710"/>
            <a:ext cx="8996040" cy="3605456"/>
          </a:xfrm>
          <a:prstGeom prst="rect">
            <a:avLst/>
          </a:prstGeom>
        </p:spPr>
      </p:pic>
    </p:spTree>
    <p:extLst>
      <p:ext uri="{BB962C8B-B14F-4D97-AF65-F5344CB8AC3E}">
        <p14:creationId xmlns:p14="http://schemas.microsoft.com/office/powerpoint/2010/main" val="22109800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7A77AB566C414A869DB19D23270DFA" ma:contentTypeVersion="2" ma:contentTypeDescription="Create a new document." ma:contentTypeScope="" ma:versionID="b6f852304db76f1fe984c1706d8de326">
  <xsd:schema xmlns:xsd="http://www.w3.org/2001/XMLSchema" xmlns:xs="http://www.w3.org/2001/XMLSchema" xmlns:p="http://schemas.microsoft.com/office/2006/metadata/properties" xmlns:ns2="9e0ba56f-cfd2-4adc-94f0-8b64bdc4615f" targetNamespace="http://schemas.microsoft.com/office/2006/metadata/properties" ma:root="true" ma:fieldsID="be62af0051405dc95af935038d08ca17" ns2:_="">
    <xsd:import namespace="9e0ba56f-cfd2-4adc-94f0-8b64bdc4615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0ba56f-cfd2-4adc-94f0-8b64bdc461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EFA1D6-24CF-4052-8F02-26C59E389A12}">
  <ds:schemaRefs>
    <ds:schemaRef ds:uri="9e0ba56f-cfd2-4adc-94f0-8b64bdc46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71944FA-BFBD-451F-8809-C613EB95FE35}">
  <ds:schemaRefs>
    <ds:schemaRef ds:uri="http://schemas.microsoft.com/sharepoint/v3/contenttype/forms"/>
  </ds:schemaRefs>
</ds:datastoreItem>
</file>

<file path=customXml/itemProps3.xml><?xml version="1.0" encoding="utf-8"?>
<ds:datastoreItem xmlns:ds="http://schemas.openxmlformats.org/officeDocument/2006/customXml" ds:itemID="{5897E904-67F6-421D-8A6E-559C5CBA1FCB}">
  <ds:schemaRefs>
    <ds:schemaRef ds:uri="9e0ba56f-cfd2-4adc-94f0-8b64bdc4615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21</Slides>
  <Notes>0</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City Council/Purview  </vt:lpstr>
      <vt:lpstr>Standing Committees of City Council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FUNDING GAP/ FRANCHISE FEES TO WITN BUDGET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2024 Budget Hearings Real estate &amp; Housing department</dc:title>
  <dc:creator>John M. Wehmeyer</dc:creator>
  <cp:revision>4</cp:revision>
  <cp:lastPrinted>2024-03-27T12:26:57Z</cp:lastPrinted>
  <dcterms:created xsi:type="dcterms:W3CDTF">2023-02-09T18:35:57Z</dcterms:created>
  <dcterms:modified xsi:type="dcterms:W3CDTF">2026-04-01T17:21:55Z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0x010100747A77AB566C414A869DB19D23270DFA</vt:lpwstr>
  </property>
</Properties>
</file>