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400" r:id="rId5"/>
    <p:sldId id="770" r:id="rId6"/>
    <p:sldId id="304" r:id="rId7"/>
    <p:sldId id="330" r:id="rId8"/>
    <p:sldId id="638" r:id="rId9"/>
    <p:sldId id="774" r:id="rId10"/>
    <p:sldId id="784" r:id="rId11"/>
    <p:sldId id="775" r:id="rId12"/>
    <p:sldId id="785" r:id="rId13"/>
    <p:sldId id="776" r:id="rId14"/>
    <p:sldId id="786" r:id="rId15"/>
    <p:sldId id="787" r:id="rId16"/>
    <p:sldId id="798" r:id="rId17"/>
    <p:sldId id="799" r:id="rId18"/>
    <p:sldId id="789" r:id="rId19"/>
    <p:sldId id="788" r:id="rId20"/>
    <p:sldId id="777" r:id="rId21"/>
    <p:sldId id="794" r:id="rId22"/>
    <p:sldId id="795" r:id="rId23"/>
    <p:sldId id="778" r:id="rId24"/>
    <p:sldId id="793" r:id="rId25"/>
    <p:sldId id="779" r:id="rId26"/>
    <p:sldId id="800" r:id="rId27"/>
    <p:sldId id="801" r:id="rId28"/>
    <p:sldId id="796" r:id="rId29"/>
    <p:sldId id="797" r:id="rId30"/>
    <p:sldId id="802" r:id="rId31"/>
    <p:sldId id="780" r:id="rId32"/>
    <p:sldId id="792" r:id="rId33"/>
    <p:sldId id="781" r:id="rId34"/>
    <p:sldId id="790" r:id="rId35"/>
    <p:sldId id="791" r:id="rId36"/>
    <p:sldId id="782" r:id="rId37"/>
    <p:sldId id="363"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7A78D3-CA5E-2F18-A745-BBD6F082A4FA}" name="Sean J. Park" initials="SP" userId="S::sjpark@wilmingtonde.gov::d71260b7-28bc-442e-aab1-15584217a0a9" providerId="AD"/>
  <p188:author id="{901AC8DB-51D1-66B9-6E5A-EAE1EA22FFB4}" name="James C. Williams" initials="JW" userId="S::jcwilliams@wilmingtonde.gov::16e45a41-261b-4f2d-9fc6-011cf83a8d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A4E77E-EC11-C7C9-2FEB-7D8022A5850B}" v="102" vWet="103" dt="2026-04-20T18:55:00.230"/>
    <p1510:client id="{2F979AC4-143D-9D5A-73C1-A6A8F2E70CD6}" v="1" dt="2026-04-20T17:27:55.859"/>
    <p1510:client id="{A7249762-CC1B-466B-BF2E-F689C1683F3E}" v="356" dt="2026-04-20T18:55:02.551"/>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A91F4D-1569-479D-96DE-AC4BF6D8EDC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F9ED937-2104-4932-9642-D0DDBED685D1}">
      <dgm:prSet/>
      <dgm:spPr/>
      <dgm:t>
        <a:bodyPr/>
        <a:lstStyle/>
        <a:p>
          <a:r>
            <a:rPr lang="en-US">
              <a:latin typeface="Open Sans"/>
              <a:ea typeface="Open Sans"/>
              <a:cs typeface="Open Sans"/>
            </a:rPr>
            <a:t>Strategic Fund</a:t>
          </a:r>
        </a:p>
      </dgm:t>
    </dgm:pt>
    <dgm:pt modelId="{F02E0C0A-93D2-47A7-B1BF-DD6920F67C9D}" type="parTrans" cxnId="{03A65A70-B850-4CCA-A1E5-6EAA54766082}">
      <dgm:prSet/>
      <dgm:spPr/>
      <dgm:t>
        <a:bodyPr/>
        <a:lstStyle/>
        <a:p>
          <a:endParaRPr lang="en-US"/>
        </a:p>
      </dgm:t>
    </dgm:pt>
    <dgm:pt modelId="{D568F605-4003-4FF1-B0C9-46CEF44DFE35}" type="sibTrans" cxnId="{03A65A70-B850-4CCA-A1E5-6EAA54766082}">
      <dgm:prSet/>
      <dgm:spPr/>
      <dgm:t>
        <a:bodyPr/>
        <a:lstStyle/>
        <a:p>
          <a:endParaRPr lang="en-US"/>
        </a:p>
      </dgm:t>
    </dgm:pt>
    <dgm:pt modelId="{1AC22A6C-F40C-4DF8-875C-E53DC056F5E3}">
      <dgm:prSet/>
      <dgm:spPr/>
      <dgm:t>
        <a:bodyPr/>
        <a:lstStyle/>
        <a:p>
          <a:pPr rtl="0"/>
          <a:r>
            <a:rPr lang="en-US">
              <a:latin typeface="Open Sans"/>
              <a:ea typeface="Open Sans"/>
              <a:cs typeface="Open Sans"/>
            </a:rPr>
            <a:t>Small Business Development &amp; Set-Aside</a:t>
          </a:r>
        </a:p>
      </dgm:t>
    </dgm:pt>
    <dgm:pt modelId="{AE420E88-A5BD-46A2-BC23-0E16FD1FE055}" type="parTrans" cxnId="{621D1F19-9310-4CAB-8DAF-1322F6BF8F86}">
      <dgm:prSet/>
      <dgm:spPr/>
      <dgm:t>
        <a:bodyPr/>
        <a:lstStyle/>
        <a:p>
          <a:endParaRPr lang="en-US"/>
        </a:p>
      </dgm:t>
    </dgm:pt>
    <dgm:pt modelId="{73492322-4D8A-4197-A80B-3461C3A2BB98}" type="sibTrans" cxnId="{621D1F19-9310-4CAB-8DAF-1322F6BF8F86}">
      <dgm:prSet/>
      <dgm:spPr/>
      <dgm:t>
        <a:bodyPr/>
        <a:lstStyle/>
        <a:p>
          <a:endParaRPr lang="en-US"/>
        </a:p>
      </dgm:t>
    </dgm:pt>
    <dgm:pt modelId="{A258C28B-74DA-47FD-BDF6-EA451C86545F}">
      <dgm:prSet/>
      <dgm:spPr/>
      <dgm:t>
        <a:bodyPr/>
        <a:lstStyle/>
        <a:p>
          <a:r>
            <a:rPr lang="en-US">
              <a:latin typeface="Open Sans"/>
              <a:ea typeface="Open Sans"/>
              <a:cs typeface="Open Sans"/>
            </a:rPr>
            <a:t>Attraction</a:t>
          </a:r>
        </a:p>
      </dgm:t>
    </dgm:pt>
    <dgm:pt modelId="{2AD9AB6C-6F5C-4D5E-9627-860E34B37D42}" type="parTrans" cxnId="{DD44F042-F4C9-4270-B1D4-E4C79EF06857}">
      <dgm:prSet/>
      <dgm:spPr/>
      <dgm:t>
        <a:bodyPr/>
        <a:lstStyle/>
        <a:p>
          <a:endParaRPr lang="en-US"/>
        </a:p>
      </dgm:t>
    </dgm:pt>
    <dgm:pt modelId="{5C932FCD-C7D5-4E8E-9EE1-1656F5723431}" type="sibTrans" cxnId="{DD44F042-F4C9-4270-B1D4-E4C79EF06857}">
      <dgm:prSet/>
      <dgm:spPr/>
      <dgm:t>
        <a:bodyPr/>
        <a:lstStyle/>
        <a:p>
          <a:endParaRPr lang="en-US"/>
        </a:p>
      </dgm:t>
    </dgm:pt>
    <dgm:pt modelId="{6B172B23-1D1E-4E34-8F05-0F42E8383368}">
      <dgm:prSet/>
      <dgm:spPr/>
      <dgm:t>
        <a:bodyPr/>
        <a:lstStyle/>
        <a:p>
          <a:r>
            <a:rPr lang="en-US">
              <a:latin typeface="Open Sans"/>
              <a:ea typeface="Open Sans"/>
              <a:cs typeface="Open Sans"/>
            </a:rPr>
            <a:t>Retention</a:t>
          </a:r>
        </a:p>
      </dgm:t>
    </dgm:pt>
    <dgm:pt modelId="{62950432-964D-43F1-9572-651943A6F5C7}" type="parTrans" cxnId="{235031A6-4967-4693-9AA1-B9C1FE070BD6}">
      <dgm:prSet/>
      <dgm:spPr/>
      <dgm:t>
        <a:bodyPr/>
        <a:lstStyle/>
        <a:p>
          <a:endParaRPr lang="en-US"/>
        </a:p>
      </dgm:t>
    </dgm:pt>
    <dgm:pt modelId="{951123FB-455A-4455-A79A-E752E619CB4E}" type="sibTrans" cxnId="{235031A6-4967-4693-9AA1-B9C1FE070BD6}">
      <dgm:prSet/>
      <dgm:spPr/>
      <dgm:t>
        <a:bodyPr/>
        <a:lstStyle/>
        <a:p>
          <a:endParaRPr lang="en-US"/>
        </a:p>
      </dgm:t>
    </dgm:pt>
    <dgm:pt modelId="{43D126FD-FE60-4B39-B6A7-5720F8CE0E03}">
      <dgm:prSet/>
      <dgm:spPr/>
      <dgm:t>
        <a:bodyPr/>
        <a:lstStyle/>
        <a:p>
          <a:r>
            <a:rPr lang="en-US">
              <a:latin typeface="Open Sans"/>
              <a:ea typeface="Open Sans"/>
              <a:cs typeface="Open Sans"/>
            </a:rPr>
            <a:t>Property Investment </a:t>
          </a:r>
        </a:p>
      </dgm:t>
    </dgm:pt>
    <dgm:pt modelId="{67D2CE10-13D6-46FD-B54C-3DB80FB44EC3}" type="parTrans" cxnId="{7A5FC00E-6017-4BA8-BF6B-275B82BD0E7D}">
      <dgm:prSet/>
      <dgm:spPr/>
      <dgm:t>
        <a:bodyPr/>
        <a:lstStyle/>
        <a:p>
          <a:endParaRPr lang="en-US"/>
        </a:p>
      </dgm:t>
    </dgm:pt>
    <dgm:pt modelId="{35A8B09C-7B6E-4A7C-A158-560F8EA4C9C2}" type="sibTrans" cxnId="{7A5FC00E-6017-4BA8-BF6B-275B82BD0E7D}">
      <dgm:prSet/>
      <dgm:spPr/>
      <dgm:t>
        <a:bodyPr/>
        <a:lstStyle/>
        <a:p>
          <a:endParaRPr lang="en-US"/>
        </a:p>
      </dgm:t>
    </dgm:pt>
    <dgm:pt modelId="{3F6D370E-B018-4E83-8AD9-28BFC22BB5C7}">
      <dgm:prSet/>
      <dgm:spPr/>
      <dgm:t>
        <a:bodyPr/>
        <a:lstStyle/>
        <a:p>
          <a:r>
            <a:rPr lang="en-US">
              <a:latin typeface="Open Sans"/>
              <a:ea typeface="Open Sans"/>
              <a:cs typeface="Open Sans"/>
            </a:rPr>
            <a:t>Architecture and Engineering Study</a:t>
          </a:r>
        </a:p>
      </dgm:t>
    </dgm:pt>
    <dgm:pt modelId="{CAB055AA-DC84-48FE-94D5-A946D01505AD}" type="parTrans" cxnId="{0D0C9258-4374-4C52-A7C1-FD503DC5355F}">
      <dgm:prSet/>
      <dgm:spPr/>
      <dgm:t>
        <a:bodyPr/>
        <a:lstStyle/>
        <a:p>
          <a:endParaRPr lang="en-US"/>
        </a:p>
      </dgm:t>
    </dgm:pt>
    <dgm:pt modelId="{97755118-4C1D-4428-B98D-6891307C6C5B}" type="sibTrans" cxnId="{0D0C9258-4374-4C52-A7C1-FD503DC5355F}">
      <dgm:prSet/>
      <dgm:spPr/>
      <dgm:t>
        <a:bodyPr/>
        <a:lstStyle/>
        <a:p>
          <a:endParaRPr lang="en-US"/>
        </a:p>
      </dgm:t>
    </dgm:pt>
    <dgm:pt modelId="{7238F7B8-20D1-451C-A7D6-53F7C491859D}">
      <dgm:prSet/>
      <dgm:spPr/>
      <dgm:t>
        <a:bodyPr/>
        <a:lstStyle/>
        <a:p>
          <a:r>
            <a:rPr lang="en-US">
              <a:latin typeface="Open Sans"/>
              <a:ea typeface="Open Sans"/>
              <a:cs typeface="Open Sans"/>
            </a:rPr>
            <a:t>Façade Improvements</a:t>
          </a:r>
        </a:p>
      </dgm:t>
    </dgm:pt>
    <dgm:pt modelId="{C686DC34-EEBC-4A51-A6B4-AECD0B4A9C81}" type="parTrans" cxnId="{B6610FEE-4602-447E-8031-3511DFEBA871}">
      <dgm:prSet/>
      <dgm:spPr/>
      <dgm:t>
        <a:bodyPr/>
        <a:lstStyle/>
        <a:p>
          <a:endParaRPr lang="en-US"/>
        </a:p>
      </dgm:t>
    </dgm:pt>
    <dgm:pt modelId="{849D84B4-4B7D-4403-90BD-08F4530D172C}" type="sibTrans" cxnId="{B6610FEE-4602-447E-8031-3511DFEBA871}">
      <dgm:prSet/>
      <dgm:spPr/>
      <dgm:t>
        <a:bodyPr/>
        <a:lstStyle/>
        <a:p>
          <a:endParaRPr lang="en-US"/>
        </a:p>
      </dgm:t>
    </dgm:pt>
    <dgm:pt modelId="{6FF2B4DC-28C7-40E7-B981-D69BA406C945}">
      <dgm:prSet/>
      <dgm:spPr/>
      <dgm:t>
        <a:bodyPr/>
        <a:lstStyle/>
        <a:p>
          <a:r>
            <a:rPr lang="en-US">
              <a:latin typeface="Open Sans"/>
              <a:ea typeface="Open Sans"/>
              <a:cs typeface="Open Sans"/>
            </a:rPr>
            <a:t>Operating</a:t>
          </a:r>
          <a:r>
            <a:rPr lang="en-US"/>
            <a:t> </a:t>
          </a:r>
          <a:r>
            <a:rPr lang="en-US">
              <a:latin typeface="Open Sans"/>
              <a:ea typeface="Open Sans"/>
              <a:cs typeface="Open Sans"/>
            </a:rPr>
            <a:t>Budget</a:t>
          </a:r>
        </a:p>
      </dgm:t>
    </dgm:pt>
    <dgm:pt modelId="{5E237D71-A043-477D-9A46-B81852D53BF2}" type="parTrans" cxnId="{375E5D2E-DCBB-4247-B6DB-FDC751F68731}">
      <dgm:prSet/>
      <dgm:spPr/>
      <dgm:t>
        <a:bodyPr/>
        <a:lstStyle/>
        <a:p>
          <a:endParaRPr lang="en-US"/>
        </a:p>
      </dgm:t>
    </dgm:pt>
    <dgm:pt modelId="{31B16B69-EB69-4F01-8937-A43EF11BA9BB}" type="sibTrans" cxnId="{375E5D2E-DCBB-4247-B6DB-FDC751F68731}">
      <dgm:prSet/>
      <dgm:spPr/>
      <dgm:t>
        <a:bodyPr/>
        <a:lstStyle/>
        <a:p>
          <a:endParaRPr lang="en-US"/>
        </a:p>
      </dgm:t>
    </dgm:pt>
    <dgm:pt modelId="{BF0D64E4-FF3E-469F-9F8F-C83E4F5AC954}">
      <dgm:prSet/>
      <dgm:spPr/>
      <dgm:t>
        <a:bodyPr/>
        <a:lstStyle/>
        <a:p>
          <a:r>
            <a:rPr lang="en-US">
              <a:latin typeface="Open Sans"/>
              <a:ea typeface="Open Sans"/>
              <a:cs typeface="Open Sans"/>
            </a:rPr>
            <a:t>Consulting Budget </a:t>
          </a:r>
        </a:p>
      </dgm:t>
    </dgm:pt>
    <dgm:pt modelId="{E0CA0051-BBED-46A2-AE38-64730465C26E}" type="parTrans" cxnId="{858A5E85-0681-4333-87BD-0DC1AA8E8832}">
      <dgm:prSet/>
      <dgm:spPr/>
      <dgm:t>
        <a:bodyPr/>
        <a:lstStyle/>
        <a:p>
          <a:endParaRPr lang="en-US"/>
        </a:p>
      </dgm:t>
    </dgm:pt>
    <dgm:pt modelId="{D511BE55-41E4-4751-ADBE-3C4241B3F1A1}" type="sibTrans" cxnId="{858A5E85-0681-4333-87BD-0DC1AA8E8832}">
      <dgm:prSet/>
      <dgm:spPr/>
      <dgm:t>
        <a:bodyPr/>
        <a:lstStyle/>
        <a:p>
          <a:endParaRPr lang="en-US"/>
        </a:p>
      </dgm:t>
    </dgm:pt>
    <dgm:pt modelId="{2BB9DA89-C731-4C26-A425-6F6943CD3260}">
      <dgm:prSet/>
      <dgm:spPr/>
      <dgm:t>
        <a:bodyPr/>
        <a:lstStyle/>
        <a:p>
          <a:r>
            <a:rPr lang="en-US">
              <a:latin typeface="Open Sans"/>
              <a:ea typeface="Open Sans"/>
              <a:cs typeface="Open Sans"/>
            </a:rPr>
            <a:t>Advertising</a:t>
          </a:r>
        </a:p>
      </dgm:t>
    </dgm:pt>
    <dgm:pt modelId="{62A8C87C-D1C1-469D-8B10-059CE948CB5A}" type="parTrans" cxnId="{B00C287C-E5B3-468B-AE5E-FCEEB2923410}">
      <dgm:prSet/>
      <dgm:spPr/>
      <dgm:t>
        <a:bodyPr/>
        <a:lstStyle/>
        <a:p>
          <a:endParaRPr lang="en-US"/>
        </a:p>
      </dgm:t>
    </dgm:pt>
    <dgm:pt modelId="{517CE15F-0B88-42DD-B9EE-1D489818EED3}" type="sibTrans" cxnId="{B00C287C-E5B3-468B-AE5E-FCEEB2923410}">
      <dgm:prSet/>
      <dgm:spPr/>
      <dgm:t>
        <a:bodyPr/>
        <a:lstStyle/>
        <a:p>
          <a:endParaRPr lang="en-US"/>
        </a:p>
      </dgm:t>
    </dgm:pt>
    <dgm:pt modelId="{FF583F0E-C091-489B-9927-168CEE1A74A2}">
      <dgm:prSet/>
      <dgm:spPr/>
      <dgm:t>
        <a:bodyPr/>
        <a:lstStyle/>
        <a:p>
          <a:r>
            <a:rPr lang="en-US">
              <a:latin typeface="Open Sans"/>
              <a:ea typeface="Open Sans"/>
              <a:cs typeface="Open Sans"/>
            </a:rPr>
            <a:t>State</a:t>
          </a:r>
          <a:r>
            <a:rPr lang="en-US"/>
            <a:t> </a:t>
          </a:r>
          <a:r>
            <a:rPr lang="en-US">
              <a:latin typeface="Open Sans"/>
              <a:ea typeface="Open Sans"/>
              <a:cs typeface="Open Sans"/>
            </a:rPr>
            <a:t>Incentives</a:t>
          </a:r>
        </a:p>
      </dgm:t>
    </dgm:pt>
    <dgm:pt modelId="{86329825-AECB-4969-8C65-EFE86AD3D42A}" type="parTrans" cxnId="{36754F54-2DC2-4BA9-BC55-EFD042FB8F6A}">
      <dgm:prSet/>
      <dgm:spPr/>
      <dgm:t>
        <a:bodyPr/>
        <a:lstStyle/>
        <a:p>
          <a:endParaRPr lang="en-US"/>
        </a:p>
      </dgm:t>
    </dgm:pt>
    <dgm:pt modelId="{8CF4D053-4675-4B7D-B334-517978EFDF75}" type="sibTrans" cxnId="{36754F54-2DC2-4BA9-BC55-EFD042FB8F6A}">
      <dgm:prSet/>
      <dgm:spPr/>
      <dgm:t>
        <a:bodyPr/>
        <a:lstStyle/>
        <a:p>
          <a:endParaRPr lang="en-US"/>
        </a:p>
      </dgm:t>
    </dgm:pt>
    <dgm:pt modelId="{880A943B-5445-43E2-91F4-0DFDD9C8849A}">
      <dgm:prSe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Open Sans"/>
              <a:ea typeface="Open Sans"/>
              <a:cs typeface="Open Sans"/>
            </a:rPr>
            <a:t>Downtown Development District</a:t>
          </a:r>
        </a:p>
      </dgm:t>
    </dgm:pt>
    <dgm:pt modelId="{8B6DA01B-2D90-400A-8F44-A105369F9135}" type="parTrans" cxnId="{D3DF7EC1-0756-4910-8A35-B84C9355CCF1}">
      <dgm:prSet/>
      <dgm:spPr/>
      <dgm:t>
        <a:bodyPr/>
        <a:lstStyle/>
        <a:p>
          <a:endParaRPr lang="en-US"/>
        </a:p>
      </dgm:t>
    </dgm:pt>
    <dgm:pt modelId="{E0F8336B-5608-4814-90DC-D48FD28DB838}" type="sibTrans" cxnId="{D3DF7EC1-0756-4910-8A35-B84C9355CCF1}">
      <dgm:prSet/>
      <dgm:spPr/>
      <dgm:t>
        <a:bodyPr/>
        <a:lstStyle/>
        <a:p>
          <a:endParaRPr lang="en-US"/>
        </a:p>
      </dgm:t>
    </dgm:pt>
    <dgm:pt modelId="{0057AFE9-FF85-480B-B5F4-9A8DCD823BDF}">
      <dgm:prSet/>
      <dgm:spPr/>
      <dgm:t>
        <a:bodyPr/>
        <a:lstStyle/>
        <a:p>
          <a:r>
            <a:rPr lang="en-US">
              <a:latin typeface="Open Sans"/>
              <a:ea typeface="Open Sans"/>
              <a:cs typeface="Open Sans"/>
            </a:rPr>
            <a:t>City</a:t>
          </a:r>
          <a:r>
            <a:rPr lang="en-US"/>
            <a:t> </a:t>
          </a:r>
          <a:r>
            <a:rPr lang="en-US">
              <a:latin typeface="Open Sans"/>
              <a:ea typeface="Open Sans"/>
              <a:cs typeface="Open Sans"/>
            </a:rPr>
            <a:t>Component</a:t>
          </a:r>
          <a:r>
            <a:rPr lang="en-US"/>
            <a:t> </a:t>
          </a:r>
          <a:r>
            <a:rPr lang="en-US">
              <a:latin typeface="Open Sans"/>
              <a:ea typeface="Open Sans"/>
              <a:cs typeface="Open Sans"/>
            </a:rPr>
            <a:t>Units</a:t>
          </a:r>
        </a:p>
      </dgm:t>
    </dgm:pt>
    <dgm:pt modelId="{66FFBB9A-93A3-4F62-BFD6-D054A85A85C0}" type="parTrans" cxnId="{E5B41A5A-1B78-447C-9700-162420AA53D3}">
      <dgm:prSet/>
      <dgm:spPr/>
      <dgm:t>
        <a:bodyPr/>
        <a:lstStyle/>
        <a:p>
          <a:endParaRPr lang="en-US"/>
        </a:p>
      </dgm:t>
    </dgm:pt>
    <dgm:pt modelId="{CAB7D818-74E0-430E-8811-209A56495D77}" type="sibTrans" cxnId="{E5B41A5A-1B78-447C-9700-162420AA53D3}">
      <dgm:prSet/>
      <dgm:spPr/>
      <dgm:t>
        <a:bodyPr/>
        <a:lstStyle/>
        <a:p>
          <a:endParaRPr lang="en-US"/>
        </a:p>
      </dgm:t>
    </dgm:pt>
    <dgm:pt modelId="{8258EFB8-80FC-469A-A268-DA7C2721A6F5}">
      <dgm:prSet/>
      <dgm:spPr/>
      <dgm:t>
        <a:bodyPr/>
        <a:lstStyle/>
        <a:p>
          <a:r>
            <a:rPr lang="en-US">
              <a:latin typeface="Open Sans"/>
              <a:ea typeface="Open Sans"/>
              <a:cs typeface="Open Sans"/>
            </a:rPr>
            <a:t>Community</a:t>
          </a:r>
          <a:r>
            <a:rPr lang="en-US"/>
            <a:t> </a:t>
          </a:r>
          <a:r>
            <a:rPr lang="en-US">
              <a:latin typeface="Open Sans"/>
              <a:ea typeface="Open Sans"/>
              <a:cs typeface="Open Sans"/>
            </a:rPr>
            <a:t>Development</a:t>
          </a:r>
          <a:r>
            <a:rPr lang="en-US"/>
            <a:t> </a:t>
          </a:r>
          <a:r>
            <a:rPr lang="en-US">
              <a:latin typeface="Open Sans"/>
              <a:ea typeface="Open Sans"/>
              <a:cs typeface="Open Sans"/>
            </a:rPr>
            <a:t>Financial</a:t>
          </a:r>
          <a:r>
            <a:rPr lang="en-US"/>
            <a:t> </a:t>
          </a:r>
          <a:r>
            <a:rPr lang="en-US">
              <a:latin typeface="Open Sans"/>
              <a:ea typeface="Open Sans"/>
              <a:cs typeface="Open Sans"/>
            </a:rPr>
            <a:t>Institutions</a:t>
          </a:r>
          <a:r>
            <a:rPr lang="en-US"/>
            <a:t> (</a:t>
          </a:r>
          <a:r>
            <a:rPr lang="en-US">
              <a:latin typeface="Open Sans"/>
              <a:ea typeface="Open Sans"/>
              <a:cs typeface="Open Sans"/>
            </a:rPr>
            <a:t>CDFI</a:t>
          </a:r>
          <a:r>
            <a:rPr lang="en-US"/>
            <a:t>)</a:t>
          </a:r>
        </a:p>
      </dgm:t>
    </dgm:pt>
    <dgm:pt modelId="{01EE3529-0341-4408-9FB7-D240A4DD784B}" type="parTrans" cxnId="{89ECDA2A-1085-4E69-855B-8F690766772E}">
      <dgm:prSet/>
      <dgm:spPr/>
      <dgm:t>
        <a:bodyPr/>
        <a:lstStyle/>
        <a:p>
          <a:endParaRPr lang="en-US"/>
        </a:p>
      </dgm:t>
    </dgm:pt>
    <dgm:pt modelId="{9882389D-41E8-4AA7-9DD7-ADAF8569D077}" type="sibTrans" cxnId="{89ECDA2A-1085-4E69-855B-8F690766772E}">
      <dgm:prSet/>
      <dgm:spPr/>
      <dgm:t>
        <a:bodyPr/>
        <a:lstStyle/>
        <a:p>
          <a:endParaRPr lang="en-US"/>
        </a:p>
      </dgm:t>
    </dgm:pt>
    <dgm:pt modelId="{699EC7FD-E3E9-48DC-A654-7591D9D9FCD3}">
      <dgm:prSet/>
      <dgm:spPr/>
      <dgm:t>
        <a:bodyPr/>
        <a:lstStyle/>
        <a:p>
          <a:r>
            <a:rPr lang="en-US">
              <a:latin typeface="Open Sans"/>
              <a:ea typeface="Open Sans"/>
              <a:cs typeface="Open Sans"/>
            </a:rPr>
            <a:t>Delaware Community Development Corporation</a:t>
          </a:r>
        </a:p>
      </dgm:t>
    </dgm:pt>
    <dgm:pt modelId="{933929A6-982D-40B6-B66E-0F13A3F78740}" type="parTrans" cxnId="{D040EFA7-AC3E-49B6-BA58-A506B230BABD}">
      <dgm:prSet/>
      <dgm:spPr/>
      <dgm:t>
        <a:bodyPr/>
        <a:lstStyle/>
        <a:p>
          <a:endParaRPr lang="en-US"/>
        </a:p>
      </dgm:t>
    </dgm:pt>
    <dgm:pt modelId="{AF70A18C-354B-4518-A7BD-C53305DAA2BA}" type="sibTrans" cxnId="{D040EFA7-AC3E-49B6-BA58-A506B230BABD}">
      <dgm:prSet/>
      <dgm:spPr/>
      <dgm:t>
        <a:bodyPr/>
        <a:lstStyle/>
        <a:p>
          <a:endParaRPr lang="en-US"/>
        </a:p>
      </dgm:t>
    </dgm:pt>
    <dgm:pt modelId="{A2FFE809-E821-4918-B235-67ECB8F7FC52}">
      <dgm:prSet/>
      <dgm:spPr/>
      <dgm:t>
        <a:bodyPr/>
        <a:lstStyle/>
        <a:p>
          <a:r>
            <a:rPr lang="en-US">
              <a:latin typeface="Open Sans"/>
              <a:ea typeface="Open Sans"/>
              <a:cs typeface="Open Sans"/>
            </a:rPr>
            <a:t>Grow America Fund</a:t>
          </a:r>
        </a:p>
      </dgm:t>
    </dgm:pt>
    <dgm:pt modelId="{E2C0650A-F458-4424-A8A1-F49CD4AACE1B}" type="parTrans" cxnId="{AC89345C-1B8D-4F89-8B0D-0C1D721C3844}">
      <dgm:prSet/>
      <dgm:spPr/>
      <dgm:t>
        <a:bodyPr/>
        <a:lstStyle/>
        <a:p>
          <a:endParaRPr lang="en-US"/>
        </a:p>
      </dgm:t>
    </dgm:pt>
    <dgm:pt modelId="{D3EFCD44-2896-4FA4-8BA9-2A55EC2268E1}" type="sibTrans" cxnId="{AC89345C-1B8D-4F89-8B0D-0C1D721C3844}">
      <dgm:prSet/>
      <dgm:spPr/>
      <dgm:t>
        <a:bodyPr/>
        <a:lstStyle/>
        <a:p>
          <a:endParaRPr lang="en-US"/>
        </a:p>
      </dgm:t>
    </dgm:pt>
    <dgm:pt modelId="{D26D408D-209B-407F-BDD7-0FCCB3D8DD89}">
      <dgm:prSet/>
      <dgm:spPr/>
      <dgm:t>
        <a:bodyPr/>
        <a:lstStyle/>
        <a:p>
          <a:r>
            <a:rPr lang="en-US">
              <a:latin typeface="Open Sans"/>
              <a:ea typeface="Open Sans"/>
              <a:cs typeface="Open Sans"/>
            </a:rPr>
            <a:t>Wilmington UDAG Corporation</a:t>
          </a:r>
        </a:p>
      </dgm:t>
    </dgm:pt>
    <dgm:pt modelId="{75CDD76F-2982-4CE1-81C2-40408C3D13DD}" type="parTrans" cxnId="{4AE76678-CFCC-451D-80A1-119D3F404E01}">
      <dgm:prSet/>
      <dgm:spPr/>
      <dgm:t>
        <a:bodyPr/>
        <a:lstStyle/>
        <a:p>
          <a:endParaRPr lang="en-US"/>
        </a:p>
      </dgm:t>
    </dgm:pt>
    <dgm:pt modelId="{6EFE1A31-1EFD-480C-A02D-5A08888962DB}" type="sibTrans" cxnId="{4AE76678-CFCC-451D-80A1-119D3F404E01}">
      <dgm:prSet/>
      <dgm:spPr/>
      <dgm:t>
        <a:bodyPr/>
        <a:lstStyle/>
        <a:p>
          <a:endParaRPr lang="en-US"/>
        </a:p>
      </dgm:t>
    </dgm:pt>
    <dgm:pt modelId="{4D052B60-1C59-4B4D-8508-2F55AF34585B}">
      <dgm:prSet/>
      <dgm:spPr/>
      <dgm:t>
        <a:bodyPr/>
        <a:lstStyle/>
        <a:p>
          <a:r>
            <a:rPr lang="en-US">
              <a:latin typeface="Open Sans"/>
              <a:ea typeface="Open Sans"/>
              <a:cs typeface="Open Sans"/>
            </a:rPr>
            <a:t>Christina Gateway Corporation</a:t>
          </a:r>
        </a:p>
      </dgm:t>
    </dgm:pt>
    <dgm:pt modelId="{477A8942-20B8-43E0-A1CA-AD4D2B366D5F}" type="parTrans" cxnId="{516B3C5A-053E-4852-A563-838E33E3356E}">
      <dgm:prSet/>
      <dgm:spPr/>
      <dgm:t>
        <a:bodyPr/>
        <a:lstStyle/>
        <a:p>
          <a:endParaRPr lang="en-US"/>
        </a:p>
      </dgm:t>
    </dgm:pt>
    <dgm:pt modelId="{10BE9B71-5CA4-4611-B67A-E6784D83A9CC}" type="sibTrans" cxnId="{516B3C5A-053E-4852-A563-838E33E3356E}">
      <dgm:prSet/>
      <dgm:spPr/>
      <dgm:t>
        <a:bodyPr/>
        <a:lstStyle/>
        <a:p>
          <a:endParaRPr lang="en-US"/>
        </a:p>
      </dgm:t>
    </dgm:pt>
    <dgm:pt modelId="{C0D72EAE-FBB7-4DF4-BB85-BE46EF413E83}">
      <dgm:prSet/>
      <dgm:spPr/>
      <dgm:t>
        <a:bodyPr/>
        <a:lstStyle/>
        <a:p>
          <a:r>
            <a:rPr lang="en-US">
              <a:latin typeface="Open Sans"/>
              <a:ea typeface="Open Sans"/>
              <a:cs typeface="Open Sans"/>
            </a:rPr>
            <a:t>Expansion</a:t>
          </a:r>
        </a:p>
      </dgm:t>
    </dgm:pt>
    <dgm:pt modelId="{3E9784B6-FF9C-47BA-A01B-DC509C5603C6}" type="parTrans" cxnId="{7F4DBA2A-CF09-49D9-B57A-65D5010F8992}">
      <dgm:prSet/>
      <dgm:spPr/>
      <dgm:t>
        <a:bodyPr/>
        <a:lstStyle/>
        <a:p>
          <a:endParaRPr lang="en-US"/>
        </a:p>
      </dgm:t>
    </dgm:pt>
    <dgm:pt modelId="{865FA353-9C4E-4DBF-9E95-D72C907B2563}" type="sibTrans" cxnId="{7F4DBA2A-CF09-49D9-B57A-65D5010F8992}">
      <dgm:prSet/>
      <dgm:spPr/>
      <dgm:t>
        <a:bodyPr/>
        <a:lstStyle/>
        <a:p>
          <a:endParaRPr lang="en-US"/>
        </a:p>
      </dgm:t>
    </dgm:pt>
    <dgm:pt modelId="{792A68FF-AC0E-4681-A735-5144518174E2}">
      <dgm:prSet/>
      <dgm:spPr/>
      <dgm:t>
        <a:bodyPr/>
        <a:lstStyle/>
        <a:p>
          <a:r>
            <a:rPr lang="en-US">
              <a:latin typeface="Open Sans"/>
              <a:ea typeface="Open Sans"/>
              <a:cs typeface="Open Sans"/>
            </a:rPr>
            <a:t>Capital</a:t>
          </a:r>
          <a:r>
            <a:rPr lang="en-US"/>
            <a:t> </a:t>
          </a:r>
          <a:r>
            <a:rPr lang="en-US">
              <a:latin typeface="Open Sans"/>
              <a:ea typeface="Open Sans"/>
              <a:cs typeface="Open Sans"/>
            </a:rPr>
            <a:t>Budget</a:t>
          </a:r>
        </a:p>
      </dgm:t>
    </dgm:pt>
    <dgm:pt modelId="{959BD55F-CCD9-439E-B7BD-164876728758}" type="parTrans" cxnId="{F28AFF0B-6D09-44F8-B835-58901E91FCB8}">
      <dgm:prSet/>
      <dgm:spPr/>
      <dgm:t>
        <a:bodyPr/>
        <a:lstStyle/>
        <a:p>
          <a:endParaRPr lang="en-US"/>
        </a:p>
      </dgm:t>
    </dgm:pt>
    <dgm:pt modelId="{34B3644F-EE0F-484C-92E2-C2D4FA04D477}" type="sibTrans" cxnId="{F28AFF0B-6D09-44F8-B835-58901E91FCB8}">
      <dgm:prSet/>
      <dgm:spPr/>
      <dgm:t>
        <a:bodyPr/>
        <a:lstStyle/>
        <a:p>
          <a:endParaRPr lang="en-US"/>
        </a:p>
      </dgm:t>
    </dgm:pt>
    <dgm:pt modelId="{C21630F5-B34A-4CAA-8E37-BF26C694F086}">
      <dgm:prSet/>
      <dgm:spPr/>
      <dgm:t>
        <a:bodyPr/>
        <a:lstStyle/>
        <a:p>
          <a:r>
            <a:rPr lang="en-US">
              <a:latin typeface="Open Sans"/>
              <a:ea typeface="Open Sans"/>
              <a:cs typeface="Open Sans"/>
            </a:rPr>
            <a:t>Site Acquisition</a:t>
          </a:r>
        </a:p>
      </dgm:t>
    </dgm:pt>
    <dgm:pt modelId="{30AB387C-2D39-43F2-8A14-9B5A01D2B55A}" type="parTrans" cxnId="{43C12B29-FDB3-4842-8229-F38E95010850}">
      <dgm:prSet/>
      <dgm:spPr/>
      <dgm:t>
        <a:bodyPr/>
        <a:lstStyle/>
        <a:p>
          <a:endParaRPr lang="en-US"/>
        </a:p>
      </dgm:t>
    </dgm:pt>
    <dgm:pt modelId="{EF09D713-2C86-4491-8F44-0713FC196339}" type="sibTrans" cxnId="{43C12B29-FDB3-4842-8229-F38E95010850}">
      <dgm:prSet/>
      <dgm:spPr/>
      <dgm:t>
        <a:bodyPr/>
        <a:lstStyle/>
        <a:p>
          <a:endParaRPr lang="en-US"/>
        </a:p>
      </dgm:t>
    </dgm:pt>
    <dgm:pt modelId="{83AB385C-B8C9-4134-92B4-9E6687967B1B}">
      <dgm:prSet/>
      <dgm:spPr/>
      <dgm:t>
        <a:bodyPr/>
        <a:lstStyle/>
        <a:p>
          <a:r>
            <a:rPr lang="en-US">
              <a:latin typeface="Open Sans"/>
              <a:ea typeface="Open Sans"/>
              <a:cs typeface="Open Sans"/>
            </a:rPr>
            <a:t>Site Improvements</a:t>
          </a:r>
        </a:p>
      </dgm:t>
    </dgm:pt>
    <dgm:pt modelId="{AF9249E8-6D0A-4187-B018-5D40F95A5C99}" type="parTrans" cxnId="{882B0A20-87B7-4C1B-9E19-8063CA439D58}">
      <dgm:prSet/>
      <dgm:spPr/>
      <dgm:t>
        <a:bodyPr/>
        <a:lstStyle/>
        <a:p>
          <a:endParaRPr lang="en-US"/>
        </a:p>
      </dgm:t>
    </dgm:pt>
    <dgm:pt modelId="{04DEC468-8FED-493B-A2C2-964120316992}" type="sibTrans" cxnId="{882B0A20-87B7-4C1B-9E19-8063CA439D58}">
      <dgm:prSet/>
      <dgm:spPr/>
      <dgm:t>
        <a:bodyPr/>
        <a:lstStyle/>
        <a:p>
          <a:endParaRPr lang="en-US"/>
        </a:p>
      </dgm:t>
    </dgm:pt>
    <dgm:pt modelId="{5ABCFF25-7A91-4772-9A8A-C8143B1BB12C}">
      <dgm:prSe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Open Sans"/>
              <a:ea typeface="Open Sans"/>
              <a:cs typeface="Open Sans"/>
            </a:rPr>
            <a:t>Delaware Prosperity Partnership</a:t>
          </a:r>
        </a:p>
      </dgm:t>
    </dgm:pt>
    <dgm:pt modelId="{89BC89F9-BC8B-4318-B96D-D38F05A7B0C7}" type="parTrans" cxnId="{D1F65329-89DA-4262-9236-2A93AD901DDC}">
      <dgm:prSet/>
      <dgm:spPr/>
      <dgm:t>
        <a:bodyPr/>
        <a:lstStyle/>
        <a:p>
          <a:endParaRPr lang="en-US"/>
        </a:p>
      </dgm:t>
    </dgm:pt>
    <dgm:pt modelId="{C99E7A9A-BC37-46E9-8046-C18B96A10CEA}" type="sibTrans" cxnId="{D1F65329-89DA-4262-9236-2A93AD901DDC}">
      <dgm:prSet/>
      <dgm:spPr/>
      <dgm:t>
        <a:bodyPr/>
        <a:lstStyle/>
        <a:p>
          <a:endParaRPr lang="en-US"/>
        </a:p>
      </dgm:t>
    </dgm:pt>
    <dgm:pt modelId="{E01665B6-F371-4E85-9EF2-E88C4F58392F}">
      <dgm:prSe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Open Sans"/>
              <a:ea typeface="Open Sans"/>
              <a:cs typeface="Open Sans"/>
            </a:rPr>
            <a:t>Division of Small Business</a:t>
          </a:r>
        </a:p>
        <a:p>
          <a:pPr marL="57150" lvl="1" indent="0" defTabSz="488950">
            <a:lnSpc>
              <a:spcPct val="90000"/>
            </a:lnSpc>
            <a:spcBef>
              <a:spcPct val="0"/>
            </a:spcBef>
            <a:spcAft>
              <a:spcPct val="15000"/>
            </a:spcAft>
          </a:pPr>
          <a:endParaRPr lang="en-US"/>
        </a:p>
      </dgm:t>
    </dgm:pt>
    <dgm:pt modelId="{F270134E-FDD3-4659-9DE9-48AE49266A66}" type="parTrans" cxnId="{6062D331-7687-4315-AC98-5EFAB436D133}">
      <dgm:prSet/>
      <dgm:spPr/>
      <dgm:t>
        <a:bodyPr/>
        <a:lstStyle/>
        <a:p>
          <a:endParaRPr lang="en-US"/>
        </a:p>
      </dgm:t>
    </dgm:pt>
    <dgm:pt modelId="{B78CC050-ECDF-4B06-BED8-0AF89C7DA0FF}" type="sibTrans" cxnId="{6062D331-7687-4315-AC98-5EFAB436D133}">
      <dgm:prSet/>
      <dgm:spPr/>
      <dgm:t>
        <a:bodyPr/>
        <a:lstStyle/>
        <a:p>
          <a:endParaRPr lang="en-US"/>
        </a:p>
      </dgm:t>
    </dgm:pt>
    <dgm:pt modelId="{EA2D3D21-3C06-48A0-8FF9-FB334E4CC47A}">
      <dgm:prSet/>
      <dgm:spPr/>
      <dgm:t>
        <a:bodyPr/>
        <a:lstStyle/>
        <a:p>
          <a:r>
            <a:rPr lang="en-US">
              <a:latin typeface="Open Sans"/>
              <a:ea typeface="Open Sans"/>
              <a:cs typeface="Open Sans"/>
            </a:rPr>
            <a:t>Business Needs Assessments</a:t>
          </a:r>
        </a:p>
      </dgm:t>
    </dgm:pt>
    <dgm:pt modelId="{DB757864-C228-48FD-A2C1-01952BEC03CF}" type="parTrans" cxnId="{DA8BA300-FC0D-4896-AE9E-E0A1E95CC861}">
      <dgm:prSet/>
      <dgm:spPr/>
      <dgm:t>
        <a:bodyPr/>
        <a:lstStyle/>
        <a:p>
          <a:endParaRPr lang="en-US"/>
        </a:p>
      </dgm:t>
    </dgm:pt>
    <dgm:pt modelId="{5C73217C-293E-45A8-BA2A-F656B90E8C8A}" type="sibTrans" cxnId="{DA8BA300-FC0D-4896-AE9E-E0A1E95CC861}">
      <dgm:prSet/>
      <dgm:spPr/>
      <dgm:t>
        <a:bodyPr/>
        <a:lstStyle/>
        <a:p>
          <a:endParaRPr lang="en-US"/>
        </a:p>
      </dgm:t>
    </dgm:pt>
    <dgm:pt modelId="{1BD38137-A33E-4365-A6A4-68C7422C1A2F}">
      <dgm:prSet/>
      <dgm:spPr/>
      <dgm:t>
        <a:bodyPr/>
        <a:lstStyle/>
        <a:p>
          <a:r>
            <a:rPr lang="en-US">
              <a:latin typeface="Open Sans"/>
              <a:ea typeface="Open Sans"/>
              <a:cs typeface="Open Sans"/>
            </a:rPr>
            <a:t>Wilmington Economic Development Corporation</a:t>
          </a:r>
        </a:p>
      </dgm:t>
    </dgm:pt>
    <dgm:pt modelId="{345CD23B-B2E7-4169-8DCD-389B20EBB72B}" type="parTrans" cxnId="{713F37C0-779C-4F1D-AB94-C26DFDCB16A5}">
      <dgm:prSet/>
      <dgm:spPr/>
      <dgm:t>
        <a:bodyPr/>
        <a:lstStyle/>
        <a:p>
          <a:endParaRPr lang="en-US"/>
        </a:p>
      </dgm:t>
    </dgm:pt>
    <dgm:pt modelId="{BC36755A-3B44-4A95-A736-0CB0AED44A62}" type="sibTrans" cxnId="{713F37C0-779C-4F1D-AB94-C26DFDCB16A5}">
      <dgm:prSet/>
      <dgm:spPr/>
      <dgm:t>
        <a:bodyPr/>
        <a:lstStyle/>
        <a:p>
          <a:endParaRPr lang="en-US"/>
        </a:p>
      </dgm:t>
    </dgm:pt>
    <dgm:pt modelId="{2EA7485A-B777-4E64-892D-65281545EA2D}">
      <dgm:prSet/>
      <dgm:spPr/>
      <dgm:t>
        <a:bodyPr/>
        <a:lstStyle/>
        <a:p>
          <a:r>
            <a:rPr lang="en-US">
              <a:latin typeface="Open Sans"/>
              <a:ea typeface="Open Sans"/>
              <a:cs typeface="Open Sans"/>
            </a:rPr>
            <a:t>True Access Capital</a:t>
          </a:r>
        </a:p>
      </dgm:t>
    </dgm:pt>
    <dgm:pt modelId="{8A4958F1-2FB1-4E0D-9B59-1044A873BA70}" type="parTrans" cxnId="{43B1A4AD-31EB-4833-951D-403C57415FDE}">
      <dgm:prSet/>
      <dgm:spPr/>
      <dgm:t>
        <a:bodyPr/>
        <a:lstStyle/>
        <a:p>
          <a:endParaRPr lang="en-US"/>
        </a:p>
      </dgm:t>
    </dgm:pt>
    <dgm:pt modelId="{3C6B459C-8206-4626-B011-7B56818618D6}" type="sibTrans" cxnId="{43B1A4AD-31EB-4833-951D-403C57415FDE}">
      <dgm:prSet/>
      <dgm:spPr/>
      <dgm:t>
        <a:bodyPr/>
        <a:lstStyle/>
        <a:p>
          <a:endParaRPr lang="en-US"/>
        </a:p>
      </dgm:t>
    </dgm:pt>
    <dgm:pt modelId="{75C32E2F-AF4B-44D4-A9C6-7719060AAA25}">
      <dgm:prSet/>
      <dgm:spPr/>
      <dgm:t>
        <a:bodyPr/>
        <a:lstStyle/>
        <a:p>
          <a:r>
            <a:rPr lang="en-US">
              <a:latin typeface="Open Sans"/>
              <a:ea typeface="Open Sans"/>
              <a:cs typeface="Open Sans"/>
            </a:rPr>
            <a:t>Grow Wilmington Fund</a:t>
          </a:r>
        </a:p>
      </dgm:t>
    </dgm:pt>
    <dgm:pt modelId="{546E9DAE-728A-43B0-BDFC-A1FD227BE0F0}" type="parTrans" cxnId="{0EE496FB-2B9F-43DA-B032-233979FCDA42}">
      <dgm:prSet/>
      <dgm:spPr/>
      <dgm:t>
        <a:bodyPr/>
        <a:lstStyle/>
        <a:p>
          <a:endParaRPr lang="en-US"/>
        </a:p>
      </dgm:t>
    </dgm:pt>
    <dgm:pt modelId="{FB1DA978-073A-4E30-A11C-908F081A1980}" type="sibTrans" cxnId="{0EE496FB-2B9F-43DA-B032-233979FCDA42}">
      <dgm:prSet/>
      <dgm:spPr/>
      <dgm:t>
        <a:bodyPr/>
        <a:lstStyle/>
        <a:p>
          <a:endParaRPr lang="en-US"/>
        </a:p>
      </dgm:t>
    </dgm:pt>
    <dgm:pt modelId="{F9CC98D3-E630-45A9-9710-7429016A5EB3}">
      <dgm:prSet/>
      <dgm:spPr/>
      <dgm:t>
        <a:bodyPr/>
        <a:lstStyle/>
        <a:p>
          <a:r>
            <a:rPr lang="en-US">
              <a:latin typeface="Open Sans"/>
              <a:ea typeface="Open Sans"/>
              <a:cs typeface="Open Sans"/>
            </a:rPr>
            <a:t>Employment</a:t>
          </a:r>
        </a:p>
      </dgm:t>
    </dgm:pt>
    <dgm:pt modelId="{A8CB420C-1738-47F6-B122-4B0F4A25E68A}" type="parTrans" cxnId="{C93E27D0-C3AB-42D6-9338-6AD16F48212F}">
      <dgm:prSet/>
      <dgm:spPr/>
      <dgm:t>
        <a:bodyPr/>
        <a:lstStyle/>
        <a:p>
          <a:endParaRPr lang="en-US"/>
        </a:p>
      </dgm:t>
    </dgm:pt>
    <dgm:pt modelId="{31D30DCB-74B5-4A38-95E8-EC97373FEFAD}" type="sibTrans" cxnId="{C93E27D0-C3AB-42D6-9338-6AD16F48212F}">
      <dgm:prSet/>
      <dgm:spPr/>
      <dgm:t>
        <a:bodyPr/>
        <a:lstStyle/>
        <a:p>
          <a:endParaRPr lang="en-US"/>
        </a:p>
      </dgm:t>
    </dgm:pt>
    <dgm:pt modelId="{336A4654-8523-470E-9A3E-8FB3484FB09A}">
      <dgm:prSet/>
      <dgm:spPr/>
      <dgm:t>
        <a:bodyPr/>
        <a:lstStyle/>
        <a:p>
          <a:r>
            <a:rPr lang="en-US">
              <a:latin typeface="Open Sans"/>
              <a:ea typeface="Open Sans"/>
              <a:cs typeface="Open Sans"/>
            </a:rPr>
            <a:t>Strategic Plan with New Castle County</a:t>
          </a:r>
        </a:p>
      </dgm:t>
    </dgm:pt>
    <dgm:pt modelId="{9713E521-4CBC-4DA7-9399-87934F0A0E4F}" type="parTrans" cxnId="{25FCD1BD-D074-41B9-84A5-AEA197F1E666}">
      <dgm:prSet/>
      <dgm:spPr/>
      <dgm:t>
        <a:bodyPr/>
        <a:lstStyle/>
        <a:p>
          <a:endParaRPr lang="en-US"/>
        </a:p>
      </dgm:t>
    </dgm:pt>
    <dgm:pt modelId="{8E811EE2-5AB7-44CE-8250-E2A54573D38C}" type="sibTrans" cxnId="{25FCD1BD-D074-41B9-84A5-AEA197F1E666}">
      <dgm:prSet/>
      <dgm:spPr/>
      <dgm:t>
        <a:bodyPr/>
        <a:lstStyle/>
        <a:p>
          <a:endParaRPr lang="en-US"/>
        </a:p>
      </dgm:t>
    </dgm:pt>
    <dgm:pt modelId="{E039237E-8744-403C-BAA4-B9589484F50F}">
      <dgm:prSet/>
      <dgm:spPr/>
      <dgm:t>
        <a:bodyPr/>
        <a:lstStyle/>
        <a:p>
          <a:r>
            <a:rPr lang="en-US" dirty="0">
              <a:latin typeface="Open Sans"/>
              <a:ea typeface="Open Sans"/>
              <a:cs typeface="Open Sans"/>
            </a:rPr>
            <a:t>Black Restaurant Week</a:t>
          </a:r>
        </a:p>
      </dgm:t>
    </dgm:pt>
    <dgm:pt modelId="{1D74ED53-9079-4FDD-9D94-2087F54C8603}" type="parTrans" cxnId="{5A98BF4E-327D-4F39-9C78-32309E88F8BF}">
      <dgm:prSet/>
      <dgm:spPr/>
      <dgm:t>
        <a:bodyPr/>
        <a:lstStyle/>
        <a:p>
          <a:endParaRPr lang="en-US"/>
        </a:p>
      </dgm:t>
    </dgm:pt>
    <dgm:pt modelId="{4C471694-F803-4301-BF78-6C36B84B1877}" type="sibTrans" cxnId="{5A98BF4E-327D-4F39-9C78-32309E88F8BF}">
      <dgm:prSet/>
      <dgm:spPr/>
      <dgm:t>
        <a:bodyPr/>
        <a:lstStyle/>
        <a:p>
          <a:endParaRPr lang="en-US"/>
        </a:p>
      </dgm:t>
    </dgm:pt>
    <dgm:pt modelId="{845527ED-58D3-4694-AD32-3BB266A2CE03}">
      <dgm:prSet/>
      <dgm:spPr/>
      <dgm:t>
        <a:bodyPr/>
        <a:lstStyle/>
        <a:p>
          <a:r>
            <a:rPr lang="en-US">
              <a:latin typeface="Open Sans"/>
              <a:ea typeface="Open Sans"/>
              <a:cs typeface="Open Sans"/>
            </a:rPr>
            <a:t>Publications directed at site selectors</a:t>
          </a:r>
        </a:p>
      </dgm:t>
    </dgm:pt>
    <dgm:pt modelId="{BE09604C-F6F1-4B74-8001-BB112ECB72E6}" type="parTrans" cxnId="{4BC596FF-AD26-4420-A9A8-FD7E063E653B}">
      <dgm:prSet/>
      <dgm:spPr/>
      <dgm:t>
        <a:bodyPr/>
        <a:lstStyle/>
        <a:p>
          <a:endParaRPr lang="en-US"/>
        </a:p>
      </dgm:t>
    </dgm:pt>
    <dgm:pt modelId="{437C47C7-11CF-4666-9297-7B67F548728C}" type="sibTrans" cxnId="{4BC596FF-AD26-4420-A9A8-FD7E063E653B}">
      <dgm:prSet/>
      <dgm:spPr/>
      <dgm:t>
        <a:bodyPr/>
        <a:lstStyle/>
        <a:p>
          <a:endParaRPr lang="en-US"/>
        </a:p>
      </dgm:t>
    </dgm:pt>
    <dgm:pt modelId="{0D0089DC-ADEC-4D74-A21E-AF9C30A27C39}">
      <dgm:prSet/>
      <dgm:spPr/>
      <dgm:t>
        <a:bodyPr/>
        <a:lstStyle/>
        <a:p>
          <a:r>
            <a:rPr lang="en-US">
              <a:latin typeface="Open Sans"/>
              <a:ea typeface="Open Sans"/>
              <a:cs typeface="Open Sans"/>
            </a:rPr>
            <a:t>Destination Marketing Organization ads</a:t>
          </a:r>
        </a:p>
      </dgm:t>
    </dgm:pt>
    <dgm:pt modelId="{32710537-9F9D-4AB4-A056-9A3C14A6BF3B}" type="parTrans" cxnId="{F271C7C3-9394-4F1D-9398-4AAC82F11499}">
      <dgm:prSet/>
      <dgm:spPr/>
      <dgm:t>
        <a:bodyPr/>
        <a:lstStyle/>
        <a:p>
          <a:endParaRPr lang="en-US"/>
        </a:p>
      </dgm:t>
    </dgm:pt>
    <dgm:pt modelId="{F4E9BA55-AA69-4EE9-9924-8325F19BC663}" type="sibTrans" cxnId="{F271C7C3-9394-4F1D-9398-4AAC82F11499}">
      <dgm:prSet/>
      <dgm:spPr/>
      <dgm:t>
        <a:bodyPr/>
        <a:lstStyle/>
        <a:p>
          <a:endParaRPr lang="en-US"/>
        </a:p>
      </dgm:t>
    </dgm:pt>
    <dgm:pt modelId="{BC068A82-7836-46A3-AA31-053FA8763FC6}" type="pres">
      <dgm:prSet presAssocID="{8FA91F4D-1569-479D-96DE-AC4BF6D8EDC0}" presName="Name0" presStyleCnt="0">
        <dgm:presLayoutVars>
          <dgm:dir/>
          <dgm:animLvl val="lvl"/>
          <dgm:resizeHandles val="exact"/>
        </dgm:presLayoutVars>
      </dgm:prSet>
      <dgm:spPr/>
    </dgm:pt>
    <dgm:pt modelId="{4A933019-B0DC-4B44-9E9C-190987A21470}" type="pres">
      <dgm:prSet presAssocID="{FF9ED937-2104-4932-9642-D0DDBED685D1}" presName="composite" presStyleCnt="0"/>
      <dgm:spPr/>
    </dgm:pt>
    <dgm:pt modelId="{590D5D2A-BFA4-4A9F-8A81-3CC6C1C402C3}" type="pres">
      <dgm:prSet presAssocID="{FF9ED937-2104-4932-9642-D0DDBED685D1}" presName="parTx" presStyleLbl="alignNode1" presStyleIdx="0" presStyleCnt="6">
        <dgm:presLayoutVars>
          <dgm:chMax val="0"/>
          <dgm:chPref val="0"/>
          <dgm:bulletEnabled val="1"/>
        </dgm:presLayoutVars>
      </dgm:prSet>
      <dgm:spPr/>
    </dgm:pt>
    <dgm:pt modelId="{74745825-22FA-465F-8619-9A88A6AC7FBE}" type="pres">
      <dgm:prSet presAssocID="{FF9ED937-2104-4932-9642-D0DDBED685D1}" presName="desTx" presStyleLbl="alignAccFollowNode1" presStyleIdx="0" presStyleCnt="6">
        <dgm:presLayoutVars>
          <dgm:bulletEnabled val="1"/>
        </dgm:presLayoutVars>
      </dgm:prSet>
      <dgm:spPr/>
    </dgm:pt>
    <dgm:pt modelId="{3BD00078-1265-4F91-93A3-68C5436A756B}" type="pres">
      <dgm:prSet presAssocID="{D568F605-4003-4FF1-B0C9-46CEF44DFE35}" presName="space" presStyleCnt="0"/>
      <dgm:spPr/>
    </dgm:pt>
    <dgm:pt modelId="{E8530751-8EA3-42B9-9CD1-9F9943A30AFB}" type="pres">
      <dgm:prSet presAssocID="{6FF2B4DC-28C7-40E7-B981-D69BA406C945}" presName="composite" presStyleCnt="0"/>
      <dgm:spPr/>
    </dgm:pt>
    <dgm:pt modelId="{96CBD53F-B2B6-4BD7-A4BC-C4D214DB2F4D}" type="pres">
      <dgm:prSet presAssocID="{6FF2B4DC-28C7-40E7-B981-D69BA406C945}" presName="parTx" presStyleLbl="alignNode1" presStyleIdx="1" presStyleCnt="6">
        <dgm:presLayoutVars>
          <dgm:chMax val="0"/>
          <dgm:chPref val="0"/>
          <dgm:bulletEnabled val="1"/>
        </dgm:presLayoutVars>
      </dgm:prSet>
      <dgm:spPr/>
    </dgm:pt>
    <dgm:pt modelId="{212AE93E-F50E-495A-A71E-A3B3DB325E57}" type="pres">
      <dgm:prSet presAssocID="{6FF2B4DC-28C7-40E7-B981-D69BA406C945}" presName="desTx" presStyleLbl="alignAccFollowNode1" presStyleIdx="1" presStyleCnt="6">
        <dgm:presLayoutVars>
          <dgm:bulletEnabled val="1"/>
        </dgm:presLayoutVars>
      </dgm:prSet>
      <dgm:spPr/>
    </dgm:pt>
    <dgm:pt modelId="{55E2840C-B35E-426B-8A82-A30B25CFF090}" type="pres">
      <dgm:prSet presAssocID="{31B16B69-EB69-4F01-8937-A43EF11BA9BB}" presName="space" presStyleCnt="0"/>
      <dgm:spPr/>
    </dgm:pt>
    <dgm:pt modelId="{3AA61ED3-18F3-4AE5-8681-AD8E8D481166}" type="pres">
      <dgm:prSet presAssocID="{792A68FF-AC0E-4681-A735-5144518174E2}" presName="composite" presStyleCnt="0"/>
      <dgm:spPr/>
    </dgm:pt>
    <dgm:pt modelId="{184EB213-3B52-495F-82A7-9B7912655BD1}" type="pres">
      <dgm:prSet presAssocID="{792A68FF-AC0E-4681-A735-5144518174E2}" presName="parTx" presStyleLbl="alignNode1" presStyleIdx="2" presStyleCnt="6">
        <dgm:presLayoutVars>
          <dgm:chMax val="0"/>
          <dgm:chPref val="0"/>
          <dgm:bulletEnabled val="1"/>
        </dgm:presLayoutVars>
      </dgm:prSet>
      <dgm:spPr/>
    </dgm:pt>
    <dgm:pt modelId="{6F1AAA2D-1DE9-424E-8A99-CC8D06857834}" type="pres">
      <dgm:prSet presAssocID="{792A68FF-AC0E-4681-A735-5144518174E2}" presName="desTx" presStyleLbl="alignAccFollowNode1" presStyleIdx="2" presStyleCnt="6">
        <dgm:presLayoutVars>
          <dgm:bulletEnabled val="1"/>
        </dgm:presLayoutVars>
      </dgm:prSet>
      <dgm:spPr/>
    </dgm:pt>
    <dgm:pt modelId="{DA44283A-6215-4493-8B7E-B52D3E10562D}" type="pres">
      <dgm:prSet presAssocID="{34B3644F-EE0F-484C-92E2-C2D4FA04D477}" presName="space" presStyleCnt="0"/>
      <dgm:spPr/>
    </dgm:pt>
    <dgm:pt modelId="{99E16EDF-EEBB-4F3F-9038-A177244864BD}" type="pres">
      <dgm:prSet presAssocID="{FF583F0E-C091-489B-9927-168CEE1A74A2}" presName="composite" presStyleCnt="0"/>
      <dgm:spPr/>
    </dgm:pt>
    <dgm:pt modelId="{F48BAF18-9F4B-4BB9-B228-8B2300E8FB1F}" type="pres">
      <dgm:prSet presAssocID="{FF583F0E-C091-489B-9927-168CEE1A74A2}" presName="parTx" presStyleLbl="alignNode1" presStyleIdx="3" presStyleCnt="6">
        <dgm:presLayoutVars>
          <dgm:chMax val="0"/>
          <dgm:chPref val="0"/>
          <dgm:bulletEnabled val="1"/>
        </dgm:presLayoutVars>
      </dgm:prSet>
      <dgm:spPr/>
    </dgm:pt>
    <dgm:pt modelId="{7F5E41ED-4A81-4121-A47E-DADC63E17572}" type="pres">
      <dgm:prSet presAssocID="{FF583F0E-C091-489B-9927-168CEE1A74A2}" presName="desTx" presStyleLbl="alignAccFollowNode1" presStyleIdx="3" presStyleCnt="6">
        <dgm:presLayoutVars>
          <dgm:bulletEnabled val="1"/>
        </dgm:presLayoutVars>
      </dgm:prSet>
      <dgm:spPr/>
    </dgm:pt>
    <dgm:pt modelId="{6493CF7F-448B-41F1-81C3-4B6D3BBABB7A}" type="pres">
      <dgm:prSet presAssocID="{8CF4D053-4675-4B7D-B334-517978EFDF75}" presName="space" presStyleCnt="0"/>
      <dgm:spPr/>
    </dgm:pt>
    <dgm:pt modelId="{F9AA7F62-79D7-4169-8DD6-56ECD4216FEC}" type="pres">
      <dgm:prSet presAssocID="{0057AFE9-FF85-480B-B5F4-9A8DCD823BDF}" presName="composite" presStyleCnt="0"/>
      <dgm:spPr/>
    </dgm:pt>
    <dgm:pt modelId="{AD65711E-18F6-4224-93DF-06CB29F11009}" type="pres">
      <dgm:prSet presAssocID="{0057AFE9-FF85-480B-B5F4-9A8DCD823BDF}" presName="parTx" presStyleLbl="alignNode1" presStyleIdx="4" presStyleCnt="6">
        <dgm:presLayoutVars>
          <dgm:chMax val="0"/>
          <dgm:chPref val="0"/>
          <dgm:bulletEnabled val="1"/>
        </dgm:presLayoutVars>
      </dgm:prSet>
      <dgm:spPr/>
    </dgm:pt>
    <dgm:pt modelId="{DE08E5DF-76A8-41E6-A377-77E70551CA03}" type="pres">
      <dgm:prSet presAssocID="{0057AFE9-FF85-480B-B5F4-9A8DCD823BDF}" presName="desTx" presStyleLbl="alignAccFollowNode1" presStyleIdx="4" presStyleCnt="6">
        <dgm:presLayoutVars>
          <dgm:bulletEnabled val="1"/>
        </dgm:presLayoutVars>
      </dgm:prSet>
      <dgm:spPr/>
    </dgm:pt>
    <dgm:pt modelId="{D8C153CF-D9AA-4C16-991F-0F930EC0B681}" type="pres">
      <dgm:prSet presAssocID="{CAB7D818-74E0-430E-8811-209A56495D77}" presName="space" presStyleCnt="0"/>
      <dgm:spPr/>
    </dgm:pt>
    <dgm:pt modelId="{975727DB-C894-46FD-93B2-77F546097E80}" type="pres">
      <dgm:prSet presAssocID="{8258EFB8-80FC-469A-A268-DA7C2721A6F5}" presName="composite" presStyleCnt="0"/>
      <dgm:spPr/>
    </dgm:pt>
    <dgm:pt modelId="{B0F1BFE2-AEF0-4583-AABD-725435CA5513}" type="pres">
      <dgm:prSet presAssocID="{8258EFB8-80FC-469A-A268-DA7C2721A6F5}" presName="parTx" presStyleLbl="alignNode1" presStyleIdx="5" presStyleCnt="6">
        <dgm:presLayoutVars>
          <dgm:chMax val="0"/>
          <dgm:chPref val="0"/>
          <dgm:bulletEnabled val="1"/>
        </dgm:presLayoutVars>
      </dgm:prSet>
      <dgm:spPr/>
    </dgm:pt>
    <dgm:pt modelId="{73514271-F6F6-4098-9802-76AACF8619A2}" type="pres">
      <dgm:prSet presAssocID="{8258EFB8-80FC-469A-A268-DA7C2721A6F5}" presName="desTx" presStyleLbl="alignAccFollowNode1" presStyleIdx="5" presStyleCnt="6">
        <dgm:presLayoutVars>
          <dgm:bulletEnabled val="1"/>
        </dgm:presLayoutVars>
      </dgm:prSet>
      <dgm:spPr/>
    </dgm:pt>
  </dgm:ptLst>
  <dgm:cxnLst>
    <dgm:cxn modelId="{DA8BA300-FC0D-4896-AE9E-E0A1E95CC861}" srcId="{BF0D64E4-FF3E-469F-9F8F-C83E4F5AC954}" destId="{EA2D3D21-3C06-48A0-8FF9-FB334E4CC47A}" srcOrd="0" destOrd="0" parTransId="{DB757864-C228-48FD-A2C1-01952BEC03CF}" sibTransId="{5C73217C-293E-45A8-BA2A-F656B90E8C8A}"/>
    <dgm:cxn modelId="{23F72B0B-A39B-41FE-ACED-059AB6D2F935}" type="presOf" srcId="{792A68FF-AC0E-4681-A735-5144518174E2}" destId="{184EB213-3B52-495F-82A7-9B7912655BD1}" srcOrd="0" destOrd="0" presId="urn:microsoft.com/office/officeart/2005/8/layout/hList1"/>
    <dgm:cxn modelId="{F28AFF0B-6D09-44F8-B835-58901E91FCB8}" srcId="{8FA91F4D-1569-479D-96DE-AC4BF6D8EDC0}" destId="{792A68FF-AC0E-4681-A735-5144518174E2}" srcOrd="2" destOrd="0" parTransId="{959BD55F-CCD9-439E-B7BD-164876728758}" sibTransId="{34B3644F-EE0F-484C-92E2-C2D4FA04D477}"/>
    <dgm:cxn modelId="{661F120E-59A1-4CCC-A45C-D6831849F24B}" type="presOf" srcId="{83AB385C-B8C9-4134-92B4-9E6687967B1B}" destId="{6F1AAA2D-1DE9-424E-8A99-CC8D06857834}" srcOrd="0" destOrd="1" presId="urn:microsoft.com/office/officeart/2005/8/layout/hList1"/>
    <dgm:cxn modelId="{7A5FC00E-6017-4BA8-BF6B-275B82BD0E7D}" srcId="{FF9ED937-2104-4932-9642-D0DDBED685D1}" destId="{43D126FD-FE60-4B39-B6A7-5720F8CE0E03}" srcOrd="2" destOrd="0" parTransId="{67D2CE10-13D6-46FD-B54C-3DB80FB44EC3}" sibTransId="{35A8B09C-7B6E-4A7C-A158-560F8EA4C9C2}"/>
    <dgm:cxn modelId="{46142E13-3523-48D3-832E-32DCBBC50EAB}" type="presOf" srcId="{BF0D64E4-FF3E-469F-9F8F-C83E4F5AC954}" destId="{212AE93E-F50E-495A-A71E-A3B3DB325E57}" srcOrd="0" destOrd="0" presId="urn:microsoft.com/office/officeart/2005/8/layout/hList1"/>
    <dgm:cxn modelId="{621D1F19-9310-4CAB-8DAF-1322F6BF8F86}" srcId="{FF9ED937-2104-4932-9642-D0DDBED685D1}" destId="{1AC22A6C-F40C-4DF8-875C-E53DC056F5E3}" srcOrd="0" destOrd="0" parTransId="{AE420E88-A5BD-46A2-BC23-0E16FD1FE055}" sibTransId="{73492322-4D8A-4197-A80B-3461C3A2BB98}"/>
    <dgm:cxn modelId="{882B0A20-87B7-4C1B-9E19-8063CA439D58}" srcId="{792A68FF-AC0E-4681-A735-5144518174E2}" destId="{83AB385C-B8C9-4134-92B4-9E6687967B1B}" srcOrd="1" destOrd="0" parTransId="{AF9249E8-6D0A-4187-B018-5D40F95A5C99}" sibTransId="{04DEC468-8FED-493B-A2C2-964120316992}"/>
    <dgm:cxn modelId="{344E8120-96C6-4699-8012-EA08A9A5559B}" type="presOf" srcId="{8258EFB8-80FC-469A-A268-DA7C2721A6F5}" destId="{B0F1BFE2-AEF0-4583-AABD-725435CA5513}" srcOrd="0" destOrd="0" presId="urn:microsoft.com/office/officeart/2005/8/layout/hList1"/>
    <dgm:cxn modelId="{43C12B29-FDB3-4842-8229-F38E95010850}" srcId="{792A68FF-AC0E-4681-A735-5144518174E2}" destId="{C21630F5-B34A-4CAA-8E37-BF26C694F086}" srcOrd="0" destOrd="0" parTransId="{30AB387C-2D39-43F2-8A14-9B5A01D2B55A}" sibTransId="{EF09D713-2C86-4491-8F44-0713FC196339}"/>
    <dgm:cxn modelId="{D1F65329-89DA-4262-9236-2A93AD901DDC}" srcId="{FF583F0E-C091-489B-9927-168CEE1A74A2}" destId="{5ABCFF25-7A91-4772-9A8A-C8143B1BB12C}" srcOrd="1" destOrd="0" parTransId="{89BC89F9-BC8B-4318-B96D-D38F05A7B0C7}" sibTransId="{C99E7A9A-BC37-46E9-8046-C18B96A10CEA}"/>
    <dgm:cxn modelId="{7F4DBA2A-CF09-49D9-B57A-65D5010F8992}" srcId="{F9CC98D3-E630-45A9-9710-7429016A5EB3}" destId="{C0D72EAE-FBB7-4DF4-BB85-BE46EF413E83}" srcOrd="1" destOrd="0" parTransId="{3E9784B6-FF9C-47BA-A01B-DC509C5603C6}" sibTransId="{865FA353-9C4E-4DBF-9E95-D72C907B2563}"/>
    <dgm:cxn modelId="{89ECDA2A-1085-4E69-855B-8F690766772E}" srcId="{8FA91F4D-1569-479D-96DE-AC4BF6D8EDC0}" destId="{8258EFB8-80FC-469A-A268-DA7C2721A6F5}" srcOrd="5" destOrd="0" parTransId="{01EE3529-0341-4408-9FB7-D240A4DD784B}" sibTransId="{9882389D-41E8-4AA7-9DD7-ADAF8569D077}"/>
    <dgm:cxn modelId="{375E5D2E-DCBB-4247-B6DB-FDC751F68731}" srcId="{8FA91F4D-1569-479D-96DE-AC4BF6D8EDC0}" destId="{6FF2B4DC-28C7-40E7-B981-D69BA406C945}" srcOrd="1" destOrd="0" parTransId="{5E237D71-A043-477D-9A46-B81852D53BF2}" sibTransId="{31B16B69-EB69-4F01-8937-A43EF11BA9BB}"/>
    <dgm:cxn modelId="{6062D331-7687-4315-AC98-5EFAB436D133}" srcId="{FF583F0E-C091-489B-9927-168CEE1A74A2}" destId="{E01665B6-F371-4E85-9EF2-E88C4F58392F}" srcOrd="2" destOrd="0" parTransId="{F270134E-FDD3-4659-9DE9-48AE49266A66}" sibTransId="{B78CC050-ECDF-4B06-BED8-0AF89C7DA0FF}"/>
    <dgm:cxn modelId="{FC788F33-618E-4147-8325-57A9CB8A71D9}" type="presOf" srcId="{845527ED-58D3-4694-AD32-3BB266A2CE03}" destId="{212AE93E-F50E-495A-A71E-A3B3DB325E57}" srcOrd="0" destOrd="5" presId="urn:microsoft.com/office/officeart/2005/8/layout/hList1"/>
    <dgm:cxn modelId="{E9627439-4936-4F49-8E55-76584FF88A74}" type="presOf" srcId="{C0D72EAE-FBB7-4DF4-BB85-BE46EF413E83}" destId="{74745825-22FA-465F-8619-9A88A6AC7FBE}" srcOrd="0" destOrd="3" presId="urn:microsoft.com/office/officeart/2005/8/layout/hList1"/>
    <dgm:cxn modelId="{54B3073F-E939-4F9B-A11A-6BA282C18B23}" type="presOf" srcId="{EA2D3D21-3C06-48A0-8FF9-FB334E4CC47A}" destId="{212AE93E-F50E-495A-A71E-A3B3DB325E57}" srcOrd="0" destOrd="1" presId="urn:microsoft.com/office/officeart/2005/8/layout/hList1"/>
    <dgm:cxn modelId="{4979025B-4A26-43E4-8D94-46CAEF19DAE1}" type="presOf" srcId="{E01665B6-F371-4E85-9EF2-E88C4F58392F}" destId="{7F5E41ED-4A81-4121-A47E-DADC63E17572}" srcOrd="0" destOrd="2" presId="urn:microsoft.com/office/officeart/2005/8/layout/hList1"/>
    <dgm:cxn modelId="{AC89345C-1B8D-4F89-8B0D-0C1D721C3844}" srcId="{8258EFB8-80FC-469A-A268-DA7C2721A6F5}" destId="{A2FFE809-E821-4918-B235-67ECB8F7FC52}" srcOrd="3" destOrd="0" parTransId="{E2C0650A-F458-4424-A8A1-F49CD4AACE1B}" sibTransId="{D3EFCD44-2896-4FA4-8BA9-2A55EC2268E1}"/>
    <dgm:cxn modelId="{51B57562-8CEA-42AD-B3C8-63AB48E22C48}" type="presOf" srcId="{3F6D370E-B018-4E83-8AD9-28BFC22BB5C7}" destId="{74745825-22FA-465F-8619-9A88A6AC7FBE}" srcOrd="0" destOrd="6" presId="urn:microsoft.com/office/officeart/2005/8/layout/hList1"/>
    <dgm:cxn modelId="{DD44F042-F4C9-4270-B1D4-E4C79EF06857}" srcId="{F9CC98D3-E630-45A9-9710-7429016A5EB3}" destId="{A258C28B-74DA-47FD-BDF6-EA451C86545F}" srcOrd="0" destOrd="0" parTransId="{2AD9AB6C-6F5C-4D5E-9627-860E34B37D42}" sibTransId="{5C932FCD-C7D5-4E8E-9EE1-1656F5723431}"/>
    <dgm:cxn modelId="{B33A5263-D11E-448A-92F1-40A2147EBCE4}" type="presOf" srcId="{E039237E-8744-403C-BAA4-B9589484F50F}" destId="{212AE93E-F50E-495A-A71E-A3B3DB325E57}" srcOrd="0" destOrd="4" presId="urn:microsoft.com/office/officeart/2005/8/layout/hList1"/>
    <dgm:cxn modelId="{ED1D744A-73CC-47CB-968D-8144FF33C426}" type="presOf" srcId="{FF9ED937-2104-4932-9642-D0DDBED685D1}" destId="{590D5D2A-BFA4-4A9F-8A81-3CC6C1C402C3}" srcOrd="0" destOrd="0" presId="urn:microsoft.com/office/officeart/2005/8/layout/hList1"/>
    <dgm:cxn modelId="{49630F6B-B7CB-4639-AC92-10E867AB4DE2}" type="presOf" srcId="{75C32E2F-AF4B-44D4-A9C6-7719060AAA25}" destId="{73514271-F6F6-4098-9802-76AACF8619A2}" srcOrd="0" destOrd="4" presId="urn:microsoft.com/office/officeart/2005/8/layout/hList1"/>
    <dgm:cxn modelId="{6591A56C-C2A6-4B74-85AE-A8F942794AA7}" type="presOf" srcId="{4D052B60-1C59-4B4D-8508-2F55AF34585B}" destId="{DE08E5DF-76A8-41E6-A377-77E70551CA03}" srcOrd="0" destOrd="1" presId="urn:microsoft.com/office/officeart/2005/8/layout/hList1"/>
    <dgm:cxn modelId="{BF6BF36C-8804-43CA-BFAE-D52F325627B1}" type="presOf" srcId="{A2FFE809-E821-4918-B235-67ECB8F7FC52}" destId="{73514271-F6F6-4098-9802-76AACF8619A2}" srcOrd="0" destOrd="3" presId="urn:microsoft.com/office/officeart/2005/8/layout/hList1"/>
    <dgm:cxn modelId="{0A60926E-D804-468D-B159-E1D87DCF419A}" type="presOf" srcId="{0057AFE9-FF85-480B-B5F4-9A8DCD823BDF}" destId="{AD65711E-18F6-4224-93DF-06CB29F11009}" srcOrd="0" destOrd="0" presId="urn:microsoft.com/office/officeart/2005/8/layout/hList1"/>
    <dgm:cxn modelId="{5A98BF4E-327D-4F39-9C78-32309E88F8BF}" srcId="{2BB9DA89-C731-4C26-A425-6F6943CD3260}" destId="{E039237E-8744-403C-BAA4-B9589484F50F}" srcOrd="0" destOrd="0" parTransId="{1D74ED53-9079-4FDD-9D94-2087F54C8603}" sibTransId="{4C471694-F803-4301-BF78-6C36B84B1877}"/>
    <dgm:cxn modelId="{A34E7C6F-E4F8-40AB-B351-C53277E94A51}" type="presOf" srcId="{880A943B-5445-43E2-91F4-0DFDD9C8849A}" destId="{7F5E41ED-4A81-4121-A47E-DADC63E17572}" srcOrd="0" destOrd="0" presId="urn:microsoft.com/office/officeart/2005/8/layout/hList1"/>
    <dgm:cxn modelId="{03A65A70-B850-4CCA-A1E5-6EAA54766082}" srcId="{8FA91F4D-1569-479D-96DE-AC4BF6D8EDC0}" destId="{FF9ED937-2104-4932-9642-D0DDBED685D1}" srcOrd="0" destOrd="0" parTransId="{F02E0C0A-93D2-47A7-B1BF-DD6920F67C9D}" sibTransId="{D568F605-4003-4FF1-B0C9-46CEF44DFE35}"/>
    <dgm:cxn modelId="{1124F153-B496-491C-8F77-D91707342316}" type="presOf" srcId="{5ABCFF25-7A91-4772-9A8A-C8143B1BB12C}" destId="{7F5E41ED-4A81-4121-A47E-DADC63E17572}" srcOrd="0" destOrd="1" presId="urn:microsoft.com/office/officeart/2005/8/layout/hList1"/>
    <dgm:cxn modelId="{36754F54-2DC2-4BA9-BC55-EFD042FB8F6A}" srcId="{8FA91F4D-1569-479D-96DE-AC4BF6D8EDC0}" destId="{FF583F0E-C091-489B-9927-168CEE1A74A2}" srcOrd="3" destOrd="0" parTransId="{86329825-AECB-4969-8C65-EFE86AD3D42A}" sibTransId="{8CF4D053-4675-4B7D-B334-517978EFDF75}"/>
    <dgm:cxn modelId="{4AE76678-CFCC-451D-80A1-119D3F404E01}" srcId="{0057AFE9-FF85-480B-B5F4-9A8DCD823BDF}" destId="{D26D408D-209B-407F-BDD7-0FCCB3D8DD89}" srcOrd="0" destOrd="0" parTransId="{75CDD76F-2982-4CE1-81C2-40408C3D13DD}" sibTransId="{6EFE1A31-1EFD-480C-A02D-5A08888962DB}"/>
    <dgm:cxn modelId="{0D0C9258-4374-4C52-A7C1-FD503DC5355F}" srcId="{43D126FD-FE60-4B39-B6A7-5720F8CE0E03}" destId="{3F6D370E-B018-4E83-8AD9-28BFC22BB5C7}" srcOrd="0" destOrd="0" parTransId="{CAB055AA-DC84-48FE-94D5-A946D01505AD}" sibTransId="{97755118-4C1D-4428-B98D-6891307C6C5B}"/>
    <dgm:cxn modelId="{E5B41A5A-1B78-447C-9700-162420AA53D3}" srcId="{8FA91F4D-1569-479D-96DE-AC4BF6D8EDC0}" destId="{0057AFE9-FF85-480B-B5F4-9A8DCD823BDF}" srcOrd="4" destOrd="0" parTransId="{66FFBB9A-93A3-4F62-BFD6-D054A85A85C0}" sibTransId="{CAB7D818-74E0-430E-8811-209A56495D77}"/>
    <dgm:cxn modelId="{516B3C5A-053E-4852-A563-838E33E3356E}" srcId="{0057AFE9-FF85-480B-B5F4-9A8DCD823BDF}" destId="{4D052B60-1C59-4B4D-8508-2F55AF34585B}" srcOrd="1" destOrd="0" parTransId="{477A8942-20B8-43E0-A1CA-AD4D2B366D5F}" sibTransId="{10BE9B71-5CA4-4611-B67A-E6784D83A9CC}"/>
    <dgm:cxn modelId="{B00C287C-E5B3-468B-AE5E-FCEEB2923410}" srcId="{6FF2B4DC-28C7-40E7-B981-D69BA406C945}" destId="{2BB9DA89-C731-4C26-A425-6F6943CD3260}" srcOrd="1" destOrd="0" parTransId="{62A8C87C-D1C1-469D-8B10-059CE948CB5A}" sibTransId="{517CE15F-0B88-42DD-B9EE-1D489818EED3}"/>
    <dgm:cxn modelId="{36CFE480-42E0-44B1-A778-6D957511A229}" type="presOf" srcId="{2EA7485A-B777-4E64-892D-65281545EA2D}" destId="{73514271-F6F6-4098-9802-76AACF8619A2}" srcOrd="0" destOrd="2" presId="urn:microsoft.com/office/officeart/2005/8/layout/hList1"/>
    <dgm:cxn modelId="{08423385-2FEC-4EA1-B538-5283A90B2096}" type="presOf" srcId="{1AC22A6C-F40C-4DF8-875C-E53DC056F5E3}" destId="{74745825-22FA-465F-8619-9A88A6AC7FBE}" srcOrd="0" destOrd="0" presId="urn:microsoft.com/office/officeart/2005/8/layout/hList1"/>
    <dgm:cxn modelId="{858A5E85-0681-4333-87BD-0DC1AA8E8832}" srcId="{6FF2B4DC-28C7-40E7-B981-D69BA406C945}" destId="{BF0D64E4-FF3E-469F-9F8F-C83E4F5AC954}" srcOrd="0" destOrd="0" parTransId="{E0CA0051-BBED-46A2-AE38-64730465C26E}" sibTransId="{D511BE55-41E4-4751-ADBE-3C4241B3F1A1}"/>
    <dgm:cxn modelId="{DF727C86-8F4C-403B-B67F-8D9DFFBCE24E}" type="presOf" srcId="{F9CC98D3-E630-45A9-9710-7429016A5EB3}" destId="{74745825-22FA-465F-8619-9A88A6AC7FBE}" srcOrd="0" destOrd="1" presId="urn:microsoft.com/office/officeart/2005/8/layout/hList1"/>
    <dgm:cxn modelId="{AAC89690-E79E-4D6D-B529-05E86C504C17}" type="presOf" srcId="{6FF2B4DC-28C7-40E7-B981-D69BA406C945}" destId="{96CBD53F-B2B6-4BD7-A4BC-C4D214DB2F4D}" srcOrd="0" destOrd="0" presId="urn:microsoft.com/office/officeart/2005/8/layout/hList1"/>
    <dgm:cxn modelId="{EF1B5791-AA84-463D-A65E-1FD2B46D5569}" type="presOf" srcId="{0D0089DC-ADEC-4D74-A21E-AF9C30A27C39}" destId="{212AE93E-F50E-495A-A71E-A3B3DB325E57}" srcOrd="0" destOrd="6" presId="urn:microsoft.com/office/officeart/2005/8/layout/hList1"/>
    <dgm:cxn modelId="{C0B7C091-102C-4AC3-BE03-D3470E4F7694}" type="presOf" srcId="{7238F7B8-20D1-451C-A7D6-53F7C491859D}" destId="{74745825-22FA-465F-8619-9A88A6AC7FBE}" srcOrd="0" destOrd="7" presId="urn:microsoft.com/office/officeart/2005/8/layout/hList1"/>
    <dgm:cxn modelId="{EA3DB59D-1D6F-4D1C-A7CA-BFB422B034F6}" type="presOf" srcId="{A258C28B-74DA-47FD-BDF6-EA451C86545F}" destId="{74745825-22FA-465F-8619-9A88A6AC7FBE}" srcOrd="0" destOrd="2" presId="urn:microsoft.com/office/officeart/2005/8/layout/hList1"/>
    <dgm:cxn modelId="{235031A6-4967-4693-9AA1-B9C1FE070BD6}" srcId="{F9CC98D3-E630-45A9-9710-7429016A5EB3}" destId="{6B172B23-1D1E-4E34-8F05-0F42E8383368}" srcOrd="2" destOrd="0" parTransId="{62950432-964D-43F1-9572-651943A6F5C7}" sibTransId="{951123FB-455A-4455-A79A-E752E619CB4E}"/>
    <dgm:cxn modelId="{D040EFA7-AC3E-49B6-BA58-A506B230BABD}" srcId="{8258EFB8-80FC-469A-A268-DA7C2721A6F5}" destId="{699EC7FD-E3E9-48DC-A654-7591D9D9FCD3}" srcOrd="0" destOrd="0" parTransId="{933929A6-982D-40B6-B66E-0F13A3F78740}" sibTransId="{AF70A18C-354B-4518-A7BD-C53305DAA2BA}"/>
    <dgm:cxn modelId="{2BFBECAC-CE93-4936-89CC-D7771C04AD4B}" type="presOf" srcId="{D26D408D-209B-407F-BDD7-0FCCB3D8DD89}" destId="{DE08E5DF-76A8-41E6-A377-77E70551CA03}" srcOrd="0" destOrd="0" presId="urn:microsoft.com/office/officeart/2005/8/layout/hList1"/>
    <dgm:cxn modelId="{43B1A4AD-31EB-4833-951D-403C57415FDE}" srcId="{8258EFB8-80FC-469A-A268-DA7C2721A6F5}" destId="{2EA7485A-B777-4E64-892D-65281545EA2D}" srcOrd="2" destOrd="0" parTransId="{8A4958F1-2FB1-4E0D-9B59-1044A873BA70}" sibTransId="{3C6B459C-8206-4626-B011-7B56818618D6}"/>
    <dgm:cxn modelId="{121249B8-2440-4B87-8B87-AA43D54CF6A3}" type="presOf" srcId="{8FA91F4D-1569-479D-96DE-AC4BF6D8EDC0}" destId="{BC068A82-7836-46A3-AA31-053FA8763FC6}" srcOrd="0" destOrd="0" presId="urn:microsoft.com/office/officeart/2005/8/layout/hList1"/>
    <dgm:cxn modelId="{6D8FFEB8-7B19-4939-B0F8-6097A1A754B1}" type="presOf" srcId="{6B172B23-1D1E-4E34-8F05-0F42E8383368}" destId="{74745825-22FA-465F-8619-9A88A6AC7FBE}" srcOrd="0" destOrd="4" presId="urn:microsoft.com/office/officeart/2005/8/layout/hList1"/>
    <dgm:cxn modelId="{25FCD1BD-D074-41B9-84A5-AEA197F1E666}" srcId="{BF0D64E4-FF3E-469F-9F8F-C83E4F5AC954}" destId="{336A4654-8523-470E-9A3E-8FB3484FB09A}" srcOrd="1" destOrd="0" parTransId="{9713E521-4CBC-4DA7-9399-87934F0A0E4F}" sibTransId="{8E811EE2-5AB7-44CE-8250-E2A54573D38C}"/>
    <dgm:cxn modelId="{713F37C0-779C-4F1D-AB94-C26DFDCB16A5}" srcId="{8258EFB8-80FC-469A-A268-DA7C2721A6F5}" destId="{1BD38137-A33E-4365-A6A4-68C7422C1A2F}" srcOrd="1" destOrd="0" parTransId="{345CD23B-B2E7-4169-8DCD-389B20EBB72B}" sibTransId="{BC36755A-3B44-4A95-A736-0CB0AED44A62}"/>
    <dgm:cxn modelId="{D3DF7EC1-0756-4910-8A35-B84C9355CCF1}" srcId="{FF583F0E-C091-489B-9927-168CEE1A74A2}" destId="{880A943B-5445-43E2-91F4-0DFDD9C8849A}" srcOrd="0" destOrd="0" parTransId="{8B6DA01B-2D90-400A-8F44-A105369F9135}" sibTransId="{E0F8336B-5608-4814-90DC-D48FD28DB838}"/>
    <dgm:cxn modelId="{EBD237C3-521C-4303-A2C5-1DB695445983}" type="presOf" srcId="{C21630F5-B34A-4CAA-8E37-BF26C694F086}" destId="{6F1AAA2D-1DE9-424E-8A99-CC8D06857834}" srcOrd="0" destOrd="0" presId="urn:microsoft.com/office/officeart/2005/8/layout/hList1"/>
    <dgm:cxn modelId="{F271C7C3-9394-4F1D-9398-4AAC82F11499}" srcId="{2BB9DA89-C731-4C26-A425-6F6943CD3260}" destId="{0D0089DC-ADEC-4D74-A21E-AF9C30A27C39}" srcOrd="2" destOrd="0" parTransId="{32710537-9F9D-4AB4-A056-9A3C14A6BF3B}" sibTransId="{F4E9BA55-AA69-4EE9-9924-8325F19BC663}"/>
    <dgm:cxn modelId="{93F387C9-7B05-474E-97B6-F52ED64CB661}" type="presOf" srcId="{FF583F0E-C091-489B-9927-168CEE1A74A2}" destId="{F48BAF18-9F4B-4BB9-B228-8B2300E8FB1F}" srcOrd="0" destOrd="0" presId="urn:microsoft.com/office/officeart/2005/8/layout/hList1"/>
    <dgm:cxn modelId="{578148CA-85A8-46FD-BD74-77EE53A96D5F}" type="presOf" srcId="{336A4654-8523-470E-9A3E-8FB3484FB09A}" destId="{212AE93E-F50E-495A-A71E-A3B3DB325E57}" srcOrd="0" destOrd="2" presId="urn:microsoft.com/office/officeart/2005/8/layout/hList1"/>
    <dgm:cxn modelId="{C10052CA-255D-4012-BDB8-379C3F30892A}" type="presOf" srcId="{43D126FD-FE60-4B39-B6A7-5720F8CE0E03}" destId="{74745825-22FA-465F-8619-9A88A6AC7FBE}" srcOrd="0" destOrd="5" presId="urn:microsoft.com/office/officeart/2005/8/layout/hList1"/>
    <dgm:cxn modelId="{C93E27D0-C3AB-42D6-9338-6AD16F48212F}" srcId="{FF9ED937-2104-4932-9642-D0DDBED685D1}" destId="{F9CC98D3-E630-45A9-9710-7429016A5EB3}" srcOrd="1" destOrd="0" parTransId="{A8CB420C-1738-47F6-B122-4B0F4A25E68A}" sibTransId="{31D30DCB-74B5-4A38-95E8-EC97373FEFAD}"/>
    <dgm:cxn modelId="{678DE0E3-612C-4AE3-9BF8-8DE5F5973633}" type="presOf" srcId="{1BD38137-A33E-4365-A6A4-68C7422C1A2F}" destId="{73514271-F6F6-4098-9802-76AACF8619A2}" srcOrd="0" destOrd="1" presId="urn:microsoft.com/office/officeart/2005/8/layout/hList1"/>
    <dgm:cxn modelId="{B6610FEE-4602-447E-8031-3511DFEBA871}" srcId="{43D126FD-FE60-4B39-B6A7-5720F8CE0E03}" destId="{7238F7B8-20D1-451C-A7D6-53F7C491859D}" srcOrd="1" destOrd="0" parTransId="{C686DC34-EEBC-4A51-A6B4-AECD0B4A9C81}" sibTransId="{849D84B4-4B7D-4403-90BD-08F4530D172C}"/>
    <dgm:cxn modelId="{15E5DDF8-0E9C-48B5-8D43-25F41DB7F520}" type="presOf" srcId="{699EC7FD-E3E9-48DC-A654-7591D9D9FCD3}" destId="{73514271-F6F6-4098-9802-76AACF8619A2}" srcOrd="0" destOrd="0" presId="urn:microsoft.com/office/officeart/2005/8/layout/hList1"/>
    <dgm:cxn modelId="{0EE496FB-2B9F-43DA-B032-233979FCDA42}" srcId="{A2FFE809-E821-4918-B235-67ECB8F7FC52}" destId="{75C32E2F-AF4B-44D4-A9C6-7719060AAA25}" srcOrd="0" destOrd="0" parTransId="{546E9DAE-728A-43B0-BDFC-A1FD227BE0F0}" sibTransId="{FB1DA978-073A-4E30-A11C-908F081A1980}"/>
    <dgm:cxn modelId="{DEBA7BFE-EE27-40E5-93A5-00ED2F1B6B68}" type="presOf" srcId="{2BB9DA89-C731-4C26-A425-6F6943CD3260}" destId="{212AE93E-F50E-495A-A71E-A3B3DB325E57}" srcOrd="0" destOrd="3" presId="urn:microsoft.com/office/officeart/2005/8/layout/hList1"/>
    <dgm:cxn modelId="{4BC596FF-AD26-4420-A9A8-FD7E063E653B}" srcId="{2BB9DA89-C731-4C26-A425-6F6943CD3260}" destId="{845527ED-58D3-4694-AD32-3BB266A2CE03}" srcOrd="1" destOrd="0" parTransId="{BE09604C-F6F1-4B74-8001-BB112ECB72E6}" sibTransId="{437C47C7-11CF-4666-9297-7B67F548728C}"/>
    <dgm:cxn modelId="{37E6771D-7664-4992-B28C-30664800CB4C}" type="presParOf" srcId="{BC068A82-7836-46A3-AA31-053FA8763FC6}" destId="{4A933019-B0DC-4B44-9E9C-190987A21470}" srcOrd="0" destOrd="0" presId="urn:microsoft.com/office/officeart/2005/8/layout/hList1"/>
    <dgm:cxn modelId="{CB4B4B7F-2B8D-47F3-AB29-1A2C5F2F759E}" type="presParOf" srcId="{4A933019-B0DC-4B44-9E9C-190987A21470}" destId="{590D5D2A-BFA4-4A9F-8A81-3CC6C1C402C3}" srcOrd="0" destOrd="0" presId="urn:microsoft.com/office/officeart/2005/8/layout/hList1"/>
    <dgm:cxn modelId="{8841D722-0956-4966-A3E7-985F2FAF3039}" type="presParOf" srcId="{4A933019-B0DC-4B44-9E9C-190987A21470}" destId="{74745825-22FA-465F-8619-9A88A6AC7FBE}" srcOrd="1" destOrd="0" presId="urn:microsoft.com/office/officeart/2005/8/layout/hList1"/>
    <dgm:cxn modelId="{1EF0D5B6-CC6C-47E3-BE97-47B96F14D290}" type="presParOf" srcId="{BC068A82-7836-46A3-AA31-053FA8763FC6}" destId="{3BD00078-1265-4F91-93A3-68C5436A756B}" srcOrd="1" destOrd="0" presId="urn:microsoft.com/office/officeart/2005/8/layout/hList1"/>
    <dgm:cxn modelId="{B09A901A-D8A4-4D4B-9E37-00E0172B7E1E}" type="presParOf" srcId="{BC068A82-7836-46A3-AA31-053FA8763FC6}" destId="{E8530751-8EA3-42B9-9CD1-9F9943A30AFB}" srcOrd="2" destOrd="0" presId="urn:microsoft.com/office/officeart/2005/8/layout/hList1"/>
    <dgm:cxn modelId="{2DF8BB8A-7877-4C79-8335-6410A240CB8A}" type="presParOf" srcId="{E8530751-8EA3-42B9-9CD1-9F9943A30AFB}" destId="{96CBD53F-B2B6-4BD7-A4BC-C4D214DB2F4D}" srcOrd="0" destOrd="0" presId="urn:microsoft.com/office/officeart/2005/8/layout/hList1"/>
    <dgm:cxn modelId="{960B96F4-2290-4788-8F29-70F1A7A4FD7F}" type="presParOf" srcId="{E8530751-8EA3-42B9-9CD1-9F9943A30AFB}" destId="{212AE93E-F50E-495A-A71E-A3B3DB325E57}" srcOrd="1" destOrd="0" presId="urn:microsoft.com/office/officeart/2005/8/layout/hList1"/>
    <dgm:cxn modelId="{79DEDEF6-69FC-46AE-A73B-D00BD2245E2D}" type="presParOf" srcId="{BC068A82-7836-46A3-AA31-053FA8763FC6}" destId="{55E2840C-B35E-426B-8A82-A30B25CFF090}" srcOrd="3" destOrd="0" presId="urn:microsoft.com/office/officeart/2005/8/layout/hList1"/>
    <dgm:cxn modelId="{F0781B27-F4D9-43EC-81A1-1ADA8C9D9E43}" type="presParOf" srcId="{BC068A82-7836-46A3-AA31-053FA8763FC6}" destId="{3AA61ED3-18F3-4AE5-8681-AD8E8D481166}" srcOrd="4" destOrd="0" presId="urn:microsoft.com/office/officeart/2005/8/layout/hList1"/>
    <dgm:cxn modelId="{1CF490F2-03C2-4E40-B848-09BFA0B023B6}" type="presParOf" srcId="{3AA61ED3-18F3-4AE5-8681-AD8E8D481166}" destId="{184EB213-3B52-495F-82A7-9B7912655BD1}" srcOrd="0" destOrd="0" presId="urn:microsoft.com/office/officeart/2005/8/layout/hList1"/>
    <dgm:cxn modelId="{A2524440-CDFA-4150-82D1-C55B9A236B39}" type="presParOf" srcId="{3AA61ED3-18F3-4AE5-8681-AD8E8D481166}" destId="{6F1AAA2D-1DE9-424E-8A99-CC8D06857834}" srcOrd="1" destOrd="0" presId="urn:microsoft.com/office/officeart/2005/8/layout/hList1"/>
    <dgm:cxn modelId="{DEF1D9A7-84F3-4865-8121-32EAC8A609E9}" type="presParOf" srcId="{BC068A82-7836-46A3-AA31-053FA8763FC6}" destId="{DA44283A-6215-4493-8B7E-B52D3E10562D}" srcOrd="5" destOrd="0" presId="urn:microsoft.com/office/officeart/2005/8/layout/hList1"/>
    <dgm:cxn modelId="{C9453A3B-22EC-4D54-84B6-81F97CF0FAF2}" type="presParOf" srcId="{BC068A82-7836-46A3-AA31-053FA8763FC6}" destId="{99E16EDF-EEBB-4F3F-9038-A177244864BD}" srcOrd="6" destOrd="0" presId="urn:microsoft.com/office/officeart/2005/8/layout/hList1"/>
    <dgm:cxn modelId="{25D22B18-85CC-4440-AE09-358745F8ABB5}" type="presParOf" srcId="{99E16EDF-EEBB-4F3F-9038-A177244864BD}" destId="{F48BAF18-9F4B-4BB9-B228-8B2300E8FB1F}" srcOrd="0" destOrd="0" presId="urn:microsoft.com/office/officeart/2005/8/layout/hList1"/>
    <dgm:cxn modelId="{1CEAAF5E-23E5-4F3A-B03E-CC927546ACCD}" type="presParOf" srcId="{99E16EDF-EEBB-4F3F-9038-A177244864BD}" destId="{7F5E41ED-4A81-4121-A47E-DADC63E17572}" srcOrd="1" destOrd="0" presId="urn:microsoft.com/office/officeart/2005/8/layout/hList1"/>
    <dgm:cxn modelId="{C1373425-CB55-41E5-9CE5-D6CE12C3E1D0}" type="presParOf" srcId="{BC068A82-7836-46A3-AA31-053FA8763FC6}" destId="{6493CF7F-448B-41F1-81C3-4B6D3BBABB7A}" srcOrd="7" destOrd="0" presId="urn:microsoft.com/office/officeart/2005/8/layout/hList1"/>
    <dgm:cxn modelId="{62A6F78D-9B38-4B7A-9A31-4E661B4F0C79}" type="presParOf" srcId="{BC068A82-7836-46A3-AA31-053FA8763FC6}" destId="{F9AA7F62-79D7-4169-8DD6-56ECD4216FEC}" srcOrd="8" destOrd="0" presId="urn:microsoft.com/office/officeart/2005/8/layout/hList1"/>
    <dgm:cxn modelId="{E8506A2C-B673-4889-BBFC-78E4F5FDCF5A}" type="presParOf" srcId="{F9AA7F62-79D7-4169-8DD6-56ECD4216FEC}" destId="{AD65711E-18F6-4224-93DF-06CB29F11009}" srcOrd="0" destOrd="0" presId="urn:microsoft.com/office/officeart/2005/8/layout/hList1"/>
    <dgm:cxn modelId="{3C409C75-68E4-4F0C-97F7-85EC79D1EDD8}" type="presParOf" srcId="{F9AA7F62-79D7-4169-8DD6-56ECD4216FEC}" destId="{DE08E5DF-76A8-41E6-A377-77E70551CA03}" srcOrd="1" destOrd="0" presId="urn:microsoft.com/office/officeart/2005/8/layout/hList1"/>
    <dgm:cxn modelId="{BDA7B1A7-7F67-4CEF-926A-843CE2EE5FF8}" type="presParOf" srcId="{BC068A82-7836-46A3-AA31-053FA8763FC6}" destId="{D8C153CF-D9AA-4C16-991F-0F930EC0B681}" srcOrd="9" destOrd="0" presId="urn:microsoft.com/office/officeart/2005/8/layout/hList1"/>
    <dgm:cxn modelId="{31D949B4-A2C9-41D7-95C0-81A3E14BCCEE}" type="presParOf" srcId="{BC068A82-7836-46A3-AA31-053FA8763FC6}" destId="{975727DB-C894-46FD-93B2-77F546097E80}" srcOrd="10" destOrd="0" presId="urn:microsoft.com/office/officeart/2005/8/layout/hList1"/>
    <dgm:cxn modelId="{5FCC47CE-0584-4C0A-BAAC-A4E5F59555B3}" type="presParOf" srcId="{975727DB-C894-46FD-93B2-77F546097E80}" destId="{B0F1BFE2-AEF0-4583-AABD-725435CA5513}" srcOrd="0" destOrd="0" presId="urn:microsoft.com/office/officeart/2005/8/layout/hList1"/>
    <dgm:cxn modelId="{03D83CA2-9522-43A3-A9A5-F6139C7D5B3B}" type="presParOf" srcId="{975727DB-C894-46FD-93B2-77F546097E80}" destId="{73514271-F6F6-4098-9802-76AACF8619A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386310-0E5B-491C-8D4C-A2C6873F6DE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0ADC904-A128-4971-9339-C31F0DB38778}">
      <dgm:prSet phldrT="[Text]" phldr="0"/>
      <dgm:spPr/>
      <dgm:t>
        <a:bodyPr/>
        <a:lstStyle/>
        <a:p>
          <a:r>
            <a:rPr lang="en-US" dirty="0"/>
            <a:t>Trenton, NJ</a:t>
          </a:r>
        </a:p>
      </dgm:t>
    </dgm:pt>
    <dgm:pt modelId="{D914DA87-BFD6-4B28-B10B-92AF8AAD967D}" type="parTrans" cxnId="{60EB8673-A59E-482F-B43D-B290F79774CD}">
      <dgm:prSet/>
      <dgm:spPr/>
      <dgm:t>
        <a:bodyPr/>
        <a:lstStyle/>
        <a:p>
          <a:endParaRPr lang="en-US"/>
        </a:p>
      </dgm:t>
    </dgm:pt>
    <dgm:pt modelId="{416C5363-6B04-4D88-92DD-D15090F6F6A7}" type="sibTrans" cxnId="{60EB8673-A59E-482F-B43D-B290F79774CD}">
      <dgm:prSet/>
      <dgm:spPr/>
      <dgm:t>
        <a:bodyPr/>
        <a:lstStyle/>
        <a:p>
          <a:endParaRPr lang="en-US"/>
        </a:p>
      </dgm:t>
    </dgm:pt>
    <dgm:pt modelId="{F943A790-4AC3-4F00-BB0A-41C4AFEB639E}">
      <dgm:prSet phldrT="[Text]"/>
      <dgm:spPr/>
      <dgm:t>
        <a:bodyPr/>
        <a:lstStyle/>
        <a:p>
          <a:pPr>
            <a:buFont typeface="Arial" panose="020B0604020202020204" pitchFamily="34" charset="0"/>
            <a:buChar char="•"/>
          </a:pPr>
          <a:r>
            <a:rPr lang="en-US" dirty="0"/>
            <a:t>Offer of a reduced sales tax rate, obtain tax-free purchases on capital equipment, and receive tax credits for hiring for businesses located in UEZ</a:t>
          </a:r>
        </a:p>
      </dgm:t>
    </dgm:pt>
    <dgm:pt modelId="{D20D4D38-C975-4E8A-B122-712531392975}" type="parTrans" cxnId="{001B4043-B1DA-4EA0-8209-127C93B8B937}">
      <dgm:prSet/>
      <dgm:spPr/>
      <dgm:t>
        <a:bodyPr/>
        <a:lstStyle/>
        <a:p>
          <a:endParaRPr lang="en-US"/>
        </a:p>
      </dgm:t>
    </dgm:pt>
    <dgm:pt modelId="{79A7B84E-C3A0-4D83-8202-D81F20D5F137}" type="sibTrans" cxnId="{001B4043-B1DA-4EA0-8209-127C93B8B937}">
      <dgm:prSet/>
      <dgm:spPr/>
      <dgm:t>
        <a:bodyPr/>
        <a:lstStyle/>
        <a:p>
          <a:endParaRPr lang="en-US"/>
        </a:p>
      </dgm:t>
    </dgm:pt>
    <dgm:pt modelId="{032F7F94-160F-49FC-8108-42A2FAA3FAEE}">
      <dgm:prSet phldrT="[Text]"/>
      <dgm:spPr/>
      <dgm:t>
        <a:bodyPr/>
        <a:lstStyle/>
        <a:p>
          <a:pPr>
            <a:buFont typeface="Arial" panose="020B0604020202020204" pitchFamily="34" charset="0"/>
            <a:buChar char="•"/>
          </a:pPr>
          <a:r>
            <a:rPr lang="en-US" dirty="0"/>
            <a:t>Loans of up to $250,000 at a low interest rate to boost hiring, with potential loan forgiveness for employing city residents.</a:t>
          </a:r>
        </a:p>
      </dgm:t>
    </dgm:pt>
    <dgm:pt modelId="{14658672-0084-49C4-8946-B1D4853FF26B}" type="parTrans" cxnId="{5C4C867B-E9D7-451A-9CA6-51B490952158}">
      <dgm:prSet/>
      <dgm:spPr/>
      <dgm:t>
        <a:bodyPr/>
        <a:lstStyle/>
        <a:p>
          <a:endParaRPr lang="en-US"/>
        </a:p>
      </dgm:t>
    </dgm:pt>
    <dgm:pt modelId="{403762AF-280D-4B9D-9022-18D17FB6C0F3}" type="sibTrans" cxnId="{5C4C867B-E9D7-451A-9CA6-51B490952158}">
      <dgm:prSet/>
      <dgm:spPr/>
      <dgm:t>
        <a:bodyPr/>
        <a:lstStyle/>
        <a:p>
          <a:endParaRPr lang="en-US"/>
        </a:p>
      </dgm:t>
    </dgm:pt>
    <dgm:pt modelId="{DADEEA3B-553C-437A-A921-D9303883527E}">
      <dgm:prSet phldrT="[Text]" phldr="0"/>
      <dgm:spPr/>
      <dgm:t>
        <a:bodyPr/>
        <a:lstStyle/>
        <a:p>
          <a:r>
            <a:rPr lang="en-US" dirty="0"/>
            <a:t>Lancaster, PA</a:t>
          </a:r>
        </a:p>
      </dgm:t>
    </dgm:pt>
    <dgm:pt modelId="{623C4A25-0148-4588-BA9C-E5DC92A96950}" type="parTrans" cxnId="{2157177F-7DDE-46E2-BE69-DCE00B2B9422}">
      <dgm:prSet/>
      <dgm:spPr/>
      <dgm:t>
        <a:bodyPr/>
        <a:lstStyle/>
        <a:p>
          <a:endParaRPr lang="en-US"/>
        </a:p>
      </dgm:t>
    </dgm:pt>
    <dgm:pt modelId="{AEA86B32-DB3B-4F99-B587-7D4D1EFA7DFB}" type="sibTrans" cxnId="{2157177F-7DDE-46E2-BE69-DCE00B2B9422}">
      <dgm:prSet/>
      <dgm:spPr/>
      <dgm:t>
        <a:bodyPr/>
        <a:lstStyle/>
        <a:p>
          <a:endParaRPr lang="en-US"/>
        </a:p>
      </dgm:t>
    </dgm:pt>
    <dgm:pt modelId="{EF81A971-31EF-498F-BBAE-D2FE9092012D}">
      <dgm:prSet phldrT="[Text]"/>
      <dgm:spPr/>
      <dgm:t>
        <a:bodyPr/>
        <a:lstStyle/>
        <a:p>
          <a:pPr>
            <a:buFont typeface="Arial" panose="020B0604020202020204" pitchFamily="34" charset="0"/>
            <a:buChar char="•"/>
          </a:pPr>
          <a:r>
            <a:rPr lang="en-US" dirty="0"/>
            <a:t>Enables specific tax revenues to be used to pay debt service on improvements within designated zones.</a:t>
          </a:r>
        </a:p>
      </dgm:t>
    </dgm:pt>
    <dgm:pt modelId="{1643D435-35D2-4D01-A6C1-8E3CA9F30395}" type="parTrans" cxnId="{F3E7CCDF-9685-44D7-99BD-A9FE9CD048CE}">
      <dgm:prSet/>
      <dgm:spPr/>
      <dgm:t>
        <a:bodyPr/>
        <a:lstStyle/>
        <a:p>
          <a:endParaRPr lang="en-US"/>
        </a:p>
      </dgm:t>
    </dgm:pt>
    <dgm:pt modelId="{0B7B698E-0286-4350-AD0D-9F9D45C477A4}" type="sibTrans" cxnId="{F3E7CCDF-9685-44D7-99BD-A9FE9CD048CE}">
      <dgm:prSet/>
      <dgm:spPr/>
      <dgm:t>
        <a:bodyPr/>
        <a:lstStyle/>
        <a:p>
          <a:endParaRPr lang="en-US"/>
        </a:p>
      </dgm:t>
    </dgm:pt>
    <dgm:pt modelId="{9E5B949F-3802-407D-B3BA-C7539C654450}">
      <dgm:prSet phldrT="[Text]" phldr="0"/>
      <dgm:spPr/>
      <dgm:t>
        <a:bodyPr/>
        <a:lstStyle/>
        <a:p>
          <a:r>
            <a:rPr lang="en-US" dirty="0"/>
            <a:t>New Haven, CT</a:t>
          </a:r>
        </a:p>
      </dgm:t>
    </dgm:pt>
    <dgm:pt modelId="{594FDBE0-4683-474A-B03D-518EE3B968D3}" type="parTrans" cxnId="{91C3550C-0E5C-4F3F-B07D-E4629BBD1BE5}">
      <dgm:prSet/>
      <dgm:spPr/>
      <dgm:t>
        <a:bodyPr/>
        <a:lstStyle/>
        <a:p>
          <a:endParaRPr lang="en-US"/>
        </a:p>
      </dgm:t>
    </dgm:pt>
    <dgm:pt modelId="{B88A56D7-B563-42A3-8F40-3A88FA25AA26}" type="sibTrans" cxnId="{91C3550C-0E5C-4F3F-B07D-E4629BBD1BE5}">
      <dgm:prSet/>
      <dgm:spPr/>
      <dgm:t>
        <a:bodyPr/>
        <a:lstStyle/>
        <a:p>
          <a:endParaRPr lang="en-US"/>
        </a:p>
      </dgm:t>
    </dgm:pt>
    <dgm:pt modelId="{65BD13D3-608F-4053-ABED-28218E5EAC0F}">
      <dgm:prSet phldrT="[Text]"/>
      <dgm:spPr/>
      <dgm:t>
        <a:bodyPr/>
        <a:lstStyle/>
        <a:p>
          <a:pPr>
            <a:buFont typeface="Arial" panose="020B0604020202020204" pitchFamily="34" charset="0"/>
            <a:buChar char="•"/>
          </a:pPr>
          <a:r>
            <a:rPr lang="en-US" dirty="0"/>
            <a:t>Reimburses up to 50% of total pre-tax construction costs for façade improvements on commercial/mixed-use properties.</a:t>
          </a:r>
        </a:p>
      </dgm:t>
    </dgm:pt>
    <dgm:pt modelId="{149FF273-258D-40E3-8A0A-F15871910225}" type="parTrans" cxnId="{5B335A80-16A0-4F5A-8FD8-60C9ED3367B4}">
      <dgm:prSet/>
      <dgm:spPr/>
      <dgm:t>
        <a:bodyPr/>
        <a:lstStyle/>
        <a:p>
          <a:endParaRPr lang="en-US"/>
        </a:p>
      </dgm:t>
    </dgm:pt>
    <dgm:pt modelId="{26C25310-3B18-4F85-8E20-BE4E76D1A821}" type="sibTrans" cxnId="{5B335A80-16A0-4F5A-8FD8-60C9ED3367B4}">
      <dgm:prSet/>
      <dgm:spPr/>
      <dgm:t>
        <a:bodyPr/>
        <a:lstStyle/>
        <a:p>
          <a:endParaRPr lang="en-US"/>
        </a:p>
      </dgm:t>
    </dgm:pt>
    <dgm:pt modelId="{BEEA3FC7-1661-466C-AB2F-B0E3D6219587}">
      <dgm:prSet phldrT="[Text]"/>
      <dgm:spPr/>
      <dgm:t>
        <a:bodyPr/>
        <a:lstStyle/>
        <a:p>
          <a:pPr>
            <a:buFont typeface="Symbol" panose="05050102010706020507" pitchFamily="18" charset="2"/>
            <a:buChar char=""/>
          </a:pPr>
          <a:r>
            <a:rPr lang="en-US" dirty="0"/>
            <a:t>Property Tax Assessment Deferral Program that freeze the property tax assessments on certain eligible properties at pre-construction or pre-rehabilitation values. </a:t>
          </a:r>
        </a:p>
      </dgm:t>
    </dgm:pt>
    <dgm:pt modelId="{D6B0FF01-89DB-42D7-9306-F75D3142C45F}" type="parTrans" cxnId="{248098A6-65D5-453E-A7DF-CA3F5C9DF673}">
      <dgm:prSet/>
      <dgm:spPr/>
      <dgm:t>
        <a:bodyPr/>
        <a:lstStyle/>
        <a:p>
          <a:endParaRPr lang="en-US"/>
        </a:p>
      </dgm:t>
    </dgm:pt>
    <dgm:pt modelId="{504920FF-212C-4AF4-B058-044AE3FB3E53}" type="sibTrans" cxnId="{248098A6-65D5-453E-A7DF-CA3F5C9DF673}">
      <dgm:prSet/>
      <dgm:spPr/>
      <dgm:t>
        <a:bodyPr/>
        <a:lstStyle/>
        <a:p>
          <a:endParaRPr lang="en-US"/>
        </a:p>
      </dgm:t>
    </dgm:pt>
    <dgm:pt modelId="{D643B18E-3B20-4025-90BC-3FA76F79A3F3}">
      <dgm:prSet/>
      <dgm:spPr/>
      <dgm:t>
        <a:bodyPr/>
        <a:lstStyle/>
        <a:p>
          <a:r>
            <a:rPr lang="en-US" dirty="0"/>
            <a:t>Frederick, MD</a:t>
          </a:r>
        </a:p>
      </dgm:t>
    </dgm:pt>
    <dgm:pt modelId="{01D24AB3-E2B9-4D9E-BB39-76EA6C590D7A}" type="parTrans" cxnId="{BE50519F-2BFF-4260-A43A-1DDB1982E3DD}">
      <dgm:prSet/>
      <dgm:spPr/>
      <dgm:t>
        <a:bodyPr/>
        <a:lstStyle/>
        <a:p>
          <a:endParaRPr lang="en-US"/>
        </a:p>
      </dgm:t>
    </dgm:pt>
    <dgm:pt modelId="{12A81293-5206-45A6-9A6B-0DAF13B356E6}" type="sibTrans" cxnId="{BE50519F-2BFF-4260-A43A-1DDB1982E3DD}">
      <dgm:prSet/>
      <dgm:spPr/>
      <dgm:t>
        <a:bodyPr/>
        <a:lstStyle/>
        <a:p>
          <a:endParaRPr lang="en-US"/>
        </a:p>
      </dgm:t>
    </dgm:pt>
    <dgm:pt modelId="{2D2427DD-9A21-45A8-8798-2A0BEBB9D188}">
      <dgm:prSet phldrT="[Text]"/>
      <dgm:spPr/>
      <dgm:t>
        <a:bodyPr/>
        <a:lstStyle/>
        <a:p>
          <a:pPr>
            <a:buNone/>
          </a:pPr>
          <a:endParaRPr lang="en-US" dirty="0"/>
        </a:p>
      </dgm:t>
    </dgm:pt>
    <dgm:pt modelId="{B041A175-827F-4149-864A-6F30A1E70934}" type="parTrans" cxnId="{6E4693FC-FDF8-4280-B74F-B9DF3151054B}">
      <dgm:prSet/>
      <dgm:spPr/>
      <dgm:t>
        <a:bodyPr/>
        <a:lstStyle/>
        <a:p>
          <a:endParaRPr lang="en-US"/>
        </a:p>
      </dgm:t>
    </dgm:pt>
    <dgm:pt modelId="{528E0B9C-82AD-4EA7-B50C-915A5F65B83A}" type="sibTrans" cxnId="{6E4693FC-FDF8-4280-B74F-B9DF3151054B}">
      <dgm:prSet/>
      <dgm:spPr/>
      <dgm:t>
        <a:bodyPr/>
        <a:lstStyle/>
        <a:p>
          <a:endParaRPr lang="en-US"/>
        </a:p>
      </dgm:t>
    </dgm:pt>
    <dgm:pt modelId="{47A9C415-E8D8-4D99-8839-0D60D3C30AC1}">
      <dgm:prSet phldrT="[Text]"/>
      <dgm:spPr/>
      <dgm:t>
        <a:bodyPr/>
        <a:lstStyle/>
        <a:p>
          <a:pPr>
            <a:buFont typeface="Arial" panose="020B0604020202020204" pitchFamily="34" charset="0"/>
            <a:buChar char="•"/>
          </a:pPr>
          <a:r>
            <a:rPr lang="en-US" dirty="0"/>
            <a:t>75% reimbursement up to ($5,000) for building exterior improvements in the special improvement district.</a:t>
          </a:r>
        </a:p>
      </dgm:t>
    </dgm:pt>
    <dgm:pt modelId="{095EACB5-2CBC-4505-BE51-8124832D0DB4}" type="parTrans" cxnId="{3C6E7E04-B228-4B76-BA7D-D87BEDDEF7C8}">
      <dgm:prSet/>
      <dgm:spPr/>
      <dgm:t>
        <a:bodyPr/>
        <a:lstStyle/>
        <a:p>
          <a:endParaRPr lang="en-US"/>
        </a:p>
      </dgm:t>
    </dgm:pt>
    <dgm:pt modelId="{5950B1B7-EF4F-456D-9FA5-0A106D9DF2C8}" type="sibTrans" cxnId="{3C6E7E04-B228-4B76-BA7D-D87BEDDEF7C8}">
      <dgm:prSet/>
      <dgm:spPr/>
      <dgm:t>
        <a:bodyPr/>
        <a:lstStyle/>
        <a:p>
          <a:endParaRPr lang="en-US"/>
        </a:p>
      </dgm:t>
    </dgm:pt>
    <dgm:pt modelId="{C77106B4-5663-443E-9397-2F79FF22AC78}">
      <dgm:prSet/>
      <dgm:spPr/>
      <dgm:t>
        <a:bodyPr/>
        <a:lstStyle/>
        <a:p>
          <a:pPr>
            <a:buFont typeface="Arial" panose="020B0604020202020204" pitchFamily="34" charset="0"/>
            <a:buChar char="•"/>
          </a:pPr>
          <a:r>
            <a:rPr lang="en-US" dirty="0"/>
            <a:t>Micro grants intended to encourage and financially-support physical improvements by targeted businesses to commercial buildings.</a:t>
          </a:r>
        </a:p>
      </dgm:t>
    </dgm:pt>
    <dgm:pt modelId="{A274ADA7-B1A1-4991-A6DF-949B4B84C854}" type="parTrans" cxnId="{1F131FCA-13AF-4DDC-B6D7-6B714098A08B}">
      <dgm:prSet/>
      <dgm:spPr/>
      <dgm:t>
        <a:bodyPr/>
        <a:lstStyle/>
        <a:p>
          <a:endParaRPr lang="en-US"/>
        </a:p>
      </dgm:t>
    </dgm:pt>
    <dgm:pt modelId="{E422A218-5212-42E7-9262-C8029353300D}" type="sibTrans" cxnId="{1F131FCA-13AF-4DDC-B6D7-6B714098A08B}">
      <dgm:prSet/>
      <dgm:spPr/>
      <dgm:t>
        <a:bodyPr/>
        <a:lstStyle/>
        <a:p>
          <a:endParaRPr lang="en-US"/>
        </a:p>
      </dgm:t>
    </dgm:pt>
    <dgm:pt modelId="{3B9EDE7A-7E59-428D-8828-F5F5BEB677F5}">
      <dgm:prSet/>
      <dgm:spPr/>
      <dgm:t>
        <a:bodyPr/>
        <a:lstStyle/>
        <a:p>
          <a:pPr>
            <a:buFont typeface="Arial" panose="020B0604020202020204" pitchFamily="34" charset="0"/>
            <a:buChar char="•"/>
          </a:pPr>
          <a:r>
            <a:rPr lang="en-US" dirty="0"/>
            <a:t>Provides gap financing in targeted communities for redevelopment in older neighborhoods.</a:t>
          </a:r>
        </a:p>
      </dgm:t>
    </dgm:pt>
    <dgm:pt modelId="{1A67566A-C17F-4CB7-8594-69DEF7822C3B}" type="parTrans" cxnId="{7821DCB4-0874-4E6E-AF68-0E1B255533CA}">
      <dgm:prSet/>
      <dgm:spPr/>
      <dgm:t>
        <a:bodyPr/>
        <a:lstStyle/>
        <a:p>
          <a:endParaRPr lang="en-US"/>
        </a:p>
      </dgm:t>
    </dgm:pt>
    <dgm:pt modelId="{064612D4-E50A-4EED-9B09-CF1CCDBB4473}" type="sibTrans" cxnId="{7821DCB4-0874-4E6E-AF68-0E1B255533CA}">
      <dgm:prSet/>
      <dgm:spPr/>
      <dgm:t>
        <a:bodyPr/>
        <a:lstStyle/>
        <a:p>
          <a:endParaRPr lang="en-US"/>
        </a:p>
      </dgm:t>
    </dgm:pt>
    <dgm:pt modelId="{083528B2-1D65-4691-A440-7433751E3EDF}">
      <dgm:prSet/>
      <dgm:spPr/>
      <dgm:t>
        <a:bodyPr/>
        <a:lstStyle/>
        <a:p>
          <a:pPr>
            <a:buFont typeface="Arial" panose="020B0604020202020204" pitchFamily="34" charset="0"/>
            <a:buChar char="•"/>
          </a:pPr>
          <a:r>
            <a:rPr lang="en-US" dirty="0"/>
            <a:t>Grants up to 50% in matching funds for facade improvements</a:t>
          </a:r>
        </a:p>
      </dgm:t>
    </dgm:pt>
    <dgm:pt modelId="{B0D928A3-0312-4CEC-952C-B29A55179230}" type="parTrans" cxnId="{08D05A95-284C-4C4F-8D7A-65CA47C2C051}">
      <dgm:prSet/>
      <dgm:spPr/>
      <dgm:t>
        <a:bodyPr/>
        <a:lstStyle/>
        <a:p>
          <a:endParaRPr lang="en-US"/>
        </a:p>
      </dgm:t>
    </dgm:pt>
    <dgm:pt modelId="{4812E138-509A-40C0-86FD-65955E1712F0}" type="sibTrans" cxnId="{08D05A95-284C-4C4F-8D7A-65CA47C2C051}">
      <dgm:prSet/>
      <dgm:spPr/>
      <dgm:t>
        <a:bodyPr/>
        <a:lstStyle/>
        <a:p>
          <a:endParaRPr lang="en-US"/>
        </a:p>
      </dgm:t>
    </dgm:pt>
    <dgm:pt modelId="{0F49816A-29BB-4ADB-9DB2-23E85CC37A44}">
      <dgm:prSet/>
      <dgm:spPr/>
      <dgm:t>
        <a:bodyPr/>
        <a:lstStyle/>
        <a:p>
          <a:pPr>
            <a:buFont typeface="Arial" panose="020B0604020202020204" pitchFamily="34" charset="0"/>
            <a:buChar char="•"/>
          </a:pPr>
          <a:r>
            <a:rPr lang="en-US" dirty="0"/>
            <a:t>Offers existing businesses free marketing and a boost in search engine optimization.    </a:t>
          </a:r>
        </a:p>
      </dgm:t>
    </dgm:pt>
    <dgm:pt modelId="{002BDEDC-3196-45B2-817D-7AA1FFD5B186}" type="parTrans" cxnId="{AC3331CB-7C76-4BAF-B9DD-B2CABB918B42}">
      <dgm:prSet/>
      <dgm:spPr/>
      <dgm:t>
        <a:bodyPr/>
        <a:lstStyle/>
        <a:p>
          <a:endParaRPr lang="en-US"/>
        </a:p>
      </dgm:t>
    </dgm:pt>
    <dgm:pt modelId="{7BD60EBB-6570-4E98-ACED-2F3A5BD28515}" type="sibTrans" cxnId="{AC3331CB-7C76-4BAF-B9DD-B2CABB918B42}">
      <dgm:prSet/>
      <dgm:spPr/>
      <dgm:t>
        <a:bodyPr/>
        <a:lstStyle/>
        <a:p>
          <a:endParaRPr lang="en-US"/>
        </a:p>
      </dgm:t>
    </dgm:pt>
    <dgm:pt modelId="{76941103-5282-4EDA-8EAF-4731AA686809}">
      <dgm:prSet phldrT="[Text]"/>
      <dgm:spPr/>
      <dgm:t>
        <a:bodyPr/>
        <a:lstStyle/>
        <a:p>
          <a:pPr>
            <a:buFont typeface="Arial" panose="020B0604020202020204" pitchFamily="34" charset="0"/>
            <a:buChar char="•"/>
          </a:pPr>
          <a:r>
            <a:rPr lang="en-US" dirty="0"/>
            <a:t>Provides tax exemptions on improvements to industrial and commercial properties.</a:t>
          </a:r>
        </a:p>
      </dgm:t>
    </dgm:pt>
    <dgm:pt modelId="{1A8128F1-9458-4C47-9144-8002EE79672E}" type="parTrans" cxnId="{545894EE-B07F-49F1-81A1-3E6427FBF7E0}">
      <dgm:prSet/>
      <dgm:spPr/>
      <dgm:t>
        <a:bodyPr/>
        <a:lstStyle/>
        <a:p>
          <a:endParaRPr lang="en-US"/>
        </a:p>
      </dgm:t>
    </dgm:pt>
    <dgm:pt modelId="{8CBB966C-54AE-4939-96F0-55B17BB42F37}" type="sibTrans" cxnId="{545894EE-B07F-49F1-81A1-3E6427FBF7E0}">
      <dgm:prSet/>
      <dgm:spPr/>
      <dgm:t>
        <a:bodyPr/>
        <a:lstStyle/>
        <a:p>
          <a:endParaRPr lang="en-US"/>
        </a:p>
      </dgm:t>
    </dgm:pt>
    <dgm:pt modelId="{2E136117-CB09-4BD2-842D-ADB88EEC646C}">
      <dgm:prSet phldrT="[Text]"/>
      <dgm:spPr/>
      <dgm:t>
        <a:bodyPr/>
        <a:lstStyle/>
        <a:p>
          <a:pPr>
            <a:buFont typeface="Arial" panose="020B0604020202020204" pitchFamily="34" charset="0"/>
            <a:buChar char="•"/>
          </a:pPr>
          <a:r>
            <a:rPr lang="en-US" dirty="0"/>
            <a:t>Provides financing options for business growth, with a focus on retaining and creating local jobs.</a:t>
          </a:r>
        </a:p>
      </dgm:t>
    </dgm:pt>
    <dgm:pt modelId="{4D5C5CD3-DE02-4C92-8C28-8F94AE52447E}" type="parTrans" cxnId="{3071DA9A-CBA7-4594-A9F1-CEEE74F62FC2}">
      <dgm:prSet/>
      <dgm:spPr/>
      <dgm:t>
        <a:bodyPr/>
        <a:lstStyle/>
        <a:p>
          <a:endParaRPr lang="en-US"/>
        </a:p>
      </dgm:t>
    </dgm:pt>
    <dgm:pt modelId="{035C3770-CAC6-4459-9384-6B7B3C13A97D}" type="sibTrans" cxnId="{3071DA9A-CBA7-4594-A9F1-CEEE74F62FC2}">
      <dgm:prSet/>
      <dgm:spPr/>
      <dgm:t>
        <a:bodyPr/>
        <a:lstStyle/>
        <a:p>
          <a:endParaRPr lang="en-US"/>
        </a:p>
      </dgm:t>
    </dgm:pt>
    <dgm:pt modelId="{E02EB132-B8B2-41AD-97FE-C819F1EB4BE9}">
      <dgm:prSet phldrT="[Text]"/>
      <dgm:spPr/>
      <dgm:t>
        <a:bodyPr/>
        <a:lstStyle/>
        <a:p>
          <a:pPr>
            <a:buFont typeface="Arial" panose="020B0604020202020204" pitchFamily="34" charset="0"/>
            <a:buChar char="•"/>
          </a:pPr>
          <a:r>
            <a:rPr lang="en-US" dirty="0"/>
            <a:t>Provide property tax exemptions and corporation business tax credits for the expansion, renovation, construction, or acquisition of facilities in distressed areas.</a:t>
          </a:r>
        </a:p>
      </dgm:t>
    </dgm:pt>
    <dgm:pt modelId="{66E36914-7691-4843-95A4-55D9F8CC24F2}" type="parTrans" cxnId="{A6065E1A-3726-432E-97A2-0B15CEA6DBA2}">
      <dgm:prSet/>
      <dgm:spPr/>
      <dgm:t>
        <a:bodyPr/>
        <a:lstStyle/>
        <a:p>
          <a:endParaRPr lang="en-US"/>
        </a:p>
      </dgm:t>
    </dgm:pt>
    <dgm:pt modelId="{EC9551F9-4321-4371-9B44-B19A154D2571}" type="sibTrans" cxnId="{A6065E1A-3726-432E-97A2-0B15CEA6DBA2}">
      <dgm:prSet/>
      <dgm:spPr/>
      <dgm:t>
        <a:bodyPr/>
        <a:lstStyle/>
        <a:p>
          <a:endParaRPr lang="en-US"/>
        </a:p>
      </dgm:t>
    </dgm:pt>
    <dgm:pt modelId="{A2AE4767-2941-4388-8661-32FD5E655394}" type="pres">
      <dgm:prSet presAssocID="{B3386310-0E5B-491C-8D4C-A2C6873F6DEB}" presName="Name0" presStyleCnt="0">
        <dgm:presLayoutVars>
          <dgm:dir/>
          <dgm:animLvl val="lvl"/>
          <dgm:resizeHandles val="exact"/>
        </dgm:presLayoutVars>
      </dgm:prSet>
      <dgm:spPr/>
    </dgm:pt>
    <dgm:pt modelId="{5424A757-22CC-4CAA-9229-024D0F1CF00C}" type="pres">
      <dgm:prSet presAssocID="{80ADC904-A128-4971-9339-C31F0DB38778}" presName="composite" presStyleCnt="0"/>
      <dgm:spPr/>
    </dgm:pt>
    <dgm:pt modelId="{D2448195-1EFA-44D7-886E-5BB3C3610E9D}" type="pres">
      <dgm:prSet presAssocID="{80ADC904-A128-4971-9339-C31F0DB38778}" presName="parTx" presStyleLbl="alignNode1" presStyleIdx="0" presStyleCnt="4">
        <dgm:presLayoutVars>
          <dgm:chMax val="0"/>
          <dgm:chPref val="0"/>
          <dgm:bulletEnabled val="1"/>
        </dgm:presLayoutVars>
      </dgm:prSet>
      <dgm:spPr/>
    </dgm:pt>
    <dgm:pt modelId="{38AAB0C6-B092-43C0-9874-E5271029B4D7}" type="pres">
      <dgm:prSet presAssocID="{80ADC904-A128-4971-9339-C31F0DB38778}" presName="desTx" presStyleLbl="alignAccFollowNode1" presStyleIdx="0" presStyleCnt="4">
        <dgm:presLayoutVars>
          <dgm:bulletEnabled val="1"/>
        </dgm:presLayoutVars>
      </dgm:prSet>
      <dgm:spPr/>
    </dgm:pt>
    <dgm:pt modelId="{D17399BE-C130-4C54-B0D9-610DAD4BD4BC}" type="pres">
      <dgm:prSet presAssocID="{416C5363-6B04-4D88-92DD-D15090F6F6A7}" presName="space" presStyleCnt="0"/>
      <dgm:spPr/>
    </dgm:pt>
    <dgm:pt modelId="{191CF06C-1149-44A1-BB79-87AF60846563}" type="pres">
      <dgm:prSet presAssocID="{D643B18E-3B20-4025-90BC-3FA76F79A3F3}" presName="composite" presStyleCnt="0"/>
      <dgm:spPr/>
    </dgm:pt>
    <dgm:pt modelId="{DC224903-1260-4734-9C7D-DE74FB0F6802}" type="pres">
      <dgm:prSet presAssocID="{D643B18E-3B20-4025-90BC-3FA76F79A3F3}" presName="parTx" presStyleLbl="alignNode1" presStyleIdx="1" presStyleCnt="4">
        <dgm:presLayoutVars>
          <dgm:chMax val="0"/>
          <dgm:chPref val="0"/>
          <dgm:bulletEnabled val="1"/>
        </dgm:presLayoutVars>
      </dgm:prSet>
      <dgm:spPr/>
    </dgm:pt>
    <dgm:pt modelId="{852B6C9F-99C0-4981-85CA-DCD18A62EDDC}" type="pres">
      <dgm:prSet presAssocID="{D643B18E-3B20-4025-90BC-3FA76F79A3F3}" presName="desTx" presStyleLbl="alignAccFollowNode1" presStyleIdx="1" presStyleCnt="4">
        <dgm:presLayoutVars>
          <dgm:bulletEnabled val="1"/>
        </dgm:presLayoutVars>
      </dgm:prSet>
      <dgm:spPr/>
    </dgm:pt>
    <dgm:pt modelId="{A1B0741A-444F-4A81-AB0D-852E6BDA1E77}" type="pres">
      <dgm:prSet presAssocID="{12A81293-5206-45A6-9A6B-0DAF13B356E6}" presName="space" presStyleCnt="0"/>
      <dgm:spPr/>
    </dgm:pt>
    <dgm:pt modelId="{884046D0-0198-4210-BBBF-21B2344BC7FD}" type="pres">
      <dgm:prSet presAssocID="{DADEEA3B-553C-437A-A921-D9303883527E}" presName="composite" presStyleCnt="0"/>
      <dgm:spPr/>
    </dgm:pt>
    <dgm:pt modelId="{EA319EBB-3735-447A-9D53-E1C3AC327221}" type="pres">
      <dgm:prSet presAssocID="{DADEEA3B-553C-437A-A921-D9303883527E}" presName="parTx" presStyleLbl="alignNode1" presStyleIdx="2" presStyleCnt="4">
        <dgm:presLayoutVars>
          <dgm:chMax val="0"/>
          <dgm:chPref val="0"/>
          <dgm:bulletEnabled val="1"/>
        </dgm:presLayoutVars>
      </dgm:prSet>
      <dgm:spPr/>
    </dgm:pt>
    <dgm:pt modelId="{BC50E2E3-DC1C-471A-98DD-6F15F2F5FB72}" type="pres">
      <dgm:prSet presAssocID="{DADEEA3B-553C-437A-A921-D9303883527E}" presName="desTx" presStyleLbl="alignAccFollowNode1" presStyleIdx="2" presStyleCnt="4">
        <dgm:presLayoutVars>
          <dgm:bulletEnabled val="1"/>
        </dgm:presLayoutVars>
      </dgm:prSet>
      <dgm:spPr/>
    </dgm:pt>
    <dgm:pt modelId="{2C432203-6413-4EB8-AA1F-2C97EEB160BF}" type="pres">
      <dgm:prSet presAssocID="{AEA86B32-DB3B-4F99-B587-7D4D1EFA7DFB}" presName="space" presStyleCnt="0"/>
      <dgm:spPr/>
    </dgm:pt>
    <dgm:pt modelId="{704796D3-2BDB-43E4-B80A-89ACB9432CA8}" type="pres">
      <dgm:prSet presAssocID="{9E5B949F-3802-407D-B3BA-C7539C654450}" presName="composite" presStyleCnt="0"/>
      <dgm:spPr/>
    </dgm:pt>
    <dgm:pt modelId="{B3F5F358-D063-458B-87B3-0D638E740502}" type="pres">
      <dgm:prSet presAssocID="{9E5B949F-3802-407D-B3BA-C7539C654450}" presName="parTx" presStyleLbl="alignNode1" presStyleIdx="3" presStyleCnt="4">
        <dgm:presLayoutVars>
          <dgm:chMax val="0"/>
          <dgm:chPref val="0"/>
          <dgm:bulletEnabled val="1"/>
        </dgm:presLayoutVars>
      </dgm:prSet>
      <dgm:spPr/>
    </dgm:pt>
    <dgm:pt modelId="{F40C9584-084E-47E4-BFED-F0590CDAD68E}" type="pres">
      <dgm:prSet presAssocID="{9E5B949F-3802-407D-B3BA-C7539C654450}" presName="desTx" presStyleLbl="alignAccFollowNode1" presStyleIdx="3" presStyleCnt="4">
        <dgm:presLayoutVars>
          <dgm:bulletEnabled val="1"/>
        </dgm:presLayoutVars>
      </dgm:prSet>
      <dgm:spPr/>
    </dgm:pt>
  </dgm:ptLst>
  <dgm:cxnLst>
    <dgm:cxn modelId="{3C6E7E04-B228-4B76-BA7D-D87BEDDEF7C8}" srcId="{80ADC904-A128-4971-9339-C31F0DB38778}" destId="{47A9C415-E8D8-4D99-8839-0D60D3C30AC1}" srcOrd="2" destOrd="0" parTransId="{095EACB5-2CBC-4505-BE51-8124832D0DB4}" sibTransId="{5950B1B7-EF4F-456D-9FA5-0A106D9DF2C8}"/>
    <dgm:cxn modelId="{91C3550C-0E5C-4F3F-B07D-E4629BBD1BE5}" srcId="{B3386310-0E5B-491C-8D4C-A2C6873F6DEB}" destId="{9E5B949F-3802-407D-B3BA-C7539C654450}" srcOrd="3" destOrd="0" parTransId="{594FDBE0-4683-474A-B03D-518EE3B968D3}" sibTransId="{B88A56D7-B563-42A3-8F40-3A88FA25AA26}"/>
    <dgm:cxn modelId="{E13F1F10-A1C0-4361-8788-3AF1D570AA18}" type="presOf" srcId="{E02EB132-B8B2-41AD-97FE-C819F1EB4BE9}" destId="{F40C9584-084E-47E4-BFED-F0590CDAD68E}" srcOrd="0" destOrd="2" presId="urn:microsoft.com/office/officeart/2005/8/layout/hList1"/>
    <dgm:cxn modelId="{A6065E1A-3726-432E-97A2-0B15CEA6DBA2}" srcId="{9E5B949F-3802-407D-B3BA-C7539C654450}" destId="{E02EB132-B8B2-41AD-97FE-C819F1EB4BE9}" srcOrd="2" destOrd="0" parTransId="{66E36914-7691-4843-95A4-55D9F8CC24F2}" sibTransId="{EC9551F9-4321-4371-9B44-B19A154D2571}"/>
    <dgm:cxn modelId="{77A9B640-EB72-4690-9C14-285AC4E96FB2}" type="presOf" srcId="{76941103-5282-4EDA-8EAF-4731AA686809}" destId="{BC50E2E3-DC1C-471A-98DD-6F15F2F5FB72}" srcOrd="0" destOrd="1" presId="urn:microsoft.com/office/officeart/2005/8/layout/hList1"/>
    <dgm:cxn modelId="{82D9D162-FEB4-409E-A28D-387CE25710A4}" type="presOf" srcId="{EF81A971-31EF-498F-BBAE-D2FE9092012D}" destId="{BC50E2E3-DC1C-471A-98DD-6F15F2F5FB72}" srcOrd="0" destOrd="0" presId="urn:microsoft.com/office/officeart/2005/8/layout/hList1"/>
    <dgm:cxn modelId="{001B4043-B1DA-4EA0-8209-127C93B8B937}" srcId="{80ADC904-A128-4971-9339-C31F0DB38778}" destId="{F943A790-4AC3-4F00-BB0A-41C4AFEB639E}" srcOrd="0" destOrd="0" parTransId="{D20D4D38-C975-4E8A-B122-712531392975}" sibTransId="{79A7B84E-C3A0-4D83-8202-D81F20D5F137}"/>
    <dgm:cxn modelId="{85DC1867-DC89-4FAD-932A-C71DF55C1E18}" type="presOf" srcId="{B3386310-0E5B-491C-8D4C-A2C6873F6DEB}" destId="{A2AE4767-2941-4388-8661-32FD5E655394}" srcOrd="0" destOrd="0" presId="urn:microsoft.com/office/officeart/2005/8/layout/hList1"/>
    <dgm:cxn modelId="{2FDA354C-8AA8-4F82-91C9-C41190B34174}" type="presOf" srcId="{2E136117-CB09-4BD2-842D-ADB88EEC646C}" destId="{BC50E2E3-DC1C-471A-98DD-6F15F2F5FB72}" srcOrd="0" destOrd="2" presId="urn:microsoft.com/office/officeart/2005/8/layout/hList1"/>
    <dgm:cxn modelId="{97B2804F-1D2D-4FE5-8D05-0B436686482F}" type="presOf" srcId="{F943A790-4AC3-4F00-BB0A-41C4AFEB639E}" destId="{38AAB0C6-B092-43C0-9874-E5271029B4D7}" srcOrd="0" destOrd="0" presId="urn:microsoft.com/office/officeart/2005/8/layout/hList1"/>
    <dgm:cxn modelId="{535D9650-F087-494B-B866-E814E83462A4}" type="presOf" srcId="{9E5B949F-3802-407D-B3BA-C7539C654450}" destId="{B3F5F358-D063-458B-87B3-0D638E740502}" srcOrd="0" destOrd="0" presId="urn:microsoft.com/office/officeart/2005/8/layout/hList1"/>
    <dgm:cxn modelId="{60EB8673-A59E-482F-B43D-B290F79774CD}" srcId="{B3386310-0E5B-491C-8D4C-A2C6873F6DEB}" destId="{80ADC904-A128-4971-9339-C31F0DB38778}" srcOrd="0" destOrd="0" parTransId="{D914DA87-BFD6-4B28-B10B-92AF8AAD967D}" sibTransId="{416C5363-6B04-4D88-92DD-D15090F6F6A7}"/>
    <dgm:cxn modelId="{5C4C867B-E9D7-451A-9CA6-51B490952158}" srcId="{80ADC904-A128-4971-9339-C31F0DB38778}" destId="{032F7F94-160F-49FC-8108-42A2FAA3FAEE}" srcOrd="1" destOrd="0" parTransId="{14658672-0084-49C4-8946-B1D4853FF26B}" sibTransId="{403762AF-280D-4B9D-9022-18D17FB6C0F3}"/>
    <dgm:cxn modelId="{2157177F-7DDE-46E2-BE69-DCE00B2B9422}" srcId="{B3386310-0E5B-491C-8D4C-A2C6873F6DEB}" destId="{DADEEA3B-553C-437A-A921-D9303883527E}" srcOrd="2" destOrd="0" parTransId="{623C4A25-0148-4588-BA9C-E5DC92A96950}" sibTransId="{AEA86B32-DB3B-4F99-B587-7D4D1EFA7DFB}"/>
    <dgm:cxn modelId="{5B335A80-16A0-4F5A-8FD8-60C9ED3367B4}" srcId="{9E5B949F-3802-407D-B3BA-C7539C654450}" destId="{65BD13D3-608F-4053-ABED-28218E5EAC0F}" srcOrd="0" destOrd="0" parTransId="{149FF273-258D-40E3-8A0A-F15871910225}" sibTransId="{26C25310-3B18-4F85-8E20-BE4E76D1A821}"/>
    <dgm:cxn modelId="{9525BE8D-72C0-41BD-B71F-103407622377}" type="presOf" srcId="{D643B18E-3B20-4025-90BC-3FA76F79A3F3}" destId="{DC224903-1260-4734-9C7D-DE74FB0F6802}" srcOrd="0" destOrd="0" presId="urn:microsoft.com/office/officeart/2005/8/layout/hList1"/>
    <dgm:cxn modelId="{08D05A95-284C-4C4F-8D7A-65CA47C2C051}" srcId="{D643B18E-3B20-4025-90BC-3FA76F79A3F3}" destId="{083528B2-1D65-4691-A440-7433751E3EDF}" srcOrd="2" destOrd="0" parTransId="{B0D928A3-0312-4CEC-952C-B29A55179230}" sibTransId="{4812E138-509A-40C0-86FD-65955E1712F0}"/>
    <dgm:cxn modelId="{3071DA9A-CBA7-4594-A9F1-CEEE74F62FC2}" srcId="{DADEEA3B-553C-437A-A921-D9303883527E}" destId="{2E136117-CB09-4BD2-842D-ADB88EEC646C}" srcOrd="2" destOrd="0" parTransId="{4D5C5CD3-DE02-4C92-8C28-8F94AE52447E}" sibTransId="{035C3770-CAC6-4459-9384-6B7B3C13A97D}"/>
    <dgm:cxn modelId="{BE50519F-2BFF-4260-A43A-1DDB1982E3DD}" srcId="{B3386310-0E5B-491C-8D4C-A2C6873F6DEB}" destId="{D643B18E-3B20-4025-90BC-3FA76F79A3F3}" srcOrd="1" destOrd="0" parTransId="{01D24AB3-E2B9-4D9E-BB39-76EA6C590D7A}" sibTransId="{12A81293-5206-45A6-9A6B-0DAF13B356E6}"/>
    <dgm:cxn modelId="{89DDCD9F-D696-4DC9-ACB3-C605AA918186}" type="presOf" srcId="{BEEA3FC7-1661-466C-AB2F-B0E3D6219587}" destId="{F40C9584-084E-47E4-BFED-F0590CDAD68E}" srcOrd="0" destOrd="1" presId="urn:microsoft.com/office/officeart/2005/8/layout/hList1"/>
    <dgm:cxn modelId="{248098A6-65D5-453E-A7DF-CA3F5C9DF673}" srcId="{9E5B949F-3802-407D-B3BA-C7539C654450}" destId="{BEEA3FC7-1661-466C-AB2F-B0E3D6219587}" srcOrd="1" destOrd="0" parTransId="{D6B0FF01-89DB-42D7-9306-F75D3142C45F}" sibTransId="{504920FF-212C-4AF4-B058-044AE3FB3E53}"/>
    <dgm:cxn modelId="{E3CA06A7-9EE7-4907-8D57-AEBBD10D803D}" type="presOf" srcId="{47A9C415-E8D8-4D99-8839-0D60D3C30AC1}" destId="{38AAB0C6-B092-43C0-9874-E5271029B4D7}" srcOrd="0" destOrd="2" presId="urn:microsoft.com/office/officeart/2005/8/layout/hList1"/>
    <dgm:cxn modelId="{7821DCB4-0874-4E6E-AF68-0E1B255533CA}" srcId="{D643B18E-3B20-4025-90BC-3FA76F79A3F3}" destId="{3B9EDE7A-7E59-428D-8828-F5F5BEB677F5}" srcOrd="1" destOrd="0" parTransId="{1A67566A-C17F-4CB7-8594-69DEF7822C3B}" sibTransId="{064612D4-E50A-4EED-9B09-CF1CCDBB4473}"/>
    <dgm:cxn modelId="{3BC4F9B5-C404-4B40-BB4E-917F8D84C9F1}" type="presOf" srcId="{65BD13D3-608F-4053-ABED-28218E5EAC0F}" destId="{F40C9584-084E-47E4-BFED-F0590CDAD68E}" srcOrd="0" destOrd="0" presId="urn:microsoft.com/office/officeart/2005/8/layout/hList1"/>
    <dgm:cxn modelId="{1F131FCA-13AF-4DDC-B6D7-6B714098A08B}" srcId="{D643B18E-3B20-4025-90BC-3FA76F79A3F3}" destId="{C77106B4-5663-443E-9397-2F79FF22AC78}" srcOrd="0" destOrd="0" parTransId="{A274ADA7-B1A1-4991-A6DF-949B4B84C854}" sibTransId="{E422A218-5212-42E7-9262-C8029353300D}"/>
    <dgm:cxn modelId="{AC3331CB-7C76-4BAF-B9DD-B2CABB918B42}" srcId="{D643B18E-3B20-4025-90BC-3FA76F79A3F3}" destId="{0F49816A-29BB-4ADB-9DB2-23E85CC37A44}" srcOrd="3" destOrd="0" parTransId="{002BDEDC-3196-45B2-817D-7AA1FFD5B186}" sibTransId="{7BD60EBB-6570-4E98-ACED-2F3A5BD28515}"/>
    <dgm:cxn modelId="{437906CC-4F54-45D7-8D61-CA61E6E113C4}" type="presOf" srcId="{032F7F94-160F-49FC-8108-42A2FAA3FAEE}" destId="{38AAB0C6-B092-43C0-9874-E5271029B4D7}" srcOrd="0" destOrd="1" presId="urn:microsoft.com/office/officeart/2005/8/layout/hList1"/>
    <dgm:cxn modelId="{69F048D1-4991-46EC-9521-6ABFC8E49F71}" type="presOf" srcId="{DADEEA3B-553C-437A-A921-D9303883527E}" destId="{EA319EBB-3735-447A-9D53-E1C3AC327221}" srcOrd="0" destOrd="0" presId="urn:microsoft.com/office/officeart/2005/8/layout/hList1"/>
    <dgm:cxn modelId="{1EC5C5DE-2CD5-4A10-A4EF-7B69A5B0DD51}" type="presOf" srcId="{3B9EDE7A-7E59-428D-8828-F5F5BEB677F5}" destId="{852B6C9F-99C0-4981-85CA-DCD18A62EDDC}" srcOrd="0" destOrd="1" presId="urn:microsoft.com/office/officeart/2005/8/layout/hList1"/>
    <dgm:cxn modelId="{F3E7CCDF-9685-44D7-99BD-A9FE9CD048CE}" srcId="{DADEEA3B-553C-437A-A921-D9303883527E}" destId="{EF81A971-31EF-498F-BBAE-D2FE9092012D}" srcOrd="0" destOrd="0" parTransId="{1643D435-35D2-4D01-A6C1-8E3CA9F30395}" sibTransId="{0B7B698E-0286-4350-AD0D-9F9D45C477A4}"/>
    <dgm:cxn modelId="{54E7BAE3-8B6D-4229-B9E6-D4E88DC7A71F}" type="presOf" srcId="{2D2427DD-9A21-45A8-8798-2A0BEBB9D188}" destId="{38AAB0C6-B092-43C0-9874-E5271029B4D7}" srcOrd="0" destOrd="3" presId="urn:microsoft.com/office/officeart/2005/8/layout/hList1"/>
    <dgm:cxn modelId="{F992CBE7-8A93-498D-82D3-E29EA81A5DCA}" type="presOf" srcId="{0F49816A-29BB-4ADB-9DB2-23E85CC37A44}" destId="{852B6C9F-99C0-4981-85CA-DCD18A62EDDC}" srcOrd="0" destOrd="3" presId="urn:microsoft.com/office/officeart/2005/8/layout/hList1"/>
    <dgm:cxn modelId="{545894EE-B07F-49F1-81A1-3E6427FBF7E0}" srcId="{DADEEA3B-553C-437A-A921-D9303883527E}" destId="{76941103-5282-4EDA-8EAF-4731AA686809}" srcOrd="1" destOrd="0" parTransId="{1A8128F1-9458-4C47-9144-8002EE79672E}" sibTransId="{8CBB966C-54AE-4939-96F0-55B17BB42F37}"/>
    <dgm:cxn modelId="{D6C3BEEE-7E2E-44A3-B9CF-A191DEBA710F}" type="presOf" srcId="{80ADC904-A128-4971-9339-C31F0DB38778}" destId="{D2448195-1EFA-44D7-886E-5BB3C3610E9D}" srcOrd="0" destOrd="0" presId="urn:microsoft.com/office/officeart/2005/8/layout/hList1"/>
    <dgm:cxn modelId="{7AA6E0F0-A9C2-480D-B73C-667981046393}" type="presOf" srcId="{083528B2-1D65-4691-A440-7433751E3EDF}" destId="{852B6C9F-99C0-4981-85CA-DCD18A62EDDC}" srcOrd="0" destOrd="2" presId="urn:microsoft.com/office/officeart/2005/8/layout/hList1"/>
    <dgm:cxn modelId="{6E4693FC-FDF8-4280-B74F-B9DF3151054B}" srcId="{80ADC904-A128-4971-9339-C31F0DB38778}" destId="{2D2427DD-9A21-45A8-8798-2A0BEBB9D188}" srcOrd="3" destOrd="0" parTransId="{B041A175-827F-4149-864A-6F30A1E70934}" sibTransId="{528E0B9C-82AD-4EA7-B50C-915A5F65B83A}"/>
    <dgm:cxn modelId="{F49826FD-621C-4583-8263-7E549D0CACFB}" type="presOf" srcId="{C77106B4-5663-443E-9397-2F79FF22AC78}" destId="{852B6C9F-99C0-4981-85CA-DCD18A62EDDC}" srcOrd="0" destOrd="0" presId="urn:microsoft.com/office/officeart/2005/8/layout/hList1"/>
    <dgm:cxn modelId="{2A321029-E7B9-4A32-A915-0544B7C3AB91}" type="presParOf" srcId="{A2AE4767-2941-4388-8661-32FD5E655394}" destId="{5424A757-22CC-4CAA-9229-024D0F1CF00C}" srcOrd="0" destOrd="0" presId="urn:microsoft.com/office/officeart/2005/8/layout/hList1"/>
    <dgm:cxn modelId="{2D9B0C7B-1C22-41BA-A191-949F5F4E4694}" type="presParOf" srcId="{5424A757-22CC-4CAA-9229-024D0F1CF00C}" destId="{D2448195-1EFA-44D7-886E-5BB3C3610E9D}" srcOrd="0" destOrd="0" presId="urn:microsoft.com/office/officeart/2005/8/layout/hList1"/>
    <dgm:cxn modelId="{5BC6DC83-7785-49F2-B009-CDB1D5DA4038}" type="presParOf" srcId="{5424A757-22CC-4CAA-9229-024D0F1CF00C}" destId="{38AAB0C6-B092-43C0-9874-E5271029B4D7}" srcOrd="1" destOrd="0" presId="urn:microsoft.com/office/officeart/2005/8/layout/hList1"/>
    <dgm:cxn modelId="{6701FD3D-63BB-4A38-AF7B-4DBCCA494FC9}" type="presParOf" srcId="{A2AE4767-2941-4388-8661-32FD5E655394}" destId="{D17399BE-C130-4C54-B0D9-610DAD4BD4BC}" srcOrd="1" destOrd="0" presId="urn:microsoft.com/office/officeart/2005/8/layout/hList1"/>
    <dgm:cxn modelId="{4F5213E6-1246-4DA6-8B11-2196E28680BE}" type="presParOf" srcId="{A2AE4767-2941-4388-8661-32FD5E655394}" destId="{191CF06C-1149-44A1-BB79-87AF60846563}" srcOrd="2" destOrd="0" presId="urn:microsoft.com/office/officeart/2005/8/layout/hList1"/>
    <dgm:cxn modelId="{5ED352C8-4B27-4145-999A-0F0828CD6730}" type="presParOf" srcId="{191CF06C-1149-44A1-BB79-87AF60846563}" destId="{DC224903-1260-4734-9C7D-DE74FB0F6802}" srcOrd="0" destOrd="0" presId="urn:microsoft.com/office/officeart/2005/8/layout/hList1"/>
    <dgm:cxn modelId="{E6F505F5-44FD-4A96-9F0A-2F390F0B33F2}" type="presParOf" srcId="{191CF06C-1149-44A1-BB79-87AF60846563}" destId="{852B6C9F-99C0-4981-85CA-DCD18A62EDDC}" srcOrd="1" destOrd="0" presId="urn:microsoft.com/office/officeart/2005/8/layout/hList1"/>
    <dgm:cxn modelId="{0E1C41AF-80E9-4BAC-933F-4E7D0BABEFFE}" type="presParOf" srcId="{A2AE4767-2941-4388-8661-32FD5E655394}" destId="{A1B0741A-444F-4A81-AB0D-852E6BDA1E77}" srcOrd="3" destOrd="0" presId="urn:microsoft.com/office/officeart/2005/8/layout/hList1"/>
    <dgm:cxn modelId="{041283D4-61E5-469C-B824-BE5B63769ADE}" type="presParOf" srcId="{A2AE4767-2941-4388-8661-32FD5E655394}" destId="{884046D0-0198-4210-BBBF-21B2344BC7FD}" srcOrd="4" destOrd="0" presId="urn:microsoft.com/office/officeart/2005/8/layout/hList1"/>
    <dgm:cxn modelId="{D22E71BD-D525-4147-9E66-D6975AD8DCD8}" type="presParOf" srcId="{884046D0-0198-4210-BBBF-21B2344BC7FD}" destId="{EA319EBB-3735-447A-9D53-E1C3AC327221}" srcOrd="0" destOrd="0" presId="urn:microsoft.com/office/officeart/2005/8/layout/hList1"/>
    <dgm:cxn modelId="{C0EB1391-9099-4D27-B9F6-82BE02B33A3D}" type="presParOf" srcId="{884046D0-0198-4210-BBBF-21B2344BC7FD}" destId="{BC50E2E3-DC1C-471A-98DD-6F15F2F5FB72}" srcOrd="1" destOrd="0" presId="urn:microsoft.com/office/officeart/2005/8/layout/hList1"/>
    <dgm:cxn modelId="{80B843B3-94BC-467E-B98C-CCA5EEBFA3A2}" type="presParOf" srcId="{A2AE4767-2941-4388-8661-32FD5E655394}" destId="{2C432203-6413-4EB8-AA1F-2C97EEB160BF}" srcOrd="5" destOrd="0" presId="urn:microsoft.com/office/officeart/2005/8/layout/hList1"/>
    <dgm:cxn modelId="{85315D58-A0DA-48A1-BA43-A6CB590C4469}" type="presParOf" srcId="{A2AE4767-2941-4388-8661-32FD5E655394}" destId="{704796D3-2BDB-43E4-B80A-89ACB9432CA8}" srcOrd="6" destOrd="0" presId="urn:microsoft.com/office/officeart/2005/8/layout/hList1"/>
    <dgm:cxn modelId="{FDA3062C-B285-4FAE-A7DE-3BD2FEFC1450}" type="presParOf" srcId="{704796D3-2BDB-43E4-B80A-89ACB9432CA8}" destId="{B3F5F358-D063-458B-87B3-0D638E740502}" srcOrd="0" destOrd="0" presId="urn:microsoft.com/office/officeart/2005/8/layout/hList1"/>
    <dgm:cxn modelId="{6E14F939-3EE7-4E9C-AD08-CA94DC61CBB0}" type="presParOf" srcId="{704796D3-2BDB-43E4-B80A-89ACB9432CA8}" destId="{F40C9584-084E-47E4-BFED-F0590CDAD68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D5D2A-BFA4-4A9F-8A81-3CC6C1C402C3}">
      <dsp:nvSpPr>
        <dsp:cNvPr id="0" name=""/>
        <dsp:cNvSpPr/>
      </dsp:nvSpPr>
      <dsp:spPr>
        <a:xfrm>
          <a:off x="3108" y="22110"/>
          <a:ext cx="1651576" cy="6069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a:latin typeface="Open Sans"/>
              <a:ea typeface="Open Sans"/>
              <a:cs typeface="Open Sans"/>
            </a:rPr>
            <a:t>Strategic Fund</a:t>
          </a:r>
        </a:p>
      </dsp:txBody>
      <dsp:txXfrm>
        <a:off x="3108" y="22110"/>
        <a:ext cx="1651576" cy="606907"/>
      </dsp:txXfrm>
    </dsp:sp>
    <dsp:sp modelId="{74745825-22FA-465F-8619-9A88A6AC7FBE}">
      <dsp:nvSpPr>
        <dsp:cNvPr id="0" name=""/>
        <dsp:cNvSpPr/>
      </dsp:nvSpPr>
      <dsp:spPr>
        <a:xfrm>
          <a:off x="3108" y="629017"/>
          <a:ext cx="1651576" cy="25665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rtl="0">
            <a:lnSpc>
              <a:spcPct val="90000"/>
            </a:lnSpc>
            <a:spcBef>
              <a:spcPct val="0"/>
            </a:spcBef>
            <a:spcAft>
              <a:spcPct val="15000"/>
            </a:spcAft>
            <a:buChar char="•"/>
          </a:pPr>
          <a:r>
            <a:rPr lang="en-US" sz="1100" kern="1200">
              <a:latin typeface="Open Sans"/>
              <a:ea typeface="Open Sans"/>
              <a:cs typeface="Open Sans"/>
            </a:rPr>
            <a:t>Small Business Development &amp; Set-Aside</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Employment</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Attraction</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Expansion</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Retention</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Property Investment </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Architecture and Engineering Study</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Façade Improvements</a:t>
          </a:r>
        </a:p>
      </dsp:txBody>
      <dsp:txXfrm>
        <a:off x="3108" y="629017"/>
        <a:ext cx="1651576" cy="2566575"/>
      </dsp:txXfrm>
    </dsp:sp>
    <dsp:sp modelId="{96CBD53F-B2B6-4BD7-A4BC-C4D214DB2F4D}">
      <dsp:nvSpPr>
        <dsp:cNvPr id="0" name=""/>
        <dsp:cNvSpPr/>
      </dsp:nvSpPr>
      <dsp:spPr>
        <a:xfrm>
          <a:off x="1885905" y="22110"/>
          <a:ext cx="1651576" cy="6069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a:latin typeface="Open Sans"/>
              <a:ea typeface="Open Sans"/>
              <a:cs typeface="Open Sans"/>
            </a:rPr>
            <a:t>Operating</a:t>
          </a:r>
          <a:r>
            <a:rPr lang="en-US" sz="1100" kern="1200"/>
            <a:t> </a:t>
          </a:r>
          <a:r>
            <a:rPr lang="en-US" sz="1100" kern="1200">
              <a:latin typeface="Open Sans"/>
              <a:ea typeface="Open Sans"/>
              <a:cs typeface="Open Sans"/>
            </a:rPr>
            <a:t>Budget</a:t>
          </a:r>
        </a:p>
      </dsp:txBody>
      <dsp:txXfrm>
        <a:off x="1885905" y="22110"/>
        <a:ext cx="1651576" cy="606907"/>
      </dsp:txXfrm>
    </dsp:sp>
    <dsp:sp modelId="{212AE93E-F50E-495A-A71E-A3B3DB325E57}">
      <dsp:nvSpPr>
        <dsp:cNvPr id="0" name=""/>
        <dsp:cNvSpPr/>
      </dsp:nvSpPr>
      <dsp:spPr>
        <a:xfrm>
          <a:off x="1885905" y="629017"/>
          <a:ext cx="1651576" cy="25665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Open Sans"/>
              <a:ea typeface="Open Sans"/>
              <a:cs typeface="Open Sans"/>
            </a:rPr>
            <a:t>Consulting Budget </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Business Needs Assessments</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Strategic Plan with New Castle County</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Advertising</a:t>
          </a:r>
        </a:p>
        <a:p>
          <a:pPr marL="114300" lvl="2" indent="-57150" algn="l" defTabSz="488950">
            <a:lnSpc>
              <a:spcPct val="90000"/>
            </a:lnSpc>
            <a:spcBef>
              <a:spcPct val="0"/>
            </a:spcBef>
            <a:spcAft>
              <a:spcPct val="15000"/>
            </a:spcAft>
            <a:buChar char="•"/>
          </a:pPr>
          <a:r>
            <a:rPr lang="en-US" sz="1100" kern="1200" dirty="0">
              <a:latin typeface="Open Sans"/>
              <a:ea typeface="Open Sans"/>
              <a:cs typeface="Open Sans"/>
            </a:rPr>
            <a:t>Black Restaurant Week</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Publications directed at site selectors</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Destination Marketing Organization ads</a:t>
          </a:r>
        </a:p>
      </dsp:txBody>
      <dsp:txXfrm>
        <a:off x="1885905" y="629017"/>
        <a:ext cx="1651576" cy="2566575"/>
      </dsp:txXfrm>
    </dsp:sp>
    <dsp:sp modelId="{184EB213-3B52-495F-82A7-9B7912655BD1}">
      <dsp:nvSpPr>
        <dsp:cNvPr id="0" name=""/>
        <dsp:cNvSpPr/>
      </dsp:nvSpPr>
      <dsp:spPr>
        <a:xfrm>
          <a:off x="3768703" y="22110"/>
          <a:ext cx="1651576" cy="6069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a:latin typeface="Open Sans"/>
              <a:ea typeface="Open Sans"/>
              <a:cs typeface="Open Sans"/>
            </a:rPr>
            <a:t>Capital</a:t>
          </a:r>
          <a:r>
            <a:rPr lang="en-US" sz="1100" kern="1200"/>
            <a:t> </a:t>
          </a:r>
          <a:r>
            <a:rPr lang="en-US" sz="1100" kern="1200">
              <a:latin typeface="Open Sans"/>
              <a:ea typeface="Open Sans"/>
              <a:cs typeface="Open Sans"/>
            </a:rPr>
            <a:t>Budget</a:t>
          </a:r>
        </a:p>
      </dsp:txBody>
      <dsp:txXfrm>
        <a:off x="3768703" y="22110"/>
        <a:ext cx="1651576" cy="606907"/>
      </dsp:txXfrm>
    </dsp:sp>
    <dsp:sp modelId="{6F1AAA2D-1DE9-424E-8A99-CC8D06857834}">
      <dsp:nvSpPr>
        <dsp:cNvPr id="0" name=""/>
        <dsp:cNvSpPr/>
      </dsp:nvSpPr>
      <dsp:spPr>
        <a:xfrm>
          <a:off x="3768703" y="629017"/>
          <a:ext cx="1651576" cy="25665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Open Sans"/>
              <a:ea typeface="Open Sans"/>
              <a:cs typeface="Open Sans"/>
            </a:rPr>
            <a:t>Site Acquisition</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Site Improvements</a:t>
          </a:r>
        </a:p>
      </dsp:txBody>
      <dsp:txXfrm>
        <a:off x="3768703" y="629017"/>
        <a:ext cx="1651576" cy="2566575"/>
      </dsp:txXfrm>
    </dsp:sp>
    <dsp:sp modelId="{F48BAF18-9F4B-4BB9-B228-8B2300E8FB1F}">
      <dsp:nvSpPr>
        <dsp:cNvPr id="0" name=""/>
        <dsp:cNvSpPr/>
      </dsp:nvSpPr>
      <dsp:spPr>
        <a:xfrm>
          <a:off x="5651500" y="22110"/>
          <a:ext cx="1651576" cy="6069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a:latin typeface="Open Sans"/>
              <a:ea typeface="Open Sans"/>
              <a:cs typeface="Open Sans"/>
            </a:rPr>
            <a:t>State</a:t>
          </a:r>
          <a:r>
            <a:rPr lang="en-US" sz="1100" kern="1200"/>
            <a:t> </a:t>
          </a:r>
          <a:r>
            <a:rPr lang="en-US" sz="1100" kern="1200">
              <a:latin typeface="Open Sans"/>
              <a:ea typeface="Open Sans"/>
              <a:cs typeface="Open Sans"/>
            </a:rPr>
            <a:t>Incentives</a:t>
          </a:r>
        </a:p>
      </dsp:txBody>
      <dsp:txXfrm>
        <a:off x="5651500" y="22110"/>
        <a:ext cx="1651576" cy="606907"/>
      </dsp:txXfrm>
    </dsp:sp>
    <dsp:sp modelId="{7F5E41ED-4A81-4121-A47E-DADC63E17572}">
      <dsp:nvSpPr>
        <dsp:cNvPr id="0" name=""/>
        <dsp:cNvSpPr/>
      </dsp:nvSpPr>
      <dsp:spPr>
        <a:xfrm>
          <a:off x="5651500" y="629017"/>
          <a:ext cx="1651576" cy="25665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latin typeface="Open Sans"/>
              <a:ea typeface="Open Sans"/>
              <a:cs typeface="Open Sans"/>
            </a:rPr>
            <a:t>Downtown Development District</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latin typeface="Open Sans"/>
              <a:ea typeface="Open Sans"/>
              <a:cs typeface="Open Sans"/>
            </a:rPr>
            <a:t>Delaware Prosperity Partnership</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latin typeface="Open Sans"/>
              <a:ea typeface="Open Sans"/>
              <a:cs typeface="Open Sans"/>
            </a:rPr>
            <a:t>Division of Small Business</a:t>
          </a:r>
        </a:p>
        <a:p>
          <a:pPr marL="57150" lvl="1" indent="0" algn="l" defTabSz="488950">
            <a:lnSpc>
              <a:spcPct val="90000"/>
            </a:lnSpc>
            <a:spcBef>
              <a:spcPct val="0"/>
            </a:spcBef>
            <a:spcAft>
              <a:spcPct val="15000"/>
            </a:spcAft>
          </a:pPr>
          <a:endParaRPr lang="en-US" sz="1100" kern="1200"/>
        </a:p>
      </dsp:txBody>
      <dsp:txXfrm>
        <a:off x="5651500" y="629017"/>
        <a:ext cx="1651576" cy="2566575"/>
      </dsp:txXfrm>
    </dsp:sp>
    <dsp:sp modelId="{AD65711E-18F6-4224-93DF-06CB29F11009}">
      <dsp:nvSpPr>
        <dsp:cNvPr id="0" name=""/>
        <dsp:cNvSpPr/>
      </dsp:nvSpPr>
      <dsp:spPr>
        <a:xfrm>
          <a:off x="7534298" y="22110"/>
          <a:ext cx="1651576" cy="6069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a:latin typeface="Open Sans"/>
              <a:ea typeface="Open Sans"/>
              <a:cs typeface="Open Sans"/>
            </a:rPr>
            <a:t>City</a:t>
          </a:r>
          <a:r>
            <a:rPr lang="en-US" sz="1100" kern="1200"/>
            <a:t> </a:t>
          </a:r>
          <a:r>
            <a:rPr lang="en-US" sz="1100" kern="1200">
              <a:latin typeface="Open Sans"/>
              <a:ea typeface="Open Sans"/>
              <a:cs typeface="Open Sans"/>
            </a:rPr>
            <a:t>Component</a:t>
          </a:r>
          <a:r>
            <a:rPr lang="en-US" sz="1100" kern="1200"/>
            <a:t> </a:t>
          </a:r>
          <a:r>
            <a:rPr lang="en-US" sz="1100" kern="1200">
              <a:latin typeface="Open Sans"/>
              <a:ea typeface="Open Sans"/>
              <a:cs typeface="Open Sans"/>
            </a:rPr>
            <a:t>Units</a:t>
          </a:r>
        </a:p>
      </dsp:txBody>
      <dsp:txXfrm>
        <a:off x="7534298" y="22110"/>
        <a:ext cx="1651576" cy="606907"/>
      </dsp:txXfrm>
    </dsp:sp>
    <dsp:sp modelId="{DE08E5DF-76A8-41E6-A377-77E70551CA03}">
      <dsp:nvSpPr>
        <dsp:cNvPr id="0" name=""/>
        <dsp:cNvSpPr/>
      </dsp:nvSpPr>
      <dsp:spPr>
        <a:xfrm>
          <a:off x="7534298" y="629017"/>
          <a:ext cx="1651576" cy="25665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Open Sans"/>
              <a:ea typeface="Open Sans"/>
              <a:cs typeface="Open Sans"/>
            </a:rPr>
            <a:t>Wilmington UDAG Corporation</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Christina Gateway Corporation</a:t>
          </a:r>
        </a:p>
      </dsp:txBody>
      <dsp:txXfrm>
        <a:off x="7534298" y="629017"/>
        <a:ext cx="1651576" cy="2566575"/>
      </dsp:txXfrm>
    </dsp:sp>
    <dsp:sp modelId="{B0F1BFE2-AEF0-4583-AABD-725435CA5513}">
      <dsp:nvSpPr>
        <dsp:cNvPr id="0" name=""/>
        <dsp:cNvSpPr/>
      </dsp:nvSpPr>
      <dsp:spPr>
        <a:xfrm>
          <a:off x="9417095" y="22110"/>
          <a:ext cx="1651576" cy="6069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a:latin typeface="Open Sans"/>
              <a:ea typeface="Open Sans"/>
              <a:cs typeface="Open Sans"/>
            </a:rPr>
            <a:t>Community</a:t>
          </a:r>
          <a:r>
            <a:rPr lang="en-US" sz="1100" kern="1200"/>
            <a:t> </a:t>
          </a:r>
          <a:r>
            <a:rPr lang="en-US" sz="1100" kern="1200">
              <a:latin typeface="Open Sans"/>
              <a:ea typeface="Open Sans"/>
              <a:cs typeface="Open Sans"/>
            </a:rPr>
            <a:t>Development</a:t>
          </a:r>
          <a:r>
            <a:rPr lang="en-US" sz="1100" kern="1200"/>
            <a:t> </a:t>
          </a:r>
          <a:r>
            <a:rPr lang="en-US" sz="1100" kern="1200">
              <a:latin typeface="Open Sans"/>
              <a:ea typeface="Open Sans"/>
              <a:cs typeface="Open Sans"/>
            </a:rPr>
            <a:t>Financial</a:t>
          </a:r>
          <a:r>
            <a:rPr lang="en-US" sz="1100" kern="1200"/>
            <a:t> </a:t>
          </a:r>
          <a:r>
            <a:rPr lang="en-US" sz="1100" kern="1200">
              <a:latin typeface="Open Sans"/>
              <a:ea typeface="Open Sans"/>
              <a:cs typeface="Open Sans"/>
            </a:rPr>
            <a:t>Institutions</a:t>
          </a:r>
          <a:r>
            <a:rPr lang="en-US" sz="1100" kern="1200"/>
            <a:t> (</a:t>
          </a:r>
          <a:r>
            <a:rPr lang="en-US" sz="1100" kern="1200">
              <a:latin typeface="Open Sans"/>
              <a:ea typeface="Open Sans"/>
              <a:cs typeface="Open Sans"/>
            </a:rPr>
            <a:t>CDFI</a:t>
          </a:r>
          <a:r>
            <a:rPr lang="en-US" sz="1100" kern="1200"/>
            <a:t>)</a:t>
          </a:r>
        </a:p>
      </dsp:txBody>
      <dsp:txXfrm>
        <a:off x="9417095" y="22110"/>
        <a:ext cx="1651576" cy="606907"/>
      </dsp:txXfrm>
    </dsp:sp>
    <dsp:sp modelId="{73514271-F6F6-4098-9802-76AACF8619A2}">
      <dsp:nvSpPr>
        <dsp:cNvPr id="0" name=""/>
        <dsp:cNvSpPr/>
      </dsp:nvSpPr>
      <dsp:spPr>
        <a:xfrm>
          <a:off x="9417095" y="629017"/>
          <a:ext cx="1651576" cy="256657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Open Sans"/>
              <a:ea typeface="Open Sans"/>
              <a:cs typeface="Open Sans"/>
            </a:rPr>
            <a:t>Delaware Community Development Corporation</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Wilmington Economic Development Corporation</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True Access Capital</a:t>
          </a:r>
        </a:p>
        <a:p>
          <a:pPr marL="57150" lvl="1" indent="-57150" algn="l" defTabSz="488950">
            <a:lnSpc>
              <a:spcPct val="90000"/>
            </a:lnSpc>
            <a:spcBef>
              <a:spcPct val="0"/>
            </a:spcBef>
            <a:spcAft>
              <a:spcPct val="15000"/>
            </a:spcAft>
            <a:buChar char="•"/>
          </a:pPr>
          <a:r>
            <a:rPr lang="en-US" sz="1100" kern="1200">
              <a:latin typeface="Open Sans"/>
              <a:ea typeface="Open Sans"/>
              <a:cs typeface="Open Sans"/>
            </a:rPr>
            <a:t>Grow America Fund</a:t>
          </a:r>
        </a:p>
        <a:p>
          <a:pPr marL="114300" lvl="2" indent="-57150" algn="l" defTabSz="488950">
            <a:lnSpc>
              <a:spcPct val="90000"/>
            </a:lnSpc>
            <a:spcBef>
              <a:spcPct val="0"/>
            </a:spcBef>
            <a:spcAft>
              <a:spcPct val="15000"/>
            </a:spcAft>
            <a:buChar char="•"/>
          </a:pPr>
          <a:r>
            <a:rPr lang="en-US" sz="1100" kern="1200">
              <a:latin typeface="Open Sans"/>
              <a:ea typeface="Open Sans"/>
              <a:cs typeface="Open Sans"/>
            </a:rPr>
            <a:t>Grow Wilmington Fund</a:t>
          </a:r>
        </a:p>
      </dsp:txBody>
      <dsp:txXfrm>
        <a:off x="9417095" y="629017"/>
        <a:ext cx="1651576" cy="2566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48195-1EFA-44D7-886E-5BB3C3610E9D}">
      <dsp:nvSpPr>
        <dsp:cNvPr id="0" name=""/>
        <dsp:cNvSpPr/>
      </dsp:nvSpPr>
      <dsp:spPr>
        <a:xfrm>
          <a:off x="3543" y="182085"/>
          <a:ext cx="2130872"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Trenton, NJ</a:t>
          </a:r>
        </a:p>
      </dsp:txBody>
      <dsp:txXfrm>
        <a:off x="3543" y="182085"/>
        <a:ext cx="2130872" cy="374400"/>
      </dsp:txXfrm>
    </dsp:sp>
    <dsp:sp modelId="{38AAB0C6-B092-43C0-9874-E5271029B4D7}">
      <dsp:nvSpPr>
        <dsp:cNvPr id="0" name=""/>
        <dsp:cNvSpPr/>
      </dsp:nvSpPr>
      <dsp:spPr>
        <a:xfrm>
          <a:off x="3543" y="556485"/>
          <a:ext cx="2130872" cy="38785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Offer of a reduced sales tax rate, obtain tax-free purchases on capital equipment, and receive tax credits for hiring for businesses located in UEZ</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Loans of up to $250,000 at a low interest rate to boost hiring, with potential loan forgiveness for employing city residents.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75% reimbursement up to ($5,000) for building exterior improvements in the special improvement district.</a:t>
          </a:r>
        </a:p>
        <a:p>
          <a:pPr marL="114300" lvl="1" indent="-114300" algn="l" defTabSz="577850">
            <a:lnSpc>
              <a:spcPct val="90000"/>
            </a:lnSpc>
            <a:spcBef>
              <a:spcPct val="0"/>
            </a:spcBef>
            <a:spcAft>
              <a:spcPct val="15000"/>
            </a:spcAft>
            <a:buNone/>
          </a:pPr>
          <a:endParaRPr lang="en-US" sz="1300" kern="1200" dirty="0"/>
        </a:p>
      </dsp:txBody>
      <dsp:txXfrm>
        <a:off x="3543" y="556485"/>
        <a:ext cx="2130872" cy="3878513"/>
      </dsp:txXfrm>
    </dsp:sp>
    <dsp:sp modelId="{DC224903-1260-4734-9C7D-DE74FB0F6802}">
      <dsp:nvSpPr>
        <dsp:cNvPr id="0" name=""/>
        <dsp:cNvSpPr/>
      </dsp:nvSpPr>
      <dsp:spPr>
        <a:xfrm>
          <a:off x="2432737" y="182085"/>
          <a:ext cx="2130872"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Frederick, MD</a:t>
          </a:r>
        </a:p>
      </dsp:txBody>
      <dsp:txXfrm>
        <a:off x="2432737" y="182085"/>
        <a:ext cx="2130872" cy="374400"/>
      </dsp:txXfrm>
    </dsp:sp>
    <dsp:sp modelId="{852B6C9F-99C0-4981-85CA-DCD18A62EDDC}">
      <dsp:nvSpPr>
        <dsp:cNvPr id="0" name=""/>
        <dsp:cNvSpPr/>
      </dsp:nvSpPr>
      <dsp:spPr>
        <a:xfrm>
          <a:off x="2432737" y="556485"/>
          <a:ext cx="2130872" cy="38785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Micro grants intended to encourage and financially-support physical improvements by targeted businesses to commercial buildings.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Provides gap financing in targeted communities for redevelopment in older neighborhoods.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Grants up to 50% in matching funds for facade improvements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Offers existing businesses free marketing and a boost in search engine optimization.    </a:t>
          </a:r>
        </a:p>
      </dsp:txBody>
      <dsp:txXfrm>
        <a:off x="2432737" y="556485"/>
        <a:ext cx="2130872" cy="3878513"/>
      </dsp:txXfrm>
    </dsp:sp>
    <dsp:sp modelId="{EA319EBB-3735-447A-9D53-E1C3AC327221}">
      <dsp:nvSpPr>
        <dsp:cNvPr id="0" name=""/>
        <dsp:cNvSpPr/>
      </dsp:nvSpPr>
      <dsp:spPr>
        <a:xfrm>
          <a:off x="4861932" y="182085"/>
          <a:ext cx="2130872"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Lancaster, PA</a:t>
          </a:r>
        </a:p>
      </dsp:txBody>
      <dsp:txXfrm>
        <a:off x="4861932" y="182085"/>
        <a:ext cx="2130872" cy="374400"/>
      </dsp:txXfrm>
    </dsp:sp>
    <dsp:sp modelId="{BC50E2E3-DC1C-471A-98DD-6F15F2F5FB72}">
      <dsp:nvSpPr>
        <dsp:cNvPr id="0" name=""/>
        <dsp:cNvSpPr/>
      </dsp:nvSpPr>
      <dsp:spPr>
        <a:xfrm>
          <a:off x="4861932" y="556485"/>
          <a:ext cx="2130872" cy="38785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Enables specific tax revenues to be used to pay debt service on improvements within designated zones.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Provides tax exemptions on improvements to industrial and commercial properties.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Provides financing options for business growth, with a focus on retaining and creating local jobs.</a:t>
          </a:r>
        </a:p>
      </dsp:txBody>
      <dsp:txXfrm>
        <a:off x="4861932" y="556485"/>
        <a:ext cx="2130872" cy="3878513"/>
      </dsp:txXfrm>
    </dsp:sp>
    <dsp:sp modelId="{B3F5F358-D063-458B-87B3-0D638E740502}">
      <dsp:nvSpPr>
        <dsp:cNvPr id="0" name=""/>
        <dsp:cNvSpPr/>
      </dsp:nvSpPr>
      <dsp:spPr>
        <a:xfrm>
          <a:off x="7291126" y="182085"/>
          <a:ext cx="2130872"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New Haven, CT</a:t>
          </a:r>
        </a:p>
      </dsp:txBody>
      <dsp:txXfrm>
        <a:off x="7291126" y="182085"/>
        <a:ext cx="2130872" cy="374400"/>
      </dsp:txXfrm>
    </dsp:sp>
    <dsp:sp modelId="{F40C9584-084E-47E4-BFED-F0590CDAD68E}">
      <dsp:nvSpPr>
        <dsp:cNvPr id="0" name=""/>
        <dsp:cNvSpPr/>
      </dsp:nvSpPr>
      <dsp:spPr>
        <a:xfrm>
          <a:off x="7291126" y="556485"/>
          <a:ext cx="2130872" cy="38785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Reimburses up to 50% of total pre-tax construction costs for façade improvements on commercial/mixed-use properties.</a:t>
          </a:r>
        </a:p>
        <a:p>
          <a:pPr marL="114300" lvl="1" indent="-114300" algn="l" defTabSz="577850">
            <a:lnSpc>
              <a:spcPct val="90000"/>
            </a:lnSpc>
            <a:spcBef>
              <a:spcPct val="0"/>
            </a:spcBef>
            <a:spcAft>
              <a:spcPct val="15000"/>
            </a:spcAft>
            <a:buFont typeface="Symbol" panose="05050102010706020507" pitchFamily="18" charset="2"/>
            <a:buChar char=""/>
          </a:pPr>
          <a:r>
            <a:rPr lang="en-US" sz="1300" kern="1200" dirty="0"/>
            <a:t>Property Tax Assessment Deferral Program that freeze the property tax assessments on certain eligible properties at pre-construction or pre-rehabilitation values. </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dirty="0"/>
            <a:t>Provide property tax exemptions and corporation business tax credits for the expansion, renovation, construction, or acquisition of facilities in distressed areas.</a:t>
          </a:r>
        </a:p>
      </dsp:txBody>
      <dsp:txXfrm>
        <a:off x="7291126" y="556485"/>
        <a:ext cx="2130872" cy="387851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4/20/2026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4/20/2026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3</a:t>
            </a:fld>
            <a:endParaRPr lang="en-US" dirty="0"/>
          </a:p>
        </p:txBody>
      </p:sp>
    </p:spTree>
    <p:extLst>
      <p:ext uri="{BB962C8B-B14F-4D97-AF65-F5344CB8AC3E}">
        <p14:creationId xmlns:p14="http://schemas.microsoft.com/office/powerpoint/2010/main" val="4021329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2916E-25CD-47EA-BE2F-E5CF17440729}" type="slidenum">
              <a:rPr lang="en-US" smtClean="0"/>
              <a:t>5</a:t>
            </a:fld>
            <a:endParaRPr lang="en-US"/>
          </a:p>
        </p:txBody>
      </p:sp>
    </p:spTree>
    <p:extLst>
      <p:ext uri="{BB962C8B-B14F-4D97-AF65-F5344CB8AC3E}">
        <p14:creationId xmlns:p14="http://schemas.microsoft.com/office/powerpoint/2010/main" val="1447412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2719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07431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A5755-5DB7-E667-0AA5-461AC00495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3590C-45AD-AD5F-C756-00971D63B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BA1F10-6475-FCDD-A489-F348E2535AC2}"/>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896D1558-79BF-A440-0298-BF73655642C6}"/>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727815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D31EA-0087-AC39-364C-9B0138573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300BD-0218-330E-F433-747A4C33A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DEEE4-BC7F-92E2-4732-00301131EBCA}"/>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CBA7CED4-1454-082B-4121-5F4077C6E14D}"/>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392986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1E9F8-38E5-6CA7-7210-C1B51C0D8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A7016-AD4B-2792-260E-03DC872C9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1E9D8-27A7-0293-BA20-67EEB896C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CAE7FA-DB8F-D36E-C5B5-FD26DF2B2AC0}"/>
              </a:ext>
            </a:extLst>
          </p:cNvPr>
          <p:cNvSpPr>
            <a:spLocks noGrp="1"/>
          </p:cNvSpPr>
          <p:nvPr>
            <p:ph type="sldNum" sz="quarter" idx="5"/>
          </p:nvPr>
        </p:nvSpPr>
        <p:spPr/>
        <p:txBody>
          <a:bodyPr/>
          <a:lstStyle/>
          <a:p>
            <a:fld id="{C312916E-25CD-47EA-BE2F-E5CF17440729}" type="slidenum">
              <a:rPr lang="en-US" smtClean="0"/>
              <a:t>29</a:t>
            </a:fld>
            <a:endParaRPr lang="en-US"/>
          </a:p>
        </p:txBody>
      </p:sp>
    </p:spTree>
    <p:extLst>
      <p:ext uri="{BB962C8B-B14F-4D97-AF65-F5344CB8AC3E}">
        <p14:creationId xmlns:p14="http://schemas.microsoft.com/office/powerpoint/2010/main" val="2831852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23 Forma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ED7550C-D594-4A02-9700-272D711F82F5}"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4/20/2026</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0837"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14266" y="254803"/>
            <a:ext cx="853439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FY 2027 Budget Hearings</a:t>
            </a:r>
            <a:b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Office of Economic Development</a:t>
            </a:r>
          </a:p>
        </p:txBody>
      </p:sp>
      <p:pic>
        <p:nvPicPr>
          <p:cNvPr id="2" name="Picture 1" descr="A seal of the city of wilmington&#10;&#10;Description automatically generated">
            <a:extLst>
              <a:ext uri="{FF2B5EF4-FFF2-40B4-BE49-F238E27FC236}">
                <a16:creationId xmlns:a16="http://schemas.microsoft.com/office/drawing/2014/main" id="{FEA321FB-C5D3-3412-917F-C4A825AE15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2376987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4/20/2026</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rotWithShape="1">
          <a:blip r:embed="rId2"/>
          <a:srcRect l="191" t="1" r="-191" b="3780"/>
          <a:stretch/>
        </p:blipFill>
        <p:spPr>
          <a:xfrm>
            <a:off x="10363200" y="142996"/>
            <a:ext cx="1554480" cy="15544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71458" cy="4482791"/>
          </a:xfrm>
        </p:spPr>
        <p:txBody>
          <a:bodyPr anchor="t">
            <a:normAutofit/>
          </a:bodyPr>
          <a:lstStyle>
            <a:lvl1pPr marL="458788" indent="-458788">
              <a:spcAft>
                <a:spcPts val="1200"/>
              </a:spcAft>
              <a:buFont typeface="Arial" panose="020B0604020202020204" pitchFamily="34" charset="0"/>
              <a:buChar char="•"/>
              <a:defRPr sz="3200">
                <a:solidFill>
                  <a:schemeClr val="tx1"/>
                </a:solidFill>
              </a:defRPr>
            </a:lvl1pPr>
            <a:lvl2pPr marL="1027113" indent="-398463">
              <a:spcAft>
                <a:spcPts val="1200"/>
              </a:spcAft>
              <a:defRPr sz="2800">
                <a:solidFill>
                  <a:schemeClr val="tx1"/>
                </a:solidFill>
              </a:defRPr>
            </a:lvl2pPr>
            <a:lvl3pPr marL="1485900" indent="-341313">
              <a:spcAft>
                <a:spcPts val="1200"/>
              </a:spcAft>
              <a:defRPr sz="2000">
                <a:solidFill>
                  <a:schemeClr val="tx1"/>
                </a:solidFill>
              </a:defRPr>
            </a:lvl3pPr>
            <a:lvl4pPr marL="1941513" indent="-342900">
              <a:spcAft>
                <a:spcPts val="1200"/>
              </a:spcAft>
              <a:defRPr sz="2000">
                <a:solidFill>
                  <a:schemeClr val="tx1"/>
                </a:solidFill>
              </a:defRPr>
            </a:lvl4pPr>
            <a:lvl5pPr marL="2457450" indent="-398463">
              <a:spcAft>
                <a:spcPts val="1200"/>
              </a:spcAft>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Autofit/>
          </a:bodyPr>
          <a:lstStyle>
            <a:lvl1pPr marL="0" indent="0">
              <a:buNone/>
              <a:defRPr sz="2800"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a:t>
            </a:r>
            <a:br>
              <a:rPr lang="en-US" b="1" dirty="0">
                <a:effectLst/>
              </a:rPr>
            </a:br>
            <a:r>
              <a:rPr lang="en-US" b="1" dirty="0">
                <a:effectLst/>
              </a:rPr>
              <a:t>The Mayor’s Office</a:t>
            </a:r>
          </a:p>
        </p:txBody>
      </p:sp>
      <p:pic>
        <p:nvPicPr>
          <p:cNvPr id="4" name="Picture 3" descr="A seal of the city of wilmington&#10;&#10;Description automatically generated">
            <a:extLst>
              <a:ext uri="{FF2B5EF4-FFF2-40B4-BE49-F238E27FC236}">
                <a16:creationId xmlns:a16="http://schemas.microsoft.com/office/drawing/2014/main" id="{8EF0648A-58CB-B52C-2316-8A7D1340B8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3042552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wilmingtonde.gov/business/bid-notices-and-rfps/vendor-guide-to-procurement"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ECONOMIC DEVELOPMENT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2737506379"/>
              </p:ext>
            </p:extLst>
          </p:nvPr>
        </p:nvGraphicFramePr>
        <p:xfrm>
          <a:off x="511628" y="1996440"/>
          <a:ext cx="11168744" cy="3336925"/>
        </p:xfrm>
        <a:graphic>
          <a:graphicData uri="http://schemas.openxmlformats.org/drawingml/2006/table">
            <a:tbl>
              <a:tblPr firstRow="1" bandRow="1">
                <a:tableStyleId>{93296810-A885-4BE3-A3E7-6D5BEEA58F35}</a:tableStyleId>
              </a:tblPr>
              <a:tblGrid>
                <a:gridCol w="3575740">
                  <a:extLst>
                    <a:ext uri="{9D8B030D-6E8A-4147-A177-3AD203B41FA5}">
                      <a16:colId xmlns:a16="http://schemas.microsoft.com/office/drawing/2014/main" val="2551090829"/>
                    </a:ext>
                  </a:extLst>
                </a:gridCol>
                <a:gridCol w="1197864">
                  <a:extLst>
                    <a:ext uri="{9D8B030D-6E8A-4147-A177-3AD203B41FA5}">
                      <a16:colId xmlns:a16="http://schemas.microsoft.com/office/drawing/2014/main" val="958917588"/>
                    </a:ext>
                  </a:extLst>
                </a:gridCol>
                <a:gridCol w="1106424">
                  <a:extLst>
                    <a:ext uri="{9D8B030D-6E8A-4147-A177-3AD203B41FA5}">
                      <a16:colId xmlns:a16="http://schemas.microsoft.com/office/drawing/2014/main" val="4162923738"/>
                    </a:ext>
                  </a:extLst>
                </a:gridCol>
                <a:gridCol w="1271016">
                  <a:extLst>
                    <a:ext uri="{9D8B030D-6E8A-4147-A177-3AD203B41FA5}">
                      <a16:colId xmlns:a16="http://schemas.microsoft.com/office/drawing/2014/main" val="1242384018"/>
                    </a:ext>
                  </a:extLst>
                </a:gridCol>
                <a:gridCol w="1179576">
                  <a:extLst>
                    <a:ext uri="{9D8B030D-6E8A-4147-A177-3AD203B41FA5}">
                      <a16:colId xmlns:a16="http://schemas.microsoft.com/office/drawing/2014/main" val="2874584347"/>
                    </a:ext>
                  </a:extLst>
                </a:gridCol>
                <a:gridCol w="1243584">
                  <a:extLst>
                    <a:ext uri="{9D8B030D-6E8A-4147-A177-3AD203B41FA5}">
                      <a16:colId xmlns:a16="http://schemas.microsoft.com/office/drawing/2014/main" val="3619692300"/>
                    </a:ext>
                  </a:extLst>
                </a:gridCol>
                <a:gridCol w="1594540">
                  <a:extLst>
                    <a:ext uri="{9D8B030D-6E8A-4147-A177-3AD203B41FA5}">
                      <a16:colId xmlns:a16="http://schemas.microsoft.com/office/drawing/2014/main" val="596270393"/>
                    </a:ext>
                  </a:extLst>
                </a:gridCol>
              </a:tblGrid>
              <a:tr h="623062">
                <a:tc>
                  <a:txBody>
                    <a:bodyPr/>
                    <a:lstStyle/>
                    <a:p>
                      <a:r>
                        <a:rPr lang="en-US" sz="1800"/>
                        <a:t>General Fund</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70840">
                <a:tc>
                  <a:txBody>
                    <a:bodyPr/>
                    <a:lstStyle/>
                    <a:p>
                      <a:pPr marL="0" algn="l" defTabSz="914400" rtl="0" eaLnBrk="1" latinLnBrk="0" hangingPunct="1"/>
                      <a:r>
                        <a:rPr lang="en-US" sz="1600" kern="1200">
                          <a:solidFill>
                            <a:schemeClr val="dk1"/>
                          </a:solidFill>
                        </a:rPr>
                        <a:t>Personal Services</a:t>
                      </a:r>
                      <a:endParaRPr lang="en-US" sz="1600" kern="1200">
                        <a:solidFill>
                          <a:schemeClr val="dk1"/>
                        </a:solidFill>
                        <a:latin typeface="+mn-lt"/>
                        <a:ea typeface="+mn-ea"/>
                        <a:cs typeface="+mn-cs"/>
                      </a:endParaRPr>
                    </a:p>
                  </a:txBody>
                  <a:tcPr anchor="ctr"/>
                </a:tc>
                <a:tc>
                  <a:txBody>
                    <a:bodyPr/>
                    <a:lstStyle/>
                    <a:p>
                      <a:pPr marL="0" algn="ctr" defTabSz="914400" rtl="0" eaLnBrk="1" fontAlgn="b" latinLnBrk="0" hangingPunct="1"/>
                      <a:r>
                        <a:rPr lang="en-US" sz="1600" b="0" u="none" strike="noStrike" kern="1200">
                          <a:solidFill>
                            <a:srgbClr val="000000"/>
                          </a:solidFill>
                          <a:effectLst/>
                        </a:rPr>
                        <a:t>$417,973</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$476,246</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$578,087</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$620,951</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$42,864</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7.4%</a:t>
                      </a:r>
                      <a:endParaRPr lang="en-US" sz="1600" b="0" i="0" u="none" strike="noStrike" kern="120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52553187"/>
                  </a:ext>
                </a:extLst>
              </a:tr>
              <a:tr h="370840">
                <a:tc>
                  <a:txBody>
                    <a:bodyPr/>
                    <a:lstStyle/>
                    <a:p>
                      <a:r>
                        <a:rPr lang="en-US" sz="1600"/>
                        <a:t>Materials, Supplies, and Equipment</a:t>
                      </a:r>
                    </a:p>
                  </a:txBody>
                  <a:tcPr anchor="ctr"/>
                </a:tc>
                <a:tc>
                  <a:txBody>
                    <a:bodyPr/>
                    <a:lstStyle/>
                    <a:p>
                      <a:pPr marL="0" algn="ctr" defTabSz="914400" rtl="0" eaLnBrk="1" fontAlgn="b" latinLnBrk="0" hangingPunct="1"/>
                      <a:r>
                        <a:rPr lang="en-US" sz="1600" b="0" u="none" strike="noStrike" kern="1200">
                          <a:solidFill>
                            <a:srgbClr val="000000"/>
                          </a:solidFill>
                          <a:effectLst/>
                        </a:rPr>
                        <a:t>109,435</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155,333</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161,930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161,930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0.0%</a:t>
                      </a:r>
                      <a:endParaRPr lang="en-US" sz="1600" b="0" i="0" u="none" strike="noStrike" kern="120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1107242354"/>
                  </a:ext>
                </a:extLst>
              </a:tr>
              <a:tr h="370840">
                <a:tc>
                  <a:txBody>
                    <a:bodyPr/>
                    <a:lstStyle/>
                    <a:p>
                      <a:r>
                        <a:rPr lang="en-US" sz="1600" dirty="0"/>
                        <a:t>Internal Services</a:t>
                      </a:r>
                    </a:p>
                  </a:txBody>
                  <a:tcPr anchor="ctr"/>
                </a:tc>
                <a:tc>
                  <a:txBody>
                    <a:bodyPr/>
                    <a:lstStyle/>
                    <a:p>
                      <a:pPr marL="0" algn="ctr" defTabSz="914400" rtl="0" eaLnBrk="1" fontAlgn="b" latinLnBrk="0" hangingPunct="1"/>
                      <a:r>
                        <a:rPr lang="en-US" sz="1600" b="0" u="none" strike="noStrike" kern="1200">
                          <a:solidFill>
                            <a:srgbClr val="000000"/>
                          </a:solidFill>
                          <a:effectLst/>
                        </a:rPr>
                        <a:t>3,193</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5,690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4,807</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4,978</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171</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3.6%</a:t>
                      </a:r>
                      <a:endParaRPr lang="en-US" sz="1600" b="0" i="0" u="none" strike="noStrike" kern="120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455438367"/>
                  </a:ext>
                </a:extLst>
              </a:tr>
              <a:tr h="370840">
                <a:tc>
                  <a:txBody>
                    <a:bodyPr/>
                    <a:lstStyle/>
                    <a:p>
                      <a:r>
                        <a:rPr lang="en-US" sz="1600"/>
                        <a:t>Debt Service</a:t>
                      </a:r>
                    </a:p>
                  </a:txBody>
                  <a:tcPr anchor="ctr"/>
                </a:tc>
                <a:tc>
                  <a:txBody>
                    <a:bodyPr/>
                    <a:lstStyle/>
                    <a:p>
                      <a:pPr marL="0" algn="ctr" defTabSz="914400" rtl="0" eaLnBrk="1" fontAlgn="b" latinLnBrk="0" hangingPunct="1"/>
                      <a:r>
                        <a:rPr lang="en-US" sz="1600" b="0" u="none" strike="noStrike" kern="1200">
                          <a:solidFill>
                            <a:srgbClr val="000000"/>
                          </a:solidFill>
                          <a:effectLst/>
                        </a:rPr>
                        <a:t>361,847</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381,730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377,992</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356,671</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(21,321)</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-5.6%</a:t>
                      </a:r>
                      <a:endParaRPr lang="en-US" sz="1600" b="0" i="0" u="none" strike="noStrike" kern="120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2568109426"/>
                  </a:ext>
                </a:extLst>
              </a:tr>
              <a:tr h="370840">
                <a:tc>
                  <a:txBody>
                    <a:bodyPr/>
                    <a:lstStyle/>
                    <a:p>
                      <a:r>
                        <a:rPr lang="en-US" sz="1600"/>
                        <a:t>SMBEO</a:t>
                      </a:r>
                    </a:p>
                  </a:txBody>
                  <a:tcPr anchor="ctr"/>
                </a:tc>
                <a:tc>
                  <a:txBody>
                    <a:bodyPr/>
                    <a:lstStyle/>
                    <a:p>
                      <a:pPr marL="0" algn="ctr" defTabSz="914400" rtl="0" eaLnBrk="1" fontAlgn="b" latinLnBrk="0" hangingPunct="1"/>
                      <a:r>
                        <a:rPr lang="en-US" sz="1600" b="0" u="none" strike="noStrike" kern="1200">
                          <a:solidFill>
                            <a:srgbClr val="000000"/>
                          </a:solidFill>
                          <a:effectLst/>
                        </a:rPr>
                        <a:t>12,608</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22,600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22,600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22,600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0</a:t>
                      </a:r>
                      <a:endParaRPr lang="en-US" sz="1600" b="0"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0" u="none" strike="noStrike" kern="1200">
                          <a:solidFill>
                            <a:srgbClr val="000000"/>
                          </a:solidFill>
                          <a:effectLst/>
                        </a:rPr>
                        <a:t>0.0%</a:t>
                      </a:r>
                      <a:endParaRPr lang="en-US" sz="1600" b="0" i="0" u="none" strike="noStrike" kern="120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2305355740"/>
                  </a:ext>
                </a:extLst>
              </a:tr>
              <a:tr h="370840">
                <a:tc>
                  <a:txBody>
                    <a:bodyPr/>
                    <a:lstStyle/>
                    <a:p>
                      <a:pPr marL="0" algn="l" defTabSz="914400" rtl="0" eaLnBrk="1" fontAlgn="b" latinLnBrk="0" hangingPunct="1"/>
                      <a:r>
                        <a:rPr lang="en-US" sz="1600" b="1" kern="1200">
                          <a:solidFill>
                            <a:schemeClr val="dk1"/>
                          </a:solidFill>
                        </a:rPr>
                        <a:t>Total</a:t>
                      </a:r>
                      <a:endParaRPr lang="en-US" sz="1600" b="1" kern="1200">
                        <a:solidFill>
                          <a:schemeClr val="dk1"/>
                        </a:solidFill>
                        <a:latin typeface="+mn-lt"/>
                        <a:ea typeface="+mn-ea"/>
                        <a:cs typeface="+mn-cs"/>
                      </a:endParaRPr>
                    </a:p>
                  </a:txBody>
                  <a:tcPr anchor="ctr"/>
                </a:tc>
                <a:tc>
                  <a:txBody>
                    <a:bodyPr/>
                    <a:lstStyle/>
                    <a:p>
                      <a:pPr marL="0" algn="ctr" defTabSz="914400" rtl="0" eaLnBrk="1" fontAlgn="b" latinLnBrk="0" hangingPunct="1"/>
                      <a:r>
                        <a:rPr lang="en-US" sz="1600" b="1" u="none" strike="noStrike" kern="1200">
                          <a:solidFill>
                            <a:srgbClr val="000000"/>
                          </a:solidFill>
                          <a:effectLst/>
                        </a:rPr>
                        <a:t>$905,056</a:t>
                      </a:r>
                      <a:endParaRPr lang="en-US" sz="1600" b="1"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1" u="none" strike="noStrike" kern="1200">
                          <a:solidFill>
                            <a:srgbClr val="000000"/>
                          </a:solidFill>
                          <a:effectLst/>
                        </a:rPr>
                        <a:t>$1,041,599</a:t>
                      </a:r>
                      <a:endParaRPr lang="en-US" sz="1600" b="1"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1" u="none" strike="noStrike" kern="1200">
                          <a:solidFill>
                            <a:srgbClr val="000000"/>
                          </a:solidFill>
                          <a:effectLst/>
                        </a:rPr>
                        <a:t>$1,145,416</a:t>
                      </a:r>
                      <a:endParaRPr lang="en-US" sz="1600" b="1"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1" u="none" strike="noStrike" kern="1200" dirty="0">
                          <a:solidFill>
                            <a:srgbClr val="000000"/>
                          </a:solidFill>
                          <a:effectLst/>
                        </a:rPr>
                        <a:t>$1,167,130</a:t>
                      </a:r>
                      <a:endParaRPr lang="en-US" sz="1600" b="1" i="0" u="none" strike="noStrike" kern="1200" dirty="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1" u="none" strike="noStrike" kern="1200">
                          <a:solidFill>
                            <a:srgbClr val="000000"/>
                          </a:solidFill>
                          <a:effectLst/>
                        </a:rPr>
                        <a:t>$21,714</a:t>
                      </a:r>
                      <a:endParaRPr lang="en-US" sz="1600" b="1" i="0" u="none" strike="noStrike" kern="1200">
                        <a:solidFill>
                          <a:srgbClr val="000000"/>
                        </a:solidFill>
                        <a:effectLst/>
                        <a:latin typeface="+mn-lt"/>
                        <a:ea typeface="+mn-ea"/>
                        <a:cs typeface="+mn-cs"/>
                      </a:endParaRPr>
                    </a:p>
                  </a:txBody>
                  <a:tcPr marL="6350" marR="6350" marT="6350" marB="0" anchor="ctr"/>
                </a:tc>
                <a:tc>
                  <a:txBody>
                    <a:bodyPr/>
                    <a:lstStyle/>
                    <a:p>
                      <a:pPr marL="0" algn="ctr" defTabSz="914400" rtl="0" eaLnBrk="1" fontAlgn="b" latinLnBrk="0" hangingPunct="1"/>
                      <a:r>
                        <a:rPr lang="en-US" sz="1600" b="1" u="none" strike="noStrike" kern="1200">
                          <a:solidFill>
                            <a:srgbClr val="000000"/>
                          </a:solidFill>
                          <a:effectLst/>
                        </a:rPr>
                        <a:t>1.9%</a:t>
                      </a:r>
                      <a:endParaRPr lang="en-US" sz="1600" b="1" i="0" u="none" strike="noStrike" kern="120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3415591311"/>
                  </a:ext>
                </a:extLst>
              </a:tr>
              <a:tr h="370840">
                <a:tc>
                  <a:txBody>
                    <a:bodyPr/>
                    <a:lstStyle/>
                    <a:p>
                      <a:r>
                        <a:rPr lang="en-US" sz="1600" b="1"/>
                        <a:t>Staffing Level (FTEs)</a:t>
                      </a:r>
                    </a:p>
                  </a:txBody>
                  <a:tcPr anchor="ctr"/>
                </a:tc>
                <a:tc>
                  <a:txBody>
                    <a:bodyPr/>
                    <a:lstStyle/>
                    <a:p>
                      <a:pPr algn="ctr" rtl="0" fontAlgn="b"/>
                      <a:r>
                        <a:rPr lang="en-US" sz="1600" b="1" u="none" strike="noStrike">
                          <a:solidFill>
                            <a:srgbClr val="000000"/>
                          </a:solidFill>
                          <a:effectLst/>
                        </a:rPr>
                        <a:t>5.00</a:t>
                      </a:r>
                      <a:endParaRPr lang="en-US"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b"/>
                      <a:r>
                        <a:rPr lang="en-US" sz="1600" b="1" u="none" strike="noStrike">
                          <a:solidFill>
                            <a:srgbClr val="000000"/>
                          </a:solidFill>
                          <a:effectLst/>
                        </a:rPr>
                        <a:t>4.00</a:t>
                      </a:r>
                      <a:endParaRPr lang="en-US"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b"/>
                      <a:r>
                        <a:rPr lang="en-US" sz="1600" b="1" u="none" strike="noStrike">
                          <a:solidFill>
                            <a:srgbClr val="000000"/>
                          </a:solidFill>
                          <a:effectLst/>
                        </a:rPr>
                        <a:t>5.00</a:t>
                      </a:r>
                      <a:endParaRPr lang="en-US"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b"/>
                      <a:r>
                        <a:rPr lang="en-US" sz="1600" b="1" u="none" strike="noStrike">
                          <a:solidFill>
                            <a:srgbClr val="000000"/>
                          </a:solidFill>
                          <a:effectLst/>
                        </a:rPr>
                        <a:t>5.00</a:t>
                      </a:r>
                      <a:endParaRPr lang="en-US"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b"/>
                      <a:r>
                        <a:rPr lang="en-US" sz="1600" b="1" u="none" strike="noStrike">
                          <a:solidFill>
                            <a:srgbClr val="000000"/>
                          </a:solidFill>
                          <a:effectLst/>
                        </a:rPr>
                        <a:t>0.00</a:t>
                      </a:r>
                      <a:endParaRPr lang="en-US"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b"/>
                      <a:r>
                        <a:rPr lang="en-US" sz="1600" b="1" u="none" strike="noStrike" dirty="0">
                          <a:solidFill>
                            <a:srgbClr val="000000"/>
                          </a:solidFill>
                          <a:effectLst/>
                        </a:rPr>
                        <a:t>0.0%</a:t>
                      </a:r>
                      <a:endParaRPr lang="en-US" sz="16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p:txBody>
          <a:bodyPr vert="horz" lIns="0" tIns="45720" rIns="0" bIns="45720" rtlCol="0" anchor="t">
            <a:normAutofit lnSpcReduction="10000"/>
          </a:bodyPr>
          <a:lstStyle/>
          <a:p>
            <a:r>
              <a:rPr lang="en-US" dirty="0"/>
              <a:t>FY 2027 Proposed Budget</a:t>
            </a:r>
          </a:p>
        </p:txBody>
      </p:sp>
    </p:spTree>
    <p:extLst>
      <p:ext uri="{BB962C8B-B14F-4D97-AF65-F5344CB8AC3E}">
        <p14:creationId xmlns:p14="http://schemas.microsoft.com/office/powerpoint/2010/main" val="138169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846258"/>
            <a:ext cx="11866070" cy="4688766"/>
          </a:xfrm>
        </p:spPr>
        <p:txBody>
          <a:bodyPr>
            <a:normAutofit/>
          </a:bodyPr>
          <a:lstStyle/>
          <a:p>
            <a:pPr marL="169863" indent="-169863">
              <a:spcAft>
                <a:spcPts val="0"/>
              </a:spcAft>
            </a:pPr>
            <a:r>
              <a:rPr lang="en-US" sz="2800" dirty="0"/>
              <a:t>Salaries and benefits increases for steps, COLAs, hospitalization (</a:t>
            </a:r>
            <a:r>
              <a:rPr lang="en-US" sz="2800" b="1" dirty="0"/>
              <a:t>↑</a:t>
            </a:r>
            <a:r>
              <a:rPr lang="en-US" sz="2800" dirty="0"/>
              <a:t> $37,797)</a:t>
            </a:r>
          </a:p>
          <a:p>
            <a:pPr marL="169863" indent="-169863">
              <a:spcAft>
                <a:spcPts val="0"/>
              </a:spcAft>
            </a:pPr>
            <a:r>
              <a:rPr lang="en-US" sz="2800" dirty="0"/>
              <a:t>Total MS&amp;E unchanged</a:t>
            </a:r>
          </a:p>
          <a:p>
            <a:pPr marL="738188" lvl="1" indent="-169863">
              <a:spcAft>
                <a:spcPts val="0"/>
              </a:spcAft>
            </a:pPr>
            <a:r>
              <a:rPr lang="en-US" sz="2400" dirty="0"/>
              <a:t>Advertising: City-oriented ads in local/regional publications and online (</a:t>
            </a:r>
            <a:r>
              <a:rPr lang="en-US" sz="2400" b="1" dirty="0"/>
              <a:t>↑</a:t>
            </a:r>
            <a:r>
              <a:rPr lang="en-US" sz="2400" dirty="0"/>
              <a:t> $10,000) </a:t>
            </a:r>
          </a:p>
          <a:p>
            <a:pPr marL="738188" lvl="1" indent="-169863">
              <a:spcAft>
                <a:spcPts val="0"/>
              </a:spcAft>
            </a:pPr>
            <a:r>
              <a:rPr lang="en-US" sz="2400" dirty="0"/>
              <a:t>Grants to Agencies: no longer providing grant to True Access Capital (</a:t>
            </a:r>
            <a:r>
              <a:rPr lang="en-US" sz="2400" b="1" dirty="0"/>
              <a:t>↓</a:t>
            </a:r>
            <a:r>
              <a:rPr lang="en-US" sz="2400" dirty="0"/>
              <a:t> $10,000)</a:t>
            </a:r>
          </a:p>
          <a:p>
            <a:pPr marL="169863" indent="-169863">
              <a:spcAft>
                <a:spcPts val="0"/>
              </a:spcAft>
            </a:pPr>
            <a:r>
              <a:rPr lang="en-US" sz="2800" dirty="0"/>
              <a:t>Debt Service: existing debt schedule, new FY’26 borrowing (</a:t>
            </a:r>
            <a:r>
              <a:rPr lang="en-US" sz="2800" b="1" dirty="0"/>
              <a:t>↑</a:t>
            </a:r>
            <a:r>
              <a:rPr lang="en-US" sz="2800" dirty="0"/>
              <a:t> $335,479)</a:t>
            </a:r>
          </a:p>
          <a:p>
            <a:pPr marL="169863" indent="-169863">
              <a:spcAft>
                <a:spcPts val="0"/>
              </a:spcAft>
            </a:pPr>
            <a:r>
              <a:rPr lang="en-US" sz="2800" dirty="0"/>
              <a:t>SMBEO unchanged</a:t>
            </a:r>
          </a:p>
          <a:p>
            <a:pPr marL="0" indent="0">
              <a:spcAft>
                <a:spcPts val="0"/>
              </a:spcAft>
              <a:buNone/>
            </a:pPr>
            <a:endParaRPr lang="en-US" sz="2800" dirty="0"/>
          </a:p>
          <a:p>
            <a:pPr marL="169863" indent="-169863">
              <a:spcAft>
                <a:spcPts val="0"/>
              </a:spcAft>
            </a:pPr>
            <a:endParaRPr lang="en-US" sz="2400"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a:normAutofit lnSpcReduction="10000"/>
          </a:bodyPr>
          <a:lstStyle/>
          <a:p>
            <a:r>
              <a:rPr lang="en-US" dirty="0"/>
              <a:t>Major Funding Changes (Proposed Budget)</a:t>
            </a:r>
          </a:p>
        </p:txBody>
      </p:sp>
    </p:spTree>
    <p:extLst>
      <p:ext uri="{BB962C8B-B14F-4D97-AF65-F5344CB8AC3E}">
        <p14:creationId xmlns:p14="http://schemas.microsoft.com/office/powerpoint/2010/main" val="845578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p:txBody>
          <a:bodyPr>
            <a:normAutofit/>
          </a:bodyPr>
          <a:lstStyle/>
          <a:p>
            <a:r>
              <a:rPr lang="en-US"/>
              <a:t>Identify Departmental Vision</a:t>
            </a:r>
          </a:p>
          <a:p>
            <a:pPr lvl="1"/>
            <a:r>
              <a:rPr lang="en-US"/>
              <a:t>The Office of Economic Development (OED) is committed to ensuring a diversified local economy for the City by promoting and developing all varieties of industry and by initiating programs to increase job opportunities for residents of the City of Wilmington.</a:t>
            </a:r>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p:txBody>
          <a:bodyPr>
            <a:normAutofit lnSpcReduction="10000"/>
          </a:bodyPr>
          <a:lstStyle/>
          <a:p>
            <a:r>
              <a:rPr lang="en-US"/>
              <a:t>Departmental Overview</a:t>
            </a:r>
          </a:p>
        </p:txBody>
      </p:sp>
      <p:pic>
        <p:nvPicPr>
          <p:cNvPr id="4" name="Picture 3">
            <a:extLst>
              <a:ext uri="{FF2B5EF4-FFF2-40B4-BE49-F238E27FC236}">
                <a16:creationId xmlns:a16="http://schemas.microsoft.com/office/drawing/2014/main" id="{682BD9BC-D780-4654-B413-D91E54F0C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909" y="3655291"/>
            <a:ext cx="9144000" cy="2743200"/>
          </a:xfrm>
          <a:prstGeom prst="rect">
            <a:avLst/>
          </a:prstGeom>
        </p:spPr>
      </p:pic>
    </p:spTree>
    <p:extLst>
      <p:ext uri="{BB962C8B-B14F-4D97-AF65-F5344CB8AC3E}">
        <p14:creationId xmlns:p14="http://schemas.microsoft.com/office/powerpoint/2010/main" val="1717665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79925F-D19C-4601-B8B2-5140ACF86144}"/>
              </a:ext>
            </a:extLst>
          </p:cNvPr>
          <p:cNvSpPr>
            <a:spLocks noGrp="1"/>
          </p:cNvSpPr>
          <p:nvPr>
            <p:ph sz="half" idx="2"/>
          </p:nvPr>
        </p:nvSpPr>
        <p:spPr>
          <a:xfrm>
            <a:off x="188911" y="1798655"/>
            <a:ext cx="10980837" cy="4738669"/>
          </a:xfrm>
        </p:spPr>
        <p:txBody>
          <a:bodyPr>
            <a:normAutofit/>
          </a:bodyPr>
          <a:lstStyle/>
          <a:p>
            <a:pPr marL="0" indent="0">
              <a:buNone/>
            </a:pPr>
            <a:r>
              <a:rPr lang="en-US" dirty="0">
                <a:effectLst/>
                <a:latin typeface="Calibri"/>
                <a:ea typeface="Calibri"/>
                <a:cs typeface="Calibri"/>
              </a:rPr>
              <a:t>Top Priorities</a:t>
            </a:r>
          </a:p>
          <a:p>
            <a:pPr lvl="1">
              <a:buFont typeface="Wingdings" panose="05000000000000000000" pitchFamily="2" charset="2"/>
              <a:buChar char="Ø"/>
            </a:pPr>
            <a:r>
              <a:rPr lang="en-US" dirty="0">
                <a:latin typeface="Calibri"/>
                <a:ea typeface="Calibri"/>
                <a:cs typeface="Calibri"/>
              </a:rPr>
              <a:t>Complete DBE program updates</a:t>
            </a:r>
            <a:endParaRPr lang="en-US" dirty="0">
              <a:latin typeface="Calibri"/>
              <a:ea typeface="Calibri" panose="020F0502020204030204" pitchFamily="34" charset="0"/>
              <a:cs typeface="Calibri"/>
            </a:endParaRPr>
          </a:p>
          <a:p>
            <a:pPr lvl="1">
              <a:buFont typeface="Wingdings" panose="05000000000000000000" pitchFamily="2" charset="2"/>
              <a:buChar char="Ø"/>
            </a:pPr>
            <a:r>
              <a:rPr lang="en-US" dirty="0">
                <a:effectLst/>
                <a:latin typeface="Calibri"/>
                <a:ea typeface="Calibri"/>
                <a:cs typeface="Calibri"/>
              </a:rPr>
              <a:t>Create and retain permanent private-sector jobs</a:t>
            </a:r>
            <a:endParaRPr lang="en-US" dirty="0">
              <a:latin typeface="Calibri"/>
              <a:ea typeface="Calibri"/>
              <a:cs typeface="Calibri"/>
            </a:endParaRPr>
          </a:p>
          <a:p>
            <a:pPr lvl="1">
              <a:buFont typeface="Wingdings" panose="05000000000000000000" pitchFamily="2" charset="2"/>
              <a:buChar char="Ø"/>
            </a:pPr>
            <a:r>
              <a:rPr lang="en-US" dirty="0">
                <a:effectLst/>
                <a:latin typeface="Calibri"/>
                <a:ea typeface="Calibri"/>
                <a:cs typeface="Calibri"/>
              </a:rPr>
              <a:t>Stimulate </a:t>
            </a:r>
            <a:r>
              <a:rPr lang="en-US" dirty="0">
                <a:latin typeface="Calibri"/>
                <a:ea typeface="Calibri"/>
                <a:cs typeface="Calibri"/>
              </a:rPr>
              <a:t>private sector investment</a:t>
            </a:r>
          </a:p>
          <a:p>
            <a:pPr lvl="1">
              <a:buFont typeface="Wingdings" panose="05000000000000000000" pitchFamily="2" charset="2"/>
              <a:buChar char="Ø"/>
            </a:pPr>
            <a:r>
              <a:rPr lang="en-US" dirty="0">
                <a:effectLst/>
                <a:latin typeface="Calibri"/>
                <a:ea typeface="Calibri"/>
                <a:cs typeface="Calibri"/>
              </a:rPr>
              <a:t>Increase productivity</a:t>
            </a:r>
          </a:p>
          <a:p>
            <a:pPr lvl="1">
              <a:buFont typeface="Wingdings" panose="05000000000000000000" pitchFamily="2" charset="2"/>
              <a:buChar char="Ø"/>
            </a:pPr>
            <a:r>
              <a:rPr lang="en-US" dirty="0">
                <a:latin typeface="Calibri"/>
                <a:ea typeface="Calibri"/>
                <a:cs typeface="Calibri"/>
              </a:rPr>
              <a:t>Increase the quality of life</a:t>
            </a:r>
          </a:p>
          <a:p>
            <a:pPr lvl="1">
              <a:buFont typeface="Wingdings" panose="05000000000000000000" pitchFamily="2" charset="2"/>
              <a:buChar char="Ø"/>
            </a:pPr>
            <a:r>
              <a:rPr lang="en-US" dirty="0">
                <a:latin typeface="Calibri"/>
                <a:ea typeface="Calibri"/>
                <a:cs typeface="Calibri"/>
              </a:rPr>
              <a:t>Grow the tax base</a:t>
            </a:r>
          </a:p>
          <a:p>
            <a:pPr lvl="1">
              <a:buFont typeface="Wingdings" panose="05000000000000000000" pitchFamily="2" charset="2"/>
              <a:buChar char="Ø"/>
            </a:pPr>
            <a:endParaRPr lang="en-US" dirty="0">
              <a:effectLst/>
              <a:latin typeface="Calibri" panose="020F0502020204030204" pitchFamily="34" charset="0"/>
              <a:ea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endParaRPr>
          </a:p>
          <a:p>
            <a:pPr marL="0" indent="0">
              <a:buNone/>
            </a:pPr>
            <a:endParaRPr lang="en-US" dirty="0">
              <a:effectLst/>
              <a:latin typeface="Calibri" panose="020F0502020204030204" pitchFamily="34" charset="0"/>
              <a:ea typeface="Calibri" panose="020F0502020204030204" pitchFamily="34" charset="0"/>
            </a:endParaRPr>
          </a:p>
          <a:p>
            <a:pPr marL="0" indent="0">
              <a:buNone/>
            </a:pPr>
            <a:endParaRPr lang="en-US" dirty="0">
              <a:effectLst/>
              <a:latin typeface="Calibri" panose="020F0502020204030204" pitchFamily="34" charset="0"/>
              <a:ea typeface="Calibri" panose="020F0502020204030204" pitchFamily="34" charset="0"/>
            </a:endParaRPr>
          </a:p>
        </p:txBody>
      </p:sp>
      <p:sp>
        <p:nvSpPr>
          <p:cNvPr id="5" name="Content Placeholder 4">
            <a:extLst>
              <a:ext uri="{FF2B5EF4-FFF2-40B4-BE49-F238E27FC236}">
                <a16:creationId xmlns:a16="http://schemas.microsoft.com/office/drawing/2014/main" id="{89B00FA2-6636-4C61-9F6E-D323751BA5CB}"/>
              </a:ext>
            </a:extLst>
          </p:cNvPr>
          <p:cNvSpPr>
            <a:spLocks noGrp="1"/>
          </p:cNvSpPr>
          <p:nvPr>
            <p:ph sz="half" idx="13"/>
          </p:nvPr>
        </p:nvSpPr>
        <p:spPr/>
        <p:txBody>
          <a:bodyPr>
            <a:normAutofit lnSpcReduction="10000"/>
          </a:bodyPr>
          <a:lstStyle/>
          <a:p>
            <a:r>
              <a:rPr lang="en-US"/>
              <a:t>Departmental Overview</a:t>
            </a:r>
          </a:p>
        </p:txBody>
      </p:sp>
    </p:spTree>
    <p:extLst>
      <p:ext uri="{BB962C8B-B14F-4D97-AF65-F5344CB8AC3E}">
        <p14:creationId xmlns:p14="http://schemas.microsoft.com/office/powerpoint/2010/main" val="2528343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BFFA57-ECC9-9365-461E-7932C302B6F9}"/>
              </a:ext>
            </a:extLst>
          </p:cNvPr>
          <p:cNvSpPr>
            <a:spLocks noGrp="1"/>
          </p:cNvSpPr>
          <p:nvPr>
            <p:ph sz="half" idx="2"/>
          </p:nvPr>
        </p:nvSpPr>
        <p:spPr/>
        <p:txBody>
          <a:bodyPr/>
          <a:lstStyle/>
          <a:p>
            <a:pPr marL="0" indent="0">
              <a:buNone/>
            </a:pPr>
            <a:r>
              <a:rPr lang="en-US" dirty="0"/>
              <a:t>Understanding the 5-year revenue and expenditure projections show expenditures </a:t>
            </a:r>
            <a:r>
              <a:rPr lang="en-US" b="1" u="sng" dirty="0"/>
              <a:t>far outpacing </a:t>
            </a:r>
            <a:r>
              <a:rPr lang="en-US" dirty="0"/>
              <a:t>revenues for FY27 to FY30, and FY27 General Fund Proposed Budget uses </a:t>
            </a:r>
            <a:r>
              <a:rPr lang="en-US" b="1" u="sng" dirty="0"/>
              <a:t>$25.7M </a:t>
            </a:r>
            <a:r>
              <a:rPr lang="en-US" dirty="0"/>
              <a:t>of the Tax Stabilization Fund, please share how this budget aligns with closing any potential budget gaps.</a:t>
            </a:r>
          </a:p>
          <a:p>
            <a:pPr marL="514350" indent="-514350">
              <a:buFont typeface="+mj-lt"/>
              <a:buAutoNum type="alphaLcParenR"/>
            </a:pPr>
            <a:r>
              <a:rPr lang="en-US" dirty="0"/>
              <a:t>Specify any cost savings or reductions, and if this budget provides adequate resources to meet the departmental needs.</a:t>
            </a:r>
          </a:p>
          <a:p>
            <a:pPr marL="514350" indent="-514350">
              <a:buFont typeface="+mj-lt"/>
              <a:buAutoNum type="alphaLcParenR"/>
            </a:pPr>
            <a:r>
              <a:rPr lang="en-US" dirty="0"/>
              <a:t>Specify any high-level major additions.</a:t>
            </a:r>
          </a:p>
        </p:txBody>
      </p:sp>
      <p:sp>
        <p:nvSpPr>
          <p:cNvPr id="3" name="Content Placeholder 2">
            <a:extLst>
              <a:ext uri="{FF2B5EF4-FFF2-40B4-BE49-F238E27FC236}">
                <a16:creationId xmlns:a16="http://schemas.microsoft.com/office/drawing/2014/main" id="{CFFC015A-3517-F154-4C33-902BCF9E1612}"/>
              </a:ext>
            </a:extLst>
          </p:cNvPr>
          <p:cNvSpPr>
            <a:spLocks noGrp="1"/>
          </p:cNvSpPr>
          <p:nvPr>
            <p:ph sz="half" idx="13"/>
          </p:nvPr>
        </p:nvSpPr>
        <p:spPr/>
        <p:txBody>
          <a:bodyPr>
            <a:normAutofit lnSpcReduction="10000"/>
          </a:bodyPr>
          <a:lstStyle/>
          <a:p>
            <a:endParaRPr lang="en-US"/>
          </a:p>
        </p:txBody>
      </p:sp>
    </p:spTree>
    <p:extLst>
      <p:ext uri="{BB962C8B-B14F-4D97-AF65-F5344CB8AC3E}">
        <p14:creationId xmlns:p14="http://schemas.microsoft.com/office/powerpoint/2010/main" val="3652526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9441B-A8F0-C80B-FA0B-736ECDB1389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D98DBF-DCB5-BDC8-2375-36849F0A90FE}"/>
              </a:ext>
            </a:extLst>
          </p:cNvPr>
          <p:cNvSpPr>
            <a:spLocks noGrp="1"/>
          </p:cNvSpPr>
          <p:nvPr>
            <p:ph sz="half" idx="2"/>
          </p:nvPr>
        </p:nvSpPr>
        <p:spPr/>
        <p:txBody>
          <a:bodyPr>
            <a:normAutofit/>
          </a:bodyPr>
          <a:lstStyle/>
          <a:p>
            <a:r>
              <a:rPr lang="en-US" dirty="0"/>
              <a:t>OED’s goal is to increase wage tax revenue and property tax revenue:</a:t>
            </a:r>
          </a:p>
          <a:p>
            <a:pPr lvl="1"/>
            <a:r>
              <a:rPr lang="en-US" dirty="0"/>
              <a:t>Increase wage tax through business attraction, retention and expansion.</a:t>
            </a:r>
          </a:p>
          <a:p>
            <a:pPr lvl="2"/>
            <a:r>
              <a:rPr lang="en-US" dirty="0"/>
              <a:t>Wage Tax revenue has increased 16.6% since FY22 from $63,467,109 to $73,997,327 projected in FY26.</a:t>
            </a:r>
          </a:p>
          <a:p>
            <a:pPr lvl="1"/>
            <a:r>
              <a:rPr lang="en-US" dirty="0"/>
              <a:t>Increase property tax revenue by activating underutilized parcels, investing in infrastructure improvements, and attracting private investment.</a:t>
            </a:r>
          </a:p>
          <a:p>
            <a:r>
              <a:rPr lang="en-US" dirty="0"/>
              <a:t>No increases in OED MS&amp;E expenditures</a:t>
            </a:r>
          </a:p>
          <a:p>
            <a:pPr lvl="1"/>
            <a:r>
              <a:rPr lang="en-US" dirty="0"/>
              <a:t>High-level addition: $4M in Strategic Funds to aid in business attraction, retention and expansion efforts.</a:t>
            </a:r>
          </a:p>
          <a:p>
            <a:pPr lvl="1"/>
            <a:r>
              <a:rPr lang="en-US" dirty="0"/>
              <a:t>Transferring $10,000 from Grants to Agencies to Advertising</a:t>
            </a:r>
          </a:p>
          <a:p>
            <a:pPr lvl="1"/>
            <a:r>
              <a:rPr lang="en-US" dirty="0"/>
              <a:t>OED has reduced staffing from 9 employees in FY15 to 5 employees in FY25</a:t>
            </a:r>
          </a:p>
        </p:txBody>
      </p:sp>
      <p:sp>
        <p:nvSpPr>
          <p:cNvPr id="3" name="Content Placeholder 2">
            <a:extLst>
              <a:ext uri="{FF2B5EF4-FFF2-40B4-BE49-F238E27FC236}">
                <a16:creationId xmlns:a16="http://schemas.microsoft.com/office/drawing/2014/main" id="{8EE0811D-AD0F-223D-56F1-F7F4BFEA5FF9}"/>
              </a:ext>
            </a:extLst>
          </p:cNvPr>
          <p:cNvSpPr>
            <a:spLocks noGrp="1"/>
          </p:cNvSpPr>
          <p:nvPr>
            <p:ph sz="half" idx="13"/>
          </p:nvPr>
        </p:nvSpPr>
        <p:spPr/>
        <p:txBody>
          <a:bodyPr>
            <a:normAutofit lnSpcReduction="10000"/>
          </a:bodyPr>
          <a:lstStyle/>
          <a:p>
            <a:r>
              <a:rPr lang="en-US" dirty="0"/>
              <a:t>Question 1. Answer</a:t>
            </a:r>
          </a:p>
        </p:txBody>
      </p:sp>
    </p:spTree>
    <p:extLst>
      <p:ext uri="{BB962C8B-B14F-4D97-AF65-F5344CB8AC3E}">
        <p14:creationId xmlns:p14="http://schemas.microsoft.com/office/powerpoint/2010/main" val="186024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37F0C0-C67A-0C42-8E52-8834B6CD88AB}"/>
              </a:ext>
            </a:extLst>
          </p:cNvPr>
          <p:cNvSpPr>
            <a:spLocks noGrp="1"/>
          </p:cNvSpPr>
          <p:nvPr>
            <p:ph sz="half" idx="2"/>
          </p:nvPr>
        </p:nvSpPr>
        <p:spPr/>
        <p:txBody>
          <a:bodyPr/>
          <a:lstStyle/>
          <a:p>
            <a:pPr marL="0" indent="0">
              <a:buNone/>
            </a:pPr>
            <a:r>
              <a:rPr lang="en-US" dirty="0"/>
              <a:t>In FY2025, Council approved </a:t>
            </a:r>
            <a:r>
              <a:rPr lang="en-US" b="1" u="sng" dirty="0"/>
              <a:t>$10M </a:t>
            </a:r>
            <a:r>
              <a:rPr lang="en-US" dirty="0"/>
              <a:t>for the relocation of the Delaware Law School and DSU Nursing Program to the </a:t>
            </a:r>
            <a:r>
              <a:rPr lang="en-US" dirty="0" err="1"/>
              <a:t>Bracebride</a:t>
            </a:r>
            <a:r>
              <a:rPr lang="en-US" dirty="0"/>
              <a:t> II Building, share the return on investment including tangibles and intangibles.</a:t>
            </a:r>
          </a:p>
          <a:p>
            <a:pPr marL="514350" indent="-514350">
              <a:buFont typeface="+mj-lt"/>
              <a:buAutoNum type="alphaLcParenR"/>
            </a:pPr>
            <a:r>
              <a:rPr lang="en-US" dirty="0"/>
              <a:t>As a result of the recent changes with Incyte, specify the ROI to the City, and share how the </a:t>
            </a:r>
            <a:r>
              <a:rPr lang="en-US" b="1" u="sng" dirty="0"/>
              <a:t>$5M </a:t>
            </a:r>
            <a:r>
              <a:rPr lang="en-US" dirty="0"/>
              <a:t>will be allocated to the city.</a:t>
            </a:r>
          </a:p>
        </p:txBody>
      </p:sp>
      <p:sp>
        <p:nvSpPr>
          <p:cNvPr id="3" name="Content Placeholder 2">
            <a:extLst>
              <a:ext uri="{FF2B5EF4-FFF2-40B4-BE49-F238E27FC236}">
                <a16:creationId xmlns:a16="http://schemas.microsoft.com/office/drawing/2014/main" id="{1328C3E8-899B-C796-682F-7F8E37F11C67}"/>
              </a:ext>
            </a:extLst>
          </p:cNvPr>
          <p:cNvSpPr>
            <a:spLocks noGrp="1"/>
          </p:cNvSpPr>
          <p:nvPr>
            <p:ph sz="half" idx="13"/>
          </p:nvPr>
        </p:nvSpPr>
        <p:spPr/>
        <p:txBody>
          <a:bodyPr>
            <a:normAutofit lnSpcReduction="10000"/>
          </a:bodyPr>
          <a:lstStyle/>
          <a:p>
            <a:r>
              <a:rPr lang="en-US" dirty="0"/>
              <a:t>Question 2.</a:t>
            </a:r>
          </a:p>
        </p:txBody>
      </p:sp>
    </p:spTree>
    <p:extLst>
      <p:ext uri="{BB962C8B-B14F-4D97-AF65-F5344CB8AC3E}">
        <p14:creationId xmlns:p14="http://schemas.microsoft.com/office/powerpoint/2010/main" val="3844108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53B2A-5FA4-D635-35DD-07926A9A3D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4E52E6-D178-75C4-B23A-8A69CA895DA6}"/>
              </a:ext>
            </a:extLst>
          </p:cNvPr>
          <p:cNvSpPr>
            <a:spLocks noGrp="1"/>
          </p:cNvSpPr>
          <p:nvPr>
            <p:ph sz="half" idx="2"/>
          </p:nvPr>
        </p:nvSpPr>
        <p:spPr/>
        <p:txBody>
          <a:bodyPr>
            <a:normAutofit fontScale="92500" lnSpcReduction="10000"/>
          </a:bodyPr>
          <a:lstStyle/>
          <a:p>
            <a:r>
              <a:rPr lang="en-US" dirty="0" err="1"/>
              <a:t>Bracebridge</a:t>
            </a:r>
            <a:r>
              <a:rPr lang="en-US" dirty="0"/>
              <a:t> II </a:t>
            </a:r>
          </a:p>
          <a:p>
            <a:pPr lvl="1"/>
            <a:r>
              <a:rPr lang="en-US" dirty="0"/>
              <a:t>Direct Benefits: The Bridge is estimated to be a $60M development with $39M in construction costs resulting to one-time City revenue of $780K through construction payroll tax and permit fees. Ongoing City revenue projection of $264K per year from 316 projected employees subject to the wage and head tax.</a:t>
            </a:r>
          </a:p>
          <a:p>
            <a:pPr lvl="1"/>
            <a:r>
              <a:rPr lang="en-US" dirty="0"/>
              <a:t>Indirect Benefits: 2350 students projected to utilize the Bridge are projected to spend $10,194,817 per year in ancillary spending (off-campus food, entertainment, transportation, and personal supplies) within the City of Wilmington, assuming each student is projected to spend roughly $4,338 per year in Wilmington based on University of Delaware data.</a:t>
            </a:r>
          </a:p>
          <a:p>
            <a:r>
              <a:rPr lang="en-US" dirty="0"/>
              <a:t>Incyte</a:t>
            </a:r>
          </a:p>
          <a:p>
            <a:pPr lvl="1"/>
            <a:r>
              <a:rPr lang="en-US" dirty="0"/>
              <a:t>Employment agreement with Incyte is being negotiated. Incyte signed a 10-year lease for 80,000 sq. ft. offices in </a:t>
            </a:r>
            <a:r>
              <a:rPr lang="en-US" dirty="0" err="1"/>
              <a:t>Bracebridge</a:t>
            </a:r>
            <a:r>
              <a:rPr lang="en-US" dirty="0"/>
              <a:t> with 200 jobs projected. Based on average salary figures, annual wage and head tax revenue is projected to be $462,169 from 200 jobs.</a:t>
            </a:r>
          </a:p>
          <a:p>
            <a:pPr lvl="1"/>
            <a:r>
              <a:rPr lang="en-US" dirty="0"/>
              <a:t>$3.5M State bond bill funds returned to the City, $1.5M returned to UDAG.</a:t>
            </a:r>
          </a:p>
        </p:txBody>
      </p:sp>
      <p:sp>
        <p:nvSpPr>
          <p:cNvPr id="3" name="Content Placeholder 2">
            <a:extLst>
              <a:ext uri="{FF2B5EF4-FFF2-40B4-BE49-F238E27FC236}">
                <a16:creationId xmlns:a16="http://schemas.microsoft.com/office/drawing/2014/main" id="{2B1EEB78-F459-A991-7BF9-6DC39876F145}"/>
              </a:ext>
            </a:extLst>
          </p:cNvPr>
          <p:cNvSpPr>
            <a:spLocks noGrp="1"/>
          </p:cNvSpPr>
          <p:nvPr>
            <p:ph sz="half" idx="13"/>
          </p:nvPr>
        </p:nvSpPr>
        <p:spPr/>
        <p:txBody>
          <a:bodyPr>
            <a:normAutofit lnSpcReduction="10000"/>
          </a:bodyPr>
          <a:lstStyle/>
          <a:p>
            <a:r>
              <a:rPr lang="en-US" dirty="0"/>
              <a:t>Question 2. Answer</a:t>
            </a:r>
          </a:p>
        </p:txBody>
      </p:sp>
    </p:spTree>
    <p:extLst>
      <p:ext uri="{BB962C8B-B14F-4D97-AF65-F5344CB8AC3E}">
        <p14:creationId xmlns:p14="http://schemas.microsoft.com/office/powerpoint/2010/main" val="1098955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7DA83F-C984-9FC4-2ABF-C9848308AF46}"/>
              </a:ext>
            </a:extLst>
          </p:cNvPr>
          <p:cNvSpPr>
            <a:spLocks noGrp="1"/>
          </p:cNvSpPr>
          <p:nvPr>
            <p:ph sz="half" idx="2"/>
          </p:nvPr>
        </p:nvSpPr>
        <p:spPr/>
        <p:txBody>
          <a:bodyPr>
            <a:normAutofit fontScale="92500" lnSpcReduction="20000"/>
          </a:bodyPr>
          <a:lstStyle/>
          <a:p>
            <a:pPr marL="0" indent="0">
              <a:buNone/>
            </a:pPr>
            <a:r>
              <a:rPr lang="en-US" sz="1800" dirty="0"/>
              <a:t>Considering the </a:t>
            </a:r>
            <a:r>
              <a:rPr lang="en-US" sz="1800" b="1" u="sng" dirty="0"/>
              <a:t>$4M </a:t>
            </a:r>
            <a:r>
              <a:rPr lang="en-US" sz="1800" dirty="0"/>
              <a:t>transfer from the Tax Stabilization Reserve Fund to the Economic Development Strategic Fund, which </a:t>
            </a:r>
            <a:r>
              <a:rPr lang="en-US" sz="1800" b="1" u="sng" dirty="0"/>
              <a:t>$1M </a:t>
            </a:r>
            <a:r>
              <a:rPr lang="en-US" sz="1800" dirty="0"/>
              <a:t>is allocated for the Small Minority Business Development Program, while Council has provided </a:t>
            </a:r>
            <a:r>
              <a:rPr lang="en-US" sz="1800" b="1" u="sng" dirty="0"/>
              <a:t>$1.675M </a:t>
            </a:r>
            <a:r>
              <a:rPr lang="en-US" sz="1800" dirty="0"/>
              <a:t>to the Small Minority Business Development Program since inception, please share the planned use for these funds with the anticipated return on investment, and the projected timeframe for use.</a:t>
            </a:r>
          </a:p>
          <a:p>
            <a:pPr marL="342900" indent="-342900">
              <a:buFont typeface="+mj-lt"/>
              <a:buAutoNum type="alphaLcParenR"/>
            </a:pPr>
            <a:r>
              <a:rPr lang="en-US" sz="1800" dirty="0"/>
              <a:t>With the recent closing of the two Starbuck’s site locations and Specs for Less, please share if this budget provide adequate funding and resources for consideration to help keep businesses in Wilmington as reasonably as possible.</a:t>
            </a:r>
          </a:p>
          <a:p>
            <a:pPr marL="342900" indent="-342900">
              <a:buFont typeface="+mj-lt"/>
              <a:buAutoNum type="alphaLcParenR"/>
            </a:pPr>
            <a:r>
              <a:rPr lang="en-US" sz="1800" dirty="0"/>
              <a:t>Please share any plans to notify small businesses of these new funds who may be in need of some type of assistance.</a:t>
            </a:r>
          </a:p>
          <a:p>
            <a:pPr marL="342900" indent="-342900">
              <a:buFont typeface="+mj-lt"/>
              <a:buAutoNum type="alphaLcParenR"/>
            </a:pPr>
            <a:r>
              <a:rPr lang="en-US" sz="1800" dirty="0"/>
              <a:t>Specify the ROI for the Economic Development Strategic Fund for the last 5 years, per fiscal year, beginning FY2021</a:t>
            </a:r>
            <a:r>
              <a:rPr lang="en-US" sz="1800" i="1" dirty="0"/>
              <a:t>(specify any cash infusions, specify amount of revenues as a result of these funds, # of additional jobs, city district, and # of new businesses (please list the business))</a:t>
            </a:r>
            <a:r>
              <a:rPr lang="en-US" sz="1800" dirty="0"/>
              <a:t>.</a:t>
            </a:r>
          </a:p>
          <a:p>
            <a:pPr marL="342900" indent="-342900">
              <a:buFont typeface="+mj-lt"/>
              <a:buAutoNum type="alphaLcParenR"/>
            </a:pPr>
            <a:r>
              <a:rPr lang="en-US" sz="1800" dirty="0"/>
              <a:t>Specify the ROI for the Small Minority Business Development Program for the last 5 years, per fiscal year, beginning FY2021</a:t>
            </a:r>
            <a:r>
              <a:rPr lang="en-US" sz="1800" i="1" dirty="0"/>
              <a:t>(specify any cash infusions, specify amount of revenues as a result of these funds, # of additional jobs, city district, and # of new businesses (please list the business))</a:t>
            </a:r>
            <a:r>
              <a:rPr lang="en-US" sz="1800" dirty="0"/>
              <a:t>.</a:t>
            </a:r>
            <a:endParaRPr lang="en-US" sz="1800" dirty="0">
              <a:ea typeface="Calibri"/>
              <a:cs typeface="Calibri"/>
            </a:endParaRPr>
          </a:p>
          <a:p>
            <a:pPr marL="342900" indent="-342900">
              <a:buFont typeface="+mj-lt"/>
              <a:buAutoNum type="alphaLcParenR"/>
            </a:pPr>
            <a:r>
              <a:rPr lang="en-US" sz="1800" dirty="0"/>
              <a:t>Share a summary of the incentives the city uses to attract, and sustain businesses, and if this budget provides the adequate resources and funding.</a:t>
            </a:r>
          </a:p>
          <a:p>
            <a:pPr marL="342900" indent="-342900">
              <a:buFont typeface="+mj-lt"/>
              <a:buAutoNum type="alphaLcParenR"/>
            </a:pPr>
            <a:r>
              <a:rPr lang="en-US" sz="1800" dirty="0"/>
              <a:t>Specify if the incentives are comparable to other cities of similar size, and the last time the city code has been updated to reflect any new changes.</a:t>
            </a:r>
          </a:p>
          <a:p>
            <a:pPr marL="342900" indent="-342900">
              <a:buFont typeface="+mj-lt"/>
              <a:buAutoNum type="alphaLcParenR"/>
            </a:pPr>
            <a:r>
              <a:rPr lang="en-US" sz="1800" dirty="0"/>
              <a:t>Specify the number of small businesses that directly benefited from Wilmington UDAG Corp Multi-Party Loan and Participation Agreement (MPLPA) the last 2 fiscal years (Grow Wilmington Fund). </a:t>
            </a:r>
            <a:endParaRPr lang="en-US" sz="1800" dirty="0">
              <a:solidFill>
                <a:srgbClr val="00B050"/>
              </a:solidFill>
              <a:ea typeface="Calibri"/>
              <a:cs typeface="Calibri"/>
            </a:endParaRPr>
          </a:p>
        </p:txBody>
      </p:sp>
      <p:sp>
        <p:nvSpPr>
          <p:cNvPr id="3" name="Content Placeholder 2">
            <a:extLst>
              <a:ext uri="{FF2B5EF4-FFF2-40B4-BE49-F238E27FC236}">
                <a16:creationId xmlns:a16="http://schemas.microsoft.com/office/drawing/2014/main" id="{3FC8C03A-80F3-EA68-92A4-F84C49057FC1}"/>
              </a:ext>
            </a:extLst>
          </p:cNvPr>
          <p:cNvSpPr>
            <a:spLocks noGrp="1"/>
          </p:cNvSpPr>
          <p:nvPr>
            <p:ph sz="half" idx="13"/>
          </p:nvPr>
        </p:nvSpPr>
        <p:spPr/>
        <p:txBody>
          <a:bodyPr>
            <a:normAutofit lnSpcReduction="10000"/>
          </a:bodyPr>
          <a:lstStyle/>
          <a:p>
            <a:r>
              <a:rPr lang="en-US" dirty="0"/>
              <a:t>Question 3.</a:t>
            </a:r>
          </a:p>
        </p:txBody>
      </p:sp>
    </p:spTree>
    <p:extLst>
      <p:ext uri="{BB962C8B-B14F-4D97-AF65-F5344CB8AC3E}">
        <p14:creationId xmlns:p14="http://schemas.microsoft.com/office/powerpoint/2010/main" val="692924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F28A7-07AD-9D17-3CE2-5C982EA04FE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758CE1-0C97-0DC7-7F60-7C695BF4D41A}"/>
              </a:ext>
            </a:extLst>
          </p:cNvPr>
          <p:cNvSpPr>
            <a:spLocks noGrp="1"/>
          </p:cNvSpPr>
          <p:nvPr>
            <p:ph sz="half" idx="2"/>
          </p:nvPr>
        </p:nvSpPr>
        <p:spPr>
          <a:xfrm>
            <a:off x="188911" y="1758575"/>
            <a:ext cx="11430870" cy="4778749"/>
          </a:xfrm>
        </p:spPr>
        <p:txBody>
          <a:bodyPr>
            <a:normAutofit/>
          </a:bodyPr>
          <a:lstStyle/>
          <a:p>
            <a:pPr marL="0" indent="0">
              <a:buNone/>
            </a:pPr>
            <a:r>
              <a:rPr lang="en-US" sz="1800" dirty="0"/>
              <a:t>OED notifies small businesses of Strategic Fund opportunities through the following methods:</a:t>
            </a:r>
          </a:p>
          <a:p>
            <a:pPr lvl="1"/>
            <a:r>
              <a:rPr lang="en-US" sz="1400" dirty="0"/>
              <a:t>Community partners: Northeast CDC, Cornerstone West CDC, Downtown Visions, NCC Chamber of Commerce, DE Black Chamber of Commerce</a:t>
            </a:r>
          </a:p>
          <a:p>
            <a:pPr lvl="1"/>
            <a:r>
              <a:rPr lang="en-US" sz="1400" dirty="0"/>
              <a:t>CDFI Partners: WEDCO, DCDC, True Access Capital, Grow Wilmington Fund</a:t>
            </a:r>
          </a:p>
          <a:p>
            <a:pPr lvl="1"/>
            <a:r>
              <a:rPr lang="en-US" sz="1400" dirty="0"/>
              <a:t>Website: choosewilmingtonde.org</a:t>
            </a:r>
          </a:p>
          <a:p>
            <a:pPr lvl="1"/>
            <a:r>
              <a:rPr lang="en-US" sz="1400" dirty="0"/>
              <a:t>Council and interdepartmental referrals</a:t>
            </a:r>
          </a:p>
          <a:p>
            <a:pPr marL="0" indent="0">
              <a:buNone/>
            </a:pPr>
            <a:r>
              <a:rPr lang="en-US" sz="1800" dirty="0"/>
              <a:t>Summary of the incentives the city uses to attract, and sustain businesses:</a:t>
            </a:r>
          </a:p>
          <a:p>
            <a:pPr marL="0" indent="0">
              <a:buNone/>
            </a:pPr>
            <a:endParaRPr lang="en-US" sz="1800" dirty="0"/>
          </a:p>
        </p:txBody>
      </p:sp>
      <p:sp>
        <p:nvSpPr>
          <p:cNvPr id="3" name="Content Placeholder 2">
            <a:extLst>
              <a:ext uri="{FF2B5EF4-FFF2-40B4-BE49-F238E27FC236}">
                <a16:creationId xmlns:a16="http://schemas.microsoft.com/office/drawing/2014/main" id="{8FE3682A-B019-6D7A-8CF3-045E76038E6C}"/>
              </a:ext>
            </a:extLst>
          </p:cNvPr>
          <p:cNvSpPr>
            <a:spLocks noGrp="1"/>
          </p:cNvSpPr>
          <p:nvPr>
            <p:ph sz="half" idx="13"/>
          </p:nvPr>
        </p:nvSpPr>
        <p:spPr/>
        <p:txBody>
          <a:bodyPr>
            <a:normAutofit lnSpcReduction="10000"/>
          </a:bodyPr>
          <a:lstStyle/>
          <a:p>
            <a:r>
              <a:rPr lang="en-US" dirty="0"/>
              <a:t>Question 3a,b,&amp;e. Answer</a:t>
            </a:r>
          </a:p>
        </p:txBody>
      </p:sp>
      <p:graphicFrame>
        <p:nvGraphicFramePr>
          <p:cNvPr id="4" name="Diagram 3">
            <a:extLst>
              <a:ext uri="{FF2B5EF4-FFF2-40B4-BE49-F238E27FC236}">
                <a16:creationId xmlns:a16="http://schemas.microsoft.com/office/drawing/2014/main" id="{4A4487A0-CCFD-7013-C0CB-9A92AFE529A4}"/>
              </a:ext>
            </a:extLst>
          </p:cNvPr>
          <p:cNvGraphicFramePr/>
          <p:nvPr>
            <p:extLst>
              <p:ext uri="{D42A27DB-BD31-4B8C-83A1-F6EECF244321}">
                <p14:modId xmlns:p14="http://schemas.microsoft.com/office/powerpoint/2010/main" val="2438296368"/>
              </p:ext>
            </p:extLst>
          </p:nvPr>
        </p:nvGraphicFramePr>
        <p:xfrm>
          <a:off x="473845" y="3502324"/>
          <a:ext cx="11071781" cy="3217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1012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C379D-7205-7800-53F4-E5D9CFCF8BC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91107A-3DC1-BEBE-B897-2DC7BA2AB75C}"/>
              </a:ext>
            </a:extLst>
          </p:cNvPr>
          <p:cNvSpPr>
            <a:spLocks noGrp="1"/>
          </p:cNvSpPr>
          <p:nvPr>
            <p:ph sz="half" idx="2"/>
          </p:nvPr>
        </p:nvSpPr>
        <p:spPr>
          <a:xfrm>
            <a:off x="188911" y="1662545"/>
            <a:ext cx="10980837" cy="4778749"/>
          </a:xfrm>
        </p:spPr>
        <p:txBody>
          <a:bodyPr>
            <a:normAutofit/>
          </a:bodyPr>
          <a:lstStyle/>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3" name="Content Placeholder 2">
            <a:extLst>
              <a:ext uri="{FF2B5EF4-FFF2-40B4-BE49-F238E27FC236}">
                <a16:creationId xmlns:a16="http://schemas.microsoft.com/office/drawing/2014/main" id="{509E5832-A629-8CC7-2D6A-BF2754A14F69}"/>
              </a:ext>
            </a:extLst>
          </p:cNvPr>
          <p:cNvSpPr>
            <a:spLocks noGrp="1"/>
          </p:cNvSpPr>
          <p:nvPr>
            <p:ph sz="half" idx="13"/>
          </p:nvPr>
        </p:nvSpPr>
        <p:spPr/>
        <p:txBody>
          <a:bodyPr>
            <a:normAutofit lnSpcReduction="10000"/>
          </a:bodyPr>
          <a:lstStyle/>
          <a:p>
            <a:r>
              <a:rPr lang="en-US" dirty="0"/>
              <a:t>Question 3c&amp;d. Answer</a:t>
            </a:r>
          </a:p>
        </p:txBody>
      </p:sp>
      <p:graphicFrame>
        <p:nvGraphicFramePr>
          <p:cNvPr id="6" name="Table 5">
            <a:extLst>
              <a:ext uri="{FF2B5EF4-FFF2-40B4-BE49-F238E27FC236}">
                <a16:creationId xmlns:a16="http://schemas.microsoft.com/office/drawing/2014/main" id="{81EAFD5F-3069-5B5B-1C8F-2BABDBC1CFE1}"/>
              </a:ext>
            </a:extLst>
          </p:cNvPr>
          <p:cNvGraphicFramePr>
            <a:graphicFrameLocks noGrp="1"/>
          </p:cNvGraphicFramePr>
          <p:nvPr>
            <p:extLst>
              <p:ext uri="{D42A27DB-BD31-4B8C-83A1-F6EECF244321}">
                <p14:modId xmlns:p14="http://schemas.microsoft.com/office/powerpoint/2010/main" val="4055242824"/>
              </p:ext>
            </p:extLst>
          </p:nvPr>
        </p:nvGraphicFramePr>
        <p:xfrm>
          <a:off x="172720" y="1767840"/>
          <a:ext cx="5323336" cy="4389120"/>
        </p:xfrm>
        <a:graphic>
          <a:graphicData uri="http://schemas.openxmlformats.org/drawingml/2006/table">
            <a:tbl>
              <a:tblPr firstRow="1" bandRow="1">
                <a:tableStyleId>{5C22544A-7EE6-4342-B048-85BDC9FD1C3A}</a:tableStyleId>
              </a:tblPr>
              <a:tblGrid>
                <a:gridCol w="2987039">
                  <a:extLst>
                    <a:ext uri="{9D8B030D-6E8A-4147-A177-3AD203B41FA5}">
                      <a16:colId xmlns:a16="http://schemas.microsoft.com/office/drawing/2014/main" val="1833878401"/>
                    </a:ext>
                  </a:extLst>
                </a:gridCol>
                <a:gridCol w="2336297">
                  <a:extLst>
                    <a:ext uri="{9D8B030D-6E8A-4147-A177-3AD203B41FA5}">
                      <a16:colId xmlns:a16="http://schemas.microsoft.com/office/drawing/2014/main" val="3304071064"/>
                    </a:ext>
                  </a:extLst>
                </a:gridCol>
              </a:tblGrid>
              <a:tr h="320989">
                <a:tc gridSpan="2">
                  <a:txBody>
                    <a:bodyPr/>
                    <a:lstStyle/>
                    <a:p>
                      <a:pPr algn="ctr"/>
                      <a:r>
                        <a:rPr lang="en-US" dirty="0"/>
                        <a:t>Strategic Fund Infusions Since FY21</a:t>
                      </a:r>
                    </a:p>
                  </a:txBody>
                  <a:tcPr/>
                </a:tc>
                <a:tc hMerge="1">
                  <a:txBody>
                    <a:bodyPr/>
                    <a:lstStyle/>
                    <a:p>
                      <a:endParaRPr lang="en-US" dirty="0"/>
                    </a:p>
                  </a:txBody>
                  <a:tcPr/>
                </a:tc>
                <a:extLst>
                  <a:ext uri="{0D108BD9-81ED-4DB2-BD59-A6C34878D82A}">
                    <a16:rowId xmlns:a16="http://schemas.microsoft.com/office/drawing/2014/main" val="2999655842"/>
                  </a:ext>
                </a:extLst>
              </a:tr>
              <a:tr h="320989">
                <a:tc>
                  <a:txBody>
                    <a:bodyPr/>
                    <a:lstStyle/>
                    <a:p>
                      <a:r>
                        <a:rPr lang="en-US" sz="1600" dirty="0"/>
                        <a:t>FY21</a:t>
                      </a:r>
                    </a:p>
                  </a:txBody>
                  <a:tcPr/>
                </a:tc>
                <a:tc>
                  <a:txBody>
                    <a:bodyPr/>
                    <a:lstStyle/>
                    <a:p>
                      <a:pPr algn="ctr"/>
                      <a:r>
                        <a:rPr lang="en-US" sz="1600" dirty="0"/>
                        <a:t>$1,000,000</a:t>
                      </a:r>
                    </a:p>
                  </a:txBody>
                  <a:tcPr/>
                </a:tc>
                <a:extLst>
                  <a:ext uri="{0D108BD9-81ED-4DB2-BD59-A6C34878D82A}">
                    <a16:rowId xmlns:a16="http://schemas.microsoft.com/office/drawing/2014/main" val="3868002403"/>
                  </a:ext>
                </a:extLst>
              </a:tr>
              <a:tr h="320989">
                <a:tc>
                  <a:txBody>
                    <a:bodyPr/>
                    <a:lstStyle/>
                    <a:p>
                      <a:r>
                        <a:rPr lang="en-US" sz="1600" dirty="0"/>
                        <a:t>FY21 SMBEO</a:t>
                      </a:r>
                    </a:p>
                  </a:txBody>
                  <a:tcPr/>
                </a:tc>
                <a:tc>
                  <a:txBody>
                    <a:bodyPr/>
                    <a:lstStyle/>
                    <a:p>
                      <a:pPr algn="ctr"/>
                      <a:r>
                        <a:rPr lang="en-US" sz="1600" dirty="0"/>
                        <a:t>$250,000</a:t>
                      </a:r>
                    </a:p>
                  </a:txBody>
                  <a:tcPr/>
                </a:tc>
                <a:extLst>
                  <a:ext uri="{0D108BD9-81ED-4DB2-BD59-A6C34878D82A}">
                    <a16:rowId xmlns:a16="http://schemas.microsoft.com/office/drawing/2014/main" val="1620219960"/>
                  </a:ext>
                </a:extLst>
              </a:tr>
              <a:tr h="320989">
                <a:tc>
                  <a:txBody>
                    <a:bodyPr/>
                    <a:lstStyle/>
                    <a:p>
                      <a:r>
                        <a:rPr lang="en-US" sz="1600" dirty="0"/>
                        <a:t>FY22</a:t>
                      </a:r>
                    </a:p>
                  </a:txBody>
                  <a:tcPr/>
                </a:tc>
                <a:tc>
                  <a:txBody>
                    <a:bodyPr/>
                    <a:lstStyle/>
                    <a:p>
                      <a:pPr algn="ctr"/>
                      <a:r>
                        <a:rPr lang="en-US" sz="1600" dirty="0"/>
                        <a:t>$1,000,000</a:t>
                      </a:r>
                    </a:p>
                  </a:txBody>
                  <a:tcPr/>
                </a:tc>
                <a:extLst>
                  <a:ext uri="{0D108BD9-81ED-4DB2-BD59-A6C34878D82A}">
                    <a16:rowId xmlns:a16="http://schemas.microsoft.com/office/drawing/2014/main" val="3675245688"/>
                  </a:ext>
                </a:extLst>
              </a:tr>
              <a:tr h="320989">
                <a:tc>
                  <a:txBody>
                    <a:bodyPr/>
                    <a:lstStyle/>
                    <a:p>
                      <a:r>
                        <a:rPr lang="en-US" sz="1600" dirty="0"/>
                        <a:t>FY22 SMBEO</a:t>
                      </a:r>
                    </a:p>
                  </a:txBody>
                  <a:tcPr/>
                </a:tc>
                <a:tc>
                  <a:txBody>
                    <a:bodyPr/>
                    <a:lstStyle/>
                    <a:p>
                      <a:pPr algn="ctr"/>
                      <a:r>
                        <a:rPr lang="en-US" sz="1600" dirty="0"/>
                        <a:t>$250,000</a:t>
                      </a:r>
                    </a:p>
                  </a:txBody>
                  <a:tcPr/>
                </a:tc>
                <a:extLst>
                  <a:ext uri="{0D108BD9-81ED-4DB2-BD59-A6C34878D82A}">
                    <a16:rowId xmlns:a16="http://schemas.microsoft.com/office/drawing/2014/main" val="3302989982"/>
                  </a:ext>
                </a:extLst>
              </a:tr>
              <a:tr h="320989">
                <a:tc>
                  <a:txBody>
                    <a:bodyPr/>
                    <a:lstStyle/>
                    <a:p>
                      <a:r>
                        <a:rPr lang="en-US" sz="1600" dirty="0"/>
                        <a:t>FY24</a:t>
                      </a:r>
                    </a:p>
                  </a:txBody>
                  <a:tcPr/>
                </a:tc>
                <a:tc>
                  <a:txBody>
                    <a:bodyPr/>
                    <a:lstStyle/>
                    <a:p>
                      <a:pPr algn="ctr"/>
                      <a:r>
                        <a:rPr lang="en-US" sz="1600" dirty="0"/>
                        <a:t>$700,000</a:t>
                      </a:r>
                    </a:p>
                  </a:txBody>
                  <a:tcPr/>
                </a:tc>
                <a:extLst>
                  <a:ext uri="{0D108BD9-81ED-4DB2-BD59-A6C34878D82A}">
                    <a16:rowId xmlns:a16="http://schemas.microsoft.com/office/drawing/2014/main" val="1623508179"/>
                  </a:ext>
                </a:extLst>
              </a:tr>
              <a:tr h="320989">
                <a:tc>
                  <a:txBody>
                    <a:bodyPr/>
                    <a:lstStyle/>
                    <a:p>
                      <a:r>
                        <a:rPr lang="en-US" sz="1600" dirty="0"/>
                        <a:t>FY24 SMBEO</a:t>
                      </a:r>
                    </a:p>
                  </a:txBody>
                  <a:tcPr/>
                </a:tc>
                <a:tc>
                  <a:txBody>
                    <a:bodyPr/>
                    <a:lstStyle/>
                    <a:p>
                      <a:pPr algn="ctr"/>
                      <a:r>
                        <a:rPr lang="en-US" sz="1600" dirty="0"/>
                        <a:t>$300,000</a:t>
                      </a:r>
                    </a:p>
                  </a:txBody>
                  <a:tcPr/>
                </a:tc>
                <a:extLst>
                  <a:ext uri="{0D108BD9-81ED-4DB2-BD59-A6C34878D82A}">
                    <a16:rowId xmlns:a16="http://schemas.microsoft.com/office/drawing/2014/main" val="942602755"/>
                  </a:ext>
                </a:extLst>
              </a:tr>
              <a:tr h="320989">
                <a:tc>
                  <a:txBody>
                    <a:bodyPr/>
                    <a:lstStyle/>
                    <a:p>
                      <a:r>
                        <a:rPr lang="en-US" sz="1600" dirty="0"/>
                        <a:t>FY25 SMBEO</a:t>
                      </a:r>
                    </a:p>
                  </a:txBody>
                  <a:tcPr/>
                </a:tc>
                <a:tc>
                  <a:txBody>
                    <a:bodyPr/>
                    <a:lstStyle/>
                    <a:p>
                      <a:pPr algn="ctr"/>
                      <a:r>
                        <a:rPr lang="en-US" sz="1600" dirty="0"/>
                        <a:t>$350,000</a:t>
                      </a:r>
                    </a:p>
                  </a:txBody>
                  <a:tcPr/>
                </a:tc>
                <a:extLst>
                  <a:ext uri="{0D108BD9-81ED-4DB2-BD59-A6C34878D82A}">
                    <a16:rowId xmlns:a16="http://schemas.microsoft.com/office/drawing/2014/main" val="1146665537"/>
                  </a:ext>
                </a:extLst>
              </a:tr>
              <a:tr h="320989">
                <a:tc>
                  <a:txBody>
                    <a:bodyPr/>
                    <a:lstStyle/>
                    <a:p>
                      <a:r>
                        <a:rPr lang="en-US" sz="1600" dirty="0"/>
                        <a:t>FY26 SMBEO</a:t>
                      </a:r>
                    </a:p>
                  </a:txBody>
                  <a:tcPr/>
                </a:tc>
                <a:tc>
                  <a:txBody>
                    <a:bodyPr/>
                    <a:lstStyle/>
                    <a:p>
                      <a:pPr algn="ctr"/>
                      <a:r>
                        <a:rPr lang="en-US" sz="1600" dirty="0"/>
                        <a:t>$350,000</a:t>
                      </a:r>
                    </a:p>
                  </a:txBody>
                  <a:tcPr/>
                </a:tc>
                <a:extLst>
                  <a:ext uri="{0D108BD9-81ED-4DB2-BD59-A6C34878D82A}">
                    <a16:rowId xmlns:a16="http://schemas.microsoft.com/office/drawing/2014/main" val="2532287020"/>
                  </a:ext>
                </a:extLst>
              </a:tr>
              <a:tr h="320989">
                <a:tc>
                  <a:txBody>
                    <a:bodyPr/>
                    <a:lstStyle/>
                    <a:p>
                      <a:r>
                        <a:rPr lang="en-US" sz="1600" u="sng" dirty="0"/>
                        <a:t>FY21-FY26 Total</a:t>
                      </a:r>
                    </a:p>
                  </a:txBody>
                  <a:tcPr>
                    <a:solidFill>
                      <a:srgbClr val="FFFF00"/>
                    </a:solidFill>
                  </a:tcPr>
                </a:tc>
                <a:tc>
                  <a:txBody>
                    <a:bodyPr/>
                    <a:lstStyle/>
                    <a:p>
                      <a:pPr algn="ctr"/>
                      <a:r>
                        <a:rPr lang="en-US" sz="1600" u="sng" dirty="0"/>
                        <a:t>$1,700,000</a:t>
                      </a:r>
                    </a:p>
                  </a:txBody>
                  <a:tcPr>
                    <a:solidFill>
                      <a:srgbClr val="FFFF00"/>
                    </a:solidFill>
                  </a:tcPr>
                </a:tc>
                <a:extLst>
                  <a:ext uri="{0D108BD9-81ED-4DB2-BD59-A6C34878D82A}">
                    <a16:rowId xmlns:a16="http://schemas.microsoft.com/office/drawing/2014/main" val="3788611534"/>
                  </a:ext>
                </a:extLst>
              </a:tr>
              <a:tr h="3209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sng" dirty="0"/>
                        <a:t>FY21-FY26 SMBEO Total</a:t>
                      </a:r>
                    </a:p>
                  </a:txBody>
                  <a:tcPr>
                    <a:solidFill>
                      <a:srgbClr val="FFFF00"/>
                    </a:solidFill>
                  </a:tcPr>
                </a:tc>
                <a:tc>
                  <a:txBody>
                    <a:bodyPr/>
                    <a:lstStyle/>
                    <a:p>
                      <a:pPr algn="ctr"/>
                      <a:r>
                        <a:rPr lang="en-US" sz="1600" u="sng" dirty="0"/>
                        <a:t>$1,500,000</a:t>
                      </a:r>
                    </a:p>
                  </a:txBody>
                  <a:tcPr>
                    <a:solidFill>
                      <a:srgbClr val="FFFF00"/>
                    </a:solidFill>
                  </a:tcPr>
                </a:tc>
                <a:extLst>
                  <a:ext uri="{0D108BD9-81ED-4DB2-BD59-A6C34878D82A}">
                    <a16:rowId xmlns:a16="http://schemas.microsoft.com/office/drawing/2014/main" val="3413638557"/>
                  </a:ext>
                </a:extLst>
              </a:tr>
              <a:tr h="320989">
                <a:tc>
                  <a:txBody>
                    <a:bodyPr/>
                    <a:lstStyle/>
                    <a:p>
                      <a:r>
                        <a:rPr lang="en-US" sz="1600" dirty="0"/>
                        <a:t>FY27 Proposed</a:t>
                      </a:r>
                    </a:p>
                  </a:txBody>
                  <a:tcPr/>
                </a:tc>
                <a:tc>
                  <a:txBody>
                    <a:bodyPr/>
                    <a:lstStyle/>
                    <a:p>
                      <a:pPr algn="ctr"/>
                      <a:r>
                        <a:rPr lang="en-US" sz="1600" dirty="0"/>
                        <a:t>$3,000,000</a:t>
                      </a:r>
                    </a:p>
                  </a:txBody>
                  <a:tcPr/>
                </a:tc>
                <a:extLst>
                  <a:ext uri="{0D108BD9-81ED-4DB2-BD59-A6C34878D82A}">
                    <a16:rowId xmlns:a16="http://schemas.microsoft.com/office/drawing/2014/main" val="2646268963"/>
                  </a:ext>
                </a:extLst>
              </a:tr>
              <a:tr h="320989">
                <a:tc>
                  <a:txBody>
                    <a:bodyPr/>
                    <a:lstStyle/>
                    <a:p>
                      <a:r>
                        <a:rPr lang="en-US" sz="1600" dirty="0"/>
                        <a:t>FY27 SMBEO Proposed</a:t>
                      </a:r>
                    </a:p>
                  </a:txBody>
                  <a:tcPr/>
                </a:tc>
                <a:tc>
                  <a:txBody>
                    <a:bodyPr/>
                    <a:lstStyle/>
                    <a:p>
                      <a:pPr algn="ctr"/>
                      <a:r>
                        <a:rPr lang="en-US" sz="1600" dirty="0"/>
                        <a:t>$1,000,000</a:t>
                      </a:r>
                    </a:p>
                  </a:txBody>
                  <a:tcPr/>
                </a:tc>
                <a:extLst>
                  <a:ext uri="{0D108BD9-81ED-4DB2-BD59-A6C34878D82A}">
                    <a16:rowId xmlns:a16="http://schemas.microsoft.com/office/drawing/2014/main" val="1424823540"/>
                  </a:ext>
                </a:extLst>
              </a:tr>
            </a:tbl>
          </a:graphicData>
        </a:graphic>
      </p:graphicFrame>
      <p:graphicFrame>
        <p:nvGraphicFramePr>
          <p:cNvPr id="5" name="Table 4">
            <a:extLst>
              <a:ext uri="{FF2B5EF4-FFF2-40B4-BE49-F238E27FC236}">
                <a16:creationId xmlns:a16="http://schemas.microsoft.com/office/drawing/2014/main" id="{2B492B01-E6CB-6FE7-E64C-10F9A8764195}"/>
              </a:ext>
            </a:extLst>
          </p:cNvPr>
          <p:cNvGraphicFramePr>
            <a:graphicFrameLocks noGrp="1"/>
          </p:cNvGraphicFramePr>
          <p:nvPr>
            <p:extLst>
              <p:ext uri="{D42A27DB-BD31-4B8C-83A1-F6EECF244321}">
                <p14:modId xmlns:p14="http://schemas.microsoft.com/office/powerpoint/2010/main" val="3935675312"/>
              </p:ext>
            </p:extLst>
          </p:nvPr>
        </p:nvGraphicFramePr>
        <p:xfrm>
          <a:off x="5761216" y="1772873"/>
          <a:ext cx="5304836" cy="2978443"/>
        </p:xfrm>
        <a:graphic>
          <a:graphicData uri="http://schemas.openxmlformats.org/drawingml/2006/table">
            <a:tbl>
              <a:tblPr firstRow="1" bandRow="1">
                <a:tableStyleId>{5C22544A-7EE6-4342-B048-85BDC9FD1C3A}</a:tableStyleId>
              </a:tblPr>
              <a:tblGrid>
                <a:gridCol w="1326209">
                  <a:extLst>
                    <a:ext uri="{9D8B030D-6E8A-4147-A177-3AD203B41FA5}">
                      <a16:colId xmlns:a16="http://schemas.microsoft.com/office/drawing/2014/main" val="1833878401"/>
                    </a:ext>
                  </a:extLst>
                </a:gridCol>
                <a:gridCol w="1326209">
                  <a:extLst>
                    <a:ext uri="{9D8B030D-6E8A-4147-A177-3AD203B41FA5}">
                      <a16:colId xmlns:a16="http://schemas.microsoft.com/office/drawing/2014/main" val="3304071064"/>
                    </a:ext>
                  </a:extLst>
                </a:gridCol>
                <a:gridCol w="1326209">
                  <a:extLst>
                    <a:ext uri="{9D8B030D-6E8A-4147-A177-3AD203B41FA5}">
                      <a16:colId xmlns:a16="http://schemas.microsoft.com/office/drawing/2014/main" val="4064516526"/>
                    </a:ext>
                  </a:extLst>
                </a:gridCol>
                <a:gridCol w="1326209">
                  <a:extLst>
                    <a:ext uri="{9D8B030D-6E8A-4147-A177-3AD203B41FA5}">
                      <a16:colId xmlns:a16="http://schemas.microsoft.com/office/drawing/2014/main" val="1785034223"/>
                    </a:ext>
                  </a:extLst>
                </a:gridCol>
              </a:tblGrid>
              <a:tr h="320989">
                <a:tc gridSpan="4">
                  <a:txBody>
                    <a:bodyPr/>
                    <a:lstStyle/>
                    <a:p>
                      <a:pPr algn="ctr"/>
                      <a:r>
                        <a:rPr lang="en-US" dirty="0"/>
                        <a:t>Strategic Fund Expenditures Since FY21</a:t>
                      </a:r>
                    </a:p>
                  </a:txBody>
                  <a:tcPr/>
                </a:tc>
                <a:tc hMerge="1">
                  <a:txBody>
                    <a:bodyPr/>
                    <a:lstStyle/>
                    <a:p>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2999655842"/>
                  </a:ext>
                </a:extLst>
              </a:tr>
              <a:tr h="320989">
                <a:tc>
                  <a:txBody>
                    <a:bodyPr/>
                    <a:lstStyle/>
                    <a:p>
                      <a:pPr algn="l"/>
                      <a:r>
                        <a:rPr lang="en-US" dirty="0"/>
                        <a:t>Fiscal Year</a:t>
                      </a:r>
                    </a:p>
                  </a:txBody>
                  <a:tcPr>
                    <a:solidFill>
                      <a:schemeClr val="bg2"/>
                    </a:solidFill>
                  </a:tcPr>
                </a:tc>
                <a:tc>
                  <a:txBody>
                    <a:bodyPr/>
                    <a:lstStyle/>
                    <a:p>
                      <a:pPr algn="l"/>
                      <a:r>
                        <a:rPr lang="en-US" dirty="0"/>
                        <a:t>Strat Fund</a:t>
                      </a:r>
                    </a:p>
                  </a:txBody>
                  <a:tcPr>
                    <a:solidFill>
                      <a:schemeClr val="bg2"/>
                    </a:solidFill>
                  </a:tcPr>
                </a:tc>
                <a:tc>
                  <a:txBody>
                    <a:bodyPr/>
                    <a:lstStyle/>
                    <a:p>
                      <a:pPr algn="l"/>
                      <a:r>
                        <a:rPr lang="en-US" dirty="0"/>
                        <a:t>SMBE</a:t>
                      </a:r>
                    </a:p>
                  </a:txBody>
                  <a:tcPr>
                    <a:solidFill>
                      <a:schemeClr val="bg2"/>
                    </a:solidFill>
                  </a:tcPr>
                </a:tc>
                <a:tc>
                  <a:txBody>
                    <a:bodyPr/>
                    <a:lstStyle/>
                    <a:p>
                      <a:pPr algn="l"/>
                      <a:r>
                        <a:rPr lang="en-US" dirty="0"/>
                        <a:t>Total</a:t>
                      </a:r>
                    </a:p>
                  </a:txBody>
                  <a:tcPr>
                    <a:solidFill>
                      <a:schemeClr val="bg2"/>
                    </a:solidFill>
                  </a:tcPr>
                </a:tc>
                <a:extLst>
                  <a:ext uri="{0D108BD9-81ED-4DB2-BD59-A6C34878D82A}">
                    <a16:rowId xmlns:a16="http://schemas.microsoft.com/office/drawing/2014/main" val="1427308438"/>
                  </a:ext>
                </a:extLst>
              </a:tr>
              <a:tr h="320989">
                <a:tc>
                  <a:txBody>
                    <a:bodyPr/>
                    <a:lstStyle/>
                    <a:p>
                      <a:pPr algn="l" fontAlgn="b">
                        <a:buNone/>
                      </a:pPr>
                      <a:r>
                        <a:rPr lang="en-US" sz="1800" u="none" strike="noStrike" dirty="0">
                          <a:effectLst/>
                        </a:rPr>
                        <a:t>FY21</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 $15,000</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$226,370</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 $226,370</a:t>
                      </a:r>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868002403"/>
                  </a:ext>
                </a:extLst>
              </a:tr>
              <a:tr h="320989">
                <a:tc>
                  <a:txBody>
                    <a:bodyPr/>
                    <a:lstStyle/>
                    <a:p>
                      <a:pPr algn="l" fontAlgn="b">
                        <a:buNone/>
                      </a:pPr>
                      <a:r>
                        <a:rPr lang="en-US" sz="1800" u="none" strike="noStrike">
                          <a:effectLst/>
                        </a:rPr>
                        <a:t>FY22</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$538,745</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$70,000</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$608,745</a:t>
                      </a:r>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620219960"/>
                  </a:ext>
                </a:extLst>
              </a:tr>
              <a:tr h="320989">
                <a:tc>
                  <a:txBody>
                    <a:bodyPr/>
                    <a:lstStyle/>
                    <a:p>
                      <a:pPr algn="l" fontAlgn="b">
                        <a:buNone/>
                      </a:pPr>
                      <a:r>
                        <a:rPr lang="en-US" sz="1800" u="none" strike="noStrike" dirty="0">
                          <a:effectLst/>
                        </a:rPr>
                        <a:t>FY23</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$367,350</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$154,588</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$521,938</a:t>
                      </a:r>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675245688"/>
                  </a:ext>
                </a:extLst>
              </a:tr>
              <a:tr h="320989">
                <a:tc>
                  <a:txBody>
                    <a:bodyPr/>
                    <a:lstStyle/>
                    <a:p>
                      <a:pPr algn="l" fontAlgn="b">
                        <a:buNone/>
                      </a:pPr>
                      <a:r>
                        <a:rPr lang="en-US" sz="1800" u="none" strike="noStrike">
                          <a:effectLst/>
                        </a:rPr>
                        <a:t>FY24</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$68,750</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$398,773</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$467,523</a:t>
                      </a:r>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302989982"/>
                  </a:ext>
                </a:extLst>
              </a:tr>
              <a:tr h="320989">
                <a:tc>
                  <a:txBody>
                    <a:bodyPr/>
                    <a:lstStyle/>
                    <a:p>
                      <a:pPr algn="l" fontAlgn="b">
                        <a:buNone/>
                      </a:pPr>
                      <a:r>
                        <a:rPr lang="en-US" sz="1800" u="none" strike="noStrike">
                          <a:effectLst/>
                        </a:rPr>
                        <a:t>FY25</a:t>
                      </a:r>
                      <a:endParaRPr lang="en-US" sz="18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$327,025</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$522,888</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$849,913</a:t>
                      </a:r>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623508179"/>
                  </a:ext>
                </a:extLst>
              </a:tr>
              <a:tr h="320989">
                <a:tc>
                  <a:txBody>
                    <a:bodyPr/>
                    <a:lstStyle/>
                    <a:p>
                      <a:pPr algn="l" fontAlgn="b">
                        <a:buNone/>
                      </a:pPr>
                      <a:r>
                        <a:rPr lang="en-US" sz="1800" u="none" strike="noStrike" dirty="0">
                          <a:effectLst/>
                        </a:rPr>
                        <a:t>FY26</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$246,230</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$172,395</a:t>
                      </a:r>
                      <a:endParaRPr lang="en-US"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en-US" sz="1800" u="none" strike="noStrike" dirty="0">
                          <a:effectLst/>
                        </a:rPr>
                        <a:t>$418,625</a:t>
                      </a:r>
                      <a:endParaRPr lang="en-US"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942602755"/>
                  </a:ext>
                </a:extLst>
              </a:tr>
              <a:tr h="320989">
                <a:tc>
                  <a:txBody>
                    <a:bodyPr/>
                    <a:lstStyle/>
                    <a:p>
                      <a:pPr algn="l" fontAlgn="b">
                        <a:buNone/>
                      </a:pPr>
                      <a:r>
                        <a:rPr lang="en-US" sz="1800" b="0" i="0" u="sng" strike="noStrike" dirty="0">
                          <a:solidFill>
                            <a:srgbClr val="000000"/>
                          </a:solidFill>
                          <a:effectLst/>
                          <a:latin typeface="+mn-lt"/>
                        </a:rPr>
                        <a:t>Total</a:t>
                      </a:r>
                    </a:p>
                  </a:txBody>
                  <a:tcPr marL="7620" marR="7620" marT="7620" marB="0" anchor="b">
                    <a:solidFill>
                      <a:srgbClr val="FFFF00"/>
                    </a:solidFill>
                  </a:tcPr>
                </a:tc>
                <a:tc>
                  <a:txBody>
                    <a:bodyPr/>
                    <a:lstStyle/>
                    <a:p>
                      <a:pPr algn="r" fontAlgn="b">
                        <a:buNone/>
                      </a:pPr>
                      <a:r>
                        <a:rPr lang="en-US" sz="1800" b="0" i="0" u="sng" strike="noStrike" dirty="0">
                          <a:solidFill>
                            <a:srgbClr val="000000"/>
                          </a:solidFill>
                          <a:effectLst/>
                          <a:latin typeface="+mn-lt"/>
                        </a:rPr>
                        <a:t>$1,548,100</a:t>
                      </a:r>
                    </a:p>
                  </a:txBody>
                  <a:tcPr marL="7620" marR="7620" marT="7620" marB="0" anchor="b">
                    <a:solidFill>
                      <a:srgbClr val="FFFF00"/>
                    </a:solidFill>
                  </a:tcPr>
                </a:tc>
                <a:tc>
                  <a:txBody>
                    <a:bodyPr/>
                    <a:lstStyle/>
                    <a:p>
                      <a:pPr algn="r" fontAlgn="b">
                        <a:buNone/>
                      </a:pPr>
                      <a:r>
                        <a:rPr lang="en-US" sz="1800" b="0" i="0" u="sng" strike="noStrike" dirty="0">
                          <a:solidFill>
                            <a:srgbClr val="000000"/>
                          </a:solidFill>
                          <a:effectLst/>
                          <a:latin typeface="+mn-lt"/>
                        </a:rPr>
                        <a:t>$1,545,014</a:t>
                      </a:r>
                    </a:p>
                  </a:txBody>
                  <a:tcPr marL="7620" marR="7620" marT="7620" marB="0" anchor="b">
                    <a:solidFill>
                      <a:srgbClr val="FFFF00"/>
                    </a:solidFill>
                  </a:tcPr>
                </a:tc>
                <a:tc>
                  <a:txBody>
                    <a:bodyPr/>
                    <a:lstStyle/>
                    <a:p>
                      <a:pPr algn="r" fontAlgn="b">
                        <a:buNone/>
                      </a:pPr>
                      <a:r>
                        <a:rPr lang="en-US" sz="1800" b="0" i="0" u="sng" strike="noStrike" dirty="0">
                          <a:solidFill>
                            <a:srgbClr val="000000"/>
                          </a:solidFill>
                          <a:effectLst/>
                          <a:latin typeface="+mn-lt"/>
                        </a:rPr>
                        <a:t>$2,866,744</a:t>
                      </a:r>
                    </a:p>
                  </a:txBody>
                  <a:tcPr marL="7620" marR="7620" marT="7620" marB="0" anchor="b">
                    <a:solidFill>
                      <a:srgbClr val="FFFF00"/>
                    </a:solidFill>
                  </a:tcPr>
                </a:tc>
                <a:extLst>
                  <a:ext uri="{0D108BD9-81ED-4DB2-BD59-A6C34878D82A}">
                    <a16:rowId xmlns:a16="http://schemas.microsoft.com/office/drawing/2014/main" val="1948775241"/>
                  </a:ext>
                </a:extLst>
              </a:tr>
            </a:tbl>
          </a:graphicData>
        </a:graphic>
      </p:graphicFrame>
      <p:graphicFrame>
        <p:nvGraphicFramePr>
          <p:cNvPr id="7" name="Table 6">
            <a:extLst>
              <a:ext uri="{FF2B5EF4-FFF2-40B4-BE49-F238E27FC236}">
                <a16:creationId xmlns:a16="http://schemas.microsoft.com/office/drawing/2014/main" id="{A481B7CA-952F-66F8-9D03-B57B5BBCCEC6}"/>
              </a:ext>
            </a:extLst>
          </p:cNvPr>
          <p:cNvGraphicFramePr>
            <a:graphicFrameLocks noGrp="1"/>
          </p:cNvGraphicFramePr>
          <p:nvPr>
            <p:extLst>
              <p:ext uri="{D42A27DB-BD31-4B8C-83A1-F6EECF244321}">
                <p14:modId xmlns:p14="http://schemas.microsoft.com/office/powerpoint/2010/main" val="815123979"/>
              </p:ext>
            </p:extLst>
          </p:nvPr>
        </p:nvGraphicFramePr>
        <p:xfrm>
          <a:off x="5761207" y="4965178"/>
          <a:ext cx="5304835" cy="1373498"/>
        </p:xfrm>
        <a:graphic>
          <a:graphicData uri="http://schemas.openxmlformats.org/drawingml/2006/table">
            <a:tbl>
              <a:tblPr firstRow="1" bandRow="1">
                <a:tableStyleId>{5C22544A-7EE6-4342-B048-85BDC9FD1C3A}</a:tableStyleId>
              </a:tblPr>
              <a:tblGrid>
                <a:gridCol w="970573">
                  <a:extLst>
                    <a:ext uri="{9D8B030D-6E8A-4147-A177-3AD203B41FA5}">
                      <a16:colId xmlns:a16="http://schemas.microsoft.com/office/drawing/2014/main" val="1833878401"/>
                    </a:ext>
                  </a:extLst>
                </a:gridCol>
                <a:gridCol w="463337">
                  <a:extLst>
                    <a:ext uri="{9D8B030D-6E8A-4147-A177-3AD203B41FA5}">
                      <a16:colId xmlns:a16="http://schemas.microsoft.com/office/drawing/2014/main" val="3304071064"/>
                    </a:ext>
                  </a:extLst>
                </a:gridCol>
                <a:gridCol w="581891">
                  <a:extLst>
                    <a:ext uri="{9D8B030D-6E8A-4147-A177-3AD203B41FA5}">
                      <a16:colId xmlns:a16="http://schemas.microsoft.com/office/drawing/2014/main" val="4064516526"/>
                    </a:ext>
                  </a:extLst>
                </a:gridCol>
                <a:gridCol w="471055">
                  <a:extLst>
                    <a:ext uri="{9D8B030D-6E8A-4147-A177-3AD203B41FA5}">
                      <a16:colId xmlns:a16="http://schemas.microsoft.com/office/drawing/2014/main" val="1785034223"/>
                    </a:ext>
                  </a:extLst>
                </a:gridCol>
                <a:gridCol w="637309">
                  <a:extLst>
                    <a:ext uri="{9D8B030D-6E8A-4147-A177-3AD203B41FA5}">
                      <a16:colId xmlns:a16="http://schemas.microsoft.com/office/drawing/2014/main" val="731091425"/>
                    </a:ext>
                  </a:extLst>
                </a:gridCol>
                <a:gridCol w="412392">
                  <a:extLst>
                    <a:ext uri="{9D8B030D-6E8A-4147-A177-3AD203B41FA5}">
                      <a16:colId xmlns:a16="http://schemas.microsoft.com/office/drawing/2014/main" val="3815859660"/>
                    </a:ext>
                  </a:extLst>
                </a:gridCol>
                <a:gridCol w="589426">
                  <a:extLst>
                    <a:ext uri="{9D8B030D-6E8A-4147-A177-3AD203B41FA5}">
                      <a16:colId xmlns:a16="http://schemas.microsoft.com/office/drawing/2014/main" val="942419590"/>
                    </a:ext>
                  </a:extLst>
                </a:gridCol>
                <a:gridCol w="589426">
                  <a:extLst>
                    <a:ext uri="{9D8B030D-6E8A-4147-A177-3AD203B41FA5}">
                      <a16:colId xmlns:a16="http://schemas.microsoft.com/office/drawing/2014/main" val="1548966770"/>
                    </a:ext>
                  </a:extLst>
                </a:gridCol>
                <a:gridCol w="589426">
                  <a:extLst>
                    <a:ext uri="{9D8B030D-6E8A-4147-A177-3AD203B41FA5}">
                      <a16:colId xmlns:a16="http://schemas.microsoft.com/office/drawing/2014/main" val="622145951"/>
                    </a:ext>
                  </a:extLst>
                </a:gridCol>
              </a:tblGrid>
              <a:tr h="320989">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cs typeface="Calibri" panose="020F0502020204030204" pitchFamily="34" charset="0"/>
                        </a:rPr>
                        <a:t>Strategic Fund Expenditures Since FY21 By District</a:t>
                      </a:r>
                    </a:p>
                  </a:txBody>
                  <a:tcPr/>
                </a:tc>
                <a:tc hMerge="1">
                  <a:txBody>
                    <a:bodyPr/>
                    <a:lstStyle/>
                    <a:p>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2999655842"/>
                  </a:ext>
                </a:extLst>
              </a:tr>
              <a:tr h="320989">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District</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1</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2</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3</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4</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5</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6</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7</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8</a:t>
                      </a:r>
                    </a:p>
                  </a:txBody>
                  <a:tcPr/>
                </a:tc>
                <a:extLst>
                  <a:ext uri="{0D108BD9-81ED-4DB2-BD59-A6C34878D82A}">
                    <a16:rowId xmlns:a16="http://schemas.microsoft.com/office/drawing/2014/main" val="1427308438"/>
                  </a:ext>
                </a:extLst>
              </a:tr>
              <a:tr h="320989">
                <a:tc>
                  <a:txBody>
                    <a:bodyPr/>
                    <a:lstStyle/>
                    <a:p>
                      <a:pPr algn="ctr" fontAlgn="b">
                        <a:buNone/>
                      </a:pP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Count</a:t>
                      </a:r>
                    </a:p>
                  </a:txBody>
                  <a:tcPr marL="7620" marR="7620" marT="7620" marB="0" anchor="b"/>
                </a:tc>
                <a:tc>
                  <a:txBody>
                    <a:bodyPr/>
                    <a:lstStyle/>
                    <a:p>
                      <a:pPr algn="ctr" fontAlgn="b">
                        <a:buNone/>
                      </a:pPr>
                      <a:r>
                        <a:rPr lang="en-US" sz="1800" u="none" strike="noStrike" dirty="0">
                          <a:effectLst/>
                          <a:latin typeface="Calibri" panose="020F0502020204030204" pitchFamily="34" charset="0"/>
                          <a:ea typeface="Calibri" panose="020F0502020204030204" pitchFamily="34" charset="0"/>
                          <a:cs typeface="Calibri" panose="020F0502020204030204" pitchFamily="34" charset="0"/>
                        </a:rPr>
                        <a:t> 2</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a:txBody>
                    <a:bodyPr/>
                    <a:lstStyle/>
                    <a:p>
                      <a:pPr algn="ctr" fontAlgn="b">
                        <a:buNone/>
                      </a:pPr>
                      <a:r>
                        <a:rPr lang="en-US" sz="1800" u="none" strike="noStrike" dirty="0">
                          <a:effectLst/>
                          <a:latin typeface="Calibri" panose="020F0502020204030204" pitchFamily="34" charset="0"/>
                          <a:ea typeface="Calibri" panose="020F0502020204030204" pitchFamily="34" charset="0"/>
                          <a:cs typeface="Calibri" panose="020F0502020204030204" pitchFamily="34" charset="0"/>
                        </a:rPr>
                        <a:t>4</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a:txBody>
                    <a:bodyPr/>
                    <a:lstStyle/>
                    <a:p>
                      <a:pPr algn="ctr" fontAlgn="b">
                        <a:buNone/>
                      </a:pPr>
                      <a:r>
                        <a:rPr lang="en-US" sz="1800" u="none" strike="noStrike" dirty="0">
                          <a:effectLst/>
                          <a:latin typeface="Calibri" panose="020F0502020204030204" pitchFamily="34" charset="0"/>
                          <a:ea typeface="Calibri" panose="020F0502020204030204" pitchFamily="34" charset="0"/>
                          <a:cs typeface="Calibri" panose="020F0502020204030204" pitchFamily="34" charset="0"/>
                        </a:rPr>
                        <a:t>8</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a:txBody>
                    <a:bodyPr/>
                    <a:lstStyle/>
                    <a:p>
                      <a:pPr algn="ctr" fontAlgn="b">
                        <a:buNone/>
                      </a:pP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a:t>
                      </a:r>
                    </a:p>
                  </a:txBody>
                  <a:tcPr marL="7620" marR="7620" marT="7620" marB="0" anchor="b"/>
                </a:tc>
                <a:tc>
                  <a:txBody>
                    <a:bodyPr/>
                    <a:lstStyle/>
                    <a:p>
                      <a:pPr algn="ctr" fontAlgn="b">
                        <a:buNone/>
                      </a:pP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p>
                  </a:txBody>
                  <a:tcPr marL="7620" marR="7620" marT="7620" marB="0" anchor="b"/>
                </a:tc>
                <a:tc>
                  <a:txBody>
                    <a:bodyPr/>
                    <a:lstStyle/>
                    <a:p>
                      <a:pPr algn="ctr" fontAlgn="b">
                        <a:buNone/>
                      </a:pP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p>
                  </a:txBody>
                  <a:tcPr marL="7620" marR="7620" marT="7620" marB="0" anchor="b"/>
                </a:tc>
                <a:tc>
                  <a:txBody>
                    <a:bodyPr/>
                    <a:lstStyle/>
                    <a:p>
                      <a:pPr algn="ctr" fontAlgn="b">
                        <a:buNone/>
                      </a:pP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marL="7620" marR="7620" marT="7620" marB="0" anchor="b"/>
                </a:tc>
                <a:tc>
                  <a:txBody>
                    <a:bodyPr/>
                    <a:lstStyle/>
                    <a:p>
                      <a:pPr algn="ctr" fontAlgn="b">
                        <a:buNone/>
                      </a:pP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7620" marR="7620" marT="7620" marB="0" anchor="b"/>
                </a:tc>
                <a:extLst>
                  <a:ext uri="{0D108BD9-81ED-4DB2-BD59-A6C34878D82A}">
                    <a16:rowId xmlns:a16="http://schemas.microsoft.com/office/drawing/2014/main" val="3868002403"/>
                  </a:ext>
                </a:extLst>
              </a:tr>
              <a:tr h="320989">
                <a:tc>
                  <a:txBody>
                    <a:bodyPr/>
                    <a:lstStyle/>
                    <a:p>
                      <a:pPr algn="ctr" fontAlgn="b">
                        <a:buNone/>
                      </a:pPr>
                      <a:r>
                        <a:rPr lang="en-US" u="sng" dirty="0"/>
                        <a:t>Total</a:t>
                      </a:r>
                    </a:p>
                  </a:txBody>
                  <a:tcPr marL="7620" marR="7620" marT="7620" marB="0" anchor="b">
                    <a:solidFill>
                      <a:srgbClr val="FFFF00"/>
                    </a:solidFill>
                  </a:tcPr>
                </a:tc>
                <a:tc gridSpan="8">
                  <a:txBody>
                    <a:bodyPr/>
                    <a:lstStyle/>
                    <a:p>
                      <a:pPr algn="l" fontAlgn="b">
                        <a:buNone/>
                      </a:pPr>
                      <a:r>
                        <a:rPr lang="en-US" dirty="0"/>
                        <a:t>  </a:t>
                      </a:r>
                      <a:r>
                        <a:rPr lang="en-US" u="sng" dirty="0"/>
                        <a:t>74</a:t>
                      </a:r>
                    </a:p>
                  </a:txBody>
                  <a:tcPr marL="7620" marR="7620" marT="7620" marB="0" anchor="b">
                    <a:solidFill>
                      <a:srgbClr val="FFFF00"/>
                    </a:solidFill>
                  </a:tcPr>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tc hMerge="1">
                  <a:txBody>
                    <a:bodyPr/>
                    <a:lstStyle/>
                    <a:p>
                      <a:pPr algn="ctr" fontAlgn="b">
                        <a:buNone/>
                      </a:pP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b"/>
                </a:tc>
                <a:extLst>
                  <a:ext uri="{0D108BD9-81ED-4DB2-BD59-A6C34878D82A}">
                    <a16:rowId xmlns:a16="http://schemas.microsoft.com/office/drawing/2014/main" val="3960964230"/>
                  </a:ext>
                </a:extLst>
              </a:tr>
            </a:tbl>
          </a:graphicData>
        </a:graphic>
      </p:graphicFrame>
    </p:spTree>
    <p:extLst>
      <p:ext uri="{BB962C8B-B14F-4D97-AF65-F5344CB8AC3E}">
        <p14:creationId xmlns:p14="http://schemas.microsoft.com/office/powerpoint/2010/main" val="2013717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3A6A8-93DB-C562-7A97-88409F340C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AD172D-3398-1B3A-04CD-1D2E018E063B}"/>
              </a:ext>
            </a:extLst>
          </p:cNvPr>
          <p:cNvSpPr>
            <a:spLocks noGrp="1"/>
          </p:cNvSpPr>
          <p:nvPr>
            <p:ph sz="half" idx="13"/>
          </p:nvPr>
        </p:nvSpPr>
        <p:spPr/>
        <p:txBody>
          <a:bodyPr>
            <a:normAutofit lnSpcReduction="10000"/>
          </a:bodyPr>
          <a:lstStyle/>
          <a:p>
            <a:r>
              <a:rPr lang="en-US" dirty="0"/>
              <a:t>Question 3c. Answer</a:t>
            </a:r>
          </a:p>
        </p:txBody>
      </p:sp>
      <p:sp>
        <p:nvSpPr>
          <p:cNvPr id="10" name="TextBox 9">
            <a:extLst>
              <a:ext uri="{FF2B5EF4-FFF2-40B4-BE49-F238E27FC236}">
                <a16:creationId xmlns:a16="http://schemas.microsoft.com/office/drawing/2014/main" id="{F2584A24-BF22-6BBB-ECAB-7152BDB1D31D}"/>
              </a:ext>
            </a:extLst>
          </p:cNvPr>
          <p:cNvSpPr txBox="1"/>
          <p:nvPr/>
        </p:nvSpPr>
        <p:spPr>
          <a:xfrm>
            <a:off x="268913" y="4310838"/>
            <a:ext cx="11171577" cy="2246769"/>
          </a:xfrm>
          <a:prstGeom prst="rect">
            <a:avLst/>
          </a:prstGeom>
          <a:noFill/>
        </p:spPr>
        <p:txBody>
          <a:bodyPr wrap="square" lIns="91440" tIns="45720" rIns="91440" bIns="45720" anchor="t">
            <a:spAutoFit/>
          </a:bodyPr>
          <a:lstStyle/>
          <a:p>
            <a:pPr lvl="1"/>
            <a:r>
              <a:rPr lang="en-US" sz="2000" dirty="0">
                <a:ea typeface="Calibri"/>
                <a:cs typeface="Calibri"/>
              </a:rPr>
              <a:t>Small Business ROI Examples: </a:t>
            </a:r>
          </a:p>
          <a:p>
            <a:pPr marL="1257300" lvl="2" indent="-342900">
              <a:buFont typeface="Arial" panose="020B0604020202020204" pitchFamily="34" charset="0"/>
              <a:buChar char="•"/>
            </a:pPr>
            <a:r>
              <a:rPr lang="en-US" sz="2000" dirty="0">
                <a:ea typeface="Calibri"/>
                <a:cs typeface="Calibri"/>
              </a:rPr>
              <a:t>Precious Little Hands: $20k SF grant in CY 2021 / &gt;$200k investment, has since opened their 2</a:t>
            </a:r>
            <a:r>
              <a:rPr lang="en-US" sz="2000" baseline="30000" dirty="0">
                <a:ea typeface="Calibri"/>
                <a:cs typeface="Calibri"/>
              </a:rPr>
              <a:t>nd</a:t>
            </a:r>
            <a:r>
              <a:rPr lang="en-US" sz="2000" dirty="0">
                <a:ea typeface="Calibri"/>
                <a:cs typeface="Calibri"/>
              </a:rPr>
              <a:t> city location, $25K wage taxes paid since.</a:t>
            </a:r>
          </a:p>
          <a:p>
            <a:pPr marL="1257300" lvl="2" indent="-342900">
              <a:buFont typeface="Arial" panose="020B0604020202020204" pitchFamily="34" charset="0"/>
              <a:buChar char="•"/>
            </a:pPr>
            <a:r>
              <a:rPr lang="en-US" sz="2000" dirty="0">
                <a:ea typeface="Calibri"/>
                <a:cs typeface="Calibri"/>
              </a:rPr>
              <a:t>The Warner: $200K SF grant in 2020, A&amp;E, SB Signage: $157k DDD / &gt;$2M investment. Currently working on rehabilitating Eden Hall.</a:t>
            </a:r>
          </a:p>
          <a:p>
            <a:pPr marL="1257300" lvl="2" indent="-342900">
              <a:buFont typeface="Arial" panose="020B0604020202020204" pitchFamily="34" charset="0"/>
              <a:buChar char="•"/>
            </a:pPr>
            <a:r>
              <a:rPr lang="en-US" sz="2000" dirty="0">
                <a:ea typeface="Calibri"/>
                <a:cs typeface="Calibri"/>
              </a:rPr>
              <a:t>Make and Mellow: $34k total grant / &gt;$300k investment. Pursuing additional investments in Downtown.</a:t>
            </a:r>
          </a:p>
        </p:txBody>
      </p:sp>
      <p:sp>
        <p:nvSpPr>
          <p:cNvPr id="5" name="TextBox 4">
            <a:extLst>
              <a:ext uri="{FF2B5EF4-FFF2-40B4-BE49-F238E27FC236}">
                <a16:creationId xmlns:a16="http://schemas.microsoft.com/office/drawing/2014/main" id="{02F9621E-28A5-89A4-3ECA-8069FF255887}"/>
              </a:ext>
            </a:extLst>
          </p:cNvPr>
          <p:cNvSpPr txBox="1"/>
          <p:nvPr/>
        </p:nvSpPr>
        <p:spPr>
          <a:xfrm>
            <a:off x="268914" y="1660648"/>
            <a:ext cx="6094476" cy="369332"/>
          </a:xfrm>
          <a:prstGeom prst="rect">
            <a:avLst/>
          </a:prstGeom>
          <a:noFill/>
        </p:spPr>
        <p:txBody>
          <a:bodyPr wrap="square">
            <a:spAutoFit/>
          </a:bodyPr>
          <a:lstStyle/>
          <a:p>
            <a:pPr marL="0" indent="0">
              <a:buNone/>
            </a:pPr>
            <a:r>
              <a:rPr lang="en-US" sz="1800" u="sng" dirty="0"/>
              <a:t>Economic Development Strategic Fund ROI since 2022</a:t>
            </a:r>
          </a:p>
        </p:txBody>
      </p:sp>
      <p:graphicFrame>
        <p:nvGraphicFramePr>
          <p:cNvPr id="4" name="Content Placeholder 4">
            <a:extLst>
              <a:ext uri="{FF2B5EF4-FFF2-40B4-BE49-F238E27FC236}">
                <a16:creationId xmlns:a16="http://schemas.microsoft.com/office/drawing/2014/main" id="{B37E1487-E45A-C1E6-6CF7-D5F758EF36FE}"/>
              </a:ext>
            </a:extLst>
          </p:cNvPr>
          <p:cNvGraphicFramePr>
            <a:graphicFrameLocks noGrp="1"/>
          </p:cNvGraphicFramePr>
          <p:nvPr>
            <p:ph sz="half" idx="2"/>
            <p:extLst>
              <p:ext uri="{D42A27DB-BD31-4B8C-83A1-F6EECF244321}">
                <p14:modId xmlns:p14="http://schemas.microsoft.com/office/powerpoint/2010/main" val="421868878"/>
              </p:ext>
            </p:extLst>
          </p:nvPr>
        </p:nvGraphicFramePr>
        <p:xfrm>
          <a:off x="268914" y="2111229"/>
          <a:ext cx="7859086" cy="2118360"/>
        </p:xfrm>
        <a:graphic>
          <a:graphicData uri="http://schemas.openxmlformats.org/drawingml/2006/table">
            <a:tbl>
              <a:tblPr firstRow="1" bandRow="1">
                <a:tableStyleId>{5C22544A-7EE6-4342-B048-85BDC9FD1C3A}</a:tableStyleId>
              </a:tblPr>
              <a:tblGrid>
                <a:gridCol w="3929543">
                  <a:extLst>
                    <a:ext uri="{9D8B030D-6E8A-4147-A177-3AD203B41FA5}">
                      <a16:colId xmlns:a16="http://schemas.microsoft.com/office/drawing/2014/main" val="2426277382"/>
                    </a:ext>
                  </a:extLst>
                </a:gridCol>
                <a:gridCol w="3929543">
                  <a:extLst>
                    <a:ext uri="{9D8B030D-6E8A-4147-A177-3AD203B41FA5}">
                      <a16:colId xmlns:a16="http://schemas.microsoft.com/office/drawing/2014/main" val="1316247167"/>
                    </a:ext>
                  </a:extLst>
                </a:gridCol>
              </a:tblGrid>
              <a:tr h="316282">
                <a:tc gridSpan="2">
                  <a:txBody>
                    <a:bodyPr/>
                    <a:lstStyle/>
                    <a:p>
                      <a:pPr lvl="0" algn="ctr">
                        <a:buNone/>
                      </a:pPr>
                      <a:r>
                        <a:rPr lang="en-US" sz="1800" b="1" i="0" u="none" strike="noStrike" baseline="0" noProof="0" dirty="0">
                          <a:solidFill>
                            <a:srgbClr val="FFFFFF"/>
                          </a:solidFill>
                          <a:latin typeface="Calibri"/>
                        </a:rPr>
                        <a:t>Wage Taxes Collected from Strategic Fund Businesses</a:t>
                      </a:r>
                      <a:endParaRPr lang="en-US" dirty="0"/>
                    </a:p>
                  </a:txBody>
                  <a:tcPr/>
                </a:tc>
                <a:tc hMerge="1">
                  <a:txBody>
                    <a:bodyPr/>
                    <a:lstStyle/>
                    <a:p>
                      <a:endParaRPr lang="en-US"/>
                    </a:p>
                  </a:txBody>
                  <a:tcPr/>
                </a:tc>
                <a:extLst>
                  <a:ext uri="{0D108BD9-81ED-4DB2-BD59-A6C34878D82A}">
                    <a16:rowId xmlns:a16="http://schemas.microsoft.com/office/drawing/2014/main" val="316826696"/>
                  </a:ext>
                </a:extLst>
              </a:tr>
              <a:tr h="303103">
                <a:tc>
                  <a:txBody>
                    <a:bodyPr/>
                    <a:lstStyle/>
                    <a:p>
                      <a:pPr lvl="0">
                        <a:buNone/>
                      </a:pPr>
                      <a:r>
                        <a:rPr lang="en-US" sz="1700" b="0" i="0" u="none" strike="noStrike" noProof="0" dirty="0">
                          <a:solidFill>
                            <a:srgbClr val="000000"/>
                          </a:solidFill>
                          <a:latin typeface="Calibri"/>
                        </a:rPr>
                        <a:t>Calendar Year 2025</a:t>
                      </a:r>
                      <a:endParaRPr lang="en-US" dirty="0"/>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$10,096,648.04</a:t>
                      </a:r>
                    </a:p>
                  </a:txBody>
                  <a:tcPr/>
                </a:tc>
                <a:extLst>
                  <a:ext uri="{0D108BD9-81ED-4DB2-BD59-A6C34878D82A}">
                    <a16:rowId xmlns:a16="http://schemas.microsoft.com/office/drawing/2014/main" val="3734463653"/>
                  </a:ext>
                </a:extLst>
              </a:tr>
              <a:tr h="303103">
                <a:tc>
                  <a:txBody>
                    <a:bodyPr/>
                    <a:lstStyle/>
                    <a:p>
                      <a:pPr lvl="0">
                        <a:buNone/>
                      </a:pPr>
                      <a:r>
                        <a:rPr lang="en-US" sz="1700" b="0" i="0" u="none" strike="noStrike" noProof="0" dirty="0">
                          <a:solidFill>
                            <a:srgbClr val="000000"/>
                          </a:solidFill>
                          <a:latin typeface="Calibri"/>
                        </a:rPr>
                        <a:t>Calendar Year 2024</a:t>
                      </a:r>
                      <a:endParaRPr lang="en-US" dirty="0"/>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$10,959,257.63</a:t>
                      </a:r>
                    </a:p>
                  </a:txBody>
                  <a:tcPr/>
                </a:tc>
                <a:extLst>
                  <a:ext uri="{0D108BD9-81ED-4DB2-BD59-A6C34878D82A}">
                    <a16:rowId xmlns:a16="http://schemas.microsoft.com/office/drawing/2014/main" val="1355065276"/>
                  </a:ext>
                </a:extLst>
              </a:tr>
              <a:tr h="303103">
                <a:tc>
                  <a:txBody>
                    <a:bodyPr/>
                    <a:lstStyle/>
                    <a:p>
                      <a:pPr lvl="0">
                        <a:buNone/>
                      </a:pPr>
                      <a:r>
                        <a:rPr lang="en-US" sz="1700" b="0" i="0" u="none" strike="noStrike" noProof="0">
                          <a:solidFill>
                            <a:srgbClr val="000000"/>
                          </a:solidFill>
                          <a:latin typeface="Calibri"/>
                        </a:rPr>
                        <a:t>Calendar Year 2023</a:t>
                      </a:r>
                      <a:endParaRPr lang="en-US"/>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$10,454,103.40</a:t>
                      </a:r>
                    </a:p>
                  </a:txBody>
                  <a:tcPr/>
                </a:tc>
                <a:extLst>
                  <a:ext uri="{0D108BD9-81ED-4DB2-BD59-A6C34878D82A}">
                    <a16:rowId xmlns:a16="http://schemas.microsoft.com/office/drawing/2014/main" val="1491012783"/>
                  </a:ext>
                </a:extLst>
              </a:tr>
              <a:tr h="303103">
                <a:tc>
                  <a:txBody>
                    <a:bodyPr/>
                    <a:lstStyle/>
                    <a:p>
                      <a:pPr lvl="0">
                        <a:buNone/>
                      </a:pPr>
                      <a:r>
                        <a:rPr lang="en-US" sz="1700" b="0" i="0" u="none" strike="noStrike" noProof="0">
                          <a:solidFill>
                            <a:srgbClr val="000000"/>
                          </a:solidFill>
                          <a:latin typeface="Calibri"/>
                        </a:rPr>
                        <a:t>Calendar Year 2022</a:t>
                      </a:r>
                      <a:endParaRPr lang="en-US"/>
                    </a:p>
                  </a:txBody>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$10,117,042.23</a:t>
                      </a:r>
                    </a:p>
                  </a:txBody>
                  <a:tcPr/>
                </a:tc>
                <a:extLst>
                  <a:ext uri="{0D108BD9-81ED-4DB2-BD59-A6C34878D82A}">
                    <a16:rowId xmlns:a16="http://schemas.microsoft.com/office/drawing/2014/main" val="1304775991"/>
                  </a:ext>
                </a:extLst>
              </a:tr>
              <a:tr h="303103">
                <a:tc>
                  <a:txBody>
                    <a:bodyPr/>
                    <a:lstStyle/>
                    <a:p>
                      <a:pPr lvl="0">
                        <a:buNone/>
                      </a:pPr>
                      <a:r>
                        <a:rPr lang="en-US" sz="1700" b="0" i="0" u="none" strike="noStrike" noProof="0" dirty="0">
                          <a:solidFill>
                            <a:srgbClr val="000000"/>
                          </a:solidFill>
                          <a:latin typeface="Calibri"/>
                        </a:rPr>
                        <a:t>Total (2002-present)</a:t>
                      </a:r>
                      <a:endParaRPr lang="en-US" dirty="0"/>
                    </a:p>
                  </a:txBody>
                  <a:tcPr>
                    <a:solidFill>
                      <a:srgbClr val="FFFF00"/>
                    </a:solidFill>
                  </a:tcPr>
                </a:tc>
                <a:tc>
                  <a:txBody>
                    <a:bodyPr/>
                    <a:lstStyle/>
                    <a:p>
                      <a:pPr lvl="0" algn="ctr">
                        <a:lnSpc>
                          <a:spcPct val="100000"/>
                        </a:lnSpc>
                        <a:spcBef>
                          <a:spcPts val="0"/>
                        </a:spcBef>
                        <a:spcAft>
                          <a:spcPts val="0"/>
                        </a:spcAft>
                        <a:buNone/>
                      </a:pPr>
                      <a:r>
                        <a:rPr lang="en-US" sz="1700" b="0" i="0" u="none" strike="noStrike" noProof="0" dirty="0">
                          <a:solidFill>
                            <a:srgbClr val="000000"/>
                          </a:solidFill>
                          <a:latin typeface="Calibri"/>
                        </a:rPr>
                        <a:t>$</a:t>
                      </a:r>
                      <a:r>
                        <a:rPr lang="en-US" sz="1700" b="0" i="0" u="none" strike="noStrike" noProof="0" dirty="0">
                          <a:solidFill>
                            <a:srgbClr val="000000"/>
                          </a:solidFill>
                          <a:latin typeface="+mn-lt"/>
                        </a:rPr>
                        <a:t>168,900,819.72</a:t>
                      </a:r>
                      <a:endParaRPr lang="en-US" sz="1700" b="0" i="0" u="none" strike="noStrike" noProof="0" dirty="0">
                        <a:solidFill>
                          <a:srgbClr val="000000"/>
                        </a:solidFill>
                        <a:latin typeface="Calibri"/>
                      </a:endParaRPr>
                    </a:p>
                  </a:txBody>
                  <a:tcPr>
                    <a:solidFill>
                      <a:srgbClr val="FFFF00"/>
                    </a:solidFill>
                  </a:tcPr>
                </a:tc>
                <a:extLst>
                  <a:ext uri="{0D108BD9-81ED-4DB2-BD59-A6C34878D82A}">
                    <a16:rowId xmlns:a16="http://schemas.microsoft.com/office/drawing/2014/main" val="48517651"/>
                  </a:ext>
                </a:extLst>
              </a:tr>
            </a:tbl>
          </a:graphicData>
        </a:graphic>
      </p:graphicFrame>
    </p:spTree>
    <p:extLst>
      <p:ext uri="{BB962C8B-B14F-4D97-AF65-F5344CB8AC3E}">
        <p14:creationId xmlns:p14="http://schemas.microsoft.com/office/powerpoint/2010/main" val="4110699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C63E0-B56A-EE4A-3496-7C70E1626E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3B05A0-4D5E-999A-3F98-1CE4E527B05B}"/>
              </a:ext>
            </a:extLst>
          </p:cNvPr>
          <p:cNvSpPr>
            <a:spLocks noGrp="1"/>
          </p:cNvSpPr>
          <p:nvPr>
            <p:ph sz="half" idx="13"/>
          </p:nvPr>
        </p:nvSpPr>
        <p:spPr>
          <a:xfrm>
            <a:off x="188911" y="1188720"/>
            <a:ext cx="9245021" cy="473825"/>
          </a:xfrm>
        </p:spPr>
        <p:txBody>
          <a:bodyPr>
            <a:normAutofit fontScale="92500"/>
          </a:bodyPr>
          <a:lstStyle/>
          <a:p>
            <a:r>
              <a:rPr lang="en-US" dirty="0"/>
              <a:t>Question 3d. Answer – New small minority owned businesses</a:t>
            </a:r>
          </a:p>
        </p:txBody>
      </p:sp>
      <p:sp>
        <p:nvSpPr>
          <p:cNvPr id="5" name="Content Placeholder 1">
            <a:extLst>
              <a:ext uri="{FF2B5EF4-FFF2-40B4-BE49-F238E27FC236}">
                <a16:creationId xmlns:a16="http://schemas.microsoft.com/office/drawing/2014/main" id="{5F9A9F68-6F87-90DB-30A5-3280242D7E7E}"/>
              </a:ext>
            </a:extLst>
          </p:cNvPr>
          <p:cNvSpPr>
            <a:spLocks noGrp="1"/>
          </p:cNvSpPr>
          <p:nvPr>
            <p:ph sz="half" idx="2"/>
          </p:nvPr>
        </p:nvSpPr>
        <p:spPr>
          <a:xfrm>
            <a:off x="5860222" y="1924155"/>
            <a:ext cx="6111528" cy="4778749"/>
          </a:xfrm>
        </p:spPr>
        <p:txBody>
          <a:bodyPr>
            <a:normAutofit/>
          </a:bodyPr>
          <a:lstStyle/>
          <a:p>
            <a:pPr marL="285750" indent="-285750"/>
            <a:r>
              <a:rPr lang="en-US" dirty="0">
                <a:latin typeface="Open Sans" panose="020B0606030504020204" pitchFamily="34" charset="0"/>
                <a:ea typeface="Open Sans" panose="020B0606030504020204" pitchFamily="34" charset="0"/>
                <a:cs typeface="Open Sans" panose="020B0606030504020204" pitchFamily="34" charset="0"/>
              </a:rPr>
              <a:t>Chiles Loco (Downtown)</a:t>
            </a:r>
          </a:p>
          <a:p>
            <a:pPr marL="285750" indent="-285750"/>
            <a:r>
              <a:rPr lang="en-US" dirty="0">
                <a:latin typeface="Open Sans" panose="020B0606030504020204" pitchFamily="34" charset="0"/>
                <a:ea typeface="Open Sans" panose="020B0606030504020204" pitchFamily="34" charset="0"/>
                <a:cs typeface="Open Sans" panose="020B0606030504020204" pitchFamily="34" charset="0"/>
              </a:rPr>
              <a:t>Villa </a:t>
            </a:r>
            <a:r>
              <a:rPr lang="en-US" dirty="0" err="1">
                <a:latin typeface="Open Sans" panose="020B0606030504020204" pitchFamily="34" charset="0"/>
                <a:ea typeface="Open Sans" panose="020B0606030504020204" pitchFamily="34" charset="0"/>
                <a:cs typeface="Open Sans" panose="020B0606030504020204" pitchFamily="34" charset="0"/>
              </a:rPr>
              <a:t>Italiana</a:t>
            </a:r>
            <a:r>
              <a:rPr lang="en-US" dirty="0">
                <a:latin typeface="Open Sans" panose="020B0606030504020204" pitchFamily="34" charset="0"/>
                <a:ea typeface="Open Sans" panose="020B0606030504020204" pitchFamily="34" charset="0"/>
                <a:cs typeface="Open Sans" panose="020B0606030504020204" pitchFamily="34" charset="0"/>
              </a:rPr>
              <a:t> (LOMA)</a:t>
            </a:r>
          </a:p>
          <a:p>
            <a:pPr marL="285750" indent="-285750"/>
            <a:r>
              <a:rPr lang="en-US" dirty="0" err="1">
                <a:latin typeface="Open Sans" panose="020B0606030504020204" pitchFamily="34" charset="0"/>
                <a:ea typeface="Open Sans" panose="020B0606030504020204" pitchFamily="34" charset="0"/>
                <a:cs typeface="Open Sans" panose="020B0606030504020204" pitchFamily="34" charset="0"/>
              </a:rPr>
              <a:t>Juxtamod</a:t>
            </a:r>
            <a:r>
              <a:rPr lang="en-US" dirty="0">
                <a:latin typeface="Open Sans" panose="020B0606030504020204" pitchFamily="34" charset="0"/>
                <a:ea typeface="Open Sans" panose="020B0606030504020204" pitchFamily="34" charset="0"/>
                <a:cs typeface="Open Sans" panose="020B0606030504020204" pitchFamily="34" charset="0"/>
              </a:rPr>
              <a:t> (Downtown)</a:t>
            </a:r>
          </a:p>
          <a:p>
            <a:pPr marL="285750" indent="-285750"/>
            <a:r>
              <a:rPr lang="en-US" dirty="0">
                <a:latin typeface="Open Sans" panose="020B0606030504020204" pitchFamily="34" charset="0"/>
                <a:ea typeface="Open Sans" panose="020B0606030504020204" pitchFamily="34" charset="0"/>
                <a:cs typeface="Open Sans" panose="020B0606030504020204" pitchFamily="34" charset="0"/>
              </a:rPr>
              <a:t>Smokin Ace’s (NE Wilm)</a:t>
            </a:r>
          </a:p>
          <a:p>
            <a:pPr marL="285750" indent="-285750"/>
            <a:r>
              <a:rPr lang="en-US" dirty="0">
                <a:latin typeface="Open Sans" panose="020B0606030504020204" pitchFamily="34" charset="0"/>
                <a:ea typeface="Open Sans" panose="020B0606030504020204" pitchFamily="34" charset="0"/>
                <a:cs typeface="Open Sans" panose="020B0606030504020204" pitchFamily="34" charset="0"/>
              </a:rPr>
              <a:t>Nanu's Hot Chicken (Westside)</a:t>
            </a:r>
          </a:p>
          <a:p>
            <a:pPr marL="285750" indent="-285750"/>
            <a:r>
              <a:rPr lang="en-US" dirty="0">
                <a:latin typeface="Open Sans" panose="020B0606030504020204" pitchFamily="34" charset="0"/>
                <a:ea typeface="Open Sans" panose="020B0606030504020204" pitchFamily="34" charset="0"/>
                <a:cs typeface="Open Sans" panose="020B0606030504020204" pitchFamily="34" charset="0"/>
              </a:rPr>
              <a:t>Urban Fork Restaurant &amp; Bar (LOMA)</a:t>
            </a:r>
          </a:p>
          <a:p>
            <a:pPr marL="285750" indent="-285750"/>
            <a:r>
              <a:rPr lang="en-US" dirty="0">
                <a:latin typeface="Open Sans" panose="020B0606030504020204" pitchFamily="34" charset="0"/>
                <a:ea typeface="Open Sans" panose="020B0606030504020204" pitchFamily="34" charset="0"/>
                <a:cs typeface="Open Sans" panose="020B0606030504020204" pitchFamily="34" charset="0"/>
              </a:rPr>
              <a:t>Plate and Social (Greenhill)</a:t>
            </a:r>
          </a:p>
          <a:p>
            <a:pPr>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GNP Hot Chicken</a:t>
            </a:r>
          </a:p>
        </p:txBody>
      </p:sp>
      <p:sp>
        <p:nvSpPr>
          <p:cNvPr id="6" name="Content Placeholder 1">
            <a:extLst>
              <a:ext uri="{FF2B5EF4-FFF2-40B4-BE49-F238E27FC236}">
                <a16:creationId xmlns:a16="http://schemas.microsoft.com/office/drawing/2014/main" id="{71AF433F-4A48-6C40-A2D2-3F7F674B455B}"/>
              </a:ext>
            </a:extLst>
          </p:cNvPr>
          <p:cNvSpPr txBox="1">
            <a:spLocks/>
          </p:cNvSpPr>
          <p:nvPr/>
        </p:nvSpPr>
        <p:spPr>
          <a:xfrm>
            <a:off x="352463" y="1910975"/>
            <a:ext cx="6111528" cy="47787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Midnight Flavor (Downtown)</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Serena’s Soul Food (LOMA)</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Spirit of the East (Westside)</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Lavish De 302 (Trolley Sq)</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Tacos El </a:t>
            </a:r>
            <a:r>
              <a:rPr lang="en-US" dirty="0" err="1">
                <a:latin typeface="Open Sans" panose="020B0606030504020204" pitchFamily="34" charset="0"/>
                <a:ea typeface="Open Sans" panose="020B0606030504020204" pitchFamily="34" charset="0"/>
                <a:cs typeface="Open Sans" panose="020B0606030504020204" pitchFamily="34" charset="0"/>
              </a:rPr>
              <a:t>Carnalito</a:t>
            </a:r>
            <a:r>
              <a:rPr lang="en-US" dirty="0">
                <a:latin typeface="Open Sans" panose="020B0606030504020204" pitchFamily="34" charset="0"/>
                <a:ea typeface="Open Sans" panose="020B0606030504020204" pitchFamily="34" charset="0"/>
                <a:cs typeface="Open Sans" panose="020B0606030504020204" pitchFamily="34" charset="0"/>
              </a:rPr>
              <a:t> (Downtown)</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Scratch's (Trolley Sq)</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Oath '84 (Downtown)</a:t>
            </a:r>
          </a:p>
          <a:p>
            <a:pPr marL="285750" indent="-28575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Make and Mellow</a:t>
            </a:r>
          </a:p>
        </p:txBody>
      </p:sp>
    </p:spTree>
    <p:extLst>
      <p:ext uri="{BB962C8B-B14F-4D97-AF65-F5344CB8AC3E}">
        <p14:creationId xmlns:p14="http://schemas.microsoft.com/office/powerpoint/2010/main" val="606984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C2A75-D88D-9A55-1357-3E02534CE40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A672CC-A4BC-4098-21E8-5658B7A132B0}"/>
              </a:ext>
            </a:extLst>
          </p:cNvPr>
          <p:cNvSpPr>
            <a:spLocks noGrp="1"/>
          </p:cNvSpPr>
          <p:nvPr>
            <p:ph sz="half" idx="2"/>
          </p:nvPr>
        </p:nvSpPr>
        <p:spPr>
          <a:xfrm>
            <a:off x="188911" y="1662545"/>
            <a:ext cx="10980837" cy="4778749"/>
          </a:xfrm>
        </p:spPr>
        <p:txBody>
          <a:bodyPr>
            <a:normAutofit/>
          </a:bodyPr>
          <a:lstStyle/>
          <a:p>
            <a:pPr marL="0" indent="0">
              <a:buNone/>
            </a:pPr>
            <a:r>
              <a:rPr lang="en-US" sz="1800" dirty="0"/>
              <a:t>e) Specify if the incentives are comparable to other cities of similar size, and the last time the city code has been updated to reflect any new changes.</a:t>
            </a:r>
          </a:p>
          <a:p>
            <a:pPr marL="0" indent="0">
              <a:buNone/>
            </a:pPr>
            <a:endParaRPr lang="en-US" sz="1800" dirty="0">
              <a:solidFill>
                <a:srgbClr val="00B050"/>
              </a:solidFill>
              <a:ea typeface="Calibri"/>
              <a:cs typeface="Calibri"/>
            </a:endParaRPr>
          </a:p>
        </p:txBody>
      </p:sp>
      <p:sp>
        <p:nvSpPr>
          <p:cNvPr id="3" name="Content Placeholder 2">
            <a:extLst>
              <a:ext uri="{FF2B5EF4-FFF2-40B4-BE49-F238E27FC236}">
                <a16:creationId xmlns:a16="http://schemas.microsoft.com/office/drawing/2014/main" id="{3E4A2C49-1646-B2B9-BD57-61D9B6C377C8}"/>
              </a:ext>
            </a:extLst>
          </p:cNvPr>
          <p:cNvSpPr>
            <a:spLocks noGrp="1"/>
          </p:cNvSpPr>
          <p:nvPr>
            <p:ph sz="half" idx="13"/>
          </p:nvPr>
        </p:nvSpPr>
        <p:spPr/>
        <p:txBody>
          <a:bodyPr>
            <a:normAutofit lnSpcReduction="10000"/>
          </a:bodyPr>
          <a:lstStyle/>
          <a:p>
            <a:r>
              <a:rPr lang="en-US" dirty="0"/>
              <a:t>Question 3f. Answer</a:t>
            </a:r>
          </a:p>
        </p:txBody>
      </p:sp>
      <p:graphicFrame>
        <p:nvGraphicFramePr>
          <p:cNvPr id="6" name="Diagram 5">
            <a:extLst>
              <a:ext uri="{FF2B5EF4-FFF2-40B4-BE49-F238E27FC236}">
                <a16:creationId xmlns:a16="http://schemas.microsoft.com/office/drawing/2014/main" id="{61E1289C-6841-FACC-3A4C-DE9D8F788A0F}"/>
              </a:ext>
            </a:extLst>
          </p:cNvPr>
          <p:cNvGraphicFramePr/>
          <p:nvPr>
            <p:extLst>
              <p:ext uri="{D42A27DB-BD31-4B8C-83A1-F6EECF244321}">
                <p14:modId xmlns:p14="http://schemas.microsoft.com/office/powerpoint/2010/main" val="2008897887"/>
              </p:ext>
            </p:extLst>
          </p:nvPr>
        </p:nvGraphicFramePr>
        <p:xfrm>
          <a:off x="1383229" y="2240916"/>
          <a:ext cx="9425542" cy="46170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1391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CBB8B-404C-D746-ABCF-79B3F0C07C7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521BFD-7C28-8AE9-D193-67617100D979}"/>
              </a:ext>
            </a:extLst>
          </p:cNvPr>
          <p:cNvSpPr>
            <a:spLocks noGrp="1"/>
          </p:cNvSpPr>
          <p:nvPr>
            <p:ph sz="half" idx="2"/>
          </p:nvPr>
        </p:nvSpPr>
        <p:spPr/>
        <p:txBody>
          <a:bodyPr>
            <a:normAutofit/>
          </a:bodyPr>
          <a:lstStyle/>
          <a:p>
            <a:r>
              <a:rPr lang="en-US" sz="2000" dirty="0">
                <a:ea typeface="+mn-lt"/>
                <a:cs typeface="+mn-lt"/>
              </a:rPr>
              <a:t>Wilmington UDAG Corp entered into an agreement with Grow America Fund and Discover Bank in October 2014 to establish the Grow Wilmington Fund to make loans to small businesses in the City of Wilmington </a:t>
            </a:r>
          </a:p>
          <a:p>
            <a:pPr lvl="1"/>
            <a:r>
              <a:rPr lang="en-US" sz="1800" dirty="0">
                <a:ea typeface="+mn-lt"/>
                <a:cs typeface="+mn-lt"/>
              </a:rPr>
              <a:t>Total Loans Made: $4,997,000</a:t>
            </a:r>
          </a:p>
          <a:p>
            <a:pPr lvl="1"/>
            <a:r>
              <a:rPr lang="en-US" sz="1800" dirty="0">
                <a:ea typeface="+mn-lt"/>
                <a:cs typeface="+mn-lt"/>
              </a:rPr>
              <a:t>Number of Loans: 9</a:t>
            </a:r>
          </a:p>
          <a:p>
            <a:pPr lvl="1"/>
            <a:r>
              <a:rPr lang="en-US" sz="1800" dirty="0">
                <a:ea typeface="+mn-lt"/>
                <a:cs typeface="+mn-lt"/>
              </a:rPr>
              <a:t>Total Jobs Retained/Created: 83</a:t>
            </a:r>
          </a:p>
          <a:p>
            <a:pPr lvl="1"/>
            <a:r>
              <a:rPr lang="en-US" sz="1800" dirty="0">
                <a:ea typeface="+mn-lt"/>
                <a:cs typeface="+mn-lt"/>
              </a:rPr>
              <a:t>Average Loan Size: $555,222</a:t>
            </a:r>
          </a:p>
          <a:p>
            <a:pPr lvl="1"/>
            <a:r>
              <a:rPr lang="en-US" sz="1800" dirty="0">
                <a:ea typeface="+mn-lt"/>
                <a:cs typeface="+mn-lt"/>
              </a:rPr>
              <a:t>$812,984 in funds available to invest</a:t>
            </a:r>
          </a:p>
          <a:p>
            <a:r>
              <a:rPr lang="en-US" sz="2000" dirty="0">
                <a:ea typeface="+mn-lt"/>
                <a:cs typeface="+mn-lt"/>
              </a:rPr>
              <a:t>In FY25, Farmer &amp; The Cow was approved for a $710,000 loan for the relocation on Market Street (5 jobs projected)</a:t>
            </a:r>
          </a:p>
          <a:p>
            <a:r>
              <a:rPr lang="en-US" sz="2000" dirty="0">
                <a:ea typeface="+mn-lt"/>
                <a:cs typeface="+mn-lt"/>
              </a:rPr>
              <a:t>Grow New Castle County Fund announced in April 2023</a:t>
            </a:r>
          </a:p>
        </p:txBody>
      </p:sp>
      <p:sp>
        <p:nvSpPr>
          <p:cNvPr id="3" name="Content Placeholder 2">
            <a:extLst>
              <a:ext uri="{FF2B5EF4-FFF2-40B4-BE49-F238E27FC236}">
                <a16:creationId xmlns:a16="http://schemas.microsoft.com/office/drawing/2014/main" id="{47963D40-40E5-1A88-C1CE-8FCC88704F81}"/>
              </a:ext>
            </a:extLst>
          </p:cNvPr>
          <p:cNvSpPr>
            <a:spLocks noGrp="1"/>
          </p:cNvSpPr>
          <p:nvPr>
            <p:ph sz="half" idx="13"/>
          </p:nvPr>
        </p:nvSpPr>
        <p:spPr/>
        <p:txBody>
          <a:bodyPr>
            <a:normAutofit lnSpcReduction="10000"/>
          </a:bodyPr>
          <a:lstStyle/>
          <a:p>
            <a:r>
              <a:rPr lang="en-US" dirty="0"/>
              <a:t>Question 3g. Answer</a:t>
            </a:r>
          </a:p>
        </p:txBody>
      </p:sp>
    </p:spTree>
    <p:extLst>
      <p:ext uri="{BB962C8B-B14F-4D97-AF65-F5344CB8AC3E}">
        <p14:creationId xmlns:p14="http://schemas.microsoft.com/office/powerpoint/2010/main" val="153560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C51CC-F72B-4E1E-9D9E-F52CF66F9811}"/>
              </a:ext>
            </a:extLst>
          </p:cNvPr>
          <p:cNvSpPr>
            <a:spLocks noGrp="1"/>
          </p:cNvSpPr>
          <p:nvPr>
            <p:ph sz="half" idx="2"/>
          </p:nvPr>
        </p:nvSpPr>
        <p:spPr/>
        <p:txBody>
          <a:bodyPr/>
          <a:lstStyle/>
          <a:p>
            <a:pPr marL="0" indent="0">
              <a:buNone/>
            </a:pPr>
            <a:r>
              <a:rPr lang="en-US" dirty="0"/>
              <a:t>Discuss the growth rate for new business and new jobs within the city over the last 3 years, and whether this budget provides adequate funding and resources.</a:t>
            </a:r>
            <a:endParaRPr lang="en-US" dirty="0">
              <a:solidFill>
                <a:srgbClr val="00B050"/>
              </a:solidFill>
              <a:ea typeface="Calibri"/>
              <a:cs typeface="Calibri"/>
            </a:endParaRPr>
          </a:p>
          <a:p>
            <a:pPr marL="0" indent="0">
              <a:buNone/>
            </a:pPr>
            <a:endParaRPr lang="en-US" dirty="0"/>
          </a:p>
        </p:txBody>
      </p:sp>
      <p:sp>
        <p:nvSpPr>
          <p:cNvPr id="3" name="Content Placeholder 2">
            <a:extLst>
              <a:ext uri="{FF2B5EF4-FFF2-40B4-BE49-F238E27FC236}">
                <a16:creationId xmlns:a16="http://schemas.microsoft.com/office/drawing/2014/main" id="{367C8732-725D-75BA-8EEE-001FA76E9C81}"/>
              </a:ext>
            </a:extLst>
          </p:cNvPr>
          <p:cNvSpPr>
            <a:spLocks noGrp="1"/>
          </p:cNvSpPr>
          <p:nvPr>
            <p:ph sz="half" idx="13"/>
          </p:nvPr>
        </p:nvSpPr>
        <p:spPr/>
        <p:txBody>
          <a:bodyPr>
            <a:normAutofit lnSpcReduction="10000"/>
          </a:bodyPr>
          <a:lstStyle/>
          <a:p>
            <a:r>
              <a:rPr lang="en-US" dirty="0"/>
              <a:t>Question 4.</a:t>
            </a:r>
          </a:p>
        </p:txBody>
      </p:sp>
    </p:spTree>
    <p:extLst>
      <p:ext uri="{BB962C8B-B14F-4D97-AF65-F5344CB8AC3E}">
        <p14:creationId xmlns:p14="http://schemas.microsoft.com/office/powerpoint/2010/main" val="836676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B3F68-867E-B3FA-50F4-050E0EDBC6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3FCB25-9A61-7982-BF20-B239DFF466ED}"/>
              </a:ext>
            </a:extLst>
          </p:cNvPr>
          <p:cNvSpPr>
            <a:spLocks noGrp="1"/>
          </p:cNvSpPr>
          <p:nvPr>
            <p:ph sz="half" idx="13"/>
          </p:nvPr>
        </p:nvSpPr>
        <p:spPr/>
        <p:txBody>
          <a:bodyPr>
            <a:normAutofit lnSpcReduction="10000"/>
          </a:bodyPr>
          <a:lstStyle/>
          <a:p>
            <a:r>
              <a:rPr lang="en-US" dirty="0"/>
              <a:t>Question 4. Answer</a:t>
            </a:r>
          </a:p>
        </p:txBody>
      </p:sp>
      <p:graphicFrame>
        <p:nvGraphicFramePr>
          <p:cNvPr id="15" name="Content Placeholder 14">
            <a:extLst>
              <a:ext uri="{FF2B5EF4-FFF2-40B4-BE49-F238E27FC236}">
                <a16:creationId xmlns:a16="http://schemas.microsoft.com/office/drawing/2014/main" id="{E8D12033-26A3-B9BF-8DC1-2FDAFD1A4015}"/>
              </a:ext>
            </a:extLst>
          </p:cNvPr>
          <p:cNvGraphicFramePr>
            <a:graphicFrameLocks noGrp="1"/>
          </p:cNvGraphicFramePr>
          <p:nvPr>
            <p:ph sz="half" idx="2"/>
            <p:extLst>
              <p:ext uri="{D42A27DB-BD31-4B8C-83A1-F6EECF244321}">
                <p14:modId xmlns:p14="http://schemas.microsoft.com/office/powerpoint/2010/main" val="2627060290"/>
              </p:ext>
            </p:extLst>
          </p:nvPr>
        </p:nvGraphicFramePr>
        <p:xfrm>
          <a:off x="0" y="1872871"/>
          <a:ext cx="12192000" cy="4998752"/>
        </p:xfrm>
        <a:graphic>
          <a:graphicData uri="http://schemas.openxmlformats.org/drawingml/2006/table">
            <a:tbl>
              <a:tblPr>
                <a:tableStyleId>{8799B23B-EC83-4686-B30A-512413B5E67A}</a:tableStyleId>
              </a:tblPr>
              <a:tblGrid>
                <a:gridCol w="3527562">
                  <a:extLst>
                    <a:ext uri="{9D8B030D-6E8A-4147-A177-3AD203B41FA5}">
                      <a16:colId xmlns:a16="http://schemas.microsoft.com/office/drawing/2014/main" val="3144743945"/>
                    </a:ext>
                  </a:extLst>
                </a:gridCol>
                <a:gridCol w="1168875">
                  <a:extLst>
                    <a:ext uri="{9D8B030D-6E8A-4147-A177-3AD203B41FA5}">
                      <a16:colId xmlns:a16="http://schemas.microsoft.com/office/drawing/2014/main" val="502782744"/>
                    </a:ext>
                  </a:extLst>
                </a:gridCol>
                <a:gridCol w="1408799">
                  <a:extLst>
                    <a:ext uri="{9D8B030D-6E8A-4147-A177-3AD203B41FA5}">
                      <a16:colId xmlns:a16="http://schemas.microsoft.com/office/drawing/2014/main" val="2865581995"/>
                    </a:ext>
                  </a:extLst>
                </a:gridCol>
                <a:gridCol w="1209964">
                  <a:extLst>
                    <a:ext uri="{9D8B030D-6E8A-4147-A177-3AD203B41FA5}">
                      <a16:colId xmlns:a16="http://schemas.microsoft.com/office/drawing/2014/main" val="3126705039"/>
                    </a:ext>
                  </a:extLst>
                </a:gridCol>
                <a:gridCol w="1745673">
                  <a:extLst>
                    <a:ext uri="{9D8B030D-6E8A-4147-A177-3AD203B41FA5}">
                      <a16:colId xmlns:a16="http://schemas.microsoft.com/office/drawing/2014/main" val="2648540606"/>
                    </a:ext>
                  </a:extLst>
                </a:gridCol>
                <a:gridCol w="1283484">
                  <a:extLst>
                    <a:ext uri="{9D8B030D-6E8A-4147-A177-3AD203B41FA5}">
                      <a16:colId xmlns:a16="http://schemas.microsoft.com/office/drawing/2014/main" val="3778463179"/>
                    </a:ext>
                  </a:extLst>
                </a:gridCol>
                <a:gridCol w="1847643">
                  <a:extLst>
                    <a:ext uri="{9D8B030D-6E8A-4147-A177-3AD203B41FA5}">
                      <a16:colId xmlns:a16="http://schemas.microsoft.com/office/drawing/2014/main" val="1631769325"/>
                    </a:ext>
                  </a:extLst>
                </a:gridCol>
              </a:tblGrid>
              <a:tr h="198822">
                <a:tc>
                  <a:txBody>
                    <a:bodyPr/>
                    <a:lstStyle/>
                    <a:p>
                      <a:pPr algn="ctr" fontAlgn="b">
                        <a:buNone/>
                      </a:pPr>
                      <a:endParaRPr lang="en-US" sz="1400" b="0" i="0" u="none" strike="noStrike">
                        <a:solidFill>
                          <a:srgbClr val="000000"/>
                        </a:solidFill>
                        <a:effectLst/>
                        <a:latin typeface="Aptos Narrow" panose="020B0004020202020204" pitchFamily="34" charset="0"/>
                      </a:endParaRPr>
                    </a:p>
                  </a:txBody>
                  <a:tcPr marL="5569" marR="5569" marT="5569" marB="0" anchor="b"/>
                </a:tc>
                <a:tc gridSpan="2">
                  <a:txBody>
                    <a:bodyPr/>
                    <a:lstStyle/>
                    <a:p>
                      <a:pPr algn="ctr" fontAlgn="b">
                        <a:buNone/>
                      </a:pPr>
                      <a:r>
                        <a:rPr lang="en-US" sz="1400" u="none" strike="noStrike" dirty="0">
                          <a:effectLst/>
                        </a:rPr>
                        <a:t>2022</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4"/>
                    </a:solidFill>
                  </a:tcPr>
                </a:tc>
                <a:tc hMerge="1">
                  <a:txBody>
                    <a:bodyPr/>
                    <a:lstStyle/>
                    <a:p>
                      <a:endParaRPr lang="en-US"/>
                    </a:p>
                  </a:txBody>
                  <a:tcPr/>
                </a:tc>
                <a:tc gridSpan="2">
                  <a:txBody>
                    <a:bodyPr/>
                    <a:lstStyle/>
                    <a:p>
                      <a:pPr algn="ctr" fontAlgn="b">
                        <a:buNone/>
                      </a:pPr>
                      <a:r>
                        <a:rPr lang="en-US" sz="1400" u="none" strike="noStrike" dirty="0">
                          <a:effectLst/>
                        </a:rPr>
                        <a:t>2023</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4"/>
                    </a:solidFill>
                  </a:tcPr>
                </a:tc>
                <a:tc hMerge="1">
                  <a:txBody>
                    <a:bodyPr/>
                    <a:lstStyle/>
                    <a:p>
                      <a:endParaRPr lang="en-US"/>
                    </a:p>
                  </a:txBody>
                  <a:tcPr/>
                </a:tc>
                <a:tc gridSpan="2">
                  <a:txBody>
                    <a:bodyPr/>
                    <a:lstStyle/>
                    <a:p>
                      <a:pPr algn="ctr" fontAlgn="b">
                        <a:buNone/>
                      </a:pPr>
                      <a:r>
                        <a:rPr lang="en-US" sz="1400" u="none" strike="noStrike" dirty="0">
                          <a:effectLst/>
                        </a:rPr>
                        <a:t>2024</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4"/>
                    </a:solidFill>
                  </a:tcPr>
                </a:tc>
                <a:tc hMerge="1">
                  <a:txBody>
                    <a:bodyPr/>
                    <a:lstStyle/>
                    <a:p>
                      <a:endParaRPr lang="en-US"/>
                    </a:p>
                  </a:txBody>
                  <a:tcPr/>
                </a:tc>
                <a:extLst>
                  <a:ext uri="{0D108BD9-81ED-4DB2-BD59-A6C34878D82A}">
                    <a16:rowId xmlns:a16="http://schemas.microsoft.com/office/drawing/2014/main" val="3028566011"/>
                  </a:ext>
                </a:extLst>
              </a:tr>
              <a:tr h="198822">
                <a:tc>
                  <a:txBody>
                    <a:bodyPr/>
                    <a:lstStyle/>
                    <a:p>
                      <a:pPr algn="ctr" fontAlgn="b">
                        <a:buNone/>
                      </a:pPr>
                      <a:r>
                        <a:rPr lang="en-US" sz="1400" u="none" strike="noStrike" dirty="0">
                          <a:effectLst/>
                        </a:rPr>
                        <a:t>Industry</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tc>
                  <a:txBody>
                    <a:bodyPr/>
                    <a:lstStyle/>
                    <a:p>
                      <a:pPr algn="l" fontAlgn="b">
                        <a:buNone/>
                      </a:pPr>
                      <a:r>
                        <a:rPr lang="en-US" sz="1400" u="none" strike="noStrike" dirty="0">
                          <a:effectLst/>
                        </a:rPr>
                        <a:t>Employment</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tc>
                  <a:txBody>
                    <a:bodyPr/>
                    <a:lstStyle/>
                    <a:p>
                      <a:pPr algn="l" fontAlgn="b">
                        <a:buNone/>
                      </a:pPr>
                      <a:r>
                        <a:rPr lang="en-US" sz="1400" u="none" strike="noStrike" dirty="0">
                          <a:effectLst/>
                        </a:rPr>
                        <a:t>Payroll</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tc>
                  <a:txBody>
                    <a:bodyPr/>
                    <a:lstStyle/>
                    <a:p>
                      <a:pPr algn="l" fontAlgn="b">
                        <a:buNone/>
                      </a:pPr>
                      <a:r>
                        <a:rPr lang="en-US" sz="1400" u="none" strike="noStrike" dirty="0">
                          <a:effectLst/>
                        </a:rPr>
                        <a:t>Employment</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tc>
                  <a:txBody>
                    <a:bodyPr/>
                    <a:lstStyle/>
                    <a:p>
                      <a:pPr algn="l" fontAlgn="b">
                        <a:buNone/>
                      </a:pPr>
                      <a:r>
                        <a:rPr lang="en-US" sz="1400" u="none" strike="noStrike" dirty="0">
                          <a:effectLst/>
                        </a:rPr>
                        <a:t>Payroll</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tc>
                  <a:txBody>
                    <a:bodyPr/>
                    <a:lstStyle/>
                    <a:p>
                      <a:pPr algn="l" fontAlgn="b">
                        <a:buNone/>
                      </a:pPr>
                      <a:r>
                        <a:rPr lang="en-US" sz="1400" u="none" strike="noStrike" dirty="0">
                          <a:effectLst/>
                        </a:rPr>
                        <a:t>Employment</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tc>
                  <a:txBody>
                    <a:bodyPr/>
                    <a:lstStyle/>
                    <a:p>
                      <a:pPr algn="l" fontAlgn="b">
                        <a:buNone/>
                      </a:pPr>
                      <a:r>
                        <a:rPr lang="en-US" sz="1400" u="none" strike="noStrike" dirty="0">
                          <a:effectLst/>
                        </a:rPr>
                        <a:t>Payroll</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bg2"/>
                    </a:solidFill>
                  </a:tcPr>
                </a:tc>
                <a:extLst>
                  <a:ext uri="{0D108BD9-81ED-4DB2-BD59-A6C34878D82A}">
                    <a16:rowId xmlns:a16="http://schemas.microsoft.com/office/drawing/2014/main" val="230068686"/>
                  </a:ext>
                </a:extLst>
              </a:tr>
              <a:tr h="253383">
                <a:tc>
                  <a:txBody>
                    <a:bodyPr/>
                    <a:lstStyle/>
                    <a:p>
                      <a:pPr algn="ctr" fontAlgn="b">
                        <a:buNone/>
                      </a:pPr>
                      <a:r>
                        <a:rPr lang="en-US" sz="1400" b="1" u="none" strike="noStrike" dirty="0">
                          <a:effectLst/>
                        </a:rPr>
                        <a:t>All Industries</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tc>
                  <a:txBody>
                    <a:bodyPr/>
                    <a:lstStyle/>
                    <a:p>
                      <a:pPr algn="l" fontAlgn="b">
                        <a:buNone/>
                      </a:pPr>
                      <a:r>
                        <a:rPr lang="en-US" sz="1400" b="1" u="none" strike="noStrike" dirty="0">
                          <a:effectLst/>
                        </a:rPr>
                        <a:t>47,305</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tc>
                  <a:txBody>
                    <a:bodyPr/>
                    <a:lstStyle/>
                    <a:p>
                      <a:pPr algn="l" fontAlgn="b">
                        <a:buNone/>
                      </a:pPr>
                      <a:r>
                        <a:rPr lang="en-US" sz="1400" b="1" u="none" strike="noStrike" dirty="0">
                          <a:effectLst/>
                        </a:rPr>
                        <a:t> $1,162,403,913 </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tc>
                  <a:txBody>
                    <a:bodyPr/>
                    <a:lstStyle/>
                    <a:p>
                      <a:pPr algn="l" fontAlgn="b">
                        <a:buNone/>
                      </a:pPr>
                      <a:r>
                        <a:rPr lang="en-US" sz="1400" b="1" u="none" strike="noStrike" dirty="0">
                          <a:effectLst/>
                        </a:rPr>
                        <a:t>48,359</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tc>
                  <a:txBody>
                    <a:bodyPr/>
                    <a:lstStyle/>
                    <a:p>
                      <a:pPr algn="l" fontAlgn="b">
                        <a:buNone/>
                      </a:pPr>
                      <a:r>
                        <a:rPr lang="en-US" sz="1400" b="1" u="none" strike="noStrike" dirty="0">
                          <a:effectLst/>
                        </a:rPr>
                        <a:t> $1,200,224,486 </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tc>
                  <a:txBody>
                    <a:bodyPr/>
                    <a:lstStyle/>
                    <a:p>
                      <a:pPr algn="l" fontAlgn="b">
                        <a:buNone/>
                      </a:pPr>
                      <a:r>
                        <a:rPr lang="en-US" sz="1400" b="1" u="none" strike="noStrike" dirty="0">
                          <a:effectLst/>
                        </a:rPr>
                        <a:t>50,423</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tc>
                  <a:txBody>
                    <a:bodyPr/>
                    <a:lstStyle/>
                    <a:p>
                      <a:pPr algn="l" fontAlgn="b">
                        <a:buNone/>
                      </a:pPr>
                      <a:r>
                        <a:rPr lang="en-US" sz="1400" b="1" u="none" strike="noStrike" dirty="0">
                          <a:effectLst/>
                        </a:rPr>
                        <a:t> $1,342,599,580 </a:t>
                      </a:r>
                      <a:endParaRPr lang="en-US" sz="1400" b="1" i="0" u="none" strike="noStrike" dirty="0">
                        <a:solidFill>
                          <a:srgbClr val="000000"/>
                        </a:solidFill>
                        <a:effectLst/>
                        <a:latin typeface="Aptos Narrow" panose="020B0004020202020204" pitchFamily="34" charset="0"/>
                      </a:endParaRPr>
                    </a:p>
                  </a:txBody>
                  <a:tcPr marL="5569" marR="5569" marT="5569" marB="0" anchor="b">
                    <a:solidFill>
                      <a:schemeClr val="accent1"/>
                    </a:solidFill>
                  </a:tcPr>
                </a:tc>
                <a:extLst>
                  <a:ext uri="{0D108BD9-81ED-4DB2-BD59-A6C34878D82A}">
                    <a16:rowId xmlns:a16="http://schemas.microsoft.com/office/drawing/2014/main" val="2232011803"/>
                  </a:ext>
                </a:extLst>
              </a:tr>
              <a:tr h="253383">
                <a:tc>
                  <a:txBody>
                    <a:bodyPr/>
                    <a:lstStyle/>
                    <a:p>
                      <a:pPr algn="ctr" fontAlgn="b">
                        <a:buNone/>
                      </a:pPr>
                      <a:r>
                        <a:rPr lang="en-US" sz="1400" u="none" strike="noStrike" dirty="0">
                          <a:effectLst/>
                        </a:rPr>
                        <a:t>Construction</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1,193</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$26,348,165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1,268</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$29,776,293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1,196</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$31,287,773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48361378"/>
                  </a:ext>
                </a:extLst>
              </a:tr>
              <a:tr h="253383">
                <a:tc>
                  <a:txBody>
                    <a:bodyPr/>
                    <a:lstStyle/>
                    <a:p>
                      <a:pPr algn="ctr" fontAlgn="b">
                        <a:buNone/>
                      </a:pPr>
                      <a:r>
                        <a:rPr lang="en-US" sz="1400" u="none" strike="noStrike" dirty="0">
                          <a:effectLst/>
                        </a:rPr>
                        <a:t>Manufacturing</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839</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$14,804,258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838</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$16,013,270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835</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$17,585,893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011111934"/>
                  </a:ext>
                </a:extLst>
              </a:tr>
              <a:tr h="253383">
                <a:tc>
                  <a:txBody>
                    <a:bodyPr/>
                    <a:lstStyle/>
                    <a:p>
                      <a:pPr algn="ctr" fontAlgn="b">
                        <a:buNone/>
                      </a:pPr>
                      <a:r>
                        <a:rPr lang="en-US" sz="1400" u="none" strike="noStrike" dirty="0">
                          <a:effectLst/>
                        </a:rPr>
                        <a:t>Wholesale Trade</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351</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$9,823,897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367</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$10,532,840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680</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$15,596,755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499216266"/>
                  </a:ext>
                </a:extLst>
              </a:tr>
              <a:tr h="253383">
                <a:tc>
                  <a:txBody>
                    <a:bodyPr/>
                    <a:lstStyle/>
                    <a:p>
                      <a:pPr algn="ctr" fontAlgn="b">
                        <a:buNone/>
                      </a:pPr>
                      <a:r>
                        <a:rPr lang="en-US" sz="1400" u="none" strike="noStrike" dirty="0">
                          <a:effectLst/>
                        </a:rPr>
                        <a:t>Retail Trade</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1,948</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$24,542,187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1,966</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$25,249,720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1,957</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$26,367,512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1852233986"/>
                  </a:ext>
                </a:extLst>
              </a:tr>
              <a:tr h="253383">
                <a:tc>
                  <a:txBody>
                    <a:bodyPr/>
                    <a:lstStyle/>
                    <a:p>
                      <a:pPr algn="ctr" fontAlgn="b">
                        <a:buNone/>
                      </a:pPr>
                      <a:r>
                        <a:rPr lang="en-US" sz="1400" u="none" strike="noStrike" dirty="0">
                          <a:effectLst/>
                        </a:rPr>
                        <a:t>Transportation and Warehousing</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1,148</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$19,178,862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1,149</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$20,038,475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1,191</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$22,848,067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438998235"/>
                  </a:ext>
                </a:extLst>
              </a:tr>
              <a:tr h="253383">
                <a:tc>
                  <a:txBody>
                    <a:bodyPr/>
                    <a:lstStyle/>
                    <a:p>
                      <a:pPr algn="ctr" fontAlgn="b">
                        <a:buNone/>
                      </a:pPr>
                      <a:r>
                        <a:rPr lang="en-US" sz="1400" u="none" strike="noStrike" dirty="0">
                          <a:effectLst/>
                        </a:rPr>
                        <a:t>Information</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73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$1,982,032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247</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$6,664,457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76</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$2,596,376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819601509"/>
                  </a:ext>
                </a:extLst>
              </a:tr>
              <a:tr h="253383">
                <a:tc>
                  <a:txBody>
                    <a:bodyPr/>
                    <a:lstStyle/>
                    <a:p>
                      <a:pPr algn="ctr" fontAlgn="b">
                        <a:buNone/>
                      </a:pPr>
                      <a:r>
                        <a:rPr lang="en-US" sz="1400" u="none" strike="noStrike" dirty="0">
                          <a:effectLst/>
                        </a:rPr>
                        <a:t>Finance and Insurance</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11,622</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$379,361,040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11,511</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$403,596,037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10,971</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$414,134,447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2069887622"/>
                  </a:ext>
                </a:extLst>
              </a:tr>
              <a:tr h="253383">
                <a:tc>
                  <a:txBody>
                    <a:bodyPr/>
                    <a:lstStyle/>
                    <a:p>
                      <a:pPr algn="ctr" fontAlgn="b">
                        <a:buNone/>
                      </a:pPr>
                      <a:r>
                        <a:rPr lang="en-US" sz="1400" u="none" strike="noStrike" dirty="0">
                          <a:effectLst/>
                        </a:rPr>
                        <a:t>Real Estate and Rental and Leasing</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960</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$19,356,609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803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$14,530,432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1,313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$30,544,520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580585826"/>
                  </a:ext>
                </a:extLst>
              </a:tr>
              <a:tr h="253383">
                <a:tc>
                  <a:txBody>
                    <a:bodyPr/>
                    <a:lstStyle/>
                    <a:p>
                      <a:pPr algn="ctr" fontAlgn="b">
                        <a:buNone/>
                      </a:pPr>
                      <a:r>
                        <a:rPr lang="en-US" sz="1400" u="none" strike="noStrike" dirty="0">
                          <a:effectLst/>
                        </a:rPr>
                        <a:t>Professional and Technical Services</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5,127</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$301,837,465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5,061</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$285,383,109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5,237</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$344,160,523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1256573057"/>
                  </a:ext>
                </a:extLst>
              </a:tr>
              <a:tr h="253383">
                <a:tc>
                  <a:txBody>
                    <a:bodyPr/>
                    <a:lstStyle/>
                    <a:p>
                      <a:pPr algn="ctr" fontAlgn="b">
                        <a:buNone/>
                      </a:pPr>
                      <a:r>
                        <a:rPr lang="en-US" sz="1400" u="none" strike="noStrike">
                          <a:effectLst/>
                        </a:rPr>
                        <a:t>Management of Companies and Enterprises</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1,209</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$41,912,747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1,166</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$39,673,101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1,083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$37,753,639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1825341082"/>
                  </a:ext>
                </a:extLst>
              </a:tr>
              <a:tr h="253383">
                <a:tc>
                  <a:txBody>
                    <a:bodyPr/>
                    <a:lstStyle/>
                    <a:p>
                      <a:pPr algn="ctr" fontAlgn="b">
                        <a:buNone/>
                      </a:pPr>
                      <a:r>
                        <a:rPr lang="en-US" sz="1400" u="none" strike="noStrike" dirty="0">
                          <a:effectLst/>
                        </a:rPr>
                        <a:t>Administrative and Waste Services</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2,203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$40,231,475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2,396</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$39,005,526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2,580</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$45,900,575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561959086"/>
                  </a:ext>
                </a:extLst>
              </a:tr>
              <a:tr h="253383">
                <a:tc>
                  <a:txBody>
                    <a:bodyPr/>
                    <a:lstStyle/>
                    <a:p>
                      <a:pPr algn="ctr" fontAlgn="b">
                        <a:buNone/>
                      </a:pPr>
                      <a:r>
                        <a:rPr lang="en-US" sz="1400" u="none" strike="noStrike" dirty="0">
                          <a:effectLst/>
                        </a:rPr>
                        <a:t>Educational Services</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776</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$8,725,826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709</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$8,099,120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807</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$10,427,850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2484735704"/>
                  </a:ext>
                </a:extLst>
              </a:tr>
              <a:tr h="253383">
                <a:tc>
                  <a:txBody>
                    <a:bodyPr/>
                    <a:lstStyle/>
                    <a:p>
                      <a:pPr algn="ctr" fontAlgn="b">
                        <a:buNone/>
                      </a:pPr>
                      <a:r>
                        <a:rPr lang="en-US" sz="1400" u="none" strike="noStrike" dirty="0">
                          <a:effectLst/>
                        </a:rPr>
                        <a:t>Health Care and Social Assistance</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6,323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$81,147,852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6,862</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$94,451,869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7,836</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$110,338,715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1864645247"/>
                  </a:ext>
                </a:extLst>
              </a:tr>
              <a:tr h="253383">
                <a:tc>
                  <a:txBody>
                    <a:bodyPr/>
                    <a:lstStyle/>
                    <a:p>
                      <a:pPr algn="ctr" fontAlgn="b">
                        <a:buNone/>
                      </a:pPr>
                      <a:r>
                        <a:rPr lang="en-US" sz="1400" u="none" strike="noStrike" dirty="0">
                          <a:effectLst/>
                        </a:rPr>
                        <a:t>Arts, Entertainment, and Recreation</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544</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$4,736,453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725</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$5,513,956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700</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$6,032,650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612363542"/>
                  </a:ext>
                </a:extLst>
              </a:tr>
              <a:tr h="253383">
                <a:tc>
                  <a:txBody>
                    <a:bodyPr/>
                    <a:lstStyle/>
                    <a:p>
                      <a:pPr algn="ctr" fontAlgn="b">
                        <a:buNone/>
                      </a:pPr>
                      <a:r>
                        <a:rPr lang="en-US" sz="1400" u="none" strike="noStrike" dirty="0">
                          <a:effectLst/>
                        </a:rPr>
                        <a:t>Accommodation and Food Services</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2,230</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$16,164,129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2,197</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$17,079,742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2,473</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$19,942,258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1274412624"/>
                  </a:ext>
                </a:extLst>
              </a:tr>
              <a:tr h="253383">
                <a:tc>
                  <a:txBody>
                    <a:bodyPr/>
                    <a:lstStyle/>
                    <a:p>
                      <a:pPr algn="ctr" fontAlgn="b">
                        <a:buNone/>
                      </a:pPr>
                      <a:r>
                        <a:rPr lang="en-US" sz="1400" u="none" strike="noStrike" dirty="0">
                          <a:effectLst/>
                        </a:rPr>
                        <a:t>Other Services, Except Public Administration</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1,174</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$13,569,839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1,320</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$17,192,021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1,347</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$25,895,945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256021825"/>
                  </a:ext>
                </a:extLst>
              </a:tr>
              <a:tr h="253383">
                <a:tc>
                  <a:txBody>
                    <a:bodyPr/>
                    <a:lstStyle/>
                    <a:p>
                      <a:pPr algn="ctr" fontAlgn="b">
                        <a:buNone/>
                      </a:pPr>
                      <a:r>
                        <a:rPr lang="en-US" sz="1400" u="none" strike="noStrike" dirty="0">
                          <a:effectLst/>
                        </a:rPr>
                        <a:t>Total Government</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8,754</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$137,358,793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9,108</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$147,499,936 </a:t>
                      </a:r>
                      <a:endParaRPr lang="en-US" sz="1400" b="0" i="0" u="none" strike="noStrike" dirty="0">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a:effectLst/>
                        </a:rPr>
                        <a:t>9,215</a:t>
                      </a:r>
                      <a:endParaRPr lang="en-US" sz="1400" b="0" i="0" u="none" strike="noStrike">
                        <a:solidFill>
                          <a:srgbClr val="000000"/>
                        </a:solidFill>
                        <a:effectLst/>
                        <a:latin typeface="Aptos Narrow" panose="020B0004020202020204" pitchFamily="34" charset="0"/>
                      </a:endParaRPr>
                    </a:p>
                  </a:txBody>
                  <a:tcPr marL="5569" marR="5569" marT="5569" marB="0" anchor="b"/>
                </a:tc>
                <a:tc>
                  <a:txBody>
                    <a:bodyPr/>
                    <a:lstStyle/>
                    <a:p>
                      <a:pPr algn="l" fontAlgn="b">
                        <a:buNone/>
                      </a:pPr>
                      <a:r>
                        <a:rPr lang="en-US" sz="1400" u="none" strike="noStrike" dirty="0">
                          <a:effectLst/>
                        </a:rPr>
                        <a:t> $154,127,387 </a:t>
                      </a:r>
                      <a:endParaRPr lang="en-US" sz="1400" b="0" i="0" u="none" strike="noStrike" dirty="0">
                        <a:solidFill>
                          <a:srgbClr val="000000"/>
                        </a:solidFill>
                        <a:effectLst/>
                        <a:latin typeface="Aptos Narrow" panose="020B0004020202020204" pitchFamily="34" charset="0"/>
                      </a:endParaRPr>
                    </a:p>
                  </a:txBody>
                  <a:tcPr marL="5569" marR="5569" marT="5569" marB="0" anchor="b"/>
                </a:tc>
                <a:extLst>
                  <a:ext uri="{0D108BD9-81ED-4DB2-BD59-A6C34878D82A}">
                    <a16:rowId xmlns:a16="http://schemas.microsoft.com/office/drawing/2014/main" val="3006367403"/>
                  </a:ext>
                </a:extLst>
              </a:tr>
            </a:tbl>
          </a:graphicData>
        </a:graphic>
      </p:graphicFrame>
      <p:sp>
        <p:nvSpPr>
          <p:cNvPr id="16" name="Content Placeholder 2">
            <a:extLst>
              <a:ext uri="{FF2B5EF4-FFF2-40B4-BE49-F238E27FC236}">
                <a16:creationId xmlns:a16="http://schemas.microsoft.com/office/drawing/2014/main" id="{148F8487-07E5-2830-B5C0-2698F3187C64}"/>
              </a:ext>
            </a:extLst>
          </p:cNvPr>
          <p:cNvSpPr txBox="1">
            <a:spLocks/>
          </p:cNvSpPr>
          <p:nvPr/>
        </p:nvSpPr>
        <p:spPr>
          <a:xfrm>
            <a:off x="236744" y="1544089"/>
            <a:ext cx="9773291" cy="4738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u="sng" dirty="0"/>
              <a:t>Wilmington Employment and Wages by Industry 2022-2024 (Source: Department of Labor)</a:t>
            </a:r>
          </a:p>
        </p:txBody>
      </p:sp>
    </p:spTree>
    <p:extLst>
      <p:ext uri="{BB962C8B-B14F-4D97-AF65-F5344CB8AC3E}">
        <p14:creationId xmlns:p14="http://schemas.microsoft.com/office/powerpoint/2010/main" val="1387481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72DD9-4A6C-500C-DCF7-F7199A04B51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5BFAC9-0A53-A14F-7D95-3085A66D839E}"/>
              </a:ext>
            </a:extLst>
          </p:cNvPr>
          <p:cNvSpPr>
            <a:spLocks noGrp="1"/>
          </p:cNvSpPr>
          <p:nvPr>
            <p:ph sz="half" idx="2"/>
          </p:nvPr>
        </p:nvSpPr>
        <p:spPr/>
        <p:txBody>
          <a:bodyPr>
            <a:normAutofit lnSpcReduction="10000"/>
          </a:bodyPr>
          <a:lstStyle/>
          <a:p>
            <a:r>
              <a:rPr lang="en-US" sz="2400" dirty="0"/>
              <a:t>Across all industries, employment in the City of Wilmington increased by 3,118 and payroll increased by $180M from 2022 to 2024</a:t>
            </a:r>
          </a:p>
          <a:p>
            <a:r>
              <a:rPr lang="en-US" sz="2400" dirty="0">
                <a:ea typeface="Calibri"/>
                <a:cs typeface="Calibri"/>
              </a:rPr>
              <a:t>Top Industries by employment are Finance and Insurance, Professional and Technical Services, Government, and Health Care and Social Assistance</a:t>
            </a:r>
          </a:p>
          <a:p>
            <a:pPr lvl="1"/>
            <a:r>
              <a:rPr lang="en-US" sz="2000" dirty="0">
                <a:ea typeface="Calibri"/>
                <a:cs typeface="Calibri"/>
              </a:rPr>
              <a:t>33,259 out of 50,423 jobs in Wilmington (66%)</a:t>
            </a:r>
          </a:p>
          <a:p>
            <a:r>
              <a:rPr lang="en-US" sz="2400" dirty="0">
                <a:ea typeface="Calibri"/>
                <a:cs typeface="Calibri"/>
              </a:rPr>
              <a:t>Industries with the largest employment percentage gains since 2022 include:</a:t>
            </a:r>
          </a:p>
          <a:p>
            <a:pPr lvl="1"/>
            <a:r>
              <a:rPr lang="en-US" sz="2000" dirty="0">
                <a:ea typeface="Calibri"/>
                <a:cs typeface="Calibri"/>
              </a:rPr>
              <a:t>Wholesale Trade (93% employment increase, 58% payroll increase)</a:t>
            </a:r>
          </a:p>
          <a:p>
            <a:pPr lvl="1"/>
            <a:r>
              <a:rPr lang="en-US" sz="2000" dirty="0">
                <a:ea typeface="Calibri"/>
                <a:cs typeface="Calibri"/>
              </a:rPr>
              <a:t>Real Estate and Rental and Leasing (37% employment increase, 57% payroll increase)</a:t>
            </a:r>
          </a:p>
          <a:p>
            <a:pPr lvl="1"/>
            <a:r>
              <a:rPr lang="en-US" sz="2000" dirty="0">
                <a:ea typeface="Calibri"/>
                <a:cs typeface="Calibri"/>
              </a:rPr>
              <a:t>Arts, Entertainment, and Recreation (29% employment increase, 27% payroll increase)</a:t>
            </a:r>
          </a:p>
          <a:p>
            <a:pPr lvl="1"/>
            <a:r>
              <a:rPr lang="en-US" sz="2000" dirty="0">
                <a:ea typeface="Calibri"/>
                <a:cs typeface="Calibri"/>
              </a:rPr>
              <a:t>Health Care and Social Assistance (24% employment increase, 36% payroll increase)</a:t>
            </a:r>
          </a:p>
          <a:p>
            <a:r>
              <a:rPr lang="en-US" sz="2400" dirty="0">
                <a:ea typeface="Calibri"/>
                <a:cs typeface="Calibri"/>
              </a:rPr>
              <a:t>The proposed budget provides adequate funding for consulting and advertising in the operating budget and Strategic Funds for business attraction, retention and expansion.</a:t>
            </a:r>
          </a:p>
          <a:p>
            <a:pPr lvl="1"/>
            <a:endParaRPr lang="en-US" sz="2000" dirty="0">
              <a:solidFill>
                <a:srgbClr val="00B050"/>
              </a:solidFill>
              <a:ea typeface="Calibri"/>
              <a:cs typeface="Calibri"/>
            </a:endParaRPr>
          </a:p>
          <a:p>
            <a:pPr lvl="1"/>
            <a:endParaRPr lang="en-US" sz="2000" dirty="0">
              <a:solidFill>
                <a:srgbClr val="00B050"/>
              </a:solidFill>
              <a:ea typeface="Calibri"/>
              <a:cs typeface="Calibri"/>
            </a:endParaRPr>
          </a:p>
          <a:p>
            <a:endParaRPr lang="en-US" sz="2400" dirty="0">
              <a:solidFill>
                <a:srgbClr val="00B050"/>
              </a:solidFill>
              <a:ea typeface="Calibri"/>
              <a:cs typeface="Calibri"/>
            </a:endParaRPr>
          </a:p>
          <a:p>
            <a:pPr marL="0" indent="0">
              <a:buNone/>
            </a:pPr>
            <a:endParaRPr lang="en-US" sz="2400" dirty="0"/>
          </a:p>
        </p:txBody>
      </p:sp>
      <p:sp>
        <p:nvSpPr>
          <p:cNvPr id="3" name="Content Placeholder 2">
            <a:extLst>
              <a:ext uri="{FF2B5EF4-FFF2-40B4-BE49-F238E27FC236}">
                <a16:creationId xmlns:a16="http://schemas.microsoft.com/office/drawing/2014/main" id="{BB7EA26D-1978-29A9-E0CC-527CF08D2E5B}"/>
              </a:ext>
            </a:extLst>
          </p:cNvPr>
          <p:cNvSpPr>
            <a:spLocks noGrp="1"/>
          </p:cNvSpPr>
          <p:nvPr>
            <p:ph sz="half" idx="13"/>
          </p:nvPr>
        </p:nvSpPr>
        <p:spPr/>
        <p:txBody>
          <a:bodyPr>
            <a:normAutofit lnSpcReduction="10000"/>
          </a:bodyPr>
          <a:lstStyle/>
          <a:p>
            <a:r>
              <a:rPr lang="en-US" dirty="0"/>
              <a:t>Question 4. Answer</a:t>
            </a:r>
          </a:p>
        </p:txBody>
      </p:sp>
    </p:spTree>
    <p:extLst>
      <p:ext uri="{BB962C8B-B14F-4D97-AF65-F5344CB8AC3E}">
        <p14:creationId xmlns:p14="http://schemas.microsoft.com/office/powerpoint/2010/main" val="1564940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8CB688-BAB9-8617-2D07-0CE99A553308}"/>
              </a:ext>
            </a:extLst>
          </p:cNvPr>
          <p:cNvSpPr>
            <a:spLocks noGrp="1"/>
          </p:cNvSpPr>
          <p:nvPr>
            <p:ph sz="half" idx="2"/>
          </p:nvPr>
        </p:nvSpPr>
        <p:spPr/>
        <p:txBody>
          <a:bodyPr/>
          <a:lstStyle/>
          <a:p>
            <a:pPr marL="0" indent="0">
              <a:buNone/>
            </a:pPr>
            <a:r>
              <a:rPr lang="en-US" dirty="0"/>
              <a:t>With the passage of SB#33, which basically authorizes large municipalities to designate Downtown Development Corridors, please share if this budget provides the necessary funding and resources for any incentives.</a:t>
            </a:r>
          </a:p>
          <a:p>
            <a:pPr marL="514350" indent="-514350">
              <a:buFont typeface="+mj-lt"/>
              <a:buAutoNum type="alphaLcParenR"/>
            </a:pPr>
            <a:r>
              <a:rPr lang="en-US" dirty="0"/>
              <a:t>Please share how the Corridor program will differ from existing DDD eligibility requirements and incentives.</a:t>
            </a:r>
          </a:p>
          <a:p>
            <a:pPr marL="514350" indent="-514350">
              <a:buFont typeface="+mj-lt"/>
              <a:buAutoNum type="alphaLcParenR"/>
            </a:pPr>
            <a:r>
              <a:rPr lang="en-US" dirty="0"/>
              <a:t>List all local incentives offered for eligible DDD project investments.</a:t>
            </a:r>
          </a:p>
          <a:p>
            <a:pPr marL="514350" indent="-514350">
              <a:buFont typeface="+mj-lt"/>
              <a:buAutoNum type="alphaLcParenR"/>
            </a:pPr>
            <a:r>
              <a:rPr lang="en-US" dirty="0"/>
              <a:t>Please share how DDD is marketed.</a:t>
            </a:r>
          </a:p>
          <a:p>
            <a:pPr marL="514350" indent="-514350">
              <a:buFont typeface="+mj-lt"/>
              <a:buAutoNum type="alphaLcParenR"/>
            </a:pPr>
            <a:r>
              <a:rPr lang="en-US" dirty="0"/>
              <a:t>Share any plans for nominating opportunity zones and how it can benefit Wilmington.</a:t>
            </a:r>
          </a:p>
        </p:txBody>
      </p:sp>
      <p:sp>
        <p:nvSpPr>
          <p:cNvPr id="3" name="Content Placeholder 2">
            <a:extLst>
              <a:ext uri="{FF2B5EF4-FFF2-40B4-BE49-F238E27FC236}">
                <a16:creationId xmlns:a16="http://schemas.microsoft.com/office/drawing/2014/main" id="{D7D8E4E1-830A-6178-FCF6-D78A0073B908}"/>
              </a:ext>
            </a:extLst>
          </p:cNvPr>
          <p:cNvSpPr>
            <a:spLocks noGrp="1"/>
          </p:cNvSpPr>
          <p:nvPr>
            <p:ph sz="half" idx="13"/>
          </p:nvPr>
        </p:nvSpPr>
        <p:spPr/>
        <p:txBody>
          <a:bodyPr>
            <a:normAutofit lnSpcReduction="10000"/>
          </a:bodyPr>
          <a:lstStyle/>
          <a:p>
            <a:r>
              <a:rPr lang="en-US" dirty="0"/>
              <a:t>Question 5.</a:t>
            </a:r>
          </a:p>
        </p:txBody>
      </p:sp>
    </p:spTree>
    <p:extLst>
      <p:ext uri="{BB962C8B-B14F-4D97-AF65-F5344CB8AC3E}">
        <p14:creationId xmlns:p14="http://schemas.microsoft.com/office/powerpoint/2010/main" val="1614456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3533C-05C9-5B9B-AD75-77B9328126E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76DAC0-DF13-A77D-E351-D8F4971E812B}"/>
              </a:ext>
            </a:extLst>
          </p:cNvPr>
          <p:cNvSpPr>
            <a:spLocks noGrp="1"/>
          </p:cNvSpPr>
          <p:nvPr>
            <p:ph sz="half" idx="2"/>
          </p:nvPr>
        </p:nvSpPr>
        <p:spPr/>
        <p:txBody>
          <a:bodyPr>
            <a:normAutofit fontScale="77500" lnSpcReduction="20000"/>
          </a:bodyPr>
          <a:lstStyle/>
          <a:p>
            <a:pPr marL="514350" indent="-514350">
              <a:buFont typeface="+mj-lt"/>
              <a:buAutoNum type="alphaLcParenR"/>
            </a:pPr>
            <a:r>
              <a:rPr lang="en-US" dirty="0"/>
              <a:t>SB#33 was signed by the Governor on 9/2/25, but the Office of State Planning Coordination have not produced guidelines for municipalities</a:t>
            </a:r>
          </a:p>
          <a:p>
            <a:pPr marL="971550" lvl="1" indent="-514350">
              <a:buFont typeface="+mj-lt"/>
              <a:buAutoNum type="alphaLcParenR"/>
            </a:pPr>
            <a:r>
              <a:rPr lang="en-US" dirty="0"/>
              <a:t>The DDD incentive offers up to a 20% rebate on construction costs after the project is completed.</a:t>
            </a:r>
          </a:p>
          <a:p>
            <a:pPr marL="971550" lvl="1" indent="-514350">
              <a:buFont typeface="+mj-lt"/>
              <a:buAutoNum type="alphaLcParenR"/>
            </a:pPr>
            <a:r>
              <a:rPr lang="en-US" dirty="0"/>
              <a:t>According to SB#33, one Corridor may be designated for each municipality as determined by the “Corridor plan”.</a:t>
            </a:r>
          </a:p>
          <a:p>
            <a:pPr marL="971550" lvl="1" indent="-514350">
              <a:buFont typeface="+mj-lt"/>
              <a:buAutoNum type="alphaLcParenR"/>
            </a:pPr>
            <a:r>
              <a:rPr lang="en-US" dirty="0"/>
              <a:t>“Downtown” means that portion of a city, town, or unincorporated area that traditionally comprises its central business district(s).</a:t>
            </a:r>
          </a:p>
          <a:p>
            <a:pPr marL="514350" indent="-514350">
              <a:buFont typeface="+mj-lt"/>
              <a:buAutoNum type="alphaLcParenR"/>
            </a:pPr>
            <a:r>
              <a:rPr lang="en-US" dirty="0"/>
              <a:t>Incentives offered for eligible DDD projects: Strategic Fund, A&amp;E Feasibility, Infrastructure &amp; Site Improvement, Property Tax Abatement, WEDCO, UDAG.</a:t>
            </a:r>
          </a:p>
          <a:p>
            <a:pPr marL="514350" indent="-514350">
              <a:buFont typeface="+mj-lt"/>
              <a:buAutoNum type="alphaLcParenR"/>
            </a:pPr>
            <a:r>
              <a:rPr lang="en-US" dirty="0"/>
              <a:t>DDD is marketed with mailers to eligible permit applicants meeting the minimum investment threshold of $25,000 in investment.</a:t>
            </a:r>
          </a:p>
          <a:p>
            <a:pPr marL="514350" indent="-514350">
              <a:buFont typeface="+mj-lt"/>
              <a:buAutoNum type="alphaLcParenR"/>
            </a:pPr>
            <a:r>
              <a:rPr lang="en-US" dirty="0"/>
              <a:t>17 Wilmington census tracts are eligible to apply. Applications from municipalities are due to the State on May 15</a:t>
            </a:r>
            <a:r>
              <a:rPr lang="en-US" baseline="30000" dirty="0"/>
              <a:t>th</a:t>
            </a:r>
            <a:r>
              <a:rPr lang="en-US" dirty="0"/>
              <a:t> and will be subsequently nominated by the Governor.</a:t>
            </a:r>
          </a:p>
          <a:p>
            <a:pPr lvl="1"/>
            <a:r>
              <a:rPr lang="en-US" dirty="0"/>
              <a:t>Opportunity Zones can spur additional private investment by allowing investors to defer, reduce, and potentially eliminate federal taxes on capital gains by reinvesting them into Qualified Opportunity Funds (QOFs) that invest in designated low-income communities. </a:t>
            </a:r>
          </a:p>
        </p:txBody>
      </p:sp>
      <p:sp>
        <p:nvSpPr>
          <p:cNvPr id="3" name="Content Placeholder 2">
            <a:extLst>
              <a:ext uri="{FF2B5EF4-FFF2-40B4-BE49-F238E27FC236}">
                <a16:creationId xmlns:a16="http://schemas.microsoft.com/office/drawing/2014/main" id="{081E1108-AA0F-09F7-F322-EA4B0498859C}"/>
              </a:ext>
            </a:extLst>
          </p:cNvPr>
          <p:cNvSpPr>
            <a:spLocks noGrp="1"/>
          </p:cNvSpPr>
          <p:nvPr>
            <p:ph sz="half" idx="13"/>
          </p:nvPr>
        </p:nvSpPr>
        <p:spPr/>
        <p:txBody>
          <a:bodyPr>
            <a:normAutofit lnSpcReduction="10000"/>
          </a:bodyPr>
          <a:lstStyle/>
          <a:p>
            <a:r>
              <a:rPr lang="en-US" dirty="0"/>
              <a:t>Question 5. Answer</a:t>
            </a:r>
          </a:p>
        </p:txBody>
      </p:sp>
    </p:spTree>
    <p:extLst>
      <p:ext uri="{BB962C8B-B14F-4D97-AF65-F5344CB8AC3E}">
        <p14:creationId xmlns:p14="http://schemas.microsoft.com/office/powerpoint/2010/main" val="4233891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EFEF20-C032-0C02-B302-226788CD7018}"/>
              </a:ext>
            </a:extLst>
          </p:cNvPr>
          <p:cNvSpPr>
            <a:spLocks noGrp="1"/>
          </p:cNvSpPr>
          <p:nvPr>
            <p:ph sz="half" idx="2"/>
          </p:nvPr>
        </p:nvSpPr>
        <p:spPr/>
        <p:txBody>
          <a:bodyPr>
            <a:normAutofit fontScale="92500" lnSpcReduction="10000"/>
          </a:bodyPr>
          <a:lstStyle/>
          <a:p>
            <a:pPr marL="0" indent="0">
              <a:buNone/>
            </a:pPr>
            <a:r>
              <a:rPr lang="en-US" dirty="0"/>
              <a:t>Considering that OED’s Fiscal Year 2027 Budget total </a:t>
            </a:r>
            <a:r>
              <a:rPr lang="en-US" b="1" u="sng" dirty="0"/>
              <a:t>~$1.5M</a:t>
            </a:r>
            <a:r>
              <a:rPr lang="en-US" dirty="0"/>
              <a:t>, please share if this budget provides the necessary funding and resources to address some of Council’s budget priorities:</a:t>
            </a:r>
          </a:p>
          <a:p>
            <a:pPr marL="514350" indent="-514350">
              <a:buFont typeface="+mj-lt"/>
              <a:buAutoNum type="alphaLcParenR"/>
            </a:pPr>
            <a:r>
              <a:rPr lang="en-US" dirty="0"/>
              <a:t>Disparity Report.</a:t>
            </a:r>
            <a:endParaRPr lang="en-US" dirty="0">
              <a:ea typeface="Calibri"/>
              <a:cs typeface="Calibri"/>
            </a:endParaRPr>
          </a:p>
          <a:p>
            <a:pPr marL="514350" indent="-514350">
              <a:buFont typeface="+mj-lt"/>
              <a:buAutoNum type="alphaLcParenR"/>
            </a:pPr>
            <a:r>
              <a:rPr lang="en-US" dirty="0"/>
              <a:t>DBE Program </a:t>
            </a:r>
            <a:r>
              <a:rPr lang="en-US" i="1" dirty="0"/>
              <a:t>(excluding Public Works contracts).</a:t>
            </a:r>
            <a:endParaRPr lang="en-US" i="1" dirty="0">
              <a:ea typeface="Calibri"/>
              <a:cs typeface="Calibri"/>
            </a:endParaRPr>
          </a:p>
          <a:p>
            <a:pPr lvl="1"/>
            <a:r>
              <a:rPr lang="en-US" dirty="0"/>
              <a:t>Share any participation goals for the DBE</a:t>
            </a:r>
            <a:endParaRPr lang="en-US" dirty="0">
              <a:ea typeface="Calibri"/>
              <a:cs typeface="Calibri"/>
            </a:endParaRPr>
          </a:p>
          <a:p>
            <a:pPr marL="514350" indent="-514350">
              <a:buFont typeface="+mj-lt"/>
              <a:buAutoNum type="alphaLcParenR"/>
            </a:pPr>
            <a:r>
              <a:rPr lang="en-US" dirty="0"/>
              <a:t>Promote and market various programs in the city of Wilmington to connect city residents, businesses, and protentional investors with opportunities </a:t>
            </a:r>
            <a:r>
              <a:rPr lang="en-US" i="1" dirty="0"/>
              <a:t>(specifically direct support, no pass-through).</a:t>
            </a:r>
          </a:p>
          <a:p>
            <a:pPr marL="514350" indent="-514350">
              <a:buFont typeface="+mj-lt"/>
              <a:buAutoNum type="alphaLcParenR"/>
            </a:pPr>
            <a:r>
              <a:rPr lang="en-US" dirty="0"/>
              <a:t>Share any outcomes from collaborations with NCC and State of Delaware’s Office of Economic Development.</a:t>
            </a:r>
          </a:p>
          <a:p>
            <a:pPr marL="514350" indent="-514350">
              <a:buFont typeface="+mj-lt"/>
              <a:buAutoNum type="alphaLcParenR"/>
            </a:pPr>
            <a:r>
              <a:rPr lang="en-US" dirty="0"/>
              <a:t>Workforce Development. (budget lines to address this priority)</a:t>
            </a:r>
          </a:p>
        </p:txBody>
      </p:sp>
      <p:sp>
        <p:nvSpPr>
          <p:cNvPr id="3" name="Content Placeholder 2">
            <a:extLst>
              <a:ext uri="{FF2B5EF4-FFF2-40B4-BE49-F238E27FC236}">
                <a16:creationId xmlns:a16="http://schemas.microsoft.com/office/drawing/2014/main" id="{2156ACAC-C211-93DE-1D74-05B3DB40A0F4}"/>
              </a:ext>
            </a:extLst>
          </p:cNvPr>
          <p:cNvSpPr>
            <a:spLocks noGrp="1"/>
          </p:cNvSpPr>
          <p:nvPr>
            <p:ph sz="half" idx="13"/>
          </p:nvPr>
        </p:nvSpPr>
        <p:spPr/>
        <p:txBody>
          <a:bodyPr>
            <a:normAutofit lnSpcReduction="10000"/>
          </a:bodyPr>
          <a:lstStyle/>
          <a:p>
            <a:r>
              <a:rPr lang="en-US" dirty="0"/>
              <a:t>Question 6.</a:t>
            </a:r>
          </a:p>
        </p:txBody>
      </p:sp>
    </p:spTree>
    <p:extLst>
      <p:ext uri="{BB962C8B-B14F-4D97-AF65-F5344CB8AC3E}">
        <p14:creationId xmlns:p14="http://schemas.microsoft.com/office/powerpoint/2010/main" val="223921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3C58D-C1AE-AD7F-8E1C-0408202FB2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582DAA-7BF0-BCBC-D0FF-D673E0880313}"/>
              </a:ext>
            </a:extLst>
          </p:cNvPr>
          <p:cNvSpPr>
            <a:spLocks noGrp="1"/>
          </p:cNvSpPr>
          <p:nvPr>
            <p:ph sz="half" idx="13"/>
          </p:nvPr>
        </p:nvSpPr>
        <p:spPr/>
        <p:txBody>
          <a:bodyPr>
            <a:normAutofit lnSpcReduction="10000"/>
          </a:bodyPr>
          <a:lstStyle/>
          <a:p>
            <a:r>
              <a:rPr lang="en-US" dirty="0"/>
              <a:t>Question 6 a</a:t>
            </a:r>
          </a:p>
        </p:txBody>
      </p:sp>
      <p:sp>
        <p:nvSpPr>
          <p:cNvPr id="5" name="Content Placeholder 4">
            <a:extLst>
              <a:ext uri="{FF2B5EF4-FFF2-40B4-BE49-F238E27FC236}">
                <a16:creationId xmlns:a16="http://schemas.microsoft.com/office/drawing/2014/main" id="{82AE50E9-951E-00EB-7879-BBE11452AAA0}"/>
              </a:ext>
            </a:extLst>
          </p:cNvPr>
          <p:cNvSpPr>
            <a:spLocks noGrp="1"/>
          </p:cNvSpPr>
          <p:nvPr>
            <p:ph sz="half" idx="2"/>
          </p:nvPr>
        </p:nvSpPr>
        <p:spPr/>
        <p:txBody>
          <a:bodyPr>
            <a:normAutofit/>
          </a:bodyPr>
          <a:lstStyle/>
          <a:p>
            <a:pPr marL="0" indent="0">
              <a:buNone/>
            </a:pPr>
            <a:r>
              <a:rPr lang="en-US" dirty="0"/>
              <a:t>Disparity Report.</a:t>
            </a:r>
            <a:endParaRPr lang="en-US" dirty="0">
              <a:ea typeface="Calibri"/>
              <a:cs typeface="Calibri"/>
            </a:endParaRPr>
          </a:p>
          <a:p>
            <a:pPr lvl="1"/>
            <a:r>
              <a:rPr lang="en-US" dirty="0">
                <a:ea typeface="Calibri"/>
                <a:cs typeface="Calibri"/>
              </a:rPr>
              <a:t>Changes being pursued this year:</a:t>
            </a:r>
          </a:p>
          <a:p>
            <a:pPr lvl="2"/>
            <a:r>
              <a:rPr lang="en-US" dirty="0">
                <a:ea typeface="Calibri"/>
                <a:cs typeface="Calibri"/>
              </a:rPr>
              <a:t>Legislative</a:t>
            </a:r>
          </a:p>
          <a:p>
            <a:pPr marL="1657350" lvl="3" indent="-285750">
              <a:buFont typeface="Arial,Sans-Serif"/>
              <a:buChar char="•"/>
            </a:pPr>
            <a:r>
              <a:rPr lang="en-US" dirty="0">
                <a:ea typeface="Calibri"/>
                <a:cs typeface="Calibri"/>
              </a:rPr>
              <a:t>Increase procurement thresholds to mirror recently amended New Castle County thresholds </a:t>
            </a:r>
          </a:p>
          <a:p>
            <a:pPr marL="1657350" lvl="3" indent="-285750">
              <a:buFont typeface="Arial,Sans-Serif"/>
              <a:buChar char="•"/>
            </a:pPr>
            <a:r>
              <a:rPr lang="en-US" dirty="0">
                <a:ea typeface="Calibri"/>
                <a:cs typeface="Calibri"/>
              </a:rPr>
              <a:t>Amend codified language to shift from historic unemployment justification to confirmed disparities</a:t>
            </a:r>
          </a:p>
          <a:p>
            <a:pPr marL="1657350" lvl="3" indent="-285750">
              <a:buFont typeface="Arial,Sans-Serif"/>
              <a:buChar char="•"/>
            </a:pPr>
            <a:r>
              <a:rPr lang="en-US" dirty="0">
                <a:ea typeface="Calibri"/>
                <a:cs typeface="Calibri"/>
              </a:rPr>
              <a:t>Establish periodic (every 5 or 10 years) updates to DBE availability metrics </a:t>
            </a:r>
          </a:p>
          <a:p>
            <a:pPr marL="1657350" lvl="3" indent="-285750">
              <a:buFont typeface="Arial,Sans-Serif"/>
              <a:buChar char="•"/>
            </a:pPr>
            <a:r>
              <a:rPr lang="en-US" dirty="0">
                <a:ea typeface="Calibri"/>
                <a:cs typeface="Calibri"/>
              </a:rPr>
              <a:t>Update contract review board language in DBE code to reflect the current active steering committee comprised of department heads and council staff</a:t>
            </a:r>
          </a:p>
          <a:p>
            <a:pPr marL="1200150" lvl="2" indent="-285750">
              <a:buFont typeface="Arial,Sans-Serif"/>
              <a:buChar char="•"/>
            </a:pPr>
            <a:r>
              <a:rPr lang="en-US" dirty="0">
                <a:ea typeface="Calibri"/>
                <a:cs typeface="Calibri"/>
              </a:rPr>
              <a:t>Policy Procedures</a:t>
            </a:r>
          </a:p>
          <a:p>
            <a:pPr marL="1657350" lvl="3" indent="-285750">
              <a:buFont typeface="Arial,Sans-Serif"/>
              <a:buChar char="•"/>
            </a:pPr>
            <a:r>
              <a:rPr lang="en-US" dirty="0">
                <a:ea typeface="Calibri"/>
                <a:cs typeface="Calibri"/>
              </a:rPr>
              <a:t>Establish procurement policy that OED be notified of under bid threshold projects for DBE "First Look"</a:t>
            </a:r>
          </a:p>
          <a:p>
            <a:pPr marL="1657350" lvl="3" indent="-285750">
              <a:buFont typeface="Arial,Sans-Serif"/>
              <a:buChar char="•"/>
            </a:pPr>
            <a:r>
              <a:rPr lang="en-US" dirty="0">
                <a:ea typeface="Calibri"/>
                <a:cs typeface="Calibri"/>
              </a:rPr>
              <a:t>Market DBE fund through partner CDFI's to counter payment float barriers</a:t>
            </a:r>
          </a:p>
          <a:p>
            <a:pPr marL="1657350" lvl="3" indent="-285750">
              <a:buFont typeface="Arial,Sans-Serif"/>
              <a:buChar char="•"/>
            </a:pPr>
            <a:r>
              <a:rPr lang="en-US" dirty="0">
                <a:ea typeface="Calibri"/>
                <a:cs typeface="Calibri"/>
              </a:rPr>
              <a:t>Expedite payments to prime contractors using DBE subs to reduce payment time</a:t>
            </a:r>
          </a:p>
          <a:p>
            <a:pPr marL="1657350" lvl="3" indent="-285750">
              <a:buFont typeface="Arial,Sans-Serif"/>
              <a:buChar char="•"/>
            </a:pPr>
            <a:r>
              <a:rPr lang="en-US" dirty="0">
                <a:ea typeface="Calibri"/>
                <a:cs typeface="Calibri"/>
              </a:rPr>
              <a:t>Explore DBE Direct payments for DBE Subs</a:t>
            </a:r>
          </a:p>
          <a:p>
            <a:endParaRPr lang="en-US" dirty="0"/>
          </a:p>
        </p:txBody>
      </p:sp>
    </p:spTree>
    <p:extLst>
      <p:ext uri="{BB962C8B-B14F-4D97-AF65-F5344CB8AC3E}">
        <p14:creationId xmlns:p14="http://schemas.microsoft.com/office/powerpoint/2010/main" val="3221634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C173-89AE-8658-527D-D620125632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7C22D5-4EFC-FC05-9CED-72333B562341}"/>
              </a:ext>
            </a:extLst>
          </p:cNvPr>
          <p:cNvSpPr>
            <a:spLocks noGrp="1"/>
          </p:cNvSpPr>
          <p:nvPr>
            <p:ph sz="half" idx="13"/>
          </p:nvPr>
        </p:nvSpPr>
        <p:spPr/>
        <p:txBody>
          <a:bodyPr>
            <a:normAutofit lnSpcReduction="10000"/>
          </a:bodyPr>
          <a:lstStyle/>
          <a:p>
            <a:r>
              <a:rPr lang="en-US" dirty="0"/>
              <a:t>Question 6 b.</a:t>
            </a:r>
          </a:p>
        </p:txBody>
      </p:sp>
      <p:sp>
        <p:nvSpPr>
          <p:cNvPr id="5" name="Content Placeholder 4">
            <a:extLst>
              <a:ext uri="{FF2B5EF4-FFF2-40B4-BE49-F238E27FC236}">
                <a16:creationId xmlns:a16="http://schemas.microsoft.com/office/drawing/2014/main" id="{7D9C0FA0-759D-B96A-34FC-FEB742072181}"/>
              </a:ext>
            </a:extLst>
          </p:cNvPr>
          <p:cNvSpPr>
            <a:spLocks noGrp="1"/>
          </p:cNvSpPr>
          <p:nvPr>
            <p:ph sz="half" idx="2"/>
          </p:nvPr>
        </p:nvSpPr>
        <p:spPr/>
        <p:txBody>
          <a:bodyPr/>
          <a:lstStyle/>
          <a:p>
            <a:pPr marL="0" indent="0">
              <a:buNone/>
            </a:pPr>
            <a:r>
              <a:rPr lang="en-US" dirty="0"/>
              <a:t>DBE Program </a:t>
            </a:r>
            <a:r>
              <a:rPr lang="en-US" i="1" dirty="0"/>
              <a:t>(excluding Public Works contracts).</a:t>
            </a:r>
            <a:endParaRPr lang="en-US" i="1" dirty="0">
              <a:ea typeface="Calibri"/>
              <a:cs typeface="Calibri"/>
            </a:endParaRPr>
          </a:p>
          <a:p>
            <a:pPr lvl="1"/>
            <a:r>
              <a:rPr lang="en-US" dirty="0"/>
              <a:t>Share any participation goals for the DBE program. </a:t>
            </a:r>
          </a:p>
          <a:p>
            <a:pPr lvl="2"/>
            <a:r>
              <a:rPr lang="en-US" dirty="0"/>
              <a:t>Pivoting towards creating specific opportunities where there are ready, willing, and able firms owned by disparity confirmed groups to compete for under-bid-threshold contracts. Additionally, OED has created a series of DBE Day events to market DBE businesses directly to City Departments. </a:t>
            </a:r>
          </a:p>
          <a:p>
            <a:pPr lvl="2"/>
            <a:r>
              <a:rPr lang="en-US" dirty="0"/>
              <a:t>Partnerships with local organizations to build DBE capacity and increase the number of ready, willing, and able firms to compete for City procurement opportunities.</a:t>
            </a:r>
          </a:p>
          <a:p>
            <a:pPr marL="0" indent="0">
              <a:buNone/>
            </a:pPr>
            <a:endParaRPr lang="en-US" dirty="0"/>
          </a:p>
        </p:txBody>
      </p:sp>
    </p:spTree>
    <p:extLst>
      <p:ext uri="{BB962C8B-B14F-4D97-AF65-F5344CB8AC3E}">
        <p14:creationId xmlns:p14="http://schemas.microsoft.com/office/powerpoint/2010/main" val="763374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2E0D7-F8F2-63C3-C612-B1D133C3BCC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3CDC46-2D6E-0165-6D21-D872465B9164}"/>
              </a:ext>
            </a:extLst>
          </p:cNvPr>
          <p:cNvSpPr>
            <a:spLocks noGrp="1"/>
          </p:cNvSpPr>
          <p:nvPr>
            <p:ph sz="half" idx="2"/>
          </p:nvPr>
        </p:nvSpPr>
        <p:spPr/>
        <p:txBody>
          <a:bodyPr>
            <a:normAutofit/>
          </a:bodyPr>
          <a:lstStyle/>
          <a:p>
            <a:r>
              <a:rPr lang="en-US" dirty="0"/>
              <a:t>OED is collaborating with New Castle County on a City and County Economic Development Strategic Plan. The Strategic Plan will update the City’s Plan from 2014 with a focus on attracting investment into commercial corridors, placemaking, and targeting businesses that have opportunity for growth in Wilmington.</a:t>
            </a:r>
          </a:p>
          <a:p>
            <a:r>
              <a:rPr lang="en-US" dirty="0">
                <a:ea typeface="Calibri"/>
                <a:cs typeface="Calibri"/>
              </a:rPr>
              <a:t>OED meets monthly with Delaware Prosperity Partnership to discuss business attraction pipelines and coordinate on State/City incentives if needed. Recently, we have worked closely together to keep Corteva and Incyte in the State of Delaware and bring new business to the City of Wilmington rather than competing out-of-state offices.</a:t>
            </a:r>
          </a:p>
        </p:txBody>
      </p:sp>
      <p:sp>
        <p:nvSpPr>
          <p:cNvPr id="3" name="Content Placeholder 2">
            <a:extLst>
              <a:ext uri="{FF2B5EF4-FFF2-40B4-BE49-F238E27FC236}">
                <a16:creationId xmlns:a16="http://schemas.microsoft.com/office/drawing/2014/main" id="{6BED8A52-9601-94A3-EEA6-2618E9CC8675}"/>
              </a:ext>
            </a:extLst>
          </p:cNvPr>
          <p:cNvSpPr>
            <a:spLocks noGrp="1"/>
          </p:cNvSpPr>
          <p:nvPr>
            <p:ph sz="half" idx="13"/>
          </p:nvPr>
        </p:nvSpPr>
        <p:spPr/>
        <p:txBody>
          <a:bodyPr>
            <a:normAutofit lnSpcReduction="10000"/>
          </a:bodyPr>
          <a:lstStyle/>
          <a:p>
            <a:r>
              <a:rPr lang="en-US" dirty="0"/>
              <a:t>Question 6 d.</a:t>
            </a:r>
          </a:p>
        </p:txBody>
      </p:sp>
    </p:spTree>
    <p:extLst>
      <p:ext uri="{BB962C8B-B14F-4D97-AF65-F5344CB8AC3E}">
        <p14:creationId xmlns:p14="http://schemas.microsoft.com/office/powerpoint/2010/main" val="1644653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ED118-A785-179A-6EA6-ECDC12AB996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7D4645-7E19-9E5A-335F-D176BA0B612A}"/>
              </a:ext>
            </a:extLst>
          </p:cNvPr>
          <p:cNvSpPr>
            <a:spLocks noGrp="1"/>
          </p:cNvSpPr>
          <p:nvPr>
            <p:ph sz="half" idx="2"/>
          </p:nvPr>
        </p:nvSpPr>
        <p:spPr/>
        <p:txBody>
          <a:bodyPr>
            <a:normAutofit/>
          </a:bodyPr>
          <a:lstStyle/>
          <a:p>
            <a:r>
              <a:rPr lang="en-US" dirty="0"/>
              <a:t>Advertising budget line </a:t>
            </a:r>
          </a:p>
          <a:p>
            <a:pPr lvl="1"/>
            <a:r>
              <a:rPr lang="en-US" dirty="0"/>
              <a:t>Promote various City-wide events including Black Restaurant Week, Lady Bug Festival, and Brandywine Festival of the Arts. </a:t>
            </a:r>
          </a:p>
          <a:p>
            <a:pPr lvl="1"/>
            <a:r>
              <a:rPr lang="en-US" dirty="0"/>
              <a:t>Destination Marketing ads highlighting amenities in Wilmington</a:t>
            </a:r>
          </a:p>
          <a:p>
            <a:pPr lvl="1"/>
            <a:r>
              <a:rPr lang="en-US" dirty="0"/>
              <a:t>Site Selection focused online and print advertisements highlighting investment and business opportunities</a:t>
            </a:r>
            <a:endParaRPr lang="en-US" i="1" dirty="0"/>
          </a:p>
          <a:p>
            <a:r>
              <a:rPr lang="en-US" dirty="0"/>
              <a:t>Consultant budget line can be used to address workforce development through studies highlighting industry specific workforce needs and potentially partnerships with industry-led workforce programs such as </a:t>
            </a:r>
            <a:r>
              <a:rPr lang="en-US" dirty="0" err="1"/>
              <a:t>ZipCode</a:t>
            </a:r>
            <a:r>
              <a:rPr lang="en-US" dirty="0"/>
              <a:t> Delaware or </a:t>
            </a:r>
            <a:r>
              <a:rPr lang="en-US" dirty="0" err="1"/>
              <a:t>BioConnect</a:t>
            </a:r>
            <a:r>
              <a:rPr lang="en-US" dirty="0"/>
              <a:t> DE.</a:t>
            </a:r>
          </a:p>
        </p:txBody>
      </p:sp>
      <p:sp>
        <p:nvSpPr>
          <p:cNvPr id="3" name="Content Placeholder 2">
            <a:extLst>
              <a:ext uri="{FF2B5EF4-FFF2-40B4-BE49-F238E27FC236}">
                <a16:creationId xmlns:a16="http://schemas.microsoft.com/office/drawing/2014/main" id="{5F848BD7-BEE0-5506-DAA0-769B06070613}"/>
              </a:ext>
            </a:extLst>
          </p:cNvPr>
          <p:cNvSpPr>
            <a:spLocks noGrp="1"/>
          </p:cNvSpPr>
          <p:nvPr>
            <p:ph sz="half" idx="13"/>
          </p:nvPr>
        </p:nvSpPr>
        <p:spPr/>
        <p:txBody>
          <a:bodyPr>
            <a:normAutofit lnSpcReduction="10000"/>
          </a:bodyPr>
          <a:lstStyle/>
          <a:p>
            <a:r>
              <a:rPr lang="en-US" dirty="0"/>
              <a:t>Question 6c&amp;e.</a:t>
            </a:r>
          </a:p>
        </p:txBody>
      </p:sp>
    </p:spTree>
    <p:extLst>
      <p:ext uri="{BB962C8B-B14F-4D97-AF65-F5344CB8AC3E}">
        <p14:creationId xmlns:p14="http://schemas.microsoft.com/office/powerpoint/2010/main" val="2770644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8BEBA-548A-347C-E47A-C4449F6523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8A261E-DF37-726F-A62B-F398884528DA}"/>
              </a:ext>
            </a:extLst>
          </p:cNvPr>
          <p:cNvSpPr>
            <a:spLocks noGrp="1"/>
          </p:cNvSpPr>
          <p:nvPr>
            <p:ph sz="half" idx="13"/>
          </p:nvPr>
        </p:nvSpPr>
        <p:spPr/>
        <p:txBody>
          <a:bodyPr vert="horz" lIns="91440" tIns="45720" rIns="91440" bIns="45720" rtlCol="0" anchor="t">
            <a:normAutofit fontScale="77500" lnSpcReduction="20000"/>
          </a:bodyPr>
          <a:lstStyle/>
          <a:p>
            <a:r>
              <a:rPr lang="en-US"/>
              <a:t>Question 6 c(ii) – Procurement Process.</a:t>
            </a:r>
          </a:p>
        </p:txBody>
      </p:sp>
      <p:sp>
        <p:nvSpPr>
          <p:cNvPr id="4" name="Content Placeholder 3">
            <a:extLst>
              <a:ext uri="{FF2B5EF4-FFF2-40B4-BE49-F238E27FC236}">
                <a16:creationId xmlns:a16="http://schemas.microsoft.com/office/drawing/2014/main" id="{BFF6F1E2-9A88-4C47-0227-0DAD2A0C7957}"/>
              </a:ext>
            </a:extLst>
          </p:cNvPr>
          <p:cNvSpPr>
            <a:spLocks noGrp="1"/>
          </p:cNvSpPr>
          <p:nvPr>
            <p:ph sz="half" idx="2"/>
          </p:nvPr>
        </p:nvSpPr>
        <p:spPr>
          <a:xfrm>
            <a:off x="188911" y="1734763"/>
            <a:ext cx="5301556" cy="4802561"/>
          </a:xfrm>
        </p:spPr>
        <p:txBody>
          <a:bodyPr/>
          <a:lstStyle/>
          <a:p>
            <a:r>
              <a:rPr lang="en-US">
                <a:ea typeface="+mn-lt"/>
                <a:cs typeface="+mn-lt"/>
                <a:hlinkClick r:id="rId2"/>
              </a:rPr>
              <a:t>www.wilmingtonde.gov/business/bid-notices-and-rfps/vendor-guide-to-procurement</a:t>
            </a:r>
            <a:endParaRPr lang="en-US">
              <a:ea typeface="+mn-lt"/>
              <a:cs typeface="+mn-lt"/>
            </a:endParaRPr>
          </a:p>
          <a:p>
            <a:endParaRPr lang="en-US">
              <a:ea typeface="Calibri"/>
              <a:cs typeface="Calibri"/>
            </a:endParaRPr>
          </a:p>
          <a:p>
            <a:endParaRPr lang="en-US">
              <a:ea typeface="Calibri"/>
              <a:cs typeface="Calibri"/>
            </a:endParaRPr>
          </a:p>
        </p:txBody>
      </p:sp>
      <p:pic>
        <p:nvPicPr>
          <p:cNvPr id="7" name="Picture 6">
            <a:extLst>
              <a:ext uri="{FF2B5EF4-FFF2-40B4-BE49-F238E27FC236}">
                <a16:creationId xmlns:a16="http://schemas.microsoft.com/office/drawing/2014/main" id="{18C865A9-91F8-A95A-3AE1-1610DAEA544A}"/>
              </a:ext>
            </a:extLst>
          </p:cNvPr>
          <p:cNvPicPr>
            <a:picLocks noChangeAspect="1"/>
          </p:cNvPicPr>
          <p:nvPr/>
        </p:nvPicPr>
        <p:blipFill>
          <a:blip r:embed="rId3"/>
          <a:stretch>
            <a:fillRect/>
          </a:stretch>
        </p:blipFill>
        <p:spPr>
          <a:xfrm>
            <a:off x="5842060" y="1416843"/>
            <a:ext cx="4663162" cy="5441157"/>
          </a:xfrm>
          <a:prstGeom prst="rect">
            <a:avLst/>
          </a:prstGeom>
        </p:spPr>
      </p:pic>
    </p:spTree>
    <p:extLst>
      <p:ext uri="{BB962C8B-B14F-4D97-AF65-F5344CB8AC3E}">
        <p14:creationId xmlns:p14="http://schemas.microsoft.com/office/powerpoint/2010/main" val="419748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ECCA6C-B754-DD49-9EAD-7193DCF5212D}"/>
              </a:ext>
            </a:extLst>
          </p:cNvPr>
          <p:cNvSpPr>
            <a:spLocks noGrp="1"/>
          </p:cNvSpPr>
          <p:nvPr>
            <p:ph sz="half" idx="2"/>
          </p:nvPr>
        </p:nvSpPr>
        <p:spPr/>
        <p:txBody>
          <a:bodyPr/>
          <a:lstStyle/>
          <a:p>
            <a:pPr marL="0" indent="0">
              <a:buNone/>
            </a:pPr>
            <a:r>
              <a:rPr lang="en-US" dirty="0"/>
              <a:t>Please share if </a:t>
            </a:r>
            <a:r>
              <a:rPr lang="en-US" b="1" u="sng" dirty="0"/>
              <a:t>$25.7K </a:t>
            </a:r>
            <a:r>
              <a:rPr lang="en-US" dirty="0"/>
              <a:t>budgeted for Advertising provides the necessary funding and adequate resources to promote and market the city of Wilmington.</a:t>
            </a:r>
          </a:p>
          <a:p>
            <a:pPr marL="514350" indent="-514350">
              <a:buFont typeface="+mj-lt"/>
              <a:buAutoNum type="alphaLcParenR"/>
            </a:pPr>
            <a:r>
              <a:rPr lang="en-US" dirty="0"/>
              <a:t>Specify the amount small business development program.</a:t>
            </a:r>
            <a:endParaRPr lang="en-US" dirty="0">
              <a:ea typeface="Calibri"/>
              <a:cs typeface="Calibri"/>
            </a:endParaRPr>
          </a:p>
        </p:txBody>
      </p:sp>
      <p:sp>
        <p:nvSpPr>
          <p:cNvPr id="3" name="Content Placeholder 2">
            <a:extLst>
              <a:ext uri="{FF2B5EF4-FFF2-40B4-BE49-F238E27FC236}">
                <a16:creationId xmlns:a16="http://schemas.microsoft.com/office/drawing/2014/main" id="{C5018C0A-F4AD-D136-D388-17EAE9B7E69D}"/>
              </a:ext>
            </a:extLst>
          </p:cNvPr>
          <p:cNvSpPr>
            <a:spLocks noGrp="1"/>
          </p:cNvSpPr>
          <p:nvPr>
            <p:ph sz="half" idx="13"/>
          </p:nvPr>
        </p:nvSpPr>
        <p:spPr/>
        <p:txBody>
          <a:bodyPr>
            <a:normAutofit lnSpcReduction="10000"/>
          </a:bodyPr>
          <a:lstStyle/>
          <a:p>
            <a:r>
              <a:rPr lang="en-US" dirty="0"/>
              <a:t>Question 7.</a:t>
            </a:r>
          </a:p>
        </p:txBody>
      </p:sp>
    </p:spTree>
    <p:extLst>
      <p:ext uri="{BB962C8B-B14F-4D97-AF65-F5344CB8AC3E}">
        <p14:creationId xmlns:p14="http://schemas.microsoft.com/office/powerpoint/2010/main" val="1856411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B470B-8141-5CC6-897F-FA678550E5C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52FF2D-2EF4-F69B-646E-6D0B8D0442B5}"/>
              </a:ext>
            </a:extLst>
          </p:cNvPr>
          <p:cNvSpPr>
            <a:spLocks noGrp="1"/>
          </p:cNvSpPr>
          <p:nvPr>
            <p:ph sz="half" idx="2"/>
          </p:nvPr>
        </p:nvSpPr>
        <p:spPr/>
        <p:txBody>
          <a:bodyPr/>
          <a:lstStyle/>
          <a:p>
            <a:r>
              <a:rPr lang="en-US" b="0" dirty="0">
                <a:effectLst/>
              </a:rPr>
              <a:t>FY27 Advertising Proposed</a:t>
            </a:r>
          </a:p>
        </p:txBody>
      </p:sp>
      <p:sp>
        <p:nvSpPr>
          <p:cNvPr id="3" name="Content Placeholder 2">
            <a:extLst>
              <a:ext uri="{FF2B5EF4-FFF2-40B4-BE49-F238E27FC236}">
                <a16:creationId xmlns:a16="http://schemas.microsoft.com/office/drawing/2014/main" id="{B1C8C443-4D21-2AEF-5338-6A9187025AC9}"/>
              </a:ext>
            </a:extLst>
          </p:cNvPr>
          <p:cNvSpPr>
            <a:spLocks noGrp="1"/>
          </p:cNvSpPr>
          <p:nvPr>
            <p:ph sz="half" idx="13"/>
          </p:nvPr>
        </p:nvSpPr>
        <p:spPr/>
        <p:txBody>
          <a:bodyPr>
            <a:normAutofit lnSpcReduction="10000"/>
          </a:bodyPr>
          <a:lstStyle/>
          <a:p>
            <a:r>
              <a:rPr lang="en-US"/>
              <a:t>Question 9. Answer</a:t>
            </a:r>
          </a:p>
        </p:txBody>
      </p:sp>
      <p:graphicFrame>
        <p:nvGraphicFramePr>
          <p:cNvPr id="4" name="Table 3">
            <a:extLst>
              <a:ext uri="{FF2B5EF4-FFF2-40B4-BE49-F238E27FC236}">
                <a16:creationId xmlns:a16="http://schemas.microsoft.com/office/drawing/2014/main" id="{5635F991-46C0-22A5-468C-1CE52927665F}"/>
              </a:ext>
            </a:extLst>
          </p:cNvPr>
          <p:cNvGraphicFramePr>
            <a:graphicFrameLocks noGrp="1"/>
          </p:cNvGraphicFramePr>
          <p:nvPr>
            <p:extLst>
              <p:ext uri="{D42A27DB-BD31-4B8C-83A1-F6EECF244321}">
                <p14:modId xmlns:p14="http://schemas.microsoft.com/office/powerpoint/2010/main" val="3324161744"/>
              </p:ext>
            </p:extLst>
          </p:nvPr>
        </p:nvGraphicFramePr>
        <p:xfrm>
          <a:off x="796044" y="2660424"/>
          <a:ext cx="9766570" cy="2524457"/>
        </p:xfrm>
        <a:graphic>
          <a:graphicData uri="http://schemas.openxmlformats.org/drawingml/2006/table">
            <a:tbl>
              <a:tblPr firstRow="1" bandRow="1">
                <a:tableStyleId>{7DF18680-E054-41AD-8BC1-D1AEF772440D}</a:tableStyleId>
              </a:tblPr>
              <a:tblGrid>
                <a:gridCol w="7685034">
                  <a:extLst>
                    <a:ext uri="{9D8B030D-6E8A-4147-A177-3AD203B41FA5}">
                      <a16:colId xmlns:a16="http://schemas.microsoft.com/office/drawing/2014/main" val="20000"/>
                    </a:ext>
                  </a:extLst>
                </a:gridCol>
                <a:gridCol w="2081536">
                  <a:extLst>
                    <a:ext uri="{9D8B030D-6E8A-4147-A177-3AD203B41FA5}">
                      <a16:colId xmlns:a16="http://schemas.microsoft.com/office/drawing/2014/main" val="20001"/>
                    </a:ext>
                  </a:extLst>
                </a:gridCol>
              </a:tblGrid>
              <a:tr h="486237">
                <a:tc>
                  <a:txBody>
                    <a:bodyPr/>
                    <a:lstStyle/>
                    <a:p>
                      <a:pPr algn="ctr"/>
                      <a:r>
                        <a:rPr lang="en-US" sz="2000" dirty="0"/>
                        <a:t>Advertising Proposed 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5"/>
                    </a:solidFill>
                  </a:tcPr>
                </a:tc>
                <a:tc>
                  <a:txBody>
                    <a:bodyPr/>
                    <a:lstStyle/>
                    <a:p>
                      <a:r>
                        <a:rPr lang="en-US" sz="2000" dirty="0"/>
                        <a:t>Amount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5"/>
                    </a:solidFill>
                  </a:tcPr>
                </a:tc>
                <a:extLst>
                  <a:ext uri="{0D108BD9-81ED-4DB2-BD59-A6C34878D82A}">
                    <a16:rowId xmlns:a16="http://schemas.microsoft.com/office/drawing/2014/main" val="114067425"/>
                  </a:ext>
                </a:extLst>
              </a:tr>
              <a:tr h="636140">
                <a:tc>
                  <a:txBody>
                    <a:bodyPr/>
                    <a:lstStyle/>
                    <a:p>
                      <a:r>
                        <a:rPr lang="en-US" sz="2000" dirty="0">
                          <a:solidFill>
                            <a:schemeClr val="tx1"/>
                          </a:solidFill>
                          <a:effectLst/>
                        </a:rPr>
                        <a:t>City-oriented advertising, website, &amp; promotional content in local &amp; regional publications</a:t>
                      </a:r>
                    </a:p>
                  </a:txBody>
                  <a:tcPr anchor="ctr">
                    <a:lnL w="12700" cap="flat" cmpd="sng" algn="ctr">
                      <a:solidFill>
                        <a:schemeClr val="tx1"/>
                      </a:solidFill>
                      <a:prstDash val="solid"/>
                      <a:round/>
                      <a:headEnd type="none" w="med" len="med"/>
                      <a:tailEnd type="none" w="med" len="med"/>
                    </a:lnL>
                  </a:tcPr>
                </a:tc>
                <a:tc>
                  <a:txBody>
                    <a:bodyPr/>
                    <a:lstStyle/>
                    <a:p>
                      <a:pPr algn="r"/>
                      <a:r>
                        <a:rPr lang="en-US" sz="2000" dirty="0">
                          <a:solidFill>
                            <a:schemeClr val="tx1"/>
                          </a:solidFill>
                          <a:effectLst/>
                        </a:rPr>
                        <a:t>$23,700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6361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effectLst/>
                        </a:rPr>
                        <a:t>Advertisement and promotion of City small &amp; minority business initiatives classes and related outreach (in SMBEO)</a:t>
                      </a:r>
                    </a:p>
                  </a:txBody>
                  <a:tcPr anchor="ctr">
                    <a:lnL w="12700" cap="flat" cmpd="sng" algn="ctr">
                      <a:solidFill>
                        <a:schemeClr val="tx1"/>
                      </a:solidFill>
                      <a:prstDash val="solid"/>
                      <a:round/>
                      <a:headEnd type="none" w="med" len="med"/>
                      <a:tailEnd type="none" w="med" len="med"/>
                    </a:lnL>
                  </a:tcPr>
                </a:tc>
                <a:tc>
                  <a:txBody>
                    <a:bodyPr/>
                    <a:lstStyle/>
                    <a:p>
                      <a:pPr algn="r"/>
                      <a:r>
                        <a:rPr lang="en-US" sz="2000" dirty="0">
                          <a:solidFill>
                            <a:schemeClr val="tx1"/>
                          </a:solidFill>
                          <a:effectLst/>
                        </a:rPr>
                        <a:t>$2,000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2422358"/>
                  </a:ext>
                </a:extLst>
              </a:tr>
              <a:tr h="6361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rPr>
                        <a:t>Total</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sz="2000" b="1" dirty="0">
                          <a:solidFill>
                            <a:schemeClr val="tx1"/>
                          </a:solidFill>
                          <a:effectLst/>
                        </a:rPr>
                        <a:t>$25,700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8695774"/>
                  </a:ext>
                </a:extLst>
              </a:tr>
            </a:tbl>
          </a:graphicData>
        </a:graphic>
      </p:graphicFrame>
    </p:spTree>
    <p:extLst>
      <p:ext uri="{BB962C8B-B14F-4D97-AF65-F5344CB8AC3E}">
        <p14:creationId xmlns:p14="http://schemas.microsoft.com/office/powerpoint/2010/main" val="2110845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2DF72C-6A25-75B1-2C01-5DE3928F5BF7}"/>
              </a:ext>
            </a:extLst>
          </p:cNvPr>
          <p:cNvSpPr>
            <a:spLocks noGrp="1"/>
          </p:cNvSpPr>
          <p:nvPr>
            <p:ph sz="half" idx="2"/>
          </p:nvPr>
        </p:nvSpPr>
        <p:spPr/>
        <p:txBody>
          <a:bodyPr/>
          <a:lstStyle/>
          <a:p>
            <a:r>
              <a:rPr lang="en-US" dirty="0"/>
              <a:t>Discuss the planned use for </a:t>
            </a:r>
            <a:r>
              <a:rPr lang="en-US" b="1" u="sng" dirty="0"/>
              <a:t>$110K </a:t>
            </a:r>
            <a:r>
              <a:rPr lang="en-US" dirty="0"/>
              <a:t>budgeted for Consultants.</a:t>
            </a:r>
          </a:p>
          <a:p>
            <a:endParaRPr lang="en-US" dirty="0">
              <a:ea typeface="Calibri"/>
              <a:cs typeface="Calibri"/>
            </a:endParaRPr>
          </a:p>
        </p:txBody>
      </p:sp>
      <p:sp>
        <p:nvSpPr>
          <p:cNvPr id="3" name="Content Placeholder 2">
            <a:extLst>
              <a:ext uri="{FF2B5EF4-FFF2-40B4-BE49-F238E27FC236}">
                <a16:creationId xmlns:a16="http://schemas.microsoft.com/office/drawing/2014/main" id="{6D8668FB-CFA7-0A3A-E283-11D944093ACE}"/>
              </a:ext>
            </a:extLst>
          </p:cNvPr>
          <p:cNvSpPr>
            <a:spLocks noGrp="1"/>
          </p:cNvSpPr>
          <p:nvPr>
            <p:ph sz="half" idx="13"/>
          </p:nvPr>
        </p:nvSpPr>
        <p:spPr/>
        <p:txBody>
          <a:bodyPr>
            <a:normAutofit lnSpcReduction="10000"/>
          </a:bodyPr>
          <a:lstStyle/>
          <a:p>
            <a:r>
              <a:rPr lang="en-US" dirty="0"/>
              <a:t>Question 8.</a:t>
            </a:r>
          </a:p>
        </p:txBody>
      </p:sp>
    </p:spTree>
    <p:extLst>
      <p:ext uri="{BB962C8B-B14F-4D97-AF65-F5344CB8AC3E}">
        <p14:creationId xmlns:p14="http://schemas.microsoft.com/office/powerpoint/2010/main" val="1765136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0178-F34C-95A4-224D-0E696146D1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0E50A5-AB98-F591-9C3B-ABF27F0F59E0}"/>
              </a:ext>
            </a:extLst>
          </p:cNvPr>
          <p:cNvSpPr>
            <a:spLocks noGrp="1"/>
          </p:cNvSpPr>
          <p:nvPr>
            <p:ph sz="half" idx="2"/>
          </p:nvPr>
        </p:nvSpPr>
        <p:spPr/>
        <p:txBody>
          <a:bodyPr>
            <a:normAutofit/>
          </a:bodyPr>
          <a:lstStyle/>
          <a:p>
            <a:r>
              <a:rPr lang="en-US" b="0" dirty="0">
                <a:effectLst/>
              </a:rPr>
              <a:t>FY27 Consultants Proposed</a:t>
            </a:r>
          </a:p>
        </p:txBody>
      </p:sp>
      <p:sp>
        <p:nvSpPr>
          <p:cNvPr id="3" name="Content Placeholder 2">
            <a:extLst>
              <a:ext uri="{FF2B5EF4-FFF2-40B4-BE49-F238E27FC236}">
                <a16:creationId xmlns:a16="http://schemas.microsoft.com/office/drawing/2014/main" id="{2746D9B7-7E27-771A-259B-A38C59BFE701}"/>
              </a:ext>
            </a:extLst>
          </p:cNvPr>
          <p:cNvSpPr>
            <a:spLocks noGrp="1"/>
          </p:cNvSpPr>
          <p:nvPr>
            <p:ph sz="half" idx="13"/>
          </p:nvPr>
        </p:nvSpPr>
        <p:spPr/>
        <p:txBody>
          <a:bodyPr vert="horz" lIns="0" tIns="45720" rIns="0" bIns="45720" rtlCol="0" anchor="t">
            <a:normAutofit lnSpcReduction="10000"/>
          </a:bodyPr>
          <a:lstStyle/>
          <a:p>
            <a:r>
              <a:rPr lang="en-US"/>
              <a:t>Question 8. Answer</a:t>
            </a:r>
          </a:p>
        </p:txBody>
      </p:sp>
      <p:graphicFrame>
        <p:nvGraphicFramePr>
          <p:cNvPr id="4" name="Table 3">
            <a:extLst>
              <a:ext uri="{FF2B5EF4-FFF2-40B4-BE49-F238E27FC236}">
                <a16:creationId xmlns:a16="http://schemas.microsoft.com/office/drawing/2014/main" id="{8A83F12C-9A99-2042-CCAB-079A865A7075}"/>
              </a:ext>
            </a:extLst>
          </p:cNvPr>
          <p:cNvGraphicFramePr>
            <a:graphicFrameLocks noGrp="1"/>
          </p:cNvGraphicFramePr>
          <p:nvPr>
            <p:extLst>
              <p:ext uri="{D42A27DB-BD31-4B8C-83A1-F6EECF244321}">
                <p14:modId xmlns:p14="http://schemas.microsoft.com/office/powerpoint/2010/main" val="1368420700"/>
              </p:ext>
            </p:extLst>
          </p:nvPr>
        </p:nvGraphicFramePr>
        <p:xfrm>
          <a:off x="743584" y="2926607"/>
          <a:ext cx="10704832" cy="1584960"/>
        </p:xfrm>
        <a:graphic>
          <a:graphicData uri="http://schemas.openxmlformats.org/drawingml/2006/table">
            <a:tbl>
              <a:tblPr firstRow="1" bandRow="1">
                <a:tableStyleId>{7DF18680-E054-41AD-8BC1-D1AEF772440D}</a:tableStyleId>
              </a:tblPr>
              <a:tblGrid>
                <a:gridCol w="8766455">
                  <a:extLst>
                    <a:ext uri="{9D8B030D-6E8A-4147-A177-3AD203B41FA5}">
                      <a16:colId xmlns:a16="http://schemas.microsoft.com/office/drawing/2014/main" val="20000"/>
                    </a:ext>
                  </a:extLst>
                </a:gridCol>
                <a:gridCol w="1938377">
                  <a:extLst>
                    <a:ext uri="{9D8B030D-6E8A-4147-A177-3AD203B41FA5}">
                      <a16:colId xmlns:a16="http://schemas.microsoft.com/office/drawing/2014/main" val="20003"/>
                    </a:ext>
                  </a:extLst>
                </a:gridCol>
              </a:tblGrid>
              <a:tr h="376334">
                <a:tc>
                  <a:txBody>
                    <a:bodyPr/>
                    <a:lstStyle/>
                    <a:p>
                      <a:pPr algn="ctr"/>
                      <a:r>
                        <a:rPr lang="en-US" sz="2000" dirty="0"/>
                        <a:t>Consultants Proposed Use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000" dirty="0"/>
                        <a:t>Amount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844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t>Consulting Support for Development &amp; Infrastructure Projects</a:t>
                      </a:r>
                      <a:endParaRPr lang="en-US" sz="2000" b="0" i="0" dirty="0"/>
                    </a:p>
                  </a:txBody>
                  <a:tcPr>
                    <a:lnL w="12700" cap="flat" cmpd="sng" algn="ctr">
                      <a:solidFill>
                        <a:schemeClr val="tx1"/>
                      </a:solidFill>
                      <a:prstDash val="solid"/>
                      <a:round/>
                      <a:headEnd type="none" w="med" len="med"/>
                      <a:tailEnd type="none" w="med" len="med"/>
                    </a:lnL>
                  </a:tcPr>
                </a:tc>
                <a:tc>
                  <a:txBody>
                    <a:bodyPr/>
                    <a:lstStyle/>
                    <a:p>
                      <a:pPr algn="r"/>
                      <a:r>
                        <a:rPr lang="en-US" sz="2000" dirty="0"/>
                        <a:t>$95,000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84410">
                <a:tc>
                  <a:txBody>
                    <a:bodyPr/>
                    <a:lstStyle/>
                    <a:p>
                      <a:r>
                        <a:rPr lang="en-US" sz="2000" b="0" dirty="0"/>
                        <a:t>Consultant services for SMBEO programing</a:t>
                      </a:r>
                      <a:endParaRPr lang="en-US" sz="2000" b="0" i="1" dirty="0"/>
                    </a:p>
                  </a:txBody>
                  <a:tcPr>
                    <a:lnL w="12700" cap="flat" cmpd="sng" algn="ctr">
                      <a:solidFill>
                        <a:schemeClr val="tx1"/>
                      </a:solidFill>
                      <a:prstDash val="solid"/>
                      <a:round/>
                      <a:headEnd type="none" w="med" len="med"/>
                      <a:tailEnd type="none" w="med" len="med"/>
                    </a:lnL>
                  </a:tcPr>
                </a:tc>
                <a:tc>
                  <a:txBody>
                    <a:bodyPr/>
                    <a:lstStyle/>
                    <a:p>
                      <a:pPr algn="r"/>
                      <a:r>
                        <a:rPr lang="en-US" sz="2000" dirty="0"/>
                        <a:t>$15,000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84410">
                <a:tc>
                  <a:txBody>
                    <a:bodyPr/>
                    <a:lstStyle/>
                    <a:p>
                      <a:r>
                        <a:rPr lang="en-US" sz="2000" b="1" u="none" dirty="0"/>
                        <a:t>Total</a:t>
                      </a:r>
                      <a:endParaRPr lang="en-US" sz="2000" b="1" i="0" u="none"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sz="2000" b="1" dirty="0"/>
                        <a:t>$110,000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0261285"/>
                  </a:ext>
                </a:extLst>
              </a:tr>
            </a:tbl>
          </a:graphicData>
        </a:graphic>
      </p:graphicFrame>
    </p:spTree>
    <p:extLst>
      <p:ext uri="{BB962C8B-B14F-4D97-AF65-F5344CB8AC3E}">
        <p14:creationId xmlns:p14="http://schemas.microsoft.com/office/powerpoint/2010/main" val="2724211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7E6D2-B353-E4A7-F99E-8C3D50433D8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1DF2F1-DEAF-C894-FEDC-3674E73C3C38}"/>
              </a:ext>
            </a:extLst>
          </p:cNvPr>
          <p:cNvSpPr>
            <a:spLocks noGrp="1"/>
          </p:cNvSpPr>
          <p:nvPr>
            <p:ph sz="half" idx="2"/>
          </p:nvPr>
        </p:nvSpPr>
        <p:spPr/>
        <p:txBody>
          <a:bodyPr>
            <a:normAutofit/>
          </a:bodyPr>
          <a:lstStyle/>
          <a:p>
            <a:r>
              <a:rPr lang="en-US" dirty="0"/>
              <a:t>Proposed Examples in FY27:</a:t>
            </a:r>
            <a:endParaRPr lang="en-US" b="0" dirty="0">
              <a:effectLst/>
            </a:endParaRPr>
          </a:p>
        </p:txBody>
      </p:sp>
      <p:sp>
        <p:nvSpPr>
          <p:cNvPr id="3" name="Content Placeholder 2">
            <a:extLst>
              <a:ext uri="{FF2B5EF4-FFF2-40B4-BE49-F238E27FC236}">
                <a16:creationId xmlns:a16="http://schemas.microsoft.com/office/drawing/2014/main" id="{8A8B7D58-A672-5167-B684-6D3A26CAA3FC}"/>
              </a:ext>
            </a:extLst>
          </p:cNvPr>
          <p:cNvSpPr>
            <a:spLocks noGrp="1"/>
          </p:cNvSpPr>
          <p:nvPr>
            <p:ph sz="half" idx="13"/>
          </p:nvPr>
        </p:nvSpPr>
        <p:spPr/>
        <p:txBody>
          <a:bodyPr vert="horz" lIns="0" tIns="45720" rIns="0" bIns="45720" rtlCol="0" anchor="t">
            <a:normAutofit lnSpcReduction="10000"/>
          </a:bodyPr>
          <a:lstStyle/>
          <a:p>
            <a:r>
              <a:rPr lang="en-US"/>
              <a:t>Question 8. Answer</a:t>
            </a:r>
          </a:p>
        </p:txBody>
      </p:sp>
      <p:sp>
        <p:nvSpPr>
          <p:cNvPr id="5" name="Content Placeholder 2">
            <a:extLst>
              <a:ext uri="{FF2B5EF4-FFF2-40B4-BE49-F238E27FC236}">
                <a16:creationId xmlns:a16="http://schemas.microsoft.com/office/drawing/2014/main" id="{EF2DF8A4-5C4B-FC7B-0F23-6696AB0B9F2B}"/>
              </a:ext>
            </a:extLst>
          </p:cNvPr>
          <p:cNvSpPr txBox="1">
            <a:spLocks/>
          </p:cNvSpPr>
          <p:nvPr/>
        </p:nvSpPr>
        <p:spPr>
          <a:xfrm>
            <a:off x="730897" y="2480731"/>
            <a:ext cx="10131656" cy="3560763"/>
          </a:xfrm>
          <a:prstGeom prst="rect">
            <a:avLst/>
          </a:prstGeom>
        </p:spPr>
        <p:txBody>
          <a:bodyPr lIns="91440" tIns="45720" rIns="91440" bIns="45720" anchor="t"/>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Clr>
                <a:srgbClr val="000000"/>
              </a:buClr>
            </a:pPr>
            <a:r>
              <a:rPr lang="en-US" b="1" dirty="0">
                <a:solidFill>
                  <a:schemeClr val="tx1"/>
                </a:solidFill>
              </a:rPr>
              <a:t>The </a:t>
            </a:r>
            <a:r>
              <a:rPr lang="en-US" b="1" dirty="0" err="1">
                <a:solidFill>
                  <a:schemeClr val="tx1"/>
                </a:solidFill>
              </a:rPr>
              <a:t>Savoury</a:t>
            </a:r>
            <a:r>
              <a:rPr lang="en-US" b="1" dirty="0">
                <a:solidFill>
                  <a:schemeClr val="tx1"/>
                </a:solidFill>
              </a:rPr>
              <a:t> Group (DBE): </a:t>
            </a:r>
            <a:r>
              <a:rPr lang="en-US" dirty="0">
                <a:solidFill>
                  <a:schemeClr val="tx1"/>
                </a:solidFill>
              </a:rPr>
              <a:t>Business needs assessments</a:t>
            </a:r>
          </a:p>
          <a:p>
            <a:pPr>
              <a:buClr>
                <a:srgbClr val="000000"/>
              </a:buClr>
            </a:pPr>
            <a:r>
              <a:rPr lang="en-US" b="1" dirty="0">
                <a:solidFill>
                  <a:schemeClr val="tx1"/>
                </a:solidFill>
              </a:rPr>
              <a:t>Aliya Hammond Consulting (DBE): </a:t>
            </a:r>
            <a:r>
              <a:rPr lang="en-US" dirty="0">
                <a:solidFill>
                  <a:schemeClr val="tx1"/>
                </a:solidFill>
                <a:cs typeface="Calibri"/>
              </a:rPr>
              <a:t>Social Media Marketing Strategy development </a:t>
            </a:r>
          </a:p>
          <a:p>
            <a:pPr>
              <a:buClr>
                <a:srgbClr val="000000"/>
              </a:buClr>
            </a:pPr>
            <a:r>
              <a:rPr lang="en-US" b="1" dirty="0">
                <a:solidFill>
                  <a:schemeClr val="tx1"/>
                </a:solidFill>
              </a:rPr>
              <a:t>Erin Hutt Consulting (DBE): </a:t>
            </a:r>
            <a:r>
              <a:rPr lang="en-US" dirty="0">
                <a:solidFill>
                  <a:schemeClr val="tx1"/>
                </a:solidFill>
                <a:cs typeface="Calibri"/>
              </a:rPr>
              <a:t>Program application support</a:t>
            </a:r>
          </a:p>
          <a:p>
            <a:pPr>
              <a:buClr>
                <a:srgbClr val="000000"/>
              </a:buClr>
            </a:pPr>
            <a:r>
              <a:rPr lang="en-US" b="1" dirty="0">
                <a:solidFill>
                  <a:schemeClr val="tx1"/>
                </a:solidFill>
              </a:rPr>
              <a:t>Resonance Consulting: </a:t>
            </a:r>
            <a:r>
              <a:rPr lang="en-US" dirty="0">
                <a:solidFill>
                  <a:schemeClr val="tx1"/>
                </a:solidFill>
              </a:rPr>
              <a:t>Economic Strategic Plan with NCC</a:t>
            </a:r>
          </a:p>
          <a:p>
            <a:pPr>
              <a:buClr>
                <a:srgbClr val="000000"/>
              </a:buClr>
            </a:pPr>
            <a:r>
              <a:rPr lang="en-US" b="1" dirty="0">
                <a:solidFill>
                  <a:schemeClr val="tx1"/>
                </a:solidFill>
              </a:rPr>
              <a:t>Golden Shovel: </a:t>
            </a:r>
            <a:r>
              <a:rPr lang="en-US" dirty="0">
                <a:solidFill>
                  <a:schemeClr val="tx1"/>
                </a:solidFill>
              </a:rPr>
              <a:t>Economic Development website hosting and copywriting</a:t>
            </a:r>
          </a:p>
          <a:p>
            <a:pPr>
              <a:buClr>
                <a:srgbClr val="000000"/>
              </a:buClr>
            </a:pPr>
            <a:r>
              <a:rPr lang="en-US" b="1" dirty="0">
                <a:solidFill>
                  <a:schemeClr val="tx1"/>
                </a:solidFill>
                <a:cs typeface="Calibri"/>
              </a:rPr>
              <a:t>Costar Realty Information</a:t>
            </a:r>
            <a:r>
              <a:rPr lang="en-US" dirty="0">
                <a:solidFill>
                  <a:schemeClr val="tx1"/>
                </a:solidFill>
                <a:cs typeface="Calibri"/>
              </a:rPr>
              <a:t>: Real Estate software subscription</a:t>
            </a:r>
          </a:p>
        </p:txBody>
      </p:sp>
    </p:spTree>
    <p:extLst>
      <p:ext uri="{BB962C8B-B14F-4D97-AF65-F5344CB8AC3E}">
        <p14:creationId xmlns:p14="http://schemas.microsoft.com/office/powerpoint/2010/main" val="2362027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569877-A38C-385E-B629-CE719B13CB1B}"/>
              </a:ext>
            </a:extLst>
          </p:cNvPr>
          <p:cNvSpPr>
            <a:spLocks noGrp="1"/>
          </p:cNvSpPr>
          <p:nvPr>
            <p:ph sz="half" idx="2"/>
          </p:nvPr>
        </p:nvSpPr>
        <p:spPr/>
        <p:txBody>
          <a:bodyPr/>
          <a:lstStyle/>
          <a:p>
            <a:pPr marL="0" indent="0">
              <a:buNone/>
            </a:pPr>
            <a:r>
              <a:rPr lang="en-US" dirty="0"/>
              <a:t>Provide FY27 proposed organizational chart with the total number of employees (i.e. permanent, temporary, contract, vacancies).</a:t>
            </a:r>
          </a:p>
          <a:p>
            <a:pPr marL="514350" indent="-514350">
              <a:buFont typeface="+mj-lt"/>
              <a:buAutoNum type="alphaLcParenR"/>
            </a:pPr>
            <a:r>
              <a:rPr lang="en-US" dirty="0"/>
              <a:t>Please include in the Org chart a photo of all Directors, Managers, Divisions Heads, and Supervisors.</a:t>
            </a:r>
          </a:p>
        </p:txBody>
      </p:sp>
      <p:sp>
        <p:nvSpPr>
          <p:cNvPr id="3" name="Content Placeholder 2">
            <a:extLst>
              <a:ext uri="{FF2B5EF4-FFF2-40B4-BE49-F238E27FC236}">
                <a16:creationId xmlns:a16="http://schemas.microsoft.com/office/drawing/2014/main" id="{F5F118E8-6B61-A7F6-5D95-EBB652B3AD46}"/>
              </a:ext>
            </a:extLst>
          </p:cNvPr>
          <p:cNvSpPr>
            <a:spLocks noGrp="1"/>
          </p:cNvSpPr>
          <p:nvPr>
            <p:ph sz="half" idx="13"/>
          </p:nvPr>
        </p:nvSpPr>
        <p:spPr/>
        <p:txBody>
          <a:bodyPr>
            <a:normAutofit lnSpcReduction="10000"/>
          </a:bodyPr>
          <a:lstStyle/>
          <a:p>
            <a:r>
              <a:rPr lang="en-US" dirty="0"/>
              <a:t>Question 9.</a:t>
            </a:r>
          </a:p>
        </p:txBody>
      </p:sp>
    </p:spTree>
    <p:extLst>
      <p:ext uri="{BB962C8B-B14F-4D97-AF65-F5344CB8AC3E}">
        <p14:creationId xmlns:p14="http://schemas.microsoft.com/office/powerpoint/2010/main" val="49283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id="{3FCE6567-0FF5-4876-9973-9020C9942848}"/>
              </a:ext>
            </a:extLst>
          </p:cNvPr>
          <p:cNvSpPr txBox="1">
            <a:spLocks noChangeArrowheads="1"/>
          </p:cNvSpPr>
          <p:nvPr/>
        </p:nvSpPr>
        <p:spPr bwMode="auto">
          <a:xfrm>
            <a:off x="1333323" y="4316844"/>
            <a:ext cx="1828800" cy="1558631"/>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altLang="en-US" sz="1200" b="1">
              <a:latin typeface="+mj-lt"/>
            </a:endParaRPr>
          </a:p>
          <a:p>
            <a:pPr algn="ctr" eaLnBrk="1" hangingPunct="1">
              <a:spcBef>
                <a:spcPct val="50000"/>
              </a:spcBef>
            </a:pPr>
            <a:endParaRPr lang="en-US" altLang="en-US" sz="1200" b="1">
              <a:latin typeface="+mj-lt"/>
            </a:endParaRPr>
          </a:p>
          <a:p>
            <a:pPr algn="ctr" eaLnBrk="1" hangingPunct="1">
              <a:spcBef>
                <a:spcPct val="50000"/>
              </a:spcBef>
            </a:pPr>
            <a:endParaRPr lang="en-US" altLang="en-US" sz="1200" b="1">
              <a:latin typeface="+mj-lt"/>
            </a:endParaRPr>
          </a:p>
          <a:p>
            <a:pPr algn="ctr" eaLnBrk="1" hangingPunct="1">
              <a:spcBef>
                <a:spcPct val="50000"/>
              </a:spcBef>
            </a:pPr>
            <a:endParaRPr lang="en-US" altLang="en-US" sz="1200" b="1">
              <a:latin typeface="+mj-lt"/>
            </a:endParaRPr>
          </a:p>
          <a:p>
            <a:pPr algn="ctr" eaLnBrk="1" hangingPunct="1">
              <a:spcBef>
                <a:spcPct val="50000"/>
              </a:spcBef>
            </a:pPr>
            <a:r>
              <a:rPr lang="en-US" altLang="en-US" sz="1200" b="1">
                <a:latin typeface="+mj-lt"/>
              </a:rPr>
              <a:t>Marcie Moss</a:t>
            </a:r>
          </a:p>
          <a:p>
            <a:pPr algn="ctr" eaLnBrk="1" hangingPunct="1">
              <a:spcBef>
                <a:spcPct val="50000"/>
              </a:spcBef>
            </a:pPr>
            <a:r>
              <a:rPr lang="en-US" altLang="en-US" sz="1200" b="1">
                <a:latin typeface="+mj-lt"/>
              </a:rPr>
              <a:t>Administrative Assistant II*</a:t>
            </a:r>
          </a:p>
        </p:txBody>
      </p:sp>
      <p:sp>
        <p:nvSpPr>
          <p:cNvPr id="7" name="Text Box 11">
            <a:extLst>
              <a:ext uri="{FF2B5EF4-FFF2-40B4-BE49-F238E27FC236}">
                <a16:creationId xmlns:a16="http://schemas.microsoft.com/office/drawing/2014/main" id="{14CEF575-8E01-495E-B849-334A103E85A1}"/>
              </a:ext>
            </a:extLst>
          </p:cNvPr>
          <p:cNvSpPr txBox="1">
            <a:spLocks noChangeArrowheads="1"/>
          </p:cNvSpPr>
          <p:nvPr/>
        </p:nvSpPr>
        <p:spPr bwMode="auto">
          <a:xfrm>
            <a:off x="3354716" y="4887925"/>
            <a:ext cx="1665768"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endParaRPr lang="en-US" altLang="en-US" sz="1200" b="1">
              <a:latin typeface="Calibri Light" panose="020F0302020204030204"/>
            </a:endParaRPr>
          </a:p>
          <a:p>
            <a:pPr algn="ctr">
              <a:spcBef>
                <a:spcPct val="50000"/>
              </a:spcBef>
            </a:pPr>
            <a:endParaRPr lang="en-US" altLang="en-US" sz="1200" b="1">
              <a:latin typeface="Calibri Light" panose="020F0302020204030204"/>
            </a:endParaRPr>
          </a:p>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r>
              <a:rPr lang="en-US" altLang="en-US" sz="1200" b="1">
                <a:latin typeface="Calibri Light" panose="020F0302020204030204"/>
                <a:cs typeface="Calibri Light"/>
              </a:rPr>
              <a:t>Peter Weir</a:t>
            </a:r>
          </a:p>
          <a:p>
            <a:pPr algn="ctr">
              <a:spcBef>
                <a:spcPct val="50000"/>
              </a:spcBef>
            </a:pPr>
            <a:r>
              <a:rPr lang="en-US" altLang="en-US" sz="1200" b="1">
                <a:latin typeface="Calibri Light" panose="020F0302020204030204"/>
                <a:cs typeface="Calibri Light"/>
              </a:rPr>
              <a:t>Economic</a:t>
            </a:r>
            <a:r>
              <a:rPr lang="en-US" altLang="en-US" sz="1200" b="1">
                <a:latin typeface="Calibri Light" panose="020F0302020204030204"/>
              </a:rPr>
              <a:t> Development Project Manager I*</a:t>
            </a:r>
            <a:endParaRPr lang="en-US" altLang="en-US" sz="1200" i="1">
              <a:latin typeface="Calibri" panose="020F0502020204030204"/>
              <a:cs typeface="Calibri"/>
            </a:endParaRPr>
          </a:p>
        </p:txBody>
      </p:sp>
      <p:sp>
        <p:nvSpPr>
          <p:cNvPr id="8" name="Line 17">
            <a:extLst>
              <a:ext uri="{FF2B5EF4-FFF2-40B4-BE49-F238E27FC236}">
                <a16:creationId xmlns:a16="http://schemas.microsoft.com/office/drawing/2014/main" id="{AEB2B639-3908-4465-914A-6534C87808FF}"/>
              </a:ext>
            </a:extLst>
          </p:cNvPr>
          <p:cNvSpPr>
            <a:spLocks noChangeShapeType="1"/>
          </p:cNvSpPr>
          <p:nvPr/>
        </p:nvSpPr>
        <p:spPr bwMode="auto">
          <a:xfrm flipH="1">
            <a:off x="5262065" y="3767535"/>
            <a:ext cx="8373" cy="931984"/>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9" name="Line 24">
            <a:extLst>
              <a:ext uri="{FF2B5EF4-FFF2-40B4-BE49-F238E27FC236}">
                <a16:creationId xmlns:a16="http://schemas.microsoft.com/office/drawing/2014/main" id="{77DBB310-D4F9-4536-9F14-B2691BF5A8BA}"/>
              </a:ext>
            </a:extLst>
          </p:cNvPr>
          <p:cNvSpPr>
            <a:spLocks noChangeShapeType="1"/>
          </p:cNvSpPr>
          <p:nvPr/>
        </p:nvSpPr>
        <p:spPr bwMode="auto">
          <a:xfrm flipV="1">
            <a:off x="4187600" y="4699520"/>
            <a:ext cx="2110563" cy="1"/>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1" name="Line 40">
            <a:extLst>
              <a:ext uri="{FF2B5EF4-FFF2-40B4-BE49-F238E27FC236}">
                <a16:creationId xmlns:a16="http://schemas.microsoft.com/office/drawing/2014/main" id="{DC6DA52E-CCDB-44D1-B539-01B318681E9B}"/>
              </a:ext>
            </a:extLst>
          </p:cNvPr>
          <p:cNvSpPr>
            <a:spLocks noChangeShapeType="1"/>
          </p:cNvSpPr>
          <p:nvPr/>
        </p:nvSpPr>
        <p:spPr bwMode="auto">
          <a:xfrm flipH="1">
            <a:off x="2252028" y="4079871"/>
            <a:ext cx="0" cy="228600"/>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2" name="Line 53">
            <a:extLst>
              <a:ext uri="{FF2B5EF4-FFF2-40B4-BE49-F238E27FC236}">
                <a16:creationId xmlns:a16="http://schemas.microsoft.com/office/drawing/2014/main" id="{AEA442E1-22C0-4E78-81B4-89420C184857}"/>
              </a:ext>
            </a:extLst>
          </p:cNvPr>
          <p:cNvSpPr>
            <a:spLocks noChangeShapeType="1"/>
          </p:cNvSpPr>
          <p:nvPr/>
        </p:nvSpPr>
        <p:spPr bwMode="auto">
          <a:xfrm flipV="1">
            <a:off x="2252028" y="4054752"/>
            <a:ext cx="3035158" cy="16747"/>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3" name="Line 62">
            <a:extLst>
              <a:ext uri="{FF2B5EF4-FFF2-40B4-BE49-F238E27FC236}">
                <a16:creationId xmlns:a16="http://schemas.microsoft.com/office/drawing/2014/main" id="{196CB3B2-2F39-459E-B086-C4C8C97C3D35}"/>
              </a:ext>
            </a:extLst>
          </p:cNvPr>
          <p:cNvSpPr>
            <a:spLocks noChangeShapeType="1"/>
          </p:cNvSpPr>
          <p:nvPr/>
        </p:nvSpPr>
        <p:spPr bwMode="auto">
          <a:xfrm>
            <a:off x="6292848" y="4699519"/>
            <a:ext cx="0" cy="188406"/>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4" name="Line 62">
            <a:extLst>
              <a:ext uri="{FF2B5EF4-FFF2-40B4-BE49-F238E27FC236}">
                <a16:creationId xmlns:a16="http://schemas.microsoft.com/office/drawing/2014/main" id="{0E5733B8-8C53-4C2C-8C47-7C1BB4F945E5}"/>
              </a:ext>
            </a:extLst>
          </p:cNvPr>
          <p:cNvSpPr>
            <a:spLocks noChangeShapeType="1"/>
          </p:cNvSpPr>
          <p:nvPr/>
        </p:nvSpPr>
        <p:spPr bwMode="auto">
          <a:xfrm>
            <a:off x="4187601" y="4699519"/>
            <a:ext cx="0" cy="180033"/>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sp>
        <p:nvSpPr>
          <p:cNvPr id="15" name="Text Box 58">
            <a:extLst>
              <a:ext uri="{FF2B5EF4-FFF2-40B4-BE49-F238E27FC236}">
                <a16:creationId xmlns:a16="http://schemas.microsoft.com/office/drawing/2014/main" id="{61E1250A-9D14-4899-AAAB-FDEF32DD6B64}"/>
              </a:ext>
            </a:extLst>
          </p:cNvPr>
          <p:cNvSpPr txBox="1">
            <a:spLocks noChangeArrowheads="1"/>
          </p:cNvSpPr>
          <p:nvPr/>
        </p:nvSpPr>
        <p:spPr bwMode="auto">
          <a:xfrm>
            <a:off x="5465767" y="4887926"/>
            <a:ext cx="1676400"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r>
              <a:rPr lang="en-US" altLang="en-US" sz="1200" b="1">
                <a:latin typeface="Calibri Light" panose="020F0302020204030204"/>
                <a:cs typeface="Calibri Light"/>
              </a:rPr>
              <a:t>James Williams</a:t>
            </a:r>
            <a:endParaRPr lang="en-US" altLang="en-US" sz="1200" b="1">
              <a:latin typeface="Calibri Light" panose="020F0302020204030204"/>
            </a:endParaRPr>
          </a:p>
          <a:p>
            <a:pPr lvl="0" algn="ctr">
              <a:spcBef>
                <a:spcPts val="0"/>
              </a:spcBef>
            </a:pPr>
            <a:r>
              <a:rPr lang="en-US" altLang="en-US" sz="1200" b="1">
                <a:latin typeface="Calibri Light" panose="020F0302020204030204"/>
              </a:rPr>
              <a:t>Small &amp; Minority Business Development Manager</a:t>
            </a:r>
            <a:endParaRPr lang="en-US">
              <a:cs typeface="Arial"/>
            </a:endParaRPr>
          </a:p>
        </p:txBody>
      </p:sp>
      <p:sp>
        <p:nvSpPr>
          <p:cNvPr id="16" name="Rectangle 15">
            <a:extLst>
              <a:ext uri="{FF2B5EF4-FFF2-40B4-BE49-F238E27FC236}">
                <a16:creationId xmlns:a16="http://schemas.microsoft.com/office/drawing/2014/main" id="{5934DB8D-16E4-478E-A62E-8E7E35F36A12}"/>
              </a:ext>
            </a:extLst>
          </p:cNvPr>
          <p:cNvSpPr/>
          <p:nvPr/>
        </p:nvSpPr>
        <p:spPr>
          <a:xfrm>
            <a:off x="1068715" y="1081390"/>
            <a:ext cx="8429843" cy="523220"/>
          </a:xfrm>
          <a:prstGeom prst="rect">
            <a:avLst/>
          </a:prstGeom>
        </p:spPr>
        <p:txBody>
          <a:bodyPr wrap="square">
            <a:spAutoFit/>
          </a:bodyPr>
          <a:lstStyle/>
          <a:p>
            <a:r>
              <a:rPr lang="en-US" sz="2800" b="1"/>
              <a:t>The Office of Economic Development Current Staff</a:t>
            </a:r>
          </a:p>
        </p:txBody>
      </p:sp>
      <p:sp>
        <p:nvSpPr>
          <p:cNvPr id="17" name="TextBox 16">
            <a:extLst>
              <a:ext uri="{FF2B5EF4-FFF2-40B4-BE49-F238E27FC236}">
                <a16:creationId xmlns:a16="http://schemas.microsoft.com/office/drawing/2014/main" id="{DD4FAF58-B975-4D30-82CB-EB20BCB94316}"/>
              </a:ext>
            </a:extLst>
          </p:cNvPr>
          <p:cNvSpPr txBox="1"/>
          <p:nvPr/>
        </p:nvSpPr>
        <p:spPr>
          <a:xfrm>
            <a:off x="7136364" y="2413523"/>
            <a:ext cx="2514600" cy="830997"/>
          </a:xfrm>
          <a:prstGeom prst="rect">
            <a:avLst/>
          </a:prstGeom>
          <a:noFill/>
        </p:spPr>
        <p:txBody>
          <a:bodyPr wrap="square" lIns="91440" tIns="45720" rIns="91440" bIns="45720" rtlCol="0" anchor="t">
            <a:spAutoFit/>
          </a:bodyPr>
          <a:lstStyle/>
          <a:p>
            <a:r>
              <a:rPr lang="en-US" sz="1600"/>
              <a:t>5 Total Employees:</a:t>
            </a:r>
          </a:p>
          <a:p>
            <a:pPr marL="342900" indent="-342900">
              <a:buFont typeface="Arial" panose="020B0604020202020204" pitchFamily="34" charset="0"/>
              <a:buChar char="•"/>
            </a:pPr>
            <a:r>
              <a:rPr lang="en-US" sz="1600"/>
              <a:t>3 Appointed* </a:t>
            </a:r>
            <a:endParaRPr lang="en-US" sz="1600">
              <a:cs typeface="Calibri"/>
            </a:endParaRPr>
          </a:p>
          <a:p>
            <a:pPr marL="342900" indent="-342900">
              <a:buFont typeface="Arial" panose="020B0604020202020204" pitchFamily="34" charset="0"/>
              <a:buChar char="•"/>
            </a:pPr>
            <a:r>
              <a:rPr lang="en-US" sz="1600"/>
              <a:t>2 Merit</a:t>
            </a:r>
            <a:endParaRPr lang="en-US" sz="1600">
              <a:cs typeface="Calibri"/>
            </a:endParaRPr>
          </a:p>
        </p:txBody>
      </p:sp>
      <p:pic>
        <p:nvPicPr>
          <p:cNvPr id="2" name="Picture 2">
            <a:extLst>
              <a:ext uri="{FF2B5EF4-FFF2-40B4-BE49-F238E27FC236}">
                <a16:creationId xmlns:a16="http://schemas.microsoft.com/office/drawing/2014/main" id="{A0777A71-FA73-D8FF-9CF4-675E535D2C94}"/>
              </a:ext>
            </a:extLst>
          </p:cNvPr>
          <p:cNvPicPr>
            <a:picLocks noChangeAspect="1"/>
          </p:cNvPicPr>
          <p:nvPr/>
        </p:nvPicPr>
        <p:blipFill>
          <a:blip r:embed="rId2"/>
          <a:stretch>
            <a:fillRect/>
          </a:stretch>
        </p:blipFill>
        <p:spPr>
          <a:xfrm>
            <a:off x="5913454" y="5127466"/>
            <a:ext cx="783773" cy="748011"/>
          </a:xfrm>
          <a:prstGeom prst="rect">
            <a:avLst/>
          </a:prstGeom>
        </p:spPr>
      </p:pic>
      <p:sp>
        <p:nvSpPr>
          <p:cNvPr id="3" name="Text Box 58">
            <a:extLst>
              <a:ext uri="{FF2B5EF4-FFF2-40B4-BE49-F238E27FC236}">
                <a16:creationId xmlns:a16="http://schemas.microsoft.com/office/drawing/2014/main" id="{65598FED-6239-8E09-40D3-C39361EEC52A}"/>
              </a:ext>
            </a:extLst>
          </p:cNvPr>
          <p:cNvSpPr txBox="1">
            <a:spLocks noChangeArrowheads="1"/>
          </p:cNvSpPr>
          <p:nvPr/>
        </p:nvSpPr>
        <p:spPr bwMode="auto">
          <a:xfrm>
            <a:off x="4444184" y="1881794"/>
            <a:ext cx="1676400"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endParaRPr lang="en-US" altLang="en-US" sz="1200" b="1">
              <a:latin typeface="Calibri Light" panose="020F0302020204030204"/>
            </a:endParaRPr>
          </a:p>
          <a:p>
            <a:pPr algn="ctr"/>
            <a:r>
              <a:rPr lang="en-US" altLang="en-US" sz="1200" b="1">
                <a:latin typeface="Calibri Light" panose="020F0302020204030204"/>
                <a:cs typeface="Calibri Light"/>
              </a:rPr>
              <a:t>Sean Park</a:t>
            </a:r>
            <a:endParaRPr lang="en-US" altLang="en-US" sz="1200" b="1">
              <a:latin typeface="Calibri Light" panose="020F0302020204030204"/>
            </a:endParaRPr>
          </a:p>
          <a:p>
            <a:pPr lvl="0" algn="ctr">
              <a:spcBef>
                <a:spcPts val="0"/>
              </a:spcBef>
            </a:pPr>
            <a:r>
              <a:rPr lang="en-US" altLang="en-US" sz="1200" b="1">
                <a:latin typeface="Calibri Light" panose="020F0302020204030204"/>
              </a:rPr>
              <a:t>Director*</a:t>
            </a:r>
            <a:endParaRPr lang="en-US" altLang="en-US" sz="1200" b="1">
              <a:latin typeface="Calibri Light"/>
              <a:cs typeface="Calibri Light"/>
            </a:endParaRPr>
          </a:p>
        </p:txBody>
      </p:sp>
      <p:pic>
        <p:nvPicPr>
          <p:cNvPr id="6" name="Picture 9">
            <a:extLst>
              <a:ext uri="{FF2B5EF4-FFF2-40B4-BE49-F238E27FC236}">
                <a16:creationId xmlns:a16="http://schemas.microsoft.com/office/drawing/2014/main" id="{59C401D3-1E3B-5314-4A3D-679601214812}"/>
              </a:ext>
            </a:extLst>
          </p:cNvPr>
          <p:cNvPicPr>
            <a:picLocks noChangeAspect="1"/>
          </p:cNvPicPr>
          <p:nvPr/>
        </p:nvPicPr>
        <p:blipFill rotWithShape="1">
          <a:blip r:embed="rId3"/>
          <a:srcRect l="22481" t="1295" r="12644" b="14091"/>
          <a:stretch/>
        </p:blipFill>
        <p:spPr>
          <a:xfrm rot="5400000">
            <a:off x="3725676" y="5015732"/>
            <a:ext cx="998351" cy="973373"/>
          </a:xfrm>
          <a:prstGeom prst="rect">
            <a:avLst/>
          </a:prstGeom>
        </p:spPr>
      </p:pic>
      <p:pic>
        <p:nvPicPr>
          <p:cNvPr id="10" name="Picture 17">
            <a:extLst>
              <a:ext uri="{FF2B5EF4-FFF2-40B4-BE49-F238E27FC236}">
                <a16:creationId xmlns:a16="http://schemas.microsoft.com/office/drawing/2014/main" id="{5B0107FD-AAEC-F486-EE37-CEA765A797E7}"/>
              </a:ext>
            </a:extLst>
          </p:cNvPr>
          <p:cNvPicPr>
            <a:picLocks noChangeAspect="1"/>
          </p:cNvPicPr>
          <p:nvPr/>
        </p:nvPicPr>
        <p:blipFill>
          <a:blip r:embed="rId4"/>
          <a:stretch>
            <a:fillRect/>
          </a:stretch>
        </p:blipFill>
        <p:spPr>
          <a:xfrm>
            <a:off x="4924926" y="2029327"/>
            <a:ext cx="721896" cy="1098885"/>
          </a:xfrm>
          <a:prstGeom prst="rect">
            <a:avLst/>
          </a:prstGeom>
        </p:spPr>
      </p:pic>
      <p:sp>
        <p:nvSpPr>
          <p:cNvPr id="4" name="Text Box 58">
            <a:extLst>
              <a:ext uri="{FF2B5EF4-FFF2-40B4-BE49-F238E27FC236}">
                <a16:creationId xmlns:a16="http://schemas.microsoft.com/office/drawing/2014/main" id="{A864124E-3966-2019-5F45-390F2E30C812}"/>
              </a:ext>
            </a:extLst>
          </p:cNvPr>
          <p:cNvSpPr txBox="1">
            <a:spLocks noChangeArrowheads="1"/>
          </p:cNvSpPr>
          <p:nvPr/>
        </p:nvSpPr>
        <p:spPr bwMode="auto">
          <a:xfrm>
            <a:off x="7686452" y="4887926"/>
            <a:ext cx="1676400" cy="1886578"/>
          </a:xfrm>
          <a:prstGeom prst="rect">
            <a:avLst/>
          </a:prstGeom>
          <a:noFill/>
          <a:ln w="19050">
            <a:solidFill>
              <a:srgbClr val="002060"/>
            </a:solidFill>
            <a:miter lim="800000"/>
            <a:headEnd/>
            <a:tailEnd/>
          </a:ln>
        </p:spPr>
        <p:txBody>
          <a:bodyPr lIns="91440" tIns="45720" rIns="91440" bIns="45720"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endParaRPr lang="en-US" altLang="en-US" sz="1200" b="1">
              <a:latin typeface="Calibri Light" panose="020F0302020204030204"/>
              <a:cs typeface="Calibri Light"/>
            </a:endParaRPr>
          </a:p>
          <a:p>
            <a:pPr algn="ctr">
              <a:spcBef>
                <a:spcPct val="50000"/>
              </a:spcBef>
            </a:pPr>
            <a:r>
              <a:rPr lang="en-US" altLang="en-US" sz="1200" b="1" err="1">
                <a:latin typeface="Calibri Light" panose="020F0302020204030204"/>
                <a:cs typeface="Calibri Light"/>
              </a:rPr>
              <a:t>Shawnte</a:t>
            </a:r>
            <a:r>
              <a:rPr lang="en-US" altLang="en-US" sz="1200" b="1">
                <a:latin typeface="Calibri Light" panose="020F0302020204030204"/>
                <a:cs typeface="Calibri Light"/>
              </a:rPr>
              <a:t> Manning Disadvantaged Business Enterprise Analyst </a:t>
            </a:r>
          </a:p>
        </p:txBody>
      </p:sp>
      <p:sp>
        <p:nvSpPr>
          <p:cNvPr id="20" name="Line 24">
            <a:extLst>
              <a:ext uri="{FF2B5EF4-FFF2-40B4-BE49-F238E27FC236}">
                <a16:creationId xmlns:a16="http://schemas.microsoft.com/office/drawing/2014/main" id="{05513CA1-6139-1A2C-B851-EE20FE0BDF8A}"/>
              </a:ext>
            </a:extLst>
          </p:cNvPr>
          <p:cNvSpPr>
            <a:spLocks noChangeShapeType="1"/>
          </p:cNvSpPr>
          <p:nvPr/>
        </p:nvSpPr>
        <p:spPr bwMode="auto">
          <a:xfrm flipV="1">
            <a:off x="7144913" y="5875473"/>
            <a:ext cx="541539" cy="1"/>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anchor="ctr"/>
          <a:lstStyle/>
          <a:p>
            <a:endParaRPr lang="en-US" sz="1000">
              <a:latin typeface="+mj-lt"/>
            </a:endParaRPr>
          </a:p>
        </p:txBody>
      </p:sp>
      <p:pic>
        <p:nvPicPr>
          <p:cNvPr id="22" name="Picture 21">
            <a:extLst>
              <a:ext uri="{FF2B5EF4-FFF2-40B4-BE49-F238E27FC236}">
                <a16:creationId xmlns:a16="http://schemas.microsoft.com/office/drawing/2014/main" id="{94F06E46-4A17-EBBC-9A44-692A3B25DFA4}"/>
              </a:ext>
            </a:extLst>
          </p:cNvPr>
          <p:cNvPicPr>
            <a:picLocks noChangeAspect="1"/>
          </p:cNvPicPr>
          <p:nvPr/>
        </p:nvPicPr>
        <p:blipFill rotWithShape="1">
          <a:blip r:embed="rId5"/>
          <a:srcRect l="13696" b="21561"/>
          <a:stretch/>
        </p:blipFill>
        <p:spPr>
          <a:xfrm>
            <a:off x="8125881" y="4953747"/>
            <a:ext cx="797542" cy="1095447"/>
          </a:xfrm>
          <a:prstGeom prst="rect">
            <a:avLst/>
          </a:prstGeom>
        </p:spPr>
      </p:pic>
      <p:pic>
        <p:nvPicPr>
          <p:cNvPr id="23" name="Picture 22">
            <a:extLst>
              <a:ext uri="{FF2B5EF4-FFF2-40B4-BE49-F238E27FC236}">
                <a16:creationId xmlns:a16="http://schemas.microsoft.com/office/drawing/2014/main" id="{37C381F9-9B46-015C-BD35-18A936B2090F}"/>
              </a:ext>
            </a:extLst>
          </p:cNvPr>
          <p:cNvPicPr>
            <a:picLocks noChangeAspect="1"/>
          </p:cNvPicPr>
          <p:nvPr/>
        </p:nvPicPr>
        <p:blipFill rotWithShape="1">
          <a:blip r:embed="rId6"/>
          <a:srcRect b="15493"/>
          <a:stretch/>
        </p:blipFill>
        <p:spPr>
          <a:xfrm>
            <a:off x="1829866" y="4441521"/>
            <a:ext cx="792372" cy="892807"/>
          </a:xfrm>
          <a:prstGeom prst="rect">
            <a:avLst/>
          </a:prstGeom>
        </p:spPr>
      </p:pic>
    </p:spTree>
    <p:extLst>
      <p:ext uri="{BB962C8B-B14F-4D97-AF65-F5344CB8AC3E}">
        <p14:creationId xmlns:p14="http://schemas.microsoft.com/office/powerpoint/2010/main" val="1749261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7A77AB566C414A869DB19D23270DFA" ma:contentTypeVersion="11" ma:contentTypeDescription="Create a new document." ma:contentTypeScope="" ma:versionID="21aa1081838314274f228afde5c431cd">
  <xsd:schema xmlns:xsd="http://www.w3.org/2001/XMLSchema" xmlns:xs="http://www.w3.org/2001/XMLSchema" xmlns:p="http://schemas.microsoft.com/office/2006/metadata/properties" xmlns:ns2="9e0ba56f-cfd2-4adc-94f0-8b64bdc4615f" xmlns:ns3="1e43cdca-8463-48ba-88cb-791d966fe838" targetNamespace="http://schemas.microsoft.com/office/2006/metadata/properties" ma:root="true" ma:fieldsID="ef248293d0dc2c9f0674fc7cdd226799" ns2:_="" ns3:_="">
    <xsd:import namespace="9e0ba56f-cfd2-4adc-94f0-8b64bdc4615f"/>
    <xsd:import namespace="1e43cdca-8463-48ba-88cb-791d966fe8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0ba56f-cfd2-4adc-94f0-8b64bdc46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43cdca-8463-48ba-88cb-791d966fe83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1944FA-BFBD-451F-8809-C613EB95FE35}">
  <ds:schemaRefs>
    <ds:schemaRef ds:uri="http://schemas.microsoft.com/sharepoint/v3/contenttype/forms"/>
  </ds:schemaRefs>
</ds:datastoreItem>
</file>

<file path=customXml/itemProps2.xml><?xml version="1.0" encoding="utf-8"?>
<ds:datastoreItem xmlns:ds="http://schemas.openxmlformats.org/officeDocument/2006/customXml" ds:itemID="{5897E904-67F6-421D-8A6E-559C5CBA1FCB}">
  <ds:schemaRefs>
    <ds:schemaRef ds:uri="http://purl.org/dc/elements/1.1/"/>
    <ds:schemaRef ds:uri="http://schemas.microsoft.com/office/2006/metadata/properties"/>
    <ds:schemaRef ds:uri="1e43cdca-8463-48ba-88cb-791d966fe838"/>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9e0ba56f-cfd2-4adc-94f0-8b64bdc4615f"/>
    <ds:schemaRef ds:uri="http://www.w3.org/XML/1998/namespace"/>
  </ds:schemaRefs>
</ds:datastoreItem>
</file>

<file path=customXml/itemProps3.xml><?xml version="1.0" encoding="utf-8"?>
<ds:datastoreItem xmlns:ds="http://schemas.openxmlformats.org/officeDocument/2006/customXml" ds:itemID="{49129DA9-505B-41CD-9FDF-CD2EA3D443F7}">
  <ds:schemaRefs>
    <ds:schemaRef ds:uri="1e43cdca-8463-48ba-88cb-791d966fe838"/>
    <ds:schemaRef ds:uri="9e0ba56f-cfd2-4adc-94f0-8b64bdc46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980</TotalTime>
  <Words>3638</Words>
  <Application>Microsoft Office PowerPoint</Application>
  <PresentationFormat>Widescreen</PresentationFormat>
  <Paragraphs>583</Paragraphs>
  <Slides>34</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Aptos Narrow</vt:lpstr>
      <vt:lpstr>Arial</vt:lpstr>
      <vt:lpstr>Arial,Sans-Serif</vt:lpstr>
      <vt:lpstr>Calibri</vt:lpstr>
      <vt:lpstr>Calibri Light</vt:lpstr>
      <vt:lpstr>Open Sans</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Sean J. Park</cp:lastModifiedBy>
  <cp:revision>76</cp:revision>
  <cp:lastPrinted>2025-04-21T12:48:32Z</cp:lastPrinted>
  <dcterms:created xsi:type="dcterms:W3CDTF">2023-02-09T18:35:57Z</dcterms:created>
  <dcterms:modified xsi:type="dcterms:W3CDTF">2026-04-20T18:55:02Z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0x010100747A77AB566C414A869DB19D23270DFA</vt:lpwstr>
  </property>
</Properties>
</file>