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omments/modernComment_1B4_5203DD8A.xml" ContentType="application/vnd.ms-powerpoint.comment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41"/>
  </p:notesMasterIdLst>
  <p:handoutMasterIdLst>
    <p:handoutMasterId r:id="rId42"/>
  </p:handoutMasterIdLst>
  <p:sldIdLst>
    <p:sldId id="448" r:id="rId3"/>
    <p:sldId id="449" r:id="rId4"/>
    <p:sldId id="450" r:id="rId5"/>
    <p:sldId id="451" r:id="rId6"/>
    <p:sldId id="452" r:id="rId7"/>
    <p:sldId id="453" r:id="rId8"/>
    <p:sldId id="454" r:id="rId9"/>
    <p:sldId id="455" r:id="rId10"/>
    <p:sldId id="306" r:id="rId11"/>
    <p:sldId id="258" r:id="rId12"/>
    <p:sldId id="439" r:id="rId13"/>
    <p:sldId id="265" r:id="rId14"/>
    <p:sldId id="316" r:id="rId15"/>
    <p:sldId id="370" r:id="rId16"/>
    <p:sldId id="266" r:id="rId17"/>
    <p:sldId id="429" r:id="rId18"/>
    <p:sldId id="458" r:id="rId19"/>
    <p:sldId id="430" r:id="rId20"/>
    <p:sldId id="442" r:id="rId21"/>
    <p:sldId id="263" r:id="rId22"/>
    <p:sldId id="444" r:id="rId23"/>
    <p:sldId id="274" r:id="rId24"/>
    <p:sldId id="372" r:id="rId25"/>
    <p:sldId id="397" r:id="rId26"/>
    <p:sldId id="431" r:id="rId27"/>
    <p:sldId id="399" r:id="rId28"/>
    <p:sldId id="445" r:id="rId29"/>
    <p:sldId id="447" r:id="rId30"/>
    <p:sldId id="373" r:id="rId31"/>
    <p:sldId id="398" r:id="rId32"/>
    <p:sldId id="435" r:id="rId33"/>
    <p:sldId id="436" r:id="rId34"/>
    <p:sldId id="374" r:id="rId35"/>
    <p:sldId id="426" r:id="rId36"/>
    <p:sldId id="294" r:id="rId37"/>
    <p:sldId id="457" r:id="rId38"/>
    <p:sldId id="256" r:id="rId39"/>
    <p:sldId id="298" r:id="rId40"/>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34EE68-F6C3-E7C9-5360-782730543192}" name="Brett Taylor" initials="BT" userId="S::jbtaylor@wilmingtonde.gov::5beba016-8e12-47c6-855f-7c13a74b511d" providerId="AD"/>
  <p188:author id="{DFBD1298-B781-2688-944E-1F703B2ED668}" name="M'bodji Camara" initials="MC" userId="S::mcamara@wilmingtonde.gov::2760c438-dccb-4397-bcff-ab9fcdc718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6A740A-AE04-9C6B-7CB1-63FCBD78D923}" v="538" dt="2026-04-06T14:36:39.589"/>
    <p1510:client id="{33CB3440-4100-4D97-8FC5-EFC50EF4F725}" v="208" dt="2026-04-06T15:34:22.252"/>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notesMaster" Target="notesMasters/notesMaster1.xml"/></Relationships>
</file>

<file path=ppt/comments/modernComment_1B4_5203DD8A.xml><?xml version="1.0" encoding="utf-8"?>
<p188:cmLst xmlns:a="http://schemas.openxmlformats.org/drawingml/2006/main" xmlns:r="http://schemas.openxmlformats.org/officeDocument/2006/relationships" xmlns:p188="http://schemas.microsoft.com/office/powerpoint/2018/8/main">
  <p188:cm id="{925043C1-282D-4197-BAF5-33FC2D81951D}" authorId="{1034EE68-F6C3-E7C9-5360-782730543192}" created="2026-04-02T14:23:01.782">
    <pc:sldMkLst xmlns:pc="http://schemas.microsoft.com/office/powerpoint/2013/main/command">
      <pc:docMk/>
      <pc:sldMk cId="1375985034" sldId="436"/>
    </pc:sldMkLst>
    <p188:replyLst>
      <p188:reply id="{D4B44349-8692-4C41-8373-179B7A1C9357}" authorId="{1034EE68-F6C3-E7C9-5360-782730543192}" created="2026-04-02T14:35:27.194">
        <p188:txBody>
          <a:bodyPr/>
          <a:lstStyle/>
          <a:p>
            <a:r>
              <a:rPr lang="en-US"/>
              <a:t>[@M'bodji Camara] we need to reconcile these two tables.</a:t>
            </a:r>
          </a:p>
        </p188:txBody>
      </p188:reply>
    </p188:replyLst>
    <p188:txBody>
      <a:bodyPr/>
      <a:lstStyle/>
      <a:p>
        <a:r>
          <a:rPr lang="en-US"/>
          <a:t>Correct the word to "outstanding"</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2"/>
            <a:ext cx="3011699" cy="463408"/>
          </a:xfrm>
          <a:prstGeom prst="rect">
            <a:avLst/>
          </a:prstGeom>
        </p:spPr>
        <p:txBody>
          <a:bodyPr vert="horz" lIns="92481" tIns="46240" rIns="92481" bIns="46240"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36770" y="2"/>
            <a:ext cx="3011699" cy="463408"/>
          </a:xfrm>
          <a:prstGeom prst="rect">
            <a:avLst/>
          </a:prstGeom>
        </p:spPr>
        <p:txBody>
          <a:bodyPr vert="horz" lIns="92481" tIns="46240" rIns="92481" bIns="46240" rtlCol="0"/>
          <a:lstStyle>
            <a:lvl1pPr algn="r">
              <a:defRPr sz="1200"/>
            </a:lvl1pPr>
          </a:lstStyle>
          <a:p>
            <a:fld id="{BDFA5848-4350-4C8C-841A-A2639A912AD6}" type="datetimeFigureOut">
              <a:rPr lang="en-US" smtClean="0"/>
              <a:t>4/6/2026</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772670"/>
            <a:ext cx="3011699" cy="463407"/>
          </a:xfrm>
          <a:prstGeom prst="rect">
            <a:avLst/>
          </a:prstGeom>
        </p:spPr>
        <p:txBody>
          <a:bodyPr vert="horz" lIns="92481" tIns="46240" rIns="92481" bIns="4624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36770" y="8772670"/>
            <a:ext cx="3011699" cy="463407"/>
          </a:xfrm>
          <a:prstGeom prst="rect">
            <a:avLst/>
          </a:prstGeom>
        </p:spPr>
        <p:txBody>
          <a:bodyPr vert="horz" lIns="92481" tIns="46240" rIns="92481" bIns="46240"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11699" cy="463408"/>
          </a:xfrm>
          <a:prstGeom prst="rect">
            <a:avLst/>
          </a:prstGeom>
        </p:spPr>
        <p:txBody>
          <a:bodyPr vert="horz" lIns="92481" tIns="46240" rIns="92481" bIns="46240"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936770" y="2"/>
            <a:ext cx="3011699" cy="463408"/>
          </a:xfrm>
          <a:prstGeom prst="rect">
            <a:avLst/>
          </a:prstGeom>
        </p:spPr>
        <p:txBody>
          <a:bodyPr vert="horz" lIns="92481" tIns="46240" rIns="92481" bIns="46240" rtlCol="0"/>
          <a:lstStyle>
            <a:lvl1pPr algn="r">
              <a:defRPr sz="1200"/>
            </a:lvl1pPr>
          </a:lstStyle>
          <a:p>
            <a:fld id="{41D78027-D353-483E-95A2-FCBA33FBCBEA}" type="datetimeFigureOut">
              <a:rPr lang="en-US" smtClean="0"/>
              <a:t>4/6/2026</a:t>
            </a:fld>
            <a:endParaRPr lang="en-US"/>
          </a:p>
        </p:txBody>
      </p:sp>
      <p:sp>
        <p:nvSpPr>
          <p:cNvPr id="4" name="Slide Image Placeholder 3"/>
          <p:cNvSpPr>
            <a:spLocks noGrp="1" noRot="1" noChangeAspect="1"/>
          </p:cNvSpPr>
          <p:nvPr>
            <p:ph type="sldImg" idx="2"/>
          </p:nvPr>
        </p:nvSpPr>
        <p:spPr>
          <a:xfrm>
            <a:off x="706438" y="1154113"/>
            <a:ext cx="5537200" cy="3116262"/>
          </a:xfrm>
          <a:prstGeom prst="rect">
            <a:avLst/>
          </a:prstGeom>
          <a:noFill/>
          <a:ln w="12700">
            <a:solidFill>
              <a:prstClr val="black"/>
            </a:solidFill>
          </a:ln>
        </p:spPr>
        <p:txBody>
          <a:bodyPr vert="horz" lIns="92481" tIns="46240" rIns="92481" bIns="46240" rtlCol="0" anchor="ctr"/>
          <a:lstStyle/>
          <a:p>
            <a:endParaRPr lang="en-US"/>
          </a:p>
        </p:txBody>
      </p:sp>
      <p:sp>
        <p:nvSpPr>
          <p:cNvPr id="5" name="Notes Placeholder 4"/>
          <p:cNvSpPr>
            <a:spLocks noGrp="1"/>
          </p:cNvSpPr>
          <p:nvPr>
            <p:ph type="body" sz="quarter" idx="3"/>
          </p:nvPr>
        </p:nvSpPr>
        <p:spPr>
          <a:xfrm>
            <a:off x="695008" y="4444862"/>
            <a:ext cx="5560060" cy="3636705"/>
          </a:xfrm>
          <a:prstGeom prst="rect">
            <a:avLst/>
          </a:prstGeom>
        </p:spPr>
        <p:txBody>
          <a:bodyPr vert="horz" lIns="92481" tIns="46240" rIns="92481" bIns="4624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0"/>
            <a:ext cx="3011699" cy="463407"/>
          </a:xfrm>
          <a:prstGeom prst="rect">
            <a:avLst/>
          </a:prstGeom>
        </p:spPr>
        <p:txBody>
          <a:bodyPr vert="horz" lIns="92481" tIns="46240" rIns="92481" bIns="46240" rtlCol="0" anchor="b"/>
          <a:lstStyle>
            <a:lvl1pPr algn="l">
              <a:defRPr sz="1200"/>
            </a:lvl1pPr>
          </a:lstStyle>
          <a:p>
            <a:endParaRPr lang="en-US"/>
          </a:p>
        </p:txBody>
      </p:sp>
      <p:sp>
        <p:nvSpPr>
          <p:cNvPr id="7" name="Slide Number Placeholder 6"/>
          <p:cNvSpPr>
            <a:spLocks noGrp="1"/>
          </p:cNvSpPr>
          <p:nvPr>
            <p:ph type="sldNum" sz="quarter" idx="5"/>
          </p:nvPr>
        </p:nvSpPr>
        <p:spPr>
          <a:xfrm>
            <a:off x="3936770" y="8772670"/>
            <a:ext cx="3011699" cy="463407"/>
          </a:xfrm>
          <a:prstGeom prst="rect">
            <a:avLst/>
          </a:prstGeom>
        </p:spPr>
        <p:txBody>
          <a:bodyPr vert="horz" lIns="92481" tIns="46240" rIns="92481" bIns="46240"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2</a:t>
            </a:fld>
            <a:endParaRPr lang="en-US"/>
          </a:p>
        </p:txBody>
      </p:sp>
    </p:spTree>
    <p:extLst>
      <p:ext uri="{BB962C8B-B14F-4D97-AF65-F5344CB8AC3E}">
        <p14:creationId xmlns:p14="http://schemas.microsoft.com/office/powerpoint/2010/main" val="1209710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3</a:t>
            </a:fld>
            <a:endParaRPr lang="en-US"/>
          </a:p>
        </p:txBody>
      </p:sp>
    </p:spTree>
    <p:extLst>
      <p:ext uri="{BB962C8B-B14F-4D97-AF65-F5344CB8AC3E}">
        <p14:creationId xmlns:p14="http://schemas.microsoft.com/office/powerpoint/2010/main" val="1442259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4</a:t>
            </a:fld>
            <a:endParaRPr lang="en-US"/>
          </a:p>
        </p:txBody>
      </p:sp>
    </p:spTree>
    <p:extLst>
      <p:ext uri="{BB962C8B-B14F-4D97-AF65-F5344CB8AC3E}">
        <p14:creationId xmlns:p14="http://schemas.microsoft.com/office/powerpoint/2010/main" val="2396427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5</a:t>
            </a:fld>
            <a:endParaRPr lang="en-US"/>
          </a:p>
        </p:txBody>
      </p:sp>
    </p:spTree>
    <p:extLst>
      <p:ext uri="{BB962C8B-B14F-4D97-AF65-F5344CB8AC3E}">
        <p14:creationId xmlns:p14="http://schemas.microsoft.com/office/powerpoint/2010/main" val="3340274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6</a:t>
            </a:fld>
            <a:endParaRPr lang="en-US"/>
          </a:p>
        </p:txBody>
      </p:sp>
    </p:spTree>
    <p:extLst>
      <p:ext uri="{BB962C8B-B14F-4D97-AF65-F5344CB8AC3E}">
        <p14:creationId xmlns:p14="http://schemas.microsoft.com/office/powerpoint/2010/main" val="2929734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7</a:t>
            </a:fld>
            <a:endParaRPr lang="en-US"/>
          </a:p>
        </p:txBody>
      </p:sp>
    </p:spTree>
    <p:extLst>
      <p:ext uri="{BB962C8B-B14F-4D97-AF65-F5344CB8AC3E}">
        <p14:creationId xmlns:p14="http://schemas.microsoft.com/office/powerpoint/2010/main" val="2290360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8</a:t>
            </a:fld>
            <a:endParaRPr lang="en-US"/>
          </a:p>
        </p:txBody>
      </p:sp>
    </p:spTree>
    <p:extLst>
      <p:ext uri="{BB962C8B-B14F-4D97-AF65-F5344CB8AC3E}">
        <p14:creationId xmlns:p14="http://schemas.microsoft.com/office/powerpoint/2010/main" val="187509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9</a:t>
            </a:fld>
            <a:endParaRPr lang="en-US"/>
          </a:p>
        </p:txBody>
      </p:sp>
    </p:spTree>
    <p:extLst>
      <p:ext uri="{BB962C8B-B14F-4D97-AF65-F5344CB8AC3E}">
        <p14:creationId xmlns:p14="http://schemas.microsoft.com/office/powerpoint/2010/main" val="898407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10</a:t>
            </a:fld>
            <a:endParaRPr lang="en-US"/>
          </a:p>
        </p:txBody>
      </p:sp>
    </p:spTree>
    <p:extLst>
      <p:ext uri="{BB962C8B-B14F-4D97-AF65-F5344CB8AC3E}">
        <p14:creationId xmlns:p14="http://schemas.microsoft.com/office/powerpoint/2010/main" val="3938010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137258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12</a:t>
            </a:fld>
            <a:endParaRPr lang="en-US"/>
          </a:p>
        </p:txBody>
      </p:sp>
    </p:spTree>
    <p:extLst>
      <p:ext uri="{BB962C8B-B14F-4D97-AF65-F5344CB8AC3E}">
        <p14:creationId xmlns:p14="http://schemas.microsoft.com/office/powerpoint/2010/main" val="4014567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13</a:t>
            </a:fld>
            <a:endParaRPr lang="en-US"/>
          </a:p>
        </p:txBody>
      </p:sp>
    </p:spTree>
    <p:extLst>
      <p:ext uri="{BB962C8B-B14F-4D97-AF65-F5344CB8AC3E}">
        <p14:creationId xmlns:p14="http://schemas.microsoft.com/office/powerpoint/2010/main" val="613648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14</a:t>
            </a:fld>
            <a:endParaRPr lang="en-US"/>
          </a:p>
        </p:txBody>
      </p:sp>
    </p:spTree>
    <p:extLst>
      <p:ext uri="{BB962C8B-B14F-4D97-AF65-F5344CB8AC3E}">
        <p14:creationId xmlns:p14="http://schemas.microsoft.com/office/powerpoint/2010/main" val="2901512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15</a:t>
            </a:fld>
            <a:endParaRPr lang="en-US"/>
          </a:p>
        </p:txBody>
      </p:sp>
    </p:spTree>
    <p:extLst>
      <p:ext uri="{BB962C8B-B14F-4D97-AF65-F5344CB8AC3E}">
        <p14:creationId xmlns:p14="http://schemas.microsoft.com/office/powerpoint/2010/main" val="32144606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5797F-FA84-1E31-7466-CAE3F5389F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6ABF5-C4B4-779B-CA38-763F53732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26C977-D7E9-1D5A-4774-DC3900954F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B18076-5504-7BA3-2590-5FDDA6793156}"/>
              </a:ext>
            </a:extLst>
          </p:cNvPr>
          <p:cNvSpPr>
            <a:spLocks noGrp="1"/>
          </p:cNvSpPr>
          <p:nvPr>
            <p:ph type="sldNum" sz="quarter" idx="5"/>
          </p:nvPr>
        </p:nvSpPr>
        <p:spPr/>
        <p:txBody>
          <a:bodyPr/>
          <a:lstStyle/>
          <a:p>
            <a:fld id="{CCAFFBF1-E2CF-42D0-A5FA-9FB2DE89D650}" type="slidenum">
              <a:rPr lang="en-US" smtClean="0"/>
              <a:t>16</a:t>
            </a:fld>
            <a:endParaRPr lang="en-US"/>
          </a:p>
        </p:txBody>
      </p:sp>
    </p:spTree>
    <p:extLst>
      <p:ext uri="{BB962C8B-B14F-4D97-AF65-F5344CB8AC3E}">
        <p14:creationId xmlns:p14="http://schemas.microsoft.com/office/powerpoint/2010/main" val="3789257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0DD56-E84C-ABA4-A079-1D482E5BE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48B5FC-C0A1-4C9F-00A1-CA1FA0B7C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1E9029-807E-E719-936E-4E251C2EF3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CEC1E3-0E9A-85BA-8138-7008F485132C}"/>
              </a:ext>
            </a:extLst>
          </p:cNvPr>
          <p:cNvSpPr>
            <a:spLocks noGrp="1"/>
          </p:cNvSpPr>
          <p:nvPr>
            <p:ph type="sldNum" sz="quarter" idx="5"/>
          </p:nvPr>
        </p:nvSpPr>
        <p:spPr/>
        <p:txBody>
          <a:bodyPr/>
          <a:lstStyle/>
          <a:p>
            <a:fld id="{CCAFFBF1-E2CF-42D0-A5FA-9FB2DE89D650}" type="slidenum">
              <a:rPr lang="en-US" smtClean="0"/>
              <a:t>17</a:t>
            </a:fld>
            <a:endParaRPr lang="en-US"/>
          </a:p>
        </p:txBody>
      </p:sp>
    </p:spTree>
    <p:extLst>
      <p:ext uri="{BB962C8B-B14F-4D97-AF65-F5344CB8AC3E}">
        <p14:creationId xmlns:p14="http://schemas.microsoft.com/office/powerpoint/2010/main" val="1475610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3093F-3FF1-D777-607E-8057579EF2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AE2C7F-963A-BD29-7380-183D803A4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BA3B1C-CC96-61C2-8A4D-511C1709FD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76D40E-A726-829C-78D2-ADCBCFF6C3BA}"/>
              </a:ext>
            </a:extLst>
          </p:cNvPr>
          <p:cNvSpPr>
            <a:spLocks noGrp="1"/>
          </p:cNvSpPr>
          <p:nvPr>
            <p:ph type="sldNum" sz="quarter" idx="5"/>
          </p:nvPr>
        </p:nvSpPr>
        <p:spPr/>
        <p:txBody>
          <a:bodyPr/>
          <a:lstStyle/>
          <a:p>
            <a:fld id="{CCAFFBF1-E2CF-42D0-A5FA-9FB2DE89D650}" type="slidenum">
              <a:rPr lang="en-US" smtClean="0"/>
              <a:t>18</a:t>
            </a:fld>
            <a:endParaRPr lang="en-US"/>
          </a:p>
        </p:txBody>
      </p:sp>
    </p:spTree>
    <p:extLst>
      <p:ext uri="{BB962C8B-B14F-4D97-AF65-F5344CB8AC3E}">
        <p14:creationId xmlns:p14="http://schemas.microsoft.com/office/powerpoint/2010/main" val="3772847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AF1A0-88BA-C5BA-964B-89904AD312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0ED5C3-07F2-A04D-CBEF-EE1FDE6F2A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42DF0-D182-7853-0ED8-380E8B5D11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92A063-BB7D-F422-373A-5CB98AC74FAA}"/>
              </a:ext>
            </a:extLst>
          </p:cNvPr>
          <p:cNvSpPr>
            <a:spLocks noGrp="1"/>
          </p:cNvSpPr>
          <p:nvPr>
            <p:ph type="sldNum" sz="quarter" idx="5"/>
          </p:nvPr>
        </p:nvSpPr>
        <p:spPr/>
        <p:txBody>
          <a:bodyPr/>
          <a:lstStyle/>
          <a:p>
            <a:fld id="{CCAFFBF1-E2CF-42D0-A5FA-9FB2DE89D650}" type="slidenum">
              <a:rPr lang="en-US" smtClean="0"/>
              <a:t>19</a:t>
            </a:fld>
            <a:endParaRPr lang="en-US"/>
          </a:p>
        </p:txBody>
      </p:sp>
    </p:spTree>
    <p:extLst>
      <p:ext uri="{BB962C8B-B14F-4D97-AF65-F5344CB8AC3E}">
        <p14:creationId xmlns:p14="http://schemas.microsoft.com/office/powerpoint/2010/main" val="1114959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20</a:t>
            </a:fld>
            <a:endParaRPr lang="en-US"/>
          </a:p>
        </p:txBody>
      </p:sp>
    </p:spTree>
    <p:extLst>
      <p:ext uri="{BB962C8B-B14F-4D97-AF65-F5344CB8AC3E}">
        <p14:creationId xmlns:p14="http://schemas.microsoft.com/office/powerpoint/2010/main" val="2084723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22</a:t>
            </a:fld>
            <a:endParaRPr lang="en-US"/>
          </a:p>
        </p:txBody>
      </p:sp>
    </p:spTree>
    <p:extLst>
      <p:ext uri="{BB962C8B-B14F-4D97-AF65-F5344CB8AC3E}">
        <p14:creationId xmlns:p14="http://schemas.microsoft.com/office/powerpoint/2010/main" val="601043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23</a:t>
            </a:fld>
            <a:endParaRPr lang="en-US"/>
          </a:p>
        </p:txBody>
      </p:sp>
    </p:spTree>
    <p:extLst>
      <p:ext uri="{BB962C8B-B14F-4D97-AF65-F5344CB8AC3E}">
        <p14:creationId xmlns:p14="http://schemas.microsoft.com/office/powerpoint/2010/main" val="3434726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24</a:t>
            </a:fld>
            <a:endParaRPr lang="en-US"/>
          </a:p>
        </p:txBody>
      </p:sp>
    </p:spTree>
    <p:extLst>
      <p:ext uri="{BB962C8B-B14F-4D97-AF65-F5344CB8AC3E}">
        <p14:creationId xmlns:p14="http://schemas.microsoft.com/office/powerpoint/2010/main" val="4203455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48E0A-0E5C-FD29-0E97-4F61CAAF26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AEA2F6-79D2-AB9A-2879-662F22650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94854F-A0DB-E71A-DE4F-7F3F4C05C5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292F86-5395-8EDB-5133-A271CFD8A7AC}"/>
              </a:ext>
            </a:extLst>
          </p:cNvPr>
          <p:cNvSpPr>
            <a:spLocks noGrp="1"/>
          </p:cNvSpPr>
          <p:nvPr>
            <p:ph type="sldNum" sz="quarter" idx="5"/>
          </p:nvPr>
        </p:nvSpPr>
        <p:spPr/>
        <p:txBody>
          <a:bodyPr/>
          <a:lstStyle/>
          <a:p>
            <a:fld id="{CCAFFBF1-E2CF-42D0-A5FA-9FB2DE89D650}" type="slidenum">
              <a:rPr lang="en-US" smtClean="0"/>
              <a:t>25</a:t>
            </a:fld>
            <a:endParaRPr lang="en-US"/>
          </a:p>
        </p:txBody>
      </p:sp>
    </p:spTree>
    <p:extLst>
      <p:ext uri="{BB962C8B-B14F-4D97-AF65-F5344CB8AC3E}">
        <p14:creationId xmlns:p14="http://schemas.microsoft.com/office/powerpoint/2010/main" val="2612056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26</a:t>
            </a:fld>
            <a:endParaRPr lang="en-US"/>
          </a:p>
        </p:txBody>
      </p:sp>
    </p:spTree>
    <p:extLst>
      <p:ext uri="{BB962C8B-B14F-4D97-AF65-F5344CB8AC3E}">
        <p14:creationId xmlns:p14="http://schemas.microsoft.com/office/powerpoint/2010/main" val="1296436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7579F-4BA6-AEB6-C7F7-0EECCF48EC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79E23-8D82-A158-E05F-594849F443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3BD0C2-BB85-38FC-9A26-7D0A920BD6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76FBFB-90B3-1087-2C95-D11BB68B9BFC}"/>
              </a:ext>
            </a:extLst>
          </p:cNvPr>
          <p:cNvSpPr>
            <a:spLocks noGrp="1"/>
          </p:cNvSpPr>
          <p:nvPr>
            <p:ph type="sldNum" sz="quarter" idx="5"/>
          </p:nvPr>
        </p:nvSpPr>
        <p:spPr/>
        <p:txBody>
          <a:bodyPr/>
          <a:lstStyle/>
          <a:p>
            <a:fld id="{CCAFFBF1-E2CF-42D0-A5FA-9FB2DE89D650}" type="slidenum">
              <a:rPr lang="en-US" smtClean="0"/>
              <a:t>27</a:t>
            </a:fld>
            <a:endParaRPr lang="en-US"/>
          </a:p>
        </p:txBody>
      </p:sp>
    </p:spTree>
    <p:extLst>
      <p:ext uri="{BB962C8B-B14F-4D97-AF65-F5344CB8AC3E}">
        <p14:creationId xmlns:p14="http://schemas.microsoft.com/office/powerpoint/2010/main" val="2535429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803E8-4235-6812-816A-A5BC7FD1E5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1D5455-C7CE-F19D-146B-02D5252ED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CB4E8-247E-E455-2635-61AD074329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D4CA33-F5D0-28C5-DC16-C368692CE3C3}"/>
              </a:ext>
            </a:extLst>
          </p:cNvPr>
          <p:cNvSpPr>
            <a:spLocks noGrp="1"/>
          </p:cNvSpPr>
          <p:nvPr>
            <p:ph type="sldNum" sz="quarter" idx="5"/>
          </p:nvPr>
        </p:nvSpPr>
        <p:spPr/>
        <p:txBody>
          <a:bodyPr/>
          <a:lstStyle/>
          <a:p>
            <a:fld id="{CCAFFBF1-E2CF-42D0-A5FA-9FB2DE89D650}" type="slidenum">
              <a:rPr lang="en-US" smtClean="0"/>
              <a:t>28</a:t>
            </a:fld>
            <a:endParaRPr lang="en-US"/>
          </a:p>
        </p:txBody>
      </p:sp>
    </p:spTree>
    <p:extLst>
      <p:ext uri="{BB962C8B-B14F-4D97-AF65-F5344CB8AC3E}">
        <p14:creationId xmlns:p14="http://schemas.microsoft.com/office/powerpoint/2010/main" val="4106616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29</a:t>
            </a:fld>
            <a:endParaRPr lang="en-US"/>
          </a:p>
        </p:txBody>
      </p:sp>
    </p:spTree>
    <p:extLst>
      <p:ext uri="{BB962C8B-B14F-4D97-AF65-F5344CB8AC3E}">
        <p14:creationId xmlns:p14="http://schemas.microsoft.com/office/powerpoint/2010/main" val="18776331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30</a:t>
            </a:fld>
            <a:endParaRPr lang="en-US"/>
          </a:p>
        </p:txBody>
      </p:sp>
    </p:spTree>
    <p:extLst>
      <p:ext uri="{BB962C8B-B14F-4D97-AF65-F5344CB8AC3E}">
        <p14:creationId xmlns:p14="http://schemas.microsoft.com/office/powerpoint/2010/main" val="35242532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33</a:t>
            </a:fld>
            <a:endParaRPr lang="en-US"/>
          </a:p>
        </p:txBody>
      </p:sp>
    </p:spTree>
    <p:extLst>
      <p:ext uri="{BB962C8B-B14F-4D97-AF65-F5344CB8AC3E}">
        <p14:creationId xmlns:p14="http://schemas.microsoft.com/office/powerpoint/2010/main" val="11571604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CA7E0-D85D-E95C-8A5F-D646EEA33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E20FC-FC91-9DF9-CE0C-25BA7A9F47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12DE4D-4B2F-0CA2-0EF4-3F00413D1B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0133A1-DDB0-A0A1-FDBD-4204AD053919}"/>
              </a:ext>
            </a:extLst>
          </p:cNvPr>
          <p:cNvSpPr>
            <a:spLocks noGrp="1"/>
          </p:cNvSpPr>
          <p:nvPr>
            <p:ph type="sldNum" sz="quarter" idx="5"/>
          </p:nvPr>
        </p:nvSpPr>
        <p:spPr/>
        <p:txBody>
          <a:bodyPr/>
          <a:lstStyle/>
          <a:p>
            <a:fld id="{CCAFFBF1-E2CF-42D0-A5FA-9FB2DE89D650}" type="slidenum">
              <a:rPr lang="en-US" smtClean="0"/>
              <a:t>34</a:t>
            </a:fld>
            <a:endParaRPr lang="en-US"/>
          </a:p>
        </p:txBody>
      </p:sp>
    </p:spTree>
    <p:extLst>
      <p:ext uri="{BB962C8B-B14F-4D97-AF65-F5344CB8AC3E}">
        <p14:creationId xmlns:p14="http://schemas.microsoft.com/office/powerpoint/2010/main" val="40681238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35</a:t>
            </a:fld>
            <a:endParaRPr lang="en-US"/>
          </a:p>
        </p:txBody>
      </p:sp>
    </p:spTree>
    <p:extLst>
      <p:ext uri="{BB962C8B-B14F-4D97-AF65-F5344CB8AC3E}">
        <p14:creationId xmlns:p14="http://schemas.microsoft.com/office/powerpoint/2010/main" val="9523980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2ACE5-0179-6E62-FE6F-E0A69FFEC3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6DCAB-D054-AB2E-C2DB-89E78C7B49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DB78CA-744E-B196-5C22-5A27D31236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0CF7FC-BB16-6646-E0AE-BAE681E0CBF3}"/>
              </a:ext>
            </a:extLst>
          </p:cNvPr>
          <p:cNvSpPr>
            <a:spLocks noGrp="1"/>
          </p:cNvSpPr>
          <p:nvPr>
            <p:ph type="sldNum" sz="quarter" idx="5"/>
          </p:nvPr>
        </p:nvSpPr>
        <p:spPr/>
        <p:txBody>
          <a:bodyPr/>
          <a:lstStyle/>
          <a:p>
            <a:fld id="{CCAFFBF1-E2CF-42D0-A5FA-9FB2DE89D650}" type="slidenum">
              <a:rPr lang="en-US" smtClean="0"/>
              <a:t>36</a:t>
            </a:fld>
            <a:endParaRPr lang="en-US"/>
          </a:p>
        </p:txBody>
      </p:sp>
    </p:spTree>
    <p:extLst>
      <p:ext uri="{BB962C8B-B14F-4D97-AF65-F5344CB8AC3E}">
        <p14:creationId xmlns:p14="http://schemas.microsoft.com/office/powerpoint/2010/main" val="21614689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AFFBF1-E2CF-42D0-A5FA-9FB2DE89D650}" type="slidenum">
              <a:rPr lang="en-US" smtClean="0"/>
              <a:t>38</a:t>
            </a:fld>
            <a:endParaRPr lang="en-US"/>
          </a:p>
        </p:txBody>
      </p:sp>
    </p:spTree>
    <p:extLst>
      <p:ext uri="{BB962C8B-B14F-4D97-AF65-F5344CB8AC3E}">
        <p14:creationId xmlns:p14="http://schemas.microsoft.com/office/powerpoint/2010/main" val="368772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fld id="{9FF083B3-AA1A-4E05-88D4-E81DA676419C}" type="datetime1">
              <a:rPr lang="en-US" smtClean="0"/>
              <a:t>4/6/2026</a:t>
            </a:fld>
            <a:endParaRPr lang="en-US"/>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fld id="{E3E26EBD-5F7F-46C7-8682-3109EC0F6B93}" type="datetime1">
              <a:rPr lang="en-US" smtClean="0"/>
              <a:t>4/6/2026</a:t>
            </a:fld>
            <a:endParaRPr lang="en-US"/>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fld id="{0FF73F25-8C8B-4189-86C3-02337F0CF9AB}" type="datetime1">
              <a:rPr lang="en-US" smtClean="0"/>
              <a:t>4/6/2026</a:t>
            </a:fld>
            <a:endParaRPr lang="en-US"/>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fld id="{61119DBB-0D0C-4573-A174-37D5FBC7D238}" type="datetime1">
              <a:rPr lang="en-US" smtClean="0"/>
              <a:t>4/6/2026</a:t>
            </a:fld>
            <a:endParaRPr lang="en-US"/>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fld id="{1C656103-003D-4B2D-9649-693B82F0391D}" type="datetime1">
              <a:rPr lang="en-US" smtClean="0"/>
              <a:t>4/6/2026</a:t>
            </a:fld>
            <a:endParaRPr lang="en-US"/>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fld id="{D8489C3D-ECFD-4F74-A29B-F94BC8374217}" type="datetime1">
              <a:rPr lang="en-US" smtClean="0"/>
              <a:t>4/6/2026</a:t>
            </a:fld>
            <a:endParaRPr lang="en-US"/>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fld id="{D1D1BD91-CA24-4E48-95C1-952321B801A5}" type="datetime1">
              <a:rPr lang="en-US" smtClean="0"/>
              <a:t>4/6/2026</a:t>
            </a:fld>
            <a:endParaRPr lang="en-US"/>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fld id="{A1830B38-AC6E-4A0B-99CF-5A141B04544E}" type="datetime1">
              <a:rPr lang="en-US" smtClean="0"/>
              <a:t>4/6/2026</a:t>
            </a:fld>
            <a:endParaRPr lang="en-US"/>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fld id="{5DBBBCD3-A60B-4599-BA97-8370329C227A}" type="datetime1">
              <a:rPr lang="en-US" smtClean="0"/>
              <a:t>4/6/2026</a:t>
            </a:fld>
            <a:endParaRPr lang="en-US"/>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fld id="{F06A9A52-8827-4CCF-9083-E26639FA8AB6}" type="datetime1">
              <a:rPr lang="en-US" smtClean="0"/>
              <a:t>4/6/2026</a:t>
            </a:fld>
            <a:endParaRPr lang="en-US"/>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fld id="{13FBB385-57E6-4E05-9550-E620C627E160}" type="datetime1">
              <a:rPr lang="en-US" smtClean="0"/>
              <a:t>4/6/2026</a:t>
            </a:fld>
            <a:endParaRPr lang="en-US"/>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0CA9285-F0BD-410A-BFA2-76711F25F60E}" type="datetime1">
              <a:rPr lang="en-US" smtClean="0"/>
              <a:t>4/6/2026</a:t>
            </a:fld>
            <a:endParaRPr lang="en-US"/>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2028390"/>
            <a:ext cx="10964912" cy="4158895"/>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276447"/>
            <a:ext cx="4934479" cy="386098"/>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a:effectLst/>
              </a:rPr>
              <a:t>FY 2027 Budget Hearings</a:t>
            </a:r>
            <a:br>
              <a:rPr lang="en-US" b="1">
                <a:effectLst/>
              </a:rPr>
            </a:br>
            <a:r>
              <a:rPr lang="en-US" b="1">
                <a:effectLst/>
              </a:rPr>
              <a:t>Finance Department</a:t>
            </a:r>
          </a:p>
        </p:txBody>
      </p:sp>
      <p:pic>
        <p:nvPicPr>
          <p:cNvPr id="4" name="Picture 3" descr="A picture containing calendar&#10;&#10;Description automatically generated">
            <a:extLst>
              <a:ext uri="{FF2B5EF4-FFF2-40B4-BE49-F238E27FC236}">
                <a16:creationId xmlns:a16="http://schemas.microsoft.com/office/drawing/2014/main" id="{60135541-3E97-26C6-C313-86EB8AE3DA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647886" y="182532"/>
            <a:ext cx="1409507" cy="1409507"/>
          </a:xfrm>
          <a:prstGeom prst="rect">
            <a:avLst/>
          </a:prstGeom>
          <a:noFill/>
        </p:spPr>
      </p:pic>
    </p:spTree>
    <p:extLst>
      <p:ext uri="{BB962C8B-B14F-4D97-AF65-F5344CB8AC3E}">
        <p14:creationId xmlns:p14="http://schemas.microsoft.com/office/powerpoint/2010/main" val="4262307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15151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19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0E849-B9AB-4FD3-AE00-431D35D6E90C}" type="datetime1">
              <a:rPr lang="en-US" smtClean="0"/>
              <a:t>4/6/2026</a:t>
            </a:fld>
            <a:endParaRPr lang="en-US"/>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532172"/>
      </p:ext>
    </p:extLst>
  </p:cSld>
  <p:clrMap bg1="lt1" tx1="dk1" bg2="lt2" tx2="dk2" accent1="accent1" accent2="accent2" accent3="accent3" accent4="accent4" accent5="accent5" accent6="accent6" hlink="hlink" folHlink="folHlink"/>
  <p:sldLayoutIdLst>
    <p:sldLayoutId id="2147483663"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8/10/relationships/comments" Target="../comments/modernComment_1B4_5203DD8A.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 shore, city&#10;&#10;AI-generated content may be incorrect.">
            <a:extLst>
              <a:ext uri="{FF2B5EF4-FFF2-40B4-BE49-F238E27FC236}">
                <a16:creationId xmlns:a16="http://schemas.microsoft.com/office/drawing/2014/main" id="{403EE357-A7AA-FE86-6D41-7C15C7422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a:solidFill>
                  <a:srgbClr val="0033CC"/>
                </a:solidFill>
                <a:latin typeface="+mn-lt"/>
                <a:cs typeface="Times New Roman" panose="02020603050405020304" pitchFamily="18" charset="0"/>
              </a:rPr>
              <a:t>             </a:t>
            </a:r>
            <a:r>
              <a:rPr lang="en-US" b="1">
                <a:solidFill>
                  <a:srgbClr val="00642D"/>
                </a:solidFill>
                <a:latin typeface="+mn-lt"/>
                <a:cs typeface="Times New Roman" panose="02020603050405020304" pitchFamily="18" charset="0"/>
              </a:rPr>
              <a:t>FINANCE DEPARTMENT</a:t>
            </a:r>
          </a:p>
          <a:p>
            <a:pPr algn="ctr">
              <a:lnSpc>
                <a:spcPct val="100000"/>
              </a:lnSpc>
              <a:spcBef>
                <a:spcPts val="0"/>
              </a:spcBef>
              <a:buClr>
                <a:srgbClr val="4472C4"/>
              </a:buClr>
              <a:buSzPct val="100000"/>
              <a:buFont typeface="Calibri" panose="020F0502020204030204" pitchFamily="34" charset="0"/>
              <a:buNone/>
              <a:defRPr/>
            </a:pPr>
            <a:endParaRPr lang="en-US" sz="1000" b="1">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227454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9">
            <a:extLst>
              <a:ext uri="{FF2B5EF4-FFF2-40B4-BE49-F238E27FC236}">
                <a16:creationId xmlns:a16="http://schemas.microsoft.com/office/drawing/2014/main" id="{C470C066-27B4-4162-A4D7-43508F489121}"/>
              </a:ext>
            </a:extLst>
          </p:cNvPr>
          <p:cNvGraphicFramePr>
            <a:graphicFrameLocks noGrp="1"/>
          </p:cNvGraphicFramePr>
          <p:nvPr>
            <p:ph sz="half" idx="2"/>
          </p:nvPr>
        </p:nvGraphicFramePr>
        <p:xfrm>
          <a:off x="416710" y="1826258"/>
          <a:ext cx="11358579" cy="3843022"/>
        </p:xfrm>
        <a:graphic>
          <a:graphicData uri="http://schemas.openxmlformats.org/drawingml/2006/table">
            <a:tbl>
              <a:tblPr firstRow="1" bandRow="1">
                <a:tableStyleId>{93296810-A885-4BE3-A3E7-6D5BEEA58F35}</a:tableStyleId>
              </a:tblPr>
              <a:tblGrid>
                <a:gridCol w="3860594">
                  <a:extLst>
                    <a:ext uri="{9D8B030D-6E8A-4147-A177-3AD203B41FA5}">
                      <a16:colId xmlns:a16="http://schemas.microsoft.com/office/drawing/2014/main" val="2288248860"/>
                    </a:ext>
                  </a:extLst>
                </a:gridCol>
                <a:gridCol w="1215390">
                  <a:extLst>
                    <a:ext uri="{9D8B030D-6E8A-4147-A177-3AD203B41FA5}">
                      <a16:colId xmlns:a16="http://schemas.microsoft.com/office/drawing/2014/main" val="1860256158"/>
                    </a:ext>
                  </a:extLst>
                </a:gridCol>
                <a:gridCol w="1207581">
                  <a:extLst>
                    <a:ext uri="{9D8B030D-6E8A-4147-A177-3AD203B41FA5}">
                      <a16:colId xmlns:a16="http://schemas.microsoft.com/office/drawing/2014/main" val="192919010"/>
                    </a:ext>
                  </a:extLst>
                </a:gridCol>
                <a:gridCol w="1305457">
                  <a:extLst>
                    <a:ext uri="{9D8B030D-6E8A-4147-A177-3AD203B41FA5}">
                      <a16:colId xmlns:a16="http://schemas.microsoft.com/office/drawing/2014/main" val="3940164692"/>
                    </a:ext>
                  </a:extLst>
                </a:gridCol>
                <a:gridCol w="1256519">
                  <a:extLst>
                    <a:ext uri="{9D8B030D-6E8A-4147-A177-3AD203B41FA5}">
                      <a16:colId xmlns:a16="http://schemas.microsoft.com/office/drawing/2014/main" val="795531151"/>
                    </a:ext>
                  </a:extLst>
                </a:gridCol>
                <a:gridCol w="1256519">
                  <a:extLst>
                    <a:ext uri="{9D8B030D-6E8A-4147-A177-3AD203B41FA5}">
                      <a16:colId xmlns:a16="http://schemas.microsoft.com/office/drawing/2014/main" val="2158662793"/>
                    </a:ext>
                  </a:extLst>
                </a:gridCol>
                <a:gridCol w="1256519">
                  <a:extLst>
                    <a:ext uri="{9D8B030D-6E8A-4147-A177-3AD203B41FA5}">
                      <a16:colId xmlns:a16="http://schemas.microsoft.com/office/drawing/2014/main" val="4089164217"/>
                    </a:ext>
                  </a:extLst>
                </a:gridCol>
              </a:tblGrid>
              <a:tr h="781943">
                <a:tc>
                  <a:txBody>
                    <a:bodyPr/>
                    <a:lstStyle/>
                    <a:p>
                      <a:pPr algn="ctr"/>
                      <a:r>
                        <a:rPr lang="en-US" sz="1600"/>
                        <a:t>Combined Funds</a:t>
                      </a:r>
                    </a:p>
                  </a:txBody>
                  <a:tcPr anchor="ctr"/>
                </a:tc>
                <a:tc>
                  <a:txBody>
                    <a:bodyPr/>
                    <a:lstStyle/>
                    <a:p>
                      <a:pPr marL="0" algn="ctr" defTabSz="457200" rtl="0" eaLnBrk="1" fontAlgn="b" latinLnBrk="0" hangingPunct="1"/>
                      <a:r>
                        <a:rPr lang="en-US" sz="1600" b="1" kern="1200">
                          <a:solidFill>
                            <a:schemeClr val="lt1"/>
                          </a:solidFill>
                        </a:rPr>
                        <a:t>FY 2024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2025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2026 Budget</a:t>
                      </a:r>
                      <a:endParaRPr lang="en-US" sz="1600" b="1" kern="120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FY 2027</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 FY’27-26</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a:t>
                      </a:r>
                    </a:p>
                    <a:p>
                      <a:pPr marL="0" algn="ctr" defTabSz="457200" rtl="0" eaLnBrk="1" fontAlgn="b" latinLnBrk="0" hangingPunct="1"/>
                      <a:r>
                        <a:rPr lang="en-US" sz="1600" b="1" kern="1200">
                          <a:solidFill>
                            <a:schemeClr val="lt1"/>
                          </a:solidFill>
                        </a:rPr>
                        <a:t> FY’27-26</a:t>
                      </a:r>
                      <a:endParaRPr lang="en-US" sz="1600" b="1" kern="120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2903345447"/>
                  </a:ext>
                </a:extLst>
              </a:tr>
              <a:tr h="500718">
                <a:tc>
                  <a:txBody>
                    <a:bodyPr/>
                    <a:lstStyle/>
                    <a:p>
                      <a:pPr algn="ctr"/>
                      <a:r>
                        <a:rPr lang="en-US" sz="1600"/>
                        <a:t>Personal Services </a:t>
                      </a:r>
                    </a:p>
                  </a:txBody>
                  <a:tcPr anchor="ctr"/>
                </a:tc>
                <a:tc>
                  <a:txBody>
                    <a:bodyPr/>
                    <a:lstStyle/>
                    <a:p>
                      <a:pPr marL="0" algn="ctr" defTabSz="457200" rtl="0" eaLnBrk="1" fontAlgn="b" latinLnBrk="0" hangingPunct="1">
                        <a:buNone/>
                      </a:pPr>
                      <a:r>
                        <a:rPr lang="en-US" sz="1600" kern="1200">
                          <a:solidFill>
                            <a:schemeClr val="dk1"/>
                          </a:solidFill>
                          <a:latin typeface="+mn-lt"/>
                          <a:ea typeface="+mn-ea"/>
                          <a:cs typeface="+mn-cs"/>
                        </a:rPr>
                        <a:t>$7,994,934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$8,416,496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$9,044,308</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$9,482,411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$438,103 </a:t>
                      </a:r>
                    </a:p>
                  </a:txBody>
                  <a:tcPr marL="9525" marR="9525" marT="9525" marB="0" anchor="ctr"/>
                </a:tc>
                <a:tc>
                  <a:txBody>
                    <a:bodyPr/>
                    <a:lstStyle/>
                    <a:p>
                      <a:pPr algn="ctr" fontAlgn="b">
                        <a:buNone/>
                      </a:pPr>
                      <a:r>
                        <a:rPr lang="en-US" sz="1600" b="0" i="0" u="none" strike="noStrike">
                          <a:effectLst/>
                          <a:latin typeface="Aptos Narrow" panose="020B0004020202020204" pitchFamily="34" charset="0"/>
                        </a:rPr>
                        <a:t>4.8%</a:t>
                      </a:r>
                    </a:p>
                  </a:txBody>
                  <a:tcPr marL="9525" marR="9525" marT="9525" marB="0" anchor="ctr"/>
                </a:tc>
                <a:extLst>
                  <a:ext uri="{0D108BD9-81ED-4DB2-BD59-A6C34878D82A}">
                    <a16:rowId xmlns:a16="http://schemas.microsoft.com/office/drawing/2014/main" val="1740619546"/>
                  </a:ext>
                </a:extLst>
              </a:tr>
              <a:tr h="500718">
                <a:tc>
                  <a:txBody>
                    <a:bodyPr/>
                    <a:lstStyle/>
                    <a:p>
                      <a:pPr algn="ctr"/>
                      <a:r>
                        <a:rPr lang="en-US" sz="1600"/>
                        <a:t>Materials, Supplies, and Equipment</a:t>
                      </a:r>
                    </a:p>
                  </a:txBody>
                  <a:tcPr anchor="ctr"/>
                </a:tc>
                <a:tc>
                  <a:txBody>
                    <a:bodyPr/>
                    <a:lstStyle/>
                    <a:p>
                      <a:pPr marL="0" algn="ctr" defTabSz="457200" rtl="0" eaLnBrk="1" fontAlgn="b" latinLnBrk="0" hangingPunct="1">
                        <a:buNone/>
                      </a:pPr>
                      <a:r>
                        <a:rPr lang="en-US" sz="1600" kern="1200">
                          <a:solidFill>
                            <a:schemeClr val="dk1"/>
                          </a:solidFill>
                          <a:latin typeface="+mn-lt"/>
                          <a:ea typeface="+mn-ea"/>
                          <a:cs typeface="+mn-cs"/>
                        </a:rPr>
                        <a:t>8,549,202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8,683,920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11,022,832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12,214,846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1,192,014 </a:t>
                      </a:r>
                    </a:p>
                  </a:txBody>
                  <a:tcPr marL="9525" marR="9525" marT="9525" marB="0" anchor="ctr"/>
                </a:tc>
                <a:tc>
                  <a:txBody>
                    <a:bodyPr/>
                    <a:lstStyle/>
                    <a:p>
                      <a:pPr algn="ctr" fontAlgn="b">
                        <a:buNone/>
                      </a:pPr>
                      <a:r>
                        <a:rPr lang="en-US" sz="1600" b="0" i="0" u="none" strike="noStrike">
                          <a:effectLst/>
                          <a:latin typeface="Aptos Narrow" panose="020B0004020202020204" pitchFamily="34" charset="0"/>
                        </a:rPr>
                        <a:t>10.8%</a:t>
                      </a:r>
                    </a:p>
                  </a:txBody>
                  <a:tcPr marL="9525" marR="9525" marT="9525" marB="0" anchor="ctr"/>
                </a:tc>
                <a:extLst>
                  <a:ext uri="{0D108BD9-81ED-4DB2-BD59-A6C34878D82A}">
                    <a16:rowId xmlns:a16="http://schemas.microsoft.com/office/drawing/2014/main" val="912667587"/>
                  </a:ext>
                </a:extLst>
              </a:tr>
              <a:tr h="500718">
                <a:tc>
                  <a:txBody>
                    <a:bodyPr/>
                    <a:lstStyle/>
                    <a:p>
                      <a:pPr algn="ctr"/>
                      <a:r>
                        <a:rPr lang="en-US" sz="1600"/>
                        <a:t>Internal Services</a:t>
                      </a:r>
                    </a:p>
                  </a:txBody>
                  <a:tcPr anchor="ctr"/>
                </a:tc>
                <a:tc>
                  <a:txBody>
                    <a:bodyPr/>
                    <a:lstStyle/>
                    <a:p>
                      <a:pPr marL="0" algn="ctr" defTabSz="457200" rtl="0" eaLnBrk="1" fontAlgn="b" latinLnBrk="0" hangingPunct="1">
                        <a:buNone/>
                      </a:pPr>
                      <a:r>
                        <a:rPr lang="en-US" sz="1600" kern="1200">
                          <a:solidFill>
                            <a:schemeClr val="dk1"/>
                          </a:solidFill>
                          <a:latin typeface="+mn-lt"/>
                          <a:ea typeface="+mn-ea"/>
                          <a:cs typeface="+mn-cs"/>
                        </a:rPr>
                        <a:t>514,052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622,015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396,830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411,391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14,561 </a:t>
                      </a:r>
                    </a:p>
                  </a:txBody>
                  <a:tcPr marL="9525" marR="9525" marT="9525" marB="0" anchor="ctr"/>
                </a:tc>
                <a:tc>
                  <a:txBody>
                    <a:bodyPr/>
                    <a:lstStyle/>
                    <a:p>
                      <a:pPr algn="ctr" fontAlgn="b">
                        <a:buNone/>
                      </a:pPr>
                      <a:r>
                        <a:rPr lang="en-US" sz="1600" b="0" i="0" u="none" strike="noStrike">
                          <a:effectLst/>
                          <a:latin typeface="Aptos Narrow" panose="020B0004020202020204" pitchFamily="34" charset="0"/>
                        </a:rPr>
                        <a:t>3.7%</a:t>
                      </a:r>
                    </a:p>
                  </a:txBody>
                  <a:tcPr marL="9525" marR="9525" marT="9525" marB="0" anchor="ctr"/>
                </a:tc>
                <a:extLst>
                  <a:ext uri="{0D108BD9-81ED-4DB2-BD59-A6C34878D82A}">
                    <a16:rowId xmlns:a16="http://schemas.microsoft.com/office/drawing/2014/main" val="1586096006"/>
                  </a:ext>
                </a:extLst>
              </a:tr>
              <a:tr h="500718">
                <a:tc>
                  <a:txBody>
                    <a:bodyPr/>
                    <a:lstStyle/>
                    <a:p>
                      <a:pPr algn="ctr"/>
                      <a:r>
                        <a:rPr lang="en-US" sz="1600"/>
                        <a:t>Debt Service</a:t>
                      </a:r>
                    </a:p>
                  </a:txBody>
                  <a:tcPr anchor="ctr"/>
                </a:tc>
                <a:tc>
                  <a:txBody>
                    <a:bodyPr/>
                    <a:lstStyle/>
                    <a:p>
                      <a:pPr marL="0" algn="ctr" defTabSz="457200" rtl="0" eaLnBrk="1" fontAlgn="b" latinLnBrk="0" hangingPunct="1">
                        <a:buNone/>
                      </a:pPr>
                      <a:r>
                        <a:rPr lang="en-US" sz="1600" kern="1200">
                          <a:solidFill>
                            <a:schemeClr val="dk1"/>
                          </a:solidFill>
                          <a:latin typeface="+mn-lt"/>
                          <a:ea typeface="+mn-ea"/>
                          <a:cs typeface="+mn-cs"/>
                        </a:rPr>
                        <a:t>79,055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153,491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197,160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758,722 </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561,562 </a:t>
                      </a:r>
                    </a:p>
                  </a:txBody>
                  <a:tcPr marL="9525" marR="9525" marT="9525" marB="0" anchor="ctr"/>
                </a:tc>
                <a:tc>
                  <a:txBody>
                    <a:bodyPr/>
                    <a:lstStyle/>
                    <a:p>
                      <a:pPr algn="ctr" fontAlgn="b">
                        <a:buNone/>
                      </a:pPr>
                      <a:r>
                        <a:rPr lang="en-US" sz="1600" b="0" i="0" u="none" strike="noStrike">
                          <a:effectLst/>
                          <a:latin typeface="Aptos Narrow" panose="020B0004020202020204" pitchFamily="34" charset="0"/>
                        </a:rPr>
                        <a:t>284.8%</a:t>
                      </a:r>
                    </a:p>
                  </a:txBody>
                  <a:tcPr marL="9525" marR="9525" marT="9525" marB="0" anchor="ctr"/>
                </a:tc>
                <a:extLst>
                  <a:ext uri="{0D108BD9-81ED-4DB2-BD59-A6C34878D82A}">
                    <a16:rowId xmlns:a16="http://schemas.microsoft.com/office/drawing/2014/main" val="1935949448"/>
                  </a:ext>
                </a:extLst>
              </a:tr>
              <a:tr h="557489">
                <a:tc>
                  <a:txBody>
                    <a:bodyPr/>
                    <a:lstStyle/>
                    <a:p>
                      <a:pPr algn="ctr"/>
                      <a:r>
                        <a:rPr lang="en-US" sz="1600" b="1"/>
                        <a:t>Total</a:t>
                      </a:r>
                    </a:p>
                  </a:txBody>
                  <a:tcPr anchor="ctr"/>
                </a:tc>
                <a:tc>
                  <a:txBody>
                    <a:bodyPr/>
                    <a:lstStyle/>
                    <a:p>
                      <a:pPr marL="0" algn="ctr" defTabSz="457200" rtl="0" eaLnBrk="1" fontAlgn="b" latinLnBrk="0" hangingPunct="1">
                        <a:buNone/>
                      </a:pPr>
                      <a:r>
                        <a:rPr lang="en-US" sz="1600" b="1" kern="1200">
                          <a:solidFill>
                            <a:schemeClr val="dk1"/>
                          </a:solidFill>
                          <a:latin typeface="+mn-lt"/>
                          <a:ea typeface="+mn-ea"/>
                          <a:cs typeface="+mn-cs"/>
                        </a:rPr>
                        <a:t>$17,137,243 </a:t>
                      </a:r>
                    </a:p>
                  </a:txBody>
                  <a:tcPr marL="9525" marR="9525" marT="9525" marB="0" anchor="ctr"/>
                </a:tc>
                <a:tc>
                  <a:txBody>
                    <a:bodyPr/>
                    <a:lstStyle/>
                    <a:p>
                      <a:pPr marL="0" algn="ctr" defTabSz="457200" rtl="0" eaLnBrk="1" fontAlgn="b" latinLnBrk="0" hangingPunct="1">
                        <a:buNone/>
                      </a:pPr>
                      <a:r>
                        <a:rPr lang="en-US" sz="1600" b="1" kern="1200">
                          <a:solidFill>
                            <a:schemeClr val="dk1"/>
                          </a:solidFill>
                          <a:latin typeface="+mn-lt"/>
                          <a:ea typeface="+mn-ea"/>
                          <a:cs typeface="+mn-cs"/>
                        </a:rPr>
                        <a:t>$17,875,922 </a:t>
                      </a:r>
                    </a:p>
                  </a:txBody>
                  <a:tcPr marL="9525" marR="9525" marT="9525" marB="0" anchor="ctr"/>
                </a:tc>
                <a:tc>
                  <a:txBody>
                    <a:bodyPr/>
                    <a:lstStyle/>
                    <a:p>
                      <a:pPr marL="0" algn="ctr" defTabSz="457200" rtl="0" eaLnBrk="1" fontAlgn="b" latinLnBrk="0" hangingPunct="1">
                        <a:buNone/>
                      </a:pPr>
                      <a:r>
                        <a:rPr lang="en-US" sz="1600" b="1" kern="1200">
                          <a:solidFill>
                            <a:schemeClr val="dk1"/>
                          </a:solidFill>
                          <a:latin typeface="+mn-lt"/>
                          <a:ea typeface="+mn-ea"/>
                          <a:cs typeface="+mn-cs"/>
                        </a:rPr>
                        <a:t>$20,661,130 </a:t>
                      </a:r>
                    </a:p>
                  </a:txBody>
                  <a:tcPr marL="9525" marR="9525" marT="9525" marB="0" anchor="ctr"/>
                </a:tc>
                <a:tc>
                  <a:txBody>
                    <a:bodyPr/>
                    <a:lstStyle/>
                    <a:p>
                      <a:pPr marL="0" algn="ctr" defTabSz="457200" rtl="0" eaLnBrk="1" fontAlgn="b" latinLnBrk="0" hangingPunct="1">
                        <a:buNone/>
                      </a:pPr>
                      <a:r>
                        <a:rPr lang="en-US" sz="1600" b="1" kern="1200">
                          <a:solidFill>
                            <a:schemeClr val="dk1"/>
                          </a:solidFill>
                          <a:latin typeface="+mn-lt"/>
                          <a:ea typeface="+mn-ea"/>
                          <a:cs typeface="+mn-cs"/>
                        </a:rPr>
                        <a:t>$22,867,370 </a:t>
                      </a:r>
                    </a:p>
                  </a:txBody>
                  <a:tcPr marL="9525" marR="9525" marT="9525" marB="0" anchor="ctr"/>
                </a:tc>
                <a:tc>
                  <a:txBody>
                    <a:bodyPr/>
                    <a:lstStyle/>
                    <a:p>
                      <a:pPr marL="0" algn="ctr" defTabSz="457200" rtl="0" eaLnBrk="1" fontAlgn="b" latinLnBrk="0" hangingPunct="1">
                        <a:buNone/>
                      </a:pPr>
                      <a:r>
                        <a:rPr lang="en-US" sz="1600" b="1" kern="1200">
                          <a:solidFill>
                            <a:schemeClr val="dk1"/>
                          </a:solidFill>
                          <a:latin typeface="+mn-lt"/>
                          <a:ea typeface="+mn-ea"/>
                          <a:cs typeface="+mn-cs"/>
                        </a:rPr>
                        <a:t>$2,206,240 </a:t>
                      </a:r>
                    </a:p>
                  </a:txBody>
                  <a:tcPr marL="9525" marR="9525" marT="9525" marB="0" anchor="ctr"/>
                </a:tc>
                <a:tc>
                  <a:txBody>
                    <a:bodyPr/>
                    <a:lstStyle/>
                    <a:p>
                      <a:pPr algn="ctr" fontAlgn="b">
                        <a:buNone/>
                      </a:pPr>
                      <a:r>
                        <a:rPr lang="en-US" sz="1600" b="1" i="0" u="none" strike="noStrike">
                          <a:effectLst/>
                          <a:latin typeface="Aptos Narrow" panose="020B0004020202020204" pitchFamily="34" charset="0"/>
                        </a:rPr>
                        <a:t>10.7%</a:t>
                      </a:r>
                    </a:p>
                  </a:txBody>
                  <a:tcPr marL="9525" marR="9525" marT="9525" marB="0" anchor="ctr"/>
                </a:tc>
                <a:extLst>
                  <a:ext uri="{0D108BD9-81ED-4DB2-BD59-A6C34878D82A}">
                    <a16:rowId xmlns:a16="http://schemas.microsoft.com/office/drawing/2014/main" val="3626791589"/>
                  </a:ext>
                </a:extLst>
              </a:tr>
              <a:tr h="500718">
                <a:tc>
                  <a:txBody>
                    <a:bodyPr/>
                    <a:lstStyle/>
                    <a:p>
                      <a:pPr algn="ctr"/>
                      <a:r>
                        <a:rPr lang="en-US" sz="1600" b="1"/>
                        <a:t>Staffing Level (Combined Funds FTE</a:t>
                      </a:r>
                      <a:r>
                        <a:rPr lang="en-US" sz="2000" b="1"/>
                        <a:t>)</a:t>
                      </a:r>
                      <a:endParaRPr lang="en-US" sz="1600" b="1"/>
                    </a:p>
                  </a:txBody>
                  <a:tcPr anchor="ctr"/>
                </a:tc>
                <a:tc>
                  <a:txBody>
                    <a:bodyPr/>
                    <a:lstStyle/>
                    <a:p>
                      <a:pPr algn="ctr" fontAlgn="b"/>
                      <a:r>
                        <a:rPr lang="en-US" sz="1600" b="1" u="none" strike="noStrike">
                          <a:solidFill>
                            <a:srgbClr val="000000"/>
                          </a:solidFill>
                          <a:effectLst/>
                        </a:rPr>
                        <a:t>84.00 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83.00 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84.00 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83.00 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-1.00 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-1.2%</a:t>
                      </a:r>
                      <a:endParaRPr lang="en-US" sz="1600" b="1" i="0" u="none" strike="noStrike">
                        <a:solidFill>
                          <a:srgbClr val="000000"/>
                        </a:solidFill>
                        <a:effectLst/>
                        <a:latin typeface="+mn-lt"/>
                      </a:endParaRPr>
                    </a:p>
                  </a:txBody>
                  <a:tcPr marL="7620" marR="7620" marT="7620" marB="0" anchor="ctr"/>
                </a:tc>
                <a:extLst>
                  <a:ext uri="{0D108BD9-81ED-4DB2-BD59-A6C34878D82A}">
                    <a16:rowId xmlns:a16="http://schemas.microsoft.com/office/drawing/2014/main" val="708797554"/>
                  </a:ext>
                </a:extLst>
              </a:tr>
            </a:tbl>
          </a:graphicData>
        </a:graphic>
      </p:graphicFrame>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lnSpcReduction="10000"/>
          </a:bodyPr>
          <a:lstStyle/>
          <a:p>
            <a:r>
              <a:rPr lang="en-US">
                <a:solidFill>
                  <a:schemeClr val="tx1">
                    <a:lumMod val="95000"/>
                  </a:schemeClr>
                </a:solidFill>
              </a:rPr>
              <a:t>Combined Funds – Proposed FY 2027 Budget</a:t>
            </a:r>
          </a:p>
        </p:txBody>
      </p:sp>
    </p:spTree>
    <p:extLst>
      <p:ext uri="{BB962C8B-B14F-4D97-AF65-F5344CB8AC3E}">
        <p14:creationId xmlns:p14="http://schemas.microsoft.com/office/powerpoint/2010/main" val="2947978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9">
            <a:extLst>
              <a:ext uri="{FF2B5EF4-FFF2-40B4-BE49-F238E27FC236}">
                <a16:creationId xmlns:a16="http://schemas.microsoft.com/office/drawing/2014/main" id="{C470C066-27B4-4162-A4D7-43508F489121}"/>
              </a:ext>
            </a:extLst>
          </p:cNvPr>
          <p:cNvGraphicFramePr>
            <a:graphicFrameLocks noGrp="1"/>
          </p:cNvGraphicFramePr>
          <p:nvPr>
            <p:ph sz="half" idx="2"/>
          </p:nvPr>
        </p:nvGraphicFramePr>
        <p:xfrm>
          <a:off x="443883" y="1964688"/>
          <a:ext cx="11298820" cy="3576540"/>
        </p:xfrm>
        <a:graphic>
          <a:graphicData uri="http://schemas.openxmlformats.org/drawingml/2006/table">
            <a:tbl>
              <a:tblPr firstRow="1" bandRow="1">
                <a:tableStyleId>{93296810-A885-4BE3-A3E7-6D5BEEA58F35}</a:tableStyleId>
              </a:tblPr>
              <a:tblGrid>
                <a:gridCol w="3891292">
                  <a:extLst>
                    <a:ext uri="{9D8B030D-6E8A-4147-A177-3AD203B41FA5}">
                      <a16:colId xmlns:a16="http://schemas.microsoft.com/office/drawing/2014/main" val="2288248860"/>
                    </a:ext>
                  </a:extLst>
                </a:gridCol>
                <a:gridCol w="1256519">
                  <a:extLst>
                    <a:ext uri="{9D8B030D-6E8A-4147-A177-3AD203B41FA5}">
                      <a16:colId xmlns:a16="http://schemas.microsoft.com/office/drawing/2014/main" val="1860256158"/>
                    </a:ext>
                  </a:extLst>
                </a:gridCol>
                <a:gridCol w="1215390">
                  <a:extLst>
                    <a:ext uri="{9D8B030D-6E8A-4147-A177-3AD203B41FA5}">
                      <a16:colId xmlns:a16="http://schemas.microsoft.com/office/drawing/2014/main" val="192919010"/>
                    </a:ext>
                  </a:extLst>
                </a:gridCol>
                <a:gridCol w="1166062">
                  <a:extLst>
                    <a:ext uri="{9D8B030D-6E8A-4147-A177-3AD203B41FA5}">
                      <a16:colId xmlns:a16="http://schemas.microsoft.com/office/drawing/2014/main" val="3940164692"/>
                    </a:ext>
                  </a:extLst>
                </a:gridCol>
                <a:gridCol w="1256519">
                  <a:extLst>
                    <a:ext uri="{9D8B030D-6E8A-4147-A177-3AD203B41FA5}">
                      <a16:colId xmlns:a16="http://schemas.microsoft.com/office/drawing/2014/main" val="795531151"/>
                    </a:ext>
                  </a:extLst>
                </a:gridCol>
                <a:gridCol w="1256519">
                  <a:extLst>
                    <a:ext uri="{9D8B030D-6E8A-4147-A177-3AD203B41FA5}">
                      <a16:colId xmlns:a16="http://schemas.microsoft.com/office/drawing/2014/main" val="2158662793"/>
                    </a:ext>
                  </a:extLst>
                </a:gridCol>
                <a:gridCol w="1256519">
                  <a:extLst>
                    <a:ext uri="{9D8B030D-6E8A-4147-A177-3AD203B41FA5}">
                      <a16:colId xmlns:a16="http://schemas.microsoft.com/office/drawing/2014/main" val="4089164217"/>
                    </a:ext>
                  </a:extLst>
                </a:gridCol>
              </a:tblGrid>
              <a:tr h="724318">
                <a:tc>
                  <a:txBody>
                    <a:bodyPr/>
                    <a:lstStyle/>
                    <a:p>
                      <a:pPr algn="ctr"/>
                      <a:r>
                        <a:rPr lang="en-US" sz="1600"/>
                        <a:t>General Fund</a:t>
                      </a:r>
                    </a:p>
                  </a:txBody>
                  <a:tcPr anchor="ctr"/>
                </a:tc>
                <a:tc>
                  <a:txBody>
                    <a:bodyPr/>
                    <a:lstStyle/>
                    <a:p>
                      <a:pPr marL="0" algn="ctr" defTabSz="457200" rtl="0" eaLnBrk="1" fontAlgn="b" latinLnBrk="0" hangingPunct="1"/>
                      <a:r>
                        <a:rPr lang="en-US" sz="1600" b="1" kern="1200">
                          <a:solidFill>
                            <a:schemeClr val="lt1"/>
                          </a:solidFill>
                        </a:rPr>
                        <a:t>FY 2024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2025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2026 Budget</a:t>
                      </a:r>
                      <a:endParaRPr lang="en-US" sz="1600" b="1" kern="120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FY 2027</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 FY’27-26</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a:t>
                      </a:r>
                    </a:p>
                    <a:p>
                      <a:pPr marL="0" algn="ctr" defTabSz="457200" rtl="0" eaLnBrk="1" fontAlgn="b" latinLnBrk="0" hangingPunct="1"/>
                      <a:r>
                        <a:rPr lang="en-US" sz="1600" b="1" kern="1200">
                          <a:solidFill>
                            <a:schemeClr val="lt1"/>
                          </a:solidFill>
                        </a:rPr>
                        <a:t> FY’27-26</a:t>
                      </a:r>
                      <a:endParaRPr lang="en-US" sz="1600" b="1" kern="120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2903345447"/>
                  </a:ext>
                </a:extLst>
              </a:tr>
              <a:tr h="463818">
                <a:tc>
                  <a:txBody>
                    <a:bodyPr/>
                    <a:lstStyle/>
                    <a:p>
                      <a:pPr algn="ctr"/>
                      <a:r>
                        <a:rPr lang="en-US" sz="1600"/>
                        <a:t>Personal Services</a:t>
                      </a:r>
                    </a:p>
                  </a:txBody>
                  <a:tcPr anchor="ctr"/>
                </a:tc>
                <a:tc>
                  <a:txBody>
                    <a:bodyPr/>
                    <a:lstStyle/>
                    <a:p>
                      <a:pPr marL="0" algn="ctr" defTabSz="457200" rtl="0" eaLnBrk="1" fontAlgn="b" latinLnBrk="0" hangingPunct="1">
                        <a:buNone/>
                      </a:pPr>
                      <a:r>
                        <a:rPr lang="en-US" sz="1600" kern="1200">
                          <a:solidFill>
                            <a:schemeClr val="dk1"/>
                          </a:solidFill>
                          <a:latin typeface="+mn-lt"/>
                          <a:ea typeface="+mn-ea"/>
                          <a:cs typeface="+mn-cs"/>
                        </a:rPr>
                        <a:t>$5,361,817</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$5,588,779</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$5,784,322</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$6,146,282</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$361,960</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6.3%</a:t>
                      </a:r>
                    </a:p>
                  </a:txBody>
                  <a:tcPr marL="9525" marR="9525" marT="9525" marB="0" anchor="ctr"/>
                </a:tc>
                <a:extLst>
                  <a:ext uri="{0D108BD9-81ED-4DB2-BD59-A6C34878D82A}">
                    <a16:rowId xmlns:a16="http://schemas.microsoft.com/office/drawing/2014/main" val="1740619546"/>
                  </a:ext>
                </a:extLst>
              </a:tr>
              <a:tr h="463818">
                <a:tc>
                  <a:txBody>
                    <a:bodyPr/>
                    <a:lstStyle/>
                    <a:p>
                      <a:pPr algn="ctr"/>
                      <a:r>
                        <a:rPr lang="en-US" sz="1600"/>
                        <a:t>Materials, Supplies, and Equipment</a:t>
                      </a:r>
                    </a:p>
                  </a:txBody>
                  <a:tcPr anchor="ctr"/>
                </a:tc>
                <a:tc>
                  <a:txBody>
                    <a:bodyPr/>
                    <a:lstStyle/>
                    <a:p>
                      <a:pPr marL="0" algn="ctr" defTabSz="457200" rtl="0" eaLnBrk="1" fontAlgn="b" latinLnBrk="0" hangingPunct="1">
                        <a:buNone/>
                      </a:pPr>
                      <a:r>
                        <a:rPr lang="en-US" sz="1600" kern="1200">
                          <a:solidFill>
                            <a:schemeClr val="dk1"/>
                          </a:solidFill>
                          <a:latin typeface="+mn-lt"/>
                          <a:ea typeface="+mn-ea"/>
                          <a:cs typeface="+mn-cs"/>
                        </a:rPr>
                        <a:t>4,239,049</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4,189,788</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5,095,302</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5,528,994</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433,692</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8.5%</a:t>
                      </a:r>
                    </a:p>
                  </a:txBody>
                  <a:tcPr marL="9525" marR="9525" marT="9525" marB="0" anchor="ctr"/>
                </a:tc>
                <a:extLst>
                  <a:ext uri="{0D108BD9-81ED-4DB2-BD59-A6C34878D82A}">
                    <a16:rowId xmlns:a16="http://schemas.microsoft.com/office/drawing/2014/main" val="912667587"/>
                  </a:ext>
                </a:extLst>
              </a:tr>
              <a:tr h="463818">
                <a:tc>
                  <a:txBody>
                    <a:bodyPr/>
                    <a:lstStyle/>
                    <a:p>
                      <a:pPr algn="ctr"/>
                      <a:r>
                        <a:rPr lang="en-US" sz="1600"/>
                        <a:t>Internal Services</a:t>
                      </a:r>
                    </a:p>
                  </a:txBody>
                  <a:tcPr anchor="ctr"/>
                </a:tc>
                <a:tc>
                  <a:txBody>
                    <a:bodyPr/>
                    <a:lstStyle/>
                    <a:p>
                      <a:pPr marL="0" algn="ctr" defTabSz="457200" rtl="0" eaLnBrk="1" fontAlgn="b" latinLnBrk="0" hangingPunct="1">
                        <a:buNone/>
                      </a:pPr>
                      <a:r>
                        <a:rPr lang="en-US" sz="1600" kern="1200">
                          <a:solidFill>
                            <a:schemeClr val="dk1"/>
                          </a:solidFill>
                          <a:latin typeface="+mn-lt"/>
                          <a:ea typeface="+mn-ea"/>
                          <a:cs typeface="+mn-cs"/>
                        </a:rPr>
                        <a:t>342,868</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418,069</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221,565</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229,460</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7,895</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3.6%</a:t>
                      </a:r>
                    </a:p>
                  </a:txBody>
                  <a:tcPr marL="9525" marR="9525" marT="9525" marB="0" anchor="ctr"/>
                </a:tc>
                <a:extLst>
                  <a:ext uri="{0D108BD9-81ED-4DB2-BD59-A6C34878D82A}">
                    <a16:rowId xmlns:a16="http://schemas.microsoft.com/office/drawing/2014/main" val="1586096006"/>
                  </a:ext>
                </a:extLst>
              </a:tr>
              <a:tr h="463818">
                <a:tc>
                  <a:txBody>
                    <a:bodyPr/>
                    <a:lstStyle/>
                    <a:p>
                      <a:pPr algn="ctr"/>
                      <a:r>
                        <a:rPr lang="en-US" sz="1600"/>
                        <a:t>Debt Service</a:t>
                      </a:r>
                    </a:p>
                  </a:txBody>
                  <a:tcPr anchor="ctr"/>
                </a:tc>
                <a:tc>
                  <a:txBody>
                    <a:bodyPr/>
                    <a:lstStyle/>
                    <a:p>
                      <a:pPr marL="0" algn="ctr" defTabSz="457200" rtl="0" eaLnBrk="1" fontAlgn="b" latinLnBrk="0" hangingPunct="1">
                        <a:buNone/>
                      </a:pPr>
                      <a:r>
                        <a:rPr lang="en-US" sz="1600" kern="1200">
                          <a:solidFill>
                            <a:schemeClr val="dk1"/>
                          </a:solidFill>
                          <a:latin typeface="+mn-lt"/>
                          <a:ea typeface="+mn-ea"/>
                          <a:cs typeface="+mn-cs"/>
                        </a:rPr>
                        <a:t>44,130</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119,923</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164,663</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380,870</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216,207</a:t>
                      </a:r>
                    </a:p>
                  </a:txBody>
                  <a:tcPr marL="9525" marR="9525" marT="9525" marB="0" anchor="ctr"/>
                </a:tc>
                <a:tc>
                  <a:txBody>
                    <a:bodyPr/>
                    <a:lstStyle/>
                    <a:p>
                      <a:pPr marL="0" algn="ctr" defTabSz="457200" rtl="0" eaLnBrk="1" fontAlgn="b" latinLnBrk="0" hangingPunct="1">
                        <a:buNone/>
                      </a:pPr>
                      <a:r>
                        <a:rPr lang="en-US" sz="1600" kern="1200">
                          <a:solidFill>
                            <a:schemeClr val="dk1"/>
                          </a:solidFill>
                          <a:latin typeface="+mn-lt"/>
                          <a:ea typeface="+mn-ea"/>
                          <a:cs typeface="+mn-cs"/>
                        </a:rPr>
                        <a:t>131.3%</a:t>
                      </a:r>
                    </a:p>
                  </a:txBody>
                  <a:tcPr marL="9525" marR="9525" marT="9525" marB="0" anchor="ctr"/>
                </a:tc>
                <a:extLst>
                  <a:ext uri="{0D108BD9-81ED-4DB2-BD59-A6C34878D82A}">
                    <a16:rowId xmlns:a16="http://schemas.microsoft.com/office/drawing/2014/main" val="1935949448"/>
                  </a:ext>
                </a:extLst>
              </a:tr>
              <a:tr h="516405">
                <a:tc>
                  <a:txBody>
                    <a:bodyPr/>
                    <a:lstStyle/>
                    <a:p>
                      <a:pPr algn="ctr"/>
                      <a:r>
                        <a:rPr lang="en-US" sz="1600" b="1"/>
                        <a:t>Total</a:t>
                      </a:r>
                    </a:p>
                  </a:txBody>
                  <a:tcPr anchor="ctr"/>
                </a:tc>
                <a:tc>
                  <a:txBody>
                    <a:bodyPr/>
                    <a:lstStyle/>
                    <a:p>
                      <a:pPr marL="0" algn="ctr" defTabSz="457200" rtl="0" eaLnBrk="1" fontAlgn="b" latinLnBrk="0" hangingPunct="1">
                        <a:buNone/>
                      </a:pPr>
                      <a:r>
                        <a:rPr lang="en-US" sz="1600" b="1" kern="1200">
                          <a:solidFill>
                            <a:schemeClr val="dk1"/>
                          </a:solidFill>
                          <a:latin typeface="+mn-lt"/>
                          <a:ea typeface="+mn-ea"/>
                          <a:cs typeface="+mn-cs"/>
                        </a:rPr>
                        <a:t>$9,987,864</a:t>
                      </a:r>
                    </a:p>
                  </a:txBody>
                  <a:tcPr marL="9525" marR="9525" marT="9525" marB="0" anchor="ctr"/>
                </a:tc>
                <a:tc>
                  <a:txBody>
                    <a:bodyPr/>
                    <a:lstStyle/>
                    <a:p>
                      <a:pPr marL="0" algn="ctr" defTabSz="457200" rtl="0" eaLnBrk="1" fontAlgn="b" latinLnBrk="0" hangingPunct="1">
                        <a:buNone/>
                      </a:pPr>
                      <a:r>
                        <a:rPr lang="en-US" sz="1600" b="1" kern="1200">
                          <a:solidFill>
                            <a:schemeClr val="dk1"/>
                          </a:solidFill>
                          <a:latin typeface="+mn-lt"/>
                          <a:ea typeface="+mn-ea"/>
                          <a:cs typeface="+mn-cs"/>
                        </a:rPr>
                        <a:t>$10,316,559</a:t>
                      </a:r>
                    </a:p>
                  </a:txBody>
                  <a:tcPr marL="9525" marR="9525" marT="9525" marB="0" anchor="ctr"/>
                </a:tc>
                <a:tc>
                  <a:txBody>
                    <a:bodyPr/>
                    <a:lstStyle/>
                    <a:p>
                      <a:pPr marL="0" algn="ctr" defTabSz="457200" rtl="0" eaLnBrk="1" fontAlgn="b" latinLnBrk="0" hangingPunct="1">
                        <a:buNone/>
                      </a:pPr>
                      <a:r>
                        <a:rPr lang="en-US" sz="1600" b="1" kern="1200">
                          <a:solidFill>
                            <a:schemeClr val="dk1"/>
                          </a:solidFill>
                          <a:latin typeface="+mn-lt"/>
                          <a:ea typeface="+mn-ea"/>
                          <a:cs typeface="+mn-cs"/>
                        </a:rPr>
                        <a:t>$11,265,852</a:t>
                      </a:r>
                    </a:p>
                  </a:txBody>
                  <a:tcPr marL="9525" marR="9525" marT="9525" marB="0" anchor="ctr"/>
                </a:tc>
                <a:tc>
                  <a:txBody>
                    <a:bodyPr/>
                    <a:lstStyle/>
                    <a:p>
                      <a:pPr marL="0" algn="ctr" defTabSz="457200" rtl="0" eaLnBrk="1" fontAlgn="b" latinLnBrk="0" hangingPunct="1">
                        <a:buNone/>
                      </a:pPr>
                      <a:r>
                        <a:rPr lang="en-US" sz="1600" b="1" kern="1200">
                          <a:solidFill>
                            <a:schemeClr val="dk1"/>
                          </a:solidFill>
                          <a:latin typeface="+mn-lt"/>
                          <a:ea typeface="+mn-ea"/>
                          <a:cs typeface="+mn-cs"/>
                        </a:rPr>
                        <a:t>$12,285,606</a:t>
                      </a:r>
                    </a:p>
                  </a:txBody>
                  <a:tcPr marL="9525" marR="9525" marT="9525" marB="0" anchor="ctr"/>
                </a:tc>
                <a:tc>
                  <a:txBody>
                    <a:bodyPr/>
                    <a:lstStyle/>
                    <a:p>
                      <a:pPr marL="0" algn="ctr" defTabSz="457200" rtl="0" eaLnBrk="1" fontAlgn="b" latinLnBrk="0" hangingPunct="1">
                        <a:buNone/>
                      </a:pPr>
                      <a:r>
                        <a:rPr lang="en-US" sz="1600" b="1" kern="1200">
                          <a:solidFill>
                            <a:schemeClr val="dk1"/>
                          </a:solidFill>
                          <a:latin typeface="+mn-lt"/>
                          <a:ea typeface="+mn-ea"/>
                          <a:cs typeface="+mn-cs"/>
                        </a:rPr>
                        <a:t>$1,019,754</a:t>
                      </a:r>
                    </a:p>
                  </a:txBody>
                  <a:tcPr marL="9525" marR="9525" marT="9525" marB="0" anchor="ctr"/>
                </a:tc>
                <a:tc>
                  <a:txBody>
                    <a:bodyPr/>
                    <a:lstStyle/>
                    <a:p>
                      <a:pPr marL="0" algn="ctr" defTabSz="457200" rtl="0" eaLnBrk="1" fontAlgn="b" latinLnBrk="0" hangingPunct="1">
                        <a:buNone/>
                      </a:pPr>
                      <a:r>
                        <a:rPr lang="en-US" sz="1600" b="1" kern="1200">
                          <a:solidFill>
                            <a:schemeClr val="dk1"/>
                          </a:solidFill>
                          <a:latin typeface="+mn-lt"/>
                          <a:ea typeface="+mn-ea"/>
                          <a:cs typeface="+mn-cs"/>
                        </a:rPr>
                        <a:t>9.1%</a:t>
                      </a:r>
                    </a:p>
                  </a:txBody>
                  <a:tcPr marL="9525" marR="9525" marT="9525" marB="0" anchor="ctr"/>
                </a:tc>
                <a:extLst>
                  <a:ext uri="{0D108BD9-81ED-4DB2-BD59-A6C34878D82A}">
                    <a16:rowId xmlns:a16="http://schemas.microsoft.com/office/drawing/2014/main" val="3626791589"/>
                  </a:ext>
                </a:extLst>
              </a:tr>
              <a:tr h="463818">
                <a:tc>
                  <a:txBody>
                    <a:bodyPr/>
                    <a:lstStyle/>
                    <a:p>
                      <a:pPr algn="ctr"/>
                      <a:r>
                        <a:rPr lang="en-US" sz="1600" b="1"/>
                        <a:t>Staffing Level (General Fund FTE)</a:t>
                      </a:r>
                    </a:p>
                  </a:txBody>
                  <a:tcPr anchor="ctr"/>
                </a:tc>
                <a:tc>
                  <a:txBody>
                    <a:bodyPr/>
                    <a:lstStyle/>
                    <a:p>
                      <a:pPr algn="ctr" fontAlgn="b"/>
                      <a:r>
                        <a:rPr lang="en-US" sz="1600" b="1" u="none" strike="noStrike">
                          <a:solidFill>
                            <a:srgbClr val="000000"/>
                          </a:solidFill>
                          <a:effectLst/>
                        </a:rPr>
                        <a:t>56.60 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54.80</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55.15 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55.15 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0.0 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 0.0%</a:t>
                      </a:r>
                      <a:endParaRPr lang="en-US" sz="1600" b="1" i="0" u="none" strike="noStrike">
                        <a:solidFill>
                          <a:srgbClr val="000000"/>
                        </a:solidFill>
                        <a:effectLst/>
                        <a:latin typeface="+mn-lt"/>
                      </a:endParaRPr>
                    </a:p>
                  </a:txBody>
                  <a:tcPr marL="7620" marR="7620" marT="7620" marB="0" anchor="ctr"/>
                </a:tc>
                <a:extLst>
                  <a:ext uri="{0D108BD9-81ED-4DB2-BD59-A6C34878D82A}">
                    <a16:rowId xmlns:a16="http://schemas.microsoft.com/office/drawing/2014/main" val="708797554"/>
                  </a:ext>
                </a:extLst>
              </a:tr>
            </a:tbl>
          </a:graphicData>
        </a:graphic>
      </p:graphicFrame>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lnSpcReduction="10000"/>
          </a:bodyPr>
          <a:lstStyle/>
          <a:p>
            <a:r>
              <a:rPr lang="en-US">
                <a:solidFill>
                  <a:schemeClr val="tx1">
                    <a:lumMod val="95000"/>
                  </a:schemeClr>
                </a:solidFill>
              </a:rPr>
              <a:t>General</a:t>
            </a:r>
            <a:r>
              <a:rPr lang="en-US">
                <a:solidFill>
                  <a:schemeClr val="bg1"/>
                </a:solidFill>
              </a:rPr>
              <a:t> </a:t>
            </a:r>
            <a:r>
              <a:rPr lang="en-US">
                <a:solidFill>
                  <a:schemeClr val="tx1">
                    <a:lumMod val="95000"/>
                  </a:schemeClr>
                </a:solidFill>
              </a:rPr>
              <a:t>Fund – Proposed FY 2027 Budget</a:t>
            </a:r>
          </a:p>
        </p:txBody>
      </p:sp>
    </p:spTree>
    <p:extLst>
      <p:ext uri="{BB962C8B-B14F-4D97-AF65-F5344CB8AC3E}">
        <p14:creationId xmlns:p14="http://schemas.microsoft.com/office/powerpoint/2010/main" val="3649531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1" y="1784412"/>
            <a:ext cx="11121820" cy="4731798"/>
          </a:xfrm>
        </p:spPr>
        <p:txBody>
          <a:bodyPr>
            <a:normAutofit/>
          </a:bodyPr>
          <a:lstStyle/>
          <a:p>
            <a:pPr marL="0" indent="0">
              <a:buNone/>
            </a:pPr>
            <a:r>
              <a:rPr lang="en-US" sz="2400" b="1" u="sng"/>
              <a:t>Personal Services Changes</a:t>
            </a:r>
            <a:r>
              <a:rPr lang="en-US" sz="2400" b="1"/>
              <a:t> (</a:t>
            </a:r>
            <a:r>
              <a:rPr lang="en-US" sz="2400" b="1">
                <a:solidFill>
                  <a:prstClr val="black"/>
                </a:solidFill>
              </a:rPr>
              <a:t>↑ $361,960)</a:t>
            </a:r>
            <a:endParaRPr lang="en-US" sz="2400" b="1" u="sng"/>
          </a:p>
          <a:p>
            <a:r>
              <a:rPr lang="en-US" sz="2400"/>
              <a:t>Regular Salaries: increase mainly COLAs and steps  (</a:t>
            </a:r>
            <a:r>
              <a:rPr lang="en-US" sz="2400" b="1">
                <a:solidFill>
                  <a:prstClr val="black"/>
                </a:solidFill>
              </a:rPr>
              <a:t>↑ </a:t>
            </a:r>
            <a:r>
              <a:rPr lang="en-US" sz="2400"/>
              <a:t>$174,892)</a:t>
            </a:r>
          </a:p>
          <a:p>
            <a:r>
              <a:rPr lang="en-US" sz="2400"/>
              <a:t>Upgrades:</a:t>
            </a:r>
          </a:p>
          <a:p>
            <a:pPr lvl="1"/>
            <a:r>
              <a:rPr lang="en-US"/>
              <a:t>Billing Clerk (1102 Grade 5-3 to 6-4, 20% GF / 80% WSF) (</a:t>
            </a:r>
            <a:r>
              <a:rPr lang="en-US" b="1"/>
              <a:t>↑ </a:t>
            </a:r>
            <a:r>
              <a:rPr lang="en-US"/>
              <a:t>$878) </a:t>
            </a:r>
          </a:p>
          <a:p>
            <a:pPr lvl="1"/>
            <a:r>
              <a:rPr lang="en-US"/>
              <a:t>Billing Manager (NUC to E&amp;M merit, 20% GF / 80% WSF) (</a:t>
            </a:r>
            <a:r>
              <a:rPr kumimoji="0" lang="en-US"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i="0" u="none" strike="noStrike" kern="1200" cap="none" spc="0" normalizeH="0" baseline="0" noProof="0">
                <a:ln>
                  <a:noFill/>
                </a:ln>
                <a:solidFill>
                  <a:prstClr val="black"/>
                </a:solidFill>
                <a:effectLst/>
                <a:uLnTx/>
                <a:uFillTx/>
                <a:latin typeface="Calibri" panose="020F0502020204030204"/>
                <a:ea typeface="+mn-ea"/>
                <a:cs typeface="+mn-cs"/>
              </a:rPr>
              <a:t>$</a:t>
            </a:r>
            <a:r>
              <a:rPr lang="en-US">
                <a:solidFill>
                  <a:prstClr val="black"/>
                </a:solidFill>
                <a:latin typeface="Calibri" panose="020F0502020204030204"/>
              </a:rPr>
              <a:t>1</a:t>
            </a:r>
            <a:r>
              <a:rPr kumimoji="0" lang="en-US" i="0" u="none" strike="noStrike" kern="1200" cap="none" spc="0" normalizeH="0" baseline="0" noProof="0">
                <a:ln>
                  <a:noFill/>
                </a:ln>
                <a:solidFill>
                  <a:prstClr val="black"/>
                </a:solidFill>
                <a:effectLst/>
                <a:uLnTx/>
                <a:uFillTx/>
                <a:latin typeface="Calibri" panose="020F0502020204030204"/>
                <a:ea typeface="+mn-ea"/>
                <a:cs typeface="+mn-cs"/>
              </a:rPr>
              <a:t>,375)</a:t>
            </a:r>
          </a:p>
          <a:p>
            <a:r>
              <a:rPr lang="en-US" sz="2400">
                <a:solidFill>
                  <a:prstClr val="black"/>
                </a:solidFill>
                <a:latin typeface="Calibri" panose="020F0502020204030204"/>
              </a:rPr>
              <a:t>Salary Adjustments:</a:t>
            </a:r>
          </a:p>
          <a:p>
            <a:pPr lvl="1"/>
            <a:r>
              <a:rPr lang="en-US">
                <a:solidFill>
                  <a:prstClr val="black"/>
                </a:solidFill>
              </a:rPr>
              <a:t>Deputy Director (60% GF / 40% WSF) (</a:t>
            </a:r>
            <a:r>
              <a:rPr lang="en-US" b="1">
                <a:solidFill>
                  <a:prstClr val="black"/>
                </a:solidFill>
              </a:rPr>
              <a:t>↑ </a:t>
            </a:r>
            <a:r>
              <a:rPr lang="en-US">
                <a:solidFill>
                  <a:prstClr val="black"/>
                </a:solidFill>
              </a:rPr>
              <a:t>$408)</a:t>
            </a:r>
          </a:p>
          <a:p>
            <a:pPr lvl="1"/>
            <a:r>
              <a:rPr lang="en-US">
                <a:solidFill>
                  <a:prstClr val="black"/>
                </a:solidFill>
                <a:latin typeface="Calibri" panose="020F0502020204030204"/>
              </a:rPr>
              <a:t>Senior Financial Officer (50% GF / 50% WSF) (</a:t>
            </a:r>
            <a:r>
              <a:rPr kumimoji="0" lang="en-US"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i="0" u="none" strike="noStrike" kern="1200" cap="none" spc="0" normalizeH="0" baseline="0" noProof="0">
                <a:ln>
                  <a:noFill/>
                </a:ln>
                <a:solidFill>
                  <a:prstClr val="black"/>
                </a:solidFill>
                <a:effectLst/>
                <a:uLnTx/>
                <a:uFillTx/>
                <a:latin typeface="Calibri" panose="020F0502020204030204"/>
                <a:ea typeface="+mn-ea"/>
                <a:cs typeface="+mn-cs"/>
              </a:rPr>
              <a:t>$2,565)</a:t>
            </a:r>
          </a:p>
          <a:p>
            <a:pPr marL="0" indent="0">
              <a:buNone/>
            </a:pPr>
            <a:endParaRPr lang="en-US" sz="2400"/>
          </a:p>
          <a:p>
            <a:pPr marL="0" indent="0">
              <a:buNone/>
            </a:pPr>
            <a:endParaRPr lang="en-US" sz="2400" b="1">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fontScale="85000" lnSpcReduction="10000"/>
          </a:bodyPr>
          <a:lstStyle/>
          <a:p>
            <a:r>
              <a:rPr lang="en-US"/>
              <a:t>Major Funding Changes (General Fund Proposed Budget)</a:t>
            </a:r>
          </a:p>
        </p:txBody>
      </p:sp>
    </p:spTree>
    <p:extLst>
      <p:ext uri="{BB962C8B-B14F-4D97-AF65-F5344CB8AC3E}">
        <p14:creationId xmlns:p14="http://schemas.microsoft.com/office/powerpoint/2010/main" val="662552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1" y="1784412"/>
            <a:ext cx="10964912" cy="4731798"/>
          </a:xfrm>
        </p:spPr>
        <p:txBody>
          <a:bodyPr>
            <a:normAutofit/>
          </a:bodyPr>
          <a:lstStyle/>
          <a:p>
            <a:pPr marL="0" indent="0">
              <a:buNone/>
            </a:pPr>
            <a:r>
              <a:rPr lang="en-US" sz="2400" b="1" u="sng"/>
              <a:t>Materials, Supplies, and Equipment Changes </a:t>
            </a:r>
            <a:r>
              <a:rPr lang="en-US" sz="2400" b="1"/>
              <a:t>(</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$433,692)</a:t>
            </a:r>
            <a:endParaRPr lang="en-US" sz="2400" b="1" u="sng"/>
          </a:p>
          <a:p>
            <a:r>
              <a:rPr lang="en-US" sz="2400"/>
              <a:t>Workshops/Seminars/Training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lang="en-US" sz="2400"/>
              <a:t>$56,000)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Temporary Agencies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$130,000) </a:t>
            </a:r>
          </a:p>
          <a:p>
            <a:r>
              <a:rPr lang="en-US" sz="2400"/>
              <a:t>Collection Expense</a:t>
            </a:r>
            <a:r>
              <a:rPr lang="en-US" sz="2400">
                <a:solidFill>
                  <a:prstClr val="black"/>
                </a:solidFill>
              </a:rPr>
              <a:t> - </a:t>
            </a:r>
            <a:r>
              <a:rPr lang="en-US" sz="2400"/>
              <a:t>Legal, Sheriff Sale, &amp; Other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2400"/>
              <a:t>$60,000)</a:t>
            </a:r>
            <a:endParaRPr lang="en-US" sz="2400">
              <a:cs typeface="Calibri"/>
            </a:endParaRPr>
          </a:p>
          <a:p>
            <a:r>
              <a:rPr lang="en-US" sz="2400"/>
              <a:t>Collection Expense</a:t>
            </a:r>
            <a:r>
              <a:rPr lang="en-US" sz="2400">
                <a:solidFill>
                  <a:prstClr val="black"/>
                </a:solidFill>
              </a:rPr>
              <a:t> - </a:t>
            </a:r>
            <a:r>
              <a:rPr lang="en-US" sz="2400"/>
              <a:t>Parking Citation Commissions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2400"/>
              <a:t>$114,750)</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Collection Expense - Red Light Camera Commissions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2400">
                <a:solidFill>
                  <a:prstClr val="black"/>
                </a:solidFill>
                <a:latin typeface="Calibri" panose="020F0502020204030204"/>
              </a:rPr>
              <a:t>142</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,042)</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endParaRPr>
          </a:p>
          <a:p>
            <a:r>
              <a:rPr lang="en-US" sz="2400"/>
              <a:t>License Plate Recognition program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2400"/>
              <a:t>$150,000)</a:t>
            </a:r>
          </a:p>
          <a:p>
            <a:r>
              <a:rPr lang="en-US" sz="2400">
                <a:cs typeface="Calibri"/>
              </a:rPr>
              <a:t>Debt Service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2400"/>
              <a:t>$216,200)</a:t>
            </a:r>
            <a:endParaRPr lang="en-US" sz="2400">
              <a:cs typeface="Calibri"/>
            </a:endParaRPr>
          </a:p>
          <a:p>
            <a:pPr marL="0" indent="0">
              <a:buNone/>
            </a:pPr>
            <a:endParaRPr lang="en-US" sz="2400" b="1">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7926389" cy="473825"/>
          </a:xfrm>
        </p:spPr>
        <p:txBody>
          <a:bodyPr>
            <a:normAutofit fontScale="85000" lnSpcReduction="10000"/>
          </a:bodyPr>
          <a:lstStyle/>
          <a:p>
            <a:r>
              <a:rPr lang="en-US"/>
              <a:t>Major Funding Changes (General Fund Proposed Budget)</a:t>
            </a:r>
          </a:p>
        </p:txBody>
      </p:sp>
    </p:spTree>
    <p:extLst>
      <p:ext uri="{BB962C8B-B14F-4D97-AF65-F5344CB8AC3E}">
        <p14:creationId xmlns:p14="http://schemas.microsoft.com/office/powerpoint/2010/main" val="2893494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9">
            <a:extLst>
              <a:ext uri="{FF2B5EF4-FFF2-40B4-BE49-F238E27FC236}">
                <a16:creationId xmlns:a16="http://schemas.microsoft.com/office/drawing/2014/main" id="{C470C066-27B4-4162-A4D7-43508F489121}"/>
              </a:ext>
            </a:extLst>
          </p:cNvPr>
          <p:cNvGraphicFramePr>
            <a:graphicFrameLocks noGrp="1"/>
          </p:cNvGraphicFramePr>
          <p:nvPr>
            <p:ph sz="half" idx="2"/>
          </p:nvPr>
        </p:nvGraphicFramePr>
        <p:xfrm>
          <a:off x="603682" y="1964688"/>
          <a:ext cx="11139021" cy="3576540"/>
        </p:xfrm>
        <a:graphic>
          <a:graphicData uri="http://schemas.openxmlformats.org/drawingml/2006/table">
            <a:tbl>
              <a:tblPr firstRow="1" bandRow="1">
                <a:tableStyleId>{93296810-A885-4BE3-A3E7-6D5BEEA58F35}</a:tableStyleId>
              </a:tblPr>
              <a:tblGrid>
                <a:gridCol w="3731493">
                  <a:extLst>
                    <a:ext uri="{9D8B030D-6E8A-4147-A177-3AD203B41FA5}">
                      <a16:colId xmlns:a16="http://schemas.microsoft.com/office/drawing/2014/main" val="2288248860"/>
                    </a:ext>
                  </a:extLst>
                </a:gridCol>
                <a:gridCol w="1120745">
                  <a:extLst>
                    <a:ext uri="{9D8B030D-6E8A-4147-A177-3AD203B41FA5}">
                      <a16:colId xmlns:a16="http://schemas.microsoft.com/office/drawing/2014/main" val="1860256158"/>
                    </a:ext>
                  </a:extLst>
                </a:gridCol>
                <a:gridCol w="1271451">
                  <a:extLst>
                    <a:ext uri="{9D8B030D-6E8A-4147-A177-3AD203B41FA5}">
                      <a16:colId xmlns:a16="http://schemas.microsoft.com/office/drawing/2014/main" val="192919010"/>
                    </a:ext>
                  </a:extLst>
                </a:gridCol>
                <a:gridCol w="1245775">
                  <a:extLst>
                    <a:ext uri="{9D8B030D-6E8A-4147-A177-3AD203B41FA5}">
                      <a16:colId xmlns:a16="http://schemas.microsoft.com/office/drawing/2014/main" val="3940164692"/>
                    </a:ext>
                  </a:extLst>
                </a:gridCol>
                <a:gridCol w="1256519">
                  <a:extLst>
                    <a:ext uri="{9D8B030D-6E8A-4147-A177-3AD203B41FA5}">
                      <a16:colId xmlns:a16="http://schemas.microsoft.com/office/drawing/2014/main" val="795531151"/>
                    </a:ext>
                  </a:extLst>
                </a:gridCol>
                <a:gridCol w="1256519">
                  <a:extLst>
                    <a:ext uri="{9D8B030D-6E8A-4147-A177-3AD203B41FA5}">
                      <a16:colId xmlns:a16="http://schemas.microsoft.com/office/drawing/2014/main" val="2158662793"/>
                    </a:ext>
                  </a:extLst>
                </a:gridCol>
                <a:gridCol w="1256519">
                  <a:extLst>
                    <a:ext uri="{9D8B030D-6E8A-4147-A177-3AD203B41FA5}">
                      <a16:colId xmlns:a16="http://schemas.microsoft.com/office/drawing/2014/main" val="4089164217"/>
                    </a:ext>
                  </a:extLst>
                </a:gridCol>
              </a:tblGrid>
              <a:tr h="724318">
                <a:tc>
                  <a:txBody>
                    <a:bodyPr/>
                    <a:lstStyle/>
                    <a:p>
                      <a:pPr algn="ctr"/>
                      <a:r>
                        <a:rPr lang="en-US" sz="1600"/>
                        <a:t>Water/Sewer Fund</a:t>
                      </a:r>
                    </a:p>
                  </a:txBody>
                  <a:tcPr anchor="ctr"/>
                </a:tc>
                <a:tc>
                  <a:txBody>
                    <a:bodyPr/>
                    <a:lstStyle/>
                    <a:p>
                      <a:pPr marL="0" algn="ctr" defTabSz="457200" rtl="0" eaLnBrk="1" fontAlgn="b" latinLnBrk="0" hangingPunct="1"/>
                      <a:r>
                        <a:rPr lang="en-US" sz="1600" b="1" kern="1200">
                          <a:solidFill>
                            <a:schemeClr val="lt1"/>
                          </a:solidFill>
                        </a:rPr>
                        <a:t>FY 2024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2025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2026 Budget</a:t>
                      </a:r>
                      <a:endParaRPr lang="en-US" sz="1600" b="1" kern="120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FY 2027</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 FY’27-26</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a:t>
                      </a:r>
                    </a:p>
                    <a:p>
                      <a:pPr marL="0" algn="ctr" defTabSz="457200" rtl="0" eaLnBrk="1" fontAlgn="b" latinLnBrk="0" hangingPunct="1"/>
                      <a:r>
                        <a:rPr lang="en-US" sz="1600" b="1" kern="1200">
                          <a:solidFill>
                            <a:schemeClr val="lt1"/>
                          </a:solidFill>
                        </a:rPr>
                        <a:t> FY’27-26</a:t>
                      </a:r>
                      <a:endParaRPr lang="en-US" sz="1600" b="1" kern="120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2903345447"/>
                  </a:ext>
                </a:extLst>
              </a:tr>
              <a:tr h="463818">
                <a:tc>
                  <a:txBody>
                    <a:bodyPr/>
                    <a:lstStyle/>
                    <a:p>
                      <a:pPr algn="ctr"/>
                      <a:r>
                        <a:rPr lang="en-US" sz="1600"/>
                        <a:t>Personal Services</a:t>
                      </a:r>
                    </a:p>
                  </a:txBody>
                  <a:tcPr anchor="ctr"/>
                </a:tc>
                <a:tc>
                  <a:txBody>
                    <a:bodyPr/>
                    <a:lstStyle/>
                    <a:p>
                      <a:pPr algn="ctr" fontAlgn="b">
                        <a:buNone/>
                      </a:pPr>
                      <a:r>
                        <a:rPr lang="en-US" sz="1600" b="0" u="none" strike="noStrike" kern="1200">
                          <a:solidFill>
                            <a:srgbClr val="000000"/>
                          </a:solidFill>
                          <a:effectLst/>
                          <a:latin typeface="+mn-lt"/>
                          <a:ea typeface="+mn-ea"/>
                          <a:cs typeface="+mn-cs"/>
                        </a:rPr>
                        <a:t>$2,633,120</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$2,827,713</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$3,259,986</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$3,336,129</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$76,143</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2.3%</a:t>
                      </a:r>
                    </a:p>
                  </a:txBody>
                  <a:tcPr marL="9525" marR="9525" marT="9525" marB="0" anchor="ctr"/>
                </a:tc>
                <a:extLst>
                  <a:ext uri="{0D108BD9-81ED-4DB2-BD59-A6C34878D82A}">
                    <a16:rowId xmlns:a16="http://schemas.microsoft.com/office/drawing/2014/main" val="1740619546"/>
                  </a:ext>
                </a:extLst>
              </a:tr>
              <a:tr h="463818">
                <a:tc>
                  <a:txBody>
                    <a:bodyPr/>
                    <a:lstStyle/>
                    <a:p>
                      <a:pPr algn="ctr"/>
                      <a:r>
                        <a:rPr lang="en-US" sz="1600"/>
                        <a:t>Materials, Supplies, and Equipment</a:t>
                      </a:r>
                    </a:p>
                  </a:txBody>
                  <a:tcPr anchor="ctr"/>
                </a:tc>
                <a:tc>
                  <a:txBody>
                    <a:bodyPr/>
                    <a:lstStyle/>
                    <a:p>
                      <a:pPr algn="ctr" fontAlgn="b">
                        <a:buNone/>
                      </a:pPr>
                      <a:r>
                        <a:rPr lang="en-US" sz="1600" b="0" u="none" strike="noStrike" kern="1200">
                          <a:solidFill>
                            <a:srgbClr val="000000"/>
                          </a:solidFill>
                          <a:effectLst/>
                          <a:latin typeface="+mn-lt"/>
                          <a:ea typeface="+mn-ea"/>
                          <a:cs typeface="+mn-cs"/>
                        </a:rPr>
                        <a:t>4,310,156</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4,494,131</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5,927,530</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6,685,852</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758,322</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12.8%</a:t>
                      </a:r>
                    </a:p>
                  </a:txBody>
                  <a:tcPr marL="9525" marR="9525" marT="9525" marB="0" anchor="ctr"/>
                </a:tc>
                <a:extLst>
                  <a:ext uri="{0D108BD9-81ED-4DB2-BD59-A6C34878D82A}">
                    <a16:rowId xmlns:a16="http://schemas.microsoft.com/office/drawing/2014/main" val="912667587"/>
                  </a:ext>
                </a:extLst>
              </a:tr>
              <a:tr h="463818">
                <a:tc>
                  <a:txBody>
                    <a:bodyPr/>
                    <a:lstStyle/>
                    <a:p>
                      <a:pPr algn="ctr"/>
                      <a:r>
                        <a:rPr lang="en-US" sz="1600"/>
                        <a:t>Internal Services</a:t>
                      </a:r>
                    </a:p>
                  </a:txBody>
                  <a:tcPr anchor="ctr"/>
                </a:tc>
                <a:tc>
                  <a:txBody>
                    <a:bodyPr/>
                    <a:lstStyle/>
                    <a:p>
                      <a:pPr algn="ctr" fontAlgn="b">
                        <a:buNone/>
                      </a:pPr>
                      <a:r>
                        <a:rPr lang="en-US" sz="1600" b="0" u="none" strike="noStrike" kern="1200">
                          <a:solidFill>
                            <a:srgbClr val="000000"/>
                          </a:solidFill>
                          <a:effectLst/>
                          <a:latin typeface="+mn-lt"/>
                          <a:ea typeface="+mn-ea"/>
                          <a:cs typeface="+mn-cs"/>
                        </a:rPr>
                        <a:t>171,186</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203,943</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175,265</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181,931</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6,666</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3.8%</a:t>
                      </a:r>
                    </a:p>
                  </a:txBody>
                  <a:tcPr marL="9525" marR="9525" marT="9525" marB="0" anchor="ctr"/>
                </a:tc>
                <a:extLst>
                  <a:ext uri="{0D108BD9-81ED-4DB2-BD59-A6C34878D82A}">
                    <a16:rowId xmlns:a16="http://schemas.microsoft.com/office/drawing/2014/main" val="1586096006"/>
                  </a:ext>
                </a:extLst>
              </a:tr>
              <a:tr h="463818">
                <a:tc>
                  <a:txBody>
                    <a:bodyPr/>
                    <a:lstStyle/>
                    <a:p>
                      <a:pPr algn="ctr"/>
                      <a:r>
                        <a:rPr lang="en-US" sz="1600"/>
                        <a:t>Debt Service</a:t>
                      </a:r>
                    </a:p>
                  </a:txBody>
                  <a:tcPr anchor="ctr"/>
                </a:tc>
                <a:tc>
                  <a:txBody>
                    <a:bodyPr/>
                    <a:lstStyle/>
                    <a:p>
                      <a:pPr algn="ctr" fontAlgn="b">
                        <a:buNone/>
                      </a:pPr>
                      <a:r>
                        <a:rPr lang="en-US" sz="1600" b="0" u="none" strike="noStrike" kern="1200">
                          <a:solidFill>
                            <a:srgbClr val="000000"/>
                          </a:solidFill>
                          <a:effectLst/>
                          <a:latin typeface="+mn-lt"/>
                          <a:ea typeface="+mn-ea"/>
                          <a:cs typeface="+mn-cs"/>
                        </a:rPr>
                        <a:t>34,924</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33,567</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32,497</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377,852</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345,355</a:t>
                      </a:r>
                    </a:p>
                  </a:txBody>
                  <a:tcPr marL="9525" marR="9525" marT="9525" marB="0" anchor="ctr"/>
                </a:tc>
                <a:tc>
                  <a:txBody>
                    <a:bodyPr/>
                    <a:lstStyle/>
                    <a:p>
                      <a:pPr algn="ctr" fontAlgn="b">
                        <a:buNone/>
                      </a:pPr>
                      <a:r>
                        <a:rPr lang="en-US" sz="1600" b="0" u="none" strike="noStrike" kern="1200">
                          <a:solidFill>
                            <a:srgbClr val="000000"/>
                          </a:solidFill>
                          <a:effectLst/>
                          <a:latin typeface="+mn-lt"/>
                          <a:ea typeface="+mn-ea"/>
                          <a:cs typeface="+mn-cs"/>
                        </a:rPr>
                        <a:t>1062.7%</a:t>
                      </a:r>
                    </a:p>
                  </a:txBody>
                  <a:tcPr marL="9525" marR="9525" marT="9525" marB="0" anchor="ctr"/>
                </a:tc>
                <a:extLst>
                  <a:ext uri="{0D108BD9-81ED-4DB2-BD59-A6C34878D82A}">
                    <a16:rowId xmlns:a16="http://schemas.microsoft.com/office/drawing/2014/main" val="1935949448"/>
                  </a:ext>
                </a:extLst>
              </a:tr>
              <a:tr h="516405">
                <a:tc>
                  <a:txBody>
                    <a:bodyPr/>
                    <a:lstStyle/>
                    <a:p>
                      <a:pPr algn="ctr"/>
                      <a:r>
                        <a:rPr lang="en-US" sz="1600" b="1"/>
                        <a:t>Total</a:t>
                      </a:r>
                    </a:p>
                  </a:txBody>
                  <a:tcPr anchor="ctr"/>
                </a:tc>
                <a:tc>
                  <a:txBody>
                    <a:bodyPr/>
                    <a:lstStyle/>
                    <a:p>
                      <a:pPr algn="l" fontAlgn="b">
                        <a:buNone/>
                      </a:pPr>
                      <a:r>
                        <a:rPr lang="en-US" sz="1600" b="1" u="none" strike="noStrike" kern="1200">
                          <a:solidFill>
                            <a:srgbClr val="000000"/>
                          </a:solidFill>
                          <a:effectLst/>
                          <a:latin typeface="+mn-lt"/>
                          <a:ea typeface="+mn-ea"/>
                          <a:cs typeface="+mn-cs"/>
                        </a:rPr>
                        <a:t>   $7,149,386 </a:t>
                      </a:r>
                    </a:p>
                  </a:txBody>
                  <a:tcPr marL="9525" marR="9525" marT="9525" marB="0" anchor="ctr"/>
                </a:tc>
                <a:tc>
                  <a:txBody>
                    <a:bodyPr/>
                    <a:lstStyle/>
                    <a:p>
                      <a:pPr algn="ctr" fontAlgn="b">
                        <a:buNone/>
                      </a:pPr>
                      <a:r>
                        <a:rPr lang="en-US" sz="1600" b="1" u="none" strike="noStrike" kern="1200">
                          <a:solidFill>
                            <a:srgbClr val="000000"/>
                          </a:solidFill>
                          <a:effectLst/>
                          <a:latin typeface="+mn-lt"/>
                          <a:ea typeface="+mn-ea"/>
                          <a:cs typeface="+mn-cs"/>
                        </a:rPr>
                        <a:t>     $7,559,354</a:t>
                      </a:r>
                    </a:p>
                  </a:txBody>
                  <a:tcPr marL="9525" marR="9525" marT="9525" marB="0" anchor="ctr"/>
                </a:tc>
                <a:tc>
                  <a:txBody>
                    <a:bodyPr/>
                    <a:lstStyle/>
                    <a:p>
                      <a:pPr algn="ctr" fontAlgn="b">
                        <a:buNone/>
                      </a:pPr>
                      <a:r>
                        <a:rPr lang="en-US" sz="1600" b="1" u="none" strike="noStrike" kern="1200">
                          <a:solidFill>
                            <a:srgbClr val="000000"/>
                          </a:solidFill>
                          <a:effectLst/>
                          <a:latin typeface="+mn-lt"/>
                          <a:ea typeface="+mn-ea"/>
                          <a:cs typeface="+mn-cs"/>
                        </a:rPr>
                        <a:t>$9,395,278</a:t>
                      </a:r>
                    </a:p>
                  </a:txBody>
                  <a:tcPr marL="9525" marR="9525" marT="9525" marB="0" anchor="ctr"/>
                </a:tc>
                <a:tc>
                  <a:txBody>
                    <a:bodyPr/>
                    <a:lstStyle/>
                    <a:p>
                      <a:pPr algn="ctr" fontAlgn="b">
                        <a:buNone/>
                      </a:pPr>
                      <a:r>
                        <a:rPr lang="en-US" sz="1600" b="1" u="none" strike="noStrike" kern="1200">
                          <a:solidFill>
                            <a:srgbClr val="000000"/>
                          </a:solidFill>
                          <a:effectLst/>
                          <a:latin typeface="+mn-lt"/>
                          <a:ea typeface="+mn-ea"/>
                          <a:cs typeface="+mn-cs"/>
                        </a:rPr>
                        <a:t>$10,581,764</a:t>
                      </a:r>
                    </a:p>
                  </a:txBody>
                  <a:tcPr marL="9525" marR="9525" marT="9525" marB="0" anchor="ctr"/>
                </a:tc>
                <a:tc>
                  <a:txBody>
                    <a:bodyPr/>
                    <a:lstStyle/>
                    <a:p>
                      <a:pPr algn="ctr" fontAlgn="b">
                        <a:buNone/>
                      </a:pPr>
                      <a:r>
                        <a:rPr lang="en-US" sz="1600" b="1" u="none" strike="noStrike" kern="1200">
                          <a:solidFill>
                            <a:srgbClr val="000000"/>
                          </a:solidFill>
                          <a:effectLst/>
                          <a:latin typeface="+mn-lt"/>
                          <a:ea typeface="+mn-ea"/>
                          <a:cs typeface="+mn-cs"/>
                        </a:rPr>
                        <a:t>$1,186,486</a:t>
                      </a:r>
                    </a:p>
                  </a:txBody>
                  <a:tcPr marL="9525" marR="9525" marT="9525" marB="0" anchor="ctr"/>
                </a:tc>
                <a:tc>
                  <a:txBody>
                    <a:bodyPr/>
                    <a:lstStyle/>
                    <a:p>
                      <a:pPr algn="ctr" fontAlgn="b">
                        <a:buNone/>
                      </a:pPr>
                      <a:r>
                        <a:rPr lang="en-US" sz="1600" b="1" u="none" strike="noStrike" kern="1200">
                          <a:solidFill>
                            <a:srgbClr val="000000"/>
                          </a:solidFill>
                          <a:effectLst/>
                          <a:latin typeface="+mn-lt"/>
                          <a:ea typeface="+mn-ea"/>
                          <a:cs typeface="+mn-cs"/>
                        </a:rPr>
                        <a:t>12.6%</a:t>
                      </a:r>
                    </a:p>
                  </a:txBody>
                  <a:tcPr marL="9525" marR="9525" marT="9525" marB="0" anchor="ctr"/>
                </a:tc>
                <a:extLst>
                  <a:ext uri="{0D108BD9-81ED-4DB2-BD59-A6C34878D82A}">
                    <a16:rowId xmlns:a16="http://schemas.microsoft.com/office/drawing/2014/main" val="3303202983"/>
                  </a:ext>
                </a:extLst>
              </a:tr>
              <a:tr h="463818">
                <a:tc>
                  <a:txBody>
                    <a:bodyPr/>
                    <a:lstStyle/>
                    <a:p>
                      <a:pPr algn="ctr"/>
                      <a:r>
                        <a:rPr lang="en-US" sz="1600" b="1"/>
                        <a:t>Staffing Level (Water/Sewer Fund FTE)</a:t>
                      </a:r>
                    </a:p>
                  </a:txBody>
                  <a:tcPr anchor="ctr"/>
                </a:tc>
                <a:tc>
                  <a:txBody>
                    <a:bodyPr/>
                    <a:lstStyle/>
                    <a:p>
                      <a:pPr algn="ctr" fontAlgn="b"/>
                      <a:r>
                        <a:rPr lang="en-US" sz="1600" b="1" u="none" strike="noStrike">
                          <a:solidFill>
                            <a:srgbClr val="000000"/>
                          </a:solidFill>
                          <a:effectLst/>
                        </a:rPr>
                        <a:t>27.40 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28.20 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28.85 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27.85 </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-1.00</a:t>
                      </a:r>
                      <a:endParaRPr lang="en-US" sz="1600" b="1" i="0" u="none" strike="noStrike">
                        <a:solidFill>
                          <a:srgbClr val="000000"/>
                        </a:solidFill>
                        <a:effectLst/>
                        <a:latin typeface="+mn-lt"/>
                      </a:endParaRPr>
                    </a:p>
                  </a:txBody>
                  <a:tcPr marL="7620" marR="7620" marT="7620" marB="0" anchor="ctr"/>
                </a:tc>
                <a:tc>
                  <a:txBody>
                    <a:bodyPr/>
                    <a:lstStyle/>
                    <a:p>
                      <a:pPr algn="ctr" fontAlgn="b"/>
                      <a:r>
                        <a:rPr lang="en-US" sz="1600" b="1" u="none" strike="noStrike">
                          <a:solidFill>
                            <a:srgbClr val="000000"/>
                          </a:solidFill>
                          <a:effectLst/>
                        </a:rPr>
                        <a:t>- 3.5%</a:t>
                      </a:r>
                      <a:endParaRPr lang="en-US" sz="1600" b="1" i="0" u="none" strike="noStrike">
                        <a:solidFill>
                          <a:srgbClr val="000000"/>
                        </a:solidFill>
                        <a:effectLst/>
                        <a:latin typeface="+mn-lt"/>
                      </a:endParaRPr>
                    </a:p>
                  </a:txBody>
                  <a:tcPr marL="7620" marR="7620" marT="7620" marB="0" anchor="ctr"/>
                </a:tc>
                <a:extLst>
                  <a:ext uri="{0D108BD9-81ED-4DB2-BD59-A6C34878D82A}">
                    <a16:rowId xmlns:a16="http://schemas.microsoft.com/office/drawing/2014/main" val="708797554"/>
                  </a:ext>
                </a:extLst>
              </a:tr>
            </a:tbl>
          </a:graphicData>
        </a:graphic>
      </p:graphicFrame>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lnSpcReduction="10000"/>
          </a:bodyPr>
          <a:lstStyle/>
          <a:p>
            <a:r>
              <a:rPr lang="en-US">
                <a:solidFill>
                  <a:schemeClr val="tx1">
                    <a:lumMod val="95000"/>
                  </a:schemeClr>
                </a:solidFill>
              </a:rPr>
              <a:t>Water/Sewer Fund – Proposed FY 2027 Budget</a:t>
            </a:r>
          </a:p>
        </p:txBody>
      </p:sp>
    </p:spTree>
    <p:extLst>
      <p:ext uri="{BB962C8B-B14F-4D97-AF65-F5344CB8AC3E}">
        <p14:creationId xmlns:p14="http://schemas.microsoft.com/office/powerpoint/2010/main" val="174052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09" y="1887523"/>
            <a:ext cx="11270451" cy="4706224"/>
          </a:xfrm>
        </p:spPr>
        <p:txBody>
          <a:bodyPr>
            <a:normAutofit fontScale="92500" lnSpcReduction="20000"/>
          </a:bodyPr>
          <a:lstStyle/>
          <a:p>
            <a:pPr marL="0" indent="0">
              <a:buNone/>
            </a:pPr>
            <a:r>
              <a:rPr lang="en-US" sz="2600" b="1" u="sng"/>
              <a:t>Personal Services Changes </a:t>
            </a:r>
            <a:r>
              <a:rPr lang="en-US" sz="2600" b="1"/>
              <a:t>(</a:t>
            </a:r>
            <a:r>
              <a:rPr lang="en-US" sz="2600" b="1">
                <a:solidFill>
                  <a:prstClr val="black"/>
                </a:solidFill>
              </a:rPr>
              <a:t>↑ $76,143)</a:t>
            </a:r>
            <a:endParaRPr lang="en-US" sz="2600" b="1" u="sng"/>
          </a:p>
          <a:p>
            <a:r>
              <a:rPr lang="en-US" sz="2600"/>
              <a:t>Total positions down net 1.00 FTE</a:t>
            </a:r>
          </a:p>
          <a:p>
            <a:pPr lvl="1"/>
            <a:r>
              <a:rPr lang="en-US" sz="2600"/>
              <a:t>Billing Analyst position (100% Water/Sewer Fund ) deleted (</a:t>
            </a:r>
            <a:r>
              <a:rPr kumimoji="0" lang="en-US" sz="2600" b="1"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en-US" sz="2600" i="0" u="none" strike="noStrike" kern="1200" cap="none" spc="0" normalizeH="0" baseline="0" noProof="0">
                <a:ln>
                  <a:noFill/>
                </a:ln>
                <a:solidFill>
                  <a:prstClr val="black"/>
                </a:solidFill>
                <a:effectLst/>
                <a:uLnTx/>
                <a:uFillTx/>
                <a:latin typeface="Calibri" panose="020F0502020204030204"/>
                <a:ea typeface="+mn-ea"/>
                <a:cs typeface="+mn-cs"/>
              </a:rPr>
              <a:t> </a:t>
            </a:r>
            <a:r>
              <a:rPr lang="en-US" sz="2600"/>
              <a:t>$116,195)</a:t>
            </a:r>
          </a:p>
          <a:p>
            <a:pPr>
              <a:defRPr/>
            </a:pPr>
            <a:r>
              <a:rPr lang="en-US" sz="2600">
                <a:solidFill>
                  <a:prstClr val="black"/>
                </a:solidFill>
              </a:rPr>
              <a:t>Regular Salaries</a:t>
            </a:r>
            <a:r>
              <a:rPr lang="en-US" sz="2600"/>
              <a:t>: increase mainly COLAs and steps</a:t>
            </a:r>
            <a:r>
              <a:rPr lang="en-US" sz="2600">
                <a:solidFill>
                  <a:prstClr val="black"/>
                </a:solidFill>
              </a:rPr>
              <a:t> (</a:t>
            </a:r>
            <a:r>
              <a:rPr lang="en-US" sz="2600" b="1">
                <a:solidFill>
                  <a:prstClr val="black"/>
                </a:solidFill>
              </a:rPr>
              <a:t>↑ </a:t>
            </a:r>
            <a:r>
              <a:rPr lang="en-US" sz="2600">
                <a:solidFill>
                  <a:prstClr val="black"/>
                </a:solidFill>
              </a:rPr>
              <a:t>$31,112)</a:t>
            </a:r>
            <a:endParaRPr lang="en-US" sz="260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i="0" u="none" strike="noStrike" kern="1200" cap="none" spc="0" normalizeH="0" baseline="0" noProof="0">
                <a:ln>
                  <a:noFill/>
                </a:ln>
                <a:solidFill>
                  <a:prstClr val="black"/>
                </a:solidFill>
                <a:effectLst/>
                <a:uLnTx/>
                <a:uFillTx/>
                <a:latin typeface="Calibri" panose="020F0502020204030204"/>
                <a:ea typeface="+mn-ea"/>
                <a:cs typeface="+mn-cs"/>
              </a:rPr>
              <a:t>Upgrades:</a:t>
            </a:r>
          </a:p>
          <a:p>
            <a:pPr lvl="1">
              <a:spcBef>
                <a:spcPts val="1000"/>
              </a:spcBef>
              <a:defRPr/>
            </a:pPr>
            <a:r>
              <a:rPr kumimoji="0" lang="en-US" sz="2600" i="0" u="none" strike="noStrike" kern="1200" cap="none" spc="0" normalizeH="0" baseline="0" noProof="0">
                <a:ln>
                  <a:noFill/>
                </a:ln>
                <a:solidFill>
                  <a:prstClr val="black"/>
                </a:solidFill>
                <a:effectLst/>
                <a:uLnTx/>
                <a:uFillTx/>
                <a:latin typeface="Calibri" panose="020F0502020204030204"/>
                <a:ea typeface="+mn-ea"/>
                <a:cs typeface="+mn-cs"/>
              </a:rPr>
              <a:t>Billing Clerk (1102 Grade 5-3 to 6-4, 80% WSF / 20% GF) (</a:t>
            </a:r>
            <a:r>
              <a:rPr kumimoji="0" lang="en-US" sz="2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600" i="0" u="none" strike="noStrike" kern="1200" cap="none" spc="0" normalizeH="0" baseline="0" noProof="0">
                <a:ln>
                  <a:noFill/>
                </a:ln>
                <a:solidFill>
                  <a:prstClr val="black"/>
                </a:solidFill>
                <a:effectLst/>
                <a:uLnTx/>
                <a:uFillTx/>
                <a:latin typeface="Calibri" panose="020F0502020204030204"/>
                <a:ea typeface="+mn-ea"/>
                <a:cs typeface="+mn-cs"/>
              </a:rPr>
              <a:t>$3,511) </a:t>
            </a:r>
          </a:p>
          <a:p>
            <a:pPr lvl="1">
              <a:spcBef>
                <a:spcPts val="1000"/>
              </a:spcBef>
              <a:defRPr/>
            </a:pPr>
            <a:r>
              <a:rPr kumimoji="0" lang="en-US" sz="2600" i="0" u="none" strike="noStrike" kern="1200" cap="none" spc="0" normalizeH="0" baseline="0" noProof="0">
                <a:ln>
                  <a:noFill/>
                </a:ln>
                <a:solidFill>
                  <a:prstClr val="black"/>
                </a:solidFill>
                <a:effectLst/>
                <a:uLnTx/>
                <a:uFillTx/>
                <a:latin typeface="Calibri" panose="020F0502020204030204"/>
                <a:ea typeface="+mn-ea"/>
                <a:cs typeface="+mn-cs"/>
              </a:rPr>
              <a:t>Billing Manager (</a:t>
            </a:r>
            <a:r>
              <a:rPr lang="en-US" sz="2600">
                <a:solidFill>
                  <a:prstClr val="black"/>
                </a:solidFill>
              </a:rPr>
              <a:t>NUC to E&amp;M merit, </a:t>
            </a:r>
            <a:r>
              <a:rPr kumimoji="0" lang="en-US" sz="2600" i="0" u="none" strike="noStrike" kern="1200" cap="none" spc="0" normalizeH="0" baseline="0" noProof="0">
                <a:ln>
                  <a:noFill/>
                </a:ln>
                <a:solidFill>
                  <a:prstClr val="black"/>
                </a:solidFill>
                <a:effectLst/>
                <a:uLnTx/>
                <a:uFillTx/>
                <a:latin typeface="Calibri" panose="020F0502020204030204"/>
                <a:ea typeface="+mn-ea"/>
                <a:cs typeface="+mn-cs"/>
              </a:rPr>
              <a:t>80% WSF / 20% GF) (</a:t>
            </a:r>
            <a:r>
              <a:rPr kumimoji="0" lang="en-US" sz="2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600" i="0" u="none" strike="noStrike" kern="1200" cap="none" spc="0" normalizeH="0" baseline="0" noProof="0">
                <a:ln>
                  <a:noFill/>
                </a:ln>
                <a:solidFill>
                  <a:prstClr val="black"/>
                </a:solidFill>
                <a:effectLst/>
                <a:uLnTx/>
                <a:uFillTx/>
                <a:latin typeface="Calibri" panose="020F0502020204030204"/>
                <a:ea typeface="+mn-ea"/>
                <a:cs typeface="+mn-cs"/>
              </a:rPr>
              <a:t>$5,502)</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i="0" u="none" strike="noStrike" kern="1200" cap="none" spc="0" normalizeH="0" baseline="0" noProof="0">
                <a:ln>
                  <a:noFill/>
                </a:ln>
                <a:solidFill>
                  <a:prstClr val="black"/>
                </a:solidFill>
                <a:effectLst/>
                <a:uLnTx/>
                <a:uFillTx/>
                <a:latin typeface="Calibri" panose="020F0502020204030204"/>
                <a:ea typeface="+mn-ea"/>
                <a:cs typeface="+mn-cs"/>
              </a:rPr>
              <a:t>Salary </a:t>
            </a:r>
            <a:r>
              <a:rPr lang="en-US" sz="2600">
                <a:solidFill>
                  <a:prstClr val="black"/>
                </a:solidFill>
                <a:latin typeface="Calibri" panose="020F0502020204030204"/>
              </a:rPr>
              <a:t>Adjustment</a:t>
            </a:r>
            <a:r>
              <a:rPr kumimoji="0" lang="en-US" sz="2600" i="0" u="none" strike="noStrike" kern="1200" cap="none" spc="0" normalizeH="0" baseline="0" noProof="0">
                <a:ln>
                  <a:noFill/>
                </a:ln>
                <a:solidFill>
                  <a:prstClr val="black"/>
                </a:solidFill>
                <a:effectLst/>
                <a:uLnTx/>
                <a:uFillTx/>
                <a:latin typeface="Calibri" panose="020F0502020204030204"/>
                <a:ea typeface="+mn-ea"/>
                <a:cs typeface="+mn-cs"/>
              </a:rPr>
              <a:t>s:</a:t>
            </a:r>
          </a:p>
          <a:p>
            <a:pPr lvl="1">
              <a:spcBef>
                <a:spcPts val="1000"/>
              </a:spcBef>
              <a:defRPr/>
            </a:pPr>
            <a:r>
              <a:rPr lang="en-US" sz="2600">
                <a:solidFill>
                  <a:prstClr val="black"/>
                </a:solidFill>
              </a:rPr>
              <a:t>Deputy Director (40% WSF / 60% GF) (</a:t>
            </a:r>
            <a:r>
              <a:rPr lang="en-US" sz="2600" b="1">
                <a:solidFill>
                  <a:prstClr val="black"/>
                </a:solidFill>
              </a:rPr>
              <a:t>↑ </a:t>
            </a:r>
            <a:r>
              <a:rPr lang="en-US" sz="2600">
                <a:solidFill>
                  <a:prstClr val="black"/>
                </a:solidFill>
              </a:rPr>
              <a:t>$272)</a:t>
            </a:r>
          </a:p>
          <a:p>
            <a:pPr lvl="1">
              <a:spcBef>
                <a:spcPts val="1000"/>
              </a:spcBef>
              <a:defRPr/>
            </a:pPr>
            <a:r>
              <a:rPr kumimoji="0" lang="en-US" sz="2600" i="0" u="none" strike="noStrike" kern="1200" cap="none" spc="0" normalizeH="0" baseline="0" noProof="0">
                <a:ln>
                  <a:noFill/>
                </a:ln>
                <a:solidFill>
                  <a:prstClr val="black"/>
                </a:solidFill>
                <a:effectLst/>
                <a:uLnTx/>
                <a:uFillTx/>
                <a:latin typeface="Calibri" panose="020F0502020204030204"/>
                <a:ea typeface="+mn-ea"/>
                <a:cs typeface="+mn-cs"/>
              </a:rPr>
              <a:t>Senior Financial Officer (50% WSF /50% GF) (</a:t>
            </a:r>
            <a:r>
              <a:rPr kumimoji="0" lang="en-US" sz="2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600" i="0" u="none" strike="noStrike" kern="1200" cap="none" spc="0" normalizeH="0" baseline="0" noProof="0">
                <a:ln>
                  <a:noFill/>
                </a:ln>
                <a:solidFill>
                  <a:prstClr val="black"/>
                </a:solidFill>
                <a:effectLst/>
                <a:uLnTx/>
                <a:uFillTx/>
                <a:latin typeface="Calibri" panose="020F0502020204030204"/>
                <a:ea typeface="+mn-ea"/>
                <a:cs typeface="+mn-cs"/>
              </a:rPr>
              <a:t>$2,565)</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indent="0">
              <a:buNone/>
            </a:pPr>
            <a:r>
              <a:rPr lang="en-US" sz="900" b="1"/>
              <a:t>	</a:t>
            </a:r>
            <a:endParaRPr lang="en-US" sz="90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306166"/>
            <a:ext cx="7926389" cy="473825"/>
          </a:xfrm>
        </p:spPr>
        <p:txBody>
          <a:bodyPr>
            <a:normAutofit fontScale="77500" lnSpcReduction="20000"/>
          </a:bodyPr>
          <a:lstStyle/>
          <a:p>
            <a:r>
              <a:rPr lang="en-US"/>
              <a:t>Major Funding Changes (Water/Sewer Fund Proposed Budget)</a:t>
            </a:r>
          </a:p>
        </p:txBody>
      </p:sp>
    </p:spTree>
    <p:extLst>
      <p:ext uri="{BB962C8B-B14F-4D97-AF65-F5344CB8AC3E}">
        <p14:creationId xmlns:p14="http://schemas.microsoft.com/office/powerpoint/2010/main" val="1893803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09" y="1887523"/>
            <a:ext cx="11270451" cy="4706224"/>
          </a:xfrm>
        </p:spPr>
        <p:txBody>
          <a:bodyPr>
            <a:normAutofit/>
          </a:bodyPr>
          <a:lstStyle/>
          <a:p>
            <a:pPr marL="0" indent="0">
              <a:buNone/>
            </a:pPr>
            <a:r>
              <a:rPr lang="en-US" sz="2400" b="1" u="sng"/>
              <a:t>Materials, Supplies, and Equipment Changes </a:t>
            </a:r>
            <a:r>
              <a:rPr lang="en-US" sz="2400" b="1"/>
              <a:t>(↑$758,322)</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Workshops/Seminars/Training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$51,000)</a:t>
            </a:r>
          </a:p>
          <a:p>
            <a:pPr>
              <a:defRPr/>
            </a:pPr>
            <a:r>
              <a:rPr lang="en-US" sz="2400"/>
              <a:t>Printing  (</a:t>
            </a:r>
            <a:r>
              <a:rPr lang="en-US" sz="2200" b="1">
                <a:solidFill>
                  <a:prstClr val="black"/>
                </a:solidFill>
              </a:rPr>
              <a:t>↓ </a:t>
            </a:r>
            <a:r>
              <a:rPr lang="en-US" sz="2400"/>
              <a:t>$30,000 )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a:p>
            <a:r>
              <a:rPr lang="en-US" sz="2400"/>
              <a:t>Miscellaneous Charges – N.O.C.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t>
            </a:r>
            <a:r>
              <a:rPr lang="en-US" sz="2400">
                <a:solidFill>
                  <a:prstClr val="black"/>
                </a:solidFill>
                <a:latin typeface="Calibri" panose="020F0502020204030204"/>
              </a:rPr>
              <a:t>290</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,000)</a:t>
            </a:r>
            <a:endParaRPr lang="en-US" sz="2400"/>
          </a:p>
          <a:p>
            <a:r>
              <a:rPr lang="en-US" sz="2400"/>
              <a:t>Contracted Maintenance Services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lang="en-US" sz="2400"/>
              <a:t>$149,192)</a:t>
            </a:r>
          </a:p>
          <a:p>
            <a:r>
              <a:rPr lang="en-US" sz="2400"/>
              <a:t>Indirect Costs Charges (</a:t>
            </a:r>
            <a:r>
              <a:rPr lang="en-US" sz="2400" b="1"/>
              <a:t>↑ </a:t>
            </a:r>
            <a:r>
              <a:rPr lang="en-US" sz="2400"/>
              <a:t>$265,838)</a:t>
            </a:r>
          </a:p>
          <a:p>
            <a:pPr marL="0" indent="0">
              <a:buNone/>
            </a:pPr>
            <a:endParaRPr lang="en-US" sz="2400"/>
          </a:p>
          <a:p>
            <a:endParaRPr lang="en-US" sz="2400">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306166"/>
            <a:ext cx="7926389" cy="473825"/>
          </a:xfrm>
        </p:spPr>
        <p:txBody>
          <a:bodyPr>
            <a:normAutofit fontScale="77500" lnSpcReduction="20000"/>
          </a:bodyPr>
          <a:lstStyle/>
          <a:p>
            <a:r>
              <a:rPr lang="en-US"/>
              <a:t>Major Funding Changes (Water/Sewer Fund Proposed Budget)</a:t>
            </a:r>
          </a:p>
        </p:txBody>
      </p:sp>
    </p:spTree>
    <p:extLst>
      <p:ext uri="{BB962C8B-B14F-4D97-AF65-F5344CB8AC3E}">
        <p14:creationId xmlns:p14="http://schemas.microsoft.com/office/powerpoint/2010/main" val="2457580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B2F52-B241-4784-8C1E-DB02FE438AD8}"/>
              </a:ext>
            </a:extLst>
          </p:cNvPr>
          <p:cNvSpPr>
            <a:spLocks noGrp="1"/>
          </p:cNvSpPr>
          <p:nvPr>
            <p:ph sz="half" idx="2"/>
          </p:nvPr>
        </p:nvSpPr>
        <p:spPr>
          <a:xfrm>
            <a:off x="293686" y="1871003"/>
            <a:ext cx="11620148" cy="3784209"/>
          </a:xfrm>
        </p:spPr>
        <p:txBody>
          <a:bodyPr/>
          <a:lstStyle/>
          <a:p>
            <a:pPr marL="0" indent="0" algn="ctr">
              <a:buNone/>
            </a:pPr>
            <a:endParaRPr lang="en-US" sz="3200"/>
          </a:p>
          <a:p>
            <a:pPr marL="0" indent="0" algn="ctr">
              <a:buNone/>
            </a:pPr>
            <a:r>
              <a:rPr lang="en-US" sz="3200"/>
              <a:t>“Excellence in Financial Management”</a:t>
            </a:r>
          </a:p>
          <a:p>
            <a:pPr marL="0" indent="0" algn="ctr">
              <a:buNone/>
            </a:pPr>
            <a:endParaRPr lang="en-US" sz="2800"/>
          </a:p>
          <a:p>
            <a:pPr marL="0" indent="0" algn="ctr">
              <a:buNone/>
            </a:pPr>
            <a:r>
              <a:rPr lang="en-US" sz="3200"/>
              <a:t>The Finance Department safeguards the City of Wilmington's financial integrity by delivering exceptional accounting services, responsive customer service, and sound financial stewardship.</a:t>
            </a: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p:txBody>
      </p:sp>
      <p:sp>
        <p:nvSpPr>
          <p:cNvPr id="3" name="Content Placeholder 2">
            <a:extLst>
              <a:ext uri="{FF2B5EF4-FFF2-40B4-BE49-F238E27FC236}">
                <a16:creationId xmlns:a16="http://schemas.microsoft.com/office/drawing/2014/main" id="{E91F8B49-62C7-40FF-8809-A254B69C619B}"/>
              </a:ext>
            </a:extLst>
          </p:cNvPr>
          <p:cNvSpPr>
            <a:spLocks noGrp="1"/>
          </p:cNvSpPr>
          <p:nvPr>
            <p:ph sz="half" idx="13"/>
          </p:nvPr>
        </p:nvSpPr>
        <p:spPr>
          <a:xfrm>
            <a:off x="2424112" y="1202788"/>
            <a:ext cx="7343775" cy="883969"/>
          </a:xfrm>
        </p:spPr>
        <p:txBody>
          <a:bodyPr anchor="b">
            <a:normAutofit fontScale="92500" lnSpcReduction="20000"/>
          </a:bodyPr>
          <a:lstStyle/>
          <a:p>
            <a:pPr algn="ctr"/>
            <a:r>
              <a:rPr lang="en-US" sz="3200"/>
              <a:t>Finance Department </a:t>
            </a:r>
          </a:p>
          <a:p>
            <a:pPr algn="ctr"/>
            <a:r>
              <a:rPr lang="en-US" sz="3200"/>
              <a:t>Mission </a:t>
            </a:r>
            <a:r>
              <a:rPr lang="en-US" sz="3200" b="1"/>
              <a:t>Statement</a:t>
            </a:r>
          </a:p>
          <a:p>
            <a:pPr algn="ctr"/>
            <a:endParaRPr lang="en-US" sz="1800"/>
          </a:p>
        </p:txBody>
      </p:sp>
      <p:sp>
        <p:nvSpPr>
          <p:cNvPr id="4" name="Slide Number Placeholder 3">
            <a:extLst>
              <a:ext uri="{FF2B5EF4-FFF2-40B4-BE49-F238E27FC236}">
                <a16:creationId xmlns:a16="http://schemas.microsoft.com/office/drawing/2014/main" id="{A4405559-C3A4-407F-AE82-25D301401EAE}"/>
              </a:ext>
            </a:extLst>
          </p:cNvPr>
          <p:cNvSpPr>
            <a:spLocks noGrp="1"/>
          </p:cNvSpPr>
          <p:nvPr>
            <p:ph type="sldNum" sz="quarter" idx="12"/>
          </p:nvPr>
        </p:nvSpPr>
        <p:spPr/>
        <p:txBody>
          <a:bodyPr/>
          <a:lstStyle/>
          <a:p>
            <a:fld id="{EA92FC10-7FA6-42BC-9A9E-94AE6167F2C9}" type="slidenum">
              <a:rPr lang="en-US" smtClean="0"/>
              <a:t>9</a:t>
            </a:fld>
            <a:endParaRPr lang="en-US"/>
          </a:p>
        </p:txBody>
      </p:sp>
    </p:spTree>
    <p:extLst>
      <p:ext uri="{BB962C8B-B14F-4D97-AF65-F5344CB8AC3E}">
        <p14:creationId xmlns:p14="http://schemas.microsoft.com/office/powerpoint/2010/main" val="3974943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116464" y="895351"/>
            <a:ext cx="9422770" cy="5549110"/>
          </a:xfrm>
        </p:spPr>
        <p:txBody>
          <a:bodyPr>
            <a:normAutofit/>
          </a:bodyPr>
          <a:lstStyle/>
          <a:p>
            <a:pPr marL="0" indent="0" algn="ctr">
              <a:buNone/>
            </a:pPr>
            <a:r>
              <a:rPr lang="en-US" sz="3200" b="1"/>
              <a:t>Vision Statement</a:t>
            </a:r>
          </a:p>
          <a:p>
            <a:pPr>
              <a:buClr>
                <a:schemeClr val="accent5"/>
              </a:buClr>
              <a:buFont typeface="Wingdings" panose="05000000000000000000" pitchFamily="2" charset="2"/>
              <a:buChar char="v"/>
            </a:pPr>
            <a:r>
              <a:rPr lang="en-US" sz="2400"/>
              <a:t> </a:t>
            </a:r>
            <a:r>
              <a:rPr lang="en-US"/>
              <a:t>Transform community engagement and customer service to empower residents in accessing City of Wilmington resources.</a:t>
            </a:r>
          </a:p>
          <a:p>
            <a:pPr>
              <a:buClr>
                <a:schemeClr val="accent5"/>
              </a:buClr>
              <a:buFont typeface="Wingdings" panose="05000000000000000000" pitchFamily="2" charset="2"/>
              <a:buChar char="v"/>
            </a:pPr>
            <a:endParaRPr lang="en-US" sz="2400"/>
          </a:p>
          <a:p>
            <a:pPr>
              <a:buClr>
                <a:schemeClr val="accent5"/>
              </a:buClr>
              <a:buFont typeface="Wingdings" panose="05000000000000000000" pitchFamily="2" charset="2"/>
              <a:buChar char="v"/>
            </a:pPr>
            <a:r>
              <a:rPr lang="en-US" sz="2400"/>
              <a:t> </a:t>
            </a:r>
            <a:r>
              <a:rPr lang="en-US"/>
              <a:t>Ensure robust accounting practices with strong quality      control for financial integrity.</a:t>
            </a:r>
          </a:p>
          <a:p>
            <a:pPr>
              <a:buClr>
                <a:schemeClr val="accent5"/>
              </a:buClr>
              <a:buFont typeface="Wingdings" panose="05000000000000000000" pitchFamily="2" charset="2"/>
              <a:buChar char="v"/>
            </a:pPr>
            <a:endParaRPr lang="en-US" sz="2400"/>
          </a:p>
          <a:p>
            <a:pPr>
              <a:buClr>
                <a:schemeClr val="accent5"/>
              </a:buClr>
              <a:buFont typeface="Wingdings" panose="05000000000000000000" pitchFamily="2" charset="2"/>
              <a:buChar char="v"/>
            </a:pPr>
            <a:r>
              <a:rPr lang="en-US" sz="2400"/>
              <a:t> </a:t>
            </a:r>
            <a:r>
              <a:rPr lang="en-US"/>
              <a:t>Direct collection processes to maximize revenue generation.</a:t>
            </a:r>
          </a:p>
          <a:p>
            <a:pPr>
              <a:buClr>
                <a:schemeClr val="accent5"/>
              </a:buClr>
              <a:buFont typeface="Wingdings" panose="05000000000000000000" pitchFamily="2" charset="2"/>
              <a:buChar char="v"/>
            </a:pPr>
            <a:endParaRPr lang="en-US" sz="2400"/>
          </a:p>
          <a:p>
            <a:pPr>
              <a:buClr>
                <a:schemeClr val="accent5"/>
              </a:buClr>
              <a:buFont typeface="Wingdings" panose="05000000000000000000" pitchFamily="2" charset="2"/>
              <a:buChar char="v"/>
            </a:pPr>
            <a:r>
              <a:rPr lang="en-US" sz="2400"/>
              <a:t> </a:t>
            </a:r>
            <a:r>
              <a:rPr lang="en-US"/>
              <a:t>Implement best practices to revolutionize business processes and enhance data management with technology.</a:t>
            </a:r>
          </a:p>
          <a:p>
            <a:endParaRPr lang="en-US" b="1"/>
          </a:p>
        </p:txBody>
      </p:sp>
      <p:sp>
        <p:nvSpPr>
          <p:cNvPr id="3" name="Slide Number Placeholder 2">
            <a:extLst>
              <a:ext uri="{FF2B5EF4-FFF2-40B4-BE49-F238E27FC236}">
                <a16:creationId xmlns:a16="http://schemas.microsoft.com/office/drawing/2014/main" id="{57F6FFBE-8CA7-425D-9F38-526965DC8896}"/>
              </a:ext>
            </a:extLst>
          </p:cNvPr>
          <p:cNvSpPr>
            <a:spLocks noGrp="1"/>
          </p:cNvSpPr>
          <p:nvPr>
            <p:ph type="sldNum" sz="quarter" idx="12"/>
          </p:nvPr>
        </p:nvSpPr>
        <p:spPr/>
        <p:txBody>
          <a:bodyPr/>
          <a:lstStyle/>
          <a:p>
            <a:fld id="{EA92FC10-7FA6-42BC-9A9E-94AE6167F2C9}" type="slidenum">
              <a:rPr lang="en-US" smtClean="0"/>
              <a:t>10</a:t>
            </a:fld>
            <a:endParaRPr lang="en-US"/>
          </a:p>
        </p:txBody>
      </p:sp>
    </p:spTree>
    <p:extLst>
      <p:ext uri="{BB962C8B-B14F-4D97-AF65-F5344CB8AC3E}">
        <p14:creationId xmlns:p14="http://schemas.microsoft.com/office/powerpoint/2010/main" val="3662186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46061-73C8-DF4A-7309-4C380C6DF31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63287D-0AC5-0253-3606-58CF4DD93BB7}"/>
              </a:ext>
            </a:extLst>
          </p:cNvPr>
          <p:cNvSpPr>
            <a:spLocks noGrp="1"/>
          </p:cNvSpPr>
          <p:nvPr>
            <p:ph type="sldNum" sz="quarter" idx="12"/>
          </p:nvPr>
        </p:nvSpPr>
        <p:spPr/>
        <p:txBody>
          <a:bodyPr/>
          <a:lstStyle/>
          <a:p>
            <a:fld id="{EA92FC10-7FA6-42BC-9A9E-94AE6167F2C9}" type="slidenum">
              <a:rPr lang="en-US" smtClean="0"/>
              <a:t>11</a:t>
            </a:fld>
            <a:endParaRPr lang="en-US"/>
          </a:p>
        </p:txBody>
      </p:sp>
      <p:sp>
        <p:nvSpPr>
          <p:cNvPr id="5" name="Shape 0">
            <a:extLst>
              <a:ext uri="{FF2B5EF4-FFF2-40B4-BE49-F238E27FC236}">
                <a16:creationId xmlns:a16="http://schemas.microsoft.com/office/drawing/2014/main" id="{3CA4F7AE-27FA-D03E-47BE-428D120CD740}"/>
              </a:ext>
            </a:extLst>
          </p:cNvPr>
          <p:cNvSpPr/>
          <p:nvPr/>
        </p:nvSpPr>
        <p:spPr>
          <a:xfrm>
            <a:off x="0" y="0"/>
            <a:ext cx="10251440" cy="1767840"/>
          </a:xfrm>
          <a:prstGeom prst="rect">
            <a:avLst/>
          </a:prstGeom>
          <a:solidFill>
            <a:srgbClr val="0A4D2E"/>
          </a:solidFill>
          <a:ln/>
        </p:spPr>
        <p:txBody>
          <a:bodyPr/>
          <a:lstStyle/>
          <a:p>
            <a:endParaRPr lang="en-US"/>
          </a:p>
        </p:txBody>
      </p:sp>
      <p:sp>
        <p:nvSpPr>
          <p:cNvPr id="7" name="Text 2">
            <a:extLst>
              <a:ext uri="{FF2B5EF4-FFF2-40B4-BE49-F238E27FC236}">
                <a16:creationId xmlns:a16="http://schemas.microsoft.com/office/drawing/2014/main" id="{88F909FC-BEE7-633E-C8CD-C0BCBC90A2C3}"/>
              </a:ext>
            </a:extLst>
          </p:cNvPr>
          <p:cNvSpPr/>
          <p:nvPr/>
        </p:nvSpPr>
        <p:spPr>
          <a:xfrm>
            <a:off x="365760" y="97536"/>
            <a:ext cx="9997440" cy="877824"/>
          </a:xfrm>
          <a:prstGeom prst="rect">
            <a:avLst/>
          </a:prstGeom>
          <a:noFill/>
          <a:ln/>
        </p:spPr>
        <p:txBody>
          <a:bodyPr wrap="square" lIns="0" tIns="0" rIns="0" bIns="0" rtlCol="0" anchor="b"/>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2933" b="1">
                <a:solidFill>
                  <a:srgbClr val="FFFFFF"/>
                </a:solidFill>
                <a:latin typeface="Arial Black" pitchFamily="34" charset="0"/>
                <a:ea typeface="Arial Black" pitchFamily="34" charset="-122"/>
                <a:cs typeface="Arial Black" pitchFamily="34" charset="-120"/>
              </a:rPr>
              <a:t>DEPARTMENT KEY PERFORMANCE METRICS</a:t>
            </a:r>
            <a:endParaRPr lang="en-US" sz="2933"/>
          </a:p>
        </p:txBody>
      </p:sp>
      <p:sp>
        <p:nvSpPr>
          <p:cNvPr id="11" name="Shape 1">
            <a:extLst>
              <a:ext uri="{FF2B5EF4-FFF2-40B4-BE49-F238E27FC236}">
                <a16:creationId xmlns:a16="http://schemas.microsoft.com/office/drawing/2014/main" id="{3673D255-6D7D-D285-DCD8-9364C26BD214}"/>
              </a:ext>
            </a:extLst>
          </p:cNvPr>
          <p:cNvSpPr/>
          <p:nvPr/>
        </p:nvSpPr>
        <p:spPr>
          <a:xfrm>
            <a:off x="0" y="1682496"/>
            <a:ext cx="12192000" cy="85344"/>
          </a:xfrm>
          <a:prstGeom prst="rect">
            <a:avLst/>
          </a:prstGeom>
          <a:solidFill>
            <a:srgbClr val="B8962E"/>
          </a:solidFill>
          <a:ln/>
        </p:spPr>
        <p:txBody>
          <a:bodyPr/>
          <a:lstStyle/>
          <a:p>
            <a:endParaRPr lang="en-US"/>
          </a:p>
        </p:txBody>
      </p:sp>
      <p:sp>
        <p:nvSpPr>
          <p:cNvPr id="12" name="TextBox 11">
            <a:extLst>
              <a:ext uri="{FF2B5EF4-FFF2-40B4-BE49-F238E27FC236}">
                <a16:creationId xmlns:a16="http://schemas.microsoft.com/office/drawing/2014/main" id="{F39854C5-6A5B-BB26-9F89-E702DCEC51DD}"/>
              </a:ext>
            </a:extLst>
          </p:cNvPr>
          <p:cNvSpPr txBox="1"/>
          <p:nvPr/>
        </p:nvSpPr>
        <p:spPr>
          <a:xfrm>
            <a:off x="365760" y="1122680"/>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u="none" strike="noStrike" baseline="0">
                <a:solidFill>
                  <a:srgbClr val="B8962E"/>
                </a:solidFill>
                <a:latin typeface="Arial"/>
              </a:rPr>
              <a:t>ANNUAL SUMMARY REPORT</a:t>
            </a:r>
            <a:endParaRPr lang="en-US"/>
          </a:p>
          <a:p>
            <a:pPr algn="ctr"/>
            <a:endParaRPr lang="en-US"/>
          </a:p>
        </p:txBody>
      </p:sp>
      <p:sp>
        <p:nvSpPr>
          <p:cNvPr id="14" name="Shape 6">
            <a:extLst>
              <a:ext uri="{FF2B5EF4-FFF2-40B4-BE49-F238E27FC236}">
                <a16:creationId xmlns:a16="http://schemas.microsoft.com/office/drawing/2014/main" id="{05B6FD5F-EC18-BDB2-E7D7-E5E7533E23C7}"/>
              </a:ext>
            </a:extLst>
          </p:cNvPr>
          <p:cNvSpPr/>
          <p:nvPr/>
        </p:nvSpPr>
        <p:spPr>
          <a:xfrm>
            <a:off x="0" y="1889760"/>
            <a:ext cx="12192000" cy="950976"/>
          </a:xfrm>
          <a:prstGeom prst="rect">
            <a:avLst/>
          </a:prstGeom>
          <a:solidFill>
            <a:srgbClr val="F2F7F4"/>
          </a:solidFill>
          <a:ln/>
        </p:spPr>
        <p:txBody>
          <a:bodyPr/>
          <a:lstStyle/>
          <a:p>
            <a:endParaRPr lang="en-US"/>
          </a:p>
        </p:txBody>
      </p:sp>
      <p:sp>
        <p:nvSpPr>
          <p:cNvPr id="16" name="Shape 6">
            <a:extLst>
              <a:ext uri="{FF2B5EF4-FFF2-40B4-BE49-F238E27FC236}">
                <a16:creationId xmlns:a16="http://schemas.microsoft.com/office/drawing/2014/main" id="{59301F4D-6B24-0ADD-78C8-ED57C1CC7942}"/>
              </a:ext>
            </a:extLst>
          </p:cNvPr>
          <p:cNvSpPr/>
          <p:nvPr/>
        </p:nvSpPr>
        <p:spPr>
          <a:xfrm>
            <a:off x="0" y="2021840"/>
            <a:ext cx="12192000" cy="950976"/>
          </a:xfrm>
          <a:prstGeom prst="rect">
            <a:avLst/>
          </a:prstGeom>
          <a:solidFill>
            <a:srgbClr val="F2F7F4"/>
          </a:solidFill>
          <a:ln/>
        </p:spPr>
        <p:txBody>
          <a:bodyPr/>
          <a:lstStyle/>
          <a:p>
            <a:endParaRPr lang="en-US"/>
          </a:p>
        </p:txBody>
      </p:sp>
      <p:sp>
        <p:nvSpPr>
          <p:cNvPr id="18" name="Shape 7">
            <a:extLst>
              <a:ext uri="{FF2B5EF4-FFF2-40B4-BE49-F238E27FC236}">
                <a16:creationId xmlns:a16="http://schemas.microsoft.com/office/drawing/2014/main" id="{00E7EBDD-0016-AEB4-8590-B4BA35F30C35}"/>
              </a:ext>
            </a:extLst>
          </p:cNvPr>
          <p:cNvSpPr/>
          <p:nvPr/>
        </p:nvSpPr>
        <p:spPr>
          <a:xfrm>
            <a:off x="0" y="1889760"/>
            <a:ext cx="85344" cy="950976"/>
          </a:xfrm>
          <a:prstGeom prst="rect">
            <a:avLst/>
          </a:prstGeom>
          <a:solidFill>
            <a:srgbClr val="B8962E"/>
          </a:solidFill>
          <a:ln/>
        </p:spPr>
        <p:txBody>
          <a:bodyPr/>
          <a:lstStyle/>
          <a:p>
            <a:endParaRPr lang="en-US"/>
          </a:p>
        </p:txBody>
      </p:sp>
      <p:sp>
        <p:nvSpPr>
          <p:cNvPr id="20" name="Shape 8">
            <a:extLst>
              <a:ext uri="{FF2B5EF4-FFF2-40B4-BE49-F238E27FC236}">
                <a16:creationId xmlns:a16="http://schemas.microsoft.com/office/drawing/2014/main" id="{415C7C9F-20E5-DAA1-6B42-FEADB5D21F97}"/>
              </a:ext>
            </a:extLst>
          </p:cNvPr>
          <p:cNvSpPr/>
          <p:nvPr/>
        </p:nvSpPr>
        <p:spPr>
          <a:xfrm>
            <a:off x="219456" y="1999488"/>
            <a:ext cx="731520" cy="731520"/>
          </a:xfrm>
          <a:prstGeom prst="ellipse">
            <a:avLst/>
          </a:prstGeom>
          <a:solidFill>
            <a:srgbClr val="B8962E"/>
          </a:solidFill>
          <a:ln/>
        </p:spPr>
        <p:txBody>
          <a:bodyPr/>
          <a:lstStyle/>
          <a:p>
            <a:endParaRPr lang="en-US"/>
          </a:p>
        </p:txBody>
      </p:sp>
      <p:sp>
        <p:nvSpPr>
          <p:cNvPr id="22" name="Text 9">
            <a:extLst>
              <a:ext uri="{FF2B5EF4-FFF2-40B4-BE49-F238E27FC236}">
                <a16:creationId xmlns:a16="http://schemas.microsoft.com/office/drawing/2014/main" id="{5A2CDCA1-FBAA-6C81-58A2-AF35CA47CC43}"/>
              </a:ext>
            </a:extLst>
          </p:cNvPr>
          <p:cNvSpPr/>
          <p:nvPr/>
        </p:nvSpPr>
        <p:spPr>
          <a:xfrm>
            <a:off x="178816" y="2019808"/>
            <a:ext cx="812800" cy="72136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a:solidFill>
                  <a:srgbClr val="000000"/>
                </a:solidFill>
              </a:rPr>
              <a:t>💵</a:t>
            </a:r>
            <a:endParaRPr lang="en-US" sz="1200">
              <a:ea typeface="Calibri" panose="020F0502020204030204"/>
              <a:cs typeface="Calibri" panose="020F0502020204030204"/>
            </a:endParaRPr>
          </a:p>
        </p:txBody>
      </p:sp>
      <p:sp>
        <p:nvSpPr>
          <p:cNvPr id="24" name="Text 10">
            <a:extLst>
              <a:ext uri="{FF2B5EF4-FFF2-40B4-BE49-F238E27FC236}">
                <a16:creationId xmlns:a16="http://schemas.microsoft.com/office/drawing/2014/main" id="{A67079BE-DB95-8B6C-9CCF-150C31692C5C}"/>
              </a:ext>
            </a:extLst>
          </p:cNvPr>
          <p:cNvSpPr/>
          <p:nvPr/>
        </p:nvSpPr>
        <p:spPr>
          <a:xfrm>
            <a:off x="1170432" y="1938528"/>
            <a:ext cx="3657600" cy="36576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200" b="1">
                <a:solidFill>
                  <a:srgbClr val="0A4D2E"/>
                </a:solidFill>
                <a:latin typeface="Arial Black" pitchFamily="34" charset="0"/>
                <a:ea typeface="Arial Black" pitchFamily="34" charset="-122"/>
                <a:cs typeface="Arial Black" pitchFamily="34" charset="-120"/>
              </a:rPr>
              <a:t>BILLING &amp; PAYMENTS</a:t>
            </a:r>
            <a:endParaRPr lang="en-US" sz="1200"/>
          </a:p>
        </p:txBody>
      </p:sp>
      <p:sp>
        <p:nvSpPr>
          <p:cNvPr id="26" name="Text 11">
            <a:extLst>
              <a:ext uri="{FF2B5EF4-FFF2-40B4-BE49-F238E27FC236}">
                <a16:creationId xmlns:a16="http://schemas.microsoft.com/office/drawing/2014/main" id="{12E52C4F-4F7A-6885-0F66-59C846C66DA3}"/>
              </a:ext>
            </a:extLst>
          </p:cNvPr>
          <p:cNvSpPr/>
          <p:nvPr/>
        </p:nvSpPr>
        <p:spPr>
          <a:xfrm>
            <a:off x="1231392" y="2316480"/>
            <a:ext cx="4047744"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Bills Issued</a:t>
            </a:r>
            <a:endParaRPr lang="en-US" sz="1067"/>
          </a:p>
        </p:txBody>
      </p:sp>
      <p:sp>
        <p:nvSpPr>
          <p:cNvPr id="28" name="Text 12">
            <a:extLst>
              <a:ext uri="{FF2B5EF4-FFF2-40B4-BE49-F238E27FC236}">
                <a16:creationId xmlns:a16="http://schemas.microsoft.com/office/drawing/2014/main" id="{036AD795-EC9D-0A80-D542-FA6D7E405CFC}"/>
              </a:ext>
            </a:extLst>
          </p:cNvPr>
          <p:cNvSpPr/>
          <p:nvPr/>
        </p:nvSpPr>
        <p:spPr>
          <a:xfrm>
            <a:off x="5279136" y="2316480"/>
            <a:ext cx="1219200"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480,000</a:t>
            </a:r>
            <a:endParaRPr lang="en-US" sz="1200"/>
          </a:p>
        </p:txBody>
      </p:sp>
      <p:sp>
        <p:nvSpPr>
          <p:cNvPr id="30" name="Shape 13">
            <a:extLst>
              <a:ext uri="{FF2B5EF4-FFF2-40B4-BE49-F238E27FC236}">
                <a16:creationId xmlns:a16="http://schemas.microsoft.com/office/drawing/2014/main" id="{FE2D1AC6-1496-967A-037F-4E507A6474E3}"/>
              </a:ext>
            </a:extLst>
          </p:cNvPr>
          <p:cNvSpPr/>
          <p:nvPr/>
        </p:nvSpPr>
        <p:spPr>
          <a:xfrm>
            <a:off x="1231392" y="2474976"/>
            <a:ext cx="5266944" cy="0"/>
          </a:xfrm>
          <a:prstGeom prst="line">
            <a:avLst/>
          </a:prstGeom>
          <a:noFill/>
          <a:ln w="6350">
            <a:solidFill>
              <a:srgbClr val="CCDDCC"/>
            </a:solidFill>
            <a:prstDash val="solid"/>
          </a:ln>
        </p:spPr>
        <p:txBody>
          <a:bodyPr/>
          <a:lstStyle/>
          <a:p>
            <a:endParaRPr lang="en-US"/>
          </a:p>
        </p:txBody>
      </p:sp>
      <p:sp>
        <p:nvSpPr>
          <p:cNvPr id="32" name="Text 14">
            <a:extLst>
              <a:ext uri="{FF2B5EF4-FFF2-40B4-BE49-F238E27FC236}">
                <a16:creationId xmlns:a16="http://schemas.microsoft.com/office/drawing/2014/main" id="{0409DB7A-D3B1-E8E9-E0F0-8AFD94AE4E73}"/>
              </a:ext>
            </a:extLst>
          </p:cNvPr>
          <p:cNvSpPr/>
          <p:nvPr/>
        </p:nvSpPr>
        <p:spPr>
          <a:xfrm>
            <a:off x="1231392" y="2487168"/>
            <a:ext cx="4047744"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UB Payments Processed</a:t>
            </a:r>
            <a:endParaRPr lang="en-US" sz="1067"/>
          </a:p>
        </p:txBody>
      </p:sp>
      <p:sp>
        <p:nvSpPr>
          <p:cNvPr id="34" name="Text 15">
            <a:extLst>
              <a:ext uri="{FF2B5EF4-FFF2-40B4-BE49-F238E27FC236}">
                <a16:creationId xmlns:a16="http://schemas.microsoft.com/office/drawing/2014/main" id="{3847F076-E7CD-126B-A836-21757AA74532}"/>
              </a:ext>
            </a:extLst>
          </p:cNvPr>
          <p:cNvSpPr/>
          <p:nvPr/>
        </p:nvSpPr>
        <p:spPr>
          <a:xfrm>
            <a:off x="5279136" y="2487168"/>
            <a:ext cx="1219200"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629,696</a:t>
            </a:r>
            <a:endParaRPr lang="en-US" sz="1200"/>
          </a:p>
        </p:txBody>
      </p:sp>
      <p:sp>
        <p:nvSpPr>
          <p:cNvPr id="36" name="Shape 16">
            <a:extLst>
              <a:ext uri="{FF2B5EF4-FFF2-40B4-BE49-F238E27FC236}">
                <a16:creationId xmlns:a16="http://schemas.microsoft.com/office/drawing/2014/main" id="{467A1C9E-2634-3212-3E85-99DA69512C23}"/>
              </a:ext>
            </a:extLst>
          </p:cNvPr>
          <p:cNvSpPr/>
          <p:nvPr/>
        </p:nvSpPr>
        <p:spPr>
          <a:xfrm>
            <a:off x="1231392" y="2645664"/>
            <a:ext cx="5266944" cy="0"/>
          </a:xfrm>
          <a:prstGeom prst="line">
            <a:avLst/>
          </a:prstGeom>
          <a:noFill/>
          <a:ln w="6350">
            <a:solidFill>
              <a:srgbClr val="CCDDCC"/>
            </a:solidFill>
            <a:prstDash val="solid"/>
          </a:ln>
        </p:spPr>
        <p:txBody>
          <a:bodyPr/>
          <a:lstStyle/>
          <a:p>
            <a:endParaRPr lang="en-US"/>
          </a:p>
        </p:txBody>
      </p:sp>
      <p:sp>
        <p:nvSpPr>
          <p:cNvPr id="38" name="Text 17">
            <a:extLst>
              <a:ext uri="{FF2B5EF4-FFF2-40B4-BE49-F238E27FC236}">
                <a16:creationId xmlns:a16="http://schemas.microsoft.com/office/drawing/2014/main" id="{5672F0D0-DC52-876D-D1D2-D51C3044F08F}"/>
              </a:ext>
            </a:extLst>
          </p:cNvPr>
          <p:cNvSpPr/>
          <p:nvPr/>
        </p:nvSpPr>
        <p:spPr>
          <a:xfrm>
            <a:off x="1231392" y="2657856"/>
            <a:ext cx="4047744"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Total Payments Processed</a:t>
            </a:r>
            <a:endParaRPr lang="en-US" sz="1067"/>
          </a:p>
        </p:txBody>
      </p:sp>
      <p:sp>
        <p:nvSpPr>
          <p:cNvPr id="40" name="Text 18">
            <a:extLst>
              <a:ext uri="{FF2B5EF4-FFF2-40B4-BE49-F238E27FC236}">
                <a16:creationId xmlns:a16="http://schemas.microsoft.com/office/drawing/2014/main" id="{C04ED3CC-8ABE-ECAA-AA97-211416DD6778}"/>
              </a:ext>
            </a:extLst>
          </p:cNvPr>
          <p:cNvSpPr/>
          <p:nvPr/>
        </p:nvSpPr>
        <p:spPr>
          <a:xfrm>
            <a:off x="5279136" y="2657856"/>
            <a:ext cx="1219200"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759,608</a:t>
            </a:r>
            <a:endParaRPr lang="en-US" sz="1200"/>
          </a:p>
        </p:txBody>
      </p:sp>
      <p:sp>
        <p:nvSpPr>
          <p:cNvPr id="42" name="Text 19">
            <a:extLst>
              <a:ext uri="{FF2B5EF4-FFF2-40B4-BE49-F238E27FC236}">
                <a16:creationId xmlns:a16="http://schemas.microsoft.com/office/drawing/2014/main" id="{6E588D48-9665-F2AD-DAD8-BD3DC60ED83C}"/>
              </a:ext>
            </a:extLst>
          </p:cNvPr>
          <p:cNvSpPr/>
          <p:nvPr/>
        </p:nvSpPr>
        <p:spPr>
          <a:xfrm>
            <a:off x="6681216" y="2316480"/>
            <a:ext cx="4047744"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Delinquent Accounts</a:t>
            </a:r>
            <a:endParaRPr lang="en-US" sz="1067"/>
          </a:p>
        </p:txBody>
      </p:sp>
      <p:sp>
        <p:nvSpPr>
          <p:cNvPr id="44" name="Text 20">
            <a:extLst>
              <a:ext uri="{FF2B5EF4-FFF2-40B4-BE49-F238E27FC236}">
                <a16:creationId xmlns:a16="http://schemas.microsoft.com/office/drawing/2014/main" id="{61E68891-50C9-AF63-51F0-738215CB5122}"/>
              </a:ext>
            </a:extLst>
          </p:cNvPr>
          <p:cNvSpPr/>
          <p:nvPr/>
        </p:nvSpPr>
        <p:spPr>
          <a:xfrm>
            <a:off x="10728960" y="2316480"/>
            <a:ext cx="1219200"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755</a:t>
            </a:r>
            <a:endParaRPr lang="en-US" sz="1200"/>
          </a:p>
        </p:txBody>
      </p:sp>
      <p:sp>
        <p:nvSpPr>
          <p:cNvPr id="46" name="Shape 21">
            <a:extLst>
              <a:ext uri="{FF2B5EF4-FFF2-40B4-BE49-F238E27FC236}">
                <a16:creationId xmlns:a16="http://schemas.microsoft.com/office/drawing/2014/main" id="{72236955-028B-AB52-D39B-79D99AC5D75F}"/>
              </a:ext>
            </a:extLst>
          </p:cNvPr>
          <p:cNvSpPr/>
          <p:nvPr/>
        </p:nvSpPr>
        <p:spPr>
          <a:xfrm>
            <a:off x="6681216" y="2474976"/>
            <a:ext cx="5266944" cy="0"/>
          </a:xfrm>
          <a:prstGeom prst="line">
            <a:avLst/>
          </a:prstGeom>
          <a:noFill/>
          <a:ln w="6350">
            <a:solidFill>
              <a:srgbClr val="CCDDCC"/>
            </a:solidFill>
            <a:prstDash val="solid"/>
          </a:ln>
        </p:spPr>
        <p:txBody>
          <a:bodyPr/>
          <a:lstStyle/>
          <a:p>
            <a:endParaRPr lang="en-US"/>
          </a:p>
        </p:txBody>
      </p:sp>
      <p:sp>
        <p:nvSpPr>
          <p:cNvPr id="48" name="Text 22">
            <a:extLst>
              <a:ext uri="{FF2B5EF4-FFF2-40B4-BE49-F238E27FC236}">
                <a16:creationId xmlns:a16="http://schemas.microsoft.com/office/drawing/2014/main" id="{1F0E231F-87AB-BF4C-9B69-5DE60B53E2F3}"/>
              </a:ext>
            </a:extLst>
          </p:cNvPr>
          <p:cNvSpPr/>
          <p:nvPr/>
        </p:nvSpPr>
        <p:spPr>
          <a:xfrm>
            <a:off x="6681216" y="2487168"/>
            <a:ext cx="4047744"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Net Profits Processed</a:t>
            </a:r>
            <a:endParaRPr lang="en-US" sz="1067"/>
          </a:p>
        </p:txBody>
      </p:sp>
      <p:sp>
        <p:nvSpPr>
          <p:cNvPr id="50" name="Text 23">
            <a:extLst>
              <a:ext uri="{FF2B5EF4-FFF2-40B4-BE49-F238E27FC236}">
                <a16:creationId xmlns:a16="http://schemas.microsoft.com/office/drawing/2014/main" id="{C8E508E3-1E57-A314-C629-C95EECD6127D}"/>
              </a:ext>
            </a:extLst>
          </p:cNvPr>
          <p:cNvSpPr/>
          <p:nvPr/>
        </p:nvSpPr>
        <p:spPr>
          <a:xfrm>
            <a:off x="10728960" y="2487168"/>
            <a:ext cx="1219200"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214</a:t>
            </a:r>
            <a:endParaRPr lang="en-US" sz="1200"/>
          </a:p>
        </p:txBody>
      </p:sp>
      <p:sp>
        <p:nvSpPr>
          <p:cNvPr id="52" name="Shape 24">
            <a:extLst>
              <a:ext uri="{FF2B5EF4-FFF2-40B4-BE49-F238E27FC236}">
                <a16:creationId xmlns:a16="http://schemas.microsoft.com/office/drawing/2014/main" id="{987AF846-14F3-6CDF-A94D-1C607396F5C0}"/>
              </a:ext>
            </a:extLst>
          </p:cNvPr>
          <p:cNvSpPr/>
          <p:nvPr/>
        </p:nvSpPr>
        <p:spPr>
          <a:xfrm>
            <a:off x="6681216" y="2645664"/>
            <a:ext cx="5266944" cy="0"/>
          </a:xfrm>
          <a:prstGeom prst="line">
            <a:avLst/>
          </a:prstGeom>
          <a:noFill/>
          <a:ln w="6350">
            <a:solidFill>
              <a:srgbClr val="CCDDCC"/>
            </a:solidFill>
            <a:prstDash val="solid"/>
          </a:ln>
        </p:spPr>
        <p:txBody>
          <a:bodyPr/>
          <a:lstStyle/>
          <a:p>
            <a:endParaRPr lang="en-US"/>
          </a:p>
        </p:txBody>
      </p:sp>
      <p:sp>
        <p:nvSpPr>
          <p:cNvPr id="54" name="Text 25">
            <a:extLst>
              <a:ext uri="{FF2B5EF4-FFF2-40B4-BE49-F238E27FC236}">
                <a16:creationId xmlns:a16="http://schemas.microsoft.com/office/drawing/2014/main" id="{27A151E0-4CDC-8E40-4AF4-0C0F3C6C124E}"/>
              </a:ext>
            </a:extLst>
          </p:cNvPr>
          <p:cNvSpPr/>
          <p:nvPr/>
        </p:nvSpPr>
        <p:spPr>
          <a:xfrm>
            <a:off x="6681216" y="2657856"/>
            <a:ext cx="4047744"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Settlements Processed</a:t>
            </a:r>
            <a:endParaRPr lang="en-US" sz="1067"/>
          </a:p>
        </p:txBody>
      </p:sp>
      <p:sp>
        <p:nvSpPr>
          <p:cNvPr id="56" name="Text 26">
            <a:extLst>
              <a:ext uri="{FF2B5EF4-FFF2-40B4-BE49-F238E27FC236}">
                <a16:creationId xmlns:a16="http://schemas.microsoft.com/office/drawing/2014/main" id="{76C74D97-42CC-005A-9958-6F4DE91E0454}"/>
              </a:ext>
            </a:extLst>
          </p:cNvPr>
          <p:cNvSpPr/>
          <p:nvPr/>
        </p:nvSpPr>
        <p:spPr>
          <a:xfrm>
            <a:off x="10728960" y="2657856"/>
            <a:ext cx="1219200"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2,752</a:t>
            </a:r>
            <a:endParaRPr lang="en-US" sz="1200"/>
          </a:p>
        </p:txBody>
      </p:sp>
      <p:sp>
        <p:nvSpPr>
          <p:cNvPr id="58" name="Shape 27">
            <a:extLst>
              <a:ext uri="{FF2B5EF4-FFF2-40B4-BE49-F238E27FC236}">
                <a16:creationId xmlns:a16="http://schemas.microsoft.com/office/drawing/2014/main" id="{FE1E547D-C7D0-A56D-E297-FDDD5DEE3A9A}"/>
              </a:ext>
            </a:extLst>
          </p:cNvPr>
          <p:cNvSpPr/>
          <p:nvPr/>
        </p:nvSpPr>
        <p:spPr>
          <a:xfrm>
            <a:off x="0" y="2840736"/>
            <a:ext cx="85344" cy="950976"/>
          </a:xfrm>
          <a:prstGeom prst="rect">
            <a:avLst/>
          </a:prstGeom>
          <a:solidFill>
            <a:srgbClr val="B8962E"/>
          </a:solidFill>
          <a:ln/>
        </p:spPr>
        <p:txBody>
          <a:bodyPr/>
          <a:lstStyle/>
          <a:p>
            <a:endParaRPr lang="en-US"/>
          </a:p>
        </p:txBody>
      </p:sp>
      <p:sp>
        <p:nvSpPr>
          <p:cNvPr id="60" name="Shape 28">
            <a:extLst>
              <a:ext uri="{FF2B5EF4-FFF2-40B4-BE49-F238E27FC236}">
                <a16:creationId xmlns:a16="http://schemas.microsoft.com/office/drawing/2014/main" id="{7121F0AD-D35B-3340-9C1D-459DBA7432E3}"/>
              </a:ext>
            </a:extLst>
          </p:cNvPr>
          <p:cNvSpPr/>
          <p:nvPr/>
        </p:nvSpPr>
        <p:spPr>
          <a:xfrm>
            <a:off x="219456" y="2950464"/>
            <a:ext cx="731520" cy="731520"/>
          </a:xfrm>
          <a:prstGeom prst="ellipse">
            <a:avLst/>
          </a:prstGeom>
          <a:solidFill>
            <a:srgbClr val="B8962E"/>
          </a:solidFill>
          <a:ln/>
        </p:spPr>
        <p:txBody>
          <a:bodyPr/>
          <a:lstStyle/>
          <a:p>
            <a:endParaRPr lang="en-US"/>
          </a:p>
        </p:txBody>
      </p:sp>
      <p:sp>
        <p:nvSpPr>
          <p:cNvPr id="62" name="Text 29">
            <a:extLst>
              <a:ext uri="{FF2B5EF4-FFF2-40B4-BE49-F238E27FC236}">
                <a16:creationId xmlns:a16="http://schemas.microsoft.com/office/drawing/2014/main" id="{F96781E2-AA44-CCC2-916A-F3E71844C6BB}"/>
              </a:ext>
            </a:extLst>
          </p:cNvPr>
          <p:cNvSpPr/>
          <p:nvPr/>
        </p:nvSpPr>
        <p:spPr>
          <a:xfrm>
            <a:off x="219456" y="2940304"/>
            <a:ext cx="731520" cy="7315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a:solidFill>
                  <a:srgbClr val="000000"/>
                </a:solidFill>
              </a:rPr>
              <a:t>🎧</a:t>
            </a:r>
            <a:endParaRPr lang="en-US" sz="1600"/>
          </a:p>
        </p:txBody>
      </p:sp>
      <p:sp>
        <p:nvSpPr>
          <p:cNvPr id="64" name="Text 30">
            <a:extLst>
              <a:ext uri="{FF2B5EF4-FFF2-40B4-BE49-F238E27FC236}">
                <a16:creationId xmlns:a16="http://schemas.microsoft.com/office/drawing/2014/main" id="{D01DB8CF-D1F0-90A8-1446-E365EBAA92D8}"/>
              </a:ext>
            </a:extLst>
          </p:cNvPr>
          <p:cNvSpPr/>
          <p:nvPr/>
        </p:nvSpPr>
        <p:spPr>
          <a:xfrm>
            <a:off x="1170432" y="2889504"/>
            <a:ext cx="3657600" cy="36576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200" b="1">
                <a:solidFill>
                  <a:srgbClr val="0A4D2E"/>
                </a:solidFill>
                <a:latin typeface="Arial Black" pitchFamily="34" charset="0"/>
                <a:ea typeface="Arial Black" pitchFamily="34" charset="-122"/>
                <a:cs typeface="Arial Black" pitchFamily="34" charset="-120"/>
              </a:rPr>
              <a:t>CUSTOMER ENGAGEMENT</a:t>
            </a:r>
            <a:endParaRPr lang="en-US" sz="1200"/>
          </a:p>
        </p:txBody>
      </p:sp>
      <p:sp>
        <p:nvSpPr>
          <p:cNvPr id="66" name="Text 31">
            <a:extLst>
              <a:ext uri="{FF2B5EF4-FFF2-40B4-BE49-F238E27FC236}">
                <a16:creationId xmlns:a16="http://schemas.microsoft.com/office/drawing/2014/main" id="{5976B379-5B51-EAD5-4A63-86F28529D141}"/>
              </a:ext>
            </a:extLst>
          </p:cNvPr>
          <p:cNvSpPr/>
          <p:nvPr/>
        </p:nvSpPr>
        <p:spPr>
          <a:xfrm>
            <a:off x="1231392" y="3267456"/>
            <a:ext cx="9497568"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COW Calls</a:t>
            </a:r>
            <a:endParaRPr lang="en-US" sz="1067"/>
          </a:p>
        </p:txBody>
      </p:sp>
      <p:sp>
        <p:nvSpPr>
          <p:cNvPr id="68" name="Text 32">
            <a:extLst>
              <a:ext uri="{FF2B5EF4-FFF2-40B4-BE49-F238E27FC236}">
                <a16:creationId xmlns:a16="http://schemas.microsoft.com/office/drawing/2014/main" id="{FEC6ABCC-F618-972F-431D-BD96048375BA}"/>
              </a:ext>
            </a:extLst>
          </p:cNvPr>
          <p:cNvSpPr/>
          <p:nvPr/>
        </p:nvSpPr>
        <p:spPr>
          <a:xfrm>
            <a:off x="10728960" y="3267456"/>
            <a:ext cx="1219200"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14,378</a:t>
            </a:r>
            <a:endParaRPr lang="en-US" sz="1200"/>
          </a:p>
        </p:txBody>
      </p:sp>
      <p:sp>
        <p:nvSpPr>
          <p:cNvPr id="70" name="Shape 33">
            <a:extLst>
              <a:ext uri="{FF2B5EF4-FFF2-40B4-BE49-F238E27FC236}">
                <a16:creationId xmlns:a16="http://schemas.microsoft.com/office/drawing/2014/main" id="{D44E44DC-FE00-3AF2-1A56-1549D34039A7}"/>
              </a:ext>
            </a:extLst>
          </p:cNvPr>
          <p:cNvSpPr/>
          <p:nvPr/>
        </p:nvSpPr>
        <p:spPr>
          <a:xfrm>
            <a:off x="1231392" y="3425952"/>
            <a:ext cx="10716768" cy="0"/>
          </a:xfrm>
          <a:prstGeom prst="line">
            <a:avLst/>
          </a:prstGeom>
          <a:noFill/>
          <a:ln w="6350">
            <a:solidFill>
              <a:srgbClr val="CCDDCC"/>
            </a:solidFill>
            <a:prstDash val="solid"/>
          </a:ln>
        </p:spPr>
        <p:txBody>
          <a:bodyPr/>
          <a:lstStyle/>
          <a:p>
            <a:endParaRPr lang="en-US"/>
          </a:p>
        </p:txBody>
      </p:sp>
      <p:sp>
        <p:nvSpPr>
          <p:cNvPr id="72" name="Text 34">
            <a:extLst>
              <a:ext uri="{FF2B5EF4-FFF2-40B4-BE49-F238E27FC236}">
                <a16:creationId xmlns:a16="http://schemas.microsoft.com/office/drawing/2014/main" id="{4ECE5BFB-CCE9-75CD-BB75-2904024E04D4}"/>
              </a:ext>
            </a:extLst>
          </p:cNvPr>
          <p:cNvSpPr/>
          <p:nvPr/>
        </p:nvSpPr>
        <p:spPr>
          <a:xfrm>
            <a:off x="1231392" y="3438144"/>
            <a:ext cx="9497568"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Salesforce Tickets</a:t>
            </a:r>
            <a:endParaRPr lang="en-US" sz="1067"/>
          </a:p>
        </p:txBody>
      </p:sp>
      <p:sp>
        <p:nvSpPr>
          <p:cNvPr id="74" name="Text 35">
            <a:extLst>
              <a:ext uri="{FF2B5EF4-FFF2-40B4-BE49-F238E27FC236}">
                <a16:creationId xmlns:a16="http://schemas.microsoft.com/office/drawing/2014/main" id="{D7EC7E8C-5E44-E54B-A6AA-DE1197C0CA35}"/>
              </a:ext>
            </a:extLst>
          </p:cNvPr>
          <p:cNvSpPr/>
          <p:nvPr/>
        </p:nvSpPr>
        <p:spPr>
          <a:xfrm>
            <a:off x="10728960" y="3438144"/>
            <a:ext cx="1219200"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1,083</a:t>
            </a:r>
            <a:endParaRPr lang="en-US" sz="1200"/>
          </a:p>
        </p:txBody>
      </p:sp>
      <p:sp>
        <p:nvSpPr>
          <p:cNvPr id="76" name="Shape 36">
            <a:extLst>
              <a:ext uri="{FF2B5EF4-FFF2-40B4-BE49-F238E27FC236}">
                <a16:creationId xmlns:a16="http://schemas.microsoft.com/office/drawing/2014/main" id="{BFA27F57-51BD-9E67-CB3B-A8D6ED096359}"/>
              </a:ext>
            </a:extLst>
          </p:cNvPr>
          <p:cNvSpPr/>
          <p:nvPr/>
        </p:nvSpPr>
        <p:spPr>
          <a:xfrm>
            <a:off x="1231392" y="3596640"/>
            <a:ext cx="10716768" cy="0"/>
          </a:xfrm>
          <a:prstGeom prst="line">
            <a:avLst/>
          </a:prstGeom>
          <a:noFill/>
          <a:ln w="6350">
            <a:solidFill>
              <a:srgbClr val="CCDDCC"/>
            </a:solidFill>
            <a:prstDash val="solid"/>
          </a:ln>
        </p:spPr>
        <p:txBody>
          <a:bodyPr/>
          <a:lstStyle/>
          <a:p>
            <a:endParaRPr lang="en-US"/>
          </a:p>
        </p:txBody>
      </p:sp>
      <p:sp>
        <p:nvSpPr>
          <p:cNvPr id="78" name="Text 37">
            <a:extLst>
              <a:ext uri="{FF2B5EF4-FFF2-40B4-BE49-F238E27FC236}">
                <a16:creationId xmlns:a16="http://schemas.microsoft.com/office/drawing/2014/main" id="{E9F527E1-CB32-EDE0-E871-FD33FF64A0DF}"/>
              </a:ext>
            </a:extLst>
          </p:cNvPr>
          <p:cNvSpPr/>
          <p:nvPr/>
        </p:nvSpPr>
        <p:spPr>
          <a:xfrm>
            <a:off x="1231392" y="3608832"/>
            <a:ext cx="9497568"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Move Ins Processed</a:t>
            </a:r>
            <a:endParaRPr lang="en-US" sz="1067"/>
          </a:p>
        </p:txBody>
      </p:sp>
      <p:sp>
        <p:nvSpPr>
          <p:cNvPr id="80" name="Text 38">
            <a:extLst>
              <a:ext uri="{FF2B5EF4-FFF2-40B4-BE49-F238E27FC236}">
                <a16:creationId xmlns:a16="http://schemas.microsoft.com/office/drawing/2014/main" id="{EC75AA3B-A3B5-E63A-EA5F-552CE5D89EF2}"/>
              </a:ext>
            </a:extLst>
          </p:cNvPr>
          <p:cNvSpPr/>
          <p:nvPr/>
        </p:nvSpPr>
        <p:spPr>
          <a:xfrm>
            <a:off x="10728960" y="3608832"/>
            <a:ext cx="1219200" cy="1219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3,264</a:t>
            </a:r>
            <a:endParaRPr lang="en-US" sz="1200"/>
          </a:p>
        </p:txBody>
      </p:sp>
      <p:sp>
        <p:nvSpPr>
          <p:cNvPr id="82" name="Shape 39">
            <a:extLst>
              <a:ext uri="{FF2B5EF4-FFF2-40B4-BE49-F238E27FC236}">
                <a16:creationId xmlns:a16="http://schemas.microsoft.com/office/drawing/2014/main" id="{698B6E9C-1D9F-231A-BAFE-76747802C066}"/>
              </a:ext>
            </a:extLst>
          </p:cNvPr>
          <p:cNvSpPr/>
          <p:nvPr/>
        </p:nvSpPr>
        <p:spPr>
          <a:xfrm>
            <a:off x="0" y="3791712"/>
            <a:ext cx="12192000" cy="950976"/>
          </a:xfrm>
          <a:prstGeom prst="rect">
            <a:avLst/>
          </a:prstGeom>
          <a:solidFill>
            <a:srgbClr val="F2F7F4"/>
          </a:solidFill>
          <a:ln/>
        </p:spPr>
        <p:txBody>
          <a:bodyPr/>
          <a:lstStyle/>
          <a:p>
            <a:endParaRPr lang="en-US"/>
          </a:p>
        </p:txBody>
      </p:sp>
      <p:sp>
        <p:nvSpPr>
          <p:cNvPr id="84" name="Shape 39">
            <a:extLst>
              <a:ext uri="{FF2B5EF4-FFF2-40B4-BE49-F238E27FC236}">
                <a16:creationId xmlns:a16="http://schemas.microsoft.com/office/drawing/2014/main" id="{884A7680-2239-681D-89CB-321105D4F1CF}"/>
              </a:ext>
            </a:extLst>
          </p:cNvPr>
          <p:cNvSpPr/>
          <p:nvPr/>
        </p:nvSpPr>
        <p:spPr>
          <a:xfrm>
            <a:off x="0" y="3852672"/>
            <a:ext cx="12192000" cy="950976"/>
          </a:xfrm>
          <a:prstGeom prst="rect">
            <a:avLst/>
          </a:prstGeom>
          <a:solidFill>
            <a:srgbClr val="F2F7F4"/>
          </a:solidFill>
          <a:ln/>
        </p:spPr>
        <p:txBody>
          <a:bodyPr/>
          <a:lstStyle/>
          <a:p>
            <a:endParaRPr lang="en-US"/>
          </a:p>
        </p:txBody>
      </p:sp>
      <p:sp>
        <p:nvSpPr>
          <p:cNvPr id="86" name="Shape 40">
            <a:extLst>
              <a:ext uri="{FF2B5EF4-FFF2-40B4-BE49-F238E27FC236}">
                <a16:creationId xmlns:a16="http://schemas.microsoft.com/office/drawing/2014/main" id="{78337882-E55F-3834-233E-45E730221801}"/>
              </a:ext>
            </a:extLst>
          </p:cNvPr>
          <p:cNvSpPr/>
          <p:nvPr/>
        </p:nvSpPr>
        <p:spPr>
          <a:xfrm>
            <a:off x="0" y="3791712"/>
            <a:ext cx="85344" cy="950976"/>
          </a:xfrm>
          <a:prstGeom prst="rect">
            <a:avLst/>
          </a:prstGeom>
          <a:solidFill>
            <a:srgbClr val="B8962E"/>
          </a:solidFill>
          <a:ln/>
        </p:spPr>
        <p:txBody>
          <a:bodyPr/>
          <a:lstStyle/>
          <a:p>
            <a:endParaRPr lang="en-US"/>
          </a:p>
        </p:txBody>
      </p:sp>
      <p:sp>
        <p:nvSpPr>
          <p:cNvPr id="88" name="Shape 41">
            <a:extLst>
              <a:ext uri="{FF2B5EF4-FFF2-40B4-BE49-F238E27FC236}">
                <a16:creationId xmlns:a16="http://schemas.microsoft.com/office/drawing/2014/main" id="{3BF80D8D-5D6B-B843-D37D-A49889117CD8}"/>
              </a:ext>
            </a:extLst>
          </p:cNvPr>
          <p:cNvSpPr/>
          <p:nvPr/>
        </p:nvSpPr>
        <p:spPr>
          <a:xfrm>
            <a:off x="219456" y="3952240"/>
            <a:ext cx="731520" cy="731520"/>
          </a:xfrm>
          <a:prstGeom prst="ellipse">
            <a:avLst/>
          </a:prstGeom>
          <a:solidFill>
            <a:srgbClr val="B8962E"/>
          </a:solidFill>
          <a:ln/>
        </p:spPr>
        <p:txBody>
          <a:bodyPr/>
          <a:lstStyle/>
          <a:p>
            <a:endParaRPr lang="en-US"/>
          </a:p>
        </p:txBody>
      </p:sp>
      <p:sp>
        <p:nvSpPr>
          <p:cNvPr id="90" name="Text 42">
            <a:extLst>
              <a:ext uri="{FF2B5EF4-FFF2-40B4-BE49-F238E27FC236}">
                <a16:creationId xmlns:a16="http://schemas.microsoft.com/office/drawing/2014/main" id="{DFE1D1CD-05AB-5D89-2F13-FD84B1E64426}"/>
              </a:ext>
            </a:extLst>
          </p:cNvPr>
          <p:cNvSpPr/>
          <p:nvPr/>
        </p:nvSpPr>
        <p:spPr>
          <a:xfrm>
            <a:off x="219456" y="3901440"/>
            <a:ext cx="731520" cy="7315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a:solidFill>
                  <a:srgbClr val="000000"/>
                </a:solidFill>
              </a:rPr>
              <a:t>🚔</a:t>
            </a:r>
            <a:endParaRPr lang="en-US" sz="1400">
              <a:ea typeface="Calibri" panose="020F0502020204030204"/>
              <a:cs typeface="Calibri" panose="020F0502020204030204"/>
            </a:endParaRPr>
          </a:p>
        </p:txBody>
      </p:sp>
      <p:sp>
        <p:nvSpPr>
          <p:cNvPr id="92" name="Text 43">
            <a:extLst>
              <a:ext uri="{FF2B5EF4-FFF2-40B4-BE49-F238E27FC236}">
                <a16:creationId xmlns:a16="http://schemas.microsoft.com/office/drawing/2014/main" id="{F44DF807-2FD5-39D5-9B08-9CDCB107C50B}"/>
              </a:ext>
            </a:extLst>
          </p:cNvPr>
          <p:cNvSpPr/>
          <p:nvPr/>
        </p:nvSpPr>
        <p:spPr>
          <a:xfrm>
            <a:off x="1170432" y="3840480"/>
            <a:ext cx="3657600" cy="36576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200" b="1">
                <a:solidFill>
                  <a:srgbClr val="0A4D2E"/>
                </a:solidFill>
                <a:latin typeface="Arial Black" pitchFamily="34" charset="0"/>
                <a:ea typeface="Arial Black" pitchFamily="34" charset="-122"/>
                <a:cs typeface="Arial Black" pitchFamily="34" charset="-120"/>
              </a:rPr>
              <a:t>ENFORCEMENT &amp; CITATIONS</a:t>
            </a:r>
            <a:endParaRPr lang="en-US" sz="1200"/>
          </a:p>
        </p:txBody>
      </p:sp>
      <p:sp>
        <p:nvSpPr>
          <p:cNvPr id="94" name="Text 44">
            <a:extLst>
              <a:ext uri="{FF2B5EF4-FFF2-40B4-BE49-F238E27FC236}">
                <a16:creationId xmlns:a16="http://schemas.microsoft.com/office/drawing/2014/main" id="{3E08788D-8947-5C53-B388-12FCE2B2EEC2}"/>
              </a:ext>
            </a:extLst>
          </p:cNvPr>
          <p:cNvSpPr/>
          <p:nvPr/>
        </p:nvSpPr>
        <p:spPr>
          <a:xfrm>
            <a:off x="1231392" y="4218432"/>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Parking Tickets</a:t>
            </a:r>
            <a:endParaRPr lang="en-US" sz="1067"/>
          </a:p>
        </p:txBody>
      </p:sp>
      <p:sp>
        <p:nvSpPr>
          <p:cNvPr id="96" name="Text 45">
            <a:extLst>
              <a:ext uri="{FF2B5EF4-FFF2-40B4-BE49-F238E27FC236}">
                <a16:creationId xmlns:a16="http://schemas.microsoft.com/office/drawing/2014/main" id="{AA0476D5-B36B-25FD-C756-0857CFA4FFEF}"/>
              </a:ext>
            </a:extLst>
          </p:cNvPr>
          <p:cNvSpPr/>
          <p:nvPr/>
        </p:nvSpPr>
        <p:spPr>
          <a:xfrm>
            <a:off x="5279136" y="4218432"/>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48,648</a:t>
            </a:r>
            <a:endParaRPr lang="en-US" sz="1200"/>
          </a:p>
        </p:txBody>
      </p:sp>
      <p:sp>
        <p:nvSpPr>
          <p:cNvPr id="98" name="Shape 46">
            <a:extLst>
              <a:ext uri="{FF2B5EF4-FFF2-40B4-BE49-F238E27FC236}">
                <a16:creationId xmlns:a16="http://schemas.microsoft.com/office/drawing/2014/main" id="{2C91CE9F-4D2D-237D-3469-E3C10048C4F6}"/>
              </a:ext>
            </a:extLst>
          </p:cNvPr>
          <p:cNvSpPr/>
          <p:nvPr/>
        </p:nvSpPr>
        <p:spPr>
          <a:xfrm>
            <a:off x="1231392" y="4462272"/>
            <a:ext cx="5266944" cy="0"/>
          </a:xfrm>
          <a:prstGeom prst="line">
            <a:avLst/>
          </a:prstGeom>
          <a:noFill/>
          <a:ln w="6350">
            <a:solidFill>
              <a:srgbClr val="CCDDCC"/>
            </a:solidFill>
            <a:prstDash val="solid"/>
          </a:ln>
        </p:spPr>
        <p:txBody>
          <a:bodyPr/>
          <a:lstStyle/>
          <a:p>
            <a:endParaRPr lang="en-US"/>
          </a:p>
        </p:txBody>
      </p:sp>
      <p:sp>
        <p:nvSpPr>
          <p:cNvPr id="100" name="Text 47">
            <a:extLst>
              <a:ext uri="{FF2B5EF4-FFF2-40B4-BE49-F238E27FC236}">
                <a16:creationId xmlns:a16="http://schemas.microsoft.com/office/drawing/2014/main" id="{8387EC8F-C968-DE3E-0852-25C82D3EC3DE}"/>
              </a:ext>
            </a:extLst>
          </p:cNvPr>
          <p:cNvSpPr/>
          <p:nvPr/>
        </p:nvSpPr>
        <p:spPr>
          <a:xfrm>
            <a:off x="1231392" y="4474464"/>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Redlight Tickets Issued</a:t>
            </a:r>
            <a:endParaRPr lang="en-US" sz="1067"/>
          </a:p>
        </p:txBody>
      </p:sp>
      <p:sp>
        <p:nvSpPr>
          <p:cNvPr id="102" name="Text 48">
            <a:extLst>
              <a:ext uri="{FF2B5EF4-FFF2-40B4-BE49-F238E27FC236}">
                <a16:creationId xmlns:a16="http://schemas.microsoft.com/office/drawing/2014/main" id="{80C82879-92E7-1D80-892F-6CF96BF9A602}"/>
              </a:ext>
            </a:extLst>
          </p:cNvPr>
          <p:cNvSpPr/>
          <p:nvPr/>
        </p:nvSpPr>
        <p:spPr>
          <a:xfrm>
            <a:off x="5279136" y="4474464"/>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30,388</a:t>
            </a:r>
            <a:endParaRPr lang="en-US" sz="1200"/>
          </a:p>
        </p:txBody>
      </p:sp>
      <p:sp>
        <p:nvSpPr>
          <p:cNvPr id="104" name="Text 49">
            <a:extLst>
              <a:ext uri="{FF2B5EF4-FFF2-40B4-BE49-F238E27FC236}">
                <a16:creationId xmlns:a16="http://schemas.microsoft.com/office/drawing/2014/main" id="{49980FDF-1A37-5FF7-8470-BF06FABF3ECF}"/>
              </a:ext>
            </a:extLst>
          </p:cNvPr>
          <p:cNvSpPr/>
          <p:nvPr/>
        </p:nvSpPr>
        <p:spPr>
          <a:xfrm>
            <a:off x="6681216" y="4218432"/>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Vehicles Booted</a:t>
            </a:r>
            <a:endParaRPr lang="en-US" sz="1067"/>
          </a:p>
        </p:txBody>
      </p:sp>
      <p:sp>
        <p:nvSpPr>
          <p:cNvPr id="106" name="Text 50">
            <a:extLst>
              <a:ext uri="{FF2B5EF4-FFF2-40B4-BE49-F238E27FC236}">
                <a16:creationId xmlns:a16="http://schemas.microsoft.com/office/drawing/2014/main" id="{62338E12-F19D-74E3-62C0-25F072B9FC2F}"/>
              </a:ext>
            </a:extLst>
          </p:cNvPr>
          <p:cNvSpPr/>
          <p:nvPr/>
        </p:nvSpPr>
        <p:spPr>
          <a:xfrm>
            <a:off x="10728960" y="4218432"/>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1,677</a:t>
            </a:r>
            <a:endParaRPr lang="en-US" sz="1200"/>
          </a:p>
        </p:txBody>
      </p:sp>
      <p:sp>
        <p:nvSpPr>
          <p:cNvPr id="108" name="Shape 51">
            <a:extLst>
              <a:ext uri="{FF2B5EF4-FFF2-40B4-BE49-F238E27FC236}">
                <a16:creationId xmlns:a16="http://schemas.microsoft.com/office/drawing/2014/main" id="{E3D91992-641D-01CB-B78D-E744768685DA}"/>
              </a:ext>
            </a:extLst>
          </p:cNvPr>
          <p:cNvSpPr/>
          <p:nvPr/>
        </p:nvSpPr>
        <p:spPr>
          <a:xfrm>
            <a:off x="6681216" y="4462272"/>
            <a:ext cx="5266944" cy="0"/>
          </a:xfrm>
          <a:prstGeom prst="line">
            <a:avLst/>
          </a:prstGeom>
          <a:noFill/>
          <a:ln w="6350">
            <a:solidFill>
              <a:srgbClr val="CCDDCC"/>
            </a:solidFill>
            <a:prstDash val="solid"/>
          </a:ln>
        </p:spPr>
        <p:txBody>
          <a:bodyPr/>
          <a:lstStyle/>
          <a:p>
            <a:endParaRPr lang="en-US"/>
          </a:p>
        </p:txBody>
      </p:sp>
      <p:sp>
        <p:nvSpPr>
          <p:cNvPr id="110" name="Text 52">
            <a:extLst>
              <a:ext uri="{FF2B5EF4-FFF2-40B4-BE49-F238E27FC236}">
                <a16:creationId xmlns:a16="http://schemas.microsoft.com/office/drawing/2014/main" id="{3B54A136-BCAD-D92B-3525-35D9FA489316}"/>
              </a:ext>
            </a:extLst>
          </p:cNvPr>
          <p:cNvSpPr/>
          <p:nvPr/>
        </p:nvSpPr>
        <p:spPr>
          <a:xfrm>
            <a:off x="6681216" y="4474464"/>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Vehicles Towed</a:t>
            </a:r>
            <a:endParaRPr lang="en-US" sz="1067"/>
          </a:p>
        </p:txBody>
      </p:sp>
      <p:sp>
        <p:nvSpPr>
          <p:cNvPr id="112" name="Text 53">
            <a:extLst>
              <a:ext uri="{FF2B5EF4-FFF2-40B4-BE49-F238E27FC236}">
                <a16:creationId xmlns:a16="http://schemas.microsoft.com/office/drawing/2014/main" id="{0D247ADB-1784-549E-47E3-EF46A6816244}"/>
              </a:ext>
            </a:extLst>
          </p:cNvPr>
          <p:cNvSpPr/>
          <p:nvPr/>
        </p:nvSpPr>
        <p:spPr>
          <a:xfrm>
            <a:off x="10728960" y="4474464"/>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3,069</a:t>
            </a:r>
            <a:endParaRPr lang="en-US" sz="1200"/>
          </a:p>
        </p:txBody>
      </p:sp>
      <p:sp>
        <p:nvSpPr>
          <p:cNvPr id="114" name="Shape 54">
            <a:extLst>
              <a:ext uri="{FF2B5EF4-FFF2-40B4-BE49-F238E27FC236}">
                <a16:creationId xmlns:a16="http://schemas.microsoft.com/office/drawing/2014/main" id="{BEC82D77-E8D5-6A58-EBD1-3F36B17005AF}"/>
              </a:ext>
            </a:extLst>
          </p:cNvPr>
          <p:cNvSpPr/>
          <p:nvPr/>
        </p:nvSpPr>
        <p:spPr>
          <a:xfrm>
            <a:off x="0" y="4742688"/>
            <a:ext cx="85344" cy="950976"/>
          </a:xfrm>
          <a:prstGeom prst="rect">
            <a:avLst/>
          </a:prstGeom>
          <a:solidFill>
            <a:srgbClr val="B8962E"/>
          </a:solidFill>
          <a:ln/>
        </p:spPr>
        <p:txBody>
          <a:bodyPr/>
          <a:lstStyle/>
          <a:p>
            <a:endParaRPr lang="en-US"/>
          </a:p>
        </p:txBody>
      </p:sp>
      <p:sp>
        <p:nvSpPr>
          <p:cNvPr id="116" name="Shape 55">
            <a:extLst>
              <a:ext uri="{FF2B5EF4-FFF2-40B4-BE49-F238E27FC236}">
                <a16:creationId xmlns:a16="http://schemas.microsoft.com/office/drawing/2014/main" id="{B4D42664-0F80-518F-8C4B-C3DADC78729A}"/>
              </a:ext>
            </a:extLst>
          </p:cNvPr>
          <p:cNvSpPr/>
          <p:nvPr/>
        </p:nvSpPr>
        <p:spPr>
          <a:xfrm>
            <a:off x="219456" y="4852416"/>
            <a:ext cx="731520" cy="731520"/>
          </a:xfrm>
          <a:prstGeom prst="ellipse">
            <a:avLst/>
          </a:prstGeom>
          <a:solidFill>
            <a:srgbClr val="B8962E"/>
          </a:solidFill>
          <a:ln/>
        </p:spPr>
        <p:txBody>
          <a:bodyPr/>
          <a:lstStyle/>
          <a:p>
            <a:endParaRPr lang="en-US"/>
          </a:p>
        </p:txBody>
      </p:sp>
      <p:sp>
        <p:nvSpPr>
          <p:cNvPr id="118" name="Text 56">
            <a:extLst>
              <a:ext uri="{FF2B5EF4-FFF2-40B4-BE49-F238E27FC236}">
                <a16:creationId xmlns:a16="http://schemas.microsoft.com/office/drawing/2014/main" id="{2859A2B9-5A25-414C-5191-380B3B1CB08E}"/>
              </a:ext>
            </a:extLst>
          </p:cNvPr>
          <p:cNvSpPr/>
          <p:nvPr/>
        </p:nvSpPr>
        <p:spPr>
          <a:xfrm>
            <a:off x="219456" y="4860036"/>
            <a:ext cx="731520" cy="7315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a:solidFill>
                  <a:srgbClr val="000000"/>
                </a:solidFill>
              </a:rPr>
              <a:t>🤝</a:t>
            </a:r>
            <a:endParaRPr lang="en-US" sz="1600"/>
          </a:p>
        </p:txBody>
      </p:sp>
      <p:sp>
        <p:nvSpPr>
          <p:cNvPr id="120" name="Text 57">
            <a:extLst>
              <a:ext uri="{FF2B5EF4-FFF2-40B4-BE49-F238E27FC236}">
                <a16:creationId xmlns:a16="http://schemas.microsoft.com/office/drawing/2014/main" id="{41679E86-1BC4-D021-2A1A-21A33C08C822}"/>
              </a:ext>
            </a:extLst>
          </p:cNvPr>
          <p:cNvSpPr/>
          <p:nvPr/>
        </p:nvSpPr>
        <p:spPr>
          <a:xfrm>
            <a:off x="1170432" y="4791456"/>
            <a:ext cx="3657600" cy="36576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200" b="1">
                <a:solidFill>
                  <a:srgbClr val="0A4D2E"/>
                </a:solidFill>
                <a:latin typeface="Arial Black" pitchFamily="34" charset="0"/>
                <a:ea typeface="Arial Black" pitchFamily="34" charset="-122"/>
                <a:cs typeface="Arial Black" pitchFamily="34" charset="-120"/>
              </a:rPr>
              <a:t>VENDOR &amp; CONTRACT MGMT</a:t>
            </a:r>
            <a:endParaRPr lang="en-US" sz="1200"/>
          </a:p>
        </p:txBody>
      </p:sp>
      <p:sp>
        <p:nvSpPr>
          <p:cNvPr id="122" name="Text 58">
            <a:extLst>
              <a:ext uri="{FF2B5EF4-FFF2-40B4-BE49-F238E27FC236}">
                <a16:creationId xmlns:a16="http://schemas.microsoft.com/office/drawing/2014/main" id="{7D78BA6F-88F1-4DE4-B63C-DE9A43DC7CE7}"/>
              </a:ext>
            </a:extLst>
          </p:cNvPr>
          <p:cNvSpPr/>
          <p:nvPr/>
        </p:nvSpPr>
        <p:spPr>
          <a:xfrm>
            <a:off x="1231392" y="5169408"/>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Vendors Served</a:t>
            </a:r>
            <a:endParaRPr lang="en-US" sz="1067"/>
          </a:p>
        </p:txBody>
      </p:sp>
      <p:sp>
        <p:nvSpPr>
          <p:cNvPr id="124" name="Text 59">
            <a:extLst>
              <a:ext uri="{FF2B5EF4-FFF2-40B4-BE49-F238E27FC236}">
                <a16:creationId xmlns:a16="http://schemas.microsoft.com/office/drawing/2014/main" id="{38CD7C13-E8CA-4B6B-3474-B545FFF270CA}"/>
              </a:ext>
            </a:extLst>
          </p:cNvPr>
          <p:cNvSpPr/>
          <p:nvPr/>
        </p:nvSpPr>
        <p:spPr>
          <a:xfrm>
            <a:off x="5279136" y="5169408"/>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1,642</a:t>
            </a:r>
            <a:endParaRPr lang="en-US" sz="1200"/>
          </a:p>
        </p:txBody>
      </p:sp>
      <p:sp>
        <p:nvSpPr>
          <p:cNvPr id="126" name="Shape 60">
            <a:extLst>
              <a:ext uri="{FF2B5EF4-FFF2-40B4-BE49-F238E27FC236}">
                <a16:creationId xmlns:a16="http://schemas.microsoft.com/office/drawing/2014/main" id="{AC3D7A53-25B1-8A38-A896-854EDA743959}"/>
              </a:ext>
            </a:extLst>
          </p:cNvPr>
          <p:cNvSpPr/>
          <p:nvPr/>
        </p:nvSpPr>
        <p:spPr>
          <a:xfrm>
            <a:off x="1231392" y="5413248"/>
            <a:ext cx="5266944" cy="0"/>
          </a:xfrm>
          <a:prstGeom prst="line">
            <a:avLst/>
          </a:prstGeom>
          <a:noFill/>
          <a:ln w="6350">
            <a:solidFill>
              <a:srgbClr val="CCDDCC"/>
            </a:solidFill>
            <a:prstDash val="solid"/>
          </a:ln>
        </p:spPr>
        <p:txBody>
          <a:bodyPr/>
          <a:lstStyle/>
          <a:p>
            <a:endParaRPr lang="en-US"/>
          </a:p>
        </p:txBody>
      </p:sp>
      <p:sp>
        <p:nvSpPr>
          <p:cNvPr id="128" name="Text 61">
            <a:extLst>
              <a:ext uri="{FF2B5EF4-FFF2-40B4-BE49-F238E27FC236}">
                <a16:creationId xmlns:a16="http://schemas.microsoft.com/office/drawing/2014/main" id="{BAF44EC9-CD28-9525-F615-104DDFD39328}"/>
              </a:ext>
            </a:extLst>
          </p:cNvPr>
          <p:cNvSpPr/>
          <p:nvPr/>
        </p:nvSpPr>
        <p:spPr>
          <a:xfrm>
            <a:off x="1231392" y="5425440"/>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Contracts Bid</a:t>
            </a:r>
            <a:endParaRPr lang="en-US" sz="1067"/>
          </a:p>
        </p:txBody>
      </p:sp>
      <p:sp>
        <p:nvSpPr>
          <p:cNvPr id="130" name="Text 62">
            <a:extLst>
              <a:ext uri="{FF2B5EF4-FFF2-40B4-BE49-F238E27FC236}">
                <a16:creationId xmlns:a16="http://schemas.microsoft.com/office/drawing/2014/main" id="{1D2EA546-3D6E-9600-D5A2-AD8DDA7106B0}"/>
              </a:ext>
            </a:extLst>
          </p:cNvPr>
          <p:cNvSpPr/>
          <p:nvPr/>
        </p:nvSpPr>
        <p:spPr>
          <a:xfrm>
            <a:off x="5279136" y="5425440"/>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46</a:t>
            </a:r>
            <a:endParaRPr lang="en-US" sz="1200"/>
          </a:p>
        </p:txBody>
      </p:sp>
      <p:sp>
        <p:nvSpPr>
          <p:cNvPr id="132" name="Text 63">
            <a:extLst>
              <a:ext uri="{FF2B5EF4-FFF2-40B4-BE49-F238E27FC236}">
                <a16:creationId xmlns:a16="http://schemas.microsoft.com/office/drawing/2014/main" id="{34435B03-D6DB-1B98-3168-ACFB0A7E3740}"/>
              </a:ext>
            </a:extLst>
          </p:cNvPr>
          <p:cNvSpPr/>
          <p:nvPr/>
        </p:nvSpPr>
        <p:spPr>
          <a:xfrm>
            <a:off x="6681216" y="5169408"/>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AP Invoices</a:t>
            </a:r>
            <a:endParaRPr lang="en-US" sz="1067"/>
          </a:p>
        </p:txBody>
      </p:sp>
      <p:sp>
        <p:nvSpPr>
          <p:cNvPr id="134" name="Text 64">
            <a:extLst>
              <a:ext uri="{FF2B5EF4-FFF2-40B4-BE49-F238E27FC236}">
                <a16:creationId xmlns:a16="http://schemas.microsoft.com/office/drawing/2014/main" id="{B456B5E2-AD04-2CE7-D06E-B9A7F284E6DE}"/>
              </a:ext>
            </a:extLst>
          </p:cNvPr>
          <p:cNvSpPr/>
          <p:nvPr/>
        </p:nvSpPr>
        <p:spPr>
          <a:xfrm>
            <a:off x="10728960" y="5169408"/>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18,367</a:t>
            </a:r>
            <a:endParaRPr lang="en-US" sz="1200"/>
          </a:p>
        </p:txBody>
      </p:sp>
      <p:sp>
        <p:nvSpPr>
          <p:cNvPr id="136" name="Shape 65">
            <a:extLst>
              <a:ext uri="{FF2B5EF4-FFF2-40B4-BE49-F238E27FC236}">
                <a16:creationId xmlns:a16="http://schemas.microsoft.com/office/drawing/2014/main" id="{41031B3B-A75B-35A2-2A5C-6FD16060A183}"/>
              </a:ext>
            </a:extLst>
          </p:cNvPr>
          <p:cNvSpPr/>
          <p:nvPr/>
        </p:nvSpPr>
        <p:spPr>
          <a:xfrm>
            <a:off x="6681216" y="5413248"/>
            <a:ext cx="5266944" cy="0"/>
          </a:xfrm>
          <a:prstGeom prst="line">
            <a:avLst/>
          </a:prstGeom>
          <a:noFill/>
          <a:ln w="6350">
            <a:solidFill>
              <a:srgbClr val="CCDDCC"/>
            </a:solidFill>
            <a:prstDash val="solid"/>
          </a:ln>
        </p:spPr>
        <p:txBody>
          <a:bodyPr/>
          <a:lstStyle/>
          <a:p>
            <a:endParaRPr lang="en-US"/>
          </a:p>
        </p:txBody>
      </p:sp>
      <p:sp>
        <p:nvSpPr>
          <p:cNvPr id="138" name="Text 66">
            <a:extLst>
              <a:ext uri="{FF2B5EF4-FFF2-40B4-BE49-F238E27FC236}">
                <a16:creationId xmlns:a16="http://schemas.microsoft.com/office/drawing/2014/main" id="{8AC4DE36-70B4-04FE-EEDB-ABDC745A0B85}"/>
              </a:ext>
            </a:extLst>
          </p:cNvPr>
          <p:cNvSpPr/>
          <p:nvPr/>
        </p:nvSpPr>
        <p:spPr>
          <a:xfrm>
            <a:off x="6681216" y="5425440"/>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Accounting Transactions</a:t>
            </a:r>
            <a:endParaRPr lang="en-US" sz="1067"/>
          </a:p>
        </p:txBody>
      </p:sp>
      <p:sp>
        <p:nvSpPr>
          <p:cNvPr id="140" name="Text 67">
            <a:extLst>
              <a:ext uri="{FF2B5EF4-FFF2-40B4-BE49-F238E27FC236}">
                <a16:creationId xmlns:a16="http://schemas.microsoft.com/office/drawing/2014/main" id="{44A26E6C-C289-6E65-26AC-F35DCA74DFFF}"/>
              </a:ext>
            </a:extLst>
          </p:cNvPr>
          <p:cNvSpPr/>
          <p:nvPr/>
        </p:nvSpPr>
        <p:spPr>
          <a:xfrm>
            <a:off x="10728960" y="5425440"/>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3,300</a:t>
            </a:r>
            <a:endParaRPr lang="en-US" sz="1200"/>
          </a:p>
        </p:txBody>
      </p:sp>
      <p:sp>
        <p:nvSpPr>
          <p:cNvPr id="142" name="Shape 68">
            <a:extLst>
              <a:ext uri="{FF2B5EF4-FFF2-40B4-BE49-F238E27FC236}">
                <a16:creationId xmlns:a16="http://schemas.microsoft.com/office/drawing/2014/main" id="{5C1966B1-7B08-FA76-3742-653DD92876AC}"/>
              </a:ext>
            </a:extLst>
          </p:cNvPr>
          <p:cNvSpPr/>
          <p:nvPr/>
        </p:nvSpPr>
        <p:spPr>
          <a:xfrm>
            <a:off x="0" y="5693664"/>
            <a:ext cx="12192000" cy="950976"/>
          </a:xfrm>
          <a:prstGeom prst="rect">
            <a:avLst/>
          </a:prstGeom>
          <a:solidFill>
            <a:srgbClr val="F2F7F4"/>
          </a:solidFill>
          <a:ln/>
        </p:spPr>
        <p:txBody>
          <a:bodyPr/>
          <a:lstStyle/>
          <a:p>
            <a:endParaRPr lang="en-US"/>
          </a:p>
        </p:txBody>
      </p:sp>
      <p:sp>
        <p:nvSpPr>
          <p:cNvPr id="144" name="Shape 69">
            <a:extLst>
              <a:ext uri="{FF2B5EF4-FFF2-40B4-BE49-F238E27FC236}">
                <a16:creationId xmlns:a16="http://schemas.microsoft.com/office/drawing/2014/main" id="{EB0B37CB-24B8-2959-910A-715967DBD768}"/>
              </a:ext>
            </a:extLst>
          </p:cNvPr>
          <p:cNvSpPr/>
          <p:nvPr/>
        </p:nvSpPr>
        <p:spPr>
          <a:xfrm>
            <a:off x="0" y="5693664"/>
            <a:ext cx="85344" cy="950976"/>
          </a:xfrm>
          <a:prstGeom prst="rect">
            <a:avLst/>
          </a:prstGeom>
          <a:solidFill>
            <a:srgbClr val="B8962E"/>
          </a:solidFill>
          <a:ln/>
        </p:spPr>
        <p:txBody>
          <a:bodyPr/>
          <a:lstStyle/>
          <a:p>
            <a:endParaRPr lang="en-US"/>
          </a:p>
        </p:txBody>
      </p:sp>
      <p:sp>
        <p:nvSpPr>
          <p:cNvPr id="146" name="Shape 70">
            <a:extLst>
              <a:ext uri="{FF2B5EF4-FFF2-40B4-BE49-F238E27FC236}">
                <a16:creationId xmlns:a16="http://schemas.microsoft.com/office/drawing/2014/main" id="{9C2F3A0F-37B3-AA39-B598-42350CAC3CD0}"/>
              </a:ext>
            </a:extLst>
          </p:cNvPr>
          <p:cNvSpPr/>
          <p:nvPr/>
        </p:nvSpPr>
        <p:spPr>
          <a:xfrm>
            <a:off x="219456" y="5803392"/>
            <a:ext cx="731520" cy="731520"/>
          </a:xfrm>
          <a:prstGeom prst="ellipse">
            <a:avLst/>
          </a:prstGeom>
          <a:solidFill>
            <a:srgbClr val="B8962E"/>
          </a:solidFill>
          <a:ln/>
        </p:spPr>
        <p:txBody>
          <a:bodyPr/>
          <a:lstStyle/>
          <a:p>
            <a:endParaRPr lang="en-US"/>
          </a:p>
        </p:txBody>
      </p:sp>
      <p:sp>
        <p:nvSpPr>
          <p:cNvPr id="148" name="Text 71">
            <a:extLst>
              <a:ext uri="{FF2B5EF4-FFF2-40B4-BE49-F238E27FC236}">
                <a16:creationId xmlns:a16="http://schemas.microsoft.com/office/drawing/2014/main" id="{245DAEAA-3163-E19A-136E-DE1BEC5638EB}"/>
              </a:ext>
            </a:extLst>
          </p:cNvPr>
          <p:cNvSpPr/>
          <p:nvPr/>
        </p:nvSpPr>
        <p:spPr>
          <a:xfrm>
            <a:off x="219456" y="5818632"/>
            <a:ext cx="731520" cy="73152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a:solidFill>
                  <a:srgbClr val="000000"/>
                </a:solidFill>
              </a:rPr>
              <a:t>🏠</a:t>
            </a:r>
            <a:endParaRPr lang="en-US" sz="1400">
              <a:ea typeface="Calibri" panose="020F0502020204030204"/>
              <a:cs typeface="Calibri" panose="020F0502020204030204"/>
            </a:endParaRPr>
          </a:p>
        </p:txBody>
      </p:sp>
      <p:sp>
        <p:nvSpPr>
          <p:cNvPr id="150" name="Text 72">
            <a:extLst>
              <a:ext uri="{FF2B5EF4-FFF2-40B4-BE49-F238E27FC236}">
                <a16:creationId xmlns:a16="http://schemas.microsoft.com/office/drawing/2014/main" id="{2DFA2111-E2BB-02FB-CB42-60776BD73673}"/>
              </a:ext>
            </a:extLst>
          </p:cNvPr>
          <p:cNvSpPr/>
          <p:nvPr/>
        </p:nvSpPr>
        <p:spPr>
          <a:xfrm>
            <a:off x="1170432" y="5742432"/>
            <a:ext cx="3657600" cy="36576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200" b="1">
                <a:solidFill>
                  <a:srgbClr val="0A4D2E"/>
                </a:solidFill>
                <a:latin typeface="Arial Black" pitchFamily="34" charset="0"/>
                <a:ea typeface="Arial Black" pitchFamily="34" charset="-122"/>
                <a:cs typeface="Arial Black" pitchFamily="34" charset="-120"/>
              </a:rPr>
              <a:t>LICENSING &amp; TAX</a:t>
            </a:r>
            <a:endParaRPr lang="en-US" sz="1200"/>
          </a:p>
        </p:txBody>
      </p:sp>
      <p:sp>
        <p:nvSpPr>
          <p:cNvPr id="152" name="Text 73">
            <a:extLst>
              <a:ext uri="{FF2B5EF4-FFF2-40B4-BE49-F238E27FC236}">
                <a16:creationId xmlns:a16="http://schemas.microsoft.com/office/drawing/2014/main" id="{DF357FE5-535E-D6FA-DA26-C74DC029782D}"/>
              </a:ext>
            </a:extLst>
          </p:cNvPr>
          <p:cNvSpPr/>
          <p:nvPr/>
        </p:nvSpPr>
        <p:spPr>
          <a:xfrm>
            <a:off x="1231392" y="6120384"/>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Business Licenses (New)</a:t>
            </a:r>
            <a:endParaRPr lang="en-US" sz="1067"/>
          </a:p>
        </p:txBody>
      </p:sp>
      <p:sp>
        <p:nvSpPr>
          <p:cNvPr id="154" name="Text 74">
            <a:extLst>
              <a:ext uri="{FF2B5EF4-FFF2-40B4-BE49-F238E27FC236}">
                <a16:creationId xmlns:a16="http://schemas.microsoft.com/office/drawing/2014/main" id="{B6997857-6DF7-8B79-EF99-91F96EA6D9CB}"/>
              </a:ext>
            </a:extLst>
          </p:cNvPr>
          <p:cNvSpPr/>
          <p:nvPr/>
        </p:nvSpPr>
        <p:spPr>
          <a:xfrm>
            <a:off x="5279136" y="6120384"/>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2,058</a:t>
            </a:r>
            <a:endParaRPr lang="en-US" sz="1200"/>
          </a:p>
        </p:txBody>
      </p:sp>
      <p:sp>
        <p:nvSpPr>
          <p:cNvPr id="156" name="Shape 75">
            <a:extLst>
              <a:ext uri="{FF2B5EF4-FFF2-40B4-BE49-F238E27FC236}">
                <a16:creationId xmlns:a16="http://schemas.microsoft.com/office/drawing/2014/main" id="{327AC382-CFA3-A4DF-6648-C56DC23B5EBF}"/>
              </a:ext>
            </a:extLst>
          </p:cNvPr>
          <p:cNvSpPr/>
          <p:nvPr/>
        </p:nvSpPr>
        <p:spPr>
          <a:xfrm>
            <a:off x="1231392" y="6364224"/>
            <a:ext cx="5266944" cy="0"/>
          </a:xfrm>
          <a:prstGeom prst="line">
            <a:avLst/>
          </a:prstGeom>
          <a:noFill/>
          <a:ln w="6350">
            <a:solidFill>
              <a:srgbClr val="CCDDCC"/>
            </a:solidFill>
            <a:prstDash val="solid"/>
          </a:ln>
        </p:spPr>
        <p:txBody>
          <a:bodyPr/>
          <a:lstStyle/>
          <a:p>
            <a:endParaRPr lang="en-US"/>
          </a:p>
        </p:txBody>
      </p:sp>
      <p:sp>
        <p:nvSpPr>
          <p:cNvPr id="158" name="Text 76">
            <a:extLst>
              <a:ext uri="{FF2B5EF4-FFF2-40B4-BE49-F238E27FC236}">
                <a16:creationId xmlns:a16="http://schemas.microsoft.com/office/drawing/2014/main" id="{D5A0444D-6688-64F3-A4F0-5C42F1CD0B0E}"/>
              </a:ext>
            </a:extLst>
          </p:cNvPr>
          <p:cNvSpPr/>
          <p:nvPr/>
        </p:nvSpPr>
        <p:spPr>
          <a:xfrm>
            <a:off x="1231392" y="6376416"/>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Delinquency Collections</a:t>
            </a:r>
            <a:endParaRPr lang="en-US" sz="1067"/>
          </a:p>
        </p:txBody>
      </p:sp>
      <p:sp>
        <p:nvSpPr>
          <p:cNvPr id="160" name="Text 77">
            <a:extLst>
              <a:ext uri="{FF2B5EF4-FFF2-40B4-BE49-F238E27FC236}">
                <a16:creationId xmlns:a16="http://schemas.microsoft.com/office/drawing/2014/main" id="{8A2B24D2-E4B3-CEAF-86A2-F8EBD95935C4}"/>
              </a:ext>
            </a:extLst>
          </p:cNvPr>
          <p:cNvSpPr/>
          <p:nvPr/>
        </p:nvSpPr>
        <p:spPr>
          <a:xfrm>
            <a:off x="5279136" y="6376416"/>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1,053</a:t>
            </a:r>
            <a:endParaRPr lang="en-US" sz="1200"/>
          </a:p>
        </p:txBody>
      </p:sp>
      <p:sp>
        <p:nvSpPr>
          <p:cNvPr id="162" name="Text 78">
            <a:extLst>
              <a:ext uri="{FF2B5EF4-FFF2-40B4-BE49-F238E27FC236}">
                <a16:creationId xmlns:a16="http://schemas.microsoft.com/office/drawing/2014/main" id="{6F94F3E8-E9FC-61A0-4A26-3D80CE7D01CD}"/>
              </a:ext>
            </a:extLst>
          </p:cNvPr>
          <p:cNvSpPr/>
          <p:nvPr/>
        </p:nvSpPr>
        <p:spPr>
          <a:xfrm>
            <a:off x="6681216" y="6120384"/>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Wage Tax Filers</a:t>
            </a:r>
            <a:endParaRPr lang="en-US" sz="1067"/>
          </a:p>
        </p:txBody>
      </p:sp>
      <p:sp>
        <p:nvSpPr>
          <p:cNvPr id="164" name="Text 79">
            <a:extLst>
              <a:ext uri="{FF2B5EF4-FFF2-40B4-BE49-F238E27FC236}">
                <a16:creationId xmlns:a16="http://schemas.microsoft.com/office/drawing/2014/main" id="{A81A85B9-D8FC-7A12-C4FD-006BB5FADDA3}"/>
              </a:ext>
            </a:extLst>
          </p:cNvPr>
          <p:cNvSpPr/>
          <p:nvPr/>
        </p:nvSpPr>
        <p:spPr>
          <a:xfrm>
            <a:off x="10728960" y="6120384"/>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7,120</a:t>
            </a:r>
            <a:endParaRPr lang="en-US" sz="1200"/>
          </a:p>
        </p:txBody>
      </p:sp>
      <p:sp>
        <p:nvSpPr>
          <p:cNvPr id="166" name="Shape 80">
            <a:extLst>
              <a:ext uri="{FF2B5EF4-FFF2-40B4-BE49-F238E27FC236}">
                <a16:creationId xmlns:a16="http://schemas.microsoft.com/office/drawing/2014/main" id="{487266FD-F9F0-6BA1-1CA1-E25ED6605374}"/>
              </a:ext>
            </a:extLst>
          </p:cNvPr>
          <p:cNvSpPr/>
          <p:nvPr/>
        </p:nvSpPr>
        <p:spPr>
          <a:xfrm>
            <a:off x="6681216" y="6364224"/>
            <a:ext cx="5266944" cy="0"/>
          </a:xfrm>
          <a:prstGeom prst="line">
            <a:avLst/>
          </a:prstGeom>
          <a:noFill/>
          <a:ln w="6350">
            <a:solidFill>
              <a:srgbClr val="CCDDCC"/>
            </a:solidFill>
            <a:prstDash val="solid"/>
          </a:ln>
        </p:spPr>
        <p:txBody>
          <a:bodyPr/>
          <a:lstStyle/>
          <a:p>
            <a:endParaRPr lang="en-US"/>
          </a:p>
        </p:txBody>
      </p:sp>
      <p:sp>
        <p:nvSpPr>
          <p:cNvPr id="168" name="Text 81">
            <a:extLst>
              <a:ext uri="{FF2B5EF4-FFF2-40B4-BE49-F238E27FC236}">
                <a16:creationId xmlns:a16="http://schemas.microsoft.com/office/drawing/2014/main" id="{D1689B6A-8993-672B-E4ED-DF32145DC580}"/>
              </a:ext>
            </a:extLst>
          </p:cNvPr>
          <p:cNvSpPr/>
          <p:nvPr/>
        </p:nvSpPr>
        <p:spPr>
          <a:xfrm>
            <a:off x="6681216" y="6376416"/>
            <a:ext cx="4047744"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67">
                <a:solidFill>
                  <a:srgbClr val="334433"/>
                </a:solidFill>
                <a:latin typeface="Calibri" pitchFamily="34" charset="0"/>
                <a:ea typeface="Calibri" pitchFamily="34" charset="-122"/>
                <a:cs typeface="Calibri" pitchFamily="34" charset="-120"/>
              </a:rPr>
              <a:t>Wage Tax Delinquency</a:t>
            </a:r>
            <a:endParaRPr lang="en-US" sz="1067"/>
          </a:p>
        </p:txBody>
      </p:sp>
      <p:sp>
        <p:nvSpPr>
          <p:cNvPr id="170" name="Text 82">
            <a:extLst>
              <a:ext uri="{FF2B5EF4-FFF2-40B4-BE49-F238E27FC236}">
                <a16:creationId xmlns:a16="http://schemas.microsoft.com/office/drawing/2014/main" id="{07ADDD0F-03B2-F059-D55D-38E546F10FA5}"/>
              </a:ext>
            </a:extLst>
          </p:cNvPr>
          <p:cNvSpPr/>
          <p:nvPr/>
        </p:nvSpPr>
        <p:spPr>
          <a:xfrm>
            <a:off x="10728960" y="6376416"/>
            <a:ext cx="1219200" cy="207264"/>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b="1">
                <a:solidFill>
                  <a:srgbClr val="0A4D2E"/>
                </a:solidFill>
                <a:latin typeface="Arial" pitchFamily="34" charset="0"/>
                <a:ea typeface="Arial" pitchFamily="34" charset="-122"/>
                <a:cs typeface="Arial" pitchFamily="34" charset="-120"/>
              </a:rPr>
              <a:t>343</a:t>
            </a:r>
            <a:endParaRPr lang="en-US" sz="1200"/>
          </a:p>
        </p:txBody>
      </p:sp>
      <p:sp>
        <p:nvSpPr>
          <p:cNvPr id="172" name="Shape 83">
            <a:extLst>
              <a:ext uri="{FF2B5EF4-FFF2-40B4-BE49-F238E27FC236}">
                <a16:creationId xmlns:a16="http://schemas.microsoft.com/office/drawing/2014/main" id="{20CDDD01-764E-8BCD-A58B-D2FD87C63084}"/>
              </a:ext>
            </a:extLst>
          </p:cNvPr>
          <p:cNvSpPr/>
          <p:nvPr/>
        </p:nvSpPr>
        <p:spPr>
          <a:xfrm>
            <a:off x="0" y="6644640"/>
            <a:ext cx="12192000" cy="213360"/>
          </a:xfrm>
          <a:prstGeom prst="rect">
            <a:avLst/>
          </a:prstGeom>
          <a:solidFill>
            <a:srgbClr val="0A4D2E"/>
          </a:solidFill>
          <a:ln/>
        </p:spPr>
        <p:txBody>
          <a:bodyPr/>
          <a:lstStyle/>
          <a:p>
            <a:endParaRPr lang="en-US"/>
          </a:p>
        </p:txBody>
      </p:sp>
      <p:sp>
        <p:nvSpPr>
          <p:cNvPr id="174" name="Text 84">
            <a:extLst>
              <a:ext uri="{FF2B5EF4-FFF2-40B4-BE49-F238E27FC236}">
                <a16:creationId xmlns:a16="http://schemas.microsoft.com/office/drawing/2014/main" id="{F2020CC5-9628-5141-47B3-47F49DAFFF5F}"/>
              </a:ext>
            </a:extLst>
          </p:cNvPr>
          <p:cNvSpPr/>
          <p:nvPr/>
        </p:nvSpPr>
        <p:spPr>
          <a:xfrm>
            <a:off x="0" y="6644640"/>
            <a:ext cx="12192000" cy="21336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933" i="1">
                <a:solidFill>
                  <a:srgbClr val="B8962E"/>
                </a:solidFill>
                <a:latin typeface="Calibri" pitchFamily="34" charset="0"/>
                <a:ea typeface="Calibri" pitchFamily="34" charset="-122"/>
                <a:cs typeface="Calibri" pitchFamily="34" charset="-120"/>
              </a:rPr>
              <a:t>Finance &amp; Revenue Department  •  Annual Performance Overview</a:t>
            </a:r>
            <a:endParaRPr lang="en-US" sz="933"/>
          </a:p>
        </p:txBody>
      </p:sp>
    </p:spTree>
    <p:extLst>
      <p:ext uri="{BB962C8B-B14F-4D97-AF65-F5344CB8AC3E}">
        <p14:creationId xmlns:p14="http://schemas.microsoft.com/office/powerpoint/2010/main" val="3519499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724748" y="1394591"/>
            <a:ext cx="8534399" cy="4778749"/>
          </a:xfrm>
        </p:spPr>
        <p:txBody>
          <a:bodyPr/>
          <a:lstStyle/>
          <a:p>
            <a:endParaRPr lang="en-US"/>
          </a:p>
          <a:p>
            <a:endParaRPr lang="en-US"/>
          </a:p>
          <a:p>
            <a:endParaRPr lang="en-US"/>
          </a:p>
          <a:p>
            <a:pPr marL="457200" lvl="1" indent="0" algn="ctr">
              <a:buNone/>
            </a:pPr>
            <a:r>
              <a:rPr lang="en-US" sz="6600" b="1"/>
              <a:t>Q &amp; A</a:t>
            </a:r>
          </a:p>
        </p:txBody>
      </p:sp>
      <p:sp>
        <p:nvSpPr>
          <p:cNvPr id="3" name="Slide Number Placeholder 2">
            <a:extLst>
              <a:ext uri="{FF2B5EF4-FFF2-40B4-BE49-F238E27FC236}">
                <a16:creationId xmlns:a16="http://schemas.microsoft.com/office/drawing/2014/main" id="{C627C65F-4418-42D7-9A71-02F2A7EF3AB7}"/>
              </a:ext>
            </a:extLst>
          </p:cNvPr>
          <p:cNvSpPr>
            <a:spLocks noGrp="1"/>
          </p:cNvSpPr>
          <p:nvPr>
            <p:ph type="sldNum" sz="quarter" idx="12"/>
          </p:nvPr>
        </p:nvSpPr>
        <p:spPr/>
        <p:txBody>
          <a:bodyPr/>
          <a:lstStyle/>
          <a:p>
            <a:fld id="{EA92FC10-7FA6-42BC-9A9E-94AE6167F2C9}" type="slidenum">
              <a:rPr lang="en-US" smtClean="0"/>
              <a:t>12</a:t>
            </a:fld>
            <a:endParaRPr lang="en-US"/>
          </a:p>
        </p:txBody>
      </p:sp>
    </p:spTree>
    <p:extLst>
      <p:ext uri="{BB962C8B-B14F-4D97-AF65-F5344CB8AC3E}">
        <p14:creationId xmlns:p14="http://schemas.microsoft.com/office/powerpoint/2010/main" val="2290736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9ABD25-E5CA-4777-9A40-5BDCC3A0ADF1}"/>
              </a:ext>
            </a:extLst>
          </p:cNvPr>
          <p:cNvSpPr>
            <a:spLocks noGrp="1"/>
          </p:cNvSpPr>
          <p:nvPr>
            <p:ph sz="half" idx="2"/>
          </p:nvPr>
        </p:nvSpPr>
        <p:spPr>
          <a:xfrm>
            <a:off x="819750" y="1717728"/>
            <a:ext cx="11178285" cy="2292298"/>
          </a:xfrm>
        </p:spPr>
        <p:txBody>
          <a:bodyPr>
            <a:noAutofit/>
          </a:bodyPr>
          <a:lstStyle/>
          <a:p>
            <a:pPr marL="0" indent="0">
              <a:buNone/>
            </a:pPr>
            <a:r>
              <a:rPr lang="en-US"/>
              <a:t>Understanding the 5-year revenue and expenditure projections show expenditures far outpacing revenues for FY27 to FY30, and FY27 General Fund Proposed Budget uses $25.7M of the Tax Stabilization Fund, please share suggestions for 1% reduction to your budget (excluding debt service, internal services, pension, hospitalization,). </a:t>
            </a:r>
          </a:p>
          <a:p>
            <a:pPr marL="0" marR="189230" lvl="0" indent="0">
              <a:lnSpc>
                <a:spcPct val="114000"/>
              </a:lnSpc>
              <a:spcBef>
                <a:spcPts val="0"/>
              </a:spcBef>
              <a:spcAft>
                <a:spcPts val="0"/>
              </a:spcAft>
              <a:buSzPts val="1100"/>
              <a:buNone/>
              <a:tabLst>
                <a:tab pos="520700" algn="l"/>
              </a:tabLst>
            </a:pPr>
            <a:endParaRPr lang="en-US" sz="2000" b="1" spc="-5">
              <a:ea typeface="Times New Roman" panose="02020603050405020304" pitchFamily="18" charset="0"/>
              <a:cs typeface="Times New Roman"/>
            </a:endParaRPr>
          </a:p>
        </p:txBody>
      </p:sp>
      <p:sp>
        <p:nvSpPr>
          <p:cNvPr id="8" name="Content Placeholder 2">
            <a:extLst>
              <a:ext uri="{FF2B5EF4-FFF2-40B4-BE49-F238E27FC236}">
                <a16:creationId xmlns:a16="http://schemas.microsoft.com/office/drawing/2014/main" id="{8249D2E5-5E43-451C-9DA3-75C1B37AE09D}"/>
              </a:ext>
            </a:extLst>
          </p:cNvPr>
          <p:cNvSpPr txBox="1">
            <a:spLocks/>
          </p:cNvSpPr>
          <p:nvPr/>
        </p:nvSpPr>
        <p:spPr>
          <a:xfrm>
            <a:off x="265111" y="1170940"/>
            <a:ext cx="4934479" cy="473825"/>
          </a:xfrm>
          <a:prstGeom prst="rect">
            <a:avLst/>
          </a:prstGeom>
        </p:spPr>
        <p:txBody>
          <a:bodyPr vert="horz" lIns="91440" tIns="45720" rIns="91440" bIns="45720" rtlCol="0" anchor="ctr">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000" b="1"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a:t>Question 1. </a:t>
            </a:r>
          </a:p>
        </p:txBody>
      </p:sp>
      <p:sp>
        <p:nvSpPr>
          <p:cNvPr id="4" name="Slide Number Placeholder 3">
            <a:extLst>
              <a:ext uri="{FF2B5EF4-FFF2-40B4-BE49-F238E27FC236}">
                <a16:creationId xmlns:a16="http://schemas.microsoft.com/office/drawing/2014/main" id="{849E2E48-60E5-4D9F-9C02-CB518101656D}"/>
              </a:ext>
            </a:extLst>
          </p:cNvPr>
          <p:cNvSpPr>
            <a:spLocks noGrp="1"/>
          </p:cNvSpPr>
          <p:nvPr>
            <p:ph type="sldNum" sz="quarter" idx="12"/>
          </p:nvPr>
        </p:nvSpPr>
        <p:spPr/>
        <p:txBody>
          <a:bodyPr/>
          <a:lstStyle/>
          <a:p>
            <a:fld id="{EA92FC10-7FA6-42BC-9A9E-94AE6167F2C9}" type="slidenum">
              <a:rPr lang="en-US" smtClean="0"/>
              <a:t>13</a:t>
            </a:fld>
            <a:endParaRPr lang="en-US"/>
          </a:p>
        </p:txBody>
      </p:sp>
    </p:spTree>
    <p:extLst>
      <p:ext uri="{BB962C8B-B14F-4D97-AF65-F5344CB8AC3E}">
        <p14:creationId xmlns:p14="http://schemas.microsoft.com/office/powerpoint/2010/main" val="3344238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8249D2E5-5E43-451C-9DA3-75C1B37AE09D}"/>
              </a:ext>
            </a:extLst>
          </p:cNvPr>
          <p:cNvSpPr txBox="1">
            <a:spLocks/>
          </p:cNvSpPr>
          <p:nvPr/>
        </p:nvSpPr>
        <p:spPr>
          <a:xfrm>
            <a:off x="188911" y="751840"/>
            <a:ext cx="4934479" cy="473825"/>
          </a:xfrm>
          <a:prstGeom prst="rect">
            <a:avLst/>
          </a:prstGeom>
        </p:spPr>
        <p:txBody>
          <a:bodyPr vert="horz" lIns="91440" tIns="45720" rIns="91440" bIns="45720" rtlCol="0" anchor="ctr">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000" b="1"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a:t>Question 1. </a:t>
            </a:r>
          </a:p>
        </p:txBody>
      </p:sp>
      <p:sp>
        <p:nvSpPr>
          <p:cNvPr id="4" name="Slide Number Placeholder 3">
            <a:extLst>
              <a:ext uri="{FF2B5EF4-FFF2-40B4-BE49-F238E27FC236}">
                <a16:creationId xmlns:a16="http://schemas.microsoft.com/office/drawing/2014/main" id="{849E2E48-60E5-4D9F-9C02-CB518101656D}"/>
              </a:ext>
            </a:extLst>
          </p:cNvPr>
          <p:cNvSpPr>
            <a:spLocks noGrp="1"/>
          </p:cNvSpPr>
          <p:nvPr>
            <p:ph type="sldNum" sz="quarter" idx="12"/>
          </p:nvPr>
        </p:nvSpPr>
        <p:spPr/>
        <p:txBody>
          <a:bodyPr/>
          <a:lstStyle/>
          <a:p>
            <a:fld id="{EA92FC10-7FA6-42BC-9A9E-94AE6167F2C9}" type="slidenum">
              <a:rPr lang="en-US" smtClean="0"/>
              <a:t>14</a:t>
            </a:fld>
            <a:endParaRPr lang="en-US"/>
          </a:p>
        </p:txBody>
      </p:sp>
      <p:sp>
        <p:nvSpPr>
          <p:cNvPr id="3" name="Content Placeholder 2">
            <a:extLst>
              <a:ext uri="{FF2B5EF4-FFF2-40B4-BE49-F238E27FC236}">
                <a16:creationId xmlns:a16="http://schemas.microsoft.com/office/drawing/2014/main" id="{A66FFF3B-48CD-300B-9895-F02A41A48AD4}"/>
              </a:ext>
            </a:extLst>
          </p:cNvPr>
          <p:cNvSpPr>
            <a:spLocks noGrp="1"/>
          </p:cNvSpPr>
          <p:nvPr>
            <p:ph sz="half" idx="2"/>
          </p:nvPr>
        </p:nvSpPr>
        <p:spPr>
          <a:xfrm>
            <a:off x="718077" y="1231900"/>
            <a:ext cx="9832496" cy="4955385"/>
          </a:xfrm>
        </p:spPr>
        <p:txBody>
          <a:bodyPr>
            <a:noAutofit/>
          </a:bodyPr>
          <a:lstStyle/>
          <a:p>
            <a:pPr marL="0" indent="0">
              <a:buNone/>
            </a:pPr>
            <a:r>
              <a:rPr lang="en-US" sz="2400" b="1" dirty="0">
                <a:ea typeface="Calibri"/>
                <a:cs typeface="Calibri"/>
              </a:rPr>
              <a:t>The Administration has reviewed and developed the budget as presented.  During the course of the budget preparation, reductions were incorporated.  Any further reductions would have detrimental effects on services to customers and the recouping of revenue to support the budget.  </a:t>
            </a:r>
          </a:p>
        </p:txBody>
      </p:sp>
    </p:spTree>
    <p:extLst>
      <p:ext uri="{BB962C8B-B14F-4D97-AF65-F5344CB8AC3E}">
        <p14:creationId xmlns:p14="http://schemas.microsoft.com/office/powerpoint/2010/main" val="3379546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63019" y="1382005"/>
            <a:ext cx="10786006" cy="4811409"/>
          </a:xfrm>
        </p:spPr>
        <p:txBody>
          <a:bodyPr>
            <a:normAutofit/>
          </a:bodyPr>
          <a:lstStyle/>
          <a:p>
            <a:pPr marL="0" indent="0">
              <a:buNone/>
            </a:pPr>
            <a:r>
              <a:rPr lang="en-US" sz="2000" dirty="0">
                <a:latin typeface="Calibri"/>
                <a:ea typeface="Calibri"/>
                <a:cs typeface="Calibri"/>
              </a:rPr>
              <a:t>While understanding the City previously referred to the fund balance as the unassigned fund balance, and now per Ord# 18-045, the Tax Stabilization Reserve Fund was created to establish future tax stabilization for the General Fund, and Ord# 22-038 established the parameters such as: appropriations may be made from the tax stabilization reserve as necessary in order to pay city obligations and limit the need to increase taxes when authorized by city council by ordinance, with exception of pension, debt service, and the true-up agreement with NCC for the waste water treatment plant; please share if there is a city policy for replenishing if the reserve was to get below a certain amount. </a:t>
            </a:r>
          </a:p>
          <a:p>
            <a:pPr marL="0" indent="0">
              <a:buNone/>
            </a:pPr>
            <a:endParaRPr lang="en-US" sz="2000" dirty="0">
              <a:latin typeface="Calibri"/>
              <a:ea typeface="Calibri"/>
              <a:cs typeface="Calibri"/>
            </a:endParaRPr>
          </a:p>
          <a:p>
            <a:pPr marL="0" indent="0">
              <a:buNone/>
            </a:pPr>
            <a:r>
              <a:rPr lang="en-US" sz="1800" b="1" dirty="0">
                <a:latin typeface="Calibri"/>
                <a:ea typeface="Calibri"/>
                <a:cs typeface="Calibri"/>
              </a:rPr>
              <a:t>There is no official policy for the replenishment of the fund balance or tax stabilization reserve.  However, we follow guidelines established by bond rating agencies to maintain at least a 25% total fund balance (very strong/ Moodys) relative to revenue in order to meet unanticipated reductions in revenue during the year. </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975451"/>
            <a:ext cx="1811339" cy="473825"/>
          </a:xfrm>
        </p:spPr>
        <p:txBody>
          <a:bodyPr>
            <a:normAutofit/>
          </a:bodyPr>
          <a:lstStyle/>
          <a:p>
            <a:r>
              <a:rPr lang="en-US" sz="2000"/>
              <a:t>Question 2. </a:t>
            </a:r>
          </a:p>
        </p:txBody>
      </p:sp>
      <p:sp>
        <p:nvSpPr>
          <p:cNvPr id="5" name="Slide Number Placeholder 4">
            <a:extLst>
              <a:ext uri="{FF2B5EF4-FFF2-40B4-BE49-F238E27FC236}">
                <a16:creationId xmlns:a16="http://schemas.microsoft.com/office/drawing/2014/main" id="{C46BF0F6-E57F-4EFC-B2BA-BDA88AACB4C9}"/>
              </a:ext>
            </a:extLst>
          </p:cNvPr>
          <p:cNvSpPr>
            <a:spLocks noGrp="1"/>
          </p:cNvSpPr>
          <p:nvPr>
            <p:ph type="sldNum" sz="quarter" idx="12"/>
          </p:nvPr>
        </p:nvSpPr>
        <p:spPr/>
        <p:txBody>
          <a:bodyPr/>
          <a:lstStyle/>
          <a:p>
            <a:fld id="{EA92FC10-7FA6-42BC-9A9E-94AE6167F2C9}" type="slidenum">
              <a:rPr lang="en-US" smtClean="0"/>
              <a:t>15</a:t>
            </a:fld>
            <a:endParaRPr lang="en-US"/>
          </a:p>
        </p:txBody>
      </p:sp>
    </p:spTree>
    <p:extLst>
      <p:ext uri="{BB962C8B-B14F-4D97-AF65-F5344CB8AC3E}">
        <p14:creationId xmlns:p14="http://schemas.microsoft.com/office/powerpoint/2010/main" val="4113024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BF65-BFA2-6E57-1F06-AAF957CE19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8E128F-5BE5-81CA-6810-4B62E44F1ED2}"/>
              </a:ext>
            </a:extLst>
          </p:cNvPr>
          <p:cNvSpPr>
            <a:spLocks noGrp="1"/>
          </p:cNvSpPr>
          <p:nvPr>
            <p:ph sz="half" idx="13"/>
          </p:nvPr>
        </p:nvSpPr>
        <p:spPr>
          <a:xfrm>
            <a:off x="210078" y="727793"/>
            <a:ext cx="1811339" cy="473825"/>
          </a:xfrm>
        </p:spPr>
        <p:txBody>
          <a:bodyPr vert="horz" lIns="91440" tIns="45720" rIns="91440" bIns="45720" rtlCol="0" anchor="t">
            <a:normAutofit/>
          </a:bodyPr>
          <a:lstStyle/>
          <a:p>
            <a:r>
              <a:rPr lang="en-US" sz="2000"/>
              <a:t>Question 2. </a:t>
            </a:r>
            <a:endParaRPr lang="en-US"/>
          </a:p>
        </p:txBody>
      </p:sp>
      <p:sp>
        <p:nvSpPr>
          <p:cNvPr id="5" name="Slide Number Placeholder 4">
            <a:extLst>
              <a:ext uri="{FF2B5EF4-FFF2-40B4-BE49-F238E27FC236}">
                <a16:creationId xmlns:a16="http://schemas.microsoft.com/office/drawing/2014/main" id="{2660D006-02FD-6424-DF4D-0F06EC8CBE42}"/>
              </a:ext>
            </a:extLst>
          </p:cNvPr>
          <p:cNvSpPr>
            <a:spLocks noGrp="1"/>
          </p:cNvSpPr>
          <p:nvPr>
            <p:ph type="sldNum" sz="quarter" idx="12"/>
          </p:nvPr>
        </p:nvSpPr>
        <p:spPr/>
        <p:txBody>
          <a:bodyPr/>
          <a:lstStyle/>
          <a:p>
            <a:fld id="{EA92FC10-7FA6-42BC-9A9E-94AE6167F2C9}" type="slidenum">
              <a:rPr lang="en-US" smtClean="0"/>
              <a:t>16</a:t>
            </a:fld>
            <a:endParaRPr lang="en-US"/>
          </a:p>
        </p:txBody>
      </p:sp>
      <p:sp>
        <p:nvSpPr>
          <p:cNvPr id="6" name="TextBox 5">
            <a:extLst>
              <a:ext uri="{FF2B5EF4-FFF2-40B4-BE49-F238E27FC236}">
                <a16:creationId xmlns:a16="http://schemas.microsoft.com/office/drawing/2014/main" id="{EA665F2E-24CA-A1D5-AA0C-17330CF6374F}"/>
              </a:ext>
            </a:extLst>
          </p:cNvPr>
          <p:cNvSpPr txBox="1"/>
          <p:nvPr/>
        </p:nvSpPr>
        <p:spPr>
          <a:xfrm>
            <a:off x="641878" y="1092735"/>
            <a:ext cx="10908243" cy="3477875"/>
          </a:xfrm>
          <a:prstGeom prst="rect">
            <a:avLst/>
          </a:prstGeom>
          <a:noFill/>
        </p:spPr>
        <p:txBody>
          <a:bodyPr wrap="square" lIns="91440" tIns="45720" rIns="91440" bIns="45720" anchor="t">
            <a:spAutoFit/>
          </a:bodyPr>
          <a:lstStyle/>
          <a:p>
            <a:pPr marL="342900" indent="-342900">
              <a:buAutoNum type="alphaLcPeriod"/>
            </a:pPr>
            <a:r>
              <a:rPr lang="en-US" sz="1600" b="0" i="0" u="none" strike="noStrike" baseline="0" dirty="0">
                <a:solidFill>
                  <a:srgbClr val="000000"/>
                </a:solidFill>
                <a:latin typeface="Calibri"/>
                <a:ea typeface="Calibri"/>
                <a:cs typeface="Calibri"/>
              </a:rPr>
              <a:t>Specify the last time city withdrew </a:t>
            </a:r>
            <a:r>
              <a:rPr lang="en-US" sz="1600" b="1" i="0" u="none" strike="noStrike" baseline="0" dirty="0">
                <a:solidFill>
                  <a:srgbClr val="000000"/>
                </a:solidFill>
                <a:latin typeface="Calibri"/>
                <a:ea typeface="Calibri"/>
                <a:cs typeface="Calibri"/>
              </a:rPr>
              <a:t>$20M </a:t>
            </a:r>
            <a:r>
              <a:rPr lang="en-US" sz="1600" b="0" i="0" u="none" strike="noStrike" baseline="0" dirty="0">
                <a:solidFill>
                  <a:srgbClr val="000000"/>
                </a:solidFill>
                <a:latin typeface="Calibri"/>
                <a:ea typeface="Calibri"/>
                <a:cs typeface="Calibri"/>
              </a:rPr>
              <a:t>or more from the Tax Stabilization Fund and share the</a:t>
            </a:r>
            <a:endParaRPr lang="en-US" dirty="0"/>
          </a:p>
          <a:p>
            <a:r>
              <a:rPr lang="en-US" sz="1600" dirty="0">
                <a:solidFill>
                  <a:srgbClr val="000000"/>
                </a:solidFill>
                <a:latin typeface="Calibri"/>
                <a:ea typeface="Calibri"/>
                <a:cs typeface="Calibri"/>
              </a:rPr>
              <a:t>      </a:t>
            </a:r>
            <a:r>
              <a:rPr lang="en-US" sz="1600" b="0" i="0" u="none" strike="noStrike" baseline="0" dirty="0">
                <a:solidFill>
                  <a:srgbClr val="000000"/>
                </a:solidFill>
                <a:latin typeface="Calibri"/>
                <a:ea typeface="Calibri"/>
                <a:cs typeface="Calibri"/>
              </a:rPr>
              <a:t> purpose. </a:t>
            </a:r>
          </a:p>
          <a:p>
            <a:endParaRPr lang="en-US" b="1" dirty="0"/>
          </a:p>
          <a:p>
            <a:r>
              <a:rPr lang="en-US" b="1" dirty="0">
                <a:ea typeface="Calibri"/>
                <a:cs typeface="Calibri"/>
              </a:rPr>
              <a:t>This is the first time since the establishment of the Tax Stabilization Reserve in 2018 we have had a sufficient fund balance to allocate $20 million or more for budget purposes and still maintain well over 25% in total fund balance. </a:t>
            </a:r>
          </a:p>
          <a:p>
            <a:endParaRPr lang="en-US" sz="1600" b="0" i="0" u="none" strike="noStrike" baseline="0" dirty="0">
              <a:solidFill>
                <a:srgbClr val="FF0000"/>
              </a:solidFill>
              <a:latin typeface="Calibri"/>
              <a:ea typeface="Calibri"/>
              <a:cs typeface="Calibri"/>
            </a:endParaRPr>
          </a:p>
          <a:p>
            <a:pPr marL="342900" indent="-342900">
              <a:buAutoNum type="alphaLcPeriod" startAt="2"/>
            </a:pPr>
            <a:r>
              <a:rPr lang="en-US" sz="1600" b="0" i="0" u="none" strike="noStrike" baseline="0" dirty="0">
                <a:solidFill>
                  <a:srgbClr val="000000"/>
                </a:solidFill>
                <a:latin typeface="Calibri"/>
                <a:ea typeface="Calibri"/>
                <a:cs typeface="Calibri"/>
              </a:rPr>
              <a:t>Share the last time the city did a Property Tax Rate increase, and if any type of reserve funds were</a:t>
            </a:r>
          </a:p>
          <a:p>
            <a:r>
              <a:rPr lang="en-US" sz="1600" b="0" i="0" u="none" strike="noStrike" baseline="0" dirty="0">
                <a:solidFill>
                  <a:srgbClr val="000000"/>
                </a:solidFill>
                <a:latin typeface="Calibri"/>
                <a:ea typeface="Calibri"/>
                <a:cs typeface="Calibri"/>
              </a:rPr>
              <a:t>      used to ease any of the tax burden </a:t>
            </a:r>
            <a:r>
              <a:rPr lang="en-US" sz="1600" b="0" i="1" u="none" strike="noStrike" baseline="0" dirty="0">
                <a:solidFill>
                  <a:srgbClr val="000000"/>
                </a:solidFill>
                <a:latin typeface="Calibri"/>
                <a:ea typeface="Calibri"/>
                <a:cs typeface="Calibri"/>
              </a:rPr>
              <a:t>(please explain why or why not). </a:t>
            </a:r>
          </a:p>
          <a:p>
            <a:endParaRPr lang="en-US" sz="1600" b="1" dirty="0">
              <a:latin typeface="Calibri"/>
              <a:ea typeface="Calibri"/>
              <a:cs typeface="Calibri"/>
            </a:endParaRPr>
          </a:p>
          <a:p>
            <a:r>
              <a:rPr lang="en-US" b="1" dirty="0">
                <a:latin typeface="Calibri"/>
                <a:ea typeface="Calibri"/>
                <a:cs typeface="Calibri"/>
              </a:rPr>
              <a:t>The last time we had a property increase was 2023 of 6%. While we have used TSR to balance the proposed budget (spending authority), we have not had to use the reserve to meet actual spending. </a:t>
            </a:r>
            <a:endParaRPr lang="en-US" b="1" u="none" strike="noStrike" baseline="0" dirty="0">
              <a:latin typeface="Calibri"/>
              <a:ea typeface="Calibri"/>
              <a:cs typeface="Calibri"/>
            </a:endParaRPr>
          </a:p>
          <a:p>
            <a:pPr marL="342900" indent="-342900">
              <a:buFont typeface="+mj-lt"/>
              <a:buAutoNum type="alphaLcPeriod"/>
            </a:pPr>
            <a:endParaRPr lang="en-US" sz="1600" b="1" u="none" strike="noStrike" baseline="0" dirty="0">
              <a:solidFill>
                <a:srgbClr val="000000"/>
              </a:solidFill>
              <a:latin typeface="Calibri"/>
              <a:ea typeface="Calibri"/>
              <a:cs typeface="Calibri"/>
            </a:endParaRPr>
          </a:p>
        </p:txBody>
      </p:sp>
    </p:spTree>
    <p:extLst>
      <p:ext uri="{BB962C8B-B14F-4D97-AF65-F5344CB8AC3E}">
        <p14:creationId xmlns:p14="http://schemas.microsoft.com/office/powerpoint/2010/main" val="1641073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E3FA7-2DE5-8CEC-22DE-309CEAA88F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89EB91-F1F9-E318-1CEC-32BE23D6AF0B}"/>
              </a:ext>
            </a:extLst>
          </p:cNvPr>
          <p:cNvSpPr>
            <a:spLocks noGrp="1"/>
          </p:cNvSpPr>
          <p:nvPr>
            <p:ph sz="half" idx="13"/>
          </p:nvPr>
        </p:nvSpPr>
        <p:spPr>
          <a:xfrm>
            <a:off x="210078" y="727793"/>
            <a:ext cx="1811339" cy="473825"/>
          </a:xfrm>
        </p:spPr>
        <p:txBody>
          <a:bodyPr vert="horz" lIns="91440" tIns="45720" rIns="91440" bIns="45720" rtlCol="0" anchor="t">
            <a:normAutofit/>
          </a:bodyPr>
          <a:lstStyle/>
          <a:p>
            <a:r>
              <a:rPr lang="en-US" sz="2000"/>
              <a:t>Question 2. </a:t>
            </a:r>
            <a:endParaRPr lang="en-US"/>
          </a:p>
        </p:txBody>
      </p:sp>
      <p:sp>
        <p:nvSpPr>
          <p:cNvPr id="5" name="Slide Number Placeholder 4">
            <a:extLst>
              <a:ext uri="{FF2B5EF4-FFF2-40B4-BE49-F238E27FC236}">
                <a16:creationId xmlns:a16="http://schemas.microsoft.com/office/drawing/2014/main" id="{C0F6616D-2ED3-E708-0505-EAA5DB3C1D4B}"/>
              </a:ext>
            </a:extLst>
          </p:cNvPr>
          <p:cNvSpPr>
            <a:spLocks noGrp="1"/>
          </p:cNvSpPr>
          <p:nvPr>
            <p:ph type="sldNum" sz="quarter" idx="12"/>
          </p:nvPr>
        </p:nvSpPr>
        <p:spPr/>
        <p:txBody>
          <a:bodyPr/>
          <a:lstStyle/>
          <a:p>
            <a:fld id="{EA92FC10-7FA6-42BC-9A9E-94AE6167F2C9}" type="slidenum">
              <a:rPr lang="en-US" smtClean="0"/>
              <a:t>17</a:t>
            </a:fld>
            <a:endParaRPr lang="en-US"/>
          </a:p>
        </p:txBody>
      </p:sp>
      <p:sp>
        <p:nvSpPr>
          <p:cNvPr id="6" name="TextBox 5">
            <a:extLst>
              <a:ext uri="{FF2B5EF4-FFF2-40B4-BE49-F238E27FC236}">
                <a16:creationId xmlns:a16="http://schemas.microsoft.com/office/drawing/2014/main" id="{3E7E192E-3D1C-67E6-49C7-77AF98C829A8}"/>
              </a:ext>
            </a:extLst>
          </p:cNvPr>
          <p:cNvSpPr txBox="1"/>
          <p:nvPr/>
        </p:nvSpPr>
        <p:spPr>
          <a:xfrm>
            <a:off x="641878" y="1092735"/>
            <a:ext cx="10908243" cy="2862322"/>
          </a:xfrm>
          <a:prstGeom prst="rect">
            <a:avLst/>
          </a:prstGeom>
          <a:noFill/>
        </p:spPr>
        <p:txBody>
          <a:bodyPr wrap="square" lIns="91440" tIns="45720" rIns="91440" bIns="45720" anchor="t">
            <a:spAutoFit/>
          </a:bodyPr>
          <a:lstStyle/>
          <a:p>
            <a:pPr marL="342900" indent="-342900">
              <a:buFont typeface="+mj-lt"/>
              <a:buAutoNum type="alphaLcPeriod"/>
            </a:pPr>
            <a:endParaRPr lang="en-US" sz="1600" b="1" u="none" strike="noStrike" baseline="0" dirty="0">
              <a:solidFill>
                <a:srgbClr val="000000"/>
              </a:solidFill>
              <a:latin typeface="Calibri"/>
              <a:ea typeface="Calibri"/>
              <a:cs typeface="Calibri"/>
            </a:endParaRPr>
          </a:p>
          <a:p>
            <a:pPr marL="342900" indent="-342900">
              <a:buAutoNum type="alphaLcPeriod" startAt="3"/>
            </a:pPr>
            <a:r>
              <a:rPr lang="en-US" sz="1600" b="0" i="0" u="none" strike="noStrike" baseline="0" dirty="0">
                <a:solidFill>
                  <a:srgbClr val="000000"/>
                </a:solidFill>
                <a:latin typeface="Calibri"/>
                <a:ea typeface="Calibri"/>
                <a:cs typeface="Calibri"/>
              </a:rPr>
              <a:t>Share within the last 6 years, if the city has deficit budgetary spending, meaning expenditures far</a:t>
            </a:r>
          </a:p>
          <a:p>
            <a:r>
              <a:rPr lang="en-US" sz="1600" dirty="0">
                <a:solidFill>
                  <a:srgbClr val="000000"/>
                </a:solidFill>
                <a:latin typeface="Calibri"/>
                <a:ea typeface="Calibri"/>
                <a:cs typeface="Calibri"/>
              </a:rPr>
              <a:t>     </a:t>
            </a:r>
            <a:r>
              <a:rPr lang="en-US" sz="1600" b="0" i="0" u="none" strike="noStrike" baseline="0" dirty="0">
                <a:solidFill>
                  <a:srgbClr val="000000"/>
                </a:solidFill>
                <a:latin typeface="Calibri"/>
                <a:ea typeface="Calibri"/>
                <a:cs typeface="Calibri"/>
              </a:rPr>
              <a:t> out pace actual revenues </a:t>
            </a:r>
            <a:r>
              <a:rPr lang="en-US" sz="1600" b="0" i="1" u="none" strike="noStrike" baseline="0" dirty="0">
                <a:solidFill>
                  <a:srgbClr val="000000"/>
                </a:solidFill>
                <a:latin typeface="Calibri"/>
                <a:ea typeface="Calibri"/>
                <a:cs typeface="Calibri"/>
              </a:rPr>
              <a:t>(excluding transfers in). </a:t>
            </a:r>
          </a:p>
          <a:p>
            <a:endParaRPr lang="en-US" sz="1600" b="0" i="1" u="none" strike="noStrike" baseline="0" dirty="0">
              <a:solidFill>
                <a:srgbClr val="000000"/>
              </a:solidFill>
              <a:latin typeface="Calibri"/>
              <a:ea typeface="Calibri"/>
              <a:cs typeface="Calibri"/>
            </a:endParaRPr>
          </a:p>
          <a:p>
            <a:r>
              <a:rPr lang="en-US" b="1" dirty="0">
                <a:latin typeface="Calibri"/>
                <a:ea typeface="Calibri"/>
                <a:cs typeface="Calibri"/>
              </a:rPr>
              <a:t>The table below shows that, over the past six years, revenue has consistently outpaced expenditure, resulting in no deficit</a:t>
            </a:r>
            <a:r>
              <a:rPr lang="en-US" sz="1600" b="1" dirty="0">
                <a:latin typeface="Calibri"/>
                <a:ea typeface="Calibri"/>
                <a:cs typeface="Calibri"/>
              </a:rPr>
              <a:t>.  </a:t>
            </a:r>
          </a:p>
          <a:p>
            <a:endParaRPr lang="en-US" sz="1600" b="0" i="1" u="none" strike="noStrike" baseline="0" dirty="0">
              <a:solidFill>
                <a:srgbClr val="000000"/>
              </a:solidFill>
              <a:latin typeface="Times New Roman" panose="02020603050405020304" pitchFamily="18" charset="0"/>
            </a:endParaRPr>
          </a:p>
          <a:p>
            <a:endParaRPr lang="en-US" sz="1600" b="0" i="0" u="none" strike="noStrike" baseline="0" dirty="0">
              <a:solidFill>
                <a:srgbClr val="000000"/>
              </a:solidFill>
              <a:latin typeface="Times New Roman" panose="02020603050405020304" pitchFamily="18" charset="0"/>
            </a:endParaRPr>
          </a:p>
          <a:p>
            <a:endParaRPr lang="en-US" sz="1600" b="0" i="0" u="none" strike="noStrike" baseline="0" dirty="0">
              <a:solidFill>
                <a:srgbClr val="000000"/>
              </a:solidFill>
              <a:latin typeface="Times New Roman" panose="02020603050405020304" pitchFamily="18" charset="0"/>
            </a:endParaRPr>
          </a:p>
          <a:p>
            <a:endParaRPr lang="en-US" sz="1600" b="0" i="0" u="none" strike="noStrike" baseline="0" dirty="0">
              <a:solidFill>
                <a:srgbClr val="000000"/>
              </a:solidFill>
              <a:latin typeface="Times New Roman" panose="02020603050405020304" pitchFamily="18" charset="0"/>
            </a:endParaRPr>
          </a:p>
          <a:p>
            <a:r>
              <a:rPr lang="en-US" sz="1600" b="0" i="0" u="none" strike="noStrike" baseline="0" dirty="0">
                <a:solidFill>
                  <a:srgbClr val="000000"/>
                </a:solidFill>
                <a:latin typeface="Times New Roman"/>
                <a:cs typeface="Times New Roman"/>
              </a:rPr>
              <a:t>	</a:t>
            </a:r>
          </a:p>
        </p:txBody>
      </p:sp>
      <p:graphicFrame>
        <p:nvGraphicFramePr>
          <p:cNvPr id="7" name="Table 6">
            <a:extLst>
              <a:ext uri="{FF2B5EF4-FFF2-40B4-BE49-F238E27FC236}">
                <a16:creationId xmlns:a16="http://schemas.microsoft.com/office/drawing/2014/main" id="{9DF302F1-1E98-B9BA-251B-7D8E3DEB39A1}"/>
              </a:ext>
            </a:extLst>
          </p:cNvPr>
          <p:cNvGraphicFramePr>
            <a:graphicFrameLocks noGrp="1"/>
          </p:cNvGraphicFramePr>
          <p:nvPr>
            <p:extLst>
              <p:ext uri="{D42A27DB-BD31-4B8C-83A1-F6EECF244321}">
                <p14:modId xmlns:p14="http://schemas.microsoft.com/office/powerpoint/2010/main" val="490111717"/>
              </p:ext>
            </p:extLst>
          </p:nvPr>
        </p:nvGraphicFramePr>
        <p:xfrm>
          <a:off x="1946664" y="2983011"/>
          <a:ext cx="6806310" cy="2014227"/>
        </p:xfrm>
        <a:graphic>
          <a:graphicData uri="http://schemas.openxmlformats.org/drawingml/2006/table">
            <a:tbl>
              <a:tblPr/>
              <a:tblGrid>
                <a:gridCol w="1497067">
                  <a:extLst>
                    <a:ext uri="{9D8B030D-6E8A-4147-A177-3AD203B41FA5}">
                      <a16:colId xmlns:a16="http://schemas.microsoft.com/office/drawing/2014/main" val="2068546328"/>
                    </a:ext>
                  </a:extLst>
                </a:gridCol>
                <a:gridCol w="1582615">
                  <a:extLst>
                    <a:ext uri="{9D8B030D-6E8A-4147-A177-3AD203B41FA5}">
                      <a16:colId xmlns:a16="http://schemas.microsoft.com/office/drawing/2014/main" val="578430643"/>
                    </a:ext>
                  </a:extLst>
                </a:gridCol>
                <a:gridCol w="2051168">
                  <a:extLst>
                    <a:ext uri="{9D8B030D-6E8A-4147-A177-3AD203B41FA5}">
                      <a16:colId xmlns:a16="http://schemas.microsoft.com/office/drawing/2014/main" val="1693676464"/>
                    </a:ext>
                  </a:extLst>
                </a:gridCol>
                <a:gridCol w="1675460">
                  <a:extLst>
                    <a:ext uri="{9D8B030D-6E8A-4147-A177-3AD203B41FA5}">
                      <a16:colId xmlns:a16="http://schemas.microsoft.com/office/drawing/2014/main" val="2074397922"/>
                    </a:ext>
                  </a:extLst>
                </a:gridCol>
              </a:tblGrid>
              <a:tr h="268759">
                <a:tc>
                  <a:txBody>
                    <a:bodyPr/>
                    <a:lstStyle/>
                    <a:p>
                      <a:pPr algn="r" fontAlgn="b">
                        <a:buNone/>
                      </a:pPr>
                      <a:r>
                        <a:rPr lang="en-US" sz="1400" b="1" i="0" u="none" strike="noStrike" dirty="0">
                          <a:solidFill>
                            <a:srgbClr val="000000"/>
                          </a:solidFill>
                          <a:effectLst/>
                          <a:latin typeface="Aptos Narrow" panose="020B0004020202020204" pitchFamily="34" charset="0"/>
                        </a:rPr>
                        <a:t>Fiscal Year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ED973"/>
                      </a:solidFill>
                      <a:prstDash val="solid"/>
                      <a:round/>
                      <a:headEnd type="none" w="med" len="med"/>
                      <a:tailEnd type="none" w="med" len="med"/>
                    </a:lnB>
                    <a:solidFill>
                      <a:srgbClr val="B5E6A2"/>
                    </a:solidFill>
                  </a:tcPr>
                </a:tc>
                <a:tc>
                  <a:txBody>
                    <a:bodyPr/>
                    <a:lstStyle/>
                    <a:p>
                      <a:pPr algn="r" fontAlgn="b">
                        <a:buNone/>
                      </a:pPr>
                      <a:r>
                        <a:rPr lang="en-US" sz="1400" b="1" i="0" u="none" strike="noStrike">
                          <a:solidFill>
                            <a:srgbClr val="000000"/>
                          </a:solidFill>
                          <a:effectLst/>
                          <a:latin typeface="Aptos Narrow" panose="020B0004020202020204" pitchFamily="34" charset="0"/>
                        </a:rPr>
                        <a:t>GF Revenue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ED973"/>
                      </a:solidFill>
                      <a:prstDash val="solid"/>
                      <a:round/>
                      <a:headEnd type="none" w="med" len="med"/>
                      <a:tailEnd type="none" w="med" len="med"/>
                    </a:lnB>
                    <a:solidFill>
                      <a:srgbClr val="B5E6A2"/>
                    </a:solidFill>
                  </a:tcPr>
                </a:tc>
                <a:tc>
                  <a:txBody>
                    <a:bodyPr/>
                    <a:lstStyle/>
                    <a:p>
                      <a:pPr algn="r" fontAlgn="b">
                        <a:buNone/>
                      </a:pPr>
                      <a:r>
                        <a:rPr lang="en-US" sz="1400" b="1" i="0" u="none" strike="noStrike">
                          <a:solidFill>
                            <a:srgbClr val="000000"/>
                          </a:solidFill>
                          <a:effectLst/>
                          <a:latin typeface="Aptos Narrow" panose="020B0004020202020204" pitchFamily="34" charset="0"/>
                        </a:rPr>
                        <a:t>GF Expenditure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ED973"/>
                      </a:solidFill>
                      <a:prstDash val="solid"/>
                      <a:round/>
                      <a:headEnd type="none" w="med" len="med"/>
                      <a:tailEnd type="none" w="med" len="med"/>
                    </a:lnB>
                    <a:solidFill>
                      <a:srgbClr val="B5E6A2"/>
                    </a:solidFill>
                  </a:tcPr>
                </a:tc>
                <a:tc>
                  <a:txBody>
                    <a:bodyPr/>
                    <a:lstStyle/>
                    <a:p>
                      <a:pPr algn="r" fontAlgn="b">
                        <a:buNone/>
                      </a:pPr>
                      <a:r>
                        <a:rPr lang="en-US" sz="1400" b="1" i="0" u="none" strike="noStrike">
                          <a:solidFill>
                            <a:srgbClr val="000000"/>
                          </a:solidFill>
                          <a:effectLst/>
                          <a:latin typeface="Aptos Narrow" panose="020B0004020202020204" pitchFamily="34" charset="0"/>
                        </a:rPr>
                        <a:t>Income/(Loss)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8ED973"/>
                      </a:solidFill>
                      <a:prstDash val="solid"/>
                      <a:round/>
                      <a:headEnd type="none" w="med" len="med"/>
                      <a:tailEnd type="none" w="med" len="med"/>
                    </a:lnB>
                    <a:solidFill>
                      <a:srgbClr val="B5E6A2"/>
                    </a:solidFill>
                  </a:tcPr>
                </a:tc>
                <a:extLst>
                  <a:ext uri="{0D108BD9-81ED-4DB2-BD59-A6C34878D82A}">
                    <a16:rowId xmlns:a16="http://schemas.microsoft.com/office/drawing/2014/main" val="765049467"/>
                  </a:ext>
                </a:extLst>
              </a:tr>
              <a:tr h="377412">
                <a:tc>
                  <a:txBody>
                    <a:bodyPr/>
                    <a:lstStyle/>
                    <a:p>
                      <a:pPr algn="r" fontAlgn="b">
                        <a:buNone/>
                      </a:pPr>
                      <a:r>
                        <a:rPr lang="en-US" sz="1400" b="0" i="0" u="none" strike="noStrike" dirty="0">
                          <a:solidFill>
                            <a:srgbClr val="000000"/>
                          </a:solidFill>
                          <a:effectLst/>
                          <a:latin typeface="Aptos Narrow" panose="020B0004020202020204" pitchFamily="34" charset="0"/>
                        </a:rPr>
                        <a:t>2025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ED97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0" i="0" u="none" strike="noStrike" dirty="0">
                          <a:solidFill>
                            <a:srgbClr val="000000"/>
                          </a:solidFill>
                          <a:effectLst/>
                          <a:latin typeface="Aptos Narrow" panose="020B0004020202020204" pitchFamily="34" charset="0"/>
                        </a:rPr>
                        <a:t>      203,427,012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ED97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0" i="0" u="none" strike="noStrike">
                          <a:solidFill>
                            <a:srgbClr val="000000"/>
                          </a:solidFill>
                          <a:effectLst/>
                          <a:latin typeface="Aptos Narrow" panose="020B0004020202020204" pitchFamily="34" charset="0"/>
                        </a:rPr>
                        <a:t>             195,603,322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ED97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0" i="0" u="none" strike="noStrike" dirty="0">
                          <a:solidFill>
                            <a:srgbClr val="000000"/>
                          </a:solidFill>
                          <a:effectLst/>
                          <a:latin typeface="Aptos Narrow" panose="020B0004020202020204" pitchFamily="34" charset="0"/>
                        </a:rPr>
                        <a:t>                7,823,690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8ED97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3698695033"/>
                  </a:ext>
                </a:extLst>
              </a:tr>
              <a:tr h="268759">
                <a:tc>
                  <a:txBody>
                    <a:bodyPr/>
                    <a:lstStyle/>
                    <a:p>
                      <a:pPr algn="r" fontAlgn="b">
                        <a:buNone/>
                      </a:pPr>
                      <a:r>
                        <a:rPr lang="en-US" sz="1400" b="0" i="0" u="none" strike="noStrike" dirty="0">
                          <a:solidFill>
                            <a:srgbClr val="000000"/>
                          </a:solidFill>
                          <a:effectLst/>
                          <a:latin typeface="Aptos Narrow" panose="020B0004020202020204" pitchFamily="34" charset="0"/>
                        </a:rPr>
                        <a:t>2024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      203,993,911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             183,701,579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             20,292,332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4320516"/>
                  </a:ext>
                </a:extLst>
              </a:tr>
              <a:tr h="268759">
                <a:tc>
                  <a:txBody>
                    <a:bodyPr/>
                    <a:lstStyle/>
                    <a:p>
                      <a:pPr algn="r" fontAlgn="b">
                        <a:buNone/>
                      </a:pPr>
                      <a:r>
                        <a:rPr lang="en-US" sz="1400" b="0" i="0" u="none" strike="noStrike" dirty="0">
                          <a:solidFill>
                            <a:srgbClr val="000000"/>
                          </a:solidFill>
                          <a:effectLst/>
                          <a:latin typeface="Aptos Narrow" panose="020B0004020202020204" pitchFamily="34" charset="0"/>
                        </a:rPr>
                        <a:t>2023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0" i="0" u="none" strike="noStrike">
                          <a:solidFill>
                            <a:srgbClr val="000000"/>
                          </a:solidFill>
                          <a:effectLst/>
                          <a:latin typeface="Aptos Narrow" panose="020B0004020202020204" pitchFamily="34" charset="0"/>
                        </a:rPr>
                        <a:t>      199,489,413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0" i="0" u="none" strike="noStrike" dirty="0">
                          <a:solidFill>
                            <a:srgbClr val="000000"/>
                          </a:solidFill>
                          <a:effectLst/>
                          <a:latin typeface="Aptos Narrow" panose="020B0004020202020204" pitchFamily="34" charset="0"/>
                        </a:rPr>
                        <a:t>             174,897,705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0" i="0" u="none" strike="noStrike">
                          <a:solidFill>
                            <a:srgbClr val="000000"/>
                          </a:solidFill>
                          <a:effectLst/>
                          <a:latin typeface="Aptos Narrow" panose="020B0004020202020204" pitchFamily="34" charset="0"/>
                        </a:rPr>
                        <a:t>             24,591,708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606250334"/>
                  </a:ext>
                </a:extLst>
              </a:tr>
              <a:tr h="268759">
                <a:tc>
                  <a:txBody>
                    <a:bodyPr/>
                    <a:lstStyle/>
                    <a:p>
                      <a:pPr algn="r" fontAlgn="b">
                        <a:buNone/>
                      </a:pPr>
                      <a:r>
                        <a:rPr lang="en-US" sz="1400" b="0" i="0" u="none" strike="noStrike">
                          <a:solidFill>
                            <a:srgbClr val="000000"/>
                          </a:solidFill>
                          <a:effectLst/>
                          <a:latin typeface="Aptos Narrow" panose="020B0004020202020204" pitchFamily="34" charset="0"/>
                        </a:rPr>
                        <a:t>2022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      181,918,584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             171,502,042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             10,416,542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7701385"/>
                  </a:ext>
                </a:extLst>
              </a:tr>
              <a:tr h="268759">
                <a:tc>
                  <a:txBody>
                    <a:bodyPr/>
                    <a:lstStyle/>
                    <a:p>
                      <a:pPr algn="r" fontAlgn="b">
                        <a:buNone/>
                      </a:pPr>
                      <a:r>
                        <a:rPr lang="en-US" sz="1400" b="0" i="0" u="none" strike="noStrike" dirty="0">
                          <a:solidFill>
                            <a:srgbClr val="000000"/>
                          </a:solidFill>
                          <a:effectLst/>
                          <a:latin typeface="Aptos Narrow" panose="020B0004020202020204" pitchFamily="34" charset="0"/>
                        </a:rPr>
                        <a:t>2021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0" i="0" u="none" strike="noStrike">
                          <a:solidFill>
                            <a:srgbClr val="000000"/>
                          </a:solidFill>
                          <a:effectLst/>
                          <a:latin typeface="Aptos Narrow" panose="020B0004020202020204" pitchFamily="34" charset="0"/>
                        </a:rPr>
                        <a:t>      175,171,282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0" i="0" u="none" strike="noStrike">
                          <a:solidFill>
                            <a:srgbClr val="000000"/>
                          </a:solidFill>
                          <a:effectLst/>
                          <a:latin typeface="Aptos Narrow" panose="020B0004020202020204" pitchFamily="34" charset="0"/>
                        </a:rPr>
                        <a:t>             159,776,923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0" i="0" u="none" strike="noStrike" dirty="0">
                          <a:solidFill>
                            <a:srgbClr val="000000"/>
                          </a:solidFill>
                          <a:effectLst/>
                          <a:latin typeface="Aptos Narrow" panose="020B0004020202020204" pitchFamily="34" charset="0"/>
                        </a:rPr>
                        <a:t>             15,394,359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1819375817"/>
                  </a:ext>
                </a:extLst>
              </a:tr>
              <a:tr h="293020">
                <a:tc>
                  <a:txBody>
                    <a:bodyPr/>
                    <a:lstStyle/>
                    <a:p>
                      <a:pPr algn="r" fontAlgn="b">
                        <a:buNone/>
                      </a:pPr>
                      <a:r>
                        <a:rPr lang="en-US" sz="1400" b="0" i="0" u="none" strike="noStrike" dirty="0">
                          <a:solidFill>
                            <a:srgbClr val="000000"/>
                          </a:solidFill>
                          <a:effectLst/>
                          <a:latin typeface="Aptos Narrow" panose="020B0004020202020204" pitchFamily="34" charset="0"/>
                        </a:rPr>
                        <a:t>2020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      167,198,744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             163,786,254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                3,412,490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768215"/>
                  </a:ext>
                </a:extLst>
              </a:tr>
            </a:tbl>
          </a:graphicData>
        </a:graphic>
      </p:graphicFrame>
    </p:spTree>
    <p:extLst>
      <p:ext uri="{BB962C8B-B14F-4D97-AF65-F5344CB8AC3E}">
        <p14:creationId xmlns:p14="http://schemas.microsoft.com/office/powerpoint/2010/main" val="4251542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4D0DE-DF3C-CAEF-383B-A49ADF1247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319F87-B70F-EB36-5ABB-1C36BE5E49B9}"/>
              </a:ext>
            </a:extLst>
          </p:cNvPr>
          <p:cNvSpPr>
            <a:spLocks noGrp="1"/>
          </p:cNvSpPr>
          <p:nvPr>
            <p:ph sz="half" idx="13"/>
          </p:nvPr>
        </p:nvSpPr>
        <p:spPr>
          <a:xfrm>
            <a:off x="188911" y="875960"/>
            <a:ext cx="1811339" cy="473825"/>
          </a:xfrm>
        </p:spPr>
        <p:txBody>
          <a:bodyPr>
            <a:normAutofit/>
          </a:bodyPr>
          <a:lstStyle/>
          <a:p>
            <a:r>
              <a:rPr lang="en-US" sz="2000"/>
              <a:t>Question 2. </a:t>
            </a:r>
          </a:p>
        </p:txBody>
      </p:sp>
      <p:sp>
        <p:nvSpPr>
          <p:cNvPr id="5" name="Slide Number Placeholder 4">
            <a:extLst>
              <a:ext uri="{FF2B5EF4-FFF2-40B4-BE49-F238E27FC236}">
                <a16:creationId xmlns:a16="http://schemas.microsoft.com/office/drawing/2014/main" id="{5BA0B3C7-2F1F-7779-EFC6-98BD8DE57F8E}"/>
              </a:ext>
            </a:extLst>
          </p:cNvPr>
          <p:cNvSpPr>
            <a:spLocks noGrp="1"/>
          </p:cNvSpPr>
          <p:nvPr>
            <p:ph type="sldNum" sz="quarter" idx="12"/>
          </p:nvPr>
        </p:nvSpPr>
        <p:spPr/>
        <p:txBody>
          <a:bodyPr/>
          <a:lstStyle/>
          <a:p>
            <a:fld id="{EA92FC10-7FA6-42BC-9A9E-94AE6167F2C9}" type="slidenum">
              <a:rPr lang="en-US" smtClean="0"/>
              <a:t>18</a:t>
            </a:fld>
            <a:endParaRPr lang="en-US"/>
          </a:p>
        </p:txBody>
      </p:sp>
      <p:sp>
        <p:nvSpPr>
          <p:cNvPr id="6" name="TextBox 5">
            <a:extLst>
              <a:ext uri="{FF2B5EF4-FFF2-40B4-BE49-F238E27FC236}">
                <a16:creationId xmlns:a16="http://schemas.microsoft.com/office/drawing/2014/main" id="{C3709DE5-67EA-8196-AE00-D2E2C97004AA}"/>
              </a:ext>
            </a:extLst>
          </p:cNvPr>
          <p:cNvSpPr txBox="1"/>
          <p:nvPr/>
        </p:nvSpPr>
        <p:spPr>
          <a:xfrm>
            <a:off x="657224" y="772478"/>
            <a:ext cx="10711877" cy="5416868"/>
          </a:xfrm>
          <a:prstGeom prst="rect">
            <a:avLst/>
          </a:prstGeom>
          <a:noFill/>
        </p:spPr>
        <p:txBody>
          <a:bodyPr wrap="square" lIns="91440" tIns="45720" rIns="91440" bIns="45720" anchor="t">
            <a:spAutoFit/>
          </a:bodyPr>
          <a:lstStyle/>
          <a:p>
            <a:pPr algn="l"/>
            <a:endParaRPr lang="en-US" sz="2000" b="0" i="0" u="none" strike="noStrike" baseline="0" dirty="0">
              <a:solidFill>
                <a:srgbClr val="000000"/>
              </a:solidFill>
              <a:latin typeface="Times New Roman" panose="02020603050405020304" pitchFamily="18" charset="0"/>
            </a:endParaRPr>
          </a:p>
          <a:p>
            <a:r>
              <a:rPr lang="en-US" sz="2000" b="0" i="0" u="none" strike="noStrike" baseline="0" dirty="0">
                <a:solidFill>
                  <a:srgbClr val="000000"/>
                </a:solidFill>
                <a:latin typeface="Times New Roman"/>
                <a:cs typeface="Times New Roman"/>
              </a:rPr>
              <a:t> </a:t>
            </a:r>
            <a:endParaRPr lang="en-US" sz="1800" b="0" i="0" u="none" strike="noStrike" baseline="0" dirty="0">
              <a:solidFill>
                <a:srgbClr val="000000"/>
              </a:solidFill>
              <a:latin typeface="Times New Roman"/>
              <a:cs typeface="Times New Roman"/>
            </a:endParaRPr>
          </a:p>
          <a:p>
            <a:r>
              <a:rPr lang="en-US" sz="1600" dirty="0">
                <a:solidFill>
                  <a:srgbClr val="000000"/>
                </a:solidFill>
                <a:latin typeface="Times New Roman"/>
                <a:cs typeface="Times New Roman"/>
              </a:rPr>
              <a:t>d</a:t>
            </a:r>
            <a:r>
              <a:rPr lang="en-US" dirty="0">
                <a:solidFill>
                  <a:srgbClr val="000000"/>
                </a:solidFill>
                <a:latin typeface="Times New Roman"/>
                <a:cs typeface="Times New Roman"/>
              </a:rPr>
              <a:t>.</a:t>
            </a:r>
            <a:r>
              <a:rPr lang="en-US" sz="1600" dirty="0">
                <a:solidFill>
                  <a:srgbClr val="000000"/>
                </a:solidFill>
                <a:latin typeface="Times New Roman"/>
                <a:cs typeface="Times New Roman"/>
              </a:rPr>
              <a:t> </a:t>
            </a:r>
            <a:r>
              <a:rPr lang="en-US" dirty="0">
                <a:solidFill>
                  <a:srgbClr val="000000"/>
                </a:solidFill>
                <a:latin typeface="Calibri"/>
                <a:ea typeface="Calibri"/>
                <a:cs typeface="Calibri"/>
              </a:rPr>
              <a:t>S</a:t>
            </a:r>
            <a:r>
              <a:rPr lang="en-US" sz="1600" dirty="0">
                <a:solidFill>
                  <a:srgbClr val="000000"/>
                </a:solidFill>
                <a:latin typeface="Calibri"/>
                <a:ea typeface="Calibri"/>
                <a:cs typeface="Calibri"/>
              </a:rPr>
              <a:t>hare if any best GFOA practices have been established for the Tax Stabilization Reserve Fund.</a:t>
            </a:r>
          </a:p>
          <a:p>
            <a:endParaRPr lang="en-US" sz="1600" dirty="0">
              <a:solidFill>
                <a:srgbClr val="000000"/>
              </a:solidFill>
              <a:latin typeface="Calibri"/>
              <a:ea typeface="Calibri"/>
              <a:cs typeface="Calibri"/>
            </a:endParaRPr>
          </a:p>
          <a:p>
            <a:r>
              <a:rPr lang="en-US" sz="1600" b="1" dirty="0">
                <a:solidFill>
                  <a:srgbClr val="000000"/>
                </a:solidFill>
                <a:latin typeface="Calibri"/>
                <a:ea typeface="Calibri"/>
                <a:cs typeface="Calibri"/>
              </a:rPr>
              <a:t>GFOA recommends policy guidelines for reserves but does not prescribe specific percentages of reserve.  Instead, it cautions to have reserves available to meet 2-3 months of operating cost requirements as a floor. (For the General Fund this equals between $33.6 and $50.4 m; for the Water Sewer Fund, it equals between $15.9 and $23.8 m).  Further, it recommends sufficient funds to meet policy demands and cash liquidity issues and to meet fluctuating revenues, both short-term (revenue collection interruptions) and long-term (extended recession, etc.)</a:t>
            </a:r>
          </a:p>
          <a:p>
            <a:endParaRPr lang="en-US" sz="1600" dirty="0">
              <a:solidFill>
                <a:srgbClr val="000000"/>
              </a:solidFill>
              <a:latin typeface="Calibri"/>
              <a:ea typeface="Calibri"/>
              <a:cs typeface="Calibri"/>
            </a:endParaRPr>
          </a:p>
          <a:p>
            <a:r>
              <a:rPr lang="en-US" sz="1600" b="0" i="0" u="none" strike="noStrike" baseline="0" dirty="0">
                <a:solidFill>
                  <a:srgbClr val="000000"/>
                </a:solidFill>
                <a:latin typeface="Calibri"/>
                <a:ea typeface="Calibri"/>
                <a:cs typeface="Calibri"/>
              </a:rPr>
              <a:t>e. Specify the Economic Development Fund Balance changing from </a:t>
            </a:r>
            <a:r>
              <a:rPr lang="en-US" sz="1600" b="1" i="0" u="none" strike="noStrike" baseline="0" dirty="0">
                <a:solidFill>
                  <a:srgbClr val="000000"/>
                </a:solidFill>
                <a:latin typeface="Calibri"/>
                <a:ea typeface="Calibri"/>
                <a:cs typeface="Calibri"/>
              </a:rPr>
              <a:t>$1.8M </a:t>
            </a:r>
            <a:r>
              <a:rPr lang="en-US" sz="1600" b="0" i="0" u="none" strike="noStrike" baseline="0" dirty="0">
                <a:solidFill>
                  <a:srgbClr val="000000"/>
                </a:solidFill>
                <a:latin typeface="Calibri"/>
                <a:ea typeface="Calibri"/>
                <a:cs typeface="Calibri"/>
              </a:rPr>
              <a:t>in FY24 to </a:t>
            </a:r>
            <a:r>
              <a:rPr lang="en-US" sz="1600" b="1" i="0" u="none" strike="noStrike" baseline="0" dirty="0">
                <a:solidFill>
                  <a:srgbClr val="000000"/>
                </a:solidFill>
                <a:latin typeface="Calibri"/>
                <a:ea typeface="Calibri"/>
                <a:cs typeface="Calibri"/>
              </a:rPr>
              <a:t>$11.6M </a:t>
            </a:r>
            <a:r>
              <a:rPr lang="en-US" sz="1600" b="0" i="0" u="none" strike="noStrike" baseline="0" dirty="0">
                <a:solidFill>
                  <a:srgbClr val="000000"/>
                </a:solidFill>
                <a:latin typeface="Calibri"/>
                <a:ea typeface="Calibri"/>
                <a:cs typeface="Calibri"/>
              </a:rPr>
              <a:t>in FY25, and if that is inclusive of the </a:t>
            </a:r>
            <a:r>
              <a:rPr lang="en-US" sz="1600" b="1" i="0" u="none" strike="noStrike" baseline="0" dirty="0">
                <a:solidFill>
                  <a:srgbClr val="000000"/>
                </a:solidFill>
                <a:latin typeface="Calibri"/>
                <a:ea typeface="Calibri"/>
                <a:cs typeface="Calibri"/>
              </a:rPr>
              <a:t>$10M </a:t>
            </a:r>
            <a:r>
              <a:rPr lang="en-US" sz="1600" b="0" i="0" u="none" strike="noStrike" baseline="0" dirty="0">
                <a:solidFill>
                  <a:srgbClr val="000000"/>
                </a:solidFill>
                <a:latin typeface="Calibri"/>
                <a:ea typeface="Calibri"/>
                <a:cs typeface="Calibri"/>
              </a:rPr>
              <a:t>for </a:t>
            </a:r>
            <a:r>
              <a:rPr lang="en-US" sz="1600" dirty="0">
                <a:solidFill>
                  <a:srgbClr val="000000"/>
                </a:solidFill>
                <a:latin typeface="Calibri"/>
                <a:ea typeface="Calibri"/>
                <a:cs typeface="Calibri"/>
              </a:rPr>
              <a:t>Brace Bridge</a:t>
            </a:r>
            <a:r>
              <a:rPr lang="en-US" sz="1600" b="0" i="0" u="none" strike="noStrike" baseline="0" dirty="0">
                <a:solidFill>
                  <a:srgbClr val="000000"/>
                </a:solidFill>
                <a:latin typeface="Calibri"/>
                <a:ea typeface="Calibri"/>
                <a:cs typeface="Calibri"/>
              </a:rPr>
              <a:t> Project, considering it has since been shared the number has changed to </a:t>
            </a:r>
            <a:r>
              <a:rPr lang="en-US" sz="1600" b="1" i="0" u="none" strike="noStrike" baseline="0" dirty="0">
                <a:solidFill>
                  <a:srgbClr val="000000"/>
                </a:solidFill>
                <a:latin typeface="Calibri"/>
                <a:ea typeface="Calibri"/>
                <a:cs typeface="Calibri"/>
              </a:rPr>
              <a:t>$5M. </a:t>
            </a:r>
          </a:p>
          <a:p>
            <a:endParaRPr lang="en-US" sz="1600" b="1" i="0" u="none" strike="noStrike" baseline="0" dirty="0">
              <a:solidFill>
                <a:srgbClr val="000000"/>
              </a:solidFill>
              <a:latin typeface="Calibri"/>
              <a:ea typeface="Calibri"/>
              <a:cs typeface="Calibri"/>
            </a:endParaRPr>
          </a:p>
          <a:p>
            <a:r>
              <a:rPr lang="en-US" sz="1600" b="1" dirty="0">
                <a:solidFill>
                  <a:srgbClr val="000000"/>
                </a:solidFill>
                <a:latin typeface="Calibri"/>
                <a:ea typeface="Calibri"/>
                <a:cs typeface="Calibri"/>
              </a:rPr>
              <a:t>Yes, it includes the $10 million for the Bridge Project, which came directly from the General Fund Balance. The $5 million reference was for the $10 million for the Incyte Project, which we understand will be returning the $5 million to the City.</a:t>
            </a:r>
          </a:p>
          <a:p>
            <a:endParaRPr lang="en-US" sz="1600" dirty="0">
              <a:solidFill>
                <a:srgbClr val="000000"/>
              </a:solidFill>
              <a:latin typeface="Calibri"/>
              <a:ea typeface="Calibri"/>
              <a:cs typeface="Calibri"/>
            </a:endParaRPr>
          </a:p>
          <a:p>
            <a:r>
              <a:rPr lang="en-US" sz="1600" b="0" i="0" u="none" strike="noStrike" baseline="0" dirty="0">
                <a:solidFill>
                  <a:srgbClr val="000000"/>
                </a:solidFill>
                <a:latin typeface="Calibri"/>
                <a:ea typeface="Calibri"/>
                <a:cs typeface="Calibri"/>
              </a:rPr>
              <a:t>f. Specify the amount of funds set aside in the Water Sewer Operations &amp; Maintenance Reserve and share if it is at the </a:t>
            </a:r>
            <a:r>
              <a:rPr lang="en-US" sz="1600" b="1" i="0" u="none" strike="noStrike" baseline="0" dirty="0">
                <a:solidFill>
                  <a:srgbClr val="000000"/>
                </a:solidFill>
                <a:latin typeface="Calibri"/>
                <a:ea typeface="Calibri"/>
                <a:cs typeface="Calibri"/>
              </a:rPr>
              <a:t>17% </a:t>
            </a:r>
            <a:r>
              <a:rPr lang="en-US" sz="1600" b="0" i="0" u="none" strike="noStrike" baseline="0" dirty="0">
                <a:solidFill>
                  <a:srgbClr val="000000"/>
                </a:solidFill>
                <a:latin typeface="Calibri"/>
                <a:ea typeface="Calibri"/>
                <a:cs typeface="Calibri"/>
              </a:rPr>
              <a:t>mandated threshold as per Ord# 22-038. </a:t>
            </a:r>
          </a:p>
          <a:p>
            <a:endParaRPr lang="en-US" sz="1600" b="0" i="0" u="none" strike="noStrike" baseline="0" dirty="0">
              <a:solidFill>
                <a:srgbClr val="000000"/>
              </a:solidFill>
              <a:latin typeface="Calibri"/>
              <a:ea typeface="Calibri"/>
              <a:cs typeface="Calibri"/>
            </a:endParaRPr>
          </a:p>
          <a:p>
            <a:r>
              <a:rPr lang="en-US" sz="1600" b="1" dirty="0">
                <a:solidFill>
                  <a:srgbClr val="000000"/>
                </a:solidFill>
                <a:latin typeface="Calibri"/>
                <a:ea typeface="Calibri"/>
                <a:cs typeface="Calibri"/>
              </a:rPr>
              <a:t>Yes, the FY 2025 O&amp;M reserve is $16,182,376, based on the FY 2026 (following year) water sewer operating budget of $95,190,449. </a:t>
            </a:r>
            <a:endParaRPr lang="en-US" sz="1600" b="0" i="0" u="none" strike="noStrike" baseline="0" dirty="0">
              <a:solidFill>
                <a:srgbClr val="000000"/>
              </a:solidFill>
              <a:latin typeface="Times New Roman"/>
              <a:cs typeface="Times New Roman"/>
            </a:endParaRPr>
          </a:p>
        </p:txBody>
      </p:sp>
    </p:spTree>
    <p:extLst>
      <p:ext uri="{BB962C8B-B14F-4D97-AF65-F5344CB8AC3E}">
        <p14:creationId xmlns:p14="http://schemas.microsoft.com/office/powerpoint/2010/main" val="3677516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9D4D6-7230-869C-6381-8D078A74DAC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1F12D0-3EBD-98BA-173E-113B02D7D06D}"/>
              </a:ext>
            </a:extLst>
          </p:cNvPr>
          <p:cNvSpPr>
            <a:spLocks noGrp="1"/>
          </p:cNvSpPr>
          <p:nvPr>
            <p:ph sz="half" idx="13"/>
          </p:nvPr>
        </p:nvSpPr>
        <p:spPr>
          <a:xfrm>
            <a:off x="188911" y="875960"/>
            <a:ext cx="1811339" cy="473825"/>
          </a:xfrm>
        </p:spPr>
        <p:txBody>
          <a:bodyPr>
            <a:normAutofit/>
          </a:bodyPr>
          <a:lstStyle/>
          <a:p>
            <a:r>
              <a:rPr lang="en-US" sz="2000"/>
              <a:t>Question 2. </a:t>
            </a:r>
          </a:p>
        </p:txBody>
      </p:sp>
      <p:sp>
        <p:nvSpPr>
          <p:cNvPr id="5" name="Slide Number Placeholder 4">
            <a:extLst>
              <a:ext uri="{FF2B5EF4-FFF2-40B4-BE49-F238E27FC236}">
                <a16:creationId xmlns:a16="http://schemas.microsoft.com/office/drawing/2014/main" id="{94092130-B8B5-D993-54B0-988558C802C1}"/>
              </a:ext>
            </a:extLst>
          </p:cNvPr>
          <p:cNvSpPr>
            <a:spLocks noGrp="1"/>
          </p:cNvSpPr>
          <p:nvPr>
            <p:ph type="sldNum" sz="quarter" idx="12"/>
          </p:nvPr>
        </p:nvSpPr>
        <p:spPr/>
        <p:txBody>
          <a:bodyPr/>
          <a:lstStyle/>
          <a:p>
            <a:fld id="{EA92FC10-7FA6-42BC-9A9E-94AE6167F2C9}" type="slidenum">
              <a:rPr lang="en-US" smtClean="0"/>
              <a:t>19</a:t>
            </a:fld>
            <a:endParaRPr lang="en-US"/>
          </a:p>
        </p:txBody>
      </p:sp>
      <p:sp>
        <p:nvSpPr>
          <p:cNvPr id="6" name="TextBox 5">
            <a:extLst>
              <a:ext uri="{FF2B5EF4-FFF2-40B4-BE49-F238E27FC236}">
                <a16:creationId xmlns:a16="http://schemas.microsoft.com/office/drawing/2014/main" id="{BB70EEBC-376B-ABFB-0C88-0240C04597D9}"/>
              </a:ext>
            </a:extLst>
          </p:cNvPr>
          <p:cNvSpPr txBox="1"/>
          <p:nvPr/>
        </p:nvSpPr>
        <p:spPr>
          <a:xfrm>
            <a:off x="657224" y="772478"/>
            <a:ext cx="9725025" cy="3416320"/>
          </a:xfrm>
          <a:prstGeom prst="rect">
            <a:avLst/>
          </a:prstGeom>
          <a:noFill/>
        </p:spPr>
        <p:txBody>
          <a:bodyPr wrap="square" lIns="91440" tIns="45720" rIns="91440" bIns="45720" anchor="t">
            <a:spAutoFit/>
          </a:bodyPr>
          <a:lstStyle/>
          <a:p>
            <a:pPr algn="l"/>
            <a:endParaRPr lang="en-US" sz="2000" b="0" i="0" u="none" strike="noStrike" baseline="0">
              <a:solidFill>
                <a:srgbClr val="000000"/>
              </a:solidFill>
              <a:latin typeface="Times New Roman" panose="02020603050405020304" pitchFamily="18" charset="0"/>
            </a:endParaRPr>
          </a:p>
          <a:p>
            <a:r>
              <a:rPr lang="en-US" sz="2000" b="0" i="0" u="none" strike="noStrike" baseline="0">
                <a:solidFill>
                  <a:srgbClr val="000000"/>
                </a:solidFill>
                <a:latin typeface="Times New Roman"/>
                <a:cs typeface="Times New Roman"/>
              </a:rPr>
              <a:t> </a:t>
            </a:r>
            <a:endParaRPr lang="en-US" sz="1800" b="0" i="0" u="none" strike="noStrike" baseline="0">
              <a:solidFill>
                <a:srgbClr val="000000"/>
              </a:solidFill>
              <a:latin typeface="Times New Roman"/>
              <a:cs typeface="Times New Roman"/>
            </a:endParaRPr>
          </a:p>
          <a:p>
            <a:r>
              <a:rPr lang="en-US" sz="1600">
                <a:solidFill>
                  <a:srgbClr val="000000"/>
                </a:solidFill>
                <a:latin typeface="Calibri"/>
                <a:ea typeface="Calibri"/>
                <a:cs typeface="Calibri"/>
              </a:rPr>
              <a:t>g.</a:t>
            </a:r>
            <a:r>
              <a:rPr lang="en-US" sz="1600" b="0" i="0" u="none" strike="noStrike" baseline="0">
                <a:solidFill>
                  <a:srgbClr val="000000"/>
                </a:solidFill>
                <a:latin typeface="Calibri"/>
                <a:ea typeface="Calibri"/>
                <a:cs typeface="Calibri"/>
              </a:rPr>
              <a:t> Specify the amount of funds in the Water Sewer Rate Stabilization Fund, and if it is sufficient for easing burdens with any proposed water sewer rate increases. </a:t>
            </a:r>
          </a:p>
          <a:p>
            <a:endParaRPr lang="en-US" sz="1600">
              <a:solidFill>
                <a:srgbClr val="000000"/>
              </a:solidFill>
              <a:latin typeface="Calibri"/>
              <a:ea typeface="Calibri"/>
              <a:cs typeface="Calibri"/>
            </a:endParaRPr>
          </a:p>
          <a:p>
            <a:r>
              <a:rPr lang="en-US" sz="1600" b="1">
                <a:solidFill>
                  <a:srgbClr val="000000"/>
                </a:solidFill>
                <a:latin typeface="Calibri"/>
                <a:ea typeface="Calibri"/>
                <a:cs typeface="Calibri"/>
              </a:rPr>
              <a:t>The Rate Stabilization Reserve at the end of FY 2025 stood at $9,758,412. However, there was only $18,200,108 in cash and cash equivalents in the Fund, sufficient to meet the O&amp;M reserve of $16,182,376. The majority of the Rate Stabilization reserve is based on accounts receivable, which are not liquid. Balancing the budget on non-liquid assets is not advised. In addition, it is estimated that the Rate Stabilization reserve will be depleted in FY 2026. It is critically important that a rate increase be approved to support sufficient reserves.</a:t>
            </a:r>
          </a:p>
          <a:p>
            <a:endParaRPr lang="en-US" b="1">
              <a:solidFill>
                <a:srgbClr val="000000"/>
              </a:solidFill>
              <a:latin typeface="Times New Roman"/>
              <a:cs typeface="Times New Roman"/>
            </a:endParaRPr>
          </a:p>
          <a:p>
            <a:endParaRPr lang="en-US" sz="1500" b="1">
              <a:solidFill>
                <a:srgbClr val="000000"/>
              </a:solidFill>
              <a:latin typeface="Times New Roman"/>
              <a:cs typeface="Times New Roman"/>
            </a:endParaRPr>
          </a:p>
          <a:p>
            <a:r>
              <a:rPr lang="en-US" sz="1500" b="0" i="0" u="none" strike="noStrike" baseline="0">
                <a:solidFill>
                  <a:srgbClr val="000000"/>
                </a:solidFill>
                <a:latin typeface="Times New Roman"/>
                <a:cs typeface="Times New Roman"/>
              </a:rPr>
              <a:t>	</a:t>
            </a:r>
          </a:p>
        </p:txBody>
      </p:sp>
      <p:pic>
        <p:nvPicPr>
          <p:cNvPr id="2" name="Picture 1">
            <a:extLst>
              <a:ext uri="{FF2B5EF4-FFF2-40B4-BE49-F238E27FC236}">
                <a16:creationId xmlns:a16="http://schemas.microsoft.com/office/drawing/2014/main" id="{8A0743D2-6B8F-112C-8912-8F979CA4A83A}"/>
              </a:ext>
            </a:extLst>
          </p:cNvPr>
          <p:cNvPicPr>
            <a:picLocks noChangeAspect="1"/>
          </p:cNvPicPr>
          <p:nvPr/>
        </p:nvPicPr>
        <p:blipFill>
          <a:blip r:embed="rId3"/>
          <a:stretch>
            <a:fillRect/>
          </a:stretch>
        </p:blipFill>
        <p:spPr>
          <a:xfrm>
            <a:off x="657224" y="3517337"/>
            <a:ext cx="10453765" cy="1867680"/>
          </a:xfrm>
          <a:prstGeom prst="rect">
            <a:avLst/>
          </a:prstGeom>
        </p:spPr>
      </p:pic>
    </p:spTree>
    <p:extLst>
      <p:ext uri="{BB962C8B-B14F-4D97-AF65-F5344CB8AC3E}">
        <p14:creationId xmlns:p14="http://schemas.microsoft.com/office/powerpoint/2010/main" val="2915677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842168" y="1288680"/>
            <a:ext cx="10028166" cy="4631470"/>
          </a:xfrm>
        </p:spPr>
        <p:txBody>
          <a:bodyPr>
            <a:normAutofit/>
          </a:bodyPr>
          <a:lstStyle/>
          <a:p>
            <a:pPr marL="0" indent="0">
              <a:buNone/>
            </a:pPr>
            <a:r>
              <a:rPr lang="en-US" sz="1800">
                <a:latin typeface="Calibri"/>
                <a:ea typeface="Calibri"/>
                <a:cs typeface="Calibri"/>
              </a:rPr>
              <a:t>Share how this budget addresses helping the community for items such as water utility assistance program,</a:t>
            </a:r>
            <a:r>
              <a:rPr lang="en-US" sz="1800">
                <a:latin typeface="Times New Roman"/>
                <a:cs typeface="Times New Roman"/>
              </a:rPr>
              <a:t> </a:t>
            </a:r>
            <a:r>
              <a:rPr lang="en-US" sz="1800">
                <a:latin typeface="Calibri"/>
                <a:ea typeface="Calibri"/>
                <a:cs typeface="Calibri"/>
              </a:rPr>
              <a:t>payment arrangements, senior property tax assistance program, low-income, long-term home-owner property tax abatement, etc.</a:t>
            </a:r>
          </a:p>
          <a:p>
            <a:pPr marL="0" indent="0">
              <a:buNone/>
            </a:pPr>
            <a:endParaRPr lang="en-US" sz="1800">
              <a:latin typeface="Calibri"/>
              <a:ea typeface="Calibri"/>
              <a:cs typeface="Calibri"/>
            </a:endParaRPr>
          </a:p>
          <a:p>
            <a:pPr marL="0" indent="0">
              <a:buNone/>
              <a:tabLst>
                <a:tab pos="521335" algn="l"/>
              </a:tabLst>
            </a:pPr>
            <a:r>
              <a:rPr lang="en-US" sz="1800" b="1">
                <a:latin typeface="Calibri"/>
                <a:ea typeface="Calibri"/>
                <a:cs typeface="Calibri"/>
              </a:rPr>
              <a:t>Among our programs to assist various populations:</a:t>
            </a:r>
          </a:p>
          <a:p>
            <a:pPr marL="342900" indent="-342900">
              <a:buAutoNum type="alphaLcParenR"/>
              <a:tabLst>
                <a:tab pos="521335" algn="l"/>
              </a:tabLst>
            </a:pPr>
            <a:r>
              <a:rPr lang="en-US" sz="1800" b="1">
                <a:latin typeface="Calibri"/>
                <a:ea typeface="Calibri"/>
                <a:cs typeface="Calibri"/>
              </a:rPr>
              <a:t>Utility Payment Assistance Program (UPAP) provides up to $1,500 to customers in helping meet water bill payments. Up to $350,000 is authorized each year for this program and is included in this budget.</a:t>
            </a:r>
          </a:p>
          <a:p>
            <a:pPr marL="342900" indent="-342900">
              <a:buAutoNum type="alphaLcParenR"/>
              <a:tabLst>
                <a:tab pos="521335" algn="l"/>
              </a:tabLst>
            </a:pPr>
            <a:r>
              <a:rPr lang="en-US" sz="1800" b="1">
                <a:latin typeface="Calibri"/>
                <a:ea typeface="Calibri"/>
                <a:cs typeface="Calibri"/>
              </a:rPr>
              <a:t>The Department of Finance provides payment arrangements for customers in need of paying down past due bills. We offer generous terms including up to 4 years to pay and waiving a percentage of penalties and interest based on promise to pay and length of time to pay.</a:t>
            </a:r>
          </a:p>
          <a:p>
            <a:pPr marL="342900" indent="-342900">
              <a:buAutoNum type="alphaLcParenR"/>
              <a:tabLst>
                <a:tab pos="521335" algn="l"/>
              </a:tabLst>
            </a:pPr>
            <a:r>
              <a:rPr lang="en-US" sz="1800" b="1">
                <a:latin typeface="Calibri"/>
                <a:ea typeface="Calibri"/>
                <a:cs typeface="Calibri"/>
              </a:rPr>
              <a:t>Property Tax exemption programs for seniors, persons with disabilities, and tax abatements for long-term owners of properties meeting certain income thresholds.</a:t>
            </a:r>
          </a:p>
          <a:p>
            <a:pPr marL="342900" indent="-342900">
              <a:buAutoNum type="alphaLcParenR"/>
              <a:tabLst>
                <a:tab pos="521335" algn="l"/>
              </a:tabLst>
            </a:pPr>
            <a:r>
              <a:rPr lang="en-US" sz="1800" b="1">
                <a:latin typeface="Calibri"/>
                <a:ea typeface="Calibri"/>
                <a:cs typeface="Calibri"/>
              </a:rPr>
              <a:t>A reduction of 31% ($18.76 of $27.29) in the water facilities charge for seniors enrolled in the property tax exemption program. </a:t>
            </a:r>
          </a:p>
          <a:p>
            <a:pPr marL="0" marR="189230" indent="0">
              <a:spcBef>
                <a:spcPts val="0"/>
              </a:spcBef>
              <a:buSzPts val="1100"/>
              <a:buNone/>
              <a:tabLst>
                <a:tab pos="521335" algn="l"/>
              </a:tabLst>
            </a:pPr>
            <a:endParaRPr lang="en-US" sz="1800" spc="-5">
              <a:ea typeface="Calibri"/>
              <a:cs typeface="Calibri"/>
            </a:endParaRPr>
          </a:p>
          <a:p>
            <a:pPr marL="0" marR="189230" indent="0">
              <a:spcBef>
                <a:spcPts val="0"/>
              </a:spcBef>
              <a:buSzPts val="1100"/>
              <a:buNone/>
              <a:tabLst>
                <a:tab pos="521335" algn="l"/>
              </a:tabLst>
            </a:pPr>
            <a:endParaRPr lang="en-US" sz="1800" spc="-5">
              <a:ea typeface="Calibri"/>
              <a:cs typeface="Calibri"/>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322261" y="814855"/>
            <a:ext cx="4934479" cy="473825"/>
          </a:xfrm>
        </p:spPr>
        <p:txBody>
          <a:bodyPr>
            <a:normAutofit/>
          </a:bodyPr>
          <a:lstStyle/>
          <a:p>
            <a:r>
              <a:rPr lang="en-US" sz="2000"/>
              <a:t>Question 3. </a:t>
            </a:r>
          </a:p>
        </p:txBody>
      </p:sp>
      <p:sp>
        <p:nvSpPr>
          <p:cNvPr id="5" name="Slide Number Placeholder 4">
            <a:extLst>
              <a:ext uri="{FF2B5EF4-FFF2-40B4-BE49-F238E27FC236}">
                <a16:creationId xmlns:a16="http://schemas.microsoft.com/office/drawing/2014/main" id="{EF518D6C-DC70-4FC2-9B75-931A344DB1EB}"/>
              </a:ext>
            </a:extLst>
          </p:cNvPr>
          <p:cNvSpPr>
            <a:spLocks noGrp="1"/>
          </p:cNvSpPr>
          <p:nvPr>
            <p:ph type="sldNum" sz="quarter" idx="12"/>
          </p:nvPr>
        </p:nvSpPr>
        <p:spPr/>
        <p:txBody>
          <a:bodyPr/>
          <a:lstStyle/>
          <a:p>
            <a:fld id="{EA92FC10-7FA6-42BC-9A9E-94AE6167F2C9}" type="slidenum">
              <a:rPr lang="en-US" smtClean="0"/>
              <a:t>20</a:t>
            </a:fld>
            <a:endParaRPr lang="en-US"/>
          </a:p>
        </p:txBody>
      </p:sp>
    </p:spTree>
    <p:extLst>
      <p:ext uri="{BB962C8B-B14F-4D97-AF65-F5344CB8AC3E}">
        <p14:creationId xmlns:p14="http://schemas.microsoft.com/office/powerpoint/2010/main" val="3794125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61520" cy="658368"/>
          </a:xfrm>
          <a:prstGeom prst="rect">
            <a:avLst/>
          </a:prstGeom>
          <a:solidFill>
            <a:schemeClr val="accent6">
              <a:lumMod val="75000"/>
            </a:schemeClr>
          </a:solidFill>
          <a:ln w="12700">
            <a:solidFill>
              <a:srgbClr val="1F3864"/>
            </a:solidFill>
            <a:prstDash val="solid"/>
          </a:ln>
        </p:spPr>
        <p:txBody>
          <a:bodyPr/>
          <a:lstStyle/>
          <a:p>
            <a:endParaRPr lang="en-US"/>
          </a:p>
        </p:txBody>
      </p:sp>
      <p:sp>
        <p:nvSpPr>
          <p:cNvPr id="3" name="Shape 1"/>
          <p:cNvSpPr/>
          <p:nvPr/>
        </p:nvSpPr>
        <p:spPr>
          <a:xfrm>
            <a:off x="0" y="0"/>
            <a:ext cx="109728" cy="6858000"/>
          </a:xfrm>
          <a:prstGeom prst="rect">
            <a:avLst/>
          </a:prstGeom>
          <a:solidFill>
            <a:srgbClr val="E8A217"/>
          </a:solidFill>
          <a:ln w="12700">
            <a:solidFill>
              <a:srgbClr val="E8A217"/>
            </a:solidFill>
            <a:prstDash val="solid"/>
          </a:ln>
        </p:spPr>
        <p:txBody>
          <a:bodyPr/>
          <a:lstStyle/>
          <a:p>
            <a:endParaRPr lang="en-US"/>
          </a:p>
        </p:txBody>
      </p:sp>
      <p:sp>
        <p:nvSpPr>
          <p:cNvPr id="4" name="Text 2"/>
          <p:cNvSpPr/>
          <p:nvPr/>
        </p:nvSpPr>
        <p:spPr>
          <a:xfrm>
            <a:off x="228600" y="0"/>
            <a:ext cx="8686800" cy="658368"/>
          </a:xfrm>
          <a:prstGeom prst="rect">
            <a:avLst/>
          </a:prstGeom>
          <a:noFill/>
          <a:ln/>
        </p:spPr>
        <p:txBody>
          <a:bodyPr wrap="square" rtlCol="0" anchor="ctr"/>
          <a:lstStyle/>
          <a:p>
            <a:pPr marL="0" indent="0">
              <a:buNone/>
            </a:pPr>
            <a:r>
              <a:rPr lang="en-US" sz="2000" b="1">
                <a:solidFill>
                  <a:srgbClr val="FFFFFF"/>
                </a:solidFill>
                <a:latin typeface="Arial" pitchFamily="34" charset="0"/>
                <a:ea typeface="Arial" pitchFamily="34" charset="-122"/>
                <a:cs typeface="Arial" pitchFamily="34" charset="-120"/>
              </a:rPr>
              <a:t>Delinquent Collections — Payment Assistance Programs</a:t>
            </a:r>
            <a:endParaRPr lang="en-US" sz="2000"/>
          </a:p>
        </p:txBody>
      </p:sp>
      <p:sp>
        <p:nvSpPr>
          <p:cNvPr id="5" name="Text 3"/>
          <p:cNvSpPr/>
          <p:nvPr/>
        </p:nvSpPr>
        <p:spPr>
          <a:xfrm>
            <a:off x="8046720" y="0"/>
            <a:ext cx="3931920" cy="658368"/>
          </a:xfrm>
          <a:prstGeom prst="rect">
            <a:avLst/>
          </a:prstGeom>
          <a:noFill/>
          <a:ln/>
        </p:spPr>
        <p:txBody>
          <a:bodyPr wrap="square" rtlCol="0" anchor="ctr"/>
          <a:lstStyle/>
          <a:p>
            <a:pPr marL="0" indent="0" algn="r">
              <a:buNone/>
            </a:pPr>
            <a:r>
              <a:rPr lang="en-US" sz="1000">
                <a:solidFill>
                  <a:srgbClr val="AABBD4"/>
                </a:solidFill>
                <a:latin typeface="Arial" pitchFamily="34" charset="0"/>
                <a:ea typeface="Arial" pitchFamily="34" charset="-122"/>
                <a:cs typeface="Arial" pitchFamily="34" charset="-120"/>
              </a:rPr>
              <a:t>City of Wilmington  |  Finance Department</a:t>
            </a:r>
            <a:endParaRPr lang="en-US" sz="1000"/>
          </a:p>
        </p:txBody>
      </p:sp>
      <p:sp>
        <p:nvSpPr>
          <p:cNvPr id="6" name="Text 4"/>
          <p:cNvSpPr/>
          <p:nvPr/>
        </p:nvSpPr>
        <p:spPr>
          <a:xfrm>
            <a:off x="256032" y="749808"/>
            <a:ext cx="11704320" cy="237744"/>
          </a:xfrm>
          <a:prstGeom prst="rect">
            <a:avLst/>
          </a:prstGeom>
          <a:noFill/>
          <a:ln/>
        </p:spPr>
        <p:txBody>
          <a:bodyPr wrap="square" rtlCol="0" anchor="ctr"/>
          <a:lstStyle/>
          <a:p>
            <a:pPr marL="0" indent="0">
              <a:buNone/>
            </a:pPr>
            <a:r>
              <a:rPr lang="en-US" sz="1050" i="1">
                <a:solidFill>
                  <a:srgbClr val="6B7280"/>
                </a:solidFill>
                <a:latin typeface="Arial" pitchFamily="34" charset="0"/>
                <a:ea typeface="Arial" pitchFamily="34" charset="-122"/>
                <a:cs typeface="Arial" pitchFamily="34" charset="-120"/>
              </a:rPr>
              <a:t>Community relief programs tracking payment assistance and delinquent account resolution</a:t>
            </a:r>
            <a:endParaRPr lang="en-US" sz="1050"/>
          </a:p>
        </p:txBody>
      </p:sp>
      <p:sp>
        <p:nvSpPr>
          <p:cNvPr id="7" name="Shape 5"/>
          <p:cNvSpPr/>
          <p:nvPr/>
        </p:nvSpPr>
        <p:spPr>
          <a:xfrm>
            <a:off x="201168" y="1060704"/>
            <a:ext cx="2670048" cy="1417320"/>
          </a:xfrm>
          <a:prstGeom prst="rect">
            <a:avLst/>
          </a:prstGeom>
          <a:solidFill>
            <a:srgbClr val="FFFFFF"/>
          </a:solidFill>
          <a:ln w="9525">
            <a:solidFill>
              <a:srgbClr val="185FA5"/>
            </a:solidFill>
            <a:prstDash val="solid"/>
          </a:ln>
        </p:spPr>
        <p:txBody>
          <a:bodyPr/>
          <a:lstStyle/>
          <a:p>
            <a:endParaRPr lang="en-US"/>
          </a:p>
        </p:txBody>
      </p:sp>
      <p:sp>
        <p:nvSpPr>
          <p:cNvPr id="8" name="Shape 6"/>
          <p:cNvSpPr/>
          <p:nvPr/>
        </p:nvSpPr>
        <p:spPr>
          <a:xfrm>
            <a:off x="201168" y="1060704"/>
            <a:ext cx="2670048" cy="82296"/>
          </a:xfrm>
          <a:prstGeom prst="rect">
            <a:avLst/>
          </a:prstGeom>
          <a:solidFill>
            <a:srgbClr val="378ADD"/>
          </a:solidFill>
          <a:ln w="12700">
            <a:solidFill>
              <a:srgbClr val="378ADD"/>
            </a:solidFill>
            <a:prstDash val="solid"/>
          </a:ln>
        </p:spPr>
        <p:txBody>
          <a:bodyPr/>
          <a:lstStyle/>
          <a:p>
            <a:endParaRPr lang="en-US"/>
          </a:p>
        </p:txBody>
      </p:sp>
      <p:sp>
        <p:nvSpPr>
          <p:cNvPr id="9" name="Shape 7"/>
          <p:cNvSpPr/>
          <p:nvPr/>
        </p:nvSpPr>
        <p:spPr>
          <a:xfrm>
            <a:off x="201168" y="1143000"/>
            <a:ext cx="54864" cy="1335024"/>
          </a:xfrm>
          <a:prstGeom prst="rect">
            <a:avLst/>
          </a:prstGeom>
          <a:solidFill>
            <a:srgbClr val="378ADD"/>
          </a:solidFill>
          <a:ln w="12700">
            <a:solidFill>
              <a:srgbClr val="378ADD"/>
            </a:solidFill>
            <a:prstDash val="solid"/>
          </a:ln>
        </p:spPr>
        <p:txBody>
          <a:bodyPr/>
          <a:lstStyle/>
          <a:p>
            <a:endParaRPr lang="en-US"/>
          </a:p>
        </p:txBody>
      </p:sp>
      <p:sp>
        <p:nvSpPr>
          <p:cNvPr id="10" name="Text 8"/>
          <p:cNvSpPr/>
          <p:nvPr/>
        </p:nvSpPr>
        <p:spPr>
          <a:xfrm>
            <a:off x="329184" y="1170432"/>
            <a:ext cx="2468880" cy="182880"/>
          </a:xfrm>
          <a:prstGeom prst="rect">
            <a:avLst/>
          </a:prstGeom>
          <a:noFill/>
          <a:ln/>
        </p:spPr>
        <p:txBody>
          <a:bodyPr wrap="square" rtlCol="0" anchor="ctr"/>
          <a:lstStyle/>
          <a:p>
            <a:pPr marL="0" indent="0">
              <a:buNone/>
            </a:pPr>
            <a:r>
              <a:rPr lang="en-US" sz="800">
                <a:solidFill>
                  <a:srgbClr val="6B7280"/>
                </a:solidFill>
                <a:latin typeface="Arial" pitchFamily="34" charset="0"/>
                <a:ea typeface="Arial" pitchFamily="34" charset="-122"/>
                <a:cs typeface="Arial" pitchFamily="34" charset="-120"/>
              </a:rPr>
              <a:t>Since 2021</a:t>
            </a:r>
            <a:endParaRPr lang="en-US" sz="800"/>
          </a:p>
        </p:txBody>
      </p:sp>
      <p:sp>
        <p:nvSpPr>
          <p:cNvPr id="11" name="Text 9"/>
          <p:cNvSpPr/>
          <p:nvPr/>
        </p:nvSpPr>
        <p:spPr>
          <a:xfrm>
            <a:off x="329184" y="1316736"/>
            <a:ext cx="2468880" cy="457200"/>
          </a:xfrm>
          <a:prstGeom prst="rect">
            <a:avLst/>
          </a:prstGeom>
          <a:noFill/>
          <a:ln/>
        </p:spPr>
        <p:txBody>
          <a:bodyPr wrap="square" rtlCol="0" anchor="ctr"/>
          <a:lstStyle/>
          <a:p>
            <a:pPr marL="0" indent="0">
              <a:buNone/>
            </a:pPr>
            <a:r>
              <a:rPr lang="en-US" sz="900">
                <a:solidFill>
                  <a:srgbClr val="1E293B"/>
                </a:solidFill>
                <a:latin typeface="Arial" pitchFamily="34" charset="0"/>
                <a:ea typeface="Arial" pitchFamily="34" charset="-122"/>
                <a:cs typeface="Arial" pitchFamily="34" charset="-120"/>
              </a:rPr>
              <a:t>Utility Payment</a:t>
            </a:r>
            <a:endParaRPr lang="en-US" sz="900"/>
          </a:p>
          <a:p>
            <a:pPr marL="0" indent="0">
              <a:buNone/>
            </a:pPr>
            <a:r>
              <a:rPr lang="en-US" sz="900">
                <a:solidFill>
                  <a:srgbClr val="1E293B"/>
                </a:solidFill>
                <a:latin typeface="Arial" pitchFamily="34" charset="0"/>
                <a:ea typeface="Arial" pitchFamily="34" charset="-122"/>
                <a:cs typeface="Arial" pitchFamily="34" charset="-120"/>
              </a:rPr>
              <a:t>Assistance Program</a:t>
            </a:r>
            <a:endParaRPr lang="en-US" sz="900"/>
          </a:p>
        </p:txBody>
      </p:sp>
      <p:sp>
        <p:nvSpPr>
          <p:cNvPr id="12" name="Text 10"/>
          <p:cNvSpPr/>
          <p:nvPr/>
        </p:nvSpPr>
        <p:spPr>
          <a:xfrm>
            <a:off x="329184" y="1773936"/>
            <a:ext cx="2468880" cy="384048"/>
          </a:xfrm>
          <a:prstGeom prst="rect">
            <a:avLst/>
          </a:prstGeom>
          <a:noFill/>
          <a:ln/>
        </p:spPr>
        <p:txBody>
          <a:bodyPr wrap="square" rtlCol="0" anchor="ctr"/>
          <a:lstStyle/>
          <a:p>
            <a:pPr marL="0" indent="0">
              <a:buNone/>
            </a:pPr>
            <a:r>
              <a:rPr lang="en-US" sz="1450" b="1">
                <a:solidFill>
                  <a:srgbClr val="185FA5"/>
                </a:solidFill>
                <a:latin typeface="Arial" pitchFamily="34" charset="0"/>
                <a:ea typeface="Arial" pitchFamily="34" charset="-122"/>
                <a:cs typeface="Arial" pitchFamily="34" charset="-120"/>
              </a:rPr>
              <a:t>$1,655,699.45</a:t>
            </a:r>
            <a:endParaRPr lang="en-US" sz="1450"/>
          </a:p>
        </p:txBody>
      </p:sp>
      <p:sp>
        <p:nvSpPr>
          <p:cNvPr id="13" name="Text 11"/>
          <p:cNvSpPr/>
          <p:nvPr/>
        </p:nvSpPr>
        <p:spPr>
          <a:xfrm>
            <a:off x="329184" y="2157984"/>
            <a:ext cx="2468880" cy="219456"/>
          </a:xfrm>
          <a:prstGeom prst="rect">
            <a:avLst/>
          </a:prstGeom>
          <a:noFill/>
          <a:ln/>
        </p:spPr>
        <p:txBody>
          <a:bodyPr wrap="square" rtlCol="0" anchor="ctr"/>
          <a:lstStyle/>
          <a:p>
            <a:pPr marL="0" indent="0">
              <a:buNone/>
            </a:pPr>
            <a:r>
              <a:rPr lang="en-US" sz="850">
                <a:solidFill>
                  <a:srgbClr val="6B7280"/>
                </a:solidFill>
                <a:latin typeface="Arial" pitchFamily="34" charset="0"/>
                <a:ea typeface="Arial" pitchFamily="34" charset="-122"/>
                <a:cs typeface="Arial" pitchFamily="34" charset="-120"/>
              </a:rPr>
              <a:t>1,231 participants</a:t>
            </a:r>
            <a:endParaRPr lang="en-US" sz="850"/>
          </a:p>
        </p:txBody>
      </p:sp>
      <p:sp>
        <p:nvSpPr>
          <p:cNvPr id="14" name="Shape 12"/>
          <p:cNvSpPr/>
          <p:nvPr/>
        </p:nvSpPr>
        <p:spPr>
          <a:xfrm>
            <a:off x="2999232" y="1060704"/>
            <a:ext cx="2670048" cy="1417320"/>
          </a:xfrm>
          <a:prstGeom prst="rect">
            <a:avLst/>
          </a:prstGeom>
          <a:solidFill>
            <a:srgbClr val="FFFFFF"/>
          </a:solidFill>
          <a:ln w="9525">
            <a:solidFill>
              <a:srgbClr val="0F6E56"/>
            </a:solidFill>
            <a:prstDash val="solid"/>
          </a:ln>
        </p:spPr>
        <p:txBody>
          <a:bodyPr/>
          <a:lstStyle/>
          <a:p>
            <a:endParaRPr lang="en-US"/>
          </a:p>
        </p:txBody>
      </p:sp>
      <p:sp>
        <p:nvSpPr>
          <p:cNvPr id="15" name="Shape 13"/>
          <p:cNvSpPr/>
          <p:nvPr/>
        </p:nvSpPr>
        <p:spPr>
          <a:xfrm>
            <a:off x="2999232" y="1060704"/>
            <a:ext cx="2670048" cy="82296"/>
          </a:xfrm>
          <a:prstGeom prst="rect">
            <a:avLst/>
          </a:prstGeom>
          <a:solidFill>
            <a:srgbClr val="1D9E75"/>
          </a:solidFill>
          <a:ln w="12700">
            <a:solidFill>
              <a:srgbClr val="1D9E75"/>
            </a:solidFill>
            <a:prstDash val="solid"/>
          </a:ln>
        </p:spPr>
        <p:txBody>
          <a:bodyPr/>
          <a:lstStyle/>
          <a:p>
            <a:endParaRPr lang="en-US"/>
          </a:p>
        </p:txBody>
      </p:sp>
      <p:sp>
        <p:nvSpPr>
          <p:cNvPr id="16" name="Shape 14"/>
          <p:cNvSpPr/>
          <p:nvPr/>
        </p:nvSpPr>
        <p:spPr>
          <a:xfrm>
            <a:off x="2999232" y="1143000"/>
            <a:ext cx="54864" cy="1335024"/>
          </a:xfrm>
          <a:prstGeom prst="rect">
            <a:avLst/>
          </a:prstGeom>
          <a:solidFill>
            <a:srgbClr val="1D9E75"/>
          </a:solidFill>
          <a:ln w="12700">
            <a:solidFill>
              <a:srgbClr val="1D9E75"/>
            </a:solidFill>
            <a:prstDash val="solid"/>
          </a:ln>
        </p:spPr>
        <p:txBody>
          <a:bodyPr/>
          <a:lstStyle/>
          <a:p>
            <a:endParaRPr lang="en-US"/>
          </a:p>
        </p:txBody>
      </p:sp>
      <p:sp>
        <p:nvSpPr>
          <p:cNvPr id="17" name="Text 15"/>
          <p:cNvSpPr/>
          <p:nvPr/>
        </p:nvSpPr>
        <p:spPr>
          <a:xfrm>
            <a:off x="3127248" y="1170432"/>
            <a:ext cx="2468880" cy="182880"/>
          </a:xfrm>
          <a:prstGeom prst="rect">
            <a:avLst/>
          </a:prstGeom>
          <a:noFill/>
          <a:ln/>
        </p:spPr>
        <p:txBody>
          <a:bodyPr wrap="square" rtlCol="0" anchor="ctr"/>
          <a:lstStyle/>
          <a:p>
            <a:pPr marL="0" indent="0">
              <a:buNone/>
            </a:pPr>
            <a:r>
              <a:rPr lang="en-US" sz="800">
                <a:solidFill>
                  <a:srgbClr val="6B7280"/>
                </a:solidFill>
                <a:latin typeface="Arial" pitchFamily="34" charset="0"/>
                <a:ea typeface="Arial" pitchFamily="34" charset="-122"/>
                <a:cs typeface="Arial" pitchFamily="34" charset="-120"/>
              </a:rPr>
              <a:t>Since 2024</a:t>
            </a:r>
            <a:endParaRPr lang="en-US" sz="800"/>
          </a:p>
        </p:txBody>
      </p:sp>
      <p:sp>
        <p:nvSpPr>
          <p:cNvPr id="18" name="Text 16"/>
          <p:cNvSpPr/>
          <p:nvPr/>
        </p:nvSpPr>
        <p:spPr>
          <a:xfrm>
            <a:off x="3127248" y="1316736"/>
            <a:ext cx="2468880" cy="457200"/>
          </a:xfrm>
          <a:prstGeom prst="rect">
            <a:avLst/>
          </a:prstGeom>
          <a:noFill/>
          <a:ln/>
        </p:spPr>
        <p:txBody>
          <a:bodyPr wrap="square" rtlCol="0" anchor="ctr"/>
          <a:lstStyle/>
          <a:p>
            <a:pPr marL="0" indent="0">
              <a:buNone/>
            </a:pPr>
            <a:r>
              <a:rPr lang="en-US" sz="900">
                <a:solidFill>
                  <a:srgbClr val="1E293B"/>
                </a:solidFill>
                <a:latin typeface="Arial" pitchFamily="34" charset="0"/>
                <a:ea typeface="Arial" pitchFamily="34" charset="-122"/>
                <a:cs typeface="Arial" pitchFamily="34" charset="-120"/>
              </a:rPr>
              <a:t>Parking</a:t>
            </a:r>
            <a:endParaRPr lang="en-US" sz="900"/>
          </a:p>
          <a:p>
            <a:pPr marL="0" indent="0">
              <a:buNone/>
            </a:pPr>
            <a:r>
              <a:rPr lang="en-US" sz="900">
                <a:solidFill>
                  <a:srgbClr val="1E293B"/>
                </a:solidFill>
                <a:latin typeface="Arial" pitchFamily="34" charset="0"/>
                <a:ea typeface="Arial" pitchFamily="34" charset="-122"/>
                <a:cs typeface="Arial" pitchFamily="34" charset="-120"/>
              </a:rPr>
              <a:t>Payment Plans</a:t>
            </a:r>
            <a:endParaRPr lang="en-US" sz="900"/>
          </a:p>
        </p:txBody>
      </p:sp>
      <p:sp>
        <p:nvSpPr>
          <p:cNvPr id="19" name="Text 17"/>
          <p:cNvSpPr/>
          <p:nvPr/>
        </p:nvSpPr>
        <p:spPr>
          <a:xfrm>
            <a:off x="3127248" y="1773936"/>
            <a:ext cx="2468880" cy="384048"/>
          </a:xfrm>
          <a:prstGeom prst="rect">
            <a:avLst/>
          </a:prstGeom>
          <a:noFill/>
          <a:ln/>
        </p:spPr>
        <p:txBody>
          <a:bodyPr wrap="square" rtlCol="0" anchor="ctr"/>
          <a:lstStyle/>
          <a:p>
            <a:pPr marL="0" indent="0">
              <a:buNone/>
            </a:pPr>
            <a:r>
              <a:rPr lang="en-US" sz="1650" b="1">
                <a:solidFill>
                  <a:srgbClr val="0F6E56"/>
                </a:solidFill>
                <a:latin typeface="Arial" pitchFamily="34" charset="0"/>
                <a:ea typeface="Arial" pitchFamily="34" charset="-122"/>
                <a:cs typeface="Arial" pitchFamily="34" charset="-120"/>
              </a:rPr>
              <a:t>$249,169.58</a:t>
            </a:r>
            <a:endParaRPr lang="en-US" sz="1650"/>
          </a:p>
        </p:txBody>
      </p:sp>
      <p:sp>
        <p:nvSpPr>
          <p:cNvPr id="20" name="Text 18"/>
          <p:cNvSpPr/>
          <p:nvPr/>
        </p:nvSpPr>
        <p:spPr>
          <a:xfrm>
            <a:off x="3127248" y="2157984"/>
            <a:ext cx="2468880" cy="219456"/>
          </a:xfrm>
          <a:prstGeom prst="rect">
            <a:avLst/>
          </a:prstGeom>
          <a:noFill/>
          <a:ln/>
        </p:spPr>
        <p:txBody>
          <a:bodyPr wrap="square" rtlCol="0" anchor="ctr"/>
          <a:lstStyle/>
          <a:p>
            <a:pPr marL="0" indent="0">
              <a:buNone/>
            </a:pPr>
            <a:r>
              <a:rPr lang="en-US" sz="850">
                <a:solidFill>
                  <a:srgbClr val="6B7280"/>
                </a:solidFill>
                <a:latin typeface="Arial" pitchFamily="34" charset="0"/>
                <a:ea typeface="Arial" pitchFamily="34" charset="-122"/>
                <a:cs typeface="Arial" pitchFamily="34" charset="-120"/>
              </a:rPr>
              <a:t>1,122 participants</a:t>
            </a:r>
            <a:endParaRPr lang="en-US" sz="850"/>
          </a:p>
        </p:txBody>
      </p:sp>
      <p:sp>
        <p:nvSpPr>
          <p:cNvPr id="21" name="Shape 19"/>
          <p:cNvSpPr/>
          <p:nvPr/>
        </p:nvSpPr>
        <p:spPr>
          <a:xfrm>
            <a:off x="5797296" y="1060704"/>
            <a:ext cx="2670048" cy="1417320"/>
          </a:xfrm>
          <a:prstGeom prst="rect">
            <a:avLst/>
          </a:prstGeom>
          <a:solidFill>
            <a:srgbClr val="FFFFFF"/>
          </a:solidFill>
          <a:ln w="9525">
            <a:solidFill>
              <a:srgbClr val="854F0B"/>
            </a:solidFill>
            <a:prstDash val="solid"/>
          </a:ln>
        </p:spPr>
        <p:txBody>
          <a:bodyPr/>
          <a:lstStyle/>
          <a:p>
            <a:endParaRPr lang="en-US"/>
          </a:p>
        </p:txBody>
      </p:sp>
      <p:sp>
        <p:nvSpPr>
          <p:cNvPr id="22" name="Shape 20"/>
          <p:cNvSpPr/>
          <p:nvPr/>
        </p:nvSpPr>
        <p:spPr>
          <a:xfrm>
            <a:off x="5797296" y="1060704"/>
            <a:ext cx="2670048" cy="82296"/>
          </a:xfrm>
          <a:prstGeom prst="rect">
            <a:avLst/>
          </a:prstGeom>
          <a:solidFill>
            <a:srgbClr val="EF9F27"/>
          </a:solidFill>
          <a:ln w="12700">
            <a:solidFill>
              <a:srgbClr val="EF9F27"/>
            </a:solidFill>
            <a:prstDash val="solid"/>
          </a:ln>
        </p:spPr>
        <p:txBody>
          <a:bodyPr/>
          <a:lstStyle/>
          <a:p>
            <a:endParaRPr lang="en-US"/>
          </a:p>
        </p:txBody>
      </p:sp>
      <p:sp>
        <p:nvSpPr>
          <p:cNvPr id="23" name="Shape 21"/>
          <p:cNvSpPr/>
          <p:nvPr/>
        </p:nvSpPr>
        <p:spPr>
          <a:xfrm>
            <a:off x="5797296" y="1143000"/>
            <a:ext cx="54864" cy="1335024"/>
          </a:xfrm>
          <a:prstGeom prst="rect">
            <a:avLst/>
          </a:prstGeom>
          <a:solidFill>
            <a:srgbClr val="EF9F27"/>
          </a:solidFill>
          <a:ln w="12700">
            <a:solidFill>
              <a:srgbClr val="EF9F27"/>
            </a:solidFill>
            <a:prstDash val="solid"/>
          </a:ln>
        </p:spPr>
        <p:txBody>
          <a:bodyPr/>
          <a:lstStyle/>
          <a:p>
            <a:endParaRPr lang="en-US"/>
          </a:p>
        </p:txBody>
      </p:sp>
      <p:sp>
        <p:nvSpPr>
          <p:cNvPr id="24" name="Text 22"/>
          <p:cNvSpPr/>
          <p:nvPr/>
        </p:nvSpPr>
        <p:spPr>
          <a:xfrm>
            <a:off x="5925312" y="1170432"/>
            <a:ext cx="2468880" cy="182880"/>
          </a:xfrm>
          <a:prstGeom prst="rect">
            <a:avLst/>
          </a:prstGeom>
          <a:noFill/>
          <a:ln/>
        </p:spPr>
        <p:txBody>
          <a:bodyPr wrap="square" rtlCol="0" anchor="ctr"/>
          <a:lstStyle/>
          <a:p>
            <a:pPr marL="0" indent="0">
              <a:buNone/>
            </a:pPr>
            <a:r>
              <a:rPr lang="en-US" sz="800">
                <a:solidFill>
                  <a:srgbClr val="6B7280"/>
                </a:solidFill>
                <a:latin typeface="Arial" pitchFamily="34" charset="0"/>
                <a:ea typeface="Arial" pitchFamily="34" charset="-122"/>
                <a:cs typeface="Arial" pitchFamily="34" charset="-120"/>
              </a:rPr>
              <a:t>Since 2024</a:t>
            </a:r>
            <a:endParaRPr lang="en-US" sz="800"/>
          </a:p>
        </p:txBody>
      </p:sp>
      <p:sp>
        <p:nvSpPr>
          <p:cNvPr id="25" name="Text 23"/>
          <p:cNvSpPr/>
          <p:nvPr/>
        </p:nvSpPr>
        <p:spPr>
          <a:xfrm>
            <a:off x="5925312" y="1316736"/>
            <a:ext cx="2468880" cy="457200"/>
          </a:xfrm>
          <a:prstGeom prst="rect">
            <a:avLst/>
          </a:prstGeom>
          <a:noFill/>
          <a:ln/>
        </p:spPr>
        <p:txBody>
          <a:bodyPr wrap="square" rtlCol="0" anchor="ctr"/>
          <a:lstStyle/>
          <a:p>
            <a:pPr marL="0" indent="0">
              <a:buNone/>
            </a:pPr>
            <a:r>
              <a:rPr lang="en-US" sz="900">
                <a:solidFill>
                  <a:srgbClr val="1E293B"/>
                </a:solidFill>
                <a:latin typeface="Arial" pitchFamily="34" charset="0"/>
                <a:ea typeface="Arial" pitchFamily="34" charset="-122"/>
                <a:cs typeface="Arial" pitchFamily="34" charset="-120"/>
              </a:rPr>
              <a:t>Red Light</a:t>
            </a:r>
            <a:endParaRPr lang="en-US" sz="900"/>
          </a:p>
          <a:p>
            <a:pPr marL="0" indent="0">
              <a:buNone/>
            </a:pPr>
            <a:r>
              <a:rPr lang="en-US" sz="900">
                <a:solidFill>
                  <a:srgbClr val="1E293B"/>
                </a:solidFill>
                <a:latin typeface="Arial" pitchFamily="34" charset="0"/>
                <a:ea typeface="Arial" pitchFamily="34" charset="-122"/>
                <a:cs typeface="Arial" pitchFamily="34" charset="-120"/>
              </a:rPr>
              <a:t>Payment Plans</a:t>
            </a:r>
            <a:endParaRPr lang="en-US" sz="900"/>
          </a:p>
        </p:txBody>
      </p:sp>
      <p:sp>
        <p:nvSpPr>
          <p:cNvPr id="26" name="Text 24"/>
          <p:cNvSpPr/>
          <p:nvPr/>
        </p:nvSpPr>
        <p:spPr>
          <a:xfrm>
            <a:off x="5925312" y="1773936"/>
            <a:ext cx="2468880" cy="384048"/>
          </a:xfrm>
          <a:prstGeom prst="rect">
            <a:avLst/>
          </a:prstGeom>
          <a:noFill/>
          <a:ln/>
        </p:spPr>
        <p:txBody>
          <a:bodyPr wrap="square" rtlCol="0" anchor="ctr"/>
          <a:lstStyle/>
          <a:p>
            <a:pPr marL="0" indent="0">
              <a:buNone/>
            </a:pPr>
            <a:r>
              <a:rPr lang="en-US" sz="1650" b="1">
                <a:solidFill>
                  <a:srgbClr val="854F0B"/>
                </a:solidFill>
                <a:latin typeface="Arial" pitchFamily="34" charset="0"/>
                <a:ea typeface="Arial" pitchFamily="34" charset="-122"/>
                <a:cs typeface="Arial" pitchFamily="34" charset="-120"/>
              </a:rPr>
              <a:t>$64,740.00</a:t>
            </a:r>
            <a:endParaRPr lang="en-US" sz="1650"/>
          </a:p>
        </p:txBody>
      </p:sp>
      <p:sp>
        <p:nvSpPr>
          <p:cNvPr id="27" name="Text 25"/>
          <p:cNvSpPr/>
          <p:nvPr/>
        </p:nvSpPr>
        <p:spPr>
          <a:xfrm>
            <a:off x="5925312" y="2157984"/>
            <a:ext cx="2468880" cy="219456"/>
          </a:xfrm>
          <a:prstGeom prst="rect">
            <a:avLst/>
          </a:prstGeom>
          <a:noFill/>
          <a:ln/>
        </p:spPr>
        <p:txBody>
          <a:bodyPr wrap="square" rtlCol="0" anchor="ctr"/>
          <a:lstStyle/>
          <a:p>
            <a:pPr marL="0" indent="0">
              <a:buNone/>
            </a:pPr>
            <a:r>
              <a:rPr lang="en-US" sz="850">
                <a:solidFill>
                  <a:srgbClr val="6B7280"/>
                </a:solidFill>
                <a:latin typeface="Arial" pitchFamily="34" charset="0"/>
                <a:ea typeface="Arial" pitchFamily="34" charset="-122"/>
                <a:cs typeface="Arial" pitchFamily="34" charset="-120"/>
              </a:rPr>
              <a:t>498 participants</a:t>
            </a:r>
            <a:endParaRPr lang="en-US" sz="850"/>
          </a:p>
        </p:txBody>
      </p:sp>
      <p:sp>
        <p:nvSpPr>
          <p:cNvPr id="28" name="Shape 26"/>
          <p:cNvSpPr/>
          <p:nvPr/>
        </p:nvSpPr>
        <p:spPr>
          <a:xfrm>
            <a:off x="8595360" y="1060704"/>
            <a:ext cx="2670048" cy="1417320"/>
          </a:xfrm>
          <a:prstGeom prst="rect">
            <a:avLst/>
          </a:prstGeom>
          <a:solidFill>
            <a:srgbClr val="FFFFFF"/>
          </a:solidFill>
          <a:ln w="9525">
            <a:solidFill>
              <a:srgbClr val="534AB7"/>
            </a:solidFill>
            <a:prstDash val="solid"/>
          </a:ln>
        </p:spPr>
        <p:txBody>
          <a:bodyPr/>
          <a:lstStyle/>
          <a:p>
            <a:endParaRPr lang="en-US"/>
          </a:p>
        </p:txBody>
      </p:sp>
      <p:sp>
        <p:nvSpPr>
          <p:cNvPr id="29" name="Shape 27"/>
          <p:cNvSpPr/>
          <p:nvPr/>
        </p:nvSpPr>
        <p:spPr>
          <a:xfrm>
            <a:off x="8595360" y="1060704"/>
            <a:ext cx="2670048" cy="82296"/>
          </a:xfrm>
          <a:prstGeom prst="rect">
            <a:avLst/>
          </a:prstGeom>
          <a:solidFill>
            <a:srgbClr val="7F77DD"/>
          </a:solidFill>
          <a:ln w="12700">
            <a:solidFill>
              <a:srgbClr val="7F77DD"/>
            </a:solidFill>
            <a:prstDash val="solid"/>
          </a:ln>
        </p:spPr>
        <p:txBody>
          <a:bodyPr/>
          <a:lstStyle/>
          <a:p>
            <a:endParaRPr lang="en-US"/>
          </a:p>
        </p:txBody>
      </p:sp>
      <p:sp>
        <p:nvSpPr>
          <p:cNvPr id="30" name="Shape 28"/>
          <p:cNvSpPr/>
          <p:nvPr/>
        </p:nvSpPr>
        <p:spPr>
          <a:xfrm>
            <a:off x="8595360" y="1143000"/>
            <a:ext cx="54864" cy="1335024"/>
          </a:xfrm>
          <a:prstGeom prst="rect">
            <a:avLst/>
          </a:prstGeom>
          <a:solidFill>
            <a:srgbClr val="7F77DD"/>
          </a:solidFill>
          <a:ln w="12700">
            <a:solidFill>
              <a:srgbClr val="7F77DD"/>
            </a:solidFill>
            <a:prstDash val="solid"/>
          </a:ln>
        </p:spPr>
        <p:txBody>
          <a:bodyPr/>
          <a:lstStyle/>
          <a:p>
            <a:endParaRPr lang="en-US"/>
          </a:p>
        </p:txBody>
      </p:sp>
      <p:sp>
        <p:nvSpPr>
          <p:cNvPr id="31" name="Text 29"/>
          <p:cNvSpPr/>
          <p:nvPr/>
        </p:nvSpPr>
        <p:spPr>
          <a:xfrm>
            <a:off x="8723376" y="1170432"/>
            <a:ext cx="2468880" cy="182880"/>
          </a:xfrm>
          <a:prstGeom prst="rect">
            <a:avLst/>
          </a:prstGeom>
          <a:noFill/>
          <a:ln/>
        </p:spPr>
        <p:txBody>
          <a:bodyPr wrap="square" rtlCol="0" anchor="ctr"/>
          <a:lstStyle/>
          <a:p>
            <a:pPr marL="0" indent="0">
              <a:buNone/>
            </a:pPr>
            <a:r>
              <a:rPr lang="en-US" sz="800">
                <a:solidFill>
                  <a:srgbClr val="6B7280"/>
                </a:solidFill>
                <a:latin typeface="Arial" pitchFamily="34" charset="0"/>
                <a:ea typeface="Arial" pitchFamily="34" charset="-122"/>
                <a:cs typeface="Arial" pitchFamily="34" charset="-120"/>
              </a:rPr>
              <a:t>Since 2024</a:t>
            </a:r>
            <a:endParaRPr lang="en-US" sz="800"/>
          </a:p>
        </p:txBody>
      </p:sp>
      <p:sp>
        <p:nvSpPr>
          <p:cNvPr id="32" name="Text 30"/>
          <p:cNvSpPr/>
          <p:nvPr/>
        </p:nvSpPr>
        <p:spPr>
          <a:xfrm>
            <a:off x="8723376" y="1316736"/>
            <a:ext cx="2468880" cy="457200"/>
          </a:xfrm>
          <a:prstGeom prst="rect">
            <a:avLst/>
          </a:prstGeom>
          <a:noFill/>
          <a:ln/>
        </p:spPr>
        <p:txBody>
          <a:bodyPr wrap="square" rtlCol="0" anchor="ctr"/>
          <a:lstStyle/>
          <a:p>
            <a:pPr marL="0" indent="0">
              <a:buNone/>
            </a:pPr>
            <a:r>
              <a:rPr lang="en-US" sz="900">
                <a:solidFill>
                  <a:srgbClr val="1E293B"/>
                </a:solidFill>
                <a:latin typeface="Arial" pitchFamily="34" charset="0"/>
                <a:ea typeface="Arial" pitchFamily="34" charset="-122"/>
                <a:cs typeface="Arial" pitchFamily="34" charset="-120"/>
              </a:rPr>
              <a:t>Delinquency</a:t>
            </a:r>
            <a:endParaRPr lang="en-US" sz="900"/>
          </a:p>
          <a:p>
            <a:pPr marL="0" indent="0">
              <a:buNone/>
            </a:pPr>
            <a:r>
              <a:rPr lang="en-US" sz="900">
                <a:solidFill>
                  <a:srgbClr val="1E293B"/>
                </a:solidFill>
                <a:latin typeface="Arial" pitchFamily="34" charset="0"/>
                <a:ea typeface="Arial" pitchFamily="34" charset="-122"/>
                <a:cs typeface="Arial" pitchFamily="34" charset="-120"/>
              </a:rPr>
              <a:t>Payment Plans</a:t>
            </a:r>
            <a:endParaRPr lang="en-US" sz="900"/>
          </a:p>
        </p:txBody>
      </p:sp>
      <p:sp>
        <p:nvSpPr>
          <p:cNvPr id="33" name="Text 31"/>
          <p:cNvSpPr/>
          <p:nvPr/>
        </p:nvSpPr>
        <p:spPr>
          <a:xfrm>
            <a:off x="8723376" y="1773936"/>
            <a:ext cx="2468880" cy="384048"/>
          </a:xfrm>
          <a:prstGeom prst="rect">
            <a:avLst/>
          </a:prstGeom>
          <a:noFill/>
          <a:ln/>
        </p:spPr>
        <p:txBody>
          <a:bodyPr wrap="square" rtlCol="0" anchor="ctr"/>
          <a:lstStyle/>
          <a:p>
            <a:pPr marL="0" indent="0">
              <a:buNone/>
            </a:pPr>
            <a:r>
              <a:rPr lang="en-US" sz="1450" b="1">
                <a:solidFill>
                  <a:srgbClr val="534AB7"/>
                </a:solidFill>
                <a:latin typeface="Arial" pitchFamily="34" charset="0"/>
                <a:ea typeface="Arial" pitchFamily="34" charset="-122"/>
                <a:cs typeface="Arial" pitchFamily="34" charset="-120"/>
              </a:rPr>
              <a:t>$4,275,089.00</a:t>
            </a:r>
            <a:endParaRPr lang="en-US" sz="1450"/>
          </a:p>
        </p:txBody>
      </p:sp>
      <p:sp>
        <p:nvSpPr>
          <p:cNvPr id="34" name="Text 32"/>
          <p:cNvSpPr/>
          <p:nvPr/>
        </p:nvSpPr>
        <p:spPr>
          <a:xfrm>
            <a:off x="8723376" y="2157984"/>
            <a:ext cx="2468880" cy="219456"/>
          </a:xfrm>
          <a:prstGeom prst="rect">
            <a:avLst/>
          </a:prstGeom>
          <a:noFill/>
          <a:ln/>
        </p:spPr>
        <p:txBody>
          <a:bodyPr wrap="square" rtlCol="0" anchor="ctr"/>
          <a:lstStyle/>
          <a:p>
            <a:pPr marL="0" indent="0">
              <a:buNone/>
            </a:pPr>
            <a:r>
              <a:rPr lang="en-US" sz="850">
                <a:solidFill>
                  <a:srgbClr val="6B7280"/>
                </a:solidFill>
                <a:latin typeface="Arial" pitchFamily="34" charset="0"/>
                <a:ea typeface="Arial" pitchFamily="34" charset="-122"/>
                <a:cs typeface="Arial" pitchFamily="34" charset="-120"/>
              </a:rPr>
              <a:t>1,254 participants</a:t>
            </a:r>
            <a:endParaRPr lang="en-US" sz="850"/>
          </a:p>
        </p:txBody>
      </p:sp>
      <p:sp>
        <p:nvSpPr>
          <p:cNvPr id="69" name="Shape 65"/>
          <p:cNvSpPr/>
          <p:nvPr/>
        </p:nvSpPr>
        <p:spPr>
          <a:xfrm>
            <a:off x="109728" y="2582990"/>
            <a:ext cx="11698224" cy="420624"/>
          </a:xfrm>
          <a:prstGeom prst="rect">
            <a:avLst/>
          </a:prstGeom>
          <a:solidFill>
            <a:schemeClr val="accent6">
              <a:lumMod val="75000"/>
            </a:schemeClr>
          </a:solidFill>
          <a:ln w="12700">
            <a:solidFill>
              <a:srgbClr val="1F3864"/>
            </a:solidFill>
            <a:prstDash val="solid"/>
          </a:ln>
        </p:spPr>
        <p:txBody>
          <a:bodyPr/>
          <a:lstStyle/>
          <a:p>
            <a:endParaRPr lang="en-US"/>
          </a:p>
        </p:txBody>
      </p:sp>
      <p:sp>
        <p:nvSpPr>
          <p:cNvPr id="70" name="Text 66"/>
          <p:cNvSpPr/>
          <p:nvPr/>
        </p:nvSpPr>
        <p:spPr>
          <a:xfrm>
            <a:off x="384048" y="2559939"/>
            <a:ext cx="2194560" cy="512064"/>
          </a:xfrm>
          <a:prstGeom prst="rect">
            <a:avLst/>
          </a:prstGeom>
          <a:noFill/>
          <a:ln/>
        </p:spPr>
        <p:txBody>
          <a:bodyPr wrap="square" rtlCol="0" anchor="ctr"/>
          <a:lstStyle/>
          <a:p>
            <a:pPr marL="0" indent="0">
              <a:buNone/>
            </a:pPr>
            <a:r>
              <a:rPr lang="en-US" sz="1000">
                <a:solidFill>
                  <a:srgbClr val="AABBD4"/>
                </a:solidFill>
                <a:latin typeface="Arial" pitchFamily="34" charset="0"/>
                <a:ea typeface="Arial" pitchFamily="34" charset="-122"/>
                <a:cs typeface="Arial" pitchFamily="34" charset="-120"/>
              </a:rPr>
              <a:t>Total Collections:</a:t>
            </a:r>
            <a:endParaRPr lang="en-US" sz="1000"/>
          </a:p>
        </p:txBody>
      </p:sp>
      <p:sp>
        <p:nvSpPr>
          <p:cNvPr id="71" name="Text 67"/>
          <p:cNvSpPr/>
          <p:nvPr/>
        </p:nvSpPr>
        <p:spPr>
          <a:xfrm>
            <a:off x="2021463" y="2541079"/>
            <a:ext cx="2926080" cy="512064"/>
          </a:xfrm>
          <a:prstGeom prst="rect">
            <a:avLst/>
          </a:prstGeom>
          <a:noFill/>
          <a:ln/>
        </p:spPr>
        <p:txBody>
          <a:bodyPr wrap="square" rtlCol="0" anchor="ctr"/>
          <a:lstStyle/>
          <a:p>
            <a:pPr marL="0" indent="0">
              <a:buNone/>
            </a:pPr>
            <a:r>
              <a:rPr lang="en-US" sz="1400" b="1">
                <a:solidFill>
                  <a:srgbClr val="E8A217"/>
                </a:solidFill>
                <a:latin typeface="Arial" pitchFamily="34" charset="0"/>
                <a:ea typeface="Arial" pitchFamily="34" charset="-122"/>
                <a:cs typeface="Arial" pitchFamily="34" charset="-120"/>
              </a:rPr>
              <a:t>$6,244,698.03</a:t>
            </a:r>
            <a:endParaRPr lang="en-US" sz="1400"/>
          </a:p>
        </p:txBody>
      </p:sp>
      <p:sp>
        <p:nvSpPr>
          <p:cNvPr id="72" name="Shape 68"/>
          <p:cNvSpPr/>
          <p:nvPr/>
        </p:nvSpPr>
        <p:spPr>
          <a:xfrm>
            <a:off x="3689985" y="2674430"/>
            <a:ext cx="0" cy="329184"/>
          </a:xfrm>
          <a:prstGeom prst="line">
            <a:avLst/>
          </a:prstGeom>
          <a:noFill/>
          <a:ln w="10160">
            <a:solidFill>
              <a:srgbClr val="3A5A8A"/>
            </a:solidFill>
            <a:prstDash val="solid"/>
          </a:ln>
        </p:spPr>
        <p:txBody>
          <a:bodyPr/>
          <a:lstStyle/>
          <a:p>
            <a:endParaRPr lang="en-US"/>
          </a:p>
        </p:txBody>
      </p:sp>
      <p:sp>
        <p:nvSpPr>
          <p:cNvPr id="73" name="Text 69"/>
          <p:cNvSpPr/>
          <p:nvPr/>
        </p:nvSpPr>
        <p:spPr>
          <a:xfrm>
            <a:off x="4801363" y="2510791"/>
            <a:ext cx="2194560" cy="512064"/>
          </a:xfrm>
          <a:prstGeom prst="rect">
            <a:avLst/>
          </a:prstGeom>
          <a:noFill/>
          <a:ln/>
        </p:spPr>
        <p:txBody>
          <a:bodyPr wrap="square" rtlCol="0" anchor="ctr"/>
          <a:lstStyle/>
          <a:p>
            <a:pPr marL="0" indent="0">
              <a:buNone/>
            </a:pPr>
            <a:r>
              <a:rPr lang="en-US" sz="1000">
                <a:solidFill>
                  <a:srgbClr val="AABBD4"/>
                </a:solidFill>
                <a:latin typeface="Arial" pitchFamily="34" charset="0"/>
                <a:ea typeface="Arial" pitchFamily="34" charset="-122"/>
                <a:cs typeface="Arial" pitchFamily="34" charset="-120"/>
              </a:rPr>
              <a:t>Total Participants:</a:t>
            </a:r>
            <a:endParaRPr lang="en-US" sz="1000"/>
          </a:p>
        </p:txBody>
      </p:sp>
      <p:sp>
        <p:nvSpPr>
          <p:cNvPr id="74" name="Text 70"/>
          <p:cNvSpPr/>
          <p:nvPr/>
        </p:nvSpPr>
        <p:spPr>
          <a:xfrm>
            <a:off x="6859278" y="2470976"/>
            <a:ext cx="1463040" cy="512064"/>
          </a:xfrm>
          <a:prstGeom prst="rect">
            <a:avLst/>
          </a:prstGeom>
          <a:noFill/>
          <a:ln/>
        </p:spPr>
        <p:txBody>
          <a:bodyPr wrap="square" rtlCol="0" anchor="ctr"/>
          <a:lstStyle/>
          <a:p>
            <a:pPr marL="0" indent="0">
              <a:buNone/>
            </a:pPr>
            <a:r>
              <a:rPr lang="en-US" sz="1400" b="1">
                <a:solidFill>
                  <a:srgbClr val="E8A217"/>
                </a:solidFill>
                <a:latin typeface="Arial" pitchFamily="34" charset="0"/>
                <a:ea typeface="Arial" pitchFamily="34" charset="-122"/>
                <a:cs typeface="Arial" pitchFamily="34" charset="-120"/>
              </a:rPr>
              <a:t>4,105</a:t>
            </a:r>
            <a:endParaRPr lang="en-US" sz="1400"/>
          </a:p>
        </p:txBody>
      </p:sp>
      <p:sp>
        <p:nvSpPr>
          <p:cNvPr id="77" name="Text 73"/>
          <p:cNvSpPr/>
          <p:nvPr/>
        </p:nvSpPr>
        <p:spPr>
          <a:xfrm>
            <a:off x="201168" y="6638544"/>
            <a:ext cx="11704320" cy="164592"/>
          </a:xfrm>
          <a:prstGeom prst="rect">
            <a:avLst/>
          </a:prstGeom>
          <a:noFill/>
          <a:ln/>
        </p:spPr>
        <p:txBody>
          <a:bodyPr wrap="square" rtlCol="0" anchor="ctr"/>
          <a:lstStyle/>
          <a:p>
            <a:pPr marL="0" indent="0" algn="r">
              <a:buNone/>
            </a:pPr>
            <a:r>
              <a:rPr lang="en-US" sz="750">
                <a:solidFill>
                  <a:srgbClr val="6B7280"/>
                </a:solidFill>
                <a:latin typeface="Arial" pitchFamily="34" charset="0"/>
                <a:ea typeface="Arial" pitchFamily="34" charset="-122"/>
                <a:cs typeface="Arial" pitchFamily="34" charset="-120"/>
              </a:rPr>
              <a:t>City of Wilmington  |  Finance Department  |  Delinquent Collections</a:t>
            </a:r>
            <a:endParaRPr lang="en-US" sz="750"/>
          </a:p>
        </p:txBody>
      </p:sp>
      <p:pic>
        <p:nvPicPr>
          <p:cNvPr id="79" name="Picture 78">
            <a:extLst>
              <a:ext uri="{FF2B5EF4-FFF2-40B4-BE49-F238E27FC236}">
                <a16:creationId xmlns:a16="http://schemas.microsoft.com/office/drawing/2014/main" id="{43F6E931-0D25-0E3A-E10F-E4B1C6E3E6A7}"/>
              </a:ext>
            </a:extLst>
          </p:cNvPr>
          <p:cNvPicPr>
            <a:picLocks noChangeAspect="1"/>
          </p:cNvPicPr>
          <p:nvPr/>
        </p:nvPicPr>
        <p:blipFill>
          <a:blip r:embed="rId3"/>
          <a:stretch>
            <a:fillRect/>
          </a:stretch>
        </p:blipFill>
        <p:spPr>
          <a:xfrm>
            <a:off x="2376737" y="3625416"/>
            <a:ext cx="6273487" cy="2812379"/>
          </a:xfrm>
          <a:prstGeom prst="rect">
            <a:avLst/>
          </a:prstGeom>
        </p:spPr>
      </p:pic>
      <p:pic>
        <p:nvPicPr>
          <p:cNvPr id="83" name="Picture 82">
            <a:extLst>
              <a:ext uri="{FF2B5EF4-FFF2-40B4-BE49-F238E27FC236}">
                <a16:creationId xmlns:a16="http://schemas.microsoft.com/office/drawing/2014/main" id="{B6B7FEEB-139A-5F30-6FFA-28FA1D12B008}"/>
              </a:ext>
            </a:extLst>
          </p:cNvPr>
          <p:cNvPicPr>
            <a:picLocks noChangeAspect="1"/>
          </p:cNvPicPr>
          <p:nvPr/>
        </p:nvPicPr>
        <p:blipFill>
          <a:blip r:embed="rId4"/>
          <a:stretch>
            <a:fillRect/>
          </a:stretch>
        </p:blipFill>
        <p:spPr>
          <a:xfrm>
            <a:off x="131826" y="3063606"/>
            <a:ext cx="11698224" cy="415320"/>
          </a:xfrm>
          <a:prstGeom prst="rect">
            <a:avLst/>
          </a:prstGeom>
          <a:solidFill>
            <a:schemeClr val="accent6">
              <a:lumMod val="60000"/>
              <a:lumOff val="40000"/>
            </a:schemeClr>
          </a:solidFill>
        </p:spPr>
      </p:pic>
      <p:sp>
        <p:nvSpPr>
          <p:cNvPr id="84" name="Text 2">
            <a:extLst>
              <a:ext uri="{FF2B5EF4-FFF2-40B4-BE49-F238E27FC236}">
                <a16:creationId xmlns:a16="http://schemas.microsoft.com/office/drawing/2014/main" id="{1E7412A8-8ADF-F303-126D-8BB8358693EE}"/>
              </a:ext>
            </a:extLst>
          </p:cNvPr>
          <p:cNvSpPr/>
          <p:nvPr/>
        </p:nvSpPr>
        <p:spPr>
          <a:xfrm>
            <a:off x="228600" y="2975612"/>
            <a:ext cx="8229600" cy="658368"/>
          </a:xfrm>
          <a:prstGeom prst="rect">
            <a:avLst/>
          </a:prstGeom>
          <a:noFill/>
          <a:ln/>
        </p:spPr>
        <p:txBody>
          <a:bodyPr wrap="square" rtlCol="0" anchor="ctr"/>
          <a:lstStyle/>
          <a:p>
            <a:pPr marL="0" indent="0">
              <a:buNone/>
            </a:pPr>
            <a:r>
              <a:rPr lang="en-US" sz="2000" b="1">
                <a:solidFill>
                  <a:srgbClr val="FFFFFF"/>
                </a:solidFill>
                <a:latin typeface="Arial" pitchFamily="34" charset="0"/>
                <a:ea typeface="Arial" pitchFamily="34" charset="-122"/>
                <a:cs typeface="Arial" pitchFamily="34" charset="-120"/>
              </a:rPr>
              <a:t>Property Tax Relief Programs</a:t>
            </a:r>
            <a:endParaRPr lang="en-US" sz="2000"/>
          </a:p>
        </p:txBody>
      </p:sp>
      <p:sp>
        <p:nvSpPr>
          <p:cNvPr id="85" name="Text 4">
            <a:extLst>
              <a:ext uri="{FF2B5EF4-FFF2-40B4-BE49-F238E27FC236}">
                <a16:creationId xmlns:a16="http://schemas.microsoft.com/office/drawing/2014/main" id="{F22306F7-B011-E8E1-6278-7CFDF08B7896}"/>
              </a:ext>
            </a:extLst>
          </p:cNvPr>
          <p:cNvSpPr/>
          <p:nvPr/>
        </p:nvSpPr>
        <p:spPr>
          <a:xfrm>
            <a:off x="103632" y="3499458"/>
            <a:ext cx="11704320" cy="237744"/>
          </a:xfrm>
          <a:prstGeom prst="rect">
            <a:avLst/>
          </a:prstGeom>
          <a:noFill/>
          <a:ln/>
        </p:spPr>
        <p:txBody>
          <a:bodyPr wrap="square" rtlCol="0" anchor="ctr"/>
          <a:lstStyle/>
          <a:p>
            <a:pPr marL="0" indent="0">
              <a:buNone/>
            </a:pPr>
            <a:r>
              <a:rPr lang="en-US" sz="1050" i="1">
                <a:solidFill>
                  <a:srgbClr val="6B7280"/>
                </a:solidFill>
                <a:latin typeface="Arial" pitchFamily="34" charset="0"/>
                <a:ea typeface="Arial" pitchFamily="34" charset="-122"/>
                <a:cs typeface="Arial" pitchFamily="34" charset="-120"/>
              </a:rPr>
              <a:t>Parcel-level assistance across all active property tax relief categories</a:t>
            </a:r>
            <a:endParaRPr lang="en-US" sz="1050"/>
          </a:p>
        </p:txBody>
      </p:sp>
      <p:sp>
        <p:nvSpPr>
          <p:cNvPr id="86" name="Shape 79">
            <a:extLst>
              <a:ext uri="{FF2B5EF4-FFF2-40B4-BE49-F238E27FC236}">
                <a16:creationId xmlns:a16="http://schemas.microsoft.com/office/drawing/2014/main" id="{44CC71A4-1048-4B5B-88D5-C047F359E2AA}"/>
              </a:ext>
            </a:extLst>
          </p:cNvPr>
          <p:cNvSpPr/>
          <p:nvPr/>
        </p:nvSpPr>
        <p:spPr>
          <a:xfrm>
            <a:off x="201168" y="6364224"/>
            <a:ext cx="11759184" cy="274320"/>
          </a:xfrm>
          <a:prstGeom prst="rect">
            <a:avLst/>
          </a:prstGeom>
          <a:solidFill>
            <a:srgbClr val="1F3864"/>
          </a:solidFill>
          <a:ln w="12700">
            <a:solidFill>
              <a:srgbClr val="1F3864"/>
            </a:solidFill>
            <a:prstDash val="solid"/>
          </a:ln>
        </p:spPr>
        <p:txBody>
          <a:bodyPr/>
          <a:lstStyle/>
          <a:p>
            <a:endParaRPr lang="en-US"/>
          </a:p>
        </p:txBody>
      </p:sp>
      <p:pic>
        <p:nvPicPr>
          <p:cNvPr id="88" name="Picture 87">
            <a:extLst>
              <a:ext uri="{FF2B5EF4-FFF2-40B4-BE49-F238E27FC236}">
                <a16:creationId xmlns:a16="http://schemas.microsoft.com/office/drawing/2014/main" id="{9C99A90A-C3CF-4382-665F-07711F1F5974}"/>
              </a:ext>
            </a:extLst>
          </p:cNvPr>
          <p:cNvPicPr>
            <a:picLocks noChangeAspect="1"/>
          </p:cNvPicPr>
          <p:nvPr/>
        </p:nvPicPr>
        <p:blipFill>
          <a:blip r:embed="rId5"/>
          <a:stretch>
            <a:fillRect/>
          </a:stretch>
        </p:blipFill>
        <p:spPr>
          <a:xfrm>
            <a:off x="2859405" y="6279839"/>
            <a:ext cx="5486876" cy="438950"/>
          </a:xfrm>
          <a:prstGeom prst="rect">
            <a:avLst/>
          </a:prstGeom>
        </p:spPr>
      </p:pic>
      <p:pic>
        <p:nvPicPr>
          <p:cNvPr id="90" name="Picture 89">
            <a:extLst>
              <a:ext uri="{FF2B5EF4-FFF2-40B4-BE49-F238E27FC236}">
                <a16:creationId xmlns:a16="http://schemas.microsoft.com/office/drawing/2014/main" id="{90CD17E4-C85B-3972-C040-011F1E4B716E}"/>
              </a:ext>
            </a:extLst>
          </p:cNvPr>
          <p:cNvPicPr>
            <a:picLocks noChangeAspect="1"/>
          </p:cNvPicPr>
          <p:nvPr/>
        </p:nvPicPr>
        <p:blipFill>
          <a:blip r:embed="rId6"/>
          <a:stretch>
            <a:fillRect/>
          </a:stretch>
        </p:blipFill>
        <p:spPr>
          <a:xfrm>
            <a:off x="5980938" y="6304973"/>
            <a:ext cx="1853345" cy="4389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517612" y="1121403"/>
            <a:ext cx="11156776" cy="5273016"/>
          </a:xfrm>
        </p:spPr>
        <p:txBody>
          <a:bodyPr>
            <a:normAutofit/>
          </a:bodyPr>
          <a:lstStyle/>
          <a:p>
            <a:pPr marL="0" marR="100330" lvl="0" indent="0">
              <a:spcBef>
                <a:spcPts val="0"/>
              </a:spcBef>
              <a:spcAft>
                <a:spcPts val="0"/>
              </a:spcAft>
              <a:buSzPts val="1100"/>
              <a:buNone/>
              <a:tabLst>
                <a:tab pos="520700" algn="l"/>
              </a:tabLst>
            </a:pPr>
            <a:endParaRPr lang="en-US" sz="1800" b="1" spc="-5" dirty="0">
              <a:effectLst/>
              <a:ea typeface="Times New Roman" panose="02020603050405020304" pitchFamily="18" charset="0"/>
              <a:cs typeface="Times New Roman" panose="02020603050405020304" pitchFamily="18" charset="0"/>
            </a:endParaRPr>
          </a:p>
          <a:p>
            <a:pPr marL="0" indent="0">
              <a:buNone/>
            </a:pPr>
            <a:r>
              <a:rPr lang="en-US" sz="1800" dirty="0">
                <a:latin typeface="Calibri"/>
                <a:ea typeface="Calibri"/>
                <a:cs typeface="Calibri"/>
              </a:rPr>
              <a:t>The city has invested </a:t>
            </a:r>
            <a:r>
              <a:rPr lang="en-US" sz="1800" b="1" dirty="0">
                <a:latin typeface="Calibri"/>
                <a:ea typeface="Calibri"/>
                <a:cs typeface="Calibri"/>
              </a:rPr>
              <a:t>$2.9M </a:t>
            </a:r>
            <a:r>
              <a:rPr lang="en-US" sz="1800" dirty="0">
                <a:latin typeface="Calibri"/>
                <a:ea typeface="Calibri"/>
                <a:cs typeface="Calibri"/>
              </a:rPr>
              <a:t>in the new ERP System, please share if this new system is yet operational, and the projected timeframe for completion.</a:t>
            </a:r>
          </a:p>
          <a:p>
            <a:pPr marL="0" indent="0">
              <a:buNone/>
            </a:pPr>
            <a:r>
              <a:rPr lang="en-US" sz="1800" b="1" dirty="0">
                <a:latin typeface="Calibri"/>
                <a:ea typeface="Calibri"/>
                <a:cs typeface="Calibri"/>
              </a:rPr>
              <a:t>No, the ERP is not operational. We are in the process of evaluating new systems. We anticipate development beginning in FY 2027.</a:t>
            </a:r>
          </a:p>
          <a:p>
            <a:pPr marL="514350" indent="-514350">
              <a:buAutoNum type="alphaLcPeriod"/>
            </a:pPr>
            <a:r>
              <a:rPr lang="en-US" sz="1800" dirty="0">
                <a:latin typeface="Calibri"/>
                <a:ea typeface="Calibri"/>
                <a:cs typeface="Calibri"/>
              </a:rPr>
              <a:t>For the new </a:t>
            </a:r>
            <a:r>
              <a:rPr lang="en-US" sz="1800" dirty="0" err="1">
                <a:latin typeface="Calibri"/>
                <a:ea typeface="Calibri"/>
                <a:cs typeface="Calibri"/>
              </a:rPr>
              <a:t>Enquesta</a:t>
            </a:r>
            <a:r>
              <a:rPr lang="en-US" sz="1800" dirty="0">
                <a:latin typeface="Calibri"/>
                <a:ea typeface="Calibri"/>
                <a:cs typeface="Calibri"/>
              </a:rPr>
              <a:t> Utility Billing Information System, please share if  issues have been resolved.</a:t>
            </a:r>
          </a:p>
          <a:p>
            <a:pPr marL="457200" lvl="1" indent="0">
              <a:buNone/>
            </a:pPr>
            <a:r>
              <a:rPr lang="en-US" sz="1800" b="1" dirty="0">
                <a:latin typeface="Calibri"/>
                <a:ea typeface="Calibri"/>
                <a:cs typeface="Calibri"/>
              </a:rPr>
              <a:t>For the most part </a:t>
            </a:r>
            <a:r>
              <a:rPr lang="en-US" sz="1800" b="1" dirty="0" err="1">
                <a:latin typeface="Calibri"/>
                <a:ea typeface="Calibri"/>
                <a:cs typeface="Calibri"/>
              </a:rPr>
              <a:t>Enquesta</a:t>
            </a:r>
            <a:r>
              <a:rPr lang="en-US" sz="1800" b="1" dirty="0">
                <a:latin typeface="Calibri"/>
                <a:ea typeface="Calibri"/>
                <a:cs typeface="Calibri"/>
              </a:rPr>
              <a:t> has been operating to specification. Bills are being sent out monthly. We are still verifying addresses by comparing the addresses from New Castle County and working on data clean up. This is critical to ensuring that we have the proper property tax valuations for the next property tax billing in July 2026. We are still linking properties and addressing individual customer requests for water utility bills as they appear. </a:t>
            </a:r>
          </a:p>
          <a:p>
            <a:pPr marL="514350" indent="-514350">
              <a:buAutoNum type="alphaLcPeriod" startAt="2"/>
            </a:pPr>
            <a:r>
              <a:rPr lang="en-US" sz="1800" dirty="0">
                <a:latin typeface="Calibri"/>
                <a:ea typeface="Calibri"/>
                <a:cs typeface="Calibri"/>
              </a:rPr>
              <a:t>Discuss the </a:t>
            </a:r>
            <a:r>
              <a:rPr lang="en-US" sz="1800" b="1" dirty="0">
                <a:latin typeface="Calibri"/>
                <a:ea typeface="Calibri"/>
                <a:cs typeface="Calibri"/>
              </a:rPr>
              <a:t>$322K </a:t>
            </a:r>
            <a:r>
              <a:rPr lang="en-US" sz="1800" dirty="0">
                <a:latin typeface="Calibri"/>
                <a:ea typeface="Calibri"/>
                <a:cs typeface="Calibri"/>
              </a:rPr>
              <a:t>budgeted regarding UBCIS, up $149K.</a:t>
            </a:r>
          </a:p>
          <a:p>
            <a:pPr marL="457200" lvl="1" indent="0">
              <a:buNone/>
            </a:pPr>
            <a:r>
              <a:rPr lang="en-US" sz="1800" b="1" dirty="0">
                <a:latin typeface="Calibri"/>
                <a:ea typeface="Calibri"/>
                <a:cs typeface="Calibri"/>
              </a:rPr>
              <a:t>This amount is dedicated to the annual cost of maintenance and development of the </a:t>
            </a:r>
            <a:r>
              <a:rPr lang="en-US" sz="1800" b="1" dirty="0" err="1">
                <a:latin typeface="Calibri"/>
                <a:ea typeface="Calibri"/>
                <a:cs typeface="Calibri"/>
              </a:rPr>
              <a:t>Enquesta</a:t>
            </a:r>
            <a:r>
              <a:rPr lang="en-US" sz="1800" b="1" dirty="0">
                <a:latin typeface="Calibri"/>
                <a:ea typeface="Calibri"/>
                <a:cs typeface="Calibri"/>
              </a:rPr>
              <a:t> system. This will be ongoing for the next 5 years. </a:t>
            </a:r>
          </a:p>
          <a:p>
            <a:pPr marL="342900" indent="-342900">
              <a:buAutoNum type="alphaLcPeriod" startAt="3"/>
            </a:pPr>
            <a:r>
              <a:rPr lang="en-US" sz="1800" dirty="0">
                <a:latin typeface="Calibri"/>
                <a:ea typeface="Calibri"/>
                <a:cs typeface="Calibri"/>
              </a:rPr>
              <a:t>Justify the </a:t>
            </a:r>
            <a:r>
              <a:rPr lang="en-US" sz="1800" b="1" dirty="0">
                <a:latin typeface="Calibri"/>
                <a:ea typeface="Calibri"/>
                <a:cs typeface="Calibri"/>
              </a:rPr>
              <a:t>$300K </a:t>
            </a:r>
            <a:r>
              <a:rPr lang="en-US" sz="1800" dirty="0">
                <a:latin typeface="Calibri"/>
                <a:ea typeface="Calibri"/>
                <a:cs typeface="Calibri"/>
              </a:rPr>
              <a:t>expended year to date in the Contracted Maintenance account line that was unbudgeted.</a:t>
            </a:r>
          </a:p>
          <a:p>
            <a:pPr marL="457200" lvl="1" indent="0">
              <a:buNone/>
            </a:pPr>
            <a:r>
              <a:rPr lang="en-US" sz="1800" b="1" dirty="0">
                <a:ea typeface="Calibri"/>
                <a:cs typeface="Calibri"/>
              </a:rPr>
              <a:t>The additional $200,000 reflects the true contracted maintenance cost of the </a:t>
            </a:r>
            <a:r>
              <a:rPr lang="en-US" sz="1800" b="1" dirty="0" err="1">
                <a:ea typeface="Calibri"/>
                <a:cs typeface="Calibri"/>
              </a:rPr>
              <a:t>Enquesta</a:t>
            </a:r>
            <a:r>
              <a:rPr lang="en-US" sz="1800" b="1" dirty="0">
                <a:ea typeface="Calibri"/>
                <a:cs typeface="Calibri"/>
              </a:rPr>
              <a:t> system, which was underestimated in the original FY2026 budget request.</a:t>
            </a:r>
            <a:endParaRPr lang="en-US" sz="1800" spc="-5" dirty="0">
              <a:ea typeface="Calibri"/>
              <a:cs typeface="Calibri"/>
            </a:endParaRPr>
          </a:p>
          <a:p>
            <a:pPr marL="800100" marR="102235" lvl="1" indent="-342900">
              <a:spcBef>
                <a:spcPts val="360"/>
              </a:spcBef>
              <a:spcAft>
                <a:spcPts val="0"/>
              </a:spcAft>
              <a:buClrTx/>
              <a:buSzPts val="1100"/>
              <a:buFont typeface="Times New Roman" panose="02020603050405020304" pitchFamily="18" charset="0"/>
              <a:buAutoNum type="alphaLcPeriod"/>
            </a:pPr>
            <a:endParaRPr lang="en-US" sz="1400" spc="-5" dirty="0">
              <a:ea typeface="Calibri"/>
              <a:cs typeface="Calibri"/>
            </a:endParaRPr>
          </a:p>
          <a:p>
            <a:endParaRPr lang="en-US" dirty="0">
              <a:cs typeface="Calibri" panose="020F0502020204030204"/>
            </a:endParaRPr>
          </a:p>
        </p:txBody>
      </p:sp>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289081" y="721322"/>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4.</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22</a:t>
            </a:fld>
            <a:endParaRPr lang="en-US"/>
          </a:p>
        </p:txBody>
      </p:sp>
    </p:spTree>
    <p:extLst>
      <p:ext uri="{BB962C8B-B14F-4D97-AF65-F5344CB8AC3E}">
        <p14:creationId xmlns:p14="http://schemas.microsoft.com/office/powerpoint/2010/main" val="1554278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327991" y="971258"/>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5.</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23</a:t>
            </a:fld>
            <a:endParaRPr lang="en-US"/>
          </a:p>
        </p:txBody>
      </p:sp>
      <p:sp>
        <p:nvSpPr>
          <p:cNvPr id="3" name="TextBox 2">
            <a:extLst>
              <a:ext uri="{FF2B5EF4-FFF2-40B4-BE49-F238E27FC236}">
                <a16:creationId xmlns:a16="http://schemas.microsoft.com/office/drawing/2014/main" id="{F3320A53-DB78-260F-6829-B6FA499E30D1}"/>
              </a:ext>
            </a:extLst>
          </p:cNvPr>
          <p:cNvSpPr txBox="1"/>
          <p:nvPr/>
        </p:nvSpPr>
        <p:spPr>
          <a:xfrm>
            <a:off x="327991" y="1151454"/>
            <a:ext cx="8816009" cy="2062103"/>
          </a:xfrm>
          <a:prstGeom prst="rect">
            <a:avLst/>
          </a:prstGeom>
          <a:noFill/>
        </p:spPr>
        <p:txBody>
          <a:bodyPr wrap="square" lIns="91440" tIns="45720" rIns="91440" bIns="45720" anchor="t">
            <a:spAutoFit/>
          </a:bodyPr>
          <a:lstStyle/>
          <a:p>
            <a:pPr algn="l"/>
            <a:endParaRPr lang="en-US" sz="2000" b="0" i="0" u="none" strike="noStrike" baseline="0">
              <a:solidFill>
                <a:srgbClr val="000000"/>
              </a:solidFill>
              <a:latin typeface="Times New Roman" panose="02020603050405020304" pitchFamily="18" charset="0"/>
            </a:endParaRPr>
          </a:p>
          <a:p>
            <a:r>
              <a:rPr lang="en-US" sz="1800" b="0" i="0" u="none" strike="noStrike" baseline="0">
                <a:solidFill>
                  <a:srgbClr val="000000"/>
                </a:solidFill>
                <a:latin typeface="Calibri"/>
                <a:ea typeface="Calibri"/>
                <a:cs typeface="Calibri"/>
              </a:rPr>
              <a:t>Discuss current vacant positions.</a:t>
            </a:r>
          </a:p>
          <a:p>
            <a:pPr marL="342900" indent="-342900">
              <a:buFont typeface="+mj-lt"/>
              <a:buAutoNum type="alphaLcPeriod"/>
            </a:pPr>
            <a:r>
              <a:rPr lang="en-US" sz="1800" b="0" i="0" u="none" strike="noStrike" baseline="0">
                <a:solidFill>
                  <a:srgbClr val="000000"/>
                </a:solidFill>
                <a:latin typeface="Calibri"/>
                <a:ea typeface="Calibri"/>
                <a:cs typeface="Calibri"/>
              </a:rPr>
              <a:t> Specify duration of the vacancy.</a:t>
            </a:r>
          </a:p>
          <a:p>
            <a:pPr marL="342900" indent="-342900">
              <a:buFont typeface="+mj-lt"/>
              <a:buAutoNum type="alphaLcPeriod"/>
            </a:pPr>
            <a:r>
              <a:rPr lang="en-US" sz="1800" b="0" i="0" u="none" strike="noStrike" baseline="0">
                <a:solidFill>
                  <a:srgbClr val="000000"/>
                </a:solidFill>
                <a:latin typeface="Calibri"/>
                <a:ea typeface="Calibri"/>
                <a:cs typeface="Calibri"/>
              </a:rPr>
              <a:t> Specify timeframe for filling position.</a:t>
            </a:r>
          </a:p>
          <a:p>
            <a:pPr marL="342900" indent="-342900">
              <a:buFont typeface="+mj-lt"/>
              <a:buAutoNum type="alphaLcPeriod"/>
            </a:pPr>
            <a:r>
              <a:rPr lang="en-US" sz="1800" b="0" i="0" u="none" strike="noStrike" baseline="0">
                <a:solidFill>
                  <a:srgbClr val="000000"/>
                </a:solidFill>
                <a:latin typeface="Calibri"/>
                <a:ea typeface="Calibri"/>
                <a:cs typeface="Calibri"/>
              </a:rPr>
              <a:t> Specify if position generates revenue, and if so, estimated amount.</a:t>
            </a:r>
          </a:p>
          <a:p>
            <a:pPr marL="342900" indent="-342900">
              <a:buFont typeface="+mj-lt"/>
              <a:buAutoNum type="alphaLcPeriod"/>
            </a:pPr>
            <a:r>
              <a:rPr lang="en-US" sz="1800" b="0" i="0" u="none" strike="noStrike" baseline="0">
                <a:solidFill>
                  <a:srgbClr val="000000"/>
                </a:solidFill>
                <a:latin typeface="Calibri"/>
                <a:ea typeface="Calibri"/>
                <a:cs typeface="Calibri"/>
              </a:rPr>
              <a:t> Specify any impact on Overtime, Temp Agency, and or Consultants.</a:t>
            </a:r>
          </a:p>
          <a:p>
            <a:pPr marL="342900" indent="-342900">
              <a:buFont typeface="+mj-lt"/>
              <a:buAutoNum type="alphaLcPeriod"/>
            </a:pPr>
            <a:r>
              <a:rPr lang="en-US" sz="1800" b="0" i="0" u="none" strike="noStrike" baseline="0">
                <a:solidFill>
                  <a:srgbClr val="000000"/>
                </a:solidFill>
                <a:latin typeface="Calibri"/>
                <a:ea typeface="Calibri"/>
                <a:cs typeface="Calibri"/>
              </a:rPr>
              <a:t> Justify the need for the position.</a:t>
            </a:r>
          </a:p>
        </p:txBody>
      </p:sp>
      <p:graphicFrame>
        <p:nvGraphicFramePr>
          <p:cNvPr id="5" name="Table 4">
            <a:extLst>
              <a:ext uri="{FF2B5EF4-FFF2-40B4-BE49-F238E27FC236}">
                <a16:creationId xmlns:a16="http://schemas.microsoft.com/office/drawing/2014/main" id="{427E688A-FBBA-6A31-A078-E88A3FE2B588}"/>
              </a:ext>
            </a:extLst>
          </p:cNvPr>
          <p:cNvGraphicFramePr>
            <a:graphicFrameLocks noGrp="1"/>
          </p:cNvGraphicFramePr>
          <p:nvPr>
            <p:extLst>
              <p:ext uri="{D42A27DB-BD31-4B8C-83A1-F6EECF244321}">
                <p14:modId xmlns:p14="http://schemas.microsoft.com/office/powerpoint/2010/main" val="3456303231"/>
              </p:ext>
            </p:extLst>
          </p:nvPr>
        </p:nvGraphicFramePr>
        <p:xfrm>
          <a:off x="1181100" y="3321367"/>
          <a:ext cx="9829800" cy="2720340"/>
        </p:xfrm>
        <a:graphic>
          <a:graphicData uri="http://schemas.openxmlformats.org/drawingml/2006/table">
            <a:tbl>
              <a:tblPr/>
              <a:tblGrid>
                <a:gridCol w="1665799">
                  <a:extLst>
                    <a:ext uri="{9D8B030D-6E8A-4147-A177-3AD203B41FA5}">
                      <a16:colId xmlns:a16="http://schemas.microsoft.com/office/drawing/2014/main" val="1552115273"/>
                    </a:ext>
                  </a:extLst>
                </a:gridCol>
                <a:gridCol w="1332639">
                  <a:extLst>
                    <a:ext uri="{9D8B030D-6E8A-4147-A177-3AD203B41FA5}">
                      <a16:colId xmlns:a16="http://schemas.microsoft.com/office/drawing/2014/main" val="572598984"/>
                    </a:ext>
                  </a:extLst>
                </a:gridCol>
                <a:gridCol w="3707162">
                  <a:extLst>
                    <a:ext uri="{9D8B030D-6E8A-4147-A177-3AD203B41FA5}">
                      <a16:colId xmlns:a16="http://schemas.microsoft.com/office/drawing/2014/main" val="2064978280"/>
                    </a:ext>
                  </a:extLst>
                </a:gridCol>
                <a:gridCol w="2083472">
                  <a:extLst>
                    <a:ext uri="{9D8B030D-6E8A-4147-A177-3AD203B41FA5}">
                      <a16:colId xmlns:a16="http://schemas.microsoft.com/office/drawing/2014/main" val="2406374661"/>
                    </a:ext>
                  </a:extLst>
                </a:gridCol>
                <a:gridCol w="1040728">
                  <a:extLst>
                    <a:ext uri="{9D8B030D-6E8A-4147-A177-3AD203B41FA5}">
                      <a16:colId xmlns:a16="http://schemas.microsoft.com/office/drawing/2014/main" val="2101266244"/>
                    </a:ext>
                  </a:extLst>
                </a:gridCol>
              </a:tblGrid>
              <a:tr h="352425">
                <a:tc>
                  <a:txBody>
                    <a:bodyPr/>
                    <a:lstStyle/>
                    <a:p>
                      <a:pPr algn="ctr" rtl="0" fontAlgn="ctr">
                        <a:buNone/>
                      </a:pPr>
                      <a:r>
                        <a:rPr lang="en-US" sz="1600" b="1" i="0" u="none" strike="noStrike">
                          <a:solidFill>
                            <a:schemeClr val="tx1"/>
                          </a:solidFill>
                          <a:effectLst/>
                          <a:latin typeface="Aptos Narrow" panose="020B0004020202020204" pitchFamily="34" charset="0"/>
                        </a:rPr>
                        <a:t>Current Vacant Positions</a:t>
                      </a:r>
                    </a:p>
                  </a:txBody>
                  <a:tcPr marL="9525" marR="9525" marT="9525"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EA72E"/>
                    </a:solidFill>
                  </a:tcPr>
                </a:tc>
                <a:tc>
                  <a:txBody>
                    <a:bodyPr/>
                    <a:lstStyle/>
                    <a:p>
                      <a:pPr algn="ctr" rtl="0" fontAlgn="ctr">
                        <a:buNone/>
                      </a:pPr>
                      <a:r>
                        <a:rPr lang="en-US" sz="1600" b="1" i="0" u="none" strike="noStrike">
                          <a:solidFill>
                            <a:schemeClr val="tx1"/>
                          </a:solidFill>
                          <a:effectLst/>
                          <a:latin typeface="Aptos Narrow" panose="020B0004020202020204" pitchFamily="34" charset="0"/>
                        </a:rPr>
                        <a:t>Date of Vacancy</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EA72E"/>
                    </a:solidFill>
                  </a:tcPr>
                </a:tc>
                <a:tc>
                  <a:txBody>
                    <a:bodyPr/>
                    <a:lstStyle/>
                    <a:p>
                      <a:pPr algn="ctr" rtl="0" fontAlgn="ctr">
                        <a:buNone/>
                      </a:pPr>
                      <a:r>
                        <a:rPr lang="en-US" sz="1600" b="1" i="0" u="none" strike="noStrike">
                          <a:solidFill>
                            <a:schemeClr val="tx1"/>
                          </a:solidFill>
                          <a:effectLst/>
                          <a:latin typeface="Aptos Narrow" panose="020B0004020202020204" pitchFamily="34" charset="0"/>
                        </a:rPr>
                        <a:t>Justification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EA72E"/>
                    </a:solidFill>
                  </a:tcPr>
                </a:tc>
                <a:tc>
                  <a:txBody>
                    <a:bodyPr/>
                    <a:lstStyle/>
                    <a:p>
                      <a:pPr algn="ctr" rtl="0" fontAlgn="ctr">
                        <a:buNone/>
                      </a:pPr>
                      <a:r>
                        <a:rPr lang="en-US" sz="1600" b="1" i="0" u="none" strike="noStrike">
                          <a:solidFill>
                            <a:schemeClr val="tx1"/>
                          </a:solidFill>
                          <a:effectLst/>
                          <a:latin typeface="Aptos Narrow" panose="020B0004020202020204" pitchFamily="34" charset="0"/>
                        </a:rPr>
                        <a:t>Impact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EA72E"/>
                    </a:solidFill>
                  </a:tcPr>
                </a:tc>
                <a:tc>
                  <a:txBody>
                    <a:bodyPr/>
                    <a:lstStyle/>
                    <a:p>
                      <a:pPr algn="ctr" rtl="0" fontAlgn="ctr">
                        <a:buNone/>
                      </a:pPr>
                      <a:r>
                        <a:rPr lang="en-US" sz="1600" b="1" i="0" u="none" strike="noStrike">
                          <a:solidFill>
                            <a:schemeClr val="tx1"/>
                          </a:solidFill>
                          <a:effectLst/>
                          <a:latin typeface="Aptos Narrow" panose="020B0004020202020204" pitchFamily="34" charset="0"/>
                        </a:rPr>
                        <a:t>To be filled</a:t>
                      </a:r>
                    </a:p>
                  </a:txBody>
                  <a:tcPr marL="9525" marR="9525" marT="952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4EA72E"/>
                    </a:solidFill>
                  </a:tcPr>
                </a:tc>
                <a:extLst>
                  <a:ext uri="{0D108BD9-81ED-4DB2-BD59-A6C34878D82A}">
                    <a16:rowId xmlns:a16="http://schemas.microsoft.com/office/drawing/2014/main" val="135795373"/>
                  </a:ext>
                </a:extLst>
              </a:tr>
              <a:tr h="571500">
                <a:tc>
                  <a:txBody>
                    <a:bodyPr/>
                    <a:lstStyle/>
                    <a:p>
                      <a:pPr algn="ctr" rtl="0" fontAlgn="ctr">
                        <a:buNone/>
                      </a:pPr>
                      <a:r>
                        <a:rPr lang="en-US" sz="1600" b="0" i="0" u="none" strike="noStrike">
                          <a:solidFill>
                            <a:srgbClr val="000000"/>
                          </a:solidFill>
                          <a:effectLst/>
                          <a:latin typeface="Aptos Narrow" panose="020B0004020202020204" pitchFamily="34" charset="0"/>
                        </a:rPr>
                        <a:t>Billing Consultant</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E6A2"/>
                    </a:solidFill>
                  </a:tcPr>
                </a:tc>
                <a:tc>
                  <a:txBody>
                    <a:bodyPr/>
                    <a:lstStyle/>
                    <a:p>
                      <a:pPr algn="ctr" rtl="0" fontAlgn="ctr">
                        <a:buNone/>
                      </a:pPr>
                      <a:r>
                        <a:rPr lang="en-US" sz="1600" b="0" i="0" u="none" strike="noStrike">
                          <a:solidFill>
                            <a:srgbClr val="000000"/>
                          </a:solidFill>
                          <a:effectLst/>
                          <a:latin typeface="Aptos Narrow" panose="020B0004020202020204" pitchFamily="34" charset="0"/>
                        </a:rPr>
                        <a:t>11/27/2025</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E6A2"/>
                    </a:solidFill>
                  </a:tcPr>
                </a:tc>
                <a:tc>
                  <a:txBody>
                    <a:bodyPr/>
                    <a:lstStyle/>
                    <a:p>
                      <a:pPr algn="l" rtl="0" fontAlgn="ctr">
                        <a:buNone/>
                      </a:pPr>
                      <a:r>
                        <a:rPr lang="en-US" sz="1600" b="0" i="0" u="none" strike="noStrike">
                          <a:solidFill>
                            <a:srgbClr val="000000"/>
                          </a:solidFill>
                          <a:effectLst/>
                          <a:latin typeface="Aptos Narrow" panose="020B0004020202020204" pitchFamily="34" charset="0"/>
                        </a:rPr>
                        <a:t>Employee retired. Expertise needed to assist in  monthly billing, reviewing and adjustments of water utility. Revenue generating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E6A2"/>
                    </a:solidFill>
                  </a:tcPr>
                </a:tc>
                <a:tc>
                  <a:txBody>
                    <a:bodyPr/>
                    <a:lstStyle/>
                    <a:p>
                      <a:pPr algn="l" rtl="0" fontAlgn="ctr">
                        <a:buNone/>
                      </a:pPr>
                      <a:r>
                        <a:rPr lang="en-US" sz="1600" b="0" i="0" u="none" strike="noStrike">
                          <a:solidFill>
                            <a:srgbClr val="000000"/>
                          </a:solidFill>
                          <a:effectLst/>
                          <a:latin typeface="Aptos Narrow" panose="020B0004020202020204" pitchFamily="34" charset="0"/>
                        </a:rPr>
                        <a:t>Overtime &amp; additional operational  strain on existing staff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E6A2"/>
                    </a:solidFill>
                  </a:tcPr>
                </a:tc>
                <a:tc>
                  <a:txBody>
                    <a:bodyPr/>
                    <a:lstStyle/>
                    <a:p>
                      <a:pPr algn="ctr" rtl="0" fontAlgn="ctr">
                        <a:buNone/>
                      </a:pPr>
                      <a:r>
                        <a:rPr lang="en-US" sz="1600" b="0" i="0" u="none" strike="noStrike">
                          <a:solidFill>
                            <a:srgbClr val="000000"/>
                          </a:solidFill>
                          <a:effectLst/>
                          <a:latin typeface="Aptos Narrow" panose="020B0004020202020204" pitchFamily="34" charset="0"/>
                        </a:rPr>
                        <a:t>04/30/2026</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E6A2"/>
                    </a:solidFill>
                  </a:tcPr>
                </a:tc>
                <a:extLst>
                  <a:ext uri="{0D108BD9-81ED-4DB2-BD59-A6C34878D82A}">
                    <a16:rowId xmlns:a16="http://schemas.microsoft.com/office/drawing/2014/main" val="2116980346"/>
                  </a:ext>
                </a:extLst>
              </a:tr>
              <a:tr h="571500">
                <a:tc>
                  <a:txBody>
                    <a:bodyPr/>
                    <a:lstStyle/>
                    <a:p>
                      <a:pPr algn="ctr" rtl="0" fontAlgn="ctr">
                        <a:buNone/>
                      </a:pPr>
                      <a:r>
                        <a:rPr lang="en-US" sz="1600" b="0" i="0" u="none" strike="noStrike">
                          <a:solidFill>
                            <a:srgbClr val="000000"/>
                          </a:solidFill>
                          <a:effectLst/>
                          <a:latin typeface="Aptos Narrow" panose="020B0004020202020204" pitchFamily="34" charset="0"/>
                        </a:rPr>
                        <a:t>Delinquent Account Agent</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F2D0"/>
                    </a:solidFill>
                  </a:tcPr>
                </a:tc>
                <a:tc>
                  <a:txBody>
                    <a:bodyPr/>
                    <a:lstStyle/>
                    <a:p>
                      <a:pPr algn="ctr" rtl="0" fontAlgn="ctr">
                        <a:buNone/>
                      </a:pPr>
                      <a:r>
                        <a:rPr lang="en-US" sz="1600" b="0" i="0" u="none" strike="noStrike">
                          <a:solidFill>
                            <a:srgbClr val="000000"/>
                          </a:solidFill>
                          <a:effectLst/>
                          <a:latin typeface="Aptos Narrow" panose="020B0004020202020204" pitchFamily="34" charset="0"/>
                        </a:rPr>
                        <a:t>03/27/2026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F2D0"/>
                    </a:solidFill>
                  </a:tcPr>
                </a:tc>
                <a:tc>
                  <a:txBody>
                    <a:bodyPr/>
                    <a:lstStyle/>
                    <a:p>
                      <a:pPr algn="l" rtl="0" fontAlgn="ctr">
                        <a:buNone/>
                      </a:pPr>
                      <a:r>
                        <a:rPr lang="en-US" sz="1600" b="0" i="0" u="none" strike="noStrike">
                          <a:solidFill>
                            <a:srgbClr val="000000"/>
                          </a:solidFill>
                          <a:effectLst/>
                          <a:latin typeface="Aptos Narrow" panose="020B0004020202020204" pitchFamily="34" charset="0"/>
                        </a:rPr>
                        <a:t>Employee retired. Expertise needed to provide options for constituents due to  delinquency. Revenue generating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F2D0"/>
                    </a:solidFill>
                  </a:tcPr>
                </a:tc>
                <a:tc>
                  <a:txBody>
                    <a:bodyPr/>
                    <a:lstStyle/>
                    <a:p>
                      <a:pPr algn="l" rtl="0" fontAlgn="ctr">
                        <a:buNone/>
                      </a:pPr>
                      <a:r>
                        <a:rPr lang="en-US" sz="1600" b="0" i="0" u="none" strike="noStrike">
                          <a:solidFill>
                            <a:srgbClr val="000000"/>
                          </a:solidFill>
                          <a:effectLst/>
                          <a:latin typeface="Aptos Narrow" panose="020B0004020202020204" pitchFamily="34" charset="0"/>
                        </a:rPr>
                        <a:t>Overtime &amp; additional operational  strain on existing staff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F2D0"/>
                    </a:solidFill>
                  </a:tcPr>
                </a:tc>
                <a:tc>
                  <a:txBody>
                    <a:bodyPr/>
                    <a:lstStyle/>
                    <a:p>
                      <a:pPr algn="ctr" rtl="0" fontAlgn="ctr">
                        <a:buNone/>
                      </a:pPr>
                      <a:r>
                        <a:rPr lang="en-US" sz="1600" b="0" i="0" u="none" strike="noStrike">
                          <a:solidFill>
                            <a:srgbClr val="000000"/>
                          </a:solidFill>
                          <a:effectLst/>
                          <a:latin typeface="Aptos Narrow" panose="020B0004020202020204" pitchFamily="34" charset="0"/>
                        </a:rPr>
                        <a:t>04/30/2026</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AF2D0"/>
                    </a:solidFill>
                  </a:tcPr>
                </a:tc>
                <a:extLst>
                  <a:ext uri="{0D108BD9-81ED-4DB2-BD59-A6C34878D82A}">
                    <a16:rowId xmlns:a16="http://schemas.microsoft.com/office/drawing/2014/main" val="4026792484"/>
                  </a:ext>
                </a:extLst>
              </a:tr>
              <a:tr h="381000">
                <a:tc>
                  <a:txBody>
                    <a:bodyPr/>
                    <a:lstStyle/>
                    <a:p>
                      <a:pPr algn="ctr" rtl="0" fontAlgn="ctr">
                        <a:buNone/>
                      </a:pPr>
                      <a:r>
                        <a:rPr lang="en-US" sz="1600" b="0" i="0" u="none" strike="noStrike">
                          <a:solidFill>
                            <a:srgbClr val="000000"/>
                          </a:solidFill>
                          <a:effectLst/>
                          <a:latin typeface="Aptos Narrow" panose="020B0004020202020204" pitchFamily="34" charset="0"/>
                        </a:rPr>
                        <a:t>Billing Analyst</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E6A2"/>
                    </a:solidFill>
                  </a:tcPr>
                </a:tc>
                <a:tc>
                  <a:txBody>
                    <a:bodyPr/>
                    <a:lstStyle/>
                    <a:p>
                      <a:pPr algn="ctr" rtl="0" fontAlgn="ctr">
                        <a:buNone/>
                      </a:pPr>
                      <a:r>
                        <a:rPr lang="en-US" sz="1600" b="0" i="0" u="none" strike="noStrike">
                          <a:solidFill>
                            <a:srgbClr val="000000"/>
                          </a:solidFill>
                          <a:effectLst/>
                          <a:latin typeface="Aptos Narrow" panose="020B0004020202020204" pitchFamily="34" charset="0"/>
                        </a:rPr>
                        <a:t>2/19/2026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E6A2"/>
                    </a:solidFill>
                  </a:tcPr>
                </a:tc>
                <a:tc>
                  <a:txBody>
                    <a:bodyPr/>
                    <a:lstStyle/>
                    <a:p>
                      <a:pPr algn="l" rtl="0" fontAlgn="ctr">
                        <a:buNone/>
                      </a:pPr>
                      <a:r>
                        <a:rPr lang="en-US" sz="1600" b="0" i="0" u="none" strike="noStrike">
                          <a:solidFill>
                            <a:srgbClr val="000000"/>
                          </a:solidFill>
                          <a:effectLst/>
                          <a:latin typeface="Aptos Narrow" panose="020B0004020202020204" pitchFamily="34" charset="0"/>
                        </a:rPr>
                        <a:t>Employee retired.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E6A2"/>
                    </a:solidFill>
                  </a:tcPr>
                </a:tc>
                <a:tc>
                  <a:txBody>
                    <a:bodyPr/>
                    <a:lstStyle/>
                    <a:p>
                      <a:pPr algn="l" rtl="0" fontAlgn="ctr">
                        <a:buNone/>
                      </a:pPr>
                      <a:r>
                        <a:rPr lang="en-US" sz="1600" b="0" i="0" u="none" strike="noStrike">
                          <a:solidFill>
                            <a:srgbClr val="000000"/>
                          </a:solidFill>
                          <a:effectLst/>
                          <a:latin typeface="Aptos Narrow" panose="020B0004020202020204" pitchFamily="34" charset="0"/>
                        </a:rPr>
                        <a:t>Overtime &amp; additional operational  strain on existing staff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E6A2"/>
                    </a:solidFill>
                  </a:tcPr>
                </a:tc>
                <a:tc>
                  <a:txBody>
                    <a:bodyPr/>
                    <a:lstStyle/>
                    <a:p>
                      <a:pPr algn="ctr" rtl="0" fontAlgn="ctr">
                        <a:buNone/>
                      </a:pPr>
                      <a:r>
                        <a:rPr lang="en-US" sz="1600" b="0" i="0" u="none" strike="noStrike">
                          <a:solidFill>
                            <a:srgbClr val="000000"/>
                          </a:solidFill>
                          <a:effectLst/>
                          <a:latin typeface="Aptos Narrow" panose="020B0004020202020204" pitchFamily="34" charset="0"/>
                        </a:rPr>
                        <a:t>06/30/2026</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5E6A2"/>
                    </a:solidFill>
                  </a:tcPr>
                </a:tc>
                <a:extLst>
                  <a:ext uri="{0D108BD9-81ED-4DB2-BD59-A6C34878D82A}">
                    <a16:rowId xmlns:a16="http://schemas.microsoft.com/office/drawing/2014/main" val="3322429107"/>
                  </a:ext>
                </a:extLst>
              </a:tr>
            </a:tbl>
          </a:graphicData>
        </a:graphic>
      </p:graphicFrame>
    </p:spTree>
    <p:extLst>
      <p:ext uri="{BB962C8B-B14F-4D97-AF65-F5344CB8AC3E}">
        <p14:creationId xmlns:p14="http://schemas.microsoft.com/office/powerpoint/2010/main" val="3632473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53161" y="1448448"/>
            <a:ext cx="11735003" cy="4266416"/>
          </a:xfrm>
        </p:spPr>
        <p:txBody>
          <a:bodyPr anchor="ctr">
            <a:normAutofit/>
          </a:bodyPr>
          <a:lstStyle/>
          <a:p>
            <a:pPr marL="0" marR="224155" indent="0">
              <a:spcBef>
                <a:spcPts val="5"/>
              </a:spcBef>
              <a:buSzPts val="1100"/>
              <a:buNone/>
              <a:tabLst>
                <a:tab pos="978535" algn="l"/>
              </a:tabLst>
            </a:pPr>
            <a:endParaRPr lang="en-US" sz="2400">
              <a:cs typeface="Calibri"/>
            </a:endParaRPr>
          </a:p>
          <a:p>
            <a:pPr marL="457200" marR="224155" lvl="1" indent="0">
              <a:spcBef>
                <a:spcPts val="5"/>
              </a:spcBef>
              <a:buSzPts val="1100"/>
              <a:buNone/>
              <a:tabLst>
                <a:tab pos="978535" algn="l"/>
              </a:tabLst>
            </a:pPr>
            <a:endParaRPr lang="en-US">
              <a:cs typeface="Calibri"/>
            </a:endParaRPr>
          </a:p>
          <a:p>
            <a:pPr marL="457200" marR="224155" lvl="1" indent="0">
              <a:spcBef>
                <a:spcPts val="5"/>
              </a:spcBef>
              <a:buSzPts val="1100"/>
              <a:buNone/>
              <a:tabLst>
                <a:tab pos="978535" algn="l"/>
              </a:tabLst>
            </a:pPr>
            <a:endParaRPr lang="en-US">
              <a:cs typeface="Calibri"/>
            </a:endParaRPr>
          </a:p>
          <a:p>
            <a:pPr marL="457200" marR="224155" lvl="1" indent="0">
              <a:spcBef>
                <a:spcPts val="5"/>
              </a:spcBef>
              <a:buSzPts val="1100"/>
              <a:buNone/>
              <a:tabLst>
                <a:tab pos="978535" algn="l"/>
              </a:tabLst>
            </a:pPr>
            <a:endParaRPr lang="en-US">
              <a:cs typeface="Calibri"/>
            </a:endParaRPr>
          </a:p>
        </p:txBody>
      </p:sp>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219836" y="730731"/>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6.</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24</a:t>
            </a:fld>
            <a:endParaRPr lang="en-US"/>
          </a:p>
        </p:txBody>
      </p:sp>
      <p:sp>
        <p:nvSpPr>
          <p:cNvPr id="5" name="TextBox 4">
            <a:extLst>
              <a:ext uri="{FF2B5EF4-FFF2-40B4-BE49-F238E27FC236}">
                <a16:creationId xmlns:a16="http://schemas.microsoft.com/office/drawing/2014/main" id="{88B453A5-EC73-9143-A85E-210F154DE2B3}"/>
              </a:ext>
            </a:extLst>
          </p:cNvPr>
          <p:cNvSpPr txBox="1"/>
          <p:nvPr/>
        </p:nvSpPr>
        <p:spPr>
          <a:xfrm>
            <a:off x="657225" y="1219111"/>
            <a:ext cx="9715500" cy="1200329"/>
          </a:xfrm>
          <a:prstGeom prst="rect">
            <a:avLst/>
          </a:prstGeom>
          <a:noFill/>
        </p:spPr>
        <p:txBody>
          <a:bodyPr wrap="square" lIns="91440" tIns="45720" rIns="91440" bIns="45720" anchor="t">
            <a:spAutoFit/>
          </a:bodyPr>
          <a:lstStyle/>
          <a:p>
            <a:r>
              <a:rPr lang="en-US" sz="1800" b="0" i="0" u="none" strike="noStrike" baseline="0">
                <a:solidFill>
                  <a:srgbClr val="000000"/>
                </a:solidFill>
                <a:latin typeface="Calibri"/>
                <a:ea typeface="Calibri"/>
                <a:cs typeface="Calibri"/>
              </a:rPr>
              <a:t>Discuss any proposed changes to positions (new position, deleted position, upgrade, realignment, transition, downgrade, title change, salary changes, etc.).</a:t>
            </a:r>
          </a:p>
          <a:p>
            <a:endParaRPr lang="en-US" sz="1800" b="0" i="0" u="none" strike="noStrike" baseline="0">
              <a:solidFill>
                <a:srgbClr val="000000"/>
              </a:solidFill>
              <a:latin typeface="Calibri"/>
              <a:ea typeface="Calibri"/>
              <a:cs typeface="Calibri"/>
            </a:endParaRPr>
          </a:p>
          <a:p>
            <a:pPr marL="342900" indent="-342900">
              <a:buFont typeface="+mj-lt"/>
              <a:buAutoNum type="alphaLcPeriod"/>
            </a:pPr>
            <a:r>
              <a:rPr lang="en-US" sz="1800" b="0" i="0" u="none" strike="noStrike" baseline="0">
                <a:solidFill>
                  <a:srgbClr val="000000"/>
                </a:solidFill>
                <a:latin typeface="Calibri"/>
                <a:ea typeface="Calibri"/>
                <a:cs typeface="Calibri"/>
              </a:rPr>
              <a:t>Specify if there are any revenue generating positions</a:t>
            </a:r>
            <a:endParaRPr lang="en-US">
              <a:latin typeface="Calibri"/>
              <a:ea typeface="Calibri"/>
              <a:cs typeface="Calibri"/>
            </a:endParaRPr>
          </a:p>
        </p:txBody>
      </p:sp>
      <p:graphicFrame>
        <p:nvGraphicFramePr>
          <p:cNvPr id="8" name="Table 7">
            <a:extLst>
              <a:ext uri="{FF2B5EF4-FFF2-40B4-BE49-F238E27FC236}">
                <a16:creationId xmlns:a16="http://schemas.microsoft.com/office/drawing/2014/main" id="{61A0F80B-BE07-F441-06EA-2B8D1AC1D6E4}"/>
              </a:ext>
            </a:extLst>
          </p:cNvPr>
          <p:cNvGraphicFramePr>
            <a:graphicFrameLocks noGrp="1"/>
          </p:cNvGraphicFramePr>
          <p:nvPr>
            <p:extLst>
              <p:ext uri="{D42A27DB-BD31-4B8C-83A1-F6EECF244321}">
                <p14:modId xmlns:p14="http://schemas.microsoft.com/office/powerpoint/2010/main" val="945291017"/>
              </p:ext>
            </p:extLst>
          </p:nvPr>
        </p:nvGraphicFramePr>
        <p:xfrm>
          <a:off x="2909929" y="2943136"/>
          <a:ext cx="4964166" cy="1495425"/>
        </p:xfrm>
        <a:graphic>
          <a:graphicData uri="http://schemas.openxmlformats.org/drawingml/2006/table">
            <a:tbl>
              <a:tblPr>
                <a:tableStyleId>{16D9F66E-5EB9-4882-86FB-DCBF35E3C3E4}</a:tableStyleId>
              </a:tblPr>
              <a:tblGrid>
                <a:gridCol w="1665799">
                  <a:extLst>
                    <a:ext uri="{9D8B030D-6E8A-4147-A177-3AD203B41FA5}">
                      <a16:colId xmlns:a16="http://schemas.microsoft.com/office/drawing/2014/main" val="3185350580"/>
                    </a:ext>
                  </a:extLst>
                </a:gridCol>
                <a:gridCol w="2257639">
                  <a:extLst>
                    <a:ext uri="{9D8B030D-6E8A-4147-A177-3AD203B41FA5}">
                      <a16:colId xmlns:a16="http://schemas.microsoft.com/office/drawing/2014/main" val="1947422720"/>
                    </a:ext>
                  </a:extLst>
                </a:gridCol>
                <a:gridCol w="1040728">
                  <a:extLst>
                    <a:ext uri="{9D8B030D-6E8A-4147-A177-3AD203B41FA5}">
                      <a16:colId xmlns:a16="http://schemas.microsoft.com/office/drawing/2014/main" val="231176693"/>
                    </a:ext>
                  </a:extLst>
                </a:gridCol>
              </a:tblGrid>
              <a:tr h="352425">
                <a:tc>
                  <a:txBody>
                    <a:bodyPr/>
                    <a:lstStyle/>
                    <a:p>
                      <a:pPr algn="ctr" rtl="0" fontAlgn="ctr">
                        <a:buNone/>
                      </a:pPr>
                      <a:r>
                        <a:rPr lang="en-US" sz="1600" b="1" u="none" strike="noStrike">
                          <a:solidFill>
                            <a:schemeClr val="bg1"/>
                          </a:solidFill>
                          <a:effectLst/>
                        </a:rPr>
                        <a:t>Proposed </a:t>
                      </a:r>
                      <a:endParaRPr lang="en-US" sz="1600" b="1" i="0" u="none" strike="noStrike">
                        <a:solidFill>
                          <a:schemeClr val="bg1"/>
                        </a:solidFill>
                        <a:effectLst/>
                        <a:latin typeface="Aptos Narrow" panose="020B0004020202020204" pitchFamily="34" charset="0"/>
                      </a:endParaRPr>
                    </a:p>
                  </a:txBody>
                  <a:tcPr marL="9525" marR="9525" marT="9525" marB="0" anchor="ctr">
                    <a:solidFill>
                      <a:schemeClr val="accent6">
                        <a:lumMod val="50000"/>
                      </a:schemeClr>
                    </a:solidFill>
                  </a:tcPr>
                </a:tc>
                <a:tc>
                  <a:txBody>
                    <a:bodyPr/>
                    <a:lstStyle/>
                    <a:p>
                      <a:pPr algn="ctr" rtl="0" fontAlgn="ctr">
                        <a:buNone/>
                      </a:pPr>
                      <a:r>
                        <a:rPr lang="en-US" sz="1600" b="1" u="none" strike="noStrike">
                          <a:solidFill>
                            <a:schemeClr val="bg1"/>
                          </a:solidFill>
                          <a:effectLst/>
                        </a:rPr>
                        <a:t>Position</a:t>
                      </a:r>
                      <a:endParaRPr lang="en-US" sz="1600" b="1" i="0" u="none" strike="noStrike">
                        <a:solidFill>
                          <a:schemeClr val="bg1"/>
                        </a:solidFill>
                        <a:effectLst/>
                        <a:latin typeface="Aptos Narrow" panose="020B0004020202020204" pitchFamily="34" charset="0"/>
                      </a:endParaRPr>
                    </a:p>
                  </a:txBody>
                  <a:tcPr marL="9525" marR="9525" marT="9525" marB="0" anchor="ctr">
                    <a:solidFill>
                      <a:schemeClr val="accent6">
                        <a:lumMod val="50000"/>
                      </a:schemeClr>
                    </a:solidFill>
                  </a:tcPr>
                </a:tc>
                <a:tc>
                  <a:txBody>
                    <a:bodyPr/>
                    <a:lstStyle/>
                    <a:p>
                      <a:pPr algn="ctr" rtl="0" fontAlgn="ctr">
                        <a:buNone/>
                      </a:pPr>
                      <a:r>
                        <a:rPr lang="en-US" sz="1600" b="1" u="none" strike="noStrike">
                          <a:solidFill>
                            <a:schemeClr val="bg1"/>
                          </a:solidFill>
                          <a:effectLst/>
                        </a:rPr>
                        <a:t>Total </a:t>
                      </a:r>
                      <a:endParaRPr lang="en-US" sz="1600" b="1" i="0" u="none" strike="noStrike">
                        <a:solidFill>
                          <a:schemeClr val="bg1"/>
                        </a:solidFill>
                        <a:effectLst/>
                        <a:latin typeface="Aptos Narrow" panose="020B0004020202020204" pitchFamily="34" charset="0"/>
                      </a:endParaRPr>
                    </a:p>
                  </a:txBody>
                  <a:tcPr marL="9525" marR="9525" marT="9525" marB="0" anchor="ctr">
                    <a:solidFill>
                      <a:schemeClr val="accent6">
                        <a:lumMod val="50000"/>
                      </a:schemeClr>
                    </a:solidFill>
                  </a:tcPr>
                </a:tc>
                <a:extLst>
                  <a:ext uri="{0D108BD9-81ED-4DB2-BD59-A6C34878D82A}">
                    <a16:rowId xmlns:a16="http://schemas.microsoft.com/office/drawing/2014/main" val="3335469487"/>
                  </a:ext>
                </a:extLst>
              </a:tr>
              <a:tr h="571500">
                <a:tc>
                  <a:txBody>
                    <a:bodyPr/>
                    <a:lstStyle/>
                    <a:p>
                      <a:pPr algn="ctr" rtl="0" fontAlgn="ctr">
                        <a:buNone/>
                      </a:pPr>
                      <a:r>
                        <a:rPr lang="en-US" sz="1600" b="0" u="none" strike="noStrike">
                          <a:solidFill>
                            <a:srgbClr val="000000"/>
                          </a:solidFill>
                          <a:effectLst/>
                        </a:rPr>
                        <a:t>Deletion</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rtl="0" fontAlgn="ctr">
                        <a:buNone/>
                      </a:pPr>
                      <a:r>
                        <a:rPr lang="en-US" sz="1600" b="0" u="none" strike="noStrike">
                          <a:solidFill>
                            <a:srgbClr val="000000"/>
                          </a:solidFill>
                          <a:effectLst/>
                        </a:rPr>
                        <a:t>Billing Analyst</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rtl="0" fontAlgn="ctr">
                        <a:buNone/>
                      </a:pPr>
                      <a:r>
                        <a:rPr lang="en-US" sz="1600" b="0" u="none" strike="noStrike">
                          <a:solidFill>
                            <a:srgbClr val="000000"/>
                          </a:solidFill>
                          <a:effectLst/>
                        </a:rPr>
                        <a:t>(73,243)</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003109910"/>
                  </a:ext>
                </a:extLst>
              </a:tr>
              <a:tr h="571500">
                <a:tc>
                  <a:txBody>
                    <a:bodyPr/>
                    <a:lstStyle/>
                    <a:p>
                      <a:pPr algn="ctr" rtl="0" fontAlgn="ctr">
                        <a:buNone/>
                      </a:pPr>
                      <a:r>
                        <a:rPr lang="en-US" sz="1600" b="0" u="none" strike="noStrike">
                          <a:solidFill>
                            <a:srgbClr val="000000"/>
                          </a:solidFill>
                          <a:effectLst/>
                        </a:rPr>
                        <a:t>Upgrade</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rtl="0" fontAlgn="ctr">
                        <a:buNone/>
                      </a:pPr>
                      <a:r>
                        <a:rPr lang="en-US" sz="1600" b="0" u="none" strike="noStrike">
                          <a:solidFill>
                            <a:srgbClr val="000000"/>
                          </a:solidFill>
                          <a:effectLst/>
                        </a:rPr>
                        <a:t>Billing Clerk</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rtl="0" fontAlgn="ctr">
                        <a:buNone/>
                      </a:pPr>
                      <a:r>
                        <a:rPr lang="en-US" sz="1600" b="0" u="none" strike="noStrike">
                          <a:solidFill>
                            <a:srgbClr val="000000"/>
                          </a:solidFill>
                          <a:effectLst/>
                        </a:rPr>
                        <a:t>3,719</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220264222"/>
                  </a:ext>
                </a:extLst>
              </a:tr>
            </a:tbl>
          </a:graphicData>
        </a:graphic>
      </p:graphicFrame>
    </p:spTree>
    <p:extLst>
      <p:ext uri="{BB962C8B-B14F-4D97-AF65-F5344CB8AC3E}">
        <p14:creationId xmlns:p14="http://schemas.microsoft.com/office/powerpoint/2010/main" val="345928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B211D-BA20-FCB2-8454-F49A9E6B37F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BB2850-4731-D34D-B49F-F6B412DBE7CD}"/>
              </a:ext>
            </a:extLst>
          </p:cNvPr>
          <p:cNvSpPr>
            <a:spLocks noGrp="1"/>
          </p:cNvSpPr>
          <p:nvPr>
            <p:ph sz="half" idx="2"/>
          </p:nvPr>
        </p:nvSpPr>
        <p:spPr>
          <a:xfrm>
            <a:off x="229996" y="1312545"/>
            <a:ext cx="11361929" cy="4383405"/>
          </a:xfrm>
        </p:spPr>
        <p:txBody>
          <a:bodyPr anchor="ctr">
            <a:normAutofit fontScale="77500" lnSpcReduction="20000"/>
          </a:bodyPr>
          <a:lstStyle/>
          <a:p>
            <a:pPr marL="0" marR="224155" indent="0">
              <a:spcBef>
                <a:spcPts val="5"/>
              </a:spcBef>
              <a:buSzPts val="1100"/>
              <a:buNone/>
              <a:tabLst>
                <a:tab pos="978535" algn="l"/>
              </a:tabLst>
            </a:pPr>
            <a:endParaRPr lang="en-US" sz="6400">
              <a:cs typeface="Calibri"/>
            </a:endParaRPr>
          </a:p>
          <a:p>
            <a:pPr marL="0" marR="224155" indent="0">
              <a:spcBef>
                <a:spcPts val="5"/>
              </a:spcBef>
              <a:buSzPts val="1100"/>
              <a:buNone/>
              <a:tabLst>
                <a:tab pos="978535" algn="l"/>
              </a:tabLst>
            </a:pPr>
            <a:endParaRPr lang="en-US" sz="6400">
              <a:cs typeface="Calibri"/>
            </a:endParaRPr>
          </a:p>
          <a:p>
            <a:pPr marL="0" marR="224155" indent="0">
              <a:spcBef>
                <a:spcPts val="5"/>
              </a:spcBef>
              <a:buSzPts val="1100"/>
              <a:buNone/>
              <a:tabLst>
                <a:tab pos="978535" algn="l"/>
              </a:tabLst>
            </a:pPr>
            <a:endParaRPr lang="en-US" sz="6400">
              <a:cs typeface="Calibri"/>
            </a:endParaRPr>
          </a:p>
          <a:p>
            <a:pPr marL="0" marR="224155" indent="0">
              <a:spcBef>
                <a:spcPts val="5"/>
              </a:spcBef>
              <a:buSzPts val="1100"/>
              <a:buNone/>
              <a:tabLst>
                <a:tab pos="978535" algn="l"/>
              </a:tabLst>
            </a:pPr>
            <a:endParaRPr lang="en-US" sz="6400">
              <a:cs typeface="Calibri"/>
            </a:endParaRPr>
          </a:p>
          <a:p>
            <a:pPr marL="0" indent="0">
              <a:buNone/>
            </a:pPr>
            <a:r>
              <a:rPr lang="en-US" sz="2300"/>
              <a:t>Please share if the ~</a:t>
            </a:r>
            <a:r>
              <a:rPr lang="en-US" sz="2300" b="1"/>
              <a:t>$1.235M </a:t>
            </a:r>
            <a:r>
              <a:rPr lang="en-US" sz="2300"/>
              <a:t>budgeted in Professional Services (Temp Agencies and Consultants), </a:t>
            </a:r>
            <a:r>
              <a:rPr lang="en-US" sz="2300" b="1"/>
              <a:t>$615K </a:t>
            </a:r>
            <a:r>
              <a:rPr lang="en-US" sz="2300"/>
              <a:t>General Fund, </a:t>
            </a:r>
            <a:r>
              <a:rPr lang="en-US" sz="2300" b="1"/>
              <a:t>$620K </a:t>
            </a:r>
            <a:r>
              <a:rPr lang="en-US" sz="2300"/>
              <a:t>Water Sewer Fund, if it provides the necessary funding and resources to address the needs of your department.  Please explain why or why not.</a:t>
            </a:r>
          </a:p>
          <a:p>
            <a:pPr marL="514350" indent="-514350">
              <a:buAutoNum type="alphaLcPeriod"/>
            </a:pPr>
            <a:r>
              <a:rPr lang="en-US" sz="2300"/>
              <a:t>Specify vendor name, length of contract, amount, and purpose for all Consultants. </a:t>
            </a:r>
            <a:endParaRPr lang="en-US" sz="2300">
              <a:ea typeface="Calibri"/>
              <a:cs typeface="Calibri"/>
            </a:endParaRPr>
          </a:p>
          <a:p>
            <a:pPr marL="514350" indent="-514350">
              <a:buFont typeface="+mj-lt"/>
              <a:buAutoNum type="alphaLcPeriod"/>
            </a:pPr>
            <a:r>
              <a:rPr lang="en-US" sz="2300"/>
              <a:t>Specify if any vendors are DBE’s.         </a:t>
            </a:r>
            <a:r>
              <a:rPr lang="en-US" sz="2300" b="1"/>
              <a:t>Not at this time</a:t>
            </a:r>
            <a:r>
              <a:rPr lang="en-US" sz="2300"/>
              <a:t>.</a:t>
            </a:r>
            <a:endParaRPr lang="en-US" sz="2300">
              <a:ea typeface="Calibri" panose="020F0502020204030204"/>
              <a:cs typeface="Calibri" panose="020F0502020204030204"/>
            </a:endParaRPr>
          </a:p>
          <a:p>
            <a:pPr marL="514350" indent="-514350">
              <a:buFont typeface="+mj-lt"/>
              <a:buAutoNum type="alphaLcPeriod"/>
            </a:pPr>
            <a:r>
              <a:rPr lang="en-US" sz="2300"/>
              <a:t>Specify any recurring one-year agreements.</a:t>
            </a:r>
          </a:p>
          <a:p>
            <a:pPr marL="514350" indent="-514350">
              <a:buFont typeface="+mj-lt"/>
              <a:buAutoNum type="alphaLcPeriod"/>
            </a:pPr>
            <a:r>
              <a:rPr lang="en-US" sz="2300"/>
              <a:t>Specify if any of the positions are revenue generating, and if so, please share the return on investment.</a:t>
            </a:r>
            <a:endParaRPr lang="en-US" sz="2300">
              <a:ea typeface="Calibri" panose="020F0502020204030204"/>
              <a:cs typeface="Calibri" panose="020F0502020204030204"/>
            </a:endParaRPr>
          </a:p>
          <a:p>
            <a:pPr marL="0" marR="224155" indent="0">
              <a:spcBef>
                <a:spcPts val="5"/>
              </a:spcBef>
              <a:buSzPts val="1100"/>
              <a:buNone/>
              <a:tabLst>
                <a:tab pos="978535" algn="l"/>
              </a:tabLst>
            </a:pPr>
            <a:endParaRPr lang="en-US" sz="6400">
              <a:cs typeface="Calibri"/>
            </a:endParaRPr>
          </a:p>
          <a:p>
            <a:pPr marL="0" marR="224155" indent="0">
              <a:spcBef>
                <a:spcPts val="5"/>
              </a:spcBef>
              <a:buSzPts val="1100"/>
              <a:buNone/>
              <a:tabLst>
                <a:tab pos="978535" algn="l"/>
              </a:tabLst>
            </a:pPr>
            <a:endParaRPr lang="en-US" sz="6400">
              <a:cs typeface="Calibri"/>
            </a:endParaRPr>
          </a:p>
          <a:p>
            <a:pPr marL="0" marR="224155" indent="0">
              <a:spcBef>
                <a:spcPts val="5"/>
              </a:spcBef>
              <a:buSzPts val="1100"/>
              <a:buNone/>
              <a:tabLst>
                <a:tab pos="978535" algn="l"/>
              </a:tabLst>
            </a:pPr>
            <a:endParaRPr lang="en-US" sz="6400">
              <a:cs typeface="Calibri"/>
            </a:endParaRPr>
          </a:p>
          <a:p>
            <a:pPr marL="0" marR="224155" indent="0">
              <a:spcBef>
                <a:spcPts val="5"/>
              </a:spcBef>
              <a:buSzPts val="1100"/>
              <a:buNone/>
              <a:tabLst>
                <a:tab pos="978535" algn="l"/>
              </a:tabLst>
            </a:pPr>
            <a:endParaRPr lang="en-US" sz="6400">
              <a:cs typeface="Calibri"/>
            </a:endParaRPr>
          </a:p>
          <a:p>
            <a:pPr marL="0" marR="224155" indent="0">
              <a:spcBef>
                <a:spcPts val="5"/>
              </a:spcBef>
              <a:buSzPts val="1100"/>
              <a:buNone/>
              <a:tabLst>
                <a:tab pos="978535" algn="l"/>
              </a:tabLst>
            </a:pPr>
            <a:endParaRPr lang="en-US" sz="6400">
              <a:cs typeface="Calibri"/>
            </a:endParaRPr>
          </a:p>
          <a:p>
            <a:pPr marL="0" marR="224155" indent="0">
              <a:spcBef>
                <a:spcPts val="5"/>
              </a:spcBef>
              <a:buSzPts val="1100"/>
              <a:buNone/>
              <a:tabLst>
                <a:tab pos="978535" algn="l"/>
              </a:tabLst>
            </a:pPr>
            <a:endParaRPr lang="en-US" sz="6400">
              <a:ea typeface="Calibri" panose="020F0502020204030204"/>
              <a:cs typeface="Calibri"/>
            </a:endParaRPr>
          </a:p>
          <a:p>
            <a:pPr marL="0" marR="224155" indent="0">
              <a:lnSpc>
                <a:spcPct val="110000"/>
              </a:lnSpc>
              <a:buSzPts val="1100"/>
              <a:buNone/>
              <a:tabLst>
                <a:tab pos="978535" algn="l"/>
              </a:tabLst>
            </a:pPr>
            <a:endParaRPr lang="en-US" sz="7200">
              <a:ea typeface="Calibri" panose="020F0502020204030204"/>
              <a:cs typeface="Calibri"/>
            </a:endParaRPr>
          </a:p>
          <a:p>
            <a:pPr marL="457200" marR="224155" lvl="1" indent="0">
              <a:spcBef>
                <a:spcPts val="5"/>
              </a:spcBef>
              <a:buSzPts val="1100"/>
              <a:buNone/>
              <a:tabLst>
                <a:tab pos="978535" algn="l"/>
              </a:tabLst>
            </a:pPr>
            <a:endParaRPr lang="en-US">
              <a:cs typeface="Calibri"/>
            </a:endParaRPr>
          </a:p>
          <a:p>
            <a:pPr marL="457200" marR="224155" lvl="1" indent="0">
              <a:spcBef>
                <a:spcPts val="5"/>
              </a:spcBef>
              <a:buSzPts val="1100"/>
              <a:buNone/>
              <a:tabLst>
                <a:tab pos="978535" algn="l"/>
              </a:tabLst>
            </a:pPr>
            <a:endParaRPr lang="en-US">
              <a:cs typeface="Calibri"/>
            </a:endParaRPr>
          </a:p>
          <a:p>
            <a:pPr marL="457200" marR="224155" lvl="1" indent="0">
              <a:spcBef>
                <a:spcPts val="5"/>
              </a:spcBef>
              <a:buSzPts val="1100"/>
              <a:buNone/>
              <a:tabLst>
                <a:tab pos="978535" algn="l"/>
              </a:tabLst>
            </a:pPr>
            <a:endParaRPr lang="en-US">
              <a:ea typeface="Calibri" panose="020F0502020204030204"/>
              <a:cs typeface="Calibri"/>
            </a:endParaRPr>
          </a:p>
        </p:txBody>
      </p:sp>
      <p:sp>
        <p:nvSpPr>
          <p:cNvPr id="9" name="Rectangle 8">
            <a:extLst>
              <a:ext uri="{FF2B5EF4-FFF2-40B4-BE49-F238E27FC236}">
                <a16:creationId xmlns:a16="http://schemas.microsoft.com/office/drawing/2014/main" id="{382AB296-4598-4FDF-C5B8-9AE57A9CC449}"/>
              </a:ext>
            </a:extLst>
          </p:cNvPr>
          <p:cNvSpPr>
            <a:spLocks noChangeArrowheads="1"/>
          </p:cNvSpPr>
          <p:nvPr/>
        </p:nvSpPr>
        <p:spPr bwMode="auto">
          <a:xfrm>
            <a:off x="219836" y="730731"/>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7.</a:t>
            </a:r>
          </a:p>
        </p:txBody>
      </p:sp>
      <p:sp>
        <p:nvSpPr>
          <p:cNvPr id="4" name="Slide Number Placeholder 3">
            <a:extLst>
              <a:ext uri="{FF2B5EF4-FFF2-40B4-BE49-F238E27FC236}">
                <a16:creationId xmlns:a16="http://schemas.microsoft.com/office/drawing/2014/main" id="{9017A389-9124-D861-4AB2-5F850C8B2D8C}"/>
              </a:ext>
            </a:extLst>
          </p:cNvPr>
          <p:cNvSpPr>
            <a:spLocks noGrp="1"/>
          </p:cNvSpPr>
          <p:nvPr>
            <p:ph type="sldNum" sz="quarter" idx="12"/>
          </p:nvPr>
        </p:nvSpPr>
        <p:spPr/>
        <p:txBody>
          <a:bodyPr/>
          <a:lstStyle/>
          <a:p>
            <a:fld id="{EA92FC10-7FA6-42BC-9A9E-94AE6167F2C9}" type="slidenum">
              <a:rPr lang="en-US" smtClean="0"/>
              <a:t>25</a:t>
            </a:fld>
            <a:endParaRPr lang="en-US"/>
          </a:p>
        </p:txBody>
      </p:sp>
      <p:graphicFrame>
        <p:nvGraphicFramePr>
          <p:cNvPr id="6" name="Table 5">
            <a:extLst>
              <a:ext uri="{FF2B5EF4-FFF2-40B4-BE49-F238E27FC236}">
                <a16:creationId xmlns:a16="http://schemas.microsoft.com/office/drawing/2014/main" id="{866B2863-2ECA-C8BF-46F3-39725299E34A}"/>
              </a:ext>
            </a:extLst>
          </p:cNvPr>
          <p:cNvGraphicFramePr>
            <a:graphicFrameLocks noGrp="1"/>
          </p:cNvGraphicFramePr>
          <p:nvPr>
            <p:extLst>
              <p:ext uri="{D42A27DB-BD31-4B8C-83A1-F6EECF244321}">
                <p14:modId xmlns:p14="http://schemas.microsoft.com/office/powerpoint/2010/main" val="188710197"/>
              </p:ext>
            </p:extLst>
          </p:nvPr>
        </p:nvGraphicFramePr>
        <p:xfrm>
          <a:off x="677333" y="3418416"/>
          <a:ext cx="11202068" cy="2800018"/>
        </p:xfrm>
        <a:graphic>
          <a:graphicData uri="http://schemas.openxmlformats.org/drawingml/2006/table">
            <a:tbl>
              <a:tblPr/>
              <a:tblGrid>
                <a:gridCol w="1606852">
                  <a:extLst>
                    <a:ext uri="{9D8B030D-6E8A-4147-A177-3AD203B41FA5}">
                      <a16:colId xmlns:a16="http://schemas.microsoft.com/office/drawing/2014/main" val="274907397"/>
                    </a:ext>
                  </a:extLst>
                </a:gridCol>
                <a:gridCol w="1813137">
                  <a:extLst>
                    <a:ext uri="{9D8B030D-6E8A-4147-A177-3AD203B41FA5}">
                      <a16:colId xmlns:a16="http://schemas.microsoft.com/office/drawing/2014/main" val="1287011991"/>
                    </a:ext>
                  </a:extLst>
                </a:gridCol>
                <a:gridCol w="1509713">
                  <a:extLst>
                    <a:ext uri="{9D8B030D-6E8A-4147-A177-3AD203B41FA5}">
                      <a16:colId xmlns:a16="http://schemas.microsoft.com/office/drawing/2014/main" val="3575077406"/>
                    </a:ext>
                  </a:extLst>
                </a:gridCol>
                <a:gridCol w="1509713">
                  <a:extLst>
                    <a:ext uri="{9D8B030D-6E8A-4147-A177-3AD203B41FA5}">
                      <a16:colId xmlns:a16="http://schemas.microsoft.com/office/drawing/2014/main" val="160813400"/>
                    </a:ext>
                  </a:extLst>
                </a:gridCol>
                <a:gridCol w="4762653">
                  <a:extLst>
                    <a:ext uri="{9D8B030D-6E8A-4147-A177-3AD203B41FA5}">
                      <a16:colId xmlns:a16="http://schemas.microsoft.com/office/drawing/2014/main" val="4120244460"/>
                    </a:ext>
                  </a:extLst>
                </a:gridCol>
              </a:tblGrid>
              <a:tr h="334893">
                <a:tc rowSpan="2">
                  <a:txBody>
                    <a:bodyPr/>
                    <a:lstStyle/>
                    <a:p>
                      <a:pPr algn="ctr" fontAlgn="ctr">
                        <a:buNone/>
                      </a:pPr>
                      <a:r>
                        <a:rPr lang="en-US" sz="1400" b="1" i="0" u="none" strike="noStrike">
                          <a:solidFill>
                            <a:srgbClr val="FFFFFF"/>
                          </a:solidFill>
                          <a:effectLst/>
                          <a:latin typeface="Aptos Narrow" panose="020B0004020202020204" pitchFamily="34" charset="0"/>
                        </a:rPr>
                        <a:t>Vendor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rowSpan="2">
                  <a:txBody>
                    <a:bodyPr/>
                    <a:lstStyle/>
                    <a:p>
                      <a:pPr algn="ctr" fontAlgn="ctr">
                        <a:buNone/>
                      </a:pPr>
                      <a:r>
                        <a:rPr lang="en-US" sz="1400" b="1" i="0" u="none" strike="noStrike">
                          <a:solidFill>
                            <a:srgbClr val="FFFFFF"/>
                          </a:solidFill>
                          <a:effectLst/>
                          <a:latin typeface="Aptos Narrow" panose="020B0004020202020204" pitchFamily="34" charset="0"/>
                        </a:rPr>
                        <a:t>Length of Contract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gridSpan="2">
                  <a:txBody>
                    <a:bodyPr/>
                    <a:lstStyle/>
                    <a:p>
                      <a:pPr algn="ctr" fontAlgn="ctr">
                        <a:buNone/>
                      </a:pPr>
                      <a:r>
                        <a:rPr lang="en-US" sz="1400" b="1" i="0" u="none" strike="noStrike">
                          <a:solidFill>
                            <a:srgbClr val="FFFFFF"/>
                          </a:solidFill>
                          <a:effectLst/>
                          <a:latin typeface="Aptos Narrow" panose="020B0004020202020204" pitchFamily="34" charset="0"/>
                        </a:rPr>
                        <a:t>Amount of Contract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hMerge="1">
                  <a:txBody>
                    <a:bodyPr/>
                    <a:lstStyle/>
                    <a:p>
                      <a:endParaRPr lang="en-US"/>
                    </a:p>
                  </a:txBody>
                  <a:tcPr/>
                </a:tc>
                <a:tc>
                  <a:txBody>
                    <a:bodyPr/>
                    <a:lstStyle/>
                    <a:p>
                      <a:pPr algn="ctr" fontAlgn="ctr">
                        <a:buNone/>
                      </a:pPr>
                      <a:r>
                        <a:rPr lang="en-US" sz="1400" b="1" i="0" u="none" strike="noStrike">
                          <a:solidFill>
                            <a:srgbClr val="FFFFFF"/>
                          </a:solidFill>
                          <a:effectLst/>
                          <a:latin typeface="Aptos Narrow" panose="020B0004020202020204" pitchFamily="34" charset="0"/>
                        </a:rPr>
                        <a:t>Purpose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extLst>
                  <a:ext uri="{0D108BD9-81ED-4DB2-BD59-A6C34878D82A}">
                    <a16:rowId xmlns:a16="http://schemas.microsoft.com/office/drawing/2014/main" val="3243374594"/>
                  </a:ext>
                </a:extLst>
              </a:tr>
              <a:tr h="285280">
                <a:tc vMerge="1">
                  <a:txBody>
                    <a:bodyPr/>
                    <a:lstStyle/>
                    <a:p>
                      <a:endParaRPr lang="en-US"/>
                    </a:p>
                  </a:txBody>
                  <a:tcPr/>
                </a:tc>
                <a:tc vMerge="1">
                  <a:txBody>
                    <a:bodyPr/>
                    <a:lstStyle/>
                    <a:p>
                      <a:endParaRPr lang="en-US"/>
                    </a:p>
                  </a:txBody>
                  <a:tcPr/>
                </a:tc>
                <a:tc>
                  <a:txBody>
                    <a:bodyPr/>
                    <a:lstStyle/>
                    <a:p>
                      <a:pPr algn="ctr" fontAlgn="b">
                        <a:buNone/>
                      </a:pPr>
                      <a:r>
                        <a:rPr lang="en-US" sz="1100" b="1" i="0" u="none" strike="noStrike">
                          <a:solidFill>
                            <a:srgbClr val="000000"/>
                          </a:solidFill>
                          <a:effectLst/>
                          <a:latin typeface="Aptos Narrow" panose="020B0004020202020204" pitchFamily="34" charset="0"/>
                        </a:rPr>
                        <a:t> General Fund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1" i="0" u="none" strike="noStrike">
                          <a:solidFill>
                            <a:srgbClr val="000000"/>
                          </a:solidFill>
                          <a:effectLst/>
                          <a:latin typeface="Aptos Narrow" panose="020B0004020202020204" pitchFamily="34" charset="0"/>
                        </a:rPr>
                        <a:t> Water Fund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US" sz="1100" b="0" i="0" u="none" strike="noStrike">
                        <a:solidFill>
                          <a:srgbClr val="000000"/>
                        </a:solidFill>
                        <a:effectLst/>
                        <a:latin typeface="Aptos Narrow"/>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968870166"/>
                  </a:ext>
                </a:extLst>
              </a:tr>
              <a:tr h="570559">
                <a:tc>
                  <a:txBody>
                    <a:bodyPr/>
                    <a:lstStyle/>
                    <a:p>
                      <a:pPr algn="ctr" fontAlgn="ctr">
                        <a:buNone/>
                      </a:pPr>
                      <a:r>
                        <a:rPr lang="en-US" sz="1600" b="0" i="0" u="none" strike="noStrike">
                          <a:solidFill>
                            <a:srgbClr val="000000"/>
                          </a:solidFill>
                          <a:effectLst/>
                          <a:latin typeface="Aptos Narrow"/>
                        </a:rPr>
                        <a:t>Integrity Staffing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600" b="0" i="0" u="none" strike="noStrike">
                          <a:solidFill>
                            <a:srgbClr val="000000"/>
                          </a:solidFill>
                          <a:effectLst/>
                          <a:latin typeface="Aptos Narrow"/>
                        </a:rPr>
                        <a:t> Managed by HR</a:t>
                      </a:r>
                      <a:br>
                        <a:rPr lang="en-US" sz="1600" b="0" i="0" u="none" strike="noStrike">
                          <a:solidFill>
                            <a:srgbClr val="000000"/>
                          </a:solidFill>
                          <a:effectLst/>
                          <a:latin typeface="Aptos Narrow"/>
                        </a:rPr>
                      </a:br>
                      <a:r>
                        <a:rPr lang="en-US" sz="1600" b="0" i="0" u="none" strike="noStrike">
                          <a:solidFill>
                            <a:srgbClr val="000000"/>
                          </a:solidFill>
                          <a:effectLst/>
                          <a:latin typeface="Aptos Narrow"/>
                        </a:rPr>
                        <a:t>Departement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1600" b="0" i="0" u="none" strike="noStrike">
                          <a:solidFill>
                            <a:srgbClr val="000000"/>
                          </a:solidFill>
                          <a:effectLst/>
                          <a:latin typeface="Aptos Narrow"/>
                        </a:rPr>
                        <a:t> $         210,000.00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1600" b="0" i="0" u="none" strike="noStrike">
                          <a:solidFill>
                            <a:srgbClr val="000000"/>
                          </a:solidFill>
                          <a:effectLst/>
                          <a:latin typeface="Aptos Narrow"/>
                        </a:rPr>
                        <a:t> $         170,000.00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buNone/>
                      </a:pPr>
                      <a:r>
                        <a:rPr lang="en-US" sz="1600" b="0" i="0" u="none" strike="noStrike">
                          <a:solidFill>
                            <a:srgbClr val="000000"/>
                          </a:solidFill>
                          <a:effectLst/>
                          <a:latin typeface="Aptos Narrow"/>
                        </a:rPr>
                        <a:t>Temporary (full &amp; part time) staff supporting 5 divisions,</a:t>
                      </a:r>
                      <a:br>
                        <a:rPr lang="en-US" sz="1600" b="0" i="0" u="none" strike="noStrike">
                          <a:solidFill>
                            <a:srgbClr val="000000"/>
                          </a:solidFill>
                          <a:effectLst/>
                          <a:latin typeface="Aptos Narrow"/>
                        </a:rPr>
                      </a:br>
                      <a:r>
                        <a:rPr lang="en-US" sz="1600" b="0" i="0" u="none" strike="noStrike">
                          <a:solidFill>
                            <a:srgbClr val="000000"/>
                          </a:solidFill>
                          <a:effectLst/>
                          <a:latin typeface="Aptos Narrow"/>
                        </a:rPr>
                        <a:t>performing various duties to provide departmental support.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1192776"/>
                  </a:ext>
                </a:extLst>
              </a:tr>
              <a:tr h="570559">
                <a:tc>
                  <a:txBody>
                    <a:bodyPr/>
                    <a:lstStyle/>
                    <a:p>
                      <a:pPr algn="ctr" fontAlgn="ctr">
                        <a:buNone/>
                      </a:pPr>
                      <a:r>
                        <a:rPr lang="en-US" sz="1600" b="0" i="0" u="none" strike="noStrike">
                          <a:solidFill>
                            <a:srgbClr val="000000"/>
                          </a:solidFill>
                          <a:effectLst/>
                          <a:latin typeface="Aptos Narrow"/>
                        </a:rPr>
                        <a:t>RobertHalf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600" b="0" i="0" u="none" strike="noStrike">
                          <a:solidFill>
                            <a:srgbClr val="000000"/>
                          </a:solidFill>
                          <a:effectLst/>
                          <a:latin typeface="Aptos Narrow"/>
                        </a:rPr>
                        <a:t> </a:t>
                      </a:r>
                      <a:r>
                        <a:rPr lang="en-US" sz="1400" b="0" i="0" u="none" strike="noStrike">
                          <a:solidFill>
                            <a:srgbClr val="000000"/>
                          </a:solidFill>
                          <a:effectLst/>
                          <a:latin typeface="Aptos Narrow"/>
                        </a:rPr>
                        <a:t>4/21/2025 - 4/20/2026 </a:t>
                      </a:r>
                      <a:endParaRPr lang="en-US" sz="1600" b="0" i="0" u="none" strike="noStrike">
                        <a:solidFill>
                          <a:srgbClr val="000000"/>
                        </a:solidFill>
                        <a:effectLst/>
                        <a:latin typeface="Aptos Narrow"/>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1600" b="0" i="0" u="none" strike="noStrike">
                          <a:solidFill>
                            <a:srgbClr val="000000"/>
                          </a:solidFill>
                          <a:effectLst/>
                          <a:latin typeface="Aptos Narrow"/>
                        </a:rPr>
                        <a:t> $           50,000.00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1600" b="0" i="0" u="none" strike="noStrike">
                          <a:solidFill>
                            <a:srgbClr val="000000"/>
                          </a:solidFill>
                          <a:effectLst/>
                          <a:latin typeface="Aptos Narrow"/>
                        </a:rPr>
                        <a:t> $           50,000.00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346601998"/>
                  </a:ext>
                </a:extLst>
              </a:tr>
              <a:tr h="607769">
                <a:tc>
                  <a:txBody>
                    <a:bodyPr/>
                    <a:lstStyle/>
                    <a:p>
                      <a:pPr algn="ctr" fontAlgn="ctr">
                        <a:buNone/>
                      </a:pPr>
                      <a:r>
                        <a:rPr lang="en-US" sz="1600" b="0" i="0" u="none" strike="noStrike">
                          <a:solidFill>
                            <a:srgbClr val="000000"/>
                          </a:solidFill>
                          <a:effectLst/>
                          <a:latin typeface="Aptos Narrow"/>
                        </a:rPr>
                        <a:t>Consultants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600" b="0" i="0" u="none" strike="noStrike">
                          <a:solidFill>
                            <a:srgbClr val="000000"/>
                          </a:solidFill>
                          <a:effectLst/>
                          <a:latin typeface="Aptos Narrow"/>
                        </a:rPr>
                        <a:t> TBD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1600" b="0" i="0" u="none" strike="noStrike">
                          <a:solidFill>
                            <a:srgbClr val="000000"/>
                          </a:solidFill>
                          <a:effectLst/>
                          <a:latin typeface="Aptos Narrow"/>
                        </a:rPr>
                        <a:t> $         355,000.00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1600" b="0" i="0" u="none" strike="noStrike">
                          <a:solidFill>
                            <a:srgbClr val="000000"/>
                          </a:solidFill>
                          <a:effectLst/>
                          <a:latin typeface="Aptos Narrow"/>
                        </a:rPr>
                        <a:t> $         400,000.00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en-US" sz="1600" b="0" i="0" u="none" strike="noStrike">
                          <a:solidFill>
                            <a:srgbClr val="000000"/>
                          </a:solidFill>
                          <a:effectLst/>
                          <a:latin typeface="Aptos Narrow"/>
                        </a:rPr>
                        <a:t>Finance initiatives to include but not </a:t>
                      </a:r>
                      <a:r>
                        <a:rPr lang="en-US" sz="1600" b="0" i="0" u="none" strike="noStrike" err="1">
                          <a:solidFill>
                            <a:srgbClr val="000000"/>
                          </a:solidFill>
                          <a:effectLst/>
                          <a:latin typeface="Aptos Narrow"/>
                        </a:rPr>
                        <a:t>limite</a:t>
                      </a:r>
                      <a:r>
                        <a:rPr lang="en-US" sz="1600" b="0" i="0" u="none" strike="noStrike">
                          <a:solidFill>
                            <a:srgbClr val="000000"/>
                          </a:solidFill>
                          <a:effectLst/>
                          <a:latin typeface="Aptos Narrow"/>
                        </a:rPr>
                        <a:t> to</a:t>
                      </a:r>
                    </a:p>
                    <a:p>
                      <a:pPr algn="l" fontAlgn="ctr">
                        <a:buNone/>
                      </a:pPr>
                      <a:r>
                        <a:rPr lang="en-US" sz="1600" b="0" i="0" u="none" strike="noStrike">
                          <a:solidFill>
                            <a:srgbClr val="000000"/>
                          </a:solidFill>
                          <a:effectLst/>
                          <a:latin typeface="Aptos Narrow"/>
                        </a:rPr>
                        <a:t> revenue and expense related projects as well as supplemental assistance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46831352"/>
                  </a:ext>
                </a:extLst>
              </a:tr>
              <a:tr h="297682">
                <a:tc>
                  <a:txBody>
                    <a:bodyPr/>
                    <a:lstStyle/>
                    <a:p>
                      <a:pPr algn="ctr" fontAlgn="ctr">
                        <a:buNone/>
                      </a:pPr>
                      <a:r>
                        <a:rPr lang="en-US" sz="1600" b="1" i="0" u="none" strike="noStrike">
                          <a:solidFill>
                            <a:srgbClr val="000000"/>
                          </a:solidFill>
                          <a:effectLst/>
                          <a:latin typeface="Aptos Narrow"/>
                        </a:rPr>
                        <a:t>TOTAL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a:txBody>
                    <a:bodyPr/>
                    <a:lstStyle/>
                    <a:p>
                      <a:pPr algn="l" fontAlgn="b">
                        <a:buNone/>
                      </a:pPr>
                      <a:endParaRPr lang="en-US" sz="1600" b="1" i="0" u="none" strike="noStrike">
                        <a:solidFill>
                          <a:srgbClr val="000000"/>
                        </a:solidFill>
                        <a:effectLst/>
                        <a:latin typeface="Aptos Narrow"/>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a:txBody>
                    <a:bodyPr/>
                    <a:lstStyle/>
                    <a:p>
                      <a:pPr algn="l" fontAlgn="b">
                        <a:buNone/>
                      </a:pPr>
                      <a:r>
                        <a:rPr lang="en-US" sz="1600" b="1" i="0" u="none" strike="noStrike">
                          <a:solidFill>
                            <a:srgbClr val="000000"/>
                          </a:solidFill>
                          <a:effectLst/>
                          <a:latin typeface="Aptos Narrow"/>
                        </a:rPr>
                        <a:t> $      615,000.00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a:txBody>
                    <a:bodyPr/>
                    <a:lstStyle/>
                    <a:p>
                      <a:pPr algn="l" fontAlgn="b">
                        <a:buNone/>
                      </a:pPr>
                      <a:r>
                        <a:rPr lang="en-US" sz="1600" b="1" i="0" u="none" strike="noStrike">
                          <a:solidFill>
                            <a:srgbClr val="000000"/>
                          </a:solidFill>
                          <a:effectLst/>
                          <a:latin typeface="Aptos Narrow"/>
                        </a:rPr>
                        <a:t> $      620,000.00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endParaRPr lang="en-US" sz="1600" b="0" i="0" u="none" strike="noStrike">
                        <a:solidFill>
                          <a:srgbClr val="000000"/>
                        </a:solidFill>
                        <a:effectLst/>
                        <a:latin typeface="Aptos Narrow"/>
                      </a:endParaRP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162621140"/>
                  </a:ext>
                </a:extLst>
              </a:tr>
            </a:tbl>
          </a:graphicData>
        </a:graphic>
      </p:graphicFrame>
    </p:spTree>
    <p:extLst>
      <p:ext uri="{BB962C8B-B14F-4D97-AF65-F5344CB8AC3E}">
        <p14:creationId xmlns:p14="http://schemas.microsoft.com/office/powerpoint/2010/main" val="550489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237456" y="1093154"/>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8.</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26</a:t>
            </a:fld>
            <a:endParaRPr lang="en-US"/>
          </a:p>
        </p:txBody>
      </p:sp>
      <p:sp>
        <p:nvSpPr>
          <p:cNvPr id="3" name="TextBox 2">
            <a:extLst>
              <a:ext uri="{FF2B5EF4-FFF2-40B4-BE49-F238E27FC236}">
                <a16:creationId xmlns:a16="http://schemas.microsoft.com/office/drawing/2014/main" id="{7C3AA37B-3963-9194-FA88-BF5C34DE74BE}"/>
              </a:ext>
            </a:extLst>
          </p:cNvPr>
          <p:cNvSpPr txBox="1"/>
          <p:nvPr/>
        </p:nvSpPr>
        <p:spPr>
          <a:xfrm>
            <a:off x="771525" y="1367701"/>
            <a:ext cx="9629775" cy="2862322"/>
          </a:xfrm>
          <a:prstGeom prst="rect">
            <a:avLst/>
          </a:prstGeom>
          <a:noFill/>
        </p:spPr>
        <p:txBody>
          <a:bodyPr wrap="square" lIns="91440" tIns="45720" rIns="91440" bIns="45720" anchor="t">
            <a:spAutoFit/>
          </a:bodyPr>
          <a:lstStyle/>
          <a:p>
            <a:r>
              <a:rPr lang="en-US" sz="1800" b="0" i="0" u="none" strike="noStrike" baseline="0">
                <a:solidFill>
                  <a:srgbClr val="000000"/>
                </a:solidFill>
                <a:latin typeface="Calibri"/>
                <a:ea typeface="Calibri"/>
                <a:cs typeface="Calibri"/>
              </a:rPr>
              <a:t>Considering the liabilities that the city has on the books, please share the return on investment for the </a:t>
            </a:r>
            <a:r>
              <a:rPr lang="en-US" sz="1800" b="1" i="0" u="none" strike="noStrike" baseline="0">
                <a:solidFill>
                  <a:srgbClr val="000000"/>
                </a:solidFill>
                <a:latin typeface="Calibri"/>
                <a:ea typeface="Calibri"/>
                <a:cs typeface="Calibri"/>
              </a:rPr>
              <a:t>$965K </a:t>
            </a:r>
            <a:r>
              <a:rPr lang="en-US" sz="1800" b="0" i="0" u="none" strike="noStrike" baseline="0">
                <a:solidFill>
                  <a:srgbClr val="000000"/>
                </a:solidFill>
                <a:latin typeface="Calibri"/>
                <a:ea typeface="Calibri"/>
                <a:cs typeface="Calibri"/>
              </a:rPr>
              <a:t>budgeted in the General Fund and </a:t>
            </a:r>
            <a:r>
              <a:rPr lang="en-US" sz="1800" b="1" i="0" u="none" strike="noStrike" baseline="0">
                <a:solidFill>
                  <a:srgbClr val="000000"/>
                </a:solidFill>
                <a:latin typeface="Calibri"/>
                <a:ea typeface="Calibri"/>
                <a:cs typeface="Calibri"/>
              </a:rPr>
              <a:t>$620K </a:t>
            </a:r>
            <a:r>
              <a:rPr lang="en-US" sz="1800" b="0" i="0" u="none" strike="noStrike" baseline="0">
                <a:solidFill>
                  <a:srgbClr val="000000"/>
                </a:solidFill>
                <a:latin typeface="Calibri"/>
                <a:ea typeface="Calibri"/>
                <a:cs typeface="Calibri"/>
              </a:rPr>
              <a:t>in the Water Sewer Fund for Collection Expenses, up </a:t>
            </a:r>
            <a:r>
              <a:rPr lang="en-US" sz="1800" b="1" i="0" u="none" strike="noStrike" baseline="0">
                <a:solidFill>
                  <a:srgbClr val="000000"/>
                </a:solidFill>
                <a:latin typeface="Calibri"/>
                <a:ea typeface="Calibri"/>
                <a:cs typeface="Calibri"/>
              </a:rPr>
              <a:t>$75K</a:t>
            </a:r>
            <a:r>
              <a:rPr lang="en-US" sz="1800" b="0" i="0" u="none" strike="noStrike" baseline="0">
                <a:solidFill>
                  <a:srgbClr val="000000"/>
                </a:solidFill>
                <a:latin typeface="Calibri"/>
                <a:ea typeface="Calibri"/>
                <a:cs typeface="Calibri"/>
              </a:rPr>
              <a:t>.</a:t>
            </a:r>
          </a:p>
          <a:p>
            <a:endParaRPr lang="en-US">
              <a:solidFill>
                <a:srgbClr val="000000"/>
              </a:solidFill>
              <a:latin typeface="Calibri"/>
              <a:ea typeface="Calibri"/>
              <a:cs typeface="Calibri"/>
            </a:endParaRPr>
          </a:p>
          <a:p>
            <a:r>
              <a:rPr lang="en-US" sz="1800" b="0" i="0" u="none" strike="noStrike" baseline="0">
                <a:solidFill>
                  <a:srgbClr val="000000"/>
                </a:solidFill>
                <a:latin typeface="Calibri"/>
                <a:ea typeface="Calibri"/>
                <a:cs typeface="Calibri"/>
              </a:rPr>
              <a:t>Please share any plans for more aggressive collection efforts.</a:t>
            </a:r>
          </a:p>
          <a:p>
            <a:pPr marL="342900" indent="-342900">
              <a:buFont typeface="+mj-lt"/>
              <a:buAutoNum type="alphaLcPeriod"/>
            </a:pPr>
            <a:r>
              <a:rPr lang="en-US" sz="1800" b="0" i="0" u="none" strike="noStrike" baseline="0">
                <a:solidFill>
                  <a:srgbClr val="000000"/>
                </a:solidFill>
                <a:latin typeface="Calibri"/>
                <a:ea typeface="Calibri"/>
                <a:cs typeface="Calibri"/>
              </a:rPr>
              <a:t>Specify the uncollectable amount for collections.</a:t>
            </a:r>
          </a:p>
          <a:p>
            <a:pPr marL="342900" indent="-342900">
              <a:buFont typeface="+mj-lt"/>
              <a:buAutoNum type="alphaLcPeriod"/>
            </a:pPr>
            <a:r>
              <a:rPr lang="en-US" sz="1800" b="0" i="0" u="none" strike="noStrike" baseline="0">
                <a:solidFill>
                  <a:srgbClr val="000000"/>
                </a:solidFill>
                <a:latin typeface="Calibri"/>
                <a:ea typeface="Calibri"/>
                <a:cs typeface="Calibri"/>
              </a:rPr>
              <a:t>Specify vendor name, length of contract, amount, and purpose.</a:t>
            </a:r>
          </a:p>
          <a:p>
            <a:pPr marL="342900" indent="-342900">
              <a:buFont typeface="+mj-lt"/>
              <a:buAutoNum type="alphaLcPeriod"/>
            </a:pPr>
            <a:r>
              <a:rPr lang="en-US" sz="1800" b="0" i="0" u="none" strike="noStrike" baseline="0">
                <a:solidFill>
                  <a:srgbClr val="000000"/>
                </a:solidFill>
                <a:latin typeface="Calibri"/>
                <a:ea typeface="Calibri"/>
                <a:cs typeface="Calibri"/>
              </a:rPr>
              <a:t>Specify if there are any DBEs.</a:t>
            </a:r>
          </a:p>
          <a:p>
            <a:pPr marL="342900" indent="-342900">
              <a:buFont typeface="+mj-lt"/>
              <a:buAutoNum type="alphaLcPeriod"/>
            </a:pPr>
            <a:r>
              <a:rPr lang="en-US" sz="1800" b="0" i="0" u="none" strike="noStrike" baseline="0">
                <a:solidFill>
                  <a:srgbClr val="000000"/>
                </a:solidFill>
                <a:latin typeface="Calibri"/>
                <a:ea typeface="Calibri"/>
                <a:cs typeface="Calibri"/>
              </a:rPr>
              <a:t>Specify any recurring one-year agreements.</a:t>
            </a:r>
          </a:p>
          <a:p>
            <a:endParaRPr lang="en-US" sz="1800" b="0" i="0" u="none" strike="noStrike" baseline="0">
              <a:solidFill>
                <a:srgbClr val="000000"/>
              </a:solidFill>
              <a:latin typeface="Calibri"/>
              <a:ea typeface="Calibri"/>
              <a:cs typeface="Calibri"/>
            </a:endParaRPr>
          </a:p>
        </p:txBody>
      </p:sp>
    </p:spTree>
    <p:extLst>
      <p:ext uri="{BB962C8B-B14F-4D97-AF65-F5344CB8AC3E}">
        <p14:creationId xmlns:p14="http://schemas.microsoft.com/office/powerpoint/2010/main" val="1439267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91AB9-2140-00DE-CC25-0E51BA59A34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5EB61F3-AF1A-BF3A-F0D0-EECD9D46F24A}"/>
              </a:ext>
            </a:extLst>
          </p:cNvPr>
          <p:cNvSpPr>
            <a:spLocks noChangeArrowheads="1"/>
          </p:cNvSpPr>
          <p:nvPr/>
        </p:nvSpPr>
        <p:spPr bwMode="auto">
          <a:xfrm>
            <a:off x="491456" y="763239"/>
            <a:ext cx="9115041" cy="954079"/>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8.  </a:t>
            </a:r>
            <a:r>
              <a:rPr lang="en-US" sz="1600"/>
              <a:t>C</a:t>
            </a:r>
            <a:r>
              <a:rPr lang="en-US"/>
              <a:t>onsidering the liabilities that the city has on the books, please share the return on investment for the </a:t>
            </a:r>
            <a:r>
              <a:rPr lang="en-US" b="1"/>
              <a:t>$965K </a:t>
            </a:r>
            <a:r>
              <a:rPr lang="en-US"/>
              <a:t>budgeted in the General Fund and </a:t>
            </a:r>
            <a:r>
              <a:rPr lang="en-US" b="1"/>
              <a:t>$620K </a:t>
            </a:r>
            <a:r>
              <a:rPr lang="en-US"/>
              <a:t>in the Water Sewer Fund for Collection Expenses, up </a:t>
            </a:r>
            <a:r>
              <a:rPr lang="en-US" b="1"/>
              <a:t>$75K</a:t>
            </a:r>
            <a:r>
              <a:rPr lang="en-US"/>
              <a:t>. Please share any plans for more aggressive collection efforts.</a:t>
            </a:r>
            <a:endParaRPr lang="en-US">
              <a:ea typeface="Calibri"/>
              <a:cs typeface="Calibri"/>
            </a:endParaRPr>
          </a:p>
        </p:txBody>
      </p:sp>
      <p:sp>
        <p:nvSpPr>
          <p:cNvPr id="4" name="Slide Number Placeholder 3">
            <a:extLst>
              <a:ext uri="{FF2B5EF4-FFF2-40B4-BE49-F238E27FC236}">
                <a16:creationId xmlns:a16="http://schemas.microsoft.com/office/drawing/2014/main" id="{DE9423FA-06E5-B8A4-AD34-07BB6E9687AE}"/>
              </a:ext>
            </a:extLst>
          </p:cNvPr>
          <p:cNvSpPr>
            <a:spLocks noGrp="1"/>
          </p:cNvSpPr>
          <p:nvPr>
            <p:ph type="sldNum" sz="quarter" idx="12"/>
          </p:nvPr>
        </p:nvSpPr>
        <p:spPr/>
        <p:txBody>
          <a:bodyPr/>
          <a:lstStyle/>
          <a:p>
            <a:fld id="{EA92FC10-7FA6-42BC-9A9E-94AE6167F2C9}" type="slidenum">
              <a:rPr lang="en-US" smtClean="0"/>
              <a:t>27</a:t>
            </a:fld>
            <a:endParaRPr lang="en-US"/>
          </a:p>
        </p:txBody>
      </p:sp>
      <p:sp>
        <p:nvSpPr>
          <p:cNvPr id="8" name="TextBox 7">
            <a:extLst>
              <a:ext uri="{FF2B5EF4-FFF2-40B4-BE49-F238E27FC236}">
                <a16:creationId xmlns:a16="http://schemas.microsoft.com/office/drawing/2014/main" id="{09A5C343-0954-B326-9F14-DB20E25AE4B7}"/>
              </a:ext>
            </a:extLst>
          </p:cNvPr>
          <p:cNvSpPr txBox="1"/>
          <p:nvPr/>
        </p:nvSpPr>
        <p:spPr>
          <a:xfrm>
            <a:off x="495300" y="1502002"/>
            <a:ext cx="9629774" cy="646331"/>
          </a:xfrm>
          <a:prstGeom prst="rect">
            <a:avLst/>
          </a:prstGeom>
          <a:noFill/>
        </p:spPr>
        <p:txBody>
          <a:bodyPr wrap="square" lIns="91440" tIns="45720" rIns="91440" bIns="45720" anchor="t">
            <a:spAutoFit/>
          </a:bodyPr>
          <a:lstStyle/>
          <a:p>
            <a:endParaRPr lang="en-US" sz="1800" b="0" i="0" u="none" strike="noStrike" baseline="0">
              <a:solidFill>
                <a:srgbClr val="000000"/>
              </a:solidFill>
              <a:latin typeface="Calibri"/>
              <a:ea typeface="Calibri"/>
              <a:cs typeface="Calibri"/>
            </a:endParaRPr>
          </a:p>
          <a:p>
            <a:pPr marL="342900" indent="-342900">
              <a:buFont typeface="+mj-lt"/>
              <a:buAutoNum type="alphaLcPeriod"/>
            </a:pPr>
            <a:r>
              <a:rPr lang="en-US" sz="1800" b="0" i="0" u="none" strike="noStrike" baseline="0">
                <a:solidFill>
                  <a:srgbClr val="000000"/>
                </a:solidFill>
                <a:latin typeface="Calibri"/>
                <a:ea typeface="Calibri"/>
                <a:cs typeface="Calibri"/>
              </a:rPr>
              <a:t>Specify the uncollectable amount for collections.</a:t>
            </a:r>
          </a:p>
        </p:txBody>
      </p:sp>
      <p:graphicFrame>
        <p:nvGraphicFramePr>
          <p:cNvPr id="6" name="Table 5">
            <a:extLst>
              <a:ext uri="{FF2B5EF4-FFF2-40B4-BE49-F238E27FC236}">
                <a16:creationId xmlns:a16="http://schemas.microsoft.com/office/drawing/2014/main" id="{37874B2A-AC97-A961-B934-0BCDB61B3259}"/>
              </a:ext>
            </a:extLst>
          </p:cNvPr>
          <p:cNvGraphicFramePr>
            <a:graphicFrameLocks noGrp="1"/>
          </p:cNvGraphicFramePr>
          <p:nvPr>
            <p:extLst>
              <p:ext uri="{D42A27DB-BD31-4B8C-83A1-F6EECF244321}">
                <p14:modId xmlns:p14="http://schemas.microsoft.com/office/powerpoint/2010/main" val="11763218"/>
              </p:ext>
            </p:extLst>
          </p:nvPr>
        </p:nvGraphicFramePr>
        <p:xfrm>
          <a:off x="613832" y="3429000"/>
          <a:ext cx="4426881" cy="2998470"/>
        </p:xfrm>
        <a:graphic>
          <a:graphicData uri="http://schemas.openxmlformats.org/drawingml/2006/table">
            <a:tbl>
              <a:tblPr bandRow="1">
                <a:tableStyleId>{16D9F66E-5EB9-4882-86FB-DCBF35E3C3E4}</a:tableStyleId>
              </a:tblPr>
              <a:tblGrid>
                <a:gridCol w="1745801">
                  <a:extLst>
                    <a:ext uri="{9D8B030D-6E8A-4147-A177-3AD203B41FA5}">
                      <a16:colId xmlns:a16="http://schemas.microsoft.com/office/drawing/2014/main" val="2365183469"/>
                    </a:ext>
                  </a:extLst>
                </a:gridCol>
                <a:gridCol w="1339850">
                  <a:extLst>
                    <a:ext uri="{9D8B030D-6E8A-4147-A177-3AD203B41FA5}">
                      <a16:colId xmlns:a16="http://schemas.microsoft.com/office/drawing/2014/main" val="767419400"/>
                    </a:ext>
                  </a:extLst>
                </a:gridCol>
                <a:gridCol w="1341230">
                  <a:extLst>
                    <a:ext uri="{9D8B030D-6E8A-4147-A177-3AD203B41FA5}">
                      <a16:colId xmlns:a16="http://schemas.microsoft.com/office/drawing/2014/main" val="992106351"/>
                    </a:ext>
                  </a:extLst>
                </a:gridCol>
              </a:tblGrid>
              <a:tr h="190500">
                <a:tc gridSpan="3">
                  <a:txBody>
                    <a:bodyPr/>
                    <a:lstStyle/>
                    <a:p>
                      <a:pPr algn="ctr">
                        <a:buNone/>
                      </a:pPr>
                      <a:r>
                        <a:rPr lang="en-US" sz="1400" b="1">
                          <a:solidFill>
                            <a:schemeClr val="bg1"/>
                          </a:solidFill>
                          <a:effectLst/>
                        </a:rPr>
                        <a:t>Breakdown of Delinquencies by Class</a:t>
                      </a:r>
                    </a:p>
                  </a:txBody>
                  <a:tcPr marL="0" marR="0" marT="0" marB="0" anchor="ctr">
                    <a:solidFill>
                      <a:schemeClr val="accent6">
                        <a:lumMod val="75000"/>
                      </a:schemeClr>
                    </a:solidFill>
                  </a:tcPr>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417304810"/>
                  </a:ext>
                </a:extLst>
              </a:tr>
              <a:tr h="190500">
                <a:tc>
                  <a:txBody>
                    <a:bodyPr/>
                    <a:lstStyle/>
                    <a:p>
                      <a:pPr algn="ctr">
                        <a:buNone/>
                      </a:pPr>
                      <a:r>
                        <a:rPr lang="en-US" sz="1400" b="1">
                          <a:solidFill>
                            <a:schemeClr val="bg1"/>
                          </a:solidFill>
                          <a:effectLst/>
                        </a:rPr>
                        <a:t>Class</a:t>
                      </a:r>
                    </a:p>
                  </a:txBody>
                  <a:tcPr marL="0" marR="0" marT="0" marB="0" anchor="ctr">
                    <a:solidFill>
                      <a:schemeClr val="accent6">
                        <a:lumMod val="75000"/>
                      </a:schemeClr>
                    </a:solidFill>
                  </a:tcPr>
                </a:tc>
                <a:tc>
                  <a:txBody>
                    <a:bodyPr/>
                    <a:lstStyle/>
                    <a:p>
                      <a:pPr algn="ctr">
                        <a:buNone/>
                      </a:pPr>
                      <a:r>
                        <a:rPr lang="en-US" sz="1400" b="1">
                          <a:solidFill>
                            <a:schemeClr val="bg1"/>
                          </a:solidFill>
                        </a:rPr>
                        <a:t>Amount</a:t>
                      </a:r>
                    </a:p>
                  </a:txBody>
                  <a:tcPr marL="0" marR="0" marT="0" marB="0" anchor="ctr">
                    <a:solidFill>
                      <a:schemeClr val="accent6">
                        <a:lumMod val="75000"/>
                      </a:schemeClr>
                    </a:solidFill>
                  </a:tcPr>
                </a:tc>
                <a:tc>
                  <a:txBody>
                    <a:bodyPr/>
                    <a:lstStyle/>
                    <a:p>
                      <a:pPr algn="ctr">
                        <a:buNone/>
                      </a:pPr>
                      <a:r>
                        <a:rPr lang="en-US" sz="1400" b="1">
                          <a:solidFill>
                            <a:schemeClr val="bg1"/>
                          </a:solidFill>
                        </a:rPr>
                        <a:t>No. Accts</a:t>
                      </a:r>
                    </a:p>
                  </a:txBody>
                  <a:tcPr marL="0" marR="0" marT="0" marB="0" anchor="ctr">
                    <a:solidFill>
                      <a:schemeClr val="accent6">
                        <a:lumMod val="75000"/>
                      </a:schemeClr>
                    </a:solidFill>
                  </a:tcPr>
                </a:tc>
                <a:extLst>
                  <a:ext uri="{0D108BD9-81ED-4DB2-BD59-A6C34878D82A}">
                    <a16:rowId xmlns:a16="http://schemas.microsoft.com/office/drawing/2014/main" val="2017131863"/>
                  </a:ext>
                </a:extLst>
              </a:tr>
              <a:tr h="190500">
                <a:tc>
                  <a:txBody>
                    <a:bodyPr/>
                    <a:lstStyle/>
                    <a:p>
                      <a:pPr>
                        <a:buNone/>
                      </a:pPr>
                      <a:r>
                        <a:rPr lang="en-US" sz="1400" b="1">
                          <a:effectLst/>
                        </a:rPr>
                        <a:t>Residential</a:t>
                      </a:r>
                    </a:p>
                  </a:txBody>
                  <a:tcPr marL="0" marR="0" marT="0" marB="0" anchor="ctr"/>
                </a:tc>
                <a:tc>
                  <a:txBody>
                    <a:bodyPr/>
                    <a:lstStyle/>
                    <a:p>
                      <a:pPr algn="r">
                        <a:buNone/>
                      </a:pPr>
                      <a:endParaRPr lang="en-US" sz="1400" b="1"/>
                    </a:p>
                  </a:txBody>
                  <a:tcPr marL="0" marR="0" marT="0" marB="0" anchor="ctr"/>
                </a:tc>
                <a:tc>
                  <a:txBody>
                    <a:bodyPr/>
                    <a:lstStyle/>
                    <a:p>
                      <a:pPr algn="r">
                        <a:buNone/>
                      </a:pPr>
                      <a:endParaRPr lang="en-US" sz="1400" b="1"/>
                    </a:p>
                  </a:txBody>
                  <a:tcPr marL="0" marR="0" marT="0" marB="0" anchor="ctr"/>
                </a:tc>
                <a:extLst>
                  <a:ext uri="{0D108BD9-81ED-4DB2-BD59-A6C34878D82A}">
                    <a16:rowId xmlns:a16="http://schemas.microsoft.com/office/drawing/2014/main" val="3130359568"/>
                  </a:ext>
                </a:extLst>
              </a:tr>
              <a:tr h="190500">
                <a:tc>
                  <a:txBody>
                    <a:bodyPr/>
                    <a:lstStyle/>
                    <a:p>
                      <a:pPr>
                        <a:buNone/>
                      </a:pPr>
                      <a:r>
                        <a:rPr lang="en-US" sz="1400">
                          <a:effectLst/>
                        </a:rPr>
                        <a:t>Water</a:t>
                      </a:r>
                    </a:p>
                  </a:txBody>
                  <a:tcPr marL="0" marR="0" marT="0" marB="0" anchor="ctr"/>
                </a:tc>
                <a:tc>
                  <a:txBody>
                    <a:bodyPr/>
                    <a:lstStyle/>
                    <a:p>
                      <a:pPr algn="r">
                        <a:buNone/>
                      </a:pPr>
                      <a:r>
                        <a:rPr lang="en-US" sz="1400">
                          <a:effectLst/>
                        </a:rPr>
                        <a:t> </a:t>
                      </a:r>
                      <a:r>
                        <a:rPr lang="en-US" sz="1400"/>
                        <a:t>$</a:t>
                      </a:r>
                      <a:r>
                        <a:rPr lang="en-US" sz="1400">
                          <a:effectLst/>
                        </a:rPr>
                        <a:t>          </a:t>
                      </a:r>
                      <a:r>
                        <a:rPr lang="en-US" sz="1400"/>
                        <a:t>9,880,540 </a:t>
                      </a:r>
                    </a:p>
                  </a:txBody>
                  <a:tcPr marL="0" marR="0" marT="0" marB="0" anchor="ctr"/>
                </a:tc>
                <a:tc>
                  <a:txBody>
                    <a:bodyPr/>
                    <a:lstStyle/>
                    <a:p>
                      <a:pPr algn="r">
                        <a:buNone/>
                      </a:pPr>
                      <a:r>
                        <a:rPr lang="en-US" sz="1400">
                          <a:effectLst/>
                        </a:rPr>
                        <a:t>         </a:t>
                      </a:r>
                      <a:r>
                        <a:rPr lang="en-US" sz="1400"/>
                        <a:t>35,297 </a:t>
                      </a:r>
                    </a:p>
                  </a:txBody>
                  <a:tcPr marL="0" marR="0" marT="0" marB="0" anchor="ctr"/>
                </a:tc>
                <a:extLst>
                  <a:ext uri="{0D108BD9-81ED-4DB2-BD59-A6C34878D82A}">
                    <a16:rowId xmlns:a16="http://schemas.microsoft.com/office/drawing/2014/main" val="3196797390"/>
                  </a:ext>
                </a:extLst>
              </a:tr>
              <a:tr h="190500">
                <a:tc>
                  <a:txBody>
                    <a:bodyPr/>
                    <a:lstStyle/>
                    <a:p>
                      <a:pPr>
                        <a:buNone/>
                      </a:pPr>
                      <a:r>
                        <a:rPr lang="en-US" sz="1400">
                          <a:effectLst/>
                        </a:rPr>
                        <a:t>Sewer</a:t>
                      </a:r>
                    </a:p>
                  </a:txBody>
                  <a:tcPr marL="0" marR="0" marT="0" marB="0" anchor="ctr"/>
                </a:tc>
                <a:tc>
                  <a:txBody>
                    <a:bodyPr/>
                    <a:lstStyle/>
                    <a:p>
                      <a:pPr algn="r">
                        <a:buNone/>
                      </a:pPr>
                      <a:r>
                        <a:rPr lang="en-US" sz="1400">
                          <a:effectLst/>
                        </a:rPr>
                        <a:t> </a:t>
                      </a:r>
                      <a:r>
                        <a:rPr lang="en-US" sz="1400"/>
                        <a:t>$</a:t>
                      </a:r>
                      <a:r>
                        <a:rPr lang="en-US" sz="1400">
                          <a:effectLst/>
                        </a:rPr>
                        <a:t>          </a:t>
                      </a:r>
                      <a:r>
                        <a:rPr lang="en-US" sz="1400"/>
                        <a:t>2,682,299 </a:t>
                      </a:r>
                    </a:p>
                  </a:txBody>
                  <a:tcPr marL="0" marR="0" marT="0" marB="0" anchor="ctr"/>
                </a:tc>
                <a:tc>
                  <a:txBody>
                    <a:bodyPr/>
                    <a:lstStyle/>
                    <a:p>
                      <a:pPr algn="r">
                        <a:buNone/>
                      </a:pPr>
                      <a:r>
                        <a:rPr lang="en-US" sz="1400">
                          <a:effectLst/>
                        </a:rPr>
                        <a:t>         </a:t>
                      </a:r>
                      <a:r>
                        <a:rPr lang="en-US" sz="1400"/>
                        <a:t>22,610 </a:t>
                      </a:r>
                    </a:p>
                  </a:txBody>
                  <a:tcPr marL="0" marR="0" marT="0" marB="0" anchor="ctr"/>
                </a:tc>
                <a:extLst>
                  <a:ext uri="{0D108BD9-81ED-4DB2-BD59-A6C34878D82A}">
                    <a16:rowId xmlns:a16="http://schemas.microsoft.com/office/drawing/2014/main" val="1684028948"/>
                  </a:ext>
                </a:extLst>
              </a:tr>
              <a:tr h="219075">
                <a:tc>
                  <a:txBody>
                    <a:bodyPr/>
                    <a:lstStyle/>
                    <a:p>
                      <a:pPr>
                        <a:buNone/>
                      </a:pPr>
                      <a:r>
                        <a:rPr lang="en-US" sz="1400">
                          <a:effectLst/>
                        </a:rPr>
                        <a:t>Stormwater</a:t>
                      </a:r>
                    </a:p>
                  </a:txBody>
                  <a:tcPr marL="0" marR="0" marT="0" marB="0" anchor="ctr"/>
                </a:tc>
                <a:tc>
                  <a:txBody>
                    <a:bodyPr/>
                    <a:lstStyle/>
                    <a:p>
                      <a:pPr algn="r">
                        <a:buNone/>
                      </a:pPr>
                      <a:r>
                        <a:rPr lang="en-US" sz="1400">
                          <a:effectLst/>
                        </a:rPr>
                        <a:t> </a:t>
                      </a:r>
                      <a:r>
                        <a:rPr lang="en-US" sz="1400"/>
                        <a:t>$</a:t>
                      </a:r>
                      <a:r>
                        <a:rPr lang="en-US" sz="1400">
                          <a:effectLst/>
                        </a:rPr>
                        <a:t>          </a:t>
                      </a:r>
                      <a:r>
                        <a:rPr lang="en-US" sz="1400"/>
                        <a:t>1,422,344 </a:t>
                      </a:r>
                    </a:p>
                  </a:txBody>
                  <a:tcPr marL="0" marR="0" marT="0" marB="0" anchor="ctr"/>
                </a:tc>
                <a:tc>
                  <a:txBody>
                    <a:bodyPr/>
                    <a:lstStyle/>
                    <a:p>
                      <a:pPr algn="r">
                        <a:buNone/>
                      </a:pPr>
                      <a:r>
                        <a:rPr lang="en-US" sz="1400">
                          <a:effectLst/>
                        </a:rPr>
                        <a:t>         </a:t>
                      </a:r>
                      <a:r>
                        <a:rPr lang="en-US" sz="1400"/>
                        <a:t>25,518 </a:t>
                      </a:r>
                    </a:p>
                  </a:txBody>
                  <a:tcPr marL="0" marR="0" marT="0" marB="0" anchor="ctr"/>
                </a:tc>
                <a:extLst>
                  <a:ext uri="{0D108BD9-81ED-4DB2-BD59-A6C34878D82A}">
                    <a16:rowId xmlns:a16="http://schemas.microsoft.com/office/drawing/2014/main" val="3983381656"/>
                  </a:ext>
                </a:extLst>
              </a:tr>
              <a:tr h="190500">
                <a:tc>
                  <a:txBody>
                    <a:bodyPr/>
                    <a:lstStyle/>
                    <a:p>
                      <a:pPr>
                        <a:buNone/>
                      </a:pPr>
                      <a:r>
                        <a:rPr lang="en-US" sz="1400">
                          <a:effectLst/>
                        </a:rPr>
                        <a:t>Total</a:t>
                      </a:r>
                    </a:p>
                  </a:txBody>
                  <a:tcPr marL="0" marR="0" marT="0" marB="0" anchor="ctr"/>
                </a:tc>
                <a:tc>
                  <a:txBody>
                    <a:bodyPr/>
                    <a:lstStyle/>
                    <a:p>
                      <a:pPr algn="r">
                        <a:buNone/>
                      </a:pPr>
                      <a:r>
                        <a:rPr lang="en-US" sz="1400">
                          <a:effectLst/>
                        </a:rPr>
                        <a:t> </a:t>
                      </a:r>
                      <a:r>
                        <a:rPr lang="en-US" sz="1400" b="1"/>
                        <a:t>$</a:t>
                      </a:r>
                      <a:r>
                        <a:rPr lang="en-US" sz="1400" b="1">
                          <a:effectLst/>
                        </a:rPr>
                        <a:t>        </a:t>
                      </a:r>
                      <a:r>
                        <a:rPr lang="en-US" sz="1400" b="1"/>
                        <a:t>13,985,183 </a:t>
                      </a:r>
                    </a:p>
                  </a:txBody>
                  <a:tcPr marL="0" marR="0" marT="0" marB="0" anchor="ctr"/>
                </a:tc>
                <a:tc>
                  <a:txBody>
                    <a:bodyPr/>
                    <a:lstStyle/>
                    <a:p>
                      <a:pPr algn="r">
                        <a:buNone/>
                      </a:pPr>
                      <a:endParaRPr lang="en-US" sz="1400"/>
                    </a:p>
                  </a:txBody>
                  <a:tcPr marL="0" marR="0" marT="0" marB="0" anchor="ctr"/>
                </a:tc>
                <a:extLst>
                  <a:ext uri="{0D108BD9-81ED-4DB2-BD59-A6C34878D82A}">
                    <a16:rowId xmlns:a16="http://schemas.microsoft.com/office/drawing/2014/main" val="2330666269"/>
                  </a:ext>
                </a:extLst>
              </a:tr>
              <a:tr h="190500">
                <a:tc>
                  <a:txBody>
                    <a:bodyPr/>
                    <a:lstStyle/>
                    <a:p>
                      <a:pPr>
                        <a:buNone/>
                      </a:pPr>
                      <a:endParaRPr lang="en-US" sz="1400">
                        <a:effectLst/>
                      </a:endParaRPr>
                    </a:p>
                  </a:txBody>
                  <a:tcPr marL="0" marR="0" marT="0" marB="0" anchor="ctr"/>
                </a:tc>
                <a:tc>
                  <a:txBody>
                    <a:bodyPr/>
                    <a:lstStyle/>
                    <a:p>
                      <a:pPr algn="r">
                        <a:buNone/>
                      </a:pPr>
                      <a:endParaRPr lang="en-US" sz="1400"/>
                    </a:p>
                  </a:txBody>
                  <a:tcPr marL="0" marR="0" marT="0" marB="0" anchor="ctr"/>
                </a:tc>
                <a:tc>
                  <a:txBody>
                    <a:bodyPr/>
                    <a:lstStyle/>
                    <a:p>
                      <a:pPr algn="r">
                        <a:buNone/>
                      </a:pPr>
                      <a:endParaRPr lang="en-US" sz="1400"/>
                    </a:p>
                  </a:txBody>
                  <a:tcPr marL="0" marR="0" marT="0" marB="0" anchor="ctr"/>
                </a:tc>
                <a:extLst>
                  <a:ext uri="{0D108BD9-81ED-4DB2-BD59-A6C34878D82A}">
                    <a16:rowId xmlns:a16="http://schemas.microsoft.com/office/drawing/2014/main" val="4251380839"/>
                  </a:ext>
                </a:extLst>
              </a:tr>
              <a:tr h="190500">
                <a:tc>
                  <a:txBody>
                    <a:bodyPr/>
                    <a:lstStyle/>
                    <a:p>
                      <a:pPr>
                        <a:buNone/>
                      </a:pPr>
                      <a:r>
                        <a:rPr lang="en-US" sz="1400" b="1">
                          <a:effectLst/>
                        </a:rPr>
                        <a:t>Commercial</a:t>
                      </a:r>
                    </a:p>
                  </a:txBody>
                  <a:tcPr marL="0" marR="0" marT="0" marB="0" anchor="ctr"/>
                </a:tc>
                <a:tc>
                  <a:txBody>
                    <a:bodyPr/>
                    <a:lstStyle/>
                    <a:p>
                      <a:pPr algn="r">
                        <a:buNone/>
                      </a:pPr>
                      <a:endParaRPr lang="en-US" sz="1400"/>
                    </a:p>
                  </a:txBody>
                  <a:tcPr marL="0" marR="0" marT="0" marB="0" anchor="ctr"/>
                </a:tc>
                <a:tc>
                  <a:txBody>
                    <a:bodyPr/>
                    <a:lstStyle/>
                    <a:p>
                      <a:pPr algn="r">
                        <a:buNone/>
                      </a:pPr>
                      <a:endParaRPr lang="en-US" sz="1400"/>
                    </a:p>
                  </a:txBody>
                  <a:tcPr marL="0" marR="0" marT="0" marB="0" anchor="ctr"/>
                </a:tc>
                <a:extLst>
                  <a:ext uri="{0D108BD9-81ED-4DB2-BD59-A6C34878D82A}">
                    <a16:rowId xmlns:a16="http://schemas.microsoft.com/office/drawing/2014/main" val="3533415132"/>
                  </a:ext>
                </a:extLst>
              </a:tr>
              <a:tr h="190500">
                <a:tc>
                  <a:txBody>
                    <a:bodyPr/>
                    <a:lstStyle/>
                    <a:p>
                      <a:pPr>
                        <a:buNone/>
                      </a:pPr>
                      <a:r>
                        <a:rPr lang="en-US" sz="1400">
                          <a:effectLst/>
                        </a:rPr>
                        <a:t>Water</a:t>
                      </a:r>
                    </a:p>
                  </a:txBody>
                  <a:tcPr marL="0" marR="0" marT="0" marB="0" anchor="ctr"/>
                </a:tc>
                <a:tc>
                  <a:txBody>
                    <a:bodyPr/>
                    <a:lstStyle/>
                    <a:p>
                      <a:pPr algn="r">
                        <a:buNone/>
                      </a:pPr>
                      <a:r>
                        <a:rPr lang="en-US" sz="1400">
                          <a:effectLst/>
                        </a:rPr>
                        <a:t> </a:t>
                      </a:r>
                      <a:r>
                        <a:rPr lang="en-US" sz="1400"/>
                        <a:t>$</a:t>
                      </a:r>
                      <a:r>
                        <a:rPr lang="en-US" sz="1400">
                          <a:effectLst/>
                        </a:rPr>
                        <a:t>          </a:t>
                      </a:r>
                      <a:r>
                        <a:rPr lang="en-US" sz="1400"/>
                        <a:t>6,143,008 </a:t>
                      </a:r>
                    </a:p>
                  </a:txBody>
                  <a:tcPr marL="0" marR="0" marT="0" marB="0" anchor="ctr"/>
                </a:tc>
                <a:tc>
                  <a:txBody>
                    <a:bodyPr/>
                    <a:lstStyle/>
                    <a:p>
                      <a:pPr algn="r">
                        <a:buNone/>
                      </a:pPr>
                      <a:r>
                        <a:rPr lang="en-US" sz="1400">
                          <a:effectLst/>
                        </a:rPr>
                        <a:t>           </a:t>
                      </a:r>
                      <a:r>
                        <a:rPr lang="en-US" sz="1400"/>
                        <a:t>3,819 </a:t>
                      </a:r>
                    </a:p>
                  </a:txBody>
                  <a:tcPr marL="0" marR="0" marT="0" marB="0" anchor="ctr"/>
                </a:tc>
                <a:extLst>
                  <a:ext uri="{0D108BD9-81ED-4DB2-BD59-A6C34878D82A}">
                    <a16:rowId xmlns:a16="http://schemas.microsoft.com/office/drawing/2014/main" val="362715713"/>
                  </a:ext>
                </a:extLst>
              </a:tr>
              <a:tr h="190500">
                <a:tc>
                  <a:txBody>
                    <a:bodyPr/>
                    <a:lstStyle/>
                    <a:p>
                      <a:pPr>
                        <a:buNone/>
                      </a:pPr>
                      <a:r>
                        <a:rPr lang="en-US" sz="1400">
                          <a:effectLst/>
                        </a:rPr>
                        <a:t>Sewer</a:t>
                      </a:r>
                    </a:p>
                  </a:txBody>
                  <a:tcPr marL="0" marR="0" marT="0" marB="0" anchor="ctr"/>
                </a:tc>
                <a:tc>
                  <a:txBody>
                    <a:bodyPr/>
                    <a:lstStyle/>
                    <a:p>
                      <a:pPr algn="r">
                        <a:buNone/>
                      </a:pPr>
                      <a:r>
                        <a:rPr lang="en-US" sz="1400">
                          <a:effectLst/>
                        </a:rPr>
                        <a:t> </a:t>
                      </a:r>
                      <a:r>
                        <a:rPr lang="en-US" sz="1400"/>
                        <a:t>$</a:t>
                      </a:r>
                      <a:r>
                        <a:rPr lang="en-US" sz="1400">
                          <a:effectLst/>
                        </a:rPr>
                        <a:t>          </a:t>
                      </a:r>
                      <a:r>
                        <a:rPr lang="en-US" sz="1400"/>
                        <a:t>1,424,689 </a:t>
                      </a:r>
                    </a:p>
                  </a:txBody>
                  <a:tcPr marL="0" marR="0" marT="0" marB="0" anchor="ctr"/>
                </a:tc>
                <a:tc>
                  <a:txBody>
                    <a:bodyPr/>
                    <a:lstStyle/>
                    <a:p>
                      <a:pPr algn="r">
                        <a:buNone/>
                      </a:pPr>
                      <a:r>
                        <a:rPr lang="en-US" sz="1400">
                          <a:effectLst/>
                        </a:rPr>
                        <a:t>           </a:t>
                      </a:r>
                      <a:r>
                        <a:rPr lang="en-US" sz="1400"/>
                        <a:t>2,746 </a:t>
                      </a:r>
                    </a:p>
                  </a:txBody>
                  <a:tcPr marL="0" marR="0" marT="0" marB="0" anchor="ctr"/>
                </a:tc>
                <a:extLst>
                  <a:ext uri="{0D108BD9-81ED-4DB2-BD59-A6C34878D82A}">
                    <a16:rowId xmlns:a16="http://schemas.microsoft.com/office/drawing/2014/main" val="3428526381"/>
                  </a:ext>
                </a:extLst>
              </a:tr>
              <a:tr h="219075">
                <a:tc>
                  <a:txBody>
                    <a:bodyPr/>
                    <a:lstStyle/>
                    <a:p>
                      <a:pPr>
                        <a:buNone/>
                      </a:pPr>
                      <a:r>
                        <a:rPr lang="en-US" sz="1400">
                          <a:effectLst/>
                        </a:rPr>
                        <a:t>Stormwater</a:t>
                      </a:r>
                    </a:p>
                  </a:txBody>
                  <a:tcPr marL="0" marR="0" marT="0" marB="0" anchor="ctr"/>
                </a:tc>
                <a:tc>
                  <a:txBody>
                    <a:bodyPr/>
                    <a:lstStyle/>
                    <a:p>
                      <a:pPr algn="r">
                        <a:buNone/>
                      </a:pPr>
                      <a:r>
                        <a:rPr lang="en-US" sz="1400">
                          <a:effectLst/>
                        </a:rPr>
                        <a:t> </a:t>
                      </a:r>
                      <a:r>
                        <a:rPr lang="en-US" sz="1400"/>
                        <a:t>$</a:t>
                      </a:r>
                      <a:r>
                        <a:rPr lang="en-US" sz="1400">
                          <a:effectLst/>
                        </a:rPr>
                        <a:t>          </a:t>
                      </a:r>
                      <a:r>
                        <a:rPr lang="en-US" sz="1400"/>
                        <a:t>1,110,493 </a:t>
                      </a:r>
                    </a:p>
                  </a:txBody>
                  <a:tcPr marL="0" marR="0" marT="0" marB="0" anchor="ctr"/>
                </a:tc>
                <a:tc>
                  <a:txBody>
                    <a:bodyPr/>
                    <a:lstStyle/>
                    <a:p>
                      <a:pPr algn="r">
                        <a:buNone/>
                      </a:pPr>
                      <a:r>
                        <a:rPr lang="en-US" sz="1400">
                          <a:effectLst/>
                        </a:rPr>
                        <a:t>           </a:t>
                      </a:r>
                      <a:r>
                        <a:rPr lang="en-US" sz="1400"/>
                        <a:t>3,350 </a:t>
                      </a:r>
                    </a:p>
                  </a:txBody>
                  <a:tcPr marL="0" marR="0" marT="0" marB="0" anchor="ctr"/>
                </a:tc>
                <a:extLst>
                  <a:ext uri="{0D108BD9-81ED-4DB2-BD59-A6C34878D82A}">
                    <a16:rowId xmlns:a16="http://schemas.microsoft.com/office/drawing/2014/main" val="866121292"/>
                  </a:ext>
                </a:extLst>
              </a:tr>
              <a:tr h="190500">
                <a:tc>
                  <a:txBody>
                    <a:bodyPr/>
                    <a:lstStyle/>
                    <a:p>
                      <a:pPr>
                        <a:buNone/>
                      </a:pPr>
                      <a:r>
                        <a:rPr lang="en-US" sz="1400">
                          <a:effectLst/>
                        </a:rPr>
                        <a:t>Total</a:t>
                      </a:r>
                    </a:p>
                  </a:txBody>
                  <a:tcPr marL="0" marR="0" marT="0" marB="0" anchor="ctr"/>
                </a:tc>
                <a:tc>
                  <a:txBody>
                    <a:bodyPr/>
                    <a:lstStyle/>
                    <a:p>
                      <a:pPr algn="r">
                        <a:buNone/>
                      </a:pPr>
                      <a:r>
                        <a:rPr lang="en-US" sz="1400">
                          <a:effectLst/>
                        </a:rPr>
                        <a:t> </a:t>
                      </a:r>
                      <a:r>
                        <a:rPr lang="en-US" sz="1400"/>
                        <a:t>$</a:t>
                      </a:r>
                      <a:r>
                        <a:rPr lang="en-US" sz="1400">
                          <a:effectLst/>
                        </a:rPr>
                        <a:t>          </a:t>
                      </a:r>
                      <a:r>
                        <a:rPr lang="en-US" sz="1400"/>
                        <a:t>8,678,190 </a:t>
                      </a:r>
                    </a:p>
                  </a:txBody>
                  <a:tcPr marL="0" marR="0" marT="0" marB="0" anchor="ctr"/>
                </a:tc>
                <a:tc>
                  <a:txBody>
                    <a:bodyPr/>
                    <a:lstStyle/>
                    <a:p>
                      <a:pPr algn="r">
                        <a:buNone/>
                      </a:pPr>
                      <a:endParaRPr lang="en-US" sz="1400"/>
                    </a:p>
                  </a:txBody>
                  <a:tcPr marL="0" marR="0" marT="0" marB="0" anchor="ctr"/>
                </a:tc>
                <a:extLst>
                  <a:ext uri="{0D108BD9-81ED-4DB2-BD59-A6C34878D82A}">
                    <a16:rowId xmlns:a16="http://schemas.microsoft.com/office/drawing/2014/main" val="3468063291"/>
                  </a:ext>
                </a:extLst>
              </a:tr>
              <a:tr h="190500">
                <a:tc>
                  <a:txBody>
                    <a:bodyPr/>
                    <a:lstStyle/>
                    <a:p>
                      <a:pPr>
                        <a:buNone/>
                      </a:pPr>
                      <a:r>
                        <a:rPr lang="en-US" sz="1400" b="1">
                          <a:effectLst/>
                        </a:rPr>
                        <a:t>Grand Total</a:t>
                      </a:r>
                    </a:p>
                  </a:txBody>
                  <a:tcPr marL="0" marR="0" marT="0" marB="0" anchor="ctr"/>
                </a:tc>
                <a:tc>
                  <a:txBody>
                    <a:bodyPr/>
                    <a:lstStyle/>
                    <a:p>
                      <a:pPr algn="r">
                        <a:buNone/>
                      </a:pPr>
                      <a:r>
                        <a:rPr lang="en-US" sz="1400">
                          <a:effectLst/>
                        </a:rPr>
                        <a:t> </a:t>
                      </a:r>
                      <a:r>
                        <a:rPr lang="en-US" sz="1400" b="1"/>
                        <a:t>$</a:t>
                      </a:r>
                      <a:r>
                        <a:rPr lang="en-US" sz="1400" b="1">
                          <a:effectLst/>
                        </a:rPr>
                        <a:t>        </a:t>
                      </a:r>
                      <a:r>
                        <a:rPr lang="en-US" sz="1400" b="1"/>
                        <a:t>22,663,373 </a:t>
                      </a:r>
                    </a:p>
                  </a:txBody>
                  <a:tcPr marL="0" marR="0" marT="0" marB="0" anchor="ctr"/>
                </a:tc>
                <a:tc>
                  <a:txBody>
                    <a:bodyPr/>
                    <a:lstStyle/>
                    <a:p>
                      <a:pPr algn="r">
                        <a:buNone/>
                      </a:pPr>
                      <a:endParaRPr lang="en-US" sz="1400"/>
                    </a:p>
                  </a:txBody>
                  <a:tcPr marL="0" marR="0" marT="0" marB="0" anchor="ctr"/>
                </a:tc>
                <a:extLst>
                  <a:ext uri="{0D108BD9-81ED-4DB2-BD59-A6C34878D82A}">
                    <a16:rowId xmlns:a16="http://schemas.microsoft.com/office/drawing/2014/main" val="1984333949"/>
                  </a:ext>
                </a:extLst>
              </a:tr>
            </a:tbl>
          </a:graphicData>
        </a:graphic>
      </p:graphicFrame>
      <p:sp>
        <p:nvSpPr>
          <p:cNvPr id="10" name="TextBox 9">
            <a:extLst>
              <a:ext uri="{FF2B5EF4-FFF2-40B4-BE49-F238E27FC236}">
                <a16:creationId xmlns:a16="http://schemas.microsoft.com/office/drawing/2014/main" id="{40783E80-2D29-09F8-6B4C-8EAD5E137137}"/>
              </a:ext>
            </a:extLst>
          </p:cNvPr>
          <p:cNvSpPr txBox="1"/>
          <p:nvPr/>
        </p:nvSpPr>
        <p:spPr>
          <a:xfrm>
            <a:off x="497416" y="2148416"/>
            <a:ext cx="1033145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Calibri"/>
                <a:cs typeface="Calibri"/>
              </a:rPr>
              <a:t>The Department's primary and legally enforceable collection techniques are sheriff sales and water disconnections. The Department has recently added automated collection notifications to our </a:t>
            </a:r>
            <a:r>
              <a:rPr lang="en-US" b="1" err="1">
                <a:ea typeface="Calibri"/>
                <a:cs typeface="Calibri"/>
              </a:rPr>
              <a:t>Enquesta</a:t>
            </a:r>
            <a:r>
              <a:rPr lang="en-US" b="1">
                <a:ea typeface="Calibri"/>
                <a:cs typeface="Calibri"/>
              </a:rPr>
              <a:t> system to normalize communication to property owners.  This has yielded a significant increase to our collection efforts.  Water disconnection requests are now integrated into the </a:t>
            </a:r>
            <a:r>
              <a:rPr lang="en-US" b="1" err="1">
                <a:ea typeface="Calibri"/>
                <a:cs typeface="Calibri"/>
              </a:rPr>
              <a:t>Enquesta</a:t>
            </a:r>
            <a:r>
              <a:rPr lang="en-US" b="1">
                <a:ea typeface="Calibri"/>
                <a:cs typeface="Calibri"/>
              </a:rPr>
              <a:t> system. </a:t>
            </a:r>
          </a:p>
        </p:txBody>
      </p:sp>
      <p:sp>
        <p:nvSpPr>
          <p:cNvPr id="11" name="TextBox 10">
            <a:extLst>
              <a:ext uri="{FF2B5EF4-FFF2-40B4-BE49-F238E27FC236}">
                <a16:creationId xmlns:a16="http://schemas.microsoft.com/office/drawing/2014/main" id="{D5D60D12-C8B9-4CFB-5636-BF7A7D41ADD6}"/>
              </a:ext>
            </a:extLst>
          </p:cNvPr>
          <p:cNvSpPr txBox="1"/>
          <p:nvPr/>
        </p:nvSpPr>
        <p:spPr>
          <a:xfrm>
            <a:off x="5154083" y="3439584"/>
            <a:ext cx="584411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b="1" dirty="0">
                <a:ea typeface="Calibri"/>
                <a:cs typeface="Calibri"/>
              </a:rPr>
              <a:t>All utility and property tax debt is considered collectible due to the placement of liens on property, which stay with the property until satisfied through sale or redemption.  For accounting purposes, we designate 10% of the delinquency as uncollectible for each year the debt goes unpaid.</a:t>
            </a:r>
          </a:p>
          <a:p>
            <a:pPr marL="285750" indent="-285750">
              <a:buFont typeface="Arial"/>
              <a:buChar char="•"/>
            </a:pPr>
            <a:r>
              <a:rPr lang="en-US" b="1" dirty="0">
                <a:ea typeface="Calibri"/>
                <a:cs typeface="Calibri"/>
              </a:rPr>
              <a:t>The majority of debts are satisfied prior to a disconnection or a sale.</a:t>
            </a:r>
          </a:p>
        </p:txBody>
      </p:sp>
    </p:spTree>
    <p:extLst>
      <p:ext uri="{BB962C8B-B14F-4D97-AF65-F5344CB8AC3E}">
        <p14:creationId xmlns:p14="http://schemas.microsoft.com/office/powerpoint/2010/main" val="3407670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92FBB-E1D5-E71E-DCB1-32215F6064E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6D50D0D-6146-283A-D1E8-1F086805EF7B}"/>
              </a:ext>
            </a:extLst>
          </p:cNvPr>
          <p:cNvSpPr>
            <a:spLocks noChangeArrowheads="1"/>
          </p:cNvSpPr>
          <p:nvPr/>
        </p:nvSpPr>
        <p:spPr bwMode="auto">
          <a:xfrm>
            <a:off x="304131" y="806419"/>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8.</a:t>
            </a:r>
          </a:p>
        </p:txBody>
      </p:sp>
      <p:sp>
        <p:nvSpPr>
          <p:cNvPr id="4" name="Slide Number Placeholder 3">
            <a:extLst>
              <a:ext uri="{FF2B5EF4-FFF2-40B4-BE49-F238E27FC236}">
                <a16:creationId xmlns:a16="http://schemas.microsoft.com/office/drawing/2014/main" id="{82ADD0AD-045A-751A-83BC-3287C74A1A04}"/>
              </a:ext>
            </a:extLst>
          </p:cNvPr>
          <p:cNvSpPr>
            <a:spLocks noGrp="1"/>
          </p:cNvSpPr>
          <p:nvPr>
            <p:ph type="sldNum" sz="quarter" idx="12"/>
          </p:nvPr>
        </p:nvSpPr>
        <p:spPr/>
        <p:txBody>
          <a:bodyPr/>
          <a:lstStyle/>
          <a:p>
            <a:fld id="{EA92FC10-7FA6-42BC-9A9E-94AE6167F2C9}" type="slidenum">
              <a:rPr lang="en-US" smtClean="0"/>
              <a:t>28</a:t>
            </a:fld>
            <a:endParaRPr lang="en-US"/>
          </a:p>
        </p:txBody>
      </p:sp>
      <p:graphicFrame>
        <p:nvGraphicFramePr>
          <p:cNvPr id="5" name="Table 4">
            <a:extLst>
              <a:ext uri="{FF2B5EF4-FFF2-40B4-BE49-F238E27FC236}">
                <a16:creationId xmlns:a16="http://schemas.microsoft.com/office/drawing/2014/main" id="{F2794F5E-F7CD-58ED-12DF-8202190D9DA8}"/>
              </a:ext>
            </a:extLst>
          </p:cNvPr>
          <p:cNvGraphicFramePr>
            <a:graphicFrameLocks noGrp="1"/>
          </p:cNvGraphicFramePr>
          <p:nvPr>
            <p:extLst>
              <p:ext uri="{D42A27DB-BD31-4B8C-83A1-F6EECF244321}">
                <p14:modId xmlns:p14="http://schemas.microsoft.com/office/powerpoint/2010/main" val="969594970"/>
              </p:ext>
            </p:extLst>
          </p:nvPr>
        </p:nvGraphicFramePr>
        <p:xfrm>
          <a:off x="1292032" y="1510244"/>
          <a:ext cx="8572183" cy="2169340"/>
        </p:xfrm>
        <a:graphic>
          <a:graphicData uri="http://schemas.openxmlformats.org/drawingml/2006/table">
            <a:tbl>
              <a:tblPr/>
              <a:tblGrid>
                <a:gridCol w="4231162">
                  <a:extLst>
                    <a:ext uri="{9D8B030D-6E8A-4147-A177-3AD203B41FA5}">
                      <a16:colId xmlns:a16="http://schemas.microsoft.com/office/drawing/2014/main" val="3028034384"/>
                    </a:ext>
                  </a:extLst>
                </a:gridCol>
                <a:gridCol w="2096806">
                  <a:extLst>
                    <a:ext uri="{9D8B030D-6E8A-4147-A177-3AD203B41FA5}">
                      <a16:colId xmlns:a16="http://schemas.microsoft.com/office/drawing/2014/main" val="2877851583"/>
                    </a:ext>
                  </a:extLst>
                </a:gridCol>
                <a:gridCol w="2244215">
                  <a:extLst>
                    <a:ext uri="{9D8B030D-6E8A-4147-A177-3AD203B41FA5}">
                      <a16:colId xmlns:a16="http://schemas.microsoft.com/office/drawing/2014/main" val="490616615"/>
                    </a:ext>
                  </a:extLst>
                </a:gridCol>
              </a:tblGrid>
              <a:tr h="218229">
                <a:tc>
                  <a:txBody>
                    <a:bodyPr/>
                    <a:lstStyle/>
                    <a:p>
                      <a:pPr algn="ctr" fontAlgn="ctr">
                        <a:buNone/>
                      </a:pPr>
                      <a:endParaRPr lang="en-US" sz="1050" b="0" i="0" u="none" strike="noStrike">
                        <a:solidFill>
                          <a:srgbClr val="000000"/>
                        </a:solidFill>
                        <a:effectLst/>
                        <a:latin typeface="+mn-lt"/>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FFFFFF"/>
                          </a:solidFill>
                          <a:effectLst/>
                          <a:latin typeface="+mn-lt"/>
                        </a:rPr>
                        <a:t>General Fund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a:txBody>
                    <a:bodyPr/>
                    <a:lstStyle/>
                    <a:p>
                      <a:pPr algn="ctr" fontAlgn="ctr">
                        <a:buNone/>
                      </a:pPr>
                      <a:r>
                        <a:rPr lang="en-US" sz="1400" b="1" i="0" u="none" strike="noStrike">
                          <a:solidFill>
                            <a:srgbClr val="FFFFFF"/>
                          </a:solidFill>
                          <a:effectLst/>
                          <a:latin typeface="+mn-lt"/>
                        </a:rPr>
                        <a:t>Water Fund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extLst>
                  <a:ext uri="{0D108BD9-81ED-4DB2-BD59-A6C34878D82A}">
                    <a16:rowId xmlns:a16="http://schemas.microsoft.com/office/drawing/2014/main" val="3640233744"/>
                  </a:ext>
                </a:extLst>
              </a:tr>
              <a:tr h="428254">
                <a:tc>
                  <a:txBody>
                    <a:bodyPr/>
                    <a:lstStyle/>
                    <a:p>
                      <a:pPr algn="l" fontAlgn="b">
                        <a:buNone/>
                      </a:pPr>
                      <a:r>
                        <a:rPr lang="en-US" sz="1400" b="0" i="0" u="none" strike="noStrike">
                          <a:solidFill>
                            <a:srgbClr val="000000"/>
                          </a:solidFill>
                          <a:effectLst/>
                          <a:latin typeface="+mn-lt"/>
                        </a:rPr>
                        <a:t>Collection Expense Legal Sheriff Sale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400" b="0" i="0" u="none" strike="noStrike">
                          <a:solidFill>
                            <a:srgbClr val="000000"/>
                          </a:solidFill>
                          <a:effectLst/>
                          <a:latin typeface="+mn-lt"/>
                        </a:rPr>
                        <a:t> $                 360,000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400" b="0" i="0" u="none" strike="noStrike">
                          <a:solidFill>
                            <a:srgbClr val="000000"/>
                          </a:solidFill>
                          <a:effectLst/>
                          <a:latin typeface="+mn-lt"/>
                        </a:rPr>
                        <a:t> $                       420,000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8093412"/>
                  </a:ext>
                </a:extLst>
              </a:tr>
              <a:tr h="428254">
                <a:tc>
                  <a:txBody>
                    <a:bodyPr/>
                    <a:lstStyle/>
                    <a:p>
                      <a:pPr algn="l" fontAlgn="b">
                        <a:buNone/>
                      </a:pPr>
                      <a:r>
                        <a:rPr lang="en-US" sz="1400" b="0" i="0" u="none" strike="noStrike">
                          <a:solidFill>
                            <a:srgbClr val="000000"/>
                          </a:solidFill>
                          <a:effectLst/>
                          <a:latin typeface="+mn-lt"/>
                        </a:rPr>
                        <a:t>Collection Expense Wage &amp; Head Audit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400" b="0" i="0" u="none" strike="noStrike">
                          <a:solidFill>
                            <a:srgbClr val="000000"/>
                          </a:solidFill>
                          <a:effectLst/>
                          <a:latin typeface="+mn-lt"/>
                        </a:rPr>
                        <a:t> $                 465,000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400" b="0" i="0" u="none" strike="noStrike">
                          <a:solidFill>
                            <a:srgbClr val="000000"/>
                          </a:solidFill>
                          <a:effectLst/>
                          <a:latin typeface="+mn-lt"/>
                        </a:rPr>
                        <a:t> $                                      -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5665779"/>
                  </a:ext>
                </a:extLst>
              </a:tr>
              <a:tr h="438808">
                <a:tc>
                  <a:txBody>
                    <a:bodyPr/>
                    <a:lstStyle/>
                    <a:p>
                      <a:pPr algn="l" fontAlgn="b">
                        <a:buNone/>
                      </a:pPr>
                      <a:r>
                        <a:rPr lang="en-US" sz="1400" b="0" i="0" u="none" strike="noStrike">
                          <a:solidFill>
                            <a:srgbClr val="000000"/>
                          </a:solidFill>
                          <a:effectLst/>
                          <a:latin typeface="+mn-lt"/>
                        </a:rPr>
                        <a:t>Collection Expense Credit Card Fees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400" b="0" i="0" u="none" strike="noStrike">
                          <a:solidFill>
                            <a:srgbClr val="000000"/>
                          </a:solidFill>
                          <a:effectLst/>
                          <a:latin typeface="+mn-lt"/>
                        </a:rPr>
                        <a:t> $                 125,000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400" b="0" i="0" u="none" strike="noStrike">
                          <a:solidFill>
                            <a:srgbClr val="000000"/>
                          </a:solidFill>
                          <a:effectLst/>
                          <a:latin typeface="+mn-lt"/>
                        </a:rPr>
                        <a:t> $                       180,000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24525206"/>
                  </a:ext>
                </a:extLst>
              </a:tr>
              <a:tr h="428254">
                <a:tc>
                  <a:txBody>
                    <a:bodyPr/>
                    <a:lstStyle/>
                    <a:p>
                      <a:pPr algn="l" fontAlgn="b">
                        <a:buNone/>
                      </a:pPr>
                      <a:r>
                        <a:rPr lang="en-US" sz="1400" b="0" i="0" u="none" strike="noStrike">
                          <a:solidFill>
                            <a:srgbClr val="000000"/>
                          </a:solidFill>
                          <a:effectLst/>
                          <a:latin typeface="+mn-lt"/>
                        </a:rPr>
                        <a:t>Collection Expense Court Cost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400" b="0" i="0" u="none" strike="noStrike">
                          <a:solidFill>
                            <a:srgbClr val="000000"/>
                          </a:solidFill>
                          <a:effectLst/>
                          <a:latin typeface="+mn-lt"/>
                        </a:rPr>
                        <a:t> $                   15,000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400" b="0" i="0" u="none" strike="noStrike">
                          <a:solidFill>
                            <a:srgbClr val="000000"/>
                          </a:solidFill>
                          <a:effectLst/>
                          <a:latin typeface="+mn-lt"/>
                        </a:rPr>
                        <a:t> $                         20,000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91698719"/>
                  </a:ext>
                </a:extLst>
              </a:tr>
              <a:tr h="218229">
                <a:tc>
                  <a:txBody>
                    <a:bodyPr/>
                    <a:lstStyle/>
                    <a:p>
                      <a:pPr algn="ctr" fontAlgn="ctr">
                        <a:buNone/>
                      </a:pPr>
                      <a:r>
                        <a:rPr lang="en-US" sz="1400" b="1" i="0" u="none" strike="noStrike">
                          <a:solidFill>
                            <a:srgbClr val="000000"/>
                          </a:solidFill>
                          <a:effectLst/>
                          <a:latin typeface="+mn-lt"/>
                        </a:rPr>
                        <a:t>TOTAL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400" b="1" i="0" u="none" strike="noStrike">
                          <a:solidFill>
                            <a:srgbClr val="000000"/>
                          </a:solidFill>
                          <a:effectLst/>
                          <a:latin typeface="+mn-lt"/>
                        </a:rPr>
                        <a:t> $                 965,000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400" b="1" i="0" u="none" strike="noStrike">
                          <a:solidFill>
                            <a:srgbClr val="000000"/>
                          </a:solidFill>
                          <a:effectLst/>
                          <a:latin typeface="+mn-lt"/>
                        </a:rPr>
                        <a:t> $                       620,000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717627212"/>
                  </a:ext>
                </a:extLst>
              </a:tr>
            </a:tbl>
          </a:graphicData>
        </a:graphic>
      </p:graphicFrame>
      <p:sp>
        <p:nvSpPr>
          <p:cNvPr id="8" name="TextBox 7">
            <a:extLst>
              <a:ext uri="{FF2B5EF4-FFF2-40B4-BE49-F238E27FC236}">
                <a16:creationId xmlns:a16="http://schemas.microsoft.com/office/drawing/2014/main" id="{EE053C52-AC3F-44E2-F906-9AD9FC93F3C7}"/>
              </a:ext>
            </a:extLst>
          </p:cNvPr>
          <p:cNvSpPr txBox="1"/>
          <p:nvPr/>
        </p:nvSpPr>
        <p:spPr>
          <a:xfrm>
            <a:off x="478393" y="1110163"/>
            <a:ext cx="9629774" cy="646331"/>
          </a:xfrm>
          <a:prstGeom prst="rect">
            <a:avLst/>
          </a:prstGeom>
          <a:noFill/>
        </p:spPr>
        <p:txBody>
          <a:bodyPr wrap="square" lIns="91440" tIns="45720" rIns="91440" bIns="45720" anchor="t">
            <a:spAutoFit/>
          </a:bodyPr>
          <a:lstStyle/>
          <a:p>
            <a:r>
              <a:rPr lang="en-US" sz="1800" b="0" i="0" u="none" strike="noStrike" baseline="0">
                <a:solidFill>
                  <a:srgbClr val="000000"/>
                </a:solidFill>
                <a:latin typeface="Calibri"/>
                <a:ea typeface="Calibri"/>
                <a:cs typeface="Calibri"/>
              </a:rPr>
              <a:t>Please share any plans for more aggressive collection efforts.</a:t>
            </a:r>
          </a:p>
          <a:p>
            <a:r>
              <a:rPr lang="en-US">
                <a:solidFill>
                  <a:srgbClr val="000000"/>
                </a:solidFill>
                <a:latin typeface="Calibri"/>
                <a:ea typeface="Calibri"/>
                <a:cs typeface="Calibri"/>
              </a:rPr>
              <a:t>	</a:t>
            </a:r>
            <a:endParaRPr lang="en-US" sz="1800" b="0" i="0" u="none" strike="noStrike" baseline="0">
              <a:solidFill>
                <a:srgbClr val="000000"/>
              </a:solidFill>
              <a:latin typeface="Calibri"/>
              <a:ea typeface="Calibri"/>
              <a:cs typeface="Calibri"/>
            </a:endParaRPr>
          </a:p>
        </p:txBody>
      </p:sp>
      <p:graphicFrame>
        <p:nvGraphicFramePr>
          <p:cNvPr id="2" name="Table 1">
            <a:extLst>
              <a:ext uri="{FF2B5EF4-FFF2-40B4-BE49-F238E27FC236}">
                <a16:creationId xmlns:a16="http://schemas.microsoft.com/office/drawing/2014/main" id="{E9139656-F85D-ADC2-7279-7F26C8B4E87F}"/>
              </a:ext>
            </a:extLst>
          </p:cNvPr>
          <p:cNvGraphicFramePr>
            <a:graphicFrameLocks noGrp="1"/>
          </p:cNvGraphicFramePr>
          <p:nvPr>
            <p:extLst>
              <p:ext uri="{D42A27DB-BD31-4B8C-83A1-F6EECF244321}">
                <p14:modId xmlns:p14="http://schemas.microsoft.com/office/powerpoint/2010/main" val="1572636374"/>
              </p:ext>
            </p:extLst>
          </p:nvPr>
        </p:nvGraphicFramePr>
        <p:xfrm>
          <a:off x="846666" y="4064000"/>
          <a:ext cx="9672467" cy="2403931"/>
        </p:xfrm>
        <a:graphic>
          <a:graphicData uri="http://schemas.openxmlformats.org/drawingml/2006/table">
            <a:tbl>
              <a:tblPr/>
              <a:tblGrid>
                <a:gridCol w="2245745">
                  <a:extLst>
                    <a:ext uri="{9D8B030D-6E8A-4147-A177-3AD203B41FA5}">
                      <a16:colId xmlns:a16="http://schemas.microsoft.com/office/drawing/2014/main" val="3499800450"/>
                    </a:ext>
                  </a:extLst>
                </a:gridCol>
                <a:gridCol w="859410">
                  <a:extLst>
                    <a:ext uri="{9D8B030D-6E8A-4147-A177-3AD203B41FA5}">
                      <a16:colId xmlns:a16="http://schemas.microsoft.com/office/drawing/2014/main" val="2875789476"/>
                    </a:ext>
                  </a:extLst>
                </a:gridCol>
                <a:gridCol w="859410">
                  <a:extLst>
                    <a:ext uri="{9D8B030D-6E8A-4147-A177-3AD203B41FA5}">
                      <a16:colId xmlns:a16="http://schemas.microsoft.com/office/drawing/2014/main" val="4028154634"/>
                    </a:ext>
                  </a:extLst>
                </a:gridCol>
                <a:gridCol w="1068720">
                  <a:extLst>
                    <a:ext uri="{9D8B030D-6E8A-4147-A177-3AD203B41FA5}">
                      <a16:colId xmlns:a16="http://schemas.microsoft.com/office/drawing/2014/main" val="3717820420"/>
                    </a:ext>
                  </a:extLst>
                </a:gridCol>
                <a:gridCol w="974748">
                  <a:extLst>
                    <a:ext uri="{9D8B030D-6E8A-4147-A177-3AD203B41FA5}">
                      <a16:colId xmlns:a16="http://schemas.microsoft.com/office/drawing/2014/main" val="1932475077"/>
                    </a:ext>
                  </a:extLst>
                </a:gridCol>
                <a:gridCol w="3664434">
                  <a:extLst>
                    <a:ext uri="{9D8B030D-6E8A-4147-A177-3AD203B41FA5}">
                      <a16:colId xmlns:a16="http://schemas.microsoft.com/office/drawing/2014/main" val="423062920"/>
                    </a:ext>
                  </a:extLst>
                </a:gridCol>
              </a:tblGrid>
              <a:tr h="369836">
                <a:tc>
                  <a:txBody>
                    <a:bodyPr/>
                    <a:lstStyle/>
                    <a:p>
                      <a:pPr algn="ctr" fontAlgn="ctr">
                        <a:buNone/>
                      </a:pPr>
                      <a:r>
                        <a:rPr lang="en-US" sz="1400" b="1" i="0" u="none" strike="noStrike">
                          <a:solidFill>
                            <a:srgbClr val="FFFFFF"/>
                          </a:solidFill>
                          <a:effectLst/>
                          <a:latin typeface="Aptos Narrow" panose="020B0004020202020204" pitchFamily="34" charset="0"/>
                        </a:rPr>
                        <a:t>Vendor Name</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gridSpan="2">
                  <a:txBody>
                    <a:bodyPr/>
                    <a:lstStyle/>
                    <a:p>
                      <a:pPr algn="ctr" fontAlgn="ctr">
                        <a:buNone/>
                      </a:pPr>
                      <a:r>
                        <a:rPr lang="en-US" sz="1400" b="1" i="0" u="none" strike="noStrike">
                          <a:solidFill>
                            <a:srgbClr val="FFFFFF"/>
                          </a:solidFill>
                          <a:effectLst/>
                          <a:latin typeface="Aptos Narrow" panose="020B0004020202020204" pitchFamily="34" charset="0"/>
                        </a:rPr>
                        <a:t>Length of Contract</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hMerge="1">
                  <a:txBody>
                    <a:bodyPr/>
                    <a:lstStyle/>
                    <a:p>
                      <a:endParaRPr lang="en-US"/>
                    </a:p>
                  </a:txBody>
                  <a:tcPr/>
                </a:tc>
                <a:tc gridSpan="2">
                  <a:txBody>
                    <a:bodyPr/>
                    <a:lstStyle/>
                    <a:p>
                      <a:pPr algn="ctr" fontAlgn="ctr">
                        <a:buNone/>
                      </a:pPr>
                      <a:r>
                        <a:rPr lang="en-US" sz="1400" b="1" i="0" u="none" strike="noStrike">
                          <a:solidFill>
                            <a:srgbClr val="FFFFFF"/>
                          </a:solidFill>
                          <a:effectLst/>
                          <a:latin typeface="Aptos Narrow" panose="020B0004020202020204" pitchFamily="34" charset="0"/>
                        </a:rPr>
                        <a:t>Amount of Contract</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hMerge="1">
                  <a:txBody>
                    <a:bodyPr/>
                    <a:lstStyle/>
                    <a:p>
                      <a:endParaRPr lang="en-US"/>
                    </a:p>
                  </a:txBody>
                  <a:tcPr/>
                </a:tc>
                <a:tc>
                  <a:txBody>
                    <a:bodyPr/>
                    <a:lstStyle/>
                    <a:p>
                      <a:pPr algn="ctr" fontAlgn="ctr">
                        <a:buNone/>
                      </a:pPr>
                      <a:r>
                        <a:rPr lang="en-US" sz="1400" b="1" i="0" u="none" strike="noStrike">
                          <a:solidFill>
                            <a:srgbClr val="FFFFFF"/>
                          </a:solidFill>
                          <a:effectLst/>
                          <a:latin typeface="Aptos Narrow" panose="020B0004020202020204" pitchFamily="34" charset="0"/>
                        </a:rPr>
                        <a:t>Purpose</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extLst>
                  <a:ext uri="{0D108BD9-81ED-4DB2-BD59-A6C34878D82A}">
                    <a16:rowId xmlns:a16="http://schemas.microsoft.com/office/drawing/2014/main" val="528035426"/>
                  </a:ext>
                </a:extLst>
              </a:tr>
              <a:tr h="285782">
                <a:tc>
                  <a:txBody>
                    <a:bodyPr/>
                    <a:lstStyle/>
                    <a:p>
                      <a:pPr algn="ctr" fontAlgn="b">
                        <a:buNone/>
                      </a:pPr>
                      <a:r>
                        <a:rPr lang="en-US" sz="1100" b="1" i="0" u="none" strike="noStrike">
                          <a:solidFill>
                            <a:srgbClr val="000000"/>
                          </a:solidFill>
                          <a:effectLst/>
                          <a:latin typeface="Aptos Narrow"/>
                        </a:rPr>
                        <a:t>No DBE’s at this time</a:t>
                      </a:r>
                      <a:r>
                        <a:rPr lang="en-US" sz="1100" b="0" i="0" u="none" strike="noStrike">
                          <a:solidFill>
                            <a:srgbClr val="000000"/>
                          </a:solidFill>
                          <a:effectLst/>
                          <a:latin typeface="Aptos Narrow"/>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0000"/>
                          </a:solidFill>
                          <a:effectLst/>
                          <a:latin typeface="Aptos Narrow"/>
                        </a:rPr>
                        <a:t>Start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0000"/>
                          </a:solidFill>
                          <a:effectLst/>
                          <a:latin typeface="Aptos Narrow"/>
                        </a:rPr>
                        <a:t>End</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0000"/>
                          </a:solidFill>
                          <a:effectLst/>
                          <a:latin typeface="Aptos Narrow"/>
                        </a:rPr>
                        <a:t>General Fund</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0000"/>
                          </a:solidFill>
                          <a:effectLst/>
                          <a:latin typeface="Aptos Narrow"/>
                        </a:rPr>
                        <a:t>Water Fund</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en-US" sz="1100" b="1" i="0" u="none" strike="noStrike">
                        <a:solidFill>
                          <a:srgbClr val="000000"/>
                        </a:solidFill>
                        <a:effectLst/>
                        <a:latin typeface="Aptos Narrow"/>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7951479"/>
                  </a:ext>
                </a:extLst>
              </a:tr>
              <a:tr h="403457">
                <a:tc>
                  <a:txBody>
                    <a:bodyPr/>
                    <a:lstStyle/>
                    <a:p>
                      <a:pPr algn="ctr" fontAlgn="ctr">
                        <a:buNone/>
                      </a:pPr>
                      <a:r>
                        <a:rPr lang="en-US" sz="1100" b="0" i="0" u="none" strike="noStrike">
                          <a:solidFill>
                            <a:srgbClr val="000000"/>
                          </a:solidFill>
                          <a:effectLst/>
                          <a:latin typeface="Aptos Narrow"/>
                        </a:rPr>
                        <a:t>Avenu Insights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7/1/2025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6/30/2026</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 $          200,000.00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 $                            -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Aptos Narrow"/>
                        </a:rPr>
                        <a:t>Collections through audits and discovery of wages, heads,</a:t>
                      </a:r>
                      <a:br>
                        <a:rPr lang="en-US" sz="1100" b="0" i="0" u="none" strike="noStrike">
                          <a:solidFill>
                            <a:srgbClr val="000000"/>
                          </a:solidFill>
                          <a:effectLst/>
                          <a:latin typeface="Aptos Narrow"/>
                        </a:rPr>
                      </a:br>
                      <a:r>
                        <a:rPr lang="en-US" sz="1100" b="0" i="0" u="none" strike="noStrike">
                          <a:solidFill>
                            <a:srgbClr val="000000"/>
                          </a:solidFill>
                          <a:effectLst/>
                          <a:latin typeface="Aptos Narrow"/>
                        </a:rPr>
                        <a:t> net profits, lodging taxes, and business licenses.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6236396"/>
                  </a:ext>
                </a:extLst>
              </a:tr>
              <a:tr h="395052">
                <a:tc>
                  <a:txBody>
                    <a:bodyPr/>
                    <a:lstStyle/>
                    <a:p>
                      <a:pPr algn="ctr" fontAlgn="ctr">
                        <a:buNone/>
                      </a:pPr>
                      <a:r>
                        <a:rPr lang="en-US" sz="1100" b="0" i="0" u="none" strike="noStrike">
                          <a:solidFill>
                            <a:srgbClr val="000000"/>
                          </a:solidFill>
                          <a:effectLst/>
                          <a:latin typeface="Aptos Narrow"/>
                        </a:rPr>
                        <a:t>Manning, Gross + Massenburg, LLP</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7/1/2025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6/30/2026</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 $            60,000.00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 $    300,000.00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Aptos Narrow"/>
                        </a:rPr>
                        <a:t>To take necessary and reasonable actions to collect outstanding</a:t>
                      </a:r>
                      <a:br>
                        <a:rPr lang="en-US" sz="1100" b="0" i="0" u="none" strike="noStrike">
                          <a:solidFill>
                            <a:srgbClr val="000000"/>
                          </a:solidFill>
                          <a:effectLst/>
                          <a:latin typeface="Aptos Narrow"/>
                        </a:rPr>
                      </a:br>
                      <a:r>
                        <a:rPr lang="en-US" sz="1100" b="0" i="0" u="none" strike="noStrike">
                          <a:solidFill>
                            <a:srgbClr val="000000"/>
                          </a:solidFill>
                          <a:effectLst/>
                          <a:latin typeface="Aptos Narrow"/>
                        </a:rPr>
                        <a:t> receivables owed to the City of Wilmington.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1806361"/>
                  </a:ext>
                </a:extLst>
              </a:tr>
              <a:tr h="411862">
                <a:tc>
                  <a:txBody>
                    <a:bodyPr/>
                    <a:lstStyle/>
                    <a:p>
                      <a:pPr algn="ctr" fontAlgn="ctr">
                        <a:buNone/>
                      </a:pPr>
                      <a:r>
                        <a:rPr lang="en-US" sz="1100" b="0" i="0" u="none" strike="noStrike">
                          <a:solidFill>
                            <a:srgbClr val="000000"/>
                          </a:solidFill>
                          <a:effectLst/>
                          <a:latin typeface="Aptos Narrow"/>
                        </a:rPr>
                        <a:t>Paymentus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7/1/2025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7/1/2026</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 $          125,000.00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 $    180,000.00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Aptos Narrow"/>
                        </a:rPr>
                        <a:t>To Provides credit card processing services and facilitating secure</a:t>
                      </a:r>
                      <a:br>
                        <a:rPr lang="en-US" sz="1100" b="0" i="0" u="none" strike="noStrike">
                          <a:solidFill>
                            <a:srgbClr val="000000"/>
                          </a:solidFill>
                          <a:effectLst/>
                          <a:latin typeface="Aptos Narrow"/>
                        </a:rPr>
                      </a:br>
                      <a:r>
                        <a:rPr lang="en-US" sz="1100" b="0" i="0" u="none" strike="noStrike">
                          <a:solidFill>
                            <a:srgbClr val="000000"/>
                          </a:solidFill>
                          <a:effectLst/>
                          <a:latin typeface="Aptos Narrow"/>
                        </a:rPr>
                        <a:t> electronic payments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1201106"/>
                  </a:ext>
                </a:extLst>
              </a:tr>
              <a:tr h="268971">
                <a:tc>
                  <a:txBody>
                    <a:bodyPr/>
                    <a:lstStyle/>
                    <a:p>
                      <a:pPr algn="ctr" fontAlgn="ctr">
                        <a:buNone/>
                      </a:pPr>
                      <a:r>
                        <a:rPr lang="it-IT" sz="1100" b="0" i="0" u="none" strike="noStrike">
                          <a:solidFill>
                            <a:srgbClr val="000000"/>
                          </a:solidFill>
                          <a:effectLst/>
                          <a:latin typeface="Aptos Narrow"/>
                        </a:rPr>
                        <a:t>Giordano, DelCollo, Werb &amp; Gagne, LLC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7/1/2025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6/30/2026</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 $          485,000.00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 $    140,000.00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Aptos Narrow"/>
                        </a:rPr>
                        <a:t>Court cost associated with collections and sheriff sales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986746"/>
                  </a:ext>
                </a:extLst>
              </a:tr>
              <a:tr h="268971">
                <a:tc>
                  <a:txBody>
                    <a:bodyPr/>
                    <a:lstStyle/>
                    <a:p>
                      <a:pPr algn="ctr" fontAlgn="ctr">
                        <a:buNone/>
                      </a:pPr>
                      <a:r>
                        <a:rPr lang="en-US" sz="1100" b="0" i="0" u="none" strike="noStrike">
                          <a:solidFill>
                            <a:srgbClr val="000000"/>
                          </a:solidFill>
                          <a:effectLst/>
                          <a:latin typeface="Aptos Narrow"/>
                        </a:rPr>
                        <a:t>Audit Collection support – CPA firm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TBD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en-US" sz="1100" b="0" i="0" u="none" strike="noStrike">
                        <a:solidFill>
                          <a:srgbClr val="000000"/>
                        </a:solidFill>
                        <a:effectLst/>
                        <a:latin typeface="Aptos Narrow"/>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 $            95,000.00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a:rPr>
                        <a:t> $                           -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Aptos Narrow"/>
                        </a:rPr>
                        <a:t>Collection support for Accounting.</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5145751"/>
                  </a:ext>
                </a:extLst>
              </a:tr>
            </a:tbl>
          </a:graphicData>
        </a:graphic>
      </p:graphicFrame>
    </p:spTree>
    <p:extLst>
      <p:ext uri="{BB962C8B-B14F-4D97-AF65-F5344CB8AC3E}">
        <p14:creationId xmlns:p14="http://schemas.microsoft.com/office/powerpoint/2010/main" val="12088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433824" y="932307"/>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9.</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29</a:t>
            </a:fld>
            <a:endParaRPr lang="en-US"/>
          </a:p>
        </p:txBody>
      </p:sp>
      <p:sp>
        <p:nvSpPr>
          <p:cNvPr id="3" name="TextBox 2">
            <a:extLst>
              <a:ext uri="{FF2B5EF4-FFF2-40B4-BE49-F238E27FC236}">
                <a16:creationId xmlns:a16="http://schemas.microsoft.com/office/drawing/2014/main" id="{D46C7ECF-A774-490A-E9B9-1B8CBCE9BDB4}"/>
              </a:ext>
            </a:extLst>
          </p:cNvPr>
          <p:cNvSpPr txBox="1"/>
          <p:nvPr/>
        </p:nvSpPr>
        <p:spPr>
          <a:xfrm>
            <a:off x="1048809" y="984180"/>
            <a:ext cx="9839325" cy="3447098"/>
          </a:xfrm>
          <a:prstGeom prst="rect">
            <a:avLst/>
          </a:prstGeom>
          <a:noFill/>
        </p:spPr>
        <p:txBody>
          <a:bodyPr wrap="square" lIns="91440" tIns="45720" rIns="91440" bIns="45720" anchor="t">
            <a:spAutoFit/>
          </a:bodyPr>
          <a:lstStyle/>
          <a:p>
            <a:pPr algn="l"/>
            <a:endParaRPr lang="en-US" sz="20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Calibri"/>
                <a:ea typeface="Calibri"/>
                <a:cs typeface="Calibri"/>
              </a:rPr>
              <a:t>Discuss the </a:t>
            </a:r>
            <a:r>
              <a:rPr lang="en-US" sz="1800" b="1" i="0" u="none" strike="noStrike" baseline="0" dirty="0">
                <a:solidFill>
                  <a:srgbClr val="000000"/>
                </a:solidFill>
                <a:latin typeface="Calibri"/>
                <a:ea typeface="Calibri"/>
                <a:cs typeface="Calibri"/>
              </a:rPr>
              <a:t>$1.1M </a:t>
            </a:r>
            <a:r>
              <a:rPr lang="en-US" sz="1800" b="0" i="0" u="none" strike="noStrike" baseline="0" dirty="0">
                <a:solidFill>
                  <a:srgbClr val="000000"/>
                </a:solidFill>
                <a:latin typeface="Calibri"/>
                <a:ea typeface="Calibri"/>
                <a:cs typeface="Calibri"/>
              </a:rPr>
              <a:t>budgeted in Miscellaneous NOC account line (across both General Fund and Water Sewer Fund, up </a:t>
            </a:r>
            <a:r>
              <a:rPr lang="en-US" sz="1800" b="1" i="0" u="none" strike="noStrike" baseline="0" dirty="0">
                <a:solidFill>
                  <a:srgbClr val="000000"/>
                </a:solidFill>
                <a:latin typeface="Calibri"/>
                <a:ea typeface="Calibri"/>
                <a:cs typeface="Calibri"/>
              </a:rPr>
              <a:t>$300K </a:t>
            </a:r>
            <a:r>
              <a:rPr lang="en-US" sz="1800" b="0" i="0" u="none" strike="noStrike" baseline="0" dirty="0">
                <a:solidFill>
                  <a:srgbClr val="000000"/>
                </a:solidFill>
                <a:latin typeface="Calibri"/>
                <a:ea typeface="Calibri"/>
                <a:cs typeface="Calibri"/>
              </a:rPr>
              <a:t>over the prior year’s budget.</a:t>
            </a:r>
          </a:p>
          <a:p>
            <a:endParaRPr lang="en-US" sz="1800" b="0" i="0" u="none" strike="noStrike" baseline="0" dirty="0">
              <a:solidFill>
                <a:srgbClr val="000000"/>
              </a:solidFill>
              <a:latin typeface="Calibri"/>
              <a:ea typeface="Calibri"/>
              <a:cs typeface="Calibri"/>
            </a:endParaRPr>
          </a:p>
          <a:p>
            <a:pPr marL="342900" indent="-342900">
              <a:buFont typeface="+mj-lt"/>
              <a:buAutoNum type="alphaLcPeriod"/>
            </a:pPr>
            <a:r>
              <a:rPr lang="en-US" sz="1800" b="0" i="0" u="none" strike="noStrike" baseline="0" dirty="0">
                <a:solidFill>
                  <a:srgbClr val="000000"/>
                </a:solidFill>
                <a:latin typeface="Calibri"/>
                <a:ea typeface="Calibri"/>
                <a:cs typeface="Calibri"/>
              </a:rPr>
              <a:t>Justify why additional funding allocation for the 311-call center is now charged to the Water Sewer Fund that was previously General Fund.</a:t>
            </a:r>
          </a:p>
          <a:p>
            <a:r>
              <a:rPr lang="en-US" sz="1800" b="1" i="0" u="none" strike="noStrike" baseline="0" dirty="0">
                <a:solidFill>
                  <a:srgbClr val="000000"/>
                </a:solidFill>
                <a:latin typeface="Calibri"/>
                <a:ea typeface="Calibri"/>
                <a:cs typeface="Calibri"/>
              </a:rPr>
              <a:t>Before FY 2026, costs for the 311 Call Center was 100% Water Sewer funded. </a:t>
            </a:r>
            <a:r>
              <a:rPr lang="en-US" sz="1800" b="0" i="0" u="none" strike="noStrike" baseline="0" dirty="0">
                <a:solidFill>
                  <a:srgbClr val="000000"/>
                </a:solidFill>
                <a:latin typeface="Calibri"/>
                <a:ea typeface="Calibri"/>
                <a:cs typeface="Calibri"/>
              </a:rPr>
              <a:t> </a:t>
            </a:r>
            <a:r>
              <a:rPr lang="en-US" b="1" dirty="0">
                <a:latin typeface="Calibri"/>
                <a:ea typeface="Calibri"/>
                <a:cs typeface="Calibri"/>
              </a:rPr>
              <a:t>As noted in the Mayor’s Office budget hearing the total for the 311 effort should be $200K and $250 allocation split between the General and Water fund respectively. The majority of calls coming into 311 are utility related given the number of monthly bills that are issued.  </a:t>
            </a:r>
          </a:p>
          <a:p>
            <a:endParaRPr lang="en-US" sz="1800" b="0" i="0" u="none" strike="noStrike" baseline="0" dirty="0">
              <a:solidFill>
                <a:srgbClr val="FF0000"/>
              </a:solidFill>
              <a:latin typeface="Calibri"/>
              <a:ea typeface="Calibri"/>
              <a:cs typeface="Calibri"/>
            </a:endParaRPr>
          </a:p>
          <a:p>
            <a:endParaRPr lang="en-US" sz="1800" b="0" i="0" u="none" strike="noStrike" baseline="0" dirty="0">
              <a:solidFill>
                <a:srgbClr val="FF0000"/>
              </a:solidFill>
              <a:latin typeface="Times New Roman" panose="02020603050405020304" pitchFamily="18" charset="0"/>
            </a:endParaRPr>
          </a:p>
        </p:txBody>
      </p:sp>
      <p:graphicFrame>
        <p:nvGraphicFramePr>
          <p:cNvPr id="6" name="Table 5">
            <a:extLst>
              <a:ext uri="{FF2B5EF4-FFF2-40B4-BE49-F238E27FC236}">
                <a16:creationId xmlns:a16="http://schemas.microsoft.com/office/drawing/2014/main" id="{FEB82B6B-27A1-5211-B520-E48FDB7A42FF}"/>
              </a:ext>
            </a:extLst>
          </p:cNvPr>
          <p:cNvGraphicFramePr>
            <a:graphicFrameLocks noGrp="1"/>
          </p:cNvGraphicFramePr>
          <p:nvPr>
            <p:extLst>
              <p:ext uri="{D42A27DB-BD31-4B8C-83A1-F6EECF244321}">
                <p14:modId xmlns:p14="http://schemas.microsoft.com/office/powerpoint/2010/main" val="4171961465"/>
              </p:ext>
            </p:extLst>
          </p:nvPr>
        </p:nvGraphicFramePr>
        <p:xfrm>
          <a:off x="6096000" y="3959224"/>
          <a:ext cx="4091598" cy="2222099"/>
        </p:xfrm>
        <a:graphic>
          <a:graphicData uri="http://schemas.openxmlformats.org/drawingml/2006/table">
            <a:tbl>
              <a:tblPr firstCol="1" bandRow="1">
                <a:tableStyleId>{16D9F66E-5EB9-4882-86FB-DCBF35E3C3E4}</a:tableStyleId>
              </a:tblPr>
              <a:tblGrid>
                <a:gridCol w="2602114">
                  <a:extLst>
                    <a:ext uri="{9D8B030D-6E8A-4147-A177-3AD203B41FA5}">
                      <a16:colId xmlns:a16="http://schemas.microsoft.com/office/drawing/2014/main" val="628654022"/>
                    </a:ext>
                  </a:extLst>
                </a:gridCol>
                <a:gridCol w="1489484">
                  <a:extLst>
                    <a:ext uri="{9D8B030D-6E8A-4147-A177-3AD203B41FA5}">
                      <a16:colId xmlns:a16="http://schemas.microsoft.com/office/drawing/2014/main" val="1854657522"/>
                    </a:ext>
                  </a:extLst>
                </a:gridCol>
              </a:tblGrid>
              <a:tr h="202009">
                <a:tc>
                  <a:txBody>
                    <a:bodyPr/>
                    <a:lstStyle/>
                    <a:p>
                      <a:pPr marL="0" algn="ctr" defTabSz="914400" rtl="0" eaLnBrk="1" latinLnBrk="0" hangingPunct="1">
                        <a:buNone/>
                      </a:pPr>
                      <a:r>
                        <a:rPr lang="en-US" sz="1200" b="1" kern="1200">
                          <a:solidFill>
                            <a:schemeClr val="bg1"/>
                          </a:solidFill>
                          <a:effectLst/>
                          <a:latin typeface="+mn-lt"/>
                          <a:ea typeface="+mn-ea"/>
                          <a:cs typeface="+mn-cs"/>
                        </a:rPr>
                        <a:t>Water Sewer Fund Statistics</a:t>
                      </a:r>
                    </a:p>
                  </a:txBody>
                  <a:tcPr marL="0" marR="0" marT="0" marB="0" anchor="ctr">
                    <a:solidFill>
                      <a:schemeClr val="accent6">
                        <a:lumMod val="75000"/>
                      </a:schemeClr>
                    </a:solidFill>
                  </a:tcPr>
                </a:tc>
                <a:tc>
                  <a:txBody>
                    <a:bodyPr/>
                    <a:lstStyle/>
                    <a:p>
                      <a:pPr marL="0" algn="ctr" defTabSz="914400" rtl="0" eaLnBrk="1" latinLnBrk="0" hangingPunct="1">
                        <a:buNone/>
                      </a:pPr>
                      <a:endParaRPr lang="en-US" sz="1200" b="1" kern="1200">
                        <a:solidFill>
                          <a:schemeClr val="bg1"/>
                        </a:solidFill>
                        <a:effectLst/>
                        <a:latin typeface="+mn-lt"/>
                        <a:ea typeface="+mn-ea"/>
                        <a:cs typeface="+mn-cs"/>
                      </a:endParaRPr>
                    </a:p>
                  </a:txBody>
                  <a:tcPr marL="0" marR="0" marT="0" marB="0" anchor="ctr">
                    <a:solidFill>
                      <a:schemeClr val="accent6">
                        <a:lumMod val="75000"/>
                      </a:schemeClr>
                    </a:solidFill>
                  </a:tcPr>
                </a:tc>
                <a:extLst>
                  <a:ext uri="{0D108BD9-81ED-4DB2-BD59-A6C34878D82A}">
                    <a16:rowId xmlns:a16="http://schemas.microsoft.com/office/drawing/2014/main" val="3297369514"/>
                  </a:ext>
                </a:extLst>
              </a:tr>
              <a:tr h="202009">
                <a:tc>
                  <a:txBody>
                    <a:bodyPr/>
                    <a:lstStyle/>
                    <a:p>
                      <a:pPr algn="ctr">
                        <a:buNone/>
                      </a:pPr>
                      <a:r>
                        <a:rPr lang="en-US" sz="1200">
                          <a:solidFill>
                            <a:schemeClr val="bg1"/>
                          </a:solidFill>
                          <a:effectLst/>
                        </a:rPr>
                        <a:t>FY 2025</a:t>
                      </a:r>
                    </a:p>
                  </a:txBody>
                  <a:tcPr marL="0" marR="0" marT="0" marB="0" anchor="ctr">
                    <a:solidFill>
                      <a:schemeClr val="accent6">
                        <a:lumMod val="75000"/>
                      </a:schemeClr>
                    </a:solidFill>
                  </a:tcPr>
                </a:tc>
                <a:tc>
                  <a:txBody>
                    <a:bodyPr/>
                    <a:lstStyle/>
                    <a:p>
                      <a:pPr algn="ctr">
                        <a:buNone/>
                      </a:pPr>
                      <a:r>
                        <a:rPr lang="en-US" sz="1200" b="1">
                          <a:solidFill>
                            <a:schemeClr val="bg1"/>
                          </a:solidFill>
                        </a:rPr>
                        <a:t>Count</a:t>
                      </a:r>
                    </a:p>
                  </a:txBody>
                  <a:tcPr marL="0" marR="0" marT="0" marB="0" anchor="ctr">
                    <a:solidFill>
                      <a:schemeClr val="accent6">
                        <a:lumMod val="75000"/>
                      </a:schemeClr>
                    </a:solidFill>
                  </a:tcPr>
                </a:tc>
                <a:extLst>
                  <a:ext uri="{0D108BD9-81ED-4DB2-BD59-A6C34878D82A}">
                    <a16:rowId xmlns:a16="http://schemas.microsoft.com/office/drawing/2014/main" val="4150398878"/>
                  </a:ext>
                </a:extLst>
              </a:tr>
              <a:tr h="202009">
                <a:tc>
                  <a:txBody>
                    <a:bodyPr/>
                    <a:lstStyle/>
                    <a:p>
                      <a:pPr algn="l">
                        <a:buNone/>
                      </a:pPr>
                      <a:r>
                        <a:rPr lang="en-US" sz="1200">
                          <a:solidFill>
                            <a:srgbClr val="000000"/>
                          </a:solidFill>
                          <a:effectLst/>
                        </a:rPr>
                        <a:t>Total Bills Issued</a:t>
                      </a:r>
                    </a:p>
                  </a:txBody>
                  <a:tcPr marL="0" marR="0" marT="0" marB="0" anchor="ctr"/>
                </a:tc>
                <a:tc>
                  <a:txBody>
                    <a:bodyPr/>
                    <a:lstStyle/>
                    <a:p>
                      <a:pPr algn="r">
                        <a:buNone/>
                      </a:pPr>
                      <a:r>
                        <a:rPr lang="en-US" sz="1200" dirty="0">
                          <a:solidFill>
                            <a:srgbClr val="000000"/>
                          </a:solidFill>
                          <a:effectLst/>
                        </a:rPr>
                        <a:t>                   480,000 </a:t>
                      </a:r>
                    </a:p>
                  </a:txBody>
                  <a:tcPr marL="0" marR="0" marT="0" marB="0" anchor="ctr"/>
                </a:tc>
                <a:extLst>
                  <a:ext uri="{0D108BD9-81ED-4DB2-BD59-A6C34878D82A}">
                    <a16:rowId xmlns:a16="http://schemas.microsoft.com/office/drawing/2014/main" val="255808031"/>
                  </a:ext>
                </a:extLst>
              </a:tr>
              <a:tr h="202009">
                <a:tc>
                  <a:txBody>
                    <a:bodyPr/>
                    <a:lstStyle/>
                    <a:p>
                      <a:pPr algn="l">
                        <a:buNone/>
                      </a:pPr>
                      <a:r>
                        <a:rPr lang="en-US" sz="1200">
                          <a:solidFill>
                            <a:srgbClr val="000000"/>
                          </a:solidFill>
                          <a:effectLst/>
                        </a:rPr>
                        <a:t>UB Bills Processed</a:t>
                      </a:r>
                    </a:p>
                  </a:txBody>
                  <a:tcPr marL="0" marR="0" marT="0" marB="0" anchor="ctr"/>
                </a:tc>
                <a:tc>
                  <a:txBody>
                    <a:bodyPr/>
                    <a:lstStyle/>
                    <a:p>
                      <a:pPr algn="r">
                        <a:buNone/>
                      </a:pPr>
                      <a:r>
                        <a:rPr lang="en-US" sz="1200" dirty="0">
                          <a:solidFill>
                            <a:srgbClr val="000000"/>
                          </a:solidFill>
                          <a:effectLst/>
                        </a:rPr>
                        <a:t>                   </a:t>
                      </a:r>
                      <a:r>
                        <a:rPr lang="en-US" sz="1200" dirty="0">
                          <a:solidFill>
                            <a:srgbClr val="000000"/>
                          </a:solidFill>
                        </a:rPr>
                        <a:t>432,000 </a:t>
                      </a:r>
                    </a:p>
                  </a:txBody>
                  <a:tcPr marL="0" marR="0" marT="0" marB="0" anchor="ctr"/>
                </a:tc>
                <a:extLst>
                  <a:ext uri="{0D108BD9-81ED-4DB2-BD59-A6C34878D82A}">
                    <a16:rowId xmlns:a16="http://schemas.microsoft.com/office/drawing/2014/main" val="3228643784"/>
                  </a:ext>
                </a:extLst>
              </a:tr>
              <a:tr h="202009">
                <a:tc>
                  <a:txBody>
                    <a:bodyPr/>
                    <a:lstStyle/>
                    <a:p>
                      <a:pPr algn="l">
                        <a:buNone/>
                      </a:pPr>
                      <a:r>
                        <a:rPr lang="en-US" sz="1200">
                          <a:solidFill>
                            <a:srgbClr val="000000"/>
                          </a:solidFill>
                          <a:effectLst/>
                        </a:rPr>
                        <a:t>Total Payments processed</a:t>
                      </a:r>
                    </a:p>
                  </a:txBody>
                  <a:tcPr marL="0" marR="0" marT="0" marB="0" anchor="ctr"/>
                </a:tc>
                <a:tc>
                  <a:txBody>
                    <a:bodyPr/>
                    <a:lstStyle/>
                    <a:p>
                      <a:pPr algn="r">
                        <a:buNone/>
                      </a:pPr>
                      <a:r>
                        <a:rPr lang="en-US" sz="1200" dirty="0">
                          <a:solidFill>
                            <a:srgbClr val="000000"/>
                          </a:solidFill>
                          <a:effectLst/>
                        </a:rPr>
                        <a:t>                   </a:t>
                      </a:r>
                      <a:r>
                        <a:rPr lang="en-US" sz="1200" dirty="0">
                          <a:solidFill>
                            <a:srgbClr val="000000"/>
                          </a:solidFill>
                        </a:rPr>
                        <a:t>759,608 </a:t>
                      </a:r>
                    </a:p>
                  </a:txBody>
                  <a:tcPr marL="0" marR="0" marT="0" marB="0" anchor="ctr"/>
                </a:tc>
                <a:extLst>
                  <a:ext uri="{0D108BD9-81ED-4DB2-BD59-A6C34878D82A}">
                    <a16:rowId xmlns:a16="http://schemas.microsoft.com/office/drawing/2014/main" val="1297973336"/>
                  </a:ext>
                </a:extLst>
              </a:tr>
              <a:tr h="202009">
                <a:tc>
                  <a:txBody>
                    <a:bodyPr/>
                    <a:lstStyle/>
                    <a:p>
                      <a:pPr algn="l">
                        <a:buNone/>
                      </a:pPr>
                      <a:r>
                        <a:rPr lang="en-US" sz="1200">
                          <a:solidFill>
                            <a:srgbClr val="000000"/>
                          </a:solidFill>
                          <a:effectLst/>
                        </a:rPr>
                        <a:t>UB Payment processed</a:t>
                      </a:r>
                    </a:p>
                  </a:txBody>
                  <a:tcPr marL="0" marR="0" marT="0" marB="0" anchor="ctr"/>
                </a:tc>
                <a:tc>
                  <a:txBody>
                    <a:bodyPr/>
                    <a:lstStyle/>
                    <a:p>
                      <a:pPr algn="r">
                        <a:buNone/>
                      </a:pPr>
                      <a:r>
                        <a:rPr lang="en-US" sz="1200" dirty="0">
                          <a:solidFill>
                            <a:srgbClr val="000000"/>
                          </a:solidFill>
                          <a:effectLst/>
                        </a:rPr>
                        <a:t>                   </a:t>
                      </a:r>
                      <a:r>
                        <a:rPr lang="en-US" sz="1200" dirty="0">
                          <a:solidFill>
                            <a:srgbClr val="000000"/>
                          </a:solidFill>
                        </a:rPr>
                        <a:t>629,696 </a:t>
                      </a:r>
                    </a:p>
                  </a:txBody>
                  <a:tcPr marL="0" marR="0" marT="0" marB="0" anchor="ctr"/>
                </a:tc>
                <a:extLst>
                  <a:ext uri="{0D108BD9-81ED-4DB2-BD59-A6C34878D82A}">
                    <a16:rowId xmlns:a16="http://schemas.microsoft.com/office/drawing/2014/main" val="3058339655"/>
                  </a:ext>
                </a:extLst>
              </a:tr>
              <a:tr h="202009">
                <a:tc>
                  <a:txBody>
                    <a:bodyPr/>
                    <a:lstStyle/>
                    <a:p>
                      <a:pPr algn="l">
                        <a:buNone/>
                      </a:pPr>
                      <a:r>
                        <a:rPr lang="en-US" sz="1200">
                          <a:solidFill>
                            <a:srgbClr val="000000"/>
                          </a:solidFill>
                          <a:effectLst/>
                        </a:rPr>
                        <a:t>COW Calls</a:t>
                      </a:r>
                    </a:p>
                  </a:txBody>
                  <a:tcPr marL="0" marR="0" marT="0" marB="0" anchor="ctr"/>
                </a:tc>
                <a:tc>
                  <a:txBody>
                    <a:bodyPr/>
                    <a:lstStyle/>
                    <a:p>
                      <a:pPr algn="r">
                        <a:buNone/>
                      </a:pPr>
                      <a:r>
                        <a:rPr lang="en-US" sz="1200">
                          <a:solidFill>
                            <a:srgbClr val="000000"/>
                          </a:solidFill>
                          <a:effectLst/>
                        </a:rPr>
                        <a:t>                     </a:t>
                      </a:r>
                      <a:r>
                        <a:rPr lang="en-US" sz="1200">
                          <a:solidFill>
                            <a:srgbClr val="000000"/>
                          </a:solidFill>
                        </a:rPr>
                        <a:t>14,378 </a:t>
                      </a:r>
                    </a:p>
                  </a:txBody>
                  <a:tcPr marL="0" marR="0" marT="0" marB="0" anchor="ctr"/>
                </a:tc>
                <a:extLst>
                  <a:ext uri="{0D108BD9-81ED-4DB2-BD59-A6C34878D82A}">
                    <a16:rowId xmlns:a16="http://schemas.microsoft.com/office/drawing/2014/main" val="508342775"/>
                  </a:ext>
                </a:extLst>
              </a:tr>
              <a:tr h="202009">
                <a:tc>
                  <a:txBody>
                    <a:bodyPr/>
                    <a:lstStyle/>
                    <a:p>
                      <a:pPr algn="l">
                        <a:buNone/>
                      </a:pPr>
                      <a:r>
                        <a:rPr lang="en-US" sz="1200">
                          <a:solidFill>
                            <a:srgbClr val="000000"/>
                          </a:solidFill>
                          <a:effectLst/>
                        </a:rPr>
                        <a:t>Pct of Utility Billing Calls</a:t>
                      </a:r>
                    </a:p>
                  </a:txBody>
                  <a:tcPr marL="0" marR="0" marT="0" marB="0" anchor="ctr"/>
                </a:tc>
                <a:tc>
                  <a:txBody>
                    <a:bodyPr/>
                    <a:lstStyle/>
                    <a:p>
                      <a:pPr algn="r">
                        <a:buNone/>
                      </a:pPr>
                      <a:endParaRPr lang="en-US" sz="1200" dirty="0">
                        <a:solidFill>
                          <a:srgbClr val="000000"/>
                        </a:solidFill>
                      </a:endParaRPr>
                    </a:p>
                  </a:txBody>
                  <a:tcPr marL="0" marR="0" marT="0" marB="0" anchor="ctr"/>
                </a:tc>
                <a:extLst>
                  <a:ext uri="{0D108BD9-81ED-4DB2-BD59-A6C34878D82A}">
                    <a16:rowId xmlns:a16="http://schemas.microsoft.com/office/drawing/2014/main" val="454014140"/>
                  </a:ext>
                </a:extLst>
              </a:tr>
              <a:tr h="202009">
                <a:tc>
                  <a:txBody>
                    <a:bodyPr/>
                    <a:lstStyle/>
                    <a:p>
                      <a:pPr algn="l">
                        <a:buNone/>
                      </a:pPr>
                      <a:r>
                        <a:rPr lang="en-US" sz="1200">
                          <a:solidFill>
                            <a:srgbClr val="000000"/>
                          </a:solidFill>
                          <a:effectLst/>
                        </a:rPr>
                        <a:t>Payment Agreements</a:t>
                      </a:r>
                    </a:p>
                  </a:txBody>
                  <a:tcPr marL="0" marR="0" marT="0" marB="0" anchor="ctr"/>
                </a:tc>
                <a:tc>
                  <a:txBody>
                    <a:bodyPr/>
                    <a:lstStyle/>
                    <a:p>
                      <a:pPr algn="r">
                        <a:buNone/>
                      </a:pPr>
                      <a:r>
                        <a:rPr lang="en-US" sz="1200" dirty="0">
                          <a:solidFill>
                            <a:srgbClr val="000000"/>
                          </a:solidFill>
                          <a:effectLst/>
                        </a:rPr>
                        <a:t>                       </a:t>
                      </a:r>
                      <a:r>
                        <a:rPr lang="en-US" sz="1200" dirty="0">
                          <a:solidFill>
                            <a:srgbClr val="000000"/>
                          </a:solidFill>
                        </a:rPr>
                        <a:t>2,355 </a:t>
                      </a:r>
                    </a:p>
                  </a:txBody>
                  <a:tcPr marL="0" marR="0" marT="0" marB="0" anchor="ctr"/>
                </a:tc>
                <a:extLst>
                  <a:ext uri="{0D108BD9-81ED-4DB2-BD59-A6C34878D82A}">
                    <a16:rowId xmlns:a16="http://schemas.microsoft.com/office/drawing/2014/main" val="3645329100"/>
                  </a:ext>
                </a:extLst>
              </a:tr>
              <a:tr h="202009">
                <a:tc>
                  <a:txBody>
                    <a:bodyPr/>
                    <a:lstStyle/>
                    <a:p>
                      <a:pPr algn="l">
                        <a:buNone/>
                      </a:pPr>
                      <a:r>
                        <a:rPr lang="en-US" sz="1200">
                          <a:solidFill>
                            <a:srgbClr val="000000"/>
                          </a:solidFill>
                          <a:effectLst/>
                        </a:rPr>
                        <a:t>UPAP offered</a:t>
                      </a:r>
                    </a:p>
                  </a:txBody>
                  <a:tcPr marL="0" marR="0" marT="0" marB="0" anchor="ctr"/>
                </a:tc>
                <a:tc>
                  <a:txBody>
                    <a:bodyPr/>
                    <a:lstStyle/>
                    <a:p>
                      <a:pPr algn="r">
                        <a:buNone/>
                      </a:pPr>
                      <a:r>
                        <a:rPr lang="en-US" sz="1200" dirty="0">
                          <a:solidFill>
                            <a:srgbClr val="000000"/>
                          </a:solidFill>
                          <a:effectLst/>
                        </a:rPr>
                        <a:t> </a:t>
                      </a:r>
                      <a:r>
                        <a:rPr lang="en-US" sz="1200" dirty="0">
                          <a:solidFill>
                            <a:srgbClr val="000000"/>
                          </a:solidFill>
                        </a:rPr>
                        <a:t>$</a:t>
                      </a:r>
                      <a:r>
                        <a:rPr lang="en-US" sz="1200" dirty="0">
                          <a:solidFill>
                            <a:srgbClr val="000000"/>
                          </a:solidFill>
                          <a:effectLst/>
                        </a:rPr>
                        <a:t>               </a:t>
                      </a:r>
                      <a:r>
                        <a:rPr lang="en-US" sz="1200" dirty="0">
                          <a:solidFill>
                            <a:srgbClr val="000000"/>
                          </a:solidFill>
                        </a:rPr>
                        <a:t>429,066 </a:t>
                      </a:r>
                    </a:p>
                  </a:txBody>
                  <a:tcPr marL="0" marR="0" marT="0" marB="0" anchor="ctr"/>
                </a:tc>
                <a:extLst>
                  <a:ext uri="{0D108BD9-81ED-4DB2-BD59-A6C34878D82A}">
                    <a16:rowId xmlns:a16="http://schemas.microsoft.com/office/drawing/2014/main" val="3904426410"/>
                  </a:ext>
                </a:extLst>
              </a:tr>
              <a:tr h="202009">
                <a:tc>
                  <a:txBody>
                    <a:bodyPr/>
                    <a:lstStyle/>
                    <a:p>
                      <a:pPr algn="l">
                        <a:buNone/>
                      </a:pPr>
                      <a:r>
                        <a:rPr lang="en-US" sz="1200">
                          <a:solidFill>
                            <a:srgbClr val="000000"/>
                          </a:solidFill>
                          <a:effectLst/>
                        </a:rPr>
                        <a:t>Defaulted payment agreement </a:t>
                      </a:r>
                    </a:p>
                  </a:txBody>
                  <a:tcPr marL="0" marR="0" marT="0" marB="0" anchor="ctr"/>
                </a:tc>
                <a:tc>
                  <a:txBody>
                    <a:bodyPr/>
                    <a:lstStyle/>
                    <a:p>
                      <a:pPr algn="r">
                        <a:buNone/>
                      </a:pPr>
                      <a:r>
                        <a:rPr lang="en-US" sz="1200" dirty="0">
                          <a:solidFill>
                            <a:srgbClr val="000000"/>
                          </a:solidFill>
                        </a:rPr>
                        <a:t>62%</a:t>
                      </a:r>
                    </a:p>
                  </a:txBody>
                  <a:tcPr marL="0" marR="0" marT="0" marB="0" anchor="ctr"/>
                </a:tc>
                <a:extLst>
                  <a:ext uri="{0D108BD9-81ED-4DB2-BD59-A6C34878D82A}">
                    <a16:rowId xmlns:a16="http://schemas.microsoft.com/office/drawing/2014/main" val="1966850898"/>
                  </a:ext>
                </a:extLst>
              </a:tr>
            </a:tbl>
          </a:graphicData>
        </a:graphic>
      </p:graphicFrame>
      <p:graphicFrame>
        <p:nvGraphicFramePr>
          <p:cNvPr id="8" name="Table 7">
            <a:extLst>
              <a:ext uri="{FF2B5EF4-FFF2-40B4-BE49-F238E27FC236}">
                <a16:creationId xmlns:a16="http://schemas.microsoft.com/office/drawing/2014/main" id="{1F314110-BC7D-1896-DD8C-6B41E573172D}"/>
              </a:ext>
            </a:extLst>
          </p:cNvPr>
          <p:cNvGraphicFramePr>
            <a:graphicFrameLocks noGrp="1"/>
          </p:cNvGraphicFramePr>
          <p:nvPr>
            <p:extLst>
              <p:ext uri="{D42A27DB-BD31-4B8C-83A1-F6EECF244321}">
                <p14:modId xmlns:p14="http://schemas.microsoft.com/office/powerpoint/2010/main" val="4206840511"/>
              </p:ext>
            </p:extLst>
          </p:nvPr>
        </p:nvGraphicFramePr>
        <p:xfrm>
          <a:off x="1303866" y="3959224"/>
          <a:ext cx="3958719" cy="2255520"/>
        </p:xfrm>
        <a:graphic>
          <a:graphicData uri="http://schemas.openxmlformats.org/drawingml/2006/table">
            <a:tbl>
              <a:tblPr bandRow="1">
                <a:tableStyleId>{16D9F66E-5EB9-4882-86FB-DCBF35E3C3E4}</a:tableStyleId>
              </a:tblPr>
              <a:tblGrid>
                <a:gridCol w="1319573">
                  <a:extLst>
                    <a:ext uri="{9D8B030D-6E8A-4147-A177-3AD203B41FA5}">
                      <a16:colId xmlns:a16="http://schemas.microsoft.com/office/drawing/2014/main" val="2117324777"/>
                    </a:ext>
                  </a:extLst>
                </a:gridCol>
                <a:gridCol w="1319573">
                  <a:extLst>
                    <a:ext uri="{9D8B030D-6E8A-4147-A177-3AD203B41FA5}">
                      <a16:colId xmlns:a16="http://schemas.microsoft.com/office/drawing/2014/main" val="1360646049"/>
                    </a:ext>
                  </a:extLst>
                </a:gridCol>
                <a:gridCol w="1319573">
                  <a:extLst>
                    <a:ext uri="{9D8B030D-6E8A-4147-A177-3AD203B41FA5}">
                      <a16:colId xmlns:a16="http://schemas.microsoft.com/office/drawing/2014/main" val="3991341622"/>
                    </a:ext>
                  </a:extLst>
                </a:gridCol>
              </a:tblGrid>
              <a:tr h="190500">
                <a:tc gridSpan="3">
                  <a:txBody>
                    <a:bodyPr/>
                    <a:lstStyle/>
                    <a:p>
                      <a:pPr algn="ctr">
                        <a:buNone/>
                      </a:pPr>
                      <a:r>
                        <a:rPr lang="en-US" sz="1200" b="1">
                          <a:solidFill>
                            <a:schemeClr val="bg1"/>
                          </a:solidFill>
                          <a:effectLst/>
                        </a:rPr>
                        <a:t>Calls Received by Blindsight for Finance by Type</a:t>
                      </a:r>
                    </a:p>
                  </a:txBody>
                  <a:tcPr marL="0" marR="0" marT="0" marB="0" anchor="ctr">
                    <a:solidFill>
                      <a:schemeClr val="accent6">
                        <a:lumMod val="75000"/>
                      </a:schemeClr>
                    </a:solidFill>
                  </a:tcPr>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569739161"/>
                  </a:ext>
                </a:extLst>
              </a:tr>
              <a:tr h="190500">
                <a:tc>
                  <a:txBody>
                    <a:bodyPr/>
                    <a:lstStyle/>
                    <a:p>
                      <a:pPr algn="ctr">
                        <a:buNone/>
                      </a:pPr>
                      <a:r>
                        <a:rPr lang="en-US" sz="1200" b="1">
                          <a:solidFill>
                            <a:schemeClr val="bg1"/>
                          </a:solidFill>
                          <a:effectLst/>
                        </a:rPr>
                        <a:t>Calendar Year 2025</a:t>
                      </a:r>
                    </a:p>
                  </a:txBody>
                  <a:tcPr marL="0" marR="0" marT="0" marB="0" anchor="ctr">
                    <a:solidFill>
                      <a:schemeClr val="accent6">
                        <a:lumMod val="75000"/>
                      </a:schemeClr>
                    </a:solidFill>
                  </a:tcPr>
                </a:tc>
                <a:tc>
                  <a:txBody>
                    <a:bodyPr/>
                    <a:lstStyle/>
                    <a:p>
                      <a:pPr algn="ctr">
                        <a:buNone/>
                      </a:pPr>
                      <a:r>
                        <a:rPr lang="en-US" sz="1200" b="1">
                          <a:solidFill>
                            <a:schemeClr val="bg1"/>
                          </a:solidFill>
                          <a:effectLst/>
                        </a:rPr>
                        <a:t>Number</a:t>
                      </a:r>
                    </a:p>
                  </a:txBody>
                  <a:tcPr marL="0" marR="0" marT="0" marB="0" anchor="ctr">
                    <a:solidFill>
                      <a:schemeClr val="accent6">
                        <a:lumMod val="75000"/>
                      </a:schemeClr>
                    </a:solidFill>
                  </a:tcPr>
                </a:tc>
                <a:tc>
                  <a:txBody>
                    <a:bodyPr/>
                    <a:lstStyle/>
                    <a:p>
                      <a:pPr algn="ctr">
                        <a:buNone/>
                      </a:pPr>
                      <a:r>
                        <a:rPr lang="en-US" sz="1200" b="1">
                          <a:solidFill>
                            <a:schemeClr val="bg1"/>
                          </a:solidFill>
                          <a:effectLst/>
                        </a:rPr>
                        <a:t>Pct</a:t>
                      </a:r>
                    </a:p>
                  </a:txBody>
                  <a:tcPr marL="0" marR="0" marT="0" marB="0" anchor="ctr">
                    <a:solidFill>
                      <a:schemeClr val="accent6">
                        <a:lumMod val="75000"/>
                      </a:schemeClr>
                    </a:solidFill>
                  </a:tcPr>
                </a:tc>
                <a:extLst>
                  <a:ext uri="{0D108BD9-81ED-4DB2-BD59-A6C34878D82A}">
                    <a16:rowId xmlns:a16="http://schemas.microsoft.com/office/drawing/2014/main" val="450319202"/>
                  </a:ext>
                </a:extLst>
              </a:tr>
              <a:tr h="190500">
                <a:tc>
                  <a:txBody>
                    <a:bodyPr/>
                    <a:lstStyle/>
                    <a:p>
                      <a:pPr>
                        <a:buNone/>
                      </a:pPr>
                      <a:r>
                        <a:rPr lang="en-US" sz="1200" b="1">
                          <a:effectLst/>
                        </a:rPr>
                        <a:t>Customer Service Linked Accounts</a:t>
                      </a:r>
                    </a:p>
                  </a:txBody>
                  <a:tcPr marL="0" marR="0" marT="0" marB="0" anchor="ctr"/>
                </a:tc>
                <a:tc>
                  <a:txBody>
                    <a:bodyPr/>
                    <a:lstStyle/>
                    <a:p>
                      <a:pPr algn="ctr">
                        <a:buNone/>
                      </a:pPr>
                      <a:r>
                        <a:rPr lang="en-US" sz="1200">
                          <a:effectLst/>
                        </a:rPr>
                        <a:t>               541 </a:t>
                      </a:r>
                    </a:p>
                  </a:txBody>
                  <a:tcPr marL="0" marR="0" marT="0" marB="0" anchor="ctr"/>
                </a:tc>
                <a:tc>
                  <a:txBody>
                    <a:bodyPr/>
                    <a:lstStyle/>
                    <a:p>
                      <a:pPr algn="ctr">
                        <a:buNone/>
                      </a:pPr>
                      <a:r>
                        <a:rPr lang="en-US" sz="1200">
                          <a:effectLst/>
                        </a:rPr>
                        <a:t>1.90%</a:t>
                      </a:r>
                    </a:p>
                  </a:txBody>
                  <a:tcPr marL="0" marR="0" marT="0" marB="0" anchor="ctr"/>
                </a:tc>
                <a:extLst>
                  <a:ext uri="{0D108BD9-81ED-4DB2-BD59-A6C34878D82A}">
                    <a16:rowId xmlns:a16="http://schemas.microsoft.com/office/drawing/2014/main" val="3165592067"/>
                  </a:ext>
                </a:extLst>
              </a:tr>
              <a:tr h="190500">
                <a:tc>
                  <a:txBody>
                    <a:bodyPr/>
                    <a:lstStyle/>
                    <a:p>
                      <a:pPr>
                        <a:buNone/>
                      </a:pPr>
                      <a:r>
                        <a:rPr lang="en-US" sz="1200" b="1">
                          <a:effectLst/>
                        </a:rPr>
                        <a:t>Account Services (Collections)</a:t>
                      </a:r>
                    </a:p>
                  </a:txBody>
                  <a:tcPr marL="0" marR="0" marT="0" marB="0" anchor="ctr"/>
                </a:tc>
                <a:tc>
                  <a:txBody>
                    <a:bodyPr/>
                    <a:lstStyle/>
                    <a:p>
                      <a:pPr algn="ctr">
                        <a:buNone/>
                      </a:pPr>
                      <a:r>
                        <a:rPr lang="en-US" sz="1200">
                          <a:effectLst/>
                        </a:rPr>
                        <a:t>           1,094 </a:t>
                      </a:r>
                    </a:p>
                  </a:txBody>
                  <a:tcPr marL="0" marR="0" marT="0" marB="0" anchor="ctr"/>
                </a:tc>
                <a:tc>
                  <a:txBody>
                    <a:bodyPr/>
                    <a:lstStyle/>
                    <a:p>
                      <a:pPr algn="ctr">
                        <a:buNone/>
                      </a:pPr>
                      <a:r>
                        <a:rPr lang="en-US" sz="1200">
                          <a:effectLst/>
                        </a:rPr>
                        <a:t>3.83%</a:t>
                      </a:r>
                    </a:p>
                  </a:txBody>
                  <a:tcPr marL="0" marR="0" marT="0" marB="0" anchor="ctr"/>
                </a:tc>
                <a:extLst>
                  <a:ext uri="{0D108BD9-81ED-4DB2-BD59-A6C34878D82A}">
                    <a16:rowId xmlns:a16="http://schemas.microsoft.com/office/drawing/2014/main" val="262768946"/>
                  </a:ext>
                </a:extLst>
              </a:tr>
              <a:tr h="190500">
                <a:tc>
                  <a:txBody>
                    <a:bodyPr/>
                    <a:lstStyle/>
                    <a:p>
                      <a:pPr>
                        <a:buNone/>
                      </a:pPr>
                      <a:r>
                        <a:rPr lang="en-US" sz="1200" b="1">
                          <a:effectLst/>
                        </a:rPr>
                        <a:t>Utility Billing</a:t>
                      </a:r>
                    </a:p>
                  </a:txBody>
                  <a:tcPr marL="0" marR="0" marT="0" marB="0" anchor="ctr"/>
                </a:tc>
                <a:tc>
                  <a:txBody>
                    <a:bodyPr/>
                    <a:lstStyle/>
                    <a:p>
                      <a:pPr algn="ctr">
                        <a:buNone/>
                      </a:pPr>
                      <a:r>
                        <a:rPr lang="en-US" sz="1200">
                          <a:effectLst/>
                        </a:rPr>
                        <a:t>         11,541 </a:t>
                      </a:r>
                    </a:p>
                  </a:txBody>
                  <a:tcPr marL="0" marR="0" marT="0" marB="0" anchor="ctr"/>
                </a:tc>
                <a:tc>
                  <a:txBody>
                    <a:bodyPr/>
                    <a:lstStyle/>
                    <a:p>
                      <a:pPr algn="ctr">
                        <a:buNone/>
                      </a:pPr>
                      <a:r>
                        <a:rPr lang="en-US" sz="1200">
                          <a:effectLst/>
                        </a:rPr>
                        <a:t>40.45%</a:t>
                      </a:r>
                    </a:p>
                  </a:txBody>
                  <a:tcPr marL="0" marR="0" marT="0" marB="0" anchor="ctr"/>
                </a:tc>
                <a:extLst>
                  <a:ext uri="{0D108BD9-81ED-4DB2-BD59-A6C34878D82A}">
                    <a16:rowId xmlns:a16="http://schemas.microsoft.com/office/drawing/2014/main" val="3398359850"/>
                  </a:ext>
                </a:extLst>
              </a:tr>
              <a:tr h="190500">
                <a:tc>
                  <a:txBody>
                    <a:bodyPr/>
                    <a:lstStyle/>
                    <a:p>
                      <a:pPr>
                        <a:buNone/>
                      </a:pPr>
                      <a:r>
                        <a:rPr lang="en-US" sz="1200" b="1">
                          <a:effectLst/>
                        </a:rPr>
                        <a:t>Customer Service</a:t>
                      </a:r>
                    </a:p>
                  </a:txBody>
                  <a:tcPr marL="0" marR="0" marT="0" marB="0" anchor="ctr"/>
                </a:tc>
                <a:tc>
                  <a:txBody>
                    <a:bodyPr/>
                    <a:lstStyle/>
                    <a:p>
                      <a:pPr algn="ctr">
                        <a:buNone/>
                      </a:pPr>
                      <a:r>
                        <a:rPr lang="en-US" sz="1200">
                          <a:effectLst/>
                        </a:rPr>
                        <a:t>           8,234 </a:t>
                      </a:r>
                    </a:p>
                  </a:txBody>
                  <a:tcPr marL="0" marR="0" marT="0" marB="0" anchor="ctr"/>
                </a:tc>
                <a:tc>
                  <a:txBody>
                    <a:bodyPr/>
                    <a:lstStyle/>
                    <a:p>
                      <a:pPr algn="ctr">
                        <a:buNone/>
                      </a:pPr>
                      <a:r>
                        <a:rPr lang="en-US" sz="1200">
                          <a:effectLst/>
                        </a:rPr>
                        <a:t>28.86%</a:t>
                      </a:r>
                    </a:p>
                  </a:txBody>
                  <a:tcPr marL="0" marR="0" marT="0" marB="0" anchor="ctr"/>
                </a:tc>
                <a:extLst>
                  <a:ext uri="{0D108BD9-81ED-4DB2-BD59-A6C34878D82A}">
                    <a16:rowId xmlns:a16="http://schemas.microsoft.com/office/drawing/2014/main" val="1850879212"/>
                  </a:ext>
                </a:extLst>
              </a:tr>
              <a:tr h="190500">
                <a:tc>
                  <a:txBody>
                    <a:bodyPr/>
                    <a:lstStyle/>
                    <a:p>
                      <a:pPr>
                        <a:buNone/>
                      </a:pPr>
                      <a:r>
                        <a:rPr lang="en-US" sz="1200" b="1">
                          <a:effectLst/>
                        </a:rPr>
                        <a:t>Earned Income Tax</a:t>
                      </a:r>
                    </a:p>
                  </a:txBody>
                  <a:tcPr marL="0" marR="0" marT="0" marB="0" anchor="ctr"/>
                </a:tc>
                <a:tc>
                  <a:txBody>
                    <a:bodyPr/>
                    <a:lstStyle/>
                    <a:p>
                      <a:pPr algn="ctr">
                        <a:buNone/>
                      </a:pPr>
                      <a:r>
                        <a:rPr lang="en-US" sz="1200">
                          <a:effectLst/>
                        </a:rPr>
                        <a:t>               704 </a:t>
                      </a:r>
                    </a:p>
                  </a:txBody>
                  <a:tcPr marL="0" marR="0" marT="0" marB="0" anchor="ctr"/>
                </a:tc>
                <a:tc>
                  <a:txBody>
                    <a:bodyPr/>
                    <a:lstStyle/>
                    <a:p>
                      <a:pPr algn="ctr">
                        <a:buNone/>
                      </a:pPr>
                      <a:r>
                        <a:rPr lang="en-US" sz="1200">
                          <a:effectLst/>
                        </a:rPr>
                        <a:t>2.47%</a:t>
                      </a:r>
                    </a:p>
                  </a:txBody>
                  <a:tcPr marL="0" marR="0" marT="0" marB="0" anchor="ctr"/>
                </a:tc>
                <a:extLst>
                  <a:ext uri="{0D108BD9-81ED-4DB2-BD59-A6C34878D82A}">
                    <a16:rowId xmlns:a16="http://schemas.microsoft.com/office/drawing/2014/main" val="3884523805"/>
                  </a:ext>
                </a:extLst>
              </a:tr>
              <a:tr h="190500">
                <a:tc>
                  <a:txBody>
                    <a:bodyPr/>
                    <a:lstStyle/>
                    <a:p>
                      <a:pPr>
                        <a:buNone/>
                      </a:pPr>
                      <a:r>
                        <a:rPr lang="en-US" sz="1200" b="1">
                          <a:effectLst/>
                        </a:rPr>
                        <a:t>Parking Enforcement</a:t>
                      </a:r>
                    </a:p>
                  </a:txBody>
                  <a:tcPr marL="0" marR="0" marT="0" marB="0" anchor="ctr"/>
                </a:tc>
                <a:tc>
                  <a:txBody>
                    <a:bodyPr/>
                    <a:lstStyle/>
                    <a:p>
                      <a:pPr algn="ctr">
                        <a:buNone/>
                      </a:pPr>
                      <a:r>
                        <a:rPr lang="en-US" sz="1200">
                          <a:effectLst/>
                        </a:rPr>
                        <a:t>           3,709 </a:t>
                      </a:r>
                    </a:p>
                  </a:txBody>
                  <a:tcPr marL="0" marR="0" marT="0" marB="0" anchor="ctr"/>
                </a:tc>
                <a:tc>
                  <a:txBody>
                    <a:bodyPr/>
                    <a:lstStyle/>
                    <a:p>
                      <a:pPr algn="ctr">
                        <a:buNone/>
                      </a:pPr>
                      <a:r>
                        <a:rPr lang="en-US" sz="1200">
                          <a:effectLst/>
                        </a:rPr>
                        <a:t>13.00%</a:t>
                      </a:r>
                    </a:p>
                  </a:txBody>
                  <a:tcPr marL="0" marR="0" marT="0" marB="0" anchor="ctr"/>
                </a:tc>
                <a:extLst>
                  <a:ext uri="{0D108BD9-81ED-4DB2-BD59-A6C34878D82A}">
                    <a16:rowId xmlns:a16="http://schemas.microsoft.com/office/drawing/2014/main" val="2141632395"/>
                  </a:ext>
                </a:extLst>
              </a:tr>
              <a:tr h="190500">
                <a:tc>
                  <a:txBody>
                    <a:bodyPr/>
                    <a:lstStyle/>
                    <a:p>
                      <a:pPr>
                        <a:buNone/>
                      </a:pPr>
                      <a:r>
                        <a:rPr lang="en-US" sz="1200" b="1">
                          <a:effectLst/>
                        </a:rPr>
                        <a:t>Property Tax</a:t>
                      </a:r>
                    </a:p>
                  </a:txBody>
                  <a:tcPr marL="0" marR="0" marT="0" marB="0" anchor="ctr"/>
                </a:tc>
                <a:tc>
                  <a:txBody>
                    <a:bodyPr/>
                    <a:lstStyle/>
                    <a:p>
                      <a:pPr algn="ctr">
                        <a:buNone/>
                      </a:pPr>
                      <a:r>
                        <a:rPr lang="en-US" sz="1200">
                          <a:effectLst/>
                        </a:rPr>
                        <a:t>           2,712 </a:t>
                      </a:r>
                    </a:p>
                  </a:txBody>
                  <a:tcPr marL="0" marR="0" marT="0" marB="0" anchor="ctr"/>
                </a:tc>
                <a:tc>
                  <a:txBody>
                    <a:bodyPr/>
                    <a:lstStyle/>
                    <a:p>
                      <a:pPr algn="ctr">
                        <a:buNone/>
                      </a:pPr>
                      <a:r>
                        <a:rPr lang="en-US" sz="1200">
                          <a:effectLst/>
                        </a:rPr>
                        <a:t>9.50%</a:t>
                      </a:r>
                    </a:p>
                  </a:txBody>
                  <a:tcPr marL="0" marR="0" marT="0" marB="0" anchor="ctr"/>
                </a:tc>
                <a:extLst>
                  <a:ext uri="{0D108BD9-81ED-4DB2-BD59-A6C34878D82A}">
                    <a16:rowId xmlns:a16="http://schemas.microsoft.com/office/drawing/2014/main" val="2743674097"/>
                  </a:ext>
                </a:extLst>
              </a:tr>
              <a:tr h="190500">
                <a:tc>
                  <a:txBody>
                    <a:bodyPr/>
                    <a:lstStyle/>
                    <a:p>
                      <a:pPr>
                        <a:buNone/>
                      </a:pPr>
                      <a:r>
                        <a:rPr lang="en-US" sz="1200" b="1">
                          <a:effectLst/>
                        </a:rPr>
                        <a:t>Total</a:t>
                      </a:r>
                    </a:p>
                  </a:txBody>
                  <a:tcPr marL="0" marR="0" marT="0" marB="0" anchor="ctr"/>
                </a:tc>
                <a:tc>
                  <a:txBody>
                    <a:bodyPr/>
                    <a:lstStyle/>
                    <a:p>
                      <a:pPr algn="ctr">
                        <a:buNone/>
                      </a:pPr>
                      <a:r>
                        <a:rPr lang="en-US" sz="1200">
                          <a:effectLst/>
                        </a:rPr>
                        <a:t>         28,535 </a:t>
                      </a:r>
                    </a:p>
                  </a:txBody>
                  <a:tcPr marL="0" marR="0" marT="0" marB="0" anchor="ctr"/>
                </a:tc>
                <a:tc>
                  <a:txBody>
                    <a:bodyPr/>
                    <a:lstStyle/>
                    <a:p>
                      <a:pPr algn="ctr">
                        <a:buNone/>
                      </a:pPr>
                      <a:r>
                        <a:rPr lang="en-US" sz="1200">
                          <a:effectLst/>
                        </a:rPr>
                        <a:t>100.00%</a:t>
                      </a:r>
                    </a:p>
                  </a:txBody>
                  <a:tcPr marL="0" marR="0" marT="0" marB="0" anchor="ctr"/>
                </a:tc>
                <a:extLst>
                  <a:ext uri="{0D108BD9-81ED-4DB2-BD59-A6C34878D82A}">
                    <a16:rowId xmlns:a16="http://schemas.microsoft.com/office/drawing/2014/main" val="4121673014"/>
                  </a:ext>
                </a:extLst>
              </a:tr>
            </a:tbl>
          </a:graphicData>
        </a:graphic>
      </p:graphicFrame>
    </p:spTree>
    <p:extLst>
      <p:ext uri="{BB962C8B-B14F-4D97-AF65-F5344CB8AC3E}">
        <p14:creationId xmlns:p14="http://schemas.microsoft.com/office/powerpoint/2010/main" val="1277304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199356" y="525875"/>
            <a:ext cx="9115041" cy="1015634"/>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endParaRPr lang="en-US" sz="2000" b="1" dirty="0"/>
          </a:p>
          <a:p>
            <a:pPr marL="0" lvl="1"/>
            <a:r>
              <a:rPr lang="en-US" sz="2000" b="1" dirty="0"/>
              <a:t>Question 10.</a:t>
            </a:r>
          </a:p>
          <a:p>
            <a:pPr marL="0" lvl="1"/>
            <a:endParaRPr lang="en-US" sz="2000" b="1" dirty="0"/>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30</a:t>
            </a:fld>
            <a:endParaRPr lang="en-US"/>
          </a:p>
        </p:txBody>
      </p:sp>
      <p:sp>
        <p:nvSpPr>
          <p:cNvPr id="5" name="TextBox 4">
            <a:extLst>
              <a:ext uri="{FF2B5EF4-FFF2-40B4-BE49-F238E27FC236}">
                <a16:creationId xmlns:a16="http://schemas.microsoft.com/office/drawing/2014/main" id="{0E9975D2-6287-CDB5-2FE6-2DED025BE98A}"/>
              </a:ext>
            </a:extLst>
          </p:cNvPr>
          <p:cNvSpPr txBox="1"/>
          <p:nvPr/>
        </p:nvSpPr>
        <p:spPr>
          <a:xfrm>
            <a:off x="552450" y="1109752"/>
            <a:ext cx="10801350" cy="4801314"/>
          </a:xfrm>
          <a:prstGeom prst="rect">
            <a:avLst/>
          </a:prstGeom>
          <a:noFill/>
        </p:spPr>
        <p:txBody>
          <a:bodyPr wrap="square" lIns="91440" tIns="45720" rIns="91440" bIns="45720" anchor="t">
            <a:spAutoFit/>
          </a:bodyPr>
          <a:lstStyle/>
          <a:p>
            <a:r>
              <a:rPr lang="en-US" sz="1800" b="0" i="0" u="none" strike="noStrike" baseline="0" dirty="0">
                <a:solidFill>
                  <a:srgbClr val="000000"/>
                </a:solidFill>
                <a:latin typeface="Calibri"/>
                <a:ea typeface="Calibri"/>
                <a:cs typeface="Calibri"/>
              </a:rPr>
              <a:t>Please share how the city administers the budgeted funding allocations for Commissions totaling </a:t>
            </a:r>
            <a:r>
              <a:rPr lang="en-US" sz="1800" b="1" i="0" u="none" strike="noStrike" baseline="0" dirty="0">
                <a:solidFill>
                  <a:srgbClr val="000000"/>
                </a:solidFill>
                <a:latin typeface="Calibri"/>
                <a:ea typeface="Calibri"/>
                <a:cs typeface="Calibri"/>
              </a:rPr>
              <a:t>$3.1M</a:t>
            </a:r>
            <a:r>
              <a:rPr lang="en-US" sz="1800" b="0" i="0" u="none" strike="noStrike" baseline="0" dirty="0">
                <a:solidFill>
                  <a:srgbClr val="000000"/>
                </a:solidFill>
                <a:latin typeface="Calibri"/>
                <a:ea typeface="Calibri"/>
                <a:cs typeface="Calibri"/>
              </a:rPr>
              <a:t>, </a:t>
            </a:r>
          </a:p>
          <a:p>
            <a:r>
              <a:rPr lang="en-US" sz="1800" b="0" i="0" u="none" strike="noStrike" baseline="0" dirty="0">
                <a:solidFill>
                  <a:srgbClr val="000000"/>
                </a:solidFill>
                <a:latin typeface="Calibri"/>
                <a:ea typeface="Calibri"/>
                <a:cs typeface="Calibri"/>
              </a:rPr>
              <a:t>up </a:t>
            </a:r>
            <a:r>
              <a:rPr lang="en-US" sz="1800" b="1" i="0" u="none" strike="noStrike" baseline="0" dirty="0">
                <a:solidFill>
                  <a:srgbClr val="000000"/>
                </a:solidFill>
                <a:latin typeface="Calibri"/>
                <a:ea typeface="Calibri"/>
                <a:cs typeface="Calibri"/>
              </a:rPr>
              <a:t>$247K </a:t>
            </a:r>
            <a:r>
              <a:rPr lang="en-US" sz="1800" b="0" i="0" u="none" strike="noStrike" baseline="0" dirty="0">
                <a:solidFill>
                  <a:srgbClr val="000000"/>
                </a:solidFill>
                <a:latin typeface="Calibri"/>
                <a:ea typeface="Calibri"/>
                <a:cs typeface="Calibri"/>
              </a:rPr>
              <a:t>over the prior year’s budget.</a:t>
            </a:r>
          </a:p>
          <a:p>
            <a:pPr lvl="1"/>
            <a:r>
              <a:rPr lang="en-US" dirty="0"/>
              <a:t>a. Specify vendor name, length of contract, amount, scope and purpose. </a:t>
            </a:r>
          </a:p>
          <a:p>
            <a:pPr lvl="1"/>
            <a:r>
              <a:rPr lang="en-US" dirty="0"/>
              <a:t>b. Specify if any vendors are DBE’s. </a:t>
            </a:r>
          </a:p>
          <a:p>
            <a:pPr lvl="1"/>
            <a:r>
              <a:rPr lang="en-US" dirty="0"/>
              <a:t>c. Specify statistics for FY2025 to date on number of red-light tickets (video enforcement)      </a:t>
            </a:r>
          </a:p>
          <a:p>
            <a:pPr lvl="1"/>
            <a:r>
              <a:rPr lang="en-US" dirty="0"/>
              <a:t>    issued/paid/outstanding per year and the number of vehicles booted and towed. </a:t>
            </a:r>
          </a:p>
          <a:p>
            <a:pPr lvl="1"/>
            <a:r>
              <a:rPr lang="en-US" dirty="0"/>
              <a:t>d. Specify the number of redlight cameras down during CY2025, and year to date CY2026, and specify any  </a:t>
            </a:r>
          </a:p>
          <a:p>
            <a:pPr lvl="1"/>
            <a:r>
              <a:rPr lang="en-US" dirty="0"/>
              <a:t>     impact on revenue. </a:t>
            </a:r>
          </a:p>
          <a:p>
            <a:pPr lvl="1"/>
            <a:r>
              <a:rPr lang="en-US" dirty="0"/>
              <a:t>e. Specify the ROI for the commissions categories. </a:t>
            </a:r>
          </a:p>
          <a:p>
            <a:endParaRPr lang="en-US" dirty="0"/>
          </a:p>
          <a:p>
            <a:r>
              <a:rPr lang="en-US" b="1" dirty="0">
                <a:solidFill>
                  <a:srgbClr val="000000"/>
                </a:solidFill>
                <a:latin typeface="Calibri"/>
                <a:ea typeface="Calibri"/>
                <a:cs typeface="Calibri"/>
              </a:rPr>
              <a:t>The Department contracts with third party firms to assist in the collection of delinquent revenues. There is a direct relationship between the investment in these contracts and the amount of revenue recovered. Please keep in mind that the cost of the service must be budgeted independently of the revenues recovered (in other words, the cost of service is not netted out of the revenues before we receive them).  </a:t>
            </a:r>
            <a:endParaRPr lang="en-US" sz="1800" b="1" i="0" u="none" strike="noStrike" baseline="0" dirty="0">
              <a:solidFill>
                <a:srgbClr val="000000"/>
              </a:solidFill>
              <a:latin typeface="Calibri"/>
              <a:ea typeface="Calibri"/>
              <a:cs typeface="Calibri"/>
            </a:endParaRPr>
          </a:p>
          <a:p>
            <a:endParaRPr lang="en-US" b="1" dirty="0">
              <a:solidFill>
                <a:srgbClr val="000000"/>
              </a:solidFill>
              <a:latin typeface="Calibri"/>
              <a:ea typeface="Calibri"/>
              <a:cs typeface="Calibri"/>
            </a:endParaRPr>
          </a:p>
          <a:p>
            <a:r>
              <a:rPr lang="en-US" b="1" dirty="0">
                <a:solidFill>
                  <a:srgbClr val="000000"/>
                </a:solidFill>
                <a:latin typeface="Calibri"/>
                <a:ea typeface="Calibri"/>
                <a:cs typeface="Calibri"/>
              </a:rPr>
              <a:t>We offer a table below to describe these relationships.</a:t>
            </a:r>
          </a:p>
          <a:p>
            <a:endParaRPr lang="en-US" dirty="0">
              <a:solidFill>
                <a:srgbClr val="000000"/>
              </a:solidFill>
              <a:latin typeface="Calibri"/>
              <a:ea typeface="Calibri"/>
              <a:cs typeface="Calibri"/>
            </a:endParaRPr>
          </a:p>
        </p:txBody>
      </p:sp>
    </p:spTree>
    <p:extLst>
      <p:ext uri="{BB962C8B-B14F-4D97-AF65-F5344CB8AC3E}">
        <p14:creationId xmlns:p14="http://schemas.microsoft.com/office/powerpoint/2010/main" val="1479139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0BECC-4251-CD42-ECBB-40947EBBE12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8EF4DC-E8BB-D442-BAE1-5FB35A161DD1}"/>
              </a:ext>
            </a:extLst>
          </p:cNvPr>
          <p:cNvSpPr>
            <a:spLocks noGrp="1"/>
          </p:cNvSpPr>
          <p:nvPr>
            <p:ph type="sldNum" sz="quarter" idx="12"/>
          </p:nvPr>
        </p:nvSpPr>
        <p:spPr/>
        <p:txBody>
          <a:bodyPr/>
          <a:lstStyle/>
          <a:p>
            <a:fld id="{EA92FC10-7FA6-42BC-9A9E-94AE6167F2C9}" type="slidenum">
              <a:rPr lang="en-US" smtClean="0"/>
              <a:t>31</a:t>
            </a:fld>
            <a:endParaRPr lang="en-US"/>
          </a:p>
        </p:txBody>
      </p:sp>
      <p:sp>
        <p:nvSpPr>
          <p:cNvPr id="7" name="Rectangle 6">
            <a:extLst>
              <a:ext uri="{FF2B5EF4-FFF2-40B4-BE49-F238E27FC236}">
                <a16:creationId xmlns:a16="http://schemas.microsoft.com/office/drawing/2014/main" id="{30AF71DA-4B60-DEA5-8CF3-2E8C67B5D14C}"/>
              </a:ext>
            </a:extLst>
          </p:cNvPr>
          <p:cNvSpPr>
            <a:spLocks noChangeArrowheads="1"/>
          </p:cNvSpPr>
          <p:nvPr/>
        </p:nvSpPr>
        <p:spPr bwMode="auto">
          <a:xfrm>
            <a:off x="199356" y="833651"/>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10.</a:t>
            </a:r>
          </a:p>
        </p:txBody>
      </p:sp>
      <p:graphicFrame>
        <p:nvGraphicFramePr>
          <p:cNvPr id="3" name="Table 2">
            <a:extLst>
              <a:ext uri="{FF2B5EF4-FFF2-40B4-BE49-F238E27FC236}">
                <a16:creationId xmlns:a16="http://schemas.microsoft.com/office/drawing/2014/main" id="{F8E8F17A-E256-B57B-E517-C31AB9DBA659}"/>
              </a:ext>
            </a:extLst>
          </p:cNvPr>
          <p:cNvGraphicFramePr>
            <a:graphicFrameLocks noGrp="1"/>
          </p:cNvGraphicFramePr>
          <p:nvPr>
            <p:extLst>
              <p:ext uri="{D42A27DB-BD31-4B8C-83A1-F6EECF244321}">
                <p14:modId xmlns:p14="http://schemas.microsoft.com/office/powerpoint/2010/main" val="2390862664"/>
              </p:ext>
            </p:extLst>
          </p:nvPr>
        </p:nvGraphicFramePr>
        <p:xfrm>
          <a:off x="1672166" y="1174750"/>
          <a:ext cx="8309900" cy="947643"/>
        </p:xfrm>
        <a:graphic>
          <a:graphicData uri="http://schemas.openxmlformats.org/drawingml/2006/table">
            <a:tbl>
              <a:tblPr/>
              <a:tblGrid>
                <a:gridCol w="2338285">
                  <a:extLst>
                    <a:ext uri="{9D8B030D-6E8A-4147-A177-3AD203B41FA5}">
                      <a16:colId xmlns:a16="http://schemas.microsoft.com/office/drawing/2014/main" val="2800304797"/>
                    </a:ext>
                  </a:extLst>
                </a:gridCol>
                <a:gridCol w="2116804">
                  <a:extLst>
                    <a:ext uri="{9D8B030D-6E8A-4147-A177-3AD203B41FA5}">
                      <a16:colId xmlns:a16="http://schemas.microsoft.com/office/drawing/2014/main" val="3141273061"/>
                    </a:ext>
                  </a:extLst>
                </a:gridCol>
                <a:gridCol w="2116804">
                  <a:extLst>
                    <a:ext uri="{9D8B030D-6E8A-4147-A177-3AD203B41FA5}">
                      <a16:colId xmlns:a16="http://schemas.microsoft.com/office/drawing/2014/main" val="2349572470"/>
                    </a:ext>
                  </a:extLst>
                </a:gridCol>
                <a:gridCol w="1738007">
                  <a:extLst>
                    <a:ext uri="{9D8B030D-6E8A-4147-A177-3AD203B41FA5}">
                      <a16:colId xmlns:a16="http://schemas.microsoft.com/office/drawing/2014/main" val="3406980526"/>
                    </a:ext>
                  </a:extLst>
                </a:gridCol>
              </a:tblGrid>
              <a:tr h="233986">
                <a:tc>
                  <a:txBody>
                    <a:bodyPr/>
                    <a:lstStyle/>
                    <a:p>
                      <a:pPr algn="ctr" fontAlgn="ctr">
                        <a:buNone/>
                      </a:pPr>
                      <a:r>
                        <a:rPr lang="en-US" sz="1400" b="1" i="0" u="none" strike="noStrike">
                          <a:solidFill>
                            <a:srgbClr val="FFFFFF"/>
                          </a:solidFill>
                          <a:effectLst/>
                          <a:latin typeface="Aptos Narrow"/>
                        </a:rPr>
                        <a:t>ACCOUNT LINE</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3C7D22"/>
                    </a:solidFill>
                  </a:tcPr>
                </a:tc>
                <a:tc>
                  <a:txBody>
                    <a:bodyPr/>
                    <a:lstStyle/>
                    <a:p>
                      <a:pPr algn="ctr" fontAlgn="ctr">
                        <a:buNone/>
                      </a:pPr>
                      <a:r>
                        <a:rPr lang="en-US" sz="1400" b="1" i="0" u="none" strike="noStrike">
                          <a:solidFill>
                            <a:srgbClr val="FFFFFF"/>
                          </a:solidFill>
                          <a:effectLst/>
                          <a:latin typeface="Aptos Narrow"/>
                        </a:rPr>
                        <a:t>FY2026 BUDGET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3C7D22"/>
                    </a:solidFill>
                  </a:tcPr>
                </a:tc>
                <a:tc>
                  <a:txBody>
                    <a:bodyPr/>
                    <a:lstStyle/>
                    <a:p>
                      <a:pPr algn="ctr" fontAlgn="ctr">
                        <a:buNone/>
                      </a:pPr>
                      <a:r>
                        <a:rPr lang="en-US" sz="1400" b="1" i="0" u="none" strike="noStrike">
                          <a:solidFill>
                            <a:srgbClr val="FFFFFF"/>
                          </a:solidFill>
                          <a:effectLst/>
                          <a:latin typeface="Aptos Narrow"/>
                        </a:rPr>
                        <a:t>FY2027 PROPOSED</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3C7D22"/>
                    </a:solidFill>
                  </a:tcPr>
                </a:tc>
                <a:tc>
                  <a:txBody>
                    <a:bodyPr/>
                    <a:lstStyle/>
                    <a:p>
                      <a:pPr algn="ctr" fontAlgn="ctr">
                        <a:buNone/>
                      </a:pPr>
                      <a:r>
                        <a:rPr lang="en-US" sz="1400" b="1" i="0" u="none" strike="noStrike">
                          <a:solidFill>
                            <a:srgbClr val="FFFFFF"/>
                          </a:solidFill>
                          <a:effectLst/>
                          <a:latin typeface="Aptos Narrow"/>
                        </a:rPr>
                        <a:t>Change</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C7D22"/>
                    </a:solidFill>
                  </a:tcPr>
                </a:tc>
                <a:extLst>
                  <a:ext uri="{0D108BD9-81ED-4DB2-BD59-A6C34878D82A}">
                    <a16:rowId xmlns:a16="http://schemas.microsoft.com/office/drawing/2014/main" val="2614962203"/>
                  </a:ext>
                </a:extLst>
              </a:tr>
              <a:tr h="233986">
                <a:tc>
                  <a:txBody>
                    <a:bodyPr/>
                    <a:lstStyle/>
                    <a:p>
                      <a:pPr algn="l" fontAlgn="b">
                        <a:buNone/>
                      </a:pPr>
                      <a:r>
                        <a:rPr lang="en-US" sz="1400" b="0" i="0" u="none" strike="noStrike">
                          <a:solidFill>
                            <a:srgbClr val="000000"/>
                          </a:solidFill>
                          <a:effectLst/>
                          <a:latin typeface="Aptos Narrow"/>
                        </a:rPr>
                        <a:t>Parking Citations Commissions</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buNone/>
                      </a:pPr>
                      <a:r>
                        <a:rPr lang="en-US" sz="1400" b="0" i="0" u="none" strike="noStrike">
                          <a:solidFill>
                            <a:srgbClr val="000000"/>
                          </a:solidFill>
                          <a:effectLst/>
                          <a:latin typeface="Aptos Narrow"/>
                        </a:rPr>
                        <a:t> $              990,000.00 </a:t>
                      </a:r>
                    </a:p>
                  </a:txBody>
                  <a:tcPr marL="9525" marR="9525" marT="9525"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Aptos Narrow"/>
                        </a:rPr>
                        <a:t> $           1,104,750.00 </a:t>
                      </a:r>
                    </a:p>
                  </a:txBody>
                  <a:tcPr marL="9525" marR="9525" marT="9525"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Aptos Narrow"/>
                        </a:rPr>
                        <a:t> $       114,750.00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052449053"/>
                  </a:ext>
                </a:extLst>
              </a:tr>
              <a:tr h="233986">
                <a:tc>
                  <a:txBody>
                    <a:bodyPr/>
                    <a:lstStyle/>
                    <a:p>
                      <a:pPr algn="l" fontAlgn="b">
                        <a:buNone/>
                      </a:pPr>
                      <a:r>
                        <a:rPr lang="en-US" sz="1400" b="0" i="0" u="none" strike="noStrike">
                          <a:solidFill>
                            <a:srgbClr val="000000"/>
                          </a:solidFill>
                          <a:effectLst/>
                          <a:latin typeface="Aptos Narrow"/>
                        </a:rPr>
                        <a:t>Red Light Commissions</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buNone/>
                      </a:pPr>
                      <a:r>
                        <a:rPr lang="en-US" sz="1400" b="0" i="0" u="none" strike="noStrike">
                          <a:solidFill>
                            <a:srgbClr val="000000"/>
                          </a:solidFill>
                          <a:effectLst/>
                          <a:latin typeface="Aptos Narrow"/>
                        </a:rPr>
                        <a:t> $           1,853,702.00 </a:t>
                      </a:r>
                    </a:p>
                  </a:txBody>
                  <a:tcPr marL="9525" marR="9525" marT="9525"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Aptos Narrow"/>
                        </a:rPr>
                        <a:t> $           1,995,744.00 </a:t>
                      </a:r>
                    </a:p>
                  </a:txBody>
                  <a:tcPr marL="9525" marR="9525" marT="9525"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Aptos Narrow"/>
                        </a:rPr>
                        <a:t> $       142,042.00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767848438"/>
                  </a:ext>
                </a:extLst>
              </a:tr>
              <a:tr h="245685">
                <a:tc>
                  <a:txBody>
                    <a:bodyPr/>
                    <a:lstStyle/>
                    <a:p>
                      <a:pPr algn="l" fontAlgn="b">
                        <a:buNone/>
                      </a:pPr>
                      <a:endParaRPr lang="en-US" sz="1400" b="1" i="0" u="none" strike="noStrike">
                        <a:solidFill>
                          <a:srgbClr val="FFFFFF"/>
                        </a:solidFill>
                        <a:effectLst/>
                        <a:latin typeface="Aptos Narrow"/>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1" i="0" u="none" strike="noStrike">
                          <a:solidFill>
                            <a:srgbClr val="000000"/>
                          </a:solidFill>
                          <a:effectLst/>
                          <a:latin typeface="Aptos Narrow"/>
                        </a:rPr>
                        <a:t> $           2,843,702.00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1" i="0" u="none" strike="noStrike">
                          <a:solidFill>
                            <a:srgbClr val="000000"/>
                          </a:solidFill>
                          <a:effectLst/>
                          <a:latin typeface="Aptos Narrow"/>
                        </a:rPr>
                        <a:t> $           3,100,494.00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DAF2D0"/>
                    </a:solidFill>
                  </a:tcPr>
                </a:tc>
                <a:tc>
                  <a:txBody>
                    <a:bodyPr/>
                    <a:lstStyle/>
                    <a:p>
                      <a:pPr algn="r" fontAlgn="b">
                        <a:buNone/>
                      </a:pPr>
                      <a:r>
                        <a:rPr lang="en-US" sz="1400" b="1" i="0" u="none" strike="noStrike">
                          <a:solidFill>
                            <a:srgbClr val="000000"/>
                          </a:solidFill>
                          <a:effectLst/>
                          <a:latin typeface="Aptos Narrow"/>
                        </a:rPr>
                        <a:t> $       256,792.00 </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929920908"/>
                  </a:ext>
                </a:extLst>
              </a:tr>
            </a:tbl>
          </a:graphicData>
        </a:graphic>
      </p:graphicFrame>
      <p:graphicFrame>
        <p:nvGraphicFramePr>
          <p:cNvPr id="8" name="Table 7">
            <a:extLst>
              <a:ext uri="{FF2B5EF4-FFF2-40B4-BE49-F238E27FC236}">
                <a16:creationId xmlns:a16="http://schemas.microsoft.com/office/drawing/2014/main" id="{3FDF0F83-BD06-98BB-43DF-4F59C6C224E0}"/>
              </a:ext>
            </a:extLst>
          </p:cNvPr>
          <p:cNvGraphicFramePr>
            <a:graphicFrameLocks noGrp="1"/>
          </p:cNvGraphicFramePr>
          <p:nvPr>
            <p:extLst>
              <p:ext uri="{D42A27DB-BD31-4B8C-83A1-F6EECF244321}">
                <p14:modId xmlns:p14="http://schemas.microsoft.com/office/powerpoint/2010/main" val="1744050832"/>
              </p:ext>
            </p:extLst>
          </p:nvPr>
        </p:nvGraphicFramePr>
        <p:xfrm>
          <a:off x="838200" y="2395030"/>
          <a:ext cx="10515600" cy="4053396"/>
        </p:xfrm>
        <a:graphic>
          <a:graphicData uri="http://schemas.openxmlformats.org/drawingml/2006/table">
            <a:tbl>
              <a:tblPr/>
              <a:tblGrid>
                <a:gridCol w="1048284">
                  <a:extLst>
                    <a:ext uri="{9D8B030D-6E8A-4147-A177-3AD203B41FA5}">
                      <a16:colId xmlns:a16="http://schemas.microsoft.com/office/drawing/2014/main" val="1675665364"/>
                    </a:ext>
                  </a:extLst>
                </a:gridCol>
                <a:gridCol w="1179320">
                  <a:extLst>
                    <a:ext uri="{9D8B030D-6E8A-4147-A177-3AD203B41FA5}">
                      <a16:colId xmlns:a16="http://schemas.microsoft.com/office/drawing/2014/main" val="3361827695"/>
                    </a:ext>
                  </a:extLst>
                </a:gridCol>
                <a:gridCol w="1845417">
                  <a:extLst>
                    <a:ext uri="{9D8B030D-6E8A-4147-A177-3AD203B41FA5}">
                      <a16:colId xmlns:a16="http://schemas.microsoft.com/office/drawing/2014/main" val="3996106169"/>
                    </a:ext>
                  </a:extLst>
                </a:gridCol>
                <a:gridCol w="1812658">
                  <a:extLst>
                    <a:ext uri="{9D8B030D-6E8A-4147-A177-3AD203B41FA5}">
                      <a16:colId xmlns:a16="http://schemas.microsoft.com/office/drawing/2014/main" val="1930389007"/>
                    </a:ext>
                  </a:extLst>
                </a:gridCol>
                <a:gridCol w="2496321">
                  <a:extLst>
                    <a:ext uri="{9D8B030D-6E8A-4147-A177-3AD203B41FA5}">
                      <a16:colId xmlns:a16="http://schemas.microsoft.com/office/drawing/2014/main" val="713894343"/>
                    </a:ext>
                  </a:extLst>
                </a:gridCol>
                <a:gridCol w="2133600">
                  <a:extLst>
                    <a:ext uri="{9D8B030D-6E8A-4147-A177-3AD203B41FA5}">
                      <a16:colId xmlns:a16="http://schemas.microsoft.com/office/drawing/2014/main" val="1073143740"/>
                    </a:ext>
                  </a:extLst>
                </a:gridCol>
              </a:tblGrid>
              <a:tr h="409098">
                <a:tc>
                  <a:txBody>
                    <a:bodyPr/>
                    <a:lstStyle/>
                    <a:p>
                      <a:pPr algn="ctr" fontAlgn="ctr">
                        <a:buNone/>
                      </a:pPr>
                      <a:r>
                        <a:rPr lang="en-US" sz="1200" b="1" i="0" u="none" strike="noStrike">
                          <a:solidFill>
                            <a:srgbClr val="FFFFFF"/>
                          </a:solidFill>
                          <a:effectLst/>
                          <a:latin typeface="Aptos Narrow" panose="020B0004020202020204" pitchFamily="34" charset="0"/>
                        </a:rPr>
                        <a:t>Revenue Source </a:t>
                      </a:r>
                    </a:p>
                  </a:txBody>
                  <a:tcPr marL="8190" marR="8190" marT="819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a:txBody>
                    <a:bodyPr/>
                    <a:lstStyle/>
                    <a:p>
                      <a:pPr algn="ctr" fontAlgn="ctr">
                        <a:buNone/>
                      </a:pPr>
                      <a:r>
                        <a:rPr lang="en-US" sz="1200" b="1" i="0" u="none" strike="noStrike">
                          <a:solidFill>
                            <a:srgbClr val="FFFFFF"/>
                          </a:solidFill>
                          <a:effectLst/>
                          <a:latin typeface="Aptos Narrow" panose="020B0004020202020204" pitchFamily="34" charset="0"/>
                        </a:rPr>
                        <a:t>Vendor Name </a:t>
                      </a:r>
                    </a:p>
                  </a:txBody>
                  <a:tcPr marL="8190" marR="8190" marT="819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a:txBody>
                    <a:bodyPr/>
                    <a:lstStyle/>
                    <a:p>
                      <a:pPr algn="ctr" fontAlgn="ctr">
                        <a:buNone/>
                      </a:pPr>
                      <a:r>
                        <a:rPr lang="en-US" sz="1200" b="1" i="0" u="none" strike="noStrike">
                          <a:solidFill>
                            <a:srgbClr val="FFFFFF"/>
                          </a:solidFill>
                          <a:effectLst/>
                          <a:latin typeface="Aptos Narrow" panose="020B0004020202020204" pitchFamily="34" charset="0"/>
                        </a:rPr>
                        <a:t>Length of Contract</a:t>
                      </a:r>
                    </a:p>
                  </a:txBody>
                  <a:tcPr marL="8190" marR="8190" marT="819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a:txBody>
                    <a:bodyPr/>
                    <a:lstStyle/>
                    <a:p>
                      <a:pPr algn="ctr" fontAlgn="ctr">
                        <a:buNone/>
                      </a:pPr>
                      <a:r>
                        <a:rPr lang="en-US" sz="1200" b="1" i="0" u="none" strike="noStrike">
                          <a:solidFill>
                            <a:srgbClr val="FFFFFF"/>
                          </a:solidFill>
                          <a:effectLst/>
                          <a:latin typeface="Aptos Narrow" panose="020B0004020202020204" pitchFamily="34" charset="0"/>
                        </a:rPr>
                        <a:t>Amount of Contract</a:t>
                      </a:r>
                    </a:p>
                  </a:txBody>
                  <a:tcPr marL="8190" marR="8190" marT="819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a:txBody>
                    <a:bodyPr/>
                    <a:lstStyle/>
                    <a:p>
                      <a:pPr algn="ctr" fontAlgn="ctr">
                        <a:buNone/>
                      </a:pPr>
                      <a:r>
                        <a:rPr lang="en-US" sz="1200" b="1" i="0" u="none" strike="noStrike">
                          <a:solidFill>
                            <a:srgbClr val="FFFFFF"/>
                          </a:solidFill>
                          <a:effectLst/>
                          <a:latin typeface="Aptos Narrow" panose="020B0004020202020204" pitchFamily="34" charset="0"/>
                        </a:rPr>
                        <a:t>Scope </a:t>
                      </a:r>
                    </a:p>
                  </a:txBody>
                  <a:tcPr marL="8190" marR="8190" marT="819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tc>
                  <a:txBody>
                    <a:bodyPr/>
                    <a:lstStyle/>
                    <a:p>
                      <a:pPr algn="ctr" fontAlgn="ctr">
                        <a:buNone/>
                      </a:pPr>
                      <a:r>
                        <a:rPr lang="en-US" sz="1200" b="1" i="0" u="none" strike="noStrike">
                          <a:solidFill>
                            <a:srgbClr val="FFFFFF"/>
                          </a:solidFill>
                          <a:effectLst/>
                          <a:latin typeface="Aptos Narrow" panose="020B0004020202020204" pitchFamily="34" charset="0"/>
                        </a:rPr>
                        <a:t>Purpose</a:t>
                      </a:r>
                    </a:p>
                  </a:txBody>
                  <a:tcPr marL="8190" marR="8190" marT="819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7D22"/>
                    </a:solidFill>
                  </a:tcPr>
                </a:tc>
                <a:extLst>
                  <a:ext uri="{0D108BD9-81ED-4DB2-BD59-A6C34878D82A}">
                    <a16:rowId xmlns:a16="http://schemas.microsoft.com/office/drawing/2014/main" val="2750765677"/>
                  </a:ext>
                </a:extLst>
              </a:tr>
              <a:tr h="1336213">
                <a:tc>
                  <a:txBody>
                    <a:bodyPr/>
                    <a:lstStyle/>
                    <a:p>
                      <a:pPr algn="ctr" fontAlgn="ctr">
                        <a:buNone/>
                      </a:pPr>
                      <a:r>
                        <a:rPr lang="en-US" sz="1100" b="1" i="0" u="none" strike="noStrike">
                          <a:solidFill>
                            <a:srgbClr val="000000"/>
                          </a:solidFill>
                          <a:effectLst/>
                          <a:latin typeface="Aptos Narrow" panose="020B0004020202020204" pitchFamily="34" charset="0"/>
                        </a:rPr>
                        <a:t>Parking Citations</a:t>
                      </a:r>
                    </a:p>
                  </a:txBody>
                  <a:tcPr marL="8190" marR="8190" marT="819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panose="020B0004020202020204" pitchFamily="34" charset="0"/>
                        </a:rPr>
                        <a:t>Passport</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sz="1100">
                        <a:solidFill>
                          <a:schemeClr val="tx1"/>
                        </a:solidFill>
                        <a:effectLs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US" sz="1100">
                          <a:solidFill>
                            <a:schemeClr val="tx1"/>
                          </a:solidFill>
                          <a:effectLst/>
                        </a:rPr>
                        <a:t>9/1/2024 – 3-year agreement with possible two, one(1) year extension</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fontAlgn="ctr">
                        <a:buNone/>
                      </a:pPr>
                      <a:r>
                        <a:rPr lang="en-US" sz="1100" b="0" i="0" u="none" strike="noStrike">
                          <a:solidFill>
                            <a:srgbClr val="000000"/>
                          </a:solidFill>
                          <a:effectLst/>
                          <a:latin typeface="Aptos Narrow" panose="020B0004020202020204" pitchFamily="34" charset="0"/>
                        </a:rPr>
                        <a:t> </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panose="020B0004020202020204" pitchFamily="34" charset="0"/>
                        </a:rPr>
                        <a:t>$1,014,750 </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panose="020B0004020202020204" pitchFamily="34" charset="0"/>
                        </a:rPr>
                        <a:t>Parking citation database management and </a:t>
                      </a:r>
                      <a:br>
                        <a:rPr lang="en-US" sz="1100" b="0" i="0" u="none" strike="noStrike">
                          <a:solidFill>
                            <a:srgbClr val="000000"/>
                          </a:solidFill>
                          <a:effectLst/>
                          <a:latin typeface="Aptos Narrow" panose="020B0004020202020204" pitchFamily="34" charset="0"/>
                        </a:rPr>
                      </a:br>
                      <a:r>
                        <a:rPr lang="en-US" sz="1100" b="0" i="0" u="none" strike="noStrike">
                          <a:solidFill>
                            <a:srgbClr val="000000"/>
                          </a:solidFill>
                          <a:effectLst/>
                          <a:latin typeface="Aptos Narrow" panose="020B0004020202020204" pitchFamily="34" charset="0"/>
                        </a:rPr>
                        <a:t>collection service system and support on a </a:t>
                      </a:r>
                      <a:br>
                        <a:rPr lang="en-US" sz="1100" b="0" i="0" u="none" strike="noStrike">
                          <a:solidFill>
                            <a:srgbClr val="000000"/>
                          </a:solidFill>
                          <a:effectLst/>
                          <a:latin typeface="Aptos Narrow" panose="020B0004020202020204" pitchFamily="34" charset="0"/>
                        </a:rPr>
                      </a:br>
                      <a:r>
                        <a:rPr lang="en-US" sz="1100" b="0" i="0" u="none" strike="noStrike">
                          <a:solidFill>
                            <a:srgbClr val="000000"/>
                          </a:solidFill>
                          <a:effectLst/>
                          <a:latin typeface="Aptos Narrow" panose="020B0004020202020204" pitchFamily="34" charset="0"/>
                        </a:rPr>
                        <a:t>real-time basis. To include online appeals, </a:t>
                      </a:r>
                      <a:br>
                        <a:rPr lang="en-US" sz="1100" b="0" i="0" u="none" strike="noStrike">
                          <a:solidFill>
                            <a:srgbClr val="000000"/>
                          </a:solidFill>
                          <a:effectLst/>
                          <a:latin typeface="Aptos Narrow" panose="020B0004020202020204" pitchFamily="34" charset="0"/>
                        </a:rPr>
                      </a:br>
                      <a:r>
                        <a:rPr lang="en-US" sz="1100" b="0" i="0" u="none" strike="noStrike">
                          <a:solidFill>
                            <a:srgbClr val="000000"/>
                          </a:solidFill>
                          <a:effectLst/>
                          <a:latin typeface="Aptos Narrow" panose="020B0004020202020204" pitchFamily="34" charset="0"/>
                        </a:rPr>
                        <a:t>customer services, collections with payment arrangements</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panose="020B0004020202020204" pitchFamily="34" charset="0"/>
                        </a:rPr>
                        <a:t> Parking violation services , Digital</a:t>
                      </a:r>
                      <a:br>
                        <a:rPr lang="en-US" sz="1100" b="0" i="0" u="none" strike="noStrike">
                          <a:solidFill>
                            <a:srgbClr val="000000"/>
                          </a:solidFill>
                          <a:effectLst/>
                          <a:latin typeface="Aptos Narrow" panose="020B0004020202020204" pitchFamily="34" charset="0"/>
                        </a:rPr>
                      </a:br>
                      <a:r>
                        <a:rPr lang="en-US" sz="1100" b="0" i="0" u="none" strike="noStrike">
                          <a:solidFill>
                            <a:srgbClr val="000000"/>
                          </a:solidFill>
                          <a:effectLst/>
                          <a:latin typeface="Aptos Narrow" panose="020B0004020202020204" pitchFamily="34" charset="0"/>
                        </a:rPr>
                        <a:t> Residential Parking Permits System , Call Center and Collections Services.  </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8373733"/>
                  </a:ext>
                </a:extLst>
              </a:tr>
              <a:tr h="671825">
                <a:tc>
                  <a:txBody>
                    <a:bodyPr/>
                    <a:lstStyle/>
                    <a:p>
                      <a:pPr algn="ctr" fontAlgn="ctr">
                        <a:buNone/>
                      </a:pPr>
                      <a:r>
                        <a:rPr lang="en-US" sz="1100" b="1" i="0" u="none" strike="noStrike">
                          <a:solidFill>
                            <a:srgbClr val="000000"/>
                          </a:solidFill>
                          <a:effectLst/>
                          <a:latin typeface="Aptos Narrow" panose="020B0004020202020204" pitchFamily="34" charset="0"/>
                        </a:rPr>
                        <a:t>Parking Citations</a:t>
                      </a:r>
                    </a:p>
                  </a:txBody>
                  <a:tcPr marL="8190" marR="8190" marT="819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en-US" sz="1100" b="0" i="0" u="none" strike="noStrike">
                          <a:solidFill>
                            <a:srgbClr val="000000"/>
                          </a:solidFill>
                          <a:effectLst/>
                          <a:latin typeface="Calibri" panose="020F0502020204030204" pitchFamily="34" charset="0"/>
                        </a:rPr>
                        <a:t>State of Delaware</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en-US" sz="1100" b="0" i="0" u="none" strike="noStrike">
                          <a:solidFill>
                            <a:srgbClr val="000000"/>
                          </a:solidFill>
                          <a:effectLst/>
                          <a:latin typeface="Calibri" panose="020F0502020204030204" pitchFamily="34" charset="0"/>
                        </a:rPr>
                        <a:t>Memorandum of Understanding</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en-US" sz="1100" b="0" i="0" u="none" strike="noStrike">
                          <a:solidFill>
                            <a:srgbClr val="000000"/>
                          </a:solidFill>
                          <a:effectLst/>
                          <a:latin typeface="Calibri" panose="020F0502020204030204" pitchFamily="34" charset="0"/>
                        </a:rPr>
                        <a:t>$60,000 </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panose="020B0004020202020204" pitchFamily="34" charset="0"/>
                        </a:rPr>
                        <a:t>State of Delaware provides collection</a:t>
                      </a:r>
                      <a:br>
                        <a:rPr lang="en-US" sz="1100" b="0" i="0" u="none" strike="noStrike">
                          <a:solidFill>
                            <a:srgbClr val="000000"/>
                          </a:solidFill>
                          <a:effectLst/>
                          <a:latin typeface="Aptos Narrow" panose="020B0004020202020204" pitchFamily="34" charset="0"/>
                        </a:rPr>
                      </a:br>
                      <a:r>
                        <a:rPr lang="en-US" sz="1100" b="0" i="0" u="none" strike="noStrike">
                          <a:solidFill>
                            <a:srgbClr val="000000"/>
                          </a:solidFill>
                          <a:effectLst/>
                          <a:latin typeface="Aptos Narrow" panose="020B0004020202020204" pitchFamily="34" charset="0"/>
                        </a:rPr>
                        <a:t> assistance to the City for severely </a:t>
                      </a:r>
                      <a:br>
                        <a:rPr lang="en-US" sz="1100" b="0" i="0" u="none" strike="noStrike">
                          <a:solidFill>
                            <a:srgbClr val="000000"/>
                          </a:solidFill>
                          <a:effectLst/>
                          <a:latin typeface="Aptos Narrow" panose="020B0004020202020204" pitchFamily="34" charset="0"/>
                        </a:rPr>
                      </a:br>
                      <a:r>
                        <a:rPr lang="en-US" sz="1100" b="0" i="0" u="none" strike="noStrike">
                          <a:solidFill>
                            <a:srgbClr val="000000"/>
                          </a:solidFill>
                          <a:effectLst/>
                          <a:latin typeface="Aptos Narrow" panose="020B0004020202020204" pitchFamily="34" charset="0"/>
                        </a:rPr>
                        <a:t>delinquent drivers, for traffic violations only.  </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en-US" sz="1100" b="0" i="0" u="none" strike="noStrike">
                          <a:solidFill>
                            <a:srgbClr val="000000"/>
                          </a:solidFill>
                          <a:effectLst/>
                          <a:latin typeface="Calibri" panose="020F0502020204030204" pitchFamily="34" charset="0"/>
                        </a:rPr>
                        <a:t>DMV registration hold</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8901807"/>
                  </a:ext>
                </a:extLst>
              </a:tr>
              <a:tr h="1004019">
                <a:tc>
                  <a:txBody>
                    <a:bodyPr/>
                    <a:lstStyle/>
                    <a:p>
                      <a:pPr algn="ctr" fontAlgn="ctr">
                        <a:buNone/>
                      </a:pPr>
                      <a:r>
                        <a:rPr lang="en-US" sz="1100" b="1" i="0" u="none" strike="noStrike">
                          <a:solidFill>
                            <a:srgbClr val="000000"/>
                          </a:solidFill>
                          <a:effectLst/>
                          <a:latin typeface="Aptos Narrow" panose="020B0004020202020204" pitchFamily="34" charset="0"/>
                        </a:rPr>
                        <a:t>Parking Citations</a:t>
                      </a:r>
                    </a:p>
                  </a:txBody>
                  <a:tcPr marL="8190" marR="8190" marT="819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en-US" sz="1100" b="0" i="0" u="none" strike="noStrike">
                          <a:solidFill>
                            <a:srgbClr val="000000"/>
                          </a:solidFill>
                          <a:effectLst/>
                          <a:latin typeface="Calibri" panose="020F0502020204030204" pitchFamily="34" charset="0"/>
                        </a:rPr>
                        <a:t>PayLock/IPT, LLC’S </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panose="020B0004020202020204" pitchFamily="34" charset="0"/>
                        </a:rPr>
                        <a:t>07/01/2025 - 06/30/2026</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en-US" sz="1100" b="0" i="0" u="none" strike="noStrike">
                          <a:solidFill>
                            <a:srgbClr val="000000"/>
                          </a:solidFill>
                          <a:effectLst/>
                          <a:latin typeface="Calibri" panose="020F0502020204030204" pitchFamily="34" charset="0"/>
                        </a:rPr>
                        <a:t>$90,000 </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panose="020B0004020202020204" pitchFamily="34" charset="0"/>
                        </a:rPr>
                        <a:t>Provide booting software and equipment </a:t>
                      </a:r>
                      <a:br>
                        <a:rPr lang="en-US" sz="1100" b="0" i="0" u="none" strike="noStrike">
                          <a:solidFill>
                            <a:srgbClr val="000000"/>
                          </a:solidFill>
                          <a:effectLst/>
                          <a:latin typeface="Aptos Narrow" panose="020B0004020202020204" pitchFamily="34" charset="0"/>
                        </a:rPr>
                      </a:br>
                      <a:r>
                        <a:rPr lang="en-US" sz="1100" b="0" i="0" u="none" strike="noStrike">
                          <a:solidFill>
                            <a:srgbClr val="000000"/>
                          </a:solidFill>
                          <a:effectLst/>
                          <a:latin typeface="Aptos Narrow" panose="020B0004020202020204" pitchFamily="34" charset="0"/>
                        </a:rPr>
                        <a:t>along with 24hrs/7days a week customer </a:t>
                      </a:r>
                      <a:br>
                        <a:rPr lang="en-US" sz="1100" b="0" i="0" u="none" strike="noStrike">
                          <a:solidFill>
                            <a:srgbClr val="000000"/>
                          </a:solidFill>
                          <a:effectLst/>
                          <a:latin typeface="Aptos Narrow" panose="020B0004020202020204" pitchFamily="34" charset="0"/>
                        </a:rPr>
                      </a:br>
                      <a:r>
                        <a:rPr lang="en-US" sz="1100" b="0" i="0" u="none" strike="noStrike">
                          <a:solidFill>
                            <a:srgbClr val="000000"/>
                          </a:solidFill>
                          <a:effectLst/>
                          <a:latin typeface="Aptos Narrow" panose="020B0004020202020204" pitchFamily="34" charset="0"/>
                        </a:rPr>
                        <a:t>service for release and payment collections.</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panose="020B0004020202020204" pitchFamily="34" charset="0"/>
                        </a:rPr>
                        <a:t> Booting services </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7832342"/>
                  </a:ext>
                </a:extLst>
              </a:tr>
              <a:tr h="632241">
                <a:tc>
                  <a:txBody>
                    <a:bodyPr/>
                    <a:lstStyle/>
                    <a:p>
                      <a:pPr algn="ctr" fontAlgn="ctr">
                        <a:buNone/>
                      </a:pPr>
                      <a:r>
                        <a:rPr lang="en-US" sz="1100" b="1" i="0" u="none" strike="noStrike">
                          <a:solidFill>
                            <a:srgbClr val="000000"/>
                          </a:solidFill>
                          <a:effectLst/>
                          <a:latin typeface="Aptos Narrow" panose="020B0004020202020204" pitchFamily="34" charset="0"/>
                        </a:rPr>
                        <a:t>Red lights</a:t>
                      </a:r>
                    </a:p>
                  </a:txBody>
                  <a:tcPr marL="8190" marR="8190" marT="819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buNone/>
                      </a:pPr>
                      <a:r>
                        <a:rPr lang="en-US" sz="1100" b="0" i="0" u="none" strike="noStrike">
                          <a:solidFill>
                            <a:srgbClr val="000000"/>
                          </a:solidFill>
                          <a:effectLst/>
                          <a:latin typeface="Calibri" panose="020F0502020204030204" pitchFamily="34" charset="0"/>
                        </a:rPr>
                        <a:t>Modaxo</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(Formely Conduent)</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buNone/>
                      </a:pPr>
                      <a:r>
                        <a:rPr lang="en-US" sz="1100" b="0" i="0" u="none" strike="noStrike">
                          <a:solidFill>
                            <a:srgbClr val="000000"/>
                          </a:solidFill>
                          <a:effectLst/>
                          <a:latin typeface="Calibri" panose="020F0502020204030204" pitchFamily="34" charset="0"/>
                        </a:rPr>
                        <a:t>04/01/2025 - 03/31/2026</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buNone/>
                      </a:pPr>
                      <a:r>
                        <a:rPr lang="en-US" sz="1100" b="0" i="0" u="none" strike="noStrike">
                          <a:solidFill>
                            <a:srgbClr val="000000"/>
                          </a:solidFill>
                          <a:effectLst/>
                          <a:latin typeface="Calibri" panose="020F0502020204030204" pitchFamily="34" charset="0"/>
                        </a:rPr>
                        <a:t>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$1,935,744 </a:t>
                      </a:r>
                      <a:br>
                        <a:rPr lang="en-US" sz="1100" b="0" i="0" u="none" strike="noStrike">
                          <a:solidFill>
                            <a:srgbClr val="000000"/>
                          </a:solidFill>
                          <a:effectLst/>
                          <a:latin typeface="Calibri" panose="020F0502020204030204" pitchFamily="34" charset="0"/>
                        </a:rPr>
                      </a:br>
                      <a:endParaRPr lang="en-US" sz="1100" b="0" i="0" u="none" strike="noStrike">
                        <a:solidFill>
                          <a:srgbClr val="000000"/>
                        </a:solidFill>
                        <a:effectLst/>
                        <a:latin typeface="Calibri" panose="020F0502020204030204" pitchFamily="34" charset="0"/>
                      </a:endParaRP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panose="020B0004020202020204" pitchFamily="34" charset="0"/>
                        </a:rPr>
                        <a:t>Traffic signal violation photo monitoring</a:t>
                      </a:r>
                      <a:br>
                        <a:rPr lang="en-US" sz="1100" b="0" i="0" u="none" strike="noStrike">
                          <a:solidFill>
                            <a:srgbClr val="000000"/>
                          </a:solidFill>
                          <a:effectLst/>
                          <a:latin typeface="Aptos Narrow" panose="020B0004020202020204" pitchFamily="34" charset="0"/>
                        </a:rPr>
                      </a:br>
                      <a:r>
                        <a:rPr lang="en-US" sz="1100" b="0" i="0" u="none" strike="noStrike">
                          <a:solidFill>
                            <a:srgbClr val="000000"/>
                          </a:solidFill>
                          <a:effectLst/>
                          <a:latin typeface="Aptos Narrow" panose="020B0004020202020204" pitchFamily="34" charset="0"/>
                        </a:rPr>
                        <a:t>and enforcement.  </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0" i="0" u="none" strike="noStrike">
                          <a:solidFill>
                            <a:srgbClr val="000000"/>
                          </a:solidFill>
                          <a:effectLst/>
                          <a:latin typeface="Aptos Narrow" panose="020B0004020202020204" pitchFamily="34" charset="0"/>
                        </a:rPr>
                        <a:t> Traffic signal violation monitoring system </a:t>
                      </a:r>
                    </a:p>
                  </a:txBody>
                  <a:tcPr marL="8190" marR="8190" marT="819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4829104"/>
                  </a:ext>
                </a:extLst>
              </a:tr>
            </a:tbl>
          </a:graphicData>
        </a:graphic>
      </p:graphicFrame>
    </p:spTree>
    <p:extLst>
      <p:ext uri="{BB962C8B-B14F-4D97-AF65-F5344CB8AC3E}">
        <p14:creationId xmlns:p14="http://schemas.microsoft.com/office/powerpoint/2010/main" val="1272897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2F54F-5673-A340-0F70-C3F3DAD6B0C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F30DBD-E4A1-D1A0-67A9-EAC9CD40AC30}"/>
              </a:ext>
            </a:extLst>
          </p:cNvPr>
          <p:cNvSpPr>
            <a:spLocks noGrp="1"/>
          </p:cNvSpPr>
          <p:nvPr>
            <p:ph type="sldNum" sz="quarter" idx="12"/>
          </p:nvPr>
        </p:nvSpPr>
        <p:spPr/>
        <p:txBody>
          <a:bodyPr/>
          <a:lstStyle/>
          <a:p>
            <a:fld id="{EA92FC10-7FA6-42BC-9A9E-94AE6167F2C9}" type="slidenum">
              <a:rPr lang="en-US" smtClean="0"/>
              <a:t>32</a:t>
            </a:fld>
            <a:endParaRPr lang="en-US"/>
          </a:p>
        </p:txBody>
      </p:sp>
      <p:sp>
        <p:nvSpPr>
          <p:cNvPr id="7" name="Rectangle 6">
            <a:extLst>
              <a:ext uri="{FF2B5EF4-FFF2-40B4-BE49-F238E27FC236}">
                <a16:creationId xmlns:a16="http://schemas.microsoft.com/office/drawing/2014/main" id="{D3D0EEB7-39FF-7FD3-388B-758D03F414A6}"/>
              </a:ext>
            </a:extLst>
          </p:cNvPr>
          <p:cNvSpPr>
            <a:spLocks noChangeArrowheads="1"/>
          </p:cNvSpPr>
          <p:nvPr/>
        </p:nvSpPr>
        <p:spPr bwMode="auto">
          <a:xfrm>
            <a:off x="199356" y="833651"/>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10.</a:t>
            </a:r>
          </a:p>
        </p:txBody>
      </p:sp>
      <p:sp>
        <p:nvSpPr>
          <p:cNvPr id="4" name="TextBox 3">
            <a:extLst>
              <a:ext uri="{FF2B5EF4-FFF2-40B4-BE49-F238E27FC236}">
                <a16:creationId xmlns:a16="http://schemas.microsoft.com/office/drawing/2014/main" id="{CC350F8B-3D5D-57A9-E68A-BEE64A2E0CBE}"/>
              </a:ext>
            </a:extLst>
          </p:cNvPr>
          <p:cNvSpPr txBox="1"/>
          <p:nvPr/>
        </p:nvSpPr>
        <p:spPr>
          <a:xfrm>
            <a:off x="340359" y="1131283"/>
            <a:ext cx="107372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ea typeface="Calibri"/>
                <a:cs typeface="Calibri"/>
              </a:rPr>
              <a:t>c. Specify</a:t>
            </a:r>
            <a:r>
              <a:rPr lang="en-US" baseline="0">
                <a:latin typeface="Calibri"/>
                <a:ea typeface="Calibri"/>
                <a:cs typeface="Calibri"/>
              </a:rPr>
              <a:t> statistics for FY2025 to date on number of red-light tickets (video enforcement)</a:t>
            </a:r>
          </a:p>
          <a:p>
            <a:r>
              <a:rPr lang="en-US" baseline="0">
                <a:latin typeface="Calibri"/>
                <a:ea typeface="Calibri"/>
                <a:cs typeface="Calibri"/>
              </a:rPr>
              <a:t>     issued/paid/outstanding per year and the number of vehicles booted and towed.</a:t>
            </a:r>
            <a:endParaRPr lang="en-US">
              <a:latin typeface="Calibri"/>
              <a:ea typeface="Calibri"/>
              <a:cs typeface="Calibri"/>
            </a:endParaRPr>
          </a:p>
          <a:p>
            <a:pPr algn="ctr"/>
            <a:endParaRPr lang="en-US">
              <a:ea typeface="Calibri"/>
              <a:cs typeface="Calibri"/>
            </a:endParaRPr>
          </a:p>
        </p:txBody>
      </p:sp>
      <p:sp>
        <p:nvSpPr>
          <p:cNvPr id="5" name="TextBox 4">
            <a:extLst>
              <a:ext uri="{FF2B5EF4-FFF2-40B4-BE49-F238E27FC236}">
                <a16:creationId xmlns:a16="http://schemas.microsoft.com/office/drawing/2014/main" id="{62C7EF4E-C85E-F101-94B6-AA0AB4347555}"/>
              </a:ext>
            </a:extLst>
          </p:cNvPr>
          <p:cNvSpPr txBox="1"/>
          <p:nvPr/>
        </p:nvSpPr>
        <p:spPr>
          <a:xfrm>
            <a:off x="381000" y="3039342"/>
            <a:ext cx="109728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0000"/>
                </a:solidFill>
                <a:latin typeface="Calibri"/>
                <a:ea typeface="Calibri"/>
                <a:cs typeface="Calibri"/>
              </a:rPr>
              <a:t>d. Specify</a:t>
            </a:r>
            <a:r>
              <a:rPr lang="en-US" b="0" i="0" u="none" strike="noStrike" baseline="0">
                <a:solidFill>
                  <a:srgbClr val="000000"/>
                </a:solidFill>
                <a:latin typeface="Calibri"/>
                <a:ea typeface="Calibri"/>
                <a:cs typeface="Calibri"/>
              </a:rPr>
              <a:t> the number of redlight cameras down during CY2025, and year to date CY2026,and specify any impact on revenue.</a:t>
            </a:r>
            <a:endParaRPr lang="en-US">
              <a:latin typeface="Calibri"/>
              <a:ea typeface="Calibri"/>
              <a:cs typeface="Calibri"/>
            </a:endParaRPr>
          </a:p>
          <a:p>
            <a:pPr algn="ctr"/>
            <a:endParaRPr lang="en-US"/>
          </a:p>
        </p:txBody>
      </p:sp>
      <p:graphicFrame>
        <p:nvGraphicFramePr>
          <p:cNvPr id="6" name="Table 5">
            <a:extLst>
              <a:ext uri="{FF2B5EF4-FFF2-40B4-BE49-F238E27FC236}">
                <a16:creationId xmlns:a16="http://schemas.microsoft.com/office/drawing/2014/main" id="{C41D769E-CDFC-E254-7B79-3481949B1AE0}"/>
              </a:ext>
            </a:extLst>
          </p:cNvPr>
          <p:cNvGraphicFramePr>
            <a:graphicFrameLocks noGrp="1"/>
          </p:cNvGraphicFramePr>
          <p:nvPr>
            <p:extLst>
              <p:ext uri="{D42A27DB-BD31-4B8C-83A1-F6EECF244321}">
                <p14:modId xmlns:p14="http://schemas.microsoft.com/office/powerpoint/2010/main" val="1050498382"/>
              </p:ext>
            </p:extLst>
          </p:nvPr>
        </p:nvGraphicFramePr>
        <p:xfrm>
          <a:off x="2940050" y="1726488"/>
          <a:ext cx="6311899" cy="1257300"/>
        </p:xfrm>
        <a:graphic>
          <a:graphicData uri="http://schemas.openxmlformats.org/drawingml/2006/table">
            <a:tbl>
              <a:tblPr/>
              <a:tblGrid>
                <a:gridCol w="1278111">
                  <a:extLst>
                    <a:ext uri="{9D8B030D-6E8A-4147-A177-3AD203B41FA5}">
                      <a16:colId xmlns:a16="http://schemas.microsoft.com/office/drawing/2014/main" val="895200105"/>
                    </a:ext>
                  </a:extLst>
                </a:gridCol>
                <a:gridCol w="1363318">
                  <a:extLst>
                    <a:ext uri="{9D8B030D-6E8A-4147-A177-3AD203B41FA5}">
                      <a16:colId xmlns:a16="http://schemas.microsoft.com/office/drawing/2014/main" val="3391380258"/>
                    </a:ext>
                  </a:extLst>
                </a:gridCol>
                <a:gridCol w="1232229">
                  <a:extLst>
                    <a:ext uri="{9D8B030D-6E8A-4147-A177-3AD203B41FA5}">
                      <a16:colId xmlns:a16="http://schemas.microsoft.com/office/drawing/2014/main" val="772658092"/>
                    </a:ext>
                  </a:extLst>
                </a:gridCol>
                <a:gridCol w="1232229">
                  <a:extLst>
                    <a:ext uri="{9D8B030D-6E8A-4147-A177-3AD203B41FA5}">
                      <a16:colId xmlns:a16="http://schemas.microsoft.com/office/drawing/2014/main" val="84107415"/>
                    </a:ext>
                  </a:extLst>
                </a:gridCol>
                <a:gridCol w="1206012">
                  <a:extLst>
                    <a:ext uri="{9D8B030D-6E8A-4147-A177-3AD203B41FA5}">
                      <a16:colId xmlns:a16="http://schemas.microsoft.com/office/drawing/2014/main" val="3062033425"/>
                    </a:ext>
                  </a:extLst>
                </a:gridCol>
              </a:tblGrid>
              <a:tr h="200025">
                <a:tc gridSpan="5">
                  <a:txBody>
                    <a:bodyPr/>
                    <a:lstStyle/>
                    <a:p>
                      <a:pPr algn="ctr" fontAlgn="b">
                        <a:buNone/>
                      </a:pPr>
                      <a:r>
                        <a:rPr lang="en-US" sz="1600" b="0" i="0" u="none" strike="noStrike">
                          <a:solidFill>
                            <a:srgbClr val="000000"/>
                          </a:solidFill>
                          <a:effectLst/>
                          <a:latin typeface="Aptos Narrow"/>
                        </a:rPr>
                        <a:t>Red Light tickets – FY 2025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42810767"/>
                  </a:ext>
                </a:extLst>
              </a:tr>
              <a:tr h="390525">
                <a:tc>
                  <a:txBody>
                    <a:bodyPr/>
                    <a:lstStyle/>
                    <a:p>
                      <a:pPr algn="ctr" rtl="0" fontAlgn="ctr">
                        <a:buNone/>
                      </a:pPr>
                      <a:r>
                        <a:rPr lang="en-US" sz="1600" b="1" i="0" u="none" strike="noStrike">
                          <a:solidFill>
                            <a:srgbClr val="FFFFFF"/>
                          </a:solidFill>
                          <a:effectLst/>
                          <a:latin typeface="Aptos Narrow"/>
                        </a:rPr>
                        <a:t>FY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7D22"/>
                    </a:solidFill>
                  </a:tcPr>
                </a:tc>
                <a:tc>
                  <a:txBody>
                    <a:bodyPr/>
                    <a:lstStyle/>
                    <a:p>
                      <a:pPr algn="ctr" rtl="0" fontAlgn="ctr">
                        <a:buNone/>
                      </a:pPr>
                      <a:r>
                        <a:rPr lang="en-US" sz="1600" b="1" i="0" u="none" strike="noStrike">
                          <a:solidFill>
                            <a:srgbClr val="FFFFFF"/>
                          </a:solidFill>
                          <a:effectLst/>
                          <a:latin typeface="Aptos Narrow"/>
                        </a:rPr>
                        <a:t>Issued</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7D22"/>
                    </a:solidFill>
                  </a:tcPr>
                </a:tc>
                <a:tc>
                  <a:txBody>
                    <a:bodyPr/>
                    <a:lstStyle/>
                    <a:p>
                      <a:pPr algn="ctr" rtl="0" fontAlgn="ctr">
                        <a:buNone/>
                      </a:pPr>
                      <a:r>
                        <a:rPr lang="en-US" sz="1600" b="1" i="0" u="none" strike="noStrike">
                          <a:solidFill>
                            <a:srgbClr val="FFFFFF"/>
                          </a:solidFill>
                          <a:effectLst/>
                          <a:latin typeface="Aptos Narrow"/>
                        </a:rPr>
                        <a:t>Paid</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7D22"/>
                    </a:solidFill>
                  </a:tcPr>
                </a:tc>
                <a:tc>
                  <a:txBody>
                    <a:bodyPr/>
                    <a:lstStyle/>
                    <a:p>
                      <a:pPr algn="ctr" rtl="0" fontAlgn="ctr">
                        <a:buNone/>
                      </a:pPr>
                      <a:r>
                        <a:rPr lang="en-US" sz="1600" b="1" i="0" u="none" strike="noStrike">
                          <a:solidFill>
                            <a:srgbClr val="FFFFFF"/>
                          </a:solidFill>
                          <a:effectLst/>
                          <a:latin typeface="Aptos Narrow"/>
                        </a:rPr>
                        <a:t>Outsatndings</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7D22"/>
                    </a:solidFill>
                  </a:tcPr>
                </a:tc>
                <a:tc>
                  <a:txBody>
                    <a:bodyPr/>
                    <a:lstStyle/>
                    <a:p>
                      <a:pPr algn="ctr" rtl="0" fontAlgn="ctr">
                        <a:buNone/>
                      </a:pPr>
                      <a:r>
                        <a:rPr lang="en-US" sz="1600" b="1" i="0" u="none" strike="noStrike">
                          <a:solidFill>
                            <a:srgbClr val="FFFFFF"/>
                          </a:solidFill>
                          <a:effectLst/>
                          <a:latin typeface="Aptos Narrow"/>
                        </a:rPr>
                        <a:t>Towed &amp; </a:t>
                      </a:r>
                      <a:br>
                        <a:rPr lang="en-US" sz="1600" b="1" i="0" u="none" strike="noStrike">
                          <a:solidFill>
                            <a:srgbClr val="FFFFFF"/>
                          </a:solidFill>
                          <a:effectLst/>
                          <a:latin typeface="Aptos Narrow"/>
                        </a:rPr>
                      </a:br>
                      <a:r>
                        <a:rPr lang="en-US" sz="1600" b="1" i="0" u="none" strike="noStrike">
                          <a:solidFill>
                            <a:srgbClr val="FFFFFF"/>
                          </a:solidFill>
                          <a:effectLst/>
                          <a:latin typeface="Aptos Narrow"/>
                        </a:rPr>
                        <a:t>Booted</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7D22"/>
                    </a:solidFill>
                  </a:tcPr>
                </a:tc>
                <a:extLst>
                  <a:ext uri="{0D108BD9-81ED-4DB2-BD59-A6C34878D82A}">
                    <a16:rowId xmlns:a16="http://schemas.microsoft.com/office/drawing/2014/main" val="69356073"/>
                  </a:ext>
                </a:extLst>
              </a:tr>
              <a:tr h="190500">
                <a:tc>
                  <a:txBody>
                    <a:bodyPr/>
                    <a:lstStyle/>
                    <a:p>
                      <a:pPr algn="ctr" rtl="0" fontAlgn="ctr">
                        <a:buNone/>
                      </a:pPr>
                      <a:r>
                        <a:rPr lang="en-US" sz="1600" b="0" i="0" u="none" strike="noStrike">
                          <a:solidFill>
                            <a:srgbClr val="000000"/>
                          </a:solidFill>
                          <a:effectLst/>
                          <a:latin typeface="Aptos Narrow"/>
                        </a:rPr>
                        <a:t>2025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ptos Narrow"/>
                        </a:rPr>
                        <a:t>30,388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ptos Narrow"/>
                        </a:rPr>
                        <a:t>29,372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ptos Narrow"/>
                        </a:rPr>
                        <a:t>1,016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ptos Narrow"/>
                        </a:rPr>
                        <a:t>248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286426774"/>
                  </a:ext>
                </a:extLst>
              </a:tr>
              <a:tr h="200025">
                <a:tc>
                  <a:txBody>
                    <a:bodyPr/>
                    <a:lstStyle/>
                    <a:p>
                      <a:pPr algn="ctr" rtl="0" fontAlgn="ctr">
                        <a:buNone/>
                      </a:pPr>
                      <a:r>
                        <a:rPr lang="en-US" sz="1600" b="0" i="0" u="none" strike="noStrike">
                          <a:solidFill>
                            <a:srgbClr val="000000"/>
                          </a:solidFill>
                          <a:effectLst/>
                          <a:latin typeface="Aptos Narrow"/>
                        </a:rPr>
                        <a:t>2026 YTD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ptos Narrow"/>
                        </a:rPr>
                        <a:t>28,193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ptos Narrow"/>
                        </a:rPr>
                        <a:t>18,104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ptos Narrow"/>
                        </a:rPr>
                        <a:t>10,089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ptos Narrow"/>
                        </a:rPr>
                        <a:t>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11725157"/>
                  </a:ext>
                </a:extLst>
              </a:tr>
            </a:tbl>
          </a:graphicData>
        </a:graphic>
      </p:graphicFrame>
      <p:pic>
        <p:nvPicPr>
          <p:cNvPr id="11" name="Picture 10">
            <a:extLst>
              <a:ext uri="{FF2B5EF4-FFF2-40B4-BE49-F238E27FC236}">
                <a16:creationId xmlns:a16="http://schemas.microsoft.com/office/drawing/2014/main" id="{320D790A-C3D9-A34F-61A6-99746B406628}"/>
              </a:ext>
            </a:extLst>
          </p:cNvPr>
          <p:cNvPicPr>
            <a:picLocks noChangeAspect="1"/>
          </p:cNvPicPr>
          <p:nvPr/>
        </p:nvPicPr>
        <p:blipFill>
          <a:blip r:embed="rId3"/>
          <a:stretch>
            <a:fillRect/>
          </a:stretch>
        </p:blipFill>
        <p:spPr>
          <a:xfrm>
            <a:off x="340976" y="4646875"/>
            <a:ext cx="11107875" cy="957155"/>
          </a:xfrm>
          <a:prstGeom prst="rect">
            <a:avLst/>
          </a:prstGeom>
        </p:spPr>
      </p:pic>
      <p:graphicFrame>
        <p:nvGraphicFramePr>
          <p:cNvPr id="13" name="Table 12">
            <a:extLst>
              <a:ext uri="{FF2B5EF4-FFF2-40B4-BE49-F238E27FC236}">
                <a16:creationId xmlns:a16="http://schemas.microsoft.com/office/drawing/2014/main" id="{CA760FAF-DE76-205A-6383-F4CFD5AEA4DB}"/>
              </a:ext>
            </a:extLst>
          </p:cNvPr>
          <p:cNvGraphicFramePr>
            <a:graphicFrameLocks noGrp="1"/>
          </p:cNvGraphicFramePr>
          <p:nvPr>
            <p:extLst>
              <p:ext uri="{D42A27DB-BD31-4B8C-83A1-F6EECF244321}">
                <p14:modId xmlns:p14="http://schemas.microsoft.com/office/powerpoint/2010/main" val="895076275"/>
              </p:ext>
            </p:extLst>
          </p:nvPr>
        </p:nvGraphicFramePr>
        <p:xfrm>
          <a:off x="2931511" y="5083872"/>
          <a:ext cx="5926803" cy="1524000"/>
        </p:xfrm>
        <a:graphic>
          <a:graphicData uri="http://schemas.openxmlformats.org/drawingml/2006/table">
            <a:tbl>
              <a:tblPr/>
              <a:tblGrid>
                <a:gridCol w="1499834">
                  <a:extLst>
                    <a:ext uri="{9D8B030D-6E8A-4147-A177-3AD203B41FA5}">
                      <a16:colId xmlns:a16="http://schemas.microsoft.com/office/drawing/2014/main" val="3871087939"/>
                    </a:ext>
                  </a:extLst>
                </a:gridCol>
                <a:gridCol w="1308100">
                  <a:extLst>
                    <a:ext uri="{9D8B030D-6E8A-4147-A177-3AD203B41FA5}">
                      <a16:colId xmlns:a16="http://schemas.microsoft.com/office/drawing/2014/main" val="3306742639"/>
                    </a:ext>
                  </a:extLst>
                </a:gridCol>
                <a:gridCol w="1195388">
                  <a:extLst>
                    <a:ext uri="{9D8B030D-6E8A-4147-A177-3AD203B41FA5}">
                      <a16:colId xmlns:a16="http://schemas.microsoft.com/office/drawing/2014/main" val="55882362"/>
                    </a:ext>
                  </a:extLst>
                </a:gridCol>
                <a:gridCol w="1092200">
                  <a:extLst>
                    <a:ext uri="{9D8B030D-6E8A-4147-A177-3AD203B41FA5}">
                      <a16:colId xmlns:a16="http://schemas.microsoft.com/office/drawing/2014/main" val="3532809310"/>
                    </a:ext>
                  </a:extLst>
                </a:gridCol>
                <a:gridCol w="831281">
                  <a:extLst>
                    <a:ext uri="{9D8B030D-6E8A-4147-A177-3AD203B41FA5}">
                      <a16:colId xmlns:a16="http://schemas.microsoft.com/office/drawing/2014/main" val="1610823457"/>
                    </a:ext>
                  </a:extLst>
                </a:gridCol>
              </a:tblGrid>
              <a:tr h="200025">
                <a:tc gridSpan="5">
                  <a:txBody>
                    <a:bodyPr/>
                    <a:lstStyle/>
                    <a:p>
                      <a:pPr algn="ctr" fontAlgn="b">
                        <a:buNone/>
                      </a:pPr>
                      <a:r>
                        <a:rPr lang="en-US" sz="1200" b="1" i="0" u="none" strike="noStrike">
                          <a:solidFill>
                            <a:srgbClr val="000000"/>
                          </a:solidFill>
                          <a:effectLst/>
                          <a:latin typeface="Aptos Narrow" panose="020B0004020202020204" pitchFamily="34" charset="0"/>
                        </a:rPr>
                        <a:t>ROI - FY2025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D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51399044"/>
                  </a:ext>
                </a:extLst>
              </a:tr>
              <a:tr h="571500">
                <a:tc>
                  <a:txBody>
                    <a:bodyPr/>
                    <a:lstStyle/>
                    <a:p>
                      <a:pPr algn="l" fontAlgn="b">
                        <a:buNone/>
                      </a:pPr>
                      <a:endParaRPr lang="en-US" sz="1100" b="1" i="0" u="none" strike="noStrike">
                        <a:solidFill>
                          <a:srgbClr val="FFFFFF"/>
                        </a:solidFill>
                        <a:effectLst/>
                        <a:latin typeface="Aptos Narrow"/>
                      </a:endParaRP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C7D22"/>
                    </a:solidFill>
                  </a:tcPr>
                </a:tc>
                <a:tc>
                  <a:txBody>
                    <a:bodyPr/>
                    <a:lstStyle/>
                    <a:p>
                      <a:pPr algn="ctr" fontAlgn="ctr">
                        <a:buNone/>
                      </a:pPr>
                      <a:r>
                        <a:rPr lang="en-US" sz="1100" b="1" i="0" u="none" strike="noStrike">
                          <a:solidFill>
                            <a:srgbClr val="FFFFFF"/>
                          </a:solidFill>
                          <a:effectLst/>
                          <a:latin typeface="Aptos Narrow" panose="020B0004020202020204" pitchFamily="34" charset="0"/>
                        </a:rPr>
                        <a:t>REVENUE COLLECTED</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C7D22"/>
                    </a:solidFill>
                  </a:tcPr>
                </a:tc>
                <a:tc>
                  <a:txBody>
                    <a:bodyPr/>
                    <a:lstStyle/>
                    <a:p>
                      <a:pPr algn="ctr" fontAlgn="ctr">
                        <a:buNone/>
                      </a:pPr>
                      <a:r>
                        <a:rPr lang="en-US" sz="1100" b="1" i="0" u="none" strike="noStrike">
                          <a:solidFill>
                            <a:srgbClr val="FFFFFF"/>
                          </a:solidFill>
                          <a:effectLst/>
                          <a:latin typeface="Aptos Narrow" panose="020B0004020202020204" pitchFamily="34" charset="0"/>
                        </a:rPr>
                        <a:t>EXPENSE </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C7D22"/>
                    </a:solidFill>
                  </a:tcPr>
                </a:tc>
                <a:tc>
                  <a:txBody>
                    <a:bodyPr/>
                    <a:lstStyle/>
                    <a:p>
                      <a:pPr algn="ctr" fontAlgn="ctr">
                        <a:buNone/>
                      </a:pPr>
                      <a:r>
                        <a:rPr lang="en-US" sz="1100" b="1" i="0" u="none" strike="noStrike">
                          <a:solidFill>
                            <a:srgbClr val="FFFFFF"/>
                          </a:solidFill>
                          <a:effectLst/>
                          <a:latin typeface="Aptos Narrow" panose="020B0004020202020204" pitchFamily="34" charset="0"/>
                        </a:rPr>
                        <a:t>TOTAL</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C7D22"/>
                    </a:solidFill>
                  </a:tcPr>
                </a:tc>
                <a:tc>
                  <a:txBody>
                    <a:bodyPr/>
                    <a:lstStyle/>
                    <a:p>
                      <a:pPr algn="ctr" fontAlgn="ctr">
                        <a:buNone/>
                      </a:pPr>
                      <a:r>
                        <a:rPr lang="en-US" sz="1100" b="1" i="0" u="none" strike="noStrike">
                          <a:solidFill>
                            <a:srgbClr val="FFFFFF"/>
                          </a:solidFill>
                          <a:effectLst/>
                          <a:latin typeface="Aptos Narrow"/>
                        </a:rPr>
                        <a:t>RETURN </a:t>
                      </a:r>
                      <a:br>
                        <a:rPr lang="en-US" sz="1100" b="1" i="0" u="none" strike="noStrike">
                          <a:solidFill>
                            <a:srgbClr val="FFFFFF"/>
                          </a:solidFill>
                          <a:effectLst/>
                          <a:latin typeface="Aptos Narrow"/>
                        </a:rPr>
                      </a:br>
                      <a:r>
                        <a:rPr lang="en-US" sz="1100" b="1" i="0" u="none" strike="noStrike">
                          <a:solidFill>
                            <a:srgbClr val="FFFFFF"/>
                          </a:solidFill>
                          <a:effectLst/>
                          <a:latin typeface="Aptos Narrow"/>
                        </a:rPr>
                        <a:t>ON </a:t>
                      </a:r>
                      <a:br>
                        <a:rPr lang="en-US" sz="1100" b="1" i="0" u="none" strike="noStrike">
                          <a:solidFill>
                            <a:srgbClr val="FFFFFF"/>
                          </a:solidFill>
                          <a:effectLst/>
                          <a:latin typeface="Aptos Narrow"/>
                        </a:rPr>
                      </a:br>
                      <a:r>
                        <a:rPr lang="en-US" sz="1100" b="1" i="0" u="none" strike="noStrike">
                          <a:solidFill>
                            <a:srgbClr val="FFFFFF"/>
                          </a:solidFill>
                          <a:effectLst/>
                          <a:latin typeface="Aptos Narrow"/>
                        </a:rPr>
                        <a:t>INVESTMENT</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C7D22"/>
                    </a:solidFill>
                  </a:tcPr>
                </a:tc>
                <a:extLst>
                  <a:ext uri="{0D108BD9-81ED-4DB2-BD59-A6C34878D82A}">
                    <a16:rowId xmlns:a16="http://schemas.microsoft.com/office/drawing/2014/main" val="562123860"/>
                  </a:ext>
                </a:extLst>
              </a:tr>
              <a:tr h="381000">
                <a:tc>
                  <a:txBody>
                    <a:bodyPr/>
                    <a:lstStyle/>
                    <a:p>
                      <a:pPr algn="ctr" fontAlgn="ctr">
                        <a:buNone/>
                      </a:pPr>
                      <a:r>
                        <a:rPr lang="en-US" sz="1400" b="0" i="0" u="none" strike="noStrike">
                          <a:solidFill>
                            <a:srgbClr val="000000"/>
                          </a:solidFill>
                          <a:effectLst/>
                          <a:latin typeface="Aptos Narrow"/>
                        </a:rPr>
                        <a:t>Parking Citations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0" i="0" u="none" strike="noStrike">
                          <a:solidFill>
                            <a:srgbClr val="000000"/>
                          </a:solidFill>
                          <a:effectLst/>
                          <a:latin typeface="Aptos Narrow"/>
                        </a:rPr>
                        <a:t> $ 925,690.43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0" i="0" u="none" strike="noStrike">
                          <a:solidFill>
                            <a:srgbClr val="000000"/>
                          </a:solidFill>
                          <a:effectLst/>
                          <a:latin typeface="Aptos Narrow"/>
                        </a:rPr>
                        <a:t> $ 358,307.54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0" i="0" u="none" strike="noStrike">
                          <a:solidFill>
                            <a:srgbClr val="000000"/>
                          </a:solidFill>
                          <a:effectLst/>
                          <a:latin typeface="Aptos Narrow"/>
                        </a:rPr>
                        <a:t> $  567,382.89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0" i="0" u="none" strike="noStrike">
                          <a:solidFill>
                            <a:srgbClr val="000000"/>
                          </a:solidFill>
                          <a:effectLst/>
                          <a:latin typeface="Aptos Narrow"/>
                        </a:rPr>
                        <a:t>158%</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5448342"/>
                  </a:ext>
                </a:extLst>
              </a:tr>
              <a:tr h="371475">
                <a:tc>
                  <a:txBody>
                    <a:bodyPr/>
                    <a:lstStyle/>
                    <a:p>
                      <a:pPr algn="ctr" fontAlgn="ctr">
                        <a:buNone/>
                      </a:pPr>
                      <a:r>
                        <a:rPr lang="en-US" sz="1400" b="0" i="0" u="none" strike="noStrike">
                          <a:solidFill>
                            <a:srgbClr val="000000"/>
                          </a:solidFill>
                          <a:effectLst/>
                          <a:latin typeface="Aptos Narrow"/>
                        </a:rPr>
                        <a:t>Red Lights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400" b="0" i="0" u="none" strike="noStrike">
                          <a:solidFill>
                            <a:srgbClr val="000000"/>
                          </a:solidFill>
                          <a:effectLst/>
                          <a:latin typeface="Aptos Narrow"/>
                        </a:rPr>
                        <a:t> $ 2,104,821.20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400" b="0" i="0" u="none" strike="noStrike">
                          <a:solidFill>
                            <a:srgbClr val="000000"/>
                          </a:solidFill>
                          <a:effectLst/>
                          <a:latin typeface="Aptos Narrow"/>
                        </a:rPr>
                        <a:t> $ 1,409,431.79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400" b="0" i="0" u="none" strike="noStrike">
                          <a:solidFill>
                            <a:srgbClr val="000000"/>
                          </a:solidFill>
                          <a:effectLst/>
                          <a:latin typeface="Aptos Narrow"/>
                        </a:rPr>
                        <a:t> $  695,389.41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400" b="0" i="0" u="none" strike="noStrike">
                          <a:solidFill>
                            <a:srgbClr val="000000"/>
                          </a:solidFill>
                          <a:effectLst/>
                          <a:latin typeface="Aptos Narrow"/>
                        </a:rPr>
                        <a:t>49%</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2721147"/>
                  </a:ext>
                </a:extLst>
              </a:tr>
            </a:tbl>
          </a:graphicData>
        </a:graphic>
      </p:graphicFrame>
      <p:graphicFrame>
        <p:nvGraphicFramePr>
          <p:cNvPr id="15" name="Table 14">
            <a:extLst>
              <a:ext uri="{FF2B5EF4-FFF2-40B4-BE49-F238E27FC236}">
                <a16:creationId xmlns:a16="http://schemas.microsoft.com/office/drawing/2014/main" id="{CD7AB5FA-C71F-9285-E5AC-31CA4EC06293}"/>
              </a:ext>
            </a:extLst>
          </p:cNvPr>
          <p:cNvGraphicFramePr>
            <a:graphicFrameLocks noGrp="1"/>
          </p:cNvGraphicFramePr>
          <p:nvPr>
            <p:extLst>
              <p:ext uri="{D42A27DB-BD31-4B8C-83A1-F6EECF244321}">
                <p14:modId xmlns:p14="http://schemas.microsoft.com/office/powerpoint/2010/main" val="1738960306"/>
              </p:ext>
            </p:extLst>
          </p:nvPr>
        </p:nvGraphicFramePr>
        <p:xfrm>
          <a:off x="2106083" y="3460749"/>
          <a:ext cx="8572746" cy="1009226"/>
        </p:xfrm>
        <a:graphic>
          <a:graphicData uri="http://schemas.openxmlformats.org/drawingml/2006/table">
            <a:tbl>
              <a:tblPr bandRow="1">
                <a:tableStyleId>{E8B1032C-EA38-4F05-BA0D-38AFFFC7BED3}</a:tableStyleId>
              </a:tblPr>
              <a:tblGrid>
                <a:gridCol w="1671686">
                  <a:extLst>
                    <a:ext uri="{9D8B030D-6E8A-4147-A177-3AD203B41FA5}">
                      <a16:colId xmlns:a16="http://schemas.microsoft.com/office/drawing/2014/main" val="648196053"/>
                    </a:ext>
                  </a:extLst>
                </a:gridCol>
                <a:gridCol w="1564526">
                  <a:extLst>
                    <a:ext uri="{9D8B030D-6E8A-4147-A177-3AD203B41FA5}">
                      <a16:colId xmlns:a16="http://schemas.microsoft.com/office/drawing/2014/main" val="904573088"/>
                    </a:ext>
                  </a:extLst>
                </a:gridCol>
                <a:gridCol w="1393071">
                  <a:extLst>
                    <a:ext uri="{9D8B030D-6E8A-4147-A177-3AD203B41FA5}">
                      <a16:colId xmlns:a16="http://schemas.microsoft.com/office/drawing/2014/main" val="2565175040"/>
                    </a:ext>
                  </a:extLst>
                </a:gridCol>
                <a:gridCol w="1200184">
                  <a:extLst>
                    <a:ext uri="{9D8B030D-6E8A-4147-A177-3AD203B41FA5}">
                      <a16:colId xmlns:a16="http://schemas.microsoft.com/office/drawing/2014/main" val="1123836263"/>
                    </a:ext>
                  </a:extLst>
                </a:gridCol>
                <a:gridCol w="1264480">
                  <a:extLst>
                    <a:ext uri="{9D8B030D-6E8A-4147-A177-3AD203B41FA5}">
                      <a16:colId xmlns:a16="http://schemas.microsoft.com/office/drawing/2014/main" val="2203168934"/>
                    </a:ext>
                  </a:extLst>
                </a:gridCol>
                <a:gridCol w="1478799">
                  <a:extLst>
                    <a:ext uri="{9D8B030D-6E8A-4147-A177-3AD203B41FA5}">
                      <a16:colId xmlns:a16="http://schemas.microsoft.com/office/drawing/2014/main" val="181167854"/>
                    </a:ext>
                  </a:extLst>
                </a:gridCol>
              </a:tblGrid>
              <a:tr h="338666">
                <a:tc gridSpan="6">
                  <a:txBody>
                    <a:bodyPr/>
                    <a:lstStyle/>
                    <a:p>
                      <a:pPr lvl="0" algn="ctr">
                        <a:buNone/>
                      </a:pPr>
                      <a:r>
                        <a:rPr lang="en-US" sz="1600">
                          <a:effectLst/>
                        </a:rPr>
                        <a:t>Red Light Ticket Collections - Calendar Year 2025</a:t>
                      </a:r>
                    </a:p>
                  </a:txBody>
                  <a:tcPr marL="0" marR="0" marT="0" marB="0"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643382096"/>
                  </a:ext>
                </a:extLst>
              </a:tr>
              <a:tr h="372184">
                <a:tc>
                  <a:txBody>
                    <a:bodyPr/>
                    <a:lstStyle/>
                    <a:p>
                      <a:pPr algn="ctr">
                        <a:buNone/>
                      </a:pPr>
                      <a:r>
                        <a:rPr lang="en-US" sz="1400" b="1">
                          <a:solidFill>
                            <a:schemeClr val="bg1"/>
                          </a:solidFill>
                          <a:effectLst/>
                        </a:rPr>
                        <a:t>Average Hours Enforced</a:t>
                      </a:r>
                    </a:p>
                  </a:txBody>
                  <a:tcPr marL="0" marR="0" marT="0" marB="0" anchor="ctr">
                    <a:solidFill>
                      <a:schemeClr val="accent6">
                        <a:lumMod val="75000"/>
                      </a:schemeClr>
                    </a:solidFill>
                  </a:tcPr>
                </a:tc>
                <a:tc>
                  <a:txBody>
                    <a:bodyPr/>
                    <a:lstStyle/>
                    <a:p>
                      <a:pPr algn="ctr">
                        <a:buNone/>
                      </a:pPr>
                      <a:r>
                        <a:rPr lang="en-US" sz="1400" b="1">
                          <a:solidFill>
                            <a:schemeClr val="bg1"/>
                          </a:solidFill>
                          <a:effectLst/>
                        </a:rPr>
                        <a:t>Average Days Enforced</a:t>
                      </a:r>
                    </a:p>
                  </a:txBody>
                  <a:tcPr marL="0" marR="0" marT="0" marB="0" anchor="ctr">
                    <a:solidFill>
                      <a:schemeClr val="accent6">
                        <a:lumMod val="75000"/>
                      </a:schemeClr>
                    </a:solidFill>
                  </a:tcPr>
                </a:tc>
                <a:tc>
                  <a:txBody>
                    <a:bodyPr/>
                    <a:lstStyle/>
                    <a:p>
                      <a:pPr algn="ctr">
                        <a:buNone/>
                      </a:pPr>
                      <a:r>
                        <a:rPr lang="en-US" sz="1400" b="1">
                          <a:solidFill>
                            <a:schemeClr val="bg1"/>
                          </a:solidFill>
                          <a:effectLst/>
                        </a:rPr>
                        <a:t>Average Citations Per Day</a:t>
                      </a:r>
                    </a:p>
                  </a:txBody>
                  <a:tcPr marL="0" marR="0" marT="0" marB="0" anchor="ctr">
                    <a:solidFill>
                      <a:schemeClr val="accent6">
                        <a:lumMod val="75000"/>
                      </a:schemeClr>
                    </a:solidFill>
                  </a:tcPr>
                </a:tc>
                <a:tc>
                  <a:txBody>
                    <a:bodyPr/>
                    <a:lstStyle/>
                    <a:p>
                      <a:pPr algn="ctr">
                        <a:buNone/>
                      </a:pPr>
                      <a:r>
                        <a:rPr lang="en-US" sz="1400" b="1">
                          <a:solidFill>
                            <a:schemeClr val="bg1"/>
                          </a:solidFill>
                          <a:effectLst/>
                        </a:rPr>
                        <a:t>Total Days Offline</a:t>
                      </a:r>
                    </a:p>
                  </a:txBody>
                  <a:tcPr marL="0" marR="0" marT="0" marB="0" anchor="ctr">
                    <a:solidFill>
                      <a:schemeClr val="accent6">
                        <a:lumMod val="75000"/>
                      </a:schemeClr>
                    </a:solidFill>
                  </a:tcPr>
                </a:tc>
                <a:tc>
                  <a:txBody>
                    <a:bodyPr/>
                    <a:lstStyle/>
                    <a:p>
                      <a:pPr algn="ctr">
                        <a:buNone/>
                      </a:pPr>
                      <a:r>
                        <a:rPr lang="en-US" sz="1400" b="1">
                          <a:solidFill>
                            <a:schemeClr val="bg1"/>
                          </a:solidFill>
                          <a:effectLst/>
                        </a:rPr>
                        <a:t>Pct Offline</a:t>
                      </a:r>
                    </a:p>
                  </a:txBody>
                  <a:tcPr marL="0" marR="0" marT="0" marB="0" anchor="ctr">
                    <a:solidFill>
                      <a:schemeClr val="accent6">
                        <a:lumMod val="75000"/>
                      </a:schemeClr>
                    </a:solidFill>
                  </a:tcPr>
                </a:tc>
                <a:tc>
                  <a:txBody>
                    <a:bodyPr/>
                    <a:lstStyle/>
                    <a:p>
                      <a:pPr algn="ctr">
                        <a:buNone/>
                      </a:pPr>
                      <a:r>
                        <a:rPr lang="en-US" sz="1400" b="1">
                          <a:solidFill>
                            <a:schemeClr val="bg1"/>
                          </a:solidFill>
                          <a:effectLst/>
                        </a:rPr>
                        <a:t>Revenue Loss</a:t>
                      </a:r>
                    </a:p>
                  </a:txBody>
                  <a:tcPr marL="0" marR="0" marT="0" marB="0" anchor="ctr">
                    <a:solidFill>
                      <a:schemeClr val="accent6">
                        <a:lumMod val="75000"/>
                      </a:schemeClr>
                    </a:solidFill>
                  </a:tcPr>
                </a:tc>
                <a:extLst>
                  <a:ext uri="{0D108BD9-81ED-4DB2-BD59-A6C34878D82A}">
                    <a16:rowId xmlns:a16="http://schemas.microsoft.com/office/drawing/2014/main" val="2030046003"/>
                  </a:ext>
                </a:extLst>
              </a:tr>
              <a:tr h="158178">
                <a:tc>
                  <a:txBody>
                    <a:bodyPr/>
                    <a:lstStyle/>
                    <a:p>
                      <a:pPr algn="ctr">
                        <a:buNone/>
                      </a:pPr>
                      <a:r>
                        <a:rPr lang="en-US" sz="1600">
                          <a:effectLst/>
                        </a:rPr>
                        <a:t>6,771</a:t>
                      </a:r>
                    </a:p>
                  </a:txBody>
                  <a:tcPr marL="0" marR="0" marT="0" marB="0" anchor="ctr"/>
                </a:tc>
                <a:tc>
                  <a:txBody>
                    <a:bodyPr/>
                    <a:lstStyle/>
                    <a:p>
                      <a:pPr algn="ctr">
                        <a:buNone/>
                      </a:pPr>
                      <a:r>
                        <a:rPr lang="en-US" sz="1600">
                          <a:effectLst/>
                        </a:rPr>
                        <a:t>282.12</a:t>
                      </a:r>
                    </a:p>
                  </a:txBody>
                  <a:tcPr marL="0" marR="0" marT="0" marB="0" anchor="ctr"/>
                </a:tc>
                <a:tc>
                  <a:txBody>
                    <a:bodyPr/>
                    <a:lstStyle/>
                    <a:p>
                      <a:pPr algn="ctr">
                        <a:buNone/>
                      </a:pPr>
                      <a:r>
                        <a:rPr lang="en-US" sz="1600">
                          <a:effectLst/>
                        </a:rPr>
                        <a:t>1.11</a:t>
                      </a:r>
                    </a:p>
                  </a:txBody>
                  <a:tcPr marL="0" marR="0" marT="0" marB="0" anchor="ctr"/>
                </a:tc>
                <a:tc>
                  <a:txBody>
                    <a:bodyPr/>
                    <a:lstStyle/>
                    <a:p>
                      <a:pPr algn="ctr">
                        <a:buNone/>
                      </a:pPr>
                      <a:r>
                        <a:rPr lang="en-US" sz="1600">
                          <a:effectLst/>
                        </a:rPr>
                        <a:t>82.88</a:t>
                      </a:r>
                    </a:p>
                  </a:txBody>
                  <a:tcPr marL="0" marR="0" marT="0" marB="0" anchor="ctr"/>
                </a:tc>
                <a:tc>
                  <a:txBody>
                    <a:bodyPr/>
                    <a:lstStyle/>
                    <a:p>
                      <a:pPr algn="ctr">
                        <a:buNone/>
                      </a:pPr>
                      <a:r>
                        <a:rPr lang="en-US" sz="1600">
                          <a:effectLst/>
                        </a:rPr>
                        <a:t>23%</a:t>
                      </a:r>
                    </a:p>
                  </a:txBody>
                  <a:tcPr marL="0" marR="0" marT="0" marB="0" anchor="ctr"/>
                </a:tc>
                <a:tc>
                  <a:txBody>
                    <a:bodyPr/>
                    <a:lstStyle/>
                    <a:p>
                      <a:pPr algn="ctr">
                        <a:buNone/>
                      </a:pPr>
                      <a:r>
                        <a:rPr lang="en-US" sz="1600">
                          <a:effectLst/>
                        </a:rPr>
                        <a:t> $   390,718.55 </a:t>
                      </a:r>
                    </a:p>
                  </a:txBody>
                  <a:tcPr marL="0" marR="0" marT="0" marB="0" anchor="ctr"/>
                </a:tc>
                <a:extLst>
                  <a:ext uri="{0D108BD9-81ED-4DB2-BD59-A6C34878D82A}">
                    <a16:rowId xmlns:a16="http://schemas.microsoft.com/office/drawing/2014/main" val="656115840"/>
                  </a:ext>
                </a:extLst>
              </a:tr>
            </a:tbl>
          </a:graphicData>
        </a:graphic>
      </p:graphicFrame>
      <p:sp>
        <p:nvSpPr>
          <p:cNvPr id="16" name="TextBox 15">
            <a:extLst>
              <a:ext uri="{FF2B5EF4-FFF2-40B4-BE49-F238E27FC236}">
                <a16:creationId xmlns:a16="http://schemas.microsoft.com/office/drawing/2014/main" id="{4E557515-01FA-AA94-D69D-FD3600F7B10B}"/>
              </a:ext>
            </a:extLst>
          </p:cNvPr>
          <p:cNvSpPr txBox="1"/>
          <p:nvPr/>
        </p:nvSpPr>
        <p:spPr>
          <a:xfrm>
            <a:off x="2307166" y="4466166"/>
            <a:ext cx="700828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ea typeface="Calibri"/>
                <a:cs typeface="Calibri"/>
              </a:rPr>
              <a:t>Note: Calendar Year 2026 data is unavailable</a:t>
            </a:r>
            <a:endParaRPr lang="en-US" sz="1400"/>
          </a:p>
        </p:txBody>
      </p:sp>
    </p:spTree>
    <p:extLst>
      <p:ext uri="{BB962C8B-B14F-4D97-AF65-F5344CB8AC3E}">
        <p14:creationId xmlns:p14="http://schemas.microsoft.com/office/powerpoint/2010/main" val="1375985034"/>
      </p:ext>
    </p:extLst>
  </p:cSld>
  <p:clrMapOvr>
    <a:masterClrMapping/>
  </p:clrMapOvr>
  <p:extLst>
    <p:ext uri="{6950BFC3-D8DA-4A85-94F7-54DA5524770B}">
      <p188:commentRel xmlns:p188="http://schemas.microsoft.com/office/powerpoint/2018/8/main" r:id="rId2"/>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C601C5-0D4F-4FD7-9B0D-C8FE2637FBE4}"/>
              </a:ext>
            </a:extLst>
          </p:cNvPr>
          <p:cNvSpPr>
            <a:spLocks noChangeArrowheads="1"/>
          </p:cNvSpPr>
          <p:nvPr/>
        </p:nvSpPr>
        <p:spPr bwMode="auto">
          <a:xfrm>
            <a:off x="308941" y="896323"/>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11.</a:t>
            </a:r>
          </a:p>
        </p:txBody>
      </p:sp>
      <p:sp>
        <p:nvSpPr>
          <p:cNvPr id="4" name="Slide Number Placeholder 3">
            <a:extLst>
              <a:ext uri="{FF2B5EF4-FFF2-40B4-BE49-F238E27FC236}">
                <a16:creationId xmlns:a16="http://schemas.microsoft.com/office/drawing/2014/main" id="{85F4E75F-ADD7-43D4-AE48-DC00033627FB}"/>
              </a:ext>
            </a:extLst>
          </p:cNvPr>
          <p:cNvSpPr>
            <a:spLocks noGrp="1"/>
          </p:cNvSpPr>
          <p:nvPr>
            <p:ph type="sldNum" sz="quarter" idx="12"/>
          </p:nvPr>
        </p:nvSpPr>
        <p:spPr/>
        <p:txBody>
          <a:bodyPr/>
          <a:lstStyle/>
          <a:p>
            <a:fld id="{EA92FC10-7FA6-42BC-9A9E-94AE6167F2C9}" type="slidenum">
              <a:rPr lang="en-US" smtClean="0"/>
              <a:t>33</a:t>
            </a:fld>
            <a:endParaRPr lang="en-US"/>
          </a:p>
        </p:txBody>
      </p:sp>
      <p:sp>
        <p:nvSpPr>
          <p:cNvPr id="6" name="TextBox 5">
            <a:extLst>
              <a:ext uri="{FF2B5EF4-FFF2-40B4-BE49-F238E27FC236}">
                <a16:creationId xmlns:a16="http://schemas.microsoft.com/office/drawing/2014/main" id="{0D8CD73E-106C-91A7-E7BB-A0563400547E}"/>
              </a:ext>
            </a:extLst>
          </p:cNvPr>
          <p:cNvSpPr txBox="1"/>
          <p:nvPr/>
        </p:nvSpPr>
        <p:spPr>
          <a:xfrm>
            <a:off x="676275" y="1434903"/>
            <a:ext cx="9429750" cy="2031325"/>
          </a:xfrm>
          <a:prstGeom prst="rect">
            <a:avLst/>
          </a:prstGeom>
          <a:noFill/>
        </p:spPr>
        <p:txBody>
          <a:bodyPr wrap="square" lIns="91440" tIns="45720" rIns="91440" bIns="45720" anchor="t">
            <a:spAutoFit/>
          </a:bodyPr>
          <a:lstStyle/>
          <a:p>
            <a:r>
              <a:rPr lang="en-US"/>
              <a:t>Share the amount of funding allocated for training, and professional growth and development for your staff, and if this is adequate funding to address the training needs for your team. </a:t>
            </a:r>
          </a:p>
          <a:p>
            <a:endParaRPr lang="en-US">
              <a:ea typeface="Calibri"/>
              <a:cs typeface="Calibri"/>
            </a:endParaRPr>
          </a:p>
          <a:p>
            <a:r>
              <a:rPr lang="en-US" b="1">
                <a:ea typeface="Calibri"/>
                <a:cs typeface="Calibri"/>
              </a:rPr>
              <a:t>The Department intends to broaden its training on Enquesta in FY 2027.  The budget is adequate for the cost of this training.</a:t>
            </a:r>
          </a:p>
          <a:p>
            <a:endParaRPr lang="en-US">
              <a:ea typeface="Calibri"/>
              <a:cs typeface="Calibri"/>
            </a:endParaRPr>
          </a:p>
          <a:p>
            <a:endParaRPr lang="en-US">
              <a:ea typeface="Calibri"/>
              <a:cs typeface="Calibri"/>
            </a:endParaRPr>
          </a:p>
        </p:txBody>
      </p:sp>
      <p:sp>
        <p:nvSpPr>
          <p:cNvPr id="8" name="Rectangle 7">
            <a:extLst>
              <a:ext uri="{FF2B5EF4-FFF2-40B4-BE49-F238E27FC236}">
                <a16:creationId xmlns:a16="http://schemas.microsoft.com/office/drawing/2014/main" id="{73BAF5BE-CE21-23C4-652B-15B8D247F934}"/>
              </a:ext>
            </a:extLst>
          </p:cNvPr>
          <p:cNvSpPr>
            <a:spLocks noChangeArrowheads="1"/>
          </p:cNvSpPr>
          <p:nvPr/>
        </p:nvSpPr>
        <p:spPr bwMode="auto">
          <a:xfrm>
            <a:off x="308941" y="3582888"/>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12.</a:t>
            </a:r>
            <a:endParaRPr lang="en-US"/>
          </a:p>
        </p:txBody>
      </p:sp>
      <p:sp>
        <p:nvSpPr>
          <p:cNvPr id="11" name="TextBox 10">
            <a:extLst>
              <a:ext uri="{FF2B5EF4-FFF2-40B4-BE49-F238E27FC236}">
                <a16:creationId xmlns:a16="http://schemas.microsoft.com/office/drawing/2014/main" id="{E85EB8A8-1604-4A51-9193-F06DB1F850A3}"/>
              </a:ext>
            </a:extLst>
          </p:cNvPr>
          <p:cNvSpPr txBox="1"/>
          <p:nvPr/>
        </p:nvSpPr>
        <p:spPr>
          <a:xfrm>
            <a:off x="800100" y="4172625"/>
            <a:ext cx="10553700" cy="1477328"/>
          </a:xfrm>
          <a:prstGeom prst="rect">
            <a:avLst/>
          </a:prstGeom>
          <a:noFill/>
        </p:spPr>
        <p:txBody>
          <a:bodyPr wrap="square" lIns="91440" tIns="45720" rIns="91440" bIns="45720" anchor="t">
            <a:spAutoFit/>
          </a:bodyPr>
          <a:lstStyle/>
          <a:p>
            <a:r>
              <a:rPr lang="en-US"/>
              <a:t>Share the determinant that was utilized by Black &amp; Veatch that led to </a:t>
            </a:r>
            <a:r>
              <a:rPr lang="en-US" b="1"/>
              <a:t>$266K </a:t>
            </a:r>
            <a:r>
              <a:rPr lang="en-US"/>
              <a:t>increase in Indirect Cost to the Water Sewer Fund. </a:t>
            </a:r>
          </a:p>
          <a:p>
            <a:endParaRPr lang="en-US">
              <a:ea typeface="Calibri"/>
              <a:cs typeface="Calibri"/>
            </a:endParaRPr>
          </a:p>
          <a:p>
            <a:r>
              <a:rPr lang="en-US" b="1">
                <a:ea typeface="Calibri"/>
                <a:cs typeface="Calibri"/>
              </a:rPr>
              <a:t>This is best discussed during the City Council hearing on the Water Sewer Fund rate setting and budget. </a:t>
            </a:r>
          </a:p>
          <a:p>
            <a:endParaRPr lang="en-US">
              <a:ea typeface="Calibri"/>
              <a:cs typeface="Calibri"/>
            </a:endParaRPr>
          </a:p>
        </p:txBody>
      </p:sp>
    </p:spTree>
    <p:extLst>
      <p:ext uri="{BB962C8B-B14F-4D97-AF65-F5344CB8AC3E}">
        <p14:creationId xmlns:p14="http://schemas.microsoft.com/office/powerpoint/2010/main" val="2919030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FB54-E0F7-8E9E-33EF-ACC98832423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9F0B09-F539-F59A-DC25-C3EFD184A231}"/>
              </a:ext>
            </a:extLst>
          </p:cNvPr>
          <p:cNvSpPr>
            <a:spLocks noGrp="1"/>
          </p:cNvSpPr>
          <p:nvPr>
            <p:ph type="sldNum" sz="quarter" idx="12"/>
          </p:nvPr>
        </p:nvSpPr>
        <p:spPr/>
        <p:txBody>
          <a:bodyPr/>
          <a:lstStyle/>
          <a:p>
            <a:fld id="{EA92FC10-7FA6-42BC-9A9E-94AE6167F2C9}" type="slidenum">
              <a:rPr lang="en-US" smtClean="0"/>
              <a:t>34</a:t>
            </a:fld>
            <a:endParaRPr lang="en-US"/>
          </a:p>
        </p:txBody>
      </p:sp>
      <p:sp>
        <p:nvSpPr>
          <p:cNvPr id="12" name="Rectangle 11">
            <a:extLst>
              <a:ext uri="{FF2B5EF4-FFF2-40B4-BE49-F238E27FC236}">
                <a16:creationId xmlns:a16="http://schemas.microsoft.com/office/drawing/2014/main" id="{C3C699E8-04D2-9CB5-9EAA-55503E43AC15}"/>
              </a:ext>
            </a:extLst>
          </p:cNvPr>
          <p:cNvSpPr>
            <a:spLocks noChangeArrowheads="1"/>
          </p:cNvSpPr>
          <p:nvPr/>
        </p:nvSpPr>
        <p:spPr bwMode="auto">
          <a:xfrm>
            <a:off x="286929" y="889232"/>
            <a:ext cx="9115041" cy="400081"/>
          </a:xfrm>
          <a:prstGeom prst="rect">
            <a:avLst/>
          </a:prstGeom>
          <a:noFill/>
          <a:ln w="9525">
            <a:noFill/>
            <a:miter lim="800000"/>
            <a:headEnd/>
            <a:tailEnd/>
          </a:ln>
          <a:effectLst/>
        </p:spPr>
        <p:txBody>
          <a:bodyPr vert="horz" wrap="square" lIns="91414" tIns="45706" rIns="91414" bIns="45706" numCol="1" anchor="ctr" anchorCtr="0" compatLnSpc="1">
            <a:prstTxWarp prst="textNoShape">
              <a:avLst/>
            </a:prstTxWarp>
            <a:spAutoFit/>
          </a:bodyPr>
          <a:lstStyle/>
          <a:p>
            <a:pPr marL="0" lvl="1"/>
            <a:r>
              <a:rPr lang="en-US" sz="2000" b="1"/>
              <a:t>Question 13.</a:t>
            </a:r>
          </a:p>
        </p:txBody>
      </p:sp>
      <p:sp>
        <p:nvSpPr>
          <p:cNvPr id="14" name="TextBox 13">
            <a:extLst>
              <a:ext uri="{FF2B5EF4-FFF2-40B4-BE49-F238E27FC236}">
                <a16:creationId xmlns:a16="http://schemas.microsoft.com/office/drawing/2014/main" id="{8368B600-543B-A550-97D2-654C51A2222F}"/>
              </a:ext>
            </a:extLst>
          </p:cNvPr>
          <p:cNvSpPr txBox="1"/>
          <p:nvPr/>
        </p:nvSpPr>
        <p:spPr>
          <a:xfrm>
            <a:off x="894045" y="1381888"/>
            <a:ext cx="10067925" cy="2308324"/>
          </a:xfrm>
          <a:prstGeom prst="rect">
            <a:avLst/>
          </a:prstGeom>
          <a:noFill/>
        </p:spPr>
        <p:txBody>
          <a:bodyPr wrap="square" lIns="91440" tIns="45720" rIns="91440" bIns="45720" anchor="t">
            <a:spAutoFit/>
          </a:bodyPr>
          <a:lstStyle/>
          <a:p>
            <a:r>
              <a:rPr lang="en-US"/>
              <a:t>Does this budget provide the necessary resources to address any new GASB Pronouncements, and findings as a result of the FY2025 audit of financial statements? </a:t>
            </a:r>
            <a:endParaRPr lang="en-US">
              <a:ea typeface="Calibri"/>
              <a:cs typeface="Calibri"/>
            </a:endParaRPr>
          </a:p>
          <a:p>
            <a:endParaRPr lang="en-US">
              <a:ea typeface="Calibri"/>
              <a:cs typeface="Calibri"/>
            </a:endParaRPr>
          </a:p>
          <a:p>
            <a:r>
              <a:rPr lang="en-US" b="1">
                <a:ea typeface="Calibri"/>
                <a:cs typeface="Calibri"/>
              </a:rPr>
              <a:t>Yes, most of the GASB pronouncements are geared to accounting and internal controls. Some of the GASB requirements have increased the cost of external auditor activity on the annual financial statements. Lastly, some additional programming in Enquesta and MUNIS may be required.</a:t>
            </a:r>
          </a:p>
          <a:p>
            <a:endParaRPr lang="en-US" b="1">
              <a:ea typeface="Calibri"/>
              <a:cs typeface="Calibri"/>
            </a:endParaRPr>
          </a:p>
          <a:p>
            <a:r>
              <a:rPr lang="en-US" b="1">
                <a:ea typeface="Calibri"/>
                <a:cs typeface="Calibri"/>
              </a:rPr>
              <a:t>Overall, Finance can absorb these costs as needed.</a:t>
            </a:r>
            <a:endParaRPr lang="en-US">
              <a:ea typeface="Calibri"/>
              <a:cs typeface="Calibri"/>
            </a:endParaRPr>
          </a:p>
        </p:txBody>
      </p:sp>
    </p:spTree>
    <p:extLst>
      <p:ext uri="{BB962C8B-B14F-4D97-AF65-F5344CB8AC3E}">
        <p14:creationId xmlns:p14="http://schemas.microsoft.com/office/powerpoint/2010/main" val="3826742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F5DAB8-87A4-4020-8DF9-887EDEEAF114}"/>
              </a:ext>
            </a:extLst>
          </p:cNvPr>
          <p:cNvSpPr>
            <a:spLocks noGrp="1"/>
          </p:cNvSpPr>
          <p:nvPr>
            <p:ph sz="half" idx="2"/>
          </p:nvPr>
        </p:nvSpPr>
        <p:spPr>
          <a:xfrm>
            <a:off x="246793" y="897674"/>
            <a:ext cx="4934479" cy="473825"/>
          </a:xfrm>
        </p:spPr>
        <p:txBody>
          <a:bodyPr>
            <a:normAutofit/>
          </a:bodyPr>
          <a:lstStyle/>
          <a:p>
            <a:pPr marL="0" indent="0">
              <a:buNone/>
            </a:pPr>
            <a:r>
              <a:rPr lang="en-US" sz="2000" b="1"/>
              <a:t>Question 14.</a:t>
            </a:r>
          </a:p>
        </p:txBody>
      </p:sp>
      <p:sp>
        <p:nvSpPr>
          <p:cNvPr id="6" name="Content Placeholder 2">
            <a:extLst>
              <a:ext uri="{FF2B5EF4-FFF2-40B4-BE49-F238E27FC236}">
                <a16:creationId xmlns:a16="http://schemas.microsoft.com/office/drawing/2014/main" id="{827D7E72-1A95-461A-8F39-3E834CACF8DF}"/>
              </a:ext>
            </a:extLst>
          </p:cNvPr>
          <p:cNvSpPr txBox="1">
            <a:spLocks/>
          </p:cNvSpPr>
          <p:nvPr/>
        </p:nvSpPr>
        <p:spPr>
          <a:xfrm>
            <a:off x="468630" y="1214070"/>
            <a:ext cx="9927590" cy="3277773"/>
          </a:xfrm>
          <a:prstGeom prst="rect">
            <a:avLst/>
          </a:prstGeom>
        </p:spPr>
        <p:txBody>
          <a:bodyPr vert="horz" lIns="91440" tIns="45720" rIns="91440" bIns="45720" rtlCol="0" anchor="t">
            <a:noAutofit/>
          </a:bodyPr>
          <a:lstStyle>
            <a:lvl1pPr marL="342900" indent="-342900" algn="l" defTabSz="914400" rtl="0" eaLnBrk="1" latinLnBrk="0" hangingPunct="1">
              <a:lnSpc>
                <a:spcPct val="9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9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9pPr>
          </a:lstStyle>
          <a:p>
            <a:pPr marL="0" marR="0" indent="0">
              <a:spcBef>
                <a:spcPts val="0"/>
              </a:spcBef>
              <a:spcAft>
                <a:spcPts val="0"/>
              </a:spcAft>
              <a:buNone/>
            </a:pPr>
            <a:r>
              <a:rPr lang="en-US" sz="1800" b="1" u="heavy" spc="-5">
                <a:effectLst/>
                <a:uFill>
                  <a:solidFill>
                    <a:srgbClr val="000000"/>
                  </a:solidFill>
                </a:uFill>
                <a:ea typeface="Calibri" panose="020F0502020204030204" pitchFamily="34" charset="0"/>
                <a:cs typeface="Times New Roman" panose="02020603050405020304" pitchFamily="18" charset="0"/>
              </a:rPr>
              <a:t>All</a:t>
            </a:r>
            <a:r>
              <a:rPr lang="en-US" sz="1800" b="1" u="heavy" spc="5">
                <a:effectLst/>
                <a:uFill>
                  <a:solidFill>
                    <a:srgbClr val="000000"/>
                  </a:solidFill>
                </a:uFill>
                <a:ea typeface="Calibri" panose="020F0502020204030204" pitchFamily="34" charset="0"/>
                <a:cs typeface="Times New Roman" panose="02020603050405020304" pitchFamily="18" charset="0"/>
              </a:rPr>
              <a:t> </a:t>
            </a:r>
            <a:r>
              <a:rPr lang="en-US" sz="1800" b="1" u="heavy" spc="-5">
                <a:effectLst/>
                <a:uFill>
                  <a:solidFill>
                    <a:srgbClr val="000000"/>
                  </a:solidFill>
                </a:uFill>
                <a:ea typeface="Calibri" panose="020F0502020204030204" pitchFamily="34" charset="0"/>
                <a:cs typeface="Times New Roman" panose="02020603050405020304" pitchFamily="18" charset="0"/>
              </a:rPr>
              <a:t>Departments</a:t>
            </a:r>
          </a:p>
          <a:p>
            <a:pPr marL="0" marR="0" indent="0">
              <a:spcBef>
                <a:spcPts val="0"/>
              </a:spcBef>
              <a:spcAft>
                <a:spcPts val="0"/>
              </a:spcAft>
              <a:buNone/>
            </a:pPr>
            <a:endParaRPr lang="en-US" sz="1800">
              <a:effectLst/>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3ED183D6-4034-4F74-B5E7-1FFA4CADC9E8}"/>
              </a:ext>
            </a:extLst>
          </p:cNvPr>
          <p:cNvSpPr>
            <a:spLocks noGrp="1"/>
          </p:cNvSpPr>
          <p:nvPr>
            <p:ph type="sldNum" sz="quarter" idx="12"/>
          </p:nvPr>
        </p:nvSpPr>
        <p:spPr/>
        <p:txBody>
          <a:bodyPr/>
          <a:lstStyle/>
          <a:p>
            <a:fld id="{EA92FC10-7FA6-42BC-9A9E-94AE6167F2C9}" type="slidenum">
              <a:rPr lang="en-US" smtClean="0"/>
              <a:t>35</a:t>
            </a:fld>
            <a:endParaRPr lang="en-US"/>
          </a:p>
        </p:txBody>
      </p:sp>
      <p:sp>
        <p:nvSpPr>
          <p:cNvPr id="5" name="TextBox 4">
            <a:extLst>
              <a:ext uri="{FF2B5EF4-FFF2-40B4-BE49-F238E27FC236}">
                <a16:creationId xmlns:a16="http://schemas.microsoft.com/office/drawing/2014/main" id="{4F7FEBFF-B8A6-870B-0A74-856CACA61A50}"/>
              </a:ext>
            </a:extLst>
          </p:cNvPr>
          <p:cNvSpPr txBox="1"/>
          <p:nvPr/>
        </p:nvSpPr>
        <p:spPr>
          <a:xfrm>
            <a:off x="468630" y="1482663"/>
            <a:ext cx="10970895" cy="1200329"/>
          </a:xfrm>
          <a:prstGeom prst="rect">
            <a:avLst/>
          </a:prstGeom>
          <a:noFill/>
        </p:spPr>
        <p:txBody>
          <a:bodyPr wrap="square">
            <a:spAutoFit/>
          </a:bodyPr>
          <a:lstStyle/>
          <a:p>
            <a:r>
              <a:rPr lang="en-US"/>
              <a:t>Provide FY2027 proposed organizational chart with the total number of employees (i.e. permanent, temporary, contract, vacancies). </a:t>
            </a:r>
          </a:p>
          <a:p>
            <a:pPr marL="342900" indent="-342900">
              <a:buFont typeface="+mj-lt"/>
              <a:buAutoNum type="alphaLcPeriod"/>
            </a:pPr>
            <a:r>
              <a:rPr lang="en-US"/>
              <a:t>If there are multiple divisions, please ensure there are sub-org charts that enumerate all the above.</a:t>
            </a:r>
          </a:p>
          <a:p>
            <a:pPr marL="342900" indent="-342900">
              <a:buFont typeface="+mj-lt"/>
              <a:buAutoNum type="alphaLcPeriod"/>
            </a:pPr>
            <a:r>
              <a:rPr lang="en-US"/>
              <a:t>Please include in the Org chart a photo of all Directors, Managers, Divisions Heads, and Supervisors. </a:t>
            </a:r>
            <a:endParaRPr lang="en-US" b="1"/>
          </a:p>
        </p:txBody>
      </p:sp>
    </p:spTree>
    <p:extLst>
      <p:ext uri="{BB962C8B-B14F-4D97-AF65-F5344CB8AC3E}">
        <p14:creationId xmlns:p14="http://schemas.microsoft.com/office/powerpoint/2010/main" val="3039057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EEF0-FD91-8387-838A-CAA287AA524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4304B4-22BD-4E3D-95A7-88D8E6E8CCF2}"/>
              </a:ext>
            </a:extLst>
          </p:cNvPr>
          <p:cNvSpPr>
            <a:spLocks noGrp="1"/>
          </p:cNvSpPr>
          <p:nvPr>
            <p:ph type="sldNum" sz="quarter" idx="12"/>
          </p:nvPr>
        </p:nvSpPr>
        <p:spPr/>
        <p:txBody>
          <a:bodyPr/>
          <a:lstStyle/>
          <a:p>
            <a:fld id="{EA92FC10-7FA6-42BC-9A9E-94AE6167F2C9}" type="slidenum">
              <a:rPr lang="en-US" smtClean="0"/>
              <a:t>36</a:t>
            </a:fld>
            <a:endParaRPr lang="en-US"/>
          </a:p>
        </p:txBody>
      </p:sp>
      <p:sp>
        <p:nvSpPr>
          <p:cNvPr id="8" name="Shape 0">
            <a:extLst>
              <a:ext uri="{FF2B5EF4-FFF2-40B4-BE49-F238E27FC236}">
                <a16:creationId xmlns:a16="http://schemas.microsoft.com/office/drawing/2014/main" id="{CE909C96-604B-ED9F-721C-0BCB2529EE1B}"/>
              </a:ext>
            </a:extLst>
          </p:cNvPr>
          <p:cNvSpPr/>
          <p:nvPr/>
        </p:nvSpPr>
        <p:spPr>
          <a:xfrm>
            <a:off x="0" y="-10185"/>
            <a:ext cx="12192000" cy="209214"/>
          </a:xfrm>
          <a:prstGeom prst="rect">
            <a:avLst/>
          </a:prstGeom>
          <a:solidFill>
            <a:srgbClr val="1B4D2E"/>
          </a:solidFill>
          <a:ln w="12700">
            <a:solidFill>
              <a:srgbClr val="1B4D2E"/>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Text 1">
            <a:extLst>
              <a:ext uri="{FF2B5EF4-FFF2-40B4-BE49-F238E27FC236}">
                <a16:creationId xmlns:a16="http://schemas.microsoft.com/office/drawing/2014/main" id="{A021E9FD-1CAA-A212-8BC2-E6763557CB58}"/>
              </a:ext>
            </a:extLst>
          </p:cNvPr>
          <p:cNvSpPr/>
          <p:nvPr/>
        </p:nvSpPr>
        <p:spPr>
          <a:xfrm>
            <a:off x="274320" y="0"/>
            <a:ext cx="10972800" cy="199029"/>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300" b="1">
                <a:solidFill>
                  <a:srgbClr val="FFFFFF"/>
                </a:solidFill>
              </a:rPr>
              <a:t>FY 2026 Budget Hearings  |  Finance Department — Organization Chart</a:t>
            </a:r>
            <a:endParaRPr lang="en-US" sz="1300"/>
          </a:p>
        </p:txBody>
      </p:sp>
      <p:sp>
        <p:nvSpPr>
          <p:cNvPr id="10" name="Shape 2">
            <a:extLst>
              <a:ext uri="{FF2B5EF4-FFF2-40B4-BE49-F238E27FC236}">
                <a16:creationId xmlns:a16="http://schemas.microsoft.com/office/drawing/2014/main" id="{0DC5DFDD-EA4E-E3F0-1717-F4AA3C4DFE97}"/>
              </a:ext>
            </a:extLst>
          </p:cNvPr>
          <p:cNvSpPr/>
          <p:nvPr/>
        </p:nvSpPr>
        <p:spPr>
          <a:xfrm>
            <a:off x="5029200" y="658368"/>
            <a:ext cx="2103120" cy="530352"/>
          </a:xfrm>
          <a:prstGeom prst="rect">
            <a:avLst/>
          </a:prstGeom>
          <a:solidFill>
            <a:srgbClr val="1B4D2E"/>
          </a:solidFill>
          <a:ln w="9525">
            <a:solidFill>
              <a:srgbClr val="0F3320"/>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11" name="Text 3">
            <a:extLst>
              <a:ext uri="{FF2B5EF4-FFF2-40B4-BE49-F238E27FC236}">
                <a16:creationId xmlns:a16="http://schemas.microsoft.com/office/drawing/2014/main" id="{ABC07653-E6E2-2FB3-9E5E-305257F44B27}"/>
              </a:ext>
            </a:extLst>
          </p:cNvPr>
          <p:cNvSpPr/>
          <p:nvPr/>
        </p:nvSpPr>
        <p:spPr>
          <a:xfrm>
            <a:off x="5029200" y="658368"/>
            <a:ext cx="2103120" cy="530352"/>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Director of Finance</a:t>
            </a:r>
            <a:endParaRPr lang="en-US" sz="1200"/>
          </a:p>
          <a:p>
            <a:pPr marL="0" indent="0" algn="ctr">
              <a:buNone/>
            </a:pPr>
            <a:r>
              <a:rPr lang="en-US" sz="1200">
                <a:solidFill>
                  <a:srgbClr val="FFFFFF"/>
                </a:solidFill>
              </a:rPr>
              <a:t>J. Brett Taylor</a:t>
            </a:r>
            <a:endParaRPr lang="en-US" sz="1200"/>
          </a:p>
        </p:txBody>
      </p:sp>
      <p:sp>
        <p:nvSpPr>
          <p:cNvPr id="12" name="Shape 4">
            <a:extLst>
              <a:ext uri="{FF2B5EF4-FFF2-40B4-BE49-F238E27FC236}">
                <a16:creationId xmlns:a16="http://schemas.microsoft.com/office/drawing/2014/main" id="{D350A765-7EEE-3D33-8A7F-DC3796344241}"/>
              </a:ext>
            </a:extLst>
          </p:cNvPr>
          <p:cNvSpPr/>
          <p:nvPr/>
        </p:nvSpPr>
        <p:spPr>
          <a:xfrm>
            <a:off x="5166360" y="1353312"/>
            <a:ext cx="1828800" cy="530352"/>
          </a:xfrm>
          <a:prstGeom prst="rect">
            <a:avLst/>
          </a:prstGeom>
          <a:solidFill>
            <a:srgbClr val="2A6041"/>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13" name="Text 5">
            <a:extLst>
              <a:ext uri="{FF2B5EF4-FFF2-40B4-BE49-F238E27FC236}">
                <a16:creationId xmlns:a16="http://schemas.microsoft.com/office/drawing/2014/main" id="{E151B61A-0FC1-BC50-8D8D-C99663C0D9D1}"/>
              </a:ext>
            </a:extLst>
          </p:cNvPr>
          <p:cNvSpPr/>
          <p:nvPr/>
        </p:nvSpPr>
        <p:spPr>
          <a:xfrm>
            <a:off x="5166360" y="1353312"/>
            <a:ext cx="1828800" cy="530352"/>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Deputy Director</a:t>
            </a:r>
            <a:endParaRPr lang="en-US" sz="1200"/>
          </a:p>
          <a:p>
            <a:pPr marL="0" indent="0" algn="ctr">
              <a:buNone/>
            </a:pPr>
            <a:r>
              <a:rPr lang="en-US" sz="1200">
                <a:solidFill>
                  <a:srgbClr val="FFFFFF"/>
                </a:solidFill>
              </a:rPr>
              <a:t>Lois McLaughlin</a:t>
            </a:r>
            <a:endParaRPr lang="en-US" sz="1200"/>
          </a:p>
        </p:txBody>
      </p:sp>
      <p:sp>
        <p:nvSpPr>
          <p:cNvPr id="14" name="Shape 6">
            <a:extLst>
              <a:ext uri="{FF2B5EF4-FFF2-40B4-BE49-F238E27FC236}">
                <a16:creationId xmlns:a16="http://schemas.microsoft.com/office/drawing/2014/main" id="{35D70E1A-DD68-C96B-ECAE-35FE22CB4B12}"/>
              </a:ext>
            </a:extLst>
          </p:cNvPr>
          <p:cNvSpPr/>
          <p:nvPr/>
        </p:nvSpPr>
        <p:spPr>
          <a:xfrm>
            <a:off x="6080760" y="1188720"/>
            <a:ext cx="0" cy="164592"/>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15" name="Shape 7">
            <a:extLst>
              <a:ext uri="{FF2B5EF4-FFF2-40B4-BE49-F238E27FC236}">
                <a16:creationId xmlns:a16="http://schemas.microsoft.com/office/drawing/2014/main" id="{79EA7E86-7576-B204-FC8C-793B8AFF1FF1}"/>
              </a:ext>
            </a:extLst>
          </p:cNvPr>
          <p:cNvSpPr/>
          <p:nvPr/>
        </p:nvSpPr>
        <p:spPr>
          <a:xfrm>
            <a:off x="2560320" y="2240280"/>
            <a:ext cx="146304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16" name="Text 8">
            <a:extLst>
              <a:ext uri="{FF2B5EF4-FFF2-40B4-BE49-F238E27FC236}">
                <a16:creationId xmlns:a16="http://schemas.microsoft.com/office/drawing/2014/main" id="{AAD6E11A-B5CD-8DA7-D62C-94D31A453F2D}"/>
              </a:ext>
            </a:extLst>
          </p:cNvPr>
          <p:cNvSpPr/>
          <p:nvPr/>
        </p:nvSpPr>
        <p:spPr>
          <a:xfrm>
            <a:off x="2560320" y="2240280"/>
            <a:ext cx="146304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Principal Analyst</a:t>
            </a:r>
            <a:endParaRPr lang="en-US" sz="1200"/>
          </a:p>
        </p:txBody>
      </p:sp>
      <p:sp>
        <p:nvSpPr>
          <p:cNvPr id="17" name="Shape 9">
            <a:extLst>
              <a:ext uri="{FF2B5EF4-FFF2-40B4-BE49-F238E27FC236}">
                <a16:creationId xmlns:a16="http://schemas.microsoft.com/office/drawing/2014/main" id="{BC90E173-D8F8-7592-F4E5-3A74D94C24B9}"/>
              </a:ext>
            </a:extLst>
          </p:cNvPr>
          <p:cNvSpPr/>
          <p:nvPr/>
        </p:nvSpPr>
        <p:spPr>
          <a:xfrm>
            <a:off x="7782983" y="2158746"/>
            <a:ext cx="160020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18" name="Text 10">
            <a:extLst>
              <a:ext uri="{FF2B5EF4-FFF2-40B4-BE49-F238E27FC236}">
                <a16:creationId xmlns:a16="http://schemas.microsoft.com/office/drawing/2014/main" id="{BEDEDDF1-EB1F-2821-F494-3A350FC518EA}"/>
              </a:ext>
            </a:extLst>
          </p:cNvPr>
          <p:cNvSpPr/>
          <p:nvPr/>
        </p:nvSpPr>
        <p:spPr>
          <a:xfrm>
            <a:off x="7784592" y="2155614"/>
            <a:ext cx="160020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Senior Financial</a:t>
            </a:r>
            <a:endParaRPr lang="en-US" sz="1200"/>
          </a:p>
          <a:p>
            <a:pPr marL="0" indent="0" algn="ctr">
              <a:buNone/>
            </a:pPr>
            <a:r>
              <a:rPr lang="en-US" sz="1200" b="1">
                <a:solidFill>
                  <a:srgbClr val="FFFFFF"/>
                </a:solidFill>
              </a:rPr>
              <a:t>Officer</a:t>
            </a:r>
            <a:endParaRPr lang="en-US" sz="1200" b="1">
              <a:ea typeface="Calibri"/>
              <a:cs typeface="Calibri"/>
            </a:endParaRPr>
          </a:p>
        </p:txBody>
      </p:sp>
      <p:sp>
        <p:nvSpPr>
          <p:cNvPr id="19" name="Shape 11">
            <a:extLst>
              <a:ext uri="{FF2B5EF4-FFF2-40B4-BE49-F238E27FC236}">
                <a16:creationId xmlns:a16="http://schemas.microsoft.com/office/drawing/2014/main" id="{F73CD4AA-8950-7977-5F19-5837D1D13D51}"/>
              </a:ext>
            </a:extLst>
          </p:cNvPr>
          <p:cNvSpPr/>
          <p:nvPr/>
        </p:nvSpPr>
        <p:spPr>
          <a:xfrm>
            <a:off x="7780950" y="2737697"/>
            <a:ext cx="1600200" cy="530352"/>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20" name="Text 12">
            <a:extLst>
              <a:ext uri="{FF2B5EF4-FFF2-40B4-BE49-F238E27FC236}">
                <a16:creationId xmlns:a16="http://schemas.microsoft.com/office/drawing/2014/main" id="{C6198DD1-3720-95C0-F7B8-53A39973C888}"/>
              </a:ext>
            </a:extLst>
          </p:cNvPr>
          <p:cNvSpPr/>
          <p:nvPr/>
        </p:nvSpPr>
        <p:spPr>
          <a:xfrm>
            <a:off x="7773294" y="2736526"/>
            <a:ext cx="1600200" cy="530352"/>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Database Manager</a:t>
            </a:r>
            <a:endParaRPr lang="en-US" sz="1200"/>
          </a:p>
          <a:p>
            <a:pPr marL="0" indent="0" algn="ctr">
              <a:buNone/>
            </a:pPr>
            <a:endParaRPr lang="en-US" sz="1200"/>
          </a:p>
        </p:txBody>
      </p:sp>
      <p:sp>
        <p:nvSpPr>
          <p:cNvPr id="21" name="Shape 13">
            <a:extLst>
              <a:ext uri="{FF2B5EF4-FFF2-40B4-BE49-F238E27FC236}">
                <a16:creationId xmlns:a16="http://schemas.microsoft.com/office/drawing/2014/main" id="{DCC0041E-9178-5817-3365-89287128524E}"/>
              </a:ext>
            </a:extLst>
          </p:cNvPr>
          <p:cNvSpPr/>
          <p:nvPr/>
        </p:nvSpPr>
        <p:spPr>
          <a:xfrm>
            <a:off x="6080760" y="1883664"/>
            <a:ext cx="0" cy="178308"/>
          </a:xfrm>
          <a:prstGeom prst="line">
            <a:avLst/>
          </a:prstGeom>
          <a:noFill/>
          <a:ln w="15240">
            <a:solidFill>
              <a:srgbClr val="5B9BD5"/>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22" name="Shape 14">
            <a:extLst>
              <a:ext uri="{FF2B5EF4-FFF2-40B4-BE49-F238E27FC236}">
                <a16:creationId xmlns:a16="http://schemas.microsoft.com/office/drawing/2014/main" id="{7BCDA628-E4B0-1FE3-4B59-CD2A53E74D8A}"/>
              </a:ext>
            </a:extLst>
          </p:cNvPr>
          <p:cNvSpPr/>
          <p:nvPr/>
        </p:nvSpPr>
        <p:spPr>
          <a:xfrm>
            <a:off x="3291840" y="2072556"/>
            <a:ext cx="2788920" cy="0"/>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23" name="Shape 15">
            <a:extLst>
              <a:ext uri="{FF2B5EF4-FFF2-40B4-BE49-F238E27FC236}">
                <a16:creationId xmlns:a16="http://schemas.microsoft.com/office/drawing/2014/main" id="{5C282E11-1A8D-AE72-11FE-367E41F3F417}"/>
              </a:ext>
            </a:extLst>
          </p:cNvPr>
          <p:cNvSpPr/>
          <p:nvPr/>
        </p:nvSpPr>
        <p:spPr>
          <a:xfrm>
            <a:off x="3291840" y="2061972"/>
            <a:ext cx="0" cy="178308"/>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24" name="Shape 16">
            <a:extLst>
              <a:ext uri="{FF2B5EF4-FFF2-40B4-BE49-F238E27FC236}">
                <a16:creationId xmlns:a16="http://schemas.microsoft.com/office/drawing/2014/main" id="{EDE7F282-4751-87B6-0E04-DC245FE40487}"/>
              </a:ext>
            </a:extLst>
          </p:cNvPr>
          <p:cNvSpPr/>
          <p:nvPr/>
        </p:nvSpPr>
        <p:spPr>
          <a:xfrm>
            <a:off x="6080760" y="1883664"/>
            <a:ext cx="0" cy="178308"/>
          </a:xfrm>
          <a:prstGeom prst="line">
            <a:avLst/>
          </a:prstGeom>
          <a:noFill/>
          <a:ln w="15240">
            <a:solidFill>
              <a:srgbClr val="5B9BD5"/>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27" name="Shape 19">
            <a:extLst>
              <a:ext uri="{FF2B5EF4-FFF2-40B4-BE49-F238E27FC236}">
                <a16:creationId xmlns:a16="http://schemas.microsoft.com/office/drawing/2014/main" id="{494101C1-7FF8-E09D-C384-7920FBC6D904}"/>
              </a:ext>
            </a:extLst>
          </p:cNvPr>
          <p:cNvSpPr/>
          <p:nvPr/>
        </p:nvSpPr>
        <p:spPr>
          <a:xfrm>
            <a:off x="6080760" y="1883664"/>
            <a:ext cx="0" cy="178308"/>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28" name="Shape 20">
            <a:extLst>
              <a:ext uri="{FF2B5EF4-FFF2-40B4-BE49-F238E27FC236}">
                <a16:creationId xmlns:a16="http://schemas.microsoft.com/office/drawing/2014/main" id="{510886AD-0A13-49E8-BDF2-C8E0FDD9BBF3}"/>
              </a:ext>
            </a:extLst>
          </p:cNvPr>
          <p:cNvSpPr/>
          <p:nvPr/>
        </p:nvSpPr>
        <p:spPr>
          <a:xfrm>
            <a:off x="6091343" y="2072556"/>
            <a:ext cx="2491740" cy="0"/>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30" name="Shape 22">
            <a:extLst>
              <a:ext uri="{FF2B5EF4-FFF2-40B4-BE49-F238E27FC236}">
                <a16:creationId xmlns:a16="http://schemas.microsoft.com/office/drawing/2014/main" id="{639A74AA-6E56-3828-A9F5-A55DB668EF1C}"/>
              </a:ext>
            </a:extLst>
          </p:cNvPr>
          <p:cNvSpPr/>
          <p:nvPr/>
        </p:nvSpPr>
        <p:spPr>
          <a:xfrm>
            <a:off x="7649548" y="1054889"/>
            <a:ext cx="1463040" cy="475488"/>
          </a:xfrm>
          <a:prstGeom prst="rect">
            <a:avLst/>
          </a:prstGeom>
          <a:solidFill>
            <a:srgbClr val="C9960C"/>
          </a:solidFill>
          <a:ln w="9525">
            <a:solidFill>
              <a:srgbClr val="4472C4"/>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31" name="Text 23">
            <a:extLst>
              <a:ext uri="{FF2B5EF4-FFF2-40B4-BE49-F238E27FC236}">
                <a16:creationId xmlns:a16="http://schemas.microsoft.com/office/drawing/2014/main" id="{74BAA502-6DB7-2A87-1449-6920D7B5353D}"/>
              </a:ext>
            </a:extLst>
          </p:cNvPr>
          <p:cNvSpPr/>
          <p:nvPr/>
        </p:nvSpPr>
        <p:spPr>
          <a:xfrm>
            <a:off x="7647940" y="1054889"/>
            <a:ext cx="146304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Administrative</a:t>
            </a:r>
            <a:endParaRPr lang="en-US" sz="1200"/>
          </a:p>
          <a:p>
            <a:pPr marL="0" indent="0" algn="ctr">
              <a:buNone/>
            </a:pPr>
            <a:r>
              <a:rPr lang="en-US" sz="1200">
                <a:solidFill>
                  <a:srgbClr val="FFFFFF"/>
                </a:solidFill>
              </a:rPr>
              <a:t>Assistant</a:t>
            </a:r>
            <a:endParaRPr lang="en-US" sz="1200"/>
          </a:p>
        </p:txBody>
      </p:sp>
      <p:sp>
        <p:nvSpPr>
          <p:cNvPr id="33" name="Shape 25">
            <a:extLst>
              <a:ext uri="{FF2B5EF4-FFF2-40B4-BE49-F238E27FC236}">
                <a16:creationId xmlns:a16="http://schemas.microsoft.com/office/drawing/2014/main" id="{BD3651CE-ED89-554C-D728-D87C2290CFFD}"/>
              </a:ext>
            </a:extLst>
          </p:cNvPr>
          <p:cNvSpPr/>
          <p:nvPr/>
        </p:nvSpPr>
        <p:spPr>
          <a:xfrm>
            <a:off x="982980" y="3310128"/>
            <a:ext cx="9912096" cy="0"/>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35" name="Shape 27">
            <a:extLst>
              <a:ext uri="{FF2B5EF4-FFF2-40B4-BE49-F238E27FC236}">
                <a16:creationId xmlns:a16="http://schemas.microsoft.com/office/drawing/2014/main" id="{026E43D3-1CAE-AFAE-DFD2-4BE1206801FF}"/>
              </a:ext>
            </a:extLst>
          </p:cNvPr>
          <p:cNvSpPr/>
          <p:nvPr/>
        </p:nvSpPr>
        <p:spPr>
          <a:xfrm>
            <a:off x="164592" y="3493008"/>
            <a:ext cx="1600200" cy="530352"/>
          </a:xfrm>
          <a:prstGeom prst="rect">
            <a:avLst/>
          </a:prstGeom>
          <a:solidFill>
            <a:srgbClr val="2A6041"/>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36" name="Text 28">
            <a:extLst>
              <a:ext uri="{FF2B5EF4-FFF2-40B4-BE49-F238E27FC236}">
                <a16:creationId xmlns:a16="http://schemas.microsoft.com/office/drawing/2014/main" id="{3C4CCE73-12F2-7E8C-64EC-506FD0D983D6}"/>
              </a:ext>
            </a:extLst>
          </p:cNvPr>
          <p:cNvSpPr/>
          <p:nvPr/>
        </p:nvSpPr>
        <p:spPr>
          <a:xfrm>
            <a:off x="164592" y="3493008"/>
            <a:ext cx="1600200" cy="530352"/>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Procurement</a:t>
            </a:r>
            <a:endParaRPr lang="en-US" sz="1200"/>
          </a:p>
          <a:p>
            <a:pPr marL="0" indent="0" algn="ctr">
              <a:buNone/>
            </a:pPr>
            <a:r>
              <a:rPr lang="en-US" sz="1200">
                <a:solidFill>
                  <a:srgbClr val="FFFFFF"/>
                </a:solidFill>
              </a:rPr>
              <a:t>Manager</a:t>
            </a:r>
            <a:endParaRPr lang="en-US" sz="1200"/>
          </a:p>
        </p:txBody>
      </p:sp>
      <p:sp>
        <p:nvSpPr>
          <p:cNvPr id="37" name="Shape 29">
            <a:extLst>
              <a:ext uri="{FF2B5EF4-FFF2-40B4-BE49-F238E27FC236}">
                <a16:creationId xmlns:a16="http://schemas.microsoft.com/office/drawing/2014/main" id="{EBA15FB0-0BA2-98AA-5FB0-D4111343BF41}"/>
              </a:ext>
            </a:extLst>
          </p:cNvPr>
          <p:cNvSpPr/>
          <p:nvPr/>
        </p:nvSpPr>
        <p:spPr>
          <a:xfrm>
            <a:off x="964692" y="3310128"/>
            <a:ext cx="0" cy="182880"/>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38" name="Shape 30">
            <a:extLst>
              <a:ext uri="{FF2B5EF4-FFF2-40B4-BE49-F238E27FC236}">
                <a16:creationId xmlns:a16="http://schemas.microsoft.com/office/drawing/2014/main" id="{44D9EB24-70AE-5E32-E4BB-28B1DC774A7C}"/>
              </a:ext>
            </a:extLst>
          </p:cNvPr>
          <p:cNvSpPr/>
          <p:nvPr/>
        </p:nvSpPr>
        <p:spPr>
          <a:xfrm>
            <a:off x="1828800" y="3493008"/>
            <a:ext cx="1600200" cy="530352"/>
          </a:xfrm>
          <a:prstGeom prst="rect">
            <a:avLst/>
          </a:prstGeom>
          <a:solidFill>
            <a:srgbClr val="2A6041"/>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39" name="Text 31">
            <a:extLst>
              <a:ext uri="{FF2B5EF4-FFF2-40B4-BE49-F238E27FC236}">
                <a16:creationId xmlns:a16="http://schemas.microsoft.com/office/drawing/2014/main" id="{ADACB882-C3AE-2613-E01B-2AA5059196E8}"/>
              </a:ext>
            </a:extLst>
          </p:cNvPr>
          <p:cNvSpPr/>
          <p:nvPr/>
        </p:nvSpPr>
        <p:spPr>
          <a:xfrm>
            <a:off x="1828800" y="3493008"/>
            <a:ext cx="1600200" cy="530352"/>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Accounting</a:t>
            </a:r>
            <a:endParaRPr lang="en-US" sz="1200"/>
          </a:p>
          <a:p>
            <a:pPr marL="0" indent="0" algn="ctr">
              <a:buNone/>
            </a:pPr>
            <a:r>
              <a:rPr lang="en-US" sz="1200">
                <a:solidFill>
                  <a:srgbClr val="FFFFFF"/>
                </a:solidFill>
              </a:rPr>
              <a:t>Manager</a:t>
            </a:r>
            <a:endParaRPr lang="en-US" sz="1200"/>
          </a:p>
        </p:txBody>
      </p:sp>
      <p:sp>
        <p:nvSpPr>
          <p:cNvPr id="40" name="Shape 32">
            <a:extLst>
              <a:ext uri="{FF2B5EF4-FFF2-40B4-BE49-F238E27FC236}">
                <a16:creationId xmlns:a16="http://schemas.microsoft.com/office/drawing/2014/main" id="{4B375246-5FCC-0CFA-4FCD-09ED87998C51}"/>
              </a:ext>
            </a:extLst>
          </p:cNvPr>
          <p:cNvSpPr/>
          <p:nvPr/>
        </p:nvSpPr>
        <p:spPr>
          <a:xfrm>
            <a:off x="2628900" y="3310128"/>
            <a:ext cx="0" cy="182880"/>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41" name="Shape 33">
            <a:extLst>
              <a:ext uri="{FF2B5EF4-FFF2-40B4-BE49-F238E27FC236}">
                <a16:creationId xmlns:a16="http://schemas.microsoft.com/office/drawing/2014/main" id="{3F1A7A79-8CC6-9D3D-37EA-C27222059909}"/>
              </a:ext>
            </a:extLst>
          </p:cNvPr>
          <p:cNvSpPr/>
          <p:nvPr/>
        </p:nvSpPr>
        <p:spPr>
          <a:xfrm>
            <a:off x="3493008" y="3493008"/>
            <a:ext cx="1600200" cy="530352"/>
          </a:xfrm>
          <a:prstGeom prst="rect">
            <a:avLst/>
          </a:prstGeom>
          <a:solidFill>
            <a:srgbClr val="2A6041"/>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42" name="Text 34">
            <a:extLst>
              <a:ext uri="{FF2B5EF4-FFF2-40B4-BE49-F238E27FC236}">
                <a16:creationId xmlns:a16="http://schemas.microsoft.com/office/drawing/2014/main" id="{4C064679-CC5E-19C6-71D7-C5171871EBC4}"/>
              </a:ext>
            </a:extLst>
          </p:cNvPr>
          <p:cNvSpPr/>
          <p:nvPr/>
        </p:nvSpPr>
        <p:spPr>
          <a:xfrm>
            <a:off x="3493008" y="3493008"/>
            <a:ext cx="1600200" cy="530352"/>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Billing</a:t>
            </a:r>
            <a:endParaRPr lang="en-US" sz="1200"/>
          </a:p>
          <a:p>
            <a:pPr marL="0" indent="0" algn="ctr">
              <a:buNone/>
            </a:pPr>
            <a:r>
              <a:rPr lang="en-US" sz="1200">
                <a:solidFill>
                  <a:srgbClr val="FFFFFF"/>
                </a:solidFill>
              </a:rPr>
              <a:t>Manager</a:t>
            </a:r>
            <a:endParaRPr lang="en-US" sz="1200"/>
          </a:p>
        </p:txBody>
      </p:sp>
      <p:sp>
        <p:nvSpPr>
          <p:cNvPr id="43" name="Shape 35">
            <a:extLst>
              <a:ext uri="{FF2B5EF4-FFF2-40B4-BE49-F238E27FC236}">
                <a16:creationId xmlns:a16="http://schemas.microsoft.com/office/drawing/2014/main" id="{BD976227-FAFD-22D4-B2BA-4A2E63035E4E}"/>
              </a:ext>
            </a:extLst>
          </p:cNvPr>
          <p:cNvSpPr/>
          <p:nvPr/>
        </p:nvSpPr>
        <p:spPr>
          <a:xfrm>
            <a:off x="4293108" y="3310128"/>
            <a:ext cx="0" cy="182880"/>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44" name="Shape 36">
            <a:extLst>
              <a:ext uri="{FF2B5EF4-FFF2-40B4-BE49-F238E27FC236}">
                <a16:creationId xmlns:a16="http://schemas.microsoft.com/office/drawing/2014/main" id="{B82D9192-D82C-287A-E920-66625D566DE7}"/>
              </a:ext>
            </a:extLst>
          </p:cNvPr>
          <p:cNvSpPr/>
          <p:nvPr/>
        </p:nvSpPr>
        <p:spPr>
          <a:xfrm>
            <a:off x="5138928" y="3493008"/>
            <a:ext cx="1600200" cy="530352"/>
          </a:xfrm>
          <a:prstGeom prst="rect">
            <a:avLst/>
          </a:prstGeom>
          <a:solidFill>
            <a:srgbClr val="2A6041"/>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45" name="Text 37">
            <a:extLst>
              <a:ext uri="{FF2B5EF4-FFF2-40B4-BE49-F238E27FC236}">
                <a16:creationId xmlns:a16="http://schemas.microsoft.com/office/drawing/2014/main" id="{34C8EB10-88C0-E1DD-5FBF-165428FC3F52}"/>
              </a:ext>
            </a:extLst>
          </p:cNvPr>
          <p:cNvSpPr/>
          <p:nvPr/>
        </p:nvSpPr>
        <p:spPr>
          <a:xfrm>
            <a:off x="5138928" y="3493008"/>
            <a:ext cx="1600200" cy="530352"/>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Customer Service</a:t>
            </a:r>
            <a:endParaRPr lang="en-US" sz="1200"/>
          </a:p>
          <a:p>
            <a:pPr marL="0" indent="0" algn="ctr">
              <a:buNone/>
            </a:pPr>
            <a:r>
              <a:rPr lang="en-US" sz="1200">
                <a:solidFill>
                  <a:srgbClr val="FFFFFF"/>
                </a:solidFill>
              </a:rPr>
              <a:t>Manager</a:t>
            </a:r>
            <a:endParaRPr lang="en-US" sz="1200"/>
          </a:p>
        </p:txBody>
      </p:sp>
      <p:sp>
        <p:nvSpPr>
          <p:cNvPr id="46" name="Shape 38">
            <a:extLst>
              <a:ext uri="{FF2B5EF4-FFF2-40B4-BE49-F238E27FC236}">
                <a16:creationId xmlns:a16="http://schemas.microsoft.com/office/drawing/2014/main" id="{6EB0F240-7104-9928-9BDB-F214BC8E8D34}"/>
              </a:ext>
            </a:extLst>
          </p:cNvPr>
          <p:cNvSpPr/>
          <p:nvPr/>
        </p:nvSpPr>
        <p:spPr>
          <a:xfrm>
            <a:off x="5939028" y="3310128"/>
            <a:ext cx="0" cy="182880"/>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47" name="Shape 39">
            <a:extLst>
              <a:ext uri="{FF2B5EF4-FFF2-40B4-BE49-F238E27FC236}">
                <a16:creationId xmlns:a16="http://schemas.microsoft.com/office/drawing/2014/main" id="{14DD8C02-62D5-A208-F20F-85DCA338C7E7}"/>
              </a:ext>
            </a:extLst>
          </p:cNvPr>
          <p:cNvSpPr/>
          <p:nvPr/>
        </p:nvSpPr>
        <p:spPr>
          <a:xfrm>
            <a:off x="6784848" y="3493008"/>
            <a:ext cx="1600200" cy="530352"/>
          </a:xfrm>
          <a:prstGeom prst="rect">
            <a:avLst/>
          </a:prstGeom>
          <a:solidFill>
            <a:srgbClr val="2A6041"/>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48" name="Text 40">
            <a:extLst>
              <a:ext uri="{FF2B5EF4-FFF2-40B4-BE49-F238E27FC236}">
                <a16:creationId xmlns:a16="http://schemas.microsoft.com/office/drawing/2014/main" id="{0353607D-0AD3-4F8D-8D9F-A66767DE3854}"/>
              </a:ext>
            </a:extLst>
          </p:cNvPr>
          <p:cNvSpPr/>
          <p:nvPr/>
        </p:nvSpPr>
        <p:spPr>
          <a:xfrm>
            <a:off x="6784848" y="3493008"/>
            <a:ext cx="1600200" cy="530352"/>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Tax</a:t>
            </a:r>
            <a:endParaRPr lang="en-US" sz="1200"/>
          </a:p>
          <a:p>
            <a:pPr marL="0" indent="0" algn="ctr">
              <a:buNone/>
            </a:pPr>
            <a:r>
              <a:rPr lang="en-US" sz="1200">
                <a:solidFill>
                  <a:srgbClr val="FFFFFF"/>
                </a:solidFill>
              </a:rPr>
              <a:t>Manager</a:t>
            </a:r>
            <a:endParaRPr lang="en-US" sz="1200"/>
          </a:p>
        </p:txBody>
      </p:sp>
      <p:sp>
        <p:nvSpPr>
          <p:cNvPr id="49" name="Shape 41">
            <a:extLst>
              <a:ext uri="{FF2B5EF4-FFF2-40B4-BE49-F238E27FC236}">
                <a16:creationId xmlns:a16="http://schemas.microsoft.com/office/drawing/2014/main" id="{08F60E3C-1376-588E-69EA-40AEE50655AA}"/>
              </a:ext>
            </a:extLst>
          </p:cNvPr>
          <p:cNvSpPr/>
          <p:nvPr/>
        </p:nvSpPr>
        <p:spPr>
          <a:xfrm>
            <a:off x="7584948" y="3310128"/>
            <a:ext cx="0" cy="182880"/>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50" name="Shape 42">
            <a:extLst>
              <a:ext uri="{FF2B5EF4-FFF2-40B4-BE49-F238E27FC236}">
                <a16:creationId xmlns:a16="http://schemas.microsoft.com/office/drawing/2014/main" id="{EBC7385D-255F-B17E-EEC0-70A1C32F0B93}"/>
              </a:ext>
            </a:extLst>
          </p:cNvPr>
          <p:cNvSpPr/>
          <p:nvPr/>
        </p:nvSpPr>
        <p:spPr>
          <a:xfrm>
            <a:off x="8430768" y="3493008"/>
            <a:ext cx="1600200" cy="530352"/>
          </a:xfrm>
          <a:prstGeom prst="rect">
            <a:avLst/>
          </a:prstGeom>
          <a:solidFill>
            <a:srgbClr val="2A6041"/>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51" name="Text 43">
            <a:extLst>
              <a:ext uri="{FF2B5EF4-FFF2-40B4-BE49-F238E27FC236}">
                <a16:creationId xmlns:a16="http://schemas.microsoft.com/office/drawing/2014/main" id="{1F6EDD6C-00D7-0711-A1B8-F594B72D195E}"/>
              </a:ext>
            </a:extLst>
          </p:cNvPr>
          <p:cNvSpPr/>
          <p:nvPr/>
        </p:nvSpPr>
        <p:spPr>
          <a:xfrm>
            <a:off x="8430768" y="3493008"/>
            <a:ext cx="1600200" cy="530352"/>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Account Services</a:t>
            </a:r>
            <a:endParaRPr lang="en-US" sz="1200"/>
          </a:p>
          <a:p>
            <a:pPr marL="0" indent="0" algn="ctr">
              <a:buNone/>
            </a:pPr>
            <a:r>
              <a:rPr lang="en-US" sz="1200">
                <a:solidFill>
                  <a:srgbClr val="FFFFFF"/>
                </a:solidFill>
              </a:rPr>
              <a:t>Manager</a:t>
            </a:r>
            <a:endParaRPr lang="en-US" sz="1200"/>
          </a:p>
        </p:txBody>
      </p:sp>
      <p:sp>
        <p:nvSpPr>
          <p:cNvPr id="52" name="Shape 44">
            <a:extLst>
              <a:ext uri="{FF2B5EF4-FFF2-40B4-BE49-F238E27FC236}">
                <a16:creationId xmlns:a16="http://schemas.microsoft.com/office/drawing/2014/main" id="{D520CC87-9CA3-070D-C575-7AA07B0C4F75}"/>
              </a:ext>
            </a:extLst>
          </p:cNvPr>
          <p:cNvSpPr/>
          <p:nvPr/>
        </p:nvSpPr>
        <p:spPr>
          <a:xfrm>
            <a:off x="9230868" y="3310128"/>
            <a:ext cx="0" cy="182880"/>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53" name="Shape 45">
            <a:extLst>
              <a:ext uri="{FF2B5EF4-FFF2-40B4-BE49-F238E27FC236}">
                <a16:creationId xmlns:a16="http://schemas.microsoft.com/office/drawing/2014/main" id="{9DECA0A0-BD83-B1F4-DB6A-29ECB69EC06B}"/>
              </a:ext>
            </a:extLst>
          </p:cNvPr>
          <p:cNvSpPr/>
          <p:nvPr/>
        </p:nvSpPr>
        <p:spPr>
          <a:xfrm>
            <a:off x="10076688" y="3493008"/>
            <a:ext cx="1600200" cy="530352"/>
          </a:xfrm>
          <a:prstGeom prst="rect">
            <a:avLst/>
          </a:prstGeom>
          <a:solidFill>
            <a:srgbClr val="2A6041"/>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54" name="Text 46">
            <a:extLst>
              <a:ext uri="{FF2B5EF4-FFF2-40B4-BE49-F238E27FC236}">
                <a16:creationId xmlns:a16="http://schemas.microsoft.com/office/drawing/2014/main" id="{DE6230B4-3D2F-7828-F272-5B9FBC5B5821}"/>
              </a:ext>
            </a:extLst>
          </p:cNvPr>
          <p:cNvSpPr/>
          <p:nvPr/>
        </p:nvSpPr>
        <p:spPr>
          <a:xfrm>
            <a:off x="10076688" y="3493008"/>
            <a:ext cx="1600200" cy="530352"/>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Parking Service</a:t>
            </a:r>
            <a:endParaRPr lang="en-US" sz="1200"/>
          </a:p>
          <a:p>
            <a:pPr marL="0" indent="0" algn="ctr">
              <a:buNone/>
            </a:pPr>
            <a:r>
              <a:rPr lang="en-US" sz="1200">
                <a:solidFill>
                  <a:srgbClr val="FFFFFF"/>
                </a:solidFill>
              </a:rPr>
              <a:t>Manager</a:t>
            </a:r>
            <a:endParaRPr lang="en-US" sz="1200"/>
          </a:p>
        </p:txBody>
      </p:sp>
      <p:sp>
        <p:nvSpPr>
          <p:cNvPr id="55" name="Shape 47">
            <a:extLst>
              <a:ext uri="{FF2B5EF4-FFF2-40B4-BE49-F238E27FC236}">
                <a16:creationId xmlns:a16="http://schemas.microsoft.com/office/drawing/2014/main" id="{E9DAB346-7954-90E1-368D-E11972318B5F}"/>
              </a:ext>
            </a:extLst>
          </p:cNvPr>
          <p:cNvSpPr/>
          <p:nvPr/>
        </p:nvSpPr>
        <p:spPr>
          <a:xfrm>
            <a:off x="10876788" y="3310128"/>
            <a:ext cx="0" cy="182880"/>
          </a:xfrm>
          <a:prstGeom prst="line">
            <a:avLst/>
          </a:prstGeom>
          <a:noFill/>
          <a:ln w="1524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56" name="Shape 48">
            <a:extLst>
              <a:ext uri="{FF2B5EF4-FFF2-40B4-BE49-F238E27FC236}">
                <a16:creationId xmlns:a16="http://schemas.microsoft.com/office/drawing/2014/main" id="{0F01102D-8FF8-824A-E092-0AD9140B6EE6}"/>
              </a:ext>
            </a:extLst>
          </p:cNvPr>
          <p:cNvSpPr/>
          <p:nvPr/>
        </p:nvSpPr>
        <p:spPr>
          <a:xfrm>
            <a:off x="964692" y="4023360"/>
            <a:ext cx="0" cy="182880"/>
          </a:xfrm>
          <a:prstGeom prst="line">
            <a:avLst/>
          </a:prstGeom>
          <a:noFill/>
          <a:ln w="1270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57" name="Shape 49">
            <a:extLst>
              <a:ext uri="{FF2B5EF4-FFF2-40B4-BE49-F238E27FC236}">
                <a16:creationId xmlns:a16="http://schemas.microsoft.com/office/drawing/2014/main" id="{2AF9D762-BCF0-0CE5-23A8-E7B586303A5C}"/>
              </a:ext>
            </a:extLst>
          </p:cNvPr>
          <p:cNvSpPr/>
          <p:nvPr/>
        </p:nvSpPr>
        <p:spPr>
          <a:xfrm>
            <a:off x="256032" y="4206240"/>
            <a:ext cx="141732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58" name="Text 50">
            <a:extLst>
              <a:ext uri="{FF2B5EF4-FFF2-40B4-BE49-F238E27FC236}">
                <a16:creationId xmlns:a16="http://schemas.microsoft.com/office/drawing/2014/main" id="{026CF2A3-FC0F-D3F7-F6CC-A018DB33FB13}"/>
              </a:ext>
            </a:extLst>
          </p:cNvPr>
          <p:cNvSpPr/>
          <p:nvPr/>
        </p:nvSpPr>
        <p:spPr>
          <a:xfrm>
            <a:off x="256032" y="4206240"/>
            <a:ext cx="141732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Procurement</a:t>
            </a:r>
            <a:endParaRPr lang="en-US" sz="1200"/>
          </a:p>
          <a:p>
            <a:pPr marL="0" indent="0" algn="ctr">
              <a:buNone/>
            </a:pPr>
            <a:r>
              <a:rPr lang="en-US" sz="1200">
                <a:solidFill>
                  <a:srgbClr val="FFFFFF"/>
                </a:solidFill>
              </a:rPr>
              <a:t>3</a:t>
            </a:r>
            <a:endParaRPr lang="en-US" sz="1200"/>
          </a:p>
        </p:txBody>
      </p:sp>
      <p:sp>
        <p:nvSpPr>
          <p:cNvPr id="59" name="Shape 51">
            <a:extLst>
              <a:ext uri="{FF2B5EF4-FFF2-40B4-BE49-F238E27FC236}">
                <a16:creationId xmlns:a16="http://schemas.microsoft.com/office/drawing/2014/main" id="{5FFCC060-913E-2B9D-048D-71DB1A066966}"/>
              </a:ext>
            </a:extLst>
          </p:cNvPr>
          <p:cNvSpPr/>
          <p:nvPr/>
        </p:nvSpPr>
        <p:spPr>
          <a:xfrm>
            <a:off x="2628900" y="4023360"/>
            <a:ext cx="0" cy="182880"/>
          </a:xfrm>
          <a:prstGeom prst="line">
            <a:avLst/>
          </a:prstGeom>
          <a:noFill/>
          <a:ln w="1270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60" name="Shape 52">
            <a:extLst>
              <a:ext uri="{FF2B5EF4-FFF2-40B4-BE49-F238E27FC236}">
                <a16:creationId xmlns:a16="http://schemas.microsoft.com/office/drawing/2014/main" id="{84464217-A2D1-1FFE-D409-FC209A09BBAB}"/>
              </a:ext>
            </a:extLst>
          </p:cNvPr>
          <p:cNvSpPr/>
          <p:nvPr/>
        </p:nvSpPr>
        <p:spPr>
          <a:xfrm>
            <a:off x="1920240" y="4206240"/>
            <a:ext cx="141732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61" name="Text 53">
            <a:extLst>
              <a:ext uri="{FF2B5EF4-FFF2-40B4-BE49-F238E27FC236}">
                <a16:creationId xmlns:a16="http://schemas.microsoft.com/office/drawing/2014/main" id="{9C97B4BD-0C1F-5E2A-5BF6-A9E88DD2AE4E}"/>
              </a:ext>
            </a:extLst>
          </p:cNvPr>
          <p:cNvSpPr/>
          <p:nvPr/>
        </p:nvSpPr>
        <p:spPr>
          <a:xfrm>
            <a:off x="1920240" y="4206240"/>
            <a:ext cx="141732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Accounting</a:t>
            </a:r>
            <a:endParaRPr lang="en-US" sz="1200"/>
          </a:p>
          <a:p>
            <a:pPr marL="0" indent="0" algn="ctr">
              <a:buNone/>
            </a:pPr>
            <a:r>
              <a:rPr lang="en-US" sz="1200">
                <a:solidFill>
                  <a:srgbClr val="FFFFFF"/>
                </a:solidFill>
              </a:rPr>
              <a:t>8</a:t>
            </a:r>
            <a:endParaRPr lang="en-US" sz="1200"/>
          </a:p>
        </p:txBody>
      </p:sp>
      <p:sp>
        <p:nvSpPr>
          <p:cNvPr id="62" name="Shape 54">
            <a:extLst>
              <a:ext uri="{FF2B5EF4-FFF2-40B4-BE49-F238E27FC236}">
                <a16:creationId xmlns:a16="http://schemas.microsoft.com/office/drawing/2014/main" id="{1BD4C65F-F26E-1BE2-CD4B-02361071CE01}"/>
              </a:ext>
            </a:extLst>
          </p:cNvPr>
          <p:cNvSpPr/>
          <p:nvPr/>
        </p:nvSpPr>
        <p:spPr>
          <a:xfrm>
            <a:off x="2628900" y="4681728"/>
            <a:ext cx="0" cy="146304"/>
          </a:xfrm>
          <a:prstGeom prst="line">
            <a:avLst/>
          </a:prstGeom>
          <a:noFill/>
          <a:ln w="1270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63" name="Shape 55">
            <a:extLst>
              <a:ext uri="{FF2B5EF4-FFF2-40B4-BE49-F238E27FC236}">
                <a16:creationId xmlns:a16="http://schemas.microsoft.com/office/drawing/2014/main" id="{4C278EBC-94BE-C246-DDBB-21458E924DC1}"/>
              </a:ext>
            </a:extLst>
          </p:cNvPr>
          <p:cNvSpPr/>
          <p:nvPr/>
        </p:nvSpPr>
        <p:spPr>
          <a:xfrm>
            <a:off x="1920240" y="4828032"/>
            <a:ext cx="141732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64" name="Text 56">
            <a:extLst>
              <a:ext uri="{FF2B5EF4-FFF2-40B4-BE49-F238E27FC236}">
                <a16:creationId xmlns:a16="http://schemas.microsoft.com/office/drawing/2014/main" id="{FA42AF5B-7C44-BDD4-45DA-0CC4686ABF07}"/>
              </a:ext>
            </a:extLst>
          </p:cNvPr>
          <p:cNvSpPr/>
          <p:nvPr/>
        </p:nvSpPr>
        <p:spPr>
          <a:xfrm>
            <a:off x="1920240" y="4828032"/>
            <a:ext cx="141732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Accounts Payable</a:t>
            </a:r>
            <a:endParaRPr lang="en-US" sz="1200"/>
          </a:p>
          <a:p>
            <a:pPr marL="0" indent="0" algn="ctr">
              <a:buNone/>
            </a:pPr>
            <a:r>
              <a:rPr lang="en-US" sz="1200">
                <a:solidFill>
                  <a:srgbClr val="FFFFFF"/>
                </a:solidFill>
              </a:rPr>
              <a:t>5</a:t>
            </a:r>
            <a:endParaRPr lang="en-US" sz="1200"/>
          </a:p>
        </p:txBody>
      </p:sp>
      <p:sp>
        <p:nvSpPr>
          <p:cNvPr id="65" name="Shape 57">
            <a:extLst>
              <a:ext uri="{FF2B5EF4-FFF2-40B4-BE49-F238E27FC236}">
                <a16:creationId xmlns:a16="http://schemas.microsoft.com/office/drawing/2014/main" id="{1B802E30-7CAD-BA05-3460-907A2B346D1E}"/>
              </a:ext>
            </a:extLst>
          </p:cNvPr>
          <p:cNvSpPr/>
          <p:nvPr/>
        </p:nvSpPr>
        <p:spPr>
          <a:xfrm>
            <a:off x="4293108" y="4023360"/>
            <a:ext cx="0" cy="182880"/>
          </a:xfrm>
          <a:prstGeom prst="line">
            <a:avLst/>
          </a:prstGeom>
          <a:noFill/>
          <a:ln w="1270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66" name="Shape 58">
            <a:extLst>
              <a:ext uri="{FF2B5EF4-FFF2-40B4-BE49-F238E27FC236}">
                <a16:creationId xmlns:a16="http://schemas.microsoft.com/office/drawing/2014/main" id="{76969329-338A-957C-27DB-27C5AEAA5189}"/>
              </a:ext>
            </a:extLst>
          </p:cNvPr>
          <p:cNvSpPr/>
          <p:nvPr/>
        </p:nvSpPr>
        <p:spPr>
          <a:xfrm>
            <a:off x="3584448" y="4206240"/>
            <a:ext cx="141732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67" name="Text 59">
            <a:extLst>
              <a:ext uri="{FF2B5EF4-FFF2-40B4-BE49-F238E27FC236}">
                <a16:creationId xmlns:a16="http://schemas.microsoft.com/office/drawing/2014/main" id="{EBD86066-8226-76AA-44EF-ABDB0E565578}"/>
              </a:ext>
            </a:extLst>
          </p:cNvPr>
          <p:cNvSpPr/>
          <p:nvPr/>
        </p:nvSpPr>
        <p:spPr>
          <a:xfrm>
            <a:off x="3584448" y="4206240"/>
            <a:ext cx="141732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Billing</a:t>
            </a:r>
            <a:endParaRPr lang="en-US" sz="1200"/>
          </a:p>
          <a:p>
            <a:pPr marL="0" indent="0" algn="ctr">
              <a:buNone/>
            </a:pPr>
            <a:r>
              <a:rPr lang="en-US" sz="1200">
                <a:solidFill>
                  <a:srgbClr val="FFFFFF"/>
                </a:solidFill>
              </a:rPr>
              <a:t>10</a:t>
            </a:r>
            <a:endParaRPr lang="en-US" sz="1200"/>
          </a:p>
        </p:txBody>
      </p:sp>
      <p:sp>
        <p:nvSpPr>
          <p:cNvPr id="68" name="Shape 60">
            <a:extLst>
              <a:ext uri="{FF2B5EF4-FFF2-40B4-BE49-F238E27FC236}">
                <a16:creationId xmlns:a16="http://schemas.microsoft.com/office/drawing/2014/main" id="{13DA7B0F-F9F8-35C5-8352-CB9E2A6E268A}"/>
              </a:ext>
            </a:extLst>
          </p:cNvPr>
          <p:cNvSpPr/>
          <p:nvPr/>
        </p:nvSpPr>
        <p:spPr>
          <a:xfrm>
            <a:off x="4293108" y="4681728"/>
            <a:ext cx="0" cy="146304"/>
          </a:xfrm>
          <a:prstGeom prst="line">
            <a:avLst/>
          </a:prstGeom>
          <a:noFill/>
          <a:ln w="1270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69" name="Shape 61">
            <a:extLst>
              <a:ext uri="{FF2B5EF4-FFF2-40B4-BE49-F238E27FC236}">
                <a16:creationId xmlns:a16="http://schemas.microsoft.com/office/drawing/2014/main" id="{7465F996-CA50-FB5E-3E1D-8D68D568D37C}"/>
              </a:ext>
            </a:extLst>
          </p:cNvPr>
          <p:cNvSpPr/>
          <p:nvPr/>
        </p:nvSpPr>
        <p:spPr>
          <a:xfrm>
            <a:off x="3584448" y="4828032"/>
            <a:ext cx="141732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70" name="Text 62">
            <a:extLst>
              <a:ext uri="{FF2B5EF4-FFF2-40B4-BE49-F238E27FC236}">
                <a16:creationId xmlns:a16="http://schemas.microsoft.com/office/drawing/2014/main" id="{2DE3FC76-DFFD-A46A-5FE3-237BA8868043}"/>
              </a:ext>
            </a:extLst>
          </p:cNvPr>
          <p:cNvSpPr/>
          <p:nvPr/>
        </p:nvSpPr>
        <p:spPr>
          <a:xfrm>
            <a:off x="3584448" y="4828032"/>
            <a:ext cx="141732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Meter Readers</a:t>
            </a:r>
            <a:endParaRPr lang="en-US" sz="1200"/>
          </a:p>
          <a:p>
            <a:pPr marL="0" indent="0" algn="ctr">
              <a:buNone/>
            </a:pPr>
            <a:r>
              <a:rPr lang="en-US" sz="1200">
                <a:solidFill>
                  <a:srgbClr val="FFFFFF"/>
                </a:solidFill>
              </a:rPr>
              <a:t>2</a:t>
            </a:r>
            <a:endParaRPr lang="en-US" sz="1200"/>
          </a:p>
        </p:txBody>
      </p:sp>
      <p:sp>
        <p:nvSpPr>
          <p:cNvPr id="71" name="Shape 63">
            <a:extLst>
              <a:ext uri="{FF2B5EF4-FFF2-40B4-BE49-F238E27FC236}">
                <a16:creationId xmlns:a16="http://schemas.microsoft.com/office/drawing/2014/main" id="{5F7695D8-1EF2-0D37-3B29-CA0DE736656F}"/>
              </a:ext>
            </a:extLst>
          </p:cNvPr>
          <p:cNvSpPr/>
          <p:nvPr/>
        </p:nvSpPr>
        <p:spPr>
          <a:xfrm>
            <a:off x="5939028" y="4023360"/>
            <a:ext cx="0" cy="182880"/>
          </a:xfrm>
          <a:prstGeom prst="line">
            <a:avLst/>
          </a:prstGeom>
          <a:noFill/>
          <a:ln w="1270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72" name="Shape 64">
            <a:extLst>
              <a:ext uri="{FF2B5EF4-FFF2-40B4-BE49-F238E27FC236}">
                <a16:creationId xmlns:a16="http://schemas.microsoft.com/office/drawing/2014/main" id="{B18F7604-C03C-83DD-CE2E-DCC58BE6F6FC}"/>
              </a:ext>
            </a:extLst>
          </p:cNvPr>
          <p:cNvSpPr/>
          <p:nvPr/>
        </p:nvSpPr>
        <p:spPr>
          <a:xfrm>
            <a:off x="5230368" y="4206240"/>
            <a:ext cx="141732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73" name="Text 65">
            <a:extLst>
              <a:ext uri="{FF2B5EF4-FFF2-40B4-BE49-F238E27FC236}">
                <a16:creationId xmlns:a16="http://schemas.microsoft.com/office/drawing/2014/main" id="{ECCF0BB0-D6FB-57E4-2954-7AD21260A9D8}"/>
              </a:ext>
            </a:extLst>
          </p:cNvPr>
          <p:cNvSpPr/>
          <p:nvPr/>
        </p:nvSpPr>
        <p:spPr>
          <a:xfrm>
            <a:off x="5230368" y="4206240"/>
            <a:ext cx="141732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Central Cashier</a:t>
            </a:r>
            <a:endParaRPr lang="en-US" sz="1200"/>
          </a:p>
          <a:p>
            <a:pPr marL="0" indent="0" algn="ctr">
              <a:buNone/>
            </a:pPr>
            <a:r>
              <a:rPr lang="en-US" sz="1200">
                <a:solidFill>
                  <a:srgbClr val="FFFFFF"/>
                </a:solidFill>
              </a:rPr>
              <a:t>10</a:t>
            </a:r>
            <a:endParaRPr lang="en-US" sz="1200"/>
          </a:p>
        </p:txBody>
      </p:sp>
      <p:sp>
        <p:nvSpPr>
          <p:cNvPr id="74" name="Shape 66">
            <a:extLst>
              <a:ext uri="{FF2B5EF4-FFF2-40B4-BE49-F238E27FC236}">
                <a16:creationId xmlns:a16="http://schemas.microsoft.com/office/drawing/2014/main" id="{CB17C722-4C12-5E73-9EE3-C1F6B988C4F6}"/>
              </a:ext>
            </a:extLst>
          </p:cNvPr>
          <p:cNvSpPr/>
          <p:nvPr/>
        </p:nvSpPr>
        <p:spPr>
          <a:xfrm>
            <a:off x="7584948" y="4023360"/>
            <a:ext cx="0" cy="182880"/>
          </a:xfrm>
          <a:prstGeom prst="line">
            <a:avLst/>
          </a:prstGeom>
          <a:noFill/>
          <a:ln w="1270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75" name="Shape 67">
            <a:extLst>
              <a:ext uri="{FF2B5EF4-FFF2-40B4-BE49-F238E27FC236}">
                <a16:creationId xmlns:a16="http://schemas.microsoft.com/office/drawing/2014/main" id="{869BEC1A-DF12-2AEF-3F10-E6E3779982E7}"/>
              </a:ext>
            </a:extLst>
          </p:cNvPr>
          <p:cNvSpPr/>
          <p:nvPr/>
        </p:nvSpPr>
        <p:spPr>
          <a:xfrm>
            <a:off x="6876288" y="4206240"/>
            <a:ext cx="141732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76" name="Text 68">
            <a:extLst>
              <a:ext uri="{FF2B5EF4-FFF2-40B4-BE49-F238E27FC236}">
                <a16:creationId xmlns:a16="http://schemas.microsoft.com/office/drawing/2014/main" id="{A94152B7-B601-314B-8339-AA68485D40B0}"/>
              </a:ext>
            </a:extLst>
          </p:cNvPr>
          <p:cNvSpPr/>
          <p:nvPr/>
        </p:nvSpPr>
        <p:spPr>
          <a:xfrm>
            <a:off x="6876288" y="4206240"/>
            <a:ext cx="141732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Earned Income Tax</a:t>
            </a:r>
            <a:endParaRPr lang="en-US" sz="1200"/>
          </a:p>
          <a:p>
            <a:pPr marL="0" indent="0" algn="ctr">
              <a:buNone/>
            </a:pPr>
            <a:r>
              <a:rPr lang="en-US" sz="1200">
                <a:solidFill>
                  <a:srgbClr val="FFFFFF"/>
                </a:solidFill>
              </a:rPr>
              <a:t>9</a:t>
            </a:r>
            <a:endParaRPr lang="en-US" sz="1200"/>
          </a:p>
        </p:txBody>
      </p:sp>
      <p:sp>
        <p:nvSpPr>
          <p:cNvPr id="77" name="Shape 69">
            <a:extLst>
              <a:ext uri="{FF2B5EF4-FFF2-40B4-BE49-F238E27FC236}">
                <a16:creationId xmlns:a16="http://schemas.microsoft.com/office/drawing/2014/main" id="{8E3534C5-FE8D-F555-B9DC-7BA2DDEB65B6}"/>
              </a:ext>
            </a:extLst>
          </p:cNvPr>
          <p:cNvSpPr/>
          <p:nvPr/>
        </p:nvSpPr>
        <p:spPr>
          <a:xfrm>
            <a:off x="7584948" y="4681728"/>
            <a:ext cx="0" cy="146304"/>
          </a:xfrm>
          <a:prstGeom prst="line">
            <a:avLst/>
          </a:prstGeom>
          <a:noFill/>
          <a:ln w="1270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78" name="Shape 70">
            <a:extLst>
              <a:ext uri="{FF2B5EF4-FFF2-40B4-BE49-F238E27FC236}">
                <a16:creationId xmlns:a16="http://schemas.microsoft.com/office/drawing/2014/main" id="{F150721B-7094-B348-4C4A-669B0CB2F7D3}"/>
              </a:ext>
            </a:extLst>
          </p:cNvPr>
          <p:cNvSpPr/>
          <p:nvPr/>
        </p:nvSpPr>
        <p:spPr>
          <a:xfrm>
            <a:off x="6876288" y="4828032"/>
            <a:ext cx="141732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79" name="Text 71">
            <a:extLst>
              <a:ext uri="{FF2B5EF4-FFF2-40B4-BE49-F238E27FC236}">
                <a16:creationId xmlns:a16="http://schemas.microsoft.com/office/drawing/2014/main" id="{DA30F7BC-EEA2-924F-9F01-7B7DE258C63E}"/>
              </a:ext>
            </a:extLst>
          </p:cNvPr>
          <p:cNvSpPr/>
          <p:nvPr/>
        </p:nvSpPr>
        <p:spPr>
          <a:xfrm>
            <a:off x="6876288" y="4828032"/>
            <a:ext cx="141732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Revenue Audit</a:t>
            </a:r>
            <a:endParaRPr lang="en-US" sz="1200"/>
          </a:p>
          <a:p>
            <a:pPr marL="0" indent="0" algn="ctr">
              <a:buNone/>
            </a:pPr>
            <a:r>
              <a:rPr lang="en-US" sz="1200">
                <a:solidFill>
                  <a:srgbClr val="FFFFFF"/>
                </a:solidFill>
              </a:rPr>
              <a:t>3</a:t>
            </a:r>
            <a:endParaRPr lang="en-US" sz="1200"/>
          </a:p>
        </p:txBody>
      </p:sp>
      <p:sp>
        <p:nvSpPr>
          <p:cNvPr id="80" name="Shape 72">
            <a:extLst>
              <a:ext uri="{FF2B5EF4-FFF2-40B4-BE49-F238E27FC236}">
                <a16:creationId xmlns:a16="http://schemas.microsoft.com/office/drawing/2014/main" id="{51E631D5-3800-03D4-08A4-87E3DC3D4C6C}"/>
              </a:ext>
            </a:extLst>
          </p:cNvPr>
          <p:cNvSpPr/>
          <p:nvPr/>
        </p:nvSpPr>
        <p:spPr>
          <a:xfrm>
            <a:off x="9230868" y="4023360"/>
            <a:ext cx="0" cy="182880"/>
          </a:xfrm>
          <a:prstGeom prst="line">
            <a:avLst/>
          </a:prstGeom>
          <a:noFill/>
          <a:ln w="1270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81" name="Shape 73">
            <a:extLst>
              <a:ext uri="{FF2B5EF4-FFF2-40B4-BE49-F238E27FC236}">
                <a16:creationId xmlns:a16="http://schemas.microsoft.com/office/drawing/2014/main" id="{B7EAAFFA-409A-B9AF-473D-7D83F4D84C05}"/>
              </a:ext>
            </a:extLst>
          </p:cNvPr>
          <p:cNvSpPr/>
          <p:nvPr/>
        </p:nvSpPr>
        <p:spPr>
          <a:xfrm>
            <a:off x="8522208" y="4206240"/>
            <a:ext cx="141732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82" name="Text 74">
            <a:extLst>
              <a:ext uri="{FF2B5EF4-FFF2-40B4-BE49-F238E27FC236}">
                <a16:creationId xmlns:a16="http://schemas.microsoft.com/office/drawing/2014/main" id="{DA79174D-E160-0C3A-D2F8-729D3253DA0A}"/>
              </a:ext>
            </a:extLst>
          </p:cNvPr>
          <p:cNvSpPr/>
          <p:nvPr/>
        </p:nvSpPr>
        <p:spPr>
          <a:xfrm>
            <a:off x="8522208" y="4206240"/>
            <a:ext cx="141732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Account Services</a:t>
            </a:r>
            <a:endParaRPr lang="en-US" sz="1200"/>
          </a:p>
          <a:p>
            <a:pPr marL="0" indent="0" algn="ctr">
              <a:buNone/>
            </a:pPr>
            <a:r>
              <a:rPr lang="en-US" sz="1200">
                <a:solidFill>
                  <a:srgbClr val="FFFFFF"/>
                </a:solidFill>
              </a:rPr>
              <a:t>7</a:t>
            </a:r>
            <a:endParaRPr lang="en-US" sz="1200"/>
          </a:p>
        </p:txBody>
      </p:sp>
      <p:sp>
        <p:nvSpPr>
          <p:cNvPr id="83" name="Shape 75">
            <a:extLst>
              <a:ext uri="{FF2B5EF4-FFF2-40B4-BE49-F238E27FC236}">
                <a16:creationId xmlns:a16="http://schemas.microsoft.com/office/drawing/2014/main" id="{707D5D9C-AA0C-B5B0-8A01-D2E6F8B58B74}"/>
              </a:ext>
            </a:extLst>
          </p:cNvPr>
          <p:cNvSpPr/>
          <p:nvPr/>
        </p:nvSpPr>
        <p:spPr>
          <a:xfrm>
            <a:off x="10876788" y="4023360"/>
            <a:ext cx="0" cy="182880"/>
          </a:xfrm>
          <a:prstGeom prst="line">
            <a:avLst/>
          </a:prstGeom>
          <a:noFill/>
          <a:ln w="12700">
            <a:solidFill>
              <a:schemeClr val="accent4">
                <a:lumMod val="50000"/>
              </a:schemeClr>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84" name="Shape 76">
            <a:extLst>
              <a:ext uri="{FF2B5EF4-FFF2-40B4-BE49-F238E27FC236}">
                <a16:creationId xmlns:a16="http://schemas.microsoft.com/office/drawing/2014/main" id="{B8748F97-A629-5FA1-8269-D5C530681710}"/>
              </a:ext>
            </a:extLst>
          </p:cNvPr>
          <p:cNvSpPr/>
          <p:nvPr/>
        </p:nvSpPr>
        <p:spPr>
          <a:xfrm>
            <a:off x="10168128" y="4206240"/>
            <a:ext cx="1417320" cy="475488"/>
          </a:xfrm>
          <a:prstGeom prst="rect">
            <a:avLst/>
          </a:prstGeom>
          <a:solidFill>
            <a:srgbClr val="C9960C"/>
          </a:solidFill>
          <a:ln w="9525">
            <a:solidFill>
              <a:srgbClr val="1B4D2E"/>
            </a:solidFill>
            <a:prstDash val="solid"/>
          </a:ln>
          <a:effectLst>
            <a:outerShdw blurRad="50800" dist="12700" dir="81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p>
        </p:txBody>
      </p:sp>
      <p:sp>
        <p:nvSpPr>
          <p:cNvPr id="85" name="Text 77">
            <a:extLst>
              <a:ext uri="{FF2B5EF4-FFF2-40B4-BE49-F238E27FC236}">
                <a16:creationId xmlns:a16="http://schemas.microsoft.com/office/drawing/2014/main" id="{802BF2A4-34DD-82EC-860D-24223995E7F4}"/>
              </a:ext>
            </a:extLst>
          </p:cNvPr>
          <p:cNvSpPr/>
          <p:nvPr/>
        </p:nvSpPr>
        <p:spPr>
          <a:xfrm>
            <a:off x="10168128" y="4206240"/>
            <a:ext cx="1417320" cy="475488"/>
          </a:xfrm>
          <a:prstGeom prst="rect">
            <a:avLst/>
          </a:prstGeom>
          <a:noFill/>
          <a:ln/>
        </p:spPr>
        <p:txBody>
          <a:bodyPr wrap="square" lIns="50800" tIns="50800" rIns="50800" bIns="5080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FFFFFF"/>
                </a:solidFill>
              </a:rPr>
              <a:t>Parking Enforcement</a:t>
            </a:r>
            <a:endParaRPr lang="en-US" sz="1200"/>
          </a:p>
          <a:p>
            <a:pPr marL="0" indent="0" algn="ctr">
              <a:buNone/>
            </a:pPr>
            <a:r>
              <a:rPr lang="en-US" sz="1200">
                <a:solidFill>
                  <a:srgbClr val="FFFFFF"/>
                </a:solidFill>
              </a:rPr>
              <a:t>14</a:t>
            </a:r>
            <a:endParaRPr lang="en-US" sz="1200"/>
          </a:p>
        </p:txBody>
      </p:sp>
      <p:sp>
        <p:nvSpPr>
          <p:cNvPr id="86" name="Shape 78">
            <a:extLst>
              <a:ext uri="{FF2B5EF4-FFF2-40B4-BE49-F238E27FC236}">
                <a16:creationId xmlns:a16="http://schemas.microsoft.com/office/drawing/2014/main" id="{35D18D2E-C2DB-9B45-D9D7-3BB065E28E21}"/>
              </a:ext>
            </a:extLst>
          </p:cNvPr>
          <p:cNvSpPr/>
          <p:nvPr/>
        </p:nvSpPr>
        <p:spPr>
          <a:xfrm>
            <a:off x="164592" y="6446520"/>
            <a:ext cx="201168" cy="146304"/>
          </a:xfrm>
          <a:prstGeom prst="rect">
            <a:avLst/>
          </a:prstGeom>
          <a:solidFill>
            <a:srgbClr val="1B4D2E"/>
          </a:solidFill>
          <a:ln w="12700">
            <a:solidFill>
              <a:srgbClr val="1B4D2E"/>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7" name="Text 79">
            <a:extLst>
              <a:ext uri="{FF2B5EF4-FFF2-40B4-BE49-F238E27FC236}">
                <a16:creationId xmlns:a16="http://schemas.microsoft.com/office/drawing/2014/main" id="{F472BC19-1C1B-A0C3-192F-042718140EF0}"/>
              </a:ext>
            </a:extLst>
          </p:cNvPr>
          <p:cNvSpPr/>
          <p:nvPr/>
        </p:nvSpPr>
        <p:spPr>
          <a:xfrm>
            <a:off x="402336" y="6428232"/>
            <a:ext cx="1645920" cy="182880"/>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750">
                <a:solidFill>
                  <a:srgbClr val="404040"/>
                </a:solidFill>
              </a:rPr>
              <a:t>Senior Leadership</a:t>
            </a:r>
            <a:endParaRPr lang="en-US" sz="750"/>
          </a:p>
        </p:txBody>
      </p:sp>
      <p:sp>
        <p:nvSpPr>
          <p:cNvPr id="88" name="Shape 80">
            <a:extLst>
              <a:ext uri="{FF2B5EF4-FFF2-40B4-BE49-F238E27FC236}">
                <a16:creationId xmlns:a16="http://schemas.microsoft.com/office/drawing/2014/main" id="{DC0D4A0E-DCC9-2EE6-FEDB-861FA1C08BF5}"/>
              </a:ext>
            </a:extLst>
          </p:cNvPr>
          <p:cNvSpPr/>
          <p:nvPr/>
        </p:nvSpPr>
        <p:spPr>
          <a:xfrm>
            <a:off x="1828800" y="6446520"/>
            <a:ext cx="201168" cy="146304"/>
          </a:xfrm>
          <a:prstGeom prst="rect">
            <a:avLst/>
          </a:prstGeom>
          <a:solidFill>
            <a:srgbClr val="2A6041"/>
          </a:solidFill>
          <a:ln w="12700">
            <a:solidFill>
              <a:srgbClr val="2A6041"/>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9" name="Text 81">
            <a:extLst>
              <a:ext uri="{FF2B5EF4-FFF2-40B4-BE49-F238E27FC236}">
                <a16:creationId xmlns:a16="http://schemas.microsoft.com/office/drawing/2014/main" id="{546665B6-63A8-E53A-71E0-6C42B61ECC75}"/>
              </a:ext>
            </a:extLst>
          </p:cNvPr>
          <p:cNvSpPr/>
          <p:nvPr/>
        </p:nvSpPr>
        <p:spPr>
          <a:xfrm>
            <a:off x="2066544" y="6428232"/>
            <a:ext cx="1645920" cy="182880"/>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750">
                <a:solidFill>
                  <a:srgbClr val="404040"/>
                </a:solidFill>
              </a:rPr>
              <a:t>Division Managers</a:t>
            </a:r>
            <a:endParaRPr lang="en-US" sz="750"/>
          </a:p>
        </p:txBody>
      </p:sp>
      <p:sp>
        <p:nvSpPr>
          <p:cNvPr id="90" name="Shape 82">
            <a:extLst>
              <a:ext uri="{FF2B5EF4-FFF2-40B4-BE49-F238E27FC236}">
                <a16:creationId xmlns:a16="http://schemas.microsoft.com/office/drawing/2014/main" id="{3412BCE1-0C52-F8E6-992B-61CF267A71FA}"/>
              </a:ext>
            </a:extLst>
          </p:cNvPr>
          <p:cNvSpPr/>
          <p:nvPr/>
        </p:nvSpPr>
        <p:spPr>
          <a:xfrm>
            <a:off x="3493008" y="6446520"/>
            <a:ext cx="201168" cy="146304"/>
          </a:xfrm>
          <a:prstGeom prst="rect">
            <a:avLst/>
          </a:prstGeom>
          <a:solidFill>
            <a:srgbClr val="C9960C"/>
          </a:solidFill>
          <a:ln w="12700">
            <a:solidFill>
              <a:srgbClr val="C9960C"/>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1" name="Text 83">
            <a:extLst>
              <a:ext uri="{FF2B5EF4-FFF2-40B4-BE49-F238E27FC236}">
                <a16:creationId xmlns:a16="http://schemas.microsoft.com/office/drawing/2014/main" id="{DF350E0A-DE91-2BB3-1CBC-1334A62AA897}"/>
              </a:ext>
            </a:extLst>
          </p:cNvPr>
          <p:cNvSpPr/>
          <p:nvPr/>
        </p:nvSpPr>
        <p:spPr>
          <a:xfrm>
            <a:off x="3730752" y="6428232"/>
            <a:ext cx="2377440" cy="182880"/>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750">
                <a:solidFill>
                  <a:srgbClr val="404040"/>
                </a:solidFill>
              </a:rPr>
              <a:t>Staff / Units (number = headcount)</a:t>
            </a:r>
            <a:endParaRPr lang="en-US" sz="750"/>
          </a:p>
        </p:txBody>
      </p:sp>
      <p:sp>
        <p:nvSpPr>
          <p:cNvPr id="92" name="Text 84">
            <a:extLst>
              <a:ext uri="{FF2B5EF4-FFF2-40B4-BE49-F238E27FC236}">
                <a16:creationId xmlns:a16="http://schemas.microsoft.com/office/drawing/2014/main" id="{0DD3356A-B2C5-75D3-49C8-E074C9D12CE7}"/>
              </a:ext>
            </a:extLst>
          </p:cNvPr>
          <p:cNvSpPr/>
          <p:nvPr/>
        </p:nvSpPr>
        <p:spPr>
          <a:xfrm>
            <a:off x="7315200" y="6428232"/>
            <a:ext cx="4663440" cy="228600"/>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endParaRPr lang="en-US" sz="750"/>
          </a:p>
        </p:txBody>
      </p:sp>
      <p:cxnSp>
        <p:nvCxnSpPr>
          <p:cNvPr id="4" name="Straight Arrow Connector 3">
            <a:extLst>
              <a:ext uri="{FF2B5EF4-FFF2-40B4-BE49-F238E27FC236}">
                <a16:creationId xmlns:a16="http://schemas.microsoft.com/office/drawing/2014/main" id="{A4F18533-27F6-F675-4BDC-861C79EEEA30}"/>
              </a:ext>
            </a:extLst>
          </p:cNvPr>
          <p:cNvCxnSpPr/>
          <p:nvPr/>
        </p:nvCxnSpPr>
        <p:spPr>
          <a:xfrm>
            <a:off x="6074833" y="1280583"/>
            <a:ext cx="1576916" cy="10583"/>
          </a:xfrm>
          <a:prstGeom prst="straightConnector1">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386617B6-D93A-BA70-51E4-87CA9C9E4F92}"/>
              </a:ext>
            </a:extLst>
          </p:cNvPr>
          <p:cNvCxnSpPr/>
          <p:nvPr/>
        </p:nvCxnSpPr>
        <p:spPr>
          <a:xfrm flipH="1">
            <a:off x="8571876" y="2074953"/>
            <a:ext cx="623" cy="57277"/>
          </a:xfrm>
          <a:prstGeom prst="straightConnector1">
            <a:avLst/>
          </a:prstGeom>
          <a:ln>
            <a:solidFill>
              <a:schemeClr val="accent4">
                <a:lumMod val="50000"/>
              </a:schemeClr>
            </a:solidFill>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DF16123C-27C6-4DBB-ECB8-3F65B04D041C}"/>
              </a:ext>
            </a:extLst>
          </p:cNvPr>
          <p:cNvCxnSpPr/>
          <p:nvPr/>
        </p:nvCxnSpPr>
        <p:spPr>
          <a:xfrm>
            <a:off x="6075158" y="2083141"/>
            <a:ext cx="5602" cy="1232647"/>
          </a:xfrm>
          <a:prstGeom prst="straightConnector1">
            <a:avLst/>
          </a:prstGeom>
          <a:ln>
            <a:solidFill>
              <a:schemeClr val="accent4">
                <a:lumMod val="50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Arrow Connector 92">
            <a:extLst>
              <a:ext uri="{FF2B5EF4-FFF2-40B4-BE49-F238E27FC236}">
                <a16:creationId xmlns:a16="http://schemas.microsoft.com/office/drawing/2014/main" id="{ADCE8746-A9D9-D442-53B3-3B3B00BF6BFE}"/>
              </a:ext>
            </a:extLst>
          </p:cNvPr>
          <p:cNvCxnSpPr/>
          <p:nvPr/>
        </p:nvCxnSpPr>
        <p:spPr>
          <a:xfrm>
            <a:off x="8577035" y="2635250"/>
            <a:ext cx="4535" cy="86178"/>
          </a:xfrm>
          <a:prstGeom prst="straightConnector1">
            <a:avLst/>
          </a:prstGeom>
        </p:spPr>
        <p:style>
          <a:lnRef idx="1">
            <a:schemeClr val="accent1"/>
          </a:lnRef>
          <a:fillRef idx="0">
            <a:schemeClr val="accent1"/>
          </a:fillRef>
          <a:effectRef idx="0">
            <a:schemeClr val="accent1"/>
          </a:effectRef>
          <a:fontRef idx="minor">
            <a:schemeClr val="tx1"/>
          </a:fontRef>
        </p:style>
      </p:cxnSp>
      <p:pic>
        <p:nvPicPr>
          <p:cNvPr id="3" name="Picture 2" descr="A person in a suit and tie&#10;&#10;Description automatically generated">
            <a:extLst>
              <a:ext uri="{FF2B5EF4-FFF2-40B4-BE49-F238E27FC236}">
                <a16:creationId xmlns:a16="http://schemas.microsoft.com/office/drawing/2014/main" id="{E9BAFDF0-1A7D-62A1-0E44-7E6EA8107D66}"/>
              </a:ext>
            </a:extLst>
          </p:cNvPr>
          <p:cNvPicPr>
            <a:picLocks noChangeAspect="1"/>
          </p:cNvPicPr>
          <p:nvPr/>
        </p:nvPicPr>
        <p:blipFill>
          <a:blip r:embed="rId3"/>
          <a:stretch>
            <a:fillRect/>
          </a:stretch>
        </p:blipFill>
        <p:spPr>
          <a:xfrm>
            <a:off x="4293108" y="616069"/>
            <a:ext cx="608457" cy="514431"/>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25" name="Picture 24">
            <a:extLst>
              <a:ext uri="{FF2B5EF4-FFF2-40B4-BE49-F238E27FC236}">
                <a16:creationId xmlns:a16="http://schemas.microsoft.com/office/drawing/2014/main" id="{F54FE8F9-EC36-F6E0-411F-AB40356E3BEC}"/>
              </a:ext>
            </a:extLst>
          </p:cNvPr>
          <p:cNvPicPr>
            <a:picLocks noChangeAspect="1"/>
          </p:cNvPicPr>
          <p:nvPr/>
        </p:nvPicPr>
        <p:blipFill>
          <a:blip r:embed="rId4"/>
          <a:stretch>
            <a:fillRect/>
          </a:stretch>
        </p:blipFill>
        <p:spPr>
          <a:xfrm>
            <a:off x="4494125" y="1348517"/>
            <a:ext cx="599083" cy="599083"/>
          </a:xfrm>
          <a:prstGeom prst="rect">
            <a:avLst/>
          </a:prstGeom>
          <a:ln w="38100">
            <a:solidFill>
              <a:schemeClr val="accent6">
                <a:lumMod val="75000"/>
              </a:schemeClr>
            </a:solidFill>
          </a:ln>
        </p:spPr>
      </p:pic>
    </p:spTree>
    <p:extLst>
      <p:ext uri="{BB962C8B-B14F-4D97-AF65-F5344CB8AC3E}">
        <p14:creationId xmlns:p14="http://schemas.microsoft.com/office/powerpoint/2010/main" val="26584128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p:cNvGrpSpPr/>
        <p:nvPr/>
      </p:nvGrpSpPr>
      <p:grpSpPr>
        <a:xfrm>
          <a:off x="0" y="0"/>
          <a:ext cx="0" cy="0"/>
          <a:chOff x="0" y="0"/>
          <a:chExt cx="0" cy="0"/>
        </a:xfrm>
      </p:grpSpPr>
      <p:sp>
        <p:nvSpPr>
          <p:cNvPr id="2" name="Shape 0"/>
          <p:cNvSpPr/>
          <p:nvPr/>
        </p:nvSpPr>
        <p:spPr>
          <a:xfrm>
            <a:off x="0" y="0"/>
            <a:ext cx="12161520" cy="594360"/>
          </a:xfrm>
          <a:prstGeom prst="rect">
            <a:avLst/>
          </a:prstGeom>
          <a:solidFill>
            <a:schemeClr val="accent6">
              <a:lumMod val="75000"/>
            </a:schemeClr>
          </a:solidFill>
          <a:ln w="12700">
            <a:solidFill>
              <a:srgbClr val="1F386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0" y="0"/>
            <a:ext cx="109728" cy="6858000"/>
          </a:xfrm>
          <a:prstGeom prst="rect">
            <a:avLst/>
          </a:prstGeom>
          <a:solidFill>
            <a:schemeClr val="accent6">
              <a:lumMod val="50000"/>
            </a:schemeClr>
          </a:solidFill>
          <a:ln w="12700">
            <a:solidFill>
              <a:srgbClr val="E8A21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228600" y="0"/>
            <a:ext cx="9144000" cy="5943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solidFill>
                  <a:srgbClr val="FFFFFF"/>
                </a:solidFill>
                <a:effectLst/>
                <a:uLnTx/>
                <a:uFillTx/>
                <a:latin typeface="Arial" pitchFamily="34" charset="0"/>
                <a:ea typeface="Arial" pitchFamily="34" charset="-122"/>
                <a:cs typeface="Arial" pitchFamily="34" charset="-120"/>
              </a:rPr>
              <a:t>Finance Department — Functions &amp; Responsibilities</a:t>
            </a:r>
            <a:endParaRPr kumimoji="0" lang="en-US" sz="1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8229600" y="0"/>
            <a:ext cx="3749040" cy="59436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AABBD4"/>
                </a:solidFill>
                <a:effectLst/>
                <a:uLnTx/>
                <a:uFillTx/>
                <a:latin typeface="Arial" pitchFamily="34" charset="0"/>
                <a:ea typeface="Arial" pitchFamily="34" charset="-122"/>
                <a:cs typeface="Arial" pitchFamily="34" charset="-120"/>
              </a:rPr>
              <a:t>City of Wilmington  |  Finance Department</a:t>
            </a:r>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p:cNvSpPr/>
          <p:nvPr/>
        </p:nvSpPr>
        <p:spPr>
          <a:xfrm>
            <a:off x="201168" y="694944"/>
            <a:ext cx="2798064" cy="2276856"/>
          </a:xfrm>
          <a:prstGeom prst="rect">
            <a:avLst/>
          </a:prstGeom>
          <a:solidFill>
            <a:srgbClr val="FFFFFF"/>
          </a:solidFill>
          <a:ln w="6350">
            <a:solidFill>
              <a:srgbClr val="E2E8F0"/>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201168" y="694944"/>
            <a:ext cx="2798064" cy="365760"/>
          </a:xfrm>
          <a:prstGeom prst="rect">
            <a:avLst/>
          </a:prstGeom>
          <a:solidFill>
            <a:srgbClr val="E6F1FB"/>
          </a:solidFill>
          <a:ln w="12700">
            <a:solidFill>
              <a:srgbClr val="E6F1F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6"/>
          <p:cNvSpPr/>
          <p:nvPr/>
        </p:nvSpPr>
        <p:spPr>
          <a:xfrm>
            <a:off x="201168" y="694944"/>
            <a:ext cx="54864" cy="365760"/>
          </a:xfrm>
          <a:prstGeom prst="rect">
            <a:avLst/>
          </a:prstGeom>
          <a:solidFill>
            <a:srgbClr val="378ADD"/>
          </a:solidFill>
          <a:ln w="12700">
            <a:solidFill>
              <a:srgbClr val="378A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310896" y="694944"/>
            <a:ext cx="2633472"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C447C"/>
                </a:solidFill>
                <a:effectLst/>
                <a:uLnTx/>
                <a:uFillTx/>
                <a:latin typeface="Arial" pitchFamily="34" charset="0"/>
                <a:ea typeface="Arial" pitchFamily="34" charset="-122"/>
                <a:cs typeface="Arial" pitchFamily="34" charset="-120"/>
              </a:rPr>
              <a:t>Accounting</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p:cNvSpPr/>
          <p:nvPr/>
        </p:nvSpPr>
        <p:spPr>
          <a:xfrm>
            <a:off x="347472" y="1216152"/>
            <a:ext cx="100584" cy="100584"/>
          </a:xfrm>
          <a:prstGeom prst="ellipse">
            <a:avLst/>
          </a:prstGeom>
          <a:solidFill>
            <a:srgbClr val="378ADD"/>
          </a:solidFill>
          <a:ln w="12700">
            <a:solidFill>
              <a:srgbClr val="378A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521208" y="1133856"/>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Annual Financial Report</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10"/>
          <p:cNvSpPr/>
          <p:nvPr/>
        </p:nvSpPr>
        <p:spPr>
          <a:xfrm>
            <a:off x="347472" y="1504188"/>
            <a:ext cx="100584" cy="100584"/>
          </a:xfrm>
          <a:prstGeom prst="ellipse">
            <a:avLst/>
          </a:prstGeom>
          <a:solidFill>
            <a:srgbClr val="378ADD"/>
          </a:solidFill>
          <a:ln w="12700">
            <a:solidFill>
              <a:srgbClr val="378A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521208" y="1421892"/>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Accounts Payable</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p:cNvSpPr/>
          <p:nvPr/>
        </p:nvSpPr>
        <p:spPr>
          <a:xfrm>
            <a:off x="347472" y="1792224"/>
            <a:ext cx="100584" cy="100584"/>
          </a:xfrm>
          <a:prstGeom prst="ellipse">
            <a:avLst/>
          </a:prstGeom>
          <a:solidFill>
            <a:srgbClr val="378ADD"/>
          </a:solidFill>
          <a:ln w="12700">
            <a:solidFill>
              <a:srgbClr val="378A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521208" y="1709928"/>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Bank Reconciliation</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4"/>
          <p:cNvSpPr/>
          <p:nvPr/>
        </p:nvSpPr>
        <p:spPr>
          <a:xfrm>
            <a:off x="347472" y="2080260"/>
            <a:ext cx="100584" cy="100584"/>
          </a:xfrm>
          <a:prstGeom prst="ellipse">
            <a:avLst/>
          </a:prstGeom>
          <a:solidFill>
            <a:srgbClr val="378ADD"/>
          </a:solidFill>
          <a:ln w="12700">
            <a:solidFill>
              <a:srgbClr val="378A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521208" y="1997964"/>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Grant Accounting</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16"/>
          <p:cNvSpPr/>
          <p:nvPr/>
        </p:nvSpPr>
        <p:spPr>
          <a:xfrm>
            <a:off x="347472" y="2368296"/>
            <a:ext cx="100584" cy="100584"/>
          </a:xfrm>
          <a:prstGeom prst="ellipse">
            <a:avLst/>
          </a:prstGeom>
          <a:solidFill>
            <a:srgbClr val="378ADD"/>
          </a:solidFill>
          <a:ln w="12700">
            <a:solidFill>
              <a:srgbClr val="378A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521208" y="2286000"/>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Water Fund Accounting</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hape 18"/>
          <p:cNvSpPr/>
          <p:nvPr/>
        </p:nvSpPr>
        <p:spPr>
          <a:xfrm>
            <a:off x="347472" y="2656332"/>
            <a:ext cx="100584" cy="100584"/>
          </a:xfrm>
          <a:prstGeom prst="ellipse">
            <a:avLst/>
          </a:prstGeom>
          <a:solidFill>
            <a:srgbClr val="378ADD"/>
          </a:solidFill>
          <a:ln w="12700">
            <a:solidFill>
              <a:srgbClr val="378A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Text 19"/>
          <p:cNvSpPr/>
          <p:nvPr/>
        </p:nvSpPr>
        <p:spPr>
          <a:xfrm>
            <a:off x="521208" y="2574036"/>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GL Account Analyses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hape 20"/>
          <p:cNvSpPr/>
          <p:nvPr/>
        </p:nvSpPr>
        <p:spPr>
          <a:xfrm>
            <a:off x="3108960" y="694944"/>
            <a:ext cx="2798064" cy="2276856"/>
          </a:xfrm>
          <a:prstGeom prst="rect">
            <a:avLst/>
          </a:prstGeom>
          <a:solidFill>
            <a:srgbClr val="FFFFFF"/>
          </a:solidFill>
          <a:ln w="6350">
            <a:solidFill>
              <a:srgbClr val="E2E8F0"/>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Shape 21"/>
          <p:cNvSpPr/>
          <p:nvPr/>
        </p:nvSpPr>
        <p:spPr>
          <a:xfrm>
            <a:off x="3108960" y="694944"/>
            <a:ext cx="2798064" cy="365760"/>
          </a:xfrm>
          <a:prstGeom prst="rect">
            <a:avLst/>
          </a:prstGeom>
          <a:solidFill>
            <a:srgbClr val="E1F5EE"/>
          </a:solidFill>
          <a:ln w="12700">
            <a:solidFill>
              <a:srgbClr val="E1F5E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Shape 22"/>
          <p:cNvSpPr/>
          <p:nvPr/>
        </p:nvSpPr>
        <p:spPr>
          <a:xfrm>
            <a:off x="3108960" y="694944"/>
            <a:ext cx="54864" cy="365760"/>
          </a:xfrm>
          <a:prstGeom prst="rect">
            <a:avLst/>
          </a:prstGeom>
          <a:solidFill>
            <a:srgbClr val="1D9E75"/>
          </a:solidFill>
          <a:ln w="12700">
            <a:solidFill>
              <a:srgbClr val="1D9E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 23"/>
          <p:cNvSpPr/>
          <p:nvPr/>
        </p:nvSpPr>
        <p:spPr>
          <a:xfrm>
            <a:off x="3218688" y="694944"/>
            <a:ext cx="2633472"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85041"/>
                </a:solidFill>
                <a:effectLst/>
                <a:uLnTx/>
                <a:uFillTx/>
                <a:latin typeface="Arial" pitchFamily="34" charset="0"/>
                <a:ea typeface="Arial" pitchFamily="34" charset="-122"/>
                <a:cs typeface="Arial" pitchFamily="34" charset="-120"/>
              </a:rPr>
              <a:t>Administration</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Shape 24"/>
          <p:cNvSpPr/>
          <p:nvPr/>
        </p:nvSpPr>
        <p:spPr>
          <a:xfrm>
            <a:off x="3255264" y="1216152"/>
            <a:ext cx="100584" cy="100584"/>
          </a:xfrm>
          <a:prstGeom prst="ellipse">
            <a:avLst/>
          </a:prstGeom>
          <a:solidFill>
            <a:srgbClr val="1D9E75"/>
          </a:solidFill>
          <a:ln w="12700">
            <a:solidFill>
              <a:srgbClr val="1D9E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 25"/>
          <p:cNvSpPr/>
          <p:nvPr/>
        </p:nvSpPr>
        <p:spPr>
          <a:xfrm>
            <a:off x="3429000" y="1133856"/>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Executive Support</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Shape 26"/>
          <p:cNvSpPr/>
          <p:nvPr/>
        </p:nvSpPr>
        <p:spPr>
          <a:xfrm>
            <a:off x="3255264" y="1504188"/>
            <a:ext cx="100584" cy="100584"/>
          </a:xfrm>
          <a:prstGeom prst="ellipse">
            <a:avLst/>
          </a:prstGeom>
          <a:solidFill>
            <a:srgbClr val="1D9E75"/>
          </a:solidFill>
          <a:ln w="12700">
            <a:solidFill>
              <a:srgbClr val="1D9E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Text 27"/>
          <p:cNvSpPr/>
          <p:nvPr/>
        </p:nvSpPr>
        <p:spPr>
          <a:xfrm>
            <a:off x="3429000" y="1421892"/>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Contract Management</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Shape 28"/>
          <p:cNvSpPr/>
          <p:nvPr/>
        </p:nvSpPr>
        <p:spPr>
          <a:xfrm>
            <a:off x="3255264" y="1792224"/>
            <a:ext cx="100584" cy="100584"/>
          </a:xfrm>
          <a:prstGeom prst="ellipse">
            <a:avLst/>
          </a:prstGeom>
          <a:solidFill>
            <a:srgbClr val="1D9E75"/>
          </a:solidFill>
          <a:ln w="12700">
            <a:solidFill>
              <a:srgbClr val="1D9E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 29"/>
          <p:cNvSpPr/>
          <p:nvPr/>
        </p:nvSpPr>
        <p:spPr>
          <a:xfrm>
            <a:off x="3429000" y="1709928"/>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Personnel Reporting</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Shape 30"/>
          <p:cNvSpPr/>
          <p:nvPr/>
        </p:nvSpPr>
        <p:spPr>
          <a:xfrm>
            <a:off x="3255264" y="2080260"/>
            <a:ext cx="100584" cy="100584"/>
          </a:xfrm>
          <a:prstGeom prst="ellipse">
            <a:avLst/>
          </a:prstGeom>
          <a:solidFill>
            <a:srgbClr val="1D9E75"/>
          </a:solidFill>
          <a:ln w="12700">
            <a:solidFill>
              <a:srgbClr val="1D9E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 31"/>
          <p:cNvSpPr/>
          <p:nvPr/>
        </p:nvSpPr>
        <p:spPr>
          <a:xfrm>
            <a:off x="3429000" y="1997964"/>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Data Analytics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Shape 32"/>
          <p:cNvSpPr/>
          <p:nvPr/>
        </p:nvSpPr>
        <p:spPr>
          <a:xfrm>
            <a:off x="3255264" y="2368296"/>
            <a:ext cx="100584" cy="100584"/>
          </a:xfrm>
          <a:prstGeom prst="ellipse">
            <a:avLst/>
          </a:prstGeom>
          <a:solidFill>
            <a:srgbClr val="1D9E75"/>
          </a:solidFill>
          <a:ln w="12700">
            <a:solidFill>
              <a:srgbClr val="1D9E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Text 33"/>
          <p:cNvSpPr/>
          <p:nvPr/>
        </p:nvSpPr>
        <p:spPr>
          <a:xfrm>
            <a:off x="3429000" y="2286000"/>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MUNIS Support</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Shape 34"/>
          <p:cNvSpPr/>
          <p:nvPr/>
        </p:nvSpPr>
        <p:spPr>
          <a:xfrm>
            <a:off x="6016752" y="694944"/>
            <a:ext cx="2798064" cy="2276856"/>
          </a:xfrm>
          <a:prstGeom prst="rect">
            <a:avLst/>
          </a:prstGeom>
          <a:solidFill>
            <a:srgbClr val="FFFFFF"/>
          </a:solidFill>
          <a:ln w="6350">
            <a:solidFill>
              <a:srgbClr val="E2E8F0"/>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Shape 35"/>
          <p:cNvSpPr/>
          <p:nvPr/>
        </p:nvSpPr>
        <p:spPr>
          <a:xfrm>
            <a:off x="6016752" y="694944"/>
            <a:ext cx="2798064" cy="365760"/>
          </a:xfrm>
          <a:prstGeom prst="rect">
            <a:avLst/>
          </a:prstGeom>
          <a:solidFill>
            <a:srgbClr val="EEEDFE"/>
          </a:solidFill>
          <a:ln w="12700">
            <a:solidFill>
              <a:srgbClr val="EEEDF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Shape 36"/>
          <p:cNvSpPr/>
          <p:nvPr/>
        </p:nvSpPr>
        <p:spPr>
          <a:xfrm>
            <a:off x="6016752" y="694944"/>
            <a:ext cx="54864" cy="365760"/>
          </a:xfrm>
          <a:prstGeom prst="rect">
            <a:avLst/>
          </a:prstGeom>
          <a:solidFill>
            <a:srgbClr val="7F77DD"/>
          </a:solidFill>
          <a:ln w="12700">
            <a:solidFill>
              <a:srgbClr val="7F77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Text 37"/>
          <p:cNvSpPr/>
          <p:nvPr/>
        </p:nvSpPr>
        <p:spPr>
          <a:xfrm>
            <a:off x="6126480" y="694944"/>
            <a:ext cx="2633472"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C3489"/>
                </a:solidFill>
                <a:effectLst/>
                <a:uLnTx/>
                <a:uFillTx/>
                <a:latin typeface="Arial" pitchFamily="34" charset="0"/>
                <a:ea typeface="Arial" pitchFamily="34" charset="-122"/>
                <a:cs typeface="Arial" pitchFamily="34" charset="-120"/>
              </a:rPr>
              <a:t>Billing</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Shape 38"/>
          <p:cNvSpPr/>
          <p:nvPr/>
        </p:nvSpPr>
        <p:spPr>
          <a:xfrm>
            <a:off x="6163056" y="1216152"/>
            <a:ext cx="100584" cy="100584"/>
          </a:xfrm>
          <a:prstGeom prst="ellipse">
            <a:avLst/>
          </a:prstGeom>
          <a:solidFill>
            <a:srgbClr val="7F77DD"/>
          </a:solidFill>
          <a:ln w="12700">
            <a:solidFill>
              <a:srgbClr val="7F77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Text 39"/>
          <p:cNvSpPr/>
          <p:nvPr/>
        </p:nvSpPr>
        <p:spPr>
          <a:xfrm>
            <a:off x="6336792" y="1133856"/>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Utility</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Shape 40"/>
          <p:cNvSpPr/>
          <p:nvPr/>
        </p:nvSpPr>
        <p:spPr>
          <a:xfrm>
            <a:off x="6163056" y="1504188"/>
            <a:ext cx="100584" cy="100584"/>
          </a:xfrm>
          <a:prstGeom prst="ellipse">
            <a:avLst/>
          </a:prstGeom>
          <a:solidFill>
            <a:srgbClr val="7F77DD"/>
          </a:solidFill>
          <a:ln w="12700">
            <a:solidFill>
              <a:srgbClr val="7F77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Text 41"/>
          <p:cNvSpPr/>
          <p:nvPr/>
        </p:nvSpPr>
        <p:spPr>
          <a:xfrm>
            <a:off x="6336792" y="1421892"/>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Real Estate Tax</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Shape 42"/>
          <p:cNvSpPr/>
          <p:nvPr/>
        </p:nvSpPr>
        <p:spPr>
          <a:xfrm>
            <a:off x="6163056" y="1792224"/>
            <a:ext cx="100584" cy="100584"/>
          </a:xfrm>
          <a:prstGeom prst="ellipse">
            <a:avLst/>
          </a:prstGeom>
          <a:solidFill>
            <a:srgbClr val="7F77DD"/>
          </a:solidFill>
          <a:ln w="12700">
            <a:solidFill>
              <a:srgbClr val="7F77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Text 43"/>
          <p:cNvSpPr/>
          <p:nvPr/>
        </p:nvSpPr>
        <p:spPr>
          <a:xfrm>
            <a:off x="6336792" y="1709928"/>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Meter Reads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Shape 44"/>
          <p:cNvSpPr/>
          <p:nvPr/>
        </p:nvSpPr>
        <p:spPr>
          <a:xfrm>
            <a:off x="6163056" y="2080260"/>
            <a:ext cx="100584" cy="100584"/>
          </a:xfrm>
          <a:prstGeom prst="ellipse">
            <a:avLst/>
          </a:prstGeom>
          <a:solidFill>
            <a:srgbClr val="7F77DD"/>
          </a:solidFill>
          <a:ln w="12700">
            <a:solidFill>
              <a:srgbClr val="7F77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Text 45"/>
          <p:cNvSpPr/>
          <p:nvPr/>
        </p:nvSpPr>
        <p:spPr>
          <a:xfrm>
            <a:off x="6336792" y="1997964"/>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Police &amp; Fire Extra Duty</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Shape 46"/>
          <p:cNvSpPr/>
          <p:nvPr/>
        </p:nvSpPr>
        <p:spPr>
          <a:xfrm>
            <a:off x="8924544" y="694944"/>
            <a:ext cx="2798064" cy="2276856"/>
          </a:xfrm>
          <a:prstGeom prst="rect">
            <a:avLst/>
          </a:prstGeom>
          <a:solidFill>
            <a:srgbClr val="FFFFFF"/>
          </a:solidFill>
          <a:ln w="6350">
            <a:solidFill>
              <a:srgbClr val="E2E8F0"/>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Shape 47"/>
          <p:cNvSpPr/>
          <p:nvPr/>
        </p:nvSpPr>
        <p:spPr>
          <a:xfrm>
            <a:off x="8924544" y="694944"/>
            <a:ext cx="2798064" cy="365760"/>
          </a:xfrm>
          <a:prstGeom prst="rect">
            <a:avLst/>
          </a:prstGeom>
          <a:solidFill>
            <a:srgbClr val="FAECE7"/>
          </a:solidFill>
          <a:ln w="12700">
            <a:solidFill>
              <a:srgbClr val="FAEC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Shape 48"/>
          <p:cNvSpPr/>
          <p:nvPr/>
        </p:nvSpPr>
        <p:spPr>
          <a:xfrm>
            <a:off x="8924544" y="694944"/>
            <a:ext cx="54864" cy="365760"/>
          </a:xfrm>
          <a:prstGeom prst="rect">
            <a:avLst/>
          </a:prstGeom>
          <a:solidFill>
            <a:srgbClr val="D85A30"/>
          </a:solidFill>
          <a:ln w="12700">
            <a:solidFill>
              <a:srgbClr val="D85A3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Text 49"/>
          <p:cNvSpPr/>
          <p:nvPr/>
        </p:nvSpPr>
        <p:spPr>
          <a:xfrm>
            <a:off x="9034272" y="694944"/>
            <a:ext cx="2633472"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12B13"/>
                </a:solidFill>
                <a:effectLst/>
                <a:uLnTx/>
                <a:uFillTx/>
                <a:latin typeface="Arial" pitchFamily="34" charset="0"/>
                <a:ea typeface="Arial" pitchFamily="34" charset="-122"/>
                <a:cs typeface="Arial" pitchFamily="34" charset="-120"/>
              </a:rPr>
              <a:t>Parking Enforcement</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Shape 50"/>
          <p:cNvSpPr/>
          <p:nvPr/>
        </p:nvSpPr>
        <p:spPr>
          <a:xfrm>
            <a:off x="9070848" y="1216152"/>
            <a:ext cx="100584" cy="100584"/>
          </a:xfrm>
          <a:prstGeom prst="ellipse">
            <a:avLst/>
          </a:prstGeom>
          <a:solidFill>
            <a:srgbClr val="D85A30"/>
          </a:solidFill>
          <a:ln w="12700">
            <a:solidFill>
              <a:srgbClr val="D85A3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Text 51"/>
          <p:cNvSpPr/>
          <p:nvPr/>
        </p:nvSpPr>
        <p:spPr>
          <a:xfrm>
            <a:off x="9244584" y="1133856"/>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Parking Citations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Shape 52"/>
          <p:cNvSpPr/>
          <p:nvPr/>
        </p:nvSpPr>
        <p:spPr>
          <a:xfrm>
            <a:off x="9070848" y="1504188"/>
            <a:ext cx="100584" cy="100584"/>
          </a:xfrm>
          <a:prstGeom prst="ellipse">
            <a:avLst/>
          </a:prstGeom>
          <a:solidFill>
            <a:srgbClr val="D85A30"/>
          </a:solidFill>
          <a:ln w="12700">
            <a:solidFill>
              <a:srgbClr val="D85A3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Text 53"/>
          <p:cNvSpPr/>
          <p:nvPr/>
        </p:nvSpPr>
        <p:spPr>
          <a:xfrm>
            <a:off x="9244584" y="1421892"/>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Red-light Violation Program</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Shape 54"/>
          <p:cNvSpPr/>
          <p:nvPr/>
        </p:nvSpPr>
        <p:spPr>
          <a:xfrm>
            <a:off x="9070848" y="1792224"/>
            <a:ext cx="100584" cy="100584"/>
          </a:xfrm>
          <a:prstGeom prst="ellipse">
            <a:avLst/>
          </a:prstGeom>
          <a:solidFill>
            <a:srgbClr val="D85A30"/>
          </a:solidFill>
          <a:ln w="12700">
            <a:solidFill>
              <a:srgbClr val="D85A3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Text 55"/>
          <p:cNvSpPr/>
          <p:nvPr/>
        </p:nvSpPr>
        <p:spPr>
          <a:xfrm>
            <a:off x="9244584" y="1709928"/>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Booting Program</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Shape 56"/>
          <p:cNvSpPr/>
          <p:nvPr/>
        </p:nvSpPr>
        <p:spPr>
          <a:xfrm>
            <a:off x="9070848" y="2080260"/>
            <a:ext cx="100584" cy="100584"/>
          </a:xfrm>
          <a:prstGeom prst="ellipse">
            <a:avLst/>
          </a:prstGeom>
          <a:solidFill>
            <a:srgbClr val="D85A30"/>
          </a:solidFill>
          <a:ln w="12700">
            <a:solidFill>
              <a:srgbClr val="D85A3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Text 57"/>
          <p:cNvSpPr/>
          <p:nvPr/>
        </p:nvSpPr>
        <p:spPr>
          <a:xfrm>
            <a:off x="9244584" y="1997964"/>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Digital Residential Parking Permits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Shape 58"/>
          <p:cNvSpPr/>
          <p:nvPr/>
        </p:nvSpPr>
        <p:spPr>
          <a:xfrm>
            <a:off x="201168" y="3099816"/>
            <a:ext cx="2798064" cy="2276856"/>
          </a:xfrm>
          <a:prstGeom prst="rect">
            <a:avLst/>
          </a:prstGeom>
          <a:solidFill>
            <a:srgbClr val="FFFFFF"/>
          </a:solidFill>
          <a:ln w="6350">
            <a:solidFill>
              <a:srgbClr val="E2E8F0"/>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Shape 59"/>
          <p:cNvSpPr/>
          <p:nvPr/>
        </p:nvSpPr>
        <p:spPr>
          <a:xfrm>
            <a:off x="201168" y="3099816"/>
            <a:ext cx="2798064" cy="365760"/>
          </a:xfrm>
          <a:prstGeom prst="rect">
            <a:avLst/>
          </a:prstGeom>
          <a:solidFill>
            <a:srgbClr val="FAEEDA"/>
          </a:solidFill>
          <a:ln w="12700">
            <a:solidFill>
              <a:srgbClr val="FAEE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Shape 60"/>
          <p:cNvSpPr/>
          <p:nvPr/>
        </p:nvSpPr>
        <p:spPr>
          <a:xfrm>
            <a:off x="201168" y="3099816"/>
            <a:ext cx="54864" cy="365760"/>
          </a:xfrm>
          <a:prstGeom prst="rect">
            <a:avLst/>
          </a:prstGeom>
          <a:solidFill>
            <a:srgbClr val="EF9F27"/>
          </a:solidFill>
          <a:ln w="12700">
            <a:solidFill>
              <a:srgbClr val="EF9F2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Text 61"/>
          <p:cNvSpPr/>
          <p:nvPr/>
        </p:nvSpPr>
        <p:spPr>
          <a:xfrm>
            <a:off x="310896" y="3099816"/>
            <a:ext cx="2633472"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633806"/>
                </a:solidFill>
                <a:effectLst/>
                <a:uLnTx/>
                <a:uFillTx/>
                <a:latin typeface="Arial" pitchFamily="34" charset="0"/>
                <a:ea typeface="Arial" pitchFamily="34" charset="-122"/>
                <a:cs typeface="Arial" pitchFamily="34" charset="-120"/>
              </a:rPr>
              <a:t>Central Cashier</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Shape 62"/>
          <p:cNvSpPr/>
          <p:nvPr/>
        </p:nvSpPr>
        <p:spPr>
          <a:xfrm>
            <a:off x="347472" y="3621024"/>
            <a:ext cx="100584" cy="100584"/>
          </a:xfrm>
          <a:prstGeom prst="ellipse">
            <a:avLst/>
          </a:prstGeom>
          <a:solidFill>
            <a:srgbClr val="EF9F27"/>
          </a:solidFill>
          <a:ln w="12700">
            <a:solidFill>
              <a:srgbClr val="EF9F2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Text 63"/>
          <p:cNvSpPr/>
          <p:nvPr/>
        </p:nvSpPr>
        <p:spPr>
          <a:xfrm>
            <a:off x="521208" y="3538728"/>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Payment Processing</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Shape 64"/>
          <p:cNvSpPr/>
          <p:nvPr/>
        </p:nvSpPr>
        <p:spPr>
          <a:xfrm>
            <a:off x="347472" y="3909060"/>
            <a:ext cx="100584" cy="100584"/>
          </a:xfrm>
          <a:prstGeom prst="ellipse">
            <a:avLst/>
          </a:prstGeom>
          <a:solidFill>
            <a:srgbClr val="EF9F27"/>
          </a:solidFill>
          <a:ln w="12700">
            <a:solidFill>
              <a:srgbClr val="EF9F2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Text 65"/>
          <p:cNvSpPr/>
          <p:nvPr/>
        </p:nvSpPr>
        <p:spPr>
          <a:xfrm>
            <a:off x="521208" y="3826764"/>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Customer Call Center</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Shape 66"/>
          <p:cNvSpPr/>
          <p:nvPr/>
        </p:nvSpPr>
        <p:spPr>
          <a:xfrm>
            <a:off x="347472" y="4197096"/>
            <a:ext cx="100584" cy="100584"/>
          </a:xfrm>
          <a:prstGeom prst="ellipse">
            <a:avLst/>
          </a:prstGeom>
          <a:solidFill>
            <a:srgbClr val="EF9F27"/>
          </a:solidFill>
          <a:ln w="12700">
            <a:solidFill>
              <a:srgbClr val="EF9F2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Text 67"/>
          <p:cNvSpPr/>
          <p:nvPr/>
        </p:nvSpPr>
        <p:spPr>
          <a:xfrm>
            <a:off x="521208" y="4114800"/>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Digital Residential Parking Permits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Shape 68"/>
          <p:cNvSpPr/>
          <p:nvPr/>
        </p:nvSpPr>
        <p:spPr>
          <a:xfrm>
            <a:off x="3108960" y="3099816"/>
            <a:ext cx="2798064" cy="2276856"/>
          </a:xfrm>
          <a:prstGeom prst="rect">
            <a:avLst/>
          </a:prstGeom>
          <a:solidFill>
            <a:srgbClr val="FFFFFF"/>
          </a:solidFill>
          <a:ln w="6350">
            <a:solidFill>
              <a:srgbClr val="E2E8F0"/>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Shape 69"/>
          <p:cNvSpPr/>
          <p:nvPr/>
        </p:nvSpPr>
        <p:spPr>
          <a:xfrm>
            <a:off x="3108960" y="3099816"/>
            <a:ext cx="2798064" cy="365760"/>
          </a:xfrm>
          <a:prstGeom prst="rect">
            <a:avLst/>
          </a:prstGeom>
          <a:solidFill>
            <a:srgbClr val="FBEAF0"/>
          </a:solidFill>
          <a:ln w="12700">
            <a:solidFill>
              <a:srgbClr val="FBEAF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Shape 70"/>
          <p:cNvSpPr/>
          <p:nvPr/>
        </p:nvSpPr>
        <p:spPr>
          <a:xfrm>
            <a:off x="3108960" y="3099816"/>
            <a:ext cx="54864" cy="365760"/>
          </a:xfrm>
          <a:prstGeom prst="rect">
            <a:avLst/>
          </a:prstGeom>
          <a:solidFill>
            <a:srgbClr val="D4537E"/>
          </a:solidFill>
          <a:ln w="12700">
            <a:solidFill>
              <a:srgbClr val="D4537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Text 71"/>
          <p:cNvSpPr/>
          <p:nvPr/>
        </p:nvSpPr>
        <p:spPr>
          <a:xfrm>
            <a:off x="3218688" y="3099816"/>
            <a:ext cx="2633472"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2243E"/>
                </a:solidFill>
                <a:effectLst/>
                <a:uLnTx/>
                <a:uFillTx/>
                <a:latin typeface="Arial" pitchFamily="34" charset="0"/>
                <a:ea typeface="Arial" pitchFamily="34" charset="-122"/>
                <a:cs typeface="Arial" pitchFamily="34" charset="-120"/>
              </a:rPr>
              <a:t>Account Services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Shape 72"/>
          <p:cNvSpPr/>
          <p:nvPr/>
        </p:nvSpPr>
        <p:spPr>
          <a:xfrm>
            <a:off x="3255264" y="3621024"/>
            <a:ext cx="100584" cy="100584"/>
          </a:xfrm>
          <a:prstGeom prst="ellipse">
            <a:avLst/>
          </a:prstGeom>
          <a:solidFill>
            <a:srgbClr val="D4537E"/>
          </a:solidFill>
          <a:ln w="12700">
            <a:solidFill>
              <a:srgbClr val="D4537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Text 73"/>
          <p:cNvSpPr/>
          <p:nvPr/>
        </p:nvSpPr>
        <p:spPr>
          <a:xfrm>
            <a:off x="3429000" y="3538728"/>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Sheriff Sales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Shape 74"/>
          <p:cNvSpPr/>
          <p:nvPr/>
        </p:nvSpPr>
        <p:spPr>
          <a:xfrm>
            <a:off x="3255264" y="3909060"/>
            <a:ext cx="100584" cy="100584"/>
          </a:xfrm>
          <a:prstGeom prst="ellipse">
            <a:avLst/>
          </a:prstGeom>
          <a:solidFill>
            <a:srgbClr val="D4537E"/>
          </a:solidFill>
          <a:ln w="12700">
            <a:solidFill>
              <a:srgbClr val="D4537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Text 75"/>
          <p:cNvSpPr/>
          <p:nvPr/>
        </p:nvSpPr>
        <p:spPr>
          <a:xfrm>
            <a:off x="3429000" y="3826764"/>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Payment Agreements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Shape 76"/>
          <p:cNvSpPr/>
          <p:nvPr/>
        </p:nvSpPr>
        <p:spPr>
          <a:xfrm>
            <a:off x="3255264" y="4197096"/>
            <a:ext cx="100584" cy="100584"/>
          </a:xfrm>
          <a:prstGeom prst="ellipse">
            <a:avLst/>
          </a:prstGeom>
          <a:solidFill>
            <a:srgbClr val="D4537E"/>
          </a:solidFill>
          <a:ln w="12700">
            <a:solidFill>
              <a:srgbClr val="D4537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Text 77"/>
          <p:cNvSpPr/>
          <p:nvPr/>
        </p:nvSpPr>
        <p:spPr>
          <a:xfrm>
            <a:off x="3429000" y="4114800"/>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Collections Task Force</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Shape 78"/>
          <p:cNvSpPr/>
          <p:nvPr/>
        </p:nvSpPr>
        <p:spPr>
          <a:xfrm>
            <a:off x="6016752" y="3099816"/>
            <a:ext cx="2798064" cy="2276856"/>
          </a:xfrm>
          <a:prstGeom prst="rect">
            <a:avLst/>
          </a:prstGeom>
          <a:solidFill>
            <a:srgbClr val="FFFFFF"/>
          </a:solidFill>
          <a:ln w="6350">
            <a:solidFill>
              <a:srgbClr val="E2E8F0"/>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Shape 79"/>
          <p:cNvSpPr/>
          <p:nvPr/>
        </p:nvSpPr>
        <p:spPr>
          <a:xfrm>
            <a:off x="6016752" y="3099816"/>
            <a:ext cx="2798064" cy="365760"/>
          </a:xfrm>
          <a:prstGeom prst="rect">
            <a:avLst/>
          </a:prstGeom>
          <a:solidFill>
            <a:srgbClr val="EAF3DE"/>
          </a:solidFill>
          <a:ln w="12700">
            <a:solidFill>
              <a:srgbClr val="EAF3D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Shape 80"/>
          <p:cNvSpPr/>
          <p:nvPr/>
        </p:nvSpPr>
        <p:spPr>
          <a:xfrm>
            <a:off x="6016752" y="3099816"/>
            <a:ext cx="54864" cy="365760"/>
          </a:xfrm>
          <a:prstGeom prst="rect">
            <a:avLst/>
          </a:prstGeom>
          <a:solidFill>
            <a:srgbClr val="639922"/>
          </a:solidFill>
          <a:ln w="12700">
            <a:solidFill>
              <a:srgbClr val="63992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Text 81"/>
          <p:cNvSpPr/>
          <p:nvPr/>
        </p:nvSpPr>
        <p:spPr>
          <a:xfrm>
            <a:off x="6126480" y="3099816"/>
            <a:ext cx="2633472"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7500A"/>
                </a:solidFill>
                <a:effectLst/>
                <a:uLnTx/>
                <a:uFillTx/>
                <a:latin typeface="Arial" pitchFamily="34" charset="0"/>
                <a:ea typeface="Arial" pitchFamily="34" charset="-122"/>
                <a:cs typeface="Arial" pitchFamily="34" charset="-120"/>
              </a:rPr>
              <a:t>Earned Income Tax</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Shape 82"/>
          <p:cNvSpPr/>
          <p:nvPr/>
        </p:nvSpPr>
        <p:spPr>
          <a:xfrm>
            <a:off x="6163056" y="3621024"/>
            <a:ext cx="100584" cy="100584"/>
          </a:xfrm>
          <a:prstGeom prst="ellipse">
            <a:avLst/>
          </a:prstGeom>
          <a:solidFill>
            <a:srgbClr val="639922"/>
          </a:solidFill>
          <a:ln w="12700">
            <a:solidFill>
              <a:srgbClr val="63992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Text 83"/>
          <p:cNvSpPr/>
          <p:nvPr/>
        </p:nvSpPr>
        <p:spPr>
          <a:xfrm>
            <a:off x="6336792" y="3538728"/>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Wage Tax</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Shape 84"/>
          <p:cNvSpPr/>
          <p:nvPr/>
        </p:nvSpPr>
        <p:spPr>
          <a:xfrm>
            <a:off x="6163056" y="3909060"/>
            <a:ext cx="100584" cy="100584"/>
          </a:xfrm>
          <a:prstGeom prst="ellipse">
            <a:avLst/>
          </a:prstGeom>
          <a:solidFill>
            <a:srgbClr val="639922"/>
          </a:solidFill>
          <a:ln w="12700">
            <a:solidFill>
              <a:srgbClr val="63992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Text 85"/>
          <p:cNvSpPr/>
          <p:nvPr/>
        </p:nvSpPr>
        <p:spPr>
          <a:xfrm>
            <a:off x="6336792" y="3826764"/>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Head Tax</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Shape 86"/>
          <p:cNvSpPr/>
          <p:nvPr/>
        </p:nvSpPr>
        <p:spPr>
          <a:xfrm>
            <a:off x="6163056" y="4197096"/>
            <a:ext cx="100584" cy="100584"/>
          </a:xfrm>
          <a:prstGeom prst="ellipse">
            <a:avLst/>
          </a:prstGeom>
          <a:solidFill>
            <a:srgbClr val="639922"/>
          </a:solidFill>
          <a:ln w="12700">
            <a:solidFill>
              <a:srgbClr val="63992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Text 87"/>
          <p:cNvSpPr/>
          <p:nvPr/>
        </p:nvSpPr>
        <p:spPr>
          <a:xfrm>
            <a:off x="6336792" y="4114800"/>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Revenue Audit</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Shape 88"/>
          <p:cNvSpPr/>
          <p:nvPr/>
        </p:nvSpPr>
        <p:spPr>
          <a:xfrm>
            <a:off x="6163056" y="4485132"/>
            <a:ext cx="100584" cy="100584"/>
          </a:xfrm>
          <a:prstGeom prst="ellipse">
            <a:avLst/>
          </a:prstGeom>
          <a:solidFill>
            <a:srgbClr val="639922"/>
          </a:solidFill>
          <a:ln w="12700">
            <a:solidFill>
              <a:srgbClr val="63992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Text 89"/>
          <p:cNvSpPr/>
          <p:nvPr/>
        </p:nvSpPr>
        <p:spPr>
          <a:xfrm>
            <a:off x="6336792" y="4402836"/>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Net Profits Tax</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Shape 90"/>
          <p:cNvSpPr/>
          <p:nvPr/>
        </p:nvSpPr>
        <p:spPr>
          <a:xfrm>
            <a:off x="6163056" y="4773168"/>
            <a:ext cx="100584" cy="100584"/>
          </a:xfrm>
          <a:prstGeom prst="ellipse">
            <a:avLst/>
          </a:prstGeom>
          <a:solidFill>
            <a:srgbClr val="639922"/>
          </a:solidFill>
          <a:ln w="12700">
            <a:solidFill>
              <a:srgbClr val="63992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Text 91"/>
          <p:cNvSpPr/>
          <p:nvPr/>
        </p:nvSpPr>
        <p:spPr>
          <a:xfrm>
            <a:off x="6336792" y="4690872"/>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Business License</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Shape 92"/>
          <p:cNvSpPr/>
          <p:nvPr/>
        </p:nvSpPr>
        <p:spPr>
          <a:xfrm>
            <a:off x="8924544" y="3099816"/>
            <a:ext cx="2798064" cy="2276856"/>
          </a:xfrm>
          <a:prstGeom prst="rect">
            <a:avLst/>
          </a:prstGeom>
          <a:solidFill>
            <a:srgbClr val="FFFFFF"/>
          </a:solidFill>
          <a:ln w="6350">
            <a:solidFill>
              <a:srgbClr val="E2E8F0"/>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Shape 93"/>
          <p:cNvSpPr/>
          <p:nvPr/>
        </p:nvSpPr>
        <p:spPr>
          <a:xfrm>
            <a:off x="8924544" y="3099816"/>
            <a:ext cx="2798064" cy="365760"/>
          </a:xfrm>
          <a:prstGeom prst="rect">
            <a:avLst/>
          </a:prstGeom>
          <a:solidFill>
            <a:srgbClr val="F1EFE8"/>
          </a:solidFill>
          <a:ln w="12700">
            <a:solidFill>
              <a:srgbClr val="F1EF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Shape 94"/>
          <p:cNvSpPr/>
          <p:nvPr/>
        </p:nvSpPr>
        <p:spPr>
          <a:xfrm>
            <a:off x="8924544" y="3099816"/>
            <a:ext cx="54864" cy="365760"/>
          </a:xfrm>
          <a:prstGeom prst="rect">
            <a:avLst/>
          </a:prstGeom>
          <a:solidFill>
            <a:srgbClr val="888780"/>
          </a:solidFill>
          <a:ln w="12700">
            <a:solidFill>
              <a:srgbClr val="88878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Text 95"/>
          <p:cNvSpPr/>
          <p:nvPr/>
        </p:nvSpPr>
        <p:spPr>
          <a:xfrm>
            <a:off x="9034272" y="3099816"/>
            <a:ext cx="2633472"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4441"/>
                </a:solidFill>
                <a:effectLst/>
                <a:uLnTx/>
                <a:uFillTx/>
                <a:latin typeface="Arial" pitchFamily="34" charset="0"/>
                <a:ea typeface="Arial" pitchFamily="34" charset="-122"/>
                <a:cs typeface="Arial" pitchFamily="34" charset="-120"/>
              </a:rPr>
              <a:t>Procurement</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Shape 96"/>
          <p:cNvSpPr/>
          <p:nvPr/>
        </p:nvSpPr>
        <p:spPr>
          <a:xfrm>
            <a:off x="9070848" y="3621024"/>
            <a:ext cx="100584" cy="100584"/>
          </a:xfrm>
          <a:prstGeom prst="ellipse">
            <a:avLst/>
          </a:prstGeom>
          <a:solidFill>
            <a:srgbClr val="888780"/>
          </a:solidFill>
          <a:ln w="12700">
            <a:solidFill>
              <a:srgbClr val="88878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Text 97"/>
          <p:cNvSpPr/>
          <p:nvPr/>
        </p:nvSpPr>
        <p:spPr>
          <a:xfrm>
            <a:off x="9244584" y="3538728"/>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Bid Notification</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Shape 98"/>
          <p:cNvSpPr/>
          <p:nvPr/>
        </p:nvSpPr>
        <p:spPr>
          <a:xfrm>
            <a:off x="9070848" y="3909060"/>
            <a:ext cx="100584" cy="100584"/>
          </a:xfrm>
          <a:prstGeom prst="ellipse">
            <a:avLst/>
          </a:prstGeom>
          <a:solidFill>
            <a:srgbClr val="888780"/>
          </a:solidFill>
          <a:ln w="12700">
            <a:solidFill>
              <a:srgbClr val="88878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Text 99"/>
          <p:cNvSpPr/>
          <p:nvPr/>
        </p:nvSpPr>
        <p:spPr>
          <a:xfrm>
            <a:off x="9244584" y="3826764"/>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Vendor Database</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Shape 100"/>
          <p:cNvSpPr/>
          <p:nvPr/>
        </p:nvSpPr>
        <p:spPr>
          <a:xfrm>
            <a:off x="9070848" y="4197096"/>
            <a:ext cx="100584" cy="100584"/>
          </a:xfrm>
          <a:prstGeom prst="ellipse">
            <a:avLst/>
          </a:prstGeom>
          <a:solidFill>
            <a:srgbClr val="888780"/>
          </a:solidFill>
          <a:ln w="12700">
            <a:solidFill>
              <a:srgbClr val="88878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Text 101"/>
          <p:cNvSpPr/>
          <p:nvPr/>
        </p:nvSpPr>
        <p:spPr>
          <a:xfrm>
            <a:off x="9244584" y="4114800"/>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Proposal Review</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Shape 102"/>
          <p:cNvSpPr/>
          <p:nvPr/>
        </p:nvSpPr>
        <p:spPr>
          <a:xfrm>
            <a:off x="9070848" y="4485132"/>
            <a:ext cx="100584" cy="100584"/>
          </a:xfrm>
          <a:prstGeom prst="ellipse">
            <a:avLst/>
          </a:prstGeom>
          <a:solidFill>
            <a:srgbClr val="888780"/>
          </a:solidFill>
          <a:ln w="12700">
            <a:solidFill>
              <a:srgbClr val="88878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Text 103"/>
          <p:cNvSpPr/>
          <p:nvPr/>
        </p:nvSpPr>
        <p:spPr>
          <a:xfrm>
            <a:off x="9244584" y="4402836"/>
            <a:ext cx="2423160" cy="28803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93B"/>
                </a:solidFill>
                <a:effectLst/>
                <a:uLnTx/>
                <a:uFillTx/>
                <a:latin typeface="Arial" pitchFamily="34" charset="0"/>
                <a:ea typeface="Arial" pitchFamily="34" charset="-122"/>
                <a:cs typeface="Arial" pitchFamily="34" charset="-120"/>
              </a:rPr>
              <a:t>Sale of City Surplus Equipment</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Text 104"/>
          <p:cNvSpPr/>
          <p:nvPr/>
        </p:nvSpPr>
        <p:spPr>
          <a:xfrm>
            <a:off x="201168" y="6647688"/>
            <a:ext cx="11704320" cy="16459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rgbClr val="6B7280"/>
                </a:solidFill>
                <a:effectLst/>
                <a:uLnTx/>
                <a:uFillTx/>
                <a:latin typeface="Arial" pitchFamily="34" charset="0"/>
                <a:ea typeface="Arial" pitchFamily="34" charset="-122"/>
                <a:cs typeface="Arial" pitchFamily="34" charset="-120"/>
              </a:rPr>
              <a:t>City of Wilmington  |  Finance Department  |  FY 2026</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9C1474-7FF8-4D2E-8EDB-7C87CAB2CE9E}"/>
              </a:ext>
            </a:extLst>
          </p:cNvPr>
          <p:cNvSpPr/>
          <p:nvPr/>
        </p:nvSpPr>
        <p:spPr>
          <a:xfrm>
            <a:off x="3565499" y="3008885"/>
            <a:ext cx="5061002" cy="1089529"/>
          </a:xfrm>
          <a:prstGeom prst="rect">
            <a:avLst/>
          </a:prstGeom>
        </p:spPr>
        <p:txBody>
          <a:bodyPr wrap="none">
            <a:spAutoFit/>
          </a:bodyPr>
          <a:lstStyle/>
          <a:p>
            <a:pPr lvl="0" algn="ctr" defTabSz="914400">
              <a:lnSpc>
                <a:spcPct val="90000"/>
              </a:lnSpc>
              <a:spcBef>
                <a:spcPts val="1000"/>
              </a:spcBef>
            </a:pPr>
            <a:r>
              <a:rPr lang="en-US" sz="7200" b="1"/>
              <a:t>Thank You!</a:t>
            </a:r>
          </a:p>
        </p:txBody>
      </p:sp>
      <p:sp>
        <p:nvSpPr>
          <p:cNvPr id="2" name="Slide Number Placeholder 1">
            <a:extLst>
              <a:ext uri="{FF2B5EF4-FFF2-40B4-BE49-F238E27FC236}">
                <a16:creationId xmlns:a16="http://schemas.microsoft.com/office/drawing/2014/main" id="{B13CA418-9C59-42A5-AD69-CDAD082D1273}"/>
              </a:ext>
            </a:extLst>
          </p:cNvPr>
          <p:cNvSpPr>
            <a:spLocks noGrp="1"/>
          </p:cNvSpPr>
          <p:nvPr>
            <p:ph type="sldNum" sz="quarter" idx="12"/>
          </p:nvPr>
        </p:nvSpPr>
        <p:spPr/>
        <p:txBody>
          <a:bodyPr/>
          <a:lstStyle/>
          <a:p>
            <a:fld id="{EA92FC10-7FA6-42BC-9A9E-94AE6167F2C9}" type="slidenum">
              <a:rPr lang="en-US" smtClean="0"/>
              <a:t>38</a:t>
            </a:fld>
            <a:endParaRPr lang="en-US"/>
          </a:p>
        </p:txBody>
      </p:sp>
    </p:spTree>
    <p:extLst>
      <p:ext uri="{BB962C8B-B14F-4D97-AF65-F5344CB8AC3E}">
        <p14:creationId xmlns:p14="http://schemas.microsoft.com/office/powerpoint/2010/main" val="3395589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4756</Words>
  <Application>Microsoft Office PowerPoint</Application>
  <PresentationFormat>Widescreen</PresentationFormat>
  <Paragraphs>933</Paragraphs>
  <Slides>38</Slides>
  <Notes>35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38</vt:i4>
      </vt:variant>
    </vt:vector>
  </HeadingPairs>
  <TitlesOfParts>
    <vt:vector size="48" baseType="lpstr">
      <vt:lpstr>Aptos</vt:lpstr>
      <vt:lpstr>Aptos Narrow</vt:lpstr>
      <vt:lpstr>Arial</vt:lpstr>
      <vt:lpstr>Arial Black</vt:lpstr>
      <vt:lpstr>Calibri</vt:lpstr>
      <vt:lpstr>Calibri Light</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Lois McLaughlin</cp:lastModifiedBy>
  <cp:revision>6</cp:revision>
  <cp:lastPrinted>2026-04-06T16:55:00Z</cp:lastPrinted>
  <dcterms:created xsi:type="dcterms:W3CDTF">2023-02-09T18:35:57Z</dcterms:created>
  <dcterms:modified xsi:type="dcterms:W3CDTF">2026-04-06T18:04:39Z</dcterms:modified>
</cp:coreProperties>
</file>