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handoutMasterIdLst>
    <p:handoutMasterId r:id="rId60"/>
  </p:handoutMasterIdLst>
  <p:sldIdLst>
    <p:sldId id="402" r:id="rId5"/>
    <p:sldId id="395" r:id="rId6"/>
    <p:sldId id="401" r:id="rId7"/>
    <p:sldId id="416" r:id="rId8"/>
    <p:sldId id="371" r:id="rId9"/>
    <p:sldId id="268" r:id="rId10"/>
    <p:sldId id="270" r:id="rId11"/>
    <p:sldId id="269" r:id="rId12"/>
    <p:sldId id="375" r:id="rId13"/>
    <p:sldId id="384" r:id="rId14"/>
    <p:sldId id="383" r:id="rId15"/>
    <p:sldId id="386" r:id="rId16"/>
    <p:sldId id="385" r:id="rId17"/>
    <p:sldId id="379" r:id="rId18"/>
    <p:sldId id="331" r:id="rId19"/>
    <p:sldId id="387" r:id="rId20"/>
    <p:sldId id="378" r:id="rId21"/>
    <p:sldId id="396" r:id="rId22"/>
    <p:sldId id="417" r:id="rId23"/>
    <p:sldId id="390" r:id="rId24"/>
    <p:sldId id="389" r:id="rId25"/>
    <p:sldId id="392" r:id="rId26"/>
    <p:sldId id="340" r:id="rId27"/>
    <p:sldId id="341" r:id="rId28"/>
    <p:sldId id="380" r:id="rId29"/>
    <p:sldId id="394" r:id="rId30"/>
    <p:sldId id="393" r:id="rId31"/>
    <p:sldId id="337" r:id="rId32"/>
    <p:sldId id="338" r:id="rId33"/>
    <p:sldId id="413" r:id="rId34"/>
    <p:sldId id="414" r:id="rId35"/>
    <p:sldId id="415" r:id="rId36"/>
    <p:sldId id="345" r:id="rId37"/>
    <p:sldId id="346" r:id="rId38"/>
    <p:sldId id="347" r:id="rId39"/>
    <p:sldId id="348" r:id="rId40"/>
    <p:sldId id="351" r:id="rId41"/>
    <p:sldId id="381" r:id="rId42"/>
    <p:sldId id="397" r:id="rId43"/>
    <p:sldId id="398" r:id="rId44"/>
    <p:sldId id="399" r:id="rId45"/>
    <p:sldId id="400" r:id="rId46"/>
    <p:sldId id="403" r:id="rId47"/>
    <p:sldId id="404" r:id="rId48"/>
    <p:sldId id="405" r:id="rId49"/>
    <p:sldId id="406" r:id="rId50"/>
    <p:sldId id="407" r:id="rId51"/>
    <p:sldId id="408" r:id="rId52"/>
    <p:sldId id="409" r:id="rId53"/>
    <p:sldId id="410" r:id="rId54"/>
    <p:sldId id="411" r:id="rId55"/>
    <p:sldId id="412" r:id="rId56"/>
    <p:sldId id="353" r:id="rId57"/>
    <p:sldId id="37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4632" y="10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4/20/2026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010067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68236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63409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16791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FY 2024 Budget Hearings - Department of Real Estate &amp; Housing</a:t>
            </a:r>
          </a:p>
        </p:txBody>
      </p:sp>
    </p:spTree>
    <p:extLst>
      <p:ext uri="{BB962C8B-B14F-4D97-AF65-F5344CB8AC3E}">
        <p14:creationId xmlns:p14="http://schemas.microsoft.com/office/powerpoint/2010/main" val="752508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98900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650248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245982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260396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335994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542095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85891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617154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782058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221732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02107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297593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215254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440181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48944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57319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502869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774991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991601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080727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782800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086926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247121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84675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8313659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90567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8500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294840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520177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091541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1944508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435688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83195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837423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888322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7107555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86389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1052947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98057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9190619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9355850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0924457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42550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870706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3708644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6058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7739116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118046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470046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4/20/2026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a:blip r:embed="rId2"/>
          <a:stretch>
            <a:fillRect/>
          </a:stretch>
        </p:blipFill>
        <p:spPr>
          <a:xfrm>
            <a:off x="10363200" y="142996"/>
            <a:ext cx="1548518" cy="16155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960098"/>
            <a:ext cx="10875398" cy="4577226"/>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88720"/>
            <a:ext cx="4843108"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Fire Department</a:t>
            </a:r>
          </a:p>
        </p:txBody>
      </p:sp>
      <p:pic>
        <p:nvPicPr>
          <p:cNvPr id="2" name="Picture 1" descr="A picture containing calendar&#10;&#10;Description automatically generated">
            <a:extLst>
              <a:ext uri="{FF2B5EF4-FFF2-40B4-BE49-F238E27FC236}">
                <a16:creationId xmlns:a16="http://schemas.microsoft.com/office/drawing/2014/main" id="{B652BBE7-F4FF-36B6-DFED-956C63FEEF7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566082" y="136525"/>
            <a:ext cx="1179195" cy="1179195"/>
          </a:xfrm>
          <a:prstGeom prst="rect">
            <a:avLst/>
          </a:prstGeom>
          <a:noFill/>
        </p:spPr>
      </p:pic>
    </p:spTree>
    <p:extLst>
      <p:ext uri="{BB962C8B-B14F-4D97-AF65-F5344CB8AC3E}">
        <p14:creationId xmlns:p14="http://schemas.microsoft.com/office/powerpoint/2010/main" val="330105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CD07E345-5C81-471E-3DAF-C7C86B2FC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
                <a:srgbClr val="4472C4"/>
              </a:buClr>
              <a:buSzPct val="100000"/>
              <a:buFont typeface="Calibri" panose="020F0502020204030204" pitchFamily="34" charset="0"/>
              <a:buNone/>
              <a:tabLst/>
              <a:defRPr/>
            </a:pPr>
            <a:endParaRPr kumimoji="0" lang="en-US" sz="5500" b="1" i="0" u="none" strike="noStrike" kern="1200" cap="none" spc="0" normalizeH="0" baseline="0" noProof="0" dirty="0">
              <a:ln>
                <a:noFill/>
              </a:ln>
              <a:solidFill>
                <a:srgbClr val="0033CC"/>
              </a:solidFill>
              <a:effectLst/>
              <a:uLnTx/>
              <a:uFillTx/>
              <a:latin typeface="Calibri" panose="020F0502020204030204"/>
              <a:ea typeface="+mj-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
                <a:srgbClr val="4472C4"/>
              </a:buClr>
              <a:buSzPct val="100000"/>
              <a:buFont typeface="Calibri" panose="020F0502020204030204" pitchFamily="34" charset="0"/>
              <a:buNone/>
              <a:tabLst/>
              <a:defRPr/>
            </a:pPr>
            <a:endParaRPr kumimoji="0" lang="en-US" sz="5500" b="1" i="0" u="none" strike="noStrike" kern="1200" cap="none" spc="0" normalizeH="0" baseline="0" noProof="0" dirty="0">
              <a:ln>
                <a:noFill/>
              </a:ln>
              <a:solidFill>
                <a:srgbClr val="0033CC"/>
              </a:solidFill>
              <a:effectLst/>
              <a:uLnTx/>
              <a:uFillTx/>
              <a:latin typeface="Calibri" panose="020F0502020204030204"/>
              <a:ea typeface="+mj-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
                <a:srgbClr val="4472C4"/>
              </a:buClr>
              <a:buSzPct val="100000"/>
              <a:buFont typeface="Calibri" panose="020F0502020204030204" pitchFamily="34" charset="0"/>
              <a:buNone/>
              <a:tabLst/>
              <a:defRPr/>
            </a:pPr>
            <a:endParaRPr kumimoji="0" lang="en-US" sz="5500" b="1" i="0" u="none" strike="noStrike" kern="1200" cap="none" spc="0" normalizeH="0" baseline="0" noProof="0" dirty="0">
              <a:ln>
                <a:noFill/>
              </a:ln>
              <a:solidFill>
                <a:srgbClr val="0033CC"/>
              </a:solidFill>
              <a:effectLst/>
              <a:uLnTx/>
              <a:uFillTx/>
              <a:latin typeface="Calibri" panose="020F0502020204030204"/>
              <a:ea typeface="+mj-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
                <a:srgbClr val="4472C4"/>
              </a:buClr>
              <a:buSzPct val="100000"/>
              <a:buFont typeface="Calibri" panose="020F0502020204030204" pitchFamily="34" charset="0"/>
              <a:buNone/>
              <a:tabLst/>
              <a:defRPr/>
            </a:pPr>
            <a:r>
              <a:rPr kumimoji="0" lang="en-US" sz="5000" b="1" i="0" u="none" strike="noStrike" kern="1200" cap="none" spc="0" normalizeH="0" baseline="0" noProof="0" dirty="0">
                <a:ln>
                  <a:noFill/>
                </a:ln>
                <a:solidFill>
                  <a:prstClr val="black"/>
                </a:solidFill>
                <a:effectLst/>
                <a:uLnTx/>
                <a:uFillTx/>
                <a:latin typeface="Calibri" panose="020F0502020204030204"/>
                <a:ea typeface="+mj-ea"/>
                <a:cs typeface="Times New Roman" panose="02020603050405020304" pitchFamily="18" charset="0"/>
              </a:rPr>
              <a:t>           FY 2027 Budget Hearing</a:t>
            </a:r>
          </a:p>
          <a:p>
            <a:pPr marL="0" marR="0" lvl="0" indent="0" algn="ctr" defTabSz="914400" rtl="0" eaLnBrk="1" fontAlgn="auto" latinLnBrk="0" hangingPunct="1">
              <a:lnSpc>
                <a:spcPct val="100000"/>
              </a:lnSpc>
              <a:spcBef>
                <a:spcPts val="0"/>
              </a:spcBef>
              <a:spcAft>
                <a:spcPts val="0"/>
              </a:spcAft>
              <a:buClr>
                <a:srgbClr val="4472C4"/>
              </a:buClr>
              <a:buSzPct val="100000"/>
              <a:buFontTx/>
              <a:buNone/>
              <a:tabLst/>
              <a:defRPr/>
            </a:pPr>
            <a:r>
              <a:rPr kumimoji="0" lang="en-US" sz="4400" b="1" i="0" u="none" strike="noStrike" kern="1200" cap="none" spc="0" normalizeH="0" baseline="0" noProof="0" dirty="0">
                <a:ln>
                  <a:noFill/>
                </a:ln>
                <a:solidFill>
                  <a:srgbClr val="0033CC"/>
                </a:solidFill>
                <a:effectLst/>
                <a:uLnTx/>
                <a:uFillTx/>
                <a:latin typeface="Calibri" panose="020F0502020204030204"/>
                <a:ea typeface="+mj-ea"/>
                <a:cs typeface="Times New Roman" panose="02020603050405020304" pitchFamily="18" charset="0"/>
              </a:rPr>
              <a:t>             </a:t>
            </a:r>
            <a:r>
              <a:rPr kumimoji="0" lang="en-US" sz="4400" b="1" i="0" u="none" strike="noStrike" kern="1200" cap="none" spc="0" normalizeH="0" baseline="0" noProof="0" dirty="0">
                <a:ln>
                  <a:noFill/>
                </a:ln>
                <a:solidFill>
                  <a:srgbClr val="00642D"/>
                </a:solidFill>
                <a:effectLst/>
                <a:uLnTx/>
                <a:uFillTx/>
                <a:latin typeface="Calibri" panose="020F0502020204030204"/>
                <a:ea typeface="+mj-ea"/>
                <a:cs typeface="Times New Roman" panose="02020603050405020304" pitchFamily="18" charset="0"/>
              </a:rPr>
              <a:t>FIRE DEPARTMENT</a:t>
            </a:r>
          </a:p>
          <a:p>
            <a:pPr marL="0" marR="0" lvl="0" indent="0" algn="ctr" defTabSz="914400" rtl="0" eaLnBrk="1" fontAlgn="auto" latinLnBrk="0" hangingPunct="1">
              <a:lnSpc>
                <a:spcPct val="100000"/>
              </a:lnSpc>
              <a:spcBef>
                <a:spcPts val="0"/>
              </a:spcBef>
              <a:spcAft>
                <a:spcPts val="0"/>
              </a:spcAft>
              <a:buClr>
                <a:srgbClr val="4472C4"/>
              </a:buClr>
              <a:buSzPct val="100000"/>
              <a:buFont typeface="Calibri" panose="020F0502020204030204" pitchFamily="34" charset="0"/>
              <a:buNone/>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j-ea"/>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308983" y="1269465"/>
            <a:ext cx="6379669" cy="473825"/>
          </a:xfrm>
        </p:spPr>
        <p:txBody>
          <a:bodyPr vert="horz" lIns="0" tIns="45720" rIns="0" bIns="45720" rtlCol="0" anchor="t">
            <a:normAutofit lnSpcReduction="10000"/>
          </a:bodyPr>
          <a:lstStyle/>
          <a:p>
            <a:r>
              <a:rPr lang="en-US" dirty="0"/>
              <a:t>FY 2027 Proposed Budget</a:t>
            </a:r>
          </a:p>
        </p:txBody>
      </p:sp>
      <p:pic>
        <p:nvPicPr>
          <p:cNvPr id="11" name="Content Placeholder 10">
            <a:extLst>
              <a:ext uri="{FF2B5EF4-FFF2-40B4-BE49-F238E27FC236}">
                <a16:creationId xmlns:a16="http://schemas.microsoft.com/office/drawing/2014/main" id="{B93BFD7B-F894-3899-CD96-683D341FB07C}"/>
              </a:ext>
            </a:extLst>
          </p:cNvPr>
          <p:cNvPicPr>
            <a:picLocks noGrp="1" noChangeAspect="1"/>
          </p:cNvPicPr>
          <p:nvPr>
            <p:ph sz="half" idx="2"/>
          </p:nvPr>
        </p:nvPicPr>
        <p:blipFill>
          <a:blip r:embed="rId3"/>
          <a:stretch>
            <a:fillRect/>
          </a:stretch>
        </p:blipFill>
        <p:spPr>
          <a:xfrm>
            <a:off x="308982" y="1904988"/>
            <a:ext cx="11279505" cy="2828735"/>
          </a:xfrm>
          <a:prstGeom prst="rect">
            <a:avLst/>
          </a:prstGeom>
        </p:spPr>
      </p:pic>
    </p:spTree>
    <p:extLst>
      <p:ext uri="{BB962C8B-B14F-4D97-AF65-F5344CB8AC3E}">
        <p14:creationId xmlns:p14="http://schemas.microsoft.com/office/powerpoint/2010/main" val="1736740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662545"/>
            <a:ext cx="12003090" cy="4957907"/>
          </a:xfrm>
        </p:spPr>
        <p:txBody>
          <a:bodyPr>
            <a:noAutofit/>
          </a:bodyPr>
          <a:lstStyle/>
          <a:p>
            <a:pPr marL="177800" indent="-177800" fontAlgn="base"/>
            <a:r>
              <a:rPr lang="en-US" sz="2400" b="1" u="sng" dirty="0">
                <a:solidFill>
                  <a:srgbClr val="12171B"/>
                </a:solidFill>
              </a:rPr>
              <a:t>Staffing levels post EMS implementation</a:t>
            </a:r>
          </a:p>
          <a:p>
            <a:pPr marL="635000" lvl="1" indent="-177800" fontAlgn="base"/>
            <a:r>
              <a:rPr lang="en-US" dirty="0">
                <a:solidFill>
                  <a:srgbClr val="12171B"/>
                </a:solidFill>
              </a:rPr>
              <a:t>Insufficient staffing due to in-house EMS, schedule change, minimum manning requirements</a:t>
            </a:r>
          </a:p>
          <a:p>
            <a:pPr marL="635000" lvl="1" indent="-177800" fontAlgn="base"/>
            <a:r>
              <a:rPr lang="en-US" dirty="0">
                <a:solidFill>
                  <a:srgbClr val="12171B"/>
                </a:solidFill>
              </a:rPr>
              <a:t>Unsustainable hours worked by existing employees</a:t>
            </a:r>
          </a:p>
          <a:p>
            <a:pPr marL="635000" lvl="1" indent="-177800" fontAlgn="base"/>
            <a:r>
              <a:rPr lang="en-US" dirty="0">
                <a:solidFill>
                  <a:srgbClr val="12171B"/>
                </a:solidFill>
              </a:rPr>
              <a:t>FY 2026 overtime currently trending to $2.8 million ($1.3 million over budget)</a:t>
            </a:r>
          </a:p>
          <a:p>
            <a:pPr marL="635000" lvl="1" indent="-177800" fontAlgn="base"/>
            <a:endParaRPr lang="en-US" b="1" u="sng" dirty="0">
              <a:solidFill>
                <a:srgbClr val="12171B"/>
              </a:solidFill>
            </a:endParaRPr>
          </a:p>
          <a:p>
            <a:pPr fontAlgn="base"/>
            <a:r>
              <a:rPr lang="en-US" sz="2400" b="1" u="sng" dirty="0">
                <a:solidFill>
                  <a:srgbClr val="12171B"/>
                </a:solidFill>
              </a:rPr>
              <a:t>FY 2027: Addition of 12 Firefighter / EMTs </a:t>
            </a:r>
          </a:p>
          <a:p>
            <a:pPr marL="635000" lvl="1" indent="-177800" fontAlgn="base"/>
            <a:r>
              <a:rPr lang="en-US" dirty="0">
                <a:solidFill>
                  <a:srgbClr val="12171B"/>
                </a:solidFill>
              </a:rPr>
              <a:t>Base salaries and benefits, net of attrition  (</a:t>
            </a:r>
            <a:r>
              <a:rPr lang="en-US" b="1" dirty="0">
                <a:solidFill>
                  <a:srgbClr val="12171B"/>
                </a:solidFill>
              </a:rPr>
              <a:t>↑ </a:t>
            </a:r>
            <a:r>
              <a:rPr lang="en-US" dirty="0">
                <a:solidFill>
                  <a:srgbClr val="12171B"/>
                </a:solidFill>
              </a:rPr>
              <a:t>$970,359)</a:t>
            </a:r>
          </a:p>
          <a:p>
            <a:pPr marL="635000" lvl="1" indent="-177800" fontAlgn="base"/>
            <a:r>
              <a:rPr lang="en-US" dirty="0">
                <a:solidFill>
                  <a:srgbClr val="12171B"/>
                </a:solidFill>
              </a:rPr>
              <a:t>MS&amp;E for hiring, training, and protective equipment (</a:t>
            </a:r>
            <a:r>
              <a:rPr lang="en-US" b="1" dirty="0">
                <a:solidFill>
                  <a:srgbClr val="12171B"/>
                </a:solidFill>
              </a:rPr>
              <a:t>↑</a:t>
            </a:r>
            <a:r>
              <a:rPr lang="en-US" dirty="0">
                <a:solidFill>
                  <a:srgbClr val="12171B"/>
                </a:solidFill>
              </a:rPr>
              <a:t> $204,054)</a:t>
            </a:r>
          </a:p>
          <a:p>
            <a:pPr marL="635000" lvl="1" indent="-177800" fontAlgn="base"/>
            <a:r>
              <a:rPr lang="en-US" dirty="0">
                <a:solidFill>
                  <a:srgbClr val="12171B"/>
                </a:solidFill>
              </a:rPr>
              <a:t>Increased Workers’ Compensation costs (</a:t>
            </a:r>
            <a:r>
              <a:rPr lang="en-US" b="1" dirty="0">
                <a:solidFill>
                  <a:srgbClr val="12171B"/>
                </a:solidFill>
              </a:rPr>
              <a:t>↑ </a:t>
            </a:r>
            <a:r>
              <a:rPr lang="en-US" dirty="0">
                <a:solidFill>
                  <a:srgbClr val="12171B"/>
                </a:solidFill>
              </a:rPr>
              <a:t>$92,060)</a:t>
            </a:r>
          </a:p>
          <a:p>
            <a:pPr marL="635000" lvl="1" indent="-177800" fontAlgn="base"/>
            <a:r>
              <a:rPr lang="en-US" dirty="0">
                <a:solidFill>
                  <a:srgbClr val="12171B"/>
                </a:solidFill>
              </a:rPr>
              <a:t>Avoidance of nearly $1.1 million in additional overtime</a:t>
            </a:r>
          </a:p>
          <a:p>
            <a:pPr marL="177800" indent="-177800" fontAlgn="base"/>
            <a:endParaRPr lang="en-US" sz="2200" dirty="0">
              <a:solidFill>
                <a:srgbClr val="12171B"/>
              </a:solidFill>
            </a:endParaRPr>
          </a:p>
        </p:txBody>
      </p:sp>
      <p:sp>
        <p:nvSpPr>
          <p:cNvPr id="5" name="Content Placeholder 4">
            <a:extLst>
              <a:ext uri="{FF2B5EF4-FFF2-40B4-BE49-F238E27FC236}">
                <a16:creationId xmlns:a16="http://schemas.microsoft.com/office/drawing/2014/main" id="{4DE80CB0-EF27-4126-B5D7-FF73A2006931}"/>
              </a:ext>
            </a:extLst>
          </p:cNvPr>
          <p:cNvSpPr txBox="1">
            <a:spLocks/>
          </p:cNvSpPr>
          <p:nvPr/>
        </p:nvSpPr>
        <p:spPr>
          <a:xfrm>
            <a:off x="280282" y="1188720"/>
            <a:ext cx="4843108" cy="473825"/>
          </a:xfrm>
          <a:prstGeom prst="rect">
            <a:avLst/>
          </a:prstGeom>
        </p:spPr>
        <p:txBody>
          <a:bodyPr vert="horz" lIns="0" tIns="45720" rIns="0" bIns="45720" rtlCol="0" anchor="t">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rPr>
              <a:t>Major Funding Changes</a:t>
            </a:r>
          </a:p>
        </p:txBody>
      </p:sp>
    </p:spTree>
    <p:extLst>
      <p:ext uri="{BB962C8B-B14F-4D97-AF65-F5344CB8AC3E}">
        <p14:creationId xmlns:p14="http://schemas.microsoft.com/office/powerpoint/2010/main" val="151721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4875A-3FA8-98EC-938E-8A773CA4416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91515E-8CBB-470D-BCC5-36758C33D052}"/>
              </a:ext>
            </a:extLst>
          </p:cNvPr>
          <p:cNvSpPr>
            <a:spLocks noGrp="1"/>
          </p:cNvSpPr>
          <p:nvPr>
            <p:ph sz="half" idx="2"/>
          </p:nvPr>
        </p:nvSpPr>
        <p:spPr>
          <a:xfrm>
            <a:off x="188910" y="1662545"/>
            <a:ext cx="12003090" cy="4957907"/>
          </a:xfrm>
        </p:spPr>
        <p:txBody>
          <a:bodyPr>
            <a:noAutofit/>
          </a:bodyPr>
          <a:lstStyle/>
          <a:p>
            <a:pPr marL="177800" indent="-177800" fontAlgn="base"/>
            <a:r>
              <a:rPr lang="en-US" sz="2400" b="1" u="sng" dirty="0">
                <a:solidFill>
                  <a:srgbClr val="12171B"/>
                </a:solidFill>
              </a:rPr>
              <a:t>Personal Services (excluding new positions)</a:t>
            </a:r>
          </a:p>
          <a:p>
            <a:pPr marL="635000" lvl="1" indent="-177800" fontAlgn="base"/>
            <a:r>
              <a:rPr lang="en-US" dirty="0">
                <a:solidFill>
                  <a:srgbClr val="12171B"/>
                </a:solidFill>
              </a:rPr>
              <a:t>Regular Salaries increase for steps, COLAs (</a:t>
            </a:r>
            <a:r>
              <a:rPr lang="en-US" b="1" dirty="0">
                <a:solidFill>
                  <a:srgbClr val="12171B"/>
                </a:solidFill>
              </a:rPr>
              <a:t>↑ </a:t>
            </a:r>
            <a:r>
              <a:rPr lang="en-US" dirty="0">
                <a:solidFill>
                  <a:srgbClr val="12171B"/>
                </a:solidFill>
              </a:rPr>
              <a:t>$827,387)</a:t>
            </a:r>
          </a:p>
          <a:p>
            <a:pPr marL="635000" lvl="1" indent="-177800" fontAlgn="base"/>
            <a:r>
              <a:rPr lang="en-US" dirty="0">
                <a:solidFill>
                  <a:srgbClr val="12171B"/>
                </a:solidFill>
              </a:rPr>
              <a:t>Overtime of nearly $2.1 million (</a:t>
            </a:r>
            <a:r>
              <a:rPr lang="en-US" b="1" dirty="0">
                <a:solidFill>
                  <a:srgbClr val="12171B"/>
                </a:solidFill>
              </a:rPr>
              <a:t>↑ </a:t>
            </a:r>
            <a:r>
              <a:rPr lang="en-US" dirty="0">
                <a:solidFill>
                  <a:srgbClr val="12171B"/>
                </a:solidFill>
              </a:rPr>
              <a:t>$568,367)</a:t>
            </a:r>
          </a:p>
          <a:p>
            <a:pPr marL="635000" lvl="1" indent="-177800" fontAlgn="base"/>
            <a:r>
              <a:rPr lang="en-US" dirty="0">
                <a:solidFill>
                  <a:srgbClr val="12171B"/>
                </a:solidFill>
              </a:rPr>
              <a:t>Employee benefits: </a:t>
            </a:r>
          </a:p>
          <a:p>
            <a:pPr marL="1092200" lvl="2" indent="-177800" fontAlgn="base"/>
            <a:r>
              <a:rPr lang="en-US" sz="2400" dirty="0">
                <a:solidFill>
                  <a:srgbClr val="12171B"/>
                </a:solidFill>
              </a:rPr>
              <a:t>State Fire Pension (</a:t>
            </a:r>
            <a:r>
              <a:rPr lang="en-US" sz="2400" b="1" dirty="0">
                <a:solidFill>
                  <a:srgbClr val="12171B"/>
                </a:solidFill>
              </a:rPr>
              <a:t>↑ </a:t>
            </a:r>
            <a:r>
              <a:rPr lang="en-US" sz="2400" dirty="0">
                <a:solidFill>
                  <a:srgbClr val="12171B"/>
                </a:solidFill>
              </a:rPr>
              <a:t>$455,634)</a:t>
            </a:r>
          </a:p>
          <a:p>
            <a:pPr marL="1092200" lvl="2" indent="-177800" fontAlgn="base"/>
            <a:r>
              <a:rPr lang="en-US" sz="2400" dirty="0">
                <a:solidFill>
                  <a:srgbClr val="12171B"/>
                </a:solidFill>
              </a:rPr>
              <a:t>Healthcare savings for recent hires (</a:t>
            </a:r>
            <a:r>
              <a:rPr lang="en-US" sz="2400" b="1" dirty="0"/>
              <a:t>↓</a:t>
            </a:r>
            <a:r>
              <a:rPr lang="en-US" sz="2400" b="1" dirty="0">
                <a:solidFill>
                  <a:srgbClr val="12171B"/>
                </a:solidFill>
              </a:rPr>
              <a:t> </a:t>
            </a:r>
            <a:r>
              <a:rPr lang="en-US" sz="2400" dirty="0">
                <a:solidFill>
                  <a:srgbClr val="12171B"/>
                </a:solidFill>
              </a:rPr>
              <a:t>$90,490)</a:t>
            </a:r>
          </a:p>
          <a:p>
            <a:pPr marL="635000" lvl="1" indent="-177800" fontAlgn="base"/>
            <a:r>
              <a:rPr lang="en-US" dirty="0">
                <a:solidFill>
                  <a:srgbClr val="12171B"/>
                </a:solidFill>
              </a:rPr>
              <a:t>State Pension Contribution passthrough (</a:t>
            </a:r>
            <a:r>
              <a:rPr lang="en-US" b="1" dirty="0">
                <a:solidFill>
                  <a:srgbClr val="12171B"/>
                </a:solidFill>
              </a:rPr>
              <a:t>↑ </a:t>
            </a:r>
            <a:r>
              <a:rPr lang="en-US" dirty="0">
                <a:solidFill>
                  <a:srgbClr val="12171B"/>
                </a:solidFill>
              </a:rPr>
              <a:t>$1.5 million)</a:t>
            </a:r>
          </a:p>
          <a:p>
            <a:pPr marL="635000" lvl="1" indent="-177800" fontAlgn="base"/>
            <a:endParaRPr lang="en-US" sz="1800" dirty="0">
              <a:solidFill>
                <a:srgbClr val="12171B"/>
              </a:solidFill>
            </a:endParaRPr>
          </a:p>
          <a:p>
            <a:pPr marL="635000" lvl="1" indent="-177800" fontAlgn="base"/>
            <a:endParaRPr lang="en-US" sz="1800" dirty="0">
              <a:solidFill>
                <a:srgbClr val="12171B"/>
              </a:solidFill>
            </a:endParaRPr>
          </a:p>
          <a:p>
            <a:pPr marL="635000" lvl="1" indent="-177800" fontAlgn="base"/>
            <a:endParaRPr lang="en-US" sz="1800" dirty="0">
              <a:solidFill>
                <a:srgbClr val="12171B"/>
              </a:solidFill>
            </a:endParaRPr>
          </a:p>
          <a:p>
            <a:pPr marL="177800" indent="-177800" fontAlgn="base"/>
            <a:endParaRPr lang="en-US" sz="2200" dirty="0">
              <a:solidFill>
                <a:srgbClr val="12171B"/>
              </a:solidFill>
            </a:endParaRPr>
          </a:p>
        </p:txBody>
      </p:sp>
      <p:sp>
        <p:nvSpPr>
          <p:cNvPr id="5" name="Content Placeholder 4">
            <a:extLst>
              <a:ext uri="{FF2B5EF4-FFF2-40B4-BE49-F238E27FC236}">
                <a16:creationId xmlns:a16="http://schemas.microsoft.com/office/drawing/2014/main" id="{761EC8AC-7157-D505-2531-235989EBC5E0}"/>
              </a:ext>
            </a:extLst>
          </p:cNvPr>
          <p:cNvSpPr txBox="1">
            <a:spLocks/>
          </p:cNvSpPr>
          <p:nvPr/>
        </p:nvSpPr>
        <p:spPr>
          <a:xfrm>
            <a:off x="280282" y="1188720"/>
            <a:ext cx="4843108" cy="473825"/>
          </a:xfrm>
          <a:prstGeom prst="rect">
            <a:avLst/>
          </a:prstGeom>
        </p:spPr>
        <p:txBody>
          <a:bodyPr vert="horz" lIns="0" tIns="45720" rIns="0" bIns="45720" rtlCol="0" anchor="t">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rPr>
              <a:t>Major Funding Changes</a:t>
            </a:r>
          </a:p>
        </p:txBody>
      </p:sp>
    </p:spTree>
    <p:extLst>
      <p:ext uri="{BB962C8B-B14F-4D97-AF65-F5344CB8AC3E}">
        <p14:creationId xmlns:p14="http://schemas.microsoft.com/office/powerpoint/2010/main" val="1549780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09" y="1662545"/>
            <a:ext cx="11904767" cy="4778749"/>
          </a:xfrm>
        </p:spPr>
        <p:txBody>
          <a:bodyPr>
            <a:normAutofit/>
          </a:bodyPr>
          <a:lstStyle/>
          <a:p>
            <a:pPr marL="0" indent="0" fontAlgn="base">
              <a:buNone/>
            </a:pPr>
            <a:r>
              <a:rPr lang="en-US" sz="2400" b="1" i="0" u="sng" dirty="0">
                <a:solidFill>
                  <a:srgbClr val="000000"/>
                </a:solidFill>
                <a:effectLst/>
              </a:rPr>
              <a:t>Materials, Supplies, and Equipment </a:t>
            </a:r>
            <a:r>
              <a:rPr lang="en-US" sz="2400" b="1" u="sng" dirty="0">
                <a:solidFill>
                  <a:srgbClr val="12171B"/>
                </a:solidFill>
              </a:rPr>
              <a:t>(excluding new positions)</a:t>
            </a:r>
          </a:p>
          <a:p>
            <a:pPr marL="177800" indent="-177800" fontAlgn="base"/>
            <a:r>
              <a:rPr lang="en-US" sz="2400" dirty="0">
                <a:solidFill>
                  <a:schemeClr val="bg2">
                    <a:lumMod val="10000"/>
                  </a:schemeClr>
                </a:solidFill>
              </a:rPr>
              <a:t>Wearing Apparel and Safety Supplies (</a:t>
            </a:r>
            <a:r>
              <a:rPr lang="en-US" sz="2400" b="1" dirty="0">
                <a:solidFill>
                  <a:schemeClr val="bg2">
                    <a:lumMod val="10000"/>
                  </a:schemeClr>
                </a:solidFill>
              </a:rPr>
              <a:t>↓</a:t>
            </a:r>
            <a:r>
              <a:rPr lang="en-US" sz="2400" dirty="0">
                <a:solidFill>
                  <a:schemeClr val="bg2">
                    <a:lumMod val="10000"/>
                  </a:schemeClr>
                </a:solidFill>
              </a:rPr>
              <a:t> $391,029)</a:t>
            </a:r>
          </a:p>
          <a:p>
            <a:pPr marL="635000" lvl="1" indent="-177800" fontAlgn="base"/>
            <a:r>
              <a:rPr lang="en-US" sz="2200" dirty="0">
                <a:solidFill>
                  <a:schemeClr val="bg2">
                    <a:lumMod val="10000"/>
                  </a:schemeClr>
                </a:solidFill>
              </a:rPr>
              <a:t>One-time FY’26 purchases of turnout gear (</a:t>
            </a:r>
            <a:r>
              <a:rPr lang="en-US" sz="2200" b="1" dirty="0">
                <a:solidFill>
                  <a:schemeClr val="bg2">
                    <a:lumMod val="10000"/>
                  </a:schemeClr>
                </a:solidFill>
              </a:rPr>
              <a:t>↓</a:t>
            </a:r>
            <a:r>
              <a:rPr lang="en-US" sz="2200" dirty="0">
                <a:solidFill>
                  <a:schemeClr val="bg2">
                    <a:lumMod val="10000"/>
                  </a:schemeClr>
                </a:solidFill>
              </a:rPr>
              <a:t> $342,000)</a:t>
            </a:r>
          </a:p>
          <a:p>
            <a:pPr marL="635000" lvl="1" indent="-177800" fontAlgn="base"/>
            <a:r>
              <a:rPr lang="en-US" sz="2200" dirty="0">
                <a:solidFill>
                  <a:schemeClr val="bg2">
                    <a:lumMod val="10000"/>
                  </a:schemeClr>
                </a:solidFill>
              </a:rPr>
              <a:t>EMS start-up PPE (</a:t>
            </a:r>
            <a:r>
              <a:rPr lang="en-US" sz="2200" b="1" dirty="0">
                <a:solidFill>
                  <a:schemeClr val="bg2">
                    <a:lumMod val="10000"/>
                  </a:schemeClr>
                </a:solidFill>
              </a:rPr>
              <a:t>↓</a:t>
            </a:r>
            <a:r>
              <a:rPr lang="en-US" sz="2200" dirty="0">
                <a:solidFill>
                  <a:schemeClr val="bg2">
                    <a:lumMod val="10000"/>
                  </a:schemeClr>
                </a:solidFill>
              </a:rPr>
              <a:t> $140,000, with $125,000 moved to Medical Supplies)</a:t>
            </a:r>
          </a:p>
          <a:p>
            <a:pPr marL="635000" lvl="1" indent="-177800" fontAlgn="base"/>
            <a:r>
              <a:rPr lang="en-US" sz="2200" dirty="0">
                <a:solidFill>
                  <a:schemeClr val="bg2">
                    <a:lumMod val="10000"/>
                  </a:schemeClr>
                </a:solidFill>
              </a:rPr>
              <a:t>Additional recruit protective equipment </a:t>
            </a:r>
            <a:r>
              <a:rPr lang="en-US" sz="2200" dirty="0">
                <a:solidFill>
                  <a:srgbClr val="12171B"/>
                </a:solidFill>
              </a:rPr>
              <a:t>(</a:t>
            </a:r>
            <a:r>
              <a:rPr lang="en-US" sz="2200" b="1" dirty="0">
                <a:solidFill>
                  <a:srgbClr val="12171B"/>
                </a:solidFill>
              </a:rPr>
              <a:t>↑ </a:t>
            </a:r>
            <a:r>
              <a:rPr lang="en-US" sz="2200" dirty="0">
                <a:solidFill>
                  <a:srgbClr val="12171B"/>
                </a:solidFill>
              </a:rPr>
              <a:t>$50,000), replacement SCBA bottles (</a:t>
            </a:r>
            <a:r>
              <a:rPr lang="en-US" sz="2200" b="1" dirty="0">
                <a:solidFill>
                  <a:srgbClr val="12171B"/>
                </a:solidFill>
              </a:rPr>
              <a:t>↑ </a:t>
            </a:r>
            <a:r>
              <a:rPr lang="en-US" sz="2200" dirty="0">
                <a:solidFill>
                  <a:srgbClr val="12171B"/>
                </a:solidFill>
              </a:rPr>
              <a:t>$40,000)</a:t>
            </a:r>
            <a:endParaRPr lang="en-US" sz="2200" dirty="0">
              <a:solidFill>
                <a:schemeClr val="bg2">
                  <a:lumMod val="10000"/>
                </a:schemeClr>
              </a:solidFill>
            </a:endParaRPr>
          </a:p>
          <a:p>
            <a:pPr marL="177800" indent="-177800" fontAlgn="base"/>
            <a:r>
              <a:rPr lang="en-US" sz="2400" dirty="0">
                <a:solidFill>
                  <a:srgbClr val="12171B"/>
                </a:solidFill>
              </a:rPr>
              <a:t>Consultants:  off-year for biennial promotional process </a:t>
            </a:r>
            <a:r>
              <a:rPr lang="en-US" sz="2400" dirty="0">
                <a:solidFill>
                  <a:schemeClr val="bg2">
                    <a:lumMod val="10000"/>
                  </a:schemeClr>
                </a:solidFill>
              </a:rPr>
              <a:t>(</a:t>
            </a:r>
            <a:r>
              <a:rPr lang="en-US" sz="2400" b="1" dirty="0"/>
              <a:t>↓ </a:t>
            </a:r>
            <a:r>
              <a:rPr lang="en-US" sz="2400" dirty="0">
                <a:solidFill>
                  <a:schemeClr val="bg2">
                    <a:lumMod val="10000"/>
                  </a:schemeClr>
                </a:solidFill>
              </a:rPr>
              <a:t>$164,750), firefighter health program (</a:t>
            </a:r>
            <a:r>
              <a:rPr lang="en-US" sz="2400" b="1" dirty="0">
                <a:solidFill>
                  <a:srgbClr val="12171B"/>
                </a:solidFill>
              </a:rPr>
              <a:t>↑</a:t>
            </a:r>
            <a:r>
              <a:rPr lang="en-US" sz="2400" b="1" dirty="0"/>
              <a:t> </a:t>
            </a:r>
            <a:r>
              <a:rPr lang="en-US" sz="2400" dirty="0">
                <a:solidFill>
                  <a:schemeClr val="bg2">
                    <a:lumMod val="10000"/>
                  </a:schemeClr>
                </a:solidFill>
              </a:rPr>
              <a:t>$20,000)</a:t>
            </a:r>
          </a:p>
          <a:p>
            <a:pPr marL="177800" indent="-177800" fontAlgn="base"/>
            <a:r>
              <a:rPr lang="en-US" sz="2400" dirty="0">
                <a:solidFill>
                  <a:srgbClr val="12171B"/>
                </a:solidFill>
              </a:rPr>
              <a:t>Collection Expenses – EMS Fees: </a:t>
            </a:r>
            <a:r>
              <a:rPr lang="en-US" sz="2400" dirty="0" err="1">
                <a:solidFill>
                  <a:srgbClr val="12171B"/>
                </a:solidFill>
              </a:rPr>
              <a:t>Speclin</a:t>
            </a:r>
            <a:r>
              <a:rPr lang="en-US" sz="2400" dirty="0">
                <a:solidFill>
                  <a:srgbClr val="12171B"/>
                </a:solidFill>
              </a:rPr>
              <a:t> increases, third-party compliance assistance           (</a:t>
            </a:r>
            <a:r>
              <a:rPr lang="en-US" sz="2400" b="1" dirty="0">
                <a:solidFill>
                  <a:srgbClr val="12171B"/>
                </a:solidFill>
              </a:rPr>
              <a:t>↑ </a:t>
            </a:r>
            <a:r>
              <a:rPr lang="en-US" sz="2400" dirty="0">
                <a:solidFill>
                  <a:srgbClr val="12171B"/>
                </a:solidFill>
              </a:rPr>
              <a:t>$81,000) </a:t>
            </a:r>
          </a:p>
          <a:p>
            <a:pPr marL="177800" indent="-177800" fontAlgn="base"/>
            <a:r>
              <a:rPr lang="en-US" sz="2400" dirty="0">
                <a:solidFill>
                  <a:srgbClr val="12171B"/>
                </a:solidFill>
              </a:rPr>
              <a:t>Medical Supplies (↑$174,500):</a:t>
            </a:r>
          </a:p>
          <a:p>
            <a:pPr marL="635000" lvl="1" indent="-177800" fontAlgn="base"/>
            <a:r>
              <a:rPr lang="en-US" sz="2200" dirty="0">
                <a:solidFill>
                  <a:srgbClr val="12171B"/>
                </a:solidFill>
              </a:rPr>
              <a:t>EMS PPE moved from Wearing Apparel and Safety Supplies (</a:t>
            </a:r>
            <a:r>
              <a:rPr lang="en-US" sz="2200" b="1" dirty="0">
                <a:solidFill>
                  <a:srgbClr val="12171B"/>
                </a:solidFill>
              </a:rPr>
              <a:t>↑ </a:t>
            </a:r>
            <a:r>
              <a:rPr lang="en-US" sz="2200" dirty="0">
                <a:solidFill>
                  <a:srgbClr val="12171B"/>
                </a:solidFill>
              </a:rPr>
              <a:t>$125,000)</a:t>
            </a:r>
          </a:p>
          <a:p>
            <a:pPr marL="635000" lvl="1" indent="-177800" fontAlgn="base"/>
            <a:r>
              <a:rPr lang="en-US" sz="2200" dirty="0">
                <a:solidFill>
                  <a:srgbClr val="12171B"/>
                </a:solidFill>
              </a:rPr>
              <a:t>Addition EMS supplies (</a:t>
            </a:r>
            <a:r>
              <a:rPr lang="en-US" sz="2200" b="1" dirty="0">
                <a:solidFill>
                  <a:srgbClr val="12171B"/>
                </a:solidFill>
              </a:rPr>
              <a:t>↑ </a:t>
            </a:r>
            <a:r>
              <a:rPr lang="en-US" sz="2200" dirty="0">
                <a:solidFill>
                  <a:srgbClr val="12171B"/>
                </a:solidFill>
              </a:rPr>
              <a:t>$25,000), stretcher and </a:t>
            </a:r>
            <a:r>
              <a:rPr lang="en-US" sz="2200" dirty="0" err="1">
                <a:solidFill>
                  <a:srgbClr val="12171B"/>
                </a:solidFill>
              </a:rPr>
              <a:t>stairchair</a:t>
            </a:r>
            <a:r>
              <a:rPr lang="en-US" sz="2200" dirty="0">
                <a:solidFill>
                  <a:srgbClr val="12171B"/>
                </a:solidFill>
              </a:rPr>
              <a:t> maintenance (</a:t>
            </a:r>
            <a:r>
              <a:rPr lang="en-US" sz="2200" b="1" dirty="0">
                <a:solidFill>
                  <a:srgbClr val="12171B"/>
                </a:solidFill>
              </a:rPr>
              <a:t>↑ </a:t>
            </a:r>
            <a:r>
              <a:rPr lang="en-US" sz="2200" dirty="0">
                <a:solidFill>
                  <a:srgbClr val="12171B"/>
                </a:solidFill>
              </a:rPr>
              <a:t>$23,000)</a:t>
            </a:r>
          </a:p>
          <a:p>
            <a:pPr marL="635000" lvl="1" indent="-177800" fontAlgn="base"/>
            <a:endParaRPr lang="en-US" sz="2200" dirty="0">
              <a:solidFill>
                <a:schemeClr val="bg2">
                  <a:lumMod val="10000"/>
                </a:schemeClr>
              </a:solidFill>
            </a:endParaRPr>
          </a:p>
          <a:p>
            <a:pPr marL="177800" indent="-177800" fontAlgn="base"/>
            <a:endParaRPr lang="en-US" sz="2000" dirty="0">
              <a:solidFill>
                <a:schemeClr val="bg2">
                  <a:lumMod val="10000"/>
                </a:schemeClr>
              </a:solidFill>
            </a:endParaRPr>
          </a:p>
          <a:p>
            <a:pPr marL="177800" indent="-177800" fontAlgn="base">
              <a:buClrTx/>
              <a:buFont typeface="Arial" panose="020B0604020202020204" pitchFamily="34" charset="0"/>
              <a:buChar char="•"/>
            </a:pPr>
            <a:endParaRPr lang="en-US" sz="2400" b="0" i="0" dirty="0">
              <a:solidFill>
                <a:srgbClr val="000000"/>
              </a:solidFill>
              <a:effectLst/>
            </a:endParaRPr>
          </a:p>
        </p:txBody>
      </p:sp>
      <p:sp>
        <p:nvSpPr>
          <p:cNvPr id="5" name="Content Placeholder 4">
            <a:extLst>
              <a:ext uri="{FF2B5EF4-FFF2-40B4-BE49-F238E27FC236}">
                <a16:creationId xmlns:a16="http://schemas.microsoft.com/office/drawing/2014/main" id="{4DE80CB0-EF27-4126-B5D7-FF73A2006931}"/>
              </a:ext>
            </a:extLst>
          </p:cNvPr>
          <p:cNvSpPr txBox="1">
            <a:spLocks/>
          </p:cNvSpPr>
          <p:nvPr/>
        </p:nvSpPr>
        <p:spPr>
          <a:xfrm>
            <a:off x="280282" y="1188720"/>
            <a:ext cx="4843108" cy="473825"/>
          </a:xfrm>
          <a:prstGeom prst="rect">
            <a:avLst/>
          </a:prstGeom>
        </p:spPr>
        <p:txBody>
          <a:bodyPr vert="horz" lIns="0" tIns="45720" rIns="0" bIns="45720" rtlCol="0" anchor="t">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rPr>
              <a:t>Major Funding Changes</a:t>
            </a:r>
          </a:p>
        </p:txBody>
      </p:sp>
    </p:spTree>
    <p:extLst>
      <p:ext uri="{BB962C8B-B14F-4D97-AF65-F5344CB8AC3E}">
        <p14:creationId xmlns:p14="http://schemas.microsoft.com/office/powerpoint/2010/main" val="1263281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188911" y="1205133"/>
            <a:ext cx="11781416" cy="5332192"/>
          </a:xfrm>
        </p:spPr>
        <p:txBody>
          <a:bodyPr/>
          <a:lstStyle/>
          <a:p>
            <a:r>
              <a:rPr dirty="0"/>
              <a:t>Vision</a:t>
            </a:r>
            <a:endParaRPr lang="en-US" dirty="0"/>
          </a:p>
          <a:p>
            <a:pPr marL="0" indent="0">
              <a:buNone/>
            </a:pPr>
            <a:br>
              <a:rPr dirty="0"/>
            </a:br>
            <a:r>
              <a:rPr dirty="0"/>
              <a:t> The Wilmington Fire Department's vision is to continue </a:t>
            </a:r>
            <a:r>
              <a:rPr lang="en-US" dirty="0"/>
              <a:t>providing the citizens of the City of Wilmington with the highest level of life-safety</a:t>
            </a:r>
            <a:r>
              <a:rPr dirty="0"/>
              <a:t> emergency services and property preservation. This will be accomplished through intense training, public education, prompt responses, and compassionate emergency care. </a:t>
            </a:r>
          </a:p>
          <a:p>
            <a:endParaRPr dirty="0"/>
          </a:p>
        </p:txBody>
      </p:sp>
    </p:spTree>
    <p:extLst>
      <p:ext uri="{BB962C8B-B14F-4D97-AF65-F5344CB8AC3E}">
        <p14:creationId xmlns:p14="http://schemas.microsoft.com/office/powerpoint/2010/main" val="3050724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245781" y="1814625"/>
            <a:ext cx="11620637" cy="4577226"/>
          </a:xfrm>
        </p:spPr>
        <p:txBody>
          <a:bodyPr>
            <a:normAutofit fontScale="92500"/>
          </a:bodyPr>
          <a:lstStyle/>
          <a:p>
            <a:r>
              <a:t>Quality assurance of all fire reports and inspections for accuracy, content completion, and submission in a timely manner</a:t>
            </a:r>
          </a:p>
          <a:p>
            <a:r>
              <a:t>Officer Development program:</a:t>
            </a:r>
          </a:p>
          <a:p>
            <a:r>
              <a:t>Continue Fire Officer Certifications</a:t>
            </a:r>
          </a:p>
          <a:p>
            <a:r>
              <a:t>Continuous Proficiency training</a:t>
            </a:r>
          </a:p>
          <a:p>
            <a:r>
              <a:t>Provide an EMS service that meets and exceeds both State and National Standards.</a:t>
            </a:r>
          </a:p>
          <a:p>
            <a:r>
              <a:t>Contained fire to room of origin 90%</a:t>
            </a:r>
          </a:p>
          <a:p>
            <a:r>
              <a:t>Risk reduction for the citizens of Wilmington by continuing various public education programs, fire drills, installation of free smoke and carbon monoxide detectors, and completing building inspections and preplans</a:t>
            </a:r>
          </a:p>
          <a:p>
            <a:endParaRPr/>
          </a:p>
        </p:txBody>
      </p:sp>
      <p:sp>
        <p:nvSpPr>
          <p:cNvPr id="3" name="Content Placeholder 2"/>
          <p:cNvSpPr>
            <a:spLocks noGrp="1"/>
          </p:cNvSpPr>
          <p:nvPr>
            <p:ph sz="half" idx="13"/>
          </p:nvPr>
        </p:nvSpPr>
        <p:spPr/>
        <p:txBody>
          <a:bodyPr>
            <a:normAutofit lnSpcReduction="10000"/>
          </a:bodyPr>
          <a:lstStyle/>
          <a:p>
            <a:r>
              <a:t>Performance Measures</a:t>
            </a:r>
          </a:p>
          <a:p>
            <a:endParaRPr/>
          </a:p>
        </p:txBody>
      </p:sp>
    </p:spTree>
    <p:extLst>
      <p:ext uri="{BB962C8B-B14F-4D97-AF65-F5344CB8AC3E}">
        <p14:creationId xmlns:p14="http://schemas.microsoft.com/office/powerpoint/2010/main" val="146311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280282" y="1897752"/>
            <a:ext cx="10875398" cy="4577226"/>
          </a:xfrm>
        </p:spPr>
        <p:txBody>
          <a:bodyPr/>
          <a:lstStyle/>
          <a:p>
            <a:r>
              <a:rPr dirty="0"/>
              <a:t>Secure funding to continue the renovations to all city fire stations.</a:t>
            </a:r>
          </a:p>
          <a:p>
            <a:r>
              <a:rPr dirty="0"/>
              <a:t>Replace fire apparatus according to recommended replacement cycle.</a:t>
            </a:r>
          </a:p>
          <a:p>
            <a:r>
              <a:rPr dirty="0"/>
              <a:t>Continue free smoke and carbon monoxide alarm programs for all citizens.</a:t>
            </a:r>
          </a:p>
          <a:p>
            <a:r>
              <a:rPr dirty="0"/>
              <a:t>Increase public education programs to include community events that target children and senior citizens.</a:t>
            </a:r>
          </a:p>
          <a:p>
            <a:r>
              <a:rPr dirty="0"/>
              <a:t>Maintain authorized strength of 198 uniform positions.</a:t>
            </a:r>
          </a:p>
        </p:txBody>
      </p:sp>
      <p:sp>
        <p:nvSpPr>
          <p:cNvPr id="3" name="Content Placeholder 2"/>
          <p:cNvSpPr>
            <a:spLocks noGrp="1"/>
          </p:cNvSpPr>
          <p:nvPr>
            <p:ph sz="half" idx="13"/>
          </p:nvPr>
        </p:nvSpPr>
        <p:spPr/>
        <p:txBody>
          <a:bodyPr>
            <a:normAutofit lnSpcReduction="10000"/>
          </a:bodyPr>
          <a:lstStyle/>
          <a:p>
            <a:r>
              <a:t>Identify Top Priorities</a:t>
            </a:r>
          </a:p>
          <a:p>
            <a:endParaRPr/>
          </a:p>
        </p:txBody>
      </p:sp>
    </p:spTree>
    <p:extLst>
      <p:ext uri="{BB962C8B-B14F-4D97-AF65-F5344CB8AC3E}">
        <p14:creationId xmlns:p14="http://schemas.microsoft.com/office/powerpoint/2010/main" val="1434749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310307" y="2106264"/>
            <a:ext cx="11225968" cy="3677344"/>
          </a:xfrm>
        </p:spPr>
        <p:txBody>
          <a:bodyPr>
            <a:normAutofit/>
          </a:bodyPr>
          <a:lstStyle/>
          <a:p>
            <a:r>
              <a:rPr dirty="0"/>
              <a:t>Understanding the 5-year revenue and expenditure projections shows expenditures far outpacing revenues for FY27 to FY30, and FY27 General Fund Proposed Budget uses $25.7M of the Tax Stabilization Fund. Please share how this budget aligns with closing any potential budget gaps. </a:t>
            </a:r>
          </a:p>
          <a:p>
            <a:r>
              <a:rPr dirty="0"/>
              <a:t>a) Specify any cost savings or reductions, and if this budget provides adequate resources to meet the departmental needs. </a:t>
            </a:r>
          </a:p>
          <a:p>
            <a:r>
              <a:rPr dirty="0"/>
              <a:t>b) Specify any high-level major additions </a:t>
            </a:r>
            <a:r>
              <a:rPr lang="en-US" dirty="0"/>
              <a:t>.</a:t>
            </a:r>
            <a:endParaRPr dirty="0"/>
          </a:p>
          <a:p>
            <a:endParaRPr dirty="0"/>
          </a:p>
          <a:p>
            <a:endParaRPr dirty="0"/>
          </a:p>
        </p:txBody>
      </p:sp>
      <p:sp>
        <p:nvSpPr>
          <p:cNvPr id="4" name="TextBox 3">
            <a:extLst>
              <a:ext uri="{FF2B5EF4-FFF2-40B4-BE49-F238E27FC236}">
                <a16:creationId xmlns:a16="http://schemas.microsoft.com/office/drawing/2014/main" id="{AEC1C495-C241-4E0C-8F10-B3B1382DB26E}"/>
              </a:ext>
            </a:extLst>
          </p:cNvPr>
          <p:cNvSpPr txBox="1"/>
          <p:nvPr/>
        </p:nvSpPr>
        <p:spPr>
          <a:xfrm>
            <a:off x="310307" y="1074392"/>
            <a:ext cx="6096000" cy="584775"/>
          </a:xfrm>
          <a:prstGeom prst="rect">
            <a:avLst/>
          </a:prstGeom>
          <a:noFill/>
        </p:spPr>
        <p:txBody>
          <a:bodyPr wrap="square" lIns="91440" tIns="45720" rIns="91440" bIns="45720" anchor="t">
            <a:spAutoFit/>
          </a:bodyPr>
          <a:lstStyle/>
          <a:p>
            <a:r>
              <a:t>Question 1. </a:t>
            </a:r>
          </a:p>
        </p:txBody>
      </p:sp>
    </p:spTree>
    <p:extLst>
      <p:ext uri="{BB962C8B-B14F-4D97-AF65-F5344CB8AC3E}">
        <p14:creationId xmlns:p14="http://schemas.microsoft.com/office/powerpoint/2010/main" val="387458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86180-9CFE-BC10-AC83-544ECA275BF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929386-64E8-FFE8-7AF4-FBFC5BF212DE}"/>
              </a:ext>
            </a:extLst>
          </p:cNvPr>
          <p:cNvSpPr>
            <a:spLocks noGrp="1"/>
          </p:cNvSpPr>
          <p:nvPr>
            <p:ph sz="half" idx="2"/>
          </p:nvPr>
        </p:nvSpPr>
        <p:spPr>
          <a:xfrm>
            <a:off x="188911" y="1852246"/>
            <a:ext cx="11013661" cy="4753091"/>
          </a:xfrm>
        </p:spPr>
        <p:txBody>
          <a:bodyPr>
            <a:normAutofit/>
          </a:bodyPr>
          <a:lstStyle/>
          <a:p>
            <a:endParaRPr/>
          </a:p>
          <a:p>
            <a:endParaRPr/>
          </a:p>
          <a:p>
            <a:endParaRPr/>
          </a:p>
        </p:txBody>
      </p:sp>
      <p:sp>
        <p:nvSpPr>
          <p:cNvPr id="3" name="Content Placeholder 2">
            <a:extLst>
              <a:ext uri="{FF2B5EF4-FFF2-40B4-BE49-F238E27FC236}">
                <a16:creationId xmlns:a16="http://schemas.microsoft.com/office/drawing/2014/main" id="{4065DB1B-C7B3-2C49-79EC-ED88A7488D66}"/>
              </a:ext>
            </a:extLst>
          </p:cNvPr>
          <p:cNvSpPr>
            <a:spLocks noGrp="1"/>
          </p:cNvSpPr>
          <p:nvPr>
            <p:ph sz="half" idx="13"/>
          </p:nvPr>
        </p:nvSpPr>
        <p:spPr/>
        <p:txBody>
          <a:bodyPr vert="horz" lIns="91440" tIns="45720" rIns="91440" bIns="45720" rtlCol="0" anchor="t">
            <a:normAutofit lnSpcReduction="10000"/>
          </a:bodyPr>
          <a:lstStyle/>
          <a:p>
            <a:r>
              <a:t>Question 1. Answer</a:t>
            </a:r>
          </a:p>
        </p:txBody>
      </p:sp>
      <p:sp>
        <p:nvSpPr>
          <p:cNvPr id="4" name="TextBox 3">
            <a:extLst>
              <a:ext uri="{FF2B5EF4-FFF2-40B4-BE49-F238E27FC236}">
                <a16:creationId xmlns:a16="http://schemas.microsoft.com/office/drawing/2014/main" id="{0F65E2E9-6CF3-11F2-B6AA-870F14715E48}"/>
              </a:ext>
            </a:extLst>
          </p:cNvPr>
          <p:cNvSpPr txBox="1"/>
          <p:nvPr/>
        </p:nvSpPr>
        <p:spPr>
          <a:xfrm>
            <a:off x="728891" y="1996923"/>
            <a:ext cx="10551886"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t>The increase of authorized strength by 12 firefighters will offset the use of overtime by increasing daily shift strength, which is expected to reduce mandatory overtime by approximately $1.1 million.</a:t>
            </a:r>
          </a:p>
          <a:p>
            <a:endParaRPr dirty="0"/>
          </a:p>
        </p:txBody>
      </p:sp>
    </p:spTree>
    <p:extLst>
      <p:ext uri="{BB962C8B-B14F-4D97-AF65-F5344CB8AC3E}">
        <p14:creationId xmlns:p14="http://schemas.microsoft.com/office/powerpoint/2010/main" val="2874089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01D07-8E8F-4FF1-B5BF-788BAD5B85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33B884-827E-5B14-E1B7-DCE21636A32B}"/>
              </a:ext>
            </a:extLst>
          </p:cNvPr>
          <p:cNvSpPr>
            <a:spLocks noGrp="1"/>
          </p:cNvSpPr>
          <p:nvPr>
            <p:ph sz="half" idx="2"/>
          </p:nvPr>
        </p:nvSpPr>
        <p:spPr>
          <a:xfrm>
            <a:off x="280282" y="1662545"/>
            <a:ext cx="10875398" cy="4874779"/>
          </a:xfrm>
        </p:spPr>
        <p:txBody>
          <a:bodyPr>
            <a:normAutofit fontScale="85000" lnSpcReduction="10000"/>
          </a:bodyPr>
          <a:lstStyle/>
          <a:p>
            <a:r>
              <a:rPr dirty="0"/>
              <a:t>Now that WFD has taken full responsibility for EMS since July, please share how the Department is moving from short-term urgency to developing a sustainable, long-term plan for operations, staffing, etc.</a:t>
            </a:r>
          </a:p>
          <a:p>
            <a:endParaRPr dirty="0"/>
          </a:p>
          <a:p>
            <a:r>
              <a:rPr dirty="0"/>
              <a:t>Specify impact of FY26 mid-year budget amendment, resulting in 12 new positions.</a:t>
            </a:r>
          </a:p>
          <a:p>
            <a:r>
              <a:rPr dirty="0"/>
              <a:t>Specify 12 new positions added for FY27.</a:t>
            </a:r>
          </a:p>
          <a:p>
            <a:r>
              <a:rPr dirty="0"/>
              <a:t>Specify impact to revenue collections for EMS services.</a:t>
            </a:r>
          </a:p>
          <a:p>
            <a:r>
              <a:rPr dirty="0"/>
              <a:t>Specify impact for EMS Collection Fees budgeted for $371K, up $88K.</a:t>
            </a:r>
          </a:p>
          <a:p>
            <a:r>
              <a:rPr dirty="0"/>
              <a:t>Share the number of new EMS personnel recruited since the start of FY2026?</a:t>
            </a:r>
          </a:p>
          <a:p>
            <a:r>
              <a:rPr dirty="0"/>
              <a:t>Share if the city has adequate vehicles, equipment, and the necessary resources to manage the demand for EMS services.</a:t>
            </a:r>
          </a:p>
          <a:p>
            <a:r>
              <a:rPr dirty="0"/>
              <a:t>Share if any need for new technology to accommodate these new responsibilities.</a:t>
            </a:r>
          </a:p>
          <a:p>
            <a:endParaRPr dirty="0"/>
          </a:p>
        </p:txBody>
      </p:sp>
      <p:sp>
        <p:nvSpPr>
          <p:cNvPr id="3" name="Content Placeholder 2">
            <a:extLst>
              <a:ext uri="{FF2B5EF4-FFF2-40B4-BE49-F238E27FC236}">
                <a16:creationId xmlns:a16="http://schemas.microsoft.com/office/drawing/2014/main" id="{2CA0AFAA-D4E9-D322-DC27-5E37EB41333C}"/>
              </a:ext>
            </a:extLst>
          </p:cNvPr>
          <p:cNvSpPr>
            <a:spLocks noGrp="1"/>
          </p:cNvSpPr>
          <p:nvPr>
            <p:ph sz="half" idx="13"/>
          </p:nvPr>
        </p:nvSpPr>
        <p:spPr/>
        <p:txBody>
          <a:bodyPr vert="horz" lIns="91440" tIns="45720" rIns="91440" bIns="45720" rtlCol="0" anchor="t">
            <a:normAutofit lnSpcReduction="10000"/>
          </a:bodyPr>
          <a:lstStyle/>
          <a:p>
            <a:r>
              <a:t>Question 2. </a:t>
            </a:r>
          </a:p>
        </p:txBody>
      </p:sp>
    </p:spTree>
    <p:extLst>
      <p:ext uri="{BB962C8B-B14F-4D97-AF65-F5344CB8AC3E}">
        <p14:creationId xmlns:p14="http://schemas.microsoft.com/office/powerpoint/2010/main" val="3458869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4833E-4CD6-70CE-E9BC-B5D647E7048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FA4C99-BE3C-1831-E458-05327F47FCE7}"/>
              </a:ext>
            </a:extLst>
          </p:cNvPr>
          <p:cNvSpPr>
            <a:spLocks noGrp="1"/>
          </p:cNvSpPr>
          <p:nvPr>
            <p:ph sz="half" idx="2"/>
          </p:nvPr>
        </p:nvSpPr>
        <p:spPr>
          <a:xfrm>
            <a:off x="188911" y="1852246"/>
            <a:ext cx="11013661" cy="4753091"/>
          </a:xfrm>
        </p:spPr>
        <p:txBody>
          <a:bodyPr>
            <a:normAutofit fontScale="92500" lnSpcReduction="20000"/>
          </a:bodyPr>
          <a:lstStyle/>
          <a:p>
            <a:r>
              <a:rPr lang="en-US" dirty="0"/>
              <a:t>No positions were added as part of the mid-year FY’26 budget amendment, which incorporated changes from the recent CBA.</a:t>
            </a:r>
            <a:endParaRPr dirty="0"/>
          </a:p>
          <a:p>
            <a:r>
              <a:rPr dirty="0"/>
              <a:t>The increase of authorized strength by 12 firefighters will offset the use </a:t>
            </a:r>
            <a:r>
              <a:rPr lang="en-US" dirty="0"/>
              <a:t>of </a:t>
            </a:r>
            <a:r>
              <a:rPr dirty="0"/>
              <a:t>overtime by increasing daily shift strength</a:t>
            </a:r>
            <a:r>
              <a:rPr lang="en-US" dirty="0"/>
              <a:t>, which is expected to reduce </a:t>
            </a:r>
            <a:r>
              <a:rPr dirty="0"/>
              <a:t>mandatory overtime</a:t>
            </a:r>
            <a:r>
              <a:rPr lang="en-US" dirty="0"/>
              <a:t> by approximately $1.1 million.</a:t>
            </a:r>
            <a:endParaRPr dirty="0"/>
          </a:p>
          <a:p>
            <a:r>
              <a:rPr dirty="0"/>
              <a:t>Revenue collections for EMS services </a:t>
            </a:r>
            <a:r>
              <a:rPr lang="en-US" dirty="0"/>
              <a:t>are on target to be a sustainable source for long-term</a:t>
            </a:r>
            <a:r>
              <a:rPr dirty="0"/>
              <a:t> operation.</a:t>
            </a:r>
          </a:p>
          <a:p>
            <a:r>
              <a:rPr lang="en-US" dirty="0"/>
              <a:t>EMS Collection Fees </a:t>
            </a:r>
            <a:r>
              <a:rPr dirty="0"/>
              <a:t>Based </a:t>
            </a:r>
            <a:r>
              <a:rPr lang="en-US" dirty="0"/>
              <a:t>are</a:t>
            </a:r>
            <a:r>
              <a:rPr dirty="0"/>
              <a:t> a percentage of revenue generated</a:t>
            </a:r>
            <a:r>
              <a:rPr lang="en-US" dirty="0"/>
              <a:t>.</a:t>
            </a:r>
            <a:endParaRPr dirty="0"/>
          </a:p>
          <a:p>
            <a:r>
              <a:rPr dirty="0"/>
              <a:t>The Department hired an additional 30 firefighters in FY26.</a:t>
            </a:r>
          </a:p>
          <a:p>
            <a:r>
              <a:rPr lang="en-US" dirty="0"/>
              <a:t>Yes. W</a:t>
            </a:r>
            <a:r>
              <a:rPr dirty="0"/>
              <a:t>e are adding new equipment </a:t>
            </a:r>
            <a:r>
              <a:rPr lang="en-US" dirty="0"/>
              <a:t>for the new positions </a:t>
            </a:r>
            <a:r>
              <a:rPr dirty="0"/>
              <a:t>and</a:t>
            </a:r>
            <a:r>
              <a:rPr lang="en-US" dirty="0"/>
              <a:t> one replacement</a:t>
            </a:r>
            <a:r>
              <a:rPr dirty="0"/>
              <a:t> ambulance.</a:t>
            </a:r>
          </a:p>
          <a:p>
            <a:r>
              <a:rPr dirty="0"/>
              <a:t>We are currently adding additional computers and radios.  The Department has also implemented </a:t>
            </a:r>
            <a:r>
              <a:rPr lang="en-US" dirty="0"/>
              <a:t>a </a:t>
            </a:r>
            <a:r>
              <a:rPr dirty="0"/>
              <a:t>medical supply inventory system.</a:t>
            </a:r>
          </a:p>
          <a:p>
            <a:endParaRPr dirty="0"/>
          </a:p>
          <a:p>
            <a:endParaRPr dirty="0"/>
          </a:p>
        </p:txBody>
      </p:sp>
      <p:sp>
        <p:nvSpPr>
          <p:cNvPr id="3" name="Content Placeholder 2">
            <a:extLst>
              <a:ext uri="{FF2B5EF4-FFF2-40B4-BE49-F238E27FC236}">
                <a16:creationId xmlns:a16="http://schemas.microsoft.com/office/drawing/2014/main" id="{6EB0C921-9C2A-8F20-792F-E6645D9639C4}"/>
              </a:ext>
            </a:extLst>
          </p:cNvPr>
          <p:cNvSpPr>
            <a:spLocks noGrp="1"/>
          </p:cNvSpPr>
          <p:nvPr>
            <p:ph sz="half" idx="13"/>
          </p:nvPr>
        </p:nvSpPr>
        <p:spPr/>
        <p:txBody>
          <a:bodyPr vert="horz" lIns="91440" tIns="45720" rIns="91440" bIns="45720" rtlCol="0" anchor="t">
            <a:normAutofit lnSpcReduction="10000"/>
          </a:bodyPr>
          <a:lstStyle/>
          <a:p>
            <a:r>
              <a:t>Question 2. Answer</a:t>
            </a:r>
          </a:p>
        </p:txBody>
      </p:sp>
    </p:spTree>
    <p:extLst>
      <p:ext uri="{BB962C8B-B14F-4D97-AF65-F5344CB8AC3E}">
        <p14:creationId xmlns:p14="http://schemas.microsoft.com/office/powerpoint/2010/main" val="2586686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08A2A-3588-DA97-91B5-F5406812771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50EB89-A759-5306-543E-AA01C528CD6A}"/>
              </a:ext>
            </a:extLst>
          </p:cNvPr>
          <p:cNvSpPr>
            <a:spLocks noGrp="1"/>
          </p:cNvSpPr>
          <p:nvPr>
            <p:ph sz="half" idx="2"/>
          </p:nvPr>
        </p:nvSpPr>
        <p:spPr/>
        <p:txBody>
          <a:bodyPr>
            <a:normAutofit/>
          </a:bodyPr>
          <a:lstStyle/>
          <a:p>
            <a:r>
              <a:t>Considering WFD’s recent union agreement, please share the impact to this budget as a result of the work schedule change for firefighters/EMTs from 24 hours on 48 hours off, to 24 hours on and 72 hours off, and if this budget provides the necessary funding and resources.</a:t>
            </a:r>
          </a:p>
          <a:p>
            <a:endParaRPr/>
          </a:p>
          <a:p>
            <a:r>
              <a:t>a) Specify any impact on ~$2M budgeted in Overtime, up~ $568K.</a:t>
            </a:r>
          </a:p>
          <a:p>
            <a:r>
              <a:t>b) Specify any impact on Sick Leave.</a:t>
            </a:r>
          </a:p>
          <a:p>
            <a:r>
              <a:t>c) Discuss mechanisms in place to control overtime and sick leave abuse.</a:t>
            </a:r>
          </a:p>
          <a:p>
            <a:r>
              <a:t>d) Discuss mechanisms in place for meeting the minimum manning requirements for all fire apparatus.</a:t>
            </a:r>
          </a:p>
        </p:txBody>
      </p:sp>
      <p:sp>
        <p:nvSpPr>
          <p:cNvPr id="3" name="Content Placeholder 2">
            <a:extLst>
              <a:ext uri="{FF2B5EF4-FFF2-40B4-BE49-F238E27FC236}">
                <a16:creationId xmlns:a16="http://schemas.microsoft.com/office/drawing/2014/main" id="{5E939FC4-B694-68EC-D4DD-CA060CBAB5E5}"/>
              </a:ext>
            </a:extLst>
          </p:cNvPr>
          <p:cNvSpPr>
            <a:spLocks noGrp="1"/>
          </p:cNvSpPr>
          <p:nvPr>
            <p:ph sz="half" idx="13"/>
          </p:nvPr>
        </p:nvSpPr>
        <p:spPr/>
        <p:txBody>
          <a:bodyPr vert="horz" lIns="91440" tIns="45720" rIns="91440" bIns="45720" rtlCol="0" anchor="t">
            <a:normAutofit lnSpcReduction="10000"/>
          </a:bodyPr>
          <a:lstStyle/>
          <a:p>
            <a:r>
              <a:t>Question 3. </a:t>
            </a:r>
          </a:p>
        </p:txBody>
      </p:sp>
    </p:spTree>
    <p:extLst>
      <p:ext uri="{BB962C8B-B14F-4D97-AF65-F5344CB8AC3E}">
        <p14:creationId xmlns:p14="http://schemas.microsoft.com/office/powerpoint/2010/main" val="88287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188911" y="1852246"/>
            <a:ext cx="11013661" cy="4753091"/>
          </a:xfrm>
        </p:spPr>
        <p:txBody>
          <a:bodyPr>
            <a:normAutofit/>
          </a:bodyPr>
          <a:lstStyle/>
          <a:p>
            <a:endParaRPr/>
          </a:p>
          <a:p>
            <a:endParaRPr/>
          </a:p>
          <a:p>
            <a:endParaRPr/>
          </a:p>
        </p:txBody>
      </p:sp>
      <p:sp>
        <p:nvSpPr>
          <p:cNvPr id="3" name="Content Placeholder 2">
            <a:extLst>
              <a:ext uri="{FF2B5EF4-FFF2-40B4-BE49-F238E27FC236}">
                <a16:creationId xmlns:a16="http://schemas.microsoft.com/office/drawing/2014/main" id="{AADD9E64-49C6-44BA-A83D-B5B53C6C503D}"/>
              </a:ext>
            </a:extLst>
          </p:cNvPr>
          <p:cNvSpPr>
            <a:spLocks noGrp="1"/>
          </p:cNvSpPr>
          <p:nvPr>
            <p:ph sz="half" idx="13"/>
          </p:nvPr>
        </p:nvSpPr>
        <p:spPr/>
        <p:txBody>
          <a:bodyPr vert="horz" lIns="91440" tIns="45720" rIns="91440" bIns="45720" rtlCol="0" anchor="t">
            <a:normAutofit lnSpcReduction="10000"/>
          </a:bodyPr>
          <a:lstStyle/>
          <a:p>
            <a:r>
              <a:t>Question 3. Answer</a:t>
            </a:r>
          </a:p>
        </p:txBody>
      </p:sp>
      <p:sp>
        <p:nvSpPr>
          <p:cNvPr id="4" name="TextBox 3">
            <a:extLst>
              <a:ext uri="{FF2B5EF4-FFF2-40B4-BE49-F238E27FC236}">
                <a16:creationId xmlns:a16="http://schemas.microsoft.com/office/drawing/2014/main" id="{BE76280C-EE6D-87F4-F3E1-9E75F410CFE3}"/>
              </a:ext>
            </a:extLst>
          </p:cNvPr>
          <p:cNvSpPr txBox="1"/>
          <p:nvPr/>
        </p:nvSpPr>
        <p:spPr>
          <a:xfrm>
            <a:off x="609600" y="1935238"/>
            <a:ext cx="10592972" cy="4062651"/>
          </a:xfrm>
          <a:prstGeom prst="rect">
            <a:avLst/>
          </a:prstGeom>
          <a:noFill/>
        </p:spPr>
        <p:txBody>
          <a:bodyPr wrap="square" lIns="91440" tIns="45720" rIns="91440" bIns="45720" rtlCol="0" anchor="t">
            <a:spAutoFit/>
          </a:bodyPr>
          <a:lstStyle/>
          <a:p>
            <a:pPr marL="457200" indent="-457200">
              <a:buFont typeface="+mj-lt"/>
              <a:buAutoNum type="alphaLcPeriod"/>
            </a:pPr>
            <a:r>
              <a:rPr sz="2400" dirty="0"/>
              <a:t>The increase is related to the additional daily personnel required to staff ambulances and suppression apparatuses.</a:t>
            </a:r>
            <a:endParaRPr lang="en-US" sz="2400" dirty="0"/>
          </a:p>
          <a:p>
            <a:pPr marL="457200" indent="-457200">
              <a:buFont typeface="+mj-lt"/>
              <a:buAutoNum type="alphaLcPeriod"/>
            </a:pPr>
            <a:endParaRPr lang="en-US" sz="2400" dirty="0"/>
          </a:p>
          <a:p>
            <a:pPr marL="457200" indent="-457200">
              <a:buFont typeface="+mj-lt"/>
              <a:buAutoNum type="alphaLcPeriod"/>
            </a:pPr>
            <a:r>
              <a:rPr sz="2400" dirty="0"/>
              <a:t>We anticipate a further reduction in unplanned sick leave with the 24/72 Shift.</a:t>
            </a:r>
            <a:endParaRPr lang="en-US" sz="2400" dirty="0"/>
          </a:p>
          <a:p>
            <a:pPr marL="457200" indent="-457200">
              <a:buFont typeface="+mj-lt"/>
              <a:buAutoNum type="alphaLcPeriod"/>
            </a:pPr>
            <a:endParaRPr lang="en-US" sz="2400" dirty="0"/>
          </a:p>
          <a:p>
            <a:pPr marL="457200" indent="-457200">
              <a:buFont typeface="+mj-lt"/>
              <a:buAutoNum type="alphaLcPeriod"/>
            </a:pPr>
            <a:r>
              <a:rPr sz="2400" dirty="0"/>
              <a:t>We can reduce Overtime by maintaining authorized strength. Sick Leave policy is mandated </a:t>
            </a:r>
            <a:r>
              <a:rPr lang="en-US" sz="2400" dirty="0"/>
              <a:t>through</a:t>
            </a:r>
            <a:r>
              <a:rPr sz="2400" dirty="0"/>
              <a:t> the collective bargaining agreement.</a:t>
            </a:r>
            <a:endParaRPr lang="en-US" sz="2400" dirty="0"/>
          </a:p>
          <a:p>
            <a:pPr marL="457200" indent="-457200">
              <a:buFont typeface="+mj-lt"/>
              <a:buAutoNum type="alphaLcPeriod"/>
            </a:pPr>
            <a:endParaRPr lang="en-US" sz="2400" dirty="0"/>
          </a:p>
          <a:p>
            <a:pPr marL="457200" indent="-457200">
              <a:buFont typeface="+mj-lt"/>
              <a:buAutoNum type="alphaLcPeriod"/>
            </a:pPr>
            <a:r>
              <a:rPr sz="2400" dirty="0"/>
              <a:t>The mechanisms in place are maintaining authorized strength and </a:t>
            </a:r>
            <a:r>
              <a:rPr lang="en-US" sz="2400" dirty="0"/>
              <a:t>implementing</a:t>
            </a:r>
            <a:r>
              <a:rPr sz="2400" dirty="0"/>
              <a:t> Impact Days to offset overtime.</a:t>
            </a:r>
          </a:p>
          <a:p>
            <a:endParaRPr dirty="0"/>
          </a:p>
        </p:txBody>
      </p:sp>
    </p:spTree>
    <p:extLst>
      <p:ext uri="{BB962C8B-B14F-4D97-AF65-F5344CB8AC3E}">
        <p14:creationId xmlns:p14="http://schemas.microsoft.com/office/powerpoint/2010/main" val="3370893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921BA-A4D9-4B3E-828C-B90528084AFD}"/>
              </a:ext>
            </a:extLst>
          </p:cNvPr>
          <p:cNvSpPr>
            <a:spLocks noGrp="1"/>
          </p:cNvSpPr>
          <p:nvPr>
            <p:ph sz="half" idx="2"/>
          </p:nvPr>
        </p:nvSpPr>
        <p:spPr/>
        <p:txBody>
          <a:bodyPr/>
          <a:lstStyle/>
          <a:p>
            <a:r>
              <a:t>Discuss budgetary plans for addressing the condition assessment of the Fire Stations, and for protective gear.</a:t>
            </a:r>
          </a:p>
          <a:p>
            <a:r>
              <a:t>a) Specify the last time condition assessments were done.</a:t>
            </a:r>
          </a:p>
          <a:p>
            <a:r>
              <a:t>b) Specify if adequate and reasonable accommodation is at all site locations for all staff (ex.: disability, gender, etc.).</a:t>
            </a:r>
          </a:p>
          <a:p>
            <a:r>
              <a:t>c) Specify the lifetime expectancy for all protective equipment, and if there are adequate funds budgeted to cover this cost.</a:t>
            </a:r>
          </a:p>
          <a:p>
            <a:endParaRPr/>
          </a:p>
        </p:txBody>
      </p:sp>
      <p:sp>
        <p:nvSpPr>
          <p:cNvPr id="3" name="Content Placeholder 2">
            <a:extLst>
              <a:ext uri="{FF2B5EF4-FFF2-40B4-BE49-F238E27FC236}">
                <a16:creationId xmlns:a16="http://schemas.microsoft.com/office/drawing/2014/main" id="{F5E9D1F7-7D7F-44A5-BD1E-F5CE873F9D9B}"/>
              </a:ext>
            </a:extLst>
          </p:cNvPr>
          <p:cNvSpPr>
            <a:spLocks noGrp="1"/>
          </p:cNvSpPr>
          <p:nvPr>
            <p:ph sz="half" idx="13"/>
          </p:nvPr>
        </p:nvSpPr>
        <p:spPr/>
        <p:txBody>
          <a:bodyPr>
            <a:normAutofit lnSpcReduction="10000"/>
          </a:bodyPr>
          <a:lstStyle/>
          <a:p>
            <a:r>
              <a:t>Question 4. </a:t>
            </a:r>
          </a:p>
        </p:txBody>
      </p:sp>
    </p:spTree>
    <p:extLst>
      <p:ext uri="{BB962C8B-B14F-4D97-AF65-F5344CB8AC3E}">
        <p14:creationId xmlns:p14="http://schemas.microsoft.com/office/powerpoint/2010/main" val="1235071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570AB-16D8-B53D-8C4E-2D29DF42187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F91F9C-4A5F-1EAB-11C6-4F89A1470426}"/>
              </a:ext>
            </a:extLst>
          </p:cNvPr>
          <p:cNvSpPr>
            <a:spLocks noGrp="1"/>
          </p:cNvSpPr>
          <p:nvPr>
            <p:ph sz="half" idx="2"/>
          </p:nvPr>
        </p:nvSpPr>
        <p:spPr>
          <a:xfrm>
            <a:off x="188911" y="1852246"/>
            <a:ext cx="11013661" cy="4753091"/>
          </a:xfrm>
        </p:spPr>
        <p:txBody>
          <a:bodyPr>
            <a:normAutofit/>
          </a:bodyPr>
          <a:lstStyle/>
          <a:p>
            <a:endParaRPr/>
          </a:p>
          <a:p>
            <a:endParaRPr/>
          </a:p>
          <a:p>
            <a:endParaRPr/>
          </a:p>
        </p:txBody>
      </p:sp>
      <p:sp>
        <p:nvSpPr>
          <p:cNvPr id="3" name="Content Placeholder 2">
            <a:extLst>
              <a:ext uri="{FF2B5EF4-FFF2-40B4-BE49-F238E27FC236}">
                <a16:creationId xmlns:a16="http://schemas.microsoft.com/office/drawing/2014/main" id="{29D56253-07CA-3953-153A-49AB8A7D5DE8}"/>
              </a:ext>
            </a:extLst>
          </p:cNvPr>
          <p:cNvSpPr>
            <a:spLocks noGrp="1"/>
          </p:cNvSpPr>
          <p:nvPr>
            <p:ph sz="half" idx="13"/>
          </p:nvPr>
        </p:nvSpPr>
        <p:spPr/>
        <p:txBody>
          <a:bodyPr vert="horz" lIns="91440" tIns="45720" rIns="91440" bIns="45720" rtlCol="0" anchor="t">
            <a:normAutofit lnSpcReduction="10000"/>
          </a:bodyPr>
          <a:lstStyle/>
          <a:p>
            <a:r>
              <a:rPr dirty="0"/>
              <a:t>Question 4. Answer</a:t>
            </a:r>
          </a:p>
        </p:txBody>
      </p:sp>
      <p:sp>
        <p:nvSpPr>
          <p:cNvPr id="5" name="TextBox 4">
            <a:extLst>
              <a:ext uri="{FF2B5EF4-FFF2-40B4-BE49-F238E27FC236}">
                <a16:creationId xmlns:a16="http://schemas.microsoft.com/office/drawing/2014/main" id="{CA44F841-06D4-E126-1179-E484BBD2272D}"/>
              </a:ext>
            </a:extLst>
          </p:cNvPr>
          <p:cNvSpPr txBox="1"/>
          <p:nvPr/>
        </p:nvSpPr>
        <p:spPr>
          <a:xfrm>
            <a:off x="749905" y="2017486"/>
            <a:ext cx="10730895" cy="4062651"/>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sz="2400" dirty="0"/>
              <a:t>The Department conducts annual station inspections for condition assessments.</a:t>
            </a:r>
            <a:endParaRPr lang="en-US" sz="2400" dirty="0"/>
          </a:p>
          <a:p>
            <a:pPr marL="342900" indent="-342900">
              <a:buFont typeface="Arial" panose="020B0604020202020204" pitchFamily="34" charset="0"/>
              <a:buChar char="•"/>
            </a:pPr>
            <a:endParaRPr sz="2400" dirty="0"/>
          </a:p>
          <a:p>
            <a:pPr marL="342900" indent="-342900">
              <a:buFont typeface="Arial" panose="020B0604020202020204" pitchFamily="34" charset="0"/>
              <a:buChar char="•"/>
            </a:pPr>
            <a:r>
              <a:rPr sz="2400" dirty="0"/>
              <a:t>During building renovations</a:t>
            </a:r>
            <a:r>
              <a:rPr lang="en-US" sz="2400" dirty="0"/>
              <a:t>,</a:t>
            </a:r>
            <a:r>
              <a:rPr sz="2400" dirty="0"/>
              <a:t> we incorporate required and reasonable accommodations for all personnel</a:t>
            </a:r>
            <a:r>
              <a:rPr lang="en-US" sz="2400" dirty="0"/>
              <a:t>.</a:t>
            </a:r>
          </a:p>
          <a:p>
            <a:pPr marL="342900" indent="-342900">
              <a:buFont typeface="Arial" panose="020B0604020202020204" pitchFamily="34" charset="0"/>
              <a:buChar char="•"/>
            </a:pPr>
            <a:endParaRPr sz="2400" dirty="0"/>
          </a:p>
          <a:p>
            <a:pPr marL="342900" indent="-342900">
              <a:buFont typeface="Arial" panose="020B0604020202020204" pitchFamily="34" charset="0"/>
              <a:buChar char="•"/>
            </a:pPr>
            <a:r>
              <a:rPr sz="2400" dirty="0"/>
              <a:t>The NFPA mandates that protective equipment has </a:t>
            </a:r>
            <a:r>
              <a:rPr lang="en-US" sz="2400" dirty="0"/>
              <a:t>a </a:t>
            </a:r>
            <a:r>
              <a:rPr sz="2400" dirty="0"/>
              <a:t>life span of 10 years max. We include funds in the budget</a:t>
            </a:r>
            <a:endParaRPr lang="en-US" sz="2400" dirty="0"/>
          </a:p>
          <a:p>
            <a:pPr marL="342900" indent="-342900">
              <a:buFont typeface="Arial" panose="020B0604020202020204" pitchFamily="34" charset="0"/>
              <a:buChar char="•"/>
            </a:pPr>
            <a:endParaRPr sz="2400" dirty="0"/>
          </a:p>
          <a:p>
            <a:pPr marL="342900" indent="-342900">
              <a:buFont typeface="Arial" panose="020B0604020202020204" pitchFamily="34" charset="0"/>
              <a:buChar char="•"/>
            </a:pPr>
            <a:r>
              <a:rPr sz="2400" dirty="0"/>
              <a:t>The Department has requested Capital Improvement Funding for the renovations for 2 Stations.</a:t>
            </a:r>
          </a:p>
          <a:p>
            <a:endParaRPr dirty="0"/>
          </a:p>
        </p:txBody>
      </p:sp>
    </p:spTree>
    <p:extLst>
      <p:ext uri="{BB962C8B-B14F-4D97-AF65-F5344CB8AC3E}">
        <p14:creationId xmlns:p14="http://schemas.microsoft.com/office/powerpoint/2010/main" val="3803117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921BA-A4D9-4B3E-828C-B90528084AFD}"/>
              </a:ext>
            </a:extLst>
          </p:cNvPr>
          <p:cNvSpPr>
            <a:spLocks noGrp="1"/>
          </p:cNvSpPr>
          <p:nvPr>
            <p:ph sz="half" idx="2"/>
          </p:nvPr>
        </p:nvSpPr>
        <p:spPr/>
        <p:txBody>
          <a:bodyPr>
            <a:normAutofit/>
          </a:bodyPr>
          <a:lstStyle/>
          <a:p>
            <a:r>
              <a:t>Discuss whether the proposed budget adequately provides the necessary funding or resources to address the following: </a:t>
            </a:r>
          </a:p>
          <a:p>
            <a:r>
              <a:t>a) Diversity </a:t>
            </a:r>
          </a:p>
          <a:p>
            <a:r>
              <a:t>b) Recruitment </a:t>
            </a:r>
          </a:p>
          <a:p>
            <a:r>
              <a:t>c) Retention </a:t>
            </a:r>
          </a:p>
          <a:p>
            <a:r>
              <a:t>d) Training </a:t>
            </a:r>
          </a:p>
          <a:p>
            <a:r>
              <a:t>e) Accreditation </a:t>
            </a:r>
          </a:p>
          <a:p>
            <a:endParaRPr/>
          </a:p>
          <a:p>
            <a:endParaRPr/>
          </a:p>
        </p:txBody>
      </p:sp>
      <p:sp>
        <p:nvSpPr>
          <p:cNvPr id="3" name="Content Placeholder 2">
            <a:extLst>
              <a:ext uri="{FF2B5EF4-FFF2-40B4-BE49-F238E27FC236}">
                <a16:creationId xmlns:a16="http://schemas.microsoft.com/office/drawing/2014/main" id="{F5E9D1F7-7D7F-44A5-BD1E-F5CE873F9D9B}"/>
              </a:ext>
            </a:extLst>
          </p:cNvPr>
          <p:cNvSpPr>
            <a:spLocks noGrp="1"/>
          </p:cNvSpPr>
          <p:nvPr>
            <p:ph sz="half" idx="13"/>
          </p:nvPr>
        </p:nvSpPr>
        <p:spPr/>
        <p:txBody>
          <a:bodyPr vert="horz" lIns="91440" tIns="45720" rIns="91440" bIns="45720" rtlCol="0" anchor="t">
            <a:normAutofit lnSpcReduction="10000"/>
          </a:bodyPr>
          <a:lstStyle/>
          <a:p>
            <a:r>
              <a:t>Question 5. </a:t>
            </a:r>
          </a:p>
        </p:txBody>
      </p:sp>
    </p:spTree>
    <p:extLst>
      <p:ext uri="{BB962C8B-B14F-4D97-AF65-F5344CB8AC3E}">
        <p14:creationId xmlns:p14="http://schemas.microsoft.com/office/powerpoint/2010/main" val="3039288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6FA5B-2DDB-4243-D09B-389079E8212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68D747-CA2B-2E96-A029-742CF0B42B85}"/>
              </a:ext>
            </a:extLst>
          </p:cNvPr>
          <p:cNvSpPr>
            <a:spLocks noGrp="1"/>
          </p:cNvSpPr>
          <p:nvPr>
            <p:ph sz="half" idx="2"/>
          </p:nvPr>
        </p:nvSpPr>
        <p:spPr>
          <a:xfrm>
            <a:off x="188911" y="1852246"/>
            <a:ext cx="11013661" cy="4753091"/>
          </a:xfrm>
        </p:spPr>
        <p:txBody>
          <a:bodyPr>
            <a:normAutofit/>
          </a:bodyPr>
          <a:lstStyle/>
          <a:p>
            <a:endParaRPr dirty="0"/>
          </a:p>
          <a:p>
            <a:endParaRPr dirty="0"/>
          </a:p>
          <a:p>
            <a:pPr marL="0" indent="0">
              <a:buNone/>
            </a:pPr>
            <a:endParaRPr dirty="0"/>
          </a:p>
        </p:txBody>
      </p:sp>
      <p:sp>
        <p:nvSpPr>
          <p:cNvPr id="3" name="Content Placeholder 2">
            <a:extLst>
              <a:ext uri="{FF2B5EF4-FFF2-40B4-BE49-F238E27FC236}">
                <a16:creationId xmlns:a16="http://schemas.microsoft.com/office/drawing/2014/main" id="{A44AA32F-95D0-861A-E243-1E73B4455AA7}"/>
              </a:ext>
            </a:extLst>
          </p:cNvPr>
          <p:cNvSpPr>
            <a:spLocks noGrp="1"/>
          </p:cNvSpPr>
          <p:nvPr>
            <p:ph sz="half" idx="13"/>
          </p:nvPr>
        </p:nvSpPr>
        <p:spPr/>
        <p:txBody>
          <a:bodyPr vert="horz" lIns="91440" tIns="45720" rIns="91440" bIns="45720" rtlCol="0" anchor="t">
            <a:normAutofit lnSpcReduction="10000"/>
          </a:bodyPr>
          <a:lstStyle/>
          <a:p>
            <a:r>
              <a:rPr dirty="0"/>
              <a:t>Question 5. Answer</a:t>
            </a:r>
          </a:p>
        </p:txBody>
      </p:sp>
      <p:sp>
        <p:nvSpPr>
          <p:cNvPr id="4" name="TextBox 3">
            <a:extLst>
              <a:ext uri="{FF2B5EF4-FFF2-40B4-BE49-F238E27FC236}">
                <a16:creationId xmlns:a16="http://schemas.microsoft.com/office/drawing/2014/main" id="{B89501D9-26F6-33E2-0533-83561375D6AF}"/>
              </a:ext>
            </a:extLst>
          </p:cNvPr>
          <p:cNvSpPr txBox="1"/>
          <p:nvPr/>
        </p:nvSpPr>
        <p:spPr>
          <a:xfrm>
            <a:off x="598114" y="1784314"/>
            <a:ext cx="1099577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sz="2800" dirty="0"/>
              <a:t>The proposed budget adequately funds our </a:t>
            </a:r>
            <a:r>
              <a:rPr lang="en-US" sz="2800" dirty="0"/>
              <a:t>ability to address Diversity, Recruitment, Retention, and Training</a:t>
            </a:r>
            <a:r>
              <a:rPr sz="2800" dirty="0"/>
              <a:t>.</a:t>
            </a:r>
            <a:endParaRPr lang="en-US" sz="2800" dirty="0"/>
          </a:p>
          <a:p>
            <a:pPr marL="457200" indent="-457200">
              <a:buFont typeface="Arial" panose="020B0604020202020204" pitchFamily="34" charset="0"/>
              <a:buChar char="•"/>
            </a:pPr>
            <a:endParaRPr lang="en-US" sz="2800" dirty="0"/>
          </a:p>
          <a:p>
            <a:endParaRPr lang="en-US" sz="2800" dirty="0"/>
          </a:p>
          <a:p>
            <a:pPr marL="457200" indent="-457200">
              <a:buFont typeface="Arial" panose="020B0604020202020204" pitchFamily="34" charset="0"/>
              <a:buChar char="•"/>
            </a:pPr>
            <a:r>
              <a:rPr lang="en-US" sz="2800" dirty="0"/>
              <a:t>The proposed budget does not include funds for accreditation.</a:t>
            </a:r>
          </a:p>
        </p:txBody>
      </p:sp>
    </p:spTree>
    <p:extLst>
      <p:ext uri="{BB962C8B-B14F-4D97-AF65-F5344CB8AC3E}">
        <p14:creationId xmlns:p14="http://schemas.microsoft.com/office/powerpoint/2010/main" val="3648558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C5CF-9950-FCE6-CB23-0EE6BA2A7D0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BCBAD2-4825-1C97-32F0-77DF7F62A563}"/>
              </a:ext>
            </a:extLst>
          </p:cNvPr>
          <p:cNvSpPr>
            <a:spLocks noGrp="1"/>
          </p:cNvSpPr>
          <p:nvPr>
            <p:ph sz="half" idx="2"/>
          </p:nvPr>
        </p:nvSpPr>
        <p:spPr>
          <a:xfrm>
            <a:off x="188911" y="1852246"/>
            <a:ext cx="11013661" cy="4753091"/>
          </a:xfrm>
        </p:spPr>
        <p:txBody>
          <a:bodyPr>
            <a:normAutofit/>
          </a:bodyPr>
          <a:lstStyle/>
          <a:p>
            <a:endParaRPr dirty="0"/>
          </a:p>
          <a:p>
            <a:endParaRPr dirty="0"/>
          </a:p>
          <a:p>
            <a:pPr marL="0" indent="0">
              <a:buNone/>
            </a:pPr>
            <a:endParaRPr dirty="0"/>
          </a:p>
        </p:txBody>
      </p:sp>
      <p:graphicFrame>
        <p:nvGraphicFramePr>
          <p:cNvPr id="5" name="Object 4">
            <a:extLst>
              <a:ext uri="{FF2B5EF4-FFF2-40B4-BE49-F238E27FC236}">
                <a16:creationId xmlns:a16="http://schemas.microsoft.com/office/drawing/2014/main" id="{1E5ED750-8545-DDD6-51B0-A1D16A21953D}"/>
              </a:ext>
            </a:extLst>
          </p:cNvPr>
          <p:cNvGraphicFramePr>
            <a:graphicFrameLocks noChangeAspect="1"/>
          </p:cNvGraphicFramePr>
          <p:nvPr>
            <p:extLst>
              <p:ext uri="{D42A27DB-BD31-4B8C-83A1-F6EECF244321}">
                <p14:modId xmlns:p14="http://schemas.microsoft.com/office/powerpoint/2010/main" val="2751277303"/>
              </p:ext>
            </p:extLst>
          </p:nvPr>
        </p:nvGraphicFramePr>
        <p:xfrm>
          <a:off x="370807" y="1654341"/>
          <a:ext cx="12060744" cy="5129881"/>
        </p:xfrm>
        <a:graphic>
          <a:graphicData uri="http://schemas.openxmlformats.org/presentationml/2006/ole">
            <mc:AlternateContent xmlns:mc="http://schemas.openxmlformats.org/markup-compatibility/2006">
              <mc:Choice xmlns:v="urn:schemas-microsoft-com:vml" Requires="v">
                <p:oleObj name="Worksheet" r:id="rId3" imgW="18294538" imgH="7981889" progId="Excel.Sheet.12">
                  <p:embed/>
                </p:oleObj>
              </mc:Choice>
              <mc:Fallback>
                <p:oleObj name="Worksheet" r:id="rId3" imgW="18294538" imgH="7981889" progId="Excel.Sheet.12">
                  <p:embed/>
                  <p:pic>
                    <p:nvPicPr>
                      <p:cNvPr id="0" name=""/>
                      <p:cNvPicPr/>
                      <p:nvPr/>
                    </p:nvPicPr>
                    <p:blipFill>
                      <a:blip r:embed="rId4"/>
                      <a:stretch>
                        <a:fillRect/>
                      </a:stretch>
                    </p:blipFill>
                    <p:spPr>
                      <a:xfrm>
                        <a:off x="370807" y="1654341"/>
                        <a:ext cx="12060744" cy="5129881"/>
                      </a:xfrm>
                      <a:prstGeom prst="rect">
                        <a:avLst/>
                      </a:prstGeom>
                    </p:spPr>
                  </p:pic>
                </p:oleObj>
              </mc:Fallback>
            </mc:AlternateContent>
          </a:graphicData>
        </a:graphic>
      </p:graphicFrame>
    </p:spTree>
    <p:extLst>
      <p:ext uri="{BB962C8B-B14F-4D97-AF65-F5344CB8AC3E}">
        <p14:creationId xmlns:p14="http://schemas.microsoft.com/office/powerpoint/2010/main" val="1879583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173CF-9C31-4212-8FD3-6A31E525A2B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2A8179-58EC-98A6-7BF7-B5352D031D64}"/>
              </a:ext>
            </a:extLst>
          </p:cNvPr>
          <p:cNvSpPr>
            <a:spLocks noGrp="1"/>
          </p:cNvSpPr>
          <p:nvPr>
            <p:ph sz="half" idx="2"/>
          </p:nvPr>
        </p:nvSpPr>
        <p:spPr/>
        <p:txBody>
          <a:bodyPr>
            <a:normAutofit/>
          </a:bodyPr>
          <a:lstStyle/>
          <a:p>
            <a:r>
              <a:t>Discuss any plans for a Fire Academy and share the budgeted costs. a) Specify proposed timeframe for an anticipated WFD academy. </a:t>
            </a:r>
          </a:p>
          <a:p>
            <a:endParaRPr/>
          </a:p>
          <a:p>
            <a:endParaRPr/>
          </a:p>
        </p:txBody>
      </p:sp>
      <p:sp>
        <p:nvSpPr>
          <p:cNvPr id="3" name="Content Placeholder 2">
            <a:extLst>
              <a:ext uri="{FF2B5EF4-FFF2-40B4-BE49-F238E27FC236}">
                <a16:creationId xmlns:a16="http://schemas.microsoft.com/office/drawing/2014/main" id="{9143B91D-BB93-3481-A667-CB2C5354DB7C}"/>
              </a:ext>
            </a:extLst>
          </p:cNvPr>
          <p:cNvSpPr>
            <a:spLocks noGrp="1"/>
          </p:cNvSpPr>
          <p:nvPr>
            <p:ph sz="half" idx="13"/>
          </p:nvPr>
        </p:nvSpPr>
        <p:spPr/>
        <p:txBody>
          <a:bodyPr vert="horz" lIns="91440" tIns="45720" rIns="91440" bIns="45720" rtlCol="0" anchor="t">
            <a:normAutofit lnSpcReduction="10000"/>
          </a:bodyPr>
          <a:lstStyle/>
          <a:p>
            <a:r>
              <a:t>Question 6. </a:t>
            </a:r>
          </a:p>
        </p:txBody>
      </p:sp>
    </p:spTree>
    <p:extLst>
      <p:ext uri="{BB962C8B-B14F-4D97-AF65-F5344CB8AC3E}">
        <p14:creationId xmlns:p14="http://schemas.microsoft.com/office/powerpoint/2010/main" val="785700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F5AFD-C11A-9959-8171-F6DF55D4E59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FBA482-3D7A-08FA-FC18-6931D63EB79A}"/>
              </a:ext>
            </a:extLst>
          </p:cNvPr>
          <p:cNvSpPr>
            <a:spLocks noGrp="1"/>
          </p:cNvSpPr>
          <p:nvPr>
            <p:ph sz="half" idx="2"/>
          </p:nvPr>
        </p:nvSpPr>
        <p:spPr>
          <a:xfrm>
            <a:off x="188911" y="1852246"/>
            <a:ext cx="11013661" cy="4753091"/>
          </a:xfrm>
        </p:spPr>
        <p:txBody>
          <a:bodyPr>
            <a:normAutofit/>
          </a:bodyPr>
          <a:lstStyle/>
          <a:p>
            <a:r>
              <a:rPr dirty="0"/>
              <a:t> </a:t>
            </a:r>
            <a:r>
              <a:rPr lang="en-US" dirty="0"/>
              <a:t>In FY 27 we plan on hiring 12 new positions in the beginning of July</a:t>
            </a:r>
          </a:p>
          <a:p>
            <a:r>
              <a:rPr lang="en-US" dirty="0"/>
              <a:t>We anticipate a class in the spring for 15 positions (which includes attrition)</a:t>
            </a:r>
          </a:p>
          <a:p>
            <a:pPr marL="0" indent="0">
              <a:buNone/>
            </a:pPr>
            <a:endParaRPr lang="en-US" dirty="0"/>
          </a:p>
          <a:p>
            <a:pPr marL="0" indent="0">
              <a:buNone/>
            </a:pPr>
            <a:r>
              <a:rPr dirty="0"/>
              <a:t>  </a:t>
            </a:r>
          </a:p>
          <a:p>
            <a:endParaRPr dirty="0"/>
          </a:p>
          <a:p>
            <a:endParaRPr dirty="0"/>
          </a:p>
        </p:txBody>
      </p:sp>
      <p:sp>
        <p:nvSpPr>
          <p:cNvPr id="3" name="Content Placeholder 2">
            <a:extLst>
              <a:ext uri="{FF2B5EF4-FFF2-40B4-BE49-F238E27FC236}">
                <a16:creationId xmlns:a16="http://schemas.microsoft.com/office/drawing/2014/main" id="{232E2FFC-94CD-C6C8-0C5A-0C6A96472737}"/>
              </a:ext>
            </a:extLst>
          </p:cNvPr>
          <p:cNvSpPr>
            <a:spLocks noGrp="1"/>
          </p:cNvSpPr>
          <p:nvPr>
            <p:ph sz="half" idx="13"/>
          </p:nvPr>
        </p:nvSpPr>
        <p:spPr/>
        <p:txBody>
          <a:bodyPr vert="horz" lIns="91440" tIns="45720" rIns="91440" bIns="45720" rtlCol="0" anchor="t">
            <a:normAutofit lnSpcReduction="10000"/>
          </a:bodyPr>
          <a:lstStyle/>
          <a:p>
            <a:r>
              <a:t>Question 6. Answer</a:t>
            </a:r>
          </a:p>
        </p:txBody>
      </p:sp>
      <p:graphicFrame>
        <p:nvGraphicFramePr>
          <p:cNvPr id="5" name="Table 4">
            <a:extLst>
              <a:ext uri="{FF2B5EF4-FFF2-40B4-BE49-F238E27FC236}">
                <a16:creationId xmlns:a16="http://schemas.microsoft.com/office/drawing/2014/main" id="{CD62E454-4B80-8A45-1FC7-7A0B6078CAF4}"/>
              </a:ext>
            </a:extLst>
          </p:cNvPr>
          <p:cNvGraphicFramePr>
            <a:graphicFrameLocks noGrp="1"/>
          </p:cNvGraphicFramePr>
          <p:nvPr>
            <p:extLst>
              <p:ext uri="{D42A27DB-BD31-4B8C-83A1-F6EECF244321}">
                <p14:modId xmlns:p14="http://schemas.microsoft.com/office/powerpoint/2010/main" val="4017269276"/>
              </p:ext>
            </p:extLst>
          </p:nvPr>
        </p:nvGraphicFramePr>
        <p:xfrm>
          <a:off x="2289342" y="3201194"/>
          <a:ext cx="6578600" cy="2971800"/>
        </p:xfrm>
        <a:graphic>
          <a:graphicData uri="http://schemas.openxmlformats.org/drawingml/2006/table">
            <a:tbl>
              <a:tblPr/>
              <a:tblGrid>
                <a:gridCol w="2364482">
                  <a:extLst>
                    <a:ext uri="{9D8B030D-6E8A-4147-A177-3AD203B41FA5}">
                      <a16:colId xmlns:a16="http://schemas.microsoft.com/office/drawing/2014/main" val="2006284754"/>
                    </a:ext>
                  </a:extLst>
                </a:gridCol>
                <a:gridCol w="2107059">
                  <a:extLst>
                    <a:ext uri="{9D8B030D-6E8A-4147-A177-3AD203B41FA5}">
                      <a16:colId xmlns:a16="http://schemas.microsoft.com/office/drawing/2014/main" val="1802073143"/>
                    </a:ext>
                  </a:extLst>
                </a:gridCol>
                <a:gridCol w="2107059">
                  <a:extLst>
                    <a:ext uri="{9D8B030D-6E8A-4147-A177-3AD203B41FA5}">
                      <a16:colId xmlns:a16="http://schemas.microsoft.com/office/drawing/2014/main" val="1500229751"/>
                    </a:ext>
                  </a:extLst>
                </a:gridCol>
              </a:tblGrid>
              <a:tr h="330200">
                <a:tc gridSpan="3">
                  <a:txBody>
                    <a:bodyPr/>
                    <a:lstStyle/>
                    <a:p>
                      <a:pPr algn="ctr" fontAlgn="b">
                        <a:buNone/>
                      </a:pPr>
                      <a:r>
                        <a:rPr lang="en-US" sz="2000" b="1" i="0" u="none" strike="noStrike">
                          <a:solidFill>
                            <a:srgbClr val="000000"/>
                          </a:solidFill>
                          <a:effectLst/>
                          <a:latin typeface="Aptos Narrow" panose="020B0004020202020204" pitchFamily="34" charset="0"/>
                        </a:rPr>
                        <a:t>WILMINGTON FIRE DEPARTMENT</a:t>
                      </a:r>
                    </a:p>
                  </a:txBody>
                  <a:tcPr marL="6350" marR="6350" marT="6350" marB="0" anchor="b">
                    <a:lnL>
                      <a:noFill/>
                    </a:lnL>
                    <a:lnR>
                      <a:noFill/>
                    </a:lnR>
                    <a:lnT>
                      <a:noFill/>
                    </a:lnT>
                    <a:lnB>
                      <a:no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3632245"/>
                  </a:ext>
                </a:extLst>
              </a:tr>
              <a:tr h="330200">
                <a:tc gridSpan="3">
                  <a:txBody>
                    <a:bodyPr/>
                    <a:lstStyle/>
                    <a:p>
                      <a:pPr algn="ctr" fontAlgn="b">
                        <a:buNone/>
                      </a:pPr>
                      <a:r>
                        <a:rPr lang="en-US" sz="2000" b="1" i="0" u="none" strike="noStrike">
                          <a:solidFill>
                            <a:srgbClr val="000000"/>
                          </a:solidFill>
                          <a:effectLst/>
                          <a:latin typeface="Aptos Narrow" panose="020B0004020202020204" pitchFamily="34" charset="0"/>
                        </a:rPr>
                        <a:t>2027 Recruit Costs (27 Recruits)</a:t>
                      </a:r>
                    </a:p>
                  </a:txBody>
                  <a:tcPr marL="6350" marR="6350" marT="6350" marB="0" anchor="b">
                    <a:lnL>
                      <a:noFill/>
                    </a:lnL>
                    <a:lnR>
                      <a:noFill/>
                    </a:lnR>
                    <a:lnT>
                      <a:noFill/>
                    </a:lnT>
                    <a:lnB>
                      <a:no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4762499"/>
                  </a:ext>
                </a:extLst>
              </a:tr>
              <a:tr h="330200">
                <a:tc gridSpan="3">
                  <a:txBody>
                    <a:bodyPr/>
                    <a:lstStyle/>
                    <a:p>
                      <a:pPr algn="ctr" fontAlgn="b">
                        <a:buNone/>
                      </a:pPr>
                      <a:r>
                        <a:rPr lang="en-US" sz="2000" b="1" i="0" u="none" strike="noStrike">
                          <a:solidFill>
                            <a:srgbClr val="000000"/>
                          </a:solidFill>
                          <a:effectLst/>
                          <a:latin typeface="Aptos Narrow" panose="020B0004020202020204" pitchFamily="34" charset="0"/>
                        </a:rPr>
                        <a:t>Grand Totals</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1382520"/>
                  </a:ext>
                </a:extLst>
              </a:tr>
              <a:tr h="330200">
                <a:tc>
                  <a:txBody>
                    <a:bodyPr/>
                    <a:lstStyle/>
                    <a:p>
                      <a:pPr algn="l" fontAlgn="b">
                        <a:buNone/>
                      </a:pPr>
                      <a:r>
                        <a:rPr lang="en-US" sz="2000" b="0" i="0" u="none" strike="noStrike">
                          <a:solidFill>
                            <a:srgbClr val="000000"/>
                          </a:solidFill>
                          <a:effectLst/>
                          <a:latin typeface="Aptos Narrow" panose="020B000402020202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Per Recruit</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Total</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0159540"/>
                  </a:ext>
                </a:extLst>
              </a:tr>
              <a:tr h="330200">
                <a:tc>
                  <a:txBody>
                    <a:bodyPr/>
                    <a:lstStyle/>
                    <a:p>
                      <a:pPr algn="l" fontAlgn="b">
                        <a:buNone/>
                      </a:pPr>
                      <a:r>
                        <a:rPr lang="en-US" sz="2000" b="0" i="0" u="none" strike="noStrike">
                          <a:solidFill>
                            <a:srgbClr val="000000"/>
                          </a:solidFill>
                          <a:effectLst/>
                          <a:latin typeface="Aptos Narrow" panose="020B0004020202020204" pitchFamily="34" charset="0"/>
                        </a:rPr>
                        <a:t>Protective Equipment</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$11,445.00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$309,015.00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76212277"/>
                  </a:ext>
                </a:extLst>
              </a:tr>
              <a:tr h="330200">
                <a:tc>
                  <a:txBody>
                    <a:bodyPr/>
                    <a:lstStyle/>
                    <a:p>
                      <a:pPr algn="l" fontAlgn="b">
                        <a:buNone/>
                      </a:pPr>
                      <a:r>
                        <a:rPr lang="en-US" sz="2000" b="0" i="0" u="none" strike="noStrike">
                          <a:solidFill>
                            <a:srgbClr val="000000"/>
                          </a:solidFill>
                          <a:effectLst/>
                          <a:latin typeface="Aptos Narrow" panose="020B0004020202020204" pitchFamily="34" charset="0"/>
                        </a:rPr>
                        <a:t>Station Wear</a:t>
                      </a:r>
                    </a:p>
                  </a:txBody>
                  <a:tcPr marL="6350" marR="6350" marT="6350" marB="0" anchor="b">
                    <a:lnL>
                      <a:noFill/>
                    </a:lnL>
                    <a:lnR>
                      <a:noFill/>
                    </a:lnR>
                    <a:lnT>
                      <a:noFill/>
                    </a:lnT>
                    <a:lnB>
                      <a:noFill/>
                    </a:lnB>
                    <a:noFill/>
                  </a:tcPr>
                </a:tc>
                <a:tc>
                  <a:txBody>
                    <a:bodyPr/>
                    <a:lstStyle/>
                    <a:p>
                      <a:pPr algn="ctr" fontAlgn="b">
                        <a:buNone/>
                      </a:pPr>
                      <a:r>
                        <a:rPr lang="en-US" sz="2000" b="0" i="0" u="none" strike="noStrike" dirty="0">
                          <a:solidFill>
                            <a:srgbClr val="000000"/>
                          </a:solidFill>
                          <a:effectLst/>
                          <a:latin typeface="Aptos Narrow" panose="020B0004020202020204" pitchFamily="34" charset="0"/>
                        </a:rPr>
                        <a:t>$2,018.85 </a:t>
                      </a:r>
                    </a:p>
                  </a:txBody>
                  <a:tcPr marL="6350" marR="6350" marT="6350" marB="0" anchor="b">
                    <a:lnL>
                      <a:noFill/>
                    </a:lnL>
                    <a:lnR>
                      <a:noFill/>
                    </a:lnR>
                    <a:lnT>
                      <a:noFill/>
                    </a:lnT>
                    <a:lnB>
                      <a:noFill/>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$54,508.95 </a:t>
                      </a:r>
                    </a:p>
                  </a:txBody>
                  <a:tcPr marL="6350" marR="6350" marT="6350" marB="0" anchor="b">
                    <a:lnL>
                      <a:noFill/>
                    </a:lnL>
                    <a:lnR>
                      <a:noFill/>
                    </a:lnR>
                    <a:lnT>
                      <a:noFill/>
                    </a:lnT>
                    <a:lnB>
                      <a:noFill/>
                    </a:lnB>
                    <a:noFill/>
                  </a:tcPr>
                </a:tc>
                <a:extLst>
                  <a:ext uri="{0D108BD9-81ED-4DB2-BD59-A6C34878D82A}">
                    <a16:rowId xmlns:a16="http://schemas.microsoft.com/office/drawing/2014/main" val="1281023624"/>
                  </a:ext>
                </a:extLst>
              </a:tr>
              <a:tr h="330200">
                <a:tc>
                  <a:txBody>
                    <a:bodyPr/>
                    <a:lstStyle/>
                    <a:p>
                      <a:pPr algn="l" fontAlgn="b">
                        <a:buNone/>
                      </a:pPr>
                      <a:r>
                        <a:rPr lang="en-US" sz="2000" b="0" i="0" u="none" strike="noStrike">
                          <a:solidFill>
                            <a:srgbClr val="000000"/>
                          </a:solidFill>
                          <a:effectLst/>
                          <a:latin typeface="Aptos Narrow" panose="020B0004020202020204" pitchFamily="34" charset="0"/>
                        </a:rPr>
                        <a:t>Training</a:t>
                      </a:r>
                    </a:p>
                  </a:txBody>
                  <a:tcPr marL="6350" marR="6350" marT="6350" marB="0" anchor="b">
                    <a:lnL>
                      <a:noFill/>
                    </a:lnL>
                    <a:lnR>
                      <a:noFill/>
                    </a:lnR>
                    <a:lnT>
                      <a:noFill/>
                    </a:lnT>
                    <a:lnB>
                      <a:noFill/>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$3,199.00 </a:t>
                      </a:r>
                    </a:p>
                  </a:txBody>
                  <a:tcPr marL="6350" marR="6350" marT="6350" marB="0" anchor="b">
                    <a:lnL>
                      <a:noFill/>
                    </a:lnL>
                    <a:lnR>
                      <a:noFill/>
                    </a:lnR>
                    <a:lnT>
                      <a:noFill/>
                    </a:lnT>
                    <a:lnB>
                      <a:noFill/>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$86,373.00 </a:t>
                      </a:r>
                    </a:p>
                  </a:txBody>
                  <a:tcPr marL="6350" marR="6350" marT="6350" marB="0" anchor="b">
                    <a:lnL>
                      <a:noFill/>
                    </a:lnL>
                    <a:lnR>
                      <a:noFill/>
                    </a:lnR>
                    <a:lnT>
                      <a:noFill/>
                    </a:lnT>
                    <a:lnB>
                      <a:noFill/>
                    </a:lnB>
                    <a:noFill/>
                  </a:tcPr>
                </a:tc>
                <a:extLst>
                  <a:ext uri="{0D108BD9-81ED-4DB2-BD59-A6C34878D82A}">
                    <a16:rowId xmlns:a16="http://schemas.microsoft.com/office/drawing/2014/main" val="2242029271"/>
                  </a:ext>
                </a:extLst>
              </a:tr>
              <a:tr h="330200">
                <a:tc>
                  <a:txBody>
                    <a:bodyPr/>
                    <a:lstStyle/>
                    <a:p>
                      <a:pPr algn="l" fontAlgn="b">
                        <a:buNone/>
                      </a:pPr>
                      <a:r>
                        <a:rPr lang="en-US" sz="2000" b="0" i="0" u="none" strike="noStrike">
                          <a:solidFill>
                            <a:srgbClr val="000000"/>
                          </a:solidFill>
                          <a:effectLst/>
                          <a:latin typeface="Aptos Narrow" panose="020B0004020202020204" pitchFamily="34" charset="0"/>
                        </a:rPr>
                        <a:t>Hiring Process</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US" sz="2000" b="0" i="0" u="none" strike="noStrike">
                          <a:solidFill>
                            <a:srgbClr val="000000"/>
                          </a:solidFill>
                          <a:effectLst/>
                          <a:latin typeface="Aptos Narrow" panose="020B0004020202020204" pitchFamily="34" charset="0"/>
                        </a:rPr>
                        <a:t>$4,100.00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2463645"/>
                  </a:ext>
                </a:extLst>
              </a:tr>
              <a:tr h="330200">
                <a:tc>
                  <a:txBody>
                    <a:bodyPr/>
                    <a:lstStyle/>
                    <a:p>
                      <a:pPr algn="l" fontAlgn="b">
                        <a:buNone/>
                      </a:pPr>
                      <a:r>
                        <a:rPr lang="en-US" sz="2000" b="1" i="0" u="none" strike="noStrike">
                          <a:solidFill>
                            <a:srgbClr val="000000"/>
                          </a:solidFill>
                          <a:effectLst/>
                          <a:latin typeface="Aptos Narrow" panose="020B0004020202020204" pitchFamily="34" charset="0"/>
                        </a:rPr>
                        <a:t>Grand Total</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2000" b="1" i="0" u="none" strike="noStrike">
                          <a:solidFill>
                            <a:srgbClr val="000000"/>
                          </a:solidFill>
                          <a:effectLst/>
                          <a:latin typeface="Aptos Narrow" panose="020B0004020202020204" pitchFamily="34" charset="0"/>
                        </a:rPr>
                        <a:t>$16,662.85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2000" b="1" i="0" u="none" strike="noStrike" dirty="0">
                          <a:solidFill>
                            <a:srgbClr val="000000"/>
                          </a:solidFill>
                          <a:effectLst/>
                          <a:latin typeface="Aptos Narrow" panose="020B0004020202020204" pitchFamily="34" charset="0"/>
                        </a:rPr>
                        <a:t>$453,996.95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210065354"/>
                  </a:ext>
                </a:extLst>
              </a:tr>
            </a:tbl>
          </a:graphicData>
        </a:graphic>
      </p:graphicFrame>
    </p:spTree>
    <p:extLst>
      <p:ext uri="{BB962C8B-B14F-4D97-AF65-F5344CB8AC3E}">
        <p14:creationId xmlns:p14="http://schemas.microsoft.com/office/powerpoint/2010/main" val="1856119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16AFC-288A-3B0B-0449-7AFC7637AAC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8E761D-B21C-5F6E-1C9C-0310B9B68E7F}"/>
              </a:ext>
            </a:extLst>
          </p:cNvPr>
          <p:cNvSpPr>
            <a:spLocks noGrp="1"/>
          </p:cNvSpPr>
          <p:nvPr>
            <p:ph sz="half" idx="2"/>
          </p:nvPr>
        </p:nvSpPr>
        <p:spPr/>
        <p:txBody>
          <a:bodyPr>
            <a:normAutofit/>
          </a:bodyPr>
          <a:lstStyle/>
          <a:p>
            <a:r>
              <a:t>Discuss the impact to your budget for House Bill # 171- AN ACT TO AMEND TITLE 14 OF THE DELAWARE CODE RELATING TO ELECTIVE CREDIT FOR VOLUNTEERING WITH LOCAL FIRE DEPARTMENTS, which permits high school students to receive elective credit for completing community service in a local fire department. </a:t>
            </a:r>
          </a:p>
          <a:p>
            <a:r>
              <a:t>a) Share if any local students contacted WFD about this opportunity. </a:t>
            </a:r>
          </a:p>
          <a:p>
            <a:r>
              <a:t>b) Are there any plans to promote this opportunity? </a:t>
            </a:r>
          </a:p>
          <a:p>
            <a:r>
              <a:t>c) Specify funding allocated for the Fire Explorers Program, and share the number of people that has participated in the program and became a city Firefighter. </a:t>
            </a:r>
          </a:p>
          <a:p>
            <a:endParaRPr/>
          </a:p>
          <a:p>
            <a:endParaRPr/>
          </a:p>
        </p:txBody>
      </p:sp>
      <p:sp>
        <p:nvSpPr>
          <p:cNvPr id="3" name="Content Placeholder 2">
            <a:extLst>
              <a:ext uri="{FF2B5EF4-FFF2-40B4-BE49-F238E27FC236}">
                <a16:creationId xmlns:a16="http://schemas.microsoft.com/office/drawing/2014/main" id="{89BFF319-7495-18D5-0335-21458EEA3AB5}"/>
              </a:ext>
            </a:extLst>
          </p:cNvPr>
          <p:cNvSpPr>
            <a:spLocks noGrp="1"/>
          </p:cNvSpPr>
          <p:nvPr>
            <p:ph sz="half" idx="13"/>
          </p:nvPr>
        </p:nvSpPr>
        <p:spPr/>
        <p:txBody>
          <a:bodyPr vert="horz" lIns="91440" tIns="45720" rIns="91440" bIns="45720" rtlCol="0" anchor="t">
            <a:normAutofit lnSpcReduction="10000"/>
          </a:bodyPr>
          <a:lstStyle/>
          <a:p>
            <a:r>
              <a:t>Question 7. </a:t>
            </a:r>
          </a:p>
        </p:txBody>
      </p:sp>
    </p:spTree>
    <p:extLst>
      <p:ext uri="{BB962C8B-B14F-4D97-AF65-F5344CB8AC3E}">
        <p14:creationId xmlns:p14="http://schemas.microsoft.com/office/powerpoint/2010/main" val="306702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normAutofit/>
          </a:bodyPr>
          <a:lstStyle/>
          <a:p>
            <a:endParaRPr/>
          </a:p>
          <a:p>
            <a:endParaRPr/>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vert="horz" lIns="91440" tIns="45720" rIns="91440" bIns="45720" rtlCol="0" anchor="t">
            <a:normAutofit lnSpcReduction="10000"/>
          </a:bodyPr>
          <a:lstStyle/>
          <a:p>
            <a:r>
              <a:t>Question 7. Answer</a:t>
            </a:r>
          </a:p>
        </p:txBody>
      </p:sp>
      <p:sp>
        <p:nvSpPr>
          <p:cNvPr id="4" name="TextBox 3">
            <a:extLst>
              <a:ext uri="{FF2B5EF4-FFF2-40B4-BE49-F238E27FC236}">
                <a16:creationId xmlns:a16="http://schemas.microsoft.com/office/drawing/2014/main" id="{86D718D1-91D4-AEE8-7CBE-C1DE0E2C2C73}"/>
              </a:ext>
            </a:extLst>
          </p:cNvPr>
          <p:cNvSpPr txBox="1"/>
          <p:nvPr/>
        </p:nvSpPr>
        <p:spPr>
          <a:xfrm>
            <a:off x="686649" y="1952961"/>
            <a:ext cx="11016000"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US" sz="2800" dirty="0"/>
              <a:t>HB 171 was intended to attract firefighters to volunteer companies. </a:t>
            </a:r>
            <a:r>
              <a:rPr sz="2800" dirty="0"/>
              <a:t>The Wilmington fire department does not have any volunteer </a:t>
            </a:r>
            <a:r>
              <a:rPr lang="en-US" sz="2800" dirty="0"/>
              <a:t>positions</a:t>
            </a:r>
            <a:r>
              <a:rPr sz="2800" dirty="0"/>
              <a:t>.</a:t>
            </a:r>
            <a:r>
              <a:rPr lang="en-US" sz="2800" dirty="0"/>
              <a:t> </a:t>
            </a:r>
            <a:r>
              <a:rPr sz="2800" dirty="0"/>
              <a:t>The Department is unaware of any students who have contacted </a:t>
            </a:r>
            <a:r>
              <a:rPr lang="en-US" sz="2800" dirty="0"/>
              <a:t>the Department regarding</a:t>
            </a:r>
            <a:r>
              <a:rPr sz="2800" dirty="0"/>
              <a:t> volunteer programs.</a:t>
            </a:r>
            <a:endParaRPr lang="en-US" sz="2800" dirty="0"/>
          </a:p>
          <a:p>
            <a:pPr marL="457200" indent="-457200">
              <a:buFont typeface="Arial" panose="020B0604020202020204" pitchFamily="34" charset="0"/>
              <a:buChar char="•"/>
            </a:pPr>
            <a:endParaRPr sz="2800" dirty="0"/>
          </a:p>
          <a:p>
            <a:pPr marL="457200" indent="-457200">
              <a:buFont typeface="Arial" panose="020B0604020202020204" pitchFamily="34" charset="0"/>
              <a:buChar char="•"/>
            </a:pPr>
            <a:r>
              <a:rPr sz="2800" dirty="0"/>
              <a:t>The Department has allocated </a:t>
            </a:r>
            <a:r>
              <a:rPr lang="en-US" sz="2800" dirty="0"/>
              <a:t>$</a:t>
            </a:r>
            <a:r>
              <a:rPr sz="2800" dirty="0"/>
              <a:t>10K </a:t>
            </a:r>
            <a:r>
              <a:rPr lang="en-US" sz="2800" dirty="0"/>
              <a:t>to the Explorers program in the budget</a:t>
            </a:r>
            <a:r>
              <a:rPr sz="2800" dirty="0"/>
              <a:t>.  We have approximately 10 former explorers </a:t>
            </a:r>
            <a:r>
              <a:rPr lang="en-US" sz="2800" dirty="0"/>
              <a:t>who</a:t>
            </a:r>
            <a:r>
              <a:rPr sz="2800" dirty="0"/>
              <a:t> became firefighters.</a:t>
            </a:r>
          </a:p>
          <a:p>
            <a:endParaRPr dirty="0"/>
          </a:p>
          <a:p>
            <a:endParaRPr dirty="0"/>
          </a:p>
        </p:txBody>
      </p:sp>
    </p:spTree>
    <p:extLst>
      <p:ext uri="{BB962C8B-B14F-4D97-AF65-F5344CB8AC3E}">
        <p14:creationId xmlns:p14="http://schemas.microsoft.com/office/powerpoint/2010/main" val="903907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normAutofit/>
          </a:bodyPr>
          <a:lstStyle/>
          <a:p>
            <a:r>
              <a:rPr dirty="0"/>
              <a:t>Discuss the planned use for ~$189K budgeted in the Consultants account category. </a:t>
            </a:r>
          </a:p>
          <a:p>
            <a:pPr marL="0" indent="0">
              <a:buNone/>
            </a:pPr>
            <a:endParaRPr dirty="0"/>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vert="horz" lIns="91440" tIns="45720" rIns="91440" bIns="45720" rtlCol="0" anchor="t">
            <a:normAutofit lnSpcReduction="10000"/>
          </a:bodyPr>
          <a:lstStyle/>
          <a:p>
            <a:r>
              <a:t>Question 8. </a:t>
            </a:r>
          </a:p>
        </p:txBody>
      </p:sp>
    </p:spTree>
    <p:extLst>
      <p:ext uri="{BB962C8B-B14F-4D97-AF65-F5344CB8AC3E}">
        <p14:creationId xmlns:p14="http://schemas.microsoft.com/office/powerpoint/2010/main" val="1026232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9997EF-9B52-F996-2839-5B829825FF89}"/>
              </a:ext>
            </a:extLst>
          </p:cNvPr>
          <p:cNvSpPr>
            <a:spLocks noGrp="1"/>
          </p:cNvSpPr>
          <p:nvPr>
            <p:ph sz="half" idx="2"/>
          </p:nvPr>
        </p:nvSpPr>
        <p:spPr>
          <a:xfrm>
            <a:off x="280281" y="1960098"/>
            <a:ext cx="11179797" cy="4577226"/>
          </a:xfrm>
        </p:spPr>
        <p:txBody>
          <a:bodyPr>
            <a:normAutofit/>
          </a:bodyPr>
          <a:lstStyle/>
          <a:p>
            <a:r>
              <a:rPr lang="en-US" dirty="0"/>
              <a:t>$53,750 for Cardio Kinetics (added in recruit class + additional firefighters)</a:t>
            </a:r>
          </a:p>
          <a:p>
            <a:r>
              <a:rPr lang="en-US" dirty="0"/>
              <a:t>$15,000 for Fire Engineering, Continuing Education for EMT Certifications.</a:t>
            </a:r>
          </a:p>
          <a:p>
            <a:r>
              <a:rPr lang="en-US" dirty="0"/>
              <a:t>$120,000 requested for Plans Examiner</a:t>
            </a:r>
            <a:endParaRPr dirty="0"/>
          </a:p>
        </p:txBody>
      </p:sp>
      <p:sp>
        <p:nvSpPr>
          <p:cNvPr id="3" name="Content Placeholder 2">
            <a:extLst>
              <a:ext uri="{FF2B5EF4-FFF2-40B4-BE49-F238E27FC236}">
                <a16:creationId xmlns:a16="http://schemas.microsoft.com/office/drawing/2014/main" id="{415DAF9E-6B21-6BF0-C48D-826F4723C682}"/>
              </a:ext>
            </a:extLst>
          </p:cNvPr>
          <p:cNvSpPr>
            <a:spLocks noGrp="1"/>
          </p:cNvSpPr>
          <p:nvPr>
            <p:ph sz="half" idx="13"/>
          </p:nvPr>
        </p:nvSpPr>
        <p:spPr/>
        <p:txBody>
          <a:bodyPr vert="horz" lIns="91440" tIns="45720" rIns="91440" bIns="45720" rtlCol="0" anchor="t">
            <a:normAutofit lnSpcReduction="10000"/>
          </a:bodyPr>
          <a:lstStyle/>
          <a:p>
            <a:r>
              <a:t>Question 8 Answer</a:t>
            </a:r>
          </a:p>
        </p:txBody>
      </p:sp>
    </p:spTree>
    <p:extLst>
      <p:ext uri="{BB962C8B-B14F-4D97-AF65-F5344CB8AC3E}">
        <p14:creationId xmlns:p14="http://schemas.microsoft.com/office/powerpoint/2010/main" val="4057053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1024-CFEA-B28C-6568-BE8E001C9F1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2A5A17-AF2E-2A3F-255E-F86ABEACC69D}"/>
              </a:ext>
            </a:extLst>
          </p:cNvPr>
          <p:cNvSpPr>
            <a:spLocks noGrp="1"/>
          </p:cNvSpPr>
          <p:nvPr>
            <p:ph sz="half" idx="2"/>
          </p:nvPr>
        </p:nvSpPr>
        <p:spPr>
          <a:xfrm>
            <a:off x="188911" y="1819422"/>
            <a:ext cx="10971458" cy="4421944"/>
          </a:xfrm>
        </p:spPr>
        <p:txBody>
          <a:bodyPr>
            <a:normAutofit/>
          </a:bodyPr>
          <a:lstStyle/>
          <a:p>
            <a:r>
              <a:rPr dirty="0"/>
              <a:t>Discuss any current vacant positions. </a:t>
            </a:r>
          </a:p>
          <a:p>
            <a:r>
              <a:rPr dirty="0"/>
              <a:t>a) Specify duration of the vacancy. </a:t>
            </a:r>
          </a:p>
          <a:p>
            <a:r>
              <a:rPr dirty="0"/>
              <a:t>b) Specify timeframe for filling position. </a:t>
            </a:r>
          </a:p>
          <a:p>
            <a:endParaRPr dirty="0"/>
          </a:p>
          <a:p>
            <a:pPr marL="0" indent="0">
              <a:buNone/>
            </a:pPr>
            <a:endParaRPr dirty="0"/>
          </a:p>
        </p:txBody>
      </p:sp>
      <p:sp>
        <p:nvSpPr>
          <p:cNvPr id="3" name="Content Placeholder 2">
            <a:extLst>
              <a:ext uri="{FF2B5EF4-FFF2-40B4-BE49-F238E27FC236}">
                <a16:creationId xmlns:a16="http://schemas.microsoft.com/office/drawing/2014/main" id="{9070D520-A668-50E3-DDBB-4E14C7665902}"/>
              </a:ext>
            </a:extLst>
          </p:cNvPr>
          <p:cNvSpPr>
            <a:spLocks noGrp="1"/>
          </p:cNvSpPr>
          <p:nvPr>
            <p:ph sz="half" idx="13"/>
          </p:nvPr>
        </p:nvSpPr>
        <p:spPr/>
        <p:txBody>
          <a:bodyPr vert="horz" lIns="91440" tIns="45720" rIns="91440" bIns="45720" rtlCol="0" anchor="t">
            <a:normAutofit lnSpcReduction="10000"/>
          </a:bodyPr>
          <a:lstStyle/>
          <a:p>
            <a:r>
              <a:t>Question 9. </a:t>
            </a:r>
          </a:p>
        </p:txBody>
      </p:sp>
    </p:spTree>
    <p:extLst>
      <p:ext uri="{BB962C8B-B14F-4D97-AF65-F5344CB8AC3E}">
        <p14:creationId xmlns:p14="http://schemas.microsoft.com/office/powerpoint/2010/main" val="3182016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413E5-4422-CC53-D8CF-5B161F9D6E3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F081D8-7091-F74C-4A6F-6C63AEEE9552}"/>
              </a:ext>
            </a:extLst>
          </p:cNvPr>
          <p:cNvSpPr>
            <a:spLocks noGrp="1"/>
          </p:cNvSpPr>
          <p:nvPr>
            <p:ph sz="half" idx="2"/>
          </p:nvPr>
        </p:nvSpPr>
        <p:spPr/>
        <p:txBody>
          <a:bodyPr/>
          <a:lstStyle/>
          <a:p>
            <a:r>
              <a:t>Currently we have 11 vacancies that will be filled on April 27th</a:t>
            </a:r>
          </a:p>
          <a:p>
            <a:endParaRPr/>
          </a:p>
        </p:txBody>
      </p:sp>
      <p:sp>
        <p:nvSpPr>
          <p:cNvPr id="3" name="Content Placeholder 2">
            <a:extLst>
              <a:ext uri="{FF2B5EF4-FFF2-40B4-BE49-F238E27FC236}">
                <a16:creationId xmlns:a16="http://schemas.microsoft.com/office/drawing/2014/main" id="{5DEA8736-260F-3B86-AA4A-55F384E90C0D}"/>
              </a:ext>
            </a:extLst>
          </p:cNvPr>
          <p:cNvSpPr>
            <a:spLocks noGrp="1"/>
          </p:cNvSpPr>
          <p:nvPr>
            <p:ph sz="half" idx="13"/>
          </p:nvPr>
        </p:nvSpPr>
        <p:spPr/>
        <p:txBody>
          <a:bodyPr vert="horz" lIns="91440" tIns="45720" rIns="91440" bIns="45720" rtlCol="0" anchor="t">
            <a:normAutofit lnSpcReduction="10000"/>
          </a:bodyPr>
          <a:lstStyle/>
          <a:p>
            <a:r>
              <a:t>Question 9 Answer</a:t>
            </a:r>
          </a:p>
        </p:txBody>
      </p:sp>
    </p:spTree>
    <p:extLst>
      <p:ext uri="{BB962C8B-B14F-4D97-AF65-F5344CB8AC3E}">
        <p14:creationId xmlns:p14="http://schemas.microsoft.com/office/powerpoint/2010/main" val="2205676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921BA-A4D9-4B3E-828C-B90528084AFD}"/>
              </a:ext>
            </a:extLst>
          </p:cNvPr>
          <p:cNvSpPr>
            <a:spLocks noGrp="1"/>
          </p:cNvSpPr>
          <p:nvPr>
            <p:ph sz="half" idx="2"/>
          </p:nvPr>
        </p:nvSpPr>
        <p:spPr>
          <a:xfrm>
            <a:off x="188910" y="1852093"/>
            <a:ext cx="11074835" cy="4482791"/>
          </a:xfrm>
        </p:spPr>
        <p:txBody>
          <a:bodyPr>
            <a:normAutofit/>
          </a:bodyPr>
          <a:lstStyle/>
          <a:p>
            <a:r>
              <a:rPr dirty="0"/>
              <a:t>Discuss the Department’s Authorized Strength. </a:t>
            </a:r>
          </a:p>
          <a:p>
            <a:endParaRPr dirty="0"/>
          </a:p>
          <a:p>
            <a:r>
              <a:rPr dirty="0"/>
              <a:t>a) Specify FY27 Proposed Authorized Strength. </a:t>
            </a:r>
          </a:p>
          <a:p>
            <a:r>
              <a:rPr dirty="0"/>
              <a:t>b) Specify FY26 Actual Authorized Strength (vacancies, military leave, etc.). </a:t>
            </a:r>
          </a:p>
          <a:p>
            <a:r>
              <a:rPr dirty="0"/>
              <a:t>c) How many personnel will be eligible for retirement in FY 2027 </a:t>
            </a:r>
          </a:p>
          <a:p>
            <a:r>
              <a:rPr dirty="0"/>
              <a:t>d) Share the demographics for the authorized strength (race, gender, and age) </a:t>
            </a:r>
          </a:p>
          <a:p>
            <a:endParaRPr dirty="0"/>
          </a:p>
          <a:p>
            <a:endParaRPr dirty="0"/>
          </a:p>
        </p:txBody>
      </p:sp>
      <p:sp>
        <p:nvSpPr>
          <p:cNvPr id="3" name="Content Placeholder 2">
            <a:extLst>
              <a:ext uri="{FF2B5EF4-FFF2-40B4-BE49-F238E27FC236}">
                <a16:creationId xmlns:a16="http://schemas.microsoft.com/office/drawing/2014/main" id="{F5E9D1F7-7D7F-44A5-BD1E-F5CE873F9D9B}"/>
              </a:ext>
            </a:extLst>
          </p:cNvPr>
          <p:cNvSpPr>
            <a:spLocks noGrp="1"/>
          </p:cNvSpPr>
          <p:nvPr>
            <p:ph sz="half" idx="13"/>
          </p:nvPr>
        </p:nvSpPr>
        <p:spPr/>
        <p:txBody>
          <a:bodyPr>
            <a:normAutofit lnSpcReduction="10000"/>
          </a:bodyPr>
          <a:lstStyle/>
          <a:p>
            <a:r>
              <a:t>Question 10. </a:t>
            </a:r>
          </a:p>
        </p:txBody>
      </p:sp>
    </p:spTree>
    <p:extLst>
      <p:ext uri="{BB962C8B-B14F-4D97-AF65-F5344CB8AC3E}">
        <p14:creationId xmlns:p14="http://schemas.microsoft.com/office/powerpoint/2010/main" val="3450035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normAutofit/>
          </a:bodyPr>
          <a:lstStyle/>
          <a:p>
            <a:pPr marL="514350" indent="-514350">
              <a:buFont typeface="+mj-lt"/>
              <a:buAutoNum type="alphaLcPeriod"/>
            </a:pPr>
            <a:r>
              <a:rPr dirty="0"/>
              <a:t>FY27</a:t>
            </a:r>
            <a:r>
              <a:rPr lang="en-US" dirty="0"/>
              <a:t> authorized strength:</a:t>
            </a:r>
            <a:r>
              <a:rPr dirty="0"/>
              <a:t> 198</a:t>
            </a:r>
          </a:p>
          <a:p>
            <a:pPr marL="514350" indent="-514350">
              <a:buFont typeface="+mj-lt"/>
              <a:buAutoNum type="alphaLcPeriod"/>
            </a:pPr>
            <a:r>
              <a:rPr dirty="0"/>
              <a:t>FY26 </a:t>
            </a:r>
            <a:r>
              <a:rPr lang="en-US" dirty="0"/>
              <a:t>current strength: 175 (</a:t>
            </a:r>
            <a:r>
              <a:rPr dirty="0"/>
              <a:t>186</a:t>
            </a:r>
            <a:r>
              <a:rPr lang="en-US" dirty="0"/>
              <a:t> authorized)</a:t>
            </a:r>
            <a:endParaRPr dirty="0"/>
          </a:p>
          <a:p>
            <a:pPr marL="514350" indent="-514350">
              <a:buFont typeface="+mj-lt"/>
              <a:buAutoNum type="alphaLcPeriod"/>
            </a:pPr>
            <a:r>
              <a:rPr dirty="0"/>
              <a:t>33 firefighters are eligible for retirement.</a:t>
            </a:r>
          </a:p>
          <a:p>
            <a:pPr marL="0" indent="0">
              <a:buNone/>
            </a:pPr>
            <a:endParaRPr dirty="0"/>
          </a:p>
          <a:p>
            <a:endParaRPr dirty="0"/>
          </a:p>
          <a:p>
            <a:endParaRPr dirty="0"/>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10. Answer</a:t>
            </a:r>
          </a:p>
        </p:txBody>
      </p:sp>
    </p:spTree>
    <p:extLst>
      <p:ext uri="{BB962C8B-B14F-4D97-AF65-F5344CB8AC3E}">
        <p14:creationId xmlns:p14="http://schemas.microsoft.com/office/powerpoint/2010/main" val="2320738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A801-DFD9-9762-2684-0C3ED641DC3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8162D7-A2A3-73FE-37AB-9F61E41967AB}"/>
              </a:ext>
            </a:extLst>
          </p:cNvPr>
          <p:cNvSpPr>
            <a:spLocks noGrp="1"/>
          </p:cNvSpPr>
          <p:nvPr>
            <p:ph sz="half" idx="2"/>
          </p:nvPr>
        </p:nvSpPr>
        <p:spPr>
          <a:xfrm>
            <a:off x="188911" y="1819422"/>
            <a:ext cx="10971458" cy="4421944"/>
          </a:xfrm>
        </p:spPr>
        <p:txBody>
          <a:bodyPr>
            <a:normAutofit/>
          </a:bodyPr>
          <a:lstStyle/>
          <a:p>
            <a:pPr marL="0" indent="0">
              <a:buNone/>
            </a:pPr>
            <a:endParaRPr dirty="0"/>
          </a:p>
          <a:p>
            <a:endParaRPr dirty="0"/>
          </a:p>
          <a:p>
            <a:endParaRPr dirty="0"/>
          </a:p>
        </p:txBody>
      </p:sp>
      <p:sp>
        <p:nvSpPr>
          <p:cNvPr id="3" name="Content Placeholder 2">
            <a:extLst>
              <a:ext uri="{FF2B5EF4-FFF2-40B4-BE49-F238E27FC236}">
                <a16:creationId xmlns:a16="http://schemas.microsoft.com/office/drawing/2014/main" id="{EBC5804A-E27E-C411-4CE7-451F998A6684}"/>
              </a:ext>
            </a:extLst>
          </p:cNvPr>
          <p:cNvSpPr>
            <a:spLocks noGrp="1"/>
          </p:cNvSpPr>
          <p:nvPr>
            <p:ph sz="half" idx="13"/>
          </p:nvPr>
        </p:nvSpPr>
        <p:spPr/>
        <p:txBody>
          <a:bodyPr>
            <a:normAutofit lnSpcReduction="10000"/>
          </a:bodyPr>
          <a:lstStyle/>
          <a:p>
            <a:r>
              <a:t>Question 10. Answer</a:t>
            </a:r>
          </a:p>
        </p:txBody>
      </p:sp>
      <p:sp>
        <p:nvSpPr>
          <p:cNvPr id="4" name="Title 1">
            <a:extLst>
              <a:ext uri="{FF2B5EF4-FFF2-40B4-BE49-F238E27FC236}">
                <a16:creationId xmlns:a16="http://schemas.microsoft.com/office/drawing/2014/main" id="{41A0F8AB-E3C0-4EAA-6E5E-7625D10E20B4}"/>
              </a:ext>
            </a:extLst>
          </p:cNvPr>
          <p:cNvSpPr txBox="1">
            <a:spLocks/>
          </p:cNvSpPr>
          <p:nvPr/>
        </p:nvSpPr>
        <p:spPr>
          <a:xfrm>
            <a:off x="0" y="1563284"/>
            <a:ext cx="121920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Gender Breakdown</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graphicFrame>
        <p:nvGraphicFramePr>
          <p:cNvPr id="5" name="Table 4">
            <a:extLst>
              <a:ext uri="{FF2B5EF4-FFF2-40B4-BE49-F238E27FC236}">
                <a16:creationId xmlns:a16="http://schemas.microsoft.com/office/drawing/2014/main" id="{1941B045-8281-F8E8-9B0A-D8B3F67CC247}"/>
              </a:ext>
            </a:extLst>
          </p:cNvPr>
          <p:cNvGraphicFramePr>
            <a:graphicFrameLocks noGrp="1"/>
          </p:cNvGraphicFramePr>
          <p:nvPr>
            <p:extLst>
              <p:ext uri="{D42A27DB-BD31-4B8C-83A1-F6EECF244321}">
                <p14:modId xmlns:p14="http://schemas.microsoft.com/office/powerpoint/2010/main" val="845818884"/>
              </p:ext>
            </p:extLst>
          </p:nvPr>
        </p:nvGraphicFramePr>
        <p:xfrm>
          <a:off x="2197510" y="2863161"/>
          <a:ext cx="7433770" cy="1726887"/>
        </p:xfrm>
        <a:graphic>
          <a:graphicData uri="http://schemas.openxmlformats.org/drawingml/2006/table">
            <a:tbl>
              <a:tblPr firstRow="1" bandRow="1">
                <a:tableStyleId>{5C22544A-7EE6-4342-B048-85BDC9FD1C3A}</a:tableStyleId>
              </a:tblPr>
              <a:tblGrid>
                <a:gridCol w="3716885">
                  <a:extLst>
                    <a:ext uri="{9D8B030D-6E8A-4147-A177-3AD203B41FA5}">
                      <a16:colId xmlns:a16="http://schemas.microsoft.com/office/drawing/2014/main" val="20000"/>
                    </a:ext>
                  </a:extLst>
                </a:gridCol>
                <a:gridCol w="3716885">
                  <a:extLst>
                    <a:ext uri="{9D8B030D-6E8A-4147-A177-3AD203B41FA5}">
                      <a16:colId xmlns:a16="http://schemas.microsoft.com/office/drawing/2014/main" val="20001"/>
                    </a:ext>
                  </a:extLst>
                </a:gridCol>
              </a:tblGrid>
              <a:tr h="575629">
                <a:tc>
                  <a:txBody>
                    <a:bodyPr/>
                    <a:lstStyle/>
                    <a:p>
                      <a:r>
                        <a:rPr dirty="0"/>
                        <a:t>Gender</a:t>
                      </a:r>
                    </a:p>
                  </a:txBody>
                  <a:tcPr/>
                </a:tc>
                <a:tc>
                  <a:txBody>
                    <a:bodyPr/>
                    <a:lstStyle/>
                    <a:p>
                      <a:r>
                        <a:t>Count</a:t>
                      </a:r>
                    </a:p>
                  </a:txBody>
                  <a:tcPr/>
                </a:tc>
                <a:extLst>
                  <a:ext uri="{0D108BD9-81ED-4DB2-BD59-A6C34878D82A}">
                    <a16:rowId xmlns:a16="http://schemas.microsoft.com/office/drawing/2014/main" val="10000"/>
                  </a:ext>
                </a:extLst>
              </a:tr>
              <a:tr h="575629">
                <a:tc>
                  <a:txBody>
                    <a:bodyPr/>
                    <a:lstStyle/>
                    <a:p>
                      <a:r>
                        <a:rPr dirty="0"/>
                        <a:t>M</a:t>
                      </a:r>
                      <a:r>
                        <a:rPr lang="en-US" dirty="0"/>
                        <a:t>ale</a:t>
                      </a:r>
                      <a:endParaRPr dirty="0"/>
                    </a:p>
                  </a:txBody>
                  <a:tcPr/>
                </a:tc>
                <a:tc>
                  <a:txBody>
                    <a:bodyPr/>
                    <a:lstStyle/>
                    <a:p>
                      <a:r>
                        <a:rPr dirty="0"/>
                        <a:t>169</a:t>
                      </a:r>
                    </a:p>
                  </a:txBody>
                  <a:tcPr/>
                </a:tc>
                <a:extLst>
                  <a:ext uri="{0D108BD9-81ED-4DB2-BD59-A6C34878D82A}">
                    <a16:rowId xmlns:a16="http://schemas.microsoft.com/office/drawing/2014/main" val="10001"/>
                  </a:ext>
                </a:extLst>
              </a:tr>
              <a:tr h="575629">
                <a:tc>
                  <a:txBody>
                    <a:bodyPr/>
                    <a:lstStyle/>
                    <a:p>
                      <a:r>
                        <a:rPr dirty="0"/>
                        <a:t>F</a:t>
                      </a:r>
                      <a:r>
                        <a:rPr lang="en-US" dirty="0"/>
                        <a:t>emale</a:t>
                      </a:r>
                      <a:endParaRPr dirty="0"/>
                    </a:p>
                  </a:txBody>
                  <a:tcPr/>
                </a:tc>
                <a:tc>
                  <a:txBody>
                    <a:bodyPr/>
                    <a:lstStyle/>
                    <a:p>
                      <a:r>
                        <a:rPr dirty="0"/>
                        <a:t>9</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31831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4FD9D-18A1-A037-271B-E7CA542AD4A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D68B10-3C65-51CA-2647-CCDC22F4E249}"/>
              </a:ext>
            </a:extLst>
          </p:cNvPr>
          <p:cNvSpPr>
            <a:spLocks noGrp="1"/>
          </p:cNvSpPr>
          <p:nvPr>
            <p:ph sz="half" idx="2"/>
          </p:nvPr>
        </p:nvSpPr>
        <p:spPr>
          <a:xfrm>
            <a:off x="188911" y="1819422"/>
            <a:ext cx="10971458" cy="4421944"/>
          </a:xfrm>
        </p:spPr>
        <p:txBody>
          <a:bodyPr>
            <a:normAutofit/>
          </a:bodyPr>
          <a:lstStyle/>
          <a:p>
            <a:pPr marL="0" indent="0">
              <a:buNone/>
            </a:pPr>
            <a:endParaRPr dirty="0"/>
          </a:p>
          <a:p>
            <a:endParaRPr dirty="0"/>
          </a:p>
          <a:p>
            <a:endParaRPr dirty="0"/>
          </a:p>
        </p:txBody>
      </p:sp>
      <p:sp>
        <p:nvSpPr>
          <p:cNvPr id="3" name="Content Placeholder 2">
            <a:extLst>
              <a:ext uri="{FF2B5EF4-FFF2-40B4-BE49-F238E27FC236}">
                <a16:creationId xmlns:a16="http://schemas.microsoft.com/office/drawing/2014/main" id="{F95457AD-FA98-D1BA-6116-58ED2776D5AB}"/>
              </a:ext>
            </a:extLst>
          </p:cNvPr>
          <p:cNvSpPr>
            <a:spLocks noGrp="1"/>
          </p:cNvSpPr>
          <p:nvPr>
            <p:ph sz="half" idx="13"/>
          </p:nvPr>
        </p:nvSpPr>
        <p:spPr/>
        <p:txBody>
          <a:bodyPr>
            <a:normAutofit lnSpcReduction="10000"/>
          </a:bodyPr>
          <a:lstStyle/>
          <a:p>
            <a:r>
              <a:t>Question 10. Answer</a:t>
            </a:r>
          </a:p>
        </p:txBody>
      </p:sp>
      <p:sp>
        <p:nvSpPr>
          <p:cNvPr id="4" name="Title 1">
            <a:extLst>
              <a:ext uri="{FF2B5EF4-FFF2-40B4-BE49-F238E27FC236}">
                <a16:creationId xmlns:a16="http://schemas.microsoft.com/office/drawing/2014/main" id="{AA4B8DFD-FF58-773B-C83F-84F3998AFD6C}"/>
              </a:ext>
            </a:extLst>
          </p:cNvPr>
          <p:cNvSpPr txBox="1">
            <a:spLocks/>
          </p:cNvSpPr>
          <p:nvPr/>
        </p:nvSpPr>
        <p:spPr>
          <a:xfrm>
            <a:off x="0" y="1563284"/>
            <a:ext cx="121920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Race Breakdown</a:t>
            </a:r>
          </a:p>
        </p:txBody>
      </p:sp>
      <p:graphicFrame>
        <p:nvGraphicFramePr>
          <p:cNvPr id="6" name="Table 5">
            <a:extLst>
              <a:ext uri="{FF2B5EF4-FFF2-40B4-BE49-F238E27FC236}">
                <a16:creationId xmlns:a16="http://schemas.microsoft.com/office/drawing/2014/main" id="{551F18C7-97B4-864C-4C5E-6326E2F8CFD2}"/>
              </a:ext>
            </a:extLst>
          </p:cNvPr>
          <p:cNvGraphicFramePr>
            <a:graphicFrameLocks noGrp="1"/>
          </p:cNvGraphicFramePr>
          <p:nvPr>
            <p:extLst>
              <p:ext uri="{D42A27DB-BD31-4B8C-83A1-F6EECF244321}">
                <p14:modId xmlns:p14="http://schemas.microsoft.com/office/powerpoint/2010/main" val="1569785819"/>
              </p:ext>
            </p:extLst>
          </p:nvPr>
        </p:nvGraphicFramePr>
        <p:xfrm>
          <a:off x="2089355" y="2839904"/>
          <a:ext cx="8229600" cy="36576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22514">
                <a:tc>
                  <a:txBody>
                    <a:bodyPr/>
                    <a:lstStyle/>
                    <a:p>
                      <a:r>
                        <a:t>Race</a:t>
                      </a:r>
                    </a:p>
                  </a:txBody>
                  <a:tcPr/>
                </a:tc>
                <a:tc>
                  <a:txBody>
                    <a:bodyPr/>
                    <a:lstStyle/>
                    <a:p>
                      <a:r>
                        <a:t>Count</a:t>
                      </a:r>
                    </a:p>
                  </a:txBody>
                  <a:tcPr/>
                </a:tc>
                <a:extLst>
                  <a:ext uri="{0D108BD9-81ED-4DB2-BD59-A6C34878D82A}">
                    <a16:rowId xmlns:a16="http://schemas.microsoft.com/office/drawing/2014/main" val="10000"/>
                  </a:ext>
                </a:extLst>
              </a:tr>
              <a:tr h="522514">
                <a:tc>
                  <a:txBody>
                    <a:bodyPr/>
                    <a:lstStyle/>
                    <a:p>
                      <a:r>
                        <a:t>White</a:t>
                      </a:r>
                    </a:p>
                  </a:txBody>
                  <a:tcPr/>
                </a:tc>
                <a:tc>
                  <a:txBody>
                    <a:bodyPr/>
                    <a:lstStyle/>
                    <a:p>
                      <a:r>
                        <a:t>121</a:t>
                      </a:r>
                    </a:p>
                  </a:txBody>
                  <a:tcPr/>
                </a:tc>
                <a:extLst>
                  <a:ext uri="{0D108BD9-81ED-4DB2-BD59-A6C34878D82A}">
                    <a16:rowId xmlns:a16="http://schemas.microsoft.com/office/drawing/2014/main" val="10001"/>
                  </a:ext>
                </a:extLst>
              </a:tr>
              <a:tr h="522514">
                <a:tc>
                  <a:txBody>
                    <a:bodyPr/>
                    <a:lstStyle/>
                    <a:p>
                      <a:r>
                        <a:t>Black or African American</a:t>
                      </a:r>
                    </a:p>
                  </a:txBody>
                  <a:tcPr/>
                </a:tc>
                <a:tc>
                  <a:txBody>
                    <a:bodyPr/>
                    <a:lstStyle/>
                    <a:p>
                      <a:r>
                        <a:t>37</a:t>
                      </a:r>
                    </a:p>
                  </a:txBody>
                  <a:tcPr/>
                </a:tc>
                <a:extLst>
                  <a:ext uri="{0D108BD9-81ED-4DB2-BD59-A6C34878D82A}">
                    <a16:rowId xmlns:a16="http://schemas.microsoft.com/office/drawing/2014/main" val="10002"/>
                  </a:ext>
                </a:extLst>
              </a:tr>
              <a:tr h="522514">
                <a:tc>
                  <a:txBody>
                    <a:bodyPr/>
                    <a:lstStyle/>
                    <a:p>
                      <a:r>
                        <a:t>Hispanic</a:t>
                      </a:r>
                    </a:p>
                  </a:txBody>
                  <a:tcPr/>
                </a:tc>
                <a:tc>
                  <a:txBody>
                    <a:bodyPr/>
                    <a:lstStyle/>
                    <a:p>
                      <a:r>
                        <a:t>15</a:t>
                      </a:r>
                    </a:p>
                  </a:txBody>
                  <a:tcPr/>
                </a:tc>
                <a:extLst>
                  <a:ext uri="{0D108BD9-81ED-4DB2-BD59-A6C34878D82A}">
                    <a16:rowId xmlns:a16="http://schemas.microsoft.com/office/drawing/2014/main" val="10003"/>
                  </a:ext>
                </a:extLst>
              </a:tr>
              <a:tr h="522514">
                <a:tc>
                  <a:txBody>
                    <a:bodyPr/>
                    <a:lstStyle/>
                    <a:p>
                      <a:r>
                        <a:t>Two or More</a:t>
                      </a:r>
                    </a:p>
                  </a:txBody>
                  <a:tcPr/>
                </a:tc>
                <a:tc>
                  <a:txBody>
                    <a:bodyPr/>
                    <a:lstStyle/>
                    <a:p>
                      <a:r>
                        <a:t>3</a:t>
                      </a:r>
                    </a:p>
                  </a:txBody>
                  <a:tcPr/>
                </a:tc>
                <a:extLst>
                  <a:ext uri="{0D108BD9-81ED-4DB2-BD59-A6C34878D82A}">
                    <a16:rowId xmlns:a16="http://schemas.microsoft.com/office/drawing/2014/main" val="10004"/>
                  </a:ext>
                </a:extLst>
              </a:tr>
              <a:tr h="522514">
                <a:tc>
                  <a:txBody>
                    <a:bodyPr/>
                    <a:lstStyle/>
                    <a:p>
                      <a:r>
                        <a:t>Asian</a:t>
                      </a:r>
                    </a:p>
                  </a:txBody>
                  <a:tcPr/>
                </a:tc>
                <a:tc>
                  <a:txBody>
                    <a:bodyPr/>
                    <a:lstStyle/>
                    <a:p>
                      <a:r>
                        <a:t>1</a:t>
                      </a:r>
                    </a:p>
                  </a:txBody>
                  <a:tcPr/>
                </a:tc>
                <a:extLst>
                  <a:ext uri="{0D108BD9-81ED-4DB2-BD59-A6C34878D82A}">
                    <a16:rowId xmlns:a16="http://schemas.microsoft.com/office/drawing/2014/main" val="10005"/>
                  </a:ext>
                </a:extLst>
              </a:tr>
              <a:tr h="522516">
                <a:tc>
                  <a:txBody>
                    <a:bodyPr/>
                    <a:lstStyle/>
                    <a:p>
                      <a:r>
                        <a:t>Unspecified</a:t>
                      </a:r>
                    </a:p>
                  </a:txBody>
                  <a:tcPr/>
                </a:tc>
                <a:tc>
                  <a:txBody>
                    <a:bodyPr/>
                    <a:lstStyle/>
                    <a:p>
                      <a:r>
                        <a:rPr dirty="0"/>
                        <a:t>1</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46554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813E-7013-6FB7-F94B-DA41A8CEF3D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426313-FDA6-B432-FC59-F5A078DBE49C}"/>
              </a:ext>
            </a:extLst>
          </p:cNvPr>
          <p:cNvSpPr>
            <a:spLocks noGrp="1"/>
          </p:cNvSpPr>
          <p:nvPr>
            <p:ph sz="half" idx="2"/>
          </p:nvPr>
        </p:nvSpPr>
        <p:spPr>
          <a:xfrm>
            <a:off x="188911" y="1819422"/>
            <a:ext cx="10971458" cy="4421944"/>
          </a:xfrm>
        </p:spPr>
        <p:txBody>
          <a:bodyPr>
            <a:normAutofit/>
          </a:bodyPr>
          <a:lstStyle/>
          <a:p>
            <a:pPr marL="0" indent="0">
              <a:buNone/>
            </a:pPr>
            <a:endParaRPr dirty="0"/>
          </a:p>
          <a:p>
            <a:endParaRPr dirty="0"/>
          </a:p>
          <a:p>
            <a:endParaRPr dirty="0"/>
          </a:p>
        </p:txBody>
      </p:sp>
      <p:sp>
        <p:nvSpPr>
          <p:cNvPr id="3" name="Content Placeholder 2">
            <a:extLst>
              <a:ext uri="{FF2B5EF4-FFF2-40B4-BE49-F238E27FC236}">
                <a16:creationId xmlns:a16="http://schemas.microsoft.com/office/drawing/2014/main" id="{073C2301-E371-C0D7-290D-7FD0CD2701D3}"/>
              </a:ext>
            </a:extLst>
          </p:cNvPr>
          <p:cNvSpPr>
            <a:spLocks noGrp="1"/>
          </p:cNvSpPr>
          <p:nvPr>
            <p:ph sz="half" idx="13"/>
          </p:nvPr>
        </p:nvSpPr>
        <p:spPr/>
        <p:txBody>
          <a:bodyPr>
            <a:normAutofit lnSpcReduction="10000"/>
          </a:bodyPr>
          <a:lstStyle/>
          <a:p>
            <a:r>
              <a:t>Question 10. Answer</a:t>
            </a:r>
          </a:p>
        </p:txBody>
      </p:sp>
      <p:sp>
        <p:nvSpPr>
          <p:cNvPr id="4" name="Title 1">
            <a:extLst>
              <a:ext uri="{FF2B5EF4-FFF2-40B4-BE49-F238E27FC236}">
                <a16:creationId xmlns:a16="http://schemas.microsoft.com/office/drawing/2014/main" id="{0D46A954-B753-A8CF-3C3F-FD6DA5DA67F4}"/>
              </a:ext>
            </a:extLst>
          </p:cNvPr>
          <p:cNvSpPr txBox="1">
            <a:spLocks/>
          </p:cNvSpPr>
          <p:nvPr/>
        </p:nvSpPr>
        <p:spPr>
          <a:xfrm>
            <a:off x="0" y="1563284"/>
            <a:ext cx="121920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Age Group Breakdown</a:t>
            </a:r>
          </a:p>
        </p:txBody>
      </p:sp>
      <p:graphicFrame>
        <p:nvGraphicFramePr>
          <p:cNvPr id="5" name="Table 4">
            <a:extLst>
              <a:ext uri="{FF2B5EF4-FFF2-40B4-BE49-F238E27FC236}">
                <a16:creationId xmlns:a16="http://schemas.microsoft.com/office/drawing/2014/main" id="{37437FD9-9816-698E-CCFD-51CD31C0C441}"/>
              </a:ext>
            </a:extLst>
          </p:cNvPr>
          <p:cNvGraphicFramePr>
            <a:graphicFrameLocks noGrp="1"/>
          </p:cNvGraphicFramePr>
          <p:nvPr>
            <p:extLst>
              <p:ext uri="{D42A27DB-BD31-4B8C-83A1-F6EECF244321}">
                <p14:modId xmlns:p14="http://schemas.microsoft.com/office/powerpoint/2010/main" val="3306788953"/>
              </p:ext>
            </p:extLst>
          </p:nvPr>
        </p:nvGraphicFramePr>
        <p:xfrm>
          <a:off x="1981200" y="2863161"/>
          <a:ext cx="8229600" cy="36576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22514">
                <a:tc>
                  <a:txBody>
                    <a:bodyPr/>
                    <a:lstStyle/>
                    <a:p>
                      <a:r>
                        <a:t>Age_Group</a:t>
                      </a:r>
                    </a:p>
                  </a:txBody>
                  <a:tcPr/>
                </a:tc>
                <a:tc>
                  <a:txBody>
                    <a:bodyPr/>
                    <a:lstStyle/>
                    <a:p>
                      <a:r>
                        <a:t>Count</a:t>
                      </a:r>
                    </a:p>
                  </a:txBody>
                  <a:tcPr/>
                </a:tc>
                <a:extLst>
                  <a:ext uri="{0D108BD9-81ED-4DB2-BD59-A6C34878D82A}">
                    <a16:rowId xmlns:a16="http://schemas.microsoft.com/office/drawing/2014/main" val="10000"/>
                  </a:ext>
                </a:extLst>
              </a:tr>
              <a:tr h="522514">
                <a:tc>
                  <a:txBody>
                    <a:bodyPr/>
                    <a:lstStyle/>
                    <a:p>
                      <a:r>
                        <a:rPr dirty="0"/>
                        <a:t>&lt;25</a:t>
                      </a:r>
                    </a:p>
                  </a:txBody>
                  <a:tcPr/>
                </a:tc>
                <a:tc>
                  <a:txBody>
                    <a:bodyPr/>
                    <a:lstStyle/>
                    <a:p>
                      <a:r>
                        <a:t>25</a:t>
                      </a:r>
                    </a:p>
                  </a:txBody>
                  <a:tcPr/>
                </a:tc>
                <a:extLst>
                  <a:ext uri="{0D108BD9-81ED-4DB2-BD59-A6C34878D82A}">
                    <a16:rowId xmlns:a16="http://schemas.microsoft.com/office/drawing/2014/main" val="10001"/>
                  </a:ext>
                </a:extLst>
              </a:tr>
              <a:tr h="522514">
                <a:tc>
                  <a:txBody>
                    <a:bodyPr/>
                    <a:lstStyle/>
                    <a:p>
                      <a:r>
                        <a:t>25-34</a:t>
                      </a:r>
                    </a:p>
                  </a:txBody>
                  <a:tcPr/>
                </a:tc>
                <a:tc>
                  <a:txBody>
                    <a:bodyPr/>
                    <a:lstStyle/>
                    <a:p>
                      <a:r>
                        <a:t>51</a:t>
                      </a:r>
                    </a:p>
                  </a:txBody>
                  <a:tcPr/>
                </a:tc>
                <a:extLst>
                  <a:ext uri="{0D108BD9-81ED-4DB2-BD59-A6C34878D82A}">
                    <a16:rowId xmlns:a16="http://schemas.microsoft.com/office/drawing/2014/main" val="10002"/>
                  </a:ext>
                </a:extLst>
              </a:tr>
              <a:tr h="522514">
                <a:tc>
                  <a:txBody>
                    <a:bodyPr/>
                    <a:lstStyle/>
                    <a:p>
                      <a:r>
                        <a:t>35-44</a:t>
                      </a:r>
                    </a:p>
                  </a:txBody>
                  <a:tcPr/>
                </a:tc>
                <a:tc>
                  <a:txBody>
                    <a:bodyPr/>
                    <a:lstStyle/>
                    <a:p>
                      <a:r>
                        <a:t>51</a:t>
                      </a:r>
                    </a:p>
                  </a:txBody>
                  <a:tcPr/>
                </a:tc>
                <a:extLst>
                  <a:ext uri="{0D108BD9-81ED-4DB2-BD59-A6C34878D82A}">
                    <a16:rowId xmlns:a16="http://schemas.microsoft.com/office/drawing/2014/main" val="10003"/>
                  </a:ext>
                </a:extLst>
              </a:tr>
              <a:tr h="522514">
                <a:tc>
                  <a:txBody>
                    <a:bodyPr/>
                    <a:lstStyle/>
                    <a:p>
                      <a:r>
                        <a:t>45-54</a:t>
                      </a:r>
                    </a:p>
                  </a:txBody>
                  <a:tcPr/>
                </a:tc>
                <a:tc>
                  <a:txBody>
                    <a:bodyPr/>
                    <a:lstStyle/>
                    <a:p>
                      <a:r>
                        <a:t>35</a:t>
                      </a:r>
                    </a:p>
                  </a:txBody>
                  <a:tcPr/>
                </a:tc>
                <a:extLst>
                  <a:ext uri="{0D108BD9-81ED-4DB2-BD59-A6C34878D82A}">
                    <a16:rowId xmlns:a16="http://schemas.microsoft.com/office/drawing/2014/main" val="10004"/>
                  </a:ext>
                </a:extLst>
              </a:tr>
              <a:tr h="522514">
                <a:tc>
                  <a:txBody>
                    <a:bodyPr/>
                    <a:lstStyle/>
                    <a:p>
                      <a:r>
                        <a:t>55-64</a:t>
                      </a:r>
                    </a:p>
                  </a:txBody>
                  <a:tcPr/>
                </a:tc>
                <a:tc>
                  <a:txBody>
                    <a:bodyPr/>
                    <a:lstStyle/>
                    <a:p>
                      <a:r>
                        <a:t>16</a:t>
                      </a:r>
                    </a:p>
                  </a:txBody>
                  <a:tcPr/>
                </a:tc>
                <a:extLst>
                  <a:ext uri="{0D108BD9-81ED-4DB2-BD59-A6C34878D82A}">
                    <a16:rowId xmlns:a16="http://schemas.microsoft.com/office/drawing/2014/main" val="10005"/>
                  </a:ext>
                </a:extLst>
              </a:tr>
              <a:tr h="522516">
                <a:tc>
                  <a:txBody>
                    <a:bodyPr/>
                    <a:lstStyle/>
                    <a:p>
                      <a:r>
                        <a:t>65+</a:t>
                      </a:r>
                    </a:p>
                  </a:txBody>
                  <a:tcPr/>
                </a:tc>
                <a:tc>
                  <a:txBody>
                    <a:bodyPr/>
                    <a:lstStyle/>
                    <a:p>
                      <a:r>
                        <a:rPr dirty="0"/>
                        <a:t>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57971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lstStyle/>
          <a:p>
            <a:r>
              <a:t>Discuss the available amount of State Grant in Aid Funds remaining and amount of funding anticipated for FY2027.</a:t>
            </a:r>
          </a:p>
          <a:p>
            <a:endParaRPr/>
          </a:p>
          <a:p>
            <a:r>
              <a:t>a) Specify the planned use of remaining funds, </a:t>
            </a:r>
          </a:p>
          <a:p>
            <a:endParaRPr/>
          </a:p>
          <a:p>
            <a:endParaRPr/>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11. </a:t>
            </a:r>
          </a:p>
        </p:txBody>
      </p:sp>
    </p:spTree>
    <p:extLst>
      <p:ext uri="{BB962C8B-B14F-4D97-AF65-F5344CB8AC3E}">
        <p14:creationId xmlns:p14="http://schemas.microsoft.com/office/powerpoint/2010/main" val="3876284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11. Answer</a:t>
            </a:r>
          </a:p>
        </p:txBody>
      </p:sp>
      <p:sp>
        <p:nvSpPr>
          <p:cNvPr id="6" name="TextBox 5">
            <a:extLst>
              <a:ext uri="{FF2B5EF4-FFF2-40B4-BE49-F238E27FC236}">
                <a16:creationId xmlns:a16="http://schemas.microsoft.com/office/drawing/2014/main" id="{845CD29B-08BD-7C74-AFD4-65DB1A3B588E}"/>
              </a:ext>
            </a:extLst>
          </p:cNvPr>
          <p:cNvSpPr txBox="1"/>
          <p:nvPr/>
        </p:nvSpPr>
        <p:spPr>
          <a:xfrm>
            <a:off x="1408444" y="474114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a:p>
        </p:txBody>
      </p:sp>
      <p:sp>
        <p:nvSpPr>
          <p:cNvPr id="4" name="Content Placeholder 1">
            <a:extLst>
              <a:ext uri="{FF2B5EF4-FFF2-40B4-BE49-F238E27FC236}">
                <a16:creationId xmlns:a16="http://schemas.microsoft.com/office/drawing/2014/main" id="{56B82A94-2972-96BA-906B-4D9CEBB6F8EA}"/>
              </a:ext>
            </a:extLst>
          </p:cNvPr>
          <p:cNvSpPr>
            <a:spLocks noGrp="1"/>
          </p:cNvSpPr>
          <p:nvPr>
            <p:ph sz="half" idx="2"/>
          </p:nvPr>
        </p:nvSpPr>
        <p:spPr>
          <a:xfrm>
            <a:off x="188911" y="1819422"/>
            <a:ext cx="10971458" cy="4421944"/>
          </a:xfrm>
        </p:spPr>
        <p:txBody>
          <a:bodyPr>
            <a:normAutofit/>
          </a:bodyPr>
          <a:lstStyle/>
          <a:p>
            <a:r>
              <a:rPr dirty="0"/>
              <a:t>The amount of funds remaining in Grant in Aid is $1</a:t>
            </a:r>
            <a:r>
              <a:rPr lang="en-US" dirty="0"/>
              <a:t>.1M. We do not currently know how much Grant in Aid will be in FY’27.</a:t>
            </a:r>
          </a:p>
          <a:p>
            <a:endParaRPr dirty="0"/>
          </a:p>
          <a:p>
            <a:r>
              <a:rPr dirty="0"/>
              <a:t>The funds will be used for:</a:t>
            </a:r>
          </a:p>
          <a:p>
            <a:pPr lvl="1"/>
            <a:r>
              <a:rPr sz="2800" dirty="0"/>
              <a:t>Expansion of our training facility on Hay Rd. </a:t>
            </a:r>
            <a:r>
              <a:rPr lang="en-US" sz="2800" dirty="0"/>
              <a:t>($</a:t>
            </a:r>
            <a:r>
              <a:rPr sz="2800" dirty="0"/>
              <a:t>500K</a:t>
            </a:r>
            <a:r>
              <a:rPr lang="en-US" sz="2800" dirty="0"/>
              <a:t>)</a:t>
            </a:r>
            <a:endParaRPr sz="2800" dirty="0"/>
          </a:p>
          <a:p>
            <a:pPr lvl="1"/>
            <a:r>
              <a:rPr lang="en-US" sz="2800" dirty="0"/>
              <a:t>Dedicated funds </a:t>
            </a:r>
            <a:r>
              <a:rPr sz="2800" dirty="0"/>
              <a:t>EMS Supplies </a:t>
            </a:r>
            <a:r>
              <a:rPr lang="en-US" sz="2800" dirty="0"/>
              <a:t>($</a:t>
            </a:r>
            <a:r>
              <a:rPr sz="2800" dirty="0"/>
              <a:t>50K</a:t>
            </a:r>
            <a:r>
              <a:rPr lang="en-US" sz="2800" dirty="0"/>
              <a:t>)</a:t>
            </a:r>
            <a:endParaRPr sz="2800" dirty="0"/>
          </a:p>
          <a:p>
            <a:pPr lvl="1"/>
            <a:r>
              <a:rPr sz="2800" dirty="0"/>
              <a:t>Offset for Engine  </a:t>
            </a:r>
            <a:r>
              <a:rPr lang="en-US" sz="2800" dirty="0"/>
              <a:t>($</a:t>
            </a:r>
            <a:r>
              <a:rPr sz="2800" dirty="0"/>
              <a:t>350K</a:t>
            </a:r>
            <a:r>
              <a:rPr lang="en-US" sz="2800" dirty="0"/>
              <a:t>)</a:t>
            </a:r>
          </a:p>
          <a:p>
            <a:pPr lvl="1"/>
            <a:r>
              <a:rPr lang="en-US" sz="2800" dirty="0"/>
              <a:t>Station exhaust removal system repairs ($100K)</a:t>
            </a:r>
          </a:p>
          <a:p>
            <a:pPr lvl="1"/>
            <a:r>
              <a:rPr lang="en-US" sz="2800" dirty="0"/>
              <a:t>Dedicated funds for Marine Unit ($26K)</a:t>
            </a:r>
            <a:endParaRPr sz="2800" dirty="0"/>
          </a:p>
          <a:p>
            <a:endParaRPr dirty="0"/>
          </a:p>
        </p:txBody>
      </p:sp>
    </p:spTree>
    <p:extLst>
      <p:ext uri="{BB962C8B-B14F-4D97-AF65-F5344CB8AC3E}">
        <p14:creationId xmlns:p14="http://schemas.microsoft.com/office/powerpoint/2010/main" val="634927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normAutofit/>
          </a:bodyPr>
          <a:lstStyle/>
          <a:p>
            <a:r>
              <a:t>Discuss the planned use for ~$141K budgeted in the Registration account line. </a:t>
            </a:r>
          </a:p>
          <a:p>
            <a:endParaRPr/>
          </a:p>
          <a:p>
            <a:endParaRPr/>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12. </a:t>
            </a:r>
          </a:p>
        </p:txBody>
      </p:sp>
    </p:spTree>
    <p:extLst>
      <p:ext uri="{BB962C8B-B14F-4D97-AF65-F5344CB8AC3E}">
        <p14:creationId xmlns:p14="http://schemas.microsoft.com/office/powerpoint/2010/main" val="2952086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0" y="1819422"/>
            <a:ext cx="11407345" cy="4421944"/>
          </a:xfrm>
        </p:spPr>
        <p:txBody>
          <a:bodyPr>
            <a:normAutofit/>
          </a:bodyPr>
          <a:lstStyle/>
          <a:p>
            <a:r>
              <a:rPr dirty="0"/>
              <a:t>  The Registration account is used for all </a:t>
            </a:r>
            <a:r>
              <a:rPr lang="en-US" dirty="0"/>
              <a:t>new recruit training, </a:t>
            </a:r>
            <a:r>
              <a:rPr dirty="0"/>
              <a:t>schooling, EMT renewals, and tuition reimbursement. </a:t>
            </a:r>
          </a:p>
          <a:p>
            <a:endParaRPr dirty="0"/>
          </a:p>
          <a:p>
            <a:endParaRPr dirty="0"/>
          </a:p>
          <a:p>
            <a:endParaRPr dirty="0"/>
          </a:p>
          <a:p>
            <a:endParaRPr dirty="0"/>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12. Answer</a:t>
            </a:r>
          </a:p>
        </p:txBody>
      </p:sp>
    </p:spTree>
    <p:extLst>
      <p:ext uri="{BB962C8B-B14F-4D97-AF65-F5344CB8AC3E}">
        <p14:creationId xmlns:p14="http://schemas.microsoft.com/office/powerpoint/2010/main" val="3691516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lstStyle/>
          <a:p>
            <a:r>
              <a:rPr dirty="0"/>
              <a:t>Please share how this proposed budget provides the necessary funds and resources for the Fire Marshal’s Office. </a:t>
            </a:r>
          </a:p>
          <a:p>
            <a:r>
              <a:rPr dirty="0"/>
              <a:t>a) Carbon Monoxide Detectors </a:t>
            </a:r>
          </a:p>
          <a:p>
            <a:r>
              <a:rPr dirty="0"/>
              <a:t>b) Fire Alarms </a:t>
            </a:r>
          </a:p>
          <a:p>
            <a:r>
              <a:rPr dirty="0"/>
              <a:t>c) Fees for services (specify the last time increases were made, considering the recent HB 124 allowed the State Fire Marshal to increase fees). </a:t>
            </a:r>
          </a:p>
          <a:p>
            <a:endParaRPr dirty="0"/>
          </a:p>
          <a:p>
            <a:endParaRPr dirty="0"/>
          </a:p>
          <a:p>
            <a:endParaRPr dirty="0"/>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13. </a:t>
            </a:r>
          </a:p>
        </p:txBody>
      </p:sp>
      <p:sp>
        <p:nvSpPr>
          <p:cNvPr id="4" name="Content Placeholder 1">
            <a:extLst>
              <a:ext uri="{FF2B5EF4-FFF2-40B4-BE49-F238E27FC236}">
                <a16:creationId xmlns:a16="http://schemas.microsoft.com/office/drawing/2014/main" id="{F118E5FD-D5C5-D4EA-77A5-C66BBC2B66A7}"/>
              </a:ext>
            </a:extLst>
          </p:cNvPr>
          <p:cNvSpPr txBox="1">
            <a:spLocks/>
          </p:cNvSpPr>
          <p:nvPr/>
        </p:nvSpPr>
        <p:spPr>
          <a:xfrm>
            <a:off x="341311" y="1971822"/>
            <a:ext cx="10971458" cy="442194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1528181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0" y="1819422"/>
            <a:ext cx="11407345" cy="4110598"/>
          </a:xfrm>
        </p:spPr>
        <p:txBody>
          <a:bodyPr>
            <a:normAutofit/>
          </a:bodyPr>
          <a:lstStyle/>
          <a:p>
            <a:r>
              <a:rPr lang="en-US" dirty="0"/>
              <a:t>Both Smoke Detectors and Carbon Monoxide Detectors are provided to the Department by the American Red Cross and WPVI 6ABC Save a Life Program</a:t>
            </a:r>
            <a:endParaRPr dirty="0"/>
          </a:p>
          <a:p>
            <a:r>
              <a:rPr dirty="0"/>
              <a:t>Fees were increased in FY24 with no plans to increase in FY27.</a:t>
            </a:r>
          </a:p>
          <a:p>
            <a:endParaRPr dirty="0"/>
          </a:p>
          <a:p>
            <a:endParaRPr dirty="0"/>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13. Answer</a:t>
            </a:r>
          </a:p>
        </p:txBody>
      </p:sp>
      <p:sp>
        <p:nvSpPr>
          <p:cNvPr id="4" name="Content Placeholder 1">
            <a:extLst>
              <a:ext uri="{FF2B5EF4-FFF2-40B4-BE49-F238E27FC236}">
                <a16:creationId xmlns:a16="http://schemas.microsoft.com/office/drawing/2014/main" id="{AE4EB416-CA27-A812-1FE0-1268C9EABEAB}"/>
              </a:ext>
            </a:extLst>
          </p:cNvPr>
          <p:cNvSpPr txBox="1">
            <a:spLocks/>
          </p:cNvSpPr>
          <p:nvPr/>
        </p:nvSpPr>
        <p:spPr>
          <a:xfrm>
            <a:off x="188910" y="1819421"/>
            <a:ext cx="11734503" cy="411059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1095619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1BCC8-1DE9-04F3-ACCA-F59B106CCD5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A019C0-E72B-6530-3CDF-DF8EEF0AF888}"/>
              </a:ext>
            </a:extLst>
          </p:cNvPr>
          <p:cNvSpPr>
            <a:spLocks noGrp="1"/>
          </p:cNvSpPr>
          <p:nvPr>
            <p:ph sz="half" idx="2"/>
          </p:nvPr>
        </p:nvSpPr>
        <p:spPr>
          <a:xfrm>
            <a:off x="188911" y="1819422"/>
            <a:ext cx="10971458" cy="4421944"/>
          </a:xfrm>
        </p:spPr>
        <p:txBody>
          <a:bodyPr/>
          <a:lstStyle/>
          <a:p>
            <a:r>
              <a:t>What is the total annual cost of EMS operations within the Fire Department, and what percentage of those costs are currently covered by EMS billing revenue? </a:t>
            </a:r>
          </a:p>
          <a:p>
            <a:endParaRPr/>
          </a:p>
        </p:txBody>
      </p:sp>
      <p:sp>
        <p:nvSpPr>
          <p:cNvPr id="3" name="Content Placeholder 2">
            <a:extLst>
              <a:ext uri="{FF2B5EF4-FFF2-40B4-BE49-F238E27FC236}">
                <a16:creationId xmlns:a16="http://schemas.microsoft.com/office/drawing/2014/main" id="{99F8CB0D-49A9-73FD-0F0D-5B96FCD06BA0}"/>
              </a:ext>
            </a:extLst>
          </p:cNvPr>
          <p:cNvSpPr>
            <a:spLocks noGrp="1"/>
          </p:cNvSpPr>
          <p:nvPr>
            <p:ph sz="half" idx="13"/>
          </p:nvPr>
        </p:nvSpPr>
        <p:spPr/>
        <p:txBody>
          <a:bodyPr>
            <a:normAutofit lnSpcReduction="10000"/>
          </a:bodyPr>
          <a:lstStyle/>
          <a:p>
            <a:r>
              <a:t>EMS Question 1. </a:t>
            </a:r>
          </a:p>
        </p:txBody>
      </p:sp>
    </p:spTree>
    <p:extLst>
      <p:ext uri="{BB962C8B-B14F-4D97-AF65-F5344CB8AC3E}">
        <p14:creationId xmlns:p14="http://schemas.microsoft.com/office/powerpoint/2010/main" val="666189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D2C94-7312-C8D3-49F5-E4119812739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6789F6-982F-9C09-CB86-46038DE27203}"/>
              </a:ext>
            </a:extLst>
          </p:cNvPr>
          <p:cNvSpPr>
            <a:spLocks noGrp="1"/>
          </p:cNvSpPr>
          <p:nvPr>
            <p:ph sz="half" idx="2"/>
          </p:nvPr>
        </p:nvSpPr>
        <p:spPr>
          <a:xfrm>
            <a:off x="188911" y="1819422"/>
            <a:ext cx="10971458" cy="4421944"/>
          </a:xfrm>
        </p:spPr>
        <p:txBody>
          <a:bodyPr>
            <a:normAutofit/>
          </a:bodyPr>
          <a:lstStyle/>
          <a:p>
            <a:r>
              <a:rPr lang="en-US" dirty="0"/>
              <a:t>Inclusive of 12 new firefighter/EMTs, FY’27 costs are expected to be approximately $5.4 million</a:t>
            </a:r>
          </a:p>
          <a:p>
            <a:r>
              <a:rPr lang="en-US" dirty="0"/>
              <a:t>Per </a:t>
            </a:r>
            <a:r>
              <a:rPr lang="en-US" dirty="0" err="1"/>
              <a:t>Speclin</a:t>
            </a:r>
            <a:r>
              <a:rPr lang="en-US" dirty="0"/>
              <a:t>, EMS revenues are projected to be $5.3 million</a:t>
            </a:r>
            <a:endParaRPr dirty="0"/>
          </a:p>
        </p:txBody>
      </p:sp>
      <p:sp>
        <p:nvSpPr>
          <p:cNvPr id="3" name="Content Placeholder 2">
            <a:extLst>
              <a:ext uri="{FF2B5EF4-FFF2-40B4-BE49-F238E27FC236}">
                <a16:creationId xmlns:a16="http://schemas.microsoft.com/office/drawing/2014/main" id="{AF09A60D-36BB-02D4-C7CA-1B068682E7CE}"/>
              </a:ext>
            </a:extLst>
          </p:cNvPr>
          <p:cNvSpPr>
            <a:spLocks noGrp="1"/>
          </p:cNvSpPr>
          <p:nvPr>
            <p:ph sz="half" idx="13"/>
          </p:nvPr>
        </p:nvSpPr>
        <p:spPr/>
        <p:txBody>
          <a:bodyPr>
            <a:normAutofit lnSpcReduction="10000"/>
          </a:bodyPr>
          <a:lstStyle/>
          <a:p>
            <a:r>
              <a:t>EMS Question 1. Answer</a:t>
            </a:r>
          </a:p>
        </p:txBody>
      </p:sp>
    </p:spTree>
    <p:extLst>
      <p:ext uri="{BB962C8B-B14F-4D97-AF65-F5344CB8AC3E}">
        <p14:creationId xmlns:p14="http://schemas.microsoft.com/office/powerpoint/2010/main" val="3749293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5468E-A447-D191-2451-A9C8F8459E1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C2425D-CC04-4401-3EEF-4C12B52CDB78}"/>
              </a:ext>
            </a:extLst>
          </p:cNvPr>
          <p:cNvSpPr>
            <a:spLocks noGrp="1"/>
          </p:cNvSpPr>
          <p:nvPr>
            <p:ph sz="half" idx="2"/>
          </p:nvPr>
        </p:nvSpPr>
        <p:spPr>
          <a:xfrm>
            <a:off x="188911" y="1819422"/>
            <a:ext cx="10971458" cy="4421944"/>
          </a:xfrm>
        </p:spPr>
        <p:txBody>
          <a:bodyPr/>
          <a:lstStyle/>
          <a:p>
            <a:r>
              <a:rPr dirty="0"/>
              <a:t>What is the City’s current collection rate on EMS billing, and how does that compare to industry benchmarks? </a:t>
            </a:r>
          </a:p>
        </p:txBody>
      </p:sp>
      <p:sp>
        <p:nvSpPr>
          <p:cNvPr id="3" name="Content Placeholder 2">
            <a:extLst>
              <a:ext uri="{FF2B5EF4-FFF2-40B4-BE49-F238E27FC236}">
                <a16:creationId xmlns:a16="http://schemas.microsoft.com/office/drawing/2014/main" id="{5533133C-D407-34C9-8F71-07A0103B1FB2}"/>
              </a:ext>
            </a:extLst>
          </p:cNvPr>
          <p:cNvSpPr>
            <a:spLocks noGrp="1"/>
          </p:cNvSpPr>
          <p:nvPr>
            <p:ph sz="half" idx="13"/>
          </p:nvPr>
        </p:nvSpPr>
        <p:spPr/>
        <p:txBody>
          <a:bodyPr>
            <a:normAutofit lnSpcReduction="10000"/>
          </a:bodyPr>
          <a:lstStyle/>
          <a:p>
            <a:r>
              <a:t>EMS Question 2. </a:t>
            </a:r>
          </a:p>
        </p:txBody>
      </p:sp>
    </p:spTree>
    <p:extLst>
      <p:ext uri="{BB962C8B-B14F-4D97-AF65-F5344CB8AC3E}">
        <p14:creationId xmlns:p14="http://schemas.microsoft.com/office/powerpoint/2010/main" val="4147494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7303F-688C-E7E1-8ECF-093181B0140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B1A7A4-7958-EE0E-5DBF-7652682B957A}"/>
              </a:ext>
            </a:extLst>
          </p:cNvPr>
          <p:cNvSpPr>
            <a:spLocks noGrp="1"/>
          </p:cNvSpPr>
          <p:nvPr>
            <p:ph sz="half" idx="2"/>
          </p:nvPr>
        </p:nvSpPr>
        <p:spPr>
          <a:xfrm>
            <a:off x="188911" y="1819422"/>
            <a:ext cx="10971458" cy="4421944"/>
          </a:xfrm>
        </p:spPr>
        <p:txBody>
          <a:bodyPr>
            <a:normAutofit/>
          </a:bodyPr>
          <a:lstStyle/>
          <a:p>
            <a:r>
              <a:rPr lang="en-US" dirty="0"/>
              <a:t>The City averages $350 per transport.</a:t>
            </a:r>
          </a:p>
          <a:p>
            <a:pPr lvl="1"/>
            <a:r>
              <a:rPr lang="en-US" dirty="0" err="1"/>
              <a:t>Minquadale</a:t>
            </a:r>
            <a:r>
              <a:rPr lang="en-US" dirty="0"/>
              <a:t>:  $340</a:t>
            </a:r>
          </a:p>
          <a:p>
            <a:pPr lvl="1"/>
            <a:r>
              <a:rPr lang="en-US" dirty="0"/>
              <a:t>New Castle City: $311</a:t>
            </a:r>
          </a:p>
          <a:p>
            <a:pPr lvl="1"/>
            <a:r>
              <a:rPr lang="en-US" dirty="0"/>
              <a:t>Five Points: $315</a:t>
            </a:r>
          </a:p>
          <a:p>
            <a:r>
              <a:rPr lang="en-US" dirty="0"/>
              <a:t>The City averages 2,000 runs per month.</a:t>
            </a:r>
          </a:p>
          <a:p>
            <a:pPr lvl="1"/>
            <a:r>
              <a:rPr lang="en-US" dirty="0"/>
              <a:t>Average of 1,400 runs is billable per month.</a:t>
            </a:r>
          </a:p>
          <a:p>
            <a:pPr lvl="1"/>
            <a:r>
              <a:rPr lang="en-US" dirty="0"/>
              <a:t>We collect approx. 90.7% of billable runs.</a:t>
            </a:r>
          </a:p>
          <a:p>
            <a:pPr lvl="1"/>
            <a:r>
              <a:rPr lang="en-US" dirty="0"/>
              <a:t>The Industry Standard is 90%</a:t>
            </a:r>
          </a:p>
          <a:p>
            <a:pPr lvl="1"/>
            <a:endParaRPr lang="en-US" dirty="0"/>
          </a:p>
          <a:p>
            <a:pPr lvl="1"/>
            <a:endParaRPr lang="en-US" dirty="0"/>
          </a:p>
          <a:p>
            <a:pPr lvl="1"/>
            <a:endParaRPr dirty="0"/>
          </a:p>
        </p:txBody>
      </p:sp>
      <p:sp>
        <p:nvSpPr>
          <p:cNvPr id="3" name="Content Placeholder 2">
            <a:extLst>
              <a:ext uri="{FF2B5EF4-FFF2-40B4-BE49-F238E27FC236}">
                <a16:creationId xmlns:a16="http://schemas.microsoft.com/office/drawing/2014/main" id="{9470B130-4275-A8D1-F7C6-1838B447B586}"/>
              </a:ext>
            </a:extLst>
          </p:cNvPr>
          <p:cNvSpPr>
            <a:spLocks noGrp="1"/>
          </p:cNvSpPr>
          <p:nvPr>
            <p:ph sz="half" idx="13"/>
          </p:nvPr>
        </p:nvSpPr>
        <p:spPr/>
        <p:txBody>
          <a:bodyPr>
            <a:normAutofit lnSpcReduction="10000"/>
          </a:bodyPr>
          <a:lstStyle/>
          <a:p>
            <a:r>
              <a:t>EMS Question 2. Answer</a:t>
            </a:r>
          </a:p>
        </p:txBody>
      </p:sp>
    </p:spTree>
    <p:extLst>
      <p:ext uri="{BB962C8B-B14F-4D97-AF65-F5344CB8AC3E}">
        <p14:creationId xmlns:p14="http://schemas.microsoft.com/office/powerpoint/2010/main" val="2085877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4A910-596F-D741-E002-44FC03A54B4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77DB92-79E2-B7C5-68FD-1378EF6DDE77}"/>
              </a:ext>
            </a:extLst>
          </p:cNvPr>
          <p:cNvSpPr>
            <a:spLocks noGrp="1"/>
          </p:cNvSpPr>
          <p:nvPr>
            <p:ph sz="half" idx="2"/>
          </p:nvPr>
        </p:nvSpPr>
        <p:spPr>
          <a:xfrm>
            <a:off x="188911" y="1819422"/>
            <a:ext cx="10971458" cy="4421944"/>
          </a:xfrm>
        </p:spPr>
        <p:txBody>
          <a:bodyPr/>
          <a:lstStyle/>
          <a:p>
            <a:r>
              <a:t>What steps are being taken to ensure full reimbursement from Medicaid, Medicare, and private insurers? </a:t>
            </a:r>
          </a:p>
        </p:txBody>
      </p:sp>
      <p:sp>
        <p:nvSpPr>
          <p:cNvPr id="3" name="Content Placeholder 2">
            <a:extLst>
              <a:ext uri="{FF2B5EF4-FFF2-40B4-BE49-F238E27FC236}">
                <a16:creationId xmlns:a16="http://schemas.microsoft.com/office/drawing/2014/main" id="{1A49A396-6B91-0863-38B3-957F22CC2006}"/>
              </a:ext>
            </a:extLst>
          </p:cNvPr>
          <p:cNvSpPr>
            <a:spLocks noGrp="1"/>
          </p:cNvSpPr>
          <p:nvPr>
            <p:ph sz="half" idx="13"/>
          </p:nvPr>
        </p:nvSpPr>
        <p:spPr/>
        <p:txBody>
          <a:bodyPr>
            <a:normAutofit lnSpcReduction="10000"/>
          </a:bodyPr>
          <a:lstStyle/>
          <a:p>
            <a:r>
              <a:t>EMS Question 3. </a:t>
            </a:r>
          </a:p>
        </p:txBody>
      </p:sp>
    </p:spTree>
    <p:extLst>
      <p:ext uri="{BB962C8B-B14F-4D97-AF65-F5344CB8AC3E}">
        <p14:creationId xmlns:p14="http://schemas.microsoft.com/office/powerpoint/2010/main" val="1186873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8FCFF-D196-A06E-DF58-F023203E8F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4E133A-E936-923A-036B-7F4B88655C9C}"/>
              </a:ext>
            </a:extLst>
          </p:cNvPr>
          <p:cNvSpPr>
            <a:spLocks noGrp="1"/>
          </p:cNvSpPr>
          <p:nvPr>
            <p:ph sz="half" idx="2"/>
          </p:nvPr>
        </p:nvSpPr>
        <p:spPr>
          <a:xfrm>
            <a:off x="188911" y="1819422"/>
            <a:ext cx="10971458" cy="4421944"/>
          </a:xfrm>
        </p:spPr>
        <p:txBody>
          <a:bodyPr>
            <a:normAutofit/>
          </a:bodyPr>
          <a:lstStyle/>
          <a:p>
            <a:r>
              <a:rPr lang="en-US" dirty="0"/>
              <a:t>The Department conducts Quality Assurance on EMS reports to ensure we maximize our collection of fees.</a:t>
            </a:r>
          </a:p>
          <a:p>
            <a:r>
              <a:rPr lang="en-US" dirty="0"/>
              <a:t>Outside auditor ensures compliance with insurance, Medicaid, and Medicare.</a:t>
            </a:r>
          </a:p>
          <a:p>
            <a:r>
              <a:rPr lang="en-US" dirty="0"/>
              <a:t>Patient Care Reports are completed within 24 hours.</a:t>
            </a:r>
            <a:endParaRPr dirty="0"/>
          </a:p>
        </p:txBody>
      </p:sp>
      <p:sp>
        <p:nvSpPr>
          <p:cNvPr id="3" name="Content Placeholder 2">
            <a:extLst>
              <a:ext uri="{FF2B5EF4-FFF2-40B4-BE49-F238E27FC236}">
                <a16:creationId xmlns:a16="http://schemas.microsoft.com/office/drawing/2014/main" id="{3E0999A7-0141-B04E-47CC-9FE898E2D100}"/>
              </a:ext>
            </a:extLst>
          </p:cNvPr>
          <p:cNvSpPr>
            <a:spLocks noGrp="1"/>
          </p:cNvSpPr>
          <p:nvPr>
            <p:ph sz="half" idx="13"/>
          </p:nvPr>
        </p:nvSpPr>
        <p:spPr/>
        <p:txBody>
          <a:bodyPr>
            <a:normAutofit lnSpcReduction="10000"/>
          </a:bodyPr>
          <a:lstStyle/>
          <a:p>
            <a:r>
              <a:t>EMS Question 3. Answer</a:t>
            </a:r>
          </a:p>
        </p:txBody>
      </p:sp>
    </p:spTree>
    <p:extLst>
      <p:ext uri="{BB962C8B-B14F-4D97-AF65-F5344CB8AC3E}">
        <p14:creationId xmlns:p14="http://schemas.microsoft.com/office/powerpoint/2010/main" val="1557386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BF152-9629-135B-6CF0-220773E29C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649F3A-308B-17F4-032C-363787105527}"/>
              </a:ext>
            </a:extLst>
          </p:cNvPr>
          <p:cNvSpPr>
            <a:spLocks noGrp="1"/>
          </p:cNvSpPr>
          <p:nvPr>
            <p:ph sz="half" idx="2"/>
          </p:nvPr>
        </p:nvSpPr>
        <p:spPr>
          <a:xfrm>
            <a:off x="188911" y="1819422"/>
            <a:ext cx="10971458" cy="4421944"/>
          </a:xfrm>
        </p:spPr>
        <p:txBody>
          <a:bodyPr/>
          <a:lstStyle/>
          <a:p>
            <a:r>
              <a:t>Are there any barriers—administrative, regulatory, or operational—that are limiting our ability to maximize EMS revenue? </a:t>
            </a:r>
          </a:p>
        </p:txBody>
      </p:sp>
      <p:sp>
        <p:nvSpPr>
          <p:cNvPr id="3" name="Content Placeholder 2">
            <a:extLst>
              <a:ext uri="{FF2B5EF4-FFF2-40B4-BE49-F238E27FC236}">
                <a16:creationId xmlns:a16="http://schemas.microsoft.com/office/drawing/2014/main" id="{B415D4FC-3F2D-103E-9A50-469C42647241}"/>
              </a:ext>
            </a:extLst>
          </p:cNvPr>
          <p:cNvSpPr>
            <a:spLocks noGrp="1"/>
          </p:cNvSpPr>
          <p:nvPr>
            <p:ph sz="half" idx="13"/>
          </p:nvPr>
        </p:nvSpPr>
        <p:spPr/>
        <p:txBody>
          <a:bodyPr>
            <a:normAutofit lnSpcReduction="10000"/>
          </a:bodyPr>
          <a:lstStyle/>
          <a:p>
            <a:r>
              <a:t>EMS Question 4. </a:t>
            </a:r>
          </a:p>
        </p:txBody>
      </p:sp>
    </p:spTree>
    <p:extLst>
      <p:ext uri="{BB962C8B-B14F-4D97-AF65-F5344CB8AC3E}">
        <p14:creationId xmlns:p14="http://schemas.microsoft.com/office/powerpoint/2010/main" val="1821759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7D2B8-50E1-E5EE-F579-676316CD0B0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0D57FE-DA08-2543-AFFC-B222B66D787D}"/>
              </a:ext>
            </a:extLst>
          </p:cNvPr>
          <p:cNvSpPr>
            <a:spLocks noGrp="1"/>
          </p:cNvSpPr>
          <p:nvPr>
            <p:ph sz="half" idx="2"/>
          </p:nvPr>
        </p:nvSpPr>
        <p:spPr>
          <a:xfrm>
            <a:off x="188911" y="1819422"/>
            <a:ext cx="10971458" cy="4421944"/>
          </a:xfrm>
        </p:spPr>
        <p:txBody>
          <a:bodyPr>
            <a:normAutofit/>
          </a:bodyPr>
          <a:lstStyle/>
          <a:p>
            <a:r>
              <a:rPr lang="en-US" dirty="0"/>
              <a:t>Currently, EMS is only reimbursed when a patient is transported, even if that transport is not medically necessary.</a:t>
            </a:r>
          </a:p>
          <a:p>
            <a:r>
              <a:rPr lang="en-US" dirty="0"/>
              <a:t>Federal legislation is proposed (</a:t>
            </a:r>
            <a:r>
              <a:rPr lang="en-US" b="1" dirty="0"/>
              <a:t>H.R. 2538 and S. 3145 – the CARE Act of 2025</a:t>
            </a:r>
            <a:r>
              <a:rPr lang="en-US" dirty="0"/>
              <a:t>) which would allow Medicare to reimburse EMS agencies for treatment-in-place (TIP), meaning we can treat patients on scene when appropriate, without being forced to transport to the emergency department just to receive reimbursement.</a:t>
            </a:r>
          </a:p>
          <a:p>
            <a:r>
              <a:rPr lang="en-US" dirty="0"/>
              <a:t>We cannot bill for calls for service that do not require medical transport.</a:t>
            </a:r>
          </a:p>
          <a:p>
            <a:pPr marL="0" indent="0">
              <a:buNone/>
            </a:pPr>
            <a:endParaRPr dirty="0"/>
          </a:p>
        </p:txBody>
      </p:sp>
      <p:sp>
        <p:nvSpPr>
          <p:cNvPr id="3" name="Content Placeholder 2">
            <a:extLst>
              <a:ext uri="{FF2B5EF4-FFF2-40B4-BE49-F238E27FC236}">
                <a16:creationId xmlns:a16="http://schemas.microsoft.com/office/drawing/2014/main" id="{74A9A567-2ABE-9DB1-103A-BDF86DA90DA1}"/>
              </a:ext>
            </a:extLst>
          </p:cNvPr>
          <p:cNvSpPr>
            <a:spLocks noGrp="1"/>
          </p:cNvSpPr>
          <p:nvPr>
            <p:ph sz="half" idx="13"/>
          </p:nvPr>
        </p:nvSpPr>
        <p:spPr/>
        <p:txBody>
          <a:bodyPr>
            <a:normAutofit lnSpcReduction="10000"/>
          </a:bodyPr>
          <a:lstStyle/>
          <a:p>
            <a:r>
              <a:t>EMS Question 4. Answer</a:t>
            </a:r>
          </a:p>
        </p:txBody>
      </p:sp>
    </p:spTree>
    <p:extLst>
      <p:ext uri="{BB962C8B-B14F-4D97-AF65-F5344CB8AC3E}">
        <p14:creationId xmlns:p14="http://schemas.microsoft.com/office/powerpoint/2010/main" val="3573554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11C9-7F53-E1DB-CD27-47B7B58F579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058516-F057-937C-89C4-4E3AB0F80EE9}"/>
              </a:ext>
            </a:extLst>
          </p:cNvPr>
          <p:cNvSpPr>
            <a:spLocks noGrp="1"/>
          </p:cNvSpPr>
          <p:nvPr>
            <p:ph sz="half" idx="2"/>
          </p:nvPr>
        </p:nvSpPr>
        <p:spPr>
          <a:xfrm>
            <a:off x="188911" y="1819422"/>
            <a:ext cx="10971458" cy="4421944"/>
          </a:xfrm>
        </p:spPr>
        <p:txBody>
          <a:bodyPr/>
          <a:lstStyle/>
          <a:p>
            <a:r>
              <a:t>Has the City explored or applied for any state or federal funding opportunities to support EMS as essential public safety infrastructure?</a:t>
            </a:r>
          </a:p>
        </p:txBody>
      </p:sp>
      <p:sp>
        <p:nvSpPr>
          <p:cNvPr id="3" name="Content Placeholder 2">
            <a:extLst>
              <a:ext uri="{FF2B5EF4-FFF2-40B4-BE49-F238E27FC236}">
                <a16:creationId xmlns:a16="http://schemas.microsoft.com/office/drawing/2014/main" id="{0A8E8289-2453-7777-44FB-39BB7FB7E7FB}"/>
              </a:ext>
            </a:extLst>
          </p:cNvPr>
          <p:cNvSpPr>
            <a:spLocks noGrp="1"/>
          </p:cNvSpPr>
          <p:nvPr>
            <p:ph sz="half" idx="13"/>
          </p:nvPr>
        </p:nvSpPr>
        <p:spPr/>
        <p:txBody>
          <a:bodyPr>
            <a:normAutofit lnSpcReduction="10000"/>
          </a:bodyPr>
          <a:lstStyle/>
          <a:p>
            <a:r>
              <a:t>EMS Question 5. </a:t>
            </a:r>
          </a:p>
        </p:txBody>
      </p:sp>
    </p:spTree>
    <p:extLst>
      <p:ext uri="{BB962C8B-B14F-4D97-AF65-F5344CB8AC3E}">
        <p14:creationId xmlns:p14="http://schemas.microsoft.com/office/powerpoint/2010/main" val="297853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E1C50-1384-1807-E81E-CF2FD4338C3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72A8BA-EDC4-2873-6FA9-830EAE2EA095}"/>
              </a:ext>
            </a:extLst>
          </p:cNvPr>
          <p:cNvSpPr>
            <a:spLocks noGrp="1"/>
          </p:cNvSpPr>
          <p:nvPr>
            <p:ph sz="half" idx="2"/>
          </p:nvPr>
        </p:nvSpPr>
        <p:spPr>
          <a:xfrm>
            <a:off x="188911" y="1819422"/>
            <a:ext cx="10971458" cy="4421944"/>
          </a:xfrm>
        </p:spPr>
        <p:txBody>
          <a:bodyPr>
            <a:normAutofit/>
          </a:bodyPr>
          <a:lstStyle/>
          <a:p>
            <a:r>
              <a:rPr dirty="0"/>
              <a:t>The Department is actively researching avenues for additional funding.</a:t>
            </a:r>
            <a:endParaRPr lang="en-US" dirty="0"/>
          </a:p>
          <a:p>
            <a:r>
              <a:rPr lang="en-US" dirty="0"/>
              <a:t>We received a one-time payment of $50K in the State Grant and Aid bill this year for EMS.</a:t>
            </a:r>
            <a:endParaRPr dirty="0"/>
          </a:p>
        </p:txBody>
      </p:sp>
      <p:sp>
        <p:nvSpPr>
          <p:cNvPr id="3" name="Content Placeholder 2">
            <a:extLst>
              <a:ext uri="{FF2B5EF4-FFF2-40B4-BE49-F238E27FC236}">
                <a16:creationId xmlns:a16="http://schemas.microsoft.com/office/drawing/2014/main" id="{C47A829A-2F26-EF62-716D-F20FB4A50C6B}"/>
              </a:ext>
            </a:extLst>
          </p:cNvPr>
          <p:cNvSpPr>
            <a:spLocks noGrp="1"/>
          </p:cNvSpPr>
          <p:nvPr>
            <p:ph sz="half" idx="13"/>
          </p:nvPr>
        </p:nvSpPr>
        <p:spPr/>
        <p:txBody>
          <a:bodyPr>
            <a:normAutofit lnSpcReduction="10000"/>
          </a:bodyPr>
          <a:lstStyle/>
          <a:p>
            <a:r>
              <a:t>EMS Question 5. Answer</a:t>
            </a:r>
          </a:p>
        </p:txBody>
      </p:sp>
    </p:spTree>
    <p:extLst>
      <p:ext uri="{BB962C8B-B14F-4D97-AF65-F5344CB8AC3E}">
        <p14:creationId xmlns:p14="http://schemas.microsoft.com/office/powerpoint/2010/main" val="1129999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79CB0-E20E-D7FB-D438-30DFED3140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D1CA7F-BD1D-9FBC-5750-BE62938FCDA3}"/>
              </a:ext>
            </a:extLst>
          </p:cNvPr>
          <p:cNvSpPr>
            <a:spLocks noGrp="1"/>
          </p:cNvSpPr>
          <p:nvPr>
            <p:ph sz="half" idx="2"/>
          </p:nvPr>
        </p:nvSpPr>
        <p:spPr>
          <a:xfrm>
            <a:off x="188911" y="1819422"/>
            <a:ext cx="10971458" cy="4421944"/>
          </a:xfrm>
        </p:spPr>
        <p:txBody>
          <a:bodyPr/>
          <a:lstStyle/>
          <a:p>
            <a:r>
              <a:t>What investments are needed (staffing, equipment, technology) to ensure EMS services are both effective and financially sustainable long-term?</a:t>
            </a:r>
          </a:p>
        </p:txBody>
      </p:sp>
      <p:sp>
        <p:nvSpPr>
          <p:cNvPr id="3" name="Content Placeholder 2">
            <a:extLst>
              <a:ext uri="{FF2B5EF4-FFF2-40B4-BE49-F238E27FC236}">
                <a16:creationId xmlns:a16="http://schemas.microsoft.com/office/drawing/2014/main" id="{759F7C50-DF56-33A3-F07C-0DCE6D0CCE6E}"/>
              </a:ext>
            </a:extLst>
          </p:cNvPr>
          <p:cNvSpPr>
            <a:spLocks noGrp="1"/>
          </p:cNvSpPr>
          <p:nvPr>
            <p:ph sz="half" idx="13"/>
          </p:nvPr>
        </p:nvSpPr>
        <p:spPr/>
        <p:txBody>
          <a:bodyPr>
            <a:normAutofit lnSpcReduction="10000"/>
          </a:bodyPr>
          <a:lstStyle/>
          <a:p>
            <a:r>
              <a:t>EMS Question 6. </a:t>
            </a:r>
          </a:p>
        </p:txBody>
      </p:sp>
    </p:spTree>
    <p:extLst>
      <p:ext uri="{BB962C8B-B14F-4D97-AF65-F5344CB8AC3E}">
        <p14:creationId xmlns:p14="http://schemas.microsoft.com/office/powerpoint/2010/main" val="61321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64E15-3163-486D-C217-101586DABE7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B5BCB9-F8C5-8A9F-8444-E2ADEBCC601C}"/>
              </a:ext>
            </a:extLst>
          </p:cNvPr>
          <p:cNvSpPr>
            <a:spLocks noGrp="1"/>
          </p:cNvSpPr>
          <p:nvPr>
            <p:ph sz="half" idx="2"/>
          </p:nvPr>
        </p:nvSpPr>
        <p:spPr>
          <a:xfrm>
            <a:off x="188911" y="1819422"/>
            <a:ext cx="10971458" cy="4421944"/>
          </a:xfrm>
        </p:spPr>
        <p:txBody>
          <a:bodyPr>
            <a:normAutofit/>
          </a:bodyPr>
          <a:lstStyle/>
          <a:p>
            <a:r>
              <a:t>Additional 12 firefighters for staffing</a:t>
            </a:r>
          </a:p>
          <a:p>
            <a:r>
              <a:t>Additional Radios.</a:t>
            </a:r>
          </a:p>
          <a:p>
            <a:r>
              <a:t>Additional equipment. </a:t>
            </a:r>
          </a:p>
          <a:p>
            <a:r>
              <a:t>Additional computers.</a:t>
            </a:r>
          </a:p>
        </p:txBody>
      </p:sp>
      <p:sp>
        <p:nvSpPr>
          <p:cNvPr id="3" name="Content Placeholder 2">
            <a:extLst>
              <a:ext uri="{FF2B5EF4-FFF2-40B4-BE49-F238E27FC236}">
                <a16:creationId xmlns:a16="http://schemas.microsoft.com/office/drawing/2014/main" id="{1095E471-3663-7406-C4D9-908C6DB36A4F}"/>
              </a:ext>
            </a:extLst>
          </p:cNvPr>
          <p:cNvSpPr>
            <a:spLocks noGrp="1"/>
          </p:cNvSpPr>
          <p:nvPr>
            <p:ph sz="half" idx="13"/>
          </p:nvPr>
        </p:nvSpPr>
        <p:spPr/>
        <p:txBody>
          <a:bodyPr>
            <a:normAutofit lnSpcReduction="10000"/>
          </a:bodyPr>
          <a:lstStyle/>
          <a:p>
            <a:r>
              <a:t>EMS Question 6. Answer</a:t>
            </a:r>
          </a:p>
        </p:txBody>
      </p:sp>
    </p:spTree>
    <p:extLst>
      <p:ext uri="{BB962C8B-B14F-4D97-AF65-F5344CB8AC3E}">
        <p14:creationId xmlns:p14="http://schemas.microsoft.com/office/powerpoint/2010/main" val="35334874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C19D-3316-3746-9AFA-D28DE0733BA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514740-B84A-9FC4-5FF0-BFB6DDF9D841}"/>
              </a:ext>
            </a:extLst>
          </p:cNvPr>
          <p:cNvSpPr>
            <a:spLocks noGrp="1"/>
          </p:cNvSpPr>
          <p:nvPr>
            <p:ph sz="half" idx="2"/>
          </p:nvPr>
        </p:nvSpPr>
        <p:spPr>
          <a:xfrm>
            <a:off x="188911" y="1819422"/>
            <a:ext cx="10971458" cy="4421944"/>
          </a:xfrm>
        </p:spPr>
        <p:txBody>
          <a:bodyPr/>
          <a:lstStyle/>
          <a:p>
            <a:r>
              <a:t>How does the administration plan address any gap between EMS revenue and actual operational costs?</a:t>
            </a:r>
          </a:p>
        </p:txBody>
      </p:sp>
      <p:sp>
        <p:nvSpPr>
          <p:cNvPr id="3" name="Content Placeholder 2">
            <a:extLst>
              <a:ext uri="{FF2B5EF4-FFF2-40B4-BE49-F238E27FC236}">
                <a16:creationId xmlns:a16="http://schemas.microsoft.com/office/drawing/2014/main" id="{63880ED4-CAF4-0477-37C5-77AC835BC0DA}"/>
              </a:ext>
            </a:extLst>
          </p:cNvPr>
          <p:cNvSpPr>
            <a:spLocks noGrp="1"/>
          </p:cNvSpPr>
          <p:nvPr>
            <p:ph sz="half" idx="13"/>
          </p:nvPr>
        </p:nvSpPr>
        <p:spPr/>
        <p:txBody>
          <a:bodyPr>
            <a:normAutofit lnSpcReduction="10000"/>
          </a:bodyPr>
          <a:lstStyle/>
          <a:p>
            <a:r>
              <a:t>EMS Question 7. </a:t>
            </a:r>
          </a:p>
        </p:txBody>
      </p:sp>
    </p:spTree>
    <p:extLst>
      <p:ext uri="{BB962C8B-B14F-4D97-AF65-F5344CB8AC3E}">
        <p14:creationId xmlns:p14="http://schemas.microsoft.com/office/powerpoint/2010/main" val="3914661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D134A-0F59-382C-FA60-1E2B75C2A2B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080205-581F-3BA2-645B-8C418378BBEB}"/>
              </a:ext>
            </a:extLst>
          </p:cNvPr>
          <p:cNvSpPr>
            <a:spLocks noGrp="1"/>
          </p:cNvSpPr>
          <p:nvPr>
            <p:ph sz="half" idx="2"/>
          </p:nvPr>
        </p:nvSpPr>
        <p:spPr>
          <a:xfrm>
            <a:off x="188911" y="1819422"/>
            <a:ext cx="10971458" cy="4421944"/>
          </a:xfrm>
        </p:spPr>
        <p:txBody>
          <a:bodyPr>
            <a:normAutofit/>
          </a:bodyPr>
          <a:lstStyle/>
          <a:p>
            <a:r>
              <a:rPr lang="en-US" dirty="0"/>
              <a:t>Any gap between EMS revenues and expenditures will be covered using other General Fund revenues.</a:t>
            </a:r>
            <a:endParaRPr dirty="0"/>
          </a:p>
        </p:txBody>
      </p:sp>
      <p:sp>
        <p:nvSpPr>
          <p:cNvPr id="3" name="Content Placeholder 2">
            <a:extLst>
              <a:ext uri="{FF2B5EF4-FFF2-40B4-BE49-F238E27FC236}">
                <a16:creationId xmlns:a16="http://schemas.microsoft.com/office/drawing/2014/main" id="{9D6F0F4D-9CC0-8172-1EC8-0B251FD84B97}"/>
              </a:ext>
            </a:extLst>
          </p:cNvPr>
          <p:cNvSpPr>
            <a:spLocks noGrp="1"/>
          </p:cNvSpPr>
          <p:nvPr>
            <p:ph sz="half" idx="13"/>
          </p:nvPr>
        </p:nvSpPr>
        <p:spPr/>
        <p:txBody>
          <a:bodyPr>
            <a:normAutofit lnSpcReduction="10000"/>
          </a:bodyPr>
          <a:lstStyle/>
          <a:p>
            <a:r>
              <a:t>EMS Question 7. Answer</a:t>
            </a:r>
          </a:p>
        </p:txBody>
      </p:sp>
    </p:spTree>
    <p:extLst>
      <p:ext uri="{BB962C8B-B14F-4D97-AF65-F5344CB8AC3E}">
        <p14:creationId xmlns:p14="http://schemas.microsoft.com/office/powerpoint/2010/main" val="2364040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4B040-680F-4BC7-B326-61A36A41082B}"/>
              </a:ext>
            </a:extLst>
          </p:cNvPr>
          <p:cNvSpPr>
            <a:spLocks noGrp="1"/>
          </p:cNvSpPr>
          <p:nvPr>
            <p:ph sz="half" idx="2"/>
          </p:nvPr>
        </p:nvSpPr>
        <p:spPr>
          <a:xfrm>
            <a:off x="188911" y="1819422"/>
            <a:ext cx="10971458" cy="4421944"/>
          </a:xfrm>
        </p:spPr>
        <p:txBody>
          <a:bodyPr/>
          <a:lstStyle/>
          <a:p>
            <a:r>
              <a:t>Provide FY2027 proposed organizational chart with the total number of employees (i.e. permanent, temporary, contract, vacancies). </a:t>
            </a:r>
          </a:p>
          <a:p>
            <a:r>
              <a:t>a) If there are multiple divisions, please ensure there are sub-org charts that enumerate all the above. </a:t>
            </a:r>
          </a:p>
          <a:p>
            <a:r>
              <a:t>b) Please include in the Org chart a photo of all Directors, Managers, Divisions Heads, and Supervisors. </a:t>
            </a:r>
          </a:p>
          <a:p>
            <a:endParaRPr/>
          </a:p>
          <a:p>
            <a:endParaRPr/>
          </a:p>
          <a:p>
            <a:endParaRPr/>
          </a:p>
        </p:txBody>
      </p:sp>
      <p:sp>
        <p:nvSpPr>
          <p:cNvPr id="3" name="Content Placeholder 2">
            <a:extLst>
              <a:ext uri="{FF2B5EF4-FFF2-40B4-BE49-F238E27FC236}">
                <a16:creationId xmlns:a16="http://schemas.microsoft.com/office/drawing/2014/main" id="{E504DFC2-4A42-4D56-9B86-BFCCEDC91C5B}"/>
              </a:ext>
            </a:extLst>
          </p:cNvPr>
          <p:cNvSpPr>
            <a:spLocks noGrp="1"/>
          </p:cNvSpPr>
          <p:nvPr>
            <p:ph sz="half" idx="13"/>
          </p:nvPr>
        </p:nvSpPr>
        <p:spPr/>
        <p:txBody>
          <a:bodyPr>
            <a:normAutofit lnSpcReduction="10000"/>
          </a:bodyPr>
          <a:lstStyle/>
          <a:p>
            <a:r>
              <a:t>Question 14. </a:t>
            </a:r>
          </a:p>
        </p:txBody>
      </p:sp>
    </p:spTree>
    <p:extLst>
      <p:ext uri="{BB962C8B-B14F-4D97-AF65-F5344CB8AC3E}">
        <p14:creationId xmlns:p14="http://schemas.microsoft.com/office/powerpoint/2010/main" val="3474415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2"/>
          <p:cNvSpPr txBox="1">
            <a:spLocks noChangeArrowheads="1"/>
          </p:cNvSpPr>
          <p:nvPr/>
        </p:nvSpPr>
        <p:spPr>
          <a:xfrm>
            <a:off x="5151120" y="442907"/>
            <a:ext cx="5364480" cy="78001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dirty="0"/>
              <a:t>Organizational Chart</a:t>
            </a:r>
          </a:p>
        </p:txBody>
      </p:sp>
      <p:cxnSp>
        <p:nvCxnSpPr>
          <p:cNvPr id="5" name="Straight Connector 4">
            <a:extLst>
              <a:ext uri="{FF2B5EF4-FFF2-40B4-BE49-F238E27FC236}">
                <a16:creationId xmlns:a16="http://schemas.microsoft.com/office/drawing/2014/main" id="{0193CAEE-AB35-7AF7-5F99-5B02E6D0ACC0}"/>
              </a:ext>
            </a:extLst>
          </p:cNvPr>
          <p:cNvCxnSpPr>
            <a:cxnSpLocks/>
          </p:cNvCxnSpPr>
          <p:nvPr/>
        </p:nvCxnSpPr>
        <p:spPr>
          <a:xfrm flipH="1">
            <a:off x="8066166" y="2239984"/>
            <a:ext cx="414847" cy="19144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EB20247-6F1F-AFA1-BFCA-C615D4CCA9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0759"/>
            <a:ext cx="12192000" cy="6207241"/>
          </a:xfrm>
          <a:prstGeom prst="rect">
            <a:avLst/>
          </a:prstGeom>
        </p:spPr>
      </p:pic>
    </p:spTree>
    <p:extLst>
      <p:ext uri="{BB962C8B-B14F-4D97-AF65-F5344CB8AC3E}">
        <p14:creationId xmlns:p14="http://schemas.microsoft.com/office/powerpoint/2010/main" val="38941649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54ED5DE0CB934FA355AC1DA74FF37D" ma:contentTypeVersion="13" ma:contentTypeDescription="Create a new document." ma:contentTypeScope="" ma:versionID="ec89a65970205444cf216ea0fdb28976">
  <xsd:schema xmlns:xsd="http://www.w3.org/2001/XMLSchema" xmlns:xs="http://www.w3.org/2001/XMLSchema" xmlns:p="http://schemas.microsoft.com/office/2006/metadata/properties" xmlns:ns2="0f4b001a-0ab5-4a9f-86a1-e2b72b941805" xmlns:ns3="eca88921-70e7-40d3-bcaf-9b388b4a7082" targetNamespace="http://schemas.microsoft.com/office/2006/metadata/properties" ma:root="true" ma:fieldsID="74f0361e9cbe433df9445f3a43f0d13a" ns2:_="" ns3:_="">
    <xsd:import namespace="0f4b001a-0ab5-4a9f-86a1-e2b72b941805"/>
    <xsd:import namespace="eca88921-70e7-40d3-bcaf-9b388b4a708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4b001a-0ab5-4a9f-86a1-e2b72b9418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5903738-21e1-4092-b39f-cf596328ed9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ca88921-70e7-40d3-bcaf-9b388b4a708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205913a-a580-4c9c-8b97-5c3fb47ee966}" ma:internalName="TaxCatchAll" ma:showField="CatchAllData" ma:web="eca88921-70e7-40d3-bcaf-9b388b4a70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f4b001a-0ab5-4a9f-86a1-e2b72b941805">
      <Terms xmlns="http://schemas.microsoft.com/office/infopath/2007/PartnerControls"/>
    </lcf76f155ced4ddcb4097134ff3c332f>
    <TaxCatchAll xmlns="eca88921-70e7-40d3-bcaf-9b388b4a7082" xsi:nil="true"/>
  </documentManagement>
</p:properties>
</file>

<file path=customXml/itemProps1.xml><?xml version="1.0" encoding="utf-8"?>
<ds:datastoreItem xmlns:ds="http://schemas.openxmlformats.org/officeDocument/2006/customXml" ds:itemID="{BF15AB20-093C-4119-A47C-4DDBE0EB639A}">
  <ds:schemaRefs>
    <ds:schemaRef ds:uri="http://schemas.microsoft.com/sharepoint/v3/contenttype/forms"/>
  </ds:schemaRefs>
</ds:datastoreItem>
</file>

<file path=customXml/itemProps2.xml><?xml version="1.0" encoding="utf-8"?>
<ds:datastoreItem xmlns:ds="http://schemas.openxmlformats.org/officeDocument/2006/customXml" ds:itemID="{38D4D5A7-0D7D-4F97-9136-3B4ED88F78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4b001a-0ab5-4a9f-86a1-e2b72b941805"/>
    <ds:schemaRef ds:uri="eca88921-70e7-40d3-bcaf-9b388b4a70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F384E5-5160-4D5C-839D-BCBF234224AF}">
  <ds:schemaRefs>
    <ds:schemaRef ds:uri="http://purl.org/dc/terms/"/>
    <ds:schemaRef ds:uri="http://schemas.microsoft.com/office/2006/documentManagement/types"/>
    <ds:schemaRef ds:uri="http://purl.org/dc/dcmitype/"/>
    <ds:schemaRef ds:uri="http://purl.org/dc/elements/1.1/"/>
    <ds:schemaRef ds:uri="http://schemas.openxmlformats.org/package/2006/metadata/core-properties"/>
    <ds:schemaRef ds:uri="http://schemas.microsoft.com/office/infopath/2007/PartnerControls"/>
    <ds:schemaRef ds:uri="4d0de017-e5ae-46ef-a941-089e251a0fb1"/>
    <ds:schemaRef ds:uri="d46c1600-42f8-4c67-ade2-07a64cc9ee93"/>
    <ds:schemaRef ds:uri="http://schemas.microsoft.com/office/2006/metadata/properties"/>
    <ds:schemaRef ds:uri="http://www.w3.org/XML/1998/namespace"/>
    <ds:schemaRef ds:uri="0f4b001a-0ab5-4a9f-86a1-e2b72b941805"/>
    <ds:schemaRef ds:uri="eca88921-70e7-40d3-bcaf-9b388b4a7082"/>
  </ds:schemaRefs>
</ds:datastoreItem>
</file>

<file path=docProps/app.xml><?xml version="1.0" encoding="utf-8"?>
<Properties xmlns="http://schemas.openxmlformats.org/officeDocument/2006/extended-properties" xmlns:vt="http://schemas.openxmlformats.org/officeDocument/2006/docPropsVTypes">
  <TotalTime>2909</TotalTime>
  <Words>3221</Words>
  <Application>Microsoft Office PowerPoint</Application>
  <PresentationFormat>Widescreen</PresentationFormat>
  <Paragraphs>361</Paragraphs>
  <Slides>54</Slides>
  <Notes>54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0" baseType="lpstr">
      <vt:lpstr>Aptos Narrow</vt:lpstr>
      <vt:lpstr>Arial</vt:lpstr>
      <vt:lpstr>Calibri</vt:lpstr>
      <vt:lpstr>Calibri Light</vt:lpstr>
      <vt:lpstr>Office Theme</vt:lpstr>
      <vt:lpstr>Microsoft Excel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 Winkeler</cp:lastModifiedBy>
  <cp:revision>419</cp:revision>
  <dcterms:created xsi:type="dcterms:W3CDTF">2023-02-09T18:35:57Z</dcterms:created>
  <dcterms:modified xsi:type="dcterms:W3CDTF">2026-04-20T19:34:04Z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0x0101009E54ED5DE0CB934FA355AC1DA74FF37D</vt:lpwstr>
  </property>
  <property fmtid="{D5CDD505-2E9C-101B-9397-08002B2CF9AE}" pid="3" name="MediaServiceImageTags">
    <vt:lpwstr/>
  </property>
</Properties>
</file>