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410" r:id="rId2"/>
    <p:sldId id="280" r:id="rId3"/>
    <p:sldId id="281" r:id="rId4"/>
    <p:sldId id="411" r:id="rId5"/>
    <p:sldId id="378" r:id="rId6"/>
    <p:sldId id="407" r:id="rId7"/>
    <p:sldId id="408" r:id="rId8"/>
    <p:sldId id="270" r:id="rId9"/>
    <p:sldId id="371" r:id="rId10"/>
    <p:sldId id="382" r:id="rId11"/>
    <p:sldId id="416" r:id="rId12"/>
    <p:sldId id="406" r:id="rId13"/>
    <p:sldId id="414" r:id="rId14"/>
    <p:sldId id="399" r:id="rId15"/>
    <p:sldId id="415" r:id="rId16"/>
    <p:sldId id="259" r:id="rId17"/>
    <p:sldId id="412" r:id="rId18"/>
    <p:sldId id="413" r:id="rId19"/>
    <p:sldId id="409" r:id="rId20"/>
    <p:sldId id="400" r:id="rId21"/>
    <p:sldId id="405" r:id="rId22"/>
    <p:sldId id="261" r:id="rId23"/>
    <p:sldId id="386" r:id="rId24"/>
    <p:sldId id="295" r:id="rId25"/>
    <p:sldId id="276" r:id="rId26"/>
    <p:sldId id="275" r:id="rId27"/>
    <p:sldId id="376" r:id="rId28"/>
    <p:sldId id="417" r:id="rId29"/>
    <p:sldId id="265" r:id="rId30"/>
    <p:sldId id="260" r:id="rId31"/>
    <p:sldId id="418" r:id="rId32"/>
    <p:sldId id="419" r:id="rId33"/>
    <p:sldId id="304" r:id="rId34"/>
    <p:sldId id="289" r:id="rId35"/>
    <p:sldId id="401" r:id="rId36"/>
    <p:sldId id="377" r:id="rId37"/>
    <p:sldId id="394" r:id="rId38"/>
    <p:sldId id="302" r:id="rId39"/>
    <p:sldId id="395" r:id="rId40"/>
    <p:sldId id="286" r:id="rId41"/>
    <p:sldId id="396" r:id="rId42"/>
    <p:sldId id="27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3133D-5980-C3E5-E7AB-11F123668AAF}" v="13" dt="2026-04-20T06:58:54.031"/>
    <p1510:client id="{35ED5F1B-E432-9E44-8D72-2554E363409C}" v="8" dt="2026-04-20T16:10:55.507"/>
    <p1510:client id="{8FFD8F99-6F01-4496-9053-875A1580EBED}" v="1271" dt="2026-04-20T16:36:05.485"/>
    <p1510:client id="{9404A9F7-3878-DBEE-2C67-FC995C5981C1}" v="113" dt="2026-04-20T14:55:22.372"/>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00"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29C1B3-87BF-48AA-8227-2A6C43829D5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104D619-2577-4B8C-84FB-87823A2FCA12}">
      <dgm:prSet phldr="0"/>
      <dgm:spPr/>
      <dgm:t>
        <a:bodyPr/>
        <a:lstStyle/>
        <a:p>
          <a:pPr>
            <a:lnSpc>
              <a:spcPct val="100000"/>
            </a:lnSpc>
            <a:defRPr cap="all"/>
          </a:pPr>
          <a:r>
            <a:rPr lang="en-US" baseline="0">
              <a:latin typeface="Aptos"/>
            </a:rPr>
            <a:t>Administration</a:t>
          </a:r>
        </a:p>
      </dgm:t>
    </dgm:pt>
    <dgm:pt modelId="{87E4D913-9B28-4657-8A1D-7F20A803D642}" type="parTrans" cxnId="{42C51111-848E-4AF8-99A1-AE50EDCF6E0A}">
      <dgm:prSet/>
      <dgm:spPr/>
      <dgm:t>
        <a:bodyPr/>
        <a:lstStyle/>
        <a:p>
          <a:endParaRPr lang="en-US"/>
        </a:p>
      </dgm:t>
    </dgm:pt>
    <dgm:pt modelId="{4D59E5AE-DAA9-4B51-8C76-5E46A9F5183D}" type="sibTrans" cxnId="{42C51111-848E-4AF8-99A1-AE50EDCF6E0A}">
      <dgm:prSet/>
      <dgm:spPr/>
      <dgm:t>
        <a:bodyPr/>
        <a:lstStyle/>
        <a:p>
          <a:endParaRPr lang="en-US"/>
        </a:p>
      </dgm:t>
    </dgm:pt>
    <dgm:pt modelId="{C5207D3A-2D7E-4904-900E-88215DCF77C9}">
      <dgm:prSet/>
      <dgm:spPr/>
      <dgm:t>
        <a:bodyPr/>
        <a:lstStyle/>
        <a:p>
          <a:pPr>
            <a:lnSpc>
              <a:spcPct val="100000"/>
            </a:lnSpc>
            <a:defRPr cap="all"/>
          </a:pPr>
          <a:r>
            <a:rPr lang="en-US" baseline="0">
              <a:latin typeface="Franklin Gothic Demi Cond"/>
            </a:rPr>
            <a:t> </a:t>
          </a:r>
          <a:r>
            <a:rPr lang="en-US" baseline="0">
              <a:latin typeface="Aptos"/>
            </a:rPr>
            <a:t>Telecom</a:t>
          </a:r>
          <a:endParaRPr lang="en-US">
            <a:latin typeface="Aptos"/>
          </a:endParaRPr>
        </a:p>
      </dgm:t>
    </dgm:pt>
    <dgm:pt modelId="{C82E3A86-E693-4895-A35D-BD448A28F0F5}" type="parTrans" cxnId="{97684121-4D33-4274-A574-AD3958EDDF32}">
      <dgm:prSet/>
      <dgm:spPr/>
      <dgm:t>
        <a:bodyPr/>
        <a:lstStyle/>
        <a:p>
          <a:endParaRPr lang="en-US"/>
        </a:p>
      </dgm:t>
    </dgm:pt>
    <dgm:pt modelId="{8BED2E6F-AB22-4338-BC70-0EA7C996C982}" type="sibTrans" cxnId="{97684121-4D33-4274-A574-AD3958EDDF32}">
      <dgm:prSet/>
      <dgm:spPr/>
      <dgm:t>
        <a:bodyPr/>
        <a:lstStyle/>
        <a:p>
          <a:endParaRPr lang="en-US"/>
        </a:p>
      </dgm:t>
    </dgm:pt>
    <dgm:pt modelId="{BAAA3B9B-34FB-42D1-AE52-7D6ABCAA7BB5}">
      <dgm:prSet/>
      <dgm:spPr/>
      <dgm:t>
        <a:bodyPr/>
        <a:lstStyle/>
        <a:p>
          <a:pPr>
            <a:lnSpc>
              <a:spcPct val="100000"/>
            </a:lnSpc>
            <a:defRPr cap="all"/>
          </a:pPr>
          <a:r>
            <a:rPr lang="en-US" baseline="0">
              <a:latin typeface="Aptos"/>
            </a:rPr>
            <a:t>Mapping and Graphics</a:t>
          </a:r>
          <a:endParaRPr lang="en-US"/>
        </a:p>
      </dgm:t>
    </dgm:pt>
    <dgm:pt modelId="{B0EB4565-4536-4D50-97AC-6F9A5B148E6D}" type="parTrans" cxnId="{DDACD2F8-7C9C-43A7-845E-8FAE6F2BC6CA}">
      <dgm:prSet/>
      <dgm:spPr/>
      <dgm:t>
        <a:bodyPr/>
        <a:lstStyle/>
        <a:p>
          <a:endParaRPr lang="en-US"/>
        </a:p>
      </dgm:t>
    </dgm:pt>
    <dgm:pt modelId="{97AC37F4-972A-4E5C-BA4D-5B26C7D39891}" type="sibTrans" cxnId="{DDACD2F8-7C9C-43A7-845E-8FAE6F2BC6CA}">
      <dgm:prSet/>
      <dgm:spPr/>
      <dgm:t>
        <a:bodyPr/>
        <a:lstStyle/>
        <a:p>
          <a:endParaRPr lang="en-US"/>
        </a:p>
      </dgm:t>
    </dgm:pt>
    <dgm:pt modelId="{AADB4577-F3F2-4D7C-B1B0-1241D39DB708}">
      <dgm:prSet phldr="0"/>
      <dgm:spPr/>
      <dgm:t>
        <a:bodyPr/>
        <a:lstStyle/>
        <a:p>
          <a:pPr>
            <a:lnSpc>
              <a:spcPct val="100000"/>
            </a:lnSpc>
            <a:defRPr cap="all"/>
          </a:pPr>
          <a:r>
            <a:rPr lang="en-US" baseline="0">
              <a:latin typeface="Franklin Gothic Demi Cond"/>
            </a:rPr>
            <a:t> </a:t>
          </a:r>
          <a:r>
            <a:rPr lang="en-US" baseline="0">
              <a:latin typeface="Aptos"/>
            </a:rPr>
            <a:t>Network</a:t>
          </a:r>
          <a:endParaRPr lang="en-US">
            <a:latin typeface="Aptos"/>
          </a:endParaRPr>
        </a:p>
      </dgm:t>
    </dgm:pt>
    <dgm:pt modelId="{2E969E13-FFCF-461C-A4E9-A1AFE20B8FAE}" type="parTrans" cxnId="{1DAB9530-037F-4F35-82DA-80C63590BB24}">
      <dgm:prSet/>
      <dgm:spPr/>
      <dgm:t>
        <a:bodyPr/>
        <a:lstStyle/>
        <a:p>
          <a:endParaRPr lang="en-US"/>
        </a:p>
      </dgm:t>
    </dgm:pt>
    <dgm:pt modelId="{766EE09E-A0B3-456F-BB62-D58F68F151E4}" type="sibTrans" cxnId="{1DAB9530-037F-4F35-82DA-80C63590BB24}">
      <dgm:prSet/>
      <dgm:spPr/>
      <dgm:t>
        <a:bodyPr/>
        <a:lstStyle/>
        <a:p>
          <a:endParaRPr lang="en-US"/>
        </a:p>
      </dgm:t>
    </dgm:pt>
    <dgm:pt modelId="{007C241F-6CF7-4F42-99B9-8C1B6038C4CC}">
      <dgm:prSet phldr="0"/>
      <dgm:spPr/>
      <dgm:t>
        <a:bodyPr/>
        <a:lstStyle/>
        <a:p>
          <a:pPr>
            <a:lnSpc>
              <a:spcPct val="100000"/>
            </a:lnSpc>
            <a:defRPr cap="all"/>
          </a:pPr>
          <a:r>
            <a:rPr lang="en-US" baseline="0">
              <a:latin typeface="Aptos"/>
            </a:rPr>
            <a:t>Applications</a:t>
          </a:r>
        </a:p>
      </dgm:t>
    </dgm:pt>
    <dgm:pt modelId="{7720DC87-A7CE-47C4-90CE-655322708146}" type="parTrans" cxnId="{3B6B5949-B5D3-4770-9B45-696E3287F581}">
      <dgm:prSet/>
      <dgm:spPr/>
      <dgm:t>
        <a:bodyPr/>
        <a:lstStyle/>
        <a:p>
          <a:endParaRPr lang="en-US"/>
        </a:p>
      </dgm:t>
    </dgm:pt>
    <dgm:pt modelId="{61910CB3-6ED6-4110-8037-5E347B4F919E}" type="sibTrans" cxnId="{3B6B5949-B5D3-4770-9B45-696E3287F581}">
      <dgm:prSet/>
      <dgm:spPr/>
      <dgm:t>
        <a:bodyPr/>
        <a:lstStyle/>
        <a:p>
          <a:endParaRPr lang="en-US"/>
        </a:p>
      </dgm:t>
    </dgm:pt>
    <dgm:pt modelId="{7B1E92E1-D689-4FAF-948A-68B2CF81896E}">
      <dgm:prSet phldr="0"/>
      <dgm:spPr/>
      <dgm:t>
        <a:bodyPr/>
        <a:lstStyle/>
        <a:p>
          <a:pPr>
            <a:lnSpc>
              <a:spcPct val="100000"/>
            </a:lnSpc>
            <a:defRPr cap="all"/>
          </a:pPr>
          <a:r>
            <a:rPr lang="en-US" baseline="0">
              <a:latin typeface="Aptos"/>
            </a:rPr>
            <a:t>Helpdesk</a:t>
          </a:r>
        </a:p>
      </dgm:t>
    </dgm:pt>
    <dgm:pt modelId="{D9727B19-0A7B-4FB1-B713-7021D4576170}" type="parTrans" cxnId="{820793CA-5B87-45B0-BAA7-5296A662BD53}">
      <dgm:prSet/>
      <dgm:spPr/>
      <dgm:t>
        <a:bodyPr/>
        <a:lstStyle/>
        <a:p>
          <a:endParaRPr lang="en-US"/>
        </a:p>
      </dgm:t>
    </dgm:pt>
    <dgm:pt modelId="{19A27C2B-CD35-413B-9E9F-CAE929EA2C64}" type="sibTrans" cxnId="{820793CA-5B87-45B0-BAA7-5296A662BD53}">
      <dgm:prSet/>
      <dgm:spPr/>
      <dgm:t>
        <a:bodyPr/>
        <a:lstStyle/>
        <a:p>
          <a:endParaRPr lang="en-US"/>
        </a:p>
      </dgm:t>
    </dgm:pt>
    <dgm:pt modelId="{AD1C7491-BE47-450A-9098-93137B65B990}" type="pres">
      <dgm:prSet presAssocID="{AF29C1B3-87BF-48AA-8227-2A6C43829D5C}" presName="root" presStyleCnt="0">
        <dgm:presLayoutVars>
          <dgm:dir/>
          <dgm:resizeHandles val="exact"/>
        </dgm:presLayoutVars>
      </dgm:prSet>
      <dgm:spPr/>
    </dgm:pt>
    <dgm:pt modelId="{6B1F6F83-9D44-433D-BF37-5D58840303DB}" type="pres">
      <dgm:prSet presAssocID="{E104D619-2577-4B8C-84FB-87823A2FCA12}" presName="compNode" presStyleCnt="0"/>
      <dgm:spPr/>
    </dgm:pt>
    <dgm:pt modelId="{C4857C75-00C1-4527-94DD-98EEBEC24DF3}" type="pres">
      <dgm:prSet presAssocID="{E104D619-2577-4B8C-84FB-87823A2FCA12}" presName="iconBgRect" presStyleLbl="bgShp" presStyleIdx="0" presStyleCnt="6"/>
      <dgm:spPr/>
    </dgm:pt>
    <dgm:pt modelId="{8795A786-823C-497D-850D-7E99A6367A45}" type="pres">
      <dgm:prSet presAssocID="{E104D619-2577-4B8C-84FB-87823A2FCA12}"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ierarchy"/>
        </a:ext>
      </dgm:extLst>
    </dgm:pt>
    <dgm:pt modelId="{9C30E43B-C68C-4084-A65C-09E0B43768D2}" type="pres">
      <dgm:prSet presAssocID="{E104D619-2577-4B8C-84FB-87823A2FCA12}" presName="spaceRect" presStyleCnt="0"/>
      <dgm:spPr/>
    </dgm:pt>
    <dgm:pt modelId="{8CFAA521-EA80-4DE5-8530-EF18B2C8918A}" type="pres">
      <dgm:prSet presAssocID="{E104D619-2577-4B8C-84FB-87823A2FCA12}" presName="textRect" presStyleLbl="revTx" presStyleIdx="0" presStyleCnt="6">
        <dgm:presLayoutVars>
          <dgm:chMax val="1"/>
          <dgm:chPref val="1"/>
        </dgm:presLayoutVars>
      </dgm:prSet>
      <dgm:spPr/>
    </dgm:pt>
    <dgm:pt modelId="{414B2BB9-78A9-4E8B-A185-F3FE6F71B139}" type="pres">
      <dgm:prSet presAssocID="{4D59E5AE-DAA9-4B51-8C76-5E46A9F5183D}" presName="sibTrans" presStyleCnt="0"/>
      <dgm:spPr/>
    </dgm:pt>
    <dgm:pt modelId="{761CC90A-5490-4B0F-93CC-01282B048A57}" type="pres">
      <dgm:prSet presAssocID="{AADB4577-F3F2-4D7C-B1B0-1241D39DB708}" presName="compNode" presStyleCnt="0"/>
      <dgm:spPr/>
    </dgm:pt>
    <dgm:pt modelId="{515752E8-DCF1-4BF2-9798-27F899B8AFCB}" type="pres">
      <dgm:prSet presAssocID="{AADB4577-F3F2-4D7C-B1B0-1241D39DB708}" presName="iconBgRect" presStyleLbl="bgShp" presStyleIdx="1" presStyleCnt="6"/>
      <dgm:spPr/>
    </dgm:pt>
    <dgm:pt modelId="{742FD13E-CCA2-4BD1-B32C-EFA8AFADD034}" type="pres">
      <dgm:prSet presAssocID="{AADB4577-F3F2-4D7C-B1B0-1241D39DB708}"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CECCF519-0509-48D6-8D24-219D567553A3}" type="pres">
      <dgm:prSet presAssocID="{AADB4577-F3F2-4D7C-B1B0-1241D39DB708}" presName="spaceRect" presStyleCnt="0"/>
      <dgm:spPr/>
    </dgm:pt>
    <dgm:pt modelId="{7879779A-EF58-4DDB-AB55-3D01F52A8587}" type="pres">
      <dgm:prSet presAssocID="{AADB4577-F3F2-4D7C-B1B0-1241D39DB708}" presName="textRect" presStyleLbl="revTx" presStyleIdx="1" presStyleCnt="6">
        <dgm:presLayoutVars>
          <dgm:chMax val="1"/>
          <dgm:chPref val="1"/>
        </dgm:presLayoutVars>
      </dgm:prSet>
      <dgm:spPr/>
    </dgm:pt>
    <dgm:pt modelId="{938D996D-53C2-4064-B421-18000BD0DDFD}" type="pres">
      <dgm:prSet presAssocID="{766EE09E-A0B3-456F-BB62-D58F68F151E4}" presName="sibTrans" presStyleCnt="0"/>
      <dgm:spPr/>
    </dgm:pt>
    <dgm:pt modelId="{7770D46E-E777-47AB-89AC-4B804CD7BDA0}" type="pres">
      <dgm:prSet presAssocID="{007C241F-6CF7-4F42-99B9-8C1B6038C4CC}" presName="compNode" presStyleCnt="0"/>
      <dgm:spPr/>
    </dgm:pt>
    <dgm:pt modelId="{9E44B399-15A3-42E7-BFFE-FEE72C04A6E9}" type="pres">
      <dgm:prSet presAssocID="{007C241F-6CF7-4F42-99B9-8C1B6038C4CC}" presName="iconBgRect" presStyleLbl="bgShp" presStyleIdx="2" presStyleCnt="6"/>
      <dgm:spPr/>
    </dgm:pt>
    <dgm:pt modelId="{AEAC7711-2377-4B66-83F8-EE74DB94CFCF}" type="pres">
      <dgm:prSet presAssocID="{007C241F-6CF7-4F42-99B9-8C1B6038C4CC}"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ar chart"/>
        </a:ext>
      </dgm:extLst>
    </dgm:pt>
    <dgm:pt modelId="{2319D3A2-BB12-46F0-8295-6A17B8559FEE}" type="pres">
      <dgm:prSet presAssocID="{007C241F-6CF7-4F42-99B9-8C1B6038C4CC}" presName="spaceRect" presStyleCnt="0"/>
      <dgm:spPr/>
    </dgm:pt>
    <dgm:pt modelId="{E6266C1A-1786-44F3-AA26-8B4D3D33248C}" type="pres">
      <dgm:prSet presAssocID="{007C241F-6CF7-4F42-99B9-8C1B6038C4CC}" presName="textRect" presStyleLbl="revTx" presStyleIdx="2" presStyleCnt="6">
        <dgm:presLayoutVars>
          <dgm:chMax val="1"/>
          <dgm:chPref val="1"/>
        </dgm:presLayoutVars>
      </dgm:prSet>
      <dgm:spPr/>
    </dgm:pt>
    <dgm:pt modelId="{9EB11D81-D07D-4827-9297-8B8DF122A481}" type="pres">
      <dgm:prSet presAssocID="{61910CB3-6ED6-4110-8037-5E347B4F919E}" presName="sibTrans" presStyleCnt="0"/>
      <dgm:spPr/>
    </dgm:pt>
    <dgm:pt modelId="{F80C71A4-8789-442E-9C17-F0B172233053}" type="pres">
      <dgm:prSet presAssocID="{7B1E92E1-D689-4FAF-948A-68B2CF81896E}" presName="compNode" presStyleCnt="0"/>
      <dgm:spPr/>
    </dgm:pt>
    <dgm:pt modelId="{F98B38FE-6D55-4110-A140-BC3F48B6BFA1}" type="pres">
      <dgm:prSet presAssocID="{7B1E92E1-D689-4FAF-948A-68B2CF81896E}" presName="iconBgRect" presStyleLbl="bgShp" presStyleIdx="3" presStyleCnt="6"/>
      <dgm:spPr/>
    </dgm:pt>
    <dgm:pt modelId="{66AFF486-FA1A-482B-91FC-BAD409EEF7AD}" type="pres">
      <dgm:prSet presAssocID="{7B1E92E1-D689-4FAF-948A-68B2CF81896E}"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ial Network"/>
        </a:ext>
      </dgm:extLst>
    </dgm:pt>
    <dgm:pt modelId="{9EA6985E-7087-4A17-9B74-3CD4C412E291}" type="pres">
      <dgm:prSet presAssocID="{7B1E92E1-D689-4FAF-948A-68B2CF81896E}" presName="spaceRect" presStyleCnt="0"/>
      <dgm:spPr/>
    </dgm:pt>
    <dgm:pt modelId="{661BCD2C-8A70-4748-85D8-853240C1037F}" type="pres">
      <dgm:prSet presAssocID="{7B1E92E1-D689-4FAF-948A-68B2CF81896E}" presName="textRect" presStyleLbl="revTx" presStyleIdx="3" presStyleCnt="6">
        <dgm:presLayoutVars>
          <dgm:chMax val="1"/>
          <dgm:chPref val="1"/>
        </dgm:presLayoutVars>
      </dgm:prSet>
      <dgm:spPr/>
    </dgm:pt>
    <dgm:pt modelId="{E5167EBA-3EF0-4798-B12D-417CE09159A8}" type="pres">
      <dgm:prSet presAssocID="{19A27C2B-CD35-413B-9E9F-CAE929EA2C64}" presName="sibTrans" presStyleCnt="0"/>
      <dgm:spPr/>
    </dgm:pt>
    <dgm:pt modelId="{F1B81E31-12EE-478C-83B8-37B042F6231D}" type="pres">
      <dgm:prSet presAssocID="{C5207D3A-2D7E-4904-900E-88215DCF77C9}" presName="compNode" presStyleCnt="0"/>
      <dgm:spPr/>
    </dgm:pt>
    <dgm:pt modelId="{C752EAEC-39A2-4B62-B56E-5870C1D19743}" type="pres">
      <dgm:prSet presAssocID="{C5207D3A-2D7E-4904-900E-88215DCF77C9}" presName="iconBgRect" presStyleLbl="bgShp" presStyleIdx="4" presStyleCnt="6"/>
      <dgm:spPr/>
    </dgm:pt>
    <dgm:pt modelId="{10D7CCAD-F171-4DF0-8D70-1E22D4630566}" type="pres">
      <dgm:prSet presAssocID="{C5207D3A-2D7E-4904-900E-88215DCF77C9}"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ity"/>
        </a:ext>
      </dgm:extLst>
    </dgm:pt>
    <dgm:pt modelId="{C513AEA8-5AC1-4DD7-8947-534ED94D66CE}" type="pres">
      <dgm:prSet presAssocID="{C5207D3A-2D7E-4904-900E-88215DCF77C9}" presName="spaceRect" presStyleCnt="0"/>
      <dgm:spPr/>
    </dgm:pt>
    <dgm:pt modelId="{FE5A102F-887C-44AB-9B27-33184337F883}" type="pres">
      <dgm:prSet presAssocID="{C5207D3A-2D7E-4904-900E-88215DCF77C9}" presName="textRect" presStyleLbl="revTx" presStyleIdx="4" presStyleCnt="6">
        <dgm:presLayoutVars>
          <dgm:chMax val="1"/>
          <dgm:chPref val="1"/>
        </dgm:presLayoutVars>
      </dgm:prSet>
      <dgm:spPr/>
    </dgm:pt>
    <dgm:pt modelId="{98BAECF7-7438-44C5-8B5F-F785D874AD1F}" type="pres">
      <dgm:prSet presAssocID="{8BED2E6F-AB22-4338-BC70-0EA7C996C982}" presName="sibTrans" presStyleCnt="0"/>
      <dgm:spPr/>
    </dgm:pt>
    <dgm:pt modelId="{1692D2BF-B513-4EE6-B702-62DD9860B395}" type="pres">
      <dgm:prSet presAssocID="{BAAA3B9B-34FB-42D1-AE52-7D6ABCAA7BB5}" presName="compNode" presStyleCnt="0"/>
      <dgm:spPr/>
    </dgm:pt>
    <dgm:pt modelId="{07F648EE-7BF8-4F5B-B4E6-1C14B6E51D89}" type="pres">
      <dgm:prSet presAssocID="{BAAA3B9B-34FB-42D1-AE52-7D6ABCAA7BB5}" presName="iconBgRect" presStyleLbl="bgShp" presStyleIdx="5" presStyleCnt="6"/>
      <dgm:spPr/>
    </dgm:pt>
    <dgm:pt modelId="{BC174842-E90E-44C7-A619-82FA1DD21561}" type="pres">
      <dgm:prSet presAssocID="{BAAA3B9B-34FB-42D1-AE52-7D6ABCAA7BB5}"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ll center"/>
        </a:ext>
      </dgm:extLst>
    </dgm:pt>
    <dgm:pt modelId="{095F37E2-DC36-429D-BD3F-279947BF3D5C}" type="pres">
      <dgm:prSet presAssocID="{BAAA3B9B-34FB-42D1-AE52-7D6ABCAA7BB5}" presName="spaceRect" presStyleCnt="0"/>
      <dgm:spPr/>
    </dgm:pt>
    <dgm:pt modelId="{F6E821C2-B792-4875-890C-712F3AAC404B}" type="pres">
      <dgm:prSet presAssocID="{BAAA3B9B-34FB-42D1-AE52-7D6ABCAA7BB5}" presName="textRect" presStyleLbl="revTx" presStyleIdx="5" presStyleCnt="6">
        <dgm:presLayoutVars>
          <dgm:chMax val="1"/>
          <dgm:chPref val="1"/>
        </dgm:presLayoutVars>
      </dgm:prSet>
      <dgm:spPr/>
    </dgm:pt>
  </dgm:ptLst>
  <dgm:cxnLst>
    <dgm:cxn modelId="{8B0A0606-7982-48EC-BE87-A45468888C08}" type="presOf" srcId="{AADB4577-F3F2-4D7C-B1B0-1241D39DB708}" destId="{7879779A-EF58-4DDB-AB55-3D01F52A8587}" srcOrd="0" destOrd="0" presId="urn:microsoft.com/office/officeart/2018/5/layout/IconCircleLabelList"/>
    <dgm:cxn modelId="{42C51111-848E-4AF8-99A1-AE50EDCF6E0A}" srcId="{AF29C1B3-87BF-48AA-8227-2A6C43829D5C}" destId="{E104D619-2577-4B8C-84FB-87823A2FCA12}" srcOrd="0" destOrd="0" parTransId="{87E4D913-9B28-4657-8A1D-7F20A803D642}" sibTransId="{4D59E5AE-DAA9-4B51-8C76-5E46A9F5183D}"/>
    <dgm:cxn modelId="{97684121-4D33-4274-A574-AD3958EDDF32}" srcId="{AF29C1B3-87BF-48AA-8227-2A6C43829D5C}" destId="{C5207D3A-2D7E-4904-900E-88215DCF77C9}" srcOrd="4" destOrd="0" parTransId="{C82E3A86-E693-4895-A35D-BD448A28F0F5}" sibTransId="{8BED2E6F-AB22-4338-BC70-0EA7C996C982}"/>
    <dgm:cxn modelId="{1DAB9530-037F-4F35-82DA-80C63590BB24}" srcId="{AF29C1B3-87BF-48AA-8227-2A6C43829D5C}" destId="{AADB4577-F3F2-4D7C-B1B0-1241D39DB708}" srcOrd="1" destOrd="0" parTransId="{2E969E13-FFCF-461C-A4E9-A1AFE20B8FAE}" sibTransId="{766EE09E-A0B3-456F-BB62-D58F68F151E4}"/>
    <dgm:cxn modelId="{3B6B5949-B5D3-4770-9B45-696E3287F581}" srcId="{AF29C1B3-87BF-48AA-8227-2A6C43829D5C}" destId="{007C241F-6CF7-4F42-99B9-8C1B6038C4CC}" srcOrd="2" destOrd="0" parTransId="{7720DC87-A7CE-47C4-90CE-655322708146}" sibTransId="{61910CB3-6ED6-4110-8037-5E347B4F919E}"/>
    <dgm:cxn modelId="{1C509192-E5E7-4DB6-A6D0-AA19E7CC93A0}" type="presOf" srcId="{E104D619-2577-4B8C-84FB-87823A2FCA12}" destId="{8CFAA521-EA80-4DE5-8530-EF18B2C8918A}" srcOrd="0" destOrd="0" presId="urn:microsoft.com/office/officeart/2018/5/layout/IconCircleLabelList"/>
    <dgm:cxn modelId="{1C888393-338F-4BAE-A9A6-742DFA0AF273}" type="presOf" srcId="{C5207D3A-2D7E-4904-900E-88215DCF77C9}" destId="{FE5A102F-887C-44AB-9B27-33184337F883}" srcOrd="0" destOrd="0" presId="urn:microsoft.com/office/officeart/2018/5/layout/IconCircleLabelList"/>
    <dgm:cxn modelId="{820793CA-5B87-45B0-BAA7-5296A662BD53}" srcId="{AF29C1B3-87BF-48AA-8227-2A6C43829D5C}" destId="{7B1E92E1-D689-4FAF-948A-68B2CF81896E}" srcOrd="3" destOrd="0" parTransId="{D9727B19-0A7B-4FB1-B713-7021D4576170}" sibTransId="{19A27C2B-CD35-413B-9E9F-CAE929EA2C64}"/>
    <dgm:cxn modelId="{C1E290CE-19D1-4C6C-8A96-626FF59510D7}" type="presOf" srcId="{BAAA3B9B-34FB-42D1-AE52-7D6ABCAA7BB5}" destId="{F6E821C2-B792-4875-890C-712F3AAC404B}" srcOrd="0" destOrd="0" presId="urn:microsoft.com/office/officeart/2018/5/layout/IconCircleLabelList"/>
    <dgm:cxn modelId="{4EE7B6D3-8294-4F0E-9903-546B2E2B6D55}" type="presOf" srcId="{007C241F-6CF7-4F42-99B9-8C1B6038C4CC}" destId="{E6266C1A-1786-44F3-AA26-8B4D3D33248C}" srcOrd="0" destOrd="0" presId="urn:microsoft.com/office/officeart/2018/5/layout/IconCircleLabelList"/>
    <dgm:cxn modelId="{9D171DEF-EBCC-4978-ACC9-36FBB757E42F}" type="presOf" srcId="{7B1E92E1-D689-4FAF-948A-68B2CF81896E}" destId="{661BCD2C-8A70-4748-85D8-853240C1037F}" srcOrd="0" destOrd="0" presId="urn:microsoft.com/office/officeart/2018/5/layout/IconCircleLabelList"/>
    <dgm:cxn modelId="{889CE7F2-F71E-4219-AF85-61CC50BB3ABE}" type="presOf" srcId="{AF29C1B3-87BF-48AA-8227-2A6C43829D5C}" destId="{AD1C7491-BE47-450A-9098-93137B65B990}" srcOrd="0" destOrd="0" presId="urn:microsoft.com/office/officeart/2018/5/layout/IconCircleLabelList"/>
    <dgm:cxn modelId="{DDACD2F8-7C9C-43A7-845E-8FAE6F2BC6CA}" srcId="{AF29C1B3-87BF-48AA-8227-2A6C43829D5C}" destId="{BAAA3B9B-34FB-42D1-AE52-7D6ABCAA7BB5}" srcOrd="5" destOrd="0" parTransId="{B0EB4565-4536-4D50-97AC-6F9A5B148E6D}" sibTransId="{97AC37F4-972A-4E5C-BA4D-5B26C7D39891}"/>
    <dgm:cxn modelId="{637C85DA-96F5-4BDB-B04A-A53C8A116A7A}" type="presParOf" srcId="{AD1C7491-BE47-450A-9098-93137B65B990}" destId="{6B1F6F83-9D44-433D-BF37-5D58840303DB}" srcOrd="0" destOrd="0" presId="urn:microsoft.com/office/officeart/2018/5/layout/IconCircleLabelList"/>
    <dgm:cxn modelId="{372C6D16-E145-4436-BDEE-D362788E9944}" type="presParOf" srcId="{6B1F6F83-9D44-433D-BF37-5D58840303DB}" destId="{C4857C75-00C1-4527-94DD-98EEBEC24DF3}" srcOrd="0" destOrd="0" presId="urn:microsoft.com/office/officeart/2018/5/layout/IconCircleLabelList"/>
    <dgm:cxn modelId="{EBF8E475-C6A9-410E-A50B-C4239E94BB54}" type="presParOf" srcId="{6B1F6F83-9D44-433D-BF37-5D58840303DB}" destId="{8795A786-823C-497D-850D-7E99A6367A45}" srcOrd="1" destOrd="0" presId="urn:microsoft.com/office/officeart/2018/5/layout/IconCircleLabelList"/>
    <dgm:cxn modelId="{2F63B6EC-3A30-4309-8494-9B1C6AA7DC14}" type="presParOf" srcId="{6B1F6F83-9D44-433D-BF37-5D58840303DB}" destId="{9C30E43B-C68C-4084-A65C-09E0B43768D2}" srcOrd="2" destOrd="0" presId="urn:microsoft.com/office/officeart/2018/5/layout/IconCircleLabelList"/>
    <dgm:cxn modelId="{B8177CB9-EAFF-4FF8-B2EF-E1F7B3AD78F7}" type="presParOf" srcId="{6B1F6F83-9D44-433D-BF37-5D58840303DB}" destId="{8CFAA521-EA80-4DE5-8530-EF18B2C8918A}" srcOrd="3" destOrd="0" presId="urn:microsoft.com/office/officeart/2018/5/layout/IconCircleLabelList"/>
    <dgm:cxn modelId="{928B17EB-7608-4E31-A55B-1A07FA38ADA2}" type="presParOf" srcId="{AD1C7491-BE47-450A-9098-93137B65B990}" destId="{414B2BB9-78A9-4E8B-A185-F3FE6F71B139}" srcOrd="1" destOrd="0" presId="urn:microsoft.com/office/officeart/2018/5/layout/IconCircleLabelList"/>
    <dgm:cxn modelId="{8E52E558-81CA-44DF-A551-0ED168D6C30E}" type="presParOf" srcId="{AD1C7491-BE47-450A-9098-93137B65B990}" destId="{761CC90A-5490-4B0F-93CC-01282B048A57}" srcOrd="2" destOrd="0" presId="urn:microsoft.com/office/officeart/2018/5/layout/IconCircleLabelList"/>
    <dgm:cxn modelId="{7F825E85-665D-4319-8766-C41A8C63F454}" type="presParOf" srcId="{761CC90A-5490-4B0F-93CC-01282B048A57}" destId="{515752E8-DCF1-4BF2-9798-27F899B8AFCB}" srcOrd="0" destOrd="0" presId="urn:microsoft.com/office/officeart/2018/5/layout/IconCircleLabelList"/>
    <dgm:cxn modelId="{44513DF7-F55D-4ACF-B0E4-BC76BB025E35}" type="presParOf" srcId="{761CC90A-5490-4B0F-93CC-01282B048A57}" destId="{742FD13E-CCA2-4BD1-B32C-EFA8AFADD034}" srcOrd="1" destOrd="0" presId="urn:microsoft.com/office/officeart/2018/5/layout/IconCircleLabelList"/>
    <dgm:cxn modelId="{0AA3DFE8-81F4-4246-94B4-15BB7FA95488}" type="presParOf" srcId="{761CC90A-5490-4B0F-93CC-01282B048A57}" destId="{CECCF519-0509-48D6-8D24-219D567553A3}" srcOrd="2" destOrd="0" presId="urn:microsoft.com/office/officeart/2018/5/layout/IconCircleLabelList"/>
    <dgm:cxn modelId="{C7FEA0A0-C266-41D8-A8A5-BD8168665802}" type="presParOf" srcId="{761CC90A-5490-4B0F-93CC-01282B048A57}" destId="{7879779A-EF58-4DDB-AB55-3D01F52A8587}" srcOrd="3" destOrd="0" presId="urn:microsoft.com/office/officeart/2018/5/layout/IconCircleLabelList"/>
    <dgm:cxn modelId="{C9CC6145-F90C-47E2-9063-0A7BDC984AD5}" type="presParOf" srcId="{AD1C7491-BE47-450A-9098-93137B65B990}" destId="{938D996D-53C2-4064-B421-18000BD0DDFD}" srcOrd="3" destOrd="0" presId="urn:microsoft.com/office/officeart/2018/5/layout/IconCircleLabelList"/>
    <dgm:cxn modelId="{9D970EE0-B155-4D67-BD4F-964E6C408017}" type="presParOf" srcId="{AD1C7491-BE47-450A-9098-93137B65B990}" destId="{7770D46E-E777-47AB-89AC-4B804CD7BDA0}" srcOrd="4" destOrd="0" presId="urn:microsoft.com/office/officeart/2018/5/layout/IconCircleLabelList"/>
    <dgm:cxn modelId="{B9A51A8D-7B41-494D-93C1-F1A38FF3C19B}" type="presParOf" srcId="{7770D46E-E777-47AB-89AC-4B804CD7BDA0}" destId="{9E44B399-15A3-42E7-BFFE-FEE72C04A6E9}" srcOrd="0" destOrd="0" presId="urn:microsoft.com/office/officeart/2018/5/layout/IconCircleLabelList"/>
    <dgm:cxn modelId="{758D1EEC-ED28-4853-BE87-B42BA3DA5B85}" type="presParOf" srcId="{7770D46E-E777-47AB-89AC-4B804CD7BDA0}" destId="{AEAC7711-2377-4B66-83F8-EE74DB94CFCF}" srcOrd="1" destOrd="0" presId="urn:microsoft.com/office/officeart/2018/5/layout/IconCircleLabelList"/>
    <dgm:cxn modelId="{C997C0F9-A705-46D2-914E-D502DF657A29}" type="presParOf" srcId="{7770D46E-E777-47AB-89AC-4B804CD7BDA0}" destId="{2319D3A2-BB12-46F0-8295-6A17B8559FEE}" srcOrd="2" destOrd="0" presId="urn:microsoft.com/office/officeart/2018/5/layout/IconCircleLabelList"/>
    <dgm:cxn modelId="{D6663E02-57F4-4123-B473-7842B1667927}" type="presParOf" srcId="{7770D46E-E777-47AB-89AC-4B804CD7BDA0}" destId="{E6266C1A-1786-44F3-AA26-8B4D3D33248C}" srcOrd="3" destOrd="0" presId="urn:microsoft.com/office/officeart/2018/5/layout/IconCircleLabelList"/>
    <dgm:cxn modelId="{E0B01110-5E9D-4F7B-97AA-70F6C3B45E8B}" type="presParOf" srcId="{AD1C7491-BE47-450A-9098-93137B65B990}" destId="{9EB11D81-D07D-4827-9297-8B8DF122A481}" srcOrd="5" destOrd="0" presId="urn:microsoft.com/office/officeart/2018/5/layout/IconCircleLabelList"/>
    <dgm:cxn modelId="{3BE570E5-63A7-4156-A6E2-E402CF29ABE6}" type="presParOf" srcId="{AD1C7491-BE47-450A-9098-93137B65B990}" destId="{F80C71A4-8789-442E-9C17-F0B172233053}" srcOrd="6" destOrd="0" presId="urn:microsoft.com/office/officeart/2018/5/layout/IconCircleLabelList"/>
    <dgm:cxn modelId="{DB0D6112-6CB9-481A-BD44-3B5D64BB875C}" type="presParOf" srcId="{F80C71A4-8789-442E-9C17-F0B172233053}" destId="{F98B38FE-6D55-4110-A140-BC3F48B6BFA1}" srcOrd="0" destOrd="0" presId="urn:microsoft.com/office/officeart/2018/5/layout/IconCircleLabelList"/>
    <dgm:cxn modelId="{B8AF9DB4-CD9D-4055-B68D-7B4B75DE5039}" type="presParOf" srcId="{F80C71A4-8789-442E-9C17-F0B172233053}" destId="{66AFF486-FA1A-482B-91FC-BAD409EEF7AD}" srcOrd="1" destOrd="0" presId="urn:microsoft.com/office/officeart/2018/5/layout/IconCircleLabelList"/>
    <dgm:cxn modelId="{B2591F64-991A-47E4-9938-BBF2C96CC306}" type="presParOf" srcId="{F80C71A4-8789-442E-9C17-F0B172233053}" destId="{9EA6985E-7087-4A17-9B74-3CD4C412E291}" srcOrd="2" destOrd="0" presId="urn:microsoft.com/office/officeart/2018/5/layout/IconCircleLabelList"/>
    <dgm:cxn modelId="{9AFECFDF-06C1-48E8-9ABF-4F524FA5A0C1}" type="presParOf" srcId="{F80C71A4-8789-442E-9C17-F0B172233053}" destId="{661BCD2C-8A70-4748-85D8-853240C1037F}" srcOrd="3" destOrd="0" presId="urn:microsoft.com/office/officeart/2018/5/layout/IconCircleLabelList"/>
    <dgm:cxn modelId="{2F6970CC-C05A-425E-87A8-73D37BF9B728}" type="presParOf" srcId="{AD1C7491-BE47-450A-9098-93137B65B990}" destId="{E5167EBA-3EF0-4798-B12D-417CE09159A8}" srcOrd="7" destOrd="0" presId="urn:microsoft.com/office/officeart/2018/5/layout/IconCircleLabelList"/>
    <dgm:cxn modelId="{61B3043E-B111-4409-9713-DA0109656C47}" type="presParOf" srcId="{AD1C7491-BE47-450A-9098-93137B65B990}" destId="{F1B81E31-12EE-478C-83B8-37B042F6231D}" srcOrd="8" destOrd="0" presId="urn:microsoft.com/office/officeart/2018/5/layout/IconCircleLabelList"/>
    <dgm:cxn modelId="{390F3298-022A-469F-834E-B9F095E71758}" type="presParOf" srcId="{F1B81E31-12EE-478C-83B8-37B042F6231D}" destId="{C752EAEC-39A2-4B62-B56E-5870C1D19743}" srcOrd="0" destOrd="0" presId="urn:microsoft.com/office/officeart/2018/5/layout/IconCircleLabelList"/>
    <dgm:cxn modelId="{5607A5D0-847F-4B03-8FB6-A14A1B3034BD}" type="presParOf" srcId="{F1B81E31-12EE-478C-83B8-37B042F6231D}" destId="{10D7CCAD-F171-4DF0-8D70-1E22D4630566}" srcOrd="1" destOrd="0" presId="urn:microsoft.com/office/officeart/2018/5/layout/IconCircleLabelList"/>
    <dgm:cxn modelId="{B6CAE760-BE90-4DB3-BA29-4DC0505BA55A}" type="presParOf" srcId="{F1B81E31-12EE-478C-83B8-37B042F6231D}" destId="{C513AEA8-5AC1-4DD7-8947-534ED94D66CE}" srcOrd="2" destOrd="0" presId="urn:microsoft.com/office/officeart/2018/5/layout/IconCircleLabelList"/>
    <dgm:cxn modelId="{A71B442E-925E-46E1-92A4-433691F2AD80}" type="presParOf" srcId="{F1B81E31-12EE-478C-83B8-37B042F6231D}" destId="{FE5A102F-887C-44AB-9B27-33184337F883}" srcOrd="3" destOrd="0" presId="urn:microsoft.com/office/officeart/2018/5/layout/IconCircleLabelList"/>
    <dgm:cxn modelId="{6D3B5306-D0FF-46D5-BBDC-97F1FD9591EF}" type="presParOf" srcId="{AD1C7491-BE47-450A-9098-93137B65B990}" destId="{98BAECF7-7438-44C5-8B5F-F785D874AD1F}" srcOrd="9" destOrd="0" presId="urn:microsoft.com/office/officeart/2018/5/layout/IconCircleLabelList"/>
    <dgm:cxn modelId="{28122987-88EB-4B5A-85CA-A3CB6FB23EBE}" type="presParOf" srcId="{AD1C7491-BE47-450A-9098-93137B65B990}" destId="{1692D2BF-B513-4EE6-B702-62DD9860B395}" srcOrd="10" destOrd="0" presId="urn:microsoft.com/office/officeart/2018/5/layout/IconCircleLabelList"/>
    <dgm:cxn modelId="{FACCEF69-A6EA-4383-9A61-175F09F7CCA5}" type="presParOf" srcId="{1692D2BF-B513-4EE6-B702-62DD9860B395}" destId="{07F648EE-7BF8-4F5B-B4E6-1C14B6E51D89}" srcOrd="0" destOrd="0" presId="urn:microsoft.com/office/officeart/2018/5/layout/IconCircleLabelList"/>
    <dgm:cxn modelId="{06DFA144-3874-43EF-A3CD-2B5A37126CC2}" type="presParOf" srcId="{1692D2BF-B513-4EE6-B702-62DD9860B395}" destId="{BC174842-E90E-44C7-A619-82FA1DD21561}" srcOrd="1" destOrd="0" presId="urn:microsoft.com/office/officeart/2018/5/layout/IconCircleLabelList"/>
    <dgm:cxn modelId="{9E04B730-B9EB-4888-8F8F-C4DFF7563F88}" type="presParOf" srcId="{1692D2BF-B513-4EE6-B702-62DD9860B395}" destId="{095F37E2-DC36-429D-BD3F-279947BF3D5C}" srcOrd="2" destOrd="0" presId="urn:microsoft.com/office/officeart/2018/5/layout/IconCircleLabelList"/>
    <dgm:cxn modelId="{00FB6DDF-A37F-4178-BB5A-1C7CDCEC0E25}" type="presParOf" srcId="{1692D2BF-B513-4EE6-B702-62DD9860B395}" destId="{F6E821C2-B792-4875-890C-712F3AAC404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29C1B3-87BF-48AA-8227-2A6C43829D5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104D619-2577-4B8C-84FB-87823A2FCA12}">
      <dgm:prSet/>
      <dgm:spPr/>
      <dgm:t>
        <a:bodyPr/>
        <a:lstStyle/>
        <a:p>
          <a:pPr>
            <a:lnSpc>
              <a:spcPct val="100000"/>
            </a:lnSpc>
            <a:defRPr cap="all"/>
          </a:pPr>
          <a:r>
            <a:rPr lang="en-US" baseline="0">
              <a:latin typeface="Franklin Gothic Demi Cond"/>
            </a:rPr>
            <a:t>Knowledge</a:t>
          </a:r>
          <a:endParaRPr lang="en-US"/>
        </a:p>
      </dgm:t>
    </dgm:pt>
    <dgm:pt modelId="{87E4D913-9B28-4657-8A1D-7F20A803D642}" type="parTrans" cxnId="{42C51111-848E-4AF8-99A1-AE50EDCF6E0A}">
      <dgm:prSet/>
      <dgm:spPr/>
      <dgm:t>
        <a:bodyPr/>
        <a:lstStyle/>
        <a:p>
          <a:endParaRPr lang="en-US"/>
        </a:p>
      </dgm:t>
    </dgm:pt>
    <dgm:pt modelId="{4D59E5AE-DAA9-4B51-8C76-5E46A9F5183D}" type="sibTrans" cxnId="{42C51111-848E-4AF8-99A1-AE50EDCF6E0A}">
      <dgm:prSet/>
      <dgm:spPr/>
      <dgm:t>
        <a:bodyPr/>
        <a:lstStyle/>
        <a:p>
          <a:endParaRPr lang="en-US"/>
        </a:p>
      </dgm:t>
    </dgm:pt>
    <dgm:pt modelId="{C5207D3A-2D7E-4904-900E-88215DCF77C9}">
      <dgm:prSet/>
      <dgm:spPr/>
      <dgm:t>
        <a:bodyPr/>
        <a:lstStyle/>
        <a:p>
          <a:pPr>
            <a:lnSpc>
              <a:spcPct val="100000"/>
            </a:lnSpc>
            <a:defRPr cap="all"/>
          </a:pPr>
          <a:r>
            <a:rPr lang="en-US" baseline="0">
              <a:latin typeface="Franklin Gothic Demi Cond"/>
            </a:rPr>
            <a:t>Teamwork</a:t>
          </a:r>
          <a:endParaRPr lang="en-US"/>
        </a:p>
      </dgm:t>
    </dgm:pt>
    <dgm:pt modelId="{C82E3A86-E693-4895-A35D-BD448A28F0F5}" type="parTrans" cxnId="{97684121-4D33-4274-A574-AD3958EDDF32}">
      <dgm:prSet/>
      <dgm:spPr/>
      <dgm:t>
        <a:bodyPr/>
        <a:lstStyle/>
        <a:p>
          <a:endParaRPr lang="en-US"/>
        </a:p>
      </dgm:t>
    </dgm:pt>
    <dgm:pt modelId="{8BED2E6F-AB22-4338-BC70-0EA7C996C982}" type="sibTrans" cxnId="{97684121-4D33-4274-A574-AD3958EDDF32}">
      <dgm:prSet/>
      <dgm:spPr/>
      <dgm:t>
        <a:bodyPr/>
        <a:lstStyle/>
        <a:p>
          <a:endParaRPr lang="en-US"/>
        </a:p>
      </dgm:t>
    </dgm:pt>
    <dgm:pt modelId="{BAAA3B9B-34FB-42D1-AE52-7D6ABCAA7BB5}">
      <dgm:prSet/>
      <dgm:spPr/>
      <dgm:t>
        <a:bodyPr/>
        <a:lstStyle/>
        <a:p>
          <a:pPr>
            <a:lnSpc>
              <a:spcPct val="100000"/>
            </a:lnSpc>
            <a:defRPr cap="all"/>
          </a:pPr>
          <a:r>
            <a:rPr lang="en-US" baseline="0">
              <a:latin typeface="Franklin Gothic Demi Cond"/>
            </a:rPr>
            <a:t>Integrity</a:t>
          </a:r>
          <a:endParaRPr lang="en-US"/>
        </a:p>
      </dgm:t>
    </dgm:pt>
    <dgm:pt modelId="{B0EB4565-4536-4D50-97AC-6F9A5B148E6D}" type="parTrans" cxnId="{DDACD2F8-7C9C-43A7-845E-8FAE6F2BC6CA}">
      <dgm:prSet/>
      <dgm:spPr/>
      <dgm:t>
        <a:bodyPr/>
        <a:lstStyle/>
        <a:p>
          <a:endParaRPr lang="en-US"/>
        </a:p>
      </dgm:t>
    </dgm:pt>
    <dgm:pt modelId="{97AC37F4-972A-4E5C-BA4D-5B26C7D39891}" type="sibTrans" cxnId="{DDACD2F8-7C9C-43A7-845E-8FAE6F2BC6CA}">
      <dgm:prSet/>
      <dgm:spPr/>
      <dgm:t>
        <a:bodyPr/>
        <a:lstStyle/>
        <a:p>
          <a:endParaRPr lang="en-US"/>
        </a:p>
      </dgm:t>
    </dgm:pt>
    <dgm:pt modelId="{F62A19DB-30F1-4348-A4C4-104B1A3A238C}">
      <dgm:prSet phldr="0"/>
      <dgm:spPr/>
      <dgm:t>
        <a:bodyPr/>
        <a:lstStyle/>
        <a:p>
          <a:pPr>
            <a:lnSpc>
              <a:spcPct val="100000"/>
            </a:lnSpc>
            <a:defRPr cap="all"/>
          </a:pPr>
          <a:r>
            <a:rPr lang="en-US">
              <a:latin typeface="Franklin Gothic Demi Cond"/>
            </a:rPr>
            <a:t>Communication</a:t>
          </a:r>
        </a:p>
      </dgm:t>
    </dgm:pt>
    <dgm:pt modelId="{1CCF24A7-5497-4A83-BA29-7DF36B7E54BC}" type="parTrans" cxnId="{D6F8AD3D-B529-444F-A428-03E5F11F7E6F}">
      <dgm:prSet/>
      <dgm:spPr/>
      <dgm:t>
        <a:bodyPr/>
        <a:lstStyle/>
        <a:p>
          <a:endParaRPr lang="en-US"/>
        </a:p>
      </dgm:t>
    </dgm:pt>
    <dgm:pt modelId="{A034818C-5660-4B5B-8E26-75DCC21EBE7B}" type="sibTrans" cxnId="{D6F8AD3D-B529-444F-A428-03E5F11F7E6F}">
      <dgm:prSet/>
      <dgm:spPr/>
      <dgm:t>
        <a:bodyPr/>
        <a:lstStyle/>
        <a:p>
          <a:endParaRPr lang="en-US"/>
        </a:p>
      </dgm:t>
    </dgm:pt>
    <dgm:pt modelId="{86D2F43F-2881-44F3-A9BB-0B1971A72882}" type="pres">
      <dgm:prSet presAssocID="{AF29C1B3-87BF-48AA-8227-2A6C43829D5C}" presName="root" presStyleCnt="0">
        <dgm:presLayoutVars>
          <dgm:dir/>
          <dgm:resizeHandles val="exact"/>
        </dgm:presLayoutVars>
      </dgm:prSet>
      <dgm:spPr/>
    </dgm:pt>
    <dgm:pt modelId="{098EADDC-F838-43A6-9974-5B40F1FB27AD}" type="pres">
      <dgm:prSet presAssocID="{E104D619-2577-4B8C-84FB-87823A2FCA12}" presName="compNode" presStyleCnt="0"/>
      <dgm:spPr/>
    </dgm:pt>
    <dgm:pt modelId="{AF5CE446-181A-4F39-9E81-B2597AD03456}" type="pres">
      <dgm:prSet presAssocID="{E104D619-2577-4B8C-84FB-87823A2FCA12}" presName="iconBgRect" presStyleLbl="bgShp" presStyleIdx="0" presStyleCnt="4"/>
      <dgm:spPr/>
    </dgm:pt>
    <dgm:pt modelId="{2F281D5A-6698-426E-8C54-0B942AD837E5}" type="pres">
      <dgm:prSet presAssocID="{E104D619-2577-4B8C-84FB-87823A2FCA1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rson with Idea"/>
        </a:ext>
      </dgm:extLst>
    </dgm:pt>
    <dgm:pt modelId="{7A4C2B23-F9C8-445F-8174-B27918526C16}" type="pres">
      <dgm:prSet presAssocID="{E104D619-2577-4B8C-84FB-87823A2FCA12}" presName="spaceRect" presStyleCnt="0"/>
      <dgm:spPr/>
    </dgm:pt>
    <dgm:pt modelId="{1474F83D-BE41-4ED1-931B-0BCFB9849012}" type="pres">
      <dgm:prSet presAssocID="{E104D619-2577-4B8C-84FB-87823A2FCA12}" presName="textRect" presStyleLbl="revTx" presStyleIdx="0" presStyleCnt="4">
        <dgm:presLayoutVars>
          <dgm:chMax val="1"/>
          <dgm:chPref val="1"/>
        </dgm:presLayoutVars>
      </dgm:prSet>
      <dgm:spPr/>
    </dgm:pt>
    <dgm:pt modelId="{E98C3DEB-6A03-41D6-9C48-48AD333A0024}" type="pres">
      <dgm:prSet presAssocID="{4D59E5AE-DAA9-4B51-8C76-5E46A9F5183D}" presName="sibTrans" presStyleCnt="0"/>
      <dgm:spPr/>
    </dgm:pt>
    <dgm:pt modelId="{074505D1-440E-4A59-88FC-BC760644CFCA}" type="pres">
      <dgm:prSet presAssocID="{C5207D3A-2D7E-4904-900E-88215DCF77C9}" presName="compNode" presStyleCnt="0"/>
      <dgm:spPr/>
    </dgm:pt>
    <dgm:pt modelId="{43CF06DA-3FE2-400A-8AE3-E1C2C8C2502D}" type="pres">
      <dgm:prSet presAssocID="{C5207D3A-2D7E-4904-900E-88215DCF77C9}" presName="iconBgRect" presStyleLbl="bgShp" presStyleIdx="1" presStyleCnt="4"/>
      <dgm:spPr/>
    </dgm:pt>
    <dgm:pt modelId="{B44DA0B9-B493-4D17-95A9-8C27D6DCC477}" type="pres">
      <dgm:prSet presAssocID="{C5207D3A-2D7E-4904-900E-88215DCF77C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EA17B3EA-4A75-46EE-BCEA-63680E8D7A45}" type="pres">
      <dgm:prSet presAssocID="{C5207D3A-2D7E-4904-900E-88215DCF77C9}" presName="spaceRect" presStyleCnt="0"/>
      <dgm:spPr/>
    </dgm:pt>
    <dgm:pt modelId="{BCEFEC89-C453-4E84-BF48-CDDCAB3AB767}" type="pres">
      <dgm:prSet presAssocID="{C5207D3A-2D7E-4904-900E-88215DCF77C9}" presName="textRect" presStyleLbl="revTx" presStyleIdx="1" presStyleCnt="4">
        <dgm:presLayoutVars>
          <dgm:chMax val="1"/>
          <dgm:chPref val="1"/>
        </dgm:presLayoutVars>
      </dgm:prSet>
      <dgm:spPr/>
    </dgm:pt>
    <dgm:pt modelId="{A1641157-6BCD-4EAB-A959-7E1D8BEE0778}" type="pres">
      <dgm:prSet presAssocID="{8BED2E6F-AB22-4338-BC70-0EA7C996C982}" presName="sibTrans" presStyleCnt="0"/>
      <dgm:spPr/>
    </dgm:pt>
    <dgm:pt modelId="{B152FBA5-072D-4184-893A-6D69420ADB74}" type="pres">
      <dgm:prSet presAssocID="{BAAA3B9B-34FB-42D1-AE52-7D6ABCAA7BB5}" presName="compNode" presStyleCnt="0"/>
      <dgm:spPr/>
    </dgm:pt>
    <dgm:pt modelId="{88F1DFD8-6A64-49F2-9C0B-45FE2FF2C8EF}" type="pres">
      <dgm:prSet presAssocID="{BAAA3B9B-34FB-42D1-AE52-7D6ABCAA7BB5}" presName="iconBgRect" presStyleLbl="bgShp" presStyleIdx="2" presStyleCnt="4"/>
      <dgm:spPr/>
    </dgm:pt>
    <dgm:pt modelId="{09AFEA57-6153-4B97-9CDD-744B74EBC006}" type="pres">
      <dgm:prSet presAssocID="{BAAA3B9B-34FB-42D1-AE52-7D6ABCAA7BB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ales of Justice"/>
        </a:ext>
      </dgm:extLst>
    </dgm:pt>
    <dgm:pt modelId="{E43B9F35-7903-499C-8C16-D60A65AA0B86}" type="pres">
      <dgm:prSet presAssocID="{BAAA3B9B-34FB-42D1-AE52-7D6ABCAA7BB5}" presName="spaceRect" presStyleCnt="0"/>
      <dgm:spPr/>
    </dgm:pt>
    <dgm:pt modelId="{6F54311F-2CF6-45EA-BA58-785003EE6892}" type="pres">
      <dgm:prSet presAssocID="{BAAA3B9B-34FB-42D1-AE52-7D6ABCAA7BB5}" presName="textRect" presStyleLbl="revTx" presStyleIdx="2" presStyleCnt="4">
        <dgm:presLayoutVars>
          <dgm:chMax val="1"/>
          <dgm:chPref val="1"/>
        </dgm:presLayoutVars>
      </dgm:prSet>
      <dgm:spPr/>
    </dgm:pt>
    <dgm:pt modelId="{3C93AEFF-F793-42EB-A138-8865990DAF7C}" type="pres">
      <dgm:prSet presAssocID="{97AC37F4-972A-4E5C-BA4D-5B26C7D39891}" presName="sibTrans" presStyleCnt="0"/>
      <dgm:spPr/>
    </dgm:pt>
    <dgm:pt modelId="{74A1B769-4109-41E7-A8E5-4E3418F09D7B}" type="pres">
      <dgm:prSet presAssocID="{F62A19DB-30F1-4348-A4C4-104B1A3A238C}" presName="compNode" presStyleCnt="0"/>
      <dgm:spPr/>
    </dgm:pt>
    <dgm:pt modelId="{591084E8-6B0B-4329-BF0E-E27AEF11CCEC}" type="pres">
      <dgm:prSet presAssocID="{F62A19DB-30F1-4348-A4C4-104B1A3A238C}" presName="iconBgRect" presStyleLbl="bgShp" presStyleIdx="3" presStyleCnt="4"/>
      <dgm:spPr/>
    </dgm:pt>
    <dgm:pt modelId="{BA98C27C-46A6-4C33-9E78-0E5082127748}" type="pres">
      <dgm:prSet presAssocID="{F62A19DB-30F1-4348-A4C4-104B1A3A238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lephone"/>
        </a:ext>
      </dgm:extLst>
    </dgm:pt>
    <dgm:pt modelId="{7501D7BA-73BC-433D-8D9B-59360ABE2BD8}" type="pres">
      <dgm:prSet presAssocID="{F62A19DB-30F1-4348-A4C4-104B1A3A238C}" presName="spaceRect" presStyleCnt="0"/>
      <dgm:spPr/>
    </dgm:pt>
    <dgm:pt modelId="{E78DF85A-0173-456A-B403-DE8065AE0A42}" type="pres">
      <dgm:prSet presAssocID="{F62A19DB-30F1-4348-A4C4-104B1A3A238C}" presName="textRect" presStyleLbl="revTx" presStyleIdx="3" presStyleCnt="4">
        <dgm:presLayoutVars>
          <dgm:chMax val="1"/>
          <dgm:chPref val="1"/>
        </dgm:presLayoutVars>
      </dgm:prSet>
      <dgm:spPr/>
    </dgm:pt>
  </dgm:ptLst>
  <dgm:cxnLst>
    <dgm:cxn modelId="{42C51111-848E-4AF8-99A1-AE50EDCF6E0A}" srcId="{AF29C1B3-87BF-48AA-8227-2A6C43829D5C}" destId="{E104D619-2577-4B8C-84FB-87823A2FCA12}" srcOrd="0" destOrd="0" parTransId="{87E4D913-9B28-4657-8A1D-7F20A803D642}" sibTransId="{4D59E5AE-DAA9-4B51-8C76-5E46A9F5183D}"/>
    <dgm:cxn modelId="{C0E16E11-1BA2-419E-842D-2B362C0168E0}" type="presOf" srcId="{F62A19DB-30F1-4348-A4C4-104B1A3A238C}" destId="{E78DF85A-0173-456A-B403-DE8065AE0A42}" srcOrd="0" destOrd="0" presId="urn:microsoft.com/office/officeart/2018/5/layout/IconCircleLabelList"/>
    <dgm:cxn modelId="{97684121-4D33-4274-A574-AD3958EDDF32}" srcId="{AF29C1B3-87BF-48AA-8227-2A6C43829D5C}" destId="{C5207D3A-2D7E-4904-900E-88215DCF77C9}" srcOrd="1" destOrd="0" parTransId="{C82E3A86-E693-4895-A35D-BD448A28F0F5}" sibTransId="{8BED2E6F-AB22-4338-BC70-0EA7C996C982}"/>
    <dgm:cxn modelId="{D6F8AD3D-B529-444F-A428-03E5F11F7E6F}" srcId="{AF29C1B3-87BF-48AA-8227-2A6C43829D5C}" destId="{F62A19DB-30F1-4348-A4C4-104B1A3A238C}" srcOrd="3" destOrd="0" parTransId="{1CCF24A7-5497-4A83-BA29-7DF36B7E54BC}" sibTransId="{A034818C-5660-4B5B-8E26-75DCC21EBE7B}"/>
    <dgm:cxn modelId="{A7238467-BB90-44B7-8F85-0B3245E972EE}" type="presOf" srcId="{BAAA3B9B-34FB-42D1-AE52-7D6ABCAA7BB5}" destId="{6F54311F-2CF6-45EA-BA58-785003EE6892}" srcOrd="0" destOrd="0" presId="urn:microsoft.com/office/officeart/2018/5/layout/IconCircleLabelList"/>
    <dgm:cxn modelId="{2B982682-CD24-4E00-B0BF-872E68F8E72C}" type="presOf" srcId="{E104D619-2577-4B8C-84FB-87823A2FCA12}" destId="{1474F83D-BE41-4ED1-931B-0BCFB9849012}" srcOrd="0" destOrd="0" presId="urn:microsoft.com/office/officeart/2018/5/layout/IconCircleLabelList"/>
    <dgm:cxn modelId="{BCB1F1D7-06B1-401D-8217-29C77390ACFC}" type="presOf" srcId="{AF29C1B3-87BF-48AA-8227-2A6C43829D5C}" destId="{86D2F43F-2881-44F3-A9BB-0B1971A72882}" srcOrd="0" destOrd="0" presId="urn:microsoft.com/office/officeart/2018/5/layout/IconCircleLabelList"/>
    <dgm:cxn modelId="{8BDBE2E4-36AF-4304-A87E-771D9879982F}" type="presOf" srcId="{C5207D3A-2D7E-4904-900E-88215DCF77C9}" destId="{BCEFEC89-C453-4E84-BF48-CDDCAB3AB767}" srcOrd="0" destOrd="0" presId="urn:microsoft.com/office/officeart/2018/5/layout/IconCircleLabelList"/>
    <dgm:cxn modelId="{DDACD2F8-7C9C-43A7-845E-8FAE6F2BC6CA}" srcId="{AF29C1B3-87BF-48AA-8227-2A6C43829D5C}" destId="{BAAA3B9B-34FB-42D1-AE52-7D6ABCAA7BB5}" srcOrd="2" destOrd="0" parTransId="{B0EB4565-4536-4D50-97AC-6F9A5B148E6D}" sibTransId="{97AC37F4-972A-4E5C-BA4D-5B26C7D39891}"/>
    <dgm:cxn modelId="{74628134-9D90-4044-86A2-96D70F825F0F}" type="presParOf" srcId="{86D2F43F-2881-44F3-A9BB-0B1971A72882}" destId="{098EADDC-F838-43A6-9974-5B40F1FB27AD}" srcOrd="0" destOrd="0" presId="urn:microsoft.com/office/officeart/2018/5/layout/IconCircleLabelList"/>
    <dgm:cxn modelId="{C8BB60CA-9F02-4E4D-9272-8803A0CD4723}" type="presParOf" srcId="{098EADDC-F838-43A6-9974-5B40F1FB27AD}" destId="{AF5CE446-181A-4F39-9E81-B2597AD03456}" srcOrd="0" destOrd="0" presId="urn:microsoft.com/office/officeart/2018/5/layout/IconCircleLabelList"/>
    <dgm:cxn modelId="{5319B46D-51AB-4448-B7AA-B8076D46153F}" type="presParOf" srcId="{098EADDC-F838-43A6-9974-5B40F1FB27AD}" destId="{2F281D5A-6698-426E-8C54-0B942AD837E5}" srcOrd="1" destOrd="0" presId="urn:microsoft.com/office/officeart/2018/5/layout/IconCircleLabelList"/>
    <dgm:cxn modelId="{43AB33A9-89F4-48A8-A15B-AC7CE011F5B2}" type="presParOf" srcId="{098EADDC-F838-43A6-9974-5B40F1FB27AD}" destId="{7A4C2B23-F9C8-445F-8174-B27918526C16}" srcOrd="2" destOrd="0" presId="urn:microsoft.com/office/officeart/2018/5/layout/IconCircleLabelList"/>
    <dgm:cxn modelId="{7D719004-1F28-43CD-89DE-369BB34FCED5}" type="presParOf" srcId="{098EADDC-F838-43A6-9974-5B40F1FB27AD}" destId="{1474F83D-BE41-4ED1-931B-0BCFB9849012}" srcOrd="3" destOrd="0" presId="urn:microsoft.com/office/officeart/2018/5/layout/IconCircleLabelList"/>
    <dgm:cxn modelId="{BB199E4E-3B29-4A20-B668-B44517678947}" type="presParOf" srcId="{86D2F43F-2881-44F3-A9BB-0B1971A72882}" destId="{E98C3DEB-6A03-41D6-9C48-48AD333A0024}" srcOrd="1" destOrd="0" presId="urn:microsoft.com/office/officeart/2018/5/layout/IconCircleLabelList"/>
    <dgm:cxn modelId="{244FC553-757F-40D7-9A7A-D287BE2D5504}" type="presParOf" srcId="{86D2F43F-2881-44F3-A9BB-0B1971A72882}" destId="{074505D1-440E-4A59-88FC-BC760644CFCA}" srcOrd="2" destOrd="0" presId="urn:microsoft.com/office/officeart/2018/5/layout/IconCircleLabelList"/>
    <dgm:cxn modelId="{8FFA11F8-BAB6-4734-9C9B-454131285B5E}" type="presParOf" srcId="{074505D1-440E-4A59-88FC-BC760644CFCA}" destId="{43CF06DA-3FE2-400A-8AE3-E1C2C8C2502D}" srcOrd="0" destOrd="0" presId="urn:microsoft.com/office/officeart/2018/5/layout/IconCircleLabelList"/>
    <dgm:cxn modelId="{C29B9CE8-4BB3-43C3-9055-83DB70A10067}" type="presParOf" srcId="{074505D1-440E-4A59-88FC-BC760644CFCA}" destId="{B44DA0B9-B493-4D17-95A9-8C27D6DCC477}" srcOrd="1" destOrd="0" presId="urn:microsoft.com/office/officeart/2018/5/layout/IconCircleLabelList"/>
    <dgm:cxn modelId="{443D041F-70D8-44F6-AE63-D2D6C7097302}" type="presParOf" srcId="{074505D1-440E-4A59-88FC-BC760644CFCA}" destId="{EA17B3EA-4A75-46EE-BCEA-63680E8D7A45}" srcOrd="2" destOrd="0" presId="urn:microsoft.com/office/officeart/2018/5/layout/IconCircleLabelList"/>
    <dgm:cxn modelId="{600FD9FF-30C3-4969-998A-11BBCA3BF1B2}" type="presParOf" srcId="{074505D1-440E-4A59-88FC-BC760644CFCA}" destId="{BCEFEC89-C453-4E84-BF48-CDDCAB3AB767}" srcOrd="3" destOrd="0" presId="urn:microsoft.com/office/officeart/2018/5/layout/IconCircleLabelList"/>
    <dgm:cxn modelId="{72DF1C63-6A41-475D-ACC0-9F455F97C5EC}" type="presParOf" srcId="{86D2F43F-2881-44F3-A9BB-0B1971A72882}" destId="{A1641157-6BCD-4EAB-A959-7E1D8BEE0778}" srcOrd="3" destOrd="0" presId="urn:microsoft.com/office/officeart/2018/5/layout/IconCircleLabelList"/>
    <dgm:cxn modelId="{3FB462BB-D2E9-40D8-8366-098380706834}" type="presParOf" srcId="{86D2F43F-2881-44F3-A9BB-0B1971A72882}" destId="{B152FBA5-072D-4184-893A-6D69420ADB74}" srcOrd="4" destOrd="0" presId="urn:microsoft.com/office/officeart/2018/5/layout/IconCircleLabelList"/>
    <dgm:cxn modelId="{27BE4A93-ED9D-4345-A983-029BDB7EF766}" type="presParOf" srcId="{B152FBA5-072D-4184-893A-6D69420ADB74}" destId="{88F1DFD8-6A64-49F2-9C0B-45FE2FF2C8EF}" srcOrd="0" destOrd="0" presId="urn:microsoft.com/office/officeart/2018/5/layout/IconCircleLabelList"/>
    <dgm:cxn modelId="{40AEDB59-7638-4AF0-862E-AFF4F4332828}" type="presParOf" srcId="{B152FBA5-072D-4184-893A-6D69420ADB74}" destId="{09AFEA57-6153-4B97-9CDD-744B74EBC006}" srcOrd="1" destOrd="0" presId="urn:microsoft.com/office/officeart/2018/5/layout/IconCircleLabelList"/>
    <dgm:cxn modelId="{92D8BFF6-6A03-444A-993F-C7549C81252A}" type="presParOf" srcId="{B152FBA5-072D-4184-893A-6D69420ADB74}" destId="{E43B9F35-7903-499C-8C16-D60A65AA0B86}" srcOrd="2" destOrd="0" presId="urn:microsoft.com/office/officeart/2018/5/layout/IconCircleLabelList"/>
    <dgm:cxn modelId="{A360CC95-74F9-44A2-A663-07019B637951}" type="presParOf" srcId="{B152FBA5-072D-4184-893A-6D69420ADB74}" destId="{6F54311F-2CF6-45EA-BA58-785003EE6892}" srcOrd="3" destOrd="0" presId="urn:microsoft.com/office/officeart/2018/5/layout/IconCircleLabelList"/>
    <dgm:cxn modelId="{7EE07E68-0E37-43A8-9861-8DBEA1897E84}" type="presParOf" srcId="{86D2F43F-2881-44F3-A9BB-0B1971A72882}" destId="{3C93AEFF-F793-42EB-A138-8865990DAF7C}" srcOrd="5" destOrd="0" presId="urn:microsoft.com/office/officeart/2018/5/layout/IconCircleLabelList"/>
    <dgm:cxn modelId="{A7537252-F7CC-4AC0-B239-1F31A5E53AD8}" type="presParOf" srcId="{86D2F43F-2881-44F3-A9BB-0B1971A72882}" destId="{74A1B769-4109-41E7-A8E5-4E3418F09D7B}" srcOrd="6" destOrd="0" presId="urn:microsoft.com/office/officeart/2018/5/layout/IconCircleLabelList"/>
    <dgm:cxn modelId="{CDA34F69-2225-4AB8-9B54-71A9703AF5C4}" type="presParOf" srcId="{74A1B769-4109-41E7-A8E5-4E3418F09D7B}" destId="{591084E8-6B0B-4329-BF0E-E27AEF11CCEC}" srcOrd="0" destOrd="0" presId="urn:microsoft.com/office/officeart/2018/5/layout/IconCircleLabelList"/>
    <dgm:cxn modelId="{6B091319-46AD-4F5B-B242-F33C96131D4F}" type="presParOf" srcId="{74A1B769-4109-41E7-A8E5-4E3418F09D7B}" destId="{BA98C27C-46A6-4C33-9E78-0E5082127748}" srcOrd="1" destOrd="0" presId="urn:microsoft.com/office/officeart/2018/5/layout/IconCircleLabelList"/>
    <dgm:cxn modelId="{7EB0171E-B6CC-4105-8029-1EF9BBB87DF3}" type="presParOf" srcId="{74A1B769-4109-41E7-A8E5-4E3418F09D7B}" destId="{7501D7BA-73BC-433D-8D9B-59360ABE2BD8}" srcOrd="2" destOrd="0" presId="urn:microsoft.com/office/officeart/2018/5/layout/IconCircleLabelList"/>
    <dgm:cxn modelId="{343BBECE-7E67-4802-B623-E28A8D4ECCA1}" type="presParOf" srcId="{74A1B769-4109-41E7-A8E5-4E3418F09D7B}" destId="{E78DF85A-0173-456A-B403-DE8065AE0A4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B5AAA4-C614-4C81-ABC9-A5A581564D7D}"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n-US"/>
        </a:p>
      </dgm:t>
    </dgm:pt>
    <dgm:pt modelId="{81248E33-BD4A-469D-AC90-44794BE060C9}">
      <dgm:prSet/>
      <dgm:spPr/>
      <dgm:t>
        <a:bodyPr/>
        <a:lstStyle/>
        <a:p>
          <a:r>
            <a:rPr lang="en-US"/>
            <a:t>Strengthen Cyber Resilience &amp; Operational Continuity Ensure a secure, adaptive, and </a:t>
          </a:r>
          <a:r>
            <a:rPr lang="en-US">
              <a:latin typeface="Calibri Light" panose="020F0302020204030204"/>
            </a:rPr>
            <a:t>highly</a:t>
          </a:r>
          <a:r>
            <a:rPr lang="en-US"/>
            <a:t> available computing environment that proactively defends against cyber threats, while enabling seamless, resilient operations for City employees.</a:t>
          </a:r>
        </a:p>
      </dgm:t>
    </dgm:pt>
    <dgm:pt modelId="{9A04D469-0836-486D-81F5-2BE251060B97}" type="parTrans" cxnId="{EC4B936A-69E3-4748-980B-BD0360B5D40E}">
      <dgm:prSet/>
      <dgm:spPr/>
      <dgm:t>
        <a:bodyPr/>
        <a:lstStyle/>
        <a:p>
          <a:endParaRPr lang="en-US"/>
        </a:p>
      </dgm:t>
    </dgm:pt>
    <dgm:pt modelId="{C7147D8C-4153-47F7-B28C-880B4AB24A4C}" type="sibTrans" cxnId="{EC4B936A-69E3-4748-980B-BD0360B5D40E}">
      <dgm:prSet/>
      <dgm:spPr/>
      <dgm:t>
        <a:bodyPr/>
        <a:lstStyle/>
        <a:p>
          <a:endParaRPr lang="en-US"/>
        </a:p>
      </dgm:t>
    </dgm:pt>
    <dgm:pt modelId="{8E1C6D9B-B5D5-41C9-A871-BF6FFC104461}">
      <dgm:prSet/>
      <dgm:spPr/>
      <dgm:t>
        <a:bodyPr/>
        <a:lstStyle/>
        <a:p>
          <a:r>
            <a:rPr lang="en-US"/>
            <a:t>Elevate Digital Government Services for Citizen Engagement Maintain a user-centric, accessible, and intelligent digital government platform that fosters transparency, efficiency, and direct interaction between citizens and City departments. </a:t>
          </a:r>
        </a:p>
      </dgm:t>
    </dgm:pt>
    <dgm:pt modelId="{D4AB6F66-3458-4A29-8F5F-C01E91BE21E8}" type="parTrans" cxnId="{FE958F93-B218-436A-ACF6-47EC8FA98098}">
      <dgm:prSet/>
      <dgm:spPr/>
      <dgm:t>
        <a:bodyPr/>
        <a:lstStyle/>
        <a:p>
          <a:endParaRPr lang="en-US"/>
        </a:p>
      </dgm:t>
    </dgm:pt>
    <dgm:pt modelId="{CDFC1B66-3145-470F-95A8-126115866E3D}" type="sibTrans" cxnId="{FE958F93-B218-436A-ACF6-47EC8FA98098}">
      <dgm:prSet/>
      <dgm:spPr/>
      <dgm:t>
        <a:bodyPr/>
        <a:lstStyle/>
        <a:p>
          <a:endParaRPr lang="en-US"/>
        </a:p>
      </dgm:t>
    </dgm:pt>
    <dgm:pt modelId="{855A92BA-677B-4603-B3AE-ABFCAA592C63}">
      <dgm:prSet/>
      <dgm:spPr/>
      <dgm:t>
        <a:bodyPr/>
        <a:lstStyle/>
        <a:p>
          <a:r>
            <a:rPr lang="en-US"/>
            <a:t>Drive Innovation &amp; Smart Government Solutions Implement cutting-edge, data-driven enterprise solutions that enhance government service delivery, improving responsiveness, accessibility, and overall staff and citizen experience. </a:t>
          </a:r>
        </a:p>
      </dgm:t>
    </dgm:pt>
    <dgm:pt modelId="{DD489937-DFD1-4FA6-B0AC-0A51529D64E9}" type="parTrans" cxnId="{12D7F9B3-A8A5-4E2D-9A7E-C075A714AD5C}">
      <dgm:prSet/>
      <dgm:spPr/>
      <dgm:t>
        <a:bodyPr/>
        <a:lstStyle/>
        <a:p>
          <a:endParaRPr lang="en-US"/>
        </a:p>
      </dgm:t>
    </dgm:pt>
    <dgm:pt modelId="{BCCBCEB1-AE32-4826-A39D-8091C1A79335}" type="sibTrans" cxnId="{12D7F9B3-A8A5-4E2D-9A7E-C075A714AD5C}">
      <dgm:prSet/>
      <dgm:spPr/>
      <dgm:t>
        <a:bodyPr/>
        <a:lstStyle/>
        <a:p>
          <a:endParaRPr lang="en-US"/>
        </a:p>
      </dgm:t>
    </dgm:pt>
    <dgm:pt modelId="{F6E1D0DE-87B6-4FB1-A6B4-69A268DB06AE}">
      <dgm:prSet/>
      <dgm:spPr/>
      <dgm:t>
        <a:bodyPr/>
        <a:lstStyle/>
        <a:p>
          <a:r>
            <a:rPr lang="en-US"/>
            <a:t>Foster a Culture of Cyber Security Awareness &amp; Compliance Embed cybersecurity best practices, proactive threat mitigation, and continuous education into the City's workforce, ensuring robust digital protection and informed decision-making.</a:t>
          </a:r>
        </a:p>
      </dgm:t>
    </dgm:pt>
    <dgm:pt modelId="{990B3BF4-BE24-47B8-AC86-762530FB41B1}" type="parTrans" cxnId="{D0177255-8DC3-440D-9A2A-F050EA85ED1C}">
      <dgm:prSet/>
      <dgm:spPr/>
      <dgm:t>
        <a:bodyPr/>
        <a:lstStyle/>
        <a:p>
          <a:endParaRPr lang="en-US"/>
        </a:p>
      </dgm:t>
    </dgm:pt>
    <dgm:pt modelId="{CB32FD46-37B9-47C9-930A-09C1D72F3B60}" type="sibTrans" cxnId="{D0177255-8DC3-440D-9A2A-F050EA85ED1C}">
      <dgm:prSet/>
      <dgm:spPr/>
      <dgm:t>
        <a:bodyPr/>
        <a:lstStyle/>
        <a:p>
          <a:endParaRPr lang="en-US"/>
        </a:p>
      </dgm:t>
    </dgm:pt>
    <dgm:pt modelId="{5240CB11-9B95-4592-84A7-34D44E2448D5}">
      <dgm:prSet/>
      <dgm:spPr/>
      <dgm:t>
        <a:bodyPr/>
        <a:lstStyle/>
        <a:p>
          <a:r>
            <a:rPr lang="en-US"/>
            <a:t>Harness Emerging Technologies for Strategic Advancement Leverage AI, automation cloud, and other transformative technologies where they provide the best return on investment, driving efficiency and future-proofing City operations. </a:t>
          </a:r>
        </a:p>
      </dgm:t>
    </dgm:pt>
    <dgm:pt modelId="{8F6C74EB-73F4-4A9E-95E3-AF9120739EA4}" type="parTrans" cxnId="{B21E9B57-4478-44EF-B0B1-08EB1992F33B}">
      <dgm:prSet/>
      <dgm:spPr/>
      <dgm:t>
        <a:bodyPr/>
        <a:lstStyle/>
        <a:p>
          <a:endParaRPr lang="en-US"/>
        </a:p>
      </dgm:t>
    </dgm:pt>
    <dgm:pt modelId="{2FBB0072-8F95-4BDC-BB6A-4695CAF4D415}" type="sibTrans" cxnId="{B21E9B57-4478-44EF-B0B1-08EB1992F33B}">
      <dgm:prSet/>
      <dgm:spPr/>
      <dgm:t>
        <a:bodyPr/>
        <a:lstStyle/>
        <a:p>
          <a:endParaRPr lang="en-US"/>
        </a:p>
      </dgm:t>
    </dgm:pt>
    <dgm:pt modelId="{D73F1B1C-38C1-4689-889B-14DB1B152518}" type="pres">
      <dgm:prSet presAssocID="{61B5AAA4-C614-4C81-ABC9-A5A581564D7D}" presName="CompostProcess" presStyleCnt="0">
        <dgm:presLayoutVars>
          <dgm:dir/>
          <dgm:resizeHandles val="exact"/>
        </dgm:presLayoutVars>
      </dgm:prSet>
      <dgm:spPr/>
    </dgm:pt>
    <dgm:pt modelId="{8C38F856-8A4C-4EAB-85DD-B8E4D6CEF8DC}" type="pres">
      <dgm:prSet presAssocID="{61B5AAA4-C614-4C81-ABC9-A5A581564D7D}" presName="arrow" presStyleLbl="bgShp" presStyleIdx="0" presStyleCnt="1"/>
      <dgm:spPr/>
    </dgm:pt>
    <dgm:pt modelId="{BBBB9ECF-BE0C-41C7-A89E-665CDAAAF067}" type="pres">
      <dgm:prSet presAssocID="{61B5AAA4-C614-4C81-ABC9-A5A581564D7D}" presName="linearProcess" presStyleCnt="0"/>
      <dgm:spPr/>
    </dgm:pt>
    <dgm:pt modelId="{EE34EF47-F3E1-4BC6-9ADE-CF9D60A89220}" type="pres">
      <dgm:prSet presAssocID="{81248E33-BD4A-469D-AC90-44794BE060C9}" presName="textNode" presStyleLbl="node1" presStyleIdx="0" presStyleCnt="5">
        <dgm:presLayoutVars>
          <dgm:bulletEnabled val="1"/>
        </dgm:presLayoutVars>
      </dgm:prSet>
      <dgm:spPr/>
    </dgm:pt>
    <dgm:pt modelId="{D99FA625-8FCE-498D-9A2C-C4F50AF5F3E4}" type="pres">
      <dgm:prSet presAssocID="{C7147D8C-4153-47F7-B28C-880B4AB24A4C}" presName="sibTrans" presStyleCnt="0"/>
      <dgm:spPr/>
    </dgm:pt>
    <dgm:pt modelId="{CC37FC38-B5CE-416F-96DF-0A3E43EB25F8}" type="pres">
      <dgm:prSet presAssocID="{8E1C6D9B-B5D5-41C9-A871-BF6FFC104461}" presName="textNode" presStyleLbl="node1" presStyleIdx="1" presStyleCnt="5">
        <dgm:presLayoutVars>
          <dgm:bulletEnabled val="1"/>
        </dgm:presLayoutVars>
      </dgm:prSet>
      <dgm:spPr/>
    </dgm:pt>
    <dgm:pt modelId="{19607582-B98B-4694-94BE-93754C112BF7}" type="pres">
      <dgm:prSet presAssocID="{CDFC1B66-3145-470F-95A8-126115866E3D}" presName="sibTrans" presStyleCnt="0"/>
      <dgm:spPr/>
    </dgm:pt>
    <dgm:pt modelId="{C1A4BBB4-7C18-44C5-93AF-5B477AB2A15A}" type="pres">
      <dgm:prSet presAssocID="{855A92BA-677B-4603-B3AE-ABFCAA592C63}" presName="textNode" presStyleLbl="node1" presStyleIdx="2" presStyleCnt="5">
        <dgm:presLayoutVars>
          <dgm:bulletEnabled val="1"/>
        </dgm:presLayoutVars>
      </dgm:prSet>
      <dgm:spPr/>
    </dgm:pt>
    <dgm:pt modelId="{415CF53C-4E4F-45E1-BA77-28545DB7A54E}" type="pres">
      <dgm:prSet presAssocID="{BCCBCEB1-AE32-4826-A39D-8091C1A79335}" presName="sibTrans" presStyleCnt="0"/>
      <dgm:spPr/>
    </dgm:pt>
    <dgm:pt modelId="{5C23C192-2AD9-4693-8DC8-90F8DFE57E55}" type="pres">
      <dgm:prSet presAssocID="{F6E1D0DE-87B6-4FB1-A6B4-69A268DB06AE}" presName="textNode" presStyleLbl="node1" presStyleIdx="3" presStyleCnt="5">
        <dgm:presLayoutVars>
          <dgm:bulletEnabled val="1"/>
        </dgm:presLayoutVars>
      </dgm:prSet>
      <dgm:spPr/>
    </dgm:pt>
    <dgm:pt modelId="{1DDB2418-3363-4538-95CC-B279817F2317}" type="pres">
      <dgm:prSet presAssocID="{CB32FD46-37B9-47C9-930A-09C1D72F3B60}" presName="sibTrans" presStyleCnt="0"/>
      <dgm:spPr/>
    </dgm:pt>
    <dgm:pt modelId="{04BE9663-E473-4F66-9333-BE77FD8C6A7F}" type="pres">
      <dgm:prSet presAssocID="{5240CB11-9B95-4592-84A7-34D44E2448D5}" presName="textNode" presStyleLbl="node1" presStyleIdx="4" presStyleCnt="5">
        <dgm:presLayoutVars>
          <dgm:bulletEnabled val="1"/>
        </dgm:presLayoutVars>
      </dgm:prSet>
      <dgm:spPr/>
    </dgm:pt>
  </dgm:ptLst>
  <dgm:cxnLst>
    <dgm:cxn modelId="{43519503-E45B-48F9-9A7A-51CC5E97744B}" type="presOf" srcId="{61B5AAA4-C614-4C81-ABC9-A5A581564D7D}" destId="{D73F1B1C-38C1-4689-889B-14DB1B152518}" srcOrd="0" destOrd="0" presId="urn:microsoft.com/office/officeart/2005/8/layout/hProcess9"/>
    <dgm:cxn modelId="{B0ACCD29-24DC-43AB-ADEF-F5608791267A}" type="presOf" srcId="{81248E33-BD4A-469D-AC90-44794BE060C9}" destId="{EE34EF47-F3E1-4BC6-9ADE-CF9D60A89220}" srcOrd="0" destOrd="0" presId="urn:microsoft.com/office/officeart/2005/8/layout/hProcess9"/>
    <dgm:cxn modelId="{EC4B936A-69E3-4748-980B-BD0360B5D40E}" srcId="{61B5AAA4-C614-4C81-ABC9-A5A581564D7D}" destId="{81248E33-BD4A-469D-AC90-44794BE060C9}" srcOrd="0" destOrd="0" parTransId="{9A04D469-0836-486D-81F5-2BE251060B97}" sibTransId="{C7147D8C-4153-47F7-B28C-880B4AB24A4C}"/>
    <dgm:cxn modelId="{747B8D53-1DD5-4E2F-BDFF-D9DD8AC95728}" type="presOf" srcId="{5240CB11-9B95-4592-84A7-34D44E2448D5}" destId="{04BE9663-E473-4F66-9333-BE77FD8C6A7F}" srcOrd="0" destOrd="0" presId="urn:microsoft.com/office/officeart/2005/8/layout/hProcess9"/>
    <dgm:cxn modelId="{D0177255-8DC3-440D-9A2A-F050EA85ED1C}" srcId="{61B5AAA4-C614-4C81-ABC9-A5A581564D7D}" destId="{F6E1D0DE-87B6-4FB1-A6B4-69A268DB06AE}" srcOrd="3" destOrd="0" parTransId="{990B3BF4-BE24-47B8-AC86-762530FB41B1}" sibTransId="{CB32FD46-37B9-47C9-930A-09C1D72F3B60}"/>
    <dgm:cxn modelId="{B21E9B57-4478-44EF-B0B1-08EB1992F33B}" srcId="{61B5AAA4-C614-4C81-ABC9-A5A581564D7D}" destId="{5240CB11-9B95-4592-84A7-34D44E2448D5}" srcOrd="4" destOrd="0" parTransId="{8F6C74EB-73F4-4A9E-95E3-AF9120739EA4}" sibTransId="{2FBB0072-8F95-4BDC-BB6A-4695CAF4D415}"/>
    <dgm:cxn modelId="{4961AE8E-ACCF-499F-876F-52436080F717}" type="presOf" srcId="{855A92BA-677B-4603-B3AE-ABFCAA592C63}" destId="{C1A4BBB4-7C18-44C5-93AF-5B477AB2A15A}" srcOrd="0" destOrd="0" presId="urn:microsoft.com/office/officeart/2005/8/layout/hProcess9"/>
    <dgm:cxn modelId="{FE958F93-B218-436A-ACF6-47EC8FA98098}" srcId="{61B5AAA4-C614-4C81-ABC9-A5A581564D7D}" destId="{8E1C6D9B-B5D5-41C9-A871-BF6FFC104461}" srcOrd="1" destOrd="0" parTransId="{D4AB6F66-3458-4A29-8F5F-C01E91BE21E8}" sibTransId="{CDFC1B66-3145-470F-95A8-126115866E3D}"/>
    <dgm:cxn modelId="{12D7F9B3-A8A5-4E2D-9A7E-C075A714AD5C}" srcId="{61B5AAA4-C614-4C81-ABC9-A5A581564D7D}" destId="{855A92BA-677B-4603-B3AE-ABFCAA592C63}" srcOrd="2" destOrd="0" parTransId="{DD489937-DFD1-4FA6-B0AC-0A51529D64E9}" sibTransId="{BCCBCEB1-AE32-4826-A39D-8091C1A79335}"/>
    <dgm:cxn modelId="{B44C49E5-191C-4BBC-A51C-E79065E29D18}" type="presOf" srcId="{8E1C6D9B-B5D5-41C9-A871-BF6FFC104461}" destId="{CC37FC38-B5CE-416F-96DF-0A3E43EB25F8}" srcOrd="0" destOrd="0" presId="urn:microsoft.com/office/officeart/2005/8/layout/hProcess9"/>
    <dgm:cxn modelId="{41A19CEF-48DD-4742-8E8B-BEFB068DE1B4}" type="presOf" srcId="{F6E1D0DE-87B6-4FB1-A6B4-69A268DB06AE}" destId="{5C23C192-2AD9-4693-8DC8-90F8DFE57E55}" srcOrd="0" destOrd="0" presId="urn:microsoft.com/office/officeart/2005/8/layout/hProcess9"/>
    <dgm:cxn modelId="{F462A098-6C06-498D-9413-EA7EE71329DF}" type="presParOf" srcId="{D73F1B1C-38C1-4689-889B-14DB1B152518}" destId="{8C38F856-8A4C-4EAB-85DD-B8E4D6CEF8DC}" srcOrd="0" destOrd="0" presId="urn:microsoft.com/office/officeart/2005/8/layout/hProcess9"/>
    <dgm:cxn modelId="{7FD032BF-1D94-496D-B0B9-55963BDBCD19}" type="presParOf" srcId="{D73F1B1C-38C1-4689-889B-14DB1B152518}" destId="{BBBB9ECF-BE0C-41C7-A89E-665CDAAAF067}" srcOrd="1" destOrd="0" presId="urn:microsoft.com/office/officeart/2005/8/layout/hProcess9"/>
    <dgm:cxn modelId="{B8011DD5-DEB5-4DB9-9444-5D58614A962E}" type="presParOf" srcId="{BBBB9ECF-BE0C-41C7-A89E-665CDAAAF067}" destId="{EE34EF47-F3E1-4BC6-9ADE-CF9D60A89220}" srcOrd="0" destOrd="0" presId="urn:microsoft.com/office/officeart/2005/8/layout/hProcess9"/>
    <dgm:cxn modelId="{F5FC8AF3-A568-475D-BFC9-5B39D954FC23}" type="presParOf" srcId="{BBBB9ECF-BE0C-41C7-A89E-665CDAAAF067}" destId="{D99FA625-8FCE-498D-9A2C-C4F50AF5F3E4}" srcOrd="1" destOrd="0" presId="urn:microsoft.com/office/officeart/2005/8/layout/hProcess9"/>
    <dgm:cxn modelId="{8CB3CF01-2A0B-44F3-8385-3835A247A520}" type="presParOf" srcId="{BBBB9ECF-BE0C-41C7-A89E-665CDAAAF067}" destId="{CC37FC38-B5CE-416F-96DF-0A3E43EB25F8}" srcOrd="2" destOrd="0" presId="urn:microsoft.com/office/officeart/2005/8/layout/hProcess9"/>
    <dgm:cxn modelId="{8091EB83-8350-47F6-A939-7953992C56C4}" type="presParOf" srcId="{BBBB9ECF-BE0C-41C7-A89E-665CDAAAF067}" destId="{19607582-B98B-4694-94BE-93754C112BF7}" srcOrd="3" destOrd="0" presId="urn:microsoft.com/office/officeart/2005/8/layout/hProcess9"/>
    <dgm:cxn modelId="{4EBF1E51-4953-49F9-9AD4-EEB104B2DB8A}" type="presParOf" srcId="{BBBB9ECF-BE0C-41C7-A89E-665CDAAAF067}" destId="{C1A4BBB4-7C18-44C5-93AF-5B477AB2A15A}" srcOrd="4" destOrd="0" presId="urn:microsoft.com/office/officeart/2005/8/layout/hProcess9"/>
    <dgm:cxn modelId="{071DAD43-1BC1-487E-AEC7-EEBDBF48B637}" type="presParOf" srcId="{BBBB9ECF-BE0C-41C7-A89E-665CDAAAF067}" destId="{415CF53C-4E4F-45E1-BA77-28545DB7A54E}" srcOrd="5" destOrd="0" presId="urn:microsoft.com/office/officeart/2005/8/layout/hProcess9"/>
    <dgm:cxn modelId="{5D1861B5-E2A1-4F54-96A5-B110396560D1}" type="presParOf" srcId="{BBBB9ECF-BE0C-41C7-A89E-665CDAAAF067}" destId="{5C23C192-2AD9-4693-8DC8-90F8DFE57E55}" srcOrd="6" destOrd="0" presId="urn:microsoft.com/office/officeart/2005/8/layout/hProcess9"/>
    <dgm:cxn modelId="{9A3C1F60-696A-4EB7-8BB0-5ADA43774873}" type="presParOf" srcId="{BBBB9ECF-BE0C-41C7-A89E-665CDAAAF067}" destId="{1DDB2418-3363-4538-95CC-B279817F2317}" srcOrd="7" destOrd="0" presId="urn:microsoft.com/office/officeart/2005/8/layout/hProcess9"/>
    <dgm:cxn modelId="{3B9A09A3-0575-4C84-8D3A-290768D05A34}" type="presParOf" srcId="{BBBB9ECF-BE0C-41C7-A89E-665CDAAAF067}" destId="{04BE9663-E473-4F66-9333-BE77FD8C6A7F}"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5DA09E-5CA8-477C-822D-2FDBF86B91B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8311C68-9BA9-4690-BEFE-385BA2004BD1}">
      <dgm:prSet/>
      <dgm:spPr/>
      <dgm:t>
        <a:bodyPr/>
        <a:lstStyle/>
        <a:p>
          <a:r>
            <a:rPr lang="en-US"/>
            <a:t>The FY27 proposed budget for Professional Fees is approximately $2.2M, which represents a slight decrease from the prior year. This reflects targeted reductions in certain consultant areas while maintaining critical external support where specialized expertise is required.</a:t>
          </a:r>
          <a:br>
            <a:rPr lang="en-US"/>
          </a:br>
          <a:endParaRPr lang="en-US"/>
        </a:p>
      </dgm:t>
    </dgm:pt>
    <dgm:pt modelId="{5B09DCDF-261A-44FF-A9BD-F8CFBADB4D8E}" type="parTrans" cxnId="{8C273876-67EA-42B9-997E-62D81563DB11}">
      <dgm:prSet/>
      <dgm:spPr/>
      <dgm:t>
        <a:bodyPr/>
        <a:lstStyle/>
        <a:p>
          <a:endParaRPr lang="en-US"/>
        </a:p>
      </dgm:t>
    </dgm:pt>
    <dgm:pt modelId="{23EF4D54-F449-413F-A02B-16BB44F2681A}" type="sibTrans" cxnId="{8C273876-67EA-42B9-997E-62D81563DB11}">
      <dgm:prSet/>
      <dgm:spPr/>
      <dgm:t>
        <a:bodyPr/>
        <a:lstStyle/>
        <a:p>
          <a:endParaRPr lang="en-US"/>
        </a:p>
      </dgm:t>
    </dgm:pt>
    <dgm:pt modelId="{4ED355FF-6ACB-4305-B503-B795735EC2BB}">
      <dgm:prSet/>
      <dgm:spPr/>
      <dgm:t>
        <a:bodyPr/>
        <a:lstStyle/>
        <a:p>
          <a:r>
            <a:rPr lang="en-US"/>
            <a:t>The $102,000 reduction is primarily driven by an $80,000 reduction in the Diamond Technologies contract, with the remaining balance coming from smaller adjustments across various vendor contracts, including rate alignments and the removal of legacy or duplicate consulting allocations.</a:t>
          </a:r>
          <a:br>
            <a:rPr lang="en-US"/>
          </a:br>
          <a:endParaRPr lang="en-US"/>
        </a:p>
      </dgm:t>
    </dgm:pt>
    <dgm:pt modelId="{613C03D4-C501-4CD8-922A-1D16958ACC49}" type="parTrans" cxnId="{C9CBCBC0-BC97-4C50-9168-73954BF74F73}">
      <dgm:prSet/>
      <dgm:spPr/>
      <dgm:t>
        <a:bodyPr/>
        <a:lstStyle/>
        <a:p>
          <a:endParaRPr lang="en-US"/>
        </a:p>
      </dgm:t>
    </dgm:pt>
    <dgm:pt modelId="{DA8B5747-F704-4559-B505-9AE34D5157E6}" type="sibTrans" cxnId="{C9CBCBC0-BC97-4C50-9168-73954BF74F73}">
      <dgm:prSet/>
      <dgm:spPr/>
      <dgm:t>
        <a:bodyPr/>
        <a:lstStyle/>
        <a:p>
          <a:endParaRPr lang="en-US"/>
        </a:p>
      </dgm:t>
    </dgm:pt>
    <dgm:pt modelId="{361A5CAE-5D0E-48B1-805E-E6011C25843E}">
      <dgm:prSet/>
      <dgm:spPr/>
      <dgm:t>
        <a:bodyPr/>
        <a:lstStyle/>
        <a:p>
          <a:r>
            <a:rPr lang="en-US"/>
            <a:t>$80K is reserved for the creation of digital media previously performed by the Mapping and Graphics Manager</a:t>
          </a:r>
          <a:br>
            <a:rPr lang="en-US"/>
          </a:br>
          <a:endParaRPr lang="en-US"/>
        </a:p>
      </dgm:t>
    </dgm:pt>
    <dgm:pt modelId="{A9BB24C9-4DC8-4142-A0D7-AD94D33019AC}" type="parTrans" cxnId="{92B28B4A-18C8-414B-9AA8-DF746DD3C51C}">
      <dgm:prSet/>
      <dgm:spPr/>
      <dgm:t>
        <a:bodyPr/>
        <a:lstStyle/>
        <a:p>
          <a:endParaRPr lang="en-US"/>
        </a:p>
      </dgm:t>
    </dgm:pt>
    <dgm:pt modelId="{6EB336DC-AB7A-4CE8-A06C-C22F1D15CD00}" type="sibTrans" cxnId="{92B28B4A-18C8-414B-9AA8-DF746DD3C51C}">
      <dgm:prSet/>
      <dgm:spPr/>
      <dgm:t>
        <a:bodyPr/>
        <a:lstStyle/>
        <a:p>
          <a:endParaRPr lang="en-US"/>
        </a:p>
      </dgm:t>
    </dgm:pt>
    <dgm:pt modelId="{8B730030-0F5C-415D-BD7B-F805E29123AD}">
      <dgm:prSet/>
      <dgm:spPr/>
      <dgm:t>
        <a:bodyPr/>
        <a:lstStyle/>
        <a:p>
          <a:r>
            <a:rPr lang="en-US"/>
            <a:t>None of the vendors identify as DBE’s</a:t>
          </a:r>
          <a:br>
            <a:rPr lang="en-US"/>
          </a:br>
          <a:endParaRPr lang="en-US"/>
        </a:p>
      </dgm:t>
    </dgm:pt>
    <dgm:pt modelId="{E6E8F49F-F452-4E00-86D2-D9B228229581}" type="parTrans" cxnId="{5820F6AD-BCFE-4FF4-9244-7C1426309CE3}">
      <dgm:prSet/>
      <dgm:spPr/>
      <dgm:t>
        <a:bodyPr/>
        <a:lstStyle/>
        <a:p>
          <a:endParaRPr lang="en-US"/>
        </a:p>
      </dgm:t>
    </dgm:pt>
    <dgm:pt modelId="{837FBD48-7793-47E5-A2F7-CE1FBB811FA1}" type="sibTrans" cxnId="{5820F6AD-BCFE-4FF4-9244-7C1426309CE3}">
      <dgm:prSet/>
      <dgm:spPr/>
      <dgm:t>
        <a:bodyPr/>
        <a:lstStyle/>
        <a:p>
          <a:endParaRPr lang="en-US"/>
        </a:p>
      </dgm:t>
    </dgm:pt>
    <dgm:pt modelId="{A6666609-A441-40B4-BD01-0274E3280F1B}" type="pres">
      <dgm:prSet presAssocID="{FA5DA09E-5CA8-477C-822D-2FDBF86B91B9}" presName="linear" presStyleCnt="0">
        <dgm:presLayoutVars>
          <dgm:animLvl val="lvl"/>
          <dgm:resizeHandles val="exact"/>
        </dgm:presLayoutVars>
      </dgm:prSet>
      <dgm:spPr/>
    </dgm:pt>
    <dgm:pt modelId="{4AE85AD1-1F4C-4E4B-95B0-575F33C59E2A}" type="pres">
      <dgm:prSet presAssocID="{58311C68-9BA9-4690-BEFE-385BA2004BD1}" presName="parentText" presStyleLbl="node1" presStyleIdx="0" presStyleCnt="4">
        <dgm:presLayoutVars>
          <dgm:chMax val="0"/>
          <dgm:bulletEnabled val="1"/>
        </dgm:presLayoutVars>
      </dgm:prSet>
      <dgm:spPr/>
    </dgm:pt>
    <dgm:pt modelId="{A9538F34-74F3-49A9-B72A-07B79FAF84F3}" type="pres">
      <dgm:prSet presAssocID="{23EF4D54-F449-413F-A02B-16BB44F2681A}" presName="spacer" presStyleCnt="0"/>
      <dgm:spPr/>
    </dgm:pt>
    <dgm:pt modelId="{BA363C13-4CC1-4BD4-A851-12995DB3A4CE}" type="pres">
      <dgm:prSet presAssocID="{4ED355FF-6ACB-4305-B503-B795735EC2BB}" presName="parentText" presStyleLbl="node1" presStyleIdx="1" presStyleCnt="4">
        <dgm:presLayoutVars>
          <dgm:chMax val="0"/>
          <dgm:bulletEnabled val="1"/>
        </dgm:presLayoutVars>
      </dgm:prSet>
      <dgm:spPr/>
    </dgm:pt>
    <dgm:pt modelId="{FE7DCB24-694C-4040-8596-ABBCC7E2AA89}" type="pres">
      <dgm:prSet presAssocID="{DA8B5747-F704-4559-B505-9AE34D5157E6}" presName="spacer" presStyleCnt="0"/>
      <dgm:spPr/>
    </dgm:pt>
    <dgm:pt modelId="{6AEDA27A-4D4C-4D9C-AF6E-170212599339}" type="pres">
      <dgm:prSet presAssocID="{361A5CAE-5D0E-48B1-805E-E6011C25843E}" presName="parentText" presStyleLbl="node1" presStyleIdx="2" presStyleCnt="4">
        <dgm:presLayoutVars>
          <dgm:chMax val="0"/>
          <dgm:bulletEnabled val="1"/>
        </dgm:presLayoutVars>
      </dgm:prSet>
      <dgm:spPr/>
    </dgm:pt>
    <dgm:pt modelId="{FE36EE9B-DFAD-4287-94EC-B824ECC4B20E}" type="pres">
      <dgm:prSet presAssocID="{6EB336DC-AB7A-4CE8-A06C-C22F1D15CD00}" presName="spacer" presStyleCnt="0"/>
      <dgm:spPr/>
    </dgm:pt>
    <dgm:pt modelId="{50A27FBE-C61F-4C66-A012-A542E3AC3B85}" type="pres">
      <dgm:prSet presAssocID="{8B730030-0F5C-415D-BD7B-F805E29123AD}" presName="parentText" presStyleLbl="node1" presStyleIdx="3" presStyleCnt="4">
        <dgm:presLayoutVars>
          <dgm:chMax val="0"/>
          <dgm:bulletEnabled val="1"/>
        </dgm:presLayoutVars>
      </dgm:prSet>
      <dgm:spPr/>
    </dgm:pt>
  </dgm:ptLst>
  <dgm:cxnLst>
    <dgm:cxn modelId="{B1D1830A-5041-4BEB-B97E-BE8A69C41C48}" type="presOf" srcId="{FA5DA09E-5CA8-477C-822D-2FDBF86B91B9}" destId="{A6666609-A441-40B4-BD01-0274E3280F1B}" srcOrd="0" destOrd="0" presId="urn:microsoft.com/office/officeart/2005/8/layout/vList2"/>
    <dgm:cxn modelId="{9673C029-701D-4D53-A3A8-7255B8DAA141}" type="presOf" srcId="{58311C68-9BA9-4690-BEFE-385BA2004BD1}" destId="{4AE85AD1-1F4C-4E4B-95B0-575F33C59E2A}" srcOrd="0" destOrd="0" presId="urn:microsoft.com/office/officeart/2005/8/layout/vList2"/>
    <dgm:cxn modelId="{92B28B4A-18C8-414B-9AA8-DF746DD3C51C}" srcId="{FA5DA09E-5CA8-477C-822D-2FDBF86B91B9}" destId="{361A5CAE-5D0E-48B1-805E-E6011C25843E}" srcOrd="2" destOrd="0" parTransId="{A9BB24C9-4DC8-4142-A0D7-AD94D33019AC}" sibTransId="{6EB336DC-AB7A-4CE8-A06C-C22F1D15CD00}"/>
    <dgm:cxn modelId="{8C273876-67EA-42B9-997E-62D81563DB11}" srcId="{FA5DA09E-5CA8-477C-822D-2FDBF86B91B9}" destId="{58311C68-9BA9-4690-BEFE-385BA2004BD1}" srcOrd="0" destOrd="0" parTransId="{5B09DCDF-261A-44FF-A9BD-F8CFBADB4D8E}" sibTransId="{23EF4D54-F449-413F-A02B-16BB44F2681A}"/>
    <dgm:cxn modelId="{5820F6AD-BCFE-4FF4-9244-7C1426309CE3}" srcId="{FA5DA09E-5CA8-477C-822D-2FDBF86B91B9}" destId="{8B730030-0F5C-415D-BD7B-F805E29123AD}" srcOrd="3" destOrd="0" parTransId="{E6E8F49F-F452-4E00-86D2-D9B228229581}" sibTransId="{837FBD48-7793-47E5-A2F7-CE1FBB811FA1}"/>
    <dgm:cxn modelId="{C9CBCBC0-BC97-4C50-9168-73954BF74F73}" srcId="{FA5DA09E-5CA8-477C-822D-2FDBF86B91B9}" destId="{4ED355FF-6ACB-4305-B503-B795735EC2BB}" srcOrd="1" destOrd="0" parTransId="{613C03D4-C501-4CD8-922A-1D16958ACC49}" sibTransId="{DA8B5747-F704-4559-B505-9AE34D5157E6}"/>
    <dgm:cxn modelId="{D1AAB5E7-5CC4-4D40-AD94-FD8C4C151896}" type="presOf" srcId="{8B730030-0F5C-415D-BD7B-F805E29123AD}" destId="{50A27FBE-C61F-4C66-A012-A542E3AC3B85}" srcOrd="0" destOrd="0" presId="urn:microsoft.com/office/officeart/2005/8/layout/vList2"/>
    <dgm:cxn modelId="{26B831EB-013C-4832-A42B-83908094405B}" type="presOf" srcId="{361A5CAE-5D0E-48B1-805E-E6011C25843E}" destId="{6AEDA27A-4D4C-4D9C-AF6E-170212599339}" srcOrd="0" destOrd="0" presId="urn:microsoft.com/office/officeart/2005/8/layout/vList2"/>
    <dgm:cxn modelId="{05AB40F8-9759-434E-84BD-58CC3DFABEC1}" type="presOf" srcId="{4ED355FF-6ACB-4305-B503-B795735EC2BB}" destId="{BA363C13-4CC1-4BD4-A851-12995DB3A4CE}" srcOrd="0" destOrd="0" presId="urn:microsoft.com/office/officeart/2005/8/layout/vList2"/>
    <dgm:cxn modelId="{81073616-4D91-420D-8EEF-A42276CA26AB}" type="presParOf" srcId="{A6666609-A441-40B4-BD01-0274E3280F1B}" destId="{4AE85AD1-1F4C-4E4B-95B0-575F33C59E2A}" srcOrd="0" destOrd="0" presId="urn:microsoft.com/office/officeart/2005/8/layout/vList2"/>
    <dgm:cxn modelId="{EDF3DBDF-2CE8-4F59-A310-5E3FB8CD908E}" type="presParOf" srcId="{A6666609-A441-40B4-BD01-0274E3280F1B}" destId="{A9538F34-74F3-49A9-B72A-07B79FAF84F3}" srcOrd="1" destOrd="0" presId="urn:microsoft.com/office/officeart/2005/8/layout/vList2"/>
    <dgm:cxn modelId="{8111F875-1BC2-4B3E-9DB9-6BAA3E7E603B}" type="presParOf" srcId="{A6666609-A441-40B4-BD01-0274E3280F1B}" destId="{BA363C13-4CC1-4BD4-A851-12995DB3A4CE}" srcOrd="2" destOrd="0" presId="urn:microsoft.com/office/officeart/2005/8/layout/vList2"/>
    <dgm:cxn modelId="{D15799B8-FA0D-4590-B668-175C3810C32F}" type="presParOf" srcId="{A6666609-A441-40B4-BD01-0274E3280F1B}" destId="{FE7DCB24-694C-4040-8596-ABBCC7E2AA89}" srcOrd="3" destOrd="0" presId="urn:microsoft.com/office/officeart/2005/8/layout/vList2"/>
    <dgm:cxn modelId="{3239072D-1F2A-4830-A606-B2DCB7E03FA7}" type="presParOf" srcId="{A6666609-A441-40B4-BD01-0274E3280F1B}" destId="{6AEDA27A-4D4C-4D9C-AF6E-170212599339}" srcOrd="4" destOrd="0" presId="urn:microsoft.com/office/officeart/2005/8/layout/vList2"/>
    <dgm:cxn modelId="{877D4A26-A1AF-4035-BA94-FE565CC79BE7}" type="presParOf" srcId="{A6666609-A441-40B4-BD01-0274E3280F1B}" destId="{FE36EE9B-DFAD-4287-94EC-B824ECC4B20E}" srcOrd="5" destOrd="0" presId="urn:microsoft.com/office/officeart/2005/8/layout/vList2"/>
    <dgm:cxn modelId="{E03DA360-B39A-4046-A374-A673630F76D9}" type="presParOf" srcId="{A6666609-A441-40B4-BD01-0274E3280F1B}" destId="{50A27FBE-C61F-4C66-A012-A542E3AC3B8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AF1355-BF21-4E73-8F6F-B80D05BF3C70}"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D105DCB7-0453-4B83-B8F1-DAF944F2525D}">
      <dgm:prSet/>
      <dgm:spPr/>
      <dgm:t>
        <a:bodyPr/>
        <a:lstStyle/>
        <a:p>
          <a:r>
            <a:rPr lang="en-US"/>
            <a:t>There are currently 8 contracted employees working for City IT:</a:t>
          </a:r>
          <a:br>
            <a:rPr lang="en-US"/>
          </a:br>
          <a:r>
            <a:rPr lang="en-US"/>
            <a:t> </a:t>
          </a:r>
        </a:p>
      </dgm:t>
    </dgm:pt>
    <dgm:pt modelId="{809003E2-E28D-40AB-8A5E-EE99A8B16F1D}" type="parTrans" cxnId="{B8EAC1B6-6ACB-4C6A-A08C-006027622C31}">
      <dgm:prSet/>
      <dgm:spPr/>
      <dgm:t>
        <a:bodyPr/>
        <a:lstStyle/>
        <a:p>
          <a:endParaRPr lang="en-US"/>
        </a:p>
      </dgm:t>
    </dgm:pt>
    <dgm:pt modelId="{72609E7D-DE85-4438-953D-0CD05DB56C2A}" type="sibTrans" cxnId="{B8EAC1B6-6ACB-4C6A-A08C-006027622C31}">
      <dgm:prSet/>
      <dgm:spPr/>
      <dgm:t>
        <a:bodyPr/>
        <a:lstStyle/>
        <a:p>
          <a:endParaRPr lang="en-US"/>
        </a:p>
      </dgm:t>
    </dgm:pt>
    <dgm:pt modelId="{76ED0801-1F7A-4E4C-BB50-B24F344B4FF0}">
      <dgm:prSet/>
      <dgm:spPr/>
      <dgm:t>
        <a:bodyPr/>
        <a:lstStyle/>
        <a:p>
          <a:r>
            <a:rPr lang="en-US"/>
            <a:t>4 Diamond Technologies Consultants and 1 Contractor</a:t>
          </a:r>
        </a:p>
      </dgm:t>
    </dgm:pt>
    <dgm:pt modelId="{00DA5C79-5D44-4652-8AF1-17D90D6BAF93}" type="parTrans" cxnId="{4422030E-CC78-468B-9157-8EEABF46A885}">
      <dgm:prSet/>
      <dgm:spPr/>
      <dgm:t>
        <a:bodyPr/>
        <a:lstStyle/>
        <a:p>
          <a:endParaRPr lang="en-US"/>
        </a:p>
      </dgm:t>
    </dgm:pt>
    <dgm:pt modelId="{2763D332-7F53-4981-9714-730DBD22B6B3}" type="sibTrans" cxnId="{4422030E-CC78-468B-9157-8EEABF46A885}">
      <dgm:prSet/>
      <dgm:spPr/>
      <dgm:t>
        <a:bodyPr/>
        <a:lstStyle/>
        <a:p>
          <a:endParaRPr lang="en-US"/>
        </a:p>
      </dgm:t>
    </dgm:pt>
    <dgm:pt modelId="{C3206161-E1EA-4CE2-B432-D2585C33AD1C}">
      <dgm:prSet/>
      <dgm:spPr/>
      <dgm:t>
        <a:bodyPr/>
        <a:lstStyle/>
        <a:p>
          <a:r>
            <a:rPr lang="en-US"/>
            <a:t>1 Brandywine Technologies Consultant and 1 Contractor</a:t>
          </a:r>
          <a:br>
            <a:rPr lang="en-US"/>
          </a:br>
          <a:endParaRPr lang="en-US"/>
        </a:p>
      </dgm:t>
    </dgm:pt>
    <dgm:pt modelId="{F0C241FE-6E25-45BF-AC48-C1D367D9A170}" type="parTrans" cxnId="{44D23288-091E-4711-96A5-29F6E6582BB7}">
      <dgm:prSet/>
      <dgm:spPr/>
      <dgm:t>
        <a:bodyPr/>
        <a:lstStyle/>
        <a:p>
          <a:endParaRPr lang="en-US"/>
        </a:p>
      </dgm:t>
    </dgm:pt>
    <dgm:pt modelId="{07336621-0F55-4936-BFC9-5BBEE87ECEEA}" type="sibTrans" cxnId="{44D23288-091E-4711-96A5-29F6E6582BB7}">
      <dgm:prSet/>
      <dgm:spPr/>
      <dgm:t>
        <a:bodyPr/>
        <a:lstStyle/>
        <a:p>
          <a:endParaRPr lang="en-US"/>
        </a:p>
      </dgm:t>
    </dgm:pt>
    <dgm:pt modelId="{2CA93886-16D3-4367-B9AF-1079B5D0A36B}">
      <dgm:prSet/>
      <dgm:spPr/>
      <dgm:t>
        <a:bodyPr/>
        <a:lstStyle/>
        <a:p>
          <a:r>
            <a:rPr lang="en-US"/>
            <a:t>Remote database management services (DBA) provided by DataStrike</a:t>
          </a:r>
          <a:br>
            <a:rPr lang="en-US"/>
          </a:br>
          <a:endParaRPr lang="en-US"/>
        </a:p>
      </dgm:t>
    </dgm:pt>
    <dgm:pt modelId="{71854B90-61B8-417F-A6CD-32B3E35CCFC0}" type="parTrans" cxnId="{DD531198-21E7-4ABA-A8E0-3DC9E530EFDC}">
      <dgm:prSet/>
      <dgm:spPr/>
      <dgm:t>
        <a:bodyPr/>
        <a:lstStyle/>
        <a:p>
          <a:endParaRPr lang="en-US"/>
        </a:p>
      </dgm:t>
    </dgm:pt>
    <dgm:pt modelId="{8B36251B-9C3E-4204-AC6D-31260BC2EE5B}" type="sibTrans" cxnId="{DD531198-21E7-4ABA-A8E0-3DC9E530EFDC}">
      <dgm:prSet/>
      <dgm:spPr/>
      <dgm:t>
        <a:bodyPr/>
        <a:lstStyle/>
        <a:p>
          <a:endParaRPr lang="en-US"/>
        </a:p>
      </dgm:t>
    </dgm:pt>
    <dgm:pt modelId="{362CFE8C-4CF2-4CC5-8EA7-40B3D2A27205}">
      <dgm:prSet/>
      <dgm:spPr/>
      <dgm:t>
        <a:bodyPr/>
        <a:lstStyle/>
        <a:p>
          <a:r>
            <a:rPr lang="en-US"/>
            <a:t>None of the vendors identify as DBE’s </a:t>
          </a:r>
        </a:p>
      </dgm:t>
    </dgm:pt>
    <dgm:pt modelId="{837F940A-0F22-4F84-8740-1D318B848037}" type="parTrans" cxnId="{899C6702-0D2D-40AA-B3F5-36A9364A8498}">
      <dgm:prSet/>
      <dgm:spPr/>
      <dgm:t>
        <a:bodyPr/>
        <a:lstStyle/>
        <a:p>
          <a:endParaRPr lang="en-US"/>
        </a:p>
      </dgm:t>
    </dgm:pt>
    <dgm:pt modelId="{41EFC5F1-22FD-4A8B-893F-6CF6EE8CF5A1}" type="sibTrans" cxnId="{899C6702-0D2D-40AA-B3F5-36A9364A8498}">
      <dgm:prSet/>
      <dgm:spPr/>
      <dgm:t>
        <a:bodyPr/>
        <a:lstStyle/>
        <a:p>
          <a:endParaRPr lang="en-US"/>
        </a:p>
      </dgm:t>
    </dgm:pt>
    <dgm:pt modelId="{D0B70ECA-FFCF-4337-B438-2B5B4CDC8450}" type="pres">
      <dgm:prSet presAssocID="{BBAF1355-BF21-4E73-8F6F-B80D05BF3C70}" presName="Name0" presStyleCnt="0">
        <dgm:presLayoutVars>
          <dgm:dir/>
          <dgm:animLvl val="lvl"/>
          <dgm:resizeHandles val="exact"/>
        </dgm:presLayoutVars>
      </dgm:prSet>
      <dgm:spPr/>
    </dgm:pt>
    <dgm:pt modelId="{3824AC45-6DFD-4DC8-A8EE-6671645EA4ED}" type="pres">
      <dgm:prSet presAssocID="{362CFE8C-4CF2-4CC5-8EA7-40B3D2A27205}" presName="boxAndChildren" presStyleCnt="0"/>
      <dgm:spPr/>
    </dgm:pt>
    <dgm:pt modelId="{5A80C1A9-E721-414B-8FF2-7150509E7F98}" type="pres">
      <dgm:prSet presAssocID="{362CFE8C-4CF2-4CC5-8EA7-40B3D2A27205}" presName="parentTextBox" presStyleLbl="node1" presStyleIdx="0" presStyleCnt="2"/>
      <dgm:spPr/>
    </dgm:pt>
    <dgm:pt modelId="{5179FEB3-781C-446A-B1A4-F02E73844B22}" type="pres">
      <dgm:prSet presAssocID="{72609E7D-DE85-4438-953D-0CD05DB56C2A}" presName="sp" presStyleCnt="0"/>
      <dgm:spPr/>
    </dgm:pt>
    <dgm:pt modelId="{05340E42-6125-4459-AA6F-ED51833704DF}" type="pres">
      <dgm:prSet presAssocID="{D105DCB7-0453-4B83-B8F1-DAF944F2525D}" presName="arrowAndChildren" presStyleCnt="0"/>
      <dgm:spPr/>
    </dgm:pt>
    <dgm:pt modelId="{EFA15789-450E-486A-BF4D-670BC24A7875}" type="pres">
      <dgm:prSet presAssocID="{D105DCB7-0453-4B83-B8F1-DAF944F2525D}" presName="parentTextArrow" presStyleLbl="node1" presStyleIdx="0" presStyleCnt="2"/>
      <dgm:spPr/>
    </dgm:pt>
    <dgm:pt modelId="{9E6BC01C-A284-4E08-95D9-33EF93C38EEF}" type="pres">
      <dgm:prSet presAssocID="{D105DCB7-0453-4B83-B8F1-DAF944F2525D}" presName="arrow" presStyleLbl="node1" presStyleIdx="1" presStyleCnt="2"/>
      <dgm:spPr/>
    </dgm:pt>
    <dgm:pt modelId="{81C9B3B7-3227-46FC-A59E-477F0A8185EF}" type="pres">
      <dgm:prSet presAssocID="{D105DCB7-0453-4B83-B8F1-DAF944F2525D}" presName="descendantArrow" presStyleCnt="0"/>
      <dgm:spPr/>
    </dgm:pt>
    <dgm:pt modelId="{2C5E601B-381B-4756-B2A5-B426FEECAD83}" type="pres">
      <dgm:prSet presAssocID="{76ED0801-1F7A-4E4C-BB50-B24F344B4FF0}" presName="childTextArrow" presStyleLbl="fgAccFollowNode1" presStyleIdx="0" presStyleCnt="3">
        <dgm:presLayoutVars>
          <dgm:bulletEnabled val="1"/>
        </dgm:presLayoutVars>
      </dgm:prSet>
      <dgm:spPr/>
    </dgm:pt>
    <dgm:pt modelId="{4F57056D-83E1-49FF-8426-BFCA291E1210}" type="pres">
      <dgm:prSet presAssocID="{C3206161-E1EA-4CE2-B432-D2585C33AD1C}" presName="childTextArrow" presStyleLbl="fgAccFollowNode1" presStyleIdx="1" presStyleCnt="3">
        <dgm:presLayoutVars>
          <dgm:bulletEnabled val="1"/>
        </dgm:presLayoutVars>
      </dgm:prSet>
      <dgm:spPr/>
    </dgm:pt>
    <dgm:pt modelId="{E884BD18-CC68-4F50-B234-98606F0A69D4}" type="pres">
      <dgm:prSet presAssocID="{2CA93886-16D3-4367-B9AF-1079B5D0A36B}" presName="childTextArrow" presStyleLbl="fgAccFollowNode1" presStyleIdx="2" presStyleCnt="3">
        <dgm:presLayoutVars>
          <dgm:bulletEnabled val="1"/>
        </dgm:presLayoutVars>
      </dgm:prSet>
      <dgm:spPr/>
    </dgm:pt>
  </dgm:ptLst>
  <dgm:cxnLst>
    <dgm:cxn modelId="{899C6702-0D2D-40AA-B3F5-36A9364A8498}" srcId="{BBAF1355-BF21-4E73-8F6F-B80D05BF3C70}" destId="{362CFE8C-4CF2-4CC5-8EA7-40B3D2A27205}" srcOrd="1" destOrd="0" parTransId="{837F940A-0F22-4F84-8740-1D318B848037}" sibTransId="{41EFC5F1-22FD-4A8B-893F-6CF6EE8CF5A1}"/>
    <dgm:cxn modelId="{F2CF1405-0D08-4BDB-BF4F-5835D9F27165}" type="presOf" srcId="{2CA93886-16D3-4367-B9AF-1079B5D0A36B}" destId="{E884BD18-CC68-4F50-B234-98606F0A69D4}" srcOrd="0" destOrd="0" presId="urn:microsoft.com/office/officeart/2005/8/layout/process4"/>
    <dgm:cxn modelId="{4422030E-CC78-468B-9157-8EEABF46A885}" srcId="{D105DCB7-0453-4B83-B8F1-DAF944F2525D}" destId="{76ED0801-1F7A-4E4C-BB50-B24F344B4FF0}" srcOrd="0" destOrd="0" parTransId="{00DA5C79-5D44-4652-8AF1-17D90D6BAF93}" sibTransId="{2763D332-7F53-4981-9714-730DBD22B6B3}"/>
    <dgm:cxn modelId="{C302D24C-5C19-43DF-9E2C-F1AC6721B5FD}" type="presOf" srcId="{BBAF1355-BF21-4E73-8F6F-B80D05BF3C70}" destId="{D0B70ECA-FFCF-4337-B438-2B5B4CDC8450}" srcOrd="0" destOrd="0" presId="urn:microsoft.com/office/officeart/2005/8/layout/process4"/>
    <dgm:cxn modelId="{DC9B5481-4FBA-490D-B5CE-654C2BBFC559}" type="presOf" srcId="{362CFE8C-4CF2-4CC5-8EA7-40B3D2A27205}" destId="{5A80C1A9-E721-414B-8FF2-7150509E7F98}" srcOrd="0" destOrd="0" presId="urn:microsoft.com/office/officeart/2005/8/layout/process4"/>
    <dgm:cxn modelId="{44D23288-091E-4711-96A5-29F6E6582BB7}" srcId="{D105DCB7-0453-4B83-B8F1-DAF944F2525D}" destId="{C3206161-E1EA-4CE2-B432-D2585C33AD1C}" srcOrd="1" destOrd="0" parTransId="{F0C241FE-6E25-45BF-AC48-C1D367D9A170}" sibTransId="{07336621-0F55-4936-BFC9-5BBEE87ECEEA}"/>
    <dgm:cxn modelId="{96D6818C-6E9B-49A3-B7FE-B83CE5219E08}" type="presOf" srcId="{D105DCB7-0453-4B83-B8F1-DAF944F2525D}" destId="{9E6BC01C-A284-4E08-95D9-33EF93C38EEF}" srcOrd="1" destOrd="0" presId="urn:microsoft.com/office/officeart/2005/8/layout/process4"/>
    <dgm:cxn modelId="{DD531198-21E7-4ABA-A8E0-3DC9E530EFDC}" srcId="{D105DCB7-0453-4B83-B8F1-DAF944F2525D}" destId="{2CA93886-16D3-4367-B9AF-1079B5D0A36B}" srcOrd="2" destOrd="0" parTransId="{71854B90-61B8-417F-A6CD-32B3E35CCFC0}" sibTransId="{8B36251B-9C3E-4204-AC6D-31260BC2EE5B}"/>
    <dgm:cxn modelId="{B8EAC1B6-6ACB-4C6A-A08C-006027622C31}" srcId="{BBAF1355-BF21-4E73-8F6F-B80D05BF3C70}" destId="{D105DCB7-0453-4B83-B8F1-DAF944F2525D}" srcOrd="0" destOrd="0" parTransId="{809003E2-E28D-40AB-8A5E-EE99A8B16F1D}" sibTransId="{72609E7D-DE85-4438-953D-0CD05DB56C2A}"/>
    <dgm:cxn modelId="{5C820BCB-6C68-4AEF-812B-828DBAFE62DA}" type="presOf" srcId="{C3206161-E1EA-4CE2-B432-D2585C33AD1C}" destId="{4F57056D-83E1-49FF-8426-BFCA291E1210}" srcOrd="0" destOrd="0" presId="urn:microsoft.com/office/officeart/2005/8/layout/process4"/>
    <dgm:cxn modelId="{8ABE05D9-C976-45C2-AB3E-D595A5119DE9}" type="presOf" srcId="{76ED0801-1F7A-4E4C-BB50-B24F344B4FF0}" destId="{2C5E601B-381B-4756-B2A5-B426FEECAD83}" srcOrd="0" destOrd="0" presId="urn:microsoft.com/office/officeart/2005/8/layout/process4"/>
    <dgm:cxn modelId="{8D2C88EA-0ABF-4ADB-BAFA-B9258064DD14}" type="presOf" srcId="{D105DCB7-0453-4B83-B8F1-DAF944F2525D}" destId="{EFA15789-450E-486A-BF4D-670BC24A7875}" srcOrd="0" destOrd="0" presId="urn:microsoft.com/office/officeart/2005/8/layout/process4"/>
    <dgm:cxn modelId="{2D77CB28-9BBC-467E-AE80-6830C6C58520}" type="presParOf" srcId="{D0B70ECA-FFCF-4337-B438-2B5B4CDC8450}" destId="{3824AC45-6DFD-4DC8-A8EE-6671645EA4ED}" srcOrd="0" destOrd="0" presId="urn:microsoft.com/office/officeart/2005/8/layout/process4"/>
    <dgm:cxn modelId="{E29007D8-ED1C-4F76-980E-2615F75AECC2}" type="presParOf" srcId="{3824AC45-6DFD-4DC8-A8EE-6671645EA4ED}" destId="{5A80C1A9-E721-414B-8FF2-7150509E7F98}" srcOrd="0" destOrd="0" presId="urn:microsoft.com/office/officeart/2005/8/layout/process4"/>
    <dgm:cxn modelId="{5C9FBCA0-04D5-4686-BD5F-073784292DBC}" type="presParOf" srcId="{D0B70ECA-FFCF-4337-B438-2B5B4CDC8450}" destId="{5179FEB3-781C-446A-B1A4-F02E73844B22}" srcOrd="1" destOrd="0" presId="urn:microsoft.com/office/officeart/2005/8/layout/process4"/>
    <dgm:cxn modelId="{05A02927-CD77-4E77-8ADE-5179FFA31CCC}" type="presParOf" srcId="{D0B70ECA-FFCF-4337-B438-2B5B4CDC8450}" destId="{05340E42-6125-4459-AA6F-ED51833704DF}" srcOrd="2" destOrd="0" presId="urn:microsoft.com/office/officeart/2005/8/layout/process4"/>
    <dgm:cxn modelId="{B78A52DA-D5F7-4227-AAAC-859B57284319}" type="presParOf" srcId="{05340E42-6125-4459-AA6F-ED51833704DF}" destId="{EFA15789-450E-486A-BF4D-670BC24A7875}" srcOrd="0" destOrd="0" presId="urn:microsoft.com/office/officeart/2005/8/layout/process4"/>
    <dgm:cxn modelId="{B579E68B-F8BB-44B7-B430-1FEBFA44C38D}" type="presParOf" srcId="{05340E42-6125-4459-AA6F-ED51833704DF}" destId="{9E6BC01C-A284-4E08-95D9-33EF93C38EEF}" srcOrd="1" destOrd="0" presId="urn:microsoft.com/office/officeart/2005/8/layout/process4"/>
    <dgm:cxn modelId="{1DFAD017-3987-4E70-BB7C-332A23762E81}" type="presParOf" srcId="{05340E42-6125-4459-AA6F-ED51833704DF}" destId="{81C9B3B7-3227-46FC-A59E-477F0A8185EF}" srcOrd="2" destOrd="0" presId="urn:microsoft.com/office/officeart/2005/8/layout/process4"/>
    <dgm:cxn modelId="{9978E2FB-FBCB-4D16-894C-0A61C790E696}" type="presParOf" srcId="{81C9B3B7-3227-46FC-A59E-477F0A8185EF}" destId="{2C5E601B-381B-4756-B2A5-B426FEECAD83}" srcOrd="0" destOrd="0" presId="urn:microsoft.com/office/officeart/2005/8/layout/process4"/>
    <dgm:cxn modelId="{D7F40580-542B-44D1-9161-5AE60D2D5CD9}" type="presParOf" srcId="{81C9B3B7-3227-46FC-A59E-477F0A8185EF}" destId="{4F57056D-83E1-49FF-8426-BFCA291E1210}" srcOrd="1" destOrd="0" presId="urn:microsoft.com/office/officeart/2005/8/layout/process4"/>
    <dgm:cxn modelId="{84855F21-0271-4872-8A14-334A1EA7A838}" type="presParOf" srcId="{81C9B3B7-3227-46FC-A59E-477F0A8185EF}" destId="{E884BD18-CC68-4F50-B234-98606F0A69D4}"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DD651B-8436-4C12-8D8E-2D9B678D34B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1E0A782-451C-4339-9793-AA182070863F}">
      <dgm:prSet/>
      <dgm:spPr/>
      <dgm:t>
        <a:bodyPr/>
        <a:lstStyle/>
        <a:p>
          <a:pPr>
            <a:lnSpc>
              <a:spcPct val="100000"/>
            </a:lnSpc>
          </a:pPr>
          <a:r>
            <a:rPr lang="en-US"/>
            <a:t>Small IT departments must leverage consultants to access highly specialized skills—including cybersecurity, cloud infrastructure, data analytics, storage management and change management —that are difficult to recruit and sustain within limited staffing and budget constraints.</a:t>
          </a:r>
          <a:br>
            <a:rPr lang="en-US"/>
          </a:br>
          <a:endParaRPr lang="en-US"/>
        </a:p>
      </dgm:t>
    </dgm:pt>
    <dgm:pt modelId="{50EE5142-7112-4C6E-B8CC-C6ABCDED69ED}" type="parTrans" cxnId="{BBCB37E2-5F60-42E9-8EB5-50804BC7F081}">
      <dgm:prSet/>
      <dgm:spPr/>
      <dgm:t>
        <a:bodyPr/>
        <a:lstStyle/>
        <a:p>
          <a:endParaRPr lang="en-US"/>
        </a:p>
      </dgm:t>
    </dgm:pt>
    <dgm:pt modelId="{4696F34C-FA8D-42F9-A73B-CC1623626E9E}" type="sibTrans" cxnId="{BBCB37E2-5F60-42E9-8EB5-50804BC7F081}">
      <dgm:prSet/>
      <dgm:spPr/>
      <dgm:t>
        <a:bodyPr/>
        <a:lstStyle/>
        <a:p>
          <a:endParaRPr lang="en-US"/>
        </a:p>
      </dgm:t>
    </dgm:pt>
    <dgm:pt modelId="{E570FEE9-239B-4E7B-B399-2A90E45BD23D}">
      <dgm:prSet/>
      <dgm:spPr/>
      <dgm:t>
        <a:bodyPr/>
        <a:lstStyle/>
        <a:p>
          <a:pPr>
            <a:lnSpc>
              <a:spcPct val="100000"/>
            </a:lnSpc>
          </a:pPr>
          <a:r>
            <a:rPr lang="en-US"/>
            <a:t>Many of these roles command compensation levels that exceed the City’s current pay structure, making it difficult to recruit and retain qualified candidates.</a:t>
          </a:r>
          <a:br>
            <a:rPr lang="en-US"/>
          </a:br>
          <a:endParaRPr lang="en-US"/>
        </a:p>
      </dgm:t>
    </dgm:pt>
    <dgm:pt modelId="{F071005A-FCB0-4939-8A3E-87DE54657C64}" type="parTrans" cxnId="{B0804665-B6FB-4A48-87E6-EC1A80D9979A}">
      <dgm:prSet/>
      <dgm:spPr/>
      <dgm:t>
        <a:bodyPr/>
        <a:lstStyle/>
        <a:p>
          <a:endParaRPr lang="en-US"/>
        </a:p>
      </dgm:t>
    </dgm:pt>
    <dgm:pt modelId="{F290981F-6D7D-4B4A-9D7A-147A1993A54C}" type="sibTrans" cxnId="{B0804665-B6FB-4A48-87E6-EC1A80D9979A}">
      <dgm:prSet/>
      <dgm:spPr/>
      <dgm:t>
        <a:bodyPr/>
        <a:lstStyle/>
        <a:p>
          <a:endParaRPr lang="en-US"/>
        </a:p>
      </dgm:t>
    </dgm:pt>
    <dgm:pt modelId="{5D6C5B0D-1547-47CB-ABC1-8879972D54D7}">
      <dgm:prSet/>
      <dgm:spPr/>
      <dgm:t>
        <a:bodyPr/>
        <a:lstStyle/>
        <a:p>
          <a:pPr>
            <a:lnSpc>
              <a:spcPct val="100000"/>
            </a:lnSpc>
          </a:pPr>
          <a:r>
            <a:rPr lang="en-US"/>
            <a:t>The Managed Services Agreement (MSA) model provides the City with access to a broad range of specialized roles and services that would otherwise need to be individually defined, staffed, and managed internally.</a:t>
          </a:r>
          <a:br>
            <a:rPr lang="en-US"/>
          </a:br>
          <a:endParaRPr lang="en-US"/>
        </a:p>
      </dgm:t>
    </dgm:pt>
    <dgm:pt modelId="{FDE818E6-F04F-4E6B-B433-84C85ACF77BB}" type="parTrans" cxnId="{F20EF83E-26FD-4661-B4B3-73BF9F0EA558}">
      <dgm:prSet/>
      <dgm:spPr/>
      <dgm:t>
        <a:bodyPr/>
        <a:lstStyle/>
        <a:p>
          <a:endParaRPr lang="en-US"/>
        </a:p>
      </dgm:t>
    </dgm:pt>
    <dgm:pt modelId="{03673792-CAB6-4A0B-A29B-0EEC4C16D7A2}" type="sibTrans" cxnId="{F20EF83E-26FD-4661-B4B3-73BF9F0EA558}">
      <dgm:prSet/>
      <dgm:spPr/>
      <dgm:t>
        <a:bodyPr/>
        <a:lstStyle/>
        <a:p>
          <a:endParaRPr lang="en-US"/>
        </a:p>
      </dgm:t>
    </dgm:pt>
    <dgm:pt modelId="{7DD5827A-7B6E-440D-89F4-AB1CDAD2C56C}">
      <dgm:prSet/>
      <dgm:spPr/>
      <dgm:t>
        <a:bodyPr/>
        <a:lstStyle/>
        <a:p>
          <a:pPr>
            <a:lnSpc>
              <a:spcPct val="100000"/>
            </a:lnSpc>
          </a:pPr>
          <a:r>
            <a:rPr lang="en-US"/>
            <a:t>By leveraging this model, the City is avoiding an estimated $200,000 to $500,000+ annually in fully loaded staffing costs—depending on how an equivalent internal team would need to be structured—while also gaining flexibility, depth, and continuity of service.</a:t>
          </a:r>
        </a:p>
      </dgm:t>
    </dgm:pt>
    <dgm:pt modelId="{C57269F3-984C-4DB3-94F2-06195A4F48DC}" type="parTrans" cxnId="{B10A2A67-48D1-408C-867C-E197584099C1}">
      <dgm:prSet/>
      <dgm:spPr/>
      <dgm:t>
        <a:bodyPr/>
        <a:lstStyle/>
        <a:p>
          <a:endParaRPr lang="en-US"/>
        </a:p>
      </dgm:t>
    </dgm:pt>
    <dgm:pt modelId="{80B4C0A6-A3F4-4503-AF48-B6F334EEE03C}" type="sibTrans" cxnId="{B10A2A67-48D1-408C-867C-E197584099C1}">
      <dgm:prSet/>
      <dgm:spPr/>
      <dgm:t>
        <a:bodyPr/>
        <a:lstStyle/>
        <a:p>
          <a:endParaRPr lang="en-US"/>
        </a:p>
      </dgm:t>
    </dgm:pt>
    <dgm:pt modelId="{B0739C4D-A7DD-4E4A-9624-DB72123C9CEF}" type="pres">
      <dgm:prSet presAssocID="{14DD651B-8436-4C12-8D8E-2D9B678D34BF}" presName="root" presStyleCnt="0">
        <dgm:presLayoutVars>
          <dgm:dir/>
          <dgm:resizeHandles val="exact"/>
        </dgm:presLayoutVars>
      </dgm:prSet>
      <dgm:spPr/>
    </dgm:pt>
    <dgm:pt modelId="{E930B68D-DB1D-4306-8EA3-5D7F02AD6660}" type="pres">
      <dgm:prSet presAssocID="{A1E0A782-451C-4339-9793-AA182070863F}" presName="compNode" presStyleCnt="0"/>
      <dgm:spPr/>
    </dgm:pt>
    <dgm:pt modelId="{1240AB95-9A69-4AD2-8AE0-23A9CEFB6F21}" type="pres">
      <dgm:prSet presAssocID="{A1E0A782-451C-4339-9793-AA182070863F}" presName="bgRect" presStyleLbl="bgShp" presStyleIdx="0" presStyleCnt="4"/>
      <dgm:spPr/>
    </dgm:pt>
    <dgm:pt modelId="{DE805764-0F75-4F2D-B3D1-84227361D9F2}" type="pres">
      <dgm:prSet presAssocID="{A1E0A782-451C-4339-9793-AA182070863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loud Computing"/>
        </a:ext>
      </dgm:extLst>
    </dgm:pt>
    <dgm:pt modelId="{99128503-97D1-4C7C-99C0-72655D4935C3}" type="pres">
      <dgm:prSet presAssocID="{A1E0A782-451C-4339-9793-AA182070863F}" presName="spaceRect" presStyleCnt="0"/>
      <dgm:spPr/>
    </dgm:pt>
    <dgm:pt modelId="{BF20AF86-B33E-4B91-9587-B460563CDCBE}" type="pres">
      <dgm:prSet presAssocID="{A1E0A782-451C-4339-9793-AA182070863F}" presName="parTx" presStyleLbl="revTx" presStyleIdx="0" presStyleCnt="4">
        <dgm:presLayoutVars>
          <dgm:chMax val="0"/>
          <dgm:chPref val="0"/>
        </dgm:presLayoutVars>
      </dgm:prSet>
      <dgm:spPr/>
    </dgm:pt>
    <dgm:pt modelId="{6CD22A69-5CE6-4B8C-86D8-FE0C9608DFDB}" type="pres">
      <dgm:prSet presAssocID="{4696F34C-FA8D-42F9-A73B-CC1623626E9E}" presName="sibTrans" presStyleCnt="0"/>
      <dgm:spPr/>
    </dgm:pt>
    <dgm:pt modelId="{F3829BBA-6A80-4E29-B25B-3EF8EE61ADF4}" type="pres">
      <dgm:prSet presAssocID="{E570FEE9-239B-4E7B-B399-2A90E45BD23D}" presName="compNode" presStyleCnt="0"/>
      <dgm:spPr/>
    </dgm:pt>
    <dgm:pt modelId="{10EC3E60-7949-43CF-9532-9D31F99D7401}" type="pres">
      <dgm:prSet presAssocID="{E570FEE9-239B-4E7B-B399-2A90E45BD23D}" presName="bgRect" presStyleLbl="bgShp" presStyleIdx="1" presStyleCnt="4"/>
      <dgm:spPr/>
    </dgm:pt>
    <dgm:pt modelId="{9CDC3EE1-639E-4619-B63E-D1BA56229EDC}" type="pres">
      <dgm:prSet presAssocID="{E570FEE9-239B-4E7B-B399-2A90E45BD23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ffice Worker"/>
        </a:ext>
      </dgm:extLst>
    </dgm:pt>
    <dgm:pt modelId="{9C6A9045-402C-479F-90C8-56569DAC11F0}" type="pres">
      <dgm:prSet presAssocID="{E570FEE9-239B-4E7B-B399-2A90E45BD23D}" presName="spaceRect" presStyleCnt="0"/>
      <dgm:spPr/>
    </dgm:pt>
    <dgm:pt modelId="{8626348E-C897-4C2F-946A-DD32B59824DA}" type="pres">
      <dgm:prSet presAssocID="{E570FEE9-239B-4E7B-B399-2A90E45BD23D}" presName="parTx" presStyleLbl="revTx" presStyleIdx="1" presStyleCnt="4">
        <dgm:presLayoutVars>
          <dgm:chMax val="0"/>
          <dgm:chPref val="0"/>
        </dgm:presLayoutVars>
      </dgm:prSet>
      <dgm:spPr/>
    </dgm:pt>
    <dgm:pt modelId="{435356E3-E8A4-4002-8123-FA78D398B99D}" type="pres">
      <dgm:prSet presAssocID="{F290981F-6D7D-4B4A-9D7A-147A1993A54C}" presName="sibTrans" presStyleCnt="0"/>
      <dgm:spPr/>
    </dgm:pt>
    <dgm:pt modelId="{5FFEC415-E5C9-4D2C-8DC6-BE76C21EBABB}" type="pres">
      <dgm:prSet presAssocID="{5D6C5B0D-1547-47CB-ABC1-8879972D54D7}" presName="compNode" presStyleCnt="0"/>
      <dgm:spPr/>
    </dgm:pt>
    <dgm:pt modelId="{3CBB0FC1-73AA-48C3-B7DA-9AD3CB20A1EF}" type="pres">
      <dgm:prSet presAssocID="{5D6C5B0D-1547-47CB-ABC1-8879972D54D7}" presName="bgRect" presStyleLbl="bgShp" presStyleIdx="2" presStyleCnt="4"/>
      <dgm:spPr/>
    </dgm:pt>
    <dgm:pt modelId="{E003F96C-5CF1-49EF-A734-AE9F74C52ADA}" type="pres">
      <dgm:prSet presAssocID="{5D6C5B0D-1547-47CB-ABC1-8879972D54D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nk"/>
        </a:ext>
      </dgm:extLst>
    </dgm:pt>
    <dgm:pt modelId="{0BEA902E-6865-4155-92D7-D5048D3E056B}" type="pres">
      <dgm:prSet presAssocID="{5D6C5B0D-1547-47CB-ABC1-8879972D54D7}" presName="spaceRect" presStyleCnt="0"/>
      <dgm:spPr/>
    </dgm:pt>
    <dgm:pt modelId="{FAE03A28-AE0F-490B-98B7-4DAEBEB28045}" type="pres">
      <dgm:prSet presAssocID="{5D6C5B0D-1547-47CB-ABC1-8879972D54D7}" presName="parTx" presStyleLbl="revTx" presStyleIdx="2" presStyleCnt="4">
        <dgm:presLayoutVars>
          <dgm:chMax val="0"/>
          <dgm:chPref val="0"/>
        </dgm:presLayoutVars>
      </dgm:prSet>
      <dgm:spPr/>
    </dgm:pt>
    <dgm:pt modelId="{1468E66A-564E-4312-A6DA-64607A3725CF}" type="pres">
      <dgm:prSet presAssocID="{03673792-CAB6-4A0B-A29B-0EEC4C16D7A2}" presName="sibTrans" presStyleCnt="0"/>
      <dgm:spPr/>
    </dgm:pt>
    <dgm:pt modelId="{2D7F4497-66F2-4528-9425-2D6A412A95AB}" type="pres">
      <dgm:prSet presAssocID="{7DD5827A-7B6E-440D-89F4-AB1CDAD2C56C}" presName="compNode" presStyleCnt="0"/>
      <dgm:spPr/>
    </dgm:pt>
    <dgm:pt modelId="{9C337B89-883C-4679-A176-83ACC00EC361}" type="pres">
      <dgm:prSet presAssocID="{7DD5827A-7B6E-440D-89F4-AB1CDAD2C56C}" presName="bgRect" presStyleLbl="bgShp" presStyleIdx="3" presStyleCnt="4"/>
      <dgm:spPr/>
    </dgm:pt>
    <dgm:pt modelId="{676F9E44-FBC1-4327-A50C-A86573305D73}" type="pres">
      <dgm:prSet presAssocID="{7DD5827A-7B6E-440D-89F4-AB1CDAD2C56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CB787396-0022-4ED2-BF9B-F820750E1E0B}" type="pres">
      <dgm:prSet presAssocID="{7DD5827A-7B6E-440D-89F4-AB1CDAD2C56C}" presName="spaceRect" presStyleCnt="0"/>
      <dgm:spPr/>
    </dgm:pt>
    <dgm:pt modelId="{AF4D0D0C-F3CF-426B-9B53-8B4F0A8C8FF4}" type="pres">
      <dgm:prSet presAssocID="{7DD5827A-7B6E-440D-89F4-AB1CDAD2C56C}" presName="parTx" presStyleLbl="revTx" presStyleIdx="3" presStyleCnt="4">
        <dgm:presLayoutVars>
          <dgm:chMax val="0"/>
          <dgm:chPref val="0"/>
        </dgm:presLayoutVars>
      </dgm:prSet>
      <dgm:spPr/>
    </dgm:pt>
  </dgm:ptLst>
  <dgm:cxnLst>
    <dgm:cxn modelId="{FB11AC1F-422C-40B1-96DF-20C8782A3F85}" type="presOf" srcId="{14DD651B-8436-4C12-8D8E-2D9B678D34BF}" destId="{B0739C4D-A7DD-4E4A-9624-DB72123C9CEF}" srcOrd="0" destOrd="0" presId="urn:microsoft.com/office/officeart/2018/2/layout/IconVerticalSolidList"/>
    <dgm:cxn modelId="{F20EF83E-26FD-4661-B4B3-73BF9F0EA558}" srcId="{14DD651B-8436-4C12-8D8E-2D9B678D34BF}" destId="{5D6C5B0D-1547-47CB-ABC1-8879972D54D7}" srcOrd="2" destOrd="0" parTransId="{FDE818E6-F04F-4E6B-B433-84C85ACF77BB}" sibTransId="{03673792-CAB6-4A0B-A29B-0EEC4C16D7A2}"/>
    <dgm:cxn modelId="{23855760-3232-4B76-A3D8-48F414B19EE5}" type="presOf" srcId="{E570FEE9-239B-4E7B-B399-2A90E45BD23D}" destId="{8626348E-C897-4C2F-946A-DD32B59824DA}" srcOrd="0" destOrd="0" presId="urn:microsoft.com/office/officeart/2018/2/layout/IconVerticalSolidList"/>
    <dgm:cxn modelId="{B0804665-B6FB-4A48-87E6-EC1A80D9979A}" srcId="{14DD651B-8436-4C12-8D8E-2D9B678D34BF}" destId="{E570FEE9-239B-4E7B-B399-2A90E45BD23D}" srcOrd="1" destOrd="0" parTransId="{F071005A-FCB0-4939-8A3E-87DE54657C64}" sibTransId="{F290981F-6D7D-4B4A-9D7A-147A1993A54C}"/>
    <dgm:cxn modelId="{B10A2A67-48D1-408C-867C-E197584099C1}" srcId="{14DD651B-8436-4C12-8D8E-2D9B678D34BF}" destId="{7DD5827A-7B6E-440D-89F4-AB1CDAD2C56C}" srcOrd="3" destOrd="0" parTransId="{C57269F3-984C-4DB3-94F2-06195A4F48DC}" sibTransId="{80B4C0A6-A3F4-4503-AF48-B6F334EEE03C}"/>
    <dgm:cxn modelId="{24EEEC4A-D439-494E-B286-800704041D45}" type="presOf" srcId="{A1E0A782-451C-4339-9793-AA182070863F}" destId="{BF20AF86-B33E-4B91-9587-B460563CDCBE}" srcOrd="0" destOrd="0" presId="urn:microsoft.com/office/officeart/2018/2/layout/IconVerticalSolidList"/>
    <dgm:cxn modelId="{2CB55A70-ECA8-42F6-86E7-78AF24623B48}" type="presOf" srcId="{7DD5827A-7B6E-440D-89F4-AB1CDAD2C56C}" destId="{AF4D0D0C-F3CF-426B-9B53-8B4F0A8C8FF4}" srcOrd="0" destOrd="0" presId="urn:microsoft.com/office/officeart/2018/2/layout/IconVerticalSolidList"/>
    <dgm:cxn modelId="{BBCB37E2-5F60-42E9-8EB5-50804BC7F081}" srcId="{14DD651B-8436-4C12-8D8E-2D9B678D34BF}" destId="{A1E0A782-451C-4339-9793-AA182070863F}" srcOrd="0" destOrd="0" parTransId="{50EE5142-7112-4C6E-B8CC-C6ABCDED69ED}" sibTransId="{4696F34C-FA8D-42F9-A73B-CC1623626E9E}"/>
    <dgm:cxn modelId="{026619F4-3A4D-4428-8306-6AD982429201}" type="presOf" srcId="{5D6C5B0D-1547-47CB-ABC1-8879972D54D7}" destId="{FAE03A28-AE0F-490B-98B7-4DAEBEB28045}" srcOrd="0" destOrd="0" presId="urn:microsoft.com/office/officeart/2018/2/layout/IconVerticalSolidList"/>
    <dgm:cxn modelId="{6B605496-4340-48E4-96CF-BB8BA6D87856}" type="presParOf" srcId="{B0739C4D-A7DD-4E4A-9624-DB72123C9CEF}" destId="{E930B68D-DB1D-4306-8EA3-5D7F02AD6660}" srcOrd="0" destOrd="0" presId="urn:microsoft.com/office/officeart/2018/2/layout/IconVerticalSolidList"/>
    <dgm:cxn modelId="{675EE65C-0623-4876-BBD2-1C98C2E3257C}" type="presParOf" srcId="{E930B68D-DB1D-4306-8EA3-5D7F02AD6660}" destId="{1240AB95-9A69-4AD2-8AE0-23A9CEFB6F21}" srcOrd="0" destOrd="0" presId="urn:microsoft.com/office/officeart/2018/2/layout/IconVerticalSolidList"/>
    <dgm:cxn modelId="{608B025A-6A2B-46F8-B0A6-326BCC745AD8}" type="presParOf" srcId="{E930B68D-DB1D-4306-8EA3-5D7F02AD6660}" destId="{DE805764-0F75-4F2D-B3D1-84227361D9F2}" srcOrd="1" destOrd="0" presId="urn:microsoft.com/office/officeart/2018/2/layout/IconVerticalSolidList"/>
    <dgm:cxn modelId="{F35DCEC5-9027-4B2A-A236-61B7D389F19F}" type="presParOf" srcId="{E930B68D-DB1D-4306-8EA3-5D7F02AD6660}" destId="{99128503-97D1-4C7C-99C0-72655D4935C3}" srcOrd="2" destOrd="0" presId="urn:microsoft.com/office/officeart/2018/2/layout/IconVerticalSolidList"/>
    <dgm:cxn modelId="{C03C7E31-A84E-400D-9562-98384F1B09FF}" type="presParOf" srcId="{E930B68D-DB1D-4306-8EA3-5D7F02AD6660}" destId="{BF20AF86-B33E-4B91-9587-B460563CDCBE}" srcOrd="3" destOrd="0" presId="urn:microsoft.com/office/officeart/2018/2/layout/IconVerticalSolidList"/>
    <dgm:cxn modelId="{FEBFC59E-D397-485A-BC92-062265492CFC}" type="presParOf" srcId="{B0739C4D-A7DD-4E4A-9624-DB72123C9CEF}" destId="{6CD22A69-5CE6-4B8C-86D8-FE0C9608DFDB}" srcOrd="1" destOrd="0" presId="urn:microsoft.com/office/officeart/2018/2/layout/IconVerticalSolidList"/>
    <dgm:cxn modelId="{53837257-90C8-40D7-AD31-472E87749016}" type="presParOf" srcId="{B0739C4D-A7DD-4E4A-9624-DB72123C9CEF}" destId="{F3829BBA-6A80-4E29-B25B-3EF8EE61ADF4}" srcOrd="2" destOrd="0" presId="urn:microsoft.com/office/officeart/2018/2/layout/IconVerticalSolidList"/>
    <dgm:cxn modelId="{D70B698C-05FC-4325-BDA2-9C0A75C20EBA}" type="presParOf" srcId="{F3829BBA-6A80-4E29-B25B-3EF8EE61ADF4}" destId="{10EC3E60-7949-43CF-9532-9D31F99D7401}" srcOrd="0" destOrd="0" presId="urn:microsoft.com/office/officeart/2018/2/layout/IconVerticalSolidList"/>
    <dgm:cxn modelId="{68908EA6-6390-49DD-B521-AE8CAB1F3B8B}" type="presParOf" srcId="{F3829BBA-6A80-4E29-B25B-3EF8EE61ADF4}" destId="{9CDC3EE1-639E-4619-B63E-D1BA56229EDC}" srcOrd="1" destOrd="0" presId="urn:microsoft.com/office/officeart/2018/2/layout/IconVerticalSolidList"/>
    <dgm:cxn modelId="{66F56810-A87B-4E30-9FF4-BFC64F5CCA16}" type="presParOf" srcId="{F3829BBA-6A80-4E29-B25B-3EF8EE61ADF4}" destId="{9C6A9045-402C-479F-90C8-56569DAC11F0}" srcOrd="2" destOrd="0" presId="urn:microsoft.com/office/officeart/2018/2/layout/IconVerticalSolidList"/>
    <dgm:cxn modelId="{9FB3ED52-BD43-4876-8D2E-C6AC1C51F58F}" type="presParOf" srcId="{F3829BBA-6A80-4E29-B25B-3EF8EE61ADF4}" destId="{8626348E-C897-4C2F-946A-DD32B59824DA}" srcOrd="3" destOrd="0" presId="urn:microsoft.com/office/officeart/2018/2/layout/IconVerticalSolidList"/>
    <dgm:cxn modelId="{FE9B863F-8C0D-462D-B8AD-81B092BB96C1}" type="presParOf" srcId="{B0739C4D-A7DD-4E4A-9624-DB72123C9CEF}" destId="{435356E3-E8A4-4002-8123-FA78D398B99D}" srcOrd="3" destOrd="0" presId="urn:microsoft.com/office/officeart/2018/2/layout/IconVerticalSolidList"/>
    <dgm:cxn modelId="{0EE4D813-294C-4B32-9F94-07D233F1A100}" type="presParOf" srcId="{B0739C4D-A7DD-4E4A-9624-DB72123C9CEF}" destId="{5FFEC415-E5C9-4D2C-8DC6-BE76C21EBABB}" srcOrd="4" destOrd="0" presId="urn:microsoft.com/office/officeart/2018/2/layout/IconVerticalSolidList"/>
    <dgm:cxn modelId="{ED51185A-4571-4F62-A7E0-0C278F1154D3}" type="presParOf" srcId="{5FFEC415-E5C9-4D2C-8DC6-BE76C21EBABB}" destId="{3CBB0FC1-73AA-48C3-B7DA-9AD3CB20A1EF}" srcOrd="0" destOrd="0" presId="urn:microsoft.com/office/officeart/2018/2/layout/IconVerticalSolidList"/>
    <dgm:cxn modelId="{EC6BA714-CFB4-4D8F-A342-92016B09B2FA}" type="presParOf" srcId="{5FFEC415-E5C9-4D2C-8DC6-BE76C21EBABB}" destId="{E003F96C-5CF1-49EF-A734-AE9F74C52ADA}" srcOrd="1" destOrd="0" presId="urn:microsoft.com/office/officeart/2018/2/layout/IconVerticalSolidList"/>
    <dgm:cxn modelId="{FC1EB250-8B51-4F68-B7E8-359ACF49E36E}" type="presParOf" srcId="{5FFEC415-E5C9-4D2C-8DC6-BE76C21EBABB}" destId="{0BEA902E-6865-4155-92D7-D5048D3E056B}" srcOrd="2" destOrd="0" presId="urn:microsoft.com/office/officeart/2018/2/layout/IconVerticalSolidList"/>
    <dgm:cxn modelId="{73D06B7C-6611-4729-A417-E622B0C32D15}" type="presParOf" srcId="{5FFEC415-E5C9-4D2C-8DC6-BE76C21EBABB}" destId="{FAE03A28-AE0F-490B-98B7-4DAEBEB28045}" srcOrd="3" destOrd="0" presId="urn:microsoft.com/office/officeart/2018/2/layout/IconVerticalSolidList"/>
    <dgm:cxn modelId="{C9E11AD7-03FC-4F0C-87D1-C73382EF3DEE}" type="presParOf" srcId="{B0739C4D-A7DD-4E4A-9624-DB72123C9CEF}" destId="{1468E66A-564E-4312-A6DA-64607A3725CF}" srcOrd="5" destOrd="0" presId="urn:microsoft.com/office/officeart/2018/2/layout/IconVerticalSolidList"/>
    <dgm:cxn modelId="{482F35DA-15E6-459E-BB43-F203D0C2B227}" type="presParOf" srcId="{B0739C4D-A7DD-4E4A-9624-DB72123C9CEF}" destId="{2D7F4497-66F2-4528-9425-2D6A412A95AB}" srcOrd="6" destOrd="0" presId="urn:microsoft.com/office/officeart/2018/2/layout/IconVerticalSolidList"/>
    <dgm:cxn modelId="{89410E66-523F-40A9-B089-A31BBA0D92E9}" type="presParOf" srcId="{2D7F4497-66F2-4528-9425-2D6A412A95AB}" destId="{9C337B89-883C-4679-A176-83ACC00EC361}" srcOrd="0" destOrd="0" presId="urn:microsoft.com/office/officeart/2018/2/layout/IconVerticalSolidList"/>
    <dgm:cxn modelId="{B80FCB76-5EA7-401D-B739-BE182669DD12}" type="presParOf" srcId="{2D7F4497-66F2-4528-9425-2D6A412A95AB}" destId="{676F9E44-FBC1-4327-A50C-A86573305D73}" srcOrd="1" destOrd="0" presId="urn:microsoft.com/office/officeart/2018/2/layout/IconVerticalSolidList"/>
    <dgm:cxn modelId="{84C90F63-E9F0-407C-A6B9-EB7073E696C0}" type="presParOf" srcId="{2D7F4497-66F2-4528-9425-2D6A412A95AB}" destId="{CB787396-0022-4ED2-BF9B-F820750E1E0B}" srcOrd="2" destOrd="0" presId="urn:microsoft.com/office/officeart/2018/2/layout/IconVerticalSolidList"/>
    <dgm:cxn modelId="{9402802B-1BD5-4A6A-A78E-EC4F4D6FFD7F}" type="presParOf" srcId="{2D7F4497-66F2-4528-9425-2D6A412A95AB}" destId="{AF4D0D0C-F3CF-426B-9B53-8B4F0A8C8FF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FB324A-3635-4E42-B13A-D0433685B19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102287D-2E90-4A40-9D79-0B2EDF152726}">
      <dgm:prSet custT="1"/>
      <dgm:spPr/>
      <dgm:t>
        <a:bodyPr/>
        <a:lstStyle/>
        <a:p>
          <a:r>
            <a:rPr lang="en-US" sz="2400"/>
            <a:t>While there were reported Microsoft 365 service disruptions during that timeframe, none were identified by the City’s Help Desk as service-impacting to City operations. As such, no broad user notifications were issued.</a:t>
          </a:r>
          <a:br>
            <a:rPr lang="en-US" sz="2400"/>
          </a:br>
          <a:endParaRPr lang="en-US" sz="2400"/>
        </a:p>
      </dgm:t>
    </dgm:pt>
    <dgm:pt modelId="{3F907242-4BFF-409D-8320-EA7C44FEE15E}" type="parTrans" cxnId="{336404A4-C134-4A31-B3AA-57821083ED29}">
      <dgm:prSet/>
      <dgm:spPr/>
      <dgm:t>
        <a:bodyPr/>
        <a:lstStyle/>
        <a:p>
          <a:endParaRPr lang="en-US"/>
        </a:p>
      </dgm:t>
    </dgm:pt>
    <dgm:pt modelId="{641F07B4-AEBA-42D9-9162-A68C4BFCE59F}" type="sibTrans" cxnId="{336404A4-C134-4A31-B3AA-57821083ED29}">
      <dgm:prSet/>
      <dgm:spPr/>
      <dgm:t>
        <a:bodyPr/>
        <a:lstStyle/>
        <a:p>
          <a:endParaRPr lang="en-US"/>
        </a:p>
      </dgm:t>
    </dgm:pt>
    <dgm:pt modelId="{423B1692-CE3A-4E64-9054-6DE5C663BF7B}">
      <dgm:prSet custT="1"/>
      <dgm:spPr/>
      <dgm:t>
        <a:bodyPr/>
        <a:lstStyle/>
        <a:p>
          <a:r>
            <a:rPr lang="en-US" sz="2400"/>
            <a:t>City IT will notify users only when an incident directly impacts services or poses a risk to the security or safety of systems.</a:t>
          </a:r>
          <a:br>
            <a:rPr lang="en-US" sz="2400"/>
          </a:br>
          <a:endParaRPr lang="en-US" sz="2400"/>
        </a:p>
      </dgm:t>
    </dgm:pt>
    <dgm:pt modelId="{525F3487-9FDA-41A5-9945-F5A24D15C8CA}" type="parTrans" cxnId="{726FD104-33AD-437B-815B-F89F94D3EEAD}">
      <dgm:prSet/>
      <dgm:spPr/>
      <dgm:t>
        <a:bodyPr/>
        <a:lstStyle/>
        <a:p>
          <a:endParaRPr lang="en-US"/>
        </a:p>
      </dgm:t>
    </dgm:pt>
    <dgm:pt modelId="{D2613C39-588B-42AE-B5A2-5514879EA307}" type="sibTrans" cxnId="{726FD104-33AD-437B-815B-F89F94D3EEAD}">
      <dgm:prSet/>
      <dgm:spPr/>
      <dgm:t>
        <a:bodyPr/>
        <a:lstStyle/>
        <a:p>
          <a:endParaRPr lang="en-US"/>
        </a:p>
      </dgm:t>
    </dgm:pt>
    <dgm:pt modelId="{68F8CC29-A073-4E95-BE23-7ADE4426D84E}" type="pres">
      <dgm:prSet presAssocID="{7CFB324A-3635-4E42-B13A-D0433685B199}" presName="linear" presStyleCnt="0">
        <dgm:presLayoutVars>
          <dgm:animLvl val="lvl"/>
          <dgm:resizeHandles val="exact"/>
        </dgm:presLayoutVars>
      </dgm:prSet>
      <dgm:spPr/>
    </dgm:pt>
    <dgm:pt modelId="{FBD9C079-15E7-4A16-A3C2-94A413BE5FFC}" type="pres">
      <dgm:prSet presAssocID="{E102287D-2E90-4A40-9D79-0B2EDF152726}" presName="parentText" presStyleLbl="node1" presStyleIdx="0" presStyleCnt="2">
        <dgm:presLayoutVars>
          <dgm:chMax val="0"/>
          <dgm:bulletEnabled val="1"/>
        </dgm:presLayoutVars>
      </dgm:prSet>
      <dgm:spPr/>
    </dgm:pt>
    <dgm:pt modelId="{5CDDECD6-108D-4FB5-9CEE-F0ED483FC44C}" type="pres">
      <dgm:prSet presAssocID="{641F07B4-AEBA-42D9-9162-A68C4BFCE59F}" presName="spacer" presStyleCnt="0"/>
      <dgm:spPr/>
    </dgm:pt>
    <dgm:pt modelId="{D0A58571-BAED-4A3B-8C45-9F5BC36A324B}" type="pres">
      <dgm:prSet presAssocID="{423B1692-CE3A-4E64-9054-6DE5C663BF7B}" presName="parentText" presStyleLbl="node1" presStyleIdx="1" presStyleCnt="2">
        <dgm:presLayoutVars>
          <dgm:chMax val="0"/>
          <dgm:bulletEnabled val="1"/>
        </dgm:presLayoutVars>
      </dgm:prSet>
      <dgm:spPr/>
    </dgm:pt>
  </dgm:ptLst>
  <dgm:cxnLst>
    <dgm:cxn modelId="{726FD104-33AD-437B-815B-F89F94D3EEAD}" srcId="{7CFB324A-3635-4E42-B13A-D0433685B199}" destId="{423B1692-CE3A-4E64-9054-6DE5C663BF7B}" srcOrd="1" destOrd="0" parTransId="{525F3487-9FDA-41A5-9945-F5A24D15C8CA}" sibTransId="{D2613C39-588B-42AE-B5A2-5514879EA307}"/>
    <dgm:cxn modelId="{B610A61C-A1DE-4830-9540-C7B9A9FD70D2}" type="presOf" srcId="{423B1692-CE3A-4E64-9054-6DE5C663BF7B}" destId="{D0A58571-BAED-4A3B-8C45-9F5BC36A324B}" srcOrd="0" destOrd="0" presId="urn:microsoft.com/office/officeart/2005/8/layout/vList2"/>
    <dgm:cxn modelId="{736AF930-F896-4721-8FE7-763E152302E0}" type="presOf" srcId="{7CFB324A-3635-4E42-B13A-D0433685B199}" destId="{68F8CC29-A073-4E95-BE23-7ADE4426D84E}" srcOrd="0" destOrd="0" presId="urn:microsoft.com/office/officeart/2005/8/layout/vList2"/>
    <dgm:cxn modelId="{3919C15D-AFB0-4537-AE25-B2251182BEB2}" type="presOf" srcId="{E102287D-2E90-4A40-9D79-0B2EDF152726}" destId="{FBD9C079-15E7-4A16-A3C2-94A413BE5FFC}" srcOrd="0" destOrd="0" presId="urn:microsoft.com/office/officeart/2005/8/layout/vList2"/>
    <dgm:cxn modelId="{336404A4-C134-4A31-B3AA-57821083ED29}" srcId="{7CFB324A-3635-4E42-B13A-D0433685B199}" destId="{E102287D-2E90-4A40-9D79-0B2EDF152726}" srcOrd="0" destOrd="0" parTransId="{3F907242-4BFF-409D-8320-EA7C44FEE15E}" sibTransId="{641F07B4-AEBA-42D9-9162-A68C4BFCE59F}"/>
    <dgm:cxn modelId="{07CBE6B6-0942-41D3-B088-ED42B0645125}" type="presParOf" srcId="{68F8CC29-A073-4E95-BE23-7ADE4426D84E}" destId="{FBD9C079-15E7-4A16-A3C2-94A413BE5FFC}" srcOrd="0" destOrd="0" presId="urn:microsoft.com/office/officeart/2005/8/layout/vList2"/>
    <dgm:cxn modelId="{61A908CE-AF68-4A61-9590-1D27E81D36A8}" type="presParOf" srcId="{68F8CC29-A073-4E95-BE23-7ADE4426D84E}" destId="{5CDDECD6-108D-4FB5-9CEE-F0ED483FC44C}" srcOrd="1" destOrd="0" presId="urn:microsoft.com/office/officeart/2005/8/layout/vList2"/>
    <dgm:cxn modelId="{1C110643-2CB9-4750-A868-8CA69DCCF97D}" type="presParOf" srcId="{68F8CC29-A073-4E95-BE23-7ADE4426D84E}" destId="{D0A58571-BAED-4A3B-8C45-9F5BC36A324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FB324A-3635-4E42-B13A-D0433685B19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102287D-2E90-4A40-9D79-0B2EDF152726}">
      <dgm:prSet custT="1"/>
      <dgm:spPr/>
      <dgm:t>
        <a:bodyPr/>
        <a:lstStyle/>
        <a:p>
          <a:r>
            <a:rPr lang="en-US" sz="2000" b="1"/>
            <a:t>January 29 Incident:</a:t>
          </a:r>
          <a:r>
            <a:rPr lang="en-US" sz="2000"/>
            <a:t> On January 29th, the City experienced a login disruption caused by an internal ADFS synchronization failure—not a Microsoft outage. The issue likely began before business hours; staff detected it shortly after opening, diagnosed it by </a:t>
          </a:r>
          <a:r>
            <a:rPr lang="en-US" sz="2000" b="1"/>
            <a:t>8:20 AM</a:t>
          </a:r>
          <a:r>
            <a:rPr lang="en-US" sz="2000"/>
            <a:t>, and fully resolved it with field communication by </a:t>
          </a:r>
          <a:r>
            <a:rPr lang="en-US" sz="2000" b="1"/>
            <a:t>9:49 AM</a:t>
          </a:r>
          <a:r>
            <a:rPr lang="en-US" sz="2000"/>
            <a:t>. Only employees who needed to re‑authenticate that morning were affected.</a:t>
          </a:r>
        </a:p>
      </dgm:t>
    </dgm:pt>
    <dgm:pt modelId="{3F907242-4BFF-409D-8320-EA7C44FEE15E}" type="parTrans" cxnId="{336404A4-C134-4A31-B3AA-57821083ED29}">
      <dgm:prSet/>
      <dgm:spPr/>
      <dgm:t>
        <a:bodyPr/>
        <a:lstStyle/>
        <a:p>
          <a:endParaRPr lang="en-US"/>
        </a:p>
      </dgm:t>
    </dgm:pt>
    <dgm:pt modelId="{641F07B4-AEBA-42D9-9162-A68C4BFCE59F}" type="sibTrans" cxnId="{336404A4-C134-4A31-B3AA-57821083ED29}">
      <dgm:prSet/>
      <dgm:spPr/>
      <dgm:t>
        <a:bodyPr/>
        <a:lstStyle/>
        <a:p>
          <a:endParaRPr lang="en-US"/>
        </a:p>
      </dgm:t>
    </dgm:pt>
    <dgm:pt modelId="{423B1692-CE3A-4E64-9054-6DE5C663BF7B}">
      <dgm:prSet custT="1"/>
      <dgm:spPr/>
      <dgm:t>
        <a:bodyPr/>
        <a:lstStyle/>
        <a:p>
          <a:r>
            <a:rPr lang="en-US" sz="2000" b="1"/>
            <a:t>Team Response Performance:</a:t>
          </a:r>
          <a:r>
            <a:rPr lang="en-US" sz="2000"/>
            <a:t> The IT team’s rapid detection, diagnosis, and full resolution within </a:t>
          </a:r>
          <a:r>
            <a:rPr lang="en-US" sz="2000" b="1"/>
            <a:t>1 hour and 29 minutes</a:t>
          </a:r>
          <a:r>
            <a:rPr lang="en-US" sz="2000"/>
            <a:t> places their performance in the </a:t>
          </a:r>
          <a:r>
            <a:rPr lang="en-US" sz="2000" b="1"/>
            <a:t>upper percentile of similarly sized municipal IT departments</a:t>
          </a:r>
          <a:r>
            <a:rPr lang="en-US" sz="2000"/>
            <a:t>, where identity‑related outages typically take </a:t>
          </a:r>
          <a:r>
            <a:rPr lang="en-US" sz="2000" b="1"/>
            <a:t>2–4 hours</a:t>
          </a:r>
          <a:r>
            <a:rPr lang="en-US" sz="2000"/>
            <a:t> to resolve. This reflects a highly efficient and well‑coordinated operational response.</a:t>
          </a:r>
        </a:p>
      </dgm:t>
    </dgm:pt>
    <dgm:pt modelId="{525F3487-9FDA-41A5-9945-F5A24D15C8CA}" type="parTrans" cxnId="{726FD104-33AD-437B-815B-F89F94D3EEAD}">
      <dgm:prSet/>
      <dgm:spPr/>
      <dgm:t>
        <a:bodyPr/>
        <a:lstStyle/>
        <a:p>
          <a:endParaRPr lang="en-US"/>
        </a:p>
      </dgm:t>
    </dgm:pt>
    <dgm:pt modelId="{D2613C39-588B-42AE-B5A2-5514879EA307}" type="sibTrans" cxnId="{726FD104-33AD-437B-815B-F89F94D3EEAD}">
      <dgm:prSet/>
      <dgm:spPr/>
      <dgm:t>
        <a:bodyPr/>
        <a:lstStyle/>
        <a:p>
          <a:endParaRPr lang="en-US"/>
        </a:p>
      </dgm:t>
    </dgm:pt>
    <dgm:pt modelId="{68F8CC29-A073-4E95-BE23-7ADE4426D84E}" type="pres">
      <dgm:prSet presAssocID="{7CFB324A-3635-4E42-B13A-D0433685B199}" presName="linear" presStyleCnt="0">
        <dgm:presLayoutVars>
          <dgm:animLvl val="lvl"/>
          <dgm:resizeHandles val="exact"/>
        </dgm:presLayoutVars>
      </dgm:prSet>
      <dgm:spPr/>
    </dgm:pt>
    <dgm:pt modelId="{FBD9C079-15E7-4A16-A3C2-94A413BE5FFC}" type="pres">
      <dgm:prSet presAssocID="{E102287D-2E90-4A40-9D79-0B2EDF152726}" presName="parentText" presStyleLbl="node1" presStyleIdx="0" presStyleCnt="2">
        <dgm:presLayoutVars>
          <dgm:chMax val="0"/>
          <dgm:bulletEnabled val="1"/>
        </dgm:presLayoutVars>
      </dgm:prSet>
      <dgm:spPr/>
    </dgm:pt>
    <dgm:pt modelId="{5CDDECD6-108D-4FB5-9CEE-F0ED483FC44C}" type="pres">
      <dgm:prSet presAssocID="{641F07B4-AEBA-42D9-9162-A68C4BFCE59F}" presName="spacer" presStyleCnt="0"/>
      <dgm:spPr/>
    </dgm:pt>
    <dgm:pt modelId="{D0A58571-BAED-4A3B-8C45-9F5BC36A324B}" type="pres">
      <dgm:prSet presAssocID="{423B1692-CE3A-4E64-9054-6DE5C663BF7B}" presName="parentText" presStyleLbl="node1" presStyleIdx="1" presStyleCnt="2" custLinFactNeighborY="-11630">
        <dgm:presLayoutVars>
          <dgm:chMax val="0"/>
          <dgm:bulletEnabled val="1"/>
        </dgm:presLayoutVars>
      </dgm:prSet>
      <dgm:spPr/>
    </dgm:pt>
  </dgm:ptLst>
  <dgm:cxnLst>
    <dgm:cxn modelId="{726FD104-33AD-437B-815B-F89F94D3EEAD}" srcId="{7CFB324A-3635-4E42-B13A-D0433685B199}" destId="{423B1692-CE3A-4E64-9054-6DE5C663BF7B}" srcOrd="1" destOrd="0" parTransId="{525F3487-9FDA-41A5-9945-F5A24D15C8CA}" sibTransId="{D2613C39-588B-42AE-B5A2-5514879EA307}"/>
    <dgm:cxn modelId="{B610A61C-A1DE-4830-9540-C7B9A9FD70D2}" type="presOf" srcId="{423B1692-CE3A-4E64-9054-6DE5C663BF7B}" destId="{D0A58571-BAED-4A3B-8C45-9F5BC36A324B}" srcOrd="0" destOrd="0" presId="urn:microsoft.com/office/officeart/2005/8/layout/vList2"/>
    <dgm:cxn modelId="{736AF930-F896-4721-8FE7-763E152302E0}" type="presOf" srcId="{7CFB324A-3635-4E42-B13A-D0433685B199}" destId="{68F8CC29-A073-4E95-BE23-7ADE4426D84E}" srcOrd="0" destOrd="0" presId="urn:microsoft.com/office/officeart/2005/8/layout/vList2"/>
    <dgm:cxn modelId="{3919C15D-AFB0-4537-AE25-B2251182BEB2}" type="presOf" srcId="{E102287D-2E90-4A40-9D79-0B2EDF152726}" destId="{FBD9C079-15E7-4A16-A3C2-94A413BE5FFC}" srcOrd="0" destOrd="0" presId="urn:microsoft.com/office/officeart/2005/8/layout/vList2"/>
    <dgm:cxn modelId="{336404A4-C134-4A31-B3AA-57821083ED29}" srcId="{7CFB324A-3635-4E42-B13A-D0433685B199}" destId="{E102287D-2E90-4A40-9D79-0B2EDF152726}" srcOrd="0" destOrd="0" parTransId="{3F907242-4BFF-409D-8320-EA7C44FEE15E}" sibTransId="{641F07B4-AEBA-42D9-9162-A68C4BFCE59F}"/>
    <dgm:cxn modelId="{07CBE6B6-0942-41D3-B088-ED42B0645125}" type="presParOf" srcId="{68F8CC29-A073-4E95-BE23-7ADE4426D84E}" destId="{FBD9C079-15E7-4A16-A3C2-94A413BE5FFC}" srcOrd="0" destOrd="0" presId="urn:microsoft.com/office/officeart/2005/8/layout/vList2"/>
    <dgm:cxn modelId="{61A908CE-AF68-4A61-9590-1D27E81D36A8}" type="presParOf" srcId="{68F8CC29-A073-4E95-BE23-7ADE4426D84E}" destId="{5CDDECD6-108D-4FB5-9CEE-F0ED483FC44C}" srcOrd="1" destOrd="0" presId="urn:microsoft.com/office/officeart/2005/8/layout/vList2"/>
    <dgm:cxn modelId="{1C110643-2CB9-4750-A868-8CA69DCCF97D}" type="presParOf" srcId="{68F8CC29-A073-4E95-BE23-7ADE4426D84E}" destId="{D0A58571-BAED-4A3B-8C45-9F5BC36A324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57C75-00C1-4527-94DD-98EEBEC24DF3}">
      <dsp:nvSpPr>
        <dsp:cNvPr id="0" name=""/>
        <dsp:cNvSpPr/>
      </dsp:nvSpPr>
      <dsp:spPr>
        <a:xfrm>
          <a:off x="311379" y="891264"/>
          <a:ext cx="969328" cy="96932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95A786-823C-497D-850D-7E99A6367A45}">
      <dsp:nvSpPr>
        <dsp:cNvPr id="0" name=""/>
        <dsp:cNvSpPr/>
      </dsp:nvSpPr>
      <dsp:spPr>
        <a:xfrm>
          <a:off x="517957"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FAA521-EA80-4DE5-8530-EF18B2C8918A}">
      <dsp:nvSpPr>
        <dsp:cNvPr id="0" name=""/>
        <dsp:cNvSpPr/>
      </dsp:nvSpPr>
      <dsp:spPr>
        <a:xfrm>
          <a:off x="1512"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Administration</a:t>
          </a:r>
        </a:p>
      </dsp:txBody>
      <dsp:txXfrm>
        <a:off x="1512" y="2162515"/>
        <a:ext cx="1589062" cy="635625"/>
      </dsp:txXfrm>
    </dsp:sp>
    <dsp:sp modelId="{515752E8-DCF1-4BF2-9798-27F899B8AFCB}">
      <dsp:nvSpPr>
        <dsp:cNvPr id="0" name=""/>
        <dsp:cNvSpPr/>
      </dsp:nvSpPr>
      <dsp:spPr>
        <a:xfrm>
          <a:off x="2178527" y="891264"/>
          <a:ext cx="969328" cy="96932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2FD13E-CCA2-4BD1-B32C-EFA8AFADD034}">
      <dsp:nvSpPr>
        <dsp:cNvPr id="0" name=""/>
        <dsp:cNvSpPr/>
      </dsp:nvSpPr>
      <dsp:spPr>
        <a:xfrm>
          <a:off x="2385105"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79779A-EF58-4DDB-AB55-3D01F52A8587}">
      <dsp:nvSpPr>
        <dsp:cNvPr id="0" name=""/>
        <dsp:cNvSpPr/>
      </dsp:nvSpPr>
      <dsp:spPr>
        <a:xfrm>
          <a:off x="1868660"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Franklin Gothic Demi Cond"/>
            </a:rPr>
            <a:t> </a:t>
          </a:r>
          <a:r>
            <a:rPr lang="en-US" sz="1600" kern="1200" baseline="0">
              <a:latin typeface="Aptos"/>
            </a:rPr>
            <a:t>Network</a:t>
          </a:r>
          <a:endParaRPr lang="en-US" sz="1600" kern="1200">
            <a:latin typeface="Aptos"/>
          </a:endParaRPr>
        </a:p>
      </dsp:txBody>
      <dsp:txXfrm>
        <a:off x="1868660" y="2162515"/>
        <a:ext cx="1589062" cy="635625"/>
      </dsp:txXfrm>
    </dsp:sp>
    <dsp:sp modelId="{9E44B399-15A3-42E7-BFFE-FEE72C04A6E9}">
      <dsp:nvSpPr>
        <dsp:cNvPr id="0" name=""/>
        <dsp:cNvSpPr/>
      </dsp:nvSpPr>
      <dsp:spPr>
        <a:xfrm>
          <a:off x="4045676" y="891264"/>
          <a:ext cx="969328" cy="96932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AC7711-2377-4B66-83F8-EE74DB94CFCF}">
      <dsp:nvSpPr>
        <dsp:cNvPr id="0" name=""/>
        <dsp:cNvSpPr/>
      </dsp:nvSpPr>
      <dsp:spPr>
        <a:xfrm>
          <a:off x="4252254"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266C1A-1786-44F3-AA26-8B4D3D33248C}">
      <dsp:nvSpPr>
        <dsp:cNvPr id="0" name=""/>
        <dsp:cNvSpPr/>
      </dsp:nvSpPr>
      <dsp:spPr>
        <a:xfrm>
          <a:off x="3735809"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Applications</a:t>
          </a:r>
        </a:p>
      </dsp:txBody>
      <dsp:txXfrm>
        <a:off x="3735809" y="2162515"/>
        <a:ext cx="1589062" cy="635625"/>
      </dsp:txXfrm>
    </dsp:sp>
    <dsp:sp modelId="{F98B38FE-6D55-4110-A140-BC3F48B6BFA1}">
      <dsp:nvSpPr>
        <dsp:cNvPr id="0" name=""/>
        <dsp:cNvSpPr/>
      </dsp:nvSpPr>
      <dsp:spPr>
        <a:xfrm>
          <a:off x="5912824" y="891264"/>
          <a:ext cx="969328" cy="96932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AFF486-FA1A-482B-91FC-BAD409EEF7AD}">
      <dsp:nvSpPr>
        <dsp:cNvPr id="0" name=""/>
        <dsp:cNvSpPr/>
      </dsp:nvSpPr>
      <dsp:spPr>
        <a:xfrm>
          <a:off x="6119402"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1BCD2C-8A70-4748-85D8-853240C1037F}">
      <dsp:nvSpPr>
        <dsp:cNvPr id="0" name=""/>
        <dsp:cNvSpPr/>
      </dsp:nvSpPr>
      <dsp:spPr>
        <a:xfrm>
          <a:off x="5602957"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Helpdesk</a:t>
          </a:r>
        </a:p>
      </dsp:txBody>
      <dsp:txXfrm>
        <a:off x="5602957" y="2162515"/>
        <a:ext cx="1589062" cy="635625"/>
      </dsp:txXfrm>
    </dsp:sp>
    <dsp:sp modelId="{C752EAEC-39A2-4B62-B56E-5870C1D19743}">
      <dsp:nvSpPr>
        <dsp:cNvPr id="0" name=""/>
        <dsp:cNvSpPr/>
      </dsp:nvSpPr>
      <dsp:spPr>
        <a:xfrm>
          <a:off x="7779973" y="891264"/>
          <a:ext cx="969328" cy="96932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D7CCAD-F171-4DF0-8D70-1E22D4630566}">
      <dsp:nvSpPr>
        <dsp:cNvPr id="0" name=""/>
        <dsp:cNvSpPr/>
      </dsp:nvSpPr>
      <dsp:spPr>
        <a:xfrm>
          <a:off x="7986551"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5A102F-887C-44AB-9B27-33184337F883}">
      <dsp:nvSpPr>
        <dsp:cNvPr id="0" name=""/>
        <dsp:cNvSpPr/>
      </dsp:nvSpPr>
      <dsp:spPr>
        <a:xfrm>
          <a:off x="7470105"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Franklin Gothic Demi Cond"/>
            </a:rPr>
            <a:t> </a:t>
          </a:r>
          <a:r>
            <a:rPr lang="en-US" sz="1600" kern="1200" baseline="0">
              <a:latin typeface="Aptos"/>
            </a:rPr>
            <a:t>Telecom</a:t>
          </a:r>
          <a:endParaRPr lang="en-US" sz="1600" kern="1200">
            <a:latin typeface="Aptos"/>
          </a:endParaRPr>
        </a:p>
      </dsp:txBody>
      <dsp:txXfrm>
        <a:off x="7470105" y="2162515"/>
        <a:ext cx="1589062" cy="635625"/>
      </dsp:txXfrm>
    </dsp:sp>
    <dsp:sp modelId="{07F648EE-7BF8-4F5B-B4E6-1C14B6E51D89}">
      <dsp:nvSpPr>
        <dsp:cNvPr id="0" name=""/>
        <dsp:cNvSpPr/>
      </dsp:nvSpPr>
      <dsp:spPr>
        <a:xfrm>
          <a:off x="9647121" y="891264"/>
          <a:ext cx="969328" cy="96932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174842-E90E-44C7-A619-82FA1DD21561}">
      <dsp:nvSpPr>
        <dsp:cNvPr id="0" name=""/>
        <dsp:cNvSpPr/>
      </dsp:nvSpPr>
      <dsp:spPr>
        <a:xfrm>
          <a:off x="9853699" y="1097843"/>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E821C2-B792-4875-890C-712F3AAC404B}">
      <dsp:nvSpPr>
        <dsp:cNvPr id="0" name=""/>
        <dsp:cNvSpPr/>
      </dsp:nvSpPr>
      <dsp:spPr>
        <a:xfrm>
          <a:off x="9337254"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Mapping and Graphics</a:t>
          </a:r>
          <a:endParaRPr lang="en-US" sz="1600" kern="1200"/>
        </a:p>
      </dsp:txBody>
      <dsp:txXfrm>
        <a:off x="9337254" y="2162515"/>
        <a:ext cx="1589062" cy="635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CE446-181A-4F39-9E81-B2597AD03456}">
      <dsp:nvSpPr>
        <dsp:cNvPr id="0" name=""/>
        <dsp:cNvSpPr/>
      </dsp:nvSpPr>
      <dsp:spPr>
        <a:xfrm>
          <a:off x="865366" y="551367"/>
          <a:ext cx="1259420" cy="12594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281D5A-6698-426E-8C54-0B942AD837E5}">
      <dsp:nvSpPr>
        <dsp:cNvPr id="0" name=""/>
        <dsp:cNvSpPr/>
      </dsp:nvSpPr>
      <dsp:spPr>
        <a:xfrm>
          <a:off x="1133767" y="819768"/>
          <a:ext cx="722618" cy="7226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74F83D-BE41-4ED1-931B-0BCFB9849012}">
      <dsp:nvSpPr>
        <dsp:cNvPr id="0" name=""/>
        <dsp:cNvSpPr/>
      </dsp:nvSpPr>
      <dsp:spPr>
        <a:xfrm>
          <a:off x="462764"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Knowledge</a:t>
          </a:r>
          <a:endParaRPr lang="en-US" sz="2300" kern="1200"/>
        </a:p>
      </dsp:txBody>
      <dsp:txXfrm>
        <a:off x="462764" y="2203065"/>
        <a:ext cx="2064623" cy="720000"/>
      </dsp:txXfrm>
    </dsp:sp>
    <dsp:sp modelId="{43CF06DA-3FE2-400A-8AE3-E1C2C8C2502D}">
      <dsp:nvSpPr>
        <dsp:cNvPr id="0" name=""/>
        <dsp:cNvSpPr/>
      </dsp:nvSpPr>
      <dsp:spPr>
        <a:xfrm>
          <a:off x="3291298" y="551367"/>
          <a:ext cx="1259420" cy="125942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4DA0B9-B493-4D17-95A9-8C27D6DCC477}">
      <dsp:nvSpPr>
        <dsp:cNvPr id="0" name=""/>
        <dsp:cNvSpPr/>
      </dsp:nvSpPr>
      <dsp:spPr>
        <a:xfrm>
          <a:off x="3559699" y="819768"/>
          <a:ext cx="722618" cy="7226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EFEC89-C453-4E84-BF48-CDDCAB3AB767}">
      <dsp:nvSpPr>
        <dsp:cNvPr id="0" name=""/>
        <dsp:cNvSpPr/>
      </dsp:nvSpPr>
      <dsp:spPr>
        <a:xfrm>
          <a:off x="2888697"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Teamwork</a:t>
          </a:r>
          <a:endParaRPr lang="en-US" sz="2300" kern="1200"/>
        </a:p>
      </dsp:txBody>
      <dsp:txXfrm>
        <a:off x="2888697" y="2203065"/>
        <a:ext cx="2064623" cy="720000"/>
      </dsp:txXfrm>
    </dsp:sp>
    <dsp:sp modelId="{88F1DFD8-6A64-49F2-9C0B-45FE2FF2C8EF}">
      <dsp:nvSpPr>
        <dsp:cNvPr id="0" name=""/>
        <dsp:cNvSpPr/>
      </dsp:nvSpPr>
      <dsp:spPr>
        <a:xfrm>
          <a:off x="5717231" y="551367"/>
          <a:ext cx="1259420" cy="125942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AFEA57-6153-4B97-9CDD-744B74EBC006}">
      <dsp:nvSpPr>
        <dsp:cNvPr id="0" name=""/>
        <dsp:cNvSpPr/>
      </dsp:nvSpPr>
      <dsp:spPr>
        <a:xfrm>
          <a:off x="5985632" y="819768"/>
          <a:ext cx="722618" cy="7226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54311F-2CF6-45EA-BA58-785003EE6892}">
      <dsp:nvSpPr>
        <dsp:cNvPr id="0" name=""/>
        <dsp:cNvSpPr/>
      </dsp:nvSpPr>
      <dsp:spPr>
        <a:xfrm>
          <a:off x="5314629"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Integrity</a:t>
          </a:r>
          <a:endParaRPr lang="en-US" sz="2300" kern="1200"/>
        </a:p>
      </dsp:txBody>
      <dsp:txXfrm>
        <a:off x="5314629" y="2203065"/>
        <a:ext cx="2064623" cy="720000"/>
      </dsp:txXfrm>
    </dsp:sp>
    <dsp:sp modelId="{591084E8-6B0B-4329-BF0E-E27AEF11CCEC}">
      <dsp:nvSpPr>
        <dsp:cNvPr id="0" name=""/>
        <dsp:cNvSpPr/>
      </dsp:nvSpPr>
      <dsp:spPr>
        <a:xfrm>
          <a:off x="8143163" y="551367"/>
          <a:ext cx="1259420" cy="125942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8C27C-46A6-4C33-9E78-0E5082127748}">
      <dsp:nvSpPr>
        <dsp:cNvPr id="0" name=""/>
        <dsp:cNvSpPr/>
      </dsp:nvSpPr>
      <dsp:spPr>
        <a:xfrm>
          <a:off x="8411564" y="819768"/>
          <a:ext cx="722618" cy="7226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DF85A-0173-456A-B403-DE8065AE0A42}">
      <dsp:nvSpPr>
        <dsp:cNvPr id="0" name=""/>
        <dsp:cNvSpPr/>
      </dsp:nvSpPr>
      <dsp:spPr>
        <a:xfrm>
          <a:off x="7740562"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latin typeface="Franklin Gothic Demi Cond"/>
            </a:rPr>
            <a:t>Communication</a:t>
          </a:r>
        </a:p>
      </dsp:txBody>
      <dsp:txXfrm>
        <a:off x="7740562" y="2203065"/>
        <a:ext cx="2064623"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8F856-8A4C-4EAB-85DD-B8E4D6CEF8DC}">
      <dsp:nvSpPr>
        <dsp:cNvPr id="0" name=""/>
        <dsp:cNvSpPr/>
      </dsp:nvSpPr>
      <dsp:spPr>
        <a:xfrm>
          <a:off x="862111" y="0"/>
          <a:ext cx="9770597" cy="497927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34EF47-F3E1-4BC6-9ADE-CF9D60A89220}">
      <dsp:nvSpPr>
        <dsp:cNvPr id="0" name=""/>
        <dsp:cNvSpPr/>
      </dsp:nvSpPr>
      <dsp:spPr>
        <a:xfrm>
          <a:off x="5051"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Strengthen Cyber Resilience &amp; Operational Continuity Ensure a secure, adaptive, and </a:t>
          </a:r>
          <a:r>
            <a:rPr lang="en-US" sz="1200" kern="1200">
              <a:latin typeface="Calibri Light" panose="020F0302020204030204"/>
            </a:rPr>
            <a:t>highly</a:t>
          </a:r>
          <a:r>
            <a:rPr lang="en-US" sz="1200" kern="1200"/>
            <a:t> available computing environment that proactively defends against cyber threats, while enabling seamless, resilient operations for City employees.</a:t>
          </a:r>
        </a:p>
      </dsp:txBody>
      <dsp:txXfrm>
        <a:off x="102278" y="1591009"/>
        <a:ext cx="2014145" cy="1797256"/>
      </dsp:txXfrm>
    </dsp:sp>
    <dsp:sp modelId="{CC37FC38-B5CE-416F-96DF-0A3E43EB25F8}">
      <dsp:nvSpPr>
        <dsp:cNvPr id="0" name=""/>
        <dsp:cNvSpPr/>
      </dsp:nvSpPr>
      <dsp:spPr>
        <a:xfrm>
          <a:off x="2324081"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Elevate Digital Government Services for Citizen Engagement Maintain a user-centric, accessible, and intelligent digital government platform that fosters transparency, efficiency, and direct interaction between citizens and City departments. </a:t>
          </a:r>
        </a:p>
      </dsp:txBody>
      <dsp:txXfrm>
        <a:off x="2421308" y="1591009"/>
        <a:ext cx="2014145" cy="1797256"/>
      </dsp:txXfrm>
    </dsp:sp>
    <dsp:sp modelId="{C1A4BBB4-7C18-44C5-93AF-5B477AB2A15A}">
      <dsp:nvSpPr>
        <dsp:cNvPr id="0" name=""/>
        <dsp:cNvSpPr/>
      </dsp:nvSpPr>
      <dsp:spPr>
        <a:xfrm>
          <a:off x="4643110"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Drive Innovation &amp; Smart Government Solutions Implement cutting-edge, data-driven enterprise solutions that enhance government service delivery, improving responsiveness, accessibility, and overall staff and citizen experience. </a:t>
          </a:r>
        </a:p>
      </dsp:txBody>
      <dsp:txXfrm>
        <a:off x="4740337" y="1591009"/>
        <a:ext cx="2014145" cy="1797256"/>
      </dsp:txXfrm>
    </dsp:sp>
    <dsp:sp modelId="{5C23C192-2AD9-4693-8DC8-90F8DFE57E55}">
      <dsp:nvSpPr>
        <dsp:cNvPr id="0" name=""/>
        <dsp:cNvSpPr/>
      </dsp:nvSpPr>
      <dsp:spPr>
        <a:xfrm>
          <a:off x="6962140"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Foster a Culture of Cyber Security Awareness &amp; Compliance Embed cybersecurity best practices, proactive threat mitigation, and continuous education into the City's workforce, ensuring robust digital protection and informed decision-making.</a:t>
          </a:r>
        </a:p>
      </dsp:txBody>
      <dsp:txXfrm>
        <a:off x="7059367" y="1591009"/>
        <a:ext cx="2014145" cy="1797256"/>
      </dsp:txXfrm>
    </dsp:sp>
    <dsp:sp modelId="{04BE9663-E473-4F66-9333-BE77FD8C6A7F}">
      <dsp:nvSpPr>
        <dsp:cNvPr id="0" name=""/>
        <dsp:cNvSpPr/>
      </dsp:nvSpPr>
      <dsp:spPr>
        <a:xfrm>
          <a:off x="9281169"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Harness Emerging Technologies for Strategic Advancement Leverage AI, automation cloud, and other transformative technologies where they provide the best return on investment, driving efficiency and future-proofing City operations. </a:t>
          </a:r>
        </a:p>
      </dsp:txBody>
      <dsp:txXfrm>
        <a:off x="9378396" y="1591009"/>
        <a:ext cx="2014145" cy="17972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85AD1-1F4C-4E4B-95B0-575F33C59E2A}">
      <dsp:nvSpPr>
        <dsp:cNvPr id="0" name=""/>
        <dsp:cNvSpPr/>
      </dsp:nvSpPr>
      <dsp:spPr>
        <a:xfrm>
          <a:off x="0" y="94555"/>
          <a:ext cx="10946345" cy="1056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 FY27 proposed budget for Professional Fees is approximately $2.2M, which represents a slight decrease from the prior year. This reflects targeted reductions in certain consultant areas while maintaining critical external support where specialized expertise is required.</a:t>
          </a:r>
          <a:br>
            <a:rPr lang="en-US" sz="1500" kern="1200"/>
          </a:br>
          <a:endParaRPr lang="en-US" sz="1500" kern="1200"/>
        </a:p>
      </dsp:txBody>
      <dsp:txXfrm>
        <a:off x="51591" y="146146"/>
        <a:ext cx="10843163" cy="953657"/>
      </dsp:txXfrm>
    </dsp:sp>
    <dsp:sp modelId="{BA363C13-4CC1-4BD4-A851-12995DB3A4CE}">
      <dsp:nvSpPr>
        <dsp:cNvPr id="0" name=""/>
        <dsp:cNvSpPr/>
      </dsp:nvSpPr>
      <dsp:spPr>
        <a:xfrm>
          <a:off x="0" y="1194594"/>
          <a:ext cx="10946345" cy="1056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 $102,000 reduction is primarily driven by an $80,000 reduction in the Diamond Technologies contract, with the remaining balance coming from smaller adjustments across various vendor contracts, including rate alignments and the removal of legacy or duplicate consulting allocations.</a:t>
          </a:r>
          <a:br>
            <a:rPr lang="en-US" sz="1500" kern="1200"/>
          </a:br>
          <a:endParaRPr lang="en-US" sz="1500" kern="1200"/>
        </a:p>
      </dsp:txBody>
      <dsp:txXfrm>
        <a:off x="51591" y="1246185"/>
        <a:ext cx="10843163" cy="953657"/>
      </dsp:txXfrm>
    </dsp:sp>
    <dsp:sp modelId="{6AEDA27A-4D4C-4D9C-AF6E-170212599339}">
      <dsp:nvSpPr>
        <dsp:cNvPr id="0" name=""/>
        <dsp:cNvSpPr/>
      </dsp:nvSpPr>
      <dsp:spPr>
        <a:xfrm>
          <a:off x="0" y="2294633"/>
          <a:ext cx="10946345" cy="1056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$80K is reserved for the creation of digital media previously performed by the Mapping and Graphics Manager</a:t>
          </a:r>
          <a:br>
            <a:rPr lang="en-US" sz="1500" kern="1200"/>
          </a:br>
          <a:endParaRPr lang="en-US" sz="1500" kern="1200"/>
        </a:p>
      </dsp:txBody>
      <dsp:txXfrm>
        <a:off x="51591" y="2346224"/>
        <a:ext cx="10843163" cy="953657"/>
      </dsp:txXfrm>
    </dsp:sp>
    <dsp:sp modelId="{50A27FBE-C61F-4C66-A012-A542E3AC3B85}">
      <dsp:nvSpPr>
        <dsp:cNvPr id="0" name=""/>
        <dsp:cNvSpPr/>
      </dsp:nvSpPr>
      <dsp:spPr>
        <a:xfrm>
          <a:off x="0" y="3394672"/>
          <a:ext cx="10946345" cy="1056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None of the vendors identify as DBE’s</a:t>
          </a:r>
          <a:br>
            <a:rPr lang="en-US" sz="1500" kern="1200"/>
          </a:br>
          <a:endParaRPr lang="en-US" sz="1500" kern="1200"/>
        </a:p>
      </dsp:txBody>
      <dsp:txXfrm>
        <a:off x="51591" y="3446263"/>
        <a:ext cx="10843163" cy="9536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0C1A9-E721-414B-8FF2-7150509E7F98}">
      <dsp:nvSpPr>
        <dsp:cNvPr id="0" name=""/>
        <dsp:cNvSpPr/>
      </dsp:nvSpPr>
      <dsp:spPr>
        <a:xfrm>
          <a:off x="0" y="2698969"/>
          <a:ext cx="11015970" cy="1770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None of the vendors identify as DBE’s </a:t>
          </a:r>
        </a:p>
      </dsp:txBody>
      <dsp:txXfrm>
        <a:off x="0" y="2698969"/>
        <a:ext cx="11015970" cy="1770816"/>
      </dsp:txXfrm>
    </dsp:sp>
    <dsp:sp modelId="{9E6BC01C-A284-4E08-95D9-33EF93C38EEF}">
      <dsp:nvSpPr>
        <dsp:cNvPr id="0" name=""/>
        <dsp:cNvSpPr/>
      </dsp:nvSpPr>
      <dsp:spPr>
        <a:xfrm rot="10800000">
          <a:off x="0" y="2016"/>
          <a:ext cx="11015970" cy="2723515"/>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There are currently 8 contracted employees working for City IT:</a:t>
          </a:r>
          <a:br>
            <a:rPr lang="en-US" sz="2200" kern="1200"/>
          </a:br>
          <a:r>
            <a:rPr lang="en-US" sz="2200" kern="1200"/>
            <a:t> </a:t>
          </a:r>
        </a:p>
      </dsp:txBody>
      <dsp:txXfrm rot="-10800000">
        <a:off x="0" y="2016"/>
        <a:ext cx="11015970" cy="955953"/>
      </dsp:txXfrm>
    </dsp:sp>
    <dsp:sp modelId="{2C5E601B-381B-4756-B2A5-B426FEECAD83}">
      <dsp:nvSpPr>
        <dsp:cNvPr id="0" name=""/>
        <dsp:cNvSpPr/>
      </dsp:nvSpPr>
      <dsp:spPr>
        <a:xfrm>
          <a:off x="5378" y="957970"/>
          <a:ext cx="3668404" cy="8143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4 Diamond Technologies Consultants and 1 Contractor</a:t>
          </a:r>
        </a:p>
      </dsp:txBody>
      <dsp:txXfrm>
        <a:off x="5378" y="957970"/>
        <a:ext cx="3668404" cy="814331"/>
      </dsp:txXfrm>
    </dsp:sp>
    <dsp:sp modelId="{4F57056D-83E1-49FF-8426-BFCA291E1210}">
      <dsp:nvSpPr>
        <dsp:cNvPr id="0" name=""/>
        <dsp:cNvSpPr/>
      </dsp:nvSpPr>
      <dsp:spPr>
        <a:xfrm>
          <a:off x="3673782" y="957970"/>
          <a:ext cx="3668404" cy="8143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1 Brandywine Technologies Consultant and 1 Contractor</a:t>
          </a:r>
          <a:br>
            <a:rPr lang="en-US" sz="1700" kern="1200"/>
          </a:br>
          <a:endParaRPr lang="en-US" sz="1700" kern="1200"/>
        </a:p>
      </dsp:txBody>
      <dsp:txXfrm>
        <a:off x="3673782" y="957970"/>
        <a:ext cx="3668404" cy="814331"/>
      </dsp:txXfrm>
    </dsp:sp>
    <dsp:sp modelId="{E884BD18-CC68-4F50-B234-98606F0A69D4}">
      <dsp:nvSpPr>
        <dsp:cNvPr id="0" name=""/>
        <dsp:cNvSpPr/>
      </dsp:nvSpPr>
      <dsp:spPr>
        <a:xfrm>
          <a:off x="7342187" y="957970"/>
          <a:ext cx="3668404" cy="8143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Remote database management services (DBA) provided by DataStrike</a:t>
          </a:r>
          <a:br>
            <a:rPr lang="en-US" sz="1700" kern="1200"/>
          </a:br>
          <a:endParaRPr lang="en-US" sz="1700" kern="1200"/>
        </a:p>
      </dsp:txBody>
      <dsp:txXfrm>
        <a:off x="7342187" y="957970"/>
        <a:ext cx="3668404" cy="8143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0AB95-9A69-4AD2-8AE0-23A9CEFB6F21}">
      <dsp:nvSpPr>
        <dsp:cNvPr id="0" name=""/>
        <dsp:cNvSpPr/>
      </dsp:nvSpPr>
      <dsp:spPr>
        <a:xfrm>
          <a:off x="0" y="4032"/>
          <a:ext cx="9118661" cy="7902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805764-0F75-4F2D-B3D1-84227361D9F2}">
      <dsp:nvSpPr>
        <dsp:cNvPr id="0" name=""/>
        <dsp:cNvSpPr/>
      </dsp:nvSpPr>
      <dsp:spPr>
        <a:xfrm>
          <a:off x="239060" y="181845"/>
          <a:ext cx="435080" cy="4346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20AF86-B33E-4B91-9587-B460563CDCBE}">
      <dsp:nvSpPr>
        <dsp:cNvPr id="0" name=""/>
        <dsp:cNvSpPr/>
      </dsp:nvSpPr>
      <dsp:spPr>
        <a:xfrm>
          <a:off x="913201" y="4032"/>
          <a:ext cx="8123414" cy="9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20" tIns="99320" rIns="99320" bIns="99320" numCol="1" spcCol="1270" anchor="ctr" anchorCtr="0">
          <a:noAutofit/>
        </a:bodyPr>
        <a:lstStyle/>
        <a:p>
          <a:pPr marL="0" lvl="0" indent="0" algn="l" defTabSz="622300">
            <a:lnSpc>
              <a:spcPct val="100000"/>
            </a:lnSpc>
            <a:spcBef>
              <a:spcPct val="0"/>
            </a:spcBef>
            <a:spcAft>
              <a:spcPct val="35000"/>
            </a:spcAft>
            <a:buNone/>
          </a:pPr>
          <a:r>
            <a:rPr lang="en-US" sz="1400" kern="1200"/>
            <a:t>Small IT departments must leverage consultants to access highly specialized skills—including cybersecurity, cloud infrastructure, data analytics, storage management and change management —that are difficult to recruit and sustain within limited staffing and budget constraints.</a:t>
          </a:r>
          <a:br>
            <a:rPr lang="en-US" sz="1400" kern="1200"/>
          </a:br>
          <a:endParaRPr lang="en-US" sz="1400" kern="1200"/>
        </a:p>
      </dsp:txBody>
      <dsp:txXfrm>
        <a:off x="913201" y="4032"/>
        <a:ext cx="8123414" cy="938460"/>
      </dsp:txXfrm>
    </dsp:sp>
    <dsp:sp modelId="{10EC3E60-7949-43CF-9532-9D31F99D7401}">
      <dsp:nvSpPr>
        <dsp:cNvPr id="0" name=""/>
        <dsp:cNvSpPr/>
      </dsp:nvSpPr>
      <dsp:spPr>
        <a:xfrm>
          <a:off x="0" y="1177108"/>
          <a:ext cx="9118661" cy="7902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DC3EE1-639E-4619-B63E-D1BA56229EDC}">
      <dsp:nvSpPr>
        <dsp:cNvPr id="0" name=""/>
        <dsp:cNvSpPr/>
      </dsp:nvSpPr>
      <dsp:spPr>
        <a:xfrm>
          <a:off x="239060" y="1354922"/>
          <a:ext cx="435080" cy="4346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26348E-C897-4C2F-946A-DD32B59824DA}">
      <dsp:nvSpPr>
        <dsp:cNvPr id="0" name=""/>
        <dsp:cNvSpPr/>
      </dsp:nvSpPr>
      <dsp:spPr>
        <a:xfrm>
          <a:off x="913201" y="1177108"/>
          <a:ext cx="8123414" cy="9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20" tIns="99320" rIns="99320" bIns="99320" numCol="1" spcCol="1270" anchor="ctr" anchorCtr="0">
          <a:noAutofit/>
        </a:bodyPr>
        <a:lstStyle/>
        <a:p>
          <a:pPr marL="0" lvl="0" indent="0" algn="l" defTabSz="622300">
            <a:lnSpc>
              <a:spcPct val="100000"/>
            </a:lnSpc>
            <a:spcBef>
              <a:spcPct val="0"/>
            </a:spcBef>
            <a:spcAft>
              <a:spcPct val="35000"/>
            </a:spcAft>
            <a:buNone/>
          </a:pPr>
          <a:r>
            <a:rPr lang="en-US" sz="1400" kern="1200"/>
            <a:t>Many of these roles command compensation levels that exceed the City’s current pay structure, making it difficult to recruit and retain qualified candidates.</a:t>
          </a:r>
          <a:br>
            <a:rPr lang="en-US" sz="1400" kern="1200"/>
          </a:br>
          <a:endParaRPr lang="en-US" sz="1400" kern="1200"/>
        </a:p>
      </dsp:txBody>
      <dsp:txXfrm>
        <a:off x="913201" y="1177108"/>
        <a:ext cx="8123414" cy="938460"/>
      </dsp:txXfrm>
    </dsp:sp>
    <dsp:sp modelId="{3CBB0FC1-73AA-48C3-B7DA-9AD3CB20A1EF}">
      <dsp:nvSpPr>
        <dsp:cNvPr id="0" name=""/>
        <dsp:cNvSpPr/>
      </dsp:nvSpPr>
      <dsp:spPr>
        <a:xfrm>
          <a:off x="0" y="2350184"/>
          <a:ext cx="9118661" cy="7902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03F96C-5CF1-49EF-A734-AE9F74C52ADA}">
      <dsp:nvSpPr>
        <dsp:cNvPr id="0" name=""/>
        <dsp:cNvSpPr/>
      </dsp:nvSpPr>
      <dsp:spPr>
        <a:xfrm>
          <a:off x="239060" y="2527998"/>
          <a:ext cx="435080" cy="4346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03A28-AE0F-490B-98B7-4DAEBEB28045}">
      <dsp:nvSpPr>
        <dsp:cNvPr id="0" name=""/>
        <dsp:cNvSpPr/>
      </dsp:nvSpPr>
      <dsp:spPr>
        <a:xfrm>
          <a:off x="913201" y="2350184"/>
          <a:ext cx="8123414" cy="9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20" tIns="99320" rIns="99320" bIns="99320" numCol="1" spcCol="1270" anchor="ctr" anchorCtr="0">
          <a:noAutofit/>
        </a:bodyPr>
        <a:lstStyle/>
        <a:p>
          <a:pPr marL="0" lvl="0" indent="0" algn="l" defTabSz="622300">
            <a:lnSpc>
              <a:spcPct val="100000"/>
            </a:lnSpc>
            <a:spcBef>
              <a:spcPct val="0"/>
            </a:spcBef>
            <a:spcAft>
              <a:spcPct val="35000"/>
            </a:spcAft>
            <a:buNone/>
          </a:pPr>
          <a:r>
            <a:rPr lang="en-US" sz="1400" kern="1200"/>
            <a:t>The Managed Services Agreement (MSA) model provides the City with access to a broad range of specialized roles and services that would otherwise need to be individually defined, staffed, and managed internally.</a:t>
          </a:r>
          <a:br>
            <a:rPr lang="en-US" sz="1400" kern="1200"/>
          </a:br>
          <a:endParaRPr lang="en-US" sz="1400" kern="1200"/>
        </a:p>
      </dsp:txBody>
      <dsp:txXfrm>
        <a:off x="913201" y="2350184"/>
        <a:ext cx="8123414" cy="938460"/>
      </dsp:txXfrm>
    </dsp:sp>
    <dsp:sp modelId="{9C337B89-883C-4679-A176-83ACC00EC361}">
      <dsp:nvSpPr>
        <dsp:cNvPr id="0" name=""/>
        <dsp:cNvSpPr/>
      </dsp:nvSpPr>
      <dsp:spPr>
        <a:xfrm>
          <a:off x="0" y="3523260"/>
          <a:ext cx="9118661" cy="7902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F9E44-FBC1-4327-A50C-A86573305D73}">
      <dsp:nvSpPr>
        <dsp:cNvPr id="0" name=""/>
        <dsp:cNvSpPr/>
      </dsp:nvSpPr>
      <dsp:spPr>
        <a:xfrm>
          <a:off x="239060" y="3701074"/>
          <a:ext cx="435080" cy="4346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D0D0C-F3CF-426B-9B53-8B4F0A8C8FF4}">
      <dsp:nvSpPr>
        <dsp:cNvPr id="0" name=""/>
        <dsp:cNvSpPr/>
      </dsp:nvSpPr>
      <dsp:spPr>
        <a:xfrm>
          <a:off x="913201" y="3523260"/>
          <a:ext cx="8123414" cy="9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20" tIns="99320" rIns="99320" bIns="99320" numCol="1" spcCol="1270" anchor="ctr" anchorCtr="0">
          <a:noAutofit/>
        </a:bodyPr>
        <a:lstStyle/>
        <a:p>
          <a:pPr marL="0" lvl="0" indent="0" algn="l" defTabSz="622300">
            <a:lnSpc>
              <a:spcPct val="100000"/>
            </a:lnSpc>
            <a:spcBef>
              <a:spcPct val="0"/>
            </a:spcBef>
            <a:spcAft>
              <a:spcPct val="35000"/>
            </a:spcAft>
            <a:buNone/>
          </a:pPr>
          <a:r>
            <a:rPr lang="en-US" sz="1400" kern="1200"/>
            <a:t>By leveraging this model, the City is avoiding an estimated $200,000 to $500,000+ annually in fully loaded staffing costs—depending on how an equivalent internal team would need to be structured—while also gaining flexibility, depth, and continuity of service.</a:t>
          </a:r>
        </a:p>
      </dsp:txBody>
      <dsp:txXfrm>
        <a:off x="913201" y="3523260"/>
        <a:ext cx="8123414" cy="9384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9C079-15E7-4A16-A3C2-94A413BE5FFC}">
      <dsp:nvSpPr>
        <dsp:cNvPr id="0" name=""/>
        <dsp:cNvSpPr/>
      </dsp:nvSpPr>
      <dsp:spPr>
        <a:xfrm>
          <a:off x="0" y="509390"/>
          <a:ext cx="10932420" cy="17111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While there were reported Microsoft 365 service disruptions during that timeframe, none were identified by the City’s Help Desk as service-impacting to City operations. As such, no broad user notifications were issued.</a:t>
          </a:r>
          <a:br>
            <a:rPr lang="en-US" sz="2400" kern="1200"/>
          </a:br>
          <a:endParaRPr lang="en-US" sz="2400" kern="1200"/>
        </a:p>
      </dsp:txBody>
      <dsp:txXfrm>
        <a:off x="83530" y="592920"/>
        <a:ext cx="10765360" cy="1544065"/>
      </dsp:txXfrm>
    </dsp:sp>
    <dsp:sp modelId="{D0A58571-BAED-4A3B-8C45-9F5BC36A324B}">
      <dsp:nvSpPr>
        <dsp:cNvPr id="0" name=""/>
        <dsp:cNvSpPr/>
      </dsp:nvSpPr>
      <dsp:spPr>
        <a:xfrm>
          <a:off x="0" y="2407715"/>
          <a:ext cx="10932420" cy="17111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City IT will notify users only when an incident directly impacts services or poses a risk to the security or safety of systems.</a:t>
          </a:r>
          <a:br>
            <a:rPr lang="en-US" sz="2400" kern="1200"/>
          </a:br>
          <a:endParaRPr lang="en-US" sz="2400" kern="1200"/>
        </a:p>
      </dsp:txBody>
      <dsp:txXfrm>
        <a:off x="83530" y="2491245"/>
        <a:ext cx="10765360" cy="15440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9C079-15E7-4A16-A3C2-94A413BE5FFC}">
      <dsp:nvSpPr>
        <dsp:cNvPr id="0" name=""/>
        <dsp:cNvSpPr/>
      </dsp:nvSpPr>
      <dsp:spPr>
        <a:xfrm>
          <a:off x="0" y="471365"/>
          <a:ext cx="10932420" cy="17491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January 29 Incident:</a:t>
          </a:r>
          <a:r>
            <a:rPr lang="en-US" sz="2000" kern="1200"/>
            <a:t> On January 29th, the City experienced a login disruption caused by an internal ADFS synchronization failure—not a Microsoft outage. The issue likely began before business hours; staff detected it shortly after opening, diagnosed it by </a:t>
          </a:r>
          <a:r>
            <a:rPr lang="en-US" sz="2000" b="1" kern="1200"/>
            <a:t>8:20 AM</a:t>
          </a:r>
          <a:r>
            <a:rPr lang="en-US" sz="2000" kern="1200"/>
            <a:t>, and fully resolved it with field communication by </a:t>
          </a:r>
          <a:r>
            <a:rPr lang="en-US" sz="2000" b="1" kern="1200"/>
            <a:t>9:49 AM</a:t>
          </a:r>
          <a:r>
            <a:rPr lang="en-US" sz="2000" kern="1200"/>
            <a:t>. Only employees who needed to re‑authenticate that morning were affected.</a:t>
          </a:r>
        </a:p>
      </dsp:txBody>
      <dsp:txXfrm>
        <a:off x="85386" y="556751"/>
        <a:ext cx="10761648" cy="1578378"/>
      </dsp:txXfrm>
    </dsp:sp>
    <dsp:sp modelId="{D0A58571-BAED-4A3B-8C45-9F5BC36A324B}">
      <dsp:nvSpPr>
        <dsp:cNvPr id="0" name=""/>
        <dsp:cNvSpPr/>
      </dsp:nvSpPr>
      <dsp:spPr>
        <a:xfrm>
          <a:off x="0" y="2385944"/>
          <a:ext cx="10932420" cy="17491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Team Response Performance:</a:t>
          </a:r>
          <a:r>
            <a:rPr lang="en-US" sz="2000" kern="1200"/>
            <a:t> The IT team’s rapid detection, diagnosis, and full resolution within </a:t>
          </a:r>
          <a:r>
            <a:rPr lang="en-US" sz="2000" b="1" kern="1200"/>
            <a:t>1 hour and 29 minutes</a:t>
          </a:r>
          <a:r>
            <a:rPr lang="en-US" sz="2000" kern="1200"/>
            <a:t> places their performance in the </a:t>
          </a:r>
          <a:r>
            <a:rPr lang="en-US" sz="2000" b="1" kern="1200"/>
            <a:t>upper percentile of similarly sized municipal IT departments</a:t>
          </a:r>
          <a:r>
            <a:rPr lang="en-US" sz="2000" kern="1200"/>
            <a:t>, where identity‑related outages typically take </a:t>
          </a:r>
          <a:r>
            <a:rPr lang="en-US" sz="2000" b="1" kern="1200"/>
            <a:t>2–4 hours</a:t>
          </a:r>
          <a:r>
            <a:rPr lang="en-US" sz="2000" kern="1200"/>
            <a:t> to resolve. This reflects a highly efficient and well‑coordinated operational response.</a:t>
          </a:r>
        </a:p>
      </dsp:txBody>
      <dsp:txXfrm>
        <a:off x="85386" y="2471330"/>
        <a:ext cx="10761648" cy="1578378"/>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4/20/2026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020CA-B84C-B604-B76C-A265686AA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543EC-CA99-4623-B8B5-CEDCCB033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5673E-2835-E8E1-3092-429EE2166FA8}"/>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7481BAD-F7AC-FCDC-356A-EDBEBDA6490E}"/>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81807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63652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6318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D145-3F00-D5AD-46C2-C4701E848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4A8A4-0E7A-A9D8-5E7B-2948AFF5A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E9397-731A-9F81-856C-281F32FEECE7}"/>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A030F2F-2E0C-C8D5-D2B7-E84240F729FB}"/>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7392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4/20/2026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3479"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0" y="1234076"/>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a:effectLst/>
              </a:rPr>
              <a:t>FY 2027 Budget Hearings</a:t>
            </a:r>
            <a:br>
              <a:rPr lang="en-US" b="1">
                <a:effectLst/>
              </a:rPr>
            </a:br>
            <a:r>
              <a:rPr lang="en-US" b="1">
                <a:effectLst/>
              </a:rPr>
              <a:t>Information Technologies</a:t>
            </a:r>
          </a:p>
        </p:txBody>
      </p:sp>
      <p:pic>
        <p:nvPicPr>
          <p:cNvPr id="2" name="Picture 1" descr="A seal of the city of wilmington&#10;&#10;Description automatically generated">
            <a:extLst>
              <a:ext uri="{FF2B5EF4-FFF2-40B4-BE49-F238E27FC236}">
                <a16:creationId xmlns:a16="http://schemas.microsoft.com/office/drawing/2014/main" id="{4CB1396B-2623-628E-A481-055ECA2669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4167993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a:solidFill>
                  <a:srgbClr val="0033CC"/>
                </a:solidFill>
                <a:latin typeface="+mn-lt"/>
                <a:cs typeface="Times New Roman" panose="02020603050405020304" pitchFamily="18" charset="0"/>
              </a:rPr>
              <a:t>             </a:t>
            </a:r>
            <a:r>
              <a:rPr lang="en-US" b="1">
                <a:solidFill>
                  <a:srgbClr val="00642D"/>
                </a:solidFill>
                <a:latin typeface="+mn-lt"/>
                <a:cs typeface="Times New Roman" panose="02020603050405020304" pitchFamily="18" charset="0"/>
              </a:rPr>
              <a:t>INFORMATION TECHNOLOGIES</a:t>
            </a:r>
          </a:p>
          <a:p>
            <a:pPr algn="ctr">
              <a:lnSpc>
                <a:spcPct val="100000"/>
              </a:lnSpc>
              <a:spcBef>
                <a:spcPts val="0"/>
              </a:spcBef>
              <a:buClr>
                <a:srgbClr val="4472C4"/>
              </a:buClr>
              <a:buSzPct val="100000"/>
              <a:buFont typeface="Calibri" panose="020F0502020204030204" pitchFamily="34" charset="0"/>
              <a:buNone/>
              <a:defRPr/>
            </a:pPr>
            <a:endParaRPr lang="en-US" sz="1000" b="1">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343" y="4190663"/>
            <a:ext cx="2459139" cy="2471430"/>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nvPr>
        </p:nvGraphicFramePr>
        <p:xfrm>
          <a:off x="188911" y="2026920"/>
          <a:ext cx="11391849" cy="2988437"/>
        </p:xfrm>
        <a:graphic>
          <a:graphicData uri="http://schemas.openxmlformats.org/drawingml/2006/table">
            <a:tbl>
              <a:tblPr firstRow="1" bandRow="1">
                <a:tableStyleId>{93296810-A885-4BE3-A3E7-6D5BEEA58F35}</a:tableStyleId>
              </a:tblPr>
              <a:tblGrid>
                <a:gridCol w="3935880">
                  <a:extLst>
                    <a:ext uri="{9D8B030D-6E8A-4147-A177-3AD203B41FA5}">
                      <a16:colId xmlns:a16="http://schemas.microsoft.com/office/drawing/2014/main" val="2551090829"/>
                    </a:ext>
                  </a:extLst>
                </a:gridCol>
                <a:gridCol w="1324749">
                  <a:extLst>
                    <a:ext uri="{9D8B030D-6E8A-4147-A177-3AD203B41FA5}">
                      <a16:colId xmlns:a16="http://schemas.microsoft.com/office/drawing/2014/main" val="958917588"/>
                    </a:ext>
                  </a:extLst>
                </a:gridCol>
                <a:gridCol w="1186687">
                  <a:extLst>
                    <a:ext uri="{9D8B030D-6E8A-4147-A177-3AD203B41FA5}">
                      <a16:colId xmlns:a16="http://schemas.microsoft.com/office/drawing/2014/main" val="4162923738"/>
                    </a:ext>
                  </a:extLst>
                </a:gridCol>
                <a:gridCol w="1300480">
                  <a:extLst>
                    <a:ext uri="{9D8B030D-6E8A-4147-A177-3AD203B41FA5}">
                      <a16:colId xmlns:a16="http://schemas.microsoft.com/office/drawing/2014/main" val="1242384018"/>
                    </a:ext>
                  </a:extLst>
                </a:gridCol>
                <a:gridCol w="1393675">
                  <a:extLst>
                    <a:ext uri="{9D8B030D-6E8A-4147-A177-3AD203B41FA5}">
                      <a16:colId xmlns:a16="http://schemas.microsoft.com/office/drawing/2014/main" val="2874584347"/>
                    </a:ext>
                  </a:extLst>
                </a:gridCol>
                <a:gridCol w="1237964">
                  <a:extLst>
                    <a:ext uri="{9D8B030D-6E8A-4147-A177-3AD203B41FA5}">
                      <a16:colId xmlns:a16="http://schemas.microsoft.com/office/drawing/2014/main" val="3619692300"/>
                    </a:ext>
                  </a:extLst>
                </a:gridCol>
                <a:gridCol w="1012414">
                  <a:extLst>
                    <a:ext uri="{9D8B030D-6E8A-4147-A177-3AD203B41FA5}">
                      <a16:colId xmlns:a16="http://schemas.microsoft.com/office/drawing/2014/main" val="596270393"/>
                    </a:ext>
                  </a:extLst>
                </a:gridCol>
              </a:tblGrid>
              <a:tr h="716280">
                <a:tc>
                  <a:txBody>
                    <a:bodyPr/>
                    <a:lstStyle/>
                    <a:p>
                      <a:pPr lvl="0" algn="l">
                        <a:lnSpc>
                          <a:spcPct val="100000"/>
                        </a:lnSpc>
                        <a:spcBef>
                          <a:spcPts val="0"/>
                        </a:spcBef>
                        <a:spcAft>
                          <a:spcPts val="0"/>
                        </a:spcAft>
                        <a:buNone/>
                      </a:pPr>
                      <a:r>
                        <a:rPr lang="en-US" sz="1600" b="1" u="none" strike="noStrike" noProof="0">
                          <a:solidFill>
                            <a:srgbClr val="FFFFFF"/>
                          </a:solidFill>
                        </a:rPr>
                        <a:t>General Fund</a:t>
                      </a:r>
                      <a:endParaRPr lang="en-US" sz="1600" b="1" i="0" u="none" strike="noStrike" noProof="0">
                        <a:solidFill>
                          <a:srgbClr val="FFFFFF"/>
                        </a:solidFill>
                        <a:latin typeface="Calibri"/>
                      </a:endParaRP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70840">
                <a:tc>
                  <a:txBody>
                    <a:bodyPr/>
                    <a:lstStyle/>
                    <a:p>
                      <a:pPr lvl="0" algn="l" defTabSz="914400">
                        <a:lnSpc>
                          <a:spcPct val="100000"/>
                        </a:lnSpc>
                        <a:spcBef>
                          <a:spcPts val="0"/>
                        </a:spcBef>
                        <a:spcAft>
                          <a:spcPts val="0"/>
                        </a:spcAft>
                        <a:buNone/>
                      </a:pPr>
                      <a:r>
                        <a:rPr lang="en-US" sz="1600" b="0" u="none" strike="noStrike" kern="1200" noProof="0">
                          <a:solidFill>
                            <a:srgbClr val="000000"/>
                          </a:solidFill>
                        </a:rPr>
                        <a:t>Personal Services</a:t>
                      </a:r>
                      <a:endParaRPr lang="en-US" sz="1600" b="0" i="0" u="none" strike="noStrike" kern="1200" noProof="0">
                        <a:solidFill>
                          <a:srgbClr val="000000"/>
                        </a:solidFill>
                        <a:latin typeface="Calibri"/>
                      </a:endParaRPr>
                    </a:p>
                  </a:txBody>
                  <a:tcPr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$2,283,738</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$2,244,510</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$2,436,048</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$2,508,427</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$72,379</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3.0%</a:t>
                      </a:r>
                    </a:p>
                  </a:txBody>
                  <a:tcPr marL="9525" marR="9525" marT="9525" marB="0" anchor="ctr"/>
                </a:tc>
                <a:extLst>
                  <a:ext uri="{0D108BD9-81ED-4DB2-BD59-A6C34878D82A}">
                    <a16:rowId xmlns:a16="http://schemas.microsoft.com/office/drawing/2014/main" val="52553187"/>
                  </a:ext>
                </a:extLst>
              </a:tr>
              <a:tr h="370840">
                <a:tc>
                  <a:txBody>
                    <a:bodyPr/>
                    <a:lstStyle/>
                    <a:p>
                      <a:pPr lvl="0" algn="l" defTabSz="914400">
                        <a:lnSpc>
                          <a:spcPct val="100000"/>
                        </a:lnSpc>
                        <a:spcBef>
                          <a:spcPts val="0"/>
                        </a:spcBef>
                        <a:spcAft>
                          <a:spcPts val="0"/>
                        </a:spcAft>
                        <a:buNone/>
                      </a:pPr>
                      <a:r>
                        <a:rPr lang="en-US" sz="1600" b="0" u="none" strike="noStrike" kern="1200" noProof="0">
                          <a:solidFill>
                            <a:srgbClr val="000000"/>
                          </a:solidFill>
                        </a:rPr>
                        <a:t>Materials, Supplies, and Equipment</a:t>
                      </a:r>
                      <a:endParaRPr lang="en-US" sz="1600" b="0" i="0" u="none" strike="noStrike" kern="1200" noProof="0">
                        <a:solidFill>
                          <a:srgbClr val="000000"/>
                        </a:solidFill>
                        <a:latin typeface="Calibri"/>
                      </a:endParaRPr>
                    </a:p>
                  </a:txBody>
                  <a:tcPr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6,827,317</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7,218,817</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8,239,150</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8,252,399</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13,249</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0.2%</a:t>
                      </a:r>
                    </a:p>
                  </a:txBody>
                  <a:tcPr marL="9525" marR="9525" marT="9525" marB="0" anchor="ctr"/>
                </a:tc>
                <a:extLst>
                  <a:ext uri="{0D108BD9-81ED-4DB2-BD59-A6C34878D82A}">
                    <a16:rowId xmlns:a16="http://schemas.microsoft.com/office/drawing/2014/main" val="1107242354"/>
                  </a:ext>
                </a:extLst>
              </a:tr>
              <a:tr h="370840">
                <a:tc>
                  <a:txBody>
                    <a:bodyPr/>
                    <a:lstStyle/>
                    <a:p>
                      <a:pPr lvl="0" algn="l" defTabSz="914400">
                        <a:lnSpc>
                          <a:spcPct val="100000"/>
                        </a:lnSpc>
                        <a:spcBef>
                          <a:spcPts val="0"/>
                        </a:spcBef>
                        <a:spcAft>
                          <a:spcPts val="0"/>
                        </a:spcAft>
                        <a:buNone/>
                      </a:pPr>
                      <a:r>
                        <a:rPr lang="en-US" sz="1600" b="0" u="none" strike="noStrike" kern="1200" noProof="0">
                          <a:solidFill>
                            <a:srgbClr val="000000"/>
                          </a:solidFill>
                        </a:rPr>
                        <a:t>Internal Services</a:t>
                      </a:r>
                      <a:endParaRPr lang="en-US" sz="1600" b="0" i="0" u="none" strike="noStrike" kern="1200" noProof="0">
                        <a:solidFill>
                          <a:srgbClr val="000000"/>
                        </a:solidFill>
                        <a:latin typeface="Calibri"/>
                      </a:endParaRPr>
                    </a:p>
                  </a:txBody>
                  <a:tcPr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43,213</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53,761</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17,892</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18,487</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595</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3.3%</a:t>
                      </a:r>
                    </a:p>
                  </a:txBody>
                  <a:tcPr marL="9525" marR="9525" marT="9525" marB="0" anchor="ctr"/>
                </a:tc>
                <a:extLst>
                  <a:ext uri="{0D108BD9-81ED-4DB2-BD59-A6C34878D82A}">
                    <a16:rowId xmlns:a16="http://schemas.microsoft.com/office/drawing/2014/main" val="455438367"/>
                  </a:ext>
                </a:extLst>
              </a:tr>
              <a:tr h="341376">
                <a:tc>
                  <a:txBody>
                    <a:bodyPr/>
                    <a:lstStyle/>
                    <a:p>
                      <a:pPr lvl="0" algn="l" defTabSz="914400">
                        <a:lnSpc>
                          <a:spcPct val="100000"/>
                        </a:lnSpc>
                        <a:spcBef>
                          <a:spcPts val="0"/>
                        </a:spcBef>
                        <a:spcAft>
                          <a:spcPts val="0"/>
                        </a:spcAft>
                        <a:buNone/>
                      </a:pPr>
                      <a:r>
                        <a:rPr lang="en-US" sz="1600" b="0" u="none" strike="noStrike" kern="1200" noProof="0">
                          <a:solidFill>
                            <a:srgbClr val="000000"/>
                          </a:solidFill>
                        </a:rPr>
                        <a:t>Debt Service</a:t>
                      </a:r>
                      <a:endParaRPr lang="en-US" sz="1600" b="0" i="0" u="none" strike="noStrike" kern="1200" noProof="0">
                        <a:solidFill>
                          <a:srgbClr val="000000"/>
                        </a:solidFill>
                        <a:latin typeface="Calibri"/>
                      </a:endParaRPr>
                    </a:p>
                  </a:txBody>
                  <a:tcPr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295,714</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910,949</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909,809</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891,970</a:t>
                      </a:r>
                    </a:p>
                  </a:txBody>
                  <a:tcPr marL="9525" marR="9525" marT="9525" marB="0" anchor="ctr"/>
                </a:tc>
                <a:tc>
                  <a:txBody>
                    <a:bodyPr/>
                    <a:lstStyle/>
                    <a:p>
                      <a:pPr marL="0" algn="ctr" defTabSz="914400" rtl="0" eaLnBrk="1" fontAlgn="b" latinLnBrk="0" hangingPunct="1">
                        <a:buNone/>
                      </a:pPr>
                      <a:r>
                        <a:rPr lang="en-US" sz="1800" b="0" u="none" strike="noStrike" kern="1200">
                          <a:solidFill>
                            <a:srgbClr val="000000"/>
                          </a:solidFill>
                          <a:effectLst/>
                          <a:latin typeface="+mn-lt"/>
                          <a:ea typeface="+mn-ea"/>
                          <a:cs typeface="+mn-cs"/>
                        </a:rPr>
                        <a:t>(17,839)</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-2.0%</a:t>
                      </a:r>
                    </a:p>
                  </a:txBody>
                  <a:tcPr marL="9525" marR="9525" marT="9525" marB="0" anchor="ctr"/>
                </a:tc>
                <a:extLst>
                  <a:ext uri="{0D108BD9-81ED-4DB2-BD59-A6C34878D82A}">
                    <a16:rowId xmlns:a16="http://schemas.microsoft.com/office/drawing/2014/main" val="2568109426"/>
                  </a:ext>
                </a:extLst>
              </a:tr>
              <a:tr h="422656">
                <a:tc>
                  <a:txBody>
                    <a:bodyPr/>
                    <a:lstStyle/>
                    <a:p>
                      <a:pPr lvl="0" algn="l">
                        <a:lnSpc>
                          <a:spcPct val="100000"/>
                        </a:lnSpc>
                        <a:spcBef>
                          <a:spcPts val="0"/>
                        </a:spcBef>
                        <a:spcAft>
                          <a:spcPts val="0"/>
                        </a:spcAft>
                        <a:buNone/>
                      </a:pPr>
                      <a:r>
                        <a:rPr lang="en-US" sz="1600" b="1" u="none" strike="noStrike" noProof="0">
                          <a:solidFill>
                            <a:srgbClr val="000000"/>
                          </a:solidFill>
                        </a:rPr>
                        <a:t>Total</a:t>
                      </a:r>
                      <a:endParaRPr lang="en-US" sz="1600" b="1" i="0" u="none" strike="noStrike" noProof="0">
                        <a:solidFill>
                          <a:srgbClr val="000000"/>
                        </a:solidFill>
                        <a:latin typeface="Calibri"/>
                      </a:endParaRPr>
                    </a:p>
                  </a:txBody>
                  <a:tcPr anchor="ctr"/>
                </a:tc>
                <a:tc>
                  <a:txBody>
                    <a:bodyPr/>
                    <a:lstStyle/>
                    <a:p>
                      <a:pPr marL="0" algn="ctr" defTabSz="914400" rtl="0" eaLnBrk="1" fontAlgn="b" latinLnBrk="0" hangingPunct="1">
                        <a:buNone/>
                      </a:pPr>
                      <a:r>
                        <a:rPr lang="en-US" sz="1800" b="1" u="none" strike="noStrike" kern="1200">
                          <a:solidFill>
                            <a:srgbClr val="000000"/>
                          </a:solidFill>
                          <a:effectLst/>
                          <a:latin typeface="+mn-lt"/>
                          <a:ea typeface="+mn-ea"/>
                          <a:cs typeface="+mn-cs"/>
                        </a:rPr>
                        <a:t>$9,449,981</a:t>
                      </a:r>
                    </a:p>
                  </a:txBody>
                  <a:tcPr marL="9525" marR="9525" marT="9525" marB="0" anchor="ctr"/>
                </a:tc>
                <a:tc>
                  <a:txBody>
                    <a:bodyPr/>
                    <a:lstStyle/>
                    <a:p>
                      <a:pPr marL="0" algn="ctr" defTabSz="914400" rtl="0" eaLnBrk="1" fontAlgn="b" latinLnBrk="0" hangingPunct="1">
                        <a:buNone/>
                      </a:pPr>
                      <a:r>
                        <a:rPr lang="en-US" sz="1800" b="1" u="none" strike="noStrike" kern="1200">
                          <a:solidFill>
                            <a:srgbClr val="000000"/>
                          </a:solidFill>
                          <a:effectLst/>
                          <a:latin typeface="+mn-lt"/>
                          <a:ea typeface="+mn-ea"/>
                          <a:cs typeface="+mn-cs"/>
                        </a:rPr>
                        <a:t>$10,428,035</a:t>
                      </a:r>
                    </a:p>
                  </a:txBody>
                  <a:tcPr marL="9525" marR="9525" marT="9525" marB="0" anchor="ctr"/>
                </a:tc>
                <a:tc>
                  <a:txBody>
                    <a:bodyPr/>
                    <a:lstStyle/>
                    <a:p>
                      <a:pPr marL="0" algn="ctr" defTabSz="914400" rtl="0" eaLnBrk="1" fontAlgn="b" latinLnBrk="0" hangingPunct="1">
                        <a:buNone/>
                      </a:pPr>
                      <a:r>
                        <a:rPr lang="en-US" sz="1800" b="1" u="none" strike="noStrike" kern="1200">
                          <a:solidFill>
                            <a:srgbClr val="000000"/>
                          </a:solidFill>
                          <a:effectLst/>
                          <a:latin typeface="+mn-lt"/>
                          <a:ea typeface="+mn-ea"/>
                          <a:cs typeface="+mn-cs"/>
                        </a:rPr>
                        <a:t>$11,602,899</a:t>
                      </a:r>
                    </a:p>
                  </a:txBody>
                  <a:tcPr marL="9525" marR="9525" marT="9525" marB="0" anchor="ctr"/>
                </a:tc>
                <a:tc>
                  <a:txBody>
                    <a:bodyPr/>
                    <a:lstStyle/>
                    <a:p>
                      <a:pPr marL="0" algn="ctr" defTabSz="914400" rtl="0" eaLnBrk="1" fontAlgn="b" latinLnBrk="0" hangingPunct="1">
                        <a:buNone/>
                      </a:pPr>
                      <a:r>
                        <a:rPr lang="en-US" sz="1800" b="1" u="none" strike="noStrike" kern="1200">
                          <a:solidFill>
                            <a:srgbClr val="000000"/>
                          </a:solidFill>
                          <a:effectLst/>
                          <a:latin typeface="+mn-lt"/>
                          <a:ea typeface="+mn-ea"/>
                          <a:cs typeface="+mn-cs"/>
                        </a:rPr>
                        <a:t>$11,671,283</a:t>
                      </a:r>
                    </a:p>
                  </a:txBody>
                  <a:tcPr marL="9525" marR="9525" marT="9525" marB="0" anchor="ctr"/>
                </a:tc>
                <a:tc>
                  <a:txBody>
                    <a:bodyPr/>
                    <a:lstStyle/>
                    <a:p>
                      <a:pPr marL="0" algn="ctr" defTabSz="914400" rtl="0" eaLnBrk="1" fontAlgn="b" latinLnBrk="0" hangingPunct="1">
                        <a:buNone/>
                      </a:pPr>
                      <a:r>
                        <a:rPr lang="en-US" sz="1800" b="1" u="none" strike="noStrike" kern="1200">
                          <a:solidFill>
                            <a:srgbClr val="000000"/>
                          </a:solidFill>
                          <a:effectLst/>
                          <a:latin typeface="+mn-lt"/>
                          <a:ea typeface="+mn-ea"/>
                          <a:cs typeface="+mn-cs"/>
                        </a:rPr>
                        <a:t>$68,384</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0.6%</a:t>
                      </a:r>
                    </a:p>
                  </a:txBody>
                  <a:tcPr marL="9525" marR="9525" marT="9525" marB="0" anchor="ctr"/>
                </a:tc>
                <a:extLst>
                  <a:ext uri="{0D108BD9-81ED-4DB2-BD59-A6C34878D82A}">
                    <a16:rowId xmlns:a16="http://schemas.microsoft.com/office/drawing/2014/main" val="3415591311"/>
                  </a:ext>
                </a:extLst>
              </a:tr>
              <a:tr h="370840">
                <a:tc>
                  <a:txBody>
                    <a:bodyPr/>
                    <a:lstStyle/>
                    <a:p>
                      <a:pPr lvl="0" algn="l">
                        <a:lnSpc>
                          <a:spcPct val="100000"/>
                        </a:lnSpc>
                        <a:spcBef>
                          <a:spcPts val="0"/>
                        </a:spcBef>
                        <a:spcAft>
                          <a:spcPts val="0"/>
                        </a:spcAft>
                        <a:buNone/>
                      </a:pPr>
                      <a:r>
                        <a:rPr lang="en-US" sz="1600" b="1" u="none" strike="noStrike" noProof="0">
                          <a:solidFill>
                            <a:srgbClr val="000000"/>
                          </a:solidFill>
                        </a:rPr>
                        <a:t>Staffing Level (FTEs)</a:t>
                      </a:r>
                      <a:endParaRPr lang="en-US" sz="1600" b="1" i="0" u="none" strike="noStrike" noProof="0">
                        <a:solidFill>
                          <a:srgbClr val="000000"/>
                        </a:solidFill>
                        <a:latin typeface="Calibri"/>
                      </a:endParaRPr>
                    </a:p>
                  </a:txBody>
                  <a:tcPr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21.00 </a:t>
                      </a:r>
                      <a:endParaRPr lang="en-US" sz="1600" b="1" i="0" u="none" strike="noStrike" kern="1200" noProof="0">
                        <a:solidFill>
                          <a:srgbClr val="000000"/>
                        </a:solidFill>
                        <a:latin typeface="Calibri"/>
                      </a:endParaRPr>
                    </a:p>
                  </a:txBody>
                  <a:tcPr marL="6350" marR="6350" marT="6350" marB="0"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21.00 </a:t>
                      </a:r>
                      <a:endParaRPr lang="en-US" sz="1600" b="1" i="0" u="none" strike="noStrike" kern="1200" noProof="0">
                        <a:solidFill>
                          <a:srgbClr val="000000"/>
                        </a:solidFill>
                        <a:latin typeface="Calibri"/>
                      </a:endParaRPr>
                    </a:p>
                  </a:txBody>
                  <a:tcPr marL="6350" marR="6350" marT="6350" marB="0"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21.00 </a:t>
                      </a:r>
                      <a:endParaRPr lang="en-US" sz="1600" b="1" i="0" u="none" strike="noStrike" kern="1200" noProof="0">
                        <a:solidFill>
                          <a:srgbClr val="000000"/>
                        </a:solidFill>
                        <a:latin typeface="Calibri"/>
                      </a:endParaRPr>
                    </a:p>
                  </a:txBody>
                  <a:tcPr marL="6350" marR="6350" marT="6350" marB="0"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21.00 </a:t>
                      </a:r>
                      <a:endParaRPr lang="en-US" sz="1600" b="1" i="0" u="none" strike="noStrike" kern="1200" noProof="0">
                        <a:solidFill>
                          <a:srgbClr val="000000"/>
                        </a:solidFill>
                        <a:latin typeface="Calibri"/>
                      </a:endParaRPr>
                    </a:p>
                  </a:txBody>
                  <a:tcPr marL="6350" marR="6350" marT="6350" marB="0"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0.00 </a:t>
                      </a:r>
                      <a:endParaRPr lang="en-US" sz="1600" b="1" i="0" u="none" strike="noStrike" kern="1200" noProof="0">
                        <a:solidFill>
                          <a:srgbClr val="000000"/>
                        </a:solidFill>
                        <a:latin typeface="Calibri"/>
                      </a:endParaRPr>
                    </a:p>
                  </a:txBody>
                  <a:tcPr marL="6350" marR="6350" marT="6350" marB="0" anchor="ctr"/>
                </a:tc>
                <a:tc>
                  <a:txBody>
                    <a:bodyPr/>
                    <a:lstStyle/>
                    <a:p>
                      <a:pPr lvl="0" algn="ctr" defTabSz="914400">
                        <a:lnSpc>
                          <a:spcPct val="100000"/>
                        </a:lnSpc>
                        <a:spcBef>
                          <a:spcPts val="0"/>
                        </a:spcBef>
                        <a:spcAft>
                          <a:spcPts val="0"/>
                        </a:spcAft>
                        <a:buNone/>
                      </a:pPr>
                      <a:r>
                        <a:rPr lang="en-US" sz="1600" b="1" u="none" strike="noStrike" kern="1200" noProof="0">
                          <a:solidFill>
                            <a:srgbClr val="000000"/>
                          </a:solidFill>
                        </a:rPr>
                        <a:t>0.0%</a:t>
                      </a:r>
                      <a:endParaRPr lang="en-US" sz="1600" b="1" i="0" u="none" strike="noStrike" kern="1200" noProof="0">
                        <a:solidFill>
                          <a:srgbClr val="000000"/>
                        </a:solidFill>
                        <a:latin typeface="Calibri"/>
                      </a:endParaRPr>
                    </a:p>
                  </a:txBody>
                  <a:tcPr marL="6350" marR="6350" marT="6350" marB="0" anchor="ct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188911" y="1398445"/>
            <a:ext cx="6379669" cy="473825"/>
          </a:xfrm>
        </p:spPr>
        <p:txBody>
          <a:bodyPr vert="horz" lIns="91440" tIns="45720" rIns="91440" bIns="45720" rtlCol="0" anchor="t">
            <a:normAutofit lnSpcReduction="10000"/>
          </a:bodyPr>
          <a:lstStyle/>
          <a:p>
            <a:r>
              <a:rPr lang="en-US"/>
              <a:t>FY 2027 Budget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3A9C1-02C9-4FEA-89E0-086AF9E786D4}"/>
              </a:ext>
            </a:extLst>
          </p:cNvPr>
          <p:cNvSpPr>
            <a:spLocks noGrp="1"/>
          </p:cNvSpPr>
          <p:nvPr>
            <p:ph sz="half" idx="2"/>
          </p:nvPr>
        </p:nvSpPr>
        <p:spPr>
          <a:xfrm>
            <a:off x="309093" y="1647824"/>
            <a:ext cx="10599403" cy="4880991"/>
          </a:xfrm>
        </p:spPr>
        <p:txBody>
          <a:bodyPr vert="horz" lIns="91440" tIns="45720" rIns="91440" bIns="45720" rtlCol="0" anchor="t">
            <a:noAutofit/>
          </a:bodyPr>
          <a:lstStyle/>
          <a:p>
            <a:pPr>
              <a:lnSpc>
                <a:spcPct val="150000"/>
              </a:lnSpc>
              <a:buNone/>
            </a:pPr>
            <a:r>
              <a:rPr lang="en-US" sz="2600" b="1" u="sng"/>
              <a:t>Personal Services</a:t>
            </a:r>
            <a:r>
              <a:rPr lang="en-US" sz="2600"/>
              <a:t>: </a:t>
            </a:r>
            <a:r>
              <a:rPr lang="en-US" sz="2600" b="1"/>
              <a:t>(</a:t>
            </a:r>
            <a:r>
              <a:rPr lang="en-US" sz="2600" b="1">
                <a:solidFill>
                  <a:srgbClr val="FF0000"/>
                </a:solidFill>
              </a:rPr>
              <a:t>↑ </a:t>
            </a:r>
            <a:r>
              <a:rPr lang="en-US" sz="2600" b="1"/>
              <a:t>$72,379)</a:t>
            </a:r>
            <a:endParaRPr lang="en-US"/>
          </a:p>
          <a:p>
            <a:pPr>
              <a:lnSpc>
                <a:spcPct val="150000"/>
              </a:lnSpc>
            </a:pPr>
            <a:r>
              <a:rPr lang="en-US" sz="2400"/>
              <a:t>Salaries and Wages (</a:t>
            </a:r>
            <a:r>
              <a:rPr lang="en-US" sz="2400">
                <a:solidFill>
                  <a:srgbClr val="FF0000"/>
                </a:solidFill>
              </a:rPr>
              <a:t>↑</a:t>
            </a:r>
            <a:r>
              <a:rPr lang="en-US" sz="2400"/>
              <a:t> $42,813)</a:t>
            </a:r>
          </a:p>
          <a:p>
            <a:pPr>
              <a:lnSpc>
                <a:spcPct val="150000"/>
              </a:lnSpc>
            </a:pPr>
            <a:r>
              <a:rPr lang="en-US" sz="2400"/>
              <a:t>Employee Benefits (</a:t>
            </a:r>
            <a:r>
              <a:rPr lang="en-US" sz="2400">
                <a:solidFill>
                  <a:srgbClr val="FF0000"/>
                </a:solidFill>
              </a:rPr>
              <a:t>↑</a:t>
            </a:r>
            <a:r>
              <a:rPr lang="en-US" sz="2400"/>
              <a:t> $29,566)</a:t>
            </a:r>
          </a:p>
          <a:p>
            <a:pPr>
              <a:lnSpc>
                <a:spcPct val="150000"/>
              </a:lnSpc>
            </a:pPr>
            <a:r>
              <a:rPr lang="en-US" sz="2400"/>
              <a:t>Mid-Year - Position addition - Operations Manager (</a:t>
            </a:r>
            <a:r>
              <a:rPr lang="en-US" sz="2400">
                <a:solidFill>
                  <a:srgbClr val="FF0000"/>
                </a:solidFill>
              </a:rPr>
              <a:t>↑</a:t>
            </a:r>
            <a:r>
              <a:rPr lang="en-US" sz="2400"/>
              <a:t> $144,038)</a:t>
            </a:r>
            <a:endParaRPr lang="en-US" sz="2400">
              <a:ea typeface="Calibri"/>
              <a:cs typeface="Calibri"/>
            </a:endParaRPr>
          </a:p>
          <a:p>
            <a:pPr algn="just">
              <a:lnSpc>
                <a:spcPct val="150000"/>
              </a:lnSpc>
            </a:pPr>
            <a:r>
              <a:rPr lang="en-US" sz="2400"/>
              <a:t>Mid-Year - Position elimination – Mapping and Graphics Manager  (</a:t>
            </a:r>
            <a:r>
              <a:rPr lang="en-US" sz="2400">
                <a:solidFill>
                  <a:srgbClr val="00B050"/>
                </a:solidFill>
              </a:rPr>
              <a:t>↓</a:t>
            </a:r>
            <a:r>
              <a:rPr lang="en-US" sz="2400"/>
              <a:t> $144,750)</a:t>
            </a:r>
            <a:endParaRPr lang="en-US" sz="24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850A6B7-A15E-4774-A1A1-EAE9037B7692}"/>
              </a:ext>
            </a:extLst>
          </p:cNvPr>
          <p:cNvSpPr>
            <a:spLocks noGrp="1"/>
          </p:cNvSpPr>
          <p:nvPr>
            <p:ph sz="half" idx="13"/>
          </p:nvPr>
        </p:nvSpPr>
        <p:spPr>
          <a:xfrm>
            <a:off x="188910" y="863600"/>
            <a:ext cx="8534399" cy="473825"/>
          </a:xfrm>
        </p:spPr>
        <p:txBody>
          <a:bodyPr vert="horz" lIns="91440" tIns="45720" rIns="91440" bIns="45720" rtlCol="0" anchor="t">
            <a:normAutofit lnSpcReduction="10000"/>
          </a:bodyPr>
          <a:lstStyle/>
          <a:p>
            <a:r>
              <a:rPr lang="en-US"/>
              <a:t>FY 2027 Budget – Major Funding Changes</a:t>
            </a:r>
          </a:p>
        </p:txBody>
      </p:sp>
    </p:spTree>
    <p:extLst>
      <p:ext uri="{BB962C8B-B14F-4D97-AF65-F5344CB8AC3E}">
        <p14:creationId xmlns:p14="http://schemas.microsoft.com/office/powerpoint/2010/main" val="3779753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0F87D-BC51-AD92-CF6C-6C9026EA443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2F63BD-624E-4DBD-BA09-E6BA738EBF0C}"/>
              </a:ext>
            </a:extLst>
          </p:cNvPr>
          <p:cNvSpPr>
            <a:spLocks noGrp="1"/>
          </p:cNvSpPr>
          <p:nvPr>
            <p:ph sz="half" idx="2"/>
          </p:nvPr>
        </p:nvSpPr>
        <p:spPr>
          <a:xfrm>
            <a:off x="309093" y="1543050"/>
            <a:ext cx="10599403" cy="4985766"/>
          </a:xfrm>
        </p:spPr>
        <p:txBody>
          <a:bodyPr vert="horz" lIns="91440" tIns="45720" rIns="91440" bIns="45720" rtlCol="0" anchor="t">
            <a:noAutofit/>
          </a:bodyPr>
          <a:lstStyle/>
          <a:p>
            <a:pPr>
              <a:lnSpc>
                <a:spcPct val="100000"/>
              </a:lnSpc>
              <a:buNone/>
            </a:pPr>
            <a:r>
              <a:rPr lang="en-US" sz="2600" b="1" u="sng"/>
              <a:t>Materials, Supplies, and Equipment</a:t>
            </a:r>
            <a:r>
              <a:rPr lang="en-US" sz="2600" b="1"/>
              <a:t>: (</a:t>
            </a:r>
            <a:r>
              <a:rPr lang="en-US" sz="2600" b="1">
                <a:solidFill>
                  <a:srgbClr val="FF0000"/>
                </a:solidFill>
              </a:rPr>
              <a:t>↑ </a:t>
            </a:r>
            <a:r>
              <a:rPr lang="en-US" sz="2600" b="1"/>
              <a:t>$13,249)</a:t>
            </a:r>
            <a:endParaRPr lang="en-US"/>
          </a:p>
          <a:p>
            <a:pPr>
              <a:lnSpc>
                <a:spcPct val="100000"/>
              </a:lnSpc>
            </a:pPr>
            <a:r>
              <a:rPr lang="en-US" sz="2200">
                <a:ea typeface="+mn-lt"/>
                <a:cs typeface="+mn-lt"/>
              </a:rPr>
              <a:t>Computer Software Licenses  </a:t>
            </a:r>
            <a:r>
              <a:rPr lang="en-US" sz="2200"/>
              <a:t>(</a:t>
            </a:r>
            <a:r>
              <a:rPr lang="en-US" sz="2200">
                <a:solidFill>
                  <a:srgbClr val="FF0000"/>
                </a:solidFill>
              </a:rPr>
              <a:t>↑</a:t>
            </a:r>
            <a:r>
              <a:rPr lang="en-US" sz="2200"/>
              <a:t> $185,300)</a:t>
            </a:r>
            <a:endParaRPr lang="en-US" sz="2200">
              <a:ea typeface="Calibri" panose="020F0502020204030204"/>
              <a:cs typeface="Calibri" panose="020F0502020204030204"/>
            </a:endParaRPr>
          </a:p>
          <a:p>
            <a:pPr lvl="1">
              <a:lnSpc>
                <a:spcPct val="100000"/>
              </a:lnSpc>
            </a:pPr>
            <a:r>
              <a:rPr lang="en-US" sz="2200"/>
              <a:t>Salesforce L&amp;I (</a:t>
            </a:r>
            <a:r>
              <a:rPr lang="en-US" sz="2200">
                <a:solidFill>
                  <a:srgbClr val="FF0000"/>
                </a:solidFill>
              </a:rPr>
              <a:t>↑</a:t>
            </a:r>
            <a:r>
              <a:rPr lang="en-US" sz="2200"/>
              <a:t> $50,000)</a:t>
            </a:r>
          </a:p>
          <a:p>
            <a:pPr lvl="1">
              <a:lnSpc>
                <a:spcPct val="100000"/>
              </a:lnSpc>
            </a:pPr>
            <a:r>
              <a:rPr lang="en-US" sz="2200"/>
              <a:t>Salesforce LUP (</a:t>
            </a:r>
            <a:r>
              <a:rPr lang="en-US" sz="2200">
                <a:solidFill>
                  <a:srgbClr val="FF0000"/>
                </a:solidFill>
              </a:rPr>
              <a:t>↑</a:t>
            </a:r>
            <a:r>
              <a:rPr lang="en-US" sz="2200"/>
              <a:t> $100,000)</a:t>
            </a:r>
            <a:endParaRPr lang="en-US" sz="2200">
              <a:ea typeface="Calibri"/>
              <a:cs typeface="Calibri"/>
            </a:endParaRPr>
          </a:p>
          <a:p>
            <a:pPr>
              <a:lnSpc>
                <a:spcPct val="100000"/>
              </a:lnSpc>
            </a:pPr>
            <a:r>
              <a:rPr lang="en-US" sz="2200"/>
              <a:t>Repairs to Mechanical Office Equipment  (</a:t>
            </a:r>
            <a:r>
              <a:rPr lang="en-US" sz="2200">
                <a:solidFill>
                  <a:srgbClr val="FF0000"/>
                </a:solidFill>
              </a:rPr>
              <a:t>↑</a:t>
            </a:r>
            <a:r>
              <a:rPr lang="en-US" sz="2200"/>
              <a:t> $73,500)</a:t>
            </a:r>
            <a:endParaRPr lang="en-US" sz="2200">
              <a:ea typeface="Calibri"/>
              <a:cs typeface="Calibri"/>
            </a:endParaRPr>
          </a:p>
          <a:p>
            <a:pPr marL="800100" lvl="1" indent="-342900">
              <a:lnSpc>
                <a:spcPct val="100000"/>
              </a:lnSpc>
            </a:pPr>
            <a:r>
              <a:rPr lang="en-US" sz="2200">
                <a:latin typeface="Calibri"/>
                <a:ea typeface="Calibri"/>
                <a:cs typeface="Calibri"/>
              </a:rPr>
              <a:t>New IT equipment – Police </a:t>
            </a:r>
            <a:r>
              <a:rPr lang="en-US" sz="2200"/>
              <a:t>(</a:t>
            </a:r>
            <a:r>
              <a:rPr lang="en-US" sz="2200">
                <a:solidFill>
                  <a:srgbClr val="FF0000"/>
                </a:solidFill>
              </a:rPr>
              <a:t>↑</a:t>
            </a:r>
            <a:r>
              <a:rPr lang="en-US" sz="2200"/>
              <a:t> $54,000)</a:t>
            </a:r>
          </a:p>
          <a:p>
            <a:pPr marL="342900" indent="-342900">
              <a:lnSpc>
                <a:spcPct val="100000"/>
              </a:lnSpc>
            </a:pPr>
            <a:r>
              <a:rPr lang="en-US" sz="2200"/>
              <a:t>Computer Software – Non-Capital (</a:t>
            </a:r>
            <a:r>
              <a:rPr lang="en-US" sz="2200">
                <a:solidFill>
                  <a:srgbClr val="FF0000"/>
                </a:solidFill>
              </a:rPr>
              <a:t>↑</a:t>
            </a:r>
            <a:r>
              <a:rPr lang="en-US" sz="2200"/>
              <a:t> $57,000)</a:t>
            </a:r>
          </a:p>
          <a:p>
            <a:pPr marL="800100" lvl="1" indent="-342900">
              <a:lnSpc>
                <a:spcPct val="100000"/>
              </a:lnSpc>
            </a:pPr>
            <a:r>
              <a:rPr lang="en-US" sz="2200">
                <a:ea typeface="Calibri"/>
                <a:cs typeface="Calibri"/>
              </a:rPr>
              <a:t>Audit Management Software </a:t>
            </a:r>
            <a:r>
              <a:rPr lang="en-US" sz="2200"/>
              <a:t>(</a:t>
            </a:r>
            <a:r>
              <a:rPr lang="en-US" sz="2200">
                <a:solidFill>
                  <a:srgbClr val="FF0000"/>
                </a:solidFill>
              </a:rPr>
              <a:t>↑ </a:t>
            </a:r>
            <a:r>
              <a:rPr lang="en-US" sz="2200"/>
              <a:t>$38,000)</a:t>
            </a:r>
          </a:p>
          <a:p>
            <a:pPr>
              <a:lnSpc>
                <a:spcPct val="100000"/>
              </a:lnSpc>
            </a:pPr>
            <a:r>
              <a:rPr lang="en-US" sz="2200"/>
              <a:t>Temporary Agencies  (</a:t>
            </a:r>
            <a:r>
              <a:rPr lang="en-US" sz="2200">
                <a:solidFill>
                  <a:srgbClr val="FF0000"/>
                </a:solidFill>
              </a:rPr>
              <a:t>↑</a:t>
            </a:r>
            <a:r>
              <a:rPr lang="en-US" sz="2200">
                <a:solidFill>
                  <a:srgbClr val="00B050"/>
                </a:solidFill>
              </a:rPr>
              <a:t> </a:t>
            </a:r>
            <a:r>
              <a:rPr lang="en-US" sz="2200"/>
              <a:t>$44,500)</a:t>
            </a:r>
          </a:p>
          <a:p>
            <a:pPr lvl="1">
              <a:lnSpc>
                <a:spcPct val="100000"/>
              </a:lnSpc>
            </a:pPr>
            <a:r>
              <a:rPr lang="en-US" sz="2200"/>
              <a:t>On-site mapping and graphics professional</a:t>
            </a:r>
            <a:endParaRPr lang="en-US" sz="2200">
              <a:ea typeface="+mn-lt"/>
              <a:cs typeface="+mn-lt"/>
            </a:endParaRPr>
          </a:p>
          <a:p>
            <a:pPr lvl="1">
              <a:lnSpc>
                <a:spcPct val="100000"/>
              </a:lnSpc>
            </a:pPr>
            <a:endParaRPr lang="en-US" sz="2000">
              <a:latin typeface="Calibri"/>
              <a:ea typeface="Calibri"/>
              <a:cs typeface="Calibri"/>
            </a:endParaRPr>
          </a:p>
        </p:txBody>
      </p:sp>
      <p:sp>
        <p:nvSpPr>
          <p:cNvPr id="3" name="Content Placeholder 2">
            <a:extLst>
              <a:ext uri="{FF2B5EF4-FFF2-40B4-BE49-F238E27FC236}">
                <a16:creationId xmlns:a16="http://schemas.microsoft.com/office/drawing/2014/main" id="{5C156F88-91E1-9D07-0A4E-046A5A8B44EB}"/>
              </a:ext>
            </a:extLst>
          </p:cNvPr>
          <p:cNvSpPr>
            <a:spLocks noGrp="1"/>
          </p:cNvSpPr>
          <p:nvPr>
            <p:ph sz="half" idx="13"/>
          </p:nvPr>
        </p:nvSpPr>
        <p:spPr>
          <a:xfrm>
            <a:off x="188910" y="863600"/>
            <a:ext cx="8534399" cy="473825"/>
          </a:xfrm>
        </p:spPr>
        <p:txBody>
          <a:bodyPr vert="horz" lIns="91440" tIns="45720" rIns="91440" bIns="45720" rtlCol="0" anchor="t">
            <a:normAutofit lnSpcReduction="10000"/>
          </a:bodyPr>
          <a:lstStyle/>
          <a:p>
            <a:r>
              <a:rPr lang="en-US"/>
              <a:t>FY 2027 Budget – Major Funding Changes</a:t>
            </a:r>
          </a:p>
        </p:txBody>
      </p:sp>
    </p:spTree>
    <p:extLst>
      <p:ext uri="{BB962C8B-B14F-4D97-AF65-F5344CB8AC3E}">
        <p14:creationId xmlns:p14="http://schemas.microsoft.com/office/powerpoint/2010/main" val="4187359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3A9C1-02C9-4FEA-89E0-086AF9E786D4}"/>
              </a:ext>
            </a:extLst>
          </p:cNvPr>
          <p:cNvSpPr>
            <a:spLocks noGrp="1"/>
          </p:cNvSpPr>
          <p:nvPr>
            <p:ph sz="half" idx="2"/>
          </p:nvPr>
        </p:nvSpPr>
        <p:spPr>
          <a:xfrm>
            <a:off x="188910" y="1924050"/>
            <a:ext cx="12003089" cy="4292432"/>
          </a:xfrm>
        </p:spPr>
        <p:txBody>
          <a:bodyPr>
            <a:normAutofit/>
          </a:bodyPr>
          <a:lstStyle/>
          <a:p>
            <a:pPr>
              <a:lnSpc>
                <a:spcPct val="100000"/>
              </a:lnSpc>
              <a:buNone/>
            </a:pPr>
            <a:r>
              <a:rPr lang="en-US" sz="2400" b="1" u="sng"/>
              <a:t>Materials, Supplies, and Equipment (Continued)</a:t>
            </a:r>
            <a:endParaRPr lang="en-US" sz="2400"/>
          </a:p>
          <a:p>
            <a:pPr>
              <a:lnSpc>
                <a:spcPct val="100000"/>
              </a:lnSpc>
            </a:pPr>
            <a:r>
              <a:rPr lang="en-US" sz="2400"/>
              <a:t>Consultants (</a:t>
            </a:r>
            <a:r>
              <a:rPr lang="en-US" sz="2400">
                <a:solidFill>
                  <a:srgbClr val="00B050"/>
                </a:solidFill>
              </a:rPr>
              <a:t>↓</a:t>
            </a:r>
            <a:r>
              <a:rPr lang="en-US" sz="2400"/>
              <a:t> $142,000)</a:t>
            </a:r>
          </a:p>
          <a:p>
            <a:pPr lvl="1">
              <a:lnSpc>
                <a:spcPct val="100000"/>
              </a:lnSpc>
            </a:pPr>
            <a:r>
              <a:rPr lang="en-US" sz="2000"/>
              <a:t>Elimination of a Project Manager</a:t>
            </a:r>
            <a:endParaRPr lang="en-US" sz="1600"/>
          </a:p>
          <a:p>
            <a:pPr>
              <a:lnSpc>
                <a:spcPct val="100000"/>
              </a:lnSpc>
            </a:pPr>
            <a:r>
              <a:rPr lang="en-US" sz="2400"/>
              <a:t>Other Non-Capitalized Equipment (</a:t>
            </a:r>
            <a:r>
              <a:rPr lang="en-US" sz="2400">
                <a:solidFill>
                  <a:srgbClr val="00B050"/>
                </a:solidFill>
              </a:rPr>
              <a:t>↓ </a:t>
            </a:r>
            <a:r>
              <a:rPr lang="en-US" sz="2400"/>
              <a:t>$81,946 )</a:t>
            </a:r>
          </a:p>
          <a:p>
            <a:pPr lvl="1">
              <a:lnSpc>
                <a:spcPct val="100000"/>
              </a:lnSpc>
            </a:pPr>
            <a:r>
              <a:rPr lang="en-US" sz="2000"/>
              <a:t>Removal of one-time IT requests from FY 2026</a:t>
            </a:r>
          </a:p>
          <a:p>
            <a:pPr>
              <a:lnSpc>
                <a:spcPct val="100000"/>
              </a:lnSpc>
            </a:pPr>
            <a:r>
              <a:rPr lang="en-US" sz="2400"/>
              <a:t>Mobile Airtime, Repairs to Equipment, and Contracted Maintenance Services (</a:t>
            </a:r>
            <a:r>
              <a:rPr lang="en-US" sz="2400">
                <a:solidFill>
                  <a:srgbClr val="00B050"/>
                </a:solidFill>
              </a:rPr>
              <a:t>↓ </a:t>
            </a:r>
            <a:r>
              <a:rPr lang="en-US" sz="2400"/>
              <a:t>$126,000 )</a:t>
            </a:r>
          </a:p>
          <a:p>
            <a:pPr lvl="1">
              <a:lnSpc>
                <a:spcPct val="100000"/>
              </a:lnSpc>
            </a:pPr>
            <a:r>
              <a:rPr lang="en-US" sz="2000"/>
              <a:t>Consolidation of VoIP services with a single vendor</a:t>
            </a:r>
          </a:p>
          <a:p>
            <a:endParaRPr lang="en-US" sz="2400"/>
          </a:p>
          <a:p>
            <a:pPr marL="457200" lvl="1" indent="0">
              <a:buNone/>
            </a:pPr>
            <a:endParaRPr lang="en-US">
              <a:ea typeface="Calibri" panose="020F0502020204030204"/>
              <a:cs typeface="Calibri" panose="020F0502020204030204"/>
            </a:endParaRPr>
          </a:p>
          <a:p>
            <a:pPr lvl="1"/>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cs typeface="Calibri"/>
            </a:endParaRPr>
          </a:p>
          <a:p>
            <a:endParaRPr lang="en-US"/>
          </a:p>
        </p:txBody>
      </p:sp>
      <p:sp>
        <p:nvSpPr>
          <p:cNvPr id="3" name="Content Placeholder 2">
            <a:extLst>
              <a:ext uri="{FF2B5EF4-FFF2-40B4-BE49-F238E27FC236}">
                <a16:creationId xmlns:a16="http://schemas.microsoft.com/office/drawing/2014/main" id="{5850A6B7-A15E-4774-A1A1-EAE9037B7692}"/>
              </a:ext>
            </a:extLst>
          </p:cNvPr>
          <p:cNvSpPr>
            <a:spLocks noGrp="1"/>
          </p:cNvSpPr>
          <p:nvPr>
            <p:ph sz="half" idx="13"/>
          </p:nvPr>
        </p:nvSpPr>
        <p:spPr>
          <a:xfrm>
            <a:off x="188911" y="1188720"/>
            <a:ext cx="8534399" cy="473825"/>
          </a:xfrm>
        </p:spPr>
        <p:txBody>
          <a:bodyPr vert="horz" lIns="91440" tIns="45720" rIns="91440" bIns="45720" rtlCol="0" anchor="t">
            <a:normAutofit lnSpcReduction="10000"/>
          </a:bodyPr>
          <a:lstStyle/>
          <a:p>
            <a:r>
              <a:rPr lang="en-US"/>
              <a:t>FY 2027 Budget – Major Funding Changes</a:t>
            </a:r>
          </a:p>
        </p:txBody>
      </p:sp>
    </p:spTree>
    <p:extLst>
      <p:ext uri="{BB962C8B-B14F-4D97-AF65-F5344CB8AC3E}">
        <p14:creationId xmlns:p14="http://schemas.microsoft.com/office/powerpoint/2010/main" val="461659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F276B-0DBD-A750-0C09-BEA51373F1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37D527-3797-C5EF-76D7-52FE6A7CE102}"/>
              </a:ext>
            </a:extLst>
          </p:cNvPr>
          <p:cNvSpPr>
            <a:spLocks noGrp="1"/>
          </p:cNvSpPr>
          <p:nvPr>
            <p:ph sz="half" idx="13"/>
          </p:nvPr>
        </p:nvSpPr>
        <p:spPr>
          <a:xfrm>
            <a:off x="188911" y="916004"/>
            <a:ext cx="6677110" cy="473825"/>
          </a:xfrm>
        </p:spPr>
        <p:txBody>
          <a:bodyPr>
            <a:normAutofit lnSpcReduction="10000"/>
          </a:bodyPr>
          <a:lstStyle/>
          <a:p>
            <a:r>
              <a:rPr lang="en-US"/>
              <a:t>Department of Information Technologies</a:t>
            </a:r>
          </a:p>
        </p:txBody>
      </p:sp>
      <p:sp>
        <p:nvSpPr>
          <p:cNvPr id="10" name="Content Placeholder 9">
            <a:extLst>
              <a:ext uri="{FF2B5EF4-FFF2-40B4-BE49-F238E27FC236}">
                <a16:creationId xmlns:a16="http://schemas.microsoft.com/office/drawing/2014/main" id="{0F60891B-76E6-5118-C031-3600A2BD11EC}"/>
              </a:ext>
            </a:extLst>
          </p:cNvPr>
          <p:cNvSpPr>
            <a:spLocks noGrp="1"/>
          </p:cNvSpPr>
          <p:nvPr>
            <p:ph sz="half" idx="2"/>
          </p:nvPr>
        </p:nvSpPr>
        <p:spPr>
          <a:xfrm>
            <a:off x="532965" y="1821205"/>
            <a:ext cx="11189535" cy="4778749"/>
          </a:xfrm>
        </p:spPr>
        <p:txBody>
          <a:bodyPr>
            <a:normAutofit/>
          </a:bodyPr>
          <a:lstStyle/>
          <a:p>
            <a:r>
              <a:rPr lang="en-US"/>
              <a:t>IT Divisions</a:t>
            </a:r>
            <a:endParaRPr lang="en-US">
              <a:ea typeface="Calibri"/>
              <a:cs typeface="Calibri"/>
            </a:endParaRPr>
          </a:p>
        </p:txBody>
      </p:sp>
      <p:graphicFrame>
        <p:nvGraphicFramePr>
          <p:cNvPr id="2" name="Content Placeholder">
            <a:extLst>
              <a:ext uri="{FF2B5EF4-FFF2-40B4-BE49-F238E27FC236}">
                <a16:creationId xmlns:a16="http://schemas.microsoft.com/office/drawing/2014/main" id="{2121908A-2AD2-199D-3CFD-20C85077A714}"/>
              </a:ext>
            </a:extLst>
          </p:cNvPr>
          <p:cNvGraphicFramePr>
            <a:graphicFrameLocks/>
          </p:cNvGraphicFramePr>
          <p:nvPr>
            <p:extLst>
              <p:ext uri="{D42A27DB-BD31-4B8C-83A1-F6EECF244321}">
                <p14:modId xmlns:p14="http://schemas.microsoft.com/office/powerpoint/2010/main" val="1509158854"/>
              </p:ext>
            </p:extLst>
          </p:nvPr>
        </p:nvGraphicFramePr>
        <p:xfrm>
          <a:off x="532965" y="2486727"/>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4953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FF12-950D-9BCD-2928-C9DDA4D2EA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37AE4C-C550-BC84-7259-5B1E04D335E9}"/>
              </a:ext>
            </a:extLst>
          </p:cNvPr>
          <p:cNvSpPr>
            <a:spLocks noGrp="1"/>
          </p:cNvSpPr>
          <p:nvPr>
            <p:ph sz="half" idx="13"/>
          </p:nvPr>
        </p:nvSpPr>
        <p:spPr>
          <a:xfrm>
            <a:off x="1411498" y="1098248"/>
            <a:ext cx="8534399" cy="463665"/>
          </a:xfrm>
        </p:spPr>
        <p:txBody>
          <a:bodyPr>
            <a:noAutofit/>
          </a:bodyPr>
          <a:lstStyle/>
          <a:p>
            <a:pPr algn="ctr"/>
            <a:r>
              <a:rPr lang="en-US" sz="4000" u="sng"/>
              <a:t>Core Values</a:t>
            </a:r>
          </a:p>
        </p:txBody>
      </p:sp>
      <p:graphicFrame>
        <p:nvGraphicFramePr>
          <p:cNvPr id="7" name="Content Placeholder">
            <a:extLst>
              <a:ext uri="{FF2B5EF4-FFF2-40B4-BE49-F238E27FC236}">
                <a16:creationId xmlns:a16="http://schemas.microsoft.com/office/drawing/2014/main" id="{E722B8FD-F7E9-F52C-C12E-5A45F474B749}"/>
              </a:ext>
            </a:extLst>
          </p:cNvPr>
          <p:cNvGraphicFramePr>
            <a:graphicFrameLocks noGrp="1"/>
          </p:cNvGraphicFramePr>
          <p:nvPr>
            <p:extLst>
              <p:ext uri="{D42A27DB-BD31-4B8C-83A1-F6EECF244321}">
                <p14:modId xmlns:p14="http://schemas.microsoft.com/office/powerpoint/2010/main" val="2274453850"/>
              </p:ext>
            </p:extLst>
          </p:nvPr>
        </p:nvGraphicFramePr>
        <p:xfrm>
          <a:off x="544722" y="2150190"/>
          <a:ext cx="10267950" cy="3474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7570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FADDB-86E6-436E-AE8D-6E1260474B55}"/>
              </a:ext>
            </a:extLst>
          </p:cNvPr>
          <p:cNvSpPr>
            <a:spLocks noGrp="1"/>
          </p:cNvSpPr>
          <p:nvPr>
            <p:ph sz="half" idx="13"/>
          </p:nvPr>
        </p:nvSpPr>
        <p:spPr>
          <a:xfrm>
            <a:off x="1390242" y="915393"/>
            <a:ext cx="8534399" cy="473825"/>
          </a:xfrm>
        </p:spPr>
        <p:txBody>
          <a:bodyPr>
            <a:noAutofit/>
          </a:bodyPr>
          <a:lstStyle/>
          <a:p>
            <a:pPr algn="ctr"/>
            <a:r>
              <a:rPr lang="en-US" sz="4000" u="sng"/>
              <a:t>FY 2027 Strategic Priorities</a:t>
            </a:r>
          </a:p>
        </p:txBody>
      </p:sp>
      <p:graphicFrame>
        <p:nvGraphicFramePr>
          <p:cNvPr id="6" name="Content Placeholder 3">
            <a:extLst>
              <a:ext uri="{FF2B5EF4-FFF2-40B4-BE49-F238E27FC236}">
                <a16:creationId xmlns:a16="http://schemas.microsoft.com/office/drawing/2014/main" id="{0950C760-6D02-5AF1-BC7B-4CAB069CFA7A}"/>
              </a:ext>
            </a:extLst>
          </p:cNvPr>
          <p:cNvGraphicFramePr>
            <a:graphicFrameLocks noGrp="1"/>
          </p:cNvGraphicFramePr>
          <p:nvPr>
            <p:ph sz="half" idx="2"/>
          </p:nvPr>
        </p:nvGraphicFramePr>
        <p:xfrm>
          <a:off x="188911" y="1718470"/>
          <a:ext cx="11494821" cy="4979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2360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364612" y="1930002"/>
            <a:ext cx="11623338" cy="4564145"/>
          </a:xfrm>
        </p:spPr>
        <p:txBody>
          <a:bodyPr>
            <a:normAutofit/>
          </a:bodyPr>
          <a:lstStyle/>
          <a:p>
            <a:pPr marL="0" indent="0" algn="just">
              <a:buNone/>
              <a:tabLst>
                <a:tab pos="520700" algn="l"/>
              </a:tabLst>
            </a:pPr>
            <a:r>
              <a:rPr lang="en-US" sz="2000"/>
              <a:t>Understanding the 5-year revenue and expenditure projections show expenditures far outpacing revenues for FY27 to FY30, and FY27 General Fund Proposed Budget uses $25.7M of the Tax Stabilization Fund, please share how this budget aligns with closing any potential budget gaps.</a:t>
            </a:r>
          </a:p>
          <a:p>
            <a:pPr marL="0" indent="0" algn="just">
              <a:buNone/>
              <a:tabLst>
                <a:tab pos="520700" algn="l"/>
              </a:tabLst>
            </a:pPr>
            <a:endParaRPr lang="en-US" sz="2000"/>
          </a:p>
          <a:p>
            <a:pPr marL="0" indent="0" algn="just">
              <a:buNone/>
              <a:tabLst>
                <a:tab pos="520700" algn="l"/>
              </a:tabLst>
            </a:pPr>
            <a:r>
              <a:rPr lang="en-US" sz="2000"/>
              <a:t>	 a. Specify any cost savings or reductions, and if this budget provides adequate resources to meet the 		departmental needs. </a:t>
            </a:r>
          </a:p>
          <a:p>
            <a:pPr marL="0" indent="0" algn="just">
              <a:buNone/>
              <a:tabLst>
                <a:tab pos="520700" algn="l"/>
              </a:tabLst>
            </a:pPr>
            <a:r>
              <a:rPr lang="en-US" sz="2000"/>
              <a:t>	b. Specify any high-level major additions</a:t>
            </a:r>
            <a:endParaRPr lang="en-US" sz="2000">
              <a:ea typeface="Calibri"/>
              <a:cs typeface="Calibri"/>
            </a:endParaRPr>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188911" y="1184224"/>
            <a:ext cx="8256531" cy="478322"/>
          </a:xfrm>
        </p:spPr>
        <p:txBody>
          <a:bodyPr vert="horz" lIns="91440" tIns="45720" rIns="91440" bIns="45720" rtlCol="0" anchor="t">
            <a:normAutofit/>
          </a:bodyPr>
          <a:lstStyle/>
          <a:p>
            <a:r>
              <a:rPr lang="en-US"/>
              <a:t>Question 1. Budget Sustainability </a:t>
            </a:r>
            <a:endParaRPr lang="en-US">
              <a:solidFill>
                <a:srgbClr val="FF0000"/>
              </a:solidFill>
              <a:cs typeface="Calibri"/>
            </a:endParaRPr>
          </a:p>
        </p:txBody>
      </p:sp>
    </p:spTree>
    <p:extLst>
      <p:ext uri="{BB962C8B-B14F-4D97-AF65-F5344CB8AC3E}">
        <p14:creationId xmlns:p14="http://schemas.microsoft.com/office/powerpoint/2010/main" val="315784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1 - Answer: Budget Sustainability</a:t>
            </a:r>
          </a:p>
        </p:txBody>
      </p:sp>
      <p:sp>
        <p:nvSpPr>
          <p:cNvPr id="2" name="Content Placeholder 1">
            <a:extLst>
              <a:ext uri="{FF2B5EF4-FFF2-40B4-BE49-F238E27FC236}">
                <a16:creationId xmlns:a16="http://schemas.microsoft.com/office/drawing/2014/main" id="{C63B2F52-B241-4784-8C1E-DB02FE438AD8}"/>
              </a:ext>
            </a:extLst>
          </p:cNvPr>
          <p:cNvSpPr>
            <a:spLocks/>
          </p:cNvSpPr>
          <p:nvPr/>
        </p:nvSpPr>
        <p:spPr>
          <a:xfrm>
            <a:off x="832586" y="1920240"/>
            <a:ext cx="9716702" cy="4317274"/>
          </a:xfrm>
          <a:prstGeom prst="rect">
            <a:avLst/>
          </a:prstGeom>
        </p:spPr>
        <p:txBody>
          <a:bodyPr vert="horz" lIns="91440" tIns="45720" rIns="91440" bIns="45720" rtlCol="0" anchor="t">
            <a:normAutofit lnSpcReduction="10000"/>
          </a:bodyPr>
          <a:lstStyle/>
          <a:p>
            <a:pPr marL="301625" lvl="1" indent="-228600">
              <a:lnSpc>
                <a:spcPct val="90000"/>
              </a:lnSpc>
              <a:spcAft>
                <a:spcPts val="600"/>
              </a:spcAft>
              <a:buFont typeface="Arial" panose="020B0604020202020204" pitchFamily="34" charset="0"/>
              <a:buChar char="•"/>
            </a:pPr>
            <a:r>
              <a:rPr lang="en-US" sz="2000"/>
              <a:t>The FY27 proposed IT budget was developed with the broader fiscal environment in mind and is designed to preserve core citywide technology operations while limiting growth in overall spending. The total proposed departmental budget reflects only a $68,384 increase, or 0.6%, over FY26. That restrained growth reflects an effort to support operational needs without materially expanding the department’s overall footprint. The budget continues funding for the department’s six operating divisions and maintains service coverage across cybersecurity, infrastructure, enterprise applications, communications, document services, and public-facing digital services.</a:t>
            </a:r>
            <a:br>
              <a:rPr lang="en-US" sz="2000"/>
            </a:br>
            <a:endParaRPr lang="en-US" sz="2000"/>
          </a:p>
          <a:p>
            <a:pPr marL="301625" lvl="1" indent="-228600">
              <a:lnSpc>
                <a:spcPct val="90000"/>
              </a:lnSpc>
              <a:spcAft>
                <a:spcPts val="600"/>
              </a:spcAft>
              <a:buFont typeface="Arial" panose="020B0604020202020204" pitchFamily="34" charset="0"/>
              <a:buChar char="•"/>
            </a:pPr>
            <a:r>
              <a:rPr lang="en-US" sz="2000"/>
              <a:t>We are able to maintain this level of service without significant budget growth by strategically reallocating resources, leveraging targeted use of specialized consultants, prioritizing the replacement of high-risk and end-of-life technology, and focusing investments on initiatives that deliver the greatest operational impact. Additionally, we continue to drive efficiencies through process improvements, cloud and enterprise system optimization, and disciplined project prioritization—ensuring that we meet growing service demands while operating within a constrained fiscal environment.</a:t>
            </a:r>
          </a:p>
          <a:p>
            <a:pPr marL="301625" lvl="1" indent="-228600">
              <a:lnSpc>
                <a:spcPct val="90000"/>
              </a:lnSpc>
              <a:spcAft>
                <a:spcPts val="600"/>
              </a:spcAft>
              <a:buFont typeface="Arial" panose="020B0604020202020204" pitchFamily="34" charset="0"/>
              <a:buChar char="•"/>
            </a:pPr>
            <a:endParaRPr lang="en-US" sz="2000">
              <a:ea typeface="Calibri"/>
              <a:cs typeface="Calibri"/>
            </a:endParaRPr>
          </a:p>
          <a:p>
            <a:pPr>
              <a:lnSpc>
                <a:spcPct val="90000"/>
              </a:lnSpc>
              <a:spcAft>
                <a:spcPts val="600"/>
              </a:spcAft>
            </a:pPr>
            <a:endParaRPr lang="en-US" sz="2000"/>
          </a:p>
        </p:txBody>
      </p:sp>
      <p:grpSp>
        <p:nvGrpSpPr>
          <p:cNvPr id="53" name="Group 52">
            <a:extLst>
              <a:ext uri="{FF2B5EF4-FFF2-40B4-BE49-F238E27FC236}">
                <a16:creationId xmlns:a16="http://schemas.microsoft.com/office/drawing/2014/main" id="{26D12BCC-61D9-328E-F085-BB357865E8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0CE600A4-5138-6E7C-0A6C-3653FBD81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4652843-24E8-329C-92EE-9B5CA2D4D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6998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69E66F-CDAB-2442-52B3-04F84B073F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D01294-55CD-EF3A-E077-6733B787A074}"/>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1 - Answer: Budget Sustainability</a:t>
            </a:r>
          </a:p>
        </p:txBody>
      </p:sp>
      <p:sp>
        <p:nvSpPr>
          <p:cNvPr id="2" name="Content Placeholder 1">
            <a:extLst>
              <a:ext uri="{FF2B5EF4-FFF2-40B4-BE49-F238E27FC236}">
                <a16:creationId xmlns:a16="http://schemas.microsoft.com/office/drawing/2014/main" id="{498DDF9C-AFE5-8089-9C01-8BDA264F53BB}"/>
              </a:ext>
            </a:extLst>
          </p:cNvPr>
          <p:cNvSpPr>
            <a:spLocks/>
          </p:cNvSpPr>
          <p:nvPr/>
        </p:nvSpPr>
        <p:spPr>
          <a:xfrm>
            <a:off x="832586" y="1920240"/>
            <a:ext cx="9716702" cy="4317274"/>
          </a:xfrm>
          <a:prstGeom prst="rect">
            <a:avLst/>
          </a:prstGeom>
        </p:spPr>
        <p:txBody>
          <a:bodyPr vert="horz" lIns="91440" tIns="45720" rIns="91440" bIns="45720" rtlCol="0" anchor="t">
            <a:normAutofit/>
          </a:bodyPr>
          <a:lstStyle/>
          <a:p>
            <a:pPr marL="301625" lvl="1" indent="-228600">
              <a:lnSpc>
                <a:spcPct val="90000"/>
              </a:lnSpc>
              <a:spcAft>
                <a:spcPts val="600"/>
              </a:spcAft>
              <a:buFont typeface="Arial" panose="020B0604020202020204" pitchFamily="34" charset="0"/>
              <a:buChar char="•"/>
            </a:pPr>
            <a:r>
              <a:rPr lang="en-US" sz="2000"/>
              <a:t>The following major targeted reductions were achieved through service streamlining and operational efficiencies, without impacting performance or availability.</a:t>
            </a:r>
            <a:br>
              <a:rPr lang="en-US" sz="2000"/>
            </a:br>
            <a:endParaRPr lang="en-US" sz="2000"/>
          </a:p>
          <a:p>
            <a:pPr marL="758825" lvl="2" indent="-228600">
              <a:lnSpc>
                <a:spcPct val="90000"/>
              </a:lnSpc>
              <a:spcAft>
                <a:spcPts val="600"/>
              </a:spcAft>
              <a:buFont typeface="Arial" panose="020B0604020202020204" pitchFamily="34" charset="0"/>
              <a:buChar char="•"/>
            </a:pPr>
            <a:r>
              <a:rPr lang="en-US" sz="2000" b="1"/>
              <a:t>Consultants Reduced by $142K</a:t>
            </a:r>
            <a:br>
              <a:rPr lang="en-US" sz="2000"/>
            </a:br>
            <a:r>
              <a:rPr lang="en-US" sz="2000" i="1"/>
              <a:t>(Professional Fees – 52701)</a:t>
            </a:r>
            <a:r>
              <a:rPr lang="en-US" sz="2000"/>
              <a:t> Targeted reduction of external consulting services</a:t>
            </a:r>
            <a:br>
              <a:rPr lang="en-US" sz="2000"/>
            </a:br>
            <a:endParaRPr lang="en-US" sz="2000"/>
          </a:p>
          <a:p>
            <a:pPr marL="758825" lvl="2" indent="-228600">
              <a:lnSpc>
                <a:spcPct val="90000"/>
              </a:lnSpc>
              <a:spcAft>
                <a:spcPts val="600"/>
              </a:spcAft>
              <a:buFont typeface="Arial" panose="020B0604020202020204" pitchFamily="34" charset="0"/>
              <a:buChar char="•"/>
            </a:pPr>
            <a:r>
              <a:rPr lang="en-US" sz="2000" b="1"/>
              <a:t>Equipment Reduced by $82K</a:t>
            </a:r>
            <a:br>
              <a:rPr lang="en-US" sz="2000"/>
            </a:br>
            <a:r>
              <a:rPr lang="en-US" sz="2000" i="1"/>
              <a:t>(Non-Capital Equipment – 54102)</a:t>
            </a:r>
            <a:r>
              <a:rPr lang="en-US" sz="2000"/>
              <a:t> Prioritized critical replacements only</a:t>
            </a:r>
            <a:br>
              <a:rPr lang="en-US" sz="2000"/>
            </a:br>
            <a:endParaRPr lang="en-US" sz="2000"/>
          </a:p>
          <a:p>
            <a:pPr marL="758825" lvl="2" indent="-228600">
              <a:lnSpc>
                <a:spcPct val="90000"/>
              </a:lnSpc>
              <a:spcAft>
                <a:spcPts val="600"/>
              </a:spcAft>
              <a:buFont typeface="Arial" panose="020B0604020202020204" pitchFamily="34" charset="0"/>
              <a:buChar char="•"/>
            </a:pPr>
            <a:r>
              <a:rPr lang="en-US" sz="2000" b="1"/>
              <a:t>Telecom Reduced by $88K</a:t>
            </a:r>
          </a:p>
          <a:p>
            <a:pPr marL="1216025" lvl="3" indent="-228600">
              <a:lnSpc>
                <a:spcPct val="90000"/>
              </a:lnSpc>
              <a:spcAft>
                <a:spcPts val="600"/>
              </a:spcAft>
              <a:buFont typeface="Arial" panose="020B0604020202020204" pitchFamily="34" charset="0"/>
              <a:buChar char="•"/>
            </a:pPr>
            <a:r>
              <a:rPr lang="en-US" sz="2000" i="1"/>
              <a:t>(Mobile Airtime – 52210)</a:t>
            </a:r>
            <a:r>
              <a:rPr lang="en-US" sz="2000"/>
              <a:t> Optimized plans and reduced excess usage</a:t>
            </a:r>
          </a:p>
          <a:p>
            <a:pPr marL="1216025" lvl="3" indent="-228600">
              <a:lnSpc>
                <a:spcPct val="90000"/>
              </a:lnSpc>
              <a:spcAft>
                <a:spcPts val="600"/>
              </a:spcAft>
              <a:buFont typeface="Arial" panose="020B0604020202020204" pitchFamily="34" charset="0"/>
              <a:buChar char="•"/>
            </a:pPr>
            <a:r>
              <a:rPr lang="en-US" sz="2000" i="1"/>
              <a:t>(Repairs to Equipment – 52602)</a:t>
            </a:r>
            <a:r>
              <a:rPr lang="en-US" sz="2000"/>
              <a:t> Reduced reliance on reactive maintenance</a:t>
            </a:r>
            <a:br>
              <a:rPr lang="en-US" sz="2000"/>
            </a:br>
            <a:endParaRPr lang="en-US" sz="2000">
              <a:ea typeface="Calibri"/>
              <a:cs typeface="Calibri"/>
            </a:endParaRPr>
          </a:p>
          <a:p>
            <a:pPr>
              <a:lnSpc>
                <a:spcPct val="90000"/>
              </a:lnSpc>
              <a:spcAft>
                <a:spcPts val="600"/>
              </a:spcAft>
            </a:pPr>
            <a:endParaRPr lang="en-US" sz="2000"/>
          </a:p>
        </p:txBody>
      </p:sp>
      <p:grpSp>
        <p:nvGrpSpPr>
          <p:cNvPr id="53" name="Group 52">
            <a:extLst>
              <a:ext uri="{FF2B5EF4-FFF2-40B4-BE49-F238E27FC236}">
                <a16:creationId xmlns:a16="http://schemas.microsoft.com/office/drawing/2014/main" id="{22169CC1-42CE-82FF-5232-462C06A110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07BCE718-9626-D193-FB2B-962BFB652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A8729E2-F3A9-7C68-83DE-E08E8ACBD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9232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81AF5-28A1-FA5A-3DA2-62718D63292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EBB705-5D0E-13A5-BB8B-B91F795DAF01}"/>
              </a:ext>
            </a:extLst>
          </p:cNvPr>
          <p:cNvSpPr>
            <a:spLocks noGrp="1"/>
          </p:cNvSpPr>
          <p:nvPr>
            <p:ph sz="half" idx="2"/>
          </p:nvPr>
        </p:nvSpPr>
        <p:spPr>
          <a:xfrm>
            <a:off x="364612" y="1930002"/>
            <a:ext cx="11623338" cy="2929856"/>
          </a:xfrm>
        </p:spPr>
        <p:txBody>
          <a:bodyPr>
            <a:normAutofit fontScale="77500" lnSpcReduction="20000"/>
          </a:bodyPr>
          <a:lstStyle/>
          <a:p>
            <a:pPr marL="0" indent="0">
              <a:buSzPts val="1200"/>
              <a:buNone/>
              <a:tabLst>
                <a:tab pos="520700" algn="l"/>
              </a:tabLst>
            </a:pPr>
            <a:r>
              <a:rPr lang="en-US"/>
              <a:t>As a result of numerous cyber security attacks that are polarizing and preventing some entities for doing business, please share the confidence level for assurance that this budget provides adequate resources, funding, training, and protocols that best protect the city of Wilmington. </a:t>
            </a:r>
            <a:br>
              <a:rPr lang="en-US"/>
            </a:br>
            <a:endParaRPr lang="en-US"/>
          </a:p>
          <a:p>
            <a:pPr marL="0" indent="0">
              <a:buSzPts val="1200"/>
              <a:buNone/>
              <a:tabLst>
                <a:tab pos="520700" algn="l"/>
              </a:tabLst>
            </a:pPr>
            <a:r>
              <a:rPr lang="en-US"/>
              <a:t>	a. Does this budget include opportunities for training, beyond cybersecurity and 		troubleshooting, for departments to increase their proficiency with technologies that could 	improve workplace efficiency? </a:t>
            </a:r>
            <a:br>
              <a:rPr lang="en-US"/>
            </a:br>
            <a:endParaRPr lang="en-US"/>
          </a:p>
          <a:p>
            <a:pPr marL="0" indent="0">
              <a:buSzPts val="1200"/>
              <a:buNone/>
              <a:tabLst>
                <a:tab pos="520700" algn="l"/>
              </a:tabLst>
            </a:pPr>
            <a:r>
              <a:rPr lang="en-US"/>
              <a:t>	b. Specify if adequate funds and resources are allocated to address any possible disaster 		recovery situation that may arise</a:t>
            </a:r>
            <a:endParaRPr lang="en-US" sz="3100">
              <a:ea typeface="Calibri" panose="020F0502020204030204"/>
              <a:cs typeface="Calibri"/>
            </a:endParaRPr>
          </a:p>
          <a:p>
            <a:pPr marL="0" marR="95885" indent="0">
              <a:lnSpc>
                <a:spcPct val="114999"/>
              </a:lnSpc>
              <a:spcBef>
                <a:spcPts val="0"/>
              </a:spcBef>
              <a:buSzPts val="1200"/>
              <a:buNone/>
            </a:pPr>
            <a:endParaRPr lang="en-US" sz="7400">
              <a:ea typeface="Calibri" panose="020F0502020204030204"/>
              <a:cs typeface="Calibri"/>
            </a:endParaRPr>
          </a:p>
        </p:txBody>
      </p:sp>
      <p:sp>
        <p:nvSpPr>
          <p:cNvPr id="3" name="Content Placeholder 2">
            <a:extLst>
              <a:ext uri="{FF2B5EF4-FFF2-40B4-BE49-F238E27FC236}">
                <a16:creationId xmlns:a16="http://schemas.microsoft.com/office/drawing/2014/main" id="{98152AAA-D7E0-40E4-95B4-A68C7D3ECB0D}"/>
              </a:ext>
            </a:extLst>
          </p:cNvPr>
          <p:cNvSpPr>
            <a:spLocks noGrp="1"/>
          </p:cNvSpPr>
          <p:nvPr>
            <p:ph sz="half" idx="13"/>
          </p:nvPr>
        </p:nvSpPr>
        <p:spPr>
          <a:xfrm>
            <a:off x="188911" y="1184224"/>
            <a:ext cx="8256531" cy="478322"/>
          </a:xfrm>
        </p:spPr>
        <p:txBody>
          <a:bodyPr vert="horz" lIns="91440" tIns="45720" rIns="91440" bIns="45720" rtlCol="0" anchor="t">
            <a:normAutofit/>
          </a:bodyPr>
          <a:lstStyle/>
          <a:p>
            <a:r>
              <a:rPr lang="en-US"/>
              <a:t>Question 2. Cyber Security</a:t>
            </a:r>
            <a:endParaRPr lang="en-US">
              <a:solidFill>
                <a:srgbClr val="FF0000"/>
              </a:solidFill>
              <a:cs typeface="Calibri"/>
            </a:endParaRPr>
          </a:p>
        </p:txBody>
      </p:sp>
    </p:spTree>
    <p:extLst>
      <p:ext uri="{BB962C8B-B14F-4D97-AF65-F5344CB8AC3E}">
        <p14:creationId xmlns:p14="http://schemas.microsoft.com/office/powerpoint/2010/main" val="2044505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1F36FF-43B4-52DD-0F2E-D958FEC6BF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8C9E10-F540-4EA0-3104-A6B5F39F86E5}"/>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2- Answer: </a:t>
            </a:r>
            <a:r>
              <a:rPr lang="en-US" sz="2800" b="1">
                <a:ea typeface="+mj-ea"/>
                <a:cs typeface="+mj-cs"/>
              </a:rPr>
              <a:t>Cyber Security</a:t>
            </a:r>
            <a:endParaRPr lang="en-US" sz="2800" b="1" kern="1200">
              <a:ea typeface="+mj-ea"/>
              <a:cs typeface="+mj-cs"/>
            </a:endParaRPr>
          </a:p>
        </p:txBody>
      </p:sp>
      <p:sp>
        <p:nvSpPr>
          <p:cNvPr id="2" name="Content Placeholder 1">
            <a:extLst>
              <a:ext uri="{FF2B5EF4-FFF2-40B4-BE49-F238E27FC236}">
                <a16:creationId xmlns:a16="http://schemas.microsoft.com/office/drawing/2014/main" id="{8A1A1865-A7A0-DDB7-AB87-9A434DD288B3}"/>
              </a:ext>
            </a:extLst>
          </p:cNvPr>
          <p:cNvSpPr>
            <a:spLocks/>
          </p:cNvSpPr>
          <p:nvPr/>
        </p:nvSpPr>
        <p:spPr>
          <a:xfrm>
            <a:off x="231007" y="1709688"/>
            <a:ext cx="10204567" cy="3942464"/>
          </a:xfrm>
          <a:prstGeom prst="rect">
            <a:avLst/>
          </a:prstGeom>
        </p:spPr>
        <p:txBody>
          <a:bodyPr vert="horz" lIns="91440" tIns="45720" rIns="91440" bIns="45720" rtlCol="0" anchor="t">
            <a:normAutofit/>
          </a:bodyPr>
          <a:lstStyle/>
          <a:p>
            <a:pPr marL="301625" lvl="1" indent="-228600">
              <a:lnSpc>
                <a:spcPct val="90000"/>
              </a:lnSpc>
              <a:spcAft>
                <a:spcPts val="600"/>
              </a:spcAft>
              <a:buFont typeface="Arial" panose="020B0604020202020204" pitchFamily="34" charset="0"/>
              <a:buChar char="•"/>
            </a:pPr>
            <a:r>
              <a:rPr lang="en-US" sz="2000"/>
              <a:t>The department is confident that the FY27 proposed budget continues to provide meaningful support for cybersecurity, resilience, and operational continuity. Cybersecurity remains one of the department’s stated priorities, and last year’s hearing presentation emphasized that the City has treated cybersecurity as a primary objective for the last decade. </a:t>
            </a:r>
            <a:br>
              <a:rPr lang="en-US" sz="2000"/>
            </a:br>
            <a:endParaRPr lang="en-US" sz="2000"/>
          </a:p>
          <a:p>
            <a:pPr marL="301625" lvl="1" indent="-228600" algn="just">
              <a:lnSpc>
                <a:spcPct val="90000"/>
              </a:lnSpc>
              <a:spcAft>
                <a:spcPts val="600"/>
              </a:spcAft>
              <a:buFont typeface="Arial" panose="020B0604020202020204" pitchFamily="34" charset="0"/>
              <a:buChar char="•"/>
            </a:pPr>
            <a:r>
              <a:rPr lang="en-US" sz="2000" b="1"/>
              <a:t>Dedicated Cybersecurity Investment:</a:t>
            </a:r>
            <a:r>
              <a:rPr lang="en-US" sz="2000"/>
              <a:t> Approximately 10% of the annual IT budget is directly allocated to security initiatives, ensuring a highly available and resilient computing environment</a:t>
            </a:r>
            <a:endParaRPr lang="en-US" sz="2000">
              <a:ea typeface="Calibri"/>
              <a:cs typeface="Calibri"/>
            </a:endParaRPr>
          </a:p>
        </p:txBody>
      </p:sp>
      <p:grpSp>
        <p:nvGrpSpPr>
          <p:cNvPr id="53" name="Group 52">
            <a:extLst>
              <a:ext uri="{FF2B5EF4-FFF2-40B4-BE49-F238E27FC236}">
                <a16:creationId xmlns:a16="http://schemas.microsoft.com/office/drawing/2014/main" id="{651925D1-A9AB-D8F7-A4E6-FD343DB963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8F835524-997A-06D6-B7C2-2709A8F2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33C9D65-F7D0-76CD-122C-40A557749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1306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F9EAF5-2B7D-D2E6-52F7-CEFE7D0303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CABF75-9C86-C6B3-1881-F478A81F0687}"/>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2- Answer: </a:t>
            </a:r>
            <a:r>
              <a:rPr lang="en-US" sz="2800" b="1">
                <a:ea typeface="+mj-ea"/>
                <a:cs typeface="+mj-cs"/>
              </a:rPr>
              <a:t>Cyber Security</a:t>
            </a:r>
            <a:endParaRPr lang="en-US" sz="2800" b="1" kern="1200">
              <a:ea typeface="+mj-ea"/>
              <a:cs typeface="+mj-cs"/>
            </a:endParaRPr>
          </a:p>
        </p:txBody>
      </p:sp>
      <p:sp>
        <p:nvSpPr>
          <p:cNvPr id="2" name="Content Placeholder 1">
            <a:extLst>
              <a:ext uri="{FF2B5EF4-FFF2-40B4-BE49-F238E27FC236}">
                <a16:creationId xmlns:a16="http://schemas.microsoft.com/office/drawing/2014/main" id="{4552FC94-016D-2E9C-E896-CEB067B4B2DC}"/>
              </a:ext>
            </a:extLst>
          </p:cNvPr>
          <p:cNvSpPr>
            <a:spLocks/>
          </p:cNvSpPr>
          <p:nvPr/>
        </p:nvSpPr>
        <p:spPr>
          <a:xfrm>
            <a:off x="97971" y="1709688"/>
            <a:ext cx="11811000" cy="4778198"/>
          </a:xfrm>
          <a:prstGeom prst="rect">
            <a:avLst/>
          </a:prstGeom>
        </p:spPr>
        <p:txBody>
          <a:bodyPr vert="horz" lIns="91440" tIns="45720" rIns="91440" bIns="45720" rtlCol="0" anchor="t">
            <a:normAutofit/>
          </a:bodyPr>
          <a:lstStyle/>
          <a:p>
            <a:pPr marL="301625" lvl="1" indent="-228600">
              <a:lnSpc>
                <a:spcPct val="90000"/>
              </a:lnSpc>
              <a:spcAft>
                <a:spcPts val="600"/>
              </a:spcAft>
              <a:buFont typeface="Arial" panose="020B0604020202020204" pitchFamily="34" charset="0"/>
              <a:buChar char="•"/>
            </a:pPr>
            <a:r>
              <a:rPr lang="en-US" sz="2000" b="1"/>
              <a:t>Dedicated IT Security Leadership:</a:t>
            </a:r>
            <a:r>
              <a:rPr lang="en-US" sz="2000"/>
              <a:t> The Chief Information Security Officer (CISO) is now a specialized role separate from the CIO, providing dedicated focus on risk assessment, ongoing cyber-security training, system testing, and policy creation.</a:t>
            </a:r>
            <a:br>
              <a:rPr lang="en-US" sz="2000"/>
            </a:br>
            <a:endParaRPr lang="en-US" sz="2000"/>
          </a:p>
          <a:p>
            <a:pPr marL="301625" lvl="1" indent="-228600">
              <a:lnSpc>
                <a:spcPct val="90000"/>
              </a:lnSpc>
              <a:spcAft>
                <a:spcPts val="600"/>
              </a:spcAft>
              <a:buFont typeface="Arial" panose="020B0604020202020204" pitchFamily="34" charset="0"/>
              <a:buChar char="•"/>
            </a:pPr>
            <a:r>
              <a:rPr lang="en-US" sz="2000" b="1"/>
              <a:t>Targeted Security Operations:</a:t>
            </a:r>
            <a:r>
              <a:rPr lang="en-US" sz="2000"/>
              <a:t> </a:t>
            </a:r>
            <a:endParaRPr lang="en-US" sz="2000">
              <a:ea typeface="Calibri"/>
              <a:cs typeface="Calibri"/>
            </a:endParaRPr>
          </a:p>
          <a:p>
            <a:pPr marL="758825" lvl="2" indent="-228600">
              <a:lnSpc>
                <a:spcPct val="90000"/>
              </a:lnSpc>
              <a:spcAft>
                <a:spcPts val="600"/>
              </a:spcAft>
              <a:buFont typeface="Arial" panose="020B0604020202020204" pitchFamily="34" charset="0"/>
              <a:buChar char="•"/>
            </a:pPr>
            <a:r>
              <a:rPr lang="en-US" sz="2000"/>
              <a:t>The budget directly addresses core vulnerabilities by funding:</a:t>
            </a:r>
            <a:endParaRPr lang="en-US" sz="2000">
              <a:ea typeface="Calibri" panose="020F0502020204030204"/>
              <a:cs typeface="Calibri" panose="020F0502020204030204"/>
            </a:endParaRPr>
          </a:p>
          <a:p>
            <a:r>
              <a:rPr lang="en-US" sz="2000"/>
              <a:t>	Message hygiene and email security management </a:t>
            </a:r>
            <a:endParaRPr lang="en-US" sz="2000">
              <a:ea typeface="Calibri" panose="020F0502020204030204"/>
              <a:cs typeface="Calibri" panose="020F0502020204030204"/>
            </a:endParaRPr>
          </a:p>
          <a:p>
            <a:r>
              <a:rPr lang="en-US" sz="2000"/>
              <a:t>	Network systems security and continuous monitoring</a:t>
            </a:r>
            <a:endParaRPr lang="en-US" sz="2000">
              <a:ea typeface="Calibri" panose="020F0502020204030204"/>
              <a:cs typeface="Calibri" panose="020F0502020204030204"/>
            </a:endParaRPr>
          </a:p>
          <a:p>
            <a:r>
              <a:rPr lang="en-US" sz="2000"/>
              <a:t>	Advanced endpoint management and threat response</a:t>
            </a:r>
            <a:endParaRPr lang="en-US" sz="2000">
              <a:ea typeface="Calibri" panose="020F0502020204030204"/>
              <a:cs typeface="Calibri" panose="020F0502020204030204"/>
            </a:endParaRPr>
          </a:p>
          <a:p>
            <a:endParaRPr lang="en-US" sz="2000" b="1">
              <a:ea typeface="Calibri"/>
              <a:cs typeface="Calibri"/>
            </a:endParaRPr>
          </a:p>
          <a:p>
            <a:pPr marL="342900" indent="-342900">
              <a:buFont typeface="Arial"/>
              <a:buChar char="•"/>
            </a:pPr>
            <a:r>
              <a:rPr lang="en-US" sz="2000" b="1"/>
              <a:t>Strategic Capacity Building: </a:t>
            </a:r>
            <a:r>
              <a:rPr lang="en-US" sz="2000"/>
              <a:t>Continued consultant partnerships augment our 21-FTE department with specialized expertise in cyber architecture and rapid issue response.</a:t>
            </a:r>
            <a:endParaRPr lang="en-US" sz="2000">
              <a:ea typeface="Calibri"/>
              <a:cs typeface="Calibri"/>
            </a:endParaRPr>
          </a:p>
          <a:p>
            <a:endParaRPr lang="en-US"/>
          </a:p>
          <a:p>
            <a:endParaRPr lang="en-US"/>
          </a:p>
          <a:p>
            <a:pPr marL="301625" lvl="1" indent="-228600" algn="just">
              <a:lnSpc>
                <a:spcPct val="90000"/>
              </a:lnSpc>
              <a:spcAft>
                <a:spcPts val="600"/>
              </a:spcAft>
              <a:buFont typeface="Arial" panose="020B0604020202020204" pitchFamily="34" charset="0"/>
              <a:buChar char="•"/>
            </a:pPr>
            <a:endParaRPr lang="en-US" sz="2400"/>
          </a:p>
        </p:txBody>
      </p:sp>
      <p:grpSp>
        <p:nvGrpSpPr>
          <p:cNvPr id="53" name="Group 52">
            <a:extLst>
              <a:ext uri="{FF2B5EF4-FFF2-40B4-BE49-F238E27FC236}">
                <a16:creationId xmlns:a16="http://schemas.microsoft.com/office/drawing/2014/main" id="{CD09A5D0-6103-3175-1816-5737B12DF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F5F36AAC-DC8F-CAB6-46D9-4DE9C01B0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7024489-35B6-C43C-6BE3-40B83115DF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72535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495BBC-778D-073C-E220-7E9A541514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498E2-A409-0D00-A714-6AB1F35E0A06}"/>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2- Answer: </a:t>
            </a:r>
            <a:r>
              <a:rPr lang="en-US" sz="2800" b="1">
                <a:ea typeface="+mj-ea"/>
                <a:cs typeface="+mj-cs"/>
              </a:rPr>
              <a:t>Cyber Security</a:t>
            </a:r>
            <a:endParaRPr lang="en-US" sz="2800" b="1" kern="1200">
              <a:ea typeface="+mj-ea"/>
              <a:cs typeface="+mj-cs"/>
            </a:endParaRPr>
          </a:p>
        </p:txBody>
      </p:sp>
      <p:sp>
        <p:nvSpPr>
          <p:cNvPr id="2" name="Content Placeholder 1">
            <a:extLst>
              <a:ext uri="{FF2B5EF4-FFF2-40B4-BE49-F238E27FC236}">
                <a16:creationId xmlns:a16="http://schemas.microsoft.com/office/drawing/2014/main" id="{0B45EB5C-CA01-6568-3660-4C70374769DF}"/>
              </a:ext>
            </a:extLst>
          </p:cNvPr>
          <p:cNvSpPr>
            <a:spLocks/>
          </p:cNvSpPr>
          <p:nvPr/>
        </p:nvSpPr>
        <p:spPr>
          <a:xfrm>
            <a:off x="231007" y="1709688"/>
            <a:ext cx="10204567" cy="3942464"/>
          </a:xfrm>
          <a:prstGeom prst="rect">
            <a:avLst/>
          </a:prstGeom>
        </p:spPr>
        <p:txBody>
          <a:bodyPr vert="horz" lIns="91440" tIns="45720" rIns="91440" bIns="45720" rtlCol="0" anchor="t">
            <a:normAutofit lnSpcReduction="10000"/>
          </a:bodyPr>
          <a:lstStyle/>
          <a:p>
            <a:pPr marL="301625" lvl="1" indent="-228600">
              <a:lnSpc>
                <a:spcPct val="90000"/>
              </a:lnSpc>
              <a:spcAft>
                <a:spcPts val="600"/>
              </a:spcAft>
              <a:buFont typeface="Arial" panose="020B0604020202020204" pitchFamily="34" charset="0"/>
              <a:buChar char="•"/>
            </a:pPr>
            <a:r>
              <a:rPr lang="en-US" sz="2000" b="1"/>
              <a:t>Infrastructure &amp; Endpoint Modernization:</a:t>
            </a:r>
            <a:r>
              <a:rPr lang="en-US" sz="2000"/>
              <a:t> Phasing out aging endpoints and transitioning to fully supported platforms (e.g., Windows 11) to systematically reduce network risk.</a:t>
            </a:r>
            <a:br>
              <a:rPr lang="en-US" sz="2000"/>
            </a:br>
            <a:endParaRPr lang="en-US" sz="2000"/>
          </a:p>
          <a:p>
            <a:pPr marL="301625" lvl="1" indent="-228600">
              <a:lnSpc>
                <a:spcPct val="90000"/>
              </a:lnSpc>
              <a:spcAft>
                <a:spcPts val="600"/>
              </a:spcAft>
              <a:buFont typeface="Arial" panose="020B0604020202020204" pitchFamily="34" charset="0"/>
              <a:buChar char="•"/>
            </a:pPr>
            <a:r>
              <a:rPr lang="en-US" sz="2000" b="1"/>
              <a:t>Workforce Skill Development:</a:t>
            </a:r>
            <a:r>
              <a:rPr lang="en-US" sz="2000"/>
              <a:t> </a:t>
            </a:r>
            <a:r>
              <a:rPr lang="en-US" sz="2000" b="1"/>
              <a:t>Workforce Skill Development:</a:t>
            </a:r>
            <a:r>
              <a:rPr lang="en-US" sz="2000"/>
              <a:t> An $82,000 dedicated training allocation ensures both IT and City staff maintain technical skills while supporting departments in adopting efficient tools. Additional employee development and supplemental training are coordinated through Human Resources. All staff are exposed to cybersecurity training exercises twice annually, supplemented by randomized testing throughout the year to reinforce best practices.</a:t>
            </a:r>
            <a:br>
              <a:rPr lang="en-US" sz="2000"/>
            </a:br>
            <a:endParaRPr lang="en-US" sz="2000"/>
          </a:p>
          <a:p>
            <a:pPr marL="301625" lvl="1" indent="-228600">
              <a:lnSpc>
                <a:spcPct val="90000"/>
              </a:lnSpc>
              <a:spcAft>
                <a:spcPts val="600"/>
              </a:spcAft>
              <a:buFont typeface="Arial" panose="020B0604020202020204" pitchFamily="34" charset="0"/>
              <a:buChar char="•"/>
            </a:pPr>
            <a:r>
              <a:rPr lang="en-US" sz="2000" b="1"/>
              <a:t>Disaster Recovery Posture:</a:t>
            </a:r>
            <a:r>
              <a:rPr lang="en-US" sz="2000"/>
              <a:t> While the City maintains adequate funding and infrastructure to address most disaster recovery scenarios, preparedness ultimately depends on strong governance and execution. This involves maintaining current Incident Response and Business Continuity Plans, coordinated by the CISO and Office of Emergency Management, and conducting regular exercises to ensure readiness. The budget sustains these critical activities. </a:t>
            </a:r>
          </a:p>
        </p:txBody>
      </p:sp>
      <p:grpSp>
        <p:nvGrpSpPr>
          <p:cNvPr id="53" name="Group 52">
            <a:extLst>
              <a:ext uri="{FF2B5EF4-FFF2-40B4-BE49-F238E27FC236}">
                <a16:creationId xmlns:a16="http://schemas.microsoft.com/office/drawing/2014/main" id="{9F933EE1-DDD2-0DFB-359B-BB3F3556C3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2DD0C5E2-D71A-4B4A-BA7B-05B767A4A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32CA6B8-92FE-82BB-895D-0A314CA56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5154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2"/>
          </p:nvPr>
        </p:nvSpPr>
        <p:spPr>
          <a:xfrm>
            <a:off x="319253" y="2053389"/>
            <a:ext cx="9901319" cy="2301698"/>
          </a:xfrm>
        </p:spPr>
        <p:txBody>
          <a:bodyPr>
            <a:normAutofit fontScale="92500" lnSpcReduction="10000"/>
          </a:bodyPr>
          <a:lstStyle/>
          <a:p>
            <a:pPr marL="0" indent="0">
              <a:buNone/>
            </a:pPr>
            <a:r>
              <a:rPr lang="en-US" sz="2000"/>
              <a:t>Considering the critical role that Information Technology plays in all aspects of businesses and governments, please share if this budget provides the necessary resources and funding to help your department with transforming city government to be more efficient, a “smart” city, and more community engaged.</a:t>
            </a:r>
          </a:p>
          <a:p>
            <a:pPr marL="0" indent="0">
              <a:buNone/>
            </a:pPr>
            <a:r>
              <a:rPr lang="en-US" sz="2000"/>
              <a:t> a. Share any plans for establishing any new apps that are more conducive to conducting business in various departments, as well as something that is user friendly for the public to use. </a:t>
            </a:r>
          </a:p>
          <a:p>
            <a:pPr marL="0" indent="0">
              <a:buNone/>
            </a:pPr>
            <a:r>
              <a:rPr lang="en-US" sz="2000"/>
              <a:t>b. Share the growth for city government in exploring options to be more efficient with using the latest technology such as language learning models (artificial intelligence), </a:t>
            </a:r>
            <a:r>
              <a:rPr lang="en-US" sz="2000" err="1"/>
              <a:t>etc</a:t>
            </a:r>
            <a:endParaRPr lang="en-US" sz="2400">
              <a:ea typeface="+mn-lt"/>
              <a:cs typeface="+mn-lt"/>
            </a:endParaRPr>
          </a:p>
          <a:p>
            <a:pPr marL="0" indent="0">
              <a:buNone/>
            </a:pPr>
            <a:endParaRPr lang="en-US" sz="2400">
              <a:ea typeface="+mn-lt"/>
              <a:cs typeface="+mn-lt"/>
            </a:endParaRPr>
          </a:p>
          <a:p>
            <a:pPr marL="0" indent="0">
              <a:buNone/>
            </a:pPr>
            <a:endParaRPr lang="en-US" b="0">
              <a:ea typeface="+mn-lt"/>
              <a:cs typeface="+mn-lt"/>
            </a:endParaRPr>
          </a:p>
          <a:p>
            <a:endParaRPr lang="en-US" b="0">
              <a:ea typeface="+mn-lt"/>
              <a:cs typeface="+mn-lt"/>
            </a:endParaRPr>
          </a:p>
        </p:txBody>
      </p:sp>
      <p:sp>
        <p:nvSpPr>
          <p:cNvPr id="2" name="Content Placeholder 2">
            <a:extLst>
              <a:ext uri="{FF2B5EF4-FFF2-40B4-BE49-F238E27FC236}">
                <a16:creationId xmlns:a16="http://schemas.microsoft.com/office/drawing/2014/main" id="{6E981DED-C4C0-4B1E-DA3D-1E89265103E8}"/>
              </a:ext>
            </a:extLst>
          </p:cNvPr>
          <p:cNvSpPr>
            <a:spLocks noGrp="1"/>
          </p:cNvSpPr>
          <p:nvPr>
            <p:ph sz="half" idx="13"/>
          </p:nvPr>
        </p:nvSpPr>
        <p:spPr>
          <a:xfrm>
            <a:off x="319253" y="1479301"/>
            <a:ext cx="8650576" cy="473825"/>
          </a:xfrm>
        </p:spPr>
        <p:txBody>
          <a:bodyPr vert="horz" lIns="91440" tIns="45720" rIns="91440" bIns="45720" rtlCol="0" anchor="t">
            <a:normAutofit fontScale="92500"/>
          </a:bodyPr>
          <a:lstStyle/>
          <a:p>
            <a:r>
              <a:rPr lang="en-US"/>
              <a:t>Question 3. Modernization and Smart Government Solutions</a:t>
            </a:r>
          </a:p>
        </p:txBody>
      </p:sp>
    </p:spTree>
    <p:extLst>
      <p:ext uri="{BB962C8B-B14F-4D97-AF65-F5344CB8AC3E}">
        <p14:creationId xmlns:p14="http://schemas.microsoft.com/office/powerpoint/2010/main" val="51062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183F3D-F530-78CE-D544-9BD6BCFF57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CC6A4E-5ECC-8048-68C0-4C9D4AF246DF}"/>
              </a:ext>
            </a:extLst>
          </p:cNvPr>
          <p:cNvSpPr>
            <a:spLocks/>
          </p:cNvSpPr>
          <p:nvPr/>
        </p:nvSpPr>
        <p:spPr>
          <a:xfrm>
            <a:off x="235818" y="1005840"/>
            <a:ext cx="9964095" cy="572704"/>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2800" b="1" kern="1200">
                <a:ea typeface="+mj-ea"/>
                <a:cs typeface="+mj-cs"/>
              </a:rPr>
              <a:t>Question 3 - Answer: </a:t>
            </a:r>
            <a:r>
              <a:rPr lang="en-US" sz="2800" b="1"/>
              <a:t>Modernization and Smart Government Solutions</a:t>
            </a:r>
            <a:endParaRPr lang="en-US" sz="2800" b="1" kern="1200">
              <a:ea typeface="+mj-ea"/>
              <a:cs typeface="+mj-cs"/>
            </a:endParaRPr>
          </a:p>
        </p:txBody>
      </p:sp>
      <p:sp>
        <p:nvSpPr>
          <p:cNvPr id="2" name="Content Placeholder 1">
            <a:extLst>
              <a:ext uri="{FF2B5EF4-FFF2-40B4-BE49-F238E27FC236}">
                <a16:creationId xmlns:a16="http://schemas.microsoft.com/office/drawing/2014/main" id="{C6D11F9D-D4B6-B09F-F835-3AB7898B0435}"/>
              </a:ext>
            </a:extLst>
          </p:cNvPr>
          <p:cNvSpPr>
            <a:spLocks/>
          </p:cNvSpPr>
          <p:nvPr/>
        </p:nvSpPr>
        <p:spPr>
          <a:xfrm>
            <a:off x="341296" y="1789898"/>
            <a:ext cx="10374318" cy="4050630"/>
          </a:xfrm>
          <a:prstGeom prst="rect">
            <a:avLst/>
          </a:prstGeom>
        </p:spPr>
        <p:txBody>
          <a:bodyPr vert="horz" lIns="91440" tIns="45720" rIns="91440" bIns="45720" rtlCol="0" anchor="t">
            <a:normAutofit/>
          </a:bodyPr>
          <a:lstStyle/>
          <a:p>
            <a:pPr marL="301625" lvl="1" indent="-228600">
              <a:lnSpc>
                <a:spcPct val="90000"/>
              </a:lnSpc>
              <a:spcAft>
                <a:spcPts val="600"/>
              </a:spcAft>
              <a:buFont typeface="Arial" panose="020B0604020202020204" pitchFamily="34" charset="0"/>
              <a:buChar char="•"/>
            </a:pPr>
            <a:r>
              <a:rPr lang="en-US" sz="2000"/>
              <a:t>The City continues to take a measured and strategic approach to AI adoption and remains on schedule with the timeline presented during last year’s budget address. We are currently concluding the discovery phase and will transition into planning and implementation beginning in May. The success of this initiative will depend on clearly defined use cases, targeted employee training, and the development of strong governance and policy frameworks to ensure responsible and effective integration into City operations.</a:t>
            </a:r>
            <a:br>
              <a:rPr lang="en-US" sz="2000"/>
            </a:br>
            <a:endParaRPr lang="en-US" sz="2000">
              <a:ea typeface="Calibri"/>
              <a:cs typeface="Calibri"/>
            </a:endParaRPr>
          </a:p>
          <a:p>
            <a:pPr marL="301625" lvl="1" indent="-228600" algn="just">
              <a:lnSpc>
                <a:spcPct val="90000"/>
              </a:lnSpc>
              <a:spcAft>
                <a:spcPts val="600"/>
              </a:spcAft>
              <a:buFont typeface="Arial" panose="020B0604020202020204" pitchFamily="34" charset="0"/>
              <a:buChar char="•"/>
            </a:pPr>
            <a:r>
              <a:rPr lang="en-US" sz="2000"/>
              <a:t>A City-wide mobile application initiative (“City App”) is currently in the discovery phase, aimed at enhancing citizen engagement and improving access to City services. An IT resource has been assigned to the Mayor’s Office to support requirements gathering, stakeholder coordination, and initial planning efforts. This initiative is focused on developing a user-friendly, centralized platform that will streamline how residents interact with City government while improving service delivery and communication.</a:t>
            </a:r>
            <a:endParaRPr lang="en-US" sz="2800">
              <a:ea typeface="Calibri" panose="020F0502020204030204"/>
              <a:cs typeface="Calibri" panose="020F0502020204030204"/>
            </a:endParaRPr>
          </a:p>
        </p:txBody>
      </p:sp>
      <p:grpSp>
        <p:nvGrpSpPr>
          <p:cNvPr id="53" name="Group 52">
            <a:extLst>
              <a:ext uri="{FF2B5EF4-FFF2-40B4-BE49-F238E27FC236}">
                <a16:creationId xmlns:a16="http://schemas.microsoft.com/office/drawing/2014/main" id="{6A2FF9E8-5B3D-38D9-EFE6-359200F81E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0277B47B-D815-F999-71EE-660B698D87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8E95D72A-207F-1A94-948F-84E1EBC21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3873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42D12-9D50-97A0-DAED-752117F4244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BB334C-8000-E62C-23AF-625AF083291C}"/>
              </a:ext>
            </a:extLst>
          </p:cNvPr>
          <p:cNvSpPr>
            <a:spLocks noGrp="1"/>
          </p:cNvSpPr>
          <p:nvPr>
            <p:ph sz="half" idx="2"/>
          </p:nvPr>
        </p:nvSpPr>
        <p:spPr>
          <a:xfrm>
            <a:off x="188911" y="1718470"/>
            <a:ext cx="10133367" cy="3495381"/>
          </a:xfrm>
        </p:spPr>
        <p:txBody>
          <a:bodyPr/>
          <a:lstStyle/>
          <a:p>
            <a:pPr marL="342900" marR="0" lvl="0" indent="-342900">
              <a:buSzPts val="1200"/>
              <a:buFont typeface="Times New Roman" panose="02020603050405020304" pitchFamily="18" charset="0"/>
              <a:buAutoNum type="arabicPeriod"/>
              <a:tabLst>
                <a:tab pos="304165" algn="l"/>
              </a:tabLst>
            </a:pPr>
            <a:r>
              <a:rPr lang="en-US" sz="2000" spc="0">
                <a:effectLst/>
                <a:latin typeface="Calibri"/>
                <a:ea typeface="Times New Roman" panose="02020603050405020304" pitchFamily="18" charset="0"/>
                <a:cs typeface="Calibri"/>
              </a:rPr>
              <a:t>Discuss</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any</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current</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vacant</a:t>
            </a:r>
            <a:r>
              <a:rPr lang="en-US" sz="2000" spc="-5">
                <a:effectLst/>
                <a:latin typeface="Calibri"/>
                <a:ea typeface="Times New Roman" panose="02020603050405020304" pitchFamily="18" charset="0"/>
                <a:cs typeface="Calibri"/>
              </a:rPr>
              <a:t> </a:t>
            </a:r>
            <a:r>
              <a:rPr lang="en-US" sz="2000" spc="-10">
                <a:effectLst/>
                <a:latin typeface="Calibri"/>
                <a:ea typeface="Times New Roman" panose="02020603050405020304" pitchFamily="18" charset="0"/>
                <a:cs typeface="Calibri"/>
              </a:rPr>
              <a:t>positions.</a:t>
            </a:r>
            <a:br>
              <a:rPr lang="en-US" sz="2000" spc="-10">
                <a:effectLst/>
                <a:latin typeface="Calibri"/>
                <a:ea typeface="Times New Roman" panose="02020603050405020304" pitchFamily="18" charset="0"/>
                <a:cs typeface="Calibri"/>
              </a:rPr>
            </a:br>
            <a:endParaRPr lang="en-US" sz="2000" spc="0">
              <a:effectLst/>
              <a:latin typeface="Calibri"/>
              <a:ea typeface="Times New Roman" panose="02020603050405020304" pitchFamily="18" charset="0"/>
              <a:cs typeface="Calibri"/>
            </a:endParaRPr>
          </a:p>
          <a:p>
            <a:pPr marL="914400" marR="0" lvl="1" indent="-457200">
              <a:buSzPts val="1200"/>
              <a:buFont typeface="+mj-lt"/>
              <a:buAutoNum type="alphaLcPeriod"/>
              <a:tabLst>
                <a:tab pos="989330" algn="l"/>
              </a:tabLst>
            </a:pPr>
            <a:r>
              <a:rPr lang="en-US" sz="2000"/>
              <a:t>Specify duration of the vacancy. </a:t>
            </a:r>
            <a:br>
              <a:rPr lang="en-US" sz="2000"/>
            </a:br>
            <a:endParaRPr lang="en-US" sz="2000"/>
          </a:p>
          <a:p>
            <a:pPr marL="914400" marR="0" lvl="1" indent="-457200">
              <a:buSzPts val="1200"/>
              <a:buFont typeface="+mj-lt"/>
              <a:buAutoNum type="alphaLcPeriod"/>
              <a:tabLst>
                <a:tab pos="989330" algn="l"/>
              </a:tabLst>
            </a:pPr>
            <a:r>
              <a:rPr lang="en-US" sz="2000"/>
              <a:t>b. Specify timeframe for filling position. </a:t>
            </a:r>
            <a:br>
              <a:rPr lang="en-US" sz="2000"/>
            </a:br>
            <a:endParaRPr lang="en-US" sz="2000"/>
          </a:p>
          <a:p>
            <a:pPr marL="914400" marR="0" lvl="1" indent="-457200">
              <a:buSzPts val="1200"/>
              <a:buFont typeface="+mj-lt"/>
              <a:buAutoNum type="alphaLcPeriod"/>
              <a:tabLst>
                <a:tab pos="989330" algn="l"/>
              </a:tabLst>
            </a:pPr>
            <a:r>
              <a:rPr lang="en-US" sz="2000"/>
              <a:t>c. Specify impact to department due to the length of the vacancy. </a:t>
            </a:r>
            <a:r>
              <a:rPr lang="en-US" sz="2000" err="1"/>
              <a:t>i</a:t>
            </a:r>
            <a:r>
              <a:rPr lang="en-US" sz="2000"/>
              <a:t>. Any impact to Overtime, Consultants, Temps, etc. </a:t>
            </a:r>
            <a:br>
              <a:rPr lang="en-US" sz="2000"/>
            </a:br>
            <a:endParaRPr lang="en-US" sz="2000"/>
          </a:p>
          <a:p>
            <a:pPr marL="914400" marR="0" lvl="1" indent="-457200">
              <a:buSzPts val="1200"/>
              <a:buFont typeface="+mj-lt"/>
              <a:buAutoNum type="alphaLcPeriod"/>
              <a:tabLst>
                <a:tab pos="989330" algn="l"/>
              </a:tabLst>
            </a:pPr>
            <a:r>
              <a:rPr lang="en-US" sz="2000"/>
              <a:t>d. Specify if Residency has any impact with filling the vacancies.</a:t>
            </a:r>
            <a:endParaRPr lang="en-US">
              <a:ea typeface="+mn-lt"/>
              <a:cs typeface="+mn-lt"/>
            </a:endParaRPr>
          </a:p>
          <a:p>
            <a:pPr marL="0" indent="0">
              <a:buNone/>
            </a:pP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6B4C5C2B-6204-EDAF-4683-C82DF230564B}"/>
              </a:ext>
            </a:extLst>
          </p:cNvPr>
          <p:cNvSpPr>
            <a:spLocks noGrp="1"/>
          </p:cNvSpPr>
          <p:nvPr>
            <p:ph sz="half" idx="13"/>
          </p:nvPr>
        </p:nvSpPr>
        <p:spPr>
          <a:xfrm>
            <a:off x="188911" y="1188720"/>
            <a:ext cx="9499794" cy="467141"/>
          </a:xfrm>
        </p:spPr>
        <p:txBody>
          <a:bodyPr>
            <a:normAutofit lnSpcReduction="10000"/>
          </a:bodyPr>
          <a:lstStyle/>
          <a:p>
            <a:r>
              <a:rPr lang="en-US"/>
              <a:t>Question 4.  Vacant Positions</a:t>
            </a:r>
          </a:p>
        </p:txBody>
      </p:sp>
    </p:spTree>
    <p:extLst>
      <p:ext uri="{BB962C8B-B14F-4D97-AF65-F5344CB8AC3E}">
        <p14:creationId xmlns:p14="http://schemas.microsoft.com/office/powerpoint/2010/main" val="1022653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755ED6-5A1E-9636-16B2-E83C85F485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C14E8-D5DC-B438-8B83-3FB5A670FDBB}"/>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4 - Answer: Vacant Positions</a:t>
            </a:r>
          </a:p>
        </p:txBody>
      </p:sp>
      <p:grpSp>
        <p:nvGrpSpPr>
          <p:cNvPr id="53" name="Group 52">
            <a:extLst>
              <a:ext uri="{FF2B5EF4-FFF2-40B4-BE49-F238E27FC236}">
                <a16:creationId xmlns:a16="http://schemas.microsoft.com/office/drawing/2014/main" id="{9E533F6B-7E29-C5BE-9193-A0E7BC5ACA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8D69F3C3-3074-FF8C-5DF4-6FFCD3B0C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46BD779-571E-5514-CA4A-D691BCBAB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Table 3">
            <a:extLst>
              <a:ext uri="{FF2B5EF4-FFF2-40B4-BE49-F238E27FC236}">
                <a16:creationId xmlns:a16="http://schemas.microsoft.com/office/drawing/2014/main" id="{21D3B9ED-1538-F3E8-7287-655E3661E1F2}"/>
              </a:ext>
            </a:extLst>
          </p:cNvPr>
          <p:cNvGraphicFramePr>
            <a:graphicFrameLocks noGrp="1"/>
          </p:cNvGraphicFramePr>
          <p:nvPr>
            <p:extLst>
              <p:ext uri="{D42A27DB-BD31-4B8C-83A1-F6EECF244321}">
                <p14:modId xmlns:p14="http://schemas.microsoft.com/office/powerpoint/2010/main" val="2764520295"/>
              </p:ext>
            </p:extLst>
          </p:nvPr>
        </p:nvGraphicFramePr>
        <p:xfrm>
          <a:off x="810649" y="1956392"/>
          <a:ext cx="9633097" cy="1472608"/>
        </p:xfrm>
        <a:graphic>
          <a:graphicData uri="http://schemas.openxmlformats.org/drawingml/2006/table">
            <a:tbl>
              <a:tblPr firstRow="1" bandRow="1">
                <a:tableStyleId>{5C22544A-7EE6-4342-B048-85BDC9FD1C3A}</a:tableStyleId>
              </a:tblPr>
              <a:tblGrid>
                <a:gridCol w="3842038">
                  <a:extLst>
                    <a:ext uri="{9D8B030D-6E8A-4147-A177-3AD203B41FA5}">
                      <a16:colId xmlns:a16="http://schemas.microsoft.com/office/drawing/2014/main" val="2510507239"/>
                    </a:ext>
                  </a:extLst>
                </a:gridCol>
                <a:gridCol w="2580027">
                  <a:extLst>
                    <a:ext uri="{9D8B030D-6E8A-4147-A177-3AD203B41FA5}">
                      <a16:colId xmlns:a16="http://schemas.microsoft.com/office/drawing/2014/main" val="3404754925"/>
                    </a:ext>
                  </a:extLst>
                </a:gridCol>
                <a:gridCol w="3211032">
                  <a:extLst>
                    <a:ext uri="{9D8B030D-6E8A-4147-A177-3AD203B41FA5}">
                      <a16:colId xmlns:a16="http://schemas.microsoft.com/office/drawing/2014/main" val="3572887250"/>
                    </a:ext>
                  </a:extLst>
                </a:gridCol>
              </a:tblGrid>
              <a:tr h="486366">
                <a:tc>
                  <a:txBody>
                    <a:bodyPr/>
                    <a:lstStyle/>
                    <a:p>
                      <a:r>
                        <a:rPr lang="en-US" sz="2000"/>
                        <a:t>Position Title </a:t>
                      </a:r>
                    </a:p>
                  </a:txBody>
                  <a:tcPr/>
                </a:tc>
                <a:tc>
                  <a:txBody>
                    <a:bodyPr/>
                    <a:lstStyle/>
                    <a:p>
                      <a:pPr algn="ctr"/>
                      <a:r>
                        <a:rPr lang="en-US" sz="2000"/>
                        <a:t>Vacancy Duration</a:t>
                      </a:r>
                    </a:p>
                  </a:txBody>
                  <a:tcPr/>
                </a:tc>
                <a:tc>
                  <a:txBody>
                    <a:bodyPr/>
                    <a:lstStyle/>
                    <a:p>
                      <a:pPr algn="ctr"/>
                      <a:r>
                        <a:rPr lang="en-US" sz="2000"/>
                        <a:t>Status</a:t>
                      </a:r>
                    </a:p>
                  </a:txBody>
                  <a:tcPr/>
                </a:tc>
                <a:extLst>
                  <a:ext uri="{0D108BD9-81ED-4DB2-BD59-A6C34878D82A}">
                    <a16:rowId xmlns:a16="http://schemas.microsoft.com/office/drawing/2014/main" val="31735183"/>
                  </a:ext>
                </a:extLst>
              </a:tr>
              <a:tr h="493121">
                <a:tc>
                  <a:txBody>
                    <a:bodyPr/>
                    <a:lstStyle/>
                    <a:p>
                      <a:r>
                        <a:rPr lang="en-US" sz="2000"/>
                        <a:t>IT Operations Manager </a:t>
                      </a:r>
                    </a:p>
                  </a:txBody>
                  <a:tcPr/>
                </a:tc>
                <a:tc>
                  <a:txBody>
                    <a:bodyPr/>
                    <a:lstStyle/>
                    <a:p>
                      <a:pPr algn="ctr"/>
                      <a:r>
                        <a:rPr lang="en-US" sz="2000"/>
                        <a:t>6 Weeks</a:t>
                      </a:r>
                    </a:p>
                  </a:txBody>
                  <a:tcPr/>
                </a:tc>
                <a:tc>
                  <a:txBody>
                    <a:bodyPr/>
                    <a:lstStyle/>
                    <a:p>
                      <a:pPr algn="ctr"/>
                      <a:r>
                        <a:rPr lang="en-US" sz="2000"/>
                        <a:t>Creating Job Description</a:t>
                      </a:r>
                    </a:p>
                  </a:txBody>
                  <a:tcPr/>
                </a:tc>
                <a:extLst>
                  <a:ext uri="{0D108BD9-81ED-4DB2-BD59-A6C34878D82A}">
                    <a16:rowId xmlns:a16="http://schemas.microsoft.com/office/drawing/2014/main" val="4098045368"/>
                  </a:ext>
                </a:extLst>
              </a:tr>
              <a:tr h="493121">
                <a:tc>
                  <a:txBody>
                    <a:bodyPr/>
                    <a:lstStyle/>
                    <a:p>
                      <a:r>
                        <a:rPr lang="en-US" sz="2000"/>
                        <a:t>Information Desktop Engineer</a:t>
                      </a:r>
                    </a:p>
                  </a:txBody>
                  <a:tcPr/>
                </a:tc>
                <a:tc>
                  <a:txBody>
                    <a:bodyPr/>
                    <a:lstStyle/>
                    <a:p>
                      <a:pPr algn="ctr"/>
                      <a:r>
                        <a:rPr lang="en-US" sz="2000"/>
                        <a:t>14 Weeks </a:t>
                      </a:r>
                    </a:p>
                  </a:txBody>
                  <a:tcPr/>
                </a:tc>
                <a:tc>
                  <a:txBody>
                    <a:bodyPr/>
                    <a:lstStyle/>
                    <a:p>
                      <a:pPr algn="ctr"/>
                      <a:r>
                        <a:rPr lang="en-US" sz="2000"/>
                        <a:t>Performing Analysis</a:t>
                      </a:r>
                    </a:p>
                  </a:txBody>
                  <a:tcPr/>
                </a:tc>
                <a:extLst>
                  <a:ext uri="{0D108BD9-81ED-4DB2-BD59-A6C34878D82A}">
                    <a16:rowId xmlns:a16="http://schemas.microsoft.com/office/drawing/2014/main" val="4049430657"/>
                  </a:ext>
                </a:extLst>
              </a:tr>
            </a:tbl>
          </a:graphicData>
        </a:graphic>
      </p:graphicFrame>
      <p:sp>
        <p:nvSpPr>
          <p:cNvPr id="6" name="TextBox 5">
            <a:extLst>
              <a:ext uri="{FF2B5EF4-FFF2-40B4-BE49-F238E27FC236}">
                <a16:creationId xmlns:a16="http://schemas.microsoft.com/office/drawing/2014/main" id="{5546BCC2-9A94-239C-D786-8AF483A3344B}"/>
              </a:ext>
            </a:extLst>
          </p:cNvPr>
          <p:cNvSpPr txBox="1"/>
          <p:nvPr/>
        </p:nvSpPr>
        <p:spPr>
          <a:xfrm>
            <a:off x="359482" y="3528732"/>
            <a:ext cx="10749516" cy="3148554"/>
          </a:xfrm>
          <a:prstGeom prst="rect">
            <a:avLst/>
          </a:prstGeom>
          <a:noFill/>
        </p:spPr>
        <p:txBody>
          <a:bodyPr wrap="square" lIns="91440" tIns="45720" rIns="91440" bIns="45720" anchor="t">
            <a:spAutoFit/>
          </a:bodyPr>
          <a:lstStyle/>
          <a:p>
            <a:pPr marL="301625" lvl="1" indent="-228600">
              <a:lnSpc>
                <a:spcPct val="90000"/>
              </a:lnSpc>
              <a:spcAft>
                <a:spcPts val="600"/>
              </a:spcAft>
              <a:buFont typeface="Arial" panose="020B0604020202020204" pitchFamily="34" charset="0"/>
              <a:buChar char="•"/>
            </a:pPr>
            <a:r>
              <a:rPr lang="en-US"/>
              <a:t>The IT Operations Manager position is newly created, so there has been no direct operational impact from its vacancy. However, because it replaces the former Graphic Design Manager role, staff initially experienced minor internal challenges with routing design and media requests while adjusting to temporary responsibilities. These issues are expected to stabilize once a new Graphics/Media Design consultant is hired.</a:t>
            </a:r>
            <a:br>
              <a:rPr lang="en-US" sz="2000"/>
            </a:br>
            <a:endParaRPr lang="en-US" sz="2000"/>
          </a:p>
          <a:p>
            <a:pPr marL="301625" lvl="1" indent="-228600" algn="just">
              <a:lnSpc>
                <a:spcPct val="90000"/>
              </a:lnSpc>
              <a:spcAft>
                <a:spcPts val="600"/>
              </a:spcAft>
              <a:buFont typeface="Arial" panose="020B0604020202020204" pitchFamily="34" charset="0"/>
              <a:buChar char="•"/>
            </a:pPr>
            <a:r>
              <a:rPr lang="en-US"/>
              <a:t>The vacancy in the Information Desktop Engineer position has had a significant impact on Helpdesk operations, particularly during major initiatives such as the Windows 10 replacement project. Recruitment has been difficult, as several strong candidates withdrew due to salary limitations and residency requirements. We are actively working with OMB and HR to analyze the position and determine appropriate adjustments.</a:t>
            </a:r>
          </a:p>
          <a:p>
            <a:pPr marL="301625" lvl="1" indent="-228600" algn="just">
              <a:lnSpc>
                <a:spcPct val="90000"/>
              </a:lnSpc>
              <a:spcAft>
                <a:spcPts val="600"/>
              </a:spcAft>
              <a:buFont typeface="Arial" panose="020B0604020202020204" pitchFamily="34" charset="0"/>
              <a:buChar char="•"/>
            </a:pPr>
            <a:endParaRPr lang="en-US" sz="2000"/>
          </a:p>
          <a:p>
            <a:pPr marL="301625" lvl="1" indent="-228600" algn="just">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2127353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A6551-B922-3262-6BFA-499C70CAE6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2AFCA6-14AC-D015-C2DF-D4AE7C30799D}"/>
              </a:ext>
            </a:extLst>
          </p:cNvPr>
          <p:cNvSpPr>
            <a:spLocks noGrp="1"/>
          </p:cNvSpPr>
          <p:nvPr>
            <p:ph sz="half" idx="2"/>
          </p:nvPr>
        </p:nvSpPr>
        <p:spPr>
          <a:xfrm>
            <a:off x="188911" y="2019259"/>
            <a:ext cx="10243656" cy="4518065"/>
          </a:xfrm>
        </p:spPr>
        <p:txBody>
          <a:bodyPr/>
          <a:lstStyle/>
          <a:p>
            <a:pPr marL="0" indent="0">
              <a:buNone/>
            </a:pPr>
            <a:r>
              <a:rPr lang="en-US" sz="2000">
                <a:ea typeface="+mn-lt"/>
                <a:cs typeface="+mn-lt"/>
              </a:rPr>
              <a:t>Discuss any proposed changes to positions (new positions, deleted positions, upgrade, realignment, transition, downgrade, title change, salary changes, etc.).</a:t>
            </a:r>
          </a:p>
          <a:p>
            <a:pPr marL="0" indent="0">
              <a:buNone/>
            </a:pPr>
            <a:endParaRPr lang="en-US" sz="2000">
              <a:ea typeface="+mn-lt"/>
              <a:cs typeface="+mn-lt"/>
            </a:endParaRPr>
          </a:p>
          <a:p>
            <a:pPr marL="0" indent="0">
              <a:buNone/>
            </a:pPr>
            <a:r>
              <a:rPr lang="en-US" sz="2000"/>
              <a:t>A. Mid-year budget amendment. </a:t>
            </a:r>
            <a:endParaRPr lang="en-US" sz="2000">
              <a:ea typeface="+mn-lt"/>
              <a:cs typeface="+mn-lt"/>
            </a:endParaRPr>
          </a:p>
          <a:p>
            <a:pPr marL="0" indent="0">
              <a:buNone/>
            </a:pPr>
            <a:endParaRPr lang="en-US">
              <a:ea typeface="+mn-lt"/>
              <a:cs typeface="+mn-lt"/>
            </a:endParaRPr>
          </a:p>
          <a:p>
            <a:endParaRPr lang="en-US"/>
          </a:p>
        </p:txBody>
      </p:sp>
      <p:sp>
        <p:nvSpPr>
          <p:cNvPr id="3" name="Content Placeholder 2">
            <a:extLst>
              <a:ext uri="{FF2B5EF4-FFF2-40B4-BE49-F238E27FC236}">
                <a16:creationId xmlns:a16="http://schemas.microsoft.com/office/drawing/2014/main" id="{DCC7D0B9-AD3E-D03B-6139-CB4D2B74069A}"/>
              </a:ext>
            </a:extLst>
          </p:cNvPr>
          <p:cNvSpPr>
            <a:spLocks noGrp="1"/>
          </p:cNvSpPr>
          <p:nvPr>
            <p:ph sz="half" idx="13"/>
          </p:nvPr>
        </p:nvSpPr>
        <p:spPr>
          <a:xfrm>
            <a:off x="188911" y="1479483"/>
            <a:ext cx="9499794" cy="467141"/>
          </a:xfrm>
        </p:spPr>
        <p:txBody>
          <a:bodyPr>
            <a:normAutofit lnSpcReduction="10000"/>
          </a:bodyPr>
          <a:lstStyle/>
          <a:p>
            <a:r>
              <a:rPr lang="en-US"/>
              <a:t>Question 5.  Changes to Positions</a:t>
            </a:r>
          </a:p>
        </p:txBody>
      </p:sp>
    </p:spTree>
    <p:extLst>
      <p:ext uri="{BB962C8B-B14F-4D97-AF65-F5344CB8AC3E}">
        <p14:creationId xmlns:p14="http://schemas.microsoft.com/office/powerpoint/2010/main" val="1599234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C25E7-155E-A961-A306-52855EAB0E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B23B13-0554-2656-A94D-71E592642CA4}"/>
              </a:ext>
            </a:extLst>
          </p:cNvPr>
          <p:cNvSpPr>
            <a:spLocks/>
          </p:cNvSpPr>
          <p:nvPr/>
        </p:nvSpPr>
        <p:spPr>
          <a:xfrm>
            <a:off x="235819" y="1146208"/>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5 - Answer</a:t>
            </a:r>
            <a:r>
              <a:rPr lang="en-US" sz="2800" b="1">
                <a:ea typeface="+mj-ea"/>
                <a:cs typeface="+mj-cs"/>
              </a:rPr>
              <a:t>:</a:t>
            </a:r>
            <a:r>
              <a:rPr lang="en-US" sz="2800" b="1" kern="1200">
                <a:ea typeface="+mj-ea"/>
                <a:cs typeface="+mj-cs"/>
              </a:rPr>
              <a:t> Changes to Positions</a:t>
            </a:r>
          </a:p>
        </p:txBody>
      </p:sp>
      <p:sp>
        <p:nvSpPr>
          <p:cNvPr id="2" name="Content Placeholder 1">
            <a:extLst>
              <a:ext uri="{FF2B5EF4-FFF2-40B4-BE49-F238E27FC236}">
                <a16:creationId xmlns:a16="http://schemas.microsoft.com/office/drawing/2014/main" id="{E308E594-1CD2-622F-5A6A-C5B55BBD0A8B}"/>
              </a:ext>
            </a:extLst>
          </p:cNvPr>
          <p:cNvSpPr>
            <a:spLocks/>
          </p:cNvSpPr>
          <p:nvPr/>
        </p:nvSpPr>
        <p:spPr>
          <a:xfrm>
            <a:off x="231007" y="1920240"/>
            <a:ext cx="11240702" cy="4061068"/>
          </a:xfrm>
          <a:prstGeom prst="rect">
            <a:avLst/>
          </a:prstGeom>
        </p:spPr>
        <p:txBody>
          <a:bodyPr vert="horz" lIns="91440" tIns="45720" rIns="91440" bIns="45720" rtlCol="0" anchor="t">
            <a:normAutofit/>
          </a:bodyPr>
          <a:lstStyle/>
          <a:p>
            <a:pPr marL="415925" lvl="1" indent="-342900">
              <a:lnSpc>
                <a:spcPct val="90000"/>
              </a:lnSpc>
              <a:spcAft>
                <a:spcPts val="600"/>
              </a:spcAft>
              <a:buFont typeface="Arial" panose="020B0604020202020204" pitchFamily="34" charset="0"/>
              <a:buChar char="•"/>
            </a:pPr>
            <a:r>
              <a:rPr lang="en-US" sz="2000"/>
              <a:t>The Department has one positional change. The </a:t>
            </a:r>
            <a:r>
              <a:rPr lang="en-US" sz="2000" b="1"/>
              <a:t>Information Helpdesk Engineer</a:t>
            </a:r>
            <a:r>
              <a:rPr lang="en-US" sz="2000"/>
              <a:t> role is currently under review to ensure it is properly aligned with the support needs of Public Safety.</a:t>
            </a:r>
            <a:br>
              <a:rPr lang="en-US" sz="2000"/>
            </a:br>
            <a:endParaRPr lang="en-US" sz="2000">
              <a:ea typeface="Calibri" panose="020F0502020204030204"/>
              <a:cs typeface="Calibri" panose="020F0502020204030204"/>
            </a:endParaRPr>
          </a:p>
          <a:p>
            <a:pPr marL="301625" lvl="1" indent="-228600">
              <a:lnSpc>
                <a:spcPct val="90000"/>
              </a:lnSpc>
              <a:spcAft>
                <a:spcPts val="600"/>
              </a:spcAft>
              <a:buFont typeface="Arial" panose="020B0604020202020204" pitchFamily="34" charset="0"/>
              <a:buChar char="•"/>
            </a:pPr>
            <a:r>
              <a:rPr lang="en-US" sz="2000"/>
              <a:t>To better support the operational needs of the City’s IT Department, the former Graphic Design Manager position was reclassified as the Operations Manager during the last budget amendment. Once filled, this position will oversee the daily technical operations of the entire department, rather than focusing solely on the Mapping and Graphics unit.</a:t>
            </a:r>
            <a:br>
              <a:rPr lang="en-US" sz="2000"/>
            </a:br>
            <a:endParaRPr lang="en-US" sz="2000"/>
          </a:p>
          <a:p>
            <a:pPr marL="301625" lvl="1" indent="-228600">
              <a:lnSpc>
                <a:spcPct val="90000"/>
              </a:lnSpc>
              <a:spcAft>
                <a:spcPts val="600"/>
              </a:spcAft>
              <a:buFont typeface="Arial" panose="020B0604020202020204" pitchFamily="34" charset="0"/>
              <a:buChar char="•"/>
            </a:pPr>
            <a:r>
              <a:rPr lang="en-US" sz="2000">
                <a:ea typeface="Calibri" panose="020F0502020204030204"/>
                <a:cs typeface="Calibri" panose="020F0502020204030204"/>
              </a:rPr>
              <a:t>The Department is currently conducting interviews for the Web and Media Design Consultant role, with the selected candidate set to begin work in early May.  </a:t>
            </a:r>
          </a:p>
        </p:txBody>
      </p:sp>
      <p:grpSp>
        <p:nvGrpSpPr>
          <p:cNvPr id="53" name="Group 52">
            <a:extLst>
              <a:ext uri="{FF2B5EF4-FFF2-40B4-BE49-F238E27FC236}">
                <a16:creationId xmlns:a16="http://schemas.microsoft.com/office/drawing/2014/main" id="{C73B408E-84C1-1823-AD6A-4A55EF9FA1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9A33C36E-4ECC-BB41-47D0-E0DEC24C66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034CF4F-63B1-0792-108B-021B8066D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86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18469"/>
            <a:ext cx="10983479" cy="4965359"/>
          </a:xfrm>
        </p:spPr>
        <p:txBody>
          <a:bodyPr/>
          <a:lstStyle/>
          <a:p>
            <a:pPr marL="0" indent="0">
              <a:buNone/>
            </a:pPr>
            <a:r>
              <a:rPr lang="en-US" sz="2000"/>
              <a:t>Discuss the impact of </a:t>
            </a:r>
            <a:r>
              <a:rPr lang="en-US" sz="2000" b="1"/>
              <a:t>~$2.2M budgeted for Professional Fees</a:t>
            </a:r>
            <a:r>
              <a:rPr lang="en-US" sz="2000"/>
              <a:t> (Consultants, Temps, Storage Retention), considering the proposed budget for staffing and benefits total </a:t>
            </a:r>
            <a:r>
              <a:rPr lang="en-US" sz="2000" b="1"/>
              <a:t>$2.5M</a:t>
            </a:r>
          </a:p>
          <a:p>
            <a:pPr marL="0" indent="0">
              <a:buNone/>
            </a:pPr>
            <a:endParaRPr lang="en-US" sz="2000" b="1"/>
          </a:p>
          <a:p>
            <a:pPr marL="514350" indent="-514350">
              <a:buAutoNum type="alphaLcPeriod"/>
            </a:pPr>
            <a:r>
              <a:rPr lang="en-US" sz="2000"/>
              <a:t>Specify any funding set aside for services for creation of flyers, etc. that was previously done in-house.</a:t>
            </a:r>
            <a:endParaRPr lang="en-US" sz="2000">
              <a:ea typeface="Calibri" panose="020F0502020204030204"/>
              <a:cs typeface="Calibri" panose="020F0502020204030204"/>
            </a:endParaRPr>
          </a:p>
          <a:p>
            <a:pPr marL="514350" indent="-514350">
              <a:buAutoNum type="alphaLcPeriod"/>
            </a:pPr>
            <a:r>
              <a:rPr lang="en-US" sz="2000"/>
              <a:t>Specify if any vendors are DBE’s.</a:t>
            </a:r>
          </a:p>
          <a:p>
            <a:pPr marL="514350" indent="-514350">
              <a:buAutoNum type="alphaLcPeriod"/>
            </a:pPr>
            <a:r>
              <a:rPr lang="en-US" sz="2000"/>
              <a:t>Specify the length of all consultant contracts, cost per year, and number of years City has been engaged</a:t>
            </a:r>
            <a:r>
              <a:rPr lang="en-US" sz="2000">
                <a:ea typeface="Calibri" panose="020F0502020204030204"/>
                <a:cs typeface="Calibri" panose="020F0502020204030204"/>
              </a:rPr>
              <a:t>. </a:t>
            </a:r>
          </a:p>
          <a:p>
            <a:pPr marL="514350" indent="-514350">
              <a:buAutoNum type="alphaLcPeriod"/>
            </a:pPr>
            <a:r>
              <a:rPr lang="en-US" sz="2000"/>
              <a:t>Share the ROI for outsourcing by using an entity such as Diamond Technologies, versus having work done internally</a:t>
            </a:r>
            <a:endParaRPr lang="en-US" sz="2000">
              <a:ea typeface="Calibri" panose="020F0502020204030204"/>
              <a:cs typeface="Calibri" panose="020F0502020204030204"/>
            </a:endParaRPr>
          </a:p>
          <a:p>
            <a:pPr marL="0" indent="0">
              <a:buNone/>
            </a:pPr>
            <a:endParaRPr lang="en-US" sz="2000" b="1"/>
          </a:p>
          <a:p>
            <a:pPr marL="0" indent="0">
              <a:buNone/>
            </a:pPr>
            <a:endParaRPr lang="en-US" sz="2000" b="1">
              <a:ea typeface="Calibri" panose="020F0502020204030204"/>
              <a:cs typeface="Calibri" panose="020F0502020204030204"/>
            </a:endParaRPr>
          </a:p>
          <a:p>
            <a:pPr marL="0" indent="0">
              <a:buNone/>
            </a:pPr>
            <a:endParaRPr lang="en-US" sz="2000" b="1">
              <a:ea typeface="Calibri" panose="020F0502020204030204"/>
              <a:cs typeface="Calibri" panose="020F0502020204030204"/>
            </a:endParaRPr>
          </a:p>
          <a:p>
            <a:pPr marL="0" indent="0">
              <a:buNone/>
            </a:pPr>
            <a:endParaRPr lang="en-US" b="1">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a:t>Question 6. Professional Fees</a:t>
            </a:r>
          </a:p>
        </p:txBody>
      </p:sp>
    </p:spTree>
    <p:extLst>
      <p:ext uri="{BB962C8B-B14F-4D97-AF65-F5344CB8AC3E}">
        <p14:creationId xmlns:p14="http://schemas.microsoft.com/office/powerpoint/2010/main" val="2444876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a:extLst>
              <a:ext uri="{FF2B5EF4-FFF2-40B4-BE49-F238E27FC236}">
                <a16:creationId xmlns:a16="http://schemas.microsoft.com/office/drawing/2014/main" id="{EEE8F999-4F9F-C77D-006A-EBAB29365752}"/>
              </a:ext>
            </a:extLst>
          </p:cNvPr>
          <p:cNvGraphicFramePr>
            <a:graphicFrameLocks noGrp="1"/>
          </p:cNvGraphicFramePr>
          <p:nvPr>
            <p:ph sz="half" idx="2"/>
          </p:nvPr>
        </p:nvGraphicFramePr>
        <p:xfrm>
          <a:off x="369664" y="1995386"/>
          <a:ext cx="10946346" cy="4546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67030"/>
            <a:ext cx="8534399" cy="828356"/>
          </a:xfrm>
        </p:spPr>
        <p:txBody>
          <a:bodyPr vert="horz" lIns="91440" tIns="45720" rIns="91440" bIns="45720" rtlCol="0" anchor="t">
            <a:normAutofit/>
          </a:bodyPr>
          <a:lstStyle/>
          <a:p>
            <a:r>
              <a:rPr lang="en-US"/>
              <a:t>Question 6 – Answer: Professional Fees</a:t>
            </a:r>
          </a:p>
        </p:txBody>
      </p:sp>
    </p:spTree>
    <p:extLst>
      <p:ext uri="{BB962C8B-B14F-4D97-AF65-F5344CB8AC3E}">
        <p14:creationId xmlns:p14="http://schemas.microsoft.com/office/powerpoint/2010/main" val="1571929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p:txBody>
          <a:bodyPr>
            <a:normAutofit/>
          </a:bodyPr>
          <a:lstStyle/>
          <a:p>
            <a:endParaRPr lang="en-US"/>
          </a:p>
          <a:p>
            <a:pPr marL="457200" lvl="1" indent="0">
              <a:buNone/>
            </a:pPr>
            <a:r>
              <a:rPr lang="en-US"/>
              <a:t>  </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224849"/>
            <a:ext cx="8534399" cy="497498"/>
          </a:xfrm>
        </p:spPr>
        <p:txBody>
          <a:bodyPr>
            <a:normAutofit/>
          </a:bodyPr>
          <a:lstStyle/>
          <a:p>
            <a:r>
              <a:rPr lang="en-US"/>
              <a:t>Question 6 – Answer: Professional Fees</a:t>
            </a:r>
          </a:p>
        </p:txBody>
      </p:sp>
      <p:graphicFrame>
        <p:nvGraphicFramePr>
          <p:cNvPr id="8" name="Table 7">
            <a:extLst>
              <a:ext uri="{FF2B5EF4-FFF2-40B4-BE49-F238E27FC236}">
                <a16:creationId xmlns:a16="http://schemas.microsoft.com/office/drawing/2014/main" id="{82C34703-550C-4A06-0BB2-FFEFAD07257C}"/>
              </a:ext>
            </a:extLst>
          </p:cNvPr>
          <p:cNvGraphicFramePr>
            <a:graphicFrameLocks noGrp="1"/>
          </p:cNvGraphicFramePr>
          <p:nvPr>
            <p:extLst>
              <p:ext uri="{D42A27DB-BD31-4B8C-83A1-F6EECF244321}">
                <p14:modId xmlns:p14="http://schemas.microsoft.com/office/powerpoint/2010/main" val="3389694086"/>
              </p:ext>
            </p:extLst>
          </p:nvPr>
        </p:nvGraphicFramePr>
        <p:xfrm>
          <a:off x="401594" y="1822621"/>
          <a:ext cx="11491019" cy="3157943"/>
        </p:xfrm>
        <a:graphic>
          <a:graphicData uri="http://schemas.openxmlformats.org/drawingml/2006/table">
            <a:tbl>
              <a:tblPr firstRow="1" bandRow="1">
                <a:tableStyleId>{7DF18680-E054-41AD-8BC1-D1AEF772440D}</a:tableStyleId>
              </a:tblPr>
              <a:tblGrid>
                <a:gridCol w="4185449">
                  <a:extLst>
                    <a:ext uri="{9D8B030D-6E8A-4147-A177-3AD203B41FA5}">
                      <a16:colId xmlns:a16="http://schemas.microsoft.com/office/drawing/2014/main" val="2122541054"/>
                    </a:ext>
                  </a:extLst>
                </a:gridCol>
                <a:gridCol w="1829261">
                  <a:extLst>
                    <a:ext uri="{9D8B030D-6E8A-4147-A177-3AD203B41FA5}">
                      <a16:colId xmlns:a16="http://schemas.microsoft.com/office/drawing/2014/main" val="2183562421"/>
                    </a:ext>
                  </a:extLst>
                </a:gridCol>
                <a:gridCol w="2239921">
                  <a:extLst>
                    <a:ext uri="{9D8B030D-6E8A-4147-A177-3AD203B41FA5}">
                      <a16:colId xmlns:a16="http://schemas.microsoft.com/office/drawing/2014/main" val="1584001304"/>
                    </a:ext>
                  </a:extLst>
                </a:gridCol>
                <a:gridCol w="3236388">
                  <a:extLst>
                    <a:ext uri="{9D8B030D-6E8A-4147-A177-3AD203B41FA5}">
                      <a16:colId xmlns:a16="http://schemas.microsoft.com/office/drawing/2014/main" val="1859716000"/>
                    </a:ext>
                  </a:extLst>
                </a:gridCol>
              </a:tblGrid>
              <a:tr h="635021">
                <a:tc>
                  <a:txBody>
                    <a:bodyPr/>
                    <a:lstStyle/>
                    <a:p>
                      <a:pPr lvl="0" algn="ctr">
                        <a:lnSpc>
                          <a:spcPct val="100000"/>
                        </a:lnSpc>
                        <a:spcBef>
                          <a:spcPts val="0"/>
                        </a:spcBef>
                        <a:spcAft>
                          <a:spcPts val="0"/>
                        </a:spcAft>
                        <a:buNone/>
                      </a:pPr>
                      <a:r>
                        <a:rPr lang="en-US" sz="1400" b="0" i="0" u="none" strike="noStrike" noProof="0">
                          <a:effectLst/>
                          <a:latin typeface="Calibri"/>
                        </a:rPr>
                        <a:t>Consultant Name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Department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Cost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Duration (Yrs) </a:t>
                      </a:r>
                      <a:endParaRPr lang="en-US"/>
                    </a:p>
                    <a:p>
                      <a:pPr lvl="0" algn="ctr">
                        <a:buNone/>
                      </a:pPr>
                      <a:endParaRPr lang="en-US" sz="1400">
                        <a:effectLst/>
                      </a:endParaRPr>
                    </a:p>
                  </a:txBody>
                  <a:tcPr marL="0" marR="0" marT="0" marB="0" anchor="ctr"/>
                </a:tc>
                <a:extLst>
                  <a:ext uri="{0D108BD9-81ED-4DB2-BD59-A6C34878D82A}">
                    <a16:rowId xmlns:a16="http://schemas.microsoft.com/office/drawing/2014/main" val="697291011"/>
                  </a:ext>
                </a:extLst>
              </a:tr>
              <a:tr h="703672">
                <a:tc>
                  <a:txBody>
                    <a:bodyPr/>
                    <a:lstStyle/>
                    <a:p>
                      <a:pPr lvl="0" algn="ctr">
                        <a:lnSpc>
                          <a:spcPct val="100000"/>
                        </a:lnSpc>
                        <a:spcBef>
                          <a:spcPts val="0"/>
                        </a:spcBef>
                        <a:spcAft>
                          <a:spcPts val="0"/>
                        </a:spcAft>
                        <a:buNone/>
                      </a:pPr>
                      <a:r>
                        <a:rPr lang="en-US" sz="1400" b="0" i="0" u="none" strike="noStrike" noProof="0">
                          <a:effectLst/>
                          <a:latin typeface="Calibri"/>
                        </a:rPr>
                        <a:t>Jacobs Engineering (Formerly C2HM Hill) </a:t>
                      </a:r>
                      <a:endParaRPr lang="en-US">
                        <a:latin typeface="Calibri"/>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Public Works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$500,000.00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20.5 </a:t>
                      </a:r>
                      <a:endParaRPr lang="en-US">
                        <a:latin typeface="Calibri"/>
                      </a:endParaRPr>
                    </a:p>
                  </a:txBody>
                  <a:tcPr marL="0" marR="0" marT="0" marB="0" anchor="ctr"/>
                </a:tc>
                <a:extLst>
                  <a:ext uri="{0D108BD9-81ED-4DB2-BD59-A6C34878D82A}">
                    <a16:rowId xmlns:a16="http://schemas.microsoft.com/office/drawing/2014/main" val="2885646237"/>
                  </a:ext>
                </a:extLst>
              </a:tr>
              <a:tr h="566370">
                <a:tc>
                  <a:txBody>
                    <a:bodyPr/>
                    <a:lstStyle/>
                    <a:p>
                      <a:pPr lvl="0" algn="ctr">
                        <a:lnSpc>
                          <a:spcPct val="100000"/>
                        </a:lnSpc>
                        <a:spcBef>
                          <a:spcPts val="0"/>
                        </a:spcBef>
                        <a:spcAft>
                          <a:spcPts val="0"/>
                        </a:spcAft>
                        <a:buNone/>
                      </a:pPr>
                      <a:r>
                        <a:rPr lang="en-US" sz="1400" b="0" i="0" u="none" strike="noStrike" noProof="0">
                          <a:solidFill>
                            <a:schemeClr val="tx1"/>
                          </a:solidFill>
                          <a:effectLst/>
                        </a:rPr>
                        <a:t>Diamond Technologies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rPr>
                        <a:t>$800,000.00</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20</a:t>
                      </a:r>
                      <a:endParaRPr lang="en-US">
                        <a:latin typeface="Calibri"/>
                      </a:endParaRPr>
                    </a:p>
                  </a:txBody>
                  <a:tcPr marL="0" marR="0" marT="0" marB="0" anchor="ctr"/>
                </a:tc>
                <a:extLst>
                  <a:ext uri="{0D108BD9-81ED-4DB2-BD59-A6C34878D82A}">
                    <a16:rowId xmlns:a16="http://schemas.microsoft.com/office/drawing/2014/main" val="2301633612"/>
                  </a:ext>
                </a:extLst>
              </a:tr>
              <a:tr h="686510">
                <a:tc>
                  <a:txBody>
                    <a:bodyPr/>
                    <a:lstStyle/>
                    <a:p>
                      <a:pPr lvl="0" algn="ctr">
                        <a:lnSpc>
                          <a:spcPct val="100000"/>
                        </a:lnSpc>
                        <a:spcBef>
                          <a:spcPts val="0"/>
                        </a:spcBef>
                        <a:spcAft>
                          <a:spcPts val="0"/>
                        </a:spcAft>
                        <a:buNone/>
                      </a:pPr>
                      <a:r>
                        <a:rPr lang="en-US" sz="1400" b="0" i="0" u="none" strike="noStrike" noProof="0">
                          <a:effectLst/>
                        </a:rPr>
                        <a:t>DataStrike (Remote DBA Access)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$30,000.00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kern="1200" noProof="0">
                          <a:solidFill>
                            <a:schemeClr val="dk1"/>
                          </a:solidFill>
                          <a:effectLst/>
                          <a:latin typeface="Calibri"/>
                          <a:ea typeface="+mn-ea"/>
                          <a:cs typeface="+mn-cs"/>
                        </a:rPr>
                        <a:t> 2 </a:t>
                      </a:r>
                      <a:endParaRPr lang="en-US" sz="1400" b="0" i="0" u="none" strike="noStrike" kern="1200">
                        <a:solidFill>
                          <a:schemeClr val="dk1"/>
                        </a:solidFill>
                        <a:effectLst/>
                        <a:latin typeface="Calibri"/>
                        <a:ea typeface="+mn-ea"/>
                        <a:cs typeface="+mn-cs"/>
                      </a:endParaRPr>
                    </a:p>
                  </a:txBody>
                  <a:tcPr marL="0" marR="0" marT="0" marB="0" anchor="ctr"/>
                </a:tc>
                <a:extLst>
                  <a:ext uri="{0D108BD9-81ED-4DB2-BD59-A6C34878D82A}">
                    <a16:rowId xmlns:a16="http://schemas.microsoft.com/office/drawing/2014/main" val="297111096"/>
                  </a:ext>
                </a:extLst>
              </a:tr>
              <a:tr h="566370">
                <a:tc>
                  <a:txBody>
                    <a:bodyPr/>
                    <a:lstStyle/>
                    <a:p>
                      <a:pPr lvl="0" algn="ctr">
                        <a:lnSpc>
                          <a:spcPct val="100000"/>
                        </a:lnSpc>
                        <a:spcBef>
                          <a:spcPts val="0"/>
                        </a:spcBef>
                        <a:spcAft>
                          <a:spcPts val="0"/>
                        </a:spcAft>
                        <a:buNone/>
                      </a:pPr>
                      <a:r>
                        <a:rPr lang="en-US" sz="1400" b="0" i="0" u="none" strike="noStrike" noProof="0">
                          <a:effectLst/>
                          <a:latin typeface="Calibri"/>
                        </a:rPr>
                        <a:t>Brandywine Technology Services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$360,000.00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7</a:t>
                      </a:r>
                      <a:endParaRPr lang="en-US"/>
                    </a:p>
                  </a:txBody>
                  <a:tcPr marL="0" marR="0" marT="0" marB="0" anchor="ctr"/>
                </a:tc>
                <a:extLst>
                  <a:ext uri="{0D108BD9-81ED-4DB2-BD59-A6C34878D82A}">
                    <a16:rowId xmlns:a16="http://schemas.microsoft.com/office/drawing/2014/main" val="856103074"/>
                  </a:ext>
                </a:extLst>
              </a:tr>
            </a:tbl>
          </a:graphicData>
        </a:graphic>
      </p:graphicFrame>
    </p:spTree>
    <p:extLst>
      <p:ext uri="{BB962C8B-B14F-4D97-AF65-F5344CB8AC3E}">
        <p14:creationId xmlns:p14="http://schemas.microsoft.com/office/powerpoint/2010/main" val="1658718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a:extLst>
              <a:ext uri="{FF2B5EF4-FFF2-40B4-BE49-F238E27FC236}">
                <a16:creationId xmlns:a16="http://schemas.microsoft.com/office/drawing/2014/main" id="{A64590EA-97CC-CBE6-54A1-76004C3E1D04}"/>
              </a:ext>
            </a:extLst>
          </p:cNvPr>
          <p:cNvGraphicFramePr>
            <a:graphicFrameLocks noGrp="1"/>
          </p:cNvGraphicFramePr>
          <p:nvPr>
            <p:ph sz="half" idx="2"/>
          </p:nvPr>
        </p:nvGraphicFramePr>
        <p:xfrm>
          <a:off x="188911" y="1830391"/>
          <a:ext cx="11015970" cy="4471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257880"/>
            <a:ext cx="8534399" cy="404666"/>
          </a:xfrm>
        </p:spPr>
        <p:txBody>
          <a:bodyPr vert="horz" lIns="91440" tIns="45720" rIns="91440" bIns="45720" rtlCol="0" anchor="t">
            <a:noAutofit/>
          </a:bodyPr>
          <a:lstStyle/>
          <a:p>
            <a:r>
              <a:rPr lang="en-US"/>
              <a:t>Question 6 – Answer: Professional Fees</a:t>
            </a:r>
          </a:p>
        </p:txBody>
      </p:sp>
    </p:spTree>
    <p:extLst>
      <p:ext uri="{BB962C8B-B14F-4D97-AF65-F5344CB8AC3E}">
        <p14:creationId xmlns:p14="http://schemas.microsoft.com/office/powerpoint/2010/main" val="1598407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188911" y="2071570"/>
            <a:ext cx="8282053" cy="4465754"/>
          </a:xfrm>
        </p:spPr>
        <p:txBody>
          <a:bodyPr>
            <a:normAutofit fontScale="92500" lnSpcReduction="20000"/>
          </a:bodyPr>
          <a:lstStyle/>
          <a:p>
            <a:r>
              <a:rPr lang="en-US" sz="2000"/>
              <a:t>There are currently five Diamond Technologies staff:</a:t>
            </a:r>
            <a:br>
              <a:rPr lang="en-US" sz="2000"/>
            </a:br>
            <a:endParaRPr lang="en-US" sz="2000">
              <a:ea typeface="Calibri"/>
              <a:cs typeface="Calibri"/>
            </a:endParaRPr>
          </a:p>
          <a:p>
            <a:pPr lvl="1"/>
            <a:r>
              <a:rPr lang="en-US" sz="2000"/>
              <a:t>1 Chief Information Security Officer (CISO), 1 Network Architect - $496K</a:t>
            </a:r>
            <a:br>
              <a:rPr lang="en-US" sz="2000"/>
            </a:br>
            <a:endParaRPr lang="en-US" sz="2000"/>
          </a:p>
          <a:p>
            <a:pPr lvl="1"/>
            <a:r>
              <a:rPr lang="en-US" sz="2000"/>
              <a:t>1 Network Consultant - $80K</a:t>
            </a:r>
            <a:br>
              <a:rPr lang="en-US" sz="2000"/>
            </a:br>
            <a:endParaRPr lang="en-US" sz="2000">
              <a:ea typeface="Calibri"/>
              <a:cs typeface="Calibri"/>
            </a:endParaRPr>
          </a:p>
          <a:p>
            <a:pPr lvl="1"/>
            <a:r>
              <a:rPr lang="en-US" sz="2000"/>
              <a:t>1 Data Scientist- $228K </a:t>
            </a:r>
            <a:br>
              <a:rPr lang="en-US" sz="2000"/>
            </a:br>
            <a:endParaRPr lang="en-US" sz="2000">
              <a:ea typeface="Calibri"/>
              <a:cs typeface="Calibri"/>
            </a:endParaRPr>
          </a:p>
          <a:p>
            <a:pPr lvl="1"/>
            <a:r>
              <a:rPr lang="en-US" sz="2000"/>
              <a:t>1 Helpdesk Support Analyst  - $76K</a:t>
            </a:r>
            <a:br>
              <a:rPr lang="en-US" sz="2000"/>
            </a:br>
            <a:endParaRPr lang="en-US" sz="2000">
              <a:ea typeface="Calibri"/>
              <a:cs typeface="Calibri"/>
            </a:endParaRPr>
          </a:p>
          <a:p>
            <a:pPr marL="457200" lvl="1" indent="0">
              <a:buNone/>
            </a:pPr>
            <a:br>
              <a:rPr lang="en-US" sz="2000"/>
            </a:br>
            <a:endParaRPr lang="en-US"/>
          </a:p>
          <a:p>
            <a:pPr marL="457200" lvl="1" indent="0">
              <a:buNone/>
            </a:pPr>
            <a:br>
              <a:rPr lang="en-US"/>
            </a:br>
            <a:endParaRPr lang="en-US"/>
          </a:p>
          <a:p>
            <a:pPr lvl="1"/>
            <a:endParaRPr lang="en-US"/>
          </a:p>
          <a:p>
            <a:pPr marL="457200" lvl="1" indent="0">
              <a:buNone/>
            </a:pPr>
            <a:r>
              <a:rPr lang="en-US"/>
              <a:t>  </a:t>
            </a:r>
            <a:endParaRPr lang="en-US">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18727" y="1465093"/>
            <a:ext cx="10230436" cy="488215"/>
          </a:xfrm>
        </p:spPr>
        <p:txBody>
          <a:bodyPr vert="horz" lIns="91440" tIns="45720" rIns="91440" bIns="45720" rtlCol="0" anchor="t">
            <a:noAutofit/>
          </a:bodyPr>
          <a:lstStyle/>
          <a:p>
            <a:r>
              <a:rPr lang="en-US"/>
              <a:t>Question 6 – Answer: Professional Fees – Consultants</a:t>
            </a:r>
          </a:p>
        </p:txBody>
      </p:sp>
      <p:pic>
        <p:nvPicPr>
          <p:cNvPr id="6" name="Picture 5">
            <a:extLst>
              <a:ext uri="{FF2B5EF4-FFF2-40B4-BE49-F238E27FC236}">
                <a16:creationId xmlns:a16="http://schemas.microsoft.com/office/drawing/2014/main" id="{79B93AAA-500D-207E-3575-70D683A0465B}"/>
              </a:ext>
            </a:extLst>
          </p:cNvPr>
          <p:cNvPicPr>
            <a:picLocks noChangeAspect="1"/>
          </p:cNvPicPr>
          <p:nvPr/>
        </p:nvPicPr>
        <p:blipFill>
          <a:blip r:embed="rId2"/>
          <a:stretch>
            <a:fillRect/>
          </a:stretch>
        </p:blipFill>
        <p:spPr>
          <a:xfrm>
            <a:off x="8262822" y="3723593"/>
            <a:ext cx="3430320" cy="281373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48590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319253" y="2211938"/>
            <a:ext cx="8282053" cy="4465754"/>
          </a:xfrm>
        </p:spPr>
        <p:txBody>
          <a:bodyPr>
            <a:normAutofit/>
          </a:bodyPr>
          <a:lstStyle/>
          <a:p>
            <a:r>
              <a:rPr lang="en-US" sz="2000"/>
              <a:t>There are currently 2 Brandywine Technology Services staff:</a:t>
            </a:r>
            <a:br>
              <a:rPr lang="en-US" sz="2000"/>
            </a:br>
            <a:endParaRPr lang="en-US" sz="2000">
              <a:ea typeface="Calibri"/>
              <a:cs typeface="Calibri"/>
            </a:endParaRPr>
          </a:p>
          <a:p>
            <a:pPr lvl="1"/>
            <a:r>
              <a:rPr lang="en-US" sz="2000"/>
              <a:t>1 IT Project Manager- $130K</a:t>
            </a:r>
            <a:br>
              <a:rPr lang="en-US" sz="2000"/>
            </a:br>
            <a:endParaRPr lang="en-US" sz="2000">
              <a:ea typeface="Calibri"/>
              <a:cs typeface="Calibri"/>
            </a:endParaRPr>
          </a:p>
          <a:p>
            <a:pPr lvl="1"/>
            <a:r>
              <a:rPr lang="en-US" sz="2000"/>
              <a:t>1 Payroll Processing consultant - $100K</a:t>
            </a:r>
            <a:br>
              <a:rPr lang="en-US" sz="2000"/>
            </a:br>
            <a:endParaRPr lang="en-US" sz="2000">
              <a:ea typeface="Calibri"/>
              <a:cs typeface="Calibri"/>
            </a:endParaRPr>
          </a:p>
          <a:p>
            <a:pPr marL="457200" lvl="1" indent="0">
              <a:buNone/>
            </a:pPr>
            <a:endParaRPr lang="en-US"/>
          </a:p>
          <a:p>
            <a:pPr marL="457200" lvl="1"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19253" y="1448152"/>
            <a:ext cx="11023259" cy="1321382"/>
          </a:xfrm>
        </p:spPr>
        <p:txBody>
          <a:bodyPr vert="horz" lIns="91440" tIns="45720" rIns="91440" bIns="45720" rtlCol="0" anchor="t">
            <a:noAutofit/>
          </a:bodyPr>
          <a:lstStyle/>
          <a:p>
            <a:r>
              <a:rPr lang="en-US"/>
              <a:t>Question 6 – Answer: Professional Fees – Consultants</a:t>
            </a:r>
          </a:p>
        </p:txBody>
      </p:sp>
      <p:pic>
        <p:nvPicPr>
          <p:cNvPr id="6" name="Picture 5">
            <a:extLst>
              <a:ext uri="{FF2B5EF4-FFF2-40B4-BE49-F238E27FC236}">
                <a16:creationId xmlns:a16="http://schemas.microsoft.com/office/drawing/2014/main" id="{6016E0C0-13E1-0197-603F-47D79DA9EDC0}"/>
              </a:ext>
            </a:extLst>
          </p:cNvPr>
          <p:cNvPicPr>
            <a:picLocks noChangeAspect="1"/>
          </p:cNvPicPr>
          <p:nvPr/>
        </p:nvPicPr>
        <p:blipFill>
          <a:blip r:embed="rId2"/>
          <a:stretch>
            <a:fillRect/>
          </a:stretch>
        </p:blipFill>
        <p:spPr>
          <a:xfrm>
            <a:off x="6545004" y="3327129"/>
            <a:ext cx="4112603" cy="2980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8575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A4FF-43DB-7826-9377-CCD1ED748A5F}"/>
            </a:ext>
          </a:extLst>
        </p:cNvPr>
        <p:cNvGrpSpPr/>
        <p:nvPr/>
      </p:nvGrpSpPr>
      <p:grpSpPr>
        <a:xfrm>
          <a:off x="0" y="0"/>
          <a:ext cx="0" cy="0"/>
          <a:chOff x="0" y="0"/>
          <a:chExt cx="0" cy="0"/>
        </a:xfrm>
      </p:grpSpPr>
      <p:graphicFrame>
        <p:nvGraphicFramePr>
          <p:cNvPr id="7" name="Content Placeholder 4">
            <a:extLst>
              <a:ext uri="{FF2B5EF4-FFF2-40B4-BE49-F238E27FC236}">
                <a16:creationId xmlns:a16="http://schemas.microsoft.com/office/drawing/2014/main" id="{2FAD5DA8-6EDA-C651-A350-67CA5BF2A0F8}"/>
              </a:ext>
            </a:extLst>
          </p:cNvPr>
          <p:cNvGraphicFramePr>
            <a:graphicFrameLocks noGrp="1"/>
          </p:cNvGraphicFramePr>
          <p:nvPr>
            <p:ph sz="half" idx="2"/>
          </p:nvPr>
        </p:nvGraphicFramePr>
        <p:xfrm>
          <a:off x="243052" y="1841824"/>
          <a:ext cx="9118661" cy="4465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A94EB258-D83F-B5D5-B293-E782016BEEEC}"/>
              </a:ext>
            </a:extLst>
          </p:cNvPr>
          <p:cNvSpPr>
            <a:spLocks noGrp="1"/>
          </p:cNvSpPr>
          <p:nvPr>
            <p:ph sz="half" idx="13"/>
          </p:nvPr>
        </p:nvSpPr>
        <p:spPr>
          <a:xfrm>
            <a:off x="243053" y="1064727"/>
            <a:ext cx="11023259" cy="1321382"/>
          </a:xfrm>
        </p:spPr>
        <p:txBody>
          <a:bodyPr vert="horz" lIns="91440" tIns="45720" rIns="91440" bIns="45720" rtlCol="0" anchor="t">
            <a:noAutofit/>
          </a:bodyPr>
          <a:lstStyle/>
          <a:p>
            <a:r>
              <a:rPr lang="en-US"/>
              <a:t>Question 6 – Answer: Professional Fees – Consultants</a:t>
            </a:r>
          </a:p>
        </p:txBody>
      </p:sp>
    </p:spTree>
    <p:extLst>
      <p:ext uri="{BB962C8B-B14F-4D97-AF65-F5344CB8AC3E}">
        <p14:creationId xmlns:p14="http://schemas.microsoft.com/office/powerpoint/2010/main" val="2795219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27684"/>
            <a:ext cx="11199564" cy="4809640"/>
          </a:xfrm>
        </p:spPr>
        <p:txBody>
          <a:bodyPr/>
          <a:lstStyle/>
          <a:p>
            <a:pPr marL="0" indent="0">
              <a:buNone/>
            </a:pPr>
            <a:r>
              <a:rPr lang="en-US" sz="2000"/>
              <a:t>Discuss the ~$3.1M budgeted in the Equipment account category, up $160K over the prior year’s budget. </a:t>
            </a:r>
            <a:r>
              <a:rPr lang="en-US" sz="2000">
                <a:ea typeface="Calibri"/>
                <a:cs typeface="Calibri"/>
              </a:rPr>
              <a:t>Specify any new software request for various City initiatives.</a:t>
            </a:r>
          </a:p>
          <a:p>
            <a:pPr marL="514350" indent="-514350">
              <a:buAutoNum type="alphaLcPeriod"/>
            </a:pPr>
            <a:r>
              <a:rPr lang="en-US" sz="2000"/>
              <a:t>Microsoft 365 had four major outages in January 2026, with disruptions continuing into March. Please share any plans for contingencies, including policies for keeping users informed of these issues, when future service impacts occur.</a:t>
            </a:r>
            <a:br>
              <a:rPr lang="en-US" sz="2000"/>
            </a:br>
            <a:endParaRPr lang="en-US" sz="2000"/>
          </a:p>
          <a:p>
            <a:pPr marL="514350" indent="-514350">
              <a:buAutoNum type="alphaLcPeriod"/>
            </a:pPr>
            <a:r>
              <a:rPr lang="en-US" sz="2000"/>
              <a:t>Specify any new software request for various City initiatives. </a:t>
            </a:r>
            <a:r>
              <a:rPr lang="en-US" sz="2000">
                <a:ea typeface="Calibri"/>
                <a:cs typeface="Calibri"/>
              </a:rPr>
              <a:t>Specify where the City is in the lifecycle</a:t>
            </a:r>
            <a:br>
              <a:rPr lang="en-US" sz="2000">
                <a:ea typeface="Calibri"/>
                <a:cs typeface="Calibri"/>
              </a:rPr>
            </a:br>
            <a:endParaRPr lang="en-US" sz="2000">
              <a:ea typeface="Calibri"/>
              <a:cs typeface="Calibri"/>
            </a:endParaRPr>
          </a:p>
          <a:p>
            <a:pPr marL="514350" indent="-514350">
              <a:buAutoNum type="alphaLcPeriod"/>
            </a:pPr>
            <a:r>
              <a:rPr lang="en-US" sz="2000"/>
              <a:t>Specify length of all contracts, cost per year, number of years the City has been engaged, and if contract has come before Council.</a:t>
            </a:r>
            <a:br>
              <a:rPr lang="en-US" sz="2000"/>
            </a:br>
            <a:endParaRPr lang="en-US" sz="2000"/>
          </a:p>
          <a:p>
            <a:pPr marL="514350" indent="-514350">
              <a:buAutoNum type="alphaLcPeriod"/>
            </a:pPr>
            <a:r>
              <a:rPr lang="en-US" sz="2000"/>
              <a:t>Specify if any vendors are DBE’s.</a:t>
            </a:r>
            <a:br>
              <a:rPr lang="en-US" sz="2000"/>
            </a:br>
            <a:endParaRPr lang="en-US" sz="2000"/>
          </a:p>
          <a:p>
            <a:pPr marL="514350" indent="-514350">
              <a:buAutoNum type="alphaLcPeriod"/>
            </a:pPr>
            <a:r>
              <a:rPr lang="en-US" sz="2000"/>
              <a:t>Specify the Dell lease agreement and the timeframe for replacing 700 computers.</a:t>
            </a:r>
            <a:endParaRPr lang="en-US" sz="2000">
              <a:ea typeface="Calibri"/>
              <a:cs typeface="Calibri"/>
            </a:endParaRPr>
          </a:p>
          <a:p>
            <a:pPr marL="0" indent="0">
              <a:buNone/>
            </a:pPr>
            <a:endParaRPr lang="en-US" b="1">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a:t>Question 7.  Equipment</a:t>
            </a:r>
          </a:p>
        </p:txBody>
      </p:sp>
    </p:spTree>
    <p:extLst>
      <p:ext uri="{BB962C8B-B14F-4D97-AF65-F5344CB8AC3E}">
        <p14:creationId xmlns:p14="http://schemas.microsoft.com/office/powerpoint/2010/main" val="2290736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909093"/>
            <a:ext cx="10932421" cy="4628231"/>
          </a:xfrm>
        </p:spPr>
        <p:txBody>
          <a:bodyPr>
            <a:normAutofit/>
          </a:bodyPr>
          <a:lstStyle/>
          <a:p>
            <a:pPr algn="just"/>
            <a:r>
              <a:rPr lang="en-US" sz="2000"/>
              <a:t>The increase is primarily driven by new software investments for AI/cloud initiatives, additional SHI licensing, two new Salesforce development support requests, and Forerunner flood management software, </a:t>
            </a:r>
          </a:p>
          <a:p>
            <a:r>
              <a:rPr lang="en-US" sz="2000"/>
              <a:t>In FY27, the City is implementing a </a:t>
            </a:r>
            <a:r>
              <a:rPr lang="en-US" sz="2000" b="1"/>
              <a:t>4-year lease agreement to replace approximately 700 computers citywide</a:t>
            </a:r>
            <a:r>
              <a:rPr lang="en-US" sz="2000"/>
              <a:t>. There are no new software requests included in the FY 2027 budget. This replaces prior one-time and piecemeal purchases with a </a:t>
            </a:r>
            <a:r>
              <a:rPr lang="en-US" sz="2000" b="1"/>
              <a:t>structured, lifecycle-based approach</a:t>
            </a:r>
            <a:r>
              <a:rPr lang="en-US" sz="2000"/>
              <a:t>, resulting in a more predictable and sustainable annual cost.</a:t>
            </a:r>
            <a:br>
              <a:rPr lang="en-US" sz="2000"/>
            </a:br>
            <a:endParaRPr lang="en-US" sz="2000"/>
          </a:p>
          <a:p>
            <a:r>
              <a:rPr lang="en-US" sz="2000"/>
              <a:t>The Help Desk team is in the final stages of completing the purchasing quote for a 4-year lease agreement, which will be brought before Council and will mirror the City’s copier leasing model, including equipment return at the end of the term.</a:t>
            </a:r>
            <a:br>
              <a:rPr lang="en-US" sz="2000"/>
            </a:br>
            <a:endParaRPr lang="en-US" sz="2000"/>
          </a:p>
          <a:p>
            <a:r>
              <a:rPr lang="en-US" sz="2000"/>
              <a:t>Forerunner flood management software is requested by the Land use and Planning department</a:t>
            </a:r>
          </a:p>
          <a:p>
            <a:endParaRPr lang="en-US" sz="200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234076"/>
            <a:ext cx="5277797" cy="473825"/>
          </a:xfrm>
        </p:spPr>
        <p:txBody>
          <a:bodyPr vert="horz" lIns="91440" tIns="45720" rIns="91440" bIns="45720" rtlCol="0" anchor="t">
            <a:normAutofit lnSpcReduction="10000"/>
          </a:bodyPr>
          <a:lstStyle/>
          <a:p>
            <a:r>
              <a:rPr lang="en-US"/>
              <a:t>Question 7 – Answer: Equipment  </a:t>
            </a:r>
          </a:p>
        </p:txBody>
      </p:sp>
    </p:spTree>
    <p:extLst>
      <p:ext uri="{BB962C8B-B14F-4D97-AF65-F5344CB8AC3E}">
        <p14:creationId xmlns:p14="http://schemas.microsoft.com/office/powerpoint/2010/main" val="3193532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BC097-33F0-035F-7F55-9DC4AE58BD24}"/>
            </a:ext>
          </a:extLst>
        </p:cNvPr>
        <p:cNvGrpSpPr/>
        <p:nvPr/>
      </p:nvGrpSpPr>
      <p:grpSpPr>
        <a:xfrm>
          <a:off x="0" y="0"/>
          <a:ext cx="0" cy="0"/>
          <a:chOff x="0" y="0"/>
          <a:chExt cx="0" cy="0"/>
        </a:xfrm>
      </p:grpSpPr>
      <p:graphicFrame>
        <p:nvGraphicFramePr>
          <p:cNvPr id="11" name="Content Placeholder 1">
            <a:extLst>
              <a:ext uri="{FF2B5EF4-FFF2-40B4-BE49-F238E27FC236}">
                <a16:creationId xmlns:a16="http://schemas.microsoft.com/office/drawing/2014/main" id="{2788864C-3AE1-CDD6-D4C4-4713768EDA10}"/>
              </a:ext>
            </a:extLst>
          </p:cNvPr>
          <p:cNvGraphicFramePr>
            <a:graphicFrameLocks noGrp="1"/>
          </p:cNvGraphicFramePr>
          <p:nvPr>
            <p:ph sz="half" idx="2"/>
            <p:extLst>
              <p:ext uri="{D42A27DB-BD31-4B8C-83A1-F6EECF244321}">
                <p14:modId xmlns:p14="http://schemas.microsoft.com/office/powerpoint/2010/main" val="3805835874"/>
              </p:ext>
            </p:extLst>
          </p:nvPr>
        </p:nvGraphicFramePr>
        <p:xfrm>
          <a:off x="188910" y="1909093"/>
          <a:ext cx="10932421" cy="4628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B25D6B2A-3145-A045-9A14-988987AF4437}"/>
              </a:ext>
            </a:extLst>
          </p:cNvPr>
          <p:cNvSpPr>
            <a:spLocks noGrp="1"/>
          </p:cNvSpPr>
          <p:nvPr>
            <p:ph sz="half" idx="13"/>
          </p:nvPr>
        </p:nvSpPr>
        <p:spPr>
          <a:xfrm>
            <a:off x="188910" y="1234076"/>
            <a:ext cx="5277797" cy="473825"/>
          </a:xfrm>
        </p:spPr>
        <p:txBody>
          <a:bodyPr vert="horz" lIns="91440" tIns="45720" rIns="91440" bIns="45720" rtlCol="0" anchor="t">
            <a:normAutofit lnSpcReduction="10000"/>
          </a:bodyPr>
          <a:lstStyle/>
          <a:p>
            <a:r>
              <a:rPr lang="en-US"/>
              <a:t>Question 7 – Answer: Equipment  </a:t>
            </a:r>
          </a:p>
        </p:txBody>
      </p:sp>
    </p:spTree>
    <p:extLst>
      <p:ext uri="{BB962C8B-B14F-4D97-AF65-F5344CB8AC3E}">
        <p14:creationId xmlns:p14="http://schemas.microsoft.com/office/powerpoint/2010/main" val="1808446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26F9-41A1-32A8-0E40-B85ED2BC8E5C}"/>
            </a:ext>
          </a:extLst>
        </p:cNvPr>
        <p:cNvGrpSpPr/>
        <p:nvPr/>
      </p:nvGrpSpPr>
      <p:grpSpPr>
        <a:xfrm>
          <a:off x="0" y="0"/>
          <a:ext cx="0" cy="0"/>
          <a:chOff x="0" y="0"/>
          <a:chExt cx="0" cy="0"/>
        </a:xfrm>
      </p:grpSpPr>
      <p:graphicFrame>
        <p:nvGraphicFramePr>
          <p:cNvPr id="11" name="Content Placeholder 1">
            <a:extLst>
              <a:ext uri="{FF2B5EF4-FFF2-40B4-BE49-F238E27FC236}">
                <a16:creationId xmlns:a16="http://schemas.microsoft.com/office/drawing/2014/main" id="{3327B5C3-4AC8-05BD-A883-67449C36C5DD}"/>
              </a:ext>
            </a:extLst>
          </p:cNvPr>
          <p:cNvGraphicFramePr>
            <a:graphicFrameLocks noGrp="1"/>
          </p:cNvGraphicFramePr>
          <p:nvPr>
            <p:ph sz="half" idx="2"/>
            <p:extLst>
              <p:ext uri="{D42A27DB-BD31-4B8C-83A1-F6EECF244321}">
                <p14:modId xmlns:p14="http://schemas.microsoft.com/office/powerpoint/2010/main" val="143052006"/>
              </p:ext>
            </p:extLst>
          </p:nvPr>
        </p:nvGraphicFramePr>
        <p:xfrm>
          <a:off x="188910" y="1909093"/>
          <a:ext cx="10932421" cy="4628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B7416699-1770-4B20-041A-0EE0C2296D4C}"/>
              </a:ext>
            </a:extLst>
          </p:cNvPr>
          <p:cNvSpPr>
            <a:spLocks noGrp="1"/>
          </p:cNvSpPr>
          <p:nvPr>
            <p:ph sz="half" idx="13"/>
          </p:nvPr>
        </p:nvSpPr>
        <p:spPr>
          <a:xfrm>
            <a:off x="188910" y="1234076"/>
            <a:ext cx="5277797" cy="473825"/>
          </a:xfrm>
        </p:spPr>
        <p:txBody>
          <a:bodyPr vert="horz" lIns="91440" tIns="45720" rIns="91440" bIns="45720" rtlCol="0" anchor="t">
            <a:normAutofit lnSpcReduction="10000"/>
          </a:bodyPr>
          <a:lstStyle/>
          <a:p>
            <a:r>
              <a:rPr lang="en-US"/>
              <a:t>Question 7 – Answer: Equipment  </a:t>
            </a:r>
          </a:p>
        </p:txBody>
      </p:sp>
    </p:spTree>
    <p:extLst>
      <p:ext uri="{BB962C8B-B14F-4D97-AF65-F5344CB8AC3E}">
        <p14:creationId xmlns:p14="http://schemas.microsoft.com/office/powerpoint/2010/main" val="704596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388775"/>
            <a:ext cx="9989184" cy="4959045"/>
          </a:xfrm>
        </p:spPr>
        <p:txBody>
          <a:bodyPr/>
          <a:lstStyle/>
          <a:p>
            <a:pPr marL="0" indent="0">
              <a:buNone/>
            </a:pPr>
            <a:r>
              <a:rPr lang="en-US"/>
              <a:t> Contract Data:</a:t>
            </a:r>
          </a:p>
          <a:p>
            <a:pPr marL="457200" lvl="1" indent="0">
              <a:buNone/>
            </a:pPr>
            <a:br>
              <a:rPr lang="en-US"/>
            </a:br>
            <a:endParaRPr lang="en-US"/>
          </a:p>
          <a:p>
            <a:pPr lvl="1"/>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770638"/>
            <a:ext cx="5068457" cy="618137"/>
          </a:xfrm>
        </p:spPr>
        <p:txBody>
          <a:bodyPr vert="horz" lIns="91440" tIns="45720" rIns="91440" bIns="45720" rtlCol="0" anchor="t">
            <a:normAutofit/>
          </a:bodyPr>
          <a:lstStyle/>
          <a:p>
            <a:r>
              <a:rPr lang="en-US"/>
              <a:t>Question 7 - Answer:Equipment  </a:t>
            </a:r>
          </a:p>
        </p:txBody>
      </p:sp>
      <p:graphicFrame>
        <p:nvGraphicFramePr>
          <p:cNvPr id="4" name="Table 3">
            <a:extLst>
              <a:ext uri="{FF2B5EF4-FFF2-40B4-BE49-F238E27FC236}">
                <a16:creationId xmlns:a16="http://schemas.microsoft.com/office/drawing/2014/main" id="{E2C67B09-97F3-8ADC-CCC9-BAD6ED0D34C8}"/>
              </a:ext>
            </a:extLst>
          </p:cNvPr>
          <p:cNvGraphicFramePr>
            <a:graphicFrameLocks noGrp="1"/>
          </p:cNvGraphicFramePr>
          <p:nvPr>
            <p:extLst>
              <p:ext uri="{D42A27DB-BD31-4B8C-83A1-F6EECF244321}">
                <p14:modId xmlns:p14="http://schemas.microsoft.com/office/powerpoint/2010/main" val="618293440"/>
              </p:ext>
            </p:extLst>
          </p:nvPr>
        </p:nvGraphicFramePr>
        <p:xfrm>
          <a:off x="188911" y="1809088"/>
          <a:ext cx="11625430" cy="4667369"/>
        </p:xfrm>
        <a:graphic>
          <a:graphicData uri="http://schemas.openxmlformats.org/drawingml/2006/table">
            <a:tbl>
              <a:tblPr firstRow="1" bandRow="1">
                <a:tableStyleId>{7DF18680-E054-41AD-8BC1-D1AEF772440D}</a:tableStyleId>
              </a:tblPr>
              <a:tblGrid>
                <a:gridCol w="3393371">
                  <a:extLst>
                    <a:ext uri="{9D8B030D-6E8A-4147-A177-3AD203B41FA5}">
                      <a16:colId xmlns:a16="http://schemas.microsoft.com/office/drawing/2014/main" val="90401433"/>
                    </a:ext>
                  </a:extLst>
                </a:gridCol>
                <a:gridCol w="1178253">
                  <a:extLst>
                    <a:ext uri="{9D8B030D-6E8A-4147-A177-3AD203B41FA5}">
                      <a16:colId xmlns:a16="http://schemas.microsoft.com/office/drawing/2014/main" val="3454265530"/>
                    </a:ext>
                  </a:extLst>
                </a:gridCol>
                <a:gridCol w="2231585">
                  <a:extLst>
                    <a:ext uri="{9D8B030D-6E8A-4147-A177-3AD203B41FA5}">
                      <a16:colId xmlns:a16="http://schemas.microsoft.com/office/drawing/2014/main" val="442677080"/>
                    </a:ext>
                  </a:extLst>
                </a:gridCol>
                <a:gridCol w="2120856">
                  <a:extLst>
                    <a:ext uri="{9D8B030D-6E8A-4147-A177-3AD203B41FA5}">
                      <a16:colId xmlns:a16="http://schemas.microsoft.com/office/drawing/2014/main" val="2717297516"/>
                    </a:ext>
                  </a:extLst>
                </a:gridCol>
                <a:gridCol w="1900155">
                  <a:extLst>
                    <a:ext uri="{9D8B030D-6E8A-4147-A177-3AD203B41FA5}">
                      <a16:colId xmlns:a16="http://schemas.microsoft.com/office/drawing/2014/main" val="2377270361"/>
                    </a:ext>
                  </a:extLst>
                </a:gridCol>
                <a:gridCol w="801210">
                  <a:extLst>
                    <a:ext uri="{9D8B030D-6E8A-4147-A177-3AD203B41FA5}">
                      <a16:colId xmlns:a16="http://schemas.microsoft.com/office/drawing/2014/main" val="4019157476"/>
                    </a:ext>
                  </a:extLst>
                </a:gridCol>
              </a:tblGrid>
              <a:tr h="734377">
                <a:tc>
                  <a:txBody>
                    <a:bodyPr/>
                    <a:lstStyle/>
                    <a:p>
                      <a:pPr marL="0" indent="0" algn="ctr">
                        <a:buFont typeface="Arial" panose="020B0604020202020204" pitchFamily="34" charset="0"/>
                        <a:buNone/>
                      </a:pPr>
                      <a:r>
                        <a:rPr lang="en-US" sz="2000">
                          <a:effectLst/>
                        </a:rPr>
                        <a:t>ITEM</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Duration (yrs)</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Cost</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Length (yrs)</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Council</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DBE</a:t>
                      </a:r>
                      <a:endParaRPr lang="en-US" sz="2000" b="1">
                        <a:solidFill>
                          <a:srgbClr val="FFFFFF"/>
                        </a:solidFill>
                        <a:effectLst/>
                        <a:latin typeface="Calibri"/>
                      </a:endParaRPr>
                    </a:p>
                  </a:txBody>
                  <a:tcPr marL="0" marR="0" marT="0" marB="0" anchor="ctr"/>
                </a:tc>
                <a:extLst>
                  <a:ext uri="{0D108BD9-81ED-4DB2-BD59-A6C34878D82A}">
                    <a16:rowId xmlns:a16="http://schemas.microsoft.com/office/drawing/2014/main" val="516393447"/>
                  </a:ext>
                </a:extLst>
              </a:tr>
              <a:tr h="391667">
                <a:tc>
                  <a:txBody>
                    <a:bodyPr/>
                    <a:lstStyle/>
                    <a:p>
                      <a:pPr marL="0" indent="0" algn="ctr">
                        <a:buFont typeface="Arial" panose="020B0604020202020204" pitchFamily="34" charset="0"/>
                        <a:buNone/>
                      </a:pPr>
                      <a:r>
                        <a:rPr lang="en-US" sz="2000">
                          <a:effectLst/>
                        </a:rPr>
                        <a:t>Tyler/MUNIS</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$924,000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19</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532898434"/>
                  </a:ext>
                </a:extLst>
              </a:tr>
              <a:tr h="359028">
                <a:tc>
                  <a:txBody>
                    <a:bodyPr/>
                    <a:lstStyle/>
                    <a:p>
                      <a:pPr marL="0" indent="0" algn="ctr">
                        <a:buFont typeface="Arial" panose="020B0604020202020204" pitchFamily="34" charset="0"/>
                        <a:buNone/>
                      </a:pPr>
                      <a:r>
                        <a:rPr lang="en-US" sz="2000">
                          <a:effectLst/>
                        </a:rPr>
                        <a:t>SHI/Microsoft</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3</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$400,000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19</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Yes</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888304870"/>
                  </a:ext>
                </a:extLst>
              </a:tr>
              <a:tr h="440626">
                <a:tc>
                  <a:txBody>
                    <a:bodyPr/>
                    <a:lstStyle/>
                    <a:p>
                      <a:pPr marL="0" indent="0" algn="ctr">
                        <a:buFont typeface="Arial" panose="020B0604020202020204" pitchFamily="34" charset="0"/>
                        <a:buNone/>
                      </a:pPr>
                      <a:r>
                        <a:rPr lang="en-US" sz="2000">
                          <a:solidFill>
                            <a:schemeClr val="tx1"/>
                          </a:solidFill>
                          <a:effectLst/>
                        </a:rPr>
                        <a:t>SalesForce </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$126,150</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7</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extLst>
                  <a:ext uri="{0D108BD9-81ED-4DB2-BD59-A6C34878D82A}">
                    <a16:rowId xmlns:a16="http://schemas.microsoft.com/office/drawing/2014/main" val="651568159"/>
                  </a:ext>
                </a:extLst>
              </a:tr>
              <a:tr h="359028">
                <a:tc>
                  <a:txBody>
                    <a:bodyPr/>
                    <a:lstStyle/>
                    <a:p>
                      <a:pPr marL="0" indent="0" algn="ctr">
                        <a:buFont typeface="Arial" panose="020B0604020202020204" pitchFamily="34" charset="0"/>
                        <a:buNone/>
                      </a:pPr>
                      <a:r>
                        <a:rPr lang="en-US" sz="2000">
                          <a:effectLst/>
                        </a:rPr>
                        <a:t>OpenGov</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$40,000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9</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458416239"/>
                  </a:ext>
                </a:extLst>
              </a:tr>
              <a:tr h="391667">
                <a:tc>
                  <a:txBody>
                    <a:bodyPr/>
                    <a:lstStyle/>
                    <a:p>
                      <a:pPr marL="0" indent="0" algn="ctr">
                        <a:buFont typeface="Arial" panose="020B0604020202020204" pitchFamily="34" charset="0"/>
                        <a:buNone/>
                      </a:pPr>
                      <a:r>
                        <a:rPr lang="en-US" sz="2000">
                          <a:effectLst/>
                        </a:rPr>
                        <a:t>Mobile Eyes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$20,000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7</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91246701"/>
                  </a:ext>
                </a:extLst>
              </a:tr>
              <a:tr h="359028">
                <a:tc>
                  <a:txBody>
                    <a:bodyPr/>
                    <a:lstStyle/>
                    <a:p>
                      <a:pPr marL="0" indent="0" algn="ctr">
                        <a:buFont typeface="Arial" panose="020B0604020202020204" pitchFamily="34" charset="0"/>
                        <a:buNone/>
                      </a:pPr>
                      <a:r>
                        <a:rPr lang="en-US" sz="2000">
                          <a:effectLst/>
                          <a:latin typeface="Calibri"/>
                        </a:rPr>
                        <a:t>UKG/KRONS</a:t>
                      </a: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$230,000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21</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979394268"/>
                  </a:ext>
                </a:extLst>
              </a:tr>
              <a:tr h="424307">
                <a:tc>
                  <a:txBody>
                    <a:bodyPr/>
                    <a:lstStyle/>
                    <a:p>
                      <a:pPr marL="0" indent="0" algn="ctr">
                        <a:buFont typeface="Arial" panose="020B0604020202020204" pitchFamily="34" charset="0"/>
                        <a:buNone/>
                      </a:pPr>
                      <a:r>
                        <a:rPr lang="en-US" sz="2000">
                          <a:effectLst/>
                        </a:rPr>
                        <a:t>Perfect Mind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$4,000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7</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4260553673"/>
                  </a:ext>
                </a:extLst>
              </a:tr>
              <a:tr h="391667">
                <a:tc>
                  <a:txBody>
                    <a:bodyPr/>
                    <a:lstStyle/>
                    <a:p>
                      <a:pPr marL="0" indent="0" algn="ctr">
                        <a:buFont typeface="Arial" panose="020B0604020202020204" pitchFamily="34" charset="0"/>
                        <a:buNone/>
                      </a:pPr>
                      <a:r>
                        <a:rPr lang="en-US" sz="2000">
                          <a:solidFill>
                            <a:schemeClr val="tx1"/>
                          </a:solidFill>
                          <a:effectLst/>
                        </a:rPr>
                        <a:t>Digital Imaging </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$55,000</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6</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extLst>
                  <a:ext uri="{0D108BD9-81ED-4DB2-BD59-A6C34878D82A}">
                    <a16:rowId xmlns:a16="http://schemas.microsoft.com/office/drawing/2014/main" val="4226357035"/>
                  </a:ext>
                </a:extLst>
              </a:tr>
              <a:tr h="424307">
                <a:tc>
                  <a:txBody>
                    <a:bodyPr/>
                    <a:lstStyle/>
                    <a:p>
                      <a:pPr marL="0" indent="0" algn="ctr">
                        <a:buFont typeface="Arial" panose="020B0604020202020204" pitchFamily="34" charset="0"/>
                        <a:buNone/>
                      </a:pPr>
                      <a:r>
                        <a:rPr lang="en-US" sz="2000">
                          <a:effectLst/>
                        </a:rPr>
                        <a:t>Hosting</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$150,000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3</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124063244"/>
                  </a:ext>
                </a:extLst>
              </a:tr>
              <a:tr h="391667">
                <a:tc>
                  <a:txBody>
                    <a:bodyPr/>
                    <a:lstStyle/>
                    <a:p>
                      <a:pPr marL="0" lvl="0" indent="0" algn="ctr">
                        <a:buFont typeface="Arial" panose="020B0604020202020204" pitchFamily="34" charset="0"/>
                        <a:buNone/>
                      </a:pPr>
                      <a:r>
                        <a:rPr lang="en-US" sz="2000" err="1">
                          <a:effectLst/>
                        </a:rPr>
                        <a:t>DocuSign</a:t>
                      </a:r>
                      <a:endParaRPr lang="en-US" sz="2000"/>
                    </a:p>
                  </a:txBody>
                  <a:tcPr marL="0" marR="0" marT="0" marB="0" anchor="ctr"/>
                </a:tc>
                <a:tc>
                  <a:txBody>
                    <a:bodyPr/>
                    <a:lstStyle/>
                    <a:p>
                      <a:pPr marL="0" indent="0" algn="ctr">
                        <a:buFont typeface="Arial" panose="020B0604020202020204" pitchFamily="34" charset="0"/>
                        <a:buNone/>
                      </a:pPr>
                      <a:r>
                        <a:rPr lang="en-US" sz="2000">
                          <a:effectLst/>
                        </a:rPr>
                        <a:t>1 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$60,000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7</a:t>
                      </a:r>
                    </a:p>
                  </a:txBody>
                  <a:tcPr marL="0" marR="0" marT="0" marB="0" anchor="ctr"/>
                </a:tc>
                <a:tc>
                  <a:txBody>
                    <a:bodyPr/>
                    <a:lstStyle/>
                    <a:p>
                      <a:pPr marL="0" lvl="0" indent="0" algn="ctr">
                        <a:buFont typeface="Arial" panose="020B0604020202020204" pitchFamily="34" charset="0"/>
                        <a:buNone/>
                      </a:pPr>
                      <a:r>
                        <a:rPr lang="en-US" sz="2000">
                          <a:effectLst/>
                        </a:rPr>
                        <a:t>No</a:t>
                      </a:r>
                      <a:endParaRPr lang="en-US" sz="2000"/>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2842017364"/>
                  </a:ext>
                </a:extLst>
              </a:tr>
            </a:tbl>
          </a:graphicData>
        </a:graphic>
      </p:graphicFrame>
    </p:spTree>
    <p:extLst>
      <p:ext uri="{BB962C8B-B14F-4D97-AF65-F5344CB8AC3E}">
        <p14:creationId xmlns:p14="http://schemas.microsoft.com/office/powerpoint/2010/main" val="3887254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09489" y="2029285"/>
            <a:ext cx="10762901" cy="4508039"/>
          </a:xfrm>
        </p:spPr>
        <p:txBody>
          <a:bodyPr/>
          <a:lstStyle/>
          <a:p>
            <a:pPr marL="0" indent="0">
              <a:buNone/>
            </a:pPr>
            <a:r>
              <a:rPr lang="en-US" sz="2000"/>
              <a:t>Discuss the planned use of </a:t>
            </a:r>
            <a:r>
              <a:rPr lang="en-US" sz="2000" b="1"/>
              <a:t>~$1.3M </a:t>
            </a:r>
            <a:r>
              <a:rPr lang="en-US" sz="2000"/>
              <a:t>budgeted in the Communications and Utilities account groupings. </a:t>
            </a:r>
            <a:r>
              <a:rPr lang="en-US" sz="2000">
                <a:ea typeface="Calibri"/>
                <a:cs typeface="Calibri"/>
              </a:rPr>
              <a:t>Specify number of cell phones, tablets, laptops, etc. Per department.</a:t>
            </a:r>
            <a:br>
              <a:rPr lang="en-US" sz="2000">
                <a:ea typeface="Calibri"/>
                <a:cs typeface="Calibri"/>
              </a:rPr>
            </a:br>
            <a:endParaRPr lang="en-US" sz="2000">
              <a:ea typeface="Calibri"/>
              <a:cs typeface="Calibri"/>
            </a:endParaRPr>
          </a:p>
          <a:p>
            <a:pPr marL="514350" indent="-514350">
              <a:buAutoNum type="alphaLcPeriod"/>
            </a:pPr>
            <a:r>
              <a:rPr lang="en-US" sz="2000">
                <a:ea typeface="Calibri"/>
                <a:cs typeface="Calibri"/>
              </a:rPr>
              <a:t>Specify funding allocated for WPD Camera Network and Downtown Visions.</a:t>
            </a:r>
          </a:p>
          <a:p>
            <a:pPr marL="0" indent="0">
              <a:buNone/>
            </a:pPr>
            <a:endParaRPr lang="en-US">
              <a:ea typeface="Calibri"/>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98937" y="1345907"/>
            <a:ext cx="9340559" cy="676615"/>
          </a:xfrm>
        </p:spPr>
        <p:txBody>
          <a:bodyPr vert="horz" lIns="91440" tIns="45720" rIns="91440" bIns="45720" rtlCol="0" anchor="t">
            <a:normAutofit/>
          </a:bodyPr>
          <a:lstStyle/>
          <a:p>
            <a:r>
              <a:rPr lang="en-US"/>
              <a:t>Question 8. Communications &amp; Utilities</a:t>
            </a:r>
          </a:p>
        </p:txBody>
      </p:sp>
    </p:spTree>
    <p:extLst>
      <p:ext uri="{BB962C8B-B14F-4D97-AF65-F5344CB8AC3E}">
        <p14:creationId xmlns:p14="http://schemas.microsoft.com/office/powerpoint/2010/main" val="2192734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BD9C-25A9-698D-65C0-562EF5602F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0C9A92-3189-F187-4F25-1721657ACB3B}"/>
              </a:ext>
            </a:extLst>
          </p:cNvPr>
          <p:cNvSpPr>
            <a:spLocks noGrp="1"/>
          </p:cNvSpPr>
          <p:nvPr>
            <p:ph sz="half" idx="2"/>
          </p:nvPr>
        </p:nvSpPr>
        <p:spPr>
          <a:xfrm>
            <a:off x="0" y="1728478"/>
            <a:ext cx="11020612" cy="3940802"/>
          </a:xfrm>
        </p:spPr>
        <p:txBody>
          <a:bodyPr>
            <a:normAutofit/>
          </a:bodyPr>
          <a:lstStyle/>
          <a:p>
            <a:pPr marL="0" indent="0">
              <a:buNone/>
            </a:pPr>
            <a:r>
              <a:rPr lang="en-US" sz="2000"/>
              <a:t>The </a:t>
            </a:r>
            <a:r>
              <a:rPr lang="en-US" sz="2000" b="1"/>
              <a:t>$1.3M requested reflects a slight decrease from last year</a:t>
            </a:r>
            <a:r>
              <a:rPr lang="en-US" sz="2000"/>
              <a:t>, driven by cost‑saving optimizations with our VOIP telephone system providers. These funds will be allocated as follows:</a:t>
            </a:r>
            <a:endParaRPr lang="en-US" sz="2000" b="1">
              <a:ea typeface="+mn-lt"/>
              <a:cs typeface="+mn-lt"/>
            </a:endParaRPr>
          </a:p>
          <a:p>
            <a:pPr marL="0" indent="0">
              <a:buNone/>
            </a:pPr>
            <a:endParaRPr lang="en-US" sz="2000" b="1">
              <a:ea typeface="+mn-lt"/>
              <a:cs typeface="+mn-lt"/>
            </a:endParaRPr>
          </a:p>
          <a:p>
            <a:pPr lvl="1" algn="just"/>
            <a:r>
              <a:rPr lang="en-US" sz="2000" b="1">
                <a:solidFill>
                  <a:srgbClr val="000000"/>
                </a:solidFill>
                <a:latin typeface="Calibri"/>
                <a:cs typeface="Calibri"/>
              </a:rPr>
              <a:t>100K</a:t>
            </a:r>
            <a:r>
              <a:rPr lang="en-US" sz="2000" b="1" i="0" u="none" strike="noStrike">
                <a:solidFill>
                  <a:srgbClr val="000000"/>
                </a:solidFill>
                <a:effectLst/>
                <a:latin typeface="Calibri"/>
                <a:cs typeface="Calibri"/>
              </a:rPr>
              <a:t> </a:t>
            </a:r>
            <a:r>
              <a:rPr lang="en-US" sz="2000" b="0" i="0" u="none" strike="noStrike">
                <a:solidFill>
                  <a:srgbClr val="000000"/>
                </a:solidFill>
                <a:effectLst/>
                <a:latin typeface="Calibri"/>
                <a:cs typeface="Calibri"/>
              </a:rPr>
              <a:t>is allocated for the WPD Camera Network and Downtown Visions.</a:t>
            </a:r>
            <a:r>
              <a:rPr lang="en-US" sz="2000">
                <a:ea typeface="+mn-lt"/>
                <a:cs typeface="+mn-lt"/>
              </a:rPr>
              <a:t> </a:t>
            </a:r>
            <a:endParaRPr lang="en-US" sz="2000">
              <a:ea typeface="Calibri"/>
              <a:cs typeface="Calibri"/>
            </a:endParaRPr>
          </a:p>
          <a:p>
            <a:pPr algn="just"/>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1C117CB2-BC35-54F5-3593-F02ABAD5D77E}"/>
              </a:ext>
            </a:extLst>
          </p:cNvPr>
          <p:cNvSpPr>
            <a:spLocks noGrp="1"/>
          </p:cNvSpPr>
          <p:nvPr>
            <p:ph sz="half" idx="13"/>
          </p:nvPr>
        </p:nvSpPr>
        <p:spPr>
          <a:xfrm>
            <a:off x="188911" y="1188720"/>
            <a:ext cx="9499794" cy="467141"/>
          </a:xfrm>
        </p:spPr>
        <p:txBody>
          <a:bodyPr>
            <a:normAutofit lnSpcReduction="10000"/>
          </a:bodyPr>
          <a:lstStyle/>
          <a:p>
            <a:r>
              <a:rPr lang="en-US"/>
              <a:t>Question 8 – Answer: COMMUNICATIONS &amp; UTILITIES</a:t>
            </a:r>
          </a:p>
        </p:txBody>
      </p:sp>
    </p:spTree>
    <p:extLst>
      <p:ext uri="{BB962C8B-B14F-4D97-AF65-F5344CB8AC3E}">
        <p14:creationId xmlns:p14="http://schemas.microsoft.com/office/powerpoint/2010/main" val="1847437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7345" y="1388973"/>
            <a:ext cx="11020612" cy="457619"/>
          </a:xfrm>
        </p:spPr>
        <p:txBody>
          <a:bodyPr>
            <a:normAutofit/>
          </a:bodyPr>
          <a:lstStyle/>
          <a:p>
            <a:pPr marL="0" indent="0">
              <a:buNone/>
            </a:pPr>
            <a:r>
              <a:rPr lang="en-US" sz="2000">
                <a:ea typeface="+mn-lt"/>
                <a:cs typeface="+mn-lt"/>
              </a:rPr>
              <a:t>The number of Cell Phones, Air Cards, Tablets and Laptops are as follows:</a:t>
            </a:r>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27135" y="933539"/>
            <a:ext cx="9499794" cy="467141"/>
          </a:xfrm>
        </p:spPr>
        <p:txBody>
          <a:bodyPr vert="horz" lIns="91440" tIns="45720" rIns="91440" bIns="45720" rtlCol="0" anchor="t">
            <a:normAutofit lnSpcReduction="10000"/>
          </a:bodyPr>
          <a:lstStyle/>
          <a:p>
            <a:r>
              <a:rPr lang="en-US"/>
              <a:t>Question 8 – Answer: COMMUNICATIONS &amp; UTILITIES</a:t>
            </a:r>
          </a:p>
        </p:txBody>
      </p:sp>
      <p:graphicFrame>
        <p:nvGraphicFramePr>
          <p:cNvPr id="5" name="Table 4">
            <a:extLst>
              <a:ext uri="{FF2B5EF4-FFF2-40B4-BE49-F238E27FC236}">
                <a16:creationId xmlns:a16="http://schemas.microsoft.com/office/drawing/2014/main" id="{0F753B6C-D7A6-AB02-D3CE-B0F3B54C6B40}"/>
              </a:ext>
            </a:extLst>
          </p:cNvPr>
          <p:cNvGraphicFramePr>
            <a:graphicFrameLocks noGrp="1"/>
          </p:cNvGraphicFramePr>
          <p:nvPr>
            <p:extLst>
              <p:ext uri="{D42A27DB-BD31-4B8C-83A1-F6EECF244321}">
                <p14:modId xmlns:p14="http://schemas.microsoft.com/office/powerpoint/2010/main" val="1841755128"/>
              </p:ext>
            </p:extLst>
          </p:nvPr>
        </p:nvGraphicFramePr>
        <p:xfrm>
          <a:off x="327135" y="1671583"/>
          <a:ext cx="10515600" cy="5186417"/>
        </p:xfrm>
        <a:graphic>
          <a:graphicData uri="http://schemas.openxmlformats.org/drawingml/2006/table">
            <a:tbl>
              <a:tblPr firstRow="1"/>
              <a:tblGrid>
                <a:gridCol w="3592162">
                  <a:extLst>
                    <a:ext uri="{9D8B030D-6E8A-4147-A177-3AD203B41FA5}">
                      <a16:colId xmlns:a16="http://schemas.microsoft.com/office/drawing/2014/main" val="3591466384"/>
                    </a:ext>
                  </a:extLst>
                </a:gridCol>
                <a:gridCol w="1685705">
                  <a:extLst>
                    <a:ext uri="{9D8B030D-6E8A-4147-A177-3AD203B41FA5}">
                      <a16:colId xmlns:a16="http://schemas.microsoft.com/office/drawing/2014/main" val="421396319"/>
                    </a:ext>
                  </a:extLst>
                </a:gridCol>
                <a:gridCol w="1645572">
                  <a:extLst>
                    <a:ext uri="{9D8B030D-6E8A-4147-A177-3AD203B41FA5}">
                      <a16:colId xmlns:a16="http://schemas.microsoft.com/office/drawing/2014/main" val="2730547741"/>
                    </a:ext>
                  </a:extLst>
                </a:gridCol>
                <a:gridCol w="1585366">
                  <a:extLst>
                    <a:ext uri="{9D8B030D-6E8A-4147-A177-3AD203B41FA5}">
                      <a16:colId xmlns:a16="http://schemas.microsoft.com/office/drawing/2014/main" val="670604434"/>
                    </a:ext>
                  </a:extLst>
                </a:gridCol>
                <a:gridCol w="2006795">
                  <a:extLst>
                    <a:ext uri="{9D8B030D-6E8A-4147-A177-3AD203B41FA5}">
                      <a16:colId xmlns:a16="http://schemas.microsoft.com/office/drawing/2014/main" val="3784921655"/>
                    </a:ext>
                  </a:extLst>
                </a:gridCol>
              </a:tblGrid>
              <a:tr h="413657">
                <a:tc>
                  <a:txBody>
                    <a:bodyPr/>
                    <a:lstStyle/>
                    <a:p>
                      <a:pPr algn="ctr" fontAlgn="b"/>
                      <a:r>
                        <a:rPr lang="en-US" sz="1200" b="1" i="0" u="none" strike="noStrike">
                          <a:solidFill>
                            <a:srgbClr val="FFFFFF"/>
                          </a:solidFill>
                          <a:effectLst/>
                          <a:latin typeface="Calibri"/>
                        </a:rPr>
                        <a:t>Department</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Cells </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Tablets </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Aircards</a:t>
                      </a:r>
                      <a:endParaRPr lang="en-US" sz="1200" b="1" i="0" u="none" strike="noStrike" err="1">
                        <a:solidFill>
                          <a:srgbClr val="FFFFFF"/>
                        </a:solidFill>
                        <a:effectLst/>
                        <a:latin typeface="Calibri"/>
                      </a:endParaRP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Laptops</a:t>
                      </a:r>
                    </a:p>
                  </a:txBody>
                  <a:tcPr marL="5716" marR="5716" marT="5716" marB="41158" anchor="b">
                    <a:lnL>
                      <a:noFill/>
                    </a:lnL>
                    <a:lnR>
                      <a:noFill/>
                    </a:lnR>
                    <a:lnT>
                      <a:noFill/>
                    </a:lnT>
                    <a:lnB>
                      <a:noFill/>
                    </a:lnB>
                    <a:solidFill>
                      <a:srgbClr val="70AD47"/>
                    </a:solidFill>
                  </a:tcPr>
                </a:tc>
                <a:extLst>
                  <a:ext uri="{0D108BD9-81ED-4DB2-BD59-A6C34878D82A}">
                    <a16:rowId xmlns:a16="http://schemas.microsoft.com/office/drawing/2014/main" val="1149163231"/>
                  </a:ext>
                </a:extLst>
              </a:tr>
              <a:tr h="238638">
                <a:tc>
                  <a:txBody>
                    <a:bodyPr/>
                    <a:lstStyle/>
                    <a:p>
                      <a:pPr algn="ctr" fontAlgn="b"/>
                      <a:r>
                        <a:rPr lang="en-US" sz="1200" b="0" i="0" u="none" strike="noStrike">
                          <a:solidFill>
                            <a:srgbClr val="000000"/>
                          </a:solidFill>
                          <a:effectLst/>
                          <a:latin typeface="Calibri"/>
                        </a:rPr>
                        <a:t>Mayor's Office </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15</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22</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123633173"/>
                  </a:ext>
                </a:extLst>
              </a:tr>
              <a:tr h="238638">
                <a:tc>
                  <a:txBody>
                    <a:bodyPr/>
                    <a:lstStyle/>
                    <a:p>
                      <a:pPr algn="ctr" fontAlgn="b"/>
                      <a:r>
                        <a:rPr lang="en-US" sz="1200" b="0" i="0" u="none" strike="noStrike">
                          <a:solidFill>
                            <a:srgbClr val="000000"/>
                          </a:solidFill>
                          <a:effectLst/>
                          <a:latin typeface="Calibri"/>
                        </a:rPr>
                        <a:t>Economic Development</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5</a:t>
                      </a:r>
                    </a:p>
                  </a:txBody>
                  <a:tcPr marL="5716" marR="5716" marT="5716" marB="41158" anchor="ctr">
                    <a:lnL>
                      <a:noFill/>
                    </a:lnL>
                    <a:lnR>
                      <a:noFill/>
                    </a:lnR>
                    <a:lnT>
                      <a:noFill/>
                    </a:lnT>
                    <a:lnB>
                      <a:noFill/>
                    </a:lnB>
                  </a:tcPr>
                </a:tc>
                <a:extLst>
                  <a:ext uri="{0D108BD9-81ED-4DB2-BD59-A6C34878D82A}">
                    <a16:rowId xmlns:a16="http://schemas.microsoft.com/office/drawing/2014/main" val="3154020907"/>
                  </a:ext>
                </a:extLst>
              </a:tr>
              <a:tr h="238638">
                <a:tc>
                  <a:txBody>
                    <a:bodyPr/>
                    <a:lstStyle/>
                    <a:p>
                      <a:pPr algn="ctr" fontAlgn="b"/>
                      <a:r>
                        <a:rPr lang="en-US" sz="1200" b="0" i="0" u="none" strike="noStrike">
                          <a:solidFill>
                            <a:srgbClr val="000000"/>
                          </a:solidFill>
                          <a:effectLst/>
                          <a:latin typeface="Calibri"/>
                        </a:rPr>
                        <a:t>IT Department</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15</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25</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262591965"/>
                  </a:ext>
                </a:extLst>
              </a:tr>
              <a:tr h="238638">
                <a:tc>
                  <a:txBody>
                    <a:bodyPr/>
                    <a:lstStyle/>
                    <a:p>
                      <a:pPr algn="ctr" fontAlgn="b"/>
                      <a:r>
                        <a:rPr lang="en-US" sz="1200" b="0" i="0" u="none" strike="noStrike">
                          <a:solidFill>
                            <a:srgbClr val="000000"/>
                          </a:solidFill>
                          <a:effectLst/>
                          <a:latin typeface="Calibri"/>
                        </a:rPr>
                        <a:t>Cultural Affairs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extLst>
                  <a:ext uri="{0D108BD9-81ED-4DB2-BD59-A6C34878D82A}">
                    <a16:rowId xmlns:a16="http://schemas.microsoft.com/office/drawing/2014/main" val="2077099782"/>
                  </a:ext>
                </a:extLst>
              </a:tr>
              <a:tr h="238638">
                <a:tc>
                  <a:txBody>
                    <a:bodyPr/>
                    <a:lstStyle/>
                    <a:p>
                      <a:pPr algn="ctr" fontAlgn="b"/>
                      <a:r>
                        <a:rPr lang="en-US" sz="1200" b="0" i="0" u="none" strike="noStrike">
                          <a:solidFill>
                            <a:srgbClr val="000000"/>
                          </a:solidFill>
                          <a:effectLst/>
                          <a:latin typeface="Calibri"/>
                        </a:rPr>
                        <a:t>Office of Emergency Mangement</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653044846"/>
                  </a:ext>
                </a:extLst>
              </a:tr>
              <a:tr h="238638">
                <a:tc>
                  <a:txBody>
                    <a:bodyPr/>
                    <a:lstStyle/>
                    <a:p>
                      <a:pPr algn="ctr" fontAlgn="b"/>
                      <a:r>
                        <a:rPr lang="en-US" sz="1200" b="0" i="0" u="none" strike="noStrike">
                          <a:solidFill>
                            <a:srgbClr val="000000"/>
                          </a:solidFill>
                          <a:effectLst/>
                          <a:latin typeface="Calibri"/>
                        </a:rPr>
                        <a:t>Constituent Services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extLst>
                  <a:ext uri="{0D108BD9-81ED-4DB2-BD59-A6C34878D82A}">
                    <a16:rowId xmlns:a16="http://schemas.microsoft.com/office/drawing/2014/main" val="4106475789"/>
                  </a:ext>
                </a:extLst>
              </a:tr>
              <a:tr h="238638">
                <a:tc>
                  <a:txBody>
                    <a:bodyPr/>
                    <a:lstStyle/>
                    <a:p>
                      <a:pPr algn="ctr" fontAlgn="b"/>
                      <a:r>
                        <a:rPr lang="en-US" sz="1200" b="0" i="0" u="none" strike="noStrike">
                          <a:solidFill>
                            <a:srgbClr val="000000"/>
                          </a:solidFill>
                          <a:effectLst/>
                          <a:latin typeface="Calibri"/>
                        </a:rPr>
                        <a:t>City Council </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16</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4</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23</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337592744"/>
                  </a:ext>
                </a:extLst>
              </a:tr>
              <a:tr h="238638">
                <a:tc>
                  <a:txBody>
                    <a:bodyPr/>
                    <a:lstStyle/>
                    <a:p>
                      <a:pPr algn="ctr" fontAlgn="b"/>
                      <a:r>
                        <a:rPr lang="en-US" sz="1200" b="0" i="0" u="none" strike="noStrike">
                          <a:solidFill>
                            <a:srgbClr val="000000"/>
                          </a:solidFill>
                          <a:effectLst/>
                          <a:latin typeface="Calibri"/>
                        </a:rPr>
                        <a:t>Finance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6</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39</a:t>
                      </a:r>
                    </a:p>
                  </a:txBody>
                  <a:tcPr marL="5716" marR="5716" marT="5716" marB="41158" anchor="ctr">
                    <a:lnL>
                      <a:noFill/>
                    </a:lnL>
                    <a:lnR>
                      <a:noFill/>
                    </a:lnR>
                    <a:lnT>
                      <a:noFill/>
                    </a:lnT>
                    <a:lnB>
                      <a:noFill/>
                    </a:lnB>
                  </a:tcPr>
                </a:tc>
                <a:extLst>
                  <a:ext uri="{0D108BD9-81ED-4DB2-BD59-A6C34878D82A}">
                    <a16:rowId xmlns:a16="http://schemas.microsoft.com/office/drawing/2014/main" val="92705092"/>
                  </a:ext>
                </a:extLst>
              </a:tr>
              <a:tr h="238638">
                <a:tc>
                  <a:txBody>
                    <a:bodyPr/>
                    <a:lstStyle/>
                    <a:p>
                      <a:pPr algn="ctr" fontAlgn="b"/>
                      <a:r>
                        <a:rPr lang="en-US" sz="1200" b="0" i="0" u="none" strike="noStrike">
                          <a:solidFill>
                            <a:srgbClr val="000000"/>
                          </a:solidFill>
                          <a:effectLst/>
                          <a:latin typeface="Calibri"/>
                        </a:rPr>
                        <a:t>City Auditor</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857246027"/>
                  </a:ext>
                </a:extLst>
              </a:tr>
              <a:tr h="238638">
                <a:tc>
                  <a:txBody>
                    <a:bodyPr/>
                    <a:lstStyle/>
                    <a:p>
                      <a:pPr algn="ctr" fontAlgn="b"/>
                      <a:r>
                        <a:rPr lang="en-US" sz="1200" b="0" i="0" u="none" strike="noStrike">
                          <a:solidFill>
                            <a:srgbClr val="000000"/>
                          </a:solidFill>
                          <a:effectLst/>
                          <a:latin typeface="Calibri"/>
                        </a:rPr>
                        <a:t>Treasurer</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extLst>
                  <a:ext uri="{0D108BD9-81ED-4DB2-BD59-A6C34878D82A}">
                    <a16:rowId xmlns:a16="http://schemas.microsoft.com/office/drawing/2014/main" val="4119015"/>
                  </a:ext>
                </a:extLst>
              </a:tr>
              <a:tr h="238638">
                <a:tc>
                  <a:txBody>
                    <a:bodyPr/>
                    <a:lstStyle/>
                    <a:p>
                      <a:pPr algn="ctr" fontAlgn="b"/>
                      <a:r>
                        <a:rPr lang="en-US" sz="1200" b="0" i="0" u="none" strike="noStrike">
                          <a:solidFill>
                            <a:srgbClr val="000000"/>
                          </a:solidFill>
                          <a:effectLst/>
                          <a:latin typeface="Calibri"/>
                        </a:rPr>
                        <a:t>Law</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19</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545455089"/>
                  </a:ext>
                </a:extLst>
              </a:tr>
              <a:tr h="238638">
                <a:tc>
                  <a:txBody>
                    <a:bodyPr/>
                    <a:lstStyle/>
                    <a:p>
                      <a:pPr algn="ctr" fontAlgn="b"/>
                      <a:r>
                        <a:rPr lang="en-US" sz="1200" b="0" i="0" u="none" strike="noStrike">
                          <a:solidFill>
                            <a:srgbClr val="000000"/>
                          </a:solidFill>
                          <a:effectLst/>
                          <a:latin typeface="Calibri"/>
                        </a:rPr>
                        <a:t>Human Resources</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29</a:t>
                      </a:r>
                    </a:p>
                  </a:txBody>
                  <a:tcPr marL="5716" marR="5716" marT="5716" marB="41158" anchor="ctr">
                    <a:lnL>
                      <a:noFill/>
                    </a:lnL>
                    <a:lnR>
                      <a:noFill/>
                    </a:lnR>
                    <a:lnT>
                      <a:noFill/>
                    </a:lnT>
                    <a:lnB>
                      <a:noFill/>
                    </a:lnB>
                  </a:tcPr>
                </a:tc>
                <a:extLst>
                  <a:ext uri="{0D108BD9-81ED-4DB2-BD59-A6C34878D82A}">
                    <a16:rowId xmlns:a16="http://schemas.microsoft.com/office/drawing/2014/main" val="1964601228"/>
                  </a:ext>
                </a:extLst>
              </a:tr>
              <a:tr h="238638">
                <a:tc>
                  <a:txBody>
                    <a:bodyPr/>
                    <a:lstStyle/>
                    <a:p>
                      <a:pPr algn="ctr" fontAlgn="b"/>
                      <a:r>
                        <a:rPr lang="en-US" sz="1200" b="0" i="0" u="none" strike="noStrike">
                          <a:solidFill>
                            <a:srgbClr val="000000"/>
                          </a:solidFill>
                          <a:effectLst/>
                          <a:latin typeface="Calibri"/>
                        </a:rPr>
                        <a:t>Planning / Land Use</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6</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4040780899"/>
                  </a:ext>
                </a:extLst>
              </a:tr>
              <a:tr h="238638">
                <a:tc>
                  <a:txBody>
                    <a:bodyPr/>
                    <a:lstStyle/>
                    <a:p>
                      <a:pPr algn="ctr" fontAlgn="b"/>
                      <a:r>
                        <a:rPr lang="en-US" sz="1200" b="0" i="0" u="none" strike="noStrike">
                          <a:solidFill>
                            <a:srgbClr val="000000"/>
                          </a:solidFill>
                          <a:effectLst/>
                          <a:latin typeface="Calibri"/>
                        </a:rPr>
                        <a:t>License and Inspection</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30</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4</a:t>
                      </a:r>
                    </a:p>
                  </a:txBody>
                  <a:tcPr marL="5716" marR="5716" marT="5716" marB="41158" anchor="ctr">
                    <a:lnL>
                      <a:noFill/>
                    </a:lnL>
                    <a:lnR>
                      <a:noFill/>
                    </a:lnR>
                    <a:lnT>
                      <a:noFill/>
                    </a:lnT>
                    <a:lnB>
                      <a:noFill/>
                    </a:lnB>
                  </a:tcPr>
                </a:tc>
                <a:extLst>
                  <a:ext uri="{0D108BD9-81ED-4DB2-BD59-A6C34878D82A}">
                    <a16:rowId xmlns:a16="http://schemas.microsoft.com/office/drawing/2014/main" val="1188767781"/>
                  </a:ext>
                </a:extLst>
              </a:tr>
              <a:tr h="238638">
                <a:tc>
                  <a:txBody>
                    <a:bodyPr/>
                    <a:lstStyle/>
                    <a:p>
                      <a:pPr algn="ctr" fontAlgn="b"/>
                      <a:r>
                        <a:rPr lang="en-US" sz="1200" b="0" i="0" u="none" strike="noStrike">
                          <a:solidFill>
                            <a:srgbClr val="000000"/>
                          </a:solidFill>
                          <a:effectLst/>
                          <a:latin typeface="Calibri"/>
                        </a:rPr>
                        <a:t>Real Estate &amp; Housing</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5</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733168985"/>
                  </a:ext>
                </a:extLst>
              </a:tr>
              <a:tr h="238638">
                <a:tc>
                  <a:txBody>
                    <a:bodyPr/>
                    <a:lstStyle/>
                    <a:p>
                      <a:pPr algn="ctr" fontAlgn="b"/>
                      <a:r>
                        <a:rPr lang="en-US" sz="1200" b="0" i="0" u="none" strike="noStrike">
                          <a:solidFill>
                            <a:srgbClr val="000000"/>
                          </a:solidFill>
                          <a:effectLst/>
                          <a:latin typeface="Calibri"/>
                        </a:rPr>
                        <a:t>Public Works</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34</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26</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28</a:t>
                      </a:r>
                    </a:p>
                  </a:txBody>
                  <a:tcPr marL="5716" marR="5716" marT="5716" marB="41158" anchor="ctr">
                    <a:lnL>
                      <a:noFill/>
                    </a:lnL>
                    <a:lnR>
                      <a:noFill/>
                    </a:lnR>
                    <a:lnT>
                      <a:noFill/>
                    </a:lnT>
                    <a:lnB>
                      <a:noFill/>
                    </a:lnB>
                  </a:tcPr>
                </a:tc>
                <a:extLst>
                  <a:ext uri="{0D108BD9-81ED-4DB2-BD59-A6C34878D82A}">
                    <a16:rowId xmlns:a16="http://schemas.microsoft.com/office/drawing/2014/main" val="1250495922"/>
                  </a:ext>
                </a:extLst>
              </a:tr>
              <a:tr h="238638">
                <a:tc>
                  <a:txBody>
                    <a:bodyPr/>
                    <a:lstStyle/>
                    <a:p>
                      <a:pPr algn="ctr" fontAlgn="b"/>
                      <a:r>
                        <a:rPr lang="en-US" sz="1200" b="0" i="0" u="none" strike="noStrike">
                          <a:solidFill>
                            <a:srgbClr val="000000"/>
                          </a:solidFill>
                          <a:effectLst/>
                          <a:latin typeface="Calibri"/>
                        </a:rPr>
                        <a:t>Parks and Recreation</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682538534"/>
                  </a:ext>
                </a:extLst>
              </a:tr>
              <a:tr h="238638">
                <a:tc>
                  <a:txBody>
                    <a:bodyPr/>
                    <a:lstStyle/>
                    <a:p>
                      <a:pPr algn="ctr" fontAlgn="b"/>
                      <a:r>
                        <a:rPr lang="en-US" sz="1200" b="0" i="0" u="none" strike="noStrike">
                          <a:solidFill>
                            <a:srgbClr val="000000"/>
                          </a:solidFill>
                          <a:effectLst/>
                          <a:latin typeface="Calibri"/>
                        </a:rPr>
                        <a:t>WFD</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25</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22</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25</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18</a:t>
                      </a:r>
                    </a:p>
                  </a:txBody>
                  <a:tcPr marL="5716" marR="5716" marT="5716" marB="41158" anchor="ctr">
                    <a:lnL>
                      <a:noFill/>
                    </a:lnL>
                    <a:lnR>
                      <a:noFill/>
                    </a:lnR>
                    <a:lnT>
                      <a:noFill/>
                    </a:lnT>
                    <a:lnB>
                      <a:noFill/>
                    </a:lnB>
                  </a:tcPr>
                </a:tc>
                <a:extLst>
                  <a:ext uri="{0D108BD9-81ED-4DB2-BD59-A6C34878D82A}">
                    <a16:rowId xmlns:a16="http://schemas.microsoft.com/office/drawing/2014/main" val="396313475"/>
                  </a:ext>
                </a:extLst>
              </a:tr>
              <a:tr h="238638">
                <a:tc>
                  <a:txBody>
                    <a:bodyPr/>
                    <a:lstStyle/>
                    <a:p>
                      <a:pPr algn="ctr" fontAlgn="b"/>
                      <a:r>
                        <a:rPr lang="en-US" sz="1200" b="0" i="0" u="none" strike="noStrike">
                          <a:solidFill>
                            <a:srgbClr val="000000"/>
                          </a:solidFill>
                          <a:effectLst/>
                          <a:latin typeface="Calibri"/>
                        </a:rPr>
                        <a:t>WPD</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78</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66</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75</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11591886"/>
                  </a:ext>
                </a:extLst>
              </a:tr>
              <a:tr h="238638">
                <a:tc>
                  <a:txBody>
                    <a:bodyPr/>
                    <a:lstStyle/>
                    <a:p>
                      <a:pPr lvl="0" algn="ctr">
                        <a:buNone/>
                      </a:pPr>
                      <a:r>
                        <a:rPr lang="en-US" sz="1200" b="1" i="0" u="none" strike="noStrike">
                          <a:solidFill>
                            <a:srgbClr val="000000"/>
                          </a:solidFill>
                          <a:effectLst/>
                          <a:latin typeface="Calibri"/>
                        </a:rPr>
                        <a:t>Totals</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226</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155</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108</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266</a:t>
                      </a:r>
                    </a:p>
                  </a:txBody>
                  <a:tcPr marL="5716" marR="5716" marT="5716" marB="41158" anchor="ctr">
                    <a:lnL>
                      <a:noFill/>
                    </a:lnL>
                    <a:lnR>
                      <a:noFill/>
                    </a:lnR>
                    <a:lnT>
                      <a:noFill/>
                    </a:lnT>
                    <a:lnB>
                      <a:noFill/>
                    </a:lnB>
                  </a:tcPr>
                </a:tc>
                <a:extLst>
                  <a:ext uri="{0D108BD9-81ED-4DB2-BD59-A6C34878D82A}">
                    <a16:rowId xmlns:a16="http://schemas.microsoft.com/office/drawing/2014/main" val="2832832890"/>
                  </a:ext>
                </a:extLst>
              </a:tr>
            </a:tbl>
          </a:graphicData>
        </a:graphic>
      </p:graphicFrame>
    </p:spTree>
    <p:extLst>
      <p:ext uri="{BB962C8B-B14F-4D97-AF65-F5344CB8AC3E}">
        <p14:creationId xmlns:p14="http://schemas.microsoft.com/office/powerpoint/2010/main" val="3154151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BF98AC-5629-BBBA-90E4-EF368B5F09A5}"/>
              </a:ext>
            </a:extLst>
          </p:cNvPr>
          <p:cNvSpPr>
            <a:spLocks noGrp="1"/>
          </p:cNvSpPr>
          <p:nvPr>
            <p:ph sz="half" idx="2"/>
          </p:nvPr>
        </p:nvSpPr>
        <p:spPr>
          <a:xfrm>
            <a:off x="188911" y="2395857"/>
            <a:ext cx="10752874" cy="4578223"/>
          </a:xfrm>
        </p:spPr>
        <p:txBody>
          <a:bodyPr>
            <a:normAutofit/>
          </a:bodyPr>
          <a:lstStyle/>
          <a:p>
            <a:pPr marL="0" indent="0">
              <a:buNone/>
            </a:pPr>
            <a:r>
              <a:rPr lang="en-US" sz="2000"/>
              <a:t>Discuss the ~ $744K budgeted for Contracted Maintenance account grouping</a:t>
            </a:r>
            <a:endParaRPr lang="en-US" sz="20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AEAE023D-182F-A07C-B683-1FCFEEFB89C7}"/>
              </a:ext>
            </a:extLst>
          </p:cNvPr>
          <p:cNvSpPr>
            <a:spLocks noGrp="1"/>
          </p:cNvSpPr>
          <p:nvPr>
            <p:ph sz="half" idx="13"/>
          </p:nvPr>
        </p:nvSpPr>
        <p:spPr>
          <a:xfrm>
            <a:off x="188910" y="1734903"/>
            <a:ext cx="5910210" cy="455240"/>
          </a:xfrm>
        </p:spPr>
        <p:txBody>
          <a:bodyPr vert="horz" lIns="91440" tIns="45720" rIns="91440" bIns="45720" rtlCol="0" anchor="t">
            <a:normAutofit lnSpcReduction="10000"/>
          </a:bodyPr>
          <a:lstStyle/>
          <a:p>
            <a:r>
              <a:rPr lang="en-US">
                <a:ea typeface="Calibri"/>
                <a:cs typeface="Calibri"/>
              </a:rPr>
              <a:t>Question 9. Contracted Maintenance</a:t>
            </a:r>
            <a:endParaRPr lang="en-US"/>
          </a:p>
        </p:txBody>
      </p:sp>
    </p:spTree>
    <p:extLst>
      <p:ext uri="{BB962C8B-B14F-4D97-AF65-F5344CB8AC3E}">
        <p14:creationId xmlns:p14="http://schemas.microsoft.com/office/powerpoint/2010/main" val="1308512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08964" y="2427514"/>
            <a:ext cx="10946346" cy="3969441"/>
          </a:xfrm>
        </p:spPr>
        <p:txBody>
          <a:bodyPr>
            <a:normAutofit/>
          </a:bodyPr>
          <a:lstStyle/>
          <a:p>
            <a:pPr>
              <a:spcBef>
                <a:spcPts val="0"/>
              </a:spcBef>
            </a:pPr>
            <a:r>
              <a:rPr lang="en-US" sz="2000"/>
              <a:t>The slight increase in this category is primarily driven by new operational investments, including VPN expansion, digital imaging services, and police equipment support, partially offset by the elimination of legacy support contracts and the reclassification of certain costs to software licensing.</a:t>
            </a:r>
            <a:endParaRPr lang="en-US" sz="2000">
              <a:ea typeface="Calibri"/>
              <a:cs typeface="Calibri"/>
            </a:endParaRPr>
          </a:p>
          <a:p>
            <a:pPr marL="457200" lvl="1" indent="0">
              <a:spcBef>
                <a:spcPts val="0"/>
              </a:spcBef>
              <a:buNone/>
            </a:pPr>
            <a:r>
              <a:rPr lang="en-US">
                <a:ea typeface="+mn-lt"/>
                <a:cs typeface="+mn-lt"/>
              </a:rPr>
              <a:t>  </a:t>
            </a:r>
            <a:br>
              <a:rPr lang="en-US">
                <a:ea typeface="+mn-lt"/>
                <a:cs typeface="+mn-lt"/>
              </a:rPr>
            </a:br>
            <a:r>
              <a:rPr lang="en-US">
                <a:ea typeface="+mn-lt"/>
                <a:cs typeface="+mn-lt"/>
              </a:rPr>
              <a:t> </a:t>
            </a:r>
          </a:p>
          <a:p>
            <a:pPr marL="0" indent="0">
              <a:buNone/>
            </a:pPr>
            <a:endParaRPr lang="en-US"/>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9201" y="1430818"/>
            <a:ext cx="7492049" cy="769653"/>
          </a:xfrm>
        </p:spPr>
        <p:txBody>
          <a:bodyPr vert="horz" lIns="91440" tIns="45720" rIns="91440" bIns="45720" rtlCol="0" anchor="t">
            <a:noAutofit/>
          </a:bodyPr>
          <a:lstStyle/>
          <a:p>
            <a:r>
              <a:rPr lang="en-US"/>
              <a:t>Question 9 – Answer: Contracted Maintenance </a:t>
            </a:r>
          </a:p>
        </p:txBody>
      </p:sp>
    </p:spTree>
    <p:extLst>
      <p:ext uri="{BB962C8B-B14F-4D97-AF65-F5344CB8AC3E}">
        <p14:creationId xmlns:p14="http://schemas.microsoft.com/office/powerpoint/2010/main" val="2199399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2D5438-DE07-DE8A-D252-E7D8F8829A94}"/>
              </a:ext>
            </a:extLst>
          </p:cNvPr>
          <p:cNvSpPr>
            <a:spLocks noGrp="1"/>
          </p:cNvSpPr>
          <p:nvPr>
            <p:ph sz="half" idx="2"/>
          </p:nvPr>
        </p:nvSpPr>
        <p:spPr>
          <a:xfrm>
            <a:off x="188911" y="2237149"/>
            <a:ext cx="10983479" cy="4778749"/>
          </a:xfrm>
        </p:spPr>
        <p:txBody>
          <a:bodyPr/>
          <a:lstStyle/>
          <a:p>
            <a:pPr marL="0" indent="0">
              <a:buNone/>
            </a:pPr>
            <a:r>
              <a:rPr lang="en-US" sz="2000"/>
              <a:t>Share the amount of funding allocated for training, and professional growth and development for your staff. </a:t>
            </a:r>
            <a:endParaRPr lang="en-US" sz="2000">
              <a:ea typeface="Calibri"/>
              <a:cs typeface="Calibri"/>
            </a:endParaRPr>
          </a:p>
        </p:txBody>
      </p:sp>
      <p:sp>
        <p:nvSpPr>
          <p:cNvPr id="3" name="Content Placeholder 2">
            <a:extLst>
              <a:ext uri="{FF2B5EF4-FFF2-40B4-BE49-F238E27FC236}">
                <a16:creationId xmlns:a16="http://schemas.microsoft.com/office/drawing/2014/main" id="{AD7C4C56-E527-6D7F-350C-BCE09E1C8EDD}"/>
              </a:ext>
            </a:extLst>
          </p:cNvPr>
          <p:cNvSpPr>
            <a:spLocks noGrp="1"/>
          </p:cNvSpPr>
          <p:nvPr>
            <p:ph sz="half" idx="13"/>
          </p:nvPr>
        </p:nvSpPr>
        <p:spPr>
          <a:xfrm>
            <a:off x="188910" y="1604806"/>
            <a:ext cx="4934479" cy="473825"/>
          </a:xfrm>
        </p:spPr>
        <p:txBody>
          <a:bodyPr vert="horz" lIns="91440" tIns="45720" rIns="91440" bIns="45720" rtlCol="0" anchor="t">
            <a:normAutofit fontScale="77500" lnSpcReduction="20000"/>
          </a:bodyPr>
          <a:lstStyle/>
          <a:p>
            <a:r>
              <a:rPr lang="en-US">
                <a:ea typeface="Calibri"/>
                <a:cs typeface="Calibri"/>
              </a:rPr>
              <a:t>Question 10. Training and Development</a:t>
            </a:r>
            <a:endParaRPr lang="en-US"/>
          </a:p>
        </p:txBody>
      </p:sp>
    </p:spTree>
    <p:extLst>
      <p:ext uri="{BB962C8B-B14F-4D97-AF65-F5344CB8AC3E}">
        <p14:creationId xmlns:p14="http://schemas.microsoft.com/office/powerpoint/2010/main" val="3426262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72417" y="1717927"/>
            <a:ext cx="10497519" cy="4689958"/>
          </a:xfrm>
        </p:spPr>
        <p:txBody>
          <a:bodyPr>
            <a:normAutofit/>
          </a:bodyPr>
          <a:lstStyle/>
          <a:p>
            <a:pPr marL="0" indent="0">
              <a:buNone/>
            </a:pPr>
            <a:r>
              <a:rPr lang="en-US" sz="2000" b="1">
                <a:ea typeface="+mn-lt"/>
                <a:cs typeface="+mn-lt"/>
              </a:rPr>
              <a:t>Training Investment</a:t>
            </a:r>
          </a:p>
          <a:p>
            <a:r>
              <a:rPr lang="en-US" sz="2000" b="1" u="sng">
                <a:ea typeface="+mn-lt"/>
                <a:cs typeface="+mn-lt"/>
              </a:rPr>
              <a:t>$45K </a:t>
            </a:r>
            <a:r>
              <a:rPr lang="en-US" sz="2000" u="sng">
                <a:ea typeface="+mn-lt"/>
                <a:cs typeface="+mn-lt"/>
              </a:rPr>
              <a:t>is</a:t>
            </a:r>
            <a:r>
              <a:rPr lang="en-US" sz="2000">
                <a:ea typeface="+mn-lt"/>
                <a:cs typeface="+mn-lt"/>
              </a:rPr>
              <a:t> budgeted for Citywide Training Initiates</a:t>
            </a:r>
            <a:br>
              <a:rPr lang="en-US" sz="2000">
                <a:ea typeface="+mn-lt"/>
                <a:cs typeface="+mn-lt"/>
              </a:rPr>
            </a:br>
            <a:br>
              <a:rPr lang="en-US" sz="2000">
                <a:ea typeface="+mn-lt"/>
                <a:cs typeface="+mn-lt"/>
              </a:rPr>
            </a:br>
            <a:endParaRPr lang="en-US" sz="2000">
              <a:ea typeface="+mn-lt"/>
              <a:cs typeface="+mn-lt"/>
            </a:endParaRPr>
          </a:p>
          <a:p>
            <a:pPr marL="0" indent="0">
              <a:buNone/>
            </a:pPr>
            <a:r>
              <a:rPr lang="en-US" sz="2000" b="1">
                <a:ea typeface="+mn-lt"/>
                <a:cs typeface="+mn-lt"/>
              </a:rPr>
              <a:t>IT Training Utilization</a:t>
            </a:r>
            <a:endParaRPr lang="en-US" sz="2000" b="1">
              <a:ea typeface="Calibri"/>
              <a:cs typeface="Calibri"/>
            </a:endParaRPr>
          </a:p>
          <a:p>
            <a:r>
              <a:rPr lang="en-US" sz="2000" b="1" u="sng">
                <a:ea typeface="+mn-lt"/>
                <a:cs typeface="+mn-lt"/>
              </a:rPr>
              <a:t>$37K </a:t>
            </a:r>
            <a:r>
              <a:rPr lang="en-US" sz="2000" u="sng">
                <a:ea typeface="+mn-lt"/>
                <a:cs typeface="+mn-lt"/>
              </a:rPr>
              <a:t>is</a:t>
            </a:r>
            <a:r>
              <a:rPr lang="en-US" sz="2000">
                <a:ea typeface="+mn-lt"/>
                <a:cs typeface="+mn-lt"/>
              </a:rPr>
              <a:t> budgeted for City IT Staff training </a:t>
            </a:r>
            <a:br>
              <a:rPr lang="en-US" sz="2000">
                <a:ea typeface="+mn-lt"/>
                <a:cs typeface="+mn-lt"/>
              </a:rPr>
            </a:br>
            <a:endParaRPr lang="en-US" sz="2000">
              <a:ea typeface="Calibri"/>
              <a:cs typeface="Calibri"/>
            </a:endParaRPr>
          </a:p>
          <a:p>
            <a:pPr lvl="1"/>
            <a:r>
              <a:rPr lang="en-US" sz="2000">
                <a:ea typeface="Calibri"/>
                <a:cs typeface="Calibri"/>
              </a:rPr>
              <a:t>Udemy / CBT Nuggets – Rapid technical skill development &amp; compliance</a:t>
            </a:r>
            <a:br>
              <a:rPr lang="en-US" sz="2000">
                <a:ea typeface="Calibri"/>
                <a:cs typeface="Calibri"/>
              </a:rPr>
            </a:br>
            <a:endParaRPr lang="en-US" sz="2000">
              <a:ea typeface="Calibri"/>
              <a:cs typeface="Calibri"/>
            </a:endParaRPr>
          </a:p>
          <a:p>
            <a:pPr lvl="1"/>
            <a:r>
              <a:rPr lang="en-US" sz="2000">
                <a:ea typeface="Calibri"/>
                <a:cs typeface="Calibri"/>
              </a:rPr>
              <a:t>Coursera – Soft skills and core professional development </a:t>
            </a:r>
            <a:br>
              <a:rPr lang="en-US" sz="2000">
                <a:ea typeface="Calibri"/>
                <a:cs typeface="Calibri"/>
              </a:rPr>
            </a:br>
            <a:endParaRPr lang="en-US" sz="2000">
              <a:ea typeface="Calibri"/>
              <a:cs typeface="Calibri"/>
            </a:endParaRPr>
          </a:p>
          <a:p>
            <a:pPr lvl="1" algn="just"/>
            <a:r>
              <a:rPr lang="en-US" sz="2000">
                <a:ea typeface="Calibri"/>
                <a:cs typeface="Calibri"/>
              </a:rPr>
              <a:t>Safari Books Online –  On demand technical reference materials </a:t>
            </a:r>
            <a:endParaRPr lang="en-US"/>
          </a:p>
          <a:p>
            <a:pPr marL="1485900" lvl="1" indent="-514350"/>
            <a:endParaRPr lang="en-US"/>
          </a:p>
          <a:p>
            <a:pPr marL="1485900" lvl="1" indent="-514350"/>
            <a:endParaRPr lang="en-US"/>
          </a:p>
          <a:p>
            <a:pPr lvl="1" indent="-514350"/>
            <a:endParaRPr lang="en-US"/>
          </a:p>
          <a:p>
            <a:endParaRPr lang="en-US" b="1"/>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214024"/>
            <a:ext cx="5987242" cy="503903"/>
          </a:xfrm>
        </p:spPr>
        <p:txBody>
          <a:bodyPr vert="horz" lIns="91440" tIns="45720" rIns="91440" bIns="45720" rtlCol="0" anchor="t">
            <a:normAutofit fontScale="77500" lnSpcReduction="20000"/>
          </a:bodyPr>
          <a:lstStyle/>
          <a:p>
            <a:r>
              <a:rPr lang="en-US"/>
              <a:t>Question 10 – Answer: Training and Development</a:t>
            </a:r>
          </a:p>
        </p:txBody>
      </p:sp>
      <p:pic>
        <p:nvPicPr>
          <p:cNvPr id="7" name="Graphic 6" descr="Dollar with solid fill">
            <a:extLst>
              <a:ext uri="{FF2B5EF4-FFF2-40B4-BE49-F238E27FC236}">
                <a16:creationId xmlns:a16="http://schemas.microsoft.com/office/drawing/2014/main" id="{BD61F0FE-0D11-C8AE-81E1-6E4B6377BDD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192" y="1602472"/>
            <a:ext cx="503903" cy="503903"/>
          </a:xfrm>
          <a:prstGeom prst="rect">
            <a:avLst/>
          </a:prstGeom>
        </p:spPr>
      </p:pic>
      <p:pic>
        <p:nvPicPr>
          <p:cNvPr id="9" name="Graphic 8" descr="Bullseye with solid fill">
            <a:extLst>
              <a:ext uri="{FF2B5EF4-FFF2-40B4-BE49-F238E27FC236}">
                <a16:creationId xmlns:a16="http://schemas.microsoft.com/office/drawing/2014/main" id="{47DB009A-92F9-5E93-AA0F-EE6B60C93D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646" y="3050858"/>
            <a:ext cx="378142" cy="378142"/>
          </a:xfrm>
          <a:prstGeom prst="rect">
            <a:avLst/>
          </a:prstGeom>
        </p:spPr>
      </p:pic>
      <p:pic>
        <p:nvPicPr>
          <p:cNvPr id="11" name="Picture 10">
            <a:extLst>
              <a:ext uri="{FF2B5EF4-FFF2-40B4-BE49-F238E27FC236}">
                <a16:creationId xmlns:a16="http://schemas.microsoft.com/office/drawing/2014/main" id="{D21E5E87-24F1-FE03-6E83-E34FD7E37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3432" y="4832878"/>
            <a:ext cx="2367476" cy="1315184"/>
          </a:xfrm>
          <a:prstGeom prst="rect">
            <a:avLst/>
          </a:prstGeom>
        </p:spPr>
      </p:pic>
      <p:pic>
        <p:nvPicPr>
          <p:cNvPr id="13" name="Picture 12">
            <a:extLst>
              <a:ext uri="{FF2B5EF4-FFF2-40B4-BE49-F238E27FC236}">
                <a16:creationId xmlns:a16="http://schemas.microsoft.com/office/drawing/2014/main" id="{09F9465A-0EBC-EF77-6752-A0EFB1801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5366" y="4045628"/>
            <a:ext cx="2083608" cy="1028921"/>
          </a:xfrm>
          <a:prstGeom prst="rect">
            <a:avLst/>
          </a:prstGeom>
        </p:spPr>
      </p:pic>
      <p:pic>
        <p:nvPicPr>
          <p:cNvPr id="15" name="Picture 14">
            <a:extLst>
              <a:ext uri="{FF2B5EF4-FFF2-40B4-BE49-F238E27FC236}">
                <a16:creationId xmlns:a16="http://schemas.microsoft.com/office/drawing/2014/main" id="{C8D5CF73-7ED6-1B73-A99A-F9FFF9F9C0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20712" y="3250090"/>
            <a:ext cx="1809704" cy="1064531"/>
          </a:xfrm>
          <a:prstGeom prst="rect">
            <a:avLst/>
          </a:prstGeom>
        </p:spPr>
      </p:pic>
      <p:pic>
        <p:nvPicPr>
          <p:cNvPr id="17" name="Picture 16">
            <a:extLst>
              <a:ext uri="{FF2B5EF4-FFF2-40B4-BE49-F238E27FC236}">
                <a16:creationId xmlns:a16="http://schemas.microsoft.com/office/drawing/2014/main" id="{ED8E53E6-0B60-9EA6-139A-F27AB49002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0712" y="2185558"/>
            <a:ext cx="1912916" cy="1064532"/>
          </a:xfrm>
          <a:prstGeom prst="rect">
            <a:avLst/>
          </a:prstGeom>
        </p:spPr>
      </p:pic>
    </p:spTree>
    <p:extLst>
      <p:ext uri="{BB962C8B-B14F-4D97-AF65-F5344CB8AC3E}">
        <p14:creationId xmlns:p14="http://schemas.microsoft.com/office/powerpoint/2010/main" val="3012171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3907AC-ABF1-6E21-0984-3853AC863895}"/>
              </a:ext>
            </a:extLst>
          </p:cNvPr>
          <p:cNvSpPr>
            <a:spLocks noGrp="1"/>
          </p:cNvSpPr>
          <p:nvPr>
            <p:ph sz="half" idx="2"/>
          </p:nvPr>
        </p:nvSpPr>
        <p:spPr>
          <a:xfrm>
            <a:off x="188911" y="2079417"/>
            <a:ext cx="10983479" cy="4595869"/>
          </a:xfrm>
        </p:spPr>
        <p:txBody>
          <a:bodyPr/>
          <a:lstStyle/>
          <a:p>
            <a:pPr marL="0" indent="0">
              <a:buNone/>
            </a:pPr>
            <a:r>
              <a:rPr lang="en-US" sz="2000">
                <a:ea typeface="Calibri" panose="020F0502020204030204"/>
                <a:cs typeface="Calibri" panose="020F0502020204030204"/>
              </a:rPr>
              <a:t>Provide FY2027 proposed organizational chart with the total number of employees (i.e. permanent, temporary, contract, vacancies).</a:t>
            </a:r>
          </a:p>
          <a:p>
            <a:pPr marL="971550" lvl="1" indent="-514350">
              <a:buAutoNum type="alphaLcPeriod"/>
            </a:pPr>
            <a:r>
              <a:rPr lang="en-US" sz="2000">
                <a:ea typeface="Calibri" panose="020F0502020204030204"/>
                <a:cs typeface="Calibri" panose="020F0502020204030204"/>
              </a:rPr>
              <a:t>If there are multiple divisions, please ensure there are sub-org charts that enumerate all the above. </a:t>
            </a:r>
          </a:p>
        </p:txBody>
      </p:sp>
      <p:sp>
        <p:nvSpPr>
          <p:cNvPr id="3" name="Content Placeholder 2">
            <a:extLst>
              <a:ext uri="{FF2B5EF4-FFF2-40B4-BE49-F238E27FC236}">
                <a16:creationId xmlns:a16="http://schemas.microsoft.com/office/drawing/2014/main" id="{7D303753-D52D-27DF-B585-B098333EACB4}"/>
              </a:ext>
            </a:extLst>
          </p:cNvPr>
          <p:cNvSpPr>
            <a:spLocks noGrp="1"/>
          </p:cNvSpPr>
          <p:nvPr>
            <p:ph sz="half" idx="13"/>
          </p:nvPr>
        </p:nvSpPr>
        <p:spPr>
          <a:xfrm>
            <a:off x="188910" y="1474707"/>
            <a:ext cx="4934479" cy="473825"/>
          </a:xfrm>
        </p:spPr>
        <p:txBody>
          <a:bodyPr vert="horz" lIns="91440" tIns="45720" rIns="91440" bIns="45720" rtlCol="0" anchor="t">
            <a:normAutofit fontScale="92500" lnSpcReduction="20000"/>
          </a:bodyPr>
          <a:lstStyle/>
          <a:p>
            <a:r>
              <a:rPr lang="en-US" sz="3300">
                <a:ea typeface="Calibri"/>
                <a:cs typeface="Calibri"/>
              </a:rPr>
              <a:t>Question 11. </a:t>
            </a:r>
            <a:endParaRPr lang="en-US"/>
          </a:p>
        </p:txBody>
      </p:sp>
    </p:spTree>
    <p:extLst>
      <p:ext uri="{BB962C8B-B14F-4D97-AF65-F5344CB8AC3E}">
        <p14:creationId xmlns:p14="http://schemas.microsoft.com/office/powerpoint/2010/main" val="2761607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41B212-9BC0-4D40-8C7B-B1A5E5D35BA2}"/>
              </a:ext>
            </a:extLst>
          </p:cNvPr>
          <p:cNvSpPr>
            <a:spLocks noGrp="1"/>
          </p:cNvSpPr>
          <p:nvPr>
            <p:ph sz="half" idx="13"/>
          </p:nvPr>
        </p:nvSpPr>
        <p:spPr>
          <a:xfrm>
            <a:off x="204291" y="897956"/>
            <a:ext cx="6172445" cy="547550"/>
          </a:xfrm>
        </p:spPr>
        <p:txBody>
          <a:bodyPr vert="horz" lIns="91440" tIns="45720" rIns="91440" bIns="45720" rtlCol="0" anchor="t">
            <a:normAutofit/>
          </a:bodyPr>
          <a:lstStyle/>
          <a:p>
            <a:r>
              <a:rPr lang="en-US"/>
              <a:t>FY 2027 Proposed Organizational Chart </a:t>
            </a:r>
          </a:p>
        </p:txBody>
      </p:sp>
      <p:pic>
        <p:nvPicPr>
          <p:cNvPr id="8" name="Picture 7">
            <a:extLst>
              <a:ext uri="{FF2B5EF4-FFF2-40B4-BE49-F238E27FC236}">
                <a16:creationId xmlns:a16="http://schemas.microsoft.com/office/drawing/2014/main" id="{99BF5C64-E0E4-4943-EF18-C4AA818AA71A}"/>
              </a:ext>
            </a:extLst>
          </p:cNvPr>
          <p:cNvPicPr>
            <a:picLocks noChangeAspect="1"/>
          </p:cNvPicPr>
          <p:nvPr/>
        </p:nvPicPr>
        <p:blipFill>
          <a:blip r:embed="rId2"/>
          <a:stretch>
            <a:fillRect/>
          </a:stretch>
        </p:blipFill>
        <p:spPr>
          <a:xfrm>
            <a:off x="-14132" y="0"/>
            <a:ext cx="12220264" cy="6858000"/>
          </a:xfrm>
          <a:prstGeom prst="rect">
            <a:avLst/>
          </a:prstGeom>
        </p:spPr>
      </p:pic>
    </p:spTree>
    <p:extLst>
      <p:ext uri="{BB962C8B-B14F-4D97-AF65-F5344CB8AC3E}">
        <p14:creationId xmlns:p14="http://schemas.microsoft.com/office/powerpoint/2010/main" val="1732171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3705</Words>
  <Application>Microsoft Office PowerPoint</Application>
  <PresentationFormat>Widescreen</PresentationFormat>
  <Paragraphs>441</Paragraphs>
  <Slides>42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Aptos</vt:lpstr>
      <vt:lpstr>Arial</vt:lpstr>
      <vt:lpstr>Calibri</vt:lpstr>
      <vt:lpstr>Calibri Light</vt:lpstr>
      <vt:lpstr>Franklin Gothic Demi Cond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Marchelle Basnight</cp:lastModifiedBy>
  <cp:revision>2</cp:revision>
  <dcterms:created xsi:type="dcterms:W3CDTF">2023-02-09T18:35:57Z</dcterms:created>
  <dcterms:modified xsi:type="dcterms:W3CDTF">2026-04-20T16:40:52Z</dcterms:modified>
</cp:coreProperties>
</file>