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60"/>
  </p:notesMasterIdLst>
  <p:handoutMasterIdLst>
    <p:handoutMasterId r:id="rId61"/>
  </p:handoutMasterIdLst>
  <p:sldIdLst>
    <p:sldId id="506" r:id="rId6"/>
    <p:sldId id="487" r:id="rId7"/>
    <p:sldId id="505" r:id="rId8"/>
    <p:sldId id="507" r:id="rId9"/>
    <p:sldId id="554" r:id="rId10"/>
    <p:sldId id="555" r:id="rId11"/>
    <p:sldId id="556" r:id="rId12"/>
    <p:sldId id="557" r:id="rId13"/>
    <p:sldId id="558" r:id="rId14"/>
    <p:sldId id="559" r:id="rId15"/>
    <p:sldId id="560" r:id="rId16"/>
    <p:sldId id="561" r:id="rId17"/>
    <p:sldId id="562" r:id="rId18"/>
    <p:sldId id="563" r:id="rId19"/>
    <p:sldId id="564" r:id="rId20"/>
    <p:sldId id="565" r:id="rId21"/>
    <p:sldId id="566" r:id="rId22"/>
    <p:sldId id="567" r:id="rId23"/>
    <p:sldId id="568" r:id="rId24"/>
    <p:sldId id="569" r:id="rId25"/>
    <p:sldId id="570" r:id="rId26"/>
    <p:sldId id="571" r:id="rId27"/>
    <p:sldId id="572" r:id="rId28"/>
    <p:sldId id="573" r:id="rId29"/>
    <p:sldId id="574" r:id="rId30"/>
    <p:sldId id="575" r:id="rId31"/>
    <p:sldId id="576" r:id="rId32"/>
    <p:sldId id="577" r:id="rId33"/>
    <p:sldId id="578" r:id="rId34"/>
    <p:sldId id="579" r:id="rId35"/>
    <p:sldId id="580" r:id="rId36"/>
    <p:sldId id="581" r:id="rId37"/>
    <p:sldId id="582" r:id="rId38"/>
    <p:sldId id="583" r:id="rId39"/>
    <p:sldId id="584" r:id="rId40"/>
    <p:sldId id="585" r:id="rId41"/>
    <p:sldId id="586" r:id="rId42"/>
    <p:sldId id="587" r:id="rId43"/>
    <p:sldId id="588" r:id="rId44"/>
    <p:sldId id="589" r:id="rId45"/>
    <p:sldId id="590" r:id="rId46"/>
    <p:sldId id="591" r:id="rId47"/>
    <p:sldId id="592" r:id="rId48"/>
    <p:sldId id="593" r:id="rId49"/>
    <p:sldId id="594" r:id="rId50"/>
    <p:sldId id="595" r:id="rId51"/>
    <p:sldId id="596" r:id="rId52"/>
    <p:sldId id="597" r:id="rId53"/>
    <p:sldId id="598" r:id="rId54"/>
    <p:sldId id="599" r:id="rId55"/>
    <p:sldId id="600" r:id="rId56"/>
    <p:sldId id="601" r:id="rId57"/>
    <p:sldId id="602" r:id="rId58"/>
    <p:sldId id="603" r:id="rId5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3FC452-3DE7-7F95-DD95-39E91D630D80}" name="Elliott T. Larkin" initials="EL" userId="S::etlarkin@wilmingtonde.gov::1f460b2e-9355-4b30-9b07-8f387001fdf2" providerId="AD"/>
  <p188:author id="{C243BBF4-7B00-9685-5CDC-1AD4955FD380}" name="Elliott T. Larkin" initials="ETL" userId="Elliott T. Larki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8777" autoAdjust="0"/>
  </p:normalViewPr>
  <p:slideViewPr>
    <p:cSldViewPr snapToGrid="0">
      <p:cViewPr varScale="1">
        <p:scale>
          <a:sx n="149" d="100"/>
          <a:sy n="149" d="100"/>
        </p:scale>
        <p:origin x="69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4/13/2026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74CA5-B345-3635-1824-F6BCFF6EC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95D12-68EC-9478-F9CD-A0A8CDA5B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5ABC1-490D-788C-34E7-7D4E9EBC8E29}"/>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93AFB50B-E4A3-CF55-BBB4-ECCB053B01CE}"/>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367825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D582B-F0A4-53FD-D450-B259E8B0F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4060E-3692-1989-D37B-D43A18B41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D4C3E4-6068-7F86-ACDD-3DB2103822E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F6FBB91-D6AC-51C2-A0F5-A3EA88E4415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632009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0D8B2-DF62-DD04-66FC-610E3B646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9D27D-534B-CCD4-71DB-5E79A3CB9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164CB-D204-587C-87BB-C85C2763B71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5CD1433-E84E-BA2C-9B19-C332F2A0697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373890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FC727-91EC-97A9-C604-93ED7FA6B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9F691-0F37-66B8-BC2D-D7344C462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D299E-EECB-F5CA-A49A-BB1A7EBD9EC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66E9F46E-DF5B-52D4-C5F0-B5C9E6506B53}"/>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988378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E7A9D-0A23-5C13-987B-E96ACD9571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474F3-3E3C-77F9-488D-00622A849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6C8242-2986-352E-882B-A449021E061C}"/>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B884664C-CEDE-2DB8-098A-8B4627402F32}"/>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4111071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F685B-A0A4-8378-6C9D-CFB976FBD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378A3-8632-5A09-50EB-9BF63ED1BE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89FC9-66E7-8CF7-8239-8C0D362F3C16}"/>
              </a:ext>
            </a:extLst>
          </p:cNvPr>
          <p:cNvSpPr>
            <a:spLocks noGrp="1"/>
          </p:cNvSpPr>
          <p:nvPr>
            <p:ph type="body" idx="1"/>
          </p:nvPr>
        </p:nvSpPr>
        <p:spPr/>
        <p:txBody>
          <a:bodyPr/>
          <a:lstStyle/>
          <a:p>
            <a:endParaRPr lang="en-US" b="0"/>
          </a:p>
        </p:txBody>
      </p:sp>
      <p:sp>
        <p:nvSpPr>
          <p:cNvPr id="4" name="Header Placeholder 3">
            <a:extLst>
              <a:ext uri="{FF2B5EF4-FFF2-40B4-BE49-F238E27FC236}">
                <a16:creationId xmlns:a16="http://schemas.microsoft.com/office/drawing/2014/main" id="{38C41D27-CC40-F87F-58DB-F29FF4FBA49A}"/>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760041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EAD9F-A24E-C73F-8D7A-BCBF36DD7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D5C60-045B-9061-C3C5-018AC855B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D98EC-391E-E9E8-766E-DEFC11FEEE58}"/>
              </a:ext>
            </a:extLst>
          </p:cNvPr>
          <p:cNvSpPr>
            <a:spLocks noGrp="1"/>
          </p:cNvSpPr>
          <p:nvPr>
            <p:ph type="body" idx="1"/>
          </p:nvPr>
        </p:nvSpPr>
        <p:spPr/>
        <p:txBody>
          <a:bodyPr/>
          <a:lstStyle/>
          <a:p>
            <a:r>
              <a:rPr lang="en-US"/>
              <a:t>Notwithstanding the massive and outdated zoning laws, share if your budget </a:t>
            </a:r>
          </a:p>
          <a:p>
            <a:r>
              <a:rPr lang="en-US"/>
              <a:t>addresses any funding or resources to best mitigate reforming the city’s </a:t>
            </a:r>
          </a:p>
          <a:p>
            <a:r>
              <a:rPr lang="en-US"/>
              <a:t>zoning laws. </a:t>
            </a:r>
          </a:p>
          <a:p>
            <a:r>
              <a:rPr lang="en-US"/>
              <a:t>a. Specify any funding. Funding was allocated this fiscal year for the Zoning Reform Project. </a:t>
            </a:r>
          </a:p>
          <a:p>
            <a:r>
              <a:rPr lang="en-US"/>
              <a:t>b. Specify projected timeframe for completion. </a:t>
            </a:r>
          </a:p>
        </p:txBody>
      </p:sp>
      <p:sp>
        <p:nvSpPr>
          <p:cNvPr id="4" name="Header Placeholder 3">
            <a:extLst>
              <a:ext uri="{FF2B5EF4-FFF2-40B4-BE49-F238E27FC236}">
                <a16:creationId xmlns:a16="http://schemas.microsoft.com/office/drawing/2014/main" id="{4277640D-4A08-8670-1654-C9BACF5B912E}"/>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4096352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BB08F-5C1F-1E71-20DA-6012F4B9B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1BD2F-8DE5-24E7-3A9D-05E8A6BD6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DF309A-BEBB-54B3-CE2E-FFD85CF8B17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27F5249-457A-AE51-D8CB-C7D79A137DAA}"/>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782637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DD4C6-D83D-760C-2434-A5586D570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E7FB15-A2D6-6D6C-CCC5-E0F41BC4B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8A14F-5B4D-A018-2A5E-8522EF71D4AF}"/>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975A840-1346-A2C6-C016-E1D9677E1892}"/>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741201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9D0B0-2786-DF52-BE9B-FD089957E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06F70-DA04-6159-6577-1ECF13124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A19FA5-8DE6-1C96-31F6-67BA2C787B2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7DE95292-ED40-9335-407B-64B4A4B137A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896839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CA4B-6861-1682-5BB5-F0741A4C0D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723C1-12BA-5EE9-31C4-3488022BFD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1D918A-9761-9208-11DE-EE8850F50B2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74AA7CD2-0D23-05AA-F4E0-F9CC53C06C4F}"/>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89434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0407B-7921-7C9F-E467-0CE6CFBEE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978EF-EA5B-1BB3-B157-1DAEFF97B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B3F63-D955-F406-82B3-F6058DE52F9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028D341-C0D0-555E-6DA6-465601368796}"/>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616994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8B7AE-FFC7-E430-D387-F2828E748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41C59-D9D2-B52A-628C-9E8E35DEE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5A413-D2FC-8025-238F-019EED3B111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A34C71BD-2BA6-7B2E-B997-D5FB48B79B7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758444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89A68-98E5-6FE3-7C95-124D4C4E4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664B5-0AE9-97EA-8244-2A6CB09C4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7311CD-6093-B2C9-B2FD-74DAF52E6F69}"/>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27F0E702-4028-2F9C-850D-C9E9E9A90E05}"/>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076975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E21E1-D372-8495-71AE-D8B86B427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B0E8D0-2912-B724-154D-4B6159AA5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B5E0A3-4C14-B4FC-2E36-B6BE5BACCCA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61DBDF67-A88F-5364-4C2A-96AFDFF3BE11}"/>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45248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C4CEA-D391-0A96-5704-1498A7473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CC1C5-EB18-7CEE-0B6F-B584B8CD4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1FA291-965D-9F19-366D-208A264B5CB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F762C7DD-9E88-6547-382E-9FA0EFD6FD9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636166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397A-D0EF-B780-4D5F-1B5086047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F12B5-66F3-E00A-C7C6-FC92B76C17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228F88-15B4-24CA-E9A4-31662E663E2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507575C-A2B0-1F82-6515-81207979A0AF}"/>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775161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BE2AF-5FA2-D061-F2EF-66756DE8C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174DD-5F7F-A192-5E17-2681BC3BBA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24137A-97D5-1441-181F-5D1ACB8A719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9DB0046B-1B6D-51E2-7FF5-A992CC34C8E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429610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B9961-5103-75AF-6850-09255AD4A3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3DA78-19F1-58A2-4F59-FD785742A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95463-F3F2-44D4-599B-BB782854FBD8}"/>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5B08AAE-881E-AEAD-0304-0759CEDAFEA4}"/>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447608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A900E-1163-3B2F-E5CC-E9D6C5BF4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80D30-E336-4BC8-9E62-836BD630D9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B1A445-5FB1-2E15-3F1C-1A36CA92E04C}"/>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FE1F1F2-FABB-D1AE-4FF9-FB17F76ED00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60371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9EB2A-3CD9-20A0-17D1-BD92A0588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E7D93-D10E-FC68-7F86-9C137775F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3866A-32B9-51FC-27F3-C32D0F4132B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4AA958D-2BFE-D117-7712-6FDF04138D6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602474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E751F-CC08-0F92-FB74-3BA497937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99492-FC6C-49EA-61DC-4179FF42C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20E977-5274-86FE-9945-2612FEB5B692}"/>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585311F-94D1-5912-DD04-28D7E534BF80}"/>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384152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CB65D-EE36-739A-39F8-D7793F4999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AA5A0F-91E8-884F-DBD7-E65111EB5D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7D059-80CF-3627-3822-62D18D419B2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BC16E67-3658-6D93-E4A3-0E180E6C2B9E}"/>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522384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EB109-FCF9-4EF8-890B-71DE9DE80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4892B-1F81-6355-BDAF-793E859940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B3043-6AE2-DB60-27E5-196C37BBEE85}"/>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0F7D48C7-0333-4503-DFEC-B505E545257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921572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D33AF-DD41-4FD4-7418-906882F2D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9B131-BBE7-5DA5-7632-74013E6EB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F20CD-1B53-71B3-A20C-920D90CE9328}"/>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451434C9-B073-7DCB-CD3A-36B6D7093ACB}"/>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851365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E9D6A-12C9-E8A4-AA23-D4F46E6F6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9527D-E498-A7FA-F09C-1AA86FD51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F495A3-72DD-9246-5579-800534A275B7}"/>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2A1074E3-3E15-15B2-3682-8EBC9202ECF8}"/>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971740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CCD8B-2484-0AD7-7C70-A4DA9D2A9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F5D7C9-C28F-E7D6-50F2-DB29ABD81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9D62CB-F243-4276-5119-55971D46957F}"/>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1A79BA1D-7DA8-3938-2543-8B8F705296C0}"/>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221871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244B2-7C9E-9F27-21F2-B3631AB6E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21A27-D583-3699-FE70-631118747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A3F823-5AE8-0263-B22E-F4DFD4CDBCEB}"/>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01EDFDFD-32D5-6D44-5155-4600CE7E58F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7993483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DC6FE-EFC2-529E-5BB5-F308547460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E7105-9D7E-56F7-8303-AEAEAE28C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51E6F-F85F-D735-1BE1-6635223C34DF}"/>
              </a:ext>
            </a:extLst>
          </p:cNvPr>
          <p:cNvSpPr>
            <a:spLocks noGrp="1"/>
          </p:cNvSpPr>
          <p:nvPr>
            <p:ph type="body" idx="1"/>
          </p:nvPr>
        </p:nvSpPr>
        <p:spPr/>
        <p:txBody>
          <a:bodyPr/>
          <a:lstStyle/>
          <a:p>
            <a:pPr rtl="0" eaLnBrk="1" fontAlgn="ctr" latinLnBrk="0" hangingPunct="1"/>
            <a:endParaRPr lang="en-US"/>
          </a:p>
        </p:txBody>
      </p:sp>
      <p:sp>
        <p:nvSpPr>
          <p:cNvPr id="4" name="Header Placeholder 3">
            <a:extLst>
              <a:ext uri="{FF2B5EF4-FFF2-40B4-BE49-F238E27FC236}">
                <a16:creationId xmlns:a16="http://schemas.microsoft.com/office/drawing/2014/main" id="{C92A4840-17B4-BEBE-94F9-49932F4FB88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4072470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F6258-9CFF-3FA9-EC2F-5631D10F7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E0611-ACDC-2904-69E8-920A18661F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84D747-E4D4-B119-DB45-020F0A86A8CE}"/>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1A8B267D-4067-AB0A-1DE7-66B907DD02E5}"/>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4070839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344E5-2E16-3B89-E876-DA113F930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B9D61-DFB6-FCB5-7FEE-962378114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D7F7A-B8CE-7490-6DF0-148BD5A3F256}"/>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715A2C56-FCE5-8BE4-543C-7B5DED18B151}"/>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4003087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51E38-C096-9D8C-530D-3A34D1A26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8BCB4-C53B-08B5-4B3B-4168737F0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EDEA9-93EB-6B04-82D1-3996AB7C2597}"/>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$245,410.00</a:t>
            </a:r>
            <a:endParaRPr lang="en-US" sz="1200" b="0" i="0" u="none" strike="noStrike" kern="1200">
              <a:solidFill>
                <a:schemeClr val="tx1"/>
              </a:solidFill>
              <a:effectLst/>
              <a:latin typeface="+mn-lt"/>
              <a:ea typeface="+mn-ea"/>
              <a:cs typeface="+mn-cs"/>
            </a:endParaRPr>
          </a:p>
          <a:p>
            <a:br>
              <a:rPr lang="en-US"/>
            </a:br>
            <a:r>
              <a:rPr lang="en-US"/>
              <a:t>???</a:t>
            </a:r>
          </a:p>
        </p:txBody>
      </p:sp>
      <p:sp>
        <p:nvSpPr>
          <p:cNvPr id="4" name="Header Placeholder 3">
            <a:extLst>
              <a:ext uri="{FF2B5EF4-FFF2-40B4-BE49-F238E27FC236}">
                <a16:creationId xmlns:a16="http://schemas.microsoft.com/office/drawing/2014/main" id="{E4A77BC3-06E6-BB67-CE0D-D164C3AF4365}"/>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2599478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CB0C7-6B0E-2174-F436-0A17DD395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F4132-3D64-05AA-0E04-32E9B541F3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BE3CE-A566-7FC1-402D-CC144D47424B}"/>
              </a:ext>
            </a:extLst>
          </p:cNvPr>
          <p:cNvSpPr>
            <a:spLocks noGrp="1"/>
          </p:cNvSpPr>
          <p:nvPr>
            <p:ph type="body" idx="1"/>
          </p:nvPr>
        </p:nvSpPr>
        <p:spPr/>
        <p:txBody>
          <a:bodyPr/>
          <a:lstStyle/>
          <a:p>
            <a:pPr rtl="0" eaLnBrk="1" fontAlgn="ctr" latinLnBrk="0" hangingPunct="1"/>
            <a:r>
              <a:rPr lang="en-US" sz="1200" b="1" i="0" u="none" strike="noStrike" kern="1200">
                <a:solidFill>
                  <a:schemeClr val="tx1"/>
                </a:solidFill>
                <a:effectLst/>
                <a:latin typeface="+mn-lt"/>
                <a:ea typeface="+mn-ea"/>
                <a:cs typeface="+mn-cs"/>
              </a:rPr>
              <a:t>TOTAL</a:t>
            </a:r>
            <a:endParaRPr lang="en-US" sz="1200" b="0" i="0" u="none" strike="noStrike" kern="1200">
              <a:solidFill>
                <a:schemeClr val="tx1"/>
              </a:solidFill>
              <a:effectLst/>
              <a:latin typeface="+mn-lt"/>
              <a:ea typeface="+mn-ea"/>
              <a:cs typeface="+mn-cs"/>
            </a:endParaRPr>
          </a:p>
          <a:p>
            <a:pPr rtl="0" eaLnBrk="1" fontAlgn="t" latinLnBrk="0" hangingPunct="1"/>
            <a:r>
              <a:rPr lang="en-US" sz="1200" b="1" i="0" u="none" strike="noStrike" kern="1200">
                <a:solidFill>
                  <a:schemeClr val="tx1"/>
                </a:solidFill>
                <a:effectLst/>
                <a:latin typeface="+mn-lt"/>
                <a:ea typeface="+mn-ea"/>
                <a:cs typeface="+mn-cs"/>
              </a:rPr>
              <a:t>$219,975.00</a:t>
            </a:r>
            <a:endParaRPr lang="en-US" sz="1200" b="0" i="0" u="none" strike="noStrike" kern="1200">
              <a:solidFill>
                <a:schemeClr val="tx1"/>
              </a:solidFill>
              <a:effectLst/>
              <a:latin typeface="+mn-lt"/>
              <a:ea typeface="+mn-ea"/>
              <a:cs typeface="+mn-cs"/>
            </a:endParaRPr>
          </a:p>
          <a:p>
            <a:endParaRPr lang="en-US"/>
          </a:p>
        </p:txBody>
      </p:sp>
      <p:sp>
        <p:nvSpPr>
          <p:cNvPr id="4" name="Header Placeholder 3">
            <a:extLst>
              <a:ext uri="{FF2B5EF4-FFF2-40B4-BE49-F238E27FC236}">
                <a16:creationId xmlns:a16="http://schemas.microsoft.com/office/drawing/2014/main" id="{596BCAB8-6FD1-B678-AA33-34CF7B3357A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5759641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C7BB6-1949-E752-CC53-AE57ADD5C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6F41F-9634-A282-623F-714211A08A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9CFA2-8EED-9E64-6841-634019F68CB2}"/>
              </a:ext>
            </a:extLst>
          </p:cNvPr>
          <p:cNvSpPr>
            <a:spLocks noGrp="1"/>
          </p:cNvSpPr>
          <p:nvPr>
            <p:ph type="body" idx="1"/>
          </p:nvPr>
        </p:nvSpPr>
        <p:spPr/>
        <p:txBody>
          <a:bodyPr/>
          <a:lstStyle/>
          <a:p>
            <a:pPr rtl="0" eaLnBrk="1" fontAlgn="ctr" latinLnBrk="0" hangingPunct="1"/>
            <a:endParaRPr lang="en-US"/>
          </a:p>
        </p:txBody>
      </p:sp>
      <p:sp>
        <p:nvSpPr>
          <p:cNvPr id="4" name="Header Placeholder 3">
            <a:extLst>
              <a:ext uri="{FF2B5EF4-FFF2-40B4-BE49-F238E27FC236}">
                <a16:creationId xmlns:a16="http://schemas.microsoft.com/office/drawing/2014/main" id="{F4327D81-9120-7308-7CFD-63CB945E78A0}"/>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965923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B3446-B093-BCA2-00F3-B17F8B928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8B7B54-E11A-A19B-E072-DA218206B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CA4015-5EDD-1CC5-DAC3-258A336F7FF3}"/>
              </a:ext>
            </a:extLst>
          </p:cNvPr>
          <p:cNvSpPr>
            <a:spLocks noGrp="1"/>
          </p:cNvSpPr>
          <p:nvPr>
            <p:ph type="body" idx="1"/>
          </p:nvPr>
        </p:nvSpPr>
        <p:spPr/>
        <p:txBody>
          <a:bodyPr/>
          <a:lstStyle/>
          <a:p>
            <a:pPr rtl="0" eaLnBrk="1" fontAlgn="ctr" latinLnBrk="0" hangingPunct="1"/>
            <a:endParaRPr lang="en-US"/>
          </a:p>
        </p:txBody>
      </p:sp>
      <p:sp>
        <p:nvSpPr>
          <p:cNvPr id="4" name="Header Placeholder 3">
            <a:extLst>
              <a:ext uri="{FF2B5EF4-FFF2-40B4-BE49-F238E27FC236}">
                <a16:creationId xmlns:a16="http://schemas.microsoft.com/office/drawing/2014/main" id="{401A58D7-E657-EEBB-EC7E-8B76D4A6AFE8}"/>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6881373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BFF0A-DE51-8C5B-9390-639675849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F1E1E-205B-8C4B-BFFE-092C1D922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E00BD-1A76-41B2-E97A-54D5C4A69FEF}"/>
              </a:ext>
            </a:extLst>
          </p:cNvPr>
          <p:cNvSpPr>
            <a:spLocks noGrp="1"/>
          </p:cNvSpPr>
          <p:nvPr>
            <p:ph type="body" idx="1"/>
          </p:nvPr>
        </p:nvSpPr>
        <p:spPr/>
        <p:txBody>
          <a:bodyPr/>
          <a:lstStyle/>
          <a:p>
            <a:pPr rtl="0" eaLnBrk="1" fontAlgn="ctr" latinLnBrk="0" hangingPunct="1"/>
            <a:endParaRPr lang="en-US"/>
          </a:p>
        </p:txBody>
      </p:sp>
      <p:sp>
        <p:nvSpPr>
          <p:cNvPr id="4" name="Header Placeholder 3">
            <a:extLst>
              <a:ext uri="{FF2B5EF4-FFF2-40B4-BE49-F238E27FC236}">
                <a16:creationId xmlns:a16="http://schemas.microsoft.com/office/drawing/2014/main" id="{6D44CA01-0E0B-9FFC-9980-462564FF9EF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5023116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7B22E-D366-377F-8855-46853E5FC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0B878-ACDF-DDA1-EF7C-DE89C1384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5B1C9-5C43-4B90-7C4A-36C1FD3879E8}"/>
              </a:ext>
            </a:extLst>
          </p:cNvPr>
          <p:cNvSpPr>
            <a:spLocks noGrp="1"/>
          </p:cNvSpPr>
          <p:nvPr>
            <p:ph type="body" idx="1"/>
          </p:nvPr>
        </p:nvSpPr>
        <p:spPr/>
        <p:txBody>
          <a:bodyPr/>
          <a:lstStyle/>
          <a:p>
            <a:r>
              <a:rPr lang="en-US" sz="1200" b="0" dirty="0"/>
              <a:t>Salesforce - $100,000</a:t>
            </a:r>
          </a:p>
          <a:p>
            <a:r>
              <a:rPr lang="en-US" sz="1200" b="0" dirty="0"/>
              <a:t>Inspection Tool Completion</a:t>
            </a:r>
          </a:p>
          <a:p>
            <a:pPr marL="0" indent="0">
              <a:buNone/>
            </a:pPr>
            <a:endParaRPr lang="en-US" sz="1200" b="0" dirty="0"/>
          </a:p>
          <a:p>
            <a:r>
              <a:rPr lang="en-US" sz="1200" b="0" dirty="0"/>
              <a:t>Forerunner - $24,000</a:t>
            </a:r>
          </a:p>
          <a:p>
            <a:r>
              <a:rPr lang="en-US" sz="1200" b="0" dirty="0"/>
              <a:t>Floodplain Management Tool</a:t>
            </a:r>
          </a:p>
          <a:p>
            <a:endParaRPr lang="en-US" dirty="0"/>
          </a:p>
        </p:txBody>
      </p:sp>
      <p:sp>
        <p:nvSpPr>
          <p:cNvPr id="4" name="Header Placeholder 3">
            <a:extLst>
              <a:ext uri="{FF2B5EF4-FFF2-40B4-BE49-F238E27FC236}">
                <a16:creationId xmlns:a16="http://schemas.microsoft.com/office/drawing/2014/main" id="{78AFE05F-FC68-0822-0CF3-C3006FDAC7FB}"/>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8436407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64F77-4628-F5E4-7DA1-C6D595544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4177FC-59DA-F1B3-D91C-A8B8723D9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595BF-2C95-0BE7-45B2-5C813C7E0AE4}"/>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3340FD96-1803-8135-D700-9404761CADF6}"/>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41568030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4968F-4C4D-2AC0-C631-29434CA40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BF057-A41D-59CE-3A67-39C421F1A5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2CAC2-8305-646C-3471-E4CE7229DDBE}"/>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67013BFB-15B7-0E95-8D89-F4AD76C2300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813423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F24FA-518E-CEB7-F8DF-C8F68D7BD8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7ACB4-6DF8-C7AA-4AEC-E77E35B67C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4E5A1-BFF7-F17A-7E83-778A2DC7316D}"/>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255617B-382D-76D7-C70F-9A8156C5171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28579131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D37C-C288-F35F-35FF-CAF56C1E85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F0515-0292-EE3F-B50B-1D2DB6263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82CC3-EF3F-E3B5-8FBC-2061CE082A1C}"/>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8B42578B-470F-70CA-B864-AE39046EB37C}"/>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11790006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3469A-F05F-631C-12FD-9958BC644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5389F-1A6D-1A4C-99AA-8C0A49656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885F5-AAFC-8FD0-074D-3D875C4F778C}"/>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8626AB3E-7B95-7EC9-1A9B-11549A46392F}"/>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30715200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6914F-3A5F-729D-F803-AE96419DB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89F09-F1A5-232B-2189-5B56F422F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C95A6-8AA7-FFEE-1FFD-0BBEF2B2FFCD}"/>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2E894399-CB5F-B22A-B7BB-4B3081CE3ECB}"/>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641630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pic>
        <p:nvPicPr>
          <p:cNvPr id="7" name="Picture 6">
            <a:extLst>
              <a:ext uri="{FF2B5EF4-FFF2-40B4-BE49-F238E27FC236}">
                <a16:creationId xmlns:a16="http://schemas.microsoft.com/office/drawing/2014/main" id="{3E412D66-E7A4-BE3C-7789-7C484F2FAD64}"/>
              </a:ext>
            </a:extLst>
          </p:cNvPr>
          <p:cNvPicPr>
            <a:picLocks noChangeAspect="1"/>
          </p:cNvPicPr>
          <p:nvPr userDrawn="1"/>
        </p:nvPicPr>
        <p:blipFill>
          <a:blip r:embed="rId2"/>
          <a:stretch>
            <a:fillRect/>
          </a:stretch>
        </p:blipFill>
        <p:spPr>
          <a:xfrm>
            <a:off x="9990034" y="365125"/>
            <a:ext cx="1363766" cy="1325563"/>
          </a:xfrm>
          <a:prstGeom prst="rect">
            <a:avLst/>
          </a:prstGeom>
        </p:spPr>
      </p:pic>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4/13/2026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173456" cy="4778749"/>
          </a:xfrm>
        </p:spPr>
        <p:txBody>
          <a:bodyPr anchor="t">
            <a:normAutofit/>
          </a:bodyPr>
          <a:lstStyle>
            <a:lvl1pPr>
              <a:defRPr b="1">
                <a:solidFill>
                  <a:schemeClr val="tx1"/>
                </a:solidFill>
                <a:effectLst/>
              </a:defRPr>
            </a:lvl1pPr>
            <a:lvl2pPr>
              <a:defRPr b="1">
                <a:solidFill>
                  <a:schemeClr val="tx1"/>
                </a:solidFill>
                <a:effectLst/>
              </a:defRPr>
            </a:lvl2pPr>
            <a:lvl3pPr>
              <a:defRPr b="1">
                <a:solidFill>
                  <a:schemeClr val="tx1"/>
                </a:solidFill>
                <a:effectLst/>
              </a:defRPr>
            </a:lvl3pPr>
            <a:lvl4pPr>
              <a:defRPr b="1">
                <a:solidFill>
                  <a:schemeClr val="tx1"/>
                </a:solidFill>
                <a:effectLst/>
              </a:defRPr>
            </a:lvl4pPr>
            <a:lvl5pPr>
              <a:defRPr b="1">
                <a:solidFill>
                  <a:schemeClr val="tx1"/>
                </a:solidFill>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effectLst/>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42493" y="142102"/>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Land Use and Planning Department</a:t>
            </a:r>
          </a:p>
        </p:txBody>
      </p:sp>
      <p:pic>
        <p:nvPicPr>
          <p:cNvPr id="2" name="Picture 1" descr="A picture containing calendar&#10;&#10;Description automatically generated">
            <a:extLst>
              <a:ext uri="{FF2B5EF4-FFF2-40B4-BE49-F238E27FC236}">
                <a16:creationId xmlns:a16="http://schemas.microsoft.com/office/drawing/2014/main" id="{9198851A-4DCD-8E4E-2D07-B8C83845BE2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0456752" y="164661"/>
            <a:ext cx="1358019" cy="1336654"/>
          </a:xfrm>
          <a:prstGeom prst="rect">
            <a:avLst/>
          </a:prstGeom>
          <a:noFill/>
        </p:spPr>
      </p:pic>
    </p:spTree>
    <p:extLst>
      <p:ext uri="{BB962C8B-B14F-4D97-AF65-F5344CB8AC3E}">
        <p14:creationId xmlns:p14="http://schemas.microsoft.com/office/powerpoint/2010/main" val="3314021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38236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pic>
        <p:nvPicPr>
          <p:cNvPr id="7" name="Picture 6">
            <a:extLst>
              <a:ext uri="{FF2B5EF4-FFF2-40B4-BE49-F238E27FC236}">
                <a16:creationId xmlns:a16="http://schemas.microsoft.com/office/drawing/2014/main" id="{3E412D66-E7A4-BE3C-7789-7C484F2FAD64}"/>
              </a:ext>
            </a:extLst>
          </p:cNvPr>
          <p:cNvPicPr>
            <a:picLocks noChangeAspect="1"/>
          </p:cNvPicPr>
          <p:nvPr userDrawn="1"/>
        </p:nvPicPr>
        <p:blipFill>
          <a:blip r:embed="rId2"/>
          <a:stretch>
            <a:fillRect/>
          </a:stretch>
        </p:blipFill>
        <p:spPr>
          <a:xfrm>
            <a:off x="9990034" y="365125"/>
            <a:ext cx="1363766" cy="1325563"/>
          </a:xfrm>
          <a:prstGeom prst="rect">
            <a:avLst/>
          </a:prstGeom>
        </p:spPr>
      </p:pic>
    </p:spTree>
    <p:extLst>
      <p:ext uri="{BB962C8B-B14F-4D97-AF65-F5344CB8AC3E}">
        <p14:creationId xmlns:p14="http://schemas.microsoft.com/office/powerpoint/2010/main" val="17314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71320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147150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73486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14407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667333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94466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221237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68914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099538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4/13/2026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173456" cy="4778749"/>
          </a:xfrm>
        </p:spPr>
        <p:txBody>
          <a:bodyPr anchor="t">
            <a:normAutofit/>
          </a:bodyPr>
          <a:lstStyle>
            <a:lvl1pPr>
              <a:defRPr b="1">
                <a:solidFill>
                  <a:schemeClr val="tx1"/>
                </a:solidFill>
                <a:effectLst/>
              </a:defRPr>
            </a:lvl1pPr>
            <a:lvl2pPr>
              <a:defRPr b="1">
                <a:solidFill>
                  <a:schemeClr val="tx1"/>
                </a:solidFill>
                <a:effectLst/>
              </a:defRPr>
            </a:lvl2pPr>
            <a:lvl3pPr>
              <a:defRPr b="1">
                <a:solidFill>
                  <a:schemeClr val="tx1"/>
                </a:solidFill>
                <a:effectLst/>
              </a:defRPr>
            </a:lvl3pPr>
            <a:lvl4pPr>
              <a:defRPr b="1">
                <a:solidFill>
                  <a:schemeClr val="tx1"/>
                </a:solidFill>
                <a:effectLst/>
              </a:defRPr>
            </a:lvl4pPr>
            <a:lvl5pPr>
              <a:defRPr b="1">
                <a:solidFill>
                  <a:schemeClr val="tx1"/>
                </a:solidFill>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effectLst/>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42493" y="142102"/>
            <a:ext cx="8534399" cy="646331"/>
          </a:xfrm>
          <a:prstGeom prst="rect">
            <a:avLst/>
          </a:prstGeom>
          <a:noFill/>
        </p:spPr>
        <p:txBody>
          <a:bodyPr wrap="square" rtlCol="0">
            <a:spAutoFit/>
          </a:bodyPr>
          <a:lstStyle/>
          <a:p>
            <a:r>
              <a:rPr lang="en-US" b="1">
                <a:effectLst/>
              </a:rPr>
              <a:t>FY 2027 Budget Hearings</a:t>
            </a:r>
            <a:br>
              <a:rPr lang="en-US" b="1">
                <a:effectLst/>
              </a:rPr>
            </a:br>
            <a:r>
              <a:rPr lang="en-US" b="1">
                <a:effectLst/>
              </a:rPr>
              <a:t>Land Use and Planning Department</a:t>
            </a:r>
          </a:p>
        </p:txBody>
      </p:sp>
      <p:pic>
        <p:nvPicPr>
          <p:cNvPr id="2" name="Picture 1" descr="A picture containing calendar&#10;&#10;Description automatically generated">
            <a:extLst>
              <a:ext uri="{FF2B5EF4-FFF2-40B4-BE49-F238E27FC236}">
                <a16:creationId xmlns:a16="http://schemas.microsoft.com/office/drawing/2014/main" id="{9198851A-4DCD-8E4E-2D07-B8C83845BE2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0456752" y="164661"/>
            <a:ext cx="1358019" cy="1336654"/>
          </a:xfrm>
          <a:prstGeom prst="rect">
            <a:avLst/>
          </a:prstGeom>
          <a:noFill/>
        </p:spPr>
      </p:pic>
    </p:spTree>
    <p:extLst>
      <p:ext uri="{BB962C8B-B14F-4D97-AF65-F5344CB8AC3E}">
        <p14:creationId xmlns:p14="http://schemas.microsoft.com/office/powerpoint/2010/main" val="41663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95107486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24.xml"/><Relationship Id="rId5" Type="http://schemas.openxmlformats.org/officeDocument/2006/relationships/image" Target="../media/image13.jpeg"/><Relationship Id="rId4" Type="http://schemas.openxmlformats.org/officeDocument/2006/relationships/image" Target="../media/image12.jpeg"/></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openxmlformats.org/officeDocument/2006/relationships/image" Target="../media/image15.jpeg"/></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24.xml"/><Relationship Id="rId4" Type="http://schemas.openxmlformats.org/officeDocument/2006/relationships/image" Target="../media/image17.jpeg"/></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24.xml"/><Relationship Id="rId4" Type="http://schemas.openxmlformats.org/officeDocument/2006/relationships/image" Target="../media/image21.jpeg"/></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24.xml"/><Relationship Id="rId5" Type="http://schemas.openxmlformats.org/officeDocument/2006/relationships/image" Target="../media/image24.jpeg"/><Relationship Id="rId4" Type="http://schemas.openxmlformats.org/officeDocument/2006/relationships/image" Target="../media/image23.jpeg"/></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24.xml"/><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4.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221F68C7-CA2A-1AA4-4FD4-B1D5B4ADD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LAND USE &amp; PLANNING</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10FF0D25-7C6D-EBB6-D558-12D743C31CB1}"/>
              </a:ext>
            </a:extLst>
          </p:cNvPr>
          <p:cNvGraphicFramePr>
            <a:graphicFrameLocks noGrp="1"/>
          </p:cNvGraphicFramePr>
          <p:nvPr>
            <p:ph sz="half" idx="13"/>
            <p:extLst>
              <p:ext uri="{D42A27DB-BD31-4B8C-83A1-F6EECF244321}">
                <p14:modId xmlns:p14="http://schemas.microsoft.com/office/powerpoint/2010/main" val="371888181"/>
              </p:ext>
            </p:extLst>
          </p:nvPr>
        </p:nvGraphicFramePr>
        <p:xfrm>
          <a:off x="589280" y="2062480"/>
          <a:ext cx="10721796" cy="3426386"/>
        </p:xfrm>
        <a:graphic>
          <a:graphicData uri="http://schemas.openxmlformats.org/drawingml/2006/table">
            <a:tbl>
              <a:tblPr firstRow="1" bandRow="1">
                <a:tableStyleId>{93296810-A885-4BE3-A3E7-6D5BEEA58F35}</a:tableStyleId>
              </a:tblPr>
              <a:tblGrid>
                <a:gridCol w="3638622">
                  <a:extLst>
                    <a:ext uri="{9D8B030D-6E8A-4147-A177-3AD203B41FA5}">
                      <a16:colId xmlns:a16="http://schemas.microsoft.com/office/drawing/2014/main" val="3246015022"/>
                    </a:ext>
                  </a:extLst>
                </a:gridCol>
                <a:gridCol w="1261388">
                  <a:extLst>
                    <a:ext uri="{9D8B030D-6E8A-4147-A177-3AD203B41FA5}">
                      <a16:colId xmlns:a16="http://schemas.microsoft.com/office/drawing/2014/main" val="410085071"/>
                    </a:ext>
                  </a:extLst>
                </a:gridCol>
                <a:gridCol w="1273517">
                  <a:extLst>
                    <a:ext uri="{9D8B030D-6E8A-4147-A177-3AD203B41FA5}">
                      <a16:colId xmlns:a16="http://schemas.microsoft.com/office/drawing/2014/main" val="1510424997"/>
                    </a:ext>
                  </a:extLst>
                </a:gridCol>
                <a:gridCol w="1212873">
                  <a:extLst>
                    <a:ext uri="{9D8B030D-6E8A-4147-A177-3AD203B41FA5}">
                      <a16:colId xmlns:a16="http://schemas.microsoft.com/office/drawing/2014/main" val="532139386"/>
                    </a:ext>
                  </a:extLst>
                </a:gridCol>
                <a:gridCol w="1200743">
                  <a:extLst>
                    <a:ext uri="{9D8B030D-6E8A-4147-A177-3AD203B41FA5}">
                      <a16:colId xmlns:a16="http://schemas.microsoft.com/office/drawing/2014/main" val="2659712581"/>
                    </a:ext>
                  </a:extLst>
                </a:gridCol>
                <a:gridCol w="1176485">
                  <a:extLst>
                    <a:ext uri="{9D8B030D-6E8A-4147-A177-3AD203B41FA5}">
                      <a16:colId xmlns:a16="http://schemas.microsoft.com/office/drawing/2014/main" val="1367033555"/>
                    </a:ext>
                  </a:extLst>
                </a:gridCol>
                <a:gridCol w="958168">
                  <a:extLst>
                    <a:ext uri="{9D8B030D-6E8A-4147-A177-3AD203B41FA5}">
                      <a16:colId xmlns:a16="http://schemas.microsoft.com/office/drawing/2014/main" val="3572677191"/>
                    </a:ext>
                  </a:extLst>
                </a:gridCol>
              </a:tblGrid>
              <a:tr h="837184">
                <a:tc>
                  <a:txBody>
                    <a:bodyPr/>
                    <a:lstStyle/>
                    <a:p>
                      <a:pPr marL="0" algn="l" rtl="0" eaLnBrk="1" fontAlgn="ctr" latinLnBrk="0" hangingPunct="1">
                        <a:buNone/>
                      </a:pPr>
                      <a:r>
                        <a:rPr lang="en-US" sz="1800" b="1" u="none" strike="noStrike" kern="1200">
                          <a:solidFill>
                            <a:srgbClr val="FFFFFF"/>
                          </a:solidFill>
                          <a:effectLst/>
                        </a:rPr>
                        <a:t>General Fund</a:t>
                      </a:r>
                      <a:endParaRPr lang="en-US" sz="1800" b="0" i="0" u="none" strike="noStrike">
                        <a:effectLst/>
                        <a:latin typeface="Arial" panose="020B0604020202020204" pitchFamily="34" charset="0"/>
                      </a:endParaRP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3279820816"/>
                  </a:ext>
                </a:extLst>
              </a:tr>
              <a:tr h="457417">
                <a:tc>
                  <a:txBody>
                    <a:bodyPr/>
                    <a:lstStyle/>
                    <a:p>
                      <a:pPr marL="0" algn="l" rtl="0" eaLnBrk="1" fontAlgn="ctr" latinLnBrk="0" hangingPunct="1">
                        <a:buNone/>
                      </a:pPr>
                      <a:r>
                        <a:rPr lang="en-US" sz="1800" b="0" u="none" strike="noStrike" kern="1200">
                          <a:solidFill>
                            <a:srgbClr val="000000"/>
                          </a:solidFill>
                          <a:effectLst/>
                        </a:rPr>
                        <a:t>Personal Services</a:t>
                      </a:r>
                      <a:endParaRPr lang="en-US" sz="1800" b="0" i="0" u="none" strike="noStrike">
                        <a:effectLst/>
                        <a:latin typeface="Arial" panose="020B0604020202020204" pitchFamily="34" charset="0"/>
                      </a:endParaRPr>
                    </a:p>
                  </a:txBody>
                  <a:tcPr anchor="ctr"/>
                </a:tc>
                <a:tc>
                  <a:txBody>
                    <a:bodyPr/>
                    <a:lstStyle/>
                    <a:p>
                      <a:pPr algn="ctr" fontAlgn="b">
                        <a:buNone/>
                      </a:pPr>
                      <a:r>
                        <a:rPr lang="en-US" sz="1800" b="0" u="none" strike="noStrike" kern="1200" dirty="0">
                          <a:solidFill>
                            <a:srgbClr val="000000"/>
                          </a:solidFill>
                          <a:effectLst/>
                          <a:latin typeface="+mn-lt"/>
                          <a:ea typeface="+mn-ea"/>
                          <a:cs typeface="+mn-cs"/>
                        </a:rPr>
                        <a:t>$2,832,865</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$2,931,753</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$3,314,633</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$3,584,761</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$270,128</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8.1%</a:t>
                      </a:r>
                    </a:p>
                  </a:txBody>
                  <a:tcPr marL="9525" marR="9525" marT="9525" marB="0" anchor="ctr"/>
                </a:tc>
                <a:extLst>
                  <a:ext uri="{0D108BD9-81ED-4DB2-BD59-A6C34878D82A}">
                    <a16:rowId xmlns:a16="http://schemas.microsoft.com/office/drawing/2014/main" val="2098126163"/>
                  </a:ext>
                </a:extLst>
              </a:tr>
              <a:tr h="455168">
                <a:tc>
                  <a:txBody>
                    <a:bodyPr/>
                    <a:lstStyle/>
                    <a:p>
                      <a:pPr marL="0" algn="l" rtl="0" eaLnBrk="1" fontAlgn="ctr" latinLnBrk="0" hangingPunct="1">
                        <a:buNone/>
                      </a:pPr>
                      <a:r>
                        <a:rPr lang="en-US" sz="1800" b="0" u="none" strike="noStrike" kern="1200">
                          <a:solidFill>
                            <a:srgbClr val="000000"/>
                          </a:solidFill>
                          <a:effectLst/>
                        </a:rPr>
                        <a:t>Materials, Supplies, and Equipment</a:t>
                      </a:r>
                      <a:endParaRPr lang="en-US" sz="1800" b="0" i="0" u="none" strike="noStrike">
                        <a:effectLst/>
                        <a:latin typeface="Arial" panose="020B0604020202020204" pitchFamily="34" charset="0"/>
                      </a:endParaRPr>
                    </a:p>
                  </a:txBody>
                  <a:tcPr anchor="ctr"/>
                </a:tc>
                <a:tc>
                  <a:txBody>
                    <a:bodyPr/>
                    <a:lstStyle/>
                    <a:p>
                      <a:pPr algn="ctr" fontAlgn="b">
                        <a:buNone/>
                      </a:pPr>
                      <a:r>
                        <a:rPr lang="en-US" sz="1800" b="0" u="none" strike="noStrike" kern="1200" dirty="0">
                          <a:solidFill>
                            <a:srgbClr val="000000"/>
                          </a:solidFill>
                          <a:effectLst/>
                          <a:latin typeface="+mn-lt"/>
                          <a:ea typeface="+mn-ea"/>
                          <a:cs typeface="+mn-cs"/>
                        </a:rPr>
                        <a:t>782,672</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1,004,371</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1,119,200</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1,042,200</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(77,000)</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-6.9%</a:t>
                      </a:r>
                    </a:p>
                  </a:txBody>
                  <a:tcPr marL="9525" marR="9525" marT="9525" marB="0" anchor="ctr"/>
                </a:tc>
                <a:extLst>
                  <a:ext uri="{0D108BD9-81ED-4DB2-BD59-A6C34878D82A}">
                    <a16:rowId xmlns:a16="http://schemas.microsoft.com/office/drawing/2014/main" val="4143340885"/>
                  </a:ext>
                </a:extLst>
              </a:tr>
              <a:tr h="414528">
                <a:tc>
                  <a:txBody>
                    <a:bodyPr/>
                    <a:lstStyle/>
                    <a:p>
                      <a:pPr marL="0" algn="l" rtl="0" eaLnBrk="1" fontAlgn="ctr" latinLnBrk="0" hangingPunct="1">
                        <a:buNone/>
                      </a:pPr>
                      <a:r>
                        <a:rPr lang="en-US" sz="1800" b="0" u="none" strike="noStrike" kern="1200">
                          <a:solidFill>
                            <a:srgbClr val="000000"/>
                          </a:solidFill>
                          <a:effectLst/>
                        </a:rPr>
                        <a:t>Internal Services</a:t>
                      </a:r>
                      <a:endParaRPr lang="en-US" sz="1800" b="0" i="0" u="none" strike="noStrike">
                        <a:effectLst/>
                        <a:latin typeface="Arial" panose="020B0604020202020204" pitchFamily="34" charset="0"/>
                      </a:endParaRPr>
                    </a:p>
                  </a:txBody>
                  <a:tcPr anchor="ctr"/>
                </a:tc>
                <a:tc>
                  <a:txBody>
                    <a:bodyPr/>
                    <a:lstStyle/>
                    <a:p>
                      <a:pPr algn="ctr" fontAlgn="b">
                        <a:buNone/>
                      </a:pPr>
                      <a:r>
                        <a:rPr lang="en-US" sz="1800" b="0" u="none" strike="noStrike" kern="1200">
                          <a:solidFill>
                            <a:srgbClr val="000000"/>
                          </a:solidFill>
                          <a:effectLst/>
                          <a:latin typeface="+mn-lt"/>
                          <a:ea typeface="+mn-ea"/>
                          <a:cs typeface="+mn-cs"/>
                        </a:rPr>
                        <a:t>132,709</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184,316</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128,642</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133,476</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4,834</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3.8%</a:t>
                      </a:r>
                    </a:p>
                  </a:txBody>
                  <a:tcPr marL="9525" marR="9525" marT="9525" marB="0" anchor="ctr"/>
                </a:tc>
                <a:extLst>
                  <a:ext uri="{0D108BD9-81ED-4DB2-BD59-A6C34878D82A}">
                    <a16:rowId xmlns:a16="http://schemas.microsoft.com/office/drawing/2014/main" val="849409718"/>
                  </a:ext>
                </a:extLst>
              </a:tr>
              <a:tr h="355769">
                <a:tc>
                  <a:txBody>
                    <a:bodyPr/>
                    <a:lstStyle/>
                    <a:p>
                      <a:pPr marL="0" algn="l" rtl="0" eaLnBrk="1" fontAlgn="ctr" latinLnBrk="0" hangingPunct="1">
                        <a:buNone/>
                      </a:pPr>
                      <a:r>
                        <a:rPr lang="en-US" sz="1800" b="0" u="none" strike="noStrike" kern="1200">
                          <a:solidFill>
                            <a:srgbClr val="000000"/>
                          </a:solidFill>
                          <a:effectLst/>
                        </a:rPr>
                        <a:t>Debt Service</a:t>
                      </a:r>
                      <a:endParaRPr lang="en-US" sz="1800" b="0" i="0" u="none" strike="noStrike">
                        <a:effectLst/>
                        <a:latin typeface="Arial" panose="020B0604020202020204" pitchFamily="34" charset="0"/>
                      </a:endParaRPr>
                    </a:p>
                  </a:txBody>
                  <a:tcPr anchor="ctr"/>
                </a:tc>
                <a:tc>
                  <a:txBody>
                    <a:bodyPr/>
                    <a:lstStyle/>
                    <a:p>
                      <a:pPr algn="ctr" fontAlgn="b">
                        <a:buNone/>
                      </a:pPr>
                      <a:r>
                        <a:rPr lang="en-US" sz="1800" b="0" u="none" strike="noStrike" kern="1200">
                          <a:solidFill>
                            <a:srgbClr val="000000"/>
                          </a:solidFill>
                          <a:effectLst/>
                          <a:latin typeface="+mn-lt"/>
                          <a:ea typeface="+mn-ea"/>
                          <a:cs typeface="+mn-cs"/>
                        </a:rPr>
                        <a:t>307,755</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291,160</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278,365</a:t>
                      </a:r>
                    </a:p>
                  </a:txBody>
                  <a:tcPr marL="9525" marR="9525" marT="9525" marB="0" anchor="ctr"/>
                </a:tc>
                <a:tc>
                  <a:txBody>
                    <a:bodyPr/>
                    <a:lstStyle/>
                    <a:p>
                      <a:pPr algn="ctr" fontAlgn="b">
                        <a:buNone/>
                      </a:pPr>
                      <a:r>
                        <a:rPr lang="en-US" sz="1800" b="0" u="none" strike="noStrike" kern="1200">
                          <a:solidFill>
                            <a:srgbClr val="000000"/>
                          </a:solidFill>
                          <a:effectLst/>
                          <a:latin typeface="+mn-lt"/>
                          <a:ea typeface="+mn-ea"/>
                          <a:cs typeface="+mn-cs"/>
                        </a:rPr>
                        <a:t>27,707</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(250,658)</a:t>
                      </a:r>
                    </a:p>
                  </a:txBody>
                  <a:tcPr marL="9525" marR="9525" marT="9525" marB="0" anchor="ctr"/>
                </a:tc>
                <a:tc>
                  <a:txBody>
                    <a:bodyPr/>
                    <a:lstStyle/>
                    <a:p>
                      <a:pPr algn="ctr" fontAlgn="b">
                        <a:buNone/>
                      </a:pPr>
                      <a:r>
                        <a:rPr lang="en-US" sz="1800" b="0" u="none" strike="noStrike" kern="1200" dirty="0">
                          <a:solidFill>
                            <a:srgbClr val="000000"/>
                          </a:solidFill>
                          <a:effectLst/>
                          <a:latin typeface="+mn-lt"/>
                          <a:ea typeface="+mn-ea"/>
                          <a:cs typeface="+mn-cs"/>
                        </a:rPr>
                        <a:t>-90.0%</a:t>
                      </a:r>
                    </a:p>
                  </a:txBody>
                  <a:tcPr marL="9525" marR="9525" marT="9525" marB="0" anchor="ctr"/>
                </a:tc>
                <a:extLst>
                  <a:ext uri="{0D108BD9-81ED-4DB2-BD59-A6C34878D82A}">
                    <a16:rowId xmlns:a16="http://schemas.microsoft.com/office/drawing/2014/main" val="105003957"/>
                  </a:ext>
                </a:extLst>
              </a:tr>
              <a:tr h="438912">
                <a:tc>
                  <a:txBody>
                    <a:bodyPr/>
                    <a:lstStyle/>
                    <a:p>
                      <a:pPr marL="0" algn="l" rtl="0" eaLnBrk="1" fontAlgn="ctr" latinLnBrk="0" hangingPunct="1">
                        <a:buNone/>
                      </a:pPr>
                      <a:r>
                        <a:rPr lang="en-US" sz="1800" b="1" u="none" strike="noStrike" kern="1200" dirty="0">
                          <a:solidFill>
                            <a:srgbClr val="000000"/>
                          </a:solidFill>
                          <a:effectLst/>
                        </a:rPr>
                        <a:t>Total</a:t>
                      </a:r>
                      <a:endParaRPr lang="en-US" sz="1800" b="0" i="0" u="none" strike="noStrike" dirty="0">
                        <a:effectLst/>
                        <a:latin typeface="Arial" panose="020B0604020202020204" pitchFamily="34" charset="0"/>
                      </a:endParaRPr>
                    </a:p>
                  </a:txBody>
                  <a:tcPr anchor="ctr"/>
                </a:tc>
                <a:tc>
                  <a:txBody>
                    <a:bodyPr/>
                    <a:lstStyle/>
                    <a:p>
                      <a:pPr algn="ctr" fontAlgn="b">
                        <a:buNone/>
                      </a:pPr>
                      <a:r>
                        <a:rPr lang="en-US" sz="1800" b="1" u="none" strike="noStrike" kern="1200" dirty="0">
                          <a:solidFill>
                            <a:srgbClr val="000000"/>
                          </a:solidFill>
                          <a:effectLst/>
                          <a:latin typeface="+mn-lt"/>
                          <a:ea typeface="+mn-ea"/>
                          <a:cs typeface="+mn-cs"/>
                        </a:rPr>
                        <a:t>$4,056,000</a:t>
                      </a:r>
                    </a:p>
                  </a:txBody>
                  <a:tcPr marL="9525" marR="9525" marT="9525" marB="0" anchor="ctr"/>
                </a:tc>
                <a:tc>
                  <a:txBody>
                    <a:bodyPr/>
                    <a:lstStyle/>
                    <a:p>
                      <a:pPr algn="ctr" fontAlgn="b">
                        <a:buNone/>
                      </a:pPr>
                      <a:r>
                        <a:rPr lang="en-US" sz="1800" b="1" u="none" strike="noStrike" kern="1200" dirty="0">
                          <a:solidFill>
                            <a:srgbClr val="000000"/>
                          </a:solidFill>
                          <a:effectLst/>
                          <a:latin typeface="+mn-lt"/>
                          <a:ea typeface="+mn-ea"/>
                          <a:cs typeface="+mn-cs"/>
                        </a:rPr>
                        <a:t>$4,411,597</a:t>
                      </a:r>
                    </a:p>
                  </a:txBody>
                  <a:tcPr marL="9525" marR="9525" marT="9525" marB="0" anchor="ctr"/>
                </a:tc>
                <a:tc>
                  <a:txBody>
                    <a:bodyPr/>
                    <a:lstStyle/>
                    <a:p>
                      <a:pPr algn="ctr" fontAlgn="b">
                        <a:buNone/>
                      </a:pPr>
                      <a:r>
                        <a:rPr lang="en-US" sz="1800" b="1" u="none" strike="noStrike" kern="1200" dirty="0">
                          <a:solidFill>
                            <a:srgbClr val="000000"/>
                          </a:solidFill>
                          <a:effectLst/>
                          <a:latin typeface="+mn-lt"/>
                          <a:ea typeface="+mn-ea"/>
                          <a:cs typeface="+mn-cs"/>
                        </a:rPr>
                        <a:t>$4,840,840</a:t>
                      </a:r>
                    </a:p>
                  </a:txBody>
                  <a:tcPr marL="9525" marR="9525" marT="9525" marB="0" anchor="ctr"/>
                </a:tc>
                <a:tc>
                  <a:txBody>
                    <a:bodyPr/>
                    <a:lstStyle/>
                    <a:p>
                      <a:pPr algn="ctr" fontAlgn="b">
                        <a:buNone/>
                      </a:pPr>
                      <a:r>
                        <a:rPr lang="en-US" sz="1800" b="1" u="none" strike="noStrike" kern="1200" dirty="0">
                          <a:solidFill>
                            <a:srgbClr val="000000"/>
                          </a:solidFill>
                          <a:effectLst/>
                          <a:latin typeface="+mn-lt"/>
                          <a:ea typeface="+mn-ea"/>
                          <a:cs typeface="+mn-cs"/>
                        </a:rPr>
                        <a:t>$4,788,144</a:t>
                      </a:r>
                    </a:p>
                  </a:txBody>
                  <a:tcPr marL="9525" marR="9525" marT="9525" marB="0" anchor="ctr"/>
                </a:tc>
                <a:tc>
                  <a:txBody>
                    <a:bodyPr/>
                    <a:lstStyle/>
                    <a:p>
                      <a:pPr algn="ctr" fontAlgn="b">
                        <a:buNone/>
                      </a:pPr>
                      <a:r>
                        <a:rPr lang="en-US" sz="1800" b="1" u="none" strike="noStrike" kern="1200" dirty="0">
                          <a:solidFill>
                            <a:srgbClr val="000000"/>
                          </a:solidFill>
                          <a:effectLst/>
                          <a:latin typeface="+mn-lt"/>
                          <a:ea typeface="+mn-ea"/>
                          <a:cs typeface="+mn-cs"/>
                        </a:rPr>
                        <a:t>(52,696)</a:t>
                      </a:r>
                    </a:p>
                  </a:txBody>
                  <a:tcPr marL="9525" marR="9525" marT="9525" marB="0" anchor="ctr"/>
                </a:tc>
                <a:tc>
                  <a:txBody>
                    <a:bodyPr/>
                    <a:lstStyle/>
                    <a:p>
                      <a:pPr algn="ctr" fontAlgn="b">
                        <a:buNone/>
                      </a:pPr>
                      <a:r>
                        <a:rPr lang="en-US" sz="1800" b="1" u="none" strike="noStrike" kern="1200" dirty="0">
                          <a:solidFill>
                            <a:srgbClr val="000000"/>
                          </a:solidFill>
                          <a:effectLst/>
                          <a:latin typeface="+mn-lt"/>
                          <a:ea typeface="+mn-ea"/>
                          <a:cs typeface="+mn-cs"/>
                        </a:rPr>
                        <a:t>-1.1%</a:t>
                      </a:r>
                    </a:p>
                  </a:txBody>
                  <a:tcPr marL="9525" marR="9525" marT="9525" marB="0" anchor="ctr"/>
                </a:tc>
                <a:extLst>
                  <a:ext uri="{0D108BD9-81ED-4DB2-BD59-A6C34878D82A}">
                    <a16:rowId xmlns:a16="http://schemas.microsoft.com/office/drawing/2014/main" val="2926532704"/>
                  </a:ext>
                </a:extLst>
              </a:tr>
              <a:tr h="457417">
                <a:tc>
                  <a:txBody>
                    <a:bodyPr/>
                    <a:lstStyle/>
                    <a:p>
                      <a:pPr marL="0" algn="l" rtl="0" eaLnBrk="1" fontAlgn="ctr" latinLnBrk="0" hangingPunct="1">
                        <a:buNone/>
                      </a:pPr>
                      <a:r>
                        <a:rPr lang="en-US" sz="1800" b="1" u="none" strike="noStrike" kern="1200">
                          <a:solidFill>
                            <a:srgbClr val="000000"/>
                          </a:solidFill>
                          <a:effectLst/>
                        </a:rPr>
                        <a:t>Staffing Level (FTEs)</a:t>
                      </a:r>
                      <a:endParaRPr lang="en-US" sz="1800" b="0" i="0" u="none" strike="noStrike">
                        <a:effectLst/>
                        <a:latin typeface="Arial" panose="020B0604020202020204" pitchFamily="34" charset="0"/>
                      </a:endParaRPr>
                    </a:p>
                  </a:txBody>
                  <a:tcPr anchor="ctr"/>
                </a:tc>
                <a:tc>
                  <a:txBody>
                    <a:bodyPr/>
                    <a:lstStyle/>
                    <a:p>
                      <a:pPr marL="0" algn="ctr" rtl="0" eaLnBrk="1" fontAlgn="b" latinLnBrk="0" hangingPunct="1">
                        <a:buNone/>
                      </a:pPr>
                      <a:r>
                        <a:rPr lang="en-US" sz="1800" b="1" u="none" strike="noStrike" kern="1200" dirty="0">
                          <a:solidFill>
                            <a:srgbClr val="000000"/>
                          </a:solidFill>
                          <a:effectLst/>
                        </a:rPr>
                        <a:t>26.00 </a:t>
                      </a:r>
                      <a:endParaRPr lang="en-US" sz="1800" b="0" i="0" u="none" strike="noStrike" dirty="0">
                        <a:effectLst/>
                        <a:latin typeface="Arial" panose="020B0604020202020204" pitchFamily="34" charset="0"/>
                      </a:endParaRPr>
                    </a:p>
                  </a:txBody>
                  <a:tcPr marL="4826" marR="4826" marT="4826" marB="0" anchor="ctr"/>
                </a:tc>
                <a:tc>
                  <a:txBody>
                    <a:bodyPr/>
                    <a:lstStyle/>
                    <a:p>
                      <a:pPr marL="0" algn="ctr" rtl="0" eaLnBrk="1" fontAlgn="b" latinLnBrk="0" hangingPunct="1">
                        <a:buNone/>
                      </a:pPr>
                      <a:r>
                        <a:rPr lang="en-US" sz="1800" b="1" u="none" strike="noStrike" kern="1200" dirty="0">
                          <a:solidFill>
                            <a:srgbClr val="000000"/>
                          </a:solidFill>
                          <a:effectLst/>
                        </a:rPr>
                        <a:t>26.00</a:t>
                      </a:r>
                      <a:endParaRPr lang="en-US" sz="1800" b="0" i="0" u="none" strike="noStrike" dirty="0">
                        <a:effectLst/>
                        <a:latin typeface="Arial" panose="020B0604020202020204" pitchFamily="34" charset="0"/>
                      </a:endParaRPr>
                    </a:p>
                  </a:txBody>
                  <a:tcPr marL="4826" marR="4826" marT="4826" marB="0" anchor="ctr"/>
                </a:tc>
                <a:tc>
                  <a:txBody>
                    <a:bodyPr/>
                    <a:lstStyle/>
                    <a:p>
                      <a:pPr marL="0" algn="ctr" rtl="0" eaLnBrk="1" fontAlgn="b" latinLnBrk="0" hangingPunct="1">
                        <a:buNone/>
                      </a:pPr>
                      <a:r>
                        <a:rPr lang="en-US" sz="1800" b="1" u="none" strike="noStrike" kern="1200" dirty="0">
                          <a:solidFill>
                            <a:srgbClr val="000000"/>
                          </a:solidFill>
                          <a:effectLst/>
                        </a:rPr>
                        <a:t>28.00 </a:t>
                      </a:r>
                      <a:endParaRPr lang="en-US" sz="1800" b="0" i="0" u="none" strike="noStrike" dirty="0">
                        <a:effectLst/>
                        <a:latin typeface="Arial" panose="020B0604020202020204" pitchFamily="34" charset="0"/>
                      </a:endParaRPr>
                    </a:p>
                  </a:txBody>
                  <a:tcPr marL="4826" marR="4826" marT="4826" marB="0" anchor="ctr"/>
                </a:tc>
                <a:tc>
                  <a:txBody>
                    <a:bodyPr/>
                    <a:lstStyle/>
                    <a:p>
                      <a:pPr marL="0" algn="ctr" rtl="0" eaLnBrk="1" fontAlgn="b" latinLnBrk="0" hangingPunct="1">
                        <a:buNone/>
                      </a:pPr>
                      <a:r>
                        <a:rPr lang="en-US" sz="1800" b="1" u="none" strike="noStrike" kern="1200" dirty="0">
                          <a:solidFill>
                            <a:srgbClr val="000000"/>
                          </a:solidFill>
                          <a:effectLst/>
                        </a:rPr>
                        <a:t>29.00 </a:t>
                      </a:r>
                      <a:endParaRPr lang="en-US" sz="1800" b="0" i="0" u="none" strike="noStrike" dirty="0">
                        <a:effectLst/>
                        <a:latin typeface="Arial" panose="020B0604020202020204" pitchFamily="34" charset="0"/>
                      </a:endParaRPr>
                    </a:p>
                  </a:txBody>
                  <a:tcPr marL="4826" marR="4826" marT="4826" marB="0" anchor="ctr"/>
                </a:tc>
                <a:tc>
                  <a:txBody>
                    <a:bodyPr/>
                    <a:lstStyle/>
                    <a:p>
                      <a:pPr marL="0" algn="ctr" rtl="0" eaLnBrk="1" fontAlgn="b" latinLnBrk="0" hangingPunct="1">
                        <a:buNone/>
                      </a:pPr>
                      <a:r>
                        <a:rPr lang="en-US" sz="1800" b="1" u="none" strike="noStrike" kern="1200" dirty="0">
                          <a:solidFill>
                            <a:srgbClr val="000000"/>
                          </a:solidFill>
                          <a:effectLst/>
                        </a:rPr>
                        <a:t>1.00</a:t>
                      </a:r>
                      <a:endParaRPr lang="en-US" sz="1800" b="0" i="0" u="none" strike="noStrike" dirty="0">
                        <a:effectLst/>
                        <a:latin typeface="Arial" panose="020B0604020202020204" pitchFamily="34" charset="0"/>
                      </a:endParaRPr>
                    </a:p>
                  </a:txBody>
                  <a:tcPr marL="6350" marT="6350" marB="0" anchor="ctr"/>
                </a:tc>
                <a:tc>
                  <a:txBody>
                    <a:bodyPr/>
                    <a:lstStyle/>
                    <a:p>
                      <a:pPr marL="0" algn="ctr" rtl="0" eaLnBrk="1" fontAlgn="b" latinLnBrk="0" hangingPunct="1">
                        <a:buNone/>
                      </a:pPr>
                      <a:r>
                        <a:rPr lang="en-US" sz="1800" b="1" u="none" strike="noStrike" kern="1200" dirty="0">
                          <a:solidFill>
                            <a:srgbClr val="000000"/>
                          </a:solidFill>
                          <a:effectLst/>
                        </a:rPr>
                        <a:t>3.6%</a:t>
                      </a:r>
                      <a:endParaRPr lang="en-US" sz="1800" b="0" i="0" u="none" strike="noStrike" dirty="0">
                        <a:effectLst/>
                        <a:latin typeface="Arial" panose="020B0604020202020204" pitchFamily="34" charset="0"/>
                      </a:endParaRPr>
                    </a:p>
                  </a:txBody>
                  <a:tcPr marL="6350" marT="6350" marB="0" anchor="ctr"/>
                </a:tc>
                <a:extLst>
                  <a:ext uri="{0D108BD9-81ED-4DB2-BD59-A6C34878D82A}">
                    <a16:rowId xmlns:a16="http://schemas.microsoft.com/office/drawing/2014/main" val="3925832186"/>
                  </a:ext>
                </a:extLst>
              </a:tr>
            </a:tbl>
          </a:graphicData>
        </a:graphic>
      </p:graphicFrame>
      <p:sp>
        <p:nvSpPr>
          <p:cNvPr id="14" name="TextBox 13">
            <a:extLst>
              <a:ext uri="{FF2B5EF4-FFF2-40B4-BE49-F238E27FC236}">
                <a16:creationId xmlns:a16="http://schemas.microsoft.com/office/drawing/2014/main" id="{744C92C7-D50F-761A-DDEB-9227C7E6912E}"/>
              </a:ext>
            </a:extLst>
          </p:cNvPr>
          <p:cNvSpPr txBox="1"/>
          <p:nvPr/>
        </p:nvSpPr>
        <p:spPr>
          <a:xfrm>
            <a:off x="589280" y="1154176"/>
            <a:ext cx="587248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ea typeface="Calibri"/>
                <a:cs typeface="Calibri"/>
              </a:rPr>
              <a:t>Proposed FY 2027 Budget</a:t>
            </a:r>
            <a:endParaRPr lang="en-US" dirty="0"/>
          </a:p>
          <a:p>
            <a:pPr algn="l"/>
            <a:endParaRPr lang="en-US" dirty="0">
              <a:ea typeface="Calibri"/>
              <a:cs typeface="Calibri"/>
            </a:endParaRPr>
          </a:p>
        </p:txBody>
      </p:sp>
    </p:spTree>
    <p:extLst>
      <p:ext uri="{BB962C8B-B14F-4D97-AF65-F5344CB8AC3E}">
        <p14:creationId xmlns:p14="http://schemas.microsoft.com/office/powerpoint/2010/main" val="163157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0E998-29BA-4212-24BF-0BB7128358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1DBA72-3586-4CA8-D2E0-903F46425163}"/>
              </a:ext>
            </a:extLst>
          </p:cNvPr>
          <p:cNvSpPr>
            <a:spLocks noGrp="1"/>
          </p:cNvSpPr>
          <p:nvPr>
            <p:ph sz="half" idx="13"/>
          </p:nvPr>
        </p:nvSpPr>
        <p:spPr>
          <a:xfrm>
            <a:off x="188911" y="1188720"/>
            <a:ext cx="8314066" cy="473825"/>
          </a:xfrm>
        </p:spPr>
        <p:txBody>
          <a:bodyPr>
            <a:normAutofit fontScale="85000" lnSpcReduction="10000"/>
          </a:bodyPr>
          <a:lstStyle/>
          <a:p>
            <a:r>
              <a:rPr lang="en-US" u="sng"/>
              <a:t>Major Funding Changes (General Fund Proposed Budget)</a:t>
            </a:r>
            <a:r>
              <a:rPr lang="en-US"/>
              <a:t>	</a:t>
            </a:r>
          </a:p>
        </p:txBody>
      </p:sp>
      <p:sp>
        <p:nvSpPr>
          <p:cNvPr id="8" name="Content Placeholder 7">
            <a:extLst>
              <a:ext uri="{FF2B5EF4-FFF2-40B4-BE49-F238E27FC236}">
                <a16:creationId xmlns:a16="http://schemas.microsoft.com/office/drawing/2014/main" id="{48A4B47F-65BE-4BEE-C586-5A8175722BF6}"/>
              </a:ext>
            </a:extLst>
          </p:cNvPr>
          <p:cNvSpPr>
            <a:spLocks noGrp="1"/>
          </p:cNvSpPr>
          <p:nvPr>
            <p:ph sz="half" idx="2"/>
          </p:nvPr>
        </p:nvSpPr>
        <p:spPr>
          <a:xfrm>
            <a:off x="188911" y="1662545"/>
            <a:ext cx="10173456" cy="4874779"/>
          </a:xfrm>
        </p:spPr>
        <p:txBody>
          <a:bodyPr>
            <a:normAutofit/>
          </a:bodyPr>
          <a:lstStyle/>
          <a:p>
            <a:r>
              <a:rPr lang="en-US" sz="2400" u="sng" dirty="0">
                <a:ea typeface="Calibri"/>
                <a:cs typeface="Calibri"/>
              </a:rPr>
              <a:t>Personal Services Changes </a:t>
            </a:r>
            <a:r>
              <a:rPr lang="en-US" sz="2400" dirty="0">
                <a:ea typeface="Calibri"/>
                <a:cs typeface="Calibri"/>
              </a:rPr>
              <a:t>- (</a:t>
            </a:r>
            <a:r>
              <a:rPr lang="en-US" sz="2400" dirty="0">
                <a:solidFill>
                  <a:srgbClr val="FF0000"/>
                </a:solidFill>
                <a:ea typeface="Calibri"/>
                <a:cs typeface="Calibri"/>
              </a:rPr>
              <a:t>↑</a:t>
            </a:r>
            <a:r>
              <a:rPr lang="en-US" sz="2400" dirty="0">
                <a:ea typeface="Calibri"/>
                <a:cs typeface="Calibri"/>
              </a:rPr>
              <a:t> $270,128)</a:t>
            </a:r>
          </a:p>
          <a:p>
            <a:r>
              <a:rPr lang="en-US" sz="2400" b="0" dirty="0">
                <a:ea typeface="Calibri"/>
                <a:cs typeface="Calibri"/>
              </a:rPr>
              <a:t>Salaries and Wages (</a:t>
            </a:r>
            <a:r>
              <a:rPr lang="en-US" sz="2400" b="0" dirty="0">
                <a:solidFill>
                  <a:srgbClr val="FF0000"/>
                </a:solidFill>
                <a:ea typeface="Calibri"/>
                <a:cs typeface="Calibri"/>
              </a:rPr>
              <a:t>↑</a:t>
            </a:r>
            <a:r>
              <a:rPr lang="en-US" sz="2400" b="0" dirty="0">
                <a:ea typeface="Calibri"/>
                <a:cs typeface="Calibri"/>
              </a:rPr>
              <a:t> $126,529)</a:t>
            </a:r>
          </a:p>
          <a:p>
            <a:r>
              <a:rPr lang="en-US" sz="2400" b="0" dirty="0">
                <a:ea typeface="Calibri"/>
                <a:cs typeface="Calibri"/>
              </a:rPr>
              <a:t>Employee Benefits (</a:t>
            </a:r>
            <a:r>
              <a:rPr lang="en-US" sz="2400" b="0" dirty="0">
                <a:solidFill>
                  <a:srgbClr val="FF0000"/>
                </a:solidFill>
                <a:ea typeface="Calibri"/>
                <a:cs typeface="Calibri"/>
              </a:rPr>
              <a:t>↑</a:t>
            </a:r>
            <a:r>
              <a:rPr lang="en-US" sz="2400" b="0" dirty="0">
                <a:ea typeface="Calibri"/>
                <a:cs typeface="Calibri"/>
              </a:rPr>
              <a:t> $145,337)</a:t>
            </a:r>
          </a:p>
          <a:p>
            <a:pPr algn="just"/>
            <a:r>
              <a:rPr lang="en-US" sz="2400" b="0" dirty="0">
                <a:ea typeface="Calibri"/>
                <a:cs typeface="Calibri"/>
              </a:rPr>
              <a:t>Position addition - Historic Preservation Planner (</a:t>
            </a:r>
            <a:r>
              <a:rPr lang="en-US" sz="2400" b="0" dirty="0">
                <a:solidFill>
                  <a:srgbClr val="FF0000"/>
                </a:solidFill>
                <a:ea typeface="Calibri"/>
                <a:cs typeface="Calibri"/>
              </a:rPr>
              <a:t>↑</a:t>
            </a:r>
            <a:r>
              <a:rPr lang="en-US" sz="2400" b="0" dirty="0">
                <a:ea typeface="Calibri"/>
                <a:cs typeface="Calibri"/>
              </a:rPr>
              <a:t> $106,318)</a:t>
            </a:r>
          </a:p>
          <a:p>
            <a:pPr lvl="1" algn="just"/>
            <a:r>
              <a:rPr lang="en-US" b="0" dirty="0">
                <a:ea typeface="Calibri"/>
                <a:cs typeface="Calibri"/>
              </a:rPr>
              <a:t>Temporary Salaries (</a:t>
            </a:r>
            <a:r>
              <a:rPr lang="en-US" b="0" dirty="0">
                <a:solidFill>
                  <a:srgbClr val="00B050"/>
                </a:solidFill>
                <a:ea typeface="Calibri"/>
                <a:cs typeface="Calibri"/>
              </a:rPr>
              <a:t>↓</a:t>
            </a:r>
            <a:r>
              <a:rPr lang="en-US" dirty="0">
                <a:solidFill>
                  <a:srgbClr val="00B050"/>
                </a:solidFill>
                <a:ea typeface="Calibri"/>
                <a:cs typeface="Calibri"/>
              </a:rPr>
              <a:t> </a:t>
            </a:r>
            <a:r>
              <a:rPr lang="en-US" b="0" dirty="0">
                <a:ea typeface="Calibri"/>
                <a:cs typeface="Calibri"/>
              </a:rPr>
              <a:t>$62,923)</a:t>
            </a:r>
            <a:endParaRPr lang="en-US" dirty="0"/>
          </a:p>
        </p:txBody>
      </p:sp>
    </p:spTree>
    <p:extLst>
      <p:ext uri="{BB962C8B-B14F-4D97-AF65-F5344CB8AC3E}">
        <p14:creationId xmlns:p14="http://schemas.microsoft.com/office/powerpoint/2010/main" val="4029138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16D36-9F9D-9313-C66E-E46CB336AA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2D446E-70C3-3970-6CB1-009266C34D7B}"/>
              </a:ext>
            </a:extLst>
          </p:cNvPr>
          <p:cNvSpPr>
            <a:spLocks noGrp="1"/>
          </p:cNvSpPr>
          <p:nvPr>
            <p:ph sz="half" idx="13"/>
          </p:nvPr>
        </p:nvSpPr>
        <p:spPr>
          <a:xfrm>
            <a:off x="188911" y="1188720"/>
            <a:ext cx="8314066" cy="473825"/>
          </a:xfrm>
        </p:spPr>
        <p:txBody>
          <a:bodyPr>
            <a:normAutofit fontScale="85000" lnSpcReduction="10000"/>
          </a:bodyPr>
          <a:lstStyle/>
          <a:p>
            <a:r>
              <a:rPr lang="en-US" u="sng"/>
              <a:t>Major Funding Changes (General Fund Proposed Budget)</a:t>
            </a:r>
            <a:r>
              <a:rPr lang="en-US"/>
              <a:t>	</a:t>
            </a:r>
          </a:p>
        </p:txBody>
      </p:sp>
      <p:sp>
        <p:nvSpPr>
          <p:cNvPr id="8" name="Content Placeholder 7">
            <a:extLst>
              <a:ext uri="{FF2B5EF4-FFF2-40B4-BE49-F238E27FC236}">
                <a16:creationId xmlns:a16="http://schemas.microsoft.com/office/drawing/2014/main" id="{0340AADC-4703-33D0-1721-6D8F00963508}"/>
              </a:ext>
            </a:extLst>
          </p:cNvPr>
          <p:cNvSpPr>
            <a:spLocks noGrp="1"/>
          </p:cNvSpPr>
          <p:nvPr>
            <p:ph sz="half" idx="2"/>
          </p:nvPr>
        </p:nvSpPr>
        <p:spPr>
          <a:xfrm>
            <a:off x="188911" y="1758575"/>
            <a:ext cx="11536924" cy="4778749"/>
          </a:xfrm>
        </p:spPr>
        <p:txBody>
          <a:bodyPr>
            <a:normAutofit/>
          </a:bodyPr>
          <a:lstStyle/>
          <a:p>
            <a:r>
              <a:rPr lang="en-US" sz="2400" u="sng" dirty="0">
                <a:ea typeface="Calibri"/>
                <a:cs typeface="Calibri"/>
              </a:rPr>
              <a:t>Materials, Supplies, and Equipment Changes</a:t>
            </a:r>
            <a:r>
              <a:rPr lang="en-US" sz="2400" dirty="0">
                <a:ea typeface="Calibri"/>
                <a:cs typeface="Calibri"/>
              </a:rPr>
              <a:t> – (</a:t>
            </a:r>
            <a:r>
              <a:rPr lang="en-US" sz="2400" dirty="0">
                <a:solidFill>
                  <a:srgbClr val="00B050"/>
                </a:solidFill>
                <a:ea typeface="Calibri"/>
                <a:cs typeface="Calibri"/>
              </a:rPr>
              <a:t>↓</a:t>
            </a:r>
            <a:r>
              <a:rPr lang="en-US" sz="2400" dirty="0">
                <a:ea typeface="Calibri"/>
                <a:cs typeface="Calibri"/>
              </a:rPr>
              <a:t> $77,000)</a:t>
            </a:r>
            <a:endParaRPr lang="en-US" sz="2400" dirty="0"/>
          </a:p>
          <a:p>
            <a:pPr algn="just"/>
            <a:r>
              <a:rPr lang="en-US" sz="2400" b="0" dirty="0">
                <a:ea typeface="Calibri"/>
                <a:cs typeface="Calibri"/>
              </a:rPr>
              <a:t>Consultants  (</a:t>
            </a:r>
            <a:r>
              <a:rPr lang="en-US" sz="2400" b="0" dirty="0">
                <a:solidFill>
                  <a:srgbClr val="00B050"/>
                </a:solidFill>
                <a:ea typeface="Calibri"/>
                <a:cs typeface="Calibri"/>
              </a:rPr>
              <a:t>↓</a:t>
            </a:r>
            <a:r>
              <a:rPr lang="en-US" sz="2400" b="0" dirty="0">
                <a:ea typeface="Calibri"/>
                <a:cs typeface="Calibri"/>
              </a:rPr>
              <a:t> net $116,500 )</a:t>
            </a:r>
            <a:endParaRPr lang="en-US" sz="2400" dirty="0">
              <a:ea typeface="Calibri"/>
              <a:cs typeface="Calibri"/>
            </a:endParaRPr>
          </a:p>
          <a:p>
            <a:pPr lvl="1" algn="just"/>
            <a:r>
              <a:rPr lang="en-US" b="0" dirty="0">
                <a:ea typeface="Calibri"/>
                <a:cs typeface="Calibri"/>
              </a:rPr>
              <a:t>Zoning Reform Project – (</a:t>
            </a:r>
            <a:r>
              <a:rPr lang="en-US" b="0" dirty="0">
                <a:solidFill>
                  <a:srgbClr val="00B050"/>
                </a:solidFill>
                <a:ea typeface="Calibri"/>
                <a:cs typeface="Calibri"/>
              </a:rPr>
              <a:t>↓</a:t>
            </a:r>
            <a:r>
              <a:rPr lang="en-US" b="0" dirty="0">
                <a:solidFill>
                  <a:srgbClr val="FF0000"/>
                </a:solidFill>
                <a:ea typeface="Calibri"/>
                <a:cs typeface="Calibri"/>
              </a:rPr>
              <a:t> </a:t>
            </a:r>
            <a:r>
              <a:rPr lang="en-US" b="0" dirty="0">
                <a:ea typeface="Calibri"/>
                <a:cs typeface="Calibri"/>
              </a:rPr>
              <a:t>$275,000) </a:t>
            </a:r>
          </a:p>
          <a:p>
            <a:pPr lvl="1" algn="just"/>
            <a:r>
              <a:rPr lang="en-US" b="0" dirty="0">
                <a:ea typeface="Calibri"/>
                <a:cs typeface="Calibri"/>
              </a:rPr>
              <a:t>ADA Self-Assessment – (</a:t>
            </a:r>
            <a:r>
              <a:rPr lang="en-US" b="0" dirty="0">
                <a:solidFill>
                  <a:srgbClr val="00B050"/>
                </a:solidFill>
                <a:ea typeface="Calibri"/>
                <a:cs typeface="Calibri"/>
              </a:rPr>
              <a:t>↓ </a:t>
            </a:r>
            <a:r>
              <a:rPr lang="en-US" b="0" dirty="0">
                <a:ea typeface="Calibri"/>
                <a:cs typeface="Calibri"/>
              </a:rPr>
              <a:t>$135,000) </a:t>
            </a:r>
          </a:p>
          <a:p>
            <a:pPr lvl="1" algn="just"/>
            <a:r>
              <a:rPr lang="en-US" b="0" dirty="0">
                <a:ea typeface="Calibri"/>
                <a:cs typeface="Calibri"/>
              </a:rPr>
              <a:t>ICC Code Review Update – (</a:t>
            </a:r>
            <a:r>
              <a:rPr lang="en-US" b="0" dirty="0">
                <a:solidFill>
                  <a:srgbClr val="FF0000"/>
                </a:solidFill>
                <a:ea typeface="Calibri"/>
                <a:cs typeface="Calibri"/>
              </a:rPr>
              <a:t>↑</a:t>
            </a:r>
            <a:r>
              <a:rPr lang="en-US" b="0" dirty="0">
                <a:solidFill>
                  <a:srgbClr val="00B050"/>
                </a:solidFill>
                <a:ea typeface="Calibri"/>
                <a:cs typeface="Calibri"/>
              </a:rPr>
              <a:t> </a:t>
            </a:r>
            <a:r>
              <a:rPr lang="en-US" b="0" dirty="0">
                <a:ea typeface="Calibri"/>
                <a:cs typeface="Calibri"/>
              </a:rPr>
              <a:t>$150,000)</a:t>
            </a:r>
            <a:endParaRPr lang="en-US" dirty="0">
              <a:ea typeface="Calibri"/>
              <a:cs typeface="Calibri"/>
            </a:endParaRPr>
          </a:p>
          <a:p>
            <a:pPr lvl="1" algn="just"/>
            <a:r>
              <a:rPr lang="en-US" b="0" dirty="0">
                <a:ea typeface="Calibri"/>
                <a:cs typeface="Calibri"/>
              </a:rPr>
              <a:t>Wilmington 2038 Comprehensive Development Plan Update – (</a:t>
            </a:r>
            <a:r>
              <a:rPr lang="en-US" b="0" dirty="0">
                <a:solidFill>
                  <a:srgbClr val="FF0000"/>
                </a:solidFill>
                <a:ea typeface="Calibri"/>
                <a:cs typeface="Calibri"/>
              </a:rPr>
              <a:t>↑</a:t>
            </a:r>
            <a:r>
              <a:rPr lang="en-US" b="0" dirty="0">
                <a:solidFill>
                  <a:srgbClr val="00B050"/>
                </a:solidFill>
                <a:ea typeface="Calibri"/>
                <a:cs typeface="Calibri"/>
              </a:rPr>
              <a:t> </a:t>
            </a:r>
            <a:r>
              <a:rPr lang="en-US" b="0" dirty="0">
                <a:ea typeface="Calibri"/>
                <a:cs typeface="Calibri"/>
              </a:rPr>
              <a:t>$137,500)</a:t>
            </a:r>
            <a:endParaRPr lang="en-US" dirty="0">
              <a:ea typeface="Calibri"/>
              <a:cs typeface="Calibri"/>
            </a:endParaRPr>
          </a:p>
          <a:p>
            <a:pPr algn="just"/>
            <a:r>
              <a:rPr lang="en-US" sz="2400" b="0" dirty="0">
                <a:ea typeface="Calibri"/>
                <a:cs typeface="Calibri"/>
              </a:rPr>
              <a:t>Travel and Subsistence (</a:t>
            </a:r>
            <a:r>
              <a:rPr lang="en-US" sz="2400" b="0" dirty="0">
                <a:solidFill>
                  <a:srgbClr val="FF0000"/>
                </a:solidFill>
                <a:ea typeface="Calibri"/>
                <a:cs typeface="Calibri"/>
              </a:rPr>
              <a:t>↑</a:t>
            </a:r>
            <a:r>
              <a:rPr lang="en-US" sz="2400" b="0" dirty="0">
                <a:ea typeface="Calibri"/>
                <a:cs typeface="Calibri"/>
              </a:rPr>
              <a:t> $13,500)</a:t>
            </a:r>
          </a:p>
          <a:p>
            <a:pPr algn="just"/>
            <a:r>
              <a:rPr lang="en-US" sz="2400" b="0" dirty="0">
                <a:ea typeface="Calibri"/>
                <a:cs typeface="Calibri"/>
              </a:rPr>
              <a:t>Memberships and Registrations (</a:t>
            </a:r>
            <a:r>
              <a:rPr lang="en-US" sz="2400" b="0" dirty="0">
                <a:solidFill>
                  <a:srgbClr val="FF0000"/>
                </a:solidFill>
                <a:ea typeface="Calibri"/>
                <a:cs typeface="Calibri"/>
              </a:rPr>
              <a:t>↑</a:t>
            </a:r>
            <a:r>
              <a:rPr lang="en-US" sz="2400" b="0" dirty="0">
                <a:ea typeface="Calibri"/>
                <a:cs typeface="Calibri"/>
              </a:rPr>
              <a:t> $24,500)</a:t>
            </a:r>
          </a:p>
          <a:p>
            <a:pPr algn="just"/>
            <a:endParaRPr lang="en-US" sz="2400" b="0" dirty="0">
              <a:ea typeface="Calibri"/>
              <a:cs typeface="Calibri"/>
            </a:endParaRPr>
          </a:p>
          <a:p>
            <a:pPr algn="just"/>
            <a:r>
              <a:rPr lang="en-US" sz="2400" u="sng" dirty="0">
                <a:ea typeface="Calibri"/>
                <a:cs typeface="Calibri"/>
              </a:rPr>
              <a:t>Debt Service</a:t>
            </a:r>
            <a:r>
              <a:rPr lang="en-US" sz="2400" b="0" dirty="0">
                <a:ea typeface="Calibri"/>
                <a:cs typeface="Calibri"/>
              </a:rPr>
              <a:t> (</a:t>
            </a:r>
            <a:r>
              <a:rPr lang="en-US" sz="2400" b="0" dirty="0">
                <a:solidFill>
                  <a:srgbClr val="00B050"/>
                </a:solidFill>
                <a:ea typeface="Calibri"/>
                <a:cs typeface="Calibri"/>
              </a:rPr>
              <a:t>↓</a:t>
            </a:r>
            <a:r>
              <a:rPr lang="en-US" sz="2400" b="0" dirty="0">
                <a:ea typeface="Calibri"/>
                <a:cs typeface="Calibri"/>
              </a:rPr>
              <a:t> </a:t>
            </a:r>
            <a:r>
              <a:rPr lang="en-US" sz="2400" dirty="0">
                <a:ea typeface="Calibri"/>
                <a:cs typeface="Calibri"/>
              </a:rPr>
              <a:t>$250,658 </a:t>
            </a:r>
            <a:r>
              <a:rPr lang="en-US" sz="2400" b="0" dirty="0">
                <a:ea typeface="Calibri"/>
                <a:cs typeface="Calibri"/>
              </a:rPr>
              <a:t>)</a:t>
            </a:r>
            <a:endParaRPr lang="en-US" sz="2400" dirty="0">
              <a:ea typeface="Calibri"/>
              <a:cs typeface="Calibri"/>
            </a:endParaRPr>
          </a:p>
          <a:p>
            <a:pPr algn="just"/>
            <a:endParaRPr lang="en-US" dirty="0">
              <a:ea typeface="Calibri"/>
              <a:cs typeface="Calibri"/>
            </a:endParaRPr>
          </a:p>
        </p:txBody>
      </p:sp>
    </p:spTree>
    <p:extLst>
      <p:ext uri="{BB962C8B-B14F-4D97-AF65-F5344CB8AC3E}">
        <p14:creationId xmlns:p14="http://schemas.microsoft.com/office/powerpoint/2010/main" val="4081069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A6A1C-A034-2364-5804-95EABD970D0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7A0412-B57C-444E-34F4-710E795F8F47}"/>
              </a:ext>
            </a:extLst>
          </p:cNvPr>
          <p:cNvSpPr>
            <a:spLocks noGrp="1"/>
          </p:cNvSpPr>
          <p:nvPr>
            <p:ph sz="half" idx="2"/>
          </p:nvPr>
        </p:nvSpPr>
        <p:spPr>
          <a:xfrm>
            <a:off x="609600" y="1662545"/>
            <a:ext cx="9634822" cy="4778749"/>
          </a:xfrm>
        </p:spPr>
        <p:txBody>
          <a:bodyPr>
            <a:normAutofit/>
          </a:bodyPr>
          <a:lstStyle/>
          <a:p>
            <a:pPr marL="0" marR="156210" indent="0">
              <a:lnSpc>
                <a:spcPct val="100000"/>
              </a:lnSpc>
              <a:spcBef>
                <a:spcPts val="1340"/>
              </a:spcBef>
              <a:buNone/>
              <a:tabLst>
                <a:tab pos="520700" algn="l"/>
              </a:tabLst>
            </a:pPr>
            <a:r>
              <a:rPr lang="en-US" sz="2400" b="0">
                <a:latin typeface="Calibri"/>
                <a:ea typeface="Times New Roman" panose="02020603050405020304" pitchFamily="18" charset="0"/>
                <a:cs typeface="Calibri"/>
              </a:rPr>
              <a:t>Understanding the 5-year revenue and expenditure projections show expenditures far outpacing revenues for FY27 to FY30, and FY27 General Fund Proposed Budget uses $25.7M of the Tax Stabilization Fund, please share how this budget aligns with closing any potential budget gaps.</a:t>
            </a:r>
          </a:p>
          <a:p>
            <a:pPr marL="0" marR="156210" indent="0">
              <a:lnSpc>
                <a:spcPct val="100000"/>
              </a:lnSpc>
              <a:spcBef>
                <a:spcPts val="1340"/>
              </a:spcBef>
              <a:buNone/>
              <a:tabLst>
                <a:tab pos="520700" algn="l"/>
              </a:tabLst>
            </a:pPr>
            <a:endParaRPr lang="en-US" sz="2400" b="0">
              <a:latin typeface="Calibri"/>
              <a:ea typeface="Times New Roman" panose="02020603050405020304" pitchFamily="18" charset="0"/>
              <a:cs typeface="Calibri"/>
            </a:endParaRPr>
          </a:p>
          <a:p>
            <a:pPr marL="914400" marR="156210" lvl="1" indent="-457200">
              <a:lnSpc>
                <a:spcPct val="100000"/>
              </a:lnSpc>
              <a:spcBef>
                <a:spcPts val="1340"/>
              </a:spcBef>
              <a:buFont typeface="+mj-lt"/>
              <a:buAutoNum type="alphaLcParenR"/>
              <a:tabLst>
                <a:tab pos="520700" algn="l"/>
              </a:tabLst>
            </a:pPr>
            <a:r>
              <a:rPr lang="en-US" b="0">
                <a:ea typeface="Times New Roman" panose="02020603050405020304" pitchFamily="18" charset="0"/>
              </a:rPr>
              <a:t>Specify any cost savings or reductions, and if this budget provides adequate resources to meet the departmental needs.</a:t>
            </a:r>
          </a:p>
          <a:p>
            <a:pPr marL="914400" marR="156210" lvl="1" indent="-457200">
              <a:lnSpc>
                <a:spcPct val="100000"/>
              </a:lnSpc>
              <a:spcBef>
                <a:spcPts val="1340"/>
              </a:spcBef>
              <a:buFont typeface="+mj-lt"/>
              <a:buAutoNum type="alphaLcParenR"/>
              <a:tabLst>
                <a:tab pos="520700" algn="l"/>
              </a:tabLst>
            </a:pPr>
            <a:r>
              <a:rPr lang="en-US" b="0"/>
              <a:t>Specify any high-level major additions.</a:t>
            </a:r>
          </a:p>
        </p:txBody>
      </p:sp>
      <p:sp>
        <p:nvSpPr>
          <p:cNvPr id="3" name="Content Placeholder 2">
            <a:extLst>
              <a:ext uri="{FF2B5EF4-FFF2-40B4-BE49-F238E27FC236}">
                <a16:creationId xmlns:a16="http://schemas.microsoft.com/office/drawing/2014/main" id="{EF06C90D-DC79-C28B-7B93-B18CA92948A6}"/>
              </a:ext>
            </a:extLst>
          </p:cNvPr>
          <p:cNvSpPr>
            <a:spLocks noGrp="1"/>
          </p:cNvSpPr>
          <p:nvPr>
            <p:ph sz="half" idx="13"/>
          </p:nvPr>
        </p:nvSpPr>
        <p:spPr>
          <a:xfrm>
            <a:off x="609600" y="1278775"/>
            <a:ext cx="4934479" cy="473825"/>
          </a:xfrm>
        </p:spPr>
        <p:txBody>
          <a:bodyPr>
            <a:normAutofit lnSpcReduction="10000"/>
          </a:bodyPr>
          <a:lstStyle/>
          <a:p>
            <a:r>
              <a:rPr lang="en-US" dirty="0"/>
              <a:t>Question 1:</a:t>
            </a:r>
          </a:p>
        </p:txBody>
      </p:sp>
    </p:spTree>
    <p:extLst>
      <p:ext uri="{BB962C8B-B14F-4D97-AF65-F5344CB8AC3E}">
        <p14:creationId xmlns:p14="http://schemas.microsoft.com/office/powerpoint/2010/main" val="1290171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51093-6422-6FB3-8CDA-E97C7ABD8EE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F93200-F03F-DA81-344D-976785291411}"/>
              </a:ext>
            </a:extLst>
          </p:cNvPr>
          <p:cNvSpPr>
            <a:spLocks noGrp="1"/>
          </p:cNvSpPr>
          <p:nvPr>
            <p:ph sz="half" idx="2"/>
          </p:nvPr>
        </p:nvSpPr>
        <p:spPr>
          <a:xfrm>
            <a:off x="609600" y="1752600"/>
            <a:ext cx="10173456" cy="4572000"/>
          </a:xfrm>
        </p:spPr>
        <p:txBody>
          <a:bodyPr>
            <a:normAutofit/>
          </a:bodyPr>
          <a:lstStyle/>
          <a:p>
            <a:pPr marL="0" indent="0">
              <a:lnSpc>
                <a:spcPct val="100000"/>
              </a:lnSpc>
              <a:buNone/>
            </a:pPr>
            <a:r>
              <a:rPr lang="en-US" sz="2400" b="0" dirty="0">
                <a:cs typeface="Calibri"/>
              </a:rPr>
              <a:t>New positions identified during the requested re-structuring during the preparation of the FY2026 Budget have been excluded from this year's budget. </a:t>
            </a:r>
          </a:p>
          <a:p>
            <a:pPr marL="0" indent="0">
              <a:lnSpc>
                <a:spcPct val="100000"/>
              </a:lnSpc>
              <a:buNone/>
            </a:pPr>
            <a:r>
              <a:rPr lang="en-US" sz="2400" b="0" dirty="0">
                <a:cs typeface="Calibri"/>
              </a:rPr>
              <a:t>Training has been limited to a portion of the department’s staff. </a:t>
            </a:r>
          </a:p>
          <a:p>
            <a:pPr marL="0" indent="0">
              <a:lnSpc>
                <a:spcPct val="100000"/>
              </a:lnSpc>
              <a:buNone/>
            </a:pPr>
            <a:r>
              <a:rPr lang="en-US" sz="2400" b="0" dirty="0">
                <a:cs typeface="Calibri"/>
              </a:rPr>
              <a:t>The Forerunner software implementation eliminates the need for a dedicated Floodplain Management position.</a:t>
            </a:r>
          </a:p>
        </p:txBody>
      </p:sp>
      <p:sp>
        <p:nvSpPr>
          <p:cNvPr id="3" name="Content Placeholder 2">
            <a:extLst>
              <a:ext uri="{FF2B5EF4-FFF2-40B4-BE49-F238E27FC236}">
                <a16:creationId xmlns:a16="http://schemas.microsoft.com/office/drawing/2014/main" id="{C958D22A-D225-EECF-CC3C-C5D3227F63B6}"/>
              </a:ext>
            </a:extLst>
          </p:cNvPr>
          <p:cNvSpPr>
            <a:spLocks noGrp="1"/>
          </p:cNvSpPr>
          <p:nvPr>
            <p:ph sz="half" idx="13"/>
          </p:nvPr>
        </p:nvSpPr>
        <p:spPr>
          <a:xfrm>
            <a:off x="609600" y="1278775"/>
            <a:ext cx="4934479" cy="473825"/>
          </a:xfrm>
        </p:spPr>
        <p:txBody>
          <a:bodyPr>
            <a:normAutofit lnSpcReduction="10000"/>
          </a:bodyPr>
          <a:lstStyle/>
          <a:p>
            <a:r>
              <a:rPr lang="en-US" dirty="0"/>
              <a:t>Answer 1a</a:t>
            </a:r>
          </a:p>
        </p:txBody>
      </p:sp>
    </p:spTree>
    <p:extLst>
      <p:ext uri="{BB962C8B-B14F-4D97-AF65-F5344CB8AC3E}">
        <p14:creationId xmlns:p14="http://schemas.microsoft.com/office/powerpoint/2010/main" val="1963316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174F6-E1FE-309C-338A-C69F252CB66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65F35A-1D5E-EA35-D169-0ED759F0C23F}"/>
              </a:ext>
            </a:extLst>
          </p:cNvPr>
          <p:cNvSpPr>
            <a:spLocks noGrp="1"/>
          </p:cNvSpPr>
          <p:nvPr>
            <p:ph sz="half" idx="2"/>
          </p:nvPr>
        </p:nvSpPr>
        <p:spPr>
          <a:xfrm>
            <a:off x="609600" y="1752600"/>
            <a:ext cx="11049000" cy="3826625"/>
          </a:xfrm>
        </p:spPr>
        <p:txBody>
          <a:bodyPr>
            <a:normAutofit fontScale="92500" lnSpcReduction="10000"/>
          </a:bodyPr>
          <a:lstStyle/>
          <a:p>
            <a:pPr>
              <a:lnSpc>
                <a:spcPct val="100000"/>
              </a:lnSpc>
            </a:pPr>
            <a:r>
              <a:rPr lang="en-US" sz="2400" b="0">
                <a:ea typeface="Calibri"/>
                <a:cs typeface="Calibri"/>
              </a:rPr>
              <a:t>The Historic Preservation Planner is converted from a Limited Service Employee (LSE) into a full-time role.</a:t>
            </a:r>
          </a:p>
          <a:p>
            <a:pPr>
              <a:lnSpc>
                <a:spcPct val="100000"/>
              </a:lnSpc>
            </a:pPr>
            <a:r>
              <a:rPr lang="en-US" sz="2400" b="0">
                <a:ea typeface="Calibri"/>
                <a:cs typeface="Calibri"/>
              </a:rPr>
              <a:t>International Code Council (ICC) Code Review Update to prepare for 2024 Code adoption.</a:t>
            </a:r>
            <a:endParaRPr lang="en-US" sz="2400">
              <a:ea typeface="Calibri"/>
              <a:cs typeface="Calibri"/>
            </a:endParaRPr>
          </a:p>
          <a:p>
            <a:pPr>
              <a:lnSpc>
                <a:spcPct val="100000"/>
              </a:lnSpc>
            </a:pPr>
            <a:r>
              <a:rPr lang="en-US" sz="2400" b="0">
                <a:ea typeface="Calibri"/>
                <a:cs typeface="Calibri"/>
              </a:rPr>
              <a:t>Wilmington 2038 Comprehensive Development Plan Update.</a:t>
            </a:r>
          </a:p>
          <a:p>
            <a:pPr>
              <a:lnSpc>
                <a:spcPct val="100000"/>
              </a:lnSpc>
            </a:pPr>
            <a:r>
              <a:rPr lang="en-US" sz="2400" b="0">
                <a:ea typeface="Calibri"/>
                <a:cs typeface="Calibri"/>
              </a:rPr>
              <a:t>Increase in funding to support training.</a:t>
            </a:r>
          </a:p>
          <a:p>
            <a:pPr>
              <a:lnSpc>
                <a:spcPct val="100000"/>
              </a:lnSpc>
            </a:pPr>
            <a:endParaRPr lang="en-US" sz="2400" b="0">
              <a:ea typeface="Calibri"/>
              <a:cs typeface="Calibri"/>
            </a:endParaRPr>
          </a:p>
          <a:p>
            <a:pPr marL="0" indent="0">
              <a:lnSpc>
                <a:spcPct val="100000"/>
              </a:lnSpc>
              <a:buNone/>
            </a:pPr>
            <a:endParaRPr lang="en-US" sz="2400" b="0">
              <a:cs typeface="Calibri"/>
            </a:endParaRPr>
          </a:p>
          <a:p>
            <a:pPr marL="0" indent="0">
              <a:lnSpc>
                <a:spcPct val="100000"/>
              </a:lnSpc>
              <a:buNone/>
            </a:pPr>
            <a:r>
              <a:rPr lang="en-US" sz="2400" b="0" i="1">
                <a:cs typeface="Calibri"/>
              </a:rPr>
              <a:t>*The department has implemented all prudent reductions in coordination with OMB. Any further reductions would result in a direct reduction in service capacity.</a:t>
            </a:r>
          </a:p>
          <a:p>
            <a:pPr>
              <a:lnSpc>
                <a:spcPct val="100000"/>
              </a:lnSpc>
            </a:pPr>
            <a:endParaRPr lang="en-US" sz="2000" b="0">
              <a:cs typeface="Calibri"/>
            </a:endParaRPr>
          </a:p>
        </p:txBody>
      </p:sp>
      <p:sp>
        <p:nvSpPr>
          <p:cNvPr id="3" name="Content Placeholder 2">
            <a:extLst>
              <a:ext uri="{FF2B5EF4-FFF2-40B4-BE49-F238E27FC236}">
                <a16:creationId xmlns:a16="http://schemas.microsoft.com/office/drawing/2014/main" id="{8A351F7A-C82E-2601-828F-2409650DFC74}"/>
              </a:ext>
            </a:extLst>
          </p:cNvPr>
          <p:cNvSpPr>
            <a:spLocks noGrp="1"/>
          </p:cNvSpPr>
          <p:nvPr>
            <p:ph sz="half" idx="13"/>
          </p:nvPr>
        </p:nvSpPr>
        <p:spPr>
          <a:xfrm>
            <a:off x="609600" y="1278775"/>
            <a:ext cx="4934479" cy="473825"/>
          </a:xfrm>
        </p:spPr>
        <p:txBody>
          <a:bodyPr>
            <a:normAutofit lnSpcReduction="10000"/>
          </a:bodyPr>
          <a:lstStyle/>
          <a:p>
            <a:r>
              <a:rPr lang="en-US"/>
              <a:t>Answer 1b</a:t>
            </a:r>
          </a:p>
        </p:txBody>
      </p:sp>
    </p:spTree>
    <p:extLst>
      <p:ext uri="{BB962C8B-B14F-4D97-AF65-F5344CB8AC3E}">
        <p14:creationId xmlns:p14="http://schemas.microsoft.com/office/powerpoint/2010/main" val="1377182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6FF4-7CDF-7B72-D3C5-D9241BCADC5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04C8D2-8B31-0C32-3EFB-21CE7A1DBD8B}"/>
              </a:ext>
            </a:extLst>
          </p:cNvPr>
          <p:cNvSpPr>
            <a:spLocks noGrp="1"/>
          </p:cNvSpPr>
          <p:nvPr>
            <p:ph sz="half" idx="2"/>
          </p:nvPr>
        </p:nvSpPr>
        <p:spPr>
          <a:xfrm>
            <a:off x="625800" y="1752600"/>
            <a:ext cx="10827128" cy="4778749"/>
          </a:xfrm>
        </p:spPr>
        <p:txBody>
          <a:bodyPr>
            <a:normAutofit/>
          </a:bodyPr>
          <a:lstStyle/>
          <a:p>
            <a:pPr marL="0" marR="407670" lvl="0" indent="0">
              <a:lnSpc>
                <a:spcPct val="100000"/>
              </a:lnSpc>
              <a:spcBef>
                <a:spcPts val="0"/>
              </a:spcBef>
              <a:spcAft>
                <a:spcPts val="0"/>
              </a:spcAft>
              <a:buNone/>
              <a:tabLst>
                <a:tab pos="521335" algn="l"/>
              </a:tabLst>
            </a:pPr>
            <a:r>
              <a:rPr lang="en-US" sz="2400" b="0">
                <a:ea typeface="Times New Roman" panose="02020603050405020304" pitchFamily="18" charset="0"/>
              </a:rPr>
              <a:t>With the recent passage of legislation for a moratorium on all smoke shops, please share how this budget addresses any funding or resources for the mandated equity impact assessment.</a:t>
            </a:r>
          </a:p>
          <a:p>
            <a:pPr marL="0" marR="407670" lvl="0" indent="0" algn="just">
              <a:lnSpc>
                <a:spcPct val="115000"/>
              </a:lnSpc>
              <a:spcBef>
                <a:spcPts val="0"/>
              </a:spcBef>
              <a:spcAft>
                <a:spcPts val="0"/>
              </a:spcAft>
              <a:buNone/>
              <a:tabLst>
                <a:tab pos="521335" algn="l"/>
              </a:tabLst>
            </a:pPr>
            <a:r>
              <a:rPr lang="en-US" sz="2400" b="0">
                <a:ea typeface="Times New Roman" panose="02020603050405020304" pitchFamily="18" charset="0"/>
              </a:rPr>
              <a:t>	a. Specify the projected timeframe for completion. </a:t>
            </a:r>
            <a:endParaRPr lang="en-US" sz="2400" b="0" spc="0">
              <a:effectLst/>
              <a:ea typeface="Times New Roman" panose="02020603050405020304" pitchFamily="18" charset="0"/>
            </a:endParaRPr>
          </a:p>
        </p:txBody>
      </p:sp>
      <p:sp>
        <p:nvSpPr>
          <p:cNvPr id="3" name="Content Placeholder 2">
            <a:extLst>
              <a:ext uri="{FF2B5EF4-FFF2-40B4-BE49-F238E27FC236}">
                <a16:creationId xmlns:a16="http://schemas.microsoft.com/office/drawing/2014/main" id="{12413A12-A19B-99DA-9780-63B52D8A69A1}"/>
              </a:ext>
            </a:extLst>
          </p:cNvPr>
          <p:cNvSpPr>
            <a:spLocks noGrp="1"/>
          </p:cNvSpPr>
          <p:nvPr>
            <p:ph sz="half" idx="13"/>
          </p:nvPr>
        </p:nvSpPr>
        <p:spPr>
          <a:xfrm>
            <a:off x="625200" y="1278775"/>
            <a:ext cx="4934479" cy="473825"/>
          </a:xfrm>
        </p:spPr>
        <p:txBody>
          <a:bodyPr>
            <a:normAutofit lnSpcReduction="10000"/>
          </a:bodyPr>
          <a:lstStyle/>
          <a:p>
            <a:r>
              <a:rPr lang="en-US"/>
              <a:t>Question 2</a:t>
            </a:r>
          </a:p>
        </p:txBody>
      </p:sp>
    </p:spTree>
    <p:extLst>
      <p:ext uri="{BB962C8B-B14F-4D97-AF65-F5344CB8AC3E}">
        <p14:creationId xmlns:p14="http://schemas.microsoft.com/office/powerpoint/2010/main" val="3144445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7C93C-85FF-9353-9815-ED8417CD24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BC66C-60D0-8CC5-41DA-BCED36E02016}"/>
              </a:ext>
            </a:extLst>
          </p:cNvPr>
          <p:cNvSpPr>
            <a:spLocks noGrp="1"/>
          </p:cNvSpPr>
          <p:nvPr>
            <p:ph sz="half" idx="13"/>
          </p:nvPr>
        </p:nvSpPr>
        <p:spPr>
          <a:xfrm>
            <a:off x="609600" y="1278775"/>
            <a:ext cx="4934479" cy="473825"/>
          </a:xfrm>
        </p:spPr>
        <p:txBody>
          <a:bodyPr>
            <a:normAutofit lnSpcReduction="10000"/>
          </a:bodyPr>
          <a:lstStyle/>
          <a:p>
            <a:r>
              <a:rPr lang="en-US"/>
              <a:t>Answer 2</a:t>
            </a:r>
          </a:p>
        </p:txBody>
      </p:sp>
      <p:sp>
        <p:nvSpPr>
          <p:cNvPr id="4" name="Content Placeholder 3">
            <a:extLst>
              <a:ext uri="{FF2B5EF4-FFF2-40B4-BE49-F238E27FC236}">
                <a16:creationId xmlns:a16="http://schemas.microsoft.com/office/drawing/2014/main" id="{26A61DE4-6C1C-48DA-3CAF-E8633ED54C0F}"/>
              </a:ext>
            </a:extLst>
          </p:cNvPr>
          <p:cNvSpPr>
            <a:spLocks noGrp="1"/>
          </p:cNvSpPr>
          <p:nvPr>
            <p:ph sz="half" idx="2"/>
          </p:nvPr>
        </p:nvSpPr>
        <p:spPr>
          <a:xfrm>
            <a:off x="609600" y="1752600"/>
            <a:ext cx="10173456" cy="4778749"/>
          </a:xfrm>
        </p:spPr>
        <p:txBody>
          <a:bodyPr>
            <a:normAutofit/>
          </a:bodyPr>
          <a:lstStyle/>
          <a:p>
            <a:pPr marL="0" indent="0">
              <a:lnSpc>
                <a:spcPct val="100000"/>
              </a:lnSpc>
              <a:buNone/>
            </a:pPr>
            <a:r>
              <a:rPr lang="en-US" sz="2400" b="0">
                <a:latin typeface="Calibri" panose="020F0502020204030204" pitchFamily="34" charset="0"/>
              </a:rPr>
              <a:t>Given the recent passage and signing of the ordinance, the department’s FY2027 budget does not include funding or resources needed to complete the equity impact assessment.</a:t>
            </a:r>
            <a:br>
              <a:rPr lang="en-US" sz="2400" b="0">
                <a:latin typeface="Calibri" panose="020F0502020204030204" pitchFamily="34" charset="0"/>
              </a:rPr>
            </a:br>
            <a:br>
              <a:rPr lang="en-US" sz="2400" b="0">
                <a:latin typeface="Calibri" panose="020F0502020204030204" pitchFamily="34" charset="0"/>
              </a:rPr>
            </a:br>
            <a:r>
              <a:rPr lang="en-US" sz="2400" b="0">
                <a:latin typeface="Calibri" panose="020F0502020204030204" pitchFamily="34" charset="0"/>
              </a:rPr>
              <a:t>Proposed Timeline:</a:t>
            </a:r>
            <a:endParaRPr lang="en-US" sz="2400" b="0">
              <a:effectLst/>
              <a:latin typeface="Calibri" panose="020F0502020204030204" pitchFamily="34" charset="0"/>
            </a:endParaRPr>
          </a:p>
          <a:p>
            <a:pPr>
              <a:lnSpc>
                <a:spcPct val="100000"/>
              </a:lnSpc>
            </a:pPr>
            <a:r>
              <a:rPr lang="en-US" sz="2400" b="0">
                <a:effectLst/>
                <a:latin typeface="Calibri" panose="020F0502020204030204" pitchFamily="34" charset="0"/>
              </a:rPr>
              <a:t>Phase 1: Identify Immediate Action (Q2–Q4 FY2026)</a:t>
            </a:r>
          </a:p>
          <a:p>
            <a:pPr>
              <a:lnSpc>
                <a:spcPct val="100000"/>
              </a:lnSpc>
            </a:pPr>
            <a:r>
              <a:rPr lang="en-US" sz="2400" b="0">
                <a:effectLst/>
                <a:latin typeface="Calibri" panose="020F0502020204030204" pitchFamily="34" charset="0"/>
              </a:rPr>
              <a:t>Phase 2: Preliminary Analysis (FY2027)</a:t>
            </a:r>
          </a:p>
          <a:p>
            <a:pPr>
              <a:lnSpc>
                <a:spcPct val="100000"/>
              </a:lnSpc>
            </a:pPr>
            <a:r>
              <a:rPr lang="en-US" sz="2400" b="0">
                <a:effectLst/>
                <a:latin typeface="Calibri" panose="020F0502020204030204" pitchFamily="34" charset="0"/>
              </a:rPr>
              <a:t>Phase 3: Full Equity Impact Assessment (FY2028 – Pending Funding)</a:t>
            </a:r>
          </a:p>
          <a:p>
            <a:pPr>
              <a:lnSpc>
                <a:spcPct val="100000"/>
              </a:lnSpc>
            </a:pPr>
            <a:r>
              <a:rPr lang="en-US" sz="2400" b="0">
                <a:effectLst/>
                <a:latin typeface="Calibri" panose="020F0502020204030204" pitchFamily="34" charset="0"/>
              </a:rPr>
              <a:t>Phase 4: Policy Implementation (Post-EIA)</a:t>
            </a:r>
            <a:endParaRPr lang="en-US" sz="2400" b="0"/>
          </a:p>
        </p:txBody>
      </p:sp>
    </p:spTree>
    <p:extLst>
      <p:ext uri="{BB962C8B-B14F-4D97-AF65-F5344CB8AC3E}">
        <p14:creationId xmlns:p14="http://schemas.microsoft.com/office/powerpoint/2010/main" val="2080616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C346E-4D37-249E-3EAE-71F11D56CAD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3C28F5-B704-6A47-D937-0EBE49378D5C}"/>
              </a:ext>
            </a:extLst>
          </p:cNvPr>
          <p:cNvSpPr>
            <a:spLocks noGrp="1"/>
          </p:cNvSpPr>
          <p:nvPr>
            <p:ph sz="half" idx="2"/>
          </p:nvPr>
        </p:nvSpPr>
        <p:spPr>
          <a:xfrm>
            <a:off x="631636" y="1752600"/>
            <a:ext cx="10928728" cy="4966855"/>
          </a:xfrm>
        </p:spPr>
        <p:txBody>
          <a:bodyPr>
            <a:normAutofit/>
          </a:bodyPr>
          <a:lstStyle/>
          <a:p>
            <a:pPr marL="0" marR="0" lvl="0" indent="0">
              <a:lnSpc>
                <a:spcPct val="100000"/>
              </a:lnSpc>
              <a:spcBef>
                <a:spcPts val="0"/>
              </a:spcBef>
              <a:spcAft>
                <a:spcPts val="0"/>
              </a:spcAft>
              <a:buNone/>
              <a:tabLst>
                <a:tab pos="520700" algn="l"/>
              </a:tabLst>
            </a:pPr>
            <a:r>
              <a:rPr lang="en-US" sz="2400" b="0" spc="0">
                <a:effectLst/>
                <a:ea typeface="Times New Roman" panose="02020603050405020304" pitchFamily="18" charset="0"/>
              </a:rPr>
              <a:t>Notwithstanding the massive and outdated zoning laws, share if your budget </a:t>
            </a:r>
          </a:p>
          <a:p>
            <a:pPr marL="0" marR="0" lvl="0" indent="0">
              <a:lnSpc>
                <a:spcPct val="100000"/>
              </a:lnSpc>
              <a:spcBef>
                <a:spcPts val="0"/>
              </a:spcBef>
              <a:spcAft>
                <a:spcPts val="0"/>
              </a:spcAft>
              <a:buNone/>
              <a:tabLst>
                <a:tab pos="520700" algn="l"/>
              </a:tabLst>
            </a:pPr>
            <a:r>
              <a:rPr lang="en-US" sz="2400" b="0" spc="0">
                <a:effectLst/>
                <a:ea typeface="Times New Roman" panose="02020603050405020304" pitchFamily="18" charset="0"/>
              </a:rPr>
              <a:t>addresses any funding or resources to best mitigate reforming the city’s </a:t>
            </a:r>
          </a:p>
          <a:p>
            <a:pPr marL="0" marR="0" lvl="0" indent="0">
              <a:lnSpc>
                <a:spcPct val="100000"/>
              </a:lnSpc>
              <a:spcBef>
                <a:spcPts val="0"/>
              </a:spcBef>
              <a:spcAft>
                <a:spcPts val="0"/>
              </a:spcAft>
              <a:buNone/>
              <a:tabLst>
                <a:tab pos="520700" algn="l"/>
              </a:tabLst>
            </a:pPr>
            <a:r>
              <a:rPr lang="en-US" sz="2400" b="0" spc="0">
                <a:effectLst/>
                <a:ea typeface="Times New Roman" panose="02020603050405020304" pitchFamily="18" charset="0"/>
              </a:rPr>
              <a:t>zoning laws.</a:t>
            </a:r>
            <a:endParaRPr lang="en-US" sz="2400" b="0" spc="-10">
              <a:effectLst/>
              <a:ea typeface="Times New Roman" panose="02020603050405020304" pitchFamily="18" charset="0"/>
            </a:endParaRPr>
          </a:p>
          <a:p>
            <a:pPr marL="0" marR="0" lvl="0" indent="0">
              <a:lnSpc>
                <a:spcPct val="100000"/>
              </a:lnSpc>
              <a:spcBef>
                <a:spcPts val="0"/>
              </a:spcBef>
              <a:spcAft>
                <a:spcPts val="0"/>
              </a:spcAft>
              <a:buNone/>
              <a:tabLst>
                <a:tab pos="520700" algn="l"/>
              </a:tabLst>
            </a:pPr>
            <a:endParaRPr lang="en-US" sz="2400" b="0" spc="0">
              <a:effectLst/>
              <a:ea typeface="Times New Roman" panose="02020603050405020304" pitchFamily="18" charset="0"/>
            </a:endParaRPr>
          </a:p>
          <a:p>
            <a:pPr marL="914400" marR="0" lvl="1" indent="-457200">
              <a:lnSpc>
                <a:spcPct val="100000"/>
              </a:lnSpc>
              <a:spcBef>
                <a:spcPts val="240"/>
              </a:spcBef>
              <a:spcAft>
                <a:spcPts val="0"/>
              </a:spcAft>
              <a:buFont typeface="+mj-lt"/>
              <a:buAutoNum type="alphaLcPeriod"/>
              <a:tabLst>
                <a:tab pos="977900" algn="l"/>
              </a:tabLst>
            </a:pPr>
            <a:r>
              <a:rPr lang="en-US" b="0">
                <a:effectLst/>
                <a:ea typeface="Times New Roman" panose="02020603050405020304" pitchFamily="18" charset="0"/>
              </a:rPr>
              <a:t>Specify any funding.</a:t>
            </a:r>
          </a:p>
          <a:p>
            <a:pPr marL="914400" marR="0" lvl="1" indent="-457200">
              <a:lnSpc>
                <a:spcPct val="100000"/>
              </a:lnSpc>
              <a:spcBef>
                <a:spcPts val="240"/>
              </a:spcBef>
              <a:spcAft>
                <a:spcPts val="0"/>
              </a:spcAft>
              <a:buFont typeface="+mj-lt"/>
              <a:buAutoNum type="alphaLcPeriod"/>
              <a:tabLst>
                <a:tab pos="977900" algn="l"/>
              </a:tabLst>
            </a:pPr>
            <a:r>
              <a:rPr lang="en-US" b="0">
                <a:ea typeface="Times New Roman" panose="02020603050405020304" pitchFamily="18" charset="0"/>
              </a:rPr>
              <a:t>Specify projected timeframe for completion.</a:t>
            </a:r>
          </a:p>
          <a:p>
            <a:pPr marL="914400" marR="0" lvl="1" indent="-457200">
              <a:lnSpc>
                <a:spcPct val="100000"/>
              </a:lnSpc>
              <a:spcBef>
                <a:spcPts val="240"/>
              </a:spcBef>
              <a:spcAft>
                <a:spcPts val="0"/>
              </a:spcAft>
              <a:buFont typeface="+mj-lt"/>
              <a:buAutoNum type="alphaLcPeriod"/>
              <a:tabLst>
                <a:tab pos="977900" algn="l"/>
              </a:tabLst>
            </a:pPr>
            <a:r>
              <a:rPr lang="en-US" b="0"/>
              <a:t>Specify if any EV Charger Inspections/Installations, etc. </a:t>
            </a:r>
          </a:p>
          <a:p>
            <a:pPr>
              <a:lnSpc>
                <a:spcPct val="100000"/>
              </a:lnSpc>
            </a:pPr>
            <a:endParaRPr lang="en-US" b="0"/>
          </a:p>
          <a:p>
            <a:pPr marL="742950" marR="0" lvl="1" indent="-285750">
              <a:lnSpc>
                <a:spcPct val="100000"/>
              </a:lnSpc>
              <a:spcBef>
                <a:spcPts val="240"/>
              </a:spcBef>
              <a:spcAft>
                <a:spcPts val="0"/>
              </a:spcAft>
              <a:buFont typeface="+mj-lt"/>
              <a:buAutoNum type="alphaLcPeriod"/>
              <a:tabLst>
                <a:tab pos="977900" algn="l"/>
              </a:tabLst>
            </a:pPr>
            <a:endParaRPr lang="en-US" b="0">
              <a:effectLst/>
              <a:ea typeface="Times New Roman" panose="02020603050405020304" pitchFamily="18" charset="0"/>
            </a:endParaRPr>
          </a:p>
          <a:p>
            <a:pPr>
              <a:lnSpc>
                <a:spcPct val="100000"/>
              </a:lnSpc>
            </a:pPr>
            <a:endParaRPr lang="en-US" sz="2400" b="0"/>
          </a:p>
        </p:txBody>
      </p:sp>
      <p:sp>
        <p:nvSpPr>
          <p:cNvPr id="3" name="Content Placeholder 2">
            <a:extLst>
              <a:ext uri="{FF2B5EF4-FFF2-40B4-BE49-F238E27FC236}">
                <a16:creationId xmlns:a16="http://schemas.microsoft.com/office/drawing/2014/main" id="{D21850B1-C25D-A912-CEF3-5548ACA8A7F6}"/>
              </a:ext>
            </a:extLst>
          </p:cNvPr>
          <p:cNvSpPr>
            <a:spLocks noGrp="1"/>
          </p:cNvSpPr>
          <p:nvPr>
            <p:ph sz="half" idx="13"/>
          </p:nvPr>
        </p:nvSpPr>
        <p:spPr>
          <a:xfrm>
            <a:off x="631636" y="1278775"/>
            <a:ext cx="4934479" cy="473825"/>
          </a:xfrm>
        </p:spPr>
        <p:txBody>
          <a:bodyPr>
            <a:normAutofit lnSpcReduction="10000"/>
          </a:bodyPr>
          <a:lstStyle/>
          <a:p>
            <a:r>
              <a:rPr lang="en-US"/>
              <a:t>Question 3</a:t>
            </a:r>
          </a:p>
        </p:txBody>
      </p:sp>
    </p:spTree>
    <p:extLst>
      <p:ext uri="{BB962C8B-B14F-4D97-AF65-F5344CB8AC3E}">
        <p14:creationId xmlns:p14="http://schemas.microsoft.com/office/powerpoint/2010/main" val="1336628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BE86F-CB92-CBF7-EB60-802D2C3A0FA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E3F44A-6A16-1F64-D05E-D9E5DAEA9722}"/>
              </a:ext>
            </a:extLst>
          </p:cNvPr>
          <p:cNvSpPr>
            <a:spLocks noGrp="1"/>
          </p:cNvSpPr>
          <p:nvPr>
            <p:ph sz="half" idx="2"/>
          </p:nvPr>
        </p:nvSpPr>
        <p:spPr>
          <a:xfrm>
            <a:off x="631636" y="1765800"/>
            <a:ext cx="10928728" cy="4966855"/>
          </a:xfrm>
        </p:spPr>
        <p:txBody>
          <a:bodyPr>
            <a:normAutofit/>
          </a:bodyPr>
          <a:lstStyle/>
          <a:p>
            <a:r>
              <a:rPr lang="en-US" sz="2400" b="0" dirty="0"/>
              <a:t>Funding was allocated towards the Zoning Modernization Project during the current fiscal year. The Request for Proposal for this project has been advertised and is currently open for bid. Additional funding has not been allocated for FY 2027.</a:t>
            </a:r>
          </a:p>
          <a:p>
            <a:r>
              <a:rPr lang="en-US" sz="2400" b="0" dirty="0"/>
              <a:t>Projected Timeline:</a:t>
            </a:r>
          </a:p>
          <a:p>
            <a:pPr lvl="1"/>
            <a:r>
              <a:rPr lang="en-US" b="0" dirty="0"/>
              <a:t>Project Kickoff: June 2026</a:t>
            </a:r>
          </a:p>
          <a:p>
            <a:pPr lvl="1"/>
            <a:r>
              <a:rPr lang="en-US" b="0" dirty="0"/>
              <a:t>Draft Zoning Ordinance &amp; Map: October 2026</a:t>
            </a:r>
          </a:p>
          <a:p>
            <a:pPr lvl="1"/>
            <a:r>
              <a:rPr lang="en-US" b="0" dirty="0"/>
              <a:t>Adoption &amp; Certification: February 2027</a:t>
            </a:r>
          </a:p>
          <a:p>
            <a:r>
              <a:rPr lang="en-US" sz="2400" b="0" dirty="0"/>
              <a:t>Since the formation of the EV Installation Manual, we have received 2 requests for electric vehicle charging installations that encroach upon the public right-of-way.</a:t>
            </a:r>
          </a:p>
          <a:p>
            <a:endParaRPr lang="en-US" b="0" dirty="0"/>
          </a:p>
          <a:p>
            <a:endParaRPr lang="en-US" sz="2400" b="0" dirty="0"/>
          </a:p>
        </p:txBody>
      </p:sp>
      <p:sp>
        <p:nvSpPr>
          <p:cNvPr id="3" name="Content Placeholder 2">
            <a:extLst>
              <a:ext uri="{FF2B5EF4-FFF2-40B4-BE49-F238E27FC236}">
                <a16:creationId xmlns:a16="http://schemas.microsoft.com/office/drawing/2014/main" id="{EF780305-63FA-FFC4-6D92-D151103BB8C5}"/>
              </a:ext>
            </a:extLst>
          </p:cNvPr>
          <p:cNvSpPr>
            <a:spLocks noGrp="1"/>
          </p:cNvSpPr>
          <p:nvPr>
            <p:ph sz="half" idx="13"/>
          </p:nvPr>
        </p:nvSpPr>
        <p:spPr>
          <a:xfrm>
            <a:off x="609600" y="1278775"/>
            <a:ext cx="4934479" cy="473825"/>
          </a:xfrm>
        </p:spPr>
        <p:txBody>
          <a:bodyPr>
            <a:normAutofit lnSpcReduction="10000"/>
          </a:bodyPr>
          <a:lstStyle/>
          <a:p>
            <a:r>
              <a:rPr lang="en-US"/>
              <a:t>Answer 3</a:t>
            </a:r>
          </a:p>
        </p:txBody>
      </p:sp>
    </p:spTree>
    <p:extLst>
      <p:ext uri="{BB962C8B-B14F-4D97-AF65-F5344CB8AC3E}">
        <p14:creationId xmlns:p14="http://schemas.microsoft.com/office/powerpoint/2010/main" val="4184201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6B625-47DE-4B21-1CAD-8CB5B983CA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8C2868-13DA-0AFD-7652-010BB86B10FE}"/>
              </a:ext>
            </a:extLst>
          </p:cNvPr>
          <p:cNvSpPr>
            <a:spLocks noGrp="1"/>
          </p:cNvSpPr>
          <p:nvPr>
            <p:ph sz="half" idx="2"/>
          </p:nvPr>
        </p:nvSpPr>
        <p:spPr>
          <a:xfrm>
            <a:off x="609600" y="1753320"/>
            <a:ext cx="10173456" cy="4778749"/>
          </a:xfrm>
        </p:spPr>
        <p:txBody>
          <a:bodyPr/>
          <a:lstStyle/>
          <a:p>
            <a:pPr marL="0" marR="0" lvl="0" indent="0">
              <a:spcBef>
                <a:spcPts val="0"/>
              </a:spcBef>
              <a:spcAft>
                <a:spcPts val="0"/>
              </a:spcAft>
              <a:buNone/>
              <a:tabLst>
                <a:tab pos="520700" algn="l"/>
              </a:tabLst>
            </a:pPr>
            <a:r>
              <a:rPr lang="en-US" b="0">
                <a:ea typeface="Times New Roman" panose="02020603050405020304" pitchFamily="18" charset="0"/>
              </a:rPr>
              <a:t>Considering the number of nuisance properties, please share if this budget provides adequate funding or resources to address.</a:t>
            </a:r>
          </a:p>
          <a:p>
            <a:pPr marL="0" marR="0" lvl="0" indent="0">
              <a:spcBef>
                <a:spcPts val="0"/>
              </a:spcBef>
              <a:spcAft>
                <a:spcPts val="0"/>
              </a:spcAft>
              <a:buNone/>
              <a:tabLst>
                <a:tab pos="520700" algn="l"/>
              </a:tabLst>
            </a:pPr>
            <a:endParaRPr lang="en-US" sz="2400" b="0">
              <a:ea typeface="Times New Roman" panose="02020603050405020304" pitchFamily="18" charset="0"/>
            </a:endParaRPr>
          </a:p>
          <a:p>
            <a:pPr marL="514350" marR="0" lvl="0" indent="-514350">
              <a:spcBef>
                <a:spcPts val="0"/>
              </a:spcBef>
              <a:spcAft>
                <a:spcPts val="0"/>
              </a:spcAft>
              <a:buFont typeface="+mj-lt"/>
              <a:buAutoNum type="alphaLcPeriod"/>
              <a:tabLst>
                <a:tab pos="520700" algn="l"/>
              </a:tabLst>
            </a:pPr>
            <a:r>
              <a:rPr lang="en-US" sz="2400" b="0">
                <a:ea typeface="Times New Roman" panose="02020603050405020304" pitchFamily="18" charset="0"/>
              </a:rPr>
              <a:t>Specify the number of business closures within the last 3 years because of a nuisance property. </a:t>
            </a:r>
            <a:endParaRPr lang="en-US" sz="2400" b="0" spc="-10">
              <a:effectLst/>
              <a:ea typeface="Times New Roman" panose="02020603050405020304" pitchFamily="18" charset="0"/>
            </a:endParaRPr>
          </a:p>
          <a:p>
            <a:pPr marL="0" indent="0">
              <a:buNone/>
            </a:pPr>
            <a:endParaRPr lang="en-US" b="0"/>
          </a:p>
        </p:txBody>
      </p:sp>
      <p:sp>
        <p:nvSpPr>
          <p:cNvPr id="3" name="Content Placeholder 2">
            <a:extLst>
              <a:ext uri="{FF2B5EF4-FFF2-40B4-BE49-F238E27FC236}">
                <a16:creationId xmlns:a16="http://schemas.microsoft.com/office/drawing/2014/main" id="{21DE4E74-D9B5-FE80-7698-1C3F527FFDFD}"/>
              </a:ext>
            </a:extLst>
          </p:cNvPr>
          <p:cNvSpPr>
            <a:spLocks noGrp="1"/>
          </p:cNvSpPr>
          <p:nvPr>
            <p:ph sz="half" idx="13"/>
          </p:nvPr>
        </p:nvSpPr>
        <p:spPr>
          <a:xfrm>
            <a:off x="609600" y="1279495"/>
            <a:ext cx="4934479" cy="473825"/>
          </a:xfrm>
        </p:spPr>
        <p:txBody>
          <a:bodyPr>
            <a:normAutofit lnSpcReduction="10000"/>
          </a:bodyPr>
          <a:lstStyle/>
          <a:p>
            <a:r>
              <a:rPr lang="en-US"/>
              <a:t>Question 4</a:t>
            </a:r>
          </a:p>
        </p:txBody>
      </p:sp>
    </p:spTree>
    <p:extLst>
      <p:ext uri="{BB962C8B-B14F-4D97-AF65-F5344CB8AC3E}">
        <p14:creationId xmlns:p14="http://schemas.microsoft.com/office/powerpoint/2010/main" val="241566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3E3BD-4ECE-36B7-B455-942BC3616DE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CF26F4-3940-5898-8B07-AA7534DEF8A9}"/>
              </a:ext>
            </a:extLst>
          </p:cNvPr>
          <p:cNvSpPr>
            <a:spLocks noGrp="1"/>
          </p:cNvSpPr>
          <p:nvPr>
            <p:ph sz="half" idx="2"/>
          </p:nvPr>
        </p:nvSpPr>
        <p:spPr>
          <a:xfrm>
            <a:off x="637872" y="1757400"/>
            <a:ext cx="10639728" cy="4778749"/>
          </a:xfrm>
        </p:spPr>
        <p:txBody>
          <a:bodyPr/>
          <a:lstStyle/>
          <a:p>
            <a:pPr marL="0" indent="0">
              <a:buNone/>
            </a:pPr>
            <a:endParaRPr lang="en-US" b="0"/>
          </a:p>
          <a:p>
            <a:pPr marL="0" indent="0">
              <a:buNone/>
            </a:pPr>
            <a:r>
              <a:rPr lang="en-US" b="0"/>
              <a:t>The Nuisance Property Program is coordinated by the Law Department. LU&amp;P is a partner providing oversight of land use and business license compliance, enforcement, and inspections.</a:t>
            </a:r>
          </a:p>
        </p:txBody>
      </p:sp>
      <p:sp>
        <p:nvSpPr>
          <p:cNvPr id="3" name="Content Placeholder 2">
            <a:extLst>
              <a:ext uri="{FF2B5EF4-FFF2-40B4-BE49-F238E27FC236}">
                <a16:creationId xmlns:a16="http://schemas.microsoft.com/office/drawing/2014/main" id="{3434CFDE-6780-24F2-1CFF-A3414D9D19C8}"/>
              </a:ext>
            </a:extLst>
          </p:cNvPr>
          <p:cNvSpPr>
            <a:spLocks noGrp="1"/>
          </p:cNvSpPr>
          <p:nvPr>
            <p:ph sz="half" idx="13"/>
          </p:nvPr>
        </p:nvSpPr>
        <p:spPr>
          <a:xfrm>
            <a:off x="615000" y="1278775"/>
            <a:ext cx="4934479" cy="473825"/>
          </a:xfrm>
        </p:spPr>
        <p:txBody>
          <a:bodyPr>
            <a:normAutofit lnSpcReduction="10000"/>
          </a:bodyPr>
          <a:lstStyle/>
          <a:p>
            <a:r>
              <a:rPr lang="en-US"/>
              <a:t>Answer 4</a:t>
            </a:r>
          </a:p>
        </p:txBody>
      </p:sp>
    </p:spTree>
    <p:extLst>
      <p:ext uri="{BB962C8B-B14F-4D97-AF65-F5344CB8AC3E}">
        <p14:creationId xmlns:p14="http://schemas.microsoft.com/office/powerpoint/2010/main" val="1648035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0591-8CAE-9FE4-5304-5A8E8D8DFA2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65831C-81FE-72E4-544D-9B0203C10693}"/>
              </a:ext>
            </a:extLst>
          </p:cNvPr>
          <p:cNvSpPr>
            <a:spLocks noGrp="1"/>
          </p:cNvSpPr>
          <p:nvPr>
            <p:ph sz="half" idx="2"/>
          </p:nvPr>
        </p:nvSpPr>
        <p:spPr>
          <a:xfrm>
            <a:off x="631800" y="1754436"/>
            <a:ext cx="10173456" cy="4778749"/>
          </a:xfrm>
        </p:spPr>
        <p:txBody>
          <a:bodyPr/>
          <a:lstStyle/>
          <a:p>
            <a:pPr marL="0" indent="0">
              <a:buNone/>
            </a:pPr>
            <a:r>
              <a:rPr lang="en-US" b="0" dirty="0"/>
              <a:t>Discuss the additional </a:t>
            </a:r>
            <a:r>
              <a:rPr lang="en-US" dirty="0"/>
              <a:t>$156K </a:t>
            </a:r>
            <a:r>
              <a:rPr lang="en-US" b="0" dirty="0"/>
              <a:t>budgeted for Consultants in the Planning Division. </a:t>
            </a:r>
          </a:p>
          <a:p>
            <a:pPr marL="971550" lvl="1" indent="-514350">
              <a:buAutoNum type="alphaLcPeriod"/>
            </a:pPr>
            <a:r>
              <a:rPr lang="en-US" b="0" dirty="0"/>
              <a:t>Specify the projected timeframe for ICC Code Review update.</a:t>
            </a:r>
          </a:p>
          <a:p>
            <a:pPr marL="971550" lvl="1" indent="-514350">
              <a:buAutoNum type="alphaLcPeriod"/>
            </a:pPr>
            <a:r>
              <a:rPr lang="en-US" b="0" dirty="0"/>
              <a:t>Specify the projected timeframe for the Wilmington 2038 Comprehensive Development Plan Update. </a:t>
            </a:r>
          </a:p>
          <a:p>
            <a:pPr marL="971550" lvl="1" indent="-514350">
              <a:buAutoNum type="alphaLcPeriod"/>
            </a:pPr>
            <a:r>
              <a:rPr lang="en-US" b="0" dirty="0"/>
              <a:t>Are there resources budgeted to implement SB# 237, that requires community resiliency and addressing the impacts of climate change?</a:t>
            </a:r>
          </a:p>
          <a:p>
            <a:pPr marL="971550" lvl="1" indent="-514350">
              <a:buAutoNum type="alphaLcPeriod"/>
            </a:pPr>
            <a:r>
              <a:rPr lang="en-US" b="0" dirty="0"/>
              <a:t>Specify if the ADA Self- Assessment is fully completed. </a:t>
            </a:r>
          </a:p>
          <a:p>
            <a:endParaRPr lang="en-US" b="0" dirty="0"/>
          </a:p>
          <a:p>
            <a:pPr marL="971550" lvl="1" indent="-514350">
              <a:buAutoNum type="alphaLcPeriod"/>
            </a:pPr>
            <a:endParaRPr lang="en-US" b="0" dirty="0"/>
          </a:p>
          <a:p>
            <a:endParaRPr lang="en-US" b="0" dirty="0"/>
          </a:p>
          <a:p>
            <a:pPr marL="0" indent="0">
              <a:buNone/>
            </a:pPr>
            <a:endParaRPr lang="en-US" b="0" dirty="0"/>
          </a:p>
        </p:txBody>
      </p:sp>
      <p:sp>
        <p:nvSpPr>
          <p:cNvPr id="3" name="Content Placeholder 2">
            <a:extLst>
              <a:ext uri="{FF2B5EF4-FFF2-40B4-BE49-F238E27FC236}">
                <a16:creationId xmlns:a16="http://schemas.microsoft.com/office/drawing/2014/main" id="{065B6564-8A9D-EE05-A845-0B0AEE572CD6}"/>
              </a:ext>
            </a:extLst>
          </p:cNvPr>
          <p:cNvSpPr>
            <a:spLocks noGrp="1"/>
          </p:cNvSpPr>
          <p:nvPr>
            <p:ph sz="half" idx="13"/>
          </p:nvPr>
        </p:nvSpPr>
        <p:spPr>
          <a:xfrm>
            <a:off x="631800" y="1280611"/>
            <a:ext cx="4934479" cy="473825"/>
          </a:xfrm>
        </p:spPr>
        <p:txBody>
          <a:bodyPr>
            <a:normAutofit lnSpcReduction="10000"/>
          </a:bodyPr>
          <a:lstStyle/>
          <a:p>
            <a:r>
              <a:rPr lang="en-US" dirty="0"/>
              <a:t>Question 5</a:t>
            </a:r>
          </a:p>
        </p:txBody>
      </p:sp>
    </p:spTree>
    <p:extLst>
      <p:ext uri="{BB962C8B-B14F-4D97-AF65-F5344CB8AC3E}">
        <p14:creationId xmlns:p14="http://schemas.microsoft.com/office/powerpoint/2010/main" val="721658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3EAD8-B1CD-C4F0-8991-0CA7014EE26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4D8CC9-3C98-8689-CC8B-CEEAE7F6BB5C}"/>
              </a:ext>
            </a:extLst>
          </p:cNvPr>
          <p:cNvSpPr>
            <a:spLocks noGrp="1"/>
          </p:cNvSpPr>
          <p:nvPr>
            <p:ph sz="half" idx="2"/>
          </p:nvPr>
        </p:nvSpPr>
        <p:spPr>
          <a:xfrm>
            <a:off x="609600" y="1753200"/>
            <a:ext cx="10173456" cy="4778749"/>
          </a:xfrm>
        </p:spPr>
        <p:txBody>
          <a:bodyPr/>
          <a:lstStyle/>
          <a:p>
            <a:pPr lvl="1"/>
            <a:r>
              <a:rPr lang="en-US" sz="2800" b="0" dirty="0"/>
              <a:t>The additional funding supports the completion of the ICC Code review and recommended amendments.</a:t>
            </a:r>
          </a:p>
          <a:p>
            <a:pPr lvl="1"/>
            <a:r>
              <a:rPr lang="en-US" sz="2800" b="0" dirty="0"/>
              <a:t>Completion is targeted for Q4 FY2027, with the adoption process proceeding thereafter. </a:t>
            </a:r>
          </a:p>
          <a:p>
            <a:pPr marL="0" indent="0">
              <a:buNone/>
            </a:pPr>
            <a:endParaRPr lang="en-US" b="0" dirty="0"/>
          </a:p>
          <a:p>
            <a:pPr marL="0" indent="0">
              <a:buNone/>
            </a:pPr>
            <a:endParaRPr lang="en-US" b="0" dirty="0"/>
          </a:p>
        </p:txBody>
      </p:sp>
      <p:sp>
        <p:nvSpPr>
          <p:cNvPr id="3" name="Content Placeholder 2">
            <a:extLst>
              <a:ext uri="{FF2B5EF4-FFF2-40B4-BE49-F238E27FC236}">
                <a16:creationId xmlns:a16="http://schemas.microsoft.com/office/drawing/2014/main" id="{67EEF45E-FF0A-A977-F9E3-F8949A0D96F5}"/>
              </a:ext>
            </a:extLst>
          </p:cNvPr>
          <p:cNvSpPr>
            <a:spLocks noGrp="1"/>
          </p:cNvSpPr>
          <p:nvPr>
            <p:ph sz="half" idx="13"/>
          </p:nvPr>
        </p:nvSpPr>
        <p:spPr>
          <a:xfrm>
            <a:off x="609600" y="1278775"/>
            <a:ext cx="4934479" cy="473825"/>
          </a:xfrm>
        </p:spPr>
        <p:txBody>
          <a:bodyPr>
            <a:normAutofit lnSpcReduction="10000"/>
          </a:bodyPr>
          <a:lstStyle/>
          <a:p>
            <a:r>
              <a:rPr lang="en-US"/>
              <a:t>Answer 5(a)</a:t>
            </a:r>
          </a:p>
        </p:txBody>
      </p:sp>
    </p:spTree>
    <p:extLst>
      <p:ext uri="{BB962C8B-B14F-4D97-AF65-F5344CB8AC3E}">
        <p14:creationId xmlns:p14="http://schemas.microsoft.com/office/powerpoint/2010/main" val="445234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BE02E-8519-750E-FF45-860968FC53B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2B2FAA-0E29-F1D3-91E8-65104AD16598}"/>
              </a:ext>
            </a:extLst>
          </p:cNvPr>
          <p:cNvSpPr>
            <a:spLocks noGrp="1"/>
          </p:cNvSpPr>
          <p:nvPr>
            <p:ph sz="half" idx="2"/>
          </p:nvPr>
        </p:nvSpPr>
        <p:spPr>
          <a:xfrm>
            <a:off x="628200" y="1752600"/>
            <a:ext cx="10173456" cy="4778749"/>
          </a:xfrm>
        </p:spPr>
        <p:txBody>
          <a:bodyPr/>
          <a:lstStyle/>
          <a:p>
            <a:pPr lvl="1"/>
            <a:r>
              <a:rPr lang="en-US" sz="2800" b="0" dirty="0"/>
              <a:t>The funding allocated towards the Wilmington 2038 Comprehensive Development Plan represents the beginning of a multi-year process. FY2027 funding represents 50% of the estimated total engagement cost, with the remainder to be budgeted in FY 2028.</a:t>
            </a:r>
          </a:p>
          <a:p>
            <a:endParaRPr lang="en-US" b="0" dirty="0"/>
          </a:p>
          <a:p>
            <a:pPr marL="0" indent="0">
              <a:buNone/>
            </a:pPr>
            <a:endParaRPr lang="en-US" b="0" dirty="0"/>
          </a:p>
        </p:txBody>
      </p:sp>
      <p:sp>
        <p:nvSpPr>
          <p:cNvPr id="3" name="Content Placeholder 2">
            <a:extLst>
              <a:ext uri="{FF2B5EF4-FFF2-40B4-BE49-F238E27FC236}">
                <a16:creationId xmlns:a16="http://schemas.microsoft.com/office/drawing/2014/main" id="{5B60C7AF-9560-3183-EA37-05DD9A0FF1E5}"/>
              </a:ext>
            </a:extLst>
          </p:cNvPr>
          <p:cNvSpPr>
            <a:spLocks noGrp="1"/>
          </p:cNvSpPr>
          <p:nvPr>
            <p:ph sz="half" idx="13"/>
          </p:nvPr>
        </p:nvSpPr>
        <p:spPr>
          <a:xfrm>
            <a:off x="609600" y="1272295"/>
            <a:ext cx="4934479" cy="473825"/>
          </a:xfrm>
        </p:spPr>
        <p:txBody>
          <a:bodyPr>
            <a:normAutofit lnSpcReduction="10000"/>
          </a:bodyPr>
          <a:lstStyle/>
          <a:p>
            <a:r>
              <a:rPr lang="en-US"/>
              <a:t>Answer 5(b)</a:t>
            </a:r>
          </a:p>
        </p:txBody>
      </p:sp>
    </p:spTree>
    <p:extLst>
      <p:ext uri="{BB962C8B-B14F-4D97-AF65-F5344CB8AC3E}">
        <p14:creationId xmlns:p14="http://schemas.microsoft.com/office/powerpoint/2010/main" val="3357363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0F5DE-500D-B30B-AC9F-96481DE8500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1EC77B-1F6E-1552-B8AB-06F961B3BA11}"/>
              </a:ext>
            </a:extLst>
          </p:cNvPr>
          <p:cNvSpPr>
            <a:spLocks noGrp="1"/>
          </p:cNvSpPr>
          <p:nvPr>
            <p:ph sz="half" idx="2"/>
          </p:nvPr>
        </p:nvSpPr>
        <p:spPr>
          <a:xfrm>
            <a:off x="620400" y="1752600"/>
            <a:ext cx="10173456" cy="4778749"/>
          </a:xfrm>
        </p:spPr>
        <p:txBody>
          <a:bodyPr/>
          <a:lstStyle/>
          <a:p>
            <a:r>
              <a:rPr lang="en-US" b="0"/>
              <a:t>No funding is currently allocated to directly support the SB 237; however, resiliency is currently a part of the Comprehensive Plan.</a:t>
            </a:r>
          </a:p>
          <a:p>
            <a:r>
              <a:rPr lang="en-US" b="0"/>
              <a:t>The Resilient Wilmington Plan is a product of the current Comprehensive Plan and will continue to be a priority moving forward.</a:t>
            </a:r>
          </a:p>
          <a:p>
            <a:pPr marL="0" indent="0">
              <a:buNone/>
            </a:pPr>
            <a:endParaRPr lang="en-US" b="0"/>
          </a:p>
        </p:txBody>
      </p:sp>
      <p:sp>
        <p:nvSpPr>
          <p:cNvPr id="3" name="Content Placeholder 2">
            <a:extLst>
              <a:ext uri="{FF2B5EF4-FFF2-40B4-BE49-F238E27FC236}">
                <a16:creationId xmlns:a16="http://schemas.microsoft.com/office/drawing/2014/main" id="{1E96CBF1-F94B-372E-50D8-6D1374B081B2}"/>
              </a:ext>
            </a:extLst>
          </p:cNvPr>
          <p:cNvSpPr>
            <a:spLocks noGrp="1"/>
          </p:cNvSpPr>
          <p:nvPr>
            <p:ph sz="half" idx="13"/>
          </p:nvPr>
        </p:nvSpPr>
        <p:spPr>
          <a:xfrm>
            <a:off x="620400" y="1262575"/>
            <a:ext cx="4934479" cy="473825"/>
          </a:xfrm>
        </p:spPr>
        <p:txBody>
          <a:bodyPr>
            <a:normAutofit lnSpcReduction="10000"/>
          </a:bodyPr>
          <a:lstStyle/>
          <a:p>
            <a:r>
              <a:rPr lang="en-US"/>
              <a:t>Answer 5(c)</a:t>
            </a:r>
          </a:p>
        </p:txBody>
      </p:sp>
    </p:spTree>
    <p:extLst>
      <p:ext uri="{BB962C8B-B14F-4D97-AF65-F5344CB8AC3E}">
        <p14:creationId xmlns:p14="http://schemas.microsoft.com/office/powerpoint/2010/main" val="190647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8A9FF-B1E4-E2BF-235A-809A8698982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6C7368-A747-3CAD-8A12-F8B4C366E2CE}"/>
              </a:ext>
            </a:extLst>
          </p:cNvPr>
          <p:cNvSpPr>
            <a:spLocks noGrp="1"/>
          </p:cNvSpPr>
          <p:nvPr>
            <p:ph sz="half" idx="2"/>
          </p:nvPr>
        </p:nvSpPr>
        <p:spPr>
          <a:xfrm>
            <a:off x="609600" y="1785600"/>
            <a:ext cx="10173456" cy="4778749"/>
          </a:xfrm>
        </p:spPr>
        <p:txBody>
          <a:bodyPr>
            <a:normAutofit/>
          </a:bodyPr>
          <a:lstStyle/>
          <a:p>
            <a:pPr lvl="1"/>
            <a:r>
              <a:rPr lang="en-US" sz="2800" b="0"/>
              <a:t>The ADA Self- Assessment is nearly complete. No additional funds have been allocated for FY 2027.</a:t>
            </a:r>
          </a:p>
          <a:p>
            <a:endParaRPr lang="en-US" b="0"/>
          </a:p>
          <a:p>
            <a:pPr marL="971550" lvl="1" indent="-514350">
              <a:buFont typeface="+mj-lt"/>
              <a:buAutoNum type="alphaLcPeriod" startAt="2"/>
            </a:pPr>
            <a:endParaRPr lang="en-US" sz="2800" b="0"/>
          </a:p>
          <a:p>
            <a:endParaRPr lang="en-US" b="0"/>
          </a:p>
          <a:p>
            <a:pPr marL="0" indent="0">
              <a:buNone/>
            </a:pPr>
            <a:endParaRPr lang="en-US" b="0"/>
          </a:p>
        </p:txBody>
      </p:sp>
      <p:sp>
        <p:nvSpPr>
          <p:cNvPr id="3" name="Content Placeholder 2">
            <a:extLst>
              <a:ext uri="{FF2B5EF4-FFF2-40B4-BE49-F238E27FC236}">
                <a16:creationId xmlns:a16="http://schemas.microsoft.com/office/drawing/2014/main" id="{43787909-0524-D3F0-769B-A0622B3CDE30}"/>
              </a:ext>
            </a:extLst>
          </p:cNvPr>
          <p:cNvSpPr>
            <a:spLocks noGrp="1"/>
          </p:cNvSpPr>
          <p:nvPr>
            <p:ph sz="half" idx="13"/>
          </p:nvPr>
        </p:nvSpPr>
        <p:spPr>
          <a:xfrm>
            <a:off x="609600" y="1278775"/>
            <a:ext cx="4934479" cy="473825"/>
          </a:xfrm>
        </p:spPr>
        <p:txBody>
          <a:bodyPr>
            <a:normAutofit lnSpcReduction="10000"/>
          </a:bodyPr>
          <a:lstStyle/>
          <a:p>
            <a:r>
              <a:rPr lang="en-US"/>
              <a:t>Answer 5(d)</a:t>
            </a:r>
          </a:p>
        </p:txBody>
      </p:sp>
    </p:spTree>
    <p:extLst>
      <p:ext uri="{BB962C8B-B14F-4D97-AF65-F5344CB8AC3E}">
        <p14:creationId xmlns:p14="http://schemas.microsoft.com/office/powerpoint/2010/main" val="64874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AD62-F0C6-2783-C40D-9B924B75D36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593338-26F2-190A-F850-EDD254532463}"/>
              </a:ext>
            </a:extLst>
          </p:cNvPr>
          <p:cNvSpPr>
            <a:spLocks noGrp="1"/>
          </p:cNvSpPr>
          <p:nvPr>
            <p:ph sz="half" idx="2"/>
          </p:nvPr>
        </p:nvSpPr>
        <p:spPr>
          <a:xfrm>
            <a:off x="609600" y="1752600"/>
            <a:ext cx="10173456" cy="4778749"/>
          </a:xfrm>
        </p:spPr>
        <p:txBody>
          <a:bodyPr/>
          <a:lstStyle/>
          <a:p>
            <a:r>
              <a:rPr lang="en-US" b="0"/>
              <a:t>Share the amount of funding allocated for training, and professional growth and development for your staff. </a:t>
            </a:r>
          </a:p>
          <a:p>
            <a:pPr marL="457200" lvl="1" indent="0">
              <a:buNone/>
            </a:pPr>
            <a:endParaRPr lang="en-US" b="0"/>
          </a:p>
          <a:p>
            <a:endParaRPr lang="en-US" b="0"/>
          </a:p>
          <a:p>
            <a:pPr marL="971550" lvl="1" indent="-514350">
              <a:buFont typeface="+mj-lt"/>
              <a:buAutoNum type="alphaLcPeriod" startAt="2"/>
            </a:pPr>
            <a:endParaRPr lang="en-US" b="0"/>
          </a:p>
          <a:p>
            <a:endParaRPr lang="en-US" b="0"/>
          </a:p>
          <a:p>
            <a:pPr marL="0" indent="0">
              <a:buNone/>
            </a:pPr>
            <a:endParaRPr lang="en-US" b="0"/>
          </a:p>
        </p:txBody>
      </p:sp>
      <p:sp>
        <p:nvSpPr>
          <p:cNvPr id="3" name="Content Placeholder 2">
            <a:extLst>
              <a:ext uri="{FF2B5EF4-FFF2-40B4-BE49-F238E27FC236}">
                <a16:creationId xmlns:a16="http://schemas.microsoft.com/office/drawing/2014/main" id="{4B117F5E-F453-9518-1864-FAA77618800E}"/>
              </a:ext>
            </a:extLst>
          </p:cNvPr>
          <p:cNvSpPr>
            <a:spLocks noGrp="1"/>
          </p:cNvSpPr>
          <p:nvPr>
            <p:ph sz="half" idx="13"/>
          </p:nvPr>
        </p:nvSpPr>
        <p:spPr>
          <a:xfrm>
            <a:off x="598200" y="1278775"/>
            <a:ext cx="4934479" cy="473825"/>
          </a:xfrm>
        </p:spPr>
        <p:txBody>
          <a:bodyPr>
            <a:normAutofit lnSpcReduction="10000"/>
          </a:bodyPr>
          <a:lstStyle/>
          <a:p>
            <a:r>
              <a:rPr lang="en-US"/>
              <a:t>Question 6</a:t>
            </a:r>
          </a:p>
        </p:txBody>
      </p:sp>
    </p:spTree>
    <p:extLst>
      <p:ext uri="{BB962C8B-B14F-4D97-AF65-F5344CB8AC3E}">
        <p14:creationId xmlns:p14="http://schemas.microsoft.com/office/powerpoint/2010/main" val="3792851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09557-9A1D-8FA9-5398-978CCBDD72C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5B9FCF-33D3-AB36-FEE5-137AF7FDBE28}"/>
              </a:ext>
            </a:extLst>
          </p:cNvPr>
          <p:cNvSpPr>
            <a:spLocks noGrp="1"/>
          </p:cNvSpPr>
          <p:nvPr>
            <p:ph sz="half" idx="2"/>
          </p:nvPr>
        </p:nvSpPr>
        <p:spPr>
          <a:xfrm>
            <a:off x="625711" y="1763400"/>
            <a:ext cx="10173456" cy="4778749"/>
          </a:xfrm>
        </p:spPr>
        <p:txBody>
          <a:bodyPr/>
          <a:lstStyle/>
          <a:p>
            <a:pPr marL="457200" lvl="1" indent="0">
              <a:buNone/>
            </a:pPr>
            <a:endParaRPr lang="en-US" b="0"/>
          </a:p>
          <a:p>
            <a:endParaRPr lang="en-US" b="0"/>
          </a:p>
          <a:p>
            <a:pPr marL="971550" lvl="1" indent="-514350">
              <a:buFont typeface="+mj-lt"/>
              <a:buAutoNum type="alphaLcPeriod" startAt="2"/>
            </a:pPr>
            <a:endParaRPr lang="en-US" b="0"/>
          </a:p>
          <a:p>
            <a:endParaRPr lang="en-US" b="0"/>
          </a:p>
          <a:p>
            <a:pPr marL="0" indent="0">
              <a:buNone/>
            </a:pPr>
            <a:endParaRPr lang="en-US" b="0"/>
          </a:p>
        </p:txBody>
      </p:sp>
      <p:sp>
        <p:nvSpPr>
          <p:cNvPr id="3" name="Content Placeholder 2">
            <a:extLst>
              <a:ext uri="{FF2B5EF4-FFF2-40B4-BE49-F238E27FC236}">
                <a16:creationId xmlns:a16="http://schemas.microsoft.com/office/drawing/2014/main" id="{15D5C550-8A24-61F4-7432-48CC24B72440}"/>
              </a:ext>
            </a:extLst>
          </p:cNvPr>
          <p:cNvSpPr>
            <a:spLocks noGrp="1"/>
          </p:cNvSpPr>
          <p:nvPr>
            <p:ph sz="half" idx="13"/>
          </p:nvPr>
        </p:nvSpPr>
        <p:spPr>
          <a:xfrm>
            <a:off x="625711" y="1278775"/>
            <a:ext cx="4934479" cy="473825"/>
          </a:xfrm>
        </p:spPr>
        <p:txBody>
          <a:bodyPr>
            <a:normAutofit lnSpcReduction="10000"/>
          </a:bodyPr>
          <a:lstStyle/>
          <a:p>
            <a:r>
              <a:rPr lang="en-US"/>
              <a:t>Answer 6</a:t>
            </a:r>
          </a:p>
        </p:txBody>
      </p:sp>
      <p:graphicFrame>
        <p:nvGraphicFramePr>
          <p:cNvPr id="4" name="Table 3">
            <a:extLst>
              <a:ext uri="{FF2B5EF4-FFF2-40B4-BE49-F238E27FC236}">
                <a16:creationId xmlns:a16="http://schemas.microsoft.com/office/drawing/2014/main" id="{81996CA7-C9F6-78C3-6F0C-420AFA084EC8}"/>
              </a:ext>
            </a:extLst>
          </p:cNvPr>
          <p:cNvGraphicFramePr>
            <a:graphicFrameLocks noGrp="1"/>
          </p:cNvGraphicFramePr>
          <p:nvPr/>
        </p:nvGraphicFramePr>
        <p:xfrm>
          <a:off x="1066800" y="1748971"/>
          <a:ext cx="10058400" cy="4596192"/>
        </p:xfrm>
        <a:graphic>
          <a:graphicData uri="http://schemas.openxmlformats.org/drawingml/2006/table">
            <a:tbl>
              <a:tblPr>
                <a:tableStyleId>{5C22544A-7EE6-4342-B048-85BDC9FD1C3A}</a:tableStyleId>
              </a:tblPr>
              <a:tblGrid>
                <a:gridCol w="3603010">
                  <a:extLst>
                    <a:ext uri="{9D8B030D-6E8A-4147-A177-3AD203B41FA5}">
                      <a16:colId xmlns:a16="http://schemas.microsoft.com/office/drawing/2014/main" val="2252157666"/>
                    </a:ext>
                  </a:extLst>
                </a:gridCol>
                <a:gridCol w="2101754">
                  <a:extLst>
                    <a:ext uri="{9D8B030D-6E8A-4147-A177-3AD203B41FA5}">
                      <a16:colId xmlns:a16="http://schemas.microsoft.com/office/drawing/2014/main" val="191071004"/>
                    </a:ext>
                  </a:extLst>
                </a:gridCol>
                <a:gridCol w="1501253">
                  <a:extLst>
                    <a:ext uri="{9D8B030D-6E8A-4147-A177-3AD203B41FA5}">
                      <a16:colId xmlns:a16="http://schemas.microsoft.com/office/drawing/2014/main" val="284230121"/>
                    </a:ext>
                  </a:extLst>
                </a:gridCol>
                <a:gridCol w="1501253">
                  <a:extLst>
                    <a:ext uri="{9D8B030D-6E8A-4147-A177-3AD203B41FA5}">
                      <a16:colId xmlns:a16="http://schemas.microsoft.com/office/drawing/2014/main" val="2783915969"/>
                    </a:ext>
                  </a:extLst>
                </a:gridCol>
                <a:gridCol w="1351130">
                  <a:extLst>
                    <a:ext uri="{9D8B030D-6E8A-4147-A177-3AD203B41FA5}">
                      <a16:colId xmlns:a16="http://schemas.microsoft.com/office/drawing/2014/main" val="2496247097"/>
                    </a:ext>
                  </a:extLst>
                </a:gridCol>
              </a:tblGrid>
              <a:tr h="295651">
                <a:tc>
                  <a:txBody>
                    <a:bodyPr/>
                    <a:lstStyle/>
                    <a:p>
                      <a:pPr marL="0" marR="0" algn="ctr">
                        <a:buNone/>
                      </a:pPr>
                      <a:r>
                        <a:rPr lang="en-US" sz="2400">
                          <a:solidFill>
                            <a:schemeClr val="bg1"/>
                          </a:solidFill>
                          <a:effectLst/>
                        </a:rPr>
                        <a:t>Funding</a:t>
                      </a:r>
                      <a:endParaRPr lang="en-US" sz="2400">
                        <a:solidFill>
                          <a:schemeClr val="bg1"/>
                        </a:solidFill>
                        <a:effectLst/>
                        <a:latin typeface="Arial" panose="020B0604020202020204" pitchFamily="34" charset="0"/>
                        <a:ea typeface="Arial" panose="020B0604020202020204" pitchFamily="34" charset="0"/>
                      </a:endParaRPr>
                    </a:p>
                  </a:txBody>
                  <a:tcPr marL="75807" marR="75807" marT="50538" marB="50538">
                    <a:solidFill>
                      <a:srgbClr val="4472C4"/>
                    </a:solidFill>
                  </a:tcPr>
                </a:tc>
                <a:tc>
                  <a:txBody>
                    <a:bodyPr/>
                    <a:lstStyle/>
                    <a:p>
                      <a:pPr marL="0" marR="0" algn="ctr">
                        <a:buNone/>
                      </a:pPr>
                      <a:r>
                        <a:rPr lang="en-US" sz="2400">
                          <a:solidFill>
                            <a:schemeClr val="bg1"/>
                          </a:solidFill>
                          <a:effectLst/>
                        </a:rPr>
                        <a:t>Division</a:t>
                      </a:r>
                      <a:endParaRPr lang="en-US" sz="2400">
                        <a:solidFill>
                          <a:schemeClr val="bg1"/>
                        </a:solidFill>
                        <a:effectLst/>
                        <a:latin typeface="Arial" panose="020B0604020202020204" pitchFamily="34" charset="0"/>
                        <a:ea typeface="Arial" panose="020B0604020202020204" pitchFamily="34" charset="0"/>
                      </a:endParaRPr>
                    </a:p>
                  </a:txBody>
                  <a:tcPr marL="75807" marR="75807" marT="50538" marB="50538">
                    <a:solidFill>
                      <a:srgbClr val="4472C4"/>
                    </a:solidFill>
                  </a:tcPr>
                </a:tc>
                <a:tc>
                  <a:txBody>
                    <a:bodyPr/>
                    <a:lstStyle/>
                    <a:p>
                      <a:pPr marL="0" marR="0" algn="ctr">
                        <a:buNone/>
                      </a:pPr>
                      <a:r>
                        <a:rPr lang="en-US" sz="2400">
                          <a:solidFill>
                            <a:schemeClr val="bg1"/>
                          </a:solidFill>
                          <a:effectLst/>
                        </a:rPr>
                        <a:t>FY2027</a:t>
                      </a:r>
                      <a:endParaRPr lang="en-US" sz="2400">
                        <a:solidFill>
                          <a:schemeClr val="bg1"/>
                        </a:solidFill>
                        <a:effectLst/>
                        <a:latin typeface="Arial" panose="020B0604020202020204" pitchFamily="34" charset="0"/>
                        <a:ea typeface="Arial" panose="020B0604020202020204" pitchFamily="34" charset="0"/>
                      </a:endParaRPr>
                    </a:p>
                  </a:txBody>
                  <a:tcPr marL="75807" marR="75807" marT="50538" marB="50538">
                    <a:solidFill>
                      <a:srgbClr val="4472C4"/>
                    </a:solidFill>
                  </a:tcPr>
                </a:tc>
                <a:tc>
                  <a:txBody>
                    <a:bodyPr/>
                    <a:lstStyle/>
                    <a:p>
                      <a:pPr marL="0" marR="0" algn="ctr">
                        <a:buNone/>
                      </a:pPr>
                      <a:r>
                        <a:rPr lang="en-US" sz="2400">
                          <a:solidFill>
                            <a:schemeClr val="bg1"/>
                          </a:solidFill>
                          <a:effectLst/>
                        </a:rPr>
                        <a:t>FY2026</a:t>
                      </a:r>
                      <a:endParaRPr lang="en-US" sz="2400">
                        <a:solidFill>
                          <a:schemeClr val="bg1"/>
                        </a:solidFill>
                        <a:effectLst/>
                        <a:latin typeface="Arial" panose="020B0604020202020204" pitchFamily="34" charset="0"/>
                        <a:ea typeface="Arial" panose="020B0604020202020204" pitchFamily="34" charset="0"/>
                      </a:endParaRPr>
                    </a:p>
                  </a:txBody>
                  <a:tcPr marL="75807" marR="75807" marT="50538" marB="50538">
                    <a:solidFill>
                      <a:srgbClr val="4472C4"/>
                    </a:solidFill>
                  </a:tcPr>
                </a:tc>
                <a:tc>
                  <a:txBody>
                    <a:bodyPr/>
                    <a:lstStyle/>
                    <a:p>
                      <a:pPr marL="0" marR="0" algn="ctr">
                        <a:buNone/>
                      </a:pPr>
                      <a:r>
                        <a:rPr lang="en-US" sz="2400">
                          <a:solidFill>
                            <a:schemeClr val="bg1"/>
                          </a:solidFill>
                          <a:effectLst/>
                        </a:rPr>
                        <a:t>Change</a:t>
                      </a:r>
                      <a:endParaRPr lang="en-US" sz="2400">
                        <a:solidFill>
                          <a:schemeClr val="bg1"/>
                        </a:solidFill>
                        <a:effectLst/>
                        <a:latin typeface="Arial" panose="020B0604020202020204" pitchFamily="34" charset="0"/>
                        <a:ea typeface="Arial" panose="020B0604020202020204" pitchFamily="34" charset="0"/>
                      </a:endParaRPr>
                    </a:p>
                  </a:txBody>
                  <a:tcPr marL="75807" marR="75807" marT="50538" marB="50538">
                    <a:solidFill>
                      <a:srgbClr val="4472C4"/>
                    </a:solidFill>
                  </a:tcPr>
                </a:tc>
                <a:extLst>
                  <a:ext uri="{0D108BD9-81ED-4DB2-BD59-A6C34878D82A}">
                    <a16:rowId xmlns:a16="http://schemas.microsoft.com/office/drawing/2014/main" val="2289771133"/>
                  </a:ext>
                </a:extLst>
              </a:tr>
              <a:tr h="294538">
                <a:tc>
                  <a:txBody>
                    <a:bodyPr/>
                    <a:lstStyle/>
                    <a:p>
                      <a:pPr marL="0" marR="0">
                        <a:buNone/>
                      </a:pPr>
                      <a:r>
                        <a:rPr lang="en-US" sz="1800">
                          <a:effectLst/>
                        </a:rPr>
                        <a:t>Travel &amp; Subsistence</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Land Use (181)</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$9,000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$3,000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+$6,000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1420397438"/>
                  </a:ext>
                </a:extLst>
              </a:tr>
              <a:tr h="294538">
                <a:tc>
                  <a:txBody>
                    <a:bodyPr/>
                    <a:lstStyle/>
                    <a:p>
                      <a:pPr marL="0" marR="0">
                        <a:buNone/>
                      </a:pPr>
                      <a:r>
                        <a:rPr lang="en-US" sz="1800">
                          <a:effectLst/>
                        </a:rPr>
                        <a:t>Travel &amp; Subsistence</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Planning (182)</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$6,000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$6,000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1839581332"/>
                  </a:ext>
                </a:extLst>
              </a:tr>
              <a:tr h="187628">
                <a:tc>
                  <a:txBody>
                    <a:bodyPr/>
                    <a:lstStyle/>
                    <a:p>
                      <a:pPr marL="0" marR="0">
                        <a:buNone/>
                      </a:pPr>
                      <a:r>
                        <a:rPr lang="en-US" sz="1800">
                          <a:effectLst/>
                        </a:rPr>
                        <a:t>Travel &amp; Subsistence</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Admin (180)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$10,000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$2,500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+$7,500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168187793"/>
                  </a:ext>
                </a:extLst>
              </a:tr>
              <a:tr h="295651">
                <a:tc>
                  <a:txBody>
                    <a:bodyPr/>
                    <a:lstStyle/>
                    <a:p>
                      <a:pPr marL="0" marR="0">
                        <a:buNone/>
                      </a:pPr>
                      <a:r>
                        <a:rPr lang="en-US" sz="1800">
                          <a:effectLst/>
                        </a:rPr>
                        <a:t>Workshops/Seminars–Training</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Land Use (181)</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dirty="0">
                          <a:effectLst/>
                        </a:rPr>
                        <a:t>$20,000</a:t>
                      </a:r>
                      <a:endParaRPr lang="en-US" sz="1800" dirty="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$14,500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+$5,500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1988061717"/>
                  </a:ext>
                </a:extLst>
              </a:tr>
              <a:tr h="294538">
                <a:tc>
                  <a:txBody>
                    <a:bodyPr/>
                    <a:lstStyle/>
                    <a:p>
                      <a:pPr marL="0" marR="0">
                        <a:buNone/>
                      </a:pPr>
                      <a:r>
                        <a:rPr lang="en-US" sz="1800">
                          <a:effectLst/>
                        </a:rPr>
                        <a:t>Registration Fees</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Land Use (181)</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$3,000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$1,500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+$1,500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3820282258"/>
                  </a:ext>
                </a:extLst>
              </a:tr>
              <a:tr h="294538">
                <a:tc>
                  <a:txBody>
                    <a:bodyPr/>
                    <a:lstStyle/>
                    <a:p>
                      <a:pPr marL="0" marR="0">
                        <a:buNone/>
                      </a:pPr>
                      <a:r>
                        <a:rPr lang="en-US" sz="1800">
                          <a:effectLst/>
                        </a:rPr>
                        <a:t>Registration Fees</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Planning (182)</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$2,500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$2,000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878227143"/>
                  </a:ext>
                </a:extLst>
              </a:tr>
              <a:tr h="295651">
                <a:tc>
                  <a:txBody>
                    <a:bodyPr/>
                    <a:lstStyle/>
                    <a:p>
                      <a:pPr marL="0" marR="0">
                        <a:buNone/>
                      </a:pPr>
                      <a:r>
                        <a:rPr lang="en-US" sz="1800">
                          <a:effectLst/>
                        </a:rPr>
                        <a:t>Memberships</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Land Use (181)</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$15,000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$2,500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+$12,500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4093447473"/>
                  </a:ext>
                </a:extLst>
              </a:tr>
              <a:tr h="294538">
                <a:tc>
                  <a:txBody>
                    <a:bodyPr/>
                    <a:lstStyle/>
                    <a:p>
                      <a:pPr marL="0" marR="0">
                        <a:buNone/>
                      </a:pPr>
                      <a:r>
                        <a:rPr lang="en-US" sz="1800">
                          <a:effectLst/>
                        </a:rPr>
                        <a:t>Memberships</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Planning (182)</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$2,500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$2,000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4278845847"/>
                  </a:ext>
                </a:extLst>
              </a:tr>
              <a:tr h="294538">
                <a:tc>
                  <a:txBody>
                    <a:bodyPr/>
                    <a:lstStyle/>
                    <a:p>
                      <a:pPr marL="0" marR="0">
                        <a:buNone/>
                      </a:pPr>
                      <a:r>
                        <a:rPr lang="en-US" sz="1800">
                          <a:effectLst/>
                        </a:rPr>
                        <a:t>Subscriptions/Books</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buNone/>
                      </a:pPr>
                      <a:r>
                        <a:rPr lang="en-US" sz="1800">
                          <a:effectLst/>
                        </a:rPr>
                        <a:t>Land Use (181)</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$7,000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$3,500</a:t>
                      </a:r>
                      <a:endParaRPr lang="en-US" sz="1800">
                        <a:effectLst/>
                        <a:latin typeface="Arial" panose="020B0604020202020204" pitchFamily="34" charset="0"/>
                        <a:ea typeface="Arial" panose="020B0604020202020204" pitchFamily="34" charset="0"/>
                      </a:endParaRPr>
                    </a:p>
                  </a:txBody>
                  <a:tcPr marL="75807" marR="75807" marT="50538" marB="50538"/>
                </a:tc>
                <a:tc>
                  <a:txBody>
                    <a:bodyPr/>
                    <a:lstStyle/>
                    <a:p>
                      <a:pPr marL="0" marR="0" algn="r">
                        <a:buNone/>
                      </a:pPr>
                      <a:r>
                        <a:rPr lang="en-US" sz="1800">
                          <a:effectLst/>
                        </a:rPr>
                        <a:t>+$3,500</a:t>
                      </a:r>
                      <a:endParaRPr lang="en-US" sz="1800">
                        <a:effectLst/>
                        <a:latin typeface="Arial" panose="020B0604020202020204" pitchFamily="34" charset="0"/>
                        <a:ea typeface="Arial" panose="020B0604020202020204" pitchFamily="34" charset="0"/>
                      </a:endParaRPr>
                    </a:p>
                  </a:txBody>
                  <a:tcPr marL="75807" marR="75807" marT="50538" marB="50538"/>
                </a:tc>
                <a:extLst>
                  <a:ext uri="{0D108BD9-81ED-4DB2-BD59-A6C34878D82A}">
                    <a16:rowId xmlns:a16="http://schemas.microsoft.com/office/drawing/2014/main" val="2489575090"/>
                  </a:ext>
                </a:extLst>
              </a:tr>
              <a:tr h="294538">
                <a:tc>
                  <a:txBody>
                    <a:bodyPr/>
                    <a:lstStyle/>
                    <a:p>
                      <a:pPr marL="0" marR="0">
                        <a:buNone/>
                      </a:pPr>
                      <a:r>
                        <a:rPr lang="en-US" sz="1800">
                          <a:effectLst/>
                        </a:rPr>
                        <a:t>Subscriptions/Books</a:t>
                      </a:r>
                      <a:endParaRPr lang="en-US" sz="1800">
                        <a:effectLst/>
                        <a:latin typeface="Arial" panose="020B0604020202020204" pitchFamily="34" charset="0"/>
                        <a:ea typeface="Arial" panose="020B0604020202020204" pitchFamily="34" charset="0"/>
                      </a:endParaRPr>
                    </a:p>
                  </a:txBody>
                  <a:tcPr marL="75807" marR="75807" marT="50538" marB="50538">
                    <a:lnB w="9525" cap="flat" cmpd="sng" algn="ctr">
                      <a:solidFill>
                        <a:schemeClr val="tx1"/>
                      </a:solidFill>
                      <a:prstDash val="solid"/>
                      <a:round/>
                      <a:headEnd type="none" w="med" len="med"/>
                      <a:tailEnd type="none" w="med" len="med"/>
                    </a:lnB>
                  </a:tcPr>
                </a:tc>
                <a:tc>
                  <a:txBody>
                    <a:bodyPr/>
                    <a:lstStyle/>
                    <a:p>
                      <a:pPr marL="0" marR="0">
                        <a:buNone/>
                      </a:pPr>
                      <a:r>
                        <a:rPr lang="en-US" sz="1800">
                          <a:effectLst/>
                        </a:rPr>
                        <a:t>Planning (182)</a:t>
                      </a:r>
                      <a:endParaRPr lang="en-US" sz="1800">
                        <a:effectLst/>
                        <a:latin typeface="Arial" panose="020B0604020202020204" pitchFamily="34" charset="0"/>
                        <a:ea typeface="Arial" panose="020B0604020202020204" pitchFamily="34" charset="0"/>
                      </a:endParaRPr>
                    </a:p>
                  </a:txBody>
                  <a:tcPr marL="75807" marR="75807" marT="50538" marB="50538">
                    <a:lnB w="9525" cap="flat" cmpd="sng" algn="ctr">
                      <a:solidFill>
                        <a:schemeClr val="tx1"/>
                      </a:solidFill>
                      <a:prstDash val="solid"/>
                      <a:round/>
                      <a:headEnd type="none" w="med" len="med"/>
                      <a:tailEnd type="none" w="med" len="med"/>
                    </a:lnB>
                  </a:tcPr>
                </a:tc>
                <a:tc>
                  <a:txBody>
                    <a:bodyPr/>
                    <a:lstStyle/>
                    <a:p>
                      <a:pPr marL="0" marR="0" algn="r">
                        <a:buNone/>
                      </a:pPr>
                      <a:r>
                        <a:rPr lang="en-US" sz="1800">
                          <a:effectLst/>
                        </a:rPr>
                        <a:t>$1,500</a:t>
                      </a:r>
                      <a:endParaRPr lang="en-US" sz="1800">
                        <a:effectLst/>
                        <a:latin typeface="Arial" panose="020B0604020202020204" pitchFamily="34" charset="0"/>
                        <a:ea typeface="Arial" panose="020B0604020202020204" pitchFamily="34" charset="0"/>
                      </a:endParaRPr>
                    </a:p>
                  </a:txBody>
                  <a:tcPr marL="75807" marR="75807" marT="50538" marB="50538">
                    <a:lnB w="9525" cap="flat" cmpd="sng" algn="ctr">
                      <a:solidFill>
                        <a:schemeClr val="tx1"/>
                      </a:solidFill>
                      <a:prstDash val="solid"/>
                      <a:round/>
                      <a:headEnd type="none" w="med" len="med"/>
                      <a:tailEnd type="none" w="med" len="med"/>
                    </a:lnB>
                  </a:tcPr>
                </a:tc>
                <a:tc>
                  <a:txBody>
                    <a:bodyPr/>
                    <a:lstStyle/>
                    <a:p>
                      <a:pPr marL="0" marR="0" algn="r">
                        <a:buNone/>
                      </a:pPr>
                      <a:r>
                        <a:rPr lang="en-US" sz="1800">
                          <a:effectLst/>
                        </a:rPr>
                        <a:t>$1,000</a:t>
                      </a:r>
                      <a:endParaRPr lang="en-US" sz="1800">
                        <a:effectLst/>
                        <a:latin typeface="Arial" panose="020B0604020202020204" pitchFamily="34" charset="0"/>
                        <a:ea typeface="Arial" panose="020B0604020202020204" pitchFamily="34" charset="0"/>
                      </a:endParaRPr>
                    </a:p>
                  </a:txBody>
                  <a:tcPr marL="75807" marR="75807" marT="50538" marB="50538">
                    <a:lnB w="9525" cap="flat" cmpd="sng" algn="ctr">
                      <a:solidFill>
                        <a:schemeClr val="tx1"/>
                      </a:solidFill>
                      <a:prstDash val="solid"/>
                      <a:round/>
                      <a:headEnd type="none" w="med" len="med"/>
                      <a:tailEnd type="none" w="med" len="med"/>
                    </a:lnB>
                  </a:tcPr>
                </a:tc>
                <a:tc>
                  <a:txBody>
                    <a:bodyPr/>
                    <a:lstStyle/>
                    <a:p>
                      <a:pPr marL="0" marR="0" algn="r">
                        <a:buNone/>
                      </a:pPr>
                      <a:r>
                        <a:rPr lang="en-US" sz="1800">
                          <a:effectLst/>
                        </a:rPr>
                        <a:t>+$500</a:t>
                      </a:r>
                      <a:endParaRPr lang="en-US" sz="1800">
                        <a:effectLst/>
                        <a:latin typeface="Arial" panose="020B0604020202020204" pitchFamily="34" charset="0"/>
                        <a:ea typeface="Arial" panose="020B0604020202020204" pitchFamily="34" charset="0"/>
                      </a:endParaRPr>
                    </a:p>
                  </a:txBody>
                  <a:tcPr marL="75807" marR="75807" marT="50538" marB="50538">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4789881"/>
                  </a:ext>
                </a:extLst>
              </a:tr>
              <a:tr h="295651">
                <a:tc>
                  <a:txBody>
                    <a:bodyPr/>
                    <a:lstStyle/>
                    <a:p>
                      <a:pPr marL="0" marR="0">
                        <a:buNone/>
                      </a:pPr>
                      <a:r>
                        <a:rPr lang="en-US" sz="1800" b="1">
                          <a:effectLst/>
                        </a:rPr>
                        <a:t>TOTAL</a:t>
                      </a:r>
                      <a:endParaRPr lang="en-US" sz="1800" b="1">
                        <a:effectLst/>
                        <a:latin typeface="Arial" panose="020B0604020202020204" pitchFamily="34" charset="0"/>
                        <a:ea typeface="Arial" panose="020B0604020202020204" pitchFamily="34" charset="0"/>
                      </a:endParaRPr>
                    </a:p>
                  </a:txBody>
                  <a:tcPr marL="75807" marR="75807" marT="50538" marB="50538">
                    <a:lnT w="9525" cap="flat" cmpd="sng" algn="ctr">
                      <a:solidFill>
                        <a:schemeClr val="tx1"/>
                      </a:solidFill>
                      <a:prstDash val="solid"/>
                      <a:round/>
                      <a:headEnd type="none" w="med" len="med"/>
                      <a:tailEnd type="none" w="med" len="med"/>
                    </a:lnT>
                    <a:solidFill>
                      <a:schemeClr val="bg1"/>
                    </a:solidFill>
                  </a:tcPr>
                </a:tc>
                <a:tc>
                  <a:txBody>
                    <a:bodyPr/>
                    <a:lstStyle/>
                    <a:p>
                      <a:pPr marL="0" marR="0">
                        <a:buNone/>
                      </a:pPr>
                      <a:r>
                        <a:rPr lang="en-US" sz="1800" b="1">
                          <a:effectLst/>
                        </a:rPr>
                        <a:t>All Divisions</a:t>
                      </a:r>
                      <a:endParaRPr lang="en-US" sz="1800" b="1">
                        <a:effectLst/>
                        <a:latin typeface="Arial" panose="020B0604020202020204" pitchFamily="34" charset="0"/>
                        <a:ea typeface="Arial" panose="020B0604020202020204" pitchFamily="34" charset="0"/>
                      </a:endParaRPr>
                    </a:p>
                  </a:txBody>
                  <a:tcPr marL="75807" marR="75807" marT="50538" marB="50538">
                    <a:lnT w="9525" cap="flat" cmpd="sng" algn="ctr">
                      <a:solidFill>
                        <a:schemeClr val="tx1"/>
                      </a:solidFill>
                      <a:prstDash val="solid"/>
                      <a:round/>
                      <a:headEnd type="none" w="med" len="med"/>
                      <a:tailEnd type="none" w="med" len="med"/>
                    </a:lnT>
                    <a:solidFill>
                      <a:schemeClr val="bg1"/>
                    </a:solidFill>
                  </a:tcPr>
                </a:tc>
                <a:tc>
                  <a:txBody>
                    <a:bodyPr/>
                    <a:lstStyle/>
                    <a:p>
                      <a:pPr marL="0" marR="0">
                        <a:buNone/>
                      </a:pPr>
                      <a:r>
                        <a:rPr lang="en-US" sz="1800" b="1">
                          <a:effectLst/>
                        </a:rPr>
                        <a:t>~$76,500</a:t>
                      </a:r>
                      <a:endParaRPr lang="en-US" sz="1800" b="1">
                        <a:effectLst/>
                        <a:latin typeface="Arial" panose="020B0604020202020204" pitchFamily="34" charset="0"/>
                        <a:ea typeface="Arial" panose="020B0604020202020204" pitchFamily="34" charset="0"/>
                      </a:endParaRPr>
                    </a:p>
                  </a:txBody>
                  <a:tcPr marL="75807" marR="75807" marT="50538" marB="50538">
                    <a:lnT w="9525" cap="flat" cmpd="sng" algn="ctr">
                      <a:solidFill>
                        <a:schemeClr val="tx1"/>
                      </a:solidFill>
                      <a:prstDash val="solid"/>
                      <a:round/>
                      <a:headEnd type="none" w="med" len="med"/>
                      <a:tailEnd type="none" w="med" len="med"/>
                    </a:lnT>
                    <a:solidFill>
                      <a:schemeClr val="bg1"/>
                    </a:solidFill>
                  </a:tcPr>
                </a:tc>
                <a:tc>
                  <a:txBody>
                    <a:bodyPr/>
                    <a:lstStyle/>
                    <a:p>
                      <a:pPr marL="0" marR="0">
                        <a:buNone/>
                      </a:pPr>
                      <a:r>
                        <a:rPr lang="en-US" sz="1800" b="1">
                          <a:effectLst/>
                        </a:rPr>
                        <a:t>~$38,500</a:t>
                      </a:r>
                      <a:endParaRPr lang="en-US" sz="1800" b="1">
                        <a:effectLst/>
                        <a:latin typeface="Arial" panose="020B0604020202020204" pitchFamily="34" charset="0"/>
                        <a:ea typeface="Arial" panose="020B0604020202020204" pitchFamily="34" charset="0"/>
                      </a:endParaRPr>
                    </a:p>
                  </a:txBody>
                  <a:tcPr marL="75807" marR="75807" marT="50538" marB="50538">
                    <a:lnT w="9525" cap="flat" cmpd="sng" algn="ctr">
                      <a:solidFill>
                        <a:schemeClr val="tx1"/>
                      </a:solidFill>
                      <a:prstDash val="solid"/>
                      <a:round/>
                      <a:headEnd type="none" w="med" len="med"/>
                      <a:tailEnd type="none" w="med" len="med"/>
                    </a:lnT>
                    <a:solidFill>
                      <a:schemeClr val="bg1"/>
                    </a:solidFill>
                  </a:tcPr>
                </a:tc>
                <a:tc>
                  <a:txBody>
                    <a:bodyPr/>
                    <a:lstStyle/>
                    <a:p>
                      <a:pPr marL="0" marR="0">
                        <a:buNone/>
                      </a:pPr>
                      <a:r>
                        <a:rPr lang="en-US" sz="1800" b="1" dirty="0">
                          <a:effectLst/>
                        </a:rPr>
                        <a:t>+$38,000</a:t>
                      </a:r>
                      <a:endParaRPr lang="en-US" sz="1800" b="1" dirty="0">
                        <a:effectLst/>
                        <a:latin typeface="Arial" panose="020B0604020202020204" pitchFamily="34" charset="0"/>
                        <a:ea typeface="Arial" panose="020B0604020202020204" pitchFamily="34" charset="0"/>
                      </a:endParaRPr>
                    </a:p>
                  </a:txBody>
                  <a:tcPr marL="75807" marR="75807" marT="50538" marB="50538">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998585229"/>
                  </a:ext>
                </a:extLst>
              </a:tr>
            </a:tbl>
          </a:graphicData>
        </a:graphic>
      </p:graphicFrame>
    </p:spTree>
    <p:extLst>
      <p:ext uri="{BB962C8B-B14F-4D97-AF65-F5344CB8AC3E}">
        <p14:creationId xmlns:p14="http://schemas.microsoft.com/office/powerpoint/2010/main" val="1129829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D3DFD-6F9C-5B24-8619-BF24AAC9C8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540F04-B620-1E42-0005-02622D43A811}"/>
              </a:ext>
            </a:extLst>
          </p:cNvPr>
          <p:cNvSpPr>
            <a:spLocks noGrp="1"/>
          </p:cNvSpPr>
          <p:nvPr>
            <p:ph sz="half" idx="13"/>
          </p:nvPr>
        </p:nvSpPr>
        <p:spPr>
          <a:xfrm>
            <a:off x="609600" y="1265611"/>
            <a:ext cx="4934479" cy="473825"/>
          </a:xfrm>
        </p:spPr>
        <p:txBody>
          <a:bodyPr>
            <a:normAutofit lnSpcReduction="10000"/>
          </a:bodyPr>
          <a:lstStyle/>
          <a:p>
            <a:r>
              <a:rPr lang="en-US"/>
              <a:t>Question 7</a:t>
            </a:r>
          </a:p>
        </p:txBody>
      </p:sp>
      <p:sp>
        <p:nvSpPr>
          <p:cNvPr id="5" name="Content Placeholder 4">
            <a:extLst>
              <a:ext uri="{FF2B5EF4-FFF2-40B4-BE49-F238E27FC236}">
                <a16:creationId xmlns:a16="http://schemas.microsoft.com/office/drawing/2014/main" id="{FE48FF7F-CAE9-CE15-989F-80CCACDBC667}"/>
              </a:ext>
            </a:extLst>
          </p:cNvPr>
          <p:cNvSpPr>
            <a:spLocks noGrp="1"/>
          </p:cNvSpPr>
          <p:nvPr>
            <p:ph sz="half" idx="2"/>
          </p:nvPr>
        </p:nvSpPr>
        <p:spPr/>
        <p:txBody>
          <a:bodyPr/>
          <a:lstStyle/>
          <a:p>
            <a:r>
              <a:rPr lang="en-US" b="0"/>
              <a:t>With the streamlining of services for the permitting process, please share if this budget provides the necessary funding and resources to maintain that service. </a:t>
            </a:r>
          </a:p>
          <a:p>
            <a:pPr marL="971550" lvl="1" indent="-514350">
              <a:buAutoNum type="alphaLcPeriod"/>
            </a:pPr>
            <a:r>
              <a:rPr lang="en-US" b="0"/>
              <a:t>Specify number of permits issued over the last 2 years, and the amount of fees collected in the last 2 years. </a:t>
            </a:r>
          </a:p>
          <a:p>
            <a:pPr marL="971550" lvl="1" indent="-514350">
              <a:buAutoNum type="alphaLcPeriod"/>
            </a:pPr>
            <a:r>
              <a:rPr lang="en-US" b="0"/>
              <a:t>Specify number of building and zoning inspections over the last 2 years. </a:t>
            </a:r>
          </a:p>
        </p:txBody>
      </p:sp>
    </p:spTree>
    <p:extLst>
      <p:ext uri="{BB962C8B-B14F-4D97-AF65-F5344CB8AC3E}">
        <p14:creationId xmlns:p14="http://schemas.microsoft.com/office/powerpoint/2010/main" val="1062532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E2DE6-8617-CDEA-5EFA-3B6B27F07D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C28107-918C-7DF9-F5D7-86B89D9F0316}"/>
              </a:ext>
            </a:extLst>
          </p:cNvPr>
          <p:cNvSpPr>
            <a:spLocks noGrp="1"/>
          </p:cNvSpPr>
          <p:nvPr>
            <p:ph sz="half" idx="13"/>
          </p:nvPr>
        </p:nvSpPr>
        <p:spPr>
          <a:xfrm>
            <a:off x="630600" y="1278775"/>
            <a:ext cx="4934479" cy="473825"/>
          </a:xfrm>
        </p:spPr>
        <p:txBody>
          <a:bodyPr>
            <a:normAutofit lnSpcReduction="10000"/>
          </a:bodyPr>
          <a:lstStyle/>
          <a:p>
            <a:r>
              <a:rPr lang="en-US"/>
              <a:t>Answer 7(a)</a:t>
            </a:r>
          </a:p>
        </p:txBody>
      </p:sp>
      <p:graphicFrame>
        <p:nvGraphicFramePr>
          <p:cNvPr id="5" name="Content Placeholder 3">
            <a:extLst>
              <a:ext uri="{FF2B5EF4-FFF2-40B4-BE49-F238E27FC236}">
                <a16:creationId xmlns:a16="http://schemas.microsoft.com/office/drawing/2014/main" id="{9AA654AF-9A77-B7B0-F9FA-453549A7547B}"/>
              </a:ext>
            </a:extLst>
          </p:cNvPr>
          <p:cNvGraphicFramePr>
            <a:graphicFrameLocks noGrp="1"/>
          </p:cNvGraphicFramePr>
          <p:nvPr>
            <p:ph sz="half" idx="2"/>
          </p:nvPr>
        </p:nvGraphicFramePr>
        <p:xfrm>
          <a:off x="1264920" y="2320181"/>
          <a:ext cx="9662160" cy="3259044"/>
        </p:xfrm>
        <a:graphic>
          <a:graphicData uri="http://schemas.openxmlformats.org/drawingml/2006/table">
            <a:tbl>
              <a:tblPr firstRow="1" bandRow="1">
                <a:tableStyleId>{5C22544A-7EE6-4342-B048-85BDC9FD1C3A}</a:tableStyleId>
              </a:tblPr>
              <a:tblGrid>
                <a:gridCol w="1787880">
                  <a:extLst>
                    <a:ext uri="{9D8B030D-6E8A-4147-A177-3AD203B41FA5}">
                      <a16:colId xmlns:a16="http://schemas.microsoft.com/office/drawing/2014/main" val="1247514500"/>
                    </a:ext>
                  </a:extLst>
                </a:gridCol>
                <a:gridCol w="1711800">
                  <a:extLst>
                    <a:ext uri="{9D8B030D-6E8A-4147-A177-3AD203B41FA5}">
                      <a16:colId xmlns:a16="http://schemas.microsoft.com/office/drawing/2014/main" val="1083183426"/>
                    </a:ext>
                  </a:extLst>
                </a:gridCol>
                <a:gridCol w="3338010">
                  <a:extLst>
                    <a:ext uri="{9D8B030D-6E8A-4147-A177-3AD203B41FA5}">
                      <a16:colId xmlns:a16="http://schemas.microsoft.com/office/drawing/2014/main" val="3600074777"/>
                    </a:ext>
                  </a:extLst>
                </a:gridCol>
                <a:gridCol w="2824470">
                  <a:extLst>
                    <a:ext uri="{9D8B030D-6E8A-4147-A177-3AD203B41FA5}">
                      <a16:colId xmlns:a16="http://schemas.microsoft.com/office/drawing/2014/main" val="2792772536"/>
                    </a:ext>
                  </a:extLst>
                </a:gridCol>
              </a:tblGrid>
              <a:tr h="701040">
                <a:tc>
                  <a:txBody>
                    <a:bodyPr/>
                    <a:lstStyle/>
                    <a:p>
                      <a:pPr marL="0" marR="0" algn="ctr">
                        <a:lnSpc>
                          <a:spcPct val="107000"/>
                        </a:lnSpc>
                        <a:spcBef>
                          <a:spcPts val="0"/>
                        </a:spcBef>
                        <a:spcAft>
                          <a:spcPts val="0"/>
                        </a:spcAft>
                      </a:pPr>
                      <a:r>
                        <a:rPr lang="en-US" sz="2800" u="none" strike="noStrike" kern="1200">
                          <a:effectLst/>
                        </a:rPr>
                        <a:t> </a:t>
                      </a:r>
                      <a:r>
                        <a:rPr lang="en-US" sz="2800" u="sng" kern="1200">
                          <a:effectLst/>
                        </a:rPr>
                        <a:t>FY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800" u="sng" kern="1200">
                          <a:effectLst/>
                        </a:rPr>
                        <a:t>PERMITS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800" u="sng">
                          <a:effectLst/>
                        </a:rPr>
                        <a:t>VALUATION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800" kern="1200">
                          <a:effectLst/>
                        </a:rPr>
                        <a:t> </a:t>
                      </a:r>
                      <a:r>
                        <a:rPr lang="en-US" sz="2800" u="sng" kern="1200">
                          <a:effectLst/>
                        </a:rPr>
                        <a:t>F</a:t>
                      </a:r>
                      <a:r>
                        <a:rPr lang="en-US" sz="2800" u="sng">
                          <a:effectLst/>
                        </a:rPr>
                        <a:t>EES COLLECTED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532823819"/>
                  </a:ext>
                </a:extLst>
              </a:tr>
              <a:tr h="852668">
                <a:tc>
                  <a:txBody>
                    <a:bodyPr/>
                    <a:lstStyle/>
                    <a:p>
                      <a:pPr marL="0" marR="0" algn="ctr">
                        <a:lnSpc>
                          <a:spcPct val="107000"/>
                        </a:lnSpc>
                        <a:spcBef>
                          <a:spcPts val="0"/>
                        </a:spcBef>
                        <a:spcAft>
                          <a:spcPts val="0"/>
                        </a:spcAft>
                      </a:pPr>
                      <a:r>
                        <a:rPr lang="en-US" sz="2800" b="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2024</a:t>
                      </a:r>
                    </a:p>
                  </a:txBody>
                  <a:tcPr anchor="ctr">
                    <a:solidFill>
                      <a:srgbClr val="DAE3F3"/>
                    </a:solidFill>
                  </a:tcPr>
                </a:tc>
                <a:tc>
                  <a:txBody>
                    <a:bodyPr/>
                    <a:lstStyle/>
                    <a:p>
                      <a:pPr marL="0" marR="0" algn="ctr" fontAlgn="b">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3,710</a:t>
                      </a:r>
                    </a:p>
                  </a:txBody>
                  <a:tcPr marL="5080" marR="5080" marT="5080" marB="0" anchor="ctr">
                    <a:solidFill>
                      <a:srgbClr val="DAE3F3"/>
                    </a:solidFill>
                  </a:tcPr>
                </a:tc>
                <a:tc>
                  <a:txBody>
                    <a:bodyPr/>
                    <a:lstStyle/>
                    <a:p>
                      <a:pPr marL="0" marR="0" algn="ctr" fontAlgn="b">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$270,621,015.00</a:t>
                      </a:r>
                    </a:p>
                  </a:txBody>
                  <a:tcPr marL="5080" marR="5080" marT="5080" marB="0" anchor="ctr">
                    <a:solidFill>
                      <a:srgbClr val="DAE3F3"/>
                    </a:solidFill>
                  </a:tcPr>
                </a:tc>
                <a:tc>
                  <a:txBody>
                    <a:bodyPr/>
                    <a:lstStyle/>
                    <a:p>
                      <a:pPr marL="0" marR="0" algn="ctr" fontAlgn="b">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$2,494,797.00</a:t>
                      </a:r>
                    </a:p>
                  </a:txBody>
                  <a:tcPr marL="6350" marT="6350" marB="0" anchor="ctr">
                    <a:solidFill>
                      <a:srgbClr val="DAE3F3"/>
                    </a:solidFill>
                  </a:tcPr>
                </a:tc>
                <a:extLst>
                  <a:ext uri="{0D108BD9-81ED-4DB2-BD59-A6C34878D82A}">
                    <a16:rowId xmlns:a16="http://schemas.microsoft.com/office/drawing/2014/main" val="130120650"/>
                  </a:ext>
                </a:extLst>
              </a:tr>
              <a:tr h="852668">
                <a:tc>
                  <a:txBody>
                    <a:bodyPr/>
                    <a:lstStyle/>
                    <a:p>
                      <a:pPr marL="0" marR="0" algn="ctr">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2025</a:t>
                      </a:r>
                    </a:p>
                  </a:txBody>
                  <a:tcPr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3217</a:t>
                      </a:r>
                    </a:p>
                  </a:txBody>
                  <a:tcPr marL="5080" marR="5080" marT="5080" marB="0"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$467,601,482.00</a:t>
                      </a:r>
                    </a:p>
                  </a:txBody>
                  <a:tcPr marL="5080" marR="5080" marT="5080" marB="0"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$4,145,262.00</a:t>
                      </a:r>
                    </a:p>
                  </a:txBody>
                  <a:tcPr marL="6350" marT="6350" marB="0" anchor="ctr">
                    <a:solidFill>
                      <a:schemeClr val="accent1">
                        <a:lumMod val="40000"/>
                        <a:lumOff val="60000"/>
                      </a:schemeClr>
                    </a:solidFill>
                  </a:tcPr>
                </a:tc>
                <a:extLst>
                  <a:ext uri="{0D108BD9-81ED-4DB2-BD59-A6C34878D82A}">
                    <a16:rowId xmlns:a16="http://schemas.microsoft.com/office/drawing/2014/main" val="143110241"/>
                  </a:ext>
                </a:extLst>
              </a:tr>
              <a:tr h="852668">
                <a:tc>
                  <a:txBody>
                    <a:bodyPr/>
                    <a:lstStyle/>
                    <a:p>
                      <a:pPr marL="0" marR="0" algn="ctr">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*2026</a:t>
                      </a:r>
                    </a:p>
                  </a:txBody>
                  <a:tcPr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2343</a:t>
                      </a:r>
                    </a:p>
                  </a:txBody>
                  <a:tcPr marL="5080" marR="5080" marT="5080" marB="0"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192,844,985.00</a:t>
                      </a:r>
                    </a:p>
                  </a:txBody>
                  <a:tcPr marL="5080" marR="5080" marT="5080" marB="0"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$1,519,914.00</a:t>
                      </a:r>
                    </a:p>
                  </a:txBody>
                  <a:tcPr marL="6350" marT="6350" marB="0" anchor="ctr">
                    <a:solidFill>
                      <a:schemeClr val="accent1">
                        <a:lumMod val="40000"/>
                        <a:lumOff val="60000"/>
                      </a:schemeClr>
                    </a:solidFill>
                  </a:tcPr>
                </a:tc>
                <a:extLst>
                  <a:ext uri="{0D108BD9-81ED-4DB2-BD59-A6C34878D82A}">
                    <a16:rowId xmlns:a16="http://schemas.microsoft.com/office/drawing/2014/main" val="3265506888"/>
                  </a:ext>
                </a:extLst>
              </a:tr>
            </a:tbl>
          </a:graphicData>
        </a:graphic>
      </p:graphicFrame>
    </p:spTree>
    <p:extLst>
      <p:ext uri="{BB962C8B-B14F-4D97-AF65-F5344CB8AC3E}">
        <p14:creationId xmlns:p14="http://schemas.microsoft.com/office/powerpoint/2010/main" val="2055266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3FDD2-2A4B-7353-8E91-CE828AEEC53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F5CEA2-ACC6-63E9-3D2A-5C2F56EC299D}"/>
              </a:ext>
            </a:extLst>
          </p:cNvPr>
          <p:cNvSpPr>
            <a:spLocks noGrp="1"/>
          </p:cNvSpPr>
          <p:nvPr>
            <p:ph sz="half" idx="2"/>
          </p:nvPr>
        </p:nvSpPr>
        <p:spPr>
          <a:xfrm>
            <a:off x="609600" y="1600201"/>
            <a:ext cx="10950600" cy="533400"/>
          </a:xfrm>
        </p:spPr>
        <p:txBody>
          <a:bodyPr/>
          <a:lstStyle/>
          <a:p>
            <a:pPr marL="457200" lvl="1" indent="0">
              <a:buNone/>
            </a:pPr>
            <a:endParaRPr lang="en-US" b="0"/>
          </a:p>
          <a:p>
            <a:endParaRPr lang="en-US" b="0"/>
          </a:p>
          <a:p>
            <a:pPr marL="0" indent="0">
              <a:buNone/>
            </a:pPr>
            <a:endParaRPr lang="en-US" b="0"/>
          </a:p>
        </p:txBody>
      </p:sp>
      <p:sp>
        <p:nvSpPr>
          <p:cNvPr id="3" name="Content Placeholder 2">
            <a:extLst>
              <a:ext uri="{FF2B5EF4-FFF2-40B4-BE49-F238E27FC236}">
                <a16:creationId xmlns:a16="http://schemas.microsoft.com/office/drawing/2014/main" id="{A7D58903-FA2F-6DE4-CC32-8E8459DEC6CB}"/>
              </a:ext>
            </a:extLst>
          </p:cNvPr>
          <p:cNvSpPr>
            <a:spLocks noGrp="1"/>
          </p:cNvSpPr>
          <p:nvPr>
            <p:ph sz="half" idx="13"/>
          </p:nvPr>
        </p:nvSpPr>
        <p:spPr>
          <a:xfrm>
            <a:off x="631800" y="1278775"/>
            <a:ext cx="4934479" cy="473825"/>
          </a:xfrm>
        </p:spPr>
        <p:txBody>
          <a:bodyPr>
            <a:normAutofit lnSpcReduction="10000"/>
          </a:bodyPr>
          <a:lstStyle/>
          <a:p>
            <a:r>
              <a:rPr lang="en-US" dirty="0"/>
              <a:t>Answer 7(b)</a:t>
            </a:r>
          </a:p>
        </p:txBody>
      </p:sp>
      <p:graphicFrame>
        <p:nvGraphicFramePr>
          <p:cNvPr id="6" name="Content Placeholder 3">
            <a:extLst>
              <a:ext uri="{FF2B5EF4-FFF2-40B4-BE49-F238E27FC236}">
                <a16:creationId xmlns:a16="http://schemas.microsoft.com/office/drawing/2014/main" id="{798E3BBF-B44B-C2E5-4E64-794C198B6ED0}"/>
              </a:ext>
            </a:extLst>
          </p:cNvPr>
          <p:cNvGraphicFramePr>
            <a:graphicFrameLocks/>
          </p:cNvGraphicFramePr>
          <p:nvPr/>
        </p:nvGraphicFramePr>
        <p:xfrm>
          <a:off x="2514600" y="1752600"/>
          <a:ext cx="6837690" cy="3998883"/>
        </p:xfrm>
        <a:graphic>
          <a:graphicData uri="http://schemas.openxmlformats.org/drawingml/2006/table">
            <a:tbl>
              <a:tblPr firstRow="1" bandRow="1">
                <a:tableStyleId>{5C22544A-7EE6-4342-B048-85BDC9FD1C3A}</a:tableStyleId>
              </a:tblPr>
              <a:tblGrid>
                <a:gridCol w="1787880">
                  <a:extLst>
                    <a:ext uri="{9D8B030D-6E8A-4147-A177-3AD203B41FA5}">
                      <a16:colId xmlns:a16="http://schemas.microsoft.com/office/drawing/2014/main" val="1247514500"/>
                    </a:ext>
                  </a:extLst>
                </a:gridCol>
                <a:gridCol w="2174520">
                  <a:extLst>
                    <a:ext uri="{9D8B030D-6E8A-4147-A177-3AD203B41FA5}">
                      <a16:colId xmlns:a16="http://schemas.microsoft.com/office/drawing/2014/main" val="1083183426"/>
                    </a:ext>
                  </a:extLst>
                </a:gridCol>
                <a:gridCol w="2875290">
                  <a:extLst>
                    <a:ext uri="{9D8B030D-6E8A-4147-A177-3AD203B41FA5}">
                      <a16:colId xmlns:a16="http://schemas.microsoft.com/office/drawing/2014/main" val="3600074777"/>
                    </a:ext>
                  </a:extLst>
                </a:gridCol>
              </a:tblGrid>
              <a:tr h="701040">
                <a:tc>
                  <a:txBody>
                    <a:bodyPr/>
                    <a:lstStyle/>
                    <a:p>
                      <a:pPr marL="0" marR="0" algn="ctr">
                        <a:lnSpc>
                          <a:spcPct val="107000"/>
                        </a:lnSpc>
                        <a:spcBef>
                          <a:spcPts val="0"/>
                        </a:spcBef>
                        <a:spcAft>
                          <a:spcPts val="0"/>
                        </a:spcAft>
                      </a:pPr>
                      <a:r>
                        <a:rPr lang="en-US" sz="2800" u="none" strike="noStrike" kern="1200">
                          <a:effectLst/>
                        </a:rPr>
                        <a:t> </a:t>
                      </a:r>
                      <a:r>
                        <a:rPr lang="en-US" sz="2800" u="sng" kern="1200">
                          <a:effectLst/>
                        </a:rPr>
                        <a:t>FY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800" u="sng" kern="1200">
                          <a:effectLst/>
                        </a:rPr>
                        <a:t>BUILDING INSPECTIONS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800" u="sng">
                          <a:effectLst/>
                        </a:rPr>
                        <a:t>ZONING &amp; BUSINESS</a:t>
                      </a:r>
                    </a:p>
                    <a:p>
                      <a:pPr marL="0" marR="0" algn="ctr">
                        <a:lnSpc>
                          <a:spcPct val="107000"/>
                        </a:lnSpc>
                        <a:spcBef>
                          <a:spcPts val="0"/>
                        </a:spcBef>
                        <a:spcAft>
                          <a:spcPts val="0"/>
                        </a:spcAft>
                      </a:pPr>
                      <a:r>
                        <a:rPr lang="en-US" sz="2800" u="sng">
                          <a:effectLst/>
                          <a:latin typeface="Calibri" panose="020F0502020204030204" pitchFamily="34" charset="0"/>
                          <a:ea typeface="Calibri" panose="020F0502020204030204" pitchFamily="34" charset="0"/>
                          <a:cs typeface="Times New Roman" panose="02020603050405020304" pitchFamily="18" charset="0"/>
                        </a:rPr>
                        <a:t>INSPECTIONS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532823819"/>
                  </a:ext>
                </a:extLst>
              </a:tr>
              <a:tr h="852668">
                <a:tc>
                  <a:txBody>
                    <a:bodyPr/>
                    <a:lstStyle/>
                    <a:p>
                      <a:pPr marL="0" marR="0" algn="ctr">
                        <a:lnSpc>
                          <a:spcPct val="107000"/>
                        </a:lnSpc>
                        <a:spcBef>
                          <a:spcPts val="0"/>
                        </a:spcBef>
                        <a:spcAft>
                          <a:spcPts val="0"/>
                        </a:spcAft>
                      </a:pPr>
                      <a:r>
                        <a:rPr lang="en-US" sz="28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2024</a:t>
                      </a:r>
                    </a:p>
                  </a:txBody>
                  <a:tcPr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11,295</a:t>
                      </a:r>
                    </a:p>
                  </a:txBody>
                  <a:tcPr marL="5080" marR="5080" marT="5080" marB="0"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1,577</a:t>
                      </a:r>
                    </a:p>
                  </a:txBody>
                  <a:tcPr marL="5080" marR="5080" marT="5080" marB="0" anchor="ctr">
                    <a:solidFill>
                      <a:schemeClr val="accent1">
                        <a:lumMod val="40000"/>
                        <a:lumOff val="60000"/>
                      </a:schemeClr>
                    </a:solidFill>
                  </a:tcPr>
                </a:tc>
                <a:extLst>
                  <a:ext uri="{0D108BD9-81ED-4DB2-BD59-A6C34878D82A}">
                    <a16:rowId xmlns:a16="http://schemas.microsoft.com/office/drawing/2014/main" val="1049405884"/>
                  </a:ext>
                </a:extLst>
              </a:tr>
              <a:tr h="852668">
                <a:tc>
                  <a:txBody>
                    <a:bodyPr/>
                    <a:lstStyle/>
                    <a:p>
                      <a:pPr marL="0" marR="0" algn="ctr">
                        <a:lnSpc>
                          <a:spcPct val="107000"/>
                        </a:lnSpc>
                        <a:spcBef>
                          <a:spcPts val="0"/>
                        </a:spcBef>
                        <a:spcAft>
                          <a:spcPts val="0"/>
                        </a:spcAft>
                      </a:pPr>
                      <a:r>
                        <a:rPr lang="en-US" sz="28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2025</a:t>
                      </a:r>
                    </a:p>
                  </a:txBody>
                  <a:tcPr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11,315</a:t>
                      </a:r>
                    </a:p>
                  </a:txBody>
                  <a:tcPr marL="5080" marR="5080" marT="5080" marB="0" anchor="ctr">
                    <a:solidFill>
                      <a:schemeClr val="accent1">
                        <a:lumMod val="40000"/>
                        <a:lumOff val="60000"/>
                      </a:schemeClr>
                    </a:solidFill>
                  </a:tcPr>
                </a:tc>
                <a:tc>
                  <a:txBody>
                    <a:bodyPr/>
                    <a:lstStyle/>
                    <a:p>
                      <a:pPr marL="0" marR="0" algn="ctr" fontAlgn="b">
                        <a:lnSpc>
                          <a:spcPct val="107000"/>
                        </a:lnSpc>
                        <a:spcBef>
                          <a:spcPts val="0"/>
                        </a:spcBef>
                        <a:spcAft>
                          <a:spcPts val="0"/>
                        </a:spcAft>
                      </a:pPr>
                      <a:r>
                        <a:rPr lang="en-US" sz="28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1,890</a:t>
                      </a:r>
                    </a:p>
                  </a:txBody>
                  <a:tcPr marL="5080" marR="5080" marT="5080" marB="0" anchor="ctr">
                    <a:solidFill>
                      <a:schemeClr val="accent1">
                        <a:lumMod val="40000"/>
                        <a:lumOff val="60000"/>
                      </a:schemeClr>
                    </a:solidFill>
                  </a:tcPr>
                </a:tc>
                <a:extLst>
                  <a:ext uri="{0D108BD9-81ED-4DB2-BD59-A6C34878D82A}">
                    <a16:rowId xmlns:a16="http://schemas.microsoft.com/office/drawing/2014/main" val="1392075040"/>
                  </a:ext>
                </a:extLst>
              </a:tr>
              <a:tr h="852668">
                <a:tc>
                  <a:txBody>
                    <a:bodyPr/>
                    <a:lstStyle/>
                    <a:p>
                      <a:pPr marL="0" marR="0" algn="ctr">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*2026</a:t>
                      </a:r>
                    </a:p>
                  </a:txBody>
                  <a:tcPr anchor="ctr">
                    <a:solidFill>
                      <a:schemeClr val="accent1">
                        <a:lumMod val="20000"/>
                        <a:lumOff val="80000"/>
                      </a:schemeClr>
                    </a:solidFill>
                  </a:tcPr>
                </a:tc>
                <a:tc>
                  <a:txBody>
                    <a:bodyPr/>
                    <a:lstStyle/>
                    <a:p>
                      <a:pPr marL="0" marR="0" algn="ctr" fontAlgn="b">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5,969</a:t>
                      </a:r>
                    </a:p>
                  </a:txBody>
                  <a:tcPr marL="5080" marR="5080" marT="5080" marB="0" anchor="ctr">
                    <a:solidFill>
                      <a:schemeClr val="accent1">
                        <a:lumMod val="20000"/>
                        <a:lumOff val="80000"/>
                      </a:schemeClr>
                    </a:solidFill>
                  </a:tcPr>
                </a:tc>
                <a:tc>
                  <a:txBody>
                    <a:bodyPr/>
                    <a:lstStyle/>
                    <a:p>
                      <a:pPr marL="0" marR="0" algn="ctr" fontAlgn="b">
                        <a:lnSpc>
                          <a:spcPct val="107000"/>
                        </a:lnSpc>
                        <a:spcBef>
                          <a:spcPts val="0"/>
                        </a:spcBef>
                        <a:spcAft>
                          <a:spcPts val="0"/>
                        </a:spcAft>
                      </a:pPr>
                      <a:r>
                        <a:rPr lang="en-US" sz="2800" b="1"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1,897</a:t>
                      </a:r>
                    </a:p>
                  </a:txBody>
                  <a:tcPr marL="5080" marR="5080" marT="5080" marB="0" anchor="ctr">
                    <a:solidFill>
                      <a:schemeClr val="accent1">
                        <a:lumMod val="20000"/>
                        <a:lumOff val="80000"/>
                      </a:schemeClr>
                    </a:solidFill>
                  </a:tcPr>
                </a:tc>
                <a:extLst>
                  <a:ext uri="{0D108BD9-81ED-4DB2-BD59-A6C34878D82A}">
                    <a16:rowId xmlns:a16="http://schemas.microsoft.com/office/drawing/2014/main" val="143110241"/>
                  </a:ext>
                </a:extLst>
              </a:tr>
            </a:tbl>
          </a:graphicData>
        </a:graphic>
      </p:graphicFrame>
    </p:spTree>
    <p:extLst>
      <p:ext uri="{BB962C8B-B14F-4D97-AF65-F5344CB8AC3E}">
        <p14:creationId xmlns:p14="http://schemas.microsoft.com/office/powerpoint/2010/main" val="233717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2A525-ACF0-2361-896E-F09526A8966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BA7338-D199-FA00-895C-EC2F96B328D3}"/>
              </a:ext>
            </a:extLst>
          </p:cNvPr>
          <p:cNvSpPr>
            <a:spLocks noGrp="1"/>
          </p:cNvSpPr>
          <p:nvPr>
            <p:ph sz="half" idx="2"/>
          </p:nvPr>
        </p:nvSpPr>
        <p:spPr>
          <a:xfrm>
            <a:off x="635400" y="1752600"/>
            <a:ext cx="10173456" cy="4778749"/>
          </a:xfrm>
        </p:spPr>
        <p:txBody>
          <a:bodyPr>
            <a:noAutofit/>
          </a:bodyPr>
          <a:lstStyle/>
          <a:p>
            <a:pPr marL="0" indent="0">
              <a:buNone/>
            </a:pPr>
            <a:r>
              <a:rPr lang="en-US" b="0" spc="0">
                <a:effectLst/>
                <a:ea typeface="Times New Roman" panose="02020603050405020304" pitchFamily="18" charset="0"/>
              </a:rPr>
              <a:t> Discuss current vacant positions. </a:t>
            </a:r>
          </a:p>
          <a:p>
            <a:pPr marL="971550" lvl="1" indent="-514350">
              <a:buFont typeface="+mj-lt"/>
              <a:buAutoNum type="alphaLcPeriod"/>
            </a:pPr>
            <a:r>
              <a:rPr lang="en-US" sz="2800" b="0"/>
              <a:t>Specify duration of the vacancy. </a:t>
            </a:r>
          </a:p>
          <a:p>
            <a:pPr marL="971550" lvl="1" indent="-514350">
              <a:buFont typeface="+mj-lt"/>
              <a:buAutoNum type="alphaLcPeriod"/>
            </a:pPr>
            <a:r>
              <a:rPr lang="en-US" sz="2800" b="0"/>
              <a:t>Specify timeframe for filling position. </a:t>
            </a:r>
          </a:p>
          <a:p>
            <a:pPr marL="971550" lvl="1" indent="-514350">
              <a:buFont typeface="+mj-lt"/>
              <a:buAutoNum type="alphaLcPeriod"/>
            </a:pPr>
            <a:r>
              <a:rPr lang="en-US" sz="2800" b="0"/>
              <a:t>Specify any impact on Overtime, Temp Agency, and or Consultants. </a:t>
            </a:r>
          </a:p>
          <a:p>
            <a:pPr marL="971550" lvl="1" indent="-514350">
              <a:buFont typeface="+mj-lt"/>
              <a:buAutoNum type="alphaLcPeriod"/>
            </a:pPr>
            <a:r>
              <a:rPr lang="en-US" sz="2800" b="0"/>
              <a:t>Specify if the position is revenue generating.</a:t>
            </a:r>
          </a:p>
          <a:p>
            <a:pPr marL="457200" lvl="1" indent="0">
              <a:buNone/>
            </a:pPr>
            <a:endParaRPr lang="en-US"/>
          </a:p>
        </p:txBody>
      </p:sp>
      <p:sp>
        <p:nvSpPr>
          <p:cNvPr id="3" name="Content Placeholder 2">
            <a:extLst>
              <a:ext uri="{FF2B5EF4-FFF2-40B4-BE49-F238E27FC236}">
                <a16:creationId xmlns:a16="http://schemas.microsoft.com/office/drawing/2014/main" id="{BD6E8AF0-DCFA-4130-4B2B-74EAEB73FA43}"/>
              </a:ext>
            </a:extLst>
          </p:cNvPr>
          <p:cNvSpPr>
            <a:spLocks noGrp="1"/>
          </p:cNvSpPr>
          <p:nvPr>
            <p:ph sz="half" idx="13"/>
          </p:nvPr>
        </p:nvSpPr>
        <p:spPr>
          <a:xfrm>
            <a:off x="609600" y="1278775"/>
            <a:ext cx="4934479" cy="473825"/>
          </a:xfrm>
        </p:spPr>
        <p:txBody>
          <a:bodyPr>
            <a:normAutofit lnSpcReduction="10000"/>
          </a:bodyPr>
          <a:lstStyle/>
          <a:p>
            <a:r>
              <a:rPr lang="en-US"/>
              <a:t>Question 8</a:t>
            </a:r>
          </a:p>
        </p:txBody>
      </p:sp>
    </p:spTree>
    <p:extLst>
      <p:ext uri="{BB962C8B-B14F-4D97-AF65-F5344CB8AC3E}">
        <p14:creationId xmlns:p14="http://schemas.microsoft.com/office/powerpoint/2010/main" val="40548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2D03B-1944-9A57-3924-E5457EAB79B2}"/>
            </a:ext>
          </a:extLst>
        </p:cNvPr>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786DE45F-F421-BE27-6A6D-7EB63EC075BA}"/>
              </a:ext>
            </a:extLst>
          </p:cNvPr>
          <p:cNvGraphicFramePr>
            <a:graphicFrameLocks noGrp="1"/>
          </p:cNvGraphicFramePr>
          <p:nvPr>
            <p:ph sz="half" idx="2"/>
          </p:nvPr>
        </p:nvGraphicFramePr>
        <p:xfrm>
          <a:off x="555625" y="2685995"/>
          <a:ext cx="11080749" cy="2103120"/>
        </p:xfrm>
        <a:graphic>
          <a:graphicData uri="http://schemas.openxmlformats.org/drawingml/2006/table">
            <a:tbl>
              <a:tblPr firstRow="1" bandRow="1">
                <a:tableStyleId>{5C22544A-7EE6-4342-B048-85BDC9FD1C3A}</a:tableStyleId>
              </a:tblPr>
              <a:tblGrid>
                <a:gridCol w="3693583">
                  <a:extLst>
                    <a:ext uri="{9D8B030D-6E8A-4147-A177-3AD203B41FA5}">
                      <a16:colId xmlns:a16="http://schemas.microsoft.com/office/drawing/2014/main" val="385712545"/>
                    </a:ext>
                  </a:extLst>
                </a:gridCol>
                <a:gridCol w="3693583">
                  <a:extLst>
                    <a:ext uri="{9D8B030D-6E8A-4147-A177-3AD203B41FA5}">
                      <a16:colId xmlns:a16="http://schemas.microsoft.com/office/drawing/2014/main" val="4110178293"/>
                    </a:ext>
                  </a:extLst>
                </a:gridCol>
                <a:gridCol w="3693583">
                  <a:extLst>
                    <a:ext uri="{9D8B030D-6E8A-4147-A177-3AD203B41FA5}">
                      <a16:colId xmlns:a16="http://schemas.microsoft.com/office/drawing/2014/main" val="599740512"/>
                    </a:ext>
                  </a:extLst>
                </a:gridCol>
              </a:tblGrid>
              <a:tr h="370840">
                <a:tc>
                  <a:txBody>
                    <a:bodyPr/>
                    <a:lstStyle/>
                    <a:p>
                      <a:pPr algn="ctr"/>
                      <a:r>
                        <a:rPr lang="en-US" sz="2400" u="sng"/>
                        <a:t>Position </a:t>
                      </a:r>
                    </a:p>
                  </a:txBody>
                  <a:tcPr anchor="ctr">
                    <a:solidFill>
                      <a:schemeClr val="accent1"/>
                    </a:solidFill>
                  </a:tcPr>
                </a:tc>
                <a:tc>
                  <a:txBody>
                    <a:bodyPr/>
                    <a:lstStyle/>
                    <a:p>
                      <a:pPr algn="ctr"/>
                      <a:r>
                        <a:rPr lang="en-US" sz="2400" u="sng"/>
                        <a:t>Vacancy Date</a:t>
                      </a:r>
                    </a:p>
                  </a:txBody>
                  <a:tcPr anchor="ctr">
                    <a:solidFill>
                      <a:schemeClr val="accent1"/>
                    </a:solidFill>
                  </a:tcPr>
                </a:tc>
                <a:tc>
                  <a:txBody>
                    <a:bodyPr/>
                    <a:lstStyle/>
                    <a:p>
                      <a:pPr algn="ctr"/>
                      <a:r>
                        <a:rPr lang="en-US" sz="2400" u="sng"/>
                        <a:t>Status</a:t>
                      </a:r>
                    </a:p>
                  </a:txBody>
                  <a:tcPr anchor="ctr">
                    <a:solidFill>
                      <a:schemeClr val="accent1"/>
                    </a:solidFill>
                  </a:tcPr>
                </a:tc>
                <a:extLst>
                  <a:ext uri="{0D108BD9-81ED-4DB2-BD59-A6C34878D82A}">
                    <a16:rowId xmlns:a16="http://schemas.microsoft.com/office/drawing/2014/main" val="50378259"/>
                  </a:ext>
                </a:extLst>
              </a:tr>
              <a:tr h="430530">
                <a:tc>
                  <a:txBody>
                    <a:bodyPr/>
                    <a:lstStyle/>
                    <a:p>
                      <a:pPr algn="ctr"/>
                      <a:r>
                        <a:rPr lang="en-US" sz="2400" b="0"/>
                        <a:t>Plans Examiner</a:t>
                      </a:r>
                    </a:p>
                  </a:txBody>
                  <a:tcPr anchor="ctr">
                    <a:solidFill>
                      <a:schemeClr val="accent1">
                        <a:lumMod val="40000"/>
                        <a:lumOff val="60000"/>
                      </a:schemeClr>
                    </a:solidFill>
                  </a:tcPr>
                </a:tc>
                <a:tc>
                  <a:txBody>
                    <a:bodyPr/>
                    <a:lstStyle/>
                    <a:p>
                      <a:pPr algn="ctr"/>
                      <a:r>
                        <a:rPr lang="en-US" sz="2400" b="0"/>
                        <a:t>05/2025</a:t>
                      </a:r>
                    </a:p>
                  </a:txBody>
                  <a:tcPr anchor="ctr">
                    <a:solidFill>
                      <a:schemeClr val="accent1">
                        <a:lumMod val="40000"/>
                        <a:lumOff val="60000"/>
                      </a:schemeClr>
                    </a:solidFill>
                  </a:tcPr>
                </a:tc>
                <a:tc>
                  <a:txBody>
                    <a:bodyPr/>
                    <a:lstStyle/>
                    <a:p>
                      <a:pPr algn="ctr"/>
                      <a:r>
                        <a:rPr lang="en-US" sz="2400" b="0">
                          <a:solidFill>
                            <a:schemeClr val="tx1"/>
                          </a:solidFill>
                        </a:rPr>
                        <a:t>Interviews Pending</a:t>
                      </a:r>
                    </a:p>
                    <a:p>
                      <a:pPr algn="ctr"/>
                      <a:r>
                        <a:rPr lang="en-US" sz="2400" b="0">
                          <a:solidFill>
                            <a:schemeClr val="tx1"/>
                          </a:solidFill>
                        </a:rPr>
                        <a:t>Start Date June 2026</a:t>
                      </a:r>
                    </a:p>
                  </a:txBody>
                  <a:tcPr anchor="ctr">
                    <a:solidFill>
                      <a:schemeClr val="accent1">
                        <a:lumMod val="40000"/>
                        <a:lumOff val="60000"/>
                      </a:schemeClr>
                    </a:solidFill>
                  </a:tcPr>
                </a:tc>
                <a:extLst>
                  <a:ext uri="{0D108BD9-81ED-4DB2-BD59-A6C34878D82A}">
                    <a16:rowId xmlns:a16="http://schemas.microsoft.com/office/drawing/2014/main" val="4187118847"/>
                  </a:ext>
                </a:extLst>
              </a:tr>
              <a:tr h="370840">
                <a:tc>
                  <a:txBody>
                    <a:bodyPr/>
                    <a:lstStyle/>
                    <a:p>
                      <a:pPr algn="ctr"/>
                      <a:r>
                        <a:rPr lang="en-US" sz="2400" b="0"/>
                        <a:t>Office Manager</a:t>
                      </a:r>
                    </a:p>
                  </a:txBody>
                  <a:tcPr anchor="ctr">
                    <a:solidFill>
                      <a:schemeClr val="accent1">
                        <a:lumMod val="20000"/>
                        <a:lumOff val="80000"/>
                      </a:schemeClr>
                    </a:solidFill>
                  </a:tcPr>
                </a:tc>
                <a:tc>
                  <a:txBody>
                    <a:bodyPr/>
                    <a:lstStyle/>
                    <a:p>
                      <a:pPr algn="ctr"/>
                      <a:r>
                        <a:rPr lang="en-US" sz="2400" b="0"/>
                        <a:t>07/2025</a:t>
                      </a:r>
                    </a:p>
                  </a:txBody>
                  <a:tcPr anchor="ctr">
                    <a:solidFill>
                      <a:schemeClr val="accent1">
                        <a:lumMod val="20000"/>
                        <a:lumOff val="80000"/>
                      </a:schemeClr>
                    </a:solidFill>
                  </a:tcPr>
                </a:tc>
                <a:tc>
                  <a:txBody>
                    <a:bodyPr/>
                    <a:lstStyle/>
                    <a:p>
                      <a:pPr algn="ctr"/>
                      <a:r>
                        <a:rPr lang="en-US" sz="2400" b="0">
                          <a:solidFill>
                            <a:schemeClr val="tx1"/>
                          </a:solidFill>
                        </a:rPr>
                        <a:t>Job Post Pending</a:t>
                      </a:r>
                    </a:p>
                    <a:p>
                      <a:pPr algn="ctr"/>
                      <a:r>
                        <a:rPr lang="en-US" sz="2400" b="0">
                          <a:solidFill>
                            <a:schemeClr val="tx1"/>
                          </a:solidFill>
                        </a:rPr>
                        <a:t>Start Date June 2026</a:t>
                      </a:r>
                    </a:p>
                  </a:txBody>
                  <a:tcPr anchor="ctr">
                    <a:solidFill>
                      <a:schemeClr val="accent1">
                        <a:lumMod val="20000"/>
                        <a:lumOff val="80000"/>
                      </a:schemeClr>
                    </a:solidFill>
                  </a:tcPr>
                </a:tc>
                <a:extLst>
                  <a:ext uri="{0D108BD9-81ED-4DB2-BD59-A6C34878D82A}">
                    <a16:rowId xmlns:a16="http://schemas.microsoft.com/office/drawing/2014/main" val="1672327105"/>
                  </a:ext>
                </a:extLst>
              </a:tr>
            </a:tbl>
          </a:graphicData>
        </a:graphic>
      </p:graphicFrame>
      <p:sp>
        <p:nvSpPr>
          <p:cNvPr id="3" name="Content Placeholder 2">
            <a:extLst>
              <a:ext uri="{FF2B5EF4-FFF2-40B4-BE49-F238E27FC236}">
                <a16:creationId xmlns:a16="http://schemas.microsoft.com/office/drawing/2014/main" id="{6A0DFD1A-5FCE-66E9-651B-6D3BEAAF2D34}"/>
              </a:ext>
            </a:extLst>
          </p:cNvPr>
          <p:cNvSpPr>
            <a:spLocks noGrp="1"/>
          </p:cNvSpPr>
          <p:nvPr>
            <p:ph sz="half" idx="13"/>
          </p:nvPr>
        </p:nvSpPr>
        <p:spPr>
          <a:xfrm>
            <a:off x="619200" y="1266175"/>
            <a:ext cx="4934479" cy="473825"/>
          </a:xfrm>
        </p:spPr>
        <p:txBody>
          <a:bodyPr>
            <a:normAutofit lnSpcReduction="10000"/>
          </a:bodyPr>
          <a:lstStyle/>
          <a:p>
            <a:r>
              <a:rPr lang="en-US"/>
              <a:t>Answer 8(a)(b)</a:t>
            </a:r>
          </a:p>
        </p:txBody>
      </p:sp>
      <p:sp>
        <p:nvSpPr>
          <p:cNvPr id="2" name="Content Placeholder 1">
            <a:extLst>
              <a:ext uri="{FF2B5EF4-FFF2-40B4-BE49-F238E27FC236}">
                <a16:creationId xmlns:a16="http://schemas.microsoft.com/office/drawing/2014/main" id="{26E3DDD5-1EF8-E7FA-6622-964203AC9CDD}"/>
              </a:ext>
            </a:extLst>
          </p:cNvPr>
          <p:cNvSpPr txBox="1">
            <a:spLocks/>
          </p:cNvSpPr>
          <p:nvPr/>
        </p:nvSpPr>
        <p:spPr>
          <a:xfrm>
            <a:off x="619200" y="1740000"/>
            <a:ext cx="7311768" cy="56084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1500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890A0-1E83-0955-0370-D2F53C1529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64F7E0-3CE2-A3F1-A241-D51FC03BE8F7}"/>
              </a:ext>
            </a:extLst>
          </p:cNvPr>
          <p:cNvSpPr>
            <a:spLocks noGrp="1"/>
          </p:cNvSpPr>
          <p:nvPr>
            <p:ph sz="half" idx="13"/>
          </p:nvPr>
        </p:nvSpPr>
        <p:spPr>
          <a:xfrm>
            <a:off x="609600" y="1278775"/>
            <a:ext cx="4934479" cy="473825"/>
          </a:xfrm>
        </p:spPr>
        <p:txBody>
          <a:bodyPr>
            <a:normAutofit lnSpcReduction="10000"/>
          </a:bodyPr>
          <a:lstStyle/>
          <a:p>
            <a:r>
              <a:rPr lang="en-US"/>
              <a:t>Answer 8(c)</a:t>
            </a:r>
          </a:p>
        </p:txBody>
      </p:sp>
      <p:sp>
        <p:nvSpPr>
          <p:cNvPr id="4" name="Content Placeholder 1">
            <a:extLst>
              <a:ext uri="{FF2B5EF4-FFF2-40B4-BE49-F238E27FC236}">
                <a16:creationId xmlns:a16="http://schemas.microsoft.com/office/drawing/2014/main" id="{3F4CB3BF-14B5-261D-A479-82958EA0D3F3}"/>
              </a:ext>
            </a:extLst>
          </p:cNvPr>
          <p:cNvSpPr txBox="1">
            <a:spLocks/>
          </p:cNvSpPr>
          <p:nvPr/>
        </p:nvSpPr>
        <p:spPr>
          <a:xfrm>
            <a:off x="609600" y="1777606"/>
            <a:ext cx="9356699" cy="56084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Greater reliance on consultants, with additional loss of inspection capacity.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220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9D89-111C-A5C8-CBEC-9FABD4E729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1D4D99-8BEE-1D94-9102-87A17EC457BE}"/>
              </a:ext>
            </a:extLst>
          </p:cNvPr>
          <p:cNvSpPr>
            <a:spLocks noGrp="1"/>
          </p:cNvSpPr>
          <p:nvPr>
            <p:ph sz="half" idx="13"/>
          </p:nvPr>
        </p:nvSpPr>
        <p:spPr>
          <a:xfrm>
            <a:off x="609600" y="1277575"/>
            <a:ext cx="4934479" cy="473825"/>
          </a:xfrm>
        </p:spPr>
        <p:txBody>
          <a:bodyPr>
            <a:normAutofit lnSpcReduction="10000"/>
          </a:bodyPr>
          <a:lstStyle/>
          <a:p>
            <a:r>
              <a:rPr lang="en-US"/>
              <a:t>Answer 8(d)</a:t>
            </a:r>
          </a:p>
        </p:txBody>
      </p:sp>
      <p:sp>
        <p:nvSpPr>
          <p:cNvPr id="4" name="Content Placeholder 1">
            <a:extLst>
              <a:ext uri="{FF2B5EF4-FFF2-40B4-BE49-F238E27FC236}">
                <a16:creationId xmlns:a16="http://schemas.microsoft.com/office/drawing/2014/main" id="{7C3DF539-7E01-97A3-9A9C-14921FF9E19F}"/>
              </a:ext>
            </a:extLst>
          </p:cNvPr>
          <p:cNvSpPr txBox="1">
            <a:spLocks/>
          </p:cNvSpPr>
          <p:nvPr/>
        </p:nvSpPr>
        <p:spPr>
          <a:xfrm>
            <a:off x="609600" y="1758406"/>
            <a:ext cx="9356699" cy="128959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Yes, the department is responsible for land and construction-related development. Both the Plans Examiner and Office Manager are integral to the development and permitting process. </a:t>
            </a:r>
          </a:p>
        </p:txBody>
      </p:sp>
    </p:spTree>
    <p:extLst>
      <p:ext uri="{BB962C8B-B14F-4D97-AF65-F5344CB8AC3E}">
        <p14:creationId xmlns:p14="http://schemas.microsoft.com/office/powerpoint/2010/main" val="1454130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469B5-4B45-A115-6B6D-47CA1424003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89EF-C8D5-F83B-3342-1F1E1B0BCC47}"/>
              </a:ext>
            </a:extLst>
          </p:cNvPr>
          <p:cNvSpPr>
            <a:spLocks noGrp="1"/>
          </p:cNvSpPr>
          <p:nvPr>
            <p:ph sz="half" idx="2"/>
          </p:nvPr>
        </p:nvSpPr>
        <p:spPr>
          <a:xfrm>
            <a:off x="609600" y="1752600"/>
            <a:ext cx="10859267" cy="4778749"/>
          </a:xfrm>
        </p:spPr>
        <p:txBody>
          <a:bodyPr>
            <a:normAutofit/>
          </a:bodyPr>
          <a:lstStyle/>
          <a:p>
            <a:pPr marL="0" indent="0">
              <a:buNone/>
            </a:pPr>
            <a:r>
              <a:rPr lang="en-US" sz="2400" b="0"/>
              <a:t>Discuss any proposed changes to positions (new position, deleted position, upgrade, realignment, transition, downgrade, title change, salary changes, etc.).</a:t>
            </a:r>
          </a:p>
          <a:p>
            <a:pPr marL="0" indent="0">
              <a:buNone/>
            </a:pPr>
            <a:endParaRPr lang="en-US" sz="2400" b="0"/>
          </a:p>
          <a:p>
            <a:pPr marL="1371600" lvl="2" indent="-457200">
              <a:buFont typeface="+mj-lt"/>
              <a:buAutoNum type="alphaLcPeriod"/>
            </a:pPr>
            <a:r>
              <a:rPr lang="en-US" sz="2400" b="0"/>
              <a:t>Specify if the position is revenue generating.</a:t>
            </a:r>
            <a:endParaRPr lang="en-US" sz="2600" b="0"/>
          </a:p>
        </p:txBody>
      </p:sp>
      <p:sp>
        <p:nvSpPr>
          <p:cNvPr id="3" name="Content Placeholder 2">
            <a:extLst>
              <a:ext uri="{FF2B5EF4-FFF2-40B4-BE49-F238E27FC236}">
                <a16:creationId xmlns:a16="http://schemas.microsoft.com/office/drawing/2014/main" id="{C4CE064D-ED5F-E70A-A99C-F7E3EE07A08B}"/>
              </a:ext>
            </a:extLst>
          </p:cNvPr>
          <p:cNvSpPr>
            <a:spLocks noGrp="1"/>
          </p:cNvSpPr>
          <p:nvPr>
            <p:ph sz="half" idx="13"/>
          </p:nvPr>
        </p:nvSpPr>
        <p:spPr>
          <a:xfrm>
            <a:off x="609600" y="1291375"/>
            <a:ext cx="4934479" cy="473825"/>
          </a:xfrm>
        </p:spPr>
        <p:txBody>
          <a:bodyPr>
            <a:normAutofit lnSpcReduction="10000"/>
          </a:bodyPr>
          <a:lstStyle/>
          <a:p>
            <a:r>
              <a:rPr lang="en-US"/>
              <a:t>Question 9</a:t>
            </a:r>
          </a:p>
        </p:txBody>
      </p:sp>
    </p:spTree>
    <p:extLst>
      <p:ext uri="{BB962C8B-B14F-4D97-AF65-F5344CB8AC3E}">
        <p14:creationId xmlns:p14="http://schemas.microsoft.com/office/powerpoint/2010/main" val="3784947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4027B-5FC0-4C8D-3AD3-65D75703CF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8F63D6-69D0-D4AD-C576-5981A158D0FC}"/>
              </a:ext>
            </a:extLst>
          </p:cNvPr>
          <p:cNvSpPr>
            <a:spLocks noGrp="1"/>
          </p:cNvSpPr>
          <p:nvPr>
            <p:ph sz="half" idx="13"/>
          </p:nvPr>
        </p:nvSpPr>
        <p:spPr>
          <a:xfrm>
            <a:off x="630966" y="1278775"/>
            <a:ext cx="4934479" cy="473825"/>
          </a:xfrm>
        </p:spPr>
        <p:txBody>
          <a:bodyPr>
            <a:normAutofit lnSpcReduction="10000"/>
          </a:bodyPr>
          <a:lstStyle/>
          <a:p>
            <a:r>
              <a:rPr lang="en-US"/>
              <a:t>Answer 9</a:t>
            </a:r>
          </a:p>
        </p:txBody>
      </p:sp>
      <p:graphicFrame>
        <p:nvGraphicFramePr>
          <p:cNvPr id="4" name="Table 3">
            <a:extLst>
              <a:ext uri="{FF2B5EF4-FFF2-40B4-BE49-F238E27FC236}">
                <a16:creationId xmlns:a16="http://schemas.microsoft.com/office/drawing/2014/main" id="{65F486B4-023B-F8A6-A37D-366FB05C7BBC}"/>
              </a:ext>
            </a:extLst>
          </p:cNvPr>
          <p:cNvGraphicFramePr>
            <a:graphicFrameLocks noGrp="1"/>
          </p:cNvGraphicFramePr>
          <p:nvPr/>
        </p:nvGraphicFramePr>
        <p:xfrm>
          <a:off x="1802946" y="2402840"/>
          <a:ext cx="9093654" cy="2032000"/>
        </p:xfrm>
        <a:graphic>
          <a:graphicData uri="http://schemas.openxmlformats.org/drawingml/2006/table">
            <a:tbl>
              <a:tblPr>
                <a:tableStyleId>{5C22544A-7EE6-4342-B048-85BDC9FD1C3A}</a:tableStyleId>
              </a:tblPr>
              <a:tblGrid>
                <a:gridCol w="2544853">
                  <a:extLst>
                    <a:ext uri="{9D8B030D-6E8A-4147-A177-3AD203B41FA5}">
                      <a16:colId xmlns:a16="http://schemas.microsoft.com/office/drawing/2014/main" val="1288055920"/>
                    </a:ext>
                  </a:extLst>
                </a:gridCol>
                <a:gridCol w="2368459">
                  <a:extLst>
                    <a:ext uri="{9D8B030D-6E8A-4147-A177-3AD203B41FA5}">
                      <a16:colId xmlns:a16="http://schemas.microsoft.com/office/drawing/2014/main" val="291204937"/>
                    </a:ext>
                  </a:extLst>
                </a:gridCol>
                <a:gridCol w="1440525">
                  <a:extLst>
                    <a:ext uri="{9D8B030D-6E8A-4147-A177-3AD203B41FA5}">
                      <a16:colId xmlns:a16="http://schemas.microsoft.com/office/drawing/2014/main" val="3666126312"/>
                    </a:ext>
                  </a:extLst>
                </a:gridCol>
                <a:gridCol w="2739817">
                  <a:extLst>
                    <a:ext uri="{9D8B030D-6E8A-4147-A177-3AD203B41FA5}">
                      <a16:colId xmlns:a16="http://schemas.microsoft.com/office/drawing/2014/main" val="3885103657"/>
                    </a:ext>
                  </a:extLst>
                </a:gridCol>
              </a:tblGrid>
              <a:tr h="0">
                <a:tc>
                  <a:txBody>
                    <a:bodyPr/>
                    <a:lstStyle/>
                    <a:p>
                      <a:pPr marL="0" marR="0" algn="ctr">
                        <a:buNone/>
                      </a:pPr>
                      <a:r>
                        <a:rPr lang="en-US" sz="2400" b="1" u="sng">
                          <a:solidFill>
                            <a:schemeClr val="bg1"/>
                          </a:solidFill>
                          <a:effectLst/>
                        </a:rPr>
                        <a:t>Position</a:t>
                      </a:r>
                      <a:endParaRPr lang="en-US" sz="2400" b="1" u="sng">
                        <a:solidFill>
                          <a:schemeClr val="bg1"/>
                        </a:solidFill>
                        <a:effectLst/>
                        <a:latin typeface="Arial" panose="020B0604020202020204" pitchFamily="34" charset="0"/>
                        <a:ea typeface="Arial" panose="020B0604020202020204" pitchFamily="34" charset="0"/>
                      </a:endParaRPr>
                    </a:p>
                  </a:txBody>
                  <a:tcPr marL="76200" marR="76200" marT="50800" marB="50800">
                    <a:solidFill>
                      <a:srgbClr val="4472C4"/>
                    </a:solidFill>
                  </a:tcPr>
                </a:tc>
                <a:tc>
                  <a:txBody>
                    <a:bodyPr/>
                    <a:lstStyle/>
                    <a:p>
                      <a:pPr marL="0" marR="0" algn="ctr">
                        <a:buNone/>
                      </a:pPr>
                      <a:r>
                        <a:rPr lang="en-US" sz="2400" b="1" u="sng">
                          <a:solidFill>
                            <a:schemeClr val="bg1"/>
                          </a:solidFill>
                          <a:effectLst/>
                        </a:rPr>
                        <a:t>Change type</a:t>
                      </a:r>
                      <a:endParaRPr lang="en-US" sz="2400" b="1" u="sng">
                        <a:solidFill>
                          <a:schemeClr val="bg1"/>
                        </a:solidFill>
                        <a:effectLst/>
                        <a:latin typeface="Arial" panose="020B0604020202020204" pitchFamily="34" charset="0"/>
                        <a:ea typeface="Arial" panose="020B0604020202020204" pitchFamily="34" charset="0"/>
                      </a:endParaRPr>
                    </a:p>
                  </a:txBody>
                  <a:tcPr marL="76200" marR="76200" marT="50800" marB="50800">
                    <a:solidFill>
                      <a:srgbClr val="4472C4"/>
                    </a:solidFill>
                  </a:tcPr>
                </a:tc>
                <a:tc>
                  <a:txBody>
                    <a:bodyPr/>
                    <a:lstStyle/>
                    <a:p>
                      <a:pPr marL="0" marR="0" algn="ctr">
                        <a:buNone/>
                      </a:pPr>
                      <a:r>
                        <a:rPr lang="en-US" sz="2400" b="1" u="sng">
                          <a:solidFill>
                            <a:schemeClr val="bg1"/>
                          </a:solidFill>
                          <a:effectLst/>
                        </a:rPr>
                        <a:t>Division</a:t>
                      </a:r>
                      <a:endParaRPr lang="en-US" sz="2400" b="1" u="sng">
                        <a:solidFill>
                          <a:schemeClr val="bg1"/>
                        </a:solidFill>
                        <a:effectLst/>
                        <a:latin typeface="Arial" panose="020B0604020202020204" pitchFamily="34" charset="0"/>
                        <a:ea typeface="Arial" panose="020B0604020202020204" pitchFamily="34" charset="0"/>
                      </a:endParaRPr>
                    </a:p>
                  </a:txBody>
                  <a:tcPr marL="76200" marR="76200" marT="50800" marB="50800">
                    <a:solidFill>
                      <a:srgbClr val="4472C4"/>
                    </a:solidFill>
                  </a:tcPr>
                </a:tc>
                <a:tc>
                  <a:txBody>
                    <a:bodyPr/>
                    <a:lstStyle/>
                    <a:p>
                      <a:pPr marL="0" marR="0" algn="ctr">
                        <a:buNone/>
                      </a:pPr>
                      <a:r>
                        <a:rPr lang="en-US" sz="2400" b="1" u="sng">
                          <a:solidFill>
                            <a:schemeClr val="bg1"/>
                          </a:solidFill>
                          <a:effectLst/>
                        </a:rPr>
                        <a:t>Revenue generating?</a:t>
                      </a:r>
                      <a:endParaRPr lang="en-US" sz="2400" b="1" u="sng">
                        <a:solidFill>
                          <a:schemeClr val="bg1"/>
                        </a:solidFill>
                        <a:effectLst/>
                        <a:latin typeface="Arial" panose="020B0604020202020204" pitchFamily="34" charset="0"/>
                        <a:ea typeface="Arial" panose="020B0604020202020204" pitchFamily="34" charset="0"/>
                      </a:endParaRPr>
                    </a:p>
                  </a:txBody>
                  <a:tcPr marL="76200" marR="76200" marT="50800" marB="50800">
                    <a:solidFill>
                      <a:srgbClr val="4472C4"/>
                    </a:solidFill>
                  </a:tcPr>
                </a:tc>
                <a:extLst>
                  <a:ext uri="{0D108BD9-81ED-4DB2-BD59-A6C34878D82A}">
                    <a16:rowId xmlns:a16="http://schemas.microsoft.com/office/drawing/2014/main" val="3312107835"/>
                  </a:ext>
                </a:extLst>
              </a:tr>
              <a:tr h="0">
                <a:tc>
                  <a:txBody>
                    <a:bodyPr/>
                    <a:lstStyle/>
                    <a:p>
                      <a:pPr marL="0" marR="0" algn="ctr">
                        <a:buNone/>
                      </a:pPr>
                      <a:r>
                        <a:rPr lang="en-US" sz="2400">
                          <a:effectLst/>
                        </a:rPr>
                        <a:t>Historic Preservation Planner</a:t>
                      </a:r>
                      <a:endParaRPr lang="en-US" sz="2400">
                        <a:effectLst/>
                        <a:latin typeface="Arial" panose="020B0604020202020204" pitchFamily="34" charset="0"/>
                        <a:ea typeface="Arial" panose="020B0604020202020204" pitchFamily="34" charset="0"/>
                      </a:endParaRPr>
                    </a:p>
                  </a:txBody>
                  <a:tcPr marL="76200" marR="76200" marT="50800" marB="50800" anchor="ctr"/>
                </a:tc>
                <a:tc>
                  <a:txBody>
                    <a:bodyPr/>
                    <a:lstStyle/>
                    <a:p>
                      <a:pPr marL="0" marR="0" algn="ctr">
                        <a:buNone/>
                      </a:pPr>
                      <a:r>
                        <a:rPr lang="en-US" sz="2400">
                          <a:effectLst/>
                        </a:rPr>
                        <a:t>New Permanent Position</a:t>
                      </a:r>
                      <a:endParaRPr lang="en-US" sz="2400">
                        <a:effectLst/>
                        <a:latin typeface="Arial" panose="020B0604020202020204" pitchFamily="34" charset="0"/>
                        <a:ea typeface="Arial" panose="020B0604020202020204" pitchFamily="34" charset="0"/>
                      </a:endParaRPr>
                    </a:p>
                  </a:txBody>
                  <a:tcPr marL="76200" marR="76200" marT="50800" marB="50800" anchor="ctr"/>
                </a:tc>
                <a:tc>
                  <a:txBody>
                    <a:bodyPr/>
                    <a:lstStyle/>
                    <a:p>
                      <a:pPr marL="0" marR="0" algn="ctr">
                        <a:buNone/>
                      </a:pPr>
                      <a:r>
                        <a:rPr lang="en-US" sz="2400">
                          <a:effectLst/>
                        </a:rPr>
                        <a:t>Planning (182)</a:t>
                      </a:r>
                      <a:endParaRPr lang="en-US" sz="2400">
                        <a:effectLst/>
                        <a:latin typeface="Arial" panose="020B0604020202020204" pitchFamily="34" charset="0"/>
                        <a:ea typeface="Arial" panose="020B0604020202020204" pitchFamily="34" charset="0"/>
                      </a:endParaRPr>
                    </a:p>
                  </a:txBody>
                  <a:tcPr marL="76200" marR="76200" marT="50800" marB="50800" anchor="ctr"/>
                </a:tc>
                <a:tc>
                  <a:txBody>
                    <a:bodyPr/>
                    <a:lstStyle/>
                    <a:p>
                      <a:pPr marL="0" marR="0" algn="ctr">
                        <a:buNone/>
                      </a:pPr>
                      <a:r>
                        <a:rPr lang="en-US" sz="2400">
                          <a:effectLst/>
                        </a:rPr>
                        <a:t>Yes — regulatory</a:t>
                      </a:r>
                      <a:endParaRPr lang="en-US" sz="2400">
                        <a:effectLst/>
                        <a:latin typeface="Arial" panose="020B0604020202020204" pitchFamily="34" charset="0"/>
                        <a:ea typeface="Arial" panose="020B0604020202020204" pitchFamily="34" charset="0"/>
                      </a:endParaRPr>
                    </a:p>
                  </a:txBody>
                  <a:tcPr marL="76200" marR="76200" marT="50800" marB="50800" anchor="ctr"/>
                </a:tc>
                <a:extLst>
                  <a:ext uri="{0D108BD9-81ED-4DB2-BD59-A6C34878D82A}">
                    <a16:rowId xmlns:a16="http://schemas.microsoft.com/office/drawing/2014/main" val="1371348864"/>
                  </a:ext>
                </a:extLst>
              </a:tr>
            </a:tbl>
          </a:graphicData>
        </a:graphic>
      </p:graphicFrame>
    </p:spTree>
    <p:extLst>
      <p:ext uri="{BB962C8B-B14F-4D97-AF65-F5344CB8AC3E}">
        <p14:creationId xmlns:p14="http://schemas.microsoft.com/office/powerpoint/2010/main" val="1738010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FE282-3EBF-825C-36E8-F04D16DA251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436138-597E-AC15-D741-5952E272648D}"/>
              </a:ext>
            </a:extLst>
          </p:cNvPr>
          <p:cNvSpPr>
            <a:spLocks noGrp="1"/>
          </p:cNvSpPr>
          <p:nvPr>
            <p:ph sz="half" idx="2"/>
          </p:nvPr>
        </p:nvSpPr>
        <p:spPr>
          <a:xfrm>
            <a:off x="609600" y="1752600"/>
            <a:ext cx="10859267" cy="4778749"/>
          </a:xfrm>
        </p:spPr>
        <p:txBody>
          <a:bodyPr>
            <a:normAutofit/>
          </a:bodyPr>
          <a:lstStyle/>
          <a:p>
            <a:pPr marL="0" indent="0">
              <a:buNone/>
            </a:pPr>
            <a:r>
              <a:rPr lang="en-US" sz="2400" b="0"/>
              <a:t>Discuss the </a:t>
            </a:r>
            <a:r>
              <a:rPr lang="en-US" sz="2400" u="sng"/>
              <a:t>$400K </a:t>
            </a:r>
            <a:r>
              <a:rPr lang="en-US" sz="2400" b="0"/>
              <a:t>budgeted for Demolition.</a:t>
            </a:r>
          </a:p>
          <a:p>
            <a:pPr marL="457200" lvl="1" indent="0">
              <a:buNone/>
            </a:pPr>
            <a:r>
              <a:rPr lang="en-US" sz="2000" b="0"/>
              <a:t>	</a:t>
            </a:r>
          </a:p>
          <a:p>
            <a:pPr marL="914400" lvl="1" indent="-457200">
              <a:buAutoNum type="alphaLcPeriod"/>
            </a:pPr>
            <a:r>
              <a:rPr lang="en-US" b="0"/>
              <a:t>Specify the conditions that necessitate an immediate demolition.</a:t>
            </a:r>
          </a:p>
          <a:p>
            <a:pPr marL="914400" lvl="1" indent="-457200">
              <a:buAutoNum type="alphaLcPeriod"/>
            </a:pPr>
            <a:r>
              <a:rPr lang="en-US" b="0"/>
              <a:t>Specify if any funds have been recouped within the last 2 years (list the amount per year).</a:t>
            </a:r>
          </a:p>
          <a:p>
            <a:pPr marL="914400" lvl="1" indent="-457200">
              <a:buAutoNum type="alphaLcPeriod"/>
            </a:pPr>
            <a:r>
              <a:rPr lang="en-US" b="0"/>
              <a:t>Specify number of properties demolished within the last 2 years, and the number of properties in the pipeline</a:t>
            </a:r>
          </a:p>
        </p:txBody>
      </p:sp>
      <p:sp>
        <p:nvSpPr>
          <p:cNvPr id="3" name="Content Placeholder 2">
            <a:extLst>
              <a:ext uri="{FF2B5EF4-FFF2-40B4-BE49-F238E27FC236}">
                <a16:creationId xmlns:a16="http://schemas.microsoft.com/office/drawing/2014/main" id="{AAB9B511-9BF9-D593-7F51-878F085B4C6C}"/>
              </a:ext>
            </a:extLst>
          </p:cNvPr>
          <p:cNvSpPr>
            <a:spLocks noGrp="1"/>
          </p:cNvSpPr>
          <p:nvPr>
            <p:ph sz="half" idx="13"/>
          </p:nvPr>
        </p:nvSpPr>
        <p:spPr>
          <a:xfrm>
            <a:off x="609600" y="1278775"/>
            <a:ext cx="4934479" cy="473825"/>
          </a:xfrm>
        </p:spPr>
        <p:txBody>
          <a:bodyPr>
            <a:normAutofit lnSpcReduction="10000"/>
          </a:bodyPr>
          <a:lstStyle/>
          <a:p>
            <a:r>
              <a:rPr lang="en-US"/>
              <a:t>Question 10</a:t>
            </a:r>
          </a:p>
        </p:txBody>
      </p:sp>
    </p:spTree>
    <p:extLst>
      <p:ext uri="{BB962C8B-B14F-4D97-AF65-F5344CB8AC3E}">
        <p14:creationId xmlns:p14="http://schemas.microsoft.com/office/powerpoint/2010/main" val="560696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3788F-8555-4800-334F-312549ADEF9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39123B-1B11-7BBE-086B-F02040422327}"/>
              </a:ext>
            </a:extLst>
          </p:cNvPr>
          <p:cNvSpPr>
            <a:spLocks noGrp="1"/>
          </p:cNvSpPr>
          <p:nvPr>
            <p:ph sz="half" idx="2"/>
          </p:nvPr>
        </p:nvSpPr>
        <p:spPr>
          <a:xfrm>
            <a:off x="628800" y="1752600"/>
            <a:ext cx="10859267" cy="4778749"/>
          </a:xfrm>
        </p:spPr>
        <p:txBody>
          <a:bodyPr>
            <a:normAutofit/>
          </a:bodyPr>
          <a:lstStyle/>
          <a:p>
            <a:pPr marL="0" indent="0">
              <a:buNone/>
            </a:pPr>
            <a:r>
              <a:rPr lang="en-US" b="0"/>
              <a:t>The funding is used to address properties that require demolition, primarily those that have experienced structural failure.</a:t>
            </a:r>
          </a:p>
          <a:p>
            <a:pPr marL="0" indent="0">
              <a:buNone/>
            </a:pPr>
            <a:endParaRPr lang="en-US" b="0"/>
          </a:p>
          <a:p>
            <a:pPr marL="0" indent="0">
              <a:buNone/>
            </a:pPr>
            <a:endParaRPr lang="en-US" b="0"/>
          </a:p>
          <a:p>
            <a:pPr marL="0" indent="0">
              <a:buNone/>
            </a:pPr>
            <a:endParaRPr lang="en-US" sz="2400" b="0"/>
          </a:p>
          <a:p>
            <a:pPr marL="0" indent="0">
              <a:buNone/>
            </a:pPr>
            <a:endParaRPr lang="en-US" sz="2400"/>
          </a:p>
        </p:txBody>
      </p:sp>
      <p:sp>
        <p:nvSpPr>
          <p:cNvPr id="3" name="Content Placeholder 2">
            <a:extLst>
              <a:ext uri="{FF2B5EF4-FFF2-40B4-BE49-F238E27FC236}">
                <a16:creationId xmlns:a16="http://schemas.microsoft.com/office/drawing/2014/main" id="{2A3DC381-FCE6-E73A-D7AA-E587B5365FFF}"/>
              </a:ext>
            </a:extLst>
          </p:cNvPr>
          <p:cNvSpPr>
            <a:spLocks noGrp="1"/>
          </p:cNvSpPr>
          <p:nvPr>
            <p:ph sz="half" idx="13"/>
          </p:nvPr>
        </p:nvSpPr>
        <p:spPr>
          <a:xfrm>
            <a:off x="628800" y="1278775"/>
            <a:ext cx="4934479" cy="473825"/>
          </a:xfrm>
        </p:spPr>
        <p:txBody>
          <a:bodyPr>
            <a:normAutofit lnSpcReduction="10000"/>
          </a:bodyPr>
          <a:lstStyle/>
          <a:p>
            <a:r>
              <a:rPr lang="en-US"/>
              <a:t>Answer 10(a)</a:t>
            </a:r>
          </a:p>
        </p:txBody>
      </p:sp>
    </p:spTree>
    <p:extLst>
      <p:ext uri="{BB962C8B-B14F-4D97-AF65-F5344CB8AC3E}">
        <p14:creationId xmlns:p14="http://schemas.microsoft.com/office/powerpoint/2010/main" val="3599897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C5164-A015-2B2A-58D7-BB6A7B37F36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62101B-3046-5627-2C80-1FB02D1E9BF3}"/>
              </a:ext>
            </a:extLst>
          </p:cNvPr>
          <p:cNvSpPr>
            <a:spLocks noGrp="1"/>
          </p:cNvSpPr>
          <p:nvPr>
            <p:ph sz="half" idx="2"/>
          </p:nvPr>
        </p:nvSpPr>
        <p:spPr>
          <a:xfrm>
            <a:off x="609600" y="1752600"/>
            <a:ext cx="10859267" cy="4778749"/>
          </a:xfrm>
        </p:spPr>
        <p:txBody>
          <a:bodyPr>
            <a:normAutofit/>
          </a:bodyPr>
          <a:lstStyle/>
          <a:p>
            <a:pPr marL="457200" lvl="1" indent="0">
              <a:buNone/>
            </a:pPr>
            <a:r>
              <a:rPr lang="en-US" b="0"/>
              <a:t>No funds have been recouped.</a:t>
            </a:r>
          </a:p>
          <a:p>
            <a:endParaRPr lang="en-US" sz="2400" b="0"/>
          </a:p>
          <a:p>
            <a:endParaRPr lang="en-US" sz="2400" b="0"/>
          </a:p>
          <a:p>
            <a:pPr marL="0" indent="0">
              <a:buNone/>
            </a:pPr>
            <a:endParaRPr lang="en-US" sz="2400"/>
          </a:p>
        </p:txBody>
      </p:sp>
      <p:sp>
        <p:nvSpPr>
          <p:cNvPr id="3" name="Content Placeholder 2">
            <a:extLst>
              <a:ext uri="{FF2B5EF4-FFF2-40B4-BE49-F238E27FC236}">
                <a16:creationId xmlns:a16="http://schemas.microsoft.com/office/drawing/2014/main" id="{0C2A2C6E-BD2A-3C3A-E762-C6AA78B9B27B}"/>
              </a:ext>
            </a:extLst>
          </p:cNvPr>
          <p:cNvSpPr>
            <a:spLocks noGrp="1"/>
          </p:cNvSpPr>
          <p:nvPr>
            <p:ph sz="half" idx="13"/>
          </p:nvPr>
        </p:nvSpPr>
        <p:spPr>
          <a:xfrm>
            <a:off x="609600" y="1278775"/>
            <a:ext cx="4934479" cy="473825"/>
          </a:xfrm>
        </p:spPr>
        <p:txBody>
          <a:bodyPr>
            <a:normAutofit lnSpcReduction="10000"/>
          </a:bodyPr>
          <a:lstStyle/>
          <a:p>
            <a:r>
              <a:rPr lang="en-US"/>
              <a:t>Answer 10(b)</a:t>
            </a:r>
          </a:p>
        </p:txBody>
      </p:sp>
    </p:spTree>
    <p:extLst>
      <p:ext uri="{BB962C8B-B14F-4D97-AF65-F5344CB8AC3E}">
        <p14:creationId xmlns:p14="http://schemas.microsoft.com/office/powerpoint/2010/main" val="2280378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C7F78-301D-829A-C972-56C6E0398B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DE0ED5-3785-81BA-EC80-E64B242EBF80}"/>
              </a:ext>
            </a:extLst>
          </p:cNvPr>
          <p:cNvSpPr>
            <a:spLocks noGrp="1"/>
          </p:cNvSpPr>
          <p:nvPr>
            <p:ph sz="half" idx="13"/>
          </p:nvPr>
        </p:nvSpPr>
        <p:spPr/>
        <p:txBody>
          <a:bodyPr>
            <a:normAutofit lnSpcReduction="10000"/>
          </a:bodyPr>
          <a:lstStyle/>
          <a:p>
            <a:pPr fontAlgn="t"/>
            <a:r>
              <a:rPr lang="en-US">
                <a:solidFill>
                  <a:schemeClr val="dk1"/>
                </a:solidFill>
              </a:rPr>
              <a:t>611 &amp; 613 W 7TH STREET</a:t>
            </a:r>
          </a:p>
        </p:txBody>
      </p:sp>
      <p:pic>
        <p:nvPicPr>
          <p:cNvPr id="4" name="Picture 3">
            <a:extLst>
              <a:ext uri="{FF2B5EF4-FFF2-40B4-BE49-F238E27FC236}">
                <a16:creationId xmlns:a16="http://schemas.microsoft.com/office/drawing/2014/main" id="{734A672D-A511-ACDA-EDF7-24A32A393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7200" y="1752600"/>
            <a:ext cx="6197600" cy="4648200"/>
          </a:xfrm>
          <a:prstGeom prst="rect">
            <a:avLst/>
          </a:prstGeom>
        </p:spPr>
      </p:pic>
    </p:spTree>
    <p:extLst>
      <p:ext uri="{BB962C8B-B14F-4D97-AF65-F5344CB8AC3E}">
        <p14:creationId xmlns:p14="http://schemas.microsoft.com/office/powerpoint/2010/main" val="2422901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8D8B-EF8A-41B6-4F24-7127635EDD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AFA5BD-519B-3834-AAF9-9494F0BFFE62}"/>
              </a:ext>
            </a:extLst>
          </p:cNvPr>
          <p:cNvSpPr>
            <a:spLocks noGrp="1"/>
          </p:cNvSpPr>
          <p:nvPr>
            <p:ph sz="half" idx="13"/>
          </p:nvPr>
        </p:nvSpPr>
        <p:spPr/>
        <p:txBody>
          <a:bodyPr>
            <a:normAutofit lnSpcReduction="10000"/>
          </a:bodyPr>
          <a:lstStyle/>
          <a:p>
            <a:pPr fontAlgn="t"/>
            <a:r>
              <a:rPr lang="en-US">
                <a:solidFill>
                  <a:schemeClr val="dk1"/>
                </a:solidFill>
              </a:rPr>
              <a:t>912 E 17TH STREET</a:t>
            </a:r>
            <a:endParaRPr lang="en-US" baseline="30000">
              <a:solidFill>
                <a:schemeClr val="dk1"/>
              </a:solidFill>
            </a:endParaRPr>
          </a:p>
        </p:txBody>
      </p:sp>
      <p:pic>
        <p:nvPicPr>
          <p:cNvPr id="4" name="Picture 3">
            <a:extLst>
              <a:ext uri="{FF2B5EF4-FFF2-40B4-BE49-F238E27FC236}">
                <a16:creationId xmlns:a16="http://schemas.microsoft.com/office/drawing/2014/main" id="{BB380B31-3F2D-4C61-2AF2-47A863954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714749" y="2237076"/>
            <a:ext cx="4762500" cy="3571875"/>
          </a:xfrm>
          <a:prstGeom prst="rect">
            <a:avLst/>
          </a:prstGeom>
        </p:spPr>
      </p:pic>
    </p:spTree>
    <p:extLst>
      <p:ext uri="{BB962C8B-B14F-4D97-AF65-F5344CB8AC3E}">
        <p14:creationId xmlns:p14="http://schemas.microsoft.com/office/powerpoint/2010/main" val="3099541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4F621-D7A2-93D7-AC57-E9804E5B2E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A1EEA-D9C5-3C34-21CC-7E9C8C3CE794}"/>
              </a:ext>
            </a:extLst>
          </p:cNvPr>
          <p:cNvSpPr>
            <a:spLocks noGrp="1"/>
          </p:cNvSpPr>
          <p:nvPr>
            <p:ph sz="half" idx="13"/>
          </p:nvPr>
        </p:nvSpPr>
        <p:spPr>
          <a:xfrm>
            <a:off x="188911" y="1188720"/>
            <a:ext cx="6897689" cy="473825"/>
          </a:xfrm>
        </p:spPr>
        <p:txBody>
          <a:bodyPr>
            <a:normAutofit lnSpcReduction="10000"/>
          </a:bodyPr>
          <a:lstStyle/>
          <a:p>
            <a:pPr fontAlgn="t"/>
            <a:r>
              <a:rPr lang="en-US">
                <a:solidFill>
                  <a:schemeClr val="dk1"/>
                </a:solidFill>
              </a:rPr>
              <a:t>220 N RODNEY STREET</a:t>
            </a:r>
          </a:p>
        </p:txBody>
      </p:sp>
      <p:pic>
        <p:nvPicPr>
          <p:cNvPr id="4" name="Picture 3">
            <a:extLst>
              <a:ext uri="{FF2B5EF4-FFF2-40B4-BE49-F238E27FC236}">
                <a16:creationId xmlns:a16="http://schemas.microsoft.com/office/drawing/2014/main" id="{6D06BCC8-63BC-55D3-3F26-1CFFAED30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399" y="4092172"/>
            <a:ext cx="2362201" cy="2384828"/>
          </a:xfrm>
          <a:prstGeom prst="rect">
            <a:avLst/>
          </a:prstGeom>
        </p:spPr>
      </p:pic>
      <p:pic>
        <p:nvPicPr>
          <p:cNvPr id="6" name="Picture 5">
            <a:extLst>
              <a:ext uri="{FF2B5EF4-FFF2-40B4-BE49-F238E27FC236}">
                <a16:creationId xmlns:a16="http://schemas.microsoft.com/office/drawing/2014/main" id="{C1E2C900-7DF1-4BAC-7F60-26C0460115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399" y="1752600"/>
            <a:ext cx="2362201" cy="2272146"/>
          </a:xfrm>
          <a:prstGeom prst="rect">
            <a:avLst/>
          </a:prstGeom>
        </p:spPr>
      </p:pic>
      <p:pic>
        <p:nvPicPr>
          <p:cNvPr id="10" name="Picture 9">
            <a:extLst>
              <a:ext uri="{FF2B5EF4-FFF2-40B4-BE49-F238E27FC236}">
                <a16:creationId xmlns:a16="http://schemas.microsoft.com/office/drawing/2014/main" id="{0AD35C7B-45F9-710E-0DB0-3981ED0F19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12333" y="2341134"/>
            <a:ext cx="4726705" cy="3545028"/>
          </a:xfrm>
          <a:prstGeom prst="rect">
            <a:avLst/>
          </a:prstGeom>
        </p:spPr>
      </p:pic>
      <p:pic>
        <p:nvPicPr>
          <p:cNvPr id="12" name="Picture 11">
            <a:extLst>
              <a:ext uri="{FF2B5EF4-FFF2-40B4-BE49-F238E27FC236}">
                <a16:creationId xmlns:a16="http://schemas.microsoft.com/office/drawing/2014/main" id="{7A668BB8-3608-AAFF-2A9E-BF764AD4E8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6569422" y="2345981"/>
            <a:ext cx="4747027" cy="3560270"/>
          </a:xfrm>
          <a:prstGeom prst="rect">
            <a:avLst/>
          </a:prstGeom>
        </p:spPr>
      </p:pic>
    </p:spTree>
    <p:extLst>
      <p:ext uri="{BB962C8B-B14F-4D97-AF65-F5344CB8AC3E}">
        <p14:creationId xmlns:p14="http://schemas.microsoft.com/office/powerpoint/2010/main" val="2594029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A933E-A0A7-1FA0-03F5-F74CB5D4B3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6DEDF0-8D73-72D2-B4DC-54B1B0B879EF}"/>
              </a:ext>
            </a:extLst>
          </p:cNvPr>
          <p:cNvSpPr>
            <a:spLocks noGrp="1"/>
          </p:cNvSpPr>
          <p:nvPr>
            <p:ph sz="half" idx="13"/>
          </p:nvPr>
        </p:nvSpPr>
        <p:spPr/>
        <p:txBody>
          <a:bodyPr>
            <a:normAutofit lnSpcReduction="10000"/>
          </a:bodyPr>
          <a:lstStyle/>
          <a:p>
            <a:pPr fontAlgn="t"/>
            <a:r>
              <a:rPr lang="en-US">
                <a:solidFill>
                  <a:schemeClr val="dk1"/>
                </a:solidFill>
              </a:rPr>
              <a:t>800 W 9TH STREET</a:t>
            </a:r>
          </a:p>
        </p:txBody>
      </p:sp>
      <p:pic>
        <p:nvPicPr>
          <p:cNvPr id="5" name="Picture 4">
            <a:extLst>
              <a:ext uri="{FF2B5EF4-FFF2-40B4-BE49-F238E27FC236}">
                <a16:creationId xmlns:a16="http://schemas.microsoft.com/office/drawing/2014/main" id="{8590DB8E-1E5B-4F6C-744E-64838C483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735185" y="2354349"/>
            <a:ext cx="4721630" cy="3541222"/>
          </a:xfrm>
          <a:prstGeom prst="rect">
            <a:avLst/>
          </a:prstGeom>
        </p:spPr>
      </p:pic>
    </p:spTree>
    <p:extLst>
      <p:ext uri="{BB962C8B-B14F-4D97-AF65-F5344CB8AC3E}">
        <p14:creationId xmlns:p14="http://schemas.microsoft.com/office/powerpoint/2010/main" val="795915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69F37-7EDA-C7C4-94E4-766A483AFD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94A57F-0A89-E736-C5CB-E8ECD827804A}"/>
              </a:ext>
            </a:extLst>
          </p:cNvPr>
          <p:cNvSpPr>
            <a:spLocks noGrp="1"/>
          </p:cNvSpPr>
          <p:nvPr>
            <p:ph sz="half" idx="13"/>
          </p:nvPr>
        </p:nvSpPr>
        <p:spPr/>
        <p:txBody>
          <a:bodyPr>
            <a:normAutofit lnSpcReduction="10000"/>
          </a:bodyPr>
          <a:lstStyle/>
          <a:p>
            <a:r>
              <a:rPr lang="en-US"/>
              <a:t>Answer 10 (c) continued</a:t>
            </a:r>
          </a:p>
        </p:txBody>
      </p:sp>
      <p:graphicFrame>
        <p:nvGraphicFramePr>
          <p:cNvPr id="2" name="Content Placeholder 5">
            <a:extLst>
              <a:ext uri="{FF2B5EF4-FFF2-40B4-BE49-F238E27FC236}">
                <a16:creationId xmlns:a16="http://schemas.microsoft.com/office/drawing/2014/main" id="{8B5EAB66-4C53-428C-419D-5E1547EFE03E}"/>
              </a:ext>
            </a:extLst>
          </p:cNvPr>
          <p:cNvGraphicFramePr>
            <a:graphicFrameLocks/>
          </p:cNvGraphicFramePr>
          <p:nvPr/>
        </p:nvGraphicFramePr>
        <p:xfrm>
          <a:off x="2628900" y="1981200"/>
          <a:ext cx="6934200" cy="3036157"/>
        </p:xfrm>
        <a:graphic>
          <a:graphicData uri="http://schemas.openxmlformats.org/drawingml/2006/table">
            <a:tbl>
              <a:tblPr firstRow="1" bandRow="1">
                <a:tableStyleId>{5C22544A-7EE6-4342-B048-85BDC9FD1C3A}</a:tableStyleId>
              </a:tblPr>
              <a:tblGrid>
                <a:gridCol w="2256437">
                  <a:extLst>
                    <a:ext uri="{9D8B030D-6E8A-4147-A177-3AD203B41FA5}">
                      <a16:colId xmlns:a16="http://schemas.microsoft.com/office/drawing/2014/main" val="353392603"/>
                    </a:ext>
                  </a:extLst>
                </a:gridCol>
                <a:gridCol w="4677763">
                  <a:extLst>
                    <a:ext uri="{9D8B030D-6E8A-4147-A177-3AD203B41FA5}">
                      <a16:colId xmlns:a16="http://schemas.microsoft.com/office/drawing/2014/main" val="815586114"/>
                    </a:ext>
                  </a:extLst>
                </a:gridCol>
              </a:tblGrid>
              <a:tr h="413163">
                <a:tc>
                  <a:txBody>
                    <a:bodyPr/>
                    <a:lstStyle/>
                    <a:p>
                      <a:pPr algn="ctr"/>
                      <a:r>
                        <a:rPr lang="en-US" sz="2400"/>
                        <a:t>FISCAL YEAR</a:t>
                      </a:r>
                    </a:p>
                  </a:txBody>
                  <a:tcPr anchor="ctr"/>
                </a:tc>
                <a:tc>
                  <a:txBody>
                    <a:bodyPr/>
                    <a:lstStyle/>
                    <a:p>
                      <a:pPr algn="ctr"/>
                      <a:r>
                        <a:rPr lang="en-US" sz="2400"/>
                        <a:t>ADDRESS</a:t>
                      </a:r>
                    </a:p>
                  </a:txBody>
                  <a:tcPr anchor="ctr"/>
                </a:tc>
                <a:extLst>
                  <a:ext uri="{0D108BD9-81ED-4DB2-BD59-A6C34878D82A}">
                    <a16:rowId xmlns:a16="http://schemas.microsoft.com/office/drawing/2014/main" val="1155071769"/>
                  </a:ext>
                </a:extLst>
              </a:tr>
              <a:tr h="386678">
                <a:tc row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t>2025</a:t>
                      </a: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2130/2132 N MARKET STREET</a:t>
                      </a:r>
                    </a:p>
                  </a:txBody>
                  <a:tcPr marL="9525" marR="9525" marT="9525" marB="0" anchor="ctr"/>
                </a:tc>
                <a:extLst>
                  <a:ext uri="{0D108BD9-81ED-4DB2-BD59-A6C34878D82A}">
                    <a16:rowId xmlns:a16="http://schemas.microsoft.com/office/drawing/2014/main" val="1434484379"/>
                  </a:ext>
                </a:extLst>
              </a:tr>
              <a:tr h="386678">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611 &amp; 613 W 7TH STREET</a:t>
                      </a:r>
                    </a:p>
                  </a:txBody>
                  <a:tcPr marL="9525" marR="9525" marT="9525" marB="0" anchor="ctr"/>
                </a:tc>
                <a:extLst>
                  <a:ext uri="{0D108BD9-81ED-4DB2-BD59-A6C34878D82A}">
                    <a16:rowId xmlns:a16="http://schemas.microsoft.com/office/drawing/2014/main" val="3428993172"/>
                  </a:ext>
                </a:extLst>
              </a:tr>
              <a:tr h="645567">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1100-1102 A ST &amp; 402 TOWNSEND ST</a:t>
                      </a:r>
                    </a:p>
                  </a:txBody>
                  <a:tcPr marL="9525" marR="9525" marT="9525" marB="0" anchor="ctr"/>
                </a:tc>
                <a:extLst>
                  <a:ext uri="{0D108BD9-81ED-4DB2-BD59-A6C34878D82A}">
                    <a16:rowId xmlns:a16="http://schemas.microsoft.com/office/drawing/2014/main" val="1286275166"/>
                  </a:ext>
                </a:extLst>
              </a:tr>
              <a:tr h="386678">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912 E 17TH STREET</a:t>
                      </a:r>
                      <a:endParaRPr lang="en-US" sz="2400" kern="1200" baseline="30000">
                        <a:solidFill>
                          <a:schemeClr val="dk1"/>
                        </a:solidFill>
                        <a:latin typeface="+mn-lt"/>
                        <a:ea typeface="+mn-ea"/>
                        <a:cs typeface="+mn-cs"/>
                      </a:endParaRPr>
                    </a:p>
                  </a:txBody>
                  <a:tcPr marL="9525" marR="9525" marT="9525" marB="0" anchor="ctr"/>
                </a:tc>
                <a:extLst>
                  <a:ext uri="{0D108BD9-81ED-4DB2-BD59-A6C34878D82A}">
                    <a16:rowId xmlns:a16="http://schemas.microsoft.com/office/drawing/2014/main" val="1182417832"/>
                  </a:ext>
                </a:extLst>
              </a:tr>
              <a:tr h="386678">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220 N RODNEY STREET</a:t>
                      </a:r>
                    </a:p>
                  </a:txBody>
                  <a:tcPr marL="9525" marR="9525" marT="9525" marB="0" anchor="ctr"/>
                </a:tc>
                <a:extLst>
                  <a:ext uri="{0D108BD9-81ED-4DB2-BD59-A6C34878D82A}">
                    <a16:rowId xmlns:a16="http://schemas.microsoft.com/office/drawing/2014/main" val="1038253545"/>
                  </a:ext>
                </a:extLst>
              </a:tr>
              <a:tr h="386678">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800 W 9TH STREET</a:t>
                      </a:r>
                    </a:p>
                  </a:txBody>
                  <a:tcPr marL="9525" marR="9525" marT="9525" marB="0" anchor="ctr"/>
                </a:tc>
                <a:extLst>
                  <a:ext uri="{0D108BD9-81ED-4DB2-BD59-A6C34878D82A}">
                    <a16:rowId xmlns:a16="http://schemas.microsoft.com/office/drawing/2014/main" val="621658307"/>
                  </a:ext>
                </a:extLst>
              </a:tr>
            </a:tbl>
          </a:graphicData>
        </a:graphic>
      </p:graphicFrame>
    </p:spTree>
    <p:extLst>
      <p:ext uri="{BB962C8B-B14F-4D97-AF65-F5344CB8AC3E}">
        <p14:creationId xmlns:p14="http://schemas.microsoft.com/office/powerpoint/2010/main" val="29928098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ED300-DFDA-1798-79AE-3279768F3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608348-04EB-011E-EA5F-4483766251F1}"/>
              </a:ext>
            </a:extLst>
          </p:cNvPr>
          <p:cNvSpPr>
            <a:spLocks noGrp="1"/>
          </p:cNvSpPr>
          <p:nvPr>
            <p:ph sz="half" idx="13"/>
          </p:nvPr>
        </p:nvSpPr>
        <p:spPr/>
        <p:txBody>
          <a:bodyPr>
            <a:normAutofit lnSpcReduction="10000"/>
          </a:bodyPr>
          <a:lstStyle/>
          <a:p>
            <a:pPr fontAlgn="t"/>
            <a:r>
              <a:rPr lang="en-US">
                <a:solidFill>
                  <a:schemeClr val="dk1"/>
                </a:solidFill>
              </a:rPr>
              <a:t>615 W 9th STREET</a:t>
            </a:r>
            <a:endParaRPr lang="en-US" dirty="0">
              <a:solidFill>
                <a:schemeClr val="dk1"/>
              </a:solidFill>
            </a:endParaRPr>
          </a:p>
        </p:txBody>
      </p:sp>
      <p:grpSp>
        <p:nvGrpSpPr>
          <p:cNvPr id="2" name="Group 1">
            <a:extLst>
              <a:ext uri="{FF2B5EF4-FFF2-40B4-BE49-F238E27FC236}">
                <a16:creationId xmlns:a16="http://schemas.microsoft.com/office/drawing/2014/main" id="{EECF6709-02DE-C18A-6981-1E122C0F607D}"/>
              </a:ext>
            </a:extLst>
          </p:cNvPr>
          <p:cNvGrpSpPr/>
          <p:nvPr/>
        </p:nvGrpSpPr>
        <p:grpSpPr>
          <a:xfrm>
            <a:off x="1104372" y="1677785"/>
            <a:ext cx="9983256" cy="4419600"/>
            <a:chOff x="1104372" y="1662544"/>
            <a:chExt cx="9983256" cy="4419600"/>
          </a:xfrm>
        </p:grpSpPr>
        <p:pic>
          <p:nvPicPr>
            <p:cNvPr id="8" name="Picture 7" descr="The image shows a gray, flat wall with a tree branch hanging down from a neighboring house.&#10;&#10;AI-generated content may be incorrect.">
              <a:extLst>
                <a:ext uri="{FF2B5EF4-FFF2-40B4-BE49-F238E27FC236}">
                  <a16:creationId xmlns:a16="http://schemas.microsoft.com/office/drawing/2014/main" id="{3345525B-7504-4D2E-8B95-D3B649D55C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220478" y="2214994"/>
              <a:ext cx="4419600" cy="3314700"/>
            </a:xfrm>
            <a:prstGeom prst="rect">
              <a:avLst/>
            </a:prstGeom>
          </p:spPr>
        </p:pic>
        <p:pic>
          <p:nvPicPr>
            <p:cNvPr id="10" name="Picture 9">
              <a:extLst>
                <a:ext uri="{FF2B5EF4-FFF2-40B4-BE49-F238E27FC236}">
                  <a16:creationId xmlns:a16="http://schemas.microsoft.com/office/drawing/2014/main" id="{7B304B4B-95D6-B2F8-9F12-CC84B3B48EDF}"/>
                </a:ext>
              </a:extLst>
            </p:cNvPr>
            <p:cNvPicPr>
              <a:picLocks noChangeAspect="1"/>
            </p:cNvPicPr>
            <p:nvPr/>
          </p:nvPicPr>
          <p:blipFill>
            <a:blip r:embed="rId4">
              <a:extLst>
                <a:ext uri="{28A0092B-C50C-407E-A947-70E740481C1C}">
                  <a14:useLocalDpi xmlns:a14="http://schemas.microsoft.com/office/drawing/2010/main" val="0"/>
                </a:ext>
              </a:extLst>
            </a:blip>
            <a:srcRect l="23373" r="22317"/>
            <a:stretch>
              <a:fillRect/>
            </a:stretch>
          </p:blipFill>
          <p:spPr>
            <a:xfrm>
              <a:off x="4495799" y="1662544"/>
              <a:ext cx="3200401" cy="4419599"/>
            </a:xfrm>
            <a:prstGeom prst="rect">
              <a:avLst/>
            </a:prstGeom>
          </p:spPr>
        </p:pic>
        <p:pic>
          <p:nvPicPr>
            <p:cNvPr id="12" name="Picture 11">
              <a:extLst>
                <a:ext uri="{FF2B5EF4-FFF2-40B4-BE49-F238E27FC236}">
                  <a16:creationId xmlns:a16="http://schemas.microsoft.com/office/drawing/2014/main" id="{1870E107-5C9A-1365-1563-64270EDBC3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51922" y="2214995"/>
              <a:ext cx="4419599" cy="3314699"/>
            </a:xfrm>
            <a:prstGeom prst="rect">
              <a:avLst/>
            </a:prstGeom>
          </p:spPr>
        </p:pic>
      </p:grpSp>
    </p:spTree>
    <p:extLst>
      <p:ext uri="{BB962C8B-B14F-4D97-AF65-F5344CB8AC3E}">
        <p14:creationId xmlns:p14="http://schemas.microsoft.com/office/powerpoint/2010/main" val="3030752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F34D9-946D-D617-C25C-397D62734A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2C3F3-631B-A87D-F481-A268E8EDEF3F}"/>
              </a:ext>
            </a:extLst>
          </p:cNvPr>
          <p:cNvSpPr>
            <a:spLocks noGrp="1"/>
          </p:cNvSpPr>
          <p:nvPr>
            <p:ph sz="half" idx="13"/>
          </p:nvPr>
        </p:nvSpPr>
        <p:spPr/>
        <p:txBody>
          <a:bodyPr>
            <a:normAutofit lnSpcReduction="10000"/>
          </a:bodyPr>
          <a:lstStyle/>
          <a:p>
            <a:pPr fontAlgn="t"/>
            <a:r>
              <a:rPr lang="en-US">
                <a:solidFill>
                  <a:schemeClr val="dk1"/>
                </a:solidFill>
              </a:rPr>
              <a:t>808 N MADISON STREET</a:t>
            </a:r>
          </a:p>
        </p:txBody>
      </p:sp>
      <p:pic>
        <p:nvPicPr>
          <p:cNvPr id="4" name="Picture 3">
            <a:extLst>
              <a:ext uri="{FF2B5EF4-FFF2-40B4-BE49-F238E27FC236}">
                <a16:creationId xmlns:a16="http://schemas.microsoft.com/office/drawing/2014/main" id="{70A27581-AA83-A56E-DA6C-8DBB62732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526356" y="2269790"/>
            <a:ext cx="4857955" cy="3643466"/>
          </a:xfrm>
          <a:prstGeom prst="rect">
            <a:avLst/>
          </a:prstGeom>
        </p:spPr>
      </p:pic>
      <p:pic>
        <p:nvPicPr>
          <p:cNvPr id="6" name="Picture 5">
            <a:extLst>
              <a:ext uri="{FF2B5EF4-FFF2-40B4-BE49-F238E27FC236}">
                <a16:creationId xmlns:a16="http://schemas.microsoft.com/office/drawing/2014/main" id="{BEB3935D-1004-AE84-F4EA-6EEF2AD51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1533" y="1676400"/>
            <a:ext cx="3643467" cy="4857956"/>
          </a:xfrm>
          <a:prstGeom prst="rect">
            <a:avLst/>
          </a:prstGeom>
        </p:spPr>
      </p:pic>
    </p:spTree>
    <p:extLst>
      <p:ext uri="{BB962C8B-B14F-4D97-AF65-F5344CB8AC3E}">
        <p14:creationId xmlns:p14="http://schemas.microsoft.com/office/powerpoint/2010/main" val="33431023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901E2-ABD8-EDE8-3BEC-52F241B6B5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B4B00F-80FE-20F3-E6F1-E9800489A9B0}"/>
              </a:ext>
            </a:extLst>
          </p:cNvPr>
          <p:cNvSpPr>
            <a:spLocks noGrp="1"/>
          </p:cNvSpPr>
          <p:nvPr>
            <p:ph sz="half" idx="13"/>
          </p:nvPr>
        </p:nvSpPr>
        <p:spPr/>
        <p:txBody>
          <a:bodyPr>
            <a:normAutofit lnSpcReduction="10000"/>
          </a:bodyPr>
          <a:lstStyle/>
          <a:p>
            <a:pPr fontAlgn="t"/>
            <a:r>
              <a:rPr lang="en-US">
                <a:solidFill>
                  <a:schemeClr val="dk1"/>
                </a:solidFill>
              </a:rPr>
              <a:t>223 S VAN BUREN STREET</a:t>
            </a:r>
          </a:p>
        </p:txBody>
      </p:sp>
      <p:pic>
        <p:nvPicPr>
          <p:cNvPr id="4" name="Picture 3">
            <a:extLst>
              <a:ext uri="{FF2B5EF4-FFF2-40B4-BE49-F238E27FC236}">
                <a16:creationId xmlns:a16="http://schemas.microsoft.com/office/drawing/2014/main" id="{B336D9EA-641E-2ECD-B9ED-7807E82DB0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767016"/>
            <a:ext cx="4648200" cy="3486150"/>
          </a:xfrm>
          <a:prstGeom prst="rect">
            <a:avLst/>
          </a:prstGeom>
        </p:spPr>
      </p:pic>
      <p:pic>
        <p:nvPicPr>
          <p:cNvPr id="5" name="Picture 4" descr="The image shows a partially completed construction site with exposed concrete walls, some rubble, and a clear outline of an unfinished wall.&#10;&#10;AI-generated content may be incorrect.">
            <a:extLst>
              <a:ext uri="{FF2B5EF4-FFF2-40B4-BE49-F238E27FC236}">
                <a16:creationId xmlns:a16="http://schemas.microsoft.com/office/drawing/2014/main" id="{1C6F3D0B-F687-C5E4-9D44-73B6188EAD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1752600"/>
            <a:ext cx="4667421" cy="3500566"/>
          </a:xfrm>
          <a:prstGeom prst="rect">
            <a:avLst/>
          </a:prstGeom>
        </p:spPr>
      </p:pic>
    </p:spTree>
    <p:extLst>
      <p:ext uri="{BB962C8B-B14F-4D97-AF65-F5344CB8AC3E}">
        <p14:creationId xmlns:p14="http://schemas.microsoft.com/office/powerpoint/2010/main" val="668912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DE575-4131-6D12-2858-A1B942C6A1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166AE4-B1D4-FF4C-9FD7-4EB3E0028D94}"/>
              </a:ext>
            </a:extLst>
          </p:cNvPr>
          <p:cNvSpPr>
            <a:spLocks noGrp="1"/>
          </p:cNvSpPr>
          <p:nvPr>
            <p:ph sz="half" idx="13"/>
          </p:nvPr>
        </p:nvSpPr>
        <p:spPr/>
        <p:txBody>
          <a:bodyPr>
            <a:normAutofit lnSpcReduction="10000"/>
          </a:bodyPr>
          <a:lstStyle/>
          <a:p>
            <a:pPr fontAlgn="t"/>
            <a:r>
              <a:rPr lang="en-US">
                <a:solidFill>
                  <a:schemeClr val="dk1"/>
                </a:solidFill>
              </a:rPr>
              <a:t>630 W 9TH STREET</a:t>
            </a:r>
          </a:p>
        </p:txBody>
      </p:sp>
      <p:pic>
        <p:nvPicPr>
          <p:cNvPr id="4" name="Picture 3">
            <a:extLst>
              <a:ext uri="{FF2B5EF4-FFF2-40B4-BE49-F238E27FC236}">
                <a16:creationId xmlns:a16="http://schemas.microsoft.com/office/drawing/2014/main" id="{66328CE8-B26B-D7CF-17F0-6AE66EED84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299" y="1752599"/>
            <a:ext cx="3314701" cy="4419601"/>
          </a:xfrm>
          <a:prstGeom prst="rect">
            <a:avLst/>
          </a:prstGeom>
        </p:spPr>
      </p:pic>
      <p:pic>
        <p:nvPicPr>
          <p:cNvPr id="6" name="Picture 5">
            <a:extLst>
              <a:ext uri="{FF2B5EF4-FFF2-40B4-BE49-F238E27FC236}">
                <a16:creationId xmlns:a16="http://schemas.microsoft.com/office/drawing/2014/main" id="{C9ECF2A8-E82B-8379-9B7A-BD0A2DB01332}"/>
              </a:ext>
            </a:extLst>
          </p:cNvPr>
          <p:cNvPicPr>
            <a:picLocks noChangeAspect="1"/>
          </p:cNvPicPr>
          <p:nvPr/>
        </p:nvPicPr>
        <p:blipFill>
          <a:blip r:embed="rId4"/>
          <a:stretch>
            <a:fillRect/>
          </a:stretch>
        </p:blipFill>
        <p:spPr>
          <a:xfrm>
            <a:off x="6179493" y="1749265"/>
            <a:ext cx="3193107" cy="4422935"/>
          </a:xfrm>
          <a:prstGeom prst="rect">
            <a:avLst/>
          </a:prstGeom>
        </p:spPr>
      </p:pic>
    </p:spTree>
    <p:extLst>
      <p:ext uri="{BB962C8B-B14F-4D97-AF65-F5344CB8AC3E}">
        <p14:creationId xmlns:p14="http://schemas.microsoft.com/office/powerpoint/2010/main" val="629050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53BC5-FAAA-44FF-45E6-A4A4B49BA94B}"/>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51B54A3-D4C9-5EBA-169F-06CBABE68DB8}"/>
              </a:ext>
            </a:extLst>
          </p:cNvPr>
          <p:cNvGraphicFramePr>
            <a:graphicFrameLocks noGrp="1"/>
          </p:cNvGraphicFramePr>
          <p:nvPr>
            <p:ph sz="half" idx="2"/>
          </p:nvPr>
        </p:nvGraphicFramePr>
        <p:xfrm>
          <a:off x="2819400" y="1981200"/>
          <a:ext cx="6553200" cy="3084195"/>
        </p:xfrm>
        <a:graphic>
          <a:graphicData uri="http://schemas.openxmlformats.org/drawingml/2006/table">
            <a:tbl>
              <a:tblPr firstRow="1" bandRow="1">
                <a:tableStyleId>{5C22544A-7EE6-4342-B048-85BDC9FD1C3A}</a:tableStyleId>
              </a:tblPr>
              <a:tblGrid>
                <a:gridCol w="2080639">
                  <a:extLst>
                    <a:ext uri="{9D8B030D-6E8A-4147-A177-3AD203B41FA5}">
                      <a16:colId xmlns:a16="http://schemas.microsoft.com/office/drawing/2014/main" val="353392603"/>
                    </a:ext>
                  </a:extLst>
                </a:gridCol>
                <a:gridCol w="4472561">
                  <a:extLst>
                    <a:ext uri="{9D8B030D-6E8A-4147-A177-3AD203B41FA5}">
                      <a16:colId xmlns:a16="http://schemas.microsoft.com/office/drawing/2014/main" val="815586114"/>
                    </a:ext>
                  </a:extLst>
                </a:gridCol>
              </a:tblGrid>
              <a:tr h="370840">
                <a:tc>
                  <a:txBody>
                    <a:bodyPr/>
                    <a:lstStyle/>
                    <a:p>
                      <a:pPr algn="ctr"/>
                      <a:r>
                        <a:rPr lang="en-US" sz="2400"/>
                        <a:t>FISCAL YEAR</a:t>
                      </a:r>
                    </a:p>
                  </a:txBody>
                  <a:tcPr anchor="ctr"/>
                </a:tc>
                <a:tc>
                  <a:txBody>
                    <a:bodyPr/>
                    <a:lstStyle/>
                    <a:p>
                      <a:pPr algn="ctr"/>
                      <a:r>
                        <a:rPr lang="en-US" sz="2400" dirty="0"/>
                        <a:t>ADDRESS</a:t>
                      </a:r>
                    </a:p>
                  </a:txBody>
                  <a:tcPr anchor="ctr"/>
                </a:tc>
                <a:extLst>
                  <a:ext uri="{0D108BD9-81ED-4DB2-BD59-A6C34878D82A}">
                    <a16:rowId xmlns:a16="http://schemas.microsoft.com/office/drawing/2014/main" val="1155071769"/>
                  </a:ext>
                </a:extLst>
              </a:tr>
              <a:tr h="370840">
                <a:tc row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t>*2026</a:t>
                      </a: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412 W 26TH STREET</a:t>
                      </a:r>
                    </a:p>
                  </a:txBody>
                  <a:tcPr marL="9525" marR="9525" marT="9525" marB="0" anchor="ctr"/>
                </a:tc>
                <a:extLst>
                  <a:ext uri="{0D108BD9-81ED-4DB2-BD59-A6C34878D82A}">
                    <a16:rowId xmlns:a16="http://schemas.microsoft.com/office/drawing/2014/main" val="926843328"/>
                  </a:ext>
                </a:extLst>
              </a:tr>
              <a:tr h="370840">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808 N MADISON STREET</a:t>
                      </a:r>
                    </a:p>
                  </a:txBody>
                  <a:tcPr marL="9525" marR="9525" marT="9525" marB="0" anchor="ctr"/>
                </a:tc>
                <a:extLst>
                  <a:ext uri="{0D108BD9-81ED-4DB2-BD59-A6C34878D82A}">
                    <a16:rowId xmlns:a16="http://schemas.microsoft.com/office/drawing/2014/main" val="1434484379"/>
                  </a:ext>
                </a:extLst>
              </a:tr>
              <a:tr h="370840">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615 W 9TH STREET</a:t>
                      </a:r>
                    </a:p>
                  </a:txBody>
                  <a:tcPr marL="9525" marR="9525" marT="9525" marB="0" anchor="ctr"/>
                </a:tc>
                <a:extLst>
                  <a:ext uri="{0D108BD9-81ED-4DB2-BD59-A6C34878D82A}">
                    <a16:rowId xmlns:a16="http://schemas.microsoft.com/office/drawing/2014/main" val="3428993172"/>
                  </a:ext>
                </a:extLst>
              </a:tr>
              <a:tr h="370840">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504 W 4TH STREET</a:t>
                      </a:r>
                    </a:p>
                  </a:txBody>
                  <a:tcPr marL="9525" marR="9525" marT="9525" marB="0" anchor="ctr"/>
                </a:tc>
                <a:extLst>
                  <a:ext uri="{0D108BD9-81ED-4DB2-BD59-A6C34878D82A}">
                    <a16:rowId xmlns:a16="http://schemas.microsoft.com/office/drawing/2014/main" val="1966044893"/>
                  </a:ext>
                </a:extLst>
              </a:tr>
              <a:tr h="370840">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223 S VAN BUREN STREET</a:t>
                      </a:r>
                    </a:p>
                  </a:txBody>
                  <a:tcPr marL="9525" marR="9525" marT="9525" marB="0" anchor="ctr"/>
                </a:tc>
                <a:extLst>
                  <a:ext uri="{0D108BD9-81ED-4DB2-BD59-A6C34878D82A}">
                    <a16:rowId xmlns:a16="http://schemas.microsoft.com/office/drawing/2014/main" val="1286275166"/>
                  </a:ext>
                </a:extLst>
              </a:tr>
              <a:tr h="370840">
                <a:tc vMerge="1">
                  <a:txBody>
                    <a:bodyPr/>
                    <a:lstStyle/>
                    <a:p>
                      <a:endParaRPr/>
                    </a:p>
                  </a:txBody>
                  <a:tcPr anchor="ctr"/>
                </a:tc>
                <a:tc>
                  <a:txBody>
                    <a:bodyPr/>
                    <a:lstStyle/>
                    <a:p>
                      <a:pPr marL="0" algn="l" defTabSz="914400" rtl="0" eaLnBrk="1" fontAlgn="t" latinLnBrk="0" hangingPunct="1"/>
                      <a:r>
                        <a:rPr lang="en-US" sz="2400" kern="1200">
                          <a:solidFill>
                            <a:schemeClr val="dk1"/>
                          </a:solidFill>
                          <a:latin typeface="+mn-lt"/>
                          <a:ea typeface="+mn-ea"/>
                          <a:cs typeface="+mn-cs"/>
                        </a:rPr>
                        <a:t>630 W 9TH STREET</a:t>
                      </a:r>
                    </a:p>
                  </a:txBody>
                  <a:tcPr marL="9525" marR="9525" marT="9525" marB="0" anchor="ctr"/>
                </a:tc>
                <a:extLst>
                  <a:ext uri="{0D108BD9-81ED-4DB2-BD59-A6C34878D82A}">
                    <a16:rowId xmlns:a16="http://schemas.microsoft.com/office/drawing/2014/main" val="1182417832"/>
                  </a:ext>
                </a:extLst>
              </a:tr>
              <a:tr h="37084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a:p>
                  </a:txBody>
                  <a:tcPr anchor="ctr"/>
                </a:tc>
                <a:tc>
                  <a:txBody>
                    <a:bodyPr/>
                    <a:lstStyle/>
                    <a:p>
                      <a:pPr marL="0" algn="l" defTabSz="914400" rtl="0" eaLnBrk="1" fontAlgn="t" latinLnBrk="0" hangingPunct="1"/>
                      <a:r>
                        <a:rPr lang="en-US" sz="2400" kern="1200" dirty="0">
                          <a:solidFill>
                            <a:schemeClr val="dk1"/>
                          </a:solidFill>
                          <a:latin typeface="+mn-lt"/>
                          <a:ea typeface="+mn-ea"/>
                          <a:cs typeface="+mn-cs"/>
                        </a:rPr>
                        <a:t>1229 LANCASTER AVE</a:t>
                      </a:r>
                    </a:p>
                  </a:txBody>
                  <a:tcPr marL="9525" marR="9525" marT="9525" marB="0" anchor="ctr"/>
                </a:tc>
                <a:extLst>
                  <a:ext uri="{0D108BD9-81ED-4DB2-BD59-A6C34878D82A}">
                    <a16:rowId xmlns:a16="http://schemas.microsoft.com/office/drawing/2014/main" val="1732933890"/>
                  </a:ext>
                </a:extLst>
              </a:tr>
            </a:tbl>
          </a:graphicData>
        </a:graphic>
      </p:graphicFrame>
      <p:sp>
        <p:nvSpPr>
          <p:cNvPr id="3" name="Content Placeholder 2">
            <a:extLst>
              <a:ext uri="{FF2B5EF4-FFF2-40B4-BE49-F238E27FC236}">
                <a16:creationId xmlns:a16="http://schemas.microsoft.com/office/drawing/2014/main" id="{9CD8263E-B6D5-543D-7BA5-4B518EF5AEA1}"/>
              </a:ext>
            </a:extLst>
          </p:cNvPr>
          <p:cNvSpPr>
            <a:spLocks noGrp="1"/>
          </p:cNvSpPr>
          <p:nvPr>
            <p:ph sz="half" idx="13"/>
          </p:nvPr>
        </p:nvSpPr>
        <p:spPr/>
        <p:txBody>
          <a:bodyPr>
            <a:normAutofit lnSpcReduction="10000"/>
          </a:bodyPr>
          <a:lstStyle/>
          <a:p>
            <a:r>
              <a:rPr lang="en-US"/>
              <a:t>Answer 10 (c) continued</a:t>
            </a:r>
          </a:p>
        </p:txBody>
      </p:sp>
    </p:spTree>
    <p:extLst>
      <p:ext uri="{BB962C8B-B14F-4D97-AF65-F5344CB8AC3E}">
        <p14:creationId xmlns:p14="http://schemas.microsoft.com/office/powerpoint/2010/main" val="1861659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7303F-8635-D5F1-3B2B-B16A2FF2C3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CAE9C7-E016-FB55-412E-2358CBC5228A}"/>
              </a:ext>
            </a:extLst>
          </p:cNvPr>
          <p:cNvSpPr>
            <a:spLocks noGrp="1"/>
          </p:cNvSpPr>
          <p:nvPr>
            <p:ph sz="half" idx="13"/>
          </p:nvPr>
        </p:nvSpPr>
        <p:spPr/>
        <p:txBody>
          <a:bodyPr>
            <a:normAutofit lnSpcReduction="10000"/>
          </a:bodyPr>
          <a:lstStyle/>
          <a:p>
            <a:pPr fontAlgn="t"/>
            <a:r>
              <a:rPr lang="en-US" dirty="0">
                <a:solidFill>
                  <a:schemeClr val="dk1"/>
                </a:solidFill>
              </a:rPr>
              <a:t>401 S HEALD STREET</a:t>
            </a:r>
          </a:p>
        </p:txBody>
      </p:sp>
      <p:grpSp>
        <p:nvGrpSpPr>
          <p:cNvPr id="15" name="Group 14">
            <a:extLst>
              <a:ext uri="{FF2B5EF4-FFF2-40B4-BE49-F238E27FC236}">
                <a16:creationId xmlns:a16="http://schemas.microsoft.com/office/drawing/2014/main" id="{17C426FD-404F-B857-BADC-8A2C5105F19E}"/>
              </a:ext>
            </a:extLst>
          </p:cNvPr>
          <p:cNvGrpSpPr/>
          <p:nvPr/>
        </p:nvGrpSpPr>
        <p:grpSpPr>
          <a:xfrm>
            <a:off x="1752600" y="2209799"/>
            <a:ext cx="8345430" cy="3604573"/>
            <a:chOff x="1524000" y="2209799"/>
            <a:chExt cx="8345430" cy="3604573"/>
          </a:xfrm>
        </p:grpSpPr>
        <p:pic>
          <p:nvPicPr>
            <p:cNvPr id="12" name="Picture 11" descr="The image shows a partially collapsed, disheveled house with exposed wooden beams and scattered debris.&#10;&#10;AI-generated content may be incorrect.">
              <a:extLst>
                <a:ext uri="{FF2B5EF4-FFF2-40B4-BE49-F238E27FC236}">
                  <a16:creationId xmlns:a16="http://schemas.microsoft.com/office/drawing/2014/main" id="{72C21542-EEE2-B2D9-E2D3-52C38A157CE7}"/>
                </a:ext>
              </a:extLst>
            </p:cNvPr>
            <p:cNvPicPr>
              <a:picLocks noChangeAspect="1"/>
            </p:cNvPicPr>
            <p:nvPr/>
          </p:nvPicPr>
          <p:blipFill>
            <a:blip r:embed="rId3"/>
            <a:stretch>
              <a:fillRect/>
            </a:stretch>
          </p:blipFill>
          <p:spPr>
            <a:xfrm>
              <a:off x="1524000" y="2209800"/>
              <a:ext cx="4656223" cy="3604572"/>
            </a:xfrm>
            <a:prstGeom prst="rect">
              <a:avLst/>
            </a:prstGeom>
          </p:spPr>
        </p:pic>
        <p:pic>
          <p:nvPicPr>
            <p:cNvPr id="14" name="Picture 13" descr="The image shows a street scene with construction signs, a house with a damaged roof, and a car parked in front, suggesting a temporary closure or repair.&#10;&#10;AI-generated content may be incorrect.">
              <a:extLst>
                <a:ext uri="{FF2B5EF4-FFF2-40B4-BE49-F238E27FC236}">
                  <a16:creationId xmlns:a16="http://schemas.microsoft.com/office/drawing/2014/main" id="{31D88271-D1B3-E2F7-31FE-C61490D00249}"/>
                </a:ext>
              </a:extLst>
            </p:cNvPr>
            <p:cNvPicPr>
              <a:picLocks noChangeAspect="1"/>
            </p:cNvPicPr>
            <p:nvPr/>
          </p:nvPicPr>
          <p:blipFill>
            <a:blip r:embed="rId4">
              <a:extLst>
                <a:ext uri="{28A0092B-C50C-407E-A947-70E740481C1C}">
                  <a14:useLocalDpi xmlns:a14="http://schemas.microsoft.com/office/drawing/2010/main" val="0"/>
                </a:ext>
              </a:extLst>
            </a:blip>
            <a:srcRect l="14815" t="12222" r="20000" b="39112"/>
            <a:stretch>
              <a:fillRect/>
            </a:stretch>
          </p:blipFill>
          <p:spPr>
            <a:xfrm>
              <a:off x="6248400" y="2209799"/>
              <a:ext cx="3621030" cy="3604571"/>
            </a:xfrm>
            <a:prstGeom prst="rect">
              <a:avLst/>
            </a:prstGeom>
          </p:spPr>
        </p:pic>
      </p:grpSp>
      <p:sp>
        <p:nvSpPr>
          <p:cNvPr id="16" name="Content Placeholder 2">
            <a:extLst>
              <a:ext uri="{FF2B5EF4-FFF2-40B4-BE49-F238E27FC236}">
                <a16:creationId xmlns:a16="http://schemas.microsoft.com/office/drawing/2014/main" id="{9EBF5B69-F225-9B5C-200D-748BA1F71B32}"/>
              </a:ext>
            </a:extLst>
          </p:cNvPr>
          <p:cNvSpPr txBox="1">
            <a:spLocks/>
          </p:cNvSpPr>
          <p:nvPr/>
        </p:nvSpPr>
        <p:spPr>
          <a:xfrm>
            <a:off x="3962400" y="5943600"/>
            <a:ext cx="4015658" cy="4738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*POTENTIAL DEMOLITION</a:t>
            </a:r>
          </a:p>
        </p:txBody>
      </p:sp>
    </p:spTree>
    <p:extLst>
      <p:ext uri="{BB962C8B-B14F-4D97-AF65-F5344CB8AC3E}">
        <p14:creationId xmlns:p14="http://schemas.microsoft.com/office/powerpoint/2010/main" val="285830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47949-A834-FE18-8F99-FC1C3400EB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4F394D-4070-F60D-F339-0B21DA00B3DC}"/>
              </a:ext>
            </a:extLst>
          </p:cNvPr>
          <p:cNvSpPr>
            <a:spLocks noGrp="1"/>
          </p:cNvSpPr>
          <p:nvPr>
            <p:ph sz="half" idx="13"/>
          </p:nvPr>
        </p:nvSpPr>
        <p:spPr>
          <a:xfrm>
            <a:off x="188911" y="1188720"/>
            <a:ext cx="7895546" cy="473825"/>
          </a:xfrm>
        </p:spPr>
        <p:txBody>
          <a:bodyPr>
            <a:normAutofit lnSpcReduction="10000"/>
          </a:bodyPr>
          <a:lstStyle/>
          <a:p>
            <a:pPr fontAlgn="t"/>
            <a:r>
              <a:rPr lang="en-US" dirty="0">
                <a:solidFill>
                  <a:schemeClr val="dk1"/>
                </a:solidFill>
              </a:rPr>
              <a:t>409 WASHINGTON STREET</a:t>
            </a:r>
          </a:p>
        </p:txBody>
      </p:sp>
      <p:pic>
        <p:nvPicPr>
          <p:cNvPr id="4" name="Picture 3" descr="The image shows a heavily damaged, blackened house with debris and wood scattered around, suggesting a fire or disaster.&#10;&#10;AI-generated content may be incorrect.">
            <a:extLst>
              <a:ext uri="{FF2B5EF4-FFF2-40B4-BE49-F238E27FC236}">
                <a16:creationId xmlns:a16="http://schemas.microsoft.com/office/drawing/2014/main" id="{3376B796-33CE-17DB-4611-63793AEF77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07533" y="2255828"/>
            <a:ext cx="4131121" cy="3098341"/>
          </a:xfrm>
          <a:prstGeom prst="rect">
            <a:avLst/>
          </a:prstGeom>
        </p:spPr>
      </p:pic>
      <p:pic>
        <p:nvPicPr>
          <p:cNvPr id="6" name="Picture 5" descr="The image shows a weathered red brick house with peeling paint, climbing vines on the side, and a single, dusty window with a grimy, unkempt appearance.&#10;&#10;AI-generated content may be incorrect.">
            <a:extLst>
              <a:ext uri="{FF2B5EF4-FFF2-40B4-BE49-F238E27FC236}">
                <a16:creationId xmlns:a16="http://schemas.microsoft.com/office/drawing/2014/main" id="{D17DFDBC-EC04-481C-87F6-9750819B49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901297" y="2252457"/>
            <a:ext cx="4134975" cy="3101231"/>
          </a:xfrm>
          <a:prstGeom prst="rect">
            <a:avLst/>
          </a:prstGeom>
        </p:spPr>
      </p:pic>
      <p:pic>
        <p:nvPicPr>
          <p:cNvPr id="8" name="Picture 7" descr="The image shows an urban street scene with a red brick building, a fire escape ladder, and a notice sign on the door.&#10;&#10;AI-generated content may be incorrect.">
            <a:extLst>
              <a:ext uri="{FF2B5EF4-FFF2-40B4-BE49-F238E27FC236}">
                <a16:creationId xmlns:a16="http://schemas.microsoft.com/office/drawing/2014/main" id="{27E7E190-8F07-3319-2A01-5FEE8CAF1A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098433" y="2252456"/>
            <a:ext cx="4134974" cy="3101230"/>
          </a:xfrm>
          <a:prstGeom prst="rect">
            <a:avLst/>
          </a:prstGeom>
        </p:spPr>
      </p:pic>
      <p:sp>
        <p:nvSpPr>
          <p:cNvPr id="10" name="Content Placeholder 2">
            <a:extLst>
              <a:ext uri="{FF2B5EF4-FFF2-40B4-BE49-F238E27FC236}">
                <a16:creationId xmlns:a16="http://schemas.microsoft.com/office/drawing/2014/main" id="{1E5E1747-AD8C-9076-04B6-FF96068E3F6C}"/>
              </a:ext>
            </a:extLst>
          </p:cNvPr>
          <p:cNvSpPr txBox="1">
            <a:spLocks/>
          </p:cNvSpPr>
          <p:nvPr/>
        </p:nvSpPr>
        <p:spPr>
          <a:xfrm>
            <a:off x="3962400" y="5943600"/>
            <a:ext cx="4015658" cy="4738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*POTENTIAL DEMOLITION</a:t>
            </a:r>
          </a:p>
        </p:txBody>
      </p:sp>
    </p:spTree>
    <p:extLst>
      <p:ext uri="{BB962C8B-B14F-4D97-AF65-F5344CB8AC3E}">
        <p14:creationId xmlns:p14="http://schemas.microsoft.com/office/powerpoint/2010/main" val="2332799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AF3A3-B066-2EEE-7AA7-EDAB51FD10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E4097-EA73-7572-49A8-5A4492B33518}"/>
              </a:ext>
            </a:extLst>
          </p:cNvPr>
          <p:cNvSpPr>
            <a:spLocks noGrp="1"/>
          </p:cNvSpPr>
          <p:nvPr>
            <p:ph sz="half" idx="13"/>
          </p:nvPr>
        </p:nvSpPr>
        <p:spPr>
          <a:xfrm>
            <a:off x="188911" y="1188720"/>
            <a:ext cx="7895546" cy="473825"/>
          </a:xfrm>
        </p:spPr>
        <p:txBody>
          <a:bodyPr>
            <a:normAutofit lnSpcReduction="10000"/>
          </a:bodyPr>
          <a:lstStyle/>
          <a:p>
            <a:pPr fontAlgn="t"/>
            <a:r>
              <a:rPr lang="en-US">
                <a:solidFill>
                  <a:schemeClr val="dk1"/>
                </a:solidFill>
              </a:rPr>
              <a:t>319 E THIRTEENTH STREET</a:t>
            </a:r>
          </a:p>
        </p:txBody>
      </p:sp>
      <p:sp>
        <p:nvSpPr>
          <p:cNvPr id="8" name="Content Placeholder 2">
            <a:extLst>
              <a:ext uri="{FF2B5EF4-FFF2-40B4-BE49-F238E27FC236}">
                <a16:creationId xmlns:a16="http://schemas.microsoft.com/office/drawing/2014/main" id="{2BD16EC2-DA31-3234-7D0A-B87C0877F140}"/>
              </a:ext>
            </a:extLst>
          </p:cNvPr>
          <p:cNvSpPr txBox="1">
            <a:spLocks/>
          </p:cNvSpPr>
          <p:nvPr/>
        </p:nvSpPr>
        <p:spPr>
          <a:xfrm>
            <a:off x="3962400" y="5943600"/>
            <a:ext cx="4015658" cy="4738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*POTENTIAL DEMOLITION</a:t>
            </a:r>
          </a:p>
        </p:txBody>
      </p:sp>
      <p:pic>
        <p:nvPicPr>
          <p:cNvPr id="10" name="Picture 9" descr="The image shows a wooden ladder leaning against a brick wall, with construction materials and tools scattered around.&#10;&#10;AI-generated content may be incorrect.">
            <a:extLst>
              <a:ext uri="{FF2B5EF4-FFF2-40B4-BE49-F238E27FC236}">
                <a16:creationId xmlns:a16="http://schemas.microsoft.com/office/drawing/2014/main" id="{437AC4B5-FD2F-88D2-856C-DF49CD773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34615" y="2242183"/>
            <a:ext cx="3916681" cy="2937511"/>
          </a:xfrm>
          <a:prstGeom prst="rect">
            <a:avLst/>
          </a:prstGeom>
        </p:spPr>
      </p:pic>
      <p:pic>
        <p:nvPicPr>
          <p:cNvPr id="12" name="Picture 11" descr="DO NOT ENTER,&#10;&#10;AI-generated content may be incorrect.">
            <a:extLst>
              <a:ext uri="{FF2B5EF4-FFF2-40B4-BE49-F238E27FC236}">
                <a16:creationId xmlns:a16="http://schemas.microsoft.com/office/drawing/2014/main" id="{D154315C-D888-3C9F-1913-A34D247353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0290" y="1752600"/>
            <a:ext cx="2937510" cy="3916680"/>
          </a:xfrm>
          <a:prstGeom prst="rect">
            <a:avLst/>
          </a:prstGeom>
        </p:spPr>
      </p:pic>
    </p:spTree>
    <p:extLst>
      <p:ext uri="{BB962C8B-B14F-4D97-AF65-F5344CB8AC3E}">
        <p14:creationId xmlns:p14="http://schemas.microsoft.com/office/powerpoint/2010/main" val="1716784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D7452-9BB7-1718-389F-8D0B4B18886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523EE9-1192-541B-124F-D2FF4AAA1728}"/>
              </a:ext>
            </a:extLst>
          </p:cNvPr>
          <p:cNvSpPr>
            <a:spLocks noGrp="1"/>
          </p:cNvSpPr>
          <p:nvPr>
            <p:ph sz="half" idx="2"/>
          </p:nvPr>
        </p:nvSpPr>
        <p:spPr>
          <a:xfrm>
            <a:off x="609600" y="1752600"/>
            <a:ext cx="10859267" cy="4531822"/>
          </a:xfrm>
        </p:spPr>
        <p:txBody>
          <a:bodyPr>
            <a:normAutofit/>
          </a:bodyPr>
          <a:lstStyle/>
          <a:p>
            <a:pPr marL="0" indent="0">
              <a:buNone/>
            </a:pPr>
            <a:r>
              <a:rPr lang="en-US" sz="2400" b="0"/>
              <a:t>Please share the planned use for </a:t>
            </a:r>
            <a:r>
              <a:rPr lang="en-US" sz="2400" u="sng"/>
              <a:t>$124K </a:t>
            </a:r>
            <a:r>
              <a:rPr lang="en-US" sz="2400" b="0"/>
              <a:t>for Technology Request.</a:t>
            </a:r>
          </a:p>
          <a:p>
            <a:pPr marL="0" indent="0" algn="r">
              <a:buNone/>
            </a:pPr>
            <a:endParaRPr lang="en-US" sz="2400" b="0"/>
          </a:p>
          <a:p>
            <a:pPr marL="914400" lvl="1" indent="-457200">
              <a:buFont typeface="+mj-lt"/>
              <a:buAutoNum type="alphaLcPeriod"/>
            </a:pPr>
            <a:r>
              <a:rPr lang="en-US" b="0"/>
              <a:t>Salesforce Software, Forerunner Software.</a:t>
            </a:r>
          </a:p>
          <a:p>
            <a:pPr marL="914400" lvl="1" indent="-457200">
              <a:buFont typeface="+mj-lt"/>
              <a:buAutoNum type="alphaLcPeriod"/>
            </a:pPr>
            <a:r>
              <a:rPr lang="en-US" b="0"/>
              <a:t>Share if there are adequate funding and resources for training, inclusive of GIS certification, etc.</a:t>
            </a:r>
          </a:p>
        </p:txBody>
      </p:sp>
      <p:sp>
        <p:nvSpPr>
          <p:cNvPr id="3" name="Content Placeholder 2">
            <a:extLst>
              <a:ext uri="{FF2B5EF4-FFF2-40B4-BE49-F238E27FC236}">
                <a16:creationId xmlns:a16="http://schemas.microsoft.com/office/drawing/2014/main" id="{C9F0733D-3F14-F454-88F7-9B3EB55210EC}"/>
              </a:ext>
            </a:extLst>
          </p:cNvPr>
          <p:cNvSpPr>
            <a:spLocks noGrp="1"/>
          </p:cNvSpPr>
          <p:nvPr>
            <p:ph sz="half" idx="13"/>
          </p:nvPr>
        </p:nvSpPr>
        <p:spPr>
          <a:xfrm>
            <a:off x="609600" y="1278775"/>
            <a:ext cx="4934479" cy="473825"/>
          </a:xfrm>
        </p:spPr>
        <p:txBody>
          <a:bodyPr>
            <a:normAutofit lnSpcReduction="10000"/>
          </a:bodyPr>
          <a:lstStyle/>
          <a:p>
            <a:r>
              <a:rPr lang="en-US"/>
              <a:t>Question 11</a:t>
            </a:r>
          </a:p>
        </p:txBody>
      </p:sp>
    </p:spTree>
    <p:extLst>
      <p:ext uri="{BB962C8B-B14F-4D97-AF65-F5344CB8AC3E}">
        <p14:creationId xmlns:p14="http://schemas.microsoft.com/office/powerpoint/2010/main" val="1268927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4FF46-8A36-B06B-77D0-6EF74AEC4C6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B205FA-7E0B-D148-D52C-6EF6D31238B2}"/>
              </a:ext>
            </a:extLst>
          </p:cNvPr>
          <p:cNvSpPr>
            <a:spLocks noGrp="1"/>
          </p:cNvSpPr>
          <p:nvPr>
            <p:ph sz="half" idx="2"/>
          </p:nvPr>
        </p:nvSpPr>
        <p:spPr>
          <a:xfrm>
            <a:off x="602456" y="1758878"/>
            <a:ext cx="10859267" cy="4778749"/>
          </a:xfrm>
        </p:spPr>
        <p:txBody>
          <a:bodyPr>
            <a:normAutofit/>
          </a:bodyPr>
          <a:lstStyle/>
          <a:p>
            <a:r>
              <a:rPr lang="en-US" sz="2400" b="0" dirty="0"/>
              <a:t>Salesforce - $100,000</a:t>
            </a:r>
          </a:p>
          <a:p>
            <a:r>
              <a:rPr lang="en-US" sz="2400" b="0" dirty="0"/>
              <a:t>Establishes a functional inspection and enforcement platform to manage daily operations.</a:t>
            </a:r>
          </a:p>
          <a:p>
            <a:pPr fontAlgn="ctr"/>
            <a:r>
              <a:rPr lang="en-US" sz="2400" b="0" dirty="0"/>
              <a:t>Enables real-time tracking of inspections, violations, and permit status</a:t>
            </a:r>
          </a:p>
          <a:p>
            <a:pPr fontAlgn="ctr"/>
            <a:r>
              <a:rPr lang="en-US" sz="2400" b="0" dirty="0"/>
              <a:t>Supports integration with Munis, improving efficiency and reducing manual processes</a:t>
            </a:r>
          </a:p>
          <a:p>
            <a:pPr fontAlgn="ctr"/>
            <a:r>
              <a:rPr lang="en-US" sz="2400" b="0" dirty="0"/>
              <a:t>Creates the foundation to transition to a comprehensive permitting and inspection system</a:t>
            </a:r>
          </a:p>
        </p:txBody>
      </p:sp>
      <p:sp>
        <p:nvSpPr>
          <p:cNvPr id="3" name="Content Placeholder 2">
            <a:extLst>
              <a:ext uri="{FF2B5EF4-FFF2-40B4-BE49-F238E27FC236}">
                <a16:creationId xmlns:a16="http://schemas.microsoft.com/office/drawing/2014/main" id="{9D3C04A2-CAD7-0BA5-7E55-028022524BBC}"/>
              </a:ext>
            </a:extLst>
          </p:cNvPr>
          <p:cNvSpPr>
            <a:spLocks noGrp="1"/>
          </p:cNvSpPr>
          <p:nvPr>
            <p:ph sz="half" idx="13"/>
          </p:nvPr>
        </p:nvSpPr>
        <p:spPr>
          <a:xfrm>
            <a:off x="609600" y="1250200"/>
            <a:ext cx="4934479" cy="473825"/>
          </a:xfrm>
        </p:spPr>
        <p:txBody>
          <a:bodyPr>
            <a:normAutofit lnSpcReduction="10000"/>
          </a:bodyPr>
          <a:lstStyle/>
          <a:p>
            <a:r>
              <a:rPr lang="en-US"/>
              <a:t>Answer 11(a)</a:t>
            </a:r>
          </a:p>
        </p:txBody>
      </p:sp>
    </p:spTree>
    <p:extLst>
      <p:ext uri="{BB962C8B-B14F-4D97-AF65-F5344CB8AC3E}">
        <p14:creationId xmlns:p14="http://schemas.microsoft.com/office/powerpoint/2010/main" val="585604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34602-E755-BB8E-D53B-B6FA6E50949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04E7CF-C61D-F903-762B-ED540E057950}"/>
              </a:ext>
            </a:extLst>
          </p:cNvPr>
          <p:cNvSpPr>
            <a:spLocks noGrp="1"/>
          </p:cNvSpPr>
          <p:nvPr>
            <p:ph sz="half" idx="2"/>
          </p:nvPr>
        </p:nvSpPr>
        <p:spPr>
          <a:xfrm>
            <a:off x="602456" y="1758878"/>
            <a:ext cx="10859267" cy="4778749"/>
          </a:xfrm>
        </p:spPr>
        <p:txBody>
          <a:bodyPr>
            <a:normAutofit/>
          </a:bodyPr>
          <a:lstStyle/>
          <a:p>
            <a:pPr marL="0" indent="0">
              <a:buNone/>
            </a:pPr>
            <a:r>
              <a:rPr lang="en-US" sz="2400" b="0" dirty="0"/>
              <a:t>Forerunner - $24,000</a:t>
            </a:r>
          </a:p>
          <a:p>
            <a:r>
              <a:rPr lang="en-US" sz="2400" b="0" dirty="0"/>
              <a:t>Ensures compliance with FEMA and CRS (Community Rating System) requirements</a:t>
            </a:r>
          </a:p>
          <a:p>
            <a:r>
              <a:rPr lang="en-US" sz="2400" b="0" dirty="0"/>
              <a:t>Protects the City's existing flood insurance discounts for residents</a:t>
            </a:r>
          </a:p>
          <a:p>
            <a:r>
              <a:rPr lang="en-US" sz="2400" b="0" dirty="0"/>
              <a:t>Positions the City to gain approx. 900 additional CRS credit points, increasing savings for City residents</a:t>
            </a:r>
          </a:p>
        </p:txBody>
      </p:sp>
      <p:sp>
        <p:nvSpPr>
          <p:cNvPr id="3" name="Content Placeholder 2">
            <a:extLst>
              <a:ext uri="{FF2B5EF4-FFF2-40B4-BE49-F238E27FC236}">
                <a16:creationId xmlns:a16="http://schemas.microsoft.com/office/drawing/2014/main" id="{FF504DF8-8F77-9EE6-41F8-C65EDB1CFC02}"/>
              </a:ext>
            </a:extLst>
          </p:cNvPr>
          <p:cNvSpPr>
            <a:spLocks noGrp="1"/>
          </p:cNvSpPr>
          <p:nvPr>
            <p:ph sz="half" idx="13"/>
          </p:nvPr>
        </p:nvSpPr>
        <p:spPr>
          <a:xfrm>
            <a:off x="609600" y="1250200"/>
            <a:ext cx="4934479" cy="473825"/>
          </a:xfrm>
        </p:spPr>
        <p:txBody>
          <a:bodyPr>
            <a:normAutofit lnSpcReduction="10000"/>
          </a:bodyPr>
          <a:lstStyle/>
          <a:p>
            <a:r>
              <a:rPr lang="en-US" dirty="0"/>
              <a:t>Answer 11(a) continued</a:t>
            </a:r>
          </a:p>
        </p:txBody>
      </p:sp>
    </p:spTree>
    <p:extLst>
      <p:ext uri="{BB962C8B-B14F-4D97-AF65-F5344CB8AC3E}">
        <p14:creationId xmlns:p14="http://schemas.microsoft.com/office/powerpoint/2010/main" val="35723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97E20-B403-8637-5D11-28AB1AE07D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17C8A3-ED3A-6E83-7D35-C720C5211539}"/>
              </a:ext>
            </a:extLst>
          </p:cNvPr>
          <p:cNvSpPr>
            <a:spLocks noGrp="1"/>
          </p:cNvSpPr>
          <p:nvPr>
            <p:ph sz="half" idx="2"/>
          </p:nvPr>
        </p:nvSpPr>
        <p:spPr>
          <a:xfrm>
            <a:off x="609600" y="1752600"/>
            <a:ext cx="10859267" cy="4778749"/>
          </a:xfrm>
        </p:spPr>
        <p:txBody>
          <a:bodyPr>
            <a:normAutofit/>
          </a:bodyPr>
          <a:lstStyle/>
          <a:p>
            <a:pPr marL="0" indent="0">
              <a:buNone/>
            </a:pPr>
            <a:r>
              <a:rPr lang="en-US" sz="2400" b="0"/>
              <a:t>Additional Training and Certifications are not specifically included. However, department staff have working knowledge of GIS platforms. Cross-training opportunities are utilized to grow the department’s ability to support in-house analysis.</a:t>
            </a:r>
          </a:p>
        </p:txBody>
      </p:sp>
      <p:sp>
        <p:nvSpPr>
          <p:cNvPr id="3" name="Content Placeholder 2">
            <a:extLst>
              <a:ext uri="{FF2B5EF4-FFF2-40B4-BE49-F238E27FC236}">
                <a16:creationId xmlns:a16="http://schemas.microsoft.com/office/drawing/2014/main" id="{1C5E0E90-9219-5112-F76B-0FF6A40EFD30}"/>
              </a:ext>
            </a:extLst>
          </p:cNvPr>
          <p:cNvSpPr>
            <a:spLocks noGrp="1"/>
          </p:cNvSpPr>
          <p:nvPr>
            <p:ph sz="half" idx="13"/>
          </p:nvPr>
        </p:nvSpPr>
        <p:spPr>
          <a:xfrm>
            <a:off x="609600" y="1278775"/>
            <a:ext cx="4934479" cy="473825"/>
          </a:xfrm>
        </p:spPr>
        <p:txBody>
          <a:bodyPr>
            <a:normAutofit lnSpcReduction="10000"/>
          </a:bodyPr>
          <a:lstStyle/>
          <a:p>
            <a:r>
              <a:rPr lang="en-US"/>
              <a:t>Answer 11(b)</a:t>
            </a:r>
          </a:p>
        </p:txBody>
      </p:sp>
    </p:spTree>
    <p:extLst>
      <p:ext uri="{BB962C8B-B14F-4D97-AF65-F5344CB8AC3E}">
        <p14:creationId xmlns:p14="http://schemas.microsoft.com/office/powerpoint/2010/main" val="4145035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67FDF-C517-C911-D1CB-7A4ED636D96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D7B193-F7DE-6860-5E4A-90FB366E235E}"/>
              </a:ext>
            </a:extLst>
          </p:cNvPr>
          <p:cNvSpPr>
            <a:spLocks noGrp="1"/>
          </p:cNvSpPr>
          <p:nvPr>
            <p:ph sz="half" idx="2"/>
          </p:nvPr>
        </p:nvSpPr>
        <p:spPr>
          <a:xfrm>
            <a:off x="609600" y="1774031"/>
            <a:ext cx="10173456" cy="4778749"/>
          </a:xfrm>
        </p:spPr>
        <p:txBody>
          <a:bodyPr/>
          <a:lstStyle/>
          <a:p>
            <a:pPr marL="0" marR="0" lvl="0" indent="0">
              <a:lnSpc>
                <a:spcPct val="87121"/>
              </a:lnSpc>
              <a:spcBef>
                <a:spcPts val="0"/>
              </a:spcBef>
              <a:spcAft>
                <a:spcPts val="0"/>
              </a:spcAft>
              <a:buNone/>
              <a:tabLst>
                <a:tab pos="520700" algn="l"/>
              </a:tabLst>
            </a:pPr>
            <a:r>
              <a:rPr lang="en-US" sz="2400" b="0" spc="0">
                <a:effectLst/>
                <a:ea typeface="Times New Roman" panose="02020603050405020304" pitchFamily="18" charset="0"/>
              </a:rPr>
              <a:t>Provide an update on capital funds available for each of </a:t>
            </a:r>
            <a:r>
              <a:rPr lang="en-US" sz="2400" b="0">
                <a:ea typeface="Times New Roman" panose="02020603050405020304" pitchFamily="18" charset="0"/>
              </a:rPr>
              <a:t>the Neighborhood</a:t>
            </a:r>
            <a:r>
              <a:rPr lang="en-US" sz="2400" b="0">
                <a:ea typeface="Times New Roman" panose="02020603050405020304" pitchFamily="18" charset="0"/>
                <a:cs typeface="Calibri" panose="020F0502020204030204"/>
              </a:rPr>
              <a:t> </a:t>
            </a:r>
            <a:r>
              <a:rPr lang="en-US" sz="2400" b="0">
                <a:ea typeface="Times New Roman" panose="02020603050405020304" pitchFamily="18" charset="0"/>
              </a:rPr>
              <a:t>Planning Councils (per NPC, per capital budget)</a:t>
            </a:r>
            <a:r>
              <a:rPr lang="en-US" sz="2400" b="0" spc="-10">
                <a:effectLst/>
                <a:ea typeface="Times New Roman" panose="02020603050405020304" pitchFamily="18" charset="0"/>
              </a:rPr>
              <a:t>.</a:t>
            </a:r>
            <a:endParaRPr lang="en-US" sz="2400" b="0" spc="-10">
              <a:effectLst/>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endParaRPr lang="en-US" sz="2400" b="0" spc="-10">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endParaRPr lang="en-US" sz="2400" b="0" spc="0">
              <a:effectLst/>
              <a:ea typeface="Times New Roman" panose="02020603050405020304" pitchFamily="18" charset="0"/>
              <a:cs typeface="Calibri" panose="020F0502020204030204"/>
            </a:endParaRPr>
          </a:p>
          <a:p>
            <a:pPr marL="742950" marR="133985" lvl="1" indent="-285750">
              <a:spcBef>
                <a:spcPts val="0"/>
              </a:spcBef>
              <a:spcAft>
                <a:spcPts val="0"/>
              </a:spcAft>
              <a:buFont typeface="+mj-lt"/>
              <a:buAutoNum type="alphaLcPeriod"/>
              <a:tabLst>
                <a:tab pos="977900" algn="l"/>
              </a:tabLst>
            </a:pPr>
            <a:r>
              <a:rPr lang="en-US" b="0">
                <a:effectLst/>
                <a:ea typeface="Times New Roman" panose="02020603050405020304" pitchFamily="18" charset="0"/>
              </a:rPr>
              <a:t>Specify the last time NPCs were allocated any funding.</a:t>
            </a:r>
          </a:p>
          <a:p>
            <a:pPr marL="742950" marR="133985" lvl="1" indent="-285750">
              <a:spcBef>
                <a:spcPts val="0"/>
              </a:spcBef>
              <a:spcAft>
                <a:spcPts val="0"/>
              </a:spcAft>
              <a:buFont typeface="+mj-lt"/>
              <a:buAutoNum type="alphaLcPeriod"/>
              <a:tabLst>
                <a:tab pos="977900" algn="l"/>
              </a:tabLst>
            </a:pPr>
            <a:r>
              <a:rPr lang="en-US" b="0">
                <a:ea typeface="Times New Roman" panose="02020603050405020304" pitchFamily="18" charset="0"/>
              </a:rPr>
              <a:t>Specify if the City has reallocated any funding from any of the NPC’s due to non-use, etc.</a:t>
            </a:r>
            <a:endParaRPr lang="en-US" b="0">
              <a:effectLst/>
              <a:ea typeface="Times New Roman" panose="02020603050405020304" pitchFamily="18" charset="0"/>
            </a:endParaRPr>
          </a:p>
          <a:p>
            <a:endParaRPr lang="en-US" b="0"/>
          </a:p>
        </p:txBody>
      </p:sp>
      <p:sp>
        <p:nvSpPr>
          <p:cNvPr id="3" name="Content Placeholder 2">
            <a:extLst>
              <a:ext uri="{FF2B5EF4-FFF2-40B4-BE49-F238E27FC236}">
                <a16:creationId xmlns:a16="http://schemas.microsoft.com/office/drawing/2014/main" id="{F6C49A40-5D44-0899-9BC3-C0540122F0D5}"/>
              </a:ext>
            </a:extLst>
          </p:cNvPr>
          <p:cNvSpPr>
            <a:spLocks noGrp="1"/>
          </p:cNvSpPr>
          <p:nvPr>
            <p:ph sz="half" idx="13"/>
          </p:nvPr>
        </p:nvSpPr>
        <p:spPr>
          <a:xfrm>
            <a:off x="609600" y="1278775"/>
            <a:ext cx="4934479" cy="473825"/>
          </a:xfrm>
        </p:spPr>
        <p:txBody>
          <a:bodyPr>
            <a:normAutofit lnSpcReduction="10000"/>
          </a:bodyPr>
          <a:lstStyle/>
          <a:p>
            <a:r>
              <a:rPr lang="en-US"/>
              <a:t>Question 12</a:t>
            </a:r>
          </a:p>
        </p:txBody>
      </p:sp>
    </p:spTree>
    <p:extLst>
      <p:ext uri="{BB962C8B-B14F-4D97-AF65-F5344CB8AC3E}">
        <p14:creationId xmlns:p14="http://schemas.microsoft.com/office/powerpoint/2010/main" val="23142733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E6064-A390-4011-BE5B-A97733832C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698A4-33CA-5F05-3271-D57913528EF0}"/>
              </a:ext>
            </a:extLst>
          </p:cNvPr>
          <p:cNvSpPr>
            <a:spLocks noGrp="1"/>
          </p:cNvSpPr>
          <p:nvPr>
            <p:ph sz="half" idx="13"/>
          </p:nvPr>
        </p:nvSpPr>
        <p:spPr>
          <a:xfrm>
            <a:off x="609600" y="1257474"/>
            <a:ext cx="4934479" cy="473825"/>
          </a:xfrm>
        </p:spPr>
        <p:txBody>
          <a:bodyPr vert="horz" lIns="91440" tIns="45720" rIns="91440" bIns="45720" rtlCol="0" anchor="t">
            <a:normAutofit lnSpcReduction="10000"/>
          </a:bodyPr>
          <a:lstStyle/>
          <a:p>
            <a:r>
              <a:rPr lang="en-US"/>
              <a:t>Answer 12 (a) - Update</a:t>
            </a:r>
            <a:endParaRPr lang="en-US">
              <a:solidFill>
                <a:srgbClr val="FF0000"/>
              </a:solidFill>
              <a:cs typeface="Calibri"/>
            </a:endParaRPr>
          </a:p>
        </p:txBody>
      </p:sp>
      <p:sp>
        <p:nvSpPr>
          <p:cNvPr id="7" name="Rectangle 1">
            <a:extLst>
              <a:ext uri="{FF2B5EF4-FFF2-40B4-BE49-F238E27FC236}">
                <a16:creationId xmlns:a16="http://schemas.microsoft.com/office/drawing/2014/main" id="{3EEEA653-D965-40F3-2D02-8BFC2CD783BB}"/>
              </a:ext>
            </a:extLst>
          </p:cNvPr>
          <p:cNvSpPr>
            <a:spLocks noChangeArrowheads="1"/>
          </p:cNvSpPr>
          <p:nvPr/>
        </p:nvSpPr>
        <p:spPr bwMode="auto">
          <a:xfrm>
            <a:off x="-1444721" y="0"/>
            <a:ext cx="17441077" cy="57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Content Placeholder 4">
            <a:extLst>
              <a:ext uri="{FF2B5EF4-FFF2-40B4-BE49-F238E27FC236}">
                <a16:creationId xmlns:a16="http://schemas.microsoft.com/office/drawing/2014/main" id="{3CD70FE9-C614-9A88-FBA7-00DD7FFAA3E9}"/>
              </a:ext>
            </a:extLst>
          </p:cNvPr>
          <p:cNvGraphicFramePr>
            <a:graphicFrameLocks noGrp="1"/>
          </p:cNvGraphicFramePr>
          <p:nvPr>
            <p:ph sz="half" idx="2"/>
            <p:extLst>
              <p:ext uri="{D42A27DB-BD31-4B8C-83A1-F6EECF244321}">
                <p14:modId xmlns:p14="http://schemas.microsoft.com/office/powerpoint/2010/main" val="1540944824"/>
              </p:ext>
            </p:extLst>
          </p:nvPr>
        </p:nvGraphicFramePr>
        <p:xfrm>
          <a:off x="1342835" y="1956689"/>
          <a:ext cx="9506329" cy="4142473"/>
        </p:xfrm>
        <a:graphic>
          <a:graphicData uri="http://schemas.openxmlformats.org/drawingml/2006/table">
            <a:tbl>
              <a:tblPr firstRow="1" bandRow="1">
                <a:tableStyleId>{3B4B98B0-60AC-42C2-AFA5-B58CD77FA1E5}</a:tableStyleId>
              </a:tblPr>
              <a:tblGrid>
                <a:gridCol w="1164376">
                  <a:extLst>
                    <a:ext uri="{9D8B030D-6E8A-4147-A177-3AD203B41FA5}">
                      <a16:colId xmlns:a16="http://schemas.microsoft.com/office/drawing/2014/main" val="1454686221"/>
                    </a:ext>
                  </a:extLst>
                </a:gridCol>
                <a:gridCol w="2168934">
                  <a:extLst>
                    <a:ext uri="{9D8B030D-6E8A-4147-A177-3AD203B41FA5}">
                      <a16:colId xmlns:a16="http://schemas.microsoft.com/office/drawing/2014/main" val="3426369136"/>
                    </a:ext>
                  </a:extLst>
                </a:gridCol>
                <a:gridCol w="2228747">
                  <a:extLst>
                    <a:ext uri="{9D8B030D-6E8A-4147-A177-3AD203B41FA5}">
                      <a16:colId xmlns:a16="http://schemas.microsoft.com/office/drawing/2014/main" val="3435194839"/>
                    </a:ext>
                  </a:extLst>
                </a:gridCol>
                <a:gridCol w="1957347">
                  <a:extLst>
                    <a:ext uri="{9D8B030D-6E8A-4147-A177-3AD203B41FA5}">
                      <a16:colId xmlns:a16="http://schemas.microsoft.com/office/drawing/2014/main" val="3162758415"/>
                    </a:ext>
                  </a:extLst>
                </a:gridCol>
                <a:gridCol w="1986925">
                  <a:extLst>
                    <a:ext uri="{9D8B030D-6E8A-4147-A177-3AD203B41FA5}">
                      <a16:colId xmlns:a16="http://schemas.microsoft.com/office/drawing/2014/main" val="3424494841"/>
                    </a:ext>
                  </a:extLst>
                </a:gridCol>
              </a:tblGrid>
              <a:tr h="591781">
                <a:tc>
                  <a:txBody>
                    <a:bodyPr/>
                    <a:lstStyle/>
                    <a:p>
                      <a:pPr algn="ctr" fontAlgn="b"/>
                      <a:r>
                        <a:rPr lang="en-US" sz="1800" b="1" u="none" strike="noStrike" dirty="0">
                          <a:solidFill>
                            <a:schemeClr val="bg1"/>
                          </a:solidFill>
                          <a:effectLst/>
                          <a:latin typeface="+mn-lt"/>
                        </a:rPr>
                        <a:t>District</a:t>
                      </a:r>
                      <a:endParaRPr lang="en-US" sz="1800" b="1" i="0" u="none" strike="noStrike" dirty="0">
                        <a:solidFill>
                          <a:schemeClr val="bg1"/>
                        </a:solidFill>
                        <a:effectLst/>
                        <a:latin typeface="+mn-lt"/>
                      </a:endParaRPr>
                    </a:p>
                  </a:txBody>
                  <a:tcPr marL="0" marR="0" marT="0" marB="0" anchor="ctr">
                    <a:solidFill>
                      <a:srgbClr val="4472C4"/>
                    </a:solidFill>
                  </a:tcPr>
                </a:tc>
                <a:tc>
                  <a:txBody>
                    <a:bodyPr/>
                    <a:lstStyle/>
                    <a:p>
                      <a:pPr algn="ctr" fontAlgn="b"/>
                      <a:r>
                        <a:rPr lang="en-US" sz="1800" b="1" u="none" strike="noStrike" dirty="0">
                          <a:solidFill>
                            <a:schemeClr val="bg1"/>
                          </a:solidFill>
                          <a:effectLst/>
                          <a:latin typeface="+mn-lt"/>
                        </a:rPr>
                        <a:t>Amount Allocated</a:t>
                      </a:r>
                      <a:endParaRPr lang="en-US" sz="1800" b="1" i="0" u="none" strike="noStrike" dirty="0">
                        <a:solidFill>
                          <a:schemeClr val="bg1"/>
                        </a:solidFill>
                        <a:effectLst/>
                        <a:latin typeface="+mn-lt"/>
                      </a:endParaRPr>
                    </a:p>
                  </a:txBody>
                  <a:tcPr marL="0" marR="0" marT="0" marB="0" anchor="ctr">
                    <a:solidFill>
                      <a:srgbClr val="4472C4"/>
                    </a:solidFill>
                  </a:tcPr>
                </a:tc>
                <a:tc>
                  <a:txBody>
                    <a:bodyPr/>
                    <a:lstStyle/>
                    <a:p>
                      <a:pPr algn="ctr" fontAlgn="b"/>
                      <a:r>
                        <a:rPr lang="en-US" sz="1800" b="1" u="none" strike="noStrike">
                          <a:solidFill>
                            <a:schemeClr val="bg1"/>
                          </a:solidFill>
                          <a:effectLst/>
                          <a:latin typeface="+mn-lt"/>
                        </a:rPr>
                        <a:t>Amount Spent as of June 2025</a:t>
                      </a:r>
                      <a:endParaRPr lang="en-US" sz="1800" b="1" i="0" u="none" strike="noStrike">
                        <a:solidFill>
                          <a:schemeClr val="bg1"/>
                        </a:solidFill>
                        <a:effectLst/>
                        <a:latin typeface="+mn-lt"/>
                      </a:endParaRPr>
                    </a:p>
                  </a:txBody>
                  <a:tcPr marL="0" marR="0" marT="0" marB="0" anchor="ctr">
                    <a:solidFill>
                      <a:srgbClr val="4472C4"/>
                    </a:solidFill>
                  </a:tcPr>
                </a:tc>
                <a:tc>
                  <a:txBody>
                    <a:bodyPr/>
                    <a:lstStyle/>
                    <a:p>
                      <a:pPr algn="ctr" fontAlgn="b"/>
                      <a:r>
                        <a:rPr lang="en-US" sz="1800" b="1" u="none" strike="noStrike" dirty="0">
                          <a:solidFill>
                            <a:schemeClr val="bg1"/>
                          </a:solidFill>
                          <a:effectLst/>
                          <a:latin typeface="+mn-lt"/>
                        </a:rPr>
                        <a:t>Total FY2026 Approved Projects</a:t>
                      </a:r>
                      <a:endParaRPr lang="en-US" sz="1800" b="1" i="0" u="none" strike="noStrike" dirty="0">
                        <a:solidFill>
                          <a:schemeClr val="bg1"/>
                        </a:solidFill>
                        <a:effectLst/>
                        <a:latin typeface="+mn-lt"/>
                      </a:endParaRPr>
                    </a:p>
                  </a:txBody>
                  <a:tcPr marL="0" marR="0" marT="0" marB="0" anchor="ctr">
                    <a:solidFill>
                      <a:srgbClr val="4472C4"/>
                    </a:solidFill>
                  </a:tcPr>
                </a:tc>
                <a:tc>
                  <a:txBody>
                    <a:bodyPr/>
                    <a:lstStyle/>
                    <a:p>
                      <a:pPr algn="ctr" fontAlgn="b"/>
                      <a:r>
                        <a:rPr lang="en-US" sz="1800" b="1" u="none" strike="noStrike" dirty="0">
                          <a:solidFill>
                            <a:schemeClr val="bg1"/>
                          </a:solidFill>
                          <a:effectLst/>
                          <a:latin typeface="+mn-lt"/>
                        </a:rPr>
                        <a:t>Amount Remaining for Each District </a:t>
                      </a:r>
                      <a:endParaRPr lang="en-US" sz="1800" b="1" i="0" u="none" strike="noStrike" dirty="0">
                        <a:solidFill>
                          <a:schemeClr val="bg1"/>
                        </a:solidFill>
                        <a:effectLst/>
                        <a:latin typeface="+mn-lt"/>
                      </a:endParaRPr>
                    </a:p>
                  </a:txBody>
                  <a:tcPr marL="0" marR="0" marT="0" marB="0" anchor="ctr">
                    <a:solidFill>
                      <a:srgbClr val="4472C4"/>
                    </a:solidFill>
                  </a:tcPr>
                </a:tc>
                <a:extLst>
                  <a:ext uri="{0D108BD9-81ED-4DB2-BD59-A6C34878D82A}">
                    <a16:rowId xmlns:a16="http://schemas.microsoft.com/office/drawing/2014/main" val="3536095850"/>
                  </a:ext>
                </a:extLst>
              </a:tr>
              <a:tr h="295891">
                <a:tc>
                  <a:txBody>
                    <a:bodyPr/>
                    <a:lstStyle/>
                    <a:p>
                      <a:pPr algn="ctr" fontAlgn="b"/>
                      <a:r>
                        <a:rPr lang="en-US" sz="1800" u="none" strike="noStrike" dirty="0">
                          <a:effectLst/>
                          <a:latin typeface="+mn-lt"/>
                        </a:rPr>
                        <a:t>1</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a:effectLst/>
                          <a:latin typeface="+mn-lt"/>
                        </a:rPr>
                        <a:t>$350,000.00 </a:t>
                      </a:r>
                      <a:endParaRPr lang="en-US" sz="1800" b="0" i="0" u="none" strike="noStrike">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$(338,449.21)</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a:solidFill>
                            <a:schemeClr val="dk1"/>
                          </a:solidFill>
                          <a:effectLst/>
                          <a:latin typeface="+mn-lt"/>
                        </a:rPr>
                        <a:t>$8,538.80</a:t>
                      </a:r>
                      <a:endParaRPr lang="en-US" sz="1800" u="none" strike="noStrike" kern="1200">
                        <a:solidFill>
                          <a:schemeClr val="dk1"/>
                        </a:solidFill>
                        <a:effectLst/>
                        <a:latin typeface="+mn-lt"/>
                        <a:ea typeface="+mn-ea"/>
                        <a:cs typeface="+mn-cs"/>
                      </a:endParaRPr>
                    </a:p>
                  </a:txBody>
                  <a:tcPr marL="0" marR="0" marT="0" marB="0" anchor="ctr"/>
                </a:tc>
                <a:tc>
                  <a:txBody>
                    <a:bodyPr/>
                    <a:lstStyle/>
                    <a:p>
                      <a:pPr algn="ctr" fontAlgn="b"/>
                      <a:r>
                        <a:rPr lang="en-US" sz="1800" u="none" strike="noStrike">
                          <a:effectLst/>
                          <a:latin typeface="+mn-lt"/>
                        </a:rPr>
                        <a:t> $3,011.99 </a:t>
                      </a:r>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1943883331"/>
                  </a:ext>
                </a:extLst>
              </a:tr>
              <a:tr h="295891">
                <a:tc>
                  <a:txBody>
                    <a:bodyPr/>
                    <a:lstStyle/>
                    <a:p>
                      <a:pPr algn="ctr" fontAlgn="b"/>
                      <a:r>
                        <a:rPr lang="en-US" sz="1800" u="none" strike="noStrike">
                          <a:effectLst/>
                          <a:latin typeface="+mn-lt"/>
                        </a:rPr>
                        <a:t>2</a:t>
                      </a:r>
                      <a:endParaRPr lang="en-US" sz="1800" b="0" i="0" u="none" strike="noStrike">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$(294,801.80)</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a:solidFill>
                            <a:schemeClr val="dk1"/>
                          </a:solidFill>
                          <a:effectLst/>
                          <a:latin typeface="+mn-lt"/>
                        </a:rPr>
                        <a:t>$0.00</a:t>
                      </a:r>
                      <a:endParaRPr lang="en-US" sz="1800" u="none" strike="noStrike" kern="1200">
                        <a:solidFill>
                          <a:schemeClr val="dk1"/>
                        </a:solidFill>
                        <a:effectLst/>
                        <a:latin typeface="+mn-lt"/>
                        <a:ea typeface="+mn-ea"/>
                        <a:cs typeface="+mn-cs"/>
                      </a:endParaRPr>
                    </a:p>
                  </a:txBody>
                  <a:tcPr marL="0" marR="0" marT="0" marB="0" anchor="ctr"/>
                </a:tc>
                <a:tc>
                  <a:txBody>
                    <a:bodyPr/>
                    <a:lstStyle/>
                    <a:p>
                      <a:pPr algn="ctr" fontAlgn="b"/>
                      <a:r>
                        <a:rPr lang="en-US" sz="1800" u="none" strike="noStrike" dirty="0">
                          <a:effectLst/>
                          <a:latin typeface="+mn-lt"/>
                        </a:rPr>
                        <a:t> $55,198.20 </a:t>
                      </a:r>
                      <a:endParaRPr lang="en-US" sz="1800" b="0" i="0" u="none" strike="noStrike" dirty="0">
                        <a:solidFill>
                          <a:srgbClr val="000000"/>
                        </a:solidFill>
                        <a:effectLst/>
                        <a:latin typeface="+mn-lt"/>
                      </a:endParaRPr>
                    </a:p>
                  </a:txBody>
                  <a:tcPr marL="0" marR="0" marT="0" marB="0" anchor="ctr"/>
                </a:tc>
                <a:extLst>
                  <a:ext uri="{0D108BD9-81ED-4DB2-BD59-A6C34878D82A}">
                    <a16:rowId xmlns:a16="http://schemas.microsoft.com/office/drawing/2014/main" val="2326838554"/>
                  </a:ext>
                </a:extLst>
              </a:tr>
              <a:tr h="295891">
                <a:tc>
                  <a:txBody>
                    <a:bodyPr/>
                    <a:lstStyle/>
                    <a:p>
                      <a:pPr algn="ctr" fontAlgn="b"/>
                      <a:r>
                        <a:rPr lang="en-US" sz="1800" u="none" strike="noStrike" dirty="0">
                          <a:effectLst/>
                          <a:latin typeface="+mn-lt"/>
                        </a:rPr>
                        <a:t>3</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a:effectLst/>
                          <a:latin typeface="+mn-lt"/>
                        </a:rPr>
                        <a:t> $(250,870.81)</a:t>
                      </a:r>
                      <a:endParaRPr lang="en-US" sz="1800" b="0" i="0" u="none" strike="noStrike">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dirty="0">
                          <a:solidFill>
                            <a:schemeClr val="dk1"/>
                          </a:solidFill>
                          <a:effectLst/>
                          <a:latin typeface="+mn-lt"/>
                        </a:rPr>
                        <a:t>$27,780.00</a:t>
                      </a:r>
                      <a:endParaRPr lang="en-US" sz="1800" u="none" strike="noStrike" kern="1200" dirty="0">
                        <a:solidFill>
                          <a:schemeClr val="dk1"/>
                        </a:solidFill>
                        <a:effectLst/>
                        <a:latin typeface="+mn-lt"/>
                        <a:ea typeface="+mn-ea"/>
                        <a:cs typeface="+mn-cs"/>
                      </a:endParaRPr>
                    </a:p>
                  </a:txBody>
                  <a:tcPr marL="0" marR="0" marT="0" marB="0" anchor="ctr"/>
                </a:tc>
                <a:tc>
                  <a:txBody>
                    <a:bodyPr/>
                    <a:lstStyle/>
                    <a:p>
                      <a:pPr algn="ctr" fontAlgn="b"/>
                      <a:r>
                        <a:rPr lang="en-US" sz="1800" u="none" strike="noStrike" dirty="0">
                          <a:effectLst/>
                          <a:latin typeface="+mn-lt"/>
                        </a:rPr>
                        <a:t> $71,349.19 </a:t>
                      </a:r>
                      <a:endParaRPr lang="en-US" sz="1800" b="0" i="0" u="none" strike="noStrike" dirty="0">
                        <a:solidFill>
                          <a:srgbClr val="000000"/>
                        </a:solidFill>
                        <a:effectLst/>
                        <a:latin typeface="+mn-lt"/>
                      </a:endParaRPr>
                    </a:p>
                  </a:txBody>
                  <a:tcPr marL="0" marR="0" marT="0" marB="0" anchor="ctr"/>
                </a:tc>
                <a:extLst>
                  <a:ext uri="{0D108BD9-81ED-4DB2-BD59-A6C34878D82A}">
                    <a16:rowId xmlns:a16="http://schemas.microsoft.com/office/drawing/2014/main" val="2977953164"/>
                  </a:ext>
                </a:extLst>
              </a:tr>
              <a:tr h="295891">
                <a:tc>
                  <a:txBody>
                    <a:bodyPr/>
                    <a:lstStyle/>
                    <a:p>
                      <a:pPr algn="ctr" fontAlgn="b"/>
                      <a:r>
                        <a:rPr lang="en-US" sz="1800" u="none" strike="noStrike">
                          <a:effectLst/>
                          <a:latin typeface="+mn-lt"/>
                        </a:rPr>
                        <a:t>4</a:t>
                      </a:r>
                      <a:endParaRPr lang="en-US" sz="1800" b="0" i="0" u="none" strike="noStrike">
                        <a:solidFill>
                          <a:srgbClr val="000000"/>
                        </a:solidFill>
                        <a:effectLst/>
                        <a:latin typeface="+mn-lt"/>
                      </a:endParaRP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a:effectLst/>
                          <a:latin typeface="+mn-lt"/>
                        </a:rPr>
                        <a:t>$350,000.00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$(237,514.12)</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a:solidFill>
                            <a:schemeClr val="dk1"/>
                          </a:solidFill>
                          <a:effectLst/>
                          <a:latin typeface="+mn-lt"/>
                        </a:rPr>
                        <a:t>$7,675.00</a:t>
                      </a:r>
                      <a:endParaRPr lang="en-US" sz="1800" u="none" strike="noStrike" kern="1200">
                        <a:solidFill>
                          <a:schemeClr val="dk1"/>
                        </a:solidFill>
                        <a:effectLst/>
                        <a:latin typeface="+mn-lt"/>
                        <a:ea typeface="+mn-ea"/>
                        <a:cs typeface="+mn-cs"/>
                      </a:endParaRPr>
                    </a:p>
                  </a:txBody>
                  <a:tcPr marL="0" marR="0" marT="0" marB="0" anchor="ctr"/>
                </a:tc>
                <a:tc>
                  <a:txBody>
                    <a:bodyPr/>
                    <a:lstStyle/>
                    <a:p>
                      <a:pPr algn="ctr" fontAlgn="b"/>
                      <a:r>
                        <a:rPr lang="en-US" sz="1800" u="none" strike="noStrike">
                          <a:effectLst/>
                          <a:latin typeface="+mn-lt"/>
                        </a:rPr>
                        <a:t> $112,485.88 </a:t>
                      </a:r>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2465694866"/>
                  </a:ext>
                </a:extLst>
              </a:tr>
              <a:tr h="295891">
                <a:tc>
                  <a:txBody>
                    <a:bodyPr/>
                    <a:lstStyle/>
                    <a:p>
                      <a:pPr algn="ctr" fontAlgn="b"/>
                      <a:r>
                        <a:rPr lang="en-US" sz="1800" u="none" strike="noStrike">
                          <a:effectLst/>
                          <a:latin typeface="+mn-lt"/>
                        </a:rPr>
                        <a:t>5</a:t>
                      </a:r>
                      <a:endParaRPr lang="en-US" sz="1800" b="0" i="0" u="none" strike="noStrike">
                        <a:solidFill>
                          <a:srgbClr val="000000"/>
                        </a:solidFill>
                        <a:effectLst/>
                        <a:latin typeface="+mn-lt"/>
                      </a:endParaRP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a:effectLst/>
                          <a:latin typeface="+mn-lt"/>
                        </a:rPr>
                        <a:t>$350,000.00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$(250,586.63)</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a:solidFill>
                            <a:schemeClr val="dk1"/>
                          </a:solidFill>
                          <a:effectLst/>
                          <a:latin typeface="+mn-lt"/>
                        </a:rPr>
                        <a:t>$37,650.00</a:t>
                      </a:r>
                      <a:endParaRPr lang="en-US" sz="1800" u="none" strike="noStrike" kern="1200">
                        <a:solidFill>
                          <a:schemeClr val="dk1"/>
                        </a:solidFill>
                        <a:effectLst/>
                        <a:latin typeface="+mn-lt"/>
                        <a:ea typeface="+mn-ea"/>
                        <a:cs typeface="+mn-cs"/>
                      </a:endParaRPr>
                    </a:p>
                  </a:txBody>
                  <a:tcPr marL="0" marR="0" marT="0" marB="0" anchor="ctr"/>
                </a:tc>
                <a:tc>
                  <a:txBody>
                    <a:bodyPr/>
                    <a:lstStyle/>
                    <a:p>
                      <a:pPr algn="ctr" fontAlgn="b"/>
                      <a:r>
                        <a:rPr lang="en-US" sz="1800" u="none" strike="noStrike">
                          <a:effectLst/>
                          <a:latin typeface="+mn-lt"/>
                        </a:rPr>
                        <a:t> $61,763.37 </a:t>
                      </a:r>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698170735"/>
                  </a:ext>
                </a:extLst>
              </a:tr>
              <a:tr h="295891">
                <a:tc>
                  <a:txBody>
                    <a:bodyPr/>
                    <a:lstStyle/>
                    <a:p>
                      <a:pPr algn="ctr" fontAlgn="b"/>
                      <a:r>
                        <a:rPr lang="en-US" sz="1800" u="none" strike="noStrike">
                          <a:effectLst/>
                          <a:latin typeface="+mn-lt"/>
                        </a:rPr>
                        <a:t>6</a:t>
                      </a:r>
                      <a:endParaRPr lang="en-US" sz="1800" b="0" i="0" u="none" strike="noStrike">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$(307,470.91)</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dirty="0">
                          <a:solidFill>
                            <a:schemeClr val="dk1"/>
                          </a:solidFill>
                          <a:effectLst/>
                          <a:latin typeface="+mn-lt"/>
                        </a:rPr>
                        <a:t>$20,450.00</a:t>
                      </a:r>
                      <a:endParaRPr lang="en-US" sz="1800" u="none" strike="noStrike" kern="1200" dirty="0">
                        <a:solidFill>
                          <a:schemeClr val="dk1"/>
                        </a:solidFill>
                        <a:effectLst/>
                        <a:latin typeface="+mn-lt"/>
                        <a:ea typeface="+mn-ea"/>
                        <a:cs typeface="+mn-cs"/>
                      </a:endParaRPr>
                    </a:p>
                  </a:txBody>
                  <a:tcPr marL="0" marR="0" marT="0" marB="0" anchor="ctr"/>
                </a:tc>
                <a:tc>
                  <a:txBody>
                    <a:bodyPr/>
                    <a:lstStyle/>
                    <a:p>
                      <a:pPr algn="ctr" fontAlgn="b"/>
                      <a:r>
                        <a:rPr lang="en-US" sz="1800" u="none" strike="noStrike">
                          <a:effectLst/>
                          <a:latin typeface="+mn-lt"/>
                        </a:rPr>
                        <a:t> $22,079.09 </a:t>
                      </a:r>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2581384371"/>
                  </a:ext>
                </a:extLst>
              </a:tr>
              <a:tr h="295891">
                <a:tc>
                  <a:txBody>
                    <a:bodyPr/>
                    <a:lstStyle/>
                    <a:p>
                      <a:pPr algn="ctr" fontAlgn="b"/>
                      <a:r>
                        <a:rPr lang="en-US" sz="1800" u="none" strike="noStrike">
                          <a:effectLst/>
                          <a:latin typeface="+mn-lt"/>
                        </a:rPr>
                        <a:t>7</a:t>
                      </a:r>
                      <a:endParaRPr lang="en-US" sz="1800" b="0" i="0" u="none" strike="noStrike">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$(248,151.45)</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dirty="0">
                          <a:solidFill>
                            <a:schemeClr val="dk1"/>
                          </a:solidFill>
                          <a:effectLst/>
                          <a:latin typeface="+mn-lt"/>
                        </a:rPr>
                        <a:t>$54,851.00</a:t>
                      </a:r>
                      <a:endParaRPr lang="en-US" sz="1800" u="none" strike="noStrike" kern="1200" dirty="0">
                        <a:solidFill>
                          <a:schemeClr val="dk1"/>
                        </a:solidFill>
                        <a:effectLst/>
                        <a:latin typeface="+mn-lt"/>
                        <a:ea typeface="+mn-ea"/>
                        <a:cs typeface="+mn-cs"/>
                      </a:endParaRPr>
                    </a:p>
                  </a:txBody>
                  <a:tcPr marL="0" marR="0" marT="0" marB="0" anchor="ctr"/>
                </a:tc>
                <a:tc>
                  <a:txBody>
                    <a:bodyPr/>
                    <a:lstStyle/>
                    <a:p>
                      <a:pPr algn="ctr" fontAlgn="b"/>
                      <a:r>
                        <a:rPr lang="en-US" sz="1800" u="none" strike="noStrike" dirty="0">
                          <a:effectLst/>
                          <a:latin typeface="+mn-lt"/>
                        </a:rPr>
                        <a:t> $46,997.55</a:t>
                      </a:r>
                      <a:endParaRPr lang="en-US" sz="1800" b="0" i="0" u="none" strike="noStrike" dirty="0">
                        <a:solidFill>
                          <a:srgbClr val="000000"/>
                        </a:solidFill>
                        <a:effectLst/>
                        <a:latin typeface="+mn-lt"/>
                      </a:endParaRPr>
                    </a:p>
                  </a:txBody>
                  <a:tcPr marL="0" marR="0" marT="0" marB="0" anchor="ctr"/>
                </a:tc>
                <a:extLst>
                  <a:ext uri="{0D108BD9-81ED-4DB2-BD59-A6C34878D82A}">
                    <a16:rowId xmlns:a16="http://schemas.microsoft.com/office/drawing/2014/main" val="872240596"/>
                  </a:ext>
                </a:extLst>
              </a:tr>
              <a:tr h="295891">
                <a:tc>
                  <a:txBody>
                    <a:bodyPr/>
                    <a:lstStyle/>
                    <a:p>
                      <a:pPr algn="ctr" fontAlgn="b"/>
                      <a:r>
                        <a:rPr lang="en-US" sz="1800" u="none" strike="noStrike">
                          <a:effectLst/>
                          <a:latin typeface="+mn-lt"/>
                        </a:rPr>
                        <a:t>8</a:t>
                      </a:r>
                      <a:endParaRPr lang="en-US" sz="1800" b="0" i="0" u="none" strike="noStrike">
                        <a:solidFill>
                          <a:srgbClr val="000000"/>
                        </a:solidFill>
                        <a:effectLst/>
                        <a:latin typeface="+mn-lt"/>
                      </a:endParaRP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a:effectLst/>
                          <a:latin typeface="+mn-lt"/>
                        </a:rPr>
                        <a:t> $350,000.00</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 $(329,941.79)</a:t>
                      </a:r>
                      <a:endParaRPr lang="en-US" sz="1800" b="0" i="0" u="none" strike="noStrike" dirty="0">
                        <a:solidFill>
                          <a:srgbClr val="000000"/>
                        </a:solidFill>
                        <a:effectLst/>
                        <a:latin typeface="+mn-lt"/>
                      </a:endParaRPr>
                    </a:p>
                  </a:txBody>
                  <a:tcPr marL="0" marR="0" marT="0" marB="0" anchor="ctr"/>
                </a:tc>
                <a:tc>
                  <a:txBody>
                    <a:bodyPr/>
                    <a:lstStyle/>
                    <a:p>
                      <a:pPr marL="0" algn="ctr" defTabSz="914400" rtl="0" eaLnBrk="1" fontAlgn="b" latinLnBrk="0" hangingPunct="1">
                        <a:buNone/>
                      </a:pPr>
                      <a:r>
                        <a:rPr lang="en-US" sz="1800" u="none" strike="noStrike" kern="1200" dirty="0">
                          <a:solidFill>
                            <a:schemeClr val="dk1"/>
                          </a:solidFill>
                          <a:effectLst/>
                          <a:latin typeface="+mn-lt"/>
                        </a:rPr>
                        <a:t>$0.00</a:t>
                      </a:r>
                      <a:endParaRPr lang="en-US" sz="1800" u="none" strike="noStrike" kern="1200" dirty="0">
                        <a:solidFill>
                          <a:schemeClr val="dk1"/>
                        </a:solidFill>
                        <a:effectLst/>
                        <a:latin typeface="+mn-lt"/>
                        <a:ea typeface="+mn-ea"/>
                        <a:cs typeface="+mn-cs"/>
                      </a:endParaRPr>
                    </a:p>
                  </a:txBody>
                  <a:tcPr marL="0" marR="0" marT="0" marB="0" anchor="ctr"/>
                </a:tc>
                <a:tc>
                  <a:txBody>
                    <a:bodyPr/>
                    <a:lstStyle/>
                    <a:p>
                      <a:pPr algn="ctr" fontAlgn="b"/>
                      <a:r>
                        <a:rPr lang="en-US" sz="1800" u="none" strike="noStrike" dirty="0">
                          <a:effectLst/>
                          <a:latin typeface="+mn-lt"/>
                        </a:rPr>
                        <a:t> $58.21 </a:t>
                      </a:r>
                      <a:endParaRPr lang="en-US" sz="1800" b="0" i="0" u="none" strike="noStrike" dirty="0">
                        <a:solidFill>
                          <a:srgbClr val="000000"/>
                        </a:solidFill>
                        <a:effectLst/>
                        <a:latin typeface="+mn-lt"/>
                      </a:endParaRPr>
                    </a:p>
                  </a:txBody>
                  <a:tcPr marL="0" marR="0" marT="0" marB="0" anchor="ctr"/>
                </a:tc>
                <a:extLst>
                  <a:ext uri="{0D108BD9-81ED-4DB2-BD59-A6C34878D82A}">
                    <a16:rowId xmlns:a16="http://schemas.microsoft.com/office/drawing/2014/main" val="3879881689"/>
                  </a:ext>
                </a:extLst>
              </a:tr>
              <a:tr h="295891">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highlight>
                          <a:srgbClr val="FFFF00"/>
                        </a:highligh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1018188467"/>
                  </a:ext>
                </a:extLst>
              </a:tr>
              <a:tr h="295891">
                <a:tc>
                  <a:txBody>
                    <a:bodyPr/>
                    <a:lstStyle/>
                    <a:p>
                      <a:pPr algn="ctr" fontAlgn="b"/>
                      <a:r>
                        <a:rPr lang="en-US" sz="1800" b="0" i="0" u="none" strike="noStrike" dirty="0">
                          <a:solidFill>
                            <a:srgbClr val="000000"/>
                          </a:solidFill>
                          <a:effectLst/>
                          <a:latin typeface="+mn-lt"/>
                        </a:rPr>
                        <a:t>TOTAL</a:t>
                      </a:r>
                    </a:p>
                  </a:txBody>
                  <a:tcPr marL="0" marR="0" marT="0" marB="0" anchor="ctr"/>
                </a:tc>
                <a:tc>
                  <a:txBody>
                    <a:bodyPr/>
                    <a:lstStyle/>
                    <a:p>
                      <a:pPr algn="ctr" fontAlgn="b"/>
                      <a:r>
                        <a:rPr lang="en-US" sz="1800" u="none" strike="noStrike">
                          <a:effectLst/>
                          <a:latin typeface="+mn-lt"/>
                        </a:rPr>
                        <a:t> $2,800,000.00 </a:t>
                      </a:r>
                      <a:endParaRPr lang="en-US" sz="1800" b="0" i="0" u="none" strike="noStrike">
                        <a:solidFill>
                          <a:srgbClr val="000000"/>
                        </a:solidFill>
                        <a:effectLst/>
                        <a:latin typeface="+mn-lt"/>
                      </a:endParaRPr>
                    </a:p>
                  </a:txBody>
                  <a:tcPr marL="0" marR="0" marT="0" marB="0" anchor="ctr"/>
                </a:tc>
                <a:tc>
                  <a:txBody>
                    <a:bodyPr/>
                    <a:lstStyle/>
                    <a:p>
                      <a:pPr algn="ctr" fontAlgn="b"/>
                      <a:r>
                        <a:rPr lang="en-US" sz="1800" u="none" strike="noStrike">
                          <a:effectLst/>
                          <a:latin typeface="+mn-lt"/>
                        </a:rPr>
                        <a:t> $ (2,207,426.72)</a:t>
                      </a:r>
                      <a:endParaRPr lang="en-US" sz="1800" b="0" i="0" u="none" strike="noStrike">
                        <a:solidFill>
                          <a:srgbClr val="000000"/>
                        </a:solidFill>
                        <a:effectLst/>
                        <a:latin typeface="+mn-lt"/>
                      </a:endParaRPr>
                    </a:p>
                  </a:txBody>
                  <a:tcPr marL="0" marR="0" marT="0" marB="0" anchor="ctr"/>
                </a:tc>
                <a:tc>
                  <a:txBody>
                    <a:bodyPr/>
                    <a:lstStyle/>
                    <a:p>
                      <a:pPr algn="ctr" fontAlgn="b"/>
                      <a:r>
                        <a:rPr lang="en-US" sz="1800" u="none" strike="noStrike">
                          <a:effectLst/>
                          <a:latin typeface="+mn-lt"/>
                        </a:rPr>
                        <a:t> $156,944.80 </a:t>
                      </a:r>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89744189"/>
                  </a:ext>
                </a:extLst>
              </a:tr>
              <a:tr h="295891">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tc>
                  <a:txBody>
                    <a:bodyPr/>
                    <a:lstStyle/>
                    <a:p>
                      <a:pPr algn="ctr" fontAlgn="b"/>
                      <a:endParaRPr lang="en-US" sz="1800" b="0" i="0" u="none" strike="noStrike">
                        <a:solidFill>
                          <a:srgbClr val="000000"/>
                        </a:solidFill>
                        <a:effectLst/>
                        <a:latin typeface="+mn-lt"/>
                      </a:endParaRPr>
                    </a:p>
                  </a:txBody>
                  <a:tcPr marL="0" marR="0" marT="0" marB="0" anchor="ctr"/>
                </a:tc>
                <a:extLst>
                  <a:ext uri="{0D108BD9-81ED-4DB2-BD59-A6C34878D82A}">
                    <a16:rowId xmlns:a16="http://schemas.microsoft.com/office/drawing/2014/main" val="4205412181"/>
                  </a:ext>
                </a:extLst>
              </a:tr>
              <a:tr h="295891">
                <a:tc>
                  <a:txBody>
                    <a:bodyPr/>
                    <a:lstStyle/>
                    <a:p>
                      <a:pPr algn="ctr" fontAlgn="b"/>
                      <a:endParaRPr lang="en-US" sz="1800" b="0" i="0" u="none" strike="noStrike">
                        <a:solidFill>
                          <a:srgbClr val="000000"/>
                        </a:solidFill>
                        <a:effectLst/>
                        <a:latin typeface="+mn-lt"/>
                      </a:endParaRPr>
                    </a:p>
                  </a:txBody>
                  <a:tcPr marL="0" marR="0" marT="0" marB="0" anchor="ctr"/>
                </a:tc>
                <a:tc gridSpan="2">
                  <a:txBody>
                    <a:bodyPr/>
                    <a:lstStyle/>
                    <a:p>
                      <a:pPr algn="ctr" fontAlgn="b"/>
                      <a:r>
                        <a:rPr lang="en-US" sz="1800" b="1" u="none" strike="noStrike" dirty="0">
                          <a:effectLst/>
                          <a:latin typeface="+mn-lt"/>
                        </a:rPr>
                        <a:t>Amount Remaining as </a:t>
                      </a:r>
                      <a:r>
                        <a:rPr lang="en-US" sz="1800" b="1" u="none" strike="noStrike" dirty="0">
                          <a:solidFill>
                            <a:schemeClr val="tx1"/>
                          </a:solidFill>
                          <a:effectLst/>
                          <a:latin typeface="+mn-lt"/>
                        </a:rPr>
                        <a:t>of 4/2026</a:t>
                      </a:r>
                      <a:endParaRPr lang="en-US" sz="1800" b="1" i="0" u="none" strike="noStrike" dirty="0">
                        <a:solidFill>
                          <a:schemeClr val="tx1"/>
                        </a:solidFill>
                        <a:effectLst/>
                        <a:latin typeface="+mn-lt"/>
                      </a:endParaRPr>
                    </a:p>
                  </a:txBody>
                  <a:tcPr marL="0" marR="0" marT="0" marB="0" anchor="ctr"/>
                </a:tc>
                <a:tc hMerge="1">
                  <a:txBody>
                    <a:bodyPr/>
                    <a:lstStyle/>
                    <a:p>
                      <a:pPr algn="ctr" fontAlgn="b"/>
                      <a:r>
                        <a:rPr lang="en-US" sz="1600" b="1" u="none" strike="noStrike">
                          <a:effectLst/>
                        </a:rPr>
                        <a:t>Amount Remaining in MUNIS as of 4/13/2023</a:t>
                      </a:r>
                      <a:endParaRPr lang="en-US"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b="1" u="none" strike="noStrike">
                          <a:effectLst/>
                          <a:latin typeface="+mn-lt"/>
                        </a:rPr>
                        <a:t> </a:t>
                      </a:r>
                      <a:endParaRPr lang="en-US" sz="1800" b="1" i="0" u="none" strike="noStrike">
                        <a:solidFill>
                          <a:srgbClr val="000000"/>
                        </a:solidFill>
                        <a:effectLst/>
                        <a:latin typeface="+mn-lt"/>
                      </a:endParaRPr>
                    </a:p>
                  </a:txBody>
                  <a:tcPr marL="0" marR="0" marT="0" marB="0" anchor="ctr"/>
                </a:tc>
                <a:tc>
                  <a:txBody>
                    <a:bodyPr/>
                    <a:lstStyle/>
                    <a:p>
                      <a:pPr algn="ctr" fontAlgn="b"/>
                      <a:r>
                        <a:rPr lang="en-US" sz="1800" b="1" u="none" strike="noStrike" dirty="0">
                          <a:effectLst/>
                          <a:latin typeface="+mn-lt"/>
                        </a:rPr>
                        <a:t> $385,270.93 </a:t>
                      </a:r>
                      <a:endParaRPr lang="en-US" sz="1800" b="1" i="0" u="none" strike="noStrike" dirty="0">
                        <a:solidFill>
                          <a:srgbClr val="000000"/>
                        </a:solidFill>
                        <a:effectLst/>
                        <a:latin typeface="+mn-lt"/>
                      </a:endParaRPr>
                    </a:p>
                  </a:txBody>
                  <a:tcPr marL="0" marR="0" marT="0" marB="0" anchor="ctr"/>
                </a:tc>
                <a:extLst>
                  <a:ext uri="{0D108BD9-81ED-4DB2-BD59-A6C34878D82A}">
                    <a16:rowId xmlns:a16="http://schemas.microsoft.com/office/drawing/2014/main" val="1084763271"/>
                  </a:ext>
                </a:extLst>
              </a:tr>
            </a:tbl>
          </a:graphicData>
        </a:graphic>
      </p:graphicFrame>
      <p:sp>
        <p:nvSpPr>
          <p:cNvPr id="6" name="Content Placeholder 1">
            <a:extLst>
              <a:ext uri="{FF2B5EF4-FFF2-40B4-BE49-F238E27FC236}">
                <a16:creationId xmlns:a16="http://schemas.microsoft.com/office/drawing/2014/main" id="{3EA3D25C-DDF2-1356-7979-FDF0F1CD2743}"/>
              </a:ext>
            </a:extLst>
          </p:cNvPr>
          <p:cNvSpPr txBox="1">
            <a:spLocks/>
          </p:cNvSpPr>
          <p:nvPr/>
        </p:nvSpPr>
        <p:spPr>
          <a:xfrm>
            <a:off x="1009272" y="6223534"/>
            <a:ext cx="10173456" cy="4738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*NPC Grant was last funded through the capital budget in 2014.</a:t>
            </a:r>
          </a:p>
        </p:txBody>
      </p:sp>
    </p:spTree>
    <p:extLst>
      <p:ext uri="{BB962C8B-B14F-4D97-AF65-F5344CB8AC3E}">
        <p14:creationId xmlns:p14="http://schemas.microsoft.com/office/powerpoint/2010/main" val="879302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6F762-8B0F-5D6E-42B2-8A068AE0D4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64E5CA-A71C-2C56-BB48-978A9CE2A604}"/>
              </a:ext>
            </a:extLst>
          </p:cNvPr>
          <p:cNvSpPr>
            <a:spLocks noGrp="1"/>
          </p:cNvSpPr>
          <p:nvPr>
            <p:ph sz="half" idx="13"/>
          </p:nvPr>
        </p:nvSpPr>
        <p:spPr>
          <a:xfrm>
            <a:off x="609600" y="1278775"/>
            <a:ext cx="4934479" cy="473825"/>
          </a:xfrm>
        </p:spPr>
        <p:txBody>
          <a:bodyPr vert="horz" lIns="91440" tIns="45720" rIns="91440" bIns="45720" rtlCol="0" anchor="t">
            <a:normAutofit lnSpcReduction="10000"/>
          </a:bodyPr>
          <a:lstStyle/>
          <a:p>
            <a:r>
              <a:rPr lang="en-US"/>
              <a:t>Answer 12 (b)</a:t>
            </a:r>
            <a:endParaRPr lang="en-US">
              <a:solidFill>
                <a:srgbClr val="FF0000"/>
              </a:solidFill>
              <a:cs typeface="Calibri"/>
            </a:endParaRPr>
          </a:p>
        </p:txBody>
      </p:sp>
      <p:sp>
        <p:nvSpPr>
          <p:cNvPr id="7" name="Rectangle 1">
            <a:extLst>
              <a:ext uri="{FF2B5EF4-FFF2-40B4-BE49-F238E27FC236}">
                <a16:creationId xmlns:a16="http://schemas.microsoft.com/office/drawing/2014/main" id="{5796418F-91EB-02BD-2FFF-19AEA121A1C4}"/>
              </a:ext>
            </a:extLst>
          </p:cNvPr>
          <p:cNvSpPr>
            <a:spLocks noChangeArrowheads="1"/>
          </p:cNvSpPr>
          <p:nvPr/>
        </p:nvSpPr>
        <p:spPr bwMode="auto">
          <a:xfrm>
            <a:off x="-1444721" y="0"/>
            <a:ext cx="17441077" cy="57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7C485A34-41ED-98DA-E883-76499288972C}"/>
              </a:ext>
            </a:extLst>
          </p:cNvPr>
          <p:cNvSpPr>
            <a:spLocks noGrp="1"/>
          </p:cNvSpPr>
          <p:nvPr>
            <p:ph sz="half" idx="2"/>
          </p:nvPr>
        </p:nvSpPr>
        <p:spPr>
          <a:xfrm>
            <a:off x="609600" y="1752600"/>
            <a:ext cx="10287000" cy="4778749"/>
          </a:xfrm>
        </p:spPr>
        <p:txBody>
          <a:bodyPr/>
          <a:lstStyle/>
          <a:p>
            <a:r>
              <a:rPr lang="en-US" b="0"/>
              <a:t>No additional funding has been allocated to the Grant for FY2027.</a:t>
            </a:r>
          </a:p>
        </p:txBody>
      </p:sp>
    </p:spTree>
    <p:extLst>
      <p:ext uri="{BB962C8B-B14F-4D97-AF65-F5344CB8AC3E}">
        <p14:creationId xmlns:p14="http://schemas.microsoft.com/office/powerpoint/2010/main" val="1020491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63F70-23D3-8E4B-B3F6-C9FA008A5A4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738CE2-1281-0875-D7EF-9974AD441F04}"/>
              </a:ext>
            </a:extLst>
          </p:cNvPr>
          <p:cNvSpPr>
            <a:spLocks noGrp="1"/>
          </p:cNvSpPr>
          <p:nvPr>
            <p:ph sz="half" idx="2"/>
          </p:nvPr>
        </p:nvSpPr>
        <p:spPr>
          <a:xfrm>
            <a:off x="619125" y="1752600"/>
            <a:ext cx="10173456" cy="4778749"/>
          </a:xfrm>
        </p:spPr>
        <p:txBody>
          <a:bodyPr/>
          <a:lstStyle/>
          <a:p>
            <a:pPr marL="0" indent="0">
              <a:buNone/>
            </a:pPr>
            <a:r>
              <a:rPr lang="en-US" b="0"/>
              <a:t>Provide the FY2027 proposed organizational chart with the total number of employees (i.e., permanent, temporary, contract, vacancies). If there are multiple divisions, please ensure there are sub-org charts that enumerate all the above. </a:t>
            </a:r>
          </a:p>
          <a:p>
            <a:pPr marL="457200" lvl="1" indent="0">
              <a:buNone/>
            </a:pPr>
            <a:endParaRPr lang="en-US" b="0"/>
          </a:p>
          <a:p>
            <a:pPr marL="914400" lvl="1" indent="-457200">
              <a:buNone/>
            </a:pPr>
            <a:r>
              <a:rPr lang="en-US" b="0"/>
              <a:t>a.	Please include in the Org chart a photo of all Directors, Managers, Division Heads, and Supervisors. </a:t>
            </a:r>
          </a:p>
          <a:p>
            <a:endParaRPr lang="en-US" b="0"/>
          </a:p>
        </p:txBody>
      </p:sp>
      <p:sp>
        <p:nvSpPr>
          <p:cNvPr id="3" name="Content Placeholder 2">
            <a:extLst>
              <a:ext uri="{FF2B5EF4-FFF2-40B4-BE49-F238E27FC236}">
                <a16:creationId xmlns:a16="http://schemas.microsoft.com/office/drawing/2014/main" id="{B5D2B87E-B1B5-B56C-D640-99922E00F6E7}"/>
              </a:ext>
            </a:extLst>
          </p:cNvPr>
          <p:cNvSpPr>
            <a:spLocks noGrp="1"/>
          </p:cNvSpPr>
          <p:nvPr>
            <p:ph sz="half" idx="13"/>
          </p:nvPr>
        </p:nvSpPr>
        <p:spPr>
          <a:xfrm>
            <a:off x="619125" y="1278775"/>
            <a:ext cx="4934479" cy="473825"/>
          </a:xfrm>
        </p:spPr>
        <p:txBody>
          <a:bodyPr>
            <a:normAutofit lnSpcReduction="10000"/>
          </a:bodyPr>
          <a:lstStyle/>
          <a:p>
            <a:r>
              <a:rPr lang="en-US"/>
              <a:t>Question 13</a:t>
            </a:r>
          </a:p>
        </p:txBody>
      </p:sp>
    </p:spTree>
    <p:extLst>
      <p:ext uri="{BB962C8B-B14F-4D97-AF65-F5344CB8AC3E}">
        <p14:creationId xmlns:p14="http://schemas.microsoft.com/office/powerpoint/2010/main" val="41469749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0CC1-F0E6-A909-0CBE-7C65A92B66E5}"/>
            </a:ext>
          </a:extLst>
        </p:cNvPr>
        <p:cNvGrpSpPr/>
        <p:nvPr/>
      </p:nvGrpSpPr>
      <p:grpSpPr>
        <a:xfrm>
          <a:off x="0" y="0"/>
          <a:ext cx="0" cy="0"/>
          <a:chOff x="0" y="0"/>
          <a:chExt cx="0" cy="0"/>
        </a:xfrm>
      </p:grpSpPr>
      <p:cxnSp>
        <p:nvCxnSpPr>
          <p:cNvPr id="30" name="Connector: Elbow 29">
            <a:extLst>
              <a:ext uri="{FF2B5EF4-FFF2-40B4-BE49-F238E27FC236}">
                <a16:creationId xmlns:a16="http://schemas.microsoft.com/office/drawing/2014/main" id="{6AE8CD4B-D0EF-5794-82C8-9ABDA966DC68}"/>
              </a:ext>
            </a:extLst>
          </p:cNvPr>
          <p:cNvCxnSpPr>
            <a:cxnSpLocks/>
            <a:stCxn id="78" idx="0"/>
            <a:endCxn id="67" idx="0"/>
          </p:cNvCxnSpPr>
          <p:nvPr/>
        </p:nvCxnSpPr>
        <p:spPr>
          <a:xfrm rot="16200000" flipV="1">
            <a:off x="6352779" y="947038"/>
            <a:ext cx="1261439" cy="6713143"/>
          </a:xfrm>
          <a:prstGeom prst="bentConnector3">
            <a:avLst>
              <a:gd name="adj1" fmla="val 255001"/>
            </a:avLst>
          </a:prstGeom>
          <a:ln w="12700"/>
        </p:spPr>
        <p:style>
          <a:lnRef idx="1">
            <a:schemeClr val="dk1"/>
          </a:lnRef>
          <a:fillRef idx="0">
            <a:schemeClr val="dk1"/>
          </a:fillRef>
          <a:effectRef idx="0">
            <a:schemeClr val="dk1"/>
          </a:effectRef>
          <a:fontRef idx="minor">
            <a:schemeClr val="tx1"/>
          </a:fontRef>
        </p:style>
      </p:cxnSp>
      <p:cxnSp>
        <p:nvCxnSpPr>
          <p:cNvPr id="24" name="Connector: Elbow 23">
            <a:extLst>
              <a:ext uri="{FF2B5EF4-FFF2-40B4-BE49-F238E27FC236}">
                <a16:creationId xmlns:a16="http://schemas.microsoft.com/office/drawing/2014/main" id="{D720E09C-10F3-4B9C-DE1F-D7E84117A7F5}"/>
              </a:ext>
            </a:extLst>
          </p:cNvPr>
          <p:cNvCxnSpPr>
            <a:cxnSpLocks/>
            <a:stCxn id="47" idx="0"/>
            <a:endCxn id="48" idx="0"/>
          </p:cNvCxnSpPr>
          <p:nvPr/>
        </p:nvCxnSpPr>
        <p:spPr>
          <a:xfrm rot="16200000" flipH="1" flipV="1">
            <a:off x="6755101" y="2185771"/>
            <a:ext cx="464570" cy="3222776"/>
          </a:xfrm>
          <a:prstGeom prst="bentConnector3">
            <a:avLst>
              <a:gd name="adj1" fmla="val -166875"/>
            </a:avLst>
          </a:prstGeom>
          <a:ln w="12700"/>
        </p:spPr>
        <p:style>
          <a:lnRef idx="1">
            <a:schemeClr val="dk1"/>
          </a:lnRef>
          <a:fillRef idx="0">
            <a:schemeClr val="dk1"/>
          </a:fillRef>
          <a:effectRef idx="0">
            <a:schemeClr val="dk1"/>
          </a:effectRef>
          <a:fontRef idx="minor">
            <a:schemeClr val="tx1"/>
          </a:fontRef>
        </p:style>
      </p:cxnSp>
      <p:cxnSp>
        <p:nvCxnSpPr>
          <p:cNvPr id="120" name="Connector: Elbow 119">
            <a:extLst>
              <a:ext uri="{FF2B5EF4-FFF2-40B4-BE49-F238E27FC236}">
                <a16:creationId xmlns:a16="http://schemas.microsoft.com/office/drawing/2014/main" id="{8AC7D105-7CC9-B361-B027-A44924C34BCA}"/>
              </a:ext>
            </a:extLst>
          </p:cNvPr>
          <p:cNvCxnSpPr>
            <a:cxnSpLocks/>
          </p:cNvCxnSpPr>
          <p:nvPr/>
        </p:nvCxnSpPr>
        <p:spPr>
          <a:xfrm rot="16200000" flipH="1" flipV="1">
            <a:off x="5956684" y="934105"/>
            <a:ext cx="383161" cy="8383608"/>
          </a:xfrm>
          <a:prstGeom prst="bentConnector3">
            <a:avLst>
              <a:gd name="adj1" fmla="val -840452"/>
            </a:avLst>
          </a:prstGeom>
          <a:ln w="12700"/>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09593FC3-3898-4A41-DB20-748B1B98DA7A}"/>
              </a:ext>
            </a:extLst>
          </p:cNvPr>
          <p:cNvCxnSpPr>
            <a:cxnSpLocks/>
            <a:stCxn id="7" idx="2"/>
            <a:endCxn id="65" idx="0"/>
          </p:cNvCxnSpPr>
          <p:nvPr/>
        </p:nvCxnSpPr>
        <p:spPr>
          <a:xfrm>
            <a:off x="6984211" y="2590800"/>
            <a:ext cx="6349" cy="32831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97CA16E-C55F-42B3-353A-62C0811C67A7}"/>
              </a:ext>
            </a:extLst>
          </p:cNvPr>
          <p:cNvSpPr>
            <a:spLocks noGrp="1"/>
          </p:cNvSpPr>
          <p:nvPr>
            <p:ph sz="half" idx="13"/>
          </p:nvPr>
        </p:nvSpPr>
        <p:spPr>
          <a:xfrm>
            <a:off x="609600" y="1267375"/>
            <a:ext cx="9044299" cy="473825"/>
          </a:xfrm>
        </p:spPr>
        <p:txBody>
          <a:bodyPr>
            <a:normAutofit lnSpcReduction="10000"/>
          </a:bodyPr>
          <a:lstStyle/>
          <a:p>
            <a:r>
              <a:rPr lang="en-US"/>
              <a:t>Answer 13</a:t>
            </a:r>
          </a:p>
          <a:p>
            <a:endParaRPr lang="en-US" sz="1600"/>
          </a:p>
        </p:txBody>
      </p:sp>
      <p:pic>
        <p:nvPicPr>
          <p:cNvPr id="22" name="Picture 21">
            <a:extLst>
              <a:ext uri="{FF2B5EF4-FFF2-40B4-BE49-F238E27FC236}">
                <a16:creationId xmlns:a16="http://schemas.microsoft.com/office/drawing/2014/main" id="{C7104660-6AC5-7C0B-1A2F-680C4A80B1FC}"/>
              </a:ext>
            </a:extLst>
          </p:cNvPr>
          <p:cNvPicPr>
            <a:picLocks noChangeAspect="1"/>
          </p:cNvPicPr>
          <p:nvPr/>
        </p:nvPicPr>
        <p:blipFill>
          <a:blip r:embed="rId3"/>
          <a:stretch>
            <a:fillRect/>
          </a:stretch>
        </p:blipFill>
        <p:spPr>
          <a:xfrm>
            <a:off x="4459707" y="685800"/>
            <a:ext cx="385002" cy="385002"/>
          </a:xfrm>
          <a:prstGeom prst="rect">
            <a:avLst/>
          </a:prstGeom>
          <a:ln w="3175">
            <a:solidFill>
              <a:schemeClr val="tx1"/>
            </a:solidFill>
          </a:ln>
        </p:spPr>
      </p:pic>
      <p:graphicFrame>
        <p:nvGraphicFramePr>
          <p:cNvPr id="20" name="Table 19">
            <a:extLst>
              <a:ext uri="{FF2B5EF4-FFF2-40B4-BE49-F238E27FC236}">
                <a16:creationId xmlns:a16="http://schemas.microsoft.com/office/drawing/2014/main" id="{94536BFC-8C00-D272-D0B7-B20651376CC4}"/>
              </a:ext>
            </a:extLst>
          </p:cNvPr>
          <p:cNvGraphicFramePr>
            <a:graphicFrameLocks noGrp="1"/>
          </p:cNvGraphicFramePr>
          <p:nvPr/>
        </p:nvGraphicFramePr>
        <p:xfrm>
          <a:off x="7796285" y="4398547"/>
          <a:ext cx="1604975" cy="1257300"/>
        </p:xfrm>
        <a:graphic>
          <a:graphicData uri="http://schemas.openxmlformats.org/drawingml/2006/table">
            <a:tbl>
              <a:tblPr firstRow="1" bandRow="1">
                <a:tableStyleId>{5C22544A-7EE6-4342-B048-85BDC9FD1C3A}</a:tableStyleId>
              </a:tblPr>
              <a:tblGrid>
                <a:gridCol w="368304">
                  <a:extLst>
                    <a:ext uri="{9D8B030D-6E8A-4147-A177-3AD203B41FA5}">
                      <a16:colId xmlns:a16="http://schemas.microsoft.com/office/drawing/2014/main" val="3171287708"/>
                    </a:ext>
                  </a:extLst>
                </a:gridCol>
                <a:gridCol w="838200">
                  <a:extLst>
                    <a:ext uri="{9D8B030D-6E8A-4147-A177-3AD203B41FA5}">
                      <a16:colId xmlns:a16="http://schemas.microsoft.com/office/drawing/2014/main" val="3141871749"/>
                    </a:ext>
                  </a:extLst>
                </a:gridCol>
                <a:gridCol w="398471">
                  <a:extLst>
                    <a:ext uri="{9D8B030D-6E8A-4147-A177-3AD203B41FA5}">
                      <a16:colId xmlns:a16="http://schemas.microsoft.com/office/drawing/2014/main" val="3470746482"/>
                    </a:ext>
                  </a:extLst>
                </a:gridCol>
              </a:tblGrid>
              <a:tr h="16273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u="sng">
                          <a:solidFill>
                            <a:schemeClr val="tx1"/>
                          </a:solidFill>
                        </a:rPr>
                        <a:t>Total Employees: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a:solidFill>
                            <a:schemeClr val="tx1"/>
                          </a:solidFill>
                        </a:rPr>
                        <a:t>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4845199"/>
                  </a:ext>
                </a:extLst>
              </a:tr>
              <a:tr h="16273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050" b="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a:solidFill>
                            <a:schemeClr val="tx1"/>
                          </a:solidFill>
                        </a:rPr>
                        <a:t>Temporary:</a:t>
                      </a: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8177283"/>
                  </a:ext>
                </a:extLst>
              </a:tr>
              <a:tr h="162733">
                <a:tc>
                  <a:txBody>
                    <a:bodyPr/>
                    <a:lstStyle/>
                    <a:p>
                      <a:pPr algn="r"/>
                      <a:endParaRPr lang="en-US" sz="105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l"/>
                      <a:r>
                        <a:rPr lang="en-US" sz="1050">
                          <a:solidFill>
                            <a:schemeClr val="tx1"/>
                          </a:solidFill>
                        </a:rPr>
                        <a:t>Contract:</a:t>
                      </a: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8135835"/>
                  </a:ext>
                </a:extLst>
              </a:tr>
              <a:tr h="162733">
                <a:tc>
                  <a:txBody>
                    <a:bodyPr/>
                    <a:lstStyle/>
                    <a:p>
                      <a:pPr algn="r"/>
                      <a:endParaRPr lang="en-US" sz="105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r>
                        <a:rPr lang="en-US" sz="1050">
                          <a:solidFill>
                            <a:schemeClr val="tx1"/>
                          </a:solidFill>
                        </a:rPr>
                        <a:t>Vacancies:</a:t>
                      </a: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4122583"/>
                  </a:ext>
                </a:extLst>
              </a:tr>
              <a:tr h="162733">
                <a:tc>
                  <a:txBody>
                    <a:bodyPr/>
                    <a:lstStyle/>
                    <a:p>
                      <a:pPr algn="r"/>
                      <a:endParaRPr lang="en-US" sz="105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F3EB"/>
                    </a:solidFill>
                  </a:tcPr>
                </a:tc>
                <a:tc>
                  <a:txBody>
                    <a:bodyPr/>
                    <a:lstStyle/>
                    <a:p>
                      <a:pPr algn="l"/>
                      <a:r>
                        <a:rPr lang="en-US" sz="1050">
                          <a:solidFill>
                            <a:schemeClr val="tx1"/>
                          </a:solidFill>
                        </a:rPr>
                        <a:t>Out of Class</a:t>
                      </a:r>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5081080"/>
                  </a:ext>
                </a:extLst>
              </a:tr>
            </a:tbl>
          </a:graphicData>
        </a:graphic>
      </p:graphicFrame>
      <p:sp>
        <p:nvSpPr>
          <p:cNvPr id="9" name="TextBox 8">
            <a:extLst>
              <a:ext uri="{FF2B5EF4-FFF2-40B4-BE49-F238E27FC236}">
                <a16:creationId xmlns:a16="http://schemas.microsoft.com/office/drawing/2014/main" id="{584B83C3-699D-823D-5858-5E10702415D6}"/>
              </a:ext>
            </a:extLst>
          </p:cNvPr>
          <p:cNvSpPr txBox="1"/>
          <p:nvPr/>
        </p:nvSpPr>
        <p:spPr>
          <a:xfrm>
            <a:off x="3867076" y="1143091"/>
            <a:ext cx="1570264" cy="369332"/>
          </a:xfrm>
          <a:prstGeom prst="rect">
            <a:avLst/>
          </a:prstGeom>
          <a:solidFill>
            <a:srgbClr val="B3F3EB"/>
          </a:solidFill>
          <a:ln w="952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Alicia Laster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Admin Assistant II to the Director</a:t>
            </a:r>
          </a:p>
        </p:txBody>
      </p:sp>
      <p:sp>
        <p:nvSpPr>
          <p:cNvPr id="44" name="TextBox 43">
            <a:extLst>
              <a:ext uri="{FF2B5EF4-FFF2-40B4-BE49-F238E27FC236}">
                <a16:creationId xmlns:a16="http://schemas.microsoft.com/office/drawing/2014/main" id="{04014D0B-C676-2997-8DB0-FEBF3E881EB9}"/>
              </a:ext>
            </a:extLst>
          </p:cNvPr>
          <p:cNvSpPr txBox="1"/>
          <p:nvPr/>
        </p:nvSpPr>
        <p:spPr>
          <a:xfrm>
            <a:off x="8198249" y="3097597"/>
            <a:ext cx="813689" cy="369332"/>
          </a:xfrm>
          <a:prstGeom prst="rect">
            <a:avLst/>
          </a:prstGeom>
          <a:solidFill>
            <a:schemeClr val="bg1">
              <a:lumMod val="75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C00000"/>
                </a:solidFill>
                <a:effectLst/>
                <a:uLnTx/>
                <a:uFillTx/>
                <a:latin typeface="Calibri" panose="020F0502020204030204"/>
                <a:ea typeface="+mn-ea"/>
                <a:cs typeface="+mn-cs"/>
              </a:rPr>
              <a:t>VACANT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Plans Examiner</a:t>
            </a:r>
          </a:p>
        </p:txBody>
      </p:sp>
      <p:sp>
        <p:nvSpPr>
          <p:cNvPr id="47" name="TextBox 46">
            <a:extLst>
              <a:ext uri="{FF2B5EF4-FFF2-40B4-BE49-F238E27FC236}">
                <a16:creationId xmlns:a16="http://schemas.microsoft.com/office/drawing/2014/main" id="{0B66A028-3FAA-8095-A126-76325A01C381}"/>
              </a:ext>
            </a:extLst>
          </p:cNvPr>
          <p:cNvSpPr txBox="1"/>
          <p:nvPr/>
        </p:nvSpPr>
        <p:spPr>
          <a:xfrm>
            <a:off x="7892535" y="3564874"/>
            <a:ext cx="1412477" cy="369332"/>
          </a:xfrm>
          <a:prstGeom prst="rect">
            <a:avLst/>
          </a:prstGeom>
          <a:solidFill>
            <a:schemeClr val="accent2">
              <a:lumMod val="40000"/>
              <a:lumOff val="6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Dave Naples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Plans Examiner (Contractor)</a:t>
            </a:r>
          </a:p>
        </p:txBody>
      </p:sp>
      <p:grpSp>
        <p:nvGrpSpPr>
          <p:cNvPr id="87" name="Group 86">
            <a:extLst>
              <a:ext uri="{FF2B5EF4-FFF2-40B4-BE49-F238E27FC236}">
                <a16:creationId xmlns:a16="http://schemas.microsoft.com/office/drawing/2014/main" id="{4CB2F5C4-9450-0E91-94C1-541711A1AAD1}"/>
              </a:ext>
            </a:extLst>
          </p:cNvPr>
          <p:cNvGrpSpPr/>
          <p:nvPr/>
        </p:nvGrpSpPr>
        <p:grpSpPr>
          <a:xfrm>
            <a:off x="4590865" y="3097597"/>
            <a:ext cx="1570264" cy="1301179"/>
            <a:chOff x="3722729" y="3597118"/>
            <a:chExt cx="1570264" cy="1301179"/>
          </a:xfrm>
        </p:grpSpPr>
        <p:sp>
          <p:nvSpPr>
            <p:cNvPr id="48" name="TextBox 47">
              <a:extLst>
                <a:ext uri="{FF2B5EF4-FFF2-40B4-BE49-F238E27FC236}">
                  <a16:creationId xmlns:a16="http://schemas.microsoft.com/office/drawing/2014/main" id="{D8DBC1ED-9346-21B1-D975-1E4A57C84143}"/>
                </a:ext>
              </a:extLst>
            </p:cNvPr>
            <p:cNvSpPr txBox="1"/>
            <p:nvPr/>
          </p:nvSpPr>
          <p:spPr>
            <a:xfrm>
              <a:off x="3801623" y="4528965"/>
              <a:ext cx="1412477"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William Fasano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Planner II</a:t>
              </a:r>
            </a:p>
          </p:txBody>
        </p:sp>
        <p:sp>
          <p:nvSpPr>
            <p:cNvPr id="49" name="TextBox 48">
              <a:extLst>
                <a:ext uri="{FF2B5EF4-FFF2-40B4-BE49-F238E27FC236}">
                  <a16:creationId xmlns:a16="http://schemas.microsoft.com/office/drawing/2014/main" id="{0D36E43E-8637-12C1-BD09-A59F054C1C1F}"/>
                </a:ext>
              </a:extLst>
            </p:cNvPr>
            <p:cNvSpPr txBox="1"/>
            <p:nvPr/>
          </p:nvSpPr>
          <p:spPr>
            <a:xfrm>
              <a:off x="3801623" y="4066888"/>
              <a:ext cx="1412477"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John Kurth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Senior Planner III</a:t>
              </a:r>
            </a:p>
          </p:txBody>
        </p:sp>
        <p:sp>
          <p:nvSpPr>
            <p:cNvPr id="50" name="TextBox 49">
              <a:extLst>
                <a:ext uri="{FF2B5EF4-FFF2-40B4-BE49-F238E27FC236}">
                  <a16:creationId xmlns:a16="http://schemas.microsoft.com/office/drawing/2014/main" id="{8CFF5FB7-E1CC-9115-3ACE-8C2ABB62F9E9}"/>
                </a:ext>
              </a:extLst>
            </p:cNvPr>
            <p:cNvSpPr txBox="1"/>
            <p:nvPr/>
          </p:nvSpPr>
          <p:spPr>
            <a:xfrm>
              <a:off x="3722729" y="3597118"/>
              <a:ext cx="1570264"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Patricia Maley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Senior Planner/Design &amp; Review</a:t>
              </a:r>
            </a:p>
          </p:txBody>
        </p:sp>
      </p:grpSp>
      <p:pic>
        <p:nvPicPr>
          <p:cNvPr id="8" name="Picture 7">
            <a:extLst>
              <a:ext uri="{FF2B5EF4-FFF2-40B4-BE49-F238E27FC236}">
                <a16:creationId xmlns:a16="http://schemas.microsoft.com/office/drawing/2014/main" id="{053F86A5-1703-99B7-DE88-A4558664699F}"/>
              </a:ext>
            </a:extLst>
          </p:cNvPr>
          <p:cNvPicPr>
            <a:picLocks noChangeAspect="1"/>
          </p:cNvPicPr>
          <p:nvPr/>
        </p:nvPicPr>
        <p:blipFill>
          <a:blip r:embed="rId4"/>
          <a:stretch>
            <a:fillRect/>
          </a:stretch>
        </p:blipFill>
        <p:spPr>
          <a:xfrm>
            <a:off x="6735536" y="696660"/>
            <a:ext cx="379955" cy="379955"/>
          </a:xfrm>
          <a:prstGeom prst="rect">
            <a:avLst/>
          </a:prstGeom>
        </p:spPr>
      </p:pic>
      <p:sp>
        <p:nvSpPr>
          <p:cNvPr id="2" name="TextBox 1">
            <a:extLst>
              <a:ext uri="{FF2B5EF4-FFF2-40B4-BE49-F238E27FC236}">
                <a16:creationId xmlns:a16="http://schemas.microsoft.com/office/drawing/2014/main" id="{665B313D-D371-C78A-1450-8E05023CF5B6}"/>
              </a:ext>
            </a:extLst>
          </p:cNvPr>
          <p:cNvSpPr txBox="1"/>
          <p:nvPr/>
        </p:nvSpPr>
        <p:spPr>
          <a:xfrm>
            <a:off x="6277972" y="1144541"/>
            <a:ext cx="1412477" cy="369332"/>
          </a:xfrm>
          <a:prstGeom prst="rect">
            <a:avLst/>
          </a:prstGeom>
          <a:solidFill>
            <a:schemeClr val="accent6"/>
          </a:solidFill>
          <a:ln w="952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panose="020F0502020204030204"/>
                <a:ea typeface="+mn-ea"/>
                <a:cs typeface="+mn-cs"/>
              </a:rPr>
              <a:t>Elliott Larkin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Director</a:t>
            </a:r>
          </a:p>
        </p:txBody>
      </p:sp>
      <p:sp>
        <p:nvSpPr>
          <p:cNvPr id="12" name="TextBox 11">
            <a:extLst>
              <a:ext uri="{FF2B5EF4-FFF2-40B4-BE49-F238E27FC236}">
                <a16:creationId xmlns:a16="http://schemas.microsoft.com/office/drawing/2014/main" id="{F84E3857-8511-BBC6-F09B-1981844F2EA6}"/>
              </a:ext>
            </a:extLst>
          </p:cNvPr>
          <p:cNvSpPr txBox="1"/>
          <p:nvPr/>
        </p:nvSpPr>
        <p:spPr>
          <a:xfrm>
            <a:off x="2845575" y="2560255"/>
            <a:ext cx="1570264" cy="369332"/>
          </a:xfrm>
          <a:prstGeom prst="rect">
            <a:avLst/>
          </a:prstGeom>
          <a:solidFill>
            <a:schemeClr val="accent6">
              <a:lumMod val="60000"/>
              <a:lumOff val="40000"/>
            </a:schemeClr>
          </a:solidFill>
          <a:ln w="952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Jim </a:t>
            </a:r>
            <a:r>
              <a:rPr kumimoji="0" lang="en-US" sz="1000" b="1" i="0" u="none" strike="noStrike" kern="1200" cap="none" spc="0" normalizeH="0" baseline="0" noProof="0" err="1">
                <a:ln>
                  <a:noFill/>
                </a:ln>
                <a:solidFill>
                  <a:prstClr val="black">
                    <a:lumMod val="95000"/>
                    <a:lumOff val="5000"/>
                  </a:prstClr>
                </a:solidFill>
                <a:effectLst/>
                <a:uLnTx/>
                <a:uFillTx/>
                <a:latin typeface="Calibri" panose="020F0502020204030204"/>
                <a:ea typeface="+mn-ea"/>
                <a:cs typeface="+mn-cs"/>
              </a:rPr>
              <a:t>DiPinto</a:t>
            </a:r>
            <a:endPar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Zoning Manager</a:t>
            </a:r>
          </a:p>
        </p:txBody>
      </p:sp>
      <p:grpSp>
        <p:nvGrpSpPr>
          <p:cNvPr id="81" name="Group 80">
            <a:extLst>
              <a:ext uri="{FF2B5EF4-FFF2-40B4-BE49-F238E27FC236}">
                <a16:creationId xmlns:a16="http://schemas.microsoft.com/office/drawing/2014/main" id="{70C1B07D-A2CC-B2C0-99C9-6FC2F4246963}"/>
              </a:ext>
            </a:extLst>
          </p:cNvPr>
          <p:cNvGrpSpPr/>
          <p:nvPr/>
        </p:nvGrpSpPr>
        <p:grpSpPr>
          <a:xfrm>
            <a:off x="2930209" y="3098711"/>
            <a:ext cx="1393433" cy="943511"/>
            <a:chOff x="2378928" y="4329048"/>
            <a:chExt cx="1393433" cy="943511"/>
          </a:xfrm>
        </p:grpSpPr>
        <p:sp>
          <p:nvSpPr>
            <p:cNvPr id="67" name="TextBox 66">
              <a:extLst>
                <a:ext uri="{FF2B5EF4-FFF2-40B4-BE49-F238E27FC236}">
                  <a16:creationId xmlns:a16="http://schemas.microsoft.com/office/drawing/2014/main" id="{15EB030B-C836-EE4D-1FB7-1129E3A3D732}"/>
                </a:ext>
              </a:extLst>
            </p:cNvPr>
            <p:cNvSpPr txBox="1"/>
            <p:nvPr/>
          </p:nvSpPr>
          <p:spPr>
            <a:xfrm>
              <a:off x="2378928" y="4903227"/>
              <a:ext cx="1393433"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Sasha Cabrera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Business Compliance Officer</a:t>
              </a:r>
            </a:p>
          </p:txBody>
        </p:sp>
        <p:sp>
          <p:nvSpPr>
            <p:cNvPr id="68" name="TextBox 67">
              <a:extLst>
                <a:ext uri="{FF2B5EF4-FFF2-40B4-BE49-F238E27FC236}">
                  <a16:creationId xmlns:a16="http://schemas.microsoft.com/office/drawing/2014/main" id="{5875E6E2-8D5B-2FB6-0CAE-BD5E3D7FD83A}"/>
                </a:ext>
              </a:extLst>
            </p:cNvPr>
            <p:cNvSpPr txBox="1"/>
            <p:nvPr/>
          </p:nvSpPr>
          <p:spPr>
            <a:xfrm>
              <a:off x="2378928" y="4329048"/>
              <a:ext cx="1393433"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err="1">
                  <a:ln>
                    <a:noFill/>
                  </a:ln>
                  <a:solidFill>
                    <a:prstClr val="black">
                      <a:lumMod val="95000"/>
                      <a:lumOff val="5000"/>
                    </a:prstClr>
                  </a:solidFill>
                  <a:effectLst/>
                  <a:uLnTx/>
                  <a:uFillTx/>
                  <a:latin typeface="Calibri" panose="020F0502020204030204"/>
                  <a:ea typeface="+mn-ea"/>
                  <a:cs typeface="+mn-cs"/>
                </a:rPr>
                <a:t>Grissell</a:t>
              </a: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 Ortega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Zoning Compliance Officer</a:t>
              </a:r>
            </a:p>
          </p:txBody>
        </p:sp>
      </p:grpSp>
      <p:sp>
        <p:nvSpPr>
          <p:cNvPr id="11" name="TextBox 10">
            <a:extLst>
              <a:ext uri="{FF2B5EF4-FFF2-40B4-BE49-F238E27FC236}">
                <a16:creationId xmlns:a16="http://schemas.microsoft.com/office/drawing/2014/main" id="{F435D273-F122-D39F-B423-1C8AB787E987}"/>
              </a:ext>
            </a:extLst>
          </p:cNvPr>
          <p:cNvSpPr txBox="1"/>
          <p:nvPr/>
        </p:nvSpPr>
        <p:spPr>
          <a:xfrm>
            <a:off x="1183466" y="2560255"/>
            <a:ext cx="1570264" cy="369332"/>
          </a:xfrm>
          <a:prstGeom prst="rect">
            <a:avLst/>
          </a:prstGeom>
          <a:solidFill>
            <a:schemeClr val="bg1">
              <a:lumMod val="75000"/>
            </a:schemeClr>
          </a:solidFill>
          <a:ln w="952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C00000"/>
                </a:solidFill>
                <a:effectLst/>
                <a:uLnTx/>
                <a:uFillTx/>
                <a:latin typeface="Calibri" panose="020F0502020204030204"/>
                <a:ea typeface="+mn-ea"/>
                <a:cs typeface="+mn-cs"/>
              </a:rPr>
              <a:t>VACANT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Office Manager</a:t>
            </a:r>
          </a:p>
        </p:txBody>
      </p:sp>
      <p:grpSp>
        <p:nvGrpSpPr>
          <p:cNvPr id="89" name="Group 88">
            <a:extLst>
              <a:ext uri="{FF2B5EF4-FFF2-40B4-BE49-F238E27FC236}">
                <a16:creationId xmlns:a16="http://schemas.microsoft.com/office/drawing/2014/main" id="{3E410F99-46F8-B3E6-2271-34624942C1AF}"/>
              </a:ext>
            </a:extLst>
          </p:cNvPr>
          <p:cNvGrpSpPr/>
          <p:nvPr/>
        </p:nvGrpSpPr>
        <p:grpSpPr>
          <a:xfrm>
            <a:off x="1402800" y="3097506"/>
            <a:ext cx="1107322" cy="2712427"/>
            <a:chOff x="534664" y="3767324"/>
            <a:chExt cx="1107322" cy="2712427"/>
          </a:xfrm>
        </p:grpSpPr>
        <p:sp>
          <p:nvSpPr>
            <p:cNvPr id="69" name="TextBox 68">
              <a:extLst>
                <a:ext uri="{FF2B5EF4-FFF2-40B4-BE49-F238E27FC236}">
                  <a16:creationId xmlns:a16="http://schemas.microsoft.com/office/drawing/2014/main" id="{9836CD48-5D51-04E6-EE97-7F9CD71F8DAE}"/>
                </a:ext>
              </a:extLst>
            </p:cNvPr>
            <p:cNvSpPr txBox="1"/>
            <p:nvPr/>
          </p:nvSpPr>
          <p:spPr>
            <a:xfrm>
              <a:off x="534664" y="3767324"/>
              <a:ext cx="1107322"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Karen Y. Torres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Administrative Clerk I</a:t>
              </a:r>
            </a:p>
          </p:txBody>
        </p:sp>
        <p:sp>
          <p:nvSpPr>
            <p:cNvPr id="70" name="TextBox 69">
              <a:extLst>
                <a:ext uri="{FF2B5EF4-FFF2-40B4-BE49-F238E27FC236}">
                  <a16:creationId xmlns:a16="http://schemas.microsoft.com/office/drawing/2014/main" id="{A14524E1-E83D-1C8B-7A87-01F5AA49BD4F}"/>
                </a:ext>
              </a:extLst>
            </p:cNvPr>
            <p:cNvSpPr txBox="1"/>
            <p:nvPr/>
          </p:nvSpPr>
          <p:spPr>
            <a:xfrm>
              <a:off x="534664" y="4207554"/>
              <a:ext cx="1107322"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Debra Shaw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Administrative Clerk I</a:t>
              </a:r>
            </a:p>
          </p:txBody>
        </p:sp>
        <p:sp>
          <p:nvSpPr>
            <p:cNvPr id="71" name="TextBox 70">
              <a:extLst>
                <a:ext uri="{FF2B5EF4-FFF2-40B4-BE49-F238E27FC236}">
                  <a16:creationId xmlns:a16="http://schemas.microsoft.com/office/drawing/2014/main" id="{4302E64B-9BEC-28EA-D364-534EF511C0E9}"/>
                </a:ext>
              </a:extLst>
            </p:cNvPr>
            <p:cNvSpPr txBox="1"/>
            <p:nvPr/>
          </p:nvSpPr>
          <p:spPr>
            <a:xfrm>
              <a:off x="534664" y="4656531"/>
              <a:ext cx="1107322"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Teri Strickland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Permit Coordinator</a:t>
              </a:r>
            </a:p>
          </p:txBody>
        </p:sp>
        <p:sp>
          <p:nvSpPr>
            <p:cNvPr id="72" name="TextBox 71">
              <a:extLst>
                <a:ext uri="{FF2B5EF4-FFF2-40B4-BE49-F238E27FC236}">
                  <a16:creationId xmlns:a16="http://schemas.microsoft.com/office/drawing/2014/main" id="{25BB3EB8-0C65-8701-2C6D-7FDF608B4CCA}"/>
                </a:ext>
              </a:extLst>
            </p:cNvPr>
            <p:cNvSpPr txBox="1"/>
            <p:nvPr/>
          </p:nvSpPr>
          <p:spPr>
            <a:xfrm>
              <a:off x="534664" y="5101654"/>
              <a:ext cx="1107322"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Tanika Kellam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Permit Coordinator</a:t>
              </a:r>
            </a:p>
          </p:txBody>
        </p:sp>
        <p:sp>
          <p:nvSpPr>
            <p:cNvPr id="73" name="TextBox 72">
              <a:extLst>
                <a:ext uri="{FF2B5EF4-FFF2-40B4-BE49-F238E27FC236}">
                  <a16:creationId xmlns:a16="http://schemas.microsoft.com/office/drawing/2014/main" id="{C5ED691A-A9BC-A9DD-7B30-303885283871}"/>
                </a:ext>
              </a:extLst>
            </p:cNvPr>
            <p:cNvSpPr txBox="1"/>
            <p:nvPr/>
          </p:nvSpPr>
          <p:spPr>
            <a:xfrm>
              <a:off x="534664" y="5546777"/>
              <a:ext cx="1107322"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Darlinda Oliver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Records Clerk</a:t>
              </a:r>
            </a:p>
          </p:txBody>
        </p:sp>
        <p:sp>
          <p:nvSpPr>
            <p:cNvPr id="74" name="TextBox 73">
              <a:extLst>
                <a:ext uri="{FF2B5EF4-FFF2-40B4-BE49-F238E27FC236}">
                  <a16:creationId xmlns:a16="http://schemas.microsoft.com/office/drawing/2014/main" id="{3EE16BD5-5EA0-0763-D068-1944F6297841}"/>
                </a:ext>
              </a:extLst>
            </p:cNvPr>
            <p:cNvSpPr txBox="1"/>
            <p:nvPr/>
          </p:nvSpPr>
          <p:spPr>
            <a:xfrm>
              <a:off x="534664" y="5987308"/>
              <a:ext cx="1107322" cy="492443"/>
            </a:xfrm>
            <a:prstGeom prst="rect">
              <a:avLst/>
            </a:prstGeom>
            <a:solidFill>
              <a:schemeClr val="accent5">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Darlene Johnson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Office Assistant III (Temporary) </a:t>
              </a:r>
            </a:p>
          </p:txBody>
        </p:sp>
      </p:grpSp>
      <p:sp>
        <p:nvSpPr>
          <p:cNvPr id="43" name="TextBox 42">
            <a:extLst>
              <a:ext uri="{FF2B5EF4-FFF2-40B4-BE49-F238E27FC236}">
                <a16:creationId xmlns:a16="http://schemas.microsoft.com/office/drawing/2014/main" id="{BF7FF080-6F12-41DE-9D93-6E96FE5AB5E8}"/>
              </a:ext>
            </a:extLst>
          </p:cNvPr>
          <p:cNvSpPr txBox="1"/>
          <p:nvPr/>
        </p:nvSpPr>
        <p:spPr>
          <a:xfrm>
            <a:off x="9554936" y="2514600"/>
            <a:ext cx="1570264" cy="369332"/>
          </a:xfrm>
          <a:prstGeom prst="rect">
            <a:avLst/>
          </a:prstGeom>
          <a:solidFill>
            <a:schemeClr val="accent6">
              <a:lumMod val="60000"/>
              <a:lumOff val="40000"/>
            </a:schemeClr>
          </a:solidFill>
          <a:ln w="952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err="1">
                <a:ln>
                  <a:noFill/>
                </a:ln>
                <a:solidFill>
                  <a:prstClr val="black">
                    <a:lumMod val="95000"/>
                    <a:lumOff val="5000"/>
                  </a:prstClr>
                </a:solidFill>
                <a:effectLst/>
                <a:uLnTx/>
                <a:uFillTx/>
                <a:latin typeface="Calibri" panose="020F0502020204030204"/>
                <a:ea typeface="+mn-ea"/>
                <a:cs typeface="+mn-cs"/>
              </a:rPr>
              <a:t>Gwinneth</a:t>
            </a: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 Kaminsky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Planning Manager</a:t>
            </a:r>
          </a:p>
        </p:txBody>
      </p:sp>
      <p:grpSp>
        <p:nvGrpSpPr>
          <p:cNvPr id="90" name="Group 89">
            <a:extLst>
              <a:ext uri="{FF2B5EF4-FFF2-40B4-BE49-F238E27FC236}">
                <a16:creationId xmlns:a16="http://schemas.microsoft.com/office/drawing/2014/main" id="{58B3F06C-74AA-0990-CB02-117BDE79E4D0}"/>
              </a:ext>
            </a:extLst>
          </p:cNvPr>
          <p:cNvGrpSpPr/>
          <p:nvPr/>
        </p:nvGrpSpPr>
        <p:grpSpPr>
          <a:xfrm>
            <a:off x="9633829" y="3050622"/>
            <a:ext cx="1412478" cy="2253039"/>
            <a:chOff x="9390944" y="3595889"/>
            <a:chExt cx="1412478" cy="2253039"/>
          </a:xfrm>
        </p:grpSpPr>
        <p:sp>
          <p:nvSpPr>
            <p:cNvPr id="60" name="TextBox 59">
              <a:extLst>
                <a:ext uri="{FF2B5EF4-FFF2-40B4-BE49-F238E27FC236}">
                  <a16:creationId xmlns:a16="http://schemas.microsoft.com/office/drawing/2014/main" id="{CFA130E4-AAB3-702A-7B98-3BB607C30BBD}"/>
                </a:ext>
              </a:extLst>
            </p:cNvPr>
            <p:cNvSpPr txBox="1"/>
            <p:nvPr/>
          </p:nvSpPr>
          <p:spPr>
            <a:xfrm>
              <a:off x="9390944" y="3595889"/>
              <a:ext cx="1412477"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Phil Birk</a:t>
              </a:r>
              <a:endParaRPr kumimoji="0" lang="en-US" sz="1000" b="1" i="0" u="none" strike="noStrike" kern="1200" cap="none" spc="0" normalizeH="0" baseline="0" noProof="0">
                <a:ln>
                  <a:noFill/>
                </a:ln>
                <a:solidFill>
                  <a:srgbClr val="C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Senior Planner II</a:t>
              </a:r>
            </a:p>
          </p:txBody>
        </p:sp>
        <p:sp>
          <p:nvSpPr>
            <p:cNvPr id="75" name="TextBox 74">
              <a:extLst>
                <a:ext uri="{FF2B5EF4-FFF2-40B4-BE49-F238E27FC236}">
                  <a16:creationId xmlns:a16="http://schemas.microsoft.com/office/drawing/2014/main" id="{E1BAAB5B-A0B2-2749-910E-CB5D5A38E41E}"/>
                </a:ext>
              </a:extLst>
            </p:cNvPr>
            <p:cNvSpPr txBox="1"/>
            <p:nvPr/>
          </p:nvSpPr>
          <p:spPr>
            <a:xfrm>
              <a:off x="9390944" y="4064395"/>
              <a:ext cx="1412477"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Abdulrasheed Dawodu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Senior Planner II</a:t>
              </a:r>
            </a:p>
          </p:txBody>
        </p:sp>
        <p:sp>
          <p:nvSpPr>
            <p:cNvPr id="76" name="TextBox 75">
              <a:extLst>
                <a:ext uri="{FF2B5EF4-FFF2-40B4-BE49-F238E27FC236}">
                  <a16:creationId xmlns:a16="http://schemas.microsoft.com/office/drawing/2014/main" id="{65C663F7-F764-0621-569A-BE2FDD8A7CB0}"/>
                </a:ext>
              </a:extLst>
            </p:cNvPr>
            <p:cNvSpPr txBox="1"/>
            <p:nvPr/>
          </p:nvSpPr>
          <p:spPr>
            <a:xfrm>
              <a:off x="9390944" y="4536182"/>
              <a:ext cx="1412477"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Landon Jones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Planner II</a:t>
              </a:r>
            </a:p>
          </p:txBody>
        </p:sp>
        <p:sp>
          <p:nvSpPr>
            <p:cNvPr id="77" name="TextBox 76">
              <a:extLst>
                <a:ext uri="{FF2B5EF4-FFF2-40B4-BE49-F238E27FC236}">
                  <a16:creationId xmlns:a16="http://schemas.microsoft.com/office/drawing/2014/main" id="{43FEA132-5EEA-8375-0FB5-C873DBB2C915}"/>
                </a:ext>
              </a:extLst>
            </p:cNvPr>
            <p:cNvSpPr txBox="1"/>
            <p:nvPr/>
          </p:nvSpPr>
          <p:spPr>
            <a:xfrm>
              <a:off x="9390944" y="5007969"/>
              <a:ext cx="1412477"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Dorien Snyder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Planner I</a:t>
              </a:r>
            </a:p>
          </p:txBody>
        </p:sp>
        <p:sp>
          <p:nvSpPr>
            <p:cNvPr id="78" name="TextBox 77">
              <a:extLst>
                <a:ext uri="{FF2B5EF4-FFF2-40B4-BE49-F238E27FC236}">
                  <a16:creationId xmlns:a16="http://schemas.microsoft.com/office/drawing/2014/main" id="{AABF0F12-A631-9A33-E2C3-921D563EEEB0}"/>
                </a:ext>
              </a:extLst>
            </p:cNvPr>
            <p:cNvSpPr txBox="1"/>
            <p:nvPr/>
          </p:nvSpPr>
          <p:spPr>
            <a:xfrm>
              <a:off x="9390946" y="5479596"/>
              <a:ext cx="1412476" cy="369332"/>
            </a:xfrm>
            <a:prstGeom prst="rect">
              <a:avLst/>
            </a:prstGeom>
            <a:solidFill>
              <a:schemeClr val="accent5">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Debra Martin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Preservation Planner</a:t>
              </a:r>
            </a:p>
          </p:txBody>
        </p:sp>
      </p:grpSp>
      <p:sp>
        <p:nvSpPr>
          <p:cNvPr id="7" name="TextBox 6">
            <a:extLst>
              <a:ext uri="{FF2B5EF4-FFF2-40B4-BE49-F238E27FC236}">
                <a16:creationId xmlns:a16="http://schemas.microsoft.com/office/drawing/2014/main" id="{6F33BFB9-49B7-7408-6693-1867EDCC20E7}"/>
              </a:ext>
            </a:extLst>
          </p:cNvPr>
          <p:cNvSpPr txBox="1">
            <a:spLocks/>
          </p:cNvSpPr>
          <p:nvPr/>
        </p:nvSpPr>
        <p:spPr>
          <a:xfrm>
            <a:off x="6277972" y="2221468"/>
            <a:ext cx="1412477" cy="369332"/>
          </a:xfrm>
          <a:prstGeom prst="rect">
            <a:avLst/>
          </a:prstGeom>
          <a:solidFill>
            <a:schemeClr val="accent6"/>
          </a:solidFill>
          <a:ln w="952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panose="020F0502020204030204"/>
                <a:ea typeface="+mn-ea"/>
                <a:cs typeface="+mn-cs"/>
              </a:rPr>
              <a:t>Yvonne Flagg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Deputy Director</a:t>
            </a:r>
          </a:p>
        </p:txBody>
      </p:sp>
      <p:grpSp>
        <p:nvGrpSpPr>
          <p:cNvPr id="86" name="Group 85">
            <a:extLst>
              <a:ext uri="{FF2B5EF4-FFF2-40B4-BE49-F238E27FC236}">
                <a16:creationId xmlns:a16="http://schemas.microsoft.com/office/drawing/2014/main" id="{8C990CB6-F913-AC66-5AD5-1F0411381D16}"/>
              </a:ext>
            </a:extLst>
          </p:cNvPr>
          <p:cNvGrpSpPr/>
          <p:nvPr/>
        </p:nvGrpSpPr>
        <p:grpSpPr>
          <a:xfrm>
            <a:off x="6398456" y="3070258"/>
            <a:ext cx="1184208" cy="3172992"/>
            <a:chOff x="5583437" y="3615666"/>
            <a:chExt cx="1184208" cy="3172992"/>
          </a:xfrm>
        </p:grpSpPr>
        <p:sp>
          <p:nvSpPr>
            <p:cNvPr id="55" name="TextBox 54">
              <a:extLst>
                <a:ext uri="{FF2B5EF4-FFF2-40B4-BE49-F238E27FC236}">
                  <a16:creationId xmlns:a16="http://schemas.microsoft.com/office/drawing/2014/main" id="{4A3FADA9-C292-C3F1-7C9E-3AB2E1068077}"/>
                </a:ext>
              </a:extLst>
            </p:cNvPr>
            <p:cNvSpPr txBox="1"/>
            <p:nvPr/>
          </p:nvSpPr>
          <p:spPr>
            <a:xfrm>
              <a:off x="5695010" y="3615666"/>
              <a:ext cx="961063"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Ellis Blomquist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Building Inspector</a:t>
              </a:r>
            </a:p>
          </p:txBody>
        </p:sp>
        <p:sp>
          <p:nvSpPr>
            <p:cNvPr id="56" name="TextBox 55">
              <a:extLst>
                <a:ext uri="{FF2B5EF4-FFF2-40B4-BE49-F238E27FC236}">
                  <a16:creationId xmlns:a16="http://schemas.microsoft.com/office/drawing/2014/main" id="{467DD147-E71B-57B3-320A-C906DC8E5335}"/>
                </a:ext>
              </a:extLst>
            </p:cNvPr>
            <p:cNvSpPr txBox="1"/>
            <p:nvPr/>
          </p:nvSpPr>
          <p:spPr>
            <a:xfrm>
              <a:off x="5695010" y="4082943"/>
              <a:ext cx="961063" cy="369332"/>
            </a:xfrm>
            <a:prstGeom prst="rect">
              <a:avLst/>
            </a:prstGeom>
            <a:solidFill>
              <a:srgbClr val="B3F3EB"/>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Steve </a:t>
              </a:r>
              <a:r>
                <a:rPr kumimoji="0" lang="en-US" sz="1000" b="1" i="0" u="none" strike="noStrike" kern="1200" cap="none" spc="0" normalizeH="0" baseline="0" noProof="0" err="1">
                  <a:ln>
                    <a:noFill/>
                  </a:ln>
                  <a:solidFill>
                    <a:prstClr val="black">
                      <a:lumMod val="95000"/>
                      <a:lumOff val="5000"/>
                    </a:prstClr>
                  </a:solidFill>
                  <a:effectLst/>
                  <a:uLnTx/>
                  <a:uFillTx/>
                  <a:latin typeface="Calibri" panose="020F0502020204030204"/>
                  <a:ea typeface="+mn-ea"/>
                  <a:cs typeface="+mn-cs"/>
                </a:rPr>
                <a:t>Bogino</a:t>
              </a:r>
              <a:endPar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Building Inspector</a:t>
              </a:r>
            </a:p>
          </p:txBody>
        </p:sp>
        <p:sp>
          <p:nvSpPr>
            <p:cNvPr id="57" name="TextBox 56">
              <a:extLst>
                <a:ext uri="{FF2B5EF4-FFF2-40B4-BE49-F238E27FC236}">
                  <a16:creationId xmlns:a16="http://schemas.microsoft.com/office/drawing/2014/main" id="{9D4EE856-27F9-C6FA-8555-4FAF56DE7B12}"/>
                </a:ext>
              </a:extLst>
            </p:cNvPr>
            <p:cNvSpPr txBox="1">
              <a:spLocks noGrp="1" noRot="1" noMove="1" noResize="1" noEditPoints="1" noAdjustHandles="1" noChangeArrowheads="1" noChangeShapeType="1"/>
            </p:cNvSpPr>
            <p:nvPr/>
          </p:nvSpPr>
          <p:spPr>
            <a:xfrm>
              <a:off x="5705047" y="4550220"/>
              <a:ext cx="961063" cy="369332"/>
            </a:xfrm>
            <a:prstGeom prst="rect">
              <a:avLst/>
            </a:prstGeom>
            <a:solidFill>
              <a:srgbClr val="B3F3EB"/>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Hugh Lindo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Building Inspector</a:t>
              </a:r>
            </a:p>
          </p:txBody>
        </p:sp>
        <p:sp>
          <p:nvSpPr>
            <p:cNvPr id="58" name="TextBox 57">
              <a:extLst>
                <a:ext uri="{FF2B5EF4-FFF2-40B4-BE49-F238E27FC236}">
                  <a16:creationId xmlns:a16="http://schemas.microsoft.com/office/drawing/2014/main" id="{BD3B939E-4623-5592-C76A-029539CDC265}"/>
                </a:ext>
              </a:extLst>
            </p:cNvPr>
            <p:cNvSpPr txBox="1"/>
            <p:nvPr/>
          </p:nvSpPr>
          <p:spPr>
            <a:xfrm>
              <a:off x="5695010" y="5017497"/>
              <a:ext cx="961063"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Denzil Lamont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Building Inspector</a:t>
              </a:r>
            </a:p>
          </p:txBody>
        </p:sp>
        <p:sp>
          <p:nvSpPr>
            <p:cNvPr id="59" name="TextBox 58">
              <a:extLst>
                <a:ext uri="{FF2B5EF4-FFF2-40B4-BE49-F238E27FC236}">
                  <a16:creationId xmlns:a16="http://schemas.microsoft.com/office/drawing/2014/main" id="{F120C0DB-F520-5C94-C86C-2611650207CB}"/>
                </a:ext>
              </a:extLst>
            </p:cNvPr>
            <p:cNvSpPr txBox="1"/>
            <p:nvPr/>
          </p:nvSpPr>
          <p:spPr>
            <a:xfrm>
              <a:off x="5695010" y="5484774"/>
              <a:ext cx="961063"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Jim Anderson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Building Inspector</a:t>
              </a:r>
            </a:p>
          </p:txBody>
        </p:sp>
        <p:sp>
          <p:nvSpPr>
            <p:cNvPr id="65" name="TextBox 64">
              <a:extLst>
                <a:ext uri="{FF2B5EF4-FFF2-40B4-BE49-F238E27FC236}">
                  <a16:creationId xmlns:a16="http://schemas.microsoft.com/office/drawing/2014/main" id="{C70C4916-C235-A157-7029-CC562CA4B9B0}"/>
                </a:ext>
              </a:extLst>
            </p:cNvPr>
            <p:cNvSpPr txBox="1"/>
            <p:nvPr/>
          </p:nvSpPr>
          <p:spPr>
            <a:xfrm>
              <a:off x="5583437" y="6419326"/>
              <a:ext cx="1184208"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Warrick Galbert Jr.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Mechanical Inspector</a:t>
              </a:r>
            </a:p>
          </p:txBody>
        </p:sp>
        <p:sp>
          <p:nvSpPr>
            <p:cNvPr id="85" name="TextBox 84">
              <a:extLst>
                <a:ext uri="{FF2B5EF4-FFF2-40B4-BE49-F238E27FC236}">
                  <a16:creationId xmlns:a16="http://schemas.microsoft.com/office/drawing/2014/main" id="{5C387A57-095E-0AD8-9554-38B95513F83E}"/>
                </a:ext>
              </a:extLst>
            </p:cNvPr>
            <p:cNvSpPr txBox="1"/>
            <p:nvPr/>
          </p:nvSpPr>
          <p:spPr>
            <a:xfrm>
              <a:off x="5583437" y="5952051"/>
              <a:ext cx="1184208" cy="369332"/>
            </a:xfrm>
            <a:prstGeom prst="rect">
              <a:avLst/>
            </a:prstGeom>
            <a:solidFill>
              <a:schemeClr val="accent6">
                <a:lumMod val="20000"/>
                <a:lumOff val="80000"/>
              </a:schemeClr>
            </a:solidFill>
            <a:ln w="3175">
              <a:solidFill>
                <a:schemeClr val="tx1">
                  <a:lumMod val="95000"/>
                  <a:lumOff val="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Glenn E. Smith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Mechanical Inspector</a:t>
              </a:r>
            </a:p>
          </p:txBody>
        </p:sp>
      </p:grpSp>
      <p:cxnSp>
        <p:nvCxnSpPr>
          <p:cNvPr id="95" name="Straight Connector 94">
            <a:extLst>
              <a:ext uri="{FF2B5EF4-FFF2-40B4-BE49-F238E27FC236}">
                <a16:creationId xmlns:a16="http://schemas.microsoft.com/office/drawing/2014/main" id="{50529D2B-7BDB-35A0-5E2F-96ADD4F3C49A}"/>
              </a:ext>
            </a:extLst>
          </p:cNvPr>
          <p:cNvCxnSpPr>
            <a:cxnSpLocks/>
            <a:stCxn id="2" idx="2"/>
            <a:endCxn id="7" idx="0"/>
          </p:cNvCxnSpPr>
          <p:nvPr/>
        </p:nvCxnSpPr>
        <p:spPr>
          <a:xfrm>
            <a:off x="6984211" y="1513873"/>
            <a:ext cx="0" cy="707595"/>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F8A2AAC-D640-29E5-CCF8-3E7E66345FD5}"/>
              </a:ext>
            </a:extLst>
          </p:cNvPr>
          <p:cNvCxnSpPr>
            <a:cxnSpLocks/>
            <a:stCxn id="2" idx="1"/>
            <a:endCxn id="9" idx="3"/>
          </p:cNvCxnSpPr>
          <p:nvPr/>
        </p:nvCxnSpPr>
        <p:spPr>
          <a:xfrm flipH="1" flipV="1">
            <a:off x="5437340" y="1327757"/>
            <a:ext cx="840632" cy="145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25" name="Picture 24" descr="The image depicts a person with tight, curly hair, wearing a black suit, and holding a chain.&#10;&#10;AI-generated content may be incorrect.">
            <a:extLst>
              <a:ext uri="{FF2B5EF4-FFF2-40B4-BE49-F238E27FC236}">
                <a16:creationId xmlns:a16="http://schemas.microsoft.com/office/drawing/2014/main" id="{1DDF2C55-0E38-8036-60EB-053E086B101F}"/>
              </a:ext>
            </a:extLst>
          </p:cNvPr>
          <p:cNvPicPr>
            <a:picLocks noChangeAspect="1"/>
          </p:cNvPicPr>
          <p:nvPr/>
        </p:nvPicPr>
        <p:blipFill>
          <a:blip r:embed="rId5">
            <a:extLst>
              <a:ext uri="{28A0092B-C50C-407E-A947-70E740481C1C}">
                <a14:useLocalDpi xmlns:a14="http://schemas.microsoft.com/office/drawing/2010/main" val="0"/>
              </a:ext>
            </a:extLst>
          </a:blip>
          <a:srcRect b="25079"/>
          <a:stretch>
            <a:fillRect/>
          </a:stretch>
        </p:blipFill>
        <p:spPr>
          <a:xfrm>
            <a:off x="6783798" y="1776854"/>
            <a:ext cx="413523" cy="378921"/>
          </a:xfrm>
          <a:prstGeom prst="rect">
            <a:avLst/>
          </a:prstGeom>
        </p:spPr>
      </p:pic>
    </p:spTree>
    <p:extLst>
      <p:ext uri="{BB962C8B-B14F-4D97-AF65-F5344CB8AC3E}">
        <p14:creationId xmlns:p14="http://schemas.microsoft.com/office/powerpoint/2010/main" val="2222649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FB60F626377C48A364B8FEF3DCFC9A" ma:contentTypeVersion="16" ma:contentTypeDescription="Create a new document." ma:contentTypeScope="" ma:versionID="44fcbcc47e2806afae9fd685b3f7daf8">
  <xsd:schema xmlns:xsd="http://www.w3.org/2001/XMLSchema" xmlns:xs="http://www.w3.org/2001/XMLSchema" xmlns:p="http://schemas.microsoft.com/office/2006/metadata/properties" xmlns:ns3="3321fc13-479b-40c6-9b33-1f0a5d8c33e8" xmlns:ns4="cd50b483-5c84-4afb-ae96-591489a13360" targetNamespace="http://schemas.microsoft.com/office/2006/metadata/properties" ma:root="true" ma:fieldsID="77a233591af23054487371c7400213e1" ns3:_="" ns4:_="">
    <xsd:import namespace="3321fc13-479b-40c6-9b33-1f0a5d8c33e8"/>
    <xsd:import namespace="cd50b483-5c84-4afb-ae96-591489a1336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21fc13-479b-40c6-9b33-1f0a5d8c33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50b483-5c84-4afb-ae96-591489a1336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321fc13-479b-40c6-9b33-1f0a5d8c33e8" xsi:nil="true"/>
  </documentManagement>
</p:properties>
</file>

<file path=customXml/itemProps1.xml><?xml version="1.0" encoding="utf-8"?>
<ds:datastoreItem xmlns:ds="http://schemas.openxmlformats.org/officeDocument/2006/customXml" ds:itemID="{E83A0BE2-40FD-4569-871D-13AB4B51DB14}">
  <ds:schemaRefs>
    <ds:schemaRef ds:uri="http://schemas.microsoft.com/office/2006/metadata/contentType"/>
    <ds:schemaRef ds:uri="http://schemas.microsoft.com/office/2006/metadata/properties/metaAttributes"/>
    <ds:schemaRef ds:uri="http://www.w3.org/2000/xmlns/"/>
    <ds:schemaRef ds:uri="http://www.w3.org/2001/XMLSchema"/>
    <ds:schemaRef ds:uri="3321fc13-479b-40c6-9b33-1f0a5d8c33e8"/>
    <ds:schemaRef ds:uri="cd50b483-5c84-4afb-ae96-591489a13360"/>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FA149B-7E65-4487-8265-3D14D3DC9CDC}">
  <ds:schemaRefs>
    <ds:schemaRef ds:uri="http://schemas.microsoft.com/sharepoint/v3/contenttype/forms"/>
  </ds:schemaRefs>
</ds:datastoreItem>
</file>

<file path=customXml/itemProps3.xml><?xml version="1.0" encoding="utf-8"?>
<ds:datastoreItem xmlns:ds="http://schemas.openxmlformats.org/officeDocument/2006/customXml" ds:itemID="{8D77F691-6C1E-4787-A19A-620D9CE8C2F7}">
  <ds:schemaRefs>
    <ds:schemaRef ds:uri="http://schemas.microsoft.com/office/2006/metadata/properties"/>
    <ds:schemaRef ds:uri="3321fc13-479b-40c6-9b33-1f0a5d8c33e8"/>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cd50b483-5c84-4afb-ae96-591489a1336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5796</TotalTime>
  <Words>2932</Words>
  <Application>Microsoft Office PowerPoint</Application>
  <PresentationFormat>Widescreen</PresentationFormat>
  <Paragraphs>567</Paragraphs>
  <Slides>54</Slides>
  <Notes>43</Notes>
  <HiddenSlides>0</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Elliott T. Larkin</cp:lastModifiedBy>
  <cp:revision>32</cp:revision>
  <cp:lastPrinted>2024-04-07T23:52:23Z</cp:lastPrinted>
  <dcterms:created xsi:type="dcterms:W3CDTF">2023-02-09T18:35:57Z</dcterms:created>
  <dcterms:modified xsi:type="dcterms:W3CDTF">2026-04-13T18:29:09Z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0x01010011FB60F626377C48A364B8FEF3DCFC9A</vt:lpwstr>
  </property>
</Properties>
</file>